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omments/comment1.xml" ContentType="application/vnd.openxmlformats-officedocument.presentationml.comments+xml"/>
  <Override PartName="/ppt/notesSlides/notesSlide11.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omments/comment2.xml" ContentType="application/vnd.openxmlformats-officedocument.presentationml.comment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omments/comment3.xml" ContentType="application/vnd.openxmlformats-officedocument.presentationml.comments+xml"/>
  <Override PartName="/ppt/notesSlides/notesSlide19.xml" ContentType="application/vnd.openxmlformats-officedocument.presentationml.notesSlide+xml"/>
  <Override PartName="/ppt/comments/comment4.xml" ContentType="application/vnd.openxmlformats-officedocument.presentationml.comment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omments/comment5.xml" ContentType="application/vnd.openxmlformats-officedocument.presentationml.comments+xml"/>
  <Override PartName="/ppt/notesSlides/notesSlide22.xml" ContentType="application/vnd.openxmlformats-officedocument.presentationml.notesSlide+xml"/>
  <Override PartName="/ppt/comments/comment6.xml" ContentType="application/vnd.openxmlformats-officedocument.presentationml.comments+xml"/>
  <Override PartName="/ppt/notesSlides/notesSlide23.xml" ContentType="application/vnd.openxmlformats-officedocument.presentationml.notesSlide+xml"/>
  <Override PartName="/ppt/comments/comment7.xml" ContentType="application/vnd.openxmlformats-officedocument.presentationml.comments+xml"/>
  <Override PartName="/ppt/notesSlides/notesSlide24.xml" ContentType="application/vnd.openxmlformats-officedocument.presentationml.notesSlide+xml"/>
  <Override PartName="/ppt/comments/comment8.xml" ContentType="application/vnd.openxmlformats-officedocument.presentationml.comment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omments/comment9.xml" ContentType="application/vnd.openxmlformats-officedocument.presentationml.comment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charts/chart3.xml" ContentType="application/vnd.openxmlformats-officedocument.drawingml.chart+xml"/>
  <Override PartName="/ppt/drawings/drawing1.xml" ContentType="application/vnd.openxmlformats-officedocument.drawingml.chartshapes+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charts/chart4.xml" ContentType="application/vnd.openxmlformats-officedocument.drawingml.chart+xml"/>
  <Override PartName="/ppt/drawings/drawing2.xml" ContentType="application/vnd.openxmlformats-officedocument.drawingml.chartshapes+xml"/>
  <Override PartName="/ppt/comments/comment10.xml" ContentType="application/vnd.openxmlformats-officedocument.presentationml.comments+xml"/>
  <Override PartName="/ppt/notesSlides/notesSlide40.xml" ContentType="application/vnd.openxmlformats-officedocument.presentationml.notesSlide+xml"/>
  <Override PartName="/ppt/charts/chart5.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41.xml" ContentType="application/vnd.openxmlformats-officedocument.presentationml.notesSlide+xml"/>
  <Override PartName="/ppt/charts/chart6.xml" ContentType="application/vnd.openxmlformats-officedocument.drawingml.chart+xml"/>
  <Override PartName="/ppt/drawings/drawing3.xml" ContentType="application/vnd.openxmlformats-officedocument.drawingml.chartshapes+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comments/comment11.xml" ContentType="application/vnd.openxmlformats-officedocument.presentationml.comments+xml"/>
  <Override PartName="/ppt/notesSlides/notesSlide44.xml" ContentType="application/vnd.openxmlformats-officedocument.presentationml.notesSlide+xml"/>
  <Override PartName="/ppt/charts/chart7.xml" ContentType="application/vnd.openxmlformats-officedocument.drawingml.chart+xml"/>
  <Override PartName="/ppt/charts/style4.xml" ContentType="application/vnd.ms-office.chartstyle+xml"/>
  <Override PartName="/ppt/charts/colors4.xml" ContentType="application/vnd.ms-office.chartcolorstyle+xml"/>
  <Override PartName="/ppt/comments/comment12.xml" ContentType="application/vnd.openxmlformats-officedocument.presentationml.comments+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comments/comment13.xml" ContentType="application/vnd.openxmlformats-officedocument.presentationml.comments+xml"/>
  <Override PartName="/ppt/comments/comment14.xml" ContentType="application/vnd.openxmlformats-officedocument.presentationml.comments+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17" r:id="rId1"/>
  </p:sldMasterIdLst>
  <p:notesMasterIdLst>
    <p:notesMasterId r:id="rId103"/>
  </p:notesMasterIdLst>
  <p:handoutMasterIdLst>
    <p:handoutMasterId r:id="rId104"/>
  </p:handoutMasterIdLst>
  <p:sldIdLst>
    <p:sldId id="265" r:id="rId2"/>
    <p:sldId id="2564" r:id="rId3"/>
    <p:sldId id="2565" r:id="rId4"/>
    <p:sldId id="2566" r:id="rId5"/>
    <p:sldId id="2567" r:id="rId6"/>
    <p:sldId id="2568" r:id="rId7"/>
    <p:sldId id="2569" r:id="rId8"/>
    <p:sldId id="271" r:id="rId9"/>
    <p:sldId id="264" r:id="rId10"/>
    <p:sldId id="283" r:id="rId11"/>
    <p:sldId id="288" r:id="rId12"/>
    <p:sldId id="287" r:id="rId13"/>
    <p:sldId id="289" r:id="rId14"/>
    <p:sldId id="2473" r:id="rId15"/>
    <p:sldId id="2474" r:id="rId16"/>
    <p:sldId id="659" r:id="rId17"/>
    <p:sldId id="837" r:id="rId18"/>
    <p:sldId id="815" r:id="rId19"/>
    <p:sldId id="813" r:id="rId20"/>
    <p:sldId id="812" r:id="rId21"/>
    <p:sldId id="836" r:id="rId22"/>
    <p:sldId id="2559" r:id="rId23"/>
    <p:sldId id="843" r:id="rId24"/>
    <p:sldId id="268" r:id="rId25"/>
    <p:sldId id="741" r:id="rId26"/>
    <p:sldId id="844" r:id="rId27"/>
    <p:sldId id="845" r:id="rId28"/>
    <p:sldId id="822" r:id="rId29"/>
    <p:sldId id="864" r:id="rId30"/>
    <p:sldId id="2560" r:id="rId31"/>
    <p:sldId id="378" r:id="rId32"/>
    <p:sldId id="868" r:id="rId33"/>
    <p:sldId id="769" r:id="rId34"/>
    <p:sldId id="762" r:id="rId35"/>
    <p:sldId id="259" r:id="rId36"/>
    <p:sldId id="257" r:id="rId37"/>
    <p:sldId id="262" r:id="rId38"/>
    <p:sldId id="260" r:id="rId39"/>
    <p:sldId id="281" r:id="rId40"/>
    <p:sldId id="838" r:id="rId41"/>
    <p:sldId id="865" r:id="rId42"/>
    <p:sldId id="2563" r:id="rId43"/>
    <p:sldId id="795" r:id="rId44"/>
    <p:sldId id="796" r:id="rId45"/>
    <p:sldId id="839" r:id="rId46"/>
    <p:sldId id="840" r:id="rId47"/>
    <p:sldId id="841" r:id="rId48"/>
    <p:sldId id="842" r:id="rId49"/>
    <p:sldId id="773" r:id="rId50"/>
    <p:sldId id="858" r:id="rId51"/>
    <p:sldId id="846" r:id="rId52"/>
    <p:sldId id="691" r:id="rId53"/>
    <p:sldId id="829" r:id="rId54"/>
    <p:sldId id="853" r:id="rId55"/>
    <p:sldId id="856" r:id="rId56"/>
    <p:sldId id="854" r:id="rId57"/>
    <p:sldId id="832" r:id="rId58"/>
    <p:sldId id="835" r:id="rId59"/>
    <p:sldId id="825" r:id="rId60"/>
    <p:sldId id="2562" r:id="rId61"/>
    <p:sldId id="859" r:id="rId62"/>
    <p:sldId id="860" r:id="rId63"/>
    <p:sldId id="827" r:id="rId64"/>
    <p:sldId id="2461" r:id="rId65"/>
    <p:sldId id="818" r:id="rId66"/>
    <p:sldId id="2462" r:id="rId67"/>
    <p:sldId id="830" r:id="rId68"/>
    <p:sldId id="2465" r:id="rId69"/>
    <p:sldId id="2466" r:id="rId70"/>
    <p:sldId id="867" r:id="rId71"/>
    <p:sldId id="282" r:id="rId72"/>
    <p:sldId id="2463" r:id="rId73"/>
    <p:sldId id="848" r:id="rId74"/>
    <p:sldId id="849" r:id="rId75"/>
    <p:sldId id="851" r:id="rId76"/>
    <p:sldId id="809" r:id="rId77"/>
    <p:sldId id="275" r:id="rId78"/>
    <p:sldId id="266" r:id="rId79"/>
    <p:sldId id="393" r:id="rId80"/>
    <p:sldId id="2468" r:id="rId81"/>
    <p:sldId id="2469" r:id="rId82"/>
    <p:sldId id="2470" r:id="rId83"/>
    <p:sldId id="2570" r:id="rId84"/>
    <p:sldId id="2571" r:id="rId85"/>
    <p:sldId id="2572" r:id="rId86"/>
    <p:sldId id="2464" r:id="rId87"/>
    <p:sldId id="2472" r:id="rId88"/>
    <p:sldId id="847" r:id="rId89"/>
    <p:sldId id="810" r:id="rId90"/>
    <p:sldId id="869" r:id="rId91"/>
    <p:sldId id="256" r:id="rId92"/>
    <p:sldId id="816" r:id="rId93"/>
    <p:sldId id="817" r:id="rId94"/>
    <p:sldId id="291" r:id="rId95"/>
    <p:sldId id="862" r:id="rId96"/>
    <p:sldId id="863" r:id="rId97"/>
    <p:sldId id="850" r:id="rId98"/>
    <p:sldId id="866" r:id="rId99"/>
    <p:sldId id="768" r:id="rId100"/>
    <p:sldId id="258" r:id="rId101"/>
    <p:sldId id="290" r:id="rId102"/>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988" userDrawn="1">
          <p15:clr>
            <a:srgbClr val="A4A3A4"/>
          </p15:clr>
        </p15:guide>
        <p15:guide id="2" pos="192"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te Nelson" initials="KN" lastIdx="335" clrIdx="0">
    <p:extLst>
      <p:ext uri="{19B8F6BF-5375-455C-9EA6-DF929625EA0E}">
        <p15:presenceInfo xmlns:p15="http://schemas.microsoft.com/office/powerpoint/2012/main" userId="Kate Nelson" providerId="None"/>
      </p:ext>
    </p:extLst>
  </p:cmAuthor>
  <p:cmAuthor id="2" name="Chiesa Fuxench, Zelma" initials="CFZ" lastIdx="1" clrIdx="1"/>
  <p:cmAuthor id="3" name="Shari Tordoff" initials="ST" lastIdx="26" clrIdx="2">
    <p:extLst>
      <p:ext uri="{19B8F6BF-5375-455C-9EA6-DF929625EA0E}">
        <p15:presenceInfo xmlns:p15="http://schemas.microsoft.com/office/powerpoint/2012/main" userId="S::stordoff@cmeoutfitters.com::8fed5175-bf01-4370-9bad-3a40b32838ea" providerId="AD"/>
      </p:ext>
    </p:extLst>
  </p:cmAuthor>
  <p:cmAuthor id="4" name="Nakina Webster" initials="NW" lastIdx="1" clrIdx="3">
    <p:extLst>
      <p:ext uri="{19B8F6BF-5375-455C-9EA6-DF929625EA0E}">
        <p15:presenceInfo xmlns:p15="http://schemas.microsoft.com/office/powerpoint/2012/main" userId="S::nwebster@cmeoutfitters.com::1d489179-41e4-41c4-bf5d-71d863febf5b" providerId="AD"/>
      </p:ext>
    </p:extLst>
  </p:cmAuthor>
  <p:cmAuthor id="5" name="Susan Meehan-Perry" initials="SM" lastIdx="2" clrIdx="4">
    <p:extLst>
      <p:ext uri="{19B8F6BF-5375-455C-9EA6-DF929625EA0E}">
        <p15:presenceInfo xmlns:p15="http://schemas.microsoft.com/office/powerpoint/2012/main" userId="S::sperry@cmeoutfitters.com::4053fd2c-7c9c-4965-93ce-a5133a19b62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A0CFE3"/>
    <a:srgbClr val="C06C24"/>
    <a:srgbClr val="F58B24"/>
    <a:srgbClr val="E8C000"/>
    <a:srgbClr val="618550"/>
    <a:srgbClr val="119BB7"/>
    <a:srgbClr val="92BD50"/>
    <a:srgbClr val="3C6A71"/>
    <a:srgbClr val="9681A2"/>
    <a:srgbClr val="54723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2089"/>
    <p:restoredTop sz="85329" autoAdjust="0"/>
  </p:normalViewPr>
  <p:slideViewPr>
    <p:cSldViewPr snapToGrid="0" snapToObjects="1">
      <p:cViewPr varScale="1">
        <p:scale>
          <a:sx n="160" d="100"/>
          <a:sy n="160" d="100"/>
        </p:scale>
        <p:origin x="192" y="320"/>
      </p:cViewPr>
      <p:guideLst>
        <p:guide orient="horz" pos="2988"/>
        <p:guide pos="192"/>
      </p:guideLst>
    </p:cSldViewPr>
  </p:slideViewPr>
  <p:notesTextViewPr>
    <p:cViewPr>
      <p:scale>
        <a:sx n="100" d="100"/>
        <a:sy n="100" d="100"/>
      </p:scale>
      <p:origin x="0" y="0"/>
    </p:cViewPr>
  </p:notesTextViewPr>
  <p:sorterViewPr>
    <p:cViewPr>
      <p:scale>
        <a:sx n="104" d="100"/>
        <a:sy n="104" d="100"/>
      </p:scale>
      <p:origin x="0" y="0"/>
    </p:cViewPr>
  </p:sorterViewPr>
  <p:notesViewPr>
    <p:cSldViewPr snapToGrid="0" snapToObjects="1">
      <p:cViewPr varScale="1">
        <p:scale>
          <a:sx n="89" d="100"/>
          <a:sy n="89" d="100"/>
        </p:scale>
        <p:origin x="3224" y="17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07" Type="http://schemas.openxmlformats.org/officeDocument/2006/relationships/viewProps" Target="viewProps.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notesMaster" Target="notesMasters/notesMaster1.xml"/><Relationship Id="rId108" Type="http://schemas.openxmlformats.org/officeDocument/2006/relationships/theme" Target="theme/theme1.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tableStyles" Target="tableStyle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3.xml"/><Relationship Id="rId1" Type="http://schemas.microsoft.com/office/2011/relationships/chartStyle" Target="style3.xml"/></Relationships>
</file>

<file path=ppt/charts/_rels/chart6.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package" Target="../embeddings/Microsoft_Excel_Worksheet5.xlsx"/></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2"/>
                </a:solidFill>
                <a:latin typeface="+mn-lt"/>
                <a:ea typeface="+mn-ea"/>
                <a:cs typeface="+mn-cs"/>
              </a:defRPr>
            </a:pPr>
            <a:r>
              <a:rPr lang="en-US" dirty="0">
                <a:solidFill>
                  <a:schemeClr val="tx2"/>
                </a:solidFill>
              </a:rPr>
              <a:t>The Atopic </a:t>
            </a:r>
            <a:r>
              <a:rPr lang="en-US" baseline="0" dirty="0">
                <a:solidFill>
                  <a:schemeClr val="tx2"/>
                </a:solidFill>
              </a:rPr>
              <a:t>March</a:t>
            </a:r>
            <a:r>
              <a:rPr lang="en-US" baseline="30000" dirty="0">
                <a:solidFill>
                  <a:schemeClr val="tx2"/>
                </a:solidFill>
              </a:rPr>
              <a:t>1</a:t>
            </a:r>
          </a:p>
        </c:rich>
      </c:tx>
      <c:layout>
        <c:manualLayout>
          <c:xMode val="edge"/>
          <c:yMode val="edge"/>
          <c:x val="0.29074837315476287"/>
          <c:y val="0"/>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2"/>
              </a:solidFill>
              <a:latin typeface="+mn-lt"/>
              <a:ea typeface="+mn-ea"/>
              <a:cs typeface="+mn-cs"/>
            </a:defRPr>
          </a:pPr>
          <a:endParaRPr lang="en-US"/>
        </a:p>
      </c:txPr>
    </c:title>
    <c:autoTitleDeleted val="0"/>
    <c:plotArea>
      <c:layout>
        <c:manualLayout>
          <c:layoutTarget val="inner"/>
          <c:xMode val="edge"/>
          <c:yMode val="edge"/>
          <c:x val="8.4624724506413312E-2"/>
          <c:y val="0.28849567485714817"/>
          <c:w val="0.88445625234880554"/>
          <c:h val="0.65140308452202711"/>
        </c:manualLayout>
      </c:layout>
      <c:lineChart>
        <c:grouping val="standard"/>
        <c:varyColors val="0"/>
        <c:ser>
          <c:idx val="3"/>
          <c:order val="0"/>
          <c:tx>
            <c:strRef>
              <c:f>Sheet1!$E$1</c:f>
              <c:strCache>
                <c:ptCount val="1"/>
                <c:pt idx="0">
                  <c:v>Food Allergy</c:v>
                </c:pt>
              </c:strCache>
            </c:strRef>
          </c:tx>
          <c:spPr>
            <a:ln w="28575" cap="rnd">
              <a:solidFill>
                <a:schemeClr val="accent4"/>
              </a:solidFill>
              <a:round/>
            </a:ln>
            <a:effectLst/>
          </c:spPr>
          <c:marker>
            <c:symbol val="none"/>
          </c:marker>
          <c:cat>
            <c:strRef>
              <c:f>Sheet1!$A$2:$A$5</c:f>
              <c:strCache>
                <c:ptCount val="4"/>
                <c:pt idx="0">
                  <c:v>0</c:v>
                </c:pt>
                <c:pt idx="1">
                  <c:v>Category 2</c:v>
                </c:pt>
                <c:pt idx="2">
                  <c:v>Category 3</c:v>
                </c:pt>
                <c:pt idx="3">
                  <c:v>Category 4</c:v>
                </c:pt>
              </c:strCache>
            </c:strRef>
          </c:cat>
          <c:val>
            <c:numRef>
              <c:f>Sheet1!$E$2:$E$5</c:f>
              <c:numCache>
                <c:formatCode>General</c:formatCode>
                <c:ptCount val="4"/>
                <c:pt idx="0">
                  <c:v>0</c:v>
                </c:pt>
                <c:pt idx="1">
                  <c:v>0</c:v>
                </c:pt>
                <c:pt idx="2">
                  <c:v>0</c:v>
                </c:pt>
                <c:pt idx="3">
                  <c:v>0</c:v>
                </c:pt>
              </c:numCache>
            </c:numRef>
          </c:val>
          <c:smooth val="0"/>
          <c:extLst>
            <c:ext xmlns:c16="http://schemas.microsoft.com/office/drawing/2014/chart" uri="{C3380CC4-5D6E-409C-BE32-E72D297353CC}">
              <c16:uniqueId val="{00000003-B83A-6B48-B50A-A84D2B4A02F3}"/>
            </c:ext>
          </c:extLst>
        </c:ser>
        <c:dLbls>
          <c:showLegendKey val="0"/>
          <c:showVal val="0"/>
          <c:showCatName val="0"/>
          <c:showSerName val="0"/>
          <c:showPercent val="0"/>
          <c:showBubbleSize val="0"/>
        </c:dLbls>
        <c:smooth val="0"/>
        <c:axId val="863638128"/>
        <c:axId val="863684576"/>
      </c:lineChart>
      <c:catAx>
        <c:axId val="863638128"/>
        <c:scaling>
          <c:orientation val="minMax"/>
        </c:scaling>
        <c:delete val="1"/>
        <c:axPos val="b"/>
        <c:numFmt formatCode="General" sourceLinked="1"/>
        <c:majorTickMark val="none"/>
        <c:minorTickMark val="none"/>
        <c:tickLblPos val="nextTo"/>
        <c:crossAx val="863684576"/>
        <c:crosses val="autoZero"/>
        <c:auto val="1"/>
        <c:lblAlgn val="ctr"/>
        <c:lblOffset val="100"/>
        <c:noMultiLvlLbl val="0"/>
      </c:catAx>
      <c:valAx>
        <c:axId val="863684576"/>
        <c:scaling>
          <c:orientation val="minMax"/>
          <c:max val="14"/>
        </c:scaling>
        <c:delete val="0"/>
        <c:axPos val="l"/>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w="25400">
            <a:solidFill>
              <a:srgbClr val="000000"/>
            </a:solidFill>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crossAx val="863638128"/>
        <c:crosses val="autoZero"/>
        <c:crossBetween val="between"/>
        <c:majorUnit val="2"/>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1"/>
        <c:ser>
          <c:idx val="0"/>
          <c:order val="0"/>
          <c:tx>
            <c:strRef>
              <c:f>Sheet1!$B$1</c:f>
              <c:strCache>
                <c:ptCount val="1"/>
                <c:pt idx="0">
                  <c:v>Series 1</c:v>
                </c:pt>
              </c:strCache>
            </c:strRef>
          </c:tx>
          <c:invertIfNegative val="0"/>
          <c:dPt>
            <c:idx val="0"/>
            <c:invertIfNegative val="0"/>
            <c:bubble3D val="0"/>
            <c:spPr>
              <a:solidFill>
                <a:schemeClr val="accent1"/>
              </a:solidFill>
              <a:ln>
                <a:noFill/>
              </a:ln>
              <a:effectLst/>
            </c:spPr>
            <c:extLst>
              <c:ext xmlns:c16="http://schemas.microsoft.com/office/drawing/2014/chart" uri="{C3380CC4-5D6E-409C-BE32-E72D297353CC}">
                <c16:uniqueId val="{00000001-B80D-854C-BDA2-D00BFA8CED07}"/>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3-B80D-854C-BDA2-D00BFA8CED07}"/>
              </c:ext>
            </c:extLst>
          </c:dPt>
          <c:dPt>
            <c:idx val="2"/>
            <c:invertIfNegative val="0"/>
            <c:bubble3D val="0"/>
            <c:spPr>
              <a:solidFill>
                <a:schemeClr val="accent3"/>
              </a:solidFill>
              <a:ln>
                <a:noFill/>
              </a:ln>
              <a:effectLst/>
            </c:spPr>
            <c:extLst>
              <c:ext xmlns:c16="http://schemas.microsoft.com/office/drawing/2014/chart" uri="{C3380CC4-5D6E-409C-BE32-E72D297353CC}">
                <c16:uniqueId val="{00000005-B80D-854C-BDA2-D00BFA8CED07}"/>
              </c:ext>
            </c:extLst>
          </c:dPt>
          <c:dPt>
            <c:idx val="3"/>
            <c:invertIfNegative val="0"/>
            <c:bubble3D val="0"/>
            <c:spPr>
              <a:solidFill>
                <a:schemeClr val="accent4"/>
              </a:solidFill>
              <a:ln>
                <a:noFill/>
              </a:ln>
              <a:effectLst/>
            </c:spPr>
            <c:extLst>
              <c:ext xmlns:c16="http://schemas.microsoft.com/office/drawing/2014/chart" uri="{C3380CC4-5D6E-409C-BE32-E72D297353CC}">
                <c16:uniqueId val="{00000007-B80D-854C-BDA2-D00BFA8CED07}"/>
              </c:ext>
            </c:extLst>
          </c:dPt>
          <c:dPt>
            <c:idx val="4"/>
            <c:invertIfNegative val="0"/>
            <c:bubble3D val="0"/>
            <c:spPr>
              <a:solidFill>
                <a:schemeClr val="accent5"/>
              </a:solidFill>
              <a:ln>
                <a:noFill/>
              </a:ln>
              <a:effectLst/>
            </c:spPr>
            <c:extLst>
              <c:ext xmlns:c16="http://schemas.microsoft.com/office/drawing/2014/chart" uri="{C3380CC4-5D6E-409C-BE32-E72D297353CC}">
                <c16:uniqueId val="{00000009-B80D-854C-BDA2-D00BFA8CED07}"/>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Occasionally or frequently delays falling asleep</c:v>
                </c:pt>
                <c:pt idx="1">
                  <c:v>Delays falling asleep and occasionally or frequently results in awakening at night</c:v>
                </c:pt>
                <c:pt idx="2">
                  <c:v>Sleep disturbed every night</c:v>
                </c:pt>
                <c:pt idx="3">
                  <c:v>Sleep disturbed 5-7 nights/wk</c:v>
                </c:pt>
                <c:pt idx="4">
                  <c:v>Sleep disturbed 1-4 nights/wk</c:v>
                </c:pt>
              </c:strCache>
            </c:strRef>
          </c:cat>
          <c:val>
            <c:numRef>
              <c:f>Sheet1!$B$2:$B$6</c:f>
              <c:numCache>
                <c:formatCode>General</c:formatCode>
                <c:ptCount val="5"/>
                <c:pt idx="0">
                  <c:v>25.6</c:v>
                </c:pt>
                <c:pt idx="1">
                  <c:v>68.2</c:v>
                </c:pt>
                <c:pt idx="2">
                  <c:v>36.1</c:v>
                </c:pt>
                <c:pt idx="3">
                  <c:v>55</c:v>
                </c:pt>
                <c:pt idx="4">
                  <c:v>32.4</c:v>
                </c:pt>
              </c:numCache>
            </c:numRef>
          </c:val>
          <c:extLst>
            <c:ext xmlns:c16="http://schemas.microsoft.com/office/drawing/2014/chart" uri="{C3380CC4-5D6E-409C-BE32-E72D297353CC}">
              <c16:uniqueId val="{00000000-6781-9449-B3CF-0FC1649D7B8B}"/>
            </c:ext>
          </c:extLst>
        </c:ser>
        <c:dLbls>
          <c:showLegendKey val="0"/>
          <c:showVal val="0"/>
          <c:showCatName val="0"/>
          <c:showSerName val="0"/>
          <c:showPercent val="0"/>
          <c:showBubbleSize val="0"/>
        </c:dLbls>
        <c:gapWidth val="77"/>
        <c:overlap val="-27"/>
        <c:axId val="1002320512"/>
        <c:axId val="501353520"/>
      </c:barChart>
      <c:catAx>
        <c:axId val="1002320512"/>
        <c:scaling>
          <c:orientation val="minMax"/>
        </c:scaling>
        <c:delete val="0"/>
        <c:axPos val="b"/>
        <c:numFmt formatCode="General" sourceLinked="1"/>
        <c:majorTickMark val="out"/>
        <c:minorTickMark val="none"/>
        <c:tickLblPos val="nextTo"/>
        <c:spPr>
          <a:noFill/>
          <a:ln w="25400" cap="flat" cmpd="sng" algn="ctr">
            <a:solidFill>
              <a:schemeClr val="tx2"/>
            </a:solidFill>
            <a:round/>
          </a:ln>
          <a:effectLst/>
        </c:spPr>
        <c:txPr>
          <a:bodyPr rot="0" spcFirstLastPara="1" vertOverflow="ellipsis" wrap="square" anchor="ctr" anchorCtr="1"/>
          <a:lstStyle/>
          <a:p>
            <a:pPr>
              <a:lnSpc>
                <a:spcPct val="85000"/>
              </a:lnSpc>
              <a:defRPr sz="1050" b="0" i="0" u="none" strike="noStrike" kern="1200" baseline="0">
                <a:solidFill>
                  <a:schemeClr val="tx1">
                    <a:lumMod val="65000"/>
                    <a:lumOff val="35000"/>
                  </a:schemeClr>
                </a:solidFill>
                <a:latin typeface="+mn-lt"/>
                <a:ea typeface="+mn-ea"/>
                <a:cs typeface="+mn-cs"/>
              </a:defRPr>
            </a:pPr>
            <a:endParaRPr lang="en-US"/>
          </a:p>
        </c:txPr>
        <c:crossAx val="501353520"/>
        <c:crosses val="autoZero"/>
        <c:auto val="1"/>
        <c:lblAlgn val="ctr"/>
        <c:lblOffset val="100"/>
        <c:noMultiLvlLbl val="0"/>
      </c:catAx>
      <c:valAx>
        <c:axId val="501353520"/>
        <c:scaling>
          <c:orientation val="minMax"/>
          <c:max val="80"/>
        </c:scaling>
        <c:delete val="0"/>
        <c:axPos val="l"/>
        <c:numFmt formatCode="General" sourceLinked="0"/>
        <c:majorTickMark val="out"/>
        <c:minorTickMark val="none"/>
        <c:tickLblPos val="nextTo"/>
        <c:spPr>
          <a:noFill/>
          <a:ln w="25400">
            <a:solidFill>
              <a:schemeClr val="tx2"/>
            </a:solidFill>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crossAx val="10023205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manualLayout>
          <c:layoutTarget val="inner"/>
          <c:xMode val="edge"/>
          <c:yMode val="edge"/>
          <c:x val="0.15498694556981624"/>
          <c:y val="0.23268877731504381"/>
          <c:w val="0.84088337883845432"/>
          <c:h val="0.43932935720433325"/>
        </c:manualLayout>
      </c:layout>
      <c:barChart>
        <c:barDir val="col"/>
        <c:grouping val="clustered"/>
        <c:varyColors val="0"/>
        <c:ser>
          <c:idx val="0"/>
          <c:order val="0"/>
          <c:tx>
            <c:strRef>
              <c:f>Sheet1!$B$1</c:f>
              <c:strCache>
                <c:ptCount val="1"/>
                <c:pt idx="0">
                  <c:v>PBO qw plus
TCS (n=315)</c:v>
                </c:pt>
              </c:strCache>
            </c:strRef>
          </c:tx>
          <c:spPr>
            <a:solidFill>
              <a:srgbClr val="119BB7"/>
            </a:solidFill>
            <a:effectLst/>
          </c:spPr>
          <c:invertIfNegative val="0"/>
          <c:dPt>
            <c:idx val="0"/>
            <c:invertIfNegative val="0"/>
            <c:bubble3D val="0"/>
            <c:extLst>
              <c:ext xmlns:c16="http://schemas.microsoft.com/office/drawing/2014/chart" uri="{C3380CC4-5D6E-409C-BE32-E72D297353CC}">
                <c16:uniqueId val="{00000001-7FBE-9B47-B159-B3D993B9CC4D}"/>
              </c:ext>
            </c:extLst>
          </c:dPt>
          <c:dLbls>
            <c:dLbl>
              <c:idx val="0"/>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7FBE-9B47-B159-B3D993B9CC4D}"/>
                </c:ext>
              </c:extLst>
            </c:dLbl>
            <c:spPr>
              <a:noFill/>
              <a:ln>
                <a:noFill/>
              </a:ln>
              <a:effectLst/>
            </c:spPr>
            <c:dLblPos val="outEnd"/>
            <c:showLegendKey val="0"/>
            <c:showVal val="0"/>
            <c:showCatName val="0"/>
            <c:showSerName val="0"/>
            <c:showPercent val="0"/>
            <c:showBubbleSize val="0"/>
            <c:extLst>
              <c:ext xmlns:c15="http://schemas.microsoft.com/office/drawing/2012/chart" uri="{CE6537A1-D6FC-4f65-9D91-7224C49458BB}">
                <c15:showLeaderLines val="1"/>
              </c:ext>
            </c:extLst>
          </c:dLbls>
          <c:cat>
            <c:numRef>
              <c:f>Sheet1!$A$2</c:f>
              <c:numCache>
                <c:formatCode>General</c:formatCode>
                <c:ptCount val="1"/>
              </c:numCache>
            </c:numRef>
          </c:cat>
          <c:val>
            <c:numRef>
              <c:f>Sheet1!$B$2</c:f>
              <c:numCache>
                <c:formatCode>General</c:formatCode>
                <c:ptCount val="1"/>
                <c:pt idx="0">
                  <c:v>12</c:v>
                </c:pt>
              </c:numCache>
            </c:numRef>
          </c:val>
          <c:extLst>
            <c:ext xmlns:c16="http://schemas.microsoft.com/office/drawing/2014/chart" uri="{C3380CC4-5D6E-409C-BE32-E72D297353CC}">
              <c16:uniqueId val="{00000002-7FBE-9B47-B159-B3D993B9CC4D}"/>
            </c:ext>
          </c:extLst>
        </c:ser>
        <c:ser>
          <c:idx val="1"/>
          <c:order val="1"/>
          <c:tx>
            <c:strRef>
              <c:f>Sheet1!$C$1</c:f>
              <c:strCache>
                <c:ptCount val="1"/>
                <c:pt idx="0">
                  <c:v>DUP 300 mg
q2w plus TCS
(n=106)</c:v>
                </c:pt>
              </c:strCache>
            </c:strRef>
          </c:tx>
          <c:spPr>
            <a:solidFill>
              <a:schemeClr val="accent5"/>
            </a:solidFill>
            <a:effectLst/>
          </c:spPr>
          <c:invertIfNegative val="0"/>
          <c:dPt>
            <c:idx val="0"/>
            <c:invertIfNegative val="0"/>
            <c:bubble3D val="0"/>
            <c:spPr>
              <a:solidFill>
                <a:srgbClr val="92BD50"/>
              </a:solidFill>
              <a:effectLst/>
            </c:spPr>
            <c:extLst>
              <c:ext xmlns:c16="http://schemas.microsoft.com/office/drawing/2014/chart" uri="{C3380CC4-5D6E-409C-BE32-E72D297353CC}">
                <c16:uniqueId val="{00000006-7FBE-9B47-B159-B3D993B9CC4D}"/>
              </c:ext>
            </c:extLst>
          </c:dPt>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numRef>
              <c:f>Sheet1!$A$2</c:f>
              <c:numCache>
                <c:formatCode>General</c:formatCode>
                <c:ptCount val="1"/>
              </c:numCache>
            </c:numRef>
          </c:cat>
          <c:val>
            <c:numRef>
              <c:f>Sheet1!$C$2</c:f>
              <c:numCache>
                <c:formatCode>General</c:formatCode>
                <c:ptCount val="1"/>
                <c:pt idx="0">
                  <c:v>39</c:v>
                </c:pt>
              </c:numCache>
            </c:numRef>
          </c:val>
          <c:extLst>
            <c:ext xmlns:c16="http://schemas.microsoft.com/office/drawing/2014/chart" uri="{C3380CC4-5D6E-409C-BE32-E72D297353CC}">
              <c16:uniqueId val="{00000003-7FBE-9B47-B159-B3D993B9CC4D}"/>
            </c:ext>
          </c:extLst>
        </c:ser>
        <c:ser>
          <c:idx val="2"/>
          <c:order val="2"/>
          <c:tx>
            <c:strRef>
              <c:f>Sheet1!$D$1</c:f>
              <c:strCache>
                <c:ptCount val="1"/>
                <c:pt idx="0">
                  <c:v>PBO qw plus
TCS (n=264)</c:v>
                </c:pt>
              </c:strCache>
            </c:strRef>
          </c:tx>
          <c:spPr>
            <a:solidFill>
              <a:srgbClr val="119BB7"/>
            </a:solidFill>
            <a:effectLst/>
          </c:spPr>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numRef>
              <c:f>Sheet1!$A$2</c:f>
              <c:numCache>
                <c:formatCode>General</c:formatCode>
                <c:ptCount val="1"/>
              </c:numCache>
            </c:numRef>
          </c:cat>
          <c:val>
            <c:numRef>
              <c:f>Sheet1!$D$2</c:f>
              <c:numCache>
                <c:formatCode>General</c:formatCode>
                <c:ptCount val="1"/>
                <c:pt idx="0">
                  <c:v>13</c:v>
                </c:pt>
              </c:numCache>
            </c:numRef>
          </c:val>
          <c:extLst>
            <c:ext xmlns:c16="http://schemas.microsoft.com/office/drawing/2014/chart" uri="{C3380CC4-5D6E-409C-BE32-E72D297353CC}">
              <c16:uniqueId val="{00000004-7FBE-9B47-B159-B3D993B9CC4D}"/>
            </c:ext>
          </c:extLst>
        </c:ser>
        <c:ser>
          <c:idx val="3"/>
          <c:order val="3"/>
          <c:tx>
            <c:strRef>
              <c:f>Sheet1!$E$1</c:f>
              <c:strCache>
                <c:ptCount val="1"/>
                <c:pt idx="0">
                  <c:v>DUP 300 mg
q2w plus TCS
(n=89)</c:v>
                </c:pt>
              </c:strCache>
            </c:strRef>
          </c:tx>
          <c:spPr>
            <a:solidFill>
              <a:srgbClr val="92BD50"/>
            </a:solidFill>
            <a:effectLst/>
          </c:spPr>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numRef>
              <c:f>Sheet1!$A$2</c:f>
              <c:numCache>
                <c:formatCode>General</c:formatCode>
                <c:ptCount val="1"/>
              </c:numCache>
            </c:numRef>
          </c:cat>
          <c:val>
            <c:numRef>
              <c:f>Sheet1!$E$2</c:f>
              <c:numCache>
                <c:formatCode>General</c:formatCode>
                <c:ptCount val="1"/>
                <c:pt idx="0">
                  <c:v>36</c:v>
                </c:pt>
              </c:numCache>
            </c:numRef>
          </c:val>
          <c:extLst>
            <c:ext xmlns:c16="http://schemas.microsoft.com/office/drawing/2014/chart" uri="{C3380CC4-5D6E-409C-BE32-E72D297353CC}">
              <c16:uniqueId val="{00000005-7FBE-9B47-B159-B3D993B9CC4D}"/>
            </c:ext>
          </c:extLst>
        </c:ser>
        <c:dLbls>
          <c:showLegendKey val="0"/>
          <c:showVal val="0"/>
          <c:showCatName val="0"/>
          <c:showSerName val="0"/>
          <c:showPercent val="0"/>
          <c:showBubbleSize val="0"/>
        </c:dLbls>
        <c:gapWidth val="50"/>
        <c:axId val="1722864624"/>
        <c:axId val="2104975728"/>
      </c:barChart>
      <c:catAx>
        <c:axId val="1722864624"/>
        <c:scaling>
          <c:orientation val="minMax"/>
        </c:scaling>
        <c:delete val="0"/>
        <c:axPos val="b"/>
        <c:numFmt formatCode="General" sourceLinked="0"/>
        <c:majorTickMark val="out"/>
        <c:minorTickMark val="none"/>
        <c:tickLblPos val="nextTo"/>
        <c:spPr>
          <a:ln w="25400">
            <a:solidFill>
              <a:schemeClr val="tx1"/>
            </a:solidFill>
          </a:ln>
        </c:spPr>
        <c:crossAx val="2104975728"/>
        <c:crosses val="autoZero"/>
        <c:auto val="1"/>
        <c:lblAlgn val="ctr"/>
        <c:lblOffset val="100"/>
        <c:noMultiLvlLbl val="0"/>
      </c:catAx>
      <c:valAx>
        <c:axId val="2104975728"/>
        <c:scaling>
          <c:orientation val="minMax"/>
          <c:max val="50"/>
        </c:scaling>
        <c:delete val="0"/>
        <c:axPos val="l"/>
        <c:title>
          <c:tx>
            <c:rich>
              <a:bodyPr/>
              <a:lstStyle/>
              <a:p>
                <a:pPr>
                  <a:defRPr b="0"/>
                </a:pPr>
                <a:r>
                  <a:rPr lang="en-US" b="0" dirty="0"/>
                  <a:t>Patients with </a:t>
                </a:r>
                <a:br>
                  <a:rPr lang="en-US" b="0" dirty="0"/>
                </a:br>
                <a:r>
                  <a:rPr lang="en-US" b="0" dirty="0"/>
                  <a:t>IGA success </a:t>
                </a:r>
              </a:p>
              <a:p>
                <a:pPr>
                  <a:defRPr b="0"/>
                </a:pPr>
                <a:r>
                  <a:rPr lang="en-US" b="0" dirty="0"/>
                  <a:t>(%)</a:t>
                </a:r>
                <a:r>
                  <a:rPr lang="en-US" b="0" baseline="30000" dirty="0"/>
                  <a:t>1,a</a:t>
                </a:r>
              </a:p>
            </c:rich>
          </c:tx>
          <c:layout>
            <c:manualLayout>
              <c:xMode val="edge"/>
              <c:yMode val="edge"/>
              <c:x val="2.7236719823608611E-2"/>
              <c:y val="0.26265005322844126"/>
            </c:manualLayout>
          </c:layout>
          <c:overlay val="0"/>
        </c:title>
        <c:numFmt formatCode="General" sourceLinked="1"/>
        <c:majorTickMark val="out"/>
        <c:minorTickMark val="none"/>
        <c:tickLblPos val="nextTo"/>
        <c:spPr>
          <a:ln w="38100">
            <a:solidFill>
              <a:schemeClr val="tx1"/>
            </a:solidFill>
          </a:ln>
        </c:spPr>
        <c:crossAx val="1722864624"/>
        <c:crosses val="autoZero"/>
        <c:crossBetween val="between"/>
        <c:majorUnit val="10"/>
      </c:valAx>
    </c:plotArea>
    <c:plotVisOnly val="1"/>
    <c:dispBlanksAs val="gap"/>
    <c:showDLblsOverMax val="0"/>
  </c:chart>
  <c:txPr>
    <a:bodyPr/>
    <a:lstStyle/>
    <a:p>
      <a:pPr>
        <a:defRPr sz="1400"/>
      </a:pPr>
      <a:endParaRPr lang="en-US"/>
    </a:p>
  </c:txPr>
  <c:externalData r:id="rId1">
    <c:autoUpdate val="0"/>
  </c:externalData>
  <c:userShapes r:id="rId2"/>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manualLayout>
          <c:layoutTarget val="inner"/>
          <c:xMode val="edge"/>
          <c:yMode val="edge"/>
          <c:x val="0.15498694556981624"/>
          <c:y val="0.12729895890384976"/>
          <c:w val="0.84088337883845432"/>
          <c:h val="0.54471929999265001"/>
        </c:manualLayout>
      </c:layout>
      <c:barChart>
        <c:barDir val="col"/>
        <c:grouping val="clustered"/>
        <c:varyColors val="0"/>
        <c:ser>
          <c:idx val="0"/>
          <c:order val="0"/>
          <c:tx>
            <c:strRef>
              <c:f>Sheet1!$B$1</c:f>
              <c:strCache>
                <c:ptCount val="1"/>
                <c:pt idx="0">
                  <c:v>PBO qw plus
TCS (n=315)</c:v>
                </c:pt>
              </c:strCache>
            </c:strRef>
          </c:tx>
          <c:spPr>
            <a:solidFill>
              <a:srgbClr val="119BB7"/>
            </a:solidFill>
            <a:effectLst/>
          </c:spPr>
          <c:invertIfNegative val="0"/>
          <c:dPt>
            <c:idx val="0"/>
            <c:invertIfNegative val="0"/>
            <c:bubble3D val="0"/>
            <c:extLst>
              <c:ext xmlns:c16="http://schemas.microsoft.com/office/drawing/2014/chart" uri="{C3380CC4-5D6E-409C-BE32-E72D297353CC}">
                <c16:uniqueId val="{00000001-7FBE-9B47-B159-B3D993B9CC4D}"/>
              </c:ext>
            </c:extLst>
          </c:dPt>
          <c:dLbls>
            <c:dLbl>
              <c:idx val="0"/>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7FBE-9B47-B159-B3D993B9CC4D}"/>
                </c:ext>
              </c:extLst>
            </c:dLbl>
            <c:spPr>
              <a:noFill/>
              <a:ln>
                <a:noFill/>
              </a:ln>
              <a:effectLst/>
            </c:spPr>
            <c:dLblPos val="outEnd"/>
            <c:showLegendKey val="0"/>
            <c:showVal val="0"/>
            <c:showCatName val="0"/>
            <c:showSerName val="0"/>
            <c:showPercent val="0"/>
            <c:showBubbleSize val="0"/>
            <c:extLst>
              <c:ext xmlns:c15="http://schemas.microsoft.com/office/drawing/2012/chart" uri="{CE6537A1-D6FC-4f65-9D91-7224C49458BB}">
                <c15:showLeaderLines val="1"/>
              </c:ext>
            </c:extLst>
          </c:dLbls>
          <c:cat>
            <c:numRef>
              <c:f>Sheet1!$A$2</c:f>
              <c:numCache>
                <c:formatCode>General</c:formatCode>
                <c:ptCount val="1"/>
              </c:numCache>
            </c:numRef>
          </c:cat>
          <c:val>
            <c:numRef>
              <c:f>Sheet1!$B$2</c:f>
              <c:numCache>
                <c:formatCode>General</c:formatCode>
                <c:ptCount val="1"/>
                <c:pt idx="0">
                  <c:v>37</c:v>
                </c:pt>
              </c:numCache>
            </c:numRef>
          </c:val>
          <c:extLst>
            <c:ext xmlns:c16="http://schemas.microsoft.com/office/drawing/2014/chart" uri="{C3380CC4-5D6E-409C-BE32-E72D297353CC}">
              <c16:uniqueId val="{00000002-7FBE-9B47-B159-B3D993B9CC4D}"/>
            </c:ext>
          </c:extLst>
        </c:ser>
        <c:ser>
          <c:idx val="1"/>
          <c:order val="1"/>
          <c:tx>
            <c:strRef>
              <c:f>Sheet1!$C$1</c:f>
              <c:strCache>
                <c:ptCount val="1"/>
                <c:pt idx="0">
                  <c:v>DUP 300 mg
q2w plus TCS
(n=106)</c:v>
                </c:pt>
              </c:strCache>
            </c:strRef>
          </c:tx>
          <c:spPr>
            <a:solidFill>
              <a:schemeClr val="accent5"/>
            </a:solidFill>
            <a:effectLst/>
          </c:spPr>
          <c:invertIfNegative val="0"/>
          <c:dPt>
            <c:idx val="0"/>
            <c:invertIfNegative val="0"/>
            <c:bubble3D val="0"/>
            <c:spPr>
              <a:solidFill>
                <a:srgbClr val="92BD50"/>
              </a:solidFill>
              <a:effectLst/>
            </c:spPr>
            <c:extLst>
              <c:ext xmlns:c16="http://schemas.microsoft.com/office/drawing/2014/chart" uri="{C3380CC4-5D6E-409C-BE32-E72D297353CC}">
                <c16:uniqueId val="{00000006-7FBE-9B47-B159-B3D993B9CC4D}"/>
              </c:ext>
            </c:extLst>
          </c:dPt>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numRef>
              <c:f>Sheet1!$A$2</c:f>
              <c:numCache>
                <c:formatCode>General</c:formatCode>
                <c:ptCount val="1"/>
              </c:numCache>
            </c:numRef>
          </c:cat>
          <c:val>
            <c:numRef>
              <c:f>Sheet1!$C$2</c:f>
              <c:numCache>
                <c:formatCode>General</c:formatCode>
                <c:ptCount val="1"/>
                <c:pt idx="0">
                  <c:v>77</c:v>
                </c:pt>
              </c:numCache>
            </c:numRef>
          </c:val>
          <c:extLst>
            <c:ext xmlns:c16="http://schemas.microsoft.com/office/drawing/2014/chart" uri="{C3380CC4-5D6E-409C-BE32-E72D297353CC}">
              <c16:uniqueId val="{00000003-7FBE-9B47-B159-B3D993B9CC4D}"/>
            </c:ext>
          </c:extLst>
        </c:ser>
        <c:ser>
          <c:idx val="2"/>
          <c:order val="2"/>
          <c:tx>
            <c:strRef>
              <c:f>Sheet1!$D$1</c:f>
              <c:strCache>
                <c:ptCount val="1"/>
                <c:pt idx="0">
                  <c:v>PBO qw plus
TCS (n=264)</c:v>
                </c:pt>
              </c:strCache>
            </c:strRef>
          </c:tx>
          <c:spPr>
            <a:solidFill>
              <a:srgbClr val="119BB7"/>
            </a:solidFill>
            <a:effectLst/>
          </c:spPr>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numRef>
              <c:f>Sheet1!$A$2</c:f>
              <c:numCache>
                <c:formatCode>General</c:formatCode>
                <c:ptCount val="1"/>
              </c:numCache>
            </c:numRef>
          </c:cat>
          <c:val>
            <c:numRef>
              <c:f>Sheet1!$D$2</c:f>
              <c:numCache>
                <c:formatCode>General</c:formatCode>
                <c:ptCount val="1"/>
                <c:pt idx="0">
                  <c:v>26</c:v>
                </c:pt>
              </c:numCache>
            </c:numRef>
          </c:val>
          <c:extLst>
            <c:ext xmlns:c16="http://schemas.microsoft.com/office/drawing/2014/chart" uri="{C3380CC4-5D6E-409C-BE32-E72D297353CC}">
              <c16:uniqueId val="{00000004-7FBE-9B47-B159-B3D993B9CC4D}"/>
            </c:ext>
          </c:extLst>
        </c:ser>
        <c:ser>
          <c:idx val="3"/>
          <c:order val="3"/>
          <c:tx>
            <c:strRef>
              <c:f>Sheet1!$E$1</c:f>
              <c:strCache>
                <c:ptCount val="1"/>
                <c:pt idx="0">
                  <c:v>DUP 300 mg
q2w plus TCS
(n=89)</c:v>
                </c:pt>
              </c:strCache>
            </c:strRef>
          </c:tx>
          <c:spPr>
            <a:solidFill>
              <a:srgbClr val="92BD50"/>
            </a:solidFill>
            <a:effectLst/>
          </c:spPr>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numRef>
              <c:f>Sheet1!$A$2</c:f>
              <c:numCache>
                <c:formatCode>General</c:formatCode>
                <c:ptCount val="1"/>
              </c:numCache>
            </c:numRef>
          </c:cat>
          <c:val>
            <c:numRef>
              <c:f>Sheet1!$E$2</c:f>
              <c:numCache>
                <c:formatCode>General</c:formatCode>
                <c:ptCount val="1"/>
                <c:pt idx="0">
                  <c:v>76</c:v>
                </c:pt>
              </c:numCache>
            </c:numRef>
          </c:val>
          <c:extLst>
            <c:ext xmlns:c16="http://schemas.microsoft.com/office/drawing/2014/chart" uri="{C3380CC4-5D6E-409C-BE32-E72D297353CC}">
              <c16:uniqueId val="{00000005-7FBE-9B47-B159-B3D993B9CC4D}"/>
            </c:ext>
          </c:extLst>
        </c:ser>
        <c:dLbls>
          <c:showLegendKey val="0"/>
          <c:showVal val="0"/>
          <c:showCatName val="0"/>
          <c:showSerName val="0"/>
          <c:showPercent val="0"/>
          <c:showBubbleSize val="0"/>
        </c:dLbls>
        <c:gapWidth val="50"/>
        <c:axId val="1722864624"/>
        <c:axId val="2104975728"/>
      </c:barChart>
      <c:catAx>
        <c:axId val="1722864624"/>
        <c:scaling>
          <c:orientation val="minMax"/>
        </c:scaling>
        <c:delete val="0"/>
        <c:axPos val="b"/>
        <c:numFmt formatCode="General" sourceLinked="0"/>
        <c:majorTickMark val="out"/>
        <c:minorTickMark val="none"/>
        <c:tickLblPos val="nextTo"/>
        <c:spPr>
          <a:ln w="25400">
            <a:solidFill>
              <a:schemeClr val="tx1"/>
            </a:solidFill>
          </a:ln>
        </c:spPr>
        <c:crossAx val="2104975728"/>
        <c:crosses val="autoZero"/>
        <c:auto val="1"/>
        <c:lblAlgn val="ctr"/>
        <c:lblOffset val="100"/>
        <c:noMultiLvlLbl val="0"/>
      </c:catAx>
      <c:valAx>
        <c:axId val="2104975728"/>
        <c:scaling>
          <c:orientation val="minMax"/>
          <c:max val="100"/>
        </c:scaling>
        <c:delete val="0"/>
        <c:axPos val="l"/>
        <c:title>
          <c:tx>
            <c:rich>
              <a:bodyPr/>
              <a:lstStyle/>
              <a:p>
                <a:pPr>
                  <a:defRPr b="0"/>
                </a:pPr>
                <a:r>
                  <a:rPr lang="en-US" sz="1200" b="0" i="0" baseline="0" dirty="0">
                    <a:effectLst/>
                  </a:rPr>
                  <a:t>Proportion of patients who </a:t>
                </a:r>
              </a:p>
              <a:p>
                <a:pPr>
                  <a:defRPr b="0"/>
                </a:pPr>
                <a:r>
                  <a:rPr lang="en-US" sz="1200" b="0" i="0" baseline="0" dirty="0">
                    <a:effectLst/>
                  </a:rPr>
                  <a:t>achieved ≥ 4-point </a:t>
                </a:r>
              </a:p>
              <a:p>
                <a:pPr>
                  <a:defRPr b="0"/>
                </a:pPr>
                <a:r>
                  <a:rPr lang="en-US" sz="1200" b="0" i="0" baseline="0" dirty="0">
                    <a:effectLst/>
                  </a:rPr>
                  <a:t>improvement (%)</a:t>
                </a:r>
                <a:r>
                  <a:rPr lang="en-US" sz="1200" b="0" i="0" baseline="30000" dirty="0">
                    <a:effectLst/>
                  </a:rPr>
                  <a:t>a</a:t>
                </a:r>
                <a:r>
                  <a:rPr lang="en-US" sz="1200" b="0" i="0" baseline="0" dirty="0">
                    <a:effectLst/>
                  </a:rPr>
                  <a:t> </a:t>
                </a:r>
                <a:endParaRPr lang="en-US" sz="1050" b="0" dirty="0">
                  <a:effectLst/>
                </a:endParaRPr>
              </a:p>
            </c:rich>
          </c:tx>
          <c:layout>
            <c:manualLayout>
              <c:xMode val="edge"/>
              <c:yMode val="edge"/>
              <c:x val="3.4651360668331202E-2"/>
              <c:y val="0.10832906557412031"/>
            </c:manualLayout>
          </c:layout>
          <c:overlay val="0"/>
        </c:title>
        <c:numFmt formatCode="General" sourceLinked="1"/>
        <c:majorTickMark val="out"/>
        <c:minorTickMark val="none"/>
        <c:tickLblPos val="nextTo"/>
        <c:spPr>
          <a:ln w="38100">
            <a:solidFill>
              <a:schemeClr val="tx1"/>
            </a:solidFill>
          </a:ln>
        </c:spPr>
        <c:crossAx val="1722864624"/>
        <c:crosses val="autoZero"/>
        <c:crossBetween val="between"/>
        <c:majorUnit val="20"/>
      </c:valAx>
    </c:plotArea>
    <c:plotVisOnly val="1"/>
    <c:dispBlanksAs val="gap"/>
    <c:showDLblsOverMax val="0"/>
  </c:chart>
  <c:txPr>
    <a:bodyPr/>
    <a:lstStyle/>
    <a:p>
      <a:pPr>
        <a:defRPr sz="1400"/>
      </a:pPr>
      <a:endParaRPr lang="en-US"/>
    </a:p>
  </c:txPr>
  <c:externalData r:id="rId1">
    <c:autoUpdate val="0"/>
  </c:externalData>
  <c:userShapes r:id="rId2"/>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474620535681369"/>
          <c:y val="0.11521990748326427"/>
          <c:w val="0.72403123378458467"/>
          <c:h val="0.6771748576791643"/>
        </c:manualLayout>
      </c:layout>
      <c:lineChart>
        <c:grouping val="standard"/>
        <c:varyColors val="0"/>
        <c:ser>
          <c:idx val="0"/>
          <c:order val="0"/>
          <c:tx>
            <c:strRef>
              <c:f>Sheet1!$B$1</c:f>
              <c:strCache>
                <c:ptCount val="1"/>
                <c:pt idx="0">
                  <c:v>PBO + TCS</c:v>
                </c:pt>
              </c:strCache>
            </c:strRef>
          </c:tx>
          <c:spPr>
            <a:ln w="28575" cap="rnd">
              <a:solidFill>
                <a:srgbClr val="119BB7"/>
              </a:solidFill>
              <a:round/>
            </a:ln>
            <a:effectLst/>
          </c:spPr>
          <c:marker>
            <c:symbol val="diamond"/>
            <c:size val="8"/>
            <c:spPr>
              <a:solidFill>
                <a:srgbClr val="119BB7"/>
              </a:solidFill>
              <a:ln w="9525">
                <a:solidFill>
                  <a:srgbClr val="119BB7"/>
                </a:solidFill>
              </a:ln>
              <a:effectLst/>
            </c:spPr>
          </c:marker>
          <c:dLbls>
            <c:dLbl>
              <c:idx val="8"/>
              <c:layout>
                <c:manualLayout>
                  <c:x val="-6.001771231383876E-3"/>
                  <c:y val="0"/>
                </c:manualLayout>
              </c:layout>
              <c:tx>
                <c:rich>
                  <a:bodyPr/>
                  <a:lstStyle/>
                  <a:p>
                    <a:fld id="{864FC318-D85D-3D4D-AF99-68D1EBAB70E9}" type="VALUE">
                      <a:rPr lang="en-US" smtClean="0"/>
                      <a:pPr/>
                      <a:t>[VALUE]</a:t>
                    </a:fld>
                    <a:r>
                      <a:rPr lang="en-US" dirty="0"/>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FD91-C64A-8419-1D99E5F67C81}"/>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Sheet1!$A$2:$A$10</c:f>
              <c:numCache>
                <c:formatCode>General</c:formatCode>
                <c:ptCount val="9"/>
                <c:pt idx="0">
                  <c:v>0</c:v>
                </c:pt>
                <c:pt idx="1">
                  <c:v>2</c:v>
                </c:pt>
                <c:pt idx="2">
                  <c:v>4</c:v>
                </c:pt>
                <c:pt idx="3">
                  <c:v>6</c:v>
                </c:pt>
                <c:pt idx="4">
                  <c:v>8</c:v>
                </c:pt>
                <c:pt idx="5">
                  <c:v>10</c:v>
                </c:pt>
                <c:pt idx="6">
                  <c:v>12</c:v>
                </c:pt>
                <c:pt idx="7">
                  <c:v>14</c:v>
                </c:pt>
                <c:pt idx="8">
                  <c:v>16</c:v>
                </c:pt>
              </c:numCache>
            </c:numRef>
          </c:cat>
          <c:val>
            <c:numRef>
              <c:f>Sheet1!$B$2:$B$10</c:f>
              <c:numCache>
                <c:formatCode>General</c:formatCode>
                <c:ptCount val="9"/>
                <c:pt idx="0">
                  <c:v>0</c:v>
                </c:pt>
                <c:pt idx="1">
                  <c:v>35</c:v>
                </c:pt>
                <c:pt idx="2">
                  <c:v>38</c:v>
                </c:pt>
                <c:pt idx="3">
                  <c:v>40</c:v>
                </c:pt>
                <c:pt idx="4">
                  <c:v>39</c:v>
                </c:pt>
                <c:pt idx="6">
                  <c:v>43</c:v>
                </c:pt>
                <c:pt idx="8">
                  <c:v>42.1</c:v>
                </c:pt>
              </c:numCache>
            </c:numRef>
          </c:val>
          <c:smooth val="0"/>
          <c:extLst>
            <c:ext xmlns:c16="http://schemas.microsoft.com/office/drawing/2014/chart" uri="{C3380CC4-5D6E-409C-BE32-E72D297353CC}">
              <c16:uniqueId val="{00000000-FD91-C64A-8419-1D99E5F67C81}"/>
            </c:ext>
          </c:extLst>
        </c:ser>
        <c:ser>
          <c:idx val="1"/>
          <c:order val="1"/>
          <c:tx>
            <c:strRef>
              <c:f>Sheet1!$C$1</c:f>
              <c:strCache>
                <c:ptCount val="1"/>
                <c:pt idx="0">
                  <c:v>DUP 300 mg q2w + TCS</c:v>
                </c:pt>
              </c:strCache>
            </c:strRef>
          </c:tx>
          <c:spPr>
            <a:ln w="28575" cap="rnd">
              <a:solidFill>
                <a:srgbClr val="92BD50"/>
              </a:solidFill>
              <a:round/>
            </a:ln>
            <a:effectLst/>
          </c:spPr>
          <c:marker>
            <c:symbol val="circle"/>
            <c:size val="7"/>
            <c:spPr>
              <a:solidFill>
                <a:srgbClr val="92BD50"/>
              </a:solidFill>
              <a:ln w="9525">
                <a:solidFill>
                  <a:srgbClr val="92BD50"/>
                </a:solidFill>
              </a:ln>
              <a:effectLst/>
            </c:spPr>
          </c:marker>
          <c:dLbls>
            <c:dLbl>
              <c:idx val="8"/>
              <c:layout>
                <c:manualLayout>
                  <c:x val="-1.1444790511407138E-16"/>
                  <c:y val="0"/>
                </c:manualLayout>
              </c:layout>
              <c:tx>
                <c:rich>
                  <a:bodyPr/>
                  <a:lstStyle/>
                  <a:p>
                    <a:fld id="{DAF47208-3EB5-FF46-B988-C91B335F07F3}" type="VALUE">
                      <a:rPr lang="en-US" smtClean="0"/>
                      <a:pPr/>
                      <a:t>[VALUE]</a:t>
                    </a:fld>
                    <a:r>
                      <a:rPr lang="en-US" dirty="0"/>
                      <a:t>.0%</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FD91-C64A-8419-1D99E5F67C81}"/>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Sheet1!$A$2:$A$10</c:f>
              <c:numCache>
                <c:formatCode>General</c:formatCode>
                <c:ptCount val="9"/>
                <c:pt idx="0">
                  <c:v>0</c:v>
                </c:pt>
                <c:pt idx="1">
                  <c:v>2</c:v>
                </c:pt>
                <c:pt idx="2">
                  <c:v>4</c:v>
                </c:pt>
                <c:pt idx="3">
                  <c:v>6</c:v>
                </c:pt>
                <c:pt idx="4">
                  <c:v>8</c:v>
                </c:pt>
                <c:pt idx="5">
                  <c:v>10</c:v>
                </c:pt>
                <c:pt idx="6">
                  <c:v>12</c:v>
                </c:pt>
                <c:pt idx="7">
                  <c:v>14</c:v>
                </c:pt>
                <c:pt idx="8">
                  <c:v>16</c:v>
                </c:pt>
              </c:numCache>
            </c:numRef>
          </c:cat>
          <c:val>
            <c:numRef>
              <c:f>Sheet1!$C$2:$C$10</c:f>
              <c:numCache>
                <c:formatCode>General</c:formatCode>
                <c:ptCount val="9"/>
                <c:pt idx="0">
                  <c:v>0</c:v>
                </c:pt>
                <c:pt idx="1">
                  <c:v>68</c:v>
                </c:pt>
                <c:pt idx="2">
                  <c:v>72.5</c:v>
                </c:pt>
                <c:pt idx="3">
                  <c:v>81</c:v>
                </c:pt>
                <c:pt idx="4">
                  <c:v>77.8</c:v>
                </c:pt>
                <c:pt idx="6">
                  <c:v>80</c:v>
                </c:pt>
                <c:pt idx="8">
                  <c:v>84</c:v>
                </c:pt>
              </c:numCache>
            </c:numRef>
          </c:val>
          <c:smooth val="0"/>
          <c:extLst>
            <c:ext xmlns:c16="http://schemas.microsoft.com/office/drawing/2014/chart" uri="{C3380CC4-5D6E-409C-BE32-E72D297353CC}">
              <c16:uniqueId val="{00000001-FD91-C64A-8419-1D99E5F67C81}"/>
            </c:ext>
          </c:extLst>
        </c:ser>
        <c:ser>
          <c:idx val="2"/>
          <c:order val="2"/>
          <c:tx>
            <c:strRef>
              <c:f>Sheet1!$D$1</c:f>
              <c:strCache>
                <c:ptCount val="1"/>
                <c:pt idx="0">
                  <c:v>DUP 300 mg qw + TCS</c:v>
                </c:pt>
              </c:strCache>
            </c:strRef>
          </c:tx>
          <c:spPr>
            <a:ln w="28575" cap="rnd">
              <a:solidFill>
                <a:srgbClr val="C00000"/>
              </a:solidFill>
              <a:round/>
            </a:ln>
            <a:effectLst/>
          </c:spPr>
          <c:marker>
            <c:symbol val="square"/>
            <c:size val="7"/>
            <c:spPr>
              <a:solidFill>
                <a:srgbClr val="C00000"/>
              </a:solidFill>
              <a:ln w="9525">
                <a:solidFill>
                  <a:srgbClr val="C00000"/>
                </a:solidFill>
              </a:ln>
              <a:effectLst/>
            </c:spPr>
          </c:marker>
          <c:dLbls>
            <c:dLbl>
              <c:idx val="8"/>
              <c:tx>
                <c:rich>
                  <a:bodyPr/>
                  <a:lstStyle/>
                  <a:p>
                    <a:fld id="{730AF4C1-C0C5-9943-B1DD-081B9AF464AD}" type="VALUE">
                      <a:rPr lang="en-US" smtClean="0"/>
                      <a:pPr/>
                      <a:t>[VALUE]</a:t>
                    </a:fld>
                    <a:r>
                      <a:rPr lang="en-US" dirty="0"/>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FD91-C64A-8419-1D99E5F67C81}"/>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Sheet1!$A$2:$A$10</c:f>
              <c:numCache>
                <c:formatCode>General</c:formatCode>
                <c:ptCount val="9"/>
                <c:pt idx="0">
                  <c:v>0</c:v>
                </c:pt>
                <c:pt idx="1">
                  <c:v>2</c:v>
                </c:pt>
                <c:pt idx="2">
                  <c:v>4</c:v>
                </c:pt>
                <c:pt idx="3">
                  <c:v>6</c:v>
                </c:pt>
                <c:pt idx="4">
                  <c:v>8</c:v>
                </c:pt>
                <c:pt idx="5">
                  <c:v>10</c:v>
                </c:pt>
                <c:pt idx="6">
                  <c:v>12</c:v>
                </c:pt>
                <c:pt idx="7">
                  <c:v>14</c:v>
                </c:pt>
                <c:pt idx="8">
                  <c:v>16</c:v>
                </c:pt>
              </c:numCache>
            </c:numRef>
          </c:cat>
          <c:val>
            <c:numRef>
              <c:f>Sheet1!$D$2:$D$10</c:f>
              <c:numCache>
                <c:formatCode>General</c:formatCode>
                <c:ptCount val="9"/>
                <c:pt idx="0">
                  <c:v>0</c:v>
                </c:pt>
                <c:pt idx="1">
                  <c:v>65</c:v>
                </c:pt>
                <c:pt idx="2">
                  <c:v>73</c:v>
                </c:pt>
                <c:pt idx="3">
                  <c:v>77</c:v>
                </c:pt>
                <c:pt idx="4">
                  <c:v>78</c:v>
                </c:pt>
                <c:pt idx="6">
                  <c:v>76</c:v>
                </c:pt>
                <c:pt idx="8">
                  <c:v>77.099999999999994</c:v>
                </c:pt>
              </c:numCache>
            </c:numRef>
          </c:val>
          <c:smooth val="0"/>
          <c:extLst>
            <c:ext xmlns:c16="http://schemas.microsoft.com/office/drawing/2014/chart" uri="{C3380CC4-5D6E-409C-BE32-E72D297353CC}">
              <c16:uniqueId val="{00000002-FD91-C64A-8419-1D99E5F67C81}"/>
            </c:ext>
          </c:extLst>
        </c:ser>
        <c:dLbls>
          <c:showLegendKey val="0"/>
          <c:showVal val="0"/>
          <c:showCatName val="0"/>
          <c:showSerName val="0"/>
          <c:showPercent val="0"/>
          <c:showBubbleSize val="0"/>
        </c:dLbls>
        <c:marker val="1"/>
        <c:smooth val="0"/>
        <c:axId val="529893056"/>
        <c:axId val="1002644864"/>
      </c:lineChart>
      <c:catAx>
        <c:axId val="529893056"/>
        <c:scaling>
          <c:orientation val="minMax"/>
        </c:scaling>
        <c:delete val="0"/>
        <c:axPos val="b"/>
        <c:title>
          <c:tx>
            <c:rich>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sz="1200" dirty="0">
                    <a:solidFill>
                      <a:schemeClr val="tx2"/>
                    </a:solidFill>
                  </a:rPr>
                  <a:t>Study</a:t>
                </a:r>
                <a:r>
                  <a:rPr lang="en-US" sz="1200" baseline="0" dirty="0">
                    <a:solidFill>
                      <a:schemeClr val="tx2"/>
                    </a:solidFill>
                  </a:rPr>
                  <a:t> week</a:t>
                </a:r>
                <a:endParaRPr lang="en-US" sz="1200" dirty="0">
                  <a:solidFill>
                    <a:schemeClr val="tx2"/>
                  </a:solidFill>
                </a:endParaRPr>
              </a:p>
            </c:rich>
          </c:tx>
          <c:overlay val="0"/>
          <c:spPr>
            <a:noFill/>
            <a:ln>
              <a:noFill/>
            </a:ln>
            <a:effectLst/>
          </c:spPr>
          <c:txPr>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none"/>
        <c:tickLblPos val="nextTo"/>
        <c:spPr>
          <a:noFill/>
          <a:ln w="25400" cap="flat" cmpd="sng" algn="ctr">
            <a:solidFill>
              <a:schemeClr val="tx2"/>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02644864"/>
        <c:crosses val="autoZero"/>
        <c:auto val="1"/>
        <c:lblAlgn val="ctr"/>
        <c:lblOffset val="100"/>
        <c:noMultiLvlLbl val="0"/>
      </c:catAx>
      <c:valAx>
        <c:axId val="1002644864"/>
        <c:scaling>
          <c:orientation val="minMax"/>
          <c:max val="100"/>
        </c:scaling>
        <c:delete val="0"/>
        <c:axPos val="l"/>
        <c:numFmt formatCode="General" sourceLinked="1"/>
        <c:majorTickMark val="out"/>
        <c:minorTickMark val="none"/>
        <c:tickLblPos val="nextTo"/>
        <c:spPr>
          <a:noFill/>
          <a:ln w="25400">
            <a:solidFill>
              <a:schemeClr val="tx2"/>
            </a:solid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29893056"/>
        <c:crosses val="autoZero"/>
        <c:crossBetween val="midCat"/>
        <c:majorUnit val="2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manualLayout>
          <c:layoutTarget val="inner"/>
          <c:xMode val="edge"/>
          <c:yMode val="edge"/>
          <c:x val="0.15498694556981624"/>
          <c:y val="0.23268877731504381"/>
          <c:w val="0.84088337883845432"/>
          <c:h val="0.43932935720433325"/>
        </c:manualLayout>
      </c:layout>
      <c:barChart>
        <c:barDir val="col"/>
        <c:grouping val="clustered"/>
        <c:varyColors val="0"/>
        <c:ser>
          <c:idx val="0"/>
          <c:order val="0"/>
          <c:tx>
            <c:strRef>
              <c:f>Sheet1!$B$1</c:f>
              <c:strCache>
                <c:ptCount val="1"/>
                <c:pt idx="0">
                  <c:v>PBO qw plus
TCS (n=315)</c:v>
                </c:pt>
              </c:strCache>
            </c:strRef>
          </c:tx>
          <c:spPr>
            <a:solidFill>
              <a:srgbClr val="E8C000"/>
            </a:solidFill>
            <a:effectLst/>
          </c:spPr>
          <c:invertIfNegative val="0"/>
          <c:dPt>
            <c:idx val="0"/>
            <c:invertIfNegative val="0"/>
            <c:bubble3D val="0"/>
            <c:extLst>
              <c:ext xmlns:c16="http://schemas.microsoft.com/office/drawing/2014/chart" uri="{C3380CC4-5D6E-409C-BE32-E72D297353CC}">
                <c16:uniqueId val="{00000001-7FBE-9B47-B159-B3D993B9CC4D}"/>
              </c:ext>
            </c:extLst>
          </c:dPt>
          <c:dLbls>
            <c:dLbl>
              <c:idx val="0"/>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7FBE-9B47-B159-B3D993B9CC4D}"/>
                </c:ext>
              </c:extLst>
            </c:dLbl>
            <c:spPr>
              <a:noFill/>
              <a:ln>
                <a:noFill/>
              </a:ln>
              <a:effectLst/>
            </c:spPr>
            <c:dLblPos val="outEnd"/>
            <c:showLegendKey val="0"/>
            <c:showVal val="0"/>
            <c:showCatName val="0"/>
            <c:showSerName val="0"/>
            <c:showPercent val="0"/>
            <c:showBubbleSize val="0"/>
            <c:extLst>
              <c:ext xmlns:c15="http://schemas.microsoft.com/office/drawing/2012/chart" uri="{CE6537A1-D6FC-4f65-9D91-7224C49458BB}">
                <c15:showLeaderLines val="1"/>
              </c:ext>
            </c:extLst>
          </c:dLbls>
          <c:cat>
            <c:numRef>
              <c:f>Sheet1!$A$2</c:f>
              <c:numCache>
                <c:formatCode>General</c:formatCode>
                <c:ptCount val="1"/>
              </c:numCache>
            </c:numRef>
          </c:cat>
          <c:val>
            <c:numRef>
              <c:f>Sheet1!$B$2</c:f>
              <c:numCache>
                <c:formatCode>General</c:formatCode>
                <c:ptCount val="1"/>
                <c:pt idx="0">
                  <c:v>25.4</c:v>
                </c:pt>
              </c:numCache>
            </c:numRef>
          </c:val>
          <c:extLst>
            <c:ext xmlns:c16="http://schemas.microsoft.com/office/drawing/2014/chart" uri="{C3380CC4-5D6E-409C-BE32-E72D297353CC}">
              <c16:uniqueId val="{00000002-7FBE-9B47-B159-B3D993B9CC4D}"/>
            </c:ext>
          </c:extLst>
        </c:ser>
        <c:ser>
          <c:idx val="1"/>
          <c:order val="1"/>
          <c:tx>
            <c:strRef>
              <c:f>Sheet1!$C$1</c:f>
              <c:strCache>
                <c:ptCount val="1"/>
                <c:pt idx="0">
                  <c:v>DUP 300 mg
q2w plus TCS
(n=106)</c:v>
                </c:pt>
              </c:strCache>
            </c:strRef>
          </c:tx>
          <c:spPr>
            <a:solidFill>
              <a:srgbClr val="0070C0"/>
            </a:solidFill>
            <a:effectLst/>
          </c:spPr>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numRef>
              <c:f>Sheet1!$A$2</c:f>
              <c:numCache>
                <c:formatCode>General</c:formatCode>
                <c:ptCount val="1"/>
              </c:numCache>
            </c:numRef>
          </c:cat>
          <c:val>
            <c:numRef>
              <c:f>Sheet1!$C$2</c:f>
              <c:numCache>
                <c:formatCode>General</c:formatCode>
                <c:ptCount val="1"/>
                <c:pt idx="0">
                  <c:v>32.799999999999997</c:v>
                </c:pt>
              </c:numCache>
            </c:numRef>
          </c:val>
          <c:extLst>
            <c:ext xmlns:c16="http://schemas.microsoft.com/office/drawing/2014/chart" uri="{C3380CC4-5D6E-409C-BE32-E72D297353CC}">
              <c16:uniqueId val="{00000003-7FBE-9B47-B159-B3D993B9CC4D}"/>
            </c:ext>
          </c:extLst>
        </c:ser>
        <c:ser>
          <c:idx val="2"/>
          <c:order val="2"/>
          <c:tx>
            <c:strRef>
              <c:f>Sheet1!$D$1</c:f>
              <c:strCache>
                <c:ptCount val="1"/>
                <c:pt idx="0">
                  <c:v>PBO qw plus
TCS (n=264)</c:v>
                </c:pt>
              </c:strCache>
            </c:strRef>
          </c:tx>
          <c:spPr>
            <a:solidFill>
              <a:srgbClr val="E8C000"/>
            </a:solidFill>
            <a:effectLst/>
          </c:spPr>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numRef>
              <c:f>Sheet1!$A$2</c:f>
              <c:numCache>
                <c:formatCode>General</c:formatCode>
                <c:ptCount val="1"/>
              </c:numCache>
            </c:numRef>
          </c:cat>
          <c:val>
            <c:numRef>
              <c:f>Sheet1!$D$2</c:f>
              <c:numCache>
                <c:formatCode>General</c:formatCode>
                <c:ptCount val="1"/>
                <c:pt idx="0">
                  <c:v>18</c:v>
                </c:pt>
              </c:numCache>
            </c:numRef>
          </c:val>
          <c:extLst>
            <c:ext xmlns:c16="http://schemas.microsoft.com/office/drawing/2014/chart" uri="{C3380CC4-5D6E-409C-BE32-E72D297353CC}">
              <c16:uniqueId val="{00000004-7FBE-9B47-B159-B3D993B9CC4D}"/>
            </c:ext>
          </c:extLst>
        </c:ser>
        <c:ser>
          <c:idx val="3"/>
          <c:order val="3"/>
          <c:tx>
            <c:strRef>
              <c:f>Sheet1!$E$1</c:f>
              <c:strCache>
                <c:ptCount val="1"/>
                <c:pt idx="0">
                  <c:v>DUP 300 mg
q2w plus TCS
(n=89)</c:v>
                </c:pt>
              </c:strCache>
            </c:strRef>
          </c:tx>
          <c:spPr>
            <a:solidFill>
              <a:srgbClr val="0070C0"/>
            </a:solidFill>
            <a:effectLst/>
          </c:spPr>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numRef>
              <c:f>Sheet1!$A$2</c:f>
              <c:numCache>
                <c:formatCode>General</c:formatCode>
                <c:ptCount val="1"/>
              </c:numCache>
            </c:numRef>
          </c:cat>
          <c:val>
            <c:numRef>
              <c:f>Sheet1!$E$2</c:f>
              <c:numCache>
                <c:formatCode>General</c:formatCode>
                <c:ptCount val="1"/>
                <c:pt idx="0">
                  <c:v>31.4</c:v>
                </c:pt>
              </c:numCache>
            </c:numRef>
          </c:val>
          <c:extLst>
            <c:ext xmlns:c16="http://schemas.microsoft.com/office/drawing/2014/chart" uri="{C3380CC4-5D6E-409C-BE32-E72D297353CC}">
              <c16:uniqueId val="{00000005-7FBE-9B47-B159-B3D993B9CC4D}"/>
            </c:ext>
          </c:extLst>
        </c:ser>
        <c:dLbls>
          <c:showLegendKey val="0"/>
          <c:showVal val="0"/>
          <c:showCatName val="0"/>
          <c:showSerName val="0"/>
          <c:showPercent val="0"/>
          <c:showBubbleSize val="0"/>
        </c:dLbls>
        <c:gapWidth val="50"/>
        <c:axId val="1722864624"/>
        <c:axId val="2104975728"/>
      </c:barChart>
      <c:catAx>
        <c:axId val="1722864624"/>
        <c:scaling>
          <c:orientation val="minMax"/>
        </c:scaling>
        <c:delete val="0"/>
        <c:axPos val="b"/>
        <c:numFmt formatCode="General" sourceLinked="0"/>
        <c:majorTickMark val="out"/>
        <c:minorTickMark val="none"/>
        <c:tickLblPos val="nextTo"/>
        <c:spPr>
          <a:ln w="25400">
            <a:solidFill>
              <a:schemeClr val="tx1"/>
            </a:solidFill>
          </a:ln>
        </c:spPr>
        <c:crossAx val="2104975728"/>
        <c:crosses val="autoZero"/>
        <c:auto val="1"/>
        <c:lblAlgn val="ctr"/>
        <c:lblOffset val="100"/>
        <c:noMultiLvlLbl val="0"/>
      </c:catAx>
      <c:valAx>
        <c:axId val="2104975728"/>
        <c:scaling>
          <c:orientation val="minMax"/>
          <c:max val="50"/>
        </c:scaling>
        <c:delete val="0"/>
        <c:axPos val="l"/>
        <c:title>
          <c:tx>
            <c:rich>
              <a:bodyPr/>
              <a:lstStyle/>
              <a:p>
                <a:pPr>
                  <a:defRPr b="0"/>
                </a:pPr>
                <a:r>
                  <a:rPr lang="en-US" sz="1200" b="0" i="0" baseline="0" dirty="0">
                    <a:effectLst/>
                  </a:rPr>
                  <a:t>Patients with </a:t>
                </a:r>
                <a:br>
                  <a:rPr lang="en-US" sz="1200" b="0" i="0" baseline="0" dirty="0">
                    <a:effectLst/>
                  </a:rPr>
                </a:br>
                <a:r>
                  <a:rPr lang="en-US" sz="1200" b="0" i="0" baseline="0" dirty="0">
                    <a:effectLst/>
                  </a:rPr>
                  <a:t>ISGA success </a:t>
                </a:r>
                <a:br>
                  <a:rPr lang="en-US" sz="1200" b="0" i="0" baseline="0" dirty="0">
                    <a:effectLst/>
                  </a:rPr>
                </a:br>
                <a:r>
                  <a:rPr lang="en-US" sz="1200" b="0" i="0" baseline="0" dirty="0">
                    <a:effectLst/>
                  </a:rPr>
                  <a:t>at Day 29 (%)</a:t>
                </a:r>
                <a:r>
                  <a:rPr lang="en-US" sz="1200" b="0" i="0" baseline="30000" dirty="0">
                    <a:effectLst/>
                  </a:rPr>
                  <a:t>a</a:t>
                </a:r>
                <a:endParaRPr lang="en-US" sz="1050" b="0" dirty="0">
                  <a:effectLst/>
                </a:endParaRPr>
              </a:p>
            </c:rich>
          </c:tx>
          <c:layout>
            <c:manualLayout>
              <c:xMode val="edge"/>
              <c:yMode val="edge"/>
              <c:x val="3.0202576161497647E-2"/>
              <c:y val="0.30405324503813719"/>
            </c:manualLayout>
          </c:layout>
          <c:overlay val="0"/>
        </c:title>
        <c:numFmt formatCode="General" sourceLinked="1"/>
        <c:majorTickMark val="out"/>
        <c:minorTickMark val="none"/>
        <c:tickLblPos val="nextTo"/>
        <c:spPr>
          <a:ln w="38100">
            <a:solidFill>
              <a:schemeClr val="tx1"/>
            </a:solidFill>
          </a:ln>
        </c:spPr>
        <c:crossAx val="1722864624"/>
        <c:crosses val="autoZero"/>
        <c:crossBetween val="between"/>
        <c:majorUnit val="10"/>
      </c:valAx>
    </c:plotArea>
    <c:plotVisOnly val="1"/>
    <c:dispBlanksAs val="gap"/>
    <c:showDLblsOverMax val="0"/>
  </c:chart>
  <c:txPr>
    <a:bodyPr/>
    <a:lstStyle/>
    <a:p>
      <a:pPr>
        <a:defRPr sz="1400"/>
      </a:pPr>
      <a:endParaRPr lang="en-US"/>
    </a:p>
  </c:txPr>
  <c:externalData r:id="rId1">
    <c:autoUpdate val="0"/>
  </c:externalData>
  <c:userShapes r:id="rId2"/>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3868299545827945E-2"/>
          <c:y val="6.311307526956482E-2"/>
          <c:w val="0.8378140569871052"/>
          <c:h val="0.88314778119622461"/>
        </c:manualLayout>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0"/>
            <c:invertIfNegative val="0"/>
            <c:bubble3D val="0"/>
            <c:spPr>
              <a:solidFill>
                <a:srgbClr val="E8C000"/>
              </a:solidFill>
              <a:ln>
                <a:noFill/>
              </a:ln>
              <a:effectLst/>
            </c:spPr>
            <c:extLst>
              <c:ext xmlns:c16="http://schemas.microsoft.com/office/drawing/2014/chart" uri="{C3380CC4-5D6E-409C-BE32-E72D297353CC}">
                <c16:uniqueId val="{00000003-D6BD-1D4B-A4AA-004DD5D8A67D}"/>
              </c:ext>
            </c:extLst>
          </c:dPt>
          <c:dPt>
            <c:idx val="1"/>
            <c:invertIfNegative val="0"/>
            <c:bubble3D val="0"/>
            <c:spPr>
              <a:solidFill>
                <a:srgbClr val="0070C0"/>
              </a:solidFill>
              <a:ln>
                <a:noFill/>
              </a:ln>
              <a:effectLst/>
            </c:spPr>
            <c:extLst>
              <c:ext xmlns:c16="http://schemas.microsoft.com/office/drawing/2014/chart" uri="{C3380CC4-5D6E-409C-BE32-E72D297353CC}">
                <c16:uniqueId val="{00000004-D6BD-1D4B-A4AA-004DD5D8A67D}"/>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Sheet1!$A$2:$A$3</c:f>
              <c:numCache>
                <c:formatCode>General</c:formatCode>
                <c:ptCount val="2"/>
              </c:numCache>
            </c:numRef>
          </c:cat>
          <c:val>
            <c:numRef>
              <c:f>Sheet1!$B$2:$B$3</c:f>
              <c:numCache>
                <c:formatCode>General</c:formatCode>
                <c:ptCount val="2"/>
                <c:pt idx="0">
                  <c:v>-3.5</c:v>
                </c:pt>
                <c:pt idx="1">
                  <c:v>-5.2</c:v>
                </c:pt>
              </c:numCache>
            </c:numRef>
          </c:val>
          <c:extLst>
            <c:ext xmlns:c16="http://schemas.microsoft.com/office/drawing/2014/chart" uri="{C3380CC4-5D6E-409C-BE32-E72D297353CC}">
              <c16:uniqueId val="{00000000-D6BD-1D4B-A4AA-004DD5D8A67D}"/>
            </c:ext>
          </c:extLst>
        </c:ser>
        <c:dLbls>
          <c:showLegendKey val="0"/>
          <c:showVal val="0"/>
          <c:showCatName val="0"/>
          <c:showSerName val="0"/>
          <c:showPercent val="0"/>
          <c:showBubbleSize val="0"/>
        </c:dLbls>
        <c:gapWidth val="96"/>
        <c:overlap val="-27"/>
        <c:axId val="536475152"/>
        <c:axId val="560100176"/>
      </c:barChart>
      <c:catAx>
        <c:axId val="536475152"/>
        <c:scaling>
          <c:orientation val="minMax"/>
        </c:scaling>
        <c:delete val="0"/>
        <c:axPos val="b"/>
        <c:numFmt formatCode="General" sourceLinked="1"/>
        <c:majorTickMark val="out"/>
        <c:minorTickMark val="none"/>
        <c:tickLblPos val="high"/>
        <c:spPr>
          <a:noFill/>
          <a:ln w="38100" cap="flat" cmpd="sng" algn="ctr">
            <a:solidFill>
              <a:schemeClr val="tx2"/>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60100176"/>
        <c:crosses val="autoZero"/>
        <c:auto val="1"/>
        <c:lblAlgn val="ctr"/>
        <c:lblOffset val="100"/>
        <c:noMultiLvlLbl val="0"/>
      </c:catAx>
      <c:valAx>
        <c:axId val="560100176"/>
        <c:scaling>
          <c:orientation val="minMax"/>
        </c:scaling>
        <c:delete val="0"/>
        <c:axPos val="l"/>
        <c:numFmt formatCode="General" sourceLinked="1"/>
        <c:majorTickMark val="out"/>
        <c:minorTickMark val="none"/>
        <c:tickLblPos val="nextTo"/>
        <c:spPr>
          <a:noFill/>
          <a:ln w="38100">
            <a:solidFill>
              <a:schemeClr val="tx2"/>
            </a:solid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3647515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omments/comment1.xml><?xml version="1.0" encoding="utf-8"?>
<p:cmLst xmlns:a="http://schemas.openxmlformats.org/drawingml/2006/main" xmlns:r="http://schemas.openxmlformats.org/officeDocument/2006/relationships" xmlns:p="http://schemas.openxmlformats.org/presentationml/2006/main">
  <p:cm authorId="1" dt="2018-12-10T15:49:52.049" idx="331">
    <p:pos x="10" y="10"/>
    <p:text>Nakina, do not include in course guide</p:text>
    <p:extLst>
      <p:ext uri="{C676402C-5697-4E1C-873F-D02D1690AC5C}">
        <p15:threadingInfo xmlns:p15="http://schemas.microsoft.com/office/powerpoint/2012/main" timeZoneBias="300"/>
      </p:ext>
    </p:extLst>
  </p:cm>
</p:cmLst>
</file>

<file path=ppt/comments/comment10.xml><?xml version="1.0" encoding="utf-8"?>
<p:cmLst xmlns:a="http://schemas.openxmlformats.org/drawingml/2006/main" xmlns:r="http://schemas.openxmlformats.org/officeDocument/2006/relationships" xmlns:p="http://schemas.openxmlformats.org/presentationml/2006/main">
  <p:cm authorId="1" dt="2018-12-10T13:42:08.829" idx="316">
    <p:pos x="10" y="10"/>
    <p:text>I reversed a and b footnotes</p:text>
    <p:extLst mod="1">
      <p:ext uri="{C676402C-5697-4E1C-873F-D02D1690AC5C}">
        <p15:threadingInfo xmlns:p15="http://schemas.microsoft.com/office/powerpoint/2012/main" timeZoneBias="300"/>
      </p:ext>
    </p:extLst>
  </p:cm>
</p:cmLst>
</file>

<file path=ppt/comments/comment11.xml><?xml version="1.0" encoding="utf-8"?>
<p:cmLst xmlns:a="http://schemas.openxmlformats.org/drawingml/2006/main" xmlns:r="http://schemas.openxmlformats.org/officeDocument/2006/relationships" xmlns:p="http://schemas.openxmlformats.org/presentationml/2006/main">
  <p:cm authorId="1" dt="2018-12-10T13:50:02.545" idx="318">
    <p:pos x="10" y="10"/>
    <p:text>Nakina, I reoriented the y axis label </p:text>
    <p:extLst>
      <p:ext uri="{C676402C-5697-4E1C-873F-D02D1690AC5C}">
        <p15:threadingInfo xmlns:p15="http://schemas.microsoft.com/office/powerpoint/2012/main" timeZoneBias="300"/>
      </p:ext>
    </p:extLst>
  </p:cm>
</p:cmLst>
</file>

<file path=ppt/comments/comment12.xml><?xml version="1.0" encoding="utf-8"?>
<p:cmLst xmlns:a="http://schemas.openxmlformats.org/drawingml/2006/main" xmlns:r="http://schemas.openxmlformats.org/officeDocument/2006/relationships" xmlns:p="http://schemas.openxmlformats.org/presentationml/2006/main">
  <p:cm authorId="1" dt="2018-12-10T15:52:42.089" idx="333">
    <p:pos x="10" y="10"/>
    <p:text>Nakina, do not include in course guide.</p:text>
    <p:extLst>
      <p:ext uri="{C676402C-5697-4E1C-873F-D02D1690AC5C}">
        <p15:threadingInfo xmlns:p15="http://schemas.microsoft.com/office/powerpoint/2012/main" timeZoneBias="300"/>
      </p:ext>
    </p:extLst>
  </p:cm>
</p:cmLst>
</file>

<file path=ppt/comments/comment13.xml><?xml version="1.0" encoding="utf-8"?>
<p:cmLst xmlns:a="http://schemas.openxmlformats.org/drawingml/2006/main" xmlns:r="http://schemas.openxmlformats.org/officeDocument/2006/relationships" xmlns:p="http://schemas.openxmlformats.org/presentationml/2006/main">
  <p:cm authorId="1" dt="2018-12-10T14:04:57.920" idx="319">
    <p:pos x="2324" y="2096"/>
    <p:text>Changed primary care provider to physician</p:text>
    <p:extLst>
      <p:ext uri="{C676402C-5697-4E1C-873F-D02D1690AC5C}">
        <p15:threadingInfo xmlns:p15="http://schemas.microsoft.com/office/powerpoint/2012/main" timeZoneBias="300"/>
      </p:ext>
    </p:extLst>
  </p:cm>
</p:cmLst>
</file>

<file path=ppt/comments/comment14.xml><?xml version="1.0" encoding="utf-8"?>
<p:cmLst xmlns:a="http://schemas.openxmlformats.org/drawingml/2006/main" xmlns:r="http://schemas.openxmlformats.org/officeDocument/2006/relationships" xmlns:p="http://schemas.openxmlformats.org/presentationml/2006/main">
  <p:cm authorId="1" dt="2018-12-11T15:47:53.469" idx="335">
    <p:pos x="10" y="10"/>
    <p:text>Nakina, do not include this in course guide</p:text>
    <p:extLst>
      <p:ext uri="{C676402C-5697-4E1C-873F-D02D1690AC5C}">
        <p15:threadingInfo xmlns:p15="http://schemas.microsoft.com/office/powerpoint/2012/main" timeZoneBias="30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18-12-10T15:50:13.378" idx="332">
    <p:pos x="10" y="10"/>
    <p:text>Nakina, do not include in course guide</p:text>
    <p:extLst>
      <p:ext uri="{C676402C-5697-4E1C-873F-D02D1690AC5C}">
        <p15:threadingInfo xmlns:p15="http://schemas.microsoft.com/office/powerpoint/2012/main" timeZoneBias="30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1" dt="2018-12-10T15:39:22.751" idx="324">
    <p:pos x="10" y="10"/>
    <p:text>Nakina, do not include in course guide.</p:text>
    <p:extLst>
      <p:ext uri="{C676402C-5697-4E1C-873F-D02D1690AC5C}">
        <p15:threadingInfo xmlns:p15="http://schemas.microsoft.com/office/powerpoint/2012/main" timeZoneBias="300"/>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1" dt="2018-12-10T15:48:46.284" idx="330">
    <p:pos x="106" y="106"/>
    <p:text>Nakina, do not include in course guide</p:text>
    <p:extLst>
      <p:ext uri="{C676402C-5697-4E1C-873F-D02D1690AC5C}">
        <p15:threadingInfo xmlns:p15="http://schemas.microsoft.com/office/powerpoint/2012/main" timeZoneBias="300"/>
      </p:ext>
    </p:extLst>
  </p:cm>
</p:cmLst>
</file>

<file path=ppt/comments/comment5.xml><?xml version="1.0" encoding="utf-8"?>
<p:cmLst xmlns:a="http://schemas.openxmlformats.org/drawingml/2006/main" xmlns:r="http://schemas.openxmlformats.org/officeDocument/2006/relationships" xmlns:p="http://schemas.openxmlformats.org/presentationml/2006/main">
  <p:cm authorId="1" dt="2018-12-10T15:40:27.157" idx="325">
    <p:pos x="10" y="10"/>
    <p:text>Nakina, do not include in course guide.</p:text>
    <p:extLst>
      <p:ext uri="{C676402C-5697-4E1C-873F-D02D1690AC5C}">
        <p15:threadingInfo xmlns:p15="http://schemas.microsoft.com/office/powerpoint/2012/main" timeZoneBias="300"/>
      </p:ext>
    </p:extLst>
  </p:cm>
</p:cmLst>
</file>

<file path=ppt/comments/comment6.xml><?xml version="1.0" encoding="utf-8"?>
<p:cmLst xmlns:a="http://schemas.openxmlformats.org/drawingml/2006/main" xmlns:r="http://schemas.openxmlformats.org/officeDocument/2006/relationships" xmlns:p="http://schemas.openxmlformats.org/presentationml/2006/main">
  <p:cm authorId="1" dt="2018-12-10T15:41:01.935" idx="326">
    <p:pos x="10" y="10"/>
    <p:text>Nakina, do not include in course guide</p:text>
    <p:extLst>
      <p:ext uri="{C676402C-5697-4E1C-873F-D02D1690AC5C}">
        <p15:threadingInfo xmlns:p15="http://schemas.microsoft.com/office/powerpoint/2012/main" timeZoneBias="300"/>
      </p:ext>
    </p:extLst>
  </p:cm>
</p:cmLst>
</file>

<file path=ppt/comments/comment7.xml><?xml version="1.0" encoding="utf-8"?>
<p:cmLst xmlns:a="http://schemas.openxmlformats.org/drawingml/2006/main" xmlns:r="http://schemas.openxmlformats.org/officeDocument/2006/relationships" xmlns:p="http://schemas.openxmlformats.org/presentationml/2006/main">
  <p:cm authorId="1" dt="2018-12-10T15:41:27.418" idx="327">
    <p:pos x="10" y="10"/>
    <p:text>Nakina, do not include in course guide.</p:text>
    <p:extLst>
      <p:ext uri="{C676402C-5697-4E1C-873F-D02D1690AC5C}">
        <p15:threadingInfo xmlns:p15="http://schemas.microsoft.com/office/powerpoint/2012/main" timeZoneBias="300"/>
      </p:ext>
    </p:extLst>
  </p:cm>
</p:cmLst>
</file>

<file path=ppt/comments/comment8.xml><?xml version="1.0" encoding="utf-8"?>
<p:cmLst xmlns:a="http://schemas.openxmlformats.org/drawingml/2006/main" xmlns:r="http://schemas.openxmlformats.org/officeDocument/2006/relationships" xmlns:p="http://schemas.openxmlformats.org/presentationml/2006/main">
  <p:cm authorId="1" dt="2018-12-10T15:42:10.585" idx="328">
    <p:pos x="10" y="10"/>
    <p:text>Nakina, do not include in course guide</p:text>
    <p:extLst>
      <p:ext uri="{C676402C-5697-4E1C-873F-D02D1690AC5C}">
        <p15:threadingInfo xmlns:p15="http://schemas.microsoft.com/office/powerpoint/2012/main" timeZoneBias="300"/>
      </p:ext>
    </p:extLst>
  </p:cm>
</p:cmLst>
</file>

<file path=ppt/comments/comment9.xml><?xml version="1.0" encoding="utf-8"?>
<p:cmLst xmlns:a="http://schemas.openxmlformats.org/drawingml/2006/main" xmlns:r="http://schemas.openxmlformats.org/officeDocument/2006/relationships" xmlns:p="http://schemas.openxmlformats.org/presentationml/2006/main">
  <p:cm authorId="1" dt="2018-12-10T15:53:09.279" idx="334">
    <p:pos x="10" y="10"/>
    <p:text>Nakina, do not include in course guide</p:text>
    <p:extLst>
      <p:ext uri="{C676402C-5697-4E1C-873F-D02D1690AC5C}">
        <p15:threadingInfo xmlns:p15="http://schemas.microsoft.com/office/powerpoint/2012/main" timeZoneBias="300"/>
      </p:ext>
    </p:extLst>
  </p:cm>
</p:cmLst>
</file>

<file path=ppt/drawings/drawing1.xml><?xml version="1.0" encoding="utf-8"?>
<c:userShapes xmlns:c="http://schemas.openxmlformats.org/drawingml/2006/chart">
  <cdr:relSizeAnchor xmlns:cdr="http://schemas.openxmlformats.org/drawingml/2006/chartDrawing">
    <cdr:from>
      <cdr:x>0.60407</cdr:x>
      <cdr:y>0.68748</cdr:y>
    </cdr:from>
    <cdr:to>
      <cdr:x>0.74112</cdr:x>
      <cdr:y>0.82339</cdr:y>
    </cdr:to>
    <cdr:sp macro="" textlink="">
      <cdr:nvSpPr>
        <cdr:cNvPr id="2" name="TextBox 4">
          <a:extLst xmlns:a="http://schemas.openxmlformats.org/drawingml/2006/main">
            <a:ext uri="{FF2B5EF4-FFF2-40B4-BE49-F238E27FC236}">
              <a16:creationId xmlns:a16="http://schemas.microsoft.com/office/drawing/2014/main" id="{A87A3B1F-5DB4-A14B-B94F-26664E68BAE8}"/>
            </a:ext>
          </a:extLst>
        </cdr:cNvPr>
        <cdr:cNvSpPr txBox="1"/>
      </cdr:nvSpPr>
      <cdr:spPr>
        <a:xfrm xmlns:a="http://schemas.openxmlformats.org/drawingml/2006/main">
          <a:off x="5173368" y="2319644"/>
          <a:ext cx="1173655" cy="458587"/>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pPr algn="ctr">
            <a:lnSpc>
              <a:spcPct val="85000"/>
            </a:lnSpc>
          </a:pPr>
          <a:r>
            <a:rPr lang="en-US" sz="1400" dirty="0"/>
            <a:t>PBO + TCS </a:t>
          </a:r>
          <a:br>
            <a:rPr lang="en-US" sz="1400" dirty="0"/>
          </a:br>
          <a:r>
            <a:rPr lang="en-US" sz="1400" dirty="0"/>
            <a:t>(n = 264)</a:t>
          </a:r>
        </a:p>
      </cdr:txBody>
    </cdr:sp>
  </cdr:relSizeAnchor>
  <cdr:relSizeAnchor xmlns:cdr="http://schemas.openxmlformats.org/drawingml/2006/chartDrawing">
    <cdr:from>
      <cdr:x>0.23181</cdr:x>
      <cdr:y>0.68748</cdr:y>
    </cdr:from>
    <cdr:to>
      <cdr:x>0.36885</cdr:x>
      <cdr:y>0.82339</cdr:y>
    </cdr:to>
    <cdr:sp macro="" textlink="">
      <cdr:nvSpPr>
        <cdr:cNvPr id="3" name="TextBox 4">
          <a:extLst xmlns:a="http://schemas.openxmlformats.org/drawingml/2006/main">
            <a:ext uri="{FF2B5EF4-FFF2-40B4-BE49-F238E27FC236}">
              <a16:creationId xmlns:a16="http://schemas.microsoft.com/office/drawing/2014/main" id="{A87A3B1F-5DB4-A14B-B94F-26664E68BAE8}"/>
            </a:ext>
          </a:extLst>
        </cdr:cNvPr>
        <cdr:cNvSpPr txBox="1"/>
      </cdr:nvSpPr>
      <cdr:spPr>
        <a:xfrm xmlns:a="http://schemas.openxmlformats.org/drawingml/2006/main">
          <a:off x="1985263" y="2319644"/>
          <a:ext cx="1173655" cy="458587"/>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pPr algn="ctr">
            <a:lnSpc>
              <a:spcPct val="85000"/>
            </a:lnSpc>
          </a:pPr>
          <a:r>
            <a:rPr lang="en-US" sz="1400" dirty="0"/>
            <a:t>PBO + TCS </a:t>
          </a:r>
          <a:br>
            <a:rPr lang="en-US" sz="1400" dirty="0"/>
          </a:br>
          <a:r>
            <a:rPr lang="en-US" sz="1400" dirty="0"/>
            <a:t>(n = 315)</a:t>
          </a:r>
        </a:p>
      </cdr:txBody>
    </cdr:sp>
  </cdr:relSizeAnchor>
</c:userShapes>
</file>

<file path=ppt/drawings/drawing2.xml><?xml version="1.0" encoding="utf-8"?>
<c:userShapes xmlns:c="http://schemas.openxmlformats.org/drawingml/2006/chart">
  <cdr:relSizeAnchor xmlns:cdr="http://schemas.openxmlformats.org/drawingml/2006/chartDrawing">
    <cdr:from>
      <cdr:x>0.60407</cdr:x>
      <cdr:y>0.68748</cdr:y>
    </cdr:from>
    <cdr:to>
      <cdr:x>0.74112</cdr:x>
      <cdr:y>0.82339</cdr:y>
    </cdr:to>
    <cdr:sp macro="" textlink="">
      <cdr:nvSpPr>
        <cdr:cNvPr id="2" name="TextBox 4">
          <a:extLst xmlns:a="http://schemas.openxmlformats.org/drawingml/2006/main">
            <a:ext uri="{FF2B5EF4-FFF2-40B4-BE49-F238E27FC236}">
              <a16:creationId xmlns:a16="http://schemas.microsoft.com/office/drawing/2014/main" id="{A87A3B1F-5DB4-A14B-B94F-26664E68BAE8}"/>
            </a:ext>
          </a:extLst>
        </cdr:cNvPr>
        <cdr:cNvSpPr txBox="1"/>
      </cdr:nvSpPr>
      <cdr:spPr>
        <a:xfrm xmlns:a="http://schemas.openxmlformats.org/drawingml/2006/main">
          <a:off x="5173368" y="2319644"/>
          <a:ext cx="1173655" cy="458587"/>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pPr algn="ctr">
            <a:lnSpc>
              <a:spcPct val="85000"/>
            </a:lnSpc>
          </a:pPr>
          <a:r>
            <a:rPr lang="en-US" sz="1400" dirty="0"/>
            <a:t>PBO + TCS </a:t>
          </a:r>
          <a:br>
            <a:rPr lang="en-US" sz="1400" dirty="0"/>
          </a:br>
          <a:r>
            <a:rPr lang="en-US" sz="1400" dirty="0"/>
            <a:t>(n = 264)</a:t>
          </a:r>
        </a:p>
      </cdr:txBody>
    </cdr:sp>
  </cdr:relSizeAnchor>
  <cdr:relSizeAnchor xmlns:cdr="http://schemas.openxmlformats.org/drawingml/2006/chartDrawing">
    <cdr:from>
      <cdr:x>0.23181</cdr:x>
      <cdr:y>0.68748</cdr:y>
    </cdr:from>
    <cdr:to>
      <cdr:x>0.36885</cdr:x>
      <cdr:y>0.82339</cdr:y>
    </cdr:to>
    <cdr:sp macro="" textlink="">
      <cdr:nvSpPr>
        <cdr:cNvPr id="3" name="TextBox 4">
          <a:extLst xmlns:a="http://schemas.openxmlformats.org/drawingml/2006/main">
            <a:ext uri="{FF2B5EF4-FFF2-40B4-BE49-F238E27FC236}">
              <a16:creationId xmlns:a16="http://schemas.microsoft.com/office/drawing/2014/main" id="{A87A3B1F-5DB4-A14B-B94F-26664E68BAE8}"/>
            </a:ext>
          </a:extLst>
        </cdr:cNvPr>
        <cdr:cNvSpPr txBox="1"/>
      </cdr:nvSpPr>
      <cdr:spPr>
        <a:xfrm xmlns:a="http://schemas.openxmlformats.org/drawingml/2006/main">
          <a:off x="1985263" y="2319644"/>
          <a:ext cx="1173655" cy="458587"/>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pPr algn="ctr">
            <a:lnSpc>
              <a:spcPct val="85000"/>
            </a:lnSpc>
          </a:pPr>
          <a:r>
            <a:rPr lang="en-US" sz="1400" dirty="0"/>
            <a:t>PBO + TCS </a:t>
          </a:r>
          <a:br>
            <a:rPr lang="en-US" sz="1400" dirty="0"/>
          </a:br>
          <a:r>
            <a:rPr lang="en-US" sz="1400" dirty="0"/>
            <a:t>(n = 315)</a:t>
          </a:r>
        </a:p>
      </cdr:txBody>
    </cdr:sp>
  </cdr:relSizeAnchor>
</c:userShapes>
</file>

<file path=ppt/drawings/drawing3.xml><?xml version="1.0" encoding="utf-8"?>
<c:userShapes xmlns:c="http://schemas.openxmlformats.org/drawingml/2006/chart">
  <cdr:relSizeAnchor xmlns:cdr="http://schemas.openxmlformats.org/drawingml/2006/chartDrawing">
    <cdr:from>
      <cdr:x>0.61979</cdr:x>
      <cdr:y>0.68748</cdr:y>
    </cdr:from>
    <cdr:to>
      <cdr:x>0.7254</cdr:x>
      <cdr:y>0.82339</cdr:y>
    </cdr:to>
    <cdr:sp macro="" textlink="">
      <cdr:nvSpPr>
        <cdr:cNvPr id="2" name="TextBox 4">
          <a:extLst xmlns:a="http://schemas.openxmlformats.org/drawingml/2006/main">
            <a:ext uri="{FF2B5EF4-FFF2-40B4-BE49-F238E27FC236}">
              <a16:creationId xmlns:a16="http://schemas.microsoft.com/office/drawing/2014/main" id="{A87A3B1F-5DB4-A14B-B94F-26664E68BAE8}"/>
            </a:ext>
          </a:extLst>
        </cdr:cNvPr>
        <cdr:cNvSpPr txBox="1"/>
      </cdr:nvSpPr>
      <cdr:spPr>
        <a:xfrm xmlns:a="http://schemas.openxmlformats.org/drawingml/2006/main">
          <a:off x="5307988" y="2319644"/>
          <a:ext cx="904415" cy="458587"/>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pPr algn="ctr">
            <a:lnSpc>
              <a:spcPct val="85000"/>
            </a:lnSpc>
          </a:pPr>
          <a:r>
            <a:rPr lang="en-US" sz="1400" dirty="0"/>
            <a:t>Vehicle</a:t>
          </a:r>
          <a:br>
            <a:rPr lang="en-US" sz="1400" dirty="0"/>
          </a:br>
          <a:r>
            <a:rPr lang="en-US" sz="1400" dirty="0"/>
            <a:t>(n = 250)</a:t>
          </a:r>
        </a:p>
      </cdr:txBody>
    </cdr:sp>
  </cdr:relSizeAnchor>
  <cdr:relSizeAnchor xmlns:cdr="http://schemas.openxmlformats.org/drawingml/2006/chartDrawing">
    <cdr:from>
      <cdr:x>0.24753</cdr:x>
      <cdr:y>0.68748</cdr:y>
    </cdr:from>
    <cdr:to>
      <cdr:x>0.35314</cdr:x>
      <cdr:y>0.82339</cdr:y>
    </cdr:to>
    <cdr:sp macro="" textlink="">
      <cdr:nvSpPr>
        <cdr:cNvPr id="3" name="TextBox 4">
          <a:extLst xmlns:a="http://schemas.openxmlformats.org/drawingml/2006/main">
            <a:ext uri="{FF2B5EF4-FFF2-40B4-BE49-F238E27FC236}">
              <a16:creationId xmlns:a16="http://schemas.microsoft.com/office/drawing/2014/main" id="{A87A3B1F-5DB4-A14B-B94F-26664E68BAE8}"/>
            </a:ext>
          </a:extLst>
        </cdr:cNvPr>
        <cdr:cNvSpPr txBox="1"/>
      </cdr:nvSpPr>
      <cdr:spPr>
        <a:xfrm xmlns:a="http://schemas.openxmlformats.org/drawingml/2006/main">
          <a:off x="2119883" y="2319644"/>
          <a:ext cx="904415" cy="458587"/>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pPr algn="ctr">
            <a:lnSpc>
              <a:spcPct val="85000"/>
            </a:lnSpc>
          </a:pPr>
          <a:r>
            <a:rPr lang="en-US" sz="1400" dirty="0"/>
            <a:t>Vehicle</a:t>
          </a:r>
          <a:br>
            <a:rPr lang="en-US" sz="1400" dirty="0"/>
          </a:br>
          <a:r>
            <a:rPr lang="en-US" sz="1400" dirty="0"/>
            <a:t>(n = 256)</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D3904F2-2E54-6D4F-9145-FF70E65C41AE}" type="datetimeFigureOut">
              <a:rPr lang="en-US" smtClean="0"/>
              <a:pPr/>
              <a:t>12/11/18</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0C47599-E2E1-5B48-9E7A-469EF857F5A3}" type="slidenum">
              <a:rPr lang="en-US" smtClean="0"/>
              <a:pPr/>
              <a:t>‹#›</a:t>
            </a:fld>
            <a:endParaRPr lang="en-US" dirty="0"/>
          </a:p>
        </p:txBody>
      </p:sp>
    </p:spTree>
    <p:extLst>
      <p:ext uri="{BB962C8B-B14F-4D97-AF65-F5344CB8AC3E}">
        <p14:creationId xmlns:p14="http://schemas.microsoft.com/office/powerpoint/2010/main" val="53802848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D0021D8-40CD-BC42-85F5-94A06F6FE532}" type="datetimeFigureOut">
              <a:rPr lang="en-US" smtClean="0"/>
              <a:pPr/>
              <a:t>12/11/18</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446E1A8-6D11-D944-BA46-3CE3E43A53DE}" type="slidenum">
              <a:rPr lang="en-US" smtClean="0"/>
              <a:pPr/>
              <a:t>‹#›</a:t>
            </a:fld>
            <a:endParaRPr lang="en-US" dirty="0"/>
          </a:p>
        </p:txBody>
      </p:sp>
    </p:spTree>
    <p:extLst>
      <p:ext uri="{BB962C8B-B14F-4D97-AF65-F5344CB8AC3E}">
        <p14:creationId xmlns:p14="http://schemas.microsoft.com/office/powerpoint/2010/main" val="1537203313"/>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46E1A8-6D11-D944-BA46-3CE3E43A53DE}" type="slidenum">
              <a:rPr lang="en-US" smtClean="0"/>
              <a:pPr/>
              <a:t>1</a:t>
            </a:fld>
            <a:endParaRPr lang="en-US" dirty="0"/>
          </a:p>
        </p:txBody>
      </p:sp>
    </p:spTree>
    <p:extLst>
      <p:ext uri="{BB962C8B-B14F-4D97-AF65-F5344CB8AC3E}">
        <p14:creationId xmlns:p14="http://schemas.microsoft.com/office/powerpoint/2010/main" val="12106490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7500" lnSpcReduction="20000"/>
          </a:bodyPr>
          <a:lstStyle/>
          <a:p>
            <a:pPr marL="0" lvl="1" eaLnBrk="1" hangingPunct="1">
              <a:spcBef>
                <a:spcPct val="0"/>
              </a:spcBef>
            </a:pPr>
            <a:r>
              <a:rPr lang="en-US" altLang="en-US" sz="1800" b="1" dirty="0">
                <a:latin typeface="Arial" panose="020B0604020202020204" pitchFamily="34" charset="0"/>
              </a:rPr>
              <a:t>Why? </a:t>
            </a:r>
            <a:r>
              <a:rPr lang="en-US" altLang="en-US" sz="1800" dirty="0">
                <a:latin typeface="Arial" panose="020B0604020202020204" pitchFamily="34" charset="0"/>
              </a:rPr>
              <a:t>Based on the outside-in theory, epithelial cells express PRP which can recognized a number of allergens and results in immune activation with a predominant Th2 response which results in the Atopic March</a:t>
            </a:r>
          </a:p>
          <a:p>
            <a:pPr marL="0" lvl="1" eaLnBrk="1" hangingPunct="1">
              <a:spcBef>
                <a:spcPct val="0"/>
              </a:spcBef>
            </a:pPr>
            <a:endParaRPr lang="en-US" altLang="en-US" sz="1800" dirty="0">
              <a:latin typeface="Arial" panose="020B0604020202020204" pitchFamily="34" charset="0"/>
            </a:endParaRPr>
          </a:p>
          <a:p>
            <a:pPr lvl="2" eaLnBrk="1" hangingPunct="1">
              <a:spcBef>
                <a:spcPct val="20000"/>
              </a:spcBef>
              <a:buFont typeface="Calibri" panose="020F0502020204030204" pitchFamily="34" charset="0"/>
              <a:buChar char="–"/>
            </a:pPr>
            <a:r>
              <a:rPr lang="en-US" altLang="en-US" sz="2500" dirty="0">
                <a:solidFill>
                  <a:srgbClr val="000000"/>
                </a:solidFill>
                <a:latin typeface="Arial" panose="020B0604020202020204" pitchFamily="34" charset="0"/>
              </a:rPr>
              <a:t>(anxiety (42.5% </a:t>
            </a:r>
          </a:p>
          <a:p>
            <a:pPr lvl="2" eaLnBrk="1" hangingPunct="1">
              <a:spcBef>
                <a:spcPct val="20000"/>
              </a:spcBef>
              <a:buFont typeface="Calibri" panose="020F0502020204030204" pitchFamily="34" charset="0"/>
              <a:buChar char="–"/>
            </a:pPr>
            <a:r>
              <a:rPr lang="en-US" altLang="en-US" sz="2500" dirty="0">
                <a:solidFill>
                  <a:srgbClr val="000000"/>
                </a:solidFill>
                <a:latin typeface="Arial" panose="020B0604020202020204" pitchFamily="34" charset="0"/>
              </a:rPr>
              <a:t>Depression (37.2%-75%)</a:t>
            </a:r>
          </a:p>
          <a:p>
            <a:pPr lvl="2" eaLnBrk="1" hangingPunct="1">
              <a:spcBef>
                <a:spcPct val="20000"/>
              </a:spcBef>
              <a:buFont typeface="Calibri" panose="020F0502020204030204" pitchFamily="34" charset="0"/>
              <a:buChar char="–"/>
            </a:pPr>
            <a:r>
              <a:rPr lang="en-US" altLang="en-US" sz="2500" dirty="0">
                <a:solidFill>
                  <a:srgbClr val="000000"/>
                </a:solidFill>
                <a:latin typeface="Arial" panose="020B0604020202020204" pitchFamily="34" charset="0"/>
              </a:rPr>
              <a:t>ADD/ADHD</a:t>
            </a:r>
          </a:p>
          <a:p>
            <a:pPr marL="457200" indent="-457200" eaLnBrk="1" hangingPunct="1">
              <a:spcBef>
                <a:spcPct val="20000"/>
              </a:spcBef>
              <a:buFont typeface="Wingdings" pitchFamily="2" charset="2"/>
              <a:buChar char="§"/>
            </a:pPr>
            <a:r>
              <a:rPr lang="en-US" altLang="en-US" dirty="0">
                <a:solidFill>
                  <a:schemeClr val="bg1"/>
                </a:solidFill>
                <a:latin typeface="Arial" panose="020B0604020202020204" pitchFamily="34" charset="0"/>
                <a:cs typeface="Arial" panose="020B0604020202020204" pitchFamily="34" charset="0"/>
              </a:rPr>
              <a:t>Relationship is complex and remains to be clearly defined</a:t>
            </a:r>
          </a:p>
          <a:p>
            <a:pPr marL="457200" indent="-457200" eaLnBrk="1" hangingPunct="1">
              <a:spcBef>
                <a:spcPct val="20000"/>
              </a:spcBef>
              <a:buFont typeface="Wingdings" pitchFamily="2" charset="2"/>
              <a:buChar char="§"/>
            </a:pPr>
            <a:endParaRPr lang="en-US" altLang="en-US" dirty="0">
              <a:solidFill>
                <a:schemeClr val="bg1"/>
              </a:solidFill>
              <a:latin typeface="Arial" panose="020B0604020202020204" pitchFamily="34" charset="0"/>
              <a:cs typeface="Arial" panose="020B0604020202020204" pitchFamily="34" charset="0"/>
            </a:endParaRPr>
          </a:p>
          <a:p>
            <a:pPr marL="457200" indent="-457200" eaLnBrk="1" hangingPunct="1">
              <a:spcBef>
                <a:spcPct val="20000"/>
              </a:spcBef>
              <a:buFont typeface="Wingdings" pitchFamily="2" charset="2"/>
              <a:buChar char="§"/>
            </a:pPr>
            <a:r>
              <a:rPr lang="en-US" altLang="en-US" dirty="0">
                <a:solidFill>
                  <a:schemeClr val="bg1"/>
                </a:solidFill>
                <a:latin typeface="Arial" panose="020B0604020202020204" pitchFamily="34" charset="0"/>
                <a:cs typeface="Arial" panose="020B0604020202020204" pitchFamily="34" charset="0"/>
              </a:rPr>
              <a:t>Prior studies have shown inconsistent results, and they are difficult to interpret due to dissimilarities in study design, small sample sizes, and varying case definitions for identifying eczema.</a:t>
            </a:r>
          </a:p>
          <a:p>
            <a:pPr marL="457200" indent="-457200" eaLnBrk="1" hangingPunct="1">
              <a:spcBef>
                <a:spcPct val="0"/>
              </a:spcBef>
            </a:pPr>
            <a:endParaRPr lang="en-US" altLang="en-US" dirty="0"/>
          </a:p>
          <a:p>
            <a:pPr marL="457200" indent="-457200" eaLnBrk="1" hangingPunct="1">
              <a:spcBef>
                <a:spcPct val="0"/>
              </a:spcBef>
            </a:pPr>
            <a:r>
              <a:rPr lang="en-US" altLang="en-US" dirty="0"/>
              <a:t>Underlying mechanism explaining the association between AD and neuropsychiatric disease is not clearly understood.  It is thought to be related to the negative impact of AD on HRQoL, persistence of chronic itch and loss of sleep. </a:t>
            </a:r>
          </a:p>
          <a:p>
            <a:pPr marL="457200" indent="-457200" eaLnBrk="1" hangingPunct="1">
              <a:spcBef>
                <a:spcPct val="0"/>
              </a:spcBef>
            </a:pPr>
            <a:endParaRPr lang="en-US" altLang="en-US" dirty="0"/>
          </a:p>
          <a:p>
            <a:pPr marL="457200" indent="-457200" eaLnBrk="1" hangingPunct="1">
              <a:spcBef>
                <a:spcPct val="0"/>
              </a:spcBef>
            </a:pPr>
            <a:endParaRPr lang="en-US" altLang="en-US" dirty="0"/>
          </a:p>
          <a:p>
            <a:pPr marL="0" lvl="1" eaLnBrk="1" hangingPunct="1">
              <a:spcBef>
                <a:spcPct val="0"/>
              </a:spcBef>
            </a:pPr>
            <a:r>
              <a:rPr lang="en-US" altLang="en-US" sz="2800" dirty="0">
                <a:solidFill>
                  <a:schemeClr val="bg1"/>
                </a:solidFill>
                <a:latin typeface="Arial" panose="020B0604020202020204" pitchFamily="34" charset="0"/>
              </a:rPr>
              <a:t>Study results: have shown a positive association with development of lymphoma, particularly CTCL, but an inverse or no association with solid-organ malignancies, such as pancreatic, brain, and skin cancers.</a:t>
            </a:r>
            <a:r>
              <a:rPr lang="en-US" altLang="en-US" sz="2800" baseline="30000" dirty="0">
                <a:solidFill>
                  <a:schemeClr val="bg1"/>
                </a:solidFill>
                <a:latin typeface="Arial" panose="020B0604020202020204" pitchFamily="34" charset="0"/>
              </a:rPr>
              <a:t>1–8</a:t>
            </a:r>
          </a:p>
          <a:p>
            <a:pPr marL="0" lvl="1" eaLnBrk="1" hangingPunct="1">
              <a:spcBef>
                <a:spcPct val="0"/>
              </a:spcBef>
            </a:pPr>
            <a:endParaRPr lang="en-US" altLang="en-US" sz="2800" baseline="30000" dirty="0">
              <a:solidFill>
                <a:schemeClr val="bg1"/>
              </a:solidFill>
              <a:latin typeface="Arial" panose="020B0604020202020204" pitchFamily="34" charset="0"/>
            </a:endParaRPr>
          </a:p>
          <a:p>
            <a:pPr marL="457200" indent="-457200" eaLnBrk="1" hangingPunct="1">
              <a:spcBef>
                <a:spcPct val="20000"/>
              </a:spcBef>
              <a:buFont typeface="Wingdings" pitchFamily="2" charset="2"/>
              <a:buChar char="§"/>
            </a:pPr>
            <a:r>
              <a:rPr lang="en-US" altLang="en-US" dirty="0">
                <a:solidFill>
                  <a:schemeClr val="bg1"/>
                </a:solidFill>
                <a:latin typeface="Arial" panose="020B0604020202020204" pitchFamily="34" charset="0"/>
                <a:cs typeface="Arial" panose="020B0604020202020204" pitchFamily="34" charset="0"/>
              </a:rPr>
              <a:t>Relationship is complex and remains to be clearly defined</a:t>
            </a:r>
          </a:p>
          <a:p>
            <a:pPr marL="457200" indent="-457200" eaLnBrk="1" hangingPunct="1">
              <a:spcBef>
                <a:spcPct val="20000"/>
              </a:spcBef>
              <a:buFont typeface="Wingdings" pitchFamily="2" charset="2"/>
              <a:buChar char="§"/>
            </a:pPr>
            <a:endParaRPr lang="en-US" altLang="en-US" dirty="0">
              <a:solidFill>
                <a:schemeClr val="bg1"/>
              </a:solidFill>
              <a:latin typeface="Arial" panose="020B0604020202020204" pitchFamily="34" charset="0"/>
              <a:cs typeface="Arial" panose="020B0604020202020204" pitchFamily="34" charset="0"/>
            </a:endParaRPr>
          </a:p>
          <a:p>
            <a:pPr marL="457200" indent="-457200" eaLnBrk="1" hangingPunct="1">
              <a:spcBef>
                <a:spcPct val="20000"/>
              </a:spcBef>
              <a:buFont typeface="Wingdings" pitchFamily="2" charset="2"/>
              <a:buChar char="§"/>
            </a:pPr>
            <a:r>
              <a:rPr lang="en-US" altLang="en-US" dirty="0">
                <a:solidFill>
                  <a:schemeClr val="bg1"/>
                </a:solidFill>
                <a:latin typeface="Arial" panose="020B0604020202020204" pitchFamily="34" charset="0"/>
                <a:cs typeface="Arial" panose="020B0604020202020204" pitchFamily="34" charset="0"/>
              </a:rPr>
              <a:t>Prior studies have shown inconsistent results, and they are difficult to interpret due to dissimilarities in study design, small sample sizes, and varying case definitions for identifying eczema.</a:t>
            </a:r>
          </a:p>
          <a:p>
            <a:pPr marL="457200" indent="-457200" eaLnBrk="1" hangingPunct="1">
              <a:spcBef>
                <a:spcPct val="0"/>
              </a:spcBef>
            </a:pPr>
            <a:endParaRPr lang="en-US" altLang="en-US" dirty="0"/>
          </a:p>
          <a:p>
            <a:pPr marL="457200" indent="-457200" eaLnBrk="1" hangingPunct="1">
              <a:spcBef>
                <a:spcPct val="0"/>
              </a:spcBef>
            </a:pPr>
            <a:r>
              <a:rPr lang="en-US" altLang="en-US" dirty="0"/>
              <a:t>Underlying mechanism explaining the association between AD and neuropsychiatric disease is not clearly understood.  It is thought to be related to the negative impact of AD on HRQoL, persistence of chronic itch and loss of sleep. </a:t>
            </a:r>
          </a:p>
          <a:p>
            <a:pPr marL="457200" indent="-457200" eaLnBrk="1" hangingPunct="1">
              <a:spcBef>
                <a:spcPct val="0"/>
              </a:spcBef>
            </a:pPr>
            <a:endParaRPr lang="en-US" altLang="en-US" dirty="0"/>
          </a:p>
          <a:p>
            <a:pPr marL="457200" indent="-457200" eaLnBrk="1" hangingPunct="1">
              <a:spcBef>
                <a:spcPct val="0"/>
              </a:spcBef>
            </a:pPr>
            <a:endParaRPr lang="en-US" altLang="en-US" dirty="0"/>
          </a:p>
          <a:p>
            <a:pPr marL="0" lvl="1" eaLnBrk="1" hangingPunct="1">
              <a:spcBef>
                <a:spcPct val="0"/>
              </a:spcBef>
            </a:pPr>
            <a:r>
              <a:rPr lang="en-US" altLang="en-US" sz="2800" dirty="0">
                <a:solidFill>
                  <a:schemeClr val="bg1"/>
                </a:solidFill>
                <a:latin typeface="Arial" panose="020B0604020202020204" pitchFamily="34" charset="0"/>
              </a:rPr>
              <a:t>Study results: have shown a positive association with development of lymphoma, particularly CTCL, but an inverse or no association with solid-organ malignancies, such as pancreatic, brain, and skin cancers.</a:t>
            </a:r>
            <a:r>
              <a:rPr lang="en-US" altLang="en-US" sz="2800" baseline="30000" dirty="0">
                <a:solidFill>
                  <a:schemeClr val="bg1"/>
                </a:solidFill>
                <a:latin typeface="Arial" panose="020B0604020202020204" pitchFamily="34" charset="0"/>
              </a:rPr>
              <a:t>1–8</a:t>
            </a:r>
          </a:p>
          <a:p>
            <a:pPr marL="0" lvl="1" eaLnBrk="1" hangingPunct="1">
              <a:spcBef>
                <a:spcPct val="0"/>
              </a:spcBef>
            </a:pPr>
            <a:endParaRPr lang="en-US" altLang="en-US" sz="2800" baseline="30000" dirty="0">
              <a:solidFill>
                <a:schemeClr val="bg1"/>
              </a:solidFill>
              <a:latin typeface="Arial" panose="020B0604020202020204" pitchFamily="34" charset="0"/>
            </a:endParaRPr>
          </a:p>
          <a:p>
            <a:pPr marL="0" lvl="1" eaLnBrk="1" hangingPunct="1">
              <a:spcBef>
                <a:spcPct val="0"/>
              </a:spcBef>
            </a:pPr>
            <a:endParaRPr lang="en-US" altLang="en-US" sz="1800" dirty="0">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9446E1A8-6D11-D944-BA46-3CE3E43A53DE}" type="slidenum">
              <a:rPr lang="en-US" smtClean="0"/>
              <a:pPr/>
              <a:t>21</a:t>
            </a:fld>
            <a:endParaRPr lang="en-US" dirty="0"/>
          </a:p>
        </p:txBody>
      </p:sp>
    </p:spTree>
    <p:extLst>
      <p:ext uri="{BB962C8B-B14F-4D97-AF65-F5344CB8AC3E}">
        <p14:creationId xmlns:p14="http://schemas.microsoft.com/office/powerpoint/2010/main" val="31434509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62500" lnSpcReduction="20000"/>
          </a:bodyPr>
          <a:lstStyle/>
          <a:p>
            <a:pPr eaLnBrk="1" hangingPunct="1"/>
            <a:r>
              <a:rPr lang="en-US" altLang="en-US" dirty="0">
                <a:solidFill>
                  <a:schemeClr val="bg1"/>
                </a:solidFill>
                <a:cs typeface="Arial" panose="020B0604020202020204" pitchFamily="34" charset="0"/>
              </a:rPr>
              <a:t>AD/eczema can have detrimental effects on patients’ QoL.</a:t>
            </a:r>
            <a:r>
              <a:rPr lang="en-US" altLang="en-US" baseline="30000" dirty="0">
                <a:solidFill>
                  <a:schemeClr val="bg1"/>
                </a:solidFill>
                <a:cs typeface="Arial" panose="020B0604020202020204" pitchFamily="34" charset="0"/>
              </a:rPr>
              <a:t>1,2</a:t>
            </a:r>
          </a:p>
          <a:p>
            <a:r>
              <a:rPr lang="en-US" altLang="en-US" sz="3000" dirty="0">
                <a:solidFill>
                  <a:srgbClr val="000000"/>
                </a:solidFill>
                <a:latin typeface="Arial" panose="020B0604020202020204" pitchFamily="34" charset="0"/>
                <a:cs typeface="Arial" panose="020B0604020202020204" pitchFamily="34" charset="0"/>
              </a:rPr>
              <a:t>Studies in adults with AD have shown that patients with this disease have worse QoL scores.</a:t>
            </a:r>
            <a:r>
              <a:rPr lang="en-US" altLang="en-US" sz="3000" baseline="30000" dirty="0">
                <a:solidFill>
                  <a:srgbClr val="000000"/>
                </a:solidFill>
                <a:latin typeface="Arial" panose="020B0604020202020204" pitchFamily="34" charset="0"/>
                <a:cs typeface="Arial" panose="020B0604020202020204" pitchFamily="34" charset="0"/>
              </a:rPr>
              <a:t>1–4</a:t>
            </a:r>
            <a:r>
              <a:rPr lang="en-US" altLang="en-US" sz="3000" dirty="0">
                <a:solidFill>
                  <a:srgbClr val="000000"/>
                </a:solidFill>
                <a:latin typeface="Arial" panose="020B0604020202020204" pitchFamily="34" charset="0"/>
                <a:cs typeface="Arial" panose="020B0604020202020204" pitchFamily="34" charset="0"/>
              </a:rPr>
              <a:t> </a:t>
            </a:r>
          </a:p>
          <a:p>
            <a:endParaRPr lang="en-US" altLang="en-US" sz="3000" dirty="0">
              <a:solidFill>
                <a:srgbClr val="000000"/>
              </a:solidFill>
              <a:latin typeface="Arial" panose="020B0604020202020204" pitchFamily="34" charset="0"/>
              <a:cs typeface="Arial" panose="020B0604020202020204" pitchFamily="34" charset="0"/>
            </a:endParaRPr>
          </a:p>
          <a:p>
            <a:r>
              <a:rPr lang="en-US" altLang="en-US" sz="3000" dirty="0">
                <a:solidFill>
                  <a:srgbClr val="000000"/>
                </a:solidFill>
                <a:latin typeface="Arial" panose="020B0604020202020204" pitchFamily="34" charset="0"/>
                <a:cs typeface="Arial" panose="020B0604020202020204" pitchFamily="34" charset="0"/>
              </a:rPr>
              <a:t>In addition to AD impacting a patient’s health-related QoL,  it can</a:t>
            </a:r>
            <a:r>
              <a:rPr lang="en-US" altLang="en-US" sz="3000" baseline="30000" dirty="0">
                <a:solidFill>
                  <a:srgbClr val="000000"/>
                </a:solidFill>
                <a:latin typeface="Arial" panose="020B0604020202020204" pitchFamily="34" charset="0"/>
                <a:cs typeface="Arial" panose="020B0604020202020204" pitchFamily="34" charset="0"/>
              </a:rPr>
              <a:t>1,2,5–7</a:t>
            </a:r>
            <a:r>
              <a:rPr lang="en-US" altLang="en-US" sz="3000" dirty="0">
                <a:solidFill>
                  <a:srgbClr val="000000"/>
                </a:solidFill>
                <a:latin typeface="Arial" panose="020B0604020202020204" pitchFamily="34" charset="0"/>
                <a:cs typeface="Arial" panose="020B0604020202020204" pitchFamily="34" charset="0"/>
              </a:rPr>
              <a:t>:</a:t>
            </a:r>
          </a:p>
          <a:p>
            <a:pPr lvl="1">
              <a:buFont typeface="Calibri" panose="020F0502020204030204" pitchFamily="34" charset="0"/>
              <a:buChar char="–"/>
            </a:pPr>
            <a:r>
              <a:rPr lang="en-US" altLang="en-US" sz="2500" dirty="0">
                <a:solidFill>
                  <a:srgbClr val="000000"/>
                </a:solidFill>
                <a:latin typeface="Arial" panose="020B0604020202020204" pitchFamily="34" charset="0"/>
              </a:rPr>
              <a:t>Have social, psychological (eg, self-esteem, mood, self-confidence), occupational, and financial impacts</a:t>
            </a:r>
          </a:p>
          <a:p>
            <a:pPr lvl="1">
              <a:buFont typeface="Calibri" panose="020F0502020204030204" pitchFamily="34" charset="0"/>
              <a:buChar char="–"/>
            </a:pPr>
            <a:r>
              <a:rPr lang="en-US" altLang="en-US" sz="2500" dirty="0">
                <a:solidFill>
                  <a:srgbClr val="000000"/>
                </a:solidFill>
                <a:latin typeface="Arial" panose="020B0604020202020204" pitchFamily="34" charset="0"/>
              </a:rPr>
              <a:t>Decreased work productivity</a:t>
            </a:r>
          </a:p>
          <a:p>
            <a:pPr lvl="1">
              <a:buFont typeface="Calibri" panose="020F0502020204030204" pitchFamily="34" charset="0"/>
              <a:buChar char="–"/>
            </a:pPr>
            <a:r>
              <a:rPr lang="en-US" altLang="en-US" sz="2500" dirty="0">
                <a:solidFill>
                  <a:srgbClr val="000000"/>
                </a:solidFill>
                <a:latin typeface="Arial" panose="020B0604020202020204" pitchFamily="34" charset="0"/>
              </a:rPr>
              <a:t>Increased work absenteeism</a:t>
            </a:r>
          </a:p>
          <a:p>
            <a:pPr lvl="1">
              <a:buFont typeface="Calibri" panose="020F0502020204030204" pitchFamily="34" charset="0"/>
              <a:buChar char="–"/>
            </a:pPr>
            <a:endParaRPr lang="en-US" altLang="en-US" sz="2500" dirty="0">
              <a:solidFill>
                <a:srgbClr val="000000"/>
              </a:solidFill>
              <a:latin typeface="Arial" panose="020B0604020202020204" pitchFamily="34" charset="0"/>
            </a:endParaRPr>
          </a:p>
          <a:p>
            <a:pPr>
              <a:buFont typeface="Wingdings" pitchFamily="2" charset="2"/>
              <a:buChar char="§"/>
            </a:pPr>
            <a:r>
              <a:rPr lang="en-US" altLang="en-US" sz="2800" dirty="0">
                <a:solidFill>
                  <a:srgbClr val="000000"/>
                </a:solidFill>
                <a:latin typeface="Arial" panose="020B0604020202020204" pitchFamily="34" charset="0"/>
              </a:rPr>
              <a:t>AD can have AEs on simple ADL, such as choice of clothing, shaving, or use of makeup.</a:t>
            </a:r>
            <a:r>
              <a:rPr lang="en-US" altLang="en-US" sz="2800" baseline="30000" dirty="0">
                <a:solidFill>
                  <a:srgbClr val="000000"/>
                </a:solidFill>
                <a:latin typeface="Arial" panose="020B0604020202020204" pitchFamily="34" charset="0"/>
              </a:rPr>
              <a:t>3</a:t>
            </a:r>
          </a:p>
          <a:p>
            <a:endParaRPr lang="en-US" altLang="en-US" sz="2800" baseline="30000" dirty="0">
              <a:solidFill>
                <a:srgbClr val="000000"/>
              </a:solidFill>
              <a:latin typeface="Arial" panose="020B0604020202020204" pitchFamily="34" charset="0"/>
            </a:endParaRPr>
          </a:p>
          <a:p>
            <a:pPr>
              <a:buFont typeface="Wingdings" pitchFamily="2" charset="2"/>
              <a:buChar char="§"/>
            </a:pPr>
            <a:r>
              <a:rPr lang="en-US" altLang="en-US" sz="2800" dirty="0">
                <a:solidFill>
                  <a:srgbClr val="000000"/>
                </a:solidFill>
                <a:latin typeface="Arial" panose="020B0604020202020204" pitchFamily="34" charset="0"/>
              </a:rPr>
              <a:t>No-to-modest correlation between objective measures of disease severity with QoL in adult patients with AD.</a:t>
            </a:r>
            <a:r>
              <a:rPr lang="en-US" altLang="en-US" sz="2800" baseline="30000" dirty="0">
                <a:solidFill>
                  <a:srgbClr val="000000"/>
                </a:solidFill>
                <a:latin typeface="Arial" panose="020B0604020202020204" pitchFamily="34" charset="0"/>
              </a:rPr>
              <a:t>4</a:t>
            </a:r>
          </a:p>
          <a:p>
            <a:pPr lvl="1"/>
            <a:endParaRPr lang="en-US" altLang="en-US" sz="2500" dirty="0">
              <a:solidFill>
                <a:srgbClr val="000000"/>
              </a:solidFill>
              <a:latin typeface="Arial" panose="020B0604020202020204" pitchFamily="34" charset="0"/>
            </a:endParaRPr>
          </a:p>
          <a:p>
            <a:pPr eaLnBrk="1" hangingPunct="1"/>
            <a:endParaRPr lang="en-US" altLang="en-US" baseline="30000" dirty="0">
              <a:solidFill>
                <a:schemeClr val="bg1"/>
              </a:solidFill>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9446E1A8-6D11-D944-BA46-3CE3E43A53DE}" type="slidenum">
              <a:rPr lang="en-US" smtClean="0"/>
              <a:pPr/>
              <a:t>23</a:t>
            </a:fld>
            <a:endParaRPr lang="en-US" dirty="0"/>
          </a:p>
        </p:txBody>
      </p:sp>
    </p:spTree>
    <p:extLst>
      <p:ext uri="{BB962C8B-B14F-4D97-AF65-F5344CB8AC3E}">
        <p14:creationId xmlns:p14="http://schemas.microsoft.com/office/powerpoint/2010/main" val="1248672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46E1A8-6D11-D944-BA46-3CE3E43A53DE}" type="slidenum">
              <a:rPr lang="en-US" smtClean="0"/>
              <a:pPr/>
              <a:t>24</a:t>
            </a:fld>
            <a:endParaRPr lang="en-US" dirty="0"/>
          </a:p>
        </p:txBody>
      </p:sp>
    </p:spTree>
    <p:extLst>
      <p:ext uri="{BB962C8B-B14F-4D97-AF65-F5344CB8AC3E}">
        <p14:creationId xmlns:p14="http://schemas.microsoft.com/office/powerpoint/2010/main" val="27038603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Slide Image Placeholder 1">
            <a:extLst>
              <a:ext uri="{FF2B5EF4-FFF2-40B4-BE49-F238E27FC236}">
                <a16:creationId xmlns:a16="http://schemas.microsoft.com/office/drawing/2014/main" id="{C97C44CD-162F-6944-BB54-2B1F5EFE90C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0" name="Notes Placeholder 2">
            <a:extLst>
              <a:ext uri="{FF2B5EF4-FFF2-40B4-BE49-F238E27FC236}">
                <a16:creationId xmlns:a16="http://schemas.microsoft.com/office/drawing/2014/main" id="{4916629F-9EB3-8E47-8217-99A06EFF4F4D}"/>
              </a:ext>
            </a:extLst>
          </p:cNvPr>
          <p:cNvSpPr>
            <a:spLocks noGrp="1"/>
          </p:cNvSpPr>
          <p:nvPr>
            <p:ph type="body" idx="1"/>
          </p:nvPr>
        </p:nvSpPr>
        <p:spPr bwMode="auto">
          <a:extLst/>
        </p:spPr>
        <p:txBody>
          <a:bodyPr wrap="square" numCol="1" anchor="t" anchorCtr="0" compatLnSpc="1">
            <a:prstTxWarp prst="textNoShape">
              <a:avLst/>
            </a:prstTxWarp>
            <a:normAutofit fontScale="62500" lnSpcReduction="20000"/>
          </a:bodyPr>
          <a:lstStyle/>
          <a:p>
            <a:pPr eaLnBrk="1" hangingPunct="1">
              <a:defRPr/>
            </a:pPr>
            <a:r>
              <a:rPr lang="en-US" sz="2400" dirty="0">
                <a:solidFill>
                  <a:schemeClr val="bg1"/>
                </a:solidFill>
                <a:latin typeface="Arial" pitchFamily="34" charset="0"/>
                <a:cs typeface="Arial" pitchFamily="34" charset="0"/>
              </a:rPr>
              <a:t>Clinical diagnosis</a:t>
            </a:r>
          </a:p>
          <a:p>
            <a:pPr lvl="1" eaLnBrk="1" hangingPunct="1">
              <a:buFont typeface="Calibri" pitchFamily="34" charset="0"/>
              <a:buChar char="–"/>
              <a:defRPr/>
            </a:pPr>
            <a:r>
              <a:rPr lang="en-US" sz="2000" dirty="0">
                <a:solidFill>
                  <a:schemeClr val="bg1"/>
                </a:solidFill>
                <a:latin typeface="Arial" pitchFamily="34" charset="0"/>
              </a:rPr>
              <a:t>Diagnosis is made clinically, based on historical features, distribution and morphology of skin lesions, and associated clinical signs.</a:t>
            </a:r>
            <a:r>
              <a:rPr lang="en-US" sz="2000" baseline="30000" dirty="0">
                <a:solidFill>
                  <a:schemeClr val="bg1"/>
                </a:solidFill>
                <a:latin typeface="Arial" pitchFamily="34" charset="0"/>
              </a:rPr>
              <a:t>1</a:t>
            </a:r>
          </a:p>
          <a:p>
            <a:pPr lvl="1" eaLnBrk="1" hangingPunct="1">
              <a:buFont typeface="Calibri" pitchFamily="34" charset="0"/>
              <a:buChar char="–"/>
              <a:defRPr/>
            </a:pPr>
            <a:r>
              <a:rPr lang="en-US" sz="2000" dirty="0">
                <a:solidFill>
                  <a:schemeClr val="bg1"/>
                </a:solidFill>
                <a:latin typeface="Arial" pitchFamily="34" charset="0"/>
              </a:rPr>
              <a:t>UK working party: are used in epidemiological/population-based studies; they can be used by non-dermatologists.</a:t>
            </a:r>
          </a:p>
          <a:p>
            <a:pPr lvl="1" eaLnBrk="1" hangingPunct="1">
              <a:buFont typeface="Calibri" pitchFamily="34" charset="0"/>
              <a:buChar char="–"/>
              <a:defRPr/>
            </a:pPr>
            <a:endParaRPr lang="en-US" sz="2000" dirty="0">
              <a:solidFill>
                <a:schemeClr val="bg1"/>
              </a:solidFill>
              <a:latin typeface="Arial" pitchFamily="34" charset="0"/>
            </a:endParaRPr>
          </a:p>
          <a:p>
            <a:pPr eaLnBrk="1" hangingPunct="1">
              <a:buFont typeface="Wingdings" pitchFamily="2" charset="2"/>
              <a:buChar char="§"/>
              <a:defRPr/>
            </a:pPr>
            <a:r>
              <a:rPr lang="en-US" sz="2600" dirty="0">
                <a:solidFill>
                  <a:srgbClr val="000000"/>
                </a:solidFill>
                <a:latin typeface="Arial" pitchFamily="34" charset="0"/>
              </a:rPr>
              <a:t>Current limitations</a:t>
            </a:r>
            <a:r>
              <a:rPr lang="en-US" sz="2600" baseline="30000" dirty="0">
                <a:solidFill>
                  <a:srgbClr val="000000"/>
                </a:solidFill>
                <a:latin typeface="Arial" pitchFamily="34" charset="0"/>
              </a:rPr>
              <a:t>2</a:t>
            </a:r>
          </a:p>
          <a:p>
            <a:pPr lvl="1" eaLnBrk="1" hangingPunct="1">
              <a:buFont typeface="Calibri" pitchFamily="34" charset="0"/>
              <a:buChar char="–"/>
              <a:defRPr/>
            </a:pPr>
            <a:r>
              <a:rPr lang="en-US" sz="2500" dirty="0">
                <a:solidFill>
                  <a:srgbClr val="000000"/>
                </a:solidFill>
                <a:latin typeface="Arial" pitchFamily="34" charset="0"/>
              </a:rPr>
              <a:t>No clear diagnostic criteria for adult-onset AD</a:t>
            </a:r>
          </a:p>
          <a:p>
            <a:pPr lvl="1" eaLnBrk="1" hangingPunct="1">
              <a:buFont typeface="Calibri" pitchFamily="34" charset="0"/>
              <a:buChar char="–"/>
              <a:defRPr/>
            </a:pPr>
            <a:r>
              <a:rPr lang="en-US" sz="2500" dirty="0">
                <a:solidFill>
                  <a:srgbClr val="000000"/>
                </a:solidFill>
                <a:latin typeface="Arial" pitchFamily="34" charset="0"/>
              </a:rPr>
              <a:t>Developed for children and then translated for adults</a:t>
            </a:r>
          </a:p>
          <a:p>
            <a:pPr lvl="1" eaLnBrk="1" hangingPunct="1">
              <a:buFont typeface="Calibri" pitchFamily="34" charset="0"/>
              <a:buChar char="–"/>
              <a:defRPr/>
            </a:pPr>
            <a:r>
              <a:rPr lang="en-US" sz="2500" dirty="0">
                <a:solidFill>
                  <a:srgbClr val="000000"/>
                </a:solidFill>
                <a:latin typeface="Arial" pitchFamily="34" charset="0"/>
              </a:rPr>
              <a:t>May lack sensitivity and specificity in this population</a:t>
            </a:r>
          </a:p>
          <a:p>
            <a:pPr lvl="1" eaLnBrk="1" hangingPunct="1">
              <a:buFont typeface="Calibri" pitchFamily="34" charset="0"/>
              <a:buChar char="–"/>
              <a:defRPr/>
            </a:pPr>
            <a:endParaRPr lang="en-US" sz="2500" dirty="0">
              <a:solidFill>
                <a:srgbClr val="000000"/>
              </a:solidFill>
              <a:latin typeface="Arial" pitchFamily="34" charset="0"/>
            </a:endParaRPr>
          </a:p>
          <a:p>
            <a:pPr marL="852488" lvl="1" indent="-342900" eaLnBrk="1" fontAlgn="auto" hangingPunct="1">
              <a:lnSpc>
                <a:spcPct val="90000"/>
              </a:lnSpc>
              <a:spcAft>
                <a:spcPts val="0"/>
              </a:spcAft>
              <a:buFont typeface="Wingdings" charset="2"/>
              <a:buChar char="§"/>
              <a:defRPr/>
            </a:pPr>
            <a:r>
              <a:rPr lang="en-US" sz="2800" b="1" u="sng" dirty="0">
                <a:solidFill>
                  <a:srgbClr val="000000"/>
                </a:solidFill>
                <a:latin typeface="Arial" charset="0"/>
                <a:ea typeface="ＭＳ Ｐゴシック" charset="0"/>
                <a:cs typeface="Arial" charset="0"/>
              </a:rPr>
              <a:t>UK Working Party:</a:t>
            </a:r>
            <a:r>
              <a:rPr lang="en-US" sz="2800" b="1" u="sng" baseline="30000" dirty="0">
                <a:solidFill>
                  <a:srgbClr val="000000"/>
                </a:solidFill>
                <a:latin typeface="Arial" charset="0"/>
                <a:ea typeface="ＭＳ Ｐゴシック" charset="0"/>
                <a:cs typeface="Arial" charset="0"/>
              </a:rPr>
              <a:t>2</a:t>
            </a:r>
            <a:endParaRPr lang="en-US" sz="2800" b="1" u="sng" dirty="0">
              <a:solidFill>
                <a:srgbClr val="000000"/>
              </a:solidFill>
              <a:latin typeface="Arial" charset="0"/>
              <a:ea typeface="ＭＳ Ｐゴシック" charset="0"/>
              <a:cs typeface="Arial" charset="0"/>
            </a:endParaRPr>
          </a:p>
          <a:p>
            <a:pPr marL="1225550" lvl="2" indent="-317500" eaLnBrk="1" fontAlgn="auto" hangingPunct="1">
              <a:lnSpc>
                <a:spcPct val="90000"/>
              </a:lnSpc>
              <a:spcAft>
                <a:spcPts val="0"/>
              </a:spcAft>
              <a:buFont typeface="Calibri" charset="0"/>
              <a:buChar char="–"/>
              <a:defRPr/>
            </a:pPr>
            <a:r>
              <a:rPr lang="en-US" sz="2400" dirty="0">
                <a:solidFill>
                  <a:srgbClr val="000000"/>
                </a:solidFill>
                <a:latin typeface="Arial" charset="0"/>
                <a:ea typeface="ＭＳ Ｐゴシック" charset="0"/>
                <a:cs typeface="Arial" charset="0"/>
              </a:rPr>
              <a:t>An itchy skin condition (parental report of scratching or rubbing in a child) + 3 or more: </a:t>
            </a:r>
          </a:p>
          <a:p>
            <a:pPr lvl="1" eaLnBrk="1" fontAlgn="auto" hangingPunct="1">
              <a:lnSpc>
                <a:spcPct val="90000"/>
              </a:lnSpc>
              <a:spcAft>
                <a:spcPts val="0"/>
              </a:spcAft>
              <a:buFont typeface="Arial" charset="0"/>
              <a:buNone/>
              <a:defRPr/>
            </a:pPr>
            <a:r>
              <a:rPr lang="en-US" sz="2400" dirty="0">
                <a:solidFill>
                  <a:srgbClr val="000000"/>
                </a:solidFill>
                <a:latin typeface="Arial" charset="0"/>
                <a:ea typeface="ＭＳ Ｐゴシック" charset="0"/>
                <a:cs typeface="Arial" charset="0"/>
              </a:rPr>
              <a:t>		1. Onset below 2 years of age </a:t>
            </a:r>
          </a:p>
          <a:p>
            <a:pPr lvl="1" eaLnBrk="1" fontAlgn="auto" hangingPunct="1">
              <a:lnSpc>
                <a:spcPct val="90000"/>
              </a:lnSpc>
              <a:spcAft>
                <a:spcPts val="0"/>
              </a:spcAft>
              <a:buFont typeface="Arial" charset="0"/>
              <a:buNone/>
              <a:defRPr/>
            </a:pPr>
            <a:r>
              <a:rPr lang="en-US" sz="2400" dirty="0">
                <a:solidFill>
                  <a:srgbClr val="000000"/>
                </a:solidFill>
                <a:latin typeface="Arial" charset="0"/>
                <a:ea typeface="ＭＳ Ｐゴシック" charset="0"/>
                <a:cs typeface="Arial" charset="0"/>
              </a:rPr>
              <a:t>		2. History of skin crease involvement </a:t>
            </a:r>
          </a:p>
          <a:p>
            <a:pPr lvl="1" eaLnBrk="1" fontAlgn="auto" hangingPunct="1">
              <a:lnSpc>
                <a:spcPct val="90000"/>
              </a:lnSpc>
              <a:spcAft>
                <a:spcPts val="0"/>
              </a:spcAft>
              <a:buFont typeface="Arial" charset="0"/>
              <a:buNone/>
              <a:defRPr/>
            </a:pPr>
            <a:r>
              <a:rPr lang="en-US" sz="2400" dirty="0">
                <a:solidFill>
                  <a:srgbClr val="000000"/>
                </a:solidFill>
                <a:latin typeface="Arial" charset="0"/>
                <a:ea typeface="ＭＳ Ｐゴシック" charset="0"/>
                <a:cs typeface="Arial" charset="0"/>
              </a:rPr>
              <a:t>		3. Visible flexural dermatitis</a:t>
            </a:r>
          </a:p>
          <a:p>
            <a:pPr lvl="1" eaLnBrk="1" fontAlgn="auto" hangingPunct="1">
              <a:lnSpc>
                <a:spcPct val="90000"/>
              </a:lnSpc>
              <a:spcAft>
                <a:spcPts val="0"/>
              </a:spcAft>
              <a:buFont typeface="Arial" charset="0"/>
              <a:buNone/>
              <a:defRPr/>
            </a:pPr>
            <a:r>
              <a:rPr lang="en-US" sz="2400" dirty="0">
                <a:solidFill>
                  <a:srgbClr val="000000"/>
                </a:solidFill>
                <a:latin typeface="Arial" charset="0"/>
                <a:ea typeface="ＭＳ Ｐゴシック" charset="0"/>
                <a:cs typeface="Arial" charset="0"/>
              </a:rPr>
              <a:t> 		4. History of generally dry skin</a:t>
            </a:r>
          </a:p>
          <a:p>
            <a:pPr lvl="1" eaLnBrk="1" fontAlgn="auto" hangingPunct="1">
              <a:lnSpc>
                <a:spcPct val="90000"/>
              </a:lnSpc>
              <a:spcAft>
                <a:spcPts val="0"/>
              </a:spcAft>
              <a:buFont typeface="Arial" charset="0"/>
              <a:buNone/>
              <a:defRPr/>
            </a:pPr>
            <a:r>
              <a:rPr lang="en-US" sz="2400" dirty="0">
                <a:solidFill>
                  <a:srgbClr val="000000"/>
                </a:solidFill>
                <a:latin typeface="Arial" charset="0"/>
                <a:ea typeface="ＭＳ Ｐゴシック" charset="0"/>
                <a:cs typeface="Arial" charset="0"/>
              </a:rPr>
              <a:t>		5. Personal or family history of other atopic disease</a:t>
            </a:r>
          </a:p>
          <a:p>
            <a:pPr lvl="1" eaLnBrk="1" hangingPunct="1">
              <a:buFont typeface="Calibri" pitchFamily="34" charset="0"/>
              <a:buChar char="–"/>
              <a:defRPr/>
            </a:pPr>
            <a:endParaRPr lang="en-US" sz="2500" dirty="0">
              <a:solidFill>
                <a:srgbClr val="000000"/>
              </a:solidFill>
              <a:latin typeface="Arial" pitchFamily="34" charset="0"/>
            </a:endParaRPr>
          </a:p>
          <a:p>
            <a:pPr lvl="1" eaLnBrk="1" hangingPunct="1">
              <a:buFont typeface="Calibri" pitchFamily="34" charset="0"/>
              <a:buChar char="–"/>
              <a:defRPr/>
            </a:pPr>
            <a:endParaRPr lang="en-US" sz="2000" dirty="0">
              <a:solidFill>
                <a:schemeClr val="bg1"/>
              </a:solidFill>
              <a:latin typeface="Arial" pitchFamily="34" charset="0"/>
            </a:endParaRPr>
          </a:p>
          <a:p>
            <a:pPr lvl="1" eaLnBrk="1" hangingPunct="1">
              <a:buFont typeface="Calibri" pitchFamily="34" charset="0"/>
              <a:buChar char="–"/>
              <a:defRPr/>
            </a:pPr>
            <a:endParaRPr lang="en-US" sz="2000" dirty="0">
              <a:solidFill>
                <a:schemeClr val="bg1"/>
              </a:solidFill>
              <a:latin typeface="Arial" pitchFamily="34" charset="0"/>
            </a:endParaRPr>
          </a:p>
          <a:p>
            <a:pPr eaLnBrk="1" hangingPunct="1">
              <a:spcBef>
                <a:spcPct val="0"/>
              </a:spcBef>
              <a:defRPr/>
            </a:pPr>
            <a:endParaRPr lang="en-US" dirty="0"/>
          </a:p>
        </p:txBody>
      </p:sp>
      <p:sp>
        <p:nvSpPr>
          <p:cNvPr id="37891" name="Slide Number Placeholder 3">
            <a:extLst>
              <a:ext uri="{FF2B5EF4-FFF2-40B4-BE49-F238E27FC236}">
                <a16:creationId xmlns:a16="http://schemas.microsoft.com/office/drawing/2014/main" id="{C5D98883-B764-404F-AEFE-B555032B9D6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Calibri" panose="020F0502020204030204" pitchFamily="34" charset="0"/>
                <a:ea typeface="MS PGothic" panose="020B0600070205080204" pitchFamily="34" charset="-128"/>
              </a:defRPr>
            </a:lvl1pPr>
            <a:lvl2pPr marL="742950" indent="-285750">
              <a:defRPr sz="2000">
                <a:solidFill>
                  <a:schemeClr val="tx1"/>
                </a:solidFill>
                <a:latin typeface="Calibri" panose="020F0502020204030204" pitchFamily="34" charset="0"/>
                <a:ea typeface="MS PGothic" panose="020B0600070205080204" pitchFamily="34" charset="-128"/>
              </a:defRPr>
            </a:lvl2pPr>
            <a:lvl3pPr marL="1143000" indent="-228600">
              <a:defRPr sz="2000">
                <a:solidFill>
                  <a:schemeClr val="tx1"/>
                </a:solidFill>
                <a:latin typeface="Calibri" panose="020F0502020204030204" pitchFamily="34" charset="0"/>
                <a:ea typeface="MS PGothic" panose="020B0600070205080204" pitchFamily="34" charset="-128"/>
              </a:defRPr>
            </a:lvl3pPr>
            <a:lvl4pPr marL="1600200" indent="-228600">
              <a:defRPr sz="2000">
                <a:solidFill>
                  <a:schemeClr val="tx1"/>
                </a:solidFill>
                <a:latin typeface="Calibri" panose="020F0502020204030204" pitchFamily="34" charset="0"/>
                <a:ea typeface="MS PGothic" panose="020B0600070205080204" pitchFamily="34" charset="-128"/>
              </a:defRPr>
            </a:lvl4pPr>
            <a:lvl5pPr marL="2057400" indent="-228600">
              <a:defRPr sz="2000">
                <a:solidFill>
                  <a:schemeClr val="tx1"/>
                </a:solidFill>
                <a:latin typeface="Calibri" panose="020F0502020204030204" pitchFamily="34" charset="0"/>
                <a:ea typeface="MS PGothic" panose="020B0600070205080204" pitchFamily="34" charset="-128"/>
              </a:defRPr>
            </a:lvl5pPr>
            <a:lvl6pPr marL="2514600" indent="-228600" defTabSz="504825" eaLnBrk="0" fontAlgn="base" hangingPunct="0">
              <a:spcBef>
                <a:spcPct val="0"/>
              </a:spcBef>
              <a:spcAft>
                <a:spcPct val="0"/>
              </a:spcAft>
              <a:defRPr sz="2000">
                <a:solidFill>
                  <a:schemeClr val="tx1"/>
                </a:solidFill>
                <a:latin typeface="Calibri" panose="020F0502020204030204" pitchFamily="34" charset="0"/>
                <a:ea typeface="MS PGothic" panose="020B0600070205080204" pitchFamily="34" charset="-128"/>
              </a:defRPr>
            </a:lvl6pPr>
            <a:lvl7pPr marL="2971800" indent="-228600" defTabSz="504825" eaLnBrk="0" fontAlgn="base" hangingPunct="0">
              <a:spcBef>
                <a:spcPct val="0"/>
              </a:spcBef>
              <a:spcAft>
                <a:spcPct val="0"/>
              </a:spcAft>
              <a:defRPr sz="2000">
                <a:solidFill>
                  <a:schemeClr val="tx1"/>
                </a:solidFill>
                <a:latin typeface="Calibri" panose="020F0502020204030204" pitchFamily="34" charset="0"/>
                <a:ea typeface="MS PGothic" panose="020B0600070205080204" pitchFamily="34" charset="-128"/>
              </a:defRPr>
            </a:lvl7pPr>
            <a:lvl8pPr marL="3429000" indent="-228600" defTabSz="504825" eaLnBrk="0" fontAlgn="base" hangingPunct="0">
              <a:spcBef>
                <a:spcPct val="0"/>
              </a:spcBef>
              <a:spcAft>
                <a:spcPct val="0"/>
              </a:spcAft>
              <a:defRPr sz="2000">
                <a:solidFill>
                  <a:schemeClr val="tx1"/>
                </a:solidFill>
                <a:latin typeface="Calibri" panose="020F0502020204030204" pitchFamily="34" charset="0"/>
                <a:ea typeface="MS PGothic" panose="020B0600070205080204" pitchFamily="34" charset="-128"/>
              </a:defRPr>
            </a:lvl8pPr>
            <a:lvl9pPr marL="3886200" indent="-228600" defTabSz="504825" eaLnBrk="0" fontAlgn="base" hangingPunct="0">
              <a:spcBef>
                <a:spcPct val="0"/>
              </a:spcBef>
              <a:spcAft>
                <a:spcPct val="0"/>
              </a:spcAft>
              <a:defRPr sz="2000">
                <a:solidFill>
                  <a:schemeClr val="tx1"/>
                </a:solidFill>
                <a:latin typeface="Calibri" panose="020F0502020204030204" pitchFamily="34" charset="0"/>
                <a:ea typeface="MS PGothic" panose="020B0600070205080204" pitchFamily="34" charset="-128"/>
              </a:defRPr>
            </a:lvl9pPr>
          </a:lstStyle>
          <a:p>
            <a:pPr marL="0" marR="0" lvl="0" indent="0" algn="r" defTabSz="504825" rtl="0" eaLnBrk="1" fontAlgn="base" latinLnBrk="0" hangingPunct="1">
              <a:lnSpc>
                <a:spcPct val="100000"/>
              </a:lnSpc>
              <a:spcBef>
                <a:spcPct val="0"/>
              </a:spcBef>
              <a:spcAft>
                <a:spcPct val="0"/>
              </a:spcAft>
              <a:buClrTx/>
              <a:buSzTx/>
              <a:buFontTx/>
              <a:buNone/>
              <a:tabLst/>
              <a:defRPr/>
            </a:pPr>
            <a:fld id="{B9CF7515-A01A-B647-87ED-2395F1D93678}"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rPr>
              <a:pPr marL="0" marR="0" lvl="0" indent="0" algn="r" defTabSz="504825" rtl="0" eaLnBrk="1" fontAlgn="base" latinLnBrk="0" hangingPunct="1">
                <a:lnSpc>
                  <a:spcPct val="100000"/>
                </a:lnSpc>
                <a:spcBef>
                  <a:spcPct val="0"/>
                </a:spcBef>
                <a:spcAft>
                  <a:spcPct val="0"/>
                </a:spcAft>
                <a:buClrTx/>
                <a:buSzTx/>
                <a:buFontTx/>
                <a:buNone/>
                <a:tabLst/>
                <a:defRPr/>
              </a:pPr>
              <a:t>25</a:t>
            </a:fld>
            <a:endParaRPr kumimoji="0" lang="en-US" altLang="en-US" sz="12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endParaRPr>
          </a:p>
        </p:txBody>
      </p:sp>
    </p:spTree>
    <p:extLst>
      <p:ext uri="{BB962C8B-B14F-4D97-AF65-F5344CB8AC3E}">
        <p14:creationId xmlns:p14="http://schemas.microsoft.com/office/powerpoint/2010/main" val="3428279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46E1A8-6D11-D944-BA46-3CE3E43A53DE}" type="slidenum">
              <a:rPr lang="en-US" smtClean="0"/>
              <a:pPr/>
              <a:t>27</a:t>
            </a:fld>
            <a:endParaRPr lang="en-US" dirty="0"/>
          </a:p>
        </p:txBody>
      </p:sp>
    </p:spTree>
    <p:extLst>
      <p:ext uri="{BB962C8B-B14F-4D97-AF65-F5344CB8AC3E}">
        <p14:creationId xmlns:p14="http://schemas.microsoft.com/office/powerpoint/2010/main" val="10159122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46E1A8-6D11-D944-BA46-3CE3E43A53DE}" type="slidenum">
              <a:rPr lang="en-US" smtClean="0"/>
              <a:pPr/>
              <a:t>28</a:t>
            </a:fld>
            <a:endParaRPr lang="en-US" dirty="0"/>
          </a:p>
        </p:txBody>
      </p:sp>
    </p:spTree>
    <p:extLst>
      <p:ext uri="{BB962C8B-B14F-4D97-AF65-F5344CB8AC3E}">
        <p14:creationId xmlns:p14="http://schemas.microsoft.com/office/powerpoint/2010/main" val="41228028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46E1A8-6D11-D944-BA46-3CE3E43A53DE}" type="slidenum">
              <a:rPr lang="en-US" smtClean="0"/>
              <a:pPr/>
              <a:t>29</a:t>
            </a:fld>
            <a:endParaRPr lang="en-US" dirty="0"/>
          </a:p>
        </p:txBody>
      </p:sp>
    </p:spTree>
    <p:extLst>
      <p:ext uri="{BB962C8B-B14F-4D97-AF65-F5344CB8AC3E}">
        <p14:creationId xmlns:p14="http://schemas.microsoft.com/office/powerpoint/2010/main" val="3530136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Slide Image Placeholder 1"/>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24578"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803654" lvl="2" indent="-309579">
              <a:lnSpc>
                <a:spcPct val="90000"/>
              </a:lnSpc>
              <a:buFont typeface="Calibri" charset="0"/>
              <a:buChar char="–"/>
            </a:pPr>
            <a:endParaRPr lang="en-US" sz="1600" dirty="0">
              <a:solidFill>
                <a:schemeClr val="bg1"/>
              </a:solidFill>
              <a:latin typeface="Calibri" charset="0"/>
              <a:ea typeface="MS PGothic" charset="0"/>
            </a:endParaRPr>
          </a:p>
          <a:p>
            <a:pPr marL="803654" lvl="2" indent="-309579">
              <a:lnSpc>
                <a:spcPct val="90000"/>
              </a:lnSpc>
              <a:buFont typeface="Calibri" charset="0"/>
              <a:buChar char="–"/>
            </a:pPr>
            <a:endParaRPr lang="en-US" sz="1600" dirty="0">
              <a:solidFill>
                <a:schemeClr val="bg1"/>
              </a:solidFill>
              <a:latin typeface="Calibri" charset="0"/>
              <a:ea typeface="MS PGothic" charset="0"/>
            </a:endParaRPr>
          </a:p>
          <a:p>
            <a:pPr eaLnBrk="1" hangingPunct="1">
              <a:spcBef>
                <a:spcPct val="0"/>
              </a:spcBef>
            </a:pPr>
            <a:endParaRPr lang="en-US" dirty="0">
              <a:latin typeface="Calibri" charset="0"/>
              <a:ea typeface="MS PGothic" charset="0"/>
            </a:endParaRPr>
          </a:p>
        </p:txBody>
      </p:sp>
      <p:sp>
        <p:nvSpPr>
          <p:cNvPr id="24579"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000">
                <a:solidFill>
                  <a:schemeClr val="tx1"/>
                </a:solidFill>
                <a:latin typeface="Calibri" charset="0"/>
                <a:ea typeface="MS PGothic" charset="0"/>
                <a:cs typeface="MS PGothic" charset="0"/>
              </a:defRPr>
            </a:lvl1pPr>
            <a:lvl2pPr marL="731731" indent="-281435">
              <a:defRPr sz="2000">
                <a:solidFill>
                  <a:schemeClr val="tx1"/>
                </a:solidFill>
                <a:latin typeface="Calibri" charset="0"/>
                <a:ea typeface="MS PGothic" charset="0"/>
                <a:cs typeface="MS PGothic" charset="0"/>
              </a:defRPr>
            </a:lvl2pPr>
            <a:lvl3pPr marL="1125741" indent="-225148">
              <a:defRPr sz="2000">
                <a:solidFill>
                  <a:schemeClr val="tx1"/>
                </a:solidFill>
                <a:latin typeface="Calibri" charset="0"/>
                <a:ea typeface="MS PGothic" charset="0"/>
                <a:cs typeface="MS PGothic" charset="0"/>
              </a:defRPr>
            </a:lvl3pPr>
            <a:lvl4pPr marL="1576037" indent="-225148">
              <a:defRPr sz="2000">
                <a:solidFill>
                  <a:schemeClr val="tx1"/>
                </a:solidFill>
                <a:latin typeface="Calibri" charset="0"/>
                <a:ea typeface="MS PGothic" charset="0"/>
                <a:cs typeface="MS PGothic" charset="0"/>
              </a:defRPr>
            </a:lvl4pPr>
            <a:lvl5pPr marL="2026333" indent="-225148">
              <a:defRPr sz="2000">
                <a:solidFill>
                  <a:schemeClr val="tx1"/>
                </a:solidFill>
                <a:latin typeface="Calibri" charset="0"/>
                <a:ea typeface="MS PGothic" charset="0"/>
                <a:cs typeface="MS PGothic" charset="0"/>
              </a:defRPr>
            </a:lvl5pPr>
            <a:lvl6pPr marL="2476630" indent="-225148" defTabSz="497202" eaLnBrk="0" fontAlgn="base" hangingPunct="0">
              <a:spcBef>
                <a:spcPct val="0"/>
              </a:spcBef>
              <a:spcAft>
                <a:spcPct val="0"/>
              </a:spcAft>
              <a:defRPr sz="2000">
                <a:solidFill>
                  <a:schemeClr val="tx1"/>
                </a:solidFill>
                <a:latin typeface="Calibri" charset="0"/>
                <a:ea typeface="MS PGothic" charset="0"/>
                <a:cs typeface="MS PGothic" charset="0"/>
              </a:defRPr>
            </a:lvl6pPr>
            <a:lvl7pPr marL="2926926" indent="-225148" defTabSz="497202" eaLnBrk="0" fontAlgn="base" hangingPunct="0">
              <a:spcBef>
                <a:spcPct val="0"/>
              </a:spcBef>
              <a:spcAft>
                <a:spcPct val="0"/>
              </a:spcAft>
              <a:defRPr sz="2000">
                <a:solidFill>
                  <a:schemeClr val="tx1"/>
                </a:solidFill>
                <a:latin typeface="Calibri" charset="0"/>
                <a:ea typeface="MS PGothic" charset="0"/>
                <a:cs typeface="MS PGothic" charset="0"/>
              </a:defRPr>
            </a:lvl7pPr>
            <a:lvl8pPr marL="3377222" indent="-225148" defTabSz="497202" eaLnBrk="0" fontAlgn="base" hangingPunct="0">
              <a:spcBef>
                <a:spcPct val="0"/>
              </a:spcBef>
              <a:spcAft>
                <a:spcPct val="0"/>
              </a:spcAft>
              <a:defRPr sz="2000">
                <a:solidFill>
                  <a:schemeClr val="tx1"/>
                </a:solidFill>
                <a:latin typeface="Calibri" charset="0"/>
                <a:ea typeface="MS PGothic" charset="0"/>
                <a:cs typeface="MS PGothic" charset="0"/>
              </a:defRPr>
            </a:lvl8pPr>
            <a:lvl9pPr marL="3827518" indent="-225148" defTabSz="497202" eaLnBrk="0" fontAlgn="base" hangingPunct="0">
              <a:spcBef>
                <a:spcPct val="0"/>
              </a:spcBef>
              <a:spcAft>
                <a:spcPct val="0"/>
              </a:spcAft>
              <a:defRPr sz="2000">
                <a:solidFill>
                  <a:schemeClr val="tx1"/>
                </a:solidFill>
                <a:latin typeface="Calibri" charset="0"/>
                <a:ea typeface="MS PGothic" charset="0"/>
                <a:cs typeface="MS PGothic"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9A6445C-8BC7-B548-8BFF-428B9C1F80DF}" type="slidenum">
              <a:rPr kumimoji="0" lang="en-US" sz="1200" b="0" i="0" u="none" strike="noStrike" kern="1200" cap="none" spc="0" normalizeH="0" baseline="0" noProof="0">
                <a:ln>
                  <a:noFill/>
                </a:ln>
                <a:solidFill>
                  <a:prstClr val="black"/>
                </a:solidFill>
                <a:effectLst/>
                <a:uLnTx/>
                <a:uFillTx/>
                <a:latin typeface="Calibri" charset="0"/>
                <a:ea typeface="MS PGothic" charset="0"/>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solidFill>
              <a:effectLst/>
              <a:uLnTx/>
              <a:uFillTx/>
              <a:latin typeface="Calibri" charset="0"/>
              <a:ea typeface="MS PGothic" charset="0"/>
            </a:endParaRPr>
          </a:p>
        </p:txBody>
      </p:sp>
    </p:spTree>
    <p:extLst>
      <p:ext uri="{BB962C8B-B14F-4D97-AF65-F5344CB8AC3E}">
        <p14:creationId xmlns:p14="http://schemas.microsoft.com/office/powerpoint/2010/main" val="5708891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Atopic Dermatitis in an adult patient-notice</a:t>
            </a:r>
            <a:r>
              <a:rPr lang="en-US" baseline="0" dirty="0"/>
              <a:t> the widespread involvement of the trunk and upper extremities including neck area and extensor surfaces of the upper extremities.</a:t>
            </a:r>
            <a:endParaRPr lang="en-US" dirty="0"/>
          </a:p>
        </p:txBody>
      </p:sp>
      <p:sp>
        <p:nvSpPr>
          <p:cNvPr id="4" name="Slide Number Placeholder 3"/>
          <p:cNvSpPr>
            <a:spLocks noGrp="1"/>
          </p:cNvSpPr>
          <p:nvPr>
            <p:ph type="sldNum" sz="quarter" idx="10"/>
          </p:nvPr>
        </p:nvSpPr>
        <p:spPr/>
        <p:txBody>
          <a:bodyPr/>
          <a:lstStyle/>
          <a:p>
            <a:fld id="{EE0E290A-064B-4347-ABF8-9E0D2255EEC6}" type="slidenum">
              <a:rPr lang="en-US" smtClean="0"/>
              <a:t>32</a:t>
            </a:fld>
            <a:endParaRPr lang="en-US" dirty="0"/>
          </a:p>
        </p:txBody>
      </p:sp>
    </p:spTree>
    <p:extLst>
      <p:ext uri="{BB962C8B-B14F-4D97-AF65-F5344CB8AC3E}">
        <p14:creationId xmlns:p14="http://schemas.microsoft.com/office/powerpoint/2010/main" val="16550627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Slide Image Placeholder 1">
            <a:extLst>
              <a:ext uri="{FF2B5EF4-FFF2-40B4-BE49-F238E27FC236}">
                <a16:creationId xmlns:a16="http://schemas.microsoft.com/office/drawing/2014/main" id="{88167B58-B618-254C-83EC-48798D8B64F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6" name="Notes Placeholder 2">
            <a:extLst>
              <a:ext uri="{FF2B5EF4-FFF2-40B4-BE49-F238E27FC236}">
                <a16:creationId xmlns:a16="http://schemas.microsoft.com/office/drawing/2014/main" id="{7F4CD934-C448-734D-8E13-429E2A15A97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Atopic Dermatitis in adult-showing neck, chest, abdomen and upper extremity involvement</a:t>
            </a:r>
          </a:p>
        </p:txBody>
      </p:sp>
      <p:sp>
        <p:nvSpPr>
          <p:cNvPr id="47107" name="Slide Number Placeholder 3">
            <a:extLst>
              <a:ext uri="{FF2B5EF4-FFF2-40B4-BE49-F238E27FC236}">
                <a16:creationId xmlns:a16="http://schemas.microsoft.com/office/drawing/2014/main" id="{FAA7A47B-CA76-324F-BF28-0DBBC20D821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Calibri" panose="020F0502020204030204" pitchFamily="34" charset="0"/>
                <a:ea typeface="MS PGothic" panose="020B0600070205080204" pitchFamily="34" charset="-128"/>
              </a:defRPr>
            </a:lvl1pPr>
            <a:lvl2pPr marL="742950" indent="-285750">
              <a:defRPr sz="2000">
                <a:solidFill>
                  <a:schemeClr val="tx1"/>
                </a:solidFill>
                <a:latin typeface="Calibri" panose="020F0502020204030204" pitchFamily="34" charset="0"/>
                <a:ea typeface="MS PGothic" panose="020B0600070205080204" pitchFamily="34" charset="-128"/>
              </a:defRPr>
            </a:lvl2pPr>
            <a:lvl3pPr marL="1143000" indent="-228600">
              <a:defRPr sz="2000">
                <a:solidFill>
                  <a:schemeClr val="tx1"/>
                </a:solidFill>
                <a:latin typeface="Calibri" panose="020F0502020204030204" pitchFamily="34" charset="0"/>
                <a:ea typeface="MS PGothic" panose="020B0600070205080204" pitchFamily="34" charset="-128"/>
              </a:defRPr>
            </a:lvl3pPr>
            <a:lvl4pPr marL="1600200" indent="-228600">
              <a:defRPr sz="2000">
                <a:solidFill>
                  <a:schemeClr val="tx1"/>
                </a:solidFill>
                <a:latin typeface="Calibri" panose="020F0502020204030204" pitchFamily="34" charset="0"/>
                <a:ea typeface="MS PGothic" panose="020B0600070205080204" pitchFamily="34" charset="-128"/>
              </a:defRPr>
            </a:lvl4pPr>
            <a:lvl5pPr marL="2057400" indent="-228600">
              <a:defRPr sz="2000">
                <a:solidFill>
                  <a:schemeClr val="tx1"/>
                </a:solidFill>
                <a:latin typeface="Calibri" panose="020F0502020204030204" pitchFamily="34" charset="0"/>
                <a:ea typeface="MS PGothic" panose="020B0600070205080204" pitchFamily="34" charset="-128"/>
              </a:defRPr>
            </a:lvl5pPr>
            <a:lvl6pPr marL="2514600" indent="-228600" defTabSz="504825" eaLnBrk="0" fontAlgn="base" hangingPunct="0">
              <a:spcBef>
                <a:spcPct val="0"/>
              </a:spcBef>
              <a:spcAft>
                <a:spcPct val="0"/>
              </a:spcAft>
              <a:defRPr sz="2000">
                <a:solidFill>
                  <a:schemeClr val="tx1"/>
                </a:solidFill>
                <a:latin typeface="Calibri" panose="020F0502020204030204" pitchFamily="34" charset="0"/>
                <a:ea typeface="MS PGothic" panose="020B0600070205080204" pitchFamily="34" charset="-128"/>
              </a:defRPr>
            </a:lvl6pPr>
            <a:lvl7pPr marL="2971800" indent="-228600" defTabSz="504825" eaLnBrk="0" fontAlgn="base" hangingPunct="0">
              <a:spcBef>
                <a:spcPct val="0"/>
              </a:spcBef>
              <a:spcAft>
                <a:spcPct val="0"/>
              </a:spcAft>
              <a:defRPr sz="2000">
                <a:solidFill>
                  <a:schemeClr val="tx1"/>
                </a:solidFill>
                <a:latin typeface="Calibri" panose="020F0502020204030204" pitchFamily="34" charset="0"/>
                <a:ea typeface="MS PGothic" panose="020B0600070205080204" pitchFamily="34" charset="-128"/>
              </a:defRPr>
            </a:lvl7pPr>
            <a:lvl8pPr marL="3429000" indent="-228600" defTabSz="504825" eaLnBrk="0" fontAlgn="base" hangingPunct="0">
              <a:spcBef>
                <a:spcPct val="0"/>
              </a:spcBef>
              <a:spcAft>
                <a:spcPct val="0"/>
              </a:spcAft>
              <a:defRPr sz="2000">
                <a:solidFill>
                  <a:schemeClr val="tx1"/>
                </a:solidFill>
                <a:latin typeface="Calibri" panose="020F0502020204030204" pitchFamily="34" charset="0"/>
                <a:ea typeface="MS PGothic" panose="020B0600070205080204" pitchFamily="34" charset="-128"/>
              </a:defRPr>
            </a:lvl8pPr>
            <a:lvl9pPr marL="3886200" indent="-228600" defTabSz="504825" eaLnBrk="0" fontAlgn="base" hangingPunct="0">
              <a:spcBef>
                <a:spcPct val="0"/>
              </a:spcBef>
              <a:spcAft>
                <a:spcPct val="0"/>
              </a:spcAft>
              <a:defRPr sz="2000">
                <a:solidFill>
                  <a:schemeClr val="tx1"/>
                </a:solidFill>
                <a:latin typeface="Calibri" panose="020F0502020204030204" pitchFamily="34" charset="0"/>
                <a:ea typeface="MS PGothic" panose="020B0600070205080204" pitchFamily="34" charset="-128"/>
              </a:defRPr>
            </a:lvl9pPr>
          </a:lstStyle>
          <a:p>
            <a:pPr marL="0" marR="0" lvl="0" indent="0" algn="r" defTabSz="504825" rtl="0" eaLnBrk="1" fontAlgn="base" latinLnBrk="0" hangingPunct="1">
              <a:lnSpc>
                <a:spcPct val="100000"/>
              </a:lnSpc>
              <a:spcBef>
                <a:spcPct val="0"/>
              </a:spcBef>
              <a:spcAft>
                <a:spcPct val="0"/>
              </a:spcAft>
              <a:buClrTx/>
              <a:buSzTx/>
              <a:buFontTx/>
              <a:buNone/>
              <a:tabLst/>
              <a:defRPr/>
            </a:pPr>
            <a:fld id="{4618F279-E24D-814B-B1AA-3BA94D55B1B0}"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rPr>
              <a:pPr marL="0" marR="0" lvl="0" indent="0" algn="r" defTabSz="504825" rtl="0" eaLnBrk="1" fontAlgn="base" latinLnBrk="0" hangingPunct="1">
                <a:lnSpc>
                  <a:spcPct val="100000"/>
                </a:lnSpc>
                <a:spcBef>
                  <a:spcPct val="0"/>
                </a:spcBef>
                <a:spcAft>
                  <a:spcPct val="0"/>
                </a:spcAft>
                <a:buClrTx/>
                <a:buSzTx/>
                <a:buFontTx/>
                <a:buNone/>
                <a:tabLst/>
                <a:defRPr/>
              </a:pPr>
              <a:t>33</a:t>
            </a:fld>
            <a:endParaRPr kumimoji="0" lang="en-US" altLang="en-US" sz="12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endParaRPr>
          </a:p>
        </p:txBody>
      </p:sp>
    </p:spTree>
    <p:extLst>
      <p:ext uri="{BB962C8B-B14F-4D97-AF65-F5344CB8AC3E}">
        <p14:creationId xmlns:p14="http://schemas.microsoft.com/office/powerpoint/2010/main" val="6182709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46E1A8-6D11-D944-BA46-3CE3E43A53DE}" type="slidenum">
              <a:rPr lang="en-US" smtClean="0"/>
              <a:pPr/>
              <a:t>10</a:t>
            </a:fld>
            <a:endParaRPr lang="en-US" dirty="0"/>
          </a:p>
        </p:txBody>
      </p:sp>
    </p:spTree>
    <p:extLst>
      <p:ext uri="{BB962C8B-B14F-4D97-AF65-F5344CB8AC3E}">
        <p14:creationId xmlns:p14="http://schemas.microsoft.com/office/powerpoint/2010/main" val="13701889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Slide Image Placeholder 1">
            <a:extLst>
              <a:ext uri="{FF2B5EF4-FFF2-40B4-BE49-F238E27FC236}">
                <a16:creationId xmlns:a16="http://schemas.microsoft.com/office/drawing/2014/main" id="{7741F720-2F15-AD4C-94F4-5B75C78EE7A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4" name="Notes Placeholder 2">
            <a:extLst>
              <a:ext uri="{FF2B5EF4-FFF2-40B4-BE49-F238E27FC236}">
                <a16:creationId xmlns:a16="http://schemas.microsoft.com/office/drawing/2014/main" id="{4B6E05D3-34DC-4645-A602-6F86811C182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Wiskott-Aldrich Syndrome</a:t>
            </a:r>
          </a:p>
          <a:p>
            <a:pPr eaLnBrk="1" hangingPunct="1">
              <a:spcBef>
                <a:spcPct val="0"/>
              </a:spcBef>
            </a:pPr>
            <a:r>
              <a:rPr lang="en-US" altLang="en-US" dirty="0"/>
              <a:t>Hyper-IgE syndrome</a:t>
            </a:r>
          </a:p>
          <a:p>
            <a:r>
              <a:rPr lang="en-US" altLang="en-US" dirty="0"/>
              <a:t>Omenn syndrome</a:t>
            </a:r>
          </a:p>
          <a:p>
            <a:r>
              <a:rPr lang="en-US" altLang="en-US" dirty="0"/>
              <a:t>Netherton syndrome</a:t>
            </a:r>
          </a:p>
        </p:txBody>
      </p:sp>
      <p:sp>
        <p:nvSpPr>
          <p:cNvPr id="49155" name="Slide Number Placeholder 3">
            <a:extLst>
              <a:ext uri="{FF2B5EF4-FFF2-40B4-BE49-F238E27FC236}">
                <a16:creationId xmlns:a16="http://schemas.microsoft.com/office/drawing/2014/main" id="{165EF791-63DD-F54A-A14B-BBBCD3269BA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Calibri" panose="020F0502020204030204" pitchFamily="34" charset="0"/>
                <a:ea typeface="MS PGothic" panose="020B0600070205080204" pitchFamily="34" charset="-128"/>
              </a:defRPr>
            </a:lvl1pPr>
            <a:lvl2pPr marL="742950" indent="-285750">
              <a:defRPr sz="2000">
                <a:solidFill>
                  <a:schemeClr val="tx1"/>
                </a:solidFill>
                <a:latin typeface="Calibri" panose="020F0502020204030204" pitchFamily="34" charset="0"/>
                <a:ea typeface="MS PGothic" panose="020B0600070205080204" pitchFamily="34" charset="-128"/>
              </a:defRPr>
            </a:lvl2pPr>
            <a:lvl3pPr marL="1143000" indent="-228600">
              <a:defRPr sz="2000">
                <a:solidFill>
                  <a:schemeClr val="tx1"/>
                </a:solidFill>
                <a:latin typeface="Calibri" panose="020F0502020204030204" pitchFamily="34" charset="0"/>
                <a:ea typeface="MS PGothic" panose="020B0600070205080204" pitchFamily="34" charset="-128"/>
              </a:defRPr>
            </a:lvl3pPr>
            <a:lvl4pPr marL="1600200" indent="-228600">
              <a:defRPr sz="2000">
                <a:solidFill>
                  <a:schemeClr val="tx1"/>
                </a:solidFill>
                <a:latin typeface="Calibri" panose="020F0502020204030204" pitchFamily="34" charset="0"/>
                <a:ea typeface="MS PGothic" panose="020B0600070205080204" pitchFamily="34" charset="-128"/>
              </a:defRPr>
            </a:lvl4pPr>
            <a:lvl5pPr marL="2057400" indent="-228600">
              <a:defRPr sz="2000">
                <a:solidFill>
                  <a:schemeClr val="tx1"/>
                </a:solidFill>
                <a:latin typeface="Calibri" panose="020F0502020204030204" pitchFamily="34" charset="0"/>
                <a:ea typeface="MS PGothic" panose="020B0600070205080204" pitchFamily="34" charset="-128"/>
              </a:defRPr>
            </a:lvl5pPr>
            <a:lvl6pPr marL="2514600" indent="-228600" defTabSz="504825" eaLnBrk="0" fontAlgn="base" hangingPunct="0">
              <a:spcBef>
                <a:spcPct val="0"/>
              </a:spcBef>
              <a:spcAft>
                <a:spcPct val="0"/>
              </a:spcAft>
              <a:defRPr sz="2000">
                <a:solidFill>
                  <a:schemeClr val="tx1"/>
                </a:solidFill>
                <a:latin typeface="Calibri" panose="020F0502020204030204" pitchFamily="34" charset="0"/>
                <a:ea typeface="MS PGothic" panose="020B0600070205080204" pitchFamily="34" charset="-128"/>
              </a:defRPr>
            </a:lvl6pPr>
            <a:lvl7pPr marL="2971800" indent="-228600" defTabSz="504825" eaLnBrk="0" fontAlgn="base" hangingPunct="0">
              <a:spcBef>
                <a:spcPct val="0"/>
              </a:spcBef>
              <a:spcAft>
                <a:spcPct val="0"/>
              </a:spcAft>
              <a:defRPr sz="2000">
                <a:solidFill>
                  <a:schemeClr val="tx1"/>
                </a:solidFill>
                <a:latin typeface="Calibri" panose="020F0502020204030204" pitchFamily="34" charset="0"/>
                <a:ea typeface="MS PGothic" panose="020B0600070205080204" pitchFamily="34" charset="-128"/>
              </a:defRPr>
            </a:lvl7pPr>
            <a:lvl8pPr marL="3429000" indent="-228600" defTabSz="504825" eaLnBrk="0" fontAlgn="base" hangingPunct="0">
              <a:spcBef>
                <a:spcPct val="0"/>
              </a:spcBef>
              <a:spcAft>
                <a:spcPct val="0"/>
              </a:spcAft>
              <a:defRPr sz="2000">
                <a:solidFill>
                  <a:schemeClr val="tx1"/>
                </a:solidFill>
                <a:latin typeface="Calibri" panose="020F0502020204030204" pitchFamily="34" charset="0"/>
                <a:ea typeface="MS PGothic" panose="020B0600070205080204" pitchFamily="34" charset="-128"/>
              </a:defRPr>
            </a:lvl8pPr>
            <a:lvl9pPr marL="3886200" indent="-228600" defTabSz="504825" eaLnBrk="0" fontAlgn="base" hangingPunct="0">
              <a:spcBef>
                <a:spcPct val="0"/>
              </a:spcBef>
              <a:spcAft>
                <a:spcPct val="0"/>
              </a:spcAft>
              <a:defRPr sz="2000">
                <a:solidFill>
                  <a:schemeClr val="tx1"/>
                </a:solidFill>
                <a:latin typeface="Calibri" panose="020F0502020204030204" pitchFamily="34" charset="0"/>
                <a:ea typeface="MS PGothic" panose="020B0600070205080204" pitchFamily="34" charset="-128"/>
              </a:defRPr>
            </a:lvl9pPr>
          </a:lstStyle>
          <a:p>
            <a:pPr marL="0" marR="0" lvl="0" indent="0" algn="r" defTabSz="504825" rtl="0" eaLnBrk="1" fontAlgn="base" latinLnBrk="0" hangingPunct="1">
              <a:lnSpc>
                <a:spcPct val="100000"/>
              </a:lnSpc>
              <a:spcBef>
                <a:spcPct val="0"/>
              </a:spcBef>
              <a:spcAft>
                <a:spcPct val="0"/>
              </a:spcAft>
              <a:buClrTx/>
              <a:buSzTx/>
              <a:buFontTx/>
              <a:buNone/>
              <a:tabLst/>
              <a:defRPr/>
            </a:pPr>
            <a:fld id="{59450BF9-3022-FD4F-9B97-D0AEE75AE031}"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rPr>
              <a:pPr marL="0" marR="0" lvl="0" indent="0" algn="r" defTabSz="504825" rtl="0" eaLnBrk="1" fontAlgn="base" latinLnBrk="0" hangingPunct="1">
                <a:lnSpc>
                  <a:spcPct val="100000"/>
                </a:lnSpc>
                <a:spcBef>
                  <a:spcPct val="0"/>
                </a:spcBef>
                <a:spcAft>
                  <a:spcPct val="0"/>
                </a:spcAft>
                <a:buClrTx/>
                <a:buSzTx/>
                <a:buFontTx/>
                <a:buNone/>
                <a:tabLst/>
                <a:defRPr/>
              </a:pPr>
              <a:t>34</a:t>
            </a:fld>
            <a:endParaRPr kumimoji="0" lang="en-US" altLang="en-US" sz="12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endParaRPr>
          </a:p>
        </p:txBody>
      </p:sp>
    </p:spTree>
    <p:extLst>
      <p:ext uri="{BB962C8B-B14F-4D97-AF65-F5344CB8AC3E}">
        <p14:creationId xmlns:p14="http://schemas.microsoft.com/office/powerpoint/2010/main" val="36994855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Adult patient with contact</a:t>
            </a:r>
            <a:r>
              <a:rPr lang="en-US" baseline="0" dirty="0"/>
              <a:t> dermatitis to facial products and underlying atopic dermatitis</a:t>
            </a:r>
            <a:endParaRPr lang="en-US" dirty="0"/>
          </a:p>
        </p:txBody>
      </p:sp>
      <p:sp>
        <p:nvSpPr>
          <p:cNvPr id="4" name="Slide Number Placeholder 3"/>
          <p:cNvSpPr>
            <a:spLocks noGrp="1"/>
          </p:cNvSpPr>
          <p:nvPr>
            <p:ph type="sldNum" sz="quarter" idx="10"/>
          </p:nvPr>
        </p:nvSpPr>
        <p:spPr/>
        <p:txBody>
          <a:bodyPr/>
          <a:lstStyle/>
          <a:p>
            <a:fld id="{EE0E290A-064B-4347-ABF8-9E0D2255EEC6}" type="slidenum">
              <a:rPr lang="en-US" smtClean="0"/>
              <a:t>35</a:t>
            </a:fld>
            <a:endParaRPr lang="en-US" dirty="0"/>
          </a:p>
        </p:txBody>
      </p:sp>
    </p:spTree>
    <p:extLst>
      <p:ext uri="{BB962C8B-B14F-4D97-AF65-F5344CB8AC3E}">
        <p14:creationId xmlns:p14="http://schemas.microsoft.com/office/powerpoint/2010/main" val="39402184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Psoriasis</a:t>
            </a:r>
            <a:r>
              <a:rPr lang="en-US" baseline="0" dirty="0"/>
              <a:t> lesions in a adult patient. Lesions are characterized by more well-defined, erythematous, patches and plaques with an overlying, dry scale of silver color</a:t>
            </a:r>
            <a:endParaRPr lang="en-US" dirty="0"/>
          </a:p>
        </p:txBody>
      </p:sp>
      <p:sp>
        <p:nvSpPr>
          <p:cNvPr id="4" name="Slide Number Placeholder 3"/>
          <p:cNvSpPr>
            <a:spLocks noGrp="1"/>
          </p:cNvSpPr>
          <p:nvPr>
            <p:ph type="sldNum" sz="quarter" idx="10"/>
          </p:nvPr>
        </p:nvSpPr>
        <p:spPr/>
        <p:txBody>
          <a:bodyPr/>
          <a:lstStyle/>
          <a:p>
            <a:fld id="{EE0E290A-064B-4347-ABF8-9E0D2255EEC6}" type="slidenum">
              <a:rPr lang="en-US" smtClean="0"/>
              <a:t>36</a:t>
            </a:fld>
            <a:endParaRPr lang="en-US" dirty="0"/>
          </a:p>
        </p:txBody>
      </p:sp>
    </p:spTree>
    <p:extLst>
      <p:ext uri="{BB962C8B-B14F-4D97-AF65-F5344CB8AC3E}">
        <p14:creationId xmlns:p14="http://schemas.microsoft.com/office/powerpoint/2010/main" val="32296379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Classic CTCL</a:t>
            </a:r>
          </a:p>
        </p:txBody>
      </p:sp>
      <p:sp>
        <p:nvSpPr>
          <p:cNvPr id="4" name="Slide Number Placeholder 3"/>
          <p:cNvSpPr>
            <a:spLocks noGrp="1"/>
          </p:cNvSpPr>
          <p:nvPr>
            <p:ph type="sldNum" sz="quarter" idx="10"/>
          </p:nvPr>
        </p:nvSpPr>
        <p:spPr/>
        <p:txBody>
          <a:bodyPr/>
          <a:lstStyle/>
          <a:p>
            <a:fld id="{EE0E290A-064B-4347-ABF8-9E0D2255EEC6}" type="slidenum">
              <a:rPr lang="en-US" smtClean="0"/>
              <a:t>37</a:t>
            </a:fld>
            <a:endParaRPr lang="en-US" dirty="0"/>
          </a:p>
        </p:txBody>
      </p:sp>
    </p:spTree>
    <p:extLst>
      <p:ext uri="{BB962C8B-B14F-4D97-AF65-F5344CB8AC3E}">
        <p14:creationId xmlns:p14="http://schemas.microsoft.com/office/powerpoint/2010/main" val="14521361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Exfoliative</a:t>
            </a:r>
            <a:r>
              <a:rPr lang="en-US" baseline="0" dirty="0"/>
              <a:t> erythroderma</a:t>
            </a:r>
          </a:p>
          <a:p>
            <a:endParaRPr lang="en-US" baseline="0" dirty="0"/>
          </a:p>
          <a:p>
            <a:r>
              <a:rPr lang="en-US" baseline="0" dirty="0"/>
              <a:t>The differential diagnosis in this case includes Atopic Dermatitis, Psoriasis, CTCL</a:t>
            </a:r>
            <a:endParaRPr lang="en-US" dirty="0"/>
          </a:p>
        </p:txBody>
      </p:sp>
      <p:sp>
        <p:nvSpPr>
          <p:cNvPr id="4" name="Slide Number Placeholder 3"/>
          <p:cNvSpPr>
            <a:spLocks noGrp="1"/>
          </p:cNvSpPr>
          <p:nvPr>
            <p:ph type="sldNum" sz="quarter" idx="10"/>
          </p:nvPr>
        </p:nvSpPr>
        <p:spPr/>
        <p:txBody>
          <a:bodyPr/>
          <a:lstStyle/>
          <a:p>
            <a:fld id="{EE0E290A-064B-4347-ABF8-9E0D2255EEC6}" type="slidenum">
              <a:rPr lang="en-US" smtClean="0"/>
              <a:t>38</a:t>
            </a:fld>
            <a:endParaRPr lang="en-US" dirty="0"/>
          </a:p>
        </p:txBody>
      </p:sp>
    </p:spTree>
    <p:extLst>
      <p:ext uri="{BB962C8B-B14F-4D97-AF65-F5344CB8AC3E}">
        <p14:creationId xmlns:p14="http://schemas.microsoft.com/office/powerpoint/2010/main" val="4699463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pPr defTabSz="506236" eaLnBrk="1" hangingPunct="1">
              <a:spcBef>
                <a:spcPct val="0"/>
              </a:spcBef>
              <a:defRPr/>
            </a:pPr>
            <a:r>
              <a:rPr lang="en-US" dirty="0">
                <a:latin typeface="Arial" charset="0"/>
                <a:ea typeface="ＭＳ Ｐゴシック" charset="0"/>
                <a:cs typeface="Arial" charset="0"/>
              </a:rPr>
              <a:t>*</a:t>
            </a:r>
            <a:r>
              <a:rPr lang="en-US" i="1" dirty="0">
                <a:latin typeface="Arial" charset="0"/>
                <a:ea typeface="ＭＳ Ｐゴシック" charset="0"/>
                <a:cs typeface="Arial" charset="0"/>
              </a:rPr>
              <a:t>SCORAD index, EASI and POEM: most rigorously tested and validated instruments</a:t>
            </a:r>
          </a:p>
          <a:p>
            <a:pPr defTabSz="506236" eaLnBrk="1" hangingPunct="1">
              <a:spcBef>
                <a:spcPct val="0"/>
              </a:spcBef>
              <a:defRPr/>
            </a:pPr>
            <a:r>
              <a:rPr lang="en-US" dirty="0">
                <a:solidFill>
                  <a:schemeClr val="bg1"/>
                </a:solidFill>
                <a:ea typeface="ＭＳ Ｐゴシック" charset="0"/>
                <a:cs typeface="Arial" charset="0"/>
              </a:rPr>
              <a:t>No single standard; more than 28 scales are reported in the literature.</a:t>
            </a:r>
          </a:p>
          <a:p>
            <a:pPr defTabSz="506236" eaLnBrk="1" hangingPunct="1">
              <a:spcBef>
                <a:spcPct val="0"/>
              </a:spcBef>
              <a:defRPr/>
            </a:pPr>
            <a:endParaRPr lang="en-US" dirty="0">
              <a:solidFill>
                <a:schemeClr val="bg1"/>
              </a:solidFill>
              <a:ea typeface="ＭＳ Ｐゴシック" charset="0"/>
              <a:cs typeface="Arial" charset="0"/>
            </a:endParaRPr>
          </a:p>
          <a:p>
            <a:pPr marL="0" lvl="1" defTabSz="506236" eaLnBrk="1" hangingPunct="1">
              <a:spcBef>
                <a:spcPct val="0"/>
              </a:spcBef>
              <a:defRPr/>
            </a:pPr>
            <a:r>
              <a:rPr lang="en-US" sz="2000" dirty="0">
                <a:solidFill>
                  <a:schemeClr val="bg1"/>
                </a:solidFill>
                <a:latin typeface="Arial" charset="0"/>
                <a:ea typeface="MS PGothic" charset="0"/>
              </a:rPr>
              <a:t>Recent meeting to determine usefulness of both EASI and POEM (</a:t>
            </a:r>
            <a:r>
              <a:rPr lang="en-US" sz="2000" b="1" dirty="0">
                <a:solidFill>
                  <a:schemeClr val="bg1"/>
                </a:solidFill>
                <a:latin typeface="Arial" charset="0"/>
                <a:ea typeface="MS PGothic" charset="0"/>
              </a:rPr>
              <a:t>P</a:t>
            </a:r>
            <a:r>
              <a:rPr lang="en-US" sz="2000" dirty="0">
                <a:solidFill>
                  <a:schemeClr val="bg1"/>
                </a:solidFill>
                <a:latin typeface="Arial" charset="0"/>
                <a:ea typeface="MS PGothic" charset="0"/>
              </a:rPr>
              <a:t>atient </a:t>
            </a:r>
            <a:r>
              <a:rPr lang="en-US" sz="2000" b="1" dirty="0">
                <a:solidFill>
                  <a:schemeClr val="bg1"/>
                </a:solidFill>
                <a:latin typeface="Arial" charset="0"/>
                <a:ea typeface="MS PGothic" charset="0"/>
              </a:rPr>
              <a:t>O</a:t>
            </a:r>
            <a:r>
              <a:rPr lang="en-US" sz="2000" dirty="0">
                <a:solidFill>
                  <a:schemeClr val="bg1"/>
                </a:solidFill>
                <a:latin typeface="Arial" charset="0"/>
                <a:ea typeface="MS PGothic" charset="0"/>
              </a:rPr>
              <a:t>riented </a:t>
            </a:r>
            <a:r>
              <a:rPr lang="en-US" sz="2000" b="1" dirty="0">
                <a:solidFill>
                  <a:schemeClr val="bg1"/>
                </a:solidFill>
                <a:latin typeface="Arial" charset="0"/>
                <a:ea typeface="MS PGothic" charset="0"/>
              </a:rPr>
              <a:t>E</a:t>
            </a:r>
            <a:r>
              <a:rPr lang="en-US" sz="2000" dirty="0">
                <a:solidFill>
                  <a:schemeClr val="bg1"/>
                </a:solidFill>
                <a:latin typeface="Arial" charset="0"/>
                <a:ea typeface="MS PGothic" charset="0"/>
              </a:rPr>
              <a:t>czema </a:t>
            </a:r>
            <a:r>
              <a:rPr lang="en-US" sz="2000" b="1" dirty="0">
                <a:solidFill>
                  <a:schemeClr val="bg1"/>
                </a:solidFill>
                <a:latin typeface="Arial" charset="0"/>
                <a:ea typeface="MS PGothic" charset="0"/>
              </a:rPr>
              <a:t>M</a:t>
            </a:r>
            <a:r>
              <a:rPr lang="en-US" sz="2000" dirty="0">
                <a:solidFill>
                  <a:schemeClr val="bg1"/>
                </a:solidFill>
                <a:latin typeface="Arial" charset="0"/>
                <a:ea typeface="MS PGothic" charset="0"/>
              </a:rPr>
              <a:t>easure) as core outcome instruments for measuring clinician-reported  signs of AD in clinical trials and patient-reported symptoms </a:t>
            </a:r>
          </a:p>
          <a:p>
            <a:pPr marL="0" lvl="1" defTabSz="506236" eaLnBrk="1" hangingPunct="1">
              <a:spcBef>
                <a:spcPct val="0"/>
              </a:spcBef>
              <a:defRPr/>
            </a:pPr>
            <a:endParaRPr lang="en-US" sz="2000" dirty="0">
              <a:solidFill>
                <a:schemeClr val="bg1"/>
              </a:solidFill>
              <a:latin typeface="Arial" charset="0"/>
              <a:ea typeface="MS PGothic" charset="0"/>
            </a:endParaRPr>
          </a:p>
          <a:p>
            <a:pPr eaLnBrk="1" hangingPunct="1">
              <a:lnSpc>
                <a:spcPct val="90000"/>
              </a:lnSpc>
              <a:buFont typeface="Wingdings" pitchFamily="2" charset="2"/>
              <a:buChar char="§"/>
              <a:defRPr/>
            </a:pPr>
            <a:r>
              <a:rPr lang="en-US" sz="2700" b="1" dirty="0">
                <a:solidFill>
                  <a:schemeClr val="bg1"/>
                </a:solidFill>
                <a:latin typeface="Arial" pitchFamily="34" charset="0"/>
                <a:cs typeface="Arial" pitchFamily="34" charset="0"/>
              </a:rPr>
              <a:t>Limitations </a:t>
            </a:r>
          </a:p>
          <a:p>
            <a:pPr marL="527050" lvl="1" indent="-341313" eaLnBrk="1" hangingPunct="1">
              <a:lnSpc>
                <a:spcPct val="90000"/>
              </a:lnSpc>
              <a:buFont typeface="Calibri" pitchFamily="34" charset="0"/>
              <a:buChar char="–"/>
              <a:defRPr/>
            </a:pPr>
            <a:r>
              <a:rPr lang="en-US" sz="2200" dirty="0">
                <a:solidFill>
                  <a:schemeClr val="bg1"/>
                </a:solidFill>
                <a:latin typeface="Arial" pitchFamily="34" charset="0"/>
              </a:rPr>
              <a:t>Primarily used in clinical trials</a:t>
            </a:r>
          </a:p>
          <a:p>
            <a:pPr marL="527050" lvl="1" indent="-341313" eaLnBrk="1" hangingPunct="1">
              <a:lnSpc>
                <a:spcPct val="90000"/>
              </a:lnSpc>
              <a:buFont typeface="Calibri" pitchFamily="34" charset="0"/>
              <a:buChar char="–"/>
              <a:defRPr/>
            </a:pPr>
            <a:r>
              <a:rPr lang="en-US" sz="2200" dirty="0">
                <a:solidFill>
                  <a:schemeClr val="bg1"/>
                </a:solidFill>
                <a:latin typeface="Arial" pitchFamily="34" charset="0"/>
              </a:rPr>
              <a:t>May be cumbersome to use in daily practice and therefore are not recommended according to the most recent AAD guidelines</a:t>
            </a:r>
            <a:endParaRPr lang="en-US" sz="2700" b="1" dirty="0">
              <a:solidFill>
                <a:schemeClr val="bg1"/>
              </a:solidFill>
              <a:latin typeface="Arial" pitchFamily="34" charset="0"/>
              <a:cs typeface="Arial" pitchFamily="34" charset="0"/>
            </a:endParaRPr>
          </a:p>
          <a:p>
            <a:pPr marL="0" lvl="1" defTabSz="506236" eaLnBrk="1" hangingPunct="1">
              <a:spcBef>
                <a:spcPct val="0"/>
              </a:spcBef>
              <a:defRPr/>
            </a:pPr>
            <a:endParaRPr lang="en-US" sz="2000" dirty="0">
              <a:solidFill>
                <a:schemeClr val="bg1"/>
              </a:solidFill>
              <a:latin typeface="Arial" charset="0"/>
              <a:ea typeface="MS PGothic" charset="0"/>
            </a:endParaRPr>
          </a:p>
          <a:p>
            <a:pPr marL="528452" lvl="1" indent="-342779" defTabSz="506236" eaLnBrk="1" hangingPunct="1">
              <a:lnSpc>
                <a:spcPct val="90000"/>
              </a:lnSpc>
              <a:buFont typeface="Wingdings" charset="0"/>
              <a:buChar char="§"/>
              <a:defRPr/>
            </a:pPr>
            <a:endParaRPr lang="en-US" sz="2000" dirty="0">
              <a:solidFill>
                <a:srgbClr val="000000"/>
              </a:solidFill>
              <a:latin typeface="Arial" charset="0"/>
              <a:ea typeface="MS PGothic" charset="0"/>
            </a:endParaRPr>
          </a:p>
          <a:p>
            <a:pPr defTabSz="506236" eaLnBrk="1" hangingPunct="1">
              <a:lnSpc>
                <a:spcPct val="90000"/>
              </a:lnSpc>
              <a:buFont typeface="Wingdings" charset="0"/>
              <a:buChar char="§"/>
              <a:defRPr/>
            </a:pPr>
            <a:r>
              <a:rPr lang="en-US" sz="2600" dirty="0">
                <a:solidFill>
                  <a:srgbClr val="000000"/>
                </a:solidFill>
                <a:latin typeface="Arial" charset="0"/>
                <a:ea typeface="ＭＳ Ｐゴシック" charset="0"/>
                <a:cs typeface="Arial" charset="0"/>
              </a:rPr>
              <a:t>HOME (</a:t>
            </a:r>
            <a:r>
              <a:rPr lang="en-US" sz="2600" b="1" dirty="0">
                <a:solidFill>
                  <a:srgbClr val="000000"/>
                </a:solidFill>
                <a:latin typeface="Arial" charset="0"/>
                <a:ea typeface="ＭＳ Ｐゴシック" charset="0"/>
                <a:cs typeface="Arial" charset="0"/>
              </a:rPr>
              <a:t>H</a:t>
            </a:r>
            <a:r>
              <a:rPr lang="en-US" sz="2600" dirty="0">
                <a:solidFill>
                  <a:srgbClr val="000000"/>
                </a:solidFill>
                <a:latin typeface="Arial" charset="0"/>
                <a:ea typeface="ＭＳ Ｐゴシック" charset="0"/>
                <a:cs typeface="Arial" charset="0"/>
              </a:rPr>
              <a:t>armonizing </a:t>
            </a:r>
            <a:r>
              <a:rPr lang="en-US" sz="2600" b="1" dirty="0">
                <a:solidFill>
                  <a:srgbClr val="000000"/>
                </a:solidFill>
                <a:latin typeface="Arial" charset="0"/>
                <a:ea typeface="ＭＳ Ｐゴシック" charset="0"/>
                <a:cs typeface="Arial" charset="0"/>
              </a:rPr>
              <a:t>O</a:t>
            </a:r>
            <a:r>
              <a:rPr lang="en-US" sz="2600" dirty="0">
                <a:solidFill>
                  <a:srgbClr val="000000"/>
                </a:solidFill>
                <a:latin typeface="Arial" charset="0"/>
                <a:ea typeface="ＭＳ Ｐゴシック" charset="0"/>
                <a:cs typeface="Arial" charset="0"/>
              </a:rPr>
              <a:t>utcome </a:t>
            </a:r>
            <a:r>
              <a:rPr lang="en-US" sz="2600" b="1" dirty="0">
                <a:solidFill>
                  <a:srgbClr val="000000"/>
                </a:solidFill>
                <a:latin typeface="Arial" charset="0"/>
                <a:ea typeface="ＭＳ Ｐゴシック" charset="0"/>
                <a:cs typeface="Arial" charset="0"/>
              </a:rPr>
              <a:t>M</a:t>
            </a:r>
            <a:r>
              <a:rPr lang="en-US" sz="2600" dirty="0">
                <a:solidFill>
                  <a:srgbClr val="000000"/>
                </a:solidFill>
                <a:latin typeface="Arial" charset="0"/>
                <a:ea typeface="ＭＳ Ｐゴシック" charset="0"/>
                <a:cs typeface="Arial" charset="0"/>
              </a:rPr>
              <a:t>easures for </a:t>
            </a:r>
            <a:r>
              <a:rPr lang="en-US" sz="2600" b="1" dirty="0">
                <a:solidFill>
                  <a:srgbClr val="000000"/>
                </a:solidFill>
                <a:latin typeface="Arial" charset="0"/>
                <a:ea typeface="ＭＳ Ｐゴシック" charset="0"/>
                <a:cs typeface="Arial" charset="0"/>
              </a:rPr>
              <a:t>E</a:t>
            </a:r>
            <a:r>
              <a:rPr lang="en-US" sz="2600" dirty="0">
                <a:solidFill>
                  <a:srgbClr val="000000"/>
                </a:solidFill>
                <a:latin typeface="Arial" charset="0"/>
                <a:ea typeface="ＭＳ Ｐゴシック" charset="0"/>
                <a:cs typeface="Arial" charset="0"/>
              </a:rPr>
              <a:t>czema): </a:t>
            </a:r>
          </a:p>
          <a:p>
            <a:pPr marL="528452" lvl="1" indent="-342779" defTabSz="506236" eaLnBrk="1" hangingPunct="1">
              <a:lnSpc>
                <a:spcPct val="90000"/>
              </a:lnSpc>
              <a:buFont typeface="Calibri" charset="0"/>
              <a:buChar char="–"/>
              <a:defRPr/>
            </a:pPr>
            <a:r>
              <a:rPr lang="en-US" sz="2000" dirty="0">
                <a:solidFill>
                  <a:srgbClr val="000000"/>
                </a:solidFill>
                <a:latin typeface="Arial" charset="0"/>
                <a:ea typeface="MS PGothic" charset="0"/>
              </a:rPr>
              <a:t>International effort to develop core outcome set for AD to be used in all clinical trials</a:t>
            </a:r>
          </a:p>
          <a:p>
            <a:pPr marL="0" lvl="1" defTabSz="506236" eaLnBrk="1" hangingPunct="1">
              <a:spcBef>
                <a:spcPct val="0"/>
              </a:spcBef>
              <a:defRPr/>
            </a:pPr>
            <a:endParaRPr lang="en-US" sz="2000" dirty="0">
              <a:solidFill>
                <a:schemeClr val="bg1"/>
              </a:solidFill>
              <a:latin typeface="Arial" charset="0"/>
              <a:ea typeface="MS PGothic" charset="0"/>
            </a:endParaRPr>
          </a:p>
          <a:p>
            <a:pPr defTabSz="506236" eaLnBrk="1" hangingPunct="1">
              <a:spcBef>
                <a:spcPct val="0"/>
              </a:spcBef>
              <a:defRPr/>
            </a:pPr>
            <a:endParaRPr lang="en-US" dirty="0">
              <a:solidFill>
                <a:schemeClr val="bg1"/>
              </a:solidFill>
              <a:ea typeface="ＭＳ Ｐゴシック" charset="0"/>
              <a:cs typeface="Arial" charset="0"/>
            </a:endParaRPr>
          </a:p>
          <a:p>
            <a:pPr defTabSz="506236" eaLnBrk="1" hangingPunct="1">
              <a:spcBef>
                <a:spcPct val="0"/>
              </a:spcBef>
              <a:defRPr/>
            </a:pPr>
            <a:endParaRPr lang="en-US" dirty="0">
              <a:ea typeface="ＭＳ Ｐゴシック" charset="0"/>
            </a:endParaRPr>
          </a:p>
          <a:p>
            <a:endParaRPr lang="en-US" dirty="0"/>
          </a:p>
        </p:txBody>
      </p:sp>
      <p:sp>
        <p:nvSpPr>
          <p:cNvPr id="4" name="Slide Number Placeholder 3"/>
          <p:cNvSpPr>
            <a:spLocks noGrp="1"/>
          </p:cNvSpPr>
          <p:nvPr>
            <p:ph type="sldNum" sz="quarter" idx="5"/>
          </p:nvPr>
        </p:nvSpPr>
        <p:spPr/>
        <p:txBody>
          <a:bodyPr/>
          <a:lstStyle/>
          <a:p>
            <a:fld id="{9446E1A8-6D11-D944-BA46-3CE3E43A53DE}" type="slidenum">
              <a:rPr lang="en-US" smtClean="0"/>
              <a:pPr/>
              <a:t>40</a:t>
            </a:fld>
            <a:endParaRPr lang="en-US" dirty="0"/>
          </a:p>
        </p:txBody>
      </p:sp>
    </p:spTree>
    <p:extLst>
      <p:ext uri="{BB962C8B-B14F-4D97-AF65-F5344CB8AC3E}">
        <p14:creationId xmlns:p14="http://schemas.microsoft.com/office/powerpoint/2010/main" val="38669292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pPr defTabSz="506236" eaLnBrk="1" hangingPunct="1">
              <a:spcBef>
                <a:spcPct val="0"/>
              </a:spcBef>
              <a:defRPr/>
            </a:pPr>
            <a:r>
              <a:rPr lang="en-US" dirty="0">
                <a:latin typeface="Arial" charset="0"/>
                <a:ea typeface="ＭＳ Ｐゴシック" charset="0"/>
                <a:cs typeface="Arial" charset="0"/>
              </a:rPr>
              <a:t>*</a:t>
            </a:r>
            <a:r>
              <a:rPr lang="en-US" i="1" dirty="0">
                <a:latin typeface="Arial" charset="0"/>
                <a:ea typeface="ＭＳ Ｐゴシック" charset="0"/>
                <a:cs typeface="Arial" charset="0"/>
              </a:rPr>
              <a:t>SCORAD index, EASI and POEM: most rigorously tested and validated instruments</a:t>
            </a:r>
          </a:p>
          <a:p>
            <a:pPr defTabSz="506236" eaLnBrk="1" hangingPunct="1">
              <a:spcBef>
                <a:spcPct val="0"/>
              </a:spcBef>
              <a:defRPr/>
            </a:pPr>
            <a:r>
              <a:rPr lang="en-US" dirty="0">
                <a:solidFill>
                  <a:schemeClr val="bg1"/>
                </a:solidFill>
                <a:ea typeface="ＭＳ Ｐゴシック" charset="0"/>
                <a:cs typeface="Arial" charset="0"/>
              </a:rPr>
              <a:t>No single standard; more than 28 scales are reported in the literature.</a:t>
            </a:r>
          </a:p>
          <a:p>
            <a:pPr defTabSz="506236" eaLnBrk="1" hangingPunct="1">
              <a:spcBef>
                <a:spcPct val="0"/>
              </a:spcBef>
              <a:defRPr/>
            </a:pPr>
            <a:endParaRPr lang="en-US" dirty="0">
              <a:solidFill>
                <a:schemeClr val="bg1"/>
              </a:solidFill>
              <a:ea typeface="ＭＳ Ｐゴシック" charset="0"/>
              <a:cs typeface="Arial" charset="0"/>
            </a:endParaRPr>
          </a:p>
          <a:p>
            <a:pPr marL="0" lvl="1" defTabSz="506236" eaLnBrk="1" hangingPunct="1">
              <a:spcBef>
                <a:spcPct val="0"/>
              </a:spcBef>
              <a:defRPr/>
            </a:pPr>
            <a:r>
              <a:rPr lang="en-US" sz="2000" dirty="0">
                <a:solidFill>
                  <a:schemeClr val="bg1"/>
                </a:solidFill>
                <a:latin typeface="Arial" charset="0"/>
                <a:ea typeface="MS PGothic" charset="0"/>
              </a:rPr>
              <a:t>Recent meeting to determine usefulness of both EASI and POEM (</a:t>
            </a:r>
            <a:r>
              <a:rPr lang="en-US" sz="2000" b="1" dirty="0">
                <a:solidFill>
                  <a:schemeClr val="bg1"/>
                </a:solidFill>
                <a:latin typeface="Arial" charset="0"/>
                <a:ea typeface="MS PGothic" charset="0"/>
              </a:rPr>
              <a:t>P</a:t>
            </a:r>
            <a:r>
              <a:rPr lang="en-US" sz="2000" dirty="0">
                <a:solidFill>
                  <a:schemeClr val="bg1"/>
                </a:solidFill>
                <a:latin typeface="Arial" charset="0"/>
                <a:ea typeface="MS PGothic" charset="0"/>
              </a:rPr>
              <a:t>atient </a:t>
            </a:r>
            <a:r>
              <a:rPr lang="en-US" sz="2000" b="1" dirty="0">
                <a:solidFill>
                  <a:schemeClr val="bg1"/>
                </a:solidFill>
                <a:latin typeface="Arial" charset="0"/>
                <a:ea typeface="MS PGothic" charset="0"/>
              </a:rPr>
              <a:t>O</a:t>
            </a:r>
            <a:r>
              <a:rPr lang="en-US" sz="2000" dirty="0">
                <a:solidFill>
                  <a:schemeClr val="bg1"/>
                </a:solidFill>
                <a:latin typeface="Arial" charset="0"/>
                <a:ea typeface="MS PGothic" charset="0"/>
              </a:rPr>
              <a:t>riented </a:t>
            </a:r>
            <a:r>
              <a:rPr lang="en-US" sz="2000" b="1" dirty="0">
                <a:solidFill>
                  <a:schemeClr val="bg1"/>
                </a:solidFill>
                <a:latin typeface="Arial" charset="0"/>
                <a:ea typeface="MS PGothic" charset="0"/>
              </a:rPr>
              <a:t>E</a:t>
            </a:r>
            <a:r>
              <a:rPr lang="en-US" sz="2000" dirty="0">
                <a:solidFill>
                  <a:schemeClr val="bg1"/>
                </a:solidFill>
                <a:latin typeface="Arial" charset="0"/>
                <a:ea typeface="MS PGothic" charset="0"/>
              </a:rPr>
              <a:t>czema </a:t>
            </a:r>
            <a:r>
              <a:rPr lang="en-US" sz="2000" b="1" dirty="0">
                <a:solidFill>
                  <a:schemeClr val="bg1"/>
                </a:solidFill>
                <a:latin typeface="Arial" charset="0"/>
                <a:ea typeface="MS PGothic" charset="0"/>
              </a:rPr>
              <a:t>M</a:t>
            </a:r>
            <a:r>
              <a:rPr lang="en-US" sz="2000" dirty="0">
                <a:solidFill>
                  <a:schemeClr val="bg1"/>
                </a:solidFill>
                <a:latin typeface="Arial" charset="0"/>
                <a:ea typeface="MS PGothic" charset="0"/>
              </a:rPr>
              <a:t>easure) as core outcome instruments for measuring clinician-reported  signs of AD in clinical trials and patient-reported symptoms </a:t>
            </a:r>
          </a:p>
          <a:p>
            <a:pPr marL="0" lvl="1" defTabSz="506236" eaLnBrk="1" hangingPunct="1">
              <a:spcBef>
                <a:spcPct val="0"/>
              </a:spcBef>
              <a:defRPr/>
            </a:pPr>
            <a:endParaRPr lang="en-US" sz="2000" dirty="0">
              <a:solidFill>
                <a:schemeClr val="bg1"/>
              </a:solidFill>
              <a:latin typeface="Arial" charset="0"/>
              <a:ea typeface="MS PGothic" charset="0"/>
            </a:endParaRPr>
          </a:p>
          <a:p>
            <a:pPr eaLnBrk="1" hangingPunct="1">
              <a:lnSpc>
                <a:spcPct val="90000"/>
              </a:lnSpc>
              <a:buFont typeface="Wingdings" pitchFamily="2" charset="2"/>
              <a:buChar char="§"/>
              <a:defRPr/>
            </a:pPr>
            <a:r>
              <a:rPr lang="en-US" sz="2700" b="1" dirty="0">
                <a:solidFill>
                  <a:schemeClr val="bg1"/>
                </a:solidFill>
                <a:latin typeface="Arial" pitchFamily="34" charset="0"/>
                <a:cs typeface="Arial" pitchFamily="34" charset="0"/>
              </a:rPr>
              <a:t>Limitations </a:t>
            </a:r>
          </a:p>
          <a:p>
            <a:pPr marL="527050" lvl="1" indent="-341313" eaLnBrk="1" hangingPunct="1">
              <a:lnSpc>
                <a:spcPct val="90000"/>
              </a:lnSpc>
              <a:buFont typeface="Calibri" pitchFamily="34" charset="0"/>
              <a:buChar char="–"/>
              <a:defRPr/>
            </a:pPr>
            <a:r>
              <a:rPr lang="en-US" sz="2200" dirty="0">
                <a:solidFill>
                  <a:schemeClr val="bg1"/>
                </a:solidFill>
                <a:latin typeface="Arial" pitchFamily="34" charset="0"/>
              </a:rPr>
              <a:t>Primarily used in clinical trials</a:t>
            </a:r>
          </a:p>
          <a:p>
            <a:pPr marL="527050" lvl="1" indent="-341313" eaLnBrk="1" hangingPunct="1">
              <a:lnSpc>
                <a:spcPct val="90000"/>
              </a:lnSpc>
              <a:buFont typeface="Calibri" pitchFamily="34" charset="0"/>
              <a:buChar char="–"/>
              <a:defRPr/>
            </a:pPr>
            <a:r>
              <a:rPr lang="en-US" sz="2200" dirty="0">
                <a:solidFill>
                  <a:schemeClr val="bg1"/>
                </a:solidFill>
                <a:latin typeface="Arial" pitchFamily="34" charset="0"/>
              </a:rPr>
              <a:t>May be cumbersome to use in daily practice and therefore are not recommended according to the most recent AAD guidelines</a:t>
            </a:r>
            <a:endParaRPr lang="en-US" sz="2700" b="1" dirty="0">
              <a:solidFill>
                <a:schemeClr val="bg1"/>
              </a:solidFill>
              <a:latin typeface="Arial" pitchFamily="34" charset="0"/>
              <a:cs typeface="Arial" pitchFamily="34" charset="0"/>
            </a:endParaRPr>
          </a:p>
          <a:p>
            <a:pPr marL="0" lvl="1" defTabSz="506236" eaLnBrk="1" hangingPunct="1">
              <a:spcBef>
                <a:spcPct val="0"/>
              </a:spcBef>
              <a:defRPr/>
            </a:pPr>
            <a:endParaRPr lang="en-US" sz="2000" dirty="0">
              <a:solidFill>
                <a:schemeClr val="bg1"/>
              </a:solidFill>
              <a:latin typeface="Arial" charset="0"/>
              <a:ea typeface="MS PGothic" charset="0"/>
            </a:endParaRPr>
          </a:p>
          <a:p>
            <a:pPr marL="528452" lvl="1" indent="-342779" defTabSz="506236" eaLnBrk="1" hangingPunct="1">
              <a:lnSpc>
                <a:spcPct val="90000"/>
              </a:lnSpc>
              <a:buFont typeface="Wingdings" charset="0"/>
              <a:buChar char="§"/>
              <a:defRPr/>
            </a:pPr>
            <a:endParaRPr lang="en-US" sz="2000" dirty="0">
              <a:solidFill>
                <a:srgbClr val="000000"/>
              </a:solidFill>
              <a:latin typeface="Arial" charset="0"/>
              <a:ea typeface="MS PGothic" charset="0"/>
            </a:endParaRPr>
          </a:p>
          <a:p>
            <a:pPr defTabSz="506236" eaLnBrk="1" hangingPunct="1">
              <a:lnSpc>
                <a:spcPct val="90000"/>
              </a:lnSpc>
              <a:buFont typeface="Wingdings" charset="0"/>
              <a:buChar char="§"/>
              <a:defRPr/>
            </a:pPr>
            <a:r>
              <a:rPr lang="en-US" sz="2600" dirty="0">
                <a:solidFill>
                  <a:srgbClr val="000000"/>
                </a:solidFill>
                <a:latin typeface="Arial" charset="0"/>
                <a:ea typeface="ＭＳ Ｐゴシック" charset="0"/>
                <a:cs typeface="Arial" charset="0"/>
              </a:rPr>
              <a:t>HOME (</a:t>
            </a:r>
            <a:r>
              <a:rPr lang="en-US" sz="2600" b="1" dirty="0">
                <a:solidFill>
                  <a:srgbClr val="000000"/>
                </a:solidFill>
                <a:latin typeface="Arial" charset="0"/>
                <a:ea typeface="ＭＳ Ｐゴシック" charset="0"/>
                <a:cs typeface="Arial" charset="0"/>
              </a:rPr>
              <a:t>H</a:t>
            </a:r>
            <a:r>
              <a:rPr lang="en-US" sz="2600" dirty="0">
                <a:solidFill>
                  <a:srgbClr val="000000"/>
                </a:solidFill>
                <a:latin typeface="Arial" charset="0"/>
                <a:ea typeface="ＭＳ Ｐゴシック" charset="0"/>
                <a:cs typeface="Arial" charset="0"/>
              </a:rPr>
              <a:t>armonizing </a:t>
            </a:r>
            <a:r>
              <a:rPr lang="en-US" sz="2600" b="1" dirty="0">
                <a:solidFill>
                  <a:srgbClr val="000000"/>
                </a:solidFill>
                <a:latin typeface="Arial" charset="0"/>
                <a:ea typeface="ＭＳ Ｐゴシック" charset="0"/>
                <a:cs typeface="Arial" charset="0"/>
              </a:rPr>
              <a:t>O</a:t>
            </a:r>
            <a:r>
              <a:rPr lang="en-US" sz="2600" dirty="0">
                <a:solidFill>
                  <a:srgbClr val="000000"/>
                </a:solidFill>
                <a:latin typeface="Arial" charset="0"/>
                <a:ea typeface="ＭＳ Ｐゴシック" charset="0"/>
                <a:cs typeface="Arial" charset="0"/>
              </a:rPr>
              <a:t>utcome </a:t>
            </a:r>
            <a:r>
              <a:rPr lang="en-US" sz="2600" b="1" dirty="0">
                <a:solidFill>
                  <a:srgbClr val="000000"/>
                </a:solidFill>
                <a:latin typeface="Arial" charset="0"/>
                <a:ea typeface="ＭＳ Ｐゴシック" charset="0"/>
                <a:cs typeface="Arial" charset="0"/>
              </a:rPr>
              <a:t>M</a:t>
            </a:r>
            <a:r>
              <a:rPr lang="en-US" sz="2600" dirty="0">
                <a:solidFill>
                  <a:srgbClr val="000000"/>
                </a:solidFill>
                <a:latin typeface="Arial" charset="0"/>
                <a:ea typeface="ＭＳ Ｐゴシック" charset="0"/>
                <a:cs typeface="Arial" charset="0"/>
              </a:rPr>
              <a:t>easures for </a:t>
            </a:r>
            <a:r>
              <a:rPr lang="en-US" sz="2600" b="1" dirty="0">
                <a:solidFill>
                  <a:srgbClr val="000000"/>
                </a:solidFill>
                <a:latin typeface="Arial" charset="0"/>
                <a:ea typeface="ＭＳ Ｐゴシック" charset="0"/>
                <a:cs typeface="Arial" charset="0"/>
              </a:rPr>
              <a:t>E</a:t>
            </a:r>
            <a:r>
              <a:rPr lang="en-US" sz="2600" dirty="0">
                <a:solidFill>
                  <a:srgbClr val="000000"/>
                </a:solidFill>
                <a:latin typeface="Arial" charset="0"/>
                <a:ea typeface="ＭＳ Ｐゴシック" charset="0"/>
                <a:cs typeface="Arial" charset="0"/>
              </a:rPr>
              <a:t>czema): </a:t>
            </a:r>
          </a:p>
          <a:p>
            <a:pPr marL="528452" lvl="1" indent="-342779" defTabSz="506236" eaLnBrk="1" hangingPunct="1">
              <a:lnSpc>
                <a:spcPct val="90000"/>
              </a:lnSpc>
              <a:buFont typeface="Calibri" charset="0"/>
              <a:buChar char="–"/>
              <a:defRPr/>
            </a:pPr>
            <a:r>
              <a:rPr lang="en-US" sz="2000" dirty="0">
                <a:solidFill>
                  <a:srgbClr val="000000"/>
                </a:solidFill>
                <a:latin typeface="Arial" charset="0"/>
                <a:ea typeface="MS PGothic" charset="0"/>
              </a:rPr>
              <a:t>International effort to develop core outcome set for AD to be used in all clinical trials</a:t>
            </a:r>
          </a:p>
          <a:p>
            <a:pPr marL="0" lvl="1" defTabSz="506236" eaLnBrk="1" hangingPunct="1">
              <a:spcBef>
                <a:spcPct val="0"/>
              </a:spcBef>
              <a:defRPr/>
            </a:pPr>
            <a:endParaRPr lang="en-US" sz="2000" dirty="0">
              <a:solidFill>
                <a:schemeClr val="bg1"/>
              </a:solidFill>
              <a:latin typeface="Arial" charset="0"/>
              <a:ea typeface="MS PGothic" charset="0"/>
            </a:endParaRPr>
          </a:p>
          <a:p>
            <a:pPr defTabSz="506236" eaLnBrk="1" hangingPunct="1">
              <a:spcBef>
                <a:spcPct val="0"/>
              </a:spcBef>
              <a:defRPr/>
            </a:pPr>
            <a:endParaRPr lang="en-US" dirty="0">
              <a:solidFill>
                <a:schemeClr val="bg1"/>
              </a:solidFill>
              <a:ea typeface="ＭＳ Ｐゴシック" charset="0"/>
              <a:cs typeface="Arial" charset="0"/>
            </a:endParaRPr>
          </a:p>
          <a:p>
            <a:pPr defTabSz="506236" eaLnBrk="1" hangingPunct="1">
              <a:spcBef>
                <a:spcPct val="0"/>
              </a:spcBef>
              <a:defRPr/>
            </a:pPr>
            <a:endParaRPr lang="en-US" dirty="0">
              <a:ea typeface="ＭＳ Ｐゴシック" charset="0"/>
            </a:endParaRPr>
          </a:p>
          <a:p>
            <a:endParaRPr lang="en-US" dirty="0"/>
          </a:p>
        </p:txBody>
      </p:sp>
      <p:sp>
        <p:nvSpPr>
          <p:cNvPr id="4" name="Slide Number Placeholder 3"/>
          <p:cNvSpPr>
            <a:spLocks noGrp="1"/>
          </p:cNvSpPr>
          <p:nvPr>
            <p:ph type="sldNum" sz="quarter" idx="5"/>
          </p:nvPr>
        </p:nvSpPr>
        <p:spPr/>
        <p:txBody>
          <a:bodyPr/>
          <a:lstStyle/>
          <a:p>
            <a:fld id="{9446E1A8-6D11-D944-BA46-3CE3E43A53DE}" type="slidenum">
              <a:rPr lang="en-US" smtClean="0"/>
              <a:pPr/>
              <a:t>41</a:t>
            </a:fld>
            <a:endParaRPr lang="en-US" dirty="0"/>
          </a:p>
        </p:txBody>
      </p:sp>
    </p:spTree>
    <p:extLst>
      <p:ext uri="{BB962C8B-B14F-4D97-AF65-F5344CB8AC3E}">
        <p14:creationId xmlns:p14="http://schemas.microsoft.com/office/powerpoint/2010/main" val="33346691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lvl="1" defTabSz="506236" eaLnBrk="1" hangingPunct="1">
              <a:spcBef>
                <a:spcPct val="0"/>
              </a:spcBef>
              <a:defRPr/>
            </a:pPr>
            <a:endParaRPr lang="en-US" sz="2000" dirty="0">
              <a:solidFill>
                <a:schemeClr val="bg1"/>
              </a:solidFill>
              <a:latin typeface="Arial" charset="0"/>
              <a:ea typeface="MS PGothic" charset="0"/>
            </a:endParaRPr>
          </a:p>
          <a:p>
            <a:pPr marL="0" lvl="1" defTabSz="506236" eaLnBrk="1" hangingPunct="1">
              <a:spcBef>
                <a:spcPct val="0"/>
              </a:spcBef>
              <a:defRPr/>
            </a:pPr>
            <a:endParaRPr lang="en-US" sz="2000" dirty="0">
              <a:solidFill>
                <a:schemeClr val="bg1"/>
              </a:solidFill>
              <a:latin typeface="Arial" charset="0"/>
              <a:ea typeface="MS PGothic" charset="0"/>
            </a:endParaRPr>
          </a:p>
          <a:p>
            <a:pPr marL="528452" lvl="1" indent="-342779" defTabSz="506236" eaLnBrk="1" hangingPunct="1">
              <a:lnSpc>
                <a:spcPct val="90000"/>
              </a:lnSpc>
              <a:buFont typeface="Wingdings" charset="0"/>
              <a:buChar char="§"/>
              <a:defRPr/>
            </a:pPr>
            <a:endParaRPr lang="en-US" sz="2000" dirty="0">
              <a:solidFill>
                <a:srgbClr val="000000"/>
              </a:solidFill>
              <a:latin typeface="Arial" charset="0"/>
              <a:ea typeface="MS PGothic" charset="0"/>
            </a:endParaRPr>
          </a:p>
          <a:p>
            <a:pPr defTabSz="506236" eaLnBrk="1" hangingPunct="1">
              <a:spcBef>
                <a:spcPct val="0"/>
              </a:spcBef>
              <a:defRPr/>
            </a:pPr>
            <a:endParaRPr lang="en-US" dirty="0">
              <a:solidFill>
                <a:schemeClr val="bg1"/>
              </a:solidFill>
              <a:ea typeface="ＭＳ Ｐゴシック" charset="0"/>
              <a:cs typeface="Arial" charset="0"/>
            </a:endParaRPr>
          </a:p>
          <a:p>
            <a:pPr defTabSz="506236" eaLnBrk="1" hangingPunct="1">
              <a:spcBef>
                <a:spcPct val="0"/>
              </a:spcBef>
              <a:defRPr/>
            </a:pPr>
            <a:endParaRPr lang="en-US" dirty="0">
              <a:ea typeface="ＭＳ Ｐゴシック" charset="0"/>
            </a:endParaRPr>
          </a:p>
          <a:p>
            <a:endParaRPr lang="en-US" dirty="0"/>
          </a:p>
        </p:txBody>
      </p:sp>
      <p:sp>
        <p:nvSpPr>
          <p:cNvPr id="4" name="Slide Number Placeholder 3"/>
          <p:cNvSpPr>
            <a:spLocks noGrp="1"/>
          </p:cNvSpPr>
          <p:nvPr>
            <p:ph type="sldNum" sz="quarter" idx="5"/>
          </p:nvPr>
        </p:nvSpPr>
        <p:spPr/>
        <p:txBody>
          <a:bodyPr/>
          <a:lstStyle/>
          <a:p>
            <a:fld id="{9446E1A8-6D11-D944-BA46-3CE3E43A53DE}" type="slidenum">
              <a:rPr lang="en-US" smtClean="0"/>
              <a:pPr/>
              <a:t>42</a:t>
            </a:fld>
            <a:endParaRPr lang="en-US" dirty="0"/>
          </a:p>
        </p:txBody>
      </p:sp>
    </p:spTree>
    <p:extLst>
      <p:ext uri="{BB962C8B-B14F-4D97-AF65-F5344CB8AC3E}">
        <p14:creationId xmlns:p14="http://schemas.microsoft.com/office/powerpoint/2010/main" val="392625175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Slide Image Placeholder 1">
            <a:extLst>
              <a:ext uri="{FF2B5EF4-FFF2-40B4-BE49-F238E27FC236}">
                <a16:creationId xmlns:a16="http://schemas.microsoft.com/office/drawing/2014/main" id="{F780DBD5-00E1-0F42-8DA7-2F5ABA537BE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2" name="Notes Placeholder 2">
            <a:extLst>
              <a:ext uri="{FF2B5EF4-FFF2-40B4-BE49-F238E27FC236}">
                <a16:creationId xmlns:a16="http://schemas.microsoft.com/office/drawing/2014/main" id="{932756A2-6A11-3847-BD79-915BCF1BBA34}"/>
              </a:ext>
            </a:extLst>
          </p:cNvPr>
          <p:cNvSpPr>
            <a:spLocks noGrp="1"/>
          </p:cNvSpPr>
          <p:nvPr>
            <p:ph type="body" idx="1"/>
          </p:nvPr>
        </p:nvSpPr>
        <p:spPr bwMode="auto">
          <a:extLst/>
        </p:spPr>
        <p:txBody>
          <a:bodyPr wrap="square" numCol="1" anchor="t" anchorCtr="0" compatLnSpc="1">
            <a:prstTxWarp prst="textNoShape">
              <a:avLst/>
            </a:prstTxWarp>
            <a:normAutofit fontScale="85000" lnSpcReduction="20000"/>
          </a:bodyPr>
          <a:lstStyle/>
          <a:p>
            <a:pPr defTabSz="506236" eaLnBrk="1" hangingPunct="1">
              <a:spcBef>
                <a:spcPct val="0"/>
              </a:spcBef>
              <a:defRPr/>
            </a:pPr>
            <a:r>
              <a:rPr lang="en-US" dirty="0">
                <a:latin typeface="Arial" charset="0"/>
                <a:ea typeface="ＭＳ Ｐゴシック" charset="0"/>
                <a:cs typeface="Arial" charset="0"/>
              </a:rPr>
              <a:t>*</a:t>
            </a:r>
            <a:r>
              <a:rPr lang="en-US" i="1" dirty="0">
                <a:latin typeface="Arial" charset="0"/>
                <a:ea typeface="ＭＳ Ｐゴシック" charset="0"/>
                <a:cs typeface="Arial" charset="0"/>
              </a:rPr>
              <a:t>SCORAD index, EASI and POEM: most rigorously tested and validated instruments</a:t>
            </a:r>
          </a:p>
          <a:p>
            <a:pPr defTabSz="506236" eaLnBrk="1" hangingPunct="1">
              <a:spcBef>
                <a:spcPct val="0"/>
              </a:spcBef>
              <a:defRPr/>
            </a:pPr>
            <a:r>
              <a:rPr lang="en-US" dirty="0">
                <a:solidFill>
                  <a:schemeClr val="bg1"/>
                </a:solidFill>
                <a:ea typeface="ＭＳ Ｐゴシック" charset="0"/>
                <a:cs typeface="Arial" charset="0"/>
              </a:rPr>
              <a:t>No single standard; more than 28 scales are reported in the literature.</a:t>
            </a:r>
          </a:p>
          <a:p>
            <a:pPr defTabSz="506236" eaLnBrk="1" hangingPunct="1">
              <a:spcBef>
                <a:spcPct val="0"/>
              </a:spcBef>
              <a:defRPr/>
            </a:pPr>
            <a:endParaRPr lang="en-US" dirty="0">
              <a:solidFill>
                <a:schemeClr val="bg1"/>
              </a:solidFill>
              <a:ea typeface="ＭＳ Ｐゴシック" charset="0"/>
              <a:cs typeface="Arial" charset="0"/>
            </a:endParaRPr>
          </a:p>
          <a:p>
            <a:pPr marL="0" lvl="1" defTabSz="506236" eaLnBrk="1" hangingPunct="1">
              <a:spcBef>
                <a:spcPct val="0"/>
              </a:spcBef>
              <a:defRPr/>
            </a:pPr>
            <a:r>
              <a:rPr lang="en-US" sz="2000" dirty="0">
                <a:solidFill>
                  <a:schemeClr val="bg1"/>
                </a:solidFill>
                <a:latin typeface="Arial" charset="0"/>
                <a:ea typeface="MS PGothic" charset="0"/>
              </a:rPr>
              <a:t>Recent meeting to determine usefulness of both EASI and POEM (</a:t>
            </a:r>
            <a:r>
              <a:rPr lang="en-US" sz="2000" b="1" dirty="0">
                <a:solidFill>
                  <a:schemeClr val="bg1"/>
                </a:solidFill>
                <a:latin typeface="Arial" charset="0"/>
                <a:ea typeface="MS PGothic" charset="0"/>
              </a:rPr>
              <a:t>P</a:t>
            </a:r>
            <a:r>
              <a:rPr lang="en-US" sz="2000" dirty="0">
                <a:solidFill>
                  <a:schemeClr val="bg1"/>
                </a:solidFill>
                <a:latin typeface="Arial" charset="0"/>
                <a:ea typeface="MS PGothic" charset="0"/>
              </a:rPr>
              <a:t>atient </a:t>
            </a:r>
            <a:r>
              <a:rPr lang="en-US" sz="2000" b="1" dirty="0">
                <a:solidFill>
                  <a:schemeClr val="bg1"/>
                </a:solidFill>
                <a:latin typeface="Arial" charset="0"/>
                <a:ea typeface="MS PGothic" charset="0"/>
              </a:rPr>
              <a:t>O</a:t>
            </a:r>
            <a:r>
              <a:rPr lang="en-US" sz="2000" dirty="0">
                <a:solidFill>
                  <a:schemeClr val="bg1"/>
                </a:solidFill>
                <a:latin typeface="Arial" charset="0"/>
                <a:ea typeface="MS PGothic" charset="0"/>
              </a:rPr>
              <a:t>riented </a:t>
            </a:r>
            <a:r>
              <a:rPr lang="en-US" sz="2000" b="1" dirty="0">
                <a:solidFill>
                  <a:schemeClr val="bg1"/>
                </a:solidFill>
                <a:latin typeface="Arial" charset="0"/>
                <a:ea typeface="MS PGothic" charset="0"/>
              </a:rPr>
              <a:t>E</a:t>
            </a:r>
            <a:r>
              <a:rPr lang="en-US" sz="2000" dirty="0">
                <a:solidFill>
                  <a:schemeClr val="bg1"/>
                </a:solidFill>
                <a:latin typeface="Arial" charset="0"/>
                <a:ea typeface="MS PGothic" charset="0"/>
              </a:rPr>
              <a:t>czema </a:t>
            </a:r>
            <a:r>
              <a:rPr lang="en-US" sz="2000" b="1" dirty="0">
                <a:solidFill>
                  <a:schemeClr val="bg1"/>
                </a:solidFill>
                <a:latin typeface="Arial" charset="0"/>
                <a:ea typeface="MS PGothic" charset="0"/>
              </a:rPr>
              <a:t>M</a:t>
            </a:r>
            <a:r>
              <a:rPr lang="en-US" sz="2000" dirty="0">
                <a:solidFill>
                  <a:schemeClr val="bg1"/>
                </a:solidFill>
                <a:latin typeface="Arial" charset="0"/>
                <a:ea typeface="MS PGothic" charset="0"/>
              </a:rPr>
              <a:t>easure) as core outcome instruments for measuring clinician-reported  signs of AD in clinical trials and patient-reported symptoms </a:t>
            </a:r>
          </a:p>
          <a:p>
            <a:pPr marL="0" lvl="1" defTabSz="506236" eaLnBrk="1" hangingPunct="1">
              <a:spcBef>
                <a:spcPct val="0"/>
              </a:spcBef>
              <a:defRPr/>
            </a:pPr>
            <a:endParaRPr lang="en-US" sz="2000" dirty="0">
              <a:solidFill>
                <a:schemeClr val="bg1"/>
              </a:solidFill>
              <a:latin typeface="Arial" charset="0"/>
              <a:ea typeface="MS PGothic" charset="0"/>
            </a:endParaRPr>
          </a:p>
          <a:p>
            <a:pPr eaLnBrk="1" hangingPunct="1">
              <a:lnSpc>
                <a:spcPct val="90000"/>
              </a:lnSpc>
              <a:buFont typeface="Wingdings" pitchFamily="2" charset="2"/>
              <a:buChar char="§"/>
              <a:defRPr/>
            </a:pPr>
            <a:r>
              <a:rPr lang="en-US" sz="2700" b="1" dirty="0">
                <a:solidFill>
                  <a:schemeClr val="bg1"/>
                </a:solidFill>
                <a:latin typeface="Arial" pitchFamily="34" charset="0"/>
                <a:cs typeface="Arial" pitchFamily="34" charset="0"/>
              </a:rPr>
              <a:t>Limitations </a:t>
            </a:r>
          </a:p>
          <a:p>
            <a:pPr marL="527050" lvl="1" indent="-341313" eaLnBrk="1" hangingPunct="1">
              <a:lnSpc>
                <a:spcPct val="90000"/>
              </a:lnSpc>
              <a:buFont typeface="Calibri" pitchFamily="34" charset="0"/>
              <a:buChar char="–"/>
              <a:defRPr/>
            </a:pPr>
            <a:r>
              <a:rPr lang="en-US" sz="2200" dirty="0">
                <a:solidFill>
                  <a:schemeClr val="bg1"/>
                </a:solidFill>
                <a:latin typeface="Arial" pitchFamily="34" charset="0"/>
              </a:rPr>
              <a:t>Primarily used in clinical trials</a:t>
            </a:r>
          </a:p>
          <a:p>
            <a:pPr marL="527050" lvl="1" indent="-341313" eaLnBrk="1" hangingPunct="1">
              <a:lnSpc>
                <a:spcPct val="90000"/>
              </a:lnSpc>
              <a:buFont typeface="Calibri" pitchFamily="34" charset="0"/>
              <a:buChar char="–"/>
              <a:defRPr/>
            </a:pPr>
            <a:r>
              <a:rPr lang="en-US" sz="2200" dirty="0">
                <a:solidFill>
                  <a:schemeClr val="bg1"/>
                </a:solidFill>
                <a:latin typeface="Arial" pitchFamily="34" charset="0"/>
              </a:rPr>
              <a:t>May be cumbersome to use in daily practice and therefore are not recommended according to the most recent AAD guidelines</a:t>
            </a:r>
            <a:endParaRPr lang="en-US" sz="2700" b="1" dirty="0">
              <a:solidFill>
                <a:schemeClr val="bg1"/>
              </a:solidFill>
              <a:latin typeface="Arial" pitchFamily="34" charset="0"/>
              <a:cs typeface="Arial" pitchFamily="34" charset="0"/>
            </a:endParaRPr>
          </a:p>
          <a:p>
            <a:pPr marL="0" lvl="1" defTabSz="506236" eaLnBrk="1" hangingPunct="1">
              <a:spcBef>
                <a:spcPct val="0"/>
              </a:spcBef>
              <a:defRPr/>
            </a:pPr>
            <a:endParaRPr lang="en-US" sz="2000" dirty="0">
              <a:solidFill>
                <a:schemeClr val="bg1"/>
              </a:solidFill>
              <a:latin typeface="Arial" charset="0"/>
              <a:ea typeface="MS PGothic" charset="0"/>
            </a:endParaRPr>
          </a:p>
          <a:p>
            <a:pPr marL="528452" lvl="1" indent="-342779" defTabSz="506236" eaLnBrk="1" hangingPunct="1">
              <a:lnSpc>
                <a:spcPct val="90000"/>
              </a:lnSpc>
              <a:buFont typeface="Wingdings" charset="0"/>
              <a:buChar char="§"/>
              <a:defRPr/>
            </a:pPr>
            <a:endParaRPr lang="en-US" sz="2000" dirty="0">
              <a:solidFill>
                <a:srgbClr val="000000"/>
              </a:solidFill>
              <a:latin typeface="Arial" charset="0"/>
              <a:ea typeface="MS PGothic" charset="0"/>
            </a:endParaRPr>
          </a:p>
          <a:p>
            <a:pPr defTabSz="506236" eaLnBrk="1" hangingPunct="1">
              <a:lnSpc>
                <a:spcPct val="90000"/>
              </a:lnSpc>
              <a:buFont typeface="Wingdings" charset="0"/>
              <a:buChar char="§"/>
              <a:defRPr/>
            </a:pPr>
            <a:r>
              <a:rPr lang="en-US" sz="2600" dirty="0">
                <a:solidFill>
                  <a:srgbClr val="000000"/>
                </a:solidFill>
                <a:latin typeface="Arial" charset="0"/>
                <a:ea typeface="ＭＳ Ｐゴシック" charset="0"/>
                <a:cs typeface="Arial" charset="0"/>
              </a:rPr>
              <a:t>HOME (</a:t>
            </a:r>
            <a:r>
              <a:rPr lang="en-US" sz="2600" b="1" dirty="0">
                <a:solidFill>
                  <a:srgbClr val="000000"/>
                </a:solidFill>
                <a:latin typeface="Arial" charset="0"/>
                <a:ea typeface="ＭＳ Ｐゴシック" charset="0"/>
                <a:cs typeface="Arial" charset="0"/>
              </a:rPr>
              <a:t>H</a:t>
            </a:r>
            <a:r>
              <a:rPr lang="en-US" sz="2600" dirty="0">
                <a:solidFill>
                  <a:srgbClr val="000000"/>
                </a:solidFill>
                <a:latin typeface="Arial" charset="0"/>
                <a:ea typeface="ＭＳ Ｐゴシック" charset="0"/>
                <a:cs typeface="Arial" charset="0"/>
              </a:rPr>
              <a:t>armonizing </a:t>
            </a:r>
            <a:r>
              <a:rPr lang="en-US" sz="2600" b="1" dirty="0">
                <a:solidFill>
                  <a:srgbClr val="000000"/>
                </a:solidFill>
                <a:latin typeface="Arial" charset="0"/>
                <a:ea typeface="ＭＳ Ｐゴシック" charset="0"/>
                <a:cs typeface="Arial" charset="0"/>
              </a:rPr>
              <a:t>O</a:t>
            </a:r>
            <a:r>
              <a:rPr lang="en-US" sz="2600" dirty="0">
                <a:solidFill>
                  <a:srgbClr val="000000"/>
                </a:solidFill>
                <a:latin typeface="Arial" charset="0"/>
                <a:ea typeface="ＭＳ Ｐゴシック" charset="0"/>
                <a:cs typeface="Arial" charset="0"/>
              </a:rPr>
              <a:t>utcome </a:t>
            </a:r>
            <a:r>
              <a:rPr lang="en-US" sz="2600" b="1" dirty="0">
                <a:solidFill>
                  <a:srgbClr val="000000"/>
                </a:solidFill>
                <a:latin typeface="Arial" charset="0"/>
                <a:ea typeface="ＭＳ Ｐゴシック" charset="0"/>
                <a:cs typeface="Arial" charset="0"/>
              </a:rPr>
              <a:t>M</a:t>
            </a:r>
            <a:r>
              <a:rPr lang="en-US" sz="2600" dirty="0">
                <a:solidFill>
                  <a:srgbClr val="000000"/>
                </a:solidFill>
                <a:latin typeface="Arial" charset="0"/>
                <a:ea typeface="ＭＳ Ｐゴシック" charset="0"/>
                <a:cs typeface="Arial" charset="0"/>
              </a:rPr>
              <a:t>easures for </a:t>
            </a:r>
            <a:r>
              <a:rPr lang="en-US" sz="2600" b="1" dirty="0">
                <a:solidFill>
                  <a:srgbClr val="000000"/>
                </a:solidFill>
                <a:latin typeface="Arial" charset="0"/>
                <a:ea typeface="ＭＳ Ｐゴシック" charset="0"/>
                <a:cs typeface="Arial" charset="0"/>
              </a:rPr>
              <a:t>E</a:t>
            </a:r>
            <a:r>
              <a:rPr lang="en-US" sz="2600" dirty="0">
                <a:solidFill>
                  <a:srgbClr val="000000"/>
                </a:solidFill>
                <a:latin typeface="Arial" charset="0"/>
                <a:ea typeface="ＭＳ Ｐゴシック" charset="0"/>
                <a:cs typeface="Arial" charset="0"/>
              </a:rPr>
              <a:t>czema): </a:t>
            </a:r>
          </a:p>
          <a:p>
            <a:pPr marL="528452" lvl="1" indent="-342779" defTabSz="506236" eaLnBrk="1" hangingPunct="1">
              <a:lnSpc>
                <a:spcPct val="90000"/>
              </a:lnSpc>
              <a:buFont typeface="Calibri" charset="0"/>
              <a:buChar char="–"/>
              <a:defRPr/>
            </a:pPr>
            <a:r>
              <a:rPr lang="en-US" sz="2000" dirty="0">
                <a:solidFill>
                  <a:srgbClr val="000000"/>
                </a:solidFill>
                <a:latin typeface="Arial" charset="0"/>
                <a:ea typeface="MS PGothic" charset="0"/>
              </a:rPr>
              <a:t>International effort to develop core outcome set for AD to be used in all clinical trials</a:t>
            </a:r>
          </a:p>
          <a:p>
            <a:pPr marL="0" lvl="1" defTabSz="506236" eaLnBrk="1" hangingPunct="1">
              <a:spcBef>
                <a:spcPct val="0"/>
              </a:spcBef>
              <a:defRPr/>
            </a:pPr>
            <a:endParaRPr lang="en-US" sz="2000" dirty="0">
              <a:solidFill>
                <a:schemeClr val="bg1"/>
              </a:solidFill>
              <a:latin typeface="Arial" charset="0"/>
              <a:ea typeface="MS PGothic" charset="0"/>
            </a:endParaRPr>
          </a:p>
          <a:p>
            <a:pPr defTabSz="506236" eaLnBrk="1" hangingPunct="1">
              <a:spcBef>
                <a:spcPct val="0"/>
              </a:spcBef>
              <a:defRPr/>
            </a:pPr>
            <a:endParaRPr lang="en-US" dirty="0">
              <a:solidFill>
                <a:schemeClr val="bg1"/>
              </a:solidFill>
              <a:ea typeface="ＭＳ Ｐゴシック" charset="0"/>
              <a:cs typeface="Arial" charset="0"/>
            </a:endParaRPr>
          </a:p>
          <a:p>
            <a:pPr defTabSz="506236" eaLnBrk="1" hangingPunct="1">
              <a:spcBef>
                <a:spcPct val="0"/>
              </a:spcBef>
              <a:defRPr/>
            </a:pPr>
            <a:endParaRPr lang="en-US" dirty="0">
              <a:ea typeface="ＭＳ Ｐゴシック" charset="0"/>
            </a:endParaRPr>
          </a:p>
        </p:txBody>
      </p:sp>
      <p:sp>
        <p:nvSpPr>
          <p:cNvPr id="82947" name="Slide Number Placeholder 3">
            <a:extLst>
              <a:ext uri="{FF2B5EF4-FFF2-40B4-BE49-F238E27FC236}">
                <a16:creationId xmlns:a16="http://schemas.microsoft.com/office/drawing/2014/main" id="{7412F29F-332A-0A45-924F-B1F1A91877F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Calibri" panose="020F0502020204030204" pitchFamily="34" charset="0"/>
                <a:ea typeface="MS PGothic" panose="020B0600070205080204" pitchFamily="34" charset="-128"/>
              </a:defRPr>
            </a:lvl1pPr>
            <a:lvl2pPr marL="742950" indent="-285750">
              <a:defRPr sz="2000">
                <a:solidFill>
                  <a:schemeClr val="tx1"/>
                </a:solidFill>
                <a:latin typeface="Calibri" panose="020F0502020204030204" pitchFamily="34" charset="0"/>
                <a:ea typeface="MS PGothic" panose="020B0600070205080204" pitchFamily="34" charset="-128"/>
              </a:defRPr>
            </a:lvl2pPr>
            <a:lvl3pPr marL="1143000" indent="-228600">
              <a:defRPr sz="2000">
                <a:solidFill>
                  <a:schemeClr val="tx1"/>
                </a:solidFill>
                <a:latin typeface="Calibri" panose="020F0502020204030204" pitchFamily="34" charset="0"/>
                <a:ea typeface="MS PGothic" panose="020B0600070205080204" pitchFamily="34" charset="-128"/>
              </a:defRPr>
            </a:lvl3pPr>
            <a:lvl4pPr marL="1600200" indent="-228600">
              <a:defRPr sz="2000">
                <a:solidFill>
                  <a:schemeClr val="tx1"/>
                </a:solidFill>
                <a:latin typeface="Calibri" panose="020F0502020204030204" pitchFamily="34" charset="0"/>
                <a:ea typeface="MS PGothic" panose="020B0600070205080204" pitchFamily="34" charset="-128"/>
              </a:defRPr>
            </a:lvl4pPr>
            <a:lvl5pPr marL="2057400" indent="-228600">
              <a:defRPr sz="2000">
                <a:solidFill>
                  <a:schemeClr val="tx1"/>
                </a:solidFill>
                <a:latin typeface="Calibri" panose="020F0502020204030204" pitchFamily="34" charset="0"/>
                <a:ea typeface="MS PGothic" panose="020B0600070205080204" pitchFamily="34" charset="-128"/>
              </a:defRPr>
            </a:lvl5pPr>
            <a:lvl6pPr marL="2514600" indent="-228600" defTabSz="504825" eaLnBrk="0" fontAlgn="base" hangingPunct="0">
              <a:spcBef>
                <a:spcPct val="0"/>
              </a:spcBef>
              <a:spcAft>
                <a:spcPct val="0"/>
              </a:spcAft>
              <a:defRPr sz="2000">
                <a:solidFill>
                  <a:schemeClr val="tx1"/>
                </a:solidFill>
                <a:latin typeface="Calibri" panose="020F0502020204030204" pitchFamily="34" charset="0"/>
                <a:ea typeface="MS PGothic" panose="020B0600070205080204" pitchFamily="34" charset="-128"/>
              </a:defRPr>
            </a:lvl6pPr>
            <a:lvl7pPr marL="2971800" indent="-228600" defTabSz="504825" eaLnBrk="0" fontAlgn="base" hangingPunct="0">
              <a:spcBef>
                <a:spcPct val="0"/>
              </a:spcBef>
              <a:spcAft>
                <a:spcPct val="0"/>
              </a:spcAft>
              <a:defRPr sz="2000">
                <a:solidFill>
                  <a:schemeClr val="tx1"/>
                </a:solidFill>
                <a:latin typeface="Calibri" panose="020F0502020204030204" pitchFamily="34" charset="0"/>
                <a:ea typeface="MS PGothic" panose="020B0600070205080204" pitchFamily="34" charset="-128"/>
              </a:defRPr>
            </a:lvl7pPr>
            <a:lvl8pPr marL="3429000" indent="-228600" defTabSz="504825" eaLnBrk="0" fontAlgn="base" hangingPunct="0">
              <a:spcBef>
                <a:spcPct val="0"/>
              </a:spcBef>
              <a:spcAft>
                <a:spcPct val="0"/>
              </a:spcAft>
              <a:defRPr sz="2000">
                <a:solidFill>
                  <a:schemeClr val="tx1"/>
                </a:solidFill>
                <a:latin typeface="Calibri" panose="020F0502020204030204" pitchFamily="34" charset="0"/>
                <a:ea typeface="MS PGothic" panose="020B0600070205080204" pitchFamily="34" charset="-128"/>
              </a:defRPr>
            </a:lvl8pPr>
            <a:lvl9pPr marL="3886200" indent="-228600" defTabSz="504825" eaLnBrk="0" fontAlgn="base" hangingPunct="0">
              <a:spcBef>
                <a:spcPct val="0"/>
              </a:spcBef>
              <a:spcAft>
                <a:spcPct val="0"/>
              </a:spcAft>
              <a:defRPr sz="2000">
                <a:solidFill>
                  <a:schemeClr val="tx1"/>
                </a:solidFill>
                <a:latin typeface="Calibri" panose="020F0502020204030204" pitchFamily="34" charset="0"/>
                <a:ea typeface="MS PGothic" panose="020B0600070205080204" pitchFamily="34" charset="-128"/>
              </a:defRPr>
            </a:lvl9pPr>
          </a:lstStyle>
          <a:p>
            <a:pPr marL="0" marR="0" lvl="0" indent="0" algn="r" defTabSz="504825" rtl="0" eaLnBrk="1" fontAlgn="base" latinLnBrk="0" hangingPunct="1">
              <a:lnSpc>
                <a:spcPct val="100000"/>
              </a:lnSpc>
              <a:spcBef>
                <a:spcPct val="0"/>
              </a:spcBef>
              <a:spcAft>
                <a:spcPct val="0"/>
              </a:spcAft>
              <a:buClrTx/>
              <a:buSzTx/>
              <a:buFontTx/>
              <a:buNone/>
              <a:tabLst/>
              <a:defRPr/>
            </a:pPr>
            <a:fld id="{E0121802-2768-DA49-8197-5540553F2444}"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rPr>
              <a:pPr marL="0" marR="0" lvl="0" indent="0" algn="r" defTabSz="504825" rtl="0" eaLnBrk="1" fontAlgn="base" latinLnBrk="0" hangingPunct="1">
                <a:lnSpc>
                  <a:spcPct val="100000"/>
                </a:lnSpc>
                <a:spcBef>
                  <a:spcPct val="0"/>
                </a:spcBef>
                <a:spcAft>
                  <a:spcPct val="0"/>
                </a:spcAft>
                <a:buClrTx/>
                <a:buSzTx/>
                <a:buFontTx/>
                <a:buNone/>
                <a:tabLst/>
                <a:defRPr/>
              </a:pPr>
              <a:t>43</a:t>
            </a:fld>
            <a:endParaRPr kumimoji="0" lang="en-US" altLang="en-US" sz="12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endParaRPr>
          </a:p>
        </p:txBody>
      </p:sp>
    </p:spTree>
    <p:extLst>
      <p:ext uri="{BB962C8B-B14F-4D97-AF65-F5344CB8AC3E}">
        <p14:creationId xmlns:p14="http://schemas.microsoft.com/office/powerpoint/2010/main" val="24207719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Slide Image Placeholder 1">
            <a:extLst>
              <a:ext uri="{FF2B5EF4-FFF2-40B4-BE49-F238E27FC236}">
                <a16:creationId xmlns:a16="http://schemas.microsoft.com/office/drawing/2014/main" id="{D55F9E0E-E703-9D42-B6B4-A1278B5A664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2" name="Notes Placeholder 2">
            <a:extLst>
              <a:ext uri="{FF2B5EF4-FFF2-40B4-BE49-F238E27FC236}">
                <a16:creationId xmlns:a16="http://schemas.microsoft.com/office/drawing/2014/main" id="{DECDE624-0B98-0945-9614-7A80680D2A96}"/>
              </a:ext>
            </a:extLst>
          </p:cNvPr>
          <p:cNvSpPr>
            <a:spLocks noGrp="1"/>
          </p:cNvSpPr>
          <p:nvPr>
            <p:ph type="body" idx="1"/>
          </p:nvPr>
        </p:nvSpPr>
        <p:spPr bwMode="auto">
          <a:extLst/>
        </p:spPr>
        <p:txBody>
          <a:bodyPr wrap="square" numCol="1" anchor="t" anchorCtr="0" compatLnSpc="1">
            <a:prstTxWarp prst="textNoShape">
              <a:avLst/>
            </a:prstTxWarp>
            <a:normAutofit fontScale="85000" lnSpcReduction="20000"/>
          </a:bodyPr>
          <a:lstStyle/>
          <a:p>
            <a:pPr defTabSz="506236" eaLnBrk="1" hangingPunct="1">
              <a:spcBef>
                <a:spcPct val="0"/>
              </a:spcBef>
              <a:defRPr/>
            </a:pPr>
            <a:r>
              <a:rPr lang="en-US" dirty="0">
                <a:latin typeface="Arial" charset="0"/>
                <a:ea typeface="ＭＳ Ｐゴシック" charset="0"/>
                <a:cs typeface="Arial" charset="0"/>
              </a:rPr>
              <a:t>*</a:t>
            </a:r>
            <a:r>
              <a:rPr lang="en-US" i="1" dirty="0">
                <a:latin typeface="Arial" charset="0"/>
                <a:ea typeface="ＭＳ Ｐゴシック" charset="0"/>
                <a:cs typeface="Arial" charset="0"/>
              </a:rPr>
              <a:t>SCORAD index, EASI and POEM: most rigorously tested and validated instruments</a:t>
            </a:r>
          </a:p>
          <a:p>
            <a:pPr defTabSz="506236" eaLnBrk="1" hangingPunct="1">
              <a:spcBef>
                <a:spcPct val="0"/>
              </a:spcBef>
              <a:defRPr/>
            </a:pPr>
            <a:r>
              <a:rPr lang="en-US" dirty="0">
                <a:solidFill>
                  <a:schemeClr val="bg1"/>
                </a:solidFill>
                <a:ea typeface="ＭＳ Ｐゴシック" charset="0"/>
                <a:cs typeface="Arial" charset="0"/>
              </a:rPr>
              <a:t>No single standard; more than 28 scales are reported in the literature.</a:t>
            </a:r>
          </a:p>
          <a:p>
            <a:pPr defTabSz="506236" eaLnBrk="1" hangingPunct="1">
              <a:spcBef>
                <a:spcPct val="0"/>
              </a:spcBef>
              <a:defRPr/>
            </a:pPr>
            <a:endParaRPr lang="en-US" dirty="0">
              <a:solidFill>
                <a:schemeClr val="bg1"/>
              </a:solidFill>
              <a:ea typeface="ＭＳ Ｐゴシック" charset="0"/>
              <a:cs typeface="Arial" charset="0"/>
            </a:endParaRPr>
          </a:p>
          <a:p>
            <a:pPr marL="0" lvl="1" defTabSz="506236" eaLnBrk="1" hangingPunct="1">
              <a:spcBef>
                <a:spcPct val="0"/>
              </a:spcBef>
              <a:defRPr/>
            </a:pPr>
            <a:r>
              <a:rPr lang="en-US" sz="2000" dirty="0">
                <a:solidFill>
                  <a:schemeClr val="bg1"/>
                </a:solidFill>
                <a:latin typeface="Arial" charset="0"/>
                <a:ea typeface="MS PGothic" charset="0"/>
              </a:rPr>
              <a:t>Recent meeting to determine usefulness of both EASI and POEM (</a:t>
            </a:r>
            <a:r>
              <a:rPr lang="en-US" sz="2000" b="1" dirty="0">
                <a:solidFill>
                  <a:schemeClr val="bg1"/>
                </a:solidFill>
                <a:latin typeface="Arial" charset="0"/>
                <a:ea typeface="MS PGothic" charset="0"/>
              </a:rPr>
              <a:t>P</a:t>
            </a:r>
            <a:r>
              <a:rPr lang="en-US" sz="2000" dirty="0">
                <a:solidFill>
                  <a:schemeClr val="bg1"/>
                </a:solidFill>
                <a:latin typeface="Arial" charset="0"/>
                <a:ea typeface="MS PGothic" charset="0"/>
              </a:rPr>
              <a:t>atient </a:t>
            </a:r>
            <a:r>
              <a:rPr lang="en-US" sz="2000" b="1" dirty="0">
                <a:solidFill>
                  <a:schemeClr val="bg1"/>
                </a:solidFill>
                <a:latin typeface="Arial" charset="0"/>
                <a:ea typeface="MS PGothic" charset="0"/>
              </a:rPr>
              <a:t>O</a:t>
            </a:r>
            <a:r>
              <a:rPr lang="en-US" sz="2000" dirty="0">
                <a:solidFill>
                  <a:schemeClr val="bg1"/>
                </a:solidFill>
                <a:latin typeface="Arial" charset="0"/>
                <a:ea typeface="MS PGothic" charset="0"/>
              </a:rPr>
              <a:t>riented </a:t>
            </a:r>
            <a:r>
              <a:rPr lang="en-US" sz="2000" b="1" dirty="0">
                <a:solidFill>
                  <a:schemeClr val="bg1"/>
                </a:solidFill>
                <a:latin typeface="Arial" charset="0"/>
                <a:ea typeface="MS PGothic" charset="0"/>
              </a:rPr>
              <a:t>E</a:t>
            </a:r>
            <a:r>
              <a:rPr lang="en-US" sz="2000" dirty="0">
                <a:solidFill>
                  <a:schemeClr val="bg1"/>
                </a:solidFill>
                <a:latin typeface="Arial" charset="0"/>
                <a:ea typeface="MS PGothic" charset="0"/>
              </a:rPr>
              <a:t>czema </a:t>
            </a:r>
            <a:r>
              <a:rPr lang="en-US" sz="2000" b="1" dirty="0">
                <a:solidFill>
                  <a:schemeClr val="bg1"/>
                </a:solidFill>
                <a:latin typeface="Arial" charset="0"/>
                <a:ea typeface="MS PGothic" charset="0"/>
              </a:rPr>
              <a:t>M</a:t>
            </a:r>
            <a:r>
              <a:rPr lang="en-US" sz="2000" dirty="0">
                <a:solidFill>
                  <a:schemeClr val="bg1"/>
                </a:solidFill>
                <a:latin typeface="Arial" charset="0"/>
                <a:ea typeface="MS PGothic" charset="0"/>
              </a:rPr>
              <a:t>easure) as core outcome instruments for measuring clinician-reported  signs of AD in clinical trials and patient-reported symptoms </a:t>
            </a:r>
          </a:p>
          <a:p>
            <a:pPr marL="0" lvl="1" defTabSz="506236" eaLnBrk="1" hangingPunct="1">
              <a:spcBef>
                <a:spcPct val="0"/>
              </a:spcBef>
              <a:defRPr/>
            </a:pPr>
            <a:endParaRPr lang="en-US" sz="2000" dirty="0">
              <a:solidFill>
                <a:schemeClr val="bg1"/>
              </a:solidFill>
              <a:latin typeface="Arial" charset="0"/>
              <a:ea typeface="MS PGothic" charset="0"/>
            </a:endParaRPr>
          </a:p>
          <a:p>
            <a:pPr eaLnBrk="1" hangingPunct="1">
              <a:lnSpc>
                <a:spcPct val="90000"/>
              </a:lnSpc>
              <a:buFont typeface="Wingdings" pitchFamily="2" charset="2"/>
              <a:buChar char="§"/>
              <a:defRPr/>
            </a:pPr>
            <a:r>
              <a:rPr lang="en-US" sz="2700" b="1" dirty="0">
                <a:solidFill>
                  <a:schemeClr val="bg1"/>
                </a:solidFill>
                <a:latin typeface="Arial" pitchFamily="34" charset="0"/>
                <a:cs typeface="Arial" pitchFamily="34" charset="0"/>
              </a:rPr>
              <a:t>Limitations </a:t>
            </a:r>
          </a:p>
          <a:p>
            <a:pPr marL="527050" lvl="1" indent="-341313" eaLnBrk="1" hangingPunct="1">
              <a:lnSpc>
                <a:spcPct val="90000"/>
              </a:lnSpc>
              <a:buFont typeface="Calibri" pitchFamily="34" charset="0"/>
              <a:buChar char="–"/>
              <a:defRPr/>
            </a:pPr>
            <a:r>
              <a:rPr lang="en-US" sz="2200" dirty="0">
                <a:solidFill>
                  <a:schemeClr val="bg1"/>
                </a:solidFill>
                <a:latin typeface="Arial" pitchFamily="34" charset="0"/>
              </a:rPr>
              <a:t>Primarily used in clinical trials</a:t>
            </a:r>
          </a:p>
          <a:p>
            <a:pPr marL="527050" lvl="1" indent="-341313" eaLnBrk="1" hangingPunct="1">
              <a:lnSpc>
                <a:spcPct val="90000"/>
              </a:lnSpc>
              <a:buFont typeface="Calibri" pitchFamily="34" charset="0"/>
              <a:buChar char="–"/>
              <a:defRPr/>
            </a:pPr>
            <a:r>
              <a:rPr lang="en-US" sz="2200" dirty="0">
                <a:solidFill>
                  <a:schemeClr val="bg1"/>
                </a:solidFill>
                <a:latin typeface="Arial" pitchFamily="34" charset="0"/>
              </a:rPr>
              <a:t>May be cumbersome to use in daily practice and therefore are not recommended according to the most recent AAD guidelines</a:t>
            </a:r>
            <a:endParaRPr lang="en-US" sz="2700" b="1" dirty="0">
              <a:solidFill>
                <a:schemeClr val="bg1"/>
              </a:solidFill>
              <a:latin typeface="Arial" pitchFamily="34" charset="0"/>
              <a:cs typeface="Arial" pitchFamily="34" charset="0"/>
            </a:endParaRPr>
          </a:p>
          <a:p>
            <a:pPr marL="0" lvl="1" defTabSz="506236" eaLnBrk="1" hangingPunct="1">
              <a:spcBef>
                <a:spcPct val="0"/>
              </a:spcBef>
              <a:defRPr/>
            </a:pPr>
            <a:endParaRPr lang="en-US" sz="2000" dirty="0">
              <a:solidFill>
                <a:schemeClr val="bg1"/>
              </a:solidFill>
              <a:latin typeface="Arial" charset="0"/>
              <a:ea typeface="MS PGothic" charset="0"/>
            </a:endParaRPr>
          </a:p>
          <a:p>
            <a:pPr marL="528452" lvl="1" indent="-342779" defTabSz="506236" eaLnBrk="1" hangingPunct="1">
              <a:lnSpc>
                <a:spcPct val="90000"/>
              </a:lnSpc>
              <a:buFont typeface="Wingdings" charset="0"/>
              <a:buChar char="§"/>
              <a:defRPr/>
            </a:pPr>
            <a:endParaRPr lang="en-US" sz="2000" dirty="0">
              <a:solidFill>
                <a:srgbClr val="000000"/>
              </a:solidFill>
              <a:latin typeface="Arial" charset="0"/>
              <a:ea typeface="MS PGothic" charset="0"/>
            </a:endParaRPr>
          </a:p>
          <a:p>
            <a:pPr defTabSz="506236" eaLnBrk="1" hangingPunct="1">
              <a:lnSpc>
                <a:spcPct val="90000"/>
              </a:lnSpc>
              <a:buFont typeface="Wingdings" charset="0"/>
              <a:buChar char="§"/>
              <a:defRPr/>
            </a:pPr>
            <a:r>
              <a:rPr lang="en-US" sz="2600" dirty="0">
                <a:solidFill>
                  <a:srgbClr val="000000"/>
                </a:solidFill>
                <a:latin typeface="Arial" charset="0"/>
                <a:ea typeface="ＭＳ Ｐゴシック" charset="0"/>
                <a:cs typeface="Arial" charset="0"/>
              </a:rPr>
              <a:t>HOME (</a:t>
            </a:r>
            <a:r>
              <a:rPr lang="en-US" sz="2600" b="1" dirty="0">
                <a:solidFill>
                  <a:srgbClr val="000000"/>
                </a:solidFill>
                <a:latin typeface="Arial" charset="0"/>
                <a:ea typeface="ＭＳ Ｐゴシック" charset="0"/>
                <a:cs typeface="Arial" charset="0"/>
              </a:rPr>
              <a:t>H</a:t>
            </a:r>
            <a:r>
              <a:rPr lang="en-US" sz="2600" dirty="0">
                <a:solidFill>
                  <a:srgbClr val="000000"/>
                </a:solidFill>
                <a:latin typeface="Arial" charset="0"/>
                <a:ea typeface="ＭＳ Ｐゴシック" charset="0"/>
                <a:cs typeface="Arial" charset="0"/>
              </a:rPr>
              <a:t>armonizing </a:t>
            </a:r>
            <a:r>
              <a:rPr lang="en-US" sz="2600" b="1" dirty="0">
                <a:solidFill>
                  <a:srgbClr val="000000"/>
                </a:solidFill>
                <a:latin typeface="Arial" charset="0"/>
                <a:ea typeface="ＭＳ Ｐゴシック" charset="0"/>
                <a:cs typeface="Arial" charset="0"/>
              </a:rPr>
              <a:t>O</a:t>
            </a:r>
            <a:r>
              <a:rPr lang="en-US" sz="2600" dirty="0">
                <a:solidFill>
                  <a:srgbClr val="000000"/>
                </a:solidFill>
                <a:latin typeface="Arial" charset="0"/>
                <a:ea typeface="ＭＳ Ｐゴシック" charset="0"/>
                <a:cs typeface="Arial" charset="0"/>
              </a:rPr>
              <a:t>utcome </a:t>
            </a:r>
            <a:r>
              <a:rPr lang="en-US" sz="2600" b="1" dirty="0">
                <a:solidFill>
                  <a:srgbClr val="000000"/>
                </a:solidFill>
                <a:latin typeface="Arial" charset="0"/>
                <a:ea typeface="ＭＳ Ｐゴシック" charset="0"/>
                <a:cs typeface="Arial" charset="0"/>
              </a:rPr>
              <a:t>M</a:t>
            </a:r>
            <a:r>
              <a:rPr lang="en-US" sz="2600" dirty="0">
                <a:solidFill>
                  <a:srgbClr val="000000"/>
                </a:solidFill>
                <a:latin typeface="Arial" charset="0"/>
                <a:ea typeface="ＭＳ Ｐゴシック" charset="0"/>
                <a:cs typeface="Arial" charset="0"/>
              </a:rPr>
              <a:t>easures for </a:t>
            </a:r>
            <a:r>
              <a:rPr lang="en-US" sz="2600" b="1" dirty="0">
                <a:solidFill>
                  <a:srgbClr val="000000"/>
                </a:solidFill>
                <a:latin typeface="Arial" charset="0"/>
                <a:ea typeface="ＭＳ Ｐゴシック" charset="0"/>
                <a:cs typeface="Arial" charset="0"/>
              </a:rPr>
              <a:t>E</a:t>
            </a:r>
            <a:r>
              <a:rPr lang="en-US" sz="2600" dirty="0">
                <a:solidFill>
                  <a:srgbClr val="000000"/>
                </a:solidFill>
                <a:latin typeface="Arial" charset="0"/>
                <a:ea typeface="ＭＳ Ｐゴシック" charset="0"/>
                <a:cs typeface="Arial" charset="0"/>
              </a:rPr>
              <a:t>czema): </a:t>
            </a:r>
          </a:p>
          <a:p>
            <a:pPr marL="528452" lvl="1" indent="-342779" defTabSz="506236" eaLnBrk="1" hangingPunct="1">
              <a:lnSpc>
                <a:spcPct val="90000"/>
              </a:lnSpc>
              <a:buFont typeface="Calibri" charset="0"/>
              <a:buChar char="–"/>
              <a:defRPr/>
            </a:pPr>
            <a:r>
              <a:rPr lang="en-US" sz="2000" dirty="0">
                <a:solidFill>
                  <a:srgbClr val="000000"/>
                </a:solidFill>
                <a:latin typeface="Arial" charset="0"/>
                <a:ea typeface="MS PGothic" charset="0"/>
              </a:rPr>
              <a:t>International effort to develop core outcome set for AD to be used in all clinical trials</a:t>
            </a:r>
          </a:p>
          <a:p>
            <a:pPr marL="0" lvl="1" defTabSz="506236" eaLnBrk="1" hangingPunct="1">
              <a:spcBef>
                <a:spcPct val="0"/>
              </a:spcBef>
              <a:defRPr/>
            </a:pPr>
            <a:endParaRPr lang="en-US" sz="2000" dirty="0">
              <a:solidFill>
                <a:schemeClr val="bg1"/>
              </a:solidFill>
              <a:latin typeface="Arial" charset="0"/>
              <a:ea typeface="MS PGothic" charset="0"/>
            </a:endParaRPr>
          </a:p>
          <a:p>
            <a:pPr defTabSz="506236" eaLnBrk="1" hangingPunct="1">
              <a:spcBef>
                <a:spcPct val="0"/>
              </a:spcBef>
              <a:defRPr/>
            </a:pPr>
            <a:endParaRPr lang="en-US" dirty="0">
              <a:solidFill>
                <a:schemeClr val="bg1"/>
              </a:solidFill>
              <a:ea typeface="ＭＳ Ｐゴシック" charset="0"/>
              <a:cs typeface="Arial" charset="0"/>
            </a:endParaRPr>
          </a:p>
          <a:p>
            <a:pPr defTabSz="506236" eaLnBrk="1" hangingPunct="1">
              <a:spcBef>
                <a:spcPct val="0"/>
              </a:spcBef>
              <a:defRPr/>
            </a:pPr>
            <a:endParaRPr lang="en-US" dirty="0">
              <a:ea typeface="ＭＳ Ｐゴシック" charset="0"/>
            </a:endParaRPr>
          </a:p>
        </p:txBody>
      </p:sp>
      <p:sp>
        <p:nvSpPr>
          <p:cNvPr id="84995" name="Slide Number Placeholder 3">
            <a:extLst>
              <a:ext uri="{FF2B5EF4-FFF2-40B4-BE49-F238E27FC236}">
                <a16:creationId xmlns:a16="http://schemas.microsoft.com/office/drawing/2014/main" id="{2FE96998-A6D9-7B4B-BBC2-CBA219C421A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Calibri" panose="020F0502020204030204" pitchFamily="34" charset="0"/>
                <a:ea typeface="MS PGothic" panose="020B0600070205080204" pitchFamily="34" charset="-128"/>
              </a:defRPr>
            </a:lvl1pPr>
            <a:lvl2pPr marL="742950" indent="-285750">
              <a:defRPr sz="2000">
                <a:solidFill>
                  <a:schemeClr val="tx1"/>
                </a:solidFill>
                <a:latin typeface="Calibri" panose="020F0502020204030204" pitchFamily="34" charset="0"/>
                <a:ea typeface="MS PGothic" panose="020B0600070205080204" pitchFamily="34" charset="-128"/>
              </a:defRPr>
            </a:lvl2pPr>
            <a:lvl3pPr marL="1143000" indent="-228600">
              <a:defRPr sz="2000">
                <a:solidFill>
                  <a:schemeClr val="tx1"/>
                </a:solidFill>
                <a:latin typeface="Calibri" panose="020F0502020204030204" pitchFamily="34" charset="0"/>
                <a:ea typeface="MS PGothic" panose="020B0600070205080204" pitchFamily="34" charset="-128"/>
              </a:defRPr>
            </a:lvl3pPr>
            <a:lvl4pPr marL="1600200" indent="-228600">
              <a:defRPr sz="2000">
                <a:solidFill>
                  <a:schemeClr val="tx1"/>
                </a:solidFill>
                <a:latin typeface="Calibri" panose="020F0502020204030204" pitchFamily="34" charset="0"/>
                <a:ea typeface="MS PGothic" panose="020B0600070205080204" pitchFamily="34" charset="-128"/>
              </a:defRPr>
            </a:lvl4pPr>
            <a:lvl5pPr marL="2057400" indent="-228600">
              <a:defRPr sz="2000">
                <a:solidFill>
                  <a:schemeClr val="tx1"/>
                </a:solidFill>
                <a:latin typeface="Calibri" panose="020F0502020204030204" pitchFamily="34" charset="0"/>
                <a:ea typeface="MS PGothic" panose="020B0600070205080204" pitchFamily="34" charset="-128"/>
              </a:defRPr>
            </a:lvl5pPr>
            <a:lvl6pPr marL="2514600" indent="-228600" defTabSz="504825" eaLnBrk="0" fontAlgn="base" hangingPunct="0">
              <a:spcBef>
                <a:spcPct val="0"/>
              </a:spcBef>
              <a:spcAft>
                <a:spcPct val="0"/>
              </a:spcAft>
              <a:defRPr sz="2000">
                <a:solidFill>
                  <a:schemeClr val="tx1"/>
                </a:solidFill>
                <a:latin typeface="Calibri" panose="020F0502020204030204" pitchFamily="34" charset="0"/>
                <a:ea typeface="MS PGothic" panose="020B0600070205080204" pitchFamily="34" charset="-128"/>
              </a:defRPr>
            </a:lvl6pPr>
            <a:lvl7pPr marL="2971800" indent="-228600" defTabSz="504825" eaLnBrk="0" fontAlgn="base" hangingPunct="0">
              <a:spcBef>
                <a:spcPct val="0"/>
              </a:spcBef>
              <a:spcAft>
                <a:spcPct val="0"/>
              </a:spcAft>
              <a:defRPr sz="2000">
                <a:solidFill>
                  <a:schemeClr val="tx1"/>
                </a:solidFill>
                <a:latin typeface="Calibri" panose="020F0502020204030204" pitchFamily="34" charset="0"/>
                <a:ea typeface="MS PGothic" panose="020B0600070205080204" pitchFamily="34" charset="-128"/>
              </a:defRPr>
            </a:lvl7pPr>
            <a:lvl8pPr marL="3429000" indent="-228600" defTabSz="504825" eaLnBrk="0" fontAlgn="base" hangingPunct="0">
              <a:spcBef>
                <a:spcPct val="0"/>
              </a:spcBef>
              <a:spcAft>
                <a:spcPct val="0"/>
              </a:spcAft>
              <a:defRPr sz="2000">
                <a:solidFill>
                  <a:schemeClr val="tx1"/>
                </a:solidFill>
                <a:latin typeface="Calibri" panose="020F0502020204030204" pitchFamily="34" charset="0"/>
                <a:ea typeface="MS PGothic" panose="020B0600070205080204" pitchFamily="34" charset="-128"/>
              </a:defRPr>
            </a:lvl8pPr>
            <a:lvl9pPr marL="3886200" indent="-228600" defTabSz="504825" eaLnBrk="0" fontAlgn="base" hangingPunct="0">
              <a:spcBef>
                <a:spcPct val="0"/>
              </a:spcBef>
              <a:spcAft>
                <a:spcPct val="0"/>
              </a:spcAft>
              <a:defRPr sz="2000">
                <a:solidFill>
                  <a:schemeClr val="tx1"/>
                </a:solidFill>
                <a:latin typeface="Calibri" panose="020F0502020204030204" pitchFamily="34" charset="0"/>
                <a:ea typeface="MS PGothic" panose="020B0600070205080204" pitchFamily="34" charset="-128"/>
              </a:defRPr>
            </a:lvl9pPr>
          </a:lstStyle>
          <a:p>
            <a:pPr marL="0" marR="0" lvl="0" indent="0" algn="r" defTabSz="504825" rtl="0" eaLnBrk="1" fontAlgn="base" latinLnBrk="0" hangingPunct="1">
              <a:lnSpc>
                <a:spcPct val="100000"/>
              </a:lnSpc>
              <a:spcBef>
                <a:spcPct val="0"/>
              </a:spcBef>
              <a:spcAft>
                <a:spcPct val="0"/>
              </a:spcAft>
              <a:buClrTx/>
              <a:buSzTx/>
              <a:buFontTx/>
              <a:buNone/>
              <a:tabLst/>
              <a:defRPr/>
            </a:pPr>
            <a:fld id="{D3181AF9-237B-EB42-BC2F-B7C126957BE4}"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rPr>
              <a:pPr marL="0" marR="0" lvl="0" indent="0" algn="r" defTabSz="504825" rtl="0" eaLnBrk="1" fontAlgn="base" latinLnBrk="0" hangingPunct="1">
                <a:lnSpc>
                  <a:spcPct val="100000"/>
                </a:lnSpc>
                <a:spcBef>
                  <a:spcPct val="0"/>
                </a:spcBef>
                <a:spcAft>
                  <a:spcPct val="0"/>
                </a:spcAft>
                <a:buClrTx/>
                <a:buSzTx/>
                <a:buFontTx/>
                <a:buNone/>
                <a:tabLst/>
                <a:defRPr/>
              </a:pPr>
              <a:t>44</a:t>
            </a:fld>
            <a:endParaRPr kumimoji="0" lang="en-US" altLang="en-US" sz="12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endParaRPr>
          </a:p>
        </p:txBody>
      </p:sp>
    </p:spTree>
    <p:extLst>
      <p:ext uri="{BB962C8B-B14F-4D97-AF65-F5344CB8AC3E}">
        <p14:creationId xmlns:p14="http://schemas.microsoft.com/office/powerpoint/2010/main" val="471232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46E1A8-6D11-D944-BA46-3CE3E43A53DE}" type="slidenum">
              <a:rPr lang="en-US" smtClean="0"/>
              <a:pPr/>
              <a:t>11</a:t>
            </a:fld>
            <a:endParaRPr lang="en-US" dirty="0"/>
          </a:p>
        </p:txBody>
      </p:sp>
    </p:spTree>
    <p:extLst>
      <p:ext uri="{BB962C8B-B14F-4D97-AF65-F5344CB8AC3E}">
        <p14:creationId xmlns:p14="http://schemas.microsoft.com/office/powerpoint/2010/main" val="336036374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lvl="1" eaLnBrk="1" hangingPunct="1">
              <a:lnSpc>
                <a:spcPct val="90000"/>
              </a:lnSpc>
              <a:buFont typeface="Calibri" panose="020F0502020204030204" pitchFamily="34" charset="0"/>
              <a:buChar char="–"/>
            </a:pPr>
            <a:r>
              <a:rPr lang="en-US" altLang="en-US" sz="2200" dirty="0">
                <a:solidFill>
                  <a:schemeClr val="bg1"/>
                </a:solidFill>
                <a:latin typeface="Arial" panose="020B0604020202020204" pitchFamily="34" charset="0"/>
              </a:rPr>
              <a:t>Assessing the impact of AD will be critical in determining appropriate treatment plan for our patients.</a:t>
            </a:r>
          </a:p>
          <a:p>
            <a:pPr lvl="1">
              <a:lnSpc>
                <a:spcPct val="90000"/>
              </a:lnSpc>
              <a:buFont typeface="Calibri" panose="020F0502020204030204" pitchFamily="34" charset="0"/>
              <a:buChar char="–"/>
            </a:pPr>
            <a:r>
              <a:rPr lang="en-US" altLang="en-US" sz="2200" dirty="0">
                <a:solidFill>
                  <a:srgbClr val="000000"/>
                </a:solidFill>
                <a:latin typeface="Arial" panose="020B0604020202020204" pitchFamily="34" charset="0"/>
              </a:rPr>
              <a:t>Treat acute flares</a:t>
            </a:r>
          </a:p>
          <a:p>
            <a:pPr lvl="1">
              <a:lnSpc>
                <a:spcPct val="90000"/>
              </a:lnSpc>
              <a:buFont typeface="Calibri" panose="020F0502020204030204" pitchFamily="34" charset="0"/>
              <a:buChar char="–"/>
            </a:pPr>
            <a:r>
              <a:rPr lang="en-US" altLang="en-US" sz="2200" dirty="0">
                <a:solidFill>
                  <a:srgbClr val="000000"/>
                </a:solidFill>
                <a:latin typeface="Arial" panose="020B0604020202020204" pitchFamily="34" charset="0"/>
              </a:rPr>
              <a:t>Be planned with a long-term perspective </a:t>
            </a:r>
          </a:p>
          <a:p>
            <a:pPr lvl="1">
              <a:lnSpc>
                <a:spcPct val="90000"/>
              </a:lnSpc>
              <a:buFont typeface="Calibri" panose="020F0502020204030204" pitchFamily="34" charset="0"/>
              <a:buChar char="–"/>
            </a:pPr>
            <a:r>
              <a:rPr lang="en-US" altLang="en-US" sz="2200" dirty="0">
                <a:solidFill>
                  <a:srgbClr val="000000"/>
                </a:solidFill>
                <a:latin typeface="Arial" panose="020B0604020202020204" pitchFamily="34" charset="0"/>
              </a:rPr>
              <a:t>Consider patient preference and adherence to treatment</a:t>
            </a:r>
          </a:p>
          <a:p>
            <a:pPr lvl="1">
              <a:lnSpc>
                <a:spcPct val="90000"/>
              </a:lnSpc>
              <a:buFont typeface="Calibri" panose="020F0502020204030204" pitchFamily="34" charset="0"/>
              <a:buChar char="–"/>
            </a:pPr>
            <a:endParaRPr lang="en-US" altLang="en-US" sz="2200" dirty="0">
              <a:solidFill>
                <a:srgbClr val="000000"/>
              </a:solidFill>
              <a:latin typeface="Arial" panose="020B0604020202020204" pitchFamily="34" charset="0"/>
            </a:endParaRPr>
          </a:p>
          <a:p>
            <a:pPr eaLnBrk="1" hangingPunct="1">
              <a:lnSpc>
                <a:spcPct val="90000"/>
              </a:lnSpc>
              <a:buFont typeface="Wingdings" pitchFamily="2" charset="2"/>
              <a:buChar char="§"/>
            </a:pPr>
            <a:r>
              <a:rPr lang="en-US" altLang="en-US" sz="2500" b="1" dirty="0">
                <a:solidFill>
                  <a:schemeClr val="bg1"/>
                </a:solidFill>
                <a:latin typeface="Arial" panose="020B0604020202020204" pitchFamily="34" charset="0"/>
                <a:cs typeface="Arial" panose="020B0604020202020204" pitchFamily="34" charset="0"/>
              </a:rPr>
              <a:t>Goals for  treatment:</a:t>
            </a:r>
          </a:p>
          <a:p>
            <a:pPr lvl="1" eaLnBrk="1" hangingPunct="1">
              <a:lnSpc>
                <a:spcPct val="90000"/>
              </a:lnSpc>
              <a:buFont typeface="Calibri" panose="020F0502020204030204" pitchFamily="34" charset="0"/>
              <a:buChar char="–"/>
            </a:pPr>
            <a:r>
              <a:rPr lang="en-US" altLang="en-US" sz="2200" dirty="0">
                <a:solidFill>
                  <a:schemeClr val="bg1"/>
                </a:solidFill>
                <a:latin typeface="Arial" panose="020B0604020202020204" pitchFamily="34" charset="0"/>
              </a:rPr>
              <a:t>Overall</a:t>
            </a:r>
            <a:r>
              <a:rPr lang="en-US" altLang="en-US" sz="2200" i="1" dirty="0">
                <a:solidFill>
                  <a:schemeClr val="bg1"/>
                </a:solidFill>
                <a:latin typeface="Arial" panose="020B0604020202020204" pitchFamily="34" charset="0"/>
              </a:rPr>
              <a:t>, </a:t>
            </a:r>
            <a:r>
              <a:rPr lang="ja-JP" altLang="en-US" sz="2200" i="1">
                <a:solidFill>
                  <a:schemeClr val="bg1"/>
                </a:solidFill>
                <a:latin typeface="Arial" panose="020B0604020202020204" pitchFamily="34" charset="0"/>
              </a:rPr>
              <a:t>“</a:t>
            </a:r>
            <a:r>
              <a:rPr lang="en-US" altLang="ja-JP" sz="2200" i="1" dirty="0">
                <a:solidFill>
                  <a:schemeClr val="bg1"/>
                </a:solidFill>
                <a:latin typeface="Arial" panose="020B0604020202020204" pitchFamily="34" charset="0"/>
                <a:cs typeface="Arial" panose="020B0604020202020204" pitchFamily="34" charset="0"/>
              </a:rPr>
              <a:t>goal should be to achieve a state in which symptoms are absent or mild without causing disturbance in ADL and where drug therapy is not required</a:t>
            </a:r>
            <a:r>
              <a:rPr lang="ja-JP" altLang="en-US" sz="2200" i="1">
                <a:solidFill>
                  <a:schemeClr val="bg1"/>
                </a:solidFill>
                <a:latin typeface="Arial" panose="020B0604020202020204" pitchFamily="34" charset="0"/>
              </a:rPr>
              <a:t>”</a:t>
            </a:r>
            <a:endParaRPr lang="en-US" altLang="ja-JP" sz="2200" i="1" dirty="0">
              <a:solidFill>
                <a:schemeClr val="bg1"/>
              </a:solidFill>
              <a:latin typeface="Arial" panose="020B0604020202020204" pitchFamily="34" charset="0"/>
              <a:cs typeface="Arial" panose="020B0604020202020204" pitchFamily="34" charset="0"/>
            </a:endParaRPr>
          </a:p>
          <a:p>
            <a:pPr lvl="1" eaLnBrk="1" hangingPunct="1">
              <a:lnSpc>
                <a:spcPct val="90000"/>
              </a:lnSpc>
              <a:buFont typeface="Calibri" panose="020F0502020204030204" pitchFamily="34" charset="0"/>
              <a:buChar char="–"/>
            </a:pPr>
            <a:endParaRPr lang="en-US" altLang="en-US" sz="2200" dirty="0">
              <a:solidFill>
                <a:schemeClr val="bg1"/>
              </a:solidFill>
              <a:latin typeface="Arial" panose="020B0604020202020204" pitchFamily="34" charset="0"/>
              <a:cs typeface="Arial" panose="020B0604020202020204" pitchFamily="34" charset="0"/>
            </a:endParaRPr>
          </a:p>
          <a:p>
            <a:pPr lvl="1" eaLnBrk="1" hangingPunct="1">
              <a:lnSpc>
                <a:spcPct val="90000"/>
              </a:lnSpc>
              <a:buFont typeface="Calibri" panose="020F0502020204030204" pitchFamily="34" charset="0"/>
              <a:buChar char="–"/>
            </a:pPr>
            <a:r>
              <a:rPr lang="en-US" altLang="en-US" sz="2200" i="1" dirty="0">
                <a:solidFill>
                  <a:schemeClr val="bg1"/>
                </a:solidFill>
                <a:latin typeface="Arial" panose="020B0604020202020204" pitchFamily="34" charset="0"/>
                <a:cs typeface="Arial" panose="020B0604020202020204" pitchFamily="34" charset="0"/>
              </a:rPr>
              <a:t>Maintain a state in which symptoms are mild and to decrease the rate of “acute flares” or disease exacerbations</a:t>
            </a:r>
            <a:endParaRPr lang="en-US" altLang="en-US" sz="2200" dirty="0">
              <a:solidFill>
                <a:srgbClr val="000000"/>
              </a:solidFill>
              <a:latin typeface="Arial" panose="020B0604020202020204" pitchFamily="34" charset="0"/>
            </a:endParaRPr>
          </a:p>
          <a:p>
            <a:pPr lvl="1" eaLnBrk="1" hangingPunct="1">
              <a:lnSpc>
                <a:spcPct val="90000"/>
              </a:lnSpc>
              <a:buFont typeface="Calibri" panose="020F0502020204030204" pitchFamily="34" charset="0"/>
              <a:buChar char="–"/>
            </a:pPr>
            <a:endParaRPr lang="en-US" altLang="en-US" sz="2200" dirty="0">
              <a:solidFill>
                <a:schemeClr val="bg1"/>
              </a:solidFill>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9446E1A8-6D11-D944-BA46-3CE3E43A53DE}" type="slidenum">
              <a:rPr lang="en-US" smtClean="0"/>
              <a:pPr/>
              <a:t>45</a:t>
            </a:fld>
            <a:endParaRPr lang="en-US" dirty="0"/>
          </a:p>
        </p:txBody>
      </p:sp>
    </p:spTree>
    <p:extLst>
      <p:ext uri="{BB962C8B-B14F-4D97-AF65-F5344CB8AC3E}">
        <p14:creationId xmlns:p14="http://schemas.microsoft.com/office/powerpoint/2010/main" val="412940065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pPr marL="381000" indent="-381000" defTabSz="508000" eaLnBrk="1" hangingPunct="1">
              <a:buFont typeface="Wingdings" pitchFamily="2" charset="2"/>
              <a:buChar char="§"/>
            </a:pPr>
            <a:r>
              <a:rPr lang="en-US" altLang="en-US" sz="2600" dirty="0">
                <a:solidFill>
                  <a:schemeClr val="bg1"/>
                </a:solidFill>
                <a:latin typeface="Arial" panose="020B0604020202020204" pitchFamily="34" charset="0"/>
                <a:cs typeface="Arial" panose="020B0604020202020204" pitchFamily="34" charset="0"/>
              </a:rPr>
              <a:t>Lack of adherence can result:</a:t>
            </a:r>
          </a:p>
          <a:p>
            <a:pPr marL="827088" lvl="1" indent="-317500" defTabSz="508000" eaLnBrk="1" hangingPunct="1">
              <a:buFont typeface="Arial" panose="020B0604020202020204" pitchFamily="34" charset="0"/>
              <a:buChar char="−"/>
            </a:pPr>
            <a:r>
              <a:rPr lang="en-US" altLang="en-US" sz="2400" dirty="0">
                <a:solidFill>
                  <a:schemeClr val="bg1"/>
                </a:solidFill>
                <a:latin typeface="Arial" panose="020B0604020202020204" pitchFamily="34" charset="0"/>
              </a:rPr>
              <a:t>worse clinical outcomes</a:t>
            </a:r>
          </a:p>
          <a:p>
            <a:pPr marL="827088" lvl="1" indent="-317500" defTabSz="508000" eaLnBrk="1" hangingPunct="1">
              <a:buFont typeface="Arial" panose="020B0604020202020204" pitchFamily="34" charset="0"/>
              <a:buChar char="−"/>
            </a:pPr>
            <a:r>
              <a:rPr lang="en-US" altLang="en-US" sz="2400" dirty="0">
                <a:solidFill>
                  <a:schemeClr val="bg1"/>
                </a:solidFill>
                <a:latin typeface="Arial" panose="020B0604020202020204" pitchFamily="34" charset="0"/>
              </a:rPr>
              <a:t>lack of treatment efficacy</a:t>
            </a:r>
          </a:p>
          <a:p>
            <a:pPr marL="827088" lvl="1" indent="-317500" defTabSz="508000" eaLnBrk="1" hangingPunct="1">
              <a:buFont typeface="Arial" panose="020B0604020202020204" pitchFamily="34" charset="0"/>
              <a:buChar char="−"/>
            </a:pPr>
            <a:r>
              <a:rPr lang="en-US" altLang="en-US" sz="2400" dirty="0">
                <a:solidFill>
                  <a:schemeClr val="bg1"/>
                </a:solidFill>
                <a:latin typeface="Arial" panose="020B0604020202020204" pitchFamily="34" charset="0"/>
              </a:rPr>
              <a:t>poor adherence may be misconstrued as a poor treatment response</a:t>
            </a:r>
          </a:p>
          <a:p>
            <a:pPr marL="827088" lvl="1" indent="-317500" defTabSz="508000" eaLnBrk="1" hangingPunct="1">
              <a:buFont typeface="Arial" panose="020B0604020202020204" pitchFamily="34" charset="0"/>
              <a:buChar char="−"/>
            </a:pPr>
            <a:endParaRPr lang="en-US" altLang="en-US" sz="2400" dirty="0">
              <a:solidFill>
                <a:schemeClr val="bg1"/>
              </a:solidFill>
              <a:latin typeface="Arial" panose="020B0604020202020204" pitchFamily="34" charset="0"/>
            </a:endParaRPr>
          </a:p>
          <a:p>
            <a:pPr marL="381000" indent="-381000" defTabSz="508000">
              <a:buFont typeface="Wingdings" pitchFamily="2" charset="2"/>
              <a:buChar char="§"/>
            </a:pPr>
            <a:endParaRPr lang="en-US" altLang="en-US" sz="2000" dirty="0">
              <a:solidFill>
                <a:srgbClr val="000000"/>
              </a:solidFill>
            </a:endParaRPr>
          </a:p>
          <a:p>
            <a:pPr marL="381000" indent="-381000" defTabSz="508000">
              <a:buFont typeface="Wingdings" pitchFamily="2" charset="2"/>
              <a:buChar char="§"/>
            </a:pPr>
            <a:r>
              <a:rPr lang="en-US" altLang="en-US" sz="2600" dirty="0">
                <a:solidFill>
                  <a:srgbClr val="000000"/>
                </a:solidFill>
                <a:latin typeface="Arial" panose="020B0604020202020204" pitchFamily="34" charset="0"/>
                <a:cs typeface="Arial" panose="020B0604020202020204" pitchFamily="34" charset="0"/>
              </a:rPr>
              <a:t>Medication cost and side effects (“</a:t>
            </a:r>
            <a:r>
              <a:rPr lang="en-US" altLang="ja-JP" sz="2600" i="1" dirty="0">
                <a:solidFill>
                  <a:srgbClr val="000000"/>
                </a:solidFill>
                <a:latin typeface="Arial" panose="020B0604020202020204" pitchFamily="34" charset="0"/>
                <a:cs typeface="Arial" panose="020B0604020202020204" pitchFamily="34" charset="0"/>
              </a:rPr>
              <a:t>steroid-phobia</a:t>
            </a:r>
            <a:r>
              <a:rPr lang="en-US" altLang="en-US" sz="2600" i="1" dirty="0">
                <a:solidFill>
                  <a:srgbClr val="000000"/>
                </a:solidFill>
                <a:latin typeface="Arial" panose="020B0604020202020204" pitchFamily="34" charset="0"/>
                <a:cs typeface="Arial" panose="020B0604020202020204" pitchFamily="34" charset="0"/>
              </a:rPr>
              <a:t>”</a:t>
            </a:r>
            <a:r>
              <a:rPr lang="en-US" altLang="ja-JP" sz="2600" dirty="0">
                <a:solidFill>
                  <a:srgbClr val="000000"/>
                </a:solidFill>
                <a:latin typeface="Arial" panose="020B0604020202020204" pitchFamily="34" charset="0"/>
                <a:cs typeface="Arial" panose="020B0604020202020204" pitchFamily="34" charset="0"/>
              </a:rPr>
              <a:t>) are listed as most important reasons for non-adherence in certain populations</a:t>
            </a:r>
          </a:p>
          <a:p>
            <a:pPr marL="381000" indent="-381000" defTabSz="508000"/>
            <a:endParaRPr lang="en-US" altLang="ja-JP" sz="2600" dirty="0">
              <a:solidFill>
                <a:srgbClr val="000000"/>
              </a:solidFill>
              <a:latin typeface="Arial" panose="020B0604020202020204" pitchFamily="34" charset="0"/>
              <a:cs typeface="Arial" panose="020B0604020202020204" pitchFamily="34" charset="0"/>
            </a:endParaRPr>
          </a:p>
          <a:p>
            <a:pPr marL="381000" indent="-381000" defTabSz="508000">
              <a:buFont typeface="Wingdings" pitchFamily="2" charset="2"/>
              <a:buChar char="§"/>
            </a:pPr>
            <a:r>
              <a:rPr lang="en-US" altLang="en-US" sz="2600" dirty="0">
                <a:solidFill>
                  <a:srgbClr val="000000"/>
                </a:solidFill>
                <a:latin typeface="Arial" panose="020B0604020202020204" pitchFamily="34" charset="0"/>
                <a:cs typeface="Arial" panose="020B0604020202020204" pitchFamily="34" charset="0"/>
              </a:rPr>
              <a:t>Poor compliance can also result from:</a:t>
            </a:r>
          </a:p>
          <a:p>
            <a:pPr marL="827088" lvl="1" indent="-317500" defTabSz="508000">
              <a:buFont typeface="Calibri" panose="020F0502020204030204" pitchFamily="34" charset="0"/>
              <a:buChar char="–"/>
            </a:pPr>
            <a:r>
              <a:rPr lang="en-US" altLang="en-US" sz="2500" dirty="0">
                <a:solidFill>
                  <a:srgbClr val="000000"/>
                </a:solidFill>
                <a:latin typeface="Arial" panose="020B0604020202020204" pitchFamily="34" charset="0"/>
                <a:cs typeface="Arial" panose="020B0604020202020204" pitchFamily="34" charset="0"/>
              </a:rPr>
              <a:t>Time constraints</a:t>
            </a:r>
          </a:p>
          <a:p>
            <a:pPr marL="827088" lvl="1" indent="-317500" defTabSz="508000">
              <a:buFont typeface="Calibri" panose="020F0502020204030204" pitchFamily="34" charset="0"/>
              <a:buChar char="–"/>
            </a:pPr>
            <a:r>
              <a:rPr lang="en-US" altLang="en-US" sz="2500" dirty="0">
                <a:solidFill>
                  <a:srgbClr val="000000"/>
                </a:solidFill>
                <a:latin typeface="Arial" panose="020B0604020202020204" pitchFamily="34" charset="0"/>
                <a:cs typeface="Arial" panose="020B0604020202020204" pitchFamily="34" charset="0"/>
              </a:rPr>
              <a:t>Unclear or difficult-to-follow instructions</a:t>
            </a:r>
          </a:p>
          <a:p>
            <a:pPr marL="827088" lvl="1" indent="-317500" defTabSz="508000">
              <a:buFont typeface="Calibri" panose="020F0502020204030204" pitchFamily="34" charset="0"/>
              <a:buChar char="–"/>
            </a:pPr>
            <a:r>
              <a:rPr lang="en-US" altLang="en-US" sz="2500" dirty="0">
                <a:solidFill>
                  <a:srgbClr val="000000"/>
                </a:solidFill>
                <a:latin typeface="Arial" panose="020B0604020202020204" pitchFamily="34" charset="0"/>
                <a:cs typeface="Arial" panose="020B0604020202020204" pitchFamily="34" charset="0"/>
              </a:rPr>
              <a:t>Alternative health </a:t>
            </a:r>
            <a:endParaRPr lang="en-US" altLang="en-US" sz="2400" dirty="0">
              <a:solidFill>
                <a:schemeClr val="bg1"/>
              </a:solidFill>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9446E1A8-6D11-D944-BA46-3CE3E43A53DE}" type="slidenum">
              <a:rPr lang="en-US" smtClean="0"/>
              <a:pPr/>
              <a:t>46</a:t>
            </a:fld>
            <a:endParaRPr lang="en-US" dirty="0"/>
          </a:p>
        </p:txBody>
      </p:sp>
    </p:spTree>
    <p:extLst>
      <p:ext uri="{BB962C8B-B14F-4D97-AF65-F5344CB8AC3E}">
        <p14:creationId xmlns:p14="http://schemas.microsoft.com/office/powerpoint/2010/main" val="254405287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buFont typeface="Wingdings" pitchFamily="2" charset="2"/>
              <a:buNone/>
            </a:pPr>
            <a:r>
              <a:rPr lang="en-US" altLang="en-US" sz="1200" dirty="0">
                <a:latin typeface="Arial" panose="020B0604020202020204" pitchFamily="34" charset="0"/>
                <a:cs typeface="Arial" panose="020B0604020202020204" pitchFamily="34" charset="0"/>
              </a:rPr>
              <a:t>*limited evidence to support their use</a:t>
            </a:r>
          </a:p>
          <a:p>
            <a:pPr eaLnBrk="1" hangingPunct="1">
              <a:spcBef>
                <a:spcPct val="0"/>
              </a:spcBef>
              <a:buFont typeface="Wingdings" pitchFamily="2" charset="2"/>
              <a:buNone/>
            </a:pPr>
            <a:endParaRPr lang="en-US" altLang="en-US" sz="1200" dirty="0">
              <a:latin typeface="Arial" panose="020B0604020202020204" pitchFamily="34" charset="0"/>
              <a:cs typeface="Arial" panose="020B0604020202020204" pitchFamily="34" charset="0"/>
            </a:endParaRPr>
          </a:p>
          <a:p>
            <a:pPr eaLnBrk="1" hangingPunct="1">
              <a:spcBef>
                <a:spcPct val="0"/>
              </a:spcBef>
              <a:buFont typeface="Wingdings" pitchFamily="2" charset="2"/>
              <a:buNone/>
            </a:pPr>
            <a:r>
              <a:rPr lang="en-US" altLang="en-US" sz="1200" dirty="0"/>
              <a:t>Most patients can be managed with topical moisturizers, topical corticosteroids, and other nonpharmacologic interventions</a:t>
            </a:r>
          </a:p>
          <a:p>
            <a:pPr eaLnBrk="1" hangingPunct="1">
              <a:spcBef>
                <a:spcPct val="0"/>
              </a:spcBef>
              <a:buFont typeface="Wingdings" pitchFamily="2" charset="2"/>
              <a:buNone/>
            </a:pPr>
            <a:endParaRPr lang="en-US" altLang="en-US" sz="1200"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9446E1A8-6D11-D944-BA46-3CE3E43A53DE}" type="slidenum">
              <a:rPr lang="en-US" smtClean="0"/>
              <a:pPr/>
              <a:t>47</a:t>
            </a:fld>
            <a:endParaRPr lang="en-US" dirty="0"/>
          </a:p>
        </p:txBody>
      </p:sp>
    </p:spTree>
    <p:extLst>
      <p:ext uri="{BB962C8B-B14F-4D97-AF65-F5344CB8AC3E}">
        <p14:creationId xmlns:p14="http://schemas.microsoft.com/office/powerpoint/2010/main" val="151945500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pPr eaLnBrk="1" hangingPunct="1"/>
            <a:r>
              <a:rPr lang="en-US" altLang="en-US" b="1" dirty="0">
                <a:solidFill>
                  <a:schemeClr val="bg1"/>
                </a:solidFill>
              </a:rPr>
              <a:t>There has been a recent literature discussion on the use of a proactive treatment approach to AD to complement current reactive approach.</a:t>
            </a:r>
          </a:p>
          <a:p>
            <a:pPr eaLnBrk="1" hangingPunct="1"/>
            <a:endParaRPr lang="en-US" altLang="en-US" b="1" dirty="0">
              <a:solidFill>
                <a:schemeClr val="bg1"/>
              </a:solidFill>
            </a:endParaRPr>
          </a:p>
          <a:p>
            <a:pPr marL="0" lvl="1" eaLnBrk="1" hangingPunct="1"/>
            <a:r>
              <a:rPr lang="en-US" altLang="en-US" sz="2800" b="1" dirty="0">
                <a:solidFill>
                  <a:schemeClr val="bg1"/>
                </a:solidFill>
                <a:latin typeface="Arial" panose="020B0604020202020204" pitchFamily="34" charset="0"/>
              </a:rPr>
              <a:t>Goals: </a:t>
            </a:r>
            <a:r>
              <a:rPr lang="en-US" altLang="en-US" sz="2800" dirty="0">
                <a:solidFill>
                  <a:schemeClr val="bg1"/>
                </a:solidFill>
                <a:latin typeface="Arial" panose="020B0604020202020204" pitchFamily="34" charset="0"/>
              </a:rPr>
              <a:t>prevent new flares and achieve longer flare-free intervals</a:t>
            </a:r>
          </a:p>
          <a:p>
            <a:pPr marL="0" lvl="1" eaLnBrk="1" hangingPunct="1"/>
            <a:endParaRPr lang="en-US" altLang="en-US" sz="2800" dirty="0">
              <a:solidFill>
                <a:schemeClr val="bg1"/>
              </a:solidFill>
              <a:latin typeface="Arial" panose="020B0604020202020204" pitchFamily="34" charset="0"/>
            </a:endParaRPr>
          </a:p>
          <a:p>
            <a:pPr marL="0" lvl="1">
              <a:buFont typeface="Wingdings" pitchFamily="2" charset="2"/>
              <a:buChar char="§"/>
            </a:pPr>
            <a:r>
              <a:rPr lang="en-US" altLang="en-US" sz="3200" dirty="0">
                <a:solidFill>
                  <a:srgbClr val="000000"/>
                </a:solidFill>
                <a:latin typeface="Arial" panose="020B0604020202020204" pitchFamily="34" charset="0"/>
              </a:rPr>
              <a:t>Benefits:</a:t>
            </a:r>
          </a:p>
          <a:p>
            <a:pPr marL="874713" lvl="2" indent="-341313">
              <a:buFont typeface="Calibri" panose="020F0502020204030204" pitchFamily="34" charset="0"/>
              <a:buChar char="–"/>
            </a:pPr>
            <a:r>
              <a:rPr lang="en-US" altLang="en-US" dirty="0">
                <a:solidFill>
                  <a:srgbClr val="000000"/>
                </a:solidFill>
                <a:latin typeface="Arial" panose="020B0604020202020204" pitchFamily="34" charset="0"/>
              </a:rPr>
              <a:t>Reduced risk of developing flares, decreased number of flares</a:t>
            </a:r>
          </a:p>
          <a:p>
            <a:pPr marL="874713" lvl="2" indent="-341313">
              <a:buFont typeface="Calibri" panose="020F0502020204030204" pitchFamily="34" charset="0"/>
              <a:buChar char="–"/>
            </a:pPr>
            <a:r>
              <a:rPr lang="en-US" altLang="en-US" dirty="0">
                <a:solidFill>
                  <a:srgbClr val="000000"/>
                </a:solidFill>
                <a:latin typeface="Arial" panose="020B0604020202020204" pitchFamily="34" charset="0"/>
              </a:rPr>
              <a:t>Lengthened time-to-flare</a:t>
            </a:r>
          </a:p>
          <a:p>
            <a:pPr marL="874713" lvl="2" indent="-341313">
              <a:buFont typeface="Calibri" panose="020F0502020204030204" pitchFamily="34" charset="0"/>
              <a:buChar char="–"/>
            </a:pPr>
            <a:r>
              <a:rPr lang="en-US" altLang="en-US" dirty="0">
                <a:solidFill>
                  <a:srgbClr val="000000"/>
                </a:solidFill>
                <a:latin typeface="Arial" panose="020B0604020202020204" pitchFamily="34" charset="0"/>
              </a:rPr>
              <a:t>Decrease use of TCS</a:t>
            </a:r>
          </a:p>
          <a:p>
            <a:pPr marL="874713" lvl="2" indent="-341313"/>
            <a:endParaRPr lang="en-US" altLang="en-US" dirty="0">
              <a:solidFill>
                <a:srgbClr val="000000"/>
              </a:solidFill>
              <a:latin typeface="Arial" panose="020B0604020202020204" pitchFamily="34" charset="0"/>
            </a:endParaRPr>
          </a:p>
          <a:p>
            <a:pPr marL="0" lvl="1">
              <a:buFont typeface="Wingdings" pitchFamily="2" charset="2"/>
              <a:buChar char="§"/>
            </a:pPr>
            <a:r>
              <a:rPr lang="en-US" altLang="en-US" sz="2800" dirty="0">
                <a:solidFill>
                  <a:srgbClr val="000000"/>
                </a:solidFill>
                <a:latin typeface="Arial" panose="020B0604020202020204" pitchFamily="34" charset="0"/>
              </a:rPr>
              <a:t>Tacrolimus and mid-potency TCS (eg, fluticasone propionate) are considered adequate/good candidates for proactive treatment.</a:t>
            </a:r>
          </a:p>
          <a:p>
            <a:pPr marL="0" lvl="1">
              <a:buFont typeface="Wingdings" pitchFamily="2" charset="2"/>
              <a:buChar char="§"/>
            </a:pPr>
            <a:r>
              <a:rPr lang="en-US" altLang="en-US" sz="2800" dirty="0">
                <a:solidFill>
                  <a:schemeClr val="bg1"/>
                </a:solidFill>
              </a:rPr>
              <a:t>Prior studies have demonstrated clinical and cost-effectiveness of this approach in AD; however, no head-to-head comparisons between currently available treatments (TCI versus TCS) have been done.</a:t>
            </a:r>
          </a:p>
          <a:p>
            <a:pPr marL="0" lvl="1" eaLnBrk="1" hangingPunct="1"/>
            <a:endParaRPr lang="en-US" altLang="en-US" sz="2800" dirty="0">
              <a:solidFill>
                <a:schemeClr val="bg1"/>
              </a:solidFill>
              <a:latin typeface="Arial" panose="020B0604020202020204" pitchFamily="34" charset="0"/>
            </a:endParaRPr>
          </a:p>
          <a:p>
            <a:pPr eaLnBrk="1" hangingPunct="1"/>
            <a:endParaRPr lang="en-US" altLang="en-US" b="1" dirty="0">
              <a:solidFill>
                <a:schemeClr val="bg1"/>
              </a:solidFill>
            </a:endParaRPr>
          </a:p>
          <a:p>
            <a:endParaRPr lang="en-US" dirty="0"/>
          </a:p>
        </p:txBody>
      </p:sp>
      <p:sp>
        <p:nvSpPr>
          <p:cNvPr id="4" name="Slide Number Placeholder 3"/>
          <p:cNvSpPr>
            <a:spLocks noGrp="1"/>
          </p:cNvSpPr>
          <p:nvPr>
            <p:ph type="sldNum" sz="quarter" idx="5"/>
          </p:nvPr>
        </p:nvSpPr>
        <p:spPr/>
        <p:txBody>
          <a:bodyPr/>
          <a:lstStyle/>
          <a:p>
            <a:fld id="{9446E1A8-6D11-D944-BA46-3CE3E43A53DE}" type="slidenum">
              <a:rPr lang="en-US" smtClean="0"/>
              <a:pPr/>
              <a:t>48</a:t>
            </a:fld>
            <a:endParaRPr lang="en-US" dirty="0"/>
          </a:p>
        </p:txBody>
      </p:sp>
    </p:spTree>
    <p:extLst>
      <p:ext uri="{BB962C8B-B14F-4D97-AF65-F5344CB8AC3E}">
        <p14:creationId xmlns:p14="http://schemas.microsoft.com/office/powerpoint/2010/main" val="400574708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Slide Image Placeholder 1">
            <a:extLst>
              <a:ext uri="{FF2B5EF4-FFF2-40B4-BE49-F238E27FC236}">
                <a16:creationId xmlns:a16="http://schemas.microsoft.com/office/drawing/2014/main" id="{9139A727-95E7-2A46-98FE-2FF72C7B01D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2" name="Notes Placeholder 2">
            <a:extLst>
              <a:ext uri="{FF2B5EF4-FFF2-40B4-BE49-F238E27FC236}">
                <a16:creationId xmlns:a16="http://schemas.microsoft.com/office/drawing/2014/main" id="{5C93339E-2649-7740-BE32-4FEBCC3479A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buFont typeface="Wingdings" pitchFamily="2" charset="2"/>
              <a:buNone/>
            </a:pPr>
            <a:endParaRPr lang="en-US" altLang="en-US" sz="2400" dirty="0">
              <a:solidFill>
                <a:schemeClr val="bg1"/>
              </a:solidFill>
            </a:endParaRPr>
          </a:p>
        </p:txBody>
      </p:sp>
      <p:sp>
        <p:nvSpPr>
          <p:cNvPr id="61443" name="Slide Number Placeholder 3">
            <a:extLst>
              <a:ext uri="{FF2B5EF4-FFF2-40B4-BE49-F238E27FC236}">
                <a16:creationId xmlns:a16="http://schemas.microsoft.com/office/drawing/2014/main" id="{610CE4E9-0AB5-DD45-B4C9-7C5B07E6CA9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Calibri" panose="020F0502020204030204" pitchFamily="34" charset="0"/>
                <a:ea typeface="MS PGothic" panose="020B0600070205080204" pitchFamily="34" charset="-128"/>
              </a:defRPr>
            </a:lvl1pPr>
            <a:lvl2pPr marL="742950" indent="-285750">
              <a:defRPr sz="2000">
                <a:solidFill>
                  <a:schemeClr val="tx1"/>
                </a:solidFill>
                <a:latin typeface="Calibri" panose="020F0502020204030204" pitchFamily="34" charset="0"/>
                <a:ea typeface="MS PGothic" panose="020B0600070205080204" pitchFamily="34" charset="-128"/>
              </a:defRPr>
            </a:lvl2pPr>
            <a:lvl3pPr marL="1143000" indent="-228600">
              <a:defRPr sz="2000">
                <a:solidFill>
                  <a:schemeClr val="tx1"/>
                </a:solidFill>
                <a:latin typeface="Calibri" panose="020F0502020204030204" pitchFamily="34" charset="0"/>
                <a:ea typeface="MS PGothic" panose="020B0600070205080204" pitchFamily="34" charset="-128"/>
              </a:defRPr>
            </a:lvl3pPr>
            <a:lvl4pPr marL="1600200" indent="-228600">
              <a:defRPr sz="2000">
                <a:solidFill>
                  <a:schemeClr val="tx1"/>
                </a:solidFill>
                <a:latin typeface="Calibri" panose="020F0502020204030204" pitchFamily="34" charset="0"/>
                <a:ea typeface="MS PGothic" panose="020B0600070205080204" pitchFamily="34" charset="-128"/>
              </a:defRPr>
            </a:lvl4pPr>
            <a:lvl5pPr marL="2057400" indent="-228600">
              <a:defRPr sz="2000">
                <a:solidFill>
                  <a:schemeClr val="tx1"/>
                </a:solidFill>
                <a:latin typeface="Calibri" panose="020F0502020204030204" pitchFamily="34" charset="0"/>
                <a:ea typeface="MS PGothic" panose="020B0600070205080204" pitchFamily="34" charset="-128"/>
              </a:defRPr>
            </a:lvl5pPr>
            <a:lvl6pPr marL="2514600" indent="-228600" defTabSz="504825" eaLnBrk="0" fontAlgn="base" hangingPunct="0">
              <a:spcBef>
                <a:spcPct val="0"/>
              </a:spcBef>
              <a:spcAft>
                <a:spcPct val="0"/>
              </a:spcAft>
              <a:defRPr sz="2000">
                <a:solidFill>
                  <a:schemeClr val="tx1"/>
                </a:solidFill>
                <a:latin typeface="Calibri" panose="020F0502020204030204" pitchFamily="34" charset="0"/>
                <a:ea typeface="MS PGothic" panose="020B0600070205080204" pitchFamily="34" charset="-128"/>
              </a:defRPr>
            </a:lvl6pPr>
            <a:lvl7pPr marL="2971800" indent="-228600" defTabSz="504825" eaLnBrk="0" fontAlgn="base" hangingPunct="0">
              <a:spcBef>
                <a:spcPct val="0"/>
              </a:spcBef>
              <a:spcAft>
                <a:spcPct val="0"/>
              </a:spcAft>
              <a:defRPr sz="2000">
                <a:solidFill>
                  <a:schemeClr val="tx1"/>
                </a:solidFill>
                <a:latin typeface="Calibri" panose="020F0502020204030204" pitchFamily="34" charset="0"/>
                <a:ea typeface="MS PGothic" panose="020B0600070205080204" pitchFamily="34" charset="-128"/>
              </a:defRPr>
            </a:lvl7pPr>
            <a:lvl8pPr marL="3429000" indent="-228600" defTabSz="504825" eaLnBrk="0" fontAlgn="base" hangingPunct="0">
              <a:spcBef>
                <a:spcPct val="0"/>
              </a:spcBef>
              <a:spcAft>
                <a:spcPct val="0"/>
              </a:spcAft>
              <a:defRPr sz="2000">
                <a:solidFill>
                  <a:schemeClr val="tx1"/>
                </a:solidFill>
                <a:latin typeface="Calibri" panose="020F0502020204030204" pitchFamily="34" charset="0"/>
                <a:ea typeface="MS PGothic" panose="020B0600070205080204" pitchFamily="34" charset="-128"/>
              </a:defRPr>
            </a:lvl8pPr>
            <a:lvl9pPr marL="3886200" indent="-228600" defTabSz="504825" eaLnBrk="0" fontAlgn="base" hangingPunct="0">
              <a:spcBef>
                <a:spcPct val="0"/>
              </a:spcBef>
              <a:spcAft>
                <a:spcPct val="0"/>
              </a:spcAft>
              <a:defRPr sz="2000">
                <a:solidFill>
                  <a:schemeClr val="tx1"/>
                </a:solidFill>
                <a:latin typeface="Calibri" panose="020F0502020204030204" pitchFamily="34" charset="0"/>
                <a:ea typeface="MS PGothic" panose="020B0600070205080204" pitchFamily="34" charset="-128"/>
              </a:defRPr>
            </a:lvl9pPr>
          </a:lstStyle>
          <a:p>
            <a:pPr marL="0" marR="0" lvl="0" indent="0" algn="r" defTabSz="504825" rtl="0" eaLnBrk="1" fontAlgn="base" latinLnBrk="0" hangingPunct="1">
              <a:lnSpc>
                <a:spcPct val="100000"/>
              </a:lnSpc>
              <a:spcBef>
                <a:spcPct val="0"/>
              </a:spcBef>
              <a:spcAft>
                <a:spcPct val="0"/>
              </a:spcAft>
              <a:buClrTx/>
              <a:buSzTx/>
              <a:buFontTx/>
              <a:buNone/>
              <a:tabLst/>
              <a:defRPr/>
            </a:pPr>
            <a:fld id="{8AD7B391-FD39-E944-8D5C-36FDE7EC1723}"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rPr>
              <a:pPr marL="0" marR="0" lvl="0" indent="0" algn="r" defTabSz="504825" rtl="0" eaLnBrk="1" fontAlgn="base" latinLnBrk="0" hangingPunct="1">
                <a:lnSpc>
                  <a:spcPct val="100000"/>
                </a:lnSpc>
                <a:spcBef>
                  <a:spcPct val="0"/>
                </a:spcBef>
                <a:spcAft>
                  <a:spcPct val="0"/>
                </a:spcAft>
                <a:buClrTx/>
                <a:buSzTx/>
                <a:buFontTx/>
                <a:buNone/>
                <a:tabLst/>
                <a:defRPr/>
              </a:pPr>
              <a:t>49</a:t>
            </a:fld>
            <a:endParaRPr kumimoji="0" lang="en-US" altLang="en-US" sz="12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endParaRPr>
          </a:p>
        </p:txBody>
      </p:sp>
    </p:spTree>
    <p:extLst>
      <p:ext uri="{BB962C8B-B14F-4D97-AF65-F5344CB8AC3E}">
        <p14:creationId xmlns:p14="http://schemas.microsoft.com/office/powerpoint/2010/main" val="181205371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Slide Image Placeholder 1">
            <a:extLst>
              <a:ext uri="{FF2B5EF4-FFF2-40B4-BE49-F238E27FC236}">
                <a16:creationId xmlns:a16="http://schemas.microsoft.com/office/drawing/2014/main" id="{9139A727-95E7-2A46-98FE-2FF72C7B01D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2" name="Notes Placeholder 2">
            <a:extLst>
              <a:ext uri="{FF2B5EF4-FFF2-40B4-BE49-F238E27FC236}">
                <a16:creationId xmlns:a16="http://schemas.microsoft.com/office/drawing/2014/main" id="{5C93339E-2649-7740-BE32-4FEBCC3479A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buFont typeface="Wingdings" pitchFamily="2" charset="2"/>
              <a:buNone/>
            </a:pPr>
            <a:endParaRPr lang="en-US" altLang="en-US" sz="2400" dirty="0">
              <a:solidFill>
                <a:schemeClr val="bg1"/>
              </a:solidFill>
            </a:endParaRPr>
          </a:p>
        </p:txBody>
      </p:sp>
      <p:sp>
        <p:nvSpPr>
          <p:cNvPr id="61443" name="Slide Number Placeholder 3">
            <a:extLst>
              <a:ext uri="{FF2B5EF4-FFF2-40B4-BE49-F238E27FC236}">
                <a16:creationId xmlns:a16="http://schemas.microsoft.com/office/drawing/2014/main" id="{610CE4E9-0AB5-DD45-B4C9-7C5B07E6CA9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Calibri" panose="020F0502020204030204" pitchFamily="34" charset="0"/>
                <a:ea typeface="MS PGothic" panose="020B0600070205080204" pitchFamily="34" charset="-128"/>
              </a:defRPr>
            </a:lvl1pPr>
            <a:lvl2pPr marL="742950" indent="-285750">
              <a:defRPr sz="2000">
                <a:solidFill>
                  <a:schemeClr val="tx1"/>
                </a:solidFill>
                <a:latin typeface="Calibri" panose="020F0502020204030204" pitchFamily="34" charset="0"/>
                <a:ea typeface="MS PGothic" panose="020B0600070205080204" pitchFamily="34" charset="-128"/>
              </a:defRPr>
            </a:lvl2pPr>
            <a:lvl3pPr marL="1143000" indent="-228600">
              <a:defRPr sz="2000">
                <a:solidFill>
                  <a:schemeClr val="tx1"/>
                </a:solidFill>
                <a:latin typeface="Calibri" panose="020F0502020204030204" pitchFamily="34" charset="0"/>
                <a:ea typeface="MS PGothic" panose="020B0600070205080204" pitchFamily="34" charset="-128"/>
              </a:defRPr>
            </a:lvl3pPr>
            <a:lvl4pPr marL="1600200" indent="-228600">
              <a:defRPr sz="2000">
                <a:solidFill>
                  <a:schemeClr val="tx1"/>
                </a:solidFill>
                <a:latin typeface="Calibri" panose="020F0502020204030204" pitchFamily="34" charset="0"/>
                <a:ea typeface="MS PGothic" panose="020B0600070205080204" pitchFamily="34" charset="-128"/>
              </a:defRPr>
            </a:lvl4pPr>
            <a:lvl5pPr marL="2057400" indent="-228600">
              <a:defRPr sz="2000">
                <a:solidFill>
                  <a:schemeClr val="tx1"/>
                </a:solidFill>
                <a:latin typeface="Calibri" panose="020F0502020204030204" pitchFamily="34" charset="0"/>
                <a:ea typeface="MS PGothic" panose="020B0600070205080204" pitchFamily="34" charset="-128"/>
              </a:defRPr>
            </a:lvl5pPr>
            <a:lvl6pPr marL="2514600" indent="-228600" defTabSz="504825" eaLnBrk="0" fontAlgn="base" hangingPunct="0">
              <a:spcBef>
                <a:spcPct val="0"/>
              </a:spcBef>
              <a:spcAft>
                <a:spcPct val="0"/>
              </a:spcAft>
              <a:defRPr sz="2000">
                <a:solidFill>
                  <a:schemeClr val="tx1"/>
                </a:solidFill>
                <a:latin typeface="Calibri" panose="020F0502020204030204" pitchFamily="34" charset="0"/>
                <a:ea typeface="MS PGothic" panose="020B0600070205080204" pitchFamily="34" charset="-128"/>
              </a:defRPr>
            </a:lvl6pPr>
            <a:lvl7pPr marL="2971800" indent="-228600" defTabSz="504825" eaLnBrk="0" fontAlgn="base" hangingPunct="0">
              <a:spcBef>
                <a:spcPct val="0"/>
              </a:spcBef>
              <a:spcAft>
                <a:spcPct val="0"/>
              </a:spcAft>
              <a:defRPr sz="2000">
                <a:solidFill>
                  <a:schemeClr val="tx1"/>
                </a:solidFill>
                <a:latin typeface="Calibri" panose="020F0502020204030204" pitchFamily="34" charset="0"/>
                <a:ea typeface="MS PGothic" panose="020B0600070205080204" pitchFamily="34" charset="-128"/>
              </a:defRPr>
            </a:lvl7pPr>
            <a:lvl8pPr marL="3429000" indent="-228600" defTabSz="504825" eaLnBrk="0" fontAlgn="base" hangingPunct="0">
              <a:spcBef>
                <a:spcPct val="0"/>
              </a:spcBef>
              <a:spcAft>
                <a:spcPct val="0"/>
              </a:spcAft>
              <a:defRPr sz="2000">
                <a:solidFill>
                  <a:schemeClr val="tx1"/>
                </a:solidFill>
                <a:latin typeface="Calibri" panose="020F0502020204030204" pitchFamily="34" charset="0"/>
                <a:ea typeface="MS PGothic" panose="020B0600070205080204" pitchFamily="34" charset="-128"/>
              </a:defRPr>
            </a:lvl8pPr>
            <a:lvl9pPr marL="3886200" indent="-228600" defTabSz="504825" eaLnBrk="0" fontAlgn="base" hangingPunct="0">
              <a:spcBef>
                <a:spcPct val="0"/>
              </a:spcBef>
              <a:spcAft>
                <a:spcPct val="0"/>
              </a:spcAft>
              <a:defRPr sz="2000">
                <a:solidFill>
                  <a:schemeClr val="tx1"/>
                </a:solidFill>
                <a:latin typeface="Calibri" panose="020F0502020204030204" pitchFamily="34" charset="0"/>
                <a:ea typeface="MS PGothic" panose="020B0600070205080204" pitchFamily="34" charset="-128"/>
              </a:defRPr>
            </a:lvl9pPr>
          </a:lstStyle>
          <a:p>
            <a:pPr marL="0" marR="0" lvl="0" indent="0" algn="r" defTabSz="504825" rtl="0" eaLnBrk="1" fontAlgn="base" latinLnBrk="0" hangingPunct="1">
              <a:lnSpc>
                <a:spcPct val="100000"/>
              </a:lnSpc>
              <a:spcBef>
                <a:spcPct val="0"/>
              </a:spcBef>
              <a:spcAft>
                <a:spcPct val="0"/>
              </a:spcAft>
              <a:buClrTx/>
              <a:buSzTx/>
              <a:buFontTx/>
              <a:buNone/>
              <a:tabLst/>
              <a:defRPr/>
            </a:pPr>
            <a:fld id="{8AD7B391-FD39-E944-8D5C-36FDE7EC1723}"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rPr>
              <a:pPr marL="0" marR="0" lvl="0" indent="0" algn="r" defTabSz="504825" rtl="0" eaLnBrk="1" fontAlgn="base" latinLnBrk="0" hangingPunct="1">
                <a:lnSpc>
                  <a:spcPct val="100000"/>
                </a:lnSpc>
                <a:spcBef>
                  <a:spcPct val="0"/>
                </a:spcBef>
                <a:spcAft>
                  <a:spcPct val="0"/>
                </a:spcAft>
                <a:buClrTx/>
                <a:buSzTx/>
                <a:buFontTx/>
                <a:buNone/>
                <a:tabLst/>
                <a:defRPr/>
              </a:pPr>
              <a:t>50</a:t>
            </a:fld>
            <a:endParaRPr kumimoji="0" lang="en-US" altLang="en-US" sz="12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endParaRPr>
          </a:p>
        </p:txBody>
      </p:sp>
    </p:spTree>
    <p:extLst>
      <p:ext uri="{BB962C8B-B14F-4D97-AF65-F5344CB8AC3E}">
        <p14:creationId xmlns:p14="http://schemas.microsoft.com/office/powerpoint/2010/main" val="385415330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Background Dupilumab (an anti-interleukin-4-receptor-</a:t>
            </a:r>
            <a:r>
              <a:rPr lang="el-GR" sz="1200" b="1" kern="1200" dirty="0">
                <a:solidFill>
                  <a:schemeClr val="tx1"/>
                </a:solidFill>
                <a:effectLst/>
                <a:latin typeface="+mn-lt"/>
                <a:ea typeface="+mn-ea"/>
                <a:cs typeface="+mn-cs"/>
              </a:rPr>
              <a:t>α </a:t>
            </a:r>
            <a:r>
              <a:rPr lang="en-US" sz="1200" b="1" kern="1200" dirty="0">
                <a:solidFill>
                  <a:schemeClr val="tx1"/>
                </a:solidFill>
                <a:effectLst/>
                <a:latin typeface="+mn-lt"/>
                <a:ea typeface="+mn-ea"/>
                <a:cs typeface="+mn-cs"/>
              </a:rPr>
              <a:t>monoclonal antibody) blocks signaling of interleukin 4 and interleukin 13, type 2/Th2 cytokines implicated in numerous allergic diseases ranging from asthma to atopic dermatitis. Previous 16-week monotherapy studies showed that dupilumab substantially improved signs and symptoms of moderate-to-severe atopic dermatitis with acceptable safety, validating the crucial role of interleukin 4 and interleukin 13 in atopic dermatitis pathogenesis. We aimed to evaluate the long-term efficacy and safety of dupilumab with medium-potency topical corticosteroids versus placebo with topical corticosteroids in adults with moderate-to-severe atopic dermatitis.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Methods In this 1-year, randomised, double-blinded, placebo-controlled, phase 3 study (LIBERTY AD CHRONOS), adults with moderate-to-severe atopic dermatitis and inadequate response to topical corticosteroids were enrolled at 161 hospitals, clinics, and academic institutions in 14 countries in Europe, Asia-Pacific, and North America. Patients were randomly assigned (3:1:3) to subcutaneous dupilumab 300 mg once weekly (qw), dupilumab 300 mg every 2 weeks (q2w), or placebo via a central interactive voice/web response system, stratified by severity and global region. All three groups were given concomitant topical corticosteroids with or without topical calcineurin inhibitors where inadvisable for topical corticosteroids. Topical corticosteroids could be tapered, stopped, or restarted on the basis of disease activity. Coprimary endpoints were patients (%) achieving Investigator’s Global Assessment (IGA) 0/1 and 2-point or higher improvement from baseline, and Eczema Area and Severity Index 75% improvement from baseline (EASI-75) at week 16. Week 16 efficacy and week 52 safety analyses included all randomised patients; week 52 efficacy included patients who completed treatment by US regulatory submission cutoff. This study is registered with ClinicalTrials.gov, NCT02260986.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Findings Between Oct 3, 2014, and July 31, 2015, 740 patients were enrolled: 319 were randomly assigned to dupilumab qw plus topical corticosteroids, 106 to dupilumab q2w plus topical corticosteroids, and 315 to placebo plus topical corticosteroids. 623 (270, 89, and 264, respectively) were evaluable for week 52 efficacy. At week 16, more patients who received dupilumab plus topical corticosteroids achieved the coprimary endpoints of IGA 0/1 (39% [125 patients] who received dupilumab plus topical corticosteroids qw and 39% [41 patients] who received dupilumab q2w plus topical corticosteroids </a:t>
            </a:r>
            <a:r>
              <a:rPr lang="en-US" sz="1200" b="1" i="1" kern="1200" dirty="0">
                <a:solidFill>
                  <a:schemeClr val="tx1"/>
                </a:solidFill>
                <a:effectLst/>
                <a:latin typeface="+mn-lt"/>
                <a:ea typeface="+mn-ea"/>
                <a:cs typeface="+mn-cs"/>
              </a:rPr>
              <a:t>vs </a:t>
            </a:r>
            <a:r>
              <a:rPr lang="en-US" sz="1200" b="1" kern="1200" dirty="0">
                <a:solidFill>
                  <a:schemeClr val="tx1"/>
                </a:solidFill>
                <a:effectLst/>
                <a:latin typeface="+mn-lt"/>
                <a:ea typeface="+mn-ea"/>
                <a:cs typeface="+mn-cs"/>
              </a:rPr>
              <a:t>12% [39 patients] who received placebo plus topical corticosteroids; p&lt;0·0001) and EASI-75 (64% [204] and 69% [73] </a:t>
            </a:r>
            <a:r>
              <a:rPr lang="en-US" sz="1200" b="1" i="1" kern="1200" dirty="0">
                <a:solidFill>
                  <a:schemeClr val="tx1"/>
                </a:solidFill>
                <a:effectLst/>
                <a:latin typeface="+mn-lt"/>
                <a:ea typeface="+mn-ea"/>
                <a:cs typeface="+mn-cs"/>
              </a:rPr>
              <a:t>vs </a:t>
            </a:r>
            <a:r>
              <a:rPr lang="en-US" sz="1200" b="1" kern="1200" dirty="0">
                <a:solidFill>
                  <a:schemeClr val="tx1"/>
                </a:solidFill>
                <a:effectLst/>
                <a:latin typeface="+mn-lt"/>
                <a:ea typeface="+mn-ea"/>
                <a:cs typeface="+mn-cs"/>
              </a:rPr>
              <a:t>23% [73]; p&lt;0·0001). Week 52 results were similar. Adverse events were reported in 261 (83%) patients who received dupilumab qw plus topical corticosteroids, 97 (88%) patients who received dupilumab q2w, and 266 (84%) patients who received placebo, and serious adverse events in nine (3%), four (4%), and 16 (5%) patients, respectively. No significant dupilumab-induced laboratory abnormalities were noted. Injection-site reactions and conjunctivitis were more common in patients treated with dupilumab plus topical corticosteroids-treated patients than in patients treated with placebo plus topical corticosteroids.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Interpretation Dupilumab added to standard topical corticosteroid treatment for 1 year improved atopic dermatitis signs and symptoms, with acceptable safety. </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9446E1A8-6D11-D944-BA46-3CE3E43A53DE}" type="slidenum">
              <a:rPr lang="en-US" smtClean="0"/>
              <a:pPr/>
              <a:t>51</a:t>
            </a:fld>
            <a:endParaRPr lang="en-US" dirty="0"/>
          </a:p>
        </p:txBody>
      </p:sp>
    </p:spTree>
    <p:extLst>
      <p:ext uri="{BB962C8B-B14F-4D97-AF65-F5344CB8AC3E}">
        <p14:creationId xmlns:p14="http://schemas.microsoft.com/office/powerpoint/2010/main" val="306667761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Slide Image Placeholder 1">
            <a:extLst>
              <a:ext uri="{FF2B5EF4-FFF2-40B4-BE49-F238E27FC236}">
                <a16:creationId xmlns:a16="http://schemas.microsoft.com/office/drawing/2014/main" id="{6704D04B-A956-DA4C-9229-F88F7604932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0" name="Notes Placeholder 2">
            <a:extLst>
              <a:ext uri="{FF2B5EF4-FFF2-40B4-BE49-F238E27FC236}">
                <a16:creationId xmlns:a16="http://schemas.microsoft.com/office/drawing/2014/main" id="{FD3872D4-4DE2-6347-A99E-D7E88D8F5D4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70000" lnSpcReduction="20000"/>
          </a:bodyPr>
          <a:lstStyle/>
          <a:p>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Background Dupilumab (an anti-interleukin-4-receptor-</a:t>
            </a:r>
            <a:r>
              <a:rPr lang="el-GR" sz="1200" b="1" kern="1200" dirty="0">
                <a:solidFill>
                  <a:schemeClr val="tx1"/>
                </a:solidFill>
                <a:effectLst/>
                <a:latin typeface="+mn-lt"/>
                <a:ea typeface="+mn-ea"/>
                <a:cs typeface="+mn-cs"/>
              </a:rPr>
              <a:t>α </a:t>
            </a:r>
            <a:r>
              <a:rPr lang="en-US" sz="1200" b="1" kern="1200" dirty="0">
                <a:solidFill>
                  <a:schemeClr val="tx1"/>
                </a:solidFill>
                <a:effectLst/>
                <a:latin typeface="+mn-lt"/>
                <a:ea typeface="+mn-ea"/>
                <a:cs typeface="+mn-cs"/>
              </a:rPr>
              <a:t>monoclonal antibody) blocks signaling of interleukin 4 and interleukin 13, type 2/Th2 cytokines implicated in numerous allergic diseases ranging from asthma to atopic dermatitis. Previous 16-week monotherapy studies showed that dupilumab substantially improved signs and symptoms of moderate-to-severe atopic dermatitis with acceptable safety, validating the crucial role of interleukin 4 and interleukin 13 in atopic dermatitis pathogenesis. We aimed to evaluate the long-term efficacy and safety of dupilumab with medium-potency topical corticosteroids versus placebo with topical corticosteroids in adults with moderate-to-severe atopic dermatitis.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Methods In this 1-year, randomised, double-blinded, placebo-controlled, phase 3 study (LIBERTY AD CHRONOS), adults with moderate-to-severe atopic dermatitis and inadequate response to topical corticosteroids were enrolled at 161 hospitals, clinics, and academic institutions in 14 countries in Europe, Asia-Pacific, and North America. Patients were randomly assigned (3:1:3) to subcutaneous dupilumab 300 mg once weekly (qw), dupilumab 300 mg every 2 weeks (q2w), or placebo via a central interactive voice/web response system, stratified by severity and global region. All three groups were given concomitant topical corticosteroids with or without topical calcineurin inhibitors where inadvisable for topical corticosteroids. Topical corticosteroids could be tapered, stopped, or restarted on the basis of disease activity. Coprimary endpoints were patients (%) achieving Investigator’s Global Assessment (IGA) 0/1 and 2-point or higher improvement from baseline, and Eczema Area and Severity Index 75% improvement from baseline (EASI-75) at week 16. Week 16 efficacy and week 52 safety analyses included all randomised patients; week 52 efficacy included patients who completed treatment by US regulatory submission cutoff. This study is registered with ClinicalTrials.gov, NCT02260986.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Findings Between Oct 3, 2014, and July 31, 2015, 740 patients were enrolled: 319 were randomly assigned to dupilumab qw plus topical corticosteroids, 106 to dupilumab q2w plus topical corticosteroids, and 315 to placebo plus topical corticosteroids. 623 (270, 89, and 264, respectively) were evaluable for week 52 efficacy. At week 16, more patients who received dupilumab plus topical corticosteroids achieved the coprimary endpoints of IGA 0/1 (39% [125 patients] who received dupilumab plus topical corticosteroids qw and 39% [41 patients] who received dupilumab q2w plus topical corticosteroids </a:t>
            </a:r>
            <a:r>
              <a:rPr lang="en-US" sz="1200" b="1" i="1" kern="1200" dirty="0">
                <a:solidFill>
                  <a:schemeClr val="tx1"/>
                </a:solidFill>
                <a:effectLst/>
                <a:latin typeface="+mn-lt"/>
                <a:ea typeface="+mn-ea"/>
                <a:cs typeface="+mn-cs"/>
              </a:rPr>
              <a:t>vs </a:t>
            </a:r>
            <a:r>
              <a:rPr lang="en-US" sz="1200" b="1" kern="1200" dirty="0">
                <a:solidFill>
                  <a:schemeClr val="tx1"/>
                </a:solidFill>
                <a:effectLst/>
                <a:latin typeface="+mn-lt"/>
                <a:ea typeface="+mn-ea"/>
                <a:cs typeface="+mn-cs"/>
              </a:rPr>
              <a:t>12% [39 patients] who received placebo plus topical corticosteroids; p&lt;0·0001) and EASI-75 (64% [204] and 69% [73] </a:t>
            </a:r>
            <a:r>
              <a:rPr lang="en-US" sz="1200" b="1" i="1" kern="1200" dirty="0">
                <a:solidFill>
                  <a:schemeClr val="tx1"/>
                </a:solidFill>
                <a:effectLst/>
                <a:latin typeface="+mn-lt"/>
                <a:ea typeface="+mn-ea"/>
                <a:cs typeface="+mn-cs"/>
              </a:rPr>
              <a:t>vs </a:t>
            </a:r>
            <a:r>
              <a:rPr lang="en-US" sz="1200" b="1" kern="1200" dirty="0">
                <a:solidFill>
                  <a:schemeClr val="tx1"/>
                </a:solidFill>
                <a:effectLst/>
                <a:latin typeface="+mn-lt"/>
                <a:ea typeface="+mn-ea"/>
                <a:cs typeface="+mn-cs"/>
              </a:rPr>
              <a:t>23% [73]; p&lt;0·0001). Week 52 results were similar. Adverse events were reported in 261 (83%) patients who received dupilumab qw plus topical corticosteroids, 97 (88%) patients who received dupilumab q2w, and 266 (84%) patients who received placebo, and serious adverse events in nine (3%), four (4%), and 16 (5%) patients, respectively. No significant dupilumab-induced laboratory abnormalities were noted. Injection-site reactions and conjunctivitis were more common in patients treated with dupilumab plus topical corticosteroids-treated patients than in patients treated with placebo plus topical corticosteroids.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Interpretation Dupilumab added to standard topical corticosteroid treatment for 1 year improved atopic dermatitis signs and symptoms, with acceptable safety. </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pPr eaLnBrk="1" hangingPunct="1">
              <a:spcBef>
                <a:spcPct val="0"/>
              </a:spcBef>
            </a:pPr>
            <a:endParaRPr lang="en-US" altLang="en-US" dirty="0"/>
          </a:p>
        </p:txBody>
      </p:sp>
      <p:sp>
        <p:nvSpPr>
          <p:cNvPr id="63491" name="Slide Number Placeholder 3">
            <a:extLst>
              <a:ext uri="{FF2B5EF4-FFF2-40B4-BE49-F238E27FC236}">
                <a16:creationId xmlns:a16="http://schemas.microsoft.com/office/drawing/2014/main" id="{18E32451-96C0-9946-A1F6-69E8E24CB7D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Calibri" panose="020F0502020204030204" pitchFamily="34" charset="0"/>
                <a:ea typeface="MS PGothic" panose="020B0600070205080204" pitchFamily="34" charset="-128"/>
              </a:defRPr>
            </a:lvl1pPr>
            <a:lvl2pPr marL="742950" indent="-285750">
              <a:defRPr sz="2000">
                <a:solidFill>
                  <a:schemeClr val="tx1"/>
                </a:solidFill>
                <a:latin typeface="Calibri" panose="020F0502020204030204" pitchFamily="34" charset="0"/>
                <a:ea typeface="MS PGothic" panose="020B0600070205080204" pitchFamily="34" charset="-128"/>
              </a:defRPr>
            </a:lvl2pPr>
            <a:lvl3pPr marL="1143000" indent="-228600">
              <a:defRPr sz="2000">
                <a:solidFill>
                  <a:schemeClr val="tx1"/>
                </a:solidFill>
                <a:latin typeface="Calibri" panose="020F0502020204030204" pitchFamily="34" charset="0"/>
                <a:ea typeface="MS PGothic" panose="020B0600070205080204" pitchFamily="34" charset="-128"/>
              </a:defRPr>
            </a:lvl3pPr>
            <a:lvl4pPr marL="1600200" indent="-228600">
              <a:defRPr sz="2000">
                <a:solidFill>
                  <a:schemeClr val="tx1"/>
                </a:solidFill>
                <a:latin typeface="Calibri" panose="020F0502020204030204" pitchFamily="34" charset="0"/>
                <a:ea typeface="MS PGothic" panose="020B0600070205080204" pitchFamily="34" charset="-128"/>
              </a:defRPr>
            </a:lvl4pPr>
            <a:lvl5pPr marL="2057400" indent="-228600">
              <a:defRPr sz="2000">
                <a:solidFill>
                  <a:schemeClr val="tx1"/>
                </a:solidFill>
                <a:latin typeface="Calibri" panose="020F0502020204030204" pitchFamily="34" charset="0"/>
                <a:ea typeface="MS PGothic" panose="020B0600070205080204" pitchFamily="34" charset="-128"/>
              </a:defRPr>
            </a:lvl5pPr>
            <a:lvl6pPr marL="2514600" indent="-228600" defTabSz="504825" eaLnBrk="0" fontAlgn="base" hangingPunct="0">
              <a:spcBef>
                <a:spcPct val="0"/>
              </a:spcBef>
              <a:spcAft>
                <a:spcPct val="0"/>
              </a:spcAft>
              <a:defRPr sz="2000">
                <a:solidFill>
                  <a:schemeClr val="tx1"/>
                </a:solidFill>
                <a:latin typeface="Calibri" panose="020F0502020204030204" pitchFamily="34" charset="0"/>
                <a:ea typeface="MS PGothic" panose="020B0600070205080204" pitchFamily="34" charset="-128"/>
              </a:defRPr>
            </a:lvl6pPr>
            <a:lvl7pPr marL="2971800" indent="-228600" defTabSz="504825" eaLnBrk="0" fontAlgn="base" hangingPunct="0">
              <a:spcBef>
                <a:spcPct val="0"/>
              </a:spcBef>
              <a:spcAft>
                <a:spcPct val="0"/>
              </a:spcAft>
              <a:defRPr sz="2000">
                <a:solidFill>
                  <a:schemeClr val="tx1"/>
                </a:solidFill>
                <a:latin typeface="Calibri" panose="020F0502020204030204" pitchFamily="34" charset="0"/>
                <a:ea typeface="MS PGothic" panose="020B0600070205080204" pitchFamily="34" charset="-128"/>
              </a:defRPr>
            </a:lvl7pPr>
            <a:lvl8pPr marL="3429000" indent="-228600" defTabSz="504825" eaLnBrk="0" fontAlgn="base" hangingPunct="0">
              <a:spcBef>
                <a:spcPct val="0"/>
              </a:spcBef>
              <a:spcAft>
                <a:spcPct val="0"/>
              </a:spcAft>
              <a:defRPr sz="2000">
                <a:solidFill>
                  <a:schemeClr val="tx1"/>
                </a:solidFill>
                <a:latin typeface="Calibri" panose="020F0502020204030204" pitchFamily="34" charset="0"/>
                <a:ea typeface="MS PGothic" panose="020B0600070205080204" pitchFamily="34" charset="-128"/>
              </a:defRPr>
            </a:lvl8pPr>
            <a:lvl9pPr marL="3886200" indent="-228600" defTabSz="504825" eaLnBrk="0" fontAlgn="base" hangingPunct="0">
              <a:spcBef>
                <a:spcPct val="0"/>
              </a:spcBef>
              <a:spcAft>
                <a:spcPct val="0"/>
              </a:spcAft>
              <a:defRPr sz="2000">
                <a:solidFill>
                  <a:schemeClr val="tx1"/>
                </a:solidFill>
                <a:latin typeface="Calibri" panose="020F0502020204030204" pitchFamily="34" charset="0"/>
                <a:ea typeface="MS PGothic" panose="020B0600070205080204" pitchFamily="34" charset="-128"/>
              </a:defRPr>
            </a:lvl9pPr>
          </a:lstStyle>
          <a:p>
            <a:pPr marL="0" marR="0" lvl="0" indent="0" algn="r" defTabSz="504825" rtl="0" eaLnBrk="1" fontAlgn="base" latinLnBrk="0" hangingPunct="1">
              <a:lnSpc>
                <a:spcPct val="100000"/>
              </a:lnSpc>
              <a:spcBef>
                <a:spcPct val="0"/>
              </a:spcBef>
              <a:spcAft>
                <a:spcPct val="0"/>
              </a:spcAft>
              <a:buClrTx/>
              <a:buSzTx/>
              <a:buFontTx/>
              <a:buNone/>
              <a:tabLst/>
              <a:defRPr/>
            </a:pPr>
            <a:fld id="{881FA860-773B-364A-9401-F0618C0DC026}"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rPr>
              <a:pPr marL="0" marR="0" lvl="0" indent="0" algn="r" defTabSz="504825" rtl="0" eaLnBrk="1" fontAlgn="base" latinLnBrk="0" hangingPunct="1">
                <a:lnSpc>
                  <a:spcPct val="100000"/>
                </a:lnSpc>
                <a:spcBef>
                  <a:spcPct val="0"/>
                </a:spcBef>
                <a:spcAft>
                  <a:spcPct val="0"/>
                </a:spcAft>
                <a:buClrTx/>
                <a:buSzTx/>
                <a:buFontTx/>
                <a:buNone/>
                <a:tabLst/>
                <a:defRPr/>
              </a:pPr>
              <a:t>52</a:t>
            </a:fld>
            <a:endParaRPr kumimoji="0" lang="en-US" altLang="en-US" sz="12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endParaRPr>
          </a:p>
        </p:txBody>
      </p:sp>
    </p:spTree>
    <p:extLst>
      <p:ext uri="{BB962C8B-B14F-4D97-AF65-F5344CB8AC3E}">
        <p14:creationId xmlns:p14="http://schemas.microsoft.com/office/powerpoint/2010/main" val="392769861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Slide Image Placeholder 1">
            <a:extLst>
              <a:ext uri="{FF2B5EF4-FFF2-40B4-BE49-F238E27FC236}">
                <a16:creationId xmlns:a16="http://schemas.microsoft.com/office/drawing/2014/main" id="{6704D04B-A956-DA4C-9229-F88F7604932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0" name="Notes Placeholder 2">
            <a:extLst>
              <a:ext uri="{FF2B5EF4-FFF2-40B4-BE49-F238E27FC236}">
                <a16:creationId xmlns:a16="http://schemas.microsoft.com/office/drawing/2014/main" id="{FD3872D4-4DE2-6347-A99E-D7E88D8F5D4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77500" lnSpcReduction="20000"/>
          </a:bodyPr>
          <a:lstStyle/>
          <a:p>
            <a:r>
              <a:rPr lang="en-US" sz="1200" b="1" kern="1200" dirty="0">
                <a:solidFill>
                  <a:schemeClr val="tx1"/>
                </a:solidFill>
                <a:effectLst/>
                <a:latin typeface="+mn-lt"/>
                <a:ea typeface="+mn-ea"/>
                <a:cs typeface="+mn-cs"/>
              </a:rPr>
              <a:t>Background Dupilumab (an anti-interleukin-4-receptor-</a:t>
            </a:r>
            <a:r>
              <a:rPr lang="el-GR" sz="1200" b="1" kern="1200" dirty="0">
                <a:solidFill>
                  <a:schemeClr val="tx1"/>
                </a:solidFill>
                <a:effectLst/>
                <a:latin typeface="+mn-lt"/>
                <a:ea typeface="+mn-ea"/>
                <a:cs typeface="+mn-cs"/>
              </a:rPr>
              <a:t>α </a:t>
            </a:r>
            <a:r>
              <a:rPr lang="en-US" sz="1200" b="1" kern="1200" dirty="0">
                <a:solidFill>
                  <a:schemeClr val="tx1"/>
                </a:solidFill>
                <a:effectLst/>
                <a:latin typeface="+mn-lt"/>
                <a:ea typeface="+mn-ea"/>
                <a:cs typeface="+mn-cs"/>
              </a:rPr>
              <a:t>monoclonal antibody) blocks signaling of interleukin 4 and interleukin 13, type 2/Th2 cytokines implicated in numerous allergic diseases ranging from asthma to atopic dermatitis. Previous 16-week monotherapy studies showed that dupilumab substantially improved signs and symptoms of moderate-to-severe atopic dermatitis with acceptable safety, validating the crucial role of interleukin 4 and interleukin 13 in atopic dermatitis pathogenesis. We aimed to evaluate the long-term efficacy and safety of dupilumab with medium-potency topical corticosteroids versus placebo with topical corticosteroids in adults with moderate-to-severe atopic dermatitis.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Methods In this 1-year, randomised, double-blinded, placebo-controlled, phase 3 study (LIBERTY AD CHRONOS), adults with moderate-to-severe atopic dermatitis and inadequate response to topical corticosteroids were enrolled at 161 hospitals, clinics, and academic institutions in 14 countries in Europe, Asia-Pacific, and North America. Patients were randomly assigned (3:1:3) to subcutaneous dupilumab 300 mg once weekly (qw), dupilumab 300 mg every 2 weeks (q2w), or placebo via a central interactive voice/web response system, stratified by severity and global region. All three groups were given concomitant topical corticosteroids with or without topical calcineurin inhibitors where inadvisable for topical corticosteroids. Topical corticosteroids could be tapered, stopped, or restarted on the basis of disease activity. Coprimary endpoints were patients (%) achieving Investigator’s Global Assessment (IGA) 0/1 and 2-point or higher improvement from baseline, and Eczema Area and Severity Index 75% improvement from baseline (EASI-75) at week 16. Week 16 efficacy and week 52 safety analyses included all randomised patients; week 52 efficacy included patients who completed treatment by US regulatory submission cutoff. This study is registered with ClinicalTrials.gov, NCT02260986.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Findings Between Oct 3, 2014, and July 31, 2015, 740 patients were enrolled: 319 were randomly assigned to dupilumab qw plus topical corticosteroids, 106 to dupilumab q2w plus topical corticosteroids, and 315 to placebo plus topical corticosteroids. 623 (270, 89, and 264, respectively) were evaluable for week 52 efficacy. At week 16, more patients who received dupilumab plus topical corticosteroids achieved the coprimary endpoints of IGA 0/1 (39% [125 patients] who received dupilumab plus topical corticosteroids qw and 39% [41 patients] who received dupilumab q2w plus topical corticosteroids </a:t>
            </a:r>
            <a:r>
              <a:rPr lang="en-US" sz="1200" b="1" i="1" kern="1200" dirty="0">
                <a:solidFill>
                  <a:schemeClr val="tx1"/>
                </a:solidFill>
                <a:effectLst/>
                <a:latin typeface="+mn-lt"/>
                <a:ea typeface="+mn-ea"/>
                <a:cs typeface="+mn-cs"/>
              </a:rPr>
              <a:t>vs </a:t>
            </a:r>
            <a:r>
              <a:rPr lang="en-US" sz="1200" b="1" kern="1200" dirty="0">
                <a:solidFill>
                  <a:schemeClr val="tx1"/>
                </a:solidFill>
                <a:effectLst/>
                <a:latin typeface="+mn-lt"/>
                <a:ea typeface="+mn-ea"/>
                <a:cs typeface="+mn-cs"/>
              </a:rPr>
              <a:t>12% [39 patients] who received placebo plus topical corticosteroids; p&lt;0·0001) and EASI-75 (64% [204] and 69% [73] </a:t>
            </a:r>
            <a:r>
              <a:rPr lang="en-US" sz="1200" b="1" i="1" kern="1200" dirty="0">
                <a:solidFill>
                  <a:schemeClr val="tx1"/>
                </a:solidFill>
                <a:effectLst/>
                <a:latin typeface="+mn-lt"/>
                <a:ea typeface="+mn-ea"/>
                <a:cs typeface="+mn-cs"/>
              </a:rPr>
              <a:t>vs </a:t>
            </a:r>
            <a:r>
              <a:rPr lang="en-US" sz="1200" b="1" kern="1200" dirty="0">
                <a:solidFill>
                  <a:schemeClr val="tx1"/>
                </a:solidFill>
                <a:effectLst/>
                <a:latin typeface="+mn-lt"/>
                <a:ea typeface="+mn-ea"/>
                <a:cs typeface="+mn-cs"/>
              </a:rPr>
              <a:t>23% [73]; p&lt;0·0001). Week 52 results were similar. Adverse events were reported in 261 (83%) patients who received dupilumab qw plus topical corticosteroids, 97 (88%) patients who received dupilumab q2w, and 266 (84%) patients who received placebo, and serious adverse events in nine (3%), four (4%), and 16 (5%) patients, respectively. No significant dupilumab-induced laboratory abnormalities were noted. Injection-site reactions and conjunctivitis were more common in patients treated with dupilumab plus topical corticosteroids-treated patients than in patients treated with placebo plus topical corticosteroids.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Interpretation Dupilumab added to standard topical corticosteroid treatment for 1 year improved atopic dermatitis signs and symptoms, with acceptable safety. </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63491" name="Slide Number Placeholder 3">
            <a:extLst>
              <a:ext uri="{FF2B5EF4-FFF2-40B4-BE49-F238E27FC236}">
                <a16:creationId xmlns:a16="http://schemas.microsoft.com/office/drawing/2014/main" id="{18E32451-96C0-9946-A1F6-69E8E24CB7D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Calibri" panose="020F0502020204030204" pitchFamily="34" charset="0"/>
                <a:ea typeface="MS PGothic" panose="020B0600070205080204" pitchFamily="34" charset="-128"/>
              </a:defRPr>
            </a:lvl1pPr>
            <a:lvl2pPr marL="742950" indent="-285750">
              <a:defRPr sz="2000">
                <a:solidFill>
                  <a:schemeClr val="tx1"/>
                </a:solidFill>
                <a:latin typeface="Calibri" panose="020F0502020204030204" pitchFamily="34" charset="0"/>
                <a:ea typeface="MS PGothic" panose="020B0600070205080204" pitchFamily="34" charset="-128"/>
              </a:defRPr>
            </a:lvl2pPr>
            <a:lvl3pPr marL="1143000" indent="-228600">
              <a:defRPr sz="2000">
                <a:solidFill>
                  <a:schemeClr val="tx1"/>
                </a:solidFill>
                <a:latin typeface="Calibri" panose="020F0502020204030204" pitchFamily="34" charset="0"/>
                <a:ea typeface="MS PGothic" panose="020B0600070205080204" pitchFamily="34" charset="-128"/>
              </a:defRPr>
            </a:lvl3pPr>
            <a:lvl4pPr marL="1600200" indent="-228600">
              <a:defRPr sz="2000">
                <a:solidFill>
                  <a:schemeClr val="tx1"/>
                </a:solidFill>
                <a:latin typeface="Calibri" panose="020F0502020204030204" pitchFamily="34" charset="0"/>
                <a:ea typeface="MS PGothic" panose="020B0600070205080204" pitchFamily="34" charset="-128"/>
              </a:defRPr>
            </a:lvl4pPr>
            <a:lvl5pPr marL="2057400" indent="-228600">
              <a:defRPr sz="2000">
                <a:solidFill>
                  <a:schemeClr val="tx1"/>
                </a:solidFill>
                <a:latin typeface="Calibri" panose="020F0502020204030204" pitchFamily="34" charset="0"/>
                <a:ea typeface="MS PGothic" panose="020B0600070205080204" pitchFamily="34" charset="-128"/>
              </a:defRPr>
            </a:lvl5pPr>
            <a:lvl6pPr marL="2514600" indent="-228600" defTabSz="504825" eaLnBrk="0" fontAlgn="base" hangingPunct="0">
              <a:spcBef>
                <a:spcPct val="0"/>
              </a:spcBef>
              <a:spcAft>
                <a:spcPct val="0"/>
              </a:spcAft>
              <a:defRPr sz="2000">
                <a:solidFill>
                  <a:schemeClr val="tx1"/>
                </a:solidFill>
                <a:latin typeface="Calibri" panose="020F0502020204030204" pitchFamily="34" charset="0"/>
                <a:ea typeface="MS PGothic" panose="020B0600070205080204" pitchFamily="34" charset="-128"/>
              </a:defRPr>
            </a:lvl6pPr>
            <a:lvl7pPr marL="2971800" indent="-228600" defTabSz="504825" eaLnBrk="0" fontAlgn="base" hangingPunct="0">
              <a:spcBef>
                <a:spcPct val="0"/>
              </a:spcBef>
              <a:spcAft>
                <a:spcPct val="0"/>
              </a:spcAft>
              <a:defRPr sz="2000">
                <a:solidFill>
                  <a:schemeClr val="tx1"/>
                </a:solidFill>
                <a:latin typeface="Calibri" panose="020F0502020204030204" pitchFamily="34" charset="0"/>
                <a:ea typeface="MS PGothic" panose="020B0600070205080204" pitchFamily="34" charset="-128"/>
              </a:defRPr>
            </a:lvl7pPr>
            <a:lvl8pPr marL="3429000" indent="-228600" defTabSz="504825" eaLnBrk="0" fontAlgn="base" hangingPunct="0">
              <a:spcBef>
                <a:spcPct val="0"/>
              </a:spcBef>
              <a:spcAft>
                <a:spcPct val="0"/>
              </a:spcAft>
              <a:defRPr sz="2000">
                <a:solidFill>
                  <a:schemeClr val="tx1"/>
                </a:solidFill>
                <a:latin typeface="Calibri" panose="020F0502020204030204" pitchFamily="34" charset="0"/>
                <a:ea typeface="MS PGothic" panose="020B0600070205080204" pitchFamily="34" charset="-128"/>
              </a:defRPr>
            </a:lvl8pPr>
            <a:lvl9pPr marL="3886200" indent="-228600" defTabSz="504825" eaLnBrk="0" fontAlgn="base" hangingPunct="0">
              <a:spcBef>
                <a:spcPct val="0"/>
              </a:spcBef>
              <a:spcAft>
                <a:spcPct val="0"/>
              </a:spcAft>
              <a:defRPr sz="2000">
                <a:solidFill>
                  <a:schemeClr val="tx1"/>
                </a:solidFill>
                <a:latin typeface="Calibri" panose="020F0502020204030204" pitchFamily="34" charset="0"/>
                <a:ea typeface="MS PGothic" panose="020B0600070205080204" pitchFamily="34" charset="-128"/>
              </a:defRPr>
            </a:lvl9pPr>
          </a:lstStyle>
          <a:p>
            <a:pPr marL="0" marR="0" lvl="0" indent="0" algn="r" defTabSz="504825" rtl="0" eaLnBrk="1" fontAlgn="base" latinLnBrk="0" hangingPunct="1">
              <a:lnSpc>
                <a:spcPct val="100000"/>
              </a:lnSpc>
              <a:spcBef>
                <a:spcPct val="0"/>
              </a:spcBef>
              <a:spcAft>
                <a:spcPct val="0"/>
              </a:spcAft>
              <a:buClrTx/>
              <a:buSzTx/>
              <a:buFontTx/>
              <a:buNone/>
              <a:tabLst/>
              <a:defRPr/>
            </a:pPr>
            <a:fld id="{881FA860-773B-364A-9401-F0618C0DC026}"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rPr>
              <a:pPr marL="0" marR="0" lvl="0" indent="0" algn="r" defTabSz="504825" rtl="0" eaLnBrk="1" fontAlgn="base" latinLnBrk="0" hangingPunct="1">
                <a:lnSpc>
                  <a:spcPct val="100000"/>
                </a:lnSpc>
                <a:spcBef>
                  <a:spcPct val="0"/>
                </a:spcBef>
                <a:spcAft>
                  <a:spcPct val="0"/>
                </a:spcAft>
                <a:buClrTx/>
                <a:buSzTx/>
                <a:buFontTx/>
                <a:buNone/>
                <a:tabLst/>
                <a:defRPr/>
              </a:pPr>
              <a:t>53</a:t>
            </a:fld>
            <a:endParaRPr kumimoji="0" lang="en-US" altLang="en-US" sz="12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endParaRPr>
          </a:p>
        </p:txBody>
      </p:sp>
    </p:spTree>
    <p:extLst>
      <p:ext uri="{BB962C8B-B14F-4D97-AF65-F5344CB8AC3E}">
        <p14:creationId xmlns:p14="http://schemas.microsoft.com/office/powerpoint/2010/main" val="50474318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sz="1200" b="1" kern="1200" dirty="0">
                <a:solidFill>
                  <a:schemeClr val="tx1"/>
                </a:solidFill>
                <a:effectLst/>
                <a:latin typeface="+mn-lt"/>
                <a:ea typeface="+mn-ea"/>
                <a:cs typeface="+mn-cs"/>
              </a:rPr>
              <a:t>Background Dupilumab (an anti-interleukin-4-receptor-</a:t>
            </a:r>
            <a:r>
              <a:rPr lang="el-GR" sz="1200" b="1" kern="1200" dirty="0">
                <a:solidFill>
                  <a:schemeClr val="tx1"/>
                </a:solidFill>
                <a:effectLst/>
                <a:latin typeface="+mn-lt"/>
                <a:ea typeface="+mn-ea"/>
                <a:cs typeface="+mn-cs"/>
              </a:rPr>
              <a:t>α </a:t>
            </a:r>
            <a:r>
              <a:rPr lang="en-US" sz="1200" b="1" kern="1200" dirty="0">
                <a:solidFill>
                  <a:schemeClr val="tx1"/>
                </a:solidFill>
                <a:effectLst/>
                <a:latin typeface="+mn-lt"/>
                <a:ea typeface="+mn-ea"/>
                <a:cs typeface="+mn-cs"/>
              </a:rPr>
              <a:t>monoclonal antibody) blocks signaling of interleukin 4 and interleukin 13, type 2/Th2 cytokines implicated in numerous allergic diseases ranging from asthma to atopic dermatitis. Previous 16-week monotherapy studies showed that dupilumab substantially improved signs and symptoms of moderate-to-severe atopic dermatitis with acceptable safety, validating the crucial role of interleukin 4 and interleukin 13 in atopic dermatitis pathogenesis. We aimed to evaluate the long-term efficacy and safety of dupilumab with medium-potency topical corticosteroids versus placebo with topical corticosteroids in adults with moderate-to-severe atopic dermatitis.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Methods In this 1-year, randomised, double-blinded, placebo-controlled, phase 3 study (LIBERTY AD CHRONOS), adults with moderate-to-severe atopic dermatitis and inadequate response to topical corticosteroids were enrolled at 161 hospitals, clinics, and academic institutions in 14 countries in Europe, Asia-Pacific, and North America. Patients were randomly assigned (3:1:3) to subcutaneous dupilumab 300 mg once weekly (qw), dupilumab 300 mg every 2 weeks (q2w), or placebo via a central interactive voice/web response system, stratified by severity and global region. All three groups were given concomitant topical corticosteroids with or without topical calcineurin inhibitors where inadvisable for topical corticosteroids. Topical corticosteroids could be tapered, stopped, or restarted on the basis of disease activity. Coprimary endpoints were patients (%) achieving Investigator’s Global Assessment (IGA) 0/1 and 2-point or higher improvement from baseline, and Eczema Area and Severity Index 75% improvement from baseline (EASI-75) at week 16. Week 16 efficacy and week 52 safety analyses included all randomised patients; week 52 efficacy included patients who completed treatment by US regulatory submission cutoff. This study is registered with ClinicalTrials.gov, NCT02260986.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Findings Between Oct 3, 2014, and July 31, 2015, 740 patients were enrolled: 319 were randomly assigned to dupilumab qw plus topical corticosteroids, 106 to dupilumab q2w plus topical corticosteroids, and 315 to placebo plus topical corticosteroids. 623 (270, 89, and 264, respectively) were evaluable for week 52 efficacy. At week 16, more patients who received dupilumab plus topical corticosteroids achieved the coprimary endpoints of IGA 0/1 (39% [125 patients] who received dupilumab plus topical corticosteroids qw and 39% [41 patients] who received dupilumab q2w plus topical corticosteroids </a:t>
            </a:r>
            <a:r>
              <a:rPr lang="en-US" sz="1200" b="1" i="1" kern="1200" dirty="0">
                <a:solidFill>
                  <a:schemeClr val="tx1"/>
                </a:solidFill>
                <a:effectLst/>
                <a:latin typeface="+mn-lt"/>
                <a:ea typeface="+mn-ea"/>
                <a:cs typeface="+mn-cs"/>
              </a:rPr>
              <a:t>vs </a:t>
            </a:r>
            <a:r>
              <a:rPr lang="en-US" sz="1200" b="1" kern="1200" dirty="0">
                <a:solidFill>
                  <a:schemeClr val="tx1"/>
                </a:solidFill>
                <a:effectLst/>
                <a:latin typeface="+mn-lt"/>
                <a:ea typeface="+mn-ea"/>
                <a:cs typeface="+mn-cs"/>
              </a:rPr>
              <a:t>12% [39 patients] who received placebo plus topical corticosteroids; p&lt;0·0001) and EASI-75 (64% [204] and 69% [73] </a:t>
            </a:r>
            <a:r>
              <a:rPr lang="en-US" sz="1200" b="1" i="1" kern="1200" dirty="0">
                <a:solidFill>
                  <a:schemeClr val="tx1"/>
                </a:solidFill>
                <a:effectLst/>
                <a:latin typeface="+mn-lt"/>
                <a:ea typeface="+mn-ea"/>
                <a:cs typeface="+mn-cs"/>
              </a:rPr>
              <a:t>vs </a:t>
            </a:r>
            <a:r>
              <a:rPr lang="en-US" sz="1200" b="1" kern="1200" dirty="0">
                <a:solidFill>
                  <a:schemeClr val="tx1"/>
                </a:solidFill>
                <a:effectLst/>
                <a:latin typeface="+mn-lt"/>
                <a:ea typeface="+mn-ea"/>
                <a:cs typeface="+mn-cs"/>
              </a:rPr>
              <a:t>23% [73]; p&lt;0·0001). Week 52 results were similar. Adverse events were reported in 261 (83%) patients who received dupilumab qw plus topical corticosteroids, 97 (88%) patients who received dupilumab q2w, and 266 (84%) patients who received placebo, and serious adverse events in nine (3%), four (4%), and 16 (5%) patients, respectively. No significant dupilumab-induced laboratory abnormalities were noted. Injection-site reactions and conjunctivitis were more common in patients treated with dupilumab plus topical corticosteroids-treated patients than in patients treated with placebo plus topical corticosteroids.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Interpretation Dupilumab added to standard topical corticosteroid treatment for 1 year improved atopic dermatitis signs and symptoms, with acceptable safety. </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9446E1A8-6D11-D944-BA46-3CE3E43A53DE}" type="slidenum">
              <a:rPr lang="en-US" smtClean="0"/>
              <a:pPr/>
              <a:t>54</a:t>
            </a:fld>
            <a:endParaRPr lang="en-US" dirty="0"/>
          </a:p>
        </p:txBody>
      </p:sp>
    </p:spTree>
    <p:extLst>
      <p:ext uri="{BB962C8B-B14F-4D97-AF65-F5344CB8AC3E}">
        <p14:creationId xmlns:p14="http://schemas.microsoft.com/office/powerpoint/2010/main" val="17287023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46E1A8-6D11-D944-BA46-3CE3E43A53DE}" type="slidenum">
              <a:rPr lang="en-US" smtClean="0"/>
              <a:pPr/>
              <a:t>12</a:t>
            </a:fld>
            <a:endParaRPr lang="en-US" dirty="0"/>
          </a:p>
        </p:txBody>
      </p:sp>
    </p:spTree>
    <p:extLst>
      <p:ext uri="{BB962C8B-B14F-4D97-AF65-F5344CB8AC3E}">
        <p14:creationId xmlns:p14="http://schemas.microsoft.com/office/powerpoint/2010/main" val="211174101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en-US" sz="1200" kern="1200" dirty="0">
                <a:solidFill>
                  <a:schemeClr val="tx1"/>
                </a:solidFill>
                <a:effectLst/>
                <a:latin typeface="+mn-lt"/>
                <a:ea typeface="+mn-ea"/>
                <a:cs typeface="+mn-cs"/>
              </a:rPr>
              <a:t>Background Atopic dermatitis is a chronic inflammatory skin disease that may require</a:t>
            </a:r>
          </a:p>
          <a:p>
            <a:r>
              <a:rPr lang="en-US" sz="1200" kern="1200" dirty="0">
                <a:solidFill>
                  <a:schemeClr val="tx1"/>
                </a:solidFill>
                <a:effectLst/>
                <a:latin typeface="+mn-lt"/>
                <a:ea typeface="+mn-ea"/>
                <a:cs typeface="+mn-cs"/>
              </a:rPr>
              <a:t>systemic therapy. Ciclosporin A (CsA) is a widely used, potent immunosuppressant</a:t>
            </a:r>
          </a:p>
          <a:p>
            <a:r>
              <a:rPr lang="en-US" sz="1200" kern="1200" dirty="0">
                <a:solidFill>
                  <a:schemeClr val="tx1"/>
                </a:solidFill>
                <a:effectLst/>
                <a:latin typeface="+mn-lt"/>
                <a:ea typeface="+mn-ea"/>
                <a:cs typeface="+mn-cs"/>
              </a:rPr>
              <a:t>but it is not effective in all patients with atopic dermatitis, and side-effects limit its</a:t>
            </a:r>
          </a:p>
          <a:p>
            <a:r>
              <a:rPr lang="en-US" sz="1200" kern="1200" dirty="0">
                <a:solidFill>
                  <a:schemeClr val="tx1"/>
                </a:solidFill>
                <a:effectLst/>
                <a:latin typeface="+mn-lt"/>
                <a:ea typeface="+mn-ea"/>
                <a:cs typeface="+mn-cs"/>
              </a:rPr>
              <a:t>use. Dupilumab, a fully human anti-interleukin 4 receptor-alpha monoclonal antibody,</a:t>
            </a:r>
          </a:p>
          <a:p>
            <a:r>
              <a:rPr lang="en-US" sz="1200" kern="1200" dirty="0">
                <a:solidFill>
                  <a:schemeClr val="tx1"/>
                </a:solidFill>
                <a:effectLst/>
                <a:latin typeface="+mn-lt"/>
                <a:ea typeface="+mn-ea"/>
                <a:cs typeface="+mn-cs"/>
              </a:rPr>
              <a:t>inhibits signaling of IL-4 and IL-13, key drivers of Type 2/Th2-mediated</a:t>
            </a:r>
          </a:p>
          <a:p>
            <a:r>
              <a:rPr lang="en-US" sz="1200" kern="1200" dirty="0">
                <a:solidFill>
                  <a:schemeClr val="tx1"/>
                </a:solidFill>
                <a:effectLst/>
                <a:latin typeface="+mn-lt"/>
                <a:ea typeface="+mn-ea"/>
                <a:cs typeface="+mn-cs"/>
              </a:rPr>
              <a:t>inflammation, and is approved in the U.S.A. and the European Union for the treatment</a:t>
            </a:r>
          </a:p>
          <a:p>
            <a:r>
              <a:rPr lang="en-US" sz="1200" kern="1200" dirty="0">
                <a:solidFill>
                  <a:schemeClr val="tx1"/>
                </a:solidFill>
                <a:effectLst/>
                <a:latin typeface="+mn-lt"/>
                <a:ea typeface="+mn-ea"/>
                <a:cs typeface="+mn-cs"/>
              </a:rPr>
              <a:t>of inadequately-controlled moderate-to-severe atopic dermatitis in adults.</a:t>
            </a:r>
          </a:p>
          <a:p>
            <a:r>
              <a:rPr lang="en-US" sz="1200" kern="1200" dirty="0">
                <a:solidFill>
                  <a:schemeClr val="tx1"/>
                </a:solidFill>
                <a:effectLst/>
                <a:latin typeface="+mn-lt"/>
                <a:ea typeface="+mn-ea"/>
                <a:cs typeface="+mn-cs"/>
              </a:rPr>
              <a:t>Objectives To evaluate efficacy and safety of dupilumab with concomitant topical</a:t>
            </a:r>
          </a:p>
          <a:p>
            <a:r>
              <a:rPr lang="en-US" sz="1200" kern="1200" dirty="0">
                <a:solidFill>
                  <a:schemeClr val="tx1"/>
                </a:solidFill>
                <a:effectLst/>
                <a:latin typeface="+mn-lt"/>
                <a:ea typeface="+mn-ea"/>
                <a:cs typeface="+mn-cs"/>
              </a:rPr>
              <a:t>corticosteroids (TCS) in adults with atopic dermatitis with inadequate response</a:t>
            </a:r>
          </a:p>
          <a:p>
            <a:r>
              <a:rPr lang="en-US" sz="1200" kern="1200" dirty="0">
                <a:solidFill>
                  <a:schemeClr val="tx1"/>
                </a:solidFill>
                <a:effectLst/>
                <a:latin typeface="+mn-lt"/>
                <a:ea typeface="+mn-ea"/>
                <a:cs typeface="+mn-cs"/>
              </a:rPr>
              <a:t>to/intolerance of CsA, or for whom CsA treatment was medically inadvisable.</a:t>
            </a:r>
          </a:p>
          <a:p>
            <a:r>
              <a:rPr lang="en-US" sz="1200" kern="1200" dirty="0">
                <a:solidFill>
                  <a:schemeClr val="tx1"/>
                </a:solidFill>
                <a:effectLst/>
                <a:latin typeface="+mn-lt"/>
                <a:ea typeface="+mn-ea"/>
                <a:cs typeface="+mn-cs"/>
              </a:rPr>
              <a:t>Methods In this 16-week, double-blind, randomized, placebo-controlled, phase III</a:t>
            </a:r>
          </a:p>
          <a:p>
            <a:r>
              <a:rPr lang="en-US" sz="1200" kern="1200" dirty="0">
                <a:solidFill>
                  <a:schemeClr val="tx1"/>
                </a:solidFill>
                <a:effectLst/>
                <a:latin typeface="+mn-lt"/>
                <a:ea typeface="+mn-ea"/>
                <a:cs typeface="+mn-cs"/>
              </a:rPr>
              <a:t>trial, patients were randomized 1 : 1 : 1 to subcutaneous dupilumab 300 mg</a:t>
            </a:r>
          </a:p>
          <a:p>
            <a:r>
              <a:rPr lang="en-US" sz="1200" kern="1200" dirty="0">
                <a:solidFill>
                  <a:schemeClr val="tx1"/>
                </a:solidFill>
                <a:effectLst/>
                <a:latin typeface="+mn-lt"/>
                <a:ea typeface="+mn-ea"/>
                <a:cs typeface="+mn-cs"/>
              </a:rPr>
              <a:t>weekly (qw) or every 2 weeks (q2w) or placebo. All received concomitant medium-</a:t>
            </a:r>
          </a:p>
          <a:p>
            <a:r>
              <a:rPr lang="en-US" sz="1200" kern="1200" dirty="0">
                <a:solidFill>
                  <a:schemeClr val="tx1"/>
                </a:solidFill>
                <a:effectLst/>
                <a:latin typeface="+mn-lt"/>
                <a:ea typeface="+mn-ea"/>
                <a:cs typeface="+mn-cs"/>
              </a:rPr>
              <a:t>potency TCS from Week 2 through Week 16; dosage could be tapered if</a:t>
            </a:r>
          </a:p>
          <a:p>
            <a:r>
              <a:rPr lang="en-US" sz="1200" kern="1200" dirty="0">
                <a:solidFill>
                  <a:schemeClr val="tx1"/>
                </a:solidFill>
                <a:effectLst/>
                <a:latin typeface="+mn-lt"/>
                <a:ea typeface="+mn-ea"/>
                <a:cs typeface="+mn-cs"/>
              </a:rPr>
              <a:t>lesions cleared, or stopped for adverse reactions to TCS.</a:t>
            </a:r>
          </a:p>
          <a:p>
            <a:r>
              <a:rPr lang="en-US" sz="1200" kern="1200" dirty="0">
                <a:solidFill>
                  <a:schemeClr val="tx1"/>
                </a:solidFill>
                <a:effectLst/>
                <a:latin typeface="+mn-lt"/>
                <a:ea typeface="+mn-ea"/>
                <a:cs typeface="+mn-cs"/>
              </a:rPr>
              <a:t>Results In total, 390 patients were screened, 325 were randomized, and 318 completed</a:t>
            </a:r>
          </a:p>
          <a:p>
            <a:r>
              <a:rPr lang="en-US" sz="1200" kern="1200" dirty="0">
                <a:solidFill>
                  <a:schemeClr val="tx1"/>
                </a:solidFill>
                <a:effectLst/>
                <a:latin typeface="+mn-lt"/>
                <a:ea typeface="+mn-ea"/>
                <a:cs typeface="+mn-cs"/>
              </a:rPr>
              <a:t>the trial. Treatment groups had similar baseline characteristics. Significantly</a:t>
            </a:r>
          </a:p>
          <a:p>
            <a:r>
              <a:rPr lang="en-US" sz="1200" kern="1200" dirty="0">
                <a:solidFill>
                  <a:schemeClr val="tx1"/>
                </a:solidFill>
                <a:effectLst/>
                <a:latin typeface="+mn-lt"/>
                <a:ea typeface="+mn-ea"/>
                <a:cs typeface="+mn-cs"/>
              </a:rPr>
              <a:t>more patients in the dupilumab qw + TCS and q2w + TCS groups achieved ≥ 75%</a:t>
            </a:r>
          </a:p>
          <a:p>
            <a:r>
              <a:rPr lang="en-US" sz="1200" kern="1200" dirty="0">
                <a:solidFill>
                  <a:schemeClr val="tx1"/>
                </a:solidFill>
                <a:effectLst/>
                <a:latin typeface="+mn-lt"/>
                <a:ea typeface="+mn-ea"/>
                <a:cs typeface="+mn-cs"/>
              </a:rPr>
              <a:t>improvement from baseline in the Eczema Area and Severity Index at Week 16 vs.</a:t>
            </a:r>
          </a:p>
          <a:p>
            <a:r>
              <a:rPr lang="en-US" sz="1200" kern="1200" dirty="0">
                <a:solidFill>
                  <a:schemeClr val="tx1"/>
                </a:solidFill>
                <a:effectLst/>
                <a:latin typeface="+mn-lt"/>
                <a:ea typeface="+mn-ea"/>
                <a:cs typeface="+mn-cs"/>
              </a:rPr>
              <a:t>the placebo + TCS group (primary end point) (591% and 626% vs. 296%,</a:t>
            </a:r>
          </a:p>
          <a:p>
            <a:r>
              <a:rPr lang="en-US" sz="1200" kern="1200" dirty="0">
                <a:solidFill>
                  <a:schemeClr val="tx1"/>
                </a:solidFill>
                <a:effectLst/>
                <a:latin typeface="+mn-lt"/>
                <a:ea typeface="+mn-ea"/>
                <a:cs typeface="+mn-cs"/>
              </a:rPr>
              <a:t>respectively; P &lt; 0001 vs. placebo + TCS, both doses). Other clinical outcomes</a:t>
            </a:r>
          </a:p>
          <a:p>
            <a:r>
              <a:rPr lang="en-US" sz="1200" kern="1200" dirty="0">
                <a:solidFill>
                  <a:schemeClr val="tx1"/>
                </a:solidFill>
                <a:effectLst/>
                <a:latin typeface="+mn-lt"/>
                <a:ea typeface="+mn-ea"/>
                <a:cs typeface="+mn-cs"/>
              </a:rPr>
              <a:t>and atopic dermatitis symptoms were significantly improved in the dupilumab qw + TCS and q2w + TCS groups, including pruritus, pain, sleep disturbance, symptoms</a:t>
            </a:r>
          </a:p>
          <a:p>
            <a:r>
              <a:rPr lang="en-US" sz="1200" kern="1200" dirty="0">
                <a:solidFill>
                  <a:schemeClr val="tx1"/>
                </a:solidFill>
                <a:effectLst/>
                <a:latin typeface="+mn-lt"/>
                <a:ea typeface="+mn-ea"/>
                <a:cs typeface="+mn-cs"/>
              </a:rPr>
              <a:t>of anxiety and depression, and quality of life (QoL). Treatment groups had</a:t>
            </a:r>
          </a:p>
          <a:p>
            <a:r>
              <a:rPr lang="en-US" sz="1200" kern="1200" dirty="0">
                <a:solidFill>
                  <a:schemeClr val="tx1"/>
                </a:solidFill>
                <a:effectLst/>
                <a:latin typeface="+mn-lt"/>
                <a:ea typeface="+mn-ea"/>
                <a:cs typeface="+mn-cs"/>
              </a:rPr>
              <a:t>similar overall rates of adverse events (qw + TCS, q2w + TCS and placebo + TCS</a:t>
            </a:r>
          </a:p>
          <a:p>
            <a:r>
              <a:rPr lang="en-US" sz="1200" kern="1200" dirty="0">
                <a:solidFill>
                  <a:schemeClr val="tx1"/>
                </a:solidFill>
                <a:effectLst/>
                <a:latin typeface="+mn-lt"/>
                <a:ea typeface="+mn-ea"/>
                <a:cs typeface="+mn-cs"/>
              </a:rPr>
              <a:t>groups: 691%, 720% and 694%, respectively) and serious adverse events (18%,</a:t>
            </a:r>
          </a:p>
          <a:p>
            <a:r>
              <a:rPr lang="en-US" sz="1200" kern="1200" dirty="0">
                <a:solidFill>
                  <a:schemeClr val="tx1"/>
                </a:solidFill>
                <a:effectLst/>
                <a:latin typeface="+mn-lt"/>
                <a:ea typeface="+mn-ea"/>
                <a:cs typeface="+mn-cs"/>
              </a:rPr>
              <a:t>19% and 19%, respectively). Conjunctivitis was more frequent with</a:t>
            </a:r>
          </a:p>
          <a:p>
            <a:r>
              <a:rPr lang="en-US" sz="1200" kern="1200" dirty="0">
                <a:solidFill>
                  <a:schemeClr val="tx1"/>
                </a:solidFill>
                <a:effectLst/>
                <a:latin typeface="+mn-lt"/>
                <a:ea typeface="+mn-ea"/>
                <a:cs typeface="+mn-cs"/>
              </a:rPr>
              <a:t>dupilumab + TCS; skin infections were more frequent with placebo + TCS.</a:t>
            </a:r>
          </a:p>
          <a:p>
            <a:r>
              <a:rPr lang="en-US" sz="1200" kern="1200" dirty="0">
                <a:solidFill>
                  <a:schemeClr val="tx1"/>
                </a:solidFill>
                <a:effectLst/>
                <a:latin typeface="+mn-lt"/>
                <a:ea typeface="+mn-ea"/>
                <a:cs typeface="+mn-cs"/>
              </a:rPr>
              <a:t>Conclusions Dupilumab + TCS significantly improved signs and symptoms of atopic</a:t>
            </a:r>
          </a:p>
          <a:p>
            <a:r>
              <a:rPr lang="en-US" sz="1200" kern="1200" dirty="0">
                <a:solidFill>
                  <a:schemeClr val="tx1"/>
                </a:solidFill>
                <a:effectLst/>
                <a:latin typeface="+mn-lt"/>
                <a:ea typeface="+mn-ea"/>
                <a:cs typeface="+mn-cs"/>
              </a:rPr>
              <a:t>dermatitis and QoL in adults with a history of inadequate response to/intolerance</a:t>
            </a:r>
          </a:p>
          <a:p>
            <a:r>
              <a:rPr lang="en-US" sz="1200" kern="1200" dirty="0">
                <a:solidFill>
                  <a:schemeClr val="tx1"/>
                </a:solidFill>
                <a:effectLst/>
                <a:latin typeface="+mn-lt"/>
                <a:ea typeface="+mn-ea"/>
                <a:cs typeface="+mn-cs"/>
              </a:rPr>
              <a:t>of CsA, or for whom CsA treatment was medically inadvisable. No new safety</a:t>
            </a:r>
          </a:p>
          <a:p>
            <a:r>
              <a:rPr lang="en-US" sz="1200" kern="1200" dirty="0">
                <a:solidFill>
                  <a:schemeClr val="tx1"/>
                </a:solidFill>
                <a:effectLst/>
                <a:latin typeface="+mn-lt"/>
                <a:ea typeface="+mn-ea"/>
                <a:cs typeface="+mn-cs"/>
              </a:rPr>
              <a:t>signals were identified.</a:t>
            </a: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9446E1A8-6D11-D944-BA46-3CE3E43A53DE}" type="slidenum">
              <a:rPr lang="en-US" smtClean="0"/>
              <a:pPr/>
              <a:t>55</a:t>
            </a:fld>
            <a:endParaRPr lang="en-US" dirty="0"/>
          </a:p>
        </p:txBody>
      </p:sp>
    </p:spTree>
    <p:extLst>
      <p:ext uri="{BB962C8B-B14F-4D97-AF65-F5344CB8AC3E}">
        <p14:creationId xmlns:p14="http://schemas.microsoft.com/office/powerpoint/2010/main" val="313668791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Background: Additional topical treatments for atopic dermatitis (AD) are needed that provide relief while</a:t>
            </a:r>
          </a:p>
          <a:p>
            <a:r>
              <a:rPr lang="en-US" sz="1200" kern="1200" dirty="0">
                <a:solidFill>
                  <a:schemeClr val="tx1"/>
                </a:solidFill>
                <a:effectLst/>
                <a:latin typeface="+mn-lt"/>
                <a:ea typeface="+mn-ea"/>
                <a:cs typeface="+mn-cs"/>
              </a:rPr>
              <a:t>minimizing risks.</a:t>
            </a:r>
          </a:p>
          <a:p>
            <a:r>
              <a:rPr lang="en-US" sz="1200" kern="1200" dirty="0">
                <a:solidFill>
                  <a:schemeClr val="tx1"/>
                </a:solidFill>
                <a:effectLst/>
                <a:latin typeface="+mn-lt"/>
                <a:ea typeface="+mn-ea"/>
                <a:cs typeface="+mn-cs"/>
              </a:rPr>
              <a:t>Objective: We sought to assess the efficacy and safety of crisaborole ointment, a phosphodiesterase 4</a:t>
            </a:r>
          </a:p>
          <a:p>
            <a:r>
              <a:rPr lang="en-US" sz="1200" kern="1200" dirty="0">
                <a:solidFill>
                  <a:schemeClr val="tx1"/>
                </a:solidFill>
                <a:effectLst/>
                <a:latin typeface="+mn-lt"/>
                <a:ea typeface="+mn-ea"/>
                <a:cs typeface="+mn-cs"/>
              </a:rPr>
              <a:t>inhibitor, in two phase III AD studies (AD-301: NCT02118766; AD-302: NCT02118792).</a:t>
            </a:r>
          </a:p>
          <a:p>
            <a:r>
              <a:rPr lang="en-US" sz="1200" kern="1200" dirty="0">
                <a:solidFill>
                  <a:schemeClr val="tx1"/>
                </a:solidFill>
                <a:effectLst/>
                <a:latin typeface="+mn-lt"/>
                <a:ea typeface="+mn-ea"/>
                <a:cs typeface="+mn-cs"/>
              </a:rPr>
              <a:t>Methods: Two identically designed, vehicle-controlled, double-blind studies enrolled and randomly</a:t>
            </a:r>
          </a:p>
          <a:p>
            <a:r>
              <a:rPr lang="en-US" sz="1200" kern="1200" dirty="0">
                <a:solidFill>
                  <a:schemeClr val="tx1"/>
                </a:solidFill>
                <a:effectLst/>
                <a:latin typeface="+mn-lt"/>
                <a:ea typeface="+mn-ea"/>
                <a:cs typeface="+mn-cs"/>
              </a:rPr>
              <a:t>assigned (2:1, crisaborole:vehicle) patients aged 2 years or older with an Investigator’s Static Global</a:t>
            </a:r>
          </a:p>
          <a:p>
            <a:r>
              <a:rPr lang="en-US" sz="1200" kern="1200" dirty="0">
                <a:solidFill>
                  <a:schemeClr val="tx1"/>
                </a:solidFill>
                <a:effectLst/>
                <a:latin typeface="+mn-lt"/>
                <a:ea typeface="+mn-ea"/>
                <a:cs typeface="+mn-cs"/>
              </a:rPr>
              <a:t>Assessment (ISGA) score of mild or moderate for twice-daily application for 28 days. The primary end point</a:t>
            </a:r>
          </a:p>
          <a:p>
            <a:r>
              <a:rPr lang="en-US" sz="1200" kern="1200" dirty="0">
                <a:solidFill>
                  <a:schemeClr val="tx1"/>
                </a:solidFill>
                <a:effectLst/>
                <a:latin typeface="+mn-lt"/>
                <a:ea typeface="+mn-ea"/>
                <a:cs typeface="+mn-cs"/>
              </a:rPr>
              <a:t>was ISGA score at day 29 of clear (0)/almost clear (1) with 2-grade or greater improvement from baseline.</a:t>
            </a:r>
          </a:p>
          <a:p>
            <a:r>
              <a:rPr lang="en-US" sz="1200" kern="1200" dirty="0">
                <a:solidFill>
                  <a:schemeClr val="tx1"/>
                </a:solidFill>
                <a:effectLst/>
                <a:latin typeface="+mn-lt"/>
                <a:ea typeface="+mn-ea"/>
                <a:cs typeface="+mn-cs"/>
              </a:rPr>
              <a:t>Additional analyses included time to success in ISGA score, percentage of patients achieving clear/almost</a:t>
            </a:r>
          </a:p>
          <a:p>
            <a:r>
              <a:rPr lang="en-US" sz="1200" kern="1200" dirty="0">
                <a:solidFill>
                  <a:schemeClr val="tx1"/>
                </a:solidFill>
                <a:effectLst/>
                <a:latin typeface="+mn-lt"/>
                <a:ea typeface="+mn-ea"/>
                <a:cs typeface="+mn-cs"/>
              </a:rPr>
              <a:t>clear, reduction in severity of AD signs, and time to improvement in pruritus.</a:t>
            </a:r>
          </a:p>
          <a:p>
            <a:endParaRPr lang="en-US" dirty="0"/>
          </a:p>
        </p:txBody>
      </p:sp>
      <p:sp>
        <p:nvSpPr>
          <p:cNvPr id="4" name="Slide Number Placeholder 3"/>
          <p:cNvSpPr>
            <a:spLocks noGrp="1"/>
          </p:cNvSpPr>
          <p:nvPr>
            <p:ph type="sldNum" sz="quarter" idx="5"/>
          </p:nvPr>
        </p:nvSpPr>
        <p:spPr/>
        <p:txBody>
          <a:bodyPr/>
          <a:lstStyle/>
          <a:p>
            <a:fld id="{9446E1A8-6D11-D944-BA46-3CE3E43A53DE}" type="slidenum">
              <a:rPr lang="en-US" smtClean="0"/>
              <a:pPr/>
              <a:t>56</a:t>
            </a:fld>
            <a:endParaRPr lang="en-US" dirty="0"/>
          </a:p>
        </p:txBody>
      </p:sp>
    </p:spTree>
    <p:extLst>
      <p:ext uri="{BB962C8B-B14F-4D97-AF65-F5344CB8AC3E}">
        <p14:creationId xmlns:p14="http://schemas.microsoft.com/office/powerpoint/2010/main" val="113074668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Slide Image Placeholder 1">
            <a:extLst>
              <a:ext uri="{FF2B5EF4-FFF2-40B4-BE49-F238E27FC236}">
                <a16:creationId xmlns:a16="http://schemas.microsoft.com/office/drawing/2014/main" id="{6704D04B-A956-DA4C-9229-F88F7604932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0" name="Notes Placeholder 2">
            <a:extLst>
              <a:ext uri="{FF2B5EF4-FFF2-40B4-BE49-F238E27FC236}">
                <a16:creationId xmlns:a16="http://schemas.microsoft.com/office/drawing/2014/main" id="{FD3872D4-4DE2-6347-A99E-D7E88D8F5D4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kern="1200" dirty="0">
                <a:solidFill>
                  <a:schemeClr val="tx1"/>
                </a:solidFill>
                <a:effectLst/>
                <a:latin typeface="+mn-lt"/>
                <a:ea typeface="+mn-ea"/>
                <a:cs typeface="+mn-cs"/>
              </a:rPr>
              <a:t>Background: Additional topical treatments for atopic dermatitis (AD) are needed that provide relief while</a:t>
            </a:r>
          </a:p>
          <a:p>
            <a:r>
              <a:rPr lang="en-US" sz="1200" kern="1200" dirty="0">
                <a:solidFill>
                  <a:schemeClr val="tx1"/>
                </a:solidFill>
                <a:effectLst/>
                <a:latin typeface="+mn-lt"/>
                <a:ea typeface="+mn-ea"/>
                <a:cs typeface="+mn-cs"/>
              </a:rPr>
              <a:t>minimizing risks.</a:t>
            </a:r>
          </a:p>
          <a:p>
            <a:r>
              <a:rPr lang="en-US" sz="1200" kern="1200" dirty="0">
                <a:solidFill>
                  <a:schemeClr val="tx1"/>
                </a:solidFill>
                <a:effectLst/>
                <a:latin typeface="+mn-lt"/>
                <a:ea typeface="+mn-ea"/>
                <a:cs typeface="+mn-cs"/>
              </a:rPr>
              <a:t>Objective: We sought to assess the efficacy and safety of crisaborole ointment, a phosphodiesterase 4</a:t>
            </a:r>
          </a:p>
          <a:p>
            <a:r>
              <a:rPr lang="en-US" sz="1200" kern="1200" dirty="0">
                <a:solidFill>
                  <a:schemeClr val="tx1"/>
                </a:solidFill>
                <a:effectLst/>
                <a:latin typeface="+mn-lt"/>
                <a:ea typeface="+mn-ea"/>
                <a:cs typeface="+mn-cs"/>
              </a:rPr>
              <a:t>inhibitor, in two phase III AD studies (AD-301: NCT02118766; AD-302: NCT02118792).</a:t>
            </a:r>
          </a:p>
          <a:p>
            <a:r>
              <a:rPr lang="en-US" sz="1200" kern="1200" dirty="0">
                <a:solidFill>
                  <a:schemeClr val="tx1"/>
                </a:solidFill>
                <a:effectLst/>
                <a:latin typeface="+mn-lt"/>
                <a:ea typeface="+mn-ea"/>
                <a:cs typeface="+mn-cs"/>
              </a:rPr>
              <a:t>Methods: Two identically designed, vehicle-controlled, double-blind studies enrolled and randomly</a:t>
            </a:r>
          </a:p>
          <a:p>
            <a:r>
              <a:rPr lang="en-US" sz="1200" kern="1200" dirty="0">
                <a:solidFill>
                  <a:schemeClr val="tx1"/>
                </a:solidFill>
                <a:effectLst/>
                <a:latin typeface="+mn-lt"/>
                <a:ea typeface="+mn-ea"/>
                <a:cs typeface="+mn-cs"/>
              </a:rPr>
              <a:t>assigned (2:1, crisaborole:vehicle) patients aged 2 years or older with an Investigator’s Static Global</a:t>
            </a:r>
          </a:p>
          <a:p>
            <a:r>
              <a:rPr lang="en-US" sz="1200" kern="1200" dirty="0">
                <a:solidFill>
                  <a:schemeClr val="tx1"/>
                </a:solidFill>
                <a:effectLst/>
                <a:latin typeface="+mn-lt"/>
                <a:ea typeface="+mn-ea"/>
                <a:cs typeface="+mn-cs"/>
              </a:rPr>
              <a:t>Assessment (ISGA) score of mild or moderate for twice-daily application for 28 days. The primary end point</a:t>
            </a:r>
          </a:p>
          <a:p>
            <a:r>
              <a:rPr lang="en-US" sz="1200" kern="1200" dirty="0">
                <a:solidFill>
                  <a:schemeClr val="tx1"/>
                </a:solidFill>
                <a:effectLst/>
                <a:latin typeface="+mn-lt"/>
                <a:ea typeface="+mn-ea"/>
                <a:cs typeface="+mn-cs"/>
              </a:rPr>
              <a:t>was ISGA score at day 29 of clear (0)/almost clear (1) with 2-grade or greater improvement from baseline.</a:t>
            </a:r>
          </a:p>
          <a:p>
            <a:r>
              <a:rPr lang="en-US" sz="1200" kern="1200" dirty="0">
                <a:solidFill>
                  <a:schemeClr val="tx1"/>
                </a:solidFill>
                <a:effectLst/>
                <a:latin typeface="+mn-lt"/>
                <a:ea typeface="+mn-ea"/>
                <a:cs typeface="+mn-cs"/>
              </a:rPr>
              <a:t>Additional analyses included time to success in ISGA score, percentage of patients achieving clear/almost</a:t>
            </a:r>
          </a:p>
          <a:p>
            <a:r>
              <a:rPr lang="en-US" sz="1200" kern="1200" dirty="0">
                <a:solidFill>
                  <a:schemeClr val="tx1"/>
                </a:solidFill>
                <a:effectLst/>
                <a:latin typeface="+mn-lt"/>
                <a:ea typeface="+mn-ea"/>
                <a:cs typeface="+mn-cs"/>
              </a:rPr>
              <a:t>clear, reduction in severity of AD signs, and time to improvement in pruritus.</a:t>
            </a:r>
          </a:p>
          <a:p>
            <a:pPr eaLnBrk="1" hangingPunct="1">
              <a:spcBef>
                <a:spcPct val="0"/>
              </a:spcBef>
            </a:pPr>
            <a:endParaRPr lang="en-US" altLang="en-US" dirty="0"/>
          </a:p>
        </p:txBody>
      </p:sp>
      <p:sp>
        <p:nvSpPr>
          <p:cNvPr id="63491" name="Slide Number Placeholder 3">
            <a:extLst>
              <a:ext uri="{FF2B5EF4-FFF2-40B4-BE49-F238E27FC236}">
                <a16:creationId xmlns:a16="http://schemas.microsoft.com/office/drawing/2014/main" id="{18E32451-96C0-9946-A1F6-69E8E24CB7D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Calibri" panose="020F0502020204030204" pitchFamily="34" charset="0"/>
                <a:ea typeface="MS PGothic" panose="020B0600070205080204" pitchFamily="34" charset="-128"/>
              </a:defRPr>
            </a:lvl1pPr>
            <a:lvl2pPr marL="742950" indent="-285750">
              <a:defRPr sz="2000">
                <a:solidFill>
                  <a:schemeClr val="tx1"/>
                </a:solidFill>
                <a:latin typeface="Calibri" panose="020F0502020204030204" pitchFamily="34" charset="0"/>
                <a:ea typeface="MS PGothic" panose="020B0600070205080204" pitchFamily="34" charset="-128"/>
              </a:defRPr>
            </a:lvl2pPr>
            <a:lvl3pPr marL="1143000" indent="-228600">
              <a:defRPr sz="2000">
                <a:solidFill>
                  <a:schemeClr val="tx1"/>
                </a:solidFill>
                <a:latin typeface="Calibri" panose="020F0502020204030204" pitchFamily="34" charset="0"/>
                <a:ea typeface="MS PGothic" panose="020B0600070205080204" pitchFamily="34" charset="-128"/>
              </a:defRPr>
            </a:lvl3pPr>
            <a:lvl4pPr marL="1600200" indent="-228600">
              <a:defRPr sz="2000">
                <a:solidFill>
                  <a:schemeClr val="tx1"/>
                </a:solidFill>
                <a:latin typeface="Calibri" panose="020F0502020204030204" pitchFamily="34" charset="0"/>
                <a:ea typeface="MS PGothic" panose="020B0600070205080204" pitchFamily="34" charset="-128"/>
              </a:defRPr>
            </a:lvl4pPr>
            <a:lvl5pPr marL="2057400" indent="-228600">
              <a:defRPr sz="2000">
                <a:solidFill>
                  <a:schemeClr val="tx1"/>
                </a:solidFill>
                <a:latin typeface="Calibri" panose="020F0502020204030204" pitchFamily="34" charset="0"/>
                <a:ea typeface="MS PGothic" panose="020B0600070205080204" pitchFamily="34" charset="-128"/>
              </a:defRPr>
            </a:lvl5pPr>
            <a:lvl6pPr marL="2514600" indent="-228600" defTabSz="504825" eaLnBrk="0" fontAlgn="base" hangingPunct="0">
              <a:spcBef>
                <a:spcPct val="0"/>
              </a:spcBef>
              <a:spcAft>
                <a:spcPct val="0"/>
              </a:spcAft>
              <a:defRPr sz="2000">
                <a:solidFill>
                  <a:schemeClr val="tx1"/>
                </a:solidFill>
                <a:latin typeface="Calibri" panose="020F0502020204030204" pitchFamily="34" charset="0"/>
                <a:ea typeface="MS PGothic" panose="020B0600070205080204" pitchFamily="34" charset="-128"/>
              </a:defRPr>
            </a:lvl6pPr>
            <a:lvl7pPr marL="2971800" indent="-228600" defTabSz="504825" eaLnBrk="0" fontAlgn="base" hangingPunct="0">
              <a:spcBef>
                <a:spcPct val="0"/>
              </a:spcBef>
              <a:spcAft>
                <a:spcPct val="0"/>
              </a:spcAft>
              <a:defRPr sz="2000">
                <a:solidFill>
                  <a:schemeClr val="tx1"/>
                </a:solidFill>
                <a:latin typeface="Calibri" panose="020F0502020204030204" pitchFamily="34" charset="0"/>
                <a:ea typeface="MS PGothic" panose="020B0600070205080204" pitchFamily="34" charset="-128"/>
              </a:defRPr>
            </a:lvl7pPr>
            <a:lvl8pPr marL="3429000" indent="-228600" defTabSz="504825" eaLnBrk="0" fontAlgn="base" hangingPunct="0">
              <a:spcBef>
                <a:spcPct val="0"/>
              </a:spcBef>
              <a:spcAft>
                <a:spcPct val="0"/>
              </a:spcAft>
              <a:defRPr sz="2000">
                <a:solidFill>
                  <a:schemeClr val="tx1"/>
                </a:solidFill>
                <a:latin typeface="Calibri" panose="020F0502020204030204" pitchFamily="34" charset="0"/>
                <a:ea typeface="MS PGothic" panose="020B0600070205080204" pitchFamily="34" charset="-128"/>
              </a:defRPr>
            </a:lvl8pPr>
            <a:lvl9pPr marL="3886200" indent="-228600" defTabSz="504825" eaLnBrk="0" fontAlgn="base" hangingPunct="0">
              <a:spcBef>
                <a:spcPct val="0"/>
              </a:spcBef>
              <a:spcAft>
                <a:spcPct val="0"/>
              </a:spcAft>
              <a:defRPr sz="2000">
                <a:solidFill>
                  <a:schemeClr val="tx1"/>
                </a:solidFill>
                <a:latin typeface="Calibri" panose="020F0502020204030204" pitchFamily="34" charset="0"/>
                <a:ea typeface="MS PGothic" panose="020B0600070205080204" pitchFamily="34" charset="-128"/>
              </a:defRPr>
            </a:lvl9pPr>
          </a:lstStyle>
          <a:p>
            <a:pPr marL="0" marR="0" lvl="0" indent="0" algn="r" defTabSz="504825" rtl="0" eaLnBrk="1" fontAlgn="base" latinLnBrk="0" hangingPunct="1">
              <a:lnSpc>
                <a:spcPct val="100000"/>
              </a:lnSpc>
              <a:spcBef>
                <a:spcPct val="0"/>
              </a:spcBef>
              <a:spcAft>
                <a:spcPct val="0"/>
              </a:spcAft>
              <a:buClrTx/>
              <a:buSzTx/>
              <a:buFontTx/>
              <a:buNone/>
              <a:tabLst/>
              <a:defRPr/>
            </a:pPr>
            <a:fld id="{881FA860-773B-364A-9401-F0618C0DC026}"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rPr>
              <a:pPr marL="0" marR="0" lvl="0" indent="0" algn="r" defTabSz="504825" rtl="0" eaLnBrk="1" fontAlgn="base" latinLnBrk="0" hangingPunct="1">
                <a:lnSpc>
                  <a:spcPct val="100000"/>
                </a:lnSpc>
                <a:spcBef>
                  <a:spcPct val="0"/>
                </a:spcBef>
                <a:spcAft>
                  <a:spcPct val="0"/>
                </a:spcAft>
                <a:buClrTx/>
                <a:buSzTx/>
                <a:buFontTx/>
                <a:buNone/>
                <a:tabLst/>
                <a:defRPr/>
              </a:pPr>
              <a:t>57</a:t>
            </a:fld>
            <a:endParaRPr kumimoji="0" lang="en-US" altLang="en-US" sz="12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endParaRPr>
          </a:p>
        </p:txBody>
      </p:sp>
    </p:spTree>
    <p:extLst>
      <p:ext uri="{BB962C8B-B14F-4D97-AF65-F5344CB8AC3E}">
        <p14:creationId xmlns:p14="http://schemas.microsoft.com/office/powerpoint/2010/main" val="380255573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Slide Image Placeholder 1">
            <a:extLst>
              <a:ext uri="{FF2B5EF4-FFF2-40B4-BE49-F238E27FC236}">
                <a16:creationId xmlns:a16="http://schemas.microsoft.com/office/drawing/2014/main" id="{6704D04B-A956-DA4C-9229-F88F7604932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0" name="Notes Placeholder 2">
            <a:extLst>
              <a:ext uri="{FF2B5EF4-FFF2-40B4-BE49-F238E27FC236}">
                <a16:creationId xmlns:a16="http://schemas.microsoft.com/office/drawing/2014/main" id="{FD3872D4-4DE2-6347-A99E-D7E88D8F5D4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kern="1200" dirty="0">
                <a:solidFill>
                  <a:schemeClr val="tx1"/>
                </a:solidFill>
                <a:effectLst/>
                <a:latin typeface="+mn-lt"/>
                <a:ea typeface="+mn-ea"/>
                <a:cs typeface="+mn-cs"/>
              </a:rPr>
              <a:t>Background: Additional topical treatments for atopic dermatitis (AD) are needed that provide relief while</a:t>
            </a:r>
          </a:p>
          <a:p>
            <a:r>
              <a:rPr lang="en-US" sz="1200" kern="1200" dirty="0">
                <a:solidFill>
                  <a:schemeClr val="tx1"/>
                </a:solidFill>
                <a:effectLst/>
                <a:latin typeface="+mn-lt"/>
                <a:ea typeface="+mn-ea"/>
                <a:cs typeface="+mn-cs"/>
              </a:rPr>
              <a:t>minimizing risks.</a:t>
            </a:r>
          </a:p>
          <a:p>
            <a:r>
              <a:rPr lang="en-US" sz="1200" kern="1200" dirty="0">
                <a:solidFill>
                  <a:schemeClr val="tx1"/>
                </a:solidFill>
                <a:effectLst/>
                <a:latin typeface="+mn-lt"/>
                <a:ea typeface="+mn-ea"/>
                <a:cs typeface="+mn-cs"/>
              </a:rPr>
              <a:t>Objective: We sought to assess the efficacy and safety of crisaborole ointment, a phosphodiesterase 4</a:t>
            </a:r>
          </a:p>
          <a:p>
            <a:r>
              <a:rPr lang="en-US" sz="1200" kern="1200" dirty="0">
                <a:solidFill>
                  <a:schemeClr val="tx1"/>
                </a:solidFill>
                <a:effectLst/>
                <a:latin typeface="+mn-lt"/>
                <a:ea typeface="+mn-ea"/>
                <a:cs typeface="+mn-cs"/>
              </a:rPr>
              <a:t>inhibitor, in two phase III AD studies (AD-301: NCT02118766; AD-302: NCT02118792).</a:t>
            </a:r>
          </a:p>
          <a:p>
            <a:r>
              <a:rPr lang="en-US" sz="1200" kern="1200" dirty="0">
                <a:solidFill>
                  <a:schemeClr val="tx1"/>
                </a:solidFill>
                <a:effectLst/>
                <a:latin typeface="+mn-lt"/>
                <a:ea typeface="+mn-ea"/>
                <a:cs typeface="+mn-cs"/>
              </a:rPr>
              <a:t>Methods: Two identically designed, vehicle-controlled, double-blind studies enrolled and randomly</a:t>
            </a:r>
          </a:p>
          <a:p>
            <a:r>
              <a:rPr lang="en-US" sz="1200" kern="1200" dirty="0">
                <a:solidFill>
                  <a:schemeClr val="tx1"/>
                </a:solidFill>
                <a:effectLst/>
                <a:latin typeface="+mn-lt"/>
                <a:ea typeface="+mn-ea"/>
                <a:cs typeface="+mn-cs"/>
              </a:rPr>
              <a:t>assigned (2:1, crisaborole:vehicle) patients aged 2 years or older with an Investigator’s Static Global</a:t>
            </a:r>
          </a:p>
          <a:p>
            <a:r>
              <a:rPr lang="en-US" sz="1200" kern="1200" dirty="0">
                <a:solidFill>
                  <a:schemeClr val="tx1"/>
                </a:solidFill>
                <a:effectLst/>
                <a:latin typeface="+mn-lt"/>
                <a:ea typeface="+mn-ea"/>
                <a:cs typeface="+mn-cs"/>
              </a:rPr>
              <a:t>Assessment (ISGA) score of mild or moderate for twice-daily application for 28 days. The primary end point</a:t>
            </a:r>
          </a:p>
          <a:p>
            <a:r>
              <a:rPr lang="en-US" sz="1200" kern="1200" dirty="0">
                <a:solidFill>
                  <a:schemeClr val="tx1"/>
                </a:solidFill>
                <a:effectLst/>
                <a:latin typeface="+mn-lt"/>
                <a:ea typeface="+mn-ea"/>
                <a:cs typeface="+mn-cs"/>
              </a:rPr>
              <a:t>was ISGA score at day 29 of clear (0)/almost clear (1) with 2-grade or greater improvement from baseline.</a:t>
            </a:r>
          </a:p>
          <a:p>
            <a:r>
              <a:rPr lang="en-US" sz="1200" kern="1200" dirty="0">
                <a:solidFill>
                  <a:schemeClr val="tx1"/>
                </a:solidFill>
                <a:effectLst/>
                <a:latin typeface="+mn-lt"/>
                <a:ea typeface="+mn-ea"/>
                <a:cs typeface="+mn-cs"/>
              </a:rPr>
              <a:t>Additional analyses included time to success in ISGA score, percentage of patients achieving clear/almost</a:t>
            </a:r>
          </a:p>
          <a:p>
            <a:r>
              <a:rPr lang="en-US" sz="1200" kern="1200" dirty="0">
                <a:solidFill>
                  <a:schemeClr val="tx1"/>
                </a:solidFill>
                <a:effectLst/>
                <a:latin typeface="+mn-lt"/>
                <a:ea typeface="+mn-ea"/>
                <a:cs typeface="+mn-cs"/>
              </a:rPr>
              <a:t>clear, reduction in severity of AD signs, and time to improvement in pruritus.</a:t>
            </a:r>
          </a:p>
        </p:txBody>
      </p:sp>
      <p:sp>
        <p:nvSpPr>
          <p:cNvPr id="63491" name="Slide Number Placeholder 3">
            <a:extLst>
              <a:ext uri="{FF2B5EF4-FFF2-40B4-BE49-F238E27FC236}">
                <a16:creationId xmlns:a16="http://schemas.microsoft.com/office/drawing/2014/main" id="{18E32451-96C0-9946-A1F6-69E8E24CB7D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Calibri" panose="020F0502020204030204" pitchFamily="34" charset="0"/>
                <a:ea typeface="MS PGothic" panose="020B0600070205080204" pitchFamily="34" charset="-128"/>
              </a:defRPr>
            </a:lvl1pPr>
            <a:lvl2pPr marL="742950" indent="-285750">
              <a:defRPr sz="2000">
                <a:solidFill>
                  <a:schemeClr val="tx1"/>
                </a:solidFill>
                <a:latin typeface="Calibri" panose="020F0502020204030204" pitchFamily="34" charset="0"/>
                <a:ea typeface="MS PGothic" panose="020B0600070205080204" pitchFamily="34" charset="-128"/>
              </a:defRPr>
            </a:lvl2pPr>
            <a:lvl3pPr marL="1143000" indent="-228600">
              <a:defRPr sz="2000">
                <a:solidFill>
                  <a:schemeClr val="tx1"/>
                </a:solidFill>
                <a:latin typeface="Calibri" panose="020F0502020204030204" pitchFamily="34" charset="0"/>
                <a:ea typeface="MS PGothic" panose="020B0600070205080204" pitchFamily="34" charset="-128"/>
              </a:defRPr>
            </a:lvl3pPr>
            <a:lvl4pPr marL="1600200" indent="-228600">
              <a:defRPr sz="2000">
                <a:solidFill>
                  <a:schemeClr val="tx1"/>
                </a:solidFill>
                <a:latin typeface="Calibri" panose="020F0502020204030204" pitchFamily="34" charset="0"/>
                <a:ea typeface="MS PGothic" panose="020B0600070205080204" pitchFamily="34" charset="-128"/>
              </a:defRPr>
            </a:lvl4pPr>
            <a:lvl5pPr marL="2057400" indent="-228600">
              <a:defRPr sz="2000">
                <a:solidFill>
                  <a:schemeClr val="tx1"/>
                </a:solidFill>
                <a:latin typeface="Calibri" panose="020F0502020204030204" pitchFamily="34" charset="0"/>
                <a:ea typeface="MS PGothic" panose="020B0600070205080204" pitchFamily="34" charset="-128"/>
              </a:defRPr>
            </a:lvl5pPr>
            <a:lvl6pPr marL="2514600" indent="-228600" defTabSz="504825" eaLnBrk="0" fontAlgn="base" hangingPunct="0">
              <a:spcBef>
                <a:spcPct val="0"/>
              </a:spcBef>
              <a:spcAft>
                <a:spcPct val="0"/>
              </a:spcAft>
              <a:defRPr sz="2000">
                <a:solidFill>
                  <a:schemeClr val="tx1"/>
                </a:solidFill>
                <a:latin typeface="Calibri" panose="020F0502020204030204" pitchFamily="34" charset="0"/>
                <a:ea typeface="MS PGothic" panose="020B0600070205080204" pitchFamily="34" charset="-128"/>
              </a:defRPr>
            </a:lvl6pPr>
            <a:lvl7pPr marL="2971800" indent="-228600" defTabSz="504825" eaLnBrk="0" fontAlgn="base" hangingPunct="0">
              <a:spcBef>
                <a:spcPct val="0"/>
              </a:spcBef>
              <a:spcAft>
                <a:spcPct val="0"/>
              </a:spcAft>
              <a:defRPr sz="2000">
                <a:solidFill>
                  <a:schemeClr val="tx1"/>
                </a:solidFill>
                <a:latin typeface="Calibri" panose="020F0502020204030204" pitchFamily="34" charset="0"/>
                <a:ea typeface="MS PGothic" panose="020B0600070205080204" pitchFamily="34" charset="-128"/>
              </a:defRPr>
            </a:lvl7pPr>
            <a:lvl8pPr marL="3429000" indent="-228600" defTabSz="504825" eaLnBrk="0" fontAlgn="base" hangingPunct="0">
              <a:spcBef>
                <a:spcPct val="0"/>
              </a:spcBef>
              <a:spcAft>
                <a:spcPct val="0"/>
              </a:spcAft>
              <a:defRPr sz="2000">
                <a:solidFill>
                  <a:schemeClr val="tx1"/>
                </a:solidFill>
                <a:latin typeface="Calibri" panose="020F0502020204030204" pitchFamily="34" charset="0"/>
                <a:ea typeface="MS PGothic" panose="020B0600070205080204" pitchFamily="34" charset="-128"/>
              </a:defRPr>
            </a:lvl8pPr>
            <a:lvl9pPr marL="3886200" indent="-228600" defTabSz="504825" eaLnBrk="0" fontAlgn="base" hangingPunct="0">
              <a:spcBef>
                <a:spcPct val="0"/>
              </a:spcBef>
              <a:spcAft>
                <a:spcPct val="0"/>
              </a:spcAft>
              <a:defRPr sz="2000">
                <a:solidFill>
                  <a:schemeClr val="tx1"/>
                </a:solidFill>
                <a:latin typeface="Calibri" panose="020F0502020204030204" pitchFamily="34" charset="0"/>
                <a:ea typeface="MS PGothic" panose="020B0600070205080204" pitchFamily="34" charset="-128"/>
              </a:defRPr>
            </a:lvl9pPr>
          </a:lstStyle>
          <a:p>
            <a:pPr marL="0" marR="0" lvl="0" indent="0" algn="r" defTabSz="504825" rtl="0" eaLnBrk="1" fontAlgn="base" latinLnBrk="0" hangingPunct="1">
              <a:lnSpc>
                <a:spcPct val="100000"/>
              </a:lnSpc>
              <a:spcBef>
                <a:spcPct val="0"/>
              </a:spcBef>
              <a:spcAft>
                <a:spcPct val="0"/>
              </a:spcAft>
              <a:buClrTx/>
              <a:buSzTx/>
              <a:buFontTx/>
              <a:buNone/>
              <a:tabLst/>
              <a:defRPr/>
            </a:pPr>
            <a:fld id="{881FA860-773B-364A-9401-F0618C0DC026}"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rPr>
              <a:pPr marL="0" marR="0" lvl="0" indent="0" algn="r" defTabSz="504825" rtl="0" eaLnBrk="1" fontAlgn="base" latinLnBrk="0" hangingPunct="1">
                <a:lnSpc>
                  <a:spcPct val="100000"/>
                </a:lnSpc>
                <a:spcBef>
                  <a:spcPct val="0"/>
                </a:spcBef>
                <a:spcAft>
                  <a:spcPct val="0"/>
                </a:spcAft>
                <a:buClrTx/>
                <a:buSzTx/>
                <a:buFontTx/>
                <a:buNone/>
                <a:tabLst/>
                <a:defRPr/>
              </a:pPr>
              <a:t>58</a:t>
            </a:fld>
            <a:endParaRPr kumimoji="0" lang="en-US" altLang="en-US" sz="12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endParaRPr>
          </a:p>
        </p:txBody>
      </p:sp>
    </p:spTree>
    <p:extLst>
      <p:ext uri="{BB962C8B-B14F-4D97-AF65-F5344CB8AC3E}">
        <p14:creationId xmlns:p14="http://schemas.microsoft.com/office/powerpoint/2010/main" val="180881047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Slide Image Placeholder 1">
            <a:extLst>
              <a:ext uri="{FF2B5EF4-FFF2-40B4-BE49-F238E27FC236}">
                <a16:creationId xmlns:a16="http://schemas.microsoft.com/office/drawing/2014/main" id="{6704D04B-A956-DA4C-9229-F88F7604932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0" name="Notes Placeholder 2">
            <a:extLst>
              <a:ext uri="{FF2B5EF4-FFF2-40B4-BE49-F238E27FC236}">
                <a16:creationId xmlns:a16="http://schemas.microsoft.com/office/drawing/2014/main" id="{FD3872D4-4DE2-6347-A99E-D7E88D8F5D4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70000" lnSpcReduction="20000"/>
          </a:bodyPr>
          <a:lstStyle/>
          <a:p>
            <a:r>
              <a:rPr lang="en-US" sz="1200" kern="1200" dirty="0">
                <a:solidFill>
                  <a:schemeClr val="tx1"/>
                </a:solidFill>
                <a:effectLst/>
                <a:latin typeface="+mn-lt"/>
                <a:ea typeface="+mn-ea"/>
                <a:cs typeface="+mn-cs"/>
              </a:rPr>
              <a:t> Introduction: The impact of crisaborole ointment,</a:t>
            </a:r>
          </a:p>
          <a:p>
            <a:r>
              <a:rPr lang="en-US" sz="1200" kern="1200" dirty="0">
                <a:solidFill>
                  <a:schemeClr val="tx1"/>
                </a:solidFill>
                <a:effectLst/>
                <a:latin typeface="+mn-lt"/>
                <a:ea typeface="+mn-ea"/>
                <a:cs typeface="+mn-cs"/>
              </a:rPr>
              <a:t>a nonsteroidal phosphodiesterase 4 inhibitor</a:t>
            </a:r>
          </a:p>
          <a:p>
            <a:r>
              <a:rPr lang="en-US" sz="1200" kern="1200" dirty="0">
                <a:solidFill>
                  <a:schemeClr val="tx1"/>
                </a:solidFill>
                <a:effectLst/>
                <a:latin typeface="+mn-lt"/>
                <a:ea typeface="+mn-ea"/>
                <a:cs typeface="+mn-cs"/>
              </a:rPr>
              <a:t>for the treatment of mild to moderate atopic</a:t>
            </a:r>
          </a:p>
          <a:p>
            <a:r>
              <a:rPr lang="en-US" sz="1200" kern="1200" dirty="0">
                <a:solidFill>
                  <a:schemeClr val="tx1"/>
                </a:solidFill>
                <a:effectLst/>
                <a:latin typeface="+mn-lt"/>
                <a:ea typeface="+mn-ea"/>
                <a:cs typeface="+mn-cs"/>
              </a:rPr>
              <a:t>dermatitis (AD), on quality of life (QoL) was</a:t>
            </a:r>
          </a:p>
          <a:p>
            <a:r>
              <a:rPr lang="en-US" sz="1200" kern="1200" dirty="0">
                <a:solidFill>
                  <a:schemeClr val="tx1"/>
                </a:solidFill>
                <a:effectLst/>
                <a:latin typeface="+mn-lt"/>
                <a:ea typeface="+mn-ea"/>
                <a:cs typeface="+mn-cs"/>
              </a:rPr>
              <a:t>assessed in two identically designed phase 3 studies</a:t>
            </a:r>
          </a:p>
          <a:p>
            <a:r>
              <a:rPr lang="en-US" sz="1200" kern="1200" dirty="0">
                <a:solidFill>
                  <a:schemeClr val="tx1"/>
                </a:solidFill>
                <a:effectLst/>
                <a:latin typeface="+mn-lt"/>
                <a:ea typeface="+mn-ea"/>
                <a:cs typeface="+mn-cs"/>
              </a:rPr>
              <a:t>(AD-301:NCT02118766; AD-302: NCT02118792,</a:t>
            </a:r>
          </a:p>
          <a:p>
            <a:r>
              <a:rPr lang="en-US" sz="1200" kern="1200" dirty="0">
                <a:solidFill>
                  <a:schemeClr val="tx1"/>
                </a:solidFill>
                <a:effectLst/>
                <a:latin typeface="+mn-lt"/>
                <a:ea typeface="+mn-ea"/>
                <a:cs typeface="+mn-cs"/>
              </a:rPr>
              <a:t>both at http://www.clinicaltrials.gov).</a:t>
            </a:r>
          </a:p>
          <a:p>
            <a:r>
              <a:rPr lang="en-US" sz="1200" kern="1200" dirty="0">
                <a:solidFill>
                  <a:schemeClr val="tx1"/>
                </a:solidFill>
                <a:effectLst/>
                <a:latin typeface="+mn-lt"/>
                <a:ea typeface="+mn-ea"/>
                <a:cs typeface="+mn-cs"/>
              </a:rPr>
              <a:t> Methods: In both studies, patients aged</a:t>
            </a:r>
          </a:p>
          <a:p>
            <a:r>
              <a:rPr lang="en-US" sz="1200" kern="1200" dirty="0">
                <a:solidFill>
                  <a:schemeClr val="tx1"/>
                </a:solidFill>
                <a:effectLst/>
                <a:latin typeface="+mn-lt"/>
                <a:ea typeface="+mn-ea"/>
                <a:cs typeface="+mn-cs"/>
              </a:rPr>
              <a:t>C 2 years with mild to moderate AD per the</a:t>
            </a:r>
          </a:p>
          <a:p>
            <a:r>
              <a:rPr lang="en-US" sz="1200" kern="1200" dirty="0">
                <a:solidFill>
                  <a:schemeClr val="tx1"/>
                </a:solidFill>
                <a:effectLst/>
                <a:latin typeface="+mn-lt"/>
                <a:ea typeface="+mn-ea"/>
                <a:cs typeface="+mn-cs"/>
              </a:rPr>
              <a:t>Investigator’s Static Global Assessment were</a:t>
            </a:r>
          </a:p>
          <a:p>
            <a:r>
              <a:rPr lang="en-US" sz="1200" kern="1200" dirty="0">
                <a:solidFill>
                  <a:schemeClr val="tx1"/>
                </a:solidFill>
                <a:effectLst/>
                <a:latin typeface="+mn-lt"/>
                <a:ea typeface="+mn-ea"/>
                <a:cs typeface="+mn-cs"/>
              </a:rPr>
              <a:t>randomly assigned 2:1 to receive crisaborole or</a:t>
            </a:r>
          </a:p>
          <a:p>
            <a:r>
              <a:rPr lang="en-US" sz="1200" kern="1200" dirty="0">
                <a:solidFill>
                  <a:schemeClr val="tx1"/>
                </a:solidFill>
                <a:effectLst/>
                <a:latin typeface="+mn-lt"/>
                <a:ea typeface="+mn-ea"/>
                <a:cs typeface="+mn-cs"/>
              </a:rPr>
              <a:t>vehicle twice daily for 28 days. QoL was assessed</a:t>
            </a:r>
          </a:p>
          <a:p>
            <a:r>
              <a:rPr lang="en-US" sz="1200" kern="1200" dirty="0">
                <a:solidFill>
                  <a:schemeClr val="tx1"/>
                </a:solidFill>
                <a:effectLst/>
                <a:latin typeface="+mn-lt"/>
                <a:ea typeface="+mn-ea"/>
                <a:cs typeface="+mn-cs"/>
              </a:rPr>
              <a:t>using the Children’s Dermatology Life Quality</a:t>
            </a:r>
          </a:p>
          <a:p>
            <a:r>
              <a:rPr lang="en-US" sz="1200" kern="1200" dirty="0">
                <a:solidFill>
                  <a:schemeClr val="tx1"/>
                </a:solidFill>
                <a:effectLst/>
                <a:latin typeface="+mn-lt"/>
                <a:ea typeface="+mn-ea"/>
                <a:cs typeface="+mn-cs"/>
              </a:rPr>
              <a:t>Index (CDLQI) (2–15 years), the Dermatology</a:t>
            </a:r>
          </a:p>
          <a:p>
            <a:r>
              <a:rPr lang="en-US" sz="1200" kern="1200" dirty="0">
                <a:solidFill>
                  <a:schemeClr val="tx1"/>
                </a:solidFill>
                <a:effectLst/>
                <a:latin typeface="+mn-lt"/>
                <a:ea typeface="+mn-ea"/>
                <a:cs typeface="+mn-cs"/>
              </a:rPr>
              <a:t>Life Quality Index (DLQI) (C 16 years), and the</a:t>
            </a:r>
          </a:p>
          <a:p>
            <a:r>
              <a:rPr lang="en-US" sz="1200" kern="1200" dirty="0">
                <a:solidFill>
                  <a:schemeClr val="tx1"/>
                </a:solidFill>
                <a:effectLst/>
                <a:latin typeface="+mn-lt"/>
                <a:ea typeface="+mn-ea"/>
                <a:cs typeface="+mn-cs"/>
              </a:rPr>
              <a:t>Dermatitis Family Impact Questionnaire (DFI)</a:t>
            </a:r>
          </a:p>
          <a:p>
            <a:r>
              <a:rPr lang="en-US" sz="1200" kern="1200" dirty="0">
                <a:solidFill>
                  <a:schemeClr val="tx1"/>
                </a:solidFill>
                <a:effectLst/>
                <a:latin typeface="+mn-lt"/>
                <a:ea typeface="+mn-ea"/>
                <a:cs typeface="+mn-cs"/>
              </a:rPr>
              <a:t>(parents/caregivers/family of patients aged 2–17 years). Established QoL score severity</a:t>
            </a:r>
          </a:p>
          <a:p>
            <a:r>
              <a:rPr lang="en-US" sz="1200" kern="1200" dirty="0">
                <a:solidFill>
                  <a:schemeClr val="tx1"/>
                </a:solidFill>
                <a:effectLst/>
                <a:latin typeface="+mn-lt"/>
                <a:ea typeface="+mn-ea"/>
                <a:cs typeface="+mn-cs"/>
              </a:rPr>
              <a:t>bands provided clinical context.</a:t>
            </a:r>
          </a:p>
          <a:p>
            <a:r>
              <a:rPr lang="en-US" sz="1200" kern="1200" dirty="0">
                <a:solidFill>
                  <a:schemeClr val="tx1"/>
                </a:solidFill>
                <a:effectLst/>
                <a:latin typeface="+mn-lt"/>
                <a:ea typeface="+mn-ea"/>
                <a:cs typeface="+mn-cs"/>
              </a:rPr>
              <a:t>Results: Greater mean improvement in QoL</a:t>
            </a:r>
          </a:p>
          <a:p>
            <a:r>
              <a:rPr lang="en-US" sz="1200" kern="1200" dirty="0">
                <a:solidFill>
                  <a:schemeClr val="tx1"/>
                </a:solidFill>
                <a:effectLst/>
                <a:latin typeface="+mn-lt"/>
                <a:ea typeface="+mn-ea"/>
                <a:cs typeface="+mn-cs"/>
              </a:rPr>
              <a:t>was observed in crisaborole-treated patients</a:t>
            </a:r>
          </a:p>
          <a:p>
            <a:r>
              <a:rPr lang="en-US" sz="1200" kern="1200" dirty="0">
                <a:solidFill>
                  <a:schemeClr val="tx1"/>
                </a:solidFill>
                <a:effectLst/>
                <a:latin typeface="+mn-lt"/>
                <a:ea typeface="+mn-ea"/>
                <a:cs typeface="+mn-cs"/>
              </a:rPr>
              <a:t>than in vehicle-treated patients at day 29 [mean</a:t>
            </a:r>
          </a:p>
          <a:p>
            <a:r>
              <a:rPr lang="en-US" sz="1200" kern="1200" dirty="0">
                <a:solidFill>
                  <a:schemeClr val="tx1"/>
                </a:solidFill>
                <a:effectLst/>
                <a:latin typeface="+mn-lt"/>
                <a:ea typeface="+mn-ea"/>
                <a:cs typeface="+mn-cs"/>
              </a:rPr>
              <a:t>change from baseline (DBL), CDLQI: - 4.6 vs.</a:t>
            </a:r>
          </a:p>
          <a:p>
            <a:r>
              <a:rPr lang="en-US" sz="1200" kern="1200" dirty="0">
                <a:solidFill>
                  <a:schemeClr val="tx1"/>
                </a:solidFill>
                <a:effectLst/>
                <a:latin typeface="+mn-lt"/>
                <a:ea typeface="+mn-ea"/>
                <a:cs typeface="+mn-cs"/>
              </a:rPr>
              <a:t>- 3.0; P\ 0.001; DLQI: - 5.2 vs. - 3.5;</a:t>
            </a:r>
          </a:p>
          <a:p>
            <a:r>
              <a:rPr lang="en-US" sz="1200" kern="1200" dirty="0">
                <a:solidFill>
                  <a:schemeClr val="tx1"/>
                </a:solidFill>
                <a:effectLst/>
                <a:latin typeface="+mn-lt"/>
                <a:ea typeface="+mn-ea"/>
                <a:cs typeface="+mn-cs"/>
              </a:rPr>
              <a:t>P = 0.015]. At baseline, more than half the</a:t>
            </a:r>
          </a:p>
          <a:p>
            <a:r>
              <a:rPr lang="en-US" sz="1200" kern="1200" dirty="0">
                <a:solidFill>
                  <a:schemeClr val="tx1"/>
                </a:solidFill>
                <a:effectLst/>
                <a:latin typeface="+mn-lt"/>
                <a:ea typeface="+mn-ea"/>
                <a:cs typeface="+mn-cs"/>
              </a:rPr>
              <a:t>patients had a ‘‘moderate effect’’ or higher of AD</a:t>
            </a:r>
          </a:p>
          <a:p>
            <a:r>
              <a:rPr lang="en-US" sz="1200" kern="1200" dirty="0">
                <a:solidFill>
                  <a:schemeClr val="tx1"/>
                </a:solidFill>
                <a:effectLst/>
                <a:latin typeface="+mn-lt"/>
                <a:ea typeface="+mn-ea"/>
                <a:cs typeface="+mn-cs"/>
              </a:rPr>
              <a:t>on QoL. At day 29, there was a trend toward</a:t>
            </a:r>
          </a:p>
          <a:p>
            <a:r>
              <a:rPr lang="en-US" sz="1200" kern="1200" dirty="0">
                <a:solidFill>
                  <a:schemeClr val="tx1"/>
                </a:solidFill>
                <a:effectLst/>
                <a:latin typeface="+mn-lt"/>
                <a:ea typeface="+mn-ea"/>
                <a:cs typeface="+mn-cs"/>
              </a:rPr>
              <a:t>more crisaborole- than vehicle-treated patients</a:t>
            </a:r>
          </a:p>
          <a:p>
            <a:r>
              <a:rPr lang="en-US" sz="1200" kern="1200" dirty="0">
                <a:solidFill>
                  <a:schemeClr val="tx1"/>
                </a:solidFill>
                <a:effectLst/>
                <a:latin typeface="+mn-lt"/>
                <a:ea typeface="+mn-ea"/>
                <a:cs typeface="+mn-cs"/>
              </a:rPr>
              <a:t>having ‘‘small effect’’ to ‘‘no effect’’, The QoL of</a:t>
            </a:r>
          </a:p>
          <a:p>
            <a:r>
              <a:rPr lang="en-US" sz="1200" kern="1200" dirty="0">
                <a:solidFill>
                  <a:schemeClr val="tx1"/>
                </a:solidFill>
                <a:effectLst/>
                <a:latin typeface="+mn-lt"/>
                <a:ea typeface="+mn-ea"/>
                <a:cs typeface="+mn-cs"/>
              </a:rPr>
              <a:t>parents/caregivers/family improved more for</a:t>
            </a:r>
          </a:p>
          <a:p>
            <a:r>
              <a:rPr lang="en-US" sz="1200" kern="1200" dirty="0">
                <a:solidFill>
                  <a:schemeClr val="tx1"/>
                </a:solidFill>
                <a:effectLst/>
                <a:latin typeface="+mn-lt"/>
                <a:ea typeface="+mn-ea"/>
                <a:cs typeface="+mn-cs"/>
              </a:rPr>
              <a:t>crisaborole-treated than for vehicle-treated</a:t>
            </a:r>
          </a:p>
          <a:p>
            <a:r>
              <a:rPr lang="en-US" sz="1200" kern="1200" dirty="0">
                <a:solidFill>
                  <a:schemeClr val="tx1"/>
                </a:solidFill>
                <a:effectLst/>
                <a:latin typeface="+mn-lt"/>
                <a:ea typeface="+mn-ea"/>
                <a:cs typeface="+mn-cs"/>
              </a:rPr>
              <a:t>patients (DBL, DFI: - 3.7 vs. - 2.7; P = 0.003).</a:t>
            </a:r>
          </a:p>
          <a:p>
            <a:r>
              <a:rPr lang="en-US" sz="1200" kern="1200" dirty="0">
                <a:solidFill>
                  <a:schemeClr val="tx1"/>
                </a:solidFill>
                <a:effectLst/>
                <a:latin typeface="+mn-lt"/>
                <a:ea typeface="+mn-ea"/>
                <a:cs typeface="+mn-cs"/>
              </a:rPr>
              <a:t>Conclusion: Crisaborole treatment results in</a:t>
            </a:r>
          </a:p>
          <a:p>
            <a:r>
              <a:rPr lang="en-US" sz="1200" kern="1200" dirty="0">
                <a:solidFill>
                  <a:schemeClr val="tx1"/>
                </a:solidFill>
                <a:effectLst/>
                <a:latin typeface="+mn-lt"/>
                <a:ea typeface="+mn-ea"/>
                <a:cs typeface="+mn-cs"/>
              </a:rPr>
              <a:t>clinically meaningful improvement in QoL for</a:t>
            </a:r>
          </a:p>
          <a:p>
            <a:r>
              <a:rPr lang="en-US" sz="1200" kern="1200" dirty="0">
                <a:solidFill>
                  <a:schemeClr val="tx1"/>
                </a:solidFill>
                <a:effectLst/>
                <a:latin typeface="+mn-lt"/>
                <a:ea typeface="+mn-ea"/>
                <a:cs typeface="+mn-cs"/>
              </a:rPr>
              <a:t>patients and their parents/caregivers/families.</a:t>
            </a:r>
          </a:p>
          <a:p>
            <a:r>
              <a:rPr lang="en-US" sz="1200" kern="1200" dirty="0">
                <a:solidFill>
                  <a:schemeClr val="tx1"/>
                </a:solidFill>
                <a:effectLst/>
                <a:latin typeface="+mn-lt"/>
                <a:ea typeface="+mn-ea"/>
                <a:cs typeface="+mn-cs"/>
              </a:rPr>
              <a:t>Trial Registration: AD-301: http://www.clini</a:t>
            </a:r>
          </a:p>
          <a:p>
            <a:r>
              <a:rPr lang="en-US" sz="1200" kern="1200" dirty="0">
                <a:solidFill>
                  <a:schemeClr val="tx1"/>
                </a:solidFill>
                <a:effectLst/>
                <a:latin typeface="+mn-lt"/>
                <a:ea typeface="+mn-ea"/>
                <a:cs typeface="+mn-cs"/>
              </a:rPr>
              <a:t>caltrials.gov, NCT02118766; AD-302: http://www.</a:t>
            </a:r>
          </a:p>
          <a:p>
            <a:r>
              <a:rPr lang="en-US" sz="1200" kern="1200" dirty="0">
                <a:solidFill>
                  <a:schemeClr val="tx1"/>
                </a:solidFill>
                <a:effectLst/>
                <a:latin typeface="+mn-lt"/>
                <a:ea typeface="+mn-ea"/>
                <a:cs typeface="+mn-cs"/>
              </a:rPr>
              <a:t>clinicaltrials.gov, NCT02118792.</a:t>
            </a:r>
          </a:p>
          <a:p>
            <a:endParaRPr lang="en-US" sz="1200" kern="1200" dirty="0">
              <a:solidFill>
                <a:schemeClr val="tx1"/>
              </a:solidFill>
              <a:effectLst/>
              <a:latin typeface="+mn-lt"/>
              <a:ea typeface="+mn-ea"/>
              <a:cs typeface="+mn-cs"/>
            </a:endParaRPr>
          </a:p>
          <a:p>
            <a:pPr eaLnBrk="1" hangingPunct="1">
              <a:spcBef>
                <a:spcPct val="0"/>
              </a:spcBef>
            </a:pPr>
            <a:endParaRPr lang="en-US" altLang="en-US" dirty="0"/>
          </a:p>
        </p:txBody>
      </p:sp>
      <p:sp>
        <p:nvSpPr>
          <p:cNvPr id="63491" name="Slide Number Placeholder 3">
            <a:extLst>
              <a:ext uri="{FF2B5EF4-FFF2-40B4-BE49-F238E27FC236}">
                <a16:creationId xmlns:a16="http://schemas.microsoft.com/office/drawing/2014/main" id="{18E32451-96C0-9946-A1F6-69E8E24CB7D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Calibri" panose="020F0502020204030204" pitchFamily="34" charset="0"/>
                <a:ea typeface="MS PGothic" panose="020B0600070205080204" pitchFamily="34" charset="-128"/>
              </a:defRPr>
            </a:lvl1pPr>
            <a:lvl2pPr marL="742950" indent="-285750">
              <a:defRPr sz="2000">
                <a:solidFill>
                  <a:schemeClr val="tx1"/>
                </a:solidFill>
                <a:latin typeface="Calibri" panose="020F0502020204030204" pitchFamily="34" charset="0"/>
                <a:ea typeface="MS PGothic" panose="020B0600070205080204" pitchFamily="34" charset="-128"/>
              </a:defRPr>
            </a:lvl2pPr>
            <a:lvl3pPr marL="1143000" indent="-228600">
              <a:defRPr sz="2000">
                <a:solidFill>
                  <a:schemeClr val="tx1"/>
                </a:solidFill>
                <a:latin typeface="Calibri" panose="020F0502020204030204" pitchFamily="34" charset="0"/>
                <a:ea typeface="MS PGothic" panose="020B0600070205080204" pitchFamily="34" charset="-128"/>
              </a:defRPr>
            </a:lvl3pPr>
            <a:lvl4pPr marL="1600200" indent="-228600">
              <a:defRPr sz="2000">
                <a:solidFill>
                  <a:schemeClr val="tx1"/>
                </a:solidFill>
                <a:latin typeface="Calibri" panose="020F0502020204030204" pitchFamily="34" charset="0"/>
                <a:ea typeface="MS PGothic" panose="020B0600070205080204" pitchFamily="34" charset="-128"/>
              </a:defRPr>
            </a:lvl4pPr>
            <a:lvl5pPr marL="2057400" indent="-228600">
              <a:defRPr sz="2000">
                <a:solidFill>
                  <a:schemeClr val="tx1"/>
                </a:solidFill>
                <a:latin typeface="Calibri" panose="020F0502020204030204" pitchFamily="34" charset="0"/>
                <a:ea typeface="MS PGothic" panose="020B0600070205080204" pitchFamily="34" charset="-128"/>
              </a:defRPr>
            </a:lvl5pPr>
            <a:lvl6pPr marL="2514600" indent="-228600" defTabSz="504825" eaLnBrk="0" fontAlgn="base" hangingPunct="0">
              <a:spcBef>
                <a:spcPct val="0"/>
              </a:spcBef>
              <a:spcAft>
                <a:spcPct val="0"/>
              </a:spcAft>
              <a:defRPr sz="2000">
                <a:solidFill>
                  <a:schemeClr val="tx1"/>
                </a:solidFill>
                <a:latin typeface="Calibri" panose="020F0502020204030204" pitchFamily="34" charset="0"/>
                <a:ea typeface="MS PGothic" panose="020B0600070205080204" pitchFamily="34" charset="-128"/>
              </a:defRPr>
            </a:lvl6pPr>
            <a:lvl7pPr marL="2971800" indent="-228600" defTabSz="504825" eaLnBrk="0" fontAlgn="base" hangingPunct="0">
              <a:spcBef>
                <a:spcPct val="0"/>
              </a:spcBef>
              <a:spcAft>
                <a:spcPct val="0"/>
              </a:spcAft>
              <a:defRPr sz="2000">
                <a:solidFill>
                  <a:schemeClr val="tx1"/>
                </a:solidFill>
                <a:latin typeface="Calibri" panose="020F0502020204030204" pitchFamily="34" charset="0"/>
                <a:ea typeface="MS PGothic" panose="020B0600070205080204" pitchFamily="34" charset="-128"/>
              </a:defRPr>
            </a:lvl7pPr>
            <a:lvl8pPr marL="3429000" indent="-228600" defTabSz="504825" eaLnBrk="0" fontAlgn="base" hangingPunct="0">
              <a:spcBef>
                <a:spcPct val="0"/>
              </a:spcBef>
              <a:spcAft>
                <a:spcPct val="0"/>
              </a:spcAft>
              <a:defRPr sz="2000">
                <a:solidFill>
                  <a:schemeClr val="tx1"/>
                </a:solidFill>
                <a:latin typeface="Calibri" panose="020F0502020204030204" pitchFamily="34" charset="0"/>
                <a:ea typeface="MS PGothic" panose="020B0600070205080204" pitchFamily="34" charset="-128"/>
              </a:defRPr>
            </a:lvl8pPr>
            <a:lvl9pPr marL="3886200" indent="-228600" defTabSz="504825" eaLnBrk="0" fontAlgn="base" hangingPunct="0">
              <a:spcBef>
                <a:spcPct val="0"/>
              </a:spcBef>
              <a:spcAft>
                <a:spcPct val="0"/>
              </a:spcAft>
              <a:defRPr sz="2000">
                <a:solidFill>
                  <a:schemeClr val="tx1"/>
                </a:solidFill>
                <a:latin typeface="Calibri" panose="020F0502020204030204" pitchFamily="34" charset="0"/>
                <a:ea typeface="MS PGothic" panose="020B0600070205080204" pitchFamily="34" charset="-128"/>
              </a:defRPr>
            </a:lvl9pPr>
          </a:lstStyle>
          <a:p>
            <a:pPr marL="0" marR="0" lvl="0" indent="0" algn="r" defTabSz="504825" rtl="0" eaLnBrk="1" fontAlgn="base" latinLnBrk="0" hangingPunct="1">
              <a:lnSpc>
                <a:spcPct val="100000"/>
              </a:lnSpc>
              <a:spcBef>
                <a:spcPct val="0"/>
              </a:spcBef>
              <a:spcAft>
                <a:spcPct val="0"/>
              </a:spcAft>
              <a:buClrTx/>
              <a:buSzTx/>
              <a:buFontTx/>
              <a:buNone/>
              <a:tabLst/>
              <a:defRPr/>
            </a:pPr>
            <a:fld id="{881FA860-773B-364A-9401-F0618C0DC026}"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rPr>
              <a:pPr marL="0" marR="0" lvl="0" indent="0" algn="r" defTabSz="504825" rtl="0" eaLnBrk="1" fontAlgn="base" latinLnBrk="0" hangingPunct="1">
                <a:lnSpc>
                  <a:spcPct val="100000"/>
                </a:lnSpc>
                <a:spcBef>
                  <a:spcPct val="0"/>
                </a:spcBef>
                <a:spcAft>
                  <a:spcPct val="0"/>
                </a:spcAft>
                <a:buClrTx/>
                <a:buSzTx/>
                <a:buFontTx/>
                <a:buNone/>
                <a:tabLst/>
                <a:defRPr/>
              </a:pPr>
              <a:t>59</a:t>
            </a:fld>
            <a:endParaRPr kumimoji="0" lang="en-US" altLang="en-US" sz="12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endParaRPr>
          </a:p>
        </p:txBody>
      </p:sp>
    </p:spTree>
    <p:extLst>
      <p:ext uri="{BB962C8B-B14F-4D97-AF65-F5344CB8AC3E}">
        <p14:creationId xmlns:p14="http://schemas.microsoft.com/office/powerpoint/2010/main" val="281315509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46E1A8-6D11-D944-BA46-3CE3E43A53DE}" type="slidenum">
              <a:rPr lang="en-US" smtClean="0"/>
              <a:pPr/>
              <a:t>62</a:t>
            </a:fld>
            <a:endParaRPr lang="en-US" dirty="0"/>
          </a:p>
        </p:txBody>
      </p:sp>
    </p:spTree>
    <p:extLst>
      <p:ext uri="{BB962C8B-B14F-4D97-AF65-F5344CB8AC3E}">
        <p14:creationId xmlns:p14="http://schemas.microsoft.com/office/powerpoint/2010/main" val="179176962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46E1A8-6D11-D944-BA46-3CE3E43A53DE}" type="slidenum">
              <a:rPr lang="en-US" smtClean="0"/>
              <a:pPr/>
              <a:t>68</a:t>
            </a:fld>
            <a:endParaRPr lang="en-US" dirty="0"/>
          </a:p>
        </p:txBody>
      </p:sp>
    </p:spTree>
    <p:extLst>
      <p:ext uri="{BB962C8B-B14F-4D97-AF65-F5344CB8AC3E}">
        <p14:creationId xmlns:p14="http://schemas.microsoft.com/office/powerpoint/2010/main" val="32912720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a:r>
              <a:rPr lang="en-US" altLang="en-US" sz="2200" dirty="0">
                <a:latin typeface="Arial" panose="020B0604020202020204" pitchFamily="34" charset="0"/>
              </a:rPr>
              <a:t>Goal: improving patient outcomes at lower cost</a:t>
            </a:r>
          </a:p>
          <a:p>
            <a:endParaRPr lang="en-US" altLang="en-US" dirty="0"/>
          </a:p>
          <a:p>
            <a:endParaRPr lang="en-US" dirty="0"/>
          </a:p>
        </p:txBody>
      </p:sp>
      <p:sp>
        <p:nvSpPr>
          <p:cNvPr id="4" name="Slide Number Placeholder 3"/>
          <p:cNvSpPr>
            <a:spLocks noGrp="1"/>
          </p:cNvSpPr>
          <p:nvPr>
            <p:ph type="sldNum" sz="quarter" idx="5"/>
          </p:nvPr>
        </p:nvSpPr>
        <p:spPr/>
        <p:txBody>
          <a:bodyPr/>
          <a:lstStyle/>
          <a:p>
            <a:fld id="{9446E1A8-6D11-D944-BA46-3CE3E43A53DE}" type="slidenum">
              <a:rPr lang="en-US" smtClean="0"/>
              <a:pPr/>
              <a:t>73</a:t>
            </a:fld>
            <a:endParaRPr lang="en-US" dirty="0"/>
          </a:p>
        </p:txBody>
      </p:sp>
    </p:spTree>
    <p:extLst>
      <p:ext uri="{BB962C8B-B14F-4D97-AF65-F5344CB8AC3E}">
        <p14:creationId xmlns:p14="http://schemas.microsoft.com/office/powerpoint/2010/main" val="84706955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a:r>
              <a:rPr lang="en-US" altLang="en-US" sz="2200" dirty="0">
                <a:latin typeface="Arial" panose="020B0604020202020204" pitchFamily="34" charset="0"/>
              </a:rPr>
              <a:t>Goal: improving patient outcomes at lower cost</a:t>
            </a:r>
          </a:p>
          <a:p>
            <a:endParaRPr lang="en-US" altLang="en-US" dirty="0"/>
          </a:p>
          <a:p>
            <a:endParaRPr lang="en-US" dirty="0"/>
          </a:p>
        </p:txBody>
      </p:sp>
      <p:sp>
        <p:nvSpPr>
          <p:cNvPr id="4" name="Slide Number Placeholder 3"/>
          <p:cNvSpPr>
            <a:spLocks noGrp="1"/>
          </p:cNvSpPr>
          <p:nvPr>
            <p:ph type="sldNum" sz="quarter" idx="5"/>
          </p:nvPr>
        </p:nvSpPr>
        <p:spPr/>
        <p:txBody>
          <a:bodyPr/>
          <a:lstStyle/>
          <a:p>
            <a:fld id="{9446E1A8-6D11-D944-BA46-3CE3E43A53DE}" type="slidenum">
              <a:rPr lang="en-US" smtClean="0"/>
              <a:pPr/>
              <a:t>74</a:t>
            </a:fld>
            <a:endParaRPr lang="en-US" dirty="0"/>
          </a:p>
        </p:txBody>
      </p:sp>
    </p:spTree>
    <p:extLst>
      <p:ext uri="{BB962C8B-B14F-4D97-AF65-F5344CB8AC3E}">
        <p14:creationId xmlns:p14="http://schemas.microsoft.com/office/powerpoint/2010/main" val="384682128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5613" indent="-455613" eaLnBrk="1" hangingPunct="1">
              <a:buFont typeface="Wingdings" pitchFamily="2" charset="2"/>
              <a:buChar char="§"/>
            </a:pPr>
            <a:r>
              <a:rPr lang="en-US" altLang="en-US" dirty="0">
                <a:solidFill>
                  <a:schemeClr val="bg1"/>
                </a:solidFill>
                <a:latin typeface="Arial" panose="020B0604020202020204" pitchFamily="34" charset="0"/>
                <a:cs typeface="Arial" panose="020B0604020202020204" pitchFamily="34" charset="0"/>
              </a:rPr>
              <a:t>Atopic Dermatitis is a </a:t>
            </a:r>
            <a:r>
              <a:rPr lang="en-US" altLang="en-US" u="sng" dirty="0">
                <a:solidFill>
                  <a:schemeClr val="bg1"/>
                </a:solidFill>
                <a:latin typeface="Arial" panose="020B0604020202020204" pitchFamily="34" charset="0"/>
                <a:cs typeface="Arial" panose="020B0604020202020204" pitchFamily="34" charset="0"/>
              </a:rPr>
              <a:t>chronic</a:t>
            </a:r>
            <a:r>
              <a:rPr lang="en-US" altLang="en-US" dirty="0">
                <a:solidFill>
                  <a:schemeClr val="bg1"/>
                </a:solidFill>
                <a:latin typeface="Arial" panose="020B0604020202020204" pitchFamily="34" charset="0"/>
                <a:cs typeface="Arial" panose="020B0604020202020204" pitchFamily="34" charset="0"/>
              </a:rPr>
              <a:t> disease, challenging to treat and often results in </a:t>
            </a:r>
            <a:r>
              <a:rPr lang="en-US" altLang="en-US" u="sng" dirty="0">
                <a:solidFill>
                  <a:schemeClr val="bg1"/>
                </a:solidFill>
                <a:latin typeface="Arial" panose="020B0604020202020204" pitchFamily="34" charset="0"/>
                <a:cs typeface="Arial" panose="020B0604020202020204" pitchFamily="34" charset="0"/>
              </a:rPr>
              <a:t>significant</a:t>
            </a:r>
            <a:r>
              <a:rPr lang="en-US" altLang="en-US" b="1" u="sng" dirty="0">
                <a:solidFill>
                  <a:schemeClr val="bg1"/>
                </a:solidFill>
                <a:latin typeface="Arial" panose="020B0604020202020204" pitchFamily="34" charset="0"/>
                <a:cs typeface="Arial" panose="020B0604020202020204" pitchFamily="34" charset="0"/>
              </a:rPr>
              <a:t> </a:t>
            </a:r>
            <a:r>
              <a:rPr lang="en-US" altLang="en-US" dirty="0">
                <a:solidFill>
                  <a:schemeClr val="bg1"/>
                </a:solidFill>
                <a:latin typeface="Arial" panose="020B0604020202020204" pitchFamily="34" charset="0"/>
                <a:cs typeface="Arial" panose="020B0604020202020204" pitchFamily="34" charset="0"/>
              </a:rPr>
              <a:t>impairments in patient’s quality of life</a:t>
            </a:r>
          </a:p>
          <a:p>
            <a:pPr marL="455613" indent="-455613"/>
            <a:endParaRPr lang="en-US" altLang="en-US" sz="800" dirty="0">
              <a:solidFill>
                <a:srgbClr val="000000"/>
              </a:solidFill>
              <a:latin typeface="Arial" panose="020B0604020202020204" pitchFamily="34" charset="0"/>
              <a:cs typeface="Arial" panose="020B0604020202020204" pitchFamily="34" charset="0"/>
            </a:endParaRPr>
          </a:p>
          <a:p>
            <a:pPr marL="455613" indent="-455613">
              <a:buFont typeface="Wingdings" pitchFamily="2" charset="2"/>
              <a:buChar char="§"/>
            </a:pPr>
            <a:r>
              <a:rPr lang="en-US" altLang="en-US" sz="800" dirty="0">
                <a:solidFill>
                  <a:srgbClr val="000000"/>
                </a:solidFill>
                <a:latin typeface="Arial" panose="020B0604020202020204" pitchFamily="34" charset="0"/>
                <a:cs typeface="Arial" panose="020B0604020202020204" pitchFamily="34" charset="0"/>
              </a:rPr>
              <a:t>Benefits of long-term disease control and improvements in QoL need to be considered</a:t>
            </a:r>
          </a:p>
          <a:p>
            <a:pPr marL="455613" indent="-455613" eaLnBrk="1" hangingPunct="1">
              <a:buFont typeface="Wingdings" pitchFamily="2" charset="2"/>
              <a:buChar char="§"/>
            </a:pPr>
            <a:endParaRPr lang="en-US" altLang="en-US" dirty="0">
              <a:solidFill>
                <a:schemeClr val="bg1"/>
              </a:solidFill>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9446E1A8-6D11-D944-BA46-3CE3E43A53DE}" type="slidenum">
              <a:rPr lang="en-US" smtClean="0"/>
              <a:pPr/>
              <a:t>75</a:t>
            </a:fld>
            <a:endParaRPr lang="en-US" dirty="0"/>
          </a:p>
        </p:txBody>
      </p:sp>
    </p:spTree>
    <p:extLst>
      <p:ext uri="{BB962C8B-B14F-4D97-AF65-F5344CB8AC3E}">
        <p14:creationId xmlns:p14="http://schemas.microsoft.com/office/powerpoint/2010/main" val="27577828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46E1A8-6D11-D944-BA46-3CE3E43A53DE}" type="slidenum">
              <a:rPr lang="en-US" smtClean="0"/>
              <a:pPr/>
              <a:t>13</a:t>
            </a:fld>
            <a:endParaRPr lang="en-US" dirty="0"/>
          </a:p>
        </p:txBody>
      </p:sp>
    </p:spTree>
    <p:extLst>
      <p:ext uri="{BB962C8B-B14F-4D97-AF65-F5344CB8AC3E}">
        <p14:creationId xmlns:p14="http://schemas.microsoft.com/office/powerpoint/2010/main" val="361279613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Slide Image Placeholder 1">
            <a:extLst>
              <a:ext uri="{FF2B5EF4-FFF2-40B4-BE49-F238E27FC236}">
                <a16:creationId xmlns:a16="http://schemas.microsoft.com/office/drawing/2014/main" id="{9111372C-2580-124C-81BC-1E57DD541F7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8" name="Notes Placeholder 2">
            <a:extLst>
              <a:ext uri="{FF2B5EF4-FFF2-40B4-BE49-F238E27FC236}">
                <a16:creationId xmlns:a16="http://schemas.microsoft.com/office/drawing/2014/main" id="{5DB38A9B-63D8-6141-8A7C-9B4BF41DF67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455613" indent="-455613" eaLnBrk="1" hangingPunct="1">
              <a:buFont typeface="Wingdings" pitchFamily="2" charset="2"/>
              <a:buChar char="§"/>
            </a:pPr>
            <a:r>
              <a:rPr lang="en-US" altLang="en-US" dirty="0">
                <a:solidFill>
                  <a:schemeClr val="bg1"/>
                </a:solidFill>
                <a:latin typeface="Arial" panose="020B0604020202020204" pitchFamily="34" charset="0"/>
                <a:cs typeface="Arial" panose="020B0604020202020204" pitchFamily="34" charset="0"/>
              </a:rPr>
              <a:t>Atopic Dermatitis is a </a:t>
            </a:r>
            <a:r>
              <a:rPr lang="en-US" altLang="en-US" u="sng" dirty="0">
                <a:solidFill>
                  <a:schemeClr val="bg1"/>
                </a:solidFill>
                <a:latin typeface="Arial" panose="020B0604020202020204" pitchFamily="34" charset="0"/>
                <a:cs typeface="Arial" panose="020B0604020202020204" pitchFamily="34" charset="0"/>
              </a:rPr>
              <a:t>chronic</a:t>
            </a:r>
            <a:r>
              <a:rPr lang="en-US" altLang="en-US" dirty="0">
                <a:solidFill>
                  <a:schemeClr val="bg1"/>
                </a:solidFill>
                <a:latin typeface="Arial" panose="020B0604020202020204" pitchFamily="34" charset="0"/>
                <a:cs typeface="Arial" panose="020B0604020202020204" pitchFamily="34" charset="0"/>
              </a:rPr>
              <a:t> disease, challenging to treat and often results in </a:t>
            </a:r>
            <a:r>
              <a:rPr lang="en-US" altLang="en-US" u="sng" dirty="0">
                <a:solidFill>
                  <a:schemeClr val="bg1"/>
                </a:solidFill>
                <a:latin typeface="Arial" panose="020B0604020202020204" pitchFamily="34" charset="0"/>
                <a:cs typeface="Arial" panose="020B0604020202020204" pitchFamily="34" charset="0"/>
              </a:rPr>
              <a:t>significant</a:t>
            </a:r>
            <a:r>
              <a:rPr lang="en-US" altLang="en-US" b="1" u="sng" dirty="0">
                <a:solidFill>
                  <a:schemeClr val="bg1"/>
                </a:solidFill>
                <a:latin typeface="Arial" panose="020B0604020202020204" pitchFamily="34" charset="0"/>
                <a:cs typeface="Arial" panose="020B0604020202020204" pitchFamily="34" charset="0"/>
              </a:rPr>
              <a:t> </a:t>
            </a:r>
            <a:r>
              <a:rPr lang="en-US" altLang="en-US" dirty="0">
                <a:solidFill>
                  <a:schemeClr val="bg1"/>
                </a:solidFill>
                <a:latin typeface="Arial" panose="020B0604020202020204" pitchFamily="34" charset="0"/>
                <a:cs typeface="Arial" panose="020B0604020202020204" pitchFamily="34" charset="0"/>
              </a:rPr>
              <a:t>impairments in patient’s quality of life</a:t>
            </a:r>
          </a:p>
          <a:p>
            <a:pPr marL="455613" indent="-455613"/>
            <a:endParaRPr lang="en-US" altLang="en-US" sz="800" dirty="0">
              <a:solidFill>
                <a:srgbClr val="000000"/>
              </a:solidFill>
              <a:latin typeface="Arial" panose="020B0604020202020204" pitchFamily="34" charset="0"/>
              <a:cs typeface="Arial" panose="020B0604020202020204" pitchFamily="34" charset="0"/>
            </a:endParaRPr>
          </a:p>
          <a:p>
            <a:pPr marL="455613" indent="-455613">
              <a:buFont typeface="Wingdings" pitchFamily="2" charset="2"/>
              <a:buChar char="§"/>
            </a:pPr>
            <a:r>
              <a:rPr lang="en-US" altLang="en-US" sz="800" dirty="0">
                <a:solidFill>
                  <a:srgbClr val="000000"/>
                </a:solidFill>
                <a:latin typeface="Arial" panose="020B0604020202020204" pitchFamily="34" charset="0"/>
                <a:cs typeface="Arial" panose="020B0604020202020204" pitchFamily="34" charset="0"/>
              </a:rPr>
              <a:t>Benefits of long-term disease control and improvements in QoL need to be considered</a:t>
            </a:r>
          </a:p>
          <a:p>
            <a:pPr marL="455613" indent="-455613" eaLnBrk="1" hangingPunct="1">
              <a:buFont typeface="Wingdings" pitchFamily="2" charset="2"/>
              <a:buChar char="§"/>
            </a:pPr>
            <a:endParaRPr lang="en-US" altLang="en-US" dirty="0">
              <a:solidFill>
                <a:schemeClr val="bg1"/>
              </a:solidFill>
              <a:latin typeface="Arial" panose="020B0604020202020204" pitchFamily="34" charset="0"/>
              <a:cs typeface="Arial" panose="020B0604020202020204" pitchFamily="34" charset="0"/>
            </a:endParaRPr>
          </a:p>
        </p:txBody>
      </p:sp>
      <p:sp>
        <p:nvSpPr>
          <p:cNvPr id="75779" name="Slide Number Placeholder 3">
            <a:extLst>
              <a:ext uri="{FF2B5EF4-FFF2-40B4-BE49-F238E27FC236}">
                <a16:creationId xmlns:a16="http://schemas.microsoft.com/office/drawing/2014/main" id="{034DF26B-AA24-B245-9E3D-5CA7F3C4789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Calibri" panose="020F0502020204030204" pitchFamily="34" charset="0"/>
                <a:ea typeface="MS PGothic" panose="020B0600070205080204" pitchFamily="34" charset="-128"/>
              </a:defRPr>
            </a:lvl1pPr>
            <a:lvl2pPr marL="742950" indent="-285750">
              <a:defRPr sz="2000">
                <a:solidFill>
                  <a:schemeClr val="tx1"/>
                </a:solidFill>
                <a:latin typeface="Calibri" panose="020F0502020204030204" pitchFamily="34" charset="0"/>
                <a:ea typeface="MS PGothic" panose="020B0600070205080204" pitchFamily="34" charset="-128"/>
              </a:defRPr>
            </a:lvl2pPr>
            <a:lvl3pPr marL="1143000" indent="-228600">
              <a:defRPr sz="2000">
                <a:solidFill>
                  <a:schemeClr val="tx1"/>
                </a:solidFill>
                <a:latin typeface="Calibri" panose="020F0502020204030204" pitchFamily="34" charset="0"/>
                <a:ea typeface="MS PGothic" panose="020B0600070205080204" pitchFamily="34" charset="-128"/>
              </a:defRPr>
            </a:lvl3pPr>
            <a:lvl4pPr marL="1600200" indent="-228600">
              <a:defRPr sz="2000">
                <a:solidFill>
                  <a:schemeClr val="tx1"/>
                </a:solidFill>
                <a:latin typeface="Calibri" panose="020F0502020204030204" pitchFamily="34" charset="0"/>
                <a:ea typeface="MS PGothic" panose="020B0600070205080204" pitchFamily="34" charset="-128"/>
              </a:defRPr>
            </a:lvl4pPr>
            <a:lvl5pPr marL="2057400" indent="-228600">
              <a:defRPr sz="2000">
                <a:solidFill>
                  <a:schemeClr val="tx1"/>
                </a:solidFill>
                <a:latin typeface="Calibri" panose="020F0502020204030204" pitchFamily="34" charset="0"/>
                <a:ea typeface="MS PGothic" panose="020B0600070205080204" pitchFamily="34" charset="-128"/>
              </a:defRPr>
            </a:lvl5pPr>
            <a:lvl6pPr marL="2514600" indent="-228600" defTabSz="504825" eaLnBrk="0" fontAlgn="base" hangingPunct="0">
              <a:spcBef>
                <a:spcPct val="0"/>
              </a:spcBef>
              <a:spcAft>
                <a:spcPct val="0"/>
              </a:spcAft>
              <a:defRPr sz="2000">
                <a:solidFill>
                  <a:schemeClr val="tx1"/>
                </a:solidFill>
                <a:latin typeface="Calibri" panose="020F0502020204030204" pitchFamily="34" charset="0"/>
                <a:ea typeface="MS PGothic" panose="020B0600070205080204" pitchFamily="34" charset="-128"/>
              </a:defRPr>
            </a:lvl6pPr>
            <a:lvl7pPr marL="2971800" indent="-228600" defTabSz="504825" eaLnBrk="0" fontAlgn="base" hangingPunct="0">
              <a:spcBef>
                <a:spcPct val="0"/>
              </a:spcBef>
              <a:spcAft>
                <a:spcPct val="0"/>
              </a:spcAft>
              <a:defRPr sz="2000">
                <a:solidFill>
                  <a:schemeClr val="tx1"/>
                </a:solidFill>
                <a:latin typeface="Calibri" panose="020F0502020204030204" pitchFamily="34" charset="0"/>
                <a:ea typeface="MS PGothic" panose="020B0600070205080204" pitchFamily="34" charset="-128"/>
              </a:defRPr>
            </a:lvl7pPr>
            <a:lvl8pPr marL="3429000" indent="-228600" defTabSz="504825" eaLnBrk="0" fontAlgn="base" hangingPunct="0">
              <a:spcBef>
                <a:spcPct val="0"/>
              </a:spcBef>
              <a:spcAft>
                <a:spcPct val="0"/>
              </a:spcAft>
              <a:defRPr sz="2000">
                <a:solidFill>
                  <a:schemeClr val="tx1"/>
                </a:solidFill>
                <a:latin typeface="Calibri" panose="020F0502020204030204" pitchFamily="34" charset="0"/>
                <a:ea typeface="MS PGothic" panose="020B0600070205080204" pitchFamily="34" charset="-128"/>
              </a:defRPr>
            </a:lvl8pPr>
            <a:lvl9pPr marL="3886200" indent="-228600" defTabSz="504825" eaLnBrk="0" fontAlgn="base" hangingPunct="0">
              <a:spcBef>
                <a:spcPct val="0"/>
              </a:spcBef>
              <a:spcAft>
                <a:spcPct val="0"/>
              </a:spcAft>
              <a:defRPr sz="2000">
                <a:solidFill>
                  <a:schemeClr val="tx1"/>
                </a:solidFill>
                <a:latin typeface="Calibri" panose="020F0502020204030204" pitchFamily="34" charset="0"/>
                <a:ea typeface="MS PGothic" panose="020B0600070205080204" pitchFamily="34" charset="-128"/>
              </a:defRPr>
            </a:lvl9pPr>
          </a:lstStyle>
          <a:p>
            <a:pPr marL="0" marR="0" lvl="0" indent="0" algn="r" defTabSz="504825" rtl="0" eaLnBrk="1" fontAlgn="base" latinLnBrk="0" hangingPunct="1">
              <a:lnSpc>
                <a:spcPct val="100000"/>
              </a:lnSpc>
              <a:spcBef>
                <a:spcPct val="0"/>
              </a:spcBef>
              <a:spcAft>
                <a:spcPct val="0"/>
              </a:spcAft>
              <a:buClrTx/>
              <a:buSzTx/>
              <a:buFontTx/>
              <a:buNone/>
              <a:tabLst/>
              <a:defRPr/>
            </a:pPr>
            <a:fld id="{FE1F2A5B-8999-E142-83A7-7A98C2296C20}"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rPr>
              <a:pPr marL="0" marR="0" lvl="0" indent="0" algn="r" defTabSz="504825" rtl="0" eaLnBrk="1" fontAlgn="base" latinLnBrk="0" hangingPunct="1">
                <a:lnSpc>
                  <a:spcPct val="100000"/>
                </a:lnSpc>
                <a:spcBef>
                  <a:spcPct val="0"/>
                </a:spcBef>
                <a:spcAft>
                  <a:spcPct val="0"/>
                </a:spcAft>
                <a:buClrTx/>
                <a:buSzTx/>
                <a:buFontTx/>
                <a:buNone/>
                <a:tabLst/>
                <a:defRPr/>
              </a:pPr>
              <a:t>76</a:t>
            </a:fld>
            <a:endParaRPr kumimoji="0" lang="en-US" altLang="en-US" sz="12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endParaRPr>
          </a:p>
        </p:txBody>
      </p:sp>
    </p:spTree>
    <p:extLst>
      <p:ext uri="{BB962C8B-B14F-4D97-AF65-F5344CB8AC3E}">
        <p14:creationId xmlns:p14="http://schemas.microsoft.com/office/powerpoint/2010/main" val="350245998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CD992F5-E7AA-A441-9CE6-ED8AF04B2F1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2876434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DAC6E22-FF12-8D42-8878-576ABA91A091}"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397314" name="Rectangle 2"/>
          <p:cNvSpPr>
            <a:spLocks noGrp="1" noRot="1" noChangeAspect="1" noChangeArrowheads="1"/>
          </p:cNvSpPr>
          <p:nvPr>
            <p:ph type="sldImg"/>
          </p:nvPr>
        </p:nvSpPr>
        <p:spPr bwMode="auto">
          <a:xfrm>
            <a:off x="384175" y="685800"/>
            <a:ext cx="6092825" cy="3427413"/>
          </a:xfrm>
          <a:prstGeom prst="rect">
            <a:avLst/>
          </a:prstGeom>
          <a:solidFill>
            <a:srgbClr val="FFFFFF"/>
          </a:solidFill>
          <a:ln>
            <a:solidFill>
              <a:srgbClr val="000000"/>
            </a:solidFill>
            <a:miter lim="800000"/>
            <a:headEnd/>
            <a:tailEnd/>
          </a:ln>
        </p:spPr>
      </p:sp>
      <p:sp>
        <p:nvSpPr>
          <p:cNvPr id="397315"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dirty="0"/>
          </a:p>
        </p:txBody>
      </p:sp>
    </p:spTree>
    <p:extLst>
      <p:ext uri="{BB962C8B-B14F-4D97-AF65-F5344CB8AC3E}">
        <p14:creationId xmlns:p14="http://schemas.microsoft.com/office/powerpoint/2010/main" val="175999284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46E1A8-6D11-D944-BA46-3CE3E43A53DE}" type="slidenum">
              <a:rPr lang="en-US" smtClean="0"/>
              <a:pPr/>
              <a:t>86</a:t>
            </a:fld>
            <a:endParaRPr lang="en-US" dirty="0"/>
          </a:p>
        </p:txBody>
      </p:sp>
    </p:spTree>
    <p:extLst>
      <p:ext uri="{BB962C8B-B14F-4D97-AF65-F5344CB8AC3E}">
        <p14:creationId xmlns:p14="http://schemas.microsoft.com/office/powerpoint/2010/main" val="160800758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46E1A8-6D11-D944-BA46-3CE3E43A53DE}" type="slidenum">
              <a:rPr lang="en-US" smtClean="0"/>
              <a:pPr/>
              <a:t>87</a:t>
            </a:fld>
            <a:endParaRPr lang="en-US" dirty="0"/>
          </a:p>
        </p:txBody>
      </p:sp>
    </p:spTree>
    <p:extLst>
      <p:ext uri="{BB962C8B-B14F-4D97-AF65-F5344CB8AC3E}">
        <p14:creationId xmlns:p14="http://schemas.microsoft.com/office/powerpoint/2010/main" val="323933241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pPr defTabSz="506236" eaLnBrk="1" hangingPunct="1">
              <a:spcBef>
                <a:spcPct val="0"/>
              </a:spcBef>
              <a:defRPr/>
            </a:pPr>
            <a:r>
              <a:rPr lang="en-US" dirty="0">
                <a:latin typeface="Arial" charset="0"/>
                <a:ea typeface="ＭＳ Ｐゴシック" charset="0"/>
                <a:cs typeface="Arial" charset="0"/>
              </a:rPr>
              <a:t>*</a:t>
            </a:r>
            <a:r>
              <a:rPr lang="en-US" i="1" dirty="0">
                <a:latin typeface="Arial" charset="0"/>
                <a:ea typeface="ＭＳ Ｐゴシック" charset="0"/>
                <a:cs typeface="Arial" charset="0"/>
              </a:rPr>
              <a:t>SCORAD index, EASI and POEM: most rigorously tested and validated instruments</a:t>
            </a:r>
          </a:p>
          <a:p>
            <a:pPr defTabSz="506236" eaLnBrk="1" hangingPunct="1">
              <a:spcBef>
                <a:spcPct val="0"/>
              </a:spcBef>
              <a:defRPr/>
            </a:pPr>
            <a:r>
              <a:rPr lang="en-US" dirty="0">
                <a:solidFill>
                  <a:schemeClr val="bg1"/>
                </a:solidFill>
                <a:ea typeface="ＭＳ Ｐゴシック" charset="0"/>
                <a:cs typeface="Arial" charset="0"/>
              </a:rPr>
              <a:t>No single standard; more than 28 scales are reported in the literature.</a:t>
            </a:r>
          </a:p>
          <a:p>
            <a:pPr defTabSz="506236" eaLnBrk="1" hangingPunct="1">
              <a:spcBef>
                <a:spcPct val="0"/>
              </a:spcBef>
              <a:defRPr/>
            </a:pPr>
            <a:endParaRPr lang="en-US" dirty="0">
              <a:solidFill>
                <a:schemeClr val="bg1"/>
              </a:solidFill>
              <a:ea typeface="ＭＳ Ｐゴシック" charset="0"/>
              <a:cs typeface="Arial" charset="0"/>
            </a:endParaRPr>
          </a:p>
          <a:p>
            <a:pPr marL="0" lvl="1" defTabSz="506236" eaLnBrk="1" hangingPunct="1">
              <a:spcBef>
                <a:spcPct val="0"/>
              </a:spcBef>
              <a:defRPr/>
            </a:pPr>
            <a:r>
              <a:rPr lang="en-US" sz="2000" dirty="0">
                <a:solidFill>
                  <a:schemeClr val="bg1"/>
                </a:solidFill>
                <a:latin typeface="Arial" charset="0"/>
                <a:ea typeface="MS PGothic" charset="0"/>
              </a:rPr>
              <a:t>Recent meeting to determine usefulness of both EASI and POEM (</a:t>
            </a:r>
            <a:r>
              <a:rPr lang="en-US" sz="2000" b="1" dirty="0">
                <a:solidFill>
                  <a:schemeClr val="bg1"/>
                </a:solidFill>
                <a:latin typeface="Arial" charset="0"/>
                <a:ea typeface="MS PGothic" charset="0"/>
              </a:rPr>
              <a:t>P</a:t>
            </a:r>
            <a:r>
              <a:rPr lang="en-US" sz="2000" dirty="0">
                <a:solidFill>
                  <a:schemeClr val="bg1"/>
                </a:solidFill>
                <a:latin typeface="Arial" charset="0"/>
                <a:ea typeface="MS PGothic" charset="0"/>
              </a:rPr>
              <a:t>atient </a:t>
            </a:r>
            <a:r>
              <a:rPr lang="en-US" sz="2000" b="1" dirty="0">
                <a:solidFill>
                  <a:schemeClr val="bg1"/>
                </a:solidFill>
                <a:latin typeface="Arial" charset="0"/>
                <a:ea typeface="MS PGothic" charset="0"/>
              </a:rPr>
              <a:t>O</a:t>
            </a:r>
            <a:r>
              <a:rPr lang="en-US" sz="2000" dirty="0">
                <a:solidFill>
                  <a:schemeClr val="bg1"/>
                </a:solidFill>
                <a:latin typeface="Arial" charset="0"/>
                <a:ea typeface="MS PGothic" charset="0"/>
              </a:rPr>
              <a:t>riented </a:t>
            </a:r>
            <a:r>
              <a:rPr lang="en-US" sz="2000" b="1" dirty="0">
                <a:solidFill>
                  <a:schemeClr val="bg1"/>
                </a:solidFill>
                <a:latin typeface="Arial" charset="0"/>
                <a:ea typeface="MS PGothic" charset="0"/>
              </a:rPr>
              <a:t>E</a:t>
            </a:r>
            <a:r>
              <a:rPr lang="en-US" sz="2000" dirty="0">
                <a:solidFill>
                  <a:schemeClr val="bg1"/>
                </a:solidFill>
                <a:latin typeface="Arial" charset="0"/>
                <a:ea typeface="MS PGothic" charset="0"/>
              </a:rPr>
              <a:t>czema </a:t>
            </a:r>
            <a:r>
              <a:rPr lang="en-US" sz="2000" b="1" dirty="0">
                <a:solidFill>
                  <a:schemeClr val="bg1"/>
                </a:solidFill>
                <a:latin typeface="Arial" charset="0"/>
                <a:ea typeface="MS PGothic" charset="0"/>
              </a:rPr>
              <a:t>M</a:t>
            </a:r>
            <a:r>
              <a:rPr lang="en-US" sz="2000" dirty="0">
                <a:solidFill>
                  <a:schemeClr val="bg1"/>
                </a:solidFill>
                <a:latin typeface="Arial" charset="0"/>
                <a:ea typeface="MS PGothic" charset="0"/>
              </a:rPr>
              <a:t>easure) as core outcome instruments for measuring clinician-reported  signs of AD in clinical trials and patient-reported symptoms </a:t>
            </a:r>
          </a:p>
          <a:p>
            <a:pPr marL="0" lvl="1" defTabSz="506236" eaLnBrk="1" hangingPunct="1">
              <a:spcBef>
                <a:spcPct val="0"/>
              </a:spcBef>
              <a:defRPr/>
            </a:pPr>
            <a:endParaRPr lang="en-US" sz="2000" dirty="0">
              <a:solidFill>
                <a:schemeClr val="bg1"/>
              </a:solidFill>
              <a:latin typeface="Arial" charset="0"/>
              <a:ea typeface="MS PGothic" charset="0"/>
            </a:endParaRPr>
          </a:p>
          <a:p>
            <a:pPr eaLnBrk="1" hangingPunct="1">
              <a:lnSpc>
                <a:spcPct val="90000"/>
              </a:lnSpc>
              <a:buFont typeface="Wingdings" pitchFamily="2" charset="2"/>
              <a:buChar char="§"/>
              <a:defRPr/>
            </a:pPr>
            <a:r>
              <a:rPr lang="en-US" sz="2700" b="1" dirty="0">
                <a:solidFill>
                  <a:schemeClr val="bg1"/>
                </a:solidFill>
                <a:latin typeface="Arial" pitchFamily="34" charset="0"/>
                <a:cs typeface="Arial" pitchFamily="34" charset="0"/>
              </a:rPr>
              <a:t>Limitations </a:t>
            </a:r>
          </a:p>
          <a:p>
            <a:pPr marL="527050" lvl="1" indent="-341313" eaLnBrk="1" hangingPunct="1">
              <a:lnSpc>
                <a:spcPct val="90000"/>
              </a:lnSpc>
              <a:buFont typeface="Calibri" pitchFamily="34" charset="0"/>
              <a:buChar char="–"/>
              <a:defRPr/>
            </a:pPr>
            <a:r>
              <a:rPr lang="en-US" sz="2200" dirty="0">
                <a:solidFill>
                  <a:schemeClr val="bg1"/>
                </a:solidFill>
                <a:latin typeface="Arial" pitchFamily="34" charset="0"/>
              </a:rPr>
              <a:t>Primarily used in clinical trials</a:t>
            </a:r>
          </a:p>
          <a:p>
            <a:pPr marL="527050" lvl="1" indent="-341313" eaLnBrk="1" hangingPunct="1">
              <a:lnSpc>
                <a:spcPct val="90000"/>
              </a:lnSpc>
              <a:buFont typeface="Calibri" pitchFamily="34" charset="0"/>
              <a:buChar char="–"/>
              <a:defRPr/>
            </a:pPr>
            <a:r>
              <a:rPr lang="en-US" sz="2200" dirty="0">
                <a:solidFill>
                  <a:schemeClr val="bg1"/>
                </a:solidFill>
                <a:latin typeface="Arial" pitchFamily="34" charset="0"/>
              </a:rPr>
              <a:t>May be cumbersome to use in daily practice and therefore are not recommended according to the most recent AAD guidelines</a:t>
            </a:r>
            <a:endParaRPr lang="en-US" sz="2700" b="1" dirty="0">
              <a:solidFill>
                <a:schemeClr val="bg1"/>
              </a:solidFill>
              <a:latin typeface="Arial" pitchFamily="34" charset="0"/>
              <a:cs typeface="Arial" pitchFamily="34" charset="0"/>
            </a:endParaRPr>
          </a:p>
          <a:p>
            <a:pPr marL="0" lvl="1" defTabSz="506236" eaLnBrk="1" hangingPunct="1">
              <a:spcBef>
                <a:spcPct val="0"/>
              </a:spcBef>
              <a:defRPr/>
            </a:pPr>
            <a:endParaRPr lang="en-US" sz="2000" dirty="0">
              <a:solidFill>
                <a:schemeClr val="bg1"/>
              </a:solidFill>
              <a:latin typeface="Arial" charset="0"/>
              <a:ea typeface="MS PGothic" charset="0"/>
            </a:endParaRPr>
          </a:p>
          <a:p>
            <a:pPr marL="528452" lvl="1" indent="-342779" defTabSz="506236" eaLnBrk="1" hangingPunct="1">
              <a:lnSpc>
                <a:spcPct val="90000"/>
              </a:lnSpc>
              <a:buFont typeface="Wingdings" charset="0"/>
              <a:buChar char="§"/>
              <a:defRPr/>
            </a:pPr>
            <a:endParaRPr lang="en-US" sz="2000" dirty="0">
              <a:solidFill>
                <a:srgbClr val="000000"/>
              </a:solidFill>
              <a:latin typeface="Arial" charset="0"/>
              <a:ea typeface="MS PGothic" charset="0"/>
            </a:endParaRPr>
          </a:p>
          <a:p>
            <a:pPr defTabSz="506236" eaLnBrk="1" hangingPunct="1">
              <a:lnSpc>
                <a:spcPct val="90000"/>
              </a:lnSpc>
              <a:buFont typeface="Wingdings" charset="0"/>
              <a:buChar char="§"/>
              <a:defRPr/>
            </a:pPr>
            <a:r>
              <a:rPr lang="en-US" sz="2600" dirty="0">
                <a:solidFill>
                  <a:srgbClr val="000000"/>
                </a:solidFill>
                <a:latin typeface="Arial" charset="0"/>
                <a:ea typeface="ＭＳ Ｐゴシック" charset="0"/>
                <a:cs typeface="Arial" charset="0"/>
              </a:rPr>
              <a:t>HOME (</a:t>
            </a:r>
            <a:r>
              <a:rPr lang="en-US" sz="2600" b="1" dirty="0">
                <a:solidFill>
                  <a:srgbClr val="000000"/>
                </a:solidFill>
                <a:latin typeface="Arial" charset="0"/>
                <a:ea typeface="ＭＳ Ｐゴシック" charset="0"/>
                <a:cs typeface="Arial" charset="0"/>
              </a:rPr>
              <a:t>H</a:t>
            </a:r>
            <a:r>
              <a:rPr lang="en-US" sz="2600" dirty="0">
                <a:solidFill>
                  <a:srgbClr val="000000"/>
                </a:solidFill>
                <a:latin typeface="Arial" charset="0"/>
                <a:ea typeface="ＭＳ Ｐゴシック" charset="0"/>
                <a:cs typeface="Arial" charset="0"/>
              </a:rPr>
              <a:t>armonizing </a:t>
            </a:r>
            <a:r>
              <a:rPr lang="en-US" sz="2600" b="1" dirty="0">
                <a:solidFill>
                  <a:srgbClr val="000000"/>
                </a:solidFill>
                <a:latin typeface="Arial" charset="0"/>
                <a:ea typeface="ＭＳ Ｐゴシック" charset="0"/>
                <a:cs typeface="Arial" charset="0"/>
              </a:rPr>
              <a:t>O</a:t>
            </a:r>
            <a:r>
              <a:rPr lang="en-US" sz="2600" dirty="0">
                <a:solidFill>
                  <a:srgbClr val="000000"/>
                </a:solidFill>
                <a:latin typeface="Arial" charset="0"/>
                <a:ea typeface="ＭＳ Ｐゴシック" charset="0"/>
                <a:cs typeface="Arial" charset="0"/>
              </a:rPr>
              <a:t>utcome </a:t>
            </a:r>
            <a:r>
              <a:rPr lang="en-US" sz="2600" b="1" dirty="0">
                <a:solidFill>
                  <a:srgbClr val="000000"/>
                </a:solidFill>
                <a:latin typeface="Arial" charset="0"/>
                <a:ea typeface="ＭＳ Ｐゴシック" charset="0"/>
                <a:cs typeface="Arial" charset="0"/>
              </a:rPr>
              <a:t>M</a:t>
            </a:r>
            <a:r>
              <a:rPr lang="en-US" sz="2600" dirty="0">
                <a:solidFill>
                  <a:srgbClr val="000000"/>
                </a:solidFill>
                <a:latin typeface="Arial" charset="0"/>
                <a:ea typeface="ＭＳ Ｐゴシック" charset="0"/>
                <a:cs typeface="Arial" charset="0"/>
              </a:rPr>
              <a:t>easures for </a:t>
            </a:r>
            <a:r>
              <a:rPr lang="en-US" sz="2600" b="1" dirty="0">
                <a:solidFill>
                  <a:srgbClr val="000000"/>
                </a:solidFill>
                <a:latin typeface="Arial" charset="0"/>
                <a:ea typeface="ＭＳ Ｐゴシック" charset="0"/>
                <a:cs typeface="Arial" charset="0"/>
              </a:rPr>
              <a:t>E</a:t>
            </a:r>
            <a:r>
              <a:rPr lang="en-US" sz="2600" dirty="0">
                <a:solidFill>
                  <a:srgbClr val="000000"/>
                </a:solidFill>
                <a:latin typeface="Arial" charset="0"/>
                <a:ea typeface="ＭＳ Ｐゴシック" charset="0"/>
                <a:cs typeface="Arial" charset="0"/>
              </a:rPr>
              <a:t>czema): </a:t>
            </a:r>
          </a:p>
          <a:p>
            <a:pPr marL="528452" lvl="1" indent="-342779" defTabSz="506236" eaLnBrk="1" hangingPunct="1">
              <a:lnSpc>
                <a:spcPct val="90000"/>
              </a:lnSpc>
              <a:buFont typeface="Calibri" charset="0"/>
              <a:buChar char="–"/>
              <a:defRPr/>
            </a:pPr>
            <a:r>
              <a:rPr lang="en-US" sz="2000" dirty="0">
                <a:solidFill>
                  <a:srgbClr val="000000"/>
                </a:solidFill>
                <a:latin typeface="Arial" charset="0"/>
                <a:ea typeface="MS PGothic" charset="0"/>
              </a:rPr>
              <a:t>International effort to develop core outcome set for AD to be used in all clinical trials</a:t>
            </a:r>
          </a:p>
          <a:p>
            <a:pPr marL="0" lvl="1" defTabSz="506236" eaLnBrk="1" hangingPunct="1">
              <a:spcBef>
                <a:spcPct val="0"/>
              </a:spcBef>
              <a:defRPr/>
            </a:pPr>
            <a:endParaRPr lang="en-US" sz="2000" dirty="0">
              <a:solidFill>
                <a:schemeClr val="bg1"/>
              </a:solidFill>
              <a:latin typeface="Arial" charset="0"/>
              <a:ea typeface="MS PGothic" charset="0"/>
            </a:endParaRPr>
          </a:p>
          <a:p>
            <a:pPr defTabSz="506236" eaLnBrk="1" hangingPunct="1">
              <a:spcBef>
                <a:spcPct val="0"/>
              </a:spcBef>
              <a:defRPr/>
            </a:pPr>
            <a:endParaRPr lang="en-US" dirty="0">
              <a:solidFill>
                <a:schemeClr val="bg1"/>
              </a:solidFill>
              <a:ea typeface="ＭＳ Ｐゴシック" charset="0"/>
              <a:cs typeface="Arial" charset="0"/>
            </a:endParaRPr>
          </a:p>
          <a:p>
            <a:pPr defTabSz="506236" eaLnBrk="1" hangingPunct="1">
              <a:spcBef>
                <a:spcPct val="0"/>
              </a:spcBef>
              <a:defRPr/>
            </a:pPr>
            <a:endParaRPr lang="en-US" dirty="0">
              <a:ea typeface="ＭＳ Ｐゴシック" charset="0"/>
            </a:endParaRPr>
          </a:p>
          <a:p>
            <a:endParaRPr lang="en-US" dirty="0"/>
          </a:p>
        </p:txBody>
      </p:sp>
      <p:sp>
        <p:nvSpPr>
          <p:cNvPr id="4" name="Slide Number Placeholder 3"/>
          <p:cNvSpPr>
            <a:spLocks noGrp="1"/>
          </p:cNvSpPr>
          <p:nvPr>
            <p:ph type="sldNum" sz="quarter" idx="5"/>
          </p:nvPr>
        </p:nvSpPr>
        <p:spPr/>
        <p:txBody>
          <a:bodyPr/>
          <a:lstStyle/>
          <a:p>
            <a:fld id="{9446E1A8-6D11-D944-BA46-3CE3E43A53DE}" type="slidenum">
              <a:rPr lang="en-US" smtClean="0"/>
              <a:pPr/>
              <a:t>88</a:t>
            </a:fld>
            <a:endParaRPr lang="en-US" dirty="0"/>
          </a:p>
        </p:txBody>
      </p:sp>
    </p:spTree>
    <p:extLst>
      <p:ext uri="{BB962C8B-B14F-4D97-AF65-F5344CB8AC3E}">
        <p14:creationId xmlns:p14="http://schemas.microsoft.com/office/powerpoint/2010/main" val="346573219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a:t>
            </a:r>
            <a:r>
              <a:rPr lang="en-US" baseline="0" dirty="0"/>
              <a:t> on wrists</a:t>
            </a:r>
            <a:endParaRPr lang="en-US" dirty="0"/>
          </a:p>
        </p:txBody>
      </p:sp>
      <p:sp>
        <p:nvSpPr>
          <p:cNvPr id="4" name="Slide Number Placeholder 3"/>
          <p:cNvSpPr>
            <a:spLocks noGrp="1"/>
          </p:cNvSpPr>
          <p:nvPr>
            <p:ph type="sldNum" sz="quarter" idx="10"/>
          </p:nvPr>
        </p:nvSpPr>
        <p:spPr/>
        <p:txBody>
          <a:bodyPr/>
          <a:lstStyle/>
          <a:p>
            <a:fld id="{EE0E290A-064B-4347-ABF8-9E0D2255EEC6}" type="slidenum">
              <a:rPr lang="en-US" smtClean="0"/>
              <a:t>90</a:t>
            </a:fld>
            <a:endParaRPr lang="en-US" dirty="0"/>
          </a:p>
        </p:txBody>
      </p:sp>
    </p:spTree>
    <p:extLst>
      <p:ext uri="{BB962C8B-B14F-4D97-AF65-F5344CB8AC3E}">
        <p14:creationId xmlns:p14="http://schemas.microsoft.com/office/powerpoint/2010/main" val="307606614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46E1A8-6D11-D944-BA46-3CE3E43A53DE}" type="slidenum">
              <a:rPr lang="en-US" smtClean="0"/>
              <a:pPr/>
              <a:t>93</a:t>
            </a:fld>
            <a:endParaRPr lang="en-US" dirty="0"/>
          </a:p>
        </p:txBody>
      </p:sp>
    </p:spTree>
    <p:extLst>
      <p:ext uri="{BB962C8B-B14F-4D97-AF65-F5344CB8AC3E}">
        <p14:creationId xmlns:p14="http://schemas.microsoft.com/office/powerpoint/2010/main" val="73968463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Slide Image Placeholder 1">
            <a:extLst>
              <a:ext uri="{FF2B5EF4-FFF2-40B4-BE49-F238E27FC236}">
                <a16:creationId xmlns:a16="http://schemas.microsoft.com/office/drawing/2014/main" id="{F780DBD5-00E1-0F42-8DA7-2F5ABA537BE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2" name="Notes Placeholder 2">
            <a:extLst>
              <a:ext uri="{FF2B5EF4-FFF2-40B4-BE49-F238E27FC236}">
                <a16:creationId xmlns:a16="http://schemas.microsoft.com/office/drawing/2014/main" id="{932756A2-6A11-3847-BD79-915BCF1BBA34}"/>
              </a:ext>
            </a:extLst>
          </p:cNvPr>
          <p:cNvSpPr>
            <a:spLocks noGrp="1"/>
          </p:cNvSpPr>
          <p:nvPr>
            <p:ph type="body" idx="1"/>
          </p:nvPr>
        </p:nvSpPr>
        <p:spPr bwMode="auto">
          <a:extLst/>
        </p:spPr>
        <p:txBody>
          <a:bodyPr wrap="square" numCol="1" anchor="t" anchorCtr="0" compatLnSpc="1">
            <a:prstTxWarp prst="textNoShape">
              <a:avLst/>
            </a:prstTxWarp>
            <a:normAutofit fontScale="85000" lnSpcReduction="20000"/>
          </a:bodyPr>
          <a:lstStyle/>
          <a:p>
            <a:pPr defTabSz="506236" eaLnBrk="1" hangingPunct="1">
              <a:spcBef>
                <a:spcPct val="0"/>
              </a:spcBef>
              <a:defRPr/>
            </a:pPr>
            <a:r>
              <a:rPr lang="en-US" dirty="0">
                <a:latin typeface="Arial" charset="0"/>
                <a:ea typeface="ＭＳ Ｐゴシック" charset="0"/>
                <a:cs typeface="Arial" charset="0"/>
              </a:rPr>
              <a:t>*</a:t>
            </a:r>
            <a:r>
              <a:rPr lang="en-US" i="1" dirty="0">
                <a:latin typeface="Arial" charset="0"/>
                <a:ea typeface="ＭＳ Ｐゴシック" charset="0"/>
                <a:cs typeface="Arial" charset="0"/>
              </a:rPr>
              <a:t>SCORAD index, EASI and POEM: most rigorously tested and validated instruments</a:t>
            </a:r>
          </a:p>
          <a:p>
            <a:pPr defTabSz="506236" eaLnBrk="1" hangingPunct="1">
              <a:spcBef>
                <a:spcPct val="0"/>
              </a:spcBef>
              <a:defRPr/>
            </a:pPr>
            <a:r>
              <a:rPr lang="en-US" dirty="0">
                <a:solidFill>
                  <a:schemeClr val="bg1"/>
                </a:solidFill>
                <a:ea typeface="ＭＳ Ｐゴシック" charset="0"/>
                <a:cs typeface="Arial" charset="0"/>
              </a:rPr>
              <a:t>No single standard; more than 28 scales are reported in the literature.</a:t>
            </a:r>
          </a:p>
          <a:p>
            <a:pPr defTabSz="506236" eaLnBrk="1" hangingPunct="1">
              <a:spcBef>
                <a:spcPct val="0"/>
              </a:spcBef>
              <a:defRPr/>
            </a:pPr>
            <a:endParaRPr lang="en-US" dirty="0">
              <a:solidFill>
                <a:schemeClr val="bg1"/>
              </a:solidFill>
              <a:ea typeface="ＭＳ Ｐゴシック" charset="0"/>
              <a:cs typeface="Arial" charset="0"/>
            </a:endParaRPr>
          </a:p>
          <a:p>
            <a:pPr marL="0" lvl="1" defTabSz="506236" eaLnBrk="1" hangingPunct="1">
              <a:spcBef>
                <a:spcPct val="0"/>
              </a:spcBef>
              <a:defRPr/>
            </a:pPr>
            <a:r>
              <a:rPr lang="en-US" sz="2000" dirty="0">
                <a:solidFill>
                  <a:schemeClr val="bg1"/>
                </a:solidFill>
                <a:latin typeface="Arial" charset="0"/>
                <a:ea typeface="MS PGothic" charset="0"/>
              </a:rPr>
              <a:t>Recent meeting to determine usefulness of both EASI and POEM (</a:t>
            </a:r>
            <a:r>
              <a:rPr lang="en-US" sz="2000" b="1" dirty="0">
                <a:solidFill>
                  <a:schemeClr val="bg1"/>
                </a:solidFill>
                <a:latin typeface="Arial" charset="0"/>
                <a:ea typeface="MS PGothic" charset="0"/>
              </a:rPr>
              <a:t>P</a:t>
            </a:r>
            <a:r>
              <a:rPr lang="en-US" sz="2000" dirty="0">
                <a:solidFill>
                  <a:schemeClr val="bg1"/>
                </a:solidFill>
                <a:latin typeface="Arial" charset="0"/>
                <a:ea typeface="MS PGothic" charset="0"/>
              </a:rPr>
              <a:t>atient </a:t>
            </a:r>
            <a:r>
              <a:rPr lang="en-US" sz="2000" b="1" dirty="0">
                <a:solidFill>
                  <a:schemeClr val="bg1"/>
                </a:solidFill>
                <a:latin typeface="Arial" charset="0"/>
                <a:ea typeface="MS PGothic" charset="0"/>
              </a:rPr>
              <a:t>O</a:t>
            </a:r>
            <a:r>
              <a:rPr lang="en-US" sz="2000" dirty="0">
                <a:solidFill>
                  <a:schemeClr val="bg1"/>
                </a:solidFill>
                <a:latin typeface="Arial" charset="0"/>
                <a:ea typeface="MS PGothic" charset="0"/>
              </a:rPr>
              <a:t>riented </a:t>
            </a:r>
            <a:r>
              <a:rPr lang="en-US" sz="2000" b="1" dirty="0">
                <a:solidFill>
                  <a:schemeClr val="bg1"/>
                </a:solidFill>
                <a:latin typeface="Arial" charset="0"/>
                <a:ea typeface="MS PGothic" charset="0"/>
              </a:rPr>
              <a:t>E</a:t>
            </a:r>
            <a:r>
              <a:rPr lang="en-US" sz="2000" dirty="0">
                <a:solidFill>
                  <a:schemeClr val="bg1"/>
                </a:solidFill>
                <a:latin typeface="Arial" charset="0"/>
                <a:ea typeface="MS PGothic" charset="0"/>
              </a:rPr>
              <a:t>czema </a:t>
            </a:r>
            <a:r>
              <a:rPr lang="en-US" sz="2000" b="1" dirty="0">
                <a:solidFill>
                  <a:schemeClr val="bg1"/>
                </a:solidFill>
                <a:latin typeface="Arial" charset="0"/>
                <a:ea typeface="MS PGothic" charset="0"/>
              </a:rPr>
              <a:t>M</a:t>
            </a:r>
            <a:r>
              <a:rPr lang="en-US" sz="2000" dirty="0">
                <a:solidFill>
                  <a:schemeClr val="bg1"/>
                </a:solidFill>
                <a:latin typeface="Arial" charset="0"/>
                <a:ea typeface="MS PGothic" charset="0"/>
              </a:rPr>
              <a:t>easure) as core outcome instruments for measuring clinician-reported  signs of AD in clinical trials and patient-reported symptoms </a:t>
            </a:r>
          </a:p>
          <a:p>
            <a:pPr marL="0" lvl="1" defTabSz="506236" eaLnBrk="1" hangingPunct="1">
              <a:spcBef>
                <a:spcPct val="0"/>
              </a:spcBef>
              <a:defRPr/>
            </a:pPr>
            <a:endParaRPr lang="en-US" sz="2000" dirty="0">
              <a:solidFill>
                <a:schemeClr val="bg1"/>
              </a:solidFill>
              <a:latin typeface="Arial" charset="0"/>
              <a:ea typeface="MS PGothic" charset="0"/>
            </a:endParaRPr>
          </a:p>
          <a:p>
            <a:pPr eaLnBrk="1" hangingPunct="1">
              <a:lnSpc>
                <a:spcPct val="90000"/>
              </a:lnSpc>
              <a:buFont typeface="Wingdings" pitchFamily="2" charset="2"/>
              <a:buChar char="§"/>
              <a:defRPr/>
            </a:pPr>
            <a:r>
              <a:rPr lang="en-US" sz="2700" b="1" dirty="0">
                <a:solidFill>
                  <a:schemeClr val="bg1"/>
                </a:solidFill>
                <a:latin typeface="Arial" pitchFamily="34" charset="0"/>
                <a:cs typeface="Arial" pitchFamily="34" charset="0"/>
              </a:rPr>
              <a:t>Limitations </a:t>
            </a:r>
          </a:p>
          <a:p>
            <a:pPr marL="527050" lvl="1" indent="-341313" eaLnBrk="1" hangingPunct="1">
              <a:lnSpc>
                <a:spcPct val="90000"/>
              </a:lnSpc>
              <a:buFont typeface="Calibri" pitchFamily="34" charset="0"/>
              <a:buChar char="–"/>
              <a:defRPr/>
            </a:pPr>
            <a:r>
              <a:rPr lang="en-US" sz="2200" dirty="0">
                <a:solidFill>
                  <a:schemeClr val="bg1"/>
                </a:solidFill>
                <a:latin typeface="Arial" pitchFamily="34" charset="0"/>
              </a:rPr>
              <a:t>Primarily used in clinical trials</a:t>
            </a:r>
          </a:p>
          <a:p>
            <a:pPr marL="527050" lvl="1" indent="-341313" eaLnBrk="1" hangingPunct="1">
              <a:lnSpc>
                <a:spcPct val="90000"/>
              </a:lnSpc>
              <a:buFont typeface="Calibri" pitchFamily="34" charset="0"/>
              <a:buChar char="–"/>
              <a:defRPr/>
            </a:pPr>
            <a:r>
              <a:rPr lang="en-US" sz="2200" dirty="0">
                <a:solidFill>
                  <a:schemeClr val="bg1"/>
                </a:solidFill>
                <a:latin typeface="Arial" pitchFamily="34" charset="0"/>
              </a:rPr>
              <a:t>May be cumbersome to use in daily practice and therefore are not recommended according to the most recent AAD guidelines</a:t>
            </a:r>
            <a:endParaRPr lang="en-US" sz="2700" b="1" dirty="0">
              <a:solidFill>
                <a:schemeClr val="bg1"/>
              </a:solidFill>
              <a:latin typeface="Arial" pitchFamily="34" charset="0"/>
              <a:cs typeface="Arial" pitchFamily="34" charset="0"/>
            </a:endParaRPr>
          </a:p>
          <a:p>
            <a:pPr marL="0" lvl="1" defTabSz="506236" eaLnBrk="1" hangingPunct="1">
              <a:spcBef>
                <a:spcPct val="0"/>
              </a:spcBef>
              <a:defRPr/>
            </a:pPr>
            <a:endParaRPr lang="en-US" sz="2000" dirty="0">
              <a:solidFill>
                <a:schemeClr val="bg1"/>
              </a:solidFill>
              <a:latin typeface="Arial" charset="0"/>
              <a:ea typeface="MS PGothic" charset="0"/>
            </a:endParaRPr>
          </a:p>
          <a:p>
            <a:pPr marL="528452" lvl="1" indent="-342779" defTabSz="506236" eaLnBrk="1" hangingPunct="1">
              <a:lnSpc>
                <a:spcPct val="90000"/>
              </a:lnSpc>
              <a:buFont typeface="Wingdings" charset="0"/>
              <a:buChar char="§"/>
              <a:defRPr/>
            </a:pPr>
            <a:endParaRPr lang="en-US" sz="2000" dirty="0">
              <a:solidFill>
                <a:srgbClr val="000000"/>
              </a:solidFill>
              <a:latin typeface="Arial" charset="0"/>
              <a:ea typeface="MS PGothic" charset="0"/>
            </a:endParaRPr>
          </a:p>
          <a:p>
            <a:pPr defTabSz="506236" eaLnBrk="1" hangingPunct="1">
              <a:lnSpc>
                <a:spcPct val="90000"/>
              </a:lnSpc>
              <a:buFont typeface="Wingdings" charset="0"/>
              <a:buChar char="§"/>
              <a:defRPr/>
            </a:pPr>
            <a:r>
              <a:rPr lang="en-US" sz="2600" dirty="0">
                <a:solidFill>
                  <a:srgbClr val="000000"/>
                </a:solidFill>
                <a:latin typeface="Arial" charset="0"/>
                <a:ea typeface="ＭＳ Ｐゴシック" charset="0"/>
                <a:cs typeface="Arial" charset="0"/>
              </a:rPr>
              <a:t>HOME (</a:t>
            </a:r>
            <a:r>
              <a:rPr lang="en-US" sz="2600" b="1" dirty="0">
                <a:solidFill>
                  <a:srgbClr val="000000"/>
                </a:solidFill>
                <a:latin typeface="Arial" charset="0"/>
                <a:ea typeface="ＭＳ Ｐゴシック" charset="0"/>
                <a:cs typeface="Arial" charset="0"/>
              </a:rPr>
              <a:t>H</a:t>
            </a:r>
            <a:r>
              <a:rPr lang="en-US" sz="2600" dirty="0">
                <a:solidFill>
                  <a:srgbClr val="000000"/>
                </a:solidFill>
                <a:latin typeface="Arial" charset="0"/>
                <a:ea typeface="ＭＳ Ｐゴシック" charset="0"/>
                <a:cs typeface="Arial" charset="0"/>
              </a:rPr>
              <a:t>armonizing </a:t>
            </a:r>
            <a:r>
              <a:rPr lang="en-US" sz="2600" b="1" dirty="0">
                <a:solidFill>
                  <a:srgbClr val="000000"/>
                </a:solidFill>
                <a:latin typeface="Arial" charset="0"/>
                <a:ea typeface="ＭＳ Ｐゴシック" charset="0"/>
                <a:cs typeface="Arial" charset="0"/>
              </a:rPr>
              <a:t>O</a:t>
            </a:r>
            <a:r>
              <a:rPr lang="en-US" sz="2600" dirty="0">
                <a:solidFill>
                  <a:srgbClr val="000000"/>
                </a:solidFill>
                <a:latin typeface="Arial" charset="0"/>
                <a:ea typeface="ＭＳ Ｐゴシック" charset="0"/>
                <a:cs typeface="Arial" charset="0"/>
              </a:rPr>
              <a:t>utcome </a:t>
            </a:r>
            <a:r>
              <a:rPr lang="en-US" sz="2600" b="1" dirty="0">
                <a:solidFill>
                  <a:srgbClr val="000000"/>
                </a:solidFill>
                <a:latin typeface="Arial" charset="0"/>
                <a:ea typeface="ＭＳ Ｐゴシック" charset="0"/>
                <a:cs typeface="Arial" charset="0"/>
              </a:rPr>
              <a:t>M</a:t>
            </a:r>
            <a:r>
              <a:rPr lang="en-US" sz="2600" dirty="0">
                <a:solidFill>
                  <a:srgbClr val="000000"/>
                </a:solidFill>
                <a:latin typeface="Arial" charset="0"/>
                <a:ea typeface="ＭＳ Ｐゴシック" charset="0"/>
                <a:cs typeface="Arial" charset="0"/>
              </a:rPr>
              <a:t>easures for </a:t>
            </a:r>
            <a:r>
              <a:rPr lang="en-US" sz="2600" b="1" dirty="0">
                <a:solidFill>
                  <a:srgbClr val="000000"/>
                </a:solidFill>
                <a:latin typeface="Arial" charset="0"/>
                <a:ea typeface="ＭＳ Ｐゴシック" charset="0"/>
                <a:cs typeface="Arial" charset="0"/>
              </a:rPr>
              <a:t>E</a:t>
            </a:r>
            <a:r>
              <a:rPr lang="en-US" sz="2600" dirty="0">
                <a:solidFill>
                  <a:srgbClr val="000000"/>
                </a:solidFill>
                <a:latin typeface="Arial" charset="0"/>
                <a:ea typeface="ＭＳ Ｐゴシック" charset="0"/>
                <a:cs typeface="Arial" charset="0"/>
              </a:rPr>
              <a:t>czema): </a:t>
            </a:r>
          </a:p>
          <a:p>
            <a:pPr marL="528452" lvl="1" indent="-342779" defTabSz="506236" eaLnBrk="1" hangingPunct="1">
              <a:lnSpc>
                <a:spcPct val="90000"/>
              </a:lnSpc>
              <a:buFont typeface="Calibri" charset="0"/>
              <a:buChar char="–"/>
              <a:defRPr/>
            </a:pPr>
            <a:r>
              <a:rPr lang="en-US" sz="2000" dirty="0">
                <a:solidFill>
                  <a:srgbClr val="000000"/>
                </a:solidFill>
                <a:latin typeface="Arial" charset="0"/>
                <a:ea typeface="MS PGothic" charset="0"/>
              </a:rPr>
              <a:t>International effort to develop core outcome set for AD to be used in all clinical trials</a:t>
            </a:r>
          </a:p>
          <a:p>
            <a:pPr marL="0" lvl="1" defTabSz="506236" eaLnBrk="1" hangingPunct="1">
              <a:spcBef>
                <a:spcPct val="0"/>
              </a:spcBef>
              <a:defRPr/>
            </a:pPr>
            <a:endParaRPr lang="en-US" sz="2000" dirty="0">
              <a:solidFill>
                <a:schemeClr val="bg1"/>
              </a:solidFill>
              <a:latin typeface="Arial" charset="0"/>
              <a:ea typeface="MS PGothic" charset="0"/>
            </a:endParaRPr>
          </a:p>
          <a:p>
            <a:pPr defTabSz="506236" eaLnBrk="1" hangingPunct="1">
              <a:spcBef>
                <a:spcPct val="0"/>
              </a:spcBef>
              <a:defRPr/>
            </a:pPr>
            <a:endParaRPr lang="en-US" dirty="0">
              <a:solidFill>
                <a:schemeClr val="bg1"/>
              </a:solidFill>
              <a:ea typeface="ＭＳ Ｐゴシック" charset="0"/>
              <a:cs typeface="Arial" charset="0"/>
            </a:endParaRPr>
          </a:p>
          <a:p>
            <a:pPr defTabSz="506236" eaLnBrk="1" hangingPunct="1">
              <a:spcBef>
                <a:spcPct val="0"/>
              </a:spcBef>
              <a:defRPr/>
            </a:pPr>
            <a:endParaRPr lang="en-US" dirty="0">
              <a:ea typeface="ＭＳ Ｐゴシック" charset="0"/>
            </a:endParaRPr>
          </a:p>
        </p:txBody>
      </p:sp>
      <p:sp>
        <p:nvSpPr>
          <p:cNvPr id="82947" name="Slide Number Placeholder 3">
            <a:extLst>
              <a:ext uri="{FF2B5EF4-FFF2-40B4-BE49-F238E27FC236}">
                <a16:creationId xmlns:a16="http://schemas.microsoft.com/office/drawing/2014/main" id="{7412F29F-332A-0A45-924F-B1F1A91877F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Calibri" panose="020F0502020204030204" pitchFamily="34" charset="0"/>
                <a:ea typeface="MS PGothic" panose="020B0600070205080204" pitchFamily="34" charset="-128"/>
              </a:defRPr>
            </a:lvl1pPr>
            <a:lvl2pPr marL="742950" indent="-285750">
              <a:defRPr sz="2000">
                <a:solidFill>
                  <a:schemeClr val="tx1"/>
                </a:solidFill>
                <a:latin typeface="Calibri" panose="020F0502020204030204" pitchFamily="34" charset="0"/>
                <a:ea typeface="MS PGothic" panose="020B0600070205080204" pitchFamily="34" charset="-128"/>
              </a:defRPr>
            </a:lvl2pPr>
            <a:lvl3pPr marL="1143000" indent="-228600">
              <a:defRPr sz="2000">
                <a:solidFill>
                  <a:schemeClr val="tx1"/>
                </a:solidFill>
                <a:latin typeface="Calibri" panose="020F0502020204030204" pitchFamily="34" charset="0"/>
                <a:ea typeface="MS PGothic" panose="020B0600070205080204" pitchFamily="34" charset="-128"/>
              </a:defRPr>
            </a:lvl3pPr>
            <a:lvl4pPr marL="1600200" indent="-228600">
              <a:defRPr sz="2000">
                <a:solidFill>
                  <a:schemeClr val="tx1"/>
                </a:solidFill>
                <a:latin typeface="Calibri" panose="020F0502020204030204" pitchFamily="34" charset="0"/>
                <a:ea typeface="MS PGothic" panose="020B0600070205080204" pitchFamily="34" charset="-128"/>
              </a:defRPr>
            </a:lvl4pPr>
            <a:lvl5pPr marL="2057400" indent="-228600">
              <a:defRPr sz="2000">
                <a:solidFill>
                  <a:schemeClr val="tx1"/>
                </a:solidFill>
                <a:latin typeface="Calibri" panose="020F0502020204030204" pitchFamily="34" charset="0"/>
                <a:ea typeface="MS PGothic" panose="020B0600070205080204" pitchFamily="34" charset="-128"/>
              </a:defRPr>
            </a:lvl5pPr>
            <a:lvl6pPr marL="2514600" indent="-228600" defTabSz="504825" eaLnBrk="0" fontAlgn="base" hangingPunct="0">
              <a:spcBef>
                <a:spcPct val="0"/>
              </a:spcBef>
              <a:spcAft>
                <a:spcPct val="0"/>
              </a:spcAft>
              <a:defRPr sz="2000">
                <a:solidFill>
                  <a:schemeClr val="tx1"/>
                </a:solidFill>
                <a:latin typeface="Calibri" panose="020F0502020204030204" pitchFamily="34" charset="0"/>
                <a:ea typeface="MS PGothic" panose="020B0600070205080204" pitchFamily="34" charset="-128"/>
              </a:defRPr>
            </a:lvl6pPr>
            <a:lvl7pPr marL="2971800" indent="-228600" defTabSz="504825" eaLnBrk="0" fontAlgn="base" hangingPunct="0">
              <a:spcBef>
                <a:spcPct val="0"/>
              </a:spcBef>
              <a:spcAft>
                <a:spcPct val="0"/>
              </a:spcAft>
              <a:defRPr sz="2000">
                <a:solidFill>
                  <a:schemeClr val="tx1"/>
                </a:solidFill>
                <a:latin typeface="Calibri" panose="020F0502020204030204" pitchFamily="34" charset="0"/>
                <a:ea typeface="MS PGothic" panose="020B0600070205080204" pitchFamily="34" charset="-128"/>
              </a:defRPr>
            </a:lvl7pPr>
            <a:lvl8pPr marL="3429000" indent="-228600" defTabSz="504825" eaLnBrk="0" fontAlgn="base" hangingPunct="0">
              <a:spcBef>
                <a:spcPct val="0"/>
              </a:spcBef>
              <a:spcAft>
                <a:spcPct val="0"/>
              </a:spcAft>
              <a:defRPr sz="2000">
                <a:solidFill>
                  <a:schemeClr val="tx1"/>
                </a:solidFill>
                <a:latin typeface="Calibri" panose="020F0502020204030204" pitchFamily="34" charset="0"/>
                <a:ea typeface="MS PGothic" panose="020B0600070205080204" pitchFamily="34" charset="-128"/>
              </a:defRPr>
            </a:lvl8pPr>
            <a:lvl9pPr marL="3886200" indent="-228600" defTabSz="504825" eaLnBrk="0" fontAlgn="base" hangingPunct="0">
              <a:spcBef>
                <a:spcPct val="0"/>
              </a:spcBef>
              <a:spcAft>
                <a:spcPct val="0"/>
              </a:spcAft>
              <a:defRPr sz="2000">
                <a:solidFill>
                  <a:schemeClr val="tx1"/>
                </a:solidFill>
                <a:latin typeface="Calibri" panose="020F0502020204030204" pitchFamily="34" charset="0"/>
                <a:ea typeface="MS PGothic" panose="020B0600070205080204" pitchFamily="34" charset="-128"/>
              </a:defRPr>
            </a:lvl9pPr>
          </a:lstStyle>
          <a:p>
            <a:pPr marL="0" marR="0" lvl="0" indent="0" algn="r" defTabSz="504825" rtl="0" eaLnBrk="1" fontAlgn="base" latinLnBrk="0" hangingPunct="1">
              <a:lnSpc>
                <a:spcPct val="100000"/>
              </a:lnSpc>
              <a:spcBef>
                <a:spcPct val="0"/>
              </a:spcBef>
              <a:spcAft>
                <a:spcPct val="0"/>
              </a:spcAft>
              <a:buClrTx/>
              <a:buSzTx/>
              <a:buFontTx/>
              <a:buNone/>
              <a:tabLst/>
              <a:defRPr/>
            </a:pPr>
            <a:fld id="{E0121802-2768-DA49-8197-5540553F2444}"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rPr>
              <a:pPr marL="0" marR="0" lvl="0" indent="0" algn="r" defTabSz="504825" rtl="0" eaLnBrk="1" fontAlgn="base" latinLnBrk="0" hangingPunct="1">
                <a:lnSpc>
                  <a:spcPct val="100000"/>
                </a:lnSpc>
                <a:spcBef>
                  <a:spcPct val="0"/>
                </a:spcBef>
                <a:spcAft>
                  <a:spcPct val="0"/>
                </a:spcAft>
                <a:buClrTx/>
                <a:buSzTx/>
                <a:buFontTx/>
                <a:buNone/>
                <a:tabLst/>
                <a:defRPr/>
              </a:pPr>
              <a:t>95</a:t>
            </a:fld>
            <a:endParaRPr kumimoji="0" lang="en-US" altLang="en-US" sz="12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endParaRPr>
          </a:p>
        </p:txBody>
      </p:sp>
    </p:spTree>
    <p:extLst>
      <p:ext uri="{BB962C8B-B14F-4D97-AF65-F5344CB8AC3E}">
        <p14:creationId xmlns:p14="http://schemas.microsoft.com/office/powerpoint/2010/main" val="91011384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Slide Image Placeholder 1">
            <a:extLst>
              <a:ext uri="{FF2B5EF4-FFF2-40B4-BE49-F238E27FC236}">
                <a16:creationId xmlns:a16="http://schemas.microsoft.com/office/drawing/2014/main" id="{D55F9E0E-E703-9D42-B6B4-A1278B5A664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2" name="Notes Placeholder 2">
            <a:extLst>
              <a:ext uri="{FF2B5EF4-FFF2-40B4-BE49-F238E27FC236}">
                <a16:creationId xmlns:a16="http://schemas.microsoft.com/office/drawing/2014/main" id="{DECDE624-0B98-0945-9614-7A80680D2A96}"/>
              </a:ext>
            </a:extLst>
          </p:cNvPr>
          <p:cNvSpPr>
            <a:spLocks noGrp="1"/>
          </p:cNvSpPr>
          <p:nvPr>
            <p:ph type="body" idx="1"/>
          </p:nvPr>
        </p:nvSpPr>
        <p:spPr bwMode="auto">
          <a:extLst/>
        </p:spPr>
        <p:txBody>
          <a:bodyPr wrap="square" numCol="1" anchor="t" anchorCtr="0" compatLnSpc="1">
            <a:prstTxWarp prst="textNoShape">
              <a:avLst/>
            </a:prstTxWarp>
            <a:normAutofit fontScale="85000" lnSpcReduction="20000"/>
          </a:bodyPr>
          <a:lstStyle/>
          <a:p>
            <a:pPr defTabSz="506236" eaLnBrk="1" hangingPunct="1">
              <a:spcBef>
                <a:spcPct val="0"/>
              </a:spcBef>
              <a:defRPr/>
            </a:pPr>
            <a:r>
              <a:rPr lang="en-US" dirty="0">
                <a:latin typeface="Arial" charset="0"/>
                <a:ea typeface="ＭＳ Ｐゴシック" charset="0"/>
                <a:cs typeface="Arial" charset="0"/>
              </a:rPr>
              <a:t>*</a:t>
            </a:r>
            <a:r>
              <a:rPr lang="en-US" i="1" dirty="0">
                <a:latin typeface="Arial" charset="0"/>
                <a:ea typeface="ＭＳ Ｐゴシック" charset="0"/>
                <a:cs typeface="Arial" charset="0"/>
              </a:rPr>
              <a:t>SCORAD index, EASI and POEM: most rigorously tested and validated instruments</a:t>
            </a:r>
          </a:p>
          <a:p>
            <a:pPr defTabSz="506236" eaLnBrk="1" hangingPunct="1">
              <a:spcBef>
                <a:spcPct val="0"/>
              </a:spcBef>
              <a:defRPr/>
            </a:pPr>
            <a:r>
              <a:rPr lang="en-US" dirty="0">
                <a:solidFill>
                  <a:schemeClr val="bg1"/>
                </a:solidFill>
                <a:ea typeface="ＭＳ Ｐゴシック" charset="0"/>
                <a:cs typeface="Arial" charset="0"/>
              </a:rPr>
              <a:t>No single standard; more than 28 scales are reported in the literature.</a:t>
            </a:r>
          </a:p>
          <a:p>
            <a:pPr defTabSz="506236" eaLnBrk="1" hangingPunct="1">
              <a:spcBef>
                <a:spcPct val="0"/>
              </a:spcBef>
              <a:defRPr/>
            </a:pPr>
            <a:endParaRPr lang="en-US" dirty="0">
              <a:solidFill>
                <a:schemeClr val="bg1"/>
              </a:solidFill>
              <a:ea typeface="ＭＳ Ｐゴシック" charset="0"/>
              <a:cs typeface="Arial" charset="0"/>
            </a:endParaRPr>
          </a:p>
          <a:p>
            <a:pPr marL="0" lvl="1" defTabSz="506236" eaLnBrk="1" hangingPunct="1">
              <a:spcBef>
                <a:spcPct val="0"/>
              </a:spcBef>
              <a:defRPr/>
            </a:pPr>
            <a:r>
              <a:rPr lang="en-US" sz="2000" dirty="0">
                <a:solidFill>
                  <a:schemeClr val="bg1"/>
                </a:solidFill>
                <a:latin typeface="Arial" charset="0"/>
                <a:ea typeface="MS PGothic" charset="0"/>
              </a:rPr>
              <a:t>Recent meeting to determine usefulness of both EASI and POEM (</a:t>
            </a:r>
            <a:r>
              <a:rPr lang="en-US" sz="2000" b="1" dirty="0">
                <a:solidFill>
                  <a:schemeClr val="bg1"/>
                </a:solidFill>
                <a:latin typeface="Arial" charset="0"/>
                <a:ea typeface="MS PGothic" charset="0"/>
              </a:rPr>
              <a:t>P</a:t>
            </a:r>
            <a:r>
              <a:rPr lang="en-US" sz="2000" dirty="0">
                <a:solidFill>
                  <a:schemeClr val="bg1"/>
                </a:solidFill>
                <a:latin typeface="Arial" charset="0"/>
                <a:ea typeface="MS PGothic" charset="0"/>
              </a:rPr>
              <a:t>atient </a:t>
            </a:r>
            <a:r>
              <a:rPr lang="en-US" sz="2000" b="1" dirty="0">
                <a:solidFill>
                  <a:schemeClr val="bg1"/>
                </a:solidFill>
                <a:latin typeface="Arial" charset="0"/>
                <a:ea typeface="MS PGothic" charset="0"/>
              </a:rPr>
              <a:t>O</a:t>
            </a:r>
            <a:r>
              <a:rPr lang="en-US" sz="2000" dirty="0">
                <a:solidFill>
                  <a:schemeClr val="bg1"/>
                </a:solidFill>
                <a:latin typeface="Arial" charset="0"/>
                <a:ea typeface="MS PGothic" charset="0"/>
              </a:rPr>
              <a:t>riented </a:t>
            </a:r>
            <a:r>
              <a:rPr lang="en-US" sz="2000" b="1" dirty="0">
                <a:solidFill>
                  <a:schemeClr val="bg1"/>
                </a:solidFill>
                <a:latin typeface="Arial" charset="0"/>
                <a:ea typeface="MS PGothic" charset="0"/>
              </a:rPr>
              <a:t>E</a:t>
            </a:r>
            <a:r>
              <a:rPr lang="en-US" sz="2000" dirty="0">
                <a:solidFill>
                  <a:schemeClr val="bg1"/>
                </a:solidFill>
                <a:latin typeface="Arial" charset="0"/>
                <a:ea typeface="MS PGothic" charset="0"/>
              </a:rPr>
              <a:t>czema </a:t>
            </a:r>
            <a:r>
              <a:rPr lang="en-US" sz="2000" b="1" dirty="0">
                <a:solidFill>
                  <a:schemeClr val="bg1"/>
                </a:solidFill>
                <a:latin typeface="Arial" charset="0"/>
                <a:ea typeface="MS PGothic" charset="0"/>
              </a:rPr>
              <a:t>M</a:t>
            </a:r>
            <a:r>
              <a:rPr lang="en-US" sz="2000" dirty="0">
                <a:solidFill>
                  <a:schemeClr val="bg1"/>
                </a:solidFill>
                <a:latin typeface="Arial" charset="0"/>
                <a:ea typeface="MS PGothic" charset="0"/>
              </a:rPr>
              <a:t>easure) as core outcome instruments for measuring clinician-reported  signs of AD in clinical trials and patient-reported symptoms </a:t>
            </a:r>
          </a:p>
          <a:p>
            <a:pPr marL="0" lvl="1" defTabSz="506236" eaLnBrk="1" hangingPunct="1">
              <a:spcBef>
                <a:spcPct val="0"/>
              </a:spcBef>
              <a:defRPr/>
            </a:pPr>
            <a:endParaRPr lang="en-US" sz="2000" dirty="0">
              <a:solidFill>
                <a:schemeClr val="bg1"/>
              </a:solidFill>
              <a:latin typeface="Arial" charset="0"/>
              <a:ea typeface="MS PGothic" charset="0"/>
            </a:endParaRPr>
          </a:p>
          <a:p>
            <a:pPr eaLnBrk="1" hangingPunct="1">
              <a:lnSpc>
                <a:spcPct val="90000"/>
              </a:lnSpc>
              <a:buFont typeface="Wingdings" pitchFamily="2" charset="2"/>
              <a:buChar char="§"/>
              <a:defRPr/>
            </a:pPr>
            <a:r>
              <a:rPr lang="en-US" sz="2700" b="1" dirty="0">
                <a:solidFill>
                  <a:schemeClr val="bg1"/>
                </a:solidFill>
                <a:latin typeface="Arial" pitchFamily="34" charset="0"/>
                <a:cs typeface="Arial" pitchFamily="34" charset="0"/>
              </a:rPr>
              <a:t>Limitations </a:t>
            </a:r>
          </a:p>
          <a:p>
            <a:pPr marL="527050" lvl="1" indent="-341313" eaLnBrk="1" hangingPunct="1">
              <a:lnSpc>
                <a:spcPct val="90000"/>
              </a:lnSpc>
              <a:buFont typeface="Calibri" pitchFamily="34" charset="0"/>
              <a:buChar char="–"/>
              <a:defRPr/>
            </a:pPr>
            <a:r>
              <a:rPr lang="en-US" sz="2200" dirty="0">
                <a:solidFill>
                  <a:schemeClr val="bg1"/>
                </a:solidFill>
                <a:latin typeface="Arial" pitchFamily="34" charset="0"/>
              </a:rPr>
              <a:t>Primarily used in clinical trials</a:t>
            </a:r>
          </a:p>
          <a:p>
            <a:pPr marL="527050" lvl="1" indent="-341313" eaLnBrk="1" hangingPunct="1">
              <a:lnSpc>
                <a:spcPct val="90000"/>
              </a:lnSpc>
              <a:buFont typeface="Calibri" pitchFamily="34" charset="0"/>
              <a:buChar char="–"/>
              <a:defRPr/>
            </a:pPr>
            <a:r>
              <a:rPr lang="en-US" sz="2200" dirty="0">
                <a:solidFill>
                  <a:schemeClr val="bg1"/>
                </a:solidFill>
                <a:latin typeface="Arial" pitchFamily="34" charset="0"/>
              </a:rPr>
              <a:t>May be cumbersome to use in daily practice and therefore are not recommended according to the most recent AAD guidelines</a:t>
            </a:r>
            <a:endParaRPr lang="en-US" sz="2700" b="1" dirty="0">
              <a:solidFill>
                <a:schemeClr val="bg1"/>
              </a:solidFill>
              <a:latin typeface="Arial" pitchFamily="34" charset="0"/>
              <a:cs typeface="Arial" pitchFamily="34" charset="0"/>
            </a:endParaRPr>
          </a:p>
          <a:p>
            <a:pPr marL="0" lvl="1" defTabSz="506236" eaLnBrk="1" hangingPunct="1">
              <a:spcBef>
                <a:spcPct val="0"/>
              </a:spcBef>
              <a:defRPr/>
            </a:pPr>
            <a:endParaRPr lang="en-US" sz="2000" dirty="0">
              <a:solidFill>
                <a:schemeClr val="bg1"/>
              </a:solidFill>
              <a:latin typeface="Arial" charset="0"/>
              <a:ea typeface="MS PGothic" charset="0"/>
            </a:endParaRPr>
          </a:p>
          <a:p>
            <a:pPr marL="528452" lvl="1" indent="-342779" defTabSz="506236" eaLnBrk="1" hangingPunct="1">
              <a:lnSpc>
                <a:spcPct val="90000"/>
              </a:lnSpc>
              <a:buFont typeface="Wingdings" charset="0"/>
              <a:buChar char="§"/>
              <a:defRPr/>
            </a:pPr>
            <a:endParaRPr lang="en-US" sz="2000" dirty="0">
              <a:solidFill>
                <a:srgbClr val="000000"/>
              </a:solidFill>
              <a:latin typeface="Arial" charset="0"/>
              <a:ea typeface="MS PGothic" charset="0"/>
            </a:endParaRPr>
          </a:p>
          <a:p>
            <a:pPr defTabSz="506236" eaLnBrk="1" hangingPunct="1">
              <a:lnSpc>
                <a:spcPct val="90000"/>
              </a:lnSpc>
              <a:buFont typeface="Wingdings" charset="0"/>
              <a:buChar char="§"/>
              <a:defRPr/>
            </a:pPr>
            <a:r>
              <a:rPr lang="en-US" sz="2600" dirty="0">
                <a:solidFill>
                  <a:srgbClr val="000000"/>
                </a:solidFill>
                <a:latin typeface="Arial" charset="0"/>
                <a:ea typeface="ＭＳ Ｐゴシック" charset="0"/>
                <a:cs typeface="Arial" charset="0"/>
              </a:rPr>
              <a:t>HOME (</a:t>
            </a:r>
            <a:r>
              <a:rPr lang="en-US" sz="2600" b="1" dirty="0">
                <a:solidFill>
                  <a:srgbClr val="000000"/>
                </a:solidFill>
                <a:latin typeface="Arial" charset="0"/>
                <a:ea typeface="ＭＳ Ｐゴシック" charset="0"/>
                <a:cs typeface="Arial" charset="0"/>
              </a:rPr>
              <a:t>H</a:t>
            </a:r>
            <a:r>
              <a:rPr lang="en-US" sz="2600" dirty="0">
                <a:solidFill>
                  <a:srgbClr val="000000"/>
                </a:solidFill>
                <a:latin typeface="Arial" charset="0"/>
                <a:ea typeface="ＭＳ Ｐゴシック" charset="0"/>
                <a:cs typeface="Arial" charset="0"/>
              </a:rPr>
              <a:t>armonizing </a:t>
            </a:r>
            <a:r>
              <a:rPr lang="en-US" sz="2600" b="1" dirty="0">
                <a:solidFill>
                  <a:srgbClr val="000000"/>
                </a:solidFill>
                <a:latin typeface="Arial" charset="0"/>
                <a:ea typeface="ＭＳ Ｐゴシック" charset="0"/>
                <a:cs typeface="Arial" charset="0"/>
              </a:rPr>
              <a:t>O</a:t>
            </a:r>
            <a:r>
              <a:rPr lang="en-US" sz="2600" dirty="0">
                <a:solidFill>
                  <a:srgbClr val="000000"/>
                </a:solidFill>
                <a:latin typeface="Arial" charset="0"/>
                <a:ea typeface="ＭＳ Ｐゴシック" charset="0"/>
                <a:cs typeface="Arial" charset="0"/>
              </a:rPr>
              <a:t>utcome </a:t>
            </a:r>
            <a:r>
              <a:rPr lang="en-US" sz="2600" b="1" dirty="0">
                <a:solidFill>
                  <a:srgbClr val="000000"/>
                </a:solidFill>
                <a:latin typeface="Arial" charset="0"/>
                <a:ea typeface="ＭＳ Ｐゴシック" charset="0"/>
                <a:cs typeface="Arial" charset="0"/>
              </a:rPr>
              <a:t>M</a:t>
            </a:r>
            <a:r>
              <a:rPr lang="en-US" sz="2600" dirty="0">
                <a:solidFill>
                  <a:srgbClr val="000000"/>
                </a:solidFill>
                <a:latin typeface="Arial" charset="0"/>
                <a:ea typeface="ＭＳ Ｐゴシック" charset="0"/>
                <a:cs typeface="Arial" charset="0"/>
              </a:rPr>
              <a:t>easures for </a:t>
            </a:r>
            <a:r>
              <a:rPr lang="en-US" sz="2600" b="1" dirty="0">
                <a:solidFill>
                  <a:srgbClr val="000000"/>
                </a:solidFill>
                <a:latin typeface="Arial" charset="0"/>
                <a:ea typeface="ＭＳ Ｐゴシック" charset="0"/>
                <a:cs typeface="Arial" charset="0"/>
              </a:rPr>
              <a:t>E</a:t>
            </a:r>
            <a:r>
              <a:rPr lang="en-US" sz="2600" dirty="0">
                <a:solidFill>
                  <a:srgbClr val="000000"/>
                </a:solidFill>
                <a:latin typeface="Arial" charset="0"/>
                <a:ea typeface="ＭＳ Ｐゴシック" charset="0"/>
                <a:cs typeface="Arial" charset="0"/>
              </a:rPr>
              <a:t>czema): </a:t>
            </a:r>
          </a:p>
          <a:p>
            <a:pPr marL="528452" lvl="1" indent="-342779" defTabSz="506236" eaLnBrk="1" hangingPunct="1">
              <a:lnSpc>
                <a:spcPct val="90000"/>
              </a:lnSpc>
              <a:buFont typeface="Calibri" charset="0"/>
              <a:buChar char="–"/>
              <a:defRPr/>
            </a:pPr>
            <a:r>
              <a:rPr lang="en-US" sz="2000" dirty="0">
                <a:solidFill>
                  <a:srgbClr val="000000"/>
                </a:solidFill>
                <a:latin typeface="Arial" charset="0"/>
                <a:ea typeface="MS PGothic" charset="0"/>
              </a:rPr>
              <a:t>International effort to develop core outcome set for AD to be used in all clinical trials</a:t>
            </a:r>
          </a:p>
          <a:p>
            <a:pPr marL="0" lvl="1" defTabSz="506236" eaLnBrk="1" hangingPunct="1">
              <a:spcBef>
                <a:spcPct val="0"/>
              </a:spcBef>
              <a:defRPr/>
            </a:pPr>
            <a:endParaRPr lang="en-US" sz="2000" dirty="0">
              <a:solidFill>
                <a:schemeClr val="bg1"/>
              </a:solidFill>
              <a:latin typeface="Arial" charset="0"/>
              <a:ea typeface="MS PGothic" charset="0"/>
            </a:endParaRPr>
          </a:p>
          <a:p>
            <a:pPr defTabSz="506236" eaLnBrk="1" hangingPunct="1">
              <a:spcBef>
                <a:spcPct val="0"/>
              </a:spcBef>
              <a:defRPr/>
            </a:pPr>
            <a:endParaRPr lang="en-US" dirty="0">
              <a:solidFill>
                <a:schemeClr val="bg1"/>
              </a:solidFill>
              <a:ea typeface="ＭＳ Ｐゴシック" charset="0"/>
              <a:cs typeface="Arial" charset="0"/>
            </a:endParaRPr>
          </a:p>
          <a:p>
            <a:pPr defTabSz="506236" eaLnBrk="1" hangingPunct="1">
              <a:spcBef>
                <a:spcPct val="0"/>
              </a:spcBef>
              <a:defRPr/>
            </a:pPr>
            <a:endParaRPr lang="en-US" dirty="0">
              <a:ea typeface="ＭＳ Ｐゴシック" charset="0"/>
            </a:endParaRPr>
          </a:p>
        </p:txBody>
      </p:sp>
      <p:sp>
        <p:nvSpPr>
          <p:cNvPr id="84995" name="Slide Number Placeholder 3">
            <a:extLst>
              <a:ext uri="{FF2B5EF4-FFF2-40B4-BE49-F238E27FC236}">
                <a16:creationId xmlns:a16="http://schemas.microsoft.com/office/drawing/2014/main" id="{2FE96998-A6D9-7B4B-BBC2-CBA219C421A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Calibri" panose="020F0502020204030204" pitchFamily="34" charset="0"/>
                <a:ea typeface="MS PGothic" panose="020B0600070205080204" pitchFamily="34" charset="-128"/>
              </a:defRPr>
            </a:lvl1pPr>
            <a:lvl2pPr marL="742950" indent="-285750">
              <a:defRPr sz="2000">
                <a:solidFill>
                  <a:schemeClr val="tx1"/>
                </a:solidFill>
                <a:latin typeface="Calibri" panose="020F0502020204030204" pitchFamily="34" charset="0"/>
                <a:ea typeface="MS PGothic" panose="020B0600070205080204" pitchFamily="34" charset="-128"/>
              </a:defRPr>
            </a:lvl2pPr>
            <a:lvl3pPr marL="1143000" indent="-228600">
              <a:defRPr sz="2000">
                <a:solidFill>
                  <a:schemeClr val="tx1"/>
                </a:solidFill>
                <a:latin typeface="Calibri" panose="020F0502020204030204" pitchFamily="34" charset="0"/>
                <a:ea typeface="MS PGothic" panose="020B0600070205080204" pitchFamily="34" charset="-128"/>
              </a:defRPr>
            </a:lvl3pPr>
            <a:lvl4pPr marL="1600200" indent="-228600">
              <a:defRPr sz="2000">
                <a:solidFill>
                  <a:schemeClr val="tx1"/>
                </a:solidFill>
                <a:latin typeface="Calibri" panose="020F0502020204030204" pitchFamily="34" charset="0"/>
                <a:ea typeface="MS PGothic" panose="020B0600070205080204" pitchFamily="34" charset="-128"/>
              </a:defRPr>
            </a:lvl4pPr>
            <a:lvl5pPr marL="2057400" indent="-228600">
              <a:defRPr sz="2000">
                <a:solidFill>
                  <a:schemeClr val="tx1"/>
                </a:solidFill>
                <a:latin typeface="Calibri" panose="020F0502020204030204" pitchFamily="34" charset="0"/>
                <a:ea typeface="MS PGothic" panose="020B0600070205080204" pitchFamily="34" charset="-128"/>
              </a:defRPr>
            </a:lvl5pPr>
            <a:lvl6pPr marL="2514600" indent="-228600" defTabSz="504825" eaLnBrk="0" fontAlgn="base" hangingPunct="0">
              <a:spcBef>
                <a:spcPct val="0"/>
              </a:spcBef>
              <a:spcAft>
                <a:spcPct val="0"/>
              </a:spcAft>
              <a:defRPr sz="2000">
                <a:solidFill>
                  <a:schemeClr val="tx1"/>
                </a:solidFill>
                <a:latin typeface="Calibri" panose="020F0502020204030204" pitchFamily="34" charset="0"/>
                <a:ea typeface="MS PGothic" panose="020B0600070205080204" pitchFamily="34" charset="-128"/>
              </a:defRPr>
            </a:lvl6pPr>
            <a:lvl7pPr marL="2971800" indent="-228600" defTabSz="504825" eaLnBrk="0" fontAlgn="base" hangingPunct="0">
              <a:spcBef>
                <a:spcPct val="0"/>
              </a:spcBef>
              <a:spcAft>
                <a:spcPct val="0"/>
              </a:spcAft>
              <a:defRPr sz="2000">
                <a:solidFill>
                  <a:schemeClr val="tx1"/>
                </a:solidFill>
                <a:latin typeface="Calibri" panose="020F0502020204030204" pitchFamily="34" charset="0"/>
                <a:ea typeface="MS PGothic" panose="020B0600070205080204" pitchFamily="34" charset="-128"/>
              </a:defRPr>
            </a:lvl7pPr>
            <a:lvl8pPr marL="3429000" indent="-228600" defTabSz="504825" eaLnBrk="0" fontAlgn="base" hangingPunct="0">
              <a:spcBef>
                <a:spcPct val="0"/>
              </a:spcBef>
              <a:spcAft>
                <a:spcPct val="0"/>
              </a:spcAft>
              <a:defRPr sz="2000">
                <a:solidFill>
                  <a:schemeClr val="tx1"/>
                </a:solidFill>
                <a:latin typeface="Calibri" panose="020F0502020204030204" pitchFamily="34" charset="0"/>
                <a:ea typeface="MS PGothic" panose="020B0600070205080204" pitchFamily="34" charset="-128"/>
              </a:defRPr>
            </a:lvl8pPr>
            <a:lvl9pPr marL="3886200" indent="-228600" defTabSz="504825" eaLnBrk="0" fontAlgn="base" hangingPunct="0">
              <a:spcBef>
                <a:spcPct val="0"/>
              </a:spcBef>
              <a:spcAft>
                <a:spcPct val="0"/>
              </a:spcAft>
              <a:defRPr sz="2000">
                <a:solidFill>
                  <a:schemeClr val="tx1"/>
                </a:solidFill>
                <a:latin typeface="Calibri" panose="020F0502020204030204" pitchFamily="34" charset="0"/>
                <a:ea typeface="MS PGothic" panose="020B0600070205080204" pitchFamily="34" charset="-128"/>
              </a:defRPr>
            </a:lvl9pPr>
          </a:lstStyle>
          <a:p>
            <a:pPr marL="0" marR="0" lvl="0" indent="0" algn="r" defTabSz="504825" rtl="0" eaLnBrk="1" fontAlgn="base" latinLnBrk="0" hangingPunct="1">
              <a:lnSpc>
                <a:spcPct val="100000"/>
              </a:lnSpc>
              <a:spcBef>
                <a:spcPct val="0"/>
              </a:spcBef>
              <a:spcAft>
                <a:spcPct val="0"/>
              </a:spcAft>
              <a:buClrTx/>
              <a:buSzTx/>
              <a:buFontTx/>
              <a:buNone/>
              <a:tabLst/>
              <a:defRPr/>
            </a:pPr>
            <a:fld id="{D3181AF9-237B-EB42-BC2F-B7C126957BE4}"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rPr>
              <a:pPr marL="0" marR="0" lvl="0" indent="0" algn="r" defTabSz="504825" rtl="0" eaLnBrk="1" fontAlgn="base" latinLnBrk="0" hangingPunct="1">
                <a:lnSpc>
                  <a:spcPct val="100000"/>
                </a:lnSpc>
                <a:spcBef>
                  <a:spcPct val="0"/>
                </a:spcBef>
                <a:spcAft>
                  <a:spcPct val="0"/>
                </a:spcAft>
                <a:buClrTx/>
                <a:buSzTx/>
                <a:buFontTx/>
                <a:buNone/>
                <a:tabLst/>
                <a:defRPr/>
              </a:pPr>
              <a:t>96</a:t>
            </a:fld>
            <a:endParaRPr kumimoji="0" lang="en-US" altLang="en-US" sz="12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endParaRPr>
          </a:p>
        </p:txBody>
      </p:sp>
    </p:spTree>
    <p:extLst>
      <p:ext uri="{BB962C8B-B14F-4D97-AF65-F5344CB8AC3E}">
        <p14:creationId xmlns:p14="http://schemas.microsoft.com/office/powerpoint/2010/main" val="8123438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46E1A8-6D11-D944-BA46-3CE3E43A53DE}" type="slidenum">
              <a:rPr lang="en-US" smtClean="0"/>
              <a:pPr/>
              <a:t>14</a:t>
            </a:fld>
            <a:endParaRPr lang="en-US" dirty="0"/>
          </a:p>
        </p:txBody>
      </p:sp>
    </p:spTree>
    <p:extLst>
      <p:ext uri="{BB962C8B-B14F-4D97-AF65-F5344CB8AC3E}">
        <p14:creationId xmlns:p14="http://schemas.microsoft.com/office/powerpoint/2010/main" val="12471560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62500" lnSpcReduction="20000"/>
          </a:bodyPr>
          <a:lstStyle/>
          <a:p>
            <a:pPr eaLnBrk="1" hangingPunct="1"/>
            <a:r>
              <a:rPr lang="en-US" altLang="en-US" dirty="0">
                <a:solidFill>
                  <a:schemeClr val="bg1"/>
                </a:solidFill>
                <a:cs typeface="Arial" panose="020B0604020202020204" pitchFamily="34" charset="0"/>
              </a:rPr>
              <a:t>AD/eczema can have detrimental effects on patients’ QoL.</a:t>
            </a:r>
            <a:r>
              <a:rPr lang="en-US" altLang="en-US" baseline="30000" dirty="0">
                <a:solidFill>
                  <a:schemeClr val="bg1"/>
                </a:solidFill>
                <a:cs typeface="Arial" panose="020B0604020202020204" pitchFamily="34" charset="0"/>
              </a:rPr>
              <a:t>1,2</a:t>
            </a:r>
          </a:p>
          <a:p>
            <a:r>
              <a:rPr lang="en-US" altLang="en-US" sz="3000" dirty="0">
                <a:solidFill>
                  <a:srgbClr val="000000"/>
                </a:solidFill>
                <a:latin typeface="Arial" panose="020B0604020202020204" pitchFamily="34" charset="0"/>
                <a:cs typeface="Arial" panose="020B0604020202020204" pitchFamily="34" charset="0"/>
              </a:rPr>
              <a:t>Studies in adults with AD have shown that patients with this disease have worse QoL scores.</a:t>
            </a:r>
            <a:r>
              <a:rPr lang="en-US" altLang="en-US" sz="3000" baseline="30000" dirty="0">
                <a:solidFill>
                  <a:srgbClr val="000000"/>
                </a:solidFill>
                <a:latin typeface="Arial" panose="020B0604020202020204" pitchFamily="34" charset="0"/>
                <a:cs typeface="Arial" panose="020B0604020202020204" pitchFamily="34" charset="0"/>
              </a:rPr>
              <a:t>1–4</a:t>
            </a:r>
            <a:r>
              <a:rPr lang="en-US" altLang="en-US" sz="3000" dirty="0">
                <a:solidFill>
                  <a:srgbClr val="000000"/>
                </a:solidFill>
                <a:latin typeface="Arial" panose="020B0604020202020204" pitchFamily="34" charset="0"/>
                <a:cs typeface="Arial" panose="020B0604020202020204" pitchFamily="34" charset="0"/>
              </a:rPr>
              <a:t> </a:t>
            </a:r>
          </a:p>
          <a:p>
            <a:endParaRPr lang="en-US" altLang="en-US" sz="3000" dirty="0">
              <a:solidFill>
                <a:srgbClr val="000000"/>
              </a:solidFill>
              <a:latin typeface="Arial" panose="020B0604020202020204" pitchFamily="34" charset="0"/>
              <a:cs typeface="Arial" panose="020B0604020202020204" pitchFamily="34" charset="0"/>
            </a:endParaRPr>
          </a:p>
          <a:p>
            <a:r>
              <a:rPr lang="en-US" altLang="en-US" sz="3000" dirty="0">
                <a:solidFill>
                  <a:srgbClr val="000000"/>
                </a:solidFill>
                <a:latin typeface="Arial" panose="020B0604020202020204" pitchFamily="34" charset="0"/>
                <a:cs typeface="Arial" panose="020B0604020202020204" pitchFamily="34" charset="0"/>
              </a:rPr>
              <a:t>In addition to AD impacting a patient’s health-related QoL,  it can</a:t>
            </a:r>
            <a:r>
              <a:rPr lang="en-US" altLang="en-US" sz="3000" baseline="30000" dirty="0">
                <a:solidFill>
                  <a:srgbClr val="000000"/>
                </a:solidFill>
                <a:latin typeface="Arial" panose="020B0604020202020204" pitchFamily="34" charset="0"/>
                <a:cs typeface="Arial" panose="020B0604020202020204" pitchFamily="34" charset="0"/>
              </a:rPr>
              <a:t>1,2,5–7</a:t>
            </a:r>
            <a:r>
              <a:rPr lang="en-US" altLang="en-US" sz="3000" dirty="0">
                <a:solidFill>
                  <a:srgbClr val="000000"/>
                </a:solidFill>
                <a:latin typeface="Arial" panose="020B0604020202020204" pitchFamily="34" charset="0"/>
                <a:cs typeface="Arial" panose="020B0604020202020204" pitchFamily="34" charset="0"/>
              </a:rPr>
              <a:t>:</a:t>
            </a:r>
          </a:p>
          <a:p>
            <a:pPr lvl="1">
              <a:buFont typeface="Calibri" panose="020F0502020204030204" pitchFamily="34" charset="0"/>
              <a:buChar char="–"/>
            </a:pPr>
            <a:r>
              <a:rPr lang="en-US" altLang="en-US" sz="2500" dirty="0">
                <a:solidFill>
                  <a:srgbClr val="000000"/>
                </a:solidFill>
                <a:latin typeface="Arial" panose="020B0604020202020204" pitchFamily="34" charset="0"/>
              </a:rPr>
              <a:t>Have social, psychological (eg, self-esteem, mood, self-confidence), occupational, and financial impacts</a:t>
            </a:r>
          </a:p>
          <a:p>
            <a:pPr lvl="1">
              <a:buFont typeface="Calibri" panose="020F0502020204030204" pitchFamily="34" charset="0"/>
              <a:buChar char="–"/>
            </a:pPr>
            <a:r>
              <a:rPr lang="en-US" altLang="en-US" sz="2500" dirty="0">
                <a:solidFill>
                  <a:srgbClr val="000000"/>
                </a:solidFill>
                <a:latin typeface="Arial" panose="020B0604020202020204" pitchFamily="34" charset="0"/>
              </a:rPr>
              <a:t>Decreased work productivity</a:t>
            </a:r>
          </a:p>
          <a:p>
            <a:pPr lvl="1">
              <a:buFont typeface="Calibri" panose="020F0502020204030204" pitchFamily="34" charset="0"/>
              <a:buChar char="–"/>
            </a:pPr>
            <a:r>
              <a:rPr lang="en-US" altLang="en-US" sz="2500" dirty="0">
                <a:solidFill>
                  <a:srgbClr val="000000"/>
                </a:solidFill>
                <a:latin typeface="Arial" panose="020B0604020202020204" pitchFamily="34" charset="0"/>
              </a:rPr>
              <a:t>Increased work absenteeism</a:t>
            </a:r>
          </a:p>
          <a:p>
            <a:pPr lvl="1">
              <a:buFont typeface="Calibri" panose="020F0502020204030204" pitchFamily="34" charset="0"/>
              <a:buChar char="–"/>
            </a:pPr>
            <a:endParaRPr lang="en-US" altLang="en-US" sz="2500" dirty="0">
              <a:solidFill>
                <a:srgbClr val="000000"/>
              </a:solidFill>
              <a:latin typeface="Arial" panose="020B0604020202020204" pitchFamily="34" charset="0"/>
            </a:endParaRPr>
          </a:p>
          <a:p>
            <a:pPr>
              <a:buFont typeface="Wingdings" pitchFamily="2" charset="2"/>
              <a:buChar char="§"/>
            </a:pPr>
            <a:r>
              <a:rPr lang="en-US" altLang="en-US" sz="2800" dirty="0">
                <a:solidFill>
                  <a:srgbClr val="000000"/>
                </a:solidFill>
                <a:latin typeface="Arial" panose="020B0604020202020204" pitchFamily="34" charset="0"/>
              </a:rPr>
              <a:t>AD can have AEs on simple ADL, such as choice of clothing, shaving, or use of makeup.</a:t>
            </a:r>
            <a:r>
              <a:rPr lang="en-US" altLang="en-US" sz="2800" baseline="30000" dirty="0">
                <a:solidFill>
                  <a:srgbClr val="000000"/>
                </a:solidFill>
                <a:latin typeface="Arial" panose="020B0604020202020204" pitchFamily="34" charset="0"/>
              </a:rPr>
              <a:t>3</a:t>
            </a:r>
          </a:p>
          <a:p>
            <a:endParaRPr lang="en-US" altLang="en-US" sz="2800" baseline="30000" dirty="0">
              <a:solidFill>
                <a:srgbClr val="000000"/>
              </a:solidFill>
              <a:latin typeface="Arial" panose="020B0604020202020204" pitchFamily="34" charset="0"/>
            </a:endParaRPr>
          </a:p>
          <a:p>
            <a:pPr>
              <a:buFont typeface="Wingdings" pitchFamily="2" charset="2"/>
              <a:buChar char="§"/>
            </a:pPr>
            <a:r>
              <a:rPr lang="en-US" altLang="en-US" sz="2800" dirty="0">
                <a:solidFill>
                  <a:srgbClr val="000000"/>
                </a:solidFill>
                <a:latin typeface="Arial" panose="020B0604020202020204" pitchFamily="34" charset="0"/>
              </a:rPr>
              <a:t>No-to-modest correlation between objective measures of disease severity with QoL in adult patients with AD.</a:t>
            </a:r>
            <a:r>
              <a:rPr lang="en-US" altLang="en-US" sz="2800" baseline="30000" dirty="0">
                <a:solidFill>
                  <a:srgbClr val="000000"/>
                </a:solidFill>
                <a:latin typeface="Arial" panose="020B0604020202020204" pitchFamily="34" charset="0"/>
              </a:rPr>
              <a:t>4</a:t>
            </a:r>
          </a:p>
          <a:p>
            <a:pPr lvl="1"/>
            <a:endParaRPr lang="en-US" altLang="en-US" sz="2500" dirty="0">
              <a:solidFill>
                <a:srgbClr val="000000"/>
              </a:solidFill>
              <a:latin typeface="Arial" panose="020B0604020202020204" pitchFamily="34" charset="0"/>
            </a:endParaRPr>
          </a:p>
          <a:p>
            <a:pPr eaLnBrk="1" hangingPunct="1"/>
            <a:endParaRPr lang="en-US" altLang="en-US" baseline="30000" dirty="0">
              <a:solidFill>
                <a:schemeClr val="bg1"/>
              </a:solidFill>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9446E1A8-6D11-D944-BA46-3CE3E43A53DE}" type="slidenum">
              <a:rPr lang="en-US" smtClean="0"/>
              <a:pPr/>
              <a:t>97</a:t>
            </a:fld>
            <a:endParaRPr lang="en-US" dirty="0"/>
          </a:p>
        </p:txBody>
      </p:sp>
    </p:spTree>
    <p:extLst>
      <p:ext uri="{BB962C8B-B14F-4D97-AF65-F5344CB8AC3E}">
        <p14:creationId xmlns:p14="http://schemas.microsoft.com/office/powerpoint/2010/main" val="198817807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pPr defTabSz="506236" eaLnBrk="1" hangingPunct="1">
              <a:spcBef>
                <a:spcPct val="0"/>
              </a:spcBef>
              <a:defRPr/>
            </a:pPr>
            <a:r>
              <a:rPr lang="en-US" dirty="0">
                <a:latin typeface="Arial" charset="0"/>
                <a:ea typeface="ＭＳ Ｐゴシック" charset="0"/>
                <a:cs typeface="Arial" charset="0"/>
              </a:rPr>
              <a:t>*</a:t>
            </a:r>
            <a:r>
              <a:rPr lang="en-US" i="1" dirty="0">
                <a:latin typeface="Arial" charset="0"/>
                <a:ea typeface="ＭＳ Ｐゴシック" charset="0"/>
                <a:cs typeface="Arial" charset="0"/>
              </a:rPr>
              <a:t>SCORAD index, EASI and POEM: most rigorously tested and validated instruments</a:t>
            </a:r>
          </a:p>
          <a:p>
            <a:pPr defTabSz="506236" eaLnBrk="1" hangingPunct="1">
              <a:spcBef>
                <a:spcPct val="0"/>
              </a:spcBef>
              <a:defRPr/>
            </a:pPr>
            <a:r>
              <a:rPr lang="en-US" dirty="0">
                <a:solidFill>
                  <a:schemeClr val="bg1"/>
                </a:solidFill>
                <a:ea typeface="ＭＳ Ｐゴシック" charset="0"/>
                <a:cs typeface="Arial" charset="0"/>
              </a:rPr>
              <a:t>No single standard; more than 28 scales are reported in the literature.</a:t>
            </a:r>
          </a:p>
          <a:p>
            <a:pPr defTabSz="506236" eaLnBrk="1" hangingPunct="1">
              <a:spcBef>
                <a:spcPct val="0"/>
              </a:spcBef>
              <a:defRPr/>
            </a:pPr>
            <a:endParaRPr lang="en-US" dirty="0">
              <a:solidFill>
                <a:schemeClr val="bg1"/>
              </a:solidFill>
              <a:ea typeface="ＭＳ Ｐゴシック" charset="0"/>
              <a:cs typeface="Arial" charset="0"/>
            </a:endParaRPr>
          </a:p>
          <a:p>
            <a:pPr marL="0" lvl="1" defTabSz="506236" eaLnBrk="1" hangingPunct="1">
              <a:spcBef>
                <a:spcPct val="0"/>
              </a:spcBef>
              <a:defRPr/>
            </a:pPr>
            <a:r>
              <a:rPr lang="en-US" sz="2000" dirty="0">
                <a:solidFill>
                  <a:schemeClr val="bg1"/>
                </a:solidFill>
                <a:latin typeface="Arial" charset="0"/>
                <a:ea typeface="MS PGothic" charset="0"/>
              </a:rPr>
              <a:t>Recent meeting to determine usefulness of both EASI and POEM (</a:t>
            </a:r>
            <a:r>
              <a:rPr lang="en-US" sz="2000" b="1" dirty="0">
                <a:solidFill>
                  <a:schemeClr val="bg1"/>
                </a:solidFill>
                <a:latin typeface="Arial" charset="0"/>
                <a:ea typeface="MS PGothic" charset="0"/>
              </a:rPr>
              <a:t>P</a:t>
            </a:r>
            <a:r>
              <a:rPr lang="en-US" sz="2000" dirty="0">
                <a:solidFill>
                  <a:schemeClr val="bg1"/>
                </a:solidFill>
                <a:latin typeface="Arial" charset="0"/>
                <a:ea typeface="MS PGothic" charset="0"/>
              </a:rPr>
              <a:t>atient </a:t>
            </a:r>
            <a:r>
              <a:rPr lang="en-US" sz="2000" b="1" dirty="0">
                <a:solidFill>
                  <a:schemeClr val="bg1"/>
                </a:solidFill>
                <a:latin typeface="Arial" charset="0"/>
                <a:ea typeface="MS PGothic" charset="0"/>
              </a:rPr>
              <a:t>O</a:t>
            </a:r>
            <a:r>
              <a:rPr lang="en-US" sz="2000" dirty="0">
                <a:solidFill>
                  <a:schemeClr val="bg1"/>
                </a:solidFill>
                <a:latin typeface="Arial" charset="0"/>
                <a:ea typeface="MS PGothic" charset="0"/>
              </a:rPr>
              <a:t>riented </a:t>
            </a:r>
            <a:r>
              <a:rPr lang="en-US" sz="2000" b="1" dirty="0">
                <a:solidFill>
                  <a:schemeClr val="bg1"/>
                </a:solidFill>
                <a:latin typeface="Arial" charset="0"/>
                <a:ea typeface="MS PGothic" charset="0"/>
              </a:rPr>
              <a:t>E</a:t>
            </a:r>
            <a:r>
              <a:rPr lang="en-US" sz="2000" dirty="0">
                <a:solidFill>
                  <a:schemeClr val="bg1"/>
                </a:solidFill>
                <a:latin typeface="Arial" charset="0"/>
                <a:ea typeface="MS PGothic" charset="0"/>
              </a:rPr>
              <a:t>czema </a:t>
            </a:r>
            <a:r>
              <a:rPr lang="en-US" sz="2000" b="1" dirty="0">
                <a:solidFill>
                  <a:schemeClr val="bg1"/>
                </a:solidFill>
                <a:latin typeface="Arial" charset="0"/>
                <a:ea typeface="MS PGothic" charset="0"/>
              </a:rPr>
              <a:t>M</a:t>
            </a:r>
            <a:r>
              <a:rPr lang="en-US" sz="2000" dirty="0">
                <a:solidFill>
                  <a:schemeClr val="bg1"/>
                </a:solidFill>
                <a:latin typeface="Arial" charset="0"/>
                <a:ea typeface="MS PGothic" charset="0"/>
              </a:rPr>
              <a:t>easure) as core outcome instruments for measuring clinician-reported  signs of AD in clinical trials and patient-reported symptoms </a:t>
            </a:r>
          </a:p>
          <a:p>
            <a:pPr marL="0" lvl="1" defTabSz="506236" eaLnBrk="1" hangingPunct="1">
              <a:spcBef>
                <a:spcPct val="0"/>
              </a:spcBef>
              <a:defRPr/>
            </a:pPr>
            <a:endParaRPr lang="en-US" sz="2000" dirty="0">
              <a:solidFill>
                <a:schemeClr val="bg1"/>
              </a:solidFill>
              <a:latin typeface="Arial" charset="0"/>
              <a:ea typeface="MS PGothic" charset="0"/>
            </a:endParaRPr>
          </a:p>
          <a:p>
            <a:pPr eaLnBrk="1" hangingPunct="1">
              <a:lnSpc>
                <a:spcPct val="90000"/>
              </a:lnSpc>
              <a:buFont typeface="Wingdings" pitchFamily="2" charset="2"/>
              <a:buChar char="§"/>
              <a:defRPr/>
            </a:pPr>
            <a:r>
              <a:rPr lang="en-US" sz="2700" b="1" dirty="0">
                <a:solidFill>
                  <a:schemeClr val="bg1"/>
                </a:solidFill>
                <a:latin typeface="Arial" pitchFamily="34" charset="0"/>
                <a:cs typeface="Arial" pitchFamily="34" charset="0"/>
              </a:rPr>
              <a:t>Limitations </a:t>
            </a:r>
          </a:p>
          <a:p>
            <a:pPr marL="527050" lvl="1" indent="-341313" eaLnBrk="1" hangingPunct="1">
              <a:lnSpc>
                <a:spcPct val="90000"/>
              </a:lnSpc>
              <a:buFont typeface="Calibri" pitchFamily="34" charset="0"/>
              <a:buChar char="–"/>
              <a:defRPr/>
            </a:pPr>
            <a:r>
              <a:rPr lang="en-US" sz="2200" dirty="0">
                <a:solidFill>
                  <a:schemeClr val="bg1"/>
                </a:solidFill>
                <a:latin typeface="Arial" pitchFamily="34" charset="0"/>
              </a:rPr>
              <a:t>Primarily used in clinical trials</a:t>
            </a:r>
          </a:p>
          <a:p>
            <a:pPr marL="527050" lvl="1" indent="-341313" eaLnBrk="1" hangingPunct="1">
              <a:lnSpc>
                <a:spcPct val="90000"/>
              </a:lnSpc>
              <a:buFont typeface="Calibri" pitchFamily="34" charset="0"/>
              <a:buChar char="–"/>
              <a:defRPr/>
            </a:pPr>
            <a:r>
              <a:rPr lang="en-US" sz="2200" dirty="0">
                <a:solidFill>
                  <a:schemeClr val="bg1"/>
                </a:solidFill>
                <a:latin typeface="Arial" pitchFamily="34" charset="0"/>
              </a:rPr>
              <a:t>May be cumbersome to use in daily practice and therefore are not recommended according to the most recent AAD guidelines</a:t>
            </a:r>
            <a:endParaRPr lang="en-US" sz="2700" b="1" dirty="0">
              <a:solidFill>
                <a:schemeClr val="bg1"/>
              </a:solidFill>
              <a:latin typeface="Arial" pitchFamily="34" charset="0"/>
              <a:cs typeface="Arial" pitchFamily="34" charset="0"/>
            </a:endParaRPr>
          </a:p>
          <a:p>
            <a:pPr marL="0" lvl="1" defTabSz="506236" eaLnBrk="1" hangingPunct="1">
              <a:spcBef>
                <a:spcPct val="0"/>
              </a:spcBef>
              <a:defRPr/>
            </a:pPr>
            <a:endParaRPr lang="en-US" sz="2000" dirty="0">
              <a:solidFill>
                <a:schemeClr val="bg1"/>
              </a:solidFill>
              <a:latin typeface="Arial" charset="0"/>
              <a:ea typeface="MS PGothic" charset="0"/>
            </a:endParaRPr>
          </a:p>
          <a:p>
            <a:pPr marL="528452" lvl="1" indent="-342779" defTabSz="506236" eaLnBrk="1" hangingPunct="1">
              <a:lnSpc>
                <a:spcPct val="90000"/>
              </a:lnSpc>
              <a:buFont typeface="Wingdings" charset="0"/>
              <a:buChar char="§"/>
              <a:defRPr/>
            </a:pPr>
            <a:endParaRPr lang="en-US" sz="2000" dirty="0">
              <a:solidFill>
                <a:srgbClr val="000000"/>
              </a:solidFill>
              <a:latin typeface="Arial" charset="0"/>
              <a:ea typeface="MS PGothic" charset="0"/>
            </a:endParaRPr>
          </a:p>
          <a:p>
            <a:pPr defTabSz="506236" eaLnBrk="1" hangingPunct="1">
              <a:lnSpc>
                <a:spcPct val="90000"/>
              </a:lnSpc>
              <a:buFont typeface="Wingdings" charset="0"/>
              <a:buChar char="§"/>
              <a:defRPr/>
            </a:pPr>
            <a:r>
              <a:rPr lang="en-US" sz="2600" dirty="0">
                <a:solidFill>
                  <a:srgbClr val="000000"/>
                </a:solidFill>
                <a:latin typeface="Arial" charset="0"/>
                <a:ea typeface="ＭＳ Ｐゴシック" charset="0"/>
                <a:cs typeface="Arial" charset="0"/>
              </a:rPr>
              <a:t>HOME (</a:t>
            </a:r>
            <a:r>
              <a:rPr lang="en-US" sz="2600" b="1" dirty="0">
                <a:solidFill>
                  <a:srgbClr val="000000"/>
                </a:solidFill>
                <a:latin typeface="Arial" charset="0"/>
                <a:ea typeface="ＭＳ Ｐゴシック" charset="0"/>
                <a:cs typeface="Arial" charset="0"/>
              </a:rPr>
              <a:t>H</a:t>
            </a:r>
            <a:r>
              <a:rPr lang="en-US" sz="2600" dirty="0">
                <a:solidFill>
                  <a:srgbClr val="000000"/>
                </a:solidFill>
                <a:latin typeface="Arial" charset="0"/>
                <a:ea typeface="ＭＳ Ｐゴシック" charset="0"/>
                <a:cs typeface="Arial" charset="0"/>
              </a:rPr>
              <a:t>armonizing </a:t>
            </a:r>
            <a:r>
              <a:rPr lang="en-US" sz="2600" b="1" dirty="0">
                <a:solidFill>
                  <a:srgbClr val="000000"/>
                </a:solidFill>
                <a:latin typeface="Arial" charset="0"/>
                <a:ea typeface="ＭＳ Ｐゴシック" charset="0"/>
                <a:cs typeface="Arial" charset="0"/>
              </a:rPr>
              <a:t>O</a:t>
            </a:r>
            <a:r>
              <a:rPr lang="en-US" sz="2600" dirty="0">
                <a:solidFill>
                  <a:srgbClr val="000000"/>
                </a:solidFill>
                <a:latin typeface="Arial" charset="0"/>
                <a:ea typeface="ＭＳ Ｐゴシック" charset="0"/>
                <a:cs typeface="Arial" charset="0"/>
              </a:rPr>
              <a:t>utcome </a:t>
            </a:r>
            <a:r>
              <a:rPr lang="en-US" sz="2600" b="1" dirty="0">
                <a:solidFill>
                  <a:srgbClr val="000000"/>
                </a:solidFill>
                <a:latin typeface="Arial" charset="0"/>
                <a:ea typeface="ＭＳ Ｐゴシック" charset="0"/>
                <a:cs typeface="Arial" charset="0"/>
              </a:rPr>
              <a:t>M</a:t>
            </a:r>
            <a:r>
              <a:rPr lang="en-US" sz="2600" dirty="0">
                <a:solidFill>
                  <a:srgbClr val="000000"/>
                </a:solidFill>
                <a:latin typeface="Arial" charset="0"/>
                <a:ea typeface="ＭＳ Ｐゴシック" charset="0"/>
                <a:cs typeface="Arial" charset="0"/>
              </a:rPr>
              <a:t>easures for </a:t>
            </a:r>
            <a:r>
              <a:rPr lang="en-US" sz="2600" b="1" dirty="0">
                <a:solidFill>
                  <a:srgbClr val="000000"/>
                </a:solidFill>
                <a:latin typeface="Arial" charset="0"/>
                <a:ea typeface="ＭＳ Ｐゴシック" charset="0"/>
                <a:cs typeface="Arial" charset="0"/>
              </a:rPr>
              <a:t>E</a:t>
            </a:r>
            <a:r>
              <a:rPr lang="en-US" sz="2600" dirty="0">
                <a:solidFill>
                  <a:srgbClr val="000000"/>
                </a:solidFill>
                <a:latin typeface="Arial" charset="0"/>
                <a:ea typeface="ＭＳ Ｐゴシック" charset="0"/>
                <a:cs typeface="Arial" charset="0"/>
              </a:rPr>
              <a:t>czema): </a:t>
            </a:r>
          </a:p>
          <a:p>
            <a:pPr marL="528452" lvl="1" indent="-342779" defTabSz="506236" eaLnBrk="1" hangingPunct="1">
              <a:lnSpc>
                <a:spcPct val="90000"/>
              </a:lnSpc>
              <a:buFont typeface="Calibri" charset="0"/>
              <a:buChar char="–"/>
              <a:defRPr/>
            </a:pPr>
            <a:r>
              <a:rPr lang="en-US" sz="2000" dirty="0">
                <a:solidFill>
                  <a:srgbClr val="000000"/>
                </a:solidFill>
                <a:latin typeface="Arial" charset="0"/>
                <a:ea typeface="MS PGothic" charset="0"/>
              </a:rPr>
              <a:t>International effort to develop core outcome set for AD to be used in all clinical trials</a:t>
            </a:r>
          </a:p>
          <a:p>
            <a:pPr marL="0" lvl="1" defTabSz="506236" eaLnBrk="1" hangingPunct="1">
              <a:spcBef>
                <a:spcPct val="0"/>
              </a:spcBef>
              <a:defRPr/>
            </a:pPr>
            <a:endParaRPr lang="en-US" sz="2000" dirty="0">
              <a:solidFill>
                <a:schemeClr val="bg1"/>
              </a:solidFill>
              <a:latin typeface="Arial" charset="0"/>
              <a:ea typeface="MS PGothic" charset="0"/>
            </a:endParaRPr>
          </a:p>
          <a:p>
            <a:pPr defTabSz="506236" eaLnBrk="1" hangingPunct="1">
              <a:spcBef>
                <a:spcPct val="0"/>
              </a:spcBef>
              <a:defRPr/>
            </a:pPr>
            <a:endParaRPr lang="en-US" dirty="0">
              <a:solidFill>
                <a:schemeClr val="bg1"/>
              </a:solidFill>
              <a:ea typeface="ＭＳ Ｐゴシック" charset="0"/>
              <a:cs typeface="Arial" charset="0"/>
            </a:endParaRPr>
          </a:p>
          <a:p>
            <a:pPr defTabSz="506236" eaLnBrk="1" hangingPunct="1">
              <a:spcBef>
                <a:spcPct val="0"/>
              </a:spcBef>
              <a:defRPr/>
            </a:pPr>
            <a:endParaRPr lang="en-US" dirty="0">
              <a:ea typeface="ＭＳ Ｐゴシック" charset="0"/>
            </a:endParaRPr>
          </a:p>
          <a:p>
            <a:endParaRPr lang="en-US" dirty="0"/>
          </a:p>
        </p:txBody>
      </p:sp>
      <p:sp>
        <p:nvSpPr>
          <p:cNvPr id="4" name="Slide Number Placeholder 3"/>
          <p:cNvSpPr>
            <a:spLocks noGrp="1"/>
          </p:cNvSpPr>
          <p:nvPr>
            <p:ph type="sldNum" sz="quarter" idx="5"/>
          </p:nvPr>
        </p:nvSpPr>
        <p:spPr/>
        <p:txBody>
          <a:bodyPr/>
          <a:lstStyle/>
          <a:p>
            <a:fld id="{9446E1A8-6D11-D944-BA46-3CE3E43A53DE}" type="slidenum">
              <a:rPr lang="en-US" smtClean="0"/>
              <a:pPr/>
              <a:t>98</a:t>
            </a:fld>
            <a:endParaRPr lang="en-US" dirty="0"/>
          </a:p>
        </p:txBody>
      </p:sp>
    </p:spTree>
    <p:extLst>
      <p:ext uri="{BB962C8B-B14F-4D97-AF65-F5344CB8AC3E}">
        <p14:creationId xmlns:p14="http://schemas.microsoft.com/office/powerpoint/2010/main" val="59161664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Slide Image Placeholder 1">
            <a:extLst>
              <a:ext uri="{FF2B5EF4-FFF2-40B4-BE49-F238E27FC236}">
                <a16:creationId xmlns:a16="http://schemas.microsoft.com/office/drawing/2014/main" id="{8D54ED08-A14B-B148-A70F-4649122C599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8" name="Notes Placeholder 2">
            <a:extLst>
              <a:ext uri="{FF2B5EF4-FFF2-40B4-BE49-F238E27FC236}">
                <a16:creationId xmlns:a16="http://schemas.microsoft.com/office/drawing/2014/main" id="{39E71F86-0CEA-4045-BF54-13F23CD08AC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463550" eaLnBrk="1" hangingPunct="1">
              <a:spcBef>
                <a:spcPct val="0"/>
              </a:spcBef>
            </a:pPr>
            <a:r>
              <a:rPr lang="en-US" altLang="en-US" dirty="0"/>
              <a:t>Atopic Dermatitis in adult with dark skin-widespread involvement of dorsum of feet and ankles</a:t>
            </a:r>
          </a:p>
        </p:txBody>
      </p:sp>
      <p:sp>
        <p:nvSpPr>
          <p:cNvPr id="45059" name="Slide Number Placeholder 3">
            <a:extLst>
              <a:ext uri="{FF2B5EF4-FFF2-40B4-BE49-F238E27FC236}">
                <a16:creationId xmlns:a16="http://schemas.microsoft.com/office/drawing/2014/main" id="{D7526FC2-349E-A144-8A13-0497F48128A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Calibri" panose="020F0502020204030204" pitchFamily="34" charset="0"/>
                <a:ea typeface="MS PGothic" panose="020B0600070205080204" pitchFamily="34" charset="-128"/>
              </a:defRPr>
            </a:lvl1pPr>
            <a:lvl2pPr marL="742950" indent="-285750">
              <a:defRPr sz="2000">
                <a:solidFill>
                  <a:schemeClr val="tx1"/>
                </a:solidFill>
                <a:latin typeface="Calibri" panose="020F0502020204030204" pitchFamily="34" charset="0"/>
                <a:ea typeface="MS PGothic" panose="020B0600070205080204" pitchFamily="34" charset="-128"/>
              </a:defRPr>
            </a:lvl2pPr>
            <a:lvl3pPr marL="1143000" indent="-228600">
              <a:defRPr sz="2000">
                <a:solidFill>
                  <a:schemeClr val="tx1"/>
                </a:solidFill>
                <a:latin typeface="Calibri" panose="020F0502020204030204" pitchFamily="34" charset="0"/>
                <a:ea typeface="MS PGothic" panose="020B0600070205080204" pitchFamily="34" charset="-128"/>
              </a:defRPr>
            </a:lvl3pPr>
            <a:lvl4pPr marL="1600200" indent="-228600">
              <a:defRPr sz="2000">
                <a:solidFill>
                  <a:schemeClr val="tx1"/>
                </a:solidFill>
                <a:latin typeface="Calibri" panose="020F0502020204030204" pitchFamily="34" charset="0"/>
                <a:ea typeface="MS PGothic" panose="020B0600070205080204" pitchFamily="34" charset="-128"/>
              </a:defRPr>
            </a:lvl4pPr>
            <a:lvl5pPr marL="2057400" indent="-228600">
              <a:defRPr sz="2000">
                <a:solidFill>
                  <a:schemeClr val="tx1"/>
                </a:solidFill>
                <a:latin typeface="Calibri" panose="020F0502020204030204" pitchFamily="34" charset="0"/>
                <a:ea typeface="MS PGothic" panose="020B0600070205080204" pitchFamily="34" charset="-128"/>
              </a:defRPr>
            </a:lvl5pPr>
            <a:lvl6pPr marL="2514600" indent="-228600" defTabSz="504825" eaLnBrk="0" fontAlgn="base" hangingPunct="0">
              <a:spcBef>
                <a:spcPct val="0"/>
              </a:spcBef>
              <a:spcAft>
                <a:spcPct val="0"/>
              </a:spcAft>
              <a:defRPr sz="2000">
                <a:solidFill>
                  <a:schemeClr val="tx1"/>
                </a:solidFill>
                <a:latin typeface="Calibri" panose="020F0502020204030204" pitchFamily="34" charset="0"/>
                <a:ea typeface="MS PGothic" panose="020B0600070205080204" pitchFamily="34" charset="-128"/>
              </a:defRPr>
            </a:lvl6pPr>
            <a:lvl7pPr marL="2971800" indent="-228600" defTabSz="504825" eaLnBrk="0" fontAlgn="base" hangingPunct="0">
              <a:spcBef>
                <a:spcPct val="0"/>
              </a:spcBef>
              <a:spcAft>
                <a:spcPct val="0"/>
              </a:spcAft>
              <a:defRPr sz="2000">
                <a:solidFill>
                  <a:schemeClr val="tx1"/>
                </a:solidFill>
                <a:latin typeface="Calibri" panose="020F0502020204030204" pitchFamily="34" charset="0"/>
                <a:ea typeface="MS PGothic" panose="020B0600070205080204" pitchFamily="34" charset="-128"/>
              </a:defRPr>
            </a:lvl7pPr>
            <a:lvl8pPr marL="3429000" indent="-228600" defTabSz="504825" eaLnBrk="0" fontAlgn="base" hangingPunct="0">
              <a:spcBef>
                <a:spcPct val="0"/>
              </a:spcBef>
              <a:spcAft>
                <a:spcPct val="0"/>
              </a:spcAft>
              <a:defRPr sz="2000">
                <a:solidFill>
                  <a:schemeClr val="tx1"/>
                </a:solidFill>
                <a:latin typeface="Calibri" panose="020F0502020204030204" pitchFamily="34" charset="0"/>
                <a:ea typeface="MS PGothic" panose="020B0600070205080204" pitchFamily="34" charset="-128"/>
              </a:defRPr>
            </a:lvl8pPr>
            <a:lvl9pPr marL="3886200" indent="-228600" defTabSz="504825" eaLnBrk="0" fontAlgn="base" hangingPunct="0">
              <a:spcBef>
                <a:spcPct val="0"/>
              </a:spcBef>
              <a:spcAft>
                <a:spcPct val="0"/>
              </a:spcAft>
              <a:defRPr sz="2000">
                <a:solidFill>
                  <a:schemeClr val="tx1"/>
                </a:solidFill>
                <a:latin typeface="Calibri" panose="020F0502020204030204" pitchFamily="34" charset="0"/>
                <a:ea typeface="MS PGothic" panose="020B0600070205080204" pitchFamily="34" charset="-128"/>
              </a:defRPr>
            </a:lvl9pPr>
          </a:lstStyle>
          <a:p>
            <a:pPr marL="0" marR="0" lvl="0" indent="0" algn="r" defTabSz="504825" rtl="0" eaLnBrk="1" fontAlgn="base" latinLnBrk="0" hangingPunct="1">
              <a:lnSpc>
                <a:spcPct val="100000"/>
              </a:lnSpc>
              <a:spcBef>
                <a:spcPct val="0"/>
              </a:spcBef>
              <a:spcAft>
                <a:spcPct val="0"/>
              </a:spcAft>
              <a:buClrTx/>
              <a:buSzTx/>
              <a:buFontTx/>
              <a:buNone/>
              <a:tabLst/>
              <a:defRPr/>
            </a:pPr>
            <a:fld id="{E73AA12A-AA4D-9746-938E-1624EC2C8D0C}"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rPr>
              <a:pPr marL="0" marR="0" lvl="0" indent="0" algn="r" defTabSz="504825" rtl="0" eaLnBrk="1" fontAlgn="base" latinLnBrk="0" hangingPunct="1">
                <a:lnSpc>
                  <a:spcPct val="100000"/>
                </a:lnSpc>
                <a:spcBef>
                  <a:spcPct val="0"/>
                </a:spcBef>
                <a:spcAft>
                  <a:spcPct val="0"/>
                </a:spcAft>
                <a:buClrTx/>
                <a:buSzTx/>
                <a:buFontTx/>
                <a:buNone/>
                <a:tabLst/>
                <a:defRPr/>
              </a:pPr>
              <a:t>99</a:t>
            </a:fld>
            <a:endParaRPr kumimoji="0" lang="en-US" altLang="en-US" sz="12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endParaRPr>
          </a:p>
        </p:txBody>
      </p:sp>
    </p:spTree>
    <p:extLst>
      <p:ext uri="{BB962C8B-B14F-4D97-AF65-F5344CB8AC3E}">
        <p14:creationId xmlns:p14="http://schemas.microsoft.com/office/powerpoint/2010/main" val="28867214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Atopic dermatitis in a classical</a:t>
            </a:r>
            <a:r>
              <a:rPr lang="en-US" baseline="0" dirty="0"/>
              <a:t> distribution involving the antecubital and popliteal folds. Notice the somewhat ill-defined, erythematous, patches and plaques with areas of excoriation, lichenification or skin thickening and depigmentation</a:t>
            </a:r>
            <a:endParaRPr lang="en-US" dirty="0"/>
          </a:p>
        </p:txBody>
      </p:sp>
      <p:sp>
        <p:nvSpPr>
          <p:cNvPr id="4" name="Slide Number Placeholder 3"/>
          <p:cNvSpPr>
            <a:spLocks noGrp="1"/>
          </p:cNvSpPr>
          <p:nvPr>
            <p:ph type="sldNum" sz="quarter" idx="10"/>
          </p:nvPr>
        </p:nvSpPr>
        <p:spPr/>
        <p:txBody>
          <a:bodyPr/>
          <a:lstStyle/>
          <a:p>
            <a:fld id="{EE0E290A-064B-4347-ABF8-9E0D2255EEC6}" type="slidenum">
              <a:rPr lang="en-US" smtClean="0"/>
              <a:t>100</a:t>
            </a:fld>
            <a:endParaRPr lang="en-US" dirty="0"/>
          </a:p>
        </p:txBody>
      </p:sp>
    </p:spTree>
    <p:extLst>
      <p:ext uri="{BB962C8B-B14F-4D97-AF65-F5344CB8AC3E}">
        <p14:creationId xmlns:p14="http://schemas.microsoft.com/office/powerpoint/2010/main" val="18455148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Slide Image Placeholder 1">
            <a:extLst>
              <a:ext uri="{FF2B5EF4-FFF2-40B4-BE49-F238E27FC236}">
                <a16:creationId xmlns:a16="http://schemas.microsoft.com/office/drawing/2014/main" id="{EC8E64B9-17D7-274F-BFE4-962C9AD2243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6" name="Notes Placeholder 2">
            <a:extLst>
              <a:ext uri="{FF2B5EF4-FFF2-40B4-BE49-F238E27FC236}">
                <a16:creationId xmlns:a16="http://schemas.microsoft.com/office/drawing/2014/main" id="{9ADC8313-6EF8-AA40-8C0D-717D32E8552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solidFill>
                  <a:schemeClr val="bg1"/>
                </a:solidFill>
                <a:cs typeface="Arial" panose="020B0604020202020204" pitchFamily="34" charset="0"/>
              </a:rPr>
              <a:t>Studies on prevalence of atopic dermatitis in US population show different estimates, depending on source of population studied and  definition used (ie, eczema versus atopic dermatitis).</a:t>
            </a:r>
          </a:p>
          <a:p>
            <a:endParaRPr lang="en-US" altLang="en-US" dirty="0">
              <a:solidFill>
                <a:schemeClr val="bg1"/>
              </a:solidFill>
              <a:cs typeface="Arial" panose="020B0604020202020204" pitchFamily="34" charset="0"/>
            </a:endParaRPr>
          </a:p>
          <a:p>
            <a:r>
              <a:rPr lang="en-US" altLang="en-US" dirty="0">
                <a:solidFill>
                  <a:schemeClr val="bg1"/>
                </a:solidFill>
                <a:latin typeface="Arial" panose="020B0604020202020204" pitchFamily="34" charset="0"/>
                <a:cs typeface="Arial" panose="020B0604020202020204" pitchFamily="34" charset="0"/>
              </a:rPr>
              <a:t>Whereas the prevalence of AD among children can be as high as 20%, prevalence of eczema or AD in US adult population has been shown to vary between 3.2% and 10.7%.</a:t>
            </a:r>
            <a:r>
              <a:rPr lang="en-US" altLang="en-US" baseline="30000" dirty="0">
                <a:solidFill>
                  <a:schemeClr val="bg1"/>
                </a:solidFill>
                <a:latin typeface="Arial" panose="020B0604020202020204" pitchFamily="34" charset="0"/>
                <a:cs typeface="Arial" panose="020B0604020202020204" pitchFamily="34" charset="0"/>
              </a:rPr>
              <a:t>3,4</a:t>
            </a:r>
          </a:p>
          <a:p>
            <a:endParaRPr lang="en-US" altLang="en-US" dirty="0">
              <a:solidFill>
                <a:schemeClr val="bg1"/>
              </a:solidFill>
              <a:cs typeface="Arial" panose="020B0604020202020204" pitchFamily="34" charset="0"/>
            </a:endParaRPr>
          </a:p>
          <a:p>
            <a:endParaRPr lang="en-US" altLang="en-US" dirty="0"/>
          </a:p>
        </p:txBody>
      </p:sp>
      <p:sp>
        <p:nvSpPr>
          <p:cNvPr id="26627" name="Slide Number Placeholder 3">
            <a:extLst>
              <a:ext uri="{FF2B5EF4-FFF2-40B4-BE49-F238E27FC236}">
                <a16:creationId xmlns:a16="http://schemas.microsoft.com/office/drawing/2014/main" id="{5F2B1545-9106-C347-92AD-4B3BF5A9E25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Calibri" panose="020F0502020204030204" pitchFamily="34" charset="0"/>
                <a:ea typeface="MS PGothic" panose="020B0600070205080204" pitchFamily="34" charset="-128"/>
              </a:defRPr>
            </a:lvl1pPr>
            <a:lvl2pPr marL="742950" indent="-285750">
              <a:defRPr sz="2000">
                <a:solidFill>
                  <a:schemeClr val="tx1"/>
                </a:solidFill>
                <a:latin typeface="Calibri" panose="020F0502020204030204" pitchFamily="34" charset="0"/>
                <a:ea typeface="MS PGothic" panose="020B0600070205080204" pitchFamily="34" charset="-128"/>
              </a:defRPr>
            </a:lvl2pPr>
            <a:lvl3pPr marL="1143000" indent="-228600">
              <a:defRPr sz="2000">
                <a:solidFill>
                  <a:schemeClr val="tx1"/>
                </a:solidFill>
                <a:latin typeface="Calibri" panose="020F0502020204030204" pitchFamily="34" charset="0"/>
                <a:ea typeface="MS PGothic" panose="020B0600070205080204" pitchFamily="34" charset="-128"/>
              </a:defRPr>
            </a:lvl3pPr>
            <a:lvl4pPr marL="1600200" indent="-228600">
              <a:defRPr sz="2000">
                <a:solidFill>
                  <a:schemeClr val="tx1"/>
                </a:solidFill>
                <a:latin typeface="Calibri" panose="020F0502020204030204" pitchFamily="34" charset="0"/>
                <a:ea typeface="MS PGothic" panose="020B0600070205080204" pitchFamily="34" charset="-128"/>
              </a:defRPr>
            </a:lvl4pPr>
            <a:lvl5pPr marL="2057400" indent="-228600">
              <a:defRPr sz="2000">
                <a:solidFill>
                  <a:schemeClr val="tx1"/>
                </a:solidFill>
                <a:latin typeface="Calibri" panose="020F0502020204030204" pitchFamily="34" charset="0"/>
                <a:ea typeface="MS PGothic" panose="020B0600070205080204" pitchFamily="34" charset="-128"/>
              </a:defRPr>
            </a:lvl5pPr>
            <a:lvl6pPr marL="2514600" indent="-228600" defTabSz="504825" eaLnBrk="0" fontAlgn="base" hangingPunct="0">
              <a:spcBef>
                <a:spcPct val="0"/>
              </a:spcBef>
              <a:spcAft>
                <a:spcPct val="0"/>
              </a:spcAft>
              <a:defRPr sz="2000">
                <a:solidFill>
                  <a:schemeClr val="tx1"/>
                </a:solidFill>
                <a:latin typeface="Calibri" panose="020F0502020204030204" pitchFamily="34" charset="0"/>
                <a:ea typeface="MS PGothic" panose="020B0600070205080204" pitchFamily="34" charset="-128"/>
              </a:defRPr>
            </a:lvl6pPr>
            <a:lvl7pPr marL="2971800" indent="-228600" defTabSz="504825" eaLnBrk="0" fontAlgn="base" hangingPunct="0">
              <a:spcBef>
                <a:spcPct val="0"/>
              </a:spcBef>
              <a:spcAft>
                <a:spcPct val="0"/>
              </a:spcAft>
              <a:defRPr sz="2000">
                <a:solidFill>
                  <a:schemeClr val="tx1"/>
                </a:solidFill>
                <a:latin typeface="Calibri" panose="020F0502020204030204" pitchFamily="34" charset="0"/>
                <a:ea typeface="MS PGothic" panose="020B0600070205080204" pitchFamily="34" charset="-128"/>
              </a:defRPr>
            </a:lvl7pPr>
            <a:lvl8pPr marL="3429000" indent="-228600" defTabSz="504825" eaLnBrk="0" fontAlgn="base" hangingPunct="0">
              <a:spcBef>
                <a:spcPct val="0"/>
              </a:spcBef>
              <a:spcAft>
                <a:spcPct val="0"/>
              </a:spcAft>
              <a:defRPr sz="2000">
                <a:solidFill>
                  <a:schemeClr val="tx1"/>
                </a:solidFill>
                <a:latin typeface="Calibri" panose="020F0502020204030204" pitchFamily="34" charset="0"/>
                <a:ea typeface="MS PGothic" panose="020B0600070205080204" pitchFamily="34" charset="-128"/>
              </a:defRPr>
            </a:lvl8pPr>
            <a:lvl9pPr marL="3886200" indent="-228600" defTabSz="504825" eaLnBrk="0" fontAlgn="base" hangingPunct="0">
              <a:spcBef>
                <a:spcPct val="0"/>
              </a:spcBef>
              <a:spcAft>
                <a:spcPct val="0"/>
              </a:spcAft>
              <a:defRPr sz="2000">
                <a:solidFill>
                  <a:schemeClr val="tx1"/>
                </a:solidFill>
                <a:latin typeface="Calibri" panose="020F0502020204030204" pitchFamily="34" charset="0"/>
                <a:ea typeface="MS PGothic" panose="020B0600070205080204" pitchFamily="34" charset="-128"/>
              </a:defRPr>
            </a:lvl9pPr>
          </a:lstStyle>
          <a:p>
            <a:pPr marL="0" marR="0" lvl="0" indent="0" algn="r" defTabSz="504825" rtl="0" eaLnBrk="1" fontAlgn="base" latinLnBrk="0" hangingPunct="1">
              <a:lnSpc>
                <a:spcPct val="100000"/>
              </a:lnSpc>
              <a:spcBef>
                <a:spcPct val="0"/>
              </a:spcBef>
              <a:spcAft>
                <a:spcPct val="0"/>
              </a:spcAft>
              <a:buClrTx/>
              <a:buSzTx/>
              <a:buFontTx/>
              <a:buNone/>
              <a:tabLst/>
              <a:defRPr/>
            </a:pPr>
            <a:fld id="{F4D53319-B4E1-5345-AB90-FAC3E4262ABB}"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rPr>
              <a:pPr marL="0" marR="0" lvl="0" indent="0" algn="r" defTabSz="504825" rtl="0" eaLnBrk="1" fontAlgn="base" latinLnBrk="0" hangingPunct="1">
                <a:lnSpc>
                  <a:spcPct val="100000"/>
                </a:lnSpc>
                <a:spcBef>
                  <a:spcPct val="0"/>
                </a:spcBef>
                <a:spcAft>
                  <a:spcPct val="0"/>
                </a:spcAft>
                <a:buClrTx/>
                <a:buSzTx/>
                <a:buFontTx/>
                <a:buNone/>
                <a:tabLst/>
                <a:defRPr/>
              </a:pPr>
              <a:t>16</a:t>
            </a:fld>
            <a:endParaRPr kumimoji="0" lang="en-US" altLang="en-US" sz="12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endParaRPr>
          </a:p>
        </p:txBody>
      </p:sp>
    </p:spTree>
    <p:extLst>
      <p:ext uri="{BB962C8B-B14F-4D97-AF65-F5344CB8AC3E}">
        <p14:creationId xmlns:p14="http://schemas.microsoft.com/office/powerpoint/2010/main" val="39254491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pPr eaLnBrk="1" hangingPunct="1">
              <a:spcBef>
                <a:spcPct val="0"/>
              </a:spcBef>
            </a:pPr>
            <a:r>
              <a:rPr lang="en-US" altLang="en-US" dirty="0">
                <a:solidFill>
                  <a:schemeClr val="bg1"/>
                </a:solidFill>
                <a:cs typeface="Arial" panose="020B0604020202020204" pitchFamily="34" charset="0"/>
              </a:rPr>
              <a:t>2 seemingly competing explanations: inside-out hypothesis (immune dysregulation with a skewed Th2 profile) or outside-in hypothesis (skin-barrier defect leads to development of AD; epidermal abnormalities are secondary to immunological features).</a:t>
            </a:r>
          </a:p>
          <a:p>
            <a:pPr eaLnBrk="1" hangingPunct="1">
              <a:spcBef>
                <a:spcPct val="0"/>
              </a:spcBef>
            </a:pPr>
            <a:endParaRPr lang="en-US" altLang="en-US" dirty="0">
              <a:solidFill>
                <a:schemeClr val="bg1"/>
              </a:solidFill>
              <a:cs typeface="Arial" panose="020B0604020202020204" pitchFamily="34" charset="0"/>
            </a:endParaRPr>
          </a:p>
          <a:p>
            <a:pPr eaLnBrk="1" hangingPunct="1">
              <a:spcBef>
                <a:spcPct val="0"/>
              </a:spcBef>
            </a:pPr>
            <a:r>
              <a:rPr lang="en-US" altLang="en-US" dirty="0"/>
              <a:t>Outside-in hypothesis: theorizes that a defect in the epidermal barrier results in increased TEWL which explains the associated dryness or xerosis seen in AD, as well as allows greater penetration of allergens and irritants, as well as skin colonizing organisms that can provoke in infection.  In addition, this barrier defect can also result in Th2 immune response activation with increased production of pro-inflammatory cytokines such as IL-4 and IL-13.</a:t>
            </a:r>
          </a:p>
          <a:p>
            <a:pPr eaLnBrk="1" hangingPunct="1">
              <a:spcBef>
                <a:spcPct val="0"/>
              </a:spcBef>
            </a:pPr>
            <a:endParaRPr lang="en-US" altLang="en-US" dirty="0"/>
          </a:p>
          <a:p>
            <a:pPr eaLnBrk="1" hangingPunct="1">
              <a:spcBef>
                <a:spcPct val="0"/>
              </a:spcBef>
            </a:pPr>
            <a:r>
              <a:rPr lang="en-US" altLang="en-US" dirty="0"/>
              <a:t>Inside-out hypothesis: favors immune dysregulation/deviation as the primary hypothesis leads to activation of memory Th2 lymphocytes with increased production of IL-4 and IL-13.</a:t>
            </a:r>
          </a:p>
          <a:p>
            <a:pPr eaLnBrk="1" hangingPunct="1">
              <a:spcBef>
                <a:spcPct val="0"/>
              </a:spcBef>
            </a:pPr>
            <a:endParaRPr lang="en-US" altLang="en-US" dirty="0"/>
          </a:p>
          <a:p>
            <a:pPr eaLnBrk="1" hangingPunct="1">
              <a:buFont typeface="Wingdings" pitchFamily="2" charset="2"/>
              <a:buChar char="§"/>
            </a:pPr>
            <a:r>
              <a:rPr lang="en-US" altLang="en-US" sz="2500" dirty="0">
                <a:solidFill>
                  <a:srgbClr val="000000"/>
                </a:solidFill>
                <a:latin typeface="Arial" panose="020B0604020202020204" pitchFamily="34" charset="0"/>
                <a:cs typeface="Arial" panose="020B0604020202020204" pitchFamily="34" charset="0"/>
              </a:rPr>
              <a:t>Outside-in hypothesis </a:t>
            </a:r>
          </a:p>
          <a:p>
            <a:pPr marL="796925" lvl="1" indent="-341313" eaLnBrk="1" hangingPunct="1">
              <a:buFont typeface="Wingdings" pitchFamily="2" charset="2"/>
              <a:buChar char="§"/>
            </a:pPr>
            <a:r>
              <a:rPr lang="en-US" altLang="en-US" sz="2200" dirty="0">
                <a:solidFill>
                  <a:srgbClr val="000000"/>
                </a:solidFill>
                <a:latin typeface="Arial" panose="020B0604020202020204" pitchFamily="34" charset="0"/>
              </a:rPr>
              <a:t>Defect in epidermal barrier (FLG mutation)</a:t>
            </a:r>
          </a:p>
          <a:p>
            <a:pPr marL="796925" lvl="1" indent="-341313" eaLnBrk="1" hangingPunct="1">
              <a:buFont typeface="Wingdings" pitchFamily="2" charset="2"/>
              <a:buChar char="§"/>
            </a:pPr>
            <a:r>
              <a:rPr lang="en-US" altLang="en-US" sz="2200" dirty="0">
                <a:solidFill>
                  <a:srgbClr val="000000"/>
                </a:solidFill>
                <a:latin typeface="Arial" panose="020B0604020202020204" pitchFamily="34" charset="0"/>
              </a:rPr>
              <a:t>Increased TEWL </a:t>
            </a:r>
            <a:r>
              <a:rPr lang="en-US" altLang="en-US" sz="2200" dirty="0">
                <a:solidFill>
                  <a:srgbClr val="000000"/>
                </a:solidFill>
                <a:latin typeface="Arial" panose="020B0604020202020204" pitchFamily="34" charset="0"/>
                <a:sym typeface="Wingdings" pitchFamily="2" charset="2"/>
              </a:rPr>
              <a:t> xerosis or dryness</a:t>
            </a:r>
          </a:p>
          <a:p>
            <a:pPr marL="796925" lvl="1" indent="-341313" eaLnBrk="1" hangingPunct="1">
              <a:buFont typeface="Wingdings" pitchFamily="2" charset="2"/>
              <a:buChar char="§"/>
            </a:pPr>
            <a:r>
              <a:rPr lang="en-US" altLang="en-US" sz="2200" dirty="0">
                <a:solidFill>
                  <a:srgbClr val="000000"/>
                </a:solidFill>
                <a:latin typeface="Arial" panose="020B0604020202020204" pitchFamily="34" charset="0"/>
                <a:sym typeface="Wingdings" pitchFamily="2" charset="2"/>
              </a:rPr>
              <a:t>Increased penetration of allergens/irritants  leading to epicutaneous sensitization  immune activation (Th2)  Increased production of proinflammatory cytokines IL-4 and IL-13</a:t>
            </a:r>
          </a:p>
          <a:p>
            <a:pPr marL="796925" lvl="1" indent="-341313" eaLnBrk="1" hangingPunct="1">
              <a:buFont typeface="Wingdings" pitchFamily="2" charset="2"/>
              <a:buChar char="§"/>
            </a:pPr>
            <a:r>
              <a:rPr lang="en-US" altLang="en-US" sz="2200" dirty="0">
                <a:solidFill>
                  <a:srgbClr val="000000"/>
                </a:solidFill>
                <a:latin typeface="Arial" panose="020B0604020202020204" pitchFamily="34" charset="0"/>
                <a:sym typeface="Wingdings" pitchFamily="2" charset="2"/>
              </a:rPr>
              <a:t>Increased penetration of skin colonizing organisms  increased risk of skin infections</a:t>
            </a:r>
          </a:p>
          <a:p>
            <a:pPr eaLnBrk="1" hangingPunct="1">
              <a:buFont typeface="Wingdings" pitchFamily="2" charset="2"/>
              <a:buChar char="§"/>
            </a:pPr>
            <a:endParaRPr lang="en-US" altLang="en-US" sz="2000" dirty="0">
              <a:solidFill>
                <a:srgbClr val="000000"/>
              </a:solidFill>
              <a:latin typeface="Arial" panose="020B0604020202020204" pitchFamily="34" charset="0"/>
              <a:cs typeface="Arial" panose="020B0604020202020204" pitchFamily="34" charset="0"/>
            </a:endParaRPr>
          </a:p>
          <a:p>
            <a:pPr eaLnBrk="1" hangingPunct="1">
              <a:buFont typeface="Wingdings" pitchFamily="2" charset="2"/>
              <a:buChar char="§"/>
            </a:pPr>
            <a:r>
              <a:rPr lang="en-US" altLang="en-US" sz="2500" dirty="0">
                <a:solidFill>
                  <a:srgbClr val="000000"/>
                </a:solidFill>
                <a:latin typeface="Arial" panose="020B0604020202020204" pitchFamily="34" charset="0"/>
                <a:cs typeface="Arial" panose="020B0604020202020204" pitchFamily="34" charset="0"/>
              </a:rPr>
              <a:t>Inside-out hypothesis</a:t>
            </a:r>
          </a:p>
          <a:p>
            <a:pPr marL="796925" lvl="1" indent="-341313" eaLnBrk="1" hangingPunct="1">
              <a:buFont typeface="Wingdings" pitchFamily="2" charset="2"/>
              <a:buChar char="§"/>
            </a:pPr>
            <a:r>
              <a:rPr lang="en-US" altLang="en-US" sz="2000" dirty="0">
                <a:solidFill>
                  <a:srgbClr val="000000"/>
                </a:solidFill>
                <a:latin typeface="Arial" panose="020B0604020202020204" pitchFamily="34" charset="0"/>
              </a:rPr>
              <a:t>Immune dysregulation/deviation </a:t>
            </a:r>
            <a:r>
              <a:rPr lang="en-US" altLang="en-US" sz="2000" dirty="0">
                <a:solidFill>
                  <a:srgbClr val="000000"/>
                </a:solidFill>
                <a:latin typeface="Arial" panose="020B0604020202020204" pitchFamily="34" charset="0"/>
                <a:sym typeface="Wingdings" pitchFamily="2" charset="2"/>
              </a:rPr>
              <a:t> </a:t>
            </a:r>
            <a:r>
              <a:rPr lang="en-US" altLang="en-US" sz="2000" dirty="0">
                <a:solidFill>
                  <a:srgbClr val="000000"/>
                </a:solidFill>
                <a:latin typeface="Arial" panose="020B0604020202020204" pitchFamily="34" charset="0"/>
              </a:rPr>
              <a:t>primary cause of AD</a:t>
            </a:r>
          </a:p>
          <a:p>
            <a:pPr marL="796925" lvl="1" indent="-341313" eaLnBrk="1" hangingPunct="1">
              <a:buFont typeface="Wingdings" pitchFamily="2" charset="2"/>
              <a:buChar char="§"/>
            </a:pPr>
            <a:r>
              <a:rPr lang="en-US" altLang="en-US" sz="2000" dirty="0">
                <a:solidFill>
                  <a:srgbClr val="000000"/>
                </a:solidFill>
                <a:latin typeface="Arial" panose="020B0604020202020204" pitchFamily="34" charset="0"/>
              </a:rPr>
              <a:t>Activation of memory Th2 lymphocytes </a:t>
            </a:r>
            <a:r>
              <a:rPr lang="en-US" altLang="en-US" sz="2000" dirty="0">
                <a:solidFill>
                  <a:srgbClr val="000000"/>
                </a:solidFill>
                <a:latin typeface="Arial" panose="020B0604020202020204" pitchFamily="34" charset="0"/>
                <a:sym typeface="Wingdings" pitchFamily="2" charset="2"/>
              </a:rPr>
              <a:t> increased IL-4 and IL-13</a:t>
            </a:r>
          </a:p>
          <a:p>
            <a:pPr marL="796925" lvl="1" indent="-341313" eaLnBrk="1" hangingPunct="1">
              <a:buFont typeface="Wingdings" pitchFamily="2" charset="2"/>
              <a:buChar char="§"/>
            </a:pPr>
            <a:r>
              <a:rPr lang="en-US" altLang="en-US" sz="2000" dirty="0">
                <a:solidFill>
                  <a:srgbClr val="000000"/>
                </a:solidFill>
                <a:latin typeface="Arial" panose="020B0604020202020204" pitchFamily="34" charset="0"/>
              </a:rPr>
              <a:t>Increased expression of other T-cell subtypes (Th1, Th17,  and Th22)</a:t>
            </a:r>
          </a:p>
          <a:p>
            <a:pPr eaLnBrk="1" hangingPunct="1">
              <a:buFont typeface="Wingdings" pitchFamily="2" charset="2"/>
              <a:buChar char="§"/>
            </a:pPr>
            <a:endParaRPr lang="en-US" altLang="en-US" sz="2000" dirty="0">
              <a:solidFill>
                <a:srgbClr val="000000"/>
              </a:solidFill>
              <a:latin typeface="Arial" panose="020B0604020202020204" pitchFamily="34" charset="0"/>
              <a:cs typeface="Arial" panose="020B0604020202020204" pitchFamily="34" charset="0"/>
            </a:endParaRPr>
          </a:p>
          <a:p>
            <a:pPr eaLnBrk="1" hangingPunct="1">
              <a:spcBef>
                <a:spcPct val="0"/>
              </a:spcBef>
            </a:pPr>
            <a:endParaRPr lang="en-US" altLang="en-US" dirty="0"/>
          </a:p>
          <a:p>
            <a:endParaRPr lang="en-US" dirty="0"/>
          </a:p>
        </p:txBody>
      </p:sp>
      <p:sp>
        <p:nvSpPr>
          <p:cNvPr id="4" name="Slide Number Placeholder 3"/>
          <p:cNvSpPr>
            <a:spLocks noGrp="1"/>
          </p:cNvSpPr>
          <p:nvPr>
            <p:ph type="sldNum" sz="quarter" idx="5"/>
          </p:nvPr>
        </p:nvSpPr>
        <p:spPr/>
        <p:txBody>
          <a:bodyPr/>
          <a:lstStyle/>
          <a:p>
            <a:fld id="{9446E1A8-6D11-D944-BA46-3CE3E43A53DE}" type="slidenum">
              <a:rPr lang="en-US" smtClean="0"/>
              <a:pPr/>
              <a:t>17</a:t>
            </a:fld>
            <a:endParaRPr lang="en-US" dirty="0"/>
          </a:p>
        </p:txBody>
      </p:sp>
    </p:spTree>
    <p:extLst>
      <p:ext uri="{BB962C8B-B14F-4D97-AF65-F5344CB8AC3E}">
        <p14:creationId xmlns:p14="http://schemas.microsoft.com/office/powerpoint/2010/main" val="10528258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446E1A8-6D11-D944-BA46-3CE3E43A53D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348038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DE0831E-31A1-0B41-BD82-4D55AA437B26}"/>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2" name="Title 1"/>
          <p:cNvSpPr>
            <a:spLocks noGrp="1"/>
          </p:cNvSpPr>
          <p:nvPr>
            <p:ph type="ctrTitle" hasCustomPrompt="1"/>
          </p:nvPr>
        </p:nvSpPr>
        <p:spPr>
          <a:xfrm>
            <a:off x="407919" y="401396"/>
            <a:ext cx="6749019" cy="1046440"/>
          </a:xfrm>
        </p:spPr>
        <p:txBody>
          <a:bodyPr wrap="square" lIns="0" tIns="0" rIns="0" bIns="0" anchor="b">
            <a:spAutoFit/>
          </a:bodyPr>
          <a:lstStyle>
            <a:lvl1pPr algn="l">
              <a:defRPr sz="4000" b="1" cap="none">
                <a:solidFill>
                  <a:schemeClr val="bg2"/>
                </a:solidFill>
              </a:defRPr>
            </a:lvl1pPr>
          </a:lstStyle>
          <a:p>
            <a:r>
              <a:rPr lang="en-US" dirty="0"/>
              <a:t>Click to edit</a:t>
            </a:r>
            <a:br>
              <a:rPr lang="en-US" dirty="0"/>
            </a:br>
            <a:r>
              <a:rPr lang="en-US" dirty="0"/>
              <a:t>master title style</a:t>
            </a:r>
          </a:p>
        </p:txBody>
      </p:sp>
      <p:sp>
        <p:nvSpPr>
          <p:cNvPr id="3" name="Subtitle 2"/>
          <p:cNvSpPr>
            <a:spLocks noGrp="1"/>
          </p:cNvSpPr>
          <p:nvPr>
            <p:ph type="subTitle" idx="1" hasCustomPrompt="1"/>
          </p:nvPr>
        </p:nvSpPr>
        <p:spPr>
          <a:xfrm>
            <a:off x="407919" y="4208717"/>
            <a:ext cx="5272652" cy="732508"/>
          </a:xfrm>
          <a:effectLst/>
        </p:spPr>
        <p:txBody>
          <a:bodyPr wrap="square" lIns="0" tIns="0" rIns="0" bIns="0">
            <a:spAutoFit/>
          </a:bodyPr>
          <a:lstStyle>
            <a:lvl1pPr marL="0" indent="0" algn="l">
              <a:spcBef>
                <a:spcPts val="300"/>
              </a:spcBef>
              <a:buNone/>
              <a:defRPr sz="2800">
                <a:solidFill>
                  <a:schemeClr val="bg2"/>
                </a:solidFill>
                <a:effectLst>
                  <a:outerShdw blurRad="50800" dist="38100" dir="2700000" algn="tl" rotWithShape="0">
                    <a:prstClr val="black">
                      <a:alpha val="40000"/>
                    </a:prst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a:t>
            </a:r>
            <a:br>
              <a:rPr lang="en-US" dirty="0"/>
            </a:br>
            <a:r>
              <a:rPr lang="en-US" dirty="0"/>
              <a:t>subtitle style</a:t>
            </a:r>
            <a:endParaRPr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D2A9CCB-1B72-0841-8470-34D8165A7B50}" type="datetimeFigureOut">
              <a:rPr lang="en-US" smtClean="0"/>
              <a:t>12/11/18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A16F0EEF-82F6-2644-85E1-FE65D44B599B}" type="slidenum">
              <a:rPr lang="en-US" smtClean="0"/>
              <a:t>‹#›</a:t>
            </a:fld>
            <a:endParaRPr lang="en-US" dirty="0"/>
          </a:p>
        </p:txBody>
      </p:sp>
    </p:spTree>
    <p:extLst>
      <p:ext uri="{BB962C8B-B14F-4D97-AF65-F5344CB8AC3E}">
        <p14:creationId xmlns:p14="http://schemas.microsoft.com/office/powerpoint/2010/main" val="28718535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ARS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17095" y="155519"/>
            <a:ext cx="8309810" cy="615553"/>
          </a:xfrm>
        </p:spPr>
        <p:txBody>
          <a:bodyPr/>
          <a:lstStyle>
            <a:lvl1pPr>
              <a:defRPr baseline="0">
                <a:solidFill>
                  <a:srgbClr val="77CFF5"/>
                </a:solidFill>
              </a:defRPr>
            </a:lvl1pPr>
          </a:lstStyle>
          <a:p>
            <a:r>
              <a:rPr lang="en-US" dirty="0"/>
              <a:t>Audience Response</a:t>
            </a:r>
          </a:p>
        </p:txBody>
      </p:sp>
      <p:sp>
        <p:nvSpPr>
          <p:cNvPr id="4" name="Content Placeholder 2"/>
          <p:cNvSpPr>
            <a:spLocks noGrp="1"/>
          </p:cNvSpPr>
          <p:nvPr>
            <p:ph idx="1"/>
          </p:nvPr>
        </p:nvSpPr>
        <p:spPr>
          <a:xfrm>
            <a:off x="417095" y="2035035"/>
            <a:ext cx="8309810" cy="510909"/>
          </a:xfrm>
        </p:spPr>
        <p:txBody>
          <a:bodyPr wrap="square">
            <a:spAutoFit/>
          </a:bodyPr>
          <a:lstStyle>
            <a:lvl1pPr marL="0" indent="0">
              <a:buSzPct val="100000"/>
              <a:buFont typeface="+mj-lt"/>
              <a:buNone/>
              <a:defRPr sz="3200" b="1"/>
            </a:lvl1pPr>
          </a:lstStyle>
          <a:p>
            <a:pPr lvl="0"/>
            <a:r>
              <a:rPr lang="en-US"/>
              <a:t>Edit Master text styles</a:t>
            </a:r>
          </a:p>
        </p:txBody>
      </p:sp>
      <p:sp>
        <p:nvSpPr>
          <p:cNvPr id="5" name="Content Placeholder 2"/>
          <p:cNvSpPr>
            <a:spLocks noGrp="1"/>
          </p:cNvSpPr>
          <p:nvPr>
            <p:ph idx="10"/>
          </p:nvPr>
        </p:nvSpPr>
        <p:spPr>
          <a:xfrm>
            <a:off x="417095" y="2871345"/>
            <a:ext cx="8309810" cy="458587"/>
          </a:xfrm>
        </p:spPr>
        <p:txBody>
          <a:bodyPr wrap="square">
            <a:spAutoFit/>
          </a:bodyPr>
          <a:lstStyle>
            <a:lvl1pPr marL="385763" indent="-385763">
              <a:buClr>
                <a:schemeClr val="accent2"/>
              </a:buClr>
              <a:buSzPct val="100000"/>
              <a:buFont typeface="+mj-lt"/>
              <a:buAutoNum type="alphaUcPeriod"/>
              <a:defRPr sz="2800"/>
            </a:lvl1pPr>
          </a:lstStyle>
          <a:p>
            <a:pPr lvl="0"/>
            <a:r>
              <a:rPr lang="en-US"/>
              <a:t>Edit Master text styles</a:t>
            </a:r>
          </a:p>
        </p:txBody>
      </p:sp>
    </p:spTree>
    <p:extLst>
      <p:ext uri="{BB962C8B-B14F-4D97-AF65-F5344CB8AC3E}">
        <p14:creationId xmlns:p14="http://schemas.microsoft.com/office/powerpoint/2010/main" val="1333892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Heavy Content">
    <p:spTree>
      <p:nvGrpSpPr>
        <p:cNvPr id="1" name=""/>
        <p:cNvGrpSpPr/>
        <p:nvPr/>
      </p:nvGrpSpPr>
      <p:grpSpPr>
        <a:xfrm>
          <a:off x="0" y="0"/>
          <a:ext cx="0" cy="0"/>
          <a:chOff x="0" y="0"/>
          <a:chExt cx="0" cy="0"/>
        </a:xfrm>
      </p:grpSpPr>
      <p:sp>
        <p:nvSpPr>
          <p:cNvPr id="2" name="Title 1"/>
          <p:cNvSpPr>
            <a:spLocks noGrp="1"/>
          </p:cNvSpPr>
          <p:nvPr>
            <p:ph type="title"/>
          </p:nvPr>
        </p:nvSpPr>
        <p:spPr>
          <a:xfrm>
            <a:off x="295274" y="143100"/>
            <a:ext cx="8547101" cy="445507"/>
          </a:xfrm>
          <a:effectLst>
            <a:outerShdw blurRad="50800" dist="38100" dir="2700000" algn="tl" rotWithShape="0">
              <a:prstClr val="black">
                <a:alpha val="40000"/>
              </a:prstClr>
            </a:outerShdw>
          </a:effectLst>
        </p:spPr>
        <p:txBody>
          <a:bodyPr/>
          <a:lstStyle>
            <a:lvl1pPr>
              <a:defRPr sz="2700">
                <a:solidFill>
                  <a:schemeClr val="bg2"/>
                </a:solidFill>
                <a:effectLst/>
              </a:defRPr>
            </a:lvl1pPr>
          </a:lstStyle>
          <a:p>
            <a:r>
              <a:rPr lang="en-US"/>
              <a:t>Click to edit Master title style</a:t>
            </a:r>
            <a:endParaRPr lang="en-US" dirty="0"/>
          </a:p>
        </p:txBody>
      </p:sp>
      <p:sp>
        <p:nvSpPr>
          <p:cNvPr id="9" name="Content Placeholder 8"/>
          <p:cNvSpPr>
            <a:spLocks noGrp="1"/>
          </p:cNvSpPr>
          <p:nvPr>
            <p:ph sz="quarter" idx="10"/>
          </p:nvPr>
        </p:nvSpPr>
        <p:spPr>
          <a:xfrm>
            <a:off x="295275" y="904876"/>
            <a:ext cx="8547100" cy="327421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6"/>
          <p:cNvSpPr>
            <a:spLocks noGrp="1"/>
          </p:cNvSpPr>
          <p:nvPr>
            <p:ph type="body" sz="quarter" idx="11"/>
          </p:nvPr>
        </p:nvSpPr>
        <p:spPr>
          <a:xfrm>
            <a:off x="0" y="4643749"/>
            <a:ext cx="8550274" cy="499752"/>
          </a:xfrm>
        </p:spPr>
        <p:txBody>
          <a:bodyPr vert="horz" wrap="square" lIns="548640" tIns="0" rIns="0" bIns="320040" rtlCol="0" anchor="b" anchorCtr="0">
            <a:spAutoFit/>
          </a:bodyPr>
          <a:lstStyle>
            <a:lvl1pPr>
              <a:buNone/>
              <a:defRPr kumimoji="0" lang="en-US" sz="1350" b="0" i="0" u="none" strike="noStrike" kern="1200" cap="none" spc="0" normalizeH="0" baseline="0" noProof="0" dirty="0" smtClean="0">
                <a:ln>
                  <a:noFill/>
                </a:ln>
                <a:solidFill>
                  <a:schemeClr val="accent2"/>
                </a:solidFill>
                <a:effectLst/>
                <a:uLnTx/>
                <a:uFillTx/>
                <a:latin typeface="Arial"/>
                <a:ea typeface="+mn-ea"/>
                <a:cs typeface="Arial"/>
              </a:defRPr>
            </a:lvl1pPr>
          </a:lstStyle>
          <a:p>
            <a:pPr marL="0" marR="0" lvl="0" indent="0" algn="l" defTabSz="685800" rtl="0" eaLnBrk="1" fontAlgn="auto" latinLnBrk="0" hangingPunct="1">
              <a:lnSpc>
                <a:spcPct val="85000"/>
              </a:lnSpc>
              <a:spcBef>
                <a:spcPts val="375"/>
              </a:spcBef>
              <a:spcAft>
                <a:spcPts val="0"/>
              </a:spcAft>
              <a:buClr>
                <a:schemeClr val="accent1"/>
              </a:buClr>
              <a:buSzPct val="65000"/>
              <a:tabLst/>
              <a:defRPr/>
            </a:pPr>
            <a:r>
              <a:rPr lang="en-US"/>
              <a:t>Edit Master text styles</a:t>
            </a:r>
          </a:p>
        </p:txBody>
      </p:sp>
    </p:spTree>
    <p:extLst>
      <p:ext uri="{BB962C8B-B14F-4D97-AF65-F5344CB8AC3E}">
        <p14:creationId xmlns:p14="http://schemas.microsoft.com/office/powerpoint/2010/main" val="3648692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hf sldNum="0" hd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17095" y="233387"/>
            <a:ext cx="8309810" cy="563231"/>
          </a:xfrm>
        </p:spPr>
        <p:txBody>
          <a:bodyPr wrap="square">
            <a:spAutoFit/>
          </a:bodyPr>
          <a:lstStyle>
            <a:lvl1pPr>
              <a:defRPr sz="3600" baseline="0"/>
            </a:lvl1pPr>
          </a:lstStyle>
          <a:p>
            <a:r>
              <a:rPr lang="en-US" dirty="0"/>
              <a:t>Click to edit Master Title Style</a:t>
            </a:r>
          </a:p>
        </p:txBody>
      </p:sp>
      <p:sp>
        <p:nvSpPr>
          <p:cNvPr id="3" name="Content Placeholder 2"/>
          <p:cNvSpPr>
            <a:spLocks noGrp="1"/>
          </p:cNvSpPr>
          <p:nvPr>
            <p:ph idx="1"/>
          </p:nvPr>
        </p:nvSpPr>
        <p:spPr>
          <a:xfrm>
            <a:off x="417095" y="1142178"/>
            <a:ext cx="8309810" cy="1975926"/>
          </a:xfrm>
        </p:spPr>
        <p:txBody>
          <a:bodyPr wrap="square">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9" name="Text Placeholder 6"/>
          <p:cNvSpPr>
            <a:spLocks noGrp="1"/>
          </p:cNvSpPr>
          <p:nvPr>
            <p:ph type="body" sz="quarter" idx="10"/>
          </p:nvPr>
        </p:nvSpPr>
        <p:spPr>
          <a:xfrm>
            <a:off x="0" y="4755702"/>
            <a:ext cx="9144000" cy="387798"/>
          </a:xfrm>
        </p:spPr>
        <p:txBody>
          <a:bodyPr vert="horz" wrap="square" lIns="548640" tIns="0" rIns="0" bIns="228600" rtlCol="0" anchor="b" anchorCtr="0">
            <a:spAutoFit/>
          </a:bodyPr>
          <a:lstStyle>
            <a:lvl1pPr>
              <a:buNone/>
              <a:defRPr kumimoji="0" lang="en-US" sz="1200" b="0" i="0" u="none" strike="noStrike" kern="1200" cap="none" spc="0" normalizeH="0" baseline="0" noProof="0" dirty="0" smtClean="0">
                <a:ln>
                  <a:noFill/>
                </a:ln>
                <a:solidFill>
                  <a:schemeClr val="accent2"/>
                </a:solidFill>
                <a:effectLst/>
                <a:uLnTx/>
                <a:uFillTx/>
                <a:latin typeface="Arial"/>
                <a:ea typeface="+mn-ea"/>
                <a:cs typeface="Arial"/>
              </a:defRPr>
            </a:lvl1pPr>
          </a:lstStyle>
          <a:p>
            <a:pPr marL="0" marR="0" lvl="0" indent="0" algn="l" defTabSz="685800" rtl="0" eaLnBrk="1" fontAlgn="auto" latinLnBrk="0" hangingPunct="1">
              <a:lnSpc>
                <a:spcPct val="85000"/>
              </a:lnSpc>
              <a:spcBef>
                <a:spcPts val="375"/>
              </a:spcBef>
              <a:spcAft>
                <a:spcPts val="0"/>
              </a:spcAft>
              <a:buClr>
                <a:schemeClr val="accent1"/>
              </a:buClr>
              <a:buSzPct val="65000"/>
              <a:tabLst/>
              <a:defRPr/>
            </a:pPr>
            <a:r>
              <a:rPr lang="en-US"/>
              <a:t>Edit Master text styles</a:t>
            </a:r>
          </a:p>
        </p:txBody>
      </p:sp>
    </p:spTree>
    <p:extLst>
      <p:ext uri="{BB962C8B-B14F-4D97-AF65-F5344CB8AC3E}">
        <p14:creationId xmlns:p14="http://schemas.microsoft.com/office/powerpoint/2010/main" val="29803929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and Content, Al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17095" y="88467"/>
            <a:ext cx="8309810" cy="510909"/>
          </a:xfrm>
        </p:spPr>
        <p:txBody>
          <a:bodyPr wrap="square" anchor="b" anchorCtr="0">
            <a:spAutoFit/>
          </a:bodyPr>
          <a:lstStyle>
            <a:lvl1pPr>
              <a:defRPr sz="3200" baseline="0">
                <a:solidFill>
                  <a:schemeClr val="bg2"/>
                </a:solidFill>
              </a:defRPr>
            </a:lvl1pPr>
          </a:lstStyle>
          <a:p>
            <a:r>
              <a:rPr lang="en-US" dirty="0"/>
              <a:t>Click to edit Master Title Style</a:t>
            </a:r>
          </a:p>
        </p:txBody>
      </p:sp>
      <p:sp>
        <p:nvSpPr>
          <p:cNvPr id="3" name="Content Placeholder 2"/>
          <p:cNvSpPr>
            <a:spLocks noGrp="1"/>
          </p:cNvSpPr>
          <p:nvPr>
            <p:ph idx="1"/>
          </p:nvPr>
        </p:nvSpPr>
        <p:spPr>
          <a:xfrm>
            <a:off x="417095" y="1142178"/>
            <a:ext cx="8309810" cy="1975926"/>
          </a:xfrm>
        </p:spPr>
        <p:txBody>
          <a:bodyPr wrap="square">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0" name="Text Placeholder 3"/>
          <p:cNvSpPr>
            <a:spLocks noGrp="1"/>
          </p:cNvSpPr>
          <p:nvPr>
            <p:ph type="body" sz="half" idx="2"/>
          </p:nvPr>
        </p:nvSpPr>
        <p:spPr>
          <a:xfrm>
            <a:off x="417095" y="469298"/>
            <a:ext cx="8309810" cy="461665"/>
          </a:xfrm>
        </p:spPr>
        <p:txBody>
          <a:bodyPr vert="horz" wrap="square" lIns="91440" tIns="45720" rIns="91440" bIns="45720" rtlCol="0" anchor="b" anchorCtr="0">
            <a:spAutoFit/>
          </a:bodyPr>
          <a:lstStyle>
            <a:lvl1pPr marL="0" indent="0">
              <a:buNone/>
              <a:defRPr kumimoji="0" sz="2400" b="0" i="0" u="none" strike="noStrike" kern="1200" cap="none" spc="0" normalizeH="0" baseline="0">
                <a:ln>
                  <a:noFill/>
                </a:ln>
                <a:solidFill>
                  <a:schemeClr val="accent6"/>
                </a:solidFill>
                <a:effectLst/>
                <a:uLnTx/>
                <a:uFillTx/>
                <a:latin typeface="+mj-lt"/>
                <a:ea typeface="+mj-ea"/>
                <a:cs typeface="+mj-cs"/>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marL="0" marR="0" lvl="0" indent="0" algn="l" defTabSz="685800" rtl="0" eaLnBrk="1" fontAlgn="auto" latinLnBrk="0" hangingPunct="1">
              <a:lnSpc>
                <a:spcPct val="100000"/>
              </a:lnSpc>
              <a:spcBef>
                <a:spcPct val="0"/>
              </a:spcBef>
              <a:spcAft>
                <a:spcPts val="0"/>
              </a:spcAft>
              <a:buClrTx/>
              <a:buSzTx/>
              <a:buFontTx/>
              <a:buNone/>
              <a:tabLst/>
              <a:defRPr/>
            </a:pPr>
            <a:r>
              <a:rPr lang="en-US"/>
              <a:t>Edit Master text styles</a:t>
            </a:r>
          </a:p>
        </p:txBody>
      </p:sp>
      <p:sp>
        <p:nvSpPr>
          <p:cNvPr id="5" name="Text Placeholder 6"/>
          <p:cNvSpPr>
            <a:spLocks noGrp="1"/>
          </p:cNvSpPr>
          <p:nvPr>
            <p:ph type="body" sz="quarter" idx="10"/>
          </p:nvPr>
        </p:nvSpPr>
        <p:spPr>
          <a:xfrm>
            <a:off x="-1" y="4755702"/>
            <a:ext cx="8726905" cy="387798"/>
          </a:xfrm>
        </p:spPr>
        <p:txBody>
          <a:bodyPr vert="horz" wrap="square" lIns="548640" tIns="0" rIns="0" bIns="228600" rtlCol="0" anchor="b" anchorCtr="0">
            <a:spAutoFit/>
          </a:bodyPr>
          <a:lstStyle>
            <a:lvl1pPr>
              <a:buNone/>
              <a:defRPr kumimoji="0" lang="en-US" sz="1200" b="0" i="0" u="none" strike="noStrike" kern="1200" cap="none" spc="0" normalizeH="0" baseline="0" noProof="0" dirty="0" smtClean="0">
                <a:ln>
                  <a:noFill/>
                </a:ln>
                <a:solidFill>
                  <a:srgbClr val="5C6B72"/>
                </a:solidFill>
                <a:effectLst/>
                <a:uLnTx/>
                <a:uFillTx/>
                <a:latin typeface="Arial"/>
                <a:ea typeface="+mn-ea"/>
                <a:cs typeface="Arial"/>
              </a:defRPr>
            </a:lvl1pPr>
          </a:lstStyle>
          <a:p>
            <a:pPr marL="0" marR="0" lvl="0" indent="0" algn="l" defTabSz="685800" rtl="0" eaLnBrk="1" fontAlgn="auto" latinLnBrk="0" hangingPunct="1">
              <a:lnSpc>
                <a:spcPct val="85000"/>
              </a:lnSpc>
              <a:spcBef>
                <a:spcPts val="375"/>
              </a:spcBef>
              <a:spcAft>
                <a:spcPts val="0"/>
              </a:spcAft>
              <a:buClr>
                <a:schemeClr val="accent1"/>
              </a:buClr>
              <a:buSzPct val="65000"/>
              <a:tabLst/>
              <a:defRPr/>
            </a:pPr>
            <a:r>
              <a:rPr lang="en-US"/>
              <a:t>Edit Master text styles</a:t>
            </a:r>
          </a:p>
        </p:txBody>
      </p:sp>
    </p:spTree>
    <p:extLst>
      <p:ext uri="{BB962C8B-B14F-4D97-AF65-F5344CB8AC3E}">
        <p14:creationId xmlns:p14="http://schemas.microsoft.com/office/powerpoint/2010/main" val="8343041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ARS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17095" y="155519"/>
            <a:ext cx="8309810" cy="615553"/>
          </a:xfrm>
        </p:spPr>
        <p:txBody>
          <a:bodyPr/>
          <a:lstStyle>
            <a:lvl1pPr>
              <a:defRPr baseline="0">
                <a:solidFill>
                  <a:srgbClr val="77CFF5"/>
                </a:solidFill>
              </a:defRPr>
            </a:lvl1pPr>
          </a:lstStyle>
          <a:p>
            <a:r>
              <a:rPr lang="en-US" dirty="0"/>
              <a:t>Audience Response</a:t>
            </a:r>
          </a:p>
        </p:txBody>
      </p:sp>
      <p:sp>
        <p:nvSpPr>
          <p:cNvPr id="4" name="Content Placeholder 2"/>
          <p:cNvSpPr>
            <a:spLocks noGrp="1"/>
          </p:cNvSpPr>
          <p:nvPr>
            <p:ph idx="1"/>
          </p:nvPr>
        </p:nvSpPr>
        <p:spPr>
          <a:xfrm>
            <a:off x="417095" y="2035035"/>
            <a:ext cx="8309810" cy="510909"/>
          </a:xfrm>
        </p:spPr>
        <p:txBody>
          <a:bodyPr wrap="square">
            <a:spAutoFit/>
          </a:bodyPr>
          <a:lstStyle>
            <a:lvl1pPr marL="0" indent="0">
              <a:buSzPct val="100000"/>
              <a:buFont typeface="+mj-lt"/>
              <a:buNone/>
              <a:defRPr sz="3200" b="1"/>
            </a:lvl1pPr>
          </a:lstStyle>
          <a:p>
            <a:pPr lvl="0"/>
            <a:r>
              <a:rPr lang="en-US"/>
              <a:t>Edit Master text styles</a:t>
            </a:r>
          </a:p>
        </p:txBody>
      </p:sp>
      <p:sp>
        <p:nvSpPr>
          <p:cNvPr id="5" name="Content Placeholder 2"/>
          <p:cNvSpPr>
            <a:spLocks noGrp="1"/>
          </p:cNvSpPr>
          <p:nvPr>
            <p:ph idx="10"/>
          </p:nvPr>
        </p:nvSpPr>
        <p:spPr>
          <a:xfrm>
            <a:off x="417095" y="2871345"/>
            <a:ext cx="8309810" cy="458587"/>
          </a:xfrm>
        </p:spPr>
        <p:txBody>
          <a:bodyPr wrap="square">
            <a:spAutoFit/>
          </a:bodyPr>
          <a:lstStyle>
            <a:lvl1pPr marL="385763" indent="-385763">
              <a:buClr>
                <a:schemeClr val="accent2"/>
              </a:buClr>
              <a:buSzPct val="100000"/>
              <a:buFont typeface="+mj-lt"/>
              <a:buAutoNum type="alphaUcPeriod"/>
              <a:defRPr sz="2800"/>
            </a:lvl1pPr>
          </a:lstStyle>
          <a:p>
            <a:pPr lvl="0"/>
            <a:r>
              <a:rPr lang="en-US"/>
              <a:t>Edit Master text styles</a:t>
            </a:r>
          </a:p>
        </p:txBody>
      </p:sp>
    </p:spTree>
    <p:extLst>
      <p:ext uri="{BB962C8B-B14F-4D97-AF65-F5344CB8AC3E}">
        <p14:creationId xmlns:p14="http://schemas.microsoft.com/office/powerpoint/2010/main" val="9307232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17095" y="259548"/>
            <a:ext cx="8309810" cy="563231"/>
          </a:xfrm>
        </p:spPr>
        <p:txBody>
          <a:bodyPr wrap="square">
            <a:spAutoFit/>
          </a:bodyPr>
          <a:lstStyle>
            <a:lvl1pPr>
              <a:defRPr sz="3600" baseline="0"/>
            </a:lvl1pPr>
          </a:lstStyle>
          <a:p>
            <a:r>
              <a:rPr lang="en-US" dirty="0"/>
              <a:t>Click to edit Master Title Style</a:t>
            </a:r>
          </a:p>
        </p:txBody>
      </p:sp>
      <p:sp>
        <p:nvSpPr>
          <p:cNvPr id="3" name="Content Placeholder 2"/>
          <p:cNvSpPr>
            <a:spLocks noGrp="1"/>
          </p:cNvSpPr>
          <p:nvPr>
            <p:ph sz="half" idx="1" hasCustomPrompt="1"/>
          </p:nvPr>
        </p:nvSpPr>
        <p:spPr>
          <a:xfrm>
            <a:off x="417095" y="1155031"/>
            <a:ext cx="4018379" cy="2826378"/>
          </a:xfrm>
        </p:spPr>
        <p:txBody>
          <a:bodyPr wrap="square">
            <a:noAutofit/>
          </a:bodyPr>
          <a:lstStyle>
            <a:lvl1pPr marL="260747" indent="-260747">
              <a:defRPr sz="2800"/>
            </a:lvl1pPr>
            <a:lvl2pPr>
              <a:defRPr sz="2400"/>
            </a:lvl2pPr>
            <a:lvl3pPr>
              <a:defRPr sz="2400"/>
            </a:lvl3pPr>
            <a:lvl4pPr>
              <a:defRPr sz="2400"/>
            </a:lvl4pPr>
            <a:lvl5pPr>
              <a:defRPr sz="2400"/>
            </a:lvl5pPr>
            <a:lvl6pPr>
              <a:defRPr sz="1350"/>
            </a:lvl6pPr>
            <a:lvl7pPr>
              <a:defRPr sz="1350"/>
            </a:lvl7pPr>
            <a:lvl8pPr>
              <a:defRPr sz="1350"/>
            </a:lvl8pPr>
            <a:lvl9pPr>
              <a:defRPr sz="1350"/>
            </a:lvl9pPr>
          </a:lstStyle>
          <a:p>
            <a:pPr lvl="0"/>
            <a:r>
              <a:rPr lang="en-US" dirty="0"/>
              <a:t>Click to edit Master </a:t>
            </a:r>
            <a:br>
              <a:rPr lang="en-US" dirty="0"/>
            </a:br>
            <a:r>
              <a:rPr lang="en-US" dirty="0"/>
              <a:t>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4" name="Content Placeholder 3"/>
          <p:cNvSpPr>
            <a:spLocks noGrp="1"/>
          </p:cNvSpPr>
          <p:nvPr>
            <p:ph sz="half" idx="2" hasCustomPrompt="1"/>
          </p:nvPr>
        </p:nvSpPr>
        <p:spPr>
          <a:xfrm>
            <a:off x="4664073" y="1155031"/>
            <a:ext cx="4062831" cy="2826378"/>
          </a:xfrm>
        </p:spPr>
        <p:txBody>
          <a:bodyPr wrap="square">
            <a:noAutofit/>
          </a:bodyPr>
          <a:lstStyle>
            <a:lvl1pPr marL="260747" indent="-260747">
              <a:defRPr sz="2800"/>
            </a:lvl1pPr>
            <a:lvl2pPr>
              <a:defRPr sz="2400"/>
            </a:lvl2pPr>
            <a:lvl3pPr>
              <a:defRPr sz="2400"/>
            </a:lvl3pPr>
            <a:lvl4pPr>
              <a:defRPr sz="2400"/>
            </a:lvl4pPr>
            <a:lvl5pPr>
              <a:defRPr sz="2400"/>
            </a:lvl5pPr>
            <a:lvl6pPr>
              <a:defRPr sz="1350"/>
            </a:lvl6pPr>
            <a:lvl7pPr>
              <a:defRPr sz="1350"/>
            </a:lvl7pPr>
            <a:lvl8pPr>
              <a:defRPr sz="1350"/>
            </a:lvl8pPr>
            <a:lvl9pPr>
              <a:defRPr sz="1350"/>
            </a:lvl9pPr>
          </a:lstStyle>
          <a:p>
            <a:pPr lvl="0"/>
            <a:r>
              <a:rPr lang="en-US" dirty="0"/>
              <a:t>Click to edit Master </a:t>
            </a:r>
            <a:br>
              <a:rPr lang="en-US" dirty="0"/>
            </a:br>
            <a:r>
              <a:rPr lang="en-US" dirty="0"/>
              <a:t>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5" name="Text Placeholder 6"/>
          <p:cNvSpPr>
            <a:spLocks noGrp="1"/>
          </p:cNvSpPr>
          <p:nvPr>
            <p:ph type="body" sz="quarter" idx="10"/>
          </p:nvPr>
        </p:nvSpPr>
        <p:spPr>
          <a:xfrm>
            <a:off x="0" y="4755702"/>
            <a:ext cx="8726904" cy="387798"/>
          </a:xfrm>
        </p:spPr>
        <p:txBody>
          <a:bodyPr vert="horz" wrap="square" lIns="548640" tIns="0" rIns="0" bIns="228600" rtlCol="0" anchor="b" anchorCtr="0">
            <a:spAutoFit/>
          </a:bodyPr>
          <a:lstStyle>
            <a:lvl1pPr>
              <a:buNone/>
              <a:defRPr kumimoji="0" lang="en-US" sz="1200" b="0" i="0" u="none" strike="noStrike" kern="1200" cap="none" spc="0" normalizeH="0" baseline="0" noProof="0" dirty="0" smtClean="0">
                <a:ln>
                  <a:noFill/>
                </a:ln>
                <a:solidFill>
                  <a:srgbClr val="5C6B72"/>
                </a:solidFill>
                <a:effectLst/>
                <a:uLnTx/>
                <a:uFillTx/>
                <a:latin typeface="Arial"/>
                <a:ea typeface="+mn-ea"/>
                <a:cs typeface="Arial"/>
              </a:defRPr>
            </a:lvl1pPr>
          </a:lstStyle>
          <a:p>
            <a:pPr marL="0" marR="0" lvl="0" indent="0" algn="l" defTabSz="685800" rtl="0" eaLnBrk="1" fontAlgn="auto" latinLnBrk="0" hangingPunct="1">
              <a:lnSpc>
                <a:spcPct val="85000"/>
              </a:lnSpc>
              <a:spcBef>
                <a:spcPts val="375"/>
              </a:spcBef>
              <a:spcAft>
                <a:spcPts val="0"/>
              </a:spcAft>
              <a:buClr>
                <a:schemeClr val="accent1"/>
              </a:buClr>
              <a:buSzPct val="65000"/>
              <a:tabLst/>
              <a:defRPr/>
            </a:pPr>
            <a:r>
              <a:rPr lang="en-US"/>
              <a:t>Edit Master text styles</a:t>
            </a:r>
          </a:p>
        </p:txBody>
      </p:sp>
    </p:spTree>
    <p:extLst>
      <p:ext uri="{BB962C8B-B14F-4D97-AF65-F5344CB8AC3E}">
        <p14:creationId xmlns:p14="http://schemas.microsoft.com/office/powerpoint/2010/main" val="39805295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17095" y="259548"/>
            <a:ext cx="8309810" cy="563231"/>
          </a:xfrm>
        </p:spPr>
        <p:txBody>
          <a:bodyPr wrap="square">
            <a:spAutoFit/>
          </a:bodyPr>
          <a:lstStyle>
            <a:lvl1pPr>
              <a:defRPr sz="3600" baseline="0"/>
            </a:lvl1pPr>
          </a:lstStyle>
          <a:p>
            <a:r>
              <a:rPr lang="en-US" dirty="0"/>
              <a:t>Click to edit Master Title Style</a:t>
            </a:r>
          </a:p>
        </p:txBody>
      </p:sp>
      <p:sp>
        <p:nvSpPr>
          <p:cNvPr id="3" name="Text Placeholder 6"/>
          <p:cNvSpPr>
            <a:spLocks noGrp="1"/>
          </p:cNvSpPr>
          <p:nvPr>
            <p:ph type="body" sz="quarter" idx="10"/>
          </p:nvPr>
        </p:nvSpPr>
        <p:spPr>
          <a:xfrm>
            <a:off x="0" y="4755702"/>
            <a:ext cx="8726905" cy="387798"/>
          </a:xfrm>
        </p:spPr>
        <p:txBody>
          <a:bodyPr vert="horz" wrap="square" lIns="548640" tIns="0" rIns="0" bIns="228600" rtlCol="0" anchor="b" anchorCtr="0">
            <a:spAutoFit/>
          </a:bodyPr>
          <a:lstStyle>
            <a:lvl1pPr>
              <a:buNone/>
              <a:defRPr kumimoji="0" lang="en-US" sz="1200" b="0" i="0" u="none" strike="noStrike" kern="1200" cap="none" spc="0" normalizeH="0" baseline="0" noProof="0" dirty="0" smtClean="0">
                <a:ln>
                  <a:noFill/>
                </a:ln>
                <a:solidFill>
                  <a:srgbClr val="5C6B72"/>
                </a:solidFill>
                <a:effectLst/>
                <a:uLnTx/>
                <a:uFillTx/>
                <a:latin typeface="Arial"/>
                <a:ea typeface="+mn-ea"/>
                <a:cs typeface="Arial"/>
              </a:defRPr>
            </a:lvl1pPr>
          </a:lstStyle>
          <a:p>
            <a:pPr marL="0" marR="0" lvl="0" indent="0" algn="l" defTabSz="685800" rtl="0" eaLnBrk="1" fontAlgn="auto" latinLnBrk="0" hangingPunct="1">
              <a:lnSpc>
                <a:spcPct val="85000"/>
              </a:lnSpc>
              <a:spcBef>
                <a:spcPts val="375"/>
              </a:spcBef>
              <a:spcAft>
                <a:spcPts val="0"/>
              </a:spcAft>
              <a:buClr>
                <a:schemeClr val="accent1"/>
              </a:buClr>
              <a:buSzPct val="65000"/>
              <a:tabLst/>
              <a:defRPr/>
            </a:pPr>
            <a:r>
              <a:rPr lang="en-US"/>
              <a:t>Edit Master text styles</a:t>
            </a:r>
          </a:p>
        </p:txBody>
      </p:sp>
    </p:spTree>
    <p:extLst>
      <p:ext uri="{BB962C8B-B14F-4D97-AF65-F5344CB8AC3E}">
        <p14:creationId xmlns:p14="http://schemas.microsoft.com/office/powerpoint/2010/main" val="28379968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2" name="Text Placeholder 6"/>
          <p:cNvSpPr>
            <a:spLocks noGrp="1"/>
          </p:cNvSpPr>
          <p:nvPr>
            <p:ph type="body" sz="quarter" idx="10"/>
          </p:nvPr>
        </p:nvSpPr>
        <p:spPr>
          <a:xfrm>
            <a:off x="-1" y="4755702"/>
            <a:ext cx="8726905" cy="387798"/>
          </a:xfrm>
        </p:spPr>
        <p:txBody>
          <a:bodyPr vert="horz" wrap="square" lIns="548640" tIns="0" rIns="0" bIns="228600" rtlCol="0" anchor="b" anchorCtr="0">
            <a:spAutoFit/>
          </a:bodyPr>
          <a:lstStyle>
            <a:lvl1pPr>
              <a:buFont typeface="Arial"/>
              <a:buNone/>
              <a:defRPr kumimoji="0" lang="en-US" sz="1200" b="0" i="0" u="none" strike="noStrike" kern="1200" cap="none" spc="0" normalizeH="0" baseline="0" noProof="0" dirty="0" smtClean="0">
                <a:ln>
                  <a:noFill/>
                </a:ln>
                <a:solidFill>
                  <a:srgbClr val="5C6B72"/>
                </a:solidFill>
                <a:effectLst/>
                <a:uLnTx/>
                <a:uFillTx/>
                <a:latin typeface="Arial"/>
                <a:ea typeface="+mn-ea"/>
                <a:cs typeface="Arial"/>
              </a:defRPr>
            </a:lvl1pPr>
          </a:lstStyle>
          <a:p>
            <a:pPr marL="0" marR="0" lvl="0" indent="0" algn="l" defTabSz="685800" rtl="0" eaLnBrk="1" fontAlgn="auto" latinLnBrk="0" hangingPunct="1">
              <a:lnSpc>
                <a:spcPct val="85000"/>
              </a:lnSpc>
              <a:spcBef>
                <a:spcPts val="375"/>
              </a:spcBef>
              <a:spcAft>
                <a:spcPts val="0"/>
              </a:spcAft>
              <a:buClr>
                <a:schemeClr val="accent1"/>
              </a:buClr>
              <a:buSzPct val="65000"/>
              <a:tabLst/>
              <a:defRPr/>
            </a:pPr>
            <a:r>
              <a:rPr lang="en-US" dirty="0"/>
              <a:t>Edit Master text styles</a:t>
            </a:r>
          </a:p>
        </p:txBody>
      </p:sp>
    </p:spTree>
    <p:extLst>
      <p:ext uri="{BB962C8B-B14F-4D97-AF65-F5344CB8AC3E}">
        <p14:creationId xmlns:p14="http://schemas.microsoft.com/office/powerpoint/2010/main" val="2549020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otally Blank">
    <p:spTree>
      <p:nvGrpSpPr>
        <p:cNvPr id="1" name=""/>
        <p:cNvGrpSpPr/>
        <p:nvPr/>
      </p:nvGrpSpPr>
      <p:grpSpPr>
        <a:xfrm>
          <a:off x="0" y="0"/>
          <a:ext cx="0" cy="0"/>
          <a:chOff x="0" y="0"/>
          <a:chExt cx="0" cy="0"/>
        </a:xfrm>
      </p:grpSpPr>
      <p:sp>
        <p:nvSpPr>
          <p:cNvPr id="3" name="Rectangle 2"/>
          <p:cNvSpPr/>
          <p:nvPr userDrawn="1"/>
        </p:nvSpPr>
        <p:spPr>
          <a:xfrm>
            <a:off x="0" y="0"/>
            <a:ext cx="9144000" cy="5143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417095" y="181680"/>
            <a:ext cx="8309810" cy="563231"/>
          </a:xfrm>
          <a:effectLst/>
        </p:spPr>
        <p:txBody>
          <a:bodyPr/>
          <a:lstStyle>
            <a:lvl1pPr>
              <a:defRPr sz="3600">
                <a:solidFill>
                  <a:schemeClr val="accent1"/>
                </a:solidFill>
              </a:defRPr>
            </a:lvl1pPr>
          </a:lstStyle>
          <a:p>
            <a:r>
              <a:rPr lang="en-US"/>
              <a:t>Click to edit Master title style</a:t>
            </a:r>
            <a:endParaRPr lang="en-US" dirty="0"/>
          </a:p>
        </p:txBody>
      </p:sp>
      <p:sp>
        <p:nvSpPr>
          <p:cNvPr id="4" name="Text Placeholder 6">
            <a:extLst>
              <a:ext uri="{FF2B5EF4-FFF2-40B4-BE49-F238E27FC236}">
                <a16:creationId xmlns:a16="http://schemas.microsoft.com/office/drawing/2014/main" id="{DE05694A-B82C-4B44-89C1-51ED3B474DE5}"/>
              </a:ext>
            </a:extLst>
          </p:cNvPr>
          <p:cNvSpPr>
            <a:spLocks noGrp="1"/>
          </p:cNvSpPr>
          <p:nvPr>
            <p:ph type="body" sz="quarter" idx="10"/>
          </p:nvPr>
        </p:nvSpPr>
        <p:spPr>
          <a:xfrm>
            <a:off x="-1" y="4755702"/>
            <a:ext cx="8726905" cy="387798"/>
          </a:xfrm>
        </p:spPr>
        <p:txBody>
          <a:bodyPr vert="horz" wrap="square" lIns="548640" tIns="0" rIns="0" bIns="228600" rtlCol="0" anchor="b" anchorCtr="0">
            <a:spAutoFit/>
          </a:bodyPr>
          <a:lstStyle>
            <a:lvl1pPr>
              <a:buFont typeface="Arial"/>
              <a:buNone/>
              <a:defRPr kumimoji="0" lang="en-US" sz="1200" b="0" i="0" u="none" strike="noStrike" kern="1200" cap="none" spc="0" normalizeH="0" baseline="0" noProof="0" dirty="0" smtClean="0">
                <a:ln>
                  <a:noFill/>
                </a:ln>
                <a:solidFill>
                  <a:srgbClr val="5C6B72"/>
                </a:solidFill>
                <a:effectLst/>
                <a:uLnTx/>
                <a:uFillTx/>
                <a:latin typeface="Arial"/>
                <a:ea typeface="+mn-ea"/>
                <a:cs typeface="Arial"/>
              </a:defRPr>
            </a:lvl1pPr>
          </a:lstStyle>
          <a:p>
            <a:pPr marL="0" marR="0" lvl="0" indent="0" algn="l" defTabSz="685800" rtl="0" eaLnBrk="1" fontAlgn="auto" latinLnBrk="0" hangingPunct="1">
              <a:lnSpc>
                <a:spcPct val="85000"/>
              </a:lnSpc>
              <a:spcBef>
                <a:spcPts val="375"/>
              </a:spcBef>
              <a:spcAft>
                <a:spcPts val="0"/>
              </a:spcAft>
              <a:buClr>
                <a:schemeClr val="accent1"/>
              </a:buClr>
              <a:buSzPct val="65000"/>
              <a:tabLst/>
              <a:defRPr/>
            </a:pPr>
            <a:r>
              <a:rPr lang="en-US" dirty="0"/>
              <a:t>Edit Master text styles</a:t>
            </a:r>
          </a:p>
        </p:txBody>
      </p:sp>
    </p:spTree>
    <p:extLst>
      <p:ext uri="{BB962C8B-B14F-4D97-AF65-F5344CB8AC3E}">
        <p14:creationId xmlns:p14="http://schemas.microsoft.com/office/powerpoint/2010/main" val="2236749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BCBE59B-6EBC-9745-86F1-6D35D6F17155}"/>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2" name="Title 1">
            <a:extLst>
              <a:ext uri="{FF2B5EF4-FFF2-40B4-BE49-F238E27FC236}">
                <a16:creationId xmlns:a16="http://schemas.microsoft.com/office/drawing/2014/main" id="{BE0A6F59-F955-7E47-9FE6-983C335605E8}"/>
              </a:ext>
            </a:extLst>
          </p:cNvPr>
          <p:cNvSpPr>
            <a:spLocks noGrp="1"/>
          </p:cNvSpPr>
          <p:nvPr>
            <p:ph type="title"/>
          </p:nvPr>
        </p:nvSpPr>
        <p:spPr>
          <a:xfrm>
            <a:off x="312235" y="611649"/>
            <a:ext cx="4729322" cy="1661993"/>
          </a:xfrm>
        </p:spPr>
        <p:txBody>
          <a:bodyPr anchor="b"/>
          <a:lstStyle/>
          <a:p>
            <a:r>
              <a:rPr lang="en-US"/>
              <a:t>Click to edit Master title style</a:t>
            </a:r>
            <a:endParaRPr lang="en-US" dirty="0"/>
          </a:p>
        </p:txBody>
      </p:sp>
      <p:sp>
        <p:nvSpPr>
          <p:cNvPr id="10" name="Text Placeholder 9">
            <a:extLst>
              <a:ext uri="{FF2B5EF4-FFF2-40B4-BE49-F238E27FC236}">
                <a16:creationId xmlns:a16="http://schemas.microsoft.com/office/drawing/2014/main" id="{2F3B7F45-8CE9-D340-BF77-1A85CDE86862}"/>
              </a:ext>
            </a:extLst>
          </p:cNvPr>
          <p:cNvSpPr>
            <a:spLocks noGrp="1"/>
          </p:cNvSpPr>
          <p:nvPr>
            <p:ph type="body" sz="quarter" idx="10"/>
          </p:nvPr>
        </p:nvSpPr>
        <p:spPr>
          <a:xfrm>
            <a:off x="298450" y="2458994"/>
            <a:ext cx="3992563" cy="1006818"/>
          </a:xfrm>
          <a:effectLst>
            <a:outerShdw blurRad="50800" dist="38100" dir="2700000" algn="tl" rotWithShape="0">
              <a:prstClr val="black">
                <a:alpha val="40000"/>
              </a:prstClr>
            </a:outerShdw>
          </a:effectLst>
        </p:spPr>
        <p:txBody>
          <a:bodyPr/>
          <a:lstStyle>
            <a:lvl1pPr marL="0" indent="0">
              <a:buNone/>
              <a:defRPr sz="2800">
                <a:solidFill>
                  <a:schemeClr val="accent2"/>
                </a:solidFill>
              </a:defRPr>
            </a:lvl1pPr>
            <a:lvl2pPr marL="7938" indent="0">
              <a:buNone/>
              <a:tabLst/>
              <a:defRPr/>
            </a:lvl2pPr>
            <a:lvl3pPr marL="7938" indent="0">
              <a:buNone/>
              <a:tabLst/>
              <a:defRPr/>
            </a:lvl3pPr>
            <a:lvl4pPr marL="7938" indent="0">
              <a:buNone/>
              <a:tabLst/>
              <a:defRPr/>
            </a:lvl4pPr>
            <a:lvl5pPr marL="7938" indent="0">
              <a:buNone/>
              <a:tabLst/>
              <a:defRPr/>
            </a:lvl5pPr>
          </a:lstStyle>
          <a:p>
            <a:pPr lvl="0"/>
            <a:r>
              <a:rPr lang="en-US"/>
              <a:t>Edit Master text styles</a:t>
            </a:r>
          </a:p>
        </p:txBody>
      </p:sp>
    </p:spTree>
    <p:extLst>
      <p:ext uri="{BB962C8B-B14F-4D97-AF65-F5344CB8AC3E}">
        <p14:creationId xmlns:p14="http://schemas.microsoft.com/office/powerpoint/2010/main" val="13233737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effectLst>
            <a:outerShdw blurRad="50800" dist="38100" dir="2700000" algn="tl" rotWithShape="0">
              <a:prstClr val="black">
                <a:alpha val="40000"/>
              </a:prstClr>
            </a:outerShdw>
          </a:effectLst>
        </p:spPr>
        <p:txBody>
          <a:bodyPr>
            <a:spAutoFit/>
          </a:bodyPr>
          <a:lstStyle/>
          <a:p>
            <a:r>
              <a:rPr lang="en-US" dirty="0"/>
              <a:t>Click to edit master title style</a:t>
            </a:r>
          </a:p>
        </p:txBody>
      </p:sp>
      <p:sp>
        <p:nvSpPr>
          <p:cNvPr id="3" name="Content Placeholder 2"/>
          <p:cNvSpPr>
            <a:spLocks noGrp="1"/>
          </p:cNvSpPr>
          <p:nvPr>
            <p:ph idx="1"/>
          </p:nvPr>
        </p:nvSpPr>
        <p:spPr>
          <a:xfrm>
            <a:off x="312233" y="1282214"/>
            <a:ext cx="8564137" cy="1844095"/>
          </a:xfrm>
        </p:spPr>
        <p:txBody>
          <a:bodyPr wrap="square">
            <a:spAutoFit/>
          </a:bodyPr>
          <a:lstStyle>
            <a:lvl2pPr marL="739775" indent="-282575">
              <a:buClr>
                <a:schemeClr val="accent2"/>
              </a:buClr>
              <a:buFont typeface="Arial"/>
              <a:buChar char="●"/>
              <a:defRPr/>
            </a:lvl2pPr>
            <a:lvl3pPr marL="1078992" indent="-283464">
              <a:buClr>
                <a:schemeClr val="accent5"/>
              </a:buClr>
              <a:buFont typeface="Lucida Grande"/>
              <a:buChar char="-"/>
              <a:defRPr/>
            </a:lvl3pPr>
            <a:lvl4pPr marL="1481328" indent="-283464">
              <a:buClr>
                <a:schemeClr val="accent5"/>
              </a:buClr>
              <a:buFont typeface="Lucida Grande"/>
              <a:buChar char="-"/>
              <a:defRPr/>
            </a:lvl4pPr>
            <a:lvl5pPr marL="1883664" indent="-283464">
              <a:buClr>
                <a:schemeClr val="accent5"/>
              </a:buClr>
              <a:buFont typeface="Lucida Grande"/>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9" name="Text Placeholder 6"/>
          <p:cNvSpPr>
            <a:spLocks noGrp="1"/>
          </p:cNvSpPr>
          <p:nvPr>
            <p:ph type="body" sz="quarter" idx="10"/>
          </p:nvPr>
        </p:nvSpPr>
        <p:spPr>
          <a:xfrm>
            <a:off x="0" y="4755702"/>
            <a:ext cx="9144000" cy="387798"/>
          </a:xfrm>
        </p:spPr>
        <p:txBody>
          <a:bodyPr vert="horz" wrap="square" lIns="342900" tIns="0" rIns="0" bIns="228600" rtlCol="0" anchor="b" anchorCtr="0">
            <a:spAutoFit/>
          </a:bodyPr>
          <a:lstStyle>
            <a:lvl1pPr>
              <a:buNone/>
              <a:defRPr kumimoji="0" lang="en-US" sz="1200" b="0" i="0" u="none" strike="noStrike" kern="1200" cap="none" spc="0" normalizeH="0" baseline="0" noProof="0" dirty="0" smtClean="0">
                <a:ln>
                  <a:noFill/>
                </a:ln>
                <a:solidFill>
                  <a:schemeClr val="accent1"/>
                </a:solidFill>
                <a:effectLst/>
                <a:uLnTx/>
                <a:uFillTx/>
                <a:latin typeface="Arial"/>
                <a:ea typeface="+mn-ea"/>
                <a:cs typeface="Arial"/>
              </a:defRPr>
            </a:lvl1pPr>
          </a:lstStyle>
          <a:p>
            <a:pPr marL="0" marR="0" lvl="0" indent="0" algn="l" defTabSz="914400" rtl="0" eaLnBrk="1" fontAlgn="auto" latinLnBrk="0" hangingPunct="1">
              <a:lnSpc>
                <a:spcPct val="85000"/>
              </a:lnSpc>
              <a:spcBef>
                <a:spcPts val="500"/>
              </a:spcBef>
              <a:spcAft>
                <a:spcPts val="0"/>
              </a:spcAft>
              <a:buClr>
                <a:schemeClr val="accent1"/>
              </a:buClr>
              <a:buSzPct val="65000"/>
              <a:tabLst/>
              <a:defRPr/>
            </a:pPr>
            <a:r>
              <a:rPr lang="en-US"/>
              <a:t>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Al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2234" y="157922"/>
            <a:ext cx="7939668" cy="577081"/>
          </a:xfrm>
        </p:spPr>
        <p:txBody>
          <a:bodyPr wrap="square" anchor="b" anchorCtr="0">
            <a:spAutoFit/>
          </a:bodyPr>
          <a:lstStyle>
            <a:lvl1pPr>
              <a:defRPr sz="3600">
                <a:solidFill>
                  <a:schemeClr val="bg2"/>
                </a:solidFill>
              </a:defRPr>
            </a:lvl1pPr>
          </a:lstStyle>
          <a:p>
            <a:r>
              <a:rPr lang="en-US" dirty="0"/>
              <a:t>Edit master title style</a:t>
            </a:r>
          </a:p>
        </p:txBody>
      </p:sp>
      <p:sp>
        <p:nvSpPr>
          <p:cNvPr id="3" name="Content Placeholder 2"/>
          <p:cNvSpPr>
            <a:spLocks noGrp="1"/>
          </p:cNvSpPr>
          <p:nvPr>
            <p:ph idx="1"/>
          </p:nvPr>
        </p:nvSpPr>
        <p:spPr>
          <a:xfrm>
            <a:off x="312233" y="1282215"/>
            <a:ext cx="8497229" cy="1844095"/>
          </a:xfrm>
        </p:spPr>
        <p:txBody>
          <a:bodyPr wrap="square">
            <a:spAutoFit/>
          </a:bodyPr>
          <a:lstStyle>
            <a:lvl2pPr marL="739775" indent="-282575">
              <a:buFont typeface="Arial"/>
              <a:buChar char="●"/>
              <a:defRPr/>
            </a:lvl2pPr>
            <a:lvl3pPr marL="1078992" indent="-283464">
              <a:buFont typeface="Lucida Grande"/>
              <a:buChar char="-"/>
              <a:defRPr/>
            </a:lvl3pPr>
            <a:lvl4pPr marL="1481328" indent="-283464">
              <a:buFont typeface="Lucida Grande"/>
              <a:buChar char="-"/>
              <a:defRPr/>
            </a:lvl4pPr>
            <a:lvl5pPr marL="1883664" indent="-283464">
              <a:buFont typeface="Lucida Grande"/>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0" name="Text Placeholder 3"/>
          <p:cNvSpPr>
            <a:spLocks noGrp="1"/>
          </p:cNvSpPr>
          <p:nvPr>
            <p:ph type="body" sz="half" idx="2"/>
          </p:nvPr>
        </p:nvSpPr>
        <p:spPr>
          <a:xfrm>
            <a:off x="312234" y="635530"/>
            <a:ext cx="7939668" cy="461665"/>
          </a:xfrm>
        </p:spPr>
        <p:txBody>
          <a:bodyPr vert="horz" wrap="square" lIns="0" tIns="45720" rIns="91440" bIns="45720" rtlCol="0" anchor="t" anchorCtr="0">
            <a:spAutoFit/>
          </a:bodyPr>
          <a:lstStyle>
            <a:lvl1pPr marL="0" indent="0">
              <a:buNone/>
              <a:defRPr kumimoji="0" sz="2400" b="0" i="0" u="none" strike="noStrike" kern="1200" cap="none" spc="0" normalizeH="0" baseline="0">
                <a:ln>
                  <a:noFill/>
                </a:ln>
                <a:solidFill>
                  <a:schemeClr val="accent2"/>
                </a:solidFill>
                <a:effectLst/>
                <a:uLnTx/>
                <a:uFillTx/>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t>Edit Master text styles</a:t>
            </a:r>
          </a:p>
        </p:txBody>
      </p:sp>
      <p:sp>
        <p:nvSpPr>
          <p:cNvPr id="5" name="Text Placeholder 6"/>
          <p:cNvSpPr>
            <a:spLocks noGrp="1"/>
          </p:cNvSpPr>
          <p:nvPr>
            <p:ph type="body" sz="quarter" idx="10"/>
          </p:nvPr>
        </p:nvSpPr>
        <p:spPr>
          <a:xfrm>
            <a:off x="0" y="4755702"/>
            <a:ext cx="9144000" cy="387798"/>
          </a:xfrm>
        </p:spPr>
        <p:txBody>
          <a:bodyPr vert="horz" wrap="square" lIns="347472" tIns="0" rIns="0" bIns="228600" rtlCol="0" anchor="b" anchorCtr="0">
            <a:spAutoFit/>
          </a:bodyPr>
          <a:lstStyle>
            <a:lvl1pPr>
              <a:buNone/>
              <a:defRPr kumimoji="0" lang="en-US" sz="1200" b="0" i="0" u="none" strike="noStrike" kern="1200" cap="none" spc="0" normalizeH="0" baseline="0" noProof="0" dirty="0" smtClean="0">
                <a:ln>
                  <a:noFill/>
                </a:ln>
                <a:solidFill>
                  <a:schemeClr val="accent1"/>
                </a:solidFill>
                <a:effectLst/>
                <a:uLnTx/>
                <a:uFillTx/>
                <a:latin typeface="Arial"/>
                <a:ea typeface="+mn-ea"/>
                <a:cs typeface="Arial"/>
              </a:defRPr>
            </a:lvl1pPr>
          </a:lstStyle>
          <a:p>
            <a:pPr marL="0" marR="0" lvl="0" indent="0" algn="l" defTabSz="914400" rtl="0" eaLnBrk="1" fontAlgn="auto" latinLnBrk="0" hangingPunct="1">
              <a:lnSpc>
                <a:spcPct val="85000"/>
              </a:lnSpc>
              <a:spcBef>
                <a:spcPts val="500"/>
              </a:spcBef>
              <a:spcAft>
                <a:spcPts val="0"/>
              </a:spcAft>
              <a:buClr>
                <a:schemeClr val="accent1"/>
              </a:buClr>
              <a:buSzPct val="65000"/>
              <a:tabLst/>
              <a:defRPr/>
            </a:pPr>
            <a:r>
              <a:rPr lang="en-US"/>
              <a:t>Edit Master text styles</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spAutoFit/>
          </a:bodyPr>
          <a:lstStyle/>
          <a:p>
            <a:r>
              <a:rPr lang="en-US" dirty="0"/>
              <a:t>Click to edit master title style</a:t>
            </a:r>
          </a:p>
        </p:txBody>
      </p:sp>
      <p:sp>
        <p:nvSpPr>
          <p:cNvPr id="3" name="Content Placeholder 2"/>
          <p:cNvSpPr>
            <a:spLocks noGrp="1"/>
          </p:cNvSpPr>
          <p:nvPr>
            <p:ph sz="half" idx="1" hasCustomPrompt="1"/>
          </p:nvPr>
        </p:nvSpPr>
        <p:spPr>
          <a:xfrm>
            <a:off x="312234" y="1282215"/>
            <a:ext cx="4072484" cy="3229874"/>
          </a:xfrm>
        </p:spPr>
        <p:txBody>
          <a:bodyPr wrap="square">
            <a:noAutofit/>
          </a:bodyPr>
          <a:lstStyle>
            <a:lvl1pPr marL="347663" indent="-347663">
              <a:buClr>
                <a:schemeClr val="accent3"/>
              </a:buClr>
              <a:defRPr sz="2800"/>
            </a:lvl1pPr>
            <a:lvl2pPr>
              <a:buClr>
                <a:schemeClr val="accent2"/>
              </a:buClr>
              <a:buSzPct val="115000"/>
              <a:defRPr sz="2400"/>
            </a:lvl2pPr>
            <a:lvl3pPr>
              <a:defRPr sz="2400"/>
            </a:lvl3pPr>
            <a:lvl4pPr>
              <a:defRPr sz="2400"/>
            </a:lvl4pPr>
            <a:lvl5pPr>
              <a:defRPr sz="2400"/>
            </a:lvl5pPr>
            <a:lvl6pPr>
              <a:defRPr sz="1800"/>
            </a:lvl6pPr>
            <a:lvl7pPr>
              <a:defRPr sz="1800"/>
            </a:lvl7pPr>
            <a:lvl8pPr>
              <a:defRPr sz="1800"/>
            </a:lvl8pPr>
            <a:lvl9pPr>
              <a:defRPr sz="1800"/>
            </a:lvl9pPr>
          </a:lstStyle>
          <a:p>
            <a:pPr lvl="0"/>
            <a:r>
              <a:rPr lang="en-US" dirty="0"/>
              <a:t>Click to edit Master </a:t>
            </a:r>
            <a:br>
              <a:rPr lang="en-US" dirty="0"/>
            </a:br>
            <a:r>
              <a:rPr lang="en-US" dirty="0"/>
              <a:t>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4" name="Content Placeholder 3"/>
          <p:cNvSpPr>
            <a:spLocks noGrp="1"/>
          </p:cNvSpPr>
          <p:nvPr>
            <p:ph sz="half" idx="2" hasCustomPrompt="1"/>
          </p:nvPr>
        </p:nvSpPr>
        <p:spPr>
          <a:xfrm>
            <a:off x="4739094" y="1282215"/>
            <a:ext cx="4069080" cy="3229874"/>
          </a:xfrm>
        </p:spPr>
        <p:txBody>
          <a:bodyPr wrap="square">
            <a:noAutofit/>
          </a:bodyPr>
          <a:lstStyle>
            <a:lvl1pPr marL="347663" indent="-347663">
              <a:buClr>
                <a:schemeClr val="accent3"/>
              </a:buClr>
              <a:defRPr sz="2800"/>
            </a:lvl1pPr>
            <a:lvl2pPr>
              <a:buClr>
                <a:schemeClr val="accent2"/>
              </a:buClr>
              <a:defRPr sz="2400"/>
            </a:lvl2pPr>
            <a:lvl3pPr>
              <a:defRPr sz="2400"/>
            </a:lvl3pPr>
            <a:lvl4pPr>
              <a:defRPr sz="2400"/>
            </a:lvl4pPr>
            <a:lvl5pPr>
              <a:defRPr sz="2400"/>
            </a:lvl5pPr>
            <a:lvl6pPr>
              <a:defRPr sz="1800"/>
            </a:lvl6pPr>
            <a:lvl7pPr>
              <a:defRPr sz="1800"/>
            </a:lvl7pPr>
            <a:lvl8pPr>
              <a:defRPr sz="1800"/>
            </a:lvl8pPr>
            <a:lvl9pPr>
              <a:defRPr sz="1800"/>
            </a:lvl9pPr>
          </a:lstStyle>
          <a:p>
            <a:pPr lvl="0"/>
            <a:r>
              <a:rPr lang="en-US" dirty="0"/>
              <a:t>Click to edit Master </a:t>
            </a:r>
            <a:br>
              <a:rPr lang="en-US" dirty="0"/>
            </a:br>
            <a:r>
              <a:rPr lang="en-US" dirty="0"/>
              <a:t>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5" name="Text Placeholder 6"/>
          <p:cNvSpPr>
            <a:spLocks noGrp="1"/>
          </p:cNvSpPr>
          <p:nvPr>
            <p:ph type="body" sz="quarter" idx="10"/>
          </p:nvPr>
        </p:nvSpPr>
        <p:spPr>
          <a:xfrm>
            <a:off x="0" y="4755702"/>
            <a:ext cx="9144000" cy="387798"/>
          </a:xfrm>
        </p:spPr>
        <p:txBody>
          <a:bodyPr vert="horz" wrap="square" lIns="347472" tIns="0" rIns="0" bIns="228600" rtlCol="0" anchor="b" anchorCtr="0">
            <a:spAutoFit/>
          </a:bodyPr>
          <a:lstStyle>
            <a:lvl1pPr>
              <a:buNone/>
              <a:defRPr kumimoji="0" lang="en-US" sz="1200" b="0" i="0" u="none" strike="noStrike" kern="1200" cap="none" spc="0" normalizeH="0" baseline="0" noProof="0" dirty="0" smtClean="0">
                <a:ln>
                  <a:noFill/>
                </a:ln>
                <a:solidFill>
                  <a:schemeClr val="accent1"/>
                </a:solidFill>
                <a:effectLst/>
                <a:uLnTx/>
                <a:uFillTx/>
                <a:latin typeface="Arial"/>
                <a:ea typeface="+mn-ea"/>
                <a:cs typeface="Arial"/>
              </a:defRPr>
            </a:lvl1pPr>
          </a:lstStyle>
          <a:p>
            <a:pPr marL="0" marR="0" lvl="0" indent="0" algn="l" defTabSz="914400" rtl="0" eaLnBrk="1" fontAlgn="auto" latinLnBrk="0" hangingPunct="1">
              <a:lnSpc>
                <a:spcPct val="85000"/>
              </a:lnSpc>
              <a:spcBef>
                <a:spcPts val="500"/>
              </a:spcBef>
              <a:spcAft>
                <a:spcPts val="0"/>
              </a:spcAft>
              <a:buClr>
                <a:schemeClr val="accent1"/>
              </a:buClr>
              <a:buSzPct val="65000"/>
              <a:tabLst/>
              <a:defRPr/>
            </a:pPr>
            <a:r>
              <a:rPr lang="en-US"/>
              <a:t>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spAutoFit/>
          </a:bodyPr>
          <a:lstStyle/>
          <a:p>
            <a:r>
              <a:rPr lang="en-US" dirty="0"/>
              <a:t>Click to edit master title style</a:t>
            </a:r>
          </a:p>
        </p:txBody>
      </p:sp>
      <p:sp>
        <p:nvSpPr>
          <p:cNvPr id="3" name="Text Placeholder 6"/>
          <p:cNvSpPr>
            <a:spLocks noGrp="1"/>
          </p:cNvSpPr>
          <p:nvPr>
            <p:ph type="body" sz="quarter" idx="10"/>
          </p:nvPr>
        </p:nvSpPr>
        <p:spPr>
          <a:xfrm>
            <a:off x="0" y="4755702"/>
            <a:ext cx="9144000" cy="387798"/>
          </a:xfrm>
        </p:spPr>
        <p:txBody>
          <a:bodyPr vert="horz" wrap="square" lIns="347472" tIns="0" rIns="0" bIns="228600" rtlCol="0" anchor="b" anchorCtr="0">
            <a:spAutoFit/>
          </a:bodyPr>
          <a:lstStyle>
            <a:lvl1pPr>
              <a:buNone/>
              <a:defRPr kumimoji="0" lang="en-US" sz="1200" b="0" i="0" u="none" strike="noStrike" kern="1200" cap="none" spc="0" normalizeH="0" baseline="0" noProof="0" dirty="0" smtClean="0">
                <a:ln>
                  <a:noFill/>
                </a:ln>
                <a:solidFill>
                  <a:schemeClr val="accent1"/>
                </a:solidFill>
                <a:effectLst/>
                <a:uLnTx/>
                <a:uFillTx/>
                <a:latin typeface="Arial"/>
                <a:ea typeface="+mn-ea"/>
                <a:cs typeface="Arial"/>
              </a:defRPr>
            </a:lvl1pPr>
          </a:lstStyle>
          <a:p>
            <a:pPr marL="0" marR="0" lvl="0" indent="0" algn="l" defTabSz="914400" rtl="0" eaLnBrk="1" fontAlgn="auto" latinLnBrk="0" hangingPunct="1">
              <a:lnSpc>
                <a:spcPct val="85000"/>
              </a:lnSpc>
              <a:spcBef>
                <a:spcPts val="500"/>
              </a:spcBef>
              <a:spcAft>
                <a:spcPts val="0"/>
              </a:spcAft>
              <a:buClr>
                <a:schemeClr val="accent1"/>
              </a:buClr>
              <a:buSzPct val="65000"/>
              <a:tabLst/>
              <a:defRPr/>
            </a:pPr>
            <a:r>
              <a:rPr lang="en-US"/>
              <a:t>Edit Master text styles</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Text Placeholder 6"/>
          <p:cNvSpPr>
            <a:spLocks noGrp="1"/>
          </p:cNvSpPr>
          <p:nvPr>
            <p:ph type="body" sz="quarter" idx="10"/>
          </p:nvPr>
        </p:nvSpPr>
        <p:spPr>
          <a:xfrm>
            <a:off x="0" y="4755702"/>
            <a:ext cx="9144000" cy="387798"/>
          </a:xfrm>
        </p:spPr>
        <p:txBody>
          <a:bodyPr vert="horz" wrap="square" lIns="347472" tIns="0" rIns="0" bIns="228600" rtlCol="0" anchor="b" anchorCtr="0">
            <a:spAutoFit/>
          </a:bodyPr>
          <a:lstStyle>
            <a:lvl1pPr>
              <a:buFont typeface="Arial"/>
              <a:buNone/>
              <a:defRPr kumimoji="0" lang="en-US" sz="1200" b="0" i="0" u="none" strike="noStrike" kern="1200" cap="none" spc="0" normalizeH="0" baseline="0" noProof="0" dirty="0" smtClean="0">
                <a:ln>
                  <a:noFill/>
                </a:ln>
                <a:solidFill>
                  <a:schemeClr val="accent1"/>
                </a:solidFill>
                <a:effectLst/>
                <a:uLnTx/>
                <a:uFillTx/>
                <a:latin typeface="Arial"/>
                <a:ea typeface="+mn-ea"/>
                <a:cs typeface="Arial"/>
              </a:defRPr>
            </a:lvl1pPr>
          </a:lstStyle>
          <a:p>
            <a:pPr marL="0" marR="0" lvl="0" indent="0" algn="l" defTabSz="914400" rtl="0" eaLnBrk="1" fontAlgn="auto" latinLnBrk="0" hangingPunct="1">
              <a:lnSpc>
                <a:spcPct val="85000"/>
              </a:lnSpc>
              <a:spcBef>
                <a:spcPts val="500"/>
              </a:spcBef>
              <a:spcAft>
                <a:spcPts val="0"/>
              </a:spcAft>
              <a:buClr>
                <a:schemeClr val="accent1"/>
              </a:buClr>
              <a:buSzPct val="65000"/>
              <a:tabLst/>
              <a:defRPr/>
            </a:pPr>
            <a:r>
              <a:rPr lang="en-US"/>
              <a:t>Edit Master text styles</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R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2234" y="258404"/>
            <a:ext cx="7225990" cy="615553"/>
          </a:xfrm>
        </p:spPr>
        <p:txBody>
          <a:bodyPr/>
          <a:lstStyle>
            <a:lvl1pPr>
              <a:defRPr>
                <a:solidFill>
                  <a:schemeClr val="accent4">
                    <a:lumMod val="60000"/>
                    <a:lumOff val="40000"/>
                  </a:schemeClr>
                </a:solidFill>
              </a:defRPr>
            </a:lvl1pPr>
          </a:lstStyle>
          <a:p>
            <a:r>
              <a:rPr lang="en-US" dirty="0"/>
              <a:t>Audience Response</a:t>
            </a:r>
          </a:p>
        </p:txBody>
      </p:sp>
      <p:sp>
        <p:nvSpPr>
          <p:cNvPr id="3" name="Content Placeholder 2"/>
          <p:cNvSpPr>
            <a:spLocks noGrp="1"/>
          </p:cNvSpPr>
          <p:nvPr>
            <p:ph idx="1"/>
          </p:nvPr>
        </p:nvSpPr>
        <p:spPr>
          <a:xfrm>
            <a:off x="312234" y="1485900"/>
            <a:ext cx="8408020" cy="484748"/>
          </a:xfrm>
        </p:spPr>
        <p:txBody>
          <a:bodyPr wrap="square">
            <a:spAutoFit/>
          </a:bodyPr>
          <a:lstStyle>
            <a:lvl1pPr marL="0" indent="0">
              <a:buFontTx/>
              <a:buNone/>
              <a:defRPr/>
            </a:lvl1pPr>
            <a:lvl2pPr marL="739775" indent="-282575">
              <a:buClr>
                <a:schemeClr val="accent2"/>
              </a:buClr>
              <a:buFont typeface="Arial"/>
              <a:buChar char="●"/>
              <a:defRPr/>
            </a:lvl2pPr>
            <a:lvl3pPr marL="1078992" indent="-283464">
              <a:buClr>
                <a:schemeClr val="accent2"/>
              </a:buClr>
              <a:buFont typeface="Arial"/>
              <a:buChar char="●"/>
              <a:defRPr/>
            </a:lvl3pPr>
            <a:lvl4pPr marL="1481328" indent="-283464">
              <a:buClr>
                <a:schemeClr val="accent2"/>
              </a:buClr>
              <a:buFont typeface="Arial"/>
              <a:buChar char="●"/>
              <a:defRPr/>
            </a:lvl4pPr>
            <a:lvl5pPr marL="1883664" indent="-283464">
              <a:buClr>
                <a:schemeClr val="accent2"/>
              </a:buClr>
              <a:buFont typeface="Arial"/>
              <a:buChar char="●"/>
              <a:defRPr/>
            </a:lvl5pPr>
          </a:lstStyle>
          <a:p>
            <a:pPr lvl="0"/>
            <a:r>
              <a:rPr lang="en-US"/>
              <a:t>Edit Master text styles</a:t>
            </a:r>
          </a:p>
        </p:txBody>
      </p:sp>
      <p:sp>
        <p:nvSpPr>
          <p:cNvPr id="5" name="Content Placeholder 4"/>
          <p:cNvSpPr>
            <a:spLocks noGrp="1"/>
          </p:cNvSpPr>
          <p:nvPr>
            <p:ph sz="quarter" idx="10"/>
          </p:nvPr>
        </p:nvSpPr>
        <p:spPr>
          <a:xfrm>
            <a:off x="312234" y="2505075"/>
            <a:ext cx="8408020" cy="2257425"/>
          </a:xfrm>
        </p:spPr>
        <p:txBody>
          <a:bodyPr/>
          <a:lstStyle>
            <a:lvl1pPr marL="514350" indent="-514350">
              <a:buClr>
                <a:schemeClr val="accent3"/>
              </a:buClr>
              <a:buSzPct val="100000"/>
              <a:buFont typeface="+mj-lt"/>
              <a:buAutoNum type="alphaUcPeriod"/>
              <a:defRPr sz="2800"/>
            </a:lvl1pPr>
          </a:lstStyle>
          <a:p>
            <a:pPr lvl="0"/>
            <a:r>
              <a:rPr lang="en-US"/>
              <a:t>Edit Master text styles</a:t>
            </a:r>
          </a:p>
        </p:txBody>
      </p:sp>
    </p:spTree>
    <p:extLst>
      <p:ext uri="{BB962C8B-B14F-4D97-AF65-F5344CB8AC3E}">
        <p14:creationId xmlns:p14="http://schemas.microsoft.com/office/powerpoint/2010/main" val="7952284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lank - no art">
    <p:spTree>
      <p:nvGrpSpPr>
        <p:cNvPr id="1" name=""/>
        <p:cNvGrpSpPr/>
        <p:nvPr/>
      </p:nvGrpSpPr>
      <p:grpSpPr>
        <a:xfrm>
          <a:off x="0" y="0"/>
          <a:ext cx="0" cy="0"/>
          <a:chOff x="0" y="0"/>
          <a:chExt cx="0" cy="0"/>
        </a:xfrm>
      </p:grpSpPr>
      <p:sp>
        <p:nvSpPr>
          <p:cNvPr id="4" name="Rectangle 3"/>
          <p:cNvSpPr/>
          <p:nvPr userDrawn="1"/>
        </p:nvSpPr>
        <p:spPr>
          <a:xfrm>
            <a:off x="0" y="-144966"/>
            <a:ext cx="9144000" cy="152926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312233" y="164691"/>
            <a:ext cx="8474927" cy="615553"/>
          </a:xfrm>
          <a:effectLst/>
        </p:spPr>
        <p:txBody>
          <a:bodyPr/>
          <a:lstStyle>
            <a:lvl1pPr>
              <a:defRPr>
                <a:solidFill>
                  <a:schemeClr val="accent1"/>
                </a:solidFill>
              </a:defRPr>
            </a:lvl1pPr>
          </a:lstStyle>
          <a:p>
            <a:r>
              <a:rPr lang="en-US"/>
              <a:t>Click to edit Master title style</a:t>
            </a:r>
            <a:endParaRPr lang="en-US" dirty="0"/>
          </a:p>
        </p:txBody>
      </p:sp>
      <p:sp>
        <p:nvSpPr>
          <p:cNvPr id="3" name="Content Placeholder 2"/>
          <p:cNvSpPr>
            <a:spLocks noGrp="1"/>
          </p:cNvSpPr>
          <p:nvPr>
            <p:ph idx="1"/>
          </p:nvPr>
        </p:nvSpPr>
        <p:spPr>
          <a:xfrm>
            <a:off x="312234" y="939738"/>
            <a:ext cx="8474926" cy="1844095"/>
          </a:xfrm>
        </p:spPr>
        <p:txBody>
          <a:bodyPr wrap="square">
            <a:spAutoFit/>
          </a:bodyPr>
          <a:lstStyle>
            <a:lvl2pPr marL="739775" indent="-282575">
              <a:buClr>
                <a:schemeClr val="accent2"/>
              </a:buClr>
              <a:buFont typeface="Arial"/>
              <a:buChar char="●"/>
              <a:defRPr/>
            </a:lvl2pPr>
            <a:lvl3pPr marL="1078992" indent="-283464">
              <a:buClr>
                <a:schemeClr val="accent4"/>
              </a:buClr>
              <a:buFont typeface="Lucida Grande"/>
              <a:buChar char="-"/>
              <a:defRPr/>
            </a:lvl3pPr>
            <a:lvl4pPr marL="1481328" indent="-283464">
              <a:buClr>
                <a:schemeClr val="accent4"/>
              </a:buClr>
              <a:buFont typeface="Lucida Grande"/>
              <a:buChar char="-"/>
              <a:defRPr/>
            </a:lvl4pPr>
            <a:lvl5pPr marL="1883664" indent="-283464">
              <a:buClr>
                <a:schemeClr val="accent4"/>
              </a:buClr>
              <a:buFont typeface="Lucida Grande"/>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Text Placeholder 11"/>
          <p:cNvSpPr>
            <a:spLocks noGrp="1"/>
          </p:cNvSpPr>
          <p:nvPr>
            <p:ph type="body" sz="quarter" idx="11" hasCustomPrompt="1"/>
          </p:nvPr>
        </p:nvSpPr>
        <p:spPr>
          <a:xfrm>
            <a:off x="0" y="4766182"/>
            <a:ext cx="9144000" cy="387798"/>
          </a:xfrm>
        </p:spPr>
        <p:txBody>
          <a:bodyPr lIns="347472" tIns="0" rIns="0" bIns="228600" anchor="b" anchorCtr="0">
            <a:spAutoFit/>
          </a:bodyPr>
          <a:lstStyle>
            <a:lvl1pPr marL="0" indent="0">
              <a:spcBef>
                <a:spcPts val="300"/>
              </a:spcBef>
              <a:buNone/>
              <a:defRPr sz="1200" baseline="0">
                <a:solidFill>
                  <a:schemeClr val="accent1"/>
                </a:solidFill>
              </a:defRPr>
            </a:lvl1pPr>
          </a:lstStyle>
          <a:p>
            <a:pPr lvl="0"/>
            <a:r>
              <a:rPr lang="en-US" dirty="0"/>
              <a:t>Click here to edit Master text styles</a:t>
            </a:r>
          </a:p>
        </p:txBody>
      </p:sp>
    </p:spTree>
    <p:extLst>
      <p:ext uri="{BB962C8B-B14F-4D97-AF65-F5344CB8AC3E}">
        <p14:creationId xmlns:p14="http://schemas.microsoft.com/office/powerpoint/2010/main" val="9967421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jp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E5A37CC-4C4E-C942-956F-D51F07D5671E}"/>
              </a:ext>
            </a:extLst>
          </p:cNvPr>
          <p:cNvPicPr>
            <a:picLocks noChangeAspect="1"/>
          </p:cNvPicPr>
          <p:nvPr userDrawn="1"/>
        </p:nvPicPr>
        <p:blipFill>
          <a:blip r:embed="rId21"/>
          <a:stretch>
            <a:fillRect/>
          </a:stretch>
        </p:blipFill>
        <p:spPr>
          <a:xfrm>
            <a:off x="0" y="275"/>
            <a:ext cx="9144000" cy="1143000"/>
          </a:xfrm>
          <a:prstGeom prst="rect">
            <a:avLst/>
          </a:prstGeom>
        </p:spPr>
      </p:pic>
      <p:sp>
        <p:nvSpPr>
          <p:cNvPr id="3" name="Text Placeholder 2"/>
          <p:cNvSpPr>
            <a:spLocks noGrp="1"/>
          </p:cNvSpPr>
          <p:nvPr>
            <p:ph type="body" idx="1"/>
          </p:nvPr>
        </p:nvSpPr>
        <p:spPr>
          <a:xfrm>
            <a:off x="312234" y="1265463"/>
            <a:ext cx="8530684" cy="3422197"/>
          </a:xfrm>
          <a:prstGeom prst="rect">
            <a:avLst/>
          </a:prstGeom>
        </p:spPr>
        <p:txBody>
          <a:bodyPr vert="horz" wrap="square" lIns="0" tIns="45720" rIns="91440" bIns="4572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Placeholder 1"/>
          <p:cNvSpPr>
            <a:spLocks noGrp="1"/>
          </p:cNvSpPr>
          <p:nvPr>
            <p:ph type="title"/>
          </p:nvPr>
        </p:nvSpPr>
        <p:spPr>
          <a:xfrm>
            <a:off x="312234" y="272312"/>
            <a:ext cx="7470799" cy="615553"/>
          </a:xfrm>
          <a:prstGeom prst="rect">
            <a:avLst/>
          </a:prstGeom>
          <a:effectLst>
            <a:outerShdw blurRad="50800" dist="38100" dir="2700000" algn="tl" rotWithShape="0">
              <a:prstClr val="black">
                <a:alpha val="40000"/>
              </a:prstClr>
            </a:outerShdw>
          </a:effectLst>
        </p:spPr>
        <p:txBody>
          <a:bodyPr vert="horz" wrap="square" lIns="0" tIns="45720" rIns="91440" bIns="45720" rtlCol="0" anchor="ctr" anchorCtr="0">
            <a:spAutoFit/>
          </a:bodyPr>
          <a:lstStyle/>
          <a:p>
            <a:r>
              <a:rPr lang="en-US"/>
              <a:t>Click to edit Master title style</a:t>
            </a:r>
            <a:endParaRPr lang="en-US" dirty="0"/>
          </a:p>
        </p:txBody>
      </p:sp>
      <p:cxnSp>
        <p:nvCxnSpPr>
          <p:cNvPr id="8" name="Straight Connector 7">
            <a:extLst>
              <a:ext uri="{FF2B5EF4-FFF2-40B4-BE49-F238E27FC236}">
                <a16:creationId xmlns:a16="http://schemas.microsoft.com/office/drawing/2014/main" id="{98520B58-3942-D945-926D-91DCC15D73F9}"/>
              </a:ext>
            </a:extLst>
          </p:cNvPr>
          <p:cNvCxnSpPr/>
          <p:nvPr userDrawn="1"/>
        </p:nvCxnSpPr>
        <p:spPr>
          <a:xfrm>
            <a:off x="0" y="1134836"/>
            <a:ext cx="9144000" cy="0"/>
          </a:xfrm>
          <a:prstGeom prst="line">
            <a:avLst/>
          </a:prstGeom>
          <a:ln w="38100">
            <a:solidFill>
              <a:schemeClr val="accent2"/>
            </a:solidFill>
          </a:ln>
        </p:spPr>
        <p:style>
          <a:lnRef idx="2">
            <a:schemeClr val="accent1"/>
          </a:lnRef>
          <a:fillRef idx="0">
            <a:schemeClr val="accent1"/>
          </a:fillRef>
          <a:effectRef idx="1">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718" r:id="rId1"/>
    <p:sldLayoutId id="2147483731" r:id="rId2"/>
    <p:sldLayoutId id="2147483719" r:id="rId3"/>
    <p:sldLayoutId id="2147483720" r:id="rId4"/>
    <p:sldLayoutId id="2147483721" r:id="rId5"/>
    <p:sldLayoutId id="2147483726" r:id="rId6"/>
    <p:sldLayoutId id="2147483727" r:id="rId7"/>
    <p:sldLayoutId id="2147483729" r:id="rId8"/>
    <p:sldLayoutId id="2147483730" r:id="rId9"/>
    <p:sldLayoutId id="2147483732" r:id="rId10"/>
    <p:sldLayoutId id="2147483757" r:id="rId11"/>
    <p:sldLayoutId id="2147483758" r:id="rId12"/>
    <p:sldLayoutId id="2147483736" r:id="rId13"/>
    <p:sldLayoutId id="2147483737" r:id="rId14"/>
    <p:sldLayoutId id="2147483738" r:id="rId15"/>
    <p:sldLayoutId id="2147483739" r:id="rId16"/>
    <p:sldLayoutId id="2147483740" r:id="rId17"/>
    <p:sldLayoutId id="2147483741" r:id="rId18"/>
    <p:sldLayoutId id="2147483742" r:id="rId19"/>
  </p:sldLayoutIdLst>
  <p:hf sldNum="0" hdr="0" dt="0"/>
  <p:txStyles>
    <p:titleStyle>
      <a:lvl1pPr algn="l" defTabSz="914400" rtl="0" eaLnBrk="1" latinLnBrk="0" hangingPunct="1">
        <a:lnSpc>
          <a:spcPct val="85000"/>
        </a:lnSpc>
        <a:spcBef>
          <a:spcPct val="0"/>
        </a:spcBef>
        <a:buNone/>
        <a:defRPr sz="4000" b="1" i="0" kern="1200" cap="none">
          <a:solidFill>
            <a:schemeClr val="bg2"/>
          </a:solidFill>
          <a:latin typeface="+mj-lt"/>
          <a:ea typeface="+mj-ea"/>
          <a:cs typeface="+mj-cs"/>
        </a:defRPr>
      </a:lvl1pPr>
    </p:titleStyle>
    <p:bodyStyle>
      <a:lvl1pPr marL="346075" indent="-346075" algn="l" defTabSz="914400" rtl="0" eaLnBrk="1" latinLnBrk="0" hangingPunct="1">
        <a:lnSpc>
          <a:spcPct val="85000"/>
        </a:lnSpc>
        <a:spcBef>
          <a:spcPts val="800"/>
        </a:spcBef>
        <a:buClr>
          <a:schemeClr val="accent3"/>
        </a:buClr>
        <a:buSzPct val="115000"/>
        <a:buFont typeface="Arial"/>
        <a:buChar char="●"/>
        <a:defRPr sz="3000" kern="1200">
          <a:solidFill>
            <a:schemeClr val="tx2"/>
          </a:solidFill>
          <a:latin typeface="Arial"/>
          <a:ea typeface="+mn-ea"/>
          <a:cs typeface="Arial"/>
        </a:defRPr>
      </a:lvl1pPr>
      <a:lvl2pPr marL="739775" indent="-282575" algn="l" defTabSz="914400" rtl="0" eaLnBrk="1" latinLnBrk="0" hangingPunct="1">
        <a:lnSpc>
          <a:spcPct val="85000"/>
        </a:lnSpc>
        <a:spcBef>
          <a:spcPts val="400"/>
        </a:spcBef>
        <a:buClr>
          <a:schemeClr val="accent2"/>
        </a:buClr>
        <a:buSzPct val="115000"/>
        <a:buFont typeface="Arial"/>
        <a:buChar char="●"/>
        <a:defRPr sz="2800" kern="1200">
          <a:solidFill>
            <a:srgbClr val="000000"/>
          </a:solidFill>
          <a:latin typeface="Arial"/>
          <a:ea typeface="+mn-ea"/>
          <a:cs typeface="Arial"/>
        </a:defRPr>
      </a:lvl2pPr>
      <a:lvl3pPr marL="1078992" indent="-283464" algn="l" defTabSz="914400" rtl="0" eaLnBrk="1" latinLnBrk="0" hangingPunct="1">
        <a:lnSpc>
          <a:spcPct val="85000"/>
        </a:lnSpc>
        <a:spcBef>
          <a:spcPts val="0"/>
        </a:spcBef>
        <a:buClr>
          <a:schemeClr val="accent5"/>
        </a:buClr>
        <a:buSzPct val="115000"/>
        <a:buFont typeface="Lucida Grande"/>
        <a:buChar char="-"/>
        <a:defRPr sz="2400" kern="1200">
          <a:solidFill>
            <a:srgbClr val="000000"/>
          </a:solidFill>
          <a:latin typeface="Arial"/>
          <a:ea typeface="+mn-ea"/>
          <a:cs typeface="Arial"/>
        </a:defRPr>
      </a:lvl3pPr>
      <a:lvl4pPr marL="1481328" indent="-283464" algn="l" defTabSz="914400" rtl="0" eaLnBrk="1" latinLnBrk="0" hangingPunct="1">
        <a:lnSpc>
          <a:spcPct val="85000"/>
        </a:lnSpc>
        <a:spcBef>
          <a:spcPts val="0"/>
        </a:spcBef>
        <a:buClr>
          <a:schemeClr val="accent5"/>
        </a:buClr>
        <a:buSzPct val="115000"/>
        <a:buFont typeface="Lucida Grande"/>
        <a:buChar char="-"/>
        <a:defRPr sz="2400" kern="1200">
          <a:solidFill>
            <a:srgbClr val="000000"/>
          </a:solidFill>
          <a:latin typeface="Arial"/>
          <a:ea typeface="+mn-ea"/>
          <a:cs typeface="Arial"/>
        </a:defRPr>
      </a:lvl4pPr>
      <a:lvl5pPr marL="1883664" indent="-283464" algn="l" defTabSz="914400" rtl="0" eaLnBrk="1" latinLnBrk="0" hangingPunct="1">
        <a:lnSpc>
          <a:spcPct val="85000"/>
        </a:lnSpc>
        <a:spcBef>
          <a:spcPts val="0"/>
        </a:spcBef>
        <a:buClr>
          <a:schemeClr val="accent5"/>
        </a:buClr>
        <a:buSzPct val="115000"/>
        <a:buFont typeface="Lucida Grande"/>
        <a:buChar char="-"/>
        <a:defRPr sz="2400" kern="1200">
          <a:solidFill>
            <a:srgbClr val="000000"/>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3.xml"/><Relationship Id="rId1" Type="http://schemas.openxmlformats.org/officeDocument/2006/relationships/slideLayout" Target="../slideLayouts/slideLayout9.xml"/><Relationship Id="rId4" Type="http://schemas.openxmlformats.org/officeDocument/2006/relationships/image" Target="../media/image37.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chart" Target="../charts/chart1.xml"/></Relationships>
</file>

<file path=ppt/slides/_rels/slide22.xml.rels><?xml version="1.0" encoding="UTF-8" standalone="yes"?>
<Relationships xmlns="http://schemas.openxmlformats.org/package/2006/relationships"><Relationship Id="rId2" Type="http://schemas.openxmlformats.org/officeDocument/2006/relationships/comments" Target="../comments/comment1.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comments" Target="../comments/comment2.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11.jpeg"/></Relationships>
</file>

<file path=ppt/slides/_rels/slide3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6.xml"/><Relationship Id="rId5" Type="http://schemas.openxmlformats.org/officeDocument/2006/relationships/comments" Target="../comments/comment3.xml"/><Relationship Id="rId4" Type="http://schemas.openxmlformats.org/officeDocument/2006/relationships/image" Target="../media/image13.png"/></Relationships>
</file>

<file path=ppt/slides/_rels/slide3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6.xml"/><Relationship Id="rId5" Type="http://schemas.openxmlformats.org/officeDocument/2006/relationships/comments" Target="../comments/comment4.xml"/><Relationship Id="rId4" Type="http://schemas.openxmlformats.org/officeDocument/2006/relationships/image" Target="../media/image15.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1.xml"/><Relationship Id="rId1" Type="http://schemas.openxmlformats.org/officeDocument/2006/relationships/slideLayout" Target="../slideLayouts/slideLayout6.xml"/><Relationship Id="rId5" Type="http://schemas.openxmlformats.org/officeDocument/2006/relationships/comments" Target="../comments/comment5.xml"/><Relationship Id="rId4" Type="http://schemas.openxmlformats.org/officeDocument/2006/relationships/image" Target="../media/image17.png"/></Relationships>
</file>

<file path=ppt/slides/_rels/slide3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2.xml"/><Relationship Id="rId1" Type="http://schemas.openxmlformats.org/officeDocument/2006/relationships/slideLayout" Target="../slideLayouts/slideLayout6.xml"/><Relationship Id="rId5" Type="http://schemas.openxmlformats.org/officeDocument/2006/relationships/comments" Target="../comments/comment6.xml"/><Relationship Id="rId4" Type="http://schemas.openxmlformats.org/officeDocument/2006/relationships/image" Target="../media/image19.png"/></Relationships>
</file>

<file path=ppt/slides/_rels/slide3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3.xml"/><Relationship Id="rId1" Type="http://schemas.openxmlformats.org/officeDocument/2006/relationships/slideLayout" Target="../slideLayouts/slideLayout6.xml"/><Relationship Id="rId5" Type="http://schemas.openxmlformats.org/officeDocument/2006/relationships/comments" Target="../comments/comment7.xml"/><Relationship Id="rId4" Type="http://schemas.openxmlformats.org/officeDocument/2006/relationships/image" Target="../media/image21.png"/></Relationships>
</file>

<file path=ppt/slides/_rels/slide3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4.xml"/><Relationship Id="rId1" Type="http://schemas.openxmlformats.org/officeDocument/2006/relationships/slideLayout" Target="../slideLayouts/slideLayout6.xml"/><Relationship Id="rId5" Type="http://schemas.openxmlformats.org/officeDocument/2006/relationships/comments" Target="../comments/comment8.xml"/><Relationship Id="rId4" Type="http://schemas.openxmlformats.org/officeDocument/2006/relationships/image" Target="../media/image23.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comments" Target="../comments/comment9.xml"/><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8.xml"/><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1.xml"/><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notesSlide" Target="../notesSlides/notesSlide38.xml"/><Relationship Id="rId1" Type="http://schemas.openxmlformats.org/officeDocument/2006/relationships/slideLayout" Target="../slideLayouts/slideLayout3.xml"/><Relationship Id="rId4" Type="http://schemas.openxmlformats.org/officeDocument/2006/relationships/image" Target="../media/image29.tiff"/></Relationships>
</file>

<file path=ppt/slides/_rels/slide54.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39.xml"/><Relationship Id="rId1" Type="http://schemas.openxmlformats.org/officeDocument/2006/relationships/slideLayout" Target="../slideLayouts/slideLayout3.xml"/><Relationship Id="rId4" Type="http://schemas.openxmlformats.org/officeDocument/2006/relationships/comments" Target="../comments/comment10.xml"/></Relationships>
</file>

<file path=ppt/slides/_rels/slide55.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notesSlide" Target="../notesSlides/notesSlide43.xml"/><Relationship Id="rId1" Type="http://schemas.openxmlformats.org/officeDocument/2006/relationships/slideLayout" Target="../slideLayouts/slideLayout6.xml"/><Relationship Id="rId4" Type="http://schemas.openxmlformats.org/officeDocument/2006/relationships/comments" Target="../comments/comment11.xml"/></Relationships>
</file>

<file path=ppt/slides/_rels/slide59.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2" Type="http://schemas.openxmlformats.org/officeDocument/2006/relationships/comments" Target="../comments/comment12.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8.xml.rels><?xml version="1.0" encoding="UTF-8" standalone="yes"?>
<Relationships xmlns="http://schemas.openxmlformats.org/package/2006/relationships"><Relationship Id="rId3" Type="http://schemas.openxmlformats.org/officeDocument/2006/relationships/comments" Target="../comments/comment13.xml"/><Relationship Id="rId2" Type="http://schemas.openxmlformats.org/officeDocument/2006/relationships/notesSlide" Target="../notesSlides/notesSlide46.xml"/><Relationship Id="rId1" Type="http://schemas.openxmlformats.org/officeDocument/2006/relationships/slideLayout" Target="../slideLayouts/slideLayout1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comments" Target="../comments/comment14.xml"/><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5.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6.xml"/><Relationship Id="rId1" Type="http://schemas.openxmlformats.org/officeDocument/2006/relationships/slideLayout" Target="../slideLayouts/slideLayout9.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8.xml"/><Relationship Id="rId1" Type="http://schemas.openxmlformats.org/officeDocument/2006/relationships/slideLayout" Target="../slideLayouts/slideLayout9.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5.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98.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61.xml"/><Relationship Id="rId1" Type="http://schemas.openxmlformats.org/officeDocument/2006/relationships/slideLayout" Target="../slideLayouts/slideLayout5.xml"/></Relationships>
</file>

<file path=ppt/slides/_rels/slide9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2.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E342344-FB1F-7241-B8BE-D053EF59708F}"/>
              </a:ext>
            </a:extLst>
          </p:cNvPr>
          <p:cNvSpPr>
            <a:spLocks noGrp="1"/>
          </p:cNvSpPr>
          <p:nvPr>
            <p:ph type="ctrTitle"/>
          </p:nvPr>
        </p:nvSpPr>
        <p:spPr>
          <a:xfrm>
            <a:off x="407919" y="429375"/>
            <a:ext cx="6749019" cy="2406813"/>
          </a:xfrm>
        </p:spPr>
        <p:txBody>
          <a:bodyPr/>
          <a:lstStyle/>
          <a:p>
            <a:r>
              <a:rPr lang="en-US" dirty="0"/>
              <a:t>Improving the Quality of Care for Patients With Atopic Dermatitis</a:t>
            </a:r>
            <a:br>
              <a:rPr lang="en-US" dirty="0"/>
            </a:br>
            <a:r>
              <a:rPr lang="en-US" sz="3200" i="1" dirty="0"/>
              <a:t>Integrating Measurement-Based Tools Into Your Clinical Practice</a:t>
            </a:r>
            <a:endParaRPr lang="en-US" i="1" dirty="0"/>
          </a:p>
        </p:txBody>
      </p:sp>
      <p:sp>
        <p:nvSpPr>
          <p:cNvPr id="6" name="Subtitle 5">
            <a:extLst>
              <a:ext uri="{FF2B5EF4-FFF2-40B4-BE49-F238E27FC236}">
                <a16:creationId xmlns:a16="http://schemas.microsoft.com/office/drawing/2014/main" id="{3E022965-35B7-3747-9CEF-36D33F7BC436}"/>
              </a:ext>
            </a:extLst>
          </p:cNvPr>
          <p:cNvSpPr>
            <a:spLocks noGrp="1"/>
          </p:cNvSpPr>
          <p:nvPr>
            <p:ph type="subTitle" idx="1"/>
          </p:nvPr>
        </p:nvSpPr>
        <p:spPr>
          <a:xfrm>
            <a:off x="407919" y="4134288"/>
            <a:ext cx="5272652" cy="784830"/>
          </a:xfrm>
        </p:spPr>
        <p:txBody>
          <a:bodyPr/>
          <a:lstStyle/>
          <a:p>
            <a:r>
              <a:rPr lang="en-US" sz="2000" dirty="0"/>
              <a:t>Supported by an educational grant </a:t>
            </a:r>
            <a:br>
              <a:rPr lang="en-US" sz="2000" dirty="0"/>
            </a:br>
            <a:r>
              <a:rPr lang="en-US" sz="2000" dirty="0"/>
              <a:t>from Sanofi Genzyme and </a:t>
            </a:r>
            <a:br>
              <a:rPr lang="en-US" sz="2000" dirty="0"/>
            </a:br>
            <a:r>
              <a:rPr lang="en-US" sz="2000" dirty="0"/>
              <a:t>Regeneron Pharmaceuticals.</a:t>
            </a:r>
          </a:p>
        </p:txBody>
      </p:sp>
      <p:pic>
        <p:nvPicPr>
          <p:cNvPr id="18" name="Picture 17">
            <a:extLst>
              <a:ext uri="{FF2B5EF4-FFF2-40B4-BE49-F238E27FC236}">
                <a16:creationId xmlns:a16="http://schemas.microsoft.com/office/drawing/2014/main" id="{5A6FB070-CD7C-EF44-9CBA-AE83F26434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43390" y="429375"/>
            <a:ext cx="1114439" cy="400055"/>
          </a:xfrm>
          <a:prstGeom prst="rect">
            <a:avLst/>
          </a:prstGeom>
        </p:spPr>
      </p:pic>
    </p:spTree>
    <p:extLst>
      <p:ext uri="{BB962C8B-B14F-4D97-AF65-F5344CB8AC3E}">
        <p14:creationId xmlns:p14="http://schemas.microsoft.com/office/powerpoint/2010/main" val="118963594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2234" y="-341828"/>
            <a:ext cx="5221057" cy="1661993"/>
          </a:xfrm>
        </p:spPr>
        <p:txBody>
          <a:bodyPr/>
          <a:lstStyle/>
          <a:p>
            <a:r>
              <a:rPr lang="en-US" dirty="0"/>
              <a:t>John J. Russell, MD</a:t>
            </a:r>
          </a:p>
        </p:txBody>
      </p:sp>
      <p:sp>
        <p:nvSpPr>
          <p:cNvPr id="3" name="Subtitle 2"/>
          <p:cNvSpPr>
            <a:spLocks noGrp="1"/>
          </p:cNvSpPr>
          <p:nvPr>
            <p:ph type="body" sz="quarter" idx="10"/>
          </p:nvPr>
        </p:nvSpPr>
        <p:spPr>
          <a:xfrm>
            <a:off x="298450" y="1505517"/>
            <a:ext cx="5524012" cy="1006818"/>
          </a:xfrm>
        </p:spPr>
        <p:txBody>
          <a:bodyPr/>
          <a:lstStyle/>
          <a:p>
            <a:r>
              <a:rPr lang="en-US" sz="2000" dirty="0"/>
              <a:t>Clinical Professor of Family and Community Medicine Sydney Kimmel Medical College</a:t>
            </a:r>
          </a:p>
          <a:p>
            <a:r>
              <a:rPr lang="en-US" sz="2000" dirty="0"/>
              <a:t>Thomas Jefferson University </a:t>
            </a:r>
            <a:br>
              <a:rPr lang="en-US" sz="2000" dirty="0"/>
            </a:br>
            <a:r>
              <a:rPr lang="en-US" sz="2000" dirty="0"/>
              <a:t>School of Medicine</a:t>
            </a:r>
          </a:p>
          <a:p>
            <a:r>
              <a:rPr lang="en-US" sz="2000" dirty="0"/>
              <a:t>Philadelphia, PA</a:t>
            </a:r>
          </a:p>
          <a:p>
            <a:r>
              <a:rPr lang="en-US" sz="2000" dirty="0"/>
              <a:t>Program Director</a:t>
            </a:r>
          </a:p>
          <a:p>
            <a:r>
              <a:rPr lang="en-US" sz="2000" dirty="0"/>
              <a:t>Family Medicine Residency Program</a:t>
            </a:r>
          </a:p>
          <a:p>
            <a:r>
              <a:rPr lang="en-US" sz="2000" dirty="0"/>
              <a:t>Abington Hospital – Jefferson Health</a:t>
            </a:r>
          </a:p>
          <a:p>
            <a:r>
              <a:rPr lang="en-US" sz="2000" dirty="0"/>
              <a:t>Jenkintown, PA</a:t>
            </a:r>
          </a:p>
        </p:txBody>
      </p:sp>
    </p:spTree>
    <p:extLst>
      <p:ext uri="{BB962C8B-B14F-4D97-AF65-F5344CB8AC3E}">
        <p14:creationId xmlns:p14="http://schemas.microsoft.com/office/powerpoint/2010/main" val="251514455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422341" y="2030005"/>
            <a:ext cx="4509920" cy="2935703"/>
          </a:xfrm>
          <a:prstGeom prst="rect">
            <a:avLst/>
          </a:prstGeom>
          <a:ln>
            <a:solidFill>
              <a:schemeClr val="accent1"/>
            </a:solidFill>
          </a:ln>
        </p:spPr>
      </p:pic>
      <p:pic>
        <p:nvPicPr>
          <p:cNvPr id="5" name="Picture 4"/>
          <p:cNvPicPr>
            <a:picLocks noChangeAspect="1"/>
          </p:cNvPicPr>
          <p:nvPr/>
        </p:nvPicPr>
        <p:blipFill rotWithShape="1">
          <a:blip r:embed="rId4"/>
          <a:srcRect l="9786" r="14221"/>
          <a:stretch/>
        </p:blipFill>
        <p:spPr>
          <a:xfrm rot="5400000">
            <a:off x="1300304" y="-375305"/>
            <a:ext cx="2446594" cy="3552789"/>
          </a:xfrm>
          <a:prstGeom prst="rect">
            <a:avLst/>
          </a:prstGeom>
          <a:ln>
            <a:solidFill>
              <a:schemeClr val="accent1"/>
            </a:solidFill>
          </a:ln>
        </p:spPr>
      </p:pic>
      <p:sp>
        <p:nvSpPr>
          <p:cNvPr id="6" name="Text Placeholder 5">
            <a:extLst>
              <a:ext uri="{FF2B5EF4-FFF2-40B4-BE49-F238E27FC236}">
                <a16:creationId xmlns:a16="http://schemas.microsoft.com/office/drawing/2014/main" id="{AC9F0E90-7BD4-0E45-B24A-7DCFB03CD1D0}"/>
              </a:ext>
            </a:extLst>
          </p:cNvPr>
          <p:cNvSpPr>
            <a:spLocks noGrp="1"/>
          </p:cNvSpPr>
          <p:nvPr>
            <p:ph type="body" sz="quarter" idx="11"/>
          </p:nvPr>
        </p:nvSpPr>
        <p:spPr/>
        <p:txBody>
          <a:bodyPr/>
          <a:lstStyle/>
          <a:p>
            <a:endParaRPr lang="en-US" dirty="0"/>
          </a:p>
        </p:txBody>
      </p:sp>
    </p:spTree>
    <p:extLst>
      <p:ext uri="{BB962C8B-B14F-4D97-AF65-F5344CB8AC3E}">
        <p14:creationId xmlns:p14="http://schemas.microsoft.com/office/powerpoint/2010/main" val="411354629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312235" y="1508155"/>
            <a:ext cx="4729322" cy="2185214"/>
          </a:xfrm>
        </p:spPr>
        <p:txBody>
          <a:bodyPr/>
          <a:lstStyle/>
          <a:p>
            <a:r>
              <a:rPr lang="en-US" dirty="0"/>
              <a:t>Assessing </a:t>
            </a:r>
            <a:br>
              <a:rPr lang="en-US" dirty="0"/>
            </a:br>
            <a:r>
              <a:rPr lang="en-US" dirty="0"/>
              <a:t>Disease Severity and Treatment Response</a:t>
            </a:r>
          </a:p>
        </p:txBody>
      </p:sp>
    </p:spTree>
    <p:extLst>
      <p:ext uri="{BB962C8B-B14F-4D97-AF65-F5344CB8AC3E}">
        <p14:creationId xmlns:p14="http://schemas.microsoft.com/office/powerpoint/2010/main" val="256223652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John J. Russell, MD</a:t>
            </a:r>
          </a:p>
        </p:txBody>
      </p:sp>
      <p:sp>
        <p:nvSpPr>
          <p:cNvPr id="3" name="Content Placeholder 2"/>
          <p:cNvSpPr>
            <a:spLocks noGrp="1"/>
          </p:cNvSpPr>
          <p:nvPr>
            <p:ph idx="1"/>
          </p:nvPr>
        </p:nvSpPr>
        <p:spPr>
          <a:xfrm>
            <a:off x="322115" y="1292606"/>
            <a:ext cx="8149762" cy="1184940"/>
          </a:xfrm>
        </p:spPr>
        <p:txBody>
          <a:bodyPr/>
          <a:lstStyle/>
          <a:p>
            <a:pPr>
              <a:spcBef>
                <a:spcPts val="2400"/>
              </a:spcBef>
            </a:pPr>
            <a:r>
              <a:rPr lang="en-US" b="1" i="1" dirty="0"/>
              <a:t>Speakers Bureau: </a:t>
            </a:r>
            <a:r>
              <a:rPr lang="en-US" dirty="0"/>
              <a:t>sanofi-aventis U.S. LLC</a:t>
            </a:r>
          </a:p>
          <a:p>
            <a:pPr>
              <a:spcBef>
                <a:spcPts val="2400"/>
              </a:spcBef>
            </a:pPr>
            <a:r>
              <a:rPr lang="en-US" b="1" i="1" dirty="0"/>
              <a:t>Consultant: </a:t>
            </a:r>
            <a:r>
              <a:rPr lang="en-US" dirty="0"/>
              <a:t>sanofi-aventis U.S. LLC</a:t>
            </a:r>
          </a:p>
        </p:txBody>
      </p:sp>
      <p:sp>
        <p:nvSpPr>
          <p:cNvPr id="4" name="Text Placeholder 3"/>
          <p:cNvSpPr>
            <a:spLocks noGrp="1"/>
          </p:cNvSpPr>
          <p:nvPr>
            <p:ph type="body" sz="half" idx="2"/>
          </p:nvPr>
        </p:nvSpPr>
        <p:spPr/>
        <p:txBody>
          <a:bodyPr/>
          <a:lstStyle/>
          <a:p>
            <a:r>
              <a:rPr lang="en-US" dirty="0"/>
              <a:t>Disclosures</a:t>
            </a:r>
          </a:p>
        </p:txBody>
      </p:sp>
      <p:sp>
        <p:nvSpPr>
          <p:cNvPr id="8" name="Text Placeholder 7">
            <a:extLst>
              <a:ext uri="{FF2B5EF4-FFF2-40B4-BE49-F238E27FC236}">
                <a16:creationId xmlns:a16="http://schemas.microsoft.com/office/drawing/2014/main" id="{23C68857-A1C0-F942-94EB-8B5BE195F6BE}"/>
              </a:ext>
            </a:extLst>
          </p:cNvPr>
          <p:cNvSpPr>
            <a:spLocks noGrp="1"/>
          </p:cNvSpPr>
          <p:nvPr>
            <p:ph type="body" sz="quarter" idx="10"/>
          </p:nvPr>
        </p:nvSpPr>
        <p:spPr/>
        <p:txBody>
          <a:bodyPr/>
          <a:lstStyle/>
          <a:p>
            <a:endParaRPr lang="en-US" dirty="0"/>
          </a:p>
        </p:txBody>
      </p:sp>
    </p:spTree>
    <p:extLst>
      <p:ext uri="{BB962C8B-B14F-4D97-AF65-F5344CB8AC3E}">
        <p14:creationId xmlns:p14="http://schemas.microsoft.com/office/powerpoint/2010/main" val="291326377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2234" y="64067"/>
            <a:ext cx="5620975" cy="1661993"/>
          </a:xfrm>
        </p:spPr>
        <p:txBody>
          <a:bodyPr/>
          <a:lstStyle/>
          <a:p>
            <a:r>
              <a:rPr lang="en-US" dirty="0"/>
              <a:t>Jonathan I. Silverberg, MD, PhD, MPH</a:t>
            </a:r>
          </a:p>
        </p:txBody>
      </p:sp>
      <p:sp>
        <p:nvSpPr>
          <p:cNvPr id="3" name="Subtitle 2"/>
          <p:cNvSpPr>
            <a:spLocks noGrp="1"/>
          </p:cNvSpPr>
          <p:nvPr>
            <p:ph type="body" sz="quarter" idx="10"/>
          </p:nvPr>
        </p:nvSpPr>
        <p:spPr>
          <a:xfrm>
            <a:off x="298450" y="1887972"/>
            <a:ext cx="5441338" cy="1006818"/>
          </a:xfrm>
        </p:spPr>
        <p:txBody>
          <a:bodyPr/>
          <a:lstStyle/>
          <a:p>
            <a:r>
              <a:rPr lang="en-US" sz="2200" dirty="0"/>
              <a:t>Associate Professor of Dermatology, Medical Social Sciences and Preventive Medicine</a:t>
            </a:r>
          </a:p>
          <a:p>
            <a:r>
              <a:rPr lang="en-US" sz="2200" dirty="0"/>
              <a:t>University Feinberg School of Medicine</a:t>
            </a:r>
          </a:p>
          <a:p>
            <a:r>
              <a:rPr lang="en-US" sz="2200" dirty="0"/>
              <a:t>Director, Northwestern Medicine Multidisciplinary Eczema Center</a:t>
            </a:r>
          </a:p>
          <a:p>
            <a:r>
              <a:rPr lang="en-US" sz="2200" dirty="0"/>
              <a:t>Director, Contact Dermatitis Clinic, Northwestern Memorial Hospital</a:t>
            </a:r>
          </a:p>
          <a:p>
            <a:r>
              <a:rPr lang="en-US" sz="2200" dirty="0"/>
              <a:t>Chicago, IL</a:t>
            </a:r>
          </a:p>
          <a:p>
            <a:pPr>
              <a:spcBef>
                <a:spcPts val="300"/>
              </a:spcBef>
            </a:pPr>
            <a:endParaRPr lang="en-US" sz="2200" dirty="0"/>
          </a:p>
        </p:txBody>
      </p:sp>
    </p:spTree>
    <p:extLst>
      <p:ext uri="{BB962C8B-B14F-4D97-AF65-F5344CB8AC3E}">
        <p14:creationId xmlns:p14="http://schemas.microsoft.com/office/powerpoint/2010/main" val="188073513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2233" y="-299126"/>
            <a:ext cx="8321403" cy="1034129"/>
          </a:xfrm>
        </p:spPr>
        <p:txBody>
          <a:bodyPr/>
          <a:lstStyle/>
          <a:p>
            <a:r>
              <a:rPr lang="en-US" dirty="0"/>
              <a:t>Jonathan I. Silverberg, MD, PhD, MPH</a:t>
            </a:r>
          </a:p>
        </p:txBody>
      </p:sp>
      <p:sp>
        <p:nvSpPr>
          <p:cNvPr id="3" name="Content Placeholder 2"/>
          <p:cNvSpPr>
            <a:spLocks noGrp="1"/>
          </p:cNvSpPr>
          <p:nvPr>
            <p:ph idx="1"/>
          </p:nvPr>
        </p:nvSpPr>
        <p:spPr>
          <a:xfrm>
            <a:off x="312233" y="1282215"/>
            <a:ext cx="8497229" cy="4161139"/>
          </a:xfrm>
        </p:spPr>
        <p:txBody>
          <a:bodyPr/>
          <a:lstStyle/>
          <a:p>
            <a:pPr>
              <a:spcBef>
                <a:spcPts val="1600"/>
              </a:spcBef>
            </a:pPr>
            <a:r>
              <a:rPr lang="en-US" sz="2400" b="1" i="1" dirty="0"/>
              <a:t>Grants: </a:t>
            </a:r>
            <a:r>
              <a:rPr lang="en-US" sz="2400" dirty="0"/>
              <a:t>GlaxoSmithKline</a:t>
            </a:r>
          </a:p>
          <a:p>
            <a:pPr>
              <a:spcBef>
                <a:spcPts val="1600"/>
              </a:spcBef>
            </a:pPr>
            <a:r>
              <a:rPr lang="en-US" sz="2400" b="1" i="1" dirty="0"/>
              <a:t>Research Support: </a:t>
            </a:r>
            <a:r>
              <a:rPr lang="en-US" sz="2400" dirty="0"/>
              <a:t>Sanofi Genzyme and Regeneron Pharmaceuticals</a:t>
            </a:r>
          </a:p>
          <a:p>
            <a:pPr>
              <a:spcBef>
                <a:spcPts val="1600"/>
              </a:spcBef>
            </a:pPr>
            <a:r>
              <a:rPr lang="en-US" sz="2400" b="1" i="1" dirty="0"/>
              <a:t>Consultant: </a:t>
            </a:r>
            <a:r>
              <a:rPr lang="en-US" sz="2400" dirty="0"/>
              <a:t>AbbVie Inc.; AnaptysBio, Inc.; Asana BioSciences, LLC.; Dermavant Sciences, Inc.; Eli Lilly and Company; Incyte Corporation; Galderma; GlaxoSmithKline; Glenmark Pharmaceutical Inc.; Kiniksa Pharmaceuticals; LEO Pharma Inc.; Menlo Therapeutics; Pfizer Inc.; Realm Therapeutics, Inc.; Sanofi Genzyme and Regeneron Pharmaceuticals</a:t>
            </a:r>
          </a:p>
          <a:p>
            <a:pPr>
              <a:spcBef>
                <a:spcPts val="1600"/>
              </a:spcBef>
            </a:pPr>
            <a:endParaRPr lang="en-US" sz="2400" dirty="0"/>
          </a:p>
        </p:txBody>
      </p:sp>
      <p:sp>
        <p:nvSpPr>
          <p:cNvPr id="4" name="Text Placeholder 3"/>
          <p:cNvSpPr>
            <a:spLocks noGrp="1"/>
          </p:cNvSpPr>
          <p:nvPr>
            <p:ph type="body" sz="half" idx="2"/>
          </p:nvPr>
        </p:nvSpPr>
        <p:spPr/>
        <p:txBody>
          <a:bodyPr/>
          <a:lstStyle/>
          <a:p>
            <a:r>
              <a:rPr lang="en-US" dirty="0"/>
              <a:t>Disclosures</a:t>
            </a:r>
          </a:p>
        </p:txBody>
      </p:sp>
      <p:sp>
        <p:nvSpPr>
          <p:cNvPr id="8" name="Text Placeholder 7">
            <a:extLst>
              <a:ext uri="{FF2B5EF4-FFF2-40B4-BE49-F238E27FC236}">
                <a16:creationId xmlns:a16="http://schemas.microsoft.com/office/drawing/2014/main" id="{23C68857-A1C0-F942-94EB-8B5BE195F6BE}"/>
              </a:ext>
            </a:extLst>
          </p:cNvPr>
          <p:cNvSpPr>
            <a:spLocks noGrp="1"/>
          </p:cNvSpPr>
          <p:nvPr>
            <p:ph type="body" sz="quarter" idx="10"/>
          </p:nvPr>
        </p:nvSpPr>
        <p:spPr/>
        <p:txBody>
          <a:bodyPr/>
          <a:lstStyle/>
          <a:p>
            <a:endParaRPr lang="en-US" dirty="0"/>
          </a:p>
        </p:txBody>
      </p:sp>
    </p:spTree>
    <p:extLst>
      <p:ext uri="{BB962C8B-B14F-4D97-AF65-F5344CB8AC3E}">
        <p14:creationId xmlns:p14="http://schemas.microsoft.com/office/powerpoint/2010/main" val="368329084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Stephen D. Hess, MD, PhD</a:t>
            </a:r>
          </a:p>
        </p:txBody>
      </p:sp>
      <p:sp>
        <p:nvSpPr>
          <p:cNvPr id="3" name="Subtitle 2"/>
          <p:cNvSpPr>
            <a:spLocks noGrp="1"/>
          </p:cNvSpPr>
          <p:nvPr>
            <p:ph type="body" sz="quarter" idx="10"/>
          </p:nvPr>
        </p:nvSpPr>
        <p:spPr>
          <a:xfrm>
            <a:off x="298449" y="2458994"/>
            <a:ext cx="6168451" cy="1006818"/>
          </a:xfrm>
        </p:spPr>
        <p:txBody>
          <a:bodyPr/>
          <a:lstStyle/>
          <a:p>
            <a:pPr>
              <a:spcBef>
                <a:spcPts val="300"/>
              </a:spcBef>
            </a:pPr>
            <a:r>
              <a:rPr lang="en-US" sz="2400" dirty="0"/>
              <a:t>President/Medical Director</a:t>
            </a:r>
          </a:p>
          <a:p>
            <a:pPr>
              <a:spcBef>
                <a:spcPts val="300"/>
              </a:spcBef>
            </a:pPr>
            <a:r>
              <a:rPr lang="en-US" sz="2400" dirty="0"/>
              <a:t>Center City Dermatology</a:t>
            </a:r>
          </a:p>
          <a:p>
            <a:pPr>
              <a:spcBef>
                <a:spcPts val="300"/>
              </a:spcBef>
            </a:pPr>
            <a:r>
              <a:rPr lang="en-US" sz="2400" dirty="0"/>
              <a:t>Clinical Associate in Dermatology</a:t>
            </a:r>
          </a:p>
          <a:p>
            <a:pPr>
              <a:spcBef>
                <a:spcPts val="300"/>
              </a:spcBef>
            </a:pPr>
            <a:r>
              <a:rPr lang="en-US" sz="2400" dirty="0"/>
              <a:t>Department of Dermatology</a:t>
            </a:r>
          </a:p>
          <a:p>
            <a:pPr>
              <a:spcBef>
                <a:spcPts val="300"/>
              </a:spcBef>
            </a:pPr>
            <a:r>
              <a:rPr lang="en-US" sz="2400" dirty="0"/>
              <a:t>Hospital of the University </a:t>
            </a:r>
            <a:br>
              <a:rPr lang="en-US" sz="2400" dirty="0"/>
            </a:br>
            <a:r>
              <a:rPr lang="en-US" sz="2400" dirty="0"/>
              <a:t>of Pennsylvania</a:t>
            </a:r>
          </a:p>
          <a:p>
            <a:pPr>
              <a:spcBef>
                <a:spcPts val="300"/>
              </a:spcBef>
            </a:pPr>
            <a:r>
              <a:rPr lang="en-US" sz="2400" dirty="0"/>
              <a:t>Philadelphia, PA</a:t>
            </a:r>
          </a:p>
        </p:txBody>
      </p:sp>
    </p:spTree>
    <p:extLst>
      <p:ext uri="{BB962C8B-B14F-4D97-AF65-F5344CB8AC3E}">
        <p14:creationId xmlns:p14="http://schemas.microsoft.com/office/powerpoint/2010/main" val="154962296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Stephen D. Hess, MD, PhD</a:t>
            </a:r>
          </a:p>
        </p:txBody>
      </p:sp>
      <p:sp>
        <p:nvSpPr>
          <p:cNvPr id="3" name="Content Placeholder 2"/>
          <p:cNvSpPr>
            <a:spLocks noGrp="1"/>
          </p:cNvSpPr>
          <p:nvPr>
            <p:ph idx="1"/>
          </p:nvPr>
        </p:nvSpPr>
        <p:spPr>
          <a:xfrm>
            <a:off x="312233" y="1282215"/>
            <a:ext cx="8497229" cy="4219617"/>
          </a:xfrm>
        </p:spPr>
        <p:txBody>
          <a:bodyPr/>
          <a:lstStyle/>
          <a:p>
            <a:r>
              <a:rPr lang="en-US" sz="2800" b="1" i="1" dirty="0"/>
              <a:t>Speakers Bureau: </a:t>
            </a:r>
            <a:r>
              <a:rPr lang="en-US" sz="2800" dirty="0"/>
              <a:t>Celgene Corporation</a:t>
            </a:r>
            <a:r>
              <a:rPr lang="en-US" sz="2800" b="1" dirty="0"/>
              <a:t>; </a:t>
            </a:r>
            <a:r>
              <a:rPr lang="en-US" sz="2800" dirty="0"/>
              <a:t>Janssen Pharmaceuticals, Inc.; Pfizer Inc.; Sanofi Genzyme and Regeneron Pharmaceuticals; Sun Pharmaceutical Industries Ltd.</a:t>
            </a:r>
          </a:p>
          <a:p>
            <a:r>
              <a:rPr lang="en-US" sz="2800" b="1" i="1" dirty="0"/>
              <a:t>Consultant: </a:t>
            </a:r>
            <a:r>
              <a:rPr lang="en-US" sz="2800" dirty="0"/>
              <a:t>Celgene Corporation; Janssen Pharmaceuticals, Inc.; Verrica Pharmaceuticals</a:t>
            </a:r>
          </a:p>
          <a:p>
            <a:r>
              <a:rPr lang="en-US" sz="2800" b="1" i="1" dirty="0"/>
              <a:t>Stock Shareholder (Directly Purchased): </a:t>
            </a:r>
            <a:r>
              <a:rPr lang="en-US" sz="2800" dirty="0"/>
              <a:t>Aclaris Therapeutics, Inc.</a:t>
            </a:r>
            <a:r>
              <a:rPr lang="en-US" sz="2800" b="1" dirty="0"/>
              <a:t>; </a:t>
            </a:r>
            <a:r>
              <a:rPr lang="en-US" sz="2800" dirty="0"/>
              <a:t>Celgene Corporation; Verrica Pharmaceuticals</a:t>
            </a:r>
          </a:p>
          <a:p>
            <a:endParaRPr lang="en-US" sz="2800" dirty="0"/>
          </a:p>
        </p:txBody>
      </p:sp>
      <p:sp>
        <p:nvSpPr>
          <p:cNvPr id="4" name="Text Placeholder 3"/>
          <p:cNvSpPr>
            <a:spLocks noGrp="1"/>
          </p:cNvSpPr>
          <p:nvPr>
            <p:ph type="body" sz="half" idx="2"/>
          </p:nvPr>
        </p:nvSpPr>
        <p:spPr/>
        <p:txBody>
          <a:bodyPr/>
          <a:lstStyle/>
          <a:p>
            <a:r>
              <a:rPr lang="en-US" dirty="0"/>
              <a:t>Disclosures</a:t>
            </a:r>
          </a:p>
        </p:txBody>
      </p:sp>
      <p:sp>
        <p:nvSpPr>
          <p:cNvPr id="8" name="Text Placeholder 7">
            <a:extLst>
              <a:ext uri="{FF2B5EF4-FFF2-40B4-BE49-F238E27FC236}">
                <a16:creationId xmlns:a16="http://schemas.microsoft.com/office/drawing/2014/main" id="{23C68857-A1C0-F942-94EB-8B5BE195F6BE}"/>
              </a:ext>
            </a:extLst>
          </p:cNvPr>
          <p:cNvSpPr>
            <a:spLocks noGrp="1"/>
          </p:cNvSpPr>
          <p:nvPr>
            <p:ph type="body" sz="quarter" idx="10"/>
          </p:nvPr>
        </p:nvSpPr>
        <p:spPr/>
        <p:txBody>
          <a:bodyPr/>
          <a:lstStyle/>
          <a:p>
            <a:endParaRPr lang="en-US" dirty="0"/>
          </a:p>
        </p:txBody>
      </p:sp>
    </p:spTree>
    <p:extLst>
      <p:ext uri="{BB962C8B-B14F-4D97-AF65-F5344CB8AC3E}">
        <p14:creationId xmlns:p14="http://schemas.microsoft.com/office/powerpoint/2010/main" val="364505366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Title 3">
            <a:extLst>
              <a:ext uri="{FF2B5EF4-FFF2-40B4-BE49-F238E27FC236}">
                <a16:creationId xmlns:a16="http://schemas.microsoft.com/office/drawing/2014/main" id="{40F93E58-E849-C741-9E75-EC56F6783E35}"/>
              </a:ext>
            </a:extLst>
          </p:cNvPr>
          <p:cNvSpPr>
            <a:spLocks noGrp="1"/>
          </p:cNvSpPr>
          <p:nvPr>
            <p:ph type="title"/>
          </p:nvPr>
        </p:nvSpPr>
        <p:spPr>
          <a:xfrm>
            <a:off x="312234" y="10702"/>
            <a:ext cx="7470799" cy="1138773"/>
          </a:xfrm>
        </p:spPr>
        <p:txBody>
          <a:bodyPr/>
          <a:lstStyle/>
          <a:p>
            <a:r>
              <a:rPr lang="en-US" dirty="0"/>
              <a:t>Atopic Dermatitis (AD): Epidemiology</a:t>
            </a:r>
            <a:r>
              <a:rPr lang="en-US" baseline="30000" dirty="0"/>
              <a:t>1-5</a:t>
            </a:r>
          </a:p>
        </p:txBody>
      </p:sp>
      <p:sp>
        <p:nvSpPr>
          <p:cNvPr id="14339" name="Content Placeholder 4">
            <a:extLst>
              <a:ext uri="{FF2B5EF4-FFF2-40B4-BE49-F238E27FC236}">
                <a16:creationId xmlns:a16="http://schemas.microsoft.com/office/drawing/2014/main" id="{4AA4B78D-F06E-EF41-8F5B-452B4D05D1FE}"/>
              </a:ext>
            </a:extLst>
          </p:cNvPr>
          <p:cNvSpPr>
            <a:spLocks noGrp="1"/>
          </p:cNvSpPr>
          <p:nvPr>
            <p:ph idx="1"/>
          </p:nvPr>
        </p:nvSpPr>
        <p:spPr>
          <a:xfrm>
            <a:off x="312233" y="1282214"/>
            <a:ext cx="8564137" cy="2909514"/>
          </a:xfrm>
        </p:spPr>
        <p:txBody>
          <a:bodyPr/>
          <a:lstStyle/>
          <a:p>
            <a:r>
              <a:rPr lang="en-US" sz="2400" dirty="0"/>
              <a:t>AD is a chronic, pruritic, inflammatory skin disease characterized by periods of acute disease flare</a:t>
            </a:r>
          </a:p>
          <a:p>
            <a:r>
              <a:rPr lang="en-US" sz="2400" dirty="0"/>
              <a:t>Prevalence of AD in the United States:</a:t>
            </a:r>
          </a:p>
          <a:p>
            <a:pPr lvl="1"/>
            <a:r>
              <a:rPr lang="en-US" sz="2000" dirty="0"/>
              <a:t>Children ~ 20%</a:t>
            </a:r>
          </a:p>
          <a:p>
            <a:pPr lvl="1"/>
            <a:r>
              <a:rPr lang="en-US" sz="2000" dirty="0"/>
              <a:t>Adults ~ 3.2% to 10.7% (studies vary)</a:t>
            </a:r>
          </a:p>
          <a:p>
            <a:r>
              <a:rPr lang="en-US" sz="2400" dirty="0"/>
              <a:t>Adult-onset AD is considered rarer </a:t>
            </a:r>
          </a:p>
          <a:p>
            <a:pPr lvl="1"/>
            <a:r>
              <a:rPr lang="en-US" sz="2000" dirty="0"/>
              <a:t>Occurs more frequently during third decade of life </a:t>
            </a:r>
          </a:p>
          <a:p>
            <a:pPr lvl="1"/>
            <a:r>
              <a:rPr lang="en-US" sz="2000" dirty="0"/>
              <a:t>30% of all cases of AD are in adult population</a:t>
            </a:r>
          </a:p>
        </p:txBody>
      </p:sp>
      <p:sp>
        <p:nvSpPr>
          <p:cNvPr id="4" name="Text Placeholder 3">
            <a:extLst>
              <a:ext uri="{FF2B5EF4-FFF2-40B4-BE49-F238E27FC236}">
                <a16:creationId xmlns:a16="http://schemas.microsoft.com/office/drawing/2014/main" id="{2B73CAD5-12E6-C949-914D-38914DA908C1}"/>
              </a:ext>
            </a:extLst>
          </p:cNvPr>
          <p:cNvSpPr>
            <a:spLocks noGrp="1"/>
          </p:cNvSpPr>
          <p:nvPr>
            <p:ph type="body" sz="quarter" idx="10"/>
          </p:nvPr>
        </p:nvSpPr>
        <p:spPr>
          <a:xfrm>
            <a:off x="0" y="4193240"/>
            <a:ext cx="9144000" cy="950260"/>
          </a:xfrm>
        </p:spPr>
        <p:txBody>
          <a:bodyPr/>
          <a:lstStyle/>
          <a:p>
            <a:pPr>
              <a:spcBef>
                <a:spcPts val="0"/>
              </a:spcBef>
            </a:pPr>
            <a:r>
              <a:rPr lang="en-US" altLang="en-US" sz="1100" dirty="0"/>
              <a:t>1. Eichenfield LF, et al. </a:t>
            </a:r>
            <a:r>
              <a:rPr lang="en-US" altLang="en-US" sz="1100" i="1" dirty="0"/>
              <a:t>J Am Acad Dermatol</a:t>
            </a:r>
            <a:r>
              <a:rPr lang="en-US" altLang="en-US" sz="1100" dirty="0"/>
              <a:t>. 2014;70:338-351.</a:t>
            </a:r>
          </a:p>
          <a:p>
            <a:pPr>
              <a:spcBef>
                <a:spcPts val="0"/>
              </a:spcBef>
            </a:pPr>
            <a:r>
              <a:rPr lang="en-US" altLang="en-US" sz="1100" dirty="0"/>
              <a:t>2. Hanifin JM, et al. </a:t>
            </a:r>
            <a:r>
              <a:rPr lang="en-US" altLang="en-US" sz="1100" i="1" dirty="0"/>
              <a:t>Dermatitis</a:t>
            </a:r>
            <a:r>
              <a:rPr lang="en-US" altLang="en-US" sz="1100" dirty="0"/>
              <a:t>. 2007;18:82-91.</a:t>
            </a:r>
          </a:p>
          <a:p>
            <a:pPr>
              <a:spcBef>
                <a:spcPts val="0"/>
              </a:spcBef>
            </a:pPr>
            <a:r>
              <a:rPr lang="en-US" altLang="en-US" sz="1100" dirty="0"/>
              <a:t>3. Garmhausen D, et al. </a:t>
            </a:r>
            <a:r>
              <a:rPr lang="en-US" altLang="en-US" sz="1100" i="1" dirty="0"/>
              <a:t>Allergy.</a:t>
            </a:r>
            <a:r>
              <a:rPr lang="en-US" altLang="en-US" sz="1100" dirty="0"/>
              <a:t> 2013;68:498-506.</a:t>
            </a:r>
          </a:p>
          <a:p>
            <a:pPr>
              <a:spcBef>
                <a:spcPts val="0"/>
              </a:spcBef>
            </a:pPr>
            <a:r>
              <a:rPr lang="en-US" altLang="en-US" sz="1100" dirty="0"/>
              <a:t>4. Silverberg JI, et al. </a:t>
            </a:r>
            <a:r>
              <a:rPr lang="en-US" altLang="en-US" sz="1100" i="1" dirty="0"/>
              <a:t>J</a:t>
            </a:r>
            <a:r>
              <a:rPr lang="en-US" altLang="en-US" sz="1100" dirty="0"/>
              <a:t> </a:t>
            </a:r>
            <a:r>
              <a:rPr lang="en-US" altLang="en-US" sz="1100" i="1" dirty="0"/>
              <a:t>Allergy Clin Immunol. </a:t>
            </a:r>
            <a:r>
              <a:rPr lang="en-US" altLang="en-US" sz="1100" dirty="0"/>
              <a:t>2013;132:1132-1138.</a:t>
            </a:r>
          </a:p>
          <a:p>
            <a:pPr>
              <a:spcBef>
                <a:spcPts val="0"/>
              </a:spcBef>
            </a:pPr>
            <a:r>
              <a:rPr lang="en-US" altLang="en-US" sz="1100" dirty="0"/>
              <a:t>5. Silverberg JI, et al. </a:t>
            </a:r>
            <a:r>
              <a:rPr lang="en-US" altLang="en-US" sz="1100" i="1" dirty="0"/>
              <a:t>Br J Dermatol</a:t>
            </a:r>
            <a:r>
              <a:rPr lang="en-US" altLang="en-US" sz="1100" dirty="0"/>
              <a:t>. 2015;173:1400-1404.</a:t>
            </a:r>
          </a:p>
        </p:txBody>
      </p:sp>
    </p:spTree>
    <p:extLst>
      <p:ext uri="{BB962C8B-B14F-4D97-AF65-F5344CB8AC3E}">
        <p14:creationId xmlns:p14="http://schemas.microsoft.com/office/powerpoint/2010/main" val="315531038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99202D-7721-DB44-AF3B-666572F7A0D0}"/>
              </a:ext>
            </a:extLst>
          </p:cNvPr>
          <p:cNvSpPr>
            <a:spLocks noGrp="1"/>
          </p:cNvSpPr>
          <p:nvPr>
            <p:ph type="title"/>
          </p:nvPr>
        </p:nvSpPr>
        <p:spPr/>
        <p:txBody>
          <a:bodyPr/>
          <a:lstStyle/>
          <a:p>
            <a:r>
              <a:rPr lang="en-US" dirty="0"/>
              <a:t>Pathogenesis of AD</a:t>
            </a:r>
            <a:r>
              <a:rPr lang="en-US" baseline="30000" dirty="0"/>
              <a:t>1-8</a:t>
            </a:r>
          </a:p>
        </p:txBody>
      </p:sp>
      <p:sp>
        <p:nvSpPr>
          <p:cNvPr id="10" name="Content Placeholder 9">
            <a:extLst>
              <a:ext uri="{FF2B5EF4-FFF2-40B4-BE49-F238E27FC236}">
                <a16:creationId xmlns:a16="http://schemas.microsoft.com/office/drawing/2014/main" id="{0A549D25-FF49-6045-AA6F-867DE62A0712}"/>
              </a:ext>
            </a:extLst>
          </p:cNvPr>
          <p:cNvSpPr>
            <a:spLocks noGrp="1"/>
          </p:cNvSpPr>
          <p:nvPr>
            <p:ph idx="1"/>
          </p:nvPr>
        </p:nvSpPr>
        <p:spPr>
          <a:xfrm>
            <a:off x="333361" y="1966182"/>
            <a:ext cx="2633098" cy="1661993"/>
          </a:xfrm>
        </p:spPr>
        <p:txBody>
          <a:bodyPr/>
          <a:lstStyle/>
          <a:p>
            <a:pPr marL="0" indent="0" algn="ctr" defTabSz="334093" fontAlgn="base">
              <a:spcBef>
                <a:spcPct val="0"/>
              </a:spcBef>
              <a:spcAft>
                <a:spcPct val="0"/>
              </a:spcAft>
              <a:buNone/>
            </a:pPr>
            <a:r>
              <a:rPr lang="en-US" altLang="en-US" sz="2000" b="1" dirty="0">
                <a:latin typeface="Arial" panose="020B0604020202020204" pitchFamily="34" charset="0"/>
                <a:cs typeface="Arial" panose="020B0604020202020204" pitchFamily="34" charset="0"/>
              </a:rPr>
              <a:t>Inside-out:</a:t>
            </a:r>
          </a:p>
          <a:p>
            <a:pPr marL="0" indent="0" algn="ctr" defTabSz="334093" fontAlgn="base">
              <a:spcBef>
                <a:spcPct val="0"/>
              </a:spcBef>
              <a:spcAft>
                <a:spcPct val="0"/>
              </a:spcAft>
              <a:buNone/>
            </a:pPr>
            <a:r>
              <a:rPr lang="en-US" altLang="en-US" sz="2000" dirty="0">
                <a:latin typeface="Arial" panose="020B0604020202020204" pitchFamily="34" charset="0"/>
                <a:cs typeface="Arial" panose="020B0604020202020204" pitchFamily="34" charset="0"/>
              </a:rPr>
              <a:t>Immune dysregulation,</a:t>
            </a:r>
          </a:p>
          <a:p>
            <a:pPr marL="0" indent="0" algn="ctr" defTabSz="334093" fontAlgn="base">
              <a:spcBef>
                <a:spcPct val="0"/>
              </a:spcBef>
              <a:spcAft>
                <a:spcPct val="0"/>
              </a:spcAft>
              <a:buNone/>
            </a:pPr>
            <a:r>
              <a:rPr lang="en-US" altLang="en-US" sz="2000" dirty="0">
                <a:latin typeface="Arial" panose="020B0604020202020204" pitchFamily="34" charset="0"/>
                <a:cs typeface="Arial" panose="020B0604020202020204" pitchFamily="34" charset="0"/>
              </a:rPr>
              <a:t>allergen presentation, and </a:t>
            </a:r>
            <a:br>
              <a:rPr lang="en-US" altLang="en-US" sz="2000" dirty="0">
                <a:latin typeface="Arial" panose="020B0604020202020204" pitchFamily="34" charset="0"/>
                <a:cs typeface="Arial" panose="020B0604020202020204" pitchFamily="34" charset="0"/>
              </a:rPr>
            </a:br>
            <a:r>
              <a:rPr lang="en-US" altLang="en-US" sz="2000" dirty="0">
                <a:latin typeface="Arial" panose="020B0604020202020204" pitchFamily="34" charset="0"/>
                <a:cs typeface="Arial" panose="020B0604020202020204" pitchFamily="34" charset="0"/>
              </a:rPr>
              <a:t>Th2 sensitization</a:t>
            </a:r>
          </a:p>
        </p:txBody>
      </p:sp>
      <p:sp>
        <p:nvSpPr>
          <p:cNvPr id="7" name="Text Placeholder 6">
            <a:extLst>
              <a:ext uri="{FF2B5EF4-FFF2-40B4-BE49-F238E27FC236}">
                <a16:creationId xmlns:a16="http://schemas.microsoft.com/office/drawing/2014/main" id="{FADCD8BE-CDAD-A34A-9288-4BF674A394BF}"/>
              </a:ext>
            </a:extLst>
          </p:cNvPr>
          <p:cNvSpPr>
            <a:spLocks noGrp="1"/>
          </p:cNvSpPr>
          <p:nvPr>
            <p:ph type="body" sz="quarter" idx="10"/>
          </p:nvPr>
        </p:nvSpPr>
        <p:spPr>
          <a:xfrm>
            <a:off x="-7883" y="4187469"/>
            <a:ext cx="8708571" cy="956031"/>
          </a:xfrm>
        </p:spPr>
        <p:txBody>
          <a:bodyPr/>
          <a:lstStyle/>
          <a:p>
            <a:pPr marL="9525" indent="-9525"/>
            <a:r>
              <a:rPr lang="en-US" altLang="en-US" sz="1050" dirty="0"/>
              <a:t>Th = T helper cell.</a:t>
            </a:r>
          </a:p>
          <a:p>
            <a:pPr marL="9525" indent="-9525">
              <a:spcBef>
                <a:spcPts val="300"/>
              </a:spcBef>
            </a:pPr>
            <a:r>
              <a:rPr lang="en-US" altLang="en-US" sz="1050" dirty="0"/>
              <a:t>1. Novak N, et al. </a:t>
            </a:r>
            <a:r>
              <a:rPr lang="en-US" altLang="en-US" sz="1050" i="1" dirty="0"/>
              <a:t>J Allergy Clin Immunol</a:t>
            </a:r>
            <a:r>
              <a:rPr lang="en-US" altLang="en-US" sz="1050" dirty="0"/>
              <a:t>. 2003;112:252-262. 2. Napolitano M, et al. </a:t>
            </a:r>
            <a:r>
              <a:rPr lang="en-US" altLang="en-US" sz="1050" i="1" dirty="0"/>
              <a:t>G Ital Dermatol Venereol</a:t>
            </a:r>
            <a:r>
              <a:rPr lang="en-US" altLang="en-US" sz="1050" dirty="0"/>
              <a:t>. 2016;151:403-411. </a:t>
            </a:r>
            <a:br>
              <a:rPr lang="en-US" altLang="en-US" sz="1050" dirty="0"/>
            </a:br>
            <a:r>
              <a:rPr lang="en-US" altLang="en-US" sz="1050" dirty="0"/>
              <a:t>3. McLean WH. </a:t>
            </a:r>
            <a:r>
              <a:rPr lang="en-US" altLang="en-US" sz="1050" i="1" dirty="0"/>
              <a:t>Br J Dermatol</a:t>
            </a:r>
            <a:r>
              <a:rPr lang="en-US" altLang="en-US" sz="1050" dirty="0"/>
              <a:t>. 2016;175(suppl 2):4-7. 4. Palmer CN, et al. </a:t>
            </a:r>
            <a:r>
              <a:rPr lang="en-US" altLang="en-US" sz="1050" i="1" dirty="0"/>
              <a:t>Nat Genet</a:t>
            </a:r>
            <a:r>
              <a:rPr lang="en-US" altLang="en-US" sz="1050" dirty="0"/>
              <a:t>. 2006;38:441-446. 5. Fallon PG, et al. </a:t>
            </a:r>
            <a:r>
              <a:rPr lang="en-US" altLang="en-US" sz="1050" i="1" dirty="0"/>
              <a:t>Nat Genet</a:t>
            </a:r>
            <a:r>
              <a:rPr lang="en-US" altLang="en-US" sz="1050" dirty="0"/>
              <a:t>. 2009;41:602-608. 6. Paternoster L, et al. </a:t>
            </a:r>
            <a:r>
              <a:rPr lang="en-US" altLang="en-US" sz="1050" i="1" dirty="0"/>
              <a:t>Nat Genet</a:t>
            </a:r>
            <a:r>
              <a:rPr lang="en-US" altLang="en-US" sz="1050" dirty="0"/>
              <a:t>. 2015;47:1449-1456. 7. Tamari M, et al. </a:t>
            </a:r>
            <a:r>
              <a:rPr lang="en-US" altLang="en-US" sz="1050" i="1" dirty="0"/>
              <a:t>J Dermatol</a:t>
            </a:r>
            <a:r>
              <a:rPr lang="en-US" altLang="en-US" sz="1050" dirty="0"/>
              <a:t>. 2014;41:213-220. 8. Sasaki T, et al. </a:t>
            </a:r>
            <a:r>
              <a:rPr lang="en-US" altLang="en-US" sz="1050" i="1" dirty="0"/>
              <a:t>J Dermatol Sci</a:t>
            </a:r>
            <a:r>
              <a:rPr lang="en-US" altLang="en-US" sz="1050" dirty="0"/>
              <a:t>. 2014;76:10-15. </a:t>
            </a:r>
          </a:p>
        </p:txBody>
      </p:sp>
      <p:sp>
        <p:nvSpPr>
          <p:cNvPr id="11" name="TextBox 1">
            <a:extLst>
              <a:ext uri="{FF2B5EF4-FFF2-40B4-BE49-F238E27FC236}">
                <a16:creationId xmlns:a16="http://schemas.microsoft.com/office/drawing/2014/main" id="{E6304AB6-2CEE-884B-BC64-7ADA95D009FC}"/>
              </a:ext>
            </a:extLst>
          </p:cNvPr>
          <p:cNvSpPr txBox="1">
            <a:spLocks noChangeArrowheads="1"/>
          </p:cNvSpPr>
          <p:nvPr/>
        </p:nvSpPr>
        <p:spPr bwMode="auto">
          <a:xfrm>
            <a:off x="3458415" y="1887877"/>
            <a:ext cx="2185147" cy="1558504"/>
          </a:xfrm>
          <a:prstGeom prst="rect">
            <a:avLst/>
          </a:prstGeom>
          <a:solidFill>
            <a:schemeClr val="accent2">
              <a:lumMod val="60000"/>
              <a:lumOff val="40000"/>
            </a:schemeClr>
          </a:solidFill>
          <a:ln w="9525">
            <a:solidFill>
              <a:schemeClr val="accent1"/>
            </a:solidFill>
            <a:miter lim="800000"/>
            <a:headEnd/>
            <a:tailEnd/>
          </a:ln>
          <a:extLst/>
        </p:spPr>
        <p:txBody>
          <a:bodyPr>
            <a:spAutoFit/>
          </a:bodyPr>
          <a:lstStyle>
            <a:lvl1pPr marL="457200" indent="-457200">
              <a:defRPr sz="2000">
                <a:solidFill>
                  <a:schemeClr val="tx1"/>
                </a:solidFill>
                <a:latin typeface="Calibri" panose="020F0502020204030204" pitchFamily="34" charset="0"/>
                <a:ea typeface="MS PGothic" panose="020B0600070205080204" pitchFamily="34" charset="-128"/>
              </a:defRPr>
            </a:lvl1pPr>
            <a:lvl2pPr marL="742950" indent="-285750">
              <a:defRPr sz="2000">
                <a:solidFill>
                  <a:schemeClr val="tx1"/>
                </a:solidFill>
                <a:latin typeface="Calibri" panose="020F0502020204030204" pitchFamily="34" charset="0"/>
                <a:ea typeface="MS PGothic" panose="020B0600070205080204" pitchFamily="34" charset="-128"/>
              </a:defRPr>
            </a:lvl2pPr>
            <a:lvl3pPr marL="1143000" indent="-228600">
              <a:defRPr sz="2000">
                <a:solidFill>
                  <a:schemeClr val="tx1"/>
                </a:solidFill>
                <a:latin typeface="Calibri" panose="020F0502020204030204" pitchFamily="34" charset="0"/>
                <a:ea typeface="MS PGothic" panose="020B0600070205080204" pitchFamily="34" charset="-128"/>
              </a:defRPr>
            </a:lvl3pPr>
            <a:lvl4pPr marL="1600200" indent="-228600">
              <a:defRPr sz="2000">
                <a:solidFill>
                  <a:schemeClr val="tx1"/>
                </a:solidFill>
                <a:latin typeface="Calibri" panose="020F0502020204030204" pitchFamily="34" charset="0"/>
                <a:ea typeface="MS PGothic" panose="020B0600070205080204" pitchFamily="34" charset="-128"/>
              </a:defRPr>
            </a:lvl4pPr>
            <a:lvl5pPr marL="2057400" indent="-228600">
              <a:defRPr sz="2000">
                <a:solidFill>
                  <a:schemeClr val="tx1"/>
                </a:solidFill>
                <a:latin typeface="Calibri" panose="020F0502020204030204" pitchFamily="34" charset="0"/>
                <a:ea typeface="MS PGothic" panose="020B0600070205080204" pitchFamily="34" charset="-128"/>
              </a:defRPr>
            </a:lvl5pPr>
            <a:lvl6pPr marL="2514600" indent="-228600" defTabSz="504825" eaLnBrk="0" fontAlgn="base" hangingPunct="0">
              <a:spcBef>
                <a:spcPct val="0"/>
              </a:spcBef>
              <a:spcAft>
                <a:spcPct val="0"/>
              </a:spcAft>
              <a:defRPr sz="2000">
                <a:solidFill>
                  <a:schemeClr val="tx1"/>
                </a:solidFill>
                <a:latin typeface="Calibri" panose="020F0502020204030204" pitchFamily="34" charset="0"/>
                <a:ea typeface="MS PGothic" panose="020B0600070205080204" pitchFamily="34" charset="-128"/>
              </a:defRPr>
            </a:lvl6pPr>
            <a:lvl7pPr marL="2971800" indent="-228600" defTabSz="504825" eaLnBrk="0" fontAlgn="base" hangingPunct="0">
              <a:spcBef>
                <a:spcPct val="0"/>
              </a:spcBef>
              <a:spcAft>
                <a:spcPct val="0"/>
              </a:spcAft>
              <a:defRPr sz="2000">
                <a:solidFill>
                  <a:schemeClr val="tx1"/>
                </a:solidFill>
                <a:latin typeface="Calibri" panose="020F0502020204030204" pitchFamily="34" charset="0"/>
                <a:ea typeface="MS PGothic" panose="020B0600070205080204" pitchFamily="34" charset="-128"/>
              </a:defRPr>
            </a:lvl7pPr>
            <a:lvl8pPr marL="3429000" indent="-228600" defTabSz="504825" eaLnBrk="0" fontAlgn="base" hangingPunct="0">
              <a:spcBef>
                <a:spcPct val="0"/>
              </a:spcBef>
              <a:spcAft>
                <a:spcPct val="0"/>
              </a:spcAft>
              <a:defRPr sz="2000">
                <a:solidFill>
                  <a:schemeClr val="tx1"/>
                </a:solidFill>
                <a:latin typeface="Calibri" panose="020F0502020204030204" pitchFamily="34" charset="0"/>
                <a:ea typeface="MS PGothic" panose="020B0600070205080204" pitchFamily="34" charset="-128"/>
              </a:defRPr>
            </a:lvl8pPr>
            <a:lvl9pPr marL="3886200" indent="-228600" defTabSz="504825" eaLnBrk="0" fontAlgn="base" hangingPunct="0">
              <a:spcBef>
                <a:spcPct val="0"/>
              </a:spcBef>
              <a:spcAft>
                <a:spcPct val="0"/>
              </a:spcAft>
              <a:defRPr sz="2000">
                <a:solidFill>
                  <a:schemeClr val="tx1"/>
                </a:solidFill>
                <a:latin typeface="Calibri" panose="020F0502020204030204" pitchFamily="34" charset="0"/>
                <a:ea typeface="MS PGothic" panose="020B0600070205080204" pitchFamily="34" charset="-128"/>
              </a:defRPr>
            </a:lvl9pPr>
          </a:lstStyle>
          <a:p>
            <a:pPr marL="302575" indent="-302575" defTabSz="334093" eaLnBrk="0" fontAlgn="base" hangingPunct="0">
              <a:spcBef>
                <a:spcPct val="0"/>
              </a:spcBef>
              <a:spcAft>
                <a:spcPct val="0"/>
              </a:spcAft>
              <a:buFont typeface="Calibri" panose="020F0502020204030204" pitchFamily="34" charset="0"/>
              <a:buAutoNum type="arabicPeriod"/>
            </a:pPr>
            <a:r>
              <a:rPr lang="en-US" altLang="en-US" sz="1588" dirty="0">
                <a:latin typeface="Arial" panose="020B0604020202020204" pitchFamily="34" charset="0"/>
                <a:cs typeface="Arial" panose="020B0604020202020204" pitchFamily="34" charset="0"/>
              </a:rPr>
              <a:t>Barrier dysfunction</a:t>
            </a:r>
          </a:p>
          <a:p>
            <a:pPr marL="302575" indent="-302575" defTabSz="334093" eaLnBrk="0" fontAlgn="base" hangingPunct="0">
              <a:spcBef>
                <a:spcPct val="0"/>
              </a:spcBef>
              <a:spcAft>
                <a:spcPct val="0"/>
              </a:spcAft>
              <a:buFont typeface="Calibri" panose="020F0502020204030204" pitchFamily="34" charset="0"/>
              <a:buAutoNum type="arabicPeriod"/>
            </a:pPr>
            <a:r>
              <a:rPr lang="en-US" altLang="en-US" sz="1588" dirty="0">
                <a:latin typeface="Arial" panose="020B0604020202020204" pitchFamily="34" charset="0"/>
                <a:cs typeface="Arial" panose="020B0604020202020204" pitchFamily="34" charset="0"/>
              </a:rPr>
              <a:t>Immune dysregulation</a:t>
            </a:r>
          </a:p>
          <a:p>
            <a:pPr marL="302575" indent="-302575" defTabSz="334093" eaLnBrk="0" fontAlgn="base" hangingPunct="0">
              <a:spcBef>
                <a:spcPct val="0"/>
              </a:spcBef>
              <a:spcAft>
                <a:spcPct val="0"/>
              </a:spcAft>
              <a:buFont typeface="Calibri" panose="020F0502020204030204" pitchFamily="34" charset="0"/>
              <a:buAutoNum type="arabicPeriod"/>
            </a:pPr>
            <a:r>
              <a:rPr lang="en-US" altLang="en-US" sz="1588" dirty="0">
                <a:latin typeface="Arial" panose="020B0604020202020204" pitchFamily="34" charset="0"/>
                <a:cs typeface="Arial" panose="020B0604020202020204" pitchFamily="34" charset="0"/>
              </a:rPr>
              <a:t>Allergens</a:t>
            </a:r>
          </a:p>
          <a:p>
            <a:pPr marL="302575" indent="-302575" defTabSz="334093" eaLnBrk="0" fontAlgn="base" hangingPunct="0">
              <a:spcBef>
                <a:spcPct val="0"/>
              </a:spcBef>
              <a:spcAft>
                <a:spcPct val="0"/>
              </a:spcAft>
              <a:buFont typeface="Calibri" panose="020F0502020204030204" pitchFamily="34" charset="0"/>
              <a:buAutoNum type="arabicPeriod"/>
            </a:pPr>
            <a:r>
              <a:rPr lang="en-US" altLang="en-US" sz="1588" dirty="0">
                <a:latin typeface="Arial" panose="020B0604020202020204" pitchFamily="34" charset="0"/>
                <a:cs typeface="Arial" panose="020B0604020202020204" pitchFamily="34" charset="0"/>
              </a:rPr>
              <a:t>Genetics</a:t>
            </a:r>
          </a:p>
          <a:p>
            <a:pPr marL="302575" indent="-302575" defTabSz="334093" eaLnBrk="0" fontAlgn="base" hangingPunct="0">
              <a:spcBef>
                <a:spcPct val="0"/>
              </a:spcBef>
              <a:spcAft>
                <a:spcPct val="0"/>
              </a:spcAft>
              <a:buFont typeface="Calibri" panose="020F0502020204030204" pitchFamily="34" charset="0"/>
              <a:buAutoNum type="arabicPeriod"/>
            </a:pPr>
            <a:r>
              <a:rPr lang="en-US" altLang="en-US" sz="1588" dirty="0">
                <a:latin typeface="Arial" panose="020B0604020202020204" pitchFamily="34" charset="0"/>
                <a:cs typeface="Arial" panose="020B0604020202020204" pitchFamily="34" charset="0"/>
              </a:rPr>
              <a:t>Microbiome</a:t>
            </a:r>
          </a:p>
        </p:txBody>
      </p:sp>
      <p:sp>
        <p:nvSpPr>
          <p:cNvPr id="12" name="Content Placeholder 9">
            <a:extLst>
              <a:ext uri="{FF2B5EF4-FFF2-40B4-BE49-F238E27FC236}">
                <a16:creationId xmlns:a16="http://schemas.microsoft.com/office/drawing/2014/main" id="{C7228598-0396-A341-9C94-CC0B94F473A5}"/>
              </a:ext>
            </a:extLst>
          </p:cNvPr>
          <p:cNvSpPr txBox="1">
            <a:spLocks/>
          </p:cNvSpPr>
          <p:nvPr/>
        </p:nvSpPr>
        <p:spPr>
          <a:xfrm>
            <a:off x="6135518" y="2051246"/>
            <a:ext cx="2633098" cy="1138773"/>
          </a:xfrm>
          <a:prstGeom prst="rect">
            <a:avLst/>
          </a:prstGeom>
        </p:spPr>
        <p:txBody>
          <a:bodyPr vert="horz" wrap="square" lIns="0" tIns="45720" rIns="91440" bIns="45720" rtlCol="0">
            <a:spAutoFit/>
          </a:bodyPr>
          <a:lstStyle>
            <a:lvl1pPr marL="346075" indent="-346075" algn="l" defTabSz="914400" rtl="0" eaLnBrk="1" latinLnBrk="0" hangingPunct="1">
              <a:lnSpc>
                <a:spcPct val="85000"/>
              </a:lnSpc>
              <a:spcBef>
                <a:spcPts val="800"/>
              </a:spcBef>
              <a:buClr>
                <a:schemeClr val="accent3"/>
              </a:buClr>
              <a:buSzPct val="115000"/>
              <a:buFont typeface="Arial"/>
              <a:buChar char="●"/>
              <a:defRPr sz="3000" kern="1200">
                <a:solidFill>
                  <a:schemeClr val="tx2"/>
                </a:solidFill>
                <a:latin typeface="Arial"/>
                <a:ea typeface="+mn-ea"/>
                <a:cs typeface="Arial"/>
              </a:defRPr>
            </a:lvl1pPr>
            <a:lvl2pPr marL="739775" indent="-282575" algn="l" defTabSz="914400" rtl="0" eaLnBrk="1" latinLnBrk="0" hangingPunct="1">
              <a:lnSpc>
                <a:spcPct val="85000"/>
              </a:lnSpc>
              <a:spcBef>
                <a:spcPts val="400"/>
              </a:spcBef>
              <a:buClr>
                <a:schemeClr val="accent2"/>
              </a:buClr>
              <a:buSzPct val="115000"/>
              <a:buFont typeface="Arial"/>
              <a:buChar char="●"/>
              <a:defRPr sz="2800" kern="1200">
                <a:solidFill>
                  <a:srgbClr val="000000"/>
                </a:solidFill>
                <a:latin typeface="Arial"/>
                <a:ea typeface="+mn-ea"/>
                <a:cs typeface="Arial"/>
              </a:defRPr>
            </a:lvl2pPr>
            <a:lvl3pPr marL="1078992" indent="-283464" algn="l" defTabSz="914400" rtl="0" eaLnBrk="1" latinLnBrk="0" hangingPunct="1">
              <a:lnSpc>
                <a:spcPct val="85000"/>
              </a:lnSpc>
              <a:spcBef>
                <a:spcPts val="0"/>
              </a:spcBef>
              <a:buClr>
                <a:schemeClr val="accent5"/>
              </a:buClr>
              <a:buSzPct val="115000"/>
              <a:buFont typeface="Lucida Grande"/>
              <a:buChar char="-"/>
              <a:defRPr sz="2400" kern="1200">
                <a:solidFill>
                  <a:srgbClr val="000000"/>
                </a:solidFill>
                <a:latin typeface="Arial"/>
                <a:ea typeface="+mn-ea"/>
                <a:cs typeface="Arial"/>
              </a:defRPr>
            </a:lvl3pPr>
            <a:lvl4pPr marL="1481328" indent="-283464" algn="l" defTabSz="914400" rtl="0" eaLnBrk="1" latinLnBrk="0" hangingPunct="1">
              <a:lnSpc>
                <a:spcPct val="85000"/>
              </a:lnSpc>
              <a:spcBef>
                <a:spcPts val="0"/>
              </a:spcBef>
              <a:buClr>
                <a:schemeClr val="accent5"/>
              </a:buClr>
              <a:buSzPct val="115000"/>
              <a:buFont typeface="Lucida Grande"/>
              <a:buChar char="-"/>
              <a:defRPr sz="2400" kern="1200">
                <a:solidFill>
                  <a:srgbClr val="000000"/>
                </a:solidFill>
                <a:latin typeface="Arial"/>
                <a:ea typeface="+mn-ea"/>
                <a:cs typeface="Arial"/>
              </a:defRPr>
            </a:lvl4pPr>
            <a:lvl5pPr marL="1883664" indent="-283464" algn="l" defTabSz="914400" rtl="0" eaLnBrk="1" latinLnBrk="0" hangingPunct="1">
              <a:lnSpc>
                <a:spcPct val="85000"/>
              </a:lnSpc>
              <a:spcBef>
                <a:spcPts val="0"/>
              </a:spcBef>
              <a:buClr>
                <a:schemeClr val="accent5"/>
              </a:buClr>
              <a:buSzPct val="115000"/>
              <a:buFont typeface="Lucida Grande"/>
              <a:buChar char="-"/>
              <a:defRPr sz="2400" kern="1200">
                <a:solidFill>
                  <a:srgbClr val="000000"/>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defTabSz="334093" fontAlgn="base">
              <a:spcBef>
                <a:spcPct val="0"/>
              </a:spcBef>
              <a:spcAft>
                <a:spcPct val="0"/>
              </a:spcAft>
              <a:buNone/>
            </a:pPr>
            <a:r>
              <a:rPr lang="en-US" altLang="en-US" sz="2000" b="1" dirty="0">
                <a:latin typeface="Arial" panose="020B0604020202020204" pitchFamily="34" charset="0"/>
                <a:cs typeface="Arial" panose="020B0604020202020204" pitchFamily="34" charset="0"/>
              </a:rPr>
              <a:t>Outside-in:</a:t>
            </a:r>
          </a:p>
          <a:p>
            <a:pPr marL="0" indent="0" algn="ctr" defTabSz="334093" fontAlgn="base">
              <a:spcBef>
                <a:spcPct val="0"/>
              </a:spcBef>
              <a:spcAft>
                <a:spcPct val="0"/>
              </a:spcAft>
              <a:buNone/>
            </a:pPr>
            <a:r>
              <a:rPr lang="en-US" altLang="en-US" sz="2000" dirty="0">
                <a:latin typeface="Arial" panose="020B0604020202020204" pitchFamily="34" charset="0"/>
                <a:cs typeface="Arial" panose="020B0604020202020204" pitchFamily="34" charset="0"/>
              </a:rPr>
              <a:t>Skin inflammation, </a:t>
            </a:r>
          </a:p>
          <a:p>
            <a:pPr marL="0" indent="0" algn="ctr" defTabSz="334093" fontAlgn="base">
              <a:spcBef>
                <a:spcPct val="0"/>
              </a:spcBef>
              <a:spcAft>
                <a:spcPct val="0"/>
              </a:spcAft>
              <a:buNone/>
            </a:pPr>
            <a:r>
              <a:rPr lang="en-US" altLang="en-US" sz="2000" dirty="0">
                <a:latin typeface="Arial" panose="020B0604020202020204" pitchFamily="34" charset="0"/>
                <a:cs typeface="Arial" panose="020B0604020202020204" pitchFamily="34" charset="0"/>
              </a:rPr>
              <a:t>epidermal barrier dysfunction</a:t>
            </a:r>
          </a:p>
        </p:txBody>
      </p:sp>
      <p:sp>
        <p:nvSpPr>
          <p:cNvPr id="15" name="Curved Down Arrow 14">
            <a:extLst>
              <a:ext uri="{FF2B5EF4-FFF2-40B4-BE49-F238E27FC236}">
                <a16:creationId xmlns:a16="http://schemas.microsoft.com/office/drawing/2014/main" id="{5571EE61-6214-E74A-B6AA-C551A1D4471D}"/>
              </a:ext>
            </a:extLst>
          </p:cNvPr>
          <p:cNvSpPr/>
          <p:nvPr/>
        </p:nvSpPr>
        <p:spPr>
          <a:xfrm>
            <a:off x="2568184" y="1292644"/>
            <a:ext cx="3965608" cy="916737"/>
          </a:xfrm>
          <a:prstGeom prst="curvedDownArrow">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16" name="Curved Down Arrow 15">
            <a:extLst>
              <a:ext uri="{FF2B5EF4-FFF2-40B4-BE49-F238E27FC236}">
                <a16:creationId xmlns:a16="http://schemas.microsoft.com/office/drawing/2014/main" id="{4583BEE5-F03E-294E-9673-CB5261A07CE0}"/>
              </a:ext>
            </a:extLst>
          </p:cNvPr>
          <p:cNvSpPr/>
          <p:nvPr/>
        </p:nvSpPr>
        <p:spPr>
          <a:xfrm rot="10800000">
            <a:off x="2568184" y="3242874"/>
            <a:ext cx="3965608" cy="916737"/>
          </a:xfrm>
          <a:prstGeom prst="curvedDownArrow">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292568088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itle 1">
            <a:extLst>
              <a:ext uri="{FF2B5EF4-FFF2-40B4-BE49-F238E27FC236}">
                <a16:creationId xmlns:a16="http://schemas.microsoft.com/office/drawing/2014/main" id="{BEBD55FB-C922-D641-95CB-132082A33689}"/>
              </a:ext>
            </a:extLst>
          </p:cNvPr>
          <p:cNvSpPr txBox="1">
            <a:spLocks/>
          </p:cNvSpPr>
          <p:nvPr/>
        </p:nvSpPr>
        <p:spPr bwMode="auto">
          <a:xfrm>
            <a:off x="1616799" y="1872083"/>
            <a:ext cx="5941919" cy="563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7422" tIns="33711" rIns="67422" bIns="33711" anchor="ctr"/>
          <a:lstStyle>
            <a:lvl1pPr defTabSz="508000">
              <a:spcBef>
                <a:spcPct val="20000"/>
              </a:spcBef>
              <a:buFont typeface="Arial" panose="020B0604020202020204" pitchFamily="34" charset="0"/>
              <a:buChar char="•"/>
              <a:defRPr sz="3600">
                <a:solidFill>
                  <a:schemeClr val="tx1"/>
                </a:solidFill>
                <a:latin typeface="Calibri" panose="020F0502020204030204" pitchFamily="34" charset="0"/>
                <a:ea typeface="MS PGothic" panose="020B0600070205080204" pitchFamily="34" charset="-128"/>
              </a:defRPr>
            </a:lvl1pPr>
            <a:lvl2pPr marL="742950" indent="-285750" defTabSz="508000">
              <a:spcBef>
                <a:spcPct val="20000"/>
              </a:spcBef>
              <a:buFont typeface="Arial" panose="020B0604020202020204" pitchFamily="34" charset="0"/>
              <a:buChar char="–"/>
              <a:defRPr sz="3100">
                <a:solidFill>
                  <a:schemeClr val="tx1"/>
                </a:solidFill>
                <a:latin typeface="Calibri" panose="020F0502020204030204" pitchFamily="34" charset="0"/>
                <a:ea typeface="MS PGothic" panose="020B0600070205080204" pitchFamily="34" charset="-128"/>
              </a:defRPr>
            </a:lvl2pPr>
            <a:lvl3pPr marL="1143000" indent="-228600" defTabSz="508000">
              <a:spcBef>
                <a:spcPct val="20000"/>
              </a:spcBef>
              <a:buFont typeface="Arial" panose="020B0604020202020204" pitchFamily="34" charset="0"/>
              <a:buChar char="•"/>
              <a:defRPr sz="2700">
                <a:solidFill>
                  <a:schemeClr val="tx1"/>
                </a:solidFill>
                <a:latin typeface="Calibri" panose="020F0502020204030204" pitchFamily="34" charset="0"/>
                <a:ea typeface="MS PGothic" panose="020B0600070205080204" pitchFamily="34" charset="-128"/>
              </a:defRPr>
            </a:lvl3pPr>
            <a:lvl4pPr marL="1600200" indent="-228600" defTabSz="508000">
              <a:spcBef>
                <a:spcPct val="20000"/>
              </a:spcBef>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defRPr>
            </a:lvl4pPr>
            <a:lvl5pPr marL="2057400" indent="-228600" defTabSz="508000">
              <a:spcBef>
                <a:spcPct val="20000"/>
              </a:spcBef>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defRPr>
            </a:lvl5pPr>
            <a:lvl6pPr marL="2514600" indent="-228600" defTabSz="508000" eaLnBrk="0" fontAlgn="base" hangingPunct="0">
              <a:spcBef>
                <a:spcPct val="20000"/>
              </a:spcBef>
              <a:spcAft>
                <a:spcPct val="0"/>
              </a:spcAft>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defRPr>
            </a:lvl6pPr>
            <a:lvl7pPr marL="2971800" indent="-228600" defTabSz="508000" eaLnBrk="0" fontAlgn="base" hangingPunct="0">
              <a:spcBef>
                <a:spcPct val="20000"/>
              </a:spcBef>
              <a:spcAft>
                <a:spcPct val="0"/>
              </a:spcAft>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defRPr>
            </a:lvl7pPr>
            <a:lvl8pPr marL="3429000" indent="-228600" defTabSz="508000" eaLnBrk="0" fontAlgn="base" hangingPunct="0">
              <a:spcBef>
                <a:spcPct val="20000"/>
              </a:spcBef>
              <a:spcAft>
                <a:spcPct val="0"/>
              </a:spcAft>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defRPr>
            </a:lvl8pPr>
            <a:lvl9pPr marL="3886200" indent="-228600" defTabSz="508000" eaLnBrk="0" fontAlgn="base" hangingPunct="0">
              <a:spcBef>
                <a:spcPct val="20000"/>
              </a:spcBef>
              <a:spcAft>
                <a:spcPct val="0"/>
              </a:spcAft>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defRPr>
            </a:lvl9pPr>
          </a:lstStyle>
          <a:p>
            <a:pPr algn="ctr" defTabSz="336194" eaLnBrk="0" fontAlgn="base" hangingPunct="0">
              <a:spcBef>
                <a:spcPct val="0"/>
              </a:spcBef>
              <a:spcAft>
                <a:spcPct val="0"/>
              </a:spcAft>
              <a:buNone/>
            </a:pPr>
            <a:endParaRPr lang="en-US" altLang="en-US" sz="2647" b="1" dirty="0">
              <a:solidFill>
                <a:srgbClr val="000000"/>
              </a:solidFill>
              <a:latin typeface="Arial" panose="020B0604020202020204" pitchFamily="34" charset="0"/>
              <a:cs typeface="Arial" panose="020B0604020202020204" pitchFamily="34" charset="0"/>
            </a:endParaRPr>
          </a:p>
        </p:txBody>
      </p:sp>
      <p:sp>
        <p:nvSpPr>
          <p:cNvPr id="4" name="Title 3">
            <a:extLst>
              <a:ext uri="{FF2B5EF4-FFF2-40B4-BE49-F238E27FC236}">
                <a16:creationId xmlns:a16="http://schemas.microsoft.com/office/drawing/2014/main" id="{6F55E94B-4BA5-EC42-BF5F-2A195A0AF83E}"/>
              </a:ext>
            </a:extLst>
          </p:cNvPr>
          <p:cNvSpPr>
            <a:spLocks noGrp="1"/>
          </p:cNvSpPr>
          <p:nvPr>
            <p:ph type="title"/>
          </p:nvPr>
        </p:nvSpPr>
        <p:spPr>
          <a:xfrm>
            <a:off x="312235" y="1170899"/>
            <a:ext cx="4729322" cy="2970044"/>
          </a:xfrm>
        </p:spPr>
        <p:txBody>
          <a:bodyPr/>
          <a:lstStyle/>
          <a:p>
            <a:r>
              <a:rPr lang="en-US" altLang="en-US" sz="4400" dirty="0"/>
              <a:t>Key Inflammatory Pathways </a:t>
            </a:r>
            <a:br>
              <a:rPr lang="en-US" altLang="en-US" sz="4400" dirty="0"/>
            </a:br>
            <a:r>
              <a:rPr lang="en-US" altLang="en-US" sz="4400" dirty="0"/>
              <a:t>in AD</a:t>
            </a:r>
            <a:br>
              <a:rPr lang="en-US" altLang="en-US" sz="4400" dirty="0"/>
            </a:br>
            <a:endParaRPr lang="en-US" sz="4400" dirty="0"/>
          </a:p>
        </p:txBody>
      </p:sp>
    </p:spTree>
    <p:extLst>
      <p:ext uri="{BB962C8B-B14F-4D97-AF65-F5344CB8AC3E}">
        <p14:creationId xmlns:p14="http://schemas.microsoft.com/office/powerpoint/2010/main" val="358955211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16C25777-9EB9-894F-ADCB-0036FAF44434}"/>
              </a:ext>
            </a:extLst>
          </p:cNvPr>
          <p:cNvSpPr>
            <a:spLocks noGrp="1"/>
          </p:cNvSpPr>
          <p:nvPr>
            <p:ph type="body" sz="quarter" idx="11"/>
          </p:nvPr>
        </p:nvSpPr>
        <p:spPr>
          <a:xfrm>
            <a:off x="0" y="4773317"/>
            <a:ext cx="9144000" cy="387798"/>
          </a:xfrm>
        </p:spPr>
        <p:txBody>
          <a:bodyPr/>
          <a:lstStyle/>
          <a:p>
            <a:r>
              <a:rPr lang="en-US" altLang="en-US" dirty="0"/>
              <a:t>Gooderham MJ, et al. </a:t>
            </a:r>
            <a:r>
              <a:rPr lang="en-US" altLang="en-US" i="1" dirty="0"/>
              <a:t>J Am Acad Dermatol</a:t>
            </a:r>
            <a:r>
              <a:rPr lang="en-US" altLang="en-US" dirty="0"/>
              <a:t>. 2018;78:S28-S36. </a:t>
            </a:r>
          </a:p>
        </p:txBody>
      </p:sp>
      <p:sp>
        <p:nvSpPr>
          <p:cNvPr id="2" name="TextBox 1">
            <a:extLst>
              <a:ext uri="{FF2B5EF4-FFF2-40B4-BE49-F238E27FC236}">
                <a16:creationId xmlns:a16="http://schemas.microsoft.com/office/drawing/2014/main" id="{87101516-69FC-D34E-953F-705D620F5B8D}"/>
              </a:ext>
            </a:extLst>
          </p:cNvPr>
          <p:cNvSpPr txBox="1"/>
          <p:nvPr/>
        </p:nvSpPr>
        <p:spPr>
          <a:xfrm>
            <a:off x="1230999" y="13582"/>
            <a:ext cx="953659" cy="461665"/>
          </a:xfrm>
          <a:prstGeom prst="rect">
            <a:avLst/>
          </a:prstGeom>
          <a:solidFill>
            <a:schemeClr val="bg1"/>
          </a:solidFill>
        </p:spPr>
        <p:txBody>
          <a:bodyPr wrap="square" rtlCol="0">
            <a:spAutoFit/>
          </a:bodyPr>
          <a:lstStyle/>
          <a:p>
            <a:r>
              <a:rPr lang="en-US" sz="1200" dirty="0"/>
              <a:t>ACUTE AD</a:t>
            </a:r>
          </a:p>
        </p:txBody>
      </p:sp>
      <p:sp>
        <p:nvSpPr>
          <p:cNvPr id="8" name="TextBox 7">
            <a:extLst>
              <a:ext uri="{FF2B5EF4-FFF2-40B4-BE49-F238E27FC236}">
                <a16:creationId xmlns:a16="http://schemas.microsoft.com/office/drawing/2014/main" id="{731B7FAD-78A0-7C47-A500-14E79DA26D9C}"/>
              </a:ext>
            </a:extLst>
          </p:cNvPr>
          <p:cNvSpPr txBox="1"/>
          <p:nvPr/>
        </p:nvSpPr>
        <p:spPr>
          <a:xfrm>
            <a:off x="7107419" y="13582"/>
            <a:ext cx="1683369" cy="182880"/>
          </a:xfrm>
          <a:prstGeom prst="rect">
            <a:avLst/>
          </a:prstGeom>
          <a:solidFill>
            <a:schemeClr val="bg1"/>
          </a:solidFill>
        </p:spPr>
        <p:txBody>
          <a:bodyPr wrap="square" rtlCol="0">
            <a:spAutoFit/>
          </a:bodyPr>
          <a:lstStyle/>
          <a:p>
            <a:r>
              <a:rPr lang="en-US" sz="1200" dirty="0"/>
              <a:t>CHRONIC AD</a:t>
            </a:r>
          </a:p>
        </p:txBody>
      </p:sp>
      <p:grpSp>
        <p:nvGrpSpPr>
          <p:cNvPr id="6" name="Group 5">
            <a:extLst>
              <a:ext uri="{FF2B5EF4-FFF2-40B4-BE49-F238E27FC236}">
                <a16:creationId xmlns:a16="http://schemas.microsoft.com/office/drawing/2014/main" id="{74849D6A-DB9E-9444-8C32-2F599F37EC91}"/>
              </a:ext>
            </a:extLst>
          </p:cNvPr>
          <p:cNvGrpSpPr/>
          <p:nvPr/>
        </p:nvGrpSpPr>
        <p:grpSpPr>
          <a:xfrm>
            <a:off x="1860093" y="42234"/>
            <a:ext cx="5419937" cy="4672985"/>
            <a:chOff x="2014399" y="42234"/>
            <a:chExt cx="5658275" cy="4878476"/>
          </a:xfrm>
        </p:grpSpPr>
        <p:pic>
          <p:nvPicPr>
            <p:cNvPr id="3" name="Picture 2">
              <a:extLst>
                <a:ext uri="{FF2B5EF4-FFF2-40B4-BE49-F238E27FC236}">
                  <a16:creationId xmlns:a16="http://schemas.microsoft.com/office/drawing/2014/main" id="{27AAF7F1-9A14-3244-9BA8-2E9BCB4C82D0}"/>
                </a:ext>
              </a:extLst>
            </p:cNvPr>
            <p:cNvPicPr>
              <a:picLocks noChangeAspect="1"/>
            </p:cNvPicPr>
            <p:nvPr/>
          </p:nvPicPr>
          <p:blipFill>
            <a:blip r:embed="rId2"/>
            <a:stretch>
              <a:fillRect/>
            </a:stretch>
          </p:blipFill>
          <p:spPr>
            <a:xfrm>
              <a:off x="2014399" y="319233"/>
              <a:ext cx="5658275" cy="4601477"/>
            </a:xfrm>
            <a:prstGeom prst="rect">
              <a:avLst/>
            </a:prstGeom>
          </p:spPr>
        </p:pic>
        <p:sp>
          <p:nvSpPr>
            <p:cNvPr id="9" name="TextBox 8">
              <a:extLst>
                <a:ext uri="{FF2B5EF4-FFF2-40B4-BE49-F238E27FC236}">
                  <a16:creationId xmlns:a16="http://schemas.microsoft.com/office/drawing/2014/main" id="{F40B5396-E349-E540-80BD-6AC2F11F5242}"/>
                </a:ext>
              </a:extLst>
            </p:cNvPr>
            <p:cNvSpPr txBox="1"/>
            <p:nvPr/>
          </p:nvSpPr>
          <p:spPr>
            <a:xfrm>
              <a:off x="3197498" y="42234"/>
              <a:ext cx="953659" cy="276999"/>
            </a:xfrm>
            <a:prstGeom prst="rect">
              <a:avLst/>
            </a:prstGeom>
            <a:solidFill>
              <a:schemeClr val="bg1"/>
            </a:solidFill>
          </p:spPr>
          <p:txBody>
            <a:bodyPr wrap="square" rtlCol="0">
              <a:spAutoFit/>
            </a:bodyPr>
            <a:lstStyle/>
            <a:p>
              <a:r>
                <a:rPr lang="en-US" sz="1200" dirty="0"/>
                <a:t>Itch</a:t>
              </a:r>
            </a:p>
          </p:txBody>
        </p:sp>
        <p:sp>
          <p:nvSpPr>
            <p:cNvPr id="10" name="TextBox 9">
              <a:extLst>
                <a:ext uri="{FF2B5EF4-FFF2-40B4-BE49-F238E27FC236}">
                  <a16:creationId xmlns:a16="http://schemas.microsoft.com/office/drawing/2014/main" id="{3A7AD984-5B12-F049-B9D0-714594322B4D}"/>
                </a:ext>
              </a:extLst>
            </p:cNvPr>
            <p:cNvSpPr txBox="1"/>
            <p:nvPr/>
          </p:nvSpPr>
          <p:spPr>
            <a:xfrm>
              <a:off x="4694230" y="42234"/>
              <a:ext cx="953659" cy="276999"/>
            </a:xfrm>
            <a:prstGeom prst="rect">
              <a:avLst/>
            </a:prstGeom>
            <a:solidFill>
              <a:schemeClr val="bg1"/>
            </a:solidFill>
          </p:spPr>
          <p:txBody>
            <a:bodyPr wrap="square" rtlCol="0">
              <a:spAutoFit/>
            </a:bodyPr>
            <a:lstStyle/>
            <a:p>
              <a:r>
                <a:rPr lang="en-US" sz="1200" dirty="0"/>
                <a:t>Scratch</a:t>
              </a:r>
            </a:p>
          </p:txBody>
        </p:sp>
        <p:sp>
          <p:nvSpPr>
            <p:cNvPr id="11" name="TextBox 10">
              <a:extLst>
                <a:ext uri="{FF2B5EF4-FFF2-40B4-BE49-F238E27FC236}">
                  <a16:creationId xmlns:a16="http://schemas.microsoft.com/office/drawing/2014/main" id="{8B467F24-1F9C-5848-BE32-788262F5C490}"/>
                </a:ext>
              </a:extLst>
            </p:cNvPr>
            <p:cNvSpPr txBox="1"/>
            <p:nvPr/>
          </p:nvSpPr>
          <p:spPr>
            <a:xfrm>
              <a:off x="6096023" y="42234"/>
              <a:ext cx="1232358" cy="276999"/>
            </a:xfrm>
            <a:prstGeom prst="rect">
              <a:avLst/>
            </a:prstGeom>
            <a:solidFill>
              <a:schemeClr val="bg1"/>
            </a:solidFill>
          </p:spPr>
          <p:txBody>
            <a:bodyPr wrap="square" rtlCol="0">
              <a:spAutoFit/>
            </a:bodyPr>
            <a:lstStyle/>
            <a:p>
              <a:r>
                <a:rPr lang="en-US" sz="1200" dirty="0"/>
                <a:t>Lichenification</a:t>
              </a:r>
            </a:p>
          </p:txBody>
        </p:sp>
      </p:grpSp>
      <p:cxnSp>
        <p:nvCxnSpPr>
          <p:cNvPr id="21" name="Straight Arrow Connector 20">
            <a:extLst>
              <a:ext uri="{FF2B5EF4-FFF2-40B4-BE49-F238E27FC236}">
                <a16:creationId xmlns:a16="http://schemas.microsoft.com/office/drawing/2014/main" id="{3CDB870A-9E26-FA46-838C-BD12BE22857E}"/>
              </a:ext>
            </a:extLst>
          </p:cNvPr>
          <p:cNvCxnSpPr>
            <a:cxnSpLocks/>
          </p:cNvCxnSpPr>
          <p:nvPr/>
        </p:nvCxnSpPr>
        <p:spPr>
          <a:xfrm>
            <a:off x="3402792" y="188007"/>
            <a:ext cx="1019902"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2" name="Straight Arrow Connector 11">
            <a:extLst>
              <a:ext uri="{FF2B5EF4-FFF2-40B4-BE49-F238E27FC236}">
                <a16:creationId xmlns:a16="http://schemas.microsoft.com/office/drawing/2014/main" id="{CF708390-FE74-4B47-98C2-AC11AE4ABFF6}"/>
              </a:ext>
            </a:extLst>
          </p:cNvPr>
          <p:cNvCxnSpPr>
            <a:cxnSpLocks/>
          </p:cNvCxnSpPr>
          <p:nvPr/>
        </p:nvCxnSpPr>
        <p:spPr>
          <a:xfrm>
            <a:off x="5099539" y="188007"/>
            <a:ext cx="718201"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5170756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A7330EF-F2C8-EB48-855C-92888A5844A1}"/>
              </a:ext>
            </a:extLst>
          </p:cNvPr>
          <p:cNvSpPr>
            <a:spLocks noGrp="1"/>
          </p:cNvSpPr>
          <p:nvPr>
            <p:ph type="body" sz="quarter" idx="10"/>
          </p:nvPr>
        </p:nvSpPr>
        <p:spPr>
          <a:xfrm>
            <a:off x="298450" y="1080378"/>
            <a:ext cx="5625612" cy="1006818"/>
          </a:xfrm>
        </p:spPr>
        <p:txBody>
          <a:bodyPr/>
          <a:lstStyle/>
          <a:p>
            <a:r>
              <a:rPr lang="en-US" sz="4000" dirty="0">
                <a:solidFill>
                  <a:schemeClr val="bg2"/>
                </a:solidFill>
              </a:rPr>
              <a:t>CME Outfitters, LLC, </a:t>
            </a:r>
            <a:br>
              <a:rPr lang="en-US" sz="4000" dirty="0">
                <a:solidFill>
                  <a:schemeClr val="bg2"/>
                </a:solidFill>
              </a:rPr>
            </a:br>
            <a:r>
              <a:rPr lang="en-US" sz="4000" dirty="0">
                <a:solidFill>
                  <a:schemeClr val="bg2"/>
                </a:solidFill>
              </a:rPr>
              <a:t>is the accredited provider for this continuing education activity.</a:t>
            </a:r>
          </a:p>
        </p:txBody>
      </p:sp>
    </p:spTree>
    <p:extLst>
      <p:ext uri="{BB962C8B-B14F-4D97-AF65-F5344CB8AC3E}">
        <p14:creationId xmlns:p14="http://schemas.microsoft.com/office/powerpoint/2010/main" val="303479809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4C20FF4-2A51-DF40-8F48-2CF7A670C5DB}"/>
              </a:ext>
            </a:extLst>
          </p:cNvPr>
          <p:cNvPicPr>
            <a:picLocks noChangeAspect="1"/>
          </p:cNvPicPr>
          <p:nvPr/>
        </p:nvPicPr>
        <p:blipFill>
          <a:blip r:embed="rId3"/>
          <a:stretch>
            <a:fillRect/>
          </a:stretch>
        </p:blipFill>
        <p:spPr>
          <a:xfrm>
            <a:off x="2144038" y="714566"/>
            <a:ext cx="5333002" cy="3935031"/>
          </a:xfrm>
          <a:prstGeom prst="rect">
            <a:avLst/>
          </a:prstGeom>
        </p:spPr>
      </p:pic>
      <p:sp>
        <p:nvSpPr>
          <p:cNvPr id="31745" name="Title 1">
            <a:extLst>
              <a:ext uri="{FF2B5EF4-FFF2-40B4-BE49-F238E27FC236}">
                <a16:creationId xmlns:a16="http://schemas.microsoft.com/office/drawing/2014/main" id="{94453EE8-D4AF-6047-9FEB-7AC8CDD7C1B3}"/>
              </a:ext>
            </a:extLst>
          </p:cNvPr>
          <p:cNvSpPr>
            <a:spLocks noGrp="1"/>
          </p:cNvSpPr>
          <p:nvPr>
            <p:ph type="title"/>
          </p:nvPr>
        </p:nvSpPr>
        <p:spPr/>
        <p:txBody>
          <a:bodyPr/>
          <a:lstStyle/>
          <a:p>
            <a:r>
              <a:rPr lang="en-US" altLang="en-US" dirty="0"/>
              <a:t>JAK/STAT Pathway</a:t>
            </a:r>
          </a:p>
        </p:txBody>
      </p:sp>
      <p:sp>
        <p:nvSpPr>
          <p:cNvPr id="4" name="Text Placeholder 3">
            <a:extLst>
              <a:ext uri="{FF2B5EF4-FFF2-40B4-BE49-F238E27FC236}">
                <a16:creationId xmlns:a16="http://schemas.microsoft.com/office/drawing/2014/main" id="{D016F5EC-D229-1744-AC93-8C388CBC3176}"/>
              </a:ext>
            </a:extLst>
          </p:cNvPr>
          <p:cNvSpPr>
            <a:spLocks noGrp="1"/>
          </p:cNvSpPr>
          <p:nvPr>
            <p:ph type="body" sz="quarter" idx="11"/>
          </p:nvPr>
        </p:nvSpPr>
        <p:spPr/>
        <p:txBody>
          <a:bodyPr/>
          <a:lstStyle/>
          <a:p>
            <a:r>
              <a:rPr lang="en-US" dirty="0"/>
              <a:t>Gandhi NA, et al. </a:t>
            </a:r>
            <a:r>
              <a:rPr lang="en-US" i="1" dirty="0"/>
              <a:t>Nat Rev Drug Discov</a:t>
            </a:r>
            <a:r>
              <a:rPr lang="en-US" dirty="0"/>
              <a:t>. 2016;15:35-50. </a:t>
            </a:r>
          </a:p>
        </p:txBody>
      </p:sp>
    </p:spTree>
    <p:extLst>
      <p:ext uri="{BB962C8B-B14F-4D97-AF65-F5344CB8AC3E}">
        <p14:creationId xmlns:p14="http://schemas.microsoft.com/office/powerpoint/2010/main" val="368900096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B9B70F3-A3A0-F045-B93C-EDF6F0395A28}"/>
              </a:ext>
            </a:extLst>
          </p:cNvPr>
          <p:cNvPicPr>
            <a:picLocks noChangeAspect="1"/>
          </p:cNvPicPr>
          <p:nvPr/>
        </p:nvPicPr>
        <p:blipFill>
          <a:blip r:embed="rId3">
            <a:alphaModFix/>
            <a:lum bright="70000" contrast="-70000"/>
          </a:blip>
          <a:stretch>
            <a:fillRect/>
          </a:stretch>
        </p:blipFill>
        <p:spPr>
          <a:xfrm>
            <a:off x="4572000" y="1853775"/>
            <a:ext cx="4235450" cy="1813289"/>
          </a:xfrm>
          <a:prstGeom prst="rect">
            <a:avLst/>
          </a:prstGeom>
        </p:spPr>
      </p:pic>
      <p:sp>
        <p:nvSpPr>
          <p:cNvPr id="2" name="Title 1">
            <a:extLst>
              <a:ext uri="{FF2B5EF4-FFF2-40B4-BE49-F238E27FC236}">
                <a16:creationId xmlns:a16="http://schemas.microsoft.com/office/drawing/2014/main" id="{23528E69-0426-344A-9EF8-223DCA497A51}"/>
              </a:ext>
            </a:extLst>
          </p:cNvPr>
          <p:cNvSpPr>
            <a:spLocks noGrp="1"/>
          </p:cNvSpPr>
          <p:nvPr>
            <p:ph type="title"/>
          </p:nvPr>
        </p:nvSpPr>
        <p:spPr>
          <a:xfrm>
            <a:off x="312234" y="10702"/>
            <a:ext cx="7470799" cy="1138773"/>
          </a:xfrm>
        </p:spPr>
        <p:txBody>
          <a:bodyPr/>
          <a:lstStyle/>
          <a:p>
            <a:r>
              <a:rPr lang="en-US" dirty="0"/>
              <a:t>Comorbidities in Adults </a:t>
            </a:r>
            <a:br>
              <a:rPr lang="en-US" dirty="0"/>
            </a:br>
            <a:r>
              <a:rPr lang="en-US" dirty="0"/>
              <a:t>With AD</a:t>
            </a:r>
            <a:endParaRPr lang="en-US" baseline="30000" dirty="0"/>
          </a:p>
        </p:txBody>
      </p:sp>
      <p:sp>
        <p:nvSpPr>
          <p:cNvPr id="14" name="Content Placeholder 13">
            <a:extLst>
              <a:ext uri="{FF2B5EF4-FFF2-40B4-BE49-F238E27FC236}">
                <a16:creationId xmlns:a16="http://schemas.microsoft.com/office/drawing/2014/main" id="{A2BCE0ED-76AF-3E43-941E-B9EBF4A25253}"/>
              </a:ext>
            </a:extLst>
          </p:cNvPr>
          <p:cNvSpPr>
            <a:spLocks noGrp="1"/>
          </p:cNvSpPr>
          <p:nvPr>
            <p:ph sz="half" idx="1"/>
          </p:nvPr>
        </p:nvSpPr>
        <p:spPr/>
        <p:txBody>
          <a:bodyPr/>
          <a:lstStyle/>
          <a:p>
            <a:pPr>
              <a:spcBef>
                <a:spcPts val="200"/>
              </a:spcBef>
            </a:pPr>
            <a:r>
              <a:rPr lang="en-US" altLang="en-US" sz="1800" dirty="0"/>
              <a:t>Higher rate of other atopic diseases:</a:t>
            </a:r>
            <a:r>
              <a:rPr lang="en-US" altLang="en-US" sz="1800" baseline="30000" dirty="0"/>
              <a:t>1,2</a:t>
            </a:r>
          </a:p>
          <a:p>
            <a:pPr lvl="1">
              <a:spcBef>
                <a:spcPts val="0"/>
              </a:spcBef>
            </a:pPr>
            <a:r>
              <a:rPr lang="en-US" altLang="en-US" sz="1600" dirty="0"/>
              <a:t>Nasal allergies/hay fever </a:t>
            </a:r>
          </a:p>
          <a:p>
            <a:pPr lvl="1">
              <a:spcBef>
                <a:spcPts val="0"/>
              </a:spcBef>
            </a:pPr>
            <a:r>
              <a:rPr lang="en-US" altLang="en-US" sz="1600" dirty="0"/>
              <a:t>Bronchial asthma</a:t>
            </a:r>
          </a:p>
          <a:p>
            <a:pPr>
              <a:spcBef>
                <a:spcPts val="200"/>
              </a:spcBef>
            </a:pPr>
            <a:r>
              <a:rPr lang="en-US" altLang="en-US" sz="1800" dirty="0"/>
              <a:t>Non-atopic diseases:</a:t>
            </a:r>
          </a:p>
          <a:p>
            <a:pPr lvl="1">
              <a:spcBef>
                <a:spcPts val="0"/>
              </a:spcBef>
            </a:pPr>
            <a:r>
              <a:rPr lang="en-US" altLang="en-US" sz="1600" dirty="0"/>
              <a:t>Higher rates of skin infections</a:t>
            </a:r>
            <a:r>
              <a:rPr lang="en-US" altLang="en-US" sz="1600" baseline="30000" dirty="0"/>
              <a:t>3</a:t>
            </a:r>
          </a:p>
          <a:p>
            <a:pPr lvl="1">
              <a:spcBef>
                <a:spcPts val="0"/>
              </a:spcBef>
            </a:pPr>
            <a:r>
              <a:rPr lang="en-US" altLang="en-US" sz="1600" dirty="0"/>
              <a:t>Sleep disturbances</a:t>
            </a:r>
            <a:r>
              <a:rPr lang="en-US" altLang="en-US" sz="1600" baseline="30000" dirty="0"/>
              <a:t>4</a:t>
            </a:r>
          </a:p>
          <a:p>
            <a:pPr lvl="1">
              <a:spcBef>
                <a:spcPts val="0"/>
              </a:spcBef>
            </a:pPr>
            <a:r>
              <a:rPr lang="en-US" altLang="en-US" sz="1600" dirty="0"/>
              <a:t>Neuropsychiatric (anxiety, depression, ADD/ASD)</a:t>
            </a:r>
            <a:r>
              <a:rPr lang="en-US" altLang="en-US" sz="1600" baseline="30000" dirty="0"/>
              <a:t>5-9</a:t>
            </a:r>
          </a:p>
          <a:p>
            <a:pPr lvl="1">
              <a:spcBef>
                <a:spcPts val="0"/>
              </a:spcBef>
            </a:pPr>
            <a:r>
              <a:rPr lang="en-US" altLang="en-US" sz="1600" dirty="0"/>
              <a:t>Other: cardiovascular disease, cancer (e.g., lymphoproliferative malignancies)</a:t>
            </a:r>
            <a:r>
              <a:rPr lang="en-US" altLang="en-US" sz="1600" baseline="30000" dirty="0"/>
              <a:t>10,11</a:t>
            </a:r>
          </a:p>
        </p:txBody>
      </p:sp>
      <p:graphicFrame>
        <p:nvGraphicFramePr>
          <p:cNvPr id="3" name="Content Placeholder 2">
            <a:extLst>
              <a:ext uri="{FF2B5EF4-FFF2-40B4-BE49-F238E27FC236}">
                <a16:creationId xmlns:a16="http://schemas.microsoft.com/office/drawing/2014/main" id="{EDB717FB-D82B-AC4E-9815-5C83425D7476}"/>
              </a:ext>
            </a:extLst>
          </p:cNvPr>
          <p:cNvGraphicFramePr>
            <a:graphicFrameLocks noGrp="1"/>
          </p:cNvGraphicFramePr>
          <p:nvPr>
            <p:ph sz="half" idx="2"/>
            <p:extLst>
              <p:ext uri="{D42A27DB-BD31-4B8C-83A1-F6EECF244321}">
                <p14:modId xmlns:p14="http://schemas.microsoft.com/office/powerpoint/2010/main" val="121132062"/>
              </p:ext>
            </p:extLst>
          </p:nvPr>
        </p:nvGraphicFramePr>
        <p:xfrm>
          <a:off x="4289196" y="1282701"/>
          <a:ext cx="4518254" cy="2469167"/>
        </p:xfrm>
        <a:graphic>
          <a:graphicData uri="http://schemas.openxmlformats.org/drawingml/2006/chart">
            <c:chart xmlns:c="http://schemas.openxmlformats.org/drawingml/2006/chart" xmlns:r="http://schemas.openxmlformats.org/officeDocument/2006/relationships" r:id="rId4"/>
          </a:graphicData>
        </a:graphic>
      </p:graphicFrame>
      <p:sp>
        <p:nvSpPr>
          <p:cNvPr id="7" name="Text Placeholder 6">
            <a:extLst>
              <a:ext uri="{FF2B5EF4-FFF2-40B4-BE49-F238E27FC236}">
                <a16:creationId xmlns:a16="http://schemas.microsoft.com/office/drawing/2014/main" id="{D32FEE15-9A99-BF40-B644-E0CA4A641F25}"/>
              </a:ext>
            </a:extLst>
          </p:cNvPr>
          <p:cNvSpPr>
            <a:spLocks noGrp="1"/>
          </p:cNvSpPr>
          <p:nvPr>
            <p:ph type="body" sz="quarter" idx="10"/>
          </p:nvPr>
        </p:nvSpPr>
        <p:spPr>
          <a:xfrm>
            <a:off x="-8565" y="4036444"/>
            <a:ext cx="9025128" cy="1080552"/>
          </a:xfrm>
        </p:spPr>
        <p:txBody>
          <a:bodyPr/>
          <a:lstStyle/>
          <a:p>
            <a:pPr marL="9525" indent="-9525">
              <a:spcBef>
                <a:spcPts val="200"/>
              </a:spcBef>
            </a:pPr>
            <a:r>
              <a:rPr lang="en-US" altLang="en-US" sz="1050" dirty="0"/>
              <a:t>ASD = autism spectrum disorder.</a:t>
            </a:r>
          </a:p>
          <a:p>
            <a:pPr marL="9525" indent="-9525">
              <a:spcBef>
                <a:spcPts val="200"/>
              </a:spcBef>
            </a:pPr>
            <a:r>
              <a:rPr lang="en-US" altLang="en-US" sz="1050" dirty="0"/>
              <a:t>1. Tran M, Sears M. </a:t>
            </a:r>
            <a:r>
              <a:rPr lang="en-US" altLang="en-US" sz="1050" i="1" dirty="0"/>
              <a:t>Ann Allergy Asthma Immunol. </a:t>
            </a:r>
            <a:r>
              <a:rPr lang="en-US" altLang="en-US" sz="1050" dirty="0"/>
              <a:t>2018;120:115-119. 2. Silverberg JI, et al. </a:t>
            </a:r>
            <a:r>
              <a:rPr lang="en-US" altLang="en-US" sz="1050" i="1" dirty="0"/>
              <a:t>J Allergy Clin Immunol</a:t>
            </a:r>
            <a:r>
              <a:rPr lang="en-US" altLang="en-US" sz="1050" dirty="0"/>
              <a:t>. 2013;132:1132-1138. </a:t>
            </a:r>
            <a:br>
              <a:rPr lang="en-US" altLang="en-US" sz="1050" dirty="0"/>
            </a:br>
            <a:r>
              <a:rPr lang="en-US" altLang="en-US" sz="1050" dirty="0"/>
              <a:t>3. Czarnowicki T, et al. </a:t>
            </a:r>
            <a:r>
              <a:rPr lang="en-US" altLang="en-US" sz="1050" i="1" dirty="0"/>
              <a:t>J Allergy Clin Immunol</a:t>
            </a:r>
            <a:r>
              <a:rPr lang="en-US" altLang="en-US" sz="1050" dirty="0"/>
              <a:t>. 2017;139:1723-1734. 4. Jeon C, et al. </a:t>
            </a:r>
            <a:r>
              <a:rPr lang="en-US" altLang="en-US" sz="1050" i="1" dirty="0"/>
              <a:t>Dermatol Ther (Heidelb). </a:t>
            </a:r>
            <a:r>
              <a:rPr lang="en-US" altLang="en-US" sz="1050" dirty="0"/>
              <a:t>2017;7:349-364. 5. Sanna L, et al. </a:t>
            </a:r>
            <a:r>
              <a:rPr lang="en-US" altLang="en-US" sz="1050" i="1" dirty="0"/>
              <a:t>J Affect Disord</a:t>
            </a:r>
            <a:r>
              <a:rPr lang="en-US" altLang="en-US" sz="1050" dirty="0"/>
              <a:t>. 2014;155:261-265. 6. Klokk M, et al. </a:t>
            </a:r>
            <a:r>
              <a:rPr lang="en-US" altLang="en-US" sz="1050" i="1" dirty="0"/>
              <a:t>BMC Dermatol</a:t>
            </a:r>
            <a:r>
              <a:rPr lang="en-US" altLang="en-US" sz="1050" dirty="0"/>
              <a:t>. 2010;10:3. 7. Dalgard FJ, et al. </a:t>
            </a:r>
            <a:r>
              <a:rPr lang="en-US" altLang="en-US" sz="1050" i="1" dirty="0"/>
              <a:t>J Invest Dermatol</a:t>
            </a:r>
            <a:r>
              <a:rPr lang="en-US" altLang="en-US" sz="1050" dirty="0"/>
              <a:t>. 2015;135:984-991. </a:t>
            </a:r>
            <a:br>
              <a:rPr lang="en-US" altLang="en-US" sz="1050" dirty="0"/>
            </a:br>
            <a:r>
              <a:rPr lang="en-US" altLang="en-US" sz="1050" dirty="0"/>
              <a:t>8. Strom MA, et al. </a:t>
            </a:r>
            <a:r>
              <a:rPr lang="en-US" altLang="en-US" sz="1050" i="1" dirty="0"/>
              <a:t>Br J Dermatol. </a:t>
            </a:r>
            <a:r>
              <a:rPr lang="en-US" altLang="en-US" sz="1050" dirty="0"/>
              <a:t>2016;175:920-929. 9. Billeci L, et al. </a:t>
            </a:r>
            <a:r>
              <a:rPr lang="en-US" altLang="en-US" sz="1050" i="1" dirty="0"/>
              <a:t>Am J Clin Dermatol. </a:t>
            </a:r>
            <a:r>
              <a:rPr lang="en-US" altLang="en-US" sz="1050" dirty="0"/>
              <a:t>2015;16:371-388. 10. Silverwood R, et al. </a:t>
            </a:r>
            <a:r>
              <a:rPr lang="en-US" altLang="en-US" sz="1050" i="1" dirty="0"/>
              <a:t>BMJ.</a:t>
            </a:r>
            <a:r>
              <a:rPr lang="en-US" altLang="en-US" sz="1050" dirty="0"/>
              <a:t> 2018;361:k1786. 11. Fletcher CL, et al. </a:t>
            </a:r>
            <a:r>
              <a:rPr lang="en-US" altLang="en-US" sz="1050" i="1" dirty="0"/>
              <a:t>Arch Dermatol. </a:t>
            </a:r>
            <a:r>
              <a:rPr lang="en-US" altLang="en-US" sz="1050" dirty="0"/>
              <a:t>2004;140:449-454.</a:t>
            </a:r>
          </a:p>
        </p:txBody>
      </p:sp>
      <p:sp>
        <p:nvSpPr>
          <p:cNvPr id="10" name="TextBox 9">
            <a:extLst>
              <a:ext uri="{FF2B5EF4-FFF2-40B4-BE49-F238E27FC236}">
                <a16:creationId xmlns:a16="http://schemas.microsoft.com/office/drawing/2014/main" id="{D9F73472-3616-D848-B9F4-B98FA16F57A7}"/>
              </a:ext>
            </a:extLst>
          </p:cNvPr>
          <p:cNvSpPr txBox="1"/>
          <p:nvPr/>
        </p:nvSpPr>
        <p:spPr>
          <a:xfrm>
            <a:off x="4562139" y="3608673"/>
            <a:ext cx="269625" cy="276999"/>
          </a:xfrm>
          <a:prstGeom prst="rect">
            <a:avLst/>
          </a:prstGeom>
          <a:noFill/>
        </p:spPr>
        <p:txBody>
          <a:bodyPr wrap="none" rtlCol="0">
            <a:spAutoFit/>
          </a:bodyPr>
          <a:lstStyle/>
          <a:p>
            <a:pPr algn="ctr"/>
            <a:r>
              <a:rPr lang="en-US" sz="1200" dirty="0"/>
              <a:t>0</a:t>
            </a:r>
          </a:p>
        </p:txBody>
      </p:sp>
      <p:sp>
        <p:nvSpPr>
          <p:cNvPr id="13" name="TextBox 12">
            <a:extLst>
              <a:ext uri="{FF2B5EF4-FFF2-40B4-BE49-F238E27FC236}">
                <a16:creationId xmlns:a16="http://schemas.microsoft.com/office/drawing/2014/main" id="{608DEAF8-E2C3-D540-8E4E-18C952497623}"/>
              </a:ext>
            </a:extLst>
          </p:cNvPr>
          <p:cNvSpPr txBox="1"/>
          <p:nvPr/>
        </p:nvSpPr>
        <p:spPr>
          <a:xfrm>
            <a:off x="6336864" y="3608673"/>
            <a:ext cx="354584" cy="276999"/>
          </a:xfrm>
          <a:prstGeom prst="rect">
            <a:avLst/>
          </a:prstGeom>
          <a:noFill/>
        </p:spPr>
        <p:txBody>
          <a:bodyPr wrap="none" rtlCol="0">
            <a:spAutoFit/>
          </a:bodyPr>
          <a:lstStyle/>
          <a:p>
            <a:pPr algn="ctr"/>
            <a:r>
              <a:rPr lang="en-US" sz="1200" dirty="0"/>
              <a:t>10</a:t>
            </a:r>
          </a:p>
        </p:txBody>
      </p:sp>
      <p:sp>
        <p:nvSpPr>
          <p:cNvPr id="15" name="TextBox 14">
            <a:extLst>
              <a:ext uri="{FF2B5EF4-FFF2-40B4-BE49-F238E27FC236}">
                <a16:creationId xmlns:a16="http://schemas.microsoft.com/office/drawing/2014/main" id="{15134545-888B-704D-A502-F72AD599B1DE}"/>
              </a:ext>
            </a:extLst>
          </p:cNvPr>
          <p:cNvSpPr txBox="1"/>
          <p:nvPr/>
        </p:nvSpPr>
        <p:spPr>
          <a:xfrm>
            <a:off x="5680082" y="3608673"/>
            <a:ext cx="269625" cy="276999"/>
          </a:xfrm>
          <a:prstGeom prst="rect">
            <a:avLst/>
          </a:prstGeom>
          <a:noFill/>
        </p:spPr>
        <p:txBody>
          <a:bodyPr wrap="none" rtlCol="0">
            <a:spAutoFit/>
          </a:bodyPr>
          <a:lstStyle/>
          <a:p>
            <a:pPr algn="ctr"/>
            <a:r>
              <a:rPr lang="en-US" sz="1200" dirty="0"/>
              <a:t>5</a:t>
            </a:r>
          </a:p>
        </p:txBody>
      </p:sp>
      <p:sp>
        <p:nvSpPr>
          <p:cNvPr id="16" name="TextBox 15">
            <a:extLst>
              <a:ext uri="{FF2B5EF4-FFF2-40B4-BE49-F238E27FC236}">
                <a16:creationId xmlns:a16="http://schemas.microsoft.com/office/drawing/2014/main" id="{998A2132-0F34-1446-8FC1-7DB8D3C80C59}"/>
              </a:ext>
            </a:extLst>
          </p:cNvPr>
          <p:cNvSpPr txBox="1"/>
          <p:nvPr/>
        </p:nvSpPr>
        <p:spPr>
          <a:xfrm>
            <a:off x="6850750" y="3608673"/>
            <a:ext cx="354584" cy="276999"/>
          </a:xfrm>
          <a:prstGeom prst="rect">
            <a:avLst/>
          </a:prstGeom>
          <a:noFill/>
        </p:spPr>
        <p:txBody>
          <a:bodyPr wrap="none" rtlCol="0">
            <a:spAutoFit/>
          </a:bodyPr>
          <a:lstStyle/>
          <a:p>
            <a:pPr algn="ctr"/>
            <a:r>
              <a:rPr lang="en-US" sz="1200" dirty="0"/>
              <a:t>18</a:t>
            </a:r>
          </a:p>
        </p:txBody>
      </p:sp>
      <p:sp>
        <p:nvSpPr>
          <p:cNvPr id="17" name="TextBox 16">
            <a:extLst>
              <a:ext uri="{FF2B5EF4-FFF2-40B4-BE49-F238E27FC236}">
                <a16:creationId xmlns:a16="http://schemas.microsoft.com/office/drawing/2014/main" id="{BA549DCF-23B1-A849-A292-179C8BC526E0}"/>
              </a:ext>
            </a:extLst>
          </p:cNvPr>
          <p:cNvSpPr txBox="1"/>
          <p:nvPr/>
        </p:nvSpPr>
        <p:spPr>
          <a:xfrm>
            <a:off x="7351457" y="3608673"/>
            <a:ext cx="354584" cy="276999"/>
          </a:xfrm>
          <a:prstGeom prst="rect">
            <a:avLst/>
          </a:prstGeom>
          <a:noFill/>
        </p:spPr>
        <p:txBody>
          <a:bodyPr wrap="none" rtlCol="0">
            <a:spAutoFit/>
          </a:bodyPr>
          <a:lstStyle/>
          <a:p>
            <a:pPr algn="ctr"/>
            <a:r>
              <a:rPr lang="en-US" sz="1200" dirty="0"/>
              <a:t>50</a:t>
            </a:r>
          </a:p>
        </p:txBody>
      </p:sp>
      <p:sp>
        <p:nvSpPr>
          <p:cNvPr id="18" name="TextBox 17">
            <a:extLst>
              <a:ext uri="{FF2B5EF4-FFF2-40B4-BE49-F238E27FC236}">
                <a16:creationId xmlns:a16="http://schemas.microsoft.com/office/drawing/2014/main" id="{12E5CDC4-3F2C-0140-A649-7FEE70E4322F}"/>
              </a:ext>
            </a:extLst>
          </p:cNvPr>
          <p:cNvSpPr txBox="1"/>
          <p:nvPr/>
        </p:nvSpPr>
        <p:spPr>
          <a:xfrm>
            <a:off x="8316978" y="3608673"/>
            <a:ext cx="603050" cy="276999"/>
          </a:xfrm>
          <a:prstGeom prst="rect">
            <a:avLst/>
          </a:prstGeom>
          <a:noFill/>
        </p:spPr>
        <p:txBody>
          <a:bodyPr wrap="none" rtlCol="0">
            <a:spAutoFit/>
          </a:bodyPr>
          <a:lstStyle/>
          <a:p>
            <a:pPr algn="ctr"/>
            <a:r>
              <a:rPr lang="en-US" sz="1200" dirty="0"/>
              <a:t>70 yrs</a:t>
            </a:r>
          </a:p>
        </p:txBody>
      </p:sp>
      <p:sp>
        <p:nvSpPr>
          <p:cNvPr id="21" name="Freeform 20">
            <a:extLst>
              <a:ext uri="{FF2B5EF4-FFF2-40B4-BE49-F238E27FC236}">
                <a16:creationId xmlns:a16="http://schemas.microsoft.com/office/drawing/2014/main" id="{D38ADDF4-0049-5C41-BD03-49DDA6C66C7A}"/>
              </a:ext>
            </a:extLst>
          </p:cNvPr>
          <p:cNvSpPr/>
          <p:nvPr/>
        </p:nvSpPr>
        <p:spPr>
          <a:xfrm>
            <a:off x="4688958" y="2131828"/>
            <a:ext cx="3997842" cy="1461977"/>
          </a:xfrm>
          <a:custGeom>
            <a:avLst/>
            <a:gdLst>
              <a:gd name="connsiteX0" fmla="*/ 0 w 3997842"/>
              <a:gd name="connsiteY0" fmla="*/ 1461977 h 1461977"/>
              <a:gd name="connsiteX1" fmla="*/ 228600 w 3997842"/>
              <a:gd name="connsiteY1" fmla="*/ 42530 h 1461977"/>
              <a:gd name="connsiteX2" fmla="*/ 271130 w 3997842"/>
              <a:gd name="connsiteY2" fmla="*/ 21265 h 1461977"/>
              <a:gd name="connsiteX3" fmla="*/ 287079 w 3997842"/>
              <a:gd name="connsiteY3" fmla="*/ 15949 h 1461977"/>
              <a:gd name="connsiteX4" fmla="*/ 318977 w 3997842"/>
              <a:gd name="connsiteY4" fmla="*/ 0 h 1461977"/>
              <a:gd name="connsiteX5" fmla="*/ 350875 w 3997842"/>
              <a:gd name="connsiteY5" fmla="*/ 10632 h 1461977"/>
              <a:gd name="connsiteX6" fmla="*/ 366823 w 3997842"/>
              <a:gd name="connsiteY6" fmla="*/ 15949 h 1461977"/>
              <a:gd name="connsiteX7" fmla="*/ 414670 w 3997842"/>
              <a:gd name="connsiteY7" fmla="*/ 37214 h 1461977"/>
              <a:gd name="connsiteX8" fmla="*/ 430619 w 3997842"/>
              <a:gd name="connsiteY8" fmla="*/ 42530 h 1461977"/>
              <a:gd name="connsiteX9" fmla="*/ 446568 w 3997842"/>
              <a:gd name="connsiteY9" fmla="*/ 47846 h 1461977"/>
              <a:gd name="connsiteX10" fmla="*/ 462516 w 3997842"/>
              <a:gd name="connsiteY10" fmla="*/ 58479 h 1461977"/>
              <a:gd name="connsiteX11" fmla="*/ 595423 w 3997842"/>
              <a:gd name="connsiteY11" fmla="*/ 69112 h 1461977"/>
              <a:gd name="connsiteX12" fmla="*/ 616689 w 3997842"/>
              <a:gd name="connsiteY12" fmla="*/ 74428 h 1461977"/>
              <a:gd name="connsiteX13" fmla="*/ 632637 w 3997842"/>
              <a:gd name="connsiteY13" fmla="*/ 79744 h 1461977"/>
              <a:gd name="connsiteX14" fmla="*/ 696433 w 3997842"/>
              <a:gd name="connsiteY14" fmla="*/ 90377 h 1461977"/>
              <a:gd name="connsiteX15" fmla="*/ 712382 w 3997842"/>
              <a:gd name="connsiteY15" fmla="*/ 95693 h 1461977"/>
              <a:gd name="connsiteX16" fmla="*/ 754912 w 3997842"/>
              <a:gd name="connsiteY16" fmla="*/ 106325 h 1461977"/>
              <a:gd name="connsiteX17" fmla="*/ 770861 w 3997842"/>
              <a:gd name="connsiteY17" fmla="*/ 111642 h 1461977"/>
              <a:gd name="connsiteX18" fmla="*/ 786809 w 3997842"/>
              <a:gd name="connsiteY18" fmla="*/ 122274 h 1461977"/>
              <a:gd name="connsiteX19" fmla="*/ 818707 w 3997842"/>
              <a:gd name="connsiteY19" fmla="*/ 132907 h 1461977"/>
              <a:gd name="connsiteX20" fmla="*/ 866554 w 3997842"/>
              <a:gd name="connsiteY20" fmla="*/ 164805 h 1461977"/>
              <a:gd name="connsiteX21" fmla="*/ 882502 w 3997842"/>
              <a:gd name="connsiteY21" fmla="*/ 175437 h 1461977"/>
              <a:gd name="connsiteX22" fmla="*/ 898451 w 3997842"/>
              <a:gd name="connsiteY22" fmla="*/ 180753 h 1461977"/>
              <a:gd name="connsiteX23" fmla="*/ 919716 w 3997842"/>
              <a:gd name="connsiteY23" fmla="*/ 196702 h 1461977"/>
              <a:gd name="connsiteX24" fmla="*/ 951614 w 3997842"/>
              <a:gd name="connsiteY24" fmla="*/ 207335 h 1461977"/>
              <a:gd name="connsiteX25" fmla="*/ 967563 w 3997842"/>
              <a:gd name="connsiteY25" fmla="*/ 217967 h 1461977"/>
              <a:gd name="connsiteX26" fmla="*/ 999461 w 3997842"/>
              <a:gd name="connsiteY26" fmla="*/ 228600 h 1461977"/>
              <a:gd name="connsiteX27" fmla="*/ 1015409 w 3997842"/>
              <a:gd name="connsiteY27" fmla="*/ 233916 h 1461977"/>
              <a:gd name="connsiteX28" fmla="*/ 1063256 w 3997842"/>
              <a:gd name="connsiteY28" fmla="*/ 260498 h 1461977"/>
              <a:gd name="connsiteX29" fmla="*/ 1095154 w 3997842"/>
              <a:gd name="connsiteY29" fmla="*/ 265814 h 1461977"/>
              <a:gd name="connsiteX30" fmla="*/ 1111102 w 3997842"/>
              <a:gd name="connsiteY30" fmla="*/ 276446 h 1461977"/>
              <a:gd name="connsiteX31" fmla="*/ 1127051 w 3997842"/>
              <a:gd name="connsiteY31" fmla="*/ 281763 h 1461977"/>
              <a:gd name="connsiteX32" fmla="*/ 1148316 w 3997842"/>
              <a:gd name="connsiteY32" fmla="*/ 292395 h 1461977"/>
              <a:gd name="connsiteX33" fmla="*/ 1164265 w 3997842"/>
              <a:gd name="connsiteY33" fmla="*/ 303028 h 1461977"/>
              <a:gd name="connsiteX34" fmla="*/ 1196163 w 3997842"/>
              <a:gd name="connsiteY34" fmla="*/ 313660 h 1461977"/>
              <a:gd name="connsiteX35" fmla="*/ 1212112 w 3997842"/>
              <a:gd name="connsiteY35" fmla="*/ 324293 h 1461977"/>
              <a:gd name="connsiteX36" fmla="*/ 1228061 w 3997842"/>
              <a:gd name="connsiteY36" fmla="*/ 329609 h 1461977"/>
              <a:gd name="connsiteX37" fmla="*/ 1259958 w 3997842"/>
              <a:gd name="connsiteY37" fmla="*/ 350874 h 1461977"/>
              <a:gd name="connsiteX38" fmla="*/ 1291856 w 3997842"/>
              <a:gd name="connsiteY38" fmla="*/ 366823 h 1461977"/>
              <a:gd name="connsiteX39" fmla="*/ 1318437 w 3997842"/>
              <a:gd name="connsiteY39" fmla="*/ 393405 h 1461977"/>
              <a:gd name="connsiteX40" fmla="*/ 1329070 w 3997842"/>
              <a:gd name="connsiteY40" fmla="*/ 409353 h 1461977"/>
              <a:gd name="connsiteX41" fmla="*/ 1360968 w 3997842"/>
              <a:gd name="connsiteY41" fmla="*/ 435935 h 1461977"/>
              <a:gd name="connsiteX42" fmla="*/ 1376916 w 3997842"/>
              <a:gd name="connsiteY42" fmla="*/ 441251 h 1461977"/>
              <a:gd name="connsiteX43" fmla="*/ 1440712 w 3997842"/>
              <a:gd name="connsiteY43" fmla="*/ 483781 h 1461977"/>
              <a:gd name="connsiteX44" fmla="*/ 1472609 w 3997842"/>
              <a:gd name="connsiteY44" fmla="*/ 505046 h 1461977"/>
              <a:gd name="connsiteX45" fmla="*/ 1488558 w 3997842"/>
              <a:gd name="connsiteY45" fmla="*/ 510363 h 1461977"/>
              <a:gd name="connsiteX46" fmla="*/ 1509823 w 3997842"/>
              <a:gd name="connsiteY46" fmla="*/ 542260 h 1461977"/>
              <a:gd name="connsiteX47" fmla="*/ 1541721 w 3997842"/>
              <a:gd name="connsiteY47" fmla="*/ 563525 h 1461977"/>
              <a:gd name="connsiteX48" fmla="*/ 1557670 w 3997842"/>
              <a:gd name="connsiteY48" fmla="*/ 574158 h 1461977"/>
              <a:gd name="connsiteX49" fmla="*/ 1573619 w 3997842"/>
              <a:gd name="connsiteY49" fmla="*/ 579474 h 1461977"/>
              <a:gd name="connsiteX50" fmla="*/ 1653363 w 3997842"/>
              <a:gd name="connsiteY50" fmla="*/ 632637 h 1461977"/>
              <a:gd name="connsiteX51" fmla="*/ 1685261 w 3997842"/>
              <a:gd name="connsiteY51" fmla="*/ 653902 h 1461977"/>
              <a:gd name="connsiteX52" fmla="*/ 1701209 w 3997842"/>
              <a:gd name="connsiteY52" fmla="*/ 659219 h 1461977"/>
              <a:gd name="connsiteX53" fmla="*/ 1738423 w 3997842"/>
              <a:gd name="connsiteY53" fmla="*/ 680484 h 1461977"/>
              <a:gd name="connsiteX54" fmla="*/ 1754372 w 3997842"/>
              <a:gd name="connsiteY54" fmla="*/ 691116 h 1461977"/>
              <a:gd name="connsiteX55" fmla="*/ 1770321 w 3997842"/>
              <a:gd name="connsiteY55" fmla="*/ 696432 h 1461977"/>
              <a:gd name="connsiteX56" fmla="*/ 1812851 w 3997842"/>
              <a:gd name="connsiteY56" fmla="*/ 712381 h 1461977"/>
              <a:gd name="connsiteX57" fmla="*/ 1844749 w 3997842"/>
              <a:gd name="connsiteY57" fmla="*/ 723014 h 1461977"/>
              <a:gd name="connsiteX58" fmla="*/ 1876647 w 3997842"/>
              <a:gd name="connsiteY58" fmla="*/ 733646 h 1461977"/>
              <a:gd name="connsiteX59" fmla="*/ 1892595 w 3997842"/>
              <a:gd name="connsiteY59" fmla="*/ 738963 h 1461977"/>
              <a:gd name="connsiteX60" fmla="*/ 1935126 w 3997842"/>
              <a:gd name="connsiteY60" fmla="*/ 749595 h 1461977"/>
              <a:gd name="connsiteX61" fmla="*/ 1982972 w 3997842"/>
              <a:gd name="connsiteY61" fmla="*/ 765544 h 1461977"/>
              <a:gd name="connsiteX62" fmla="*/ 1998921 w 3997842"/>
              <a:gd name="connsiteY62" fmla="*/ 770860 h 1461977"/>
              <a:gd name="connsiteX63" fmla="*/ 2014870 w 3997842"/>
              <a:gd name="connsiteY63" fmla="*/ 776177 h 1461977"/>
              <a:gd name="connsiteX64" fmla="*/ 2036135 w 3997842"/>
              <a:gd name="connsiteY64" fmla="*/ 781493 h 1461977"/>
              <a:gd name="connsiteX65" fmla="*/ 2057400 w 3997842"/>
              <a:gd name="connsiteY65" fmla="*/ 792125 h 1461977"/>
              <a:gd name="connsiteX66" fmla="*/ 2094614 w 3997842"/>
              <a:gd name="connsiteY66" fmla="*/ 802758 h 1461977"/>
              <a:gd name="connsiteX67" fmla="*/ 2147777 w 3997842"/>
              <a:gd name="connsiteY67" fmla="*/ 818707 h 1461977"/>
              <a:gd name="connsiteX68" fmla="*/ 2163726 w 3997842"/>
              <a:gd name="connsiteY68" fmla="*/ 829339 h 1461977"/>
              <a:gd name="connsiteX69" fmla="*/ 2232837 w 3997842"/>
              <a:gd name="connsiteY69" fmla="*/ 845288 h 1461977"/>
              <a:gd name="connsiteX70" fmla="*/ 2296633 w 3997842"/>
              <a:gd name="connsiteY70" fmla="*/ 850605 h 1461977"/>
              <a:gd name="connsiteX71" fmla="*/ 2344479 w 3997842"/>
              <a:gd name="connsiteY71" fmla="*/ 861237 h 1461977"/>
              <a:gd name="connsiteX72" fmla="*/ 2381693 w 3997842"/>
              <a:gd name="connsiteY72" fmla="*/ 871870 h 1461977"/>
              <a:gd name="connsiteX73" fmla="*/ 2397642 w 3997842"/>
              <a:gd name="connsiteY73" fmla="*/ 882502 h 1461977"/>
              <a:gd name="connsiteX74" fmla="*/ 2440172 w 3997842"/>
              <a:gd name="connsiteY74" fmla="*/ 898451 h 1461977"/>
              <a:gd name="connsiteX75" fmla="*/ 2503968 w 3997842"/>
              <a:gd name="connsiteY75" fmla="*/ 909084 h 1461977"/>
              <a:gd name="connsiteX76" fmla="*/ 2530549 w 3997842"/>
              <a:gd name="connsiteY76" fmla="*/ 914400 h 1461977"/>
              <a:gd name="connsiteX77" fmla="*/ 2626242 w 3997842"/>
              <a:gd name="connsiteY77" fmla="*/ 925032 h 1461977"/>
              <a:gd name="connsiteX78" fmla="*/ 2721935 w 3997842"/>
              <a:gd name="connsiteY78" fmla="*/ 935665 h 1461977"/>
              <a:gd name="connsiteX79" fmla="*/ 2806995 w 3997842"/>
              <a:gd name="connsiteY79" fmla="*/ 940981 h 1461977"/>
              <a:gd name="connsiteX80" fmla="*/ 2918637 w 3997842"/>
              <a:gd name="connsiteY80" fmla="*/ 956930 h 1461977"/>
              <a:gd name="connsiteX81" fmla="*/ 2998382 w 3997842"/>
              <a:gd name="connsiteY81" fmla="*/ 967563 h 1461977"/>
              <a:gd name="connsiteX82" fmla="*/ 3030279 w 3997842"/>
              <a:gd name="connsiteY82" fmla="*/ 978195 h 1461977"/>
              <a:gd name="connsiteX83" fmla="*/ 3056861 w 3997842"/>
              <a:gd name="connsiteY83" fmla="*/ 983512 h 1461977"/>
              <a:gd name="connsiteX84" fmla="*/ 3072809 w 3997842"/>
              <a:gd name="connsiteY84" fmla="*/ 988828 h 1461977"/>
              <a:gd name="connsiteX85" fmla="*/ 3094075 w 3997842"/>
              <a:gd name="connsiteY85" fmla="*/ 994144 h 1461977"/>
              <a:gd name="connsiteX86" fmla="*/ 3131289 w 3997842"/>
              <a:gd name="connsiteY86" fmla="*/ 1004777 h 1461977"/>
              <a:gd name="connsiteX87" fmla="*/ 3200400 w 3997842"/>
              <a:gd name="connsiteY87" fmla="*/ 1010093 h 1461977"/>
              <a:gd name="connsiteX88" fmla="*/ 3237614 w 3997842"/>
              <a:gd name="connsiteY88" fmla="*/ 1015409 h 1461977"/>
              <a:gd name="connsiteX89" fmla="*/ 3519377 w 3997842"/>
              <a:gd name="connsiteY89" fmla="*/ 1031358 h 1461977"/>
              <a:gd name="connsiteX90" fmla="*/ 3716079 w 3997842"/>
              <a:gd name="connsiteY90" fmla="*/ 1026042 h 1461977"/>
              <a:gd name="connsiteX91" fmla="*/ 3997842 w 3997842"/>
              <a:gd name="connsiteY91" fmla="*/ 1020725 h 1461977"/>
              <a:gd name="connsiteX92" fmla="*/ 3997842 w 3997842"/>
              <a:gd name="connsiteY92" fmla="*/ 1020725 h 1461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3997842" h="1461977">
                <a:moveTo>
                  <a:pt x="0" y="1461977"/>
                </a:moveTo>
                <a:lnTo>
                  <a:pt x="228600" y="42530"/>
                </a:lnTo>
                <a:cubicBezTo>
                  <a:pt x="242777" y="35442"/>
                  <a:pt x="256701" y="27824"/>
                  <a:pt x="271130" y="21265"/>
                </a:cubicBezTo>
                <a:cubicBezTo>
                  <a:pt x="276232" y="18946"/>
                  <a:pt x="282067" y="18455"/>
                  <a:pt x="287079" y="15949"/>
                </a:cubicBezTo>
                <a:cubicBezTo>
                  <a:pt x="328302" y="-4663"/>
                  <a:pt x="278889" y="13362"/>
                  <a:pt x="318977" y="0"/>
                </a:cubicBezTo>
                <a:lnTo>
                  <a:pt x="350875" y="10632"/>
                </a:lnTo>
                <a:cubicBezTo>
                  <a:pt x="356191" y="12404"/>
                  <a:pt x="362160" y="12841"/>
                  <a:pt x="366823" y="15949"/>
                </a:cubicBezTo>
                <a:cubicBezTo>
                  <a:pt x="392097" y="32797"/>
                  <a:pt x="376712" y="24561"/>
                  <a:pt x="414670" y="37214"/>
                </a:cubicBezTo>
                <a:lnTo>
                  <a:pt x="430619" y="42530"/>
                </a:lnTo>
                <a:lnTo>
                  <a:pt x="446568" y="47846"/>
                </a:lnTo>
                <a:cubicBezTo>
                  <a:pt x="451884" y="51390"/>
                  <a:pt x="456191" y="57575"/>
                  <a:pt x="462516" y="58479"/>
                </a:cubicBezTo>
                <a:cubicBezTo>
                  <a:pt x="506513" y="64765"/>
                  <a:pt x="595423" y="69112"/>
                  <a:pt x="595423" y="69112"/>
                </a:cubicBezTo>
                <a:cubicBezTo>
                  <a:pt x="602512" y="70884"/>
                  <a:pt x="609663" y="72421"/>
                  <a:pt x="616689" y="74428"/>
                </a:cubicBezTo>
                <a:cubicBezTo>
                  <a:pt x="622077" y="75967"/>
                  <a:pt x="627201" y="78385"/>
                  <a:pt x="632637" y="79744"/>
                </a:cubicBezTo>
                <a:cubicBezTo>
                  <a:pt x="653361" y="84925"/>
                  <a:pt x="675437" y="87377"/>
                  <a:pt x="696433" y="90377"/>
                </a:cubicBezTo>
                <a:cubicBezTo>
                  <a:pt x="701749" y="92149"/>
                  <a:pt x="706976" y="94219"/>
                  <a:pt x="712382" y="95693"/>
                </a:cubicBezTo>
                <a:cubicBezTo>
                  <a:pt x="726480" y="99538"/>
                  <a:pt x="741049" y="101703"/>
                  <a:pt x="754912" y="106325"/>
                </a:cubicBezTo>
                <a:cubicBezTo>
                  <a:pt x="760228" y="108097"/>
                  <a:pt x="765849" y="109136"/>
                  <a:pt x="770861" y="111642"/>
                </a:cubicBezTo>
                <a:cubicBezTo>
                  <a:pt x="776575" y="114499"/>
                  <a:pt x="780971" y="119679"/>
                  <a:pt x="786809" y="122274"/>
                </a:cubicBezTo>
                <a:cubicBezTo>
                  <a:pt x="797051" y="126826"/>
                  <a:pt x="809381" y="126690"/>
                  <a:pt x="818707" y="132907"/>
                </a:cubicBezTo>
                <a:lnTo>
                  <a:pt x="866554" y="164805"/>
                </a:lnTo>
                <a:cubicBezTo>
                  <a:pt x="871870" y="168349"/>
                  <a:pt x="876441" y="173417"/>
                  <a:pt x="882502" y="175437"/>
                </a:cubicBezTo>
                <a:lnTo>
                  <a:pt x="898451" y="180753"/>
                </a:lnTo>
                <a:cubicBezTo>
                  <a:pt x="905539" y="186069"/>
                  <a:pt x="911791" y="192739"/>
                  <a:pt x="919716" y="196702"/>
                </a:cubicBezTo>
                <a:cubicBezTo>
                  <a:pt x="929741" y="201714"/>
                  <a:pt x="942288" y="201118"/>
                  <a:pt x="951614" y="207335"/>
                </a:cubicBezTo>
                <a:cubicBezTo>
                  <a:pt x="956930" y="210879"/>
                  <a:pt x="961724" y="215372"/>
                  <a:pt x="967563" y="217967"/>
                </a:cubicBezTo>
                <a:cubicBezTo>
                  <a:pt x="977805" y="222519"/>
                  <a:pt x="988828" y="225056"/>
                  <a:pt x="999461" y="228600"/>
                </a:cubicBezTo>
                <a:lnTo>
                  <a:pt x="1015409" y="233916"/>
                </a:lnTo>
                <a:cubicBezTo>
                  <a:pt x="1035961" y="247617"/>
                  <a:pt x="1042205" y="255820"/>
                  <a:pt x="1063256" y="260498"/>
                </a:cubicBezTo>
                <a:cubicBezTo>
                  <a:pt x="1073779" y="262836"/>
                  <a:pt x="1084521" y="264042"/>
                  <a:pt x="1095154" y="265814"/>
                </a:cubicBezTo>
                <a:cubicBezTo>
                  <a:pt x="1100470" y="269358"/>
                  <a:pt x="1105388" y="273589"/>
                  <a:pt x="1111102" y="276446"/>
                </a:cubicBezTo>
                <a:cubicBezTo>
                  <a:pt x="1116114" y="278952"/>
                  <a:pt x="1121900" y="279555"/>
                  <a:pt x="1127051" y="281763"/>
                </a:cubicBezTo>
                <a:cubicBezTo>
                  <a:pt x="1134335" y="284885"/>
                  <a:pt x="1141435" y="288463"/>
                  <a:pt x="1148316" y="292395"/>
                </a:cubicBezTo>
                <a:cubicBezTo>
                  <a:pt x="1153864" y="295565"/>
                  <a:pt x="1158426" y="300433"/>
                  <a:pt x="1164265" y="303028"/>
                </a:cubicBezTo>
                <a:cubicBezTo>
                  <a:pt x="1174507" y="307580"/>
                  <a:pt x="1196163" y="313660"/>
                  <a:pt x="1196163" y="313660"/>
                </a:cubicBezTo>
                <a:cubicBezTo>
                  <a:pt x="1201479" y="317204"/>
                  <a:pt x="1206397" y="321436"/>
                  <a:pt x="1212112" y="324293"/>
                </a:cubicBezTo>
                <a:cubicBezTo>
                  <a:pt x="1217124" y="326799"/>
                  <a:pt x="1223162" y="326888"/>
                  <a:pt x="1228061" y="329609"/>
                </a:cubicBezTo>
                <a:cubicBezTo>
                  <a:pt x="1239231" y="335815"/>
                  <a:pt x="1247835" y="346833"/>
                  <a:pt x="1259958" y="350874"/>
                </a:cubicBezTo>
                <a:cubicBezTo>
                  <a:pt x="1281968" y="358212"/>
                  <a:pt x="1271244" y="353083"/>
                  <a:pt x="1291856" y="366823"/>
                </a:cubicBezTo>
                <a:cubicBezTo>
                  <a:pt x="1320209" y="409351"/>
                  <a:pt x="1282998" y="357966"/>
                  <a:pt x="1318437" y="393405"/>
                </a:cubicBezTo>
                <a:cubicBezTo>
                  <a:pt x="1322955" y="397923"/>
                  <a:pt x="1324980" y="404445"/>
                  <a:pt x="1329070" y="409353"/>
                </a:cubicBezTo>
                <a:cubicBezTo>
                  <a:pt x="1337469" y="419431"/>
                  <a:pt x="1349020" y="429961"/>
                  <a:pt x="1360968" y="435935"/>
                </a:cubicBezTo>
                <a:cubicBezTo>
                  <a:pt x="1365980" y="438441"/>
                  <a:pt x="1371600" y="439479"/>
                  <a:pt x="1376916" y="441251"/>
                </a:cubicBezTo>
                <a:lnTo>
                  <a:pt x="1440712" y="483781"/>
                </a:lnTo>
                <a:lnTo>
                  <a:pt x="1472609" y="505046"/>
                </a:lnTo>
                <a:lnTo>
                  <a:pt x="1488558" y="510363"/>
                </a:lnTo>
                <a:cubicBezTo>
                  <a:pt x="1495646" y="520995"/>
                  <a:pt x="1499191" y="535172"/>
                  <a:pt x="1509823" y="542260"/>
                </a:cubicBezTo>
                <a:lnTo>
                  <a:pt x="1541721" y="563525"/>
                </a:lnTo>
                <a:cubicBezTo>
                  <a:pt x="1547037" y="567069"/>
                  <a:pt x="1551608" y="572138"/>
                  <a:pt x="1557670" y="574158"/>
                </a:cubicBezTo>
                <a:lnTo>
                  <a:pt x="1573619" y="579474"/>
                </a:lnTo>
                <a:lnTo>
                  <a:pt x="1653363" y="632637"/>
                </a:lnTo>
                <a:lnTo>
                  <a:pt x="1685261" y="653902"/>
                </a:lnTo>
                <a:lnTo>
                  <a:pt x="1701209" y="659219"/>
                </a:lnTo>
                <a:cubicBezTo>
                  <a:pt x="1752632" y="697782"/>
                  <a:pt x="1697833" y="660188"/>
                  <a:pt x="1738423" y="680484"/>
                </a:cubicBezTo>
                <a:cubicBezTo>
                  <a:pt x="1744138" y="683341"/>
                  <a:pt x="1748657" y="688259"/>
                  <a:pt x="1754372" y="691116"/>
                </a:cubicBezTo>
                <a:cubicBezTo>
                  <a:pt x="1759384" y="693622"/>
                  <a:pt x="1765170" y="694225"/>
                  <a:pt x="1770321" y="696432"/>
                </a:cubicBezTo>
                <a:cubicBezTo>
                  <a:pt x="1825786" y="720203"/>
                  <a:pt x="1758392" y="696043"/>
                  <a:pt x="1812851" y="712381"/>
                </a:cubicBezTo>
                <a:cubicBezTo>
                  <a:pt x="1823586" y="715602"/>
                  <a:pt x="1834116" y="719470"/>
                  <a:pt x="1844749" y="723014"/>
                </a:cubicBezTo>
                <a:lnTo>
                  <a:pt x="1876647" y="733646"/>
                </a:lnTo>
                <a:cubicBezTo>
                  <a:pt x="1881963" y="735418"/>
                  <a:pt x="1887159" y="737604"/>
                  <a:pt x="1892595" y="738963"/>
                </a:cubicBezTo>
                <a:cubicBezTo>
                  <a:pt x="1906772" y="742507"/>
                  <a:pt x="1921263" y="744974"/>
                  <a:pt x="1935126" y="749595"/>
                </a:cubicBezTo>
                <a:lnTo>
                  <a:pt x="1982972" y="765544"/>
                </a:lnTo>
                <a:lnTo>
                  <a:pt x="1998921" y="770860"/>
                </a:lnTo>
                <a:cubicBezTo>
                  <a:pt x="2004237" y="772632"/>
                  <a:pt x="2009433" y="774818"/>
                  <a:pt x="2014870" y="776177"/>
                </a:cubicBezTo>
                <a:cubicBezTo>
                  <a:pt x="2021958" y="777949"/>
                  <a:pt x="2029294" y="778928"/>
                  <a:pt x="2036135" y="781493"/>
                </a:cubicBezTo>
                <a:cubicBezTo>
                  <a:pt x="2043555" y="784276"/>
                  <a:pt x="2050116" y="789003"/>
                  <a:pt x="2057400" y="792125"/>
                </a:cubicBezTo>
                <a:cubicBezTo>
                  <a:pt x="2071305" y="798085"/>
                  <a:pt x="2079614" y="798258"/>
                  <a:pt x="2094614" y="802758"/>
                </a:cubicBezTo>
                <a:cubicBezTo>
                  <a:pt x="2159329" y="822173"/>
                  <a:pt x="2098764" y="806454"/>
                  <a:pt x="2147777" y="818707"/>
                </a:cubicBezTo>
                <a:cubicBezTo>
                  <a:pt x="2153093" y="822251"/>
                  <a:pt x="2157887" y="826744"/>
                  <a:pt x="2163726" y="829339"/>
                </a:cubicBezTo>
                <a:cubicBezTo>
                  <a:pt x="2188382" y="840297"/>
                  <a:pt x="2205915" y="842454"/>
                  <a:pt x="2232837" y="845288"/>
                </a:cubicBezTo>
                <a:cubicBezTo>
                  <a:pt x="2254059" y="847522"/>
                  <a:pt x="2275368" y="848833"/>
                  <a:pt x="2296633" y="850605"/>
                </a:cubicBezTo>
                <a:cubicBezTo>
                  <a:pt x="2348494" y="863570"/>
                  <a:pt x="2283737" y="847739"/>
                  <a:pt x="2344479" y="861237"/>
                </a:cubicBezTo>
                <a:cubicBezTo>
                  <a:pt x="2350617" y="862601"/>
                  <a:pt x="2374585" y="868316"/>
                  <a:pt x="2381693" y="871870"/>
                </a:cubicBezTo>
                <a:cubicBezTo>
                  <a:pt x="2387408" y="874727"/>
                  <a:pt x="2392095" y="879332"/>
                  <a:pt x="2397642" y="882502"/>
                </a:cubicBezTo>
                <a:cubicBezTo>
                  <a:pt x="2415160" y="892512"/>
                  <a:pt x="2420698" y="894800"/>
                  <a:pt x="2440172" y="898451"/>
                </a:cubicBezTo>
                <a:cubicBezTo>
                  <a:pt x="2461361" y="902424"/>
                  <a:pt x="2482828" y="904856"/>
                  <a:pt x="2503968" y="909084"/>
                </a:cubicBezTo>
                <a:cubicBezTo>
                  <a:pt x="2512828" y="910856"/>
                  <a:pt x="2521589" y="913231"/>
                  <a:pt x="2530549" y="914400"/>
                </a:cubicBezTo>
                <a:cubicBezTo>
                  <a:pt x="2562373" y="918551"/>
                  <a:pt x="2594344" y="921488"/>
                  <a:pt x="2626242" y="925032"/>
                </a:cubicBezTo>
                <a:cubicBezTo>
                  <a:pt x="2626266" y="925035"/>
                  <a:pt x="2721911" y="935663"/>
                  <a:pt x="2721935" y="935665"/>
                </a:cubicBezTo>
                <a:lnTo>
                  <a:pt x="2806995" y="940981"/>
                </a:lnTo>
                <a:cubicBezTo>
                  <a:pt x="2864418" y="945575"/>
                  <a:pt x="2854933" y="947830"/>
                  <a:pt x="2918637" y="956930"/>
                </a:cubicBezTo>
                <a:cubicBezTo>
                  <a:pt x="2969995" y="964266"/>
                  <a:pt x="2943417" y="960692"/>
                  <a:pt x="2998382" y="967563"/>
                </a:cubicBezTo>
                <a:cubicBezTo>
                  <a:pt x="3009014" y="971107"/>
                  <a:pt x="3019289" y="975997"/>
                  <a:pt x="3030279" y="978195"/>
                </a:cubicBezTo>
                <a:cubicBezTo>
                  <a:pt x="3039140" y="979967"/>
                  <a:pt x="3048095" y="981320"/>
                  <a:pt x="3056861" y="983512"/>
                </a:cubicBezTo>
                <a:cubicBezTo>
                  <a:pt x="3062297" y="984871"/>
                  <a:pt x="3067421" y="987289"/>
                  <a:pt x="3072809" y="988828"/>
                </a:cubicBezTo>
                <a:cubicBezTo>
                  <a:pt x="3079835" y="990835"/>
                  <a:pt x="3087049" y="992137"/>
                  <a:pt x="3094075" y="994144"/>
                </a:cubicBezTo>
                <a:cubicBezTo>
                  <a:pt x="3107310" y="997925"/>
                  <a:pt x="3117163" y="1003115"/>
                  <a:pt x="3131289" y="1004777"/>
                </a:cubicBezTo>
                <a:cubicBezTo>
                  <a:pt x="3154236" y="1007477"/>
                  <a:pt x="3177410" y="1007794"/>
                  <a:pt x="3200400" y="1010093"/>
                </a:cubicBezTo>
                <a:cubicBezTo>
                  <a:pt x="3212868" y="1011340"/>
                  <a:pt x="3225120" y="1014448"/>
                  <a:pt x="3237614" y="1015409"/>
                </a:cubicBezTo>
                <a:cubicBezTo>
                  <a:pt x="3342910" y="1023509"/>
                  <a:pt x="3417870" y="1026525"/>
                  <a:pt x="3519377" y="1031358"/>
                </a:cubicBezTo>
                <a:lnTo>
                  <a:pt x="3716079" y="1026042"/>
                </a:lnTo>
                <a:cubicBezTo>
                  <a:pt x="3946982" y="1020410"/>
                  <a:pt x="3879548" y="1020725"/>
                  <a:pt x="3997842" y="1020725"/>
                </a:cubicBezTo>
                <a:lnTo>
                  <a:pt x="3997842" y="1020725"/>
                </a:lnTo>
              </a:path>
            </a:pathLst>
          </a:custGeom>
          <a:noFill/>
          <a:ln w="381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2" name="Freeform 21">
            <a:extLst>
              <a:ext uri="{FF2B5EF4-FFF2-40B4-BE49-F238E27FC236}">
                <a16:creationId xmlns:a16="http://schemas.microsoft.com/office/drawing/2014/main" id="{CC836929-8840-8041-89EA-FABB36BD6A8A}"/>
              </a:ext>
            </a:extLst>
          </p:cNvPr>
          <p:cNvSpPr/>
          <p:nvPr/>
        </p:nvSpPr>
        <p:spPr>
          <a:xfrm>
            <a:off x="4699379" y="2597624"/>
            <a:ext cx="3994245" cy="991737"/>
          </a:xfrm>
          <a:custGeom>
            <a:avLst/>
            <a:gdLst>
              <a:gd name="connsiteX0" fmla="*/ 0 w 3994245"/>
              <a:gd name="connsiteY0" fmla="*/ 991737 h 991737"/>
              <a:gd name="connsiteX1" fmla="*/ 0 w 3994245"/>
              <a:gd name="connsiteY1" fmla="*/ 991737 h 991737"/>
              <a:gd name="connsiteX2" fmla="*/ 13648 w 3994245"/>
              <a:gd name="connsiteY2" fmla="*/ 955343 h 991737"/>
              <a:gd name="connsiteX3" fmla="*/ 22746 w 3994245"/>
              <a:gd name="connsiteY3" fmla="*/ 928048 h 991737"/>
              <a:gd name="connsiteX4" fmla="*/ 27296 w 3994245"/>
              <a:gd name="connsiteY4" fmla="*/ 914400 h 991737"/>
              <a:gd name="connsiteX5" fmla="*/ 36394 w 3994245"/>
              <a:gd name="connsiteY5" fmla="*/ 896203 h 991737"/>
              <a:gd name="connsiteX6" fmla="*/ 45493 w 3994245"/>
              <a:gd name="connsiteY6" fmla="*/ 846161 h 991737"/>
              <a:gd name="connsiteX7" fmla="*/ 50042 w 3994245"/>
              <a:gd name="connsiteY7" fmla="*/ 832513 h 991737"/>
              <a:gd name="connsiteX8" fmla="*/ 59140 w 3994245"/>
              <a:gd name="connsiteY8" fmla="*/ 791570 h 991737"/>
              <a:gd name="connsiteX9" fmla="*/ 63690 w 3994245"/>
              <a:gd name="connsiteY9" fmla="*/ 777922 h 991737"/>
              <a:gd name="connsiteX10" fmla="*/ 68239 w 3994245"/>
              <a:gd name="connsiteY10" fmla="*/ 755176 h 991737"/>
              <a:gd name="connsiteX11" fmla="*/ 72788 w 3994245"/>
              <a:gd name="connsiteY11" fmla="*/ 736979 h 991737"/>
              <a:gd name="connsiteX12" fmla="*/ 81887 w 3994245"/>
              <a:gd name="connsiteY12" fmla="*/ 691486 h 991737"/>
              <a:gd name="connsiteX13" fmla="*/ 90985 w 3994245"/>
              <a:gd name="connsiteY13" fmla="*/ 659642 h 991737"/>
              <a:gd name="connsiteX14" fmla="*/ 100084 w 3994245"/>
              <a:gd name="connsiteY14" fmla="*/ 632346 h 991737"/>
              <a:gd name="connsiteX15" fmla="*/ 104633 w 3994245"/>
              <a:gd name="connsiteY15" fmla="*/ 614149 h 991737"/>
              <a:gd name="connsiteX16" fmla="*/ 113731 w 3994245"/>
              <a:gd name="connsiteY16" fmla="*/ 600501 h 991737"/>
              <a:gd name="connsiteX17" fmla="*/ 122830 w 3994245"/>
              <a:gd name="connsiteY17" fmla="*/ 573206 h 991737"/>
              <a:gd name="connsiteX18" fmla="*/ 127379 w 3994245"/>
              <a:gd name="connsiteY18" fmla="*/ 559558 h 991737"/>
              <a:gd name="connsiteX19" fmla="*/ 131928 w 3994245"/>
              <a:gd name="connsiteY19" fmla="*/ 541361 h 991737"/>
              <a:gd name="connsiteX20" fmla="*/ 141027 w 3994245"/>
              <a:gd name="connsiteY20" fmla="*/ 514066 h 991737"/>
              <a:gd name="connsiteX21" fmla="*/ 150125 w 3994245"/>
              <a:gd name="connsiteY21" fmla="*/ 477672 h 991737"/>
              <a:gd name="connsiteX22" fmla="*/ 154675 w 3994245"/>
              <a:gd name="connsiteY22" fmla="*/ 432179 h 991737"/>
              <a:gd name="connsiteX23" fmla="*/ 168322 w 3994245"/>
              <a:gd name="connsiteY23" fmla="*/ 386686 h 991737"/>
              <a:gd name="connsiteX24" fmla="*/ 172872 w 3994245"/>
              <a:gd name="connsiteY24" fmla="*/ 363940 h 991737"/>
              <a:gd name="connsiteX25" fmla="*/ 181970 w 3994245"/>
              <a:gd name="connsiteY25" fmla="*/ 327546 h 991737"/>
              <a:gd name="connsiteX26" fmla="*/ 195618 w 3994245"/>
              <a:gd name="connsiteY26" fmla="*/ 277504 h 991737"/>
              <a:gd name="connsiteX27" fmla="*/ 204717 w 3994245"/>
              <a:gd name="connsiteY27" fmla="*/ 254758 h 991737"/>
              <a:gd name="connsiteX28" fmla="*/ 222914 w 3994245"/>
              <a:gd name="connsiteY28" fmla="*/ 227463 h 991737"/>
              <a:gd name="connsiteX29" fmla="*/ 236561 w 3994245"/>
              <a:gd name="connsiteY29" fmla="*/ 200167 h 991737"/>
              <a:gd name="connsiteX30" fmla="*/ 254758 w 3994245"/>
              <a:gd name="connsiteY30" fmla="*/ 172872 h 991737"/>
              <a:gd name="connsiteX31" fmla="*/ 263857 w 3994245"/>
              <a:gd name="connsiteY31" fmla="*/ 159224 h 991737"/>
              <a:gd name="connsiteX32" fmla="*/ 282054 w 3994245"/>
              <a:gd name="connsiteY32" fmla="*/ 131928 h 991737"/>
              <a:gd name="connsiteX33" fmla="*/ 286603 w 3994245"/>
              <a:gd name="connsiteY33" fmla="*/ 118280 h 991737"/>
              <a:gd name="connsiteX34" fmla="*/ 313899 w 3994245"/>
              <a:gd name="connsiteY34" fmla="*/ 100083 h 991737"/>
              <a:gd name="connsiteX35" fmla="*/ 341194 w 3994245"/>
              <a:gd name="connsiteY35" fmla="*/ 77337 h 991737"/>
              <a:gd name="connsiteX36" fmla="*/ 368490 w 3994245"/>
              <a:gd name="connsiteY36" fmla="*/ 59140 h 991737"/>
              <a:gd name="connsiteX37" fmla="*/ 382137 w 3994245"/>
              <a:gd name="connsiteY37" fmla="*/ 50042 h 991737"/>
              <a:gd name="connsiteX38" fmla="*/ 409433 w 3994245"/>
              <a:gd name="connsiteY38" fmla="*/ 40943 h 991737"/>
              <a:gd name="connsiteX39" fmla="*/ 423081 w 3994245"/>
              <a:gd name="connsiteY39" fmla="*/ 31845 h 991737"/>
              <a:gd name="connsiteX40" fmla="*/ 436728 w 3994245"/>
              <a:gd name="connsiteY40" fmla="*/ 27295 h 991737"/>
              <a:gd name="connsiteX41" fmla="*/ 477672 w 3994245"/>
              <a:gd name="connsiteY41" fmla="*/ 4549 h 991737"/>
              <a:gd name="connsiteX42" fmla="*/ 500418 w 3994245"/>
              <a:gd name="connsiteY42" fmla="*/ 0 h 991737"/>
              <a:gd name="connsiteX43" fmla="*/ 645994 w 3994245"/>
              <a:gd name="connsiteY43" fmla="*/ 4549 h 991737"/>
              <a:gd name="connsiteX44" fmla="*/ 686937 w 3994245"/>
              <a:gd name="connsiteY44" fmla="*/ 13648 h 991737"/>
              <a:gd name="connsiteX45" fmla="*/ 709684 w 3994245"/>
              <a:gd name="connsiteY45" fmla="*/ 18197 h 991737"/>
              <a:gd name="connsiteX46" fmla="*/ 736979 w 3994245"/>
              <a:gd name="connsiteY46" fmla="*/ 27295 h 991737"/>
              <a:gd name="connsiteX47" fmla="*/ 764275 w 3994245"/>
              <a:gd name="connsiteY47" fmla="*/ 45492 h 991737"/>
              <a:gd name="connsiteX48" fmla="*/ 796120 w 3994245"/>
              <a:gd name="connsiteY48" fmla="*/ 54591 h 991737"/>
              <a:gd name="connsiteX49" fmla="*/ 823415 w 3994245"/>
              <a:gd name="connsiteY49" fmla="*/ 63689 h 991737"/>
              <a:gd name="connsiteX50" fmla="*/ 837063 w 3994245"/>
              <a:gd name="connsiteY50" fmla="*/ 68239 h 991737"/>
              <a:gd name="connsiteX51" fmla="*/ 850711 w 3994245"/>
              <a:gd name="connsiteY51" fmla="*/ 72788 h 991737"/>
              <a:gd name="connsiteX52" fmla="*/ 878006 w 3994245"/>
              <a:gd name="connsiteY52" fmla="*/ 86436 h 991737"/>
              <a:gd name="connsiteX53" fmla="*/ 905302 w 3994245"/>
              <a:gd name="connsiteY53" fmla="*/ 100083 h 991737"/>
              <a:gd name="connsiteX54" fmla="*/ 932597 w 3994245"/>
              <a:gd name="connsiteY54" fmla="*/ 113731 h 991737"/>
              <a:gd name="connsiteX55" fmla="*/ 959893 w 3994245"/>
              <a:gd name="connsiteY55" fmla="*/ 127379 h 991737"/>
              <a:gd name="connsiteX56" fmla="*/ 973540 w 3994245"/>
              <a:gd name="connsiteY56" fmla="*/ 136477 h 991737"/>
              <a:gd name="connsiteX57" fmla="*/ 1000836 w 3994245"/>
              <a:gd name="connsiteY57" fmla="*/ 145576 h 991737"/>
              <a:gd name="connsiteX58" fmla="*/ 1028131 w 3994245"/>
              <a:gd name="connsiteY58" fmla="*/ 154675 h 991737"/>
              <a:gd name="connsiteX59" fmla="*/ 1055427 w 3994245"/>
              <a:gd name="connsiteY59" fmla="*/ 163773 h 991737"/>
              <a:gd name="connsiteX60" fmla="*/ 1069075 w 3994245"/>
              <a:gd name="connsiteY60" fmla="*/ 168322 h 991737"/>
              <a:gd name="connsiteX61" fmla="*/ 1100920 w 3994245"/>
              <a:gd name="connsiteY61" fmla="*/ 186519 h 991737"/>
              <a:gd name="connsiteX62" fmla="*/ 1114567 w 3994245"/>
              <a:gd name="connsiteY62" fmla="*/ 191069 h 991737"/>
              <a:gd name="connsiteX63" fmla="*/ 1128215 w 3994245"/>
              <a:gd name="connsiteY63" fmla="*/ 200167 h 991737"/>
              <a:gd name="connsiteX64" fmla="*/ 1155511 w 3994245"/>
              <a:gd name="connsiteY64" fmla="*/ 209266 h 991737"/>
              <a:gd name="connsiteX65" fmla="*/ 1169158 w 3994245"/>
              <a:gd name="connsiteY65" fmla="*/ 213815 h 991737"/>
              <a:gd name="connsiteX66" fmla="*/ 1210102 w 3994245"/>
              <a:gd name="connsiteY66" fmla="*/ 236561 h 991737"/>
              <a:gd name="connsiteX67" fmla="*/ 1237397 w 3994245"/>
              <a:gd name="connsiteY67" fmla="*/ 254758 h 991737"/>
              <a:gd name="connsiteX68" fmla="*/ 1251045 w 3994245"/>
              <a:gd name="connsiteY68" fmla="*/ 263857 h 991737"/>
              <a:gd name="connsiteX69" fmla="*/ 1282890 w 3994245"/>
              <a:gd name="connsiteY69" fmla="*/ 272955 h 991737"/>
              <a:gd name="connsiteX70" fmla="*/ 1296537 w 3994245"/>
              <a:gd name="connsiteY70" fmla="*/ 282054 h 991737"/>
              <a:gd name="connsiteX71" fmla="*/ 1323833 w 3994245"/>
              <a:gd name="connsiteY71" fmla="*/ 291152 h 991737"/>
              <a:gd name="connsiteX72" fmla="*/ 1337481 w 3994245"/>
              <a:gd name="connsiteY72" fmla="*/ 300251 h 991737"/>
              <a:gd name="connsiteX73" fmla="*/ 1355678 w 3994245"/>
              <a:gd name="connsiteY73" fmla="*/ 309349 h 991737"/>
              <a:gd name="connsiteX74" fmla="*/ 1364776 w 3994245"/>
              <a:gd name="connsiteY74" fmla="*/ 322997 h 991737"/>
              <a:gd name="connsiteX75" fmla="*/ 1392072 w 3994245"/>
              <a:gd name="connsiteY75" fmla="*/ 332095 h 991737"/>
              <a:gd name="connsiteX76" fmla="*/ 1405720 w 3994245"/>
              <a:gd name="connsiteY76" fmla="*/ 336645 h 991737"/>
              <a:gd name="connsiteX77" fmla="*/ 1419367 w 3994245"/>
              <a:gd name="connsiteY77" fmla="*/ 341194 h 991737"/>
              <a:gd name="connsiteX78" fmla="*/ 1455761 w 3994245"/>
              <a:gd name="connsiteY78" fmla="*/ 359391 h 991737"/>
              <a:gd name="connsiteX79" fmla="*/ 1469409 w 3994245"/>
              <a:gd name="connsiteY79" fmla="*/ 368489 h 991737"/>
              <a:gd name="connsiteX80" fmla="*/ 1487606 w 3994245"/>
              <a:gd name="connsiteY80" fmla="*/ 373039 h 991737"/>
              <a:gd name="connsiteX81" fmla="*/ 1514902 w 3994245"/>
              <a:gd name="connsiteY81" fmla="*/ 382137 h 991737"/>
              <a:gd name="connsiteX82" fmla="*/ 1528549 w 3994245"/>
              <a:gd name="connsiteY82" fmla="*/ 386686 h 991737"/>
              <a:gd name="connsiteX83" fmla="*/ 1546746 w 3994245"/>
              <a:gd name="connsiteY83" fmla="*/ 391236 h 991737"/>
              <a:gd name="connsiteX84" fmla="*/ 1569493 w 3994245"/>
              <a:gd name="connsiteY84" fmla="*/ 395785 h 991737"/>
              <a:gd name="connsiteX85" fmla="*/ 1583140 w 3994245"/>
              <a:gd name="connsiteY85" fmla="*/ 400334 h 991737"/>
              <a:gd name="connsiteX86" fmla="*/ 1601337 w 3994245"/>
              <a:gd name="connsiteY86" fmla="*/ 404883 h 991737"/>
              <a:gd name="connsiteX87" fmla="*/ 1624084 w 3994245"/>
              <a:gd name="connsiteY87" fmla="*/ 409433 h 991737"/>
              <a:gd name="connsiteX88" fmla="*/ 1651379 w 3994245"/>
              <a:gd name="connsiteY88" fmla="*/ 418531 h 991737"/>
              <a:gd name="connsiteX89" fmla="*/ 1665027 w 3994245"/>
              <a:gd name="connsiteY89" fmla="*/ 427630 h 991737"/>
              <a:gd name="connsiteX90" fmla="*/ 1687773 w 3994245"/>
              <a:gd name="connsiteY90" fmla="*/ 432179 h 991737"/>
              <a:gd name="connsiteX91" fmla="*/ 1769660 w 3994245"/>
              <a:gd name="connsiteY91" fmla="*/ 441277 h 991737"/>
              <a:gd name="connsiteX92" fmla="*/ 1824251 w 3994245"/>
              <a:gd name="connsiteY92" fmla="*/ 450376 h 991737"/>
              <a:gd name="connsiteX93" fmla="*/ 1837899 w 3994245"/>
              <a:gd name="connsiteY93" fmla="*/ 454925 h 991737"/>
              <a:gd name="connsiteX94" fmla="*/ 1851546 w 3994245"/>
              <a:gd name="connsiteY94" fmla="*/ 464024 h 991737"/>
              <a:gd name="connsiteX95" fmla="*/ 1865194 w 3994245"/>
              <a:gd name="connsiteY95" fmla="*/ 468573 h 991737"/>
              <a:gd name="connsiteX96" fmla="*/ 1910687 w 3994245"/>
              <a:gd name="connsiteY96" fmla="*/ 477672 h 991737"/>
              <a:gd name="connsiteX97" fmla="*/ 1974376 w 3994245"/>
              <a:gd name="connsiteY97" fmla="*/ 486770 h 991737"/>
              <a:gd name="connsiteX98" fmla="*/ 2019869 w 3994245"/>
              <a:gd name="connsiteY98" fmla="*/ 495869 h 991737"/>
              <a:gd name="connsiteX99" fmla="*/ 2101755 w 3994245"/>
              <a:gd name="connsiteY99" fmla="*/ 509516 h 991737"/>
              <a:gd name="connsiteX100" fmla="*/ 2129051 w 3994245"/>
              <a:gd name="connsiteY100" fmla="*/ 514066 h 991737"/>
              <a:gd name="connsiteX101" fmla="*/ 2156346 w 3994245"/>
              <a:gd name="connsiteY101" fmla="*/ 523164 h 991737"/>
              <a:gd name="connsiteX102" fmla="*/ 2174543 w 3994245"/>
              <a:gd name="connsiteY102" fmla="*/ 527713 h 991737"/>
              <a:gd name="connsiteX103" fmla="*/ 2201839 w 3994245"/>
              <a:gd name="connsiteY103" fmla="*/ 536812 h 991737"/>
              <a:gd name="connsiteX104" fmla="*/ 2247331 w 3994245"/>
              <a:gd name="connsiteY104" fmla="*/ 545910 h 991737"/>
              <a:gd name="connsiteX105" fmla="*/ 2288275 w 3994245"/>
              <a:gd name="connsiteY105" fmla="*/ 559558 h 991737"/>
              <a:gd name="connsiteX106" fmla="*/ 2301922 w 3994245"/>
              <a:gd name="connsiteY106" fmla="*/ 564107 h 991737"/>
              <a:gd name="connsiteX107" fmla="*/ 2374711 w 3994245"/>
              <a:gd name="connsiteY107" fmla="*/ 573206 h 991737"/>
              <a:gd name="connsiteX108" fmla="*/ 2411105 w 3994245"/>
              <a:gd name="connsiteY108" fmla="*/ 582304 h 991737"/>
              <a:gd name="connsiteX109" fmla="*/ 2424752 w 3994245"/>
              <a:gd name="connsiteY109" fmla="*/ 586854 h 991737"/>
              <a:gd name="connsiteX110" fmla="*/ 2483893 w 3994245"/>
              <a:gd name="connsiteY110" fmla="*/ 595952 h 991737"/>
              <a:gd name="connsiteX111" fmla="*/ 2506639 w 3994245"/>
              <a:gd name="connsiteY111" fmla="*/ 600501 h 991737"/>
              <a:gd name="connsiteX112" fmla="*/ 2524836 w 3994245"/>
              <a:gd name="connsiteY112" fmla="*/ 605051 h 991737"/>
              <a:gd name="connsiteX113" fmla="*/ 2556681 w 3994245"/>
              <a:gd name="connsiteY113" fmla="*/ 609600 h 991737"/>
              <a:gd name="connsiteX114" fmla="*/ 2606722 w 3994245"/>
              <a:gd name="connsiteY114" fmla="*/ 623248 h 991737"/>
              <a:gd name="connsiteX115" fmla="*/ 2679511 w 3994245"/>
              <a:gd name="connsiteY115" fmla="*/ 632346 h 991737"/>
              <a:gd name="connsiteX116" fmla="*/ 2706806 w 3994245"/>
              <a:gd name="connsiteY116" fmla="*/ 636895 h 991737"/>
              <a:gd name="connsiteX117" fmla="*/ 2734102 w 3994245"/>
              <a:gd name="connsiteY117" fmla="*/ 645994 h 991737"/>
              <a:gd name="connsiteX118" fmla="*/ 2747749 w 3994245"/>
              <a:gd name="connsiteY118" fmla="*/ 650543 h 991737"/>
              <a:gd name="connsiteX119" fmla="*/ 2811439 w 3994245"/>
              <a:gd name="connsiteY119" fmla="*/ 659642 h 991737"/>
              <a:gd name="connsiteX120" fmla="*/ 2906973 w 3994245"/>
              <a:gd name="connsiteY120" fmla="*/ 664191 h 991737"/>
              <a:gd name="connsiteX121" fmla="*/ 2952466 w 3994245"/>
              <a:gd name="connsiteY121" fmla="*/ 668740 h 991737"/>
              <a:gd name="connsiteX122" fmla="*/ 2970663 w 3994245"/>
              <a:gd name="connsiteY122" fmla="*/ 673289 h 991737"/>
              <a:gd name="connsiteX123" fmla="*/ 3002508 w 3994245"/>
              <a:gd name="connsiteY123" fmla="*/ 677839 h 991737"/>
              <a:gd name="connsiteX124" fmla="*/ 3075296 w 3994245"/>
              <a:gd name="connsiteY124" fmla="*/ 686937 h 991737"/>
              <a:gd name="connsiteX125" fmla="*/ 3184478 w 3994245"/>
              <a:gd name="connsiteY125" fmla="*/ 700585 h 991737"/>
              <a:gd name="connsiteX126" fmla="*/ 3248167 w 3994245"/>
              <a:gd name="connsiteY126" fmla="*/ 705134 h 991737"/>
              <a:gd name="connsiteX127" fmla="*/ 3339152 w 3994245"/>
              <a:gd name="connsiteY127" fmla="*/ 709683 h 991737"/>
              <a:gd name="connsiteX128" fmla="*/ 3393743 w 3994245"/>
              <a:gd name="connsiteY128" fmla="*/ 714233 h 991737"/>
              <a:gd name="connsiteX129" fmla="*/ 3484728 w 3994245"/>
              <a:gd name="connsiteY129" fmla="*/ 723331 h 991737"/>
              <a:gd name="connsiteX130" fmla="*/ 3630305 w 3994245"/>
              <a:gd name="connsiteY130" fmla="*/ 727880 h 991737"/>
              <a:gd name="connsiteX131" fmla="*/ 3671248 w 3994245"/>
              <a:gd name="connsiteY131" fmla="*/ 732430 h 991737"/>
              <a:gd name="connsiteX132" fmla="*/ 3744036 w 3994245"/>
              <a:gd name="connsiteY132" fmla="*/ 723331 h 991737"/>
              <a:gd name="connsiteX133" fmla="*/ 3794078 w 3994245"/>
              <a:gd name="connsiteY133" fmla="*/ 727880 h 991737"/>
              <a:gd name="connsiteX134" fmla="*/ 3948752 w 3994245"/>
              <a:gd name="connsiteY134" fmla="*/ 718782 h 991737"/>
              <a:gd name="connsiteX135" fmla="*/ 3994245 w 3994245"/>
              <a:gd name="connsiteY135" fmla="*/ 718782 h 991737"/>
              <a:gd name="connsiteX136" fmla="*/ 3994245 w 3994245"/>
              <a:gd name="connsiteY136" fmla="*/ 718782 h 991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Lst>
            <a:rect l="l" t="t" r="r" b="b"/>
            <a:pathLst>
              <a:path w="3994245" h="991737">
                <a:moveTo>
                  <a:pt x="0" y="991737"/>
                </a:moveTo>
                <a:lnTo>
                  <a:pt x="0" y="991737"/>
                </a:lnTo>
                <a:cubicBezTo>
                  <a:pt x="4549" y="979606"/>
                  <a:pt x="9290" y="967544"/>
                  <a:pt x="13648" y="955343"/>
                </a:cubicBezTo>
                <a:cubicBezTo>
                  <a:pt x="16874" y="946311"/>
                  <a:pt x="19713" y="937146"/>
                  <a:pt x="22746" y="928048"/>
                </a:cubicBezTo>
                <a:cubicBezTo>
                  <a:pt x="24263" y="923499"/>
                  <a:pt x="25151" y="918689"/>
                  <a:pt x="27296" y="914400"/>
                </a:cubicBezTo>
                <a:lnTo>
                  <a:pt x="36394" y="896203"/>
                </a:lnTo>
                <a:cubicBezTo>
                  <a:pt x="38425" y="884018"/>
                  <a:pt x="42310" y="858891"/>
                  <a:pt x="45493" y="846161"/>
                </a:cubicBezTo>
                <a:cubicBezTo>
                  <a:pt x="46656" y="841509"/>
                  <a:pt x="48725" y="837124"/>
                  <a:pt x="50042" y="832513"/>
                </a:cubicBezTo>
                <a:cubicBezTo>
                  <a:pt x="59388" y="799799"/>
                  <a:pt x="49751" y="829124"/>
                  <a:pt x="59140" y="791570"/>
                </a:cubicBezTo>
                <a:cubicBezTo>
                  <a:pt x="60303" y="786918"/>
                  <a:pt x="62527" y="782574"/>
                  <a:pt x="63690" y="777922"/>
                </a:cubicBezTo>
                <a:cubicBezTo>
                  <a:pt x="65565" y="770421"/>
                  <a:pt x="66562" y="762724"/>
                  <a:pt x="68239" y="755176"/>
                </a:cubicBezTo>
                <a:cubicBezTo>
                  <a:pt x="69595" y="749073"/>
                  <a:pt x="71478" y="743093"/>
                  <a:pt x="72788" y="736979"/>
                </a:cubicBezTo>
                <a:cubicBezTo>
                  <a:pt x="76028" y="721858"/>
                  <a:pt x="76997" y="706157"/>
                  <a:pt x="81887" y="691486"/>
                </a:cubicBezTo>
                <a:cubicBezTo>
                  <a:pt x="97178" y="645612"/>
                  <a:pt x="73844" y="716777"/>
                  <a:pt x="90985" y="659642"/>
                </a:cubicBezTo>
                <a:cubicBezTo>
                  <a:pt x="93741" y="650456"/>
                  <a:pt x="97758" y="641651"/>
                  <a:pt x="100084" y="632346"/>
                </a:cubicBezTo>
                <a:cubicBezTo>
                  <a:pt x="101600" y="626280"/>
                  <a:pt x="102170" y="619896"/>
                  <a:pt x="104633" y="614149"/>
                </a:cubicBezTo>
                <a:cubicBezTo>
                  <a:pt x="106787" y="609124"/>
                  <a:pt x="111510" y="605497"/>
                  <a:pt x="113731" y="600501"/>
                </a:cubicBezTo>
                <a:cubicBezTo>
                  <a:pt x="117626" y="591737"/>
                  <a:pt x="119797" y="582304"/>
                  <a:pt x="122830" y="573206"/>
                </a:cubicBezTo>
                <a:cubicBezTo>
                  <a:pt x="124346" y="568657"/>
                  <a:pt x="126216" y="564210"/>
                  <a:pt x="127379" y="559558"/>
                </a:cubicBezTo>
                <a:cubicBezTo>
                  <a:pt x="128895" y="553492"/>
                  <a:pt x="130131" y="547350"/>
                  <a:pt x="131928" y="541361"/>
                </a:cubicBezTo>
                <a:cubicBezTo>
                  <a:pt x="134684" y="532175"/>
                  <a:pt x="137994" y="523164"/>
                  <a:pt x="141027" y="514066"/>
                </a:cubicBezTo>
                <a:cubicBezTo>
                  <a:pt x="146129" y="498759"/>
                  <a:pt x="147685" y="495968"/>
                  <a:pt x="150125" y="477672"/>
                </a:cubicBezTo>
                <a:cubicBezTo>
                  <a:pt x="152139" y="462566"/>
                  <a:pt x="152894" y="447315"/>
                  <a:pt x="154675" y="432179"/>
                </a:cubicBezTo>
                <a:cubicBezTo>
                  <a:pt x="158857" y="396631"/>
                  <a:pt x="153858" y="408384"/>
                  <a:pt x="168322" y="386686"/>
                </a:cubicBezTo>
                <a:cubicBezTo>
                  <a:pt x="169839" y="379104"/>
                  <a:pt x="171133" y="371474"/>
                  <a:pt x="172872" y="363940"/>
                </a:cubicBezTo>
                <a:cubicBezTo>
                  <a:pt x="175684" y="351756"/>
                  <a:pt x="179517" y="339808"/>
                  <a:pt x="181970" y="327546"/>
                </a:cubicBezTo>
                <a:cubicBezTo>
                  <a:pt x="186538" y="304710"/>
                  <a:pt x="186386" y="300582"/>
                  <a:pt x="195618" y="277504"/>
                </a:cubicBezTo>
                <a:cubicBezTo>
                  <a:pt x="198651" y="269922"/>
                  <a:pt x="200807" y="261927"/>
                  <a:pt x="204717" y="254758"/>
                </a:cubicBezTo>
                <a:cubicBezTo>
                  <a:pt x="209953" y="245158"/>
                  <a:pt x="216848" y="236561"/>
                  <a:pt x="222914" y="227463"/>
                </a:cubicBezTo>
                <a:cubicBezTo>
                  <a:pt x="263305" y="166875"/>
                  <a:pt x="205170" y="256672"/>
                  <a:pt x="236561" y="200167"/>
                </a:cubicBezTo>
                <a:cubicBezTo>
                  <a:pt x="241871" y="190608"/>
                  <a:pt x="248692" y="181970"/>
                  <a:pt x="254758" y="172872"/>
                </a:cubicBezTo>
                <a:lnTo>
                  <a:pt x="263857" y="159224"/>
                </a:lnTo>
                <a:cubicBezTo>
                  <a:pt x="274673" y="126772"/>
                  <a:pt x="259336" y="166006"/>
                  <a:pt x="282054" y="131928"/>
                </a:cubicBezTo>
                <a:cubicBezTo>
                  <a:pt x="284714" y="127938"/>
                  <a:pt x="283943" y="122270"/>
                  <a:pt x="286603" y="118280"/>
                </a:cubicBezTo>
                <a:cubicBezTo>
                  <a:pt x="296338" y="103677"/>
                  <a:pt x="299592" y="104853"/>
                  <a:pt x="313899" y="100083"/>
                </a:cubicBezTo>
                <a:cubicBezTo>
                  <a:pt x="353768" y="60214"/>
                  <a:pt x="303193" y="109005"/>
                  <a:pt x="341194" y="77337"/>
                </a:cubicBezTo>
                <a:cubicBezTo>
                  <a:pt x="363912" y="58405"/>
                  <a:pt x="344506" y="67134"/>
                  <a:pt x="368490" y="59140"/>
                </a:cubicBezTo>
                <a:cubicBezTo>
                  <a:pt x="373039" y="56107"/>
                  <a:pt x="377141" y="52262"/>
                  <a:pt x="382137" y="50042"/>
                </a:cubicBezTo>
                <a:cubicBezTo>
                  <a:pt x="390901" y="46147"/>
                  <a:pt x="401453" y="46263"/>
                  <a:pt x="409433" y="40943"/>
                </a:cubicBezTo>
                <a:cubicBezTo>
                  <a:pt x="413982" y="37910"/>
                  <a:pt x="418191" y="34290"/>
                  <a:pt x="423081" y="31845"/>
                </a:cubicBezTo>
                <a:cubicBezTo>
                  <a:pt x="427370" y="29700"/>
                  <a:pt x="432536" y="29624"/>
                  <a:pt x="436728" y="27295"/>
                </a:cubicBezTo>
                <a:cubicBezTo>
                  <a:pt x="464450" y="11893"/>
                  <a:pt x="455213" y="10163"/>
                  <a:pt x="477672" y="4549"/>
                </a:cubicBezTo>
                <a:cubicBezTo>
                  <a:pt x="485173" y="2674"/>
                  <a:pt x="492836" y="1516"/>
                  <a:pt x="500418" y="0"/>
                </a:cubicBezTo>
                <a:cubicBezTo>
                  <a:pt x="548943" y="1516"/>
                  <a:pt x="597512" y="1997"/>
                  <a:pt x="645994" y="4549"/>
                </a:cubicBezTo>
                <a:cubicBezTo>
                  <a:pt x="677722" y="6219"/>
                  <a:pt x="664694" y="8087"/>
                  <a:pt x="686937" y="13648"/>
                </a:cubicBezTo>
                <a:cubicBezTo>
                  <a:pt x="694439" y="15523"/>
                  <a:pt x="702224" y="16163"/>
                  <a:pt x="709684" y="18197"/>
                </a:cubicBezTo>
                <a:cubicBezTo>
                  <a:pt x="718937" y="20720"/>
                  <a:pt x="736979" y="27295"/>
                  <a:pt x="736979" y="27295"/>
                </a:cubicBezTo>
                <a:cubicBezTo>
                  <a:pt x="746078" y="33361"/>
                  <a:pt x="753901" y="42033"/>
                  <a:pt x="764275" y="45492"/>
                </a:cubicBezTo>
                <a:cubicBezTo>
                  <a:pt x="810070" y="60760"/>
                  <a:pt x="739085" y="37482"/>
                  <a:pt x="796120" y="54591"/>
                </a:cubicBezTo>
                <a:cubicBezTo>
                  <a:pt x="805306" y="57347"/>
                  <a:pt x="814317" y="60656"/>
                  <a:pt x="823415" y="63689"/>
                </a:cubicBezTo>
                <a:lnTo>
                  <a:pt x="837063" y="68239"/>
                </a:lnTo>
                <a:lnTo>
                  <a:pt x="850711" y="72788"/>
                </a:lnTo>
                <a:cubicBezTo>
                  <a:pt x="889815" y="98857"/>
                  <a:pt x="840342" y="67604"/>
                  <a:pt x="878006" y="86436"/>
                </a:cubicBezTo>
                <a:cubicBezTo>
                  <a:pt x="913274" y="104070"/>
                  <a:pt x="871004" y="88651"/>
                  <a:pt x="905302" y="100083"/>
                </a:cubicBezTo>
                <a:cubicBezTo>
                  <a:pt x="944407" y="126156"/>
                  <a:pt x="894933" y="94899"/>
                  <a:pt x="932597" y="113731"/>
                </a:cubicBezTo>
                <a:cubicBezTo>
                  <a:pt x="967873" y="131369"/>
                  <a:pt x="925589" y="115945"/>
                  <a:pt x="959893" y="127379"/>
                </a:cubicBezTo>
                <a:cubicBezTo>
                  <a:pt x="964442" y="130412"/>
                  <a:pt x="968544" y="134257"/>
                  <a:pt x="973540" y="136477"/>
                </a:cubicBezTo>
                <a:cubicBezTo>
                  <a:pt x="982304" y="140372"/>
                  <a:pt x="991737" y="142543"/>
                  <a:pt x="1000836" y="145576"/>
                </a:cubicBezTo>
                <a:lnTo>
                  <a:pt x="1028131" y="154675"/>
                </a:lnTo>
                <a:lnTo>
                  <a:pt x="1055427" y="163773"/>
                </a:lnTo>
                <a:lnTo>
                  <a:pt x="1069075" y="168322"/>
                </a:lnTo>
                <a:cubicBezTo>
                  <a:pt x="1082787" y="177464"/>
                  <a:pt x="1084750" y="179589"/>
                  <a:pt x="1100920" y="186519"/>
                </a:cubicBezTo>
                <a:cubicBezTo>
                  <a:pt x="1105327" y="188408"/>
                  <a:pt x="1110278" y="188924"/>
                  <a:pt x="1114567" y="191069"/>
                </a:cubicBezTo>
                <a:cubicBezTo>
                  <a:pt x="1119457" y="193514"/>
                  <a:pt x="1123219" y="197946"/>
                  <a:pt x="1128215" y="200167"/>
                </a:cubicBezTo>
                <a:cubicBezTo>
                  <a:pt x="1136979" y="204062"/>
                  <a:pt x="1146412" y="206233"/>
                  <a:pt x="1155511" y="209266"/>
                </a:cubicBezTo>
                <a:cubicBezTo>
                  <a:pt x="1160060" y="210782"/>
                  <a:pt x="1165168" y="211155"/>
                  <a:pt x="1169158" y="213815"/>
                </a:cubicBezTo>
                <a:cubicBezTo>
                  <a:pt x="1200444" y="234672"/>
                  <a:pt x="1186080" y="228554"/>
                  <a:pt x="1210102" y="236561"/>
                </a:cubicBezTo>
                <a:lnTo>
                  <a:pt x="1237397" y="254758"/>
                </a:lnTo>
                <a:cubicBezTo>
                  <a:pt x="1241946" y="257791"/>
                  <a:pt x="1245858" y="262128"/>
                  <a:pt x="1251045" y="263857"/>
                </a:cubicBezTo>
                <a:cubicBezTo>
                  <a:pt x="1270625" y="270383"/>
                  <a:pt x="1260041" y="267243"/>
                  <a:pt x="1282890" y="272955"/>
                </a:cubicBezTo>
                <a:cubicBezTo>
                  <a:pt x="1287439" y="275988"/>
                  <a:pt x="1291541" y="279833"/>
                  <a:pt x="1296537" y="282054"/>
                </a:cubicBezTo>
                <a:cubicBezTo>
                  <a:pt x="1305301" y="285949"/>
                  <a:pt x="1323833" y="291152"/>
                  <a:pt x="1323833" y="291152"/>
                </a:cubicBezTo>
                <a:cubicBezTo>
                  <a:pt x="1328382" y="294185"/>
                  <a:pt x="1332734" y="297538"/>
                  <a:pt x="1337481" y="300251"/>
                </a:cubicBezTo>
                <a:cubicBezTo>
                  <a:pt x="1343369" y="303616"/>
                  <a:pt x="1350468" y="305008"/>
                  <a:pt x="1355678" y="309349"/>
                </a:cubicBezTo>
                <a:cubicBezTo>
                  <a:pt x="1359878" y="312849"/>
                  <a:pt x="1360140" y="320099"/>
                  <a:pt x="1364776" y="322997"/>
                </a:cubicBezTo>
                <a:cubicBezTo>
                  <a:pt x="1372909" y="328080"/>
                  <a:pt x="1382973" y="329062"/>
                  <a:pt x="1392072" y="332095"/>
                </a:cubicBezTo>
                <a:lnTo>
                  <a:pt x="1405720" y="336645"/>
                </a:lnTo>
                <a:cubicBezTo>
                  <a:pt x="1410269" y="338161"/>
                  <a:pt x="1415377" y="338534"/>
                  <a:pt x="1419367" y="341194"/>
                </a:cubicBezTo>
                <a:cubicBezTo>
                  <a:pt x="1450987" y="362272"/>
                  <a:pt x="1411245" y="337133"/>
                  <a:pt x="1455761" y="359391"/>
                </a:cubicBezTo>
                <a:cubicBezTo>
                  <a:pt x="1460651" y="361836"/>
                  <a:pt x="1464384" y="366335"/>
                  <a:pt x="1469409" y="368489"/>
                </a:cubicBezTo>
                <a:cubicBezTo>
                  <a:pt x="1475156" y="370952"/>
                  <a:pt x="1481617" y="371242"/>
                  <a:pt x="1487606" y="373039"/>
                </a:cubicBezTo>
                <a:cubicBezTo>
                  <a:pt x="1496792" y="375795"/>
                  <a:pt x="1505803" y="379104"/>
                  <a:pt x="1514902" y="382137"/>
                </a:cubicBezTo>
                <a:cubicBezTo>
                  <a:pt x="1519451" y="383653"/>
                  <a:pt x="1523897" y="385523"/>
                  <a:pt x="1528549" y="386686"/>
                </a:cubicBezTo>
                <a:cubicBezTo>
                  <a:pt x="1534615" y="388203"/>
                  <a:pt x="1540642" y="389880"/>
                  <a:pt x="1546746" y="391236"/>
                </a:cubicBezTo>
                <a:cubicBezTo>
                  <a:pt x="1554294" y="392913"/>
                  <a:pt x="1561991" y="393910"/>
                  <a:pt x="1569493" y="395785"/>
                </a:cubicBezTo>
                <a:cubicBezTo>
                  <a:pt x="1574145" y="396948"/>
                  <a:pt x="1578529" y="399017"/>
                  <a:pt x="1583140" y="400334"/>
                </a:cubicBezTo>
                <a:cubicBezTo>
                  <a:pt x="1589152" y="402052"/>
                  <a:pt x="1595234" y="403527"/>
                  <a:pt x="1601337" y="404883"/>
                </a:cubicBezTo>
                <a:cubicBezTo>
                  <a:pt x="1608885" y="406560"/>
                  <a:pt x="1616624" y="407398"/>
                  <a:pt x="1624084" y="409433"/>
                </a:cubicBezTo>
                <a:cubicBezTo>
                  <a:pt x="1633337" y="411956"/>
                  <a:pt x="1651379" y="418531"/>
                  <a:pt x="1651379" y="418531"/>
                </a:cubicBezTo>
                <a:cubicBezTo>
                  <a:pt x="1655928" y="421564"/>
                  <a:pt x="1659907" y="425710"/>
                  <a:pt x="1665027" y="427630"/>
                </a:cubicBezTo>
                <a:cubicBezTo>
                  <a:pt x="1672267" y="430345"/>
                  <a:pt x="1680225" y="430502"/>
                  <a:pt x="1687773" y="432179"/>
                </a:cubicBezTo>
                <a:cubicBezTo>
                  <a:pt x="1733774" y="442401"/>
                  <a:pt x="1675375" y="434543"/>
                  <a:pt x="1769660" y="441277"/>
                </a:cubicBezTo>
                <a:cubicBezTo>
                  <a:pt x="1787629" y="443844"/>
                  <a:pt x="1806516" y="445942"/>
                  <a:pt x="1824251" y="450376"/>
                </a:cubicBezTo>
                <a:cubicBezTo>
                  <a:pt x="1828903" y="451539"/>
                  <a:pt x="1833350" y="453409"/>
                  <a:pt x="1837899" y="454925"/>
                </a:cubicBezTo>
                <a:cubicBezTo>
                  <a:pt x="1842448" y="457958"/>
                  <a:pt x="1846656" y="461579"/>
                  <a:pt x="1851546" y="464024"/>
                </a:cubicBezTo>
                <a:cubicBezTo>
                  <a:pt x="1855835" y="466169"/>
                  <a:pt x="1860521" y="467495"/>
                  <a:pt x="1865194" y="468573"/>
                </a:cubicBezTo>
                <a:cubicBezTo>
                  <a:pt x="1880263" y="472050"/>
                  <a:pt x="1895378" y="475485"/>
                  <a:pt x="1910687" y="477672"/>
                </a:cubicBezTo>
                <a:lnTo>
                  <a:pt x="1974376" y="486770"/>
                </a:lnTo>
                <a:cubicBezTo>
                  <a:pt x="1999598" y="495177"/>
                  <a:pt x="1980144" y="489597"/>
                  <a:pt x="2019869" y="495869"/>
                </a:cubicBezTo>
                <a:lnTo>
                  <a:pt x="2101755" y="509516"/>
                </a:lnTo>
                <a:cubicBezTo>
                  <a:pt x="2110854" y="511033"/>
                  <a:pt x="2120300" y="511149"/>
                  <a:pt x="2129051" y="514066"/>
                </a:cubicBezTo>
                <a:cubicBezTo>
                  <a:pt x="2138149" y="517099"/>
                  <a:pt x="2147042" y="520838"/>
                  <a:pt x="2156346" y="523164"/>
                </a:cubicBezTo>
                <a:cubicBezTo>
                  <a:pt x="2162412" y="524680"/>
                  <a:pt x="2168554" y="525916"/>
                  <a:pt x="2174543" y="527713"/>
                </a:cubicBezTo>
                <a:cubicBezTo>
                  <a:pt x="2183729" y="530469"/>
                  <a:pt x="2192379" y="535235"/>
                  <a:pt x="2201839" y="536812"/>
                </a:cubicBezTo>
                <a:cubicBezTo>
                  <a:pt x="2220280" y="539885"/>
                  <a:pt x="2230368" y="540821"/>
                  <a:pt x="2247331" y="545910"/>
                </a:cubicBezTo>
                <a:cubicBezTo>
                  <a:pt x="2261111" y="550044"/>
                  <a:pt x="2274627" y="555009"/>
                  <a:pt x="2288275" y="559558"/>
                </a:cubicBezTo>
                <a:cubicBezTo>
                  <a:pt x="2292824" y="561074"/>
                  <a:pt x="2297175" y="563429"/>
                  <a:pt x="2301922" y="564107"/>
                </a:cubicBezTo>
                <a:cubicBezTo>
                  <a:pt x="2347361" y="570599"/>
                  <a:pt x="2323110" y="567473"/>
                  <a:pt x="2374711" y="573206"/>
                </a:cubicBezTo>
                <a:cubicBezTo>
                  <a:pt x="2405915" y="583607"/>
                  <a:pt x="2367174" y="571321"/>
                  <a:pt x="2411105" y="582304"/>
                </a:cubicBezTo>
                <a:cubicBezTo>
                  <a:pt x="2415757" y="583467"/>
                  <a:pt x="2420071" y="585814"/>
                  <a:pt x="2424752" y="586854"/>
                </a:cubicBezTo>
                <a:cubicBezTo>
                  <a:pt x="2439851" y="590209"/>
                  <a:pt x="2469391" y="593535"/>
                  <a:pt x="2483893" y="595952"/>
                </a:cubicBezTo>
                <a:cubicBezTo>
                  <a:pt x="2491520" y="597223"/>
                  <a:pt x="2499091" y="598824"/>
                  <a:pt x="2506639" y="600501"/>
                </a:cubicBezTo>
                <a:cubicBezTo>
                  <a:pt x="2512743" y="601857"/>
                  <a:pt x="2518684" y="603932"/>
                  <a:pt x="2524836" y="605051"/>
                </a:cubicBezTo>
                <a:cubicBezTo>
                  <a:pt x="2535386" y="606969"/>
                  <a:pt x="2546131" y="607682"/>
                  <a:pt x="2556681" y="609600"/>
                </a:cubicBezTo>
                <a:cubicBezTo>
                  <a:pt x="2573840" y="612720"/>
                  <a:pt x="2589563" y="620128"/>
                  <a:pt x="2606722" y="623248"/>
                </a:cubicBezTo>
                <a:cubicBezTo>
                  <a:pt x="2634105" y="628227"/>
                  <a:pt x="2651033" y="628549"/>
                  <a:pt x="2679511" y="632346"/>
                </a:cubicBezTo>
                <a:cubicBezTo>
                  <a:pt x="2688654" y="633565"/>
                  <a:pt x="2697708" y="635379"/>
                  <a:pt x="2706806" y="636895"/>
                </a:cubicBezTo>
                <a:lnTo>
                  <a:pt x="2734102" y="645994"/>
                </a:lnTo>
                <a:cubicBezTo>
                  <a:pt x="2738651" y="647510"/>
                  <a:pt x="2743019" y="649755"/>
                  <a:pt x="2747749" y="650543"/>
                </a:cubicBezTo>
                <a:cubicBezTo>
                  <a:pt x="2767386" y="653816"/>
                  <a:pt x="2792027" y="658303"/>
                  <a:pt x="2811439" y="659642"/>
                </a:cubicBezTo>
                <a:cubicBezTo>
                  <a:pt x="2843244" y="661836"/>
                  <a:pt x="2875128" y="662675"/>
                  <a:pt x="2906973" y="664191"/>
                </a:cubicBezTo>
                <a:cubicBezTo>
                  <a:pt x="2922137" y="665707"/>
                  <a:pt x="2937379" y="666585"/>
                  <a:pt x="2952466" y="668740"/>
                </a:cubicBezTo>
                <a:cubicBezTo>
                  <a:pt x="2958655" y="669624"/>
                  <a:pt x="2964512" y="672170"/>
                  <a:pt x="2970663" y="673289"/>
                </a:cubicBezTo>
                <a:cubicBezTo>
                  <a:pt x="2981213" y="675207"/>
                  <a:pt x="2991910" y="676208"/>
                  <a:pt x="3002508" y="677839"/>
                </a:cubicBezTo>
                <a:cubicBezTo>
                  <a:pt x="3054899" y="685900"/>
                  <a:pt x="3003998" y="679808"/>
                  <a:pt x="3075296" y="686937"/>
                </a:cubicBezTo>
                <a:cubicBezTo>
                  <a:pt x="3136271" y="702182"/>
                  <a:pt x="3097272" y="694772"/>
                  <a:pt x="3184478" y="700585"/>
                </a:cubicBezTo>
                <a:lnTo>
                  <a:pt x="3248167" y="705134"/>
                </a:lnTo>
                <a:lnTo>
                  <a:pt x="3339152" y="709683"/>
                </a:lnTo>
                <a:cubicBezTo>
                  <a:pt x="3357377" y="710822"/>
                  <a:pt x="3375563" y="712529"/>
                  <a:pt x="3393743" y="714233"/>
                </a:cubicBezTo>
                <a:cubicBezTo>
                  <a:pt x="3424090" y="717078"/>
                  <a:pt x="3454263" y="722379"/>
                  <a:pt x="3484728" y="723331"/>
                </a:cubicBezTo>
                <a:lnTo>
                  <a:pt x="3630305" y="727880"/>
                </a:lnTo>
                <a:cubicBezTo>
                  <a:pt x="3643953" y="729397"/>
                  <a:pt x="3657527" y="732979"/>
                  <a:pt x="3671248" y="732430"/>
                </a:cubicBezTo>
                <a:cubicBezTo>
                  <a:pt x="3695680" y="731453"/>
                  <a:pt x="3744036" y="723331"/>
                  <a:pt x="3744036" y="723331"/>
                </a:cubicBezTo>
                <a:cubicBezTo>
                  <a:pt x="3760717" y="724847"/>
                  <a:pt x="3777333" y="728252"/>
                  <a:pt x="3794078" y="727880"/>
                </a:cubicBezTo>
                <a:cubicBezTo>
                  <a:pt x="3845712" y="726733"/>
                  <a:pt x="3897105" y="718782"/>
                  <a:pt x="3948752" y="718782"/>
                </a:cubicBezTo>
                <a:lnTo>
                  <a:pt x="3994245" y="718782"/>
                </a:lnTo>
                <a:lnTo>
                  <a:pt x="3994245" y="718782"/>
                </a:lnTo>
              </a:path>
            </a:pathLst>
          </a:custGeom>
          <a:noFill/>
          <a:ln w="38100">
            <a:solidFill>
              <a:srgbClr val="6185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3" name="Freeform 22">
            <a:extLst>
              <a:ext uri="{FF2B5EF4-FFF2-40B4-BE49-F238E27FC236}">
                <a16:creationId xmlns:a16="http://schemas.microsoft.com/office/drawing/2014/main" id="{5BD8D9A1-2221-D140-939A-E7A7BC16BB18}"/>
              </a:ext>
            </a:extLst>
          </p:cNvPr>
          <p:cNvSpPr/>
          <p:nvPr/>
        </p:nvSpPr>
        <p:spPr>
          <a:xfrm>
            <a:off x="4681182" y="2397457"/>
            <a:ext cx="4007893" cy="1196453"/>
          </a:xfrm>
          <a:custGeom>
            <a:avLst/>
            <a:gdLst>
              <a:gd name="connsiteX0" fmla="*/ 0 w 4007893"/>
              <a:gd name="connsiteY0" fmla="*/ 1196453 h 1196453"/>
              <a:gd name="connsiteX1" fmla="*/ 0 w 4007893"/>
              <a:gd name="connsiteY1" fmla="*/ 1196453 h 1196453"/>
              <a:gd name="connsiteX2" fmla="*/ 45493 w 4007893"/>
              <a:gd name="connsiteY2" fmla="*/ 1187355 h 1196453"/>
              <a:gd name="connsiteX3" fmla="*/ 59140 w 4007893"/>
              <a:gd name="connsiteY3" fmla="*/ 1178256 h 1196453"/>
              <a:gd name="connsiteX4" fmla="*/ 72788 w 4007893"/>
              <a:gd name="connsiteY4" fmla="*/ 1173707 h 1196453"/>
              <a:gd name="connsiteX5" fmla="*/ 86436 w 4007893"/>
              <a:gd name="connsiteY5" fmla="*/ 1164609 h 1196453"/>
              <a:gd name="connsiteX6" fmla="*/ 127379 w 4007893"/>
              <a:gd name="connsiteY6" fmla="*/ 1150961 h 1196453"/>
              <a:gd name="connsiteX7" fmla="*/ 141027 w 4007893"/>
              <a:gd name="connsiteY7" fmla="*/ 1146412 h 1196453"/>
              <a:gd name="connsiteX8" fmla="*/ 154675 w 4007893"/>
              <a:gd name="connsiteY8" fmla="*/ 1137313 h 1196453"/>
              <a:gd name="connsiteX9" fmla="*/ 168322 w 4007893"/>
              <a:gd name="connsiteY9" fmla="*/ 1132764 h 1196453"/>
              <a:gd name="connsiteX10" fmla="*/ 195618 w 4007893"/>
              <a:gd name="connsiteY10" fmla="*/ 1114567 h 1196453"/>
              <a:gd name="connsiteX11" fmla="*/ 218364 w 4007893"/>
              <a:gd name="connsiteY11" fmla="*/ 1096370 h 1196453"/>
              <a:gd name="connsiteX12" fmla="*/ 232012 w 4007893"/>
              <a:gd name="connsiteY12" fmla="*/ 1082722 h 1196453"/>
              <a:gd name="connsiteX13" fmla="*/ 259308 w 4007893"/>
              <a:gd name="connsiteY13" fmla="*/ 1064525 h 1196453"/>
              <a:gd name="connsiteX14" fmla="*/ 272955 w 4007893"/>
              <a:gd name="connsiteY14" fmla="*/ 1055427 h 1196453"/>
              <a:gd name="connsiteX15" fmla="*/ 286603 w 4007893"/>
              <a:gd name="connsiteY15" fmla="*/ 1046328 h 1196453"/>
              <a:gd name="connsiteX16" fmla="*/ 327546 w 4007893"/>
              <a:gd name="connsiteY16" fmla="*/ 1014483 h 1196453"/>
              <a:gd name="connsiteX17" fmla="*/ 336645 w 4007893"/>
              <a:gd name="connsiteY17" fmla="*/ 1000836 h 1196453"/>
              <a:gd name="connsiteX18" fmla="*/ 363940 w 4007893"/>
              <a:gd name="connsiteY18" fmla="*/ 982639 h 1196453"/>
              <a:gd name="connsiteX19" fmla="*/ 382137 w 4007893"/>
              <a:gd name="connsiteY19" fmla="*/ 955343 h 1196453"/>
              <a:gd name="connsiteX20" fmla="*/ 386687 w 4007893"/>
              <a:gd name="connsiteY20" fmla="*/ 941695 h 1196453"/>
              <a:gd name="connsiteX21" fmla="*/ 404884 w 4007893"/>
              <a:gd name="connsiteY21" fmla="*/ 914400 h 1196453"/>
              <a:gd name="connsiteX22" fmla="*/ 418531 w 4007893"/>
              <a:gd name="connsiteY22" fmla="*/ 887104 h 1196453"/>
              <a:gd name="connsiteX23" fmla="*/ 423081 w 4007893"/>
              <a:gd name="connsiteY23" fmla="*/ 873456 h 1196453"/>
              <a:gd name="connsiteX24" fmla="*/ 441278 w 4007893"/>
              <a:gd name="connsiteY24" fmla="*/ 846161 h 1196453"/>
              <a:gd name="connsiteX25" fmla="*/ 450376 w 4007893"/>
              <a:gd name="connsiteY25" fmla="*/ 823415 h 1196453"/>
              <a:gd name="connsiteX26" fmla="*/ 459475 w 4007893"/>
              <a:gd name="connsiteY26" fmla="*/ 805218 h 1196453"/>
              <a:gd name="connsiteX27" fmla="*/ 468573 w 4007893"/>
              <a:gd name="connsiteY27" fmla="*/ 773373 h 1196453"/>
              <a:gd name="connsiteX28" fmla="*/ 477672 w 4007893"/>
              <a:gd name="connsiteY28" fmla="*/ 746077 h 1196453"/>
              <a:gd name="connsiteX29" fmla="*/ 486770 w 4007893"/>
              <a:gd name="connsiteY29" fmla="*/ 732430 h 1196453"/>
              <a:gd name="connsiteX30" fmla="*/ 495869 w 4007893"/>
              <a:gd name="connsiteY30" fmla="*/ 705134 h 1196453"/>
              <a:gd name="connsiteX31" fmla="*/ 504967 w 4007893"/>
              <a:gd name="connsiteY31" fmla="*/ 691486 h 1196453"/>
              <a:gd name="connsiteX32" fmla="*/ 514066 w 4007893"/>
              <a:gd name="connsiteY32" fmla="*/ 664191 h 1196453"/>
              <a:gd name="connsiteX33" fmla="*/ 518615 w 4007893"/>
              <a:gd name="connsiteY33" fmla="*/ 650543 h 1196453"/>
              <a:gd name="connsiteX34" fmla="*/ 527714 w 4007893"/>
              <a:gd name="connsiteY34" fmla="*/ 632346 h 1196453"/>
              <a:gd name="connsiteX35" fmla="*/ 536812 w 4007893"/>
              <a:gd name="connsiteY35" fmla="*/ 605050 h 1196453"/>
              <a:gd name="connsiteX36" fmla="*/ 541361 w 4007893"/>
              <a:gd name="connsiteY36" fmla="*/ 591403 h 1196453"/>
              <a:gd name="connsiteX37" fmla="*/ 550460 w 4007893"/>
              <a:gd name="connsiteY37" fmla="*/ 564107 h 1196453"/>
              <a:gd name="connsiteX38" fmla="*/ 555009 w 4007893"/>
              <a:gd name="connsiteY38" fmla="*/ 550459 h 1196453"/>
              <a:gd name="connsiteX39" fmla="*/ 559558 w 4007893"/>
              <a:gd name="connsiteY39" fmla="*/ 532262 h 1196453"/>
              <a:gd name="connsiteX40" fmla="*/ 568657 w 4007893"/>
              <a:gd name="connsiteY40" fmla="*/ 514065 h 1196453"/>
              <a:gd name="connsiteX41" fmla="*/ 577755 w 4007893"/>
              <a:gd name="connsiteY41" fmla="*/ 482221 h 1196453"/>
              <a:gd name="connsiteX42" fmla="*/ 586854 w 4007893"/>
              <a:gd name="connsiteY42" fmla="*/ 454925 h 1196453"/>
              <a:gd name="connsiteX43" fmla="*/ 591403 w 4007893"/>
              <a:gd name="connsiteY43" fmla="*/ 432179 h 1196453"/>
              <a:gd name="connsiteX44" fmla="*/ 600502 w 4007893"/>
              <a:gd name="connsiteY44" fmla="*/ 404883 h 1196453"/>
              <a:gd name="connsiteX45" fmla="*/ 605051 w 4007893"/>
              <a:gd name="connsiteY45" fmla="*/ 377588 h 1196453"/>
              <a:gd name="connsiteX46" fmla="*/ 614149 w 4007893"/>
              <a:gd name="connsiteY46" fmla="*/ 350292 h 1196453"/>
              <a:gd name="connsiteX47" fmla="*/ 623248 w 4007893"/>
              <a:gd name="connsiteY47" fmla="*/ 318447 h 1196453"/>
              <a:gd name="connsiteX48" fmla="*/ 641445 w 4007893"/>
              <a:gd name="connsiteY48" fmla="*/ 241110 h 1196453"/>
              <a:gd name="connsiteX49" fmla="*/ 655093 w 4007893"/>
              <a:gd name="connsiteY49" fmla="*/ 209265 h 1196453"/>
              <a:gd name="connsiteX50" fmla="*/ 673290 w 4007893"/>
              <a:gd name="connsiteY50" fmla="*/ 181970 h 1196453"/>
              <a:gd name="connsiteX51" fmla="*/ 677839 w 4007893"/>
              <a:gd name="connsiteY51" fmla="*/ 168322 h 1196453"/>
              <a:gd name="connsiteX52" fmla="*/ 696036 w 4007893"/>
              <a:gd name="connsiteY52" fmla="*/ 141027 h 1196453"/>
              <a:gd name="connsiteX53" fmla="*/ 700585 w 4007893"/>
              <a:gd name="connsiteY53" fmla="*/ 127379 h 1196453"/>
              <a:gd name="connsiteX54" fmla="*/ 718782 w 4007893"/>
              <a:gd name="connsiteY54" fmla="*/ 100083 h 1196453"/>
              <a:gd name="connsiteX55" fmla="*/ 732430 w 4007893"/>
              <a:gd name="connsiteY55" fmla="*/ 72788 h 1196453"/>
              <a:gd name="connsiteX56" fmla="*/ 746078 w 4007893"/>
              <a:gd name="connsiteY56" fmla="*/ 63689 h 1196453"/>
              <a:gd name="connsiteX57" fmla="*/ 759725 w 4007893"/>
              <a:gd name="connsiteY57" fmla="*/ 50042 h 1196453"/>
              <a:gd name="connsiteX58" fmla="*/ 773373 w 4007893"/>
              <a:gd name="connsiteY58" fmla="*/ 45492 h 1196453"/>
              <a:gd name="connsiteX59" fmla="*/ 805218 w 4007893"/>
              <a:gd name="connsiteY59" fmla="*/ 31844 h 1196453"/>
              <a:gd name="connsiteX60" fmla="*/ 818866 w 4007893"/>
              <a:gd name="connsiteY60" fmla="*/ 22746 h 1196453"/>
              <a:gd name="connsiteX61" fmla="*/ 850711 w 4007893"/>
              <a:gd name="connsiteY61" fmla="*/ 13647 h 1196453"/>
              <a:gd name="connsiteX62" fmla="*/ 878006 w 4007893"/>
              <a:gd name="connsiteY62" fmla="*/ 0 h 1196453"/>
              <a:gd name="connsiteX63" fmla="*/ 1091821 w 4007893"/>
              <a:gd name="connsiteY63" fmla="*/ 4549 h 1196453"/>
              <a:gd name="connsiteX64" fmla="*/ 1146412 w 4007893"/>
              <a:gd name="connsiteY64" fmla="*/ 13647 h 1196453"/>
              <a:gd name="connsiteX65" fmla="*/ 1173708 w 4007893"/>
              <a:gd name="connsiteY65" fmla="*/ 18197 h 1196453"/>
              <a:gd name="connsiteX66" fmla="*/ 1191905 w 4007893"/>
              <a:gd name="connsiteY66" fmla="*/ 22746 h 1196453"/>
              <a:gd name="connsiteX67" fmla="*/ 1282890 w 4007893"/>
              <a:gd name="connsiteY67" fmla="*/ 31844 h 1196453"/>
              <a:gd name="connsiteX68" fmla="*/ 1310185 w 4007893"/>
              <a:gd name="connsiteY68" fmla="*/ 40943 h 1196453"/>
              <a:gd name="connsiteX69" fmla="*/ 1328382 w 4007893"/>
              <a:gd name="connsiteY69" fmla="*/ 45492 h 1196453"/>
              <a:gd name="connsiteX70" fmla="*/ 1355678 w 4007893"/>
              <a:gd name="connsiteY70" fmla="*/ 54591 h 1196453"/>
              <a:gd name="connsiteX71" fmla="*/ 1396621 w 4007893"/>
              <a:gd name="connsiteY71" fmla="*/ 72788 h 1196453"/>
              <a:gd name="connsiteX72" fmla="*/ 1410269 w 4007893"/>
              <a:gd name="connsiteY72" fmla="*/ 77337 h 1196453"/>
              <a:gd name="connsiteX73" fmla="*/ 1423917 w 4007893"/>
              <a:gd name="connsiteY73" fmla="*/ 81886 h 1196453"/>
              <a:gd name="connsiteX74" fmla="*/ 1437564 w 4007893"/>
              <a:gd name="connsiteY74" fmla="*/ 90985 h 1196453"/>
              <a:gd name="connsiteX75" fmla="*/ 1451212 w 4007893"/>
              <a:gd name="connsiteY75" fmla="*/ 95534 h 1196453"/>
              <a:gd name="connsiteX76" fmla="*/ 1492155 w 4007893"/>
              <a:gd name="connsiteY76" fmla="*/ 118280 h 1196453"/>
              <a:gd name="connsiteX77" fmla="*/ 1524000 w 4007893"/>
              <a:gd name="connsiteY77" fmla="*/ 136477 h 1196453"/>
              <a:gd name="connsiteX78" fmla="*/ 1537648 w 4007893"/>
              <a:gd name="connsiteY78" fmla="*/ 141027 h 1196453"/>
              <a:gd name="connsiteX79" fmla="*/ 1569493 w 4007893"/>
              <a:gd name="connsiteY79" fmla="*/ 154674 h 1196453"/>
              <a:gd name="connsiteX80" fmla="*/ 1583140 w 4007893"/>
              <a:gd name="connsiteY80" fmla="*/ 163773 h 1196453"/>
              <a:gd name="connsiteX81" fmla="*/ 1596788 w 4007893"/>
              <a:gd name="connsiteY81" fmla="*/ 168322 h 1196453"/>
              <a:gd name="connsiteX82" fmla="*/ 1610436 w 4007893"/>
              <a:gd name="connsiteY82" fmla="*/ 181970 h 1196453"/>
              <a:gd name="connsiteX83" fmla="*/ 1628633 w 4007893"/>
              <a:gd name="connsiteY83" fmla="*/ 191068 h 1196453"/>
              <a:gd name="connsiteX84" fmla="*/ 1655928 w 4007893"/>
              <a:gd name="connsiteY84" fmla="*/ 209265 h 1196453"/>
              <a:gd name="connsiteX85" fmla="*/ 1696872 w 4007893"/>
              <a:gd name="connsiteY85" fmla="*/ 236561 h 1196453"/>
              <a:gd name="connsiteX86" fmla="*/ 1710519 w 4007893"/>
              <a:gd name="connsiteY86" fmla="*/ 245659 h 1196453"/>
              <a:gd name="connsiteX87" fmla="*/ 1728717 w 4007893"/>
              <a:gd name="connsiteY87" fmla="*/ 250209 h 1196453"/>
              <a:gd name="connsiteX88" fmla="*/ 1742364 w 4007893"/>
              <a:gd name="connsiteY88" fmla="*/ 254758 h 1196453"/>
              <a:gd name="connsiteX89" fmla="*/ 1760561 w 4007893"/>
              <a:gd name="connsiteY89" fmla="*/ 259307 h 1196453"/>
              <a:gd name="connsiteX90" fmla="*/ 1774209 w 4007893"/>
              <a:gd name="connsiteY90" fmla="*/ 263856 h 1196453"/>
              <a:gd name="connsiteX91" fmla="*/ 1792406 w 4007893"/>
              <a:gd name="connsiteY91" fmla="*/ 268406 h 1196453"/>
              <a:gd name="connsiteX92" fmla="*/ 1819702 w 4007893"/>
              <a:gd name="connsiteY92" fmla="*/ 277504 h 1196453"/>
              <a:gd name="connsiteX93" fmla="*/ 1860645 w 4007893"/>
              <a:gd name="connsiteY93" fmla="*/ 300250 h 1196453"/>
              <a:gd name="connsiteX94" fmla="*/ 1878842 w 4007893"/>
              <a:gd name="connsiteY94" fmla="*/ 304800 h 1196453"/>
              <a:gd name="connsiteX95" fmla="*/ 1892490 w 4007893"/>
              <a:gd name="connsiteY95" fmla="*/ 313898 h 1196453"/>
              <a:gd name="connsiteX96" fmla="*/ 1906137 w 4007893"/>
              <a:gd name="connsiteY96" fmla="*/ 318447 h 1196453"/>
              <a:gd name="connsiteX97" fmla="*/ 1933433 w 4007893"/>
              <a:gd name="connsiteY97" fmla="*/ 336644 h 1196453"/>
              <a:gd name="connsiteX98" fmla="*/ 1965278 w 4007893"/>
              <a:gd name="connsiteY98" fmla="*/ 350292 h 1196453"/>
              <a:gd name="connsiteX99" fmla="*/ 1978925 w 4007893"/>
              <a:gd name="connsiteY99" fmla="*/ 359391 h 1196453"/>
              <a:gd name="connsiteX100" fmla="*/ 2006221 w 4007893"/>
              <a:gd name="connsiteY100" fmla="*/ 368489 h 1196453"/>
              <a:gd name="connsiteX101" fmla="*/ 2033517 w 4007893"/>
              <a:gd name="connsiteY101" fmla="*/ 377588 h 1196453"/>
              <a:gd name="connsiteX102" fmla="*/ 2060812 w 4007893"/>
              <a:gd name="connsiteY102" fmla="*/ 386686 h 1196453"/>
              <a:gd name="connsiteX103" fmla="*/ 2074460 w 4007893"/>
              <a:gd name="connsiteY103" fmla="*/ 391236 h 1196453"/>
              <a:gd name="connsiteX104" fmla="*/ 2129051 w 4007893"/>
              <a:gd name="connsiteY104" fmla="*/ 400334 h 1196453"/>
              <a:gd name="connsiteX105" fmla="*/ 2142699 w 4007893"/>
              <a:gd name="connsiteY105" fmla="*/ 404883 h 1196453"/>
              <a:gd name="connsiteX106" fmla="*/ 2174543 w 4007893"/>
              <a:gd name="connsiteY106" fmla="*/ 418531 h 1196453"/>
              <a:gd name="connsiteX107" fmla="*/ 2242782 w 4007893"/>
              <a:gd name="connsiteY107" fmla="*/ 432179 h 1196453"/>
              <a:gd name="connsiteX108" fmla="*/ 2265528 w 4007893"/>
              <a:gd name="connsiteY108" fmla="*/ 441277 h 1196453"/>
              <a:gd name="connsiteX109" fmla="*/ 2297373 w 4007893"/>
              <a:gd name="connsiteY109" fmla="*/ 445827 h 1196453"/>
              <a:gd name="connsiteX110" fmla="*/ 2315570 w 4007893"/>
              <a:gd name="connsiteY110" fmla="*/ 450376 h 1196453"/>
              <a:gd name="connsiteX111" fmla="*/ 2347415 w 4007893"/>
              <a:gd name="connsiteY111" fmla="*/ 454925 h 1196453"/>
              <a:gd name="connsiteX112" fmla="*/ 2374711 w 4007893"/>
              <a:gd name="connsiteY112" fmla="*/ 459474 h 1196453"/>
              <a:gd name="connsiteX113" fmla="*/ 2424752 w 4007893"/>
              <a:gd name="connsiteY113" fmla="*/ 468573 h 1196453"/>
              <a:gd name="connsiteX114" fmla="*/ 2465696 w 4007893"/>
              <a:gd name="connsiteY114" fmla="*/ 477671 h 1196453"/>
              <a:gd name="connsiteX115" fmla="*/ 2492991 w 4007893"/>
              <a:gd name="connsiteY115" fmla="*/ 486770 h 1196453"/>
              <a:gd name="connsiteX116" fmla="*/ 2506639 w 4007893"/>
              <a:gd name="connsiteY116" fmla="*/ 491319 h 1196453"/>
              <a:gd name="connsiteX117" fmla="*/ 2524836 w 4007893"/>
              <a:gd name="connsiteY117" fmla="*/ 500418 h 1196453"/>
              <a:gd name="connsiteX118" fmla="*/ 2583976 w 4007893"/>
              <a:gd name="connsiteY118" fmla="*/ 514065 h 1196453"/>
              <a:gd name="connsiteX119" fmla="*/ 2597624 w 4007893"/>
              <a:gd name="connsiteY119" fmla="*/ 518615 h 1196453"/>
              <a:gd name="connsiteX120" fmla="*/ 2624919 w 4007893"/>
              <a:gd name="connsiteY120" fmla="*/ 523164 h 1196453"/>
              <a:gd name="connsiteX121" fmla="*/ 2643117 w 4007893"/>
              <a:gd name="connsiteY121" fmla="*/ 527713 h 1196453"/>
              <a:gd name="connsiteX122" fmla="*/ 2674961 w 4007893"/>
              <a:gd name="connsiteY122" fmla="*/ 532262 h 1196453"/>
              <a:gd name="connsiteX123" fmla="*/ 2752299 w 4007893"/>
              <a:gd name="connsiteY123" fmla="*/ 541361 h 1196453"/>
              <a:gd name="connsiteX124" fmla="*/ 2779594 w 4007893"/>
              <a:gd name="connsiteY124" fmla="*/ 550459 h 1196453"/>
              <a:gd name="connsiteX125" fmla="*/ 2793242 w 4007893"/>
              <a:gd name="connsiteY125" fmla="*/ 555009 h 1196453"/>
              <a:gd name="connsiteX126" fmla="*/ 2834185 w 4007893"/>
              <a:gd name="connsiteY126" fmla="*/ 573206 h 1196453"/>
              <a:gd name="connsiteX127" fmla="*/ 2852382 w 4007893"/>
              <a:gd name="connsiteY127" fmla="*/ 577755 h 1196453"/>
              <a:gd name="connsiteX128" fmla="*/ 2938818 w 4007893"/>
              <a:gd name="connsiteY128" fmla="*/ 582304 h 1196453"/>
              <a:gd name="connsiteX129" fmla="*/ 2984311 w 4007893"/>
              <a:gd name="connsiteY129" fmla="*/ 586853 h 1196453"/>
              <a:gd name="connsiteX130" fmla="*/ 3061648 w 4007893"/>
              <a:gd name="connsiteY130" fmla="*/ 591403 h 1196453"/>
              <a:gd name="connsiteX131" fmla="*/ 3107140 w 4007893"/>
              <a:gd name="connsiteY131" fmla="*/ 605050 h 1196453"/>
              <a:gd name="connsiteX132" fmla="*/ 3152633 w 4007893"/>
              <a:gd name="connsiteY132" fmla="*/ 609600 h 1196453"/>
              <a:gd name="connsiteX133" fmla="*/ 3179928 w 4007893"/>
              <a:gd name="connsiteY133" fmla="*/ 614149 h 1196453"/>
              <a:gd name="connsiteX134" fmla="*/ 3252717 w 4007893"/>
              <a:gd name="connsiteY134" fmla="*/ 623247 h 1196453"/>
              <a:gd name="connsiteX135" fmla="*/ 3289111 w 4007893"/>
              <a:gd name="connsiteY135" fmla="*/ 632346 h 1196453"/>
              <a:gd name="connsiteX136" fmla="*/ 3393743 w 4007893"/>
              <a:gd name="connsiteY136" fmla="*/ 641444 h 1196453"/>
              <a:gd name="connsiteX137" fmla="*/ 3434687 w 4007893"/>
              <a:gd name="connsiteY137" fmla="*/ 645994 h 1196453"/>
              <a:gd name="connsiteX138" fmla="*/ 3671248 w 4007893"/>
              <a:gd name="connsiteY138" fmla="*/ 655092 h 1196453"/>
              <a:gd name="connsiteX139" fmla="*/ 3762233 w 4007893"/>
              <a:gd name="connsiteY139" fmla="*/ 659642 h 1196453"/>
              <a:gd name="connsiteX140" fmla="*/ 4007893 w 4007893"/>
              <a:gd name="connsiteY140" fmla="*/ 655092 h 1196453"/>
              <a:gd name="connsiteX141" fmla="*/ 4007893 w 4007893"/>
              <a:gd name="connsiteY141" fmla="*/ 655092 h 1196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4007893" h="1196453">
                <a:moveTo>
                  <a:pt x="0" y="1196453"/>
                </a:moveTo>
                <a:lnTo>
                  <a:pt x="0" y="1196453"/>
                </a:lnTo>
                <a:cubicBezTo>
                  <a:pt x="15164" y="1193420"/>
                  <a:pt x="30712" y="1191903"/>
                  <a:pt x="45493" y="1187355"/>
                </a:cubicBezTo>
                <a:cubicBezTo>
                  <a:pt x="50719" y="1185747"/>
                  <a:pt x="54250" y="1180701"/>
                  <a:pt x="59140" y="1178256"/>
                </a:cubicBezTo>
                <a:cubicBezTo>
                  <a:pt x="63429" y="1176111"/>
                  <a:pt x="68499" y="1175851"/>
                  <a:pt x="72788" y="1173707"/>
                </a:cubicBezTo>
                <a:cubicBezTo>
                  <a:pt x="77678" y="1171262"/>
                  <a:pt x="81440" y="1166830"/>
                  <a:pt x="86436" y="1164609"/>
                </a:cubicBezTo>
                <a:cubicBezTo>
                  <a:pt x="86450" y="1164603"/>
                  <a:pt x="120548" y="1153238"/>
                  <a:pt x="127379" y="1150961"/>
                </a:cubicBezTo>
                <a:lnTo>
                  <a:pt x="141027" y="1146412"/>
                </a:lnTo>
                <a:cubicBezTo>
                  <a:pt x="145576" y="1143379"/>
                  <a:pt x="149785" y="1139758"/>
                  <a:pt x="154675" y="1137313"/>
                </a:cubicBezTo>
                <a:cubicBezTo>
                  <a:pt x="158964" y="1135169"/>
                  <a:pt x="164130" y="1135093"/>
                  <a:pt x="168322" y="1132764"/>
                </a:cubicBezTo>
                <a:cubicBezTo>
                  <a:pt x="177881" y="1127453"/>
                  <a:pt x="195618" y="1114567"/>
                  <a:pt x="195618" y="1114567"/>
                </a:cubicBezTo>
                <a:cubicBezTo>
                  <a:pt x="215968" y="1084043"/>
                  <a:pt x="191995" y="1113949"/>
                  <a:pt x="218364" y="1096370"/>
                </a:cubicBezTo>
                <a:cubicBezTo>
                  <a:pt x="223717" y="1092801"/>
                  <a:pt x="226934" y="1086672"/>
                  <a:pt x="232012" y="1082722"/>
                </a:cubicBezTo>
                <a:cubicBezTo>
                  <a:pt x="240644" y="1076008"/>
                  <a:pt x="250209" y="1070591"/>
                  <a:pt x="259308" y="1064525"/>
                </a:cubicBezTo>
                <a:lnTo>
                  <a:pt x="272955" y="1055427"/>
                </a:lnTo>
                <a:cubicBezTo>
                  <a:pt x="277504" y="1052394"/>
                  <a:pt x="282737" y="1050194"/>
                  <a:pt x="286603" y="1046328"/>
                </a:cubicBezTo>
                <a:cubicBezTo>
                  <a:pt x="317290" y="1015642"/>
                  <a:pt x="301692" y="1023103"/>
                  <a:pt x="327546" y="1014483"/>
                </a:cubicBezTo>
                <a:cubicBezTo>
                  <a:pt x="330579" y="1009934"/>
                  <a:pt x="332530" y="1004436"/>
                  <a:pt x="336645" y="1000836"/>
                </a:cubicBezTo>
                <a:cubicBezTo>
                  <a:pt x="344874" y="993635"/>
                  <a:pt x="363940" y="982639"/>
                  <a:pt x="363940" y="982639"/>
                </a:cubicBezTo>
                <a:cubicBezTo>
                  <a:pt x="370006" y="973540"/>
                  <a:pt x="378679" y="965717"/>
                  <a:pt x="382137" y="955343"/>
                </a:cubicBezTo>
                <a:cubicBezTo>
                  <a:pt x="383654" y="950794"/>
                  <a:pt x="384358" y="945887"/>
                  <a:pt x="386687" y="941695"/>
                </a:cubicBezTo>
                <a:cubicBezTo>
                  <a:pt x="391998" y="932136"/>
                  <a:pt x="404884" y="914400"/>
                  <a:pt x="404884" y="914400"/>
                </a:cubicBezTo>
                <a:cubicBezTo>
                  <a:pt x="416316" y="880102"/>
                  <a:pt x="400897" y="922372"/>
                  <a:pt x="418531" y="887104"/>
                </a:cubicBezTo>
                <a:cubicBezTo>
                  <a:pt x="420676" y="882815"/>
                  <a:pt x="420752" y="877648"/>
                  <a:pt x="423081" y="873456"/>
                </a:cubicBezTo>
                <a:cubicBezTo>
                  <a:pt x="428392" y="863897"/>
                  <a:pt x="437217" y="856314"/>
                  <a:pt x="441278" y="846161"/>
                </a:cubicBezTo>
                <a:cubicBezTo>
                  <a:pt x="444311" y="838579"/>
                  <a:pt x="447059" y="830877"/>
                  <a:pt x="450376" y="823415"/>
                </a:cubicBezTo>
                <a:cubicBezTo>
                  <a:pt x="453130" y="817218"/>
                  <a:pt x="456804" y="811451"/>
                  <a:pt x="459475" y="805218"/>
                </a:cubicBezTo>
                <a:cubicBezTo>
                  <a:pt x="464570" y="793329"/>
                  <a:pt x="464726" y="786196"/>
                  <a:pt x="468573" y="773373"/>
                </a:cubicBezTo>
                <a:cubicBezTo>
                  <a:pt x="471329" y="764187"/>
                  <a:pt x="472352" y="754057"/>
                  <a:pt x="477672" y="746077"/>
                </a:cubicBezTo>
                <a:lnTo>
                  <a:pt x="486770" y="732430"/>
                </a:lnTo>
                <a:cubicBezTo>
                  <a:pt x="489803" y="723331"/>
                  <a:pt x="490549" y="713114"/>
                  <a:pt x="495869" y="705134"/>
                </a:cubicBezTo>
                <a:cubicBezTo>
                  <a:pt x="498902" y="700585"/>
                  <a:pt x="502746" y="696482"/>
                  <a:pt x="504967" y="691486"/>
                </a:cubicBezTo>
                <a:cubicBezTo>
                  <a:pt x="508862" y="682722"/>
                  <a:pt x="511033" y="673289"/>
                  <a:pt x="514066" y="664191"/>
                </a:cubicBezTo>
                <a:cubicBezTo>
                  <a:pt x="515582" y="659642"/>
                  <a:pt x="516470" y="654832"/>
                  <a:pt x="518615" y="650543"/>
                </a:cubicBezTo>
                <a:cubicBezTo>
                  <a:pt x="521648" y="644477"/>
                  <a:pt x="525195" y="638643"/>
                  <a:pt x="527714" y="632346"/>
                </a:cubicBezTo>
                <a:cubicBezTo>
                  <a:pt x="531276" y="623441"/>
                  <a:pt x="533779" y="614149"/>
                  <a:pt x="536812" y="605050"/>
                </a:cubicBezTo>
                <a:lnTo>
                  <a:pt x="541361" y="591403"/>
                </a:lnTo>
                <a:lnTo>
                  <a:pt x="550460" y="564107"/>
                </a:lnTo>
                <a:cubicBezTo>
                  <a:pt x="551976" y="559558"/>
                  <a:pt x="553846" y="555111"/>
                  <a:pt x="555009" y="550459"/>
                </a:cubicBezTo>
                <a:cubicBezTo>
                  <a:pt x="556525" y="544393"/>
                  <a:pt x="557363" y="538116"/>
                  <a:pt x="559558" y="532262"/>
                </a:cubicBezTo>
                <a:cubicBezTo>
                  <a:pt x="561939" y="525912"/>
                  <a:pt x="565985" y="520298"/>
                  <a:pt x="568657" y="514065"/>
                </a:cubicBezTo>
                <a:cubicBezTo>
                  <a:pt x="573753" y="502174"/>
                  <a:pt x="573907" y="495046"/>
                  <a:pt x="577755" y="482221"/>
                </a:cubicBezTo>
                <a:cubicBezTo>
                  <a:pt x="580511" y="473035"/>
                  <a:pt x="584973" y="464330"/>
                  <a:pt x="586854" y="454925"/>
                </a:cubicBezTo>
                <a:cubicBezTo>
                  <a:pt x="588370" y="447343"/>
                  <a:pt x="589369" y="439639"/>
                  <a:pt x="591403" y="432179"/>
                </a:cubicBezTo>
                <a:cubicBezTo>
                  <a:pt x="593927" y="422926"/>
                  <a:pt x="600502" y="404883"/>
                  <a:pt x="600502" y="404883"/>
                </a:cubicBezTo>
                <a:cubicBezTo>
                  <a:pt x="602018" y="395785"/>
                  <a:pt x="602814" y="386536"/>
                  <a:pt x="605051" y="377588"/>
                </a:cubicBezTo>
                <a:cubicBezTo>
                  <a:pt x="607377" y="368284"/>
                  <a:pt x="611823" y="359596"/>
                  <a:pt x="614149" y="350292"/>
                </a:cubicBezTo>
                <a:cubicBezTo>
                  <a:pt x="628386" y="293353"/>
                  <a:pt x="610184" y="364172"/>
                  <a:pt x="623248" y="318447"/>
                </a:cubicBezTo>
                <a:cubicBezTo>
                  <a:pt x="630537" y="292933"/>
                  <a:pt x="633026" y="266369"/>
                  <a:pt x="641445" y="241110"/>
                </a:cubicBezTo>
                <a:cubicBezTo>
                  <a:pt x="646152" y="226989"/>
                  <a:pt x="646659" y="223321"/>
                  <a:pt x="655093" y="209265"/>
                </a:cubicBezTo>
                <a:cubicBezTo>
                  <a:pt x="660719" y="199888"/>
                  <a:pt x="673290" y="181970"/>
                  <a:pt x="673290" y="181970"/>
                </a:cubicBezTo>
                <a:cubicBezTo>
                  <a:pt x="674806" y="177421"/>
                  <a:pt x="675510" y="172514"/>
                  <a:pt x="677839" y="168322"/>
                </a:cubicBezTo>
                <a:cubicBezTo>
                  <a:pt x="683149" y="158763"/>
                  <a:pt x="696036" y="141027"/>
                  <a:pt x="696036" y="141027"/>
                </a:cubicBezTo>
                <a:cubicBezTo>
                  <a:pt x="697552" y="136478"/>
                  <a:pt x="698256" y="131571"/>
                  <a:pt x="700585" y="127379"/>
                </a:cubicBezTo>
                <a:cubicBezTo>
                  <a:pt x="705895" y="117820"/>
                  <a:pt x="715324" y="110457"/>
                  <a:pt x="718782" y="100083"/>
                </a:cubicBezTo>
                <a:cubicBezTo>
                  <a:pt x="722482" y="88982"/>
                  <a:pt x="723611" y="81607"/>
                  <a:pt x="732430" y="72788"/>
                </a:cubicBezTo>
                <a:cubicBezTo>
                  <a:pt x="736296" y="68922"/>
                  <a:pt x="741878" y="67189"/>
                  <a:pt x="746078" y="63689"/>
                </a:cubicBezTo>
                <a:cubicBezTo>
                  <a:pt x="751020" y="59571"/>
                  <a:pt x="754372" y="53611"/>
                  <a:pt x="759725" y="50042"/>
                </a:cubicBezTo>
                <a:cubicBezTo>
                  <a:pt x="763715" y="47382"/>
                  <a:pt x="769084" y="47637"/>
                  <a:pt x="773373" y="45492"/>
                </a:cubicBezTo>
                <a:cubicBezTo>
                  <a:pt x="804789" y="29784"/>
                  <a:pt x="767348" y="41313"/>
                  <a:pt x="805218" y="31844"/>
                </a:cubicBezTo>
                <a:cubicBezTo>
                  <a:pt x="809767" y="28811"/>
                  <a:pt x="813841" y="24900"/>
                  <a:pt x="818866" y="22746"/>
                </a:cubicBezTo>
                <a:cubicBezTo>
                  <a:pt x="839283" y="13997"/>
                  <a:pt x="832997" y="22504"/>
                  <a:pt x="850711" y="13647"/>
                </a:cubicBezTo>
                <a:cubicBezTo>
                  <a:pt x="885979" y="-3987"/>
                  <a:pt x="843707" y="11432"/>
                  <a:pt x="878006" y="0"/>
                </a:cubicBezTo>
                <a:lnTo>
                  <a:pt x="1091821" y="4549"/>
                </a:lnTo>
                <a:cubicBezTo>
                  <a:pt x="1164544" y="7146"/>
                  <a:pt x="1110303" y="5623"/>
                  <a:pt x="1146412" y="13647"/>
                </a:cubicBezTo>
                <a:cubicBezTo>
                  <a:pt x="1155417" y="15648"/>
                  <a:pt x="1164663" y="16388"/>
                  <a:pt x="1173708" y="18197"/>
                </a:cubicBezTo>
                <a:cubicBezTo>
                  <a:pt x="1179839" y="19423"/>
                  <a:pt x="1185695" y="22016"/>
                  <a:pt x="1191905" y="22746"/>
                </a:cubicBezTo>
                <a:cubicBezTo>
                  <a:pt x="1374547" y="44232"/>
                  <a:pt x="1170291" y="15759"/>
                  <a:pt x="1282890" y="31844"/>
                </a:cubicBezTo>
                <a:cubicBezTo>
                  <a:pt x="1291988" y="34877"/>
                  <a:pt x="1300881" y="38617"/>
                  <a:pt x="1310185" y="40943"/>
                </a:cubicBezTo>
                <a:cubicBezTo>
                  <a:pt x="1316251" y="42459"/>
                  <a:pt x="1322393" y="43695"/>
                  <a:pt x="1328382" y="45492"/>
                </a:cubicBezTo>
                <a:cubicBezTo>
                  <a:pt x="1337568" y="48248"/>
                  <a:pt x="1355678" y="54591"/>
                  <a:pt x="1355678" y="54591"/>
                </a:cubicBezTo>
                <a:cubicBezTo>
                  <a:pt x="1377304" y="69009"/>
                  <a:pt x="1364140" y="61961"/>
                  <a:pt x="1396621" y="72788"/>
                </a:cubicBezTo>
                <a:lnTo>
                  <a:pt x="1410269" y="77337"/>
                </a:lnTo>
                <a:lnTo>
                  <a:pt x="1423917" y="81886"/>
                </a:lnTo>
                <a:cubicBezTo>
                  <a:pt x="1428466" y="84919"/>
                  <a:pt x="1432674" y="88540"/>
                  <a:pt x="1437564" y="90985"/>
                </a:cubicBezTo>
                <a:cubicBezTo>
                  <a:pt x="1441853" y="93130"/>
                  <a:pt x="1447020" y="93205"/>
                  <a:pt x="1451212" y="95534"/>
                </a:cubicBezTo>
                <a:cubicBezTo>
                  <a:pt x="1498142" y="121606"/>
                  <a:pt x="1461274" y="107986"/>
                  <a:pt x="1492155" y="118280"/>
                </a:cubicBezTo>
                <a:cubicBezTo>
                  <a:pt x="1505864" y="127420"/>
                  <a:pt x="1507835" y="129549"/>
                  <a:pt x="1524000" y="136477"/>
                </a:cubicBezTo>
                <a:cubicBezTo>
                  <a:pt x="1528408" y="138366"/>
                  <a:pt x="1533359" y="138882"/>
                  <a:pt x="1537648" y="141027"/>
                </a:cubicBezTo>
                <a:cubicBezTo>
                  <a:pt x="1569061" y="156733"/>
                  <a:pt x="1531626" y="145208"/>
                  <a:pt x="1569493" y="154674"/>
                </a:cubicBezTo>
                <a:cubicBezTo>
                  <a:pt x="1574042" y="157707"/>
                  <a:pt x="1578250" y="161328"/>
                  <a:pt x="1583140" y="163773"/>
                </a:cubicBezTo>
                <a:cubicBezTo>
                  <a:pt x="1587429" y="165918"/>
                  <a:pt x="1592798" y="165662"/>
                  <a:pt x="1596788" y="168322"/>
                </a:cubicBezTo>
                <a:cubicBezTo>
                  <a:pt x="1602141" y="171891"/>
                  <a:pt x="1605201" y="178231"/>
                  <a:pt x="1610436" y="181970"/>
                </a:cubicBezTo>
                <a:cubicBezTo>
                  <a:pt x="1615954" y="185912"/>
                  <a:pt x="1622818" y="187579"/>
                  <a:pt x="1628633" y="191068"/>
                </a:cubicBezTo>
                <a:cubicBezTo>
                  <a:pt x="1638010" y="196694"/>
                  <a:pt x="1646830" y="203199"/>
                  <a:pt x="1655928" y="209265"/>
                </a:cubicBezTo>
                <a:lnTo>
                  <a:pt x="1696872" y="236561"/>
                </a:lnTo>
                <a:cubicBezTo>
                  <a:pt x="1701421" y="239594"/>
                  <a:pt x="1705215" y="244333"/>
                  <a:pt x="1710519" y="245659"/>
                </a:cubicBezTo>
                <a:cubicBezTo>
                  <a:pt x="1716585" y="247176"/>
                  <a:pt x="1722705" y="248491"/>
                  <a:pt x="1728717" y="250209"/>
                </a:cubicBezTo>
                <a:cubicBezTo>
                  <a:pt x="1733328" y="251526"/>
                  <a:pt x="1737753" y="253441"/>
                  <a:pt x="1742364" y="254758"/>
                </a:cubicBezTo>
                <a:cubicBezTo>
                  <a:pt x="1748376" y="256476"/>
                  <a:pt x="1754549" y="257589"/>
                  <a:pt x="1760561" y="259307"/>
                </a:cubicBezTo>
                <a:cubicBezTo>
                  <a:pt x="1765172" y="260624"/>
                  <a:pt x="1769598" y="262539"/>
                  <a:pt x="1774209" y="263856"/>
                </a:cubicBezTo>
                <a:cubicBezTo>
                  <a:pt x="1780221" y="265574"/>
                  <a:pt x="1786417" y="266609"/>
                  <a:pt x="1792406" y="268406"/>
                </a:cubicBezTo>
                <a:cubicBezTo>
                  <a:pt x="1801592" y="271162"/>
                  <a:pt x="1819702" y="277504"/>
                  <a:pt x="1819702" y="277504"/>
                </a:cubicBezTo>
                <a:cubicBezTo>
                  <a:pt x="1844145" y="293800"/>
                  <a:pt x="1839624" y="294244"/>
                  <a:pt x="1860645" y="300250"/>
                </a:cubicBezTo>
                <a:cubicBezTo>
                  <a:pt x="1866657" y="301968"/>
                  <a:pt x="1872776" y="303283"/>
                  <a:pt x="1878842" y="304800"/>
                </a:cubicBezTo>
                <a:cubicBezTo>
                  <a:pt x="1883391" y="307833"/>
                  <a:pt x="1887600" y="311453"/>
                  <a:pt x="1892490" y="313898"/>
                </a:cubicBezTo>
                <a:cubicBezTo>
                  <a:pt x="1896779" y="316042"/>
                  <a:pt x="1901945" y="316118"/>
                  <a:pt x="1906137" y="318447"/>
                </a:cubicBezTo>
                <a:cubicBezTo>
                  <a:pt x="1915696" y="323758"/>
                  <a:pt x="1923652" y="331753"/>
                  <a:pt x="1933433" y="336644"/>
                </a:cubicBezTo>
                <a:cubicBezTo>
                  <a:pt x="1955919" y="347888"/>
                  <a:pt x="1945196" y="343599"/>
                  <a:pt x="1965278" y="350292"/>
                </a:cubicBezTo>
                <a:cubicBezTo>
                  <a:pt x="1969827" y="353325"/>
                  <a:pt x="1973929" y="357170"/>
                  <a:pt x="1978925" y="359391"/>
                </a:cubicBezTo>
                <a:cubicBezTo>
                  <a:pt x="1987689" y="363286"/>
                  <a:pt x="1997122" y="365456"/>
                  <a:pt x="2006221" y="368489"/>
                </a:cubicBezTo>
                <a:lnTo>
                  <a:pt x="2033517" y="377588"/>
                </a:lnTo>
                <a:lnTo>
                  <a:pt x="2060812" y="386686"/>
                </a:lnTo>
                <a:cubicBezTo>
                  <a:pt x="2065361" y="388203"/>
                  <a:pt x="2069730" y="390448"/>
                  <a:pt x="2074460" y="391236"/>
                </a:cubicBezTo>
                <a:cubicBezTo>
                  <a:pt x="2092657" y="394269"/>
                  <a:pt x="2111550" y="394501"/>
                  <a:pt x="2129051" y="400334"/>
                </a:cubicBezTo>
                <a:cubicBezTo>
                  <a:pt x="2133600" y="401850"/>
                  <a:pt x="2138291" y="402994"/>
                  <a:pt x="2142699" y="404883"/>
                </a:cubicBezTo>
                <a:cubicBezTo>
                  <a:pt x="2155647" y="410432"/>
                  <a:pt x="2161206" y="415864"/>
                  <a:pt x="2174543" y="418531"/>
                </a:cubicBezTo>
                <a:cubicBezTo>
                  <a:pt x="2201312" y="423885"/>
                  <a:pt x="2216341" y="421603"/>
                  <a:pt x="2242782" y="432179"/>
                </a:cubicBezTo>
                <a:cubicBezTo>
                  <a:pt x="2250364" y="435212"/>
                  <a:pt x="2257606" y="439296"/>
                  <a:pt x="2265528" y="441277"/>
                </a:cubicBezTo>
                <a:cubicBezTo>
                  <a:pt x="2275931" y="443878"/>
                  <a:pt x="2286823" y="443909"/>
                  <a:pt x="2297373" y="445827"/>
                </a:cubicBezTo>
                <a:cubicBezTo>
                  <a:pt x="2303524" y="446946"/>
                  <a:pt x="2309419" y="449258"/>
                  <a:pt x="2315570" y="450376"/>
                </a:cubicBezTo>
                <a:cubicBezTo>
                  <a:pt x="2326120" y="452294"/>
                  <a:pt x="2336817" y="453295"/>
                  <a:pt x="2347415" y="454925"/>
                </a:cubicBezTo>
                <a:cubicBezTo>
                  <a:pt x="2356532" y="456328"/>
                  <a:pt x="2365612" y="457958"/>
                  <a:pt x="2374711" y="459474"/>
                </a:cubicBezTo>
                <a:cubicBezTo>
                  <a:pt x="2402549" y="468755"/>
                  <a:pt x="2376990" y="461225"/>
                  <a:pt x="2424752" y="468573"/>
                </a:cubicBezTo>
                <a:cubicBezTo>
                  <a:pt x="2433637" y="469940"/>
                  <a:pt x="2456163" y="474811"/>
                  <a:pt x="2465696" y="477671"/>
                </a:cubicBezTo>
                <a:cubicBezTo>
                  <a:pt x="2474882" y="480427"/>
                  <a:pt x="2483893" y="483737"/>
                  <a:pt x="2492991" y="486770"/>
                </a:cubicBezTo>
                <a:cubicBezTo>
                  <a:pt x="2497540" y="488286"/>
                  <a:pt x="2502350" y="489174"/>
                  <a:pt x="2506639" y="491319"/>
                </a:cubicBezTo>
                <a:cubicBezTo>
                  <a:pt x="2512705" y="494352"/>
                  <a:pt x="2518402" y="498273"/>
                  <a:pt x="2524836" y="500418"/>
                </a:cubicBezTo>
                <a:cubicBezTo>
                  <a:pt x="2558812" y="511743"/>
                  <a:pt x="2555102" y="506846"/>
                  <a:pt x="2583976" y="514065"/>
                </a:cubicBezTo>
                <a:cubicBezTo>
                  <a:pt x="2588628" y="515228"/>
                  <a:pt x="2592943" y="517575"/>
                  <a:pt x="2597624" y="518615"/>
                </a:cubicBezTo>
                <a:cubicBezTo>
                  <a:pt x="2606628" y="520616"/>
                  <a:pt x="2615874" y="521355"/>
                  <a:pt x="2624919" y="523164"/>
                </a:cubicBezTo>
                <a:cubicBezTo>
                  <a:pt x="2631050" y="524390"/>
                  <a:pt x="2636965" y="526595"/>
                  <a:pt x="2643117" y="527713"/>
                </a:cubicBezTo>
                <a:cubicBezTo>
                  <a:pt x="2653666" y="529631"/>
                  <a:pt x="2664363" y="530631"/>
                  <a:pt x="2674961" y="532262"/>
                </a:cubicBezTo>
                <a:cubicBezTo>
                  <a:pt x="2727713" y="540378"/>
                  <a:pt x="2676847" y="534502"/>
                  <a:pt x="2752299" y="541361"/>
                </a:cubicBezTo>
                <a:lnTo>
                  <a:pt x="2779594" y="550459"/>
                </a:lnTo>
                <a:cubicBezTo>
                  <a:pt x="2784143" y="551976"/>
                  <a:pt x="2789252" y="552349"/>
                  <a:pt x="2793242" y="555009"/>
                </a:cubicBezTo>
                <a:cubicBezTo>
                  <a:pt x="2811164" y="566956"/>
                  <a:pt x="2808203" y="566711"/>
                  <a:pt x="2834185" y="573206"/>
                </a:cubicBezTo>
                <a:cubicBezTo>
                  <a:pt x="2840251" y="574722"/>
                  <a:pt x="2846153" y="577213"/>
                  <a:pt x="2852382" y="577755"/>
                </a:cubicBezTo>
                <a:cubicBezTo>
                  <a:pt x="2881125" y="580254"/>
                  <a:pt x="2910034" y="580319"/>
                  <a:pt x="2938818" y="582304"/>
                </a:cubicBezTo>
                <a:cubicBezTo>
                  <a:pt x="2954022" y="583352"/>
                  <a:pt x="2969113" y="585727"/>
                  <a:pt x="2984311" y="586853"/>
                </a:cubicBezTo>
                <a:cubicBezTo>
                  <a:pt x="3010064" y="588761"/>
                  <a:pt x="3035869" y="589886"/>
                  <a:pt x="3061648" y="591403"/>
                </a:cubicBezTo>
                <a:cubicBezTo>
                  <a:pt x="3071148" y="594570"/>
                  <a:pt x="3095107" y="603331"/>
                  <a:pt x="3107140" y="605050"/>
                </a:cubicBezTo>
                <a:cubicBezTo>
                  <a:pt x="3122227" y="607205"/>
                  <a:pt x="3137511" y="607710"/>
                  <a:pt x="3152633" y="609600"/>
                </a:cubicBezTo>
                <a:cubicBezTo>
                  <a:pt x="3161786" y="610744"/>
                  <a:pt x="3170811" y="612747"/>
                  <a:pt x="3179928" y="614149"/>
                </a:cubicBezTo>
                <a:cubicBezTo>
                  <a:pt x="3213682" y="619342"/>
                  <a:pt x="3216081" y="619177"/>
                  <a:pt x="3252717" y="623247"/>
                </a:cubicBezTo>
                <a:cubicBezTo>
                  <a:pt x="3264848" y="626280"/>
                  <a:pt x="3276683" y="630965"/>
                  <a:pt x="3289111" y="632346"/>
                </a:cubicBezTo>
                <a:cubicBezTo>
                  <a:pt x="3383333" y="642815"/>
                  <a:pt x="3266563" y="630384"/>
                  <a:pt x="3393743" y="641444"/>
                </a:cubicBezTo>
                <a:cubicBezTo>
                  <a:pt x="3407423" y="642634"/>
                  <a:pt x="3420985" y="645081"/>
                  <a:pt x="3434687" y="645994"/>
                </a:cubicBezTo>
                <a:cubicBezTo>
                  <a:pt x="3508006" y="650882"/>
                  <a:pt x="3600440" y="652315"/>
                  <a:pt x="3671248" y="655092"/>
                </a:cubicBezTo>
                <a:cubicBezTo>
                  <a:pt x="3701591" y="656282"/>
                  <a:pt x="3731905" y="658125"/>
                  <a:pt x="3762233" y="659642"/>
                </a:cubicBezTo>
                <a:lnTo>
                  <a:pt x="4007893" y="655092"/>
                </a:lnTo>
                <a:lnTo>
                  <a:pt x="4007893" y="655092"/>
                </a:lnTo>
              </a:path>
            </a:pathLst>
          </a:custGeom>
          <a:noFill/>
          <a:ln w="38100">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4" name="Freeform 23">
            <a:extLst>
              <a:ext uri="{FF2B5EF4-FFF2-40B4-BE49-F238E27FC236}">
                <a16:creationId xmlns:a16="http://schemas.microsoft.com/office/drawing/2014/main" id="{551D9783-5B36-0646-8997-F9C97F9976FA}"/>
              </a:ext>
            </a:extLst>
          </p:cNvPr>
          <p:cNvSpPr/>
          <p:nvPr/>
        </p:nvSpPr>
        <p:spPr>
          <a:xfrm>
            <a:off x="4676633" y="2188191"/>
            <a:ext cx="4007892" cy="1414818"/>
          </a:xfrm>
          <a:custGeom>
            <a:avLst/>
            <a:gdLst>
              <a:gd name="connsiteX0" fmla="*/ 0 w 4007892"/>
              <a:gd name="connsiteY0" fmla="*/ 1414818 h 1414818"/>
              <a:gd name="connsiteX1" fmla="*/ 859809 w 4007892"/>
              <a:gd name="connsiteY1" fmla="*/ 1210102 h 1414818"/>
              <a:gd name="connsiteX2" fmla="*/ 900752 w 4007892"/>
              <a:gd name="connsiteY2" fmla="*/ 1205552 h 1414818"/>
              <a:gd name="connsiteX3" fmla="*/ 928048 w 4007892"/>
              <a:gd name="connsiteY3" fmla="*/ 1191905 h 1414818"/>
              <a:gd name="connsiteX4" fmla="*/ 946245 w 4007892"/>
              <a:gd name="connsiteY4" fmla="*/ 1187355 h 1414818"/>
              <a:gd name="connsiteX5" fmla="*/ 987188 w 4007892"/>
              <a:gd name="connsiteY5" fmla="*/ 1173708 h 1414818"/>
              <a:gd name="connsiteX6" fmla="*/ 1019033 w 4007892"/>
              <a:gd name="connsiteY6" fmla="*/ 1164609 h 1414818"/>
              <a:gd name="connsiteX7" fmla="*/ 1032680 w 4007892"/>
              <a:gd name="connsiteY7" fmla="*/ 1160060 h 1414818"/>
              <a:gd name="connsiteX8" fmla="*/ 1069074 w 4007892"/>
              <a:gd name="connsiteY8" fmla="*/ 1150961 h 1414818"/>
              <a:gd name="connsiteX9" fmla="*/ 1087271 w 4007892"/>
              <a:gd name="connsiteY9" fmla="*/ 1146412 h 1414818"/>
              <a:gd name="connsiteX10" fmla="*/ 1114567 w 4007892"/>
              <a:gd name="connsiteY10" fmla="*/ 1137313 h 1414818"/>
              <a:gd name="connsiteX11" fmla="*/ 1141863 w 4007892"/>
              <a:gd name="connsiteY11" fmla="*/ 1123666 h 1414818"/>
              <a:gd name="connsiteX12" fmla="*/ 1169158 w 4007892"/>
              <a:gd name="connsiteY12" fmla="*/ 1105469 h 1414818"/>
              <a:gd name="connsiteX13" fmla="*/ 1173707 w 4007892"/>
              <a:gd name="connsiteY13" fmla="*/ 1091821 h 1414818"/>
              <a:gd name="connsiteX14" fmla="*/ 1201003 w 4007892"/>
              <a:gd name="connsiteY14" fmla="*/ 1073624 h 1414818"/>
              <a:gd name="connsiteX15" fmla="*/ 1214651 w 4007892"/>
              <a:gd name="connsiteY15" fmla="*/ 1059976 h 1414818"/>
              <a:gd name="connsiteX16" fmla="*/ 1232848 w 4007892"/>
              <a:gd name="connsiteY16" fmla="*/ 1037230 h 1414818"/>
              <a:gd name="connsiteX17" fmla="*/ 1255594 w 4007892"/>
              <a:gd name="connsiteY17" fmla="*/ 1014484 h 1414818"/>
              <a:gd name="connsiteX18" fmla="*/ 1264692 w 4007892"/>
              <a:gd name="connsiteY18" fmla="*/ 1000836 h 1414818"/>
              <a:gd name="connsiteX19" fmla="*/ 1269242 w 4007892"/>
              <a:gd name="connsiteY19" fmla="*/ 987188 h 1414818"/>
              <a:gd name="connsiteX20" fmla="*/ 1287439 w 4007892"/>
              <a:gd name="connsiteY20" fmla="*/ 959893 h 1414818"/>
              <a:gd name="connsiteX21" fmla="*/ 1296537 w 4007892"/>
              <a:gd name="connsiteY21" fmla="*/ 946245 h 1414818"/>
              <a:gd name="connsiteX22" fmla="*/ 1305636 w 4007892"/>
              <a:gd name="connsiteY22" fmla="*/ 932597 h 1414818"/>
              <a:gd name="connsiteX23" fmla="*/ 1319283 w 4007892"/>
              <a:gd name="connsiteY23" fmla="*/ 905302 h 1414818"/>
              <a:gd name="connsiteX24" fmla="*/ 1337480 w 4007892"/>
              <a:gd name="connsiteY24" fmla="*/ 878006 h 1414818"/>
              <a:gd name="connsiteX25" fmla="*/ 1351128 w 4007892"/>
              <a:gd name="connsiteY25" fmla="*/ 850710 h 1414818"/>
              <a:gd name="connsiteX26" fmla="*/ 1360227 w 4007892"/>
              <a:gd name="connsiteY26" fmla="*/ 832513 h 1414818"/>
              <a:gd name="connsiteX27" fmla="*/ 1378424 w 4007892"/>
              <a:gd name="connsiteY27" fmla="*/ 805218 h 1414818"/>
              <a:gd name="connsiteX28" fmla="*/ 1392071 w 4007892"/>
              <a:gd name="connsiteY28" fmla="*/ 777922 h 1414818"/>
              <a:gd name="connsiteX29" fmla="*/ 1405719 w 4007892"/>
              <a:gd name="connsiteY29" fmla="*/ 768824 h 1414818"/>
              <a:gd name="connsiteX30" fmla="*/ 1419367 w 4007892"/>
              <a:gd name="connsiteY30" fmla="*/ 755176 h 1414818"/>
              <a:gd name="connsiteX31" fmla="*/ 1428466 w 4007892"/>
              <a:gd name="connsiteY31" fmla="*/ 727881 h 1414818"/>
              <a:gd name="connsiteX32" fmla="*/ 1446663 w 4007892"/>
              <a:gd name="connsiteY32" fmla="*/ 696036 h 1414818"/>
              <a:gd name="connsiteX33" fmla="*/ 1469409 w 4007892"/>
              <a:gd name="connsiteY33" fmla="*/ 655093 h 1414818"/>
              <a:gd name="connsiteX34" fmla="*/ 1478507 w 4007892"/>
              <a:gd name="connsiteY34" fmla="*/ 641445 h 1414818"/>
              <a:gd name="connsiteX35" fmla="*/ 1492155 w 4007892"/>
              <a:gd name="connsiteY35" fmla="*/ 614149 h 1414818"/>
              <a:gd name="connsiteX36" fmla="*/ 1496704 w 4007892"/>
              <a:gd name="connsiteY36" fmla="*/ 600502 h 1414818"/>
              <a:gd name="connsiteX37" fmla="*/ 1514901 w 4007892"/>
              <a:gd name="connsiteY37" fmla="*/ 573206 h 1414818"/>
              <a:gd name="connsiteX38" fmla="*/ 1524000 w 4007892"/>
              <a:gd name="connsiteY38" fmla="*/ 545910 h 1414818"/>
              <a:gd name="connsiteX39" fmla="*/ 1528549 w 4007892"/>
              <a:gd name="connsiteY39" fmla="*/ 532263 h 1414818"/>
              <a:gd name="connsiteX40" fmla="*/ 1555845 w 4007892"/>
              <a:gd name="connsiteY40" fmla="*/ 486770 h 1414818"/>
              <a:gd name="connsiteX41" fmla="*/ 1569492 w 4007892"/>
              <a:gd name="connsiteY41" fmla="*/ 454925 h 1414818"/>
              <a:gd name="connsiteX42" fmla="*/ 1583140 w 4007892"/>
              <a:gd name="connsiteY42" fmla="*/ 423081 h 1414818"/>
              <a:gd name="connsiteX43" fmla="*/ 1601337 w 4007892"/>
              <a:gd name="connsiteY43" fmla="*/ 400334 h 1414818"/>
              <a:gd name="connsiteX44" fmla="*/ 1605886 w 4007892"/>
              <a:gd name="connsiteY44" fmla="*/ 386687 h 1414818"/>
              <a:gd name="connsiteX45" fmla="*/ 1624083 w 4007892"/>
              <a:gd name="connsiteY45" fmla="*/ 359391 h 1414818"/>
              <a:gd name="connsiteX46" fmla="*/ 1633182 w 4007892"/>
              <a:gd name="connsiteY46" fmla="*/ 345743 h 1414818"/>
              <a:gd name="connsiteX47" fmla="*/ 1655928 w 4007892"/>
              <a:gd name="connsiteY47" fmla="*/ 304800 h 1414818"/>
              <a:gd name="connsiteX48" fmla="*/ 1665027 w 4007892"/>
              <a:gd name="connsiteY48" fmla="*/ 291152 h 1414818"/>
              <a:gd name="connsiteX49" fmla="*/ 1674125 w 4007892"/>
              <a:gd name="connsiteY49" fmla="*/ 277505 h 1414818"/>
              <a:gd name="connsiteX50" fmla="*/ 1678674 w 4007892"/>
              <a:gd name="connsiteY50" fmla="*/ 263857 h 1414818"/>
              <a:gd name="connsiteX51" fmla="*/ 1696871 w 4007892"/>
              <a:gd name="connsiteY51" fmla="*/ 236561 h 1414818"/>
              <a:gd name="connsiteX52" fmla="*/ 1710519 w 4007892"/>
              <a:gd name="connsiteY52" fmla="*/ 209266 h 1414818"/>
              <a:gd name="connsiteX53" fmla="*/ 1715068 w 4007892"/>
              <a:gd name="connsiteY53" fmla="*/ 195618 h 1414818"/>
              <a:gd name="connsiteX54" fmla="*/ 1742364 w 4007892"/>
              <a:gd name="connsiteY54" fmla="*/ 159224 h 1414818"/>
              <a:gd name="connsiteX55" fmla="*/ 1746913 w 4007892"/>
              <a:gd name="connsiteY55" fmla="*/ 145576 h 1414818"/>
              <a:gd name="connsiteX56" fmla="*/ 1769660 w 4007892"/>
              <a:gd name="connsiteY56" fmla="*/ 118281 h 1414818"/>
              <a:gd name="connsiteX57" fmla="*/ 1792406 w 4007892"/>
              <a:gd name="connsiteY57" fmla="*/ 95534 h 1414818"/>
              <a:gd name="connsiteX58" fmla="*/ 1801504 w 4007892"/>
              <a:gd name="connsiteY58" fmla="*/ 81887 h 1414818"/>
              <a:gd name="connsiteX59" fmla="*/ 1842448 w 4007892"/>
              <a:gd name="connsiteY59" fmla="*/ 50042 h 1414818"/>
              <a:gd name="connsiteX60" fmla="*/ 1874292 w 4007892"/>
              <a:gd name="connsiteY60" fmla="*/ 31845 h 1414818"/>
              <a:gd name="connsiteX61" fmla="*/ 1901588 w 4007892"/>
              <a:gd name="connsiteY61" fmla="*/ 22746 h 1414818"/>
              <a:gd name="connsiteX62" fmla="*/ 1937982 w 4007892"/>
              <a:gd name="connsiteY62" fmla="*/ 13648 h 1414818"/>
              <a:gd name="connsiteX63" fmla="*/ 1965277 w 4007892"/>
              <a:gd name="connsiteY63" fmla="*/ 9099 h 1414818"/>
              <a:gd name="connsiteX64" fmla="*/ 2051713 w 4007892"/>
              <a:gd name="connsiteY64" fmla="*/ 4549 h 1414818"/>
              <a:gd name="connsiteX65" fmla="*/ 2165445 w 4007892"/>
              <a:gd name="connsiteY65" fmla="*/ 0 h 1414818"/>
              <a:gd name="connsiteX66" fmla="*/ 2192740 w 4007892"/>
              <a:gd name="connsiteY66" fmla="*/ 4549 h 1414818"/>
              <a:gd name="connsiteX67" fmla="*/ 2206388 w 4007892"/>
              <a:gd name="connsiteY67" fmla="*/ 0 h 1414818"/>
              <a:gd name="connsiteX68" fmla="*/ 2301922 w 4007892"/>
              <a:gd name="connsiteY68" fmla="*/ 4549 h 1414818"/>
              <a:gd name="connsiteX69" fmla="*/ 2442949 w 4007892"/>
              <a:gd name="connsiteY69" fmla="*/ 0 h 1414818"/>
              <a:gd name="connsiteX70" fmla="*/ 4007892 w 4007892"/>
              <a:gd name="connsiteY70" fmla="*/ 0 h 1414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4007892" h="1414818">
                <a:moveTo>
                  <a:pt x="0" y="1414818"/>
                </a:moveTo>
                <a:lnTo>
                  <a:pt x="859809" y="1210102"/>
                </a:lnTo>
                <a:cubicBezTo>
                  <a:pt x="873457" y="1208585"/>
                  <a:pt x="887207" y="1207810"/>
                  <a:pt x="900752" y="1205552"/>
                </a:cubicBezTo>
                <a:cubicBezTo>
                  <a:pt x="921664" y="1202066"/>
                  <a:pt x="908042" y="1200479"/>
                  <a:pt x="928048" y="1191905"/>
                </a:cubicBezTo>
                <a:cubicBezTo>
                  <a:pt x="933795" y="1189442"/>
                  <a:pt x="940256" y="1189152"/>
                  <a:pt x="946245" y="1187355"/>
                </a:cubicBezTo>
                <a:cubicBezTo>
                  <a:pt x="960024" y="1183221"/>
                  <a:pt x="973540" y="1178257"/>
                  <a:pt x="987188" y="1173708"/>
                </a:cubicBezTo>
                <a:cubicBezTo>
                  <a:pt x="1019922" y="1162796"/>
                  <a:pt x="979032" y="1176037"/>
                  <a:pt x="1019033" y="1164609"/>
                </a:cubicBezTo>
                <a:cubicBezTo>
                  <a:pt x="1023644" y="1163292"/>
                  <a:pt x="1028054" y="1161322"/>
                  <a:pt x="1032680" y="1160060"/>
                </a:cubicBezTo>
                <a:cubicBezTo>
                  <a:pt x="1044744" y="1156770"/>
                  <a:pt x="1056943" y="1153994"/>
                  <a:pt x="1069074" y="1150961"/>
                </a:cubicBezTo>
                <a:cubicBezTo>
                  <a:pt x="1075140" y="1149445"/>
                  <a:pt x="1081340" y="1148389"/>
                  <a:pt x="1087271" y="1146412"/>
                </a:cubicBezTo>
                <a:cubicBezTo>
                  <a:pt x="1096370" y="1143379"/>
                  <a:pt x="1106587" y="1142633"/>
                  <a:pt x="1114567" y="1137313"/>
                </a:cubicBezTo>
                <a:cubicBezTo>
                  <a:pt x="1132205" y="1125555"/>
                  <a:pt x="1123028" y="1129944"/>
                  <a:pt x="1141863" y="1123666"/>
                </a:cubicBezTo>
                <a:cubicBezTo>
                  <a:pt x="1150961" y="1117600"/>
                  <a:pt x="1165700" y="1115843"/>
                  <a:pt x="1169158" y="1105469"/>
                </a:cubicBezTo>
                <a:cubicBezTo>
                  <a:pt x="1170674" y="1100920"/>
                  <a:pt x="1170316" y="1095212"/>
                  <a:pt x="1173707" y="1091821"/>
                </a:cubicBezTo>
                <a:cubicBezTo>
                  <a:pt x="1181439" y="1084089"/>
                  <a:pt x="1193271" y="1081356"/>
                  <a:pt x="1201003" y="1073624"/>
                </a:cubicBezTo>
                <a:lnTo>
                  <a:pt x="1214651" y="1059976"/>
                </a:lnTo>
                <a:cubicBezTo>
                  <a:pt x="1223507" y="1033405"/>
                  <a:pt x="1212270" y="1057808"/>
                  <a:pt x="1232848" y="1037230"/>
                </a:cubicBezTo>
                <a:cubicBezTo>
                  <a:pt x="1263176" y="1006902"/>
                  <a:pt x="1219199" y="1038745"/>
                  <a:pt x="1255594" y="1014484"/>
                </a:cubicBezTo>
                <a:cubicBezTo>
                  <a:pt x="1258627" y="1009935"/>
                  <a:pt x="1262247" y="1005726"/>
                  <a:pt x="1264692" y="1000836"/>
                </a:cubicBezTo>
                <a:cubicBezTo>
                  <a:pt x="1266837" y="996547"/>
                  <a:pt x="1266913" y="991380"/>
                  <a:pt x="1269242" y="987188"/>
                </a:cubicBezTo>
                <a:cubicBezTo>
                  <a:pt x="1274553" y="977629"/>
                  <a:pt x="1281373" y="968991"/>
                  <a:pt x="1287439" y="959893"/>
                </a:cubicBezTo>
                <a:lnTo>
                  <a:pt x="1296537" y="946245"/>
                </a:lnTo>
                <a:lnTo>
                  <a:pt x="1305636" y="932597"/>
                </a:lnTo>
                <a:cubicBezTo>
                  <a:pt x="1317068" y="898298"/>
                  <a:pt x="1301649" y="940570"/>
                  <a:pt x="1319283" y="905302"/>
                </a:cubicBezTo>
                <a:cubicBezTo>
                  <a:pt x="1332451" y="878967"/>
                  <a:pt x="1311610" y="903878"/>
                  <a:pt x="1337480" y="878006"/>
                </a:cubicBezTo>
                <a:cubicBezTo>
                  <a:pt x="1345822" y="852985"/>
                  <a:pt x="1337019" y="875402"/>
                  <a:pt x="1351128" y="850710"/>
                </a:cubicBezTo>
                <a:cubicBezTo>
                  <a:pt x="1354493" y="844822"/>
                  <a:pt x="1356738" y="838328"/>
                  <a:pt x="1360227" y="832513"/>
                </a:cubicBezTo>
                <a:cubicBezTo>
                  <a:pt x="1365853" y="823136"/>
                  <a:pt x="1378424" y="805218"/>
                  <a:pt x="1378424" y="805218"/>
                </a:cubicBezTo>
                <a:cubicBezTo>
                  <a:pt x="1382123" y="794119"/>
                  <a:pt x="1383253" y="786740"/>
                  <a:pt x="1392071" y="777922"/>
                </a:cubicBezTo>
                <a:cubicBezTo>
                  <a:pt x="1395937" y="774056"/>
                  <a:pt x="1401519" y="772324"/>
                  <a:pt x="1405719" y="768824"/>
                </a:cubicBezTo>
                <a:cubicBezTo>
                  <a:pt x="1410662" y="764705"/>
                  <a:pt x="1414818" y="759725"/>
                  <a:pt x="1419367" y="755176"/>
                </a:cubicBezTo>
                <a:cubicBezTo>
                  <a:pt x="1422400" y="746078"/>
                  <a:pt x="1424177" y="736459"/>
                  <a:pt x="1428466" y="727881"/>
                </a:cubicBezTo>
                <a:cubicBezTo>
                  <a:pt x="1440009" y="704794"/>
                  <a:pt x="1433802" y="715327"/>
                  <a:pt x="1446663" y="696036"/>
                </a:cubicBezTo>
                <a:cubicBezTo>
                  <a:pt x="1454670" y="672013"/>
                  <a:pt x="1448551" y="686380"/>
                  <a:pt x="1469409" y="655093"/>
                </a:cubicBezTo>
                <a:cubicBezTo>
                  <a:pt x="1472442" y="650544"/>
                  <a:pt x="1476778" y="646632"/>
                  <a:pt x="1478507" y="641445"/>
                </a:cubicBezTo>
                <a:cubicBezTo>
                  <a:pt x="1489945" y="607136"/>
                  <a:pt x="1474516" y="649429"/>
                  <a:pt x="1492155" y="614149"/>
                </a:cubicBezTo>
                <a:cubicBezTo>
                  <a:pt x="1494299" y="609860"/>
                  <a:pt x="1494375" y="604694"/>
                  <a:pt x="1496704" y="600502"/>
                </a:cubicBezTo>
                <a:cubicBezTo>
                  <a:pt x="1502015" y="590943"/>
                  <a:pt x="1511443" y="583580"/>
                  <a:pt x="1514901" y="573206"/>
                </a:cubicBezTo>
                <a:lnTo>
                  <a:pt x="1524000" y="545910"/>
                </a:lnTo>
                <a:cubicBezTo>
                  <a:pt x="1525516" y="541361"/>
                  <a:pt x="1525889" y="536253"/>
                  <a:pt x="1528549" y="532263"/>
                </a:cubicBezTo>
                <a:cubicBezTo>
                  <a:pt x="1550508" y="499324"/>
                  <a:pt x="1541855" y="514748"/>
                  <a:pt x="1555845" y="486770"/>
                </a:cubicBezTo>
                <a:cubicBezTo>
                  <a:pt x="1568903" y="434536"/>
                  <a:pt x="1550645" y="498901"/>
                  <a:pt x="1569492" y="454925"/>
                </a:cubicBezTo>
                <a:cubicBezTo>
                  <a:pt x="1587116" y="413802"/>
                  <a:pt x="1560301" y="457340"/>
                  <a:pt x="1583140" y="423081"/>
                </a:cubicBezTo>
                <a:cubicBezTo>
                  <a:pt x="1594573" y="388779"/>
                  <a:pt x="1577821" y="429729"/>
                  <a:pt x="1601337" y="400334"/>
                </a:cubicBezTo>
                <a:cubicBezTo>
                  <a:pt x="1604332" y="396590"/>
                  <a:pt x="1603557" y="390879"/>
                  <a:pt x="1605886" y="386687"/>
                </a:cubicBezTo>
                <a:cubicBezTo>
                  <a:pt x="1611197" y="377128"/>
                  <a:pt x="1618017" y="368490"/>
                  <a:pt x="1624083" y="359391"/>
                </a:cubicBezTo>
                <a:lnTo>
                  <a:pt x="1633182" y="345743"/>
                </a:lnTo>
                <a:cubicBezTo>
                  <a:pt x="1641189" y="321722"/>
                  <a:pt x="1635072" y="336085"/>
                  <a:pt x="1655928" y="304800"/>
                </a:cubicBezTo>
                <a:lnTo>
                  <a:pt x="1665027" y="291152"/>
                </a:lnTo>
                <a:lnTo>
                  <a:pt x="1674125" y="277505"/>
                </a:lnTo>
                <a:cubicBezTo>
                  <a:pt x="1675641" y="272956"/>
                  <a:pt x="1676345" y="268049"/>
                  <a:pt x="1678674" y="263857"/>
                </a:cubicBezTo>
                <a:cubicBezTo>
                  <a:pt x="1683984" y="254298"/>
                  <a:pt x="1693413" y="246935"/>
                  <a:pt x="1696871" y="236561"/>
                </a:cubicBezTo>
                <a:cubicBezTo>
                  <a:pt x="1703150" y="217726"/>
                  <a:pt x="1698761" y="226903"/>
                  <a:pt x="1710519" y="209266"/>
                </a:cubicBezTo>
                <a:cubicBezTo>
                  <a:pt x="1712035" y="204717"/>
                  <a:pt x="1712526" y="199684"/>
                  <a:pt x="1715068" y="195618"/>
                </a:cubicBezTo>
                <a:cubicBezTo>
                  <a:pt x="1723446" y="182213"/>
                  <a:pt x="1735333" y="173288"/>
                  <a:pt x="1742364" y="159224"/>
                </a:cubicBezTo>
                <a:cubicBezTo>
                  <a:pt x="1744508" y="154935"/>
                  <a:pt x="1744768" y="149865"/>
                  <a:pt x="1746913" y="145576"/>
                </a:cubicBezTo>
                <a:cubicBezTo>
                  <a:pt x="1755385" y="128632"/>
                  <a:pt x="1757082" y="133374"/>
                  <a:pt x="1769660" y="118281"/>
                </a:cubicBezTo>
                <a:cubicBezTo>
                  <a:pt x="1788617" y="95532"/>
                  <a:pt x="1767382" y="112217"/>
                  <a:pt x="1792406" y="95534"/>
                </a:cubicBezTo>
                <a:cubicBezTo>
                  <a:pt x="1795439" y="90985"/>
                  <a:pt x="1798004" y="86087"/>
                  <a:pt x="1801504" y="81887"/>
                </a:cubicBezTo>
                <a:cubicBezTo>
                  <a:pt x="1814868" y="65851"/>
                  <a:pt x="1823424" y="62725"/>
                  <a:pt x="1842448" y="50042"/>
                </a:cubicBezTo>
                <a:cubicBezTo>
                  <a:pt x="1854764" y="41831"/>
                  <a:pt x="1859855" y="37620"/>
                  <a:pt x="1874292" y="31845"/>
                </a:cubicBezTo>
                <a:cubicBezTo>
                  <a:pt x="1883197" y="28283"/>
                  <a:pt x="1892489" y="25779"/>
                  <a:pt x="1901588" y="22746"/>
                </a:cubicBezTo>
                <a:cubicBezTo>
                  <a:pt x="1920526" y="16433"/>
                  <a:pt x="1913833" y="18039"/>
                  <a:pt x="1937982" y="13648"/>
                </a:cubicBezTo>
                <a:cubicBezTo>
                  <a:pt x="1947057" y="11998"/>
                  <a:pt x="1956083" y="9835"/>
                  <a:pt x="1965277" y="9099"/>
                </a:cubicBezTo>
                <a:cubicBezTo>
                  <a:pt x="1994037" y="6798"/>
                  <a:pt x="2022891" y="5859"/>
                  <a:pt x="2051713" y="4549"/>
                </a:cubicBezTo>
                <a:lnTo>
                  <a:pt x="2165445" y="0"/>
                </a:lnTo>
                <a:cubicBezTo>
                  <a:pt x="2174543" y="1516"/>
                  <a:pt x="2183516" y="4549"/>
                  <a:pt x="2192740" y="4549"/>
                </a:cubicBezTo>
                <a:cubicBezTo>
                  <a:pt x="2197535" y="4549"/>
                  <a:pt x="2201593" y="0"/>
                  <a:pt x="2206388" y="0"/>
                </a:cubicBezTo>
                <a:cubicBezTo>
                  <a:pt x="2238269" y="0"/>
                  <a:pt x="2270077" y="3033"/>
                  <a:pt x="2301922" y="4549"/>
                </a:cubicBezTo>
                <a:cubicBezTo>
                  <a:pt x="2348929" y="2982"/>
                  <a:pt x="2395916" y="0"/>
                  <a:pt x="2442949" y="0"/>
                </a:cubicBezTo>
                <a:lnTo>
                  <a:pt x="4007892" y="0"/>
                </a:lnTo>
              </a:path>
            </a:pathLst>
          </a:custGeom>
          <a:noFill/>
          <a:ln w="38100">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5" name="Straight Connector 4">
            <a:extLst>
              <a:ext uri="{FF2B5EF4-FFF2-40B4-BE49-F238E27FC236}">
                <a16:creationId xmlns:a16="http://schemas.microsoft.com/office/drawing/2014/main" id="{8332652C-87EB-4544-A79C-E75F134465C6}"/>
              </a:ext>
            </a:extLst>
          </p:cNvPr>
          <p:cNvCxnSpPr/>
          <p:nvPr/>
        </p:nvCxnSpPr>
        <p:spPr>
          <a:xfrm>
            <a:off x="4647414" y="3601039"/>
            <a:ext cx="4034673" cy="0"/>
          </a:xfrm>
          <a:prstGeom prst="line">
            <a:avLst/>
          </a:prstGeom>
          <a:ln w="38100">
            <a:solidFill>
              <a:schemeClr val="tx2"/>
            </a:solidFill>
          </a:ln>
        </p:spPr>
        <p:style>
          <a:lnRef idx="2">
            <a:schemeClr val="accent1"/>
          </a:lnRef>
          <a:fillRef idx="0">
            <a:schemeClr val="accent1"/>
          </a:fillRef>
          <a:effectRef idx="1">
            <a:schemeClr val="accent1"/>
          </a:effectRef>
          <a:fontRef idx="minor">
            <a:schemeClr val="tx1"/>
          </a:fontRef>
        </p:style>
      </p:cxnSp>
      <p:sp>
        <p:nvSpPr>
          <p:cNvPr id="25" name="TextBox 24">
            <a:extLst>
              <a:ext uri="{FF2B5EF4-FFF2-40B4-BE49-F238E27FC236}">
                <a16:creationId xmlns:a16="http://schemas.microsoft.com/office/drawing/2014/main" id="{6B9A2515-3609-6A49-9FE9-A25A7E30E08B}"/>
              </a:ext>
            </a:extLst>
          </p:cNvPr>
          <p:cNvSpPr txBox="1"/>
          <p:nvPr/>
        </p:nvSpPr>
        <p:spPr>
          <a:xfrm rot="16200000">
            <a:off x="3372633" y="2598649"/>
            <a:ext cx="1727779" cy="276999"/>
          </a:xfrm>
          <a:prstGeom prst="rect">
            <a:avLst/>
          </a:prstGeom>
          <a:noFill/>
        </p:spPr>
        <p:txBody>
          <a:bodyPr wrap="square" rtlCol="0">
            <a:spAutoFit/>
          </a:bodyPr>
          <a:lstStyle/>
          <a:p>
            <a:pPr algn="ctr"/>
            <a:r>
              <a:rPr lang="en-US" sz="1200" dirty="0"/>
              <a:t>Incidence (%)</a:t>
            </a:r>
          </a:p>
        </p:txBody>
      </p:sp>
      <p:sp>
        <p:nvSpPr>
          <p:cNvPr id="26" name="TextBox 25">
            <a:extLst>
              <a:ext uri="{FF2B5EF4-FFF2-40B4-BE49-F238E27FC236}">
                <a16:creationId xmlns:a16="http://schemas.microsoft.com/office/drawing/2014/main" id="{4D5ADC3D-220E-4840-9DA2-288FC9176FB7}"/>
              </a:ext>
            </a:extLst>
          </p:cNvPr>
          <p:cNvSpPr txBox="1"/>
          <p:nvPr/>
        </p:nvSpPr>
        <p:spPr>
          <a:xfrm>
            <a:off x="4923560" y="1598377"/>
            <a:ext cx="694421" cy="261610"/>
          </a:xfrm>
          <a:prstGeom prst="rect">
            <a:avLst/>
          </a:prstGeom>
          <a:noFill/>
        </p:spPr>
        <p:txBody>
          <a:bodyPr wrap="none" rtlCol="0">
            <a:spAutoFit/>
          </a:bodyPr>
          <a:lstStyle/>
          <a:p>
            <a:r>
              <a:rPr lang="en-US" sz="1100" dirty="0"/>
              <a:t>Eczema</a:t>
            </a:r>
          </a:p>
        </p:txBody>
      </p:sp>
      <p:cxnSp>
        <p:nvCxnSpPr>
          <p:cNvPr id="32" name="Straight Connector 31">
            <a:extLst>
              <a:ext uri="{FF2B5EF4-FFF2-40B4-BE49-F238E27FC236}">
                <a16:creationId xmlns:a16="http://schemas.microsoft.com/office/drawing/2014/main" id="{2415B4AC-30BC-5446-A87B-63B542B4AF2C}"/>
              </a:ext>
            </a:extLst>
          </p:cNvPr>
          <p:cNvCxnSpPr>
            <a:cxnSpLocks/>
          </p:cNvCxnSpPr>
          <p:nvPr/>
        </p:nvCxnSpPr>
        <p:spPr>
          <a:xfrm flipH="1">
            <a:off x="4719696" y="1729182"/>
            <a:ext cx="226609" cy="0"/>
          </a:xfrm>
          <a:prstGeom prst="line">
            <a:avLst/>
          </a:prstGeom>
          <a:ln w="38100">
            <a:solidFill>
              <a:schemeClr val="accent3"/>
            </a:solidFill>
          </a:ln>
        </p:spPr>
        <p:style>
          <a:lnRef idx="2">
            <a:schemeClr val="accent1"/>
          </a:lnRef>
          <a:fillRef idx="0">
            <a:schemeClr val="accent1"/>
          </a:fillRef>
          <a:effectRef idx="1">
            <a:schemeClr val="accent1"/>
          </a:effectRef>
          <a:fontRef idx="minor">
            <a:schemeClr val="tx1"/>
          </a:fontRef>
        </p:style>
      </p:cxnSp>
      <p:sp>
        <p:nvSpPr>
          <p:cNvPr id="33" name="TextBox 32">
            <a:extLst>
              <a:ext uri="{FF2B5EF4-FFF2-40B4-BE49-F238E27FC236}">
                <a16:creationId xmlns:a16="http://schemas.microsoft.com/office/drawing/2014/main" id="{052E5E2F-CBB2-A947-BAC8-746CDFD8E0AA}"/>
              </a:ext>
            </a:extLst>
          </p:cNvPr>
          <p:cNvSpPr txBox="1"/>
          <p:nvPr/>
        </p:nvSpPr>
        <p:spPr>
          <a:xfrm>
            <a:off x="5878903" y="1598377"/>
            <a:ext cx="649537" cy="261610"/>
          </a:xfrm>
          <a:prstGeom prst="rect">
            <a:avLst/>
          </a:prstGeom>
          <a:noFill/>
        </p:spPr>
        <p:txBody>
          <a:bodyPr wrap="none" rtlCol="0">
            <a:spAutoFit/>
          </a:bodyPr>
          <a:lstStyle/>
          <a:p>
            <a:r>
              <a:rPr lang="en-US" sz="1100" dirty="0"/>
              <a:t>Rhinitis</a:t>
            </a:r>
          </a:p>
        </p:txBody>
      </p:sp>
      <p:cxnSp>
        <p:nvCxnSpPr>
          <p:cNvPr id="34" name="Straight Connector 33">
            <a:extLst>
              <a:ext uri="{FF2B5EF4-FFF2-40B4-BE49-F238E27FC236}">
                <a16:creationId xmlns:a16="http://schemas.microsoft.com/office/drawing/2014/main" id="{B855A0F0-F7ED-AB4F-996C-F4CB329240BD}"/>
              </a:ext>
            </a:extLst>
          </p:cNvPr>
          <p:cNvCxnSpPr>
            <a:cxnSpLocks/>
          </p:cNvCxnSpPr>
          <p:nvPr/>
        </p:nvCxnSpPr>
        <p:spPr>
          <a:xfrm flipH="1">
            <a:off x="5675040" y="1729182"/>
            <a:ext cx="203863" cy="0"/>
          </a:xfrm>
          <a:prstGeom prst="line">
            <a:avLst/>
          </a:prstGeom>
          <a:ln w="38100">
            <a:solidFill>
              <a:srgbClr val="C06C24"/>
            </a:solidFill>
          </a:ln>
        </p:spPr>
        <p:style>
          <a:lnRef idx="2">
            <a:schemeClr val="accent1"/>
          </a:lnRef>
          <a:fillRef idx="0">
            <a:schemeClr val="accent1"/>
          </a:fillRef>
          <a:effectRef idx="1">
            <a:schemeClr val="accent1"/>
          </a:effectRef>
          <a:fontRef idx="minor">
            <a:schemeClr val="tx1"/>
          </a:fontRef>
        </p:style>
      </p:cxnSp>
      <p:sp>
        <p:nvSpPr>
          <p:cNvPr id="35" name="TextBox 34">
            <a:extLst>
              <a:ext uri="{FF2B5EF4-FFF2-40B4-BE49-F238E27FC236}">
                <a16:creationId xmlns:a16="http://schemas.microsoft.com/office/drawing/2014/main" id="{C861FE82-1EEC-4346-9639-61B10780B294}"/>
              </a:ext>
            </a:extLst>
          </p:cNvPr>
          <p:cNvSpPr txBox="1"/>
          <p:nvPr/>
        </p:nvSpPr>
        <p:spPr>
          <a:xfrm>
            <a:off x="6820600" y="1598377"/>
            <a:ext cx="662361" cy="261610"/>
          </a:xfrm>
          <a:prstGeom prst="rect">
            <a:avLst/>
          </a:prstGeom>
          <a:noFill/>
        </p:spPr>
        <p:txBody>
          <a:bodyPr wrap="none" rtlCol="0">
            <a:spAutoFit/>
          </a:bodyPr>
          <a:lstStyle/>
          <a:p>
            <a:r>
              <a:rPr lang="en-US" sz="1100" dirty="0"/>
              <a:t>Asthma</a:t>
            </a:r>
          </a:p>
        </p:txBody>
      </p:sp>
      <p:cxnSp>
        <p:nvCxnSpPr>
          <p:cNvPr id="36" name="Straight Connector 35">
            <a:extLst>
              <a:ext uri="{FF2B5EF4-FFF2-40B4-BE49-F238E27FC236}">
                <a16:creationId xmlns:a16="http://schemas.microsoft.com/office/drawing/2014/main" id="{67A09218-479A-154C-903C-8E829072BEF5}"/>
              </a:ext>
            </a:extLst>
          </p:cNvPr>
          <p:cNvCxnSpPr>
            <a:cxnSpLocks/>
          </p:cNvCxnSpPr>
          <p:nvPr/>
        </p:nvCxnSpPr>
        <p:spPr>
          <a:xfrm flipH="1">
            <a:off x="6616736" y="1729182"/>
            <a:ext cx="226609" cy="0"/>
          </a:xfrm>
          <a:prstGeom prst="line">
            <a:avLst/>
          </a:prstGeom>
          <a:ln w="38100">
            <a:solidFill>
              <a:schemeClr val="accent2"/>
            </a:solidFill>
          </a:ln>
        </p:spPr>
        <p:style>
          <a:lnRef idx="2">
            <a:schemeClr val="accent1"/>
          </a:lnRef>
          <a:fillRef idx="0">
            <a:schemeClr val="accent1"/>
          </a:fillRef>
          <a:effectRef idx="1">
            <a:schemeClr val="accent1"/>
          </a:effectRef>
          <a:fontRef idx="minor">
            <a:schemeClr val="tx1"/>
          </a:fontRef>
        </p:style>
      </p:cxnSp>
      <p:sp>
        <p:nvSpPr>
          <p:cNvPr id="37" name="TextBox 36">
            <a:extLst>
              <a:ext uri="{FF2B5EF4-FFF2-40B4-BE49-F238E27FC236}">
                <a16:creationId xmlns:a16="http://schemas.microsoft.com/office/drawing/2014/main" id="{E92996CA-FCC3-F24A-90F0-57C701168DE3}"/>
              </a:ext>
            </a:extLst>
          </p:cNvPr>
          <p:cNvSpPr txBox="1"/>
          <p:nvPr/>
        </p:nvSpPr>
        <p:spPr>
          <a:xfrm>
            <a:off x="7785042" y="1598377"/>
            <a:ext cx="978153" cy="261610"/>
          </a:xfrm>
          <a:prstGeom prst="rect">
            <a:avLst/>
          </a:prstGeom>
          <a:noFill/>
        </p:spPr>
        <p:txBody>
          <a:bodyPr wrap="none" rtlCol="0">
            <a:spAutoFit/>
          </a:bodyPr>
          <a:lstStyle/>
          <a:p>
            <a:r>
              <a:rPr lang="en-US" sz="1100" dirty="0"/>
              <a:t>Food Allergy</a:t>
            </a:r>
          </a:p>
        </p:txBody>
      </p:sp>
      <p:cxnSp>
        <p:nvCxnSpPr>
          <p:cNvPr id="38" name="Straight Connector 37">
            <a:extLst>
              <a:ext uri="{FF2B5EF4-FFF2-40B4-BE49-F238E27FC236}">
                <a16:creationId xmlns:a16="http://schemas.microsoft.com/office/drawing/2014/main" id="{50645BB8-28FB-594E-B52C-551E454C400C}"/>
              </a:ext>
            </a:extLst>
          </p:cNvPr>
          <p:cNvCxnSpPr>
            <a:cxnSpLocks/>
          </p:cNvCxnSpPr>
          <p:nvPr/>
        </p:nvCxnSpPr>
        <p:spPr>
          <a:xfrm flipH="1">
            <a:off x="7581178" y="1729182"/>
            <a:ext cx="226609" cy="0"/>
          </a:xfrm>
          <a:prstGeom prst="line">
            <a:avLst/>
          </a:prstGeom>
          <a:ln w="38100">
            <a:solidFill>
              <a:srgbClr val="61855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6107714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58E90A6-B297-B94A-BFC8-1A81178EA9A0}"/>
              </a:ext>
            </a:extLst>
          </p:cNvPr>
          <p:cNvSpPr>
            <a:spLocks noGrp="1"/>
          </p:cNvSpPr>
          <p:nvPr>
            <p:ph type="title"/>
          </p:nvPr>
        </p:nvSpPr>
        <p:spPr/>
        <p:txBody>
          <a:bodyPr/>
          <a:lstStyle/>
          <a:p>
            <a:r>
              <a:rPr lang="en-US" dirty="0"/>
              <a:t>Impact of Atopic Dermatitis on Patient</a:t>
            </a:r>
          </a:p>
        </p:txBody>
      </p:sp>
      <p:sp>
        <p:nvSpPr>
          <p:cNvPr id="7" name="Content Placeholder 6">
            <a:extLst>
              <a:ext uri="{FF2B5EF4-FFF2-40B4-BE49-F238E27FC236}">
                <a16:creationId xmlns:a16="http://schemas.microsoft.com/office/drawing/2014/main" id="{A6F9399F-F2DE-D042-8596-4776F5A64767}"/>
              </a:ext>
            </a:extLst>
          </p:cNvPr>
          <p:cNvSpPr>
            <a:spLocks noGrp="1"/>
          </p:cNvSpPr>
          <p:nvPr>
            <p:ph idx="1"/>
          </p:nvPr>
        </p:nvSpPr>
        <p:spPr/>
        <p:txBody>
          <a:bodyPr/>
          <a:lstStyle/>
          <a:p>
            <a:r>
              <a:rPr lang="en-US" dirty="0"/>
              <a:t>Video will be shown here</a:t>
            </a:r>
          </a:p>
        </p:txBody>
      </p:sp>
      <p:sp>
        <p:nvSpPr>
          <p:cNvPr id="5" name="Text Placeholder 4">
            <a:extLst>
              <a:ext uri="{FF2B5EF4-FFF2-40B4-BE49-F238E27FC236}">
                <a16:creationId xmlns:a16="http://schemas.microsoft.com/office/drawing/2014/main" id="{3B6C17A8-61CC-8741-BE87-FD8990F8421F}"/>
              </a:ext>
            </a:extLst>
          </p:cNvPr>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274965418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35558B5-E3EB-B742-A1AE-DEA5B6334072}"/>
              </a:ext>
            </a:extLst>
          </p:cNvPr>
          <p:cNvSpPr>
            <a:spLocks noGrp="1"/>
          </p:cNvSpPr>
          <p:nvPr>
            <p:ph type="title"/>
          </p:nvPr>
        </p:nvSpPr>
        <p:spPr/>
        <p:txBody>
          <a:bodyPr/>
          <a:lstStyle/>
          <a:p>
            <a:r>
              <a:rPr lang="en-US" altLang="en-US" dirty="0"/>
              <a:t>AD: Impact on Quality of Life</a:t>
            </a:r>
            <a:endParaRPr lang="en-US" dirty="0"/>
          </a:p>
        </p:txBody>
      </p:sp>
      <p:sp>
        <p:nvSpPr>
          <p:cNvPr id="8" name="Content Placeholder 7">
            <a:extLst>
              <a:ext uri="{FF2B5EF4-FFF2-40B4-BE49-F238E27FC236}">
                <a16:creationId xmlns:a16="http://schemas.microsoft.com/office/drawing/2014/main" id="{83359752-C9FB-2C4C-B276-4E198C0FA29D}"/>
              </a:ext>
            </a:extLst>
          </p:cNvPr>
          <p:cNvSpPr>
            <a:spLocks noGrp="1"/>
          </p:cNvSpPr>
          <p:nvPr>
            <p:ph sz="half" idx="1"/>
          </p:nvPr>
        </p:nvSpPr>
        <p:spPr/>
        <p:txBody>
          <a:bodyPr/>
          <a:lstStyle/>
          <a:p>
            <a:r>
              <a:rPr lang="en-US" sz="1800" dirty="0"/>
              <a:t>Adults with moderate-to-severe AD:</a:t>
            </a:r>
            <a:r>
              <a:rPr lang="en-US" sz="1800" baseline="30000" dirty="0"/>
              <a:t>1</a:t>
            </a:r>
          </a:p>
          <a:p>
            <a:pPr lvl="1">
              <a:spcBef>
                <a:spcPts val="200"/>
              </a:spcBef>
            </a:pPr>
            <a:r>
              <a:rPr lang="en-US" sz="1600" dirty="0"/>
              <a:t>49% experience moderate-to-significant sleep disruption</a:t>
            </a:r>
          </a:p>
          <a:p>
            <a:pPr lvl="1">
              <a:spcBef>
                <a:spcPts val="200"/>
              </a:spcBef>
            </a:pPr>
            <a:r>
              <a:rPr lang="en-US" sz="1600" dirty="0"/>
              <a:t>~ 82% underwent lifestyle modifications</a:t>
            </a:r>
          </a:p>
          <a:p>
            <a:pPr lvl="1">
              <a:spcBef>
                <a:spcPts val="200"/>
              </a:spcBef>
            </a:pPr>
            <a:r>
              <a:rPr lang="en-US" sz="1600" dirty="0"/>
              <a:t>55% experience decreased confidence</a:t>
            </a:r>
            <a:endParaRPr lang="en-US" sz="1800" dirty="0"/>
          </a:p>
          <a:p>
            <a:r>
              <a:rPr lang="en-US" sz="1800" dirty="0"/>
              <a:t>14% of adult patients in the ISOLATE study believed that </a:t>
            </a:r>
            <a:br>
              <a:rPr lang="en-US" sz="1800" dirty="0"/>
            </a:br>
            <a:r>
              <a:rPr lang="en-US" sz="1800" dirty="0"/>
              <a:t>their career progression had </a:t>
            </a:r>
            <a:br>
              <a:rPr lang="en-US" sz="1800" dirty="0"/>
            </a:br>
            <a:r>
              <a:rPr lang="en-US" sz="1800" dirty="0"/>
              <a:t>been hindered by AD.</a:t>
            </a:r>
            <a:r>
              <a:rPr lang="en-US" sz="1800" baseline="30000" dirty="0"/>
              <a:t>3</a:t>
            </a:r>
          </a:p>
        </p:txBody>
      </p:sp>
      <p:graphicFrame>
        <p:nvGraphicFramePr>
          <p:cNvPr id="14" name="Content Placeholder 13">
            <a:extLst>
              <a:ext uri="{FF2B5EF4-FFF2-40B4-BE49-F238E27FC236}">
                <a16:creationId xmlns:a16="http://schemas.microsoft.com/office/drawing/2014/main" id="{890172E5-5030-BD43-A991-823A07308581}"/>
              </a:ext>
            </a:extLst>
          </p:cNvPr>
          <p:cNvGraphicFramePr>
            <a:graphicFrameLocks noGrp="1"/>
          </p:cNvGraphicFramePr>
          <p:nvPr>
            <p:ph sz="half" idx="2"/>
            <p:extLst>
              <p:ext uri="{D42A27DB-BD31-4B8C-83A1-F6EECF244321}">
                <p14:modId xmlns:p14="http://schemas.microsoft.com/office/powerpoint/2010/main" val="67840295"/>
              </p:ext>
            </p:extLst>
          </p:nvPr>
        </p:nvGraphicFramePr>
        <p:xfrm>
          <a:off x="4187952" y="1282700"/>
          <a:ext cx="4619498" cy="3229389"/>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 Placeholder 4">
            <a:extLst>
              <a:ext uri="{FF2B5EF4-FFF2-40B4-BE49-F238E27FC236}">
                <a16:creationId xmlns:a16="http://schemas.microsoft.com/office/drawing/2014/main" id="{337ABC21-6011-074A-BD4D-7FC95875ABDC}"/>
              </a:ext>
            </a:extLst>
          </p:cNvPr>
          <p:cNvSpPr>
            <a:spLocks noGrp="1"/>
          </p:cNvSpPr>
          <p:nvPr>
            <p:ph type="body" sz="quarter" idx="10"/>
          </p:nvPr>
        </p:nvSpPr>
        <p:spPr>
          <a:xfrm>
            <a:off x="-54745" y="4206200"/>
            <a:ext cx="4187952" cy="1054904"/>
          </a:xfrm>
        </p:spPr>
        <p:txBody>
          <a:bodyPr/>
          <a:lstStyle/>
          <a:p>
            <a:pPr marL="65088" indent="-65088">
              <a:spcBef>
                <a:spcPts val="0"/>
              </a:spcBef>
            </a:pPr>
            <a:r>
              <a:rPr lang="fr-FR" altLang="en-US" sz="1050" dirty="0"/>
              <a:t> 1. https://www.prnewswire.com/news-releases/new-survey-reveals-the-widespread-and-serious-impact-of-moderate-to-severe-atopic-dermatitis-on-people-living-with-the-disease-300339444.html. 2. Simpson EL, et al. </a:t>
            </a:r>
            <a:r>
              <a:rPr lang="fr-FR" altLang="en-US" sz="1050" i="1" dirty="0"/>
              <a:t>J Am Acad Dermatol</a:t>
            </a:r>
            <a:r>
              <a:rPr lang="fr-FR" altLang="en-US" sz="1050" dirty="0"/>
              <a:t>. 2016;74:491-498. </a:t>
            </a:r>
            <a:r>
              <a:rPr lang="en-US" altLang="en-US" sz="1050" dirty="0"/>
              <a:t>3. Zuberbier T, et al. </a:t>
            </a:r>
            <a:r>
              <a:rPr lang="en-US" altLang="en-US" sz="1050" i="1" dirty="0"/>
              <a:t>J Allergy Clin Immunol</a:t>
            </a:r>
            <a:r>
              <a:rPr lang="en-US" altLang="en-US" sz="1050" dirty="0"/>
              <a:t>. 2006;118:226-232. </a:t>
            </a:r>
          </a:p>
        </p:txBody>
      </p:sp>
      <p:cxnSp>
        <p:nvCxnSpPr>
          <p:cNvPr id="16" name="Straight Connector 15">
            <a:extLst>
              <a:ext uri="{FF2B5EF4-FFF2-40B4-BE49-F238E27FC236}">
                <a16:creationId xmlns:a16="http://schemas.microsoft.com/office/drawing/2014/main" id="{7BB0B21A-3D6E-3B4C-920F-BB9C255CAF4A}"/>
              </a:ext>
            </a:extLst>
          </p:cNvPr>
          <p:cNvCxnSpPr/>
          <p:nvPr/>
        </p:nvCxnSpPr>
        <p:spPr>
          <a:xfrm>
            <a:off x="4535424" y="4480560"/>
            <a:ext cx="1682496"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FEB2EB1B-08C1-5E4C-8ACA-AC60F2372C9F}"/>
              </a:ext>
            </a:extLst>
          </p:cNvPr>
          <p:cNvCxnSpPr>
            <a:cxnSpLocks/>
          </p:cNvCxnSpPr>
          <p:nvPr/>
        </p:nvCxnSpPr>
        <p:spPr>
          <a:xfrm>
            <a:off x="6291072" y="4480560"/>
            <a:ext cx="2423160" cy="0"/>
          </a:xfrm>
          <a:prstGeom prst="line">
            <a:avLst/>
          </a:prstGeom>
        </p:spPr>
        <p:style>
          <a:lnRef idx="2">
            <a:schemeClr val="accent1"/>
          </a:lnRef>
          <a:fillRef idx="0">
            <a:schemeClr val="accent1"/>
          </a:fillRef>
          <a:effectRef idx="1">
            <a:schemeClr val="accent1"/>
          </a:effectRef>
          <a:fontRef idx="minor">
            <a:schemeClr val="tx1"/>
          </a:fontRef>
        </p:style>
      </p:cxnSp>
      <p:sp>
        <p:nvSpPr>
          <p:cNvPr id="19" name="TextBox 18">
            <a:extLst>
              <a:ext uri="{FF2B5EF4-FFF2-40B4-BE49-F238E27FC236}">
                <a16:creationId xmlns:a16="http://schemas.microsoft.com/office/drawing/2014/main" id="{2EFB7BEE-C5BC-EE44-9046-B5C1176CE2D9}"/>
              </a:ext>
            </a:extLst>
          </p:cNvPr>
          <p:cNvSpPr txBox="1"/>
          <p:nvPr/>
        </p:nvSpPr>
        <p:spPr>
          <a:xfrm rot="16200000">
            <a:off x="3435780" y="2240280"/>
            <a:ext cx="1260281" cy="307777"/>
          </a:xfrm>
          <a:prstGeom prst="rect">
            <a:avLst/>
          </a:prstGeom>
          <a:noFill/>
        </p:spPr>
        <p:txBody>
          <a:bodyPr wrap="none" rtlCol="0">
            <a:spAutoFit/>
          </a:bodyPr>
          <a:lstStyle/>
          <a:p>
            <a:r>
              <a:rPr lang="en-US" sz="1400" dirty="0"/>
              <a:t>Patients (%)</a:t>
            </a:r>
            <a:r>
              <a:rPr lang="en-US" sz="1400" baseline="30000" dirty="0"/>
              <a:t>2</a:t>
            </a:r>
          </a:p>
        </p:txBody>
      </p:sp>
      <p:sp>
        <p:nvSpPr>
          <p:cNvPr id="20" name="TextBox 19">
            <a:extLst>
              <a:ext uri="{FF2B5EF4-FFF2-40B4-BE49-F238E27FC236}">
                <a16:creationId xmlns:a16="http://schemas.microsoft.com/office/drawing/2014/main" id="{D240BA35-7DFF-BE43-B78E-29930DBC91C1}"/>
              </a:ext>
            </a:extLst>
          </p:cNvPr>
          <p:cNvSpPr txBox="1"/>
          <p:nvPr/>
        </p:nvSpPr>
        <p:spPr>
          <a:xfrm>
            <a:off x="4457870" y="4480560"/>
            <a:ext cx="1739984" cy="406265"/>
          </a:xfrm>
          <a:prstGeom prst="rect">
            <a:avLst/>
          </a:prstGeom>
          <a:noFill/>
        </p:spPr>
        <p:txBody>
          <a:bodyPr wrap="square" rtlCol="0">
            <a:spAutoFit/>
          </a:bodyPr>
          <a:lstStyle/>
          <a:p>
            <a:pPr algn="ctr">
              <a:lnSpc>
                <a:spcPct val="85000"/>
              </a:lnSpc>
            </a:pPr>
            <a:r>
              <a:rPr lang="en-US" sz="1200" dirty="0"/>
              <a:t>5-D Pruritus Scale (Item 4) (n = 379)</a:t>
            </a:r>
          </a:p>
        </p:txBody>
      </p:sp>
      <p:sp>
        <p:nvSpPr>
          <p:cNvPr id="21" name="TextBox 20">
            <a:extLst>
              <a:ext uri="{FF2B5EF4-FFF2-40B4-BE49-F238E27FC236}">
                <a16:creationId xmlns:a16="http://schemas.microsoft.com/office/drawing/2014/main" id="{07FDD65B-20BA-7948-A5BF-FF4162CA158F}"/>
              </a:ext>
            </a:extLst>
          </p:cNvPr>
          <p:cNvSpPr txBox="1"/>
          <p:nvPr/>
        </p:nvSpPr>
        <p:spPr>
          <a:xfrm>
            <a:off x="6295814" y="4480560"/>
            <a:ext cx="2418418" cy="406265"/>
          </a:xfrm>
          <a:prstGeom prst="rect">
            <a:avLst/>
          </a:prstGeom>
          <a:noFill/>
        </p:spPr>
        <p:txBody>
          <a:bodyPr wrap="square" rtlCol="0">
            <a:spAutoFit/>
          </a:bodyPr>
          <a:lstStyle/>
          <a:p>
            <a:pPr algn="ctr">
              <a:lnSpc>
                <a:spcPct val="85000"/>
              </a:lnSpc>
            </a:pPr>
            <a:r>
              <a:rPr lang="en-US" sz="1200" dirty="0"/>
              <a:t>POEM (Item 2) </a:t>
            </a:r>
            <a:br>
              <a:rPr lang="en-US" sz="1200" dirty="0"/>
            </a:br>
            <a:r>
              <a:rPr lang="en-US" sz="1200" dirty="0"/>
              <a:t>(n = 378)</a:t>
            </a:r>
          </a:p>
        </p:txBody>
      </p:sp>
    </p:spTree>
    <p:extLst>
      <p:ext uri="{BB962C8B-B14F-4D97-AF65-F5344CB8AC3E}">
        <p14:creationId xmlns:p14="http://schemas.microsoft.com/office/powerpoint/2010/main" val="59338176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12235" y="45720"/>
            <a:ext cx="4729322" cy="1661993"/>
          </a:xfrm>
        </p:spPr>
        <p:txBody>
          <a:bodyPr/>
          <a:lstStyle/>
          <a:p>
            <a:r>
              <a:rPr lang="en-US" sz="4800" dirty="0"/>
              <a:t>Learning </a:t>
            </a:r>
            <a:br>
              <a:rPr lang="en-US" sz="4800" dirty="0"/>
            </a:br>
            <a:r>
              <a:rPr lang="en-US" sz="4800" dirty="0"/>
              <a:t>Objective</a:t>
            </a:r>
          </a:p>
        </p:txBody>
      </p:sp>
      <p:sp>
        <p:nvSpPr>
          <p:cNvPr id="5" name="Subtitle 4"/>
          <p:cNvSpPr>
            <a:spLocks noGrp="1"/>
          </p:cNvSpPr>
          <p:nvPr>
            <p:ph type="body" sz="quarter" idx="10"/>
          </p:nvPr>
        </p:nvSpPr>
        <p:spPr>
          <a:xfrm>
            <a:off x="298450" y="1938992"/>
            <a:ext cx="3992563" cy="1006818"/>
          </a:xfrm>
        </p:spPr>
        <p:txBody>
          <a:bodyPr/>
          <a:lstStyle/>
          <a:p>
            <a:pPr lvl="0"/>
            <a:r>
              <a:rPr lang="en-US" dirty="0"/>
              <a:t>Apply the Hanifin and Rajka criteria and/or the American Academy of Dermatology (AAD) criteria to facilitate the diagnosis of AD in clinical practice</a:t>
            </a:r>
          </a:p>
        </p:txBody>
      </p:sp>
      <p:sp>
        <p:nvSpPr>
          <p:cNvPr id="7" name="TextBox 6"/>
          <p:cNvSpPr txBox="1"/>
          <p:nvPr/>
        </p:nvSpPr>
        <p:spPr>
          <a:xfrm>
            <a:off x="3084683" y="0"/>
            <a:ext cx="1040670" cy="1938992"/>
          </a:xfrm>
          <a:prstGeom prst="rect">
            <a:avLst/>
          </a:prstGeom>
          <a:noFill/>
          <a:effectLst>
            <a:outerShdw blurRad="50800" dist="38100" dir="2700000" algn="tl" rotWithShape="0">
              <a:prstClr val="black">
                <a:alpha val="40000"/>
              </a:prstClr>
            </a:outerShdw>
          </a:effectLst>
        </p:spPr>
        <p:txBody>
          <a:bodyPr wrap="none" rtlCol="0">
            <a:spAutoFit/>
          </a:bodyPr>
          <a:lstStyle/>
          <a:p>
            <a:pPr algn="ctr"/>
            <a:r>
              <a:rPr lang="en-US" sz="12000" b="1" dirty="0">
                <a:solidFill>
                  <a:schemeClr val="accent3"/>
                </a:solidFill>
              </a:rPr>
              <a:t>1</a:t>
            </a:r>
          </a:p>
        </p:txBody>
      </p:sp>
    </p:spTree>
    <p:extLst>
      <p:ext uri="{BB962C8B-B14F-4D97-AF65-F5344CB8AC3E}">
        <p14:creationId xmlns:p14="http://schemas.microsoft.com/office/powerpoint/2010/main" val="386306978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le 3">
            <a:extLst>
              <a:ext uri="{FF2B5EF4-FFF2-40B4-BE49-F238E27FC236}">
                <a16:creationId xmlns:a16="http://schemas.microsoft.com/office/drawing/2014/main" id="{7F2B9BDD-18AE-FB4B-A419-81E9E9B71554}"/>
              </a:ext>
            </a:extLst>
          </p:cNvPr>
          <p:cNvSpPr>
            <a:spLocks noGrp="1"/>
          </p:cNvSpPr>
          <p:nvPr>
            <p:ph type="title"/>
          </p:nvPr>
        </p:nvSpPr>
        <p:spPr/>
        <p:txBody>
          <a:bodyPr/>
          <a:lstStyle/>
          <a:p>
            <a:r>
              <a:rPr lang="en-US" dirty="0"/>
              <a:t>Diagnosis</a:t>
            </a:r>
          </a:p>
        </p:txBody>
      </p:sp>
      <p:sp>
        <p:nvSpPr>
          <p:cNvPr id="32771" name="Content Placeholder 4">
            <a:extLst>
              <a:ext uri="{FF2B5EF4-FFF2-40B4-BE49-F238E27FC236}">
                <a16:creationId xmlns:a16="http://schemas.microsoft.com/office/drawing/2014/main" id="{138E30C5-03C8-F84A-A536-4BB0B2393819}"/>
              </a:ext>
            </a:extLst>
          </p:cNvPr>
          <p:cNvSpPr>
            <a:spLocks noGrp="1"/>
          </p:cNvSpPr>
          <p:nvPr>
            <p:ph idx="1"/>
          </p:nvPr>
        </p:nvSpPr>
        <p:spPr>
          <a:xfrm>
            <a:off x="312233" y="1282214"/>
            <a:ext cx="8564137" cy="2966966"/>
          </a:xfrm>
        </p:spPr>
        <p:txBody>
          <a:bodyPr/>
          <a:lstStyle/>
          <a:p>
            <a:r>
              <a:rPr lang="en-US" sz="2800" dirty="0"/>
              <a:t>Clinical diagnostic criteria core sets:</a:t>
            </a:r>
          </a:p>
          <a:p>
            <a:pPr lvl="1"/>
            <a:r>
              <a:rPr lang="en-US" sz="2400" dirty="0"/>
              <a:t>Hanifin and Rajka criteria</a:t>
            </a:r>
            <a:r>
              <a:rPr lang="en-US" sz="2400" baseline="30000" dirty="0"/>
              <a:t>1</a:t>
            </a:r>
          </a:p>
          <a:p>
            <a:pPr lvl="2"/>
            <a:r>
              <a:rPr lang="en-US" sz="2000" dirty="0"/>
              <a:t>3 of 4 major criteria and 3 of 23 minor criteria must be met</a:t>
            </a:r>
          </a:p>
          <a:p>
            <a:pPr lvl="2"/>
            <a:r>
              <a:rPr lang="en-US" sz="2000" dirty="0"/>
              <a:t>Comprehensive, use limited to clinical trials </a:t>
            </a:r>
          </a:p>
          <a:p>
            <a:pPr lvl="1"/>
            <a:r>
              <a:rPr lang="en-US" sz="2400" dirty="0"/>
              <a:t>UK Working Party</a:t>
            </a:r>
            <a:r>
              <a:rPr lang="en-US" sz="2400" baseline="30000" dirty="0"/>
              <a:t>2</a:t>
            </a:r>
          </a:p>
          <a:p>
            <a:pPr lvl="2"/>
            <a:r>
              <a:rPr lang="en-US" sz="2000" dirty="0"/>
              <a:t>Core set based on Hanifin and Rajka</a:t>
            </a:r>
          </a:p>
          <a:p>
            <a:pPr lvl="2"/>
            <a:r>
              <a:rPr lang="en-US" sz="2000" dirty="0"/>
              <a:t>Primarily used in epidemiologic/population-based studies</a:t>
            </a:r>
          </a:p>
          <a:p>
            <a:pPr lvl="1"/>
            <a:r>
              <a:rPr lang="en-US" sz="2400" dirty="0"/>
              <a:t>AAD consensus criteria</a:t>
            </a:r>
            <a:r>
              <a:rPr lang="en-US" sz="2400" baseline="30000" dirty="0"/>
              <a:t>3</a:t>
            </a:r>
          </a:p>
          <a:p>
            <a:pPr lvl="2"/>
            <a:r>
              <a:rPr lang="en-US" sz="2000" dirty="0"/>
              <a:t>AAD consensus conference (experts in this field)</a:t>
            </a:r>
          </a:p>
        </p:txBody>
      </p:sp>
      <p:sp>
        <p:nvSpPr>
          <p:cNvPr id="5" name="Text Placeholder 4">
            <a:extLst>
              <a:ext uri="{FF2B5EF4-FFF2-40B4-BE49-F238E27FC236}">
                <a16:creationId xmlns:a16="http://schemas.microsoft.com/office/drawing/2014/main" id="{1E4CEFDF-BD9C-244B-A5F8-541FB081C746}"/>
              </a:ext>
            </a:extLst>
          </p:cNvPr>
          <p:cNvSpPr>
            <a:spLocks noGrp="1"/>
          </p:cNvSpPr>
          <p:nvPr>
            <p:ph type="body" sz="quarter" idx="10"/>
          </p:nvPr>
        </p:nvSpPr>
        <p:spPr>
          <a:xfrm>
            <a:off x="0" y="4390473"/>
            <a:ext cx="9144000" cy="753027"/>
          </a:xfrm>
        </p:spPr>
        <p:txBody>
          <a:bodyPr/>
          <a:lstStyle/>
          <a:p>
            <a:pPr>
              <a:spcBef>
                <a:spcPts val="200"/>
              </a:spcBef>
            </a:pPr>
            <a:r>
              <a:rPr lang="en-US" altLang="en-US" dirty="0"/>
              <a:t>1. Rudzki E, et al. </a:t>
            </a:r>
            <a:r>
              <a:rPr lang="en-US" altLang="en-US" i="1" dirty="0"/>
              <a:t>Dermatology</a:t>
            </a:r>
            <a:r>
              <a:rPr lang="en-US" altLang="en-US" dirty="0"/>
              <a:t>. 1994;189:41-46. </a:t>
            </a:r>
          </a:p>
          <a:p>
            <a:pPr>
              <a:spcBef>
                <a:spcPts val="200"/>
              </a:spcBef>
            </a:pPr>
            <a:r>
              <a:rPr lang="en-US" altLang="en-US" dirty="0"/>
              <a:t>2. Williams HC, et al. </a:t>
            </a:r>
            <a:r>
              <a:rPr lang="en-US" altLang="en-US" i="1" dirty="0"/>
              <a:t>Br J Dermatol. </a:t>
            </a:r>
            <a:r>
              <a:rPr lang="en-US" altLang="en-US" dirty="0"/>
              <a:t>1996;135:12-17.</a:t>
            </a:r>
          </a:p>
          <a:p>
            <a:pPr>
              <a:spcBef>
                <a:spcPts val="200"/>
              </a:spcBef>
            </a:pPr>
            <a:r>
              <a:rPr lang="en-US" altLang="en-US" dirty="0"/>
              <a:t>3. Eichenfield LF, et al. </a:t>
            </a:r>
            <a:r>
              <a:rPr lang="en-US" altLang="en-US" i="1" dirty="0"/>
              <a:t>J Am Acad Dermatol</a:t>
            </a:r>
            <a:r>
              <a:rPr lang="en-US" altLang="en-US" dirty="0"/>
              <a:t>. 2014;70:338-351.</a:t>
            </a:r>
          </a:p>
        </p:txBody>
      </p:sp>
    </p:spTree>
    <p:extLst>
      <p:ext uri="{BB962C8B-B14F-4D97-AF65-F5344CB8AC3E}">
        <p14:creationId xmlns:p14="http://schemas.microsoft.com/office/powerpoint/2010/main" val="393290804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63E97A-913D-594D-8194-5B620D663CE3}"/>
              </a:ext>
            </a:extLst>
          </p:cNvPr>
          <p:cNvSpPr>
            <a:spLocks noGrp="1"/>
          </p:cNvSpPr>
          <p:nvPr>
            <p:ph type="title"/>
          </p:nvPr>
        </p:nvSpPr>
        <p:spPr/>
        <p:txBody>
          <a:bodyPr/>
          <a:lstStyle/>
          <a:p>
            <a:r>
              <a:rPr lang="en-US" dirty="0"/>
              <a:t>Hanifin and Rajka Criteria</a:t>
            </a:r>
          </a:p>
        </p:txBody>
      </p:sp>
      <p:sp>
        <p:nvSpPr>
          <p:cNvPr id="8" name="Content Placeholder 7">
            <a:extLst>
              <a:ext uri="{FF2B5EF4-FFF2-40B4-BE49-F238E27FC236}">
                <a16:creationId xmlns:a16="http://schemas.microsoft.com/office/drawing/2014/main" id="{D0A97C80-5456-8348-BCA5-4F68DE96C406}"/>
              </a:ext>
            </a:extLst>
          </p:cNvPr>
          <p:cNvSpPr>
            <a:spLocks noGrp="1"/>
          </p:cNvSpPr>
          <p:nvPr>
            <p:ph idx="1"/>
          </p:nvPr>
        </p:nvSpPr>
        <p:spPr>
          <a:xfrm>
            <a:off x="312233" y="1282215"/>
            <a:ext cx="8497229" cy="2861296"/>
          </a:xfrm>
        </p:spPr>
        <p:txBody>
          <a:bodyPr/>
          <a:lstStyle/>
          <a:p>
            <a:r>
              <a:rPr lang="en-US" sz="2800" dirty="0"/>
              <a:t>Major Criteria: Must have ≥3 basic features: </a:t>
            </a:r>
          </a:p>
          <a:p>
            <a:pPr marL="971550" lvl="1" indent="-514350">
              <a:buSzPct val="100000"/>
              <a:buFont typeface="+mj-lt"/>
              <a:buAutoNum type="arabicPeriod"/>
            </a:pPr>
            <a:r>
              <a:rPr lang="en-US" sz="2400" dirty="0"/>
              <a:t>Pruritus </a:t>
            </a:r>
          </a:p>
          <a:p>
            <a:pPr marL="971550" lvl="1" indent="-514350">
              <a:buSzPct val="100000"/>
              <a:buFont typeface="+mj-lt"/>
              <a:buAutoNum type="arabicPeriod"/>
            </a:pPr>
            <a:r>
              <a:rPr lang="en-US" sz="2400" dirty="0"/>
              <a:t>Typical morphology and distribution</a:t>
            </a:r>
            <a:br>
              <a:rPr lang="en-US" sz="2400" dirty="0"/>
            </a:br>
            <a:r>
              <a:rPr lang="en-US" sz="2400" dirty="0"/>
              <a:t>Flexural lichenification in adults</a:t>
            </a:r>
            <a:br>
              <a:rPr lang="en-US" sz="2400" dirty="0"/>
            </a:br>
            <a:r>
              <a:rPr lang="en-US" sz="2400" dirty="0"/>
              <a:t>Facial and extensor eruptions in infants and children </a:t>
            </a:r>
          </a:p>
          <a:p>
            <a:pPr marL="971550" lvl="1" indent="-514350">
              <a:buSzPct val="100000"/>
              <a:buFont typeface="+mj-lt"/>
              <a:buAutoNum type="arabicPeriod"/>
            </a:pPr>
            <a:r>
              <a:rPr lang="en-US" sz="2400" dirty="0"/>
              <a:t>Chronic or chronically relapsing dermatitis</a:t>
            </a:r>
          </a:p>
          <a:p>
            <a:pPr marL="971550" lvl="1" indent="-514350">
              <a:buSzPct val="100000"/>
              <a:buFont typeface="+mj-lt"/>
              <a:buAutoNum type="arabicPeriod"/>
            </a:pPr>
            <a:r>
              <a:rPr lang="en-US" sz="2400" dirty="0"/>
              <a:t>Personal or family history of atopy (asthma, allergic rhinitis, atopic dermatitis)</a:t>
            </a:r>
          </a:p>
        </p:txBody>
      </p:sp>
      <p:sp>
        <p:nvSpPr>
          <p:cNvPr id="4" name="Text Placeholder 3">
            <a:extLst>
              <a:ext uri="{FF2B5EF4-FFF2-40B4-BE49-F238E27FC236}">
                <a16:creationId xmlns:a16="http://schemas.microsoft.com/office/drawing/2014/main" id="{72E6F7AC-43CD-834E-92CC-81C5828DF943}"/>
              </a:ext>
            </a:extLst>
          </p:cNvPr>
          <p:cNvSpPr>
            <a:spLocks noGrp="1"/>
          </p:cNvSpPr>
          <p:nvPr>
            <p:ph type="body" sz="half" idx="2"/>
          </p:nvPr>
        </p:nvSpPr>
        <p:spPr/>
        <p:txBody>
          <a:bodyPr/>
          <a:lstStyle/>
          <a:p>
            <a:r>
              <a:rPr lang="en-US" altLang="en-US" dirty="0"/>
              <a:t>Major Criteria</a:t>
            </a:r>
          </a:p>
        </p:txBody>
      </p:sp>
      <p:sp>
        <p:nvSpPr>
          <p:cNvPr id="10" name="Text Placeholder 9">
            <a:extLst>
              <a:ext uri="{FF2B5EF4-FFF2-40B4-BE49-F238E27FC236}">
                <a16:creationId xmlns:a16="http://schemas.microsoft.com/office/drawing/2014/main" id="{D35373E0-C64C-074A-AE2F-6FA153F21355}"/>
              </a:ext>
            </a:extLst>
          </p:cNvPr>
          <p:cNvSpPr>
            <a:spLocks noGrp="1"/>
          </p:cNvSpPr>
          <p:nvPr>
            <p:ph type="body" sz="quarter" idx="10"/>
          </p:nvPr>
        </p:nvSpPr>
        <p:spPr/>
        <p:txBody>
          <a:bodyPr/>
          <a:lstStyle/>
          <a:p>
            <a:r>
              <a:rPr lang="en-US" altLang="en-US" dirty="0"/>
              <a:t>Tada J. </a:t>
            </a:r>
            <a:r>
              <a:rPr lang="en-US" altLang="en-US" i="1" dirty="0"/>
              <a:t>JMAJ.</a:t>
            </a:r>
            <a:r>
              <a:rPr lang="en-US" altLang="en-US" dirty="0"/>
              <a:t> 2002;45(11):460-465.</a:t>
            </a:r>
          </a:p>
        </p:txBody>
      </p:sp>
    </p:spTree>
    <p:extLst>
      <p:ext uri="{BB962C8B-B14F-4D97-AF65-F5344CB8AC3E}">
        <p14:creationId xmlns:p14="http://schemas.microsoft.com/office/powerpoint/2010/main" val="302449704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63E97A-913D-594D-8194-5B620D663CE3}"/>
              </a:ext>
            </a:extLst>
          </p:cNvPr>
          <p:cNvSpPr>
            <a:spLocks noGrp="1"/>
          </p:cNvSpPr>
          <p:nvPr>
            <p:ph type="title"/>
          </p:nvPr>
        </p:nvSpPr>
        <p:spPr/>
        <p:txBody>
          <a:bodyPr/>
          <a:lstStyle/>
          <a:p>
            <a:r>
              <a:rPr lang="en-US" dirty="0"/>
              <a:t>Hanifin and Rajka Criteria</a:t>
            </a:r>
          </a:p>
        </p:txBody>
      </p:sp>
      <p:sp>
        <p:nvSpPr>
          <p:cNvPr id="8" name="Content Placeholder 7">
            <a:extLst>
              <a:ext uri="{FF2B5EF4-FFF2-40B4-BE49-F238E27FC236}">
                <a16:creationId xmlns:a16="http://schemas.microsoft.com/office/drawing/2014/main" id="{D0A97C80-5456-8348-BCA5-4F68DE96C406}"/>
              </a:ext>
            </a:extLst>
          </p:cNvPr>
          <p:cNvSpPr>
            <a:spLocks noGrp="1"/>
          </p:cNvSpPr>
          <p:nvPr>
            <p:ph idx="1"/>
          </p:nvPr>
        </p:nvSpPr>
        <p:spPr>
          <a:xfrm>
            <a:off x="312233" y="1282215"/>
            <a:ext cx="8497229" cy="3278846"/>
          </a:xfrm>
        </p:spPr>
        <p:txBody>
          <a:bodyPr/>
          <a:lstStyle/>
          <a:p>
            <a:r>
              <a:rPr lang="en-US" sz="2800" dirty="0"/>
              <a:t>Minor Criteria: Should have ≥ 3 minor features: </a:t>
            </a:r>
          </a:p>
          <a:p>
            <a:pPr marL="806450" lvl="1" indent="-349250">
              <a:spcBef>
                <a:spcPts val="200"/>
              </a:spcBef>
              <a:buSzPct val="100000"/>
              <a:buFont typeface="+mj-lt"/>
              <a:buAutoNum type="arabicPeriod"/>
            </a:pPr>
            <a:r>
              <a:rPr lang="en-US" sz="1400" dirty="0"/>
              <a:t>Xerosis </a:t>
            </a:r>
          </a:p>
          <a:p>
            <a:pPr marL="806450" lvl="1" indent="-349250">
              <a:spcBef>
                <a:spcPts val="200"/>
              </a:spcBef>
              <a:buSzPct val="100000"/>
              <a:buFont typeface="+mj-lt"/>
              <a:buAutoNum type="arabicPeriod"/>
            </a:pPr>
            <a:r>
              <a:rPr lang="en-US" sz="1400" dirty="0"/>
              <a:t>Ichthyosis/palmar hyperlinearity, </a:t>
            </a:r>
            <a:br>
              <a:rPr lang="en-US" sz="1400" dirty="0"/>
            </a:br>
            <a:r>
              <a:rPr lang="en-US" sz="1400" dirty="0"/>
              <a:t>keratosis pilaris </a:t>
            </a:r>
          </a:p>
          <a:p>
            <a:pPr marL="806450" lvl="1" indent="-349250">
              <a:spcBef>
                <a:spcPts val="200"/>
              </a:spcBef>
              <a:buSzPct val="100000"/>
              <a:buFont typeface="+mj-lt"/>
              <a:buAutoNum type="arabicPeriod"/>
            </a:pPr>
            <a:r>
              <a:rPr lang="en-US" sz="1400" dirty="0"/>
              <a:t>Immediate (type 1) skin-test reactivity </a:t>
            </a:r>
          </a:p>
          <a:p>
            <a:pPr marL="806450" lvl="1" indent="-349250">
              <a:spcBef>
                <a:spcPts val="200"/>
              </a:spcBef>
              <a:buSzPct val="100000"/>
              <a:buFont typeface="+mj-lt"/>
              <a:buAutoNum type="arabicPeriod"/>
            </a:pPr>
            <a:r>
              <a:rPr lang="en-US" sz="1400" dirty="0"/>
              <a:t>Raised serum IgE </a:t>
            </a:r>
          </a:p>
          <a:p>
            <a:pPr marL="806450" lvl="1" indent="-349250">
              <a:spcBef>
                <a:spcPts val="200"/>
              </a:spcBef>
              <a:buSzPct val="100000"/>
              <a:buFont typeface="+mj-lt"/>
              <a:buAutoNum type="arabicPeriod"/>
            </a:pPr>
            <a:r>
              <a:rPr lang="en-US" sz="1400" dirty="0"/>
              <a:t>Early age of onset </a:t>
            </a:r>
          </a:p>
          <a:p>
            <a:pPr marL="806450" lvl="1" indent="-349250">
              <a:spcBef>
                <a:spcPts val="200"/>
              </a:spcBef>
              <a:buSzPct val="100000"/>
              <a:buFont typeface="+mj-lt"/>
              <a:buAutoNum type="arabicPeriod"/>
            </a:pPr>
            <a:r>
              <a:rPr lang="en-US" sz="1400" dirty="0"/>
              <a:t>Tendency toward cutaneous infections </a:t>
            </a:r>
            <a:br>
              <a:rPr lang="en-US" sz="1400" dirty="0"/>
            </a:br>
            <a:r>
              <a:rPr lang="en-US" sz="1400" dirty="0"/>
              <a:t>(especially </a:t>
            </a:r>
            <a:r>
              <a:rPr lang="en-US" sz="1400" i="1" dirty="0"/>
              <a:t>S aureus</a:t>
            </a:r>
            <a:r>
              <a:rPr lang="en-US" sz="1400" dirty="0"/>
              <a:t> and </a:t>
            </a:r>
            <a:r>
              <a:rPr lang="en-US" sz="1400" i="1" dirty="0"/>
              <a:t>herpes simplex</a:t>
            </a:r>
            <a:r>
              <a:rPr lang="en-US" sz="1400" dirty="0"/>
              <a:t>), </a:t>
            </a:r>
            <a:br>
              <a:rPr lang="en-US" sz="1400" dirty="0"/>
            </a:br>
            <a:r>
              <a:rPr lang="en-US" sz="1400" dirty="0"/>
              <a:t>impaired cell-mediated immunity </a:t>
            </a:r>
          </a:p>
          <a:p>
            <a:pPr marL="806450" lvl="1" indent="-349250">
              <a:spcBef>
                <a:spcPts val="200"/>
              </a:spcBef>
              <a:buSzPct val="100000"/>
              <a:buFont typeface="+mj-lt"/>
              <a:buAutoNum type="arabicPeriod"/>
            </a:pPr>
            <a:r>
              <a:rPr lang="en-US" sz="1400" dirty="0"/>
              <a:t>Tendency toward non-specific hand </a:t>
            </a:r>
            <a:br>
              <a:rPr lang="en-US" sz="1400" dirty="0"/>
            </a:br>
            <a:r>
              <a:rPr lang="en-US" sz="1400" dirty="0"/>
              <a:t>or foot dermatitis </a:t>
            </a:r>
          </a:p>
          <a:p>
            <a:pPr marL="806450" lvl="1" indent="-349250">
              <a:spcBef>
                <a:spcPts val="200"/>
              </a:spcBef>
              <a:buSzPct val="100000"/>
              <a:buFont typeface="+mj-lt"/>
              <a:buAutoNum type="arabicPeriod"/>
            </a:pPr>
            <a:r>
              <a:rPr lang="en-US" sz="1400" dirty="0"/>
              <a:t>Nipple eczema </a:t>
            </a:r>
          </a:p>
          <a:p>
            <a:pPr marL="806450" lvl="1" indent="-349250">
              <a:spcBef>
                <a:spcPts val="200"/>
              </a:spcBef>
              <a:buSzPct val="100000"/>
              <a:buFont typeface="+mj-lt"/>
              <a:buAutoNum type="arabicPeriod"/>
            </a:pPr>
            <a:r>
              <a:rPr lang="en-US" sz="1400" dirty="0"/>
              <a:t>Cheilitis </a:t>
            </a:r>
          </a:p>
          <a:p>
            <a:pPr marL="806450" lvl="1" indent="-349250">
              <a:spcBef>
                <a:spcPts val="200"/>
              </a:spcBef>
              <a:buSzPct val="100000"/>
              <a:buFont typeface="+mj-lt"/>
              <a:buAutoNum type="arabicPeriod"/>
            </a:pPr>
            <a:r>
              <a:rPr lang="en-US" sz="1400" dirty="0"/>
              <a:t>Recurrent conjunctivitis </a:t>
            </a:r>
          </a:p>
        </p:txBody>
      </p:sp>
      <p:sp>
        <p:nvSpPr>
          <p:cNvPr id="4" name="Text Placeholder 3">
            <a:extLst>
              <a:ext uri="{FF2B5EF4-FFF2-40B4-BE49-F238E27FC236}">
                <a16:creationId xmlns:a16="http://schemas.microsoft.com/office/drawing/2014/main" id="{72E6F7AC-43CD-834E-92CC-81C5828DF943}"/>
              </a:ext>
            </a:extLst>
          </p:cNvPr>
          <p:cNvSpPr>
            <a:spLocks noGrp="1"/>
          </p:cNvSpPr>
          <p:nvPr>
            <p:ph type="body" sz="half" idx="2"/>
          </p:nvPr>
        </p:nvSpPr>
        <p:spPr>
          <a:xfrm>
            <a:off x="312234" y="635530"/>
            <a:ext cx="7939668" cy="406265"/>
          </a:xfrm>
        </p:spPr>
        <p:txBody>
          <a:bodyPr/>
          <a:lstStyle/>
          <a:p>
            <a:r>
              <a:rPr lang="en-US" altLang="en-US" dirty="0"/>
              <a:t>Minor Criteria</a:t>
            </a:r>
          </a:p>
        </p:txBody>
      </p:sp>
      <p:sp>
        <p:nvSpPr>
          <p:cNvPr id="10" name="Text Placeholder 9">
            <a:extLst>
              <a:ext uri="{FF2B5EF4-FFF2-40B4-BE49-F238E27FC236}">
                <a16:creationId xmlns:a16="http://schemas.microsoft.com/office/drawing/2014/main" id="{D35373E0-C64C-074A-AE2F-6FA153F21355}"/>
              </a:ext>
            </a:extLst>
          </p:cNvPr>
          <p:cNvSpPr>
            <a:spLocks noGrp="1"/>
          </p:cNvSpPr>
          <p:nvPr>
            <p:ph type="body" sz="quarter" idx="10"/>
          </p:nvPr>
        </p:nvSpPr>
        <p:spPr/>
        <p:txBody>
          <a:bodyPr/>
          <a:lstStyle/>
          <a:p>
            <a:r>
              <a:rPr lang="en-US" altLang="en-US" dirty="0"/>
              <a:t>Tada J. </a:t>
            </a:r>
            <a:r>
              <a:rPr lang="en-US" altLang="en-US" i="1" dirty="0"/>
              <a:t>JMAJ.</a:t>
            </a:r>
            <a:r>
              <a:rPr lang="en-US" altLang="en-US" dirty="0"/>
              <a:t> 2002;45(11):460-465.</a:t>
            </a:r>
          </a:p>
        </p:txBody>
      </p:sp>
      <p:sp>
        <p:nvSpPr>
          <p:cNvPr id="3" name="TextBox 2">
            <a:extLst>
              <a:ext uri="{FF2B5EF4-FFF2-40B4-BE49-F238E27FC236}">
                <a16:creationId xmlns:a16="http://schemas.microsoft.com/office/drawing/2014/main" id="{7742A5B7-6CA9-0042-A260-684F803F3A40}"/>
              </a:ext>
            </a:extLst>
          </p:cNvPr>
          <p:cNvSpPr txBox="1"/>
          <p:nvPr/>
        </p:nvSpPr>
        <p:spPr>
          <a:xfrm>
            <a:off x="4155166" y="1673352"/>
            <a:ext cx="3977640" cy="3147015"/>
          </a:xfrm>
          <a:prstGeom prst="rect">
            <a:avLst/>
          </a:prstGeom>
          <a:noFill/>
        </p:spPr>
        <p:txBody>
          <a:bodyPr wrap="square" rtlCol="0">
            <a:spAutoFit/>
          </a:bodyPr>
          <a:lstStyle/>
          <a:p>
            <a:pPr marL="806450" lvl="1" indent="-349250">
              <a:lnSpc>
                <a:spcPct val="85000"/>
              </a:lnSpc>
              <a:spcBef>
                <a:spcPts val="200"/>
              </a:spcBef>
              <a:buClr>
                <a:schemeClr val="accent2"/>
              </a:buClr>
              <a:buSzPct val="100000"/>
              <a:buFont typeface="+mj-lt"/>
              <a:buAutoNum type="arabicPeriod" startAt="11"/>
            </a:pPr>
            <a:r>
              <a:rPr lang="en-US" sz="1400" dirty="0"/>
              <a:t>Dennie-Morgan infraorbital fold </a:t>
            </a:r>
          </a:p>
          <a:p>
            <a:pPr marL="806450" lvl="1" indent="-349250">
              <a:lnSpc>
                <a:spcPct val="85000"/>
              </a:lnSpc>
              <a:spcBef>
                <a:spcPts val="200"/>
              </a:spcBef>
              <a:buClr>
                <a:schemeClr val="accent2"/>
              </a:buClr>
              <a:buSzPct val="100000"/>
              <a:buFont typeface="+mj-lt"/>
              <a:buAutoNum type="arabicPeriod" startAt="11"/>
            </a:pPr>
            <a:r>
              <a:rPr lang="en-US" sz="1400" dirty="0"/>
              <a:t>Keratoconus </a:t>
            </a:r>
          </a:p>
          <a:p>
            <a:pPr marL="806450" lvl="1" indent="-349250">
              <a:lnSpc>
                <a:spcPct val="85000"/>
              </a:lnSpc>
              <a:spcBef>
                <a:spcPts val="200"/>
              </a:spcBef>
              <a:buClr>
                <a:schemeClr val="accent2"/>
              </a:buClr>
              <a:buSzPct val="100000"/>
              <a:buFont typeface="+mj-lt"/>
              <a:buAutoNum type="arabicPeriod" startAt="11"/>
            </a:pPr>
            <a:r>
              <a:rPr lang="en-US" sz="1400" dirty="0"/>
              <a:t>Anterior subcapsular cataracts </a:t>
            </a:r>
          </a:p>
          <a:p>
            <a:pPr marL="806450" lvl="1" indent="-349250">
              <a:lnSpc>
                <a:spcPct val="85000"/>
              </a:lnSpc>
              <a:spcBef>
                <a:spcPts val="200"/>
              </a:spcBef>
              <a:buClr>
                <a:schemeClr val="accent2"/>
              </a:buClr>
              <a:buSzPct val="100000"/>
              <a:buFont typeface="+mj-lt"/>
              <a:buAutoNum type="arabicPeriod" startAt="11"/>
            </a:pPr>
            <a:r>
              <a:rPr lang="en-US" sz="1400" dirty="0"/>
              <a:t>Orbital darkening </a:t>
            </a:r>
          </a:p>
          <a:p>
            <a:pPr marL="806450" lvl="1" indent="-349250">
              <a:lnSpc>
                <a:spcPct val="85000"/>
              </a:lnSpc>
              <a:spcBef>
                <a:spcPts val="200"/>
              </a:spcBef>
              <a:buClr>
                <a:schemeClr val="accent2"/>
              </a:buClr>
              <a:buSzPct val="100000"/>
              <a:buFont typeface="+mj-lt"/>
              <a:buAutoNum type="arabicPeriod" startAt="11"/>
            </a:pPr>
            <a:r>
              <a:rPr lang="en-US" sz="1400" dirty="0"/>
              <a:t>Facial pallor, facial erythema </a:t>
            </a:r>
          </a:p>
          <a:p>
            <a:pPr marL="806450" lvl="1" indent="-349250">
              <a:lnSpc>
                <a:spcPct val="85000"/>
              </a:lnSpc>
              <a:spcBef>
                <a:spcPts val="200"/>
              </a:spcBef>
              <a:buClr>
                <a:schemeClr val="accent2"/>
              </a:buClr>
              <a:buSzPct val="100000"/>
              <a:buFont typeface="+mj-lt"/>
              <a:buAutoNum type="arabicPeriod" startAt="11"/>
            </a:pPr>
            <a:r>
              <a:rPr lang="en-US" sz="1400" dirty="0"/>
              <a:t>Pityriasis alba </a:t>
            </a:r>
          </a:p>
          <a:p>
            <a:pPr marL="806450" lvl="1" indent="-349250">
              <a:lnSpc>
                <a:spcPct val="85000"/>
              </a:lnSpc>
              <a:spcBef>
                <a:spcPts val="200"/>
              </a:spcBef>
              <a:buClr>
                <a:schemeClr val="accent2"/>
              </a:buClr>
              <a:buSzPct val="100000"/>
              <a:buFont typeface="+mj-lt"/>
              <a:buAutoNum type="arabicPeriod" startAt="11"/>
            </a:pPr>
            <a:r>
              <a:rPr lang="en-US" sz="1400" dirty="0"/>
              <a:t>Anterior neck folds </a:t>
            </a:r>
          </a:p>
          <a:p>
            <a:pPr marL="806450" lvl="1" indent="-349250">
              <a:lnSpc>
                <a:spcPct val="85000"/>
              </a:lnSpc>
              <a:spcBef>
                <a:spcPts val="200"/>
              </a:spcBef>
              <a:buClr>
                <a:schemeClr val="accent2"/>
              </a:buClr>
              <a:buSzPct val="100000"/>
              <a:buFont typeface="+mj-lt"/>
              <a:buAutoNum type="arabicPeriod" startAt="11"/>
            </a:pPr>
            <a:r>
              <a:rPr lang="en-US" sz="1400" dirty="0"/>
              <a:t>Itch when sweating </a:t>
            </a:r>
          </a:p>
          <a:p>
            <a:pPr marL="806450" lvl="1" indent="-349250">
              <a:lnSpc>
                <a:spcPct val="85000"/>
              </a:lnSpc>
              <a:spcBef>
                <a:spcPts val="200"/>
              </a:spcBef>
              <a:buClr>
                <a:schemeClr val="accent2"/>
              </a:buClr>
              <a:buSzPct val="100000"/>
              <a:buFont typeface="+mj-lt"/>
              <a:buAutoNum type="arabicPeriod" startAt="11"/>
            </a:pPr>
            <a:r>
              <a:rPr lang="en-US" sz="1400" dirty="0"/>
              <a:t>Intolerance to wool and lipid solvents </a:t>
            </a:r>
          </a:p>
          <a:p>
            <a:pPr marL="806450" lvl="1" indent="-349250">
              <a:lnSpc>
                <a:spcPct val="85000"/>
              </a:lnSpc>
              <a:spcBef>
                <a:spcPts val="200"/>
              </a:spcBef>
              <a:buClr>
                <a:schemeClr val="accent2"/>
              </a:buClr>
              <a:buSzPct val="100000"/>
              <a:buFont typeface="+mj-lt"/>
              <a:buAutoNum type="arabicPeriod" startAt="11"/>
            </a:pPr>
            <a:r>
              <a:rPr lang="en-US" sz="1400" dirty="0"/>
              <a:t>Perifollicular accentuation </a:t>
            </a:r>
          </a:p>
          <a:p>
            <a:pPr marL="806450" lvl="1" indent="-349250">
              <a:lnSpc>
                <a:spcPct val="85000"/>
              </a:lnSpc>
              <a:spcBef>
                <a:spcPts val="200"/>
              </a:spcBef>
              <a:buClr>
                <a:schemeClr val="accent2"/>
              </a:buClr>
              <a:buSzPct val="100000"/>
              <a:buFont typeface="+mj-lt"/>
              <a:buAutoNum type="arabicPeriod" startAt="11"/>
            </a:pPr>
            <a:r>
              <a:rPr lang="en-US" sz="1400" dirty="0"/>
              <a:t>Food intolerance </a:t>
            </a:r>
          </a:p>
          <a:p>
            <a:pPr marL="806450" lvl="1" indent="-349250">
              <a:lnSpc>
                <a:spcPct val="85000"/>
              </a:lnSpc>
              <a:spcBef>
                <a:spcPts val="200"/>
              </a:spcBef>
              <a:buClr>
                <a:schemeClr val="accent2"/>
              </a:buClr>
              <a:buSzPct val="100000"/>
              <a:buFont typeface="+mj-lt"/>
              <a:buAutoNum type="arabicPeriod" startAt="11"/>
            </a:pPr>
            <a:r>
              <a:rPr lang="en-US" sz="1400" dirty="0"/>
              <a:t>Course influenced by environmental or emotional factors </a:t>
            </a:r>
          </a:p>
          <a:p>
            <a:pPr marL="806450" lvl="1" indent="-349250">
              <a:lnSpc>
                <a:spcPct val="85000"/>
              </a:lnSpc>
              <a:spcBef>
                <a:spcPts val="200"/>
              </a:spcBef>
              <a:buClr>
                <a:schemeClr val="accent2"/>
              </a:buClr>
              <a:buSzPct val="100000"/>
              <a:buFont typeface="+mj-lt"/>
              <a:buAutoNum type="arabicPeriod" startAt="11"/>
            </a:pPr>
            <a:r>
              <a:rPr lang="en-US" sz="1400" dirty="0"/>
              <a:t>White dermographism, delayed blanch</a:t>
            </a:r>
          </a:p>
        </p:txBody>
      </p:sp>
    </p:spTree>
    <p:extLst>
      <p:ext uri="{BB962C8B-B14F-4D97-AF65-F5344CB8AC3E}">
        <p14:creationId xmlns:p14="http://schemas.microsoft.com/office/powerpoint/2010/main" val="155193036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itle 1">
            <a:extLst>
              <a:ext uri="{FF2B5EF4-FFF2-40B4-BE49-F238E27FC236}">
                <a16:creationId xmlns:a16="http://schemas.microsoft.com/office/drawing/2014/main" id="{0FD4B315-6C3E-4743-8F64-1767C67716A2}"/>
              </a:ext>
            </a:extLst>
          </p:cNvPr>
          <p:cNvSpPr>
            <a:spLocks noGrp="1"/>
          </p:cNvSpPr>
          <p:nvPr>
            <p:ph type="title"/>
          </p:nvPr>
        </p:nvSpPr>
        <p:spPr/>
        <p:txBody>
          <a:bodyPr/>
          <a:lstStyle/>
          <a:p>
            <a:r>
              <a:rPr lang="en-US" altLang="en-US" dirty="0"/>
              <a:t>UK Working Party Diagnostic Criteria for Atopic Dermatitis</a:t>
            </a:r>
          </a:p>
        </p:txBody>
      </p:sp>
      <p:graphicFrame>
        <p:nvGraphicFramePr>
          <p:cNvPr id="4" name="Content Placeholder 3">
            <a:extLst>
              <a:ext uri="{FF2B5EF4-FFF2-40B4-BE49-F238E27FC236}">
                <a16:creationId xmlns:a16="http://schemas.microsoft.com/office/drawing/2014/main" id="{F70974A1-FDAE-D04E-A958-771A7C476EFB}"/>
              </a:ext>
            </a:extLst>
          </p:cNvPr>
          <p:cNvGraphicFramePr>
            <a:graphicFrameLocks noGrp="1"/>
          </p:cNvGraphicFramePr>
          <p:nvPr>
            <p:ph idx="1"/>
            <p:extLst>
              <p:ext uri="{D42A27DB-BD31-4B8C-83A1-F6EECF244321}">
                <p14:modId xmlns:p14="http://schemas.microsoft.com/office/powerpoint/2010/main" val="2851483016"/>
              </p:ext>
            </p:extLst>
          </p:nvPr>
        </p:nvGraphicFramePr>
        <p:xfrm>
          <a:off x="312738" y="1282700"/>
          <a:ext cx="8563355" cy="3169512"/>
        </p:xfrm>
        <a:graphic>
          <a:graphicData uri="http://schemas.openxmlformats.org/drawingml/2006/table">
            <a:tbl>
              <a:tblPr firstRow="1" bandRow="1">
                <a:tableStyleId>{21E4AEA4-8DFA-4A89-87EB-49C32662AFE0}</a:tableStyleId>
              </a:tblPr>
              <a:tblGrid>
                <a:gridCol w="8563355">
                  <a:extLst>
                    <a:ext uri="{9D8B030D-6E8A-4147-A177-3AD203B41FA5}">
                      <a16:colId xmlns:a16="http://schemas.microsoft.com/office/drawing/2014/main" val="20000"/>
                    </a:ext>
                  </a:extLst>
                </a:gridCol>
              </a:tblGrid>
              <a:tr h="594226">
                <a:tc>
                  <a:txBody>
                    <a:bodyPr/>
                    <a:lstStyle/>
                    <a:p>
                      <a:pPr algn="ctr">
                        <a:lnSpc>
                          <a:spcPct val="85000"/>
                        </a:lnSpc>
                        <a:spcBef>
                          <a:spcPts val="300"/>
                        </a:spcBef>
                      </a:pPr>
                      <a:r>
                        <a:rPr lang="en-US" sz="2800" dirty="0">
                          <a:solidFill>
                            <a:schemeClr val="bg2"/>
                          </a:solidFill>
                          <a:latin typeface="Arial"/>
                          <a:cs typeface="Arial"/>
                        </a:rPr>
                        <a:t>Must have an itchy skin condition plus ≥3:</a:t>
                      </a:r>
                      <a:endParaRPr lang="en-US" sz="2800" b="1" dirty="0">
                        <a:solidFill>
                          <a:schemeClr val="bg2"/>
                        </a:solidFill>
                        <a:latin typeface="Arial"/>
                        <a:cs typeface="Arial"/>
                      </a:endParaRPr>
                    </a:p>
                  </a:txBody>
                  <a:tcPr marL="91179" marR="91179" marT="34295" marB="34295" anchor="ctr">
                    <a:lnL w="38100" cap="flat" cmpd="sng" algn="ctr">
                      <a:solidFill>
                        <a:schemeClr val="accent3"/>
                      </a:solidFill>
                      <a:prstDash val="solid"/>
                      <a:round/>
                      <a:headEnd type="none" w="med" len="med"/>
                      <a:tailEnd type="none" w="med" len="med"/>
                    </a:lnL>
                    <a:lnR w="38100" cap="flat" cmpd="sng" algn="ctr">
                      <a:solidFill>
                        <a:schemeClr val="accent3"/>
                      </a:solidFill>
                      <a:prstDash val="solid"/>
                      <a:round/>
                      <a:headEnd type="none" w="med" len="med"/>
                      <a:tailEnd type="none" w="med" len="med"/>
                    </a:lnR>
                    <a:lnT w="38100" cap="flat" cmpd="sng" algn="ctr">
                      <a:solidFill>
                        <a:schemeClr val="accent3"/>
                      </a:solidFill>
                      <a:prstDash val="solid"/>
                      <a:round/>
                      <a:headEnd type="none" w="med" len="med"/>
                      <a:tailEnd type="none" w="med" len="med"/>
                    </a:lnT>
                    <a:lnB w="38100" cap="flat" cmpd="sng" algn="ctr">
                      <a:solidFill>
                        <a:schemeClr val="accent3"/>
                      </a:solidFill>
                      <a:prstDash val="solid"/>
                      <a:round/>
                      <a:headEnd type="none" w="med" len="med"/>
                      <a:tailEnd type="none" w="med" len="med"/>
                    </a:lnB>
                    <a:solidFill>
                      <a:schemeClr val="accent3"/>
                    </a:solidFill>
                  </a:tcPr>
                </a:tc>
                <a:extLst>
                  <a:ext uri="{0D108BD9-81ED-4DB2-BD59-A6C34878D82A}">
                    <a16:rowId xmlns:a16="http://schemas.microsoft.com/office/drawing/2014/main" val="10000"/>
                  </a:ext>
                </a:extLst>
              </a:tr>
              <a:tr h="440443">
                <a:tc>
                  <a:txBody>
                    <a:bodyPr/>
                    <a:lstStyle/>
                    <a:p>
                      <a:pPr marL="0" indent="0" algn="l">
                        <a:lnSpc>
                          <a:spcPct val="85000"/>
                        </a:lnSpc>
                        <a:spcBef>
                          <a:spcPts val="300"/>
                        </a:spcBef>
                        <a:buFont typeface="Wingdings" charset="2"/>
                        <a:buNone/>
                      </a:pPr>
                      <a:r>
                        <a:rPr lang="en-US" sz="2000" dirty="0">
                          <a:solidFill>
                            <a:srgbClr val="000000"/>
                          </a:solidFill>
                          <a:latin typeface="Arial"/>
                          <a:cs typeface="Arial"/>
                        </a:rPr>
                        <a:t>Onset before age 2 (criterion not used in children under age 4)</a:t>
                      </a:r>
                    </a:p>
                  </a:txBody>
                  <a:tcPr marL="91179" marR="91179" marT="34295" marB="34295" anchor="ctr">
                    <a:lnL w="38100" cap="flat" cmpd="sng" algn="ctr">
                      <a:solidFill>
                        <a:schemeClr val="accent3"/>
                      </a:solidFill>
                      <a:prstDash val="solid"/>
                      <a:round/>
                      <a:headEnd type="none" w="med" len="med"/>
                      <a:tailEnd type="none" w="med" len="med"/>
                    </a:lnL>
                    <a:lnR w="38100" cap="flat" cmpd="sng" algn="ctr">
                      <a:solidFill>
                        <a:schemeClr val="accent3"/>
                      </a:solidFill>
                      <a:prstDash val="solid"/>
                      <a:round/>
                      <a:headEnd type="none" w="med" len="med"/>
                      <a:tailEnd type="none" w="med" len="med"/>
                    </a:lnR>
                    <a:lnT w="38100" cap="flat" cmpd="sng" algn="ctr">
                      <a:solidFill>
                        <a:schemeClr val="accent3"/>
                      </a:solidFill>
                      <a:prstDash val="solid"/>
                      <a:round/>
                      <a:headEnd type="none" w="med" len="med"/>
                      <a:tailEnd type="none" w="med" len="med"/>
                    </a:lnT>
                    <a:lnB w="38100" cap="flat" cmpd="sng" algn="ctr">
                      <a:solidFill>
                        <a:schemeClr val="accent3"/>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440443">
                <a:tc>
                  <a:txBody>
                    <a:bodyPr/>
                    <a:lstStyle/>
                    <a:p>
                      <a:pPr marL="0" indent="0" algn="l">
                        <a:lnSpc>
                          <a:spcPct val="85000"/>
                        </a:lnSpc>
                        <a:spcBef>
                          <a:spcPts val="300"/>
                        </a:spcBef>
                        <a:buFont typeface="Wingdings" charset="2"/>
                        <a:buNone/>
                      </a:pPr>
                      <a:r>
                        <a:rPr lang="en-US" sz="2000" dirty="0">
                          <a:solidFill>
                            <a:srgbClr val="000000"/>
                          </a:solidFill>
                          <a:latin typeface="Arial"/>
                          <a:cs typeface="Arial"/>
                        </a:rPr>
                        <a:t>History of flexural involvement</a:t>
                      </a:r>
                    </a:p>
                  </a:txBody>
                  <a:tcPr marL="91179" marR="91179" marT="34295" marB="34295" anchor="ctr">
                    <a:lnL w="38100" cap="flat" cmpd="sng" algn="ctr">
                      <a:solidFill>
                        <a:schemeClr val="accent3"/>
                      </a:solidFill>
                      <a:prstDash val="solid"/>
                      <a:round/>
                      <a:headEnd type="none" w="med" len="med"/>
                      <a:tailEnd type="none" w="med" len="med"/>
                    </a:lnL>
                    <a:lnR w="38100" cap="flat" cmpd="sng" algn="ctr">
                      <a:solidFill>
                        <a:schemeClr val="accent3"/>
                      </a:solidFill>
                      <a:prstDash val="solid"/>
                      <a:round/>
                      <a:headEnd type="none" w="med" len="med"/>
                      <a:tailEnd type="none" w="med" len="med"/>
                    </a:lnR>
                    <a:lnT w="38100" cap="flat" cmpd="sng" algn="ctr">
                      <a:solidFill>
                        <a:schemeClr val="accent3"/>
                      </a:solidFill>
                      <a:prstDash val="solid"/>
                      <a:round/>
                      <a:headEnd type="none" w="med" len="med"/>
                      <a:tailEnd type="none" w="med" len="med"/>
                    </a:lnT>
                    <a:lnB w="38100" cap="flat" cmpd="sng" algn="ctr">
                      <a:solidFill>
                        <a:schemeClr val="accent3"/>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2"/>
                  </a:ext>
                </a:extLst>
              </a:tr>
              <a:tr h="440443">
                <a:tc>
                  <a:txBody>
                    <a:bodyPr/>
                    <a:lstStyle/>
                    <a:p>
                      <a:pPr marL="0" indent="0" algn="l">
                        <a:lnSpc>
                          <a:spcPct val="85000"/>
                        </a:lnSpc>
                        <a:spcBef>
                          <a:spcPts val="300"/>
                        </a:spcBef>
                        <a:buFont typeface="Wingdings" charset="2"/>
                        <a:buNone/>
                      </a:pPr>
                      <a:r>
                        <a:rPr lang="en-US" sz="2000" dirty="0">
                          <a:solidFill>
                            <a:srgbClr val="000000"/>
                          </a:solidFill>
                          <a:latin typeface="Arial"/>
                          <a:cs typeface="Arial"/>
                        </a:rPr>
                        <a:t>History of generally dry skin</a:t>
                      </a:r>
                    </a:p>
                  </a:txBody>
                  <a:tcPr marL="91179" marR="91179" marT="34295" marB="34295" anchor="ctr">
                    <a:lnL w="38100" cap="flat" cmpd="sng" algn="ctr">
                      <a:solidFill>
                        <a:schemeClr val="accent3"/>
                      </a:solidFill>
                      <a:prstDash val="solid"/>
                      <a:round/>
                      <a:headEnd type="none" w="med" len="med"/>
                      <a:tailEnd type="none" w="med" len="med"/>
                    </a:lnL>
                    <a:lnR w="38100" cap="flat" cmpd="sng" algn="ctr">
                      <a:solidFill>
                        <a:schemeClr val="accent3"/>
                      </a:solidFill>
                      <a:prstDash val="solid"/>
                      <a:round/>
                      <a:headEnd type="none" w="med" len="med"/>
                      <a:tailEnd type="none" w="med" len="med"/>
                    </a:lnR>
                    <a:lnT w="38100" cap="flat" cmpd="sng" algn="ctr">
                      <a:solidFill>
                        <a:schemeClr val="accent3"/>
                      </a:solidFill>
                      <a:prstDash val="solid"/>
                      <a:round/>
                      <a:headEnd type="none" w="med" len="med"/>
                      <a:tailEnd type="none" w="med" len="med"/>
                    </a:lnT>
                    <a:lnB w="38100" cap="flat" cmpd="sng" algn="ctr">
                      <a:solidFill>
                        <a:schemeClr val="accent3"/>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884795">
                <a:tc>
                  <a:txBody>
                    <a:bodyPr/>
                    <a:lstStyle/>
                    <a:p>
                      <a:pPr marL="0" indent="0" algn="l">
                        <a:lnSpc>
                          <a:spcPct val="85000"/>
                        </a:lnSpc>
                        <a:spcBef>
                          <a:spcPts val="300"/>
                        </a:spcBef>
                        <a:buFont typeface="Wingdings" charset="2"/>
                        <a:buNone/>
                      </a:pPr>
                      <a:r>
                        <a:rPr lang="en-US" sz="2000" dirty="0">
                          <a:solidFill>
                            <a:srgbClr val="000000"/>
                          </a:solidFill>
                          <a:latin typeface="Arial"/>
                          <a:cs typeface="Arial"/>
                        </a:rPr>
                        <a:t>Personal history of other atopic diseases (in children under age 4, history of atopic disease in a first-degree relative may be included)</a:t>
                      </a:r>
                    </a:p>
                  </a:txBody>
                  <a:tcPr marL="91179" marR="91179" marT="34295" marB="34295" anchor="ctr">
                    <a:lnL w="38100" cap="flat" cmpd="sng" algn="ctr">
                      <a:solidFill>
                        <a:schemeClr val="accent3"/>
                      </a:solidFill>
                      <a:prstDash val="solid"/>
                      <a:round/>
                      <a:headEnd type="none" w="med" len="med"/>
                      <a:tailEnd type="none" w="med" len="med"/>
                    </a:lnL>
                    <a:lnR w="38100" cap="flat" cmpd="sng" algn="ctr">
                      <a:solidFill>
                        <a:schemeClr val="accent3"/>
                      </a:solidFill>
                      <a:prstDash val="solid"/>
                      <a:round/>
                      <a:headEnd type="none" w="med" len="med"/>
                      <a:tailEnd type="none" w="med" len="med"/>
                    </a:lnR>
                    <a:lnT w="38100" cap="flat" cmpd="sng" algn="ctr">
                      <a:solidFill>
                        <a:schemeClr val="accent3"/>
                      </a:solidFill>
                      <a:prstDash val="solid"/>
                      <a:round/>
                      <a:headEnd type="none" w="med" len="med"/>
                      <a:tailEnd type="none" w="med" len="med"/>
                    </a:lnT>
                    <a:lnB w="38100" cap="flat" cmpd="sng" algn="ctr">
                      <a:solidFill>
                        <a:schemeClr val="accent3"/>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4"/>
                  </a:ext>
                </a:extLst>
              </a:tr>
              <a:tr h="369162">
                <a:tc>
                  <a:txBody>
                    <a:bodyPr/>
                    <a:lstStyle/>
                    <a:p>
                      <a:pPr marL="0" indent="0" algn="l">
                        <a:lnSpc>
                          <a:spcPct val="85000"/>
                        </a:lnSpc>
                        <a:spcBef>
                          <a:spcPts val="300"/>
                        </a:spcBef>
                        <a:buFont typeface="Wingdings" charset="2"/>
                        <a:buNone/>
                      </a:pPr>
                      <a:r>
                        <a:rPr lang="en-US" sz="2000" dirty="0">
                          <a:solidFill>
                            <a:srgbClr val="000000"/>
                          </a:solidFill>
                          <a:latin typeface="Arial"/>
                          <a:cs typeface="Arial"/>
                        </a:rPr>
                        <a:t>Visible flexural dermatitis</a:t>
                      </a:r>
                    </a:p>
                  </a:txBody>
                  <a:tcPr marL="91179" marR="91179" marT="34295" marB="34295" anchor="ctr">
                    <a:lnL w="38100" cap="flat" cmpd="sng" algn="ctr">
                      <a:solidFill>
                        <a:schemeClr val="accent3"/>
                      </a:solidFill>
                      <a:prstDash val="solid"/>
                      <a:round/>
                      <a:headEnd type="none" w="med" len="med"/>
                      <a:tailEnd type="none" w="med" len="med"/>
                    </a:lnL>
                    <a:lnR w="38100" cap="flat" cmpd="sng" algn="ctr">
                      <a:solidFill>
                        <a:schemeClr val="accent3"/>
                      </a:solidFill>
                      <a:prstDash val="solid"/>
                      <a:round/>
                      <a:headEnd type="none" w="med" len="med"/>
                      <a:tailEnd type="none" w="med" len="med"/>
                    </a:lnR>
                    <a:lnT w="38100" cap="flat" cmpd="sng" algn="ctr">
                      <a:solidFill>
                        <a:schemeClr val="accent3"/>
                      </a:solidFill>
                      <a:prstDash val="solid"/>
                      <a:round/>
                      <a:headEnd type="none" w="med" len="med"/>
                      <a:tailEnd type="none" w="med" len="med"/>
                    </a:lnT>
                    <a:lnB w="38100" cap="flat" cmpd="sng" algn="ctr">
                      <a:solidFill>
                        <a:schemeClr val="accent3"/>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bl>
          </a:graphicData>
        </a:graphic>
      </p:graphicFrame>
      <p:sp>
        <p:nvSpPr>
          <p:cNvPr id="6" name="Text Placeholder 5">
            <a:extLst>
              <a:ext uri="{FF2B5EF4-FFF2-40B4-BE49-F238E27FC236}">
                <a16:creationId xmlns:a16="http://schemas.microsoft.com/office/drawing/2014/main" id="{DCD3E759-E4F5-8A49-B6C3-42CEB0E91DA2}"/>
              </a:ext>
            </a:extLst>
          </p:cNvPr>
          <p:cNvSpPr>
            <a:spLocks noGrp="1"/>
          </p:cNvSpPr>
          <p:nvPr>
            <p:ph type="body" sz="quarter" idx="10"/>
          </p:nvPr>
        </p:nvSpPr>
        <p:spPr/>
        <p:txBody>
          <a:bodyPr/>
          <a:lstStyle/>
          <a:p>
            <a:r>
              <a:rPr lang="en-US" dirty="0"/>
              <a:t>Williams HC, et al. </a:t>
            </a:r>
            <a:r>
              <a:rPr lang="en-US" i="1" dirty="0"/>
              <a:t>Br J Dermatol</a:t>
            </a:r>
            <a:r>
              <a:rPr lang="en-US" dirty="0"/>
              <a:t>. 1994;131(3):406-416.</a:t>
            </a:r>
          </a:p>
        </p:txBody>
      </p:sp>
    </p:spTree>
    <p:extLst>
      <p:ext uri="{BB962C8B-B14F-4D97-AF65-F5344CB8AC3E}">
        <p14:creationId xmlns:p14="http://schemas.microsoft.com/office/powerpoint/2010/main" val="278287468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2B280F-3D9C-E04C-8EFF-08C9B4790070}"/>
              </a:ext>
            </a:extLst>
          </p:cNvPr>
          <p:cNvSpPr>
            <a:spLocks noGrp="1"/>
          </p:cNvSpPr>
          <p:nvPr>
            <p:ph type="title"/>
          </p:nvPr>
        </p:nvSpPr>
        <p:spPr>
          <a:xfrm>
            <a:off x="312233" y="110799"/>
            <a:ext cx="7851829" cy="1975926"/>
          </a:xfrm>
        </p:spPr>
        <p:txBody>
          <a:bodyPr/>
          <a:lstStyle/>
          <a:p>
            <a:r>
              <a:rPr lang="en-US" altLang="en-US" sz="3600" dirty="0"/>
              <a:t>AAD  </a:t>
            </a:r>
            <a:br>
              <a:rPr lang="en-US" altLang="en-US" sz="3600" dirty="0"/>
            </a:br>
            <a:r>
              <a:rPr lang="en-US" altLang="en-US" sz="3600" dirty="0"/>
              <a:t>Criteria for</a:t>
            </a:r>
            <a:br>
              <a:rPr lang="en-US" altLang="en-US" sz="3600" dirty="0"/>
            </a:br>
            <a:r>
              <a:rPr lang="en-US" altLang="en-US" sz="3600" dirty="0"/>
              <a:t>Diagnosing </a:t>
            </a:r>
            <a:br>
              <a:rPr lang="en-US" altLang="en-US" sz="3600" dirty="0"/>
            </a:br>
            <a:r>
              <a:rPr lang="en-US" altLang="en-US" sz="3600" dirty="0"/>
              <a:t>AD</a:t>
            </a:r>
            <a:endParaRPr lang="en-US" sz="3600" dirty="0"/>
          </a:p>
        </p:txBody>
      </p:sp>
      <p:sp>
        <p:nvSpPr>
          <p:cNvPr id="7" name="Text Placeholder 6">
            <a:extLst>
              <a:ext uri="{FF2B5EF4-FFF2-40B4-BE49-F238E27FC236}">
                <a16:creationId xmlns:a16="http://schemas.microsoft.com/office/drawing/2014/main" id="{208EFEB1-2DF7-F944-B957-C791C529F451}"/>
              </a:ext>
            </a:extLst>
          </p:cNvPr>
          <p:cNvSpPr>
            <a:spLocks noGrp="1"/>
          </p:cNvSpPr>
          <p:nvPr>
            <p:ph type="body" sz="quarter" idx="11"/>
          </p:nvPr>
        </p:nvSpPr>
        <p:spPr>
          <a:xfrm>
            <a:off x="-1" y="4452249"/>
            <a:ext cx="3803373" cy="701731"/>
          </a:xfrm>
        </p:spPr>
        <p:txBody>
          <a:bodyPr/>
          <a:lstStyle/>
          <a:p>
            <a:r>
              <a:rPr lang="en-US" altLang="en-US" dirty="0"/>
              <a:t>Eichenfield LF, et al. </a:t>
            </a:r>
            <a:br>
              <a:rPr lang="en-US" altLang="en-US" dirty="0"/>
            </a:br>
            <a:r>
              <a:rPr lang="en-US" altLang="en-US" i="1" dirty="0"/>
              <a:t>J Am Acad Dermatol</a:t>
            </a:r>
            <a:r>
              <a:rPr lang="en-US" altLang="en-US" dirty="0"/>
              <a:t>. 2014;70:338-351.</a:t>
            </a:r>
          </a:p>
        </p:txBody>
      </p:sp>
      <p:pic>
        <p:nvPicPr>
          <p:cNvPr id="3" name="Picture 2">
            <a:extLst>
              <a:ext uri="{FF2B5EF4-FFF2-40B4-BE49-F238E27FC236}">
                <a16:creationId xmlns:a16="http://schemas.microsoft.com/office/drawing/2014/main" id="{AEC4CDF3-FC81-7D42-BEDA-EA42356D7C08}"/>
              </a:ext>
            </a:extLst>
          </p:cNvPr>
          <p:cNvPicPr>
            <a:picLocks noChangeAspect="1"/>
          </p:cNvPicPr>
          <p:nvPr/>
        </p:nvPicPr>
        <p:blipFill>
          <a:blip r:embed="rId3"/>
          <a:stretch>
            <a:fillRect/>
          </a:stretch>
        </p:blipFill>
        <p:spPr>
          <a:xfrm>
            <a:off x="3803372" y="107740"/>
            <a:ext cx="5028393" cy="4924961"/>
          </a:xfrm>
          <a:prstGeom prst="rect">
            <a:avLst/>
          </a:prstGeom>
          <a:ln>
            <a:solidFill>
              <a:schemeClr val="tx1"/>
            </a:solidFill>
          </a:ln>
        </p:spPr>
      </p:pic>
    </p:spTree>
    <p:extLst>
      <p:ext uri="{BB962C8B-B14F-4D97-AF65-F5344CB8AC3E}">
        <p14:creationId xmlns:p14="http://schemas.microsoft.com/office/powerpoint/2010/main" val="39239310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A7330EF-F2C8-EB48-855C-92888A5844A1}"/>
              </a:ext>
            </a:extLst>
          </p:cNvPr>
          <p:cNvSpPr>
            <a:spLocks noGrp="1"/>
          </p:cNvSpPr>
          <p:nvPr>
            <p:ph type="body" sz="quarter" idx="10"/>
          </p:nvPr>
        </p:nvSpPr>
        <p:spPr>
          <a:xfrm>
            <a:off x="298450" y="591117"/>
            <a:ext cx="5109796" cy="1006818"/>
          </a:xfrm>
        </p:spPr>
        <p:txBody>
          <a:bodyPr/>
          <a:lstStyle/>
          <a:p>
            <a:r>
              <a:rPr lang="en-US" sz="3200" dirty="0">
                <a:solidFill>
                  <a:schemeClr val="bg2"/>
                </a:solidFill>
              </a:rPr>
              <a:t>The course guide for this activity includes slides, disclosures of faculty financial relationships, </a:t>
            </a:r>
            <a:br>
              <a:rPr lang="en-US" sz="3200" dirty="0">
                <a:solidFill>
                  <a:schemeClr val="bg2"/>
                </a:solidFill>
              </a:rPr>
            </a:br>
            <a:r>
              <a:rPr lang="en-US" sz="3200" dirty="0">
                <a:solidFill>
                  <a:schemeClr val="bg2"/>
                </a:solidFill>
              </a:rPr>
              <a:t>and biographical profiles.</a:t>
            </a:r>
          </a:p>
          <a:p>
            <a:r>
              <a:rPr lang="en-US" sz="3200" dirty="0">
                <a:solidFill>
                  <a:schemeClr val="bg2"/>
                </a:solidFill>
              </a:rPr>
              <a:t>View and/or print the course guide from the </a:t>
            </a:r>
            <a:r>
              <a:rPr lang="en-US" sz="3200" b="1" i="1" dirty="0">
                <a:solidFill>
                  <a:schemeClr val="accent2">
                    <a:lumMod val="60000"/>
                    <a:lumOff val="40000"/>
                  </a:schemeClr>
                </a:solidFill>
              </a:rPr>
              <a:t>Downloads tab </a:t>
            </a:r>
            <a:r>
              <a:rPr lang="en-US" sz="3200" dirty="0">
                <a:solidFill>
                  <a:schemeClr val="bg2"/>
                </a:solidFill>
              </a:rPr>
              <a:t>on the top right of your window.</a:t>
            </a:r>
          </a:p>
        </p:txBody>
      </p:sp>
    </p:spTree>
    <p:extLst>
      <p:ext uri="{BB962C8B-B14F-4D97-AF65-F5344CB8AC3E}">
        <p14:creationId xmlns:p14="http://schemas.microsoft.com/office/powerpoint/2010/main" val="152348786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58E90A6-B297-B94A-BFC8-1A81178EA9A0}"/>
              </a:ext>
            </a:extLst>
          </p:cNvPr>
          <p:cNvSpPr>
            <a:spLocks noGrp="1"/>
          </p:cNvSpPr>
          <p:nvPr>
            <p:ph type="title"/>
          </p:nvPr>
        </p:nvSpPr>
        <p:spPr>
          <a:xfrm>
            <a:off x="312234" y="10702"/>
            <a:ext cx="7470799" cy="1138773"/>
          </a:xfrm>
        </p:spPr>
        <p:txBody>
          <a:bodyPr/>
          <a:lstStyle/>
          <a:p>
            <a:r>
              <a:rPr lang="en-US" dirty="0"/>
              <a:t>Atopic Dermatitis in Adults vs. Children</a:t>
            </a:r>
          </a:p>
        </p:txBody>
      </p:sp>
      <p:sp>
        <p:nvSpPr>
          <p:cNvPr id="7" name="Content Placeholder 6">
            <a:extLst>
              <a:ext uri="{FF2B5EF4-FFF2-40B4-BE49-F238E27FC236}">
                <a16:creationId xmlns:a16="http://schemas.microsoft.com/office/drawing/2014/main" id="{A6F9399F-F2DE-D042-8596-4776F5A64767}"/>
              </a:ext>
            </a:extLst>
          </p:cNvPr>
          <p:cNvSpPr>
            <a:spLocks noGrp="1"/>
          </p:cNvSpPr>
          <p:nvPr>
            <p:ph idx="1"/>
          </p:nvPr>
        </p:nvSpPr>
        <p:spPr/>
        <p:txBody>
          <a:bodyPr/>
          <a:lstStyle/>
          <a:p>
            <a:r>
              <a:rPr lang="en-US" dirty="0"/>
              <a:t>Video will be shown here</a:t>
            </a:r>
          </a:p>
          <a:p>
            <a:pPr marL="0" indent="0">
              <a:buNone/>
            </a:pPr>
            <a:endParaRPr lang="en-US" dirty="0"/>
          </a:p>
        </p:txBody>
      </p:sp>
      <p:sp>
        <p:nvSpPr>
          <p:cNvPr id="2" name="Text Placeholder 1">
            <a:extLst>
              <a:ext uri="{FF2B5EF4-FFF2-40B4-BE49-F238E27FC236}">
                <a16:creationId xmlns:a16="http://schemas.microsoft.com/office/drawing/2014/main" id="{F66A636F-3FED-4043-AA5F-38EF6A451ED2}"/>
              </a:ext>
            </a:extLst>
          </p:cNvPr>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197515063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9C32E88B-39EA-134A-99AD-370CA8449241}"/>
              </a:ext>
            </a:extLst>
          </p:cNvPr>
          <p:cNvGrpSpPr/>
          <p:nvPr/>
        </p:nvGrpSpPr>
        <p:grpSpPr>
          <a:xfrm>
            <a:off x="1061771" y="2924501"/>
            <a:ext cx="1518227" cy="1933015"/>
            <a:chOff x="337705" y="3074964"/>
            <a:chExt cx="1518227" cy="1933015"/>
          </a:xfrm>
        </p:grpSpPr>
        <p:pic>
          <p:nvPicPr>
            <p:cNvPr id="14341" name="Picture 2"/>
            <p:cNvPicPr>
              <a:picLocks noChangeAspect="1" noChangeArrowheads="1"/>
            </p:cNvPicPr>
            <p:nvPr/>
          </p:nvPicPr>
          <p:blipFill>
            <a:blip r:embed="rId3">
              <a:extLst>
                <a:ext uri="{28A0092B-C50C-407E-A947-70E740481C1C}">
                  <a14:useLocalDpi xmlns:a14="http://schemas.microsoft.com/office/drawing/2010/main" val="0"/>
                </a:ext>
              </a:extLst>
            </a:blip>
            <a:srcRect r="59700"/>
            <a:stretch>
              <a:fillRect/>
            </a:stretch>
          </p:blipFill>
          <p:spPr bwMode="auto">
            <a:xfrm>
              <a:off x="337705" y="3074964"/>
              <a:ext cx="1518227" cy="193301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2" name="Oval 1"/>
            <p:cNvSpPr/>
            <p:nvPr/>
          </p:nvSpPr>
          <p:spPr>
            <a:xfrm>
              <a:off x="971262" y="3422696"/>
              <a:ext cx="279977" cy="219566"/>
            </a:xfrm>
            <a:prstGeom prst="ellipse">
              <a:avLst/>
            </a:prstGeom>
            <a:solidFill>
              <a:srgbClr val="C00000"/>
            </a:solidFill>
            <a:ln w="28575">
              <a:solidFill>
                <a:srgbClr val="C00000"/>
              </a:solidFill>
            </a:ln>
            <a:effectLst/>
          </p:spPr>
          <p:style>
            <a:lnRef idx="1">
              <a:schemeClr val="accent1"/>
            </a:lnRef>
            <a:fillRef idx="3">
              <a:schemeClr val="accent1"/>
            </a:fillRef>
            <a:effectRef idx="2">
              <a:schemeClr val="accent1"/>
            </a:effectRef>
            <a:fontRef idx="minor">
              <a:schemeClr val="lt1"/>
            </a:fontRef>
          </p:style>
          <p:txBody>
            <a:bodyPr lIns="73262" tIns="36631" rIns="73262" bIns="36631"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solidFill>
                    <a:srgbClr val="FF0000"/>
                  </a:solidFill>
                </a:ln>
                <a:solidFill>
                  <a:srgbClr val="FF3300"/>
                </a:solidFill>
                <a:effectLst/>
                <a:uLnTx/>
                <a:uFillTx/>
                <a:latin typeface="Arial"/>
                <a:ea typeface="+mn-ea"/>
                <a:cs typeface="+mn-cs"/>
              </a:endParaRPr>
            </a:p>
          </p:txBody>
        </p:sp>
        <p:sp>
          <p:nvSpPr>
            <p:cNvPr id="10" name="Oval 9"/>
            <p:cNvSpPr/>
            <p:nvPr/>
          </p:nvSpPr>
          <p:spPr>
            <a:xfrm>
              <a:off x="1007341" y="3203132"/>
              <a:ext cx="207818" cy="151279"/>
            </a:xfrm>
            <a:prstGeom prst="ellipse">
              <a:avLst/>
            </a:prstGeom>
            <a:solidFill>
              <a:srgbClr val="C00000"/>
            </a:solidFill>
            <a:ln w="28575">
              <a:solidFill>
                <a:srgbClr val="C00000"/>
              </a:solidFill>
            </a:ln>
            <a:effectLst/>
          </p:spPr>
          <p:style>
            <a:lnRef idx="1">
              <a:schemeClr val="accent1"/>
            </a:lnRef>
            <a:fillRef idx="3">
              <a:schemeClr val="accent1"/>
            </a:fillRef>
            <a:effectRef idx="2">
              <a:schemeClr val="accent1"/>
            </a:effectRef>
            <a:fontRef idx="minor">
              <a:schemeClr val="lt1"/>
            </a:fontRef>
          </p:style>
          <p:txBody>
            <a:bodyPr lIns="73262" tIns="36631" rIns="73262" bIns="36631"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solidFill>
                    <a:srgbClr val="FF0000"/>
                  </a:solidFill>
                </a:ln>
                <a:solidFill>
                  <a:srgbClr val="FF3300"/>
                </a:solidFill>
                <a:effectLst/>
                <a:uLnTx/>
                <a:uFillTx/>
                <a:latin typeface="Arial"/>
                <a:ea typeface="+mn-ea"/>
                <a:cs typeface="+mn-cs"/>
              </a:endParaRPr>
            </a:p>
          </p:txBody>
        </p:sp>
        <p:sp>
          <p:nvSpPr>
            <p:cNvPr id="11" name="Oval 10"/>
            <p:cNvSpPr/>
            <p:nvPr/>
          </p:nvSpPr>
          <p:spPr>
            <a:xfrm>
              <a:off x="1007341" y="3784087"/>
              <a:ext cx="207818" cy="151279"/>
            </a:xfrm>
            <a:prstGeom prst="ellipse">
              <a:avLst/>
            </a:prstGeom>
            <a:solidFill>
              <a:srgbClr val="C00000"/>
            </a:solidFill>
            <a:ln w="28575">
              <a:solidFill>
                <a:srgbClr val="C00000"/>
              </a:solidFill>
            </a:ln>
            <a:effectLst/>
          </p:spPr>
          <p:style>
            <a:lnRef idx="1">
              <a:schemeClr val="accent1"/>
            </a:lnRef>
            <a:fillRef idx="3">
              <a:schemeClr val="accent1"/>
            </a:fillRef>
            <a:effectRef idx="2">
              <a:schemeClr val="accent1"/>
            </a:effectRef>
            <a:fontRef idx="minor">
              <a:schemeClr val="lt1"/>
            </a:fontRef>
          </p:style>
          <p:txBody>
            <a:bodyPr lIns="73262" tIns="36631" rIns="73262" bIns="36631"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solidFill>
                    <a:srgbClr val="FF0000"/>
                  </a:solidFill>
                </a:ln>
                <a:solidFill>
                  <a:srgbClr val="FF3300"/>
                </a:solidFill>
                <a:effectLst/>
                <a:uLnTx/>
                <a:uFillTx/>
                <a:latin typeface="Arial"/>
                <a:ea typeface="+mn-ea"/>
                <a:cs typeface="+mn-cs"/>
              </a:endParaRPr>
            </a:p>
          </p:txBody>
        </p:sp>
        <p:sp>
          <p:nvSpPr>
            <p:cNvPr id="12" name="Oval 11"/>
            <p:cNvSpPr/>
            <p:nvPr/>
          </p:nvSpPr>
          <p:spPr>
            <a:xfrm>
              <a:off x="526762" y="3877586"/>
              <a:ext cx="207818" cy="151279"/>
            </a:xfrm>
            <a:prstGeom prst="ellipse">
              <a:avLst/>
            </a:prstGeom>
            <a:solidFill>
              <a:srgbClr val="C00000"/>
            </a:solidFill>
            <a:ln w="28575">
              <a:solidFill>
                <a:srgbClr val="C00000"/>
              </a:solidFill>
            </a:ln>
            <a:effectLst/>
          </p:spPr>
          <p:style>
            <a:lnRef idx="1">
              <a:schemeClr val="accent1"/>
            </a:lnRef>
            <a:fillRef idx="3">
              <a:schemeClr val="accent1"/>
            </a:fillRef>
            <a:effectRef idx="2">
              <a:schemeClr val="accent1"/>
            </a:effectRef>
            <a:fontRef idx="minor">
              <a:schemeClr val="lt1"/>
            </a:fontRef>
          </p:style>
          <p:txBody>
            <a:bodyPr lIns="73262" tIns="36631" rIns="73262" bIns="36631"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solidFill>
                    <a:srgbClr val="FF0000"/>
                  </a:solidFill>
                </a:ln>
                <a:solidFill>
                  <a:srgbClr val="FF3300"/>
                </a:solidFill>
                <a:effectLst/>
                <a:uLnTx/>
                <a:uFillTx/>
                <a:latin typeface="Arial"/>
                <a:ea typeface="+mn-ea"/>
                <a:cs typeface="+mn-cs"/>
              </a:endParaRPr>
            </a:p>
          </p:txBody>
        </p:sp>
        <p:sp>
          <p:nvSpPr>
            <p:cNvPr id="13" name="Oval 12"/>
            <p:cNvSpPr/>
            <p:nvPr/>
          </p:nvSpPr>
          <p:spPr>
            <a:xfrm>
              <a:off x="1479262" y="3859726"/>
              <a:ext cx="207818" cy="151279"/>
            </a:xfrm>
            <a:prstGeom prst="ellipse">
              <a:avLst/>
            </a:prstGeom>
            <a:solidFill>
              <a:srgbClr val="C00000"/>
            </a:solidFill>
            <a:ln w="28575">
              <a:solidFill>
                <a:srgbClr val="C00000"/>
              </a:solidFill>
            </a:ln>
            <a:effectLst/>
          </p:spPr>
          <p:style>
            <a:lnRef idx="1">
              <a:schemeClr val="accent1"/>
            </a:lnRef>
            <a:fillRef idx="3">
              <a:schemeClr val="accent1"/>
            </a:fillRef>
            <a:effectRef idx="2">
              <a:schemeClr val="accent1"/>
            </a:effectRef>
            <a:fontRef idx="minor">
              <a:schemeClr val="lt1"/>
            </a:fontRef>
          </p:style>
          <p:txBody>
            <a:bodyPr lIns="73262" tIns="36631" rIns="73262" bIns="36631"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solidFill>
                    <a:srgbClr val="FF0000"/>
                  </a:solidFill>
                </a:ln>
                <a:solidFill>
                  <a:srgbClr val="FF3300"/>
                </a:solidFill>
                <a:effectLst/>
                <a:uLnTx/>
                <a:uFillTx/>
                <a:latin typeface="Arial"/>
                <a:ea typeface="+mn-ea"/>
                <a:cs typeface="+mn-cs"/>
              </a:endParaRPr>
            </a:p>
          </p:txBody>
        </p:sp>
        <p:sp>
          <p:nvSpPr>
            <p:cNvPr id="14" name="Oval 13"/>
            <p:cNvSpPr/>
            <p:nvPr/>
          </p:nvSpPr>
          <p:spPr>
            <a:xfrm>
              <a:off x="1007341" y="4167538"/>
              <a:ext cx="207818" cy="151279"/>
            </a:xfrm>
            <a:prstGeom prst="ellipse">
              <a:avLst/>
            </a:prstGeom>
            <a:solidFill>
              <a:srgbClr val="C00000"/>
            </a:solidFill>
            <a:ln w="28575">
              <a:solidFill>
                <a:srgbClr val="C00000"/>
              </a:solidFill>
            </a:ln>
            <a:effectLst/>
          </p:spPr>
          <p:style>
            <a:lnRef idx="1">
              <a:schemeClr val="accent1"/>
            </a:lnRef>
            <a:fillRef idx="3">
              <a:schemeClr val="accent1"/>
            </a:fillRef>
            <a:effectRef idx="2">
              <a:schemeClr val="accent1"/>
            </a:effectRef>
            <a:fontRef idx="minor">
              <a:schemeClr val="lt1"/>
            </a:fontRef>
          </p:style>
          <p:txBody>
            <a:bodyPr lIns="73262" tIns="36631" rIns="73262" bIns="36631"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solidFill>
                    <a:srgbClr val="FF0000"/>
                  </a:solidFill>
                </a:ln>
                <a:solidFill>
                  <a:srgbClr val="FF3300"/>
                </a:solidFill>
                <a:effectLst/>
                <a:uLnTx/>
                <a:uFillTx/>
                <a:latin typeface="Arial"/>
                <a:ea typeface="+mn-ea"/>
                <a:cs typeface="+mn-cs"/>
              </a:endParaRPr>
            </a:p>
          </p:txBody>
        </p:sp>
        <p:sp>
          <p:nvSpPr>
            <p:cNvPr id="15" name="Oval 14"/>
            <p:cNvSpPr/>
            <p:nvPr/>
          </p:nvSpPr>
          <p:spPr>
            <a:xfrm>
              <a:off x="851477" y="4456440"/>
              <a:ext cx="207818" cy="151279"/>
            </a:xfrm>
            <a:prstGeom prst="ellipse">
              <a:avLst/>
            </a:prstGeom>
            <a:solidFill>
              <a:srgbClr val="C00000"/>
            </a:solidFill>
            <a:ln w="28575">
              <a:solidFill>
                <a:srgbClr val="C00000"/>
              </a:solidFill>
            </a:ln>
            <a:effectLst/>
          </p:spPr>
          <p:style>
            <a:lnRef idx="1">
              <a:schemeClr val="accent1"/>
            </a:lnRef>
            <a:fillRef idx="3">
              <a:schemeClr val="accent1"/>
            </a:fillRef>
            <a:effectRef idx="2">
              <a:schemeClr val="accent1"/>
            </a:effectRef>
            <a:fontRef idx="minor">
              <a:schemeClr val="lt1"/>
            </a:fontRef>
          </p:style>
          <p:txBody>
            <a:bodyPr lIns="73262" tIns="36631" rIns="73262" bIns="36631"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solidFill>
                    <a:srgbClr val="FF0000"/>
                  </a:solidFill>
                </a:ln>
                <a:solidFill>
                  <a:srgbClr val="FF3300"/>
                </a:solidFill>
                <a:effectLst/>
                <a:uLnTx/>
                <a:uFillTx/>
                <a:latin typeface="Arial"/>
                <a:ea typeface="+mn-ea"/>
                <a:cs typeface="+mn-cs"/>
              </a:endParaRPr>
            </a:p>
          </p:txBody>
        </p:sp>
        <p:sp>
          <p:nvSpPr>
            <p:cNvPr id="16" name="Oval 15"/>
            <p:cNvSpPr/>
            <p:nvPr/>
          </p:nvSpPr>
          <p:spPr>
            <a:xfrm>
              <a:off x="1190626" y="4431226"/>
              <a:ext cx="207818" cy="151279"/>
            </a:xfrm>
            <a:prstGeom prst="ellipse">
              <a:avLst/>
            </a:prstGeom>
            <a:solidFill>
              <a:srgbClr val="C00000"/>
            </a:solidFill>
            <a:ln w="28575">
              <a:solidFill>
                <a:srgbClr val="C00000"/>
              </a:solidFill>
            </a:ln>
            <a:effectLst/>
          </p:spPr>
          <p:style>
            <a:lnRef idx="1">
              <a:schemeClr val="accent1"/>
            </a:lnRef>
            <a:fillRef idx="3">
              <a:schemeClr val="accent1"/>
            </a:fillRef>
            <a:effectRef idx="2">
              <a:schemeClr val="accent1"/>
            </a:effectRef>
            <a:fontRef idx="minor">
              <a:schemeClr val="lt1"/>
            </a:fontRef>
          </p:style>
          <p:txBody>
            <a:bodyPr lIns="73262" tIns="36631" rIns="73262" bIns="36631"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solidFill>
                    <a:srgbClr val="FF0000"/>
                  </a:solidFill>
                </a:ln>
                <a:solidFill>
                  <a:srgbClr val="FF3300"/>
                </a:solidFill>
                <a:effectLst/>
                <a:uLnTx/>
                <a:uFillTx/>
                <a:latin typeface="Arial"/>
                <a:ea typeface="+mn-ea"/>
                <a:cs typeface="+mn-cs"/>
              </a:endParaRPr>
            </a:p>
          </p:txBody>
        </p:sp>
      </p:grpSp>
      <p:grpSp>
        <p:nvGrpSpPr>
          <p:cNvPr id="7" name="Group 6">
            <a:extLst>
              <a:ext uri="{FF2B5EF4-FFF2-40B4-BE49-F238E27FC236}">
                <a16:creationId xmlns:a16="http://schemas.microsoft.com/office/drawing/2014/main" id="{9E828888-5A59-D944-9C8A-5B0AD90196F9}"/>
              </a:ext>
            </a:extLst>
          </p:cNvPr>
          <p:cNvGrpSpPr/>
          <p:nvPr/>
        </p:nvGrpSpPr>
        <p:grpSpPr>
          <a:xfrm>
            <a:off x="3415202" y="2418481"/>
            <a:ext cx="1458283" cy="2439035"/>
            <a:chOff x="2815648" y="2568944"/>
            <a:chExt cx="1458283" cy="2439035"/>
          </a:xfrm>
        </p:grpSpPr>
        <p:pic>
          <p:nvPicPr>
            <p:cNvPr id="14339" name="Picture 2"/>
            <p:cNvPicPr>
              <a:picLocks noChangeAspect="1" noChangeArrowheads="1"/>
            </p:cNvPicPr>
            <p:nvPr/>
          </p:nvPicPr>
          <p:blipFill>
            <a:blip r:embed="rId3">
              <a:extLst>
                <a:ext uri="{28A0092B-C50C-407E-A947-70E740481C1C}">
                  <a14:useLocalDpi xmlns:a14="http://schemas.microsoft.com/office/drawing/2010/main" val="0"/>
                </a:ext>
              </a:extLst>
            </a:blip>
            <a:srcRect r="59700"/>
            <a:stretch>
              <a:fillRect/>
            </a:stretch>
          </p:blipFill>
          <p:spPr bwMode="auto">
            <a:xfrm>
              <a:off x="2815648" y="2568944"/>
              <a:ext cx="1458283" cy="243903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17" name="Oval 16"/>
            <p:cNvSpPr/>
            <p:nvPr/>
          </p:nvSpPr>
          <p:spPr>
            <a:xfrm flipV="1">
              <a:off x="3365518" y="3041566"/>
              <a:ext cx="420908" cy="217464"/>
            </a:xfrm>
            <a:prstGeom prst="ellipse">
              <a:avLst/>
            </a:prstGeom>
            <a:solidFill>
              <a:srgbClr val="C00000"/>
            </a:solidFill>
            <a:ln w="28575">
              <a:solidFill>
                <a:srgbClr val="C00000"/>
              </a:solidFill>
            </a:ln>
            <a:effectLst/>
          </p:spPr>
          <p:style>
            <a:lnRef idx="1">
              <a:schemeClr val="accent1"/>
            </a:lnRef>
            <a:fillRef idx="3">
              <a:schemeClr val="accent1"/>
            </a:fillRef>
            <a:effectRef idx="2">
              <a:schemeClr val="accent1"/>
            </a:effectRef>
            <a:fontRef idx="minor">
              <a:schemeClr val="lt1"/>
            </a:fontRef>
          </p:style>
          <p:txBody>
            <a:bodyPr lIns="73262" tIns="36631" rIns="73262" bIns="36631"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solidFill>
                    <a:srgbClr val="FF0000"/>
                  </a:solidFill>
                </a:ln>
                <a:solidFill>
                  <a:srgbClr val="FF3300"/>
                </a:solidFill>
                <a:effectLst/>
                <a:uLnTx/>
                <a:uFillTx/>
                <a:latin typeface="Arial"/>
                <a:ea typeface="+mn-ea"/>
                <a:cs typeface="+mn-cs"/>
              </a:endParaRPr>
            </a:p>
          </p:txBody>
        </p:sp>
        <p:sp>
          <p:nvSpPr>
            <p:cNvPr id="19" name="Oval 18"/>
            <p:cNvSpPr/>
            <p:nvPr/>
          </p:nvSpPr>
          <p:spPr>
            <a:xfrm>
              <a:off x="3016882" y="3629129"/>
              <a:ext cx="295853" cy="218515"/>
            </a:xfrm>
            <a:prstGeom prst="ellipse">
              <a:avLst/>
            </a:prstGeom>
            <a:solidFill>
              <a:srgbClr val="C00000"/>
            </a:solidFill>
            <a:ln w="28575">
              <a:solidFill>
                <a:srgbClr val="C00000"/>
              </a:solidFill>
            </a:ln>
            <a:effectLst/>
          </p:spPr>
          <p:style>
            <a:lnRef idx="1">
              <a:schemeClr val="accent1"/>
            </a:lnRef>
            <a:fillRef idx="3">
              <a:schemeClr val="accent1"/>
            </a:fillRef>
            <a:effectRef idx="2">
              <a:schemeClr val="accent1"/>
            </a:effectRef>
            <a:fontRef idx="minor">
              <a:schemeClr val="lt1"/>
            </a:fontRef>
          </p:style>
          <p:txBody>
            <a:bodyPr lIns="73262" tIns="36631" rIns="73262" bIns="36631"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solidFill>
                    <a:srgbClr val="FF0000"/>
                  </a:solidFill>
                </a:ln>
                <a:solidFill>
                  <a:srgbClr val="FF3300"/>
                </a:solidFill>
                <a:effectLst/>
                <a:uLnTx/>
                <a:uFillTx/>
                <a:latin typeface="Arial"/>
                <a:ea typeface="+mn-ea"/>
                <a:cs typeface="+mn-cs"/>
              </a:endParaRPr>
            </a:p>
          </p:txBody>
        </p:sp>
        <p:sp>
          <p:nvSpPr>
            <p:cNvPr id="20" name="Oval 19"/>
            <p:cNvSpPr/>
            <p:nvPr/>
          </p:nvSpPr>
          <p:spPr>
            <a:xfrm>
              <a:off x="3852853" y="3629130"/>
              <a:ext cx="295852" cy="218515"/>
            </a:xfrm>
            <a:prstGeom prst="ellipse">
              <a:avLst/>
            </a:prstGeom>
            <a:solidFill>
              <a:srgbClr val="C00000"/>
            </a:solidFill>
            <a:ln w="28575">
              <a:solidFill>
                <a:srgbClr val="C00000"/>
              </a:solidFill>
            </a:ln>
            <a:effectLst/>
          </p:spPr>
          <p:style>
            <a:lnRef idx="1">
              <a:schemeClr val="accent1"/>
            </a:lnRef>
            <a:fillRef idx="3">
              <a:schemeClr val="accent1"/>
            </a:fillRef>
            <a:effectRef idx="2">
              <a:schemeClr val="accent1"/>
            </a:effectRef>
            <a:fontRef idx="minor">
              <a:schemeClr val="lt1"/>
            </a:fontRef>
          </p:style>
          <p:txBody>
            <a:bodyPr lIns="73262" tIns="36631" rIns="73262" bIns="36631"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solidFill>
                    <a:srgbClr val="FF0000"/>
                  </a:solidFill>
                </a:ln>
                <a:solidFill>
                  <a:srgbClr val="FF3300"/>
                </a:solidFill>
                <a:effectLst/>
                <a:uLnTx/>
                <a:uFillTx/>
                <a:latin typeface="Arial"/>
                <a:ea typeface="+mn-ea"/>
                <a:cs typeface="+mn-cs"/>
              </a:endParaRPr>
            </a:p>
          </p:txBody>
        </p:sp>
        <p:sp>
          <p:nvSpPr>
            <p:cNvPr id="21" name="Oval 20"/>
            <p:cNvSpPr/>
            <p:nvPr/>
          </p:nvSpPr>
          <p:spPr>
            <a:xfrm>
              <a:off x="3260619" y="4059331"/>
              <a:ext cx="297295" cy="217464"/>
            </a:xfrm>
            <a:prstGeom prst="ellipse">
              <a:avLst/>
            </a:prstGeom>
            <a:solidFill>
              <a:srgbClr val="C00000"/>
            </a:solidFill>
            <a:ln w="28575">
              <a:solidFill>
                <a:srgbClr val="C00000"/>
              </a:solidFill>
            </a:ln>
            <a:effectLst/>
          </p:spPr>
          <p:style>
            <a:lnRef idx="1">
              <a:schemeClr val="accent1"/>
            </a:lnRef>
            <a:fillRef idx="3">
              <a:schemeClr val="accent1"/>
            </a:fillRef>
            <a:effectRef idx="2">
              <a:schemeClr val="accent1"/>
            </a:effectRef>
            <a:fontRef idx="minor">
              <a:schemeClr val="lt1"/>
            </a:fontRef>
          </p:style>
          <p:txBody>
            <a:bodyPr lIns="73262" tIns="36631" rIns="73262" bIns="36631"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solidFill>
                    <a:srgbClr val="FF0000"/>
                  </a:solidFill>
                </a:ln>
                <a:solidFill>
                  <a:srgbClr val="FF3300"/>
                </a:solidFill>
                <a:effectLst/>
                <a:uLnTx/>
                <a:uFillTx/>
                <a:latin typeface="Arial"/>
                <a:ea typeface="+mn-ea"/>
                <a:cs typeface="+mn-cs"/>
              </a:endParaRPr>
            </a:p>
          </p:txBody>
        </p:sp>
        <p:sp>
          <p:nvSpPr>
            <p:cNvPr id="22" name="Oval 21"/>
            <p:cNvSpPr/>
            <p:nvPr/>
          </p:nvSpPr>
          <p:spPr>
            <a:xfrm>
              <a:off x="3629013" y="4076140"/>
              <a:ext cx="297295" cy="217464"/>
            </a:xfrm>
            <a:prstGeom prst="ellipse">
              <a:avLst/>
            </a:prstGeom>
            <a:solidFill>
              <a:srgbClr val="C00000"/>
            </a:solidFill>
            <a:ln w="28575">
              <a:solidFill>
                <a:srgbClr val="C00000"/>
              </a:solidFill>
            </a:ln>
            <a:effectLst/>
          </p:spPr>
          <p:style>
            <a:lnRef idx="1">
              <a:schemeClr val="accent1"/>
            </a:lnRef>
            <a:fillRef idx="3">
              <a:schemeClr val="accent1"/>
            </a:fillRef>
            <a:effectRef idx="2">
              <a:schemeClr val="accent1"/>
            </a:effectRef>
            <a:fontRef idx="minor">
              <a:schemeClr val="lt1"/>
            </a:fontRef>
          </p:style>
          <p:txBody>
            <a:bodyPr lIns="73262" tIns="36631" rIns="73262" bIns="36631"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solidFill>
                    <a:srgbClr val="FF0000"/>
                  </a:solidFill>
                </a:ln>
                <a:solidFill>
                  <a:srgbClr val="FF3300"/>
                </a:solidFill>
                <a:effectLst/>
                <a:uLnTx/>
                <a:uFillTx/>
                <a:latin typeface="Arial"/>
                <a:ea typeface="+mn-ea"/>
                <a:cs typeface="+mn-cs"/>
              </a:endParaRPr>
            </a:p>
          </p:txBody>
        </p:sp>
        <p:sp>
          <p:nvSpPr>
            <p:cNvPr id="23" name="Oval 22"/>
            <p:cNvSpPr/>
            <p:nvPr/>
          </p:nvSpPr>
          <p:spPr>
            <a:xfrm>
              <a:off x="3344323" y="4533130"/>
              <a:ext cx="217920" cy="184897"/>
            </a:xfrm>
            <a:prstGeom prst="ellipse">
              <a:avLst/>
            </a:prstGeom>
            <a:solidFill>
              <a:srgbClr val="C00000"/>
            </a:solidFill>
            <a:ln w="28575">
              <a:solidFill>
                <a:srgbClr val="C00000"/>
              </a:solidFill>
            </a:ln>
            <a:effectLst/>
          </p:spPr>
          <p:style>
            <a:lnRef idx="1">
              <a:schemeClr val="accent1"/>
            </a:lnRef>
            <a:fillRef idx="3">
              <a:schemeClr val="accent1"/>
            </a:fillRef>
            <a:effectRef idx="2">
              <a:schemeClr val="accent1"/>
            </a:effectRef>
            <a:fontRef idx="minor">
              <a:schemeClr val="lt1"/>
            </a:fontRef>
          </p:style>
          <p:txBody>
            <a:bodyPr lIns="73262" tIns="36631" rIns="73262" bIns="36631"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solidFill>
                    <a:srgbClr val="FF0000"/>
                  </a:solidFill>
                </a:ln>
                <a:solidFill>
                  <a:srgbClr val="FF3300"/>
                </a:solidFill>
                <a:effectLst/>
                <a:uLnTx/>
                <a:uFillTx/>
                <a:latin typeface="Arial"/>
                <a:ea typeface="+mn-ea"/>
                <a:cs typeface="+mn-cs"/>
              </a:endParaRPr>
            </a:p>
          </p:txBody>
        </p:sp>
        <p:sp>
          <p:nvSpPr>
            <p:cNvPr id="24" name="Oval 23"/>
            <p:cNvSpPr/>
            <p:nvPr/>
          </p:nvSpPr>
          <p:spPr>
            <a:xfrm>
              <a:off x="3654990" y="4532079"/>
              <a:ext cx="217920" cy="183847"/>
            </a:xfrm>
            <a:prstGeom prst="ellipse">
              <a:avLst/>
            </a:prstGeom>
            <a:solidFill>
              <a:srgbClr val="C00000"/>
            </a:solidFill>
            <a:ln w="28575">
              <a:solidFill>
                <a:srgbClr val="C00000"/>
              </a:solidFill>
            </a:ln>
            <a:effectLst/>
          </p:spPr>
          <p:style>
            <a:lnRef idx="1">
              <a:schemeClr val="accent1"/>
            </a:lnRef>
            <a:fillRef idx="3">
              <a:schemeClr val="accent1"/>
            </a:fillRef>
            <a:effectRef idx="2">
              <a:schemeClr val="accent1"/>
            </a:effectRef>
            <a:fontRef idx="minor">
              <a:schemeClr val="lt1"/>
            </a:fontRef>
          </p:style>
          <p:txBody>
            <a:bodyPr lIns="73262" tIns="36631" rIns="73262" bIns="36631"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solidFill>
                    <a:srgbClr val="FF0000"/>
                  </a:solidFill>
                </a:ln>
                <a:solidFill>
                  <a:srgbClr val="FF3300"/>
                </a:solidFill>
                <a:effectLst/>
                <a:uLnTx/>
                <a:uFillTx/>
                <a:latin typeface="Arial"/>
                <a:ea typeface="+mn-ea"/>
                <a:cs typeface="+mn-cs"/>
              </a:endParaRPr>
            </a:p>
          </p:txBody>
        </p:sp>
      </p:grpSp>
      <p:grpSp>
        <p:nvGrpSpPr>
          <p:cNvPr id="8" name="Group 7">
            <a:extLst>
              <a:ext uri="{FF2B5EF4-FFF2-40B4-BE49-F238E27FC236}">
                <a16:creationId xmlns:a16="http://schemas.microsoft.com/office/drawing/2014/main" id="{41ED9C72-05E3-BC4B-B708-9C13133E3693}"/>
              </a:ext>
            </a:extLst>
          </p:cNvPr>
          <p:cNvGrpSpPr/>
          <p:nvPr/>
        </p:nvGrpSpPr>
        <p:grpSpPr>
          <a:xfrm>
            <a:off x="5534394" y="1876575"/>
            <a:ext cx="1959482" cy="2980942"/>
            <a:chOff x="5145518" y="1739501"/>
            <a:chExt cx="1939855" cy="3170565"/>
          </a:xfrm>
        </p:grpSpPr>
        <p:pic>
          <p:nvPicPr>
            <p:cNvPr id="23555" name="Picture 3" descr="C:\Users\FuxenchZ\Downloads\shutterstock_132726884.jpg"/>
            <p:cNvPicPr>
              <a:picLocks noChangeAspect="1" noChangeArrowheads="1"/>
            </p:cNvPicPr>
            <p:nvPr/>
          </p:nvPicPr>
          <p:blipFill>
            <a:blip r:embed="rId4">
              <a:extLst>
                <a:ext uri="{28A0092B-C50C-407E-A947-70E740481C1C}">
                  <a14:useLocalDpi xmlns:a14="http://schemas.microsoft.com/office/drawing/2010/main" val="0"/>
                </a:ext>
              </a:extLst>
            </a:blip>
            <a:srcRect l="1216" t="3239" r="60873" b="3325"/>
            <a:stretch>
              <a:fillRect/>
            </a:stretch>
          </p:blipFill>
          <p:spPr bwMode="auto">
            <a:xfrm>
              <a:off x="5145518" y="1739501"/>
              <a:ext cx="1939855" cy="31705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 name="Oval 24"/>
            <p:cNvSpPr/>
            <p:nvPr/>
          </p:nvSpPr>
          <p:spPr>
            <a:xfrm>
              <a:off x="5276177" y="3275943"/>
              <a:ext cx="297295" cy="217464"/>
            </a:xfrm>
            <a:prstGeom prst="ellipse">
              <a:avLst/>
            </a:prstGeom>
            <a:solidFill>
              <a:srgbClr val="C00000"/>
            </a:solidFill>
            <a:ln w="28575">
              <a:solidFill>
                <a:srgbClr val="C00000"/>
              </a:solidFill>
            </a:ln>
            <a:effectLst/>
          </p:spPr>
          <p:style>
            <a:lnRef idx="1">
              <a:schemeClr val="accent1"/>
            </a:lnRef>
            <a:fillRef idx="3">
              <a:schemeClr val="accent1"/>
            </a:fillRef>
            <a:effectRef idx="2">
              <a:schemeClr val="accent1"/>
            </a:effectRef>
            <a:fontRef idx="minor">
              <a:schemeClr val="lt1"/>
            </a:fontRef>
          </p:style>
          <p:txBody>
            <a:bodyPr lIns="73262" tIns="36631" rIns="73262" bIns="36631"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solidFill>
                    <a:srgbClr val="FF0000"/>
                  </a:solidFill>
                </a:ln>
                <a:solidFill>
                  <a:srgbClr val="FF3300"/>
                </a:solidFill>
                <a:effectLst/>
                <a:uLnTx/>
                <a:uFillTx/>
                <a:latin typeface="Arial"/>
                <a:ea typeface="+mn-ea"/>
                <a:cs typeface="+mn-cs"/>
              </a:endParaRPr>
            </a:p>
          </p:txBody>
        </p:sp>
        <p:sp>
          <p:nvSpPr>
            <p:cNvPr id="26" name="Oval 25"/>
            <p:cNvSpPr/>
            <p:nvPr/>
          </p:nvSpPr>
          <p:spPr>
            <a:xfrm>
              <a:off x="6632791" y="3311881"/>
              <a:ext cx="297295" cy="217464"/>
            </a:xfrm>
            <a:prstGeom prst="ellipse">
              <a:avLst/>
            </a:prstGeom>
            <a:solidFill>
              <a:srgbClr val="C00000"/>
            </a:solidFill>
            <a:ln w="28575">
              <a:solidFill>
                <a:srgbClr val="C00000"/>
              </a:solidFill>
            </a:ln>
            <a:effectLst/>
          </p:spPr>
          <p:style>
            <a:lnRef idx="1">
              <a:schemeClr val="accent1"/>
            </a:lnRef>
            <a:fillRef idx="3">
              <a:schemeClr val="accent1"/>
            </a:fillRef>
            <a:effectRef idx="2">
              <a:schemeClr val="accent1"/>
            </a:effectRef>
            <a:fontRef idx="minor">
              <a:schemeClr val="lt1"/>
            </a:fontRef>
          </p:style>
          <p:txBody>
            <a:bodyPr lIns="73262" tIns="36631" rIns="73262" bIns="36631"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solidFill>
                    <a:srgbClr val="FF0000"/>
                  </a:solidFill>
                </a:ln>
                <a:solidFill>
                  <a:srgbClr val="FF3300"/>
                </a:solidFill>
                <a:effectLst/>
                <a:uLnTx/>
                <a:uFillTx/>
                <a:latin typeface="Arial"/>
                <a:ea typeface="+mn-ea"/>
                <a:cs typeface="+mn-cs"/>
              </a:endParaRPr>
            </a:p>
          </p:txBody>
        </p:sp>
        <p:sp>
          <p:nvSpPr>
            <p:cNvPr id="27" name="Oval 26"/>
            <p:cNvSpPr/>
            <p:nvPr/>
          </p:nvSpPr>
          <p:spPr>
            <a:xfrm>
              <a:off x="5684694" y="4607719"/>
              <a:ext cx="297295" cy="216414"/>
            </a:xfrm>
            <a:prstGeom prst="ellipse">
              <a:avLst/>
            </a:prstGeom>
            <a:solidFill>
              <a:srgbClr val="C00000"/>
            </a:solidFill>
            <a:ln w="28575">
              <a:solidFill>
                <a:srgbClr val="C00000"/>
              </a:solidFill>
            </a:ln>
            <a:effectLst/>
          </p:spPr>
          <p:style>
            <a:lnRef idx="1">
              <a:schemeClr val="accent1"/>
            </a:lnRef>
            <a:fillRef idx="3">
              <a:schemeClr val="accent1"/>
            </a:fillRef>
            <a:effectRef idx="2">
              <a:schemeClr val="accent1"/>
            </a:effectRef>
            <a:fontRef idx="minor">
              <a:schemeClr val="lt1"/>
            </a:fontRef>
          </p:style>
          <p:txBody>
            <a:bodyPr lIns="73262" tIns="36631" rIns="73262" bIns="36631"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solidFill>
                    <a:srgbClr val="FF0000"/>
                  </a:solidFill>
                </a:ln>
                <a:solidFill>
                  <a:srgbClr val="FF3300"/>
                </a:solidFill>
                <a:effectLst/>
                <a:uLnTx/>
                <a:uFillTx/>
                <a:latin typeface="Arial"/>
                <a:ea typeface="+mn-ea"/>
                <a:cs typeface="+mn-cs"/>
              </a:endParaRPr>
            </a:p>
          </p:txBody>
        </p:sp>
        <p:sp>
          <p:nvSpPr>
            <p:cNvPr id="28" name="Oval 27"/>
            <p:cNvSpPr/>
            <p:nvPr/>
          </p:nvSpPr>
          <p:spPr>
            <a:xfrm>
              <a:off x="6255662" y="4635288"/>
              <a:ext cx="297295" cy="216414"/>
            </a:xfrm>
            <a:prstGeom prst="ellipse">
              <a:avLst/>
            </a:prstGeom>
            <a:solidFill>
              <a:srgbClr val="C00000"/>
            </a:solidFill>
            <a:ln w="28575">
              <a:solidFill>
                <a:srgbClr val="C00000"/>
              </a:solidFill>
            </a:ln>
            <a:effectLst/>
          </p:spPr>
          <p:style>
            <a:lnRef idx="1">
              <a:schemeClr val="accent1"/>
            </a:lnRef>
            <a:fillRef idx="3">
              <a:schemeClr val="accent1"/>
            </a:fillRef>
            <a:effectRef idx="2">
              <a:schemeClr val="accent1"/>
            </a:effectRef>
            <a:fontRef idx="minor">
              <a:schemeClr val="lt1"/>
            </a:fontRef>
          </p:style>
          <p:txBody>
            <a:bodyPr lIns="73262" tIns="36631" rIns="73262" bIns="36631"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solidFill>
                    <a:srgbClr val="FF0000"/>
                  </a:solidFill>
                </a:ln>
                <a:solidFill>
                  <a:srgbClr val="FF3300"/>
                </a:solidFill>
                <a:effectLst/>
                <a:uLnTx/>
                <a:uFillTx/>
                <a:latin typeface="Arial"/>
                <a:ea typeface="+mn-ea"/>
                <a:cs typeface="+mn-cs"/>
              </a:endParaRPr>
            </a:p>
          </p:txBody>
        </p:sp>
        <p:sp>
          <p:nvSpPr>
            <p:cNvPr id="30" name="Oval 29"/>
            <p:cNvSpPr/>
            <p:nvPr/>
          </p:nvSpPr>
          <p:spPr>
            <a:xfrm>
              <a:off x="5981989" y="2494844"/>
              <a:ext cx="297295" cy="218515"/>
            </a:xfrm>
            <a:prstGeom prst="ellipse">
              <a:avLst/>
            </a:prstGeom>
            <a:solidFill>
              <a:srgbClr val="C00000"/>
            </a:solidFill>
            <a:ln w="28575">
              <a:solidFill>
                <a:srgbClr val="C00000"/>
              </a:solidFill>
            </a:ln>
            <a:effectLst/>
          </p:spPr>
          <p:style>
            <a:lnRef idx="1">
              <a:schemeClr val="accent1"/>
            </a:lnRef>
            <a:fillRef idx="3">
              <a:schemeClr val="accent1"/>
            </a:fillRef>
            <a:effectRef idx="2">
              <a:schemeClr val="accent1"/>
            </a:effectRef>
            <a:fontRef idx="minor">
              <a:schemeClr val="lt1"/>
            </a:fontRef>
          </p:style>
          <p:txBody>
            <a:bodyPr lIns="73262" tIns="36631" rIns="73262" bIns="36631"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solidFill>
                    <a:srgbClr val="FF0000"/>
                  </a:solidFill>
                </a:ln>
                <a:solidFill>
                  <a:srgbClr val="FF3300"/>
                </a:solidFill>
                <a:effectLst/>
                <a:uLnTx/>
                <a:uFillTx/>
                <a:latin typeface="Arial"/>
                <a:ea typeface="+mn-ea"/>
                <a:cs typeface="+mn-cs"/>
              </a:endParaRPr>
            </a:p>
          </p:txBody>
        </p:sp>
        <p:sp>
          <p:nvSpPr>
            <p:cNvPr id="31" name="Oval 30"/>
            <p:cNvSpPr/>
            <p:nvPr/>
          </p:nvSpPr>
          <p:spPr>
            <a:xfrm>
              <a:off x="5974013" y="1965413"/>
              <a:ext cx="282864" cy="210110"/>
            </a:xfrm>
            <a:prstGeom prst="ellipse">
              <a:avLst/>
            </a:prstGeom>
            <a:solidFill>
              <a:srgbClr val="C00000"/>
            </a:solidFill>
            <a:ln w="28575">
              <a:solidFill>
                <a:srgbClr val="C00000"/>
              </a:solidFill>
            </a:ln>
            <a:effectLst/>
          </p:spPr>
          <p:style>
            <a:lnRef idx="1">
              <a:schemeClr val="accent1"/>
            </a:lnRef>
            <a:fillRef idx="3">
              <a:schemeClr val="accent1"/>
            </a:fillRef>
            <a:effectRef idx="2">
              <a:schemeClr val="accent1"/>
            </a:effectRef>
            <a:fontRef idx="minor">
              <a:schemeClr val="lt1"/>
            </a:fontRef>
          </p:style>
          <p:txBody>
            <a:bodyPr lIns="73262" tIns="36631" rIns="73262" bIns="36631"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solidFill>
                    <a:srgbClr val="FF0000"/>
                  </a:solidFill>
                </a:ln>
                <a:solidFill>
                  <a:srgbClr val="FF3300"/>
                </a:solidFill>
                <a:effectLst/>
                <a:uLnTx/>
                <a:uFillTx/>
                <a:latin typeface="Arial"/>
                <a:ea typeface="+mn-ea"/>
                <a:cs typeface="+mn-cs"/>
              </a:endParaRPr>
            </a:p>
          </p:txBody>
        </p:sp>
      </p:grpSp>
      <p:sp>
        <p:nvSpPr>
          <p:cNvPr id="3" name="TextBox 2"/>
          <p:cNvSpPr txBox="1"/>
          <p:nvPr/>
        </p:nvSpPr>
        <p:spPr>
          <a:xfrm>
            <a:off x="787177" y="1889552"/>
            <a:ext cx="2115829" cy="1120418"/>
          </a:xfrm>
          <a:prstGeom prst="rect">
            <a:avLst/>
          </a:prstGeom>
          <a:noFill/>
          <a:ln>
            <a:noFill/>
          </a:ln>
        </p:spPr>
        <p:txBody>
          <a:bodyPr wrap="square" lIns="73262" tIns="36631" rIns="73262" bIns="36631">
            <a:spAutoFit/>
          </a:bodyPr>
          <a:lstStyle/>
          <a:p>
            <a:pPr marL="0" marR="0" lvl="0" indent="0" algn="ctr" defTabSz="457200" rtl="0" eaLnBrk="1" fontAlgn="auto" latinLnBrk="0" hangingPunct="1">
              <a:lnSpc>
                <a:spcPct val="85000"/>
              </a:lnSpc>
              <a:spcBef>
                <a:spcPts val="0"/>
              </a:spcBef>
              <a:spcAft>
                <a:spcPts val="0"/>
              </a:spcAft>
              <a:buClrTx/>
              <a:buSzTx/>
              <a:buFontTx/>
              <a:buNone/>
              <a:tabLst/>
              <a:defRPr/>
            </a:pPr>
            <a:r>
              <a:rPr kumimoji="0" lang="en-US" sz="1600" b="1" i="0" u="none" strike="noStrike" kern="1200" cap="none" spc="0" normalizeH="0" baseline="0" noProof="0" dirty="0">
                <a:ln>
                  <a:solidFill>
                    <a:srgbClr val="000000">
                      <a:lumMod val="60000"/>
                      <a:lumOff val="40000"/>
                    </a:srgbClr>
                  </a:solidFill>
                </a:ln>
                <a:solidFill>
                  <a:schemeClr val="accent1"/>
                </a:solidFill>
                <a:effectLst/>
                <a:uLnTx/>
                <a:uFillTx/>
                <a:latin typeface="Arial"/>
                <a:ea typeface="MS PGothic" pitchFamily="34" charset="-128"/>
                <a:cs typeface="Arial" panose="020B0604020202020204" pitchFamily="34" charset="0"/>
              </a:rPr>
              <a:t>Infants/early childhood: </a:t>
            </a:r>
          </a:p>
          <a:p>
            <a:pPr marL="0" marR="0" lvl="0" indent="0" algn="ctr" defTabSz="457200" rtl="0" eaLnBrk="1" fontAlgn="auto" latinLnBrk="0" hangingPunct="1">
              <a:lnSpc>
                <a:spcPct val="85000"/>
              </a:lnSpc>
              <a:spcBef>
                <a:spcPts val="0"/>
              </a:spcBef>
              <a:spcAft>
                <a:spcPts val="0"/>
              </a:spcAft>
              <a:buClrTx/>
              <a:buSzTx/>
              <a:buFontTx/>
              <a:buNone/>
              <a:tabLst/>
              <a:defRPr/>
            </a:pPr>
            <a:r>
              <a:rPr kumimoji="0" lang="en-US" sz="1600" b="0" i="0" u="none" strike="noStrike" kern="1200" cap="none" spc="0" normalizeH="0" baseline="0" noProof="0" dirty="0">
                <a:ln>
                  <a:solidFill>
                    <a:srgbClr val="000000">
                      <a:lumMod val="60000"/>
                      <a:lumOff val="40000"/>
                    </a:srgbClr>
                  </a:solidFill>
                </a:ln>
                <a:solidFill>
                  <a:schemeClr val="accent1"/>
                </a:solidFill>
                <a:effectLst/>
                <a:uLnTx/>
                <a:uFillTx/>
                <a:latin typeface="Arial"/>
                <a:ea typeface="MS PGothic" pitchFamily="34" charset="-128"/>
                <a:cs typeface="Arial" panose="020B0604020202020204" pitchFamily="34" charset="0"/>
              </a:rPr>
              <a:t>face, scalp, trunk, and extensor surfaces</a:t>
            </a:r>
          </a:p>
        </p:txBody>
      </p:sp>
      <p:sp>
        <p:nvSpPr>
          <p:cNvPr id="33" name="TextBox 32"/>
          <p:cNvSpPr txBox="1"/>
          <p:nvPr/>
        </p:nvSpPr>
        <p:spPr>
          <a:xfrm>
            <a:off x="3272882" y="1989994"/>
            <a:ext cx="1742921" cy="492554"/>
          </a:xfrm>
          <a:prstGeom prst="rect">
            <a:avLst/>
          </a:prstGeom>
          <a:noFill/>
          <a:ln>
            <a:noFill/>
          </a:ln>
        </p:spPr>
        <p:txBody>
          <a:bodyPr wrap="square" lIns="73262" tIns="36631" rIns="73262" bIns="36631">
            <a:spAutoFit/>
          </a:bodyPr>
          <a:lstStyle/>
          <a:p>
            <a:pPr marL="0" marR="0" lvl="0" indent="0" algn="ctr" defTabSz="457200" rtl="0" eaLnBrk="1" fontAlgn="auto" latinLnBrk="0" hangingPunct="1">
              <a:lnSpc>
                <a:spcPct val="85000"/>
              </a:lnSpc>
              <a:spcBef>
                <a:spcPts val="0"/>
              </a:spcBef>
              <a:spcAft>
                <a:spcPts val="0"/>
              </a:spcAft>
              <a:buClrTx/>
              <a:buSzTx/>
              <a:buFontTx/>
              <a:buNone/>
              <a:tabLst/>
              <a:defRPr/>
            </a:pPr>
            <a:r>
              <a:rPr kumimoji="0" lang="en-US" sz="1600" b="1" i="0" u="none" strike="noStrike" kern="1200" cap="none" spc="0" normalizeH="0" baseline="0" noProof="0" dirty="0">
                <a:ln>
                  <a:solidFill>
                    <a:srgbClr val="000000">
                      <a:lumMod val="60000"/>
                      <a:lumOff val="40000"/>
                    </a:srgbClr>
                  </a:solidFill>
                </a:ln>
                <a:solidFill>
                  <a:schemeClr val="accent1"/>
                </a:solidFill>
                <a:effectLst/>
                <a:uLnTx/>
                <a:uFillTx/>
                <a:latin typeface="Arial" panose="020B0604020202020204" pitchFamily="34" charset="0"/>
                <a:ea typeface="MS PGothic" pitchFamily="34" charset="-128"/>
                <a:cs typeface="Arial" panose="020B0604020202020204" pitchFamily="34" charset="0"/>
              </a:rPr>
              <a:t>Childhood:</a:t>
            </a:r>
          </a:p>
          <a:p>
            <a:pPr marL="0" marR="0" lvl="0" indent="0" algn="ctr" defTabSz="457200" rtl="0" eaLnBrk="1" fontAlgn="auto" latinLnBrk="0" hangingPunct="1">
              <a:lnSpc>
                <a:spcPct val="85000"/>
              </a:lnSpc>
              <a:spcBef>
                <a:spcPts val="0"/>
              </a:spcBef>
              <a:spcAft>
                <a:spcPts val="0"/>
              </a:spcAft>
              <a:buClrTx/>
              <a:buSzTx/>
              <a:buFontTx/>
              <a:buNone/>
              <a:tabLst/>
              <a:defRPr/>
            </a:pPr>
            <a:r>
              <a:rPr kumimoji="0" lang="en-US" sz="1600" b="0" i="0" u="none" strike="noStrike" kern="1200" cap="none" spc="0" normalizeH="0" baseline="0" noProof="0" dirty="0">
                <a:ln>
                  <a:solidFill>
                    <a:srgbClr val="000000">
                      <a:lumMod val="60000"/>
                      <a:lumOff val="40000"/>
                    </a:srgbClr>
                  </a:solidFill>
                </a:ln>
                <a:solidFill>
                  <a:schemeClr val="accent1"/>
                </a:solidFill>
                <a:effectLst/>
                <a:uLnTx/>
                <a:uFillTx/>
                <a:latin typeface="Arial" panose="020B0604020202020204" pitchFamily="34" charset="0"/>
                <a:ea typeface="MS PGothic" pitchFamily="34" charset="-128"/>
                <a:cs typeface="Arial" panose="020B0604020202020204" pitchFamily="34" charset="0"/>
              </a:rPr>
              <a:t>neck, flexors, feet</a:t>
            </a:r>
          </a:p>
        </p:txBody>
      </p:sp>
      <p:sp>
        <p:nvSpPr>
          <p:cNvPr id="34" name="TextBox 33"/>
          <p:cNvSpPr txBox="1"/>
          <p:nvPr/>
        </p:nvSpPr>
        <p:spPr>
          <a:xfrm>
            <a:off x="5385680" y="1235179"/>
            <a:ext cx="2397354" cy="701842"/>
          </a:xfrm>
          <a:prstGeom prst="rect">
            <a:avLst/>
          </a:prstGeom>
          <a:noFill/>
          <a:ln>
            <a:noFill/>
          </a:ln>
        </p:spPr>
        <p:txBody>
          <a:bodyPr wrap="square" lIns="73262" tIns="36631" rIns="73262" bIns="36631">
            <a:spAutoFit/>
          </a:bodyPr>
          <a:lstStyle/>
          <a:p>
            <a:pPr marL="0" marR="0" lvl="0" indent="0" algn="ctr" defTabSz="457200" rtl="0" eaLnBrk="1" fontAlgn="auto" latinLnBrk="0" hangingPunct="1">
              <a:lnSpc>
                <a:spcPct val="85000"/>
              </a:lnSpc>
              <a:spcBef>
                <a:spcPts val="0"/>
              </a:spcBef>
              <a:spcAft>
                <a:spcPts val="0"/>
              </a:spcAft>
              <a:buClrTx/>
              <a:buSzTx/>
              <a:buFontTx/>
              <a:buNone/>
              <a:tabLst/>
              <a:defRPr/>
            </a:pPr>
            <a:r>
              <a:rPr kumimoji="0" lang="en-US" sz="1600" b="1" i="0" u="none" strike="noStrike" kern="1200" cap="none" spc="0" normalizeH="0" baseline="0" noProof="0" dirty="0">
                <a:ln>
                  <a:solidFill>
                    <a:srgbClr val="000000">
                      <a:lumMod val="60000"/>
                      <a:lumOff val="40000"/>
                    </a:srgbClr>
                  </a:solidFill>
                </a:ln>
                <a:solidFill>
                  <a:schemeClr val="accent1"/>
                </a:solidFill>
                <a:effectLst/>
                <a:uLnTx/>
                <a:uFillTx/>
                <a:latin typeface="Arial" panose="020B0604020202020204" pitchFamily="34" charset="0"/>
                <a:ea typeface="MS PGothic" pitchFamily="34" charset="-128"/>
                <a:cs typeface="Arial" panose="020B0604020202020204" pitchFamily="34" charset="0"/>
              </a:rPr>
              <a:t>Adults: </a:t>
            </a:r>
          </a:p>
          <a:p>
            <a:pPr marL="0" marR="0" lvl="0" indent="0" algn="ctr" defTabSz="457200" rtl="0" eaLnBrk="1" fontAlgn="auto" latinLnBrk="0" hangingPunct="1">
              <a:lnSpc>
                <a:spcPct val="85000"/>
              </a:lnSpc>
              <a:spcBef>
                <a:spcPts val="0"/>
              </a:spcBef>
              <a:spcAft>
                <a:spcPts val="0"/>
              </a:spcAft>
              <a:buClrTx/>
              <a:buSzTx/>
              <a:buFontTx/>
              <a:buNone/>
              <a:tabLst/>
              <a:defRPr/>
            </a:pPr>
            <a:r>
              <a:rPr kumimoji="0" lang="en-US" sz="1600" b="0" i="0" u="none" strike="noStrike" kern="1200" cap="none" spc="0" normalizeH="0" baseline="0" noProof="0" dirty="0">
                <a:ln>
                  <a:solidFill>
                    <a:srgbClr val="000000">
                      <a:lumMod val="60000"/>
                      <a:lumOff val="40000"/>
                    </a:srgbClr>
                  </a:solidFill>
                </a:ln>
                <a:solidFill>
                  <a:schemeClr val="accent1"/>
                </a:solidFill>
                <a:effectLst/>
                <a:uLnTx/>
                <a:uFillTx/>
                <a:latin typeface="Arial" panose="020B0604020202020204" pitchFamily="34" charset="0"/>
                <a:ea typeface="MS PGothic" pitchFamily="34" charset="-128"/>
                <a:cs typeface="Arial" panose="020B0604020202020204" pitchFamily="34" charset="0"/>
              </a:rPr>
              <a:t>face, neck, hands, feet, trunk (back), eyelids</a:t>
            </a:r>
          </a:p>
        </p:txBody>
      </p:sp>
      <p:sp>
        <p:nvSpPr>
          <p:cNvPr id="4" name="Title 3"/>
          <p:cNvSpPr>
            <a:spLocks noGrp="1"/>
          </p:cNvSpPr>
          <p:nvPr>
            <p:ph type="title"/>
          </p:nvPr>
        </p:nvSpPr>
        <p:spPr>
          <a:xfrm>
            <a:off x="312234" y="303844"/>
            <a:ext cx="7470799" cy="615553"/>
          </a:xfrm>
        </p:spPr>
        <p:txBody>
          <a:bodyPr/>
          <a:lstStyle/>
          <a:p>
            <a:r>
              <a:rPr lang="en-US" dirty="0">
                <a:cs typeface="Arial"/>
              </a:rPr>
              <a:t>Clinical Manifestations</a:t>
            </a:r>
            <a:endParaRPr lang="en-US" dirty="0"/>
          </a:p>
        </p:txBody>
      </p:sp>
      <p:sp>
        <p:nvSpPr>
          <p:cNvPr id="18" name="Text Placeholder 17">
            <a:extLst>
              <a:ext uri="{FF2B5EF4-FFF2-40B4-BE49-F238E27FC236}">
                <a16:creationId xmlns:a16="http://schemas.microsoft.com/office/drawing/2014/main" id="{C7806796-A7BE-B040-A672-B9C2E0D6A1D9}"/>
              </a:ext>
            </a:extLst>
          </p:cNvPr>
          <p:cNvSpPr>
            <a:spLocks noGrp="1"/>
          </p:cNvSpPr>
          <p:nvPr>
            <p:ph type="body" sz="quarter" idx="10"/>
          </p:nvPr>
        </p:nvSpPr>
        <p:spPr>
          <a:xfrm>
            <a:off x="0" y="4811617"/>
            <a:ext cx="9144000" cy="387798"/>
          </a:xfrm>
        </p:spPr>
        <p:txBody>
          <a:bodyPr/>
          <a:lstStyle/>
          <a:p>
            <a:r>
              <a:rPr lang="en-US" sz="1200" dirty="0"/>
              <a:t>Image courtesy of Dr. Chiesa Fuxench.</a:t>
            </a:r>
          </a:p>
        </p:txBody>
      </p:sp>
    </p:spTree>
    <p:extLst>
      <p:ext uri="{BB962C8B-B14F-4D97-AF65-F5344CB8AC3E}">
        <p14:creationId xmlns:p14="http://schemas.microsoft.com/office/powerpoint/2010/main" val="106911303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4890980" y="1267721"/>
            <a:ext cx="2446638" cy="3291840"/>
          </a:xfrm>
          <a:prstGeom prst="rect">
            <a:avLst/>
          </a:prstGeom>
          <a:ln>
            <a:solidFill>
              <a:schemeClr val="accent1"/>
            </a:solidFill>
          </a:ln>
        </p:spPr>
      </p:pic>
      <p:pic>
        <p:nvPicPr>
          <p:cNvPr id="6" name="Picture 5"/>
          <p:cNvPicPr>
            <a:picLocks noChangeAspect="1"/>
          </p:cNvPicPr>
          <p:nvPr/>
        </p:nvPicPr>
        <p:blipFill>
          <a:blip r:embed="rId4"/>
          <a:stretch>
            <a:fillRect/>
          </a:stretch>
        </p:blipFill>
        <p:spPr>
          <a:xfrm>
            <a:off x="1719469" y="1267723"/>
            <a:ext cx="2586011" cy="3291840"/>
          </a:xfrm>
          <a:prstGeom prst="rect">
            <a:avLst/>
          </a:prstGeom>
          <a:ln>
            <a:solidFill>
              <a:schemeClr val="accent1"/>
            </a:solidFill>
          </a:ln>
        </p:spPr>
      </p:pic>
      <p:sp>
        <p:nvSpPr>
          <p:cNvPr id="2" name="Title 1">
            <a:extLst>
              <a:ext uri="{FF2B5EF4-FFF2-40B4-BE49-F238E27FC236}">
                <a16:creationId xmlns:a16="http://schemas.microsoft.com/office/drawing/2014/main" id="{7A8AF3DD-25F1-F846-A73B-89426E9D841C}"/>
              </a:ext>
            </a:extLst>
          </p:cNvPr>
          <p:cNvSpPr>
            <a:spLocks noGrp="1"/>
          </p:cNvSpPr>
          <p:nvPr>
            <p:ph type="title"/>
          </p:nvPr>
        </p:nvSpPr>
        <p:spPr/>
        <p:txBody>
          <a:bodyPr/>
          <a:lstStyle/>
          <a:p>
            <a:r>
              <a:rPr lang="en-US" dirty="0"/>
              <a:t>AD in Adult Patient</a:t>
            </a:r>
          </a:p>
        </p:txBody>
      </p:sp>
      <p:sp>
        <p:nvSpPr>
          <p:cNvPr id="3" name="Text Placeholder 2">
            <a:extLst>
              <a:ext uri="{FF2B5EF4-FFF2-40B4-BE49-F238E27FC236}">
                <a16:creationId xmlns:a16="http://schemas.microsoft.com/office/drawing/2014/main" id="{96312DDB-CB99-164C-A908-BB62598C131D}"/>
              </a:ext>
            </a:extLst>
          </p:cNvPr>
          <p:cNvSpPr>
            <a:spLocks noGrp="1"/>
          </p:cNvSpPr>
          <p:nvPr>
            <p:ph type="body" sz="quarter" idx="10"/>
          </p:nvPr>
        </p:nvSpPr>
        <p:spPr/>
        <p:txBody>
          <a:bodyPr/>
          <a:lstStyle/>
          <a:p>
            <a:endParaRPr lang="en-US" dirty="0"/>
          </a:p>
        </p:txBody>
      </p:sp>
    </p:spTree>
    <p:extLst>
      <p:ext uri="{BB962C8B-B14F-4D97-AF65-F5344CB8AC3E}">
        <p14:creationId xmlns:p14="http://schemas.microsoft.com/office/powerpoint/2010/main" val="19694870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1" name="Picture 2">
            <a:extLst>
              <a:ext uri="{FF2B5EF4-FFF2-40B4-BE49-F238E27FC236}">
                <a16:creationId xmlns:a16="http://schemas.microsoft.com/office/drawing/2014/main" id="{D3C4C462-17AE-B044-9D91-EEDBDDFBCF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3569" y="1208709"/>
            <a:ext cx="2975253" cy="329184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46082" name="Picture 2">
            <a:extLst>
              <a:ext uri="{FF2B5EF4-FFF2-40B4-BE49-F238E27FC236}">
                <a16:creationId xmlns:a16="http://schemas.microsoft.com/office/drawing/2014/main" id="{C0952266-3EAE-D647-A6CB-4F8AABF5A43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468"/>
          <a:stretch>
            <a:fillRect/>
          </a:stretch>
        </p:blipFill>
        <p:spPr bwMode="auto">
          <a:xfrm>
            <a:off x="871870" y="1208709"/>
            <a:ext cx="3029733" cy="328977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745BE507-C748-9C49-BFDC-ABA890B54497}"/>
              </a:ext>
            </a:extLst>
          </p:cNvPr>
          <p:cNvSpPr>
            <a:spLocks noGrp="1"/>
          </p:cNvSpPr>
          <p:nvPr>
            <p:ph type="title"/>
          </p:nvPr>
        </p:nvSpPr>
        <p:spPr/>
        <p:txBody>
          <a:bodyPr/>
          <a:lstStyle/>
          <a:p>
            <a:r>
              <a:rPr lang="en-US" dirty="0"/>
              <a:t>AD in Dark vs. Light Skin</a:t>
            </a:r>
          </a:p>
        </p:txBody>
      </p:sp>
      <p:sp>
        <p:nvSpPr>
          <p:cNvPr id="4" name="Text Placeholder 3">
            <a:extLst>
              <a:ext uri="{FF2B5EF4-FFF2-40B4-BE49-F238E27FC236}">
                <a16:creationId xmlns:a16="http://schemas.microsoft.com/office/drawing/2014/main" id="{10248A01-73C6-834E-96BB-AEEDF6C87B95}"/>
              </a:ext>
            </a:extLst>
          </p:cNvPr>
          <p:cNvSpPr>
            <a:spLocks noGrp="1"/>
          </p:cNvSpPr>
          <p:nvPr>
            <p:ph type="body" sz="quarter" idx="10"/>
          </p:nvPr>
        </p:nvSpPr>
        <p:spPr/>
        <p:txBody>
          <a:bodyPr/>
          <a:lstStyle/>
          <a:p>
            <a:r>
              <a:rPr lang="en-US" altLang="en-US" dirty="0"/>
              <a:t>Images courtesy of Dr. Chiesa Fuxench.</a:t>
            </a:r>
          </a:p>
        </p:txBody>
      </p:sp>
    </p:spTree>
    <p:extLst>
      <p:ext uri="{BB962C8B-B14F-4D97-AF65-F5344CB8AC3E}">
        <p14:creationId xmlns:p14="http://schemas.microsoft.com/office/powerpoint/2010/main" val="399510505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Title 1">
            <a:extLst>
              <a:ext uri="{FF2B5EF4-FFF2-40B4-BE49-F238E27FC236}">
                <a16:creationId xmlns:a16="http://schemas.microsoft.com/office/drawing/2014/main" id="{122AC638-F1A5-CD43-AE4C-94D8CE8E0B41}"/>
              </a:ext>
            </a:extLst>
          </p:cNvPr>
          <p:cNvSpPr>
            <a:spLocks noGrp="1"/>
          </p:cNvSpPr>
          <p:nvPr>
            <p:ph type="title"/>
          </p:nvPr>
        </p:nvSpPr>
        <p:spPr>
          <a:xfrm>
            <a:off x="312234" y="293578"/>
            <a:ext cx="7470799" cy="615553"/>
          </a:xfrm>
        </p:spPr>
        <p:txBody>
          <a:bodyPr/>
          <a:lstStyle/>
          <a:p>
            <a:r>
              <a:rPr lang="en-US" altLang="en-US" dirty="0"/>
              <a:t>Differential Diagnosis</a:t>
            </a:r>
          </a:p>
        </p:txBody>
      </p:sp>
      <p:sp>
        <p:nvSpPr>
          <p:cNvPr id="6" name="Content Placeholder 5">
            <a:extLst>
              <a:ext uri="{FF2B5EF4-FFF2-40B4-BE49-F238E27FC236}">
                <a16:creationId xmlns:a16="http://schemas.microsoft.com/office/drawing/2014/main" id="{A33D47D9-0025-4F4B-ADC1-C018B8848121}"/>
              </a:ext>
            </a:extLst>
          </p:cNvPr>
          <p:cNvSpPr>
            <a:spLocks noGrp="1"/>
          </p:cNvSpPr>
          <p:nvPr>
            <p:ph idx="1"/>
          </p:nvPr>
        </p:nvSpPr>
        <p:spPr/>
        <p:txBody>
          <a:bodyPr/>
          <a:lstStyle/>
          <a:p>
            <a:endParaRPr lang="en-US" dirty="0"/>
          </a:p>
        </p:txBody>
      </p:sp>
      <p:sp>
        <p:nvSpPr>
          <p:cNvPr id="48130" name="Text Placeholder 9">
            <a:extLst>
              <a:ext uri="{FF2B5EF4-FFF2-40B4-BE49-F238E27FC236}">
                <a16:creationId xmlns:a16="http://schemas.microsoft.com/office/drawing/2014/main" id="{68EE3C4A-B642-A945-91CB-204C3B05D9F6}"/>
              </a:ext>
            </a:extLst>
          </p:cNvPr>
          <p:cNvSpPr>
            <a:spLocks noGrp="1"/>
          </p:cNvSpPr>
          <p:nvPr>
            <p:ph type="body" sz="quarter" idx="10"/>
          </p:nvPr>
        </p:nvSpPr>
        <p:spPr>
          <a:xfrm>
            <a:off x="0" y="4669682"/>
            <a:ext cx="9144000" cy="544765"/>
          </a:xfrm>
        </p:spPr>
        <p:txBody>
          <a:bodyPr/>
          <a:lstStyle/>
          <a:p>
            <a:pPr marL="14288" indent="-14288"/>
            <a:r>
              <a:rPr lang="en-US" altLang="en-US" dirty="0"/>
              <a:t>CTCL = cutaneous T-cell lymphoma; PLEVA = </a:t>
            </a:r>
            <a:r>
              <a:rPr lang="en-US" dirty="0"/>
              <a:t>pityriasis lichenoides et varioliformis acuta; PR = pityriasis rosea. </a:t>
            </a:r>
            <a:br>
              <a:rPr lang="en-US" dirty="0"/>
            </a:br>
            <a:r>
              <a:rPr lang="en-US" altLang="en-US" dirty="0"/>
              <a:t>Simpson EL, et al. </a:t>
            </a:r>
            <a:r>
              <a:rPr lang="en-US" altLang="en-US" i="1" dirty="0"/>
              <a:t>J Am Acad Dermatol</a:t>
            </a:r>
            <a:r>
              <a:rPr lang="en-US" altLang="en-US" dirty="0"/>
              <a:t>. 2017;77:623-633.</a:t>
            </a:r>
          </a:p>
        </p:txBody>
      </p:sp>
      <p:graphicFrame>
        <p:nvGraphicFramePr>
          <p:cNvPr id="4" name="Table 3">
            <a:extLst>
              <a:ext uri="{FF2B5EF4-FFF2-40B4-BE49-F238E27FC236}">
                <a16:creationId xmlns:a16="http://schemas.microsoft.com/office/drawing/2014/main" id="{2299DA55-69C5-2C45-BB44-3E84B02A1B5E}"/>
              </a:ext>
            </a:extLst>
          </p:cNvPr>
          <p:cNvGraphicFramePr>
            <a:graphicFrameLocks noGrp="1"/>
          </p:cNvGraphicFramePr>
          <p:nvPr>
            <p:extLst>
              <p:ext uri="{D42A27DB-BD31-4B8C-83A1-F6EECF244321}">
                <p14:modId xmlns:p14="http://schemas.microsoft.com/office/powerpoint/2010/main" val="1788142492"/>
              </p:ext>
            </p:extLst>
          </p:nvPr>
        </p:nvGraphicFramePr>
        <p:xfrm>
          <a:off x="289932" y="1282214"/>
          <a:ext cx="8564137" cy="3244716"/>
        </p:xfrm>
        <a:graphic>
          <a:graphicData uri="http://schemas.openxmlformats.org/drawingml/2006/table">
            <a:tbl>
              <a:tblPr/>
              <a:tblGrid>
                <a:gridCol w="2705469">
                  <a:extLst>
                    <a:ext uri="{9D8B030D-6E8A-4147-A177-3AD203B41FA5}">
                      <a16:colId xmlns:a16="http://schemas.microsoft.com/office/drawing/2014/main" val="1235325020"/>
                    </a:ext>
                  </a:extLst>
                </a:gridCol>
                <a:gridCol w="2893904">
                  <a:extLst>
                    <a:ext uri="{9D8B030D-6E8A-4147-A177-3AD203B41FA5}">
                      <a16:colId xmlns:a16="http://schemas.microsoft.com/office/drawing/2014/main" val="1533188856"/>
                    </a:ext>
                  </a:extLst>
                </a:gridCol>
                <a:gridCol w="2964764">
                  <a:extLst>
                    <a:ext uri="{9D8B030D-6E8A-4147-A177-3AD203B41FA5}">
                      <a16:colId xmlns:a16="http://schemas.microsoft.com/office/drawing/2014/main" val="4294341287"/>
                    </a:ext>
                  </a:extLst>
                </a:gridCol>
              </a:tblGrid>
              <a:tr h="185692">
                <a:tc>
                  <a:txBody>
                    <a:bodyPr/>
                    <a:lstStyle>
                      <a:lvl1pPr defTabSz="508000">
                        <a:spcBef>
                          <a:spcPct val="20000"/>
                        </a:spcBef>
                        <a:buFont typeface="Arial" panose="020B0604020202020204" pitchFamily="34" charset="0"/>
                        <a:defRPr sz="3200">
                          <a:solidFill>
                            <a:schemeClr val="tx1"/>
                          </a:solidFill>
                          <a:latin typeface="Calibri" panose="020F0502020204030204" pitchFamily="34" charset="0"/>
                          <a:ea typeface="MS PGothic" panose="020B0600070205080204" pitchFamily="34" charset="-128"/>
                          <a:cs typeface="MS PGothic" panose="020B0600070205080204" pitchFamily="34" charset="-128"/>
                        </a:defRPr>
                      </a:lvl1pPr>
                      <a:lvl2pPr marL="742950" indent="-285750" defTabSz="508000">
                        <a:spcBef>
                          <a:spcPct val="20000"/>
                        </a:spcBef>
                        <a:buFont typeface="Arial" panose="020B0604020202020204" pitchFamily="34" charset="0"/>
                        <a:defRPr sz="2700">
                          <a:solidFill>
                            <a:schemeClr val="tx1"/>
                          </a:solidFill>
                          <a:latin typeface="Calibri" panose="020F0502020204030204" pitchFamily="34" charset="0"/>
                          <a:ea typeface="MS PGothic" panose="020B0600070205080204" pitchFamily="34" charset="-128"/>
                          <a:cs typeface="MS PGothic" panose="020B0600070205080204" pitchFamily="34" charset="-128"/>
                        </a:defRPr>
                      </a:lvl2pPr>
                      <a:lvl3pPr marL="1143000" indent="-228600" defTabSz="508000">
                        <a:spcBef>
                          <a:spcPct val="20000"/>
                        </a:spcBef>
                        <a:buFont typeface="Arial" panose="020B0604020202020204" pitchFamily="34" charset="0"/>
                        <a:defRPr sz="2300">
                          <a:solidFill>
                            <a:schemeClr val="tx1"/>
                          </a:solidFill>
                          <a:latin typeface="Calibri" panose="020F0502020204030204" pitchFamily="34" charset="0"/>
                          <a:ea typeface="MS PGothic" panose="020B0600070205080204" pitchFamily="34" charset="-128"/>
                          <a:cs typeface="MS PGothic" panose="020B0600070205080204" pitchFamily="34" charset="-128"/>
                        </a:defRPr>
                      </a:lvl3pPr>
                      <a:lvl4pPr marL="1600200" indent="-228600" defTabSz="50800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cs typeface="MS PGothic" panose="020B0600070205080204" pitchFamily="34" charset="-128"/>
                        </a:defRPr>
                      </a:lvl4pPr>
                      <a:lvl5pPr marL="2057400" indent="-228600" defTabSz="50800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cs typeface="MS PGothic" panose="020B0600070205080204" pitchFamily="34" charset="-128"/>
                        </a:defRPr>
                      </a:lvl5pPr>
                      <a:lvl6pPr marL="2514600" indent="-228600" defTabSz="508000" eaLnBrk="0" fontAlgn="base" hangingPunct="0">
                        <a:spcBef>
                          <a:spcPct val="20000"/>
                        </a:spcBef>
                        <a:spcAft>
                          <a:spcPct val="0"/>
                        </a:spcAft>
                        <a:buFont typeface="Arial" panose="020B0604020202020204" pitchFamily="34" charset="0"/>
                        <a:defRPr sz="2000">
                          <a:solidFill>
                            <a:schemeClr val="tx1"/>
                          </a:solidFill>
                          <a:latin typeface="Calibri" panose="020F0502020204030204" pitchFamily="34" charset="0"/>
                          <a:ea typeface="MS PGothic" panose="020B0600070205080204" pitchFamily="34" charset="-128"/>
                          <a:cs typeface="MS PGothic" panose="020B0600070205080204" pitchFamily="34" charset="-128"/>
                        </a:defRPr>
                      </a:lvl6pPr>
                      <a:lvl7pPr marL="2971800" indent="-228600" defTabSz="508000" eaLnBrk="0" fontAlgn="base" hangingPunct="0">
                        <a:spcBef>
                          <a:spcPct val="20000"/>
                        </a:spcBef>
                        <a:spcAft>
                          <a:spcPct val="0"/>
                        </a:spcAft>
                        <a:buFont typeface="Arial" panose="020B0604020202020204" pitchFamily="34" charset="0"/>
                        <a:defRPr sz="2000">
                          <a:solidFill>
                            <a:schemeClr val="tx1"/>
                          </a:solidFill>
                          <a:latin typeface="Calibri" panose="020F0502020204030204" pitchFamily="34" charset="0"/>
                          <a:ea typeface="MS PGothic" panose="020B0600070205080204" pitchFamily="34" charset="-128"/>
                          <a:cs typeface="MS PGothic" panose="020B0600070205080204" pitchFamily="34" charset="-128"/>
                        </a:defRPr>
                      </a:lvl7pPr>
                      <a:lvl8pPr marL="3429000" indent="-228600" defTabSz="508000" eaLnBrk="0" fontAlgn="base" hangingPunct="0">
                        <a:spcBef>
                          <a:spcPct val="20000"/>
                        </a:spcBef>
                        <a:spcAft>
                          <a:spcPct val="0"/>
                        </a:spcAft>
                        <a:buFont typeface="Arial" panose="020B0604020202020204" pitchFamily="34" charset="0"/>
                        <a:defRPr sz="2000">
                          <a:solidFill>
                            <a:schemeClr val="tx1"/>
                          </a:solidFill>
                          <a:latin typeface="Calibri" panose="020F0502020204030204" pitchFamily="34" charset="0"/>
                          <a:ea typeface="MS PGothic" panose="020B0600070205080204" pitchFamily="34" charset="-128"/>
                          <a:cs typeface="MS PGothic" panose="020B0600070205080204" pitchFamily="34" charset="-128"/>
                        </a:defRPr>
                      </a:lvl8pPr>
                      <a:lvl9pPr marL="3886200" indent="-228600" defTabSz="508000" eaLnBrk="0" fontAlgn="base" hangingPunct="0">
                        <a:spcBef>
                          <a:spcPct val="20000"/>
                        </a:spcBef>
                        <a:spcAft>
                          <a:spcPct val="0"/>
                        </a:spcAft>
                        <a:buFont typeface="Arial" panose="020B0604020202020204" pitchFamily="34" charset="0"/>
                        <a:defRPr sz="2000">
                          <a:solidFill>
                            <a:schemeClr val="tx1"/>
                          </a:solidFill>
                          <a:latin typeface="Calibri" panose="020F0502020204030204" pitchFamily="34" charset="0"/>
                          <a:ea typeface="MS PGothic" panose="020B0600070205080204" pitchFamily="34" charset="-128"/>
                          <a:cs typeface="MS PGothic" panose="020B0600070205080204" pitchFamily="34" charset="-128"/>
                        </a:defRPr>
                      </a:lvl9pPr>
                    </a:lstStyle>
                    <a:p>
                      <a:pPr marL="0" marR="0" lvl="0" indent="0" algn="ctr" defTabSz="508000" rtl="0" eaLnBrk="1" fontAlgn="base" latinLnBrk="0" hangingPunct="1">
                        <a:lnSpc>
                          <a:spcPct val="85000"/>
                        </a:lnSpc>
                        <a:spcBef>
                          <a:spcPct val="0"/>
                        </a:spcBef>
                        <a:spcAft>
                          <a:spcPct val="0"/>
                        </a:spcAft>
                        <a:buClrTx/>
                        <a:buSzTx/>
                        <a:buFontTx/>
                        <a:buNone/>
                        <a:tabLst/>
                      </a:pPr>
                      <a:r>
                        <a:rPr kumimoji="0" lang="en-US" altLang="en-US" sz="1400" b="1" i="0" u="none" strike="noStrike" cap="none" normalizeH="0" baseline="0" dirty="0">
                          <a:ln>
                            <a:noFill/>
                          </a:ln>
                          <a:solidFill>
                            <a:srgbClr val="FFFFFF"/>
                          </a:solidFill>
                          <a:effectLst/>
                          <a:latin typeface="Arial" panose="020B0604020202020204" pitchFamily="34" charset="0"/>
                          <a:cs typeface="Arial" panose="020B0604020202020204" pitchFamily="34" charset="0"/>
                        </a:rPr>
                        <a:t>INFANCY</a:t>
                      </a:r>
                    </a:p>
                  </a:txBody>
                  <a:tcPr marL="49921" marR="49921" marT="34282" marB="34282" anchor="ctr" horzOverflow="overflow">
                    <a:lnL w="38100" cap="flat" cmpd="sng" algn="ctr">
                      <a:solidFill>
                        <a:schemeClr val="accent3"/>
                      </a:solidFill>
                      <a:prstDash val="solid"/>
                      <a:round/>
                      <a:headEnd type="none" w="med" len="med"/>
                      <a:tailEnd type="none" w="med" len="med"/>
                    </a:lnL>
                    <a:lnR w="38100" cap="flat" cmpd="sng" algn="ctr">
                      <a:solidFill>
                        <a:schemeClr val="accent3"/>
                      </a:solidFill>
                      <a:prstDash val="solid"/>
                      <a:round/>
                      <a:headEnd type="none" w="med" len="med"/>
                      <a:tailEnd type="none" w="med" len="med"/>
                    </a:lnR>
                    <a:lnT w="38100" cap="flat" cmpd="sng" algn="ctr">
                      <a:solidFill>
                        <a:schemeClr val="accent3"/>
                      </a:solidFill>
                      <a:prstDash val="solid"/>
                      <a:round/>
                      <a:headEnd type="none" w="med" len="med"/>
                      <a:tailEnd type="none" w="med" len="med"/>
                    </a:lnT>
                    <a:lnB w="38100" cap="flat" cmpd="sng" algn="ctr">
                      <a:solidFill>
                        <a:schemeClr val="accent3"/>
                      </a:solidFill>
                      <a:prstDash val="solid"/>
                      <a:round/>
                      <a:headEnd type="none" w="med" len="med"/>
                      <a:tailEnd type="none" w="med" len="med"/>
                    </a:lnB>
                    <a:lnTlToBr>
                      <a:noFill/>
                    </a:lnTlToBr>
                    <a:lnBlToTr>
                      <a:noFill/>
                    </a:lnBlToTr>
                    <a:solidFill>
                      <a:schemeClr val="accent3"/>
                    </a:solidFill>
                  </a:tcPr>
                </a:tc>
                <a:tc>
                  <a:txBody>
                    <a:bodyPr/>
                    <a:lstStyle>
                      <a:lvl1pPr defTabSz="508000">
                        <a:spcBef>
                          <a:spcPct val="20000"/>
                        </a:spcBef>
                        <a:buFont typeface="Arial" panose="020B0604020202020204" pitchFamily="34" charset="0"/>
                        <a:defRPr sz="3200">
                          <a:solidFill>
                            <a:schemeClr val="tx1"/>
                          </a:solidFill>
                          <a:latin typeface="Calibri" panose="020F0502020204030204" pitchFamily="34" charset="0"/>
                          <a:ea typeface="MS PGothic" panose="020B0600070205080204" pitchFamily="34" charset="-128"/>
                          <a:cs typeface="MS PGothic" panose="020B0600070205080204" pitchFamily="34" charset="-128"/>
                        </a:defRPr>
                      </a:lvl1pPr>
                      <a:lvl2pPr marL="742950" indent="-285750" defTabSz="508000">
                        <a:spcBef>
                          <a:spcPct val="20000"/>
                        </a:spcBef>
                        <a:buFont typeface="Arial" panose="020B0604020202020204" pitchFamily="34" charset="0"/>
                        <a:defRPr sz="2700">
                          <a:solidFill>
                            <a:schemeClr val="tx1"/>
                          </a:solidFill>
                          <a:latin typeface="Calibri" panose="020F0502020204030204" pitchFamily="34" charset="0"/>
                          <a:ea typeface="MS PGothic" panose="020B0600070205080204" pitchFamily="34" charset="-128"/>
                          <a:cs typeface="MS PGothic" panose="020B0600070205080204" pitchFamily="34" charset="-128"/>
                        </a:defRPr>
                      </a:lvl2pPr>
                      <a:lvl3pPr marL="1143000" indent="-228600" defTabSz="508000">
                        <a:spcBef>
                          <a:spcPct val="20000"/>
                        </a:spcBef>
                        <a:buFont typeface="Arial" panose="020B0604020202020204" pitchFamily="34" charset="0"/>
                        <a:defRPr sz="2300">
                          <a:solidFill>
                            <a:schemeClr val="tx1"/>
                          </a:solidFill>
                          <a:latin typeface="Calibri" panose="020F0502020204030204" pitchFamily="34" charset="0"/>
                          <a:ea typeface="MS PGothic" panose="020B0600070205080204" pitchFamily="34" charset="-128"/>
                          <a:cs typeface="MS PGothic" panose="020B0600070205080204" pitchFamily="34" charset="-128"/>
                        </a:defRPr>
                      </a:lvl3pPr>
                      <a:lvl4pPr marL="1600200" indent="-228600" defTabSz="50800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cs typeface="MS PGothic" panose="020B0600070205080204" pitchFamily="34" charset="-128"/>
                        </a:defRPr>
                      </a:lvl4pPr>
                      <a:lvl5pPr marL="2057400" indent="-228600" defTabSz="50800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cs typeface="MS PGothic" panose="020B0600070205080204" pitchFamily="34" charset="-128"/>
                        </a:defRPr>
                      </a:lvl5pPr>
                      <a:lvl6pPr marL="2514600" indent="-228600" defTabSz="508000" eaLnBrk="0" fontAlgn="base" hangingPunct="0">
                        <a:spcBef>
                          <a:spcPct val="20000"/>
                        </a:spcBef>
                        <a:spcAft>
                          <a:spcPct val="0"/>
                        </a:spcAft>
                        <a:buFont typeface="Arial" panose="020B0604020202020204" pitchFamily="34" charset="0"/>
                        <a:defRPr sz="2000">
                          <a:solidFill>
                            <a:schemeClr val="tx1"/>
                          </a:solidFill>
                          <a:latin typeface="Calibri" panose="020F0502020204030204" pitchFamily="34" charset="0"/>
                          <a:ea typeface="MS PGothic" panose="020B0600070205080204" pitchFamily="34" charset="-128"/>
                          <a:cs typeface="MS PGothic" panose="020B0600070205080204" pitchFamily="34" charset="-128"/>
                        </a:defRPr>
                      </a:lvl6pPr>
                      <a:lvl7pPr marL="2971800" indent="-228600" defTabSz="508000" eaLnBrk="0" fontAlgn="base" hangingPunct="0">
                        <a:spcBef>
                          <a:spcPct val="20000"/>
                        </a:spcBef>
                        <a:spcAft>
                          <a:spcPct val="0"/>
                        </a:spcAft>
                        <a:buFont typeface="Arial" panose="020B0604020202020204" pitchFamily="34" charset="0"/>
                        <a:defRPr sz="2000">
                          <a:solidFill>
                            <a:schemeClr val="tx1"/>
                          </a:solidFill>
                          <a:latin typeface="Calibri" panose="020F0502020204030204" pitchFamily="34" charset="0"/>
                          <a:ea typeface="MS PGothic" panose="020B0600070205080204" pitchFamily="34" charset="-128"/>
                          <a:cs typeface="MS PGothic" panose="020B0600070205080204" pitchFamily="34" charset="-128"/>
                        </a:defRPr>
                      </a:lvl7pPr>
                      <a:lvl8pPr marL="3429000" indent="-228600" defTabSz="508000" eaLnBrk="0" fontAlgn="base" hangingPunct="0">
                        <a:spcBef>
                          <a:spcPct val="20000"/>
                        </a:spcBef>
                        <a:spcAft>
                          <a:spcPct val="0"/>
                        </a:spcAft>
                        <a:buFont typeface="Arial" panose="020B0604020202020204" pitchFamily="34" charset="0"/>
                        <a:defRPr sz="2000">
                          <a:solidFill>
                            <a:schemeClr val="tx1"/>
                          </a:solidFill>
                          <a:latin typeface="Calibri" panose="020F0502020204030204" pitchFamily="34" charset="0"/>
                          <a:ea typeface="MS PGothic" panose="020B0600070205080204" pitchFamily="34" charset="-128"/>
                          <a:cs typeface="MS PGothic" panose="020B0600070205080204" pitchFamily="34" charset="-128"/>
                        </a:defRPr>
                      </a:lvl8pPr>
                      <a:lvl9pPr marL="3886200" indent="-228600" defTabSz="508000" eaLnBrk="0" fontAlgn="base" hangingPunct="0">
                        <a:spcBef>
                          <a:spcPct val="20000"/>
                        </a:spcBef>
                        <a:spcAft>
                          <a:spcPct val="0"/>
                        </a:spcAft>
                        <a:buFont typeface="Arial" panose="020B0604020202020204" pitchFamily="34" charset="0"/>
                        <a:defRPr sz="2000">
                          <a:solidFill>
                            <a:schemeClr val="tx1"/>
                          </a:solidFill>
                          <a:latin typeface="Calibri" panose="020F0502020204030204" pitchFamily="34" charset="0"/>
                          <a:ea typeface="MS PGothic" panose="020B0600070205080204" pitchFamily="34" charset="-128"/>
                          <a:cs typeface="MS PGothic" panose="020B0600070205080204" pitchFamily="34" charset="-128"/>
                        </a:defRPr>
                      </a:lvl9pPr>
                    </a:lstStyle>
                    <a:p>
                      <a:pPr marL="0" marR="0" lvl="0" indent="0" algn="ctr" defTabSz="508000" rtl="0" eaLnBrk="1" fontAlgn="base" latinLnBrk="0" hangingPunct="1">
                        <a:lnSpc>
                          <a:spcPct val="85000"/>
                        </a:lnSpc>
                        <a:spcBef>
                          <a:spcPct val="0"/>
                        </a:spcBef>
                        <a:spcAft>
                          <a:spcPct val="0"/>
                        </a:spcAft>
                        <a:buClrTx/>
                        <a:buSzTx/>
                        <a:buFontTx/>
                        <a:buNone/>
                        <a:tabLst/>
                      </a:pPr>
                      <a:r>
                        <a:rPr kumimoji="0" lang="en-US" altLang="en-US" sz="1400" b="1" i="0" u="none" strike="noStrike" cap="none" normalizeH="0" baseline="0" dirty="0">
                          <a:ln>
                            <a:noFill/>
                          </a:ln>
                          <a:solidFill>
                            <a:srgbClr val="FFFFFF"/>
                          </a:solidFill>
                          <a:effectLst/>
                          <a:latin typeface="Arial" panose="020B0604020202020204" pitchFamily="34" charset="0"/>
                          <a:cs typeface="Arial" panose="020B0604020202020204" pitchFamily="34" charset="0"/>
                        </a:rPr>
                        <a:t>CHILDHOOD</a:t>
                      </a:r>
                    </a:p>
                  </a:txBody>
                  <a:tcPr marL="49921" marR="49921" marT="34282" marB="34282" anchor="ctr" horzOverflow="overflow">
                    <a:lnL w="38100" cap="flat" cmpd="sng" algn="ctr">
                      <a:solidFill>
                        <a:schemeClr val="accent3"/>
                      </a:solidFill>
                      <a:prstDash val="solid"/>
                      <a:round/>
                      <a:headEnd type="none" w="med" len="med"/>
                      <a:tailEnd type="none" w="med" len="med"/>
                    </a:lnL>
                    <a:lnR w="38100" cap="flat" cmpd="sng" algn="ctr">
                      <a:solidFill>
                        <a:schemeClr val="accent3"/>
                      </a:solidFill>
                      <a:prstDash val="solid"/>
                      <a:round/>
                      <a:headEnd type="none" w="med" len="med"/>
                      <a:tailEnd type="none" w="med" len="med"/>
                    </a:lnR>
                    <a:lnT w="38100" cap="flat" cmpd="sng" algn="ctr">
                      <a:solidFill>
                        <a:schemeClr val="accent3"/>
                      </a:solidFill>
                      <a:prstDash val="solid"/>
                      <a:round/>
                      <a:headEnd type="none" w="med" len="med"/>
                      <a:tailEnd type="none" w="med" len="med"/>
                    </a:lnT>
                    <a:lnB w="38100" cap="flat" cmpd="sng" algn="ctr">
                      <a:solidFill>
                        <a:schemeClr val="accent3"/>
                      </a:solidFill>
                      <a:prstDash val="solid"/>
                      <a:round/>
                      <a:headEnd type="none" w="med" len="med"/>
                      <a:tailEnd type="none" w="med" len="med"/>
                    </a:lnB>
                    <a:lnTlToBr>
                      <a:noFill/>
                    </a:lnTlToBr>
                    <a:lnBlToTr>
                      <a:noFill/>
                    </a:lnBlToTr>
                    <a:solidFill>
                      <a:schemeClr val="accent3"/>
                    </a:solidFill>
                  </a:tcPr>
                </a:tc>
                <a:tc>
                  <a:txBody>
                    <a:bodyPr/>
                    <a:lstStyle>
                      <a:lvl1pPr defTabSz="508000">
                        <a:spcBef>
                          <a:spcPct val="20000"/>
                        </a:spcBef>
                        <a:buFont typeface="Arial" panose="020B0604020202020204" pitchFamily="34" charset="0"/>
                        <a:defRPr sz="3200">
                          <a:solidFill>
                            <a:schemeClr val="tx1"/>
                          </a:solidFill>
                          <a:latin typeface="Calibri" panose="020F0502020204030204" pitchFamily="34" charset="0"/>
                          <a:ea typeface="MS PGothic" panose="020B0600070205080204" pitchFamily="34" charset="-128"/>
                          <a:cs typeface="MS PGothic" panose="020B0600070205080204" pitchFamily="34" charset="-128"/>
                        </a:defRPr>
                      </a:lvl1pPr>
                      <a:lvl2pPr marL="742950" indent="-285750" defTabSz="508000">
                        <a:spcBef>
                          <a:spcPct val="20000"/>
                        </a:spcBef>
                        <a:buFont typeface="Arial" panose="020B0604020202020204" pitchFamily="34" charset="0"/>
                        <a:defRPr sz="2700">
                          <a:solidFill>
                            <a:schemeClr val="tx1"/>
                          </a:solidFill>
                          <a:latin typeface="Calibri" panose="020F0502020204030204" pitchFamily="34" charset="0"/>
                          <a:ea typeface="MS PGothic" panose="020B0600070205080204" pitchFamily="34" charset="-128"/>
                          <a:cs typeface="MS PGothic" panose="020B0600070205080204" pitchFamily="34" charset="-128"/>
                        </a:defRPr>
                      </a:lvl2pPr>
                      <a:lvl3pPr marL="1143000" indent="-228600" defTabSz="508000">
                        <a:spcBef>
                          <a:spcPct val="20000"/>
                        </a:spcBef>
                        <a:buFont typeface="Arial" panose="020B0604020202020204" pitchFamily="34" charset="0"/>
                        <a:defRPr sz="2300">
                          <a:solidFill>
                            <a:schemeClr val="tx1"/>
                          </a:solidFill>
                          <a:latin typeface="Calibri" panose="020F0502020204030204" pitchFamily="34" charset="0"/>
                          <a:ea typeface="MS PGothic" panose="020B0600070205080204" pitchFamily="34" charset="-128"/>
                          <a:cs typeface="MS PGothic" panose="020B0600070205080204" pitchFamily="34" charset="-128"/>
                        </a:defRPr>
                      </a:lvl3pPr>
                      <a:lvl4pPr marL="1600200" indent="-228600" defTabSz="50800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cs typeface="MS PGothic" panose="020B0600070205080204" pitchFamily="34" charset="-128"/>
                        </a:defRPr>
                      </a:lvl4pPr>
                      <a:lvl5pPr marL="2057400" indent="-228600" defTabSz="50800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cs typeface="MS PGothic" panose="020B0600070205080204" pitchFamily="34" charset="-128"/>
                        </a:defRPr>
                      </a:lvl5pPr>
                      <a:lvl6pPr marL="2514600" indent="-228600" defTabSz="508000" eaLnBrk="0" fontAlgn="base" hangingPunct="0">
                        <a:spcBef>
                          <a:spcPct val="20000"/>
                        </a:spcBef>
                        <a:spcAft>
                          <a:spcPct val="0"/>
                        </a:spcAft>
                        <a:buFont typeface="Arial" panose="020B0604020202020204" pitchFamily="34" charset="0"/>
                        <a:defRPr sz="2000">
                          <a:solidFill>
                            <a:schemeClr val="tx1"/>
                          </a:solidFill>
                          <a:latin typeface="Calibri" panose="020F0502020204030204" pitchFamily="34" charset="0"/>
                          <a:ea typeface="MS PGothic" panose="020B0600070205080204" pitchFamily="34" charset="-128"/>
                          <a:cs typeface="MS PGothic" panose="020B0600070205080204" pitchFamily="34" charset="-128"/>
                        </a:defRPr>
                      </a:lvl6pPr>
                      <a:lvl7pPr marL="2971800" indent="-228600" defTabSz="508000" eaLnBrk="0" fontAlgn="base" hangingPunct="0">
                        <a:spcBef>
                          <a:spcPct val="20000"/>
                        </a:spcBef>
                        <a:spcAft>
                          <a:spcPct val="0"/>
                        </a:spcAft>
                        <a:buFont typeface="Arial" panose="020B0604020202020204" pitchFamily="34" charset="0"/>
                        <a:defRPr sz="2000">
                          <a:solidFill>
                            <a:schemeClr val="tx1"/>
                          </a:solidFill>
                          <a:latin typeface="Calibri" panose="020F0502020204030204" pitchFamily="34" charset="0"/>
                          <a:ea typeface="MS PGothic" panose="020B0600070205080204" pitchFamily="34" charset="-128"/>
                          <a:cs typeface="MS PGothic" panose="020B0600070205080204" pitchFamily="34" charset="-128"/>
                        </a:defRPr>
                      </a:lvl7pPr>
                      <a:lvl8pPr marL="3429000" indent="-228600" defTabSz="508000" eaLnBrk="0" fontAlgn="base" hangingPunct="0">
                        <a:spcBef>
                          <a:spcPct val="20000"/>
                        </a:spcBef>
                        <a:spcAft>
                          <a:spcPct val="0"/>
                        </a:spcAft>
                        <a:buFont typeface="Arial" panose="020B0604020202020204" pitchFamily="34" charset="0"/>
                        <a:defRPr sz="2000">
                          <a:solidFill>
                            <a:schemeClr val="tx1"/>
                          </a:solidFill>
                          <a:latin typeface="Calibri" panose="020F0502020204030204" pitchFamily="34" charset="0"/>
                          <a:ea typeface="MS PGothic" panose="020B0600070205080204" pitchFamily="34" charset="-128"/>
                          <a:cs typeface="MS PGothic" panose="020B0600070205080204" pitchFamily="34" charset="-128"/>
                        </a:defRPr>
                      </a:lvl8pPr>
                      <a:lvl9pPr marL="3886200" indent="-228600" defTabSz="508000" eaLnBrk="0" fontAlgn="base" hangingPunct="0">
                        <a:spcBef>
                          <a:spcPct val="20000"/>
                        </a:spcBef>
                        <a:spcAft>
                          <a:spcPct val="0"/>
                        </a:spcAft>
                        <a:buFont typeface="Arial" panose="020B0604020202020204" pitchFamily="34" charset="0"/>
                        <a:defRPr sz="2000">
                          <a:solidFill>
                            <a:schemeClr val="tx1"/>
                          </a:solidFill>
                          <a:latin typeface="Calibri" panose="020F0502020204030204" pitchFamily="34" charset="0"/>
                          <a:ea typeface="MS PGothic" panose="020B0600070205080204" pitchFamily="34" charset="-128"/>
                          <a:cs typeface="MS PGothic" panose="020B0600070205080204" pitchFamily="34" charset="-128"/>
                        </a:defRPr>
                      </a:lvl9pPr>
                    </a:lstStyle>
                    <a:p>
                      <a:pPr marL="0" marR="0" lvl="0" indent="0" algn="ctr" defTabSz="508000" rtl="0" eaLnBrk="1" fontAlgn="base" latinLnBrk="0" hangingPunct="1">
                        <a:lnSpc>
                          <a:spcPct val="85000"/>
                        </a:lnSpc>
                        <a:spcBef>
                          <a:spcPct val="0"/>
                        </a:spcBef>
                        <a:spcAft>
                          <a:spcPct val="0"/>
                        </a:spcAft>
                        <a:buClrTx/>
                        <a:buSzTx/>
                        <a:buFontTx/>
                        <a:buNone/>
                        <a:tabLst/>
                      </a:pPr>
                      <a:r>
                        <a:rPr kumimoji="0" lang="en-US" altLang="en-US" sz="1400" b="1" i="0" u="none" strike="noStrike" cap="none" normalizeH="0" baseline="0" dirty="0">
                          <a:ln>
                            <a:noFill/>
                          </a:ln>
                          <a:solidFill>
                            <a:srgbClr val="FFFFFF"/>
                          </a:solidFill>
                          <a:effectLst/>
                          <a:latin typeface="Arial" panose="020B0604020202020204" pitchFamily="34" charset="0"/>
                          <a:cs typeface="Arial" panose="020B0604020202020204" pitchFamily="34" charset="0"/>
                        </a:rPr>
                        <a:t>ADULTHOOD</a:t>
                      </a:r>
                    </a:p>
                  </a:txBody>
                  <a:tcPr marL="49921" marR="49921" marT="34282" marB="34282" anchor="ctr" horzOverflow="overflow">
                    <a:lnL w="38100" cap="flat" cmpd="sng" algn="ctr">
                      <a:solidFill>
                        <a:schemeClr val="accent3"/>
                      </a:solidFill>
                      <a:prstDash val="solid"/>
                      <a:round/>
                      <a:headEnd type="none" w="med" len="med"/>
                      <a:tailEnd type="none" w="med" len="med"/>
                    </a:lnL>
                    <a:lnR w="38100" cap="flat" cmpd="sng" algn="ctr">
                      <a:solidFill>
                        <a:schemeClr val="accent3"/>
                      </a:solidFill>
                      <a:prstDash val="solid"/>
                      <a:round/>
                      <a:headEnd type="none" w="med" len="med"/>
                      <a:tailEnd type="none" w="med" len="med"/>
                    </a:lnR>
                    <a:lnT w="38100" cap="flat" cmpd="sng" algn="ctr">
                      <a:solidFill>
                        <a:schemeClr val="accent3"/>
                      </a:solidFill>
                      <a:prstDash val="solid"/>
                      <a:round/>
                      <a:headEnd type="none" w="med" len="med"/>
                      <a:tailEnd type="none" w="med" len="med"/>
                    </a:lnT>
                    <a:lnB w="38100" cap="flat" cmpd="sng" algn="ctr">
                      <a:solidFill>
                        <a:schemeClr val="accent3"/>
                      </a:solidFill>
                      <a:prstDash val="solid"/>
                      <a:round/>
                      <a:headEnd type="none" w="med" len="med"/>
                      <a:tailEnd type="none" w="med" len="med"/>
                    </a:lnB>
                    <a:lnTlToBr>
                      <a:noFill/>
                    </a:lnTlToBr>
                    <a:lnBlToTr>
                      <a:noFill/>
                    </a:lnBlToTr>
                    <a:solidFill>
                      <a:schemeClr val="accent3"/>
                    </a:solidFill>
                  </a:tcPr>
                </a:tc>
                <a:extLst>
                  <a:ext uri="{0D108BD9-81ED-4DB2-BD59-A6C34878D82A}">
                    <a16:rowId xmlns:a16="http://schemas.microsoft.com/office/drawing/2014/main" val="2199933206"/>
                  </a:ext>
                </a:extLst>
              </a:tr>
              <a:tr h="320440">
                <a:tc>
                  <a:txBody>
                    <a:bodyPr/>
                    <a:lstStyle>
                      <a:lvl1pPr defTabSz="508000">
                        <a:spcBef>
                          <a:spcPct val="20000"/>
                        </a:spcBef>
                        <a:buFont typeface="Arial" panose="020B0604020202020204" pitchFamily="34" charset="0"/>
                        <a:defRPr sz="3200">
                          <a:solidFill>
                            <a:schemeClr val="tx1"/>
                          </a:solidFill>
                          <a:latin typeface="Calibri" panose="020F0502020204030204" pitchFamily="34" charset="0"/>
                          <a:ea typeface="MS PGothic" panose="020B0600070205080204" pitchFamily="34" charset="-128"/>
                          <a:cs typeface="MS PGothic" panose="020B0600070205080204" pitchFamily="34" charset="-128"/>
                        </a:defRPr>
                      </a:lvl1pPr>
                      <a:lvl2pPr marL="742950" indent="-285750" defTabSz="508000">
                        <a:spcBef>
                          <a:spcPct val="20000"/>
                        </a:spcBef>
                        <a:buFont typeface="Arial" panose="020B0604020202020204" pitchFamily="34" charset="0"/>
                        <a:defRPr sz="2700">
                          <a:solidFill>
                            <a:schemeClr val="tx1"/>
                          </a:solidFill>
                          <a:latin typeface="Calibri" panose="020F0502020204030204" pitchFamily="34" charset="0"/>
                          <a:ea typeface="MS PGothic" panose="020B0600070205080204" pitchFamily="34" charset="-128"/>
                          <a:cs typeface="MS PGothic" panose="020B0600070205080204" pitchFamily="34" charset="-128"/>
                        </a:defRPr>
                      </a:lvl2pPr>
                      <a:lvl3pPr marL="1143000" indent="-228600" defTabSz="508000">
                        <a:spcBef>
                          <a:spcPct val="20000"/>
                        </a:spcBef>
                        <a:buFont typeface="Arial" panose="020B0604020202020204" pitchFamily="34" charset="0"/>
                        <a:defRPr sz="2300">
                          <a:solidFill>
                            <a:schemeClr val="tx1"/>
                          </a:solidFill>
                          <a:latin typeface="Calibri" panose="020F0502020204030204" pitchFamily="34" charset="0"/>
                          <a:ea typeface="MS PGothic" panose="020B0600070205080204" pitchFamily="34" charset="-128"/>
                          <a:cs typeface="MS PGothic" panose="020B0600070205080204" pitchFamily="34" charset="-128"/>
                        </a:defRPr>
                      </a:lvl3pPr>
                      <a:lvl4pPr marL="1600200" indent="-228600" defTabSz="50800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cs typeface="MS PGothic" panose="020B0600070205080204" pitchFamily="34" charset="-128"/>
                        </a:defRPr>
                      </a:lvl4pPr>
                      <a:lvl5pPr marL="2057400" indent="-228600" defTabSz="50800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cs typeface="MS PGothic" panose="020B0600070205080204" pitchFamily="34" charset="-128"/>
                        </a:defRPr>
                      </a:lvl5pPr>
                      <a:lvl6pPr marL="2514600" indent="-228600" defTabSz="508000" eaLnBrk="0" fontAlgn="base" hangingPunct="0">
                        <a:spcBef>
                          <a:spcPct val="20000"/>
                        </a:spcBef>
                        <a:spcAft>
                          <a:spcPct val="0"/>
                        </a:spcAft>
                        <a:buFont typeface="Arial" panose="020B0604020202020204" pitchFamily="34" charset="0"/>
                        <a:defRPr sz="2000">
                          <a:solidFill>
                            <a:schemeClr val="tx1"/>
                          </a:solidFill>
                          <a:latin typeface="Calibri" panose="020F0502020204030204" pitchFamily="34" charset="0"/>
                          <a:ea typeface="MS PGothic" panose="020B0600070205080204" pitchFamily="34" charset="-128"/>
                          <a:cs typeface="MS PGothic" panose="020B0600070205080204" pitchFamily="34" charset="-128"/>
                        </a:defRPr>
                      </a:lvl6pPr>
                      <a:lvl7pPr marL="2971800" indent="-228600" defTabSz="508000" eaLnBrk="0" fontAlgn="base" hangingPunct="0">
                        <a:spcBef>
                          <a:spcPct val="20000"/>
                        </a:spcBef>
                        <a:spcAft>
                          <a:spcPct val="0"/>
                        </a:spcAft>
                        <a:buFont typeface="Arial" panose="020B0604020202020204" pitchFamily="34" charset="0"/>
                        <a:defRPr sz="2000">
                          <a:solidFill>
                            <a:schemeClr val="tx1"/>
                          </a:solidFill>
                          <a:latin typeface="Calibri" panose="020F0502020204030204" pitchFamily="34" charset="0"/>
                          <a:ea typeface="MS PGothic" panose="020B0600070205080204" pitchFamily="34" charset="-128"/>
                          <a:cs typeface="MS PGothic" panose="020B0600070205080204" pitchFamily="34" charset="-128"/>
                        </a:defRPr>
                      </a:lvl7pPr>
                      <a:lvl8pPr marL="3429000" indent="-228600" defTabSz="508000" eaLnBrk="0" fontAlgn="base" hangingPunct="0">
                        <a:spcBef>
                          <a:spcPct val="20000"/>
                        </a:spcBef>
                        <a:spcAft>
                          <a:spcPct val="0"/>
                        </a:spcAft>
                        <a:buFont typeface="Arial" panose="020B0604020202020204" pitchFamily="34" charset="0"/>
                        <a:defRPr sz="2000">
                          <a:solidFill>
                            <a:schemeClr val="tx1"/>
                          </a:solidFill>
                          <a:latin typeface="Calibri" panose="020F0502020204030204" pitchFamily="34" charset="0"/>
                          <a:ea typeface="MS PGothic" panose="020B0600070205080204" pitchFamily="34" charset="-128"/>
                          <a:cs typeface="MS PGothic" panose="020B0600070205080204" pitchFamily="34" charset="-128"/>
                        </a:defRPr>
                      </a:lvl8pPr>
                      <a:lvl9pPr marL="3886200" indent="-228600" defTabSz="508000" eaLnBrk="0" fontAlgn="base" hangingPunct="0">
                        <a:spcBef>
                          <a:spcPct val="20000"/>
                        </a:spcBef>
                        <a:spcAft>
                          <a:spcPct val="0"/>
                        </a:spcAft>
                        <a:buFont typeface="Arial" panose="020B0604020202020204" pitchFamily="34" charset="0"/>
                        <a:defRPr sz="2000">
                          <a:solidFill>
                            <a:schemeClr val="tx1"/>
                          </a:solidFill>
                          <a:latin typeface="Calibri" panose="020F0502020204030204" pitchFamily="34" charset="0"/>
                          <a:ea typeface="MS PGothic" panose="020B0600070205080204" pitchFamily="34" charset="-128"/>
                          <a:cs typeface="MS PGothic" panose="020B0600070205080204" pitchFamily="34" charset="-128"/>
                        </a:defRPr>
                      </a:lvl9pPr>
                    </a:lstStyle>
                    <a:p>
                      <a:pPr marL="0" marR="0" lvl="0" indent="0" algn="l" defTabSz="508000" rtl="0" eaLnBrk="1" fontAlgn="base" latinLnBrk="0" hangingPunct="1">
                        <a:lnSpc>
                          <a:spcPct val="85000"/>
                        </a:lnSpc>
                        <a:spcBef>
                          <a:spcPct val="0"/>
                        </a:spcBef>
                        <a:spcAft>
                          <a:spcPct val="0"/>
                        </a:spcAft>
                        <a:buClrTx/>
                        <a:buSzTx/>
                        <a:buFontTx/>
                        <a:buNone/>
                        <a:tabLst/>
                      </a:pPr>
                      <a:r>
                        <a:rPr kumimoji="0" lang="en-US" altLang="en-US" sz="14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Seborrheic dermatitis</a:t>
                      </a:r>
                    </a:p>
                  </a:txBody>
                  <a:tcPr marL="49921" marR="49921" marT="34282" marB="34282" anchor="ctr" horzOverflow="overflow">
                    <a:lnL w="38100" cap="flat" cmpd="sng" algn="ctr">
                      <a:solidFill>
                        <a:schemeClr val="accent3"/>
                      </a:solidFill>
                      <a:prstDash val="solid"/>
                      <a:round/>
                      <a:headEnd type="none" w="med" len="med"/>
                      <a:tailEnd type="none" w="med" len="med"/>
                    </a:lnL>
                    <a:lnR w="38100" cap="flat" cmpd="sng" algn="ctr">
                      <a:solidFill>
                        <a:schemeClr val="accent3"/>
                      </a:solidFill>
                      <a:prstDash val="solid"/>
                      <a:round/>
                      <a:headEnd type="none" w="med" len="med"/>
                      <a:tailEnd type="none" w="med" len="med"/>
                    </a:lnR>
                    <a:lnT w="38100" cap="flat" cmpd="sng" algn="ctr">
                      <a:solidFill>
                        <a:schemeClr val="accent3"/>
                      </a:solidFill>
                      <a:prstDash val="solid"/>
                      <a:round/>
                      <a:headEnd type="none" w="med" len="med"/>
                      <a:tailEnd type="none" w="med" len="med"/>
                    </a:lnT>
                    <a:lnB w="38100" cap="flat" cmpd="sng" algn="ctr">
                      <a:solidFill>
                        <a:schemeClr val="accent3"/>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lvl1pPr defTabSz="508000">
                        <a:spcBef>
                          <a:spcPct val="20000"/>
                        </a:spcBef>
                        <a:buFont typeface="Arial" panose="020B0604020202020204" pitchFamily="34" charset="0"/>
                        <a:defRPr sz="3200">
                          <a:solidFill>
                            <a:schemeClr val="tx1"/>
                          </a:solidFill>
                          <a:latin typeface="Calibri" panose="020F0502020204030204" pitchFamily="34" charset="0"/>
                          <a:ea typeface="MS PGothic" panose="020B0600070205080204" pitchFamily="34" charset="-128"/>
                          <a:cs typeface="MS PGothic" panose="020B0600070205080204" pitchFamily="34" charset="-128"/>
                        </a:defRPr>
                      </a:lvl1pPr>
                      <a:lvl2pPr marL="742950" indent="-285750" defTabSz="508000">
                        <a:spcBef>
                          <a:spcPct val="20000"/>
                        </a:spcBef>
                        <a:buFont typeface="Arial" panose="020B0604020202020204" pitchFamily="34" charset="0"/>
                        <a:defRPr sz="2700">
                          <a:solidFill>
                            <a:schemeClr val="tx1"/>
                          </a:solidFill>
                          <a:latin typeface="Calibri" panose="020F0502020204030204" pitchFamily="34" charset="0"/>
                          <a:ea typeface="MS PGothic" panose="020B0600070205080204" pitchFamily="34" charset="-128"/>
                          <a:cs typeface="MS PGothic" panose="020B0600070205080204" pitchFamily="34" charset="-128"/>
                        </a:defRPr>
                      </a:lvl2pPr>
                      <a:lvl3pPr marL="1143000" indent="-228600" defTabSz="508000">
                        <a:spcBef>
                          <a:spcPct val="20000"/>
                        </a:spcBef>
                        <a:buFont typeface="Arial" panose="020B0604020202020204" pitchFamily="34" charset="0"/>
                        <a:defRPr sz="2300">
                          <a:solidFill>
                            <a:schemeClr val="tx1"/>
                          </a:solidFill>
                          <a:latin typeface="Calibri" panose="020F0502020204030204" pitchFamily="34" charset="0"/>
                          <a:ea typeface="MS PGothic" panose="020B0600070205080204" pitchFamily="34" charset="-128"/>
                          <a:cs typeface="MS PGothic" panose="020B0600070205080204" pitchFamily="34" charset="-128"/>
                        </a:defRPr>
                      </a:lvl3pPr>
                      <a:lvl4pPr marL="1600200" indent="-228600" defTabSz="50800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cs typeface="MS PGothic" panose="020B0600070205080204" pitchFamily="34" charset="-128"/>
                        </a:defRPr>
                      </a:lvl4pPr>
                      <a:lvl5pPr marL="2057400" indent="-228600" defTabSz="50800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cs typeface="MS PGothic" panose="020B0600070205080204" pitchFamily="34" charset="-128"/>
                        </a:defRPr>
                      </a:lvl5pPr>
                      <a:lvl6pPr marL="2514600" indent="-228600" defTabSz="508000" eaLnBrk="0" fontAlgn="base" hangingPunct="0">
                        <a:spcBef>
                          <a:spcPct val="20000"/>
                        </a:spcBef>
                        <a:spcAft>
                          <a:spcPct val="0"/>
                        </a:spcAft>
                        <a:buFont typeface="Arial" panose="020B0604020202020204" pitchFamily="34" charset="0"/>
                        <a:defRPr sz="2000">
                          <a:solidFill>
                            <a:schemeClr val="tx1"/>
                          </a:solidFill>
                          <a:latin typeface="Calibri" panose="020F0502020204030204" pitchFamily="34" charset="0"/>
                          <a:ea typeface="MS PGothic" panose="020B0600070205080204" pitchFamily="34" charset="-128"/>
                          <a:cs typeface="MS PGothic" panose="020B0600070205080204" pitchFamily="34" charset="-128"/>
                        </a:defRPr>
                      </a:lvl6pPr>
                      <a:lvl7pPr marL="2971800" indent="-228600" defTabSz="508000" eaLnBrk="0" fontAlgn="base" hangingPunct="0">
                        <a:spcBef>
                          <a:spcPct val="20000"/>
                        </a:spcBef>
                        <a:spcAft>
                          <a:spcPct val="0"/>
                        </a:spcAft>
                        <a:buFont typeface="Arial" panose="020B0604020202020204" pitchFamily="34" charset="0"/>
                        <a:defRPr sz="2000">
                          <a:solidFill>
                            <a:schemeClr val="tx1"/>
                          </a:solidFill>
                          <a:latin typeface="Calibri" panose="020F0502020204030204" pitchFamily="34" charset="0"/>
                          <a:ea typeface="MS PGothic" panose="020B0600070205080204" pitchFamily="34" charset="-128"/>
                          <a:cs typeface="MS PGothic" panose="020B0600070205080204" pitchFamily="34" charset="-128"/>
                        </a:defRPr>
                      </a:lvl7pPr>
                      <a:lvl8pPr marL="3429000" indent="-228600" defTabSz="508000" eaLnBrk="0" fontAlgn="base" hangingPunct="0">
                        <a:spcBef>
                          <a:spcPct val="20000"/>
                        </a:spcBef>
                        <a:spcAft>
                          <a:spcPct val="0"/>
                        </a:spcAft>
                        <a:buFont typeface="Arial" panose="020B0604020202020204" pitchFamily="34" charset="0"/>
                        <a:defRPr sz="2000">
                          <a:solidFill>
                            <a:schemeClr val="tx1"/>
                          </a:solidFill>
                          <a:latin typeface="Calibri" panose="020F0502020204030204" pitchFamily="34" charset="0"/>
                          <a:ea typeface="MS PGothic" panose="020B0600070205080204" pitchFamily="34" charset="-128"/>
                          <a:cs typeface="MS PGothic" panose="020B0600070205080204" pitchFamily="34" charset="-128"/>
                        </a:defRPr>
                      </a:lvl8pPr>
                      <a:lvl9pPr marL="3886200" indent="-228600" defTabSz="508000" eaLnBrk="0" fontAlgn="base" hangingPunct="0">
                        <a:spcBef>
                          <a:spcPct val="20000"/>
                        </a:spcBef>
                        <a:spcAft>
                          <a:spcPct val="0"/>
                        </a:spcAft>
                        <a:buFont typeface="Arial" panose="020B0604020202020204" pitchFamily="34" charset="0"/>
                        <a:defRPr sz="2000">
                          <a:solidFill>
                            <a:schemeClr val="tx1"/>
                          </a:solidFill>
                          <a:latin typeface="Calibri" panose="020F0502020204030204" pitchFamily="34" charset="0"/>
                          <a:ea typeface="MS PGothic" panose="020B0600070205080204" pitchFamily="34" charset="-128"/>
                          <a:cs typeface="MS PGothic" panose="020B0600070205080204" pitchFamily="34" charset="-128"/>
                        </a:defRPr>
                      </a:lvl9pPr>
                    </a:lstStyle>
                    <a:p>
                      <a:pPr marL="0" marR="0" lvl="0" indent="0" algn="l" defTabSz="508000" rtl="0" eaLnBrk="1" fontAlgn="base" latinLnBrk="0" hangingPunct="1">
                        <a:lnSpc>
                          <a:spcPct val="85000"/>
                        </a:lnSpc>
                        <a:spcBef>
                          <a:spcPct val="0"/>
                        </a:spcBef>
                        <a:spcAft>
                          <a:spcPct val="0"/>
                        </a:spcAft>
                        <a:buClrTx/>
                        <a:buSzTx/>
                        <a:buFontTx/>
                        <a:buNone/>
                        <a:tabLst/>
                      </a:pPr>
                      <a:r>
                        <a:rPr kumimoji="0" lang="en-US" altLang="en-US" sz="14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Scabies</a:t>
                      </a:r>
                    </a:p>
                  </a:txBody>
                  <a:tcPr marL="49921" marR="49921" marT="34282" marB="34282" anchor="ctr" horzOverflow="overflow">
                    <a:lnL w="38100" cap="flat" cmpd="sng" algn="ctr">
                      <a:solidFill>
                        <a:schemeClr val="accent3"/>
                      </a:solidFill>
                      <a:prstDash val="solid"/>
                      <a:round/>
                      <a:headEnd type="none" w="med" len="med"/>
                      <a:tailEnd type="none" w="med" len="med"/>
                    </a:lnL>
                    <a:lnR w="38100" cap="flat" cmpd="sng" algn="ctr">
                      <a:solidFill>
                        <a:schemeClr val="accent3"/>
                      </a:solidFill>
                      <a:prstDash val="solid"/>
                      <a:round/>
                      <a:headEnd type="none" w="med" len="med"/>
                      <a:tailEnd type="none" w="med" len="med"/>
                    </a:lnR>
                    <a:lnT w="38100" cap="flat" cmpd="sng" algn="ctr">
                      <a:solidFill>
                        <a:schemeClr val="accent3"/>
                      </a:solidFill>
                      <a:prstDash val="solid"/>
                      <a:round/>
                      <a:headEnd type="none" w="med" len="med"/>
                      <a:tailEnd type="none" w="med" len="med"/>
                    </a:lnT>
                    <a:lnB w="38100" cap="flat" cmpd="sng" algn="ctr">
                      <a:solidFill>
                        <a:schemeClr val="accent3"/>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lvl1pPr defTabSz="455613">
                        <a:spcBef>
                          <a:spcPct val="20000"/>
                        </a:spcBef>
                        <a:buFont typeface="Arial" panose="020B0604020202020204" pitchFamily="34" charset="0"/>
                        <a:defRPr sz="3200">
                          <a:solidFill>
                            <a:schemeClr val="tx1"/>
                          </a:solidFill>
                          <a:latin typeface="Calibri" panose="020F0502020204030204" pitchFamily="34" charset="0"/>
                          <a:ea typeface="MS PGothic" panose="020B0600070205080204" pitchFamily="34" charset="-128"/>
                          <a:cs typeface="MS PGothic" panose="020B0600070205080204" pitchFamily="34" charset="-128"/>
                        </a:defRPr>
                      </a:lvl1pPr>
                      <a:lvl2pPr marL="742950" indent="-285750" defTabSz="455613">
                        <a:spcBef>
                          <a:spcPct val="20000"/>
                        </a:spcBef>
                        <a:buFont typeface="Arial" panose="020B0604020202020204" pitchFamily="34" charset="0"/>
                        <a:defRPr sz="2700">
                          <a:solidFill>
                            <a:schemeClr val="tx1"/>
                          </a:solidFill>
                          <a:latin typeface="Calibri" panose="020F0502020204030204" pitchFamily="34" charset="0"/>
                          <a:ea typeface="MS PGothic" panose="020B0600070205080204" pitchFamily="34" charset="-128"/>
                          <a:cs typeface="MS PGothic" panose="020B0600070205080204" pitchFamily="34" charset="-128"/>
                        </a:defRPr>
                      </a:lvl2pPr>
                      <a:lvl3pPr marL="1143000" indent="-228600" defTabSz="455613">
                        <a:spcBef>
                          <a:spcPct val="20000"/>
                        </a:spcBef>
                        <a:buFont typeface="Arial" panose="020B0604020202020204" pitchFamily="34" charset="0"/>
                        <a:defRPr sz="2300">
                          <a:solidFill>
                            <a:schemeClr val="tx1"/>
                          </a:solidFill>
                          <a:latin typeface="Calibri" panose="020F0502020204030204" pitchFamily="34" charset="0"/>
                          <a:ea typeface="MS PGothic" panose="020B0600070205080204" pitchFamily="34" charset="-128"/>
                          <a:cs typeface="MS PGothic" panose="020B0600070205080204" pitchFamily="34" charset="-128"/>
                        </a:defRPr>
                      </a:lvl3pPr>
                      <a:lvl4pPr marL="1600200" indent="-228600" defTabSz="455613">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cs typeface="MS PGothic" panose="020B0600070205080204" pitchFamily="34" charset="-128"/>
                        </a:defRPr>
                      </a:lvl4pPr>
                      <a:lvl5pPr marL="2057400" indent="-228600" defTabSz="455613">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cs typeface="MS PGothic" panose="020B0600070205080204" pitchFamily="34" charset="-128"/>
                        </a:defRPr>
                      </a:lvl5pPr>
                      <a:lvl6pPr marL="2514600" indent="-228600" defTabSz="455613" eaLnBrk="0" fontAlgn="base" hangingPunct="0">
                        <a:spcBef>
                          <a:spcPct val="20000"/>
                        </a:spcBef>
                        <a:spcAft>
                          <a:spcPct val="0"/>
                        </a:spcAft>
                        <a:buFont typeface="Arial" panose="020B0604020202020204" pitchFamily="34" charset="0"/>
                        <a:defRPr sz="2000">
                          <a:solidFill>
                            <a:schemeClr val="tx1"/>
                          </a:solidFill>
                          <a:latin typeface="Calibri" panose="020F0502020204030204" pitchFamily="34" charset="0"/>
                          <a:ea typeface="MS PGothic" panose="020B0600070205080204" pitchFamily="34" charset="-128"/>
                          <a:cs typeface="MS PGothic" panose="020B0600070205080204" pitchFamily="34" charset="-128"/>
                        </a:defRPr>
                      </a:lvl6pPr>
                      <a:lvl7pPr marL="2971800" indent="-228600" defTabSz="455613" eaLnBrk="0" fontAlgn="base" hangingPunct="0">
                        <a:spcBef>
                          <a:spcPct val="20000"/>
                        </a:spcBef>
                        <a:spcAft>
                          <a:spcPct val="0"/>
                        </a:spcAft>
                        <a:buFont typeface="Arial" panose="020B0604020202020204" pitchFamily="34" charset="0"/>
                        <a:defRPr sz="2000">
                          <a:solidFill>
                            <a:schemeClr val="tx1"/>
                          </a:solidFill>
                          <a:latin typeface="Calibri" panose="020F0502020204030204" pitchFamily="34" charset="0"/>
                          <a:ea typeface="MS PGothic" panose="020B0600070205080204" pitchFamily="34" charset="-128"/>
                          <a:cs typeface="MS PGothic" panose="020B0600070205080204" pitchFamily="34" charset="-128"/>
                        </a:defRPr>
                      </a:lvl7pPr>
                      <a:lvl8pPr marL="3429000" indent="-228600" defTabSz="455613" eaLnBrk="0" fontAlgn="base" hangingPunct="0">
                        <a:spcBef>
                          <a:spcPct val="20000"/>
                        </a:spcBef>
                        <a:spcAft>
                          <a:spcPct val="0"/>
                        </a:spcAft>
                        <a:buFont typeface="Arial" panose="020B0604020202020204" pitchFamily="34" charset="0"/>
                        <a:defRPr sz="2000">
                          <a:solidFill>
                            <a:schemeClr val="tx1"/>
                          </a:solidFill>
                          <a:latin typeface="Calibri" panose="020F0502020204030204" pitchFamily="34" charset="0"/>
                          <a:ea typeface="MS PGothic" panose="020B0600070205080204" pitchFamily="34" charset="-128"/>
                          <a:cs typeface="MS PGothic" panose="020B0600070205080204" pitchFamily="34" charset="-128"/>
                        </a:defRPr>
                      </a:lvl8pPr>
                      <a:lvl9pPr marL="3886200" indent="-228600" defTabSz="455613" eaLnBrk="0" fontAlgn="base" hangingPunct="0">
                        <a:spcBef>
                          <a:spcPct val="20000"/>
                        </a:spcBef>
                        <a:spcAft>
                          <a:spcPct val="0"/>
                        </a:spcAft>
                        <a:buFont typeface="Arial" panose="020B0604020202020204" pitchFamily="34" charset="0"/>
                        <a:defRPr sz="2000">
                          <a:solidFill>
                            <a:schemeClr val="tx1"/>
                          </a:solidFill>
                          <a:latin typeface="Calibri" panose="020F0502020204030204" pitchFamily="34" charset="0"/>
                          <a:ea typeface="MS PGothic" panose="020B0600070205080204" pitchFamily="34" charset="-128"/>
                          <a:cs typeface="MS PGothic" panose="020B0600070205080204" pitchFamily="34" charset="-128"/>
                        </a:defRPr>
                      </a:lvl9pPr>
                    </a:lstStyle>
                    <a:p>
                      <a:pPr marL="0" marR="0" lvl="0" indent="0" algn="l" defTabSz="455613" rtl="0" eaLnBrk="1" fontAlgn="base" latinLnBrk="0" hangingPunct="1">
                        <a:lnSpc>
                          <a:spcPct val="85000"/>
                        </a:lnSpc>
                        <a:spcBef>
                          <a:spcPct val="0"/>
                        </a:spcBef>
                        <a:spcAft>
                          <a:spcPct val="0"/>
                        </a:spcAft>
                        <a:buClrTx/>
                        <a:buSzTx/>
                        <a:buFontTx/>
                        <a:buNone/>
                        <a:tabLst/>
                      </a:pPr>
                      <a:r>
                        <a:rPr kumimoji="0" lang="en-US" altLang="en-US" sz="14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Seborrheic dermatitis</a:t>
                      </a:r>
                    </a:p>
                  </a:txBody>
                  <a:tcPr marL="49921" marR="49921" marT="34282" marB="34282" anchor="ctr" horzOverflow="overflow">
                    <a:lnL w="38100" cap="flat" cmpd="sng" algn="ctr">
                      <a:solidFill>
                        <a:schemeClr val="accent3"/>
                      </a:solidFill>
                      <a:prstDash val="solid"/>
                      <a:round/>
                      <a:headEnd type="none" w="med" len="med"/>
                      <a:tailEnd type="none" w="med" len="med"/>
                    </a:lnL>
                    <a:lnR w="38100" cap="flat" cmpd="sng" algn="ctr">
                      <a:solidFill>
                        <a:schemeClr val="accent3"/>
                      </a:solidFill>
                      <a:prstDash val="solid"/>
                      <a:round/>
                      <a:headEnd type="none" w="med" len="med"/>
                      <a:tailEnd type="none" w="med" len="med"/>
                    </a:lnR>
                    <a:lnT w="38100" cap="flat" cmpd="sng" algn="ctr">
                      <a:solidFill>
                        <a:schemeClr val="accent3"/>
                      </a:solidFill>
                      <a:prstDash val="solid"/>
                      <a:round/>
                      <a:headEnd type="none" w="med" len="med"/>
                      <a:tailEnd type="none" w="med" len="med"/>
                    </a:lnT>
                    <a:lnB w="38100" cap="flat" cmpd="sng" algn="ctr">
                      <a:solidFill>
                        <a:schemeClr val="accent3"/>
                      </a:solidFill>
                      <a:prstDash val="solid"/>
                      <a:round/>
                      <a:headEnd type="none" w="med" len="med"/>
                      <a:tailEnd type="none" w="med" len="med"/>
                    </a:lnB>
                    <a:lnTlToBr>
                      <a:noFill/>
                    </a:lnTlToBr>
                    <a:lnBlToTr>
                      <a:noFill/>
                    </a:lnBlToTr>
                    <a:solidFill>
                      <a:schemeClr val="accent1">
                        <a:lumMod val="20000"/>
                        <a:lumOff val="80000"/>
                      </a:schemeClr>
                    </a:solidFill>
                  </a:tcPr>
                </a:tc>
                <a:extLst>
                  <a:ext uri="{0D108BD9-81ED-4DB2-BD59-A6C34878D82A}">
                    <a16:rowId xmlns:a16="http://schemas.microsoft.com/office/drawing/2014/main" val="3018772112"/>
                  </a:ext>
                </a:extLst>
              </a:tr>
              <a:tr h="320440">
                <a:tc>
                  <a:txBody>
                    <a:bodyPr/>
                    <a:lstStyle>
                      <a:lvl1pPr defTabSz="508000">
                        <a:spcBef>
                          <a:spcPct val="20000"/>
                        </a:spcBef>
                        <a:buFont typeface="Arial" panose="020B0604020202020204" pitchFamily="34" charset="0"/>
                        <a:defRPr sz="3200">
                          <a:solidFill>
                            <a:schemeClr val="tx1"/>
                          </a:solidFill>
                          <a:latin typeface="Calibri" panose="020F0502020204030204" pitchFamily="34" charset="0"/>
                          <a:ea typeface="MS PGothic" panose="020B0600070205080204" pitchFamily="34" charset="-128"/>
                          <a:cs typeface="MS PGothic" panose="020B0600070205080204" pitchFamily="34" charset="-128"/>
                        </a:defRPr>
                      </a:lvl1pPr>
                      <a:lvl2pPr marL="742950" indent="-285750" defTabSz="508000">
                        <a:spcBef>
                          <a:spcPct val="20000"/>
                        </a:spcBef>
                        <a:buFont typeface="Arial" panose="020B0604020202020204" pitchFamily="34" charset="0"/>
                        <a:defRPr sz="2700">
                          <a:solidFill>
                            <a:schemeClr val="tx1"/>
                          </a:solidFill>
                          <a:latin typeface="Calibri" panose="020F0502020204030204" pitchFamily="34" charset="0"/>
                          <a:ea typeface="MS PGothic" panose="020B0600070205080204" pitchFamily="34" charset="-128"/>
                          <a:cs typeface="MS PGothic" panose="020B0600070205080204" pitchFamily="34" charset="-128"/>
                        </a:defRPr>
                      </a:lvl2pPr>
                      <a:lvl3pPr marL="1143000" indent="-228600" defTabSz="508000">
                        <a:spcBef>
                          <a:spcPct val="20000"/>
                        </a:spcBef>
                        <a:buFont typeface="Arial" panose="020B0604020202020204" pitchFamily="34" charset="0"/>
                        <a:defRPr sz="2300">
                          <a:solidFill>
                            <a:schemeClr val="tx1"/>
                          </a:solidFill>
                          <a:latin typeface="Calibri" panose="020F0502020204030204" pitchFamily="34" charset="0"/>
                          <a:ea typeface="MS PGothic" panose="020B0600070205080204" pitchFamily="34" charset="-128"/>
                          <a:cs typeface="MS PGothic" panose="020B0600070205080204" pitchFamily="34" charset="-128"/>
                        </a:defRPr>
                      </a:lvl3pPr>
                      <a:lvl4pPr marL="1600200" indent="-228600" defTabSz="50800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cs typeface="MS PGothic" panose="020B0600070205080204" pitchFamily="34" charset="-128"/>
                        </a:defRPr>
                      </a:lvl4pPr>
                      <a:lvl5pPr marL="2057400" indent="-228600" defTabSz="50800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cs typeface="MS PGothic" panose="020B0600070205080204" pitchFamily="34" charset="-128"/>
                        </a:defRPr>
                      </a:lvl5pPr>
                      <a:lvl6pPr marL="2514600" indent="-228600" defTabSz="508000" eaLnBrk="0" fontAlgn="base" hangingPunct="0">
                        <a:spcBef>
                          <a:spcPct val="20000"/>
                        </a:spcBef>
                        <a:spcAft>
                          <a:spcPct val="0"/>
                        </a:spcAft>
                        <a:buFont typeface="Arial" panose="020B0604020202020204" pitchFamily="34" charset="0"/>
                        <a:defRPr sz="2000">
                          <a:solidFill>
                            <a:schemeClr val="tx1"/>
                          </a:solidFill>
                          <a:latin typeface="Calibri" panose="020F0502020204030204" pitchFamily="34" charset="0"/>
                          <a:ea typeface="MS PGothic" panose="020B0600070205080204" pitchFamily="34" charset="-128"/>
                          <a:cs typeface="MS PGothic" panose="020B0600070205080204" pitchFamily="34" charset="-128"/>
                        </a:defRPr>
                      </a:lvl6pPr>
                      <a:lvl7pPr marL="2971800" indent="-228600" defTabSz="508000" eaLnBrk="0" fontAlgn="base" hangingPunct="0">
                        <a:spcBef>
                          <a:spcPct val="20000"/>
                        </a:spcBef>
                        <a:spcAft>
                          <a:spcPct val="0"/>
                        </a:spcAft>
                        <a:buFont typeface="Arial" panose="020B0604020202020204" pitchFamily="34" charset="0"/>
                        <a:defRPr sz="2000">
                          <a:solidFill>
                            <a:schemeClr val="tx1"/>
                          </a:solidFill>
                          <a:latin typeface="Calibri" panose="020F0502020204030204" pitchFamily="34" charset="0"/>
                          <a:ea typeface="MS PGothic" panose="020B0600070205080204" pitchFamily="34" charset="-128"/>
                          <a:cs typeface="MS PGothic" panose="020B0600070205080204" pitchFamily="34" charset="-128"/>
                        </a:defRPr>
                      </a:lvl7pPr>
                      <a:lvl8pPr marL="3429000" indent="-228600" defTabSz="508000" eaLnBrk="0" fontAlgn="base" hangingPunct="0">
                        <a:spcBef>
                          <a:spcPct val="20000"/>
                        </a:spcBef>
                        <a:spcAft>
                          <a:spcPct val="0"/>
                        </a:spcAft>
                        <a:buFont typeface="Arial" panose="020B0604020202020204" pitchFamily="34" charset="0"/>
                        <a:defRPr sz="2000">
                          <a:solidFill>
                            <a:schemeClr val="tx1"/>
                          </a:solidFill>
                          <a:latin typeface="Calibri" panose="020F0502020204030204" pitchFamily="34" charset="0"/>
                          <a:ea typeface="MS PGothic" panose="020B0600070205080204" pitchFamily="34" charset="-128"/>
                          <a:cs typeface="MS PGothic" panose="020B0600070205080204" pitchFamily="34" charset="-128"/>
                        </a:defRPr>
                      </a:lvl8pPr>
                      <a:lvl9pPr marL="3886200" indent="-228600" defTabSz="508000" eaLnBrk="0" fontAlgn="base" hangingPunct="0">
                        <a:spcBef>
                          <a:spcPct val="20000"/>
                        </a:spcBef>
                        <a:spcAft>
                          <a:spcPct val="0"/>
                        </a:spcAft>
                        <a:buFont typeface="Arial" panose="020B0604020202020204" pitchFamily="34" charset="0"/>
                        <a:defRPr sz="2000">
                          <a:solidFill>
                            <a:schemeClr val="tx1"/>
                          </a:solidFill>
                          <a:latin typeface="Calibri" panose="020F0502020204030204" pitchFamily="34" charset="0"/>
                          <a:ea typeface="MS PGothic" panose="020B0600070205080204" pitchFamily="34" charset="-128"/>
                          <a:cs typeface="MS PGothic" panose="020B0600070205080204" pitchFamily="34" charset="-128"/>
                        </a:defRPr>
                      </a:lvl9pPr>
                    </a:lstStyle>
                    <a:p>
                      <a:pPr marL="0" marR="0" lvl="0" indent="0" algn="l" defTabSz="508000" rtl="0" eaLnBrk="1" fontAlgn="base" latinLnBrk="0" hangingPunct="1">
                        <a:lnSpc>
                          <a:spcPct val="85000"/>
                        </a:lnSpc>
                        <a:spcBef>
                          <a:spcPct val="0"/>
                        </a:spcBef>
                        <a:spcAft>
                          <a:spcPct val="0"/>
                        </a:spcAft>
                        <a:buClrTx/>
                        <a:buSzTx/>
                        <a:buFontTx/>
                        <a:buNone/>
                        <a:tabLst/>
                      </a:pPr>
                      <a:r>
                        <a:rPr kumimoji="0" lang="en-US" altLang="en-US" sz="14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Scabies</a:t>
                      </a:r>
                    </a:p>
                  </a:txBody>
                  <a:tcPr marL="49921" marR="49921" marT="34282" marB="34282" anchor="ctr" horzOverflow="overflow">
                    <a:lnL w="38100" cap="flat" cmpd="sng" algn="ctr">
                      <a:solidFill>
                        <a:schemeClr val="accent3"/>
                      </a:solidFill>
                      <a:prstDash val="solid"/>
                      <a:round/>
                      <a:headEnd type="none" w="med" len="med"/>
                      <a:tailEnd type="none" w="med" len="med"/>
                    </a:lnL>
                    <a:lnR w="38100" cap="flat" cmpd="sng" algn="ctr">
                      <a:solidFill>
                        <a:schemeClr val="accent3"/>
                      </a:solidFill>
                      <a:prstDash val="solid"/>
                      <a:round/>
                      <a:headEnd type="none" w="med" len="med"/>
                      <a:tailEnd type="none" w="med" len="med"/>
                    </a:lnR>
                    <a:lnT w="38100" cap="flat" cmpd="sng" algn="ctr">
                      <a:solidFill>
                        <a:schemeClr val="accent3"/>
                      </a:solidFill>
                      <a:prstDash val="solid"/>
                      <a:round/>
                      <a:headEnd type="none" w="med" len="med"/>
                      <a:tailEnd type="none" w="med" len="med"/>
                    </a:lnT>
                    <a:lnB w="38100" cap="flat" cmpd="sng" algn="ctr">
                      <a:solidFill>
                        <a:schemeClr val="accent3"/>
                      </a:solidFill>
                      <a:prstDash val="solid"/>
                      <a:round/>
                      <a:headEnd type="none" w="med" len="med"/>
                      <a:tailEnd type="none" w="med" len="med"/>
                    </a:lnB>
                    <a:lnTlToBr>
                      <a:noFill/>
                    </a:lnTlToBr>
                    <a:lnBlToTr>
                      <a:noFill/>
                    </a:lnBlToTr>
                    <a:solidFill>
                      <a:schemeClr val="bg1"/>
                    </a:solidFill>
                  </a:tcPr>
                </a:tc>
                <a:tc>
                  <a:txBody>
                    <a:bodyPr/>
                    <a:lstStyle>
                      <a:lvl1pPr defTabSz="508000">
                        <a:spcBef>
                          <a:spcPct val="20000"/>
                        </a:spcBef>
                        <a:buFont typeface="Arial" panose="020B0604020202020204" pitchFamily="34" charset="0"/>
                        <a:defRPr sz="3200">
                          <a:solidFill>
                            <a:schemeClr val="tx1"/>
                          </a:solidFill>
                          <a:latin typeface="Calibri" panose="020F0502020204030204" pitchFamily="34" charset="0"/>
                          <a:ea typeface="MS PGothic" panose="020B0600070205080204" pitchFamily="34" charset="-128"/>
                          <a:cs typeface="MS PGothic" panose="020B0600070205080204" pitchFamily="34" charset="-128"/>
                        </a:defRPr>
                      </a:lvl1pPr>
                      <a:lvl2pPr marL="742950" indent="-285750" defTabSz="508000">
                        <a:spcBef>
                          <a:spcPct val="20000"/>
                        </a:spcBef>
                        <a:buFont typeface="Arial" panose="020B0604020202020204" pitchFamily="34" charset="0"/>
                        <a:defRPr sz="2700">
                          <a:solidFill>
                            <a:schemeClr val="tx1"/>
                          </a:solidFill>
                          <a:latin typeface="Calibri" panose="020F0502020204030204" pitchFamily="34" charset="0"/>
                          <a:ea typeface="MS PGothic" panose="020B0600070205080204" pitchFamily="34" charset="-128"/>
                          <a:cs typeface="MS PGothic" panose="020B0600070205080204" pitchFamily="34" charset="-128"/>
                        </a:defRPr>
                      </a:lvl2pPr>
                      <a:lvl3pPr marL="1143000" indent="-228600" defTabSz="508000">
                        <a:spcBef>
                          <a:spcPct val="20000"/>
                        </a:spcBef>
                        <a:buFont typeface="Arial" panose="020B0604020202020204" pitchFamily="34" charset="0"/>
                        <a:defRPr sz="2300">
                          <a:solidFill>
                            <a:schemeClr val="tx1"/>
                          </a:solidFill>
                          <a:latin typeface="Calibri" panose="020F0502020204030204" pitchFamily="34" charset="0"/>
                          <a:ea typeface="MS PGothic" panose="020B0600070205080204" pitchFamily="34" charset="-128"/>
                          <a:cs typeface="MS PGothic" panose="020B0600070205080204" pitchFamily="34" charset="-128"/>
                        </a:defRPr>
                      </a:lvl3pPr>
                      <a:lvl4pPr marL="1600200" indent="-228600" defTabSz="50800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cs typeface="MS PGothic" panose="020B0600070205080204" pitchFamily="34" charset="-128"/>
                        </a:defRPr>
                      </a:lvl4pPr>
                      <a:lvl5pPr marL="2057400" indent="-228600" defTabSz="50800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cs typeface="MS PGothic" panose="020B0600070205080204" pitchFamily="34" charset="-128"/>
                        </a:defRPr>
                      </a:lvl5pPr>
                      <a:lvl6pPr marL="2514600" indent="-228600" defTabSz="508000" eaLnBrk="0" fontAlgn="base" hangingPunct="0">
                        <a:spcBef>
                          <a:spcPct val="20000"/>
                        </a:spcBef>
                        <a:spcAft>
                          <a:spcPct val="0"/>
                        </a:spcAft>
                        <a:buFont typeface="Arial" panose="020B0604020202020204" pitchFamily="34" charset="0"/>
                        <a:defRPr sz="2000">
                          <a:solidFill>
                            <a:schemeClr val="tx1"/>
                          </a:solidFill>
                          <a:latin typeface="Calibri" panose="020F0502020204030204" pitchFamily="34" charset="0"/>
                          <a:ea typeface="MS PGothic" panose="020B0600070205080204" pitchFamily="34" charset="-128"/>
                          <a:cs typeface="MS PGothic" panose="020B0600070205080204" pitchFamily="34" charset="-128"/>
                        </a:defRPr>
                      </a:lvl6pPr>
                      <a:lvl7pPr marL="2971800" indent="-228600" defTabSz="508000" eaLnBrk="0" fontAlgn="base" hangingPunct="0">
                        <a:spcBef>
                          <a:spcPct val="20000"/>
                        </a:spcBef>
                        <a:spcAft>
                          <a:spcPct val="0"/>
                        </a:spcAft>
                        <a:buFont typeface="Arial" panose="020B0604020202020204" pitchFamily="34" charset="0"/>
                        <a:defRPr sz="2000">
                          <a:solidFill>
                            <a:schemeClr val="tx1"/>
                          </a:solidFill>
                          <a:latin typeface="Calibri" panose="020F0502020204030204" pitchFamily="34" charset="0"/>
                          <a:ea typeface="MS PGothic" panose="020B0600070205080204" pitchFamily="34" charset="-128"/>
                          <a:cs typeface="MS PGothic" panose="020B0600070205080204" pitchFamily="34" charset="-128"/>
                        </a:defRPr>
                      </a:lvl7pPr>
                      <a:lvl8pPr marL="3429000" indent="-228600" defTabSz="508000" eaLnBrk="0" fontAlgn="base" hangingPunct="0">
                        <a:spcBef>
                          <a:spcPct val="20000"/>
                        </a:spcBef>
                        <a:spcAft>
                          <a:spcPct val="0"/>
                        </a:spcAft>
                        <a:buFont typeface="Arial" panose="020B0604020202020204" pitchFamily="34" charset="0"/>
                        <a:defRPr sz="2000">
                          <a:solidFill>
                            <a:schemeClr val="tx1"/>
                          </a:solidFill>
                          <a:latin typeface="Calibri" panose="020F0502020204030204" pitchFamily="34" charset="0"/>
                          <a:ea typeface="MS PGothic" panose="020B0600070205080204" pitchFamily="34" charset="-128"/>
                          <a:cs typeface="MS PGothic" panose="020B0600070205080204" pitchFamily="34" charset="-128"/>
                        </a:defRPr>
                      </a:lvl8pPr>
                      <a:lvl9pPr marL="3886200" indent="-228600" defTabSz="508000" eaLnBrk="0" fontAlgn="base" hangingPunct="0">
                        <a:spcBef>
                          <a:spcPct val="20000"/>
                        </a:spcBef>
                        <a:spcAft>
                          <a:spcPct val="0"/>
                        </a:spcAft>
                        <a:buFont typeface="Arial" panose="020B0604020202020204" pitchFamily="34" charset="0"/>
                        <a:defRPr sz="2000">
                          <a:solidFill>
                            <a:schemeClr val="tx1"/>
                          </a:solidFill>
                          <a:latin typeface="Calibri" panose="020F0502020204030204" pitchFamily="34" charset="0"/>
                          <a:ea typeface="MS PGothic" panose="020B0600070205080204" pitchFamily="34" charset="-128"/>
                          <a:cs typeface="MS PGothic" panose="020B0600070205080204" pitchFamily="34" charset="-128"/>
                        </a:defRPr>
                      </a:lvl9pPr>
                    </a:lstStyle>
                    <a:p>
                      <a:pPr marL="0" marR="0" lvl="0" indent="0" algn="l" defTabSz="508000" rtl="0" eaLnBrk="1" fontAlgn="base" latinLnBrk="0" hangingPunct="1">
                        <a:lnSpc>
                          <a:spcPct val="85000"/>
                        </a:lnSpc>
                        <a:spcBef>
                          <a:spcPct val="0"/>
                        </a:spcBef>
                        <a:spcAft>
                          <a:spcPct val="0"/>
                        </a:spcAft>
                        <a:buClrTx/>
                        <a:buSzTx/>
                        <a:buFontTx/>
                        <a:buNone/>
                        <a:tabLst/>
                      </a:pPr>
                      <a:r>
                        <a:rPr kumimoji="0" lang="en-US" altLang="en-US" sz="14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Contact dermatitis</a:t>
                      </a:r>
                    </a:p>
                  </a:txBody>
                  <a:tcPr marL="49921" marR="49921" marT="34282" marB="34282" anchor="ctr" horzOverflow="overflow">
                    <a:lnL w="38100" cap="flat" cmpd="sng" algn="ctr">
                      <a:solidFill>
                        <a:schemeClr val="accent3"/>
                      </a:solidFill>
                      <a:prstDash val="solid"/>
                      <a:round/>
                      <a:headEnd type="none" w="med" len="med"/>
                      <a:tailEnd type="none" w="med" len="med"/>
                    </a:lnL>
                    <a:lnR w="38100" cap="flat" cmpd="sng" algn="ctr">
                      <a:solidFill>
                        <a:schemeClr val="accent3"/>
                      </a:solidFill>
                      <a:prstDash val="solid"/>
                      <a:round/>
                      <a:headEnd type="none" w="med" len="med"/>
                      <a:tailEnd type="none" w="med" len="med"/>
                    </a:lnR>
                    <a:lnT w="38100" cap="flat" cmpd="sng" algn="ctr">
                      <a:solidFill>
                        <a:schemeClr val="accent3"/>
                      </a:solidFill>
                      <a:prstDash val="solid"/>
                      <a:round/>
                      <a:headEnd type="none" w="med" len="med"/>
                      <a:tailEnd type="none" w="med" len="med"/>
                    </a:lnT>
                    <a:lnB w="38100" cap="flat" cmpd="sng" algn="ctr">
                      <a:solidFill>
                        <a:schemeClr val="accent3"/>
                      </a:solidFill>
                      <a:prstDash val="solid"/>
                      <a:round/>
                      <a:headEnd type="none" w="med" len="med"/>
                      <a:tailEnd type="none" w="med" len="med"/>
                    </a:lnB>
                    <a:lnTlToBr>
                      <a:noFill/>
                    </a:lnTlToBr>
                    <a:lnBlToTr>
                      <a:noFill/>
                    </a:lnBlToTr>
                    <a:solidFill>
                      <a:schemeClr val="bg1"/>
                    </a:solidFill>
                  </a:tcPr>
                </a:tc>
                <a:tc>
                  <a:txBody>
                    <a:bodyPr/>
                    <a:lstStyle>
                      <a:lvl1pPr defTabSz="455613">
                        <a:spcBef>
                          <a:spcPct val="20000"/>
                        </a:spcBef>
                        <a:buFont typeface="Arial" panose="020B0604020202020204" pitchFamily="34" charset="0"/>
                        <a:defRPr sz="3200">
                          <a:solidFill>
                            <a:schemeClr val="tx1"/>
                          </a:solidFill>
                          <a:latin typeface="Calibri" panose="020F0502020204030204" pitchFamily="34" charset="0"/>
                          <a:ea typeface="MS PGothic" panose="020B0600070205080204" pitchFamily="34" charset="-128"/>
                          <a:cs typeface="MS PGothic" panose="020B0600070205080204" pitchFamily="34" charset="-128"/>
                        </a:defRPr>
                      </a:lvl1pPr>
                      <a:lvl2pPr marL="742950" indent="-285750" defTabSz="455613">
                        <a:spcBef>
                          <a:spcPct val="20000"/>
                        </a:spcBef>
                        <a:buFont typeface="Arial" panose="020B0604020202020204" pitchFamily="34" charset="0"/>
                        <a:defRPr sz="2700">
                          <a:solidFill>
                            <a:schemeClr val="tx1"/>
                          </a:solidFill>
                          <a:latin typeface="Calibri" panose="020F0502020204030204" pitchFamily="34" charset="0"/>
                          <a:ea typeface="MS PGothic" panose="020B0600070205080204" pitchFamily="34" charset="-128"/>
                          <a:cs typeface="MS PGothic" panose="020B0600070205080204" pitchFamily="34" charset="-128"/>
                        </a:defRPr>
                      </a:lvl2pPr>
                      <a:lvl3pPr marL="1143000" indent="-228600" defTabSz="455613">
                        <a:spcBef>
                          <a:spcPct val="20000"/>
                        </a:spcBef>
                        <a:buFont typeface="Arial" panose="020B0604020202020204" pitchFamily="34" charset="0"/>
                        <a:defRPr sz="2300">
                          <a:solidFill>
                            <a:schemeClr val="tx1"/>
                          </a:solidFill>
                          <a:latin typeface="Calibri" panose="020F0502020204030204" pitchFamily="34" charset="0"/>
                          <a:ea typeface="MS PGothic" panose="020B0600070205080204" pitchFamily="34" charset="-128"/>
                          <a:cs typeface="MS PGothic" panose="020B0600070205080204" pitchFamily="34" charset="-128"/>
                        </a:defRPr>
                      </a:lvl3pPr>
                      <a:lvl4pPr marL="1600200" indent="-228600" defTabSz="455613">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cs typeface="MS PGothic" panose="020B0600070205080204" pitchFamily="34" charset="-128"/>
                        </a:defRPr>
                      </a:lvl4pPr>
                      <a:lvl5pPr marL="2057400" indent="-228600" defTabSz="455613">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cs typeface="MS PGothic" panose="020B0600070205080204" pitchFamily="34" charset="-128"/>
                        </a:defRPr>
                      </a:lvl5pPr>
                      <a:lvl6pPr marL="2514600" indent="-228600" defTabSz="455613" eaLnBrk="0" fontAlgn="base" hangingPunct="0">
                        <a:spcBef>
                          <a:spcPct val="20000"/>
                        </a:spcBef>
                        <a:spcAft>
                          <a:spcPct val="0"/>
                        </a:spcAft>
                        <a:buFont typeface="Arial" panose="020B0604020202020204" pitchFamily="34" charset="0"/>
                        <a:defRPr sz="2000">
                          <a:solidFill>
                            <a:schemeClr val="tx1"/>
                          </a:solidFill>
                          <a:latin typeface="Calibri" panose="020F0502020204030204" pitchFamily="34" charset="0"/>
                          <a:ea typeface="MS PGothic" panose="020B0600070205080204" pitchFamily="34" charset="-128"/>
                          <a:cs typeface="MS PGothic" panose="020B0600070205080204" pitchFamily="34" charset="-128"/>
                        </a:defRPr>
                      </a:lvl6pPr>
                      <a:lvl7pPr marL="2971800" indent="-228600" defTabSz="455613" eaLnBrk="0" fontAlgn="base" hangingPunct="0">
                        <a:spcBef>
                          <a:spcPct val="20000"/>
                        </a:spcBef>
                        <a:spcAft>
                          <a:spcPct val="0"/>
                        </a:spcAft>
                        <a:buFont typeface="Arial" panose="020B0604020202020204" pitchFamily="34" charset="0"/>
                        <a:defRPr sz="2000">
                          <a:solidFill>
                            <a:schemeClr val="tx1"/>
                          </a:solidFill>
                          <a:latin typeface="Calibri" panose="020F0502020204030204" pitchFamily="34" charset="0"/>
                          <a:ea typeface="MS PGothic" panose="020B0600070205080204" pitchFamily="34" charset="-128"/>
                          <a:cs typeface="MS PGothic" panose="020B0600070205080204" pitchFamily="34" charset="-128"/>
                        </a:defRPr>
                      </a:lvl7pPr>
                      <a:lvl8pPr marL="3429000" indent="-228600" defTabSz="455613" eaLnBrk="0" fontAlgn="base" hangingPunct="0">
                        <a:spcBef>
                          <a:spcPct val="20000"/>
                        </a:spcBef>
                        <a:spcAft>
                          <a:spcPct val="0"/>
                        </a:spcAft>
                        <a:buFont typeface="Arial" panose="020B0604020202020204" pitchFamily="34" charset="0"/>
                        <a:defRPr sz="2000">
                          <a:solidFill>
                            <a:schemeClr val="tx1"/>
                          </a:solidFill>
                          <a:latin typeface="Calibri" panose="020F0502020204030204" pitchFamily="34" charset="0"/>
                          <a:ea typeface="MS PGothic" panose="020B0600070205080204" pitchFamily="34" charset="-128"/>
                          <a:cs typeface="MS PGothic" panose="020B0600070205080204" pitchFamily="34" charset="-128"/>
                        </a:defRPr>
                      </a:lvl8pPr>
                      <a:lvl9pPr marL="3886200" indent="-228600" defTabSz="455613" eaLnBrk="0" fontAlgn="base" hangingPunct="0">
                        <a:spcBef>
                          <a:spcPct val="20000"/>
                        </a:spcBef>
                        <a:spcAft>
                          <a:spcPct val="0"/>
                        </a:spcAft>
                        <a:buFont typeface="Arial" panose="020B0604020202020204" pitchFamily="34" charset="0"/>
                        <a:defRPr sz="2000">
                          <a:solidFill>
                            <a:schemeClr val="tx1"/>
                          </a:solidFill>
                          <a:latin typeface="Calibri" panose="020F0502020204030204" pitchFamily="34" charset="0"/>
                          <a:ea typeface="MS PGothic" panose="020B0600070205080204" pitchFamily="34" charset="-128"/>
                          <a:cs typeface="MS PGothic" panose="020B0600070205080204" pitchFamily="34" charset="-128"/>
                        </a:defRPr>
                      </a:lvl9pPr>
                    </a:lstStyle>
                    <a:p>
                      <a:pPr marL="0" marR="0" lvl="0" indent="0" algn="l" defTabSz="455613" rtl="0" eaLnBrk="1" fontAlgn="base" latinLnBrk="0" hangingPunct="1">
                        <a:lnSpc>
                          <a:spcPct val="85000"/>
                        </a:lnSpc>
                        <a:spcBef>
                          <a:spcPct val="0"/>
                        </a:spcBef>
                        <a:spcAft>
                          <a:spcPct val="0"/>
                        </a:spcAft>
                        <a:buClrTx/>
                        <a:buSzTx/>
                        <a:buFontTx/>
                        <a:buNone/>
                        <a:tabLst/>
                      </a:pPr>
                      <a:r>
                        <a:rPr kumimoji="0" lang="en-US" altLang="en-US" sz="14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Contact dermatitis</a:t>
                      </a:r>
                    </a:p>
                  </a:txBody>
                  <a:tcPr marL="49921" marR="49921" marT="34282" marB="34282" anchor="ctr" horzOverflow="overflow">
                    <a:lnL w="38100" cap="flat" cmpd="sng" algn="ctr">
                      <a:solidFill>
                        <a:schemeClr val="accent3"/>
                      </a:solidFill>
                      <a:prstDash val="solid"/>
                      <a:round/>
                      <a:headEnd type="none" w="med" len="med"/>
                      <a:tailEnd type="none" w="med" len="med"/>
                    </a:lnL>
                    <a:lnR w="38100" cap="flat" cmpd="sng" algn="ctr">
                      <a:solidFill>
                        <a:schemeClr val="accent3"/>
                      </a:solidFill>
                      <a:prstDash val="solid"/>
                      <a:round/>
                      <a:headEnd type="none" w="med" len="med"/>
                      <a:tailEnd type="none" w="med" len="med"/>
                    </a:lnR>
                    <a:lnT w="38100" cap="flat" cmpd="sng" algn="ctr">
                      <a:solidFill>
                        <a:schemeClr val="accent3"/>
                      </a:solidFill>
                      <a:prstDash val="solid"/>
                      <a:round/>
                      <a:headEnd type="none" w="med" len="med"/>
                      <a:tailEnd type="none" w="med" len="med"/>
                    </a:lnT>
                    <a:lnB w="38100" cap="flat" cmpd="sng" algn="ctr">
                      <a:solidFill>
                        <a:schemeClr val="accent3"/>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608376043"/>
                  </a:ext>
                </a:extLst>
              </a:tr>
              <a:tr h="320440">
                <a:tc rowSpan="4">
                  <a:txBody>
                    <a:bodyPr/>
                    <a:lstStyle>
                      <a:lvl1pPr defTabSz="508000">
                        <a:spcBef>
                          <a:spcPct val="20000"/>
                        </a:spcBef>
                        <a:buFont typeface="Arial" panose="020B0604020202020204" pitchFamily="34" charset="0"/>
                        <a:defRPr sz="3200">
                          <a:solidFill>
                            <a:schemeClr val="tx1"/>
                          </a:solidFill>
                          <a:latin typeface="Calibri" panose="020F0502020204030204" pitchFamily="34" charset="0"/>
                          <a:ea typeface="MS PGothic" panose="020B0600070205080204" pitchFamily="34" charset="-128"/>
                          <a:cs typeface="MS PGothic" panose="020B0600070205080204" pitchFamily="34" charset="-128"/>
                        </a:defRPr>
                      </a:lvl1pPr>
                      <a:lvl2pPr marL="742950" indent="-285750" defTabSz="508000">
                        <a:spcBef>
                          <a:spcPct val="20000"/>
                        </a:spcBef>
                        <a:buFont typeface="Arial" panose="020B0604020202020204" pitchFamily="34" charset="0"/>
                        <a:defRPr sz="2700">
                          <a:solidFill>
                            <a:schemeClr val="tx1"/>
                          </a:solidFill>
                          <a:latin typeface="Calibri" panose="020F0502020204030204" pitchFamily="34" charset="0"/>
                          <a:ea typeface="MS PGothic" panose="020B0600070205080204" pitchFamily="34" charset="-128"/>
                          <a:cs typeface="MS PGothic" panose="020B0600070205080204" pitchFamily="34" charset="-128"/>
                        </a:defRPr>
                      </a:lvl2pPr>
                      <a:lvl3pPr marL="1143000" indent="-228600" defTabSz="508000">
                        <a:spcBef>
                          <a:spcPct val="20000"/>
                        </a:spcBef>
                        <a:buFont typeface="Arial" panose="020B0604020202020204" pitchFamily="34" charset="0"/>
                        <a:defRPr sz="2300">
                          <a:solidFill>
                            <a:schemeClr val="tx1"/>
                          </a:solidFill>
                          <a:latin typeface="Calibri" panose="020F0502020204030204" pitchFamily="34" charset="0"/>
                          <a:ea typeface="MS PGothic" panose="020B0600070205080204" pitchFamily="34" charset="-128"/>
                          <a:cs typeface="MS PGothic" panose="020B0600070205080204" pitchFamily="34" charset="-128"/>
                        </a:defRPr>
                      </a:lvl3pPr>
                      <a:lvl4pPr marL="1600200" indent="-228600" defTabSz="50800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cs typeface="MS PGothic" panose="020B0600070205080204" pitchFamily="34" charset="-128"/>
                        </a:defRPr>
                      </a:lvl4pPr>
                      <a:lvl5pPr marL="2057400" indent="-228600" defTabSz="50800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cs typeface="MS PGothic" panose="020B0600070205080204" pitchFamily="34" charset="-128"/>
                        </a:defRPr>
                      </a:lvl5pPr>
                      <a:lvl6pPr marL="2514600" indent="-228600" defTabSz="508000" eaLnBrk="0" fontAlgn="base" hangingPunct="0">
                        <a:spcBef>
                          <a:spcPct val="20000"/>
                        </a:spcBef>
                        <a:spcAft>
                          <a:spcPct val="0"/>
                        </a:spcAft>
                        <a:buFont typeface="Arial" panose="020B0604020202020204" pitchFamily="34" charset="0"/>
                        <a:defRPr sz="2000">
                          <a:solidFill>
                            <a:schemeClr val="tx1"/>
                          </a:solidFill>
                          <a:latin typeface="Calibri" panose="020F0502020204030204" pitchFamily="34" charset="0"/>
                          <a:ea typeface="MS PGothic" panose="020B0600070205080204" pitchFamily="34" charset="-128"/>
                          <a:cs typeface="MS PGothic" panose="020B0600070205080204" pitchFamily="34" charset="-128"/>
                        </a:defRPr>
                      </a:lvl6pPr>
                      <a:lvl7pPr marL="2971800" indent="-228600" defTabSz="508000" eaLnBrk="0" fontAlgn="base" hangingPunct="0">
                        <a:spcBef>
                          <a:spcPct val="20000"/>
                        </a:spcBef>
                        <a:spcAft>
                          <a:spcPct val="0"/>
                        </a:spcAft>
                        <a:buFont typeface="Arial" panose="020B0604020202020204" pitchFamily="34" charset="0"/>
                        <a:defRPr sz="2000">
                          <a:solidFill>
                            <a:schemeClr val="tx1"/>
                          </a:solidFill>
                          <a:latin typeface="Calibri" panose="020F0502020204030204" pitchFamily="34" charset="0"/>
                          <a:ea typeface="MS PGothic" panose="020B0600070205080204" pitchFamily="34" charset="-128"/>
                          <a:cs typeface="MS PGothic" panose="020B0600070205080204" pitchFamily="34" charset="-128"/>
                        </a:defRPr>
                      </a:lvl7pPr>
                      <a:lvl8pPr marL="3429000" indent="-228600" defTabSz="508000" eaLnBrk="0" fontAlgn="base" hangingPunct="0">
                        <a:spcBef>
                          <a:spcPct val="20000"/>
                        </a:spcBef>
                        <a:spcAft>
                          <a:spcPct val="0"/>
                        </a:spcAft>
                        <a:buFont typeface="Arial" panose="020B0604020202020204" pitchFamily="34" charset="0"/>
                        <a:defRPr sz="2000">
                          <a:solidFill>
                            <a:schemeClr val="tx1"/>
                          </a:solidFill>
                          <a:latin typeface="Calibri" panose="020F0502020204030204" pitchFamily="34" charset="0"/>
                          <a:ea typeface="MS PGothic" panose="020B0600070205080204" pitchFamily="34" charset="-128"/>
                          <a:cs typeface="MS PGothic" panose="020B0600070205080204" pitchFamily="34" charset="-128"/>
                        </a:defRPr>
                      </a:lvl8pPr>
                      <a:lvl9pPr marL="3886200" indent="-228600" defTabSz="508000" eaLnBrk="0" fontAlgn="base" hangingPunct="0">
                        <a:spcBef>
                          <a:spcPct val="20000"/>
                        </a:spcBef>
                        <a:spcAft>
                          <a:spcPct val="0"/>
                        </a:spcAft>
                        <a:buFont typeface="Arial" panose="020B0604020202020204" pitchFamily="34" charset="0"/>
                        <a:defRPr sz="2000">
                          <a:solidFill>
                            <a:schemeClr val="tx1"/>
                          </a:solidFill>
                          <a:latin typeface="Calibri" panose="020F0502020204030204" pitchFamily="34" charset="0"/>
                          <a:ea typeface="MS PGothic" panose="020B0600070205080204" pitchFamily="34" charset="-128"/>
                          <a:cs typeface="MS PGothic" panose="020B0600070205080204" pitchFamily="34" charset="-128"/>
                        </a:defRPr>
                      </a:lvl9pPr>
                    </a:lstStyle>
                    <a:p>
                      <a:pPr marL="0" marR="0" lvl="0" indent="0" algn="l" defTabSz="508000" rtl="0" eaLnBrk="1" fontAlgn="base" latinLnBrk="0" hangingPunct="1">
                        <a:lnSpc>
                          <a:spcPct val="85000"/>
                        </a:lnSpc>
                        <a:spcBef>
                          <a:spcPct val="0"/>
                        </a:spcBef>
                        <a:spcAft>
                          <a:spcPct val="0"/>
                        </a:spcAft>
                        <a:buClrTx/>
                        <a:buSzTx/>
                        <a:buFontTx/>
                        <a:buNone/>
                        <a:tabLst/>
                      </a:pPr>
                      <a:r>
                        <a:rPr kumimoji="0" lang="en-US" altLang="en-US" sz="14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Immunodeficiency syndromes:</a:t>
                      </a:r>
                    </a:p>
                    <a:p>
                      <a:pPr marL="0" marR="0" lvl="0" indent="0" algn="l" defTabSz="508000" rtl="0" eaLnBrk="1" fontAlgn="base" latinLnBrk="0" hangingPunct="1">
                        <a:lnSpc>
                          <a:spcPct val="85000"/>
                        </a:lnSpc>
                        <a:spcBef>
                          <a:spcPct val="0"/>
                        </a:spcBef>
                        <a:spcAft>
                          <a:spcPct val="0"/>
                        </a:spcAft>
                        <a:buClrTx/>
                        <a:buSzTx/>
                        <a:buFont typeface="Arial" panose="020B0604020202020204" pitchFamily="34" charset="0"/>
                        <a:buChar char="•"/>
                        <a:tabLst/>
                      </a:pPr>
                      <a:r>
                        <a:rPr kumimoji="0" lang="en-US" altLang="en-US" sz="14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Wiskott-Aldrich syndrome</a:t>
                      </a:r>
                    </a:p>
                    <a:p>
                      <a:pPr marL="0" marR="0" lvl="0" indent="0" algn="l" defTabSz="508000" rtl="0" eaLnBrk="1" fontAlgn="base" latinLnBrk="0" hangingPunct="1">
                        <a:lnSpc>
                          <a:spcPct val="85000"/>
                        </a:lnSpc>
                        <a:spcBef>
                          <a:spcPct val="0"/>
                        </a:spcBef>
                        <a:spcAft>
                          <a:spcPct val="0"/>
                        </a:spcAft>
                        <a:buClrTx/>
                        <a:buSzTx/>
                        <a:buFont typeface="Arial" panose="020B0604020202020204" pitchFamily="34" charset="0"/>
                        <a:buChar char="•"/>
                        <a:tabLst/>
                      </a:pPr>
                      <a:r>
                        <a:rPr kumimoji="0" lang="en-US" altLang="en-US" sz="14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Hyper-IgE syndrome</a:t>
                      </a:r>
                    </a:p>
                    <a:p>
                      <a:pPr marL="0" marR="0" lvl="0" indent="0" algn="l" defTabSz="508000" rtl="0" eaLnBrk="1" fontAlgn="base" latinLnBrk="0" hangingPunct="1">
                        <a:lnSpc>
                          <a:spcPct val="85000"/>
                        </a:lnSpc>
                        <a:spcBef>
                          <a:spcPct val="0"/>
                        </a:spcBef>
                        <a:spcAft>
                          <a:spcPct val="0"/>
                        </a:spcAft>
                        <a:buClrTx/>
                        <a:buSzTx/>
                        <a:buFont typeface="Arial" panose="020B0604020202020204" pitchFamily="34" charset="0"/>
                        <a:buChar char="•"/>
                        <a:tabLst/>
                      </a:pPr>
                      <a:r>
                        <a:rPr kumimoji="0" lang="en-US" altLang="en-US" sz="14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Omenn syndrome</a:t>
                      </a:r>
                    </a:p>
                    <a:p>
                      <a:pPr marL="0" marR="0" lvl="0" indent="0" algn="l" defTabSz="508000" rtl="0" eaLnBrk="1" fontAlgn="base" latinLnBrk="0" hangingPunct="1">
                        <a:lnSpc>
                          <a:spcPct val="85000"/>
                        </a:lnSpc>
                        <a:spcBef>
                          <a:spcPct val="0"/>
                        </a:spcBef>
                        <a:spcAft>
                          <a:spcPct val="0"/>
                        </a:spcAft>
                        <a:buClrTx/>
                        <a:buSzTx/>
                        <a:buFont typeface="Arial" panose="020B0604020202020204" pitchFamily="34" charset="0"/>
                        <a:buChar char="•"/>
                        <a:tabLst/>
                      </a:pPr>
                      <a:r>
                        <a:rPr kumimoji="0" lang="en-US" altLang="en-US" sz="14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Netherton syndrome</a:t>
                      </a:r>
                    </a:p>
                  </a:txBody>
                  <a:tcPr marL="49921" marR="49921" marT="34282" marB="34282" anchor="ctr" horzOverflow="overflow">
                    <a:lnL w="38100" cap="flat" cmpd="sng" algn="ctr">
                      <a:solidFill>
                        <a:schemeClr val="accent3"/>
                      </a:solidFill>
                      <a:prstDash val="solid"/>
                      <a:round/>
                      <a:headEnd type="none" w="med" len="med"/>
                      <a:tailEnd type="none" w="med" len="med"/>
                    </a:lnL>
                    <a:lnR w="38100" cap="flat" cmpd="sng" algn="ctr">
                      <a:solidFill>
                        <a:schemeClr val="accent3"/>
                      </a:solidFill>
                      <a:prstDash val="solid"/>
                      <a:round/>
                      <a:headEnd type="none" w="med" len="med"/>
                      <a:tailEnd type="none" w="med" len="med"/>
                    </a:lnR>
                    <a:lnT w="38100" cap="flat" cmpd="sng" algn="ctr">
                      <a:solidFill>
                        <a:schemeClr val="accent3"/>
                      </a:solidFill>
                      <a:prstDash val="solid"/>
                      <a:round/>
                      <a:headEnd type="none" w="med" len="med"/>
                      <a:tailEnd type="none" w="med" len="med"/>
                    </a:lnT>
                    <a:lnB w="38100" cap="flat" cmpd="sng" algn="ctr">
                      <a:solidFill>
                        <a:schemeClr val="accent3"/>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lvl1pPr defTabSz="508000">
                        <a:spcBef>
                          <a:spcPct val="20000"/>
                        </a:spcBef>
                        <a:buFont typeface="Arial" panose="020B0604020202020204" pitchFamily="34" charset="0"/>
                        <a:defRPr sz="3200">
                          <a:solidFill>
                            <a:schemeClr val="tx1"/>
                          </a:solidFill>
                          <a:latin typeface="Calibri" panose="020F0502020204030204" pitchFamily="34" charset="0"/>
                          <a:ea typeface="MS PGothic" panose="020B0600070205080204" pitchFamily="34" charset="-128"/>
                          <a:cs typeface="MS PGothic" panose="020B0600070205080204" pitchFamily="34" charset="-128"/>
                        </a:defRPr>
                      </a:lvl1pPr>
                      <a:lvl2pPr marL="742950" indent="-285750" defTabSz="508000">
                        <a:spcBef>
                          <a:spcPct val="20000"/>
                        </a:spcBef>
                        <a:buFont typeface="Arial" panose="020B0604020202020204" pitchFamily="34" charset="0"/>
                        <a:defRPr sz="2700">
                          <a:solidFill>
                            <a:schemeClr val="tx1"/>
                          </a:solidFill>
                          <a:latin typeface="Calibri" panose="020F0502020204030204" pitchFamily="34" charset="0"/>
                          <a:ea typeface="MS PGothic" panose="020B0600070205080204" pitchFamily="34" charset="-128"/>
                          <a:cs typeface="MS PGothic" panose="020B0600070205080204" pitchFamily="34" charset="-128"/>
                        </a:defRPr>
                      </a:lvl2pPr>
                      <a:lvl3pPr marL="1143000" indent="-228600" defTabSz="508000">
                        <a:spcBef>
                          <a:spcPct val="20000"/>
                        </a:spcBef>
                        <a:buFont typeface="Arial" panose="020B0604020202020204" pitchFamily="34" charset="0"/>
                        <a:defRPr sz="2300">
                          <a:solidFill>
                            <a:schemeClr val="tx1"/>
                          </a:solidFill>
                          <a:latin typeface="Calibri" panose="020F0502020204030204" pitchFamily="34" charset="0"/>
                          <a:ea typeface="MS PGothic" panose="020B0600070205080204" pitchFamily="34" charset="-128"/>
                          <a:cs typeface="MS PGothic" panose="020B0600070205080204" pitchFamily="34" charset="-128"/>
                        </a:defRPr>
                      </a:lvl3pPr>
                      <a:lvl4pPr marL="1600200" indent="-228600" defTabSz="50800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cs typeface="MS PGothic" panose="020B0600070205080204" pitchFamily="34" charset="-128"/>
                        </a:defRPr>
                      </a:lvl4pPr>
                      <a:lvl5pPr marL="2057400" indent="-228600" defTabSz="50800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cs typeface="MS PGothic" panose="020B0600070205080204" pitchFamily="34" charset="-128"/>
                        </a:defRPr>
                      </a:lvl5pPr>
                      <a:lvl6pPr marL="2514600" indent="-228600" defTabSz="508000" eaLnBrk="0" fontAlgn="base" hangingPunct="0">
                        <a:spcBef>
                          <a:spcPct val="20000"/>
                        </a:spcBef>
                        <a:spcAft>
                          <a:spcPct val="0"/>
                        </a:spcAft>
                        <a:buFont typeface="Arial" panose="020B0604020202020204" pitchFamily="34" charset="0"/>
                        <a:defRPr sz="2000">
                          <a:solidFill>
                            <a:schemeClr val="tx1"/>
                          </a:solidFill>
                          <a:latin typeface="Calibri" panose="020F0502020204030204" pitchFamily="34" charset="0"/>
                          <a:ea typeface="MS PGothic" panose="020B0600070205080204" pitchFamily="34" charset="-128"/>
                          <a:cs typeface="MS PGothic" panose="020B0600070205080204" pitchFamily="34" charset="-128"/>
                        </a:defRPr>
                      </a:lvl6pPr>
                      <a:lvl7pPr marL="2971800" indent="-228600" defTabSz="508000" eaLnBrk="0" fontAlgn="base" hangingPunct="0">
                        <a:spcBef>
                          <a:spcPct val="20000"/>
                        </a:spcBef>
                        <a:spcAft>
                          <a:spcPct val="0"/>
                        </a:spcAft>
                        <a:buFont typeface="Arial" panose="020B0604020202020204" pitchFamily="34" charset="0"/>
                        <a:defRPr sz="2000">
                          <a:solidFill>
                            <a:schemeClr val="tx1"/>
                          </a:solidFill>
                          <a:latin typeface="Calibri" panose="020F0502020204030204" pitchFamily="34" charset="0"/>
                          <a:ea typeface="MS PGothic" panose="020B0600070205080204" pitchFamily="34" charset="-128"/>
                          <a:cs typeface="MS PGothic" panose="020B0600070205080204" pitchFamily="34" charset="-128"/>
                        </a:defRPr>
                      </a:lvl7pPr>
                      <a:lvl8pPr marL="3429000" indent="-228600" defTabSz="508000" eaLnBrk="0" fontAlgn="base" hangingPunct="0">
                        <a:spcBef>
                          <a:spcPct val="20000"/>
                        </a:spcBef>
                        <a:spcAft>
                          <a:spcPct val="0"/>
                        </a:spcAft>
                        <a:buFont typeface="Arial" panose="020B0604020202020204" pitchFamily="34" charset="0"/>
                        <a:defRPr sz="2000">
                          <a:solidFill>
                            <a:schemeClr val="tx1"/>
                          </a:solidFill>
                          <a:latin typeface="Calibri" panose="020F0502020204030204" pitchFamily="34" charset="0"/>
                          <a:ea typeface="MS PGothic" panose="020B0600070205080204" pitchFamily="34" charset="-128"/>
                          <a:cs typeface="MS PGothic" panose="020B0600070205080204" pitchFamily="34" charset="-128"/>
                        </a:defRPr>
                      </a:lvl8pPr>
                      <a:lvl9pPr marL="3886200" indent="-228600" defTabSz="508000" eaLnBrk="0" fontAlgn="base" hangingPunct="0">
                        <a:spcBef>
                          <a:spcPct val="20000"/>
                        </a:spcBef>
                        <a:spcAft>
                          <a:spcPct val="0"/>
                        </a:spcAft>
                        <a:buFont typeface="Arial" panose="020B0604020202020204" pitchFamily="34" charset="0"/>
                        <a:defRPr sz="2000">
                          <a:solidFill>
                            <a:schemeClr val="tx1"/>
                          </a:solidFill>
                          <a:latin typeface="Calibri" panose="020F0502020204030204" pitchFamily="34" charset="0"/>
                          <a:ea typeface="MS PGothic" panose="020B0600070205080204" pitchFamily="34" charset="-128"/>
                          <a:cs typeface="MS PGothic" panose="020B0600070205080204" pitchFamily="34" charset="-128"/>
                        </a:defRPr>
                      </a:lvl9pPr>
                    </a:lstStyle>
                    <a:p>
                      <a:pPr marL="0" marR="0" lvl="0" indent="0" algn="l" defTabSz="508000" rtl="0" eaLnBrk="1" fontAlgn="base" latinLnBrk="0" hangingPunct="1">
                        <a:lnSpc>
                          <a:spcPct val="85000"/>
                        </a:lnSpc>
                        <a:spcBef>
                          <a:spcPct val="0"/>
                        </a:spcBef>
                        <a:spcAft>
                          <a:spcPct val="0"/>
                        </a:spcAft>
                        <a:buClrTx/>
                        <a:buSzTx/>
                        <a:buFontTx/>
                        <a:buNone/>
                        <a:tabLst/>
                      </a:pPr>
                      <a:r>
                        <a:rPr kumimoji="0" lang="en-US" altLang="en-US" sz="14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Tinea corporis</a:t>
                      </a:r>
                    </a:p>
                  </a:txBody>
                  <a:tcPr marL="49921" marR="49921" marT="34282" marB="34282" anchor="ctr" horzOverflow="overflow">
                    <a:lnL w="38100" cap="flat" cmpd="sng" algn="ctr">
                      <a:solidFill>
                        <a:schemeClr val="accent3"/>
                      </a:solidFill>
                      <a:prstDash val="solid"/>
                      <a:round/>
                      <a:headEnd type="none" w="med" len="med"/>
                      <a:tailEnd type="none" w="med" len="med"/>
                    </a:lnL>
                    <a:lnR w="38100" cap="flat" cmpd="sng" algn="ctr">
                      <a:solidFill>
                        <a:schemeClr val="accent3"/>
                      </a:solidFill>
                      <a:prstDash val="solid"/>
                      <a:round/>
                      <a:headEnd type="none" w="med" len="med"/>
                      <a:tailEnd type="none" w="med" len="med"/>
                    </a:lnR>
                    <a:lnT w="38100" cap="flat" cmpd="sng" algn="ctr">
                      <a:solidFill>
                        <a:schemeClr val="accent3"/>
                      </a:solidFill>
                      <a:prstDash val="solid"/>
                      <a:round/>
                      <a:headEnd type="none" w="med" len="med"/>
                      <a:tailEnd type="none" w="med" len="med"/>
                    </a:lnT>
                    <a:lnB w="38100" cap="flat" cmpd="sng" algn="ctr">
                      <a:solidFill>
                        <a:schemeClr val="accent3"/>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lvl1pPr defTabSz="455613">
                        <a:spcBef>
                          <a:spcPct val="20000"/>
                        </a:spcBef>
                        <a:buFont typeface="Arial" panose="020B0604020202020204" pitchFamily="34" charset="0"/>
                        <a:defRPr sz="3200">
                          <a:solidFill>
                            <a:schemeClr val="tx1"/>
                          </a:solidFill>
                          <a:latin typeface="Calibri" panose="020F0502020204030204" pitchFamily="34" charset="0"/>
                          <a:ea typeface="MS PGothic" panose="020B0600070205080204" pitchFamily="34" charset="-128"/>
                          <a:cs typeface="MS PGothic" panose="020B0600070205080204" pitchFamily="34" charset="-128"/>
                        </a:defRPr>
                      </a:lvl1pPr>
                      <a:lvl2pPr marL="742950" indent="-285750" defTabSz="455613">
                        <a:spcBef>
                          <a:spcPct val="20000"/>
                        </a:spcBef>
                        <a:buFont typeface="Arial" panose="020B0604020202020204" pitchFamily="34" charset="0"/>
                        <a:defRPr sz="2700">
                          <a:solidFill>
                            <a:schemeClr val="tx1"/>
                          </a:solidFill>
                          <a:latin typeface="Calibri" panose="020F0502020204030204" pitchFamily="34" charset="0"/>
                          <a:ea typeface="MS PGothic" panose="020B0600070205080204" pitchFamily="34" charset="-128"/>
                          <a:cs typeface="MS PGothic" panose="020B0600070205080204" pitchFamily="34" charset="-128"/>
                        </a:defRPr>
                      </a:lvl2pPr>
                      <a:lvl3pPr marL="1143000" indent="-228600" defTabSz="455613">
                        <a:spcBef>
                          <a:spcPct val="20000"/>
                        </a:spcBef>
                        <a:buFont typeface="Arial" panose="020B0604020202020204" pitchFamily="34" charset="0"/>
                        <a:defRPr sz="2300">
                          <a:solidFill>
                            <a:schemeClr val="tx1"/>
                          </a:solidFill>
                          <a:latin typeface="Calibri" panose="020F0502020204030204" pitchFamily="34" charset="0"/>
                          <a:ea typeface="MS PGothic" panose="020B0600070205080204" pitchFamily="34" charset="-128"/>
                          <a:cs typeface="MS PGothic" panose="020B0600070205080204" pitchFamily="34" charset="-128"/>
                        </a:defRPr>
                      </a:lvl3pPr>
                      <a:lvl4pPr marL="1600200" indent="-228600" defTabSz="455613">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cs typeface="MS PGothic" panose="020B0600070205080204" pitchFamily="34" charset="-128"/>
                        </a:defRPr>
                      </a:lvl4pPr>
                      <a:lvl5pPr marL="2057400" indent="-228600" defTabSz="455613">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cs typeface="MS PGothic" panose="020B0600070205080204" pitchFamily="34" charset="-128"/>
                        </a:defRPr>
                      </a:lvl5pPr>
                      <a:lvl6pPr marL="2514600" indent="-228600" defTabSz="455613" eaLnBrk="0" fontAlgn="base" hangingPunct="0">
                        <a:spcBef>
                          <a:spcPct val="20000"/>
                        </a:spcBef>
                        <a:spcAft>
                          <a:spcPct val="0"/>
                        </a:spcAft>
                        <a:buFont typeface="Arial" panose="020B0604020202020204" pitchFamily="34" charset="0"/>
                        <a:defRPr sz="2000">
                          <a:solidFill>
                            <a:schemeClr val="tx1"/>
                          </a:solidFill>
                          <a:latin typeface="Calibri" panose="020F0502020204030204" pitchFamily="34" charset="0"/>
                          <a:ea typeface="MS PGothic" panose="020B0600070205080204" pitchFamily="34" charset="-128"/>
                          <a:cs typeface="MS PGothic" panose="020B0600070205080204" pitchFamily="34" charset="-128"/>
                        </a:defRPr>
                      </a:lvl6pPr>
                      <a:lvl7pPr marL="2971800" indent="-228600" defTabSz="455613" eaLnBrk="0" fontAlgn="base" hangingPunct="0">
                        <a:spcBef>
                          <a:spcPct val="20000"/>
                        </a:spcBef>
                        <a:spcAft>
                          <a:spcPct val="0"/>
                        </a:spcAft>
                        <a:buFont typeface="Arial" panose="020B0604020202020204" pitchFamily="34" charset="0"/>
                        <a:defRPr sz="2000">
                          <a:solidFill>
                            <a:schemeClr val="tx1"/>
                          </a:solidFill>
                          <a:latin typeface="Calibri" panose="020F0502020204030204" pitchFamily="34" charset="0"/>
                          <a:ea typeface="MS PGothic" panose="020B0600070205080204" pitchFamily="34" charset="-128"/>
                          <a:cs typeface="MS PGothic" panose="020B0600070205080204" pitchFamily="34" charset="-128"/>
                        </a:defRPr>
                      </a:lvl7pPr>
                      <a:lvl8pPr marL="3429000" indent="-228600" defTabSz="455613" eaLnBrk="0" fontAlgn="base" hangingPunct="0">
                        <a:spcBef>
                          <a:spcPct val="20000"/>
                        </a:spcBef>
                        <a:spcAft>
                          <a:spcPct val="0"/>
                        </a:spcAft>
                        <a:buFont typeface="Arial" panose="020B0604020202020204" pitchFamily="34" charset="0"/>
                        <a:defRPr sz="2000">
                          <a:solidFill>
                            <a:schemeClr val="tx1"/>
                          </a:solidFill>
                          <a:latin typeface="Calibri" panose="020F0502020204030204" pitchFamily="34" charset="0"/>
                          <a:ea typeface="MS PGothic" panose="020B0600070205080204" pitchFamily="34" charset="-128"/>
                          <a:cs typeface="MS PGothic" panose="020B0600070205080204" pitchFamily="34" charset="-128"/>
                        </a:defRPr>
                      </a:lvl8pPr>
                      <a:lvl9pPr marL="3886200" indent="-228600" defTabSz="455613" eaLnBrk="0" fontAlgn="base" hangingPunct="0">
                        <a:spcBef>
                          <a:spcPct val="20000"/>
                        </a:spcBef>
                        <a:spcAft>
                          <a:spcPct val="0"/>
                        </a:spcAft>
                        <a:buFont typeface="Arial" panose="020B0604020202020204" pitchFamily="34" charset="0"/>
                        <a:defRPr sz="2000">
                          <a:solidFill>
                            <a:schemeClr val="tx1"/>
                          </a:solidFill>
                          <a:latin typeface="Calibri" panose="020F0502020204030204" pitchFamily="34" charset="0"/>
                          <a:ea typeface="MS PGothic" panose="020B0600070205080204" pitchFamily="34" charset="-128"/>
                          <a:cs typeface="MS PGothic" panose="020B0600070205080204" pitchFamily="34" charset="-128"/>
                        </a:defRPr>
                      </a:lvl9pPr>
                    </a:lstStyle>
                    <a:p>
                      <a:pPr marL="0" marR="0" lvl="0" indent="0" algn="l" defTabSz="455613" rtl="0" eaLnBrk="1" fontAlgn="base" latinLnBrk="0" hangingPunct="1">
                        <a:lnSpc>
                          <a:spcPct val="85000"/>
                        </a:lnSpc>
                        <a:spcBef>
                          <a:spcPct val="0"/>
                        </a:spcBef>
                        <a:spcAft>
                          <a:spcPct val="0"/>
                        </a:spcAft>
                        <a:buClrTx/>
                        <a:buSzTx/>
                        <a:buFontTx/>
                        <a:buNone/>
                        <a:tabLst/>
                      </a:pPr>
                      <a:r>
                        <a:rPr kumimoji="0" lang="en-US" altLang="en-US" sz="14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Scabies</a:t>
                      </a:r>
                    </a:p>
                  </a:txBody>
                  <a:tcPr marL="49921" marR="49921" marT="34282" marB="34282" anchor="ctr" horzOverflow="overflow">
                    <a:lnL w="38100" cap="flat" cmpd="sng" algn="ctr">
                      <a:solidFill>
                        <a:schemeClr val="accent3"/>
                      </a:solidFill>
                      <a:prstDash val="solid"/>
                      <a:round/>
                      <a:headEnd type="none" w="med" len="med"/>
                      <a:tailEnd type="none" w="med" len="med"/>
                    </a:lnL>
                    <a:lnR w="38100" cap="flat" cmpd="sng" algn="ctr">
                      <a:solidFill>
                        <a:schemeClr val="accent3"/>
                      </a:solidFill>
                      <a:prstDash val="solid"/>
                      <a:round/>
                      <a:headEnd type="none" w="med" len="med"/>
                      <a:tailEnd type="none" w="med" len="med"/>
                    </a:lnR>
                    <a:lnT w="38100" cap="flat" cmpd="sng" algn="ctr">
                      <a:solidFill>
                        <a:schemeClr val="accent3"/>
                      </a:solidFill>
                      <a:prstDash val="solid"/>
                      <a:round/>
                      <a:headEnd type="none" w="med" len="med"/>
                      <a:tailEnd type="none" w="med" len="med"/>
                    </a:lnT>
                    <a:lnB w="38100" cap="flat" cmpd="sng" algn="ctr">
                      <a:solidFill>
                        <a:schemeClr val="accent3"/>
                      </a:solidFill>
                      <a:prstDash val="solid"/>
                      <a:round/>
                      <a:headEnd type="none" w="med" len="med"/>
                      <a:tailEnd type="none" w="med" len="med"/>
                    </a:lnB>
                    <a:lnTlToBr>
                      <a:noFill/>
                    </a:lnTlToBr>
                    <a:lnBlToTr>
                      <a:noFill/>
                    </a:lnBlToTr>
                    <a:solidFill>
                      <a:schemeClr val="accent1">
                        <a:lumMod val="20000"/>
                        <a:lumOff val="80000"/>
                      </a:schemeClr>
                    </a:solidFill>
                  </a:tcPr>
                </a:tc>
                <a:extLst>
                  <a:ext uri="{0D108BD9-81ED-4DB2-BD59-A6C34878D82A}">
                    <a16:rowId xmlns:a16="http://schemas.microsoft.com/office/drawing/2014/main" val="3940819991"/>
                  </a:ext>
                </a:extLst>
              </a:tr>
              <a:tr h="320440">
                <a:tc vMerge="1">
                  <a:txBody>
                    <a:bodyPr/>
                    <a:lstStyle/>
                    <a:p>
                      <a:endParaRPr lang="en-US"/>
                    </a:p>
                  </a:txBody>
                  <a:tcPr/>
                </a:tc>
                <a:tc>
                  <a:txBody>
                    <a:bodyPr/>
                    <a:lstStyle>
                      <a:lvl1pPr defTabSz="455613">
                        <a:spcBef>
                          <a:spcPct val="20000"/>
                        </a:spcBef>
                        <a:buFont typeface="Arial" panose="020B0604020202020204" pitchFamily="34" charset="0"/>
                        <a:defRPr sz="3200">
                          <a:solidFill>
                            <a:schemeClr val="tx1"/>
                          </a:solidFill>
                          <a:latin typeface="Calibri" panose="020F0502020204030204" pitchFamily="34" charset="0"/>
                          <a:ea typeface="MS PGothic" panose="020B0600070205080204" pitchFamily="34" charset="-128"/>
                          <a:cs typeface="MS PGothic" panose="020B0600070205080204" pitchFamily="34" charset="-128"/>
                        </a:defRPr>
                      </a:lvl1pPr>
                      <a:lvl2pPr marL="742950" indent="-285750" defTabSz="455613">
                        <a:spcBef>
                          <a:spcPct val="20000"/>
                        </a:spcBef>
                        <a:buFont typeface="Arial" panose="020B0604020202020204" pitchFamily="34" charset="0"/>
                        <a:defRPr sz="2700">
                          <a:solidFill>
                            <a:schemeClr val="tx1"/>
                          </a:solidFill>
                          <a:latin typeface="Calibri" panose="020F0502020204030204" pitchFamily="34" charset="0"/>
                          <a:ea typeface="MS PGothic" panose="020B0600070205080204" pitchFamily="34" charset="-128"/>
                          <a:cs typeface="MS PGothic" panose="020B0600070205080204" pitchFamily="34" charset="-128"/>
                        </a:defRPr>
                      </a:lvl2pPr>
                      <a:lvl3pPr marL="1143000" indent="-228600" defTabSz="455613">
                        <a:spcBef>
                          <a:spcPct val="20000"/>
                        </a:spcBef>
                        <a:buFont typeface="Arial" panose="020B0604020202020204" pitchFamily="34" charset="0"/>
                        <a:defRPr sz="2300">
                          <a:solidFill>
                            <a:schemeClr val="tx1"/>
                          </a:solidFill>
                          <a:latin typeface="Calibri" panose="020F0502020204030204" pitchFamily="34" charset="0"/>
                          <a:ea typeface="MS PGothic" panose="020B0600070205080204" pitchFamily="34" charset="-128"/>
                          <a:cs typeface="MS PGothic" panose="020B0600070205080204" pitchFamily="34" charset="-128"/>
                        </a:defRPr>
                      </a:lvl3pPr>
                      <a:lvl4pPr marL="1600200" indent="-228600" defTabSz="455613">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cs typeface="MS PGothic" panose="020B0600070205080204" pitchFamily="34" charset="-128"/>
                        </a:defRPr>
                      </a:lvl4pPr>
                      <a:lvl5pPr marL="2057400" indent="-228600" defTabSz="455613">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cs typeface="MS PGothic" panose="020B0600070205080204" pitchFamily="34" charset="-128"/>
                        </a:defRPr>
                      </a:lvl5pPr>
                      <a:lvl6pPr marL="2514600" indent="-228600" defTabSz="455613" eaLnBrk="0" fontAlgn="base" hangingPunct="0">
                        <a:spcBef>
                          <a:spcPct val="20000"/>
                        </a:spcBef>
                        <a:spcAft>
                          <a:spcPct val="0"/>
                        </a:spcAft>
                        <a:buFont typeface="Arial" panose="020B0604020202020204" pitchFamily="34" charset="0"/>
                        <a:defRPr sz="2000">
                          <a:solidFill>
                            <a:schemeClr val="tx1"/>
                          </a:solidFill>
                          <a:latin typeface="Calibri" panose="020F0502020204030204" pitchFamily="34" charset="0"/>
                          <a:ea typeface="MS PGothic" panose="020B0600070205080204" pitchFamily="34" charset="-128"/>
                          <a:cs typeface="MS PGothic" panose="020B0600070205080204" pitchFamily="34" charset="-128"/>
                        </a:defRPr>
                      </a:lvl6pPr>
                      <a:lvl7pPr marL="2971800" indent="-228600" defTabSz="455613" eaLnBrk="0" fontAlgn="base" hangingPunct="0">
                        <a:spcBef>
                          <a:spcPct val="20000"/>
                        </a:spcBef>
                        <a:spcAft>
                          <a:spcPct val="0"/>
                        </a:spcAft>
                        <a:buFont typeface="Arial" panose="020B0604020202020204" pitchFamily="34" charset="0"/>
                        <a:defRPr sz="2000">
                          <a:solidFill>
                            <a:schemeClr val="tx1"/>
                          </a:solidFill>
                          <a:latin typeface="Calibri" panose="020F0502020204030204" pitchFamily="34" charset="0"/>
                          <a:ea typeface="MS PGothic" panose="020B0600070205080204" pitchFamily="34" charset="-128"/>
                          <a:cs typeface="MS PGothic" panose="020B0600070205080204" pitchFamily="34" charset="-128"/>
                        </a:defRPr>
                      </a:lvl7pPr>
                      <a:lvl8pPr marL="3429000" indent="-228600" defTabSz="455613" eaLnBrk="0" fontAlgn="base" hangingPunct="0">
                        <a:spcBef>
                          <a:spcPct val="20000"/>
                        </a:spcBef>
                        <a:spcAft>
                          <a:spcPct val="0"/>
                        </a:spcAft>
                        <a:buFont typeface="Arial" panose="020B0604020202020204" pitchFamily="34" charset="0"/>
                        <a:defRPr sz="2000">
                          <a:solidFill>
                            <a:schemeClr val="tx1"/>
                          </a:solidFill>
                          <a:latin typeface="Calibri" panose="020F0502020204030204" pitchFamily="34" charset="0"/>
                          <a:ea typeface="MS PGothic" panose="020B0600070205080204" pitchFamily="34" charset="-128"/>
                          <a:cs typeface="MS PGothic" panose="020B0600070205080204" pitchFamily="34" charset="-128"/>
                        </a:defRPr>
                      </a:lvl8pPr>
                      <a:lvl9pPr marL="3886200" indent="-228600" defTabSz="455613" eaLnBrk="0" fontAlgn="base" hangingPunct="0">
                        <a:spcBef>
                          <a:spcPct val="20000"/>
                        </a:spcBef>
                        <a:spcAft>
                          <a:spcPct val="0"/>
                        </a:spcAft>
                        <a:buFont typeface="Arial" panose="020B0604020202020204" pitchFamily="34" charset="0"/>
                        <a:defRPr sz="2000">
                          <a:solidFill>
                            <a:schemeClr val="tx1"/>
                          </a:solidFill>
                          <a:latin typeface="Calibri" panose="020F0502020204030204" pitchFamily="34" charset="0"/>
                          <a:ea typeface="MS PGothic" panose="020B0600070205080204" pitchFamily="34" charset="-128"/>
                          <a:cs typeface="MS PGothic" panose="020B0600070205080204" pitchFamily="34" charset="-128"/>
                        </a:defRPr>
                      </a:lvl9pPr>
                    </a:lstStyle>
                    <a:p>
                      <a:pPr marL="0" marR="0" lvl="0" indent="0" algn="l" defTabSz="455613" rtl="0" eaLnBrk="1" fontAlgn="base" latinLnBrk="0" hangingPunct="1">
                        <a:lnSpc>
                          <a:spcPct val="85000"/>
                        </a:lnSpc>
                        <a:spcBef>
                          <a:spcPct val="0"/>
                        </a:spcBef>
                        <a:spcAft>
                          <a:spcPct val="0"/>
                        </a:spcAft>
                        <a:buClrTx/>
                        <a:buSzTx/>
                        <a:buFontTx/>
                        <a:buNone/>
                        <a:tabLst/>
                      </a:pPr>
                      <a:r>
                        <a:rPr kumimoji="0" lang="en-US" altLang="en-US" sz="14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Tinea versicolor</a:t>
                      </a:r>
                    </a:p>
                  </a:txBody>
                  <a:tcPr marL="49921" marR="49921" marT="34282" marB="34282" anchor="ctr" horzOverflow="overflow">
                    <a:lnL w="38100" cap="flat" cmpd="sng" algn="ctr">
                      <a:solidFill>
                        <a:schemeClr val="accent3"/>
                      </a:solidFill>
                      <a:prstDash val="solid"/>
                      <a:round/>
                      <a:headEnd type="none" w="med" len="med"/>
                      <a:tailEnd type="none" w="med" len="med"/>
                    </a:lnL>
                    <a:lnR w="38100" cap="flat" cmpd="sng" algn="ctr">
                      <a:solidFill>
                        <a:schemeClr val="accent3"/>
                      </a:solidFill>
                      <a:prstDash val="solid"/>
                      <a:round/>
                      <a:headEnd type="none" w="med" len="med"/>
                      <a:tailEnd type="none" w="med" len="med"/>
                    </a:lnR>
                    <a:lnT w="38100" cap="flat" cmpd="sng" algn="ctr">
                      <a:solidFill>
                        <a:schemeClr val="accent3"/>
                      </a:solidFill>
                      <a:prstDash val="solid"/>
                      <a:round/>
                      <a:headEnd type="none" w="med" len="med"/>
                      <a:tailEnd type="none" w="med" len="med"/>
                    </a:lnT>
                    <a:lnB w="38100" cap="flat" cmpd="sng" algn="ctr">
                      <a:solidFill>
                        <a:schemeClr val="accent3"/>
                      </a:solidFill>
                      <a:prstDash val="solid"/>
                      <a:round/>
                      <a:headEnd type="none" w="med" len="med"/>
                      <a:tailEnd type="none" w="med" len="med"/>
                    </a:lnB>
                    <a:lnTlToBr>
                      <a:noFill/>
                    </a:lnTlToBr>
                    <a:lnBlToTr>
                      <a:noFill/>
                    </a:lnBlToTr>
                    <a:solidFill>
                      <a:schemeClr val="bg1"/>
                    </a:solidFill>
                  </a:tcPr>
                </a:tc>
                <a:tc>
                  <a:txBody>
                    <a:bodyPr/>
                    <a:lstStyle>
                      <a:lvl1pPr defTabSz="508000">
                        <a:spcBef>
                          <a:spcPct val="20000"/>
                        </a:spcBef>
                        <a:buFont typeface="Arial" panose="020B0604020202020204" pitchFamily="34" charset="0"/>
                        <a:defRPr sz="3200">
                          <a:solidFill>
                            <a:schemeClr val="tx1"/>
                          </a:solidFill>
                          <a:latin typeface="Calibri" panose="020F0502020204030204" pitchFamily="34" charset="0"/>
                          <a:ea typeface="MS PGothic" panose="020B0600070205080204" pitchFamily="34" charset="-128"/>
                          <a:cs typeface="MS PGothic" panose="020B0600070205080204" pitchFamily="34" charset="-128"/>
                        </a:defRPr>
                      </a:lvl1pPr>
                      <a:lvl2pPr marL="742950" indent="-285750" defTabSz="508000">
                        <a:spcBef>
                          <a:spcPct val="20000"/>
                        </a:spcBef>
                        <a:buFont typeface="Arial" panose="020B0604020202020204" pitchFamily="34" charset="0"/>
                        <a:defRPr sz="2700">
                          <a:solidFill>
                            <a:schemeClr val="tx1"/>
                          </a:solidFill>
                          <a:latin typeface="Calibri" panose="020F0502020204030204" pitchFamily="34" charset="0"/>
                          <a:ea typeface="MS PGothic" panose="020B0600070205080204" pitchFamily="34" charset="-128"/>
                          <a:cs typeface="MS PGothic" panose="020B0600070205080204" pitchFamily="34" charset="-128"/>
                        </a:defRPr>
                      </a:lvl2pPr>
                      <a:lvl3pPr marL="1143000" indent="-228600" defTabSz="508000">
                        <a:spcBef>
                          <a:spcPct val="20000"/>
                        </a:spcBef>
                        <a:buFont typeface="Arial" panose="020B0604020202020204" pitchFamily="34" charset="0"/>
                        <a:defRPr sz="2300">
                          <a:solidFill>
                            <a:schemeClr val="tx1"/>
                          </a:solidFill>
                          <a:latin typeface="Calibri" panose="020F0502020204030204" pitchFamily="34" charset="0"/>
                          <a:ea typeface="MS PGothic" panose="020B0600070205080204" pitchFamily="34" charset="-128"/>
                          <a:cs typeface="MS PGothic" panose="020B0600070205080204" pitchFamily="34" charset="-128"/>
                        </a:defRPr>
                      </a:lvl3pPr>
                      <a:lvl4pPr marL="1600200" indent="-228600" defTabSz="50800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cs typeface="MS PGothic" panose="020B0600070205080204" pitchFamily="34" charset="-128"/>
                        </a:defRPr>
                      </a:lvl4pPr>
                      <a:lvl5pPr marL="2057400" indent="-228600" defTabSz="50800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cs typeface="MS PGothic" panose="020B0600070205080204" pitchFamily="34" charset="-128"/>
                        </a:defRPr>
                      </a:lvl5pPr>
                      <a:lvl6pPr marL="2514600" indent="-228600" defTabSz="508000" eaLnBrk="0" fontAlgn="base" hangingPunct="0">
                        <a:spcBef>
                          <a:spcPct val="20000"/>
                        </a:spcBef>
                        <a:spcAft>
                          <a:spcPct val="0"/>
                        </a:spcAft>
                        <a:buFont typeface="Arial" panose="020B0604020202020204" pitchFamily="34" charset="0"/>
                        <a:defRPr sz="2000">
                          <a:solidFill>
                            <a:schemeClr val="tx1"/>
                          </a:solidFill>
                          <a:latin typeface="Calibri" panose="020F0502020204030204" pitchFamily="34" charset="0"/>
                          <a:ea typeface="MS PGothic" panose="020B0600070205080204" pitchFamily="34" charset="-128"/>
                          <a:cs typeface="MS PGothic" panose="020B0600070205080204" pitchFamily="34" charset="-128"/>
                        </a:defRPr>
                      </a:lvl6pPr>
                      <a:lvl7pPr marL="2971800" indent="-228600" defTabSz="508000" eaLnBrk="0" fontAlgn="base" hangingPunct="0">
                        <a:spcBef>
                          <a:spcPct val="20000"/>
                        </a:spcBef>
                        <a:spcAft>
                          <a:spcPct val="0"/>
                        </a:spcAft>
                        <a:buFont typeface="Arial" panose="020B0604020202020204" pitchFamily="34" charset="0"/>
                        <a:defRPr sz="2000">
                          <a:solidFill>
                            <a:schemeClr val="tx1"/>
                          </a:solidFill>
                          <a:latin typeface="Calibri" panose="020F0502020204030204" pitchFamily="34" charset="0"/>
                          <a:ea typeface="MS PGothic" panose="020B0600070205080204" pitchFamily="34" charset="-128"/>
                          <a:cs typeface="MS PGothic" panose="020B0600070205080204" pitchFamily="34" charset="-128"/>
                        </a:defRPr>
                      </a:lvl7pPr>
                      <a:lvl8pPr marL="3429000" indent="-228600" defTabSz="508000" eaLnBrk="0" fontAlgn="base" hangingPunct="0">
                        <a:spcBef>
                          <a:spcPct val="20000"/>
                        </a:spcBef>
                        <a:spcAft>
                          <a:spcPct val="0"/>
                        </a:spcAft>
                        <a:buFont typeface="Arial" panose="020B0604020202020204" pitchFamily="34" charset="0"/>
                        <a:defRPr sz="2000">
                          <a:solidFill>
                            <a:schemeClr val="tx1"/>
                          </a:solidFill>
                          <a:latin typeface="Calibri" panose="020F0502020204030204" pitchFamily="34" charset="0"/>
                          <a:ea typeface="MS PGothic" panose="020B0600070205080204" pitchFamily="34" charset="-128"/>
                          <a:cs typeface="MS PGothic" panose="020B0600070205080204" pitchFamily="34" charset="-128"/>
                        </a:defRPr>
                      </a:lvl8pPr>
                      <a:lvl9pPr marL="3886200" indent="-228600" defTabSz="508000" eaLnBrk="0" fontAlgn="base" hangingPunct="0">
                        <a:spcBef>
                          <a:spcPct val="20000"/>
                        </a:spcBef>
                        <a:spcAft>
                          <a:spcPct val="0"/>
                        </a:spcAft>
                        <a:buFont typeface="Arial" panose="020B0604020202020204" pitchFamily="34" charset="0"/>
                        <a:defRPr sz="2000">
                          <a:solidFill>
                            <a:schemeClr val="tx1"/>
                          </a:solidFill>
                          <a:latin typeface="Calibri" panose="020F0502020204030204" pitchFamily="34" charset="0"/>
                          <a:ea typeface="MS PGothic" panose="020B0600070205080204" pitchFamily="34" charset="-128"/>
                          <a:cs typeface="MS PGothic" panose="020B0600070205080204" pitchFamily="34" charset="-128"/>
                        </a:defRPr>
                      </a:lvl9pPr>
                    </a:lstStyle>
                    <a:p>
                      <a:pPr marL="0" marR="0" lvl="0" indent="0" algn="l" defTabSz="508000" rtl="0" eaLnBrk="1" fontAlgn="base" latinLnBrk="0" hangingPunct="1">
                        <a:lnSpc>
                          <a:spcPct val="85000"/>
                        </a:lnSpc>
                        <a:spcBef>
                          <a:spcPct val="0"/>
                        </a:spcBef>
                        <a:spcAft>
                          <a:spcPct val="0"/>
                        </a:spcAft>
                        <a:buClrTx/>
                        <a:buSzTx/>
                        <a:buFontTx/>
                        <a:buNone/>
                        <a:tabLst/>
                      </a:pPr>
                      <a:r>
                        <a:rPr kumimoji="0" lang="en-US" altLang="en-US" sz="14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Insect bites</a:t>
                      </a:r>
                    </a:p>
                  </a:txBody>
                  <a:tcPr marL="49921" marR="49921" marT="34282" marB="34282" anchor="ctr" horzOverflow="overflow">
                    <a:lnL w="38100" cap="flat" cmpd="sng" algn="ctr">
                      <a:solidFill>
                        <a:schemeClr val="accent3"/>
                      </a:solidFill>
                      <a:prstDash val="solid"/>
                      <a:round/>
                      <a:headEnd type="none" w="med" len="med"/>
                      <a:tailEnd type="none" w="med" len="med"/>
                    </a:lnL>
                    <a:lnR w="38100" cap="flat" cmpd="sng" algn="ctr">
                      <a:solidFill>
                        <a:schemeClr val="accent3"/>
                      </a:solidFill>
                      <a:prstDash val="solid"/>
                      <a:round/>
                      <a:headEnd type="none" w="med" len="med"/>
                      <a:tailEnd type="none" w="med" len="med"/>
                    </a:lnR>
                    <a:lnT w="38100" cap="flat" cmpd="sng" algn="ctr">
                      <a:solidFill>
                        <a:schemeClr val="accent3"/>
                      </a:solidFill>
                      <a:prstDash val="solid"/>
                      <a:round/>
                      <a:headEnd type="none" w="med" len="med"/>
                      <a:tailEnd type="none" w="med" len="med"/>
                    </a:lnT>
                    <a:lnB w="38100" cap="flat" cmpd="sng" algn="ctr">
                      <a:solidFill>
                        <a:schemeClr val="accent3"/>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50611933"/>
                  </a:ext>
                </a:extLst>
              </a:tr>
              <a:tr h="320440">
                <a:tc vMerge="1">
                  <a:txBody>
                    <a:bodyPr/>
                    <a:lstStyle/>
                    <a:p>
                      <a:endParaRPr lang="en-US"/>
                    </a:p>
                  </a:txBody>
                  <a:tcPr/>
                </a:tc>
                <a:tc>
                  <a:txBody>
                    <a:bodyPr/>
                    <a:lstStyle>
                      <a:lvl1pPr defTabSz="508000">
                        <a:spcBef>
                          <a:spcPct val="20000"/>
                        </a:spcBef>
                        <a:buFont typeface="Arial" panose="020B0604020202020204" pitchFamily="34" charset="0"/>
                        <a:defRPr sz="3200">
                          <a:solidFill>
                            <a:schemeClr val="tx1"/>
                          </a:solidFill>
                          <a:latin typeface="Calibri" panose="020F0502020204030204" pitchFamily="34" charset="0"/>
                          <a:ea typeface="MS PGothic" panose="020B0600070205080204" pitchFamily="34" charset="-128"/>
                          <a:cs typeface="MS PGothic" panose="020B0600070205080204" pitchFamily="34" charset="-128"/>
                        </a:defRPr>
                      </a:lvl1pPr>
                      <a:lvl2pPr marL="742950" indent="-285750" defTabSz="508000">
                        <a:spcBef>
                          <a:spcPct val="20000"/>
                        </a:spcBef>
                        <a:buFont typeface="Arial" panose="020B0604020202020204" pitchFamily="34" charset="0"/>
                        <a:defRPr sz="2700">
                          <a:solidFill>
                            <a:schemeClr val="tx1"/>
                          </a:solidFill>
                          <a:latin typeface="Calibri" panose="020F0502020204030204" pitchFamily="34" charset="0"/>
                          <a:ea typeface="MS PGothic" panose="020B0600070205080204" pitchFamily="34" charset="-128"/>
                          <a:cs typeface="MS PGothic" panose="020B0600070205080204" pitchFamily="34" charset="-128"/>
                        </a:defRPr>
                      </a:lvl2pPr>
                      <a:lvl3pPr marL="1143000" indent="-228600" defTabSz="508000">
                        <a:spcBef>
                          <a:spcPct val="20000"/>
                        </a:spcBef>
                        <a:buFont typeface="Arial" panose="020B0604020202020204" pitchFamily="34" charset="0"/>
                        <a:defRPr sz="2300">
                          <a:solidFill>
                            <a:schemeClr val="tx1"/>
                          </a:solidFill>
                          <a:latin typeface="Calibri" panose="020F0502020204030204" pitchFamily="34" charset="0"/>
                          <a:ea typeface="MS PGothic" panose="020B0600070205080204" pitchFamily="34" charset="-128"/>
                          <a:cs typeface="MS PGothic" panose="020B0600070205080204" pitchFamily="34" charset="-128"/>
                        </a:defRPr>
                      </a:lvl3pPr>
                      <a:lvl4pPr marL="1600200" indent="-228600" defTabSz="50800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cs typeface="MS PGothic" panose="020B0600070205080204" pitchFamily="34" charset="-128"/>
                        </a:defRPr>
                      </a:lvl4pPr>
                      <a:lvl5pPr marL="2057400" indent="-228600" defTabSz="50800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cs typeface="MS PGothic" panose="020B0600070205080204" pitchFamily="34" charset="-128"/>
                        </a:defRPr>
                      </a:lvl5pPr>
                      <a:lvl6pPr marL="2514600" indent="-228600" defTabSz="508000" eaLnBrk="0" fontAlgn="base" hangingPunct="0">
                        <a:spcBef>
                          <a:spcPct val="20000"/>
                        </a:spcBef>
                        <a:spcAft>
                          <a:spcPct val="0"/>
                        </a:spcAft>
                        <a:buFont typeface="Arial" panose="020B0604020202020204" pitchFamily="34" charset="0"/>
                        <a:defRPr sz="2000">
                          <a:solidFill>
                            <a:schemeClr val="tx1"/>
                          </a:solidFill>
                          <a:latin typeface="Calibri" panose="020F0502020204030204" pitchFamily="34" charset="0"/>
                          <a:ea typeface="MS PGothic" panose="020B0600070205080204" pitchFamily="34" charset="-128"/>
                          <a:cs typeface="MS PGothic" panose="020B0600070205080204" pitchFamily="34" charset="-128"/>
                        </a:defRPr>
                      </a:lvl6pPr>
                      <a:lvl7pPr marL="2971800" indent="-228600" defTabSz="508000" eaLnBrk="0" fontAlgn="base" hangingPunct="0">
                        <a:spcBef>
                          <a:spcPct val="20000"/>
                        </a:spcBef>
                        <a:spcAft>
                          <a:spcPct val="0"/>
                        </a:spcAft>
                        <a:buFont typeface="Arial" panose="020B0604020202020204" pitchFamily="34" charset="0"/>
                        <a:defRPr sz="2000">
                          <a:solidFill>
                            <a:schemeClr val="tx1"/>
                          </a:solidFill>
                          <a:latin typeface="Calibri" panose="020F0502020204030204" pitchFamily="34" charset="0"/>
                          <a:ea typeface="MS PGothic" panose="020B0600070205080204" pitchFamily="34" charset="-128"/>
                          <a:cs typeface="MS PGothic" panose="020B0600070205080204" pitchFamily="34" charset="-128"/>
                        </a:defRPr>
                      </a:lvl7pPr>
                      <a:lvl8pPr marL="3429000" indent="-228600" defTabSz="508000" eaLnBrk="0" fontAlgn="base" hangingPunct="0">
                        <a:spcBef>
                          <a:spcPct val="20000"/>
                        </a:spcBef>
                        <a:spcAft>
                          <a:spcPct val="0"/>
                        </a:spcAft>
                        <a:buFont typeface="Arial" panose="020B0604020202020204" pitchFamily="34" charset="0"/>
                        <a:defRPr sz="2000">
                          <a:solidFill>
                            <a:schemeClr val="tx1"/>
                          </a:solidFill>
                          <a:latin typeface="Calibri" panose="020F0502020204030204" pitchFamily="34" charset="0"/>
                          <a:ea typeface="MS PGothic" panose="020B0600070205080204" pitchFamily="34" charset="-128"/>
                          <a:cs typeface="MS PGothic" panose="020B0600070205080204" pitchFamily="34" charset="-128"/>
                        </a:defRPr>
                      </a:lvl8pPr>
                      <a:lvl9pPr marL="3886200" indent="-228600" defTabSz="508000" eaLnBrk="0" fontAlgn="base" hangingPunct="0">
                        <a:spcBef>
                          <a:spcPct val="20000"/>
                        </a:spcBef>
                        <a:spcAft>
                          <a:spcPct val="0"/>
                        </a:spcAft>
                        <a:buFont typeface="Arial" panose="020B0604020202020204" pitchFamily="34" charset="0"/>
                        <a:defRPr sz="2000">
                          <a:solidFill>
                            <a:schemeClr val="tx1"/>
                          </a:solidFill>
                          <a:latin typeface="Calibri" panose="020F0502020204030204" pitchFamily="34" charset="0"/>
                          <a:ea typeface="MS PGothic" panose="020B0600070205080204" pitchFamily="34" charset="-128"/>
                          <a:cs typeface="MS PGothic" panose="020B0600070205080204" pitchFamily="34" charset="-128"/>
                        </a:defRPr>
                      </a:lvl9pPr>
                    </a:lstStyle>
                    <a:p>
                      <a:pPr marL="0" marR="0" lvl="0" indent="0" algn="l" defTabSz="508000" rtl="0" eaLnBrk="1" fontAlgn="base" latinLnBrk="0" hangingPunct="1">
                        <a:lnSpc>
                          <a:spcPct val="85000"/>
                        </a:lnSpc>
                        <a:spcBef>
                          <a:spcPct val="0"/>
                        </a:spcBef>
                        <a:spcAft>
                          <a:spcPct val="0"/>
                        </a:spcAft>
                        <a:buClrTx/>
                        <a:buSzTx/>
                        <a:buFontTx/>
                        <a:buNone/>
                        <a:tabLst/>
                      </a:pPr>
                      <a:r>
                        <a:rPr kumimoji="0" lang="en-US" altLang="en-US" sz="14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Seborrheic dermatitis</a:t>
                      </a:r>
                    </a:p>
                  </a:txBody>
                  <a:tcPr marL="49921" marR="49921" marT="34282" marB="34282" anchor="ctr" horzOverflow="overflow">
                    <a:lnL w="38100" cap="flat" cmpd="sng" algn="ctr">
                      <a:solidFill>
                        <a:schemeClr val="accent3"/>
                      </a:solidFill>
                      <a:prstDash val="solid"/>
                      <a:round/>
                      <a:headEnd type="none" w="med" len="med"/>
                      <a:tailEnd type="none" w="med" len="med"/>
                    </a:lnL>
                    <a:lnR w="38100" cap="flat" cmpd="sng" algn="ctr">
                      <a:solidFill>
                        <a:schemeClr val="accent3"/>
                      </a:solidFill>
                      <a:prstDash val="solid"/>
                      <a:round/>
                      <a:headEnd type="none" w="med" len="med"/>
                      <a:tailEnd type="none" w="med" len="med"/>
                    </a:lnR>
                    <a:lnT w="38100" cap="flat" cmpd="sng" algn="ctr">
                      <a:solidFill>
                        <a:schemeClr val="accent3"/>
                      </a:solidFill>
                      <a:prstDash val="solid"/>
                      <a:round/>
                      <a:headEnd type="none" w="med" len="med"/>
                      <a:tailEnd type="none" w="med" len="med"/>
                    </a:lnT>
                    <a:lnB w="38100" cap="flat" cmpd="sng" algn="ctr">
                      <a:solidFill>
                        <a:schemeClr val="accent3"/>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lvl1pPr defTabSz="508000">
                        <a:spcBef>
                          <a:spcPct val="20000"/>
                        </a:spcBef>
                        <a:buFont typeface="Arial" panose="020B0604020202020204" pitchFamily="34" charset="0"/>
                        <a:defRPr sz="3200">
                          <a:solidFill>
                            <a:schemeClr val="tx1"/>
                          </a:solidFill>
                          <a:latin typeface="Calibri" panose="020F0502020204030204" pitchFamily="34" charset="0"/>
                          <a:ea typeface="MS PGothic" panose="020B0600070205080204" pitchFamily="34" charset="-128"/>
                          <a:cs typeface="MS PGothic" panose="020B0600070205080204" pitchFamily="34" charset="-128"/>
                        </a:defRPr>
                      </a:lvl1pPr>
                      <a:lvl2pPr marL="742950" indent="-285750" defTabSz="508000">
                        <a:spcBef>
                          <a:spcPct val="20000"/>
                        </a:spcBef>
                        <a:buFont typeface="Arial" panose="020B0604020202020204" pitchFamily="34" charset="0"/>
                        <a:defRPr sz="2700">
                          <a:solidFill>
                            <a:schemeClr val="tx1"/>
                          </a:solidFill>
                          <a:latin typeface="Calibri" panose="020F0502020204030204" pitchFamily="34" charset="0"/>
                          <a:ea typeface="MS PGothic" panose="020B0600070205080204" pitchFamily="34" charset="-128"/>
                          <a:cs typeface="MS PGothic" panose="020B0600070205080204" pitchFamily="34" charset="-128"/>
                        </a:defRPr>
                      </a:lvl2pPr>
                      <a:lvl3pPr marL="1143000" indent="-228600" defTabSz="508000">
                        <a:spcBef>
                          <a:spcPct val="20000"/>
                        </a:spcBef>
                        <a:buFont typeface="Arial" panose="020B0604020202020204" pitchFamily="34" charset="0"/>
                        <a:defRPr sz="2300">
                          <a:solidFill>
                            <a:schemeClr val="tx1"/>
                          </a:solidFill>
                          <a:latin typeface="Calibri" panose="020F0502020204030204" pitchFamily="34" charset="0"/>
                          <a:ea typeface="MS PGothic" panose="020B0600070205080204" pitchFamily="34" charset="-128"/>
                          <a:cs typeface="MS PGothic" panose="020B0600070205080204" pitchFamily="34" charset="-128"/>
                        </a:defRPr>
                      </a:lvl3pPr>
                      <a:lvl4pPr marL="1600200" indent="-228600" defTabSz="50800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cs typeface="MS PGothic" panose="020B0600070205080204" pitchFamily="34" charset="-128"/>
                        </a:defRPr>
                      </a:lvl4pPr>
                      <a:lvl5pPr marL="2057400" indent="-228600" defTabSz="50800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cs typeface="MS PGothic" panose="020B0600070205080204" pitchFamily="34" charset="-128"/>
                        </a:defRPr>
                      </a:lvl5pPr>
                      <a:lvl6pPr marL="2514600" indent="-228600" defTabSz="508000" eaLnBrk="0" fontAlgn="base" hangingPunct="0">
                        <a:spcBef>
                          <a:spcPct val="20000"/>
                        </a:spcBef>
                        <a:spcAft>
                          <a:spcPct val="0"/>
                        </a:spcAft>
                        <a:buFont typeface="Arial" panose="020B0604020202020204" pitchFamily="34" charset="0"/>
                        <a:defRPr sz="2000">
                          <a:solidFill>
                            <a:schemeClr val="tx1"/>
                          </a:solidFill>
                          <a:latin typeface="Calibri" panose="020F0502020204030204" pitchFamily="34" charset="0"/>
                          <a:ea typeface="MS PGothic" panose="020B0600070205080204" pitchFamily="34" charset="-128"/>
                          <a:cs typeface="MS PGothic" panose="020B0600070205080204" pitchFamily="34" charset="-128"/>
                        </a:defRPr>
                      </a:lvl6pPr>
                      <a:lvl7pPr marL="2971800" indent="-228600" defTabSz="508000" eaLnBrk="0" fontAlgn="base" hangingPunct="0">
                        <a:spcBef>
                          <a:spcPct val="20000"/>
                        </a:spcBef>
                        <a:spcAft>
                          <a:spcPct val="0"/>
                        </a:spcAft>
                        <a:buFont typeface="Arial" panose="020B0604020202020204" pitchFamily="34" charset="0"/>
                        <a:defRPr sz="2000">
                          <a:solidFill>
                            <a:schemeClr val="tx1"/>
                          </a:solidFill>
                          <a:latin typeface="Calibri" panose="020F0502020204030204" pitchFamily="34" charset="0"/>
                          <a:ea typeface="MS PGothic" panose="020B0600070205080204" pitchFamily="34" charset="-128"/>
                          <a:cs typeface="MS PGothic" panose="020B0600070205080204" pitchFamily="34" charset="-128"/>
                        </a:defRPr>
                      </a:lvl7pPr>
                      <a:lvl8pPr marL="3429000" indent="-228600" defTabSz="508000" eaLnBrk="0" fontAlgn="base" hangingPunct="0">
                        <a:spcBef>
                          <a:spcPct val="20000"/>
                        </a:spcBef>
                        <a:spcAft>
                          <a:spcPct val="0"/>
                        </a:spcAft>
                        <a:buFont typeface="Arial" panose="020B0604020202020204" pitchFamily="34" charset="0"/>
                        <a:defRPr sz="2000">
                          <a:solidFill>
                            <a:schemeClr val="tx1"/>
                          </a:solidFill>
                          <a:latin typeface="Calibri" panose="020F0502020204030204" pitchFamily="34" charset="0"/>
                          <a:ea typeface="MS PGothic" panose="020B0600070205080204" pitchFamily="34" charset="-128"/>
                          <a:cs typeface="MS PGothic" panose="020B0600070205080204" pitchFamily="34" charset="-128"/>
                        </a:defRPr>
                      </a:lvl8pPr>
                      <a:lvl9pPr marL="3886200" indent="-228600" defTabSz="508000" eaLnBrk="0" fontAlgn="base" hangingPunct="0">
                        <a:spcBef>
                          <a:spcPct val="20000"/>
                        </a:spcBef>
                        <a:spcAft>
                          <a:spcPct val="0"/>
                        </a:spcAft>
                        <a:buFont typeface="Arial" panose="020B0604020202020204" pitchFamily="34" charset="0"/>
                        <a:defRPr sz="2000">
                          <a:solidFill>
                            <a:schemeClr val="tx1"/>
                          </a:solidFill>
                          <a:latin typeface="Calibri" panose="020F0502020204030204" pitchFamily="34" charset="0"/>
                          <a:ea typeface="MS PGothic" panose="020B0600070205080204" pitchFamily="34" charset="-128"/>
                          <a:cs typeface="MS PGothic" panose="020B0600070205080204" pitchFamily="34" charset="-128"/>
                        </a:defRPr>
                      </a:lvl9pPr>
                    </a:lstStyle>
                    <a:p>
                      <a:pPr marL="0" marR="0" lvl="0" indent="0" algn="l" defTabSz="508000" rtl="0" eaLnBrk="1" fontAlgn="base" latinLnBrk="0" hangingPunct="1">
                        <a:lnSpc>
                          <a:spcPct val="85000"/>
                        </a:lnSpc>
                        <a:spcBef>
                          <a:spcPct val="0"/>
                        </a:spcBef>
                        <a:spcAft>
                          <a:spcPct val="0"/>
                        </a:spcAft>
                        <a:buClrTx/>
                        <a:buSzTx/>
                        <a:buFontTx/>
                        <a:buNone/>
                        <a:tabLst/>
                      </a:pPr>
                      <a:r>
                        <a:rPr kumimoji="0" lang="en-US" altLang="en-US" sz="14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Photoallergic or photoirritant dermatitis</a:t>
                      </a:r>
                    </a:p>
                  </a:txBody>
                  <a:tcPr marL="49921" marR="49921" marT="34282" marB="34282" anchor="ctr" horzOverflow="overflow">
                    <a:lnL w="38100" cap="flat" cmpd="sng" algn="ctr">
                      <a:solidFill>
                        <a:schemeClr val="accent3"/>
                      </a:solidFill>
                      <a:prstDash val="solid"/>
                      <a:round/>
                      <a:headEnd type="none" w="med" len="med"/>
                      <a:tailEnd type="none" w="med" len="med"/>
                    </a:lnL>
                    <a:lnR w="38100" cap="flat" cmpd="sng" algn="ctr">
                      <a:solidFill>
                        <a:schemeClr val="accent3"/>
                      </a:solidFill>
                      <a:prstDash val="solid"/>
                      <a:round/>
                      <a:headEnd type="none" w="med" len="med"/>
                      <a:tailEnd type="none" w="med" len="med"/>
                    </a:lnR>
                    <a:lnT w="38100" cap="flat" cmpd="sng" algn="ctr">
                      <a:solidFill>
                        <a:schemeClr val="accent3"/>
                      </a:solidFill>
                      <a:prstDash val="solid"/>
                      <a:round/>
                      <a:headEnd type="none" w="med" len="med"/>
                      <a:tailEnd type="none" w="med" len="med"/>
                    </a:lnT>
                    <a:lnB w="38100" cap="flat" cmpd="sng" algn="ctr">
                      <a:solidFill>
                        <a:schemeClr val="accent3"/>
                      </a:solidFill>
                      <a:prstDash val="solid"/>
                      <a:round/>
                      <a:headEnd type="none" w="med" len="med"/>
                      <a:tailEnd type="none" w="med" len="med"/>
                    </a:lnB>
                    <a:lnTlToBr>
                      <a:noFill/>
                    </a:lnTlToBr>
                    <a:lnBlToTr>
                      <a:noFill/>
                    </a:lnBlToTr>
                    <a:solidFill>
                      <a:schemeClr val="accent1">
                        <a:lumMod val="20000"/>
                        <a:lumOff val="80000"/>
                      </a:schemeClr>
                    </a:solidFill>
                  </a:tcPr>
                </a:tc>
                <a:extLst>
                  <a:ext uri="{0D108BD9-81ED-4DB2-BD59-A6C34878D82A}">
                    <a16:rowId xmlns:a16="http://schemas.microsoft.com/office/drawing/2014/main" val="4097374944"/>
                  </a:ext>
                </a:extLst>
              </a:tr>
              <a:tr h="320440">
                <a:tc vMerge="1">
                  <a:txBody>
                    <a:bodyPr/>
                    <a:lstStyle/>
                    <a:p>
                      <a:endParaRPr lang="en-US"/>
                    </a:p>
                  </a:txBody>
                  <a:tcPr/>
                </a:tc>
                <a:tc>
                  <a:txBody>
                    <a:bodyPr/>
                    <a:lstStyle>
                      <a:lvl1pPr defTabSz="508000">
                        <a:spcBef>
                          <a:spcPct val="20000"/>
                        </a:spcBef>
                        <a:buFont typeface="Arial" panose="020B0604020202020204" pitchFamily="34" charset="0"/>
                        <a:defRPr sz="3200">
                          <a:solidFill>
                            <a:schemeClr val="tx1"/>
                          </a:solidFill>
                          <a:latin typeface="Calibri" panose="020F0502020204030204" pitchFamily="34" charset="0"/>
                          <a:ea typeface="MS PGothic" panose="020B0600070205080204" pitchFamily="34" charset="-128"/>
                          <a:cs typeface="MS PGothic" panose="020B0600070205080204" pitchFamily="34" charset="-128"/>
                        </a:defRPr>
                      </a:lvl1pPr>
                      <a:lvl2pPr marL="742950" indent="-285750" defTabSz="508000">
                        <a:spcBef>
                          <a:spcPct val="20000"/>
                        </a:spcBef>
                        <a:buFont typeface="Arial" panose="020B0604020202020204" pitchFamily="34" charset="0"/>
                        <a:defRPr sz="2700">
                          <a:solidFill>
                            <a:schemeClr val="tx1"/>
                          </a:solidFill>
                          <a:latin typeface="Calibri" panose="020F0502020204030204" pitchFamily="34" charset="0"/>
                          <a:ea typeface="MS PGothic" panose="020B0600070205080204" pitchFamily="34" charset="-128"/>
                          <a:cs typeface="MS PGothic" panose="020B0600070205080204" pitchFamily="34" charset="-128"/>
                        </a:defRPr>
                      </a:lvl2pPr>
                      <a:lvl3pPr marL="1143000" indent="-228600" defTabSz="508000">
                        <a:spcBef>
                          <a:spcPct val="20000"/>
                        </a:spcBef>
                        <a:buFont typeface="Arial" panose="020B0604020202020204" pitchFamily="34" charset="0"/>
                        <a:defRPr sz="2300">
                          <a:solidFill>
                            <a:schemeClr val="tx1"/>
                          </a:solidFill>
                          <a:latin typeface="Calibri" panose="020F0502020204030204" pitchFamily="34" charset="0"/>
                          <a:ea typeface="MS PGothic" panose="020B0600070205080204" pitchFamily="34" charset="-128"/>
                          <a:cs typeface="MS PGothic" panose="020B0600070205080204" pitchFamily="34" charset="-128"/>
                        </a:defRPr>
                      </a:lvl3pPr>
                      <a:lvl4pPr marL="1600200" indent="-228600" defTabSz="50800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cs typeface="MS PGothic" panose="020B0600070205080204" pitchFamily="34" charset="-128"/>
                        </a:defRPr>
                      </a:lvl4pPr>
                      <a:lvl5pPr marL="2057400" indent="-228600" defTabSz="50800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cs typeface="MS PGothic" panose="020B0600070205080204" pitchFamily="34" charset="-128"/>
                        </a:defRPr>
                      </a:lvl5pPr>
                      <a:lvl6pPr marL="2514600" indent="-228600" defTabSz="508000" eaLnBrk="0" fontAlgn="base" hangingPunct="0">
                        <a:spcBef>
                          <a:spcPct val="20000"/>
                        </a:spcBef>
                        <a:spcAft>
                          <a:spcPct val="0"/>
                        </a:spcAft>
                        <a:buFont typeface="Arial" panose="020B0604020202020204" pitchFamily="34" charset="0"/>
                        <a:defRPr sz="2000">
                          <a:solidFill>
                            <a:schemeClr val="tx1"/>
                          </a:solidFill>
                          <a:latin typeface="Calibri" panose="020F0502020204030204" pitchFamily="34" charset="0"/>
                          <a:ea typeface="MS PGothic" panose="020B0600070205080204" pitchFamily="34" charset="-128"/>
                          <a:cs typeface="MS PGothic" panose="020B0600070205080204" pitchFamily="34" charset="-128"/>
                        </a:defRPr>
                      </a:lvl6pPr>
                      <a:lvl7pPr marL="2971800" indent="-228600" defTabSz="508000" eaLnBrk="0" fontAlgn="base" hangingPunct="0">
                        <a:spcBef>
                          <a:spcPct val="20000"/>
                        </a:spcBef>
                        <a:spcAft>
                          <a:spcPct val="0"/>
                        </a:spcAft>
                        <a:buFont typeface="Arial" panose="020B0604020202020204" pitchFamily="34" charset="0"/>
                        <a:defRPr sz="2000">
                          <a:solidFill>
                            <a:schemeClr val="tx1"/>
                          </a:solidFill>
                          <a:latin typeface="Calibri" panose="020F0502020204030204" pitchFamily="34" charset="0"/>
                          <a:ea typeface="MS PGothic" panose="020B0600070205080204" pitchFamily="34" charset="-128"/>
                          <a:cs typeface="MS PGothic" panose="020B0600070205080204" pitchFamily="34" charset="-128"/>
                        </a:defRPr>
                      </a:lvl7pPr>
                      <a:lvl8pPr marL="3429000" indent="-228600" defTabSz="508000" eaLnBrk="0" fontAlgn="base" hangingPunct="0">
                        <a:spcBef>
                          <a:spcPct val="20000"/>
                        </a:spcBef>
                        <a:spcAft>
                          <a:spcPct val="0"/>
                        </a:spcAft>
                        <a:buFont typeface="Arial" panose="020B0604020202020204" pitchFamily="34" charset="0"/>
                        <a:defRPr sz="2000">
                          <a:solidFill>
                            <a:schemeClr val="tx1"/>
                          </a:solidFill>
                          <a:latin typeface="Calibri" panose="020F0502020204030204" pitchFamily="34" charset="0"/>
                          <a:ea typeface="MS PGothic" panose="020B0600070205080204" pitchFamily="34" charset="-128"/>
                          <a:cs typeface="MS PGothic" panose="020B0600070205080204" pitchFamily="34" charset="-128"/>
                        </a:defRPr>
                      </a:lvl8pPr>
                      <a:lvl9pPr marL="3886200" indent="-228600" defTabSz="508000" eaLnBrk="0" fontAlgn="base" hangingPunct="0">
                        <a:spcBef>
                          <a:spcPct val="20000"/>
                        </a:spcBef>
                        <a:spcAft>
                          <a:spcPct val="0"/>
                        </a:spcAft>
                        <a:buFont typeface="Arial" panose="020B0604020202020204" pitchFamily="34" charset="0"/>
                        <a:defRPr sz="2000">
                          <a:solidFill>
                            <a:schemeClr val="tx1"/>
                          </a:solidFill>
                          <a:latin typeface="Calibri" panose="020F0502020204030204" pitchFamily="34" charset="0"/>
                          <a:ea typeface="MS PGothic" panose="020B0600070205080204" pitchFamily="34" charset="-128"/>
                          <a:cs typeface="MS PGothic" panose="020B0600070205080204" pitchFamily="34" charset="-128"/>
                        </a:defRPr>
                      </a:lvl9pPr>
                    </a:lstStyle>
                    <a:p>
                      <a:pPr marL="0" marR="0" lvl="0" indent="0" algn="l" defTabSz="508000" rtl="0" eaLnBrk="1" fontAlgn="base" latinLnBrk="0" hangingPunct="1">
                        <a:lnSpc>
                          <a:spcPct val="85000"/>
                        </a:lnSpc>
                        <a:spcBef>
                          <a:spcPct val="0"/>
                        </a:spcBef>
                        <a:spcAft>
                          <a:spcPct val="0"/>
                        </a:spcAft>
                        <a:buClrTx/>
                        <a:buSzTx/>
                        <a:buFontTx/>
                        <a:buNone/>
                        <a:tabLst/>
                      </a:pPr>
                      <a:r>
                        <a:rPr kumimoji="0" lang="en-US" altLang="en-US" sz="14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Psoriasis</a:t>
                      </a:r>
                    </a:p>
                  </a:txBody>
                  <a:tcPr marL="49921" marR="49921" marT="34282" marB="34282" anchor="ctr" horzOverflow="overflow">
                    <a:lnL w="38100" cap="flat" cmpd="sng" algn="ctr">
                      <a:solidFill>
                        <a:schemeClr val="accent3"/>
                      </a:solidFill>
                      <a:prstDash val="solid"/>
                      <a:round/>
                      <a:headEnd type="none" w="med" len="med"/>
                      <a:tailEnd type="none" w="med" len="med"/>
                    </a:lnL>
                    <a:lnR w="38100" cap="flat" cmpd="sng" algn="ctr">
                      <a:solidFill>
                        <a:schemeClr val="accent3"/>
                      </a:solidFill>
                      <a:prstDash val="solid"/>
                      <a:round/>
                      <a:headEnd type="none" w="med" len="med"/>
                      <a:tailEnd type="none" w="med" len="med"/>
                    </a:lnR>
                    <a:lnT w="38100" cap="flat" cmpd="sng" algn="ctr">
                      <a:solidFill>
                        <a:schemeClr val="accent3"/>
                      </a:solidFill>
                      <a:prstDash val="solid"/>
                      <a:round/>
                      <a:headEnd type="none" w="med" len="med"/>
                      <a:tailEnd type="none" w="med" len="med"/>
                    </a:lnT>
                    <a:lnB w="38100" cap="flat" cmpd="sng" algn="ctr">
                      <a:solidFill>
                        <a:schemeClr val="accent3"/>
                      </a:solidFill>
                      <a:prstDash val="solid"/>
                      <a:round/>
                      <a:headEnd type="none" w="med" len="med"/>
                      <a:tailEnd type="none" w="med" len="med"/>
                    </a:lnB>
                    <a:lnTlToBr>
                      <a:noFill/>
                    </a:lnTlToBr>
                    <a:lnBlToTr>
                      <a:noFill/>
                    </a:lnBlToTr>
                    <a:solidFill>
                      <a:schemeClr val="bg1"/>
                    </a:solidFill>
                  </a:tcPr>
                </a:tc>
                <a:tc>
                  <a:txBody>
                    <a:bodyPr/>
                    <a:lstStyle>
                      <a:lvl1pPr defTabSz="508000">
                        <a:spcBef>
                          <a:spcPct val="20000"/>
                        </a:spcBef>
                        <a:buFont typeface="Arial" panose="020B0604020202020204" pitchFamily="34" charset="0"/>
                        <a:defRPr sz="3200">
                          <a:solidFill>
                            <a:schemeClr val="tx1"/>
                          </a:solidFill>
                          <a:latin typeface="Calibri" panose="020F0502020204030204" pitchFamily="34" charset="0"/>
                          <a:ea typeface="MS PGothic" panose="020B0600070205080204" pitchFamily="34" charset="-128"/>
                          <a:cs typeface="MS PGothic" panose="020B0600070205080204" pitchFamily="34" charset="-128"/>
                        </a:defRPr>
                      </a:lvl1pPr>
                      <a:lvl2pPr marL="742950" indent="-285750" defTabSz="508000">
                        <a:spcBef>
                          <a:spcPct val="20000"/>
                        </a:spcBef>
                        <a:buFont typeface="Arial" panose="020B0604020202020204" pitchFamily="34" charset="0"/>
                        <a:defRPr sz="2700">
                          <a:solidFill>
                            <a:schemeClr val="tx1"/>
                          </a:solidFill>
                          <a:latin typeface="Calibri" panose="020F0502020204030204" pitchFamily="34" charset="0"/>
                          <a:ea typeface="MS PGothic" panose="020B0600070205080204" pitchFamily="34" charset="-128"/>
                          <a:cs typeface="MS PGothic" panose="020B0600070205080204" pitchFamily="34" charset="-128"/>
                        </a:defRPr>
                      </a:lvl2pPr>
                      <a:lvl3pPr marL="1143000" indent="-228600" defTabSz="508000">
                        <a:spcBef>
                          <a:spcPct val="20000"/>
                        </a:spcBef>
                        <a:buFont typeface="Arial" panose="020B0604020202020204" pitchFamily="34" charset="0"/>
                        <a:defRPr sz="2300">
                          <a:solidFill>
                            <a:schemeClr val="tx1"/>
                          </a:solidFill>
                          <a:latin typeface="Calibri" panose="020F0502020204030204" pitchFamily="34" charset="0"/>
                          <a:ea typeface="MS PGothic" panose="020B0600070205080204" pitchFamily="34" charset="-128"/>
                          <a:cs typeface="MS PGothic" panose="020B0600070205080204" pitchFamily="34" charset="-128"/>
                        </a:defRPr>
                      </a:lvl3pPr>
                      <a:lvl4pPr marL="1600200" indent="-228600" defTabSz="50800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cs typeface="MS PGothic" panose="020B0600070205080204" pitchFamily="34" charset="-128"/>
                        </a:defRPr>
                      </a:lvl4pPr>
                      <a:lvl5pPr marL="2057400" indent="-228600" defTabSz="50800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cs typeface="MS PGothic" panose="020B0600070205080204" pitchFamily="34" charset="-128"/>
                        </a:defRPr>
                      </a:lvl5pPr>
                      <a:lvl6pPr marL="2514600" indent="-228600" defTabSz="508000" eaLnBrk="0" fontAlgn="base" hangingPunct="0">
                        <a:spcBef>
                          <a:spcPct val="20000"/>
                        </a:spcBef>
                        <a:spcAft>
                          <a:spcPct val="0"/>
                        </a:spcAft>
                        <a:buFont typeface="Arial" panose="020B0604020202020204" pitchFamily="34" charset="0"/>
                        <a:defRPr sz="2000">
                          <a:solidFill>
                            <a:schemeClr val="tx1"/>
                          </a:solidFill>
                          <a:latin typeface="Calibri" panose="020F0502020204030204" pitchFamily="34" charset="0"/>
                          <a:ea typeface="MS PGothic" panose="020B0600070205080204" pitchFamily="34" charset="-128"/>
                          <a:cs typeface="MS PGothic" panose="020B0600070205080204" pitchFamily="34" charset="-128"/>
                        </a:defRPr>
                      </a:lvl6pPr>
                      <a:lvl7pPr marL="2971800" indent="-228600" defTabSz="508000" eaLnBrk="0" fontAlgn="base" hangingPunct="0">
                        <a:spcBef>
                          <a:spcPct val="20000"/>
                        </a:spcBef>
                        <a:spcAft>
                          <a:spcPct val="0"/>
                        </a:spcAft>
                        <a:buFont typeface="Arial" panose="020B0604020202020204" pitchFamily="34" charset="0"/>
                        <a:defRPr sz="2000">
                          <a:solidFill>
                            <a:schemeClr val="tx1"/>
                          </a:solidFill>
                          <a:latin typeface="Calibri" panose="020F0502020204030204" pitchFamily="34" charset="0"/>
                          <a:ea typeface="MS PGothic" panose="020B0600070205080204" pitchFamily="34" charset="-128"/>
                          <a:cs typeface="MS PGothic" panose="020B0600070205080204" pitchFamily="34" charset="-128"/>
                        </a:defRPr>
                      </a:lvl7pPr>
                      <a:lvl8pPr marL="3429000" indent="-228600" defTabSz="508000" eaLnBrk="0" fontAlgn="base" hangingPunct="0">
                        <a:spcBef>
                          <a:spcPct val="20000"/>
                        </a:spcBef>
                        <a:spcAft>
                          <a:spcPct val="0"/>
                        </a:spcAft>
                        <a:buFont typeface="Arial" panose="020B0604020202020204" pitchFamily="34" charset="0"/>
                        <a:defRPr sz="2000">
                          <a:solidFill>
                            <a:schemeClr val="tx1"/>
                          </a:solidFill>
                          <a:latin typeface="Calibri" panose="020F0502020204030204" pitchFamily="34" charset="0"/>
                          <a:ea typeface="MS PGothic" panose="020B0600070205080204" pitchFamily="34" charset="-128"/>
                          <a:cs typeface="MS PGothic" panose="020B0600070205080204" pitchFamily="34" charset="-128"/>
                        </a:defRPr>
                      </a:lvl8pPr>
                      <a:lvl9pPr marL="3886200" indent="-228600" defTabSz="508000" eaLnBrk="0" fontAlgn="base" hangingPunct="0">
                        <a:spcBef>
                          <a:spcPct val="20000"/>
                        </a:spcBef>
                        <a:spcAft>
                          <a:spcPct val="0"/>
                        </a:spcAft>
                        <a:buFont typeface="Arial" panose="020B0604020202020204" pitchFamily="34" charset="0"/>
                        <a:defRPr sz="2000">
                          <a:solidFill>
                            <a:schemeClr val="tx1"/>
                          </a:solidFill>
                          <a:latin typeface="Calibri" panose="020F0502020204030204" pitchFamily="34" charset="0"/>
                          <a:ea typeface="MS PGothic" panose="020B0600070205080204" pitchFamily="34" charset="-128"/>
                          <a:cs typeface="MS PGothic" panose="020B0600070205080204" pitchFamily="34" charset="-128"/>
                        </a:defRPr>
                      </a:lvl9pPr>
                    </a:lstStyle>
                    <a:p>
                      <a:pPr marL="0" marR="0" lvl="0" indent="0" algn="l" defTabSz="508000" rtl="0" eaLnBrk="1" fontAlgn="base" latinLnBrk="0" hangingPunct="1">
                        <a:lnSpc>
                          <a:spcPct val="85000"/>
                        </a:lnSpc>
                        <a:spcBef>
                          <a:spcPct val="0"/>
                        </a:spcBef>
                        <a:spcAft>
                          <a:spcPct val="0"/>
                        </a:spcAft>
                        <a:buClrTx/>
                        <a:buSzTx/>
                        <a:buFontTx/>
                        <a:buNone/>
                        <a:tabLst/>
                      </a:pPr>
                      <a:r>
                        <a:rPr kumimoji="0" lang="en-US" altLang="en-US" sz="14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HIV-related dermatitis</a:t>
                      </a:r>
                    </a:p>
                  </a:txBody>
                  <a:tcPr marL="49921" marR="49921" marT="34282" marB="34282" anchor="ctr" horzOverflow="overflow">
                    <a:lnL w="38100" cap="flat" cmpd="sng" algn="ctr">
                      <a:solidFill>
                        <a:schemeClr val="accent3"/>
                      </a:solidFill>
                      <a:prstDash val="solid"/>
                      <a:round/>
                      <a:headEnd type="none" w="med" len="med"/>
                      <a:tailEnd type="none" w="med" len="med"/>
                    </a:lnL>
                    <a:lnR w="38100" cap="flat" cmpd="sng" algn="ctr">
                      <a:solidFill>
                        <a:schemeClr val="accent3"/>
                      </a:solidFill>
                      <a:prstDash val="solid"/>
                      <a:round/>
                      <a:headEnd type="none" w="med" len="med"/>
                      <a:tailEnd type="none" w="med" len="med"/>
                    </a:lnR>
                    <a:lnT w="38100" cap="flat" cmpd="sng" algn="ctr">
                      <a:solidFill>
                        <a:schemeClr val="accent3"/>
                      </a:solidFill>
                      <a:prstDash val="solid"/>
                      <a:round/>
                      <a:headEnd type="none" w="med" len="med"/>
                      <a:tailEnd type="none" w="med" len="med"/>
                    </a:lnT>
                    <a:lnB w="38100" cap="flat" cmpd="sng" algn="ctr">
                      <a:solidFill>
                        <a:schemeClr val="accent3"/>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993420612"/>
                  </a:ext>
                </a:extLst>
              </a:tr>
              <a:tr h="320440">
                <a:tc>
                  <a:txBody>
                    <a:bodyPr/>
                    <a:lstStyle>
                      <a:lvl1pPr defTabSz="508000">
                        <a:spcBef>
                          <a:spcPct val="20000"/>
                        </a:spcBef>
                        <a:buFont typeface="Arial" panose="020B0604020202020204" pitchFamily="34" charset="0"/>
                        <a:defRPr sz="3200">
                          <a:solidFill>
                            <a:schemeClr val="tx1"/>
                          </a:solidFill>
                          <a:latin typeface="Calibri" panose="020F0502020204030204" pitchFamily="34" charset="0"/>
                          <a:ea typeface="MS PGothic" panose="020B0600070205080204" pitchFamily="34" charset="-128"/>
                          <a:cs typeface="MS PGothic" panose="020B0600070205080204" pitchFamily="34" charset="-128"/>
                        </a:defRPr>
                      </a:lvl1pPr>
                      <a:lvl2pPr marL="742950" indent="-285750" defTabSz="508000">
                        <a:spcBef>
                          <a:spcPct val="20000"/>
                        </a:spcBef>
                        <a:buFont typeface="Arial" panose="020B0604020202020204" pitchFamily="34" charset="0"/>
                        <a:defRPr sz="2700">
                          <a:solidFill>
                            <a:schemeClr val="tx1"/>
                          </a:solidFill>
                          <a:latin typeface="Calibri" panose="020F0502020204030204" pitchFamily="34" charset="0"/>
                          <a:ea typeface="MS PGothic" panose="020B0600070205080204" pitchFamily="34" charset="-128"/>
                          <a:cs typeface="MS PGothic" panose="020B0600070205080204" pitchFamily="34" charset="-128"/>
                        </a:defRPr>
                      </a:lvl2pPr>
                      <a:lvl3pPr marL="1143000" indent="-228600" defTabSz="508000">
                        <a:spcBef>
                          <a:spcPct val="20000"/>
                        </a:spcBef>
                        <a:buFont typeface="Arial" panose="020B0604020202020204" pitchFamily="34" charset="0"/>
                        <a:defRPr sz="2300">
                          <a:solidFill>
                            <a:schemeClr val="tx1"/>
                          </a:solidFill>
                          <a:latin typeface="Calibri" panose="020F0502020204030204" pitchFamily="34" charset="0"/>
                          <a:ea typeface="MS PGothic" panose="020B0600070205080204" pitchFamily="34" charset="-128"/>
                          <a:cs typeface="MS PGothic" panose="020B0600070205080204" pitchFamily="34" charset="-128"/>
                        </a:defRPr>
                      </a:lvl3pPr>
                      <a:lvl4pPr marL="1600200" indent="-228600" defTabSz="50800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cs typeface="MS PGothic" panose="020B0600070205080204" pitchFamily="34" charset="-128"/>
                        </a:defRPr>
                      </a:lvl4pPr>
                      <a:lvl5pPr marL="2057400" indent="-228600" defTabSz="50800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cs typeface="MS PGothic" panose="020B0600070205080204" pitchFamily="34" charset="-128"/>
                        </a:defRPr>
                      </a:lvl5pPr>
                      <a:lvl6pPr marL="2514600" indent="-228600" defTabSz="508000" eaLnBrk="0" fontAlgn="base" hangingPunct="0">
                        <a:spcBef>
                          <a:spcPct val="20000"/>
                        </a:spcBef>
                        <a:spcAft>
                          <a:spcPct val="0"/>
                        </a:spcAft>
                        <a:buFont typeface="Arial" panose="020B0604020202020204" pitchFamily="34" charset="0"/>
                        <a:defRPr sz="2000">
                          <a:solidFill>
                            <a:schemeClr val="tx1"/>
                          </a:solidFill>
                          <a:latin typeface="Calibri" panose="020F0502020204030204" pitchFamily="34" charset="0"/>
                          <a:ea typeface="MS PGothic" panose="020B0600070205080204" pitchFamily="34" charset="-128"/>
                          <a:cs typeface="MS PGothic" panose="020B0600070205080204" pitchFamily="34" charset="-128"/>
                        </a:defRPr>
                      </a:lvl6pPr>
                      <a:lvl7pPr marL="2971800" indent="-228600" defTabSz="508000" eaLnBrk="0" fontAlgn="base" hangingPunct="0">
                        <a:spcBef>
                          <a:spcPct val="20000"/>
                        </a:spcBef>
                        <a:spcAft>
                          <a:spcPct val="0"/>
                        </a:spcAft>
                        <a:buFont typeface="Arial" panose="020B0604020202020204" pitchFamily="34" charset="0"/>
                        <a:defRPr sz="2000">
                          <a:solidFill>
                            <a:schemeClr val="tx1"/>
                          </a:solidFill>
                          <a:latin typeface="Calibri" panose="020F0502020204030204" pitchFamily="34" charset="0"/>
                          <a:ea typeface="MS PGothic" panose="020B0600070205080204" pitchFamily="34" charset="-128"/>
                          <a:cs typeface="MS PGothic" panose="020B0600070205080204" pitchFamily="34" charset="-128"/>
                        </a:defRPr>
                      </a:lvl7pPr>
                      <a:lvl8pPr marL="3429000" indent="-228600" defTabSz="508000" eaLnBrk="0" fontAlgn="base" hangingPunct="0">
                        <a:spcBef>
                          <a:spcPct val="20000"/>
                        </a:spcBef>
                        <a:spcAft>
                          <a:spcPct val="0"/>
                        </a:spcAft>
                        <a:buFont typeface="Arial" panose="020B0604020202020204" pitchFamily="34" charset="0"/>
                        <a:defRPr sz="2000">
                          <a:solidFill>
                            <a:schemeClr val="tx1"/>
                          </a:solidFill>
                          <a:latin typeface="Calibri" panose="020F0502020204030204" pitchFamily="34" charset="0"/>
                          <a:ea typeface="MS PGothic" panose="020B0600070205080204" pitchFamily="34" charset="-128"/>
                          <a:cs typeface="MS PGothic" panose="020B0600070205080204" pitchFamily="34" charset="-128"/>
                        </a:defRPr>
                      </a:lvl8pPr>
                      <a:lvl9pPr marL="3886200" indent="-228600" defTabSz="508000" eaLnBrk="0" fontAlgn="base" hangingPunct="0">
                        <a:spcBef>
                          <a:spcPct val="20000"/>
                        </a:spcBef>
                        <a:spcAft>
                          <a:spcPct val="0"/>
                        </a:spcAft>
                        <a:buFont typeface="Arial" panose="020B0604020202020204" pitchFamily="34" charset="0"/>
                        <a:defRPr sz="2000">
                          <a:solidFill>
                            <a:schemeClr val="tx1"/>
                          </a:solidFill>
                          <a:latin typeface="Calibri" panose="020F0502020204030204" pitchFamily="34" charset="0"/>
                          <a:ea typeface="MS PGothic" panose="020B0600070205080204" pitchFamily="34" charset="-128"/>
                          <a:cs typeface="MS PGothic" panose="020B0600070205080204" pitchFamily="34" charset="-128"/>
                        </a:defRPr>
                      </a:lvl9pPr>
                    </a:lstStyle>
                    <a:p>
                      <a:pPr marL="0" marR="0" lvl="0" indent="0" algn="l" defTabSz="508000" rtl="0" eaLnBrk="1" fontAlgn="base" latinLnBrk="0" hangingPunct="1">
                        <a:lnSpc>
                          <a:spcPct val="85000"/>
                        </a:lnSpc>
                        <a:spcBef>
                          <a:spcPct val="0"/>
                        </a:spcBef>
                        <a:spcAft>
                          <a:spcPct val="0"/>
                        </a:spcAft>
                        <a:buClrTx/>
                        <a:buSzTx/>
                        <a:buFontTx/>
                        <a:buNone/>
                        <a:tabLst/>
                      </a:pPr>
                      <a:r>
                        <a:rPr kumimoji="0" lang="en-US" altLang="en-US" sz="14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Langerhans cell histiocytosis</a:t>
                      </a:r>
                    </a:p>
                  </a:txBody>
                  <a:tcPr marL="49921" marR="49921" marT="34282" marB="34282" anchor="ctr" horzOverflow="overflow">
                    <a:lnL w="38100" cap="flat" cmpd="sng" algn="ctr">
                      <a:solidFill>
                        <a:schemeClr val="accent3"/>
                      </a:solidFill>
                      <a:prstDash val="solid"/>
                      <a:round/>
                      <a:headEnd type="none" w="med" len="med"/>
                      <a:tailEnd type="none" w="med" len="med"/>
                    </a:lnL>
                    <a:lnR w="38100" cap="flat" cmpd="sng" algn="ctr">
                      <a:solidFill>
                        <a:schemeClr val="accent3"/>
                      </a:solidFill>
                      <a:prstDash val="solid"/>
                      <a:round/>
                      <a:headEnd type="none" w="med" len="med"/>
                      <a:tailEnd type="none" w="med" len="med"/>
                    </a:lnR>
                    <a:lnT w="38100" cap="flat" cmpd="sng" algn="ctr">
                      <a:solidFill>
                        <a:schemeClr val="accent3"/>
                      </a:solidFill>
                      <a:prstDash val="solid"/>
                      <a:round/>
                      <a:headEnd type="none" w="med" len="med"/>
                      <a:tailEnd type="none" w="med" len="med"/>
                    </a:lnT>
                    <a:lnB w="38100" cap="flat" cmpd="sng" algn="ctr">
                      <a:solidFill>
                        <a:schemeClr val="accent3"/>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lvl1pPr defTabSz="508000">
                        <a:spcBef>
                          <a:spcPct val="20000"/>
                        </a:spcBef>
                        <a:buFont typeface="Arial" panose="020B0604020202020204" pitchFamily="34" charset="0"/>
                        <a:defRPr sz="3200">
                          <a:solidFill>
                            <a:schemeClr val="tx1"/>
                          </a:solidFill>
                          <a:latin typeface="Calibri" panose="020F0502020204030204" pitchFamily="34" charset="0"/>
                          <a:ea typeface="MS PGothic" panose="020B0600070205080204" pitchFamily="34" charset="-128"/>
                          <a:cs typeface="MS PGothic" panose="020B0600070205080204" pitchFamily="34" charset="-128"/>
                        </a:defRPr>
                      </a:lvl1pPr>
                      <a:lvl2pPr marL="742950" indent="-285750" defTabSz="508000">
                        <a:spcBef>
                          <a:spcPct val="20000"/>
                        </a:spcBef>
                        <a:buFont typeface="Arial" panose="020B0604020202020204" pitchFamily="34" charset="0"/>
                        <a:defRPr sz="2700">
                          <a:solidFill>
                            <a:schemeClr val="tx1"/>
                          </a:solidFill>
                          <a:latin typeface="Calibri" panose="020F0502020204030204" pitchFamily="34" charset="0"/>
                          <a:ea typeface="MS PGothic" panose="020B0600070205080204" pitchFamily="34" charset="-128"/>
                          <a:cs typeface="MS PGothic" panose="020B0600070205080204" pitchFamily="34" charset="-128"/>
                        </a:defRPr>
                      </a:lvl2pPr>
                      <a:lvl3pPr marL="1143000" indent="-228600" defTabSz="508000">
                        <a:spcBef>
                          <a:spcPct val="20000"/>
                        </a:spcBef>
                        <a:buFont typeface="Arial" panose="020B0604020202020204" pitchFamily="34" charset="0"/>
                        <a:defRPr sz="2300">
                          <a:solidFill>
                            <a:schemeClr val="tx1"/>
                          </a:solidFill>
                          <a:latin typeface="Calibri" panose="020F0502020204030204" pitchFamily="34" charset="0"/>
                          <a:ea typeface="MS PGothic" panose="020B0600070205080204" pitchFamily="34" charset="-128"/>
                          <a:cs typeface="MS PGothic" panose="020B0600070205080204" pitchFamily="34" charset="-128"/>
                        </a:defRPr>
                      </a:lvl3pPr>
                      <a:lvl4pPr marL="1600200" indent="-228600" defTabSz="50800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cs typeface="MS PGothic" panose="020B0600070205080204" pitchFamily="34" charset="-128"/>
                        </a:defRPr>
                      </a:lvl4pPr>
                      <a:lvl5pPr marL="2057400" indent="-228600" defTabSz="50800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cs typeface="MS PGothic" panose="020B0600070205080204" pitchFamily="34" charset="-128"/>
                        </a:defRPr>
                      </a:lvl5pPr>
                      <a:lvl6pPr marL="2514600" indent="-228600" defTabSz="508000" eaLnBrk="0" fontAlgn="base" hangingPunct="0">
                        <a:spcBef>
                          <a:spcPct val="20000"/>
                        </a:spcBef>
                        <a:spcAft>
                          <a:spcPct val="0"/>
                        </a:spcAft>
                        <a:buFont typeface="Arial" panose="020B0604020202020204" pitchFamily="34" charset="0"/>
                        <a:defRPr sz="2000">
                          <a:solidFill>
                            <a:schemeClr val="tx1"/>
                          </a:solidFill>
                          <a:latin typeface="Calibri" panose="020F0502020204030204" pitchFamily="34" charset="0"/>
                          <a:ea typeface="MS PGothic" panose="020B0600070205080204" pitchFamily="34" charset="-128"/>
                          <a:cs typeface="MS PGothic" panose="020B0600070205080204" pitchFamily="34" charset="-128"/>
                        </a:defRPr>
                      </a:lvl6pPr>
                      <a:lvl7pPr marL="2971800" indent="-228600" defTabSz="508000" eaLnBrk="0" fontAlgn="base" hangingPunct="0">
                        <a:spcBef>
                          <a:spcPct val="20000"/>
                        </a:spcBef>
                        <a:spcAft>
                          <a:spcPct val="0"/>
                        </a:spcAft>
                        <a:buFont typeface="Arial" panose="020B0604020202020204" pitchFamily="34" charset="0"/>
                        <a:defRPr sz="2000">
                          <a:solidFill>
                            <a:schemeClr val="tx1"/>
                          </a:solidFill>
                          <a:latin typeface="Calibri" panose="020F0502020204030204" pitchFamily="34" charset="0"/>
                          <a:ea typeface="MS PGothic" panose="020B0600070205080204" pitchFamily="34" charset="-128"/>
                          <a:cs typeface="MS PGothic" panose="020B0600070205080204" pitchFamily="34" charset="-128"/>
                        </a:defRPr>
                      </a:lvl7pPr>
                      <a:lvl8pPr marL="3429000" indent="-228600" defTabSz="508000" eaLnBrk="0" fontAlgn="base" hangingPunct="0">
                        <a:spcBef>
                          <a:spcPct val="20000"/>
                        </a:spcBef>
                        <a:spcAft>
                          <a:spcPct val="0"/>
                        </a:spcAft>
                        <a:buFont typeface="Arial" panose="020B0604020202020204" pitchFamily="34" charset="0"/>
                        <a:defRPr sz="2000">
                          <a:solidFill>
                            <a:schemeClr val="tx1"/>
                          </a:solidFill>
                          <a:latin typeface="Calibri" panose="020F0502020204030204" pitchFamily="34" charset="0"/>
                          <a:ea typeface="MS PGothic" panose="020B0600070205080204" pitchFamily="34" charset="-128"/>
                          <a:cs typeface="MS PGothic" panose="020B0600070205080204" pitchFamily="34" charset="-128"/>
                        </a:defRPr>
                      </a:lvl8pPr>
                      <a:lvl9pPr marL="3886200" indent="-228600" defTabSz="508000" eaLnBrk="0" fontAlgn="base" hangingPunct="0">
                        <a:spcBef>
                          <a:spcPct val="20000"/>
                        </a:spcBef>
                        <a:spcAft>
                          <a:spcPct val="0"/>
                        </a:spcAft>
                        <a:buFont typeface="Arial" panose="020B0604020202020204" pitchFamily="34" charset="0"/>
                        <a:defRPr sz="2000">
                          <a:solidFill>
                            <a:schemeClr val="tx1"/>
                          </a:solidFill>
                          <a:latin typeface="Calibri" panose="020F0502020204030204" pitchFamily="34" charset="0"/>
                          <a:ea typeface="MS PGothic" panose="020B0600070205080204" pitchFamily="34" charset="-128"/>
                          <a:cs typeface="MS PGothic" panose="020B0600070205080204" pitchFamily="34" charset="-128"/>
                        </a:defRPr>
                      </a:lvl9pPr>
                    </a:lstStyle>
                    <a:p>
                      <a:pPr marL="0" marR="0" lvl="0" indent="0" algn="l" defTabSz="508000" rtl="0" eaLnBrk="1" fontAlgn="base" latinLnBrk="0" hangingPunct="1">
                        <a:lnSpc>
                          <a:spcPct val="85000"/>
                        </a:lnSpc>
                        <a:spcBef>
                          <a:spcPct val="0"/>
                        </a:spcBef>
                        <a:spcAft>
                          <a:spcPct val="0"/>
                        </a:spcAft>
                        <a:buClrTx/>
                        <a:buSzTx/>
                        <a:buFontTx/>
                        <a:buNone/>
                        <a:tabLst/>
                      </a:pPr>
                      <a:r>
                        <a:rPr kumimoji="0" lang="en-US" altLang="en-US" sz="14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Pityriasis lichenoides/PLEVA/PR</a:t>
                      </a:r>
                    </a:p>
                  </a:txBody>
                  <a:tcPr marL="49921" marR="49921" marT="34282" marB="34282" anchor="ctr" horzOverflow="overflow">
                    <a:lnL w="38100" cap="flat" cmpd="sng" algn="ctr">
                      <a:solidFill>
                        <a:schemeClr val="accent3"/>
                      </a:solidFill>
                      <a:prstDash val="solid"/>
                      <a:round/>
                      <a:headEnd type="none" w="med" len="med"/>
                      <a:tailEnd type="none" w="med" len="med"/>
                    </a:lnL>
                    <a:lnR w="38100" cap="flat" cmpd="sng" algn="ctr">
                      <a:solidFill>
                        <a:schemeClr val="accent3"/>
                      </a:solidFill>
                      <a:prstDash val="solid"/>
                      <a:round/>
                      <a:headEnd type="none" w="med" len="med"/>
                      <a:tailEnd type="none" w="med" len="med"/>
                    </a:lnR>
                    <a:lnT w="38100" cap="flat" cmpd="sng" algn="ctr">
                      <a:solidFill>
                        <a:schemeClr val="accent3"/>
                      </a:solidFill>
                      <a:prstDash val="solid"/>
                      <a:round/>
                      <a:headEnd type="none" w="med" len="med"/>
                      <a:tailEnd type="none" w="med" len="med"/>
                    </a:lnT>
                    <a:lnB w="38100" cap="flat" cmpd="sng" algn="ctr">
                      <a:solidFill>
                        <a:schemeClr val="accent3"/>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lvl1pPr defTabSz="508000">
                        <a:spcBef>
                          <a:spcPct val="20000"/>
                        </a:spcBef>
                        <a:buFont typeface="Arial" panose="020B0604020202020204" pitchFamily="34" charset="0"/>
                        <a:defRPr sz="3200">
                          <a:solidFill>
                            <a:schemeClr val="tx1"/>
                          </a:solidFill>
                          <a:latin typeface="Calibri" panose="020F0502020204030204" pitchFamily="34" charset="0"/>
                          <a:ea typeface="MS PGothic" panose="020B0600070205080204" pitchFamily="34" charset="-128"/>
                          <a:cs typeface="MS PGothic" panose="020B0600070205080204" pitchFamily="34" charset="-128"/>
                        </a:defRPr>
                      </a:lvl1pPr>
                      <a:lvl2pPr marL="742950" indent="-285750" defTabSz="508000">
                        <a:spcBef>
                          <a:spcPct val="20000"/>
                        </a:spcBef>
                        <a:buFont typeface="Arial" panose="020B0604020202020204" pitchFamily="34" charset="0"/>
                        <a:defRPr sz="2700">
                          <a:solidFill>
                            <a:schemeClr val="tx1"/>
                          </a:solidFill>
                          <a:latin typeface="Calibri" panose="020F0502020204030204" pitchFamily="34" charset="0"/>
                          <a:ea typeface="MS PGothic" panose="020B0600070205080204" pitchFamily="34" charset="-128"/>
                          <a:cs typeface="MS PGothic" panose="020B0600070205080204" pitchFamily="34" charset="-128"/>
                        </a:defRPr>
                      </a:lvl2pPr>
                      <a:lvl3pPr marL="1143000" indent="-228600" defTabSz="508000">
                        <a:spcBef>
                          <a:spcPct val="20000"/>
                        </a:spcBef>
                        <a:buFont typeface="Arial" panose="020B0604020202020204" pitchFamily="34" charset="0"/>
                        <a:defRPr sz="2300">
                          <a:solidFill>
                            <a:schemeClr val="tx1"/>
                          </a:solidFill>
                          <a:latin typeface="Calibri" panose="020F0502020204030204" pitchFamily="34" charset="0"/>
                          <a:ea typeface="MS PGothic" panose="020B0600070205080204" pitchFamily="34" charset="-128"/>
                          <a:cs typeface="MS PGothic" panose="020B0600070205080204" pitchFamily="34" charset="-128"/>
                        </a:defRPr>
                      </a:lvl3pPr>
                      <a:lvl4pPr marL="1600200" indent="-228600" defTabSz="50800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cs typeface="MS PGothic" panose="020B0600070205080204" pitchFamily="34" charset="-128"/>
                        </a:defRPr>
                      </a:lvl4pPr>
                      <a:lvl5pPr marL="2057400" indent="-228600" defTabSz="50800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cs typeface="MS PGothic" panose="020B0600070205080204" pitchFamily="34" charset="-128"/>
                        </a:defRPr>
                      </a:lvl5pPr>
                      <a:lvl6pPr marL="2514600" indent="-228600" defTabSz="508000" eaLnBrk="0" fontAlgn="base" hangingPunct="0">
                        <a:spcBef>
                          <a:spcPct val="20000"/>
                        </a:spcBef>
                        <a:spcAft>
                          <a:spcPct val="0"/>
                        </a:spcAft>
                        <a:buFont typeface="Arial" panose="020B0604020202020204" pitchFamily="34" charset="0"/>
                        <a:defRPr sz="2000">
                          <a:solidFill>
                            <a:schemeClr val="tx1"/>
                          </a:solidFill>
                          <a:latin typeface="Calibri" panose="020F0502020204030204" pitchFamily="34" charset="0"/>
                          <a:ea typeface="MS PGothic" panose="020B0600070205080204" pitchFamily="34" charset="-128"/>
                          <a:cs typeface="MS PGothic" panose="020B0600070205080204" pitchFamily="34" charset="-128"/>
                        </a:defRPr>
                      </a:lvl6pPr>
                      <a:lvl7pPr marL="2971800" indent="-228600" defTabSz="508000" eaLnBrk="0" fontAlgn="base" hangingPunct="0">
                        <a:spcBef>
                          <a:spcPct val="20000"/>
                        </a:spcBef>
                        <a:spcAft>
                          <a:spcPct val="0"/>
                        </a:spcAft>
                        <a:buFont typeface="Arial" panose="020B0604020202020204" pitchFamily="34" charset="0"/>
                        <a:defRPr sz="2000">
                          <a:solidFill>
                            <a:schemeClr val="tx1"/>
                          </a:solidFill>
                          <a:latin typeface="Calibri" panose="020F0502020204030204" pitchFamily="34" charset="0"/>
                          <a:ea typeface="MS PGothic" panose="020B0600070205080204" pitchFamily="34" charset="-128"/>
                          <a:cs typeface="MS PGothic" panose="020B0600070205080204" pitchFamily="34" charset="-128"/>
                        </a:defRPr>
                      </a:lvl7pPr>
                      <a:lvl8pPr marL="3429000" indent="-228600" defTabSz="508000" eaLnBrk="0" fontAlgn="base" hangingPunct="0">
                        <a:spcBef>
                          <a:spcPct val="20000"/>
                        </a:spcBef>
                        <a:spcAft>
                          <a:spcPct val="0"/>
                        </a:spcAft>
                        <a:buFont typeface="Arial" panose="020B0604020202020204" pitchFamily="34" charset="0"/>
                        <a:defRPr sz="2000">
                          <a:solidFill>
                            <a:schemeClr val="tx1"/>
                          </a:solidFill>
                          <a:latin typeface="Calibri" panose="020F0502020204030204" pitchFamily="34" charset="0"/>
                          <a:ea typeface="MS PGothic" panose="020B0600070205080204" pitchFamily="34" charset="-128"/>
                          <a:cs typeface="MS PGothic" panose="020B0600070205080204" pitchFamily="34" charset="-128"/>
                        </a:defRPr>
                      </a:lvl8pPr>
                      <a:lvl9pPr marL="3886200" indent="-228600" defTabSz="508000" eaLnBrk="0" fontAlgn="base" hangingPunct="0">
                        <a:spcBef>
                          <a:spcPct val="20000"/>
                        </a:spcBef>
                        <a:spcAft>
                          <a:spcPct val="0"/>
                        </a:spcAft>
                        <a:buFont typeface="Arial" panose="020B0604020202020204" pitchFamily="34" charset="0"/>
                        <a:defRPr sz="2000">
                          <a:solidFill>
                            <a:schemeClr val="tx1"/>
                          </a:solidFill>
                          <a:latin typeface="Calibri" panose="020F0502020204030204" pitchFamily="34" charset="0"/>
                          <a:ea typeface="MS PGothic" panose="020B0600070205080204" pitchFamily="34" charset="-128"/>
                          <a:cs typeface="MS PGothic" panose="020B0600070205080204" pitchFamily="34" charset="-128"/>
                        </a:defRPr>
                      </a:lvl9pPr>
                    </a:lstStyle>
                    <a:p>
                      <a:pPr marL="0" marR="0" lvl="0" indent="0" algn="l" defTabSz="508000" rtl="0" eaLnBrk="1" fontAlgn="base" latinLnBrk="0" hangingPunct="1">
                        <a:lnSpc>
                          <a:spcPct val="85000"/>
                        </a:lnSpc>
                        <a:spcBef>
                          <a:spcPct val="0"/>
                        </a:spcBef>
                        <a:spcAft>
                          <a:spcPct val="0"/>
                        </a:spcAft>
                        <a:buClrTx/>
                        <a:buSzTx/>
                        <a:buFontTx/>
                        <a:buNone/>
                        <a:tabLst/>
                      </a:pPr>
                      <a:r>
                        <a:rPr kumimoji="0" lang="en-US" altLang="en-US" sz="14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Psoriasis</a:t>
                      </a:r>
                    </a:p>
                  </a:txBody>
                  <a:tcPr marL="49921" marR="49921" marT="34282" marB="34282" anchor="ctr" horzOverflow="overflow">
                    <a:lnL w="38100" cap="flat" cmpd="sng" algn="ctr">
                      <a:solidFill>
                        <a:schemeClr val="accent3"/>
                      </a:solidFill>
                      <a:prstDash val="solid"/>
                      <a:round/>
                      <a:headEnd type="none" w="med" len="med"/>
                      <a:tailEnd type="none" w="med" len="med"/>
                    </a:lnL>
                    <a:lnR w="38100" cap="flat" cmpd="sng" algn="ctr">
                      <a:solidFill>
                        <a:schemeClr val="accent3"/>
                      </a:solidFill>
                      <a:prstDash val="solid"/>
                      <a:round/>
                      <a:headEnd type="none" w="med" len="med"/>
                      <a:tailEnd type="none" w="med" len="med"/>
                    </a:lnR>
                    <a:lnT w="38100" cap="flat" cmpd="sng" algn="ctr">
                      <a:solidFill>
                        <a:schemeClr val="accent3"/>
                      </a:solidFill>
                      <a:prstDash val="solid"/>
                      <a:round/>
                      <a:headEnd type="none" w="med" len="med"/>
                      <a:tailEnd type="none" w="med" len="med"/>
                    </a:lnT>
                    <a:lnB w="38100" cap="flat" cmpd="sng" algn="ctr">
                      <a:solidFill>
                        <a:schemeClr val="accent3"/>
                      </a:solidFill>
                      <a:prstDash val="solid"/>
                      <a:round/>
                      <a:headEnd type="none" w="med" len="med"/>
                      <a:tailEnd type="none" w="med" len="med"/>
                    </a:lnB>
                    <a:lnTlToBr>
                      <a:noFill/>
                    </a:lnTlToBr>
                    <a:lnBlToTr>
                      <a:noFill/>
                    </a:lnBlToTr>
                    <a:solidFill>
                      <a:schemeClr val="accent1">
                        <a:lumMod val="20000"/>
                        <a:lumOff val="80000"/>
                      </a:schemeClr>
                    </a:solidFill>
                  </a:tcPr>
                </a:tc>
                <a:extLst>
                  <a:ext uri="{0D108BD9-81ED-4DB2-BD59-A6C34878D82A}">
                    <a16:rowId xmlns:a16="http://schemas.microsoft.com/office/drawing/2014/main" val="3983944517"/>
                  </a:ext>
                </a:extLst>
              </a:tr>
              <a:tr h="320440">
                <a:tc>
                  <a:txBody>
                    <a:bodyPr/>
                    <a:lstStyle>
                      <a:lvl1pPr defTabSz="508000">
                        <a:spcBef>
                          <a:spcPct val="20000"/>
                        </a:spcBef>
                        <a:buFont typeface="Arial" panose="020B0604020202020204" pitchFamily="34" charset="0"/>
                        <a:defRPr sz="3200">
                          <a:solidFill>
                            <a:schemeClr val="tx1"/>
                          </a:solidFill>
                          <a:latin typeface="Calibri" panose="020F0502020204030204" pitchFamily="34" charset="0"/>
                          <a:ea typeface="MS PGothic" panose="020B0600070205080204" pitchFamily="34" charset="-128"/>
                          <a:cs typeface="MS PGothic" panose="020B0600070205080204" pitchFamily="34" charset="-128"/>
                        </a:defRPr>
                      </a:lvl1pPr>
                      <a:lvl2pPr marL="742950" indent="-285750" defTabSz="508000">
                        <a:spcBef>
                          <a:spcPct val="20000"/>
                        </a:spcBef>
                        <a:buFont typeface="Arial" panose="020B0604020202020204" pitchFamily="34" charset="0"/>
                        <a:defRPr sz="2700">
                          <a:solidFill>
                            <a:schemeClr val="tx1"/>
                          </a:solidFill>
                          <a:latin typeface="Calibri" panose="020F0502020204030204" pitchFamily="34" charset="0"/>
                          <a:ea typeface="MS PGothic" panose="020B0600070205080204" pitchFamily="34" charset="-128"/>
                          <a:cs typeface="MS PGothic" panose="020B0600070205080204" pitchFamily="34" charset="-128"/>
                        </a:defRPr>
                      </a:lvl2pPr>
                      <a:lvl3pPr marL="1143000" indent="-228600" defTabSz="508000">
                        <a:spcBef>
                          <a:spcPct val="20000"/>
                        </a:spcBef>
                        <a:buFont typeface="Arial" panose="020B0604020202020204" pitchFamily="34" charset="0"/>
                        <a:defRPr sz="2300">
                          <a:solidFill>
                            <a:schemeClr val="tx1"/>
                          </a:solidFill>
                          <a:latin typeface="Calibri" panose="020F0502020204030204" pitchFamily="34" charset="0"/>
                          <a:ea typeface="MS PGothic" panose="020B0600070205080204" pitchFamily="34" charset="-128"/>
                          <a:cs typeface="MS PGothic" panose="020B0600070205080204" pitchFamily="34" charset="-128"/>
                        </a:defRPr>
                      </a:lvl3pPr>
                      <a:lvl4pPr marL="1600200" indent="-228600" defTabSz="50800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cs typeface="MS PGothic" panose="020B0600070205080204" pitchFamily="34" charset="-128"/>
                        </a:defRPr>
                      </a:lvl4pPr>
                      <a:lvl5pPr marL="2057400" indent="-228600" defTabSz="50800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cs typeface="MS PGothic" panose="020B0600070205080204" pitchFamily="34" charset="-128"/>
                        </a:defRPr>
                      </a:lvl5pPr>
                      <a:lvl6pPr marL="2514600" indent="-228600" defTabSz="508000" eaLnBrk="0" fontAlgn="base" hangingPunct="0">
                        <a:spcBef>
                          <a:spcPct val="20000"/>
                        </a:spcBef>
                        <a:spcAft>
                          <a:spcPct val="0"/>
                        </a:spcAft>
                        <a:buFont typeface="Arial" panose="020B0604020202020204" pitchFamily="34" charset="0"/>
                        <a:defRPr sz="2000">
                          <a:solidFill>
                            <a:schemeClr val="tx1"/>
                          </a:solidFill>
                          <a:latin typeface="Calibri" panose="020F0502020204030204" pitchFamily="34" charset="0"/>
                          <a:ea typeface="MS PGothic" panose="020B0600070205080204" pitchFamily="34" charset="-128"/>
                          <a:cs typeface="MS PGothic" panose="020B0600070205080204" pitchFamily="34" charset="-128"/>
                        </a:defRPr>
                      </a:lvl6pPr>
                      <a:lvl7pPr marL="2971800" indent="-228600" defTabSz="508000" eaLnBrk="0" fontAlgn="base" hangingPunct="0">
                        <a:spcBef>
                          <a:spcPct val="20000"/>
                        </a:spcBef>
                        <a:spcAft>
                          <a:spcPct val="0"/>
                        </a:spcAft>
                        <a:buFont typeface="Arial" panose="020B0604020202020204" pitchFamily="34" charset="0"/>
                        <a:defRPr sz="2000">
                          <a:solidFill>
                            <a:schemeClr val="tx1"/>
                          </a:solidFill>
                          <a:latin typeface="Calibri" panose="020F0502020204030204" pitchFamily="34" charset="0"/>
                          <a:ea typeface="MS PGothic" panose="020B0600070205080204" pitchFamily="34" charset="-128"/>
                          <a:cs typeface="MS PGothic" panose="020B0600070205080204" pitchFamily="34" charset="-128"/>
                        </a:defRPr>
                      </a:lvl7pPr>
                      <a:lvl8pPr marL="3429000" indent="-228600" defTabSz="508000" eaLnBrk="0" fontAlgn="base" hangingPunct="0">
                        <a:spcBef>
                          <a:spcPct val="20000"/>
                        </a:spcBef>
                        <a:spcAft>
                          <a:spcPct val="0"/>
                        </a:spcAft>
                        <a:buFont typeface="Arial" panose="020B0604020202020204" pitchFamily="34" charset="0"/>
                        <a:defRPr sz="2000">
                          <a:solidFill>
                            <a:schemeClr val="tx1"/>
                          </a:solidFill>
                          <a:latin typeface="Calibri" panose="020F0502020204030204" pitchFamily="34" charset="0"/>
                          <a:ea typeface="MS PGothic" panose="020B0600070205080204" pitchFamily="34" charset="-128"/>
                          <a:cs typeface="MS PGothic" panose="020B0600070205080204" pitchFamily="34" charset="-128"/>
                        </a:defRPr>
                      </a:lvl8pPr>
                      <a:lvl9pPr marL="3886200" indent="-228600" defTabSz="508000" eaLnBrk="0" fontAlgn="base" hangingPunct="0">
                        <a:spcBef>
                          <a:spcPct val="20000"/>
                        </a:spcBef>
                        <a:spcAft>
                          <a:spcPct val="0"/>
                        </a:spcAft>
                        <a:buFont typeface="Arial" panose="020B0604020202020204" pitchFamily="34" charset="0"/>
                        <a:defRPr sz="2000">
                          <a:solidFill>
                            <a:schemeClr val="tx1"/>
                          </a:solidFill>
                          <a:latin typeface="Calibri" panose="020F0502020204030204" pitchFamily="34" charset="0"/>
                          <a:ea typeface="MS PGothic" panose="020B0600070205080204" pitchFamily="34" charset="-128"/>
                          <a:cs typeface="MS PGothic" panose="020B0600070205080204" pitchFamily="34" charset="-128"/>
                        </a:defRPr>
                      </a:lvl9pPr>
                    </a:lstStyle>
                    <a:p>
                      <a:pPr marL="0" marR="0" lvl="0" indent="0" algn="l" defTabSz="508000" rtl="0" eaLnBrk="1" fontAlgn="base" latinLnBrk="0" hangingPunct="1">
                        <a:lnSpc>
                          <a:spcPct val="85000"/>
                        </a:lnSpc>
                        <a:spcBef>
                          <a:spcPct val="0"/>
                        </a:spcBef>
                        <a:spcAft>
                          <a:spcPct val="0"/>
                        </a:spcAft>
                        <a:buClrTx/>
                        <a:buSzTx/>
                        <a:buFontTx/>
                        <a:buNone/>
                        <a:tabLst/>
                      </a:pPr>
                      <a:r>
                        <a:rPr kumimoji="0" lang="en-US" altLang="en-US" sz="14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Acrodermatitis enteropathica</a:t>
                      </a:r>
                    </a:p>
                  </a:txBody>
                  <a:tcPr marL="49921" marR="49921" marT="34282" marB="34282" anchor="ctr" horzOverflow="overflow">
                    <a:lnL w="38100" cap="flat" cmpd="sng" algn="ctr">
                      <a:solidFill>
                        <a:schemeClr val="accent3"/>
                      </a:solidFill>
                      <a:prstDash val="solid"/>
                      <a:round/>
                      <a:headEnd type="none" w="med" len="med"/>
                      <a:tailEnd type="none" w="med" len="med"/>
                    </a:lnL>
                    <a:lnR w="38100" cap="flat" cmpd="sng" algn="ctr">
                      <a:solidFill>
                        <a:schemeClr val="accent3"/>
                      </a:solidFill>
                      <a:prstDash val="solid"/>
                      <a:round/>
                      <a:headEnd type="none" w="med" len="med"/>
                      <a:tailEnd type="none" w="med" len="med"/>
                    </a:lnR>
                    <a:lnT w="38100" cap="flat" cmpd="sng" algn="ctr">
                      <a:solidFill>
                        <a:schemeClr val="accent3"/>
                      </a:solidFill>
                      <a:prstDash val="solid"/>
                      <a:round/>
                      <a:headEnd type="none" w="med" len="med"/>
                      <a:tailEnd type="none" w="med" len="med"/>
                    </a:lnT>
                    <a:lnB w="38100" cap="flat" cmpd="sng" algn="ctr">
                      <a:solidFill>
                        <a:schemeClr val="accent3"/>
                      </a:solidFill>
                      <a:prstDash val="solid"/>
                      <a:round/>
                      <a:headEnd type="none" w="med" len="med"/>
                      <a:tailEnd type="none" w="med" len="med"/>
                    </a:lnB>
                    <a:lnTlToBr>
                      <a:noFill/>
                    </a:lnTlToBr>
                    <a:lnBlToTr>
                      <a:noFill/>
                    </a:lnBlToTr>
                    <a:solidFill>
                      <a:schemeClr val="bg1"/>
                    </a:solidFill>
                  </a:tcPr>
                </a:tc>
                <a:tc>
                  <a:txBody>
                    <a:bodyPr/>
                    <a:lstStyle>
                      <a:lvl1pPr defTabSz="508000">
                        <a:spcBef>
                          <a:spcPct val="20000"/>
                        </a:spcBef>
                        <a:buFont typeface="Arial" panose="020B0604020202020204" pitchFamily="34" charset="0"/>
                        <a:defRPr sz="3200">
                          <a:solidFill>
                            <a:schemeClr val="tx1"/>
                          </a:solidFill>
                          <a:latin typeface="Calibri" panose="020F0502020204030204" pitchFamily="34" charset="0"/>
                          <a:ea typeface="MS PGothic" panose="020B0600070205080204" pitchFamily="34" charset="-128"/>
                          <a:cs typeface="MS PGothic" panose="020B0600070205080204" pitchFamily="34" charset="-128"/>
                        </a:defRPr>
                      </a:lvl1pPr>
                      <a:lvl2pPr marL="742950" indent="-285750" defTabSz="508000">
                        <a:spcBef>
                          <a:spcPct val="20000"/>
                        </a:spcBef>
                        <a:buFont typeface="Arial" panose="020B0604020202020204" pitchFamily="34" charset="0"/>
                        <a:defRPr sz="2700">
                          <a:solidFill>
                            <a:schemeClr val="tx1"/>
                          </a:solidFill>
                          <a:latin typeface="Calibri" panose="020F0502020204030204" pitchFamily="34" charset="0"/>
                          <a:ea typeface="MS PGothic" panose="020B0600070205080204" pitchFamily="34" charset="-128"/>
                          <a:cs typeface="MS PGothic" panose="020B0600070205080204" pitchFamily="34" charset="-128"/>
                        </a:defRPr>
                      </a:lvl2pPr>
                      <a:lvl3pPr marL="1143000" indent="-228600" defTabSz="508000">
                        <a:spcBef>
                          <a:spcPct val="20000"/>
                        </a:spcBef>
                        <a:buFont typeface="Arial" panose="020B0604020202020204" pitchFamily="34" charset="0"/>
                        <a:defRPr sz="2300">
                          <a:solidFill>
                            <a:schemeClr val="tx1"/>
                          </a:solidFill>
                          <a:latin typeface="Calibri" panose="020F0502020204030204" pitchFamily="34" charset="0"/>
                          <a:ea typeface="MS PGothic" panose="020B0600070205080204" pitchFamily="34" charset="-128"/>
                          <a:cs typeface="MS PGothic" panose="020B0600070205080204" pitchFamily="34" charset="-128"/>
                        </a:defRPr>
                      </a:lvl3pPr>
                      <a:lvl4pPr marL="1600200" indent="-228600" defTabSz="50800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cs typeface="MS PGothic" panose="020B0600070205080204" pitchFamily="34" charset="-128"/>
                        </a:defRPr>
                      </a:lvl4pPr>
                      <a:lvl5pPr marL="2057400" indent="-228600" defTabSz="50800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cs typeface="MS PGothic" panose="020B0600070205080204" pitchFamily="34" charset="-128"/>
                        </a:defRPr>
                      </a:lvl5pPr>
                      <a:lvl6pPr marL="2514600" indent="-228600" defTabSz="508000" eaLnBrk="0" fontAlgn="base" hangingPunct="0">
                        <a:spcBef>
                          <a:spcPct val="20000"/>
                        </a:spcBef>
                        <a:spcAft>
                          <a:spcPct val="0"/>
                        </a:spcAft>
                        <a:buFont typeface="Arial" panose="020B0604020202020204" pitchFamily="34" charset="0"/>
                        <a:defRPr sz="2000">
                          <a:solidFill>
                            <a:schemeClr val="tx1"/>
                          </a:solidFill>
                          <a:latin typeface="Calibri" panose="020F0502020204030204" pitchFamily="34" charset="0"/>
                          <a:ea typeface="MS PGothic" panose="020B0600070205080204" pitchFamily="34" charset="-128"/>
                          <a:cs typeface="MS PGothic" panose="020B0600070205080204" pitchFamily="34" charset="-128"/>
                        </a:defRPr>
                      </a:lvl6pPr>
                      <a:lvl7pPr marL="2971800" indent="-228600" defTabSz="508000" eaLnBrk="0" fontAlgn="base" hangingPunct="0">
                        <a:spcBef>
                          <a:spcPct val="20000"/>
                        </a:spcBef>
                        <a:spcAft>
                          <a:spcPct val="0"/>
                        </a:spcAft>
                        <a:buFont typeface="Arial" panose="020B0604020202020204" pitchFamily="34" charset="0"/>
                        <a:defRPr sz="2000">
                          <a:solidFill>
                            <a:schemeClr val="tx1"/>
                          </a:solidFill>
                          <a:latin typeface="Calibri" panose="020F0502020204030204" pitchFamily="34" charset="0"/>
                          <a:ea typeface="MS PGothic" panose="020B0600070205080204" pitchFamily="34" charset="-128"/>
                          <a:cs typeface="MS PGothic" panose="020B0600070205080204" pitchFamily="34" charset="-128"/>
                        </a:defRPr>
                      </a:lvl7pPr>
                      <a:lvl8pPr marL="3429000" indent="-228600" defTabSz="508000" eaLnBrk="0" fontAlgn="base" hangingPunct="0">
                        <a:spcBef>
                          <a:spcPct val="20000"/>
                        </a:spcBef>
                        <a:spcAft>
                          <a:spcPct val="0"/>
                        </a:spcAft>
                        <a:buFont typeface="Arial" panose="020B0604020202020204" pitchFamily="34" charset="0"/>
                        <a:defRPr sz="2000">
                          <a:solidFill>
                            <a:schemeClr val="tx1"/>
                          </a:solidFill>
                          <a:latin typeface="Calibri" panose="020F0502020204030204" pitchFamily="34" charset="0"/>
                          <a:ea typeface="MS PGothic" panose="020B0600070205080204" pitchFamily="34" charset="-128"/>
                          <a:cs typeface="MS PGothic" panose="020B0600070205080204" pitchFamily="34" charset="-128"/>
                        </a:defRPr>
                      </a:lvl8pPr>
                      <a:lvl9pPr marL="3886200" indent="-228600" defTabSz="508000" eaLnBrk="0" fontAlgn="base" hangingPunct="0">
                        <a:spcBef>
                          <a:spcPct val="20000"/>
                        </a:spcBef>
                        <a:spcAft>
                          <a:spcPct val="0"/>
                        </a:spcAft>
                        <a:buFont typeface="Arial" panose="020B0604020202020204" pitchFamily="34" charset="0"/>
                        <a:defRPr sz="2000">
                          <a:solidFill>
                            <a:schemeClr val="tx1"/>
                          </a:solidFill>
                          <a:latin typeface="Calibri" panose="020F0502020204030204" pitchFamily="34" charset="0"/>
                          <a:ea typeface="MS PGothic" panose="020B0600070205080204" pitchFamily="34" charset="-128"/>
                          <a:cs typeface="MS PGothic" panose="020B0600070205080204" pitchFamily="34" charset="-128"/>
                        </a:defRPr>
                      </a:lvl9pPr>
                    </a:lstStyle>
                    <a:p>
                      <a:pPr marL="0" marR="0" lvl="0" indent="0" algn="l" defTabSz="508000" rtl="0" eaLnBrk="1" fontAlgn="base" latinLnBrk="0" hangingPunct="1">
                        <a:lnSpc>
                          <a:spcPct val="85000"/>
                        </a:lnSpc>
                        <a:spcBef>
                          <a:spcPct val="0"/>
                        </a:spcBef>
                        <a:spcAft>
                          <a:spcPct val="0"/>
                        </a:spcAft>
                        <a:buClrTx/>
                        <a:buSzTx/>
                        <a:buFontTx/>
                        <a:buNone/>
                        <a:tabLst/>
                      </a:pPr>
                      <a:r>
                        <a:rPr kumimoji="0" lang="en-US" altLang="en-US" sz="14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CTCL</a:t>
                      </a:r>
                    </a:p>
                  </a:txBody>
                  <a:tcPr marL="49921" marR="49921" marT="34282" marB="34282" anchor="ctr" horzOverflow="overflow">
                    <a:lnL w="38100" cap="flat" cmpd="sng" algn="ctr">
                      <a:solidFill>
                        <a:schemeClr val="accent3"/>
                      </a:solidFill>
                      <a:prstDash val="solid"/>
                      <a:round/>
                      <a:headEnd type="none" w="med" len="med"/>
                      <a:tailEnd type="none" w="med" len="med"/>
                    </a:lnL>
                    <a:lnR w="38100" cap="flat" cmpd="sng" algn="ctr">
                      <a:solidFill>
                        <a:schemeClr val="accent3"/>
                      </a:solidFill>
                      <a:prstDash val="solid"/>
                      <a:round/>
                      <a:headEnd type="none" w="med" len="med"/>
                      <a:tailEnd type="none" w="med" len="med"/>
                    </a:lnR>
                    <a:lnT w="38100" cap="flat" cmpd="sng" algn="ctr">
                      <a:solidFill>
                        <a:schemeClr val="accent3"/>
                      </a:solidFill>
                      <a:prstDash val="solid"/>
                      <a:round/>
                      <a:headEnd type="none" w="med" len="med"/>
                      <a:tailEnd type="none" w="med" len="med"/>
                    </a:lnT>
                    <a:lnB w="38100" cap="flat" cmpd="sng" algn="ctr">
                      <a:solidFill>
                        <a:schemeClr val="accent3"/>
                      </a:solidFill>
                      <a:prstDash val="solid"/>
                      <a:round/>
                      <a:headEnd type="none" w="med" len="med"/>
                      <a:tailEnd type="none" w="med" len="med"/>
                    </a:lnB>
                    <a:lnTlToBr>
                      <a:noFill/>
                    </a:lnTlToBr>
                    <a:lnBlToTr>
                      <a:noFill/>
                    </a:lnBlToTr>
                    <a:solidFill>
                      <a:schemeClr val="bg1"/>
                    </a:solidFill>
                  </a:tcPr>
                </a:tc>
                <a:tc>
                  <a:txBody>
                    <a:bodyPr/>
                    <a:lstStyle>
                      <a:lvl1pPr defTabSz="508000">
                        <a:spcBef>
                          <a:spcPct val="20000"/>
                        </a:spcBef>
                        <a:buFont typeface="Arial" panose="020B0604020202020204" pitchFamily="34" charset="0"/>
                        <a:defRPr sz="3200">
                          <a:solidFill>
                            <a:schemeClr val="tx1"/>
                          </a:solidFill>
                          <a:latin typeface="Calibri" panose="020F0502020204030204" pitchFamily="34" charset="0"/>
                          <a:ea typeface="MS PGothic" panose="020B0600070205080204" pitchFamily="34" charset="-128"/>
                          <a:cs typeface="MS PGothic" panose="020B0600070205080204" pitchFamily="34" charset="-128"/>
                        </a:defRPr>
                      </a:lvl1pPr>
                      <a:lvl2pPr marL="742950" indent="-285750" defTabSz="508000">
                        <a:spcBef>
                          <a:spcPct val="20000"/>
                        </a:spcBef>
                        <a:buFont typeface="Arial" panose="020B0604020202020204" pitchFamily="34" charset="0"/>
                        <a:defRPr sz="2700">
                          <a:solidFill>
                            <a:schemeClr val="tx1"/>
                          </a:solidFill>
                          <a:latin typeface="Calibri" panose="020F0502020204030204" pitchFamily="34" charset="0"/>
                          <a:ea typeface="MS PGothic" panose="020B0600070205080204" pitchFamily="34" charset="-128"/>
                          <a:cs typeface="MS PGothic" panose="020B0600070205080204" pitchFamily="34" charset="-128"/>
                        </a:defRPr>
                      </a:lvl2pPr>
                      <a:lvl3pPr marL="1143000" indent="-228600" defTabSz="508000">
                        <a:spcBef>
                          <a:spcPct val="20000"/>
                        </a:spcBef>
                        <a:buFont typeface="Arial" panose="020B0604020202020204" pitchFamily="34" charset="0"/>
                        <a:defRPr sz="2300">
                          <a:solidFill>
                            <a:schemeClr val="tx1"/>
                          </a:solidFill>
                          <a:latin typeface="Calibri" panose="020F0502020204030204" pitchFamily="34" charset="0"/>
                          <a:ea typeface="MS PGothic" panose="020B0600070205080204" pitchFamily="34" charset="-128"/>
                          <a:cs typeface="MS PGothic" panose="020B0600070205080204" pitchFamily="34" charset="-128"/>
                        </a:defRPr>
                      </a:lvl3pPr>
                      <a:lvl4pPr marL="1600200" indent="-228600" defTabSz="50800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cs typeface="MS PGothic" panose="020B0600070205080204" pitchFamily="34" charset="-128"/>
                        </a:defRPr>
                      </a:lvl4pPr>
                      <a:lvl5pPr marL="2057400" indent="-228600" defTabSz="50800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cs typeface="MS PGothic" panose="020B0600070205080204" pitchFamily="34" charset="-128"/>
                        </a:defRPr>
                      </a:lvl5pPr>
                      <a:lvl6pPr marL="2514600" indent="-228600" defTabSz="508000" eaLnBrk="0" fontAlgn="base" hangingPunct="0">
                        <a:spcBef>
                          <a:spcPct val="20000"/>
                        </a:spcBef>
                        <a:spcAft>
                          <a:spcPct val="0"/>
                        </a:spcAft>
                        <a:buFont typeface="Arial" panose="020B0604020202020204" pitchFamily="34" charset="0"/>
                        <a:defRPr sz="2000">
                          <a:solidFill>
                            <a:schemeClr val="tx1"/>
                          </a:solidFill>
                          <a:latin typeface="Calibri" panose="020F0502020204030204" pitchFamily="34" charset="0"/>
                          <a:ea typeface="MS PGothic" panose="020B0600070205080204" pitchFamily="34" charset="-128"/>
                          <a:cs typeface="MS PGothic" panose="020B0600070205080204" pitchFamily="34" charset="-128"/>
                        </a:defRPr>
                      </a:lvl6pPr>
                      <a:lvl7pPr marL="2971800" indent="-228600" defTabSz="508000" eaLnBrk="0" fontAlgn="base" hangingPunct="0">
                        <a:spcBef>
                          <a:spcPct val="20000"/>
                        </a:spcBef>
                        <a:spcAft>
                          <a:spcPct val="0"/>
                        </a:spcAft>
                        <a:buFont typeface="Arial" panose="020B0604020202020204" pitchFamily="34" charset="0"/>
                        <a:defRPr sz="2000">
                          <a:solidFill>
                            <a:schemeClr val="tx1"/>
                          </a:solidFill>
                          <a:latin typeface="Calibri" panose="020F0502020204030204" pitchFamily="34" charset="0"/>
                          <a:ea typeface="MS PGothic" panose="020B0600070205080204" pitchFamily="34" charset="-128"/>
                          <a:cs typeface="MS PGothic" panose="020B0600070205080204" pitchFamily="34" charset="-128"/>
                        </a:defRPr>
                      </a:lvl7pPr>
                      <a:lvl8pPr marL="3429000" indent="-228600" defTabSz="508000" eaLnBrk="0" fontAlgn="base" hangingPunct="0">
                        <a:spcBef>
                          <a:spcPct val="20000"/>
                        </a:spcBef>
                        <a:spcAft>
                          <a:spcPct val="0"/>
                        </a:spcAft>
                        <a:buFont typeface="Arial" panose="020B0604020202020204" pitchFamily="34" charset="0"/>
                        <a:defRPr sz="2000">
                          <a:solidFill>
                            <a:schemeClr val="tx1"/>
                          </a:solidFill>
                          <a:latin typeface="Calibri" panose="020F0502020204030204" pitchFamily="34" charset="0"/>
                          <a:ea typeface="MS PGothic" panose="020B0600070205080204" pitchFamily="34" charset="-128"/>
                          <a:cs typeface="MS PGothic" panose="020B0600070205080204" pitchFamily="34" charset="-128"/>
                        </a:defRPr>
                      </a:lvl8pPr>
                      <a:lvl9pPr marL="3886200" indent="-228600" defTabSz="508000" eaLnBrk="0" fontAlgn="base" hangingPunct="0">
                        <a:spcBef>
                          <a:spcPct val="20000"/>
                        </a:spcBef>
                        <a:spcAft>
                          <a:spcPct val="0"/>
                        </a:spcAft>
                        <a:buFont typeface="Arial" panose="020B0604020202020204" pitchFamily="34" charset="0"/>
                        <a:defRPr sz="2000">
                          <a:solidFill>
                            <a:schemeClr val="tx1"/>
                          </a:solidFill>
                          <a:latin typeface="Calibri" panose="020F0502020204030204" pitchFamily="34" charset="0"/>
                          <a:ea typeface="MS PGothic" panose="020B0600070205080204" pitchFamily="34" charset="-128"/>
                          <a:cs typeface="MS PGothic" panose="020B0600070205080204" pitchFamily="34" charset="-128"/>
                        </a:defRPr>
                      </a:lvl9pPr>
                    </a:lstStyle>
                    <a:p>
                      <a:pPr marL="0" marR="0" lvl="0" indent="0" algn="l" defTabSz="508000" rtl="0" eaLnBrk="1" fontAlgn="base" latinLnBrk="0" hangingPunct="1">
                        <a:lnSpc>
                          <a:spcPct val="85000"/>
                        </a:lnSpc>
                        <a:spcBef>
                          <a:spcPct val="0"/>
                        </a:spcBef>
                        <a:spcAft>
                          <a:spcPct val="0"/>
                        </a:spcAft>
                        <a:buClrTx/>
                        <a:buSzTx/>
                        <a:buFontTx/>
                        <a:buNone/>
                        <a:tabLst/>
                      </a:pPr>
                      <a:r>
                        <a:rPr kumimoji="0" lang="en-US" altLang="en-US" sz="14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CTCL</a:t>
                      </a:r>
                    </a:p>
                  </a:txBody>
                  <a:tcPr marL="49921" marR="49921" marT="34282" marB="34282" anchor="ctr" horzOverflow="overflow">
                    <a:lnL w="38100" cap="flat" cmpd="sng" algn="ctr">
                      <a:solidFill>
                        <a:schemeClr val="accent3"/>
                      </a:solidFill>
                      <a:prstDash val="solid"/>
                      <a:round/>
                      <a:headEnd type="none" w="med" len="med"/>
                      <a:tailEnd type="none" w="med" len="med"/>
                    </a:lnL>
                    <a:lnR w="38100" cap="flat" cmpd="sng" algn="ctr">
                      <a:solidFill>
                        <a:schemeClr val="accent3"/>
                      </a:solidFill>
                      <a:prstDash val="solid"/>
                      <a:round/>
                      <a:headEnd type="none" w="med" len="med"/>
                      <a:tailEnd type="none" w="med" len="med"/>
                    </a:lnR>
                    <a:lnT w="38100" cap="flat" cmpd="sng" algn="ctr">
                      <a:solidFill>
                        <a:schemeClr val="accent3"/>
                      </a:solidFill>
                      <a:prstDash val="solid"/>
                      <a:round/>
                      <a:headEnd type="none" w="med" len="med"/>
                      <a:tailEnd type="none" w="med" len="med"/>
                    </a:lnT>
                    <a:lnB w="38100" cap="flat" cmpd="sng" algn="ctr">
                      <a:solidFill>
                        <a:schemeClr val="accent3"/>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72063432"/>
                  </a:ext>
                </a:extLst>
              </a:tr>
              <a:tr h="320440">
                <a:tc>
                  <a:txBody>
                    <a:bodyPr/>
                    <a:lstStyle>
                      <a:lvl1pPr defTabSz="508000">
                        <a:spcBef>
                          <a:spcPct val="20000"/>
                        </a:spcBef>
                        <a:buFont typeface="Arial" panose="020B0604020202020204" pitchFamily="34" charset="0"/>
                        <a:defRPr sz="3200">
                          <a:solidFill>
                            <a:schemeClr val="tx1"/>
                          </a:solidFill>
                          <a:latin typeface="Calibri" panose="020F0502020204030204" pitchFamily="34" charset="0"/>
                          <a:ea typeface="MS PGothic" panose="020B0600070205080204" pitchFamily="34" charset="-128"/>
                          <a:cs typeface="MS PGothic" panose="020B0600070205080204" pitchFamily="34" charset="-128"/>
                        </a:defRPr>
                      </a:lvl1pPr>
                      <a:lvl2pPr marL="742950" indent="-285750" defTabSz="508000">
                        <a:spcBef>
                          <a:spcPct val="20000"/>
                        </a:spcBef>
                        <a:buFont typeface="Arial" panose="020B0604020202020204" pitchFamily="34" charset="0"/>
                        <a:defRPr sz="2700">
                          <a:solidFill>
                            <a:schemeClr val="tx1"/>
                          </a:solidFill>
                          <a:latin typeface="Calibri" panose="020F0502020204030204" pitchFamily="34" charset="0"/>
                          <a:ea typeface="MS PGothic" panose="020B0600070205080204" pitchFamily="34" charset="-128"/>
                          <a:cs typeface="MS PGothic" panose="020B0600070205080204" pitchFamily="34" charset="-128"/>
                        </a:defRPr>
                      </a:lvl2pPr>
                      <a:lvl3pPr marL="1143000" indent="-228600" defTabSz="508000">
                        <a:spcBef>
                          <a:spcPct val="20000"/>
                        </a:spcBef>
                        <a:buFont typeface="Arial" panose="020B0604020202020204" pitchFamily="34" charset="0"/>
                        <a:defRPr sz="2300">
                          <a:solidFill>
                            <a:schemeClr val="tx1"/>
                          </a:solidFill>
                          <a:latin typeface="Calibri" panose="020F0502020204030204" pitchFamily="34" charset="0"/>
                          <a:ea typeface="MS PGothic" panose="020B0600070205080204" pitchFamily="34" charset="-128"/>
                          <a:cs typeface="MS PGothic" panose="020B0600070205080204" pitchFamily="34" charset="-128"/>
                        </a:defRPr>
                      </a:lvl3pPr>
                      <a:lvl4pPr marL="1600200" indent="-228600" defTabSz="50800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cs typeface="MS PGothic" panose="020B0600070205080204" pitchFamily="34" charset="-128"/>
                        </a:defRPr>
                      </a:lvl4pPr>
                      <a:lvl5pPr marL="2057400" indent="-228600" defTabSz="50800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cs typeface="MS PGothic" panose="020B0600070205080204" pitchFamily="34" charset="-128"/>
                        </a:defRPr>
                      </a:lvl5pPr>
                      <a:lvl6pPr marL="2514600" indent="-228600" defTabSz="508000" eaLnBrk="0" fontAlgn="base" hangingPunct="0">
                        <a:spcBef>
                          <a:spcPct val="20000"/>
                        </a:spcBef>
                        <a:spcAft>
                          <a:spcPct val="0"/>
                        </a:spcAft>
                        <a:buFont typeface="Arial" panose="020B0604020202020204" pitchFamily="34" charset="0"/>
                        <a:defRPr sz="2000">
                          <a:solidFill>
                            <a:schemeClr val="tx1"/>
                          </a:solidFill>
                          <a:latin typeface="Calibri" panose="020F0502020204030204" pitchFamily="34" charset="0"/>
                          <a:ea typeface="MS PGothic" panose="020B0600070205080204" pitchFamily="34" charset="-128"/>
                          <a:cs typeface="MS PGothic" panose="020B0600070205080204" pitchFamily="34" charset="-128"/>
                        </a:defRPr>
                      </a:lvl6pPr>
                      <a:lvl7pPr marL="2971800" indent="-228600" defTabSz="508000" eaLnBrk="0" fontAlgn="base" hangingPunct="0">
                        <a:spcBef>
                          <a:spcPct val="20000"/>
                        </a:spcBef>
                        <a:spcAft>
                          <a:spcPct val="0"/>
                        </a:spcAft>
                        <a:buFont typeface="Arial" panose="020B0604020202020204" pitchFamily="34" charset="0"/>
                        <a:defRPr sz="2000">
                          <a:solidFill>
                            <a:schemeClr val="tx1"/>
                          </a:solidFill>
                          <a:latin typeface="Calibri" panose="020F0502020204030204" pitchFamily="34" charset="0"/>
                          <a:ea typeface="MS PGothic" panose="020B0600070205080204" pitchFamily="34" charset="-128"/>
                          <a:cs typeface="MS PGothic" panose="020B0600070205080204" pitchFamily="34" charset="-128"/>
                        </a:defRPr>
                      </a:lvl7pPr>
                      <a:lvl8pPr marL="3429000" indent="-228600" defTabSz="508000" eaLnBrk="0" fontAlgn="base" hangingPunct="0">
                        <a:spcBef>
                          <a:spcPct val="20000"/>
                        </a:spcBef>
                        <a:spcAft>
                          <a:spcPct val="0"/>
                        </a:spcAft>
                        <a:buFont typeface="Arial" panose="020B0604020202020204" pitchFamily="34" charset="0"/>
                        <a:defRPr sz="2000">
                          <a:solidFill>
                            <a:schemeClr val="tx1"/>
                          </a:solidFill>
                          <a:latin typeface="Calibri" panose="020F0502020204030204" pitchFamily="34" charset="0"/>
                          <a:ea typeface="MS PGothic" panose="020B0600070205080204" pitchFamily="34" charset="-128"/>
                          <a:cs typeface="MS PGothic" panose="020B0600070205080204" pitchFamily="34" charset="-128"/>
                        </a:defRPr>
                      </a:lvl8pPr>
                      <a:lvl9pPr marL="3886200" indent="-228600" defTabSz="508000" eaLnBrk="0" fontAlgn="base" hangingPunct="0">
                        <a:spcBef>
                          <a:spcPct val="20000"/>
                        </a:spcBef>
                        <a:spcAft>
                          <a:spcPct val="0"/>
                        </a:spcAft>
                        <a:buFont typeface="Arial" panose="020B0604020202020204" pitchFamily="34" charset="0"/>
                        <a:defRPr sz="2000">
                          <a:solidFill>
                            <a:schemeClr val="tx1"/>
                          </a:solidFill>
                          <a:latin typeface="Calibri" panose="020F0502020204030204" pitchFamily="34" charset="0"/>
                          <a:ea typeface="MS PGothic" panose="020B0600070205080204" pitchFamily="34" charset="-128"/>
                          <a:cs typeface="MS PGothic" panose="020B0600070205080204" pitchFamily="34" charset="-128"/>
                        </a:defRPr>
                      </a:lvl9pPr>
                    </a:lstStyle>
                    <a:p>
                      <a:pPr marL="0" marR="0" lvl="0" indent="0" algn="l" defTabSz="508000" rtl="0" eaLnBrk="1" fontAlgn="base" latinLnBrk="0" hangingPunct="1">
                        <a:lnSpc>
                          <a:spcPct val="85000"/>
                        </a:lnSpc>
                        <a:spcBef>
                          <a:spcPct val="0"/>
                        </a:spcBef>
                        <a:spcAft>
                          <a:spcPct val="0"/>
                        </a:spcAft>
                        <a:buClrTx/>
                        <a:buSzTx/>
                        <a:buFontTx/>
                        <a:buNone/>
                        <a:tabLst/>
                      </a:pPr>
                      <a:r>
                        <a:rPr kumimoji="0" lang="en-US" altLang="en-US" sz="14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Metabolic disorders</a:t>
                      </a:r>
                    </a:p>
                  </a:txBody>
                  <a:tcPr marL="49921" marR="49921" marT="34282" marB="34282" anchor="ctr" horzOverflow="overflow">
                    <a:lnL w="38100" cap="flat" cmpd="sng" algn="ctr">
                      <a:solidFill>
                        <a:schemeClr val="accent3"/>
                      </a:solidFill>
                      <a:prstDash val="solid"/>
                      <a:round/>
                      <a:headEnd type="none" w="med" len="med"/>
                      <a:tailEnd type="none" w="med" len="med"/>
                    </a:lnL>
                    <a:lnR w="38100" cap="flat" cmpd="sng" algn="ctr">
                      <a:solidFill>
                        <a:schemeClr val="accent3"/>
                      </a:solidFill>
                      <a:prstDash val="solid"/>
                      <a:round/>
                      <a:headEnd type="none" w="med" len="med"/>
                      <a:tailEnd type="none" w="med" len="med"/>
                    </a:lnR>
                    <a:lnT w="38100" cap="flat" cmpd="sng" algn="ctr">
                      <a:solidFill>
                        <a:schemeClr val="accent3"/>
                      </a:solidFill>
                      <a:prstDash val="solid"/>
                      <a:round/>
                      <a:headEnd type="none" w="med" len="med"/>
                      <a:tailEnd type="none" w="med" len="med"/>
                    </a:lnT>
                    <a:lnB w="38100" cap="flat" cmpd="sng" algn="ctr">
                      <a:solidFill>
                        <a:schemeClr val="accent3"/>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lvl1pPr defTabSz="508000">
                        <a:spcBef>
                          <a:spcPct val="20000"/>
                        </a:spcBef>
                        <a:buFont typeface="Arial" panose="020B0604020202020204" pitchFamily="34" charset="0"/>
                        <a:defRPr sz="3200">
                          <a:solidFill>
                            <a:schemeClr val="tx1"/>
                          </a:solidFill>
                          <a:latin typeface="Calibri" panose="020F0502020204030204" pitchFamily="34" charset="0"/>
                          <a:ea typeface="MS PGothic" panose="020B0600070205080204" pitchFamily="34" charset="-128"/>
                          <a:cs typeface="MS PGothic" panose="020B0600070205080204" pitchFamily="34" charset="-128"/>
                        </a:defRPr>
                      </a:lvl1pPr>
                      <a:lvl2pPr marL="742950" indent="-285750" defTabSz="508000">
                        <a:spcBef>
                          <a:spcPct val="20000"/>
                        </a:spcBef>
                        <a:buFont typeface="Arial" panose="020B0604020202020204" pitchFamily="34" charset="0"/>
                        <a:defRPr sz="2700">
                          <a:solidFill>
                            <a:schemeClr val="tx1"/>
                          </a:solidFill>
                          <a:latin typeface="Calibri" panose="020F0502020204030204" pitchFamily="34" charset="0"/>
                          <a:ea typeface="MS PGothic" panose="020B0600070205080204" pitchFamily="34" charset="-128"/>
                          <a:cs typeface="MS PGothic" panose="020B0600070205080204" pitchFamily="34" charset="-128"/>
                        </a:defRPr>
                      </a:lvl2pPr>
                      <a:lvl3pPr marL="1143000" indent="-228600" defTabSz="508000">
                        <a:spcBef>
                          <a:spcPct val="20000"/>
                        </a:spcBef>
                        <a:buFont typeface="Arial" panose="020B0604020202020204" pitchFamily="34" charset="0"/>
                        <a:defRPr sz="2300">
                          <a:solidFill>
                            <a:schemeClr val="tx1"/>
                          </a:solidFill>
                          <a:latin typeface="Calibri" panose="020F0502020204030204" pitchFamily="34" charset="0"/>
                          <a:ea typeface="MS PGothic" panose="020B0600070205080204" pitchFamily="34" charset="-128"/>
                          <a:cs typeface="MS PGothic" panose="020B0600070205080204" pitchFamily="34" charset="-128"/>
                        </a:defRPr>
                      </a:lvl3pPr>
                      <a:lvl4pPr marL="1600200" indent="-228600" defTabSz="50800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cs typeface="MS PGothic" panose="020B0600070205080204" pitchFamily="34" charset="-128"/>
                        </a:defRPr>
                      </a:lvl4pPr>
                      <a:lvl5pPr marL="2057400" indent="-228600" defTabSz="50800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cs typeface="MS PGothic" panose="020B0600070205080204" pitchFamily="34" charset="-128"/>
                        </a:defRPr>
                      </a:lvl5pPr>
                      <a:lvl6pPr marL="2514600" indent="-228600" defTabSz="508000" eaLnBrk="0" fontAlgn="base" hangingPunct="0">
                        <a:spcBef>
                          <a:spcPct val="20000"/>
                        </a:spcBef>
                        <a:spcAft>
                          <a:spcPct val="0"/>
                        </a:spcAft>
                        <a:buFont typeface="Arial" panose="020B0604020202020204" pitchFamily="34" charset="0"/>
                        <a:defRPr sz="2000">
                          <a:solidFill>
                            <a:schemeClr val="tx1"/>
                          </a:solidFill>
                          <a:latin typeface="Calibri" panose="020F0502020204030204" pitchFamily="34" charset="0"/>
                          <a:ea typeface="MS PGothic" panose="020B0600070205080204" pitchFamily="34" charset="-128"/>
                          <a:cs typeface="MS PGothic" panose="020B0600070205080204" pitchFamily="34" charset="-128"/>
                        </a:defRPr>
                      </a:lvl6pPr>
                      <a:lvl7pPr marL="2971800" indent="-228600" defTabSz="508000" eaLnBrk="0" fontAlgn="base" hangingPunct="0">
                        <a:spcBef>
                          <a:spcPct val="20000"/>
                        </a:spcBef>
                        <a:spcAft>
                          <a:spcPct val="0"/>
                        </a:spcAft>
                        <a:buFont typeface="Arial" panose="020B0604020202020204" pitchFamily="34" charset="0"/>
                        <a:defRPr sz="2000">
                          <a:solidFill>
                            <a:schemeClr val="tx1"/>
                          </a:solidFill>
                          <a:latin typeface="Calibri" panose="020F0502020204030204" pitchFamily="34" charset="0"/>
                          <a:ea typeface="MS PGothic" panose="020B0600070205080204" pitchFamily="34" charset="-128"/>
                          <a:cs typeface="MS PGothic" panose="020B0600070205080204" pitchFamily="34" charset="-128"/>
                        </a:defRPr>
                      </a:lvl7pPr>
                      <a:lvl8pPr marL="3429000" indent="-228600" defTabSz="508000" eaLnBrk="0" fontAlgn="base" hangingPunct="0">
                        <a:spcBef>
                          <a:spcPct val="20000"/>
                        </a:spcBef>
                        <a:spcAft>
                          <a:spcPct val="0"/>
                        </a:spcAft>
                        <a:buFont typeface="Arial" panose="020B0604020202020204" pitchFamily="34" charset="0"/>
                        <a:defRPr sz="2000">
                          <a:solidFill>
                            <a:schemeClr val="tx1"/>
                          </a:solidFill>
                          <a:latin typeface="Calibri" panose="020F0502020204030204" pitchFamily="34" charset="0"/>
                          <a:ea typeface="MS PGothic" panose="020B0600070205080204" pitchFamily="34" charset="-128"/>
                          <a:cs typeface="MS PGothic" panose="020B0600070205080204" pitchFamily="34" charset="-128"/>
                        </a:defRPr>
                      </a:lvl8pPr>
                      <a:lvl9pPr marL="3886200" indent="-228600" defTabSz="508000" eaLnBrk="0" fontAlgn="base" hangingPunct="0">
                        <a:spcBef>
                          <a:spcPct val="20000"/>
                        </a:spcBef>
                        <a:spcAft>
                          <a:spcPct val="0"/>
                        </a:spcAft>
                        <a:buFont typeface="Arial" panose="020B0604020202020204" pitchFamily="34" charset="0"/>
                        <a:defRPr sz="2000">
                          <a:solidFill>
                            <a:schemeClr val="tx1"/>
                          </a:solidFill>
                          <a:latin typeface="Calibri" panose="020F0502020204030204" pitchFamily="34" charset="0"/>
                          <a:ea typeface="MS PGothic" panose="020B0600070205080204" pitchFamily="34" charset="-128"/>
                          <a:cs typeface="MS PGothic" panose="020B0600070205080204" pitchFamily="34" charset="-128"/>
                        </a:defRPr>
                      </a:lvl9pPr>
                    </a:lstStyle>
                    <a:p>
                      <a:pPr marL="0" marR="0" lvl="0" indent="0" algn="l" defTabSz="508000" rtl="0" eaLnBrk="1" fontAlgn="base" latinLnBrk="0" hangingPunct="1">
                        <a:lnSpc>
                          <a:spcPct val="85000"/>
                        </a:lnSpc>
                        <a:spcBef>
                          <a:spcPct val="0"/>
                        </a:spcBef>
                        <a:spcAft>
                          <a:spcPct val="0"/>
                        </a:spcAft>
                        <a:buClrTx/>
                        <a:buSzTx/>
                        <a:buFontTx/>
                        <a:buNone/>
                        <a:tabLst/>
                      </a:pPr>
                      <a:endParaRPr kumimoji="0" lang="en-US" altLang="en-US" sz="1400" b="0" i="0" u="none" strike="noStrike" cap="none" normalizeH="0" baseline="0" dirty="0">
                        <a:ln>
                          <a:noFill/>
                        </a:ln>
                        <a:solidFill>
                          <a:srgbClr val="000000"/>
                        </a:solidFill>
                        <a:effectLst/>
                        <a:latin typeface="Arial" panose="020B0604020202020204" pitchFamily="34" charset="0"/>
                        <a:cs typeface="Arial" panose="020B0604020202020204" pitchFamily="34" charset="0"/>
                      </a:endParaRPr>
                    </a:p>
                  </a:txBody>
                  <a:tcPr marL="49921" marR="49921" marT="34282" marB="34282" anchor="ctr" horzOverflow="overflow">
                    <a:lnL w="38100" cap="flat" cmpd="sng" algn="ctr">
                      <a:solidFill>
                        <a:schemeClr val="accent3"/>
                      </a:solidFill>
                      <a:prstDash val="solid"/>
                      <a:round/>
                      <a:headEnd type="none" w="med" len="med"/>
                      <a:tailEnd type="none" w="med" len="med"/>
                    </a:lnL>
                    <a:lnR w="38100" cap="flat" cmpd="sng" algn="ctr">
                      <a:solidFill>
                        <a:schemeClr val="accent3"/>
                      </a:solidFill>
                      <a:prstDash val="solid"/>
                      <a:round/>
                      <a:headEnd type="none" w="med" len="med"/>
                      <a:tailEnd type="none" w="med" len="med"/>
                    </a:lnR>
                    <a:lnT w="38100" cap="flat" cmpd="sng" algn="ctr">
                      <a:solidFill>
                        <a:schemeClr val="accent3"/>
                      </a:solidFill>
                      <a:prstDash val="solid"/>
                      <a:round/>
                      <a:headEnd type="none" w="med" len="med"/>
                      <a:tailEnd type="none" w="med" len="med"/>
                    </a:lnT>
                    <a:lnB w="38100" cap="flat" cmpd="sng" algn="ctr">
                      <a:solidFill>
                        <a:schemeClr val="accent3"/>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lvl1pPr defTabSz="508000">
                        <a:spcBef>
                          <a:spcPct val="20000"/>
                        </a:spcBef>
                        <a:buFont typeface="Arial" panose="020B0604020202020204" pitchFamily="34" charset="0"/>
                        <a:defRPr sz="3200">
                          <a:solidFill>
                            <a:schemeClr val="tx1"/>
                          </a:solidFill>
                          <a:latin typeface="Calibri" panose="020F0502020204030204" pitchFamily="34" charset="0"/>
                          <a:ea typeface="MS PGothic" panose="020B0600070205080204" pitchFamily="34" charset="-128"/>
                          <a:cs typeface="MS PGothic" panose="020B0600070205080204" pitchFamily="34" charset="-128"/>
                        </a:defRPr>
                      </a:lvl1pPr>
                      <a:lvl2pPr marL="742950" indent="-285750" defTabSz="508000">
                        <a:spcBef>
                          <a:spcPct val="20000"/>
                        </a:spcBef>
                        <a:buFont typeface="Arial" panose="020B0604020202020204" pitchFamily="34" charset="0"/>
                        <a:defRPr sz="2700">
                          <a:solidFill>
                            <a:schemeClr val="tx1"/>
                          </a:solidFill>
                          <a:latin typeface="Calibri" panose="020F0502020204030204" pitchFamily="34" charset="0"/>
                          <a:ea typeface="MS PGothic" panose="020B0600070205080204" pitchFamily="34" charset="-128"/>
                          <a:cs typeface="MS PGothic" panose="020B0600070205080204" pitchFamily="34" charset="-128"/>
                        </a:defRPr>
                      </a:lvl2pPr>
                      <a:lvl3pPr marL="1143000" indent="-228600" defTabSz="508000">
                        <a:spcBef>
                          <a:spcPct val="20000"/>
                        </a:spcBef>
                        <a:buFont typeface="Arial" panose="020B0604020202020204" pitchFamily="34" charset="0"/>
                        <a:defRPr sz="2300">
                          <a:solidFill>
                            <a:schemeClr val="tx1"/>
                          </a:solidFill>
                          <a:latin typeface="Calibri" panose="020F0502020204030204" pitchFamily="34" charset="0"/>
                          <a:ea typeface="MS PGothic" panose="020B0600070205080204" pitchFamily="34" charset="-128"/>
                          <a:cs typeface="MS PGothic" panose="020B0600070205080204" pitchFamily="34" charset="-128"/>
                        </a:defRPr>
                      </a:lvl3pPr>
                      <a:lvl4pPr marL="1600200" indent="-228600" defTabSz="50800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cs typeface="MS PGothic" panose="020B0600070205080204" pitchFamily="34" charset="-128"/>
                        </a:defRPr>
                      </a:lvl4pPr>
                      <a:lvl5pPr marL="2057400" indent="-228600" defTabSz="50800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cs typeface="MS PGothic" panose="020B0600070205080204" pitchFamily="34" charset="-128"/>
                        </a:defRPr>
                      </a:lvl5pPr>
                      <a:lvl6pPr marL="2514600" indent="-228600" defTabSz="508000" eaLnBrk="0" fontAlgn="base" hangingPunct="0">
                        <a:spcBef>
                          <a:spcPct val="20000"/>
                        </a:spcBef>
                        <a:spcAft>
                          <a:spcPct val="0"/>
                        </a:spcAft>
                        <a:buFont typeface="Arial" panose="020B0604020202020204" pitchFamily="34" charset="0"/>
                        <a:defRPr sz="2000">
                          <a:solidFill>
                            <a:schemeClr val="tx1"/>
                          </a:solidFill>
                          <a:latin typeface="Calibri" panose="020F0502020204030204" pitchFamily="34" charset="0"/>
                          <a:ea typeface="MS PGothic" panose="020B0600070205080204" pitchFamily="34" charset="-128"/>
                          <a:cs typeface="MS PGothic" panose="020B0600070205080204" pitchFamily="34" charset="-128"/>
                        </a:defRPr>
                      </a:lvl6pPr>
                      <a:lvl7pPr marL="2971800" indent="-228600" defTabSz="508000" eaLnBrk="0" fontAlgn="base" hangingPunct="0">
                        <a:spcBef>
                          <a:spcPct val="20000"/>
                        </a:spcBef>
                        <a:spcAft>
                          <a:spcPct val="0"/>
                        </a:spcAft>
                        <a:buFont typeface="Arial" panose="020B0604020202020204" pitchFamily="34" charset="0"/>
                        <a:defRPr sz="2000">
                          <a:solidFill>
                            <a:schemeClr val="tx1"/>
                          </a:solidFill>
                          <a:latin typeface="Calibri" panose="020F0502020204030204" pitchFamily="34" charset="0"/>
                          <a:ea typeface="MS PGothic" panose="020B0600070205080204" pitchFamily="34" charset="-128"/>
                          <a:cs typeface="MS PGothic" panose="020B0600070205080204" pitchFamily="34" charset="-128"/>
                        </a:defRPr>
                      </a:lvl7pPr>
                      <a:lvl8pPr marL="3429000" indent="-228600" defTabSz="508000" eaLnBrk="0" fontAlgn="base" hangingPunct="0">
                        <a:spcBef>
                          <a:spcPct val="20000"/>
                        </a:spcBef>
                        <a:spcAft>
                          <a:spcPct val="0"/>
                        </a:spcAft>
                        <a:buFont typeface="Arial" panose="020B0604020202020204" pitchFamily="34" charset="0"/>
                        <a:defRPr sz="2000">
                          <a:solidFill>
                            <a:schemeClr val="tx1"/>
                          </a:solidFill>
                          <a:latin typeface="Calibri" panose="020F0502020204030204" pitchFamily="34" charset="0"/>
                          <a:ea typeface="MS PGothic" panose="020B0600070205080204" pitchFamily="34" charset="-128"/>
                          <a:cs typeface="MS PGothic" panose="020B0600070205080204" pitchFamily="34" charset="-128"/>
                        </a:defRPr>
                      </a:lvl8pPr>
                      <a:lvl9pPr marL="3886200" indent="-228600" defTabSz="508000" eaLnBrk="0" fontAlgn="base" hangingPunct="0">
                        <a:spcBef>
                          <a:spcPct val="20000"/>
                        </a:spcBef>
                        <a:spcAft>
                          <a:spcPct val="0"/>
                        </a:spcAft>
                        <a:buFont typeface="Arial" panose="020B0604020202020204" pitchFamily="34" charset="0"/>
                        <a:defRPr sz="2000">
                          <a:solidFill>
                            <a:schemeClr val="tx1"/>
                          </a:solidFill>
                          <a:latin typeface="Calibri" panose="020F0502020204030204" pitchFamily="34" charset="0"/>
                          <a:ea typeface="MS PGothic" panose="020B0600070205080204" pitchFamily="34" charset="-128"/>
                          <a:cs typeface="MS PGothic" panose="020B0600070205080204" pitchFamily="34" charset="-128"/>
                        </a:defRPr>
                      </a:lvl9pPr>
                    </a:lstStyle>
                    <a:p>
                      <a:pPr marL="0" marR="0" lvl="0" indent="0" algn="l" defTabSz="508000" rtl="0" eaLnBrk="1" fontAlgn="base" latinLnBrk="0" hangingPunct="1">
                        <a:lnSpc>
                          <a:spcPct val="85000"/>
                        </a:lnSpc>
                        <a:spcBef>
                          <a:spcPct val="0"/>
                        </a:spcBef>
                        <a:spcAft>
                          <a:spcPct val="0"/>
                        </a:spcAft>
                        <a:buClrTx/>
                        <a:buSzTx/>
                        <a:buFontTx/>
                        <a:buNone/>
                        <a:tabLst/>
                      </a:pPr>
                      <a:r>
                        <a:rPr kumimoji="0" lang="en-US" altLang="en-US" sz="14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Drug-induced dermatitis</a:t>
                      </a:r>
                    </a:p>
                  </a:txBody>
                  <a:tcPr marL="49921" marR="49921" marT="34282" marB="34282" anchor="ctr" horzOverflow="overflow">
                    <a:lnL w="38100" cap="flat" cmpd="sng" algn="ctr">
                      <a:solidFill>
                        <a:schemeClr val="accent3"/>
                      </a:solidFill>
                      <a:prstDash val="solid"/>
                      <a:round/>
                      <a:headEnd type="none" w="med" len="med"/>
                      <a:tailEnd type="none" w="med" len="med"/>
                    </a:lnL>
                    <a:lnR w="38100" cap="flat" cmpd="sng" algn="ctr">
                      <a:solidFill>
                        <a:schemeClr val="accent3"/>
                      </a:solidFill>
                      <a:prstDash val="solid"/>
                      <a:round/>
                      <a:headEnd type="none" w="med" len="med"/>
                      <a:tailEnd type="none" w="med" len="med"/>
                    </a:lnR>
                    <a:lnT w="38100" cap="flat" cmpd="sng" algn="ctr">
                      <a:solidFill>
                        <a:schemeClr val="accent3"/>
                      </a:solidFill>
                      <a:prstDash val="solid"/>
                      <a:round/>
                      <a:headEnd type="none" w="med" len="med"/>
                      <a:tailEnd type="none" w="med" len="med"/>
                    </a:lnT>
                    <a:lnB w="38100" cap="flat" cmpd="sng" algn="ctr">
                      <a:solidFill>
                        <a:schemeClr val="accent3"/>
                      </a:solidFill>
                      <a:prstDash val="solid"/>
                      <a:round/>
                      <a:headEnd type="none" w="med" len="med"/>
                      <a:tailEnd type="none" w="med" len="med"/>
                    </a:lnB>
                    <a:lnTlToBr>
                      <a:noFill/>
                    </a:lnTlToBr>
                    <a:lnBlToTr>
                      <a:noFill/>
                    </a:lnBlToTr>
                    <a:solidFill>
                      <a:schemeClr val="accent1">
                        <a:lumMod val="20000"/>
                        <a:lumOff val="80000"/>
                      </a:schemeClr>
                    </a:solidFill>
                  </a:tcPr>
                </a:tc>
                <a:extLst>
                  <a:ext uri="{0D108BD9-81ED-4DB2-BD59-A6C34878D82A}">
                    <a16:rowId xmlns:a16="http://schemas.microsoft.com/office/drawing/2014/main" val="946266307"/>
                  </a:ext>
                </a:extLst>
              </a:tr>
            </a:tbl>
          </a:graphicData>
        </a:graphic>
      </p:graphicFrame>
    </p:spTree>
    <p:extLst>
      <p:ext uri="{BB962C8B-B14F-4D97-AF65-F5344CB8AC3E}">
        <p14:creationId xmlns:p14="http://schemas.microsoft.com/office/powerpoint/2010/main" val="109455304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136826" y="1300802"/>
            <a:ext cx="3361766" cy="3335295"/>
          </a:xfrm>
          <a:prstGeom prst="rect">
            <a:avLst/>
          </a:prstGeom>
          <a:ln>
            <a:solidFill>
              <a:schemeClr val="accent1"/>
            </a:solidFill>
          </a:ln>
        </p:spPr>
      </p:pic>
      <p:pic>
        <p:nvPicPr>
          <p:cNvPr id="3" name="Picture 2"/>
          <p:cNvPicPr>
            <a:picLocks noChangeAspect="1"/>
          </p:cNvPicPr>
          <p:nvPr/>
        </p:nvPicPr>
        <p:blipFill rotWithShape="1">
          <a:blip r:embed="rId4"/>
          <a:srcRect l="8396" t="16447"/>
          <a:stretch/>
        </p:blipFill>
        <p:spPr>
          <a:xfrm>
            <a:off x="4572000" y="1300802"/>
            <a:ext cx="3315551" cy="3335295"/>
          </a:xfrm>
          <a:prstGeom prst="rect">
            <a:avLst/>
          </a:prstGeom>
          <a:ln>
            <a:solidFill>
              <a:schemeClr val="accent1"/>
            </a:solidFill>
          </a:ln>
        </p:spPr>
      </p:pic>
      <p:sp>
        <p:nvSpPr>
          <p:cNvPr id="4" name="Title 3">
            <a:extLst>
              <a:ext uri="{FF2B5EF4-FFF2-40B4-BE49-F238E27FC236}">
                <a16:creationId xmlns:a16="http://schemas.microsoft.com/office/drawing/2014/main" id="{E3E13052-4246-A144-B6D4-9821FAEC1CC8}"/>
              </a:ext>
            </a:extLst>
          </p:cNvPr>
          <p:cNvSpPr>
            <a:spLocks noGrp="1"/>
          </p:cNvSpPr>
          <p:nvPr>
            <p:ph type="title"/>
          </p:nvPr>
        </p:nvSpPr>
        <p:spPr>
          <a:xfrm>
            <a:off x="312234" y="10702"/>
            <a:ext cx="7470799" cy="1138773"/>
          </a:xfrm>
        </p:spPr>
        <p:txBody>
          <a:bodyPr/>
          <a:lstStyle/>
          <a:p>
            <a:r>
              <a:rPr lang="en-US" dirty="0"/>
              <a:t>Differential Diagnosis: Contact Dermatitis</a:t>
            </a:r>
          </a:p>
        </p:txBody>
      </p:sp>
      <p:sp>
        <p:nvSpPr>
          <p:cNvPr id="5" name="Text Placeholder 4">
            <a:extLst>
              <a:ext uri="{FF2B5EF4-FFF2-40B4-BE49-F238E27FC236}">
                <a16:creationId xmlns:a16="http://schemas.microsoft.com/office/drawing/2014/main" id="{49C7447F-7BAF-D140-BC85-88085E4591BE}"/>
              </a:ext>
            </a:extLst>
          </p:cNvPr>
          <p:cNvSpPr>
            <a:spLocks noGrp="1"/>
          </p:cNvSpPr>
          <p:nvPr>
            <p:ph type="body" sz="quarter" idx="10"/>
          </p:nvPr>
        </p:nvSpPr>
        <p:spPr/>
        <p:txBody>
          <a:bodyPr/>
          <a:lstStyle/>
          <a:p>
            <a:endParaRPr lang="en-US" dirty="0"/>
          </a:p>
        </p:txBody>
      </p:sp>
    </p:spTree>
    <p:extLst>
      <p:ext uri="{BB962C8B-B14F-4D97-AF65-F5344CB8AC3E}">
        <p14:creationId xmlns:p14="http://schemas.microsoft.com/office/powerpoint/2010/main" val="167906820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13422" r="10581"/>
          <a:stretch/>
        </p:blipFill>
        <p:spPr>
          <a:xfrm>
            <a:off x="1430148" y="1306034"/>
            <a:ext cx="2519972" cy="3291840"/>
          </a:xfrm>
          <a:prstGeom prst="rect">
            <a:avLst/>
          </a:prstGeom>
          <a:ln>
            <a:solidFill>
              <a:schemeClr val="accent1"/>
            </a:solidFill>
          </a:ln>
        </p:spPr>
      </p:pic>
      <p:pic>
        <p:nvPicPr>
          <p:cNvPr id="3" name="Picture 2"/>
          <p:cNvPicPr>
            <a:picLocks noChangeAspect="1"/>
          </p:cNvPicPr>
          <p:nvPr/>
        </p:nvPicPr>
        <p:blipFill rotWithShape="1">
          <a:blip r:embed="rId4"/>
          <a:srcRect l="7847" r="3630"/>
          <a:stretch/>
        </p:blipFill>
        <p:spPr>
          <a:xfrm>
            <a:off x="4818027" y="1306034"/>
            <a:ext cx="2558982" cy="3291840"/>
          </a:xfrm>
          <a:prstGeom prst="rect">
            <a:avLst/>
          </a:prstGeom>
          <a:ln>
            <a:solidFill>
              <a:schemeClr val="accent1"/>
            </a:solidFill>
          </a:ln>
        </p:spPr>
      </p:pic>
      <p:sp>
        <p:nvSpPr>
          <p:cNvPr id="4" name="Title 3">
            <a:extLst>
              <a:ext uri="{FF2B5EF4-FFF2-40B4-BE49-F238E27FC236}">
                <a16:creationId xmlns:a16="http://schemas.microsoft.com/office/drawing/2014/main" id="{6566A77C-AD39-DB42-A63B-25975436604D}"/>
              </a:ext>
            </a:extLst>
          </p:cNvPr>
          <p:cNvSpPr>
            <a:spLocks noGrp="1"/>
          </p:cNvSpPr>
          <p:nvPr>
            <p:ph type="title"/>
          </p:nvPr>
        </p:nvSpPr>
        <p:spPr>
          <a:xfrm>
            <a:off x="312234" y="10702"/>
            <a:ext cx="7470799" cy="1138773"/>
          </a:xfrm>
        </p:spPr>
        <p:txBody>
          <a:bodyPr/>
          <a:lstStyle/>
          <a:p>
            <a:r>
              <a:rPr lang="en-US" dirty="0"/>
              <a:t>Differential Diagnosis: Psoriasis </a:t>
            </a:r>
          </a:p>
        </p:txBody>
      </p:sp>
      <p:sp>
        <p:nvSpPr>
          <p:cNvPr id="5" name="Text Placeholder 4">
            <a:extLst>
              <a:ext uri="{FF2B5EF4-FFF2-40B4-BE49-F238E27FC236}">
                <a16:creationId xmlns:a16="http://schemas.microsoft.com/office/drawing/2014/main" id="{ADF6E6F3-E576-2942-A9B7-CD93C6DE1C2E}"/>
              </a:ext>
            </a:extLst>
          </p:cNvPr>
          <p:cNvSpPr>
            <a:spLocks noGrp="1"/>
          </p:cNvSpPr>
          <p:nvPr>
            <p:ph type="body" sz="quarter" idx="10"/>
          </p:nvPr>
        </p:nvSpPr>
        <p:spPr/>
        <p:txBody>
          <a:bodyPr/>
          <a:lstStyle/>
          <a:p>
            <a:endParaRPr lang="en-US" dirty="0"/>
          </a:p>
        </p:txBody>
      </p:sp>
    </p:spTree>
    <p:extLst>
      <p:ext uri="{BB962C8B-B14F-4D97-AF65-F5344CB8AC3E}">
        <p14:creationId xmlns:p14="http://schemas.microsoft.com/office/powerpoint/2010/main" val="6680002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469539" y="1382602"/>
            <a:ext cx="3158499" cy="3291840"/>
          </a:xfrm>
          <a:prstGeom prst="rect">
            <a:avLst/>
          </a:prstGeom>
          <a:ln>
            <a:solidFill>
              <a:schemeClr val="accent1"/>
            </a:solidFill>
          </a:ln>
        </p:spPr>
      </p:pic>
      <p:pic>
        <p:nvPicPr>
          <p:cNvPr id="5" name="Picture 4"/>
          <p:cNvPicPr>
            <a:picLocks noChangeAspect="1"/>
          </p:cNvPicPr>
          <p:nvPr/>
        </p:nvPicPr>
        <p:blipFill>
          <a:blip r:embed="rId4"/>
          <a:stretch>
            <a:fillRect/>
          </a:stretch>
        </p:blipFill>
        <p:spPr>
          <a:xfrm>
            <a:off x="4334993" y="1382601"/>
            <a:ext cx="3046133" cy="3291840"/>
          </a:xfrm>
          <a:prstGeom prst="rect">
            <a:avLst/>
          </a:prstGeom>
          <a:ln>
            <a:solidFill>
              <a:schemeClr val="accent1"/>
            </a:solidFill>
          </a:ln>
        </p:spPr>
      </p:pic>
      <p:sp>
        <p:nvSpPr>
          <p:cNvPr id="2" name="Title 1">
            <a:extLst>
              <a:ext uri="{FF2B5EF4-FFF2-40B4-BE49-F238E27FC236}">
                <a16:creationId xmlns:a16="http://schemas.microsoft.com/office/drawing/2014/main" id="{E6524169-AE33-E34C-BD62-A66C332E6CDE}"/>
              </a:ext>
            </a:extLst>
          </p:cNvPr>
          <p:cNvSpPr>
            <a:spLocks noGrp="1"/>
          </p:cNvSpPr>
          <p:nvPr>
            <p:ph type="title"/>
          </p:nvPr>
        </p:nvSpPr>
        <p:spPr/>
        <p:txBody>
          <a:bodyPr/>
          <a:lstStyle/>
          <a:p>
            <a:r>
              <a:rPr lang="en-US" dirty="0"/>
              <a:t>Differential Diagnosis: CTCL</a:t>
            </a:r>
          </a:p>
        </p:txBody>
      </p:sp>
      <p:sp>
        <p:nvSpPr>
          <p:cNvPr id="7" name="Text Placeholder 6">
            <a:extLst>
              <a:ext uri="{FF2B5EF4-FFF2-40B4-BE49-F238E27FC236}">
                <a16:creationId xmlns:a16="http://schemas.microsoft.com/office/drawing/2014/main" id="{2F982CF2-0D08-2841-99F5-B4A4ECEB8422}"/>
              </a:ext>
            </a:extLst>
          </p:cNvPr>
          <p:cNvSpPr>
            <a:spLocks noGrp="1"/>
          </p:cNvSpPr>
          <p:nvPr>
            <p:ph type="body" sz="quarter" idx="10"/>
          </p:nvPr>
        </p:nvSpPr>
        <p:spPr>
          <a:xfrm>
            <a:off x="0" y="4755702"/>
            <a:ext cx="9144000" cy="387798"/>
          </a:xfrm>
        </p:spPr>
        <p:txBody>
          <a:bodyPr/>
          <a:lstStyle/>
          <a:p>
            <a:r>
              <a:rPr lang="en-US" dirty="0"/>
              <a:t>https://creativecommons.org/licenses/by-nc-nd/3.0/nz/legalcode. No changes done to image from original source.</a:t>
            </a:r>
          </a:p>
        </p:txBody>
      </p:sp>
    </p:spTree>
    <p:extLst>
      <p:ext uri="{BB962C8B-B14F-4D97-AF65-F5344CB8AC3E}">
        <p14:creationId xmlns:p14="http://schemas.microsoft.com/office/powerpoint/2010/main" val="360684908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609151" y="1304185"/>
            <a:ext cx="2650658" cy="3291840"/>
          </a:xfrm>
          <a:prstGeom prst="rect">
            <a:avLst/>
          </a:prstGeom>
          <a:ln>
            <a:solidFill>
              <a:schemeClr val="accent1"/>
            </a:solidFill>
          </a:ln>
        </p:spPr>
      </p:pic>
      <p:pic>
        <p:nvPicPr>
          <p:cNvPr id="3" name="Picture 2"/>
          <p:cNvPicPr>
            <a:picLocks noChangeAspect="1"/>
          </p:cNvPicPr>
          <p:nvPr/>
        </p:nvPicPr>
        <p:blipFill rotWithShape="1">
          <a:blip r:embed="rId4"/>
          <a:srcRect t="4076" r="9445"/>
          <a:stretch/>
        </p:blipFill>
        <p:spPr>
          <a:xfrm>
            <a:off x="5061099" y="1304183"/>
            <a:ext cx="2305833" cy="3291840"/>
          </a:xfrm>
          <a:prstGeom prst="rect">
            <a:avLst/>
          </a:prstGeom>
          <a:ln>
            <a:solidFill>
              <a:schemeClr val="accent1"/>
            </a:solidFill>
          </a:ln>
        </p:spPr>
      </p:pic>
      <p:sp>
        <p:nvSpPr>
          <p:cNvPr id="4" name="Title 3">
            <a:extLst>
              <a:ext uri="{FF2B5EF4-FFF2-40B4-BE49-F238E27FC236}">
                <a16:creationId xmlns:a16="http://schemas.microsoft.com/office/drawing/2014/main" id="{71CAF40A-3992-8D43-8CD1-830B9BFA45D8}"/>
              </a:ext>
            </a:extLst>
          </p:cNvPr>
          <p:cNvSpPr>
            <a:spLocks noGrp="1"/>
          </p:cNvSpPr>
          <p:nvPr>
            <p:ph type="title"/>
          </p:nvPr>
        </p:nvSpPr>
        <p:spPr>
          <a:xfrm>
            <a:off x="312234" y="4277"/>
            <a:ext cx="7470799" cy="1661993"/>
          </a:xfrm>
        </p:spPr>
        <p:txBody>
          <a:bodyPr/>
          <a:lstStyle/>
          <a:p>
            <a:r>
              <a:rPr lang="en-US" dirty="0"/>
              <a:t>Differential Diagnosis: Exfoliative Erythroderma</a:t>
            </a:r>
            <a:br>
              <a:rPr lang="en-US" dirty="0"/>
            </a:br>
            <a:endParaRPr lang="en-US" dirty="0"/>
          </a:p>
        </p:txBody>
      </p:sp>
      <p:sp>
        <p:nvSpPr>
          <p:cNvPr id="5" name="Text Placeholder 4">
            <a:extLst>
              <a:ext uri="{FF2B5EF4-FFF2-40B4-BE49-F238E27FC236}">
                <a16:creationId xmlns:a16="http://schemas.microsoft.com/office/drawing/2014/main" id="{BAC0DE45-7014-984F-B3C7-9FE3BB6D66F4}"/>
              </a:ext>
            </a:extLst>
          </p:cNvPr>
          <p:cNvSpPr>
            <a:spLocks noGrp="1"/>
          </p:cNvSpPr>
          <p:nvPr>
            <p:ph type="body" sz="quarter" idx="10"/>
          </p:nvPr>
        </p:nvSpPr>
        <p:spPr/>
        <p:txBody>
          <a:bodyPr/>
          <a:lstStyle/>
          <a:p>
            <a:endParaRPr lang="en-US" dirty="0"/>
          </a:p>
        </p:txBody>
      </p:sp>
    </p:spTree>
    <p:extLst>
      <p:ext uri="{BB962C8B-B14F-4D97-AF65-F5344CB8AC3E}">
        <p14:creationId xmlns:p14="http://schemas.microsoft.com/office/powerpoint/2010/main" val="169301927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12235" y="45720"/>
            <a:ext cx="4729322" cy="1661993"/>
          </a:xfrm>
        </p:spPr>
        <p:txBody>
          <a:bodyPr/>
          <a:lstStyle/>
          <a:p>
            <a:r>
              <a:rPr lang="en-US" sz="4800" dirty="0"/>
              <a:t>Learning </a:t>
            </a:r>
            <a:br>
              <a:rPr lang="en-US" sz="4800" dirty="0"/>
            </a:br>
            <a:r>
              <a:rPr lang="en-US" sz="4800" dirty="0"/>
              <a:t>Objective</a:t>
            </a:r>
          </a:p>
        </p:txBody>
      </p:sp>
      <p:sp>
        <p:nvSpPr>
          <p:cNvPr id="5" name="Subtitle 4"/>
          <p:cNvSpPr>
            <a:spLocks noGrp="1"/>
          </p:cNvSpPr>
          <p:nvPr>
            <p:ph type="body" sz="quarter" idx="10"/>
          </p:nvPr>
        </p:nvSpPr>
        <p:spPr>
          <a:xfrm>
            <a:off x="298450" y="1938992"/>
            <a:ext cx="3992563" cy="1006818"/>
          </a:xfrm>
        </p:spPr>
        <p:txBody>
          <a:bodyPr/>
          <a:lstStyle/>
          <a:p>
            <a:pPr lvl="0"/>
            <a:r>
              <a:rPr lang="en-US" dirty="0"/>
              <a:t>Incorporate the Patient Oriented Eczema Measure (POEM) assessment scale into clinical practice to monitor disease severity and response to treatment</a:t>
            </a:r>
          </a:p>
        </p:txBody>
      </p:sp>
      <p:sp>
        <p:nvSpPr>
          <p:cNvPr id="7" name="TextBox 6"/>
          <p:cNvSpPr txBox="1"/>
          <p:nvPr/>
        </p:nvSpPr>
        <p:spPr>
          <a:xfrm>
            <a:off x="3084683" y="0"/>
            <a:ext cx="1040670" cy="1938992"/>
          </a:xfrm>
          <a:prstGeom prst="rect">
            <a:avLst/>
          </a:prstGeom>
          <a:noFill/>
          <a:effectLst>
            <a:outerShdw blurRad="50800" dist="38100" dir="2700000" algn="tl" rotWithShape="0">
              <a:prstClr val="black">
                <a:alpha val="40000"/>
              </a:prstClr>
            </a:outerShdw>
          </a:effectLst>
        </p:spPr>
        <p:txBody>
          <a:bodyPr wrap="none" rtlCol="0">
            <a:spAutoFit/>
          </a:bodyPr>
          <a:lstStyle/>
          <a:p>
            <a:pPr algn="ctr"/>
            <a:r>
              <a:rPr lang="en-US" sz="12000" b="1" dirty="0">
                <a:solidFill>
                  <a:schemeClr val="accent4"/>
                </a:solidFill>
              </a:rPr>
              <a:t>2</a:t>
            </a:r>
          </a:p>
        </p:txBody>
      </p:sp>
    </p:spTree>
    <p:extLst>
      <p:ext uri="{BB962C8B-B14F-4D97-AF65-F5344CB8AC3E}">
        <p14:creationId xmlns:p14="http://schemas.microsoft.com/office/powerpoint/2010/main" val="427576596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A7330EF-F2C8-EB48-855C-92888A5844A1}"/>
              </a:ext>
            </a:extLst>
          </p:cNvPr>
          <p:cNvSpPr>
            <a:spLocks noGrp="1"/>
          </p:cNvSpPr>
          <p:nvPr>
            <p:ph type="body" sz="quarter" idx="10"/>
          </p:nvPr>
        </p:nvSpPr>
        <p:spPr>
          <a:xfrm>
            <a:off x="298450" y="591117"/>
            <a:ext cx="5109796" cy="1006818"/>
          </a:xfrm>
        </p:spPr>
        <p:txBody>
          <a:bodyPr/>
          <a:lstStyle/>
          <a:p>
            <a:pPr>
              <a:spcBef>
                <a:spcPts val="1800"/>
              </a:spcBef>
            </a:pPr>
            <a:r>
              <a:rPr lang="en-US" sz="3200" dirty="0">
                <a:solidFill>
                  <a:schemeClr val="bg2"/>
                </a:solidFill>
              </a:rPr>
              <a:t>To receive CME/CE credits for this activity, participants must complete the post-test and evaluation online. </a:t>
            </a:r>
          </a:p>
          <a:p>
            <a:pPr>
              <a:spcBef>
                <a:spcPts val="1800"/>
              </a:spcBef>
            </a:pPr>
            <a:r>
              <a:rPr lang="en-US" sz="3200" dirty="0">
                <a:solidFill>
                  <a:schemeClr val="bg2"/>
                </a:solidFill>
              </a:rPr>
              <a:t>Go to the </a:t>
            </a:r>
            <a:r>
              <a:rPr lang="en-US" sz="3200" b="1" i="1" dirty="0">
                <a:solidFill>
                  <a:schemeClr val="accent2">
                    <a:lumMod val="60000"/>
                    <a:lumOff val="40000"/>
                  </a:schemeClr>
                </a:solidFill>
              </a:rPr>
              <a:t>Credit Tab </a:t>
            </a:r>
            <a:r>
              <a:rPr lang="en-US" sz="3200" dirty="0">
                <a:solidFill>
                  <a:schemeClr val="bg2"/>
                </a:solidFill>
              </a:rPr>
              <a:t>at the top of the video box and click on the link to complete the process and </a:t>
            </a:r>
            <a:br>
              <a:rPr lang="en-US" sz="3200" dirty="0">
                <a:solidFill>
                  <a:schemeClr val="bg2"/>
                </a:solidFill>
              </a:rPr>
            </a:br>
            <a:r>
              <a:rPr lang="en-US" sz="3200" dirty="0">
                <a:solidFill>
                  <a:schemeClr val="bg2"/>
                </a:solidFill>
              </a:rPr>
              <a:t>print your certificate</a:t>
            </a:r>
          </a:p>
        </p:txBody>
      </p:sp>
    </p:spTree>
    <p:extLst>
      <p:ext uri="{BB962C8B-B14F-4D97-AF65-F5344CB8AC3E}">
        <p14:creationId xmlns:p14="http://schemas.microsoft.com/office/powerpoint/2010/main" val="254986691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48949C-3726-5641-A134-EA1AE21B0BC5}"/>
              </a:ext>
            </a:extLst>
          </p:cNvPr>
          <p:cNvSpPr>
            <a:spLocks noGrp="1"/>
          </p:cNvSpPr>
          <p:nvPr>
            <p:ph type="title"/>
          </p:nvPr>
        </p:nvSpPr>
        <p:spPr>
          <a:xfrm>
            <a:off x="312234" y="63024"/>
            <a:ext cx="7470799" cy="1034129"/>
          </a:xfrm>
        </p:spPr>
        <p:txBody>
          <a:bodyPr/>
          <a:lstStyle/>
          <a:p>
            <a:r>
              <a:rPr lang="en-US" altLang="en-US" sz="3600" dirty="0"/>
              <a:t>Assessment of Disease Severity and Clinical Outcomes in AD</a:t>
            </a:r>
            <a:endParaRPr lang="en-US" sz="3600" dirty="0"/>
          </a:p>
        </p:txBody>
      </p:sp>
      <p:sp>
        <p:nvSpPr>
          <p:cNvPr id="6" name="Content Placeholder 5">
            <a:extLst>
              <a:ext uri="{FF2B5EF4-FFF2-40B4-BE49-F238E27FC236}">
                <a16:creationId xmlns:a16="http://schemas.microsoft.com/office/drawing/2014/main" id="{A7A44AB2-1F33-AD49-8D3D-AB963E8D28F9}"/>
              </a:ext>
            </a:extLst>
          </p:cNvPr>
          <p:cNvSpPr>
            <a:spLocks noGrp="1"/>
          </p:cNvSpPr>
          <p:nvPr>
            <p:ph idx="1"/>
          </p:nvPr>
        </p:nvSpPr>
        <p:spPr>
          <a:xfrm>
            <a:off x="312233" y="1282214"/>
            <a:ext cx="8564137" cy="3401444"/>
          </a:xfrm>
        </p:spPr>
        <p:txBody>
          <a:bodyPr/>
          <a:lstStyle/>
          <a:p>
            <a:r>
              <a:rPr lang="en-US" altLang="en-US" sz="1800" dirty="0"/>
              <a:t>Measures of disease severity: </a:t>
            </a:r>
          </a:p>
          <a:p>
            <a:pPr lvl="1"/>
            <a:r>
              <a:rPr lang="en-US" altLang="en-US" sz="1600" b="1" dirty="0"/>
              <a:t>SCORAD:</a:t>
            </a:r>
            <a:r>
              <a:rPr lang="en-US" altLang="en-US" sz="1600" dirty="0"/>
              <a:t> </a:t>
            </a:r>
            <a:r>
              <a:rPr lang="en-US" altLang="en-US" sz="1600" b="1" dirty="0"/>
              <a:t>SCOR</a:t>
            </a:r>
            <a:r>
              <a:rPr lang="en-US" altLang="en-US" sz="1600" dirty="0"/>
              <a:t>ing </a:t>
            </a:r>
            <a:r>
              <a:rPr lang="en-US" altLang="en-US" sz="1600" b="1" dirty="0"/>
              <a:t>A</a:t>
            </a:r>
            <a:r>
              <a:rPr lang="en-US" altLang="en-US" sz="1600" dirty="0"/>
              <a:t>topic </a:t>
            </a:r>
            <a:r>
              <a:rPr lang="en-US" altLang="en-US" sz="1600" b="1" dirty="0"/>
              <a:t>D</a:t>
            </a:r>
            <a:r>
              <a:rPr lang="en-US" altLang="en-US" sz="1600" dirty="0"/>
              <a:t>ermatitis Index</a:t>
            </a:r>
          </a:p>
          <a:p>
            <a:pPr lvl="1"/>
            <a:r>
              <a:rPr lang="en-US" altLang="en-US" sz="1600" b="1" dirty="0"/>
              <a:t>EASI: E</a:t>
            </a:r>
            <a:r>
              <a:rPr lang="en-US" altLang="en-US" sz="1600" dirty="0"/>
              <a:t>czema </a:t>
            </a:r>
            <a:r>
              <a:rPr lang="en-US" altLang="en-US" sz="1600" b="1" dirty="0"/>
              <a:t>A</a:t>
            </a:r>
            <a:r>
              <a:rPr lang="en-US" altLang="en-US" sz="1600" dirty="0"/>
              <a:t>rea and </a:t>
            </a:r>
            <a:r>
              <a:rPr lang="en-US" altLang="en-US" sz="1600" b="1" dirty="0"/>
              <a:t>S</a:t>
            </a:r>
            <a:r>
              <a:rPr lang="en-US" altLang="en-US" sz="1600" dirty="0"/>
              <a:t>everity </a:t>
            </a:r>
            <a:r>
              <a:rPr lang="en-US" altLang="en-US" sz="1600" b="1" dirty="0"/>
              <a:t>I</a:t>
            </a:r>
            <a:r>
              <a:rPr lang="en-US" altLang="en-US" sz="1600" dirty="0"/>
              <a:t>ndex</a:t>
            </a:r>
          </a:p>
          <a:p>
            <a:pPr lvl="1"/>
            <a:r>
              <a:rPr lang="en-US" altLang="en-US" sz="1600" b="1" dirty="0"/>
              <a:t>IGA: I</a:t>
            </a:r>
            <a:r>
              <a:rPr lang="en-US" altLang="en-US" sz="1600" dirty="0"/>
              <a:t>nvestigator’s </a:t>
            </a:r>
            <a:r>
              <a:rPr lang="en-US" altLang="en-US" sz="1600" b="1" dirty="0"/>
              <a:t>G</a:t>
            </a:r>
            <a:r>
              <a:rPr lang="en-US" altLang="en-US" sz="1600" dirty="0"/>
              <a:t>lobal </a:t>
            </a:r>
            <a:r>
              <a:rPr lang="en-US" altLang="en-US" sz="1600" b="1" dirty="0"/>
              <a:t>A</a:t>
            </a:r>
            <a:r>
              <a:rPr lang="en-US" altLang="en-US" sz="1600" dirty="0"/>
              <a:t>ssessment</a:t>
            </a:r>
          </a:p>
          <a:p>
            <a:pPr lvl="1"/>
            <a:r>
              <a:rPr lang="en-US" altLang="en-US" sz="1600" b="1" dirty="0"/>
              <a:t>SASSAD: S</a:t>
            </a:r>
            <a:r>
              <a:rPr lang="en-US" altLang="en-US" sz="1600" dirty="0"/>
              <a:t>ix </a:t>
            </a:r>
            <a:r>
              <a:rPr lang="en-US" altLang="en-US" sz="1600" b="1" dirty="0"/>
              <a:t>A</a:t>
            </a:r>
            <a:r>
              <a:rPr lang="en-US" altLang="en-US" sz="1600" dirty="0"/>
              <a:t>rea, </a:t>
            </a:r>
            <a:r>
              <a:rPr lang="en-US" altLang="en-US" sz="1600" b="1" dirty="0"/>
              <a:t>S</a:t>
            </a:r>
            <a:r>
              <a:rPr lang="en-US" altLang="en-US" sz="1600" dirty="0"/>
              <a:t>ix </a:t>
            </a:r>
            <a:r>
              <a:rPr lang="en-US" altLang="en-US" sz="1600" b="1" dirty="0"/>
              <a:t>S</a:t>
            </a:r>
            <a:r>
              <a:rPr lang="en-US" altLang="en-US" sz="1600" dirty="0"/>
              <a:t>ign </a:t>
            </a:r>
            <a:r>
              <a:rPr lang="en-US" altLang="en-US" sz="1600" b="1" dirty="0"/>
              <a:t>A</a:t>
            </a:r>
            <a:r>
              <a:rPr lang="en-US" altLang="en-US" sz="1600" dirty="0"/>
              <a:t>topic </a:t>
            </a:r>
            <a:r>
              <a:rPr lang="en-US" altLang="en-US" sz="1600" b="1" dirty="0"/>
              <a:t>D</a:t>
            </a:r>
            <a:r>
              <a:rPr lang="en-US" altLang="en-US" sz="1600" dirty="0"/>
              <a:t>ermatitis severity score</a:t>
            </a:r>
          </a:p>
          <a:p>
            <a:pPr lvl="1"/>
            <a:r>
              <a:rPr lang="en-US" altLang="en-US" sz="1600" b="1" dirty="0"/>
              <a:t>TISS: T</a:t>
            </a:r>
            <a:r>
              <a:rPr lang="en-US" altLang="en-US" sz="1600" dirty="0"/>
              <a:t>hree-</a:t>
            </a:r>
            <a:r>
              <a:rPr lang="en-US" altLang="en-US" sz="1600" b="1" dirty="0"/>
              <a:t>I</a:t>
            </a:r>
            <a:r>
              <a:rPr lang="en-US" altLang="en-US" sz="1600" dirty="0"/>
              <a:t>tem </a:t>
            </a:r>
            <a:r>
              <a:rPr lang="en-US" altLang="en-US" sz="1600" b="1" dirty="0"/>
              <a:t>S</a:t>
            </a:r>
            <a:r>
              <a:rPr lang="en-US" altLang="en-US" sz="1600" dirty="0"/>
              <a:t>everity </a:t>
            </a:r>
            <a:r>
              <a:rPr lang="en-US" altLang="en-US" sz="1600" b="1" dirty="0"/>
              <a:t>S</a:t>
            </a:r>
            <a:r>
              <a:rPr lang="en-US" altLang="en-US" sz="1600" dirty="0"/>
              <a:t>cale</a:t>
            </a:r>
          </a:p>
          <a:p>
            <a:pPr lvl="1"/>
            <a:r>
              <a:rPr lang="en-US" altLang="en-US" sz="1600" b="1" dirty="0"/>
              <a:t>POEM: P</a:t>
            </a:r>
            <a:r>
              <a:rPr lang="en-US" altLang="en-US" sz="1600" dirty="0"/>
              <a:t>atient </a:t>
            </a:r>
            <a:r>
              <a:rPr lang="en-US" altLang="en-US" sz="1600" b="1" dirty="0"/>
              <a:t>O</a:t>
            </a:r>
            <a:r>
              <a:rPr lang="en-US" altLang="en-US" sz="1600" dirty="0"/>
              <a:t>riented </a:t>
            </a:r>
            <a:r>
              <a:rPr lang="en-US" altLang="en-US" sz="1600" b="1" dirty="0"/>
              <a:t>E</a:t>
            </a:r>
            <a:r>
              <a:rPr lang="en-US" altLang="en-US" sz="1600" dirty="0"/>
              <a:t>czema </a:t>
            </a:r>
            <a:r>
              <a:rPr lang="en-US" altLang="en-US" sz="1600" b="1" dirty="0"/>
              <a:t>M</a:t>
            </a:r>
            <a:r>
              <a:rPr lang="en-US" altLang="en-US" sz="1600" dirty="0"/>
              <a:t>easure</a:t>
            </a:r>
          </a:p>
          <a:p>
            <a:r>
              <a:rPr lang="en-US" altLang="en-US" sz="1800" dirty="0"/>
              <a:t>Measures of impact on quality of life (QoL):</a:t>
            </a:r>
          </a:p>
          <a:p>
            <a:pPr lvl="1"/>
            <a:r>
              <a:rPr lang="en-US" sz="1600" dirty="0"/>
              <a:t>~</a:t>
            </a:r>
            <a:r>
              <a:rPr lang="en-US" altLang="en-US" sz="1600" dirty="0"/>
              <a:t> 22 different scales for measuring QoL/psychological outcomes in AD</a:t>
            </a:r>
          </a:p>
          <a:p>
            <a:pPr lvl="1"/>
            <a:r>
              <a:rPr lang="en-US" altLang="en-US" sz="1600" dirty="0"/>
              <a:t>Dermatology Life Quality Index</a:t>
            </a:r>
            <a:endParaRPr lang="en-US" altLang="en-US" sz="1800" dirty="0"/>
          </a:p>
          <a:p>
            <a:r>
              <a:rPr lang="en-US" altLang="en-US" sz="1800" dirty="0"/>
              <a:t>Symptom specific: </a:t>
            </a:r>
          </a:p>
          <a:p>
            <a:pPr lvl="1"/>
            <a:r>
              <a:rPr lang="en-US" altLang="en-US" sz="1600" dirty="0"/>
              <a:t>Pruritus Numerical Rating Scale (NRS)</a:t>
            </a:r>
          </a:p>
        </p:txBody>
      </p:sp>
      <p:sp>
        <p:nvSpPr>
          <p:cNvPr id="10" name="Text Placeholder 9">
            <a:extLst>
              <a:ext uri="{FF2B5EF4-FFF2-40B4-BE49-F238E27FC236}">
                <a16:creationId xmlns:a16="http://schemas.microsoft.com/office/drawing/2014/main" id="{7B1CC1AA-EE10-7041-A17F-CCECD7A2089F}"/>
              </a:ext>
            </a:extLst>
          </p:cNvPr>
          <p:cNvSpPr>
            <a:spLocks noGrp="1"/>
          </p:cNvSpPr>
          <p:nvPr>
            <p:ph type="body" sz="quarter" idx="10"/>
          </p:nvPr>
        </p:nvSpPr>
        <p:spPr/>
        <p:txBody>
          <a:bodyPr/>
          <a:lstStyle/>
          <a:p>
            <a:r>
              <a:rPr lang="en-US" altLang="en-US" dirty="0">
                <a:latin typeface="Arial" panose="020B0604020202020204" pitchFamily="34" charset="0"/>
                <a:cs typeface="Arial" panose="020B0604020202020204" pitchFamily="34" charset="0"/>
              </a:rPr>
              <a:t>Eichenfield LF, et al. </a:t>
            </a:r>
            <a:r>
              <a:rPr lang="en-US" altLang="en-US" i="1" dirty="0">
                <a:latin typeface="Arial" panose="020B0604020202020204" pitchFamily="34" charset="0"/>
                <a:cs typeface="Arial" panose="020B0604020202020204" pitchFamily="34" charset="0"/>
              </a:rPr>
              <a:t>J Am Acad Dermatol. </a:t>
            </a:r>
            <a:r>
              <a:rPr lang="en-US" altLang="en-US" dirty="0">
                <a:latin typeface="Arial" panose="020B0604020202020204" pitchFamily="34" charset="0"/>
                <a:cs typeface="Arial" panose="020B0604020202020204" pitchFamily="34" charset="0"/>
              </a:rPr>
              <a:t>2014;70:338-351.  </a:t>
            </a:r>
          </a:p>
        </p:txBody>
      </p:sp>
    </p:spTree>
    <p:extLst>
      <p:ext uri="{BB962C8B-B14F-4D97-AF65-F5344CB8AC3E}">
        <p14:creationId xmlns:p14="http://schemas.microsoft.com/office/powerpoint/2010/main" val="33596090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F5EC2-D525-434B-A8D9-BED5ECC6B604}"/>
              </a:ext>
            </a:extLst>
          </p:cNvPr>
          <p:cNvSpPr>
            <a:spLocks noGrp="1"/>
          </p:cNvSpPr>
          <p:nvPr>
            <p:ph type="title"/>
          </p:nvPr>
        </p:nvSpPr>
        <p:spPr>
          <a:xfrm>
            <a:off x="312234" y="63024"/>
            <a:ext cx="7470799" cy="1034129"/>
          </a:xfrm>
        </p:spPr>
        <p:txBody>
          <a:bodyPr/>
          <a:lstStyle/>
          <a:p>
            <a:r>
              <a:rPr lang="en-US" altLang="en-US" sz="3600" dirty="0"/>
              <a:t>Assessment of Disease Severity and Clinical Outcomes in AD</a:t>
            </a:r>
            <a:endParaRPr lang="en-US" sz="3600" baseline="30000" dirty="0"/>
          </a:p>
        </p:txBody>
      </p:sp>
      <p:sp>
        <p:nvSpPr>
          <p:cNvPr id="7" name="Content Placeholder 6">
            <a:extLst>
              <a:ext uri="{FF2B5EF4-FFF2-40B4-BE49-F238E27FC236}">
                <a16:creationId xmlns:a16="http://schemas.microsoft.com/office/drawing/2014/main" id="{6192152D-DCBD-F645-9DE0-98A086367D73}"/>
              </a:ext>
            </a:extLst>
          </p:cNvPr>
          <p:cNvSpPr>
            <a:spLocks noGrp="1"/>
          </p:cNvSpPr>
          <p:nvPr>
            <p:ph sz="half" idx="1"/>
          </p:nvPr>
        </p:nvSpPr>
        <p:spPr>
          <a:xfrm>
            <a:off x="312233" y="1282215"/>
            <a:ext cx="8512790" cy="3229874"/>
          </a:xfrm>
        </p:spPr>
        <p:txBody>
          <a:bodyPr/>
          <a:lstStyle/>
          <a:p>
            <a:r>
              <a:rPr lang="en-US" sz="2400" b="1" dirty="0">
                <a:sym typeface="Wingdings" panose="05000000000000000000" pitchFamily="2" charset="2"/>
              </a:rPr>
              <a:t>AAD consensus guidelines for diagnosis of AD:</a:t>
            </a:r>
            <a:r>
              <a:rPr lang="en-US" sz="2400" b="1" baseline="30000" dirty="0">
                <a:sym typeface="Wingdings" panose="05000000000000000000" pitchFamily="2" charset="2"/>
              </a:rPr>
              <a:t>1</a:t>
            </a:r>
          </a:p>
          <a:p>
            <a:pPr lvl="1"/>
            <a:r>
              <a:rPr lang="en-US" dirty="0"/>
              <a:t>Pragmatic approach for diagnosis in infants, children, and adults</a:t>
            </a:r>
          </a:p>
          <a:p>
            <a:pPr lvl="1"/>
            <a:r>
              <a:rPr lang="en-US" dirty="0"/>
              <a:t>Well-suited for clinical practice</a:t>
            </a:r>
            <a:endParaRPr lang="en-US" dirty="0">
              <a:sym typeface="Wingdings" panose="05000000000000000000" pitchFamily="2" charset="2"/>
            </a:endParaRPr>
          </a:p>
          <a:p>
            <a:r>
              <a:rPr lang="en-US" sz="2400" dirty="0">
                <a:sym typeface="Wingdings" panose="05000000000000000000" pitchFamily="2" charset="2"/>
              </a:rPr>
              <a:t>When practical, use scales to consider disease severity: SCORAD, EASI, POEM</a:t>
            </a:r>
            <a:r>
              <a:rPr lang="en-US" sz="2400" baseline="30000" dirty="0">
                <a:sym typeface="Wingdings" panose="05000000000000000000" pitchFamily="2" charset="2"/>
              </a:rPr>
              <a:t>2</a:t>
            </a:r>
          </a:p>
          <a:p>
            <a:pPr lvl="1"/>
            <a:r>
              <a:rPr lang="en-US" b="1" dirty="0">
                <a:sym typeface="Wingdings" panose="05000000000000000000" pitchFamily="2" charset="2"/>
              </a:rPr>
              <a:t>POEM: </a:t>
            </a:r>
            <a:r>
              <a:rPr lang="en-US" dirty="0"/>
              <a:t>measure severity from the </a:t>
            </a:r>
            <a:r>
              <a:rPr lang="en-US" i="1" dirty="0"/>
              <a:t>patient perspective</a:t>
            </a:r>
          </a:p>
        </p:txBody>
      </p:sp>
      <p:sp>
        <p:nvSpPr>
          <p:cNvPr id="9" name="Text Placeholder 8">
            <a:extLst>
              <a:ext uri="{FF2B5EF4-FFF2-40B4-BE49-F238E27FC236}">
                <a16:creationId xmlns:a16="http://schemas.microsoft.com/office/drawing/2014/main" id="{8C202454-ABF0-0A46-BC50-91C2088C94D3}"/>
              </a:ext>
            </a:extLst>
          </p:cNvPr>
          <p:cNvSpPr>
            <a:spLocks noGrp="1"/>
          </p:cNvSpPr>
          <p:nvPr>
            <p:ph type="body" sz="quarter" idx="10"/>
          </p:nvPr>
        </p:nvSpPr>
        <p:spPr>
          <a:xfrm>
            <a:off x="0" y="4598735"/>
            <a:ext cx="9144000" cy="544765"/>
          </a:xfrm>
        </p:spPr>
        <p:txBody>
          <a:bodyPr/>
          <a:lstStyle/>
          <a:p>
            <a:pPr>
              <a:spcBef>
                <a:spcPts val="0"/>
              </a:spcBef>
            </a:pPr>
            <a:r>
              <a:rPr lang="en-US" altLang="en-US" dirty="0"/>
              <a:t>1. Eichenfield LF, et al. </a:t>
            </a:r>
            <a:r>
              <a:rPr lang="en-US" altLang="en-US" i="1" dirty="0"/>
              <a:t>J Am Acad Dermatol</a:t>
            </a:r>
            <a:r>
              <a:rPr lang="en-US" altLang="en-US" dirty="0"/>
              <a:t>. 2014;70:338-351.</a:t>
            </a:r>
          </a:p>
          <a:p>
            <a:pPr>
              <a:spcBef>
                <a:spcPts val="0"/>
              </a:spcBef>
            </a:pPr>
            <a:r>
              <a:rPr lang="en-US" altLang="en-US" dirty="0"/>
              <a:t>2. Rehal B, et al</a:t>
            </a:r>
            <a:r>
              <a:rPr lang="en-US" altLang="en-US" i="1" dirty="0"/>
              <a:t>. PLoS one</a:t>
            </a:r>
            <a:r>
              <a:rPr lang="en-US" altLang="en-US" dirty="0"/>
              <a:t>. 2011;6:e17520.  </a:t>
            </a:r>
          </a:p>
        </p:txBody>
      </p:sp>
    </p:spTree>
    <p:extLst>
      <p:ext uri="{BB962C8B-B14F-4D97-AF65-F5344CB8AC3E}">
        <p14:creationId xmlns:p14="http://schemas.microsoft.com/office/powerpoint/2010/main" val="396489986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5E196F4-35D3-EC46-92E0-3F008B30A76B}"/>
              </a:ext>
            </a:extLst>
          </p:cNvPr>
          <p:cNvSpPr>
            <a:spLocks noGrp="1"/>
          </p:cNvSpPr>
          <p:nvPr>
            <p:ph type="title"/>
          </p:nvPr>
        </p:nvSpPr>
        <p:spPr>
          <a:xfrm>
            <a:off x="312234" y="10702"/>
            <a:ext cx="7470799" cy="1138773"/>
          </a:xfrm>
        </p:spPr>
        <p:txBody>
          <a:bodyPr/>
          <a:lstStyle/>
          <a:p>
            <a:r>
              <a:rPr lang="en-US" altLang="en-US" dirty="0"/>
              <a:t>Integrating POEM in Clinical Practice</a:t>
            </a:r>
            <a:endParaRPr lang="en-US" dirty="0"/>
          </a:p>
        </p:txBody>
      </p:sp>
      <p:sp>
        <p:nvSpPr>
          <p:cNvPr id="2" name="Content Placeholder 1">
            <a:extLst>
              <a:ext uri="{FF2B5EF4-FFF2-40B4-BE49-F238E27FC236}">
                <a16:creationId xmlns:a16="http://schemas.microsoft.com/office/drawing/2014/main" id="{60B08B4A-9D93-754F-865A-4AE8C7FA58A3}"/>
              </a:ext>
            </a:extLst>
          </p:cNvPr>
          <p:cNvSpPr>
            <a:spLocks noGrp="1"/>
          </p:cNvSpPr>
          <p:nvPr>
            <p:ph idx="1"/>
          </p:nvPr>
        </p:nvSpPr>
        <p:spPr/>
        <p:txBody>
          <a:bodyPr/>
          <a:lstStyle/>
          <a:p>
            <a:r>
              <a:rPr lang="en-US" dirty="0"/>
              <a:t>Video will be shown here</a:t>
            </a:r>
          </a:p>
        </p:txBody>
      </p:sp>
      <p:sp>
        <p:nvSpPr>
          <p:cNvPr id="8" name="Text Placeholder 7">
            <a:extLst>
              <a:ext uri="{FF2B5EF4-FFF2-40B4-BE49-F238E27FC236}">
                <a16:creationId xmlns:a16="http://schemas.microsoft.com/office/drawing/2014/main" id="{99153E05-926C-9542-8298-190478641F04}"/>
              </a:ext>
            </a:extLst>
          </p:cNvPr>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112728166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a:extLst>
              <a:ext uri="{FF2B5EF4-FFF2-40B4-BE49-F238E27FC236}">
                <a16:creationId xmlns:a16="http://schemas.microsoft.com/office/drawing/2014/main" id="{B4B258D7-07AA-FA46-860C-4D82AF427E2E}"/>
              </a:ext>
            </a:extLst>
          </p:cNvPr>
          <p:cNvPicPr>
            <a:picLocks noChangeAspect="1"/>
          </p:cNvPicPr>
          <p:nvPr/>
        </p:nvPicPr>
        <p:blipFill rotWithShape="1">
          <a:blip r:embed="rId3">
            <a:extLst>
              <a:ext uri="{28A0092B-C50C-407E-A947-70E740481C1C}">
                <a14:useLocalDpi xmlns:a14="http://schemas.microsoft.com/office/drawing/2010/main" val="0"/>
              </a:ext>
            </a:extLst>
          </a:blip>
          <a:srcRect t="28687" r="616" b="5882"/>
          <a:stretch/>
        </p:blipFill>
        <p:spPr bwMode="auto">
          <a:xfrm>
            <a:off x="3269182" y="70063"/>
            <a:ext cx="5110889" cy="433563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45C8A189-F211-384F-8053-07E78287C951}"/>
              </a:ext>
            </a:extLst>
          </p:cNvPr>
          <p:cNvSpPr>
            <a:spLocks noGrp="1"/>
          </p:cNvSpPr>
          <p:nvPr>
            <p:ph type="title"/>
          </p:nvPr>
        </p:nvSpPr>
        <p:spPr>
          <a:xfrm>
            <a:off x="312233" y="70063"/>
            <a:ext cx="4890703" cy="2603790"/>
          </a:xfrm>
        </p:spPr>
        <p:txBody>
          <a:bodyPr/>
          <a:lstStyle/>
          <a:p>
            <a:r>
              <a:rPr lang="en-US" altLang="en-US" sz="3200" dirty="0"/>
              <a:t>Patient </a:t>
            </a:r>
            <a:br>
              <a:rPr lang="en-US" altLang="en-US" sz="3200" dirty="0"/>
            </a:br>
            <a:r>
              <a:rPr lang="en-US" altLang="en-US" sz="3200" dirty="0"/>
              <a:t>Oriented </a:t>
            </a:r>
            <a:br>
              <a:rPr lang="en-US" altLang="en-US" sz="3200" dirty="0"/>
            </a:br>
            <a:r>
              <a:rPr lang="en-US" altLang="en-US" sz="3200" dirty="0"/>
              <a:t>Eczema </a:t>
            </a:r>
            <a:br>
              <a:rPr lang="en-US" altLang="en-US" sz="3200" dirty="0"/>
            </a:br>
            <a:r>
              <a:rPr lang="en-US" altLang="en-US" sz="3200" dirty="0"/>
              <a:t>Measure </a:t>
            </a:r>
            <a:br>
              <a:rPr lang="en-US" altLang="en-US" sz="3200" dirty="0"/>
            </a:br>
            <a:r>
              <a:rPr lang="en-US" altLang="en-US" sz="3200" dirty="0"/>
              <a:t>(POEM)</a:t>
            </a:r>
            <a:r>
              <a:rPr lang="en-US" altLang="en-US" sz="3200" baseline="30000" dirty="0"/>
              <a:t>1,2</a:t>
            </a:r>
            <a:br>
              <a:rPr lang="en-US" altLang="en-US" sz="3200" dirty="0"/>
            </a:br>
            <a:endParaRPr lang="en-US" sz="3200" dirty="0"/>
          </a:p>
        </p:txBody>
      </p:sp>
      <p:sp>
        <p:nvSpPr>
          <p:cNvPr id="7" name="Text Placeholder 6">
            <a:extLst>
              <a:ext uri="{FF2B5EF4-FFF2-40B4-BE49-F238E27FC236}">
                <a16:creationId xmlns:a16="http://schemas.microsoft.com/office/drawing/2014/main" id="{75099278-4731-2044-9990-A92602CD4F62}"/>
              </a:ext>
            </a:extLst>
          </p:cNvPr>
          <p:cNvSpPr>
            <a:spLocks noGrp="1"/>
          </p:cNvSpPr>
          <p:nvPr>
            <p:ph type="body" sz="quarter" idx="11"/>
          </p:nvPr>
        </p:nvSpPr>
        <p:spPr>
          <a:xfrm>
            <a:off x="0" y="4500632"/>
            <a:ext cx="9144000" cy="642868"/>
          </a:xfrm>
        </p:spPr>
        <p:txBody>
          <a:bodyPr/>
          <a:lstStyle/>
          <a:p>
            <a:r>
              <a:rPr lang="en-US" altLang="en-US" sz="1050" dirty="0"/>
              <a:t>Protected by copyright but is freely available and can be downloaded for use: https://www.nottingham.ac.uk/research/groups/cebd/resources/poem.aspx. </a:t>
            </a:r>
            <a:br>
              <a:rPr lang="en-US" altLang="en-US" sz="1050" dirty="0"/>
            </a:br>
            <a:r>
              <a:rPr lang="en-US" altLang="en-US" sz="1050" dirty="0"/>
              <a:t>1. Charman CR, et al. </a:t>
            </a:r>
            <a:r>
              <a:rPr lang="en-US" altLang="en-US" sz="1050" i="1" dirty="0"/>
              <a:t>Br J Dermatol. </a:t>
            </a:r>
            <a:r>
              <a:rPr lang="en-US" altLang="en-US" sz="1050" dirty="0"/>
              <a:t>2013;169(6):1326-1332. 2. Charman CR, et al. </a:t>
            </a:r>
            <a:r>
              <a:rPr lang="en-US" altLang="en-US" sz="1050" i="1" dirty="0"/>
              <a:t>Arch Dermatol</a:t>
            </a:r>
            <a:r>
              <a:rPr lang="en-US" altLang="en-US" sz="1050" dirty="0"/>
              <a:t>. 2004;140:1513-1519.</a:t>
            </a:r>
          </a:p>
        </p:txBody>
      </p:sp>
    </p:spTree>
    <p:extLst>
      <p:ext uri="{BB962C8B-B14F-4D97-AF65-F5344CB8AC3E}">
        <p14:creationId xmlns:p14="http://schemas.microsoft.com/office/powerpoint/2010/main" val="169885808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B8215FA-CDA1-4847-9801-0EB83160AFA3}"/>
              </a:ext>
            </a:extLst>
          </p:cNvPr>
          <p:cNvSpPr>
            <a:spLocks noGrp="1"/>
          </p:cNvSpPr>
          <p:nvPr>
            <p:ph type="title"/>
          </p:nvPr>
        </p:nvSpPr>
        <p:spPr>
          <a:xfrm>
            <a:off x="312234" y="10702"/>
            <a:ext cx="7470799" cy="1138773"/>
          </a:xfrm>
        </p:spPr>
        <p:txBody>
          <a:bodyPr/>
          <a:lstStyle/>
          <a:p>
            <a:r>
              <a:rPr lang="en-US" altLang="en-US" dirty="0"/>
              <a:t>Patient Oriented Eczema Measure (POEM)</a:t>
            </a:r>
            <a:r>
              <a:rPr lang="en-US" altLang="en-US" baseline="30000" dirty="0"/>
              <a:t>1,2</a:t>
            </a:r>
            <a:endParaRPr lang="en-US" baseline="30000" dirty="0"/>
          </a:p>
        </p:txBody>
      </p:sp>
      <p:sp>
        <p:nvSpPr>
          <p:cNvPr id="7" name="Content Placeholder 6">
            <a:extLst>
              <a:ext uri="{FF2B5EF4-FFF2-40B4-BE49-F238E27FC236}">
                <a16:creationId xmlns:a16="http://schemas.microsoft.com/office/drawing/2014/main" id="{CABC8A96-2F2D-F044-98DE-FFD96CD14161}"/>
              </a:ext>
            </a:extLst>
          </p:cNvPr>
          <p:cNvSpPr>
            <a:spLocks noGrp="1"/>
          </p:cNvSpPr>
          <p:nvPr>
            <p:ph sz="half" idx="1"/>
          </p:nvPr>
        </p:nvSpPr>
        <p:spPr/>
        <p:txBody>
          <a:bodyPr/>
          <a:lstStyle/>
          <a:p>
            <a:r>
              <a:rPr lang="en-US" sz="2400" dirty="0"/>
              <a:t>Scoring POEM </a:t>
            </a:r>
            <a:br>
              <a:rPr lang="en-US" sz="2400" dirty="0"/>
            </a:br>
            <a:r>
              <a:rPr lang="en-US" sz="2400" dirty="0"/>
              <a:t>(total score max = 28):</a:t>
            </a:r>
          </a:p>
          <a:p>
            <a:pPr lvl="1"/>
            <a:r>
              <a:rPr lang="en-US" sz="2000" dirty="0"/>
              <a:t>No days = 0</a:t>
            </a:r>
          </a:p>
          <a:p>
            <a:pPr lvl="1"/>
            <a:r>
              <a:rPr lang="en-US" sz="2000" dirty="0"/>
              <a:t>1-2 days = 1</a:t>
            </a:r>
          </a:p>
          <a:p>
            <a:pPr lvl="1"/>
            <a:r>
              <a:rPr lang="en-US" sz="2000" dirty="0"/>
              <a:t>3-4 days = 2</a:t>
            </a:r>
          </a:p>
          <a:p>
            <a:pPr lvl="1"/>
            <a:r>
              <a:rPr lang="en-US" sz="2000" dirty="0"/>
              <a:t>5-6 days = 3</a:t>
            </a:r>
          </a:p>
          <a:p>
            <a:pPr lvl="1"/>
            <a:r>
              <a:rPr lang="en-US" sz="2000" dirty="0"/>
              <a:t>Every day = 4</a:t>
            </a:r>
          </a:p>
        </p:txBody>
      </p:sp>
      <p:sp>
        <p:nvSpPr>
          <p:cNvPr id="12" name="Content Placeholder 11">
            <a:extLst>
              <a:ext uri="{FF2B5EF4-FFF2-40B4-BE49-F238E27FC236}">
                <a16:creationId xmlns:a16="http://schemas.microsoft.com/office/drawing/2014/main" id="{65F880AB-BB0D-E346-AC97-2D7F3704D58E}"/>
              </a:ext>
            </a:extLst>
          </p:cNvPr>
          <p:cNvSpPr>
            <a:spLocks noGrp="1"/>
          </p:cNvSpPr>
          <p:nvPr>
            <p:ph sz="half" idx="2"/>
          </p:nvPr>
        </p:nvSpPr>
        <p:spPr/>
        <p:txBody>
          <a:bodyPr/>
          <a:lstStyle/>
          <a:p>
            <a:r>
              <a:rPr lang="en-US" altLang="en-US" sz="2400" dirty="0"/>
              <a:t>What does a POEM </a:t>
            </a:r>
            <a:br>
              <a:rPr lang="en-US" altLang="en-US" sz="2400" dirty="0"/>
            </a:br>
            <a:r>
              <a:rPr lang="en-US" altLang="en-US" sz="2400" dirty="0"/>
              <a:t>score mean? </a:t>
            </a:r>
          </a:p>
          <a:p>
            <a:pPr lvl="1"/>
            <a:r>
              <a:rPr lang="en-US" altLang="en-US" sz="2000" dirty="0"/>
              <a:t>0-2 = Clear or almost clear</a:t>
            </a:r>
          </a:p>
          <a:p>
            <a:pPr lvl="1"/>
            <a:r>
              <a:rPr lang="en-US" altLang="en-US" sz="2000" dirty="0"/>
              <a:t>3-7 = Mild eczema</a:t>
            </a:r>
          </a:p>
          <a:p>
            <a:pPr lvl="1"/>
            <a:r>
              <a:rPr lang="en-US" altLang="en-US" sz="2000" dirty="0"/>
              <a:t>8-16 = Moderate eczema</a:t>
            </a:r>
          </a:p>
          <a:p>
            <a:pPr lvl="1"/>
            <a:r>
              <a:rPr lang="en-US" altLang="en-US" sz="2000" dirty="0"/>
              <a:t>17-24 = Severe eczema</a:t>
            </a:r>
          </a:p>
          <a:p>
            <a:pPr lvl="1"/>
            <a:r>
              <a:rPr lang="en-US" altLang="en-US" sz="2000" dirty="0"/>
              <a:t>25-28 = Very severe eczema</a:t>
            </a:r>
            <a:endParaRPr lang="en-US" sz="2000" dirty="0"/>
          </a:p>
        </p:txBody>
      </p:sp>
      <p:sp>
        <p:nvSpPr>
          <p:cNvPr id="8" name="Text Placeholder 7">
            <a:extLst>
              <a:ext uri="{FF2B5EF4-FFF2-40B4-BE49-F238E27FC236}">
                <a16:creationId xmlns:a16="http://schemas.microsoft.com/office/drawing/2014/main" id="{3D2076DA-A2E0-0241-9F4A-804DB873CB50}"/>
              </a:ext>
            </a:extLst>
          </p:cNvPr>
          <p:cNvSpPr>
            <a:spLocks noGrp="1"/>
          </p:cNvSpPr>
          <p:nvPr>
            <p:ph type="body" sz="quarter" idx="10"/>
          </p:nvPr>
        </p:nvSpPr>
        <p:spPr>
          <a:xfrm>
            <a:off x="0" y="4390473"/>
            <a:ext cx="9144000" cy="753027"/>
          </a:xfrm>
        </p:spPr>
        <p:txBody>
          <a:bodyPr/>
          <a:lstStyle/>
          <a:p>
            <a:pPr marL="9525" indent="-9525">
              <a:spcBef>
                <a:spcPts val="400"/>
              </a:spcBef>
            </a:pPr>
            <a:r>
              <a:rPr lang="en-US" altLang="en-US" dirty="0"/>
              <a:t>Protected by copyright but is freely available and can be downloaded for use: https://www.nottingham.ac.uk/research/groups/cebd/resources/poem.aspx. </a:t>
            </a:r>
          </a:p>
          <a:p>
            <a:pPr>
              <a:spcBef>
                <a:spcPts val="400"/>
              </a:spcBef>
            </a:pPr>
            <a:r>
              <a:rPr lang="en-US" altLang="en-US" dirty="0"/>
              <a:t>1. Charman CR, et al. </a:t>
            </a:r>
            <a:r>
              <a:rPr lang="en-US" altLang="en-US" i="1" dirty="0"/>
              <a:t>Br J Dermatol</a:t>
            </a:r>
            <a:r>
              <a:rPr lang="en-US" altLang="en-US" dirty="0"/>
              <a:t>. 2013;169(6):1326-1332. 2. Charman CR, et al. </a:t>
            </a:r>
            <a:r>
              <a:rPr lang="en-US" altLang="en-US" i="1" dirty="0"/>
              <a:t>Arch Dermatol</a:t>
            </a:r>
            <a:r>
              <a:rPr lang="en-US" altLang="en-US" dirty="0"/>
              <a:t>. 2004;140:1513-1519.</a:t>
            </a:r>
          </a:p>
        </p:txBody>
      </p:sp>
    </p:spTree>
    <p:extLst>
      <p:ext uri="{BB962C8B-B14F-4D97-AF65-F5344CB8AC3E}">
        <p14:creationId xmlns:p14="http://schemas.microsoft.com/office/powerpoint/2010/main" val="256801177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5B84A6-5725-E64D-B275-12444BB0C343}"/>
              </a:ext>
            </a:extLst>
          </p:cNvPr>
          <p:cNvSpPr>
            <a:spLocks noGrp="1"/>
          </p:cNvSpPr>
          <p:nvPr>
            <p:ph type="title"/>
          </p:nvPr>
        </p:nvSpPr>
        <p:spPr/>
        <p:txBody>
          <a:bodyPr/>
          <a:lstStyle/>
          <a:p>
            <a:r>
              <a:rPr lang="en-US" dirty="0"/>
              <a:t>Considerations for Treatment</a:t>
            </a:r>
          </a:p>
        </p:txBody>
      </p:sp>
      <p:sp>
        <p:nvSpPr>
          <p:cNvPr id="6" name="Content Placeholder 5">
            <a:extLst>
              <a:ext uri="{FF2B5EF4-FFF2-40B4-BE49-F238E27FC236}">
                <a16:creationId xmlns:a16="http://schemas.microsoft.com/office/drawing/2014/main" id="{FE9E9A59-1B48-3A41-90E6-75C2E8CF3B3D}"/>
              </a:ext>
            </a:extLst>
          </p:cNvPr>
          <p:cNvSpPr>
            <a:spLocks noGrp="1"/>
          </p:cNvSpPr>
          <p:nvPr>
            <p:ph idx="1"/>
          </p:nvPr>
        </p:nvSpPr>
        <p:spPr>
          <a:xfrm>
            <a:off x="312233" y="1282214"/>
            <a:ext cx="8564137" cy="877163"/>
          </a:xfrm>
        </p:spPr>
        <p:txBody>
          <a:bodyPr/>
          <a:lstStyle/>
          <a:p>
            <a:pPr marL="0" indent="0" algn="ctr" defTabSz="334093" eaLnBrk="0" fontAlgn="base" hangingPunct="0">
              <a:spcBef>
                <a:spcPct val="0"/>
              </a:spcBef>
              <a:spcAft>
                <a:spcPct val="0"/>
              </a:spcAft>
              <a:buNone/>
            </a:pPr>
            <a:r>
              <a:rPr lang="en-US" altLang="en-US" sz="2000" i="1" dirty="0">
                <a:solidFill>
                  <a:prstClr val="black"/>
                </a:solidFill>
                <a:latin typeface="Arial " charset="0"/>
              </a:rPr>
              <a:t>Establishment of an adequate diagnosis and extent of disease severity as well as assessment of the impact of AD on QoL will be critical in determining appropriate treatment plan for our patients</a:t>
            </a:r>
            <a:r>
              <a:rPr lang="en-US" altLang="en-US" sz="2000" dirty="0">
                <a:solidFill>
                  <a:prstClr val="black"/>
                </a:solidFill>
                <a:latin typeface="Arial " charset="0"/>
              </a:rPr>
              <a:t>.</a:t>
            </a:r>
          </a:p>
        </p:txBody>
      </p:sp>
      <p:sp>
        <p:nvSpPr>
          <p:cNvPr id="14" name="Content Placeholder 5">
            <a:extLst>
              <a:ext uri="{FF2B5EF4-FFF2-40B4-BE49-F238E27FC236}">
                <a16:creationId xmlns:a16="http://schemas.microsoft.com/office/drawing/2014/main" id="{C820B9DE-7A21-0148-B528-8D69FF784ABF}"/>
              </a:ext>
            </a:extLst>
          </p:cNvPr>
          <p:cNvSpPr txBox="1">
            <a:spLocks/>
          </p:cNvSpPr>
          <p:nvPr/>
        </p:nvSpPr>
        <p:spPr>
          <a:xfrm>
            <a:off x="312233" y="4133866"/>
            <a:ext cx="8564137" cy="901272"/>
          </a:xfrm>
          <a:prstGeom prst="rect">
            <a:avLst/>
          </a:prstGeom>
        </p:spPr>
        <p:txBody>
          <a:bodyPr vert="horz" wrap="square" lIns="0" tIns="45720" rIns="91440" bIns="45720" rtlCol="0">
            <a:spAutoFit/>
          </a:bodyPr>
          <a:lstStyle>
            <a:lvl1pPr marL="346075" indent="-346075" algn="l" defTabSz="914400" rtl="0" eaLnBrk="1" latinLnBrk="0" hangingPunct="1">
              <a:lnSpc>
                <a:spcPct val="85000"/>
              </a:lnSpc>
              <a:spcBef>
                <a:spcPts val="800"/>
              </a:spcBef>
              <a:buClr>
                <a:schemeClr val="accent3"/>
              </a:buClr>
              <a:buSzPct val="115000"/>
              <a:buFont typeface="Arial"/>
              <a:buChar char="●"/>
              <a:defRPr sz="3000" kern="1200">
                <a:solidFill>
                  <a:schemeClr val="tx2"/>
                </a:solidFill>
                <a:latin typeface="Arial"/>
                <a:ea typeface="+mn-ea"/>
                <a:cs typeface="Arial"/>
              </a:defRPr>
            </a:lvl1pPr>
            <a:lvl2pPr marL="739775" indent="-282575" algn="l" defTabSz="914400" rtl="0" eaLnBrk="1" latinLnBrk="0" hangingPunct="1">
              <a:lnSpc>
                <a:spcPct val="85000"/>
              </a:lnSpc>
              <a:spcBef>
                <a:spcPts val="400"/>
              </a:spcBef>
              <a:buClr>
                <a:schemeClr val="accent2"/>
              </a:buClr>
              <a:buSzPct val="115000"/>
              <a:buFont typeface="Arial"/>
              <a:buChar char="●"/>
              <a:defRPr sz="2800" kern="1200">
                <a:solidFill>
                  <a:srgbClr val="000000"/>
                </a:solidFill>
                <a:latin typeface="Arial"/>
                <a:ea typeface="+mn-ea"/>
                <a:cs typeface="Arial"/>
              </a:defRPr>
            </a:lvl2pPr>
            <a:lvl3pPr marL="1078992" indent="-283464" algn="l" defTabSz="914400" rtl="0" eaLnBrk="1" latinLnBrk="0" hangingPunct="1">
              <a:lnSpc>
                <a:spcPct val="85000"/>
              </a:lnSpc>
              <a:spcBef>
                <a:spcPts val="0"/>
              </a:spcBef>
              <a:buClr>
                <a:schemeClr val="accent5"/>
              </a:buClr>
              <a:buSzPct val="115000"/>
              <a:buFont typeface="Lucida Grande"/>
              <a:buChar char="-"/>
              <a:defRPr sz="2400" kern="1200">
                <a:solidFill>
                  <a:srgbClr val="000000"/>
                </a:solidFill>
                <a:latin typeface="Arial"/>
                <a:ea typeface="+mn-ea"/>
                <a:cs typeface="Arial"/>
              </a:defRPr>
            </a:lvl3pPr>
            <a:lvl4pPr marL="1481328" indent="-283464" algn="l" defTabSz="914400" rtl="0" eaLnBrk="1" latinLnBrk="0" hangingPunct="1">
              <a:lnSpc>
                <a:spcPct val="85000"/>
              </a:lnSpc>
              <a:spcBef>
                <a:spcPts val="0"/>
              </a:spcBef>
              <a:buClr>
                <a:schemeClr val="accent5"/>
              </a:buClr>
              <a:buSzPct val="115000"/>
              <a:buFont typeface="Lucida Grande"/>
              <a:buChar char="-"/>
              <a:defRPr sz="2400" kern="1200">
                <a:solidFill>
                  <a:srgbClr val="000000"/>
                </a:solidFill>
                <a:latin typeface="Arial"/>
                <a:ea typeface="+mn-ea"/>
                <a:cs typeface="Arial"/>
              </a:defRPr>
            </a:lvl4pPr>
            <a:lvl5pPr marL="1883664" indent="-283464" algn="l" defTabSz="914400" rtl="0" eaLnBrk="1" latinLnBrk="0" hangingPunct="1">
              <a:lnSpc>
                <a:spcPct val="85000"/>
              </a:lnSpc>
              <a:spcBef>
                <a:spcPts val="0"/>
              </a:spcBef>
              <a:buClr>
                <a:schemeClr val="accent5"/>
              </a:buClr>
              <a:buSzPct val="115000"/>
              <a:buFont typeface="Lucida Grande"/>
              <a:buChar char="-"/>
              <a:defRPr sz="2400" kern="1200">
                <a:solidFill>
                  <a:srgbClr val="000000"/>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400"/>
              </a:spcBef>
              <a:buFont typeface="Arial"/>
              <a:buNone/>
            </a:pPr>
            <a:r>
              <a:rPr lang="en-US" sz="1800" b="1" dirty="0"/>
              <a:t>Goals: </a:t>
            </a:r>
          </a:p>
          <a:p>
            <a:pPr>
              <a:spcBef>
                <a:spcPts val="400"/>
              </a:spcBef>
            </a:pPr>
            <a:r>
              <a:rPr lang="en-US" sz="1800" dirty="0"/>
              <a:t>Decrease the rate of acute flares or disease exacerbations</a:t>
            </a:r>
          </a:p>
          <a:p>
            <a:pPr>
              <a:spcBef>
                <a:spcPts val="400"/>
              </a:spcBef>
            </a:pPr>
            <a:r>
              <a:rPr lang="en-US" sz="1800" dirty="0"/>
              <a:t>Maintain a state in which symptoms are mild with minimal to no impact on QoL</a:t>
            </a:r>
          </a:p>
        </p:txBody>
      </p:sp>
      <p:sp>
        <p:nvSpPr>
          <p:cNvPr id="15" name="TextBox 2">
            <a:extLst>
              <a:ext uri="{FF2B5EF4-FFF2-40B4-BE49-F238E27FC236}">
                <a16:creationId xmlns:a16="http://schemas.microsoft.com/office/drawing/2014/main" id="{1DD89E29-35C0-BF4B-9933-8063861DF3BA}"/>
              </a:ext>
            </a:extLst>
          </p:cNvPr>
          <p:cNvSpPr txBox="1">
            <a:spLocks noChangeArrowheads="1"/>
          </p:cNvSpPr>
          <p:nvPr/>
        </p:nvSpPr>
        <p:spPr bwMode="auto">
          <a:xfrm>
            <a:off x="3494134" y="2234282"/>
            <a:ext cx="1867881" cy="646459"/>
          </a:xfrm>
          <a:prstGeom prst="rect">
            <a:avLst/>
          </a:prstGeom>
          <a:solidFill>
            <a:schemeClr val="accent2"/>
          </a:solidFill>
          <a:ln w="9525">
            <a:solidFill>
              <a:schemeClr val="bg1"/>
            </a:solidFill>
            <a:miter lim="800000"/>
            <a:headEnd/>
            <a:tailEnd/>
          </a:ln>
          <a:extLst/>
        </p:spPr>
        <p:txBody>
          <a:bodyPr>
            <a:spAutoFit/>
          </a:bodyPr>
          <a:lstStyle>
            <a:lvl1pPr>
              <a:defRPr sz="2000">
                <a:solidFill>
                  <a:schemeClr val="tx1"/>
                </a:solidFill>
                <a:latin typeface="Calibri" panose="020F0502020204030204" pitchFamily="34" charset="0"/>
                <a:ea typeface="MS PGothic" panose="020B0600070205080204" pitchFamily="34" charset="-128"/>
              </a:defRPr>
            </a:lvl1pPr>
            <a:lvl2pPr marL="742950" indent="-285750">
              <a:defRPr sz="2000">
                <a:solidFill>
                  <a:schemeClr val="tx1"/>
                </a:solidFill>
                <a:latin typeface="Calibri" panose="020F0502020204030204" pitchFamily="34" charset="0"/>
                <a:ea typeface="MS PGothic" panose="020B0600070205080204" pitchFamily="34" charset="-128"/>
              </a:defRPr>
            </a:lvl2pPr>
            <a:lvl3pPr marL="1143000" indent="-228600">
              <a:defRPr sz="2000">
                <a:solidFill>
                  <a:schemeClr val="tx1"/>
                </a:solidFill>
                <a:latin typeface="Calibri" panose="020F0502020204030204" pitchFamily="34" charset="0"/>
                <a:ea typeface="MS PGothic" panose="020B0600070205080204" pitchFamily="34" charset="-128"/>
              </a:defRPr>
            </a:lvl3pPr>
            <a:lvl4pPr marL="1600200" indent="-228600">
              <a:defRPr sz="2000">
                <a:solidFill>
                  <a:schemeClr val="tx1"/>
                </a:solidFill>
                <a:latin typeface="Calibri" panose="020F0502020204030204" pitchFamily="34" charset="0"/>
                <a:ea typeface="MS PGothic" panose="020B0600070205080204" pitchFamily="34" charset="-128"/>
              </a:defRPr>
            </a:lvl4pPr>
            <a:lvl5pPr marL="2057400" indent="-228600">
              <a:defRPr sz="2000">
                <a:solidFill>
                  <a:schemeClr val="tx1"/>
                </a:solidFill>
                <a:latin typeface="Calibri" panose="020F0502020204030204" pitchFamily="34" charset="0"/>
                <a:ea typeface="MS PGothic" panose="020B0600070205080204" pitchFamily="34" charset="-128"/>
              </a:defRPr>
            </a:lvl5pPr>
            <a:lvl6pPr marL="2514600" indent="-228600" defTabSz="504825" eaLnBrk="0" fontAlgn="base" hangingPunct="0">
              <a:spcBef>
                <a:spcPct val="0"/>
              </a:spcBef>
              <a:spcAft>
                <a:spcPct val="0"/>
              </a:spcAft>
              <a:defRPr sz="2000">
                <a:solidFill>
                  <a:schemeClr val="tx1"/>
                </a:solidFill>
                <a:latin typeface="Calibri" panose="020F0502020204030204" pitchFamily="34" charset="0"/>
                <a:ea typeface="MS PGothic" panose="020B0600070205080204" pitchFamily="34" charset="-128"/>
              </a:defRPr>
            </a:lvl6pPr>
            <a:lvl7pPr marL="2971800" indent="-228600" defTabSz="504825" eaLnBrk="0" fontAlgn="base" hangingPunct="0">
              <a:spcBef>
                <a:spcPct val="0"/>
              </a:spcBef>
              <a:spcAft>
                <a:spcPct val="0"/>
              </a:spcAft>
              <a:defRPr sz="2000">
                <a:solidFill>
                  <a:schemeClr val="tx1"/>
                </a:solidFill>
                <a:latin typeface="Calibri" panose="020F0502020204030204" pitchFamily="34" charset="0"/>
                <a:ea typeface="MS PGothic" panose="020B0600070205080204" pitchFamily="34" charset="-128"/>
              </a:defRPr>
            </a:lvl7pPr>
            <a:lvl8pPr marL="3429000" indent="-228600" defTabSz="504825" eaLnBrk="0" fontAlgn="base" hangingPunct="0">
              <a:spcBef>
                <a:spcPct val="0"/>
              </a:spcBef>
              <a:spcAft>
                <a:spcPct val="0"/>
              </a:spcAft>
              <a:defRPr sz="2000">
                <a:solidFill>
                  <a:schemeClr val="tx1"/>
                </a:solidFill>
                <a:latin typeface="Calibri" panose="020F0502020204030204" pitchFamily="34" charset="0"/>
                <a:ea typeface="MS PGothic" panose="020B0600070205080204" pitchFamily="34" charset="-128"/>
              </a:defRPr>
            </a:lvl8pPr>
            <a:lvl9pPr marL="3886200" indent="-228600" defTabSz="504825" eaLnBrk="0" fontAlgn="base" hangingPunct="0">
              <a:spcBef>
                <a:spcPct val="0"/>
              </a:spcBef>
              <a:spcAft>
                <a:spcPct val="0"/>
              </a:spcAft>
              <a:defRPr sz="2000">
                <a:solidFill>
                  <a:schemeClr val="tx1"/>
                </a:solidFill>
                <a:latin typeface="Calibri" panose="020F0502020204030204" pitchFamily="34" charset="0"/>
                <a:ea typeface="MS PGothic" panose="020B0600070205080204" pitchFamily="34" charset="-128"/>
              </a:defRPr>
            </a:lvl9pPr>
          </a:lstStyle>
          <a:p>
            <a:pPr algn="ctr" defTabSz="334093" eaLnBrk="0" fontAlgn="base" hangingPunct="0">
              <a:lnSpc>
                <a:spcPct val="85000"/>
              </a:lnSpc>
              <a:spcBef>
                <a:spcPct val="0"/>
              </a:spcBef>
              <a:spcAft>
                <a:spcPct val="0"/>
              </a:spcAft>
            </a:pPr>
            <a:r>
              <a:rPr lang="en-US" altLang="en-US" sz="2118" dirty="0">
                <a:solidFill>
                  <a:schemeClr val="bg2"/>
                </a:solidFill>
                <a:latin typeface="Arial" panose="020B0604020202020204" pitchFamily="34" charset="0"/>
                <a:cs typeface="Arial" panose="020B0604020202020204" pitchFamily="34" charset="0"/>
              </a:rPr>
              <a:t>Treat Acute Flares</a:t>
            </a:r>
          </a:p>
        </p:txBody>
      </p:sp>
      <p:sp>
        <p:nvSpPr>
          <p:cNvPr id="16" name="TextBox 6">
            <a:extLst>
              <a:ext uri="{FF2B5EF4-FFF2-40B4-BE49-F238E27FC236}">
                <a16:creationId xmlns:a16="http://schemas.microsoft.com/office/drawing/2014/main" id="{053715BA-BBCC-DB44-9996-4A68493AD367}"/>
              </a:ext>
            </a:extLst>
          </p:cNvPr>
          <p:cNvSpPr txBox="1">
            <a:spLocks noChangeArrowheads="1"/>
          </p:cNvSpPr>
          <p:nvPr/>
        </p:nvSpPr>
        <p:spPr bwMode="auto">
          <a:xfrm>
            <a:off x="1912330" y="3502484"/>
            <a:ext cx="1895195" cy="646459"/>
          </a:xfrm>
          <a:prstGeom prst="rect">
            <a:avLst/>
          </a:prstGeom>
          <a:solidFill>
            <a:schemeClr val="accent2"/>
          </a:solidFill>
          <a:ln w="9525">
            <a:solidFill>
              <a:schemeClr val="bg1"/>
            </a:solidFill>
            <a:miter lim="800000"/>
            <a:headEnd/>
            <a:tailEnd/>
          </a:ln>
          <a:extLst/>
        </p:spPr>
        <p:txBody>
          <a:bodyPr>
            <a:spAutoFit/>
          </a:bodyPr>
          <a:lstStyle>
            <a:lvl1pPr>
              <a:defRPr sz="2000">
                <a:solidFill>
                  <a:schemeClr val="tx1"/>
                </a:solidFill>
                <a:latin typeface="Calibri" panose="020F0502020204030204" pitchFamily="34" charset="0"/>
                <a:ea typeface="MS PGothic" panose="020B0600070205080204" pitchFamily="34" charset="-128"/>
              </a:defRPr>
            </a:lvl1pPr>
            <a:lvl2pPr marL="742950" indent="-285750">
              <a:defRPr sz="2000">
                <a:solidFill>
                  <a:schemeClr val="tx1"/>
                </a:solidFill>
                <a:latin typeface="Calibri" panose="020F0502020204030204" pitchFamily="34" charset="0"/>
                <a:ea typeface="MS PGothic" panose="020B0600070205080204" pitchFamily="34" charset="-128"/>
              </a:defRPr>
            </a:lvl2pPr>
            <a:lvl3pPr marL="1143000" indent="-228600">
              <a:defRPr sz="2000">
                <a:solidFill>
                  <a:schemeClr val="tx1"/>
                </a:solidFill>
                <a:latin typeface="Calibri" panose="020F0502020204030204" pitchFamily="34" charset="0"/>
                <a:ea typeface="MS PGothic" panose="020B0600070205080204" pitchFamily="34" charset="-128"/>
              </a:defRPr>
            </a:lvl3pPr>
            <a:lvl4pPr marL="1600200" indent="-228600">
              <a:defRPr sz="2000">
                <a:solidFill>
                  <a:schemeClr val="tx1"/>
                </a:solidFill>
                <a:latin typeface="Calibri" panose="020F0502020204030204" pitchFamily="34" charset="0"/>
                <a:ea typeface="MS PGothic" panose="020B0600070205080204" pitchFamily="34" charset="-128"/>
              </a:defRPr>
            </a:lvl4pPr>
            <a:lvl5pPr marL="2057400" indent="-228600">
              <a:defRPr sz="2000">
                <a:solidFill>
                  <a:schemeClr val="tx1"/>
                </a:solidFill>
                <a:latin typeface="Calibri" panose="020F0502020204030204" pitchFamily="34" charset="0"/>
                <a:ea typeface="MS PGothic" panose="020B0600070205080204" pitchFamily="34" charset="-128"/>
              </a:defRPr>
            </a:lvl5pPr>
            <a:lvl6pPr marL="2514600" indent="-228600" defTabSz="504825" eaLnBrk="0" fontAlgn="base" hangingPunct="0">
              <a:spcBef>
                <a:spcPct val="0"/>
              </a:spcBef>
              <a:spcAft>
                <a:spcPct val="0"/>
              </a:spcAft>
              <a:defRPr sz="2000">
                <a:solidFill>
                  <a:schemeClr val="tx1"/>
                </a:solidFill>
                <a:latin typeface="Calibri" panose="020F0502020204030204" pitchFamily="34" charset="0"/>
                <a:ea typeface="MS PGothic" panose="020B0600070205080204" pitchFamily="34" charset="-128"/>
              </a:defRPr>
            </a:lvl6pPr>
            <a:lvl7pPr marL="2971800" indent="-228600" defTabSz="504825" eaLnBrk="0" fontAlgn="base" hangingPunct="0">
              <a:spcBef>
                <a:spcPct val="0"/>
              </a:spcBef>
              <a:spcAft>
                <a:spcPct val="0"/>
              </a:spcAft>
              <a:defRPr sz="2000">
                <a:solidFill>
                  <a:schemeClr val="tx1"/>
                </a:solidFill>
                <a:latin typeface="Calibri" panose="020F0502020204030204" pitchFamily="34" charset="0"/>
                <a:ea typeface="MS PGothic" panose="020B0600070205080204" pitchFamily="34" charset="-128"/>
              </a:defRPr>
            </a:lvl7pPr>
            <a:lvl8pPr marL="3429000" indent="-228600" defTabSz="504825" eaLnBrk="0" fontAlgn="base" hangingPunct="0">
              <a:spcBef>
                <a:spcPct val="0"/>
              </a:spcBef>
              <a:spcAft>
                <a:spcPct val="0"/>
              </a:spcAft>
              <a:defRPr sz="2000">
                <a:solidFill>
                  <a:schemeClr val="tx1"/>
                </a:solidFill>
                <a:latin typeface="Calibri" panose="020F0502020204030204" pitchFamily="34" charset="0"/>
                <a:ea typeface="MS PGothic" panose="020B0600070205080204" pitchFamily="34" charset="-128"/>
              </a:defRPr>
            </a:lvl8pPr>
            <a:lvl9pPr marL="3886200" indent="-228600" defTabSz="504825" eaLnBrk="0" fontAlgn="base" hangingPunct="0">
              <a:spcBef>
                <a:spcPct val="0"/>
              </a:spcBef>
              <a:spcAft>
                <a:spcPct val="0"/>
              </a:spcAft>
              <a:defRPr sz="2000">
                <a:solidFill>
                  <a:schemeClr val="tx1"/>
                </a:solidFill>
                <a:latin typeface="Calibri" panose="020F0502020204030204" pitchFamily="34" charset="0"/>
                <a:ea typeface="MS PGothic" panose="020B0600070205080204" pitchFamily="34" charset="-128"/>
              </a:defRPr>
            </a:lvl9pPr>
          </a:lstStyle>
          <a:p>
            <a:pPr algn="ctr" defTabSz="334093" eaLnBrk="0" fontAlgn="base" hangingPunct="0">
              <a:lnSpc>
                <a:spcPct val="85000"/>
              </a:lnSpc>
              <a:spcBef>
                <a:spcPct val="0"/>
              </a:spcBef>
              <a:spcAft>
                <a:spcPct val="0"/>
              </a:spcAft>
            </a:pPr>
            <a:r>
              <a:rPr lang="en-US" altLang="en-US" sz="2118" dirty="0">
                <a:solidFill>
                  <a:schemeClr val="bg2"/>
                </a:solidFill>
                <a:latin typeface="Arial" panose="020B0604020202020204" pitchFamily="34" charset="0"/>
                <a:cs typeface="Arial" panose="020B0604020202020204" pitchFamily="34" charset="0"/>
              </a:rPr>
              <a:t>Patient Preference</a:t>
            </a:r>
          </a:p>
        </p:txBody>
      </p:sp>
      <p:sp>
        <p:nvSpPr>
          <p:cNvPr id="17" name="TextBox 7">
            <a:extLst>
              <a:ext uri="{FF2B5EF4-FFF2-40B4-BE49-F238E27FC236}">
                <a16:creationId xmlns:a16="http://schemas.microsoft.com/office/drawing/2014/main" id="{61372E48-7F09-BA42-867F-5770FA3A4E92}"/>
              </a:ext>
            </a:extLst>
          </p:cNvPr>
          <p:cNvSpPr txBox="1">
            <a:spLocks noChangeArrowheads="1"/>
          </p:cNvSpPr>
          <p:nvPr/>
        </p:nvSpPr>
        <p:spPr bwMode="auto">
          <a:xfrm>
            <a:off x="5041200" y="3502484"/>
            <a:ext cx="1853173" cy="646459"/>
          </a:xfrm>
          <a:prstGeom prst="rect">
            <a:avLst/>
          </a:prstGeom>
          <a:solidFill>
            <a:schemeClr val="accent2"/>
          </a:solidFill>
          <a:ln w="9525">
            <a:solidFill>
              <a:schemeClr val="bg1"/>
            </a:solidFill>
            <a:miter lim="800000"/>
            <a:headEnd/>
            <a:tailEnd/>
          </a:ln>
          <a:extLst/>
        </p:spPr>
        <p:txBody>
          <a:bodyPr>
            <a:spAutoFit/>
          </a:bodyPr>
          <a:lstStyle>
            <a:lvl1pPr>
              <a:defRPr sz="2000">
                <a:solidFill>
                  <a:schemeClr val="tx1"/>
                </a:solidFill>
                <a:latin typeface="Calibri" panose="020F0502020204030204" pitchFamily="34" charset="0"/>
                <a:ea typeface="MS PGothic" panose="020B0600070205080204" pitchFamily="34" charset="-128"/>
              </a:defRPr>
            </a:lvl1pPr>
            <a:lvl2pPr marL="742950" indent="-285750">
              <a:defRPr sz="2000">
                <a:solidFill>
                  <a:schemeClr val="tx1"/>
                </a:solidFill>
                <a:latin typeface="Calibri" panose="020F0502020204030204" pitchFamily="34" charset="0"/>
                <a:ea typeface="MS PGothic" panose="020B0600070205080204" pitchFamily="34" charset="-128"/>
              </a:defRPr>
            </a:lvl2pPr>
            <a:lvl3pPr marL="1143000" indent="-228600">
              <a:defRPr sz="2000">
                <a:solidFill>
                  <a:schemeClr val="tx1"/>
                </a:solidFill>
                <a:latin typeface="Calibri" panose="020F0502020204030204" pitchFamily="34" charset="0"/>
                <a:ea typeface="MS PGothic" panose="020B0600070205080204" pitchFamily="34" charset="-128"/>
              </a:defRPr>
            </a:lvl3pPr>
            <a:lvl4pPr marL="1600200" indent="-228600">
              <a:defRPr sz="2000">
                <a:solidFill>
                  <a:schemeClr val="tx1"/>
                </a:solidFill>
                <a:latin typeface="Calibri" panose="020F0502020204030204" pitchFamily="34" charset="0"/>
                <a:ea typeface="MS PGothic" panose="020B0600070205080204" pitchFamily="34" charset="-128"/>
              </a:defRPr>
            </a:lvl4pPr>
            <a:lvl5pPr marL="2057400" indent="-228600">
              <a:defRPr sz="2000">
                <a:solidFill>
                  <a:schemeClr val="tx1"/>
                </a:solidFill>
                <a:latin typeface="Calibri" panose="020F0502020204030204" pitchFamily="34" charset="0"/>
                <a:ea typeface="MS PGothic" panose="020B0600070205080204" pitchFamily="34" charset="-128"/>
              </a:defRPr>
            </a:lvl5pPr>
            <a:lvl6pPr marL="2514600" indent="-228600" defTabSz="504825" eaLnBrk="0" fontAlgn="base" hangingPunct="0">
              <a:spcBef>
                <a:spcPct val="0"/>
              </a:spcBef>
              <a:spcAft>
                <a:spcPct val="0"/>
              </a:spcAft>
              <a:defRPr sz="2000">
                <a:solidFill>
                  <a:schemeClr val="tx1"/>
                </a:solidFill>
                <a:latin typeface="Calibri" panose="020F0502020204030204" pitchFamily="34" charset="0"/>
                <a:ea typeface="MS PGothic" panose="020B0600070205080204" pitchFamily="34" charset="-128"/>
              </a:defRPr>
            </a:lvl6pPr>
            <a:lvl7pPr marL="2971800" indent="-228600" defTabSz="504825" eaLnBrk="0" fontAlgn="base" hangingPunct="0">
              <a:spcBef>
                <a:spcPct val="0"/>
              </a:spcBef>
              <a:spcAft>
                <a:spcPct val="0"/>
              </a:spcAft>
              <a:defRPr sz="2000">
                <a:solidFill>
                  <a:schemeClr val="tx1"/>
                </a:solidFill>
                <a:latin typeface="Calibri" panose="020F0502020204030204" pitchFamily="34" charset="0"/>
                <a:ea typeface="MS PGothic" panose="020B0600070205080204" pitchFamily="34" charset="-128"/>
              </a:defRPr>
            </a:lvl7pPr>
            <a:lvl8pPr marL="3429000" indent="-228600" defTabSz="504825" eaLnBrk="0" fontAlgn="base" hangingPunct="0">
              <a:spcBef>
                <a:spcPct val="0"/>
              </a:spcBef>
              <a:spcAft>
                <a:spcPct val="0"/>
              </a:spcAft>
              <a:defRPr sz="2000">
                <a:solidFill>
                  <a:schemeClr val="tx1"/>
                </a:solidFill>
                <a:latin typeface="Calibri" panose="020F0502020204030204" pitchFamily="34" charset="0"/>
                <a:ea typeface="MS PGothic" panose="020B0600070205080204" pitchFamily="34" charset="-128"/>
              </a:defRPr>
            </a:lvl8pPr>
            <a:lvl9pPr marL="3886200" indent="-228600" defTabSz="504825" eaLnBrk="0" fontAlgn="base" hangingPunct="0">
              <a:spcBef>
                <a:spcPct val="0"/>
              </a:spcBef>
              <a:spcAft>
                <a:spcPct val="0"/>
              </a:spcAft>
              <a:defRPr sz="2000">
                <a:solidFill>
                  <a:schemeClr val="tx1"/>
                </a:solidFill>
                <a:latin typeface="Calibri" panose="020F0502020204030204" pitchFamily="34" charset="0"/>
                <a:ea typeface="MS PGothic" panose="020B0600070205080204" pitchFamily="34" charset="-128"/>
              </a:defRPr>
            </a:lvl9pPr>
          </a:lstStyle>
          <a:p>
            <a:pPr algn="ctr" defTabSz="334093" eaLnBrk="0" fontAlgn="base" hangingPunct="0">
              <a:lnSpc>
                <a:spcPct val="85000"/>
              </a:lnSpc>
              <a:spcBef>
                <a:spcPct val="0"/>
              </a:spcBef>
              <a:spcAft>
                <a:spcPct val="0"/>
              </a:spcAft>
            </a:pPr>
            <a:r>
              <a:rPr lang="en-US" altLang="en-US" sz="2118" dirty="0">
                <a:solidFill>
                  <a:schemeClr val="bg2"/>
                </a:solidFill>
                <a:latin typeface="Arial" panose="020B0604020202020204" pitchFamily="34" charset="0"/>
                <a:cs typeface="Arial" panose="020B0604020202020204" pitchFamily="34" charset="0"/>
              </a:rPr>
              <a:t>Long-Term</a:t>
            </a:r>
          </a:p>
          <a:p>
            <a:pPr algn="ctr" defTabSz="334093" eaLnBrk="0" fontAlgn="base" hangingPunct="0">
              <a:lnSpc>
                <a:spcPct val="85000"/>
              </a:lnSpc>
              <a:spcBef>
                <a:spcPct val="0"/>
              </a:spcBef>
              <a:spcAft>
                <a:spcPct val="0"/>
              </a:spcAft>
            </a:pPr>
            <a:r>
              <a:rPr lang="en-US" altLang="en-US" sz="2118" dirty="0">
                <a:solidFill>
                  <a:schemeClr val="bg2"/>
                </a:solidFill>
                <a:latin typeface="Arial" panose="020B0604020202020204" pitchFamily="34" charset="0"/>
                <a:cs typeface="Arial" panose="020B0604020202020204" pitchFamily="34" charset="0"/>
              </a:rPr>
              <a:t>Plan</a:t>
            </a:r>
          </a:p>
        </p:txBody>
      </p:sp>
      <p:sp>
        <p:nvSpPr>
          <p:cNvPr id="18" name="Left-Right Arrow 17">
            <a:extLst>
              <a:ext uri="{FF2B5EF4-FFF2-40B4-BE49-F238E27FC236}">
                <a16:creationId xmlns:a16="http://schemas.microsoft.com/office/drawing/2014/main" id="{74BCC2D3-D77F-AD40-865E-341F6B65736E}"/>
              </a:ext>
            </a:extLst>
          </p:cNvPr>
          <p:cNvSpPr>
            <a:spLocks noChangeArrowheads="1"/>
          </p:cNvSpPr>
          <p:nvPr/>
        </p:nvSpPr>
        <p:spPr bwMode="auto">
          <a:xfrm rot="2878467">
            <a:off x="5393224" y="2755016"/>
            <a:ext cx="944445" cy="504265"/>
          </a:xfrm>
          <a:prstGeom prst="leftRightArrow">
            <a:avLst>
              <a:gd name="adj1" fmla="val 50000"/>
              <a:gd name="adj2" fmla="val 49970"/>
            </a:avLst>
          </a:prstGeom>
          <a:solidFill>
            <a:schemeClr val="accent3"/>
          </a:solidFill>
          <a:ln w="9525">
            <a:noFill/>
            <a:miter lim="800000"/>
            <a:headEnd/>
            <a:tailEnd/>
          </a:ln>
          <a:effectLst>
            <a:outerShdw blurRad="40000" dist="23000" dir="5400000" rotWithShape="0">
              <a:srgbClr val="808080">
                <a:alpha val="34998"/>
              </a:srgbClr>
            </a:outerShdw>
          </a:effectLst>
        </p:spPr>
        <p:txBody>
          <a:bodyPr anchor="ctr"/>
          <a:lstStyle/>
          <a:p>
            <a:pPr algn="ctr" defTabSz="334093" eaLnBrk="0" fontAlgn="base" hangingPunct="0">
              <a:lnSpc>
                <a:spcPct val="85000"/>
              </a:lnSpc>
              <a:spcBef>
                <a:spcPct val="0"/>
              </a:spcBef>
              <a:spcAft>
                <a:spcPct val="0"/>
              </a:spcAft>
              <a:defRPr/>
            </a:pPr>
            <a:endParaRPr lang="en-US" sz="1324" dirty="0">
              <a:solidFill>
                <a:prstClr val="white"/>
              </a:solidFill>
              <a:latin typeface="Calibri"/>
              <a:ea typeface="MS PGothic" panose="020B0600070205080204" pitchFamily="34" charset="-128"/>
            </a:endParaRPr>
          </a:p>
        </p:txBody>
      </p:sp>
      <p:sp>
        <p:nvSpPr>
          <p:cNvPr id="19" name="Left-Right Arrow 18">
            <a:extLst>
              <a:ext uri="{FF2B5EF4-FFF2-40B4-BE49-F238E27FC236}">
                <a16:creationId xmlns:a16="http://schemas.microsoft.com/office/drawing/2014/main" id="{32C04A9C-242A-BF47-8C46-57985DF82476}"/>
              </a:ext>
            </a:extLst>
          </p:cNvPr>
          <p:cNvSpPr>
            <a:spLocks noChangeArrowheads="1"/>
          </p:cNvSpPr>
          <p:nvPr/>
        </p:nvSpPr>
        <p:spPr bwMode="auto">
          <a:xfrm rot="7884288">
            <a:off x="2520480" y="2756382"/>
            <a:ext cx="944446" cy="504265"/>
          </a:xfrm>
          <a:prstGeom prst="leftRightArrow">
            <a:avLst>
              <a:gd name="adj1" fmla="val 50000"/>
              <a:gd name="adj2" fmla="val 49970"/>
            </a:avLst>
          </a:prstGeom>
          <a:solidFill>
            <a:schemeClr val="accent3"/>
          </a:solidFill>
          <a:ln w="9525">
            <a:noFill/>
            <a:miter lim="800000"/>
            <a:headEnd/>
            <a:tailEnd/>
          </a:ln>
          <a:effectLst>
            <a:outerShdw blurRad="40000" dist="23000" dir="5400000" rotWithShape="0">
              <a:srgbClr val="808080">
                <a:alpha val="34998"/>
              </a:srgbClr>
            </a:outerShdw>
          </a:effectLst>
        </p:spPr>
        <p:txBody>
          <a:bodyPr anchor="ctr"/>
          <a:lstStyle/>
          <a:p>
            <a:pPr algn="ctr" defTabSz="334093" eaLnBrk="0" fontAlgn="base" hangingPunct="0">
              <a:lnSpc>
                <a:spcPct val="85000"/>
              </a:lnSpc>
              <a:spcBef>
                <a:spcPct val="0"/>
              </a:spcBef>
              <a:spcAft>
                <a:spcPct val="0"/>
              </a:spcAft>
              <a:defRPr/>
            </a:pPr>
            <a:endParaRPr lang="en-US" sz="1324" dirty="0">
              <a:solidFill>
                <a:prstClr val="white"/>
              </a:solidFill>
              <a:latin typeface="Calibri"/>
              <a:ea typeface="MS PGothic" panose="020B0600070205080204" pitchFamily="34" charset="-128"/>
            </a:endParaRPr>
          </a:p>
        </p:txBody>
      </p:sp>
      <p:sp>
        <p:nvSpPr>
          <p:cNvPr id="20" name="Left-Right Arrow 19">
            <a:extLst>
              <a:ext uri="{FF2B5EF4-FFF2-40B4-BE49-F238E27FC236}">
                <a16:creationId xmlns:a16="http://schemas.microsoft.com/office/drawing/2014/main" id="{F223CED6-86A0-1846-B674-6DFE34FCB8A0}"/>
              </a:ext>
            </a:extLst>
          </p:cNvPr>
          <p:cNvSpPr>
            <a:spLocks noChangeArrowheads="1"/>
          </p:cNvSpPr>
          <p:nvPr/>
        </p:nvSpPr>
        <p:spPr bwMode="auto">
          <a:xfrm>
            <a:off x="3967933" y="3629601"/>
            <a:ext cx="944445" cy="504265"/>
          </a:xfrm>
          <a:prstGeom prst="leftRightArrow">
            <a:avLst>
              <a:gd name="adj1" fmla="val 50000"/>
              <a:gd name="adj2" fmla="val 49970"/>
            </a:avLst>
          </a:prstGeom>
          <a:solidFill>
            <a:schemeClr val="accent3"/>
          </a:solidFill>
          <a:ln w="9525">
            <a:noFill/>
            <a:miter lim="800000"/>
            <a:headEnd/>
            <a:tailEnd/>
          </a:ln>
          <a:effectLst>
            <a:outerShdw blurRad="40000" dist="23000" dir="5400000" rotWithShape="0">
              <a:srgbClr val="808080">
                <a:alpha val="34998"/>
              </a:srgbClr>
            </a:outerShdw>
          </a:effectLst>
        </p:spPr>
        <p:txBody>
          <a:bodyPr anchor="ctr"/>
          <a:lstStyle/>
          <a:p>
            <a:pPr algn="ctr" defTabSz="334093" eaLnBrk="0" fontAlgn="base" hangingPunct="0">
              <a:lnSpc>
                <a:spcPct val="85000"/>
              </a:lnSpc>
              <a:spcBef>
                <a:spcPct val="0"/>
              </a:spcBef>
              <a:spcAft>
                <a:spcPct val="0"/>
              </a:spcAft>
              <a:defRPr/>
            </a:pPr>
            <a:endParaRPr lang="en-US" sz="1324" dirty="0">
              <a:solidFill>
                <a:prstClr val="white"/>
              </a:solidFill>
              <a:latin typeface="Calibri"/>
              <a:ea typeface="MS PGothic" panose="020B0600070205080204" pitchFamily="34" charset="-128"/>
            </a:endParaRPr>
          </a:p>
        </p:txBody>
      </p:sp>
    </p:spTree>
    <p:extLst>
      <p:ext uri="{BB962C8B-B14F-4D97-AF65-F5344CB8AC3E}">
        <p14:creationId xmlns:p14="http://schemas.microsoft.com/office/powerpoint/2010/main" val="361918973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
            <a:extLst>
              <a:ext uri="{FF2B5EF4-FFF2-40B4-BE49-F238E27FC236}">
                <a16:creationId xmlns:a16="http://schemas.microsoft.com/office/drawing/2014/main" id="{EB6D9F67-A8D9-E649-8BD7-51815A397CE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86961" y="207025"/>
            <a:ext cx="3751791" cy="469517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F384335C-27F9-2544-90A6-DE4A8AD0DBEB}"/>
              </a:ext>
            </a:extLst>
          </p:cNvPr>
          <p:cNvSpPr>
            <a:spLocks noGrp="1"/>
          </p:cNvSpPr>
          <p:nvPr>
            <p:ph type="title"/>
          </p:nvPr>
        </p:nvSpPr>
        <p:spPr>
          <a:xfrm>
            <a:off x="170339" y="164691"/>
            <a:ext cx="8474927" cy="615553"/>
          </a:xfrm>
        </p:spPr>
        <p:txBody>
          <a:bodyPr/>
          <a:lstStyle/>
          <a:p>
            <a:r>
              <a:rPr lang="en-US" altLang="en-US" dirty="0"/>
              <a:t>Education is </a:t>
            </a:r>
            <a:r>
              <a:rPr lang="en-US" altLang="en-US" u="sng" dirty="0"/>
              <a:t>KEY</a:t>
            </a:r>
            <a:r>
              <a:rPr lang="en-US" altLang="en-US" dirty="0"/>
              <a:t>!</a:t>
            </a:r>
            <a:r>
              <a:rPr lang="en-US" altLang="en-US" baseline="30000" dirty="0"/>
              <a:t>1-4</a:t>
            </a:r>
            <a:endParaRPr lang="en-US" baseline="30000" dirty="0"/>
          </a:p>
        </p:txBody>
      </p:sp>
      <p:sp>
        <p:nvSpPr>
          <p:cNvPr id="10" name="Content Placeholder 9">
            <a:extLst>
              <a:ext uri="{FF2B5EF4-FFF2-40B4-BE49-F238E27FC236}">
                <a16:creationId xmlns:a16="http://schemas.microsoft.com/office/drawing/2014/main" id="{94803320-B42E-C147-AB48-B13FDD2A36A7}"/>
              </a:ext>
            </a:extLst>
          </p:cNvPr>
          <p:cNvSpPr>
            <a:spLocks noGrp="1"/>
          </p:cNvSpPr>
          <p:nvPr>
            <p:ph idx="1"/>
          </p:nvPr>
        </p:nvSpPr>
        <p:spPr>
          <a:xfrm>
            <a:off x="312234" y="939738"/>
            <a:ext cx="4874727" cy="3693319"/>
          </a:xfrm>
        </p:spPr>
        <p:txBody>
          <a:bodyPr/>
          <a:lstStyle/>
          <a:p>
            <a:pPr>
              <a:spcBef>
                <a:spcPts val="1200"/>
              </a:spcBef>
            </a:pPr>
            <a:r>
              <a:rPr lang="en-US" dirty="0"/>
              <a:t>Engage the patient/ provide written instructions</a:t>
            </a:r>
          </a:p>
          <a:p>
            <a:pPr>
              <a:spcBef>
                <a:spcPts val="1200"/>
              </a:spcBef>
            </a:pPr>
            <a:r>
              <a:rPr lang="en-US" dirty="0"/>
              <a:t>Skin care </a:t>
            </a:r>
            <a:r>
              <a:rPr lang="en-US" b="1" dirty="0"/>
              <a:t>IS</a:t>
            </a:r>
            <a:r>
              <a:rPr lang="en-US" dirty="0"/>
              <a:t> treatment for atopic dermatitis</a:t>
            </a:r>
          </a:p>
          <a:p>
            <a:pPr>
              <a:spcBef>
                <a:spcPts val="1200"/>
              </a:spcBef>
            </a:pPr>
            <a:r>
              <a:rPr lang="en-US" dirty="0"/>
              <a:t>Understanding patient preference is </a:t>
            </a:r>
            <a:r>
              <a:rPr lang="en-US" b="1" dirty="0"/>
              <a:t>critical</a:t>
            </a:r>
          </a:p>
          <a:p>
            <a:pPr>
              <a:spcBef>
                <a:spcPts val="1200"/>
              </a:spcBef>
            </a:pPr>
            <a:endParaRPr lang="en-US" dirty="0"/>
          </a:p>
        </p:txBody>
      </p:sp>
      <p:sp>
        <p:nvSpPr>
          <p:cNvPr id="7" name="Text Placeholder 6">
            <a:extLst>
              <a:ext uri="{FF2B5EF4-FFF2-40B4-BE49-F238E27FC236}">
                <a16:creationId xmlns:a16="http://schemas.microsoft.com/office/drawing/2014/main" id="{37DBF8C2-EF9C-4948-8E35-5D849C525B17}"/>
              </a:ext>
            </a:extLst>
          </p:cNvPr>
          <p:cNvSpPr>
            <a:spLocks noGrp="1"/>
          </p:cNvSpPr>
          <p:nvPr>
            <p:ph type="body" sz="quarter" idx="11"/>
          </p:nvPr>
        </p:nvSpPr>
        <p:spPr>
          <a:xfrm>
            <a:off x="-173423" y="4452249"/>
            <a:ext cx="5740400" cy="701731"/>
          </a:xfrm>
        </p:spPr>
        <p:txBody>
          <a:bodyPr/>
          <a:lstStyle/>
          <a:p>
            <a:r>
              <a:rPr lang="en-US" altLang="en-US" dirty="0"/>
              <a:t>1. Bass AM, et al. </a:t>
            </a:r>
            <a:r>
              <a:rPr lang="en-US" altLang="en-US" i="1" dirty="0"/>
              <a:t>J Clin Med. </a:t>
            </a:r>
            <a:r>
              <a:rPr lang="en-US" altLang="en-US" dirty="0"/>
              <a:t>2015;4:231-242. 2. Snyder A, et al. </a:t>
            </a:r>
            <a:r>
              <a:rPr lang="en-US" altLang="en-US" i="1" dirty="0"/>
              <a:t>Cutis. </a:t>
            </a:r>
            <a:r>
              <a:rPr lang="en-US" altLang="en-US" dirty="0"/>
              <a:t>2015;96:397-401. 3. Ellis RM, et al. </a:t>
            </a:r>
            <a:r>
              <a:rPr lang="en-US" altLang="en-US" i="1" dirty="0"/>
              <a:t>Pediatr Dermatol. </a:t>
            </a:r>
            <a:r>
              <a:rPr lang="en-US" altLang="en-US" dirty="0"/>
              <a:t>2011;28:242-244. </a:t>
            </a:r>
            <a:br>
              <a:rPr lang="en-US" altLang="en-US" dirty="0"/>
            </a:br>
            <a:r>
              <a:rPr lang="en-US" altLang="en-US" dirty="0"/>
              <a:t>4. Smith SD, et al. </a:t>
            </a:r>
            <a:r>
              <a:rPr lang="en-US" altLang="en-US" i="1" dirty="0"/>
              <a:t>Med J Aust. </a:t>
            </a:r>
            <a:r>
              <a:rPr lang="en-US" altLang="en-US" dirty="0"/>
              <a:t>2013;199:467-469.</a:t>
            </a:r>
          </a:p>
        </p:txBody>
      </p:sp>
    </p:spTree>
    <p:extLst>
      <p:ext uri="{BB962C8B-B14F-4D97-AF65-F5344CB8AC3E}">
        <p14:creationId xmlns:p14="http://schemas.microsoft.com/office/powerpoint/2010/main" val="70036414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DD785F-C62A-E34B-B678-FB2535BEA030}"/>
              </a:ext>
            </a:extLst>
          </p:cNvPr>
          <p:cNvSpPr>
            <a:spLocks noGrp="1"/>
          </p:cNvSpPr>
          <p:nvPr>
            <p:ph type="title"/>
          </p:nvPr>
        </p:nvSpPr>
        <p:spPr>
          <a:xfrm>
            <a:off x="312234" y="-93942"/>
            <a:ext cx="8002033" cy="1348061"/>
          </a:xfrm>
        </p:spPr>
        <p:txBody>
          <a:bodyPr/>
          <a:lstStyle/>
          <a:p>
            <a:r>
              <a:rPr lang="en-US" sz="3200" dirty="0"/>
              <a:t>Strength of Recommendation for Use of Topical Therapies in the Treatment of AD</a:t>
            </a:r>
          </a:p>
        </p:txBody>
      </p:sp>
      <p:sp>
        <p:nvSpPr>
          <p:cNvPr id="4" name="Text Placeholder 3">
            <a:extLst>
              <a:ext uri="{FF2B5EF4-FFF2-40B4-BE49-F238E27FC236}">
                <a16:creationId xmlns:a16="http://schemas.microsoft.com/office/drawing/2014/main" id="{F2495D97-9EA0-8046-95AD-3A8BB44CDF42}"/>
              </a:ext>
            </a:extLst>
          </p:cNvPr>
          <p:cNvSpPr>
            <a:spLocks noGrp="1"/>
          </p:cNvSpPr>
          <p:nvPr>
            <p:ph type="body" sz="quarter" idx="10"/>
          </p:nvPr>
        </p:nvSpPr>
        <p:spPr/>
        <p:txBody>
          <a:bodyPr/>
          <a:lstStyle/>
          <a:p>
            <a:r>
              <a:rPr lang="en-US" altLang="en-US" sz="1100" dirty="0">
                <a:latin typeface="Arial" panose="020B0604020202020204" pitchFamily="34" charset="0"/>
                <a:cs typeface="Arial" panose="020B0604020202020204" pitchFamily="34" charset="0"/>
              </a:rPr>
              <a:t>Eichenfield LF, et al. </a:t>
            </a:r>
            <a:r>
              <a:rPr lang="en-US" altLang="en-US" sz="1100" i="1" dirty="0">
                <a:latin typeface="Arial" panose="020B0604020202020204" pitchFamily="34" charset="0"/>
                <a:cs typeface="Arial" panose="020B0604020202020204" pitchFamily="34" charset="0"/>
              </a:rPr>
              <a:t>J Am Acad Dermatol</a:t>
            </a:r>
            <a:r>
              <a:rPr lang="en-US" altLang="en-US" sz="1100" dirty="0">
                <a:latin typeface="Arial" panose="020B0604020202020204" pitchFamily="34" charset="0"/>
                <a:cs typeface="Arial" panose="020B0604020202020204" pitchFamily="34" charset="0"/>
              </a:rPr>
              <a:t>. 2014;71:116-132.</a:t>
            </a:r>
          </a:p>
        </p:txBody>
      </p:sp>
      <p:pic>
        <p:nvPicPr>
          <p:cNvPr id="5" name="Picture 3">
            <a:extLst>
              <a:ext uri="{FF2B5EF4-FFF2-40B4-BE49-F238E27FC236}">
                <a16:creationId xmlns:a16="http://schemas.microsoft.com/office/drawing/2014/main" id="{67DFA2E5-3E84-4A48-8ADF-B5210A26A4BC}"/>
              </a:ext>
            </a:extLst>
          </p:cNvPr>
          <p:cNvPicPr>
            <a:picLocks noChangeAspect="1"/>
          </p:cNvPicPr>
          <p:nvPr/>
        </p:nvPicPr>
        <p:blipFill rotWithShape="1">
          <a:blip r:embed="rId3">
            <a:extLst>
              <a:ext uri="{28A0092B-C50C-407E-A947-70E740481C1C}">
                <a14:useLocalDpi xmlns:a14="http://schemas.microsoft.com/office/drawing/2010/main" val="0"/>
              </a:ext>
            </a:extLst>
          </a:blip>
          <a:srcRect t="5601"/>
          <a:stretch/>
        </p:blipFill>
        <p:spPr bwMode="auto">
          <a:xfrm>
            <a:off x="2175933" y="1203796"/>
            <a:ext cx="4792134" cy="3445234"/>
          </a:xfrm>
          <a:prstGeom prst="rect">
            <a:avLst/>
          </a:prstGeom>
          <a:solidFill>
            <a:schemeClr val="accent3"/>
          </a:solidFill>
          <a:ln>
            <a:noFill/>
          </a:ln>
          <a:extLst/>
        </p:spPr>
      </p:pic>
      <p:sp>
        <p:nvSpPr>
          <p:cNvPr id="6" name="Rectangle 5">
            <a:extLst>
              <a:ext uri="{FF2B5EF4-FFF2-40B4-BE49-F238E27FC236}">
                <a16:creationId xmlns:a16="http://schemas.microsoft.com/office/drawing/2014/main" id="{E70658E0-02DE-AB4B-B51F-3D602709FF16}"/>
              </a:ext>
            </a:extLst>
          </p:cNvPr>
          <p:cNvSpPr/>
          <p:nvPr/>
        </p:nvSpPr>
        <p:spPr>
          <a:xfrm>
            <a:off x="2130675" y="2057400"/>
            <a:ext cx="4707467" cy="1507067"/>
          </a:xfrm>
          <a:prstGeom prst="rect">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en-US" sz="2000" dirty="0">
                <a:solidFill>
                  <a:srgbClr val="FFFFFF"/>
                </a:solidFill>
                <a:latin typeface="Arial" panose="020B0604020202020204" pitchFamily="34" charset="0"/>
                <a:cs typeface="Arial" panose="020B0604020202020204" pitchFamily="34" charset="0"/>
              </a:rPr>
              <a:t>First line: topical moisturizers, topical corticosteroids ± prescription topicals, </a:t>
            </a:r>
            <a:br>
              <a:rPr lang="en-US" altLang="en-US" sz="2000" dirty="0">
                <a:solidFill>
                  <a:srgbClr val="FFFFFF"/>
                </a:solidFill>
                <a:latin typeface="Arial" panose="020B0604020202020204" pitchFamily="34" charset="0"/>
                <a:cs typeface="Arial" panose="020B0604020202020204" pitchFamily="34" charset="0"/>
              </a:rPr>
            </a:br>
            <a:r>
              <a:rPr lang="en-US" altLang="en-US" sz="2000" dirty="0">
                <a:solidFill>
                  <a:srgbClr val="FFFFFF"/>
                </a:solidFill>
                <a:latin typeface="Arial" panose="020B0604020202020204" pitchFamily="34" charset="0"/>
                <a:cs typeface="Arial" panose="020B0604020202020204" pitchFamily="34" charset="0"/>
              </a:rPr>
              <a:t>as well as other non-pharmacologic interventions</a:t>
            </a:r>
          </a:p>
        </p:txBody>
      </p:sp>
    </p:spTree>
    <p:extLst>
      <p:ext uri="{BB962C8B-B14F-4D97-AF65-F5344CB8AC3E}">
        <p14:creationId xmlns:p14="http://schemas.microsoft.com/office/powerpoint/2010/main" val="82916782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62CDB2-FA6A-AD4C-88AF-4F307A9AAC48}"/>
              </a:ext>
            </a:extLst>
          </p:cNvPr>
          <p:cNvSpPr>
            <a:spLocks noGrp="1"/>
          </p:cNvSpPr>
          <p:nvPr>
            <p:ph type="title"/>
          </p:nvPr>
        </p:nvSpPr>
        <p:spPr/>
        <p:txBody>
          <a:bodyPr/>
          <a:lstStyle/>
          <a:p>
            <a:r>
              <a:rPr lang="en-US" dirty="0"/>
              <a:t>Role of Proactive Treatment</a:t>
            </a:r>
            <a:r>
              <a:rPr lang="en-US" baseline="30000" dirty="0"/>
              <a:t>1-4</a:t>
            </a:r>
          </a:p>
        </p:txBody>
      </p:sp>
      <p:sp>
        <p:nvSpPr>
          <p:cNvPr id="10" name="Content Placeholder 9">
            <a:extLst>
              <a:ext uri="{FF2B5EF4-FFF2-40B4-BE49-F238E27FC236}">
                <a16:creationId xmlns:a16="http://schemas.microsoft.com/office/drawing/2014/main" id="{169F6B88-C31D-3049-A96A-41405BC54D46}"/>
              </a:ext>
            </a:extLst>
          </p:cNvPr>
          <p:cNvSpPr>
            <a:spLocks noGrp="1"/>
          </p:cNvSpPr>
          <p:nvPr>
            <p:ph idx="1"/>
          </p:nvPr>
        </p:nvSpPr>
        <p:spPr>
          <a:xfrm>
            <a:off x="312233" y="1282214"/>
            <a:ext cx="8564137" cy="980781"/>
          </a:xfrm>
        </p:spPr>
        <p:txBody>
          <a:bodyPr/>
          <a:lstStyle/>
          <a:p>
            <a:pPr marL="0" indent="0" algn="ctr">
              <a:spcBef>
                <a:spcPts val="400"/>
              </a:spcBef>
              <a:buNone/>
            </a:pPr>
            <a:r>
              <a:rPr lang="en-US" altLang="en-US" sz="2400" b="1" dirty="0"/>
              <a:t>Reactive Approach </a:t>
            </a:r>
          </a:p>
          <a:p>
            <a:pPr marL="0" indent="0" algn="ctr">
              <a:spcBef>
                <a:spcPts val="400"/>
              </a:spcBef>
              <a:buNone/>
            </a:pPr>
            <a:r>
              <a:rPr lang="en-US" altLang="en-US" sz="2000" dirty="0"/>
              <a:t>Relies on anti-inflammatory therapies administered to active lesions that are then discontinued once visible skin lesions are cleared</a:t>
            </a:r>
          </a:p>
        </p:txBody>
      </p:sp>
      <p:sp>
        <p:nvSpPr>
          <p:cNvPr id="7" name="Text Placeholder 6">
            <a:extLst>
              <a:ext uri="{FF2B5EF4-FFF2-40B4-BE49-F238E27FC236}">
                <a16:creationId xmlns:a16="http://schemas.microsoft.com/office/drawing/2014/main" id="{03AAEE65-69EC-1D47-A2C3-189718D47B1F}"/>
              </a:ext>
            </a:extLst>
          </p:cNvPr>
          <p:cNvSpPr>
            <a:spLocks noGrp="1"/>
          </p:cNvSpPr>
          <p:nvPr>
            <p:ph type="body" sz="quarter" idx="10"/>
          </p:nvPr>
        </p:nvSpPr>
        <p:spPr>
          <a:xfrm>
            <a:off x="1" y="4441769"/>
            <a:ext cx="8729330" cy="701731"/>
          </a:xfrm>
        </p:spPr>
        <p:txBody>
          <a:bodyPr/>
          <a:lstStyle/>
          <a:p>
            <a:pPr marL="7938" indent="-7938"/>
            <a:r>
              <a:rPr lang="en-US" altLang="en-US" dirty="0"/>
              <a:t>1. Wollenberg A, et al. </a:t>
            </a:r>
            <a:r>
              <a:rPr lang="en-US" altLang="en-US" i="1" dirty="0"/>
              <a:t>J Eur Acad Dermatol Venereol. </a:t>
            </a:r>
            <a:r>
              <a:rPr lang="en-US" altLang="en-US" dirty="0"/>
              <a:t>2016;30:729-747. 2. Torrelo A, et al. </a:t>
            </a:r>
            <a:r>
              <a:rPr lang="en-US" altLang="en-US" i="1" dirty="0"/>
              <a:t>Actas Dermosifiliogr. </a:t>
            </a:r>
            <a:r>
              <a:rPr lang="en-US" altLang="en-US" dirty="0"/>
              <a:t>2013;104:409-417. 3. Thaci D, et al. </a:t>
            </a:r>
            <a:r>
              <a:rPr lang="en-US" altLang="en-US" i="1" dirty="0"/>
              <a:t>J Eur Acad Dermatol Venereol. </a:t>
            </a:r>
            <a:r>
              <a:rPr lang="en-US" altLang="en-US" dirty="0"/>
              <a:t>2010;24:1040-1046. 4. Sidbury R, et al. </a:t>
            </a:r>
            <a:r>
              <a:rPr lang="en-US" altLang="en-US" i="1" dirty="0"/>
              <a:t>J Am Acad Dermatol. </a:t>
            </a:r>
            <a:r>
              <a:rPr lang="en-US" altLang="en-US" dirty="0"/>
              <a:t>2014;71:1218-1233.</a:t>
            </a:r>
          </a:p>
        </p:txBody>
      </p:sp>
      <p:sp>
        <p:nvSpPr>
          <p:cNvPr id="14" name="Content Placeholder 9">
            <a:extLst>
              <a:ext uri="{FF2B5EF4-FFF2-40B4-BE49-F238E27FC236}">
                <a16:creationId xmlns:a16="http://schemas.microsoft.com/office/drawing/2014/main" id="{AFB2037C-74AA-F348-BED3-AF5D06425ED2}"/>
              </a:ext>
            </a:extLst>
          </p:cNvPr>
          <p:cNvSpPr txBox="1">
            <a:spLocks/>
          </p:cNvSpPr>
          <p:nvPr/>
        </p:nvSpPr>
        <p:spPr>
          <a:xfrm>
            <a:off x="312233" y="3187214"/>
            <a:ext cx="8564137" cy="1191095"/>
          </a:xfrm>
          <a:prstGeom prst="rect">
            <a:avLst/>
          </a:prstGeom>
        </p:spPr>
        <p:txBody>
          <a:bodyPr vert="horz" wrap="square" lIns="0" tIns="45720" rIns="91440" bIns="45720" rtlCol="0">
            <a:spAutoFit/>
          </a:bodyPr>
          <a:lstStyle>
            <a:lvl1pPr marL="346075" indent="-346075" algn="l" defTabSz="914400" rtl="0" eaLnBrk="1" latinLnBrk="0" hangingPunct="1">
              <a:lnSpc>
                <a:spcPct val="85000"/>
              </a:lnSpc>
              <a:spcBef>
                <a:spcPts val="800"/>
              </a:spcBef>
              <a:buClr>
                <a:schemeClr val="accent3"/>
              </a:buClr>
              <a:buSzPct val="115000"/>
              <a:buFont typeface="Arial"/>
              <a:buChar char="●"/>
              <a:defRPr sz="3000" kern="1200">
                <a:solidFill>
                  <a:schemeClr val="tx2"/>
                </a:solidFill>
                <a:latin typeface="Arial"/>
                <a:ea typeface="+mn-ea"/>
                <a:cs typeface="Arial"/>
              </a:defRPr>
            </a:lvl1pPr>
            <a:lvl2pPr marL="739775" indent="-282575" algn="l" defTabSz="914400" rtl="0" eaLnBrk="1" latinLnBrk="0" hangingPunct="1">
              <a:lnSpc>
                <a:spcPct val="85000"/>
              </a:lnSpc>
              <a:spcBef>
                <a:spcPts val="400"/>
              </a:spcBef>
              <a:buClr>
                <a:schemeClr val="accent2"/>
              </a:buClr>
              <a:buSzPct val="115000"/>
              <a:buFont typeface="Arial"/>
              <a:buChar char="●"/>
              <a:defRPr sz="2800" kern="1200">
                <a:solidFill>
                  <a:srgbClr val="000000"/>
                </a:solidFill>
                <a:latin typeface="Arial"/>
                <a:ea typeface="+mn-ea"/>
                <a:cs typeface="Arial"/>
              </a:defRPr>
            </a:lvl2pPr>
            <a:lvl3pPr marL="1078992" indent="-283464" algn="l" defTabSz="914400" rtl="0" eaLnBrk="1" latinLnBrk="0" hangingPunct="1">
              <a:lnSpc>
                <a:spcPct val="85000"/>
              </a:lnSpc>
              <a:spcBef>
                <a:spcPts val="0"/>
              </a:spcBef>
              <a:buClr>
                <a:schemeClr val="accent5"/>
              </a:buClr>
              <a:buSzPct val="115000"/>
              <a:buFont typeface="Lucida Grande"/>
              <a:buChar char="-"/>
              <a:defRPr sz="2400" kern="1200">
                <a:solidFill>
                  <a:srgbClr val="000000"/>
                </a:solidFill>
                <a:latin typeface="Arial"/>
                <a:ea typeface="+mn-ea"/>
                <a:cs typeface="Arial"/>
              </a:defRPr>
            </a:lvl3pPr>
            <a:lvl4pPr marL="1481328" indent="-283464" algn="l" defTabSz="914400" rtl="0" eaLnBrk="1" latinLnBrk="0" hangingPunct="1">
              <a:lnSpc>
                <a:spcPct val="85000"/>
              </a:lnSpc>
              <a:spcBef>
                <a:spcPts val="0"/>
              </a:spcBef>
              <a:buClr>
                <a:schemeClr val="accent5"/>
              </a:buClr>
              <a:buSzPct val="115000"/>
              <a:buFont typeface="Lucida Grande"/>
              <a:buChar char="-"/>
              <a:defRPr sz="2400" kern="1200">
                <a:solidFill>
                  <a:srgbClr val="000000"/>
                </a:solidFill>
                <a:latin typeface="Arial"/>
                <a:ea typeface="+mn-ea"/>
                <a:cs typeface="Arial"/>
              </a:defRPr>
            </a:lvl4pPr>
            <a:lvl5pPr marL="1883664" indent="-283464" algn="l" defTabSz="914400" rtl="0" eaLnBrk="1" latinLnBrk="0" hangingPunct="1">
              <a:lnSpc>
                <a:spcPct val="85000"/>
              </a:lnSpc>
              <a:spcBef>
                <a:spcPts val="0"/>
              </a:spcBef>
              <a:buClr>
                <a:schemeClr val="accent5"/>
              </a:buClr>
              <a:buSzPct val="115000"/>
              <a:buFont typeface="Lucida Grande"/>
              <a:buChar char="-"/>
              <a:defRPr sz="2400" kern="1200">
                <a:solidFill>
                  <a:srgbClr val="000000"/>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400"/>
              </a:spcBef>
              <a:buFont typeface="Arial"/>
              <a:buNone/>
            </a:pPr>
            <a:r>
              <a:rPr lang="en-US" altLang="en-US" sz="2400" b="1" dirty="0"/>
              <a:t>Proactive Approach </a:t>
            </a:r>
          </a:p>
          <a:p>
            <a:pPr marL="0" indent="0" algn="ctr" defTabSz="604100" fontAlgn="base">
              <a:spcBef>
                <a:spcPct val="0"/>
              </a:spcBef>
              <a:spcAft>
                <a:spcPct val="0"/>
              </a:spcAft>
              <a:buNone/>
            </a:pPr>
            <a:r>
              <a:rPr lang="en-US" altLang="en-US" sz="2000" dirty="0">
                <a:solidFill>
                  <a:srgbClr val="000000"/>
                </a:solidFill>
                <a:latin typeface="Arial" panose="020B0604020202020204" pitchFamily="34" charset="0"/>
                <a:cs typeface="Arial" panose="020B0604020202020204" pitchFamily="34" charset="0"/>
              </a:rPr>
              <a:t>A combination of predefined, long-term, low-dose, anti-inflammatory treatments applied to previously affected areas of the skin on a regular schedule, in addition to emollients on the entire body</a:t>
            </a:r>
          </a:p>
        </p:txBody>
      </p:sp>
      <p:grpSp>
        <p:nvGrpSpPr>
          <p:cNvPr id="17" name="Group 16">
            <a:extLst>
              <a:ext uri="{FF2B5EF4-FFF2-40B4-BE49-F238E27FC236}">
                <a16:creationId xmlns:a16="http://schemas.microsoft.com/office/drawing/2014/main" id="{0E084C84-7C4B-834E-8F5D-2DE262BEFA2F}"/>
              </a:ext>
            </a:extLst>
          </p:cNvPr>
          <p:cNvGrpSpPr/>
          <p:nvPr/>
        </p:nvGrpSpPr>
        <p:grpSpPr>
          <a:xfrm>
            <a:off x="3697795" y="2276913"/>
            <a:ext cx="1748410" cy="828598"/>
            <a:chOff x="3473380" y="2202469"/>
            <a:chExt cx="2154681" cy="1021136"/>
          </a:xfrm>
          <a:solidFill>
            <a:schemeClr val="accent3"/>
          </a:solidFill>
        </p:grpSpPr>
        <p:sp>
          <p:nvSpPr>
            <p:cNvPr id="15" name="Right Arrow 14">
              <a:extLst>
                <a:ext uri="{FF2B5EF4-FFF2-40B4-BE49-F238E27FC236}">
                  <a16:creationId xmlns:a16="http://schemas.microsoft.com/office/drawing/2014/main" id="{E823E22C-CCE8-E44E-91AE-8376E9406384}"/>
                </a:ext>
              </a:extLst>
            </p:cNvPr>
            <p:cNvSpPr>
              <a:spLocks noChangeArrowheads="1"/>
            </p:cNvSpPr>
            <p:nvPr/>
          </p:nvSpPr>
          <p:spPr bwMode="auto">
            <a:xfrm rot="-5400000">
              <a:off x="3359395" y="2316454"/>
              <a:ext cx="1021136" cy="793166"/>
            </a:xfrm>
            <a:prstGeom prst="rightArrow">
              <a:avLst>
                <a:gd name="adj1" fmla="val 50000"/>
                <a:gd name="adj2" fmla="val 50042"/>
              </a:avLst>
            </a:prstGeom>
            <a:grpFill/>
            <a:ln w="9525">
              <a:noFill/>
              <a:miter lim="800000"/>
              <a:headEnd/>
              <a:tailEnd/>
            </a:ln>
            <a:effectLst>
              <a:outerShdw blurRad="40000" dist="23000" dir="5400000" rotWithShape="0">
                <a:srgbClr val="808080">
                  <a:alpha val="34998"/>
                </a:srgbClr>
              </a:outerShdw>
            </a:effectLst>
          </p:spPr>
          <p:txBody>
            <a:bodyPr anchor="ctr"/>
            <a:lstStyle/>
            <a:p>
              <a:pPr algn="ctr" defTabSz="334093" eaLnBrk="0" fontAlgn="base" hangingPunct="0">
                <a:spcBef>
                  <a:spcPct val="0"/>
                </a:spcBef>
                <a:spcAft>
                  <a:spcPct val="0"/>
                </a:spcAft>
                <a:defRPr/>
              </a:pPr>
              <a:endParaRPr lang="en-US" sz="1324" dirty="0">
                <a:solidFill>
                  <a:prstClr val="white"/>
                </a:solidFill>
                <a:latin typeface="Calibri"/>
                <a:ea typeface="MS PGothic" panose="020B0600070205080204" pitchFamily="34" charset="-128"/>
              </a:endParaRPr>
            </a:p>
          </p:txBody>
        </p:sp>
        <p:sp>
          <p:nvSpPr>
            <p:cNvPr id="16" name="Right Arrow 15">
              <a:extLst>
                <a:ext uri="{FF2B5EF4-FFF2-40B4-BE49-F238E27FC236}">
                  <a16:creationId xmlns:a16="http://schemas.microsoft.com/office/drawing/2014/main" id="{C5E49422-DB70-F446-A08C-D8AC07585170}"/>
                </a:ext>
              </a:extLst>
            </p:cNvPr>
            <p:cNvSpPr>
              <a:spLocks noChangeArrowheads="1"/>
            </p:cNvSpPr>
            <p:nvPr/>
          </p:nvSpPr>
          <p:spPr bwMode="auto">
            <a:xfrm rot="5400000">
              <a:off x="4720910" y="2316454"/>
              <a:ext cx="1021136" cy="793166"/>
            </a:xfrm>
            <a:prstGeom prst="rightArrow">
              <a:avLst>
                <a:gd name="adj1" fmla="val 50000"/>
                <a:gd name="adj2" fmla="val 50042"/>
              </a:avLst>
            </a:prstGeom>
            <a:grpFill/>
            <a:ln w="9525">
              <a:noFill/>
              <a:miter lim="800000"/>
              <a:headEnd/>
              <a:tailEnd/>
            </a:ln>
            <a:effectLst>
              <a:outerShdw blurRad="40000" dist="23000" dir="5400000" rotWithShape="0">
                <a:srgbClr val="808080">
                  <a:alpha val="34998"/>
                </a:srgbClr>
              </a:outerShdw>
            </a:effectLst>
          </p:spPr>
          <p:txBody>
            <a:bodyPr anchor="ctr"/>
            <a:lstStyle/>
            <a:p>
              <a:pPr algn="ctr" defTabSz="334093" eaLnBrk="0" fontAlgn="base" hangingPunct="0">
                <a:spcBef>
                  <a:spcPct val="0"/>
                </a:spcBef>
                <a:spcAft>
                  <a:spcPct val="0"/>
                </a:spcAft>
                <a:defRPr/>
              </a:pPr>
              <a:endParaRPr lang="en-US" sz="1324" dirty="0">
                <a:solidFill>
                  <a:prstClr val="white"/>
                </a:solidFill>
                <a:latin typeface="Calibri"/>
                <a:ea typeface="MS PGothic" panose="020B0600070205080204" pitchFamily="34" charset="-128"/>
              </a:endParaRPr>
            </a:p>
          </p:txBody>
        </p:sp>
      </p:grpSp>
    </p:spTree>
    <p:extLst>
      <p:ext uri="{BB962C8B-B14F-4D97-AF65-F5344CB8AC3E}">
        <p14:creationId xmlns:p14="http://schemas.microsoft.com/office/powerpoint/2010/main" val="101734022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1">
            <a:extLst>
              <a:ext uri="{FF2B5EF4-FFF2-40B4-BE49-F238E27FC236}">
                <a16:creationId xmlns:a16="http://schemas.microsoft.com/office/drawing/2014/main" id="{D750435E-9F11-2D4F-B7DA-57C70C916D55}"/>
              </a:ext>
            </a:extLst>
          </p:cNvPr>
          <p:cNvSpPr>
            <a:spLocks noChangeArrowheads="1"/>
          </p:cNvSpPr>
          <p:nvPr/>
        </p:nvSpPr>
        <p:spPr bwMode="auto">
          <a:xfrm>
            <a:off x="1424548" y="4739038"/>
            <a:ext cx="6293854" cy="183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0464" tIns="30231" rIns="60464" bIns="30231">
            <a:spAutoFit/>
          </a:bodyPr>
          <a:lstStyle>
            <a:lvl1pPr>
              <a:defRPr sz="2000">
                <a:solidFill>
                  <a:schemeClr val="tx1"/>
                </a:solidFill>
                <a:latin typeface="Calibri" panose="020F0502020204030204" pitchFamily="34" charset="0"/>
                <a:ea typeface="MS PGothic" panose="020B0600070205080204" pitchFamily="34" charset="-128"/>
              </a:defRPr>
            </a:lvl1pPr>
            <a:lvl2pPr marL="742950" indent="-285750">
              <a:defRPr sz="2000">
                <a:solidFill>
                  <a:schemeClr val="tx1"/>
                </a:solidFill>
                <a:latin typeface="Calibri" panose="020F0502020204030204" pitchFamily="34" charset="0"/>
                <a:ea typeface="MS PGothic" panose="020B0600070205080204" pitchFamily="34" charset="-128"/>
              </a:defRPr>
            </a:lvl2pPr>
            <a:lvl3pPr marL="1143000" indent="-228600">
              <a:defRPr sz="2000">
                <a:solidFill>
                  <a:schemeClr val="tx1"/>
                </a:solidFill>
                <a:latin typeface="Calibri" panose="020F0502020204030204" pitchFamily="34" charset="0"/>
                <a:ea typeface="MS PGothic" panose="020B0600070205080204" pitchFamily="34" charset="-128"/>
              </a:defRPr>
            </a:lvl3pPr>
            <a:lvl4pPr marL="1600200" indent="-228600">
              <a:defRPr sz="2000">
                <a:solidFill>
                  <a:schemeClr val="tx1"/>
                </a:solidFill>
                <a:latin typeface="Calibri" panose="020F0502020204030204" pitchFamily="34" charset="0"/>
                <a:ea typeface="MS PGothic" panose="020B0600070205080204" pitchFamily="34" charset="-128"/>
              </a:defRPr>
            </a:lvl4pPr>
            <a:lvl5pPr marL="2057400" indent="-228600">
              <a:defRPr sz="2000">
                <a:solidFill>
                  <a:schemeClr val="tx1"/>
                </a:solidFill>
                <a:latin typeface="Calibri" panose="020F0502020204030204" pitchFamily="34" charset="0"/>
                <a:ea typeface="MS PGothic" panose="020B0600070205080204" pitchFamily="34" charset="-128"/>
              </a:defRPr>
            </a:lvl5pPr>
            <a:lvl6pPr marL="2514600" indent="-228600" defTabSz="504825" eaLnBrk="0" fontAlgn="base" hangingPunct="0">
              <a:spcBef>
                <a:spcPct val="0"/>
              </a:spcBef>
              <a:spcAft>
                <a:spcPct val="0"/>
              </a:spcAft>
              <a:defRPr sz="2000">
                <a:solidFill>
                  <a:schemeClr val="tx1"/>
                </a:solidFill>
                <a:latin typeface="Calibri" panose="020F0502020204030204" pitchFamily="34" charset="0"/>
                <a:ea typeface="MS PGothic" panose="020B0600070205080204" pitchFamily="34" charset="-128"/>
              </a:defRPr>
            </a:lvl6pPr>
            <a:lvl7pPr marL="2971800" indent="-228600" defTabSz="504825" eaLnBrk="0" fontAlgn="base" hangingPunct="0">
              <a:spcBef>
                <a:spcPct val="0"/>
              </a:spcBef>
              <a:spcAft>
                <a:spcPct val="0"/>
              </a:spcAft>
              <a:defRPr sz="2000">
                <a:solidFill>
                  <a:schemeClr val="tx1"/>
                </a:solidFill>
                <a:latin typeface="Calibri" panose="020F0502020204030204" pitchFamily="34" charset="0"/>
                <a:ea typeface="MS PGothic" panose="020B0600070205080204" pitchFamily="34" charset="-128"/>
              </a:defRPr>
            </a:lvl7pPr>
            <a:lvl8pPr marL="3429000" indent="-228600" defTabSz="504825" eaLnBrk="0" fontAlgn="base" hangingPunct="0">
              <a:spcBef>
                <a:spcPct val="0"/>
              </a:spcBef>
              <a:spcAft>
                <a:spcPct val="0"/>
              </a:spcAft>
              <a:defRPr sz="2000">
                <a:solidFill>
                  <a:schemeClr val="tx1"/>
                </a:solidFill>
                <a:latin typeface="Calibri" panose="020F0502020204030204" pitchFamily="34" charset="0"/>
                <a:ea typeface="MS PGothic" panose="020B0600070205080204" pitchFamily="34" charset="-128"/>
              </a:defRPr>
            </a:lvl8pPr>
            <a:lvl9pPr marL="3886200" indent="-228600" defTabSz="504825" eaLnBrk="0" fontAlgn="base" hangingPunct="0">
              <a:spcBef>
                <a:spcPct val="0"/>
              </a:spcBef>
              <a:spcAft>
                <a:spcPct val="0"/>
              </a:spcAft>
              <a:defRPr sz="2000">
                <a:solidFill>
                  <a:schemeClr val="tx1"/>
                </a:solidFill>
                <a:latin typeface="Calibri" panose="020F0502020204030204" pitchFamily="34" charset="0"/>
                <a:ea typeface="MS PGothic" panose="020B0600070205080204" pitchFamily="34" charset="-128"/>
              </a:defRPr>
            </a:lvl9pPr>
          </a:lstStyle>
          <a:p>
            <a:pPr defTabSz="334093" fontAlgn="base">
              <a:spcBef>
                <a:spcPct val="0"/>
              </a:spcBef>
              <a:spcAft>
                <a:spcPct val="0"/>
              </a:spcAft>
            </a:pPr>
            <a:endParaRPr lang="en-US" altLang="en-US" sz="794" b="1" dirty="0">
              <a:solidFill>
                <a:srgbClr val="000000"/>
              </a:solidFill>
            </a:endParaRPr>
          </a:p>
        </p:txBody>
      </p:sp>
      <p:sp>
        <p:nvSpPr>
          <p:cNvPr id="60420" name="Rectangle 1">
            <a:extLst>
              <a:ext uri="{FF2B5EF4-FFF2-40B4-BE49-F238E27FC236}">
                <a16:creationId xmlns:a16="http://schemas.microsoft.com/office/drawing/2014/main" id="{AFA59B64-12CB-A643-92C8-3AC04A9B411F}"/>
              </a:ext>
            </a:extLst>
          </p:cNvPr>
          <p:cNvSpPr>
            <a:spLocks noChangeArrowheads="1"/>
          </p:cNvSpPr>
          <p:nvPr/>
        </p:nvSpPr>
        <p:spPr bwMode="auto">
          <a:xfrm>
            <a:off x="4238976" y="3623353"/>
            <a:ext cx="3486780" cy="200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7422" tIns="33711" rIns="67422" bIns="33711">
            <a:spAutoFit/>
          </a:bodyPr>
          <a:lstStyle>
            <a:lvl1pPr>
              <a:defRPr sz="2000">
                <a:solidFill>
                  <a:schemeClr val="tx1"/>
                </a:solidFill>
                <a:latin typeface="Calibri" panose="020F0502020204030204" pitchFamily="34" charset="0"/>
                <a:ea typeface="MS PGothic" panose="020B0600070205080204" pitchFamily="34" charset="-128"/>
              </a:defRPr>
            </a:lvl1pPr>
            <a:lvl2pPr marL="742950" indent="-285750">
              <a:defRPr sz="2000">
                <a:solidFill>
                  <a:schemeClr val="tx1"/>
                </a:solidFill>
                <a:latin typeface="Calibri" panose="020F0502020204030204" pitchFamily="34" charset="0"/>
                <a:ea typeface="MS PGothic" panose="020B0600070205080204" pitchFamily="34" charset="-128"/>
              </a:defRPr>
            </a:lvl2pPr>
            <a:lvl3pPr marL="1143000" indent="-228600">
              <a:defRPr sz="2000">
                <a:solidFill>
                  <a:schemeClr val="tx1"/>
                </a:solidFill>
                <a:latin typeface="Calibri" panose="020F0502020204030204" pitchFamily="34" charset="0"/>
                <a:ea typeface="MS PGothic" panose="020B0600070205080204" pitchFamily="34" charset="-128"/>
              </a:defRPr>
            </a:lvl3pPr>
            <a:lvl4pPr marL="1600200" indent="-228600">
              <a:defRPr sz="2000">
                <a:solidFill>
                  <a:schemeClr val="tx1"/>
                </a:solidFill>
                <a:latin typeface="Calibri" panose="020F0502020204030204" pitchFamily="34" charset="0"/>
                <a:ea typeface="MS PGothic" panose="020B0600070205080204" pitchFamily="34" charset="-128"/>
              </a:defRPr>
            </a:lvl4pPr>
            <a:lvl5pPr marL="2057400" indent="-228600">
              <a:defRPr sz="2000">
                <a:solidFill>
                  <a:schemeClr val="tx1"/>
                </a:solidFill>
                <a:latin typeface="Calibri" panose="020F0502020204030204" pitchFamily="34" charset="0"/>
                <a:ea typeface="MS PGothic" panose="020B0600070205080204" pitchFamily="34" charset="-128"/>
              </a:defRPr>
            </a:lvl5pPr>
            <a:lvl6pPr marL="2514600" indent="-228600" defTabSz="504825" eaLnBrk="0" fontAlgn="base" hangingPunct="0">
              <a:spcBef>
                <a:spcPct val="0"/>
              </a:spcBef>
              <a:spcAft>
                <a:spcPct val="0"/>
              </a:spcAft>
              <a:defRPr sz="2000">
                <a:solidFill>
                  <a:schemeClr val="tx1"/>
                </a:solidFill>
                <a:latin typeface="Calibri" panose="020F0502020204030204" pitchFamily="34" charset="0"/>
                <a:ea typeface="MS PGothic" panose="020B0600070205080204" pitchFamily="34" charset="-128"/>
              </a:defRPr>
            </a:lvl6pPr>
            <a:lvl7pPr marL="2971800" indent="-228600" defTabSz="504825" eaLnBrk="0" fontAlgn="base" hangingPunct="0">
              <a:spcBef>
                <a:spcPct val="0"/>
              </a:spcBef>
              <a:spcAft>
                <a:spcPct val="0"/>
              </a:spcAft>
              <a:defRPr sz="2000">
                <a:solidFill>
                  <a:schemeClr val="tx1"/>
                </a:solidFill>
                <a:latin typeface="Calibri" panose="020F0502020204030204" pitchFamily="34" charset="0"/>
                <a:ea typeface="MS PGothic" panose="020B0600070205080204" pitchFamily="34" charset="-128"/>
              </a:defRPr>
            </a:lvl7pPr>
            <a:lvl8pPr marL="3429000" indent="-228600" defTabSz="504825" eaLnBrk="0" fontAlgn="base" hangingPunct="0">
              <a:spcBef>
                <a:spcPct val="0"/>
              </a:spcBef>
              <a:spcAft>
                <a:spcPct val="0"/>
              </a:spcAft>
              <a:defRPr sz="2000">
                <a:solidFill>
                  <a:schemeClr val="tx1"/>
                </a:solidFill>
                <a:latin typeface="Calibri" panose="020F0502020204030204" pitchFamily="34" charset="0"/>
                <a:ea typeface="MS PGothic" panose="020B0600070205080204" pitchFamily="34" charset="-128"/>
              </a:defRPr>
            </a:lvl8pPr>
            <a:lvl9pPr marL="3886200" indent="-228600" defTabSz="504825" eaLnBrk="0" fontAlgn="base" hangingPunct="0">
              <a:spcBef>
                <a:spcPct val="0"/>
              </a:spcBef>
              <a:spcAft>
                <a:spcPct val="0"/>
              </a:spcAft>
              <a:defRPr sz="2000">
                <a:solidFill>
                  <a:schemeClr val="tx1"/>
                </a:solidFill>
                <a:latin typeface="Calibri" panose="020F0502020204030204" pitchFamily="34" charset="0"/>
                <a:ea typeface="MS PGothic" panose="020B0600070205080204" pitchFamily="34" charset="-128"/>
              </a:defRPr>
            </a:lvl9pPr>
          </a:lstStyle>
          <a:p>
            <a:pPr algn="r" defTabSz="334093" eaLnBrk="0" fontAlgn="base" hangingPunct="0">
              <a:spcBef>
                <a:spcPct val="0"/>
              </a:spcBef>
              <a:spcAft>
                <a:spcPct val="0"/>
              </a:spcAft>
            </a:pPr>
            <a:r>
              <a:rPr lang="en-US" altLang="en-US" sz="860" dirty="0">
                <a:solidFill>
                  <a:prstClr val="white"/>
                </a:solidFill>
                <a:latin typeface="Arial" panose="020B0604020202020204" pitchFamily="34" charset="0"/>
                <a:cs typeface="Arial" panose="020B0604020202020204" pitchFamily="34" charset="0"/>
              </a:rPr>
              <a:t>*Non-FDA approved</a:t>
            </a:r>
          </a:p>
        </p:txBody>
      </p:sp>
      <p:sp>
        <p:nvSpPr>
          <p:cNvPr id="2" name="Title 1">
            <a:extLst>
              <a:ext uri="{FF2B5EF4-FFF2-40B4-BE49-F238E27FC236}">
                <a16:creationId xmlns:a16="http://schemas.microsoft.com/office/drawing/2014/main" id="{78720AAF-54FB-CF45-BA71-5805A51ECEFA}"/>
              </a:ext>
            </a:extLst>
          </p:cNvPr>
          <p:cNvSpPr>
            <a:spLocks noGrp="1"/>
          </p:cNvSpPr>
          <p:nvPr>
            <p:ph type="title"/>
          </p:nvPr>
        </p:nvSpPr>
        <p:spPr>
          <a:xfrm>
            <a:off x="312234" y="10702"/>
            <a:ext cx="8306472" cy="1138773"/>
          </a:xfrm>
        </p:spPr>
        <p:txBody>
          <a:bodyPr/>
          <a:lstStyle/>
          <a:p>
            <a:r>
              <a:rPr lang="en-US" dirty="0"/>
              <a:t>Systemic Agents in AD (Off-label)</a:t>
            </a:r>
            <a:endParaRPr lang="en-US" baseline="30000" dirty="0"/>
          </a:p>
        </p:txBody>
      </p:sp>
      <p:graphicFrame>
        <p:nvGraphicFramePr>
          <p:cNvPr id="7" name="Content Placeholder 5">
            <a:extLst>
              <a:ext uri="{FF2B5EF4-FFF2-40B4-BE49-F238E27FC236}">
                <a16:creationId xmlns:a16="http://schemas.microsoft.com/office/drawing/2014/main" id="{A1CB8381-FB8A-FC42-85CF-DFB6DCA21E09}"/>
              </a:ext>
            </a:extLst>
          </p:cNvPr>
          <p:cNvGraphicFramePr>
            <a:graphicFrameLocks noGrp="1"/>
          </p:cNvGraphicFramePr>
          <p:nvPr>
            <p:ph idx="1"/>
            <p:extLst>
              <p:ext uri="{D42A27DB-BD31-4B8C-83A1-F6EECF244321}">
                <p14:modId xmlns:p14="http://schemas.microsoft.com/office/powerpoint/2010/main" val="4261418723"/>
              </p:ext>
            </p:extLst>
          </p:nvPr>
        </p:nvGraphicFramePr>
        <p:xfrm>
          <a:off x="312738" y="1282700"/>
          <a:ext cx="8453870" cy="2735200"/>
        </p:xfrm>
        <a:graphic>
          <a:graphicData uri="http://schemas.openxmlformats.org/drawingml/2006/table">
            <a:tbl>
              <a:tblPr firstRow="1" bandRow="1">
                <a:tableStyleId>{5C22544A-7EE6-4342-B048-85BDC9FD1C3A}</a:tableStyleId>
              </a:tblPr>
              <a:tblGrid>
                <a:gridCol w="1138990">
                  <a:extLst>
                    <a:ext uri="{9D8B030D-6E8A-4147-A177-3AD203B41FA5}">
                      <a16:colId xmlns:a16="http://schemas.microsoft.com/office/drawing/2014/main" val="448113425"/>
                    </a:ext>
                  </a:extLst>
                </a:gridCol>
                <a:gridCol w="1409307">
                  <a:extLst>
                    <a:ext uri="{9D8B030D-6E8A-4147-A177-3AD203B41FA5}">
                      <a16:colId xmlns:a16="http://schemas.microsoft.com/office/drawing/2014/main" val="3449311429"/>
                    </a:ext>
                  </a:extLst>
                </a:gridCol>
                <a:gridCol w="1409307">
                  <a:extLst>
                    <a:ext uri="{9D8B030D-6E8A-4147-A177-3AD203B41FA5}">
                      <a16:colId xmlns:a16="http://schemas.microsoft.com/office/drawing/2014/main" val="3730855017"/>
                    </a:ext>
                  </a:extLst>
                </a:gridCol>
                <a:gridCol w="2248133">
                  <a:extLst>
                    <a:ext uri="{9D8B030D-6E8A-4147-A177-3AD203B41FA5}">
                      <a16:colId xmlns:a16="http://schemas.microsoft.com/office/drawing/2014/main" val="2969243876"/>
                    </a:ext>
                  </a:extLst>
                </a:gridCol>
                <a:gridCol w="2248133">
                  <a:extLst>
                    <a:ext uri="{9D8B030D-6E8A-4147-A177-3AD203B41FA5}">
                      <a16:colId xmlns:a16="http://schemas.microsoft.com/office/drawing/2014/main" val="4187092419"/>
                    </a:ext>
                  </a:extLst>
                </a:gridCol>
              </a:tblGrid>
              <a:tr h="374566">
                <a:tc>
                  <a:txBody>
                    <a:bodyPr/>
                    <a:lstStyle/>
                    <a:p>
                      <a:pPr>
                        <a:lnSpc>
                          <a:spcPct val="85000"/>
                        </a:lnSpc>
                      </a:pPr>
                      <a:endParaRPr lang="en-US" sz="1600" dirty="0"/>
                    </a:p>
                  </a:txBody>
                  <a:tcPr marL="118717" marR="118717" marT="60960" marB="60960" anchor="ctr">
                    <a:lnL w="38100" cap="flat" cmpd="sng" algn="ctr">
                      <a:solidFill>
                        <a:schemeClr val="accent3"/>
                      </a:solidFill>
                      <a:prstDash val="solid"/>
                      <a:round/>
                      <a:headEnd type="none" w="med" len="med"/>
                      <a:tailEnd type="none" w="med" len="med"/>
                    </a:lnL>
                    <a:lnR w="38100" cap="flat" cmpd="sng" algn="ctr">
                      <a:solidFill>
                        <a:schemeClr val="accent3"/>
                      </a:solidFill>
                      <a:prstDash val="solid"/>
                      <a:round/>
                      <a:headEnd type="none" w="med" len="med"/>
                      <a:tailEnd type="none" w="med" len="med"/>
                    </a:lnR>
                    <a:lnT w="38100" cap="flat" cmpd="sng" algn="ctr">
                      <a:solidFill>
                        <a:schemeClr val="accent3"/>
                      </a:solidFill>
                      <a:prstDash val="solid"/>
                      <a:round/>
                      <a:headEnd type="none" w="med" len="med"/>
                      <a:tailEnd type="none" w="med" len="med"/>
                    </a:lnT>
                    <a:lnB w="38100" cap="flat" cmpd="sng" algn="ctr">
                      <a:solidFill>
                        <a:schemeClr val="accent3"/>
                      </a:solidFill>
                      <a:prstDash val="solid"/>
                      <a:round/>
                      <a:headEnd type="none" w="med" len="med"/>
                      <a:tailEnd type="none" w="med" len="med"/>
                    </a:lnB>
                    <a:solidFill>
                      <a:schemeClr val="accent3"/>
                    </a:solidFill>
                  </a:tcPr>
                </a:tc>
                <a:tc>
                  <a:txBody>
                    <a:bodyPr/>
                    <a:lstStyle/>
                    <a:p>
                      <a:pPr algn="ctr">
                        <a:lnSpc>
                          <a:spcPct val="85000"/>
                        </a:lnSpc>
                      </a:pPr>
                      <a:r>
                        <a:rPr lang="en-US" sz="1600" dirty="0"/>
                        <a:t>CsA</a:t>
                      </a:r>
                    </a:p>
                  </a:txBody>
                  <a:tcPr marL="118717" marR="118717" marT="60960" marB="60960" anchor="ctr">
                    <a:lnL w="38100" cap="flat" cmpd="sng" algn="ctr">
                      <a:solidFill>
                        <a:schemeClr val="accent3"/>
                      </a:solidFill>
                      <a:prstDash val="solid"/>
                      <a:round/>
                      <a:headEnd type="none" w="med" len="med"/>
                      <a:tailEnd type="none" w="med" len="med"/>
                    </a:lnL>
                    <a:lnR w="38100" cap="flat" cmpd="sng" algn="ctr">
                      <a:solidFill>
                        <a:schemeClr val="accent3"/>
                      </a:solidFill>
                      <a:prstDash val="solid"/>
                      <a:round/>
                      <a:headEnd type="none" w="med" len="med"/>
                      <a:tailEnd type="none" w="med" len="med"/>
                    </a:lnR>
                    <a:lnT w="38100" cap="flat" cmpd="sng" algn="ctr">
                      <a:solidFill>
                        <a:schemeClr val="accent3"/>
                      </a:solidFill>
                      <a:prstDash val="solid"/>
                      <a:round/>
                      <a:headEnd type="none" w="med" len="med"/>
                      <a:tailEnd type="none" w="med" len="med"/>
                    </a:lnT>
                    <a:lnB w="38100" cap="flat" cmpd="sng" algn="ctr">
                      <a:solidFill>
                        <a:schemeClr val="accent3"/>
                      </a:solidFill>
                      <a:prstDash val="solid"/>
                      <a:round/>
                      <a:headEnd type="none" w="med" len="med"/>
                      <a:tailEnd type="none" w="med" len="med"/>
                    </a:lnB>
                    <a:solidFill>
                      <a:schemeClr val="accent3"/>
                    </a:solidFill>
                  </a:tcPr>
                </a:tc>
                <a:tc>
                  <a:txBody>
                    <a:bodyPr/>
                    <a:lstStyle/>
                    <a:p>
                      <a:pPr algn="ctr">
                        <a:lnSpc>
                          <a:spcPct val="85000"/>
                        </a:lnSpc>
                      </a:pPr>
                      <a:r>
                        <a:rPr lang="en-US" sz="1600" dirty="0"/>
                        <a:t>AZA</a:t>
                      </a:r>
                    </a:p>
                  </a:txBody>
                  <a:tcPr marL="118717" marR="118717" marT="60960" marB="60960" anchor="ctr">
                    <a:lnL w="38100" cap="flat" cmpd="sng" algn="ctr">
                      <a:solidFill>
                        <a:schemeClr val="accent3"/>
                      </a:solidFill>
                      <a:prstDash val="solid"/>
                      <a:round/>
                      <a:headEnd type="none" w="med" len="med"/>
                      <a:tailEnd type="none" w="med" len="med"/>
                    </a:lnL>
                    <a:lnR w="38100" cap="flat" cmpd="sng" algn="ctr">
                      <a:solidFill>
                        <a:schemeClr val="accent3"/>
                      </a:solidFill>
                      <a:prstDash val="solid"/>
                      <a:round/>
                      <a:headEnd type="none" w="med" len="med"/>
                      <a:tailEnd type="none" w="med" len="med"/>
                    </a:lnR>
                    <a:lnT w="38100" cap="flat" cmpd="sng" algn="ctr">
                      <a:solidFill>
                        <a:schemeClr val="accent3"/>
                      </a:solidFill>
                      <a:prstDash val="solid"/>
                      <a:round/>
                      <a:headEnd type="none" w="med" len="med"/>
                      <a:tailEnd type="none" w="med" len="med"/>
                    </a:lnT>
                    <a:lnB w="38100" cap="flat" cmpd="sng" algn="ctr">
                      <a:solidFill>
                        <a:schemeClr val="accent3"/>
                      </a:solidFill>
                      <a:prstDash val="solid"/>
                      <a:round/>
                      <a:headEnd type="none" w="med" len="med"/>
                      <a:tailEnd type="none" w="med" len="med"/>
                    </a:lnB>
                    <a:solidFill>
                      <a:schemeClr val="accent3"/>
                    </a:solidFill>
                  </a:tcPr>
                </a:tc>
                <a:tc>
                  <a:txBody>
                    <a:bodyPr/>
                    <a:lstStyle/>
                    <a:p>
                      <a:pPr algn="ctr">
                        <a:lnSpc>
                          <a:spcPct val="85000"/>
                        </a:lnSpc>
                      </a:pPr>
                      <a:r>
                        <a:rPr lang="en-US" sz="1600" dirty="0"/>
                        <a:t>MTX</a:t>
                      </a:r>
                    </a:p>
                  </a:txBody>
                  <a:tcPr marL="118717" marR="118717" marT="60960" marB="60960" anchor="ctr">
                    <a:lnL w="38100" cap="flat" cmpd="sng" algn="ctr">
                      <a:solidFill>
                        <a:schemeClr val="accent3"/>
                      </a:solidFill>
                      <a:prstDash val="solid"/>
                      <a:round/>
                      <a:headEnd type="none" w="med" len="med"/>
                      <a:tailEnd type="none" w="med" len="med"/>
                    </a:lnL>
                    <a:lnR w="38100" cap="flat" cmpd="sng" algn="ctr">
                      <a:solidFill>
                        <a:schemeClr val="accent3"/>
                      </a:solidFill>
                      <a:prstDash val="solid"/>
                      <a:round/>
                      <a:headEnd type="none" w="med" len="med"/>
                      <a:tailEnd type="none" w="med" len="med"/>
                    </a:lnR>
                    <a:lnT w="38100" cap="flat" cmpd="sng" algn="ctr">
                      <a:solidFill>
                        <a:schemeClr val="accent3"/>
                      </a:solidFill>
                      <a:prstDash val="solid"/>
                      <a:round/>
                      <a:headEnd type="none" w="med" len="med"/>
                      <a:tailEnd type="none" w="med" len="med"/>
                    </a:lnT>
                    <a:lnB w="38100" cap="flat" cmpd="sng" algn="ctr">
                      <a:solidFill>
                        <a:schemeClr val="accent3"/>
                      </a:solidFill>
                      <a:prstDash val="solid"/>
                      <a:round/>
                      <a:headEnd type="none" w="med" len="med"/>
                      <a:tailEnd type="none" w="med" len="med"/>
                    </a:lnB>
                    <a:solidFill>
                      <a:schemeClr val="accent3"/>
                    </a:solidFill>
                  </a:tcPr>
                </a:tc>
                <a:tc>
                  <a:txBody>
                    <a:bodyPr/>
                    <a:lstStyle/>
                    <a:p>
                      <a:pPr algn="ctr">
                        <a:lnSpc>
                          <a:spcPct val="85000"/>
                        </a:lnSpc>
                      </a:pPr>
                      <a:r>
                        <a:rPr lang="en-US" sz="1600" dirty="0"/>
                        <a:t>MPA</a:t>
                      </a:r>
                    </a:p>
                  </a:txBody>
                  <a:tcPr marL="118717" marR="118717" marT="60960" marB="60960" anchor="ctr">
                    <a:lnL w="38100" cap="flat" cmpd="sng" algn="ctr">
                      <a:solidFill>
                        <a:schemeClr val="accent3"/>
                      </a:solidFill>
                      <a:prstDash val="solid"/>
                      <a:round/>
                      <a:headEnd type="none" w="med" len="med"/>
                      <a:tailEnd type="none" w="med" len="med"/>
                    </a:lnL>
                    <a:lnR w="38100" cap="flat" cmpd="sng" algn="ctr">
                      <a:solidFill>
                        <a:schemeClr val="accent3"/>
                      </a:solidFill>
                      <a:prstDash val="solid"/>
                      <a:round/>
                      <a:headEnd type="none" w="med" len="med"/>
                      <a:tailEnd type="none" w="med" len="med"/>
                    </a:lnR>
                    <a:lnT w="38100" cap="flat" cmpd="sng" algn="ctr">
                      <a:solidFill>
                        <a:schemeClr val="accent3"/>
                      </a:solidFill>
                      <a:prstDash val="solid"/>
                      <a:round/>
                      <a:headEnd type="none" w="med" len="med"/>
                      <a:tailEnd type="none" w="med" len="med"/>
                    </a:lnT>
                    <a:lnB w="38100" cap="flat" cmpd="sng" algn="ctr">
                      <a:solidFill>
                        <a:schemeClr val="accent3"/>
                      </a:solidFill>
                      <a:prstDash val="solid"/>
                      <a:round/>
                      <a:headEnd type="none" w="med" len="med"/>
                      <a:tailEnd type="none" w="med" len="med"/>
                    </a:lnB>
                    <a:solidFill>
                      <a:schemeClr val="accent3"/>
                    </a:solidFill>
                  </a:tcPr>
                </a:tc>
                <a:extLst>
                  <a:ext uri="{0D108BD9-81ED-4DB2-BD59-A6C34878D82A}">
                    <a16:rowId xmlns:a16="http://schemas.microsoft.com/office/drawing/2014/main" val="1035675814"/>
                  </a:ext>
                </a:extLst>
              </a:tr>
              <a:tr h="532838">
                <a:tc>
                  <a:txBody>
                    <a:bodyPr/>
                    <a:lstStyle/>
                    <a:p>
                      <a:pPr algn="ctr">
                        <a:lnSpc>
                          <a:spcPct val="85000"/>
                        </a:lnSpc>
                      </a:pPr>
                      <a:r>
                        <a:rPr lang="en-US" sz="1200" kern="1200" dirty="0">
                          <a:solidFill>
                            <a:schemeClr val="dk1"/>
                          </a:solidFill>
                          <a:effectLst/>
                          <a:latin typeface="+mn-lt"/>
                          <a:ea typeface="+mn-ea"/>
                          <a:cs typeface="+mn-cs"/>
                        </a:rPr>
                        <a:t>Starting dose </a:t>
                      </a:r>
                      <a:br>
                        <a:rPr lang="en-US" sz="1200" kern="1200" dirty="0">
                          <a:solidFill>
                            <a:schemeClr val="dk1"/>
                          </a:solidFill>
                          <a:effectLst/>
                          <a:latin typeface="+mn-lt"/>
                          <a:ea typeface="+mn-ea"/>
                          <a:cs typeface="+mn-cs"/>
                        </a:rPr>
                      </a:br>
                      <a:r>
                        <a:rPr lang="en-US" sz="1200" kern="1200" dirty="0">
                          <a:solidFill>
                            <a:schemeClr val="dk1"/>
                          </a:solidFill>
                          <a:effectLst/>
                          <a:latin typeface="+mn-lt"/>
                          <a:ea typeface="+mn-ea"/>
                          <a:cs typeface="+mn-cs"/>
                        </a:rPr>
                        <a:t>in adults</a:t>
                      </a:r>
                      <a:endParaRPr lang="en-US" sz="1200" dirty="0"/>
                    </a:p>
                  </a:txBody>
                  <a:tcPr marL="118717" marR="118717" marT="60960" marB="60960" anchor="ctr">
                    <a:lnL w="38100" cap="flat" cmpd="sng" algn="ctr">
                      <a:solidFill>
                        <a:schemeClr val="accent3"/>
                      </a:solidFill>
                      <a:prstDash val="solid"/>
                      <a:round/>
                      <a:headEnd type="none" w="med" len="med"/>
                      <a:tailEnd type="none" w="med" len="med"/>
                    </a:lnL>
                    <a:lnR w="38100" cap="flat" cmpd="sng" algn="ctr">
                      <a:solidFill>
                        <a:schemeClr val="accent3"/>
                      </a:solidFill>
                      <a:prstDash val="solid"/>
                      <a:round/>
                      <a:headEnd type="none" w="med" len="med"/>
                      <a:tailEnd type="none" w="med" len="med"/>
                    </a:lnR>
                    <a:lnT w="38100" cap="flat" cmpd="sng" algn="ctr">
                      <a:solidFill>
                        <a:schemeClr val="accent3"/>
                      </a:solidFill>
                      <a:prstDash val="solid"/>
                      <a:round/>
                      <a:headEnd type="none" w="med" len="med"/>
                      <a:tailEnd type="none" w="med" len="med"/>
                    </a:lnT>
                    <a:lnB w="38100" cap="flat" cmpd="sng" algn="ctr">
                      <a:solidFill>
                        <a:schemeClr val="accent3"/>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914400" rtl="0" eaLnBrk="1" fontAlgn="auto" latinLnBrk="0" hangingPunct="1">
                        <a:lnSpc>
                          <a:spcPct val="85000"/>
                        </a:lnSpc>
                        <a:spcBef>
                          <a:spcPts val="0"/>
                        </a:spcBef>
                        <a:spcAft>
                          <a:spcPts val="0"/>
                        </a:spcAft>
                        <a:buClrTx/>
                        <a:buSzTx/>
                        <a:buFontTx/>
                        <a:buNone/>
                        <a:tabLst/>
                        <a:defRPr/>
                      </a:pPr>
                      <a:r>
                        <a:rPr lang="en-US" sz="1200" kern="1200" dirty="0">
                          <a:solidFill>
                            <a:schemeClr val="dk1"/>
                          </a:solidFill>
                          <a:effectLst/>
                          <a:latin typeface="+mn-lt"/>
                          <a:ea typeface="+mn-ea"/>
                          <a:cs typeface="+mn-cs"/>
                        </a:rPr>
                        <a:t>5 mg/kg/day </a:t>
                      </a:r>
                      <a:endParaRPr lang="en-US" sz="1200" dirty="0"/>
                    </a:p>
                  </a:txBody>
                  <a:tcPr marL="118717" marR="118717" marT="60960" marB="60960" anchor="ctr">
                    <a:lnL w="38100" cap="flat" cmpd="sng" algn="ctr">
                      <a:solidFill>
                        <a:schemeClr val="accent3"/>
                      </a:solidFill>
                      <a:prstDash val="solid"/>
                      <a:round/>
                      <a:headEnd type="none" w="med" len="med"/>
                      <a:tailEnd type="none" w="med" len="med"/>
                    </a:lnL>
                    <a:lnR w="38100" cap="flat" cmpd="sng" algn="ctr">
                      <a:solidFill>
                        <a:schemeClr val="accent3"/>
                      </a:solidFill>
                      <a:prstDash val="solid"/>
                      <a:round/>
                      <a:headEnd type="none" w="med" len="med"/>
                      <a:tailEnd type="none" w="med" len="med"/>
                    </a:lnR>
                    <a:lnT w="38100" cap="flat" cmpd="sng" algn="ctr">
                      <a:solidFill>
                        <a:schemeClr val="accent3"/>
                      </a:solidFill>
                      <a:prstDash val="solid"/>
                      <a:round/>
                      <a:headEnd type="none" w="med" len="med"/>
                      <a:tailEnd type="none" w="med" len="med"/>
                    </a:lnT>
                    <a:lnB w="38100" cap="flat" cmpd="sng" algn="ctr">
                      <a:solidFill>
                        <a:schemeClr val="accent3"/>
                      </a:solidFill>
                      <a:prstDash val="solid"/>
                      <a:round/>
                      <a:headEnd type="none" w="med" len="med"/>
                      <a:tailEnd type="none" w="med" len="med"/>
                    </a:lnB>
                    <a:solidFill>
                      <a:schemeClr val="accent1">
                        <a:lumMod val="20000"/>
                        <a:lumOff val="80000"/>
                      </a:schemeClr>
                    </a:solidFill>
                  </a:tcPr>
                </a:tc>
                <a:tc>
                  <a:txBody>
                    <a:bodyPr/>
                    <a:lstStyle/>
                    <a:p>
                      <a:pPr algn="ctr">
                        <a:lnSpc>
                          <a:spcPct val="85000"/>
                        </a:lnSpc>
                      </a:pPr>
                      <a:r>
                        <a:rPr lang="en-US" sz="1200" kern="1200" dirty="0">
                          <a:solidFill>
                            <a:schemeClr val="dk1"/>
                          </a:solidFill>
                          <a:effectLst/>
                          <a:latin typeface="+mn-lt"/>
                          <a:ea typeface="+mn-ea"/>
                          <a:cs typeface="+mn-cs"/>
                        </a:rPr>
                        <a:t>50 mg/day</a:t>
                      </a:r>
                      <a:endParaRPr lang="en-US" sz="1200" dirty="0"/>
                    </a:p>
                  </a:txBody>
                  <a:tcPr marL="118717" marR="118717" marT="60960" marB="60960" anchor="ctr">
                    <a:lnL w="38100" cap="flat" cmpd="sng" algn="ctr">
                      <a:solidFill>
                        <a:schemeClr val="accent3"/>
                      </a:solidFill>
                      <a:prstDash val="solid"/>
                      <a:round/>
                      <a:headEnd type="none" w="med" len="med"/>
                      <a:tailEnd type="none" w="med" len="med"/>
                    </a:lnL>
                    <a:lnR w="38100" cap="flat" cmpd="sng" algn="ctr">
                      <a:solidFill>
                        <a:schemeClr val="accent3"/>
                      </a:solidFill>
                      <a:prstDash val="solid"/>
                      <a:round/>
                      <a:headEnd type="none" w="med" len="med"/>
                      <a:tailEnd type="none" w="med" len="med"/>
                    </a:lnR>
                    <a:lnT w="38100" cap="flat" cmpd="sng" algn="ctr">
                      <a:solidFill>
                        <a:schemeClr val="accent3"/>
                      </a:solidFill>
                      <a:prstDash val="solid"/>
                      <a:round/>
                      <a:headEnd type="none" w="med" len="med"/>
                      <a:tailEnd type="none" w="med" len="med"/>
                    </a:lnT>
                    <a:lnB w="38100" cap="flat" cmpd="sng" algn="ctr">
                      <a:solidFill>
                        <a:schemeClr val="accent3"/>
                      </a:solidFill>
                      <a:prstDash val="solid"/>
                      <a:round/>
                      <a:headEnd type="none" w="med" len="med"/>
                      <a:tailEnd type="none" w="med" len="med"/>
                    </a:lnB>
                    <a:solidFill>
                      <a:schemeClr val="accent1">
                        <a:lumMod val="20000"/>
                        <a:lumOff val="80000"/>
                      </a:schemeClr>
                    </a:solidFill>
                  </a:tcPr>
                </a:tc>
                <a:tc>
                  <a:txBody>
                    <a:bodyPr/>
                    <a:lstStyle/>
                    <a:p>
                      <a:pPr algn="ctr">
                        <a:lnSpc>
                          <a:spcPct val="85000"/>
                        </a:lnSpc>
                      </a:pPr>
                      <a:r>
                        <a:rPr lang="en-US" sz="1200" kern="1200" dirty="0">
                          <a:solidFill>
                            <a:schemeClr val="dk1"/>
                          </a:solidFill>
                          <a:effectLst/>
                          <a:latin typeface="+mn-lt"/>
                          <a:ea typeface="+mn-ea"/>
                          <a:cs typeface="+mn-cs"/>
                        </a:rPr>
                        <a:t>5 mg/week </a:t>
                      </a:r>
                      <a:endParaRPr lang="en-US" sz="1200" dirty="0"/>
                    </a:p>
                  </a:txBody>
                  <a:tcPr marL="118717" marR="118717" marT="60960" marB="60960" anchor="ctr">
                    <a:lnL w="38100" cap="flat" cmpd="sng" algn="ctr">
                      <a:solidFill>
                        <a:schemeClr val="accent3"/>
                      </a:solidFill>
                      <a:prstDash val="solid"/>
                      <a:round/>
                      <a:headEnd type="none" w="med" len="med"/>
                      <a:tailEnd type="none" w="med" len="med"/>
                    </a:lnL>
                    <a:lnR w="38100" cap="flat" cmpd="sng" algn="ctr">
                      <a:solidFill>
                        <a:schemeClr val="accent3"/>
                      </a:solidFill>
                      <a:prstDash val="solid"/>
                      <a:round/>
                      <a:headEnd type="none" w="med" len="med"/>
                      <a:tailEnd type="none" w="med" len="med"/>
                    </a:lnR>
                    <a:lnT w="38100" cap="flat" cmpd="sng" algn="ctr">
                      <a:solidFill>
                        <a:schemeClr val="accent3"/>
                      </a:solidFill>
                      <a:prstDash val="solid"/>
                      <a:round/>
                      <a:headEnd type="none" w="med" len="med"/>
                      <a:tailEnd type="none" w="med" len="med"/>
                    </a:lnT>
                    <a:lnB w="38100" cap="flat" cmpd="sng" algn="ctr">
                      <a:solidFill>
                        <a:schemeClr val="accent3"/>
                      </a:solidFill>
                      <a:prstDash val="solid"/>
                      <a:round/>
                      <a:headEnd type="none" w="med" len="med"/>
                      <a:tailEnd type="none" w="med" len="med"/>
                    </a:lnB>
                    <a:solidFill>
                      <a:schemeClr val="accent1">
                        <a:lumMod val="20000"/>
                        <a:lumOff val="80000"/>
                      </a:schemeClr>
                    </a:solidFill>
                  </a:tcPr>
                </a:tc>
                <a:tc>
                  <a:txBody>
                    <a:bodyPr/>
                    <a:lstStyle/>
                    <a:p>
                      <a:pPr algn="ctr">
                        <a:lnSpc>
                          <a:spcPct val="85000"/>
                        </a:lnSpc>
                      </a:pPr>
                      <a:r>
                        <a:rPr lang="en-US" sz="1200" kern="1200" dirty="0">
                          <a:solidFill>
                            <a:schemeClr val="dk1"/>
                          </a:solidFill>
                          <a:effectLst/>
                          <a:latin typeface="+mn-lt"/>
                          <a:ea typeface="+mn-ea"/>
                          <a:cs typeface="+mn-cs"/>
                        </a:rPr>
                        <a:t>MMF 1,000-2,000 mg/day</a:t>
                      </a:r>
                    </a:p>
                    <a:p>
                      <a:pPr algn="ctr">
                        <a:lnSpc>
                          <a:spcPct val="85000"/>
                        </a:lnSpc>
                      </a:pPr>
                      <a:r>
                        <a:rPr lang="en-US" sz="1200" kern="1200" dirty="0">
                          <a:solidFill>
                            <a:schemeClr val="dk1"/>
                          </a:solidFill>
                          <a:effectLst/>
                          <a:latin typeface="+mn-lt"/>
                          <a:ea typeface="+mn-ea"/>
                          <a:cs typeface="+mn-cs"/>
                        </a:rPr>
                        <a:t>(EC-MPS 1,440 mg/day)</a:t>
                      </a:r>
                    </a:p>
                  </a:txBody>
                  <a:tcPr marL="118717" marR="118717" marT="60960" marB="60960" anchor="ctr">
                    <a:lnL w="38100" cap="flat" cmpd="sng" algn="ctr">
                      <a:solidFill>
                        <a:schemeClr val="accent3"/>
                      </a:solidFill>
                      <a:prstDash val="solid"/>
                      <a:round/>
                      <a:headEnd type="none" w="med" len="med"/>
                      <a:tailEnd type="none" w="med" len="med"/>
                    </a:lnL>
                    <a:lnR w="38100" cap="flat" cmpd="sng" algn="ctr">
                      <a:solidFill>
                        <a:schemeClr val="accent3"/>
                      </a:solidFill>
                      <a:prstDash val="solid"/>
                      <a:round/>
                      <a:headEnd type="none" w="med" len="med"/>
                      <a:tailEnd type="none" w="med" len="med"/>
                    </a:lnR>
                    <a:lnT w="38100" cap="flat" cmpd="sng" algn="ctr">
                      <a:solidFill>
                        <a:schemeClr val="accent3"/>
                      </a:solidFill>
                      <a:prstDash val="solid"/>
                      <a:round/>
                      <a:headEnd type="none" w="med" len="med"/>
                      <a:tailEnd type="none" w="med" len="med"/>
                    </a:lnT>
                    <a:lnB w="38100" cap="flat" cmpd="sng" algn="ctr">
                      <a:solidFill>
                        <a:schemeClr val="accent3"/>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195755760"/>
                  </a:ext>
                </a:extLst>
              </a:tr>
              <a:tr h="544352">
                <a:tc>
                  <a:txBody>
                    <a:bodyPr/>
                    <a:lstStyle/>
                    <a:p>
                      <a:pPr marL="0" marR="0" lvl="0" indent="0" algn="ctr" defTabSz="914400" rtl="0" eaLnBrk="1" fontAlgn="auto" latinLnBrk="0" hangingPunct="1">
                        <a:lnSpc>
                          <a:spcPct val="85000"/>
                        </a:lnSpc>
                        <a:spcBef>
                          <a:spcPts val="0"/>
                        </a:spcBef>
                        <a:spcAft>
                          <a:spcPts val="0"/>
                        </a:spcAft>
                        <a:buClrTx/>
                        <a:buSzTx/>
                        <a:buFontTx/>
                        <a:buNone/>
                        <a:tabLst/>
                        <a:defRPr/>
                      </a:pPr>
                      <a:r>
                        <a:rPr lang="en-US" sz="1200" kern="1200" dirty="0">
                          <a:solidFill>
                            <a:schemeClr val="dk1"/>
                          </a:solidFill>
                          <a:effectLst/>
                          <a:latin typeface="+mn-lt"/>
                          <a:ea typeface="+mn-ea"/>
                          <a:cs typeface="+mn-cs"/>
                        </a:rPr>
                        <a:t>Maintenance dose </a:t>
                      </a:r>
                      <a:br>
                        <a:rPr lang="en-US" sz="1200" kern="1200" dirty="0">
                          <a:solidFill>
                            <a:schemeClr val="dk1"/>
                          </a:solidFill>
                          <a:effectLst/>
                          <a:latin typeface="+mn-lt"/>
                          <a:ea typeface="+mn-ea"/>
                          <a:cs typeface="+mn-cs"/>
                        </a:rPr>
                      </a:br>
                      <a:r>
                        <a:rPr lang="en-US" sz="1200" kern="1200" dirty="0">
                          <a:solidFill>
                            <a:schemeClr val="dk1"/>
                          </a:solidFill>
                          <a:effectLst/>
                          <a:latin typeface="+mn-lt"/>
                          <a:ea typeface="+mn-ea"/>
                          <a:cs typeface="+mn-cs"/>
                        </a:rPr>
                        <a:t>in adults</a:t>
                      </a:r>
                    </a:p>
                  </a:txBody>
                  <a:tcPr marL="118717" marR="118717" marT="60960" marB="60960" anchor="ctr">
                    <a:lnL w="38100" cap="flat" cmpd="sng" algn="ctr">
                      <a:solidFill>
                        <a:schemeClr val="accent3"/>
                      </a:solidFill>
                      <a:prstDash val="solid"/>
                      <a:round/>
                      <a:headEnd type="none" w="med" len="med"/>
                      <a:tailEnd type="none" w="med" len="med"/>
                    </a:lnL>
                    <a:lnR w="38100" cap="flat" cmpd="sng" algn="ctr">
                      <a:solidFill>
                        <a:schemeClr val="accent3"/>
                      </a:solidFill>
                      <a:prstDash val="solid"/>
                      <a:round/>
                      <a:headEnd type="none" w="med" len="med"/>
                      <a:tailEnd type="none" w="med" len="med"/>
                    </a:lnR>
                    <a:lnT w="38100" cap="flat" cmpd="sng" algn="ctr">
                      <a:solidFill>
                        <a:schemeClr val="accent3"/>
                      </a:solidFill>
                      <a:prstDash val="solid"/>
                      <a:round/>
                      <a:headEnd type="none" w="med" len="med"/>
                      <a:tailEnd type="none" w="med" len="med"/>
                    </a:lnT>
                    <a:lnB w="38100" cap="flat" cmpd="sng" algn="ctr">
                      <a:solidFill>
                        <a:schemeClr val="accent3"/>
                      </a:solidFill>
                      <a:prstDash val="solid"/>
                      <a:round/>
                      <a:headEnd type="none" w="med" len="med"/>
                      <a:tailEnd type="none" w="med" len="med"/>
                    </a:lnB>
                    <a:solidFill>
                      <a:schemeClr val="bg2"/>
                    </a:solidFill>
                  </a:tcPr>
                </a:tc>
                <a:tc>
                  <a:txBody>
                    <a:bodyPr/>
                    <a:lstStyle/>
                    <a:p>
                      <a:pPr algn="ctr">
                        <a:lnSpc>
                          <a:spcPct val="85000"/>
                        </a:lnSpc>
                      </a:pPr>
                      <a:r>
                        <a:rPr lang="en-US" sz="1200" kern="1200" dirty="0">
                          <a:solidFill>
                            <a:schemeClr val="dk1"/>
                          </a:solidFill>
                          <a:effectLst/>
                          <a:latin typeface="+mn-lt"/>
                          <a:ea typeface="+mn-ea"/>
                          <a:cs typeface="+mn-cs"/>
                        </a:rPr>
                        <a:t>2.5-3 mg/kg/day</a:t>
                      </a:r>
                      <a:endParaRPr lang="en-US" sz="1200" dirty="0"/>
                    </a:p>
                  </a:txBody>
                  <a:tcPr marL="118717" marR="118717" marT="60960" marB="60960" anchor="ctr">
                    <a:lnL w="38100" cap="flat" cmpd="sng" algn="ctr">
                      <a:solidFill>
                        <a:schemeClr val="accent3"/>
                      </a:solidFill>
                      <a:prstDash val="solid"/>
                      <a:round/>
                      <a:headEnd type="none" w="med" len="med"/>
                      <a:tailEnd type="none" w="med" len="med"/>
                    </a:lnL>
                    <a:lnR w="38100" cap="flat" cmpd="sng" algn="ctr">
                      <a:solidFill>
                        <a:schemeClr val="accent3"/>
                      </a:solidFill>
                      <a:prstDash val="solid"/>
                      <a:round/>
                      <a:headEnd type="none" w="med" len="med"/>
                      <a:tailEnd type="none" w="med" len="med"/>
                    </a:lnR>
                    <a:lnT w="38100" cap="flat" cmpd="sng" algn="ctr">
                      <a:solidFill>
                        <a:schemeClr val="accent3"/>
                      </a:solidFill>
                      <a:prstDash val="solid"/>
                      <a:round/>
                      <a:headEnd type="none" w="med" len="med"/>
                      <a:tailEnd type="none" w="med" len="med"/>
                    </a:lnT>
                    <a:lnB w="38100" cap="flat" cmpd="sng" algn="ctr">
                      <a:solidFill>
                        <a:schemeClr val="accent3"/>
                      </a:solidFill>
                      <a:prstDash val="solid"/>
                      <a:round/>
                      <a:headEnd type="none" w="med" len="med"/>
                      <a:tailEnd type="none" w="med" len="med"/>
                    </a:lnB>
                    <a:solidFill>
                      <a:schemeClr val="bg2"/>
                    </a:solidFill>
                  </a:tcPr>
                </a:tc>
                <a:tc>
                  <a:txBody>
                    <a:bodyPr/>
                    <a:lstStyle/>
                    <a:p>
                      <a:pPr algn="ctr">
                        <a:lnSpc>
                          <a:spcPct val="85000"/>
                        </a:lnSpc>
                      </a:pPr>
                      <a:r>
                        <a:rPr lang="en-US" sz="1200" kern="1200" dirty="0">
                          <a:solidFill>
                            <a:schemeClr val="dk1"/>
                          </a:solidFill>
                          <a:effectLst/>
                          <a:latin typeface="+mn-lt"/>
                          <a:ea typeface="+mn-ea"/>
                          <a:cs typeface="+mn-cs"/>
                        </a:rPr>
                        <a:t>2-3 mg/kg/day* </a:t>
                      </a:r>
                      <a:endParaRPr lang="en-US" sz="1200" dirty="0"/>
                    </a:p>
                  </a:txBody>
                  <a:tcPr marL="118717" marR="118717" marT="60960" marB="60960" anchor="ctr">
                    <a:lnL w="38100" cap="flat" cmpd="sng" algn="ctr">
                      <a:solidFill>
                        <a:schemeClr val="accent3"/>
                      </a:solidFill>
                      <a:prstDash val="solid"/>
                      <a:round/>
                      <a:headEnd type="none" w="med" len="med"/>
                      <a:tailEnd type="none" w="med" len="med"/>
                    </a:lnL>
                    <a:lnR w="38100" cap="flat" cmpd="sng" algn="ctr">
                      <a:solidFill>
                        <a:schemeClr val="accent3"/>
                      </a:solidFill>
                      <a:prstDash val="solid"/>
                      <a:round/>
                      <a:headEnd type="none" w="med" len="med"/>
                      <a:tailEnd type="none" w="med" len="med"/>
                    </a:lnR>
                    <a:lnT w="38100" cap="flat" cmpd="sng" algn="ctr">
                      <a:solidFill>
                        <a:schemeClr val="accent3"/>
                      </a:solidFill>
                      <a:prstDash val="solid"/>
                      <a:round/>
                      <a:headEnd type="none" w="med" len="med"/>
                      <a:tailEnd type="none" w="med" len="med"/>
                    </a:lnT>
                    <a:lnB w="38100" cap="flat" cmpd="sng" algn="ctr">
                      <a:solidFill>
                        <a:schemeClr val="accent3"/>
                      </a:solidFill>
                      <a:prstDash val="solid"/>
                      <a:round/>
                      <a:headEnd type="none" w="med" len="med"/>
                      <a:tailEnd type="none" w="med" len="med"/>
                    </a:lnB>
                    <a:solidFill>
                      <a:schemeClr val="bg2"/>
                    </a:solidFill>
                  </a:tcPr>
                </a:tc>
                <a:tc>
                  <a:txBody>
                    <a:bodyPr/>
                    <a:lstStyle/>
                    <a:p>
                      <a:pPr algn="ctr">
                        <a:lnSpc>
                          <a:spcPct val="85000"/>
                        </a:lnSpc>
                      </a:pPr>
                      <a:r>
                        <a:rPr lang="en-US" sz="1200" kern="1200" dirty="0">
                          <a:solidFill>
                            <a:schemeClr val="dk1"/>
                          </a:solidFill>
                          <a:effectLst/>
                          <a:latin typeface="+mn-lt"/>
                          <a:ea typeface="+mn-ea"/>
                          <a:cs typeface="+mn-cs"/>
                        </a:rPr>
                        <a:t>Increase to max 25 mg/week </a:t>
                      </a:r>
                      <a:endParaRPr lang="en-US" sz="1200" dirty="0"/>
                    </a:p>
                  </a:txBody>
                  <a:tcPr marL="118717" marR="118717" marT="60960" marB="60960" anchor="ctr">
                    <a:lnL w="38100" cap="flat" cmpd="sng" algn="ctr">
                      <a:solidFill>
                        <a:schemeClr val="accent3"/>
                      </a:solidFill>
                      <a:prstDash val="solid"/>
                      <a:round/>
                      <a:headEnd type="none" w="med" len="med"/>
                      <a:tailEnd type="none" w="med" len="med"/>
                    </a:lnL>
                    <a:lnR w="38100" cap="flat" cmpd="sng" algn="ctr">
                      <a:solidFill>
                        <a:schemeClr val="accent3"/>
                      </a:solidFill>
                      <a:prstDash val="solid"/>
                      <a:round/>
                      <a:headEnd type="none" w="med" len="med"/>
                      <a:tailEnd type="none" w="med" len="med"/>
                    </a:lnR>
                    <a:lnT w="38100" cap="flat" cmpd="sng" algn="ctr">
                      <a:solidFill>
                        <a:schemeClr val="accent3"/>
                      </a:solidFill>
                      <a:prstDash val="solid"/>
                      <a:round/>
                      <a:headEnd type="none" w="med" len="med"/>
                      <a:tailEnd type="none" w="med" len="med"/>
                    </a:lnT>
                    <a:lnB w="38100" cap="flat" cmpd="sng" algn="ctr">
                      <a:solidFill>
                        <a:schemeClr val="accent3"/>
                      </a:solidFill>
                      <a:prstDash val="solid"/>
                      <a:round/>
                      <a:headEnd type="none" w="med" len="med"/>
                      <a:tailEnd type="none" w="med" len="med"/>
                    </a:lnB>
                    <a:solidFill>
                      <a:schemeClr val="bg2"/>
                    </a:solidFill>
                  </a:tcPr>
                </a:tc>
                <a:tc>
                  <a:txBody>
                    <a:bodyPr/>
                    <a:lstStyle/>
                    <a:p>
                      <a:pPr algn="ctr">
                        <a:lnSpc>
                          <a:spcPct val="85000"/>
                        </a:lnSpc>
                      </a:pPr>
                      <a:r>
                        <a:rPr lang="en-US" sz="1200" kern="1200" dirty="0">
                          <a:solidFill>
                            <a:schemeClr val="dk1"/>
                          </a:solidFill>
                          <a:effectLst/>
                          <a:latin typeface="+mn-lt"/>
                          <a:ea typeface="+mn-ea"/>
                          <a:cs typeface="+mn-cs"/>
                        </a:rPr>
                        <a:t>MMF 2,000 mg/day</a:t>
                      </a:r>
                      <a:r>
                        <a:rPr lang="en-US" sz="1200" kern="1200" baseline="30000" dirty="0">
                          <a:solidFill>
                            <a:schemeClr val="dk1"/>
                          </a:solidFill>
                          <a:effectLst/>
                          <a:latin typeface="+mn-lt"/>
                          <a:ea typeface="+mn-ea"/>
                          <a:cs typeface="+mn-cs"/>
                        </a:rPr>
                        <a:t>†</a:t>
                      </a:r>
                    </a:p>
                    <a:p>
                      <a:pPr algn="ctr">
                        <a:lnSpc>
                          <a:spcPct val="85000"/>
                        </a:lnSpc>
                      </a:pPr>
                      <a:r>
                        <a:rPr lang="en-US" sz="1200" kern="1200" dirty="0">
                          <a:solidFill>
                            <a:schemeClr val="dk1"/>
                          </a:solidFill>
                          <a:effectLst/>
                          <a:latin typeface="+mn-lt"/>
                          <a:ea typeface="+mn-ea"/>
                          <a:cs typeface="+mn-cs"/>
                        </a:rPr>
                        <a:t>(EC-MPS 1,440 mg/day)</a:t>
                      </a:r>
                    </a:p>
                  </a:txBody>
                  <a:tcPr marL="118717" marR="118717" marT="60960" marB="60960" anchor="ctr">
                    <a:lnL w="38100" cap="flat" cmpd="sng" algn="ctr">
                      <a:solidFill>
                        <a:schemeClr val="accent3"/>
                      </a:solidFill>
                      <a:prstDash val="solid"/>
                      <a:round/>
                      <a:headEnd type="none" w="med" len="med"/>
                      <a:tailEnd type="none" w="med" len="med"/>
                    </a:lnL>
                    <a:lnR w="38100" cap="flat" cmpd="sng" algn="ctr">
                      <a:solidFill>
                        <a:schemeClr val="accent3"/>
                      </a:solidFill>
                      <a:prstDash val="solid"/>
                      <a:round/>
                      <a:headEnd type="none" w="med" len="med"/>
                      <a:tailEnd type="none" w="med" len="med"/>
                    </a:lnR>
                    <a:lnT w="38100" cap="flat" cmpd="sng" algn="ctr">
                      <a:solidFill>
                        <a:schemeClr val="accent3"/>
                      </a:solidFill>
                      <a:prstDash val="solid"/>
                      <a:round/>
                      <a:headEnd type="none" w="med" len="med"/>
                      <a:tailEnd type="none" w="med" len="med"/>
                    </a:lnT>
                    <a:lnB w="38100" cap="flat" cmpd="sng" algn="ctr">
                      <a:solidFill>
                        <a:schemeClr val="accent3"/>
                      </a:solidFill>
                      <a:prstDash val="solid"/>
                      <a:round/>
                      <a:headEnd type="none" w="med" len="med"/>
                      <a:tailEnd type="none" w="med" len="med"/>
                    </a:lnB>
                    <a:solidFill>
                      <a:schemeClr val="bg2"/>
                    </a:solidFill>
                  </a:tcPr>
                </a:tc>
                <a:extLst>
                  <a:ext uri="{0D108BD9-81ED-4DB2-BD59-A6C34878D82A}">
                    <a16:rowId xmlns:a16="http://schemas.microsoft.com/office/drawing/2014/main" val="3847671037"/>
                  </a:ext>
                </a:extLst>
              </a:tr>
              <a:tr h="400507">
                <a:tc>
                  <a:txBody>
                    <a:bodyPr/>
                    <a:lstStyle/>
                    <a:p>
                      <a:pPr marL="0" marR="0" lvl="0" indent="0" algn="ctr" defTabSz="914400" rtl="0" eaLnBrk="1" fontAlgn="auto" latinLnBrk="0" hangingPunct="1">
                        <a:lnSpc>
                          <a:spcPct val="85000"/>
                        </a:lnSpc>
                        <a:spcBef>
                          <a:spcPts val="0"/>
                        </a:spcBef>
                        <a:spcAft>
                          <a:spcPts val="0"/>
                        </a:spcAft>
                        <a:buClrTx/>
                        <a:buSzTx/>
                        <a:buFontTx/>
                        <a:buNone/>
                        <a:tabLst/>
                        <a:defRPr/>
                      </a:pPr>
                      <a:r>
                        <a:rPr lang="en-US" sz="1200" kern="1200" dirty="0">
                          <a:solidFill>
                            <a:schemeClr val="dk1"/>
                          </a:solidFill>
                          <a:effectLst/>
                          <a:latin typeface="+mn-lt"/>
                          <a:ea typeface="+mn-ea"/>
                          <a:cs typeface="+mn-cs"/>
                        </a:rPr>
                        <a:t>Starting dose</a:t>
                      </a:r>
                      <a:br>
                        <a:rPr lang="en-US" sz="1200" kern="1200" dirty="0">
                          <a:solidFill>
                            <a:schemeClr val="dk1"/>
                          </a:solidFill>
                          <a:effectLst/>
                          <a:latin typeface="+mn-lt"/>
                          <a:ea typeface="+mn-ea"/>
                          <a:cs typeface="+mn-cs"/>
                        </a:rPr>
                      </a:br>
                      <a:r>
                        <a:rPr lang="en-US" sz="1200" kern="1200" dirty="0">
                          <a:solidFill>
                            <a:schemeClr val="dk1"/>
                          </a:solidFill>
                          <a:effectLst/>
                          <a:latin typeface="+mn-lt"/>
                          <a:ea typeface="+mn-ea"/>
                          <a:cs typeface="+mn-cs"/>
                        </a:rPr>
                        <a:t>in children</a:t>
                      </a:r>
                    </a:p>
                  </a:txBody>
                  <a:tcPr marL="118717" marR="118717" marT="60960" marB="60960" anchor="ctr">
                    <a:lnL w="38100" cap="flat" cmpd="sng" algn="ctr">
                      <a:solidFill>
                        <a:schemeClr val="accent3"/>
                      </a:solidFill>
                      <a:prstDash val="solid"/>
                      <a:round/>
                      <a:headEnd type="none" w="med" len="med"/>
                      <a:tailEnd type="none" w="med" len="med"/>
                    </a:lnL>
                    <a:lnR w="38100" cap="flat" cmpd="sng" algn="ctr">
                      <a:solidFill>
                        <a:schemeClr val="accent3"/>
                      </a:solidFill>
                      <a:prstDash val="solid"/>
                      <a:round/>
                      <a:headEnd type="none" w="med" len="med"/>
                      <a:tailEnd type="none" w="med" len="med"/>
                    </a:lnR>
                    <a:lnT w="38100" cap="flat" cmpd="sng" algn="ctr">
                      <a:solidFill>
                        <a:schemeClr val="accent3"/>
                      </a:solidFill>
                      <a:prstDash val="solid"/>
                      <a:round/>
                      <a:headEnd type="none" w="med" len="med"/>
                      <a:tailEnd type="none" w="med" len="med"/>
                    </a:lnT>
                    <a:lnB w="38100" cap="flat" cmpd="sng" algn="ctr">
                      <a:solidFill>
                        <a:schemeClr val="accent3"/>
                      </a:solidFill>
                      <a:prstDash val="solid"/>
                      <a:round/>
                      <a:headEnd type="none" w="med" len="med"/>
                      <a:tailEnd type="none" w="med" len="med"/>
                    </a:lnB>
                    <a:solidFill>
                      <a:schemeClr val="accent1">
                        <a:lumMod val="20000"/>
                        <a:lumOff val="80000"/>
                      </a:schemeClr>
                    </a:solidFill>
                  </a:tcPr>
                </a:tc>
                <a:tc>
                  <a:txBody>
                    <a:bodyPr/>
                    <a:lstStyle/>
                    <a:p>
                      <a:pPr algn="ctr">
                        <a:lnSpc>
                          <a:spcPct val="85000"/>
                        </a:lnSpc>
                      </a:pPr>
                      <a:r>
                        <a:rPr lang="en-US" sz="1200" kern="1200" dirty="0">
                          <a:solidFill>
                            <a:schemeClr val="dk1"/>
                          </a:solidFill>
                          <a:effectLst/>
                          <a:latin typeface="+mn-lt"/>
                          <a:ea typeface="+mn-ea"/>
                          <a:cs typeface="+mn-cs"/>
                        </a:rPr>
                        <a:t>5 mg/kg/day</a:t>
                      </a:r>
                      <a:endParaRPr lang="en-US" sz="1200" dirty="0"/>
                    </a:p>
                  </a:txBody>
                  <a:tcPr marL="118717" marR="118717" marT="60960" marB="60960" anchor="ctr">
                    <a:lnL w="38100" cap="flat" cmpd="sng" algn="ctr">
                      <a:solidFill>
                        <a:schemeClr val="accent3"/>
                      </a:solidFill>
                      <a:prstDash val="solid"/>
                      <a:round/>
                      <a:headEnd type="none" w="med" len="med"/>
                      <a:tailEnd type="none" w="med" len="med"/>
                    </a:lnL>
                    <a:lnR w="38100" cap="flat" cmpd="sng" algn="ctr">
                      <a:solidFill>
                        <a:schemeClr val="accent3"/>
                      </a:solidFill>
                      <a:prstDash val="solid"/>
                      <a:round/>
                      <a:headEnd type="none" w="med" len="med"/>
                      <a:tailEnd type="none" w="med" len="med"/>
                    </a:lnR>
                    <a:lnT w="38100" cap="flat" cmpd="sng" algn="ctr">
                      <a:solidFill>
                        <a:schemeClr val="accent3"/>
                      </a:solidFill>
                      <a:prstDash val="solid"/>
                      <a:round/>
                      <a:headEnd type="none" w="med" len="med"/>
                      <a:tailEnd type="none" w="med" len="med"/>
                    </a:lnT>
                    <a:lnB w="38100" cap="flat" cmpd="sng" algn="ctr">
                      <a:solidFill>
                        <a:schemeClr val="accent3"/>
                      </a:solidFill>
                      <a:prstDash val="solid"/>
                      <a:round/>
                      <a:headEnd type="none" w="med" len="med"/>
                      <a:tailEnd type="none" w="med" len="med"/>
                    </a:lnB>
                    <a:solidFill>
                      <a:schemeClr val="accent1">
                        <a:lumMod val="20000"/>
                        <a:lumOff val="80000"/>
                      </a:schemeClr>
                    </a:solidFill>
                  </a:tcPr>
                </a:tc>
                <a:tc>
                  <a:txBody>
                    <a:bodyPr/>
                    <a:lstStyle/>
                    <a:p>
                      <a:pPr algn="ctr">
                        <a:lnSpc>
                          <a:spcPct val="85000"/>
                        </a:lnSpc>
                      </a:pPr>
                      <a:r>
                        <a:rPr lang="en-US" sz="1200" kern="1200" dirty="0">
                          <a:solidFill>
                            <a:schemeClr val="dk1"/>
                          </a:solidFill>
                          <a:effectLst/>
                          <a:latin typeface="+mn-lt"/>
                          <a:ea typeface="+mn-ea"/>
                          <a:cs typeface="+mn-cs"/>
                        </a:rPr>
                        <a:t>50 mg/day </a:t>
                      </a:r>
                      <a:endParaRPr lang="en-US" sz="1200" dirty="0"/>
                    </a:p>
                  </a:txBody>
                  <a:tcPr marL="118717" marR="118717" marT="60960" marB="60960" anchor="ctr">
                    <a:lnL w="38100" cap="flat" cmpd="sng" algn="ctr">
                      <a:solidFill>
                        <a:schemeClr val="accent3"/>
                      </a:solidFill>
                      <a:prstDash val="solid"/>
                      <a:round/>
                      <a:headEnd type="none" w="med" len="med"/>
                      <a:tailEnd type="none" w="med" len="med"/>
                    </a:lnL>
                    <a:lnR w="38100" cap="flat" cmpd="sng" algn="ctr">
                      <a:solidFill>
                        <a:schemeClr val="accent3"/>
                      </a:solidFill>
                      <a:prstDash val="solid"/>
                      <a:round/>
                      <a:headEnd type="none" w="med" len="med"/>
                      <a:tailEnd type="none" w="med" len="med"/>
                    </a:lnR>
                    <a:lnT w="38100" cap="flat" cmpd="sng" algn="ctr">
                      <a:solidFill>
                        <a:schemeClr val="accent3"/>
                      </a:solidFill>
                      <a:prstDash val="solid"/>
                      <a:round/>
                      <a:headEnd type="none" w="med" len="med"/>
                      <a:tailEnd type="none" w="med" len="med"/>
                    </a:lnT>
                    <a:lnB w="38100" cap="flat" cmpd="sng" algn="ctr">
                      <a:solidFill>
                        <a:schemeClr val="accent3"/>
                      </a:solidFill>
                      <a:prstDash val="solid"/>
                      <a:round/>
                      <a:headEnd type="none" w="med" len="med"/>
                      <a:tailEnd type="none" w="med" len="med"/>
                    </a:lnB>
                    <a:solidFill>
                      <a:schemeClr val="accent1">
                        <a:lumMod val="20000"/>
                        <a:lumOff val="80000"/>
                      </a:schemeClr>
                    </a:solidFill>
                  </a:tcPr>
                </a:tc>
                <a:tc>
                  <a:txBody>
                    <a:bodyPr/>
                    <a:lstStyle/>
                    <a:p>
                      <a:pPr algn="ctr">
                        <a:lnSpc>
                          <a:spcPct val="85000"/>
                        </a:lnSpc>
                      </a:pPr>
                      <a:r>
                        <a:rPr lang="en-US" sz="1200" kern="1200" dirty="0">
                          <a:solidFill>
                            <a:schemeClr val="dk1"/>
                          </a:solidFill>
                          <a:effectLst/>
                          <a:latin typeface="+mn-lt"/>
                          <a:ea typeface="+mn-ea"/>
                          <a:cs typeface="+mn-cs"/>
                        </a:rPr>
                        <a:t>10-15 mg/m</a:t>
                      </a:r>
                      <a:r>
                        <a:rPr lang="en-US" sz="1200" kern="1200" baseline="30000" dirty="0">
                          <a:solidFill>
                            <a:schemeClr val="dk1"/>
                          </a:solidFill>
                          <a:effectLst/>
                          <a:latin typeface="+mn-lt"/>
                          <a:ea typeface="+mn-ea"/>
                          <a:cs typeface="+mn-cs"/>
                        </a:rPr>
                        <a:t>2</a:t>
                      </a:r>
                      <a:r>
                        <a:rPr lang="en-US" sz="1200" kern="1200" dirty="0">
                          <a:solidFill>
                            <a:schemeClr val="dk1"/>
                          </a:solidFill>
                          <a:effectLst/>
                          <a:latin typeface="+mn-lt"/>
                          <a:ea typeface="+mn-ea"/>
                          <a:cs typeface="+mn-cs"/>
                        </a:rPr>
                        <a:t>/week </a:t>
                      </a:r>
                      <a:endParaRPr lang="en-US" sz="1200" dirty="0"/>
                    </a:p>
                  </a:txBody>
                  <a:tcPr marL="118717" marR="118717" marT="60960" marB="60960" anchor="ctr">
                    <a:lnL w="38100" cap="flat" cmpd="sng" algn="ctr">
                      <a:solidFill>
                        <a:schemeClr val="accent3"/>
                      </a:solidFill>
                      <a:prstDash val="solid"/>
                      <a:round/>
                      <a:headEnd type="none" w="med" len="med"/>
                      <a:tailEnd type="none" w="med" len="med"/>
                    </a:lnL>
                    <a:lnR w="38100" cap="flat" cmpd="sng" algn="ctr">
                      <a:solidFill>
                        <a:schemeClr val="accent3"/>
                      </a:solidFill>
                      <a:prstDash val="solid"/>
                      <a:round/>
                      <a:headEnd type="none" w="med" len="med"/>
                      <a:tailEnd type="none" w="med" len="med"/>
                    </a:lnR>
                    <a:lnT w="38100" cap="flat" cmpd="sng" algn="ctr">
                      <a:solidFill>
                        <a:schemeClr val="accent3"/>
                      </a:solidFill>
                      <a:prstDash val="solid"/>
                      <a:round/>
                      <a:headEnd type="none" w="med" len="med"/>
                      <a:tailEnd type="none" w="med" len="med"/>
                    </a:lnT>
                    <a:lnB w="38100" cap="flat" cmpd="sng" algn="ctr">
                      <a:solidFill>
                        <a:schemeClr val="accent3"/>
                      </a:solidFill>
                      <a:prstDash val="solid"/>
                      <a:round/>
                      <a:headEnd type="none" w="med" len="med"/>
                      <a:tailEnd type="none" w="med" len="med"/>
                    </a:lnB>
                    <a:solidFill>
                      <a:schemeClr val="accent1">
                        <a:lumMod val="20000"/>
                        <a:lumOff val="80000"/>
                      </a:schemeClr>
                    </a:solidFill>
                  </a:tcPr>
                </a:tc>
                <a:tc>
                  <a:txBody>
                    <a:bodyPr/>
                    <a:lstStyle/>
                    <a:p>
                      <a:pPr algn="ctr">
                        <a:lnSpc>
                          <a:spcPct val="85000"/>
                        </a:lnSpc>
                      </a:pPr>
                      <a:r>
                        <a:rPr lang="en-US" sz="1200" kern="1200" dirty="0">
                          <a:solidFill>
                            <a:schemeClr val="dk1"/>
                          </a:solidFill>
                          <a:effectLst/>
                          <a:latin typeface="+mn-lt"/>
                          <a:ea typeface="+mn-ea"/>
                          <a:cs typeface="+mn-cs"/>
                        </a:rPr>
                        <a:t>MMF 20-50 mg/kg/day</a:t>
                      </a:r>
                      <a:r>
                        <a:rPr lang="en-US" sz="1200" dirty="0">
                          <a:effectLst/>
                        </a:rPr>
                        <a:t> </a:t>
                      </a:r>
                      <a:endParaRPr lang="en-US" sz="1200" dirty="0"/>
                    </a:p>
                  </a:txBody>
                  <a:tcPr marL="118717" marR="118717" marT="60960" marB="60960" anchor="ctr">
                    <a:lnL w="38100" cap="flat" cmpd="sng" algn="ctr">
                      <a:solidFill>
                        <a:schemeClr val="accent3"/>
                      </a:solidFill>
                      <a:prstDash val="solid"/>
                      <a:round/>
                      <a:headEnd type="none" w="med" len="med"/>
                      <a:tailEnd type="none" w="med" len="med"/>
                    </a:lnL>
                    <a:lnR w="38100" cap="flat" cmpd="sng" algn="ctr">
                      <a:solidFill>
                        <a:schemeClr val="accent3"/>
                      </a:solidFill>
                      <a:prstDash val="solid"/>
                      <a:round/>
                      <a:headEnd type="none" w="med" len="med"/>
                      <a:tailEnd type="none" w="med" len="med"/>
                    </a:lnR>
                    <a:lnT w="38100" cap="flat" cmpd="sng" algn="ctr">
                      <a:solidFill>
                        <a:schemeClr val="accent3"/>
                      </a:solidFill>
                      <a:prstDash val="solid"/>
                      <a:round/>
                      <a:headEnd type="none" w="med" len="med"/>
                      <a:tailEnd type="none" w="med" len="med"/>
                    </a:lnT>
                    <a:lnB w="38100" cap="flat" cmpd="sng" algn="ctr">
                      <a:solidFill>
                        <a:schemeClr val="accent3"/>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632520145"/>
                  </a:ext>
                </a:extLst>
              </a:tr>
              <a:tr h="806716">
                <a:tc>
                  <a:txBody>
                    <a:bodyPr/>
                    <a:lstStyle/>
                    <a:p>
                      <a:pPr marL="0" marR="0" lvl="0" indent="0" algn="ctr" defTabSz="914400" rtl="0" eaLnBrk="1" fontAlgn="auto" latinLnBrk="0" hangingPunct="1">
                        <a:lnSpc>
                          <a:spcPct val="85000"/>
                        </a:lnSpc>
                        <a:spcBef>
                          <a:spcPts val="0"/>
                        </a:spcBef>
                        <a:spcAft>
                          <a:spcPts val="0"/>
                        </a:spcAft>
                        <a:buClrTx/>
                        <a:buSzTx/>
                        <a:buFontTx/>
                        <a:buNone/>
                        <a:tabLst/>
                        <a:defRPr/>
                      </a:pPr>
                      <a:r>
                        <a:rPr lang="en-US" sz="1200" kern="1200" dirty="0">
                          <a:solidFill>
                            <a:schemeClr val="dk1"/>
                          </a:solidFill>
                          <a:effectLst/>
                          <a:latin typeface="+mn-lt"/>
                          <a:ea typeface="+mn-ea"/>
                          <a:cs typeface="+mn-cs"/>
                        </a:rPr>
                        <a:t>Maintenance dose </a:t>
                      </a:r>
                      <a:br>
                        <a:rPr lang="en-US" sz="1200" kern="1200" dirty="0">
                          <a:solidFill>
                            <a:schemeClr val="dk1"/>
                          </a:solidFill>
                          <a:effectLst/>
                          <a:latin typeface="+mn-lt"/>
                          <a:ea typeface="+mn-ea"/>
                          <a:cs typeface="+mn-cs"/>
                        </a:rPr>
                      </a:br>
                      <a:r>
                        <a:rPr lang="en-US" sz="1200" kern="1200" dirty="0">
                          <a:solidFill>
                            <a:schemeClr val="dk1"/>
                          </a:solidFill>
                          <a:effectLst/>
                          <a:latin typeface="+mn-lt"/>
                          <a:ea typeface="+mn-ea"/>
                          <a:cs typeface="+mn-cs"/>
                        </a:rPr>
                        <a:t>in children</a:t>
                      </a:r>
                    </a:p>
                  </a:txBody>
                  <a:tcPr marL="118717" marR="118717" marT="60960" marB="60960" anchor="ctr">
                    <a:lnL w="38100" cap="flat" cmpd="sng" algn="ctr">
                      <a:solidFill>
                        <a:schemeClr val="accent3"/>
                      </a:solidFill>
                      <a:prstDash val="solid"/>
                      <a:round/>
                      <a:headEnd type="none" w="med" len="med"/>
                      <a:tailEnd type="none" w="med" len="med"/>
                    </a:lnL>
                    <a:lnR w="38100" cap="flat" cmpd="sng" algn="ctr">
                      <a:solidFill>
                        <a:schemeClr val="accent3"/>
                      </a:solidFill>
                      <a:prstDash val="solid"/>
                      <a:round/>
                      <a:headEnd type="none" w="med" len="med"/>
                      <a:tailEnd type="none" w="med" len="med"/>
                    </a:lnR>
                    <a:lnT w="38100" cap="flat" cmpd="sng" algn="ctr">
                      <a:solidFill>
                        <a:schemeClr val="accent3"/>
                      </a:solidFill>
                      <a:prstDash val="solid"/>
                      <a:round/>
                      <a:headEnd type="none" w="med" len="med"/>
                      <a:tailEnd type="none" w="med" len="med"/>
                    </a:lnT>
                    <a:lnB w="38100" cap="flat" cmpd="sng" algn="ctr">
                      <a:solidFill>
                        <a:schemeClr val="accent3"/>
                      </a:solidFill>
                      <a:prstDash val="solid"/>
                      <a:round/>
                      <a:headEnd type="none" w="med" len="med"/>
                      <a:tailEnd type="none" w="med" len="med"/>
                    </a:lnB>
                    <a:solidFill>
                      <a:schemeClr val="bg2"/>
                    </a:solidFill>
                  </a:tcPr>
                </a:tc>
                <a:tc>
                  <a:txBody>
                    <a:bodyPr/>
                    <a:lstStyle/>
                    <a:p>
                      <a:pPr algn="ctr">
                        <a:lnSpc>
                          <a:spcPct val="85000"/>
                        </a:lnSpc>
                      </a:pPr>
                      <a:r>
                        <a:rPr lang="en-US" sz="1200" kern="1200" dirty="0">
                          <a:solidFill>
                            <a:schemeClr val="dk1"/>
                          </a:solidFill>
                          <a:effectLst/>
                          <a:latin typeface="+mn-lt"/>
                          <a:ea typeface="+mn-ea"/>
                          <a:cs typeface="+mn-cs"/>
                        </a:rPr>
                        <a:t>2.5-3 mg/kg/day</a:t>
                      </a:r>
                      <a:endParaRPr lang="en-US" sz="1200" dirty="0"/>
                    </a:p>
                  </a:txBody>
                  <a:tcPr marL="118717" marR="118717" marT="60960" marB="60960" anchor="ctr">
                    <a:lnL w="38100" cap="flat" cmpd="sng" algn="ctr">
                      <a:solidFill>
                        <a:schemeClr val="accent3"/>
                      </a:solidFill>
                      <a:prstDash val="solid"/>
                      <a:round/>
                      <a:headEnd type="none" w="med" len="med"/>
                      <a:tailEnd type="none" w="med" len="med"/>
                    </a:lnL>
                    <a:lnR w="38100" cap="flat" cmpd="sng" algn="ctr">
                      <a:solidFill>
                        <a:schemeClr val="accent3"/>
                      </a:solidFill>
                      <a:prstDash val="solid"/>
                      <a:round/>
                      <a:headEnd type="none" w="med" len="med"/>
                      <a:tailEnd type="none" w="med" len="med"/>
                    </a:lnR>
                    <a:lnT w="38100" cap="flat" cmpd="sng" algn="ctr">
                      <a:solidFill>
                        <a:schemeClr val="accent3"/>
                      </a:solidFill>
                      <a:prstDash val="solid"/>
                      <a:round/>
                      <a:headEnd type="none" w="med" len="med"/>
                      <a:tailEnd type="none" w="med" len="med"/>
                    </a:lnT>
                    <a:lnB w="38100" cap="flat" cmpd="sng" algn="ctr">
                      <a:solidFill>
                        <a:schemeClr val="accent3"/>
                      </a:solidFill>
                      <a:prstDash val="solid"/>
                      <a:round/>
                      <a:headEnd type="none" w="med" len="med"/>
                      <a:tailEnd type="none" w="med" len="med"/>
                    </a:lnB>
                    <a:solidFill>
                      <a:schemeClr val="bg2"/>
                    </a:solidFill>
                  </a:tcPr>
                </a:tc>
                <a:tc>
                  <a:txBody>
                    <a:bodyPr/>
                    <a:lstStyle/>
                    <a:p>
                      <a:pPr algn="ctr">
                        <a:lnSpc>
                          <a:spcPct val="85000"/>
                        </a:lnSpc>
                      </a:pPr>
                      <a:r>
                        <a:rPr lang="en-US" sz="1200" kern="1200" dirty="0">
                          <a:solidFill>
                            <a:schemeClr val="dk1"/>
                          </a:solidFill>
                          <a:effectLst/>
                          <a:latin typeface="+mn-lt"/>
                          <a:ea typeface="+mn-ea"/>
                          <a:cs typeface="+mn-cs"/>
                        </a:rPr>
                        <a:t>2-3 mg/kg/day* </a:t>
                      </a:r>
                      <a:endParaRPr lang="en-US" sz="1200" dirty="0"/>
                    </a:p>
                  </a:txBody>
                  <a:tcPr marL="118717" marR="118717" marT="60960" marB="60960" anchor="ctr">
                    <a:lnL w="38100" cap="flat" cmpd="sng" algn="ctr">
                      <a:solidFill>
                        <a:schemeClr val="accent3"/>
                      </a:solidFill>
                      <a:prstDash val="solid"/>
                      <a:round/>
                      <a:headEnd type="none" w="med" len="med"/>
                      <a:tailEnd type="none" w="med" len="med"/>
                    </a:lnL>
                    <a:lnR w="38100" cap="flat" cmpd="sng" algn="ctr">
                      <a:solidFill>
                        <a:schemeClr val="accent3"/>
                      </a:solidFill>
                      <a:prstDash val="solid"/>
                      <a:round/>
                      <a:headEnd type="none" w="med" len="med"/>
                      <a:tailEnd type="none" w="med" len="med"/>
                    </a:lnR>
                    <a:lnT w="38100" cap="flat" cmpd="sng" algn="ctr">
                      <a:solidFill>
                        <a:schemeClr val="accent3"/>
                      </a:solidFill>
                      <a:prstDash val="solid"/>
                      <a:round/>
                      <a:headEnd type="none" w="med" len="med"/>
                      <a:tailEnd type="none" w="med" len="med"/>
                    </a:lnT>
                    <a:lnB w="38100" cap="flat" cmpd="sng" algn="ctr">
                      <a:solidFill>
                        <a:schemeClr val="accent3"/>
                      </a:solidFill>
                      <a:prstDash val="solid"/>
                      <a:round/>
                      <a:headEnd type="none" w="med" len="med"/>
                      <a:tailEnd type="none" w="med" len="med"/>
                    </a:lnB>
                    <a:solidFill>
                      <a:schemeClr val="bg2"/>
                    </a:solidFill>
                  </a:tcPr>
                </a:tc>
                <a:tc>
                  <a:txBody>
                    <a:bodyPr/>
                    <a:lstStyle/>
                    <a:p>
                      <a:pPr algn="ctr">
                        <a:lnSpc>
                          <a:spcPct val="85000"/>
                        </a:lnSpc>
                      </a:pPr>
                      <a:r>
                        <a:rPr lang="en-US" sz="1200" kern="1200" dirty="0">
                          <a:solidFill>
                            <a:schemeClr val="dk1"/>
                          </a:solidFill>
                          <a:effectLst/>
                          <a:latin typeface="+mn-lt"/>
                          <a:ea typeface="+mn-ea"/>
                          <a:cs typeface="+mn-cs"/>
                        </a:rPr>
                        <a:t>Increase by 2.5-5 mg/week</a:t>
                      </a:r>
                    </a:p>
                    <a:p>
                      <a:pPr algn="ctr">
                        <a:lnSpc>
                          <a:spcPct val="85000"/>
                        </a:lnSpc>
                      </a:pPr>
                      <a:r>
                        <a:rPr lang="en-US" sz="1200" kern="1200" dirty="0">
                          <a:solidFill>
                            <a:schemeClr val="dk1"/>
                          </a:solidFill>
                          <a:effectLst/>
                          <a:latin typeface="+mn-lt"/>
                          <a:ea typeface="+mn-ea"/>
                          <a:cs typeface="+mn-cs"/>
                        </a:rPr>
                        <a:t>to effective dose, </a:t>
                      </a:r>
                      <a:br>
                        <a:rPr lang="en-US" sz="1200" kern="1200" dirty="0">
                          <a:solidFill>
                            <a:schemeClr val="dk1"/>
                          </a:solidFill>
                          <a:effectLst/>
                          <a:latin typeface="+mn-lt"/>
                          <a:ea typeface="+mn-ea"/>
                          <a:cs typeface="+mn-cs"/>
                        </a:rPr>
                      </a:br>
                      <a:r>
                        <a:rPr lang="en-US" sz="1200" kern="1200" dirty="0">
                          <a:solidFill>
                            <a:schemeClr val="dk1"/>
                          </a:solidFill>
                          <a:effectLst/>
                          <a:latin typeface="+mn-lt"/>
                          <a:ea typeface="+mn-ea"/>
                          <a:cs typeface="+mn-cs"/>
                        </a:rPr>
                        <a:t>taper by 2.5 mg/week to lowest effective dose</a:t>
                      </a:r>
                    </a:p>
                  </a:txBody>
                  <a:tcPr marL="118717" marR="118717" marT="60960" marB="60960" anchor="ctr">
                    <a:lnL w="38100" cap="flat" cmpd="sng" algn="ctr">
                      <a:solidFill>
                        <a:schemeClr val="accent3"/>
                      </a:solidFill>
                      <a:prstDash val="solid"/>
                      <a:round/>
                      <a:headEnd type="none" w="med" len="med"/>
                      <a:tailEnd type="none" w="med" len="med"/>
                    </a:lnL>
                    <a:lnR w="38100" cap="flat" cmpd="sng" algn="ctr">
                      <a:solidFill>
                        <a:schemeClr val="accent3"/>
                      </a:solidFill>
                      <a:prstDash val="solid"/>
                      <a:round/>
                      <a:headEnd type="none" w="med" len="med"/>
                      <a:tailEnd type="none" w="med" len="med"/>
                    </a:lnR>
                    <a:lnT w="38100" cap="flat" cmpd="sng" algn="ctr">
                      <a:solidFill>
                        <a:schemeClr val="accent3"/>
                      </a:solidFill>
                      <a:prstDash val="solid"/>
                      <a:round/>
                      <a:headEnd type="none" w="med" len="med"/>
                      <a:tailEnd type="none" w="med" len="med"/>
                    </a:lnT>
                    <a:lnB w="38100" cap="flat" cmpd="sng" algn="ctr">
                      <a:solidFill>
                        <a:schemeClr val="accent3"/>
                      </a:solidFill>
                      <a:prstDash val="solid"/>
                      <a:round/>
                      <a:headEnd type="none" w="med" len="med"/>
                      <a:tailEnd type="none" w="med" len="med"/>
                    </a:lnB>
                    <a:solidFill>
                      <a:schemeClr val="bg2"/>
                    </a:solidFill>
                  </a:tcPr>
                </a:tc>
                <a:tc>
                  <a:txBody>
                    <a:bodyPr/>
                    <a:lstStyle/>
                    <a:p>
                      <a:pPr algn="ctr">
                        <a:lnSpc>
                          <a:spcPct val="85000"/>
                        </a:lnSpc>
                      </a:pPr>
                      <a:r>
                        <a:rPr lang="en-US" sz="1200" kern="1200" dirty="0">
                          <a:solidFill>
                            <a:schemeClr val="dk1"/>
                          </a:solidFill>
                          <a:effectLst/>
                          <a:latin typeface="+mn-lt"/>
                          <a:ea typeface="+mn-ea"/>
                          <a:cs typeface="+mn-cs"/>
                        </a:rPr>
                        <a:t>MMF increase daily total dose by 500 mg increments</a:t>
                      </a:r>
                    </a:p>
                    <a:p>
                      <a:pPr algn="ctr">
                        <a:lnSpc>
                          <a:spcPct val="85000"/>
                        </a:lnSpc>
                      </a:pPr>
                      <a:r>
                        <a:rPr lang="en-US" sz="1200" kern="1200" dirty="0">
                          <a:solidFill>
                            <a:schemeClr val="dk1"/>
                          </a:solidFill>
                          <a:effectLst/>
                          <a:latin typeface="+mn-lt"/>
                          <a:ea typeface="+mn-ea"/>
                          <a:cs typeface="+mn-cs"/>
                        </a:rPr>
                        <a:t>every 2-4 weeks</a:t>
                      </a:r>
                    </a:p>
                    <a:p>
                      <a:pPr algn="ctr">
                        <a:lnSpc>
                          <a:spcPct val="85000"/>
                        </a:lnSpc>
                      </a:pPr>
                      <a:endParaRPr lang="en-US" sz="1200" dirty="0"/>
                    </a:p>
                  </a:txBody>
                  <a:tcPr marL="118717" marR="118717" marT="60960" marB="60960" anchor="ctr">
                    <a:lnL w="38100" cap="flat" cmpd="sng" algn="ctr">
                      <a:solidFill>
                        <a:schemeClr val="accent3"/>
                      </a:solidFill>
                      <a:prstDash val="solid"/>
                      <a:round/>
                      <a:headEnd type="none" w="med" len="med"/>
                      <a:tailEnd type="none" w="med" len="med"/>
                    </a:lnL>
                    <a:lnR w="38100" cap="flat" cmpd="sng" algn="ctr">
                      <a:solidFill>
                        <a:schemeClr val="accent3"/>
                      </a:solidFill>
                      <a:prstDash val="solid"/>
                      <a:round/>
                      <a:headEnd type="none" w="med" len="med"/>
                      <a:tailEnd type="none" w="med" len="med"/>
                    </a:lnR>
                    <a:lnT w="38100" cap="flat" cmpd="sng" algn="ctr">
                      <a:solidFill>
                        <a:schemeClr val="accent3"/>
                      </a:solidFill>
                      <a:prstDash val="solid"/>
                      <a:round/>
                      <a:headEnd type="none" w="med" len="med"/>
                      <a:tailEnd type="none" w="med" len="med"/>
                    </a:lnT>
                    <a:lnB w="38100" cap="flat" cmpd="sng" algn="ctr">
                      <a:solidFill>
                        <a:schemeClr val="accent3"/>
                      </a:solidFill>
                      <a:prstDash val="solid"/>
                      <a:round/>
                      <a:headEnd type="none" w="med" len="med"/>
                      <a:tailEnd type="none" w="med" len="med"/>
                    </a:lnB>
                    <a:solidFill>
                      <a:schemeClr val="bg2"/>
                    </a:solidFill>
                  </a:tcPr>
                </a:tc>
                <a:extLst>
                  <a:ext uri="{0D108BD9-81ED-4DB2-BD59-A6C34878D82A}">
                    <a16:rowId xmlns:a16="http://schemas.microsoft.com/office/drawing/2014/main" val="3362281541"/>
                  </a:ext>
                </a:extLst>
              </a:tr>
            </a:tbl>
          </a:graphicData>
        </a:graphic>
      </p:graphicFrame>
      <p:sp>
        <p:nvSpPr>
          <p:cNvPr id="5" name="Text Placeholder 4">
            <a:extLst>
              <a:ext uri="{FF2B5EF4-FFF2-40B4-BE49-F238E27FC236}">
                <a16:creationId xmlns:a16="http://schemas.microsoft.com/office/drawing/2014/main" id="{6645933A-C4F9-CA4E-A935-AE8D8C6CCD9C}"/>
              </a:ext>
            </a:extLst>
          </p:cNvPr>
          <p:cNvSpPr>
            <a:spLocks noGrp="1"/>
          </p:cNvSpPr>
          <p:nvPr>
            <p:ph type="body" sz="quarter" idx="10"/>
          </p:nvPr>
        </p:nvSpPr>
        <p:spPr>
          <a:xfrm>
            <a:off x="0" y="4441769"/>
            <a:ext cx="8842443" cy="701731"/>
          </a:xfrm>
        </p:spPr>
        <p:txBody>
          <a:bodyPr/>
          <a:lstStyle/>
          <a:p>
            <a:pPr marL="7938" indent="-7938"/>
            <a:r>
              <a:rPr lang="en-US" dirty="0"/>
              <a:t>AZA = azathioprine; CsA = cyclosporine A; EC-MPS = enteric-coated mycophenolic sodium; MMF = mycophenolate mofetil; MPA = mycophenolic acid; MTX = methotrexate. *TPMT heterozygote 1-1.5 mg/kg/day. </a:t>
            </a:r>
            <a:r>
              <a:rPr lang="en-US" baseline="30000" dirty="0"/>
              <a:t>†</a:t>
            </a:r>
            <a:r>
              <a:rPr lang="en-US" dirty="0"/>
              <a:t>Children 30-50 mg/kg/day. Wollenberg A, et al. </a:t>
            </a:r>
            <a:r>
              <a:rPr lang="en-US" i="1" dirty="0"/>
              <a:t>J Eur Acad Dermatol Venereol</a:t>
            </a:r>
            <a:r>
              <a:rPr lang="en-US" dirty="0"/>
              <a:t>. 2016;30:729-747. </a:t>
            </a:r>
          </a:p>
        </p:txBody>
      </p:sp>
    </p:spTree>
    <p:extLst>
      <p:ext uri="{BB962C8B-B14F-4D97-AF65-F5344CB8AC3E}">
        <p14:creationId xmlns:p14="http://schemas.microsoft.com/office/powerpoint/2010/main" val="289179384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2CD06AF-4B30-B843-AE61-34F68DA116FB}"/>
              </a:ext>
            </a:extLst>
          </p:cNvPr>
          <p:cNvSpPr>
            <a:spLocks noGrp="1"/>
          </p:cNvSpPr>
          <p:nvPr>
            <p:ph type="title"/>
          </p:nvPr>
        </p:nvSpPr>
        <p:spPr/>
        <p:txBody>
          <a:bodyPr/>
          <a:lstStyle/>
          <a:p>
            <a:r>
              <a:rPr lang="en-US" dirty="0"/>
              <a:t>Claim ABIM MOC Credit</a:t>
            </a:r>
          </a:p>
        </p:txBody>
      </p:sp>
      <p:sp>
        <p:nvSpPr>
          <p:cNvPr id="6" name="Content Placeholder 5">
            <a:extLst>
              <a:ext uri="{FF2B5EF4-FFF2-40B4-BE49-F238E27FC236}">
                <a16:creationId xmlns:a16="http://schemas.microsoft.com/office/drawing/2014/main" id="{FCE47C6C-7000-7340-890B-136D324648A7}"/>
              </a:ext>
            </a:extLst>
          </p:cNvPr>
          <p:cNvSpPr>
            <a:spLocks noGrp="1"/>
          </p:cNvSpPr>
          <p:nvPr>
            <p:ph idx="1"/>
          </p:nvPr>
        </p:nvSpPr>
        <p:spPr>
          <a:xfrm>
            <a:off x="312233" y="1282215"/>
            <a:ext cx="8497229" cy="3121880"/>
          </a:xfrm>
        </p:spPr>
        <p:txBody>
          <a:bodyPr/>
          <a:lstStyle/>
          <a:p>
            <a:pPr marL="514350" indent="-514350">
              <a:buSzPct val="100000"/>
              <a:buFont typeface="+mj-lt"/>
              <a:buAutoNum type="arabicPeriod"/>
            </a:pPr>
            <a:r>
              <a:rPr lang="en-US" sz="2400" dirty="0"/>
              <a:t>Actively participate in the meeting by </a:t>
            </a:r>
            <a:r>
              <a:rPr lang="en-US" sz="2400" b="1" dirty="0">
                <a:solidFill>
                  <a:schemeClr val="accent1"/>
                </a:solidFill>
              </a:rPr>
              <a:t>responding to ARS</a:t>
            </a:r>
            <a:r>
              <a:rPr lang="en-US" sz="2400" dirty="0">
                <a:solidFill>
                  <a:schemeClr val="accent1"/>
                </a:solidFill>
              </a:rPr>
              <a:t> </a:t>
            </a:r>
            <a:r>
              <a:rPr lang="en-US" sz="2400" dirty="0"/>
              <a:t>and/or </a:t>
            </a:r>
            <a:r>
              <a:rPr lang="en-US" sz="2400" b="1" dirty="0">
                <a:solidFill>
                  <a:schemeClr val="accent1"/>
                </a:solidFill>
              </a:rPr>
              <a:t>asking the faculty questions </a:t>
            </a:r>
          </a:p>
          <a:p>
            <a:pPr marL="514350" lvl="1" indent="-514350">
              <a:buSzPct val="100000"/>
              <a:buNone/>
            </a:pPr>
            <a:r>
              <a:rPr lang="en-US" sz="2200" i="1" dirty="0">
                <a:solidFill>
                  <a:schemeClr val="accent2"/>
                </a:solidFill>
              </a:rPr>
              <a:t>	</a:t>
            </a:r>
            <a:r>
              <a:rPr lang="en-US" sz="2200" i="1" dirty="0">
                <a:solidFill>
                  <a:schemeClr val="accent3"/>
                </a:solidFill>
              </a:rPr>
              <a:t>(It’s ok if you miss answering a question or get them wrong, </a:t>
            </a:r>
            <a:br>
              <a:rPr lang="en-US" sz="2200" i="1" dirty="0">
                <a:solidFill>
                  <a:schemeClr val="accent3"/>
                </a:solidFill>
              </a:rPr>
            </a:br>
            <a:r>
              <a:rPr lang="en-US" sz="2200" i="1" dirty="0">
                <a:solidFill>
                  <a:schemeClr val="accent3"/>
                </a:solidFill>
              </a:rPr>
              <a:t>you can still claim MOC) </a:t>
            </a:r>
          </a:p>
          <a:p>
            <a:pPr marL="514350" indent="-514350">
              <a:buSzPct val="100000"/>
              <a:buFont typeface="+mj-lt"/>
              <a:buAutoNum type="arabicPeriod"/>
            </a:pPr>
            <a:r>
              <a:rPr lang="en-US" sz="2400" dirty="0"/>
              <a:t>Complete your post-test and evaluation at the conclusion of the webcast</a:t>
            </a:r>
          </a:p>
          <a:p>
            <a:pPr marL="514350" indent="-514350">
              <a:buSzPct val="100000"/>
              <a:buFont typeface="+mj-lt"/>
              <a:buAutoNum type="arabicPeriod"/>
            </a:pPr>
            <a:r>
              <a:rPr lang="en-US" sz="2400" dirty="0"/>
              <a:t>Be sure to fill in your </a:t>
            </a:r>
            <a:r>
              <a:rPr lang="en-US" sz="2400" b="1" dirty="0">
                <a:solidFill>
                  <a:schemeClr val="accent1"/>
                </a:solidFill>
              </a:rPr>
              <a:t>ABIM ID number </a:t>
            </a:r>
            <a:r>
              <a:rPr lang="en-US" sz="2400" dirty="0"/>
              <a:t>and </a:t>
            </a:r>
            <a:r>
              <a:rPr lang="en-US" sz="2400" b="1" dirty="0">
                <a:solidFill>
                  <a:schemeClr val="accent1"/>
                </a:solidFill>
              </a:rPr>
              <a:t>DOB</a:t>
            </a:r>
            <a:r>
              <a:rPr lang="en-US" sz="2400" dirty="0">
                <a:solidFill>
                  <a:schemeClr val="accent1"/>
                </a:solidFill>
              </a:rPr>
              <a:t> </a:t>
            </a:r>
            <a:r>
              <a:rPr lang="en-US" sz="2400" dirty="0"/>
              <a:t>(MM/DD) on the evaluation, so we can submit your credit to ABIM.</a:t>
            </a:r>
          </a:p>
        </p:txBody>
      </p:sp>
      <p:sp>
        <p:nvSpPr>
          <p:cNvPr id="7" name="Text Placeholder 6">
            <a:extLst>
              <a:ext uri="{FF2B5EF4-FFF2-40B4-BE49-F238E27FC236}">
                <a16:creationId xmlns:a16="http://schemas.microsoft.com/office/drawing/2014/main" id="{F61056AF-58FF-7C40-92F1-89F9A4549ECD}"/>
              </a:ext>
            </a:extLst>
          </p:cNvPr>
          <p:cNvSpPr>
            <a:spLocks noGrp="1"/>
          </p:cNvSpPr>
          <p:nvPr>
            <p:ph type="body" sz="half" idx="2"/>
          </p:nvPr>
        </p:nvSpPr>
        <p:spPr>
          <a:xfrm>
            <a:off x="312234" y="635530"/>
            <a:ext cx="7939668" cy="406265"/>
          </a:xfrm>
        </p:spPr>
        <p:txBody>
          <a:bodyPr/>
          <a:lstStyle/>
          <a:p>
            <a:r>
              <a:rPr lang="en-US" dirty="0"/>
              <a:t>3 Things to Do</a:t>
            </a:r>
          </a:p>
        </p:txBody>
      </p:sp>
      <p:sp>
        <p:nvSpPr>
          <p:cNvPr id="8" name="Text Placeholder 7">
            <a:extLst>
              <a:ext uri="{FF2B5EF4-FFF2-40B4-BE49-F238E27FC236}">
                <a16:creationId xmlns:a16="http://schemas.microsoft.com/office/drawing/2014/main" id="{0886F9B3-6009-D14F-B3F4-ACE681DC4B2A}"/>
              </a:ext>
            </a:extLst>
          </p:cNvPr>
          <p:cNvSpPr>
            <a:spLocks noGrp="1"/>
          </p:cNvSpPr>
          <p:nvPr>
            <p:ph type="body" sz="quarter" idx="10"/>
          </p:nvPr>
        </p:nvSpPr>
        <p:spPr/>
        <p:txBody>
          <a:bodyPr/>
          <a:lstStyle/>
          <a:p>
            <a:endParaRPr lang="en-US"/>
          </a:p>
        </p:txBody>
      </p:sp>
      <p:pic>
        <p:nvPicPr>
          <p:cNvPr id="9" name="Picture 8">
            <a:extLst>
              <a:ext uri="{FF2B5EF4-FFF2-40B4-BE49-F238E27FC236}">
                <a16:creationId xmlns:a16="http://schemas.microsoft.com/office/drawing/2014/main" id="{FBA9D85C-DEB1-544F-AF20-EFBBE95EE4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60153" y="4174176"/>
            <a:ext cx="2068295" cy="701512"/>
          </a:xfrm>
          <a:prstGeom prst="rect">
            <a:avLst/>
          </a:prstGeom>
        </p:spPr>
      </p:pic>
    </p:spTree>
    <p:extLst>
      <p:ext uri="{BB962C8B-B14F-4D97-AF65-F5344CB8AC3E}">
        <p14:creationId xmlns:p14="http://schemas.microsoft.com/office/powerpoint/2010/main" val="90529742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ontent Placeholder 5">
            <a:extLst>
              <a:ext uri="{FF2B5EF4-FFF2-40B4-BE49-F238E27FC236}">
                <a16:creationId xmlns:a16="http://schemas.microsoft.com/office/drawing/2014/main" id="{067E8925-9DB5-7449-BAC8-CA2EE149A93C}"/>
              </a:ext>
            </a:extLst>
          </p:cNvPr>
          <p:cNvGraphicFramePr>
            <a:graphicFrameLocks/>
          </p:cNvGraphicFramePr>
          <p:nvPr>
            <p:extLst>
              <p:ext uri="{D42A27DB-BD31-4B8C-83A1-F6EECF244321}">
                <p14:modId xmlns:p14="http://schemas.microsoft.com/office/powerpoint/2010/main" val="301292848"/>
              </p:ext>
            </p:extLst>
          </p:nvPr>
        </p:nvGraphicFramePr>
        <p:xfrm>
          <a:off x="312233" y="1282214"/>
          <a:ext cx="8564135" cy="3406971"/>
        </p:xfrm>
        <a:graphic>
          <a:graphicData uri="http://schemas.openxmlformats.org/drawingml/2006/table">
            <a:tbl>
              <a:tblPr firstRow="1" bandRow="1">
                <a:tableStyleId>{5C22544A-7EE6-4342-B048-85BDC9FD1C3A}</a:tableStyleId>
              </a:tblPr>
              <a:tblGrid>
                <a:gridCol w="1712827">
                  <a:extLst>
                    <a:ext uri="{9D8B030D-6E8A-4147-A177-3AD203B41FA5}">
                      <a16:colId xmlns:a16="http://schemas.microsoft.com/office/drawing/2014/main" val="448113425"/>
                    </a:ext>
                  </a:extLst>
                </a:gridCol>
                <a:gridCol w="1712827">
                  <a:extLst>
                    <a:ext uri="{9D8B030D-6E8A-4147-A177-3AD203B41FA5}">
                      <a16:colId xmlns:a16="http://schemas.microsoft.com/office/drawing/2014/main" val="3449311429"/>
                    </a:ext>
                  </a:extLst>
                </a:gridCol>
                <a:gridCol w="1712827">
                  <a:extLst>
                    <a:ext uri="{9D8B030D-6E8A-4147-A177-3AD203B41FA5}">
                      <a16:colId xmlns:a16="http://schemas.microsoft.com/office/drawing/2014/main" val="3730855017"/>
                    </a:ext>
                  </a:extLst>
                </a:gridCol>
                <a:gridCol w="1712827">
                  <a:extLst>
                    <a:ext uri="{9D8B030D-6E8A-4147-A177-3AD203B41FA5}">
                      <a16:colId xmlns:a16="http://schemas.microsoft.com/office/drawing/2014/main" val="2969243876"/>
                    </a:ext>
                  </a:extLst>
                </a:gridCol>
                <a:gridCol w="1712827">
                  <a:extLst>
                    <a:ext uri="{9D8B030D-6E8A-4147-A177-3AD203B41FA5}">
                      <a16:colId xmlns:a16="http://schemas.microsoft.com/office/drawing/2014/main" val="4187092419"/>
                    </a:ext>
                  </a:extLst>
                </a:gridCol>
              </a:tblGrid>
              <a:tr h="280487">
                <a:tc>
                  <a:txBody>
                    <a:bodyPr/>
                    <a:lstStyle/>
                    <a:p>
                      <a:pPr algn="ctr">
                        <a:lnSpc>
                          <a:spcPct val="75000"/>
                        </a:lnSpc>
                      </a:pPr>
                      <a:endParaRPr lang="en-US" sz="1800" dirty="0"/>
                    </a:p>
                  </a:txBody>
                  <a:tcPr marL="118717" marR="118717" marT="60960" marB="60960" anchor="ctr">
                    <a:lnL w="38100" cap="flat" cmpd="sng" algn="ctr">
                      <a:solidFill>
                        <a:schemeClr val="accent3"/>
                      </a:solidFill>
                      <a:prstDash val="solid"/>
                      <a:round/>
                      <a:headEnd type="none" w="med" len="med"/>
                      <a:tailEnd type="none" w="med" len="med"/>
                    </a:lnL>
                    <a:lnR w="38100" cap="flat" cmpd="sng" algn="ctr">
                      <a:solidFill>
                        <a:schemeClr val="accent3"/>
                      </a:solidFill>
                      <a:prstDash val="solid"/>
                      <a:round/>
                      <a:headEnd type="none" w="med" len="med"/>
                      <a:tailEnd type="none" w="med" len="med"/>
                    </a:lnR>
                    <a:lnT w="38100" cap="flat" cmpd="sng" algn="ctr">
                      <a:solidFill>
                        <a:schemeClr val="accent3"/>
                      </a:solidFill>
                      <a:prstDash val="solid"/>
                      <a:round/>
                      <a:headEnd type="none" w="med" len="med"/>
                      <a:tailEnd type="none" w="med" len="med"/>
                    </a:lnT>
                    <a:lnB w="38100" cap="flat" cmpd="sng" algn="ctr">
                      <a:solidFill>
                        <a:schemeClr val="accent3"/>
                      </a:solidFill>
                      <a:prstDash val="solid"/>
                      <a:round/>
                      <a:headEnd type="none" w="med" len="med"/>
                      <a:tailEnd type="none" w="med" len="med"/>
                    </a:lnB>
                    <a:solidFill>
                      <a:schemeClr val="accent3"/>
                    </a:solidFill>
                  </a:tcPr>
                </a:tc>
                <a:tc>
                  <a:txBody>
                    <a:bodyPr/>
                    <a:lstStyle/>
                    <a:p>
                      <a:pPr algn="ctr">
                        <a:lnSpc>
                          <a:spcPct val="75000"/>
                        </a:lnSpc>
                      </a:pPr>
                      <a:r>
                        <a:rPr lang="en-US" sz="1800" dirty="0"/>
                        <a:t>CsA</a:t>
                      </a:r>
                    </a:p>
                  </a:txBody>
                  <a:tcPr marL="118717" marR="118717" marT="60960" marB="60960" anchor="ctr">
                    <a:lnL w="38100" cap="flat" cmpd="sng" algn="ctr">
                      <a:solidFill>
                        <a:schemeClr val="accent3"/>
                      </a:solidFill>
                      <a:prstDash val="solid"/>
                      <a:round/>
                      <a:headEnd type="none" w="med" len="med"/>
                      <a:tailEnd type="none" w="med" len="med"/>
                    </a:lnL>
                    <a:lnR w="38100" cap="flat" cmpd="sng" algn="ctr">
                      <a:solidFill>
                        <a:schemeClr val="accent3"/>
                      </a:solidFill>
                      <a:prstDash val="solid"/>
                      <a:round/>
                      <a:headEnd type="none" w="med" len="med"/>
                      <a:tailEnd type="none" w="med" len="med"/>
                    </a:lnR>
                    <a:lnT w="38100" cap="flat" cmpd="sng" algn="ctr">
                      <a:solidFill>
                        <a:schemeClr val="accent3"/>
                      </a:solidFill>
                      <a:prstDash val="solid"/>
                      <a:round/>
                      <a:headEnd type="none" w="med" len="med"/>
                      <a:tailEnd type="none" w="med" len="med"/>
                    </a:lnT>
                    <a:lnB w="38100" cap="flat" cmpd="sng" algn="ctr">
                      <a:solidFill>
                        <a:schemeClr val="accent3"/>
                      </a:solidFill>
                      <a:prstDash val="solid"/>
                      <a:round/>
                      <a:headEnd type="none" w="med" len="med"/>
                      <a:tailEnd type="none" w="med" len="med"/>
                    </a:lnB>
                    <a:solidFill>
                      <a:schemeClr val="accent3"/>
                    </a:solidFill>
                  </a:tcPr>
                </a:tc>
                <a:tc>
                  <a:txBody>
                    <a:bodyPr/>
                    <a:lstStyle/>
                    <a:p>
                      <a:pPr algn="ctr">
                        <a:lnSpc>
                          <a:spcPct val="75000"/>
                        </a:lnSpc>
                      </a:pPr>
                      <a:r>
                        <a:rPr lang="en-US" sz="1800" dirty="0"/>
                        <a:t>AZA</a:t>
                      </a:r>
                    </a:p>
                  </a:txBody>
                  <a:tcPr marL="118717" marR="118717" marT="60960" marB="60960" anchor="ctr">
                    <a:lnL w="38100" cap="flat" cmpd="sng" algn="ctr">
                      <a:solidFill>
                        <a:schemeClr val="accent3"/>
                      </a:solidFill>
                      <a:prstDash val="solid"/>
                      <a:round/>
                      <a:headEnd type="none" w="med" len="med"/>
                      <a:tailEnd type="none" w="med" len="med"/>
                    </a:lnL>
                    <a:lnR w="38100" cap="flat" cmpd="sng" algn="ctr">
                      <a:solidFill>
                        <a:schemeClr val="accent3"/>
                      </a:solidFill>
                      <a:prstDash val="solid"/>
                      <a:round/>
                      <a:headEnd type="none" w="med" len="med"/>
                      <a:tailEnd type="none" w="med" len="med"/>
                    </a:lnR>
                    <a:lnT w="38100" cap="flat" cmpd="sng" algn="ctr">
                      <a:solidFill>
                        <a:schemeClr val="accent3"/>
                      </a:solidFill>
                      <a:prstDash val="solid"/>
                      <a:round/>
                      <a:headEnd type="none" w="med" len="med"/>
                      <a:tailEnd type="none" w="med" len="med"/>
                    </a:lnT>
                    <a:lnB w="38100" cap="flat" cmpd="sng" algn="ctr">
                      <a:solidFill>
                        <a:schemeClr val="accent3"/>
                      </a:solidFill>
                      <a:prstDash val="solid"/>
                      <a:round/>
                      <a:headEnd type="none" w="med" len="med"/>
                      <a:tailEnd type="none" w="med" len="med"/>
                    </a:lnB>
                    <a:solidFill>
                      <a:schemeClr val="accent3"/>
                    </a:solidFill>
                  </a:tcPr>
                </a:tc>
                <a:tc>
                  <a:txBody>
                    <a:bodyPr/>
                    <a:lstStyle/>
                    <a:p>
                      <a:pPr algn="ctr">
                        <a:lnSpc>
                          <a:spcPct val="75000"/>
                        </a:lnSpc>
                      </a:pPr>
                      <a:r>
                        <a:rPr lang="en-US" sz="1800" dirty="0"/>
                        <a:t>MTX</a:t>
                      </a:r>
                    </a:p>
                  </a:txBody>
                  <a:tcPr marL="118717" marR="118717" marT="60960" marB="60960" anchor="ctr">
                    <a:lnL w="38100" cap="flat" cmpd="sng" algn="ctr">
                      <a:solidFill>
                        <a:schemeClr val="accent3"/>
                      </a:solidFill>
                      <a:prstDash val="solid"/>
                      <a:round/>
                      <a:headEnd type="none" w="med" len="med"/>
                      <a:tailEnd type="none" w="med" len="med"/>
                    </a:lnL>
                    <a:lnR w="38100" cap="flat" cmpd="sng" algn="ctr">
                      <a:solidFill>
                        <a:schemeClr val="accent3"/>
                      </a:solidFill>
                      <a:prstDash val="solid"/>
                      <a:round/>
                      <a:headEnd type="none" w="med" len="med"/>
                      <a:tailEnd type="none" w="med" len="med"/>
                    </a:lnR>
                    <a:lnT w="38100" cap="flat" cmpd="sng" algn="ctr">
                      <a:solidFill>
                        <a:schemeClr val="accent3"/>
                      </a:solidFill>
                      <a:prstDash val="solid"/>
                      <a:round/>
                      <a:headEnd type="none" w="med" len="med"/>
                      <a:tailEnd type="none" w="med" len="med"/>
                    </a:lnT>
                    <a:lnB w="38100" cap="flat" cmpd="sng" algn="ctr">
                      <a:solidFill>
                        <a:schemeClr val="accent3"/>
                      </a:solidFill>
                      <a:prstDash val="solid"/>
                      <a:round/>
                      <a:headEnd type="none" w="med" len="med"/>
                      <a:tailEnd type="none" w="med" len="med"/>
                    </a:lnB>
                    <a:solidFill>
                      <a:schemeClr val="accent3"/>
                    </a:solidFill>
                  </a:tcPr>
                </a:tc>
                <a:tc>
                  <a:txBody>
                    <a:bodyPr/>
                    <a:lstStyle/>
                    <a:p>
                      <a:pPr algn="ctr">
                        <a:lnSpc>
                          <a:spcPct val="75000"/>
                        </a:lnSpc>
                      </a:pPr>
                      <a:r>
                        <a:rPr lang="en-US" sz="1800" dirty="0"/>
                        <a:t>MPA</a:t>
                      </a:r>
                    </a:p>
                  </a:txBody>
                  <a:tcPr marL="118717" marR="118717" marT="60960" marB="60960" anchor="ctr">
                    <a:lnL w="38100" cap="flat" cmpd="sng" algn="ctr">
                      <a:solidFill>
                        <a:schemeClr val="accent3"/>
                      </a:solidFill>
                      <a:prstDash val="solid"/>
                      <a:round/>
                      <a:headEnd type="none" w="med" len="med"/>
                      <a:tailEnd type="none" w="med" len="med"/>
                    </a:lnL>
                    <a:lnR w="38100" cap="flat" cmpd="sng" algn="ctr">
                      <a:solidFill>
                        <a:schemeClr val="accent3"/>
                      </a:solidFill>
                      <a:prstDash val="solid"/>
                      <a:round/>
                      <a:headEnd type="none" w="med" len="med"/>
                      <a:tailEnd type="none" w="med" len="med"/>
                    </a:lnR>
                    <a:lnT w="38100" cap="flat" cmpd="sng" algn="ctr">
                      <a:solidFill>
                        <a:schemeClr val="accent3"/>
                      </a:solidFill>
                      <a:prstDash val="solid"/>
                      <a:round/>
                      <a:headEnd type="none" w="med" len="med"/>
                      <a:tailEnd type="none" w="med" len="med"/>
                    </a:lnT>
                    <a:lnB w="38100" cap="flat" cmpd="sng" algn="ctr">
                      <a:solidFill>
                        <a:schemeClr val="accent3"/>
                      </a:solidFill>
                      <a:prstDash val="solid"/>
                      <a:round/>
                      <a:headEnd type="none" w="med" len="med"/>
                      <a:tailEnd type="none" w="med" len="med"/>
                    </a:lnB>
                    <a:solidFill>
                      <a:schemeClr val="accent3"/>
                    </a:solidFill>
                  </a:tcPr>
                </a:tc>
                <a:extLst>
                  <a:ext uri="{0D108BD9-81ED-4DB2-BD59-A6C34878D82A}">
                    <a16:rowId xmlns:a16="http://schemas.microsoft.com/office/drawing/2014/main" val="1035675814"/>
                  </a:ext>
                </a:extLst>
              </a:tr>
              <a:tr h="390802">
                <a:tc>
                  <a:txBody>
                    <a:bodyPr/>
                    <a:lstStyle/>
                    <a:p>
                      <a:pPr algn="ctr">
                        <a:lnSpc>
                          <a:spcPct val="75000"/>
                        </a:lnSpc>
                      </a:pPr>
                      <a:r>
                        <a:rPr lang="en-US" sz="1200" kern="1200" dirty="0">
                          <a:solidFill>
                            <a:schemeClr val="dk1"/>
                          </a:solidFill>
                          <a:effectLst/>
                          <a:latin typeface="+mn-lt"/>
                          <a:ea typeface="+mn-ea"/>
                          <a:cs typeface="+mn-cs"/>
                        </a:rPr>
                        <a:t>Decrease in clinical score (%) </a:t>
                      </a:r>
                      <a:endParaRPr lang="en-US" sz="1200" dirty="0"/>
                    </a:p>
                  </a:txBody>
                  <a:tcPr marL="118717" marR="118717" marT="60960" marB="60960" anchor="ctr">
                    <a:lnL w="38100" cap="flat" cmpd="sng" algn="ctr">
                      <a:solidFill>
                        <a:schemeClr val="accent3"/>
                      </a:solidFill>
                      <a:prstDash val="solid"/>
                      <a:round/>
                      <a:headEnd type="none" w="med" len="med"/>
                      <a:tailEnd type="none" w="med" len="med"/>
                    </a:lnL>
                    <a:lnR w="38100" cap="flat" cmpd="sng" algn="ctr">
                      <a:solidFill>
                        <a:schemeClr val="accent3"/>
                      </a:solidFill>
                      <a:prstDash val="solid"/>
                      <a:round/>
                      <a:headEnd type="none" w="med" len="med"/>
                      <a:tailEnd type="none" w="med" len="med"/>
                    </a:lnR>
                    <a:lnT w="38100" cap="flat" cmpd="sng" algn="ctr">
                      <a:solidFill>
                        <a:schemeClr val="accent3"/>
                      </a:solidFill>
                      <a:prstDash val="solid"/>
                      <a:round/>
                      <a:headEnd type="none" w="med" len="med"/>
                      <a:tailEnd type="none" w="med" len="med"/>
                    </a:lnT>
                    <a:lnB w="38100" cap="flat" cmpd="sng" algn="ctr">
                      <a:solidFill>
                        <a:schemeClr val="accent3"/>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914400" rtl="0" eaLnBrk="1" fontAlgn="auto" latinLnBrk="0" hangingPunct="1">
                        <a:lnSpc>
                          <a:spcPct val="75000"/>
                        </a:lnSpc>
                        <a:spcBef>
                          <a:spcPts val="0"/>
                        </a:spcBef>
                        <a:spcAft>
                          <a:spcPts val="0"/>
                        </a:spcAft>
                        <a:buClrTx/>
                        <a:buSzTx/>
                        <a:buFontTx/>
                        <a:buNone/>
                        <a:tabLst/>
                        <a:defRPr/>
                      </a:pPr>
                      <a:r>
                        <a:rPr lang="en-US" sz="1200" kern="1200" dirty="0">
                          <a:solidFill>
                            <a:schemeClr val="dk1"/>
                          </a:solidFill>
                          <a:effectLst/>
                          <a:latin typeface="+mn-lt"/>
                          <a:ea typeface="+mn-ea"/>
                          <a:cs typeface="+mn-cs"/>
                        </a:rPr>
                        <a:t>54-95</a:t>
                      </a:r>
                      <a:endParaRPr lang="en-US" sz="1200" dirty="0"/>
                    </a:p>
                  </a:txBody>
                  <a:tcPr marL="118717" marR="118717" marT="60960" marB="60960" anchor="ctr">
                    <a:lnL w="38100" cap="flat" cmpd="sng" algn="ctr">
                      <a:solidFill>
                        <a:schemeClr val="accent3"/>
                      </a:solidFill>
                      <a:prstDash val="solid"/>
                      <a:round/>
                      <a:headEnd type="none" w="med" len="med"/>
                      <a:tailEnd type="none" w="med" len="med"/>
                    </a:lnL>
                    <a:lnR w="38100" cap="flat" cmpd="sng" algn="ctr">
                      <a:solidFill>
                        <a:schemeClr val="accent3"/>
                      </a:solidFill>
                      <a:prstDash val="solid"/>
                      <a:round/>
                      <a:headEnd type="none" w="med" len="med"/>
                      <a:tailEnd type="none" w="med" len="med"/>
                    </a:lnR>
                    <a:lnT w="38100" cap="flat" cmpd="sng" algn="ctr">
                      <a:solidFill>
                        <a:schemeClr val="accent3"/>
                      </a:solidFill>
                      <a:prstDash val="solid"/>
                      <a:round/>
                      <a:headEnd type="none" w="med" len="med"/>
                      <a:tailEnd type="none" w="med" len="med"/>
                    </a:lnT>
                    <a:lnB w="38100" cap="flat" cmpd="sng" algn="ctr">
                      <a:solidFill>
                        <a:schemeClr val="accent3"/>
                      </a:solidFill>
                      <a:prstDash val="solid"/>
                      <a:round/>
                      <a:headEnd type="none" w="med" len="med"/>
                      <a:tailEnd type="none" w="med" len="med"/>
                    </a:lnB>
                    <a:solidFill>
                      <a:schemeClr val="accent1">
                        <a:lumMod val="20000"/>
                        <a:lumOff val="80000"/>
                      </a:schemeClr>
                    </a:solidFill>
                  </a:tcPr>
                </a:tc>
                <a:tc>
                  <a:txBody>
                    <a:bodyPr/>
                    <a:lstStyle/>
                    <a:p>
                      <a:pPr algn="ctr">
                        <a:lnSpc>
                          <a:spcPct val="75000"/>
                        </a:lnSpc>
                      </a:pPr>
                      <a:r>
                        <a:rPr lang="en-US" sz="1200" kern="1200" dirty="0">
                          <a:solidFill>
                            <a:schemeClr val="dk1"/>
                          </a:solidFill>
                          <a:effectLst/>
                          <a:latin typeface="+mn-lt"/>
                          <a:ea typeface="+mn-ea"/>
                          <a:cs typeface="+mn-cs"/>
                        </a:rPr>
                        <a:t>26-39 </a:t>
                      </a:r>
                      <a:endParaRPr lang="en-US" sz="1200" dirty="0"/>
                    </a:p>
                  </a:txBody>
                  <a:tcPr marL="118717" marR="118717" marT="60960" marB="60960" anchor="ctr">
                    <a:lnL w="38100" cap="flat" cmpd="sng" algn="ctr">
                      <a:solidFill>
                        <a:schemeClr val="accent3"/>
                      </a:solidFill>
                      <a:prstDash val="solid"/>
                      <a:round/>
                      <a:headEnd type="none" w="med" len="med"/>
                      <a:tailEnd type="none" w="med" len="med"/>
                    </a:lnL>
                    <a:lnR w="38100" cap="flat" cmpd="sng" algn="ctr">
                      <a:solidFill>
                        <a:schemeClr val="accent3"/>
                      </a:solidFill>
                      <a:prstDash val="solid"/>
                      <a:round/>
                      <a:headEnd type="none" w="med" len="med"/>
                      <a:tailEnd type="none" w="med" len="med"/>
                    </a:lnR>
                    <a:lnT w="38100" cap="flat" cmpd="sng" algn="ctr">
                      <a:solidFill>
                        <a:schemeClr val="accent3"/>
                      </a:solidFill>
                      <a:prstDash val="solid"/>
                      <a:round/>
                      <a:headEnd type="none" w="med" len="med"/>
                      <a:tailEnd type="none" w="med" len="med"/>
                    </a:lnT>
                    <a:lnB w="38100" cap="flat" cmpd="sng" algn="ctr">
                      <a:solidFill>
                        <a:schemeClr val="accent3"/>
                      </a:solidFill>
                      <a:prstDash val="solid"/>
                      <a:round/>
                      <a:headEnd type="none" w="med" len="med"/>
                      <a:tailEnd type="none" w="med" len="med"/>
                    </a:lnB>
                    <a:solidFill>
                      <a:schemeClr val="accent1">
                        <a:lumMod val="20000"/>
                        <a:lumOff val="80000"/>
                      </a:schemeClr>
                    </a:solidFill>
                  </a:tcPr>
                </a:tc>
                <a:tc>
                  <a:txBody>
                    <a:bodyPr/>
                    <a:lstStyle/>
                    <a:p>
                      <a:pPr algn="ctr">
                        <a:lnSpc>
                          <a:spcPct val="75000"/>
                        </a:lnSpc>
                      </a:pPr>
                      <a:r>
                        <a:rPr lang="en-US" sz="1200" kern="1200" dirty="0">
                          <a:solidFill>
                            <a:schemeClr val="dk1"/>
                          </a:solidFill>
                          <a:effectLst/>
                          <a:latin typeface="+mn-lt"/>
                          <a:ea typeface="+mn-ea"/>
                          <a:cs typeface="+mn-cs"/>
                        </a:rPr>
                        <a:t>42-52 </a:t>
                      </a:r>
                      <a:endParaRPr lang="en-US" sz="1200" dirty="0"/>
                    </a:p>
                  </a:txBody>
                  <a:tcPr marL="118717" marR="118717" marT="60960" marB="60960" anchor="ctr">
                    <a:lnL w="38100" cap="flat" cmpd="sng" algn="ctr">
                      <a:solidFill>
                        <a:schemeClr val="accent3"/>
                      </a:solidFill>
                      <a:prstDash val="solid"/>
                      <a:round/>
                      <a:headEnd type="none" w="med" len="med"/>
                      <a:tailEnd type="none" w="med" len="med"/>
                    </a:lnL>
                    <a:lnR w="38100" cap="flat" cmpd="sng" algn="ctr">
                      <a:solidFill>
                        <a:schemeClr val="accent3"/>
                      </a:solidFill>
                      <a:prstDash val="solid"/>
                      <a:round/>
                      <a:headEnd type="none" w="med" len="med"/>
                      <a:tailEnd type="none" w="med" len="med"/>
                    </a:lnR>
                    <a:lnT w="38100" cap="flat" cmpd="sng" algn="ctr">
                      <a:solidFill>
                        <a:schemeClr val="accent3"/>
                      </a:solidFill>
                      <a:prstDash val="solid"/>
                      <a:round/>
                      <a:headEnd type="none" w="med" len="med"/>
                      <a:tailEnd type="none" w="med" len="med"/>
                    </a:lnT>
                    <a:lnB w="38100" cap="flat" cmpd="sng" algn="ctr">
                      <a:solidFill>
                        <a:schemeClr val="accent3"/>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914400" rtl="0" eaLnBrk="1" fontAlgn="auto" latinLnBrk="0" hangingPunct="1">
                        <a:lnSpc>
                          <a:spcPct val="75000"/>
                        </a:lnSpc>
                        <a:spcBef>
                          <a:spcPts val="0"/>
                        </a:spcBef>
                        <a:spcAft>
                          <a:spcPts val="0"/>
                        </a:spcAft>
                        <a:buClrTx/>
                        <a:buSzTx/>
                        <a:buFontTx/>
                        <a:buNone/>
                        <a:tabLst/>
                        <a:defRPr/>
                      </a:pPr>
                      <a:r>
                        <a:rPr lang="en-US" sz="1200" kern="1200" dirty="0">
                          <a:solidFill>
                            <a:schemeClr val="dk1"/>
                          </a:solidFill>
                          <a:effectLst/>
                          <a:latin typeface="+mn-lt"/>
                          <a:ea typeface="+mn-ea"/>
                          <a:cs typeface="+mn-cs"/>
                        </a:rPr>
                        <a:t>55-68</a:t>
                      </a:r>
                    </a:p>
                  </a:txBody>
                  <a:tcPr marL="118717" marR="118717" marT="60960" marB="60960" anchor="ctr">
                    <a:lnL w="38100" cap="flat" cmpd="sng" algn="ctr">
                      <a:solidFill>
                        <a:schemeClr val="accent3"/>
                      </a:solidFill>
                      <a:prstDash val="solid"/>
                      <a:round/>
                      <a:headEnd type="none" w="med" len="med"/>
                      <a:tailEnd type="none" w="med" len="med"/>
                    </a:lnL>
                    <a:lnR w="38100" cap="flat" cmpd="sng" algn="ctr">
                      <a:solidFill>
                        <a:schemeClr val="accent3"/>
                      </a:solidFill>
                      <a:prstDash val="solid"/>
                      <a:round/>
                      <a:headEnd type="none" w="med" len="med"/>
                      <a:tailEnd type="none" w="med" len="med"/>
                    </a:lnR>
                    <a:lnT w="38100" cap="flat" cmpd="sng" algn="ctr">
                      <a:solidFill>
                        <a:schemeClr val="accent3"/>
                      </a:solidFill>
                      <a:prstDash val="solid"/>
                      <a:round/>
                      <a:headEnd type="none" w="med" len="med"/>
                      <a:tailEnd type="none" w="med" len="med"/>
                    </a:lnT>
                    <a:lnB w="38100" cap="flat" cmpd="sng" algn="ctr">
                      <a:solidFill>
                        <a:schemeClr val="accent3"/>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195755760"/>
                  </a:ext>
                </a:extLst>
              </a:tr>
              <a:tr h="390802">
                <a:tc>
                  <a:txBody>
                    <a:bodyPr/>
                    <a:lstStyle/>
                    <a:p>
                      <a:pPr marL="0" marR="0" lvl="0" indent="0" algn="ctr" defTabSz="914400" rtl="0" eaLnBrk="1" fontAlgn="auto" latinLnBrk="0" hangingPunct="1">
                        <a:lnSpc>
                          <a:spcPct val="75000"/>
                        </a:lnSpc>
                        <a:spcBef>
                          <a:spcPts val="0"/>
                        </a:spcBef>
                        <a:spcAft>
                          <a:spcPts val="0"/>
                        </a:spcAft>
                        <a:buClrTx/>
                        <a:buSzTx/>
                        <a:buFontTx/>
                        <a:buNone/>
                        <a:tabLst/>
                        <a:defRPr/>
                      </a:pPr>
                      <a:r>
                        <a:rPr lang="en-US" sz="1200" kern="1200" dirty="0">
                          <a:solidFill>
                            <a:schemeClr val="dk1"/>
                          </a:solidFill>
                          <a:effectLst/>
                          <a:latin typeface="+mn-lt"/>
                          <a:ea typeface="+mn-ea"/>
                          <a:cs typeface="+mn-cs"/>
                        </a:rPr>
                        <a:t>Treatment period in trials (wks)</a:t>
                      </a:r>
                    </a:p>
                  </a:txBody>
                  <a:tcPr marL="118717" marR="118717" marT="60960" marB="60960" anchor="ctr">
                    <a:lnL w="38100" cap="flat" cmpd="sng" algn="ctr">
                      <a:solidFill>
                        <a:schemeClr val="accent3"/>
                      </a:solidFill>
                      <a:prstDash val="solid"/>
                      <a:round/>
                      <a:headEnd type="none" w="med" len="med"/>
                      <a:tailEnd type="none" w="med" len="med"/>
                    </a:lnL>
                    <a:lnR w="38100" cap="flat" cmpd="sng" algn="ctr">
                      <a:solidFill>
                        <a:schemeClr val="accent3"/>
                      </a:solidFill>
                      <a:prstDash val="solid"/>
                      <a:round/>
                      <a:headEnd type="none" w="med" len="med"/>
                      <a:tailEnd type="none" w="med" len="med"/>
                    </a:lnR>
                    <a:lnT w="38100" cap="flat" cmpd="sng" algn="ctr">
                      <a:solidFill>
                        <a:schemeClr val="accent3"/>
                      </a:solidFill>
                      <a:prstDash val="solid"/>
                      <a:round/>
                      <a:headEnd type="none" w="med" len="med"/>
                      <a:tailEnd type="none" w="med" len="med"/>
                    </a:lnT>
                    <a:lnB w="38100" cap="flat" cmpd="sng" algn="ctr">
                      <a:solidFill>
                        <a:schemeClr val="accent3"/>
                      </a:solidFill>
                      <a:prstDash val="solid"/>
                      <a:round/>
                      <a:headEnd type="none" w="med" len="med"/>
                      <a:tailEnd type="none" w="med" len="med"/>
                    </a:lnB>
                    <a:noFill/>
                  </a:tcPr>
                </a:tc>
                <a:tc>
                  <a:txBody>
                    <a:bodyPr/>
                    <a:lstStyle/>
                    <a:p>
                      <a:pPr algn="ctr">
                        <a:lnSpc>
                          <a:spcPct val="75000"/>
                        </a:lnSpc>
                      </a:pPr>
                      <a:r>
                        <a:rPr lang="en-US" sz="1200" kern="1200" dirty="0">
                          <a:solidFill>
                            <a:schemeClr val="dk1"/>
                          </a:solidFill>
                          <a:effectLst/>
                          <a:latin typeface="+mn-lt"/>
                          <a:ea typeface="+mn-ea"/>
                          <a:cs typeface="+mn-cs"/>
                        </a:rPr>
                        <a:t>Max 52 </a:t>
                      </a:r>
                      <a:endParaRPr lang="en-US" sz="1200" dirty="0"/>
                    </a:p>
                  </a:txBody>
                  <a:tcPr marL="118717" marR="118717" marT="60960" marB="60960" anchor="ctr">
                    <a:lnL w="38100" cap="flat" cmpd="sng" algn="ctr">
                      <a:solidFill>
                        <a:schemeClr val="accent3"/>
                      </a:solidFill>
                      <a:prstDash val="solid"/>
                      <a:round/>
                      <a:headEnd type="none" w="med" len="med"/>
                      <a:tailEnd type="none" w="med" len="med"/>
                    </a:lnL>
                    <a:lnR w="38100" cap="flat" cmpd="sng" algn="ctr">
                      <a:solidFill>
                        <a:schemeClr val="accent3"/>
                      </a:solidFill>
                      <a:prstDash val="solid"/>
                      <a:round/>
                      <a:headEnd type="none" w="med" len="med"/>
                      <a:tailEnd type="none" w="med" len="med"/>
                    </a:lnR>
                    <a:lnT w="38100" cap="flat" cmpd="sng" algn="ctr">
                      <a:solidFill>
                        <a:schemeClr val="accent3"/>
                      </a:solidFill>
                      <a:prstDash val="solid"/>
                      <a:round/>
                      <a:headEnd type="none" w="med" len="med"/>
                      <a:tailEnd type="none" w="med" len="med"/>
                    </a:lnT>
                    <a:lnB w="38100" cap="flat" cmpd="sng" algn="ctr">
                      <a:solidFill>
                        <a:schemeClr val="accent3"/>
                      </a:solidFill>
                      <a:prstDash val="solid"/>
                      <a:round/>
                      <a:headEnd type="none" w="med" len="med"/>
                      <a:tailEnd type="none" w="med" len="med"/>
                    </a:lnB>
                    <a:noFill/>
                  </a:tcPr>
                </a:tc>
                <a:tc>
                  <a:txBody>
                    <a:bodyPr/>
                    <a:lstStyle/>
                    <a:p>
                      <a:pPr algn="ctr">
                        <a:lnSpc>
                          <a:spcPct val="75000"/>
                        </a:lnSpc>
                      </a:pPr>
                      <a:r>
                        <a:rPr lang="en-US" sz="1200" kern="1200" dirty="0">
                          <a:solidFill>
                            <a:schemeClr val="dk1"/>
                          </a:solidFill>
                          <a:effectLst/>
                          <a:latin typeface="+mn-lt"/>
                          <a:ea typeface="+mn-ea"/>
                          <a:cs typeface="+mn-cs"/>
                        </a:rPr>
                        <a:t>Max 24</a:t>
                      </a:r>
                      <a:endParaRPr lang="en-US" sz="1200" dirty="0"/>
                    </a:p>
                  </a:txBody>
                  <a:tcPr marL="118717" marR="118717" marT="60960" marB="60960" anchor="ctr">
                    <a:lnL w="38100" cap="flat" cmpd="sng" algn="ctr">
                      <a:solidFill>
                        <a:schemeClr val="accent3"/>
                      </a:solidFill>
                      <a:prstDash val="solid"/>
                      <a:round/>
                      <a:headEnd type="none" w="med" len="med"/>
                      <a:tailEnd type="none" w="med" len="med"/>
                    </a:lnL>
                    <a:lnR w="38100" cap="flat" cmpd="sng" algn="ctr">
                      <a:solidFill>
                        <a:schemeClr val="accent3"/>
                      </a:solidFill>
                      <a:prstDash val="solid"/>
                      <a:round/>
                      <a:headEnd type="none" w="med" len="med"/>
                      <a:tailEnd type="none" w="med" len="med"/>
                    </a:lnR>
                    <a:lnT w="38100" cap="flat" cmpd="sng" algn="ctr">
                      <a:solidFill>
                        <a:schemeClr val="accent3"/>
                      </a:solidFill>
                      <a:prstDash val="solid"/>
                      <a:round/>
                      <a:headEnd type="none" w="med" len="med"/>
                      <a:tailEnd type="none" w="med" len="med"/>
                    </a:lnT>
                    <a:lnB w="38100" cap="flat" cmpd="sng" algn="ctr">
                      <a:solidFill>
                        <a:schemeClr val="accent3"/>
                      </a:solidFill>
                      <a:prstDash val="solid"/>
                      <a:round/>
                      <a:headEnd type="none" w="med" len="med"/>
                      <a:tailEnd type="none" w="med" len="med"/>
                    </a:lnB>
                    <a:noFill/>
                  </a:tcPr>
                </a:tc>
                <a:tc>
                  <a:txBody>
                    <a:bodyPr/>
                    <a:lstStyle/>
                    <a:p>
                      <a:pPr algn="ctr">
                        <a:lnSpc>
                          <a:spcPct val="75000"/>
                        </a:lnSpc>
                      </a:pPr>
                      <a:r>
                        <a:rPr lang="en-US" sz="1200" kern="1200" dirty="0">
                          <a:solidFill>
                            <a:schemeClr val="dk1"/>
                          </a:solidFill>
                          <a:effectLst/>
                          <a:latin typeface="+mn-lt"/>
                          <a:ea typeface="+mn-ea"/>
                          <a:cs typeface="+mn-cs"/>
                        </a:rPr>
                        <a:t>Max 24</a:t>
                      </a:r>
                      <a:endParaRPr lang="en-US" sz="1200" dirty="0"/>
                    </a:p>
                  </a:txBody>
                  <a:tcPr marL="118717" marR="118717" marT="60960" marB="60960" anchor="ctr">
                    <a:lnL w="38100" cap="flat" cmpd="sng" algn="ctr">
                      <a:solidFill>
                        <a:schemeClr val="accent3"/>
                      </a:solidFill>
                      <a:prstDash val="solid"/>
                      <a:round/>
                      <a:headEnd type="none" w="med" len="med"/>
                      <a:tailEnd type="none" w="med" len="med"/>
                    </a:lnL>
                    <a:lnR w="38100" cap="flat" cmpd="sng" algn="ctr">
                      <a:solidFill>
                        <a:schemeClr val="accent3"/>
                      </a:solidFill>
                      <a:prstDash val="solid"/>
                      <a:round/>
                      <a:headEnd type="none" w="med" len="med"/>
                      <a:tailEnd type="none" w="med" len="med"/>
                    </a:lnR>
                    <a:lnT w="38100" cap="flat" cmpd="sng" algn="ctr">
                      <a:solidFill>
                        <a:schemeClr val="accent3"/>
                      </a:solidFill>
                      <a:prstDash val="solid"/>
                      <a:round/>
                      <a:headEnd type="none" w="med" len="med"/>
                      <a:tailEnd type="none" w="med" len="med"/>
                    </a:lnT>
                    <a:lnB w="38100" cap="flat" cmpd="sng" algn="ctr">
                      <a:solidFill>
                        <a:schemeClr val="accent3"/>
                      </a:solidFill>
                      <a:prstDash val="solid"/>
                      <a:round/>
                      <a:headEnd type="none" w="med" len="med"/>
                      <a:tailEnd type="none" w="med" len="med"/>
                    </a:lnB>
                    <a:noFill/>
                  </a:tcPr>
                </a:tc>
                <a:tc>
                  <a:txBody>
                    <a:bodyPr/>
                    <a:lstStyle/>
                    <a:p>
                      <a:pPr algn="ctr">
                        <a:lnSpc>
                          <a:spcPct val="75000"/>
                        </a:lnSpc>
                      </a:pPr>
                      <a:r>
                        <a:rPr lang="en-US" sz="1200" kern="1200" dirty="0">
                          <a:solidFill>
                            <a:schemeClr val="dk1"/>
                          </a:solidFill>
                          <a:effectLst/>
                          <a:latin typeface="+mn-lt"/>
                          <a:ea typeface="+mn-ea"/>
                          <a:cs typeface="+mn-cs"/>
                        </a:rPr>
                        <a:t>Max 30</a:t>
                      </a:r>
                      <a:endParaRPr lang="en-US" sz="1200" dirty="0"/>
                    </a:p>
                  </a:txBody>
                  <a:tcPr marL="118717" marR="118717" marT="60960" marB="60960" anchor="ctr">
                    <a:lnL w="38100" cap="flat" cmpd="sng" algn="ctr">
                      <a:solidFill>
                        <a:schemeClr val="accent3"/>
                      </a:solidFill>
                      <a:prstDash val="solid"/>
                      <a:round/>
                      <a:headEnd type="none" w="med" len="med"/>
                      <a:tailEnd type="none" w="med" len="med"/>
                    </a:lnL>
                    <a:lnR w="38100" cap="flat" cmpd="sng" algn="ctr">
                      <a:solidFill>
                        <a:schemeClr val="accent3"/>
                      </a:solidFill>
                      <a:prstDash val="solid"/>
                      <a:round/>
                      <a:headEnd type="none" w="med" len="med"/>
                      <a:tailEnd type="none" w="med" len="med"/>
                    </a:lnR>
                    <a:lnT w="38100" cap="flat" cmpd="sng" algn="ctr">
                      <a:solidFill>
                        <a:schemeClr val="accent3"/>
                      </a:solidFill>
                      <a:prstDash val="solid"/>
                      <a:round/>
                      <a:headEnd type="none" w="med" len="med"/>
                      <a:tailEnd type="none" w="med" len="med"/>
                    </a:lnT>
                    <a:lnB w="38100" cap="flat" cmpd="sng" algn="ctr">
                      <a:solidFill>
                        <a:schemeClr val="accent3"/>
                      </a:solidFill>
                      <a:prstDash val="solid"/>
                      <a:round/>
                      <a:headEnd type="none" w="med" len="med"/>
                      <a:tailEnd type="none" w="med" len="med"/>
                    </a:lnB>
                    <a:noFill/>
                  </a:tcPr>
                </a:tc>
                <a:extLst>
                  <a:ext uri="{0D108BD9-81ED-4DB2-BD59-A6C34878D82A}">
                    <a16:rowId xmlns:a16="http://schemas.microsoft.com/office/drawing/2014/main" val="3847671037"/>
                  </a:ext>
                </a:extLst>
              </a:tr>
              <a:tr h="338928">
                <a:tc>
                  <a:txBody>
                    <a:bodyPr/>
                    <a:lstStyle/>
                    <a:p>
                      <a:pPr marL="0" marR="0" lvl="0" indent="0" algn="ctr" defTabSz="914400" rtl="0" eaLnBrk="1" fontAlgn="auto" latinLnBrk="0" hangingPunct="1">
                        <a:lnSpc>
                          <a:spcPct val="75000"/>
                        </a:lnSpc>
                        <a:spcBef>
                          <a:spcPts val="0"/>
                        </a:spcBef>
                        <a:spcAft>
                          <a:spcPts val="0"/>
                        </a:spcAft>
                        <a:buClrTx/>
                        <a:buSzTx/>
                        <a:buFontTx/>
                        <a:buNone/>
                        <a:tabLst/>
                        <a:defRPr/>
                      </a:pPr>
                      <a:r>
                        <a:rPr lang="en-US" sz="1200" kern="1200" dirty="0">
                          <a:solidFill>
                            <a:schemeClr val="dk1"/>
                          </a:solidFill>
                          <a:effectLst/>
                          <a:latin typeface="+mn-lt"/>
                          <a:ea typeface="+mn-ea"/>
                          <a:cs typeface="+mn-cs"/>
                        </a:rPr>
                        <a:t>Time to respond (wks)</a:t>
                      </a:r>
                    </a:p>
                  </a:txBody>
                  <a:tcPr marL="118717" marR="118717" marT="60960" marB="60960" anchor="ctr">
                    <a:lnL w="38100" cap="flat" cmpd="sng" algn="ctr">
                      <a:solidFill>
                        <a:schemeClr val="accent3"/>
                      </a:solidFill>
                      <a:prstDash val="solid"/>
                      <a:round/>
                      <a:headEnd type="none" w="med" len="med"/>
                      <a:tailEnd type="none" w="med" len="med"/>
                    </a:lnL>
                    <a:lnR w="38100" cap="flat" cmpd="sng" algn="ctr">
                      <a:solidFill>
                        <a:schemeClr val="accent3"/>
                      </a:solidFill>
                      <a:prstDash val="solid"/>
                      <a:round/>
                      <a:headEnd type="none" w="med" len="med"/>
                      <a:tailEnd type="none" w="med" len="med"/>
                    </a:lnR>
                    <a:lnT w="38100" cap="flat" cmpd="sng" algn="ctr">
                      <a:solidFill>
                        <a:schemeClr val="accent3"/>
                      </a:solidFill>
                      <a:prstDash val="solid"/>
                      <a:round/>
                      <a:headEnd type="none" w="med" len="med"/>
                      <a:tailEnd type="none" w="med" len="med"/>
                    </a:lnT>
                    <a:lnB w="38100" cap="flat" cmpd="sng" algn="ctr">
                      <a:solidFill>
                        <a:schemeClr val="accent3"/>
                      </a:solidFill>
                      <a:prstDash val="solid"/>
                      <a:round/>
                      <a:headEnd type="none" w="med" len="med"/>
                      <a:tailEnd type="none" w="med" len="med"/>
                    </a:lnB>
                    <a:solidFill>
                      <a:schemeClr val="accent1">
                        <a:lumMod val="20000"/>
                        <a:lumOff val="80000"/>
                      </a:schemeClr>
                    </a:solidFill>
                  </a:tcPr>
                </a:tc>
                <a:tc>
                  <a:txBody>
                    <a:bodyPr/>
                    <a:lstStyle/>
                    <a:p>
                      <a:pPr algn="ctr">
                        <a:lnSpc>
                          <a:spcPct val="75000"/>
                        </a:lnSpc>
                      </a:pPr>
                      <a:r>
                        <a:rPr lang="en-US" sz="1200" kern="1200" dirty="0">
                          <a:solidFill>
                            <a:schemeClr val="dk1"/>
                          </a:solidFill>
                          <a:effectLst/>
                          <a:latin typeface="+mn-lt"/>
                          <a:ea typeface="+mn-ea"/>
                          <a:cs typeface="+mn-cs"/>
                        </a:rPr>
                        <a:t>2</a:t>
                      </a:r>
                      <a:endParaRPr lang="en-US" sz="1200" dirty="0"/>
                    </a:p>
                  </a:txBody>
                  <a:tcPr marL="118717" marR="118717" marT="60960" marB="60960" anchor="ctr">
                    <a:lnL w="38100" cap="flat" cmpd="sng" algn="ctr">
                      <a:solidFill>
                        <a:schemeClr val="accent3"/>
                      </a:solidFill>
                      <a:prstDash val="solid"/>
                      <a:round/>
                      <a:headEnd type="none" w="med" len="med"/>
                      <a:tailEnd type="none" w="med" len="med"/>
                    </a:lnL>
                    <a:lnR w="38100" cap="flat" cmpd="sng" algn="ctr">
                      <a:solidFill>
                        <a:schemeClr val="accent3"/>
                      </a:solidFill>
                      <a:prstDash val="solid"/>
                      <a:round/>
                      <a:headEnd type="none" w="med" len="med"/>
                      <a:tailEnd type="none" w="med" len="med"/>
                    </a:lnR>
                    <a:lnT w="38100" cap="flat" cmpd="sng" algn="ctr">
                      <a:solidFill>
                        <a:schemeClr val="accent3"/>
                      </a:solidFill>
                      <a:prstDash val="solid"/>
                      <a:round/>
                      <a:headEnd type="none" w="med" len="med"/>
                      <a:tailEnd type="none" w="med" len="med"/>
                    </a:lnT>
                    <a:lnB w="38100" cap="flat" cmpd="sng" algn="ctr">
                      <a:solidFill>
                        <a:schemeClr val="accent3"/>
                      </a:solidFill>
                      <a:prstDash val="solid"/>
                      <a:round/>
                      <a:headEnd type="none" w="med" len="med"/>
                      <a:tailEnd type="none" w="med" len="med"/>
                    </a:lnB>
                    <a:solidFill>
                      <a:schemeClr val="accent1">
                        <a:lumMod val="20000"/>
                        <a:lumOff val="80000"/>
                      </a:schemeClr>
                    </a:solidFill>
                  </a:tcPr>
                </a:tc>
                <a:tc>
                  <a:txBody>
                    <a:bodyPr/>
                    <a:lstStyle/>
                    <a:p>
                      <a:pPr algn="ctr">
                        <a:lnSpc>
                          <a:spcPct val="75000"/>
                        </a:lnSpc>
                      </a:pPr>
                      <a:r>
                        <a:rPr lang="en-US" sz="1200" kern="1200" dirty="0">
                          <a:solidFill>
                            <a:schemeClr val="dk1"/>
                          </a:solidFill>
                          <a:effectLst/>
                          <a:latin typeface="+mn-lt"/>
                          <a:ea typeface="+mn-ea"/>
                          <a:cs typeface="+mn-cs"/>
                        </a:rPr>
                        <a:t>8-12</a:t>
                      </a:r>
                      <a:endParaRPr lang="en-US" sz="1200" dirty="0"/>
                    </a:p>
                  </a:txBody>
                  <a:tcPr marL="118717" marR="118717" marT="60960" marB="60960" anchor="ctr">
                    <a:lnL w="38100" cap="flat" cmpd="sng" algn="ctr">
                      <a:solidFill>
                        <a:schemeClr val="accent3"/>
                      </a:solidFill>
                      <a:prstDash val="solid"/>
                      <a:round/>
                      <a:headEnd type="none" w="med" len="med"/>
                      <a:tailEnd type="none" w="med" len="med"/>
                    </a:lnL>
                    <a:lnR w="38100" cap="flat" cmpd="sng" algn="ctr">
                      <a:solidFill>
                        <a:schemeClr val="accent3"/>
                      </a:solidFill>
                      <a:prstDash val="solid"/>
                      <a:round/>
                      <a:headEnd type="none" w="med" len="med"/>
                      <a:tailEnd type="none" w="med" len="med"/>
                    </a:lnR>
                    <a:lnT w="38100" cap="flat" cmpd="sng" algn="ctr">
                      <a:solidFill>
                        <a:schemeClr val="accent3"/>
                      </a:solidFill>
                      <a:prstDash val="solid"/>
                      <a:round/>
                      <a:headEnd type="none" w="med" len="med"/>
                      <a:tailEnd type="none" w="med" len="med"/>
                    </a:lnT>
                    <a:lnB w="38100" cap="flat" cmpd="sng" algn="ctr">
                      <a:solidFill>
                        <a:schemeClr val="accent3"/>
                      </a:solidFill>
                      <a:prstDash val="solid"/>
                      <a:round/>
                      <a:headEnd type="none" w="med" len="med"/>
                      <a:tailEnd type="none" w="med" len="med"/>
                    </a:lnB>
                    <a:solidFill>
                      <a:schemeClr val="accent1">
                        <a:lumMod val="20000"/>
                        <a:lumOff val="80000"/>
                      </a:schemeClr>
                    </a:solidFill>
                  </a:tcPr>
                </a:tc>
                <a:tc>
                  <a:txBody>
                    <a:bodyPr/>
                    <a:lstStyle/>
                    <a:p>
                      <a:pPr algn="ctr">
                        <a:lnSpc>
                          <a:spcPct val="75000"/>
                        </a:lnSpc>
                      </a:pPr>
                      <a:r>
                        <a:rPr lang="en-US" sz="1200" kern="1200" dirty="0">
                          <a:solidFill>
                            <a:schemeClr val="dk1"/>
                          </a:solidFill>
                          <a:effectLst/>
                          <a:latin typeface="+mn-lt"/>
                          <a:ea typeface="+mn-ea"/>
                          <a:cs typeface="+mn-cs"/>
                        </a:rPr>
                        <a:t>8-12</a:t>
                      </a:r>
                      <a:endParaRPr lang="en-US" sz="1200" dirty="0"/>
                    </a:p>
                  </a:txBody>
                  <a:tcPr marL="118717" marR="118717" marT="60960" marB="60960" anchor="ctr">
                    <a:lnL w="38100" cap="flat" cmpd="sng" algn="ctr">
                      <a:solidFill>
                        <a:schemeClr val="accent3"/>
                      </a:solidFill>
                      <a:prstDash val="solid"/>
                      <a:round/>
                      <a:headEnd type="none" w="med" len="med"/>
                      <a:tailEnd type="none" w="med" len="med"/>
                    </a:lnL>
                    <a:lnR w="38100" cap="flat" cmpd="sng" algn="ctr">
                      <a:solidFill>
                        <a:schemeClr val="accent3"/>
                      </a:solidFill>
                      <a:prstDash val="solid"/>
                      <a:round/>
                      <a:headEnd type="none" w="med" len="med"/>
                      <a:tailEnd type="none" w="med" len="med"/>
                    </a:lnR>
                    <a:lnT w="38100" cap="flat" cmpd="sng" algn="ctr">
                      <a:solidFill>
                        <a:schemeClr val="accent3"/>
                      </a:solidFill>
                      <a:prstDash val="solid"/>
                      <a:round/>
                      <a:headEnd type="none" w="med" len="med"/>
                      <a:tailEnd type="none" w="med" len="med"/>
                    </a:lnT>
                    <a:lnB w="38100" cap="flat" cmpd="sng" algn="ctr">
                      <a:solidFill>
                        <a:schemeClr val="accent3"/>
                      </a:solidFill>
                      <a:prstDash val="solid"/>
                      <a:round/>
                      <a:headEnd type="none" w="med" len="med"/>
                      <a:tailEnd type="none" w="med" len="med"/>
                    </a:lnB>
                    <a:solidFill>
                      <a:schemeClr val="accent1">
                        <a:lumMod val="20000"/>
                        <a:lumOff val="80000"/>
                      </a:schemeClr>
                    </a:solidFill>
                  </a:tcPr>
                </a:tc>
                <a:tc>
                  <a:txBody>
                    <a:bodyPr/>
                    <a:lstStyle/>
                    <a:p>
                      <a:pPr algn="ctr">
                        <a:lnSpc>
                          <a:spcPct val="75000"/>
                        </a:lnSpc>
                      </a:pPr>
                      <a:r>
                        <a:rPr lang="en-US" sz="1200" kern="1200" dirty="0">
                          <a:solidFill>
                            <a:schemeClr val="dk1"/>
                          </a:solidFill>
                          <a:effectLst/>
                          <a:latin typeface="+mn-lt"/>
                          <a:ea typeface="+mn-ea"/>
                          <a:cs typeface="+mn-cs"/>
                        </a:rPr>
                        <a:t>8-12</a:t>
                      </a:r>
                      <a:endParaRPr lang="en-US" sz="1200" dirty="0"/>
                    </a:p>
                  </a:txBody>
                  <a:tcPr marL="118717" marR="118717" marT="60960" marB="60960" anchor="ctr">
                    <a:lnL w="38100" cap="flat" cmpd="sng" algn="ctr">
                      <a:solidFill>
                        <a:schemeClr val="accent3"/>
                      </a:solidFill>
                      <a:prstDash val="solid"/>
                      <a:round/>
                      <a:headEnd type="none" w="med" len="med"/>
                      <a:tailEnd type="none" w="med" len="med"/>
                    </a:lnL>
                    <a:lnR w="38100" cap="flat" cmpd="sng" algn="ctr">
                      <a:solidFill>
                        <a:schemeClr val="accent3"/>
                      </a:solidFill>
                      <a:prstDash val="solid"/>
                      <a:round/>
                      <a:headEnd type="none" w="med" len="med"/>
                      <a:tailEnd type="none" w="med" len="med"/>
                    </a:lnR>
                    <a:lnT w="38100" cap="flat" cmpd="sng" algn="ctr">
                      <a:solidFill>
                        <a:schemeClr val="accent3"/>
                      </a:solidFill>
                      <a:prstDash val="solid"/>
                      <a:round/>
                      <a:headEnd type="none" w="med" len="med"/>
                      <a:tailEnd type="none" w="med" len="med"/>
                    </a:lnT>
                    <a:lnB w="38100" cap="flat" cmpd="sng" algn="ctr">
                      <a:solidFill>
                        <a:schemeClr val="accent3"/>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632520145"/>
                  </a:ext>
                </a:extLst>
              </a:tr>
              <a:tr h="287533">
                <a:tc>
                  <a:txBody>
                    <a:bodyPr/>
                    <a:lstStyle/>
                    <a:p>
                      <a:pPr marL="0" marR="0" lvl="0" indent="0" algn="ctr" defTabSz="914400" rtl="0" eaLnBrk="1" fontAlgn="auto" latinLnBrk="0" hangingPunct="1">
                        <a:lnSpc>
                          <a:spcPct val="75000"/>
                        </a:lnSpc>
                        <a:spcBef>
                          <a:spcPts val="0"/>
                        </a:spcBef>
                        <a:spcAft>
                          <a:spcPts val="0"/>
                        </a:spcAft>
                        <a:buClrTx/>
                        <a:buSzTx/>
                        <a:buFontTx/>
                        <a:buNone/>
                        <a:tabLst/>
                        <a:defRPr/>
                      </a:pPr>
                      <a:r>
                        <a:rPr lang="en-US" sz="1200" kern="1200" dirty="0">
                          <a:solidFill>
                            <a:schemeClr val="dk1"/>
                          </a:solidFill>
                          <a:effectLst/>
                          <a:latin typeface="+mn-lt"/>
                          <a:ea typeface="+mn-ea"/>
                          <a:cs typeface="+mn-cs"/>
                        </a:rPr>
                        <a:t>Time to relapse (wks)</a:t>
                      </a:r>
                    </a:p>
                  </a:txBody>
                  <a:tcPr marL="118717" marR="118717" marT="60960" marB="60960" anchor="ctr">
                    <a:lnL w="38100" cap="flat" cmpd="sng" algn="ctr">
                      <a:solidFill>
                        <a:schemeClr val="accent3"/>
                      </a:solidFill>
                      <a:prstDash val="solid"/>
                      <a:round/>
                      <a:headEnd type="none" w="med" len="med"/>
                      <a:tailEnd type="none" w="med" len="med"/>
                    </a:lnL>
                    <a:lnR w="38100" cap="flat" cmpd="sng" algn="ctr">
                      <a:solidFill>
                        <a:schemeClr val="accent3"/>
                      </a:solidFill>
                      <a:prstDash val="solid"/>
                      <a:round/>
                      <a:headEnd type="none" w="med" len="med"/>
                      <a:tailEnd type="none" w="med" len="med"/>
                    </a:lnR>
                    <a:lnT w="38100" cap="flat" cmpd="sng" algn="ctr">
                      <a:solidFill>
                        <a:schemeClr val="accent3"/>
                      </a:solidFill>
                      <a:prstDash val="solid"/>
                      <a:round/>
                      <a:headEnd type="none" w="med" len="med"/>
                      <a:tailEnd type="none" w="med" len="med"/>
                    </a:lnT>
                    <a:lnB w="38100" cap="flat" cmpd="sng" algn="ctr">
                      <a:solidFill>
                        <a:schemeClr val="accent3"/>
                      </a:solidFill>
                      <a:prstDash val="solid"/>
                      <a:round/>
                      <a:headEnd type="none" w="med" len="med"/>
                      <a:tailEnd type="none" w="med" len="med"/>
                    </a:lnB>
                    <a:noFill/>
                  </a:tcPr>
                </a:tc>
                <a:tc>
                  <a:txBody>
                    <a:bodyPr/>
                    <a:lstStyle/>
                    <a:p>
                      <a:pPr algn="ctr">
                        <a:lnSpc>
                          <a:spcPct val="75000"/>
                        </a:lnSpc>
                      </a:pPr>
                      <a:r>
                        <a:rPr lang="en-US" sz="1200" kern="1200" dirty="0">
                          <a:solidFill>
                            <a:schemeClr val="dk1"/>
                          </a:solidFill>
                          <a:effectLst/>
                          <a:latin typeface="+mn-lt"/>
                          <a:ea typeface="+mn-ea"/>
                          <a:cs typeface="+mn-cs"/>
                        </a:rPr>
                        <a:t>&lt; 2 </a:t>
                      </a:r>
                      <a:endParaRPr lang="en-US" sz="1200" dirty="0"/>
                    </a:p>
                  </a:txBody>
                  <a:tcPr marL="118717" marR="118717" marT="60960" marB="60960" anchor="ctr">
                    <a:lnL w="38100" cap="flat" cmpd="sng" algn="ctr">
                      <a:solidFill>
                        <a:schemeClr val="accent3"/>
                      </a:solidFill>
                      <a:prstDash val="solid"/>
                      <a:round/>
                      <a:headEnd type="none" w="med" len="med"/>
                      <a:tailEnd type="none" w="med" len="med"/>
                    </a:lnL>
                    <a:lnR w="38100" cap="flat" cmpd="sng" algn="ctr">
                      <a:solidFill>
                        <a:schemeClr val="accent3"/>
                      </a:solidFill>
                      <a:prstDash val="solid"/>
                      <a:round/>
                      <a:headEnd type="none" w="med" len="med"/>
                      <a:tailEnd type="none" w="med" len="med"/>
                    </a:lnR>
                    <a:lnT w="38100" cap="flat" cmpd="sng" algn="ctr">
                      <a:solidFill>
                        <a:schemeClr val="accent3"/>
                      </a:solidFill>
                      <a:prstDash val="solid"/>
                      <a:round/>
                      <a:headEnd type="none" w="med" len="med"/>
                      <a:tailEnd type="none" w="med" len="med"/>
                    </a:lnT>
                    <a:lnB w="38100" cap="flat" cmpd="sng" algn="ctr">
                      <a:solidFill>
                        <a:schemeClr val="accent3"/>
                      </a:solidFill>
                      <a:prstDash val="solid"/>
                      <a:round/>
                      <a:headEnd type="none" w="med" len="med"/>
                      <a:tailEnd type="none" w="med" len="med"/>
                    </a:lnB>
                    <a:noFill/>
                  </a:tcPr>
                </a:tc>
                <a:tc>
                  <a:txBody>
                    <a:bodyPr/>
                    <a:lstStyle/>
                    <a:p>
                      <a:pPr algn="ctr">
                        <a:lnSpc>
                          <a:spcPct val="75000"/>
                        </a:lnSpc>
                      </a:pPr>
                      <a:r>
                        <a:rPr lang="en-US" sz="1200" kern="1200" dirty="0">
                          <a:solidFill>
                            <a:schemeClr val="dk1"/>
                          </a:solidFill>
                          <a:effectLst/>
                          <a:latin typeface="+mn-lt"/>
                          <a:ea typeface="+mn-ea"/>
                          <a:cs typeface="+mn-cs"/>
                        </a:rPr>
                        <a:t>&gt; 12 </a:t>
                      </a:r>
                      <a:endParaRPr lang="en-US" sz="1200" dirty="0"/>
                    </a:p>
                  </a:txBody>
                  <a:tcPr marL="118717" marR="118717" marT="60960" marB="60960" anchor="ctr">
                    <a:lnL w="38100" cap="flat" cmpd="sng" algn="ctr">
                      <a:solidFill>
                        <a:schemeClr val="accent3"/>
                      </a:solidFill>
                      <a:prstDash val="solid"/>
                      <a:round/>
                      <a:headEnd type="none" w="med" len="med"/>
                      <a:tailEnd type="none" w="med" len="med"/>
                    </a:lnL>
                    <a:lnR w="38100" cap="flat" cmpd="sng" algn="ctr">
                      <a:solidFill>
                        <a:schemeClr val="accent3"/>
                      </a:solidFill>
                      <a:prstDash val="solid"/>
                      <a:round/>
                      <a:headEnd type="none" w="med" len="med"/>
                      <a:tailEnd type="none" w="med" len="med"/>
                    </a:lnR>
                    <a:lnT w="38100" cap="flat" cmpd="sng" algn="ctr">
                      <a:solidFill>
                        <a:schemeClr val="accent3"/>
                      </a:solidFill>
                      <a:prstDash val="solid"/>
                      <a:round/>
                      <a:headEnd type="none" w="med" len="med"/>
                      <a:tailEnd type="none" w="med" len="med"/>
                    </a:lnT>
                    <a:lnB w="38100" cap="flat" cmpd="sng" algn="ctr">
                      <a:solidFill>
                        <a:schemeClr val="accent3"/>
                      </a:solidFill>
                      <a:prstDash val="solid"/>
                      <a:round/>
                      <a:headEnd type="none" w="med" len="med"/>
                      <a:tailEnd type="none" w="med" len="med"/>
                    </a:lnB>
                    <a:noFill/>
                  </a:tcPr>
                </a:tc>
                <a:tc>
                  <a:txBody>
                    <a:bodyPr/>
                    <a:lstStyle/>
                    <a:p>
                      <a:pPr algn="ctr">
                        <a:lnSpc>
                          <a:spcPct val="75000"/>
                        </a:lnSpc>
                      </a:pPr>
                      <a:r>
                        <a:rPr lang="en-US" sz="1200" kern="1200" dirty="0">
                          <a:solidFill>
                            <a:schemeClr val="dk1"/>
                          </a:solidFill>
                          <a:effectLst/>
                          <a:latin typeface="+mn-lt"/>
                          <a:ea typeface="+mn-ea"/>
                          <a:cs typeface="+mn-cs"/>
                        </a:rPr>
                        <a:t>&gt; 12 </a:t>
                      </a:r>
                      <a:endParaRPr lang="en-US" sz="1200" dirty="0"/>
                    </a:p>
                  </a:txBody>
                  <a:tcPr marL="118717" marR="118717" marT="60960" marB="60960" anchor="ctr">
                    <a:lnL w="38100" cap="flat" cmpd="sng" algn="ctr">
                      <a:solidFill>
                        <a:schemeClr val="accent3"/>
                      </a:solidFill>
                      <a:prstDash val="solid"/>
                      <a:round/>
                      <a:headEnd type="none" w="med" len="med"/>
                      <a:tailEnd type="none" w="med" len="med"/>
                    </a:lnL>
                    <a:lnR w="38100" cap="flat" cmpd="sng" algn="ctr">
                      <a:solidFill>
                        <a:schemeClr val="accent3"/>
                      </a:solidFill>
                      <a:prstDash val="solid"/>
                      <a:round/>
                      <a:headEnd type="none" w="med" len="med"/>
                      <a:tailEnd type="none" w="med" len="med"/>
                    </a:lnR>
                    <a:lnT w="38100" cap="flat" cmpd="sng" algn="ctr">
                      <a:solidFill>
                        <a:schemeClr val="accent3"/>
                      </a:solidFill>
                      <a:prstDash val="solid"/>
                      <a:round/>
                      <a:headEnd type="none" w="med" len="med"/>
                      <a:tailEnd type="none" w="med" len="med"/>
                    </a:lnT>
                    <a:lnB w="38100" cap="flat" cmpd="sng" algn="ctr">
                      <a:solidFill>
                        <a:schemeClr val="accent3"/>
                      </a:solidFill>
                      <a:prstDash val="solid"/>
                      <a:round/>
                      <a:headEnd type="none" w="med" len="med"/>
                      <a:tailEnd type="none" w="med" len="med"/>
                    </a:lnB>
                    <a:noFill/>
                  </a:tcPr>
                </a:tc>
                <a:tc>
                  <a:txBody>
                    <a:bodyPr/>
                    <a:lstStyle/>
                    <a:p>
                      <a:pPr algn="ctr">
                        <a:lnSpc>
                          <a:spcPct val="75000"/>
                        </a:lnSpc>
                      </a:pPr>
                      <a:r>
                        <a:rPr lang="en-US" sz="1200" kern="1200" dirty="0">
                          <a:solidFill>
                            <a:schemeClr val="dk1"/>
                          </a:solidFill>
                          <a:effectLst/>
                          <a:latin typeface="+mn-lt"/>
                          <a:ea typeface="+mn-ea"/>
                          <a:cs typeface="+mn-cs"/>
                        </a:rPr>
                        <a:t>&gt; 12</a:t>
                      </a:r>
                      <a:endParaRPr lang="en-US" sz="1200" dirty="0"/>
                    </a:p>
                  </a:txBody>
                  <a:tcPr marL="118717" marR="118717" marT="60960" marB="60960" anchor="ctr">
                    <a:lnL w="38100" cap="flat" cmpd="sng" algn="ctr">
                      <a:solidFill>
                        <a:schemeClr val="accent3"/>
                      </a:solidFill>
                      <a:prstDash val="solid"/>
                      <a:round/>
                      <a:headEnd type="none" w="med" len="med"/>
                      <a:tailEnd type="none" w="med" len="med"/>
                    </a:lnL>
                    <a:lnR w="38100" cap="flat" cmpd="sng" algn="ctr">
                      <a:solidFill>
                        <a:schemeClr val="accent3"/>
                      </a:solidFill>
                      <a:prstDash val="solid"/>
                      <a:round/>
                      <a:headEnd type="none" w="med" len="med"/>
                      <a:tailEnd type="none" w="med" len="med"/>
                    </a:lnR>
                    <a:lnT w="38100" cap="flat" cmpd="sng" algn="ctr">
                      <a:solidFill>
                        <a:schemeClr val="accent3"/>
                      </a:solidFill>
                      <a:prstDash val="solid"/>
                      <a:round/>
                      <a:headEnd type="none" w="med" len="med"/>
                      <a:tailEnd type="none" w="med" len="med"/>
                    </a:lnT>
                    <a:lnB w="38100" cap="flat" cmpd="sng" algn="ctr">
                      <a:solidFill>
                        <a:schemeClr val="accent3"/>
                      </a:solidFill>
                      <a:prstDash val="solid"/>
                      <a:round/>
                      <a:headEnd type="none" w="med" len="med"/>
                      <a:tailEnd type="none" w="med" len="med"/>
                    </a:lnB>
                    <a:noFill/>
                  </a:tcPr>
                </a:tc>
                <a:extLst>
                  <a:ext uri="{0D108BD9-81ED-4DB2-BD59-A6C34878D82A}">
                    <a16:rowId xmlns:a16="http://schemas.microsoft.com/office/drawing/2014/main" val="3362281541"/>
                  </a:ext>
                </a:extLst>
              </a:tr>
              <a:tr h="456137">
                <a:tc>
                  <a:txBody>
                    <a:bodyPr/>
                    <a:lstStyle/>
                    <a:p>
                      <a:pPr algn="ctr">
                        <a:lnSpc>
                          <a:spcPct val="75000"/>
                        </a:lnSpc>
                      </a:pPr>
                      <a:r>
                        <a:rPr lang="en-US" sz="1200" kern="1200" dirty="0">
                          <a:solidFill>
                            <a:schemeClr val="dk1"/>
                          </a:solidFill>
                          <a:effectLst/>
                          <a:latin typeface="+mn-lt"/>
                          <a:ea typeface="+mn-ea"/>
                          <a:cs typeface="+mn-cs"/>
                        </a:rPr>
                        <a:t>Most important side effects </a:t>
                      </a:r>
                      <a:endParaRPr lang="en-US" sz="1200" dirty="0"/>
                    </a:p>
                  </a:txBody>
                  <a:tcPr marL="118717" marR="118717" marT="60960" marB="60960" anchor="ctr">
                    <a:lnL w="38100" cap="flat" cmpd="sng" algn="ctr">
                      <a:solidFill>
                        <a:schemeClr val="accent3"/>
                      </a:solidFill>
                      <a:prstDash val="solid"/>
                      <a:round/>
                      <a:headEnd type="none" w="med" len="med"/>
                      <a:tailEnd type="none" w="med" len="med"/>
                    </a:lnL>
                    <a:lnR w="38100" cap="flat" cmpd="sng" algn="ctr">
                      <a:solidFill>
                        <a:schemeClr val="accent3"/>
                      </a:solidFill>
                      <a:prstDash val="solid"/>
                      <a:round/>
                      <a:headEnd type="none" w="med" len="med"/>
                      <a:tailEnd type="none" w="med" len="med"/>
                    </a:lnR>
                    <a:lnT w="38100" cap="flat" cmpd="sng" algn="ctr">
                      <a:solidFill>
                        <a:schemeClr val="accent3"/>
                      </a:solidFill>
                      <a:prstDash val="solid"/>
                      <a:round/>
                      <a:headEnd type="none" w="med" len="med"/>
                      <a:tailEnd type="none" w="med" len="med"/>
                    </a:lnT>
                    <a:lnB w="38100" cap="flat" cmpd="sng" algn="ctr">
                      <a:solidFill>
                        <a:schemeClr val="accent3"/>
                      </a:solidFill>
                      <a:prstDash val="solid"/>
                      <a:round/>
                      <a:headEnd type="none" w="med" len="med"/>
                      <a:tailEnd type="none" w="med" len="med"/>
                    </a:lnB>
                    <a:solidFill>
                      <a:schemeClr val="accent1">
                        <a:lumMod val="20000"/>
                        <a:lumOff val="80000"/>
                      </a:schemeClr>
                    </a:solidFill>
                  </a:tcPr>
                </a:tc>
                <a:tc>
                  <a:txBody>
                    <a:bodyPr/>
                    <a:lstStyle/>
                    <a:p>
                      <a:pPr algn="ctr">
                        <a:lnSpc>
                          <a:spcPct val="75000"/>
                        </a:lnSpc>
                      </a:pPr>
                      <a:r>
                        <a:rPr lang="en-US" sz="1200" kern="1200" dirty="0">
                          <a:solidFill>
                            <a:schemeClr val="dk1"/>
                          </a:solidFill>
                          <a:effectLst/>
                          <a:latin typeface="+mn-lt"/>
                          <a:ea typeface="+mn-ea"/>
                          <a:cs typeface="+mn-cs"/>
                        </a:rPr>
                        <a:t>Serum creatinine ↑</a:t>
                      </a:r>
                    </a:p>
                    <a:p>
                      <a:pPr algn="ctr">
                        <a:lnSpc>
                          <a:spcPct val="75000"/>
                        </a:lnSpc>
                      </a:pPr>
                      <a:r>
                        <a:rPr lang="en-US" sz="1200" kern="1200" dirty="0">
                          <a:solidFill>
                            <a:schemeClr val="dk1"/>
                          </a:solidFill>
                          <a:effectLst/>
                          <a:latin typeface="+mn-lt"/>
                          <a:ea typeface="+mn-ea"/>
                          <a:cs typeface="+mn-cs"/>
                        </a:rPr>
                        <a:t>Blood pressure ↑</a:t>
                      </a:r>
                    </a:p>
                  </a:txBody>
                  <a:tcPr marL="118717" marR="118717" marT="60960" marB="60960" anchor="ctr">
                    <a:lnL w="38100" cap="flat" cmpd="sng" algn="ctr">
                      <a:solidFill>
                        <a:schemeClr val="accent3"/>
                      </a:solidFill>
                      <a:prstDash val="solid"/>
                      <a:round/>
                      <a:headEnd type="none" w="med" len="med"/>
                      <a:tailEnd type="none" w="med" len="med"/>
                    </a:lnL>
                    <a:lnR w="38100" cap="flat" cmpd="sng" algn="ctr">
                      <a:solidFill>
                        <a:schemeClr val="accent3"/>
                      </a:solidFill>
                      <a:prstDash val="solid"/>
                      <a:round/>
                      <a:headEnd type="none" w="med" len="med"/>
                      <a:tailEnd type="none" w="med" len="med"/>
                    </a:lnR>
                    <a:lnT w="38100" cap="flat" cmpd="sng" algn="ctr">
                      <a:solidFill>
                        <a:schemeClr val="accent3"/>
                      </a:solidFill>
                      <a:prstDash val="solid"/>
                      <a:round/>
                      <a:headEnd type="none" w="med" len="med"/>
                      <a:tailEnd type="none" w="med" len="med"/>
                    </a:lnT>
                    <a:lnB w="38100" cap="flat" cmpd="sng" algn="ctr">
                      <a:solidFill>
                        <a:schemeClr val="accent3"/>
                      </a:solidFill>
                      <a:prstDash val="solid"/>
                      <a:round/>
                      <a:headEnd type="none" w="med" len="med"/>
                      <a:tailEnd type="none" w="med" len="med"/>
                    </a:lnB>
                    <a:solidFill>
                      <a:schemeClr val="accent1">
                        <a:lumMod val="20000"/>
                        <a:lumOff val="80000"/>
                      </a:schemeClr>
                    </a:solidFill>
                  </a:tcPr>
                </a:tc>
                <a:tc>
                  <a:txBody>
                    <a:bodyPr/>
                    <a:lstStyle/>
                    <a:p>
                      <a:pPr algn="ctr">
                        <a:lnSpc>
                          <a:spcPct val="75000"/>
                        </a:lnSpc>
                      </a:pPr>
                      <a:r>
                        <a:rPr lang="en-US" sz="1200" kern="1200" dirty="0">
                          <a:solidFill>
                            <a:schemeClr val="dk1"/>
                          </a:solidFill>
                          <a:effectLst/>
                          <a:latin typeface="+mn-lt"/>
                          <a:ea typeface="+mn-ea"/>
                          <a:cs typeface="+mn-cs"/>
                        </a:rPr>
                        <a:t>Hematological</a:t>
                      </a:r>
                    </a:p>
                    <a:p>
                      <a:pPr algn="ctr">
                        <a:lnSpc>
                          <a:spcPct val="75000"/>
                        </a:lnSpc>
                      </a:pPr>
                      <a:r>
                        <a:rPr lang="en-US" sz="1200" kern="1200" dirty="0">
                          <a:solidFill>
                            <a:schemeClr val="dk1"/>
                          </a:solidFill>
                          <a:effectLst/>
                          <a:latin typeface="+mn-lt"/>
                          <a:ea typeface="+mn-ea"/>
                          <a:cs typeface="+mn-cs"/>
                        </a:rPr>
                        <a:t>Liver enzymes ↑</a:t>
                      </a:r>
                    </a:p>
                    <a:p>
                      <a:pPr algn="ctr">
                        <a:lnSpc>
                          <a:spcPct val="75000"/>
                        </a:lnSpc>
                      </a:pPr>
                      <a:r>
                        <a:rPr lang="en-US" sz="1200" kern="1200" dirty="0">
                          <a:solidFill>
                            <a:schemeClr val="dk1"/>
                          </a:solidFill>
                          <a:effectLst/>
                          <a:latin typeface="+mn-lt"/>
                          <a:ea typeface="+mn-ea"/>
                          <a:cs typeface="+mn-cs"/>
                        </a:rPr>
                        <a:t> Gastrointestinal</a:t>
                      </a:r>
                      <a:r>
                        <a:rPr lang="en-US" sz="1200" dirty="0">
                          <a:effectLst/>
                        </a:rPr>
                        <a:t> </a:t>
                      </a:r>
                      <a:endParaRPr lang="en-US" sz="1200" dirty="0"/>
                    </a:p>
                  </a:txBody>
                  <a:tcPr marL="118717" marR="118717" marT="60960" marB="60960" anchor="ctr">
                    <a:lnL w="38100" cap="flat" cmpd="sng" algn="ctr">
                      <a:solidFill>
                        <a:schemeClr val="accent3"/>
                      </a:solidFill>
                      <a:prstDash val="solid"/>
                      <a:round/>
                      <a:headEnd type="none" w="med" len="med"/>
                      <a:tailEnd type="none" w="med" len="med"/>
                    </a:lnL>
                    <a:lnR w="38100" cap="flat" cmpd="sng" algn="ctr">
                      <a:solidFill>
                        <a:schemeClr val="accent3"/>
                      </a:solidFill>
                      <a:prstDash val="solid"/>
                      <a:round/>
                      <a:headEnd type="none" w="med" len="med"/>
                      <a:tailEnd type="none" w="med" len="med"/>
                    </a:lnR>
                    <a:lnT w="38100" cap="flat" cmpd="sng" algn="ctr">
                      <a:solidFill>
                        <a:schemeClr val="accent3"/>
                      </a:solidFill>
                      <a:prstDash val="solid"/>
                      <a:round/>
                      <a:headEnd type="none" w="med" len="med"/>
                      <a:tailEnd type="none" w="med" len="med"/>
                    </a:lnT>
                    <a:lnB w="38100" cap="flat" cmpd="sng" algn="ctr">
                      <a:solidFill>
                        <a:schemeClr val="accent3"/>
                      </a:solidFill>
                      <a:prstDash val="solid"/>
                      <a:round/>
                      <a:headEnd type="none" w="med" len="med"/>
                      <a:tailEnd type="none" w="med" len="med"/>
                    </a:lnB>
                    <a:solidFill>
                      <a:schemeClr val="accent1">
                        <a:lumMod val="20000"/>
                        <a:lumOff val="80000"/>
                      </a:schemeClr>
                    </a:solidFill>
                  </a:tcPr>
                </a:tc>
                <a:tc>
                  <a:txBody>
                    <a:bodyPr/>
                    <a:lstStyle/>
                    <a:p>
                      <a:pPr algn="ctr">
                        <a:lnSpc>
                          <a:spcPct val="75000"/>
                        </a:lnSpc>
                      </a:pPr>
                      <a:r>
                        <a:rPr lang="en-US" sz="1200" kern="1200" dirty="0">
                          <a:solidFill>
                            <a:schemeClr val="dk1"/>
                          </a:solidFill>
                          <a:effectLst/>
                          <a:latin typeface="+mn-lt"/>
                          <a:ea typeface="+mn-ea"/>
                          <a:cs typeface="+mn-cs"/>
                        </a:rPr>
                        <a:t>Hematological</a:t>
                      </a:r>
                    </a:p>
                    <a:p>
                      <a:pPr algn="ctr">
                        <a:lnSpc>
                          <a:spcPct val="75000"/>
                        </a:lnSpc>
                      </a:pPr>
                      <a:r>
                        <a:rPr lang="en-US" sz="1200" kern="1200" dirty="0">
                          <a:solidFill>
                            <a:schemeClr val="dk1"/>
                          </a:solidFill>
                          <a:effectLst/>
                          <a:latin typeface="+mn-lt"/>
                          <a:ea typeface="+mn-ea"/>
                          <a:cs typeface="+mn-cs"/>
                        </a:rPr>
                        <a:t>Liver enzymes ↑</a:t>
                      </a:r>
                    </a:p>
                    <a:p>
                      <a:pPr algn="ctr">
                        <a:lnSpc>
                          <a:spcPct val="75000"/>
                        </a:lnSpc>
                      </a:pPr>
                      <a:r>
                        <a:rPr lang="en-US" sz="1200" kern="1200" dirty="0">
                          <a:solidFill>
                            <a:schemeClr val="dk1"/>
                          </a:solidFill>
                          <a:effectLst/>
                          <a:latin typeface="+mn-lt"/>
                          <a:ea typeface="+mn-ea"/>
                          <a:cs typeface="+mn-cs"/>
                        </a:rPr>
                        <a:t> Gastrointestinal</a:t>
                      </a:r>
                      <a:r>
                        <a:rPr lang="en-US" sz="1200" dirty="0">
                          <a:effectLst/>
                        </a:rPr>
                        <a:t> </a:t>
                      </a:r>
                      <a:endParaRPr lang="en-US" sz="1200" dirty="0"/>
                    </a:p>
                  </a:txBody>
                  <a:tcPr marL="118717" marR="118717" marT="60960" marB="60960" anchor="ctr">
                    <a:lnL w="38100" cap="flat" cmpd="sng" algn="ctr">
                      <a:solidFill>
                        <a:schemeClr val="accent3"/>
                      </a:solidFill>
                      <a:prstDash val="solid"/>
                      <a:round/>
                      <a:headEnd type="none" w="med" len="med"/>
                      <a:tailEnd type="none" w="med" len="med"/>
                    </a:lnL>
                    <a:lnR w="38100" cap="flat" cmpd="sng" algn="ctr">
                      <a:solidFill>
                        <a:schemeClr val="accent3"/>
                      </a:solidFill>
                      <a:prstDash val="solid"/>
                      <a:round/>
                      <a:headEnd type="none" w="med" len="med"/>
                      <a:tailEnd type="none" w="med" len="med"/>
                    </a:lnR>
                    <a:lnT w="38100" cap="flat" cmpd="sng" algn="ctr">
                      <a:solidFill>
                        <a:schemeClr val="accent3"/>
                      </a:solidFill>
                      <a:prstDash val="solid"/>
                      <a:round/>
                      <a:headEnd type="none" w="med" len="med"/>
                      <a:tailEnd type="none" w="med" len="med"/>
                    </a:lnT>
                    <a:lnB w="38100" cap="flat" cmpd="sng" algn="ctr">
                      <a:solidFill>
                        <a:schemeClr val="accent3"/>
                      </a:solidFill>
                      <a:prstDash val="solid"/>
                      <a:round/>
                      <a:headEnd type="none" w="med" len="med"/>
                      <a:tailEnd type="none" w="med" len="med"/>
                    </a:lnB>
                    <a:solidFill>
                      <a:schemeClr val="accent1">
                        <a:lumMod val="20000"/>
                        <a:lumOff val="80000"/>
                      </a:schemeClr>
                    </a:solidFill>
                  </a:tcPr>
                </a:tc>
                <a:tc>
                  <a:txBody>
                    <a:bodyPr/>
                    <a:lstStyle/>
                    <a:p>
                      <a:pPr algn="ctr">
                        <a:lnSpc>
                          <a:spcPct val="75000"/>
                        </a:lnSpc>
                      </a:pPr>
                      <a:r>
                        <a:rPr lang="en-US" sz="1200" kern="1200" dirty="0">
                          <a:solidFill>
                            <a:schemeClr val="dk1"/>
                          </a:solidFill>
                          <a:effectLst/>
                          <a:latin typeface="+mn-lt"/>
                          <a:ea typeface="+mn-ea"/>
                          <a:cs typeface="+mn-cs"/>
                        </a:rPr>
                        <a:t>Hematological</a:t>
                      </a:r>
                    </a:p>
                    <a:p>
                      <a:pPr algn="ctr">
                        <a:lnSpc>
                          <a:spcPct val="75000"/>
                        </a:lnSpc>
                      </a:pPr>
                      <a:r>
                        <a:rPr lang="en-US" sz="1200" kern="1200" dirty="0">
                          <a:solidFill>
                            <a:schemeClr val="dk1"/>
                          </a:solidFill>
                          <a:effectLst/>
                          <a:latin typeface="+mn-lt"/>
                          <a:ea typeface="+mn-ea"/>
                          <a:cs typeface="+mn-cs"/>
                        </a:rPr>
                        <a:t>Skin infections</a:t>
                      </a:r>
                    </a:p>
                    <a:p>
                      <a:pPr algn="ctr">
                        <a:lnSpc>
                          <a:spcPct val="75000"/>
                        </a:lnSpc>
                      </a:pPr>
                      <a:r>
                        <a:rPr lang="en-US" sz="1200" kern="1200" dirty="0">
                          <a:solidFill>
                            <a:schemeClr val="dk1"/>
                          </a:solidFill>
                          <a:effectLst/>
                          <a:latin typeface="+mn-lt"/>
                          <a:ea typeface="+mn-ea"/>
                          <a:cs typeface="+mn-cs"/>
                        </a:rPr>
                        <a:t>Gastrointestinal</a:t>
                      </a:r>
                    </a:p>
                  </a:txBody>
                  <a:tcPr marL="118717" marR="118717" marT="60960" marB="60960" anchor="ctr">
                    <a:lnL w="38100" cap="flat" cmpd="sng" algn="ctr">
                      <a:solidFill>
                        <a:schemeClr val="accent3"/>
                      </a:solidFill>
                      <a:prstDash val="solid"/>
                      <a:round/>
                      <a:headEnd type="none" w="med" len="med"/>
                      <a:tailEnd type="none" w="med" len="med"/>
                    </a:lnL>
                    <a:lnR w="38100" cap="flat" cmpd="sng" algn="ctr">
                      <a:solidFill>
                        <a:schemeClr val="accent3"/>
                      </a:solidFill>
                      <a:prstDash val="solid"/>
                      <a:round/>
                      <a:headEnd type="none" w="med" len="med"/>
                      <a:tailEnd type="none" w="med" len="med"/>
                    </a:lnR>
                    <a:lnT w="38100" cap="flat" cmpd="sng" algn="ctr">
                      <a:solidFill>
                        <a:schemeClr val="accent3"/>
                      </a:solidFill>
                      <a:prstDash val="solid"/>
                      <a:round/>
                      <a:headEnd type="none" w="med" len="med"/>
                      <a:tailEnd type="none" w="med" len="med"/>
                    </a:lnT>
                    <a:lnB w="38100" cap="flat" cmpd="sng" algn="ctr">
                      <a:solidFill>
                        <a:schemeClr val="accent3"/>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582926353"/>
                  </a:ext>
                </a:extLst>
              </a:tr>
              <a:tr h="456137">
                <a:tc>
                  <a:txBody>
                    <a:bodyPr/>
                    <a:lstStyle/>
                    <a:p>
                      <a:pPr algn="ctr">
                        <a:lnSpc>
                          <a:spcPct val="75000"/>
                        </a:lnSpc>
                      </a:pPr>
                      <a:r>
                        <a:rPr lang="en-US" sz="1200" dirty="0"/>
                        <a:t>Pregnancy</a:t>
                      </a:r>
                    </a:p>
                  </a:txBody>
                  <a:tcPr marL="118717" marR="118717" marT="60960" marB="60960" anchor="ctr">
                    <a:lnL w="38100" cap="flat" cmpd="sng" algn="ctr">
                      <a:solidFill>
                        <a:schemeClr val="accent3"/>
                      </a:solidFill>
                      <a:prstDash val="solid"/>
                      <a:round/>
                      <a:headEnd type="none" w="med" len="med"/>
                      <a:tailEnd type="none" w="med" len="med"/>
                    </a:lnL>
                    <a:lnR w="38100" cap="flat" cmpd="sng" algn="ctr">
                      <a:solidFill>
                        <a:schemeClr val="accent3"/>
                      </a:solidFill>
                      <a:prstDash val="solid"/>
                      <a:round/>
                      <a:headEnd type="none" w="med" len="med"/>
                      <a:tailEnd type="none" w="med" len="med"/>
                    </a:lnR>
                    <a:lnT w="38100" cap="flat" cmpd="sng" algn="ctr">
                      <a:solidFill>
                        <a:schemeClr val="accent3"/>
                      </a:solidFill>
                      <a:prstDash val="solid"/>
                      <a:round/>
                      <a:headEnd type="none" w="med" len="med"/>
                      <a:tailEnd type="none" w="med" len="med"/>
                    </a:lnT>
                    <a:lnB w="38100" cap="flat" cmpd="sng" algn="ctr">
                      <a:solidFill>
                        <a:schemeClr val="accent3"/>
                      </a:solidFill>
                      <a:prstDash val="solid"/>
                      <a:round/>
                      <a:headEnd type="none" w="med" len="med"/>
                      <a:tailEnd type="none" w="med" len="med"/>
                    </a:lnB>
                    <a:noFill/>
                  </a:tcPr>
                </a:tc>
                <a:tc>
                  <a:txBody>
                    <a:bodyPr/>
                    <a:lstStyle/>
                    <a:p>
                      <a:pPr algn="ctr">
                        <a:lnSpc>
                          <a:spcPct val="75000"/>
                        </a:lnSpc>
                      </a:pPr>
                      <a:r>
                        <a:rPr lang="en-US" sz="1200" kern="1200" dirty="0">
                          <a:solidFill>
                            <a:schemeClr val="dk1"/>
                          </a:solidFill>
                          <a:effectLst/>
                          <a:latin typeface="+mn-lt"/>
                          <a:ea typeface="+mn-ea"/>
                          <a:cs typeface="+mn-cs"/>
                        </a:rPr>
                        <a:t>Possible</a:t>
                      </a:r>
                      <a:endParaRPr lang="en-US" sz="1200" dirty="0"/>
                    </a:p>
                  </a:txBody>
                  <a:tcPr marL="118717" marR="118717" marT="60960" marB="60960" anchor="ctr">
                    <a:lnL w="38100" cap="flat" cmpd="sng" algn="ctr">
                      <a:solidFill>
                        <a:schemeClr val="accent3"/>
                      </a:solidFill>
                      <a:prstDash val="solid"/>
                      <a:round/>
                      <a:headEnd type="none" w="med" len="med"/>
                      <a:tailEnd type="none" w="med" len="med"/>
                    </a:lnL>
                    <a:lnR w="38100" cap="flat" cmpd="sng" algn="ctr">
                      <a:solidFill>
                        <a:schemeClr val="accent3"/>
                      </a:solidFill>
                      <a:prstDash val="solid"/>
                      <a:round/>
                      <a:headEnd type="none" w="med" len="med"/>
                      <a:tailEnd type="none" w="med" len="med"/>
                    </a:lnR>
                    <a:lnT w="38100" cap="flat" cmpd="sng" algn="ctr">
                      <a:solidFill>
                        <a:schemeClr val="accent3"/>
                      </a:solidFill>
                      <a:prstDash val="solid"/>
                      <a:round/>
                      <a:headEnd type="none" w="med" len="med"/>
                      <a:tailEnd type="none" w="med" len="med"/>
                    </a:lnT>
                    <a:lnB w="38100" cap="flat" cmpd="sng" algn="ctr">
                      <a:solidFill>
                        <a:schemeClr val="accent3"/>
                      </a:solidFill>
                      <a:prstDash val="solid"/>
                      <a:round/>
                      <a:headEnd type="none" w="med" len="med"/>
                      <a:tailEnd type="none" w="med" len="med"/>
                    </a:lnB>
                    <a:noFill/>
                  </a:tcPr>
                </a:tc>
                <a:tc>
                  <a:txBody>
                    <a:bodyPr/>
                    <a:lstStyle/>
                    <a:p>
                      <a:pPr algn="ctr">
                        <a:lnSpc>
                          <a:spcPct val="75000"/>
                        </a:lnSpc>
                      </a:pPr>
                      <a:r>
                        <a:rPr lang="en-US" sz="1200" kern="1200" dirty="0">
                          <a:solidFill>
                            <a:schemeClr val="dk1"/>
                          </a:solidFill>
                          <a:effectLst/>
                          <a:latin typeface="+mn-lt"/>
                          <a:ea typeface="+mn-ea"/>
                          <a:cs typeface="+mn-cs"/>
                        </a:rPr>
                        <a:t>Conflicting data,</a:t>
                      </a:r>
                    </a:p>
                    <a:p>
                      <a:pPr algn="ctr">
                        <a:lnSpc>
                          <a:spcPct val="75000"/>
                        </a:lnSpc>
                      </a:pPr>
                      <a:r>
                        <a:rPr lang="en-US" sz="1200" kern="1200" dirty="0">
                          <a:solidFill>
                            <a:schemeClr val="dk1"/>
                          </a:solidFill>
                          <a:effectLst/>
                          <a:latin typeface="+mn-lt"/>
                          <a:ea typeface="+mn-ea"/>
                          <a:cs typeface="+mn-cs"/>
                        </a:rPr>
                        <a:t>possible with</a:t>
                      </a:r>
                    </a:p>
                    <a:p>
                      <a:pPr algn="ctr">
                        <a:lnSpc>
                          <a:spcPct val="75000"/>
                        </a:lnSpc>
                      </a:pPr>
                      <a:r>
                        <a:rPr lang="en-US" sz="1200" kern="1200" dirty="0">
                          <a:solidFill>
                            <a:schemeClr val="dk1"/>
                          </a:solidFill>
                          <a:effectLst/>
                          <a:latin typeface="+mn-lt"/>
                          <a:ea typeface="+mn-ea"/>
                          <a:cs typeface="+mn-cs"/>
                        </a:rPr>
                        <a:t>strict indication</a:t>
                      </a:r>
                    </a:p>
                  </a:txBody>
                  <a:tcPr marL="118717" marR="118717" marT="60960" marB="60960" anchor="ctr">
                    <a:lnL w="38100" cap="flat" cmpd="sng" algn="ctr">
                      <a:solidFill>
                        <a:schemeClr val="accent3"/>
                      </a:solidFill>
                      <a:prstDash val="solid"/>
                      <a:round/>
                      <a:headEnd type="none" w="med" len="med"/>
                      <a:tailEnd type="none" w="med" len="med"/>
                    </a:lnL>
                    <a:lnR w="38100" cap="flat" cmpd="sng" algn="ctr">
                      <a:solidFill>
                        <a:schemeClr val="accent3"/>
                      </a:solidFill>
                      <a:prstDash val="solid"/>
                      <a:round/>
                      <a:headEnd type="none" w="med" len="med"/>
                      <a:tailEnd type="none" w="med" len="med"/>
                    </a:lnR>
                    <a:lnT w="38100" cap="flat" cmpd="sng" algn="ctr">
                      <a:solidFill>
                        <a:schemeClr val="accent3"/>
                      </a:solidFill>
                      <a:prstDash val="solid"/>
                      <a:round/>
                      <a:headEnd type="none" w="med" len="med"/>
                      <a:tailEnd type="none" w="med" len="med"/>
                    </a:lnT>
                    <a:lnB w="38100" cap="flat" cmpd="sng" algn="ctr">
                      <a:solidFill>
                        <a:schemeClr val="accent3"/>
                      </a:solidFill>
                      <a:prstDash val="solid"/>
                      <a:round/>
                      <a:headEnd type="none" w="med" len="med"/>
                      <a:tailEnd type="none" w="med" len="med"/>
                    </a:lnB>
                    <a:noFill/>
                  </a:tcPr>
                </a:tc>
                <a:tc>
                  <a:txBody>
                    <a:bodyPr/>
                    <a:lstStyle/>
                    <a:p>
                      <a:pPr algn="ctr">
                        <a:lnSpc>
                          <a:spcPct val="75000"/>
                        </a:lnSpc>
                      </a:pPr>
                      <a:r>
                        <a:rPr lang="en-US" sz="1200" kern="1200" dirty="0">
                          <a:solidFill>
                            <a:schemeClr val="dk1"/>
                          </a:solidFill>
                          <a:effectLst/>
                          <a:latin typeface="+mn-lt"/>
                          <a:ea typeface="+mn-ea"/>
                          <a:cs typeface="+mn-cs"/>
                        </a:rPr>
                        <a:t>Teratogenic, absolutely</a:t>
                      </a:r>
                    </a:p>
                    <a:p>
                      <a:pPr algn="ctr">
                        <a:lnSpc>
                          <a:spcPct val="75000"/>
                        </a:lnSpc>
                      </a:pPr>
                      <a:r>
                        <a:rPr lang="en-US" sz="1200" kern="1200" dirty="0">
                          <a:solidFill>
                            <a:schemeClr val="dk1"/>
                          </a:solidFill>
                          <a:effectLst/>
                          <a:latin typeface="+mn-lt"/>
                          <a:ea typeface="+mn-ea"/>
                          <a:cs typeface="+mn-cs"/>
                        </a:rPr>
                        <a:t>contraindicated</a:t>
                      </a:r>
                    </a:p>
                  </a:txBody>
                  <a:tcPr marL="118717" marR="118717" marT="60960" marB="60960" anchor="ctr">
                    <a:lnL w="38100" cap="flat" cmpd="sng" algn="ctr">
                      <a:solidFill>
                        <a:schemeClr val="accent3"/>
                      </a:solidFill>
                      <a:prstDash val="solid"/>
                      <a:round/>
                      <a:headEnd type="none" w="med" len="med"/>
                      <a:tailEnd type="none" w="med" len="med"/>
                    </a:lnL>
                    <a:lnR w="38100" cap="flat" cmpd="sng" algn="ctr">
                      <a:solidFill>
                        <a:schemeClr val="accent3"/>
                      </a:solidFill>
                      <a:prstDash val="solid"/>
                      <a:round/>
                      <a:headEnd type="none" w="med" len="med"/>
                      <a:tailEnd type="none" w="med" len="med"/>
                    </a:lnR>
                    <a:lnT w="38100" cap="flat" cmpd="sng" algn="ctr">
                      <a:solidFill>
                        <a:schemeClr val="accent3"/>
                      </a:solidFill>
                      <a:prstDash val="solid"/>
                      <a:round/>
                      <a:headEnd type="none" w="med" len="med"/>
                      <a:tailEnd type="none" w="med" len="med"/>
                    </a:lnT>
                    <a:lnB w="38100" cap="flat" cmpd="sng" algn="ctr">
                      <a:solidFill>
                        <a:schemeClr val="accent3"/>
                      </a:solidFill>
                      <a:prstDash val="solid"/>
                      <a:round/>
                      <a:headEnd type="none" w="med" len="med"/>
                      <a:tailEnd type="none" w="med" len="med"/>
                    </a:lnB>
                    <a:noFill/>
                  </a:tcPr>
                </a:tc>
                <a:tc>
                  <a:txBody>
                    <a:bodyPr/>
                    <a:lstStyle/>
                    <a:p>
                      <a:pPr marL="0" marR="0" lvl="0" indent="0" algn="ctr" defTabSz="914400" rtl="0" eaLnBrk="1" fontAlgn="auto" latinLnBrk="0" hangingPunct="1">
                        <a:lnSpc>
                          <a:spcPct val="75000"/>
                        </a:lnSpc>
                        <a:spcBef>
                          <a:spcPts val="0"/>
                        </a:spcBef>
                        <a:spcAft>
                          <a:spcPts val="0"/>
                        </a:spcAft>
                        <a:buClrTx/>
                        <a:buSzTx/>
                        <a:buFontTx/>
                        <a:buNone/>
                        <a:tabLst/>
                        <a:defRPr/>
                      </a:pPr>
                      <a:r>
                        <a:rPr lang="en-US" sz="1200" kern="1200" dirty="0">
                          <a:solidFill>
                            <a:schemeClr val="dk1"/>
                          </a:solidFill>
                          <a:effectLst/>
                          <a:latin typeface="+mn-lt"/>
                          <a:ea typeface="+mn-ea"/>
                          <a:cs typeface="+mn-cs"/>
                        </a:rPr>
                        <a:t>Conflicting data, better not to use</a:t>
                      </a:r>
                    </a:p>
                  </a:txBody>
                  <a:tcPr marL="118717" marR="118717" marT="60960" marB="60960" anchor="ctr">
                    <a:lnL w="38100" cap="flat" cmpd="sng" algn="ctr">
                      <a:solidFill>
                        <a:schemeClr val="accent3"/>
                      </a:solidFill>
                      <a:prstDash val="solid"/>
                      <a:round/>
                      <a:headEnd type="none" w="med" len="med"/>
                      <a:tailEnd type="none" w="med" len="med"/>
                    </a:lnL>
                    <a:lnR w="38100" cap="flat" cmpd="sng" algn="ctr">
                      <a:solidFill>
                        <a:schemeClr val="accent3"/>
                      </a:solidFill>
                      <a:prstDash val="solid"/>
                      <a:round/>
                      <a:headEnd type="none" w="med" len="med"/>
                      <a:tailEnd type="none" w="med" len="med"/>
                    </a:lnR>
                    <a:lnT w="38100" cap="flat" cmpd="sng" algn="ctr">
                      <a:solidFill>
                        <a:schemeClr val="accent3"/>
                      </a:solidFill>
                      <a:prstDash val="solid"/>
                      <a:round/>
                      <a:headEnd type="none" w="med" len="med"/>
                      <a:tailEnd type="none" w="med" len="med"/>
                    </a:lnT>
                    <a:lnB w="38100" cap="flat" cmpd="sng" algn="ctr">
                      <a:solidFill>
                        <a:schemeClr val="accent3"/>
                      </a:solidFill>
                      <a:prstDash val="solid"/>
                      <a:round/>
                      <a:headEnd type="none" w="med" len="med"/>
                      <a:tailEnd type="none" w="med" len="med"/>
                    </a:lnB>
                    <a:noFill/>
                  </a:tcPr>
                </a:tc>
                <a:extLst>
                  <a:ext uri="{0D108BD9-81ED-4DB2-BD59-A6C34878D82A}">
                    <a16:rowId xmlns:a16="http://schemas.microsoft.com/office/drawing/2014/main" val="1009877018"/>
                  </a:ext>
                </a:extLst>
              </a:tr>
              <a:tr h="456137">
                <a:tc>
                  <a:txBody>
                    <a:bodyPr/>
                    <a:lstStyle/>
                    <a:p>
                      <a:pPr algn="ctr">
                        <a:lnSpc>
                          <a:spcPct val="75000"/>
                        </a:lnSpc>
                      </a:pPr>
                      <a:r>
                        <a:rPr lang="en-US" sz="1200" dirty="0"/>
                        <a:t>Fathering</a:t>
                      </a:r>
                    </a:p>
                  </a:txBody>
                  <a:tcPr marL="118717" marR="118717" marT="60960" marB="60960" anchor="ctr">
                    <a:lnL w="38100" cap="flat" cmpd="sng" algn="ctr">
                      <a:solidFill>
                        <a:schemeClr val="accent3"/>
                      </a:solidFill>
                      <a:prstDash val="solid"/>
                      <a:round/>
                      <a:headEnd type="none" w="med" len="med"/>
                      <a:tailEnd type="none" w="med" len="med"/>
                    </a:lnL>
                    <a:lnR w="38100" cap="flat" cmpd="sng" algn="ctr">
                      <a:solidFill>
                        <a:schemeClr val="accent3"/>
                      </a:solidFill>
                      <a:prstDash val="solid"/>
                      <a:round/>
                      <a:headEnd type="none" w="med" len="med"/>
                      <a:tailEnd type="none" w="med" len="med"/>
                    </a:lnR>
                    <a:lnT w="38100" cap="flat" cmpd="sng" algn="ctr">
                      <a:solidFill>
                        <a:schemeClr val="accent3"/>
                      </a:solidFill>
                      <a:prstDash val="solid"/>
                      <a:round/>
                      <a:headEnd type="none" w="med" len="med"/>
                      <a:tailEnd type="none" w="med" len="med"/>
                    </a:lnT>
                    <a:lnB w="38100" cap="flat" cmpd="sng" algn="ctr">
                      <a:solidFill>
                        <a:schemeClr val="accent3"/>
                      </a:solidFill>
                      <a:prstDash val="solid"/>
                      <a:round/>
                      <a:headEnd type="none" w="med" len="med"/>
                      <a:tailEnd type="none" w="med" len="med"/>
                    </a:lnB>
                    <a:solidFill>
                      <a:schemeClr val="accent1">
                        <a:lumMod val="20000"/>
                        <a:lumOff val="80000"/>
                      </a:schemeClr>
                    </a:solidFill>
                  </a:tcPr>
                </a:tc>
                <a:tc>
                  <a:txBody>
                    <a:bodyPr/>
                    <a:lstStyle/>
                    <a:p>
                      <a:pPr algn="ctr">
                        <a:lnSpc>
                          <a:spcPct val="75000"/>
                        </a:lnSpc>
                      </a:pPr>
                      <a:r>
                        <a:rPr lang="en-US" sz="1200" dirty="0"/>
                        <a:t>Possible</a:t>
                      </a:r>
                    </a:p>
                  </a:txBody>
                  <a:tcPr marL="118717" marR="118717" marT="60960" marB="60960" anchor="ctr">
                    <a:lnL w="38100" cap="flat" cmpd="sng" algn="ctr">
                      <a:solidFill>
                        <a:schemeClr val="accent3"/>
                      </a:solidFill>
                      <a:prstDash val="solid"/>
                      <a:round/>
                      <a:headEnd type="none" w="med" len="med"/>
                      <a:tailEnd type="none" w="med" len="med"/>
                    </a:lnL>
                    <a:lnR w="38100" cap="flat" cmpd="sng" algn="ctr">
                      <a:solidFill>
                        <a:schemeClr val="accent3"/>
                      </a:solidFill>
                      <a:prstDash val="solid"/>
                      <a:round/>
                      <a:headEnd type="none" w="med" len="med"/>
                      <a:tailEnd type="none" w="med" len="med"/>
                    </a:lnR>
                    <a:lnT w="38100" cap="flat" cmpd="sng" algn="ctr">
                      <a:solidFill>
                        <a:schemeClr val="accent3"/>
                      </a:solidFill>
                      <a:prstDash val="solid"/>
                      <a:round/>
                      <a:headEnd type="none" w="med" len="med"/>
                      <a:tailEnd type="none" w="med" len="med"/>
                    </a:lnT>
                    <a:lnB w="38100" cap="flat" cmpd="sng" algn="ctr">
                      <a:solidFill>
                        <a:schemeClr val="accent3"/>
                      </a:solidFill>
                      <a:prstDash val="solid"/>
                      <a:round/>
                      <a:headEnd type="none" w="med" len="med"/>
                      <a:tailEnd type="none" w="med" len="med"/>
                    </a:lnB>
                    <a:solidFill>
                      <a:schemeClr val="accent1">
                        <a:lumMod val="20000"/>
                        <a:lumOff val="80000"/>
                      </a:schemeClr>
                    </a:solidFill>
                  </a:tcPr>
                </a:tc>
                <a:tc>
                  <a:txBody>
                    <a:bodyPr/>
                    <a:lstStyle/>
                    <a:p>
                      <a:pPr algn="ctr">
                        <a:lnSpc>
                          <a:spcPct val="75000"/>
                        </a:lnSpc>
                      </a:pPr>
                      <a:r>
                        <a:rPr lang="en-US" sz="1200" kern="1200" dirty="0">
                          <a:solidFill>
                            <a:schemeClr val="dk1"/>
                          </a:solidFill>
                          <a:effectLst/>
                          <a:latin typeface="+mn-lt"/>
                          <a:ea typeface="+mn-ea"/>
                          <a:cs typeface="+mn-cs"/>
                        </a:rPr>
                        <a:t>Little information,</a:t>
                      </a:r>
                    </a:p>
                    <a:p>
                      <a:pPr algn="ctr">
                        <a:lnSpc>
                          <a:spcPct val="75000"/>
                        </a:lnSpc>
                      </a:pPr>
                      <a:r>
                        <a:rPr lang="en-US" sz="1200" kern="1200" dirty="0">
                          <a:solidFill>
                            <a:schemeClr val="dk1"/>
                          </a:solidFill>
                          <a:effectLst/>
                          <a:latin typeface="+mn-lt"/>
                          <a:ea typeface="+mn-ea"/>
                          <a:cs typeface="+mn-cs"/>
                        </a:rPr>
                        <a:t>possible with</a:t>
                      </a:r>
                    </a:p>
                    <a:p>
                      <a:pPr algn="ctr">
                        <a:lnSpc>
                          <a:spcPct val="75000"/>
                        </a:lnSpc>
                      </a:pPr>
                      <a:r>
                        <a:rPr lang="en-US" sz="1200" kern="1200" dirty="0">
                          <a:solidFill>
                            <a:schemeClr val="dk1"/>
                          </a:solidFill>
                          <a:effectLst/>
                          <a:latin typeface="+mn-lt"/>
                          <a:ea typeface="+mn-ea"/>
                          <a:cs typeface="+mn-cs"/>
                        </a:rPr>
                        <a:t>strict indication</a:t>
                      </a:r>
                    </a:p>
                  </a:txBody>
                  <a:tcPr marL="118717" marR="118717" marT="60960" marB="60960" anchor="ctr">
                    <a:lnL w="38100" cap="flat" cmpd="sng" algn="ctr">
                      <a:solidFill>
                        <a:schemeClr val="accent3"/>
                      </a:solidFill>
                      <a:prstDash val="solid"/>
                      <a:round/>
                      <a:headEnd type="none" w="med" len="med"/>
                      <a:tailEnd type="none" w="med" len="med"/>
                    </a:lnL>
                    <a:lnR w="38100" cap="flat" cmpd="sng" algn="ctr">
                      <a:solidFill>
                        <a:schemeClr val="accent3"/>
                      </a:solidFill>
                      <a:prstDash val="solid"/>
                      <a:round/>
                      <a:headEnd type="none" w="med" len="med"/>
                      <a:tailEnd type="none" w="med" len="med"/>
                    </a:lnR>
                    <a:lnT w="38100" cap="flat" cmpd="sng" algn="ctr">
                      <a:solidFill>
                        <a:schemeClr val="accent3"/>
                      </a:solidFill>
                      <a:prstDash val="solid"/>
                      <a:round/>
                      <a:headEnd type="none" w="med" len="med"/>
                      <a:tailEnd type="none" w="med" len="med"/>
                    </a:lnT>
                    <a:lnB w="38100" cap="flat" cmpd="sng" algn="ctr">
                      <a:solidFill>
                        <a:schemeClr val="accent3"/>
                      </a:solidFill>
                      <a:prstDash val="solid"/>
                      <a:round/>
                      <a:headEnd type="none" w="med" len="med"/>
                      <a:tailEnd type="none" w="med" len="med"/>
                    </a:lnB>
                    <a:solidFill>
                      <a:schemeClr val="accent1">
                        <a:lumMod val="20000"/>
                        <a:lumOff val="80000"/>
                      </a:schemeClr>
                    </a:solidFill>
                  </a:tcPr>
                </a:tc>
                <a:tc>
                  <a:txBody>
                    <a:bodyPr/>
                    <a:lstStyle/>
                    <a:p>
                      <a:pPr algn="ctr">
                        <a:lnSpc>
                          <a:spcPct val="75000"/>
                        </a:lnSpc>
                      </a:pPr>
                      <a:r>
                        <a:rPr lang="en-US" sz="1200" kern="1200" dirty="0">
                          <a:solidFill>
                            <a:schemeClr val="dk1"/>
                          </a:solidFill>
                          <a:effectLst/>
                          <a:latin typeface="+mn-lt"/>
                          <a:ea typeface="+mn-ea"/>
                          <a:cs typeface="+mn-cs"/>
                        </a:rPr>
                        <a:t>Little information, conflicting</a:t>
                      </a:r>
                    </a:p>
                    <a:p>
                      <a:pPr algn="ctr">
                        <a:lnSpc>
                          <a:spcPct val="75000"/>
                        </a:lnSpc>
                      </a:pPr>
                      <a:r>
                        <a:rPr lang="en-US" sz="1200" kern="1200" dirty="0">
                          <a:solidFill>
                            <a:schemeClr val="dk1"/>
                          </a:solidFill>
                          <a:effectLst/>
                          <a:latin typeface="+mn-lt"/>
                          <a:ea typeface="+mn-ea"/>
                          <a:cs typeface="+mn-cs"/>
                        </a:rPr>
                        <a:t>data, contraindicated</a:t>
                      </a:r>
                    </a:p>
                  </a:txBody>
                  <a:tcPr marL="118717" marR="118717" marT="60960" marB="60960" anchor="ctr">
                    <a:lnL w="38100" cap="flat" cmpd="sng" algn="ctr">
                      <a:solidFill>
                        <a:schemeClr val="accent3"/>
                      </a:solidFill>
                      <a:prstDash val="solid"/>
                      <a:round/>
                      <a:headEnd type="none" w="med" len="med"/>
                      <a:tailEnd type="none" w="med" len="med"/>
                    </a:lnL>
                    <a:lnR w="38100" cap="flat" cmpd="sng" algn="ctr">
                      <a:solidFill>
                        <a:schemeClr val="accent3"/>
                      </a:solidFill>
                      <a:prstDash val="solid"/>
                      <a:round/>
                      <a:headEnd type="none" w="med" len="med"/>
                      <a:tailEnd type="none" w="med" len="med"/>
                    </a:lnR>
                    <a:lnT w="38100" cap="flat" cmpd="sng" algn="ctr">
                      <a:solidFill>
                        <a:schemeClr val="accent3"/>
                      </a:solidFill>
                      <a:prstDash val="solid"/>
                      <a:round/>
                      <a:headEnd type="none" w="med" len="med"/>
                      <a:tailEnd type="none" w="med" len="med"/>
                    </a:lnT>
                    <a:lnB w="38100" cap="flat" cmpd="sng" algn="ctr">
                      <a:solidFill>
                        <a:schemeClr val="accent3"/>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914400" rtl="0" eaLnBrk="1" fontAlgn="auto" latinLnBrk="0" hangingPunct="1">
                        <a:lnSpc>
                          <a:spcPct val="75000"/>
                        </a:lnSpc>
                        <a:spcBef>
                          <a:spcPts val="0"/>
                        </a:spcBef>
                        <a:spcAft>
                          <a:spcPts val="0"/>
                        </a:spcAft>
                        <a:buClrTx/>
                        <a:buSzTx/>
                        <a:buFontTx/>
                        <a:buNone/>
                        <a:tabLst/>
                        <a:defRPr/>
                      </a:pPr>
                      <a:r>
                        <a:rPr lang="en-US" sz="1200" kern="1200" dirty="0">
                          <a:solidFill>
                            <a:schemeClr val="dk1"/>
                          </a:solidFill>
                          <a:effectLst/>
                          <a:latin typeface="+mn-lt"/>
                          <a:ea typeface="+mn-ea"/>
                          <a:cs typeface="+mn-cs"/>
                        </a:rPr>
                        <a:t>Little information, better not to use</a:t>
                      </a:r>
                    </a:p>
                  </a:txBody>
                  <a:tcPr marL="118717" marR="118717" marT="60960" marB="60960" anchor="ctr">
                    <a:lnL w="38100" cap="flat" cmpd="sng" algn="ctr">
                      <a:solidFill>
                        <a:schemeClr val="accent3"/>
                      </a:solidFill>
                      <a:prstDash val="solid"/>
                      <a:round/>
                      <a:headEnd type="none" w="med" len="med"/>
                      <a:tailEnd type="none" w="med" len="med"/>
                    </a:lnL>
                    <a:lnR w="38100" cap="flat" cmpd="sng" algn="ctr">
                      <a:solidFill>
                        <a:schemeClr val="accent3"/>
                      </a:solidFill>
                      <a:prstDash val="solid"/>
                      <a:round/>
                      <a:headEnd type="none" w="med" len="med"/>
                      <a:tailEnd type="none" w="med" len="med"/>
                    </a:lnR>
                    <a:lnT w="38100" cap="flat" cmpd="sng" algn="ctr">
                      <a:solidFill>
                        <a:schemeClr val="accent3"/>
                      </a:solidFill>
                      <a:prstDash val="solid"/>
                      <a:round/>
                      <a:headEnd type="none" w="med" len="med"/>
                      <a:tailEnd type="none" w="med" len="med"/>
                    </a:lnT>
                    <a:lnB w="38100" cap="flat" cmpd="sng" algn="ctr">
                      <a:solidFill>
                        <a:schemeClr val="accent3"/>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889784964"/>
                  </a:ext>
                </a:extLst>
              </a:tr>
            </a:tbl>
          </a:graphicData>
        </a:graphic>
      </p:graphicFrame>
      <p:sp>
        <p:nvSpPr>
          <p:cNvPr id="60418" name="Rectangle 1">
            <a:extLst>
              <a:ext uri="{FF2B5EF4-FFF2-40B4-BE49-F238E27FC236}">
                <a16:creationId xmlns:a16="http://schemas.microsoft.com/office/drawing/2014/main" id="{D750435E-9F11-2D4F-B7DA-57C70C916D55}"/>
              </a:ext>
            </a:extLst>
          </p:cNvPr>
          <p:cNvSpPr>
            <a:spLocks noChangeArrowheads="1"/>
          </p:cNvSpPr>
          <p:nvPr/>
        </p:nvSpPr>
        <p:spPr bwMode="auto">
          <a:xfrm>
            <a:off x="1424548" y="4739038"/>
            <a:ext cx="6293854" cy="183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0464" tIns="30231" rIns="60464" bIns="30231">
            <a:spAutoFit/>
          </a:bodyPr>
          <a:lstStyle>
            <a:lvl1pPr>
              <a:defRPr sz="2000">
                <a:solidFill>
                  <a:schemeClr val="tx1"/>
                </a:solidFill>
                <a:latin typeface="Calibri" panose="020F0502020204030204" pitchFamily="34" charset="0"/>
                <a:ea typeface="MS PGothic" panose="020B0600070205080204" pitchFamily="34" charset="-128"/>
              </a:defRPr>
            </a:lvl1pPr>
            <a:lvl2pPr marL="742950" indent="-285750">
              <a:defRPr sz="2000">
                <a:solidFill>
                  <a:schemeClr val="tx1"/>
                </a:solidFill>
                <a:latin typeface="Calibri" panose="020F0502020204030204" pitchFamily="34" charset="0"/>
                <a:ea typeface="MS PGothic" panose="020B0600070205080204" pitchFamily="34" charset="-128"/>
              </a:defRPr>
            </a:lvl2pPr>
            <a:lvl3pPr marL="1143000" indent="-228600">
              <a:defRPr sz="2000">
                <a:solidFill>
                  <a:schemeClr val="tx1"/>
                </a:solidFill>
                <a:latin typeface="Calibri" panose="020F0502020204030204" pitchFamily="34" charset="0"/>
                <a:ea typeface="MS PGothic" panose="020B0600070205080204" pitchFamily="34" charset="-128"/>
              </a:defRPr>
            </a:lvl3pPr>
            <a:lvl4pPr marL="1600200" indent="-228600">
              <a:defRPr sz="2000">
                <a:solidFill>
                  <a:schemeClr val="tx1"/>
                </a:solidFill>
                <a:latin typeface="Calibri" panose="020F0502020204030204" pitchFamily="34" charset="0"/>
                <a:ea typeface="MS PGothic" panose="020B0600070205080204" pitchFamily="34" charset="-128"/>
              </a:defRPr>
            </a:lvl4pPr>
            <a:lvl5pPr marL="2057400" indent="-228600">
              <a:defRPr sz="2000">
                <a:solidFill>
                  <a:schemeClr val="tx1"/>
                </a:solidFill>
                <a:latin typeface="Calibri" panose="020F0502020204030204" pitchFamily="34" charset="0"/>
                <a:ea typeface="MS PGothic" panose="020B0600070205080204" pitchFamily="34" charset="-128"/>
              </a:defRPr>
            </a:lvl5pPr>
            <a:lvl6pPr marL="2514600" indent="-228600" defTabSz="504825" eaLnBrk="0" fontAlgn="base" hangingPunct="0">
              <a:spcBef>
                <a:spcPct val="0"/>
              </a:spcBef>
              <a:spcAft>
                <a:spcPct val="0"/>
              </a:spcAft>
              <a:defRPr sz="2000">
                <a:solidFill>
                  <a:schemeClr val="tx1"/>
                </a:solidFill>
                <a:latin typeface="Calibri" panose="020F0502020204030204" pitchFamily="34" charset="0"/>
                <a:ea typeface="MS PGothic" panose="020B0600070205080204" pitchFamily="34" charset="-128"/>
              </a:defRPr>
            </a:lvl6pPr>
            <a:lvl7pPr marL="2971800" indent="-228600" defTabSz="504825" eaLnBrk="0" fontAlgn="base" hangingPunct="0">
              <a:spcBef>
                <a:spcPct val="0"/>
              </a:spcBef>
              <a:spcAft>
                <a:spcPct val="0"/>
              </a:spcAft>
              <a:defRPr sz="2000">
                <a:solidFill>
                  <a:schemeClr val="tx1"/>
                </a:solidFill>
                <a:latin typeface="Calibri" panose="020F0502020204030204" pitchFamily="34" charset="0"/>
                <a:ea typeface="MS PGothic" panose="020B0600070205080204" pitchFamily="34" charset="-128"/>
              </a:defRPr>
            </a:lvl7pPr>
            <a:lvl8pPr marL="3429000" indent="-228600" defTabSz="504825" eaLnBrk="0" fontAlgn="base" hangingPunct="0">
              <a:spcBef>
                <a:spcPct val="0"/>
              </a:spcBef>
              <a:spcAft>
                <a:spcPct val="0"/>
              </a:spcAft>
              <a:defRPr sz="2000">
                <a:solidFill>
                  <a:schemeClr val="tx1"/>
                </a:solidFill>
                <a:latin typeface="Calibri" panose="020F0502020204030204" pitchFamily="34" charset="0"/>
                <a:ea typeface="MS PGothic" panose="020B0600070205080204" pitchFamily="34" charset="-128"/>
              </a:defRPr>
            </a:lvl8pPr>
            <a:lvl9pPr marL="3886200" indent="-228600" defTabSz="504825" eaLnBrk="0" fontAlgn="base" hangingPunct="0">
              <a:spcBef>
                <a:spcPct val="0"/>
              </a:spcBef>
              <a:spcAft>
                <a:spcPct val="0"/>
              </a:spcAft>
              <a:defRPr sz="2000">
                <a:solidFill>
                  <a:schemeClr val="tx1"/>
                </a:solidFill>
                <a:latin typeface="Calibri" panose="020F0502020204030204" pitchFamily="34" charset="0"/>
                <a:ea typeface="MS PGothic" panose="020B0600070205080204" pitchFamily="34" charset="-128"/>
              </a:defRPr>
            </a:lvl9pPr>
          </a:lstStyle>
          <a:p>
            <a:pPr defTabSz="334093" fontAlgn="base">
              <a:spcBef>
                <a:spcPct val="0"/>
              </a:spcBef>
              <a:spcAft>
                <a:spcPct val="0"/>
              </a:spcAft>
            </a:pPr>
            <a:endParaRPr lang="en-US" altLang="en-US" sz="794" b="1" dirty="0">
              <a:solidFill>
                <a:srgbClr val="000000"/>
              </a:solidFill>
            </a:endParaRPr>
          </a:p>
        </p:txBody>
      </p:sp>
      <p:sp>
        <p:nvSpPr>
          <p:cNvPr id="60420" name="Rectangle 1">
            <a:extLst>
              <a:ext uri="{FF2B5EF4-FFF2-40B4-BE49-F238E27FC236}">
                <a16:creationId xmlns:a16="http://schemas.microsoft.com/office/drawing/2014/main" id="{AFA59B64-12CB-A643-92C8-3AC04A9B411F}"/>
              </a:ext>
            </a:extLst>
          </p:cNvPr>
          <p:cNvSpPr>
            <a:spLocks noChangeArrowheads="1"/>
          </p:cNvSpPr>
          <p:nvPr/>
        </p:nvSpPr>
        <p:spPr bwMode="auto">
          <a:xfrm>
            <a:off x="4594300" y="5043288"/>
            <a:ext cx="3486780" cy="200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7422" tIns="33711" rIns="67422" bIns="33711">
            <a:spAutoFit/>
          </a:bodyPr>
          <a:lstStyle>
            <a:lvl1pPr>
              <a:defRPr sz="2000">
                <a:solidFill>
                  <a:schemeClr val="tx1"/>
                </a:solidFill>
                <a:latin typeface="Calibri" panose="020F0502020204030204" pitchFamily="34" charset="0"/>
                <a:ea typeface="MS PGothic" panose="020B0600070205080204" pitchFamily="34" charset="-128"/>
              </a:defRPr>
            </a:lvl1pPr>
            <a:lvl2pPr marL="742950" indent="-285750">
              <a:defRPr sz="2000">
                <a:solidFill>
                  <a:schemeClr val="tx1"/>
                </a:solidFill>
                <a:latin typeface="Calibri" panose="020F0502020204030204" pitchFamily="34" charset="0"/>
                <a:ea typeface="MS PGothic" panose="020B0600070205080204" pitchFamily="34" charset="-128"/>
              </a:defRPr>
            </a:lvl2pPr>
            <a:lvl3pPr marL="1143000" indent="-228600">
              <a:defRPr sz="2000">
                <a:solidFill>
                  <a:schemeClr val="tx1"/>
                </a:solidFill>
                <a:latin typeface="Calibri" panose="020F0502020204030204" pitchFamily="34" charset="0"/>
                <a:ea typeface="MS PGothic" panose="020B0600070205080204" pitchFamily="34" charset="-128"/>
              </a:defRPr>
            </a:lvl3pPr>
            <a:lvl4pPr marL="1600200" indent="-228600">
              <a:defRPr sz="2000">
                <a:solidFill>
                  <a:schemeClr val="tx1"/>
                </a:solidFill>
                <a:latin typeface="Calibri" panose="020F0502020204030204" pitchFamily="34" charset="0"/>
                <a:ea typeface="MS PGothic" panose="020B0600070205080204" pitchFamily="34" charset="-128"/>
              </a:defRPr>
            </a:lvl4pPr>
            <a:lvl5pPr marL="2057400" indent="-228600">
              <a:defRPr sz="2000">
                <a:solidFill>
                  <a:schemeClr val="tx1"/>
                </a:solidFill>
                <a:latin typeface="Calibri" panose="020F0502020204030204" pitchFamily="34" charset="0"/>
                <a:ea typeface="MS PGothic" panose="020B0600070205080204" pitchFamily="34" charset="-128"/>
              </a:defRPr>
            </a:lvl5pPr>
            <a:lvl6pPr marL="2514600" indent="-228600" defTabSz="504825" eaLnBrk="0" fontAlgn="base" hangingPunct="0">
              <a:spcBef>
                <a:spcPct val="0"/>
              </a:spcBef>
              <a:spcAft>
                <a:spcPct val="0"/>
              </a:spcAft>
              <a:defRPr sz="2000">
                <a:solidFill>
                  <a:schemeClr val="tx1"/>
                </a:solidFill>
                <a:latin typeface="Calibri" panose="020F0502020204030204" pitchFamily="34" charset="0"/>
                <a:ea typeface="MS PGothic" panose="020B0600070205080204" pitchFamily="34" charset="-128"/>
              </a:defRPr>
            </a:lvl6pPr>
            <a:lvl7pPr marL="2971800" indent="-228600" defTabSz="504825" eaLnBrk="0" fontAlgn="base" hangingPunct="0">
              <a:spcBef>
                <a:spcPct val="0"/>
              </a:spcBef>
              <a:spcAft>
                <a:spcPct val="0"/>
              </a:spcAft>
              <a:defRPr sz="2000">
                <a:solidFill>
                  <a:schemeClr val="tx1"/>
                </a:solidFill>
                <a:latin typeface="Calibri" panose="020F0502020204030204" pitchFamily="34" charset="0"/>
                <a:ea typeface="MS PGothic" panose="020B0600070205080204" pitchFamily="34" charset="-128"/>
              </a:defRPr>
            </a:lvl7pPr>
            <a:lvl8pPr marL="3429000" indent="-228600" defTabSz="504825" eaLnBrk="0" fontAlgn="base" hangingPunct="0">
              <a:spcBef>
                <a:spcPct val="0"/>
              </a:spcBef>
              <a:spcAft>
                <a:spcPct val="0"/>
              </a:spcAft>
              <a:defRPr sz="2000">
                <a:solidFill>
                  <a:schemeClr val="tx1"/>
                </a:solidFill>
                <a:latin typeface="Calibri" panose="020F0502020204030204" pitchFamily="34" charset="0"/>
                <a:ea typeface="MS PGothic" panose="020B0600070205080204" pitchFamily="34" charset="-128"/>
              </a:defRPr>
            </a:lvl8pPr>
            <a:lvl9pPr marL="3886200" indent="-228600" defTabSz="504825" eaLnBrk="0" fontAlgn="base" hangingPunct="0">
              <a:spcBef>
                <a:spcPct val="0"/>
              </a:spcBef>
              <a:spcAft>
                <a:spcPct val="0"/>
              </a:spcAft>
              <a:defRPr sz="2000">
                <a:solidFill>
                  <a:schemeClr val="tx1"/>
                </a:solidFill>
                <a:latin typeface="Calibri" panose="020F0502020204030204" pitchFamily="34" charset="0"/>
                <a:ea typeface="MS PGothic" panose="020B0600070205080204" pitchFamily="34" charset="-128"/>
              </a:defRPr>
            </a:lvl9pPr>
          </a:lstStyle>
          <a:p>
            <a:pPr algn="r" defTabSz="334093" eaLnBrk="0" fontAlgn="base" hangingPunct="0">
              <a:spcBef>
                <a:spcPct val="0"/>
              </a:spcBef>
              <a:spcAft>
                <a:spcPct val="0"/>
              </a:spcAft>
            </a:pPr>
            <a:r>
              <a:rPr lang="en-US" altLang="en-US" sz="860" dirty="0">
                <a:solidFill>
                  <a:prstClr val="white"/>
                </a:solidFill>
                <a:latin typeface="Arial" panose="020B0604020202020204" pitchFamily="34" charset="0"/>
                <a:cs typeface="Arial" panose="020B0604020202020204" pitchFamily="34" charset="0"/>
              </a:rPr>
              <a:t>*Non-FDA approved</a:t>
            </a:r>
          </a:p>
        </p:txBody>
      </p:sp>
      <p:sp>
        <p:nvSpPr>
          <p:cNvPr id="2" name="Title 1">
            <a:extLst>
              <a:ext uri="{FF2B5EF4-FFF2-40B4-BE49-F238E27FC236}">
                <a16:creationId xmlns:a16="http://schemas.microsoft.com/office/drawing/2014/main" id="{78720AAF-54FB-CF45-BA71-5805A51ECEFA}"/>
              </a:ext>
            </a:extLst>
          </p:cNvPr>
          <p:cNvSpPr>
            <a:spLocks noGrp="1"/>
          </p:cNvSpPr>
          <p:nvPr>
            <p:ph type="title"/>
          </p:nvPr>
        </p:nvSpPr>
        <p:spPr>
          <a:xfrm>
            <a:off x="312234" y="10702"/>
            <a:ext cx="7470799" cy="1138773"/>
          </a:xfrm>
        </p:spPr>
        <p:txBody>
          <a:bodyPr/>
          <a:lstStyle/>
          <a:p>
            <a:r>
              <a:rPr lang="en-US" dirty="0"/>
              <a:t>Systemic Agents in AD        (Off-label) cont.</a:t>
            </a:r>
            <a:endParaRPr lang="en-US" baseline="30000" dirty="0"/>
          </a:p>
        </p:txBody>
      </p:sp>
      <p:sp>
        <p:nvSpPr>
          <p:cNvPr id="5" name="Text Placeholder 4">
            <a:extLst>
              <a:ext uri="{FF2B5EF4-FFF2-40B4-BE49-F238E27FC236}">
                <a16:creationId xmlns:a16="http://schemas.microsoft.com/office/drawing/2014/main" id="{6645933A-C4F9-CA4E-A935-AE8D8C6CCD9C}"/>
              </a:ext>
            </a:extLst>
          </p:cNvPr>
          <p:cNvSpPr>
            <a:spLocks noGrp="1"/>
          </p:cNvSpPr>
          <p:nvPr>
            <p:ph type="body" sz="quarter" idx="10"/>
          </p:nvPr>
        </p:nvSpPr>
        <p:spPr>
          <a:xfrm>
            <a:off x="0" y="4814069"/>
            <a:ext cx="9144000" cy="387798"/>
          </a:xfrm>
        </p:spPr>
        <p:txBody>
          <a:bodyPr/>
          <a:lstStyle/>
          <a:p>
            <a:pPr marL="7938" indent="-7938"/>
            <a:r>
              <a:rPr lang="en-US" dirty="0"/>
              <a:t>Wollenberg A, et al. </a:t>
            </a:r>
            <a:r>
              <a:rPr lang="en-US" i="1" dirty="0"/>
              <a:t>J Eur Acad Dermatol Venereol</a:t>
            </a:r>
            <a:r>
              <a:rPr lang="en-US" dirty="0"/>
              <a:t>. 2016;30:729-747. </a:t>
            </a:r>
          </a:p>
        </p:txBody>
      </p:sp>
    </p:spTree>
    <p:extLst>
      <p:ext uri="{BB962C8B-B14F-4D97-AF65-F5344CB8AC3E}">
        <p14:creationId xmlns:p14="http://schemas.microsoft.com/office/powerpoint/2010/main" val="14397806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ontent Placeholder 3">
            <a:extLst>
              <a:ext uri="{FF2B5EF4-FFF2-40B4-BE49-F238E27FC236}">
                <a16:creationId xmlns:a16="http://schemas.microsoft.com/office/drawing/2014/main" id="{8D96B0CC-1AA4-2C4A-A73B-689DAFFE9D74}"/>
              </a:ext>
            </a:extLst>
          </p:cNvPr>
          <p:cNvGraphicFramePr>
            <a:graphicFrameLocks/>
          </p:cNvGraphicFramePr>
          <p:nvPr>
            <p:extLst>
              <p:ext uri="{D42A27DB-BD31-4B8C-83A1-F6EECF244321}">
                <p14:modId xmlns:p14="http://schemas.microsoft.com/office/powerpoint/2010/main" val="342363871"/>
              </p:ext>
            </p:extLst>
          </p:nvPr>
        </p:nvGraphicFramePr>
        <p:xfrm>
          <a:off x="312233" y="1161288"/>
          <a:ext cx="8564137" cy="3374136"/>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E3591EBB-24D6-C84C-B84A-61E7AA6ADF9C}"/>
              </a:ext>
            </a:extLst>
          </p:cNvPr>
          <p:cNvSpPr>
            <a:spLocks noGrp="1"/>
          </p:cNvSpPr>
          <p:nvPr>
            <p:ph type="title"/>
          </p:nvPr>
        </p:nvSpPr>
        <p:spPr/>
        <p:txBody>
          <a:bodyPr/>
          <a:lstStyle/>
          <a:p>
            <a:r>
              <a:rPr lang="en-US" altLang="en-US" dirty="0"/>
              <a:t>New Therapeutic Targets: Dupilumab</a:t>
            </a:r>
            <a:endParaRPr lang="en-US" dirty="0"/>
          </a:p>
        </p:txBody>
      </p:sp>
      <p:sp>
        <p:nvSpPr>
          <p:cNvPr id="3" name="Content Placeholder 2">
            <a:extLst>
              <a:ext uri="{FF2B5EF4-FFF2-40B4-BE49-F238E27FC236}">
                <a16:creationId xmlns:a16="http://schemas.microsoft.com/office/drawing/2014/main" id="{A65D1718-0A1B-AF4E-AA1F-3BC721124ADC}"/>
              </a:ext>
            </a:extLst>
          </p:cNvPr>
          <p:cNvSpPr>
            <a:spLocks noGrp="1"/>
          </p:cNvSpPr>
          <p:nvPr>
            <p:ph idx="1"/>
          </p:nvPr>
        </p:nvSpPr>
        <p:spPr>
          <a:xfrm>
            <a:off x="312233" y="1270784"/>
            <a:ext cx="8564137" cy="615553"/>
          </a:xfrm>
        </p:spPr>
        <p:txBody>
          <a:bodyPr/>
          <a:lstStyle/>
          <a:p>
            <a:pPr marL="0" indent="0">
              <a:buNone/>
            </a:pPr>
            <a:r>
              <a:rPr lang="en-US" altLang="en-US" sz="2000" dirty="0">
                <a:sym typeface="Wingdings" pitchFamily="2" charset="2"/>
              </a:rPr>
              <a:t>First FDA-approved systemic therapy for adult patients with moderate-to-severe atopic dermatitis</a:t>
            </a:r>
          </a:p>
        </p:txBody>
      </p:sp>
      <p:sp>
        <p:nvSpPr>
          <p:cNvPr id="7" name="Text Placeholder 6">
            <a:extLst>
              <a:ext uri="{FF2B5EF4-FFF2-40B4-BE49-F238E27FC236}">
                <a16:creationId xmlns:a16="http://schemas.microsoft.com/office/drawing/2014/main" id="{54284983-AD25-1C4A-BD54-2F8445C2EACD}"/>
              </a:ext>
            </a:extLst>
          </p:cNvPr>
          <p:cNvSpPr>
            <a:spLocks noGrp="1"/>
          </p:cNvSpPr>
          <p:nvPr>
            <p:ph type="body" sz="quarter" idx="10"/>
          </p:nvPr>
        </p:nvSpPr>
        <p:spPr>
          <a:xfrm>
            <a:off x="0" y="4597747"/>
            <a:ext cx="8397711" cy="662489"/>
          </a:xfrm>
        </p:spPr>
        <p:txBody>
          <a:bodyPr/>
          <a:lstStyle/>
          <a:p>
            <a:pPr marL="7938" indent="-7938"/>
            <a:r>
              <a:rPr lang="en-US" sz="1100" dirty="0"/>
              <a:t>IGA = Investigator’s Global Assessment; TCS = topical corticosteroids. </a:t>
            </a:r>
            <a:r>
              <a:rPr lang="en-US" sz="1100" baseline="30000" dirty="0"/>
              <a:t>a</a:t>
            </a:r>
            <a:r>
              <a:rPr lang="en-US" sz="1100" dirty="0"/>
              <a:t>Score</a:t>
            </a:r>
            <a:r>
              <a:rPr lang="en-US" sz="1100" baseline="30000" dirty="0"/>
              <a:t> </a:t>
            </a:r>
            <a:r>
              <a:rPr lang="en-US" sz="1100" dirty="0"/>
              <a:t>of 0 or 1 and ≥2-pt improvement from baseline. </a:t>
            </a:r>
            <a:r>
              <a:rPr lang="en-US" sz="1100" baseline="30000" dirty="0"/>
              <a:t>b</a:t>
            </a:r>
            <a:r>
              <a:rPr lang="en-US" sz="1100" dirty="0"/>
              <a:t>300 mg q2w (approved dose). ***</a:t>
            </a:r>
            <a:r>
              <a:rPr lang="en-US" sz="1100" i="1" dirty="0"/>
              <a:t>p </a:t>
            </a:r>
            <a:r>
              <a:rPr lang="en-US" sz="1100" dirty="0"/>
              <a:t>&lt; .0001 vs. placebo. </a:t>
            </a:r>
            <a:br>
              <a:rPr lang="en-US" sz="1100" dirty="0"/>
            </a:br>
            <a:r>
              <a:rPr lang="en-US" altLang="en-US" sz="1100" dirty="0">
                <a:latin typeface="Arial" panose="020B0604020202020204" pitchFamily="34" charset="0"/>
                <a:cs typeface="Arial" panose="020B0604020202020204" pitchFamily="34" charset="0"/>
              </a:rPr>
              <a:t>1. Blauvelt A, et al. </a:t>
            </a:r>
            <a:r>
              <a:rPr lang="fr-FR" altLang="en-US" sz="1100" i="1" dirty="0">
                <a:latin typeface="Arial" panose="020B0604020202020204" pitchFamily="34" charset="0"/>
                <a:cs typeface="Arial" panose="020B0604020202020204" pitchFamily="34" charset="0"/>
              </a:rPr>
              <a:t>Lancet</a:t>
            </a:r>
            <a:r>
              <a:rPr lang="fr-FR" altLang="en-US" sz="1100" dirty="0">
                <a:latin typeface="Arial" panose="020B0604020202020204" pitchFamily="34" charset="0"/>
                <a:cs typeface="Arial" panose="020B0604020202020204" pitchFamily="34" charset="0"/>
              </a:rPr>
              <a:t>. 2017;389:2287-2303. 2. Simpson E, et al. </a:t>
            </a:r>
            <a:r>
              <a:rPr lang="fr-FR" altLang="en-US" sz="1100" i="1" dirty="0">
                <a:latin typeface="Arial" panose="020B0604020202020204" pitchFamily="34" charset="0"/>
                <a:cs typeface="Arial" panose="020B0604020202020204" pitchFamily="34" charset="0"/>
              </a:rPr>
              <a:t>N Engl J Med. </a:t>
            </a:r>
            <a:r>
              <a:rPr lang="fr-FR" altLang="en-US" sz="1100" dirty="0">
                <a:latin typeface="Arial" panose="020B0604020202020204" pitchFamily="34" charset="0"/>
                <a:cs typeface="Arial" panose="020B0604020202020204" pitchFamily="34" charset="0"/>
              </a:rPr>
              <a:t>2016;375:2335-2348.</a:t>
            </a:r>
            <a:r>
              <a:rPr lang="en-US" altLang="en-US" sz="1100" dirty="0">
                <a:latin typeface="Arial" panose="020B0604020202020204" pitchFamily="34" charset="0"/>
                <a:cs typeface="Arial" panose="020B0604020202020204" pitchFamily="34" charset="0"/>
              </a:rPr>
              <a:t>   </a:t>
            </a:r>
          </a:p>
        </p:txBody>
      </p:sp>
      <p:sp>
        <p:nvSpPr>
          <p:cNvPr id="9" name="TextBox 8">
            <a:extLst>
              <a:ext uri="{FF2B5EF4-FFF2-40B4-BE49-F238E27FC236}">
                <a16:creationId xmlns:a16="http://schemas.microsoft.com/office/drawing/2014/main" id="{7A2BD740-E7AB-DA42-8246-0D992581158A}"/>
              </a:ext>
            </a:extLst>
          </p:cNvPr>
          <p:cNvSpPr txBox="1"/>
          <p:nvPr/>
        </p:nvSpPr>
        <p:spPr>
          <a:xfrm>
            <a:off x="7156730" y="3477721"/>
            <a:ext cx="1240981" cy="458587"/>
          </a:xfrm>
          <a:prstGeom prst="rect">
            <a:avLst/>
          </a:prstGeom>
          <a:noFill/>
        </p:spPr>
        <p:txBody>
          <a:bodyPr wrap="none" rtlCol="0">
            <a:spAutoFit/>
          </a:bodyPr>
          <a:lstStyle/>
          <a:p>
            <a:pPr algn="ctr">
              <a:lnSpc>
                <a:spcPct val="85000"/>
              </a:lnSpc>
            </a:pPr>
            <a:r>
              <a:rPr lang="en-US" sz="1400" dirty="0"/>
              <a:t>DUP</a:t>
            </a:r>
            <a:r>
              <a:rPr lang="en-US" sz="1400" baseline="30000" dirty="0"/>
              <a:t>b</a:t>
            </a:r>
            <a:r>
              <a:rPr lang="en-US" sz="1400" dirty="0"/>
              <a:t> + TCS </a:t>
            </a:r>
            <a:br>
              <a:rPr lang="en-US" sz="1400" dirty="0"/>
            </a:br>
            <a:r>
              <a:rPr lang="en-US" sz="1400" dirty="0"/>
              <a:t>(n = 89)</a:t>
            </a:r>
          </a:p>
        </p:txBody>
      </p:sp>
      <p:sp>
        <p:nvSpPr>
          <p:cNvPr id="10" name="TextBox 9">
            <a:extLst>
              <a:ext uri="{FF2B5EF4-FFF2-40B4-BE49-F238E27FC236}">
                <a16:creationId xmlns:a16="http://schemas.microsoft.com/office/drawing/2014/main" id="{F1CA44D0-C025-7E4E-BD99-24A88A64D131}"/>
              </a:ext>
            </a:extLst>
          </p:cNvPr>
          <p:cNvSpPr txBox="1"/>
          <p:nvPr/>
        </p:nvSpPr>
        <p:spPr>
          <a:xfrm>
            <a:off x="3845686" y="3477721"/>
            <a:ext cx="1240981" cy="458587"/>
          </a:xfrm>
          <a:prstGeom prst="rect">
            <a:avLst/>
          </a:prstGeom>
          <a:noFill/>
        </p:spPr>
        <p:txBody>
          <a:bodyPr wrap="none" rtlCol="0">
            <a:spAutoFit/>
          </a:bodyPr>
          <a:lstStyle/>
          <a:p>
            <a:pPr algn="ctr">
              <a:lnSpc>
                <a:spcPct val="85000"/>
              </a:lnSpc>
            </a:pPr>
            <a:r>
              <a:rPr lang="en-US" sz="1400" dirty="0"/>
              <a:t>DUP</a:t>
            </a:r>
            <a:r>
              <a:rPr lang="en-US" sz="1400" baseline="30000" dirty="0"/>
              <a:t>b</a:t>
            </a:r>
            <a:r>
              <a:rPr lang="en-US" sz="1400" dirty="0"/>
              <a:t> + TCS </a:t>
            </a:r>
            <a:br>
              <a:rPr lang="en-US" sz="1400" dirty="0"/>
            </a:br>
            <a:r>
              <a:rPr lang="en-US" sz="1400" dirty="0"/>
              <a:t>(n = 106)</a:t>
            </a:r>
          </a:p>
        </p:txBody>
      </p:sp>
      <p:cxnSp>
        <p:nvCxnSpPr>
          <p:cNvPr id="12" name="Straight Connector 11">
            <a:extLst>
              <a:ext uri="{FF2B5EF4-FFF2-40B4-BE49-F238E27FC236}">
                <a16:creationId xmlns:a16="http://schemas.microsoft.com/office/drawing/2014/main" id="{B349A840-7CFD-2143-8E61-96638131168A}"/>
              </a:ext>
            </a:extLst>
          </p:cNvPr>
          <p:cNvCxnSpPr>
            <a:cxnSpLocks/>
          </p:cNvCxnSpPr>
          <p:nvPr/>
        </p:nvCxnSpPr>
        <p:spPr>
          <a:xfrm>
            <a:off x="1986832" y="4024946"/>
            <a:ext cx="3170384" cy="0"/>
          </a:xfrm>
          <a:prstGeom prst="line">
            <a:avLst/>
          </a:prstGeom>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8158C8D6-DFFD-A94F-B127-5127FEDC562A}"/>
              </a:ext>
            </a:extLst>
          </p:cNvPr>
          <p:cNvSpPr txBox="1"/>
          <p:nvPr/>
        </p:nvSpPr>
        <p:spPr>
          <a:xfrm>
            <a:off x="1986832" y="4062767"/>
            <a:ext cx="3170384" cy="293927"/>
          </a:xfrm>
          <a:prstGeom prst="rect">
            <a:avLst/>
          </a:prstGeom>
          <a:noFill/>
        </p:spPr>
        <p:txBody>
          <a:bodyPr wrap="square" rtlCol="0">
            <a:spAutoFit/>
          </a:bodyPr>
          <a:lstStyle/>
          <a:p>
            <a:pPr algn="ctr" defTabSz="332832"/>
            <a:r>
              <a:rPr lang="en-US" sz="1310" dirty="0">
                <a:solidFill>
                  <a:srgbClr val="000000"/>
                </a:solidFill>
                <a:latin typeface="Arial"/>
                <a:ea typeface="MS PGothic" panose="020B0600070205080204" pitchFamily="34" charset="-128"/>
              </a:rPr>
              <a:t>Week 16</a:t>
            </a:r>
          </a:p>
        </p:txBody>
      </p:sp>
      <p:cxnSp>
        <p:nvCxnSpPr>
          <p:cNvPr id="14" name="Straight Connector 13">
            <a:extLst>
              <a:ext uri="{FF2B5EF4-FFF2-40B4-BE49-F238E27FC236}">
                <a16:creationId xmlns:a16="http://schemas.microsoft.com/office/drawing/2014/main" id="{CADA7A49-EE1B-A843-ACAF-5A2EB5503A1A}"/>
              </a:ext>
            </a:extLst>
          </p:cNvPr>
          <p:cNvCxnSpPr>
            <a:cxnSpLocks/>
          </p:cNvCxnSpPr>
          <p:nvPr/>
        </p:nvCxnSpPr>
        <p:spPr>
          <a:xfrm>
            <a:off x="5314677" y="4024946"/>
            <a:ext cx="3152667" cy="0"/>
          </a:xfrm>
          <a:prstGeom prst="line">
            <a:avLst/>
          </a:prstGeom>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7E985488-3E10-1946-ABD3-ABFBD3A86A07}"/>
              </a:ext>
            </a:extLst>
          </p:cNvPr>
          <p:cNvSpPr txBox="1"/>
          <p:nvPr/>
        </p:nvSpPr>
        <p:spPr>
          <a:xfrm>
            <a:off x="5314677" y="4062767"/>
            <a:ext cx="3152667" cy="293927"/>
          </a:xfrm>
          <a:prstGeom prst="rect">
            <a:avLst/>
          </a:prstGeom>
          <a:noFill/>
        </p:spPr>
        <p:txBody>
          <a:bodyPr wrap="square" rtlCol="0">
            <a:spAutoFit/>
          </a:bodyPr>
          <a:lstStyle/>
          <a:p>
            <a:pPr algn="ctr" defTabSz="332832"/>
            <a:r>
              <a:rPr lang="en-US" sz="1310" dirty="0">
                <a:solidFill>
                  <a:srgbClr val="000000"/>
                </a:solidFill>
                <a:latin typeface="Arial"/>
                <a:ea typeface="MS PGothic" panose="020B0600070205080204" pitchFamily="34" charset="-128"/>
              </a:rPr>
              <a:t>Week 52</a:t>
            </a:r>
          </a:p>
        </p:txBody>
      </p:sp>
      <p:sp>
        <p:nvSpPr>
          <p:cNvPr id="19" name="TextBox 18">
            <a:extLst>
              <a:ext uri="{FF2B5EF4-FFF2-40B4-BE49-F238E27FC236}">
                <a16:creationId xmlns:a16="http://schemas.microsoft.com/office/drawing/2014/main" id="{86B54FCF-1E90-5946-8742-55D9ED67E91F}"/>
              </a:ext>
            </a:extLst>
          </p:cNvPr>
          <p:cNvSpPr txBox="1"/>
          <p:nvPr/>
        </p:nvSpPr>
        <p:spPr>
          <a:xfrm>
            <a:off x="312233" y="3628075"/>
            <a:ext cx="1370263" cy="877163"/>
          </a:xfrm>
          <a:prstGeom prst="rect">
            <a:avLst/>
          </a:prstGeom>
          <a:solidFill>
            <a:schemeClr val="accent2"/>
          </a:solidFill>
        </p:spPr>
        <p:txBody>
          <a:bodyPr wrap="square" rtlCol="0">
            <a:spAutoFit/>
          </a:bodyPr>
          <a:lstStyle/>
          <a:p>
            <a:pPr>
              <a:lnSpc>
                <a:spcPct val="85000"/>
              </a:lnSpc>
            </a:pPr>
            <a:r>
              <a:rPr lang="en-US" sz="1200" dirty="0">
                <a:solidFill>
                  <a:schemeClr val="bg1"/>
                </a:solidFill>
              </a:rPr>
              <a:t>Similar results observed when used as monotherapy at 16 weeks</a:t>
            </a:r>
            <a:r>
              <a:rPr lang="en-US" sz="1200" baseline="30000" dirty="0">
                <a:solidFill>
                  <a:schemeClr val="bg1"/>
                </a:solidFill>
              </a:rPr>
              <a:t>2</a:t>
            </a:r>
          </a:p>
        </p:txBody>
      </p:sp>
      <p:sp>
        <p:nvSpPr>
          <p:cNvPr id="20" name="TextBox 19">
            <a:extLst>
              <a:ext uri="{FF2B5EF4-FFF2-40B4-BE49-F238E27FC236}">
                <a16:creationId xmlns:a16="http://schemas.microsoft.com/office/drawing/2014/main" id="{0D9890ED-CAA5-D940-B315-CB125576AD18}"/>
              </a:ext>
            </a:extLst>
          </p:cNvPr>
          <p:cNvSpPr txBox="1"/>
          <p:nvPr/>
        </p:nvSpPr>
        <p:spPr>
          <a:xfrm>
            <a:off x="4256970" y="1853356"/>
            <a:ext cx="381836" cy="293927"/>
          </a:xfrm>
          <a:prstGeom prst="rect">
            <a:avLst/>
          </a:prstGeom>
          <a:noFill/>
        </p:spPr>
        <p:txBody>
          <a:bodyPr wrap="none" rtlCol="0">
            <a:spAutoFit/>
          </a:bodyPr>
          <a:lstStyle/>
          <a:p>
            <a:pPr defTabSz="332832"/>
            <a:r>
              <a:rPr lang="en-US" sz="1310" dirty="0">
                <a:solidFill>
                  <a:srgbClr val="000000"/>
                </a:solidFill>
                <a:latin typeface="Arial"/>
                <a:ea typeface="MS PGothic" panose="020B0600070205080204" pitchFamily="34" charset="-128"/>
              </a:rPr>
              <a:t>***</a:t>
            </a:r>
          </a:p>
        </p:txBody>
      </p:sp>
      <p:sp>
        <p:nvSpPr>
          <p:cNvPr id="21" name="TextBox 20">
            <a:extLst>
              <a:ext uri="{FF2B5EF4-FFF2-40B4-BE49-F238E27FC236}">
                <a16:creationId xmlns:a16="http://schemas.microsoft.com/office/drawing/2014/main" id="{6E35D529-D96D-FB47-A27A-EF801A01EF26}"/>
              </a:ext>
            </a:extLst>
          </p:cNvPr>
          <p:cNvSpPr txBox="1"/>
          <p:nvPr/>
        </p:nvSpPr>
        <p:spPr>
          <a:xfrm>
            <a:off x="7446917" y="1956341"/>
            <a:ext cx="381836" cy="293927"/>
          </a:xfrm>
          <a:prstGeom prst="rect">
            <a:avLst/>
          </a:prstGeom>
          <a:noFill/>
        </p:spPr>
        <p:txBody>
          <a:bodyPr wrap="none" rtlCol="0">
            <a:spAutoFit/>
          </a:bodyPr>
          <a:lstStyle/>
          <a:p>
            <a:pPr defTabSz="332832"/>
            <a:r>
              <a:rPr lang="en-US" sz="1310" dirty="0">
                <a:solidFill>
                  <a:srgbClr val="000000"/>
                </a:solidFill>
                <a:latin typeface="Arial"/>
                <a:ea typeface="MS PGothic" panose="020B0600070205080204" pitchFamily="34" charset="-128"/>
              </a:rPr>
              <a:t>***</a:t>
            </a:r>
          </a:p>
        </p:txBody>
      </p:sp>
    </p:spTree>
    <p:extLst>
      <p:ext uri="{BB962C8B-B14F-4D97-AF65-F5344CB8AC3E}">
        <p14:creationId xmlns:p14="http://schemas.microsoft.com/office/powerpoint/2010/main" val="350194445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AB889AF-C419-C042-9822-FA4F2513F5DA}"/>
              </a:ext>
            </a:extLst>
          </p:cNvPr>
          <p:cNvPicPr>
            <a:picLocks noChangeAspect="1"/>
          </p:cNvPicPr>
          <p:nvPr/>
        </p:nvPicPr>
        <p:blipFill rotWithShape="1">
          <a:blip r:embed="rId3"/>
          <a:srcRect b="5726"/>
          <a:stretch/>
        </p:blipFill>
        <p:spPr>
          <a:xfrm>
            <a:off x="600945" y="1269579"/>
            <a:ext cx="7986712" cy="3172984"/>
          </a:xfrm>
          <a:prstGeom prst="rect">
            <a:avLst/>
          </a:prstGeom>
        </p:spPr>
      </p:pic>
      <p:sp>
        <p:nvSpPr>
          <p:cNvPr id="62466" name="Title 1">
            <a:extLst>
              <a:ext uri="{FF2B5EF4-FFF2-40B4-BE49-F238E27FC236}">
                <a16:creationId xmlns:a16="http://schemas.microsoft.com/office/drawing/2014/main" id="{FB2BF658-DD67-6845-878F-CF657846C20F}"/>
              </a:ext>
            </a:extLst>
          </p:cNvPr>
          <p:cNvSpPr>
            <a:spLocks noGrp="1"/>
          </p:cNvSpPr>
          <p:nvPr>
            <p:ph type="title"/>
          </p:nvPr>
        </p:nvSpPr>
        <p:spPr>
          <a:xfrm>
            <a:off x="312234" y="298473"/>
            <a:ext cx="8356278" cy="563231"/>
          </a:xfrm>
        </p:spPr>
        <p:txBody>
          <a:bodyPr/>
          <a:lstStyle/>
          <a:p>
            <a:r>
              <a:rPr lang="en-US" altLang="en-US" sz="3600" dirty="0"/>
              <a:t>Dupilumab + TCS: Impact on EASI-75</a:t>
            </a:r>
          </a:p>
        </p:txBody>
      </p:sp>
      <p:sp>
        <p:nvSpPr>
          <p:cNvPr id="2" name="Text Placeholder 1">
            <a:extLst>
              <a:ext uri="{FF2B5EF4-FFF2-40B4-BE49-F238E27FC236}">
                <a16:creationId xmlns:a16="http://schemas.microsoft.com/office/drawing/2014/main" id="{0C931531-49E6-B84B-928D-1E994A86CD19}"/>
              </a:ext>
            </a:extLst>
          </p:cNvPr>
          <p:cNvSpPr>
            <a:spLocks noGrp="1"/>
          </p:cNvSpPr>
          <p:nvPr>
            <p:ph type="body" sz="quarter" idx="10"/>
          </p:nvPr>
        </p:nvSpPr>
        <p:spPr>
          <a:xfrm>
            <a:off x="0" y="4608084"/>
            <a:ext cx="9144000" cy="544765"/>
          </a:xfrm>
        </p:spPr>
        <p:txBody>
          <a:bodyPr/>
          <a:lstStyle/>
          <a:p>
            <a:pPr marL="9525" indent="-9525"/>
            <a:r>
              <a:rPr lang="en-US" baseline="30000" dirty="0"/>
              <a:t>‡</a:t>
            </a:r>
            <a:r>
              <a:rPr lang="en-US" i="1" dirty="0"/>
              <a:t>p </a:t>
            </a:r>
            <a:r>
              <a:rPr lang="en-US" dirty="0"/>
              <a:t>&lt; .0001 vs. PBO + TCS (FAS). </a:t>
            </a:r>
            <a:r>
              <a:rPr lang="en-US" baseline="30000" dirty="0"/>
              <a:t>§</a:t>
            </a:r>
            <a:r>
              <a:rPr lang="en-US" i="1" dirty="0"/>
              <a:t>p </a:t>
            </a:r>
            <a:r>
              <a:rPr lang="en-US" dirty="0"/>
              <a:t>&lt; .0001 vs. PBO + TCS (FAS-52). </a:t>
            </a:r>
            <a:br>
              <a:rPr lang="en-US" dirty="0"/>
            </a:br>
            <a:r>
              <a:rPr lang="en-US" dirty="0"/>
              <a:t>Blauvelt A, et al. </a:t>
            </a:r>
            <a:r>
              <a:rPr lang="en-US" i="1" dirty="0"/>
              <a:t>Lancet</a:t>
            </a:r>
            <a:r>
              <a:rPr lang="en-US" dirty="0"/>
              <a:t>. 2017;389:2287-2303.</a:t>
            </a:r>
          </a:p>
        </p:txBody>
      </p:sp>
      <p:sp>
        <p:nvSpPr>
          <p:cNvPr id="16" name="TextBox 15">
            <a:extLst>
              <a:ext uri="{FF2B5EF4-FFF2-40B4-BE49-F238E27FC236}">
                <a16:creationId xmlns:a16="http://schemas.microsoft.com/office/drawing/2014/main" id="{7CE45CDC-6187-CE49-9628-0F063257BA14}"/>
              </a:ext>
            </a:extLst>
          </p:cNvPr>
          <p:cNvSpPr txBox="1"/>
          <p:nvPr/>
        </p:nvSpPr>
        <p:spPr>
          <a:xfrm rot="16200000">
            <a:off x="145513" y="2129240"/>
            <a:ext cx="1451038" cy="584775"/>
          </a:xfrm>
          <a:prstGeom prst="rect">
            <a:avLst/>
          </a:prstGeom>
          <a:solidFill>
            <a:schemeClr val="bg2"/>
          </a:solidFill>
        </p:spPr>
        <p:txBody>
          <a:bodyPr wrap="none" rtlCol="0">
            <a:spAutoFit/>
          </a:bodyPr>
          <a:lstStyle/>
          <a:p>
            <a:r>
              <a:rPr lang="en-US" sz="1600" dirty="0"/>
              <a:t>Patients with </a:t>
            </a:r>
            <a:br>
              <a:rPr lang="en-US" sz="1600" dirty="0"/>
            </a:br>
            <a:r>
              <a:rPr lang="en-US" sz="1600" dirty="0"/>
              <a:t>EASI-75 (%)</a:t>
            </a:r>
          </a:p>
        </p:txBody>
      </p:sp>
      <p:grpSp>
        <p:nvGrpSpPr>
          <p:cNvPr id="17" name="Group 16">
            <a:extLst>
              <a:ext uri="{FF2B5EF4-FFF2-40B4-BE49-F238E27FC236}">
                <a16:creationId xmlns:a16="http://schemas.microsoft.com/office/drawing/2014/main" id="{3E7731B6-5757-1341-8109-E280F51F00B0}"/>
              </a:ext>
            </a:extLst>
          </p:cNvPr>
          <p:cNvGrpSpPr/>
          <p:nvPr/>
        </p:nvGrpSpPr>
        <p:grpSpPr>
          <a:xfrm>
            <a:off x="4238680" y="1340888"/>
            <a:ext cx="2155759" cy="685643"/>
            <a:chOff x="1462088" y="1322600"/>
            <a:chExt cx="2155759" cy="685643"/>
          </a:xfrm>
        </p:grpSpPr>
        <p:sp>
          <p:nvSpPr>
            <p:cNvPr id="8" name="Rectangle 7">
              <a:extLst>
                <a:ext uri="{FF2B5EF4-FFF2-40B4-BE49-F238E27FC236}">
                  <a16:creationId xmlns:a16="http://schemas.microsoft.com/office/drawing/2014/main" id="{A95C8581-E92E-9342-ADFA-82B3B4A27652}"/>
                </a:ext>
              </a:extLst>
            </p:cNvPr>
            <p:cNvSpPr/>
            <p:nvPr/>
          </p:nvSpPr>
          <p:spPr>
            <a:xfrm>
              <a:off x="1462088" y="1399395"/>
              <a:ext cx="1774888" cy="60884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4597BD55-1770-EC4F-A031-E09345F8C35D}"/>
                </a:ext>
              </a:extLst>
            </p:cNvPr>
            <p:cNvSpPr/>
            <p:nvPr/>
          </p:nvSpPr>
          <p:spPr>
            <a:xfrm>
              <a:off x="1842959" y="1322600"/>
              <a:ext cx="1774888" cy="60884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19" name="Group 18">
            <a:extLst>
              <a:ext uri="{FF2B5EF4-FFF2-40B4-BE49-F238E27FC236}">
                <a16:creationId xmlns:a16="http://schemas.microsoft.com/office/drawing/2014/main" id="{AAC1C130-03E7-F442-8289-00B309577423}"/>
              </a:ext>
            </a:extLst>
          </p:cNvPr>
          <p:cNvGrpSpPr/>
          <p:nvPr/>
        </p:nvGrpSpPr>
        <p:grpSpPr>
          <a:xfrm>
            <a:off x="1615515" y="1207610"/>
            <a:ext cx="4353815" cy="738664"/>
            <a:chOff x="4170492" y="1269579"/>
            <a:chExt cx="4353815" cy="738664"/>
          </a:xfrm>
        </p:grpSpPr>
        <p:cxnSp>
          <p:nvCxnSpPr>
            <p:cNvPr id="14" name="Straight Connector 13">
              <a:extLst>
                <a:ext uri="{FF2B5EF4-FFF2-40B4-BE49-F238E27FC236}">
                  <a16:creationId xmlns:a16="http://schemas.microsoft.com/office/drawing/2014/main" id="{C2567C15-2687-584A-BD84-2B35F54BF0B5}"/>
                </a:ext>
              </a:extLst>
            </p:cNvPr>
            <p:cNvCxnSpPr>
              <a:cxnSpLocks/>
            </p:cNvCxnSpPr>
            <p:nvPr/>
          </p:nvCxnSpPr>
          <p:spPr>
            <a:xfrm>
              <a:off x="4170492" y="1867440"/>
              <a:ext cx="332921" cy="0"/>
            </a:xfrm>
            <a:prstGeom prst="line">
              <a:avLst/>
            </a:prstGeom>
            <a:ln>
              <a:solidFill>
                <a:srgbClr val="92BD50"/>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309C89A7-316C-A848-965D-1C56B31A4641}"/>
                </a:ext>
              </a:extLst>
            </p:cNvPr>
            <p:cNvCxnSpPr>
              <a:cxnSpLocks/>
            </p:cNvCxnSpPr>
            <p:nvPr/>
          </p:nvCxnSpPr>
          <p:spPr>
            <a:xfrm>
              <a:off x="4170492" y="1638431"/>
              <a:ext cx="332921" cy="0"/>
            </a:xfrm>
            <a:prstGeom prst="line">
              <a:avLst/>
            </a:prstGeom>
            <a:ln>
              <a:solidFill>
                <a:srgbClr val="C00000"/>
              </a:solidFill>
            </a:ln>
          </p:spPr>
          <p:style>
            <a:lnRef idx="2">
              <a:schemeClr val="accent1"/>
            </a:lnRef>
            <a:fillRef idx="0">
              <a:schemeClr val="accent1"/>
            </a:fillRef>
            <a:effectRef idx="1">
              <a:schemeClr val="accent1"/>
            </a:effectRef>
            <a:fontRef idx="minor">
              <a:schemeClr val="tx1"/>
            </a:fontRef>
          </p:style>
        </p:cxnSp>
        <p:sp>
          <p:nvSpPr>
            <p:cNvPr id="9" name="TextBox 8">
              <a:extLst>
                <a:ext uri="{FF2B5EF4-FFF2-40B4-BE49-F238E27FC236}">
                  <a16:creationId xmlns:a16="http://schemas.microsoft.com/office/drawing/2014/main" id="{C56854DF-C2A6-304C-85AC-B639716FAF6E}"/>
                </a:ext>
              </a:extLst>
            </p:cNvPr>
            <p:cNvSpPr txBox="1"/>
            <p:nvPr/>
          </p:nvSpPr>
          <p:spPr>
            <a:xfrm>
              <a:off x="4320532" y="1269579"/>
              <a:ext cx="4203775" cy="738664"/>
            </a:xfrm>
            <a:prstGeom prst="rect">
              <a:avLst/>
            </a:prstGeom>
            <a:noFill/>
          </p:spPr>
          <p:txBody>
            <a:bodyPr wrap="square" rtlCol="0">
              <a:spAutoFit/>
            </a:bodyPr>
            <a:lstStyle/>
            <a:p>
              <a:pPr marL="176213"/>
              <a:r>
                <a:rPr lang="en-US" sz="1400" dirty="0"/>
                <a:t>Placebo qw + TCS </a:t>
              </a:r>
            </a:p>
            <a:p>
              <a:pPr marL="176213"/>
              <a:r>
                <a:rPr lang="en-US" sz="1400" dirty="0"/>
                <a:t>Dupilumab 300 mg qw + TCS</a:t>
              </a:r>
            </a:p>
            <a:p>
              <a:pPr marL="176213"/>
              <a:r>
                <a:rPr lang="en-US" sz="1400" dirty="0"/>
                <a:t>Dupilumab 300 mg q2w (approved dose) + TCS</a:t>
              </a:r>
            </a:p>
          </p:txBody>
        </p:sp>
        <p:cxnSp>
          <p:nvCxnSpPr>
            <p:cNvPr id="10" name="Straight Connector 9">
              <a:extLst>
                <a:ext uri="{FF2B5EF4-FFF2-40B4-BE49-F238E27FC236}">
                  <a16:creationId xmlns:a16="http://schemas.microsoft.com/office/drawing/2014/main" id="{61CA8433-57C9-764E-AD2A-059D74422B33}"/>
                </a:ext>
              </a:extLst>
            </p:cNvPr>
            <p:cNvCxnSpPr>
              <a:cxnSpLocks/>
            </p:cNvCxnSpPr>
            <p:nvPr/>
          </p:nvCxnSpPr>
          <p:spPr>
            <a:xfrm>
              <a:off x="4170492" y="1420725"/>
              <a:ext cx="332921" cy="0"/>
            </a:xfrm>
            <a:prstGeom prst="line">
              <a:avLst/>
            </a:prstGeom>
            <a:ln>
              <a:solidFill>
                <a:srgbClr val="119BB7"/>
              </a:solidFill>
            </a:ln>
            <a:effectLst/>
          </p:spPr>
          <p:style>
            <a:lnRef idx="2">
              <a:schemeClr val="accent1"/>
            </a:lnRef>
            <a:fillRef idx="0">
              <a:schemeClr val="accent1"/>
            </a:fillRef>
            <a:effectRef idx="1">
              <a:schemeClr val="accent1"/>
            </a:effectRef>
            <a:fontRef idx="minor">
              <a:schemeClr val="tx1"/>
            </a:fontRef>
          </p:style>
        </p:cxnSp>
        <p:sp>
          <p:nvSpPr>
            <p:cNvPr id="11" name="Connector 10">
              <a:extLst>
                <a:ext uri="{FF2B5EF4-FFF2-40B4-BE49-F238E27FC236}">
                  <a16:creationId xmlns:a16="http://schemas.microsoft.com/office/drawing/2014/main" id="{A9953A5D-DCC8-9E4E-8E86-45BFAD080D76}"/>
                </a:ext>
              </a:extLst>
            </p:cNvPr>
            <p:cNvSpPr/>
            <p:nvPr/>
          </p:nvSpPr>
          <p:spPr>
            <a:xfrm>
              <a:off x="4291193" y="1818547"/>
              <a:ext cx="108115" cy="108115"/>
            </a:xfrm>
            <a:prstGeom prst="flowChartConnector">
              <a:avLst/>
            </a:prstGeom>
            <a:solidFill>
              <a:srgbClr val="92BD50"/>
            </a:solidFill>
            <a:ln>
              <a:solidFill>
                <a:srgbClr val="92BD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Diamond 11">
              <a:extLst>
                <a:ext uri="{FF2B5EF4-FFF2-40B4-BE49-F238E27FC236}">
                  <a16:creationId xmlns:a16="http://schemas.microsoft.com/office/drawing/2014/main" id="{205785C1-0DFC-1043-9787-91FCB8D53BE1}"/>
                </a:ext>
              </a:extLst>
            </p:cNvPr>
            <p:cNvSpPr/>
            <p:nvPr/>
          </p:nvSpPr>
          <p:spPr>
            <a:xfrm>
              <a:off x="4291193" y="1366341"/>
              <a:ext cx="89851" cy="105523"/>
            </a:xfrm>
            <a:prstGeom prst="diamond">
              <a:avLst/>
            </a:prstGeom>
            <a:solidFill>
              <a:srgbClr val="119BB7"/>
            </a:solidFill>
            <a:ln>
              <a:solidFill>
                <a:srgbClr val="119BB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D0530393-826B-E243-8F3C-D7EE17644A1C}"/>
                </a:ext>
              </a:extLst>
            </p:cNvPr>
            <p:cNvSpPr/>
            <p:nvPr/>
          </p:nvSpPr>
          <p:spPr>
            <a:xfrm flipV="1">
              <a:off x="4307114" y="1591665"/>
              <a:ext cx="76271" cy="76271"/>
            </a:xfrm>
            <a:prstGeom prst="rect">
              <a:avLst/>
            </a:prstGeom>
            <a:solidFill>
              <a:srgbClr val="C00000"/>
            </a:solidFill>
            <a:ln>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3" name="TextBox 2">
            <a:extLst>
              <a:ext uri="{FF2B5EF4-FFF2-40B4-BE49-F238E27FC236}">
                <a16:creationId xmlns:a16="http://schemas.microsoft.com/office/drawing/2014/main" id="{37F7435A-8B6B-4A4D-B7D4-86B435FEF4AB}"/>
              </a:ext>
            </a:extLst>
          </p:cNvPr>
          <p:cNvSpPr txBox="1"/>
          <p:nvPr/>
        </p:nvSpPr>
        <p:spPr>
          <a:xfrm>
            <a:off x="1163420" y="1315005"/>
            <a:ext cx="250710" cy="182880"/>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145377510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a:extLst>
              <a:ext uri="{FF2B5EF4-FFF2-40B4-BE49-F238E27FC236}">
                <a16:creationId xmlns:a16="http://schemas.microsoft.com/office/drawing/2014/main" id="{FB2BF658-DD67-6845-878F-CF657846C20F}"/>
              </a:ext>
            </a:extLst>
          </p:cNvPr>
          <p:cNvSpPr>
            <a:spLocks noGrp="1"/>
          </p:cNvSpPr>
          <p:nvPr>
            <p:ph type="title"/>
          </p:nvPr>
        </p:nvSpPr>
        <p:spPr>
          <a:xfrm>
            <a:off x="312234" y="63024"/>
            <a:ext cx="8127678" cy="1034129"/>
          </a:xfrm>
        </p:spPr>
        <p:txBody>
          <a:bodyPr/>
          <a:lstStyle/>
          <a:p>
            <a:r>
              <a:rPr lang="en-US" altLang="en-US" sz="3600" dirty="0"/>
              <a:t>Dupilumab + TCS Improves Pruritus</a:t>
            </a:r>
          </a:p>
        </p:txBody>
      </p:sp>
      <p:sp>
        <p:nvSpPr>
          <p:cNvPr id="2" name="Text Placeholder 1">
            <a:extLst>
              <a:ext uri="{FF2B5EF4-FFF2-40B4-BE49-F238E27FC236}">
                <a16:creationId xmlns:a16="http://schemas.microsoft.com/office/drawing/2014/main" id="{0C931531-49E6-B84B-928D-1E994A86CD19}"/>
              </a:ext>
            </a:extLst>
          </p:cNvPr>
          <p:cNvSpPr>
            <a:spLocks noGrp="1"/>
          </p:cNvSpPr>
          <p:nvPr>
            <p:ph type="body" sz="quarter" idx="10"/>
          </p:nvPr>
        </p:nvSpPr>
        <p:spPr>
          <a:xfrm>
            <a:off x="-57205" y="4798281"/>
            <a:ext cx="8928685" cy="440120"/>
          </a:xfrm>
        </p:spPr>
        <p:txBody>
          <a:bodyPr/>
          <a:lstStyle/>
          <a:p>
            <a:pPr marL="9525" indent="-9525"/>
            <a:r>
              <a:rPr lang="en-US" sz="800" dirty="0"/>
              <a:t>*</a:t>
            </a:r>
            <a:r>
              <a:rPr lang="en-US" sz="800" i="1" dirty="0"/>
              <a:t>p </a:t>
            </a:r>
            <a:r>
              <a:rPr lang="en-US" sz="800" dirty="0"/>
              <a:t>&lt; .0001, DUP q2w + TCS vs. PBO + TCS. </a:t>
            </a:r>
            <a:r>
              <a:rPr lang="en-US" sz="800" baseline="30000" dirty="0"/>
              <a:t>§</a:t>
            </a:r>
            <a:r>
              <a:rPr lang="en-US" sz="800" i="1" dirty="0"/>
              <a:t>p</a:t>
            </a:r>
            <a:r>
              <a:rPr lang="en-US" sz="800" dirty="0"/>
              <a:t> = .0062, DUP q2w + TCS vs. PBO + TCS. </a:t>
            </a:r>
            <a:r>
              <a:rPr lang="en-US" sz="800" baseline="30000" dirty="0"/>
              <a:t>¶</a:t>
            </a:r>
            <a:r>
              <a:rPr lang="en-US" sz="800" i="1" dirty="0"/>
              <a:t>p </a:t>
            </a:r>
            <a:r>
              <a:rPr lang="en-US" sz="800" dirty="0"/>
              <a:t>&lt; .0001, DUP q2w + TCS and DUP qw + TCS vs.</a:t>
            </a:r>
            <a:r>
              <a:rPr lang="en-US" sz="800" i="1" dirty="0"/>
              <a:t> </a:t>
            </a:r>
            <a:r>
              <a:rPr lang="en-US" sz="800" dirty="0"/>
              <a:t>PBO + TCS. </a:t>
            </a:r>
            <a:r>
              <a:rPr lang="en-US" sz="800" baseline="30000" dirty="0"/>
              <a:t>||</a:t>
            </a:r>
            <a:r>
              <a:rPr lang="en-US" sz="800" i="1" dirty="0"/>
              <a:t>p</a:t>
            </a:r>
            <a:r>
              <a:rPr lang="en-US" sz="800" dirty="0"/>
              <a:t>=.0021, DUP qw + TCS vs. PBO + TCS. **</a:t>
            </a:r>
            <a:r>
              <a:rPr lang="en-US" sz="800" i="1" dirty="0"/>
              <a:t>p </a:t>
            </a:r>
            <a:r>
              <a:rPr lang="en-US" sz="800" dirty="0"/>
              <a:t>&lt; .0001, DUP q2w + TCS vs. PBO + TCS and DUP qw + TCS vs.</a:t>
            </a:r>
            <a:r>
              <a:rPr lang="en-US" sz="800" i="1" dirty="0"/>
              <a:t> </a:t>
            </a:r>
            <a:r>
              <a:rPr lang="en-US" sz="800" dirty="0"/>
              <a:t>PBO + TCS. Blauvelt A, et al. </a:t>
            </a:r>
            <a:r>
              <a:rPr lang="en-US" sz="800" i="1" dirty="0"/>
              <a:t>Lancet</a:t>
            </a:r>
            <a:r>
              <a:rPr lang="en-US" sz="800" dirty="0"/>
              <a:t>. 2017;389:2287-2303.</a:t>
            </a:r>
          </a:p>
        </p:txBody>
      </p:sp>
      <p:pic>
        <p:nvPicPr>
          <p:cNvPr id="3" name="Picture 2">
            <a:extLst>
              <a:ext uri="{FF2B5EF4-FFF2-40B4-BE49-F238E27FC236}">
                <a16:creationId xmlns:a16="http://schemas.microsoft.com/office/drawing/2014/main" id="{C9459642-39F7-F941-88A4-4FE351AC8DD4}"/>
              </a:ext>
            </a:extLst>
          </p:cNvPr>
          <p:cNvPicPr>
            <a:picLocks noChangeAspect="1"/>
          </p:cNvPicPr>
          <p:nvPr/>
        </p:nvPicPr>
        <p:blipFill rotWithShape="1">
          <a:blip r:embed="rId3"/>
          <a:srcRect l="3649" t="-860" b="5562"/>
          <a:stretch/>
        </p:blipFill>
        <p:spPr>
          <a:xfrm>
            <a:off x="1401579" y="1136143"/>
            <a:ext cx="6438277" cy="3410118"/>
          </a:xfrm>
          <a:prstGeom prst="rect">
            <a:avLst/>
          </a:prstGeom>
        </p:spPr>
      </p:pic>
      <p:pic>
        <p:nvPicPr>
          <p:cNvPr id="5" name="Picture 4">
            <a:extLst>
              <a:ext uri="{FF2B5EF4-FFF2-40B4-BE49-F238E27FC236}">
                <a16:creationId xmlns:a16="http://schemas.microsoft.com/office/drawing/2014/main" id="{027987C3-E889-474C-9B8C-21B870144FC6}"/>
              </a:ext>
            </a:extLst>
          </p:cNvPr>
          <p:cNvPicPr>
            <a:picLocks noChangeAspect="1"/>
          </p:cNvPicPr>
          <p:nvPr/>
        </p:nvPicPr>
        <p:blipFill>
          <a:blip r:embed="rId4"/>
          <a:stretch>
            <a:fillRect/>
          </a:stretch>
        </p:blipFill>
        <p:spPr>
          <a:xfrm>
            <a:off x="1738303" y="1218438"/>
            <a:ext cx="2324100" cy="609600"/>
          </a:xfrm>
          <a:prstGeom prst="rect">
            <a:avLst/>
          </a:prstGeom>
        </p:spPr>
      </p:pic>
      <p:sp>
        <p:nvSpPr>
          <p:cNvPr id="8" name="TextBox 7">
            <a:extLst>
              <a:ext uri="{FF2B5EF4-FFF2-40B4-BE49-F238E27FC236}">
                <a16:creationId xmlns:a16="http://schemas.microsoft.com/office/drawing/2014/main" id="{7EDB63AA-1757-4F44-B676-63594B140E13}"/>
              </a:ext>
            </a:extLst>
          </p:cNvPr>
          <p:cNvSpPr txBox="1"/>
          <p:nvPr/>
        </p:nvSpPr>
        <p:spPr>
          <a:xfrm rot="16200000">
            <a:off x="-616041" y="2659752"/>
            <a:ext cx="3454792" cy="458587"/>
          </a:xfrm>
          <a:prstGeom prst="rect">
            <a:avLst/>
          </a:prstGeom>
          <a:noFill/>
        </p:spPr>
        <p:txBody>
          <a:bodyPr wrap="none" rtlCol="0">
            <a:spAutoFit/>
          </a:bodyPr>
          <a:lstStyle/>
          <a:p>
            <a:pPr algn="ctr">
              <a:lnSpc>
                <a:spcPct val="85000"/>
              </a:lnSpc>
            </a:pPr>
            <a:r>
              <a:rPr lang="en-US" sz="1400" dirty="0"/>
              <a:t>Patients with ≥ 4-point improvement from </a:t>
            </a:r>
            <a:br>
              <a:rPr lang="en-US" sz="1400" dirty="0"/>
            </a:br>
            <a:r>
              <a:rPr lang="en-US" sz="1400" dirty="0"/>
              <a:t>baseline in peak pruritus scores (%)</a:t>
            </a:r>
          </a:p>
        </p:txBody>
      </p:sp>
      <p:sp>
        <p:nvSpPr>
          <p:cNvPr id="9" name="TextBox 8">
            <a:extLst>
              <a:ext uri="{FF2B5EF4-FFF2-40B4-BE49-F238E27FC236}">
                <a16:creationId xmlns:a16="http://schemas.microsoft.com/office/drawing/2014/main" id="{7CA0A08A-E208-A046-9CEA-A292D5005F5E}"/>
              </a:ext>
            </a:extLst>
          </p:cNvPr>
          <p:cNvSpPr txBox="1"/>
          <p:nvPr/>
        </p:nvSpPr>
        <p:spPr>
          <a:xfrm>
            <a:off x="1618938" y="4501225"/>
            <a:ext cx="6220918" cy="307777"/>
          </a:xfrm>
          <a:prstGeom prst="rect">
            <a:avLst/>
          </a:prstGeom>
          <a:noFill/>
        </p:spPr>
        <p:txBody>
          <a:bodyPr wrap="square" rtlCol="0">
            <a:spAutoFit/>
          </a:bodyPr>
          <a:lstStyle/>
          <a:p>
            <a:pPr algn="ctr"/>
            <a:r>
              <a:rPr lang="en-US" sz="1400" dirty="0"/>
              <a:t>Study week</a:t>
            </a:r>
          </a:p>
        </p:txBody>
      </p:sp>
      <p:sp>
        <p:nvSpPr>
          <p:cNvPr id="10" name="Rectangle 9">
            <a:extLst>
              <a:ext uri="{FF2B5EF4-FFF2-40B4-BE49-F238E27FC236}">
                <a16:creationId xmlns:a16="http://schemas.microsoft.com/office/drawing/2014/main" id="{7317B7AB-D832-624F-A4E4-33BE9DC3E7C1}"/>
              </a:ext>
            </a:extLst>
          </p:cNvPr>
          <p:cNvSpPr/>
          <p:nvPr/>
        </p:nvSpPr>
        <p:spPr>
          <a:xfrm>
            <a:off x="1738303" y="1273175"/>
            <a:ext cx="2324100" cy="59786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11" name="Group 10">
            <a:extLst>
              <a:ext uri="{FF2B5EF4-FFF2-40B4-BE49-F238E27FC236}">
                <a16:creationId xmlns:a16="http://schemas.microsoft.com/office/drawing/2014/main" id="{87C57B58-EC5F-DE4A-B2F3-FF779FE0CDAB}"/>
              </a:ext>
            </a:extLst>
          </p:cNvPr>
          <p:cNvGrpSpPr/>
          <p:nvPr/>
        </p:nvGrpSpPr>
        <p:grpSpPr>
          <a:xfrm>
            <a:off x="1738303" y="1202773"/>
            <a:ext cx="5268552" cy="738664"/>
            <a:chOff x="4170492" y="1269579"/>
            <a:chExt cx="5268552" cy="738664"/>
          </a:xfrm>
        </p:grpSpPr>
        <p:cxnSp>
          <p:nvCxnSpPr>
            <p:cNvPr id="12" name="Straight Connector 11">
              <a:extLst>
                <a:ext uri="{FF2B5EF4-FFF2-40B4-BE49-F238E27FC236}">
                  <a16:creationId xmlns:a16="http://schemas.microsoft.com/office/drawing/2014/main" id="{F81AFEA0-D80E-DC4F-9D18-3F0FF79DA83C}"/>
                </a:ext>
              </a:extLst>
            </p:cNvPr>
            <p:cNvCxnSpPr>
              <a:cxnSpLocks/>
            </p:cNvCxnSpPr>
            <p:nvPr/>
          </p:nvCxnSpPr>
          <p:spPr>
            <a:xfrm>
              <a:off x="4170492" y="1867440"/>
              <a:ext cx="332921" cy="0"/>
            </a:xfrm>
            <a:prstGeom prst="line">
              <a:avLst/>
            </a:prstGeom>
            <a:ln>
              <a:solidFill>
                <a:srgbClr val="92BD50"/>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77D63D7D-A10F-E74A-AA3A-63EAF16BB9DE}"/>
                </a:ext>
              </a:extLst>
            </p:cNvPr>
            <p:cNvCxnSpPr>
              <a:cxnSpLocks/>
            </p:cNvCxnSpPr>
            <p:nvPr/>
          </p:nvCxnSpPr>
          <p:spPr>
            <a:xfrm>
              <a:off x="4170492" y="1638431"/>
              <a:ext cx="332921" cy="0"/>
            </a:xfrm>
            <a:prstGeom prst="line">
              <a:avLst/>
            </a:prstGeom>
            <a:ln>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6513F323-BFBB-5146-8DC8-D532736A85AF}"/>
                </a:ext>
              </a:extLst>
            </p:cNvPr>
            <p:cNvCxnSpPr>
              <a:cxnSpLocks/>
            </p:cNvCxnSpPr>
            <p:nvPr/>
          </p:nvCxnSpPr>
          <p:spPr>
            <a:xfrm>
              <a:off x="4170492" y="1420725"/>
              <a:ext cx="332921" cy="0"/>
            </a:xfrm>
            <a:prstGeom prst="line">
              <a:avLst/>
            </a:prstGeom>
            <a:ln>
              <a:solidFill>
                <a:srgbClr val="119BB7"/>
              </a:solidFill>
            </a:ln>
            <a:effectLst/>
          </p:spPr>
          <p:style>
            <a:lnRef idx="2">
              <a:schemeClr val="accent1"/>
            </a:lnRef>
            <a:fillRef idx="0">
              <a:schemeClr val="accent1"/>
            </a:fillRef>
            <a:effectRef idx="1">
              <a:schemeClr val="accent1"/>
            </a:effectRef>
            <a:fontRef idx="minor">
              <a:schemeClr val="tx1"/>
            </a:fontRef>
          </p:style>
        </p:cxnSp>
        <p:sp>
          <p:nvSpPr>
            <p:cNvPr id="16" name="Connector 15">
              <a:extLst>
                <a:ext uri="{FF2B5EF4-FFF2-40B4-BE49-F238E27FC236}">
                  <a16:creationId xmlns:a16="http://schemas.microsoft.com/office/drawing/2014/main" id="{A964D2BB-FF0C-A34F-A88B-35C380DD5140}"/>
                </a:ext>
              </a:extLst>
            </p:cNvPr>
            <p:cNvSpPr/>
            <p:nvPr/>
          </p:nvSpPr>
          <p:spPr>
            <a:xfrm>
              <a:off x="4291193" y="1818547"/>
              <a:ext cx="108115" cy="108115"/>
            </a:xfrm>
            <a:prstGeom prst="flowChartConnector">
              <a:avLst/>
            </a:prstGeom>
            <a:solidFill>
              <a:srgbClr val="92BD50"/>
            </a:solidFill>
            <a:ln>
              <a:solidFill>
                <a:srgbClr val="92BD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Diamond 16">
              <a:extLst>
                <a:ext uri="{FF2B5EF4-FFF2-40B4-BE49-F238E27FC236}">
                  <a16:creationId xmlns:a16="http://schemas.microsoft.com/office/drawing/2014/main" id="{F16A4308-FDDC-C643-B79E-514372E9F6CB}"/>
                </a:ext>
              </a:extLst>
            </p:cNvPr>
            <p:cNvSpPr/>
            <p:nvPr/>
          </p:nvSpPr>
          <p:spPr>
            <a:xfrm>
              <a:off x="4291193" y="1366341"/>
              <a:ext cx="89851" cy="105523"/>
            </a:xfrm>
            <a:prstGeom prst="diamond">
              <a:avLst/>
            </a:prstGeom>
            <a:solidFill>
              <a:srgbClr val="119BB7"/>
            </a:solidFill>
            <a:ln>
              <a:solidFill>
                <a:srgbClr val="119BB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A3408B66-5F4F-294F-9905-CD42DC16BCBD}"/>
                </a:ext>
              </a:extLst>
            </p:cNvPr>
            <p:cNvSpPr/>
            <p:nvPr/>
          </p:nvSpPr>
          <p:spPr>
            <a:xfrm flipV="1">
              <a:off x="4307114" y="1601825"/>
              <a:ext cx="76271" cy="76271"/>
            </a:xfrm>
            <a:prstGeom prst="rect">
              <a:avLst/>
            </a:prstGeom>
            <a:solidFill>
              <a:srgbClr val="C00000"/>
            </a:solidFill>
            <a:ln>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F807C808-CC7D-6146-B0B6-EBD442EF4C24}"/>
                </a:ext>
              </a:extLst>
            </p:cNvPr>
            <p:cNvSpPr txBox="1"/>
            <p:nvPr/>
          </p:nvSpPr>
          <p:spPr>
            <a:xfrm>
              <a:off x="4320531" y="1269579"/>
              <a:ext cx="5118513" cy="738664"/>
            </a:xfrm>
            <a:prstGeom prst="rect">
              <a:avLst/>
            </a:prstGeom>
            <a:noFill/>
          </p:spPr>
          <p:txBody>
            <a:bodyPr wrap="square" rtlCol="0">
              <a:spAutoFit/>
            </a:bodyPr>
            <a:lstStyle/>
            <a:p>
              <a:pPr marL="176213"/>
              <a:r>
                <a:rPr lang="en-US" sz="1400" dirty="0"/>
                <a:t>Placebo qw + TCS (n = 264) </a:t>
              </a:r>
            </a:p>
            <a:p>
              <a:pPr marL="176213"/>
              <a:r>
                <a:rPr lang="en-US" sz="1400" dirty="0"/>
                <a:t>Dupilumab 300 mg qw + TCS (n = 270)</a:t>
              </a:r>
            </a:p>
            <a:p>
              <a:pPr marL="176213"/>
              <a:r>
                <a:rPr lang="en-US" sz="1400" dirty="0"/>
                <a:t>Dupilumab 300 mg q2w (approved dose) + TCS (n = 89) </a:t>
              </a:r>
            </a:p>
          </p:txBody>
        </p:sp>
      </p:grpSp>
    </p:spTree>
    <p:extLst>
      <p:ext uri="{BB962C8B-B14F-4D97-AF65-F5344CB8AC3E}">
        <p14:creationId xmlns:p14="http://schemas.microsoft.com/office/powerpoint/2010/main" val="404891056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591EBB-24D6-C84C-B84A-61E7AA6ADF9C}"/>
              </a:ext>
            </a:extLst>
          </p:cNvPr>
          <p:cNvSpPr>
            <a:spLocks noGrp="1"/>
          </p:cNvSpPr>
          <p:nvPr>
            <p:ph type="title"/>
          </p:nvPr>
        </p:nvSpPr>
        <p:spPr>
          <a:xfrm>
            <a:off x="312234" y="10702"/>
            <a:ext cx="7470799" cy="1138773"/>
          </a:xfrm>
        </p:spPr>
        <p:txBody>
          <a:bodyPr/>
          <a:lstStyle/>
          <a:p>
            <a:r>
              <a:rPr lang="en-US" dirty="0"/>
              <a:t>Dupilumab</a:t>
            </a:r>
            <a:r>
              <a:rPr lang="en-US" baseline="30000" dirty="0"/>
              <a:t> </a:t>
            </a:r>
            <a:r>
              <a:rPr lang="en-US" dirty="0"/>
              <a:t>+ TCS Improves POEM Scores</a:t>
            </a:r>
          </a:p>
        </p:txBody>
      </p:sp>
      <p:sp>
        <p:nvSpPr>
          <p:cNvPr id="7" name="Text Placeholder 6">
            <a:extLst>
              <a:ext uri="{FF2B5EF4-FFF2-40B4-BE49-F238E27FC236}">
                <a16:creationId xmlns:a16="http://schemas.microsoft.com/office/drawing/2014/main" id="{54284983-AD25-1C4A-BD54-2F8445C2EACD}"/>
              </a:ext>
            </a:extLst>
          </p:cNvPr>
          <p:cNvSpPr>
            <a:spLocks noGrp="1"/>
          </p:cNvSpPr>
          <p:nvPr>
            <p:ph type="body" sz="quarter" idx="10"/>
          </p:nvPr>
        </p:nvSpPr>
        <p:spPr>
          <a:xfrm>
            <a:off x="7883" y="4592530"/>
            <a:ext cx="9144000" cy="557589"/>
          </a:xfrm>
        </p:spPr>
        <p:txBody>
          <a:bodyPr/>
          <a:lstStyle/>
          <a:p>
            <a:pPr>
              <a:spcBef>
                <a:spcPts val="146"/>
              </a:spcBef>
            </a:pPr>
            <a:r>
              <a:rPr lang="en-US" baseline="30000" dirty="0"/>
              <a:t>a</a:t>
            </a:r>
            <a:r>
              <a:rPr lang="en-US" dirty="0"/>
              <a:t>MCID. </a:t>
            </a:r>
            <a:r>
              <a:rPr lang="en-US" baseline="30000" dirty="0"/>
              <a:t>b</a:t>
            </a:r>
            <a:r>
              <a:rPr lang="en-US" dirty="0"/>
              <a:t>300 mg q2w (approved dose). ***</a:t>
            </a:r>
            <a:r>
              <a:rPr lang="en-US" i="1" dirty="0"/>
              <a:t>p </a:t>
            </a:r>
            <a:r>
              <a:rPr lang="en-US" dirty="0"/>
              <a:t>&lt; .0001 vs. placebo. </a:t>
            </a:r>
          </a:p>
          <a:p>
            <a:pPr>
              <a:spcBef>
                <a:spcPts val="146"/>
              </a:spcBef>
            </a:pPr>
            <a:r>
              <a:rPr lang="en-US" altLang="en-US" dirty="0">
                <a:latin typeface="Arial" panose="020B0604020202020204" pitchFamily="34" charset="0"/>
                <a:cs typeface="Arial" panose="020B0604020202020204" pitchFamily="34" charset="0"/>
              </a:rPr>
              <a:t>Blauvelt A, et al. </a:t>
            </a:r>
            <a:r>
              <a:rPr lang="fr-FR" altLang="en-US" i="1" dirty="0">
                <a:latin typeface="Arial" panose="020B0604020202020204" pitchFamily="34" charset="0"/>
                <a:cs typeface="Arial" panose="020B0604020202020204" pitchFamily="34" charset="0"/>
              </a:rPr>
              <a:t>Lancet</a:t>
            </a:r>
            <a:r>
              <a:rPr lang="fr-FR" altLang="en-US" dirty="0">
                <a:latin typeface="Arial" panose="020B0604020202020204" pitchFamily="34" charset="0"/>
                <a:cs typeface="Arial" panose="020B0604020202020204" pitchFamily="34" charset="0"/>
              </a:rPr>
              <a:t>. 2017;389:2287-2303. </a:t>
            </a:r>
            <a:r>
              <a:rPr lang="en-US" altLang="en-US" dirty="0">
                <a:latin typeface="Arial" panose="020B0604020202020204" pitchFamily="34" charset="0"/>
                <a:cs typeface="Arial" panose="020B0604020202020204" pitchFamily="34" charset="0"/>
              </a:rPr>
              <a:t>   </a:t>
            </a:r>
          </a:p>
        </p:txBody>
      </p:sp>
      <p:graphicFrame>
        <p:nvGraphicFramePr>
          <p:cNvPr id="8" name="Content Placeholder 3">
            <a:extLst>
              <a:ext uri="{FF2B5EF4-FFF2-40B4-BE49-F238E27FC236}">
                <a16:creationId xmlns:a16="http://schemas.microsoft.com/office/drawing/2014/main" id="{8D96B0CC-1AA4-2C4A-A73B-689DAFFE9D74}"/>
              </a:ext>
            </a:extLst>
          </p:cNvPr>
          <p:cNvGraphicFramePr>
            <a:graphicFrameLocks/>
          </p:cNvGraphicFramePr>
          <p:nvPr>
            <p:extLst>
              <p:ext uri="{D42A27DB-BD31-4B8C-83A1-F6EECF244321}">
                <p14:modId xmlns:p14="http://schemas.microsoft.com/office/powerpoint/2010/main" val="3432502426"/>
              </p:ext>
            </p:extLst>
          </p:nvPr>
        </p:nvGraphicFramePr>
        <p:xfrm>
          <a:off x="289932" y="1161288"/>
          <a:ext cx="8564137" cy="3374136"/>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Box 8">
            <a:extLst>
              <a:ext uri="{FF2B5EF4-FFF2-40B4-BE49-F238E27FC236}">
                <a16:creationId xmlns:a16="http://schemas.microsoft.com/office/drawing/2014/main" id="{7A2BD740-E7AB-DA42-8246-0D992581158A}"/>
              </a:ext>
            </a:extLst>
          </p:cNvPr>
          <p:cNvSpPr txBox="1"/>
          <p:nvPr/>
        </p:nvSpPr>
        <p:spPr>
          <a:xfrm>
            <a:off x="7156730" y="3477721"/>
            <a:ext cx="1240981" cy="458587"/>
          </a:xfrm>
          <a:prstGeom prst="rect">
            <a:avLst/>
          </a:prstGeom>
          <a:noFill/>
        </p:spPr>
        <p:txBody>
          <a:bodyPr wrap="none" rtlCol="0">
            <a:spAutoFit/>
          </a:bodyPr>
          <a:lstStyle/>
          <a:p>
            <a:pPr algn="ctr">
              <a:lnSpc>
                <a:spcPct val="85000"/>
              </a:lnSpc>
            </a:pPr>
            <a:r>
              <a:rPr lang="en-US" sz="1400" dirty="0"/>
              <a:t>DUP</a:t>
            </a:r>
            <a:r>
              <a:rPr lang="en-US" sz="1400" baseline="30000" dirty="0"/>
              <a:t>b</a:t>
            </a:r>
            <a:r>
              <a:rPr lang="en-US" sz="1400" dirty="0"/>
              <a:t> + TCS </a:t>
            </a:r>
            <a:br>
              <a:rPr lang="en-US" sz="1400" dirty="0"/>
            </a:br>
            <a:r>
              <a:rPr lang="en-US" sz="1400" dirty="0"/>
              <a:t>(n = 89)</a:t>
            </a:r>
          </a:p>
        </p:txBody>
      </p:sp>
      <p:sp>
        <p:nvSpPr>
          <p:cNvPr id="10" name="TextBox 9">
            <a:extLst>
              <a:ext uri="{FF2B5EF4-FFF2-40B4-BE49-F238E27FC236}">
                <a16:creationId xmlns:a16="http://schemas.microsoft.com/office/drawing/2014/main" id="{F1CA44D0-C025-7E4E-BD99-24A88A64D131}"/>
              </a:ext>
            </a:extLst>
          </p:cNvPr>
          <p:cNvSpPr txBox="1"/>
          <p:nvPr/>
        </p:nvSpPr>
        <p:spPr>
          <a:xfrm>
            <a:off x="3845686" y="3477721"/>
            <a:ext cx="1240981" cy="458587"/>
          </a:xfrm>
          <a:prstGeom prst="rect">
            <a:avLst/>
          </a:prstGeom>
          <a:noFill/>
        </p:spPr>
        <p:txBody>
          <a:bodyPr wrap="none" rtlCol="0">
            <a:spAutoFit/>
          </a:bodyPr>
          <a:lstStyle/>
          <a:p>
            <a:pPr algn="ctr">
              <a:lnSpc>
                <a:spcPct val="85000"/>
              </a:lnSpc>
            </a:pPr>
            <a:r>
              <a:rPr lang="en-US" sz="1400" dirty="0"/>
              <a:t>DUP</a:t>
            </a:r>
            <a:r>
              <a:rPr lang="en-US" sz="1400" baseline="30000" dirty="0"/>
              <a:t>b</a:t>
            </a:r>
            <a:r>
              <a:rPr lang="en-US" sz="1400" dirty="0"/>
              <a:t> + TCS </a:t>
            </a:r>
            <a:br>
              <a:rPr lang="en-US" sz="1400" dirty="0"/>
            </a:br>
            <a:r>
              <a:rPr lang="en-US" sz="1400" dirty="0"/>
              <a:t>(n = 106)</a:t>
            </a:r>
          </a:p>
        </p:txBody>
      </p:sp>
      <p:cxnSp>
        <p:nvCxnSpPr>
          <p:cNvPr id="12" name="Straight Connector 11">
            <a:extLst>
              <a:ext uri="{FF2B5EF4-FFF2-40B4-BE49-F238E27FC236}">
                <a16:creationId xmlns:a16="http://schemas.microsoft.com/office/drawing/2014/main" id="{B349A840-7CFD-2143-8E61-96638131168A}"/>
              </a:ext>
            </a:extLst>
          </p:cNvPr>
          <p:cNvCxnSpPr>
            <a:cxnSpLocks/>
          </p:cNvCxnSpPr>
          <p:nvPr/>
        </p:nvCxnSpPr>
        <p:spPr>
          <a:xfrm>
            <a:off x="1986832" y="4024946"/>
            <a:ext cx="3170384" cy="0"/>
          </a:xfrm>
          <a:prstGeom prst="line">
            <a:avLst/>
          </a:prstGeom>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8158C8D6-DFFD-A94F-B127-5127FEDC562A}"/>
              </a:ext>
            </a:extLst>
          </p:cNvPr>
          <p:cNvSpPr txBox="1"/>
          <p:nvPr/>
        </p:nvSpPr>
        <p:spPr>
          <a:xfrm>
            <a:off x="1986832" y="4062767"/>
            <a:ext cx="3170384" cy="293927"/>
          </a:xfrm>
          <a:prstGeom prst="rect">
            <a:avLst/>
          </a:prstGeom>
          <a:noFill/>
        </p:spPr>
        <p:txBody>
          <a:bodyPr wrap="square" rtlCol="0">
            <a:spAutoFit/>
          </a:bodyPr>
          <a:lstStyle/>
          <a:p>
            <a:pPr algn="ctr" defTabSz="332832"/>
            <a:r>
              <a:rPr lang="en-US" sz="1310" dirty="0">
                <a:solidFill>
                  <a:srgbClr val="000000"/>
                </a:solidFill>
                <a:latin typeface="Arial"/>
                <a:ea typeface="MS PGothic" panose="020B0600070205080204" pitchFamily="34" charset="-128"/>
              </a:rPr>
              <a:t>Week 16</a:t>
            </a:r>
          </a:p>
        </p:txBody>
      </p:sp>
      <p:cxnSp>
        <p:nvCxnSpPr>
          <p:cNvPr id="14" name="Straight Connector 13">
            <a:extLst>
              <a:ext uri="{FF2B5EF4-FFF2-40B4-BE49-F238E27FC236}">
                <a16:creationId xmlns:a16="http://schemas.microsoft.com/office/drawing/2014/main" id="{CADA7A49-EE1B-A843-ACAF-5A2EB5503A1A}"/>
              </a:ext>
            </a:extLst>
          </p:cNvPr>
          <p:cNvCxnSpPr>
            <a:cxnSpLocks/>
          </p:cNvCxnSpPr>
          <p:nvPr/>
        </p:nvCxnSpPr>
        <p:spPr>
          <a:xfrm>
            <a:off x="5314677" y="4024946"/>
            <a:ext cx="3152667" cy="0"/>
          </a:xfrm>
          <a:prstGeom prst="line">
            <a:avLst/>
          </a:prstGeom>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7E985488-3E10-1946-ABD3-ABFBD3A86A07}"/>
              </a:ext>
            </a:extLst>
          </p:cNvPr>
          <p:cNvSpPr txBox="1"/>
          <p:nvPr/>
        </p:nvSpPr>
        <p:spPr>
          <a:xfrm>
            <a:off x="5314677" y="4062767"/>
            <a:ext cx="3152667" cy="293927"/>
          </a:xfrm>
          <a:prstGeom prst="rect">
            <a:avLst/>
          </a:prstGeom>
          <a:noFill/>
        </p:spPr>
        <p:txBody>
          <a:bodyPr wrap="square" rtlCol="0">
            <a:spAutoFit/>
          </a:bodyPr>
          <a:lstStyle/>
          <a:p>
            <a:pPr algn="ctr" defTabSz="332832"/>
            <a:r>
              <a:rPr lang="en-US" sz="1310" dirty="0">
                <a:solidFill>
                  <a:srgbClr val="000000"/>
                </a:solidFill>
                <a:latin typeface="Arial"/>
                <a:ea typeface="MS PGothic" panose="020B0600070205080204" pitchFamily="34" charset="-128"/>
              </a:rPr>
              <a:t>Week 52</a:t>
            </a:r>
          </a:p>
        </p:txBody>
      </p:sp>
      <p:sp>
        <p:nvSpPr>
          <p:cNvPr id="17" name="TextBox 16">
            <a:extLst>
              <a:ext uri="{FF2B5EF4-FFF2-40B4-BE49-F238E27FC236}">
                <a16:creationId xmlns:a16="http://schemas.microsoft.com/office/drawing/2014/main" id="{C9EC3FA4-2C96-0D4C-BABF-448222D17F31}"/>
              </a:ext>
            </a:extLst>
          </p:cNvPr>
          <p:cNvSpPr txBox="1"/>
          <p:nvPr/>
        </p:nvSpPr>
        <p:spPr>
          <a:xfrm>
            <a:off x="4236822" y="1605002"/>
            <a:ext cx="381836" cy="293927"/>
          </a:xfrm>
          <a:prstGeom prst="rect">
            <a:avLst/>
          </a:prstGeom>
          <a:noFill/>
        </p:spPr>
        <p:txBody>
          <a:bodyPr wrap="none" rtlCol="0">
            <a:spAutoFit/>
          </a:bodyPr>
          <a:lstStyle/>
          <a:p>
            <a:pPr defTabSz="332832"/>
            <a:r>
              <a:rPr lang="en-US" sz="1310" dirty="0">
                <a:solidFill>
                  <a:srgbClr val="000000"/>
                </a:solidFill>
                <a:latin typeface="Arial"/>
                <a:ea typeface="MS PGothic" panose="020B0600070205080204" pitchFamily="34" charset="-128"/>
              </a:rPr>
              <a:t>***</a:t>
            </a:r>
          </a:p>
        </p:txBody>
      </p:sp>
      <p:sp>
        <p:nvSpPr>
          <p:cNvPr id="18" name="TextBox 17">
            <a:extLst>
              <a:ext uri="{FF2B5EF4-FFF2-40B4-BE49-F238E27FC236}">
                <a16:creationId xmlns:a16="http://schemas.microsoft.com/office/drawing/2014/main" id="{BF779C7C-C81D-C04D-993A-4241AEBA225B}"/>
              </a:ext>
            </a:extLst>
          </p:cNvPr>
          <p:cNvSpPr txBox="1"/>
          <p:nvPr/>
        </p:nvSpPr>
        <p:spPr>
          <a:xfrm>
            <a:off x="7436816" y="1619992"/>
            <a:ext cx="381836" cy="293927"/>
          </a:xfrm>
          <a:prstGeom prst="rect">
            <a:avLst/>
          </a:prstGeom>
          <a:noFill/>
        </p:spPr>
        <p:txBody>
          <a:bodyPr wrap="none" rtlCol="0">
            <a:spAutoFit/>
          </a:bodyPr>
          <a:lstStyle/>
          <a:p>
            <a:pPr defTabSz="332832"/>
            <a:r>
              <a:rPr lang="en-US" sz="1310" dirty="0">
                <a:solidFill>
                  <a:srgbClr val="000000"/>
                </a:solidFill>
                <a:latin typeface="Arial"/>
                <a:ea typeface="MS PGothic" panose="020B0600070205080204" pitchFamily="34" charset="-128"/>
              </a:rPr>
              <a:t>***</a:t>
            </a:r>
          </a:p>
        </p:txBody>
      </p:sp>
    </p:spTree>
    <p:extLst>
      <p:ext uri="{BB962C8B-B14F-4D97-AF65-F5344CB8AC3E}">
        <p14:creationId xmlns:p14="http://schemas.microsoft.com/office/powerpoint/2010/main" val="370815691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Freeform 29">
            <a:extLst>
              <a:ext uri="{FF2B5EF4-FFF2-40B4-BE49-F238E27FC236}">
                <a16:creationId xmlns:a16="http://schemas.microsoft.com/office/drawing/2014/main" id="{F1A326F6-2CD0-894A-9E8E-C1ADB8167CFA}"/>
              </a:ext>
            </a:extLst>
          </p:cNvPr>
          <p:cNvSpPr/>
          <p:nvPr/>
        </p:nvSpPr>
        <p:spPr>
          <a:xfrm>
            <a:off x="2646947" y="2227561"/>
            <a:ext cx="1540042" cy="116878"/>
          </a:xfrm>
          <a:custGeom>
            <a:avLst/>
            <a:gdLst>
              <a:gd name="connsiteX0" fmla="*/ 0 w 1540042"/>
              <a:gd name="connsiteY0" fmla="*/ 116878 h 116878"/>
              <a:gd name="connsiteX1" fmla="*/ 770021 w 1540042"/>
              <a:gd name="connsiteY1" fmla="*/ 68752 h 116878"/>
              <a:gd name="connsiteX2" fmla="*/ 1540042 w 1540042"/>
              <a:gd name="connsiteY2" fmla="*/ 0 h 116878"/>
            </a:gdLst>
            <a:ahLst/>
            <a:cxnLst>
              <a:cxn ang="0">
                <a:pos x="connsiteX0" y="connsiteY0"/>
              </a:cxn>
              <a:cxn ang="0">
                <a:pos x="connsiteX1" y="connsiteY1"/>
              </a:cxn>
              <a:cxn ang="0">
                <a:pos x="connsiteX2" y="connsiteY2"/>
              </a:cxn>
            </a:cxnLst>
            <a:rect l="l" t="t" r="r" b="b"/>
            <a:pathLst>
              <a:path w="1540042" h="116878">
                <a:moveTo>
                  <a:pt x="0" y="116878"/>
                </a:moveTo>
                <a:lnTo>
                  <a:pt x="770021" y="68752"/>
                </a:lnTo>
                <a:lnTo>
                  <a:pt x="1540042" y="0"/>
                </a:lnTo>
              </a:path>
            </a:pathLst>
          </a:custGeom>
          <a:noFill/>
          <a:ln w="28575">
            <a:solidFill>
              <a:srgbClr val="92BD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1" name="Freeform 30">
            <a:extLst>
              <a:ext uri="{FF2B5EF4-FFF2-40B4-BE49-F238E27FC236}">
                <a16:creationId xmlns:a16="http://schemas.microsoft.com/office/drawing/2014/main" id="{CF79C447-8ACB-7946-886C-EFFF9C0913CC}"/>
              </a:ext>
            </a:extLst>
          </p:cNvPr>
          <p:cNvSpPr/>
          <p:nvPr/>
        </p:nvSpPr>
        <p:spPr>
          <a:xfrm>
            <a:off x="2646947" y="2344439"/>
            <a:ext cx="1540042" cy="41251"/>
          </a:xfrm>
          <a:custGeom>
            <a:avLst/>
            <a:gdLst>
              <a:gd name="connsiteX0" fmla="*/ 0 w 1540042"/>
              <a:gd name="connsiteY0" fmla="*/ 0 h 41251"/>
              <a:gd name="connsiteX1" fmla="*/ 783772 w 1540042"/>
              <a:gd name="connsiteY1" fmla="*/ 41251 h 41251"/>
              <a:gd name="connsiteX2" fmla="*/ 1540042 w 1540042"/>
              <a:gd name="connsiteY2" fmla="*/ 20626 h 41251"/>
            </a:gdLst>
            <a:ahLst/>
            <a:cxnLst>
              <a:cxn ang="0">
                <a:pos x="connsiteX0" y="connsiteY0"/>
              </a:cxn>
              <a:cxn ang="0">
                <a:pos x="connsiteX1" y="connsiteY1"/>
              </a:cxn>
              <a:cxn ang="0">
                <a:pos x="connsiteX2" y="connsiteY2"/>
              </a:cxn>
            </a:cxnLst>
            <a:rect l="l" t="t" r="r" b="b"/>
            <a:pathLst>
              <a:path w="1540042" h="41251">
                <a:moveTo>
                  <a:pt x="0" y="0"/>
                </a:moveTo>
                <a:lnTo>
                  <a:pt x="783772" y="41251"/>
                </a:lnTo>
                <a:lnTo>
                  <a:pt x="1540042" y="20626"/>
                </a:lnTo>
              </a:path>
            </a:pathLst>
          </a:custGeom>
          <a:noFill/>
          <a:ln w="28575">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2" name="Freeform 31">
            <a:extLst>
              <a:ext uri="{FF2B5EF4-FFF2-40B4-BE49-F238E27FC236}">
                <a16:creationId xmlns:a16="http://schemas.microsoft.com/office/drawing/2014/main" id="{64519C16-7E57-4A42-99B8-FEFF3E86D874}"/>
              </a:ext>
            </a:extLst>
          </p:cNvPr>
          <p:cNvSpPr/>
          <p:nvPr/>
        </p:nvSpPr>
        <p:spPr>
          <a:xfrm>
            <a:off x="2653823" y="3093835"/>
            <a:ext cx="1533166" cy="89377"/>
          </a:xfrm>
          <a:custGeom>
            <a:avLst/>
            <a:gdLst>
              <a:gd name="connsiteX0" fmla="*/ 0 w 1533166"/>
              <a:gd name="connsiteY0" fmla="*/ 89377 h 89377"/>
              <a:gd name="connsiteX1" fmla="*/ 776896 w 1533166"/>
              <a:gd name="connsiteY1" fmla="*/ 0 h 89377"/>
              <a:gd name="connsiteX2" fmla="*/ 1533166 w 1533166"/>
              <a:gd name="connsiteY2" fmla="*/ 13750 h 89377"/>
            </a:gdLst>
            <a:ahLst/>
            <a:cxnLst>
              <a:cxn ang="0">
                <a:pos x="connsiteX0" y="connsiteY0"/>
              </a:cxn>
              <a:cxn ang="0">
                <a:pos x="connsiteX1" y="connsiteY1"/>
              </a:cxn>
              <a:cxn ang="0">
                <a:pos x="connsiteX2" y="connsiteY2"/>
              </a:cxn>
            </a:cxnLst>
            <a:rect l="l" t="t" r="r" b="b"/>
            <a:pathLst>
              <a:path w="1533166" h="89377">
                <a:moveTo>
                  <a:pt x="0" y="89377"/>
                </a:moveTo>
                <a:lnTo>
                  <a:pt x="776896" y="0"/>
                </a:lnTo>
                <a:lnTo>
                  <a:pt x="1533166" y="13750"/>
                </a:lnTo>
              </a:path>
            </a:pathLst>
          </a:custGeom>
          <a:noFill/>
          <a:ln w="28575">
            <a:solidFill>
              <a:srgbClr val="119BB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6C453E7-C506-834C-803C-4D6A7F2E1D49}"/>
              </a:ext>
            </a:extLst>
          </p:cNvPr>
          <p:cNvSpPr>
            <a:spLocks noGrp="1"/>
          </p:cNvSpPr>
          <p:nvPr>
            <p:ph type="title"/>
          </p:nvPr>
        </p:nvSpPr>
        <p:spPr>
          <a:xfrm>
            <a:off x="312234" y="-15459"/>
            <a:ext cx="7470799" cy="1191095"/>
          </a:xfrm>
        </p:spPr>
        <p:txBody>
          <a:bodyPr/>
          <a:lstStyle/>
          <a:p>
            <a:r>
              <a:rPr lang="en-US" altLang="en-US" sz="2800" dirty="0"/>
              <a:t>Dupilumab + TCS Improves POEM Scores in Patients With Inadequate Response or Intolerance to Cyclosporine</a:t>
            </a:r>
            <a:endParaRPr lang="en-US" sz="2800" dirty="0"/>
          </a:p>
        </p:txBody>
      </p:sp>
      <p:sp>
        <p:nvSpPr>
          <p:cNvPr id="12" name="Content Placeholder 11">
            <a:extLst>
              <a:ext uri="{FF2B5EF4-FFF2-40B4-BE49-F238E27FC236}">
                <a16:creationId xmlns:a16="http://schemas.microsoft.com/office/drawing/2014/main" id="{8DEE0669-8626-3146-877B-9B6BD0CA609F}"/>
              </a:ext>
            </a:extLst>
          </p:cNvPr>
          <p:cNvSpPr>
            <a:spLocks noGrp="1"/>
          </p:cNvSpPr>
          <p:nvPr>
            <p:ph sz="half" idx="1"/>
          </p:nvPr>
        </p:nvSpPr>
        <p:spPr>
          <a:xfrm>
            <a:off x="5101822" y="3319271"/>
            <a:ext cx="3842787" cy="1192817"/>
          </a:xfrm>
        </p:spPr>
        <p:txBody>
          <a:bodyPr/>
          <a:lstStyle/>
          <a:p>
            <a:pPr marL="0" indent="0">
              <a:buNone/>
            </a:pPr>
            <a:r>
              <a:rPr lang="en-US" sz="1800" dirty="0"/>
              <a:t>Patients with 4-point improvement in POEM from baseline (%):</a:t>
            </a:r>
          </a:p>
          <a:p>
            <a:r>
              <a:rPr lang="en-US" sz="1600" dirty="0"/>
              <a:t>&gt; 70% of patients by week 4 achieve this improvement</a:t>
            </a:r>
          </a:p>
        </p:txBody>
      </p:sp>
      <p:graphicFrame>
        <p:nvGraphicFramePr>
          <p:cNvPr id="18" name="Content Placeholder 17">
            <a:extLst>
              <a:ext uri="{FF2B5EF4-FFF2-40B4-BE49-F238E27FC236}">
                <a16:creationId xmlns:a16="http://schemas.microsoft.com/office/drawing/2014/main" id="{9F891DB3-4387-5541-8C34-357E9EBC045F}"/>
              </a:ext>
            </a:extLst>
          </p:cNvPr>
          <p:cNvGraphicFramePr>
            <a:graphicFrameLocks noGrp="1"/>
          </p:cNvGraphicFramePr>
          <p:nvPr>
            <p:ph sz="half" idx="2"/>
            <p:extLst>
              <p:ext uri="{D42A27DB-BD31-4B8C-83A1-F6EECF244321}">
                <p14:modId xmlns:p14="http://schemas.microsoft.com/office/powerpoint/2010/main" val="1593573510"/>
              </p:ext>
            </p:extLst>
          </p:nvPr>
        </p:nvGraphicFramePr>
        <p:xfrm>
          <a:off x="640042" y="1527047"/>
          <a:ext cx="4232084" cy="3118103"/>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 Placeholder 6">
            <a:extLst>
              <a:ext uri="{FF2B5EF4-FFF2-40B4-BE49-F238E27FC236}">
                <a16:creationId xmlns:a16="http://schemas.microsoft.com/office/drawing/2014/main" id="{9FC0A9BC-3708-8B41-B69C-7A15027465D6}"/>
              </a:ext>
            </a:extLst>
          </p:cNvPr>
          <p:cNvSpPr>
            <a:spLocks noGrp="1"/>
          </p:cNvSpPr>
          <p:nvPr>
            <p:ph type="body" sz="quarter" idx="10"/>
          </p:nvPr>
        </p:nvSpPr>
        <p:spPr/>
        <p:txBody>
          <a:bodyPr/>
          <a:lstStyle/>
          <a:p>
            <a:r>
              <a:rPr lang="en-US" altLang="en-US" dirty="0"/>
              <a:t>***</a:t>
            </a:r>
            <a:r>
              <a:rPr lang="en-US" altLang="en-US" i="1" dirty="0"/>
              <a:t>p</a:t>
            </a:r>
            <a:r>
              <a:rPr lang="en-US" altLang="en-US" dirty="0"/>
              <a:t> &lt; .001 vs. PBO + TCS. de Bruin-Weller M, et al.</a:t>
            </a:r>
            <a:r>
              <a:rPr lang="it-IT" altLang="en-US" dirty="0"/>
              <a:t> </a:t>
            </a:r>
            <a:r>
              <a:rPr lang="it-IT" altLang="en-US" i="1" dirty="0"/>
              <a:t>Br J Dermatol</a:t>
            </a:r>
            <a:r>
              <a:rPr lang="it-IT" altLang="en-US" dirty="0"/>
              <a:t>. 2018;178(5):1083-1101.</a:t>
            </a:r>
            <a:endParaRPr lang="hr-HR" altLang="en-US" dirty="0"/>
          </a:p>
        </p:txBody>
      </p:sp>
      <p:sp>
        <p:nvSpPr>
          <p:cNvPr id="19" name="TextBox 18">
            <a:extLst>
              <a:ext uri="{FF2B5EF4-FFF2-40B4-BE49-F238E27FC236}">
                <a16:creationId xmlns:a16="http://schemas.microsoft.com/office/drawing/2014/main" id="{582CC041-B8A7-5740-BBDC-1FD6308425AD}"/>
              </a:ext>
            </a:extLst>
          </p:cNvPr>
          <p:cNvSpPr txBox="1"/>
          <p:nvPr/>
        </p:nvSpPr>
        <p:spPr>
          <a:xfrm rot="16200000">
            <a:off x="-814484" y="2762537"/>
            <a:ext cx="2659702" cy="406265"/>
          </a:xfrm>
          <a:prstGeom prst="rect">
            <a:avLst/>
          </a:prstGeom>
          <a:noFill/>
        </p:spPr>
        <p:txBody>
          <a:bodyPr wrap="none" rtlCol="0">
            <a:spAutoFit/>
          </a:bodyPr>
          <a:lstStyle/>
          <a:p>
            <a:pPr algn="ctr">
              <a:lnSpc>
                <a:spcPct val="85000"/>
              </a:lnSpc>
            </a:pPr>
            <a:r>
              <a:rPr lang="en-US" sz="1200" dirty="0"/>
              <a:t>Patients with ≥ 4-point improvement </a:t>
            </a:r>
            <a:br>
              <a:rPr lang="en-US" sz="1200" dirty="0"/>
            </a:br>
            <a:r>
              <a:rPr lang="en-US" sz="1200" dirty="0"/>
              <a:t>in POEM from baseline (%)</a:t>
            </a:r>
          </a:p>
        </p:txBody>
      </p:sp>
      <p:grpSp>
        <p:nvGrpSpPr>
          <p:cNvPr id="20" name="Group 19">
            <a:extLst>
              <a:ext uri="{FF2B5EF4-FFF2-40B4-BE49-F238E27FC236}">
                <a16:creationId xmlns:a16="http://schemas.microsoft.com/office/drawing/2014/main" id="{F5D3B48A-F43A-904E-B0D0-CCD42F631100}"/>
              </a:ext>
            </a:extLst>
          </p:cNvPr>
          <p:cNvGrpSpPr/>
          <p:nvPr/>
        </p:nvGrpSpPr>
        <p:grpSpPr>
          <a:xfrm>
            <a:off x="1271959" y="1327935"/>
            <a:ext cx="3912160" cy="738664"/>
            <a:chOff x="4170492" y="1269579"/>
            <a:chExt cx="3912160" cy="738664"/>
          </a:xfrm>
        </p:grpSpPr>
        <p:cxnSp>
          <p:nvCxnSpPr>
            <p:cNvPr id="21" name="Straight Connector 20">
              <a:extLst>
                <a:ext uri="{FF2B5EF4-FFF2-40B4-BE49-F238E27FC236}">
                  <a16:creationId xmlns:a16="http://schemas.microsoft.com/office/drawing/2014/main" id="{6D2DC063-B6D4-EA42-838A-1B1A6C04C110}"/>
                </a:ext>
              </a:extLst>
            </p:cNvPr>
            <p:cNvCxnSpPr>
              <a:cxnSpLocks/>
            </p:cNvCxnSpPr>
            <p:nvPr/>
          </p:nvCxnSpPr>
          <p:spPr>
            <a:xfrm>
              <a:off x="4170492" y="1867440"/>
              <a:ext cx="332921" cy="0"/>
            </a:xfrm>
            <a:prstGeom prst="line">
              <a:avLst/>
            </a:prstGeom>
            <a:ln>
              <a:solidFill>
                <a:srgbClr val="92BD50"/>
              </a:solidFill>
            </a:ln>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2649902C-F03E-A14E-99A7-4D3704C546A8}"/>
                </a:ext>
              </a:extLst>
            </p:cNvPr>
            <p:cNvCxnSpPr>
              <a:cxnSpLocks/>
            </p:cNvCxnSpPr>
            <p:nvPr/>
          </p:nvCxnSpPr>
          <p:spPr>
            <a:xfrm>
              <a:off x="4170492" y="1638431"/>
              <a:ext cx="332921" cy="0"/>
            </a:xfrm>
            <a:prstGeom prst="line">
              <a:avLst/>
            </a:prstGeom>
            <a:ln>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AFEB7AEA-594D-9743-9ED5-A76009F0F4A8}"/>
                </a:ext>
              </a:extLst>
            </p:cNvPr>
            <p:cNvCxnSpPr>
              <a:cxnSpLocks/>
            </p:cNvCxnSpPr>
            <p:nvPr/>
          </p:nvCxnSpPr>
          <p:spPr>
            <a:xfrm>
              <a:off x="4170492" y="1420725"/>
              <a:ext cx="332921" cy="0"/>
            </a:xfrm>
            <a:prstGeom prst="line">
              <a:avLst/>
            </a:prstGeom>
            <a:ln>
              <a:solidFill>
                <a:srgbClr val="119BB7"/>
              </a:solidFill>
            </a:ln>
            <a:effectLst/>
          </p:spPr>
          <p:style>
            <a:lnRef idx="2">
              <a:schemeClr val="accent1"/>
            </a:lnRef>
            <a:fillRef idx="0">
              <a:schemeClr val="accent1"/>
            </a:fillRef>
            <a:effectRef idx="1">
              <a:schemeClr val="accent1"/>
            </a:effectRef>
            <a:fontRef idx="minor">
              <a:schemeClr val="tx1"/>
            </a:fontRef>
          </p:style>
        </p:cxnSp>
        <p:sp>
          <p:nvSpPr>
            <p:cNvPr id="24" name="Connector 23">
              <a:extLst>
                <a:ext uri="{FF2B5EF4-FFF2-40B4-BE49-F238E27FC236}">
                  <a16:creationId xmlns:a16="http://schemas.microsoft.com/office/drawing/2014/main" id="{5883ADFA-09DA-2443-BE52-909AFCD74ADE}"/>
                </a:ext>
              </a:extLst>
            </p:cNvPr>
            <p:cNvSpPr/>
            <p:nvPr/>
          </p:nvSpPr>
          <p:spPr>
            <a:xfrm>
              <a:off x="4291193" y="1818547"/>
              <a:ext cx="108115" cy="108115"/>
            </a:xfrm>
            <a:prstGeom prst="flowChartConnector">
              <a:avLst/>
            </a:prstGeom>
            <a:solidFill>
              <a:srgbClr val="92BD50"/>
            </a:solidFill>
            <a:ln>
              <a:solidFill>
                <a:srgbClr val="92BD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5" name="Diamond 24">
              <a:extLst>
                <a:ext uri="{FF2B5EF4-FFF2-40B4-BE49-F238E27FC236}">
                  <a16:creationId xmlns:a16="http://schemas.microsoft.com/office/drawing/2014/main" id="{96C5C6EC-DF92-BA40-B56A-B78CBC498EC2}"/>
                </a:ext>
              </a:extLst>
            </p:cNvPr>
            <p:cNvSpPr/>
            <p:nvPr/>
          </p:nvSpPr>
          <p:spPr>
            <a:xfrm>
              <a:off x="4291193" y="1366341"/>
              <a:ext cx="89851" cy="105523"/>
            </a:xfrm>
            <a:prstGeom prst="diamond">
              <a:avLst/>
            </a:prstGeom>
            <a:solidFill>
              <a:srgbClr val="119BB7"/>
            </a:solidFill>
            <a:ln>
              <a:solidFill>
                <a:srgbClr val="119BB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C8597B54-B5BE-6349-9311-48D00384A1DC}"/>
                </a:ext>
              </a:extLst>
            </p:cNvPr>
            <p:cNvSpPr/>
            <p:nvPr/>
          </p:nvSpPr>
          <p:spPr>
            <a:xfrm flipV="1">
              <a:off x="4307114" y="1591665"/>
              <a:ext cx="76271" cy="76271"/>
            </a:xfrm>
            <a:prstGeom prst="rect">
              <a:avLst/>
            </a:prstGeom>
            <a:solidFill>
              <a:srgbClr val="C00000"/>
            </a:solidFill>
            <a:ln>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7" name="TextBox 26">
              <a:extLst>
                <a:ext uri="{FF2B5EF4-FFF2-40B4-BE49-F238E27FC236}">
                  <a16:creationId xmlns:a16="http://schemas.microsoft.com/office/drawing/2014/main" id="{4525A047-2143-8241-825B-5A9E9210CDC5}"/>
                </a:ext>
              </a:extLst>
            </p:cNvPr>
            <p:cNvSpPr txBox="1"/>
            <p:nvPr/>
          </p:nvSpPr>
          <p:spPr>
            <a:xfrm>
              <a:off x="4320533" y="1269579"/>
              <a:ext cx="3762119" cy="738664"/>
            </a:xfrm>
            <a:prstGeom prst="rect">
              <a:avLst/>
            </a:prstGeom>
            <a:noFill/>
          </p:spPr>
          <p:txBody>
            <a:bodyPr wrap="square" rtlCol="0">
              <a:spAutoFit/>
            </a:bodyPr>
            <a:lstStyle/>
            <a:p>
              <a:pPr marL="176213"/>
              <a:r>
                <a:rPr lang="en-US" sz="1400" dirty="0"/>
                <a:t>Placebo qw + TCS</a:t>
              </a:r>
            </a:p>
            <a:p>
              <a:pPr marL="176213"/>
              <a:r>
                <a:rPr lang="en-US" sz="1400" dirty="0"/>
                <a:t>Dupilumab 300 mg qw + TCS</a:t>
              </a:r>
            </a:p>
            <a:p>
              <a:pPr marL="176213"/>
              <a:r>
                <a:rPr lang="en-US" sz="1400" dirty="0"/>
                <a:t>Dupilumab 300 mg q2w + TCS </a:t>
              </a:r>
            </a:p>
          </p:txBody>
        </p:sp>
      </p:grpSp>
      <p:graphicFrame>
        <p:nvGraphicFramePr>
          <p:cNvPr id="28" name="Table 27">
            <a:extLst>
              <a:ext uri="{FF2B5EF4-FFF2-40B4-BE49-F238E27FC236}">
                <a16:creationId xmlns:a16="http://schemas.microsoft.com/office/drawing/2014/main" id="{6FBC34BF-6B1E-E447-BFCF-BD391E302F9B}"/>
              </a:ext>
            </a:extLst>
          </p:cNvPr>
          <p:cNvGraphicFramePr>
            <a:graphicFrameLocks noGrp="1"/>
          </p:cNvGraphicFramePr>
          <p:nvPr>
            <p:extLst>
              <p:ext uri="{D42A27DB-BD31-4B8C-83A1-F6EECF244321}">
                <p14:modId xmlns:p14="http://schemas.microsoft.com/office/powerpoint/2010/main" val="2216052428"/>
              </p:ext>
            </p:extLst>
          </p:nvPr>
        </p:nvGraphicFramePr>
        <p:xfrm>
          <a:off x="5101320" y="1378773"/>
          <a:ext cx="3749604" cy="1737360"/>
        </p:xfrm>
        <a:graphic>
          <a:graphicData uri="http://schemas.openxmlformats.org/drawingml/2006/table">
            <a:tbl>
              <a:tblPr firstRow="1" bandRow="1">
                <a:tableStyleId>{5C22544A-7EE6-4342-B048-85BDC9FD1C3A}</a:tableStyleId>
              </a:tblPr>
              <a:tblGrid>
                <a:gridCol w="841778">
                  <a:extLst>
                    <a:ext uri="{9D8B030D-6E8A-4147-A177-3AD203B41FA5}">
                      <a16:colId xmlns:a16="http://schemas.microsoft.com/office/drawing/2014/main" val="343905410"/>
                    </a:ext>
                  </a:extLst>
                </a:gridCol>
                <a:gridCol w="855785">
                  <a:extLst>
                    <a:ext uri="{9D8B030D-6E8A-4147-A177-3AD203B41FA5}">
                      <a16:colId xmlns:a16="http://schemas.microsoft.com/office/drawing/2014/main" val="3315049561"/>
                    </a:ext>
                  </a:extLst>
                </a:gridCol>
                <a:gridCol w="1031630">
                  <a:extLst>
                    <a:ext uri="{9D8B030D-6E8A-4147-A177-3AD203B41FA5}">
                      <a16:colId xmlns:a16="http://schemas.microsoft.com/office/drawing/2014/main" val="1681510324"/>
                    </a:ext>
                  </a:extLst>
                </a:gridCol>
                <a:gridCol w="1020411">
                  <a:extLst>
                    <a:ext uri="{9D8B030D-6E8A-4147-A177-3AD203B41FA5}">
                      <a16:colId xmlns:a16="http://schemas.microsoft.com/office/drawing/2014/main" val="3512195906"/>
                    </a:ext>
                  </a:extLst>
                </a:gridCol>
              </a:tblGrid>
              <a:tr h="370840">
                <a:tc>
                  <a:txBody>
                    <a:bodyPr/>
                    <a:lstStyle/>
                    <a:p>
                      <a:pPr>
                        <a:lnSpc>
                          <a:spcPct val="85000"/>
                        </a:lnSpc>
                      </a:pPr>
                      <a:endParaRPr lang="en-US" sz="1200" dirty="0"/>
                    </a:p>
                  </a:txBody>
                  <a:tcPr anchor="ctr">
                    <a:lnL w="38100" cap="flat" cmpd="sng" algn="ctr">
                      <a:solidFill>
                        <a:schemeClr val="accent3"/>
                      </a:solidFill>
                      <a:prstDash val="solid"/>
                      <a:round/>
                      <a:headEnd type="none" w="med" len="med"/>
                      <a:tailEnd type="none" w="med" len="med"/>
                    </a:lnL>
                    <a:lnR w="38100" cap="flat" cmpd="sng" algn="ctr">
                      <a:solidFill>
                        <a:schemeClr val="accent3"/>
                      </a:solidFill>
                      <a:prstDash val="solid"/>
                      <a:round/>
                      <a:headEnd type="none" w="med" len="med"/>
                      <a:tailEnd type="none" w="med" len="med"/>
                    </a:lnR>
                    <a:lnT w="38100" cap="flat" cmpd="sng" algn="ctr">
                      <a:solidFill>
                        <a:schemeClr val="accent3"/>
                      </a:solidFill>
                      <a:prstDash val="solid"/>
                      <a:round/>
                      <a:headEnd type="none" w="med" len="med"/>
                      <a:tailEnd type="none" w="med" len="med"/>
                    </a:lnT>
                    <a:lnB w="38100" cap="flat" cmpd="sng" algn="ctr">
                      <a:solidFill>
                        <a:schemeClr val="accent3"/>
                      </a:solidFill>
                      <a:prstDash val="solid"/>
                      <a:round/>
                      <a:headEnd type="none" w="med" len="med"/>
                      <a:tailEnd type="none" w="med" len="med"/>
                    </a:lnB>
                    <a:solidFill>
                      <a:schemeClr val="accent3"/>
                    </a:solidFill>
                  </a:tcPr>
                </a:tc>
                <a:tc>
                  <a:txBody>
                    <a:bodyPr/>
                    <a:lstStyle/>
                    <a:p>
                      <a:pPr algn="ctr">
                        <a:lnSpc>
                          <a:spcPct val="85000"/>
                        </a:lnSpc>
                      </a:pPr>
                      <a:r>
                        <a:rPr lang="en-US" sz="1200" dirty="0"/>
                        <a:t>PBO + TCS </a:t>
                      </a:r>
                      <a:br>
                        <a:rPr lang="en-US" sz="1200" dirty="0"/>
                      </a:br>
                      <a:r>
                        <a:rPr lang="en-US" sz="1200" dirty="0"/>
                        <a:t>(n = 108)</a:t>
                      </a:r>
                    </a:p>
                  </a:txBody>
                  <a:tcPr anchor="ctr">
                    <a:lnL w="38100" cap="flat" cmpd="sng" algn="ctr">
                      <a:solidFill>
                        <a:schemeClr val="accent3"/>
                      </a:solidFill>
                      <a:prstDash val="solid"/>
                      <a:round/>
                      <a:headEnd type="none" w="med" len="med"/>
                      <a:tailEnd type="none" w="med" len="med"/>
                    </a:lnL>
                    <a:lnR w="38100" cap="flat" cmpd="sng" algn="ctr">
                      <a:solidFill>
                        <a:schemeClr val="accent3"/>
                      </a:solidFill>
                      <a:prstDash val="solid"/>
                      <a:round/>
                      <a:headEnd type="none" w="med" len="med"/>
                      <a:tailEnd type="none" w="med" len="med"/>
                    </a:lnR>
                    <a:lnT w="38100" cap="flat" cmpd="sng" algn="ctr">
                      <a:solidFill>
                        <a:schemeClr val="accent3"/>
                      </a:solidFill>
                      <a:prstDash val="solid"/>
                      <a:round/>
                      <a:headEnd type="none" w="med" len="med"/>
                      <a:tailEnd type="none" w="med" len="med"/>
                    </a:lnT>
                    <a:lnB w="38100" cap="flat" cmpd="sng" algn="ctr">
                      <a:solidFill>
                        <a:schemeClr val="accent3"/>
                      </a:solidFill>
                      <a:prstDash val="solid"/>
                      <a:round/>
                      <a:headEnd type="none" w="med" len="med"/>
                      <a:tailEnd type="none" w="med" len="med"/>
                    </a:lnB>
                    <a:solidFill>
                      <a:schemeClr val="accent3"/>
                    </a:solidFill>
                  </a:tcPr>
                </a:tc>
                <a:tc>
                  <a:txBody>
                    <a:bodyPr/>
                    <a:lstStyle/>
                    <a:p>
                      <a:pPr algn="ctr">
                        <a:lnSpc>
                          <a:spcPct val="85000"/>
                        </a:lnSpc>
                      </a:pPr>
                      <a:r>
                        <a:rPr lang="en-US" sz="1200" dirty="0"/>
                        <a:t>DUP qw + TCS</a:t>
                      </a:r>
                      <a:br>
                        <a:rPr lang="en-US" sz="1200" dirty="0"/>
                      </a:br>
                      <a:r>
                        <a:rPr lang="en-US" sz="1200" dirty="0"/>
                        <a:t>(n = 110)</a:t>
                      </a:r>
                    </a:p>
                  </a:txBody>
                  <a:tcPr anchor="ctr">
                    <a:lnL w="38100" cap="flat" cmpd="sng" algn="ctr">
                      <a:solidFill>
                        <a:schemeClr val="accent3"/>
                      </a:solidFill>
                      <a:prstDash val="solid"/>
                      <a:round/>
                      <a:headEnd type="none" w="med" len="med"/>
                      <a:tailEnd type="none" w="med" len="med"/>
                    </a:lnL>
                    <a:lnR w="38100" cap="flat" cmpd="sng" algn="ctr">
                      <a:solidFill>
                        <a:schemeClr val="accent3"/>
                      </a:solidFill>
                      <a:prstDash val="solid"/>
                      <a:round/>
                      <a:headEnd type="none" w="med" len="med"/>
                      <a:tailEnd type="none" w="med" len="med"/>
                    </a:lnR>
                    <a:lnT w="38100" cap="flat" cmpd="sng" algn="ctr">
                      <a:solidFill>
                        <a:schemeClr val="accent3"/>
                      </a:solidFill>
                      <a:prstDash val="solid"/>
                      <a:round/>
                      <a:headEnd type="none" w="med" len="med"/>
                      <a:tailEnd type="none" w="med" len="med"/>
                    </a:lnT>
                    <a:lnB w="38100" cap="flat" cmpd="sng" algn="ctr">
                      <a:solidFill>
                        <a:schemeClr val="accent3"/>
                      </a:solidFill>
                      <a:prstDash val="solid"/>
                      <a:round/>
                      <a:headEnd type="none" w="med" len="med"/>
                      <a:tailEnd type="none" w="med" len="med"/>
                    </a:lnB>
                    <a:solidFill>
                      <a:schemeClr val="accent3"/>
                    </a:solidFill>
                  </a:tcPr>
                </a:tc>
                <a:tc>
                  <a:txBody>
                    <a:bodyPr/>
                    <a:lstStyle/>
                    <a:p>
                      <a:pPr algn="ctr">
                        <a:lnSpc>
                          <a:spcPct val="85000"/>
                        </a:lnSpc>
                      </a:pPr>
                      <a:r>
                        <a:rPr lang="en-US" sz="1200" dirty="0"/>
                        <a:t>DUP q2w + TCS</a:t>
                      </a:r>
                      <a:br>
                        <a:rPr lang="en-US" sz="1200" dirty="0"/>
                      </a:br>
                      <a:r>
                        <a:rPr lang="en-US" sz="1200" dirty="0"/>
                        <a:t>(n = 107)</a:t>
                      </a:r>
                    </a:p>
                  </a:txBody>
                  <a:tcPr anchor="ctr">
                    <a:lnL w="38100" cap="flat" cmpd="sng" algn="ctr">
                      <a:solidFill>
                        <a:schemeClr val="accent3"/>
                      </a:solidFill>
                      <a:prstDash val="solid"/>
                      <a:round/>
                      <a:headEnd type="none" w="med" len="med"/>
                      <a:tailEnd type="none" w="med" len="med"/>
                    </a:lnL>
                    <a:lnR w="38100" cap="flat" cmpd="sng" algn="ctr">
                      <a:solidFill>
                        <a:schemeClr val="accent3"/>
                      </a:solidFill>
                      <a:prstDash val="solid"/>
                      <a:round/>
                      <a:headEnd type="none" w="med" len="med"/>
                      <a:tailEnd type="none" w="med" len="med"/>
                    </a:lnR>
                    <a:lnT w="38100" cap="flat" cmpd="sng" algn="ctr">
                      <a:solidFill>
                        <a:schemeClr val="accent3"/>
                      </a:solidFill>
                      <a:prstDash val="solid"/>
                      <a:round/>
                      <a:headEnd type="none" w="med" len="med"/>
                      <a:tailEnd type="none" w="med" len="med"/>
                    </a:lnT>
                    <a:lnB w="38100" cap="flat" cmpd="sng" algn="ctr">
                      <a:solidFill>
                        <a:schemeClr val="accent3"/>
                      </a:solidFill>
                      <a:prstDash val="solid"/>
                      <a:round/>
                      <a:headEnd type="none" w="med" len="med"/>
                      <a:tailEnd type="none" w="med" len="med"/>
                    </a:lnB>
                    <a:solidFill>
                      <a:schemeClr val="accent3"/>
                    </a:solidFill>
                  </a:tcPr>
                </a:tc>
                <a:extLst>
                  <a:ext uri="{0D108BD9-81ED-4DB2-BD59-A6C34878D82A}">
                    <a16:rowId xmlns:a16="http://schemas.microsoft.com/office/drawing/2014/main" val="293151784"/>
                  </a:ext>
                </a:extLst>
              </a:tr>
              <a:tr h="370840">
                <a:tc>
                  <a:txBody>
                    <a:bodyPr/>
                    <a:lstStyle/>
                    <a:p>
                      <a:pPr>
                        <a:lnSpc>
                          <a:spcPct val="85000"/>
                        </a:lnSpc>
                      </a:pPr>
                      <a:r>
                        <a:rPr lang="en-US" sz="1200" dirty="0"/>
                        <a:t>POEM LS mean change from baseline at week 16 ± SE</a:t>
                      </a:r>
                    </a:p>
                  </a:txBody>
                  <a:tcPr anchor="ctr">
                    <a:lnL w="38100" cap="flat" cmpd="sng" algn="ctr">
                      <a:solidFill>
                        <a:schemeClr val="accent3"/>
                      </a:solidFill>
                      <a:prstDash val="solid"/>
                      <a:round/>
                      <a:headEnd type="none" w="med" len="med"/>
                      <a:tailEnd type="none" w="med" len="med"/>
                    </a:lnL>
                    <a:lnR w="38100" cap="flat" cmpd="sng" algn="ctr">
                      <a:solidFill>
                        <a:schemeClr val="accent3"/>
                      </a:solidFill>
                      <a:prstDash val="solid"/>
                      <a:round/>
                      <a:headEnd type="none" w="med" len="med"/>
                      <a:tailEnd type="none" w="med" len="med"/>
                    </a:lnR>
                    <a:lnT w="38100" cap="flat" cmpd="sng" algn="ctr">
                      <a:solidFill>
                        <a:schemeClr val="accent3"/>
                      </a:solidFill>
                      <a:prstDash val="solid"/>
                      <a:round/>
                      <a:headEnd type="none" w="med" len="med"/>
                      <a:tailEnd type="none" w="med" len="med"/>
                    </a:lnT>
                    <a:lnB w="38100" cap="flat" cmpd="sng" algn="ctr">
                      <a:solidFill>
                        <a:schemeClr val="accent3"/>
                      </a:solidFill>
                      <a:prstDash val="solid"/>
                      <a:round/>
                      <a:headEnd type="none" w="med" len="med"/>
                      <a:tailEnd type="none" w="med" len="med"/>
                    </a:lnB>
                    <a:noFill/>
                  </a:tcPr>
                </a:tc>
                <a:tc>
                  <a:txBody>
                    <a:bodyPr/>
                    <a:lstStyle/>
                    <a:p>
                      <a:pPr>
                        <a:lnSpc>
                          <a:spcPct val="85000"/>
                        </a:lnSpc>
                      </a:pPr>
                      <a:r>
                        <a:rPr lang="en-US" sz="1100" dirty="0"/>
                        <a:t>-4.3 ± .62</a:t>
                      </a:r>
                    </a:p>
                  </a:txBody>
                  <a:tcPr anchor="ctr">
                    <a:lnL w="38100" cap="flat" cmpd="sng" algn="ctr">
                      <a:solidFill>
                        <a:schemeClr val="accent3"/>
                      </a:solidFill>
                      <a:prstDash val="solid"/>
                      <a:round/>
                      <a:headEnd type="none" w="med" len="med"/>
                      <a:tailEnd type="none" w="med" len="med"/>
                    </a:lnL>
                    <a:lnR w="38100" cap="flat" cmpd="sng" algn="ctr">
                      <a:solidFill>
                        <a:schemeClr val="accent3"/>
                      </a:solidFill>
                      <a:prstDash val="solid"/>
                      <a:round/>
                      <a:headEnd type="none" w="med" len="med"/>
                      <a:tailEnd type="none" w="med" len="med"/>
                    </a:lnR>
                    <a:lnT w="38100" cap="flat" cmpd="sng" algn="ctr">
                      <a:solidFill>
                        <a:schemeClr val="accent3"/>
                      </a:solidFill>
                      <a:prstDash val="solid"/>
                      <a:round/>
                      <a:headEnd type="none" w="med" len="med"/>
                      <a:tailEnd type="none" w="med" len="med"/>
                    </a:lnT>
                    <a:lnB w="38100" cap="flat" cmpd="sng" algn="ctr">
                      <a:solidFill>
                        <a:schemeClr val="accent3"/>
                      </a:solidFill>
                      <a:prstDash val="solid"/>
                      <a:round/>
                      <a:headEnd type="none" w="med" len="med"/>
                      <a:tailEnd type="none" w="med" len="med"/>
                    </a:lnB>
                    <a:noFill/>
                  </a:tcPr>
                </a:tc>
                <a:tc>
                  <a:txBody>
                    <a:bodyPr/>
                    <a:lstStyle/>
                    <a:p>
                      <a:pPr>
                        <a:lnSpc>
                          <a:spcPct val="85000"/>
                        </a:lnSpc>
                      </a:pPr>
                      <a:r>
                        <a:rPr lang="en-US" sz="1100" dirty="0"/>
                        <a:t>-11.4 ± .59***</a:t>
                      </a:r>
                    </a:p>
                  </a:txBody>
                  <a:tcPr anchor="ctr">
                    <a:lnL w="38100" cap="flat" cmpd="sng" algn="ctr">
                      <a:solidFill>
                        <a:schemeClr val="accent3"/>
                      </a:solidFill>
                      <a:prstDash val="solid"/>
                      <a:round/>
                      <a:headEnd type="none" w="med" len="med"/>
                      <a:tailEnd type="none" w="med" len="med"/>
                    </a:lnL>
                    <a:lnR w="38100" cap="flat" cmpd="sng" algn="ctr">
                      <a:solidFill>
                        <a:schemeClr val="accent3"/>
                      </a:solidFill>
                      <a:prstDash val="solid"/>
                      <a:round/>
                      <a:headEnd type="none" w="med" len="med"/>
                      <a:tailEnd type="none" w="med" len="med"/>
                    </a:lnR>
                    <a:lnT w="38100" cap="flat" cmpd="sng" algn="ctr">
                      <a:solidFill>
                        <a:schemeClr val="accent3"/>
                      </a:solidFill>
                      <a:prstDash val="solid"/>
                      <a:round/>
                      <a:headEnd type="none" w="med" len="med"/>
                      <a:tailEnd type="none" w="med" len="med"/>
                    </a:lnT>
                    <a:lnB w="38100" cap="flat" cmpd="sng" algn="ctr">
                      <a:solidFill>
                        <a:schemeClr val="accent3"/>
                      </a:solidFill>
                      <a:prstDash val="solid"/>
                      <a:round/>
                      <a:headEnd type="none" w="med" len="med"/>
                      <a:tailEnd type="none" w="med" len="med"/>
                    </a:lnB>
                    <a:noFill/>
                  </a:tcPr>
                </a:tc>
                <a:tc>
                  <a:txBody>
                    <a:bodyPr/>
                    <a:lstStyle/>
                    <a:p>
                      <a:pPr marL="0" marR="0" lvl="0" indent="0" algn="l" defTabSz="914400" rtl="0" eaLnBrk="1" fontAlgn="auto" latinLnBrk="0" hangingPunct="1">
                        <a:lnSpc>
                          <a:spcPct val="85000"/>
                        </a:lnSpc>
                        <a:spcBef>
                          <a:spcPts val="0"/>
                        </a:spcBef>
                        <a:spcAft>
                          <a:spcPts val="0"/>
                        </a:spcAft>
                        <a:buClrTx/>
                        <a:buSzTx/>
                        <a:buFontTx/>
                        <a:buNone/>
                        <a:tabLst/>
                        <a:defRPr/>
                      </a:pPr>
                      <a:r>
                        <a:rPr lang="en-US" sz="1100" dirty="0"/>
                        <a:t>-11.9 ± .60***</a:t>
                      </a:r>
                    </a:p>
                  </a:txBody>
                  <a:tcPr anchor="ctr">
                    <a:lnL w="38100" cap="flat" cmpd="sng" algn="ctr">
                      <a:solidFill>
                        <a:schemeClr val="accent3"/>
                      </a:solidFill>
                      <a:prstDash val="solid"/>
                      <a:round/>
                      <a:headEnd type="none" w="med" len="med"/>
                      <a:tailEnd type="none" w="med" len="med"/>
                    </a:lnL>
                    <a:lnR w="38100" cap="flat" cmpd="sng" algn="ctr">
                      <a:solidFill>
                        <a:schemeClr val="accent3"/>
                      </a:solidFill>
                      <a:prstDash val="solid"/>
                      <a:round/>
                      <a:headEnd type="none" w="med" len="med"/>
                      <a:tailEnd type="none" w="med" len="med"/>
                    </a:lnR>
                    <a:lnT w="38100" cap="flat" cmpd="sng" algn="ctr">
                      <a:solidFill>
                        <a:schemeClr val="accent3"/>
                      </a:solidFill>
                      <a:prstDash val="solid"/>
                      <a:round/>
                      <a:headEnd type="none" w="med" len="med"/>
                      <a:tailEnd type="none" w="med" len="med"/>
                    </a:lnT>
                    <a:lnB w="38100" cap="flat" cmpd="sng" algn="ctr">
                      <a:solidFill>
                        <a:schemeClr val="accent3"/>
                      </a:solidFill>
                      <a:prstDash val="solid"/>
                      <a:round/>
                      <a:headEnd type="none" w="med" len="med"/>
                      <a:tailEnd type="none" w="med" len="med"/>
                    </a:lnB>
                    <a:noFill/>
                  </a:tcPr>
                </a:tc>
                <a:extLst>
                  <a:ext uri="{0D108BD9-81ED-4DB2-BD59-A6C34878D82A}">
                    <a16:rowId xmlns:a16="http://schemas.microsoft.com/office/drawing/2014/main" val="3217400540"/>
                  </a:ext>
                </a:extLst>
              </a:tr>
            </a:tbl>
          </a:graphicData>
        </a:graphic>
      </p:graphicFrame>
      <p:sp>
        <p:nvSpPr>
          <p:cNvPr id="33" name="TextBox 32">
            <a:extLst>
              <a:ext uri="{FF2B5EF4-FFF2-40B4-BE49-F238E27FC236}">
                <a16:creationId xmlns:a16="http://schemas.microsoft.com/office/drawing/2014/main" id="{B32B4A42-4150-0948-9921-3638736A580D}"/>
              </a:ext>
            </a:extLst>
          </p:cNvPr>
          <p:cNvSpPr txBox="1"/>
          <p:nvPr/>
        </p:nvSpPr>
        <p:spPr>
          <a:xfrm>
            <a:off x="1768222" y="3328139"/>
            <a:ext cx="3103904" cy="615553"/>
          </a:xfrm>
          <a:prstGeom prst="rect">
            <a:avLst/>
          </a:prstGeom>
          <a:noFill/>
        </p:spPr>
        <p:txBody>
          <a:bodyPr wrap="square" rtlCol="0">
            <a:spAutoFit/>
          </a:bodyPr>
          <a:lstStyle/>
          <a:p>
            <a:pPr marL="171450" indent="-171450">
              <a:lnSpc>
                <a:spcPct val="85000"/>
              </a:lnSpc>
            </a:pPr>
            <a:r>
              <a:rPr lang="en-US" sz="1000" dirty="0"/>
              <a:t>Baseline POEM ± SD</a:t>
            </a:r>
            <a:br>
              <a:rPr lang="en-US" sz="1000" dirty="0"/>
            </a:br>
            <a:r>
              <a:rPr lang="en-US" sz="1000" dirty="0"/>
              <a:t>- PBO + TCS: 19.1 ± 5.99</a:t>
            </a:r>
            <a:br>
              <a:rPr lang="en-US" sz="1000" dirty="0"/>
            </a:br>
            <a:r>
              <a:rPr lang="en-US" sz="1000" dirty="0"/>
              <a:t>- DUP 300 mg qw + TCS: 18.6 ± 6.97</a:t>
            </a:r>
            <a:br>
              <a:rPr lang="en-US" sz="1000" dirty="0"/>
            </a:br>
            <a:r>
              <a:rPr lang="en-US" sz="1000" dirty="0"/>
              <a:t>- DUP 300 mg q2w + TCS: 19.3 ± 6.21</a:t>
            </a:r>
          </a:p>
        </p:txBody>
      </p:sp>
    </p:spTree>
    <p:extLst>
      <p:ext uri="{BB962C8B-B14F-4D97-AF65-F5344CB8AC3E}">
        <p14:creationId xmlns:p14="http://schemas.microsoft.com/office/powerpoint/2010/main" val="372610771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ontent Placeholder 3">
            <a:extLst>
              <a:ext uri="{FF2B5EF4-FFF2-40B4-BE49-F238E27FC236}">
                <a16:creationId xmlns:a16="http://schemas.microsoft.com/office/drawing/2014/main" id="{8D96B0CC-1AA4-2C4A-A73B-689DAFFE9D74}"/>
              </a:ext>
            </a:extLst>
          </p:cNvPr>
          <p:cNvGraphicFramePr>
            <a:graphicFrameLocks/>
          </p:cNvGraphicFramePr>
          <p:nvPr>
            <p:extLst>
              <p:ext uri="{D42A27DB-BD31-4B8C-83A1-F6EECF244321}">
                <p14:modId xmlns:p14="http://schemas.microsoft.com/office/powerpoint/2010/main" val="3765815169"/>
              </p:ext>
            </p:extLst>
          </p:nvPr>
        </p:nvGraphicFramePr>
        <p:xfrm>
          <a:off x="312233" y="1289304"/>
          <a:ext cx="8564137" cy="3374136"/>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E3591EBB-24D6-C84C-B84A-61E7AA6ADF9C}"/>
              </a:ext>
            </a:extLst>
          </p:cNvPr>
          <p:cNvSpPr>
            <a:spLocks noGrp="1"/>
          </p:cNvSpPr>
          <p:nvPr>
            <p:ph type="title"/>
          </p:nvPr>
        </p:nvSpPr>
        <p:spPr>
          <a:xfrm>
            <a:off x="312234" y="10702"/>
            <a:ext cx="7470799" cy="1138773"/>
          </a:xfrm>
        </p:spPr>
        <p:txBody>
          <a:bodyPr/>
          <a:lstStyle/>
          <a:p>
            <a:r>
              <a:rPr lang="en-US" dirty="0"/>
              <a:t>New Therapeutic Targets: Crisaborole</a:t>
            </a:r>
          </a:p>
        </p:txBody>
      </p:sp>
      <p:sp>
        <p:nvSpPr>
          <p:cNvPr id="3" name="Content Placeholder 2">
            <a:extLst>
              <a:ext uri="{FF2B5EF4-FFF2-40B4-BE49-F238E27FC236}">
                <a16:creationId xmlns:a16="http://schemas.microsoft.com/office/drawing/2014/main" id="{A65D1718-0A1B-AF4E-AA1F-3BC721124ADC}"/>
              </a:ext>
            </a:extLst>
          </p:cNvPr>
          <p:cNvSpPr>
            <a:spLocks noGrp="1"/>
          </p:cNvSpPr>
          <p:nvPr>
            <p:ph idx="1"/>
          </p:nvPr>
        </p:nvSpPr>
        <p:spPr>
          <a:xfrm>
            <a:off x="312233" y="1282214"/>
            <a:ext cx="8564137" cy="615553"/>
          </a:xfrm>
        </p:spPr>
        <p:txBody>
          <a:bodyPr/>
          <a:lstStyle/>
          <a:p>
            <a:pPr marL="0" indent="0">
              <a:buNone/>
            </a:pPr>
            <a:r>
              <a:rPr lang="en-US" altLang="en-US" sz="2000" dirty="0">
                <a:latin typeface="Arial" panose="020B0604020202020204" pitchFamily="34" charset="0"/>
                <a:cs typeface="Arial" panose="020B0604020202020204" pitchFamily="34" charset="0"/>
                <a:sym typeface="Wingdings" pitchFamily="2" charset="2"/>
              </a:rPr>
              <a:t>Topical PDE4 inhibitor approved for </a:t>
            </a:r>
            <a:r>
              <a:rPr lang="en-US" sz="2000" dirty="0">
                <a:latin typeface="Arial" panose="020B0604020202020204" pitchFamily="34" charset="0"/>
                <a:cs typeface="Arial" panose="020B0604020202020204" pitchFamily="34" charset="0"/>
              </a:rPr>
              <a:t>treatment of mild-to-moderate atopic dermatitis in patients age ≥2</a:t>
            </a:r>
            <a:endParaRPr lang="en-US" altLang="en-US" sz="2000" dirty="0">
              <a:sym typeface="Wingdings" pitchFamily="2" charset="2"/>
            </a:endParaRPr>
          </a:p>
        </p:txBody>
      </p:sp>
      <p:sp>
        <p:nvSpPr>
          <p:cNvPr id="7" name="Text Placeholder 6">
            <a:extLst>
              <a:ext uri="{FF2B5EF4-FFF2-40B4-BE49-F238E27FC236}">
                <a16:creationId xmlns:a16="http://schemas.microsoft.com/office/drawing/2014/main" id="{54284983-AD25-1C4A-BD54-2F8445C2EACD}"/>
              </a:ext>
            </a:extLst>
          </p:cNvPr>
          <p:cNvSpPr>
            <a:spLocks noGrp="1"/>
          </p:cNvSpPr>
          <p:nvPr>
            <p:ph type="body" sz="quarter" idx="10"/>
          </p:nvPr>
        </p:nvSpPr>
        <p:spPr>
          <a:xfrm>
            <a:off x="0" y="4386201"/>
            <a:ext cx="9144000" cy="844847"/>
          </a:xfrm>
        </p:spPr>
        <p:txBody>
          <a:bodyPr/>
          <a:lstStyle/>
          <a:p>
            <a:pPr>
              <a:spcBef>
                <a:spcPts val="146"/>
              </a:spcBef>
            </a:pPr>
            <a:endParaRPr lang="en-US" baseline="30000" dirty="0"/>
          </a:p>
          <a:p>
            <a:pPr>
              <a:spcBef>
                <a:spcPts val="146"/>
              </a:spcBef>
            </a:pPr>
            <a:r>
              <a:rPr lang="en-US" dirty="0"/>
              <a:t>ISGA = Investigator’s Static Global Assessment.</a:t>
            </a:r>
          </a:p>
          <a:p>
            <a:pPr>
              <a:spcBef>
                <a:spcPts val="146"/>
              </a:spcBef>
            </a:pPr>
            <a:r>
              <a:rPr lang="en-US" baseline="30000" dirty="0"/>
              <a:t>a</a:t>
            </a:r>
            <a:r>
              <a:rPr lang="en-US" dirty="0"/>
              <a:t>Score</a:t>
            </a:r>
            <a:r>
              <a:rPr lang="en-US" baseline="30000" dirty="0"/>
              <a:t> </a:t>
            </a:r>
            <a:r>
              <a:rPr lang="en-US" dirty="0"/>
              <a:t>of 0 or 1 with ≥ 2-grade improvement. *</a:t>
            </a:r>
            <a:r>
              <a:rPr lang="en-US" i="1" dirty="0"/>
              <a:t>p </a:t>
            </a:r>
            <a:r>
              <a:rPr lang="en-US" dirty="0"/>
              <a:t>&lt; .038 vs. vehicle. **</a:t>
            </a:r>
            <a:r>
              <a:rPr lang="en-US" i="1" dirty="0"/>
              <a:t>p </a:t>
            </a:r>
            <a:r>
              <a:rPr lang="en-US" dirty="0"/>
              <a:t>&lt; .001 vs. vehicle. </a:t>
            </a:r>
          </a:p>
          <a:p>
            <a:pPr>
              <a:spcBef>
                <a:spcPts val="146"/>
              </a:spcBef>
            </a:pPr>
            <a:r>
              <a:rPr lang="en-US" altLang="en-US" dirty="0">
                <a:latin typeface="Arial" panose="020B0604020202020204" pitchFamily="34" charset="0"/>
                <a:cs typeface="Arial" panose="020B0604020202020204" pitchFamily="34" charset="0"/>
              </a:rPr>
              <a:t>Paller A, et al. </a:t>
            </a:r>
            <a:r>
              <a:rPr lang="en-US" altLang="en-US" i="1" dirty="0">
                <a:latin typeface="Arial" panose="020B0604020202020204" pitchFamily="34" charset="0"/>
                <a:cs typeface="Arial" panose="020B0604020202020204" pitchFamily="34" charset="0"/>
              </a:rPr>
              <a:t>J Am Acad Dermatol. </a:t>
            </a:r>
            <a:r>
              <a:rPr lang="fr-FR" altLang="en-US" dirty="0">
                <a:latin typeface="Arial" panose="020B0604020202020204" pitchFamily="34" charset="0"/>
                <a:cs typeface="Arial" panose="020B0604020202020204" pitchFamily="34" charset="0"/>
              </a:rPr>
              <a:t>2016;75:494-503.</a:t>
            </a:r>
            <a:r>
              <a:rPr lang="en-US" altLang="en-US" dirty="0">
                <a:latin typeface="Arial" panose="020B0604020202020204" pitchFamily="34" charset="0"/>
                <a:cs typeface="Arial" panose="020B0604020202020204" pitchFamily="34" charset="0"/>
              </a:rPr>
              <a:t>   </a:t>
            </a:r>
          </a:p>
        </p:txBody>
      </p:sp>
      <p:sp>
        <p:nvSpPr>
          <p:cNvPr id="9" name="TextBox 8">
            <a:extLst>
              <a:ext uri="{FF2B5EF4-FFF2-40B4-BE49-F238E27FC236}">
                <a16:creationId xmlns:a16="http://schemas.microsoft.com/office/drawing/2014/main" id="{7A2BD740-E7AB-DA42-8246-0D992581158A}"/>
              </a:ext>
            </a:extLst>
          </p:cNvPr>
          <p:cNvSpPr txBox="1"/>
          <p:nvPr/>
        </p:nvSpPr>
        <p:spPr>
          <a:xfrm>
            <a:off x="7227230" y="3605737"/>
            <a:ext cx="1099981" cy="458587"/>
          </a:xfrm>
          <a:prstGeom prst="rect">
            <a:avLst/>
          </a:prstGeom>
          <a:noFill/>
        </p:spPr>
        <p:txBody>
          <a:bodyPr wrap="none" rtlCol="0">
            <a:spAutoFit/>
          </a:bodyPr>
          <a:lstStyle/>
          <a:p>
            <a:pPr algn="ctr">
              <a:lnSpc>
                <a:spcPct val="85000"/>
              </a:lnSpc>
            </a:pPr>
            <a:r>
              <a:rPr lang="en-US" sz="1400" dirty="0"/>
              <a:t>Crisaborole</a:t>
            </a:r>
            <a:br>
              <a:rPr lang="en-US" sz="1400" dirty="0"/>
            </a:br>
            <a:r>
              <a:rPr lang="en-US" sz="1400" dirty="0"/>
              <a:t>(n = 513)</a:t>
            </a:r>
          </a:p>
        </p:txBody>
      </p:sp>
      <p:sp>
        <p:nvSpPr>
          <p:cNvPr id="10" name="TextBox 9">
            <a:extLst>
              <a:ext uri="{FF2B5EF4-FFF2-40B4-BE49-F238E27FC236}">
                <a16:creationId xmlns:a16="http://schemas.microsoft.com/office/drawing/2014/main" id="{F1CA44D0-C025-7E4E-BD99-24A88A64D131}"/>
              </a:ext>
            </a:extLst>
          </p:cNvPr>
          <p:cNvSpPr txBox="1"/>
          <p:nvPr/>
        </p:nvSpPr>
        <p:spPr>
          <a:xfrm>
            <a:off x="3916186" y="3605737"/>
            <a:ext cx="1099981" cy="458587"/>
          </a:xfrm>
          <a:prstGeom prst="rect">
            <a:avLst/>
          </a:prstGeom>
          <a:noFill/>
        </p:spPr>
        <p:txBody>
          <a:bodyPr wrap="none" rtlCol="0">
            <a:spAutoFit/>
          </a:bodyPr>
          <a:lstStyle/>
          <a:p>
            <a:pPr algn="ctr">
              <a:lnSpc>
                <a:spcPct val="85000"/>
              </a:lnSpc>
            </a:pPr>
            <a:r>
              <a:rPr lang="en-US" sz="1400" dirty="0"/>
              <a:t>Crisaborole</a:t>
            </a:r>
            <a:br>
              <a:rPr lang="en-US" sz="1400" dirty="0"/>
            </a:br>
            <a:r>
              <a:rPr lang="en-US" sz="1400" dirty="0"/>
              <a:t>(n = 503)</a:t>
            </a:r>
          </a:p>
        </p:txBody>
      </p:sp>
      <p:cxnSp>
        <p:nvCxnSpPr>
          <p:cNvPr id="12" name="Straight Connector 11">
            <a:extLst>
              <a:ext uri="{FF2B5EF4-FFF2-40B4-BE49-F238E27FC236}">
                <a16:creationId xmlns:a16="http://schemas.microsoft.com/office/drawing/2014/main" id="{B349A840-7CFD-2143-8E61-96638131168A}"/>
              </a:ext>
            </a:extLst>
          </p:cNvPr>
          <p:cNvCxnSpPr>
            <a:cxnSpLocks/>
          </p:cNvCxnSpPr>
          <p:nvPr/>
        </p:nvCxnSpPr>
        <p:spPr>
          <a:xfrm>
            <a:off x="1986832" y="4152962"/>
            <a:ext cx="3170384" cy="0"/>
          </a:xfrm>
          <a:prstGeom prst="line">
            <a:avLst/>
          </a:prstGeom>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8158C8D6-DFFD-A94F-B127-5127FEDC562A}"/>
              </a:ext>
            </a:extLst>
          </p:cNvPr>
          <p:cNvSpPr txBox="1"/>
          <p:nvPr/>
        </p:nvSpPr>
        <p:spPr>
          <a:xfrm>
            <a:off x="1986832" y="4190783"/>
            <a:ext cx="3170384" cy="293927"/>
          </a:xfrm>
          <a:prstGeom prst="rect">
            <a:avLst/>
          </a:prstGeom>
          <a:noFill/>
        </p:spPr>
        <p:txBody>
          <a:bodyPr wrap="square" rtlCol="0">
            <a:spAutoFit/>
          </a:bodyPr>
          <a:lstStyle/>
          <a:p>
            <a:pPr algn="ctr" defTabSz="332832"/>
            <a:r>
              <a:rPr lang="en-US" sz="1310" dirty="0">
                <a:solidFill>
                  <a:srgbClr val="000000"/>
                </a:solidFill>
                <a:ea typeface="MS PGothic" panose="020B0600070205080204" pitchFamily="34" charset="-128"/>
              </a:rPr>
              <a:t>AD-301</a:t>
            </a:r>
          </a:p>
        </p:txBody>
      </p:sp>
      <p:cxnSp>
        <p:nvCxnSpPr>
          <p:cNvPr id="14" name="Straight Connector 13">
            <a:extLst>
              <a:ext uri="{FF2B5EF4-FFF2-40B4-BE49-F238E27FC236}">
                <a16:creationId xmlns:a16="http://schemas.microsoft.com/office/drawing/2014/main" id="{CADA7A49-EE1B-A843-ACAF-5A2EB5503A1A}"/>
              </a:ext>
            </a:extLst>
          </p:cNvPr>
          <p:cNvCxnSpPr>
            <a:cxnSpLocks/>
          </p:cNvCxnSpPr>
          <p:nvPr/>
        </p:nvCxnSpPr>
        <p:spPr>
          <a:xfrm>
            <a:off x="5314677" y="4152962"/>
            <a:ext cx="3152667" cy="0"/>
          </a:xfrm>
          <a:prstGeom prst="line">
            <a:avLst/>
          </a:prstGeom>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7E985488-3E10-1946-ABD3-ABFBD3A86A07}"/>
              </a:ext>
            </a:extLst>
          </p:cNvPr>
          <p:cNvSpPr txBox="1"/>
          <p:nvPr/>
        </p:nvSpPr>
        <p:spPr>
          <a:xfrm>
            <a:off x="5314677" y="4190783"/>
            <a:ext cx="3152667" cy="293927"/>
          </a:xfrm>
          <a:prstGeom prst="rect">
            <a:avLst/>
          </a:prstGeom>
          <a:noFill/>
        </p:spPr>
        <p:txBody>
          <a:bodyPr wrap="square" rtlCol="0">
            <a:spAutoFit/>
          </a:bodyPr>
          <a:lstStyle/>
          <a:p>
            <a:pPr algn="ctr" defTabSz="332832"/>
            <a:r>
              <a:rPr lang="en-US" sz="1310" dirty="0">
                <a:solidFill>
                  <a:srgbClr val="000000"/>
                </a:solidFill>
                <a:latin typeface="Arial"/>
                <a:ea typeface="MS PGothic" panose="020B0600070205080204" pitchFamily="34" charset="-128"/>
              </a:rPr>
              <a:t>AD-302</a:t>
            </a:r>
          </a:p>
        </p:txBody>
      </p:sp>
      <p:sp>
        <p:nvSpPr>
          <p:cNvPr id="20" name="TextBox 19">
            <a:extLst>
              <a:ext uri="{FF2B5EF4-FFF2-40B4-BE49-F238E27FC236}">
                <a16:creationId xmlns:a16="http://schemas.microsoft.com/office/drawing/2014/main" id="{0D9890ED-CAA5-D940-B315-CB125576AD18}"/>
              </a:ext>
            </a:extLst>
          </p:cNvPr>
          <p:cNvSpPr txBox="1"/>
          <p:nvPr/>
        </p:nvSpPr>
        <p:spPr>
          <a:xfrm>
            <a:off x="4322556" y="2146709"/>
            <a:ext cx="250390" cy="293927"/>
          </a:xfrm>
          <a:prstGeom prst="rect">
            <a:avLst/>
          </a:prstGeom>
          <a:noFill/>
        </p:spPr>
        <p:txBody>
          <a:bodyPr wrap="none" rtlCol="0">
            <a:spAutoFit/>
          </a:bodyPr>
          <a:lstStyle/>
          <a:p>
            <a:pPr defTabSz="332832"/>
            <a:r>
              <a:rPr lang="en-US" sz="1310" dirty="0">
                <a:solidFill>
                  <a:srgbClr val="000000"/>
                </a:solidFill>
                <a:latin typeface="Arial"/>
                <a:ea typeface="MS PGothic" panose="020B0600070205080204" pitchFamily="34" charset="-128"/>
              </a:rPr>
              <a:t>*</a:t>
            </a:r>
          </a:p>
        </p:txBody>
      </p:sp>
      <p:sp>
        <p:nvSpPr>
          <p:cNvPr id="21" name="TextBox 20">
            <a:extLst>
              <a:ext uri="{FF2B5EF4-FFF2-40B4-BE49-F238E27FC236}">
                <a16:creationId xmlns:a16="http://schemas.microsoft.com/office/drawing/2014/main" id="{6E35D529-D96D-FB47-A27A-EF801A01EF26}"/>
              </a:ext>
            </a:extLst>
          </p:cNvPr>
          <p:cNvSpPr txBox="1"/>
          <p:nvPr/>
        </p:nvSpPr>
        <p:spPr>
          <a:xfrm>
            <a:off x="7493248" y="2216491"/>
            <a:ext cx="316112" cy="293927"/>
          </a:xfrm>
          <a:prstGeom prst="rect">
            <a:avLst/>
          </a:prstGeom>
          <a:noFill/>
        </p:spPr>
        <p:txBody>
          <a:bodyPr wrap="none" rtlCol="0">
            <a:spAutoFit/>
          </a:bodyPr>
          <a:lstStyle/>
          <a:p>
            <a:pPr defTabSz="332832"/>
            <a:r>
              <a:rPr lang="en-US" sz="1310" dirty="0">
                <a:solidFill>
                  <a:srgbClr val="000000"/>
                </a:solidFill>
                <a:latin typeface="Arial"/>
                <a:ea typeface="MS PGothic" panose="020B0600070205080204" pitchFamily="34" charset="-128"/>
              </a:rPr>
              <a:t>**</a:t>
            </a:r>
          </a:p>
        </p:txBody>
      </p:sp>
    </p:spTree>
    <p:extLst>
      <p:ext uri="{BB962C8B-B14F-4D97-AF65-F5344CB8AC3E}">
        <p14:creationId xmlns:p14="http://schemas.microsoft.com/office/powerpoint/2010/main" val="137993473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a:extLst>
              <a:ext uri="{FF2B5EF4-FFF2-40B4-BE49-F238E27FC236}">
                <a16:creationId xmlns:a16="http://schemas.microsoft.com/office/drawing/2014/main" id="{FB2BF658-DD67-6845-878F-CF657846C20F}"/>
              </a:ext>
            </a:extLst>
          </p:cNvPr>
          <p:cNvSpPr>
            <a:spLocks noGrp="1"/>
          </p:cNvSpPr>
          <p:nvPr>
            <p:ph type="title"/>
          </p:nvPr>
        </p:nvSpPr>
        <p:spPr>
          <a:xfrm>
            <a:off x="312234" y="115346"/>
            <a:ext cx="8191686" cy="929485"/>
          </a:xfrm>
        </p:spPr>
        <p:txBody>
          <a:bodyPr/>
          <a:lstStyle/>
          <a:p>
            <a:r>
              <a:rPr lang="en-US" altLang="en-US" sz="3200" dirty="0"/>
              <a:t>Crisaborole Effects on ISGA: </a:t>
            </a:r>
            <a:br>
              <a:rPr lang="en-US" altLang="en-US" sz="3200" dirty="0"/>
            </a:br>
            <a:r>
              <a:rPr lang="en-US" altLang="en-US" sz="3200" dirty="0"/>
              <a:t>Pooled Data From AD-301 and AD-302 </a:t>
            </a:r>
          </a:p>
        </p:txBody>
      </p:sp>
      <p:sp>
        <p:nvSpPr>
          <p:cNvPr id="3" name="Text Placeholder 2">
            <a:extLst>
              <a:ext uri="{FF2B5EF4-FFF2-40B4-BE49-F238E27FC236}">
                <a16:creationId xmlns:a16="http://schemas.microsoft.com/office/drawing/2014/main" id="{7AA3345E-929F-8C42-9AD6-F1F1A838107A}"/>
              </a:ext>
            </a:extLst>
          </p:cNvPr>
          <p:cNvSpPr>
            <a:spLocks noGrp="1"/>
          </p:cNvSpPr>
          <p:nvPr>
            <p:ph type="body" sz="quarter" idx="10"/>
          </p:nvPr>
        </p:nvSpPr>
        <p:spPr/>
        <p:txBody>
          <a:bodyPr/>
          <a:lstStyle/>
          <a:p>
            <a:r>
              <a:rPr lang="en-US" altLang="en-US" dirty="0"/>
              <a:t>Paller A, et al. </a:t>
            </a:r>
            <a:r>
              <a:rPr lang="en-US" altLang="en-US" i="1" dirty="0"/>
              <a:t>J Am Acad Dermatol</a:t>
            </a:r>
            <a:r>
              <a:rPr lang="en-US" altLang="en-US" dirty="0"/>
              <a:t>. </a:t>
            </a:r>
            <a:r>
              <a:rPr lang="fr-FR" altLang="en-US" dirty="0"/>
              <a:t>2016;75:494-503.</a:t>
            </a:r>
            <a:r>
              <a:rPr lang="en-US" altLang="en-US" dirty="0"/>
              <a:t>   </a:t>
            </a:r>
          </a:p>
        </p:txBody>
      </p:sp>
      <p:pic>
        <p:nvPicPr>
          <p:cNvPr id="6" name="Picture 5">
            <a:extLst>
              <a:ext uri="{FF2B5EF4-FFF2-40B4-BE49-F238E27FC236}">
                <a16:creationId xmlns:a16="http://schemas.microsoft.com/office/drawing/2014/main" id="{FA38E4FC-3FA5-624B-8C5B-49B778FAA916}"/>
              </a:ext>
            </a:extLst>
          </p:cNvPr>
          <p:cNvPicPr>
            <a:picLocks noChangeAspect="1"/>
          </p:cNvPicPr>
          <p:nvPr/>
        </p:nvPicPr>
        <p:blipFill rotWithShape="1">
          <a:blip r:embed="rId3"/>
          <a:srcRect l="10899" t="8958" r="16494" b="15350"/>
          <a:stretch/>
        </p:blipFill>
        <p:spPr>
          <a:xfrm>
            <a:off x="1864300" y="1162073"/>
            <a:ext cx="4467075" cy="3107961"/>
          </a:xfrm>
          <a:prstGeom prst="rect">
            <a:avLst/>
          </a:prstGeom>
        </p:spPr>
      </p:pic>
      <p:sp>
        <p:nvSpPr>
          <p:cNvPr id="2" name="Rectangle 1">
            <a:extLst>
              <a:ext uri="{FF2B5EF4-FFF2-40B4-BE49-F238E27FC236}">
                <a16:creationId xmlns:a16="http://schemas.microsoft.com/office/drawing/2014/main" id="{560044E6-4F33-2840-B98A-3B8C7B85815C}"/>
              </a:ext>
            </a:extLst>
          </p:cNvPr>
          <p:cNvSpPr/>
          <p:nvPr/>
        </p:nvSpPr>
        <p:spPr>
          <a:xfrm>
            <a:off x="6623983" y="1509711"/>
            <a:ext cx="152900" cy="148995"/>
          </a:xfrm>
          <a:prstGeom prst="rect">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93F60A95-4F73-C247-A15B-3AC69AADDC09}"/>
              </a:ext>
            </a:extLst>
          </p:cNvPr>
          <p:cNvSpPr txBox="1"/>
          <p:nvPr/>
        </p:nvSpPr>
        <p:spPr>
          <a:xfrm rot="16200000">
            <a:off x="237792" y="2446559"/>
            <a:ext cx="2520028" cy="646331"/>
          </a:xfrm>
          <a:prstGeom prst="rect">
            <a:avLst/>
          </a:prstGeom>
          <a:noFill/>
        </p:spPr>
        <p:txBody>
          <a:bodyPr wrap="square" rtlCol="0">
            <a:spAutoFit/>
          </a:bodyPr>
          <a:lstStyle/>
          <a:p>
            <a:pPr algn="ctr"/>
            <a:r>
              <a:rPr lang="en-US" dirty="0"/>
              <a:t>Patients with success in ISGA (%)</a:t>
            </a:r>
          </a:p>
        </p:txBody>
      </p:sp>
      <p:sp>
        <p:nvSpPr>
          <p:cNvPr id="10" name="TextBox 9">
            <a:extLst>
              <a:ext uri="{FF2B5EF4-FFF2-40B4-BE49-F238E27FC236}">
                <a16:creationId xmlns:a16="http://schemas.microsoft.com/office/drawing/2014/main" id="{E850933C-77F4-4A4A-BE5D-8478F0679854}"/>
              </a:ext>
            </a:extLst>
          </p:cNvPr>
          <p:cNvSpPr txBox="1"/>
          <p:nvPr/>
        </p:nvSpPr>
        <p:spPr>
          <a:xfrm>
            <a:off x="2042610" y="4243218"/>
            <a:ext cx="4082794" cy="369332"/>
          </a:xfrm>
          <a:prstGeom prst="rect">
            <a:avLst/>
          </a:prstGeom>
          <a:noFill/>
        </p:spPr>
        <p:txBody>
          <a:bodyPr wrap="square" rtlCol="0">
            <a:spAutoFit/>
          </a:bodyPr>
          <a:lstStyle/>
          <a:p>
            <a:pPr algn="ctr"/>
            <a:r>
              <a:rPr lang="en-US" dirty="0"/>
              <a:t>Days after dosing</a:t>
            </a:r>
          </a:p>
        </p:txBody>
      </p:sp>
      <p:sp>
        <p:nvSpPr>
          <p:cNvPr id="11" name="TextBox 10">
            <a:extLst>
              <a:ext uri="{FF2B5EF4-FFF2-40B4-BE49-F238E27FC236}">
                <a16:creationId xmlns:a16="http://schemas.microsoft.com/office/drawing/2014/main" id="{6E4D8905-91E5-CB47-9DA3-54CE0E7049A6}"/>
              </a:ext>
            </a:extLst>
          </p:cNvPr>
          <p:cNvSpPr txBox="1"/>
          <p:nvPr/>
        </p:nvSpPr>
        <p:spPr>
          <a:xfrm>
            <a:off x="6856925" y="1406239"/>
            <a:ext cx="1161288" cy="523220"/>
          </a:xfrm>
          <a:prstGeom prst="rect">
            <a:avLst/>
          </a:prstGeom>
          <a:noFill/>
        </p:spPr>
        <p:txBody>
          <a:bodyPr wrap="square" rtlCol="0">
            <a:spAutoFit/>
          </a:bodyPr>
          <a:lstStyle/>
          <a:p>
            <a:r>
              <a:rPr lang="en-US" sz="1400" dirty="0"/>
              <a:t>Crisaborole </a:t>
            </a:r>
            <a:br>
              <a:rPr lang="en-US" sz="1400" dirty="0"/>
            </a:br>
            <a:r>
              <a:rPr lang="en-US" sz="1400" dirty="0"/>
              <a:t>(n = 1,016)</a:t>
            </a:r>
          </a:p>
        </p:txBody>
      </p:sp>
      <p:cxnSp>
        <p:nvCxnSpPr>
          <p:cNvPr id="13" name="Straight Connector 12">
            <a:extLst>
              <a:ext uri="{FF2B5EF4-FFF2-40B4-BE49-F238E27FC236}">
                <a16:creationId xmlns:a16="http://schemas.microsoft.com/office/drawing/2014/main" id="{030A03A7-E32D-F24D-A069-A57165E2FC19}"/>
              </a:ext>
            </a:extLst>
          </p:cNvPr>
          <p:cNvCxnSpPr/>
          <p:nvPr/>
        </p:nvCxnSpPr>
        <p:spPr>
          <a:xfrm>
            <a:off x="6518596" y="1574429"/>
            <a:ext cx="347472" cy="0"/>
          </a:xfrm>
          <a:prstGeom prst="line">
            <a:avLst/>
          </a:prstGeom>
          <a:ln>
            <a:solidFill>
              <a:srgbClr val="0070C0"/>
            </a:solidFill>
          </a:ln>
        </p:spPr>
        <p:style>
          <a:lnRef idx="2">
            <a:schemeClr val="accent1"/>
          </a:lnRef>
          <a:fillRef idx="0">
            <a:schemeClr val="accent1"/>
          </a:fillRef>
          <a:effectRef idx="1">
            <a:schemeClr val="accent1"/>
          </a:effectRef>
          <a:fontRef idx="minor">
            <a:schemeClr val="tx1"/>
          </a:fontRef>
        </p:style>
      </p:cxnSp>
      <p:sp>
        <p:nvSpPr>
          <p:cNvPr id="16" name="TextBox 15">
            <a:extLst>
              <a:ext uri="{FF2B5EF4-FFF2-40B4-BE49-F238E27FC236}">
                <a16:creationId xmlns:a16="http://schemas.microsoft.com/office/drawing/2014/main" id="{553113DF-FF6C-1845-AAA4-F37B01642CB4}"/>
              </a:ext>
            </a:extLst>
          </p:cNvPr>
          <p:cNvSpPr txBox="1"/>
          <p:nvPr/>
        </p:nvSpPr>
        <p:spPr>
          <a:xfrm>
            <a:off x="6856925" y="1964023"/>
            <a:ext cx="1161288" cy="523220"/>
          </a:xfrm>
          <a:prstGeom prst="rect">
            <a:avLst/>
          </a:prstGeom>
          <a:noFill/>
        </p:spPr>
        <p:txBody>
          <a:bodyPr wrap="square" rtlCol="0">
            <a:spAutoFit/>
          </a:bodyPr>
          <a:lstStyle/>
          <a:p>
            <a:r>
              <a:rPr lang="en-US" sz="1400" dirty="0"/>
              <a:t>Vehicle </a:t>
            </a:r>
            <a:br>
              <a:rPr lang="en-US" sz="1400" dirty="0"/>
            </a:br>
            <a:r>
              <a:rPr lang="en-US" sz="1400" dirty="0"/>
              <a:t>(n = 506)</a:t>
            </a:r>
          </a:p>
        </p:txBody>
      </p:sp>
      <p:cxnSp>
        <p:nvCxnSpPr>
          <p:cNvPr id="17" name="Straight Connector 16">
            <a:extLst>
              <a:ext uri="{FF2B5EF4-FFF2-40B4-BE49-F238E27FC236}">
                <a16:creationId xmlns:a16="http://schemas.microsoft.com/office/drawing/2014/main" id="{7566CDD0-C2E9-FD4F-A15A-8C81275DB7C6}"/>
              </a:ext>
            </a:extLst>
          </p:cNvPr>
          <p:cNvCxnSpPr/>
          <p:nvPr/>
        </p:nvCxnSpPr>
        <p:spPr>
          <a:xfrm>
            <a:off x="6518596" y="2132213"/>
            <a:ext cx="347472" cy="0"/>
          </a:xfrm>
          <a:prstGeom prst="line">
            <a:avLst/>
          </a:prstGeom>
          <a:ln>
            <a:solidFill>
              <a:srgbClr val="E8C000"/>
            </a:solidFill>
          </a:ln>
        </p:spPr>
        <p:style>
          <a:lnRef idx="2">
            <a:schemeClr val="accent1"/>
          </a:lnRef>
          <a:fillRef idx="0">
            <a:schemeClr val="accent1"/>
          </a:fillRef>
          <a:effectRef idx="1">
            <a:schemeClr val="accent1"/>
          </a:effectRef>
          <a:fontRef idx="minor">
            <a:schemeClr val="tx1"/>
          </a:fontRef>
        </p:style>
      </p:cxnSp>
      <p:sp>
        <p:nvSpPr>
          <p:cNvPr id="14" name="Triangle 13">
            <a:extLst>
              <a:ext uri="{FF2B5EF4-FFF2-40B4-BE49-F238E27FC236}">
                <a16:creationId xmlns:a16="http://schemas.microsoft.com/office/drawing/2014/main" id="{CF6CD7A8-2B44-7845-AB59-3F2CD5173BC2}"/>
              </a:ext>
            </a:extLst>
          </p:cNvPr>
          <p:cNvSpPr/>
          <p:nvPr/>
        </p:nvSpPr>
        <p:spPr>
          <a:xfrm>
            <a:off x="6605695" y="2031704"/>
            <a:ext cx="180233" cy="155373"/>
          </a:xfrm>
          <a:prstGeom prst="triangle">
            <a:avLst/>
          </a:prstGeom>
          <a:solidFill>
            <a:srgbClr val="E8C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0797063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a:extLst>
              <a:ext uri="{FF2B5EF4-FFF2-40B4-BE49-F238E27FC236}">
                <a16:creationId xmlns:a16="http://schemas.microsoft.com/office/drawing/2014/main" id="{FB2BF658-DD67-6845-878F-CF657846C20F}"/>
              </a:ext>
            </a:extLst>
          </p:cNvPr>
          <p:cNvSpPr>
            <a:spLocks noGrp="1"/>
          </p:cNvSpPr>
          <p:nvPr>
            <p:ph type="title"/>
          </p:nvPr>
        </p:nvSpPr>
        <p:spPr>
          <a:xfrm>
            <a:off x="312234" y="115346"/>
            <a:ext cx="8109390" cy="929485"/>
          </a:xfrm>
        </p:spPr>
        <p:txBody>
          <a:bodyPr/>
          <a:lstStyle/>
          <a:p>
            <a:r>
              <a:rPr lang="en-US" altLang="en-US" sz="3200" dirty="0"/>
              <a:t>Crisaborole Effects on Pruritus: </a:t>
            </a:r>
            <a:br>
              <a:rPr lang="en-US" altLang="en-US" sz="3200" dirty="0"/>
            </a:br>
            <a:r>
              <a:rPr lang="en-US" altLang="en-US" sz="3200" dirty="0"/>
              <a:t>Pooled Data From AD-301 and AD-302 </a:t>
            </a:r>
          </a:p>
        </p:txBody>
      </p:sp>
      <p:sp>
        <p:nvSpPr>
          <p:cNvPr id="3" name="Text Placeholder 2">
            <a:extLst>
              <a:ext uri="{FF2B5EF4-FFF2-40B4-BE49-F238E27FC236}">
                <a16:creationId xmlns:a16="http://schemas.microsoft.com/office/drawing/2014/main" id="{7AA3345E-929F-8C42-9AD6-F1F1A838107A}"/>
              </a:ext>
            </a:extLst>
          </p:cNvPr>
          <p:cNvSpPr>
            <a:spLocks noGrp="1"/>
          </p:cNvSpPr>
          <p:nvPr>
            <p:ph type="body" sz="quarter" idx="10"/>
          </p:nvPr>
        </p:nvSpPr>
        <p:spPr/>
        <p:txBody>
          <a:bodyPr/>
          <a:lstStyle/>
          <a:p>
            <a:r>
              <a:rPr lang="en-US" altLang="en-US" dirty="0"/>
              <a:t>Paller A, et al. </a:t>
            </a:r>
            <a:r>
              <a:rPr lang="en-US" altLang="en-US" i="1" dirty="0"/>
              <a:t>J Am Acad Dermatol</a:t>
            </a:r>
            <a:r>
              <a:rPr lang="en-US" altLang="en-US" dirty="0"/>
              <a:t>. </a:t>
            </a:r>
            <a:r>
              <a:rPr lang="fr-FR" altLang="en-US" dirty="0"/>
              <a:t>2016;75:494-503.</a:t>
            </a:r>
            <a:r>
              <a:rPr lang="en-US" altLang="en-US" dirty="0"/>
              <a:t>   </a:t>
            </a:r>
          </a:p>
        </p:txBody>
      </p:sp>
      <p:pic>
        <p:nvPicPr>
          <p:cNvPr id="5" name="Picture 4">
            <a:extLst>
              <a:ext uri="{FF2B5EF4-FFF2-40B4-BE49-F238E27FC236}">
                <a16:creationId xmlns:a16="http://schemas.microsoft.com/office/drawing/2014/main" id="{2AFC1BD9-D76D-B346-ADF8-4D8515FA66C8}"/>
              </a:ext>
            </a:extLst>
          </p:cNvPr>
          <p:cNvPicPr>
            <a:picLocks noChangeAspect="1"/>
          </p:cNvPicPr>
          <p:nvPr/>
        </p:nvPicPr>
        <p:blipFill rotWithShape="1">
          <a:blip r:embed="rId3"/>
          <a:srcRect l="12831" t="10292" r="7598" b="8219"/>
          <a:stretch/>
        </p:blipFill>
        <p:spPr>
          <a:xfrm>
            <a:off x="1610612" y="1316736"/>
            <a:ext cx="6483096" cy="3106534"/>
          </a:xfrm>
          <a:prstGeom prst="rect">
            <a:avLst/>
          </a:prstGeom>
        </p:spPr>
      </p:pic>
      <p:sp>
        <p:nvSpPr>
          <p:cNvPr id="2" name="TextBox 1">
            <a:extLst>
              <a:ext uri="{FF2B5EF4-FFF2-40B4-BE49-F238E27FC236}">
                <a16:creationId xmlns:a16="http://schemas.microsoft.com/office/drawing/2014/main" id="{F204F924-B24B-CD43-B24F-AABA64F1DF4B}"/>
              </a:ext>
            </a:extLst>
          </p:cNvPr>
          <p:cNvSpPr txBox="1"/>
          <p:nvPr/>
        </p:nvSpPr>
        <p:spPr>
          <a:xfrm rot="16200000">
            <a:off x="-291079" y="2489481"/>
            <a:ext cx="3106533" cy="824841"/>
          </a:xfrm>
          <a:prstGeom prst="rect">
            <a:avLst/>
          </a:prstGeom>
          <a:noFill/>
        </p:spPr>
        <p:txBody>
          <a:bodyPr wrap="square" rtlCol="0">
            <a:spAutoFit/>
          </a:bodyPr>
          <a:lstStyle/>
          <a:p>
            <a:pPr algn="ctr">
              <a:lnSpc>
                <a:spcPct val="85000"/>
              </a:lnSpc>
            </a:pPr>
            <a:r>
              <a:rPr lang="en-US" sz="1400" dirty="0"/>
              <a:t>Proportion of patients achieving improvement in pruritus </a:t>
            </a:r>
            <a:br>
              <a:rPr lang="en-US" sz="1400" dirty="0"/>
            </a:br>
            <a:r>
              <a:rPr lang="en-US" sz="1400" dirty="0"/>
              <a:t>(score of 0 or 1 with ≥ 1-grade reduction from baseline) (%)</a:t>
            </a:r>
          </a:p>
        </p:txBody>
      </p:sp>
      <p:sp>
        <p:nvSpPr>
          <p:cNvPr id="7" name="TextBox 6">
            <a:extLst>
              <a:ext uri="{FF2B5EF4-FFF2-40B4-BE49-F238E27FC236}">
                <a16:creationId xmlns:a16="http://schemas.microsoft.com/office/drawing/2014/main" id="{4C15625D-F58D-8E4F-A689-F3F3803C0371}"/>
              </a:ext>
            </a:extLst>
          </p:cNvPr>
          <p:cNvSpPr txBox="1"/>
          <p:nvPr/>
        </p:nvSpPr>
        <p:spPr>
          <a:xfrm>
            <a:off x="4362425" y="4428815"/>
            <a:ext cx="1161288" cy="307777"/>
          </a:xfrm>
          <a:prstGeom prst="rect">
            <a:avLst/>
          </a:prstGeom>
          <a:noFill/>
        </p:spPr>
        <p:txBody>
          <a:bodyPr wrap="square" rtlCol="0">
            <a:spAutoFit/>
          </a:bodyPr>
          <a:lstStyle/>
          <a:p>
            <a:r>
              <a:rPr lang="en-US" sz="1400" dirty="0"/>
              <a:t>Crisaborole </a:t>
            </a:r>
          </a:p>
        </p:txBody>
      </p:sp>
      <p:cxnSp>
        <p:nvCxnSpPr>
          <p:cNvPr id="8" name="Straight Connector 7">
            <a:extLst>
              <a:ext uri="{FF2B5EF4-FFF2-40B4-BE49-F238E27FC236}">
                <a16:creationId xmlns:a16="http://schemas.microsoft.com/office/drawing/2014/main" id="{7655E316-09DD-8D4D-B780-2ABBF76676D3}"/>
              </a:ext>
            </a:extLst>
          </p:cNvPr>
          <p:cNvCxnSpPr/>
          <p:nvPr/>
        </p:nvCxnSpPr>
        <p:spPr>
          <a:xfrm>
            <a:off x="4066632" y="4597005"/>
            <a:ext cx="347472" cy="0"/>
          </a:xfrm>
          <a:prstGeom prst="line">
            <a:avLst/>
          </a:prstGeom>
          <a:ln>
            <a:solidFill>
              <a:srgbClr val="0070C0"/>
            </a:solidFill>
          </a:ln>
        </p:spPr>
        <p:style>
          <a:lnRef idx="2">
            <a:schemeClr val="accent1"/>
          </a:lnRef>
          <a:fillRef idx="0">
            <a:schemeClr val="accent1"/>
          </a:fillRef>
          <a:effectRef idx="1">
            <a:schemeClr val="accent1"/>
          </a:effectRef>
          <a:fontRef idx="minor">
            <a:schemeClr val="tx1"/>
          </a:fontRef>
        </p:style>
      </p:cxnSp>
      <p:sp>
        <p:nvSpPr>
          <p:cNvPr id="4" name="Oval 3">
            <a:extLst>
              <a:ext uri="{FF2B5EF4-FFF2-40B4-BE49-F238E27FC236}">
                <a16:creationId xmlns:a16="http://schemas.microsoft.com/office/drawing/2014/main" id="{D5EA1590-4A36-5848-8C12-30FDF6A7845C}"/>
              </a:ext>
            </a:extLst>
          </p:cNvPr>
          <p:cNvSpPr/>
          <p:nvPr/>
        </p:nvSpPr>
        <p:spPr>
          <a:xfrm>
            <a:off x="3958204" y="4514785"/>
            <a:ext cx="173736" cy="173736"/>
          </a:xfrm>
          <a:prstGeom prst="ellipse">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38169707-35AC-F545-AE07-B9C1C1B75E54}"/>
              </a:ext>
            </a:extLst>
          </p:cNvPr>
          <p:cNvSpPr txBox="1"/>
          <p:nvPr/>
        </p:nvSpPr>
        <p:spPr>
          <a:xfrm>
            <a:off x="5974745" y="4428815"/>
            <a:ext cx="1161288" cy="307777"/>
          </a:xfrm>
          <a:prstGeom prst="rect">
            <a:avLst/>
          </a:prstGeom>
          <a:noFill/>
        </p:spPr>
        <p:txBody>
          <a:bodyPr wrap="square" rtlCol="0">
            <a:spAutoFit/>
          </a:bodyPr>
          <a:lstStyle/>
          <a:p>
            <a:r>
              <a:rPr lang="en-US" sz="1400" dirty="0"/>
              <a:t>Vehicle</a:t>
            </a:r>
          </a:p>
        </p:txBody>
      </p:sp>
      <p:cxnSp>
        <p:nvCxnSpPr>
          <p:cNvPr id="14" name="Straight Connector 13">
            <a:extLst>
              <a:ext uri="{FF2B5EF4-FFF2-40B4-BE49-F238E27FC236}">
                <a16:creationId xmlns:a16="http://schemas.microsoft.com/office/drawing/2014/main" id="{46FB8995-F13B-0841-A884-3976CD174F7E}"/>
              </a:ext>
            </a:extLst>
          </p:cNvPr>
          <p:cNvCxnSpPr/>
          <p:nvPr/>
        </p:nvCxnSpPr>
        <p:spPr>
          <a:xfrm>
            <a:off x="5657688" y="4597005"/>
            <a:ext cx="347472" cy="0"/>
          </a:xfrm>
          <a:prstGeom prst="line">
            <a:avLst/>
          </a:prstGeom>
          <a:ln>
            <a:solidFill>
              <a:srgbClr val="E8C000"/>
            </a:solidFill>
            <a:prstDash val="sysDot"/>
          </a:ln>
        </p:spPr>
        <p:style>
          <a:lnRef idx="2">
            <a:schemeClr val="accent1"/>
          </a:lnRef>
          <a:fillRef idx="0">
            <a:schemeClr val="accent1"/>
          </a:fillRef>
          <a:effectRef idx="1">
            <a:schemeClr val="accent1"/>
          </a:effectRef>
          <a:fontRef idx="minor">
            <a:schemeClr val="tx1"/>
          </a:fontRef>
        </p:style>
      </p:cxnSp>
      <p:sp>
        <p:nvSpPr>
          <p:cNvPr id="15" name="Oval 14">
            <a:extLst>
              <a:ext uri="{FF2B5EF4-FFF2-40B4-BE49-F238E27FC236}">
                <a16:creationId xmlns:a16="http://schemas.microsoft.com/office/drawing/2014/main" id="{60A54E1A-2D5E-A249-8629-77C5C209BCE8}"/>
              </a:ext>
            </a:extLst>
          </p:cNvPr>
          <p:cNvSpPr/>
          <p:nvPr/>
        </p:nvSpPr>
        <p:spPr>
          <a:xfrm>
            <a:off x="5549260" y="4514785"/>
            <a:ext cx="173736" cy="173736"/>
          </a:xfrm>
          <a:prstGeom prst="ellipse">
            <a:avLst/>
          </a:prstGeom>
          <a:noFill/>
          <a:ln w="25400">
            <a:solidFill>
              <a:srgbClr val="E8C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7770828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a:extLst>
              <a:ext uri="{FF2B5EF4-FFF2-40B4-BE49-F238E27FC236}">
                <a16:creationId xmlns:a16="http://schemas.microsoft.com/office/drawing/2014/main" id="{FB2BF658-DD67-6845-878F-CF657846C20F}"/>
              </a:ext>
            </a:extLst>
          </p:cNvPr>
          <p:cNvSpPr>
            <a:spLocks noGrp="1"/>
          </p:cNvSpPr>
          <p:nvPr>
            <p:ph type="title"/>
          </p:nvPr>
        </p:nvSpPr>
        <p:spPr>
          <a:xfrm>
            <a:off x="172269" y="272312"/>
            <a:ext cx="7470799" cy="615553"/>
          </a:xfrm>
        </p:spPr>
        <p:txBody>
          <a:bodyPr/>
          <a:lstStyle/>
          <a:p>
            <a:r>
              <a:rPr lang="en-US" altLang="en-US" dirty="0"/>
              <a:t> Crisaborole: Impact on QoL</a:t>
            </a:r>
          </a:p>
        </p:txBody>
      </p:sp>
      <p:graphicFrame>
        <p:nvGraphicFramePr>
          <p:cNvPr id="7" name="Content Placeholder 6">
            <a:extLst>
              <a:ext uri="{FF2B5EF4-FFF2-40B4-BE49-F238E27FC236}">
                <a16:creationId xmlns:a16="http://schemas.microsoft.com/office/drawing/2014/main" id="{7F817CB5-06DC-5A4B-ABA8-B858BC4F2CE0}"/>
              </a:ext>
            </a:extLst>
          </p:cNvPr>
          <p:cNvGraphicFramePr>
            <a:graphicFrameLocks noGrp="1"/>
          </p:cNvGraphicFramePr>
          <p:nvPr>
            <p:ph idx="1"/>
            <p:extLst>
              <p:ext uri="{D42A27DB-BD31-4B8C-83A1-F6EECF244321}">
                <p14:modId xmlns:p14="http://schemas.microsoft.com/office/powerpoint/2010/main" val="580155513"/>
              </p:ext>
            </p:extLst>
          </p:nvPr>
        </p:nvGraphicFramePr>
        <p:xfrm>
          <a:off x="932688" y="1636776"/>
          <a:ext cx="7943025" cy="2761488"/>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 Placeholder 3">
            <a:extLst>
              <a:ext uri="{FF2B5EF4-FFF2-40B4-BE49-F238E27FC236}">
                <a16:creationId xmlns:a16="http://schemas.microsoft.com/office/drawing/2014/main" id="{C7867728-6741-D148-8605-DEB65DA11F92}"/>
              </a:ext>
            </a:extLst>
          </p:cNvPr>
          <p:cNvSpPr>
            <a:spLocks noGrp="1"/>
          </p:cNvSpPr>
          <p:nvPr>
            <p:ph type="body" sz="quarter" idx="10"/>
          </p:nvPr>
        </p:nvSpPr>
        <p:spPr>
          <a:xfrm>
            <a:off x="0" y="4755702"/>
            <a:ext cx="9144000" cy="387798"/>
          </a:xfrm>
        </p:spPr>
        <p:txBody>
          <a:bodyPr/>
          <a:lstStyle/>
          <a:p>
            <a:r>
              <a:rPr lang="en-US" altLang="en-US" dirty="0"/>
              <a:t>Simpson EL, et al. </a:t>
            </a:r>
            <a:r>
              <a:rPr lang="en-US" altLang="en-US" i="1" dirty="0"/>
              <a:t>Dermatol Ther (Heidelb). </a:t>
            </a:r>
            <a:r>
              <a:rPr lang="fr-FR" altLang="en-US" dirty="0"/>
              <a:t>2018 Oct 22. [Epub ahead of print].</a:t>
            </a:r>
            <a:r>
              <a:rPr lang="en-US" altLang="en-US" dirty="0"/>
              <a:t>   </a:t>
            </a:r>
          </a:p>
        </p:txBody>
      </p:sp>
      <p:sp>
        <p:nvSpPr>
          <p:cNvPr id="9" name="TextBox 8">
            <a:extLst>
              <a:ext uri="{FF2B5EF4-FFF2-40B4-BE49-F238E27FC236}">
                <a16:creationId xmlns:a16="http://schemas.microsoft.com/office/drawing/2014/main" id="{7A160A5E-B473-D34E-9970-0EBA0A148865}"/>
              </a:ext>
            </a:extLst>
          </p:cNvPr>
          <p:cNvSpPr txBox="1"/>
          <p:nvPr/>
        </p:nvSpPr>
        <p:spPr>
          <a:xfrm rot="16200000">
            <a:off x="-394716" y="2762537"/>
            <a:ext cx="2076209" cy="406265"/>
          </a:xfrm>
          <a:prstGeom prst="rect">
            <a:avLst/>
          </a:prstGeom>
          <a:noFill/>
        </p:spPr>
        <p:txBody>
          <a:bodyPr wrap="none" rtlCol="0">
            <a:spAutoFit/>
          </a:bodyPr>
          <a:lstStyle/>
          <a:p>
            <a:pPr algn="ctr">
              <a:lnSpc>
                <a:spcPct val="85000"/>
              </a:lnSpc>
            </a:pPr>
            <a:r>
              <a:rPr lang="en-US" sz="1200" dirty="0"/>
              <a:t>Overall DLQI (age ≥ 16)</a:t>
            </a:r>
            <a:br>
              <a:rPr lang="en-US" sz="1200" dirty="0"/>
            </a:br>
            <a:r>
              <a:rPr lang="en-US" sz="1200" dirty="0"/>
              <a:t>mean change from baseline</a:t>
            </a:r>
          </a:p>
        </p:txBody>
      </p:sp>
      <p:cxnSp>
        <p:nvCxnSpPr>
          <p:cNvPr id="10" name="Straight Connector 9">
            <a:extLst>
              <a:ext uri="{FF2B5EF4-FFF2-40B4-BE49-F238E27FC236}">
                <a16:creationId xmlns:a16="http://schemas.microsoft.com/office/drawing/2014/main" id="{4465A972-5AFE-D342-8E0C-C0349E4F1FBE}"/>
              </a:ext>
            </a:extLst>
          </p:cNvPr>
          <p:cNvCxnSpPr>
            <a:cxnSpLocks/>
          </p:cNvCxnSpPr>
          <p:nvPr/>
        </p:nvCxnSpPr>
        <p:spPr>
          <a:xfrm>
            <a:off x="1261872" y="3127248"/>
            <a:ext cx="6318504" cy="0"/>
          </a:xfrm>
          <a:prstGeom prst="line">
            <a:avLst/>
          </a:prstGeom>
          <a:ln>
            <a:solidFill>
              <a:schemeClr val="tx2"/>
            </a:solidFill>
            <a:prstDash val="sysDash"/>
          </a:ln>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E32CC982-2A1B-5248-B6FB-BBA3A2AEFBE5}"/>
              </a:ext>
            </a:extLst>
          </p:cNvPr>
          <p:cNvSpPr txBox="1"/>
          <p:nvPr/>
        </p:nvSpPr>
        <p:spPr>
          <a:xfrm>
            <a:off x="7458014" y="3063240"/>
            <a:ext cx="1527427" cy="1034129"/>
          </a:xfrm>
          <a:prstGeom prst="rect">
            <a:avLst/>
          </a:prstGeom>
          <a:noFill/>
        </p:spPr>
        <p:txBody>
          <a:bodyPr wrap="square" rtlCol="0">
            <a:spAutoFit/>
          </a:bodyPr>
          <a:lstStyle/>
          <a:p>
            <a:pPr algn="ctr">
              <a:lnSpc>
                <a:spcPct val="85000"/>
              </a:lnSpc>
            </a:pPr>
            <a:r>
              <a:rPr lang="en-US" sz="1200" dirty="0"/>
              <a:t>Minimal Clinically Important Difference (MCID) (≥ 3.3-point reduction from baseline)</a:t>
            </a:r>
          </a:p>
        </p:txBody>
      </p:sp>
      <p:cxnSp>
        <p:nvCxnSpPr>
          <p:cNvPr id="14" name="Straight Connector 13">
            <a:extLst>
              <a:ext uri="{FF2B5EF4-FFF2-40B4-BE49-F238E27FC236}">
                <a16:creationId xmlns:a16="http://schemas.microsoft.com/office/drawing/2014/main" id="{C674E4B6-B15E-1848-9859-A4EE4D8F9F5E}"/>
              </a:ext>
            </a:extLst>
          </p:cNvPr>
          <p:cNvCxnSpPr>
            <a:cxnSpLocks/>
          </p:cNvCxnSpPr>
          <p:nvPr/>
        </p:nvCxnSpPr>
        <p:spPr>
          <a:xfrm>
            <a:off x="2816352" y="4261104"/>
            <a:ext cx="3575304" cy="0"/>
          </a:xfrm>
          <a:prstGeom prst="line">
            <a:avLst/>
          </a:prstGeom>
          <a:ln cmpd="sng">
            <a:solidFill>
              <a:schemeClr val="tx2"/>
            </a:solidFill>
            <a:prstDash val="solid"/>
          </a:ln>
        </p:spPr>
        <p:style>
          <a:lnRef idx="2">
            <a:schemeClr val="accent1"/>
          </a:lnRef>
          <a:fillRef idx="0">
            <a:schemeClr val="accent1"/>
          </a:fillRef>
          <a:effectRef idx="1">
            <a:schemeClr val="accent1"/>
          </a:effectRef>
          <a:fontRef idx="minor">
            <a:schemeClr val="tx1"/>
          </a:fontRef>
        </p:style>
      </p:cxnSp>
      <p:sp>
        <p:nvSpPr>
          <p:cNvPr id="17" name="TextBox 16">
            <a:extLst>
              <a:ext uri="{FF2B5EF4-FFF2-40B4-BE49-F238E27FC236}">
                <a16:creationId xmlns:a16="http://schemas.microsoft.com/office/drawing/2014/main" id="{FC2BD1FB-27D6-BD44-8737-446C6DED1947}"/>
              </a:ext>
            </a:extLst>
          </p:cNvPr>
          <p:cNvSpPr txBox="1"/>
          <p:nvPr/>
        </p:nvSpPr>
        <p:spPr>
          <a:xfrm>
            <a:off x="2816352" y="4274454"/>
            <a:ext cx="3575304" cy="249299"/>
          </a:xfrm>
          <a:prstGeom prst="rect">
            <a:avLst/>
          </a:prstGeom>
          <a:noFill/>
        </p:spPr>
        <p:txBody>
          <a:bodyPr wrap="square" rtlCol="0">
            <a:spAutoFit/>
          </a:bodyPr>
          <a:lstStyle/>
          <a:p>
            <a:pPr algn="ctr">
              <a:lnSpc>
                <a:spcPct val="85000"/>
              </a:lnSpc>
            </a:pPr>
            <a:r>
              <a:rPr lang="en-US" sz="1200" i="1" dirty="0"/>
              <a:t>p</a:t>
            </a:r>
            <a:r>
              <a:rPr lang="en-US" sz="1200" dirty="0"/>
              <a:t> = .015</a:t>
            </a:r>
          </a:p>
        </p:txBody>
      </p:sp>
      <p:sp>
        <p:nvSpPr>
          <p:cNvPr id="18" name="TextBox 17">
            <a:extLst>
              <a:ext uri="{FF2B5EF4-FFF2-40B4-BE49-F238E27FC236}">
                <a16:creationId xmlns:a16="http://schemas.microsoft.com/office/drawing/2014/main" id="{C013E509-248B-2549-8334-FCCAA06A59DD}"/>
              </a:ext>
            </a:extLst>
          </p:cNvPr>
          <p:cNvSpPr txBox="1"/>
          <p:nvPr/>
        </p:nvSpPr>
        <p:spPr>
          <a:xfrm>
            <a:off x="557784" y="1384092"/>
            <a:ext cx="1252728" cy="249299"/>
          </a:xfrm>
          <a:prstGeom prst="rect">
            <a:avLst/>
          </a:prstGeom>
          <a:noFill/>
        </p:spPr>
        <p:txBody>
          <a:bodyPr wrap="square" rtlCol="0">
            <a:spAutoFit/>
          </a:bodyPr>
          <a:lstStyle/>
          <a:p>
            <a:pPr>
              <a:lnSpc>
                <a:spcPct val="85000"/>
              </a:lnSpc>
            </a:pPr>
            <a:r>
              <a:rPr lang="en-US" sz="1200" dirty="0"/>
              <a:t>Baseline Score</a:t>
            </a:r>
          </a:p>
        </p:txBody>
      </p:sp>
      <p:sp>
        <p:nvSpPr>
          <p:cNvPr id="19" name="TextBox 18">
            <a:extLst>
              <a:ext uri="{FF2B5EF4-FFF2-40B4-BE49-F238E27FC236}">
                <a16:creationId xmlns:a16="http://schemas.microsoft.com/office/drawing/2014/main" id="{B826FF18-6404-3A4D-9F23-2FC620F5BE1E}"/>
              </a:ext>
            </a:extLst>
          </p:cNvPr>
          <p:cNvSpPr txBox="1"/>
          <p:nvPr/>
        </p:nvSpPr>
        <p:spPr>
          <a:xfrm>
            <a:off x="2057400" y="1247107"/>
            <a:ext cx="1746504" cy="563231"/>
          </a:xfrm>
          <a:prstGeom prst="rect">
            <a:avLst/>
          </a:prstGeom>
          <a:noFill/>
        </p:spPr>
        <p:txBody>
          <a:bodyPr wrap="square" rtlCol="0">
            <a:spAutoFit/>
          </a:bodyPr>
          <a:lstStyle/>
          <a:p>
            <a:pPr algn="ctr">
              <a:lnSpc>
                <a:spcPct val="85000"/>
              </a:lnSpc>
            </a:pPr>
            <a:r>
              <a:rPr lang="en-US" sz="1200" dirty="0"/>
              <a:t>Vehicle</a:t>
            </a:r>
          </a:p>
          <a:p>
            <a:pPr algn="ctr">
              <a:lnSpc>
                <a:spcPct val="85000"/>
              </a:lnSpc>
            </a:pPr>
            <a:r>
              <a:rPr lang="en-US" sz="1200" dirty="0"/>
              <a:t>9.3</a:t>
            </a:r>
            <a:br>
              <a:rPr lang="en-US" sz="1200" dirty="0"/>
            </a:br>
            <a:r>
              <a:rPr lang="en-US" sz="1200" dirty="0"/>
              <a:t>(n = 82)</a:t>
            </a:r>
          </a:p>
        </p:txBody>
      </p:sp>
      <p:sp>
        <p:nvSpPr>
          <p:cNvPr id="20" name="TextBox 19">
            <a:extLst>
              <a:ext uri="{FF2B5EF4-FFF2-40B4-BE49-F238E27FC236}">
                <a16:creationId xmlns:a16="http://schemas.microsoft.com/office/drawing/2014/main" id="{46471C13-6E0B-3B41-AF5D-B9E25ADFF761}"/>
              </a:ext>
            </a:extLst>
          </p:cNvPr>
          <p:cNvSpPr txBox="1"/>
          <p:nvPr/>
        </p:nvSpPr>
        <p:spPr>
          <a:xfrm>
            <a:off x="5404104" y="1247107"/>
            <a:ext cx="1746504" cy="563231"/>
          </a:xfrm>
          <a:prstGeom prst="rect">
            <a:avLst/>
          </a:prstGeom>
          <a:noFill/>
        </p:spPr>
        <p:txBody>
          <a:bodyPr wrap="square" rtlCol="0">
            <a:spAutoFit/>
          </a:bodyPr>
          <a:lstStyle/>
          <a:p>
            <a:pPr algn="ctr">
              <a:lnSpc>
                <a:spcPct val="85000"/>
              </a:lnSpc>
            </a:pPr>
            <a:r>
              <a:rPr lang="en-US" sz="1200" dirty="0"/>
              <a:t>Crisaborole 2%</a:t>
            </a:r>
          </a:p>
          <a:p>
            <a:pPr algn="ctr">
              <a:lnSpc>
                <a:spcPct val="85000"/>
              </a:lnSpc>
            </a:pPr>
            <a:r>
              <a:rPr lang="en-US" sz="1200" dirty="0"/>
              <a:t>9.7</a:t>
            </a:r>
            <a:br>
              <a:rPr lang="en-US" sz="1200" dirty="0"/>
            </a:br>
            <a:r>
              <a:rPr lang="en-US" sz="1200" dirty="0"/>
              <a:t>(n = 180)</a:t>
            </a:r>
          </a:p>
        </p:txBody>
      </p:sp>
    </p:spTree>
    <p:extLst>
      <p:ext uri="{BB962C8B-B14F-4D97-AF65-F5344CB8AC3E}">
        <p14:creationId xmlns:p14="http://schemas.microsoft.com/office/powerpoint/2010/main" val="252640298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C2D920-F36F-FE45-9B24-8632650686DE}"/>
              </a:ext>
            </a:extLst>
          </p:cNvPr>
          <p:cNvSpPr>
            <a:spLocks noGrp="1"/>
          </p:cNvSpPr>
          <p:nvPr>
            <p:ph type="title"/>
          </p:nvPr>
        </p:nvSpPr>
        <p:spPr/>
        <p:txBody>
          <a:bodyPr/>
          <a:lstStyle/>
          <a:p>
            <a:r>
              <a:rPr lang="en-US" dirty="0"/>
              <a:t>Quality Payment Program (QPP) </a:t>
            </a:r>
          </a:p>
        </p:txBody>
      </p:sp>
      <p:sp>
        <p:nvSpPr>
          <p:cNvPr id="3" name="Content Placeholder 2">
            <a:extLst>
              <a:ext uri="{FF2B5EF4-FFF2-40B4-BE49-F238E27FC236}">
                <a16:creationId xmlns:a16="http://schemas.microsoft.com/office/drawing/2014/main" id="{26556D53-137D-9240-8757-3FA6D53683B9}"/>
              </a:ext>
            </a:extLst>
          </p:cNvPr>
          <p:cNvSpPr>
            <a:spLocks noGrp="1"/>
          </p:cNvSpPr>
          <p:nvPr>
            <p:ph idx="1"/>
          </p:nvPr>
        </p:nvSpPr>
        <p:spPr>
          <a:xfrm>
            <a:off x="312233" y="1282215"/>
            <a:ext cx="8497229" cy="3637919"/>
          </a:xfrm>
        </p:spPr>
        <p:txBody>
          <a:bodyPr/>
          <a:lstStyle/>
          <a:p>
            <a:r>
              <a:rPr lang="en-US" sz="2000" b="1" dirty="0"/>
              <a:t>Actively participate </a:t>
            </a:r>
            <a:r>
              <a:rPr lang="en-US" sz="2000" dirty="0"/>
              <a:t>by responding to ARS and/or asking the </a:t>
            </a:r>
            <a:br>
              <a:rPr lang="en-US" sz="2000" dirty="0"/>
            </a:br>
            <a:r>
              <a:rPr lang="en-US" sz="2000" dirty="0"/>
              <a:t>faculty questions </a:t>
            </a:r>
          </a:p>
          <a:p>
            <a:r>
              <a:rPr lang="en-US" sz="2000" b="1" dirty="0"/>
              <a:t>Complete activity posttest and evaluation </a:t>
            </a:r>
            <a:r>
              <a:rPr lang="en-US" sz="2000" dirty="0"/>
              <a:t>at the link provided </a:t>
            </a:r>
          </a:p>
          <a:p>
            <a:r>
              <a:rPr lang="en-US" sz="2000" dirty="0"/>
              <a:t>Over the next 90 days, </a:t>
            </a:r>
            <a:r>
              <a:rPr lang="en-US" sz="2000" b="1" dirty="0"/>
              <a:t>actively work to incorporate improvements</a:t>
            </a:r>
            <a:r>
              <a:rPr lang="en-US" sz="2000" dirty="0"/>
              <a:t> in your clinical practice from this presentation.</a:t>
            </a:r>
          </a:p>
          <a:p>
            <a:r>
              <a:rPr lang="en-US" sz="2000" b="1" dirty="0"/>
              <a:t>Complete the follow-up survey </a:t>
            </a:r>
            <a:r>
              <a:rPr lang="en-US" sz="2000" dirty="0"/>
              <a:t>from CME Outfitters in approximately 3 months</a:t>
            </a:r>
            <a:endParaRPr lang="en-US" sz="2000" b="1" dirty="0"/>
          </a:p>
          <a:p>
            <a:pPr marL="0" indent="0" algn="ctr">
              <a:spcBef>
                <a:spcPts val="2400"/>
              </a:spcBef>
              <a:buNone/>
            </a:pPr>
            <a:r>
              <a:rPr lang="en-US" sz="2800" dirty="0">
                <a:solidFill>
                  <a:schemeClr val="accent3"/>
                </a:solidFill>
              </a:rPr>
              <a:t>CME Outfitters will send you confirmation of your participation to submit to CMS attesting to your completion of a QPP Improvement Activity.</a:t>
            </a:r>
          </a:p>
        </p:txBody>
      </p:sp>
      <p:sp>
        <p:nvSpPr>
          <p:cNvPr id="4" name="Text Placeholder 3">
            <a:extLst>
              <a:ext uri="{FF2B5EF4-FFF2-40B4-BE49-F238E27FC236}">
                <a16:creationId xmlns:a16="http://schemas.microsoft.com/office/drawing/2014/main" id="{C7C62E6F-7C11-4846-B656-A43B10CD4718}"/>
              </a:ext>
            </a:extLst>
          </p:cNvPr>
          <p:cNvSpPr>
            <a:spLocks noGrp="1"/>
          </p:cNvSpPr>
          <p:nvPr>
            <p:ph type="body" sz="half" idx="2"/>
          </p:nvPr>
        </p:nvSpPr>
        <p:spPr>
          <a:xfrm>
            <a:off x="312234" y="635530"/>
            <a:ext cx="7939668" cy="380104"/>
          </a:xfrm>
        </p:spPr>
        <p:txBody>
          <a:bodyPr/>
          <a:lstStyle/>
          <a:p>
            <a:r>
              <a:rPr lang="en-US" sz="2200" dirty="0"/>
              <a:t>How to Claim this Activity as a QPP Improvement Activity</a:t>
            </a:r>
          </a:p>
        </p:txBody>
      </p:sp>
      <p:sp>
        <p:nvSpPr>
          <p:cNvPr id="5" name="Text Placeholder 4">
            <a:extLst>
              <a:ext uri="{FF2B5EF4-FFF2-40B4-BE49-F238E27FC236}">
                <a16:creationId xmlns:a16="http://schemas.microsoft.com/office/drawing/2014/main" id="{9161451E-7690-E544-A895-A41D1ED94DBA}"/>
              </a:ext>
            </a:extLst>
          </p:cNvPr>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234834993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1">
            <a:extLst>
              <a:ext uri="{FF2B5EF4-FFF2-40B4-BE49-F238E27FC236}">
                <a16:creationId xmlns:a16="http://schemas.microsoft.com/office/drawing/2014/main" id="{A8B63793-7044-9345-AE23-0FEA0A351AE3}"/>
              </a:ext>
            </a:extLst>
          </p:cNvPr>
          <p:cNvSpPr>
            <a:spLocks noGrp="1"/>
          </p:cNvSpPr>
          <p:nvPr>
            <p:ph type="title"/>
          </p:nvPr>
        </p:nvSpPr>
        <p:spPr>
          <a:xfrm>
            <a:off x="312234" y="272312"/>
            <a:ext cx="8394796" cy="615553"/>
          </a:xfrm>
        </p:spPr>
        <p:txBody>
          <a:bodyPr/>
          <a:lstStyle/>
          <a:p>
            <a:r>
              <a:rPr lang="en-US" altLang="en-US" dirty="0"/>
              <a:t>Impact of New Treatment Options</a:t>
            </a:r>
          </a:p>
        </p:txBody>
      </p:sp>
      <p:sp>
        <p:nvSpPr>
          <p:cNvPr id="4" name="Content Placeholder 3">
            <a:extLst>
              <a:ext uri="{FF2B5EF4-FFF2-40B4-BE49-F238E27FC236}">
                <a16:creationId xmlns:a16="http://schemas.microsoft.com/office/drawing/2014/main" id="{4E7930FC-A462-1E41-BCE2-7CBFACBC410B}"/>
              </a:ext>
            </a:extLst>
          </p:cNvPr>
          <p:cNvSpPr>
            <a:spLocks noGrp="1"/>
          </p:cNvSpPr>
          <p:nvPr>
            <p:ph idx="1"/>
          </p:nvPr>
        </p:nvSpPr>
        <p:spPr/>
        <p:txBody>
          <a:bodyPr/>
          <a:lstStyle/>
          <a:p>
            <a:r>
              <a:rPr lang="en-US" dirty="0"/>
              <a:t>Video will be shown here</a:t>
            </a:r>
          </a:p>
        </p:txBody>
      </p:sp>
      <p:sp>
        <p:nvSpPr>
          <p:cNvPr id="5" name="Text Placeholder 4">
            <a:extLst>
              <a:ext uri="{FF2B5EF4-FFF2-40B4-BE49-F238E27FC236}">
                <a16:creationId xmlns:a16="http://schemas.microsoft.com/office/drawing/2014/main" id="{AC30408B-B555-8C47-8054-2578BDA8DEBD}"/>
              </a:ext>
            </a:extLst>
          </p:cNvPr>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271678931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1">
            <a:extLst>
              <a:ext uri="{FF2B5EF4-FFF2-40B4-BE49-F238E27FC236}">
                <a16:creationId xmlns:a16="http://schemas.microsoft.com/office/drawing/2014/main" id="{A8B63793-7044-9345-AE23-0FEA0A351AE3}"/>
              </a:ext>
            </a:extLst>
          </p:cNvPr>
          <p:cNvSpPr>
            <a:spLocks noGrp="1"/>
          </p:cNvSpPr>
          <p:nvPr>
            <p:ph type="title"/>
          </p:nvPr>
        </p:nvSpPr>
        <p:spPr/>
        <p:txBody>
          <a:bodyPr/>
          <a:lstStyle/>
          <a:p>
            <a:r>
              <a:rPr lang="en-US" altLang="en-US" dirty="0"/>
              <a:t>Case Presentation: JC</a:t>
            </a:r>
          </a:p>
        </p:txBody>
      </p:sp>
      <p:sp>
        <p:nvSpPr>
          <p:cNvPr id="3" name="Content Placeholder 2">
            <a:extLst>
              <a:ext uri="{FF2B5EF4-FFF2-40B4-BE49-F238E27FC236}">
                <a16:creationId xmlns:a16="http://schemas.microsoft.com/office/drawing/2014/main" id="{9BF98398-8815-9D46-9F0B-F4B26411ACFE}"/>
              </a:ext>
            </a:extLst>
          </p:cNvPr>
          <p:cNvSpPr>
            <a:spLocks noGrp="1"/>
          </p:cNvSpPr>
          <p:nvPr>
            <p:ph idx="1"/>
          </p:nvPr>
        </p:nvSpPr>
        <p:spPr>
          <a:xfrm>
            <a:off x="312233" y="1282214"/>
            <a:ext cx="8564137" cy="3642023"/>
          </a:xfrm>
        </p:spPr>
        <p:txBody>
          <a:bodyPr/>
          <a:lstStyle/>
          <a:p>
            <a:r>
              <a:rPr lang="en-US" sz="2400" dirty="0"/>
              <a:t>JC is a 36 y/o man with an itchy, red rash</a:t>
            </a:r>
          </a:p>
          <a:p>
            <a:r>
              <a:rPr lang="en-US" sz="2400" b="1" i="1" dirty="0"/>
              <a:t>Duration: </a:t>
            </a:r>
            <a:r>
              <a:rPr lang="en-US" sz="2400" dirty="0"/>
              <a:t>Has had intermittent symptoms throughout his entire life and feels that they have been getting progressively worse in recent years</a:t>
            </a:r>
          </a:p>
          <a:p>
            <a:r>
              <a:rPr lang="en-US" sz="2400" b="1" i="1" dirty="0"/>
              <a:t>Location: </a:t>
            </a:r>
            <a:r>
              <a:rPr lang="en-US" sz="2400" dirty="0"/>
              <a:t>Rash is primarily located on the neck, arms, legs, and back</a:t>
            </a:r>
          </a:p>
          <a:p>
            <a:r>
              <a:rPr lang="en-US" sz="2400" b="1" i="1" dirty="0"/>
              <a:t>Symptoms: </a:t>
            </a:r>
            <a:r>
              <a:rPr lang="en-US" sz="2400" dirty="0"/>
              <a:t>Extremely itchy, feels as if he cannot stop scratching, results in waking up from sleep almost every night.</a:t>
            </a:r>
          </a:p>
          <a:p>
            <a:r>
              <a:rPr lang="en-US" sz="2400" dirty="0"/>
              <a:t>Impact on lifestyle and career choices</a:t>
            </a:r>
          </a:p>
        </p:txBody>
      </p:sp>
      <p:sp>
        <p:nvSpPr>
          <p:cNvPr id="6" name="Text Placeholder 5">
            <a:extLst>
              <a:ext uri="{FF2B5EF4-FFF2-40B4-BE49-F238E27FC236}">
                <a16:creationId xmlns:a16="http://schemas.microsoft.com/office/drawing/2014/main" id="{30CC5761-723E-C549-BF87-594BA62A75EF}"/>
              </a:ext>
            </a:extLst>
          </p:cNvPr>
          <p:cNvSpPr>
            <a:spLocks noGrp="1"/>
          </p:cNvSpPr>
          <p:nvPr>
            <p:ph type="body" sz="quarter" idx="10"/>
          </p:nvPr>
        </p:nvSpPr>
        <p:spPr/>
        <p:txBody>
          <a:bodyPr/>
          <a:lstStyle/>
          <a:p>
            <a:endParaRPr lang="en-US" dirty="0"/>
          </a:p>
        </p:txBody>
      </p:sp>
    </p:spTree>
    <p:extLst>
      <p:ext uri="{BB962C8B-B14F-4D97-AF65-F5344CB8AC3E}">
        <p14:creationId xmlns:p14="http://schemas.microsoft.com/office/powerpoint/2010/main" val="379479708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le 1">
            <a:extLst>
              <a:ext uri="{FF2B5EF4-FFF2-40B4-BE49-F238E27FC236}">
                <a16:creationId xmlns:a16="http://schemas.microsoft.com/office/drawing/2014/main" id="{5AB3F6BD-5DD9-0540-AACC-BE1C679DBAFD}"/>
              </a:ext>
            </a:extLst>
          </p:cNvPr>
          <p:cNvSpPr>
            <a:spLocks noGrp="1"/>
          </p:cNvSpPr>
          <p:nvPr>
            <p:ph type="title"/>
          </p:nvPr>
        </p:nvSpPr>
        <p:spPr/>
        <p:txBody>
          <a:bodyPr/>
          <a:lstStyle/>
          <a:p>
            <a:r>
              <a:rPr lang="en-US" altLang="en-US" dirty="0"/>
              <a:t>Medical History</a:t>
            </a:r>
          </a:p>
        </p:txBody>
      </p:sp>
      <p:sp>
        <p:nvSpPr>
          <p:cNvPr id="23554" name="Content Placeholder 2">
            <a:extLst>
              <a:ext uri="{FF2B5EF4-FFF2-40B4-BE49-F238E27FC236}">
                <a16:creationId xmlns:a16="http://schemas.microsoft.com/office/drawing/2014/main" id="{B283C475-D89A-B442-A135-0D22581D6E97}"/>
              </a:ext>
            </a:extLst>
          </p:cNvPr>
          <p:cNvSpPr>
            <a:spLocks noGrp="1"/>
          </p:cNvSpPr>
          <p:nvPr>
            <p:ph idx="1"/>
          </p:nvPr>
        </p:nvSpPr>
        <p:spPr>
          <a:xfrm>
            <a:off x="312233" y="1282214"/>
            <a:ext cx="8687388" cy="3949799"/>
          </a:xfrm>
        </p:spPr>
        <p:txBody>
          <a:bodyPr/>
          <a:lstStyle/>
          <a:p>
            <a:pPr marL="0" indent="0">
              <a:buNone/>
            </a:pPr>
            <a:r>
              <a:rPr lang="en-US" altLang="en-US" sz="2400" b="1" dirty="0"/>
              <a:t>Medical History</a:t>
            </a:r>
          </a:p>
          <a:p>
            <a:r>
              <a:rPr lang="en-US" altLang="en-US" sz="2400" dirty="0"/>
              <a:t>No history of cancer or serious infection</a:t>
            </a:r>
          </a:p>
          <a:p>
            <a:r>
              <a:rPr lang="en-US" altLang="en-US" sz="2400" dirty="0"/>
              <a:t>No known allergies to foods or other medications</a:t>
            </a:r>
          </a:p>
          <a:p>
            <a:r>
              <a:rPr lang="en-US" altLang="en-US" sz="2400" dirty="0"/>
              <a:t>Non-smoker, alcohol intake (4-5 drinks/week)</a:t>
            </a:r>
          </a:p>
          <a:p>
            <a:r>
              <a:rPr lang="en-US" altLang="en-US" sz="2400" dirty="0"/>
              <a:t>ROS: Denied any constitutional symptoms, negative in detail</a:t>
            </a:r>
          </a:p>
          <a:p>
            <a:pPr marL="0" indent="0">
              <a:buNone/>
            </a:pPr>
            <a:r>
              <a:rPr lang="en-US" altLang="en-US" sz="2400" b="1" dirty="0"/>
              <a:t>Physical Examination</a:t>
            </a:r>
          </a:p>
          <a:p>
            <a:r>
              <a:rPr lang="en-US" altLang="en-US" sz="2400" dirty="0"/>
              <a:t>Presence of multiple, somewhat ill-defined, erythematous patches and plaques with evidence of lichenification and excoriation on the scalp, trunk, arms, and legs</a:t>
            </a:r>
          </a:p>
          <a:p>
            <a:pPr marL="0" indent="0">
              <a:buNone/>
            </a:pPr>
            <a:endParaRPr lang="en-US" altLang="en-US" sz="2400" dirty="0"/>
          </a:p>
        </p:txBody>
      </p:sp>
      <p:sp>
        <p:nvSpPr>
          <p:cNvPr id="12" name="Text Placeholder 11">
            <a:extLst>
              <a:ext uri="{FF2B5EF4-FFF2-40B4-BE49-F238E27FC236}">
                <a16:creationId xmlns:a16="http://schemas.microsoft.com/office/drawing/2014/main" id="{CC5AF6FA-6E1A-8246-A47A-ED51186EA8C3}"/>
              </a:ext>
            </a:extLst>
          </p:cNvPr>
          <p:cNvSpPr>
            <a:spLocks noGrp="1"/>
          </p:cNvSpPr>
          <p:nvPr>
            <p:ph type="body" sz="quarter" idx="10"/>
          </p:nvPr>
        </p:nvSpPr>
        <p:spPr/>
        <p:txBody>
          <a:bodyPr/>
          <a:lstStyle/>
          <a:p>
            <a:endParaRPr lang="en-US" dirty="0"/>
          </a:p>
        </p:txBody>
      </p:sp>
    </p:spTree>
    <p:extLst>
      <p:ext uri="{BB962C8B-B14F-4D97-AF65-F5344CB8AC3E}">
        <p14:creationId xmlns:p14="http://schemas.microsoft.com/office/powerpoint/2010/main" val="359391959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B082A-09D9-0A4A-BB68-46E1283AF690}"/>
              </a:ext>
            </a:extLst>
          </p:cNvPr>
          <p:cNvSpPr>
            <a:spLocks noGrp="1"/>
          </p:cNvSpPr>
          <p:nvPr>
            <p:ph type="title"/>
          </p:nvPr>
        </p:nvSpPr>
        <p:spPr>
          <a:xfrm>
            <a:off x="312234" y="63024"/>
            <a:ext cx="7470799" cy="1034129"/>
          </a:xfrm>
        </p:spPr>
        <p:txBody>
          <a:bodyPr/>
          <a:lstStyle/>
          <a:p>
            <a:r>
              <a:rPr lang="en-US" sz="3600" dirty="0"/>
              <a:t>Case Presentation: Assessment of JC’s Disease Severity</a:t>
            </a:r>
          </a:p>
        </p:txBody>
      </p:sp>
      <p:sp>
        <p:nvSpPr>
          <p:cNvPr id="3" name="Content Placeholder 2">
            <a:extLst>
              <a:ext uri="{FF2B5EF4-FFF2-40B4-BE49-F238E27FC236}">
                <a16:creationId xmlns:a16="http://schemas.microsoft.com/office/drawing/2014/main" id="{03FC6BE4-51D5-6F4A-AFF2-AE060405299F}"/>
              </a:ext>
            </a:extLst>
          </p:cNvPr>
          <p:cNvSpPr>
            <a:spLocks noGrp="1"/>
          </p:cNvSpPr>
          <p:nvPr>
            <p:ph idx="1"/>
          </p:nvPr>
        </p:nvSpPr>
        <p:spPr>
          <a:xfrm>
            <a:off x="312233" y="1282214"/>
            <a:ext cx="8564137" cy="3211135"/>
          </a:xfrm>
        </p:spPr>
        <p:txBody>
          <a:bodyPr/>
          <a:lstStyle/>
          <a:p>
            <a:pPr>
              <a:spcBef>
                <a:spcPts val="2000"/>
              </a:spcBef>
            </a:pPr>
            <a:r>
              <a:rPr lang="en-US" altLang="en-US" sz="3200" dirty="0">
                <a:latin typeface="Arial" panose="020B0604020202020204" pitchFamily="34" charset="0"/>
                <a:cs typeface="Arial" panose="020B0604020202020204" pitchFamily="34" charset="0"/>
              </a:rPr>
              <a:t>EASI Score: 25</a:t>
            </a:r>
          </a:p>
          <a:p>
            <a:pPr>
              <a:spcBef>
                <a:spcPts val="2000"/>
              </a:spcBef>
            </a:pPr>
            <a:r>
              <a:rPr lang="en-US" altLang="en-US" sz="3200" dirty="0">
                <a:latin typeface="Arial" panose="020B0604020202020204" pitchFamily="34" charset="0"/>
                <a:cs typeface="Arial" panose="020B0604020202020204" pitchFamily="34" charset="0"/>
              </a:rPr>
              <a:t>IGA: 4</a:t>
            </a:r>
          </a:p>
          <a:p>
            <a:pPr>
              <a:spcBef>
                <a:spcPts val="2000"/>
              </a:spcBef>
            </a:pPr>
            <a:r>
              <a:rPr lang="en-US" altLang="en-US" sz="3200" dirty="0">
                <a:latin typeface="Arial" panose="020B0604020202020204" pitchFamily="34" charset="0"/>
                <a:cs typeface="Arial" panose="020B0604020202020204" pitchFamily="34" charset="0"/>
              </a:rPr>
              <a:t>SCORAD: 30</a:t>
            </a:r>
          </a:p>
          <a:p>
            <a:pPr>
              <a:spcBef>
                <a:spcPts val="2000"/>
              </a:spcBef>
            </a:pPr>
            <a:r>
              <a:rPr lang="en-US" altLang="en-US" sz="3200" dirty="0">
                <a:latin typeface="Arial" panose="020B0604020202020204" pitchFamily="34" charset="0"/>
                <a:cs typeface="Arial" panose="020B0604020202020204" pitchFamily="34" charset="0"/>
              </a:rPr>
              <a:t>Pruritus NRS: &gt; 4</a:t>
            </a:r>
          </a:p>
          <a:p>
            <a:pPr>
              <a:spcBef>
                <a:spcPts val="2000"/>
              </a:spcBef>
            </a:pPr>
            <a:r>
              <a:rPr lang="en-US" altLang="en-US" sz="3200" dirty="0">
                <a:latin typeface="Arial" panose="020B0604020202020204" pitchFamily="34" charset="0"/>
                <a:cs typeface="Arial" panose="020B0604020202020204" pitchFamily="34" charset="0"/>
              </a:rPr>
              <a:t>POEM: 20</a:t>
            </a:r>
          </a:p>
        </p:txBody>
      </p:sp>
      <p:sp>
        <p:nvSpPr>
          <p:cNvPr id="4" name="Text Placeholder 3">
            <a:extLst>
              <a:ext uri="{FF2B5EF4-FFF2-40B4-BE49-F238E27FC236}">
                <a16:creationId xmlns:a16="http://schemas.microsoft.com/office/drawing/2014/main" id="{21EB7914-059E-D848-80EB-5515C453B6F5}"/>
              </a:ext>
            </a:extLst>
          </p:cNvPr>
          <p:cNvSpPr>
            <a:spLocks noGrp="1"/>
          </p:cNvSpPr>
          <p:nvPr>
            <p:ph type="body" sz="quarter" idx="10"/>
          </p:nvPr>
        </p:nvSpPr>
        <p:spPr/>
        <p:txBody>
          <a:bodyPr/>
          <a:lstStyle/>
          <a:p>
            <a:endParaRPr lang="en-US" dirty="0"/>
          </a:p>
        </p:txBody>
      </p:sp>
    </p:spTree>
    <p:extLst>
      <p:ext uri="{BB962C8B-B14F-4D97-AF65-F5344CB8AC3E}">
        <p14:creationId xmlns:p14="http://schemas.microsoft.com/office/powerpoint/2010/main" val="353887557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447" y="258160"/>
            <a:ext cx="8309810" cy="615553"/>
          </a:xfrm>
        </p:spPr>
        <p:txBody>
          <a:bodyPr/>
          <a:lstStyle/>
          <a:p>
            <a:r>
              <a:rPr lang="en-US" dirty="0"/>
              <a:t>Audience Response</a:t>
            </a:r>
          </a:p>
        </p:txBody>
      </p:sp>
      <p:sp>
        <p:nvSpPr>
          <p:cNvPr id="3" name="Content Placeholder 2"/>
          <p:cNvSpPr>
            <a:spLocks noGrp="1"/>
          </p:cNvSpPr>
          <p:nvPr>
            <p:ph idx="1"/>
          </p:nvPr>
        </p:nvSpPr>
        <p:spPr>
          <a:xfrm>
            <a:off x="417095" y="1310299"/>
            <a:ext cx="8309810" cy="510909"/>
          </a:xfrm>
        </p:spPr>
        <p:txBody>
          <a:bodyPr/>
          <a:lstStyle/>
          <a:p>
            <a:r>
              <a:rPr lang="en-US" dirty="0"/>
              <a:t>How would you classify JC’s AD?</a:t>
            </a:r>
          </a:p>
        </p:txBody>
      </p:sp>
      <p:sp>
        <p:nvSpPr>
          <p:cNvPr id="4" name="Content Placeholder 3"/>
          <p:cNvSpPr>
            <a:spLocks noGrp="1"/>
          </p:cNvSpPr>
          <p:nvPr>
            <p:ph idx="10"/>
          </p:nvPr>
        </p:nvSpPr>
        <p:spPr>
          <a:xfrm>
            <a:off x="417095" y="1821208"/>
            <a:ext cx="8309810" cy="2333972"/>
          </a:xfrm>
        </p:spPr>
        <p:txBody>
          <a:bodyPr/>
          <a:lstStyle/>
          <a:p>
            <a:r>
              <a:rPr lang="en-US" dirty="0"/>
              <a:t>Mild</a:t>
            </a:r>
          </a:p>
          <a:p>
            <a:r>
              <a:rPr lang="en-US" dirty="0"/>
              <a:t>Moderate</a:t>
            </a:r>
          </a:p>
          <a:p>
            <a:r>
              <a:rPr lang="en-US" dirty="0"/>
              <a:t>Severe</a:t>
            </a:r>
          </a:p>
          <a:p>
            <a:r>
              <a:rPr lang="en-US" dirty="0"/>
              <a:t>Very severe</a:t>
            </a:r>
          </a:p>
          <a:p>
            <a:r>
              <a:rPr lang="en-US" dirty="0"/>
              <a:t>Not sure</a:t>
            </a:r>
          </a:p>
        </p:txBody>
      </p:sp>
    </p:spTree>
    <p:extLst>
      <p:ext uri="{BB962C8B-B14F-4D97-AF65-F5344CB8AC3E}">
        <p14:creationId xmlns:p14="http://schemas.microsoft.com/office/powerpoint/2010/main" val="346356121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1">
            <a:extLst>
              <a:ext uri="{FF2B5EF4-FFF2-40B4-BE49-F238E27FC236}">
                <a16:creationId xmlns:a16="http://schemas.microsoft.com/office/drawing/2014/main" id="{130A32B2-72E4-8245-9AD4-C97EEC2E80E8}"/>
              </a:ext>
            </a:extLst>
          </p:cNvPr>
          <p:cNvSpPr>
            <a:spLocks noGrp="1"/>
          </p:cNvSpPr>
          <p:nvPr>
            <p:ph type="title"/>
          </p:nvPr>
        </p:nvSpPr>
        <p:spPr>
          <a:xfrm>
            <a:off x="312234" y="10702"/>
            <a:ext cx="7470799" cy="1138773"/>
          </a:xfrm>
        </p:spPr>
        <p:txBody>
          <a:bodyPr/>
          <a:lstStyle/>
          <a:p>
            <a:r>
              <a:rPr lang="en-US" altLang="en-US" dirty="0"/>
              <a:t>Case Presentation: </a:t>
            </a:r>
            <a:br>
              <a:rPr lang="en-US" altLang="en-US" dirty="0"/>
            </a:br>
            <a:r>
              <a:rPr lang="en-US" altLang="en-US" dirty="0"/>
              <a:t>JC’s Current Treatments</a:t>
            </a:r>
          </a:p>
        </p:txBody>
      </p:sp>
      <p:sp>
        <p:nvSpPr>
          <p:cNvPr id="24578" name="Content Placeholder 2">
            <a:extLst>
              <a:ext uri="{FF2B5EF4-FFF2-40B4-BE49-F238E27FC236}">
                <a16:creationId xmlns:a16="http://schemas.microsoft.com/office/drawing/2014/main" id="{44F1E3AE-FA76-3246-9422-81AB024619F9}"/>
              </a:ext>
            </a:extLst>
          </p:cNvPr>
          <p:cNvSpPr>
            <a:spLocks noGrp="1"/>
          </p:cNvSpPr>
          <p:nvPr>
            <p:ph idx="1"/>
          </p:nvPr>
        </p:nvSpPr>
        <p:spPr>
          <a:xfrm>
            <a:off x="312233" y="1282214"/>
            <a:ext cx="8564137" cy="2464777"/>
          </a:xfrm>
        </p:spPr>
        <p:txBody>
          <a:bodyPr/>
          <a:lstStyle/>
          <a:p>
            <a:pPr>
              <a:spcBef>
                <a:spcPts val="1600"/>
              </a:spcBef>
            </a:pPr>
            <a:r>
              <a:rPr lang="en-US" altLang="en-US" dirty="0"/>
              <a:t>Multiple topical corticosteroids, oral/IM steroid injections</a:t>
            </a:r>
          </a:p>
          <a:p>
            <a:pPr>
              <a:spcBef>
                <a:spcPts val="1600"/>
              </a:spcBef>
            </a:pPr>
            <a:r>
              <a:rPr lang="en-US" altLang="en-US" dirty="0"/>
              <a:t>Oral antihistamines</a:t>
            </a:r>
          </a:p>
          <a:p>
            <a:pPr>
              <a:spcBef>
                <a:spcPts val="1600"/>
              </a:spcBef>
            </a:pPr>
            <a:r>
              <a:rPr lang="en-US" altLang="en-US" dirty="0"/>
              <a:t>Bathes daily, uses a mild soap and white petrolatum as an emollient</a:t>
            </a:r>
          </a:p>
        </p:txBody>
      </p:sp>
      <p:sp>
        <p:nvSpPr>
          <p:cNvPr id="5" name="Text Placeholder 4">
            <a:extLst>
              <a:ext uri="{FF2B5EF4-FFF2-40B4-BE49-F238E27FC236}">
                <a16:creationId xmlns:a16="http://schemas.microsoft.com/office/drawing/2014/main" id="{41D74800-26EE-4648-A935-0BDB67E9C38D}"/>
              </a:ext>
            </a:extLst>
          </p:cNvPr>
          <p:cNvSpPr>
            <a:spLocks noGrp="1"/>
          </p:cNvSpPr>
          <p:nvPr>
            <p:ph type="body" sz="quarter" idx="10"/>
          </p:nvPr>
        </p:nvSpPr>
        <p:spPr/>
        <p:txBody>
          <a:bodyPr/>
          <a:lstStyle/>
          <a:p>
            <a:endParaRPr lang="en-US" dirty="0"/>
          </a:p>
        </p:txBody>
      </p:sp>
    </p:spTree>
    <p:extLst>
      <p:ext uri="{BB962C8B-B14F-4D97-AF65-F5344CB8AC3E}">
        <p14:creationId xmlns:p14="http://schemas.microsoft.com/office/powerpoint/2010/main" val="20865653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3116" y="258160"/>
            <a:ext cx="8309810" cy="615553"/>
          </a:xfrm>
        </p:spPr>
        <p:txBody>
          <a:bodyPr/>
          <a:lstStyle/>
          <a:p>
            <a:r>
              <a:rPr lang="en-US" dirty="0"/>
              <a:t>Audience Response</a:t>
            </a:r>
          </a:p>
        </p:txBody>
      </p:sp>
      <p:sp>
        <p:nvSpPr>
          <p:cNvPr id="3" name="Content Placeholder 2"/>
          <p:cNvSpPr>
            <a:spLocks noGrp="1"/>
          </p:cNvSpPr>
          <p:nvPr>
            <p:ph idx="1"/>
          </p:nvPr>
        </p:nvSpPr>
        <p:spPr>
          <a:xfrm>
            <a:off x="417095" y="1214604"/>
            <a:ext cx="8309810" cy="929485"/>
          </a:xfrm>
        </p:spPr>
        <p:txBody>
          <a:bodyPr/>
          <a:lstStyle/>
          <a:p>
            <a:r>
              <a:rPr lang="en-US" dirty="0"/>
              <a:t>What would be your next step in the management of JC?</a:t>
            </a:r>
          </a:p>
        </p:txBody>
      </p:sp>
      <p:sp>
        <p:nvSpPr>
          <p:cNvPr id="4" name="Content Placeholder 3"/>
          <p:cNvSpPr>
            <a:spLocks noGrp="1"/>
          </p:cNvSpPr>
          <p:nvPr>
            <p:ph idx="10"/>
          </p:nvPr>
        </p:nvSpPr>
        <p:spPr>
          <a:xfrm>
            <a:off x="417095" y="2257145"/>
            <a:ext cx="8309810" cy="2700226"/>
          </a:xfrm>
        </p:spPr>
        <p:txBody>
          <a:bodyPr/>
          <a:lstStyle/>
          <a:p>
            <a:r>
              <a:rPr lang="en-US" dirty="0"/>
              <a:t>Add crisaborole</a:t>
            </a:r>
          </a:p>
          <a:p>
            <a:r>
              <a:rPr lang="en-US" dirty="0"/>
              <a:t>Add cyclosporine</a:t>
            </a:r>
          </a:p>
          <a:p>
            <a:r>
              <a:rPr lang="en-US" dirty="0"/>
              <a:t>Add dupilumab</a:t>
            </a:r>
          </a:p>
          <a:p>
            <a:r>
              <a:rPr lang="en-US" dirty="0"/>
              <a:t>Continue the current treatment for 4 more weeks and then re-assess</a:t>
            </a:r>
          </a:p>
          <a:p>
            <a:r>
              <a:rPr lang="en-US" dirty="0"/>
              <a:t>Not sure</a:t>
            </a:r>
          </a:p>
        </p:txBody>
      </p:sp>
    </p:spTree>
    <p:extLst>
      <p:ext uri="{BB962C8B-B14F-4D97-AF65-F5344CB8AC3E}">
        <p14:creationId xmlns:p14="http://schemas.microsoft.com/office/powerpoint/2010/main" val="275265229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508C16D-44B6-2E4B-8F82-CFE8282F64FA}"/>
              </a:ext>
            </a:extLst>
          </p:cNvPr>
          <p:cNvSpPr>
            <a:spLocks noGrp="1"/>
          </p:cNvSpPr>
          <p:nvPr>
            <p:ph type="body" sz="quarter" idx="11"/>
          </p:nvPr>
        </p:nvSpPr>
        <p:spPr>
          <a:xfrm>
            <a:off x="0" y="4758867"/>
            <a:ext cx="9144000" cy="387798"/>
          </a:xfrm>
        </p:spPr>
        <p:txBody>
          <a:bodyPr/>
          <a:lstStyle/>
          <a:p>
            <a:r>
              <a:rPr lang="en-US" sz="1200" dirty="0"/>
              <a:t>Simpson EL, et al. </a:t>
            </a:r>
            <a:r>
              <a:rPr lang="en-US" sz="1200" i="1" dirty="0"/>
              <a:t>J Am Acad Dermatol. </a:t>
            </a:r>
            <a:r>
              <a:rPr lang="en-US" sz="1200" dirty="0"/>
              <a:t>2017;77(4):623-633.</a:t>
            </a:r>
          </a:p>
        </p:txBody>
      </p:sp>
      <p:sp>
        <p:nvSpPr>
          <p:cNvPr id="5" name="TextBox 4">
            <a:extLst>
              <a:ext uri="{FF2B5EF4-FFF2-40B4-BE49-F238E27FC236}">
                <a16:creationId xmlns:a16="http://schemas.microsoft.com/office/drawing/2014/main" id="{297E861D-B4B3-9C46-A199-3606DBD97B9F}"/>
              </a:ext>
            </a:extLst>
          </p:cNvPr>
          <p:cNvSpPr txBox="1"/>
          <p:nvPr/>
        </p:nvSpPr>
        <p:spPr>
          <a:xfrm>
            <a:off x="689538" y="161250"/>
            <a:ext cx="7645400" cy="657103"/>
          </a:xfrm>
          <a:prstGeom prst="rect">
            <a:avLst/>
          </a:prstGeom>
          <a:solidFill>
            <a:schemeClr val="accent1"/>
          </a:solidFill>
        </p:spPr>
        <p:txBody>
          <a:bodyPr wrap="square" rtlCol="0">
            <a:spAutoFit/>
          </a:bodyPr>
          <a:lstStyle/>
          <a:p>
            <a:pPr marL="0" marR="0" lvl="0" indent="0" algn="ctr" defTabSz="457200" rtl="0" eaLnBrk="1" fontAlgn="auto" latinLnBrk="0" hangingPunct="1">
              <a:lnSpc>
                <a:spcPct val="85000"/>
              </a:lnSpc>
              <a:spcBef>
                <a:spcPts val="0"/>
              </a:spcBef>
              <a:spcAft>
                <a:spcPts val="30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a:ea typeface="+mn-ea"/>
                <a:cs typeface="+mn-cs"/>
              </a:rPr>
              <a:t>Does the patient have moderate-to-severe atopic dermatitis?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a:ea typeface="+mn-ea"/>
                <a:cs typeface="+mn-cs"/>
              </a:rPr>
              <a:t>Defined by lesional severity and extent and/or significant impact on quality of life (including social, emotional, and school/professional functioning)</a:t>
            </a:r>
          </a:p>
        </p:txBody>
      </p:sp>
      <p:sp>
        <p:nvSpPr>
          <p:cNvPr id="6" name="TextBox 5">
            <a:extLst>
              <a:ext uri="{FF2B5EF4-FFF2-40B4-BE49-F238E27FC236}">
                <a16:creationId xmlns:a16="http://schemas.microsoft.com/office/drawing/2014/main" id="{3498612B-2CC6-AB47-A4D0-24270BB5719C}"/>
              </a:ext>
            </a:extLst>
          </p:cNvPr>
          <p:cNvSpPr txBox="1"/>
          <p:nvPr/>
        </p:nvSpPr>
        <p:spPr>
          <a:xfrm>
            <a:off x="240802" y="914093"/>
            <a:ext cx="2573868" cy="2200602"/>
          </a:xfrm>
          <a:prstGeom prst="rect">
            <a:avLst/>
          </a:prstGeom>
          <a:solidFill>
            <a:schemeClr val="accent1"/>
          </a:solidFill>
        </p:spPr>
        <p:txBody>
          <a:bodyPr wrap="square" rtlCol="0">
            <a:sp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a:ea typeface="+mn-ea"/>
                <a:cs typeface="+mn-cs"/>
              </a:rPr>
              <a:t>Has adequate patient education been provided, including the following?</a:t>
            </a:r>
          </a:p>
          <a:p>
            <a:pPr marL="117475" marR="0" lvl="0" indent="-11747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FFFFFF"/>
                </a:solidFill>
                <a:effectLst/>
                <a:uLnTx/>
                <a:uFillTx/>
                <a:latin typeface="Arial"/>
                <a:ea typeface="+mn-ea"/>
                <a:cs typeface="+mn-cs"/>
              </a:rPr>
              <a:t>Discuss avoidance of irritants and known triggers</a:t>
            </a:r>
          </a:p>
          <a:p>
            <a:pPr marL="117475" marR="0" lvl="0" indent="-11747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FFFFFF"/>
                </a:solidFill>
                <a:effectLst/>
                <a:uLnTx/>
                <a:uFillTx/>
                <a:latin typeface="Arial"/>
                <a:ea typeface="+mn-ea"/>
                <a:cs typeface="+mn-cs"/>
              </a:rPr>
              <a:t>Stress importance of adherence</a:t>
            </a:r>
          </a:p>
          <a:p>
            <a:pPr marL="117475" marR="0" lvl="0" indent="-11747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FFFFFF"/>
                </a:solidFill>
                <a:effectLst/>
                <a:uLnTx/>
                <a:uFillTx/>
                <a:latin typeface="Arial"/>
                <a:ea typeface="+mn-ea"/>
                <a:cs typeface="+mn-cs"/>
              </a:rPr>
              <a:t>Optimize topical therapy (under and over treatment)</a:t>
            </a:r>
          </a:p>
          <a:p>
            <a:pPr marL="117475" marR="0" lvl="0" indent="-11747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FFFFFF"/>
                </a:solidFill>
                <a:effectLst/>
                <a:uLnTx/>
                <a:uFillTx/>
                <a:latin typeface="Arial"/>
                <a:ea typeface="+mn-ea"/>
                <a:cs typeface="+mn-cs"/>
              </a:rPr>
              <a:t>Address topical steroid phobia</a:t>
            </a:r>
          </a:p>
          <a:p>
            <a:pPr marL="117475" marR="0" lvl="0" indent="-11747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FFFFFF"/>
                </a:solidFill>
                <a:effectLst/>
                <a:uLnTx/>
                <a:uFillTx/>
                <a:latin typeface="Arial"/>
                <a:ea typeface="+mn-ea"/>
                <a:cs typeface="+mn-cs"/>
              </a:rPr>
              <a:t>Consider structured educational intervention (eczema school)</a:t>
            </a:r>
          </a:p>
        </p:txBody>
      </p:sp>
      <p:sp>
        <p:nvSpPr>
          <p:cNvPr id="8" name="TextBox 7">
            <a:extLst>
              <a:ext uri="{FF2B5EF4-FFF2-40B4-BE49-F238E27FC236}">
                <a16:creationId xmlns:a16="http://schemas.microsoft.com/office/drawing/2014/main" id="{70B6FBC9-1A65-CE4F-A7BC-42890B59D9AE}"/>
              </a:ext>
            </a:extLst>
          </p:cNvPr>
          <p:cNvSpPr txBox="1"/>
          <p:nvPr/>
        </p:nvSpPr>
        <p:spPr>
          <a:xfrm>
            <a:off x="240802" y="3924414"/>
            <a:ext cx="2586566" cy="461665"/>
          </a:xfrm>
          <a:prstGeom prst="rect">
            <a:avLst/>
          </a:prstGeom>
          <a:solidFill>
            <a:schemeClr val="accent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a:ea typeface="+mn-ea"/>
                <a:cs typeface="+mn-cs"/>
              </a:rPr>
              <a:t>Is phototherapy unsuccessful / unsuitable / unavailable? </a:t>
            </a:r>
          </a:p>
        </p:txBody>
      </p:sp>
      <p:sp>
        <p:nvSpPr>
          <p:cNvPr id="9" name="TextBox 8">
            <a:extLst>
              <a:ext uri="{FF2B5EF4-FFF2-40B4-BE49-F238E27FC236}">
                <a16:creationId xmlns:a16="http://schemas.microsoft.com/office/drawing/2014/main" id="{928D88EA-D105-D642-814C-C6D0CB89EC23}"/>
              </a:ext>
            </a:extLst>
          </p:cNvPr>
          <p:cNvSpPr txBox="1"/>
          <p:nvPr/>
        </p:nvSpPr>
        <p:spPr>
          <a:xfrm>
            <a:off x="240802" y="3288722"/>
            <a:ext cx="2573868" cy="461665"/>
          </a:xfrm>
          <a:prstGeom prst="rect">
            <a:avLst/>
          </a:prstGeom>
          <a:solidFill>
            <a:schemeClr val="accent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a:ea typeface="+mn-ea"/>
                <a:cs typeface="+mn-cs"/>
              </a:rPr>
              <a:t>Consider phototherapy in selected patient groups</a:t>
            </a:r>
          </a:p>
        </p:txBody>
      </p:sp>
      <p:sp>
        <p:nvSpPr>
          <p:cNvPr id="10" name="TextBox 9">
            <a:extLst>
              <a:ext uri="{FF2B5EF4-FFF2-40B4-BE49-F238E27FC236}">
                <a16:creationId xmlns:a16="http://schemas.microsoft.com/office/drawing/2014/main" id="{3E91109C-C94E-5744-9EF4-EB092F56445D}"/>
              </a:ext>
            </a:extLst>
          </p:cNvPr>
          <p:cNvSpPr txBox="1"/>
          <p:nvPr/>
        </p:nvSpPr>
        <p:spPr>
          <a:xfrm>
            <a:off x="6209804" y="914093"/>
            <a:ext cx="2685362" cy="2539157"/>
          </a:xfrm>
          <a:prstGeom prst="rect">
            <a:avLst/>
          </a:prstGeom>
          <a:solidFill>
            <a:schemeClr val="accent1"/>
          </a:solidFill>
        </p:spPr>
        <p:txBody>
          <a:bodyPr wrap="square" rtlCol="0">
            <a:sp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a:ea typeface="+mn-ea"/>
                <a:cs typeface="+mn-cs"/>
              </a:rPr>
              <a:t>Have alternative diagnoses been considered?</a:t>
            </a:r>
          </a:p>
          <a:p>
            <a:pPr marL="117475" marR="0" lvl="0" indent="-11747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srgbClr val="FFFFFF"/>
                </a:solidFill>
                <a:effectLst/>
                <a:uLnTx/>
                <a:uFillTx/>
                <a:latin typeface="Arial"/>
                <a:ea typeface="+mn-ea"/>
                <a:cs typeface="+mn-cs"/>
              </a:rPr>
              <a:t>Have infections been managed?</a:t>
            </a:r>
          </a:p>
          <a:p>
            <a:pPr marL="287338" marR="0" lvl="1" indent="-169863"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FFFFFF"/>
                </a:solidFill>
                <a:effectLst/>
                <a:uLnTx/>
                <a:uFillTx/>
                <a:latin typeface="Arial"/>
                <a:ea typeface="+mn-ea"/>
                <a:cs typeface="+mn-cs"/>
              </a:rPr>
              <a:t>Bacterial</a:t>
            </a:r>
          </a:p>
          <a:p>
            <a:pPr marL="287338" marR="0" lvl="1" indent="-169863"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FFFFFF"/>
                </a:solidFill>
                <a:effectLst/>
                <a:uLnTx/>
                <a:uFillTx/>
                <a:latin typeface="Arial"/>
                <a:ea typeface="+mn-ea"/>
                <a:cs typeface="+mn-cs"/>
              </a:rPr>
              <a:t>Viral </a:t>
            </a:r>
          </a:p>
          <a:p>
            <a:pPr marL="287338" marR="0" lvl="1" indent="-169863"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FFFFFF"/>
                </a:solidFill>
                <a:effectLst/>
                <a:uLnTx/>
                <a:uFillTx/>
                <a:latin typeface="Arial"/>
                <a:ea typeface="+mn-ea"/>
                <a:cs typeface="+mn-cs"/>
              </a:rPr>
              <a:t>Yeast</a:t>
            </a:r>
          </a:p>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srgbClr val="FFFFFF"/>
                </a:solidFill>
                <a:effectLst/>
                <a:uLnTx/>
                <a:uFillTx/>
                <a:latin typeface="Arial"/>
                <a:ea typeface="+mn-ea"/>
                <a:cs typeface="+mn-cs"/>
              </a:rPr>
              <a:t>Has patch testing for contact allergy been considered?</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srgbClr val="FFFFFF"/>
                </a:solidFill>
                <a:effectLst/>
                <a:uLnTx/>
                <a:uFillTx/>
                <a:latin typeface="Arial"/>
                <a:ea typeface="+mn-ea"/>
                <a:cs typeface="+mn-cs"/>
              </a:rPr>
              <a:t>Is referral to allergy services required for further testing and optimization of allergic rhinitis/asthma management?</a:t>
            </a:r>
          </a:p>
        </p:txBody>
      </p:sp>
      <p:sp>
        <p:nvSpPr>
          <p:cNvPr id="11" name="TextBox 10">
            <a:extLst>
              <a:ext uri="{FF2B5EF4-FFF2-40B4-BE49-F238E27FC236}">
                <a16:creationId xmlns:a16="http://schemas.microsoft.com/office/drawing/2014/main" id="{EE21853F-7B9D-D74E-B04B-3D210F16F12C}"/>
              </a:ext>
            </a:extLst>
          </p:cNvPr>
          <p:cNvSpPr txBox="1"/>
          <p:nvPr/>
        </p:nvSpPr>
        <p:spPr>
          <a:xfrm>
            <a:off x="3216835" y="980320"/>
            <a:ext cx="2590804" cy="1591205"/>
          </a:xfrm>
          <a:prstGeom prst="rect">
            <a:avLst/>
          </a:prstGeom>
          <a:solidFill>
            <a:schemeClr val="accent1"/>
          </a:solidFill>
        </p:spPr>
        <p:txBody>
          <a:bodyPr wrap="square" rtlCol="0">
            <a:spAutoFit/>
          </a:bodyPr>
          <a:lstStyle/>
          <a:p>
            <a:pPr marL="0" marR="0" lvl="0" indent="0" algn="ctr" defTabSz="457200" rtl="0" eaLnBrk="1" fontAlgn="auto" latinLnBrk="0" hangingPunct="1">
              <a:lnSpc>
                <a:spcPct val="85000"/>
              </a:lnSpc>
              <a:spcBef>
                <a:spcPts val="0"/>
              </a:spcBef>
              <a:spcAft>
                <a:spcPts val="60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a:ea typeface="+mn-ea"/>
                <a:cs typeface="+mn-cs"/>
              </a:rPr>
              <a:t>Has intensive topical therapy been given in an adequate trial?</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a:ea typeface="+mn-ea"/>
                <a:cs typeface="+mn-cs"/>
              </a:rPr>
              <a:t>Appropriate amounts of medium-to-high potency topical anti-inflammatory therapy for 1-4 weeks followed by proactive therapy for maintenance. Consider wet wrap therapy and soak and seal.</a:t>
            </a:r>
          </a:p>
        </p:txBody>
      </p:sp>
      <p:sp>
        <p:nvSpPr>
          <p:cNvPr id="12" name="TextBox 11">
            <a:extLst>
              <a:ext uri="{FF2B5EF4-FFF2-40B4-BE49-F238E27FC236}">
                <a16:creationId xmlns:a16="http://schemas.microsoft.com/office/drawing/2014/main" id="{6B4E2C61-2043-2A42-ADAF-B8C6DDCE152E}"/>
              </a:ext>
            </a:extLst>
          </p:cNvPr>
          <p:cNvSpPr txBox="1"/>
          <p:nvPr/>
        </p:nvSpPr>
        <p:spPr>
          <a:xfrm>
            <a:off x="3216835" y="2773099"/>
            <a:ext cx="2590804" cy="720197"/>
          </a:xfrm>
          <a:prstGeom prst="rect">
            <a:avLst/>
          </a:prstGeom>
          <a:solidFill>
            <a:schemeClr val="accent1"/>
          </a:solidFill>
        </p:spPr>
        <p:txBody>
          <a:bodyPr wrap="square" rtlCol="0">
            <a:spAutoFit/>
          </a:bodyPr>
          <a:lstStyle/>
          <a:p>
            <a:pPr marL="0" marR="0" lvl="0" indent="0" algn="ctr" defTabSz="457200" rtl="0" eaLnBrk="1" fontAlgn="auto" latinLnBrk="0" hangingPunct="1">
              <a:lnSpc>
                <a:spcPct val="85000"/>
              </a:lnSpc>
              <a:spcBef>
                <a:spcPts val="0"/>
              </a:spcBef>
              <a:spcAft>
                <a:spcPts val="60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a:ea typeface="+mn-ea"/>
                <a:cs typeface="+mn-cs"/>
              </a:rPr>
              <a:t>Does the patient still have persistent moderate-to-severe disease/impaired quality of life despite topical therapy?</a:t>
            </a:r>
          </a:p>
        </p:txBody>
      </p:sp>
      <p:sp>
        <p:nvSpPr>
          <p:cNvPr id="13" name="TextBox 12">
            <a:extLst>
              <a:ext uri="{FF2B5EF4-FFF2-40B4-BE49-F238E27FC236}">
                <a16:creationId xmlns:a16="http://schemas.microsoft.com/office/drawing/2014/main" id="{3F8E0B08-137D-5E49-8D0B-CEF0EC87506A}"/>
              </a:ext>
            </a:extLst>
          </p:cNvPr>
          <p:cNvSpPr txBox="1"/>
          <p:nvPr/>
        </p:nvSpPr>
        <p:spPr>
          <a:xfrm>
            <a:off x="3216834" y="3704760"/>
            <a:ext cx="3169075" cy="954107"/>
          </a:xfrm>
          <a:prstGeom prst="rect">
            <a:avLst/>
          </a:prstGeom>
          <a:solidFill>
            <a:schemeClr val="accent1"/>
          </a:solidFill>
        </p:spPr>
        <p:txBody>
          <a:bodyPr wrap="square" rtlCol="0">
            <a:spAutoFit/>
          </a:bodyPr>
          <a:lstStyle/>
          <a:p>
            <a:pPr marL="0" marR="0" lvl="0" indent="0" algn="ctr" defTabSz="457200" rtl="0" eaLnBrk="1" fontAlgn="auto" latinLnBrk="0" hangingPunct="1">
              <a:lnSpc>
                <a:spcPct val="85000"/>
              </a:lnSpc>
              <a:spcBef>
                <a:spcPts val="0"/>
              </a:spcBef>
              <a:spcAft>
                <a:spcPts val="60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a:ea typeface="+mn-ea"/>
                <a:cs typeface="+mn-cs"/>
              </a:rPr>
              <a:t>Systemic therapy</a:t>
            </a:r>
          </a:p>
          <a:p>
            <a:pPr marL="0" marR="0" lvl="0" indent="0" algn="ctr" defTabSz="457200" rtl="0" eaLnBrk="1" fontAlgn="auto" latinLnBrk="0" hangingPunct="1">
              <a:lnSpc>
                <a:spcPct val="85000"/>
              </a:lnSpc>
              <a:spcBef>
                <a:spcPts val="0"/>
              </a:spcBef>
              <a:spcAft>
                <a:spcPts val="60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a:ea typeface="+mn-ea"/>
                <a:cs typeface="+mn-cs"/>
              </a:rPr>
              <a:t>Choice depends on childbearing capacity, comorbidities (i.e., renal dysfunction, diabetes, alcohol abuse), age, and preferences (e.g., injection vs. tablets)</a:t>
            </a:r>
          </a:p>
        </p:txBody>
      </p:sp>
      <p:cxnSp>
        <p:nvCxnSpPr>
          <p:cNvPr id="15" name="Straight Arrow Connector 14">
            <a:extLst>
              <a:ext uri="{FF2B5EF4-FFF2-40B4-BE49-F238E27FC236}">
                <a16:creationId xmlns:a16="http://schemas.microsoft.com/office/drawing/2014/main" id="{42D647DD-0E42-D549-B5EA-28F866AC4D7B}"/>
              </a:ext>
            </a:extLst>
          </p:cNvPr>
          <p:cNvCxnSpPr>
            <a:cxnSpLocks/>
          </p:cNvCxnSpPr>
          <p:nvPr/>
        </p:nvCxnSpPr>
        <p:spPr>
          <a:xfrm>
            <a:off x="2825337" y="2014394"/>
            <a:ext cx="365760"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9" name="Straight Arrow Connector 18">
            <a:extLst>
              <a:ext uri="{FF2B5EF4-FFF2-40B4-BE49-F238E27FC236}">
                <a16:creationId xmlns:a16="http://schemas.microsoft.com/office/drawing/2014/main" id="{A9FC88D6-6A7B-464C-BF2A-3211146CEBB1}"/>
              </a:ext>
            </a:extLst>
          </p:cNvPr>
          <p:cNvCxnSpPr>
            <a:cxnSpLocks/>
          </p:cNvCxnSpPr>
          <p:nvPr/>
        </p:nvCxnSpPr>
        <p:spPr>
          <a:xfrm>
            <a:off x="2833804" y="4155246"/>
            <a:ext cx="365760"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1" name="Straight Arrow Connector 20">
            <a:extLst>
              <a:ext uri="{FF2B5EF4-FFF2-40B4-BE49-F238E27FC236}">
                <a16:creationId xmlns:a16="http://schemas.microsoft.com/office/drawing/2014/main" id="{62DD16F3-9785-814E-836F-6C2CDFF9EBDD}"/>
              </a:ext>
            </a:extLst>
          </p:cNvPr>
          <p:cNvCxnSpPr>
            <a:cxnSpLocks/>
          </p:cNvCxnSpPr>
          <p:nvPr/>
        </p:nvCxnSpPr>
        <p:spPr>
          <a:xfrm>
            <a:off x="4524955" y="2567971"/>
            <a:ext cx="0" cy="18288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3" name="Straight Arrow Connector 22">
            <a:extLst>
              <a:ext uri="{FF2B5EF4-FFF2-40B4-BE49-F238E27FC236}">
                <a16:creationId xmlns:a16="http://schemas.microsoft.com/office/drawing/2014/main" id="{8A50A794-CFC0-4C40-8465-F3E1A3B52ED8}"/>
              </a:ext>
            </a:extLst>
          </p:cNvPr>
          <p:cNvCxnSpPr>
            <a:cxnSpLocks/>
            <a:stCxn id="9" idx="2"/>
            <a:endCxn id="8" idx="0"/>
          </p:cNvCxnSpPr>
          <p:nvPr/>
        </p:nvCxnSpPr>
        <p:spPr>
          <a:xfrm>
            <a:off x="1527736" y="3750387"/>
            <a:ext cx="6349" cy="17402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5" name="Straight Arrow Connector 24">
            <a:extLst>
              <a:ext uri="{FF2B5EF4-FFF2-40B4-BE49-F238E27FC236}">
                <a16:creationId xmlns:a16="http://schemas.microsoft.com/office/drawing/2014/main" id="{2F1DEE7D-882D-CD49-AFC2-D9DCA70585A0}"/>
              </a:ext>
            </a:extLst>
          </p:cNvPr>
          <p:cNvCxnSpPr>
            <a:cxnSpLocks/>
          </p:cNvCxnSpPr>
          <p:nvPr/>
        </p:nvCxnSpPr>
        <p:spPr>
          <a:xfrm>
            <a:off x="4528745" y="3529872"/>
            <a:ext cx="0" cy="17488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7" name="Straight Arrow Connector 26">
            <a:extLst>
              <a:ext uri="{FF2B5EF4-FFF2-40B4-BE49-F238E27FC236}">
                <a16:creationId xmlns:a16="http://schemas.microsoft.com/office/drawing/2014/main" id="{214A161E-1710-8A4A-92BF-3260075AC00F}"/>
              </a:ext>
            </a:extLst>
          </p:cNvPr>
          <p:cNvCxnSpPr>
            <a:cxnSpLocks/>
          </p:cNvCxnSpPr>
          <p:nvPr/>
        </p:nvCxnSpPr>
        <p:spPr>
          <a:xfrm flipH="1">
            <a:off x="5807639" y="2011727"/>
            <a:ext cx="365760"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5592247E-1A52-3B4E-8314-0CC2868529E8}"/>
              </a:ext>
            </a:extLst>
          </p:cNvPr>
          <p:cNvCxnSpPr/>
          <p:nvPr/>
        </p:nvCxnSpPr>
        <p:spPr>
          <a:xfrm flipV="1">
            <a:off x="2790920" y="681193"/>
            <a:ext cx="225961" cy="274320"/>
          </a:xfrm>
          <a:prstGeom prst="line">
            <a:avLst/>
          </a:prstGeom>
        </p:spPr>
        <p:style>
          <a:lnRef idx="2">
            <a:schemeClr val="accent1"/>
          </a:lnRef>
          <a:fillRef idx="0">
            <a:schemeClr val="accent1"/>
          </a:fillRef>
          <a:effectRef idx="1">
            <a:schemeClr val="accent1"/>
          </a:effectRef>
          <a:fontRef idx="minor">
            <a:schemeClr val="tx1"/>
          </a:fontRef>
        </p:style>
      </p:cxnSp>
      <p:cxnSp>
        <p:nvCxnSpPr>
          <p:cNvPr id="31" name="Straight Connector 30">
            <a:extLst>
              <a:ext uri="{FF2B5EF4-FFF2-40B4-BE49-F238E27FC236}">
                <a16:creationId xmlns:a16="http://schemas.microsoft.com/office/drawing/2014/main" id="{C82D1594-8C26-8845-A000-92B02B6711B5}"/>
              </a:ext>
            </a:extLst>
          </p:cNvPr>
          <p:cNvCxnSpPr/>
          <p:nvPr/>
        </p:nvCxnSpPr>
        <p:spPr>
          <a:xfrm flipH="1" flipV="1">
            <a:off x="6009462" y="681193"/>
            <a:ext cx="212217" cy="274320"/>
          </a:xfrm>
          <a:prstGeom prst="line">
            <a:avLst/>
          </a:prstGeom>
        </p:spPr>
        <p:style>
          <a:lnRef idx="2">
            <a:schemeClr val="accent1"/>
          </a:lnRef>
          <a:fillRef idx="0">
            <a:schemeClr val="accent1"/>
          </a:fillRef>
          <a:effectRef idx="1">
            <a:schemeClr val="accent1"/>
          </a:effectRef>
          <a:fontRef idx="minor">
            <a:schemeClr val="tx1"/>
          </a:fontRef>
        </p:style>
      </p:cxnSp>
      <p:cxnSp>
        <p:nvCxnSpPr>
          <p:cNvPr id="38" name="Straight Arrow Connector 37">
            <a:extLst>
              <a:ext uri="{FF2B5EF4-FFF2-40B4-BE49-F238E27FC236}">
                <a16:creationId xmlns:a16="http://schemas.microsoft.com/office/drawing/2014/main" id="{A6CA2088-E8D2-D34D-B8FF-7300B0D28DC1}"/>
              </a:ext>
            </a:extLst>
          </p:cNvPr>
          <p:cNvCxnSpPr>
            <a:cxnSpLocks/>
            <a:stCxn id="12" idx="1"/>
            <a:endCxn id="9" idx="3"/>
          </p:cNvCxnSpPr>
          <p:nvPr/>
        </p:nvCxnSpPr>
        <p:spPr>
          <a:xfrm flipH="1">
            <a:off x="2814670" y="3133198"/>
            <a:ext cx="402165" cy="38635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129964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3013" y="-32521"/>
            <a:ext cx="8309810" cy="1138773"/>
          </a:xfrm>
        </p:spPr>
        <p:txBody>
          <a:bodyPr/>
          <a:lstStyle/>
          <a:p>
            <a:r>
              <a:rPr lang="en-US" dirty="0">
                <a:solidFill>
                  <a:schemeClr val="bg1"/>
                </a:solidFill>
              </a:rPr>
              <a:t>AD Referrals </a:t>
            </a:r>
            <a:br>
              <a:rPr lang="en-US" dirty="0">
                <a:solidFill>
                  <a:schemeClr val="bg1"/>
                </a:solidFill>
              </a:rPr>
            </a:br>
            <a:r>
              <a:rPr lang="en-US" dirty="0">
                <a:solidFill>
                  <a:schemeClr val="bg1"/>
                </a:solidFill>
              </a:rPr>
              <a:t>From Primary Care</a:t>
            </a:r>
            <a:endParaRPr lang="en-US" baseline="30000" dirty="0">
              <a:solidFill>
                <a:schemeClr val="bg1"/>
              </a:solidFill>
            </a:endParaRPr>
          </a:p>
        </p:txBody>
      </p:sp>
      <p:sp>
        <p:nvSpPr>
          <p:cNvPr id="4" name="Content Placeholder 3"/>
          <p:cNvSpPr>
            <a:spLocks noGrp="1"/>
          </p:cNvSpPr>
          <p:nvPr>
            <p:ph idx="1"/>
          </p:nvPr>
        </p:nvSpPr>
        <p:spPr>
          <a:xfrm>
            <a:off x="331792" y="1314546"/>
            <a:ext cx="8034442" cy="3436838"/>
          </a:xfrm>
        </p:spPr>
        <p:txBody>
          <a:bodyPr/>
          <a:lstStyle/>
          <a:p>
            <a:pPr marL="228600" indent="-228600">
              <a:buSzPct val="130000"/>
              <a:buFont typeface="Arial" panose="020B0604020202020204" pitchFamily="34" charset="0"/>
              <a:buChar char="•"/>
            </a:pPr>
            <a:r>
              <a:rPr lang="en-US" sz="2400" b="0" dirty="0"/>
              <a:t>AS was estimated to affect 12.5% of children (age 0-17) in the United States in 2009-2011, an increase of just over 5% since 1997-1999.</a:t>
            </a:r>
            <a:r>
              <a:rPr lang="en-US" sz="2400" b="0" baseline="30000" dirty="0"/>
              <a:t>1,2</a:t>
            </a:r>
            <a:r>
              <a:rPr lang="en-US" sz="2400" b="0" dirty="0"/>
              <a:t> </a:t>
            </a:r>
          </a:p>
          <a:p>
            <a:pPr marL="228600" indent="-228600">
              <a:buSzPct val="130000"/>
              <a:buFont typeface="Arial" panose="020B0604020202020204" pitchFamily="34" charset="0"/>
              <a:buChar char="•"/>
            </a:pPr>
            <a:r>
              <a:rPr lang="en-US" sz="2400" b="0" dirty="0"/>
              <a:t>Among these patients, the vast majority (∼67%) are reported to have mild disease</a:t>
            </a:r>
            <a:r>
              <a:rPr lang="en-US" sz="2400" b="0" baseline="30000" dirty="0"/>
              <a:t> </a:t>
            </a:r>
            <a:r>
              <a:rPr lang="en-US" sz="2400" b="0" dirty="0"/>
              <a:t>and as such may be adequately managed by their pediatrician or other primary care physician (PCP).</a:t>
            </a:r>
            <a:r>
              <a:rPr lang="en-US" sz="2400" b="0" baseline="30000" dirty="0"/>
              <a:t>2,3</a:t>
            </a:r>
          </a:p>
          <a:p>
            <a:pPr marL="228600" indent="-228600">
              <a:buSzPct val="130000"/>
              <a:buFont typeface="Arial" panose="020B0604020202020204" pitchFamily="34" charset="0"/>
              <a:buChar char="•"/>
            </a:pPr>
            <a:r>
              <a:rPr lang="en-US" sz="2400" b="0" dirty="0"/>
              <a:t>However, the majority of pediatricians refer even their mild patients to dermatologists (∼85%) and provide only initial, limited care (81%).</a:t>
            </a:r>
            <a:r>
              <a:rPr lang="en-US" sz="2400" b="0" baseline="30000" dirty="0"/>
              <a:t>2,4</a:t>
            </a:r>
          </a:p>
        </p:txBody>
      </p:sp>
      <p:sp>
        <p:nvSpPr>
          <p:cNvPr id="7" name="Text Placeholder 3">
            <a:extLst>
              <a:ext uri="{FF2B5EF4-FFF2-40B4-BE49-F238E27FC236}">
                <a16:creationId xmlns:a16="http://schemas.microsoft.com/office/drawing/2014/main" id="{9C30D504-8CB2-1D44-AB34-8DEB3A63FE12}"/>
              </a:ext>
            </a:extLst>
          </p:cNvPr>
          <p:cNvSpPr txBox="1">
            <a:spLocks/>
          </p:cNvSpPr>
          <p:nvPr/>
        </p:nvSpPr>
        <p:spPr>
          <a:xfrm>
            <a:off x="263348" y="4714977"/>
            <a:ext cx="9144000" cy="387798"/>
          </a:xfrm>
          <a:prstGeom prst="rect">
            <a:avLst/>
          </a:prstGeom>
        </p:spPr>
        <p:txBody>
          <a:bodyPr/>
          <a:lstStyle>
            <a:lvl1pPr marL="346075" indent="-346075" algn="l" defTabSz="914400" rtl="0" eaLnBrk="1" latinLnBrk="0" hangingPunct="1">
              <a:lnSpc>
                <a:spcPct val="85000"/>
              </a:lnSpc>
              <a:spcBef>
                <a:spcPts val="800"/>
              </a:spcBef>
              <a:buClr>
                <a:schemeClr val="accent3"/>
              </a:buClr>
              <a:buSzPct val="115000"/>
              <a:buFont typeface="Arial"/>
              <a:buChar char="●"/>
              <a:defRPr sz="3000" kern="1200">
                <a:solidFill>
                  <a:schemeClr val="tx2"/>
                </a:solidFill>
                <a:latin typeface="Arial"/>
                <a:ea typeface="+mn-ea"/>
                <a:cs typeface="Arial"/>
              </a:defRPr>
            </a:lvl1pPr>
            <a:lvl2pPr marL="739775" indent="-282575" algn="l" defTabSz="914400" rtl="0" eaLnBrk="1" latinLnBrk="0" hangingPunct="1">
              <a:lnSpc>
                <a:spcPct val="85000"/>
              </a:lnSpc>
              <a:spcBef>
                <a:spcPts val="400"/>
              </a:spcBef>
              <a:buClr>
                <a:schemeClr val="accent2"/>
              </a:buClr>
              <a:buSzPct val="115000"/>
              <a:buFont typeface="Arial"/>
              <a:buChar char="●"/>
              <a:defRPr sz="2800" kern="1200">
                <a:solidFill>
                  <a:srgbClr val="000000"/>
                </a:solidFill>
                <a:latin typeface="Arial"/>
                <a:ea typeface="+mn-ea"/>
                <a:cs typeface="Arial"/>
              </a:defRPr>
            </a:lvl2pPr>
            <a:lvl3pPr marL="1078992" indent="-283464" algn="l" defTabSz="914400" rtl="0" eaLnBrk="1" latinLnBrk="0" hangingPunct="1">
              <a:lnSpc>
                <a:spcPct val="85000"/>
              </a:lnSpc>
              <a:spcBef>
                <a:spcPts val="0"/>
              </a:spcBef>
              <a:buClr>
                <a:schemeClr val="accent5"/>
              </a:buClr>
              <a:buSzPct val="115000"/>
              <a:buFont typeface="Lucida Grande"/>
              <a:buChar char="-"/>
              <a:defRPr sz="2400" kern="1200">
                <a:solidFill>
                  <a:srgbClr val="000000"/>
                </a:solidFill>
                <a:latin typeface="Arial"/>
                <a:ea typeface="+mn-ea"/>
                <a:cs typeface="Arial"/>
              </a:defRPr>
            </a:lvl3pPr>
            <a:lvl4pPr marL="1481328" indent="-283464" algn="l" defTabSz="914400" rtl="0" eaLnBrk="1" latinLnBrk="0" hangingPunct="1">
              <a:lnSpc>
                <a:spcPct val="85000"/>
              </a:lnSpc>
              <a:spcBef>
                <a:spcPts val="0"/>
              </a:spcBef>
              <a:buClr>
                <a:schemeClr val="accent5"/>
              </a:buClr>
              <a:buSzPct val="115000"/>
              <a:buFont typeface="Lucida Grande"/>
              <a:buChar char="-"/>
              <a:defRPr sz="2400" kern="1200">
                <a:solidFill>
                  <a:srgbClr val="000000"/>
                </a:solidFill>
                <a:latin typeface="Arial"/>
                <a:ea typeface="+mn-ea"/>
                <a:cs typeface="Arial"/>
              </a:defRPr>
            </a:lvl4pPr>
            <a:lvl5pPr marL="1883664" indent="-283464" algn="l" defTabSz="914400" rtl="0" eaLnBrk="1" latinLnBrk="0" hangingPunct="1">
              <a:lnSpc>
                <a:spcPct val="85000"/>
              </a:lnSpc>
              <a:spcBef>
                <a:spcPts val="0"/>
              </a:spcBef>
              <a:buClr>
                <a:schemeClr val="accent5"/>
              </a:buClr>
              <a:buSzPct val="115000"/>
              <a:buFont typeface="Lucida Grande"/>
              <a:buChar char="-"/>
              <a:defRPr sz="2400" kern="1200">
                <a:solidFill>
                  <a:srgbClr val="000000"/>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200" dirty="0">
                <a:solidFill>
                  <a:schemeClr val="accent1"/>
                </a:solidFill>
                <a:latin typeface="+mn-lt"/>
              </a:rPr>
              <a:t>1. Jackson KD, et al. </a:t>
            </a:r>
            <a:r>
              <a:rPr lang="en-US" sz="1200" i="1" dirty="0">
                <a:solidFill>
                  <a:schemeClr val="accent1"/>
                </a:solidFill>
                <a:latin typeface="+mn-lt"/>
              </a:rPr>
              <a:t>NCHS Data Brief. </a:t>
            </a:r>
            <a:r>
              <a:rPr lang="en-US" sz="1200" dirty="0">
                <a:solidFill>
                  <a:schemeClr val="accent1"/>
                </a:solidFill>
                <a:latin typeface="+mn-lt"/>
              </a:rPr>
              <a:t>2013;May(121):1-8. 2. Eichenfield L, et al. </a:t>
            </a:r>
            <a:r>
              <a:rPr lang="en-US" sz="1200" i="1" dirty="0">
                <a:solidFill>
                  <a:schemeClr val="accent1"/>
                </a:solidFill>
                <a:latin typeface="+mn-lt"/>
              </a:rPr>
              <a:t>Pediatrics.</a:t>
            </a:r>
            <a:r>
              <a:rPr lang="en-US" sz="1200" dirty="0">
                <a:solidFill>
                  <a:schemeClr val="accent1"/>
                </a:solidFill>
                <a:latin typeface="+mn-lt"/>
              </a:rPr>
              <a:t> 2015;136(3):554-565. </a:t>
            </a:r>
            <a:br>
              <a:rPr lang="en-US" sz="1200" dirty="0">
                <a:solidFill>
                  <a:schemeClr val="accent1"/>
                </a:solidFill>
                <a:latin typeface="+mn-lt"/>
              </a:rPr>
            </a:br>
            <a:r>
              <a:rPr lang="en-US" sz="1200" dirty="0">
                <a:solidFill>
                  <a:schemeClr val="accent1"/>
                </a:solidFill>
                <a:latin typeface="+mn-lt"/>
              </a:rPr>
              <a:t>3. Silverberg JI, et al. </a:t>
            </a:r>
            <a:r>
              <a:rPr lang="en-US" sz="1200" i="1" dirty="0">
                <a:solidFill>
                  <a:schemeClr val="accent1"/>
                </a:solidFill>
                <a:latin typeface="+mn-lt"/>
              </a:rPr>
              <a:t>Pediatr Allergy Immunol.</a:t>
            </a:r>
            <a:r>
              <a:rPr lang="en-US" sz="1200" dirty="0">
                <a:solidFill>
                  <a:schemeClr val="accent1"/>
                </a:solidFill>
                <a:latin typeface="+mn-lt"/>
              </a:rPr>
              <a:t> 2013;24(5):476-486. 4. Saavedra JM, et al. </a:t>
            </a:r>
            <a:r>
              <a:rPr lang="en-US" sz="1200" i="1" dirty="0">
                <a:solidFill>
                  <a:schemeClr val="accent1"/>
                </a:solidFill>
                <a:latin typeface="+mn-lt"/>
              </a:rPr>
              <a:t>J Pediatr. </a:t>
            </a:r>
            <a:r>
              <a:rPr lang="en-US" sz="1200" dirty="0">
                <a:solidFill>
                  <a:schemeClr val="accent1"/>
                </a:solidFill>
                <a:latin typeface="+mn-lt"/>
              </a:rPr>
              <a:t>2013;163(6):1747-1753. </a:t>
            </a:r>
          </a:p>
          <a:p>
            <a:endParaRPr lang="en-US" sz="1200" dirty="0"/>
          </a:p>
        </p:txBody>
      </p:sp>
    </p:spTree>
    <p:extLst>
      <p:ext uri="{BB962C8B-B14F-4D97-AF65-F5344CB8AC3E}">
        <p14:creationId xmlns:p14="http://schemas.microsoft.com/office/powerpoint/2010/main" val="396952534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3011" y="229090"/>
            <a:ext cx="8309810" cy="615553"/>
          </a:xfrm>
        </p:spPr>
        <p:txBody>
          <a:bodyPr/>
          <a:lstStyle/>
          <a:p>
            <a:r>
              <a:rPr lang="en-US" dirty="0">
                <a:solidFill>
                  <a:schemeClr val="bg1"/>
                </a:solidFill>
              </a:rPr>
              <a:t>AD in Primary Care</a:t>
            </a:r>
          </a:p>
        </p:txBody>
      </p:sp>
      <p:sp>
        <p:nvSpPr>
          <p:cNvPr id="4" name="Content Placeholder 3"/>
          <p:cNvSpPr>
            <a:spLocks noGrp="1"/>
          </p:cNvSpPr>
          <p:nvPr>
            <p:ph idx="1"/>
          </p:nvPr>
        </p:nvSpPr>
        <p:spPr>
          <a:xfrm>
            <a:off x="332390" y="1268469"/>
            <a:ext cx="8309810" cy="2547364"/>
          </a:xfrm>
        </p:spPr>
        <p:txBody>
          <a:bodyPr/>
          <a:lstStyle/>
          <a:p>
            <a:pPr>
              <a:buSzPct val="130000"/>
              <a:buFont typeface="Arial" panose="020B0604020202020204" pitchFamily="34" charset="0"/>
              <a:buChar char="•"/>
            </a:pPr>
            <a:r>
              <a:rPr lang="en-US" sz="2400" dirty="0"/>
              <a:t> </a:t>
            </a:r>
            <a:r>
              <a:rPr lang="en-US" sz="2800" b="0" dirty="0"/>
              <a:t>UK study of AD management in NHS</a:t>
            </a:r>
          </a:p>
          <a:p>
            <a:pPr lvl="1">
              <a:buSzPct val="130000"/>
              <a:buFont typeface="Arial" panose="020B0604020202020204" pitchFamily="34" charset="0"/>
              <a:buChar char="•"/>
            </a:pPr>
            <a:r>
              <a:rPr lang="en-US" sz="2400" dirty="0"/>
              <a:t>Issues with AD diagnosis not meeting national guideline to confirm diagnosis</a:t>
            </a:r>
          </a:p>
          <a:p>
            <a:pPr lvl="1">
              <a:buSzPct val="130000"/>
              <a:buFont typeface="Arial" panose="020B0604020202020204" pitchFamily="34" charset="0"/>
              <a:buChar char="•"/>
            </a:pPr>
            <a:r>
              <a:rPr lang="en-US" sz="2400" dirty="0"/>
              <a:t>Large discrepancies in the severity ratings of patients</a:t>
            </a:r>
          </a:p>
          <a:p>
            <a:pPr lvl="1">
              <a:buSzPct val="130000"/>
              <a:buFont typeface="Arial" panose="020B0604020202020204" pitchFamily="34" charset="0"/>
              <a:buChar char="•"/>
            </a:pPr>
            <a:r>
              <a:rPr lang="en-US" sz="2400" dirty="0"/>
              <a:t>Only 56% of the patients were using emollients</a:t>
            </a:r>
          </a:p>
          <a:p>
            <a:pPr lvl="1">
              <a:buSzPct val="130000"/>
              <a:buFont typeface="Arial" panose="020B0604020202020204" pitchFamily="34" charset="0"/>
              <a:buChar char="•"/>
            </a:pPr>
            <a:r>
              <a:rPr lang="en-US" sz="2400" dirty="0"/>
              <a:t>No correlation between severity of disease and potency of topical corticosteroids</a:t>
            </a:r>
          </a:p>
        </p:txBody>
      </p:sp>
      <p:sp>
        <p:nvSpPr>
          <p:cNvPr id="7" name="Text Placeholder 3">
            <a:extLst>
              <a:ext uri="{FF2B5EF4-FFF2-40B4-BE49-F238E27FC236}">
                <a16:creationId xmlns:a16="http://schemas.microsoft.com/office/drawing/2014/main" id="{9C30D504-8CB2-1D44-AB34-8DEB3A63FE12}"/>
              </a:ext>
            </a:extLst>
          </p:cNvPr>
          <p:cNvSpPr txBox="1">
            <a:spLocks/>
          </p:cNvSpPr>
          <p:nvPr/>
        </p:nvSpPr>
        <p:spPr>
          <a:xfrm>
            <a:off x="263348" y="4714977"/>
            <a:ext cx="9144000" cy="387798"/>
          </a:xfrm>
          <a:prstGeom prst="rect">
            <a:avLst/>
          </a:prstGeom>
        </p:spPr>
        <p:txBody>
          <a:bodyPr/>
          <a:lstStyle>
            <a:lvl1pPr marL="346075" indent="-346075" algn="l" defTabSz="914400" rtl="0" eaLnBrk="1" latinLnBrk="0" hangingPunct="1">
              <a:lnSpc>
                <a:spcPct val="85000"/>
              </a:lnSpc>
              <a:spcBef>
                <a:spcPts val="800"/>
              </a:spcBef>
              <a:buClr>
                <a:schemeClr val="accent3"/>
              </a:buClr>
              <a:buSzPct val="115000"/>
              <a:buFont typeface="Arial"/>
              <a:buChar char="●"/>
              <a:defRPr sz="3000" kern="1200">
                <a:solidFill>
                  <a:schemeClr val="tx2"/>
                </a:solidFill>
                <a:latin typeface="Arial"/>
                <a:ea typeface="+mn-ea"/>
                <a:cs typeface="Arial"/>
              </a:defRPr>
            </a:lvl1pPr>
            <a:lvl2pPr marL="739775" indent="-282575" algn="l" defTabSz="914400" rtl="0" eaLnBrk="1" latinLnBrk="0" hangingPunct="1">
              <a:lnSpc>
                <a:spcPct val="85000"/>
              </a:lnSpc>
              <a:spcBef>
                <a:spcPts val="400"/>
              </a:spcBef>
              <a:buClr>
                <a:schemeClr val="accent2"/>
              </a:buClr>
              <a:buSzPct val="115000"/>
              <a:buFont typeface="Arial"/>
              <a:buChar char="●"/>
              <a:defRPr sz="2800" kern="1200">
                <a:solidFill>
                  <a:srgbClr val="000000"/>
                </a:solidFill>
                <a:latin typeface="Arial"/>
                <a:ea typeface="+mn-ea"/>
                <a:cs typeface="Arial"/>
              </a:defRPr>
            </a:lvl2pPr>
            <a:lvl3pPr marL="1078992" indent="-283464" algn="l" defTabSz="914400" rtl="0" eaLnBrk="1" latinLnBrk="0" hangingPunct="1">
              <a:lnSpc>
                <a:spcPct val="85000"/>
              </a:lnSpc>
              <a:spcBef>
                <a:spcPts val="0"/>
              </a:spcBef>
              <a:buClr>
                <a:schemeClr val="accent5"/>
              </a:buClr>
              <a:buSzPct val="115000"/>
              <a:buFont typeface="Lucida Grande"/>
              <a:buChar char="-"/>
              <a:defRPr sz="2400" kern="1200">
                <a:solidFill>
                  <a:srgbClr val="000000"/>
                </a:solidFill>
                <a:latin typeface="Arial"/>
                <a:ea typeface="+mn-ea"/>
                <a:cs typeface="Arial"/>
              </a:defRPr>
            </a:lvl3pPr>
            <a:lvl4pPr marL="1481328" indent="-283464" algn="l" defTabSz="914400" rtl="0" eaLnBrk="1" latinLnBrk="0" hangingPunct="1">
              <a:lnSpc>
                <a:spcPct val="85000"/>
              </a:lnSpc>
              <a:spcBef>
                <a:spcPts val="0"/>
              </a:spcBef>
              <a:buClr>
                <a:schemeClr val="accent5"/>
              </a:buClr>
              <a:buSzPct val="115000"/>
              <a:buFont typeface="Lucida Grande"/>
              <a:buChar char="-"/>
              <a:defRPr sz="2400" kern="1200">
                <a:solidFill>
                  <a:srgbClr val="000000"/>
                </a:solidFill>
                <a:latin typeface="Arial"/>
                <a:ea typeface="+mn-ea"/>
                <a:cs typeface="Arial"/>
              </a:defRPr>
            </a:lvl4pPr>
            <a:lvl5pPr marL="1883664" indent="-283464" algn="l" defTabSz="914400" rtl="0" eaLnBrk="1" latinLnBrk="0" hangingPunct="1">
              <a:lnSpc>
                <a:spcPct val="85000"/>
              </a:lnSpc>
              <a:spcBef>
                <a:spcPts val="0"/>
              </a:spcBef>
              <a:buClr>
                <a:schemeClr val="accent5"/>
              </a:buClr>
              <a:buSzPct val="115000"/>
              <a:buFont typeface="Lucida Grande"/>
              <a:buChar char="-"/>
              <a:defRPr sz="2400" kern="1200">
                <a:solidFill>
                  <a:srgbClr val="000000"/>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200" dirty="0">
                <a:solidFill>
                  <a:schemeClr val="accent1"/>
                </a:solidFill>
                <a:latin typeface="Arial" panose="020B0604020202020204" pitchFamily="34" charset="0"/>
                <a:cs typeface="Arial" panose="020B0604020202020204" pitchFamily="34" charset="0"/>
              </a:rPr>
              <a:t>Jacquet L, et al. </a:t>
            </a:r>
            <a:r>
              <a:rPr lang="en-US" sz="1200" i="1" dirty="0">
                <a:solidFill>
                  <a:schemeClr val="accent1"/>
                </a:solidFill>
                <a:latin typeface="Arial" panose="020B0604020202020204" pitchFamily="34" charset="0"/>
                <a:cs typeface="Arial" panose="020B0604020202020204" pitchFamily="34" charset="0"/>
              </a:rPr>
              <a:t>BJGP Open. </a:t>
            </a:r>
            <a:r>
              <a:rPr lang="en-US" sz="1200" dirty="0">
                <a:solidFill>
                  <a:schemeClr val="accent1"/>
                </a:solidFill>
                <a:latin typeface="Arial" panose="020B0604020202020204" pitchFamily="34" charset="0"/>
                <a:cs typeface="Arial" panose="020B0604020202020204" pitchFamily="34" charset="0"/>
              </a:rPr>
              <a:t>2017;1(2):BJGP-2017-00821.</a:t>
            </a:r>
            <a:r>
              <a:rPr lang="en-US" sz="1200" dirty="0">
                <a:latin typeface="Arial" panose="020B0604020202020204" pitchFamily="34" charset="0"/>
                <a:cs typeface="Arial" panose="020B0604020202020204" pitchFamily="34" charset="0"/>
              </a:rPr>
              <a:t> </a:t>
            </a:r>
          </a:p>
          <a:p>
            <a:pPr marL="0" indent="0">
              <a:buNone/>
            </a:pPr>
            <a:endParaRPr lang="en-US" sz="1200" dirty="0">
              <a:solidFill>
                <a:schemeClr val="accent1"/>
              </a:solidFill>
              <a:latin typeface="+mn-lt"/>
            </a:endParaRPr>
          </a:p>
          <a:p>
            <a:endParaRPr lang="en-US" sz="1200" dirty="0"/>
          </a:p>
        </p:txBody>
      </p:sp>
    </p:spTree>
    <p:extLst>
      <p:ext uri="{BB962C8B-B14F-4D97-AF65-F5344CB8AC3E}">
        <p14:creationId xmlns:p14="http://schemas.microsoft.com/office/powerpoint/2010/main" val="4410513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A7330EF-F2C8-EB48-855C-92888A5844A1}"/>
              </a:ext>
            </a:extLst>
          </p:cNvPr>
          <p:cNvSpPr>
            <a:spLocks noGrp="1"/>
          </p:cNvSpPr>
          <p:nvPr>
            <p:ph type="body" sz="quarter" idx="10"/>
          </p:nvPr>
        </p:nvSpPr>
        <p:spPr>
          <a:xfrm>
            <a:off x="298450" y="286317"/>
            <a:ext cx="5109796" cy="1006818"/>
          </a:xfrm>
        </p:spPr>
        <p:txBody>
          <a:bodyPr/>
          <a:lstStyle/>
          <a:p>
            <a:r>
              <a:rPr lang="en-US" sz="3600" dirty="0">
                <a:solidFill>
                  <a:schemeClr val="bg2"/>
                </a:solidFill>
              </a:rPr>
              <a:t>The faculty have been informed of their responsibility to disclose to the audience if they will be discussing off-label or investigational uses (any use not approved by the FDA) of products or devices.</a:t>
            </a:r>
          </a:p>
        </p:txBody>
      </p:sp>
    </p:spTree>
    <p:extLst>
      <p:ext uri="{BB962C8B-B14F-4D97-AF65-F5344CB8AC3E}">
        <p14:creationId xmlns:p14="http://schemas.microsoft.com/office/powerpoint/2010/main" val="11185488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4577" name="Title 1">
            <a:extLst>
              <a:ext uri="{FF2B5EF4-FFF2-40B4-BE49-F238E27FC236}">
                <a16:creationId xmlns:a16="http://schemas.microsoft.com/office/drawing/2014/main" id="{130A32B2-72E4-8245-9AD4-C97EEC2E80E8}"/>
              </a:ext>
            </a:extLst>
          </p:cNvPr>
          <p:cNvSpPr>
            <a:spLocks noGrp="1"/>
          </p:cNvSpPr>
          <p:nvPr>
            <p:ph type="title"/>
          </p:nvPr>
        </p:nvSpPr>
        <p:spPr>
          <a:xfrm>
            <a:off x="312234" y="10702"/>
            <a:ext cx="7470799" cy="1138773"/>
          </a:xfrm>
        </p:spPr>
        <p:txBody>
          <a:bodyPr/>
          <a:lstStyle/>
          <a:p>
            <a:r>
              <a:rPr lang="en-US" altLang="en-US" dirty="0"/>
              <a:t>Case Presentation: </a:t>
            </a:r>
            <a:br>
              <a:rPr lang="en-US" altLang="en-US" dirty="0"/>
            </a:br>
            <a:r>
              <a:rPr lang="en-US" altLang="en-US" dirty="0"/>
              <a:t>Next Steps for JC</a:t>
            </a:r>
          </a:p>
        </p:txBody>
      </p:sp>
      <p:sp>
        <p:nvSpPr>
          <p:cNvPr id="24578" name="Content Placeholder 2">
            <a:extLst>
              <a:ext uri="{FF2B5EF4-FFF2-40B4-BE49-F238E27FC236}">
                <a16:creationId xmlns:a16="http://schemas.microsoft.com/office/drawing/2014/main" id="{44F1E3AE-FA76-3246-9422-81AB024619F9}"/>
              </a:ext>
            </a:extLst>
          </p:cNvPr>
          <p:cNvSpPr>
            <a:spLocks noGrp="1"/>
          </p:cNvSpPr>
          <p:nvPr>
            <p:ph idx="1"/>
          </p:nvPr>
        </p:nvSpPr>
        <p:spPr>
          <a:xfrm>
            <a:off x="312233" y="1276370"/>
            <a:ext cx="8564137" cy="2905411"/>
          </a:xfrm>
        </p:spPr>
        <p:txBody>
          <a:bodyPr/>
          <a:lstStyle/>
          <a:p>
            <a:pPr>
              <a:spcBef>
                <a:spcPts val="1600"/>
              </a:spcBef>
            </a:pPr>
            <a:r>
              <a:rPr lang="en-US" altLang="en-US" sz="2400" dirty="0"/>
              <a:t>Due to cost and time constraints, phototherapy was not an option</a:t>
            </a:r>
          </a:p>
          <a:p>
            <a:pPr>
              <a:spcBef>
                <a:spcPts val="1600"/>
              </a:spcBef>
            </a:pPr>
            <a:r>
              <a:rPr lang="en-US" altLang="en-US" sz="2400" dirty="0"/>
              <a:t>JC was a candidate for systemic therapy based on disease severity and inadequate response to topical steroids</a:t>
            </a:r>
          </a:p>
          <a:p>
            <a:pPr>
              <a:spcBef>
                <a:spcPts val="1600"/>
              </a:spcBef>
            </a:pPr>
            <a:r>
              <a:rPr lang="en-US" altLang="en-US" sz="2400" dirty="0"/>
              <a:t>Dupilumab was added based on risk-benefit analysis</a:t>
            </a:r>
          </a:p>
          <a:p>
            <a:pPr>
              <a:spcBef>
                <a:spcPts val="1600"/>
              </a:spcBef>
            </a:pPr>
            <a:r>
              <a:rPr lang="en-US" altLang="en-US" sz="2400" dirty="0"/>
              <a:t>Other off-label systemic therapies were options, but they are associated with side effects and contraindications</a:t>
            </a:r>
          </a:p>
        </p:txBody>
      </p:sp>
      <p:sp>
        <p:nvSpPr>
          <p:cNvPr id="5" name="Text Placeholder 4">
            <a:extLst>
              <a:ext uri="{FF2B5EF4-FFF2-40B4-BE49-F238E27FC236}">
                <a16:creationId xmlns:a16="http://schemas.microsoft.com/office/drawing/2014/main" id="{41D74800-26EE-4648-A935-0BDB67E9C38D}"/>
              </a:ext>
            </a:extLst>
          </p:cNvPr>
          <p:cNvSpPr>
            <a:spLocks noGrp="1"/>
          </p:cNvSpPr>
          <p:nvPr>
            <p:ph type="body" sz="quarter" idx="10"/>
          </p:nvPr>
        </p:nvSpPr>
        <p:spPr/>
        <p:txBody>
          <a:bodyPr/>
          <a:lstStyle/>
          <a:p>
            <a:endParaRPr lang="en-US" dirty="0"/>
          </a:p>
        </p:txBody>
      </p:sp>
    </p:spTree>
    <p:extLst>
      <p:ext uri="{BB962C8B-B14F-4D97-AF65-F5344CB8AC3E}">
        <p14:creationId xmlns:p14="http://schemas.microsoft.com/office/powerpoint/2010/main" val="390888616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12235" y="45720"/>
            <a:ext cx="4729322" cy="1661993"/>
          </a:xfrm>
        </p:spPr>
        <p:txBody>
          <a:bodyPr/>
          <a:lstStyle/>
          <a:p>
            <a:r>
              <a:rPr lang="en-US" sz="4800" dirty="0"/>
              <a:t>Learning </a:t>
            </a:r>
            <a:br>
              <a:rPr lang="en-US" sz="4800" dirty="0"/>
            </a:br>
            <a:r>
              <a:rPr lang="en-US" sz="4800" dirty="0"/>
              <a:t>Objective</a:t>
            </a:r>
          </a:p>
        </p:txBody>
      </p:sp>
      <p:sp>
        <p:nvSpPr>
          <p:cNvPr id="5" name="Subtitle 4"/>
          <p:cNvSpPr>
            <a:spLocks noGrp="1"/>
          </p:cNvSpPr>
          <p:nvPr>
            <p:ph type="body" sz="quarter" idx="10"/>
          </p:nvPr>
        </p:nvSpPr>
        <p:spPr>
          <a:xfrm>
            <a:off x="298450" y="1938992"/>
            <a:ext cx="3992563" cy="1006818"/>
          </a:xfrm>
        </p:spPr>
        <p:txBody>
          <a:bodyPr/>
          <a:lstStyle/>
          <a:p>
            <a:r>
              <a:rPr lang="en-US" dirty="0"/>
              <a:t>Document the utilization of clinical assessment tools and results from their use in patients’ charts</a:t>
            </a:r>
          </a:p>
        </p:txBody>
      </p:sp>
      <p:sp>
        <p:nvSpPr>
          <p:cNvPr id="7" name="TextBox 6"/>
          <p:cNvSpPr txBox="1"/>
          <p:nvPr/>
        </p:nvSpPr>
        <p:spPr>
          <a:xfrm>
            <a:off x="3084683" y="0"/>
            <a:ext cx="1040670" cy="1938992"/>
          </a:xfrm>
          <a:prstGeom prst="rect">
            <a:avLst/>
          </a:prstGeom>
          <a:noFill/>
          <a:effectLst>
            <a:outerShdw blurRad="50800" dist="38100" dir="2700000" algn="tl" rotWithShape="0">
              <a:prstClr val="black">
                <a:alpha val="40000"/>
              </a:prstClr>
            </a:outerShdw>
          </a:effectLst>
        </p:spPr>
        <p:txBody>
          <a:bodyPr wrap="none" rtlCol="0">
            <a:spAutoFit/>
          </a:bodyPr>
          <a:lstStyle/>
          <a:p>
            <a:pPr algn="ctr"/>
            <a:r>
              <a:rPr lang="en-US" sz="12000" b="1" dirty="0">
                <a:solidFill>
                  <a:schemeClr val="accent5"/>
                </a:solidFill>
              </a:rPr>
              <a:t>3</a:t>
            </a:r>
          </a:p>
        </p:txBody>
      </p:sp>
    </p:spTree>
    <p:extLst>
      <p:ext uri="{BB962C8B-B14F-4D97-AF65-F5344CB8AC3E}">
        <p14:creationId xmlns:p14="http://schemas.microsoft.com/office/powerpoint/2010/main" val="218722719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2502" y="229089"/>
            <a:ext cx="8309810" cy="615553"/>
          </a:xfrm>
        </p:spPr>
        <p:txBody>
          <a:bodyPr/>
          <a:lstStyle/>
          <a:p>
            <a:r>
              <a:rPr lang="en-US" dirty="0"/>
              <a:t>Audience Response</a:t>
            </a:r>
          </a:p>
        </p:txBody>
      </p:sp>
      <p:sp>
        <p:nvSpPr>
          <p:cNvPr id="3" name="Content Placeholder 2"/>
          <p:cNvSpPr>
            <a:spLocks noGrp="1"/>
          </p:cNvSpPr>
          <p:nvPr>
            <p:ph idx="1"/>
          </p:nvPr>
        </p:nvSpPr>
        <p:spPr>
          <a:xfrm>
            <a:off x="363930" y="1256030"/>
            <a:ext cx="8309810" cy="1191095"/>
          </a:xfrm>
        </p:spPr>
        <p:txBody>
          <a:bodyPr/>
          <a:lstStyle/>
          <a:p>
            <a:r>
              <a:rPr lang="en-US" sz="2800" dirty="0"/>
              <a:t>How often do you document results of the POEM assessment when managing patients with AD?</a:t>
            </a:r>
          </a:p>
        </p:txBody>
      </p:sp>
      <p:sp>
        <p:nvSpPr>
          <p:cNvPr id="4" name="Content Placeholder 3"/>
          <p:cNvSpPr>
            <a:spLocks noGrp="1"/>
          </p:cNvSpPr>
          <p:nvPr>
            <p:ph idx="10"/>
          </p:nvPr>
        </p:nvSpPr>
        <p:spPr>
          <a:xfrm>
            <a:off x="417095" y="2437901"/>
            <a:ext cx="8309810" cy="1865126"/>
          </a:xfrm>
        </p:spPr>
        <p:txBody>
          <a:bodyPr/>
          <a:lstStyle/>
          <a:p>
            <a:r>
              <a:rPr lang="en-US" dirty="0"/>
              <a:t>Never</a:t>
            </a:r>
          </a:p>
          <a:p>
            <a:r>
              <a:rPr lang="en-US" dirty="0"/>
              <a:t>Sometimes</a:t>
            </a:r>
          </a:p>
          <a:p>
            <a:r>
              <a:rPr lang="en-US" dirty="0"/>
              <a:t>Frequently</a:t>
            </a:r>
          </a:p>
          <a:p>
            <a:r>
              <a:rPr lang="en-US" dirty="0"/>
              <a:t>Always</a:t>
            </a:r>
          </a:p>
        </p:txBody>
      </p:sp>
    </p:spTree>
    <p:extLst>
      <p:ext uri="{BB962C8B-B14F-4D97-AF65-F5344CB8AC3E}">
        <p14:creationId xmlns:p14="http://schemas.microsoft.com/office/powerpoint/2010/main" val="395023961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84C52482-8EB6-704A-AA27-A306CB3D8A58}"/>
              </a:ext>
            </a:extLst>
          </p:cNvPr>
          <p:cNvSpPr txBox="1"/>
          <p:nvPr/>
        </p:nvSpPr>
        <p:spPr>
          <a:xfrm>
            <a:off x="2286000" y="2548596"/>
            <a:ext cx="4828032" cy="369332"/>
          </a:xfrm>
          <a:prstGeom prst="rect">
            <a:avLst/>
          </a:prstGeom>
          <a:solidFill>
            <a:schemeClr val="accent1"/>
          </a:solidFill>
          <a:ln>
            <a:solidFill>
              <a:schemeClr val="tx2"/>
            </a:solidFill>
          </a:ln>
        </p:spPr>
        <p:txBody>
          <a:bodyPr wrap="square" rtlCol="0">
            <a:spAutoFit/>
          </a:bodyPr>
          <a:lstStyle/>
          <a:p>
            <a:pPr algn="ctr"/>
            <a:r>
              <a:rPr lang="en-US" dirty="0">
                <a:solidFill>
                  <a:schemeClr val="bg2"/>
                </a:solidFill>
              </a:rPr>
              <a:t>Value-Based Programs</a:t>
            </a:r>
            <a:r>
              <a:rPr lang="en-US" baseline="30000" dirty="0">
                <a:solidFill>
                  <a:schemeClr val="bg2"/>
                </a:solidFill>
              </a:rPr>
              <a:t>1</a:t>
            </a:r>
          </a:p>
        </p:txBody>
      </p:sp>
      <p:sp>
        <p:nvSpPr>
          <p:cNvPr id="2" name="Title 1">
            <a:extLst>
              <a:ext uri="{FF2B5EF4-FFF2-40B4-BE49-F238E27FC236}">
                <a16:creationId xmlns:a16="http://schemas.microsoft.com/office/drawing/2014/main" id="{D238E938-2955-EE42-A2A8-A24123F5CDB6}"/>
              </a:ext>
            </a:extLst>
          </p:cNvPr>
          <p:cNvSpPr>
            <a:spLocks noGrp="1"/>
          </p:cNvSpPr>
          <p:nvPr>
            <p:ph type="title"/>
          </p:nvPr>
        </p:nvSpPr>
        <p:spPr>
          <a:xfrm>
            <a:off x="312234" y="240782"/>
            <a:ext cx="7470799" cy="615553"/>
          </a:xfrm>
        </p:spPr>
        <p:txBody>
          <a:bodyPr/>
          <a:lstStyle/>
          <a:p>
            <a:r>
              <a:rPr lang="en-US" altLang="en-US" dirty="0"/>
              <a:t>Value-Based Health Care</a:t>
            </a:r>
            <a:endParaRPr lang="en-US" dirty="0"/>
          </a:p>
        </p:txBody>
      </p:sp>
      <p:sp>
        <p:nvSpPr>
          <p:cNvPr id="3" name="Content Placeholder 2">
            <a:extLst>
              <a:ext uri="{FF2B5EF4-FFF2-40B4-BE49-F238E27FC236}">
                <a16:creationId xmlns:a16="http://schemas.microsoft.com/office/drawing/2014/main" id="{EE416A0D-B5E9-0643-B684-F14166AB1517}"/>
              </a:ext>
            </a:extLst>
          </p:cNvPr>
          <p:cNvSpPr>
            <a:spLocks noGrp="1"/>
          </p:cNvSpPr>
          <p:nvPr>
            <p:ph idx="1"/>
          </p:nvPr>
        </p:nvSpPr>
        <p:spPr>
          <a:xfrm>
            <a:off x="312233" y="1282214"/>
            <a:ext cx="8564137" cy="1241365"/>
          </a:xfrm>
        </p:spPr>
        <p:txBody>
          <a:bodyPr/>
          <a:lstStyle/>
          <a:p>
            <a:r>
              <a:rPr lang="en-US" altLang="en-US" sz="2000" dirty="0"/>
              <a:t>Programs designed to reward health care providers with incentive payments for the quality of care provided</a:t>
            </a:r>
            <a:r>
              <a:rPr lang="en-US" altLang="en-US" sz="2000" baseline="30000" dirty="0"/>
              <a:t>1</a:t>
            </a:r>
          </a:p>
          <a:p>
            <a:r>
              <a:rPr lang="en-US" altLang="en-US" sz="2000" dirty="0"/>
              <a:t>“</a:t>
            </a:r>
            <a:r>
              <a:rPr lang="en-US" altLang="ja-JP" sz="2000" dirty="0"/>
              <a:t>Value</a:t>
            </a:r>
            <a:r>
              <a:rPr lang="en-US" altLang="en-US" sz="2000" dirty="0"/>
              <a:t>”</a:t>
            </a:r>
            <a:r>
              <a:rPr lang="en-US" altLang="ja-JP" sz="2000" dirty="0"/>
              <a:t> is derived from measuring health outcomes against the cost of delivering these outcomes</a:t>
            </a:r>
            <a:r>
              <a:rPr lang="en-US" altLang="ja-JP" sz="2000" baseline="30000" dirty="0"/>
              <a:t>2</a:t>
            </a:r>
          </a:p>
        </p:txBody>
      </p:sp>
      <p:sp>
        <p:nvSpPr>
          <p:cNvPr id="4" name="Text Placeholder 3">
            <a:extLst>
              <a:ext uri="{FF2B5EF4-FFF2-40B4-BE49-F238E27FC236}">
                <a16:creationId xmlns:a16="http://schemas.microsoft.com/office/drawing/2014/main" id="{F2A09DE5-5541-6540-A8FD-4EBECF817F10}"/>
              </a:ext>
            </a:extLst>
          </p:cNvPr>
          <p:cNvSpPr>
            <a:spLocks noGrp="1"/>
          </p:cNvSpPr>
          <p:nvPr>
            <p:ph type="body" sz="quarter" idx="10"/>
          </p:nvPr>
        </p:nvSpPr>
        <p:spPr>
          <a:xfrm>
            <a:off x="0" y="4598735"/>
            <a:ext cx="9144000" cy="544765"/>
          </a:xfrm>
        </p:spPr>
        <p:txBody>
          <a:bodyPr/>
          <a:lstStyle/>
          <a:p>
            <a:pPr marL="7938" indent="-7938">
              <a:spcBef>
                <a:spcPts val="0"/>
              </a:spcBef>
            </a:pPr>
            <a:r>
              <a:rPr lang="en-US" altLang="en-US" dirty="0"/>
              <a:t>1. CMS. 2018. https://www.cms.gov/Medicare/Quality-Initiatives-Patient-Assessment-Instruments/Value-Based-Programs/Value-Based-Programs.html. 2. NEJM Catalyst. 2017. https://catalyst.nejm.org/what-is-value-based-healthcare/. </a:t>
            </a:r>
          </a:p>
        </p:txBody>
      </p:sp>
      <p:pic>
        <p:nvPicPr>
          <p:cNvPr id="8" name="Picture 2" descr="Timeline of value-based programs and relevant legislation">
            <a:extLst>
              <a:ext uri="{FF2B5EF4-FFF2-40B4-BE49-F238E27FC236}">
                <a16:creationId xmlns:a16="http://schemas.microsoft.com/office/drawing/2014/main" id="{17603642-563D-A749-B8F0-80DEFF0B3D1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012" t="22450" r="3404" b="46486"/>
          <a:stretch/>
        </p:blipFill>
        <p:spPr bwMode="auto">
          <a:xfrm>
            <a:off x="2295144" y="2917928"/>
            <a:ext cx="4828032" cy="1225296"/>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042330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F92305-131C-6847-9768-87E8E48598A0}"/>
              </a:ext>
            </a:extLst>
          </p:cNvPr>
          <p:cNvSpPr>
            <a:spLocks noGrp="1"/>
          </p:cNvSpPr>
          <p:nvPr>
            <p:ph type="title"/>
          </p:nvPr>
        </p:nvSpPr>
        <p:spPr>
          <a:xfrm>
            <a:off x="312234" y="230272"/>
            <a:ext cx="7470799" cy="615553"/>
          </a:xfrm>
        </p:spPr>
        <p:txBody>
          <a:bodyPr/>
          <a:lstStyle/>
          <a:p>
            <a:r>
              <a:rPr lang="en-US" altLang="en-US" dirty="0"/>
              <a:t>Value-Based Health Care</a:t>
            </a:r>
            <a:r>
              <a:rPr lang="en-US" altLang="en-US" baseline="30000" dirty="0"/>
              <a:t>1-3</a:t>
            </a:r>
            <a:endParaRPr lang="en-US" baseline="30000" dirty="0"/>
          </a:p>
        </p:txBody>
      </p:sp>
      <p:sp>
        <p:nvSpPr>
          <p:cNvPr id="9" name="Content Placeholder 8">
            <a:extLst>
              <a:ext uri="{FF2B5EF4-FFF2-40B4-BE49-F238E27FC236}">
                <a16:creationId xmlns:a16="http://schemas.microsoft.com/office/drawing/2014/main" id="{4BE50811-4811-664B-B368-75FA6990EB73}"/>
              </a:ext>
            </a:extLst>
          </p:cNvPr>
          <p:cNvSpPr>
            <a:spLocks noGrp="1"/>
          </p:cNvSpPr>
          <p:nvPr>
            <p:ph sz="half" idx="1"/>
          </p:nvPr>
        </p:nvSpPr>
        <p:spPr/>
        <p:txBody>
          <a:bodyPr/>
          <a:lstStyle/>
          <a:p>
            <a:r>
              <a:rPr lang="en-US" altLang="en-US" sz="2000" dirty="0"/>
              <a:t>Triple Aim:		</a:t>
            </a:r>
          </a:p>
          <a:p>
            <a:pPr lvl="1"/>
            <a:r>
              <a:rPr lang="en-US" altLang="en-US" sz="1800" dirty="0"/>
              <a:t>Enhancing patient </a:t>
            </a:r>
            <a:br>
              <a:rPr lang="en-US" altLang="en-US" sz="1800" dirty="0"/>
            </a:br>
            <a:r>
              <a:rPr lang="en-US" altLang="en-US" sz="1800" dirty="0"/>
              <a:t>experience</a:t>
            </a:r>
          </a:p>
          <a:p>
            <a:pPr lvl="1"/>
            <a:r>
              <a:rPr lang="en-US" altLang="en-US" sz="1800" dirty="0"/>
              <a:t>Improving </a:t>
            </a:r>
            <a:br>
              <a:rPr lang="en-US" altLang="en-US" sz="1800" dirty="0"/>
            </a:br>
            <a:r>
              <a:rPr lang="en-US" altLang="en-US" sz="1800" dirty="0"/>
              <a:t>population health</a:t>
            </a:r>
          </a:p>
          <a:p>
            <a:pPr lvl="1"/>
            <a:r>
              <a:rPr lang="en-US" altLang="en-US" sz="1800" dirty="0"/>
              <a:t>Reducing cost</a:t>
            </a:r>
          </a:p>
        </p:txBody>
      </p:sp>
      <p:sp>
        <p:nvSpPr>
          <p:cNvPr id="10" name="Content Placeholder 9">
            <a:extLst>
              <a:ext uri="{FF2B5EF4-FFF2-40B4-BE49-F238E27FC236}">
                <a16:creationId xmlns:a16="http://schemas.microsoft.com/office/drawing/2014/main" id="{A6E708F2-2405-3141-96DF-77CA3232A43A}"/>
              </a:ext>
            </a:extLst>
          </p:cNvPr>
          <p:cNvSpPr>
            <a:spLocks noGrp="1"/>
          </p:cNvSpPr>
          <p:nvPr>
            <p:ph sz="half" idx="2"/>
          </p:nvPr>
        </p:nvSpPr>
        <p:spPr>
          <a:xfrm>
            <a:off x="4739094" y="1282215"/>
            <a:ext cx="4236740" cy="3229874"/>
          </a:xfrm>
        </p:spPr>
        <p:txBody>
          <a:bodyPr/>
          <a:lstStyle/>
          <a:p>
            <a:r>
              <a:rPr lang="en-US" altLang="en-US" sz="2000" dirty="0"/>
              <a:t>Quadruple Aim:	</a:t>
            </a:r>
          </a:p>
          <a:p>
            <a:pPr lvl="1"/>
            <a:r>
              <a:rPr lang="en-US" altLang="en-US" sz="1800" dirty="0"/>
              <a:t>Enhancing patient experience</a:t>
            </a:r>
          </a:p>
          <a:p>
            <a:pPr lvl="1"/>
            <a:r>
              <a:rPr lang="en-US" altLang="en-US" sz="1800" dirty="0"/>
              <a:t>Improving population health</a:t>
            </a:r>
          </a:p>
          <a:p>
            <a:pPr lvl="1"/>
            <a:r>
              <a:rPr lang="en-US" altLang="en-US" sz="1800" dirty="0"/>
              <a:t>Reducing cost</a:t>
            </a:r>
          </a:p>
          <a:p>
            <a:pPr lvl="1"/>
            <a:r>
              <a:rPr lang="en-US" altLang="en-US" sz="1800" dirty="0"/>
              <a:t>Improving work-life of health care providers</a:t>
            </a:r>
          </a:p>
        </p:txBody>
      </p:sp>
      <p:sp>
        <p:nvSpPr>
          <p:cNvPr id="4" name="Text Placeholder 3">
            <a:extLst>
              <a:ext uri="{FF2B5EF4-FFF2-40B4-BE49-F238E27FC236}">
                <a16:creationId xmlns:a16="http://schemas.microsoft.com/office/drawing/2014/main" id="{E8B9C492-F760-B142-AABF-B9802D0E405C}"/>
              </a:ext>
            </a:extLst>
          </p:cNvPr>
          <p:cNvSpPr>
            <a:spLocks noGrp="1"/>
          </p:cNvSpPr>
          <p:nvPr>
            <p:ph type="body" sz="quarter" idx="10"/>
          </p:nvPr>
        </p:nvSpPr>
        <p:spPr>
          <a:xfrm>
            <a:off x="0" y="4598735"/>
            <a:ext cx="9144000" cy="544765"/>
          </a:xfrm>
        </p:spPr>
        <p:txBody>
          <a:bodyPr/>
          <a:lstStyle/>
          <a:p>
            <a:pPr marL="7938" indent="-7938"/>
            <a:r>
              <a:rPr lang="en-US" altLang="en-US" dirty="0"/>
              <a:t>1. Bodenheimer T, et al. </a:t>
            </a:r>
            <a:r>
              <a:rPr lang="en-US" altLang="en-US" i="1" dirty="0"/>
              <a:t>Ann Fam Med</a:t>
            </a:r>
            <a:r>
              <a:rPr lang="en-US" altLang="en-US" dirty="0"/>
              <a:t>. 2014;1573-576. 2. Block J. </a:t>
            </a:r>
            <a:r>
              <a:rPr lang="en-US" altLang="en-US" i="1" dirty="0"/>
              <a:t>Value in Health</a:t>
            </a:r>
            <a:r>
              <a:rPr lang="en-US" altLang="en-US" dirty="0"/>
              <a:t>. 2018;21:380-385. </a:t>
            </a:r>
            <a:br>
              <a:rPr lang="en-US" altLang="en-US" dirty="0"/>
            </a:br>
            <a:r>
              <a:rPr lang="en-US" altLang="en-US" dirty="0"/>
              <a:t>3. https://catalyst.nejm.org/what-is-value-based-healthcare/.</a:t>
            </a:r>
          </a:p>
        </p:txBody>
      </p:sp>
      <p:sp>
        <p:nvSpPr>
          <p:cNvPr id="11" name="Right Arrow 10">
            <a:extLst>
              <a:ext uri="{FF2B5EF4-FFF2-40B4-BE49-F238E27FC236}">
                <a16:creationId xmlns:a16="http://schemas.microsoft.com/office/drawing/2014/main" id="{CFA956D5-892D-2942-A779-970C8CFD2F85}"/>
              </a:ext>
            </a:extLst>
          </p:cNvPr>
          <p:cNvSpPr>
            <a:spLocks noChangeArrowheads="1"/>
          </p:cNvSpPr>
          <p:nvPr/>
        </p:nvSpPr>
        <p:spPr bwMode="auto">
          <a:xfrm>
            <a:off x="3681899" y="1795166"/>
            <a:ext cx="702819" cy="520023"/>
          </a:xfrm>
          <a:prstGeom prst="rightArrow">
            <a:avLst>
              <a:gd name="adj1" fmla="val 50000"/>
              <a:gd name="adj2" fmla="val 49981"/>
            </a:avLst>
          </a:prstGeom>
          <a:solidFill>
            <a:schemeClr val="accent3"/>
          </a:solidFill>
          <a:ln w="9525">
            <a:noFill/>
            <a:miter lim="800000"/>
            <a:headEnd/>
            <a:tailEnd/>
          </a:ln>
          <a:effectLst>
            <a:outerShdw blurRad="40000" dist="23000" dir="5400000" rotWithShape="0">
              <a:srgbClr val="808080">
                <a:alpha val="34998"/>
              </a:srgbClr>
            </a:outerShdw>
          </a:effectLst>
        </p:spPr>
        <p:txBody>
          <a:bodyPr anchor="ctr"/>
          <a:lstStyle/>
          <a:p>
            <a:pPr algn="ctr" defTabSz="334093" eaLnBrk="0" fontAlgn="base" hangingPunct="0">
              <a:spcBef>
                <a:spcPct val="0"/>
              </a:spcBef>
              <a:spcAft>
                <a:spcPct val="0"/>
              </a:spcAft>
              <a:defRPr/>
            </a:pPr>
            <a:endParaRPr lang="en-US" sz="1324" dirty="0">
              <a:solidFill>
                <a:prstClr val="white"/>
              </a:solidFill>
              <a:latin typeface="Calibri"/>
              <a:ea typeface="MS PGothic" panose="020B0600070205080204" pitchFamily="34" charset="-128"/>
            </a:endParaRPr>
          </a:p>
        </p:txBody>
      </p:sp>
      <p:sp>
        <p:nvSpPr>
          <p:cNvPr id="12" name="Content Placeholder 8">
            <a:extLst>
              <a:ext uri="{FF2B5EF4-FFF2-40B4-BE49-F238E27FC236}">
                <a16:creationId xmlns:a16="http://schemas.microsoft.com/office/drawing/2014/main" id="{F6FBD4DD-51ED-2D4F-AED3-25967EE0B56C}"/>
              </a:ext>
            </a:extLst>
          </p:cNvPr>
          <p:cNvSpPr txBox="1">
            <a:spLocks/>
          </p:cNvSpPr>
          <p:nvPr/>
        </p:nvSpPr>
        <p:spPr>
          <a:xfrm>
            <a:off x="312234" y="3246082"/>
            <a:ext cx="8328846" cy="1031217"/>
          </a:xfrm>
          <a:prstGeom prst="rect">
            <a:avLst/>
          </a:prstGeom>
          <a:solidFill>
            <a:schemeClr val="accent3"/>
          </a:solidFill>
        </p:spPr>
        <p:txBody>
          <a:bodyPr vert="horz" wrap="square" lIns="0" tIns="45720" rIns="91440" bIns="45720" rtlCol="0" anchor="ctr">
            <a:noAutofit/>
          </a:bodyPr>
          <a:lstStyle>
            <a:lvl1pPr marL="347663" indent="-347663" algn="l" defTabSz="914400" rtl="0" eaLnBrk="1" latinLnBrk="0" hangingPunct="1">
              <a:lnSpc>
                <a:spcPct val="85000"/>
              </a:lnSpc>
              <a:spcBef>
                <a:spcPts val="800"/>
              </a:spcBef>
              <a:buClr>
                <a:schemeClr val="accent3"/>
              </a:buClr>
              <a:buSzPct val="115000"/>
              <a:buFont typeface="Arial"/>
              <a:buChar char="●"/>
              <a:defRPr sz="2800" kern="1200">
                <a:solidFill>
                  <a:schemeClr val="tx2"/>
                </a:solidFill>
                <a:latin typeface="Arial"/>
                <a:ea typeface="+mn-ea"/>
                <a:cs typeface="Arial"/>
              </a:defRPr>
            </a:lvl1pPr>
            <a:lvl2pPr marL="739775" indent="-282575" algn="l" defTabSz="914400" rtl="0" eaLnBrk="1" latinLnBrk="0" hangingPunct="1">
              <a:lnSpc>
                <a:spcPct val="85000"/>
              </a:lnSpc>
              <a:spcBef>
                <a:spcPts val="400"/>
              </a:spcBef>
              <a:buClr>
                <a:schemeClr val="accent2"/>
              </a:buClr>
              <a:buSzPct val="115000"/>
              <a:buFont typeface="Arial"/>
              <a:buChar char="●"/>
              <a:defRPr sz="2400" kern="1200">
                <a:solidFill>
                  <a:srgbClr val="000000"/>
                </a:solidFill>
                <a:latin typeface="Arial"/>
                <a:ea typeface="+mn-ea"/>
                <a:cs typeface="Arial"/>
              </a:defRPr>
            </a:lvl2pPr>
            <a:lvl3pPr marL="1078992" indent="-283464" algn="l" defTabSz="914400" rtl="0" eaLnBrk="1" latinLnBrk="0" hangingPunct="1">
              <a:lnSpc>
                <a:spcPct val="85000"/>
              </a:lnSpc>
              <a:spcBef>
                <a:spcPts val="0"/>
              </a:spcBef>
              <a:buClr>
                <a:schemeClr val="accent5"/>
              </a:buClr>
              <a:buSzPct val="115000"/>
              <a:buFont typeface="Lucida Grande"/>
              <a:buChar char="-"/>
              <a:defRPr sz="2400" kern="1200">
                <a:solidFill>
                  <a:srgbClr val="000000"/>
                </a:solidFill>
                <a:latin typeface="Arial"/>
                <a:ea typeface="+mn-ea"/>
                <a:cs typeface="Arial"/>
              </a:defRPr>
            </a:lvl3pPr>
            <a:lvl4pPr marL="1481328" indent="-283464" algn="l" defTabSz="914400" rtl="0" eaLnBrk="1" latinLnBrk="0" hangingPunct="1">
              <a:lnSpc>
                <a:spcPct val="85000"/>
              </a:lnSpc>
              <a:spcBef>
                <a:spcPts val="0"/>
              </a:spcBef>
              <a:buClr>
                <a:schemeClr val="accent5"/>
              </a:buClr>
              <a:buSzPct val="115000"/>
              <a:buFont typeface="Lucida Grande"/>
              <a:buChar char="-"/>
              <a:defRPr sz="2400" kern="1200">
                <a:solidFill>
                  <a:srgbClr val="000000"/>
                </a:solidFill>
                <a:latin typeface="Arial"/>
                <a:ea typeface="+mn-ea"/>
                <a:cs typeface="Arial"/>
              </a:defRPr>
            </a:lvl4pPr>
            <a:lvl5pPr marL="1883664" indent="-283464" algn="l" defTabSz="914400" rtl="0" eaLnBrk="1" latinLnBrk="0" hangingPunct="1">
              <a:lnSpc>
                <a:spcPct val="85000"/>
              </a:lnSpc>
              <a:spcBef>
                <a:spcPts val="0"/>
              </a:spcBef>
              <a:buClr>
                <a:schemeClr val="accent5"/>
              </a:buClr>
              <a:buSzPct val="115000"/>
              <a:buFont typeface="Lucida Grande"/>
              <a:buChar char="-"/>
              <a:defRPr sz="2400" kern="1200">
                <a:solidFill>
                  <a:srgbClr val="000000"/>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0" indent="0" algn="ctr" defTabSz="334093" eaLnBrk="0" fontAlgn="base" hangingPunct="0">
              <a:spcAft>
                <a:spcPct val="0"/>
              </a:spcAft>
              <a:buNone/>
              <a:defRPr/>
            </a:pPr>
            <a:r>
              <a:rPr lang="en-US" sz="1800" b="1" dirty="0">
                <a:solidFill>
                  <a:schemeClr val="bg2"/>
                </a:solidFill>
                <a:ea typeface="MS PGothic" charset="0"/>
              </a:rPr>
              <a:t>Chronic Illnesses: </a:t>
            </a:r>
            <a:r>
              <a:rPr lang="en-US" sz="1800" dirty="0">
                <a:solidFill>
                  <a:schemeClr val="bg2"/>
                </a:solidFill>
                <a:ea typeface="MS PGothic" charset="0"/>
              </a:rPr>
              <a:t>difficult to treat and represent a major cost in </a:t>
            </a:r>
            <a:br>
              <a:rPr lang="en-US" sz="1800" dirty="0">
                <a:solidFill>
                  <a:schemeClr val="bg2"/>
                </a:solidFill>
                <a:ea typeface="MS PGothic" charset="0"/>
              </a:rPr>
            </a:br>
            <a:r>
              <a:rPr lang="en-US" sz="1800" dirty="0">
                <a:solidFill>
                  <a:schemeClr val="bg2"/>
                </a:solidFill>
                <a:ea typeface="MS PGothic" charset="0"/>
              </a:rPr>
              <a:t>the U.S. health care system</a:t>
            </a:r>
          </a:p>
          <a:p>
            <a:pPr marL="0" indent="0" algn="ctr" defTabSz="334093" eaLnBrk="0" fontAlgn="base" hangingPunct="0">
              <a:spcAft>
                <a:spcPct val="0"/>
              </a:spcAft>
              <a:buNone/>
              <a:defRPr/>
            </a:pPr>
            <a:r>
              <a:rPr lang="en-US" sz="1800" dirty="0">
                <a:solidFill>
                  <a:schemeClr val="bg2"/>
                </a:solidFill>
                <a:ea typeface="MS PGothic" charset="0"/>
              </a:rPr>
              <a:t>Emerging treatment options are expensive</a:t>
            </a:r>
          </a:p>
        </p:txBody>
      </p:sp>
    </p:spTree>
    <p:extLst>
      <p:ext uri="{BB962C8B-B14F-4D97-AF65-F5344CB8AC3E}">
        <p14:creationId xmlns:p14="http://schemas.microsoft.com/office/powerpoint/2010/main" val="374366036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A24A0-B746-C44A-8DC0-EFAA61427F96}"/>
              </a:ext>
            </a:extLst>
          </p:cNvPr>
          <p:cNvSpPr>
            <a:spLocks noGrp="1"/>
          </p:cNvSpPr>
          <p:nvPr>
            <p:ph type="title"/>
          </p:nvPr>
        </p:nvSpPr>
        <p:spPr/>
        <p:txBody>
          <a:bodyPr/>
          <a:lstStyle/>
          <a:p>
            <a:r>
              <a:rPr lang="en-US" altLang="en-US" dirty="0"/>
              <a:t>Cost-Effectiveness of Biologics for AD</a:t>
            </a:r>
            <a:endParaRPr lang="en-US" dirty="0"/>
          </a:p>
        </p:txBody>
      </p:sp>
      <p:sp>
        <p:nvSpPr>
          <p:cNvPr id="17" name="Content Placeholder 16">
            <a:extLst>
              <a:ext uri="{FF2B5EF4-FFF2-40B4-BE49-F238E27FC236}">
                <a16:creationId xmlns:a16="http://schemas.microsoft.com/office/drawing/2014/main" id="{AA5A5BAA-BB10-0047-B845-459A3FC85DF4}"/>
              </a:ext>
            </a:extLst>
          </p:cNvPr>
          <p:cNvSpPr>
            <a:spLocks noGrp="1"/>
          </p:cNvSpPr>
          <p:nvPr>
            <p:ph idx="1"/>
          </p:nvPr>
        </p:nvSpPr>
        <p:spPr>
          <a:xfrm>
            <a:off x="312233" y="1282214"/>
            <a:ext cx="8564137" cy="353943"/>
          </a:xfrm>
        </p:spPr>
        <p:txBody>
          <a:bodyPr/>
          <a:lstStyle/>
          <a:p>
            <a:r>
              <a:rPr lang="en-US" altLang="en-US" sz="2000" dirty="0"/>
              <a:t>Importance of demonstrating value of health care interventions</a:t>
            </a:r>
          </a:p>
        </p:txBody>
      </p:sp>
      <p:sp>
        <p:nvSpPr>
          <p:cNvPr id="7" name="Text Placeholder 6">
            <a:extLst>
              <a:ext uri="{FF2B5EF4-FFF2-40B4-BE49-F238E27FC236}">
                <a16:creationId xmlns:a16="http://schemas.microsoft.com/office/drawing/2014/main" id="{B0E2CE2B-A0C4-FE4C-91AE-FBC3059F44B6}"/>
              </a:ext>
            </a:extLst>
          </p:cNvPr>
          <p:cNvSpPr>
            <a:spLocks noGrp="1"/>
          </p:cNvSpPr>
          <p:nvPr>
            <p:ph type="body" sz="quarter" idx="10"/>
          </p:nvPr>
        </p:nvSpPr>
        <p:spPr>
          <a:xfrm>
            <a:off x="7315" y="4755702"/>
            <a:ext cx="9144000" cy="387798"/>
          </a:xfrm>
        </p:spPr>
        <p:txBody>
          <a:bodyPr/>
          <a:lstStyle/>
          <a:p>
            <a:r>
              <a:rPr lang="en-US" altLang="en-US" dirty="0"/>
              <a:t>Kuznik A, et al. </a:t>
            </a:r>
            <a:r>
              <a:rPr lang="en-US" altLang="en-US" i="1" dirty="0"/>
              <a:t>Dermatol Ther (Heidelb)</a:t>
            </a:r>
            <a:r>
              <a:rPr lang="en-US" altLang="en-US" dirty="0"/>
              <a:t>. 2017;7:493-505.</a:t>
            </a:r>
          </a:p>
        </p:txBody>
      </p:sp>
      <p:sp>
        <p:nvSpPr>
          <p:cNvPr id="13" name="Rectangle 12">
            <a:extLst>
              <a:ext uri="{FF2B5EF4-FFF2-40B4-BE49-F238E27FC236}">
                <a16:creationId xmlns:a16="http://schemas.microsoft.com/office/drawing/2014/main" id="{9BE896F3-5AD7-D74F-B1E2-9688029AF3F9}"/>
              </a:ext>
            </a:extLst>
          </p:cNvPr>
          <p:cNvSpPr/>
          <p:nvPr/>
        </p:nvSpPr>
        <p:spPr>
          <a:xfrm rot="607059">
            <a:off x="2447903" y="3086177"/>
            <a:ext cx="3925911" cy="2006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34093" eaLnBrk="0" fontAlgn="base" hangingPunct="0">
              <a:spcBef>
                <a:spcPct val="0"/>
              </a:spcBef>
              <a:spcAft>
                <a:spcPct val="0"/>
              </a:spcAft>
              <a:defRPr/>
            </a:pPr>
            <a:endParaRPr lang="en-US" sz="1324" dirty="0">
              <a:solidFill>
                <a:prstClr val="white"/>
              </a:solidFill>
              <a:latin typeface="Calibri"/>
            </a:endParaRPr>
          </a:p>
        </p:txBody>
      </p:sp>
      <p:sp>
        <p:nvSpPr>
          <p:cNvPr id="14" name="Isosceles Triangle 8">
            <a:extLst>
              <a:ext uri="{FF2B5EF4-FFF2-40B4-BE49-F238E27FC236}">
                <a16:creationId xmlns:a16="http://schemas.microsoft.com/office/drawing/2014/main" id="{AAEDFC45-3440-4F44-91B9-64D9C1D79FE2}"/>
              </a:ext>
            </a:extLst>
          </p:cNvPr>
          <p:cNvSpPr/>
          <p:nvPr/>
        </p:nvSpPr>
        <p:spPr>
          <a:xfrm>
            <a:off x="3714750" y="3287890"/>
            <a:ext cx="1365717" cy="123755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34093" eaLnBrk="0" fontAlgn="base" hangingPunct="0">
              <a:spcBef>
                <a:spcPct val="0"/>
              </a:spcBef>
              <a:spcAft>
                <a:spcPct val="0"/>
              </a:spcAft>
              <a:defRPr/>
            </a:pPr>
            <a:endParaRPr lang="en-US" sz="1324" dirty="0">
              <a:solidFill>
                <a:prstClr val="white"/>
              </a:solidFill>
              <a:latin typeface="Calibri"/>
            </a:endParaRPr>
          </a:p>
        </p:txBody>
      </p:sp>
      <p:sp>
        <p:nvSpPr>
          <p:cNvPr id="21" name="TextBox 2">
            <a:extLst>
              <a:ext uri="{FF2B5EF4-FFF2-40B4-BE49-F238E27FC236}">
                <a16:creationId xmlns:a16="http://schemas.microsoft.com/office/drawing/2014/main" id="{B8FFD212-01F5-C34F-8D92-88B274CCD912}"/>
              </a:ext>
            </a:extLst>
          </p:cNvPr>
          <p:cNvSpPr txBox="1">
            <a:spLocks noChangeArrowheads="1"/>
          </p:cNvSpPr>
          <p:nvPr/>
        </p:nvSpPr>
        <p:spPr bwMode="auto">
          <a:xfrm>
            <a:off x="1525401" y="1847570"/>
            <a:ext cx="2283899" cy="825419"/>
          </a:xfrm>
          <a:prstGeom prst="rect">
            <a:avLst/>
          </a:prstGeom>
          <a:solidFill>
            <a:schemeClr val="accent3"/>
          </a:solidFill>
          <a:ln>
            <a:noFill/>
          </a:ln>
          <a:extLst/>
        </p:spPr>
        <p:txBody>
          <a:bodyPr>
            <a:spAutoFit/>
          </a:bodyPr>
          <a:lstStyle>
            <a:lvl1pPr marL="342900" indent="-342900">
              <a:defRPr sz="2000">
                <a:solidFill>
                  <a:schemeClr val="tx1"/>
                </a:solidFill>
                <a:latin typeface="Calibri" panose="020F0502020204030204" pitchFamily="34" charset="0"/>
                <a:ea typeface="MS PGothic" panose="020B0600070205080204" pitchFamily="34" charset="-128"/>
              </a:defRPr>
            </a:lvl1pPr>
            <a:lvl2pPr marL="742950" indent="-285750">
              <a:defRPr sz="2000">
                <a:solidFill>
                  <a:schemeClr val="tx1"/>
                </a:solidFill>
                <a:latin typeface="Calibri" panose="020F0502020204030204" pitchFamily="34" charset="0"/>
                <a:ea typeface="MS PGothic" panose="020B0600070205080204" pitchFamily="34" charset="-128"/>
              </a:defRPr>
            </a:lvl2pPr>
            <a:lvl3pPr marL="1143000" indent="-228600">
              <a:defRPr sz="2000">
                <a:solidFill>
                  <a:schemeClr val="tx1"/>
                </a:solidFill>
                <a:latin typeface="Calibri" panose="020F0502020204030204" pitchFamily="34" charset="0"/>
                <a:ea typeface="MS PGothic" panose="020B0600070205080204" pitchFamily="34" charset="-128"/>
              </a:defRPr>
            </a:lvl3pPr>
            <a:lvl4pPr marL="1600200" indent="-228600">
              <a:defRPr sz="2000">
                <a:solidFill>
                  <a:schemeClr val="tx1"/>
                </a:solidFill>
                <a:latin typeface="Calibri" panose="020F0502020204030204" pitchFamily="34" charset="0"/>
                <a:ea typeface="MS PGothic" panose="020B0600070205080204" pitchFamily="34" charset="-128"/>
              </a:defRPr>
            </a:lvl4pPr>
            <a:lvl5pPr marL="2057400" indent="-228600">
              <a:defRPr sz="2000">
                <a:solidFill>
                  <a:schemeClr val="tx1"/>
                </a:solidFill>
                <a:latin typeface="Calibri" panose="020F0502020204030204" pitchFamily="34" charset="0"/>
                <a:ea typeface="MS PGothic" panose="020B0600070205080204" pitchFamily="34" charset="-128"/>
              </a:defRPr>
            </a:lvl5pPr>
            <a:lvl6pPr marL="2514600" indent="-228600" defTabSz="504825" eaLnBrk="0" fontAlgn="base" hangingPunct="0">
              <a:spcBef>
                <a:spcPct val="0"/>
              </a:spcBef>
              <a:spcAft>
                <a:spcPct val="0"/>
              </a:spcAft>
              <a:defRPr sz="2000">
                <a:solidFill>
                  <a:schemeClr val="tx1"/>
                </a:solidFill>
                <a:latin typeface="Calibri" panose="020F0502020204030204" pitchFamily="34" charset="0"/>
                <a:ea typeface="MS PGothic" panose="020B0600070205080204" pitchFamily="34" charset="-128"/>
              </a:defRPr>
            </a:lvl6pPr>
            <a:lvl7pPr marL="2971800" indent="-228600" defTabSz="504825" eaLnBrk="0" fontAlgn="base" hangingPunct="0">
              <a:spcBef>
                <a:spcPct val="0"/>
              </a:spcBef>
              <a:spcAft>
                <a:spcPct val="0"/>
              </a:spcAft>
              <a:defRPr sz="2000">
                <a:solidFill>
                  <a:schemeClr val="tx1"/>
                </a:solidFill>
                <a:latin typeface="Calibri" panose="020F0502020204030204" pitchFamily="34" charset="0"/>
                <a:ea typeface="MS PGothic" panose="020B0600070205080204" pitchFamily="34" charset="-128"/>
              </a:defRPr>
            </a:lvl7pPr>
            <a:lvl8pPr marL="3429000" indent="-228600" defTabSz="504825" eaLnBrk="0" fontAlgn="base" hangingPunct="0">
              <a:spcBef>
                <a:spcPct val="0"/>
              </a:spcBef>
              <a:spcAft>
                <a:spcPct val="0"/>
              </a:spcAft>
              <a:defRPr sz="2000">
                <a:solidFill>
                  <a:schemeClr val="tx1"/>
                </a:solidFill>
                <a:latin typeface="Calibri" panose="020F0502020204030204" pitchFamily="34" charset="0"/>
                <a:ea typeface="MS PGothic" panose="020B0600070205080204" pitchFamily="34" charset="-128"/>
              </a:defRPr>
            </a:lvl8pPr>
            <a:lvl9pPr marL="3886200" indent="-228600" defTabSz="504825" eaLnBrk="0" fontAlgn="base" hangingPunct="0">
              <a:spcBef>
                <a:spcPct val="0"/>
              </a:spcBef>
              <a:spcAft>
                <a:spcPct val="0"/>
              </a:spcAft>
              <a:defRPr sz="2000">
                <a:solidFill>
                  <a:schemeClr val="tx1"/>
                </a:solidFill>
                <a:latin typeface="Calibri" panose="020F0502020204030204" pitchFamily="34" charset="0"/>
                <a:ea typeface="MS PGothic" panose="020B0600070205080204" pitchFamily="34" charset="-128"/>
              </a:defRPr>
            </a:lvl9pPr>
          </a:lstStyle>
          <a:p>
            <a:pPr marL="285750" indent="-285750" defTabSz="334093" fontAlgn="base">
              <a:spcBef>
                <a:spcPct val="0"/>
              </a:spcBef>
              <a:spcAft>
                <a:spcPct val="0"/>
              </a:spcAft>
              <a:buSzPct val="120000"/>
              <a:buFont typeface="Arial" panose="020B0604020202020204" pitchFamily="34" charset="0"/>
              <a:buChar char="•"/>
            </a:pPr>
            <a:r>
              <a:rPr lang="en-US" altLang="en-US" sz="1588" dirty="0">
                <a:solidFill>
                  <a:prstClr val="white"/>
                </a:solidFill>
                <a:latin typeface="Arial" panose="020B0604020202020204" pitchFamily="34" charset="0"/>
                <a:cs typeface="Arial" panose="020B0604020202020204" pitchFamily="34" charset="0"/>
              </a:rPr>
              <a:t>Chronic disease</a:t>
            </a:r>
          </a:p>
          <a:p>
            <a:pPr marL="285750" indent="-285750" defTabSz="334093" fontAlgn="base">
              <a:spcBef>
                <a:spcPct val="0"/>
              </a:spcBef>
              <a:spcAft>
                <a:spcPct val="0"/>
              </a:spcAft>
              <a:buSzPct val="120000"/>
              <a:buFont typeface="Arial" panose="020B0604020202020204" pitchFamily="34" charset="0"/>
              <a:buChar char="•"/>
            </a:pPr>
            <a:r>
              <a:rPr lang="en-US" altLang="en-US" sz="1588" dirty="0">
                <a:solidFill>
                  <a:prstClr val="white"/>
                </a:solidFill>
                <a:latin typeface="Arial" panose="020B0604020202020204" pitchFamily="34" charset="0"/>
                <a:cs typeface="Arial" panose="020B0604020202020204" pitchFamily="34" charset="0"/>
              </a:rPr>
              <a:t>Challenging to treat</a:t>
            </a:r>
          </a:p>
          <a:p>
            <a:pPr marL="285750" indent="-285750" defTabSz="334093" fontAlgn="base">
              <a:spcBef>
                <a:spcPct val="0"/>
              </a:spcBef>
              <a:spcAft>
                <a:spcPct val="0"/>
              </a:spcAft>
              <a:buSzPct val="120000"/>
              <a:buFont typeface="Arial" panose="020B0604020202020204" pitchFamily="34" charset="0"/>
              <a:buChar char="•"/>
            </a:pPr>
            <a:r>
              <a:rPr lang="en-US" altLang="en-US" sz="1588" dirty="0">
                <a:solidFill>
                  <a:prstClr val="white"/>
                </a:solidFill>
                <a:latin typeface="Arial" panose="020B0604020202020204" pitchFamily="34" charset="0"/>
                <a:cs typeface="Arial" panose="020B0604020202020204" pitchFamily="34" charset="0"/>
              </a:rPr>
              <a:t>High impact on QoL</a:t>
            </a:r>
          </a:p>
        </p:txBody>
      </p:sp>
      <p:sp>
        <p:nvSpPr>
          <p:cNvPr id="22" name="TextBox 2">
            <a:extLst>
              <a:ext uri="{FF2B5EF4-FFF2-40B4-BE49-F238E27FC236}">
                <a16:creationId xmlns:a16="http://schemas.microsoft.com/office/drawing/2014/main" id="{F2EF303E-F46F-534E-AC38-D0F0FF113C1A}"/>
              </a:ext>
            </a:extLst>
          </p:cNvPr>
          <p:cNvSpPr txBox="1">
            <a:spLocks noChangeArrowheads="1"/>
          </p:cNvSpPr>
          <p:nvPr/>
        </p:nvSpPr>
        <p:spPr bwMode="auto">
          <a:xfrm>
            <a:off x="5347306" y="2361086"/>
            <a:ext cx="2662837" cy="825419"/>
          </a:xfrm>
          <a:prstGeom prst="rect">
            <a:avLst/>
          </a:prstGeom>
          <a:solidFill>
            <a:schemeClr val="accent3"/>
          </a:solidFill>
          <a:ln>
            <a:noFill/>
          </a:ln>
          <a:extLst/>
        </p:spPr>
        <p:txBody>
          <a:bodyPr wrap="square">
            <a:spAutoFit/>
          </a:bodyPr>
          <a:lstStyle>
            <a:lvl1pPr marL="342900" indent="-342900">
              <a:defRPr sz="2000">
                <a:solidFill>
                  <a:schemeClr val="tx1"/>
                </a:solidFill>
                <a:latin typeface="Calibri" panose="020F0502020204030204" pitchFamily="34" charset="0"/>
                <a:ea typeface="MS PGothic" panose="020B0600070205080204" pitchFamily="34" charset="-128"/>
              </a:defRPr>
            </a:lvl1pPr>
            <a:lvl2pPr marL="742950" indent="-285750">
              <a:defRPr sz="2000">
                <a:solidFill>
                  <a:schemeClr val="tx1"/>
                </a:solidFill>
                <a:latin typeface="Calibri" panose="020F0502020204030204" pitchFamily="34" charset="0"/>
                <a:ea typeface="MS PGothic" panose="020B0600070205080204" pitchFamily="34" charset="-128"/>
              </a:defRPr>
            </a:lvl2pPr>
            <a:lvl3pPr marL="1143000" indent="-228600">
              <a:defRPr sz="2000">
                <a:solidFill>
                  <a:schemeClr val="tx1"/>
                </a:solidFill>
                <a:latin typeface="Calibri" panose="020F0502020204030204" pitchFamily="34" charset="0"/>
                <a:ea typeface="MS PGothic" panose="020B0600070205080204" pitchFamily="34" charset="-128"/>
              </a:defRPr>
            </a:lvl3pPr>
            <a:lvl4pPr marL="1600200" indent="-228600">
              <a:defRPr sz="2000">
                <a:solidFill>
                  <a:schemeClr val="tx1"/>
                </a:solidFill>
                <a:latin typeface="Calibri" panose="020F0502020204030204" pitchFamily="34" charset="0"/>
                <a:ea typeface="MS PGothic" panose="020B0600070205080204" pitchFamily="34" charset="-128"/>
              </a:defRPr>
            </a:lvl4pPr>
            <a:lvl5pPr marL="2057400" indent="-228600">
              <a:defRPr sz="2000">
                <a:solidFill>
                  <a:schemeClr val="tx1"/>
                </a:solidFill>
                <a:latin typeface="Calibri" panose="020F0502020204030204" pitchFamily="34" charset="0"/>
                <a:ea typeface="MS PGothic" panose="020B0600070205080204" pitchFamily="34" charset="-128"/>
              </a:defRPr>
            </a:lvl5pPr>
            <a:lvl6pPr marL="2514600" indent="-228600" defTabSz="504825" eaLnBrk="0" fontAlgn="base" hangingPunct="0">
              <a:spcBef>
                <a:spcPct val="0"/>
              </a:spcBef>
              <a:spcAft>
                <a:spcPct val="0"/>
              </a:spcAft>
              <a:defRPr sz="2000">
                <a:solidFill>
                  <a:schemeClr val="tx1"/>
                </a:solidFill>
                <a:latin typeface="Calibri" panose="020F0502020204030204" pitchFamily="34" charset="0"/>
                <a:ea typeface="MS PGothic" panose="020B0600070205080204" pitchFamily="34" charset="-128"/>
              </a:defRPr>
            </a:lvl6pPr>
            <a:lvl7pPr marL="2971800" indent="-228600" defTabSz="504825" eaLnBrk="0" fontAlgn="base" hangingPunct="0">
              <a:spcBef>
                <a:spcPct val="0"/>
              </a:spcBef>
              <a:spcAft>
                <a:spcPct val="0"/>
              </a:spcAft>
              <a:defRPr sz="2000">
                <a:solidFill>
                  <a:schemeClr val="tx1"/>
                </a:solidFill>
                <a:latin typeface="Calibri" panose="020F0502020204030204" pitchFamily="34" charset="0"/>
                <a:ea typeface="MS PGothic" panose="020B0600070205080204" pitchFamily="34" charset="-128"/>
              </a:defRPr>
            </a:lvl7pPr>
            <a:lvl8pPr marL="3429000" indent="-228600" defTabSz="504825" eaLnBrk="0" fontAlgn="base" hangingPunct="0">
              <a:spcBef>
                <a:spcPct val="0"/>
              </a:spcBef>
              <a:spcAft>
                <a:spcPct val="0"/>
              </a:spcAft>
              <a:defRPr sz="2000">
                <a:solidFill>
                  <a:schemeClr val="tx1"/>
                </a:solidFill>
                <a:latin typeface="Calibri" panose="020F0502020204030204" pitchFamily="34" charset="0"/>
                <a:ea typeface="MS PGothic" panose="020B0600070205080204" pitchFamily="34" charset="-128"/>
              </a:defRPr>
            </a:lvl8pPr>
            <a:lvl9pPr marL="3886200" indent="-228600" defTabSz="504825" eaLnBrk="0" fontAlgn="base" hangingPunct="0">
              <a:spcBef>
                <a:spcPct val="0"/>
              </a:spcBef>
              <a:spcAft>
                <a:spcPct val="0"/>
              </a:spcAft>
              <a:defRPr sz="2000">
                <a:solidFill>
                  <a:schemeClr val="tx1"/>
                </a:solidFill>
                <a:latin typeface="Calibri" panose="020F0502020204030204" pitchFamily="34" charset="0"/>
                <a:ea typeface="MS PGothic" panose="020B0600070205080204" pitchFamily="34" charset="-128"/>
              </a:defRPr>
            </a:lvl9pPr>
          </a:lstStyle>
          <a:p>
            <a:pPr marL="285750" indent="-285750" defTabSz="334093" fontAlgn="base">
              <a:spcBef>
                <a:spcPct val="0"/>
              </a:spcBef>
              <a:spcAft>
                <a:spcPct val="0"/>
              </a:spcAft>
              <a:buSzPct val="120000"/>
              <a:buFont typeface="Arial" panose="020B0604020202020204" pitchFamily="34" charset="0"/>
              <a:buChar char="•"/>
            </a:pPr>
            <a:r>
              <a:rPr lang="en-US" altLang="en-US" sz="1588" dirty="0">
                <a:solidFill>
                  <a:srgbClr val="FFFFFF"/>
                </a:solidFill>
                <a:latin typeface="Arial" panose="020B0604020202020204" pitchFamily="34" charset="0"/>
                <a:cs typeface="Arial" panose="020B0604020202020204" pitchFamily="34" charset="0"/>
              </a:rPr>
              <a:t>Benefits of long-term disease control</a:t>
            </a:r>
          </a:p>
          <a:p>
            <a:pPr marL="285750" indent="-285750" defTabSz="334093" fontAlgn="base">
              <a:spcBef>
                <a:spcPct val="0"/>
              </a:spcBef>
              <a:spcAft>
                <a:spcPct val="0"/>
              </a:spcAft>
              <a:buSzPct val="120000"/>
              <a:buFont typeface="Arial" panose="020B0604020202020204" pitchFamily="34" charset="0"/>
              <a:buChar char="•"/>
            </a:pPr>
            <a:r>
              <a:rPr lang="en-US" altLang="en-US" sz="1588" dirty="0">
                <a:solidFill>
                  <a:srgbClr val="FFFFFF"/>
                </a:solidFill>
                <a:latin typeface="Arial" panose="020B0604020202020204" pitchFamily="34" charset="0"/>
                <a:cs typeface="Arial" panose="020B0604020202020204" pitchFamily="34" charset="0"/>
              </a:rPr>
              <a:t>Improvements on QoL</a:t>
            </a:r>
          </a:p>
        </p:txBody>
      </p:sp>
    </p:spTree>
    <p:extLst>
      <p:ext uri="{BB962C8B-B14F-4D97-AF65-F5344CB8AC3E}">
        <p14:creationId xmlns:p14="http://schemas.microsoft.com/office/powerpoint/2010/main" val="9248479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Title 6">
            <a:extLst>
              <a:ext uri="{FF2B5EF4-FFF2-40B4-BE49-F238E27FC236}">
                <a16:creationId xmlns:a16="http://schemas.microsoft.com/office/drawing/2014/main" id="{2F4AA33A-265F-7D4C-827D-86C5316F28F8}"/>
              </a:ext>
            </a:extLst>
          </p:cNvPr>
          <p:cNvSpPr>
            <a:spLocks noGrp="1"/>
          </p:cNvSpPr>
          <p:nvPr>
            <p:ph type="title"/>
          </p:nvPr>
        </p:nvSpPr>
        <p:spPr/>
        <p:txBody>
          <a:bodyPr/>
          <a:lstStyle/>
          <a:p>
            <a:r>
              <a:rPr lang="en-US" altLang="en-US" dirty="0"/>
              <a:t>Cost-Effectiveness of Biologics for AD</a:t>
            </a:r>
          </a:p>
        </p:txBody>
      </p:sp>
      <p:sp>
        <p:nvSpPr>
          <p:cNvPr id="8" name="Content Placeholder 7">
            <a:extLst>
              <a:ext uri="{FF2B5EF4-FFF2-40B4-BE49-F238E27FC236}">
                <a16:creationId xmlns:a16="http://schemas.microsoft.com/office/drawing/2014/main" id="{D1971E2C-22E6-8C44-AF7A-7CD091F1B96D}"/>
              </a:ext>
            </a:extLst>
          </p:cNvPr>
          <p:cNvSpPr>
            <a:spLocks noGrp="1"/>
          </p:cNvSpPr>
          <p:nvPr>
            <p:ph idx="1"/>
          </p:nvPr>
        </p:nvSpPr>
        <p:spPr>
          <a:xfrm>
            <a:off x="312233" y="1282214"/>
            <a:ext cx="8232677" cy="3174202"/>
          </a:xfrm>
        </p:spPr>
        <p:txBody>
          <a:bodyPr/>
          <a:lstStyle/>
          <a:p>
            <a:r>
              <a:rPr lang="en-US" sz="2400" dirty="0"/>
              <a:t>Biologics for AD: high price tag (~$37,000/year)</a:t>
            </a:r>
            <a:r>
              <a:rPr lang="en-US" sz="2400" baseline="30000" dirty="0"/>
              <a:t>1</a:t>
            </a:r>
          </a:p>
          <a:p>
            <a:r>
              <a:rPr lang="en-US" sz="2400" dirty="0"/>
              <a:t>Dupilumab was cost-effective for the treatment of moderate-to-severe AD with a better cost-effectiveness ratio for patients with more severe disease compared to those with moderate disease.</a:t>
            </a:r>
            <a:r>
              <a:rPr lang="en-US" sz="2400" baseline="30000" dirty="0"/>
              <a:t>1,2 </a:t>
            </a:r>
          </a:p>
          <a:p>
            <a:r>
              <a:rPr lang="en-US" sz="2400" dirty="0"/>
              <a:t>Shown to be an intervention of high value as compared to secukinumab for psoriasis</a:t>
            </a:r>
            <a:r>
              <a:rPr lang="en-US" sz="2400" baseline="30000" dirty="0"/>
              <a:t>3</a:t>
            </a:r>
            <a:r>
              <a:rPr lang="en-US" sz="2400" dirty="0"/>
              <a:t> </a:t>
            </a:r>
          </a:p>
          <a:p>
            <a:pPr lvl="1"/>
            <a:r>
              <a:rPr lang="en-US" sz="2000" dirty="0"/>
              <a:t>Related to drug efficacy, cost of the intervention, unmet need,   and PROs</a:t>
            </a:r>
          </a:p>
        </p:txBody>
      </p:sp>
      <p:sp>
        <p:nvSpPr>
          <p:cNvPr id="5" name="Text Placeholder 4">
            <a:extLst>
              <a:ext uri="{FF2B5EF4-FFF2-40B4-BE49-F238E27FC236}">
                <a16:creationId xmlns:a16="http://schemas.microsoft.com/office/drawing/2014/main" id="{5F94CD32-79B6-4C49-8B9A-CF0A395177ED}"/>
              </a:ext>
            </a:extLst>
          </p:cNvPr>
          <p:cNvSpPr>
            <a:spLocks noGrp="1"/>
          </p:cNvSpPr>
          <p:nvPr>
            <p:ph type="body" sz="quarter" idx="10"/>
          </p:nvPr>
        </p:nvSpPr>
        <p:spPr>
          <a:xfrm>
            <a:off x="0" y="4441769"/>
            <a:ext cx="9144000" cy="701731"/>
          </a:xfrm>
        </p:spPr>
        <p:txBody>
          <a:bodyPr/>
          <a:lstStyle/>
          <a:p>
            <a:pPr marL="7938" indent="-7938">
              <a:spcBef>
                <a:spcPts val="0"/>
              </a:spcBef>
            </a:pPr>
            <a:r>
              <a:rPr lang="en-US" altLang="en-US" dirty="0"/>
              <a:t>1. Kuznik A, et al. </a:t>
            </a:r>
            <a:r>
              <a:rPr lang="en-US" altLang="en-US" i="1" dirty="0"/>
              <a:t>Dermatol Ther</a:t>
            </a:r>
            <a:r>
              <a:rPr lang="en-US" altLang="en-US" dirty="0"/>
              <a:t>. 2017;7:493-505.</a:t>
            </a:r>
            <a:endParaRPr lang="hr-HR" altLang="en-US" dirty="0"/>
          </a:p>
          <a:p>
            <a:pPr marL="7938" indent="-7938">
              <a:spcBef>
                <a:spcPts val="0"/>
              </a:spcBef>
            </a:pPr>
            <a:r>
              <a:rPr lang="hr-HR" altLang="en-US" dirty="0"/>
              <a:t>2. Zimmerman M, et al. </a:t>
            </a:r>
            <a:r>
              <a:rPr lang="hr-HR" altLang="en-US" i="1" dirty="0"/>
              <a:t>J Drugs Dermatol</a:t>
            </a:r>
            <a:r>
              <a:rPr lang="hr-HR" altLang="en-US" dirty="0"/>
              <a:t>. 2018;17:750-756.</a:t>
            </a:r>
          </a:p>
          <a:p>
            <a:pPr marL="7938" indent="-7938">
              <a:spcBef>
                <a:spcPts val="0"/>
              </a:spcBef>
            </a:pPr>
            <a:r>
              <a:rPr lang="hr-HR" altLang="en-US" dirty="0"/>
              <a:t>3. Zozaya N, et al. </a:t>
            </a:r>
            <a:r>
              <a:rPr lang="hr-HR" altLang="en-US" i="1" dirty="0"/>
              <a:t>BioDrugs</a:t>
            </a:r>
            <a:r>
              <a:rPr lang="hr-HR" altLang="en-US" dirty="0"/>
              <a:t>. 2018;32:281-291.</a:t>
            </a:r>
            <a:endParaRPr lang="en-US" altLang="en-US" dirty="0"/>
          </a:p>
        </p:txBody>
      </p:sp>
    </p:spTree>
    <p:extLst>
      <p:ext uri="{BB962C8B-B14F-4D97-AF65-F5344CB8AC3E}">
        <p14:creationId xmlns:p14="http://schemas.microsoft.com/office/powerpoint/2010/main" val="243423241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A208C0-7717-5A4D-B2D0-1E7E9EA17A9D}"/>
              </a:ext>
            </a:extLst>
          </p:cNvPr>
          <p:cNvSpPr>
            <a:spLocks noGrp="1"/>
          </p:cNvSpPr>
          <p:nvPr>
            <p:ph type="title"/>
          </p:nvPr>
        </p:nvSpPr>
        <p:spPr/>
        <p:txBody>
          <a:bodyPr/>
          <a:lstStyle/>
          <a:p>
            <a:r>
              <a:rPr lang="en-US" dirty="0"/>
              <a:t>SMART Goals</a:t>
            </a:r>
          </a:p>
        </p:txBody>
      </p:sp>
      <p:sp>
        <p:nvSpPr>
          <p:cNvPr id="8" name="Content Placeholder 7">
            <a:extLst>
              <a:ext uri="{FF2B5EF4-FFF2-40B4-BE49-F238E27FC236}">
                <a16:creationId xmlns:a16="http://schemas.microsoft.com/office/drawing/2014/main" id="{9784A9CF-90D4-4644-A685-B2C15B4BC5EB}"/>
              </a:ext>
            </a:extLst>
          </p:cNvPr>
          <p:cNvSpPr>
            <a:spLocks noGrp="1"/>
          </p:cNvSpPr>
          <p:nvPr>
            <p:ph idx="1"/>
          </p:nvPr>
        </p:nvSpPr>
        <p:spPr>
          <a:xfrm>
            <a:off x="312233" y="1282215"/>
            <a:ext cx="8497229" cy="3746667"/>
          </a:xfrm>
        </p:spPr>
        <p:txBody>
          <a:bodyPr/>
          <a:lstStyle/>
          <a:p>
            <a:r>
              <a:rPr lang="en-US" altLang="en-US" sz="2400" dirty="0"/>
              <a:t>Atopic dermatitis is a </a:t>
            </a:r>
            <a:r>
              <a:rPr lang="en-US" altLang="en-US" sz="2400" b="1" dirty="0"/>
              <a:t>chronic</a:t>
            </a:r>
            <a:r>
              <a:rPr lang="en-US" altLang="en-US" sz="2400" dirty="0"/>
              <a:t> disease, challenging to treat, and often results in </a:t>
            </a:r>
            <a:r>
              <a:rPr lang="en-US" altLang="en-US" sz="2400" b="1" dirty="0"/>
              <a:t>significant</a:t>
            </a:r>
            <a:r>
              <a:rPr lang="en-US" altLang="en-US" sz="2400" dirty="0"/>
              <a:t> impairments in patient’s quality of life</a:t>
            </a:r>
          </a:p>
          <a:p>
            <a:r>
              <a:rPr lang="en-US" altLang="en-US" sz="2400" dirty="0"/>
              <a:t>Treatment strategies: </a:t>
            </a:r>
          </a:p>
          <a:p>
            <a:pPr lvl="1"/>
            <a:r>
              <a:rPr lang="en-US" altLang="en-US" sz="2000" dirty="0"/>
              <a:t>Balance of clinical efficacy and safety with individual patient characteristics and preferences</a:t>
            </a:r>
          </a:p>
          <a:p>
            <a:pPr lvl="1"/>
            <a:r>
              <a:rPr lang="en-US" altLang="en-US" sz="2000" dirty="0"/>
              <a:t>Expansion in treatment alternatives </a:t>
            </a:r>
            <a:r>
              <a:rPr lang="en-US" altLang="en-US" sz="2000" dirty="0">
                <a:sym typeface="Wingdings" pitchFamily="2" charset="2"/>
              </a:rPr>
              <a:t> new interventions with improved efficacy and safety</a:t>
            </a:r>
            <a:endParaRPr lang="en-US" altLang="en-US" sz="2000" dirty="0"/>
          </a:p>
          <a:p>
            <a:r>
              <a:rPr lang="en-US" altLang="en-US" sz="2400" dirty="0"/>
              <a:t>Integration of patient outcome measures such as POEM is critical to demonstrate the value of high-cost interventions</a:t>
            </a:r>
          </a:p>
          <a:p>
            <a:endParaRPr lang="en-US" sz="2400" dirty="0"/>
          </a:p>
        </p:txBody>
      </p:sp>
      <p:sp>
        <p:nvSpPr>
          <p:cNvPr id="4" name="Text Placeholder 3">
            <a:extLst>
              <a:ext uri="{FF2B5EF4-FFF2-40B4-BE49-F238E27FC236}">
                <a16:creationId xmlns:a16="http://schemas.microsoft.com/office/drawing/2014/main" id="{36BA8987-FBCF-844A-9EB9-FA36AE887377}"/>
              </a:ext>
            </a:extLst>
          </p:cNvPr>
          <p:cNvSpPr>
            <a:spLocks noGrp="1"/>
          </p:cNvSpPr>
          <p:nvPr>
            <p:ph type="body" sz="half" idx="2"/>
          </p:nvPr>
        </p:nvSpPr>
        <p:spPr>
          <a:xfrm>
            <a:off x="312234" y="635530"/>
            <a:ext cx="7939668" cy="406265"/>
          </a:xfrm>
        </p:spPr>
        <p:txBody>
          <a:bodyPr/>
          <a:lstStyle/>
          <a:p>
            <a:r>
              <a:rPr lang="en-US" b="1" dirty="0"/>
              <a:t>S</a:t>
            </a:r>
            <a:r>
              <a:rPr lang="en-US" dirty="0"/>
              <a:t>pecific, </a:t>
            </a:r>
            <a:r>
              <a:rPr lang="en-US" b="1" dirty="0"/>
              <a:t>M</a:t>
            </a:r>
            <a:r>
              <a:rPr lang="en-US" dirty="0"/>
              <a:t>easurable, </a:t>
            </a:r>
            <a:r>
              <a:rPr lang="en-US" b="1" dirty="0"/>
              <a:t>A</a:t>
            </a:r>
            <a:r>
              <a:rPr lang="en-US" dirty="0"/>
              <a:t>ttainable, </a:t>
            </a:r>
            <a:r>
              <a:rPr lang="en-US" b="1" dirty="0"/>
              <a:t>R</a:t>
            </a:r>
            <a:r>
              <a:rPr lang="en-US" dirty="0"/>
              <a:t>elevant, </a:t>
            </a:r>
            <a:r>
              <a:rPr lang="en-US" b="1" dirty="0"/>
              <a:t>T</a:t>
            </a:r>
            <a:r>
              <a:rPr lang="en-US" dirty="0"/>
              <a:t>imely</a:t>
            </a:r>
          </a:p>
        </p:txBody>
      </p:sp>
      <p:sp>
        <p:nvSpPr>
          <p:cNvPr id="13" name="Text Placeholder 12">
            <a:extLst>
              <a:ext uri="{FF2B5EF4-FFF2-40B4-BE49-F238E27FC236}">
                <a16:creationId xmlns:a16="http://schemas.microsoft.com/office/drawing/2014/main" id="{6275445C-5452-0B42-A6A7-B2380216055A}"/>
              </a:ext>
            </a:extLst>
          </p:cNvPr>
          <p:cNvSpPr>
            <a:spLocks noGrp="1"/>
          </p:cNvSpPr>
          <p:nvPr>
            <p:ph type="body" sz="quarter" idx="10"/>
          </p:nvPr>
        </p:nvSpPr>
        <p:spPr/>
        <p:txBody>
          <a:bodyPr/>
          <a:lstStyle/>
          <a:p>
            <a:endParaRPr lang="en-US" dirty="0"/>
          </a:p>
        </p:txBody>
      </p:sp>
    </p:spTree>
    <p:extLst>
      <p:ext uri="{BB962C8B-B14F-4D97-AF65-F5344CB8AC3E}">
        <p14:creationId xmlns:p14="http://schemas.microsoft.com/office/powerpoint/2010/main" val="177204049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6"/>
          <p:cNvSpPr txBox="1">
            <a:spLocks/>
          </p:cNvSpPr>
          <p:nvPr/>
        </p:nvSpPr>
        <p:spPr bwMode="auto">
          <a:xfrm>
            <a:off x="1483519" y="1170265"/>
            <a:ext cx="6165056" cy="645319"/>
          </a:xfrm>
          <a:prstGeom prst="rect">
            <a:avLst/>
          </a:prstGeom>
          <a:noFill/>
          <a:ln w="9525">
            <a:noFill/>
            <a:miter lim="800000"/>
            <a:headEnd/>
            <a:tailEnd/>
          </a:ln>
          <a:effectLst>
            <a:outerShdw blurRad="50800" dist="38100" dir="2700000">
              <a:srgbClr val="000000">
                <a:alpha val="43000"/>
              </a:srgbClr>
            </a:outerShdw>
          </a:effectLst>
        </p:spPr>
        <p:txBody>
          <a:bodyPr vert="horz" wrap="square" lIns="0" tIns="0" rIns="0" bIns="0" numCol="1" anchor="t" anchorCtr="1" compatLnSpc="1">
            <a:prstTxWarp prst="textNoShape">
              <a:avLst/>
            </a:prstTxWarp>
          </a:bodyPr>
          <a:lstStyle/>
          <a:p>
            <a:pPr marL="0" marR="0" lvl="0" indent="0" algn="ctr" defTabSz="685800" rtl="0" eaLnBrk="0" fontAlgn="base" latinLnBrk="0" hangingPunct="0">
              <a:lnSpc>
                <a:spcPct val="85000"/>
              </a:lnSpc>
              <a:spcBef>
                <a:spcPct val="0"/>
              </a:spcBef>
              <a:spcAft>
                <a:spcPct val="0"/>
              </a:spcAft>
              <a:buClrTx/>
              <a:buSzTx/>
              <a:buFontTx/>
              <a:buNone/>
              <a:tabLst/>
              <a:defRPr/>
            </a:pPr>
            <a:endParaRPr kumimoji="0" lang="en-US" sz="2700" b="1" i="0" u="none" strike="noStrike" kern="0" cap="none" spc="0" normalizeH="0" baseline="0" noProof="0" dirty="0">
              <a:ln>
                <a:noFill/>
              </a:ln>
              <a:solidFill>
                <a:srgbClr val="000000"/>
              </a:solidFill>
              <a:effectLst/>
              <a:uLnTx/>
              <a:uFillTx/>
              <a:latin typeface="Arial"/>
              <a:ea typeface="ＭＳ Ｐゴシック" charset="-128"/>
              <a:cs typeface="ＭＳ Ｐゴシック" charset="-128"/>
            </a:endParaRPr>
          </a:p>
        </p:txBody>
      </p:sp>
      <p:sp>
        <p:nvSpPr>
          <p:cNvPr id="3" name="AutoShape 3"/>
          <p:cNvSpPr>
            <a:spLocks noChangeArrowheads="1"/>
          </p:cNvSpPr>
          <p:nvPr/>
        </p:nvSpPr>
        <p:spPr bwMode="auto">
          <a:xfrm>
            <a:off x="549274" y="2107429"/>
            <a:ext cx="8001000" cy="1726406"/>
          </a:xfrm>
          <a:prstGeom prst="roundRect">
            <a:avLst>
              <a:gd name="adj" fmla="val 16667"/>
            </a:avLst>
          </a:prstGeom>
          <a:ln>
            <a:headEnd/>
            <a:tailEnd/>
          </a:ln>
        </p:spPr>
        <p:style>
          <a:lnRef idx="0">
            <a:schemeClr val="accent2"/>
          </a:lnRef>
          <a:fillRef idx="3">
            <a:schemeClr val="accent2"/>
          </a:fillRef>
          <a:effectRef idx="3">
            <a:schemeClr val="accent2"/>
          </a:effectRef>
          <a:fontRef idx="minor">
            <a:schemeClr val="lt1"/>
          </a:fontRef>
        </p:style>
        <p:txBody>
          <a:bodyPr lIns="0" tIns="0" rIns="0" bIns="0" anchor="ctr">
            <a:prstTxWarp prst="textNoShape">
              <a:avLst/>
            </a:prstTxWarp>
          </a:bodyPr>
          <a:lstStyle/>
          <a:p>
            <a:pPr marL="0" marR="0" lvl="0" indent="-257175" algn="ctr" defTabSz="457200" rtl="0" eaLnBrk="0" fontAlgn="auto" latinLnBrk="0" hangingPunct="0">
              <a:lnSpc>
                <a:spcPct val="85000"/>
              </a:lnSpc>
              <a:spcBef>
                <a:spcPts val="0"/>
              </a:spcBef>
              <a:spcAft>
                <a:spcPts val="0"/>
              </a:spcAft>
              <a:buClr>
                <a:srgbClr val="5C6B72"/>
              </a:buClr>
              <a:buSzPct val="100000"/>
              <a:buFontTx/>
              <a:buNone/>
              <a:tabLst/>
              <a:defRPr/>
            </a:pPr>
            <a:r>
              <a:rPr kumimoji="0" lang="en-US" sz="36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mn-ea"/>
                <a:cs typeface="Arial" charset="0"/>
              </a:rPr>
              <a:t>Visit </a:t>
            </a:r>
            <a:r>
              <a:rPr kumimoji="0" 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mn-ea"/>
                <a:cs typeface="Arial" charset="0"/>
              </a:rPr>
              <a:t>cmeoutfitters.com</a:t>
            </a:r>
            <a:br>
              <a:rPr kumimoji="0" lang="en-US" sz="36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mn-ea"/>
                <a:cs typeface="Arial" charset="0"/>
              </a:rPr>
            </a:br>
            <a:r>
              <a:rPr kumimoji="0" lang="en-US" sz="36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mn-ea"/>
                <a:cs typeface="Arial" charset="0"/>
              </a:rPr>
              <a:t>for clinical information and </a:t>
            </a:r>
            <a:br>
              <a:rPr kumimoji="0" lang="en-US" sz="36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mn-ea"/>
                <a:cs typeface="Arial" charset="0"/>
              </a:rPr>
            </a:br>
            <a:r>
              <a:rPr kumimoji="0" lang="en-US" sz="36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mn-ea"/>
                <a:cs typeface="Arial" charset="0"/>
              </a:rPr>
              <a:t>certified educational activities</a:t>
            </a:r>
          </a:p>
        </p:txBody>
      </p:sp>
      <p:sp>
        <p:nvSpPr>
          <p:cNvPr id="7" name="Title 6"/>
          <p:cNvSpPr>
            <a:spLocks noGrp="1"/>
          </p:cNvSpPr>
          <p:nvPr>
            <p:ph type="title"/>
          </p:nvPr>
        </p:nvSpPr>
        <p:spPr>
          <a:xfrm>
            <a:off x="312234" y="230272"/>
            <a:ext cx="7470799" cy="615553"/>
          </a:xfrm>
        </p:spPr>
        <p:txBody>
          <a:bodyPr/>
          <a:lstStyle/>
          <a:p>
            <a:pPr lvl="0"/>
            <a:r>
              <a:rPr lang="en-US" dirty="0"/>
              <a:t>Additional Resources</a:t>
            </a:r>
          </a:p>
        </p:txBody>
      </p:sp>
      <p:sp>
        <p:nvSpPr>
          <p:cNvPr id="8" name="Text Placeholder 7"/>
          <p:cNvSpPr>
            <a:spLocks noGrp="1"/>
          </p:cNvSpPr>
          <p:nvPr>
            <p:ph type="body" sz="quarter" idx="10"/>
          </p:nvPr>
        </p:nvSpPr>
        <p:spPr/>
        <p:txBody>
          <a:bodyPr/>
          <a:lstStyle/>
          <a:p>
            <a:endParaRPr lang="en-US" dirty="0"/>
          </a:p>
        </p:txBody>
      </p:sp>
    </p:spTree>
    <p:extLst>
      <p:ext uri="{BB962C8B-B14F-4D97-AF65-F5344CB8AC3E}">
        <p14:creationId xmlns:p14="http://schemas.microsoft.com/office/powerpoint/2010/main" val="95491606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290" name="AutoShape 2"/>
          <p:cNvSpPr>
            <a:spLocks noChangeArrowheads="1"/>
          </p:cNvSpPr>
          <p:nvPr/>
        </p:nvSpPr>
        <p:spPr bwMode="auto">
          <a:xfrm>
            <a:off x="1423851" y="3285760"/>
            <a:ext cx="6413863" cy="891340"/>
          </a:xfrm>
          <a:prstGeom prst="roundRect">
            <a:avLst>
              <a:gd name="adj" fmla="val 16667"/>
            </a:avLst>
          </a:prstGeom>
          <a:ln>
            <a:headEnd/>
            <a:tailEnd/>
          </a:ln>
        </p:spPr>
        <p:style>
          <a:lnRef idx="0">
            <a:schemeClr val="accent2"/>
          </a:lnRef>
          <a:fillRef idx="3">
            <a:schemeClr val="accent2"/>
          </a:fillRef>
          <a:effectRef idx="3">
            <a:schemeClr val="accent2"/>
          </a:effectRef>
          <a:fontRef idx="minor">
            <a:schemeClr val="lt1"/>
          </a:fontRef>
        </p:style>
        <p:txBody>
          <a:bodyPr lIns="0" tIns="0" rIns="0" bIns="0" anchor="ctr">
            <a:prstTxWarp prst="textNoShape">
              <a:avLst/>
            </a:prstTxWarp>
          </a:bodyPr>
          <a:lstStyle/>
          <a:p>
            <a:pPr marL="0" marR="0" lvl="0" indent="0" algn="ctr" defTabSz="457200" rtl="0" eaLnBrk="1" fontAlgn="auto" latinLnBrk="0" hangingPunct="1">
              <a:lnSpc>
                <a:spcPct val="85000"/>
              </a:lnSpc>
              <a:spcBef>
                <a:spcPts val="0"/>
              </a:spcBef>
              <a:spcAft>
                <a:spcPts val="0"/>
              </a:spcAft>
              <a:buClrTx/>
              <a:buSzTx/>
              <a:buFontTx/>
              <a:buNone/>
              <a:tabLst/>
              <a:defRPr/>
            </a:pPr>
            <a:r>
              <a:rPr kumimoji="0" lang="en-US" sz="3000" b="0"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mn-cs"/>
              </a:rPr>
              <a:t>E-mail:</a:t>
            </a:r>
            <a:r>
              <a:rPr kumimoji="0" lang="en-US" sz="27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mn-cs"/>
              </a:rPr>
              <a:t> </a:t>
            </a:r>
            <a:br>
              <a:rPr kumimoji="0" lang="en-US" sz="27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mn-cs"/>
              </a:rPr>
            </a:br>
            <a:r>
              <a:rPr kumimoji="0" lang="en-US" sz="27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mn-cs"/>
              </a:rPr>
              <a:t>questions@cmeoutfitters.com</a:t>
            </a:r>
          </a:p>
        </p:txBody>
      </p:sp>
      <p:sp>
        <p:nvSpPr>
          <p:cNvPr id="396293" name="Rectangle 5"/>
          <p:cNvSpPr>
            <a:spLocks noGrp="1" noChangeArrowheads="1"/>
          </p:cNvSpPr>
          <p:nvPr>
            <p:ph type="title"/>
          </p:nvPr>
        </p:nvSpPr>
        <p:spPr>
          <a:xfrm>
            <a:off x="295274" y="229747"/>
            <a:ext cx="8547101" cy="615553"/>
          </a:xfrm>
        </p:spPr>
        <p:txBody>
          <a:bodyPr/>
          <a:lstStyle/>
          <a:p>
            <a:r>
              <a:rPr lang="en-US" sz="4000" dirty="0"/>
              <a:t>Questions for Faculty?</a:t>
            </a:r>
          </a:p>
        </p:txBody>
      </p:sp>
      <p:sp>
        <p:nvSpPr>
          <p:cNvPr id="9" name="AutoShape 2"/>
          <p:cNvSpPr>
            <a:spLocks noChangeArrowheads="1"/>
          </p:cNvSpPr>
          <p:nvPr/>
        </p:nvSpPr>
        <p:spPr bwMode="auto">
          <a:xfrm>
            <a:off x="1989577" y="1635510"/>
            <a:ext cx="5145881" cy="860040"/>
          </a:xfrm>
          <a:prstGeom prst="roundRect">
            <a:avLst>
              <a:gd name="adj" fmla="val 16667"/>
            </a:avLst>
          </a:prstGeom>
          <a:ln>
            <a:headEnd/>
            <a:tailEnd/>
          </a:ln>
        </p:spPr>
        <p:style>
          <a:lnRef idx="0">
            <a:schemeClr val="accent2"/>
          </a:lnRef>
          <a:fillRef idx="3">
            <a:schemeClr val="accent2"/>
          </a:fillRef>
          <a:effectRef idx="3">
            <a:schemeClr val="accent2"/>
          </a:effectRef>
          <a:fontRef idx="minor">
            <a:schemeClr val="lt1"/>
          </a:fontRef>
        </p:style>
        <p:txBody>
          <a:bodyPr lIns="0" tIns="0" rIns="0" bIns="0" anchor="ctr">
            <a:prstTxWarp prst="textNoShape">
              <a:avLst/>
            </a:prstTxWarp>
          </a:bodyPr>
          <a:lstStyle/>
          <a:p>
            <a:pPr marL="0" marR="0" lvl="0" indent="0" algn="ctr" defTabSz="457200" rtl="0" eaLnBrk="1" fontAlgn="auto" latinLnBrk="0" hangingPunct="1">
              <a:lnSpc>
                <a:spcPct val="85000"/>
              </a:lnSpc>
              <a:spcBef>
                <a:spcPts val="0"/>
              </a:spcBef>
              <a:spcAft>
                <a:spcPts val="0"/>
              </a:spcAft>
              <a:buClrTx/>
              <a:buSzTx/>
              <a:buFontTx/>
              <a:buNone/>
              <a:tabLst/>
              <a:defRPr/>
            </a:pPr>
            <a:r>
              <a:rPr kumimoji="0" lang="en-US" sz="3000" b="0"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mn-cs"/>
              </a:rPr>
              <a:t>Use the “Q&amp;A” widget </a:t>
            </a:r>
          </a:p>
          <a:p>
            <a:pPr marL="0" marR="0" lvl="0" indent="0" algn="ctr" defTabSz="457200" rtl="0" eaLnBrk="1" fontAlgn="auto" latinLnBrk="0" hangingPunct="1">
              <a:lnSpc>
                <a:spcPct val="85000"/>
              </a:lnSpc>
              <a:spcBef>
                <a:spcPts val="0"/>
              </a:spcBef>
              <a:spcAft>
                <a:spcPts val="0"/>
              </a:spcAft>
              <a:buClrTx/>
              <a:buSzTx/>
              <a:buFontTx/>
              <a:buNone/>
              <a:tabLst/>
              <a:defRPr/>
            </a:pPr>
            <a:r>
              <a:rPr kumimoji="0" lang="en-US" sz="3000" b="0"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mn-cs"/>
              </a:rPr>
              <a:t>on your screen</a:t>
            </a:r>
            <a:endParaRPr kumimoji="0" lang="en-US" sz="3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mn-cs"/>
            </a:endParaRPr>
          </a:p>
        </p:txBody>
      </p:sp>
      <p:sp>
        <p:nvSpPr>
          <p:cNvPr id="2" name="TextBox 1">
            <a:extLst>
              <a:ext uri="{FF2B5EF4-FFF2-40B4-BE49-F238E27FC236}">
                <a16:creationId xmlns:a16="http://schemas.microsoft.com/office/drawing/2014/main" id="{F91C6873-8042-E14F-9F0C-44986A887A72}"/>
              </a:ext>
            </a:extLst>
          </p:cNvPr>
          <p:cNvSpPr txBox="1"/>
          <p:nvPr/>
        </p:nvSpPr>
        <p:spPr>
          <a:xfrm>
            <a:off x="4204677" y="2647951"/>
            <a:ext cx="646331" cy="461665"/>
          </a:xfrm>
          <a:prstGeom prst="rect">
            <a:avLst/>
          </a:prstGeom>
          <a:noFill/>
        </p:spPr>
        <p:txBody>
          <a:bodyPr wrap="none" rtlCol="0">
            <a:spAutoFit/>
          </a:bodyPr>
          <a:lstStyle/>
          <a:p>
            <a:r>
              <a:rPr lang="en-US" sz="2400" b="1" dirty="0"/>
              <a:t>OR</a:t>
            </a:r>
          </a:p>
        </p:txBody>
      </p:sp>
    </p:spTree>
    <p:extLst>
      <p:ext uri="{BB962C8B-B14F-4D97-AF65-F5344CB8AC3E}">
        <p14:creationId xmlns:p14="http://schemas.microsoft.com/office/powerpoint/2010/main" val="4096009392"/>
      </p:ext>
    </p:extLst>
  </p:cSld>
  <p:clrMapOvr>
    <a:masterClrMapping/>
  </p:clrMapOvr>
  <mc:AlternateContent xmlns:mc="http://schemas.openxmlformats.org/markup-compatibility/2006">
    <mc:Choice xmlns:p14="http://schemas.microsoft.com/office/powerpoint/2010/main" Requires="p14">
      <p:transition spd="med" p14:dur="700" advClick="0" advTm="8000">
        <p:fade/>
      </p:transition>
    </mc:Choice>
    <mc:Fallback>
      <p:transition spd="med" advClick="0" advTm="8000">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2235" y="92100"/>
            <a:ext cx="5278074" cy="1661993"/>
          </a:xfrm>
        </p:spPr>
        <p:txBody>
          <a:bodyPr/>
          <a:lstStyle/>
          <a:p>
            <a:r>
              <a:rPr lang="en-US" dirty="0"/>
              <a:t>Zelma C. Chiesa Fuxench, MD, MSCE</a:t>
            </a:r>
          </a:p>
        </p:txBody>
      </p:sp>
      <p:sp>
        <p:nvSpPr>
          <p:cNvPr id="3" name="Subtitle 2"/>
          <p:cNvSpPr>
            <a:spLocks noGrp="1"/>
          </p:cNvSpPr>
          <p:nvPr>
            <p:ph type="body" sz="quarter" idx="10"/>
          </p:nvPr>
        </p:nvSpPr>
        <p:spPr>
          <a:xfrm>
            <a:off x="298450" y="2129383"/>
            <a:ext cx="4743107" cy="1006818"/>
          </a:xfrm>
        </p:spPr>
        <p:txBody>
          <a:bodyPr/>
          <a:lstStyle/>
          <a:p>
            <a:r>
              <a:rPr lang="en-US" dirty="0"/>
              <a:t>Assistant Professor</a:t>
            </a:r>
          </a:p>
          <a:p>
            <a:r>
              <a:rPr lang="en-US" dirty="0"/>
              <a:t>Department of Dermatology</a:t>
            </a:r>
          </a:p>
          <a:p>
            <a:r>
              <a:rPr lang="en-US" dirty="0"/>
              <a:t>University of Pennsylvania Perelman School of Medicine</a:t>
            </a:r>
          </a:p>
          <a:p>
            <a:r>
              <a:rPr lang="en-US" dirty="0"/>
              <a:t>Philadelphia, PA</a:t>
            </a:r>
          </a:p>
          <a:p>
            <a:endParaRPr lang="en-US" dirty="0"/>
          </a:p>
        </p:txBody>
      </p:sp>
    </p:spTree>
    <p:extLst>
      <p:ext uri="{BB962C8B-B14F-4D97-AF65-F5344CB8AC3E}">
        <p14:creationId xmlns:p14="http://schemas.microsoft.com/office/powerpoint/2010/main" val="189414893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body" sz="quarter" idx="10"/>
          </p:nvPr>
        </p:nvSpPr>
        <p:spPr>
          <a:xfrm>
            <a:off x="298450" y="1935363"/>
            <a:ext cx="4930042" cy="1006818"/>
          </a:xfrm>
        </p:spPr>
        <p:txBody>
          <a:bodyPr/>
          <a:lstStyle/>
          <a:p>
            <a:r>
              <a:rPr lang="en-US" sz="3600" dirty="0"/>
              <a:t>After the live webcast, this activity will be available as a web archive at </a:t>
            </a:r>
          </a:p>
          <a:p>
            <a:r>
              <a:rPr lang="en-US" sz="3600" dirty="0" err="1">
                <a:solidFill>
                  <a:schemeClr val="bg2"/>
                </a:solidFill>
              </a:rPr>
              <a:t>www.cmeoutfitters.com</a:t>
            </a:r>
            <a:endParaRPr lang="en-US" sz="3600" dirty="0">
              <a:solidFill>
                <a:schemeClr val="bg2"/>
              </a:solidFill>
            </a:endParaRPr>
          </a:p>
        </p:txBody>
      </p:sp>
      <p:pic>
        <p:nvPicPr>
          <p:cNvPr id="8" name="Picture 7" descr="NSCME_logos_alpha">
            <a:extLst>
              <a:ext uri="{FF2B5EF4-FFF2-40B4-BE49-F238E27FC236}">
                <a16:creationId xmlns:a16="http://schemas.microsoft.com/office/drawing/2014/main" id="{329A7818-79A3-0444-9BE6-A53DFA335019}"/>
              </a:ext>
            </a:extLst>
          </p:cNvPr>
          <p:cNvPicPr>
            <a:picLocks noChangeAspect="1" noChangeArrowheads="1"/>
          </p:cNvPicPr>
          <p:nvPr/>
        </p:nvPicPr>
        <p:blipFill rotWithShape="1">
          <a:blip r:embed="rId2"/>
          <a:srcRect l="4883" t="41911" r="-4883" b="15738"/>
          <a:stretch/>
        </p:blipFill>
        <p:spPr bwMode="auto">
          <a:xfrm>
            <a:off x="-215258" y="439116"/>
            <a:ext cx="4506271" cy="1431680"/>
          </a:xfrm>
          <a:prstGeom prst="rect">
            <a:avLst/>
          </a:prstGeom>
          <a:noFill/>
          <a:effectLst>
            <a:outerShdw blurRad="50800" dist="38100" dir="2700000">
              <a:srgbClr val="000000">
                <a:alpha val="43000"/>
              </a:srgbClr>
            </a:outerShdw>
          </a:effectLst>
        </p:spPr>
      </p:pic>
    </p:spTree>
    <p:extLst>
      <p:ext uri="{BB962C8B-B14F-4D97-AF65-F5344CB8AC3E}">
        <p14:creationId xmlns:p14="http://schemas.microsoft.com/office/powerpoint/2010/main" val="355679293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a:extLst>
              <a:ext uri="{FF2B5EF4-FFF2-40B4-BE49-F238E27FC236}">
                <a16:creationId xmlns:a16="http://schemas.microsoft.com/office/drawing/2014/main" id="{72AEDCEF-730D-6F40-AAC8-A54FE06B163B}"/>
              </a:ext>
            </a:extLst>
          </p:cNvPr>
          <p:cNvSpPr txBox="1">
            <a:spLocks noChangeArrowheads="1"/>
          </p:cNvSpPr>
          <p:nvPr/>
        </p:nvSpPr>
        <p:spPr>
          <a:xfrm>
            <a:off x="495866" y="526554"/>
            <a:ext cx="5760244" cy="461665"/>
          </a:xfrm>
          <a:prstGeom prst="rect">
            <a:avLst/>
          </a:prstGeom>
          <a:effectLst>
            <a:outerShdw blurRad="50800" dist="38100" dir="2700000" algn="tl" rotWithShape="0">
              <a:prstClr val="black">
                <a:alpha val="40000"/>
              </a:prstClr>
            </a:outerShdw>
          </a:effectLst>
        </p:spPr>
        <p:txBody>
          <a:bodyPr vert="horz" wrap="square" lIns="68580" tIns="34290" rIns="68580" bIns="34290" rtlCol="0" anchor="b" anchorCtr="0">
            <a:spAutoFit/>
          </a:bodyPr>
          <a:lstStyle>
            <a:lvl1pPr algn="l" defTabSz="914400" rtl="0" eaLnBrk="1" latinLnBrk="0" hangingPunct="1">
              <a:lnSpc>
                <a:spcPct val="85000"/>
              </a:lnSpc>
              <a:spcBef>
                <a:spcPct val="0"/>
              </a:spcBef>
              <a:buNone/>
              <a:defRPr sz="4000" b="1" kern="1200" cap="none" baseline="0">
                <a:solidFill>
                  <a:schemeClr val="bg2"/>
                </a:solidFill>
                <a:latin typeface="+mj-lt"/>
                <a:ea typeface="+mj-ea"/>
                <a:cs typeface="+mj-cs"/>
              </a:defRPr>
            </a:lvl1pPr>
          </a:lstStyle>
          <a:p>
            <a:pPr marL="0" marR="0" lvl="0" indent="0" algn="l" defTabSz="914400" rtl="0" eaLnBrk="1" fontAlgn="auto" latinLnBrk="0" hangingPunct="1">
              <a:lnSpc>
                <a:spcPct val="85000"/>
              </a:lnSpc>
              <a:spcBef>
                <a:spcPct val="0"/>
              </a:spcBef>
              <a:spcAft>
                <a:spcPts val="0"/>
              </a:spcAft>
              <a:buClrTx/>
              <a:buSzTx/>
              <a:buFontTx/>
              <a:buNone/>
              <a:tabLst/>
              <a:defRPr/>
            </a:pPr>
            <a:r>
              <a:rPr kumimoji="0" lang="en-US" sz="3000" b="0" i="0" u="none" strike="noStrike" kern="1200" cap="none" spc="0" normalizeH="0" baseline="0" noProof="0" dirty="0">
                <a:ln>
                  <a:noFill/>
                </a:ln>
                <a:solidFill>
                  <a:srgbClr val="FFFFFF"/>
                </a:solidFill>
                <a:effectLst/>
                <a:uLnTx/>
                <a:uFillTx/>
                <a:latin typeface="Arial"/>
                <a:ea typeface="+mj-ea"/>
                <a:cs typeface="+mj-cs"/>
              </a:rPr>
              <a:t>Coming Up...</a:t>
            </a:r>
          </a:p>
        </p:txBody>
      </p:sp>
      <p:sp>
        <p:nvSpPr>
          <p:cNvPr id="10" name="Rectangle 9">
            <a:extLst>
              <a:ext uri="{FF2B5EF4-FFF2-40B4-BE49-F238E27FC236}">
                <a16:creationId xmlns:a16="http://schemas.microsoft.com/office/drawing/2014/main" id="{C615C38C-1612-8A41-8E39-9D0BA778DFCE}"/>
              </a:ext>
            </a:extLst>
          </p:cNvPr>
          <p:cNvSpPr/>
          <p:nvPr/>
        </p:nvSpPr>
        <p:spPr>
          <a:xfrm>
            <a:off x="472783" y="1123914"/>
            <a:ext cx="3820278" cy="715581"/>
          </a:xfrm>
          <a:prstGeom prst="rect">
            <a:avLst/>
          </a:prstGeom>
          <a:noFill/>
        </p:spPr>
        <p:txBody>
          <a:bodyPr wrap="none">
            <a:spAutoFit/>
          </a:body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4050" b="1" i="0" u="none" strike="noStrike" kern="1200" cap="none" spc="0" normalizeH="0" baseline="0" noProof="0" dirty="0">
                <a:ln w="17780" cmpd="sng">
                  <a:solidFill>
                    <a:srgbClr val="0B273E">
                      <a:tint val="3000"/>
                    </a:srgbClr>
                  </a:solidFill>
                  <a:prstDash val="solid"/>
                  <a:miter lim="800000"/>
                </a:ln>
                <a:gradFill>
                  <a:gsLst>
                    <a:gs pos="10000">
                      <a:srgbClr val="77CFF5"/>
                    </a:gs>
                    <a:gs pos="90000">
                      <a:srgbClr val="0B273E">
                        <a:shade val="50000"/>
                        <a:satMod val="100000"/>
                      </a:srgbClr>
                    </a:gs>
                  </a:gsLst>
                  <a:lin ang="5400000"/>
                </a:gradFill>
                <a:effectLst>
                  <a:outerShdw blurRad="55000" dist="50800" dir="5400000" algn="tl">
                    <a:srgbClr val="000000">
                      <a:alpha val="33000"/>
                    </a:srgbClr>
                  </a:outerShdw>
                </a:effectLst>
                <a:uLnTx/>
                <a:uFillTx/>
                <a:latin typeface="Arial"/>
                <a:ea typeface="Arial Unicode MS" charset="0"/>
                <a:cs typeface="+mn-cs"/>
              </a:rPr>
              <a:t>CME Outfitters</a:t>
            </a:r>
          </a:p>
        </p:txBody>
      </p:sp>
      <p:sp>
        <p:nvSpPr>
          <p:cNvPr id="13" name="Rectangle 12">
            <a:extLst>
              <a:ext uri="{FF2B5EF4-FFF2-40B4-BE49-F238E27FC236}">
                <a16:creationId xmlns:a16="http://schemas.microsoft.com/office/drawing/2014/main" id="{516A7AE2-C960-A64F-B68E-642D0C5B76BA}"/>
              </a:ext>
            </a:extLst>
          </p:cNvPr>
          <p:cNvSpPr/>
          <p:nvPr/>
        </p:nvSpPr>
        <p:spPr>
          <a:xfrm>
            <a:off x="768131" y="1577797"/>
            <a:ext cx="5503431" cy="2008242"/>
          </a:xfrm>
          <a:prstGeom prst="rect">
            <a:avLst/>
          </a:prstGeom>
          <a:noFill/>
        </p:spPr>
        <p:txBody>
          <a:bodyPr wrap="none">
            <a:spAutoFit/>
          </a:body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12450" b="1" i="0" u="none" strike="noStrike" kern="1200" cap="none" spc="0" normalizeH="0" baseline="0" noProof="0" dirty="0">
                <a:ln w="17780" cmpd="sng">
                  <a:solidFill>
                    <a:srgbClr val="0B273E">
                      <a:tint val="3000"/>
                    </a:srgbClr>
                  </a:solidFill>
                  <a:prstDash val="solid"/>
                  <a:miter lim="800000"/>
                </a:ln>
                <a:gradFill>
                  <a:gsLst>
                    <a:gs pos="10000">
                      <a:srgbClr val="5C6B72">
                        <a:lumMod val="60000"/>
                        <a:lumOff val="40000"/>
                      </a:srgbClr>
                    </a:gs>
                    <a:gs pos="90000">
                      <a:srgbClr val="5C6B72">
                        <a:lumMod val="50000"/>
                      </a:srgbClr>
                    </a:gs>
                  </a:gsLst>
                  <a:lin ang="5400000"/>
                </a:gradFill>
                <a:effectLst>
                  <a:outerShdw blurRad="55000" dist="50800" dir="5400000" algn="tl">
                    <a:srgbClr val="000000">
                      <a:alpha val="33000"/>
                    </a:srgbClr>
                  </a:outerShdw>
                  <a:reflection stA="50000" endPos="75000" dist="12700" dir="5400000" sy="-100000" algn="bl" rotWithShape="0"/>
                </a:effectLst>
                <a:uLnTx/>
                <a:uFillTx/>
                <a:latin typeface="Arial"/>
                <a:ea typeface="Arial Unicode MS" charset="0"/>
                <a:cs typeface="+mn-cs"/>
              </a:rPr>
              <a:t>AFTER</a:t>
            </a:r>
          </a:p>
        </p:txBody>
      </p:sp>
      <p:sp>
        <p:nvSpPr>
          <p:cNvPr id="11" name="Rectangle 10">
            <a:extLst>
              <a:ext uri="{FF2B5EF4-FFF2-40B4-BE49-F238E27FC236}">
                <a16:creationId xmlns:a16="http://schemas.microsoft.com/office/drawing/2014/main" id="{E122FF46-9FBE-5B4F-912B-848FB52E97E5}"/>
              </a:ext>
            </a:extLst>
          </p:cNvPr>
          <p:cNvSpPr/>
          <p:nvPr/>
        </p:nvSpPr>
        <p:spPr>
          <a:xfrm>
            <a:off x="2462767" y="3414880"/>
            <a:ext cx="3916457" cy="923330"/>
          </a:xfrm>
          <a:prstGeom prst="rect">
            <a:avLst/>
          </a:prstGeom>
          <a:noFill/>
        </p:spPr>
        <p:txBody>
          <a:bodyPr wrap="none">
            <a:spAutoFit/>
          </a:body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5400" b="1" i="0" u="none" strike="noStrike" kern="1200" cap="none" spc="0" normalizeH="0" baseline="0" noProof="0" dirty="0">
                <a:ln w="17780" cmpd="sng">
                  <a:solidFill>
                    <a:srgbClr val="0B273E">
                      <a:tint val="3000"/>
                    </a:srgbClr>
                  </a:solidFill>
                  <a:prstDash val="solid"/>
                  <a:miter lim="800000"/>
                </a:ln>
                <a:gradFill>
                  <a:gsLst>
                    <a:gs pos="10000">
                      <a:srgbClr val="77CFF5"/>
                    </a:gs>
                    <a:gs pos="90000">
                      <a:srgbClr val="0B273E">
                        <a:shade val="50000"/>
                        <a:satMod val="100000"/>
                      </a:srgbClr>
                    </a:gs>
                  </a:gsLst>
                  <a:lin ang="5400000"/>
                </a:gradFill>
                <a:effectLst>
                  <a:outerShdw blurRad="55000" dist="50800" dir="5400000" algn="tl">
                    <a:srgbClr val="000000">
                      <a:alpha val="33000"/>
                    </a:srgbClr>
                  </a:outerShdw>
                </a:effectLst>
                <a:uLnTx/>
                <a:uFillTx/>
                <a:latin typeface="Arial"/>
                <a:ea typeface="Arial Unicode MS" charset="0"/>
                <a:cs typeface="+mn-cs"/>
              </a:rPr>
              <a:t>THE SHOW</a:t>
            </a:r>
          </a:p>
        </p:txBody>
      </p:sp>
    </p:spTree>
    <p:extLst>
      <p:ext uri="{BB962C8B-B14F-4D97-AF65-F5344CB8AC3E}">
        <p14:creationId xmlns:p14="http://schemas.microsoft.com/office/powerpoint/2010/main" val="53463745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a:extLst>
              <a:ext uri="{FF2B5EF4-FFF2-40B4-BE49-F238E27FC236}">
                <a16:creationId xmlns:a16="http://schemas.microsoft.com/office/drawing/2014/main" id="{72AEDCEF-730D-6F40-AAC8-A54FE06B163B}"/>
              </a:ext>
            </a:extLst>
          </p:cNvPr>
          <p:cNvSpPr txBox="1">
            <a:spLocks noChangeArrowheads="1"/>
          </p:cNvSpPr>
          <p:nvPr/>
        </p:nvSpPr>
        <p:spPr>
          <a:xfrm>
            <a:off x="495866" y="526554"/>
            <a:ext cx="5760244" cy="461665"/>
          </a:xfrm>
          <a:prstGeom prst="rect">
            <a:avLst/>
          </a:prstGeom>
          <a:effectLst>
            <a:outerShdw blurRad="50800" dist="38100" dir="2700000" algn="tl" rotWithShape="0">
              <a:prstClr val="black">
                <a:alpha val="40000"/>
              </a:prstClr>
            </a:outerShdw>
          </a:effectLst>
        </p:spPr>
        <p:txBody>
          <a:bodyPr vert="horz" wrap="square" lIns="68580" tIns="34290" rIns="68580" bIns="34290" rtlCol="0" anchor="b" anchorCtr="0">
            <a:spAutoFit/>
          </a:bodyPr>
          <a:lstStyle>
            <a:lvl1pPr algn="l" defTabSz="914400" rtl="0" eaLnBrk="1" latinLnBrk="0" hangingPunct="1">
              <a:lnSpc>
                <a:spcPct val="85000"/>
              </a:lnSpc>
              <a:spcBef>
                <a:spcPct val="0"/>
              </a:spcBef>
              <a:buNone/>
              <a:defRPr sz="4000" b="1" kern="1200" cap="none" baseline="0">
                <a:solidFill>
                  <a:schemeClr val="bg2"/>
                </a:solidFill>
                <a:latin typeface="+mj-lt"/>
                <a:ea typeface="+mj-ea"/>
                <a:cs typeface="+mj-cs"/>
              </a:defRPr>
            </a:lvl1pPr>
          </a:lstStyle>
          <a:p>
            <a:pPr marL="0" marR="0" lvl="0" indent="0" algn="l" defTabSz="914400" rtl="0" eaLnBrk="1" fontAlgn="auto" latinLnBrk="0" hangingPunct="1">
              <a:lnSpc>
                <a:spcPct val="85000"/>
              </a:lnSpc>
              <a:spcBef>
                <a:spcPct val="0"/>
              </a:spcBef>
              <a:spcAft>
                <a:spcPts val="0"/>
              </a:spcAft>
              <a:buClrTx/>
              <a:buSzTx/>
              <a:buFontTx/>
              <a:buNone/>
              <a:tabLst/>
              <a:defRPr/>
            </a:pPr>
            <a:r>
              <a:rPr kumimoji="0" lang="en-US" sz="3000" b="0" i="0" u="none" strike="noStrike" kern="1200" cap="none" spc="0" normalizeH="0" baseline="0" noProof="0" dirty="0">
                <a:ln>
                  <a:noFill/>
                </a:ln>
                <a:solidFill>
                  <a:srgbClr val="FFFFFF"/>
                </a:solidFill>
                <a:effectLst/>
                <a:uLnTx/>
                <a:uFillTx/>
                <a:latin typeface="Arial"/>
                <a:ea typeface="+mj-ea"/>
                <a:cs typeface="+mj-cs"/>
              </a:rPr>
              <a:t>Coming Up...</a:t>
            </a:r>
          </a:p>
        </p:txBody>
      </p:sp>
      <p:sp>
        <p:nvSpPr>
          <p:cNvPr id="10" name="Rectangle 9">
            <a:extLst>
              <a:ext uri="{FF2B5EF4-FFF2-40B4-BE49-F238E27FC236}">
                <a16:creationId xmlns:a16="http://schemas.microsoft.com/office/drawing/2014/main" id="{C615C38C-1612-8A41-8E39-9D0BA778DFCE}"/>
              </a:ext>
            </a:extLst>
          </p:cNvPr>
          <p:cNvSpPr/>
          <p:nvPr/>
        </p:nvSpPr>
        <p:spPr>
          <a:xfrm>
            <a:off x="472783" y="1123914"/>
            <a:ext cx="3820278" cy="715581"/>
          </a:xfrm>
          <a:prstGeom prst="rect">
            <a:avLst/>
          </a:prstGeom>
          <a:noFill/>
        </p:spPr>
        <p:txBody>
          <a:bodyPr wrap="none">
            <a:spAutoFit/>
          </a:body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4050" b="1" i="0" u="none" strike="noStrike" kern="1200" cap="none" spc="0" normalizeH="0" baseline="0" noProof="0" dirty="0">
                <a:ln w="17780" cmpd="sng">
                  <a:solidFill>
                    <a:srgbClr val="0B273E">
                      <a:tint val="3000"/>
                    </a:srgbClr>
                  </a:solidFill>
                  <a:prstDash val="solid"/>
                  <a:miter lim="800000"/>
                </a:ln>
                <a:gradFill>
                  <a:gsLst>
                    <a:gs pos="10000">
                      <a:srgbClr val="77CFF5"/>
                    </a:gs>
                    <a:gs pos="90000">
                      <a:srgbClr val="0B273E">
                        <a:shade val="50000"/>
                        <a:satMod val="100000"/>
                      </a:srgbClr>
                    </a:gs>
                  </a:gsLst>
                  <a:lin ang="5400000"/>
                </a:gradFill>
                <a:effectLst>
                  <a:outerShdw blurRad="55000" dist="50800" dir="5400000" algn="tl">
                    <a:srgbClr val="000000">
                      <a:alpha val="33000"/>
                    </a:srgbClr>
                  </a:outerShdw>
                </a:effectLst>
                <a:uLnTx/>
                <a:uFillTx/>
                <a:latin typeface="Arial"/>
                <a:ea typeface="Arial Unicode MS" charset="0"/>
                <a:cs typeface="+mn-cs"/>
              </a:rPr>
              <a:t>CME Outfitters</a:t>
            </a:r>
          </a:p>
        </p:txBody>
      </p:sp>
      <p:sp>
        <p:nvSpPr>
          <p:cNvPr id="13" name="Rectangle 12">
            <a:extLst>
              <a:ext uri="{FF2B5EF4-FFF2-40B4-BE49-F238E27FC236}">
                <a16:creationId xmlns:a16="http://schemas.microsoft.com/office/drawing/2014/main" id="{516A7AE2-C960-A64F-B68E-642D0C5B76BA}"/>
              </a:ext>
            </a:extLst>
          </p:cNvPr>
          <p:cNvSpPr/>
          <p:nvPr/>
        </p:nvSpPr>
        <p:spPr>
          <a:xfrm>
            <a:off x="768131" y="1577797"/>
            <a:ext cx="5503431" cy="2008242"/>
          </a:xfrm>
          <a:prstGeom prst="rect">
            <a:avLst/>
          </a:prstGeom>
          <a:noFill/>
        </p:spPr>
        <p:txBody>
          <a:bodyPr wrap="none">
            <a:spAutoFit/>
          </a:body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12450" b="1" i="0" u="none" strike="noStrike" kern="1200" cap="none" spc="0" normalizeH="0" baseline="0" noProof="0" dirty="0">
                <a:ln w="17780" cmpd="sng">
                  <a:solidFill>
                    <a:srgbClr val="0B273E">
                      <a:tint val="3000"/>
                    </a:srgbClr>
                  </a:solidFill>
                  <a:prstDash val="solid"/>
                  <a:miter lim="800000"/>
                </a:ln>
                <a:gradFill>
                  <a:gsLst>
                    <a:gs pos="10000">
                      <a:srgbClr val="5C6B72">
                        <a:lumMod val="60000"/>
                        <a:lumOff val="40000"/>
                      </a:srgbClr>
                    </a:gs>
                    <a:gs pos="90000">
                      <a:srgbClr val="5C6B72">
                        <a:lumMod val="50000"/>
                      </a:srgbClr>
                    </a:gs>
                  </a:gsLst>
                  <a:lin ang="5400000"/>
                </a:gradFill>
                <a:effectLst>
                  <a:outerShdw blurRad="55000" dist="50800" dir="5400000" algn="tl">
                    <a:srgbClr val="000000">
                      <a:alpha val="33000"/>
                    </a:srgbClr>
                  </a:outerShdw>
                  <a:reflection stA="50000" endPos="75000" dist="12700" dir="5400000" sy="-100000" algn="bl" rotWithShape="0"/>
                </a:effectLst>
                <a:uLnTx/>
                <a:uFillTx/>
                <a:latin typeface="Arial"/>
                <a:ea typeface="Arial Unicode MS" charset="0"/>
                <a:cs typeface="+mn-cs"/>
              </a:rPr>
              <a:t>AFTER</a:t>
            </a:r>
          </a:p>
        </p:txBody>
      </p:sp>
      <p:sp>
        <p:nvSpPr>
          <p:cNvPr id="6" name="Rectangle 2">
            <a:extLst>
              <a:ext uri="{FF2B5EF4-FFF2-40B4-BE49-F238E27FC236}">
                <a16:creationId xmlns:a16="http://schemas.microsoft.com/office/drawing/2014/main" id="{DF1B7B25-1B15-AE42-91AF-6C479CF5F218}"/>
              </a:ext>
            </a:extLst>
          </p:cNvPr>
          <p:cNvSpPr txBox="1">
            <a:spLocks noChangeArrowheads="1"/>
          </p:cNvSpPr>
          <p:nvPr/>
        </p:nvSpPr>
        <p:spPr>
          <a:xfrm>
            <a:off x="512610" y="4400026"/>
            <a:ext cx="5760244" cy="599010"/>
          </a:xfrm>
          <a:prstGeom prst="rect">
            <a:avLst/>
          </a:prstGeom>
          <a:effectLst>
            <a:outerShdw blurRad="50800" dist="38100" dir="2700000" algn="tl" rotWithShape="0">
              <a:prstClr val="black">
                <a:alpha val="40000"/>
              </a:prstClr>
            </a:outerShdw>
          </a:effectLst>
        </p:spPr>
        <p:txBody>
          <a:bodyPr vert="horz" wrap="square" lIns="68580" tIns="34290" rIns="68580" bIns="34290" rtlCol="0" anchor="b" anchorCtr="0">
            <a:spAutoFit/>
          </a:bodyPr>
          <a:lstStyle>
            <a:lvl1pPr algn="l" defTabSz="914400" rtl="0" eaLnBrk="1" latinLnBrk="0" hangingPunct="1">
              <a:lnSpc>
                <a:spcPct val="85000"/>
              </a:lnSpc>
              <a:spcBef>
                <a:spcPct val="0"/>
              </a:spcBef>
              <a:buNone/>
              <a:defRPr sz="4000" b="1" kern="1200" cap="none" baseline="0">
                <a:solidFill>
                  <a:schemeClr val="bg2"/>
                </a:solidFill>
                <a:latin typeface="+mj-lt"/>
                <a:ea typeface="+mj-ea"/>
                <a:cs typeface="+mj-cs"/>
              </a:defRPr>
            </a:lvl1pPr>
          </a:lstStyle>
          <a:p>
            <a:pPr marL="0" marR="0" lvl="0" indent="0" algn="l" defTabSz="914400" rtl="0" eaLnBrk="1" fontAlgn="auto" latinLnBrk="0" hangingPunct="1">
              <a:lnSpc>
                <a:spcPct val="85000"/>
              </a:lnSpc>
              <a:spcBef>
                <a:spcPct val="0"/>
              </a:spcBef>
              <a:spcAft>
                <a:spcPts val="0"/>
              </a:spcAft>
              <a:buClrTx/>
              <a:buSzTx/>
              <a:buFontTx/>
              <a:buNone/>
              <a:tabLst/>
              <a:defRPr/>
            </a:pPr>
            <a:r>
              <a:rPr kumimoji="0" lang="en-US" sz="4050" b="0" i="0" u="none" strike="noStrike" kern="1200" cap="none" spc="0" normalizeH="0" baseline="0" noProof="0" dirty="0">
                <a:ln>
                  <a:noFill/>
                </a:ln>
                <a:solidFill>
                  <a:srgbClr val="FFFFFF"/>
                </a:solidFill>
                <a:effectLst/>
                <a:uLnTx/>
                <a:uFillTx/>
                <a:latin typeface="Arial"/>
                <a:ea typeface="+mj-ea"/>
                <a:cs typeface="+mj-cs"/>
              </a:rPr>
              <a:t>Questions &amp; Answers</a:t>
            </a:r>
          </a:p>
        </p:txBody>
      </p:sp>
      <p:sp>
        <p:nvSpPr>
          <p:cNvPr id="11" name="Rectangle 10">
            <a:extLst>
              <a:ext uri="{FF2B5EF4-FFF2-40B4-BE49-F238E27FC236}">
                <a16:creationId xmlns:a16="http://schemas.microsoft.com/office/drawing/2014/main" id="{E122FF46-9FBE-5B4F-912B-848FB52E97E5}"/>
              </a:ext>
            </a:extLst>
          </p:cNvPr>
          <p:cNvSpPr/>
          <p:nvPr/>
        </p:nvSpPr>
        <p:spPr>
          <a:xfrm>
            <a:off x="2462767" y="3414880"/>
            <a:ext cx="3916457" cy="923330"/>
          </a:xfrm>
          <a:prstGeom prst="rect">
            <a:avLst/>
          </a:prstGeom>
          <a:noFill/>
        </p:spPr>
        <p:txBody>
          <a:bodyPr wrap="none">
            <a:spAutoFit/>
          </a:body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5400" b="1" i="0" u="none" strike="noStrike" kern="1200" cap="none" spc="0" normalizeH="0" baseline="0" noProof="0" dirty="0">
                <a:ln w="17780" cmpd="sng">
                  <a:solidFill>
                    <a:srgbClr val="0B273E">
                      <a:tint val="3000"/>
                    </a:srgbClr>
                  </a:solidFill>
                  <a:prstDash val="solid"/>
                  <a:miter lim="800000"/>
                </a:ln>
                <a:gradFill>
                  <a:gsLst>
                    <a:gs pos="10000">
                      <a:srgbClr val="77CFF5"/>
                    </a:gs>
                    <a:gs pos="90000">
                      <a:srgbClr val="0B273E">
                        <a:shade val="50000"/>
                        <a:satMod val="100000"/>
                      </a:srgbClr>
                    </a:gs>
                  </a:gsLst>
                  <a:lin ang="5400000"/>
                </a:gradFill>
                <a:effectLst>
                  <a:outerShdw blurRad="55000" dist="50800" dir="5400000" algn="tl">
                    <a:srgbClr val="000000">
                      <a:alpha val="33000"/>
                    </a:srgbClr>
                  </a:outerShdw>
                </a:effectLst>
                <a:uLnTx/>
                <a:uFillTx/>
                <a:latin typeface="Arial"/>
                <a:ea typeface="Arial Unicode MS" charset="0"/>
                <a:cs typeface="+mn-cs"/>
              </a:rPr>
              <a:t>THE SHOW</a:t>
            </a:r>
          </a:p>
        </p:txBody>
      </p:sp>
    </p:spTree>
    <p:extLst>
      <p:ext uri="{BB962C8B-B14F-4D97-AF65-F5344CB8AC3E}">
        <p14:creationId xmlns:p14="http://schemas.microsoft.com/office/powerpoint/2010/main" val="281040373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A7330EF-F2C8-EB48-855C-92888A5844A1}"/>
              </a:ext>
            </a:extLst>
          </p:cNvPr>
          <p:cNvSpPr>
            <a:spLocks noGrp="1"/>
          </p:cNvSpPr>
          <p:nvPr>
            <p:ph type="body" sz="quarter" idx="10"/>
          </p:nvPr>
        </p:nvSpPr>
        <p:spPr>
          <a:xfrm>
            <a:off x="298450" y="591117"/>
            <a:ext cx="5109796" cy="1006818"/>
          </a:xfrm>
        </p:spPr>
        <p:txBody>
          <a:bodyPr/>
          <a:lstStyle/>
          <a:p>
            <a:pPr>
              <a:spcBef>
                <a:spcPts val="1800"/>
              </a:spcBef>
            </a:pPr>
            <a:r>
              <a:rPr lang="en-US" sz="3200" dirty="0">
                <a:solidFill>
                  <a:schemeClr val="bg2"/>
                </a:solidFill>
              </a:rPr>
              <a:t>To receive CME/CE credits for this activity, participants must complete the post-test and evaluation online. </a:t>
            </a:r>
          </a:p>
          <a:p>
            <a:pPr>
              <a:spcBef>
                <a:spcPts val="1800"/>
              </a:spcBef>
            </a:pPr>
            <a:r>
              <a:rPr lang="en-US" sz="3200" dirty="0">
                <a:solidFill>
                  <a:schemeClr val="bg2"/>
                </a:solidFill>
              </a:rPr>
              <a:t>Go to the </a:t>
            </a:r>
            <a:r>
              <a:rPr lang="en-US" sz="3200" b="1" i="1" dirty="0">
                <a:solidFill>
                  <a:schemeClr val="accent2">
                    <a:lumMod val="60000"/>
                    <a:lumOff val="40000"/>
                  </a:schemeClr>
                </a:solidFill>
              </a:rPr>
              <a:t>Credit Tab </a:t>
            </a:r>
            <a:r>
              <a:rPr lang="en-US" sz="3200" dirty="0">
                <a:solidFill>
                  <a:schemeClr val="bg2"/>
                </a:solidFill>
              </a:rPr>
              <a:t>at the top of the video box and click on the link to complete the process and </a:t>
            </a:r>
            <a:br>
              <a:rPr lang="en-US" sz="3200" dirty="0">
                <a:solidFill>
                  <a:schemeClr val="bg2"/>
                </a:solidFill>
              </a:rPr>
            </a:br>
            <a:r>
              <a:rPr lang="en-US" sz="3200" dirty="0">
                <a:solidFill>
                  <a:schemeClr val="bg2"/>
                </a:solidFill>
              </a:rPr>
              <a:t>print your certificate</a:t>
            </a:r>
          </a:p>
        </p:txBody>
      </p:sp>
    </p:spTree>
    <p:extLst>
      <p:ext uri="{BB962C8B-B14F-4D97-AF65-F5344CB8AC3E}">
        <p14:creationId xmlns:p14="http://schemas.microsoft.com/office/powerpoint/2010/main" val="182670497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2CD06AF-4B30-B843-AE61-34F68DA116FB}"/>
              </a:ext>
            </a:extLst>
          </p:cNvPr>
          <p:cNvSpPr>
            <a:spLocks noGrp="1"/>
          </p:cNvSpPr>
          <p:nvPr>
            <p:ph type="title"/>
          </p:nvPr>
        </p:nvSpPr>
        <p:spPr/>
        <p:txBody>
          <a:bodyPr/>
          <a:lstStyle/>
          <a:p>
            <a:r>
              <a:rPr lang="en-US" dirty="0"/>
              <a:t>Claim ABIM MOC Credit</a:t>
            </a:r>
          </a:p>
        </p:txBody>
      </p:sp>
      <p:sp>
        <p:nvSpPr>
          <p:cNvPr id="6" name="Content Placeholder 5">
            <a:extLst>
              <a:ext uri="{FF2B5EF4-FFF2-40B4-BE49-F238E27FC236}">
                <a16:creationId xmlns:a16="http://schemas.microsoft.com/office/drawing/2014/main" id="{FCE47C6C-7000-7340-890B-136D324648A7}"/>
              </a:ext>
            </a:extLst>
          </p:cNvPr>
          <p:cNvSpPr>
            <a:spLocks noGrp="1"/>
          </p:cNvSpPr>
          <p:nvPr>
            <p:ph idx="1"/>
          </p:nvPr>
        </p:nvSpPr>
        <p:spPr>
          <a:xfrm>
            <a:off x="312233" y="1282215"/>
            <a:ext cx="8497229" cy="3121880"/>
          </a:xfrm>
        </p:spPr>
        <p:txBody>
          <a:bodyPr/>
          <a:lstStyle/>
          <a:p>
            <a:pPr marL="514350" indent="-514350">
              <a:buSzPct val="100000"/>
              <a:buFont typeface="+mj-lt"/>
              <a:buAutoNum type="arabicPeriod"/>
            </a:pPr>
            <a:r>
              <a:rPr lang="en-US" sz="2400" dirty="0"/>
              <a:t>Actively participate in the meeting by </a:t>
            </a:r>
            <a:r>
              <a:rPr lang="en-US" sz="2400" b="1" dirty="0">
                <a:solidFill>
                  <a:schemeClr val="accent1"/>
                </a:solidFill>
              </a:rPr>
              <a:t>responding to ARS</a:t>
            </a:r>
            <a:r>
              <a:rPr lang="en-US" sz="2400" dirty="0">
                <a:solidFill>
                  <a:schemeClr val="accent1"/>
                </a:solidFill>
              </a:rPr>
              <a:t> </a:t>
            </a:r>
            <a:r>
              <a:rPr lang="en-US" sz="2400" dirty="0"/>
              <a:t>and/or </a:t>
            </a:r>
            <a:r>
              <a:rPr lang="en-US" sz="2400" b="1" dirty="0">
                <a:solidFill>
                  <a:schemeClr val="accent1"/>
                </a:solidFill>
              </a:rPr>
              <a:t>asking the faculty questions </a:t>
            </a:r>
          </a:p>
          <a:p>
            <a:pPr marL="514350" lvl="1" indent="-514350">
              <a:buSzPct val="100000"/>
              <a:buNone/>
            </a:pPr>
            <a:r>
              <a:rPr lang="en-US" sz="2200" i="1" dirty="0">
                <a:solidFill>
                  <a:schemeClr val="accent2"/>
                </a:solidFill>
              </a:rPr>
              <a:t>	</a:t>
            </a:r>
            <a:r>
              <a:rPr lang="en-US" sz="2200" i="1" dirty="0">
                <a:solidFill>
                  <a:schemeClr val="accent3"/>
                </a:solidFill>
              </a:rPr>
              <a:t>(It’s ok if you miss answering a question or get them wrong, </a:t>
            </a:r>
            <a:br>
              <a:rPr lang="en-US" sz="2200" i="1" dirty="0">
                <a:solidFill>
                  <a:schemeClr val="accent3"/>
                </a:solidFill>
              </a:rPr>
            </a:br>
            <a:r>
              <a:rPr lang="en-US" sz="2200" i="1" dirty="0">
                <a:solidFill>
                  <a:schemeClr val="accent3"/>
                </a:solidFill>
              </a:rPr>
              <a:t>you can still claim MOC) </a:t>
            </a:r>
          </a:p>
          <a:p>
            <a:pPr marL="514350" indent="-514350">
              <a:buSzPct val="100000"/>
              <a:buFont typeface="+mj-lt"/>
              <a:buAutoNum type="arabicPeriod"/>
            </a:pPr>
            <a:r>
              <a:rPr lang="en-US" sz="2400" dirty="0"/>
              <a:t>Complete your post-test and evaluation at the conclusion of the webcast</a:t>
            </a:r>
          </a:p>
          <a:p>
            <a:pPr marL="514350" indent="-514350">
              <a:buSzPct val="100000"/>
              <a:buFont typeface="+mj-lt"/>
              <a:buAutoNum type="arabicPeriod"/>
            </a:pPr>
            <a:r>
              <a:rPr lang="en-US" sz="2400" dirty="0"/>
              <a:t>Be sure to fill in your </a:t>
            </a:r>
            <a:r>
              <a:rPr lang="en-US" sz="2400" b="1" dirty="0">
                <a:solidFill>
                  <a:schemeClr val="accent1"/>
                </a:solidFill>
              </a:rPr>
              <a:t>ABIM ID number </a:t>
            </a:r>
            <a:r>
              <a:rPr lang="en-US" sz="2400" dirty="0"/>
              <a:t>and </a:t>
            </a:r>
            <a:r>
              <a:rPr lang="en-US" sz="2400" b="1" dirty="0">
                <a:solidFill>
                  <a:schemeClr val="accent1"/>
                </a:solidFill>
              </a:rPr>
              <a:t>DOB</a:t>
            </a:r>
            <a:r>
              <a:rPr lang="en-US" sz="2400" dirty="0">
                <a:solidFill>
                  <a:schemeClr val="accent1"/>
                </a:solidFill>
              </a:rPr>
              <a:t> </a:t>
            </a:r>
            <a:r>
              <a:rPr lang="en-US" sz="2400" dirty="0"/>
              <a:t>(MM/DD) on the evaluation, so we can submit your credit to ABIM.</a:t>
            </a:r>
          </a:p>
        </p:txBody>
      </p:sp>
      <p:sp>
        <p:nvSpPr>
          <p:cNvPr id="7" name="Text Placeholder 6">
            <a:extLst>
              <a:ext uri="{FF2B5EF4-FFF2-40B4-BE49-F238E27FC236}">
                <a16:creationId xmlns:a16="http://schemas.microsoft.com/office/drawing/2014/main" id="{F61056AF-58FF-7C40-92F1-89F9A4549ECD}"/>
              </a:ext>
            </a:extLst>
          </p:cNvPr>
          <p:cNvSpPr>
            <a:spLocks noGrp="1"/>
          </p:cNvSpPr>
          <p:nvPr>
            <p:ph type="body" sz="half" idx="2"/>
          </p:nvPr>
        </p:nvSpPr>
        <p:spPr>
          <a:xfrm>
            <a:off x="312234" y="635530"/>
            <a:ext cx="7939668" cy="406265"/>
          </a:xfrm>
        </p:spPr>
        <p:txBody>
          <a:bodyPr/>
          <a:lstStyle/>
          <a:p>
            <a:r>
              <a:rPr lang="en-US" dirty="0"/>
              <a:t>3 Things to Do</a:t>
            </a:r>
          </a:p>
        </p:txBody>
      </p:sp>
      <p:sp>
        <p:nvSpPr>
          <p:cNvPr id="8" name="Text Placeholder 7">
            <a:extLst>
              <a:ext uri="{FF2B5EF4-FFF2-40B4-BE49-F238E27FC236}">
                <a16:creationId xmlns:a16="http://schemas.microsoft.com/office/drawing/2014/main" id="{0886F9B3-6009-D14F-B3F4-ACE681DC4B2A}"/>
              </a:ext>
            </a:extLst>
          </p:cNvPr>
          <p:cNvSpPr>
            <a:spLocks noGrp="1"/>
          </p:cNvSpPr>
          <p:nvPr>
            <p:ph type="body" sz="quarter" idx="10"/>
          </p:nvPr>
        </p:nvSpPr>
        <p:spPr/>
        <p:txBody>
          <a:bodyPr/>
          <a:lstStyle/>
          <a:p>
            <a:endParaRPr lang="en-US"/>
          </a:p>
        </p:txBody>
      </p:sp>
      <p:pic>
        <p:nvPicPr>
          <p:cNvPr id="9" name="Picture 8">
            <a:extLst>
              <a:ext uri="{FF2B5EF4-FFF2-40B4-BE49-F238E27FC236}">
                <a16:creationId xmlns:a16="http://schemas.microsoft.com/office/drawing/2014/main" id="{FBA9D85C-DEB1-544F-AF20-EFBBE95EE4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60153" y="4174176"/>
            <a:ext cx="2068295" cy="701512"/>
          </a:xfrm>
          <a:prstGeom prst="rect">
            <a:avLst/>
          </a:prstGeom>
        </p:spPr>
      </p:pic>
    </p:spTree>
    <p:extLst>
      <p:ext uri="{BB962C8B-B14F-4D97-AF65-F5344CB8AC3E}">
        <p14:creationId xmlns:p14="http://schemas.microsoft.com/office/powerpoint/2010/main" val="36836777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C2D920-F36F-FE45-9B24-8632650686DE}"/>
              </a:ext>
            </a:extLst>
          </p:cNvPr>
          <p:cNvSpPr>
            <a:spLocks noGrp="1"/>
          </p:cNvSpPr>
          <p:nvPr>
            <p:ph type="title"/>
          </p:nvPr>
        </p:nvSpPr>
        <p:spPr/>
        <p:txBody>
          <a:bodyPr/>
          <a:lstStyle/>
          <a:p>
            <a:r>
              <a:rPr lang="en-US" dirty="0"/>
              <a:t>Quality Payment Program (QPP) </a:t>
            </a:r>
          </a:p>
        </p:txBody>
      </p:sp>
      <p:sp>
        <p:nvSpPr>
          <p:cNvPr id="3" name="Content Placeholder 2">
            <a:extLst>
              <a:ext uri="{FF2B5EF4-FFF2-40B4-BE49-F238E27FC236}">
                <a16:creationId xmlns:a16="http://schemas.microsoft.com/office/drawing/2014/main" id="{26556D53-137D-9240-8757-3FA6D53683B9}"/>
              </a:ext>
            </a:extLst>
          </p:cNvPr>
          <p:cNvSpPr>
            <a:spLocks noGrp="1"/>
          </p:cNvSpPr>
          <p:nvPr>
            <p:ph idx="1"/>
          </p:nvPr>
        </p:nvSpPr>
        <p:spPr>
          <a:xfrm>
            <a:off x="312233" y="1282215"/>
            <a:ext cx="8497229" cy="3637919"/>
          </a:xfrm>
        </p:spPr>
        <p:txBody>
          <a:bodyPr/>
          <a:lstStyle/>
          <a:p>
            <a:r>
              <a:rPr lang="en-US" sz="2000" b="1" dirty="0"/>
              <a:t>Actively participate </a:t>
            </a:r>
            <a:r>
              <a:rPr lang="en-US" sz="2000" dirty="0"/>
              <a:t>by responding to ARS and/or asking the </a:t>
            </a:r>
            <a:br>
              <a:rPr lang="en-US" sz="2000" dirty="0"/>
            </a:br>
            <a:r>
              <a:rPr lang="en-US" sz="2000" dirty="0"/>
              <a:t>faculty questions </a:t>
            </a:r>
          </a:p>
          <a:p>
            <a:r>
              <a:rPr lang="en-US" sz="2000" b="1" dirty="0"/>
              <a:t>Complete activity posttest and evaluation </a:t>
            </a:r>
            <a:r>
              <a:rPr lang="en-US" sz="2000" dirty="0"/>
              <a:t>at the link provided </a:t>
            </a:r>
          </a:p>
          <a:p>
            <a:r>
              <a:rPr lang="en-US" sz="2000" dirty="0"/>
              <a:t>Over the next 90 days, </a:t>
            </a:r>
            <a:r>
              <a:rPr lang="en-US" sz="2000" b="1" dirty="0"/>
              <a:t>actively work to incorporate improvements</a:t>
            </a:r>
            <a:r>
              <a:rPr lang="en-US" sz="2000" dirty="0"/>
              <a:t> in your clinical practice from this presentation.</a:t>
            </a:r>
          </a:p>
          <a:p>
            <a:r>
              <a:rPr lang="en-US" sz="2000" b="1" dirty="0"/>
              <a:t>Complete the follow-up survey </a:t>
            </a:r>
            <a:r>
              <a:rPr lang="en-US" sz="2000" dirty="0"/>
              <a:t>from CME Outfitters in approximately 3 months</a:t>
            </a:r>
            <a:endParaRPr lang="en-US" sz="2000" b="1" dirty="0"/>
          </a:p>
          <a:p>
            <a:pPr marL="0" indent="0" algn="ctr">
              <a:spcBef>
                <a:spcPts val="2400"/>
              </a:spcBef>
              <a:buNone/>
            </a:pPr>
            <a:r>
              <a:rPr lang="en-US" sz="2800" dirty="0">
                <a:solidFill>
                  <a:schemeClr val="accent3"/>
                </a:solidFill>
              </a:rPr>
              <a:t>CME Outfitters will send you confirmation of your participation to submit to CMS attesting to your completion of a QPP Improvement Activity.</a:t>
            </a:r>
          </a:p>
        </p:txBody>
      </p:sp>
      <p:sp>
        <p:nvSpPr>
          <p:cNvPr id="4" name="Text Placeholder 3">
            <a:extLst>
              <a:ext uri="{FF2B5EF4-FFF2-40B4-BE49-F238E27FC236}">
                <a16:creationId xmlns:a16="http://schemas.microsoft.com/office/drawing/2014/main" id="{C7C62E6F-7C11-4846-B656-A43B10CD4718}"/>
              </a:ext>
            </a:extLst>
          </p:cNvPr>
          <p:cNvSpPr>
            <a:spLocks noGrp="1"/>
          </p:cNvSpPr>
          <p:nvPr>
            <p:ph type="body" sz="half" idx="2"/>
          </p:nvPr>
        </p:nvSpPr>
        <p:spPr>
          <a:xfrm>
            <a:off x="312234" y="635530"/>
            <a:ext cx="7939668" cy="380104"/>
          </a:xfrm>
        </p:spPr>
        <p:txBody>
          <a:bodyPr/>
          <a:lstStyle/>
          <a:p>
            <a:r>
              <a:rPr lang="en-US" sz="2200" dirty="0"/>
              <a:t>How to Claim this Activity as a QPP Improvement Activity</a:t>
            </a:r>
          </a:p>
        </p:txBody>
      </p:sp>
      <p:sp>
        <p:nvSpPr>
          <p:cNvPr id="5" name="Text Placeholder 4">
            <a:extLst>
              <a:ext uri="{FF2B5EF4-FFF2-40B4-BE49-F238E27FC236}">
                <a16:creationId xmlns:a16="http://schemas.microsoft.com/office/drawing/2014/main" id="{9161451E-7690-E544-A895-A41D1ED94DBA}"/>
              </a:ext>
            </a:extLst>
          </p:cNvPr>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338425474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own Arrow 5">
            <a:extLst>
              <a:ext uri="{FF2B5EF4-FFF2-40B4-BE49-F238E27FC236}">
                <a16:creationId xmlns:a16="http://schemas.microsoft.com/office/drawing/2014/main" id="{70E76703-9B02-964B-BDBF-B3CC2D0DCDF7}"/>
              </a:ext>
            </a:extLst>
          </p:cNvPr>
          <p:cNvSpPr/>
          <p:nvPr/>
        </p:nvSpPr>
        <p:spPr>
          <a:xfrm>
            <a:off x="1155872" y="2445551"/>
            <a:ext cx="484632" cy="218160"/>
          </a:xfrm>
          <a:prstGeom prst="down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7" name="Rectangle 6">
            <a:extLst>
              <a:ext uri="{FF2B5EF4-FFF2-40B4-BE49-F238E27FC236}">
                <a16:creationId xmlns:a16="http://schemas.microsoft.com/office/drawing/2014/main" id="{A0030525-CE96-0A4D-A315-FDE5C4645C5D}"/>
              </a:ext>
            </a:extLst>
          </p:cNvPr>
          <p:cNvSpPr/>
          <p:nvPr/>
        </p:nvSpPr>
        <p:spPr>
          <a:xfrm>
            <a:off x="346629" y="1680133"/>
            <a:ext cx="7228226" cy="7315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sz="1600" b="1" dirty="0"/>
              <a:t>Stepping up from mild-to-moderate AD</a:t>
            </a:r>
            <a:r>
              <a:rPr lang="en-US" sz="1600" b="1" baseline="30000" dirty="0"/>
              <a:t>a</a:t>
            </a:r>
          </a:p>
          <a:p>
            <a:pPr algn="ctr"/>
            <a:r>
              <a:rPr lang="en-US" sz="1200" dirty="0"/>
              <a:t>Symptomatic despite appropriate use of low- to medium-potency TCS and following basic management recommendations for skin care, antiseptic treatment, and avoidance of allergens and irritants</a:t>
            </a:r>
          </a:p>
        </p:txBody>
      </p:sp>
      <p:sp>
        <p:nvSpPr>
          <p:cNvPr id="8" name="Rectangle 7">
            <a:extLst>
              <a:ext uri="{FF2B5EF4-FFF2-40B4-BE49-F238E27FC236}">
                <a16:creationId xmlns:a16="http://schemas.microsoft.com/office/drawing/2014/main" id="{3C57D34F-226A-0245-B56A-8CF57A585EC3}"/>
              </a:ext>
            </a:extLst>
          </p:cNvPr>
          <p:cNvSpPr/>
          <p:nvPr/>
        </p:nvSpPr>
        <p:spPr>
          <a:xfrm>
            <a:off x="346628" y="2683822"/>
            <a:ext cx="2103120" cy="2743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 TCS dose or potency</a:t>
            </a:r>
          </a:p>
        </p:txBody>
      </p:sp>
      <p:sp>
        <p:nvSpPr>
          <p:cNvPr id="9" name="Rectangle 8">
            <a:extLst>
              <a:ext uri="{FF2B5EF4-FFF2-40B4-BE49-F238E27FC236}">
                <a16:creationId xmlns:a16="http://schemas.microsoft.com/office/drawing/2014/main" id="{7C4E55B1-AAE0-F142-9460-8BA2E6D5E2F5}"/>
              </a:ext>
            </a:extLst>
          </p:cNvPr>
          <p:cNvSpPr/>
          <p:nvPr/>
        </p:nvSpPr>
        <p:spPr>
          <a:xfrm>
            <a:off x="5471734" y="2683822"/>
            <a:ext cx="2103120" cy="2743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Add crisaborole </a:t>
            </a:r>
          </a:p>
        </p:txBody>
      </p:sp>
      <p:sp>
        <p:nvSpPr>
          <p:cNvPr id="10" name="Rectangle 9">
            <a:extLst>
              <a:ext uri="{FF2B5EF4-FFF2-40B4-BE49-F238E27FC236}">
                <a16:creationId xmlns:a16="http://schemas.microsoft.com/office/drawing/2014/main" id="{7DBA1986-9DBC-F443-A3E9-E0FFB1776A0F}"/>
              </a:ext>
            </a:extLst>
          </p:cNvPr>
          <p:cNvSpPr/>
          <p:nvPr/>
        </p:nvSpPr>
        <p:spPr>
          <a:xfrm>
            <a:off x="2909182" y="2683822"/>
            <a:ext cx="2103120" cy="2743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Add TCI</a:t>
            </a:r>
          </a:p>
        </p:txBody>
      </p:sp>
      <p:sp>
        <p:nvSpPr>
          <p:cNvPr id="11" name="Down Arrow 10">
            <a:extLst>
              <a:ext uri="{FF2B5EF4-FFF2-40B4-BE49-F238E27FC236}">
                <a16:creationId xmlns:a16="http://schemas.microsoft.com/office/drawing/2014/main" id="{F3BC7538-5463-CB40-A2D6-7FEB09F49411}"/>
              </a:ext>
            </a:extLst>
          </p:cNvPr>
          <p:cNvSpPr/>
          <p:nvPr/>
        </p:nvSpPr>
        <p:spPr>
          <a:xfrm>
            <a:off x="3718426" y="2445551"/>
            <a:ext cx="484632" cy="218160"/>
          </a:xfrm>
          <a:prstGeom prst="down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12" name="Down Arrow 11">
            <a:extLst>
              <a:ext uri="{FF2B5EF4-FFF2-40B4-BE49-F238E27FC236}">
                <a16:creationId xmlns:a16="http://schemas.microsoft.com/office/drawing/2014/main" id="{A28D69F4-A6D5-4B48-A75D-C02B2DE6F612}"/>
              </a:ext>
            </a:extLst>
          </p:cNvPr>
          <p:cNvSpPr/>
          <p:nvPr/>
        </p:nvSpPr>
        <p:spPr>
          <a:xfrm>
            <a:off x="6280978" y="2445551"/>
            <a:ext cx="484632" cy="218160"/>
          </a:xfrm>
          <a:prstGeom prst="down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22" name="Curved Left Arrow 21">
            <a:extLst>
              <a:ext uri="{FF2B5EF4-FFF2-40B4-BE49-F238E27FC236}">
                <a16:creationId xmlns:a16="http://schemas.microsoft.com/office/drawing/2014/main" id="{6AB4E6AE-73AC-D140-9EEF-8ACBB2E5386E}"/>
              </a:ext>
            </a:extLst>
          </p:cNvPr>
          <p:cNvSpPr/>
          <p:nvPr/>
        </p:nvSpPr>
        <p:spPr>
          <a:xfrm>
            <a:off x="7574855" y="1909780"/>
            <a:ext cx="731520" cy="774042"/>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 name="Title 1">
            <a:extLst>
              <a:ext uri="{FF2B5EF4-FFF2-40B4-BE49-F238E27FC236}">
                <a16:creationId xmlns:a16="http://schemas.microsoft.com/office/drawing/2014/main" id="{9C2D3028-DDBF-6B45-B39A-C0799F1A5573}"/>
              </a:ext>
            </a:extLst>
          </p:cNvPr>
          <p:cNvSpPr>
            <a:spLocks noGrp="1"/>
          </p:cNvSpPr>
          <p:nvPr>
            <p:ph type="title"/>
          </p:nvPr>
        </p:nvSpPr>
        <p:spPr>
          <a:xfrm>
            <a:off x="312234" y="10702"/>
            <a:ext cx="7470799" cy="1138773"/>
          </a:xfrm>
        </p:spPr>
        <p:txBody>
          <a:bodyPr/>
          <a:lstStyle/>
          <a:p>
            <a:r>
              <a:rPr lang="en-US" dirty="0"/>
              <a:t>Example of AD Treatment Algorithm: AD Yardstick</a:t>
            </a:r>
          </a:p>
        </p:txBody>
      </p:sp>
      <p:sp>
        <p:nvSpPr>
          <p:cNvPr id="4" name="Text Placeholder 3">
            <a:extLst>
              <a:ext uri="{FF2B5EF4-FFF2-40B4-BE49-F238E27FC236}">
                <a16:creationId xmlns:a16="http://schemas.microsoft.com/office/drawing/2014/main" id="{7A8FBEC9-9386-1042-B66D-7FF34ECEE49E}"/>
              </a:ext>
            </a:extLst>
          </p:cNvPr>
          <p:cNvSpPr>
            <a:spLocks noGrp="1"/>
          </p:cNvSpPr>
          <p:nvPr>
            <p:ph type="body" sz="quarter" idx="10"/>
          </p:nvPr>
        </p:nvSpPr>
        <p:spPr>
          <a:xfrm>
            <a:off x="0" y="4352584"/>
            <a:ext cx="8973879" cy="780214"/>
          </a:xfrm>
        </p:spPr>
        <p:txBody>
          <a:bodyPr/>
          <a:lstStyle/>
          <a:p>
            <a:pPr marL="9525" indent="-9525">
              <a:spcBef>
                <a:spcPts val="500"/>
              </a:spcBef>
            </a:pPr>
            <a:r>
              <a:rPr lang="en-US" sz="1050" dirty="0">
                <a:latin typeface="Arial" panose="020B0604020202020204" pitchFamily="34" charset="0"/>
                <a:cs typeface="Arial" panose="020B0604020202020204" pitchFamily="34" charset="0"/>
              </a:rPr>
              <a:t>TCI = topical calcineurin inhibitor.</a:t>
            </a:r>
            <a:r>
              <a:rPr lang="en-US" sz="1050" baseline="30000" dirty="0">
                <a:latin typeface="Arial" panose="020B0604020202020204" pitchFamily="34" charset="0"/>
                <a:cs typeface="Arial" panose="020B0604020202020204" pitchFamily="34" charset="0"/>
              </a:rPr>
              <a:t> </a:t>
            </a:r>
            <a:br>
              <a:rPr lang="en-US" sz="1050" baseline="30000" dirty="0">
                <a:latin typeface="Arial" panose="020B0604020202020204" pitchFamily="34" charset="0"/>
                <a:cs typeface="Arial" panose="020B0604020202020204" pitchFamily="34" charset="0"/>
              </a:rPr>
            </a:br>
            <a:r>
              <a:rPr lang="en-US" sz="1050" baseline="30000" dirty="0"/>
              <a:t>a</a:t>
            </a:r>
            <a:r>
              <a:rPr lang="en-US" sz="1050" dirty="0"/>
              <a:t>Before stepping up therapy, the patient should be assessed for nonadherence, potential comorbidities, and other factors that might negatively affect response to therapy. </a:t>
            </a:r>
            <a:br>
              <a:rPr lang="en-US" sz="1050" dirty="0">
                <a:latin typeface="Arial" panose="020B0604020202020204" pitchFamily="34" charset="0"/>
                <a:cs typeface="Arial" panose="020B0604020202020204" pitchFamily="34" charset="0"/>
              </a:rPr>
            </a:br>
            <a:r>
              <a:rPr lang="en-US" altLang="en-US" sz="1050" dirty="0"/>
              <a:t>Boguniewicz M, et al. </a:t>
            </a:r>
            <a:r>
              <a:rPr lang="en-US" altLang="en-US" sz="1050" i="1" dirty="0"/>
              <a:t>Ann Allergy Asthma Immunol</a:t>
            </a:r>
            <a:r>
              <a:rPr lang="en-US" altLang="en-US" sz="1050" dirty="0"/>
              <a:t>. 2018;120:10-22.</a:t>
            </a:r>
            <a:endParaRPr lang="en-US" sz="1050" dirty="0"/>
          </a:p>
        </p:txBody>
      </p:sp>
      <p:sp>
        <p:nvSpPr>
          <p:cNvPr id="15" name="Rectangle 14">
            <a:extLst>
              <a:ext uri="{FF2B5EF4-FFF2-40B4-BE49-F238E27FC236}">
                <a16:creationId xmlns:a16="http://schemas.microsoft.com/office/drawing/2014/main" id="{A24FD373-366B-3F49-A8A2-F114587CA800}"/>
              </a:ext>
            </a:extLst>
          </p:cNvPr>
          <p:cNvSpPr/>
          <p:nvPr/>
        </p:nvSpPr>
        <p:spPr>
          <a:xfrm>
            <a:off x="6033705" y="3180528"/>
            <a:ext cx="2865745" cy="70905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3-month therapeutic trial with reassessment at 4-8 weeks</a:t>
            </a:r>
          </a:p>
        </p:txBody>
      </p:sp>
    </p:spTree>
    <p:extLst>
      <p:ext uri="{BB962C8B-B14F-4D97-AF65-F5344CB8AC3E}">
        <p14:creationId xmlns:p14="http://schemas.microsoft.com/office/powerpoint/2010/main" val="218323449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BA59FE31-BD18-2F42-8618-A60A1D9ED3FE}"/>
              </a:ext>
            </a:extLst>
          </p:cNvPr>
          <p:cNvSpPr/>
          <p:nvPr/>
        </p:nvSpPr>
        <p:spPr>
          <a:xfrm>
            <a:off x="195272" y="1401762"/>
            <a:ext cx="6974028" cy="109728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5000"/>
              </a:lnSpc>
            </a:pPr>
            <a:r>
              <a:rPr lang="en-US" sz="1600" b="1" dirty="0"/>
              <a:t>Stepping up from moderate-to-severe AD</a:t>
            </a:r>
            <a:r>
              <a:rPr lang="en-US" sz="1600" b="1" baseline="30000" dirty="0"/>
              <a:t>a</a:t>
            </a:r>
          </a:p>
          <a:p>
            <a:pPr algn="ctr">
              <a:lnSpc>
                <a:spcPct val="85000"/>
              </a:lnSpc>
            </a:pPr>
            <a:r>
              <a:rPr lang="en-US" sz="1200" dirty="0"/>
              <a:t>Symptomatic despite an aggressive course of topical prescription therapy (TCS, TCI, crisaborole) for     ≥ 3 weeks and following basic management recommendations for skin care, antiseptic treatment, and avoidance of allergens and irritants, and particularly when there is a severe and negative impact on daily activities, psychosocial health, and quality of life</a:t>
            </a:r>
          </a:p>
        </p:txBody>
      </p:sp>
      <p:sp>
        <p:nvSpPr>
          <p:cNvPr id="14" name="Down Arrow 13">
            <a:extLst>
              <a:ext uri="{FF2B5EF4-FFF2-40B4-BE49-F238E27FC236}">
                <a16:creationId xmlns:a16="http://schemas.microsoft.com/office/drawing/2014/main" id="{3955330C-F361-1F46-886C-5CF10EF8FF52}"/>
              </a:ext>
            </a:extLst>
          </p:cNvPr>
          <p:cNvSpPr/>
          <p:nvPr/>
        </p:nvSpPr>
        <p:spPr>
          <a:xfrm>
            <a:off x="1004516" y="2529097"/>
            <a:ext cx="484632" cy="218160"/>
          </a:xfrm>
          <a:prstGeom prst="down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15" name="Rectangle 14">
            <a:extLst>
              <a:ext uri="{FF2B5EF4-FFF2-40B4-BE49-F238E27FC236}">
                <a16:creationId xmlns:a16="http://schemas.microsoft.com/office/drawing/2014/main" id="{2D4F2EE8-54C8-A740-822B-627935CB9287}"/>
              </a:ext>
            </a:extLst>
          </p:cNvPr>
          <p:cNvSpPr/>
          <p:nvPr/>
        </p:nvSpPr>
        <p:spPr>
          <a:xfrm>
            <a:off x="195272" y="2767368"/>
            <a:ext cx="2103120" cy="27432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Phototherapy</a:t>
            </a:r>
          </a:p>
        </p:txBody>
      </p:sp>
      <p:sp>
        <p:nvSpPr>
          <p:cNvPr id="16" name="Rectangle 15">
            <a:extLst>
              <a:ext uri="{FF2B5EF4-FFF2-40B4-BE49-F238E27FC236}">
                <a16:creationId xmlns:a16="http://schemas.microsoft.com/office/drawing/2014/main" id="{E7FFA472-FF19-B347-A6B4-1199A7AA9B34}"/>
              </a:ext>
            </a:extLst>
          </p:cNvPr>
          <p:cNvSpPr/>
          <p:nvPr/>
        </p:nvSpPr>
        <p:spPr>
          <a:xfrm>
            <a:off x="2630726" y="2767368"/>
            <a:ext cx="2103120" cy="27432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Dupilumab</a:t>
            </a:r>
          </a:p>
        </p:txBody>
      </p:sp>
      <p:sp>
        <p:nvSpPr>
          <p:cNvPr id="17" name="Down Arrow 16">
            <a:extLst>
              <a:ext uri="{FF2B5EF4-FFF2-40B4-BE49-F238E27FC236}">
                <a16:creationId xmlns:a16="http://schemas.microsoft.com/office/drawing/2014/main" id="{D34144D1-EE0F-EA4E-9EB4-B9E7D0C1CA9D}"/>
              </a:ext>
            </a:extLst>
          </p:cNvPr>
          <p:cNvSpPr/>
          <p:nvPr/>
        </p:nvSpPr>
        <p:spPr>
          <a:xfrm>
            <a:off x="3439970" y="2529097"/>
            <a:ext cx="484632" cy="218160"/>
          </a:xfrm>
          <a:prstGeom prst="down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18" name="Down Arrow 17">
            <a:extLst>
              <a:ext uri="{FF2B5EF4-FFF2-40B4-BE49-F238E27FC236}">
                <a16:creationId xmlns:a16="http://schemas.microsoft.com/office/drawing/2014/main" id="{1DB95061-9E48-E545-B034-912C4A634F1E}"/>
              </a:ext>
            </a:extLst>
          </p:cNvPr>
          <p:cNvSpPr/>
          <p:nvPr/>
        </p:nvSpPr>
        <p:spPr>
          <a:xfrm>
            <a:off x="5884555" y="2529097"/>
            <a:ext cx="484632" cy="218160"/>
          </a:xfrm>
          <a:prstGeom prst="down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19" name="Rectangle 18">
            <a:extLst>
              <a:ext uri="{FF2B5EF4-FFF2-40B4-BE49-F238E27FC236}">
                <a16:creationId xmlns:a16="http://schemas.microsoft.com/office/drawing/2014/main" id="{C075553B-B593-E146-922C-E63C37931402}"/>
              </a:ext>
            </a:extLst>
          </p:cNvPr>
          <p:cNvSpPr/>
          <p:nvPr/>
        </p:nvSpPr>
        <p:spPr>
          <a:xfrm>
            <a:off x="5066180" y="2767368"/>
            <a:ext cx="2103120" cy="54864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Systemic immunosuppressant therapy</a:t>
            </a:r>
          </a:p>
        </p:txBody>
      </p:sp>
      <p:sp>
        <p:nvSpPr>
          <p:cNvPr id="20" name="Rectangle 19">
            <a:extLst>
              <a:ext uri="{FF2B5EF4-FFF2-40B4-BE49-F238E27FC236}">
                <a16:creationId xmlns:a16="http://schemas.microsoft.com/office/drawing/2014/main" id="{22928FB6-A1FF-2649-8220-DFF383E36B0B}"/>
              </a:ext>
            </a:extLst>
          </p:cNvPr>
          <p:cNvSpPr/>
          <p:nvPr/>
        </p:nvSpPr>
        <p:spPr>
          <a:xfrm>
            <a:off x="4993352" y="3287397"/>
            <a:ext cx="2318175" cy="811761"/>
          </a:xfrm>
          <a:prstGeom prst="rect">
            <a:avLst/>
          </a:prstGeom>
        </p:spPr>
        <p:txBody>
          <a:bodyPr wrap="square" numCol="2">
            <a:spAutoFit/>
          </a:bodyPr>
          <a:lstStyle/>
          <a:p>
            <a:pPr marL="63500" indent="-63500">
              <a:lnSpc>
                <a:spcPct val="85000"/>
              </a:lnSpc>
              <a:buClr>
                <a:schemeClr val="accent6"/>
              </a:buClr>
              <a:buFont typeface="Arial" panose="020B0604020202020204" pitchFamily="34" charset="0"/>
              <a:buChar char="•"/>
            </a:pPr>
            <a:r>
              <a:rPr lang="en-US" sz="1100" dirty="0"/>
              <a:t>Cyclosporine</a:t>
            </a:r>
            <a:r>
              <a:rPr lang="en-US" sz="1100" baseline="30000" dirty="0"/>
              <a:t>c</a:t>
            </a:r>
          </a:p>
          <a:p>
            <a:pPr marL="63500" indent="-63500">
              <a:lnSpc>
                <a:spcPct val="85000"/>
              </a:lnSpc>
              <a:buClr>
                <a:schemeClr val="accent6"/>
              </a:buClr>
              <a:buFont typeface="Arial" panose="020B0604020202020204" pitchFamily="34" charset="0"/>
              <a:buChar char="•"/>
            </a:pPr>
            <a:r>
              <a:rPr lang="en-US" sz="1100" dirty="0"/>
              <a:t>Methotrexate</a:t>
            </a:r>
            <a:r>
              <a:rPr lang="en-US" sz="1100" baseline="30000" dirty="0"/>
              <a:t>c</a:t>
            </a:r>
          </a:p>
          <a:p>
            <a:pPr marL="63500" indent="-63500">
              <a:lnSpc>
                <a:spcPct val="85000"/>
              </a:lnSpc>
              <a:buClr>
                <a:schemeClr val="accent6"/>
              </a:buClr>
              <a:buFont typeface="Arial" panose="020B0604020202020204" pitchFamily="34" charset="0"/>
              <a:buChar char="•"/>
            </a:pPr>
            <a:r>
              <a:rPr lang="en-US" sz="1100" dirty="0"/>
              <a:t>MMF</a:t>
            </a:r>
            <a:r>
              <a:rPr lang="en-US" sz="1100" baseline="30000" dirty="0"/>
              <a:t>c</a:t>
            </a:r>
          </a:p>
          <a:p>
            <a:pPr marL="63500" indent="-63500">
              <a:lnSpc>
                <a:spcPct val="85000"/>
              </a:lnSpc>
              <a:buClr>
                <a:schemeClr val="accent6"/>
              </a:buClr>
              <a:buFont typeface="Arial" panose="020B0604020202020204" pitchFamily="34" charset="0"/>
              <a:buChar char="•"/>
            </a:pPr>
            <a:endParaRPr lang="en-US" sz="1100" dirty="0"/>
          </a:p>
          <a:p>
            <a:pPr marL="63500" indent="-63500">
              <a:lnSpc>
                <a:spcPct val="85000"/>
              </a:lnSpc>
              <a:buClr>
                <a:schemeClr val="accent6"/>
              </a:buClr>
              <a:buFont typeface="Arial" panose="020B0604020202020204" pitchFamily="34" charset="0"/>
              <a:buChar char="•"/>
            </a:pPr>
            <a:endParaRPr lang="en-US" sz="1100" dirty="0"/>
          </a:p>
          <a:p>
            <a:pPr marL="63500" indent="-63500">
              <a:lnSpc>
                <a:spcPct val="85000"/>
              </a:lnSpc>
              <a:buClr>
                <a:schemeClr val="accent6"/>
              </a:buClr>
              <a:buFont typeface="Arial" panose="020B0604020202020204" pitchFamily="34" charset="0"/>
              <a:buChar char="•"/>
            </a:pPr>
            <a:r>
              <a:rPr lang="en-US" sz="1100" dirty="0"/>
              <a:t>Azathioprine</a:t>
            </a:r>
            <a:r>
              <a:rPr lang="en-US" sz="1100" baseline="30000" dirty="0"/>
              <a:t>c</a:t>
            </a:r>
          </a:p>
          <a:p>
            <a:pPr marL="63500" indent="-63500">
              <a:lnSpc>
                <a:spcPct val="85000"/>
              </a:lnSpc>
              <a:buClr>
                <a:schemeClr val="accent6"/>
              </a:buClr>
              <a:buFont typeface="Arial" panose="020B0604020202020204" pitchFamily="34" charset="0"/>
              <a:buChar char="•"/>
            </a:pPr>
            <a:r>
              <a:rPr lang="en-US" sz="1100" dirty="0"/>
              <a:t>Corticosteroids</a:t>
            </a:r>
            <a:r>
              <a:rPr lang="en-US" sz="1100" baseline="30000" dirty="0"/>
              <a:t>d</a:t>
            </a:r>
          </a:p>
        </p:txBody>
      </p:sp>
      <p:sp>
        <p:nvSpPr>
          <p:cNvPr id="24" name="Curved Left Arrow 23">
            <a:extLst>
              <a:ext uri="{FF2B5EF4-FFF2-40B4-BE49-F238E27FC236}">
                <a16:creationId xmlns:a16="http://schemas.microsoft.com/office/drawing/2014/main" id="{E8FAD651-0F60-864D-8254-F35562104DAB}"/>
              </a:ext>
            </a:extLst>
          </p:cNvPr>
          <p:cNvSpPr/>
          <p:nvPr/>
        </p:nvSpPr>
        <p:spPr>
          <a:xfrm>
            <a:off x="7202708" y="1864134"/>
            <a:ext cx="731520" cy="1040393"/>
          </a:xfrm>
          <a:prstGeom prst="curvedLeftArrow">
            <a:avLst/>
          </a:prstGeom>
          <a:solidFill>
            <a:schemeClr val="accent6">
              <a:lumMod val="90000"/>
              <a:lumOff val="1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5" name="TextBox 24">
            <a:extLst>
              <a:ext uri="{FF2B5EF4-FFF2-40B4-BE49-F238E27FC236}">
                <a16:creationId xmlns:a16="http://schemas.microsoft.com/office/drawing/2014/main" id="{95482D80-AE4F-824A-B02D-2BD1CF230A45}"/>
              </a:ext>
            </a:extLst>
          </p:cNvPr>
          <p:cNvSpPr txBox="1"/>
          <p:nvPr/>
        </p:nvSpPr>
        <p:spPr>
          <a:xfrm>
            <a:off x="7946374" y="1702255"/>
            <a:ext cx="1006238" cy="646986"/>
          </a:xfrm>
          <a:prstGeom prst="roundRect">
            <a:avLst/>
          </a:prstGeom>
          <a:solidFill>
            <a:schemeClr val="accent1">
              <a:alpha val="80000"/>
            </a:schemeClr>
          </a:solidFill>
          <a:ln>
            <a:noFill/>
          </a:ln>
        </p:spPr>
        <p:txBody>
          <a:bodyPr wrap="square" rtlCol="0">
            <a:spAutoFit/>
          </a:bodyPr>
          <a:lstStyle/>
          <a:p>
            <a:pPr algn="ctr"/>
            <a:r>
              <a:rPr lang="en-US" sz="1200" b="1" dirty="0">
                <a:solidFill>
                  <a:schemeClr val="bg1"/>
                </a:solidFill>
              </a:rPr>
              <a:t>Refer to specialist</a:t>
            </a:r>
            <a:r>
              <a:rPr lang="en-US" sz="1200" b="1" baseline="30000" dirty="0">
                <a:solidFill>
                  <a:schemeClr val="bg1"/>
                </a:solidFill>
              </a:rPr>
              <a:t>b</a:t>
            </a:r>
          </a:p>
        </p:txBody>
      </p:sp>
      <p:sp>
        <p:nvSpPr>
          <p:cNvPr id="26" name="Rectangle 25">
            <a:extLst>
              <a:ext uri="{FF2B5EF4-FFF2-40B4-BE49-F238E27FC236}">
                <a16:creationId xmlns:a16="http://schemas.microsoft.com/office/drawing/2014/main" id="{6E8C5214-1DFD-304A-B557-2466D996C51D}"/>
              </a:ext>
            </a:extLst>
          </p:cNvPr>
          <p:cNvSpPr/>
          <p:nvPr/>
        </p:nvSpPr>
        <p:spPr>
          <a:xfrm>
            <a:off x="5916743" y="3891038"/>
            <a:ext cx="2865745" cy="709054"/>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3-month therapeutic trial with reassessment at 4-8 weeks</a:t>
            </a:r>
          </a:p>
        </p:txBody>
      </p:sp>
      <p:sp>
        <p:nvSpPr>
          <p:cNvPr id="2" name="Title 1">
            <a:extLst>
              <a:ext uri="{FF2B5EF4-FFF2-40B4-BE49-F238E27FC236}">
                <a16:creationId xmlns:a16="http://schemas.microsoft.com/office/drawing/2014/main" id="{A8C54C35-4047-2A4A-8AC3-3A5955E1A609}"/>
              </a:ext>
            </a:extLst>
          </p:cNvPr>
          <p:cNvSpPr>
            <a:spLocks noGrp="1"/>
          </p:cNvSpPr>
          <p:nvPr>
            <p:ph type="title"/>
          </p:nvPr>
        </p:nvSpPr>
        <p:spPr>
          <a:xfrm>
            <a:off x="312234" y="-250908"/>
            <a:ext cx="8257608" cy="1661993"/>
          </a:xfrm>
        </p:spPr>
        <p:txBody>
          <a:bodyPr/>
          <a:lstStyle/>
          <a:p>
            <a:r>
              <a:rPr lang="en-US" dirty="0"/>
              <a:t>Example of AD Treatment Algorithm: AD Yardstick (Cont’d)</a:t>
            </a:r>
          </a:p>
        </p:txBody>
      </p:sp>
      <p:sp>
        <p:nvSpPr>
          <p:cNvPr id="4" name="Text Placeholder 3">
            <a:extLst>
              <a:ext uri="{FF2B5EF4-FFF2-40B4-BE49-F238E27FC236}">
                <a16:creationId xmlns:a16="http://schemas.microsoft.com/office/drawing/2014/main" id="{7A8FBEC9-9386-1042-B66D-7FF34ECEE49E}"/>
              </a:ext>
            </a:extLst>
          </p:cNvPr>
          <p:cNvSpPr>
            <a:spLocks noGrp="1"/>
          </p:cNvSpPr>
          <p:nvPr>
            <p:ph type="body" sz="quarter" idx="10"/>
          </p:nvPr>
        </p:nvSpPr>
        <p:spPr>
          <a:xfrm>
            <a:off x="-116962" y="3823010"/>
            <a:ext cx="9144000" cy="1320490"/>
          </a:xfrm>
        </p:spPr>
        <p:txBody>
          <a:bodyPr/>
          <a:lstStyle/>
          <a:p>
            <a:pPr marL="9525" indent="-9525"/>
            <a:r>
              <a:rPr lang="en-US" sz="1050" baseline="30000" dirty="0"/>
              <a:t>a</a:t>
            </a:r>
            <a:r>
              <a:rPr lang="en-US" sz="1050" dirty="0"/>
              <a:t>Before stepping up therapy, the patient should be assessed for nonadherence, </a:t>
            </a:r>
            <a:br>
              <a:rPr lang="en-US" sz="1050" dirty="0"/>
            </a:br>
            <a:r>
              <a:rPr lang="en-US" sz="1050" dirty="0"/>
              <a:t>potential comorbidities, and other factors that might negatively affect response to therapy.</a:t>
            </a:r>
          </a:p>
          <a:p>
            <a:pPr marL="9525" indent="-9525">
              <a:spcBef>
                <a:spcPts val="500"/>
              </a:spcBef>
            </a:pPr>
            <a:r>
              <a:rPr lang="en-US" sz="1050" baseline="30000" dirty="0">
                <a:latin typeface="Arial" panose="020B0604020202020204" pitchFamily="34" charset="0"/>
                <a:cs typeface="Arial" panose="020B0604020202020204" pitchFamily="34" charset="0"/>
              </a:rPr>
              <a:t>b</a:t>
            </a:r>
            <a:r>
              <a:rPr lang="en-US" sz="1050" dirty="0">
                <a:latin typeface="Arial" panose="020B0604020202020204" pitchFamily="34" charset="0"/>
                <a:cs typeface="Arial" panose="020B0604020202020204" pitchFamily="34" charset="0"/>
              </a:rPr>
              <a:t>Consider for some patients acute treatment to help gain control: wet wrap therapy, </a:t>
            </a:r>
            <a:br>
              <a:rPr lang="en-US" sz="1050" dirty="0">
                <a:latin typeface="Arial" panose="020B0604020202020204" pitchFamily="34" charset="0"/>
                <a:cs typeface="Arial" panose="020B0604020202020204" pitchFamily="34" charset="0"/>
              </a:rPr>
            </a:br>
            <a:r>
              <a:rPr lang="en-US" sz="1050" dirty="0">
                <a:latin typeface="Arial" panose="020B0604020202020204" pitchFamily="34" charset="0"/>
                <a:cs typeface="Arial" panose="020B0604020202020204" pitchFamily="34" charset="0"/>
              </a:rPr>
              <a:t>hospitalization.</a:t>
            </a:r>
          </a:p>
          <a:p>
            <a:pPr marL="9525" indent="-9525">
              <a:spcBef>
                <a:spcPts val="500"/>
              </a:spcBef>
            </a:pPr>
            <a:r>
              <a:rPr lang="en-US" sz="1050" baseline="30000" dirty="0">
                <a:latin typeface="Arial" panose="020B0604020202020204" pitchFamily="34" charset="0"/>
                <a:cs typeface="Arial" panose="020B0604020202020204" pitchFamily="34" charset="0"/>
              </a:rPr>
              <a:t>c</a:t>
            </a:r>
            <a:r>
              <a:rPr lang="en-US" sz="1050" dirty="0">
                <a:latin typeface="Arial" panose="020B0604020202020204" pitchFamily="34" charset="0"/>
                <a:cs typeface="Arial" panose="020B0604020202020204" pitchFamily="34" charset="0"/>
              </a:rPr>
              <a:t>Not FDA-approved for AD.</a:t>
            </a:r>
            <a:br>
              <a:rPr lang="en-US" sz="1050" dirty="0">
                <a:latin typeface="Arial" panose="020B0604020202020204" pitchFamily="34" charset="0"/>
                <a:cs typeface="Arial" panose="020B0604020202020204" pitchFamily="34" charset="0"/>
              </a:rPr>
            </a:br>
            <a:r>
              <a:rPr lang="en-US" sz="1050" baseline="30000" dirty="0">
                <a:latin typeface="Arial" panose="020B0604020202020204" pitchFamily="34" charset="0"/>
                <a:cs typeface="Arial" panose="020B0604020202020204" pitchFamily="34" charset="0"/>
              </a:rPr>
              <a:t>d</a:t>
            </a:r>
            <a:r>
              <a:rPr lang="en-US" sz="1050" dirty="0">
                <a:latin typeface="Arial" panose="020B0604020202020204" pitchFamily="34" charset="0"/>
                <a:cs typeface="Arial" panose="020B0604020202020204" pitchFamily="34" charset="0"/>
              </a:rPr>
              <a:t>Approved by the FDA to treat AD but not recommended for long-term maintenance.</a:t>
            </a:r>
            <a:br>
              <a:rPr lang="en-US" sz="1050" dirty="0">
                <a:latin typeface="Arial" panose="020B0604020202020204" pitchFamily="34" charset="0"/>
                <a:cs typeface="Arial" panose="020B0604020202020204" pitchFamily="34" charset="0"/>
              </a:rPr>
            </a:br>
            <a:r>
              <a:rPr lang="en-US" altLang="en-US" sz="1050" dirty="0"/>
              <a:t>Boguniewicz M, et al. </a:t>
            </a:r>
            <a:r>
              <a:rPr lang="en-US" altLang="en-US" sz="1050" i="1" dirty="0"/>
              <a:t>Ann Allergy Asthma Immunol</a:t>
            </a:r>
            <a:r>
              <a:rPr lang="en-US" altLang="en-US" sz="1050" dirty="0"/>
              <a:t>. 2018;120:10-22.</a:t>
            </a:r>
            <a:endParaRPr lang="en-US" sz="1050" dirty="0"/>
          </a:p>
        </p:txBody>
      </p:sp>
    </p:spTree>
    <p:extLst>
      <p:ext uri="{BB962C8B-B14F-4D97-AF65-F5344CB8AC3E}">
        <p14:creationId xmlns:p14="http://schemas.microsoft.com/office/powerpoint/2010/main" val="406285344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5E196F4-35D3-EC46-92E0-3F008B30A76B}"/>
              </a:ext>
            </a:extLst>
          </p:cNvPr>
          <p:cNvSpPr>
            <a:spLocks noGrp="1"/>
          </p:cNvSpPr>
          <p:nvPr>
            <p:ph type="title"/>
          </p:nvPr>
        </p:nvSpPr>
        <p:spPr>
          <a:xfrm>
            <a:off x="312234" y="263335"/>
            <a:ext cx="8749470" cy="471668"/>
          </a:xfrm>
        </p:spPr>
        <p:txBody>
          <a:bodyPr/>
          <a:lstStyle/>
          <a:p>
            <a:r>
              <a:rPr lang="en-US" altLang="en-US" sz="2900" dirty="0"/>
              <a:t>Integration of Tools Into Clinical Practice</a:t>
            </a:r>
            <a:endParaRPr lang="en-US" sz="2900" dirty="0"/>
          </a:p>
        </p:txBody>
      </p:sp>
      <p:sp>
        <p:nvSpPr>
          <p:cNvPr id="11" name="Text Placeholder 10">
            <a:extLst>
              <a:ext uri="{FF2B5EF4-FFF2-40B4-BE49-F238E27FC236}">
                <a16:creationId xmlns:a16="http://schemas.microsoft.com/office/drawing/2014/main" id="{8DF4904D-374A-DE41-92DC-BF4F0B8BFABC}"/>
              </a:ext>
            </a:extLst>
          </p:cNvPr>
          <p:cNvSpPr>
            <a:spLocks noGrp="1"/>
          </p:cNvSpPr>
          <p:nvPr>
            <p:ph type="body" sz="half" idx="2"/>
          </p:nvPr>
        </p:nvSpPr>
        <p:spPr/>
        <p:txBody>
          <a:bodyPr/>
          <a:lstStyle/>
          <a:p>
            <a:r>
              <a:rPr lang="en-US" altLang="en-US" dirty="0"/>
              <a:t>Diagnosis and Assessment of Disease Severity in AD</a:t>
            </a:r>
            <a:endParaRPr lang="en-US" dirty="0"/>
          </a:p>
        </p:txBody>
      </p:sp>
      <p:sp>
        <p:nvSpPr>
          <p:cNvPr id="25" name="TextBox 8">
            <a:extLst>
              <a:ext uri="{FF2B5EF4-FFF2-40B4-BE49-F238E27FC236}">
                <a16:creationId xmlns:a16="http://schemas.microsoft.com/office/drawing/2014/main" id="{35E3B56C-1DAD-4C44-B6F6-6C077E72A617}"/>
              </a:ext>
            </a:extLst>
          </p:cNvPr>
          <p:cNvSpPr txBox="1">
            <a:spLocks noChangeArrowheads="1"/>
          </p:cNvSpPr>
          <p:nvPr/>
        </p:nvSpPr>
        <p:spPr bwMode="auto">
          <a:xfrm>
            <a:off x="312234" y="1700713"/>
            <a:ext cx="8497228"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Calibri" panose="020F0502020204030204" pitchFamily="34" charset="0"/>
                <a:ea typeface="MS PGothic" panose="020B0600070205080204" pitchFamily="34" charset="-128"/>
              </a:defRPr>
            </a:lvl1pPr>
            <a:lvl2pPr marL="742950" indent="-285750">
              <a:defRPr sz="2000">
                <a:solidFill>
                  <a:schemeClr val="tx1"/>
                </a:solidFill>
                <a:latin typeface="Calibri" panose="020F0502020204030204" pitchFamily="34" charset="0"/>
                <a:ea typeface="MS PGothic" panose="020B0600070205080204" pitchFamily="34" charset="-128"/>
              </a:defRPr>
            </a:lvl2pPr>
            <a:lvl3pPr marL="1143000" indent="-228600">
              <a:defRPr sz="2000">
                <a:solidFill>
                  <a:schemeClr val="tx1"/>
                </a:solidFill>
                <a:latin typeface="Calibri" panose="020F0502020204030204" pitchFamily="34" charset="0"/>
                <a:ea typeface="MS PGothic" panose="020B0600070205080204" pitchFamily="34" charset="-128"/>
              </a:defRPr>
            </a:lvl3pPr>
            <a:lvl4pPr marL="1600200" indent="-228600">
              <a:defRPr sz="2000">
                <a:solidFill>
                  <a:schemeClr val="tx1"/>
                </a:solidFill>
                <a:latin typeface="Calibri" panose="020F0502020204030204" pitchFamily="34" charset="0"/>
                <a:ea typeface="MS PGothic" panose="020B0600070205080204" pitchFamily="34" charset="-128"/>
              </a:defRPr>
            </a:lvl4pPr>
            <a:lvl5pPr marL="2057400" indent="-228600">
              <a:defRPr sz="2000">
                <a:solidFill>
                  <a:schemeClr val="tx1"/>
                </a:solidFill>
                <a:latin typeface="Calibri" panose="020F0502020204030204" pitchFamily="34" charset="0"/>
                <a:ea typeface="MS PGothic" panose="020B0600070205080204" pitchFamily="34" charset="-128"/>
              </a:defRPr>
            </a:lvl5pPr>
            <a:lvl6pPr marL="2514600" indent="-228600" defTabSz="504825" eaLnBrk="0" fontAlgn="base" hangingPunct="0">
              <a:spcBef>
                <a:spcPct val="0"/>
              </a:spcBef>
              <a:spcAft>
                <a:spcPct val="0"/>
              </a:spcAft>
              <a:defRPr sz="2000">
                <a:solidFill>
                  <a:schemeClr val="tx1"/>
                </a:solidFill>
                <a:latin typeface="Calibri" panose="020F0502020204030204" pitchFamily="34" charset="0"/>
                <a:ea typeface="MS PGothic" panose="020B0600070205080204" pitchFamily="34" charset="-128"/>
              </a:defRPr>
            </a:lvl6pPr>
            <a:lvl7pPr marL="2971800" indent="-228600" defTabSz="504825" eaLnBrk="0" fontAlgn="base" hangingPunct="0">
              <a:spcBef>
                <a:spcPct val="0"/>
              </a:spcBef>
              <a:spcAft>
                <a:spcPct val="0"/>
              </a:spcAft>
              <a:defRPr sz="2000">
                <a:solidFill>
                  <a:schemeClr val="tx1"/>
                </a:solidFill>
                <a:latin typeface="Calibri" panose="020F0502020204030204" pitchFamily="34" charset="0"/>
                <a:ea typeface="MS PGothic" panose="020B0600070205080204" pitchFamily="34" charset="-128"/>
              </a:defRPr>
            </a:lvl7pPr>
            <a:lvl8pPr marL="3429000" indent="-228600" defTabSz="504825" eaLnBrk="0" fontAlgn="base" hangingPunct="0">
              <a:spcBef>
                <a:spcPct val="0"/>
              </a:spcBef>
              <a:spcAft>
                <a:spcPct val="0"/>
              </a:spcAft>
              <a:defRPr sz="2000">
                <a:solidFill>
                  <a:schemeClr val="tx1"/>
                </a:solidFill>
                <a:latin typeface="Calibri" panose="020F0502020204030204" pitchFamily="34" charset="0"/>
                <a:ea typeface="MS PGothic" panose="020B0600070205080204" pitchFamily="34" charset="-128"/>
              </a:defRPr>
            </a:lvl8pPr>
            <a:lvl9pPr marL="3886200" indent="-228600" defTabSz="504825" eaLnBrk="0" fontAlgn="base" hangingPunct="0">
              <a:spcBef>
                <a:spcPct val="0"/>
              </a:spcBef>
              <a:spcAft>
                <a:spcPct val="0"/>
              </a:spcAft>
              <a:defRPr sz="2000">
                <a:solidFill>
                  <a:schemeClr val="tx1"/>
                </a:solidFill>
                <a:latin typeface="Calibri" panose="020F0502020204030204" pitchFamily="34" charset="0"/>
                <a:ea typeface="MS PGothic" panose="020B0600070205080204" pitchFamily="34" charset="-128"/>
              </a:defRPr>
            </a:lvl9pPr>
          </a:lstStyle>
          <a:p>
            <a:pPr algn="ctr" defTabSz="334093" eaLnBrk="0" fontAlgn="base" hangingPunct="0">
              <a:spcBef>
                <a:spcPct val="0"/>
              </a:spcBef>
              <a:spcAft>
                <a:spcPct val="0"/>
              </a:spcAft>
            </a:pPr>
            <a:r>
              <a:rPr lang="en-US" altLang="en-US" sz="2800" b="1" i="1" dirty="0">
                <a:solidFill>
                  <a:prstClr val="black"/>
                </a:solidFill>
                <a:latin typeface="Arial" panose="020B0604020202020204" pitchFamily="34" charset="0"/>
                <a:cs typeface="Arial" panose="020B0604020202020204" pitchFamily="34" charset="0"/>
              </a:rPr>
              <a:t>Why integrate these measures?</a:t>
            </a:r>
          </a:p>
          <a:p>
            <a:pPr algn="ctr" defTabSz="334093" eaLnBrk="0" fontAlgn="base" hangingPunct="0">
              <a:spcBef>
                <a:spcPct val="0"/>
              </a:spcBef>
              <a:spcAft>
                <a:spcPct val="0"/>
              </a:spcAft>
            </a:pPr>
            <a:endParaRPr lang="en-US" altLang="en-US" sz="2800" b="1" i="1" dirty="0">
              <a:solidFill>
                <a:prstClr val="black"/>
              </a:solidFill>
              <a:latin typeface="Arial" panose="020B0604020202020204" pitchFamily="34" charset="0"/>
              <a:cs typeface="Arial" panose="020B0604020202020204" pitchFamily="34" charset="0"/>
            </a:endParaRPr>
          </a:p>
          <a:p>
            <a:pPr algn="ctr" defTabSz="334093" eaLnBrk="0" fontAlgn="base" hangingPunct="0">
              <a:spcBef>
                <a:spcPct val="0"/>
              </a:spcBef>
              <a:spcAft>
                <a:spcPct val="0"/>
              </a:spcAft>
            </a:pPr>
            <a:r>
              <a:rPr lang="en-US" altLang="en-US" sz="2800" b="1" i="1" dirty="0">
                <a:solidFill>
                  <a:prstClr val="black"/>
                </a:solidFill>
                <a:latin typeface="Arial" panose="020B0604020202020204" pitchFamily="34" charset="0"/>
                <a:cs typeface="Arial" panose="020B0604020202020204" pitchFamily="34" charset="0"/>
              </a:rPr>
              <a:t>How to integrate measures to improve diagnosis and assessment of disease severity in daily clinical practice? </a:t>
            </a:r>
          </a:p>
        </p:txBody>
      </p:sp>
      <p:sp>
        <p:nvSpPr>
          <p:cNvPr id="3" name="Text Placeholder 2">
            <a:extLst>
              <a:ext uri="{FF2B5EF4-FFF2-40B4-BE49-F238E27FC236}">
                <a16:creationId xmlns:a16="http://schemas.microsoft.com/office/drawing/2014/main" id="{39DB5CAF-3EF4-A248-9E3A-758D440D2B50}"/>
              </a:ext>
            </a:extLst>
          </p:cNvPr>
          <p:cNvSpPr>
            <a:spLocks noGrp="1"/>
          </p:cNvSpPr>
          <p:nvPr>
            <p:ph type="body" sz="quarter" idx="10"/>
          </p:nvPr>
        </p:nvSpPr>
        <p:spPr/>
        <p:txBody>
          <a:bodyPr/>
          <a:lstStyle/>
          <a:p>
            <a:endParaRPr lang="en-US" dirty="0"/>
          </a:p>
        </p:txBody>
      </p:sp>
    </p:spTree>
    <p:extLst>
      <p:ext uri="{BB962C8B-B14F-4D97-AF65-F5344CB8AC3E}">
        <p14:creationId xmlns:p14="http://schemas.microsoft.com/office/powerpoint/2010/main" val="307475830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8849" name="Title 1">
            <a:extLst>
              <a:ext uri="{FF2B5EF4-FFF2-40B4-BE49-F238E27FC236}">
                <a16:creationId xmlns:a16="http://schemas.microsoft.com/office/drawing/2014/main" id="{927E2A95-5ACD-0348-8D11-F7410135A545}"/>
              </a:ext>
            </a:extLst>
          </p:cNvPr>
          <p:cNvSpPr>
            <a:spLocks noGrp="1"/>
          </p:cNvSpPr>
          <p:nvPr>
            <p:ph type="title"/>
          </p:nvPr>
        </p:nvSpPr>
        <p:spPr>
          <a:xfrm>
            <a:off x="312234" y="115346"/>
            <a:ext cx="7470799" cy="929485"/>
          </a:xfrm>
        </p:spPr>
        <p:txBody>
          <a:bodyPr/>
          <a:lstStyle/>
          <a:p>
            <a:r>
              <a:rPr lang="en-US" altLang="en-US" sz="3200" dirty="0"/>
              <a:t>“Atopic Dermatitis: You Can’t Improve What You Don’t Measure”</a:t>
            </a:r>
          </a:p>
        </p:txBody>
      </p:sp>
      <p:sp>
        <p:nvSpPr>
          <p:cNvPr id="5" name="Content Placeholder 4">
            <a:extLst>
              <a:ext uri="{FF2B5EF4-FFF2-40B4-BE49-F238E27FC236}">
                <a16:creationId xmlns:a16="http://schemas.microsoft.com/office/drawing/2014/main" id="{C62734B5-021C-7140-8408-24B95ED0E3A2}"/>
              </a:ext>
            </a:extLst>
          </p:cNvPr>
          <p:cNvSpPr>
            <a:spLocks noGrp="1"/>
          </p:cNvSpPr>
          <p:nvPr>
            <p:ph idx="1"/>
          </p:nvPr>
        </p:nvSpPr>
        <p:spPr>
          <a:xfrm>
            <a:off x="312233" y="1282214"/>
            <a:ext cx="8564137" cy="4108817"/>
          </a:xfrm>
        </p:spPr>
        <p:txBody>
          <a:bodyPr/>
          <a:lstStyle/>
          <a:p>
            <a:pPr marL="0" indent="0">
              <a:buNone/>
            </a:pPr>
            <a:r>
              <a:rPr lang="en-US" altLang="en-US" b="1" i="1" dirty="0"/>
              <a:t>Strategies for improving diagnosis and management in adult patients with AD</a:t>
            </a:r>
          </a:p>
          <a:p>
            <a:pPr>
              <a:spcBef>
                <a:spcPts val="1600"/>
              </a:spcBef>
            </a:pPr>
            <a:r>
              <a:rPr lang="en-US" sz="2800" dirty="0"/>
              <a:t>Integration of the AAD consensus guidelines in the diagnosis of AD in clinical practice</a:t>
            </a:r>
          </a:p>
          <a:p>
            <a:pPr>
              <a:spcBef>
                <a:spcPts val="1600"/>
              </a:spcBef>
            </a:pPr>
            <a:r>
              <a:rPr lang="en-US" sz="2800" dirty="0"/>
              <a:t>Integration of the Patient Oriented Eczema Measure (POEM) in clinical practice: determining disease severity and response to treatment</a:t>
            </a:r>
          </a:p>
          <a:p>
            <a:endParaRPr lang="en-US" dirty="0"/>
          </a:p>
          <a:p>
            <a:endParaRPr lang="en-US" dirty="0"/>
          </a:p>
        </p:txBody>
      </p:sp>
      <p:sp>
        <p:nvSpPr>
          <p:cNvPr id="10" name="Text Placeholder 9">
            <a:extLst>
              <a:ext uri="{FF2B5EF4-FFF2-40B4-BE49-F238E27FC236}">
                <a16:creationId xmlns:a16="http://schemas.microsoft.com/office/drawing/2014/main" id="{E5B40EE8-FF39-0341-80E9-B4A5757E7A5A}"/>
              </a:ext>
            </a:extLst>
          </p:cNvPr>
          <p:cNvSpPr>
            <a:spLocks noGrp="1"/>
          </p:cNvSpPr>
          <p:nvPr>
            <p:ph type="body" sz="quarter" idx="10"/>
          </p:nvPr>
        </p:nvSpPr>
        <p:spPr/>
        <p:txBody>
          <a:bodyPr/>
          <a:lstStyle/>
          <a:p>
            <a:endParaRPr lang="en-US" dirty="0"/>
          </a:p>
        </p:txBody>
      </p:sp>
    </p:spTree>
    <p:extLst>
      <p:ext uri="{BB962C8B-B14F-4D97-AF65-F5344CB8AC3E}">
        <p14:creationId xmlns:p14="http://schemas.microsoft.com/office/powerpoint/2010/main" val="303022831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2233" y="224094"/>
            <a:ext cx="8182061" cy="510909"/>
          </a:xfrm>
        </p:spPr>
        <p:txBody>
          <a:bodyPr/>
          <a:lstStyle/>
          <a:p>
            <a:r>
              <a:rPr lang="en-US" sz="3200" dirty="0"/>
              <a:t>Zelma C. Chiesa Fuxench, MD, MSCE</a:t>
            </a:r>
          </a:p>
        </p:txBody>
      </p:sp>
      <p:sp>
        <p:nvSpPr>
          <p:cNvPr id="3" name="Content Placeholder 2"/>
          <p:cNvSpPr>
            <a:spLocks noGrp="1"/>
          </p:cNvSpPr>
          <p:nvPr>
            <p:ph idx="1"/>
          </p:nvPr>
        </p:nvSpPr>
        <p:spPr>
          <a:xfrm>
            <a:off x="312233" y="1282215"/>
            <a:ext cx="8497229" cy="877163"/>
          </a:xfrm>
        </p:spPr>
        <p:txBody>
          <a:bodyPr/>
          <a:lstStyle/>
          <a:p>
            <a:pPr>
              <a:spcBef>
                <a:spcPts val="1600"/>
              </a:spcBef>
            </a:pPr>
            <a:r>
              <a:rPr lang="en-US" b="1" i="1" dirty="0"/>
              <a:t>Advisory Board: </a:t>
            </a:r>
            <a:r>
              <a:rPr lang="en-US" dirty="0"/>
              <a:t>Sanofi Genzyme and Regeneron Pharmaceuticals</a:t>
            </a:r>
          </a:p>
        </p:txBody>
      </p:sp>
      <p:sp>
        <p:nvSpPr>
          <p:cNvPr id="4" name="Text Placeholder 3"/>
          <p:cNvSpPr>
            <a:spLocks noGrp="1"/>
          </p:cNvSpPr>
          <p:nvPr>
            <p:ph type="body" sz="half" idx="2"/>
          </p:nvPr>
        </p:nvSpPr>
        <p:spPr/>
        <p:txBody>
          <a:bodyPr/>
          <a:lstStyle/>
          <a:p>
            <a:r>
              <a:rPr lang="en-US" dirty="0"/>
              <a:t>Disclosures</a:t>
            </a:r>
          </a:p>
        </p:txBody>
      </p:sp>
      <p:sp>
        <p:nvSpPr>
          <p:cNvPr id="8" name="Text Placeholder 7">
            <a:extLst>
              <a:ext uri="{FF2B5EF4-FFF2-40B4-BE49-F238E27FC236}">
                <a16:creationId xmlns:a16="http://schemas.microsoft.com/office/drawing/2014/main" id="{23C68857-A1C0-F942-94EB-8B5BE195F6BE}"/>
              </a:ext>
            </a:extLst>
          </p:cNvPr>
          <p:cNvSpPr>
            <a:spLocks noGrp="1"/>
          </p:cNvSpPr>
          <p:nvPr>
            <p:ph type="body" sz="quarter" idx="10"/>
          </p:nvPr>
        </p:nvSpPr>
        <p:spPr/>
        <p:txBody>
          <a:bodyPr/>
          <a:lstStyle/>
          <a:p>
            <a:endParaRPr lang="en-US" dirty="0"/>
          </a:p>
        </p:txBody>
      </p:sp>
    </p:spTree>
    <p:extLst>
      <p:ext uri="{BB962C8B-B14F-4D97-AF65-F5344CB8AC3E}">
        <p14:creationId xmlns:p14="http://schemas.microsoft.com/office/powerpoint/2010/main" val="370547539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733675" y="123825"/>
            <a:ext cx="3676650" cy="4886325"/>
          </a:xfrm>
          <a:prstGeom prst="rect">
            <a:avLst/>
          </a:prstGeom>
          <a:ln>
            <a:solidFill>
              <a:schemeClr val="accent1"/>
            </a:solidFill>
          </a:ln>
        </p:spPr>
      </p:pic>
    </p:spTree>
    <p:extLst>
      <p:ext uri="{BB962C8B-B14F-4D97-AF65-F5344CB8AC3E}">
        <p14:creationId xmlns:p14="http://schemas.microsoft.com/office/powerpoint/2010/main" val="81769375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332555" y="650239"/>
            <a:ext cx="5918956" cy="2270969"/>
          </a:xfrm>
        </p:spPr>
        <p:txBody>
          <a:bodyPr/>
          <a:lstStyle/>
          <a:p>
            <a:r>
              <a:rPr lang="en-US" dirty="0"/>
              <a:t>Measurement-Based Care to Achieve an Accurate Diagnosis of Atopic Dermatitis</a:t>
            </a: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2529" name="Title 1">
            <a:extLst>
              <a:ext uri="{FF2B5EF4-FFF2-40B4-BE49-F238E27FC236}">
                <a16:creationId xmlns:a16="http://schemas.microsoft.com/office/drawing/2014/main" id="{A8B63793-7044-9345-AE23-0FEA0A351AE3}"/>
              </a:ext>
            </a:extLst>
          </p:cNvPr>
          <p:cNvSpPr>
            <a:spLocks noGrp="1"/>
          </p:cNvSpPr>
          <p:nvPr>
            <p:ph type="title"/>
          </p:nvPr>
        </p:nvSpPr>
        <p:spPr/>
        <p:txBody>
          <a:bodyPr/>
          <a:lstStyle/>
          <a:p>
            <a:r>
              <a:rPr lang="en-US" altLang="en-US" dirty="0"/>
              <a:t>Case Presentation: JC</a:t>
            </a:r>
          </a:p>
        </p:txBody>
      </p:sp>
      <p:sp>
        <p:nvSpPr>
          <p:cNvPr id="3" name="Content Placeholder 2">
            <a:extLst>
              <a:ext uri="{FF2B5EF4-FFF2-40B4-BE49-F238E27FC236}">
                <a16:creationId xmlns:a16="http://schemas.microsoft.com/office/drawing/2014/main" id="{9BF98398-8815-9D46-9F0B-F4B26411ACFE}"/>
              </a:ext>
            </a:extLst>
          </p:cNvPr>
          <p:cNvSpPr>
            <a:spLocks noGrp="1"/>
          </p:cNvSpPr>
          <p:nvPr>
            <p:ph idx="1"/>
          </p:nvPr>
        </p:nvSpPr>
        <p:spPr>
          <a:xfrm>
            <a:off x="312233" y="1282214"/>
            <a:ext cx="8564137" cy="3642023"/>
          </a:xfrm>
        </p:spPr>
        <p:txBody>
          <a:bodyPr/>
          <a:lstStyle/>
          <a:p>
            <a:r>
              <a:rPr lang="en-US" sz="2400" dirty="0"/>
              <a:t>JC is a 36 y/o man with an itchy, red rash</a:t>
            </a:r>
          </a:p>
          <a:p>
            <a:r>
              <a:rPr lang="en-US" sz="2400" b="1" i="1" dirty="0"/>
              <a:t>Duration: </a:t>
            </a:r>
            <a:r>
              <a:rPr lang="en-US" sz="2400" dirty="0"/>
              <a:t>Has had intermittent symptoms throughout his entire life and feels that they have been getting progressively worse in recent years</a:t>
            </a:r>
          </a:p>
          <a:p>
            <a:r>
              <a:rPr lang="en-US" sz="2400" b="1" i="1" dirty="0"/>
              <a:t>Location: </a:t>
            </a:r>
            <a:r>
              <a:rPr lang="en-US" sz="2400" dirty="0"/>
              <a:t>Rash is primarily located on the neck, arms, legs, and back</a:t>
            </a:r>
          </a:p>
          <a:p>
            <a:r>
              <a:rPr lang="en-US" sz="2400" b="1" i="1" dirty="0"/>
              <a:t>Symptoms: </a:t>
            </a:r>
            <a:r>
              <a:rPr lang="en-US" sz="2400" dirty="0"/>
              <a:t>Extremely itchy, feels as if he cannot stop scratching, results in waking up from sleep almost every night</a:t>
            </a:r>
          </a:p>
          <a:p>
            <a:r>
              <a:rPr lang="en-US" sz="2400" dirty="0"/>
              <a:t>Impact on lifestyle and career choices</a:t>
            </a:r>
          </a:p>
        </p:txBody>
      </p:sp>
      <p:sp>
        <p:nvSpPr>
          <p:cNvPr id="6" name="Text Placeholder 5">
            <a:extLst>
              <a:ext uri="{FF2B5EF4-FFF2-40B4-BE49-F238E27FC236}">
                <a16:creationId xmlns:a16="http://schemas.microsoft.com/office/drawing/2014/main" id="{30CC5761-723E-C549-BF87-594BA62A75EF}"/>
              </a:ext>
            </a:extLst>
          </p:cNvPr>
          <p:cNvSpPr>
            <a:spLocks noGrp="1"/>
          </p:cNvSpPr>
          <p:nvPr>
            <p:ph type="body" sz="quarter" idx="10"/>
          </p:nvPr>
        </p:nvSpPr>
        <p:spPr/>
        <p:txBody>
          <a:bodyPr/>
          <a:lstStyle/>
          <a:p>
            <a:endParaRPr lang="en-US" dirty="0"/>
          </a:p>
        </p:txBody>
      </p:sp>
    </p:spTree>
    <p:extLst>
      <p:ext uri="{BB962C8B-B14F-4D97-AF65-F5344CB8AC3E}">
        <p14:creationId xmlns:p14="http://schemas.microsoft.com/office/powerpoint/2010/main" val="133246820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3553" name="Title 1">
            <a:extLst>
              <a:ext uri="{FF2B5EF4-FFF2-40B4-BE49-F238E27FC236}">
                <a16:creationId xmlns:a16="http://schemas.microsoft.com/office/drawing/2014/main" id="{5AB3F6BD-5DD9-0540-AACC-BE1C679DBAFD}"/>
              </a:ext>
            </a:extLst>
          </p:cNvPr>
          <p:cNvSpPr>
            <a:spLocks noGrp="1"/>
          </p:cNvSpPr>
          <p:nvPr>
            <p:ph type="title"/>
          </p:nvPr>
        </p:nvSpPr>
        <p:spPr/>
        <p:txBody>
          <a:bodyPr/>
          <a:lstStyle/>
          <a:p>
            <a:r>
              <a:rPr lang="en-US" altLang="en-US" dirty="0"/>
              <a:t>Medical History</a:t>
            </a:r>
          </a:p>
        </p:txBody>
      </p:sp>
      <p:sp>
        <p:nvSpPr>
          <p:cNvPr id="23554" name="Content Placeholder 2">
            <a:extLst>
              <a:ext uri="{FF2B5EF4-FFF2-40B4-BE49-F238E27FC236}">
                <a16:creationId xmlns:a16="http://schemas.microsoft.com/office/drawing/2014/main" id="{B283C475-D89A-B442-A135-0D22581D6E97}"/>
              </a:ext>
            </a:extLst>
          </p:cNvPr>
          <p:cNvSpPr>
            <a:spLocks noGrp="1"/>
          </p:cNvSpPr>
          <p:nvPr>
            <p:ph idx="1"/>
          </p:nvPr>
        </p:nvSpPr>
        <p:spPr>
          <a:xfrm>
            <a:off x="312233" y="1282214"/>
            <a:ext cx="8687388" cy="3949799"/>
          </a:xfrm>
        </p:spPr>
        <p:txBody>
          <a:bodyPr/>
          <a:lstStyle/>
          <a:p>
            <a:pPr marL="0" indent="0">
              <a:buNone/>
            </a:pPr>
            <a:r>
              <a:rPr lang="en-US" altLang="en-US" sz="2400" b="1" dirty="0"/>
              <a:t>Medical History</a:t>
            </a:r>
          </a:p>
          <a:p>
            <a:r>
              <a:rPr lang="en-US" altLang="en-US" sz="2400" dirty="0"/>
              <a:t>No history of cancer or serious infection</a:t>
            </a:r>
          </a:p>
          <a:p>
            <a:r>
              <a:rPr lang="en-US" altLang="en-US" sz="2400" dirty="0"/>
              <a:t>No known allergies to foods or other medications</a:t>
            </a:r>
          </a:p>
          <a:p>
            <a:r>
              <a:rPr lang="en-US" altLang="en-US" sz="2400" dirty="0"/>
              <a:t>Non-smoker, alcohol intake (4-5 drinks/week)</a:t>
            </a:r>
          </a:p>
          <a:p>
            <a:r>
              <a:rPr lang="en-US" altLang="en-US" sz="2400" dirty="0"/>
              <a:t>ROS: Denied any constitutional symptoms, negative in detail</a:t>
            </a:r>
          </a:p>
          <a:p>
            <a:pPr marL="0" indent="0">
              <a:buNone/>
            </a:pPr>
            <a:r>
              <a:rPr lang="en-US" altLang="en-US" sz="2400" b="1" dirty="0"/>
              <a:t>Physical Examination</a:t>
            </a:r>
          </a:p>
          <a:p>
            <a:r>
              <a:rPr lang="en-US" altLang="en-US" sz="2400" dirty="0"/>
              <a:t>Presence of multiple, somewhat ill-defined, erythematous patches and plaques with evidence of lichenification and excoriation on the scalp, trunk, arms, and legs</a:t>
            </a:r>
          </a:p>
          <a:p>
            <a:pPr marL="0" indent="0">
              <a:buNone/>
            </a:pPr>
            <a:endParaRPr lang="en-US" altLang="en-US" sz="2400" dirty="0"/>
          </a:p>
        </p:txBody>
      </p:sp>
      <p:sp>
        <p:nvSpPr>
          <p:cNvPr id="12" name="Text Placeholder 11">
            <a:extLst>
              <a:ext uri="{FF2B5EF4-FFF2-40B4-BE49-F238E27FC236}">
                <a16:creationId xmlns:a16="http://schemas.microsoft.com/office/drawing/2014/main" id="{CC5AF6FA-6E1A-8246-A47A-ED51186EA8C3}"/>
              </a:ext>
            </a:extLst>
          </p:cNvPr>
          <p:cNvSpPr>
            <a:spLocks noGrp="1"/>
          </p:cNvSpPr>
          <p:nvPr>
            <p:ph type="body" sz="quarter" idx="10"/>
          </p:nvPr>
        </p:nvSpPr>
        <p:spPr/>
        <p:txBody>
          <a:bodyPr/>
          <a:lstStyle/>
          <a:p>
            <a:endParaRPr lang="en-US" dirty="0"/>
          </a:p>
        </p:txBody>
      </p:sp>
    </p:spTree>
    <p:extLst>
      <p:ext uri="{BB962C8B-B14F-4D97-AF65-F5344CB8AC3E}">
        <p14:creationId xmlns:p14="http://schemas.microsoft.com/office/powerpoint/2010/main" val="354932633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312235" y="1508155"/>
            <a:ext cx="4729322" cy="2185214"/>
          </a:xfrm>
        </p:spPr>
        <p:txBody>
          <a:bodyPr/>
          <a:lstStyle/>
          <a:p>
            <a:pPr lvl="0"/>
            <a:r>
              <a:rPr lang="en-US" dirty="0"/>
              <a:t>The Importance and Integration of Documentation Processes in AD</a:t>
            </a:r>
          </a:p>
        </p:txBody>
      </p:sp>
    </p:spTree>
    <p:extLst>
      <p:ext uri="{BB962C8B-B14F-4D97-AF65-F5344CB8AC3E}">
        <p14:creationId xmlns:p14="http://schemas.microsoft.com/office/powerpoint/2010/main" val="210458092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1922" name="Picture 2">
            <a:extLst>
              <a:ext uri="{FF2B5EF4-FFF2-40B4-BE49-F238E27FC236}">
                <a16:creationId xmlns:a16="http://schemas.microsoft.com/office/drawing/2014/main" id="{B4B258D7-07AA-FA46-860C-4D82AF427E2E}"/>
              </a:ext>
            </a:extLst>
          </p:cNvPr>
          <p:cNvPicPr>
            <a:picLocks noChangeAspect="1"/>
          </p:cNvPicPr>
          <p:nvPr/>
        </p:nvPicPr>
        <p:blipFill rotWithShape="1">
          <a:blip r:embed="rId3">
            <a:extLst>
              <a:ext uri="{28A0092B-C50C-407E-A947-70E740481C1C}">
                <a14:useLocalDpi xmlns:a14="http://schemas.microsoft.com/office/drawing/2010/main" val="0"/>
              </a:ext>
            </a:extLst>
          </a:blip>
          <a:srcRect t="28687" r="831" b="5882"/>
          <a:stretch/>
        </p:blipFill>
        <p:spPr bwMode="auto">
          <a:xfrm>
            <a:off x="2999232" y="70063"/>
            <a:ext cx="5369264" cy="456464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45C8A189-F211-384F-8053-07E78287C951}"/>
              </a:ext>
            </a:extLst>
          </p:cNvPr>
          <p:cNvSpPr>
            <a:spLocks noGrp="1"/>
          </p:cNvSpPr>
          <p:nvPr>
            <p:ph type="title"/>
          </p:nvPr>
        </p:nvSpPr>
        <p:spPr>
          <a:xfrm>
            <a:off x="312233" y="70063"/>
            <a:ext cx="4890703" cy="2603790"/>
          </a:xfrm>
        </p:spPr>
        <p:txBody>
          <a:bodyPr/>
          <a:lstStyle/>
          <a:p>
            <a:r>
              <a:rPr lang="en-US" altLang="en-US" sz="3200" dirty="0"/>
              <a:t>Patient </a:t>
            </a:r>
            <a:br>
              <a:rPr lang="en-US" altLang="en-US" sz="3200" dirty="0"/>
            </a:br>
            <a:r>
              <a:rPr lang="en-US" altLang="en-US" sz="3200" dirty="0"/>
              <a:t>Oriented </a:t>
            </a:r>
            <a:br>
              <a:rPr lang="en-US" altLang="en-US" sz="3200" dirty="0"/>
            </a:br>
            <a:r>
              <a:rPr lang="en-US" altLang="en-US" sz="3200" dirty="0"/>
              <a:t>Eczema </a:t>
            </a:r>
            <a:br>
              <a:rPr lang="en-US" altLang="en-US" sz="3200" dirty="0"/>
            </a:br>
            <a:r>
              <a:rPr lang="en-US" altLang="en-US" sz="3200" dirty="0"/>
              <a:t>Measure </a:t>
            </a:r>
            <a:br>
              <a:rPr lang="en-US" altLang="en-US" sz="3200" dirty="0"/>
            </a:br>
            <a:r>
              <a:rPr lang="en-US" altLang="en-US" sz="3200" dirty="0"/>
              <a:t>(POEM)</a:t>
            </a:r>
            <a:r>
              <a:rPr lang="en-US" altLang="en-US" sz="3200" baseline="30000" dirty="0"/>
              <a:t>1,2</a:t>
            </a:r>
            <a:br>
              <a:rPr lang="en-US" altLang="en-US" sz="3200" dirty="0"/>
            </a:br>
            <a:endParaRPr lang="en-US" sz="3200" dirty="0"/>
          </a:p>
        </p:txBody>
      </p:sp>
      <p:sp>
        <p:nvSpPr>
          <p:cNvPr id="7" name="Text Placeholder 6">
            <a:extLst>
              <a:ext uri="{FF2B5EF4-FFF2-40B4-BE49-F238E27FC236}">
                <a16:creationId xmlns:a16="http://schemas.microsoft.com/office/drawing/2014/main" id="{75099278-4731-2044-9990-A92602CD4F62}"/>
              </a:ext>
            </a:extLst>
          </p:cNvPr>
          <p:cNvSpPr>
            <a:spLocks noGrp="1"/>
          </p:cNvSpPr>
          <p:nvPr>
            <p:ph type="body" sz="quarter" idx="11"/>
          </p:nvPr>
        </p:nvSpPr>
        <p:spPr>
          <a:xfrm>
            <a:off x="0" y="4758299"/>
            <a:ext cx="9144000" cy="387798"/>
          </a:xfrm>
        </p:spPr>
        <p:txBody>
          <a:bodyPr/>
          <a:lstStyle/>
          <a:p>
            <a:r>
              <a:rPr lang="en-US" altLang="en-US" sz="1100" dirty="0"/>
              <a:t>1. Charman CR, et al. </a:t>
            </a:r>
            <a:r>
              <a:rPr lang="en-US" altLang="en-US" sz="1100" i="1" dirty="0"/>
              <a:t>Br J Dermatol. </a:t>
            </a:r>
            <a:r>
              <a:rPr lang="en-US" altLang="en-US" sz="1100" dirty="0"/>
              <a:t>2013;169(6):1326-1332. 2. Charman CR, et al. </a:t>
            </a:r>
            <a:r>
              <a:rPr lang="en-US" altLang="en-US" sz="1100" i="1" dirty="0"/>
              <a:t>Arch Dermatol</a:t>
            </a:r>
            <a:r>
              <a:rPr lang="en-US" altLang="en-US" sz="1100" dirty="0"/>
              <a:t>. 2004;140:1513-1519.</a:t>
            </a:r>
          </a:p>
        </p:txBody>
      </p:sp>
    </p:spTree>
    <p:extLst>
      <p:ext uri="{BB962C8B-B14F-4D97-AF65-F5344CB8AC3E}">
        <p14:creationId xmlns:p14="http://schemas.microsoft.com/office/powerpoint/2010/main" val="180832695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B8215FA-CDA1-4847-9801-0EB83160AFA3}"/>
              </a:ext>
            </a:extLst>
          </p:cNvPr>
          <p:cNvSpPr>
            <a:spLocks noGrp="1"/>
          </p:cNvSpPr>
          <p:nvPr>
            <p:ph type="title"/>
          </p:nvPr>
        </p:nvSpPr>
        <p:spPr>
          <a:xfrm>
            <a:off x="312234" y="10702"/>
            <a:ext cx="7470799" cy="1138773"/>
          </a:xfrm>
        </p:spPr>
        <p:txBody>
          <a:bodyPr/>
          <a:lstStyle/>
          <a:p>
            <a:r>
              <a:rPr lang="en-US" altLang="en-US" dirty="0"/>
              <a:t>Patient Oriented Eczema Measure (POEM)</a:t>
            </a:r>
            <a:r>
              <a:rPr lang="en-US" altLang="en-US" baseline="30000" dirty="0"/>
              <a:t>1,2</a:t>
            </a:r>
            <a:endParaRPr lang="en-US" baseline="30000" dirty="0"/>
          </a:p>
        </p:txBody>
      </p:sp>
      <p:sp>
        <p:nvSpPr>
          <p:cNvPr id="7" name="Content Placeholder 6">
            <a:extLst>
              <a:ext uri="{FF2B5EF4-FFF2-40B4-BE49-F238E27FC236}">
                <a16:creationId xmlns:a16="http://schemas.microsoft.com/office/drawing/2014/main" id="{CABC8A96-2F2D-F044-98DE-FFD96CD14161}"/>
              </a:ext>
            </a:extLst>
          </p:cNvPr>
          <p:cNvSpPr>
            <a:spLocks noGrp="1"/>
          </p:cNvSpPr>
          <p:nvPr>
            <p:ph sz="half" idx="1"/>
          </p:nvPr>
        </p:nvSpPr>
        <p:spPr/>
        <p:txBody>
          <a:bodyPr/>
          <a:lstStyle/>
          <a:p>
            <a:r>
              <a:rPr lang="en-US" sz="2400" dirty="0"/>
              <a:t>Scoring POEM </a:t>
            </a:r>
            <a:br>
              <a:rPr lang="en-US" sz="2400" dirty="0"/>
            </a:br>
            <a:r>
              <a:rPr lang="en-US" sz="2400" dirty="0"/>
              <a:t>(total score max = 28):</a:t>
            </a:r>
          </a:p>
          <a:p>
            <a:pPr lvl="1"/>
            <a:r>
              <a:rPr lang="en-US" sz="2000" dirty="0"/>
              <a:t>No days = 0</a:t>
            </a:r>
          </a:p>
          <a:p>
            <a:pPr lvl="1"/>
            <a:r>
              <a:rPr lang="en-US" sz="2000" dirty="0"/>
              <a:t>1-2 days = 1</a:t>
            </a:r>
          </a:p>
          <a:p>
            <a:pPr lvl="1"/>
            <a:r>
              <a:rPr lang="en-US" sz="2000" dirty="0"/>
              <a:t>3-4 days = 2</a:t>
            </a:r>
          </a:p>
          <a:p>
            <a:pPr lvl="1"/>
            <a:r>
              <a:rPr lang="en-US" sz="2000" dirty="0"/>
              <a:t>5-6 days = 3</a:t>
            </a:r>
          </a:p>
          <a:p>
            <a:pPr lvl="1"/>
            <a:r>
              <a:rPr lang="en-US" sz="2000" dirty="0"/>
              <a:t>Every day = 4</a:t>
            </a:r>
          </a:p>
        </p:txBody>
      </p:sp>
      <p:sp>
        <p:nvSpPr>
          <p:cNvPr id="12" name="Content Placeholder 11">
            <a:extLst>
              <a:ext uri="{FF2B5EF4-FFF2-40B4-BE49-F238E27FC236}">
                <a16:creationId xmlns:a16="http://schemas.microsoft.com/office/drawing/2014/main" id="{65F880AB-BB0D-E346-AC97-2D7F3704D58E}"/>
              </a:ext>
            </a:extLst>
          </p:cNvPr>
          <p:cNvSpPr>
            <a:spLocks noGrp="1"/>
          </p:cNvSpPr>
          <p:nvPr>
            <p:ph sz="half" idx="2"/>
          </p:nvPr>
        </p:nvSpPr>
        <p:spPr/>
        <p:txBody>
          <a:bodyPr/>
          <a:lstStyle/>
          <a:p>
            <a:r>
              <a:rPr lang="en-US" altLang="en-US" sz="2400" dirty="0"/>
              <a:t>What does a POEM </a:t>
            </a:r>
            <a:br>
              <a:rPr lang="en-US" altLang="en-US" sz="2400" dirty="0"/>
            </a:br>
            <a:r>
              <a:rPr lang="en-US" altLang="en-US" sz="2400" dirty="0"/>
              <a:t>score mean? </a:t>
            </a:r>
          </a:p>
          <a:p>
            <a:pPr lvl="1"/>
            <a:r>
              <a:rPr lang="en-US" altLang="en-US" sz="2000" dirty="0"/>
              <a:t>0-2 = Clear or almost clear</a:t>
            </a:r>
          </a:p>
          <a:p>
            <a:pPr lvl="1"/>
            <a:r>
              <a:rPr lang="en-US" altLang="en-US" sz="2000" dirty="0"/>
              <a:t>3-7 = Mild eczema</a:t>
            </a:r>
          </a:p>
          <a:p>
            <a:pPr lvl="1"/>
            <a:r>
              <a:rPr lang="en-US" altLang="en-US" sz="2000" dirty="0"/>
              <a:t>8-16 = Moderate eczema</a:t>
            </a:r>
          </a:p>
          <a:p>
            <a:pPr lvl="1"/>
            <a:r>
              <a:rPr lang="en-US" altLang="en-US" sz="2000" dirty="0"/>
              <a:t>17-24 = Severe eczema</a:t>
            </a:r>
          </a:p>
          <a:p>
            <a:pPr lvl="1"/>
            <a:r>
              <a:rPr lang="en-US" altLang="en-US" sz="2000" dirty="0"/>
              <a:t>25-28 = Very severe eczema</a:t>
            </a:r>
            <a:endParaRPr lang="en-US" sz="2000" dirty="0"/>
          </a:p>
        </p:txBody>
      </p:sp>
      <p:sp>
        <p:nvSpPr>
          <p:cNvPr id="8" name="Text Placeholder 7">
            <a:extLst>
              <a:ext uri="{FF2B5EF4-FFF2-40B4-BE49-F238E27FC236}">
                <a16:creationId xmlns:a16="http://schemas.microsoft.com/office/drawing/2014/main" id="{3D2076DA-A2E0-0241-9F4A-804DB873CB50}"/>
              </a:ext>
            </a:extLst>
          </p:cNvPr>
          <p:cNvSpPr>
            <a:spLocks noGrp="1"/>
          </p:cNvSpPr>
          <p:nvPr>
            <p:ph type="body" sz="quarter" idx="10"/>
          </p:nvPr>
        </p:nvSpPr>
        <p:spPr>
          <a:xfrm>
            <a:off x="0" y="4233507"/>
            <a:ext cx="9144000" cy="909993"/>
          </a:xfrm>
        </p:spPr>
        <p:txBody>
          <a:bodyPr/>
          <a:lstStyle/>
          <a:p>
            <a:pPr marL="9525" indent="-9525">
              <a:spcBef>
                <a:spcPts val="400"/>
              </a:spcBef>
            </a:pPr>
            <a:r>
              <a:rPr lang="en-US" altLang="en-US" dirty="0"/>
              <a:t>Protected by copyright but is freely available and can be downloaded for use:</a:t>
            </a:r>
          </a:p>
          <a:p>
            <a:pPr marL="9525" indent="-9525">
              <a:spcBef>
                <a:spcPts val="400"/>
              </a:spcBef>
            </a:pPr>
            <a:r>
              <a:rPr lang="en-US" altLang="en-US" dirty="0"/>
              <a:t>https://www.nottingham.ac.uk/research/groups/cebd/documents/methodological-resources/poem-for-self-completion-or-proxy-completion.pdf. 1. Charman CR, et al. </a:t>
            </a:r>
            <a:r>
              <a:rPr lang="en-US" altLang="en-US" i="1" dirty="0"/>
              <a:t>Br J Dermatol</a:t>
            </a:r>
            <a:r>
              <a:rPr lang="en-US" altLang="en-US" dirty="0"/>
              <a:t>. 2013;169(6):1326-1332. 2. Charman CR, et al. </a:t>
            </a:r>
            <a:r>
              <a:rPr lang="en-US" altLang="en-US" i="1" dirty="0"/>
              <a:t>Arch Dermatol</a:t>
            </a:r>
            <a:r>
              <a:rPr lang="en-US" altLang="en-US" dirty="0"/>
              <a:t>. 2004;140:1513-1519.</a:t>
            </a:r>
          </a:p>
        </p:txBody>
      </p:sp>
    </p:spTree>
    <p:extLst>
      <p:ext uri="{BB962C8B-B14F-4D97-AF65-F5344CB8AC3E}">
        <p14:creationId xmlns:p14="http://schemas.microsoft.com/office/powerpoint/2010/main" val="46661393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862B46-5398-9443-8EE9-E351EDFC1A55}"/>
              </a:ext>
            </a:extLst>
          </p:cNvPr>
          <p:cNvSpPr>
            <a:spLocks noGrp="1"/>
          </p:cNvSpPr>
          <p:nvPr>
            <p:ph type="title"/>
          </p:nvPr>
        </p:nvSpPr>
        <p:spPr>
          <a:xfrm>
            <a:off x="312234" y="10702"/>
            <a:ext cx="7470799" cy="1138773"/>
          </a:xfrm>
        </p:spPr>
        <p:txBody>
          <a:bodyPr/>
          <a:lstStyle/>
          <a:p>
            <a:r>
              <a:rPr lang="en-US" altLang="en-US" dirty="0"/>
              <a:t>Economic Burden of </a:t>
            </a:r>
            <a:br>
              <a:rPr lang="en-US" altLang="en-US" dirty="0"/>
            </a:br>
            <a:r>
              <a:rPr lang="en-US" altLang="en-US" dirty="0"/>
              <a:t>Atopic Dermatitis</a:t>
            </a:r>
            <a:r>
              <a:rPr lang="en-US" altLang="en-US" baseline="30000" dirty="0"/>
              <a:t>1,2</a:t>
            </a:r>
            <a:endParaRPr lang="en-US" baseline="30000" dirty="0"/>
          </a:p>
        </p:txBody>
      </p:sp>
      <p:sp>
        <p:nvSpPr>
          <p:cNvPr id="6" name="Content Placeholder 5">
            <a:extLst>
              <a:ext uri="{FF2B5EF4-FFF2-40B4-BE49-F238E27FC236}">
                <a16:creationId xmlns:a16="http://schemas.microsoft.com/office/drawing/2014/main" id="{6250604C-C87B-DB41-A31E-3302D085D5DE}"/>
              </a:ext>
            </a:extLst>
          </p:cNvPr>
          <p:cNvSpPr>
            <a:spLocks noGrp="1"/>
          </p:cNvSpPr>
          <p:nvPr>
            <p:ph idx="1"/>
          </p:nvPr>
        </p:nvSpPr>
        <p:spPr>
          <a:xfrm>
            <a:off x="312233" y="1282214"/>
            <a:ext cx="8564137" cy="458587"/>
          </a:xfrm>
        </p:spPr>
        <p:txBody>
          <a:bodyPr/>
          <a:lstStyle/>
          <a:p>
            <a:r>
              <a:rPr lang="en-US" sz="2800" dirty="0"/>
              <a:t>Estimated annual cost in United States: ~$5 billion</a:t>
            </a:r>
          </a:p>
        </p:txBody>
      </p:sp>
      <p:sp>
        <p:nvSpPr>
          <p:cNvPr id="10" name="Text Placeholder 9">
            <a:extLst>
              <a:ext uri="{FF2B5EF4-FFF2-40B4-BE49-F238E27FC236}">
                <a16:creationId xmlns:a16="http://schemas.microsoft.com/office/drawing/2014/main" id="{571CEC99-1650-3B4F-9318-0D6D8612168F}"/>
              </a:ext>
            </a:extLst>
          </p:cNvPr>
          <p:cNvSpPr>
            <a:spLocks noGrp="1"/>
          </p:cNvSpPr>
          <p:nvPr>
            <p:ph type="body" sz="quarter" idx="10"/>
          </p:nvPr>
        </p:nvSpPr>
        <p:spPr>
          <a:xfrm>
            <a:off x="7315" y="4598735"/>
            <a:ext cx="9144000" cy="544765"/>
          </a:xfrm>
        </p:spPr>
        <p:txBody>
          <a:bodyPr/>
          <a:lstStyle/>
          <a:p>
            <a:pPr>
              <a:spcBef>
                <a:spcPts val="0"/>
              </a:spcBef>
            </a:pPr>
            <a:r>
              <a:rPr lang="en-US" altLang="en-US" dirty="0"/>
              <a:t>1. </a:t>
            </a:r>
            <a:r>
              <a:rPr lang="fr-FR" altLang="en-US" dirty="0"/>
              <a:t>Adamson AS. </a:t>
            </a:r>
            <a:r>
              <a:rPr lang="fr-FR" altLang="en-US" i="1" dirty="0"/>
              <a:t>Adv Exp Med Biol</a:t>
            </a:r>
            <a:r>
              <a:rPr lang="fr-FR" altLang="en-US" dirty="0"/>
              <a:t>. 20171027:79-92. </a:t>
            </a:r>
          </a:p>
          <a:p>
            <a:pPr>
              <a:spcBef>
                <a:spcPts val="0"/>
              </a:spcBef>
            </a:pPr>
            <a:r>
              <a:rPr lang="en-US" altLang="en-US" dirty="0"/>
              <a:t>2. Drucker AM, et al. </a:t>
            </a:r>
            <a:r>
              <a:rPr lang="en-US" altLang="en-US" i="1" dirty="0"/>
              <a:t>J Invest Dermatol</a:t>
            </a:r>
            <a:r>
              <a:rPr lang="en-US" altLang="en-US" dirty="0"/>
              <a:t>. 2017;137:26-30. </a:t>
            </a:r>
          </a:p>
        </p:txBody>
      </p:sp>
      <p:sp>
        <p:nvSpPr>
          <p:cNvPr id="14" name="TextBox 1">
            <a:extLst>
              <a:ext uri="{FF2B5EF4-FFF2-40B4-BE49-F238E27FC236}">
                <a16:creationId xmlns:a16="http://schemas.microsoft.com/office/drawing/2014/main" id="{7792D273-F3B1-7D4B-A305-F77FF681EF20}"/>
              </a:ext>
            </a:extLst>
          </p:cNvPr>
          <p:cNvSpPr txBox="1">
            <a:spLocks noChangeArrowheads="1"/>
          </p:cNvSpPr>
          <p:nvPr/>
        </p:nvSpPr>
        <p:spPr bwMode="auto">
          <a:xfrm>
            <a:off x="932688" y="2101150"/>
            <a:ext cx="309512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Calibri" panose="020F0502020204030204" pitchFamily="34" charset="0"/>
                <a:ea typeface="MS PGothic" panose="020B0600070205080204" pitchFamily="34" charset="-128"/>
              </a:defRPr>
            </a:lvl1pPr>
            <a:lvl2pPr marL="742950" indent="-285750">
              <a:defRPr sz="2000">
                <a:solidFill>
                  <a:schemeClr val="tx1"/>
                </a:solidFill>
                <a:latin typeface="Calibri" panose="020F0502020204030204" pitchFamily="34" charset="0"/>
                <a:ea typeface="MS PGothic" panose="020B0600070205080204" pitchFamily="34" charset="-128"/>
              </a:defRPr>
            </a:lvl2pPr>
            <a:lvl3pPr marL="1143000" indent="-228600">
              <a:defRPr sz="2000">
                <a:solidFill>
                  <a:schemeClr val="tx1"/>
                </a:solidFill>
                <a:latin typeface="Calibri" panose="020F0502020204030204" pitchFamily="34" charset="0"/>
                <a:ea typeface="MS PGothic" panose="020B0600070205080204" pitchFamily="34" charset="-128"/>
              </a:defRPr>
            </a:lvl3pPr>
            <a:lvl4pPr marL="1600200" indent="-228600">
              <a:defRPr sz="2000">
                <a:solidFill>
                  <a:schemeClr val="tx1"/>
                </a:solidFill>
                <a:latin typeface="Calibri" panose="020F0502020204030204" pitchFamily="34" charset="0"/>
                <a:ea typeface="MS PGothic" panose="020B0600070205080204" pitchFamily="34" charset="-128"/>
              </a:defRPr>
            </a:lvl4pPr>
            <a:lvl5pPr marL="2057400" indent="-228600">
              <a:defRPr sz="2000">
                <a:solidFill>
                  <a:schemeClr val="tx1"/>
                </a:solidFill>
                <a:latin typeface="Calibri" panose="020F0502020204030204" pitchFamily="34" charset="0"/>
                <a:ea typeface="MS PGothic" panose="020B0600070205080204" pitchFamily="34" charset="-128"/>
              </a:defRPr>
            </a:lvl5pPr>
            <a:lvl6pPr marL="2514600" indent="-228600" defTabSz="504825" eaLnBrk="0" fontAlgn="base" hangingPunct="0">
              <a:spcBef>
                <a:spcPct val="0"/>
              </a:spcBef>
              <a:spcAft>
                <a:spcPct val="0"/>
              </a:spcAft>
              <a:defRPr sz="2000">
                <a:solidFill>
                  <a:schemeClr val="tx1"/>
                </a:solidFill>
                <a:latin typeface="Calibri" panose="020F0502020204030204" pitchFamily="34" charset="0"/>
                <a:ea typeface="MS PGothic" panose="020B0600070205080204" pitchFamily="34" charset="-128"/>
              </a:defRPr>
            </a:lvl6pPr>
            <a:lvl7pPr marL="2971800" indent="-228600" defTabSz="504825" eaLnBrk="0" fontAlgn="base" hangingPunct="0">
              <a:spcBef>
                <a:spcPct val="0"/>
              </a:spcBef>
              <a:spcAft>
                <a:spcPct val="0"/>
              </a:spcAft>
              <a:defRPr sz="2000">
                <a:solidFill>
                  <a:schemeClr val="tx1"/>
                </a:solidFill>
                <a:latin typeface="Calibri" panose="020F0502020204030204" pitchFamily="34" charset="0"/>
                <a:ea typeface="MS PGothic" panose="020B0600070205080204" pitchFamily="34" charset="-128"/>
              </a:defRPr>
            </a:lvl7pPr>
            <a:lvl8pPr marL="3429000" indent="-228600" defTabSz="504825" eaLnBrk="0" fontAlgn="base" hangingPunct="0">
              <a:spcBef>
                <a:spcPct val="0"/>
              </a:spcBef>
              <a:spcAft>
                <a:spcPct val="0"/>
              </a:spcAft>
              <a:defRPr sz="2000">
                <a:solidFill>
                  <a:schemeClr val="tx1"/>
                </a:solidFill>
                <a:latin typeface="Calibri" panose="020F0502020204030204" pitchFamily="34" charset="0"/>
                <a:ea typeface="MS PGothic" panose="020B0600070205080204" pitchFamily="34" charset="-128"/>
              </a:defRPr>
            </a:lvl8pPr>
            <a:lvl9pPr marL="3886200" indent="-228600" defTabSz="504825" eaLnBrk="0" fontAlgn="base" hangingPunct="0">
              <a:spcBef>
                <a:spcPct val="0"/>
              </a:spcBef>
              <a:spcAft>
                <a:spcPct val="0"/>
              </a:spcAft>
              <a:defRPr sz="2000">
                <a:solidFill>
                  <a:schemeClr val="tx1"/>
                </a:solidFill>
                <a:latin typeface="Calibri" panose="020F0502020204030204" pitchFamily="34" charset="0"/>
                <a:ea typeface="MS PGothic" panose="020B0600070205080204" pitchFamily="34" charset="-128"/>
              </a:defRPr>
            </a:lvl9pPr>
          </a:lstStyle>
          <a:p>
            <a:pPr algn="r" defTabSz="334093" eaLnBrk="0" fontAlgn="base" hangingPunct="0">
              <a:spcBef>
                <a:spcPct val="0"/>
              </a:spcBef>
              <a:spcAft>
                <a:spcPct val="0"/>
              </a:spcAft>
            </a:pPr>
            <a:r>
              <a:rPr lang="en-US" altLang="en-US" sz="2400" b="1" dirty="0">
                <a:solidFill>
                  <a:srgbClr val="000000"/>
                </a:solidFill>
                <a:latin typeface="Arial" panose="020B0604020202020204" pitchFamily="34" charset="0"/>
                <a:cs typeface="Arial" panose="020B0604020202020204" pitchFamily="34" charset="0"/>
              </a:rPr>
              <a:t>DIRECT COSTS</a:t>
            </a:r>
          </a:p>
        </p:txBody>
      </p:sp>
      <p:sp>
        <p:nvSpPr>
          <p:cNvPr id="16" name="TextBox 2">
            <a:extLst>
              <a:ext uri="{FF2B5EF4-FFF2-40B4-BE49-F238E27FC236}">
                <a16:creationId xmlns:a16="http://schemas.microsoft.com/office/drawing/2014/main" id="{A1E63877-BE74-7C48-B62B-96B8998ECCC9}"/>
              </a:ext>
            </a:extLst>
          </p:cNvPr>
          <p:cNvSpPr txBox="1">
            <a:spLocks noChangeArrowheads="1"/>
          </p:cNvSpPr>
          <p:nvPr/>
        </p:nvSpPr>
        <p:spPr bwMode="auto">
          <a:xfrm>
            <a:off x="5110462" y="1873067"/>
            <a:ext cx="2357438" cy="1111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2000">
                <a:solidFill>
                  <a:schemeClr val="tx1"/>
                </a:solidFill>
                <a:latin typeface="Calibri" panose="020F0502020204030204" pitchFamily="34" charset="0"/>
                <a:ea typeface="MS PGothic" panose="020B0600070205080204" pitchFamily="34" charset="-128"/>
              </a:defRPr>
            </a:lvl1pPr>
            <a:lvl2pPr marL="742950" indent="-285750">
              <a:defRPr sz="2000">
                <a:solidFill>
                  <a:schemeClr val="tx1"/>
                </a:solidFill>
                <a:latin typeface="Calibri" panose="020F0502020204030204" pitchFamily="34" charset="0"/>
                <a:ea typeface="MS PGothic" panose="020B0600070205080204" pitchFamily="34" charset="-128"/>
              </a:defRPr>
            </a:lvl2pPr>
            <a:lvl3pPr marL="1143000" indent="-228600">
              <a:defRPr sz="2000">
                <a:solidFill>
                  <a:schemeClr val="tx1"/>
                </a:solidFill>
                <a:latin typeface="Calibri" panose="020F0502020204030204" pitchFamily="34" charset="0"/>
                <a:ea typeface="MS PGothic" panose="020B0600070205080204" pitchFamily="34" charset="-128"/>
              </a:defRPr>
            </a:lvl3pPr>
            <a:lvl4pPr marL="1600200" indent="-228600">
              <a:defRPr sz="2000">
                <a:solidFill>
                  <a:schemeClr val="tx1"/>
                </a:solidFill>
                <a:latin typeface="Calibri" panose="020F0502020204030204" pitchFamily="34" charset="0"/>
                <a:ea typeface="MS PGothic" panose="020B0600070205080204" pitchFamily="34" charset="-128"/>
              </a:defRPr>
            </a:lvl4pPr>
            <a:lvl5pPr marL="2057400" indent="-228600">
              <a:defRPr sz="2000">
                <a:solidFill>
                  <a:schemeClr val="tx1"/>
                </a:solidFill>
                <a:latin typeface="Calibri" panose="020F0502020204030204" pitchFamily="34" charset="0"/>
                <a:ea typeface="MS PGothic" panose="020B0600070205080204" pitchFamily="34" charset="-128"/>
              </a:defRPr>
            </a:lvl5pPr>
            <a:lvl6pPr marL="2514600" indent="-228600" defTabSz="504825" eaLnBrk="0" fontAlgn="base" hangingPunct="0">
              <a:spcBef>
                <a:spcPct val="0"/>
              </a:spcBef>
              <a:spcAft>
                <a:spcPct val="0"/>
              </a:spcAft>
              <a:defRPr sz="2000">
                <a:solidFill>
                  <a:schemeClr val="tx1"/>
                </a:solidFill>
                <a:latin typeface="Calibri" panose="020F0502020204030204" pitchFamily="34" charset="0"/>
                <a:ea typeface="MS PGothic" panose="020B0600070205080204" pitchFamily="34" charset="-128"/>
              </a:defRPr>
            </a:lvl6pPr>
            <a:lvl7pPr marL="2971800" indent="-228600" defTabSz="504825" eaLnBrk="0" fontAlgn="base" hangingPunct="0">
              <a:spcBef>
                <a:spcPct val="0"/>
              </a:spcBef>
              <a:spcAft>
                <a:spcPct val="0"/>
              </a:spcAft>
              <a:defRPr sz="2000">
                <a:solidFill>
                  <a:schemeClr val="tx1"/>
                </a:solidFill>
                <a:latin typeface="Calibri" panose="020F0502020204030204" pitchFamily="34" charset="0"/>
                <a:ea typeface="MS PGothic" panose="020B0600070205080204" pitchFamily="34" charset="-128"/>
              </a:defRPr>
            </a:lvl7pPr>
            <a:lvl8pPr marL="3429000" indent="-228600" defTabSz="504825" eaLnBrk="0" fontAlgn="base" hangingPunct="0">
              <a:spcBef>
                <a:spcPct val="0"/>
              </a:spcBef>
              <a:spcAft>
                <a:spcPct val="0"/>
              </a:spcAft>
              <a:defRPr sz="2000">
                <a:solidFill>
                  <a:schemeClr val="tx1"/>
                </a:solidFill>
                <a:latin typeface="Calibri" panose="020F0502020204030204" pitchFamily="34" charset="0"/>
                <a:ea typeface="MS PGothic" panose="020B0600070205080204" pitchFamily="34" charset="-128"/>
              </a:defRPr>
            </a:lvl8pPr>
            <a:lvl9pPr marL="3886200" indent="-228600" defTabSz="504825" eaLnBrk="0" fontAlgn="base" hangingPunct="0">
              <a:spcBef>
                <a:spcPct val="0"/>
              </a:spcBef>
              <a:spcAft>
                <a:spcPct val="0"/>
              </a:spcAft>
              <a:defRPr sz="2000">
                <a:solidFill>
                  <a:schemeClr val="tx1"/>
                </a:solidFill>
                <a:latin typeface="Calibri" panose="020F0502020204030204" pitchFamily="34" charset="0"/>
                <a:ea typeface="MS PGothic" panose="020B0600070205080204" pitchFamily="34" charset="-128"/>
              </a:defRPr>
            </a:lvl9pPr>
          </a:lstStyle>
          <a:p>
            <a:pPr marL="171450" indent="-171450" defTabSz="334093" eaLnBrk="0" fontAlgn="base" hangingPunct="0">
              <a:spcBef>
                <a:spcPct val="0"/>
              </a:spcBef>
              <a:spcAft>
                <a:spcPct val="0"/>
              </a:spcAft>
              <a:buClr>
                <a:schemeClr val="accent3"/>
              </a:buClr>
              <a:buSzPct val="115000"/>
              <a:buFont typeface="Arial" panose="020B0604020202020204" pitchFamily="34" charset="0"/>
              <a:buChar char="•"/>
            </a:pPr>
            <a:r>
              <a:rPr lang="en-US" altLang="en-US" sz="1655" dirty="0">
                <a:solidFill>
                  <a:srgbClr val="000000"/>
                </a:solidFill>
                <a:latin typeface="Arial" panose="020B0604020202020204" pitchFamily="34" charset="0"/>
                <a:cs typeface="Arial" panose="020B0604020202020204" pitchFamily="34" charset="0"/>
              </a:rPr>
              <a:t>Health care visits</a:t>
            </a:r>
          </a:p>
          <a:p>
            <a:pPr marL="171450" indent="-171450" defTabSz="334093" eaLnBrk="0" fontAlgn="base" hangingPunct="0">
              <a:spcBef>
                <a:spcPct val="0"/>
              </a:spcBef>
              <a:spcAft>
                <a:spcPct val="0"/>
              </a:spcAft>
              <a:buClr>
                <a:schemeClr val="accent3"/>
              </a:buClr>
              <a:buSzPct val="115000"/>
              <a:buFont typeface="Arial" panose="020B0604020202020204" pitchFamily="34" charset="0"/>
              <a:buChar char="•"/>
            </a:pPr>
            <a:r>
              <a:rPr lang="en-US" altLang="en-US" sz="1655" dirty="0">
                <a:solidFill>
                  <a:srgbClr val="000000"/>
                </a:solidFill>
                <a:latin typeface="Arial" panose="020B0604020202020204" pitchFamily="34" charset="0"/>
                <a:cs typeface="Arial" panose="020B0604020202020204" pitchFamily="34" charset="0"/>
              </a:rPr>
              <a:t>Prescription costs</a:t>
            </a:r>
          </a:p>
          <a:p>
            <a:pPr marL="171450" indent="-171450" defTabSz="334093" eaLnBrk="0" fontAlgn="base" hangingPunct="0">
              <a:spcBef>
                <a:spcPct val="0"/>
              </a:spcBef>
              <a:spcAft>
                <a:spcPct val="0"/>
              </a:spcAft>
              <a:buClr>
                <a:schemeClr val="accent3"/>
              </a:buClr>
              <a:buSzPct val="115000"/>
              <a:buFont typeface="Arial" panose="020B0604020202020204" pitchFamily="34" charset="0"/>
              <a:buChar char="•"/>
            </a:pPr>
            <a:r>
              <a:rPr lang="en-US" altLang="en-US" sz="1655" dirty="0">
                <a:solidFill>
                  <a:srgbClr val="000000"/>
                </a:solidFill>
                <a:latin typeface="Arial" panose="020B0604020202020204" pitchFamily="34" charset="0"/>
                <a:cs typeface="Arial" panose="020B0604020202020204" pitchFamily="34" charset="0"/>
              </a:rPr>
              <a:t>Hospital stays</a:t>
            </a:r>
          </a:p>
          <a:p>
            <a:pPr marL="171450" indent="-171450" defTabSz="334093" eaLnBrk="0" fontAlgn="base" hangingPunct="0">
              <a:spcBef>
                <a:spcPct val="0"/>
              </a:spcBef>
              <a:spcAft>
                <a:spcPct val="0"/>
              </a:spcAft>
              <a:buClr>
                <a:schemeClr val="accent3"/>
              </a:buClr>
              <a:buSzPct val="115000"/>
              <a:buFont typeface="Arial" panose="020B0604020202020204" pitchFamily="34" charset="0"/>
              <a:buChar char="•"/>
            </a:pPr>
            <a:r>
              <a:rPr lang="en-US" altLang="en-US" sz="1655" dirty="0">
                <a:solidFill>
                  <a:srgbClr val="000000"/>
                </a:solidFill>
                <a:latin typeface="Arial" panose="020B0604020202020204" pitchFamily="34" charset="0"/>
                <a:cs typeface="Arial" panose="020B0604020202020204" pitchFamily="34" charset="0"/>
              </a:rPr>
              <a:t>Transportation</a:t>
            </a:r>
          </a:p>
        </p:txBody>
      </p:sp>
      <p:sp>
        <p:nvSpPr>
          <p:cNvPr id="17" name="TextBox 11">
            <a:extLst>
              <a:ext uri="{FF2B5EF4-FFF2-40B4-BE49-F238E27FC236}">
                <a16:creationId xmlns:a16="http://schemas.microsoft.com/office/drawing/2014/main" id="{9BCB99C2-6628-7340-9BEC-A44CDF7F3F41}"/>
              </a:ext>
            </a:extLst>
          </p:cNvPr>
          <p:cNvSpPr txBox="1">
            <a:spLocks noChangeArrowheads="1"/>
          </p:cNvSpPr>
          <p:nvPr/>
        </p:nvSpPr>
        <p:spPr bwMode="auto">
          <a:xfrm>
            <a:off x="5097856" y="3161625"/>
            <a:ext cx="2357438" cy="1111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2000">
                <a:solidFill>
                  <a:schemeClr val="tx1"/>
                </a:solidFill>
                <a:latin typeface="Calibri" panose="020F0502020204030204" pitchFamily="34" charset="0"/>
                <a:ea typeface="MS PGothic" panose="020B0600070205080204" pitchFamily="34" charset="-128"/>
              </a:defRPr>
            </a:lvl1pPr>
            <a:lvl2pPr marL="742950" indent="-285750">
              <a:defRPr sz="2000">
                <a:solidFill>
                  <a:schemeClr val="tx1"/>
                </a:solidFill>
                <a:latin typeface="Calibri" panose="020F0502020204030204" pitchFamily="34" charset="0"/>
                <a:ea typeface="MS PGothic" panose="020B0600070205080204" pitchFamily="34" charset="-128"/>
              </a:defRPr>
            </a:lvl2pPr>
            <a:lvl3pPr marL="1143000" indent="-228600">
              <a:defRPr sz="2000">
                <a:solidFill>
                  <a:schemeClr val="tx1"/>
                </a:solidFill>
                <a:latin typeface="Calibri" panose="020F0502020204030204" pitchFamily="34" charset="0"/>
                <a:ea typeface="MS PGothic" panose="020B0600070205080204" pitchFamily="34" charset="-128"/>
              </a:defRPr>
            </a:lvl3pPr>
            <a:lvl4pPr marL="1600200" indent="-228600">
              <a:defRPr sz="2000">
                <a:solidFill>
                  <a:schemeClr val="tx1"/>
                </a:solidFill>
                <a:latin typeface="Calibri" panose="020F0502020204030204" pitchFamily="34" charset="0"/>
                <a:ea typeface="MS PGothic" panose="020B0600070205080204" pitchFamily="34" charset="-128"/>
              </a:defRPr>
            </a:lvl4pPr>
            <a:lvl5pPr marL="2057400" indent="-228600">
              <a:defRPr sz="2000">
                <a:solidFill>
                  <a:schemeClr val="tx1"/>
                </a:solidFill>
                <a:latin typeface="Calibri" panose="020F0502020204030204" pitchFamily="34" charset="0"/>
                <a:ea typeface="MS PGothic" panose="020B0600070205080204" pitchFamily="34" charset="-128"/>
              </a:defRPr>
            </a:lvl5pPr>
            <a:lvl6pPr marL="2514600" indent="-228600" defTabSz="504825" eaLnBrk="0" fontAlgn="base" hangingPunct="0">
              <a:spcBef>
                <a:spcPct val="0"/>
              </a:spcBef>
              <a:spcAft>
                <a:spcPct val="0"/>
              </a:spcAft>
              <a:defRPr sz="2000">
                <a:solidFill>
                  <a:schemeClr val="tx1"/>
                </a:solidFill>
                <a:latin typeface="Calibri" panose="020F0502020204030204" pitchFamily="34" charset="0"/>
                <a:ea typeface="MS PGothic" panose="020B0600070205080204" pitchFamily="34" charset="-128"/>
              </a:defRPr>
            </a:lvl6pPr>
            <a:lvl7pPr marL="2971800" indent="-228600" defTabSz="504825" eaLnBrk="0" fontAlgn="base" hangingPunct="0">
              <a:spcBef>
                <a:spcPct val="0"/>
              </a:spcBef>
              <a:spcAft>
                <a:spcPct val="0"/>
              </a:spcAft>
              <a:defRPr sz="2000">
                <a:solidFill>
                  <a:schemeClr val="tx1"/>
                </a:solidFill>
                <a:latin typeface="Calibri" panose="020F0502020204030204" pitchFamily="34" charset="0"/>
                <a:ea typeface="MS PGothic" panose="020B0600070205080204" pitchFamily="34" charset="-128"/>
              </a:defRPr>
            </a:lvl7pPr>
            <a:lvl8pPr marL="3429000" indent="-228600" defTabSz="504825" eaLnBrk="0" fontAlgn="base" hangingPunct="0">
              <a:spcBef>
                <a:spcPct val="0"/>
              </a:spcBef>
              <a:spcAft>
                <a:spcPct val="0"/>
              </a:spcAft>
              <a:defRPr sz="2000">
                <a:solidFill>
                  <a:schemeClr val="tx1"/>
                </a:solidFill>
                <a:latin typeface="Calibri" panose="020F0502020204030204" pitchFamily="34" charset="0"/>
                <a:ea typeface="MS PGothic" panose="020B0600070205080204" pitchFamily="34" charset="-128"/>
              </a:defRPr>
            </a:lvl8pPr>
            <a:lvl9pPr marL="3886200" indent="-228600" defTabSz="504825" eaLnBrk="0" fontAlgn="base" hangingPunct="0">
              <a:spcBef>
                <a:spcPct val="0"/>
              </a:spcBef>
              <a:spcAft>
                <a:spcPct val="0"/>
              </a:spcAft>
              <a:defRPr sz="2000">
                <a:solidFill>
                  <a:schemeClr val="tx1"/>
                </a:solidFill>
                <a:latin typeface="Calibri" panose="020F0502020204030204" pitchFamily="34" charset="0"/>
                <a:ea typeface="MS PGothic" panose="020B0600070205080204" pitchFamily="34" charset="-128"/>
              </a:defRPr>
            </a:lvl9pPr>
          </a:lstStyle>
          <a:p>
            <a:pPr marL="171450" indent="-171450" defTabSz="334093" eaLnBrk="0" fontAlgn="base" hangingPunct="0">
              <a:spcBef>
                <a:spcPct val="0"/>
              </a:spcBef>
              <a:spcAft>
                <a:spcPct val="0"/>
              </a:spcAft>
              <a:buClr>
                <a:schemeClr val="accent3"/>
              </a:buClr>
              <a:buSzPct val="115000"/>
              <a:buFont typeface="Arial" panose="020B0604020202020204" pitchFamily="34" charset="0"/>
              <a:buChar char="•"/>
            </a:pPr>
            <a:r>
              <a:rPr lang="en-US" altLang="en-US" sz="1655" dirty="0">
                <a:solidFill>
                  <a:srgbClr val="000000"/>
                </a:solidFill>
                <a:latin typeface="Arial" panose="020B0604020202020204" pitchFamily="34" charset="0"/>
                <a:cs typeface="Arial" panose="020B0604020202020204" pitchFamily="34" charset="0"/>
              </a:rPr>
              <a:t>Missed days</a:t>
            </a:r>
          </a:p>
          <a:p>
            <a:pPr marL="171450" indent="-171450" defTabSz="334093" eaLnBrk="0" fontAlgn="base" hangingPunct="0">
              <a:spcBef>
                <a:spcPct val="0"/>
              </a:spcBef>
              <a:spcAft>
                <a:spcPct val="0"/>
              </a:spcAft>
              <a:buClr>
                <a:schemeClr val="accent3"/>
              </a:buClr>
              <a:buSzPct val="115000"/>
              <a:buFont typeface="Arial" panose="020B0604020202020204" pitchFamily="34" charset="0"/>
              <a:buChar char="•"/>
            </a:pPr>
            <a:r>
              <a:rPr lang="en-US" altLang="en-US" sz="1655" dirty="0">
                <a:solidFill>
                  <a:srgbClr val="000000"/>
                </a:solidFill>
                <a:latin typeface="Arial" panose="020B0604020202020204" pitchFamily="34" charset="0"/>
                <a:cs typeface="Arial" panose="020B0604020202020204" pitchFamily="34" charset="0"/>
              </a:rPr>
              <a:t>Loss of productivity</a:t>
            </a:r>
          </a:p>
          <a:p>
            <a:pPr marL="171450" indent="-171450" defTabSz="334093" eaLnBrk="0" fontAlgn="base" hangingPunct="0">
              <a:spcBef>
                <a:spcPct val="0"/>
              </a:spcBef>
              <a:spcAft>
                <a:spcPct val="0"/>
              </a:spcAft>
              <a:buClr>
                <a:schemeClr val="accent3"/>
              </a:buClr>
              <a:buSzPct val="115000"/>
              <a:buFont typeface="Arial" panose="020B0604020202020204" pitchFamily="34" charset="0"/>
              <a:buChar char="•"/>
            </a:pPr>
            <a:r>
              <a:rPr lang="en-US" altLang="en-US" sz="1655" dirty="0">
                <a:solidFill>
                  <a:srgbClr val="000000"/>
                </a:solidFill>
                <a:latin typeface="Arial" panose="020B0604020202020204" pitchFamily="34" charset="0"/>
                <a:cs typeface="Arial" panose="020B0604020202020204" pitchFamily="34" charset="0"/>
              </a:rPr>
              <a:t>Career changes</a:t>
            </a:r>
          </a:p>
          <a:p>
            <a:pPr marL="171450" indent="-171450" defTabSz="334093" eaLnBrk="0" fontAlgn="base" hangingPunct="0">
              <a:spcBef>
                <a:spcPct val="0"/>
              </a:spcBef>
              <a:spcAft>
                <a:spcPct val="0"/>
              </a:spcAft>
              <a:buClr>
                <a:schemeClr val="accent3"/>
              </a:buClr>
              <a:buSzPct val="115000"/>
              <a:buFont typeface="Arial" panose="020B0604020202020204" pitchFamily="34" charset="0"/>
              <a:buChar char="•"/>
            </a:pPr>
            <a:r>
              <a:rPr lang="en-US" altLang="en-US" sz="1655" dirty="0">
                <a:solidFill>
                  <a:srgbClr val="000000"/>
                </a:solidFill>
                <a:latin typeface="Arial" panose="020B0604020202020204" pitchFamily="34" charset="0"/>
                <a:cs typeface="Arial" panose="020B0604020202020204" pitchFamily="34" charset="0"/>
              </a:rPr>
              <a:t>Impact on QoL</a:t>
            </a:r>
          </a:p>
        </p:txBody>
      </p:sp>
      <p:sp>
        <p:nvSpPr>
          <p:cNvPr id="18" name="Right Arrow 17">
            <a:extLst>
              <a:ext uri="{FF2B5EF4-FFF2-40B4-BE49-F238E27FC236}">
                <a16:creationId xmlns:a16="http://schemas.microsoft.com/office/drawing/2014/main" id="{D976CAA6-9914-4D40-9CFB-AEDCB3BD4148}"/>
              </a:ext>
            </a:extLst>
          </p:cNvPr>
          <p:cNvSpPr>
            <a:spLocks noChangeArrowheads="1"/>
          </p:cNvSpPr>
          <p:nvPr/>
        </p:nvSpPr>
        <p:spPr bwMode="auto">
          <a:xfrm>
            <a:off x="4047633" y="2028877"/>
            <a:ext cx="944991" cy="611421"/>
          </a:xfrm>
          <a:prstGeom prst="rightArrow">
            <a:avLst>
              <a:gd name="adj1" fmla="val 50000"/>
              <a:gd name="adj2" fmla="val 50041"/>
            </a:avLst>
          </a:prstGeom>
          <a:solidFill>
            <a:schemeClr val="accent3"/>
          </a:solidFill>
          <a:ln w="9525">
            <a:noFill/>
            <a:miter lim="800000"/>
            <a:headEnd/>
            <a:tailEnd/>
          </a:ln>
          <a:effectLst>
            <a:outerShdw blurRad="40000" dist="23000" dir="5400000" rotWithShape="0">
              <a:srgbClr val="808080">
                <a:alpha val="34998"/>
              </a:srgbClr>
            </a:outerShdw>
          </a:effectLst>
        </p:spPr>
        <p:txBody>
          <a:bodyPr anchor="ctr"/>
          <a:lstStyle/>
          <a:p>
            <a:pPr algn="ctr" defTabSz="334093" eaLnBrk="0" fontAlgn="base" hangingPunct="0">
              <a:spcBef>
                <a:spcPct val="0"/>
              </a:spcBef>
              <a:spcAft>
                <a:spcPct val="0"/>
              </a:spcAft>
              <a:defRPr/>
            </a:pPr>
            <a:endParaRPr lang="en-US" sz="1324" dirty="0">
              <a:solidFill>
                <a:prstClr val="white"/>
              </a:solidFill>
              <a:latin typeface="Calibri"/>
              <a:ea typeface="MS PGothic" panose="020B0600070205080204" pitchFamily="34" charset="-128"/>
            </a:endParaRPr>
          </a:p>
        </p:txBody>
      </p:sp>
      <p:sp>
        <p:nvSpPr>
          <p:cNvPr id="19" name="TextBox 1">
            <a:extLst>
              <a:ext uri="{FF2B5EF4-FFF2-40B4-BE49-F238E27FC236}">
                <a16:creationId xmlns:a16="http://schemas.microsoft.com/office/drawing/2014/main" id="{651C30D4-4E0A-A84A-A48E-403E449B57AF}"/>
              </a:ext>
            </a:extLst>
          </p:cNvPr>
          <p:cNvSpPr txBox="1">
            <a:spLocks noChangeArrowheads="1"/>
          </p:cNvSpPr>
          <p:nvPr/>
        </p:nvSpPr>
        <p:spPr bwMode="auto">
          <a:xfrm>
            <a:off x="932688" y="3454462"/>
            <a:ext cx="309512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Calibri" panose="020F0502020204030204" pitchFamily="34" charset="0"/>
                <a:ea typeface="MS PGothic" panose="020B0600070205080204" pitchFamily="34" charset="-128"/>
              </a:defRPr>
            </a:lvl1pPr>
            <a:lvl2pPr marL="742950" indent="-285750">
              <a:defRPr sz="2000">
                <a:solidFill>
                  <a:schemeClr val="tx1"/>
                </a:solidFill>
                <a:latin typeface="Calibri" panose="020F0502020204030204" pitchFamily="34" charset="0"/>
                <a:ea typeface="MS PGothic" panose="020B0600070205080204" pitchFamily="34" charset="-128"/>
              </a:defRPr>
            </a:lvl2pPr>
            <a:lvl3pPr marL="1143000" indent="-228600">
              <a:defRPr sz="2000">
                <a:solidFill>
                  <a:schemeClr val="tx1"/>
                </a:solidFill>
                <a:latin typeface="Calibri" panose="020F0502020204030204" pitchFamily="34" charset="0"/>
                <a:ea typeface="MS PGothic" panose="020B0600070205080204" pitchFamily="34" charset="-128"/>
              </a:defRPr>
            </a:lvl3pPr>
            <a:lvl4pPr marL="1600200" indent="-228600">
              <a:defRPr sz="2000">
                <a:solidFill>
                  <a:schemeClr val="tx1"/>
                </a:solidFill>
                <a:latin typeface="Calibri" panose="020F0502020204030204" pitchFamily="34" charset="0"/>
                <a:ea typeface="MS PGothic" panose="020B0600070205080204" pitchFamily="34" charset="-128"/>
              </a:defRPr>
            </a:lvl4pPr>
            <a:lvl5pPr marL="2057400" indent="-228600">
              <a:defRPr sz="2000">
                <a:solidFill>
                  <a:schemeClr val="tx1"/>
                </a:solidFill>
                <a:latin typeface="Calibri" panose="020F0502020204030204" pitchFamily="34" charset="0"/>
                <a:ea typeface="MS PGothic" panose="020B0600070205080204" pitchFamily="34" charset="-128"/>
              </a:defRPr>
            </a:lvl5pPr>
            <a:lvl6pPr marL="2514600" indent="-228600" defTabSz="504825" eaLnBrk="0" fontAlgn="base" hangingPunct="0">
              <a:spcBef>
                <a:spcPct val="0"/>
              </a:spcBef>
              <a:spcAft>
                <a:spcPct val="0"/>
              </a:spcAft>
              <a:defRPr sz="2000">
                <a:solidFill>
                  <a:schemeClr val="tx1"/>
                </a:solidFill>
                <a:latin typeface="Calibri" panose="020F0502020204030204" pitchFamily="34" charset="0"/>
                <a:ea typeface="MS PGothic" panose="020B0600070205080204" pitchFamily="34" charset="-128"/>
              </a:defRPr>
            </a:lvl6pPr>
            <a:lvl7pPr marL="2971800" indent="-228600" defTabSz="504825" eaLnBrk="0" fontAlgn="base" hangingPunct="0">
              <a:spcBef>
                <a:spcPct val="0"/>
              </a:spcBef>
              <a:spcAft>
                <a:spcPct val="0"/>
              </a:spcAft>
              <a:defRPr sz="2000">
                <a:solidFill>
                  <a:schemeClr val="tx1"/>
                </a:solidFill>
                <a:latin typeface="Calibri" panose="020F0502020204030204" pitchFamily="34" charset="0"/>
                <a:ea typeface="MS PGothic" panose="020B0600070205080204" pitchFamily="34" charset="-128"/>
              </a:defRPr>
            </a:lvl7pPr>
            <a:lvl8pPr marL="3429000" indent="-228600" defTabSz="504825" eaLnBrk="0" fontAlgn="base" hangingPunct="0">
              <a:spcBef>
                <a:spcPct val="0"/>
              </a:spcBef>
              <a:spcAft>
                <a:spcPct val="0"/>
              </a:spcAft>
              <a:defRPr sz="2000">
                <a:solidFill>
                  <a:schemeClr val="tx1"/>
                </a:solidFill>
                <a:latin typeface="Calibri" panose="020F0502020204030204" pitchFamily="34" charset="0"/>
                <a:ea typeface="MS PGothic" panose="020B0600070205080204" pitchFamily="34" charset="-128"/>
              </a:defRPr>
            </a:lvl8pPr>
            <a:lvl9pPr marL="3886200" indent="-228600" defTabSz="504825" eaLnBrk="0" fontAlgn="base" hangingPunct="0">
              <a:spcBef>
                <a:spcPct val="0"/>
              </a:spcBef>
              <a:spcAft>
                <a:spcPct val="0"/>
              </a:spcAft>
              <a:defRPr sz="2000">
                <a:solidFill>
                  <a:schemeClr val="tx1"/>
                </a:solidFill>
                <a:latin typeface="Calibri" panose="020F0502020204030204" pitchFamily="34" charset="0"/>
                <a:ea typeface="MS PGothic" panose="020B0600070205080204" pitchFamily="34" charset="-128"/>
              </a:defRPr>
            </a:lvl9pPr>
          </a:lstStyle>
          <a:p>
            <a:pPr algn="r" defTabSz="334093" eaLnBrk="0" fontAlgn="base" hangingPunct="0">
              <a:spcBef>
                <a:spcPct val="0"/>
              </a:spcBef>
              <a:spcAft>
                <a:spcPct val="0"/>
              </a:spcAft>
            </a:pPr>
            <a:r>
              <a:rPr lang="en-US" altLang="en-US" sz="2400" b="1" dirty="0">
                <a:solidFill>
                  <a:srgbClr val="000000"/>
                </a:solidFill>
                <a:latin typeface="Arial" panose="020B0604020202020204" pitchFamily="34" charset="0"/>
                <a:cs typeface="Arial" panose="020B0604020202020204" pitchFamily="34" charset="0"/>
              </a:rPr>
              <a:t>INDIRECT COSTS</a:t>
            </a:r>
          </a:p>
        </p:txBody>
      </p:sp>
      <p:sp>
        <p:nvSpPr>
          <p:cNvPr id="20" name="Right Arrow 19">
            <a:extLst>
              <a:ext uri="{FF2B5EF4-FFF2-40B4-BE49-F238E27FC236}">
                <a16:creationId xmlns:a16="http://schemas.microsoft.com/office/drawing/2014/main" id="{578E45EE-AA07-F243-A7A7-C1796C6C1D2F}"/>
              </a:ext>
            </a:extLst>
          </p:cNvPr>
          <p:cNvSpPr>
            <a:spLocks noChangeArrowheads="1"/>
          </p:cNvSpPr>
          <p:nvPr/>
        </p:nvSpPr>
        <p:spPr bwMode="auto">
          <a:xfrm>
            <a:off x="4047633" y="3382189"/>
            <a:ext cx="944991" cy="611421"/>
          </a:xfrm>
          <a:prstGeom prst="rightArrow">
            <a:avLst>
              <a:gd name="adj1" fmla="val 50000"/>
              <a:gd name="adj2" fmla="val 50041"/>
            </a:avLst>
          </a:prstGeom>
          <a:solidFill>
            <a:schemeClr val="accent3"/>
          </a:solidFill>
          <a:ln w="9525">
            <a:noFill/>
            <a:miter lim="800000"/>
            <a:headEnd/>
            <a:tailEnd/>
          </a:ln>
          <a:effectLst>
            <a:outerShdw blurRad="40000" dist="23000" dir="5400000" rotWithShape="0">
              <a:srgbClr val="808080">
                <a:alpha val="34998"/>
              </a:srgbClr>
            </a:outerShdw>
          </a:effectLst>
        </p:spPr>
        <p:txBody>
          <a:bodyPr anchor="ctr"/>
          <a:lstStyle/>
          <a:p>
            <a:pPr algn="ctr" defTabSz="334093" eaLnBrk="0" fontAlgn="base" hangingPunct="0">
              <a:spcBef>
                <a:spcPct val="0"/>
              </a:spcBef>
              <a:spcAft>
                <a:spcPct val="0"/>
              </a:spcAft>
              <a:defRPr/>
            </a:pPr>
            <a:endParaRPr lang="en-US" sz="1324" dirty="0">
              <a:solidFill>
                <a:prstClr val="white"/>
              </a:solidFill>
              <a:latin typeface="Calibri"/>
              <a:ea typeface="MS PGothic" panose="020B0600070205080204" pitchFamily="34" charset="-128"/>
            </a:endParaRPr>
          </a:p>
        </p:txBody>
      </p:sp>
    </p:spTree>
    <p:extLst>
      <p:ext uri="{BB962C8B-B14F-4D97-AF65-F5344CB8AC3E}">
        <p14:creationId xmlns:p14="http://schemas.microsoft.com/office/powerpoint/2010/main" val="60090976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F5EC2-D525-434B-A8D9-BED5ECC6B604}"/>
              </a:ext>
            </a:extLst>
          </p:cNvPr>
          <p:cNvSpPr>
            <a:spLocks noGrp="1"/>
          </p:cNvSpPr>
          <p:nvPr>
            <p:ph type="title"/>
          </p:nvPr>
        </p:nvSpPr>
        <p:spPr>
          <a:xfrm>
            <a:off x="312234" y="63024"/>
            <a:ext cx="7470799" cy="1034129"/>
          </a:xfrm>
        </p:spPr>
        <p:txBody>
          <a:bodyPr/>
          <a:lstStyle/>
          <a:p>
            <a:r>
              <a:rPr lang="en-US" altLang="en-US" sz="3600" dirty="0"/>
              <a:t>Assessment of Disease Severity and Clinical Outcomes in AD</a:t>
            </a:r>
            <a:endParaRPr lang="en-US" sz="3600" baseline="30000" dirty="0"/>
          </a:p>
        </p:txBody>
      </p:sp>
      <p:sp>
        <p:nvSpPr>
          <p:cNvPr id="7" name="Content Placeholder 6">
            <a:extLst>
              <a:ext uri="{FF2B5EF4-FFF2-40B4-BE49-F238E27FC236}">
                <a16:creationId xmlns:a16="http://schemas.microsoft.com/office/drawing/2014/main" id="{6192152D-DCBD-F645-9DE0-98A086367D73}"/>
              </a:ext>
            </a:extLst>
          </p:cNvPr>
          <p:cNvSpPr>
            <a:spLocks noGrp="1"/>
          </p:cNvSpPr>
          <p:nvPr>
            <p:ph sz="half" idx="1"/>
          </p:nvPr>
        </p:nvSpPr>
        <p:spPr>
          <a:xfrm>
            <a:off x="312234" y="1293938"/>
            <a:ext cx="4072484" cy="3229874"/>
          </a:xfrm>
        </p:spPr>
        <p:txBody>
          <a:bodyPr/>
          <a:lstStyle/>
          <a:p>
            <a:r>
              <a:rPr lang="en-US" sz="2000" b="1" dirty="0">
                <a:sym typeface="Wingdings" panose="05000000000000000000" pitchFamily="2" charset="2"/>
              </a:rPr>
              <a:t>AAD consensus guidelines for diagnosis of AD:</a:t>
            </a:r>
            <a:r>
              <a:rPr lang="en-US" sz="2000" b="1" baseline="30000" dirty="0">
                <a:sym typeface="Wingdings" panose="05000000000000000000" pitchFamily="2" charset="2"/>
              </a:rPr>
              <a:t>1</a:t>
            </a:r>
          </a:p>
          <a:p>
            <a:pPr lvl="2"/>
            <a:r>
              <a:rPr lang="en-US" sz="1800" dirty="0"/>
              <a:t>Pragmatic approach for diagnosis in infants, children, and adults</a:t>
            </a:r>
          </a:p>
          <a:p>
            <a:pPr lvl="2"/>
            <a:r>
              <a:rPr lang="en-US" sz="1800" dirty="0"/>
              <a:t>Well-suited for clinical practice</a:t>
            </a:r>
            <a:endParaRPr lang="en-US" sz="1800" dirty="0">
              <a:sym typeface="Wingdings" panose="05000000000000000000" pitchFamily="2" charset="2"/>
            </a:endParaRPr>
          </a:p>
          <a:p>
            <a:r>
              <a:rPr lang="en-US" sz="2000" dirty="0">
                <a:sym typeface="Wingdings" panose="05000000000000000000" pitchFamily="2" charset="2"/>
              </a:rPr>
              <a:t>When practical, scales to consider disease severity: SCORAD, EASI, POEM</a:t>
            </a:r>
            <a:r>
              <a:rPr lang="en-US" sz="2000" baseline="30000" dirty="0">
                <a:sym typeface="Wingdings" panose="05000000000000000000" pitchFamily="2" charset="2"/>
              </a:rPr>
              <a:t>2</a:t>
            </a:r>
          </a:p>
          <a:p>
            <a:pPr lvl="1"/>
            <a:r>
              <a:rPr lang="en-US" sz="1800" b="1" dirty="0">
                <a:sym typeface="Wingdings" panose="05000000000000000000" pitchFamily="2" charset="2"/>
              </a:rPr>
              <a:t>POEM: </a:t>
            </a:r>
            <a:r>
              <a:rPr lang="en-US" sz="1800" dirty="0"/>
              <a:t>measure severity from the </a:t>
            </a:r>
            <a:r>
              <a:rPr lang="en-US" sz="1800" i="1" dirty="0"/>
              <a:t>patient perspective</a:t>
            </a:r>
          </a:p>
        </p:txBody>
      </p:sp>
      <p:sp>
        <p:nvSpPr>
          <p:cNvPr id="9" name="Text Placeholder 8">
            <a:extLst>
              <a:ext uri="{FF2B5EF4-FFF2-40B4-BE49-F238E27FC236}">
                <a16:creationId xmlns:a16="http://schemas.microsoft.com/office/drawing/2014/main" id="{8C202454-ABF0-0A46-BC50-91C2088C94D3}"/>
              </a:ext>
            </a:extLst>
          </p:cNvPr>
          <p:cNvSpPr>
            <a:spLocks noGrp="1"/>
          </p:cNvSpPr>
          <p:nvPr>
            <p:ph type="body" sz="quarter" idx="10"/>
          </p:nvPr>
        </p:nvSpPr>
        <p:spPr>
          <a:xfrm>
            <a:off x="0" y="4598735"/>
            <a:ext cx="9144000" cy="544765"/>
          </a:xfrm>
        </p:spPr>
        <p:txBody>
          <a:bodyPr/>
          <a:lstStyle/>
          <a:p>
            <a:pPr>
              <a:spcBef>
                <a:spcPts val="0"/>
              </a:spcBef>
            </a:pPr>
            <a:r>
              <a:rPr lang="en-US" altLang="en-US" dirty="0"/>
              <a:t>1. Eichenfield LF, et al. </a:t>
            </a:r>
            <a:r>
              <a:rPr lang="en-US" altLang="en-US" i="1" dirty="0"/>
              <a:t>J Am Acad Dermatol</a:t>
            </a:r>
            <a:r>
              <a:rPr lang="en-US" altLang="en-US" dirty="0"/>
              <a:t>. 2014;70:338-351.</a:t>
            </a:r>
          </a:p>
          <a:p>
            <a:pPr>
              <a:spcBef>
                <a:spcPts val="0"/>
              </a:spcBef>
            </a:pPr>
            <a:r>
              <a:rPr lang="en-US" altLang="en-US" dirty="0"/>
              <a:t>2. Rehal B, et al</a:t>
            </a:r>
            <a:r>
              <a:rPr lang="en-US" altLang="en-US" i="1" dirty="0"/>
              <a:t>. PLOS One</a:t>
            </a:r>
            <a:r>
              <a:rPr lang="en-US" altLang="en-US" dirty="0"/>
              <a:t>. 2011;6:e17520.  </a:t>
            </a:r>
          </a:p>
        </p:txBody>
      </p:sp>
      <p:pic>
        <p:nvPicPr>
          <p:cNvPr id="6" name="Picture 5">
            <a:extLst>
              <a:ext uri="{FF2B5EF4-FFF2-40B4-BE49-F238E27FC236}">
                <a16:creationId xmlns:a16="http://schemas.microsoft.com/office/drawing/2014/main" id="{61C99949-D647-7F49-A7B7-C3AF6BCD0E85}"/>
              </a:ext>
            </a:extLst>
          </p:cNvPr>
          <p:cNvPicPr>
            <a:picLocks noChangeAspect="1"/>
          </p:cNvPicPr>
          <p:nvPr/>
        </p:nvPicPr>
        <p:blipFill>
          <a:blip r:embed="rId3"/>
          <a:stretch>
            <a:fillRect/>
          </a:stretch>
        </p:blipFill>
        <p:spPr>
          <a:xfrm>
            <a:off x="4903304" y="1233750"/>
            <a:ext cx="3928462" cy="3847655"/>
          </a:xfrm>
          <a:prstGeom prst="rect">
            <a:avLst/>
          </a:prstGeom>
          <a:ln>
            <a:solidFill>
              <a:schemeClr val="tx1"/>
            </a:solidFill>
          </a:ln>
        </p:spPr>
      </p:pic>
    </p:spTree>
    <p:extLst>
      <p:ext uri="{BB962C8B-B14F-4D97-AF65-F5344CB8AC3E}">
        <p14:creationId xmlns:p14="http://schemas.microsoft.com/office/powerpoint/2010/main" val="372883531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4033" name="Picture 2">
            <a:extLst>
              <a:ext uri="{FF2B5EF4-FFF2-40B4-BE49-F238E27FC236}">
                <a16:creationId xmlns:a16="http://schemas.microsoft.com/office/drawing/2014/main" id="{FB720BAF-4BB2-3C4D-AA2E-A158D35A6A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7043" t="9328" r="4892"/>
          <a:stretch>
            <a:fillRect/>
          </a:stretch>
        </p:blipFill>
        <p:spPr bwMode="auto">
          <a:xfrm>
            <a:off x="2703193" y="0"/>
            <a:ext cx="3754671" cy="50006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4" name="Text Placeholder 3">
            <a:extLst>
              <a:ext uri="{FF2B5EF4-FFF2-40B4-BE49-F238E27FC236}">
                <a16:creationId xmlns:a16="http://schemas.microsoft.com/office/drawing/2014/main" id="{543FC49C-9F64-694D-B36C-9D9AC7902B53}"/>
              </a:ext>
            </a:extLst>
          </p:cNvPr>
          <p:cNvSpPr>
            <a:spLocks noGrp="1"/>
          </p:cNvSpPr>
          <p:nvPr>
            <p:ph type="body" sz="quarter" idx="11"/>
          </p:nvPr>
        </p:nvSpPr>
        <p:spPr>
          <a:xfrm>
            <a:off x="0" y="4609215"/>
            <a:ext cx="1761067" cy="544765"/>
          </a:xfrm>
        </p:spPr>
        <p:txBody>
          <a:bodyPr/>
          <a:lstStyle/>
          <a:p>
            <a:r>
              <a:rPr lang="en-US" altLang="en-US" dirty="0"/>
              <a:t>Image courtesy of Dr. Chiesa Fuxench.</a:t>
            </a:r>
          </a:p>
        </p:txBody>
      </p:sp>
    </p:spTree>
    <p:extLst>
      <p:ext uri="{BB962C8B-B14F-4D97-AF65-F5344CB8AC3E}">
        <p14:creationId xmlns:p14="http://schemas.microsoft.com/office/powerpoint/2010/main" val="370731558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theme/theme1.xml><?xml version="1.0" encoding="utf-8"?>
<a:theme xmlns:a="http://schemas.openxmlformats.org/drawingml/2006/main" name="SP001">
  <a:themeElements>
    <a:clrScheme name="">
      <a:dk1>
        <a:srgbClr val="000000"/>
      </a:dk1>
      <a:lt1>
        <a:srgbClr val="FFFFFF"/>
      </a:lt1>
      <a:dk2>
        <a:srgbClr val="000000"/>
      </a:dk2>
      <a:lt2>
        <a:srgbClr val="FFFFFF"/>
      </a:lt2>
      <a:accent1>
        <a:srgbClr val="58544B"/>
      </a:accent1>
      <a:accent2>
        <a:srgbClr val="7CA3B5"/>
      </a:accent2>
      <a:accent3>
        <a:srgbClr val="C44541"/>
      </a:accent3>
      <a:accent4>
        <a:srgbClr val="EDE283"/>
      </a:accent4>
      <a:accent5>
        <a:srgbClr val="B67C45"/>
      </a:accent5>
      <a:accent6>
        <a:srgbClr val="D36936"/>
      </a:accent6>
      <a:hlink>
        <a:srgbClr val="57534B"/>
      </a:hlink>
      <a:folHlink>
        <a:srgbClr val="7CA3B5"/>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Advantage">
      <a:fillStyleLst>
        <a:solidFill>
          <a:schemeClr val="phClr"/>
        </a:solidFill>
        <a:gradFill rotWithShape="1">
          <a:gsLst>
            <a:gs pos="0">
              <a:schemeClr val="phClr">
                <a:tint val="100000"/>
                <a:shade val="40000"/>
                <a:alpha val="100000"/>
                <a:satMod val="150000"/>
                <a:lumMod val="100000"/>
              </a:schemeClr>
            </a:gs>
            <a:gs pos="100000">
              <a:schemeClr val="phClr">
                <a:tint val="70000"/>
                <a:shade val="100000"/>
                <a:alpha val="100000"/>
                <a:satMod val="200000"/>
                <a:lumMod val="100000"/>
              </a:schemeClr>
            </a:gs>
          </a:gsLst>
          <a:lin ang="6000000" scaled="1"/>
        </a:gradFill>
        <a:gradFill rotWithShape="1">
          <a:gsLst>
            <a:gs pos="0">
              <a:schemeClr val="phClr">
                <a:shade val="40000"/>
                <a:alpha val="100000"/>
                <a:satMod val="150000"/>
                <a:lumMod val="100000"/>
              </a:schemeClr>
            </a:gs>
            <a:gs pos="100000">
              <a:schemeClr val="phClr">
                <a:tint val="70000"/>
                <a:shade val="100000"/>
                <a:alpha val="100000"/>
                <a:satMod val="200000"/>
                <a:lumMod val="100000"/>
              </a:schemeClr>
            </a:gs>
          </a:gsLst>
          <a:lin ang="5400000" scaled="1"/>
        </a:gra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innerShdw blurRad="50800" dist="25400" dir="13500000">
              <a:srgbClr val="FFFFFF">
                <a:alpha val="75000"/>
              </a:srgbClr>
            </a:innerShdw>
            <a:outerShdw blurRad="63500" dist="25400" dir="5400000" rotWithShape="0">
              <a:srgbClr val="808080">
                <a:alpha val="75000"/>
              </a:srgbClr>
            </a:outerShdw>
          </a:effectLst>
        </a:effectStyle>
        <a:effectStyle>
          <a:effectLst/>
          <a:scene3d>
            <a:camera prst="orthographicFront">
              <a:rot lat="0" lon="0" rev="0"/>
            </a:camera>
            <a:lightRig rig="twoPt" dir="tl">
              <a:rot lat="0" lon="0" rev="4500000"/>
            </a:lightRig>
          </a:scene3d>
          <a:sp3d>
            <a:bevelT w="63500" h="50800"/>
          </a:sp3d>
        </a:effectStyle>
      </a:effectStyleLst>
      <a:bgFillStyleLst>
        <a:solidFill>
          <a:schemeClr val="phClr"/>
        </a:solidFill>
        <a:gradFill rotWithShape="1">
          <a:gsLst>
            <a:gs pos="0">
              <a:schemeClr val="phClr">
                <a:tint val="40000"/>
                <a:satMod val="1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MM086" id="{AD1024E1-E025-3A41-8422-AEBABD843E14}" vid="{03EEC0C0-93B4-0F41-B553-6030C5B7A5E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{4E0FE8B1-6728-D647-B0CA-78DFFFD4479D}tf16401369</Template>
  <TotalTime>10311</TotalTime>
  <Words>8272</Words>
  <Application>Microsoft Macintosh PowerPoint</Application>
  <PresentationFormat>On-screen Show (16:9)</PresentationFormat>
  <Paragraphs>1190</Paragraphs>
  <Slides>101</Slides>
  <Notes>63</Notes>
  <HiddenSlides>15</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101</vt:i4>
      </vt:variant>
    </vt:vector>
  </HeadingPairs>
  <TitlesOfParts>
    <vt:vector size="110" baseType="lpstr">
      <vt:lpstr>Arial Unicode MS</vt:lpstr>
      <vt:lpstr>ＭＳ Ｐゴシック</vt:lpstr>
      <vt:lpstr>ＭＳ Ｐゴシック</vt:lpstr>
      <vt:lpstr>Arial</vt:lpstr>
      <vt:lpstr>Arial </vt:lpstr>
      <vt:lpstr>Calibri</vt:lpstr>
      <vt:lpstr>Lucida Grande</vt:lpstr>
      <vt:lpstr>Wingdings</vt:lpstr>
      <vt:lpstr>SP001</vt:lpstr>
      <vt:lpstr>Improving the Quality of Care for Patients With Atopic Dermatitis Integrating Measurement-Based Tools Into Your Clinical Practice</vt:lpstr>
      <vt:lpstr>PowerPoint Presentation</vt:lpstr>
      <vt:lpstr>PowerPoint Presentation</vt:lpstr>
      <vt:lpstr>PowerPoint Presentation</vt:lpstr>
      <vt:lpstr>Claim ABIM MOC Credit</vt:lpstr>
      <vt:lpstr>Quality Payment Program (QPP) </vt:lpstr>
      <vt:lpstr>PowerPoint Presentation</vt:lpstr>
      <vt:lpstr>Zelma C. Chiesa Fuxench, MD, MSCE</vt:lpstr>
      <vt:lpstr>Zelma C. Chiesa Fuxench, MD, MSCE</vt:lpstr>
      <vt:lpstr>John J. Russell, MD</vt:lpstr>
      <vt:lpstr>John J. Russell, MD</vt:lpstr>
      <vt:lpstr>Jonathan I. Silverberg, MD, PhD, MPH</vt:lpstr>
      <vt:lpstr>Jonathan I. Silverberg, MD, PhD, MPH</vt:lpstr>
      <vt:lpstr>Stephen D. Hess, MD, PhD</vt:lpstr>
      <vt:lpstr>Stephen D. Hess, MD, PhD</vt:lpstr>
      <vt:lpstr>Atopic Dermatitis (AD): Epidemiology1-5</vt:lpstr>
      <vt:lpstr>Pathogenesis of AD1-8</vt:lpstr>
      <vt:lpstr>Key Inflammatory Pathways  in AD </vt:lpstr>
      <vt:lpstr>PowerPoint Presentation</vt:lpstr>
      <vt:lpstr>JAK/STAT Pathway</vt:lpstr>
      <vt:lpstr>Comorbidities in Adults  With AD</vt:lpstr>
      <vt:lpstr>Impact of Atopic Dermatitis on Patient</vt:lpstr>
      <vt:lpstr>AD: Impact on Quality of Life</vt:lpstr>
      <vt:lpstr>Learning  Objective</vt:lpstr>
      <vt:lpstr>Diagnosis</vt:lpstr>
      <vt:lpstr>Hanifin and Rajka Criteria</vt:lpstr>
      <vt:lpstr>Hanifin and Rajka Criteria</vt:lpstr>
      <vt:lpstr>UK Working Party Diagnostic Criteria for Atopic Dermatitis</vt:lpstr>
      <vt:lpstr>AAD   Criteria for Diagnosing  AD</vt:lpstr>
      <vt:lpstr>Atopic Dermatitis in Adults vs. Children</vt:lpstr>
      <vt:lpstr>Clinical Manifestations</vt:lpstr>
      <vt:lpstr>AD in Adult Patient</vt:lpstr>
      <vt:lpstr>AD in Dark vs. Light Skin</vt:lpstr>
      <vt:lpstr>Differential Diagnosis</vt:lpstr>
      <vt:lpstr>Differential Diagnosis: Contact Dermatitis</vt:lpstr>
      <vt:lpstr>Differential Diagnosis: Psoriasis </vt:lpstr>
      <vt:lpstr>Differential Diagnosis: CTCL</vt:lpstr>
      <vt:lpstr>Differential Diagnosis: Exfoliative Erythroderma </vt:lpstr>
      <vt:lpstr>Learning  Objective</vt:lpstr>
      <vt:lpstr>Assessment of Disease Severity and Clinical Outcomes in AD</vt:lpstr>
      <vt:lpstr>Assessment of Disease Severity and Clinical Outcomes in AD</vt:lpstr>
      <vt:lpstr>Integrating POEM in Clinical Practice</vt:lpstr>
      <vt:lpstr>Patient  Oriented  Eczema  Measure  (POEM)1,2 </vt:lpstr>
      <vt:lpstr>Patient Oriented Eczema Measure (POEM)1,2</vt:lpstr>
      <vt:lpstr>Considerations for Treatment</vt:lpstr>
      <vt:lpstr>Education is KEY!1-4</vt:lpstr>
      <vt:lpstr>Strength of Recommendation for Use of Topical Therapies in the Treatment of AD</vt:lpstr>
      <vt:lpstr>Role of Proactive Treatment1-4</vt:lpstr>
      <vt:lpstr>Systemic Agents in AD (Off-label)</vt:lpstr>
      <vt:lpstr>Systemic Agents in AD        (Off-label) cont.</vt:lpstr>
      <vt:lpstr>New Therapeutic Targets: Dupilumab</vt:lpstr>
      <vt:lpstr>Dupilumab + TCS: Impact on EASI-75</vt:lpstr>
      <vt:lpstr>Dupilumab + TCS Improves Pruritus</vt:lpstr>
      <vt:lpstr>Dupilumab + TCS Improves POEM Scores</vt:lpstr>
      <vt:lpstr>Dupilumab + TCS Improves POEM Scores in Patients With Inadequate Response or Intolerance to Cyclosporine</vt:lpstr>
      <vt:lpstr>New Therapeutic Targets: Crisaborole</vt:lpstr>
      <vt:lpstr>Crisaborole Effects on ISGA:  Pooled Data From AD-301 and AD-302 </vt:lpstr>
      <vt:lpstr>Crisaborole Effects on Pruritus:  Pooled Data From AD-301 and AD-302 </vt:lpstr>
      <vt:lpstr> Crisaborole: Impact on QoL</vt:lpstr>
      <vt:lpstr>Impact of New Treatment Options</vt:lpstr>
      <vt:lpstr>Case Presentation: JC</vt:lpstr>
      <vt:lpstr>Medical History</vt:lpstr>
      <vt:lpstr>Case Presentation: Assessment of JC’s Disease Severity</vt:lpstr>
      <vt:lpstr>Audience Response</vt:lpstr>
      <vt:lpstr>Case Presentation:  JC’s Current Treatments</vt:lpstr>
      <vt:lpstr>Audience Response</vt:lpstr>
      <vt:lpstr>PowerPoint Presentation</vt:lpstr>
      <vt:lpstr>AD Referrals  From Primary Care</vt:lpstr>
      <vt:lpstr>AD in Primary Care</vt:lpstr>
      <vt:lpstr>Case Presentation:  Next Steps for JC</vt:lpstr>
      <vt:lpstr>Learning  Objective</vt:lpstr>
      <vt:lpstr>Audience Response</vt:lpstr>
      <vt:lpstr>Value-Based Health Care</vt:lpstr>
      <vt:lpstr>Value-Based Health Care1-3</vt:lpstr>
      <vt:lpstr>Cost-Effectiveness of Biologics for AD</vt:lpstr>
      <vt:lpstr>Cost-Effectiveness of Biologics for AD</vt:lpstr>
      <vt:lpstr>SMART Goals</vt:lpstr>
      <vt:lpstr>Additional Resources</vt:lpstr>
      <vt:lpstr>Questions for Faculty?</vt:lpstr>
      <vt:lpstr>PowerPoint Presentation</vt:lpstr>
      <vt:lpstr>PowerPoint Presentation</vt:lpstr>
      <vt:lpstr>PowerPoint Presentation</vt:lpstr>
      <vt:lpstr>PowerPoint Presentation</vt:lpstr>
      <vt:lpstr>Claim ABIM MOC Credit</vt:lpstr>
      <vt:lpstr>Quality Payment Program (QPP) </vt:lpstr>
      <vt:lpstr>Example of AD Treatment Algorithm: AD Yardstick</vt:lpstr>
      <vt:lpstr>Example of AD Treatment Algorithm: AD Yardstick (Cont’d)</vt:lpstr>
      <vt:lpstr>Integration of Tools Into Clinical Practice</vt:lpstr>
      <vt:lpstr>“Atopic Dermatitis: You Can’t Improve What You Don’t Measure”</vt:lpstr>
      <vt:lpstr>PowerPoint Presentation</vt:lpstr>
      <vt:lpstr>Measurement-Based Care to Achieve an Accurate Diagnosis of Atopic Dermatitis</vt:lpstr>
      <vt:lpstr>Case Presentation: JC</vt:lpstr>
      <vt:lpstr>Medical History</vt:lpstr>
      <vt:lpstr>The Importance and Integration of Documentation Processes in AD</vt:lpstr>
      <vt:lpstr>Patient  Oriented  Eczema  Measure  (POEM)1,2 </vt:lpstr>
      <vt:lpstr>Patient Oriented Eczema Measure (POEM)1,2</vt:lpstr>
      <vt:lpstr>Economic Burden of  Atopic Dermatitis1,2</vt:lpstr>
      <vt:lpstr>Assessment of Disease Severity and Clinical Outcomes in AD</vt:lpstr>
      <vt:lpstr>PowerPoint Presentation</vt:lpstr>
      <vt:lpstr>PowerPoint Presentation</vt:lpstr>
      <vt:lpstr>Assessing  Disease Severity and Treatment Response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Atopic Dermatitis:  You Can’t Improve  What You Don’t  Measure</dc:title>
  <dc:creator>Kate Nelson</dc:creator>
  <cp:lastModifiedBy>Nakina Webster</cp:lastModifiedBy>
  <cp:revision>609</cp:revision>
  <cp:lastPrinted>2018-11-05T14:25:37Z</cp:lastPrinted>
  <dcterms:created xsi:type="dcterms:W3CDTF">2018-10-29T21:10:47Z</dcterms:created>
  <dcterms:modified xsi:type="dcterms:W3CDTF">2018-12-12T06:10:55Z</dcterms:modified>
</cp:coreProperties>
</file>