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9_40C5BD5.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40_AE0F5254.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42_A36C805B.xml" ContentType="application/vnd.ms-powerpoint.comments+xml"/>
  <Override PartName="/ppt/notesSlides/notesSlide23.xml" ContentType="application/vnd.openxmlformats-officedocument.presentationml.notesSlide+xml"/>
  <Override PartName="/ppt/comments/modernComment_143_4D9B8F49.xml" ContentType="application/vnd.ms-powerpoint.comments+xml"/>
  <Override PartName="/ppt/notesSlides/notesSlide24.xml" ContentType="application/vnd.openxmlformats-officedocument.presentationml.notesSlide+xml"/>
  <Override PartName="/ppt/comments/modernComment_144_3DC57472.xml" ContentType="application/vnd.ms-powerpoint.comments+xml"/>
  <Override PartName="/ppt/notesSlides/notesSlide25.xml" ContentType="application/vnd.openxmlformats-officedocument.presentationml.notesSlide+xml"/>
  <Override PartName="/ppt/comments/modernComment_145_9182322A.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47_A0371850.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48_3029BB2B.xml" ContentType="application/vnd.ms-powerpoint.comments+xml"/>
  <Override PartName="/ppt/notesSlides/notesSlide32.xml" ContentType="application/vnd.openxmlformats-officedocument.presentationml.notesSlide+xml"/>
  <Override PartName="/ppt/comments/modernComment_149_5CA445AB.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14B_BFD150CE.xml" ContentType="application/vnd.ms-powerpoint.comments+xml"/>
  <Override PartName="/ppt/notesSlides/notesSlide38.xml" ContentType="application/vnd.openxmlformats-officedocument.presentationml.notesSlide+xml"/>
  <Override PartName="/ppt/comments/modernComment_14C_3859B44.xml" ContentType="application/vnd.ms-powerpoint.comments+xml"/>
  <Override PartName="/ppt/notesSlides/notesSlide39.xml" ContentType="application/vnd.openxmlformats-officedocument.presentationml.notesSlide+xml"/>
  <Override PartName="/ppt/comments/modernComment_14D_BFDBF18A.xml" ContentType="application/vnd.ms-powerpoint.comments+xml"/>
  <Override PartName="/ppt/notesSlides/notesSlide40.xml" ContentType="application/vnd.openxmlformats-officedocument.presentationml.notesSlide+xml"/>
  <Override PartName="/ppt/comments/modernComment_14E_2E7B224A.xml" ContentType="application/vnd.ms-powerpoint.comments+xml"/>
  <Override PartName="/ppt/notesSlides/notesSlide41.xml" ContentType="application/vnd.openxmlformats-officedocument.presentationml.notesSlide+xml"/>
  <Override PartName="/ppt/comments/modernComment_14F_FD293932.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modernComment_156_506F534A.xml" ContentType="application/vnd.ms-powerpoint.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modernComment_10A_48E32B76.xml" ContentType="application/vnd.ms-powerpoint.comments+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51" r:id="rId5"/>
    <p:sldMasterId id="2147483660" r:id="rId6"/>
    <p:sldMasterId id="2147483704" r:id="rId7"/>
    <p:sldMasterId id="2147483673" r:id="rId8"/>
    <p:sldMasterId id="2147483735" r:id="rId9"/>
    <p:sldMasterId id="2147483721" r:id="rId10"/>
    <p:sldMasterId id="2147483727" r:id="rId11"/>
  </p:sldMasterIdLst>
  <p:notesMasterIdLst>
    <p:notesMasterId r:id="rId60"/>
  </p:notesMasterIdLst>
  <p:sldIdLst>
    <p:sldId id="256" r:id="rId12"/>
    <p:sldId id="303" r:id="rId13"/>
    <p:sldId id="344" r:id="rId14"/>
    <p:sldId id="273" r:id="rId15"/>
    <p:sldId id="277" r:id="rId16"/>
    <p:sldId id="310" r:id="rId17"/>
    <p:sldId id="311" r:id="rId18"/>
    <p:sldId id="288" r:id="rId19"/>
    <p:sldId id="281" r:id="rId20"/>
    <p:sldId id="278" r:id="rId21"/>
    <p:sldId id="312" r:id="rId22"/>
    <p:sldId id="313" r:id="rId23"/>
    <p:sldId id="314" r:id="rId24"/>
    <p:sldId id="315" r:id="rId25"/>
    <p:sldId id="316" r:id="rId26"/>
    <p:sldId id="346" r:id="rId27"/>
    <p:sldId id="317" r:id="rId28"/>
    <p:sldId id="318" r:id="rId29"/>
    <p:sldId id="319" r:id="rId30"/>
    <p:sldId id="320" r:id="rId31"/>
    <p:sldId id="321" r:id="rId32"/>
    <p:sldId id="322" r:id="rId33"/>
    <p:sldId id="323" r:id="rId34"/>
    <p:sldId id="324" r:id="rId35"/>
    <p:sldId id="325" r:id="rId36"/>
    <p:sldId id="326" r:id="rId37"/>
    <p:sldId id="327" r:id="rId38"/>
    <p:sldId id="336" r:id="rId39"/>
    <p:sldId id="337" r:id="rId40"/>
    <p:sldId id="348" r:id="rId41"/>
    <p:sldId id="328" r:id="rId42"/>
    <p:sldId id="329" r:id="rId43"/>
    <p:sldId id="330" r:id="rId44"/>
    <p:sldId id="338" r:id="rId45"/>
    <p:sldId id="339" r:id="rId46"/>
    <p:sldId id="350" r:id="rId47"/>
    <p:sldId id="331" r:id="rId48"/>
    <p:sldId id="332" r:id="rId49"/>
    <p:sldId id="333" r:id="rId50"/>
    <p:sldId id="334" r:id="rId51"/>
    <p:sldId id="335" r:id="rId52"/>
    <p:sldId id="340" r:id="rId53"/>
    <p:sldId id="341" r:id="rId54"/>
    <p:sldId id="342" r:id="rId55"/>
    <p:sldId id="262" r:id="rId56"/>
    <p:sldId id="269" r:id="rId57"/>
    <p:sldId id="266" r:id="rId58"/>
    <p:sldId id="343"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41173D-75A3-455C-2227-A540BA6F0BF1}" name="Nichole Lainhart" initials="NL" userId="S::lainhartn@knowfully.com::2443b616-d30f-4d6a-9076-c6d3becda364" providerId="AD"/>
  <p188:author id="{2D01D0D2-EED0-FF9C-C92C-0E2F2F0E5F2C}" name="Warren Beckman" initials="WB" userId="S::beckmanw@knowfully.com::f9d64bef-834d-42bc-98ba-cf8d434a76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E1DE"/>
    <a:srgbClr val="005774"/>
    <a:srgbClr val="77C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A775A-D3B8-D9D7-F58B-9E5E7CA5C6B0}" v="11" dt="2025-09-29T13:04:41.121"/>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comments/modernComment_10A_48E32B76.xml><?xml version="1.0" encoding="utf-8"?>
<p188:cmLst xmlns:a="http://schemas.openxmlformats.org/drawingml/2006/main" xmlns:r="http://schemas.openxmlformats.org/officeDocument/2006/relationships" xmlns:p188="http://schemas.microsoft.com/office/powerpoint/2018/8/main">
  <p188:cm id="{F367342C-586F-4008-8F77-55BC0C012D56}" authorId="{1E41173D-75A3-455C-2227-A540BA6F0BF1}" status="resolved" created="2025-09-23T20:05:43.043" complete="100000">
    <pc:sldMkLst xmlns:pc="http://schemas.microsoft.com/office/powerpoint/2013/main/command">
      <pc:docMk/>
      <pc:sldMk cId="1222847350" sldId="266"/>
    </pc:sldMkLst>
    <p188:replyLst>
      <p188:reply id="{65A7128B-3D5A-3C4D-AD13-1B2672BE8921}" authorId="{2D01D0D2-EED0-FF9C-C92C-0E2F2F0E5F2C}" created="2025-09-24T13:50:55.976">
        <p188:txBody>
          <a:bodyPr/>
          <a:lstStyle/>
          <a:p>
            <a:r>
              <a:rPr lang="en-US"/>
              <a:t>The most appropriate one we have would probably be Transplant (for clinicians) </a:t>
            </a:r>
          </a:p>
        </p188:txBody>
      </p188:reply>
    </p188:replyLst>
    <p188:txBody>
      <a:bodyPr/>
      <a:lstStyle/>
      <a:p>
        <a:r>
          <a:rPr lang="en-US"/>
          <a:t>Is there a hub to point to?</a:t>
        </a:r>
      </a:p>
    </p188:txBody>
  </p188:cm>
</p188:cmLst>
</file>

<file path=ppt/comments/modernComment_119_40C5BD5.xml><?xml version="1.0" encoding="utf-8"?>
<p188:cmLst xmlns:a="http://schemas.openxmlformats.org/drawingml/2006/main" xmlns:r="http://schemas.openxmlformats.org/officeDocument/2006/relationships" xmlns:p188="http://schemas.microsoft.com/office/powerpoint/2018/8/main">
  <p188:cm id="{A3B7CCA0-8816-417F-84C2-CFD33C5221C6}" authorId="{1E41173D-75A3-455C-2227-A540BA6F0BF1}" status="resolved" created="2025-09-23T19:04:07.037" complete="100000">
    <ac:txMkLst xmlns:ac="http://schemas.microsoft.com/office/drawing/2013/main/command">
      <pc:docMk xmlns:pc="http://schemas.microsoft.com/office/powerpoint/2013/main/command"/>
      <pc:sldMk xmlns:pc="http://schemas.microsoft.com/office/powerpoint/2013/main/command" cId="67918805" sldId="281"/>
      <ac:spMk id="14" creationId="{EB22EAB5-6ED8-3C5F-F50F-32C880F0509D}"/>
      <ac:txMk cp="86" len="76">
        <ac:context len="297" hash="275448737"/>
      </ac:txMk>
    </ac:txMkLst>
    <p188:pos x="6663350" y="62871"/>
    <p188:replyLst>
      <p188:reply id="{363E5875-0E34-462F-8C7D-EB738E2469BB}" authorId="{1E41173D-75A3-455C-2227-A540BA6F0BF1}" created="2025-09-23T19:22:07.029">
        <p188:txBody>
          <a:bodyPr/>
          <a:lstStyle/>
          <a:p>
            <a:r>
              <a:rPr lang="en-US"/>
              <a:t>If so, will update throughout</a:t>
            </a:r>
          </a:p>
        </p188:txBody>
      </p188:reply>
      <p188:reply id="{A8D73D79-0653-EB46-9A97-19A9839B805E}" authorId="{2D01D0D2-EED0-FF9C-C92C-0E2F2F0E5F2C}" created="2025-09-24T13:08:24.201">
        <p188:txBody>
          <a:bodyPr/>
          <a:lstStyle/>
          <a:p>
            <a:r>
              <a:rPr lang="en-US"/>
              <a:t>[@Nichole Lainhart] yes, let's update throughout.</a:t>
            </a:r>
          </a:p>
        </p188:txBody>
      </p188:reply>
    </p188:replyLst>
    <p188:txBody>
      <a:bodyPr/>
      <a:lstStyle/>
      <a:p>
        <a:r>
          <a:rPr lang="en-US"/>
          <a:t>Update to this?
https://www.accessdata.fda.gov/drugsatfda_docs/label/2025/050791s040lbl.pdf</a:t>
        </a:r>
      </a:p>
    </p188:txBody>
    <p188:extLst>
      <p:ext xmlns:p="http://schemas.openxmlformats.org/presentationml/2006/main" uri="{57CB4572-C831-44C2-8A1C-0ADB6CCDFE69}">
        <p223:reactions xmlns:p223="http://schemas.microsoft.com/office/powerpoint/2022/03/main">
          <p223:rxn type="👍">
            <p223:instance time="2025-09-24T14:45:23.281" authorId="{1E41173D-75A3-455C-2227-A540BA6F0BF1}"/>
          </p223:rxn>
        </p223:reactions>
      </p:ext>
    </p188:extLst>
  </p188:cm>
  <p188:cm id="{D71FF2BF-C2CB-417D-8DA7-AA386157B497}" authorId="{1E41173D-75A3-455C-2227-A540BA6F0BF1}" status="resolved" created="2025-09-23T19:07:57.511" complete="100000">
    <ac:txMkLst xmlns:ac="http://schemas.microsoft.com/office/drawing/2013/main/command">
      <pc:docMk xmlns:pc="http://schemas.microsoft.com/office/powerpoint/2013/main/command"/>
      <pc:sldMk xmlns:pc="http://schemas.microsoft.com/office/powerpoint/2013/main/command" cId="67918805" sldId="281"/>
      <ac:spMk id="14" creationId="{EB22EAB5-6ED8-3C5F-F50F-32C880F0509D}"/>
      <ac:txMk cp="221">
        <ac:context len="297" hash="275448737"/>
      </ac:txMk>
    </ac:txMkLst>
    <p188:pos x="6796454" y="326292"/>
    <p188:replyLst>
      <p188:reply id="{E8B1F98A-E3CB-404C-A64C-355BE431782F}" authorId="{1E41173D-75A3-455C-2227-A540BA6F0BF1}" created="2025-09-23T19:22:15.303">
        <p188:txBody>
          <a:bodyPr/>
          <a:lstStyle/>
          <a:p>
            <a:r>
              <a:rPr lang="en-US"/>
              <a:t>If so, will update throughout</a:t>
            </a:r>
          </a:p>
        </p188:txBody>
      </p188:reply>
      <p188:reply id="{9CFD0CAC-CECC-F54B-BF60-6CFF9444E8E3}" authorId="{2D01D0D2-EED0-FF9C-C92C-0E2F2F0E5F2C}" created="2025-09-24T13:08:57.552">
        <p188:txBody>
          <a:bodyPr/>
          <a:lstStyle/>
          <a:p>
            <a:r>
              <a:rPr lang="en-US"/>
              <a:t>[@Nichole Lainhart] yes, please update throughout.</a:t>
            </a:r>
          </a:p>
        </p188:txBody>
      </p188:reply>
    </p188:replyLst>
    <p188:txBody>
      <a:bodyPr/>
      <a:lstStyle/>
      <a:p>
        <a:r>
          <a:rPr lang="en-US"/>
          <a:t>Update to this?
https://www.accessdata.fda.gov/drugsatfda_docs/label/2025/50722s054lbl.pdf</a:t>
        </a:r>
      </a:p>
    </p188:txBody>
  </p188:cm>
</p188:cmLst>
</file>

<file path=ppt/comments/modernComment_140_AE0F5254.xml><?xml version="1.0" encoding="utf-8"?>
<p188:cmLst xmlns:a="http://schemas.openxmlformats.org/drawingml/2006/main" xmlns:r="http://schemas.openxmlformats.org/officeDocument/2006/relationships" xmlns:p188="http://schemas.microsoft.com/office/powerpoint/2018/8/main">
  <p188:cm id="{190FB826-BA23-4F41-8A1A-27A07727B797}" authorId="{1E41173D-75A3-455C-2227-A540BA6F0BF1}" status="resolved" created="2025-09-23T17:24:30.686" startDate="2025-09-23T19:36:36.464" dueDate="2025-09-23T19:36:36.464" assignedTo="{1E41173D-75A3-455C-2227-A540BA6F0BF1}" complete="100000" title="@Nichole Lainhart Good idea, yes. Maybe we should include the PI for Myfortic (mycophenolic acid) and CellCept (mycophenolate mofetil) to be complete.">
    <ac:deMkLst xmlns:ac="http://schemas.microsoft.com/office/drawing/2013/main/command">
      <pc:docMk xmlns:pc="http://schemas.microsoft.com/office/powerpoint/2013/main/command"/>
      <pc:sldMk xmlns:pc="http://schemas.microsoft.com/office/powerpoint/2013/main/command" cId="2920239700" sldId="320"/>
      <ac:spMk id="4" creationId="{A3B4C724-52D3-D5BB-206B-2B4F20BE120A}"/>
    </ac:deMkLst>
    <p188:replyLst>
      <p188:reply id="{6F315A82-951D-434A-841C-F9BA4FD879C4}" authorId="{2D01D0D2-EED0-FF9C-C92C-0E2F2F0E5F2C}" created="2025-09-23T19:36:36.464">
        <p188:txBody>
          <a:bodyPr/>
          <a:lstStyle/>
          <a:p>
            <a:r>
              <a:rPr lang="en-US"/>
              <a:t>[@Nichole Lainhart] Good idea, yes.  Maybe we should include the PI for Myfortic (mycophenolic acid) and CellCept (mycophenolate mofetil) to be complete.</a:t>
            </a:r>
          </a:p>
        </p188:txBody>
        <p188:extLst>
          <p:ext xmlns:p="http://schemas.openxmlformats.org/presentationml/2006/main" uri="{57CB4572-C831-44C2-8A1C-0ADB6CCDFE69}">
            <p223:reactions xmlns:p223="http://schemas.microsoft.com/office/powerpoint/2022/03/main">
              <p223:rxn type="👍">
                <p223:instance time="2025-09-24T14:47:50.192" authorId="{1E41173D-75A3-455C-2227-A540BA6F0BF1}"/>
              </p223:rxn>
            </p223:reactions>
          </p:ext>
        </p188:extLst>
      </p188:reply>
    </p188:replyLst>
    <p188:txBody>
      <a:bodyPr/>
      <a:lstStyle/>
      <a:p>
        <a:r>
          <a:rPr lang="en-US"/>
          <a:t>[@Warren Beckman] I added the package insert as a citation for this slide. Okay?</a:t>
        </a:r>
      </a:p>
    </p188:txBody>
    <p188:extLst>
      <p:ext xmlns:p="http://schemas.openxmlformats.org/presentationml/2006/main" uri="{5BB2D875-25FF-4072-B9AC-8F64D62656EB}">
        <p228:taskDetails xmlns:p228="http://schemas.microsoft.com/office/powerpoint/2022/08/main">
          <p228:history>
            <p228:event time="2025-09-23T19:36:36.464" id="{431688D1-1702-45BE-A5B9-6BB20C8C48A8}">
              <p228:atrbtn authorId="{2D01D0D2-EED0-FF9C-C92C-0E2F2F0E5F2C}"/>
              <p228:anchr>
                <p228:comment id="{6F315A82-951D-434A-841C-F9BA4FD879C4}"/>
              </p228:anchr>
              <p228:add/>
            </p228:event>
            <p228:event time="2025-09-23T19:36:36.464" id="{0580B79E-7F3C-43F7-A19D-90853DEAAC6E}">
              <p228:atrbtn authorId="{2D01D0D2-EED0-FF9C-C92C-0E2F2F0E5F2C}"/>
              <p228:anchr>
                <p228:comment id="{6F315A82-951D-434A-841C-F9BA4FD879C4}"/>
              </p228:anchr>
              <p228:asgn authorId="{1E41173D-75A3-455C-2227-A540BA6F0BF1}"/>
            </p228:event>
            <p228:event time="2025-09-23T19:36:36.464" id="{21C36A1F-ED8F-4974-AE22-8325C4EBC600}">
              <p228:atrbtn authorId="{2D01D0D2-EED0-FF9C-C92C-0E2F2F0E5F2C}"/>
              <p228:anchr>
                <p228:comment id="{6F315A82-951D-434A-841C-F9BA4FD879C4}"/>
              </p228:anchr>
              <p228:date stDt="2025-09-23T19:36:36.464" endDt="2025-09-23T19:36:36.464"/>
            </p228:event>
            <p228:event time="2025-09-23T19:36:36.464" id="{A3008E27-7D78-49CD-8A30-FB7E779DBC78}">
              <p228:atrbtn authorId="{2D01D0D2-EED0-FF9C-C92C-0E2F2F0E5F2C}"/>
              <p228:anchr>
                <p228:comment id="{6F315A82-951D-434A-841C-F9BA4FD879C4}"/>
              </p228:anchr>
              <p228:title val="@Nichole Lainhart Good idea, yes. Maybe we should include the PI for Myfortic (mycophenolic acid) and CellCept (mycophenolate mofetil) to be complete."/>
            </p228:event>
            <p228:event time="2025-09-24T14:47:57.096" id="{A557524D-497C-4041-B94F-C5DDC12376C5}">
              <p228:atrbtn authorId="{1E41173D-75A3-455C-2227-A540BA6F0BF1}"/>
              <p228:anchr>
                <p228:comment id="{00000000-0000-0000-0000-000000000000}"/>
              </p228:anchr>
              <p228:pcntCmplt val="100000"/>
            </p228:event>
          </p228:history>
        </p228:taskDetails>
      </p:ext>
    </p188:extLst>
  </p188:cm>
  <p188:cm id="{8FE35D7F-EDC1-4125-9D1C-93D3484AC83F}" authorId="{1E41173D-75A3-455C-2227-A540BA6F0BF1}" status="resolved" created="2025-09-23T17:25:48.136" complete="100000">
    <ac:deMkLst xmlns:ac="http://schemas.microsoft.com/office/drawing/2013/main/command">
      <pc:docMk xmlns:pc="http://schemas.microsoft.com/office/powerpoint/2013/main/command"/>
      <pc:sldMk xmlns:pc="http://schemas.microsoft.com/office/powerpoint/2013/main/command" cId="2920239700" sldId="320"/>
      <ac:spMk id="5" creationId="{81BEBB2D-98A9-6D74-CF29-5DD566DA8C4E}"/>
    </ac:deMkLst>
    <p188:txBody>
      <a:bodyPr/>
      <a:lstStyle/>
      <a:p>
        <a:r>
          <a:rPr lang="en-US"/>
          <a:t>Rekeyed.</a:t>
        </a:r>
      </a:p>
    </p188:txBody>
  </p188:cm>
  <p188:cm id="{79207125-1F1B-46E7-B857-1E0BEF0BA4BB}" authorId="{1E41173D-75A3-455C-2227-A540BA6F0BF1}" status="resolved" created="2025-09-23T19:21:18.621" complete="100000">
    <ac:txMkLst xmlns:ac="http://schemas.microsoft.com/office/drawing/2013/main/command">
      <pc:docMk xmlns:pc="http://schemas.microsoft.com/office/powerpoint/2013/main/command"/>
      <pc:sldMk xmlns:pc="http://schemas.microsoft.com/office/powerpoint/2013/main/command" cId="2920239700" sldId="320"/>
      <ac:spMk id="4" creationId="{A3B4C724-52D3-D5BB-206B-2B4F20BE120A}"/>
      <ac:txMk cp="0" len="106">
        <ac:context len="373" hash="1755689522"/>
      </ac:txMk>
    </ac:txMkLst>
    <p188:pos x="6545655" y="282688"/>
    <p188:replyLst>
      <p188:reply id="{14252FAA-73AE-D44B-92A4-AE3C0CECB920}" authorId="{2D01D0D2-EED0-FF9C-C92C-0E2F2F0E5F2C}" created="2025-09-24T13:09:47.619">
        <p188:txBody>
          <a:bodyPr/>
          <a:lstStyle/>
          <a:p>
            <a:r>
              <a:rPr lang="en-US"/>
              <a:t>[@Nichole Lainhart] Yes, agree</a:t>
            </a:r>
          </a:p>
        </p188:txBody>
      </p188:reply>
    </p188:replyLst>
    <p188:txBody>
      <a:bodyPr/>
      <a:lstStyle/>
      <a:p>
        <a:r>
          <a:rPr lang="en-US"/>
          <a:t>Maybe cite this specific page?
https://www.mycophenolaterems.com/#Main/Prescribers</a:t>
        </a:r>
      </a:p>
    </p188:txBody>
  </p188:cm>
</p188:cmLst>
</file>

<file path=ppt/comments/modernComment_142_A36C805B.xml><?xml version="1.0" encoding="utf-8"?>
<p188:cmLst xmlns:a="http://schemas.openxmlformats.org/drawingml/2006/main" xmlns:r="http://schemas.openxmlformats.org/officeDocument/2006/relationships" xmlns:p188="http://schemas.microsoft.com/office/powerpoint/2018/8/main">
  <p188:cm id="{AA7C8609-7568-4483-B4A2-0AD6BBC844BF}" authorId="{1E41173D-75A3-455C-2227-A540BA6F0BF1}" status="resolved" created="2025-09-23T19:23:35.408" complete="100000">
    <ac:deMkLst xmlns:ac="http://schemas.microsoft.com/office/drawing/2013/main/command">
      <pc:docMk xmlns:pc="http://schemas.microsoft.com/office/powerpoint/2013/main/command"/>
      <pc:sldMk xmlns:pc="http://schemas.microsoft.com/office/powerpoint/2013/main/command" cId="2741796955" sldId="322"/>
      <ac:spMk id="4" creationId="{E09232CA-03F8-97DC-F476-71B66E2471E3}"/>
    </ac:deMkLst>
    <p188:replyLst>
      <p188:reply id="{401319EC-9B7B-E642-A6CB-50F1510FEEBA}" authorId="{2D01D0D2-EED0-FF9C-C92C-0E2F2F0E5F2C}" created="2025-09-24T13:10:15.401">
        <p188:txBody>
          <a:bodyPr/>
          <a:lstStyle/>
          <a:p>
            <a:r>
              <a:rPr lang="en-US"/>
              <a:t>[@Nichole Lainhart] yes!</a:t>
            </a:r>
          </a:p>
        </p188:txBody>
      </p188:reply>
    </p188:replyLst>
    <p188:txBody>
      <a:bodyPr/>
      <a:lstStyle/>
      <a:p>
        <a:r>
          <a:rPr lang="en-US"/>
          <a:t>Update to this specific page?
https://www.mycophenolaterems.com/#Main/ReportaPregnancy</a:t>
        </a:r>
      </a:p>
    </p188:txBody>
  </p188:cm>
</p188:cmLst>
</file>

<file path=ppt/comments/modernComment_143_4D9B8F49.xml><?xml version="1.0" encoding="utf-8"?>
<p188:cmLst xmlns:a="http://schemas.openxmlformats.org/drawingml/2006/main" xmlns:r="http://schemas.openxmlformats.org/officeDocument/2006/relationships" xmlns:p188="http://schemas.microsoft.com/office/powerpoint/2018/8/main">
  <p188:cm id="{2865C3F3-4830-44EF-A7F8-A3DB5095592F}" authorId="{1E41173D-75A3-455C-2227-A540BA6F0BF1}" status="resolved" created="2025-09-23T19:26:28.170" complete="100000">
    <pc:sldMkLst xmlns:pc="http://schemas.microsoft.com/office/powerpoint/2013/main/command">
      <pc:docMk/>
      <pc:sldMk cId="1302040393" sldId="323"/>
    </pc:sldMkLst>
    <p188:replyLst>
      <p188:reply id="{9DADD8C7-AFBD-9A4A-82D9-D4BBBEC9715C}" authorId="{2D01D0D2-EED0-FF9C-C92C-0E2F2F0E5F2C}" created="2025-09-24T13:10:30.551">
        <p188:txBody>
          <a:bodyPr/>
          <a:lstStyle/>
          <a:p>
            <a:r>
              <a:rPr lang="en-US"/>
              <a:t>[@Nichole Lainhart] yes!</a:t>
            </a:r>
          </a:p>
        </p188:txBody>
      </p188:reply>
    </p188:replyLst>
    <p188:txBody>
      <a:bodyPr/>
      <a:lstStyle/>
      <a:p>
        <a:r>
          <a:rPr lang="en-US"/>
          <a:t>Maybe cite this specific page?
https://www.mycophenolaterems.com/#Main/Prescribers</a:t>
        </a:r>
      </a:p>
    </p188:txBody>
  </p188:cm>
</p188:cmLst>
</file>

<file path=ppt/comments/modernComment_144_3DC57472.xml><?xml version="1.0" encoding="utf-8"?>
<p188:cmLst xmlns:a="http://schemas.openxmlformats.org/drawingml/2006/main" xmlns:r="http://schemas.openxmlformats.org/officeDocument/2006/relationships" xmlns:p188="http://schemas.microsoft.com/office/powerpoint/2018/8/main">
  <p188:cm id="{5291103E-5A0A-4407-9744-38223EBB3F69}" authorId="{1E41173D-75A3-455C-2227-A540BA6F0BF1}" status="resolved" created="2025-09-23T19:34:37.837" complete="100000">
    <ac:txMkLst xmlns:ac="http://schemas.microsoft.com/office/drawing/2013/main/command">
      <pc:docMk xmlns:pc="http://schemas.microsoft.com/office/powerpoint/2013/main/command"/>
      <pc:sldMk xmlns:pc="http://schemas.microsoft.com/office/powerpoint/2013/main/command" cId="1036350578" sldId="324"/>
      <ac:spMk id="8" creationId="{DE6B71AF-A257-D775-89B8-165FA93E773F}"/>
      <ac:txMk cp="168" len="44">
        <ac:context len="213" hash="624647651"/>
      </ac:txMk>
    </ac:txMkLst>
    <p188:pos x="5917223" y="326292"/>
    <p188:replyLst>
      <p188:reply id="{DCD76323-A52D-2A4D-A2AF-33B1FC5ADE3A}" authorId="{2D01D0D2-EED0-FF9C-C92C-0E2F2F0E5F2C}" created="2025-09-24T13:26:54.713">
        <p188:txBody>
          <a:bodyPr/>
          <a:lstStyle/>
          <a:p>
            <a:r>
              <a:rPr lang="en-US"/>
              <a:t>[@Nichole Lainhart] Thanks for catching that. We can use Armenti VT, Moritz MJ, Davison JM. National Transplantation Pregnancy Registry -- outcomes of pregnancy after transplantation. Clin Transpl. 2010;65-85.</a:t>
            </a:r>
          </a:p>
        </p188:txBody>
      </p188:reply>
    </p188:replyLst>
    <p188:txBody>
      <a:bodyPr/>
      <a:lstStyle/>
      <a:p>
        <a:r>
          <a:rPr lang="en-US"/>
          <a:t>I cannot find a specific page on the website that addresses this. Can you find the specific page or a different source to cite?</a:t>
        </a:r>
      </a:p>
    </p188:txBody>
  </p188:cm>
</p188:cmLst>
</file>

<file path=ppt/comments/modernComment_145_9182322A.xml><?xml version="1.0" encoding="utf-8"?>
<p188:cmLst xmlns:a="http://schemas.openxmlformats.org/drawingml/2006/main" xmlns:r="http://schemas.openxmlformats.org/officeDocument/2006/relationships" xmlns:p188="http://schemas.microsoft.com/office/powerpoint/2018/8/main">
  <p188:cm id="{4434AB76-4BE3-4C53-894F-52EA820B3BC3}" authorId="{1E41173D-75A3-455C-2227-A540BA6F0BF1}" status="resolved" created="2025-09-23T19:41:02.528" complete="100000">
    <ac:deMkLst xmlns:ac="http://schemas.microsoft.com/office/drawing/2013/main/command">
      <pc:docMk xmlns:pc="http://schemas.microsoft.com/office/powerpoint/2013/main/command"/>
      <pc:sldMk xmlns:pc="http://schemas.microsoft.com/office/powerpoint/2013/main/command" cId="2441228842" sldId="325"/>
      <ac:spMk id="4" creationId="{22FB8FAF-4514-AA54-BB23-78A006E46B72}"/>
    </ac:deMkLst>
    <p188:replyLst>
      <p188:reply id="{23031D2D-3C61-534D-890E-59C71AD1E1A4}" authorId="{2D01D0D2-EED0-FF9C-C92C-0E2F2F0E5F2C}" created="2025-09-24T13:43:20.738">
        <p188:txBody>
          <a:bodyPr/>
          <a:lstStyle/>
          <a:p>
            <a:r>
              <a:rPr lang="en-US"/>
              <a:t>[@Nichole Lainhart] Yes, PI's if not in REMS.  thnx</a:t>
            </a:r>
          </a:p>
        </p188:txBody>
      </p188:reply>
    </p188:replyLst>
    <p188:txBody>
      <a:bodyPr/>
      <a:lstStyle/>
      <a:p>
        <a:r>
          <a:rPr lang="en-US"/>
          <a:t>I don’t see this info on the MREMS website. Do you want to cite the package inserts?</a:t>
        </a:r>
      </a:p>
    </p188:txBody>
  </p188:cm>
  <p188:cm id="{BA963B3F-A2DB-440B-8E4E-217635BACC2A}" authorId="{1E41173D-75A3-455C-2227-A540BA6F0BF1}" status="resolved" created="2025-09-23T20:20:48.352" complete="100000">
    <ac:txMkLst xmlns:ac="http://schemas.microsoft.com/office/drawing/2013/main/command">
      <pc:docMk xmlns:pc="http://schemas.microsoft.com/office/powerpoint/2013/main/command"/>
      <pc:sldMk xmlns:pc="http://schemas.microsoft.com/office/powerpoint/2013/main/command" cId="2441228842" sldId="325"/>
      <ac:spMk id="3" creationId="{C7ECE6E0-F293-49F3-E099-83B9E11A9196}"/>
      <ac:txMk cp="160" len="62">
        <ac:context len="337" hash="3673409402"/>
      </ac:txMk>
    </ac:txMkLst>
    <p188:pos x="4227970" y="1324429"/>
    <p188:replyLst>
      <p188:reply id="{2C58AD90-EAC0-5C47-901E-22B2F59AA95B}" authorId="{2D01D0D2-EED0-FF9C-C92C-0E2F2F0E5F2C}" created="2025-09-24T13:43:27.485">
        <p188:txBody>
          <a:bodyPr/>
          <a:lstStyle/>
          <a:p>
            <a:r>
              <a:rPr lang="en-US"/>
              <a:t>Yes, that's better...</a:t>
            </a:r>
          </a:p>
        </p188:txBody>
      </p188:reply>
    </p188:replyLst>
    <p188:txBody>
      <a:bodyPr/>
      <a:lstStyle/>
      <a:p>
        <a:r>
          <a:rPr lang="en-US"/>
          <a:t>Change to “any partners who have reproductive or child-bearing potential”?</a:t>
        </a:r>
      </a:p>
    </p188:txBody>
  </p188:cm>
</p188:cmLst>
</file>

<file path=ppt/comments/modernComment_147_A0371850.xml><?xml version="1.0" encoding="utf-8"?>
<p188:cmLst xmlns:a="http://schemas.openxmlformats.org/drawingml/2006/main" xmlns:r="http://schemas.openxmlformats.org/officeDocument/2006/relationships" xmlns:p188="http://schemas.microsoft.com/office/powerpoint/2018/8/main">
  <p188:cm id="{561B83A4-ACB2-4A4B-8C2A-35D06A03C368}" authorId="{1E41173D-75A3-455C-2227-A540BA6F0BF1}" status="resolved" created="2025-09-23T20:24:12.580" complete="100000">
    <ac:txMkLst xmlns:ac="http://schemas.microsoft.com/office/drawing/2013/main/command">
      <pc:docMk xmlns:pc="http://schemas.microsoft.com/office/powerpoint/2013/main/command"/>
      <pc:sldMk xmlns:pc="http://schemas.microsoft.com/office/powerpoint/2013/main/command" cId="2687965264" sldId="327"/>
      <ac:spMk id="3" creationId="{64ADEECA-E7AC-7AD6-5E5E-1622FDB41CBA}"/>
      <ac:txMk cp="273" len="47">
        <ac:context len="487" hash="1582268823"/>
      </ac:txMk>
    </ac:txMkLst>
    <p188:pos x="6138251" y="2972160"/>
    <p188:replyLst>
      <p188:reply id="{E4F93FF0-798D-174D-8330-20698C0F0A9E}" authorId="{2D01D0D2-EED0-FF9C-C92C-0E2F2F0E5F2C}" created="2025-09-24T13:43:46.834">
        <p188:txBody>
          <a:bodyPr/>
          <a:lstStyle/>
          <a:p>
            <a:r>
              <a:rPr lang="en-US"/>
              <a:t>Sure!</a:t>
            </a:r>
          </a:p>
        </p188:txBody>
      </p188:reply>
    </p188:replyLst>
    <p188:txBody>
      <a:bodyPr/>
      <a:lstStyle/>
      <a:p>
        <a:r>
          <a:rPr lang="en-US"/>
          <a:t>Add respectively?</a:t>
        </a:r>
      </a:p>
    </p188:txBody>
  </p188:cm>
</p188:cmLst>
</file>

<file path=ppt/comments/modernComment_148_3029BB2B.xml><?xml version="1.0" encoding="utf-8"?>
<p188:cmLst xmlns:a="http://schemas.openxmlformats.org/drawingml/2006/main" xmlns:r="http://schemas.openxmlformats.org/officeDocument/2006/relationships" xmlns:p188="http://schemas.microsoft.com/office/powerpoint/2018/8/main">
  <p188:cm id="{0549F332-1C7B-404D-92A9-A10AAB08A3D5}" authorId="{1E41173D-75A3-455C-2227-A540BA6F0BF1}" status="resolved" created="2025-09-23T17:46:54.507" complete="100000">
    <ac:deMkLst xmlns:ac="http://schemas.microsoft.com/office/drawing/2013/main/command">
      <pc:docMk xmlns:pc="http://schemas.microsoft.com/office/powerpoint/2013/main/command"/>
      <pc:sldMk xmlns:pc="http://schemas.microsoft.com/office/powerpoint/2013/main/command" cId="808041259" sldId="328"/>
      <ac:spMk id="4" creationId="{6690E88C-EAB8-802E-8CA0-9F6F840AE6D2}"/>
    </ac:deMkLst>
    <p188:replyLst>
      <p188:reply id="{F68A01CC-3849-49AF-B69B-3EECA12199D7}" authorId="{1E41173D-75A3-455C-2227-A540BA6F0BF1}" created="2025-09-23T19:43:12.020">
        <p188:txBody>
          <a:bodyPr/>
          <a:lstStyle/>
          <a:p>
            <a:r>
              <a:rPr lang="en-US"/>
              <a:t>Cite this page?
https://www.mycophenolaterems.com/#Main/Patients</a:t>
            </a:r>
          </a:p>
        </p188:txBody>
      </p188:reply>
      <p188:reply id="{1E01B8D3-C9A3-AC43-9E6E-E03D7A38D08C}" authorId="{2D01D0D2-EED0-FF9C-C92C-0E2F2F0E5F2C}" created="2025-09-24T13:44:10.885">
        <p188:txBody>
          <a:bodyPr/>
          <a:lstStyle/>
          <a:p>
            <a:r>
              <a:rPr lang="en-US"/>
              <a:t>Yes, that looks good.</a:t>
            </a:r>
          </a:p>
        </p188:txBody>
      </p188:reply>
    </p188:replyLst>
    <p188:txBody>
      <a:bodyPr/>
      <a:lstStyle/>
      <a:p>
        <a:r>
          <a:rPr lang="en-US"/>
          <a:t>Citation?</a:t>
        </a:r>
      </a:p>
    </p188:txBody>
  </p188:cm>
</p188:cmLst>
</file>

<file path=ppt/comments/modernComment_149_5CA445AB.xml><?xml version="1.0" encoding="utf-8"?>
<p188:cmLst xmlns:a="http://schemas.openxmlformats.org/drawingml/2006/main" xmlns:r="http://schemas.openxmlformats.org/officeDocument/2006/relationships" xmlns:p188="http://schemas.microsoft.com/office/powerpoint/2018/8/main">
  <p188:cm id="{80DD9ED4-0441-4B0B-B8D4-2322A1B95081}" authorId="{1E41173D-75A3-455C-2227-A540BA6F0BF1}" status="resolved" created="2025-09-23T19:43:54.154" complete="100000">
    <ac:deMkLst xmlns:ac="http://schemas.microsoft.com/office/drawing/2013/main/command">
      <pc:docMk xmlns:pc="http://schemas.microsoft.com/office/powerpoint/2013/main/command"/>
      <pc:sldMk xmlns:pc="http://schemas.microsoft.com/office/powerpoint/2013/main/command" cId="1554269611" sldId="329"/>
      <ac:spMk id="4" creationId="{2F705698-89A1-BF8C-05C9-CE6C1C70152D}"/>
    </ac:deMkLst>
    <p188:replyLst>
      <p188:reply id="{DAC8D4B9-CA83-504F-B749-3D22104CE1C5}" authorId="{2D01D0D2-EED0-FF9C-C92C-0E2F2F0E5F2C}" created="2025-09-24T13:44:22.668">
        <p188:txBody>
          <a:bodyPr/>
          <a:lstStyle/>
          <a:p>
            <a:r>
              <a:rPr lang="en-US"/>
              <a:t>Yes</a:t>
            </a:r>
          </a:p>
        </p188:txBody>
      </p188:reply>
    </p188:replyLst>
    <p188:txBody>
      <a:bodyPr/>
      <a:lstStyle/>
      <a:p>
        <a:r>
          <a:rPr lang="en-US"/>
          <a:t>Cite this page?
https://www.mycophenolaterems.com/#Main/Patients</a:t>
        </a:r>
      </a:p>
    </p188:txBody>
  </p188:cm>
</p188:cmLst>
</file>

<file path=ppt/comments/modernComment_14B_BFD150CE.xml><?xml version="1.0" encoding="utf-8"?>
<p188:cmLst xmlns:a="http://schemas.openxmlformats.org/drawingml/2006/main" xmlns:r="http://schemas.openxmlformats.org/officeDocument/2006/relationships" xmlns:p188="http://schemas.microsoft.com/office/powerpoint/2018/8/main">
  <p188:cm id="{ED8D2E83-F32A-485E-B14A-775F4B2467C4}" authorId="{1E41173D-75A3-455C-2227-A540BA6F0BF1}" status="resolved" created="2025-09-23T18:01:37.106" complete="100000">
    <ac:deMkLst xmlns:ac="http://schemas.microsoft.com/office/drawing/2013/main/command">
      <pc:docMk xmlns:pc="http://schemas.microsoft.com/office/powerpoint/2013/main/command"/>
      <pc:sldMk xmlns:pc="http://schemas.microsoft.com/office/powerpoint/2013/main/command" cId="3218165966" sldId="331"/>
      <ac:spMk id="4" creationId="{9B64D567-F214-EC76-89EE-F61231C269CB}"/>
    </ac:deMkLst>
    <p188:txBody>
      <a:bodyPr/>
      <a:lstStyle/>
      <a:p>
        <a:r>
          <a:rPr lang="en-US"/>
          <a:t>Citation?</a:t>
        </a:r>
      </a:p>
    </p188:txBody>
  </p188:cm>
</p188:cmLst>
</file>

<file path=ppt/comments/modernComment_14C_3859B44.xml><?xml version="1.0" encoding="utf-8"?>
<p188:cmLst xmlns:a="http://schemas.openxmlformats.org/drawingml/2006/main" xmlns:r="http://schemas.openxmlformats.org/officeDocument/2006/relationships" xmlns:p188="http://schemas.microsoft.com/office/powerpoint/2018/8/main">
  <p188:cm id="{F4E5B516-493D-41BE-9A5B-792BDBD89BDE}" authorId="{1E41173D-75A3-455C-2227-A540BA6F0BF1}" status="resolved" created="2025-09-23T19:47:12.004" complete="100000">
    <ac:deMkLst xmlns:ac="http://schemas.microsoft.com/office/drawing/2013/main/command">
      <pc:docMk xmlns:pc="http://schemas.microsoft.com/office/powerpoint/2013/main/command"/>
      <pc:sldMk xmlns:pc="http://schemas.microsoft.com/office/powerpoint/2013/main/command" cId="59087684" sldId="332"/>
      <ac:spMk id="4" creationId="{454F06A9-9710-A08E-626A-2B539911CD65}"/>
    </ac:deMkLst>
    <p188:replyLst>
      <p188:reply id="{F0E1BD81-417D-C747-930E-B6CA490563D7}" authorId="{2D01D0D2-EED0-FF9C-C92C-0E2F2F0E5F2C}" created="2025-09-24T13:44:42.642">
        <p188:txBody>
          <a:bodyPr/>
          <a:lstStyle/>
          <a:p>
            <a:r>
              <a:rPr lang="en-US"/>
              <a:t>looks good</a:t>
            </a:r>
          </a:p>
        </p188:txBody>
      </p188:reply>
    </p188:replyLst>
    <p188:txBody>
      <a:bodyPr/>
      <a:lstStyle/>
      <a:p>
        <a:r>
          <a:rPr lang="en-US"/>
          <a:t>Added this citation.</a:t>
        </a:r>
      </a:p>
    </p188:txBody>
  </p188:cm>
</p188:cmLst>
</file>

<file path=ppt/comments/modernComment_14D_BFDBF18A.xml><?xml version="1.0" encoding="utf-8"?>
<p188:cmLst xmlns:a="http://schemas.openxmlformats.org/drawingml/2006/main" xmlns:r="http://schemas.openxmlformats.org/officeDocument/2006/relationships" xmlns:p188="http://schemas.microsoft.com/office/powerpoint/2018/8/main">
  <p188:cm id="{71A91D10-DF5A-48DD-BD77-B1762AEA7323}" authorId="{1E41173D-75A3-455C-2227-A540BA6F0BF1}" status="resolved" created="2025-09-23T19:50:00.420" complete="100000">
    <ac:deMkLst xmlns:ac="http://schemas.microsoft.com/office/drawing/2013/main/command">
      <pc:docMk xmlns:pc="http://schemas.microsoft.com/office/powerpoint/2013/main/command"/>
      <pc:sldMk xmlns:pc="http://schemas.microsoft.com/office/powerpoint/2013/main/command" cId="3218862474" sldId="333"/>
      <ac:spMk id="4" creationId="{1ED9B0BA-E000-B206-BF75-18EDF5FEC55B}"/>
    </ac:deMkLst>
    <p188:replyLst>
      <p188:reply id="{C47A0C6B-0451-E242-97BE-5194B0363939}" authorId="{2D01D0D2-EED0-FF9C-C92C-0E2F2F0E5F2C}" created="2025-09-24T13:44:51.708">
        <p188:txBody>
          <a:bodyPr/>
          <a:lstStyle/>
          <a:p>
            <a:r>
              <a:rPr lang="en-US"/>
              <a:t>Yes</a:t>
            </a:r>
          </a:p>
        </p188:txBody>
      </p188:reply>
    </p188:replyLst>
    <p188:txBody>
      <a:bodyPr/>
      <a:lstStyle/>
      <a:p>
        <a:r>
          <a:rPr lang="en-US"/>
          <a:t>Added this citation. Okay?</a:t>
        </a:r>
      </a:p>
    </p188:txBody>
  </p188:cm>
</p188:cmLst>
</file>

<file path=ppt/comments/modernComment_14E_2E7B224A.xml><?xml version="1.0" encoding="utf-8"?>
<p188:cmLst xmlns:a="http://schemas.openxmlformats.org/drawingml/2006/main" xmlns:r="http://schemas.openxmlformats.org/officeDocument/2006/relationships" xmlns:p188="http://schemas.microsoft.com/office/powerpoint/2018/8/main">
  <p188:cm id="{3BD7AB67-F729-491A-8E06-B1AA4E52B147}" authorId="{1E41173D-75A3-455C-2227-A540BA6F0BF1}" status="resolved" created="2025-09-23T19:52:51.140" complete="100000">
    <ac:deMkLst xmlns:ac="http://schemas.microsoft.com/office/drawing/2013/main/command">
      <pc:docMk xmlns:pc="http://schemas.microsoft.com/office/powerpoint/2013/main/command"/>
      <pc:sldMk xmlns:pc="http://schemas.microsoft.com/office/powerpoint/2013/main/command" cId="779821642" sldId="334"/>
      <ac:spMk id="4" creationId="{EF43D4BC-1820-E372-D319-7423EAB9EEF1}"/>
    </ac:deMkLst>
    <p188:replyLst>
      <p188:reply id="{09D3BB00-960A-C240-969A-B3D343D6F3B7}" authorId="{2D01D0D2-EED0-FF9C-C92C-0E2F2F0E5F2C}" created="2025-09-24T13:45:08.224">
        <p188:txBody>
          <a:bodyPr/>
          <a:lstStyle/>
          <a:p>
            <a:r>
              <a:rPr lang="en-US"/>
              <a:t>yes, that will work</a:t>
            </a:r>
          </a:p>
        </p188:txBody>
      </p188:reply>
    </p188:replyLst>
    <p188:txBody>
      <a:bodyPr/>
      <a:lstStyle/>
      <a:p>
        <a:r>
          <a:rPr lang="en-US"/>
          <a:t>Does this need a citation? Maybe could use this?
https://www.mycophenolaterems.com/#Main/OtherHealthcareProfessionals</a:t>
        </a:r>
      </a:p>
    </p188:txBody>
  </p188:cm>
</p188:cmLst>
</file>

<file path=ppt/comments/modernComment_14F_FD293932.xml><?xml version="1.0" encoding="utf-8"?>
<p188:cmLst xmlns:a="http://schemas.openxmlformats.org/drawingml/2006/main" xmlns:r="http://schemas.openxmlformats.org/officeDocument/2006/relationships" xmlns:p188="http://schemas.microsoft.com/office/powerpoint/2018/8/main">
  <p188:cm id="{25764837-E6B7-2846-B68F-7D6A4E037279}" authorId="{2D01D0D2-EED0-FF9C-C92C-0E2F2F0E5F2C}" status="resolved" created="2025-09-24T13:47:03.911" complete="100000">
    <pc:sldMkLst xmlns:pc="http://schemas.microsoft.com/office/powerpoint/2013/main/command">
      <pc:docMk/>
      <pc:sldMk cId="4247337266" sldId="335"/>
    </pc:sldMkLst>
    <p188:txBody>
      <a:bodyPr/>
      <a:lstStyle/>
      <a:p>
        <a:r>
          <a:rPr lang="en-US"/>
          <a:t>[@Nichole Lainhart] let's take out the regular mail address.  It appears they've removed that from the website this year.</a:t>
        </a:r>
      </a:p>
    </p188:txBody>
  </p188:cm>
</p188:cmLst>
</file>

<file path=ppt/comments/modernComment_156_506F534A.xml><?xml version="1.0" encoding="utf-8"?>
<p188:cmLst xmlns:a="http://schemas.openxmlformats.org/drawingml/2006/main" xmlns:r="http://schemas.openxmlformats.org/officeDocument/2006/relationships" xmlns:p188="http://schemas.microsoft.com/office/powerpoint/2018/8/main">
  <p188:cm id="{5AFF4A94-77E1-46EF-8A01-449973950C06}" authorId="{1E41173D-75A3-455C-2227-A540BA6F0BF1}" status="resolved" created="2025-09-23T20:02:30.253" complete="100000">
    <ac:txMkLst xmlns:ac="http://schemas.microsoft.com/office/drawing/2013/main/command">
      <pc:docMk xmlns:pc="http://schemas.microsoft.com/office/powerpoint/2013/main/command"/>
      <pc:sldMk xmlns:pc="http://schemas.microsoft.com/office/powerpoint/2013/main/command" cId="1349473098" sldId="342"/>
      <ac:spMk id="3" creationId="{4FC69518-5491-672D-5A37-89D5213B2CB6}"/>
      <ac:txMk cp="701" len="210">
        <ac:context len="912" hash="2574717626"/>
      </ac:txMk>
    </ac:txMkLst>
    <p188:pos x="7703282" y="3119355"/>
    <p188:replyLst>
      <p188:reply id="{C883E1C4-0F8C-D24A-99FB-BC8B4E6FFE41}" authorId="{2D01D0D2-EED0-FF9C-C92C-0E2F2F0E5F2C}" created="2025-09-26T12:54:35.821">
        <p188:txBody>
          <a:bodyPr/>
          <a:lstStyle/>
          <a:p>
            <a:r>
              <a:rPr lang="en-US"/>
              <a:t>[@Nichole Lainhart] Links are great, thank you.  This really helps defend the award of 1.0 credit vs .75.    I don't want to mess up your design, so can you revise the 1st bullet to say "Educate and remind! persons of reproductive potential about risk, tailoring discussions based on each patient’s health literacy"
</a:t>
            </a:r>
          </a:p>
        </p188:txBody>
      </p188:reply>
    </p188:replyLst>
    <p188:txBody>
      <a:bodyPr/>
      <a:lstStyle/>
      <a:p>
        <a:r>
          <a:rPr lang="en-US"/>
          <a:t>Added links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22E5C-8442-4745-8F00-CCFC9A65D004}"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1FD46-EC40-430F-BD9B-A140B149910B}" type="slidenum">
              <a:rPr lang="en-US" smtClean="0"/>
              <a:t>‹#›</a:t>
            </a:fld>
            <a:endParaRPr lang="en-US"/>
          </a:p>
        </p:txBody>
      </p:sp>
    </p:spTree>
    <p:extLst>
      <p:ext uri="{BB962C8B-B14F-4D97-AF65-F5344CB8AC3E}">
        <p14:creationId xmlns:p14="http://schemas.microsoft.com/office/powerpoint/2010/main" val="111180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https://vimeo.com/1121898631/dab4a1d738?share=copy</a:t>
            </a:r>
          </a:p>
          <a:p>
            <a:r>
              <a:rPr lang="en-US" dirty="0"/>
              <a:t>00:00</a:t>
            </a:r>
          </a:p>
          <a:p>
            <a:r>
              <a:rPr lang="en-US" dirty="0"/>
              <a:t>Hello, I’m Dr. Diana </a:t>
            </a:r>
            <a:r>
              <a:rPr lang="en-US" dirty="0" err="1"/>
              <a:t>Girnita</a:t>
            </a:r>
            <a:r>
              <a:rPr lang="en-US" dirty="0"/>
              <a:t>…</a:t>
            </a:r>
          </a:p>
        </p:txBody>
      </p:sp>
      <p:sp>
        <p:nvSpPr>
          <p:cNvPr id="4" name="Slide Number Placeholder 3"/>
          <p:cNvSpPr>
            <a:spLocks noGrp="1"/>
          </p:cNvSpPr>
          <p:nvPr>
            <p:ph type="sldNum" sz="quarter" idx="5"/>
          </p:nvPr>
        </p:nvSpPr>
        <p:spPr/>
        <p:txBody>
          <a:bodyPr/>
          <a:lstStyle/>
          <a:p>
            <a:fld id="{6291FD46-EC40-430F-BD9B-A140B149910B}" type="slidenum">
              <a:rPr lang="en-US" smtClean="0"/>
              <a:t>1</a:t>
            </a:fld>
            <a:endParaRPr lang="en-US"/>
          </a:p>
        </p:txBody>
      </p:sp>
    </p:spTree>
    <p:extLst>
      <p:ext uri="{BB962C8B-B14F-4D97-AF65-F5344CB8AC3E}">
        <p14:creationId xmlns:p14="http://schemas.microsoft.com/office/powerpoint/2010/main" val="274895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05:32</a:t>
            </a:r>
          </a:p>
          <a:p>
            <a:r>
              <a:rPr lang="en-US"/>
              <a:t>The most common side effects…</a:t>
            </a:r>
          </a:p>
        </p:txBody>
      </p:sp>
      <p:sp>
        <p:nvSpPr>
          <p:cNvPr id="4" name="Slide Number Placeholder 3"/>
          <p:cNvSpPr>
            <a:spLocks noGrp="1"/>
          </p:cNvSpPr>
          <p:nvPr>
            <p:ph type="sldNum" sz="quarter" idx="5"/>
          </p:nvPr>
        </p:nvSpPr>
        <p:spPr/>
        <p:txBody>
          <a:bodyPr/>
          <a:lstStyle/>
          <a:p>
            <a:fld id="{6291FD46-EC40-430F-BD9B-A140B149910B}" type="slidenum">
              <a:rPr lang="en-US" smtClean="0"/>
              <a:t>10</a:t>
            </a:fld>
            <a:endParaRPr lang="en-US"/>
          </a:p>
        </p:txBody>
      </p:sp>
    </p:spTree>
    <p:extLst>
      <p:ext uri="{BB962C8B-B14F-4D97-AF65-F5344CB8AC3E}">
        <p14:creationId xmlns:p14="http://schemas.microsoft.com/office/powerpoint/2010/main" val="374422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06:15</a:t>
            </a:r>
          </a:p>
          <a:p>
            <a:r>
              <a:rPr lang="en-US"/>
              <a:t>The </a:t>
            </a:r>
            <a:r>
              <a:rPr lang="en-US" err="1"/>
              <a:t>mocrophenolic</a:t>
            </a:r>
            <a:r>
              <a:rPr lang="en-US"/>
              <a:t> acid journey in medicine…</a:t>
            </a:r>
          </a:p>
        </p:txBody>
      </p:sp>
      <p:sp>
        <p:nvSpPr>
          <p:cNvPr id="4" name="Slide Number Placeholder 3"/>
          <p:cNvSpPr>
            <a:spLocks noGrp="1"/>
          </p:cNvSpPr>
          <p:nvPr>
            <p:ph type="sldNum" sz="quarter" idx="5"/>
          </p:nvPr>
        </p:nvSpPr>
        <p:spPr/>
        <p:txBody>
          <a:bodyPr/>
          <a:lstStyle/>
          <a:p>
            <a:fld id="{6291FD46-EC40-430F-BD9B-A140B149910B}" type="slidenum">
              <a:rPr lang="en-US" smtClean="0"/>
              <a:t>11</a:t>
            </a:fld>
            <a:endParaRPr lang="en-US"/>
          </a:p>
        </p:txBody>
      </p:sp>
    </p:spTree>
    <p:extLst>
      <p:ext uri="{BB962C8B-B14F-4D97-AF65-F5344CB8AC3E}">
        <p14:creationId xmlns:p14="http://schemas.microsoft.com/office/powerpoint/2010/main" val="1134803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06:47</a:t>
            </a:r>
          </a:p>
          <a:p>
            <a:r>
              <a:rPr lang="en-US"/>
              <a:t>And here, we are looking at the…</a:t>
            </a:r>
          </a:p>
        </p:txBody>
      </p:sp>
      <p:sp>
        <p:nvSpPr>
          <p:cNvPr id="4" name="Slide Number Placeholder 3"/>
          <p:cNvSpPr>
            <a:spLocks noGrp="1"/>
          </p:cNvSpPr>
          <p:nvPr>
            <p:ph type="sldNum" sz="quarter" idx="5"/>
          </p:nvPr>
        </p:nvSpPr>
        <p:spPr/>
        <p:txBody>
          <a:bodyPr/>
          <a:lstStyle/>
          <a:p>
            <a:fld id="{6291FD46-EC40-430F-BD9B-A140B149910B}" type="slidenum">
              <a:rPr lang="en-US" smtClean="0"/>
              <a:t>12</a:t>
            </a:fld>
            <a:endParaRPr lang="en-US"/>
          </a:p>
        </p:txBody>
      </p:sp>
    </p:spTree>
    <p:extLst>
      <p:ext uri="{BB962C8B-B14F-4D97-AF65-F5344CB8AC3E}">
        <p14:creationId xmlns:p14="http://schemas.microsoft.com/office/powerpoint/2010/main" val="145464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08:31</a:t>
            </a:r>
          </a:p>
          <a:p>
            <a:r>
              <a:rPr lang="en-US"/>
              <a:t>Now we know that mycophenolate is  still…</a:t>
            </a:r>
          </a:p>
        </p:txBody>
      </p:sp>
      <p:sp>
        <p:nvSpPr>
          <p:cNvPr id="4" name="Slide Number Placeholder 3"/>
          <p:cNvSpPr>
            <a:spLocks noGrp="1"/>
          </p:cNvSpPr>
          <p:nvPr>
            <p:ph type="sldNum" sz="quarter" idx="5"/>
          </p:nvPr>
        </p:nvSpPr>
        <p:spPr/>
        <p:txBody>
          <a:bodyPr/>
          <a:lstStyle/>
          <a:p>
            <a:fld id="{6291FD46-EC40-430F-BD9B-A140B149910B}" type="slidenum">
              <a:rPr lang="en-US" smtClean="0"/>
              <a:t>13</a:t>
            </a:fld>
            <a:endParaRPr lang="en-US"/>
          </a:p>
        </p:txBody>
      </p:sp>
    </p:spTree>
    <p:extLst>
      <p:ext uri="{BB962C8B-B14F-4D97-AF65-F5344CB8AC3E}">
        <p14:creationId xmlns:p14="http://schemas.microsoft.com/office/powerpoint/2010/main" val="182944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09:04</a:t>
            </a:r>
          </a:p>
          <a:p>
            <a:r>
              <a:rPr lang="en-US"/>
              <a:t>And as you know…</a:t>
            </a:r>
          </a:p>
        </p:txBody>
      </p:sp>
      <p:sp>
        <p:nvSpPr>
          <p:cNvPr id="4" name="Slide Number Placeholder 3"/>
          <p:cNvSpPr>
            <a:spLocks noGrp="1"/>
          </p:cNvSpPr>
          <p:nvPr>
            <p:ph type="sldNum" sz="quarter" idx="5"/>
          </p:nvPr>
        </p:nvSpPr>
        <p:spPr/>
        <p:txBody>
          <a:bodyPr/>
          <a:lstStyle/>
          <a:p>
            <a:fld id="{6291FD46-EC40-430F-BD9B-A140B149910B}" type="slidenum">
              <a:rPr lang="en-US" smtClean="0"/>
              <a:t>14</a:t>
            </a:fld>
            <a:endParaRPr lang="en-US"/>
          </a:p>
        </p:txBody>
      </p:sp>
    </p:spTree>
    <p:extLst>
      <p:ext uri="{BB962C8B-B14F-4D97-AF65-F5344CB8AC3E}">
        <p14:creationId xmlns:p14="http://schemas.microsoft.com/office/powerpoint/2010/main" val="160470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09:53</a:t>
            </a:r>
          </a:p>
          <a:p>
            <a:r>
              <a:rPr lang="en-US"/>
              <a:t>I would like to continue now, and let’s get our audience involved…</a:t>
            </a:r>
          </a:p>
        </p:txBody>
      </p:sp>
      <p:sp>
        <p:nvSpPr>
          <p:cNvPr id="4" name="Slide Number Placeholder 3"/>
          <p:cNvSpPr>
            <a:spLocks noGrp="1"/>
          </p:cNvSpPr>
          <p:nvPr>
            <p:ph type="sldNum" sz="quarter" idx="5"/>
          </p:nvPr>
        </p:nvSpPr>
        <p:spPr/>
        <p:txBody>
          <a:bodyPr/>
          <a:lstStyle/>
          <a:p>
            <a:fld id="{6291FD46-EC40-430F-BD9B-A140B149910B}" type="slidenum">
              <a:rPr lang="en-US" smtClean="0"/>
              <a:t>15</a:t>
            </a:fld>
            <a:endParaRPr lang="en-US"/>
          </a:p>
        </p:txBody>
      </p:sp>
    </p:spTree>
    <p:extLst>
      <p:ext uri="{BB962C8B-B14F-4D97-AF65-F5344CB8AC3E}">
        <p14:creationId xmlns:p14="http://schemas.microsoft.com/office/powerpoint/2010/main" val="1478795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4A1B5-DDE1-5E85-D549-52539CD00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99041-93E9-C037-0C48-C726DC743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63E38-4E0F-9BD1-C7DB-2D53360C9350}"/>
              </a:ext>
            </a:extLst>
          </p:cNvPr>
          <p:cNvSpPr>
            <a:spLocks noGrp="1"/>
          </p:cNvSpPr>
          <p:nvPr>
            <p:ph type="body" idx="1"/>
          </p:nvPr>
        </p:nvSpPr>
        <p:spPr/>
        <p:txBody>
          <a:bodyPr/>
          <a:lstStyle/>
          <a:p>
            <a:r>
              <a:rPr lang="en-US"/>
              <a:t>10:49</a:t>
            </a:r>
          </a:p>
          <a:p>
            <a:r>
              <a:rPr lang="en-US"/>
              <a:t>And the correct answer is…</a:t>
            </a:r>
          </a:p>
        </p:txBody>
      </p:sp>
      <p:sp>
        <p:nvSpPr>
          <p:cNvPr id="4" name="Slide Number Placeholder 3">
            <a:extLst>
              <a:ext uri="{FF2B5EF4-FFF2-40B4-BE49-F238E27FC236}">
                <a16:creationId xmlns:a16="http://schemas.microsoft.com/office/drawing/2014/main" id="{1F6D222B-9C76-11B2-59A4-D466751EFFD7}"/>
              </a:ext>
            </a:extLst>
          </p:cNvPr>
          <p:cNvSpPr>
            <a:spLocks noGrp="1"/>
          </p:cNvSpPr>
          <p:nvPr>
            <p:ph type="sldNum" sz="quarter" idx="5"/>
          </p:nvPr>
        </p:nvSpPr>
        <p:spPr/>
        <p:txBody>
          <a:bodyPr/>
          <a:lstStyle/>
          <a:p>
            <a:fld id="{6291FD46-EC40-430F-BD9B-A140B149910B}" type="slidenum">
              <a:rPr lang="en-US" smtClean="0"/>
              <a:t>16</a:t>
            </a:fld>
            <a:endParaRPr lang="en-US"/>
          </a:p>
        </p:txBody>
      </p:sp>
    </p:spTree>
    <p:extLst>
      <p:ext uri="{BB962C8B-B14F-4D97-AF65-F5344CB8AC3E}">
        <p14:creationId xmlns:p14="http://schemas.microsoft.com/office/powerpoint/2010/main" val="400322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11:02</a:t>
            </a:r>
          </a:p>
          <a:p>
            <a:r>
              <a:rPr lang="en-US"/>
              <a:t>So, human teratogenicity of mycophenolate…</a:t>
            </a:r>
          </a:p>
        </p:txBody>
      </p:sp>
      <p:sp>
        <p:nvSpPr>
          <p:cNvPr id="4" name="Slide Number Placeholder 3"/>
          <p:cNvSpPr>
            <a:spLocks noGrp="1"/>
          </p:cNvSpPr>
          <p:nvPr>
            <p:ph type="sldNum" sz="quarter" idx="5"/>
          </p:nvPr>
        </p:nvSpPr>
        <p:spPr/>
        <p:txBody>
          <a:bodyPr/>
          <a:lstStyle/>
          <a:p>
            <a:fld id="{6291FD46-EC40-430F-BD9B-A140B149910B}" type="slidenum">
              <a:rPr lang="en-US" smtClean="0"/>
              <a:t>17</a:t>
            </a:fld>
            <a:endParaRPr lang="en-US"/>
          </a:p>
        </p:txBody>
      </p:sp>
    </p:spTree>
    <p:extLst>
      <p:ext uri="{BB962C8B-B14F-4D97-AF65-F5344CB8AC3E}">
        <p14:creationId xmlns:p14="http://schemas.microsoft.com/office/powerpoint/2010/main" val="173034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11:28</a:t>
            </a:r>
          </a:p>
          <a:p>
            <a:r>
              <a:rPr lang="en-US"/>
              <a:t>So, mycophenolate usually causes…</a:t>
            </a:r>
          </a:p>
        </p:txBody>
      </p:sp>
      <p:sp>
        <p:nvSpPr>
          <p:cNvPr id="4" name="Slide Number Placeholder 3"/>
          <p:cNvSpPr>
            <a:spLocks noGrp="1"/>
          </p:cNvSpPr>
          <p:nvPr>
            <p:ph type="sldNum" sz="quarter" idx="5"/>
          </p:nvPr>
        </p:nvSpPr>
        <p:spPr/>
        <p:txBody>
          <a:bodyPr/>
          <a:lstStyle/>
          <a:p>
            <a:fld id="{6291FD46-EC40-430F-BD9B-A140B149910B}" type="slidenum">
              <a:rPr lang="en-US" smtClean="0"/>
              <a:t>18</a:t>
            </a:fld>
            <a:endParaRPr lang="en-US"/>
          </a:p>
        </p:txBody>
      </p:sp>
    </p:spTree>
    <p:extLst>
      <p:ext uri="{BB962C8B-B14F-4D97-AF65-F5344CB8AC3E}">
        <p14:creationId xmlns:p14="http://schemas.microsoft.com/office/powerpoint/2010/main" val="2728306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12:08</a:t>
            </a:r>
          </a:p>
          <a:p>
            <a:r>
              <a:rPr lang="en-US"/>
              <a:t>Now, let’s discuss what we know…</a:t>
            </a:r>
          </a:p>
        </p:txBody>
      </p:sp>
      <p:sp>
        <p:nvSpPr>
          <p:cNvPr id="4" name="Slide Number Placeholder 3"/>
          <p:cNvSpPr>
            <a:spLocks noGrp="1"/>
          </p:cNvSpPr>
          <p:nvPr>
            <p:ph type="sldNum" sz="quarter" idx="5"/>
          </p:nvPr>
        </p:nvSpPr>
        <p:spPr/>
        <p:txBody>
          <a:bodyPr/>
          <a:lstStyle/>
          <a:p>
            <a:fld id="{6291FD46-EC40-430F-BD9B-A140B149910B}" type="slidenum">
              <a:rPr lang="en-US" smtClean="0"/>
              <a:t>19</a:t>
            </a:fld>
            <a:endParaRPr lang="en-US"/>
          </a:p>
        </p:txBody>
      </p:sp>
    </p:spTree>
    <p:extLst>
      <p:ext uri="{BB962C8B-B14F-4D97-AF65-F5344CB8AC3E}">
        <p14:creationId xmlns:p14="http://schemas.microsoft.com/office/powerpoint/2010/main" val="426439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00:39</a:t>
            </a:r>
          </a:p>
          <a:p>
            <a:r>
              <a:rPr lang="en-US"/>
              <a:t>During our discussion…</a:t>
            </a:r>
          </a:p>
        </p:txBody>
      </p:sp>
      <p:sp>
        <p:nvSpPr>
          <p:cNvPr id="4" name="Slide Number Placeholder 3"/>
          <p:cNvSpPr>
            <a:spLocks noGrp="1"/>
          </p:cNvSpPr>
          <p:nvPr>
            <p:ph type="sldNum" sz="quarter" idx="5"/>
          </p:nvPr>
        </p:nvSpPr>
        <p:spPr/>
        <p:txBody>
          <a:bodyPr/>
          <a:lstStyle/>
          <a:p>
            <a:fld id="{6291FD46-EC40-430F-BD9B-A140B149910B}" type="slidenum">
              <a:rPr lang="en-US" smtClean="0"/>
              <a:t>2</a:t>
            </a:fld>
            <a:endParaRPr lang="en-US"/>
          </a:p>
        </p:txBody>
      </p:sp>
    </p:spTree>
    <p:extLst>
      <p:ext uri="{BB962C8B-B14F-4D97-AF65-F5344CB8AC3E}">
        <p14:creationId xmlns:p14="http://schemas.microsoft.com/office/powerpoint/2010/main" val="3844900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13:25</a:t>
            </a:r>
          </a:p>
          <a:p>
            <a:r>
              <a:rPr lang="en-US"/>
              <a:t>So, Dr. K, we have here the mycophenolate FDA…</a:t>
            </a:r>
          </a:p>
        </p:txBody>
      </p:sp>
      <p:sp>
        <p:nvSpPr>
          <p:cNvPr id="4" name="Slide Number Placeholder 3"/>
          <p:cNvSpPr>
            <a:spLocks noGrp="1"/>
          </p:cNvSpPr>
          <p:nvPr>
            <p:ph type="sldNum" sz="quarter" idx="5"/>
          </p:nvPr>
        </p:nvSpPr>
        <p:spPr/>
        <p:txBody>
          <a:bodyPr/>
          <a:lstStyle/>
          <a:p>
            <a:fld id="{6291FD46-EC40-430F-BD9B-A140B149910B}" type="slidenum">
              <a:rPr lang="en-US" smtClean="0"/>
              <a:t>20</a:t>
            </a:fld>
            <a:endParaRPr lang="en-US"/>
          </a:p>
        </p:txBody>
      </p:sp>
    </p:spTree>
    <p:extLst>
      <p:ext uri="{BB962C8B-B14F-4D97-AF65-F5344CB8AC3E}">
        <p14:creationId xmlns:p14="http://schemas.microsoft.com/office/powerpoint/2010/main" val="2691892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14:49</a:t>
            </a:r>
          </a:p>
          <a:p>
            <a:r>
              <a:rPr lang="en-US"/>
              <a:t>As a result, the FDA determined that additional…</a:t>
            </a:r>
          </a:p>
        </p:txBody>
      </p:sp>
      <p:sp>
        <p:nvSpPr>
          <p:cNvPr id="4" name="Slide Number Placeholder 3"/>
          <p:cNvSpPr>
            <a:spLocks noGrp="1"/>
          </p:cNvSpPr>
          <p:nvPr>
            <p:ph type="sldNum" sz="quarter" idx="5"/>
          </p:nvPr>
        </p:nvSpPr>
        <p:spPr/>
        <p:txBody>
          <a:bodyPr/>
          <a:lstStyle/>
          <a:p>
            <a:fld id="{6291FD46-EC40-430F-BD9B-A140B149910B}" type="slidenum">
              <a:rPr lang="en-US" smtClean="0"/>
              <a:t>21</a:t>
            </a:fld>
            <a:endParaRPr lang="en-US"/>
          </a:p>
        </p:txBody>
      </p:sp>
    </p:spTree>
    <p:extLst>
      <p:ext uri="{BB962C8B-B14F-4D97-AF65-F5344CB8AC3E}">
        <p14:creationId xmlns:p14="http://schemas.microsoft.com/office/powerpoint/2010/main" val="4261371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15:47</a:t>
            </a:r>
          </a:p>
          <a:p>
            <a:r>
              <a:rPr lang="en-US"/>
              <a:t>And also the mycophenolate REMS also provides a portal…</a:t>
            </a:r>
          </a:p>
        </p:txBody>
      </p:sp>
      <p:sp>
        <p:nvSpPr>
          <p:cNvPr id="4" name="Slide Number Placeholder 3"/>
          <p:cNvSpPr>
            <a:spLocks noGrp="1"/>
          </p:cNvSpPr>
          <p:nvPr>
            <p:ph type="sldNum" sz="quarter" idx="5"/>
          </p:nvPr>
        </p:nvSpPr>
        <p:spPr/>
        <p:txBody>
          <a:bodyPr/>
          <a:lstStyle/>
          <a:p>
            <a:fld id="{6291FD46-EC40-430F-BD9B-A140B149910B}" type="slidenum">
              <a:rPr lang="en-US" smtClean="0"/>
              <a:t>22</a:t>
            </a:fld>
            <a:endParaRPr lang="en-US"/>
          </a:p>
        </p:txBody>
      </p:sp>
    </p:spTree>
    <p:extLst>
      <p:ext uri="{BB962C8B-B14F-4D97-AF65-F5344CB8AC3E}">
        <p14:creationId xmlns:p14="http://schemas.microsoft.com/office/powerpoint/2010/main" val="3187609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16:00</a:t>
            </a:r>
          </a:p>
          <a:p>
            <a:r>
              <a:rPr lang="en-US"/>
              <a:t>And now, as we implement the mycophenolate REMS in practice…</a:t>
            </a:r>
          </a:p>
        </p:txBody>
      </p:sp>
      <p:sp>
        <p:nvSpPr>
          <p:cNvPr id="4" name="Slide Number Placeholder 3"/>
          <p:cNvSpPr>
            <a:spLocks noGrp="1"/>
          </p:cNvSpPr>
          <p:nvPr>
            <p:ph type="sldNum" sz="quarter" idx="5"/>
          </p:nvPr>
        </p:nvSpPr>
        <p:spPr/>
        <p:txBody>
          <a:bodyPr/>
          <a:lstStyle/>
          <a:p>
            <a:fld id="{6291FD46-EC40-430F-BD9B-A140B149910B}" type="slidenum">
              <a:rPr lang="en-US" smtClean="0"/>
              <a:t>23</a:t>
            </a:fld>
            <a:endParaRPr lang="en-US"/>
          </a:p>
        </p:txBody>
      </p:sp>
    </p:spTree>
    <p:extLst>
      <p:ext uri="{BB962C8B-B14F-4D97-AF65-F5344CB8AC3E}">
        <p14:creationId xmlns:p14="http://schemas.microsoft.com/office/powerpoint/2010/main" val="2834171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16:56</a:t>
            </a:r>
          </a:p>
          <a:p>
            <a:r>
              <a:rPr lang="en-US"/>
              <a:t>And that is why testing and counseling…</a:t>
            </a:r>
          </a:p>
        </p:txBody>
      </p:sp>
      <p:sp>
        <p:nvSpPr>
          <p:cNvPr id="4" name="Slide Number Placeholder 3"/>
          <p:cNvSpPr>
            <a:spLocks noGrp="1"/>
          </p:cNvSpPr>
          <p:nvPr>
            <p:ph type="sldNum" sz="quarter" idx="5"/>
          </p:nvPr>
        </p:nvSpPr>
        <p:spPr/>
        <p:txBody>
          <a:bodyPr/>
          <a:lstStyle/>
          <a:p>
            <a:fld id="{6291FD46-EC40-430F-BD9B-A140B149910B}" type="slidenum">
              <a:rPr lang="en-US" smtClean="0"/>
              <a:t>24</a:t>
            </a:fld>
            <a:endParaRPr lang="en-US"/>
          </a:p>
        </p:txBody>
      </p:sp>
    </p:spTree>
    <p:extLst>
      <p:ext uri="{BB962C8B-B14F-4D97-AF65-F5344CB8AC3E}">
        <p14:creationId xmlns:p14="http://schemas.microsoft.com/office/powerpoint/2010/main" val="852870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17:45</a:t>
            </a:r>
          </a:p>
          <a:p>
            <a:r>
              <a:rPr lang="en-US"/>
              <a:t>And now in terms of male exposure…</a:t>
            </a:r>
          </a:p>
        </p:txBody>
      </p:sp>
      <p:sp>
        <p:nvSpPr>
          <p:cNvPr id="4" name="Slide Number Placeholder 3"/>
          <p:cNvSpPr>
            <a:spLocks noGrp="1"/>
          </p:cNvSpPr>
          <p:nvPr>
            <p:ph type="sldNum" sz="quarter" idx="5"/>
          </p:nvPr>
        </p:nvSpPr>
        <p:spPr/>
        <p:txBody>
          <a:bodyPr/>
          <a:lstStyle/>
          <a:p>
            <a:fld id="{6291FD46-EC40-430F-BD9B-A140B149910B}" type="slidenum">
              <a:rPr lang="en-US" smtClean="0"/>
              <a:t>25</a:t>
            </a:fld>
            <a:endParaRPr lang="en-US"/>
          </a:p>
        </p:txBody>
      </p:sp>
    </p:spTree>
    <p:extLst>
      <p:ext uri="{BB962C8B-B14F-4D97-AF65-F5344CB8AC3E}">
        <p14:creationId xmlns:p14="http://schemas.microsoft.com/office/powerpoint/2010/main" val="3289103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18:20</a:t>
            </a:r>
          </a:p>
          <a:p>
            <a:r>
              <a:rPr lang="en-US"/>
              <a:t>So, a natural question is to ask…</a:t>
            </a:r>
          </a:p>
        </p:txBody>
      </p:sp>
      <p:sp>
        <p:nvSpPr>
          <p:cNvPr id="4" name="Slide Number Placeholder 3"/>
          <p:cNvSpPr>
            <a:spLocks noGrp="1"/>
          </p:cNvSpPr>
          <p:nvPr>
            <p:ph type="sldNum" sz="quarter" idx="5"/>
          </p:nvPr>
        </p:nvSpPr>
        <p:spPr/>
        <p:txBody>
          <a:bodyPr/>
          <a:lstStyle/>
          <a:p>
            <a:fld id="{6291FD46-EC40-430F-BD9B-A140B149910B}" type="slidenum">
              <a:rPr lang="en-US" smtClean="0"/>
              <a:t>26</a:t>
            </a:fld>
            <a:endParaRPr lang="en-US"/>
          </a:p>
        </p:txBody>
      </p:sp>
    </p:spTree>
    <p:extLst>
      <p:ext uri="{BB962C8B-B14F-4D97-AF65-F5344CB8AC3E}">
        <p14:creationId xmlns:p14="http://schemas.microsoft.com/office/powerpoint/2010/main" val="3943037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19:29</a:t>
            </a:r>
          </a:p>
          <a:p>
            <a:r>
              <a:rPr lang="en-US"/>
              <a:t>We should also note that…</a:t>
            </a:r>
          </a:p>
        </p:txBody>
      </p:sp>
      <p:sp>
        <p:nvSpPr>
          <p:cNvPr id="4" name="Slide Number Placeholder 3"/>
          <p:cNvSpPr>
            <a:spLocks noGrp="1"/>
          </p:cNvSpPr>
          <p:nvPr>
            <p:ph type="sldNum" sz="quarter" idx="5"/>
          </p:nvPr>
        </p:nvSpPr>
        <p:spPr/>
        <p:txBody>
          <a:bodyPr/>
          <a:lstStyle/>
          <a:p>
            <a:fld id="{6291FD46-EC40-430F-BD9B-A140B149910B}" type="slidenum">
              <a:rPr lang="en-US" smtClean="0"/>
              <a:t>27</a:t>
            </a:fld>
            <a:endParaRPr lang="en-US"/>
          </a:p>
        </p:txBody>
      </p:sp>
    </p:spTree>
    <p:extLst>
      <p:ext uri="{BB962C8B-B14F-4D97-AF65-F5344CB8AC3E}">
        <p14:creationId xmlns:p14="http://schemas.microsoft.com/office/powerpoint/2010/main" val="3572949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24:04</a:t>
            </a:r>
          </a:p>
          <a:p>
            <a:r>
              <a:rPr lang="en-US"/>
              <a:t>And now we are going to move on to our second…</a:t>
            </a:r>
          </a:p>
        </p:txBody>
      </p:sp>
      <p:sp>
        <p:nvSpPr>
          <p:cNvPr id="4" name="Slide Number Placeholder 3"/>
          <p:cNvSpPr>
            <a:spLocks noGrp="1"/>
          </p:cNvSpPr>
          <p:nvPr>
            <p:ph type="sldNum" sz="quarter" idx="5"/>
          </p:nvPr>
        </p:nvSpPr>
        <p:spPr/>
        <p:txBody>
          <a:bodyPr/>
          <a:lstStyle/>
          <a:p>
            <a:fld id="{6291FD46-EC40-430F-BD9B-A140B149910B}" type="slidenum">
              <a:rPr lang="en-US" smtClean="0"/>
              <a:t>28</a:t>
            </a:fld>
            <a:endParaRPr lang="en-US"/>
          </a:p>
        </p:txBody>
      </p:sp>
    </p:spTree>
    <p:extLst>
      <p:ext uri="{BB962C8B-B14F-4D97-AF65-F5344CB8AC3E}">
        <p14:creationId xmlns:p14="http://schemas.microsoft.com/office/powerpoint/2010/main" val="474717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24:24</a:t>
            </a:r>
          </a:p>
          <a:p>
            <a:r>
              <a:rPr lang="en-US"/>
              <a:t>And I will start by asking…</a:t>
            </a:r>
          </a:p>
        </p:txBody>
      </p:sp>
      <p:sp>
        <p:nvSpPr>
          <p:cNvPr id="4" name="Slide Number Placeholder 3"/>
          <p:cNvSpPr>
            <a:spLocks noGrp="1"/>
          </p:cNvSpPr>
          <p:nvPr>
            <p:ph type="sldNum" sz="quarter" idx="5"/>
          </p:nvPr>
        </p:nvSpPr>
        <p:spPr/>
        <p:txBody>
          <a:bodyPr/>
          <a:lstStyle/>
          <a:p>
            <a:fld id="{6291FD46-EC40-430F-BD9B-A140B149910B}" type="slidenum">
              <a:rPr lang="en-US" smtClean="0"/>
              <a:t>29</a:t>
            </a:fld>
            <a:endParaRPr lang="en-US"/>
          </a:p>
        </p:txBody>
      </p:sp>
    </p:spTree>
    <p:extLst>
      <p:ext uri="{BB962C8B-B14F-4D97-AF65-F5344CB8AC3E}">
        <p14:creationId xmlns:p14="http://schemas.microsoft.com/office/powerpoint/2010/main" val="256945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00:49</a:t>
            </a:r>
          </a:p>
          <a:p>
            <a:r>
              <a:rPr lang="en-US"/>
              <a:t>And here are our disclosures.</a:t>
            </a:r>
          </a:p>
        </p:txBody>
      </p:sp>
      <p:sp>
        <p:nvSpPr>
          <p:cNvPr id="4" name="Slide Number Placeholder 3"/>
          <p:cNvSpPr>
            <a:spLocks noGrp="1"/>
          </p:cNvSpPr>
          <p:nvPr>
            <p:ph type="sldNum" sz="quarter" idx="5"/>
          </p:nvPr>
        </p:nvSpPr>
        <p:spPr/>
        <p:txBody>
          <a:bodyPr/>
          <a:lstStyle/>
          <a:p>
            <a:fld id="{6291FD46-EC40-430F-BD9B-A140B149910B}" type="slidenum">
              <a:rPr lang="en-US" smtClean="0"/>
              <a:t>3</a:t>
            </a:fld>
            <a:endParaRPr lang="en-US"/>
          </a:p>
        </p:txBody>
      </p:sp>
    </p:spTree>
    <p:extLst>
      <p:ext uri="{BB962C8B-B14F-4D97-AF65-F5344CB8AC3E}">
        <p14:creationId xmlns:p14="http://schemas.microsoft.com/office/powerpoint/2010/main" val="266299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F72B1-49A5-BAF8-FAF3-649CA3A33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A8966-D57F-AA8E-D8C2-7C5E4288C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5F691-C387-FD92-FE21-D4256FA15E7F}"/>
              </a:ext>
            </a:extLst>
          </p:cNvPr>
          <p:cNvSpPr>
            <a:spLocks noGrp="1"/>
          </p:cNvSpPr>
          <p:nvPr>
            <p:ph type="body" idx="1"/>
          </p:nvPr>
        </p:nvSpPr>
        <p:spPr/>
        <p:txBody>
          <a:bodyPr/>
          <a:lstStyle/>
          <a:p>
            <a:r>
              <a:rPr lang="en-US"/>
              <a:t>25:22</a:t>
            </a:r>
          </a:p>
          <a:p>
            <a:r>
              <a:rPr lang="en-US"/>
              <a:t>And the correct answer is A…</a:t>
            </a:r>
          </a:p>
          <a:p>
            <a:endParaRPr lang="en-US"/>
          </a:p>
        </p:txBody>
      </p:sp>
      <p:sp>
        <p:nvSpPr>
          <p:cNvPr id="4" name="Slide Number Placeholder 3">
            <a:extLst>
              <a:ext uri="{FF2B5EF4-FFF2-40B4-BE49-F238E27FC236}">
                <a16:creationId xmlns:a16="http://schemas.microsoft.com/office/drawing/2014/main" id="{917FE259-597B-79AB-0535-F245E8A547A1}"/>
              </a:ext>
            </a:extLst>
          </p:cNvPr>
          <p:cNvSpPr>
            <a:spLocks noGrp="1"/>
          </p:cNvSpPr>
          <p:nvPr>
            <p:ph type="sldNum" sz="quarter" idx="5"/>
          </p:nvPr>
        </p:nvSpPr>
        <p:spPr/>
        <p:txBody>
          <a:bodyPr/>
          <a:lstStyle/>
          <a:p>
            <a:fld id="{6291FD46-EC40-430F-BD9B-A140B149910B}" type="slidenum">
              <a:rPr lang="en-US" smtClean="0"/>
              <a:t>30</a:t>
            </a:fld>
            <a:endParaRPr lang="en-US"/>
          </a:p>
        </p:txBody>
      </p:sp>
    </p:spTree>
    <p:extLst>
      <p:ext uri="{BB962C8B-B14F-4D97-AF65-F5344CB8AC3E}">
        <p14:creationId xmlns:p14="http://schemas.microsoft.com/office/powerpoint/2010/main" val="3910343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25:34</a:t>
            </a:r>
          </a:p>
          <a:p>
            <a:r>
              <a:rPr lang="en-US"/>
              <a:t>And now we are going to talk about counseling and…</a:t>
            </a:r>
          </a:p>
        </p:txBody>
      </p:sp>
      <p:sp>
        <p:nvSpPr>
          <p:cNvPr id="4" name="Slide Number Placeholder 3"/>
          <p:cNvSpPr>
            <a:spLocks noGrp="1"/>
          </p:cNvSpPr>
          <p:nvPr>
            <p:ph type="sldNum" sz="quarter" idx="5"/>
          </p:nvPr>
        </p:nvSpPr>
        <p:spPr/>
        <p:txBody>
          <a:bodyPr/>
          <a:lstStyle/>
          <a:p>
            <a:fld id="{6291FD46-EC40-430F-BD9B-A140B149910B}" type="slidenum">
              <a:rPr lang="en-US" smtClean="0"/>
              <a:t>31</a:t>
            </a:fld>
            <a:endParaRPr lang="en-US"/>
          </a:p>
        </p:txBody>
      </p:sp>
    </p:spTree>
    <p:extLst>
      <p:ext uri="{BB962C8B-B14F-4D97-AF65-F5344CB8AC3E}">
        <p14:creationId xmlns:p14="http://schemas.microsoft.com/office/powerpoint/2010/main" val="3639902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27:02</a:t>
            </a:r>
          </a:p>
          <a:p>
            <a:r>
              <a:rPr lang="en-US"/>
              <a:t>What is the birth control guide?...</a:t>
            </a:r>
          </a:p>
        </p:txBody>
      </p:sp>
      <p:sp>
        <p:nvSpPr>
          <p:cNvPr id="4" name="Slide Number Placeholder 3"/>
          <p:cNvSpPr>
            <a:spLocks noGrp="1"/>
          </p:cNvSpPr>
          <p:nvPr>
            <p:ph type="sldNum" sz="quarter" idx="5"/>
          </p:nvPr>
        </p:nvSpPr>
        <p:spPr/>
        <p:txBody>
          <a:bodyPr/>
          <a:lstStyle/>
          <a:p>
            <a:fld id="{6291FD46-EC40-430F-BD9B-A140B149910B}" type="slidenum">
              <a:rPr lang="en-US" smtClean="0"/>
              <a:t>32</a:t>
            </a:fld>
            <a:endParaRPr lang="en-US"/>
          </a:p>
        </p:txBody>
      </p:sp>
    </p:spTree>
    <p:extLst>
      <p:ext uri="{BB962C8B-B14F-4D97-AF65-F5344CB8AC3E}">
        <p14:creationId xmlns:p14="http://schemas.microsoft.com/office/powerpoint/2010/main" val="1410686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29:33</a:t>
            </a:r>
          </a:p>
          <a:p>
            <a:r>
              <a:rPr lang="en-US"/>
              <a:t>What options patients have for emergency…</a:t>
            </a:r>
          </a:p>
        </p:txBody>
      </p:sp>
      <p:sp>
        <p:nvSpPr>
          <p:cNvPr id="4" name="Slide Number Placeholder 3"/>
          <p:cNvSpPr>
            <a:spLocks noGrp="1"/>
          </p:cNvSpPr>
          <p:nvPr>
            <p:ph type="sldNum" sz="quarter" idx="5"/>
          </p:nvPr>
        </p:nvSpPr>
        <p:spPr/>
        <p:txBody>
          <a:bodyPr/>
          <a:lstStyle/>
          <a:p>
            <a:fld id="{6291FD46-EC40-430F-BD9B-A140B149910B}" type="slidenum">
              <a:rPr lang="en-US" smtClean="0"/>
              <a:t>33</a:t>
            </a:fld>
            <a:endParaRPr lang="en-US"/>
          </a:p>
        </p:txBody>
      </p:sp>
    </p:spTree>
    <p:extLst>
      <p:ext uri="{BB962C8B-B14F-4D97-AF65-F5344CB8AC3E}">
        <p14:creationId xmlns:p14="http://schemas.microsoft.com/office/powerpoint/2010/main" val="1151098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31:30</a:t>
            </a:r>
          </a:p>
          <a:p>
            <a:r>
              <a:rPr lang="en-US"/>
              <a:t>And now we are </a:t>
            </a:r>
            <a:r>
              <a:rPr lang="en-US" err="1"/>
              <a:t>gonna</a:t>
            </a:r>
            <a:r>
              <a:rPr lang="en-US"/>
              <a:t> move to our last…</a:t>
            </a:r>
          </a:p>
        </p:txBody>
      </p:sp>
      <p:sp>
        <p:nvSpPr>
          <p:cNvPr id="4" name="Slide Number Placeholder 3"/>
          <p:cNvSpPr>
            <a:spLocks noGrp="1"/>
          </p:cNvSpPr>
          <p:nvPr>
            <p:ph type="sldNum" sz="quarter" idx="5"/>
          </p:nvPr>
        </p:nvSpPr>
        <p:spPr/>
        <p:txBody>
          <a:bodyPr/>
          <a:lstStyle/>
          <a:p>
            <a:fld id="{6291FD46-EC40-430F-BD9B-A140B149910B}" type="slidenum">
              <a:rPr lang="en-US" smtClean="0"/>
              <a:t>34</a:t>
            </a:fld>
            <a:endParaRPr lang="en-US"/>
          </a:p>
        </p:txBody>
      </p:sp>
    </p:spTree>
    <p:extLst>
      <p:ext uri="{BB962C8B-B14F-4D97-AF65-F5344CB8AC3E}">
        <p14:creationId xmlns:p14="http://schemas.microsoft.com/office/powerpoint/2010/main" val="4122160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31:41</a:t>
            </a:r>
          </a:p>
          <a:p>
            <a:r>
              <a:rPr lang="en-US"/>
              <a:t>And I’m </a:t>
            </a:r>
            <a:r>
              <a:rPr lang="en-US" err="1"/>
              <a:t>gonna</a:t>
            </a:r>
            <a:r>
              <a:rPr lang="en-US"/>
              <a:t> start again with a question…</a:t>
            </a:r>
          </a:p>
        </p:txBody>
      </p:sp>
      <p:sp>
        <p:nvSpPr>
          <p:cNvPr id="4" name="Slide Number Placeholder 3"/>
          <p:cNvSpPr>
            <a:spLocks noGrp="1"/>
          </p:cNvSpPr>
          <p:nvPr>
            <p:ph type="sldNum" sz="quarter" idx="5"/>
          </p:nvPr>
        </p:nvSpPr>
        <p:spPr/>
        <p:txBody>
          <a:bodyPr/>
          <a:lstStyle/>
          <a:p>
            <a:fld id="{6291FD46-EC40-430F-BD9B-A140B149910B}" type="slidenum">
              <a:rPr lang="en-US" smtClean="0"/>
              <a:t>35</a:t>
            </a:fld>
            <a:endParaRPr lang="en-US"/>
          </a:p>
        </p:txBody>
      </p:sp>
    </p:spTree>
    <p:extLst>
      <p:ext uri="{BB962C8B-B14F-4D97-AF65-F5344CB8AC3E}">
        <p14:creationId xmlns:p14="http://schemas.microsoft.com/office/powerpoint/2010/main" val="1030131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32:23</a:t>
            </a:r>
          </a:p>
          <a:p>
            <a:r>
              <a:rPr lang="en-US"/>
              <a:t>And the correct answer is C…</a:t>
            </a:r>
          </a:p>
        </p:txBody>
      </p:sp>
      <p:sp>
        <p:nvSpPr>
          <p:cNvPr id="4" name="Slide Number Placeholder 3"/>
          <p:cNvSpPr>
            <a:spLocks noGrp="1"/>
          </p:cNvSpPr>
          <p:nvPr>
            <p:ph type="sldNum" sz="quarter" idx="5"/>
          </p:nvPr>
        </p:nvSpPr>
        <p:spPr/>
        <p:txBody>
          <a:bodyPr/>
          <a:lstStyle/>
          <a:p>
            <a:fld id="{6291FD46-EC40-430F-BD9B-A140B149910B}" type="slidenum">
              <a:rPr lang="en-US" smtClean="0"/>
              <a:t>36</a:t>
            </a:fld>
            <a:endParaRPr lang="en-US"/>
          </a:p>
        </p:txBody>
      </p:sp>
    </p:spTree>
    <p:extLst>
      <p:ext uri="{BB962C8B-B14F-4D97-AF65-F5344CB8AC3E}">
        <p14:creationId xmlns:p14="http://schemas.microsoft.com/office/powerpoint/2010/main" val="2974113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32:32</a:t>
            </a:r>
          </a:p>
          <a:p>
            <a:r>
              <a:rPr lang="en-US"/>
              <a:t>As we mentioned before, we’re </a:t>
            </a:r>
            <a:r>
              <a:rPr lang="en-US" err="1"/>
              <a:t>gonna</a:t>
            </a:r>
            <a:r>
              <a:rPr lang="en-US"/>
              <a:t> talk a little…</a:t>
            </a:r>
          </a:p>
        </p:txBody>
      </p:sp>
      <p:sp>
        <p:nvSpPr>
          <p:cNvPr id="4" name="Slide Number Placeholder 3"/>
          <p:cNvSpPr>
            <a:spLocks noGrp="1"/>
          </p:cNvSpPr>
          <p:nvPr>
            <p:ph type="sldNum" sz="quarter" idx="5"/>
          </p:nvPr>
        </p:nvSpPr>
        <p:spPr/>
        <p:txBody>
          <a:bodyPr/>
          <a:lstStyle/>
          <a:p>
            <a:fld id="{6291FD46-EC40-430F-BD9B-A140B149910B}" type="slidenum">
              <a:rPr lang="en-US" smtClean="0"/>
              <a:t>37</a:t>
            </a:fld>
            <a:endParaRPr lang="en-US"/>
          </a:p>
        </p:txBody>
      </p:sp>
    </p:spTree>
    <p:extLst>
      <p:ext uri="{BB962C8B-B14F-4D97-AF65-F5344CB8AC3E}">
        <p14:creationId xmlns:p14="http://schemas.microsoft.com/office/powerpoint/2010/main" val="360240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32:51</a:t>
            </a:r>
          </a:p>
          <a:p>
            <a:r>
              <a:rPr lang="en-US"/>
              <a:t>But the question is, when we have such an event, who is…</a:t>
            </a:r>
          </a:p>
        </p:txBody>
      </p:sp>
      <p:sp>
        <p:nvSpPr>
          <p:cNvPr id="4" name="Slide Number Placeholder 3"/>
          <p:cNvSpPr>
            <a:spLocks noGrp="1"/>
          </p:cNvSpPr>
          <p:nvPr>
            <p:ph type="sldNum" sz="quarter" idx="5"/>
          </p:nvPr>
        </p:nvSpPr>
        <p:spPr/>
        <p:txBody>
          <a:bodyPr/>
          <a:lstStyle/>
          <a:p>
            <a:fld id="{6291FD46-EC40-430F-BD9B-A140B149910B}" type="slidenum">
              <a:rPr lang="en-US" smtClean="0"/>
              <a:t>38</a:t>
            </a:fld>
            <a:endParaRPr lang="en-US"/>
          </a:p>
        </p:txBody>
      </p:sp>
    </p:spTree>
    <p:extLst>
      <p:ext uri="{BB962C8B-B14F-4D97-AF65-F5344CB8AC3E}">
        <p14:creationId xmlns:p14="http://schemas.microsoft.com/office/powerpoint/2010/main" val="906310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35:36</a:t>
            </a:r>
          </a:p>
          <a:p>
            <a:r>
              <a:rPr lang="en-US"/>
              <a:t>As Dr. K mentioned, the mycophenolate pregnancy registry…</a:t>
            </a:r>
          </a:p>
        </p:txBody>
      </p:sp>
      <p:sp>
        <p:nvSpPr>
          <p:cNvPr id="4" name="Slide Number Placeholder 3"/>
          <p:cNvSpPr>
            <a:spLocks noGrp="1"/>
          </p:cNvSpPr>
          <p:nvPr>
            <p:ph type="sldNum" sz="quarter" idx="5"/>
          </p:nvPr>
        </p:nvSpPr>
        <p:spPr/>
        <p:txBody>
          <a:bodyPr/>
          <a:lstStyle/>
          <a:p>
            <a:fld id="{6291FD46-EC40-430F-BD9B-A140B149910B}" type="slidenum">
              <a:rPr lang="en-US" smtClean="0"/>
              <a:t>39</a:t>
            </a:fld>
            <a:endParaRPr lang="en-US"/>
          </a:p>
        </p:txBody>
      </p:sp>
    </p:spTree>
    <p:extLst>
      <p:ext uri="{BB962C8B-B14F-4D97-AF65-F5344CB8AC3E}">
        <p14:creationId xmlns:p14="http://schemas.microsoft.com/office/powerpoint/2010/main" val="165851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00:56</a:t>
            </a:r>
          </a:p>
          <a:p>
            <a:r>
              <a:rPr lang="en-US"/>
              <a:t>Once again, I am Dr. Diana </a:t>
            </a:r>
            <a:r>
              <a:rPr lang="en-US" err="1"/>
              <a:t>Girnita</a:t>
            </a:r>
            <a:r>
              <a:rPr lang="en-US"/>
              <a:t>…</a:t>
            </a:r>
          </a:p>
        </p:txBody>
      </p:sp>
      <p:sp>
        <p:nvSpPr>
          <p:cNvPr id="4" name="Slide Number Placeholder 3"/>
          <p:cNvSpPr>
            <a:spLocks noGrp="1"/>
          </p:cNvSpPr>
          <p:nvPr>
            <p:ph type="sldNum" sz="quarter" idx="5"/>
          </p:nvPr>
        </p:nvSpPr>
        <p:spPr/>
        <p:txBody>
          <a:bodyPr/>
          <a:lstStyle/>
          <a:p>
            <a:fld id="{6291FD46-EC40-430F-BD9B-A140B149910B}" type="slidenum">
              <a:rPr lang="en-US" smtClean="0"/>
              <a:t>4</a:t>
            </a:fld>
            <a:endParaRPr lang="en-US"/>
          </a:p>
        </p:txBody>
      </p:sp>
    </p:spTree>
    <p:extLst>
      <p:ext uri="{BB962C8B-B14F-4D97-AF65-F5344CB8AC3E}">
        <p14:creationId xmlns:p14="http://schemas.microsoft.com/office/powerpoint/2010/main" val="2409232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36:02</a:t>
            </a:r>
          </a:p>
          <a:p>
            <a:r>
              <a:rPr lang="en-US"/>
              <a:t>Everybody has a role, from our nurses…</a:t>
            </a:r>
          </a:p>
        </p:txBody>
      </p:sp>
      <p:sp>
        <p:nvSpPr>
          <p:cNvPr id="4" name="Slide Number Placeholder 3"/>
          <p:cNvSpPr>
            <a:spLocks noGrp="1"/>
          </p:cNvSpPr>
          <p:nvPr>
            <p:ph type="sldNum" sz="quarter" idx="5"/>
          </p:nvPr>
        </p:nvSpPr>
        <p:spPr/>
        <p:txBody>
          <a:bodyPr/>
          <a:lstStyle/>
          <a:p>
            <a:fld id="{6291FD46-EC40-430F-BD9B-A140B149910B}" type="slidenum">
              <a:rPr lang="en-US" smtClean="0"/>
              <a:t>40</a:t>
            </a:fld>
            <a:endParaRPr lang="en-US"/>
          </a:p>
        </p:txBody>
      </p:sp>
    </p:spTree>
    <p:extLst>
      <p:ext uri="{BB962C8B-B14F-4D97-AF65-F5344CB8AC3E}">
        <p14:creationId xmlns:p14="http://schemas.microsoft.com/office/powerpoint/2010/main" val="2518503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36:31</a:t>
            </a:r>
          </a:p>
          <a:p>
            <a:r>
              <a:rPr lang="en-US"/>
              <a:t>and we can use many…</a:t>
            </a:r>
          </a:p>
        </p:txBody>
      </p:sp>
      <p:sp>
        <p:nvSpPr>
          <p:cNvPr id="4" name="Slide Number Placeholder 3"/>
          <p:cNvSpPr>
            <a:spLocks noGrp="1"/>
          </p:cNvSpPr>
          <p:nvPr>
            <p:ph type="sldNum" sz="quarter" idx="5"/>
          </p:nvPr>
        </p:nvSpPr>
        <p:spPr/>
        <p:txBody>
          <a:bodyPr/>
          <a:lstStyle/>
          <a:p>
            <a:fld id="{6291FD46-EC40-430F-BD9B-A140B149910B}" type="slidenum">
              <a:rPr lang="en-US" smtClean="0"/>
              <a:t>41</a:t>
            </a:fld>
            <a:endParaRPr lang="en-US"/>
          </a:p>
        </p:txBody>
      </p:sp>
    </p:spTree>
    <p:extLst>
      <p:ext uri="{BB962C8B-B14F-4D97-AF65-F5344CB8AC3E}">
        <p14:creationId xmlns:p14="http://schemas.microsoft.com/office/powerpoint/2010/main" val="2805795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36:50</a:t>
            </a:r>
          </a:p>
          <a:p>
            <a:r>
              <a:rPr lang="en-US"/>
              <a:t>We can also use certain tips for…</a:t>
            </a:r>
          </a:p>
        </p:txBody>
      </p:sp>
      <p:sp>
        <p:nvSpPr>
          <p:cNvPr id="4" name="Slide Number Placeholder 3"/>
          <p:cNvSpPr>
            <a:spLocks noGrp="1"/>
          </p:cNvSpPr>
          <p:nvPr>
            <p:ph type="sldNum" sz="quarter" idx="5"/>
          </p:nvPr>
        </p:nvSpPr>
        <p:spPr/>
        <p:txBody>
          <a:bodyPr/>
          <a:lstStyle/>
          <a:p>
            <a:fld id="{6291FD46-EC40-430F-BD9B-A140B149910B}" type="slidenum">
              <a:rPr lang="en-US" smtClean="0"/>
              <a:t>42</a:t>
            </a:fld>
            <a:endParaRPr lang="en-US"/>
          </a:p>
        </p:txBody>
      </p:sp>
    </p:spTree>
    <p:extLst>
      <p:ext uri="{BB962C8B-B14F-4D97-AF65-F5344CB8AC3E}">
        <p14:creationId xmlns:p14="http://schemas.microsoft.com/office/powerpoint/2010/main" val="2600237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37:26</a:t>
            </a:r>
          </a:p>
          <a:p>
            <a:r>
              <a:rPr lang="en-US"/>
              <a:t>But, of course, there are many, many challenges…</a:t>
            </a:r>
          </a:p>
        </p:txBody>
      </p:sp>
      <p:sp>
        <p:nvSpPr>
          <p:cNvPr id="4" name="Slide Number Placeholder 3"/>
          <p:cNvSpPr>
            <a:spLocks noGrp="1"/>
          </p:cNvSpPr>
          <p:nvPr>
            <p:ph type="sldNum" sz="quarter" idx="5"/>
          </p:nvPr>
        </p:nvSpPr>
        <p:spPr/>
        <p:txBody>
          <a:bodyPr/>
          <a:lstStyle/>
          <a:p>
            <a:fld id="{6291FD46-EC40-430F-BD9B-A140B149910B}" type="slidenum">
              <a:rPr lang="en-US" smtClean="0"/>
              <a:t>43</a:t>
            </a:fld>
            <a:endParaRPr lang="en-US"/>
          </a:p>
        </p:txBody>
      </p:sp>
    </p:spTree>
    <p:extLst>
      <p:ext uri="{BB962C8B-B14F-4D97-AF65-F5344CB8AC3E}">
        <p14:creationId xmlns:p14="http://schemas.microsoft.com/office/powerpoint/2010/main" val="1850610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40:53</a:t>
            </a:r>
          </a:p>
          <a:p>
            <a:r>
              <a:rPr lang="en-US"/>
              <a:t>And by the way of summary…</a:t>
            </a:r>
          </a:p>
        </p:txBody>
      </p:sp>
      <p:sp>
        <p:nvSpPr>
          <p:cNvPr id="4" name="Slide Number Placeholder 3"/>
          <p:cNvSpPr>
            <a:spLocks noGrp="1"/>
          </p:cNvSpPr>
          <p:nvPr>
            <p:ph type="sldNum" sz="quarter" idx="5"/>
          </p:nvPr>
        </p:nvSpPr>
        <p:spPr/>
        <p:txBody>
          <a:bodyPr/>
          <a:lstStyle/>
          <a:p>
            <a:fld id="{6291FD46-EC40-430F-BD9B-A140B149910B}" type="slidenum">
              <a:rPr lang="en-US" smtClean="0"/>
              <a:t>44</a:t>
            </a:fld>
            <a:endParaRPr lang="en-US"/>
          </a:p>
        </p:txBody>
      </p:sp>
    </p:spTree>
    <p:extLst>
      <p:ext uri="{BB962C8B-B14F-4D97-AF65-F5344CB8AC3E}">
        <p14:creationId xmlns:p14="http://schemas.microsoft.com/office/powerpoint/2010/main" val="3240782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42:30</a:t>
            </a:r>
          </a:p>
          <a:p>
            <a:r>
              <a:rPr lang="en-US"/>
              <a:t>Now, to receive credit for… </a:t>
            </a:r>
          </a:p>
        </p:txBody>
      </p:sp>
      <p:sp>
        <p:nvSpPr>
          <p:cNvPr id="4" name="Slide Number Placeholder 3"/>
          <p:cNvSpPr>
            <a:spLocks noGrp="1"/>
          </p:cNvSpPr>
          <p:nvPr>
            <p:ph type="sldNum" sz="quarter" idx="5"/>
          </p:nvPr>
        </p:nvSpPr>
        <p:spPr/>
        <p:txBody>
          <a:bodyPr/>
          <a:lstStyle/>
          <a:p>
            <a:fld id="{6291FD46-EC40-430F-BD9B-A140B149910B}" type="slidenum">
              <a:rPr lang="en-US" smtClean="0"/>
              <a:t>45</a:t>
            </a:fld>
            <a:endParaRPr lang="en-US"/>
          </a:p>
        </p:txBody>
      </p:sp>
    </p:spTree>
    <p:extLst>
      <p:ext uri="{BB962C8B-B14F-4D97-AF65-F5344CB8AC3E}">
        <p14:creationId xmlns:p14="http://schemas.microsoft.com/office/powerpoint/2010/main" val="73887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42:37</a:t>
            </a:r>
          </a:p>
          <a:p>
            <a:r>
              <a:rPr lang="en-US"/>
              <a:t>Thank you very much for participating…</a:t>
            </a:r>
          </a:p>
          <a:p>
            <a:endParaRPr lang="en-US"/>
          </a:p>
        </p:txBody>
      </p:sp>
      <p:sp>
        <p:nvSpPr>
          <p:cNvPr id="4" name="Slide Number Placeholder 3"/>
          <p:cNvSpPr>
            <a:spLocks noGrp="1"/>
          </p:cNvSpPr>
          <p:nvPr>
            <p:ph type="sldNum" sz="quarter" idx="5"/>
          </p:nvPr>
        </p:nvSpPr>
        <p:spPr/>
        <p:txBody>
          <a:bodyPr/>
          <a:lstStyle/>
          <a:p>
            <a:fld id="{6291FD46-EC40-430F-BD9B-A140B149910B}" type="slidenum">
              <a:rPr lang="en-US" smtClean="0"/>
              <a:t>46</a:t>
            </a:fld>
            <a:endParaRPr lang="en-US"/>
          </a:p>
        </p:txBody>
      </p:sp>
    </p:spTree>
    <p:extLst>
      <p:ext uri="{BB962C8B-B14F-4D97-AF65-F5344CB8AC3E}">
        <p14:creationId xmlns:p14="http://schemas.microsoft.com/office/powerpoint/2010/main" val="24971777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42:40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Have a wonderful day…</a:t>
            </a:r>
          </a:p>
          <a:p>
            <a:endParaRPr lang="en-US"/>
          </a:p>
        </p:txBody>
      </p:sp>
      <p:sp>
        <p:nvSpPr>
          <p:cNvPr id="4" name="Slide Number Placeholder 3"/>
          <p:cNvSpPr>
            <a:spLocks noGrp="1"/>
          </p:cNvSpPr>
          <p:nvPr>
            <p:ph type="sldNum" sz="quarter" idx="5"/>
          </p:nvPr>
        </p:nvSpPr>
        <p:spPr/>
        <p:txBody>
          <a:bodyPr/>
          <a:lstStyle/>
          <a:p>
            <a:fld id="{6291FD46-EC40-430F-BD9B-A140B149910B}" type="slidenum">
              <a:rPr lang="en-US" smtClean="0"/>
              <a:t>47</a:t>
            </a:fld>
            <a:endParaRPr lang="en-US"/>
          </a:p>
        </p:txBody>
      </p:sp>
    </p:spTree>
    <p:extLst>
      <p:ext uri="{BB962C8B-B14F-4D97-AF65-F5344CB8AC3E}">
        <p14:creationId xmlns:p14="http://schemas.microsoft.com/office/powerpoint/2010/main" val="351018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42:42</a:t>
            </a:r>
          </a:p>
          <a:p>
            <a:r>
              <a:rPr lang="en-US"/>
              <a:t>[End]</a:t>
            </a:r>
          </a:p>
        </p:txBody>
      </p:sp>
      <p:sp>
        <p:nvSpPr>
          <p:cNvPr id="4" name="Slide Number Placeholder 3"/>
          <p:cNvSpPr>
            <a:spLocks noGrp="1"/>
          </p:cNvSpPr>
          <p:nvPr>
            <p:ph type="sldNum" sz="quarter" idx="5"/>
          </p:nvPr>
        </p:nvSpPr>
        <p:spPr/>
        <p:txBody>
          <a:bodyPr/>
          <a:lstStyle/>
          <a:p>
            <a:fld id="{6291FD46-EC40-430F-BD9B-A140B149910B}" type="slidenum">
              <a:rPr lang="en-US" smtClean="0"/>
              <a:t>48</a:t>
            </a:fld>
            <a:endParaRPr lang="en-US"/>
          </a:p>
        </p:txBody>
      </p:sp>
    </p:spTree>
    <p:extLst>
      <p:ext uri="{BB962C8B-B14F-4D97-AF65-F5344CB8AC3E}">
        <p14:creationId xmlns:p14="http://schemas.microsoft.com/office/powerpoint/2010/main" val="67478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01:54</a:t>
            </a:r>
          </a:p>
          <a:p>
            <a:r>
              <a:rPr lang="en-US"/>
              <a:t>So, let’s start by asking us this question…</a:t>
            </a:r>
          </a:p>
        </p:txBody>
      </p:sp>
      <p:sp>
        <p:nvSpPr>
          <p:cNvPr id="4" name="Slide Number Placeholder 3"/>
          <p:cNvSpPr>
            <a:spLocks noGrp="1"/>
          </p:cNvSpPr>
          <p:nvPr>
            <p:ph type="sldNum" sz="quarter" idx="5"/>
          </p:nvPr>
        </p:nvSpPr>
        <p:spPr/>
        <p:txBody>
          <a:bodyPr/>
          <a:lstStyle/>
          <a:p>
            <a:fld id="{6291FD46-EC40-430F-BD9B-A140B149910B}" type="slidenum">
              <a:rPr lang="en-US" smtClean="0"/>
              <a:t>5</a:t>
            </a:fld>
            <a:endParaRPr lang="en-US"/>
          </a:p>
        </p:txBody>
      </p:sp>
    </p:spTree>
    <p:extLst>
      <p:ext uri="{BB962C8B-B14F-4D97-AF65-F5344CB8AC3E}">
        <p14:creationId xmlns:p14="http://schemas.microsoft.com/office/powerpoint/2010/main" val="304249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02:54</a:t>
            </a:r>
          </a:p>
          <a:p>
            <a:r>
              <a:rPr lang="en-US"/>
              <a:t>And here are the goals for healthcare providers…</a:t>
            </a:r>
          </a:p>
          <a:p>
            <a:endParaRPr lang="en-US"/>
          </a:p>
        </p:txBody>
      </p:sp>
      <p:sp>
        <p:nvSpPr>
          <p:cNvPr id="4" name="Slide Number Placeholder 3"/>
          <p:cNvSpPr>
            <a:spLocks noGrp="1"/>
          </p:cNvSpPr>
          <p:nvPr>
            <p:ph type="sldNum" sz="quarter" idx="5"/>
          </p:nvPr>
        </p:nvSpPr>
        <p:spPr/>
        <p:txBody>
          <a:bodyPr/>
          <a:lstStyle/>
          <a:p>
            <a:fld id="{6291FD46-EC40-430F-BD9B-A140B149910B}" type="slidenum">
              <a:rPr lang="en-US" smtClean="0"/>
              <a:t>6</a:t>
            </a:fld>
            <a:endParaRPr lang="en-US"/>
          </a:p>
        </p:txBody>
      </p:sp>
    </p:spTree>
    <p:extLst>
      <p:ext uri="{BB962C8B-B14F-4D97-AF65-F5344CB8AC3E}">
        <p14:creationId xmlns:p14="http://schemas.microsoft.com/office/powerpoint/2010/main" val="3842774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03:46</a:t>
            </a:r>
          </a:p>
          <a:p>
            <a:r>
              <a:rPr lang="en-US"/>
              <a:t>But not only that, we also have goals for our patients…</a:t>
            </a:r>
          </a:p>
        </p:txBody>
      </p:sp>
      <p:sp>
        <p:nvSpPr>
          <p:cNvPr id="4" name="Slide Number Placeholder 3"/>
          <p:cNvSpPr>
            <a:spLocks noGrp="1"/>
          </p:cNvSpPr>
          <p:nvPr>
            <p:ph type="sldNum" sz="quarter" idx="5"/>
          </p:nvPr>
        </p:nvSpPr>
        <p:spPr/>
        <p:txBody>
          <a:bodyPr/>
          <a:lstStyle/>
          <a:p>
            <a:fld id="{6291FD46-EC40-430F-BD9B-A140B149910B}" type="slidenum">
              <a:rPr lang="en-US" smtClean="0"/>
              <a:t>7</a:t>
            </a:fld>
            <a:endParaRPr lang="en-US"/>
          </a:p>
        </p:txBody>
      </p:sp>
    </p:spTree>
    <p:extLst>
      <p:ext uri="{BB962C8B-B14F-4D97-AF65-F5344CB8AC3E}">
        <p14:creationId xmlns:p14="http://schemas.microsoft.com/office/powerpoint/2010/main" val="95265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04:12</a:t>
            </a:r>
          </a:p>
          <a:p>
            <a:r>
              <a:rPr lang="en-US"/>
              <a:t>And now, let’s turn to the first…</a:t>
            </a:r>
          </a:p>
        </p:txBody>
      </p:sp>
      <p:sp>
        <p:nvSpPr>
          <p:cNvPr id="4" name="Slide Number Placeholder 3"/>
          <p:cNvSpPr>
            <a:spLocks noGrp="1"/>
          </p:cNvSpPr>
          <p:nvPr>
            <p:ph type="sldNum" sz="quarter" idx="5"/>
          </p:nvPr>
        </p:nvSpPr>
        <p:spPr/>
        <p:txBody>
          <a:bodyPr/>
          <a:lstStyle/>
          <a:p>
            <a:fld id="{6291FD46-EC40-430F-BD9B-A140B149910B}" type="slidenum">
              <a:rPr lang="en-US" smtClean="0"/>
              <a:t>8</a:t>
            </a:fld>
            <a:endParaRPr lang="en-US"/>
          </a:p>
        </p:txBody>
      </p:sp>
    </p:spTree>
    <p:extLst>
      <p:ext uri="{BB962C8B-B14F-4D97-AF65-F5344CB8AC3E}">
        <p14:creationId xmlns:p14="http://schemas.microsoft.com/office/powerpoint/2010/main" val="152963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04:28</a:t>
            </a:r>
          </a:p>
          <a:p>
            <a:r>
              <a:rPr lang="en-US"/>
              <a:t>Dr. </a:t>
            </a:r>
            <a:r>
              <a:rPr lang="en-US" err="1"/>
              <a:t>Kehasse</a:t>
            </a:r>
            <a:r>
              <a:rPr lang="en-US"/>
              <a:t>, can you provide us…</a:t>
            </a:r>
          </a:p>
        </p:txBody>
      </p:sp>
      <p:sp>
        <p:nvSpPr>
          <p:cNvPr id="4" name="Slide Number Placeholder 3"/>
          <p:cNvSpPr>
            <a:spLocks noGrp="1"/>
          </p:cNvSpPr>
          <p:nvPr>
            <p:ph type="sldNum" sz="quarter" idx="5"/>
          </p:nvPr>
        </p:nvSpPr>
        <p:spPr/>
        <p:txBody>
          <a:bodyPr/>
          <a:lstStyle/>
          <a:p>
            <a:fld id="{6291FD46-EC40-430F-BD9B-A140B149910B}" type="slidenum">
              <a:rPr lang="en-US" smtClean="0"/>
              <a:t>9</a:t>
            </a:fld>
            <a:endParaRPr lang="en-US"/>
          </a:p>
        </p:txBody>
      </p:sp>
    </p:spTree>
    <p:extLst>
      <p:ext uri="{BB962C8B-B14F-4D97-AF65-F5344CB8AC3E}">
        <p14:creationId xmlns:p14="http://schemas.microsoft.com/office/powerpoint/2010/main" val="340950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92458C01-A45B-2918-F74B-E21F10BE098C}"/>
              </a:ext>
            </a:extLst>
          </p:cNvPr>
          <p:cNvSpPr>
            <a:spLocks noGrp="1"/>
          </p:cNvSpPr>
          <p:nvPr>
            <p:ph sz="quarter" idx="10" hasCustomPrompt="1"/>
          </p:nvPr>
        </p:nvSpPr>
        <p:spPr>
          <a:xfrm>
            <a:off x="549274" y="1632415"/>
            <a:ext cx="8015304" cy="1010655"/>
          </a:xfrm>
          <a:prstGeom prst="rect">
            <a:avLst/>
          </a:prstGeom>
        </p:spPr>
        <p:txBody>
          <a:bodyPr lIns="0" anchor="b">
            <a:normAutofit/>
          </a:bodyPr>
          <a:lstStyle>
            <a:lvl1pPr marL="0" indent="0">
              <a:spcBef>
                <a:spcPts val="0"/>
              </a:spcBef>
              <a:buNone/>
              <a:defRPr sz="3600" b="1" spc="100"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PREVENTING THE PREVENTABLE</a:t>
            </a:r>
          </a:p>
        </p:txBody>
      </p:sp>
      <p:sp>
        <p:nvSpPr>
          <p:cNvPr id="5" name="Content Placeholder 6">
            <a:extLst>
              <a:ext uri="{FF2B5EF4-FFF2-40B4-BE49-F238E27FC236}">
                <a16:creationId xmlns:a16="http://schemas.microsoft.com/office/drawing/2014/main" id="{E342FB96-02A8-0735-5002-DC51140FE452}"/>
              </a:ext>
            </a:extLst>
          </p:cNvPr>
          <p:cNvSpPr>
            <a:spLocks noGrp="1"/>
          </p:cNvSpPr>
          <p:nvPr>
            <p:ph sz="quarter" idx="11" hasCustomPrompt="1"/>
          </p:nvPr>
        </p:nvSpPr>
        <p:spPr>
          <a:xfrm>
            <a:off x="549274" y="2643070"/>
            <a:ext cx="8015304" cy="1274710"/>
          </a:xfrm>
          <a:prstGeom prst="rect">
            <a:avLst/>
          </a:prstGeom>
        </p:spPr>
        <p:txBody>
          <a:bodyPr lIns="0" anchor="t">
            <a:normAutofit/>
          </a:bodyPr>
          <a:lstStyle>
            <a:lvl1pPr marL="0" indent="0">
              <a:lnSpc>
                <a:spcPct val="100000"/>
              </a:lnSpc>
              <a:spcBef>
                <a:spcPts val="0"/>
              </a:spcBef>
              <a:buNone/>
              <a:defRPr sz="3600" b="1" i="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Safe Mycophenolate Practices </a:t>
            </a:r>
          </a:p>
          <a:p>
            <a:pPr lvl="0"/>
            <a:r>
              <a:rPr lang="en-US"/>
              <a:t>in Patients of Childbearing Potential</a:t>
            </a:r>
          </a:p>
        </p:txBody>
      </p:sp>
      <p:sp>
        <p:nvSpPr>
          <p:cNvPr id="6" name="Content Placeholder 6">
            <a:extLst>
              <a:ext uri="{FF2B5EF4-FFF2-40B4-BE49-F238E27FC236}">
                <a16:creationId xmlns:a16="http://schemas.microsoft.com/office/drawing/2014/main" id="{5B585D0D-DBB4-C7AD-771D-5689849F8BBA}"/>
              </a:ext>
            </a:extLst>
          </p:cNvPr>
          <p:cNvSpPr>
            <a:spLocks noGrp="1"/>
          </p:cNvSpPr>
          <p:nvPr>
            <p:ph sz="quarter" idx="12" hasCustomPrompt="1"/>
          </p:nvPr>
        </p:nvSpPr>
        <p:spPr>
          <a:xfrm>
            <a:off x="549274" y="4327561"/>
            <a:ext cx="8015304" cy="451164"/>
          </a:xfrm>
          <a:prstGeom prst="rect">
            <a:avLst/>
          </a:prstGeom>
        </p:spPr>
        <p:txBody>
          <a:bodyPr lIns="0" anchor="ctr">
            <a:noAutofit/>
          </a:bodyPr>
          <a:lstStyle>
            <a:lvl1pPr marL="0" indent="0">
              <a:spcBef>
                <a:spcPts val="0"/>
              </a:spcBef>
              <a:buNone/>
              <a:defRPr sz="14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This activity is supported by an independent educational grant from the Mycophenolate REMS Group. This activity is intended to be fully compliant with the Mycophenolate REMS education requirements issued by the U.S. Food and Drug Administration (FDA).</a:t>
            </a:r>
          </a:p>
        </p:txBody>
      </p:sp>
    </p:spTree>
    <p:extLst>
      <p:ext uri="{BB962C8B-B14F-4D97-AF65-F5344CB8AC3E}">
        <p14:creationId xmlns:p14="http://schemas.microsoft.com/office/powerpoint/2010/main" val="11181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culty 1">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9908" y="1510791"/>
            <a:ext cx="1407515" cy="2111273"/>
          </a:xfrm>
          <a:prstGeom prst="rect">
            <a:avLst/>
          </a:prstGeom>
          <a:ln w="12700">
            <a:solidFill>
              <a:schemeClr val="accent3">
                <a:lumMod val="60000"/>
                <a:lumOff val="40000"/>
              </a:schemeClr>
            </a:solidFill>
          </a:ln>
          <a:effectLst>
            <a:outerShdw blurRad="50800" dist="38100" dir="2700000" algn="tl"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Rectangle 7">
            <a:extLst>
              <a:ext uri="{FF2B5EF4-FFF2-40B4-BE49-F238E27FC236}">
                <a16:creationId xmlns:a16="http://schemas.microsoft.com/office/drawing/2014/main" id="{7A0B53FC-8745-6E51-DD4B-5A936A7EF380}"/>
              </a:ext>
            </a:extLst>
          </p:cNvPr>
          <p:cNvSpPr>
            <a:spLocks noChangeAspect="1"/>
          </p:cNvSpPr>
          <p:nvPr userDrawn="1"/>
        </p:nvSpPr>
        <p:spPr>
          <a:xfrm>
            <a:off x="298764" y="1412335"/>
            <a:ext cx="1633018" cy="2311835"/>
          </a:xfrm>
          <a:prstGeom prst="rect">
            <a:avLst/>
          </a:pr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18924" y="1537950"/>
            <a:ext cx="6569367" cy="587472"/>
          </a:xfrm>
          <a:prstGeom prst="rect">
            <a:avLst/>
          </a:prstGeom>
        </p:spPr>
        <p:txBody>
          <a:bodyPr anchor="b"/>
          <a:lstStyle>
            <a:lvl1pPr>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Name</a:t>
            </a:r>
          </a:p>
        </p:txBody>
      </p:sp>
      <p:sp>
        <p:nvSpPr>
          <p:cNvPr id="4" name="Text Placeholder 3"/>
          <p:cNvSpPr>
            <a:spLocks noGrp="1"/>
          </p:cNvSpPr>
          <p:nvPr>
            <p:ph type="body" sz="half" idx="2" hasCustomPrompt="1"/>
          </p:nvPr>
        </p:nvSpPr>
        <p:spPr>
          <a:xfrm>
            <a:off x="2018924" y="2167738"/>
            <a:ext cx="6569367" cy="1454326"/>
          </a:xfrm>
          <a:prstGeom prst="rect">
            <a:avLst/>
          </a:prstGeom>
        </p:spPr>
        <p:txBody>
          <a:bodyPr>
            <a:normAutofit/>
          </a:bodyPr>
          <a:lstStyle>
            <a:lvl1pPr marL="0" indent="0">
              <a:lnSpc>
                <a:spcPct val="100000"/>
              </a:lnSpc>
              <a:spcBef>
                <a:spcPts val="0"/>
              </a:spcBef>
              <a:buNone/>
              <a:defRPr sz="160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Tree>
    <p:extLst>
      <p:ext uri="{BB962C8B-B14F-4D97-AF65-F5344CB8AC3E}">
        <p14:creationId xmlns:p14="http://schemas.microsoft.com/office/powerpoint/2010/main" val="297513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culty 2">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9908" y="297635"/>
            <a:ext cx="1407515" cy="2111273"/>
          </a:xfrm>
          <a:prstGeom prst="rect">
            <a:avLst/>
          </a:prstGeom>
          <a:ln w="12700">
            <a:solidFill>
              <a:schemeClr val="accent3">
                <a:lumMod val="60000"/>
                <a:lumOff val="40000"/>
              </a:schemeClr>
            </a:solidFill>
          </a:ln>
          <a:effectLst>
            <a:outerShdw blurRad="50800" dist="38100" dir="2700000" algn="tl"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Rectangle 7">
            <a:extLst>
              <a:ext uri="{FF2B5EF4-FFF2-40B4-BE49-F238E27FC236}">
                <a16:creationId xmlns:a16="http://schemas.microsoft.com/office/drawing/2014/main" id="{7A0B53FC-8745-6E51-DD4B-5A936A7EF380}"/>
              </a:ext>
            </a:extLst>
          </p:cNvPr>
          <p:cNvSpPr>
            <a:spLocks noChangeAspect="1"/>
          </p:cNvSpPr>
          <p:nvPr userDrawn="1"/>
        </p:nvSpPr>
        <p:spPr>
          <a:xfrm>
            <a:off x="307817" y="199179"/>
            <a:ext cx="1633018" cy="2311835"/>
          </a:xfrm>
          <a:prstGeom prst="rect">
            <a:avLst/>
          </a:prstGeom>
          <a:noFill/>
          <a:ln w="19050">
            <a:solidFill>
              <a:schemeClr val="accent3">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18924" y="324794"/>
            <a:ext cx="6569367" cy="587472"/>
          </a:xfrm>
          <a:prstGeom prst="rect">
            <a:avLst/>
          </a:prstGeom>
        </p:spPr>
        <p:txBody>
          <a:bodyPr anchor="b"/>
          <a:lstStyle>
            <a:lvl1pPr>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Name</a:t>
            </a:r>
          </a:p>
        </p:txBody>
      </p:sp>
      <p:sp>
        <p:nvSpPr>
          <p:cNvPr id="4" name="Text Placeholder 3"/>
          <p:cNvSpPr>
            <a:spLocks noGrp="1"/>
          </p:cNvSpPr>
          <p:nvPr>
            <p:ph type="body" sz="half" idx="2" hasCustomPrompt="1"/>
          </p:nvPr>
        </p:nvSpPr>
        <p:spPr>
          <a:xfrm>
            <a:off x="2018924" y="954582"/>
            <a:ext cx="6569367" cy="1454326"/>
          </a:xfrm>
          <a:prstGeom prst="rect">
            <a:avLst/>
          </a:prstGeom>
        </p:spPr>
        <p:txBody>
          <a:bodyPr>
            <a:normAutofit/>
          </a:bodyPr>
          <a:lstStyle>
            <a:lvl1pPr marL="0" indent="0">
              <a:lnSpc>
                <a:spcPct val="100000"/>
              </a:lnSpc>
              <a:spcBef>
                <a:spcPts val="0"/>
              </a:spcBef>
              <a:buNone/>
              <a:defRPr sz="160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
        <p:nvSpPr>
          <p:cNvPr id="9" name="Picture Placeholder 2">
            <a:extLst>
              <a:ext uri="{FF2B5EF4-FFF2-40B4-BE49-F238E27FC236}">
                <a16:creationId xmlns:a16="http://schemas.microsoft.com/office/drawing/2014/main" id="{00DC9304-0A4C-34B4-FD2B-90137F7ED775}"/>
              </a:ext>
            </a:extLst>
          </p:cNvPr>
          <p:cNvSpPr>
            <a:spLocks noGrp="1" noChangeAspect="1"/>
          </p:cNvSpPr>
          <p:nvPr>
            <p:ph type="pic" idx="10"/>
          </p:nvPr>
        </p:nvSpPr>
        <p:spPr>
          <a:xfrm>
            <a:off x="419908" y="2730942"/>
            <a:ext cx="1407515" cy="2111273"/>
          </a:xfrm>
          <a:prstGeom prst="rect">
            <a:avLst/>
          </a:prstGeom>
          <a:ln w="12700">
            <a:solidFill>
              <a:schemeClr val="accent3">
                <a:lumMod val="60000"/>
                <a:lumOff val="40000"/>
              </a:schemeClr>
            </a:solidFill>
          </a:ln>
          <a:effectLst>
            <a:outerShdw blurRad="50800" dist="38100" dir="2700000" algn="tl"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Rectangle 9">
            <a:extLst>
              <a:ext uri="{FF2B5EF4-FFF2-40B4-BE49-F238E27FC236}">
                <a16:creationId xmlns:a16="http://schemas.microsoft.com/office/drawing/2014/main" id="{D5C321CB-45C0-0E99-A811-6645AE659B35}"/>
              </a:ext>
            </a:extLst>
          </p:cNvPr>
          <p:cNvSpPr>
            <a:spLocks noChangeAspect="1"/>
          </p:cNvSpPr>
          <p:nvPr userDrawn="1"/>
        </p:nvSpPr>
        <p:spPr>
          <a:xfrm>
            <a:off x="307817" y="2632486"/>
            <a:ext cx="1633018" cy="2311835"/>
          </a:xfrm>
          <a:prstGeom prst="rect">
            <a:avLst/>
          </a:prstGeom>
          <a:noFill/>
          <a:ln w="19050">
            <a:solidFill>
              <a:schemeClr val="accent3">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4F2D467-A79D-FFCA-40B4-AAC23F5B4FF3}"/>
              </a:ext>
            </a:extLst>
          </p:cNvPr>
          <p:cNvSpPr>
            <a:spLocks noGrp="1"/>
          </p:cNvSpPr>
          <p:nvPr>
            <p:ph type="body" sz="half" idx="11" hasCustomPrompt="1"/>
          </p:nvPr>
        </p:nvSpPr>
        <p:spPr>
          <a:xfrm>
            <a:off x="2018924" y="3360729"/>
            <a:ext cx="6569367" cy="1481485"/>
          </a:xfrm>
          <a:prstGeom prst="rect">
            <a:avLst/>
          </a:prstGeom>
        </p:spPr>
        <p:txBody>
          <a:bodyPr>
            <a:normAutofit/>
          </a:bodyPr>
          <a:lstStyle>
            <a:lvl1pPr marL="0" indent="0">
              <a:lnSpc>
                <a:spcPct val="100000"/>
              </a:lnSpc>
              <a:spcBef>
                <a:spcPts val="0"/>
              </a:spcBef>
              <a:buNone/>
              <a:defRPr sz="160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
        <p:nvSpPr>
          <p:cNvPr id="15" name="Text Placeholder 14">
            <a:extLst>
              <a:ext uri="{FF2B5EF4-FFF2-40B4-BE49-F238E27FC236}">
                <a16:creationId xmlns:a16="http://schemas.microsoft.com/office/drawing/2014/main" id="{372E1905-E5DE-5FB4-BABD-EE0EC52439D1}"/>
              </a:ext>
            </a:extLst>
          </p:cNvPr>
          <p:cNvSpPr>
            <a:spLocks noGrp="1"/>
          </p:cNvSpPr>
          <p:nvPr>
            <p:ph type="body" sz="quarter" idx="12" hasCustomPrompt="1"/>
          </p:nvPr>
        </p:nvSpPr>
        <p:spPr>
          <a:xfrm>
            <a:off x="2019300" y="2730941"/>
            <a:ext cx="6569075" cy="574233"/>
          </a:xfrm>
          <a:prstGeom prst="rect">
            <a:avLst/>
          </a:prstGeom>
        </p:spPr>
        <p:txBody>
          <a:bodyPr vert="horz" lIns="91440" tIns="45720" rIns="91440" bIns="45720" rtlCol="0" anchor="b">
            <a:normAutofit/>
          </a:bodyPr>
          <a:lstStyle>
            <a:lvl1pPr>
              <a:defRPr lang="en-US" sz="2400" b="1"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lvl="0">
              <a:spcBef>
                <a:spcPct val="0"/>
              </a:spcBef>
              <a:buNone/>
            </a:pPr>
            <a:r>
              <a:rPr lang="en-US"/>
              <a:t>Click to edit name</a:t>
            </a:r>
          </a:p>
        </p:txBody>
      </p:sp>
    </p:spTree>
    <p:extLst>
      <p:ext uri="{BB962C8B-B14F-4D97-AF65-F5344CB8AC3E}">
        <p14:creationId xmlns:p14="http://schemas.microsoft.com/office/powerpoint/2010/main" val="373420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culty 3">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9908" y="209350"/>
            <a:ext cx="914400" cy="1371600"/>
          </a:xfrm>
          <a:prstGeom prst="rect">
            <a:avLst/>
          </a:prstGeom>
          <a:ln w="12700">
            <a:solidFill>
              <a:schemeClr val="accent3">
                <a:lumMod val="60000"/>
                <a:lumOff val="40000"/>
              </a:schemeClr>
            </a:solidFill>
          </a:ln>
          <a:effectLst>
            <a:outerShdw blurRad="50800" dist="38100" dir="2700000" algn="tl" rotWithShape="0">
              <a:prstClr val="black">
                <a:alpha val="40000"/>
              </a:prstClr>
            </a:outerShdw>
          </a:effectLst>
        </p:spPr>
        <p:txBody>
          <a:bodyPr anchor="t">
            <a:no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Rectangle 7">
            <a:extLst>
              <a:ext uri="{FF2B5EF4-FFF2-40B4-BE49-F238E27FC236}">
                <a16:creationId xmlns:a16="http://schemas.microsoft.com/office/drawing/2014/main" id="{7A0B53FC-8745-6E51-DD4B-5A936A7EF380}"/>
              </a:ext>
            </a:extLst>
          </p:cNvPr>
          <p:cNvSpPr>
            <a:spLocks noChangeAspect="1"/>
          </p:cNvSpPr>
          <p:nvPr userDrawn="1"/>
        </p:nvSpPr>
        <p:spPr>
          <a:xfrm>
            <a:off x="334229" y="136119"/>
            <a:ext cx="1083517" cy="1508553"/>
          </a:xfrm>
          <a:prstGeom prst="rect">
            <a:avLst/>
          </a:prstGeom>
          <a:noFill/>
          <a:ln w="19050">
            <a:solidFill>
              <a:schemeClr val="accent3">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77493" y="132431"/>
            <a:ext cx="7146975" cy="395157"/>
          </a:xfrm>
          <a:prstGeom prst="rect">
            <a:avLst/>
          </a:prstGeom>
        </p:spPr>
        <p:txBody>
          <a:bodyPr anchor="b">
            <a:normAutofit/>
          </a:bodyPr>
          <a:lstStyle>
            <a:lvl1pPr>
              <a:defRPr sz="2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Name</a:t>
            </a:r>
          </a:p>
        </p:txBody>
      </p:sp>
      <p:sp>
        <p:nvSpPr>
          <p:cNvPr id="4" name="Text Placeholder 3"/>
          <p:cNvSpPr>
            <a:spLocks noGrp="1"/>
          </p:cNvSpPr>
          <p:nvPr>
            <p:ph type="body" sz="half" idx="2" hasCustomPrompt="1"/>
          </p:nvPr>
        </p:nvSpPr>
        <p:spPr>
          <a:xfrm>
            <a:off x="1577493" y="538375"/>
            <a:ext cx="7146975" cy="1112603"/>
          </a:xfrm>
          <a:prstGeom prst="rect">
            <a:avLst/>
          </a:prstGeom>
        </p:spPr>
        <p:txBody>
          <a:bodyPr>
            <a:normAutofit/>
          </a:bodyPr>
          <a:lstStyle>
            <a:lvl1pPr marL="0" indent="0">
              <a:lnSpc>
                <a:spcPct val="100000"/>
              </a:lnSpc>
              <a:spcBef>
                <a:spcPts val="0"/>
              </a:spcBef>
              <a:buNone/>
              <a:defRPr sz="140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
        <p:nvSpPr>
          <p:cNvPr id="12" name="Text Placeholder 3">
            <a:extLst>
              <a:ext uri="{FF2B5EF4-FFF2-40B4-BE49-F238E27FC236}">
                <a16:creationId xmlns:a16="http://schemas.microsoft.com/office/drawing/2014/main" id="{A4F2D467-A79D-FFCA-40B4-AAC23F5B4FF3}"/>
              </a:ext>
            </a:extLst>
          </p:cNvPr>
          <p:cNvSpPr>
            <a:spLocks noGrp="1"/>
          </p:cNvSpPr>
          <p:nvPr>
            <p:ph type="body" sz="half" idx="11" hasCustomPrompt="1"/>
          </p:nvPr>
        </p:nvSpPr>
        <p:spPr>
          <a:xfrm>
            <a:off x="1577117" y="2211410"/>
            <a:ext cx="7146975" cy="1098275"/>
          </a:xfrm>
          <a:prstGeom prst="rect">
            <a:avLst/>
          </a:prstGeom>
        </p:spPr>
        <p:txBody>
          <a:bodyPr>
            <a:normAutofit/>
          </a:bodyPr>
          <a:lstStyle>
            <a:lvl1pPr marL="0" indent="0">
              <a:lnSpc>
                <a:spcPct val="100000"/>
              </a:lnSpc>
              <a:spcBef>
                <a:spcPts val="0"/>
              </a:spcBef>
              <a:buNone/>
              <a:defRPr sz="140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
        <p:nvSpPr>
          <p:cNvPr id="15" name="Text Placeholder 14">
            <a:extLst>
              <a:ext uri="{FF2B5EF4-FFF2-40B4-BE49-F238E27FC236}">
                <a16:creationId xmlns:a16="http://schemas.microsoft.com/office/drawing/2014/main" id="{372E1905-E5DE-5FB4-BABD-EE0EC52439D1}"/>
              </a:ext>
            </a:extLst>
          </p:cNvPr>
          <p:cNvSpPr>
            <a:spLocks noGrp="1"/>
          </p:cNvSpPr>
          <p:nvPr>
            <p:ph type="body" sz="quarter" idx="12" hasCustomPrompt="1"/>
          </p:nvPr>
        </p:nvSpPr>
        <p:spPr>
          <a:xfrm>
            <a:off x="1577493" y="1813744"/>
            <a:ext cx="7146657" cy="386252"/>
          </a:xfrm>
          <a:prstGeom prst="rect">
            <a:avLst/>
          </a:prstGeom>
        </p:spPr>
        <p:txBody>
          <a:bodyPr vert="horz" lIns="91440" tIns="45720" rIns="91440" bIns="45720" rtlCol="0" anchor="b">
            <a:normAutofit/>
          </a:bodyPr>
          <a:lstStyle>
            <a:lvl1pPr>
              <a:defRPr lang="en-US" sz="2000" b="1"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lvl="0">
              <a:spcBef>
                <a:spcPct val="0"/>
              </a:spcBef>
              <a:buNone/>
            </a:pPr>
            <a:r>
              <a:rPr lang="en-US"/>
              <a:t>Click to edit name</a:t>
            </a:r>
          </a:p>
        </p:txBody>
      </p:sp>
      <p:sp>
        <p:nvSpPr>
          <p:cNvPr id="5" name="Picture Placeholder 2">
            <a:extLst>
              <a:ext uri="{FF2B5EF4-FFF2-40B4-BE49-F238E27FC236}">
                <a16:creationId xmlns:a16="http://schemas.microsoft.com/office/drawing/2014/main" id="{79C275FC-9BC4-77FC-09B7-F9C07FC6EDC5}"/>
              </a:ext>
            </a:extLst>
          </p:cNvPr>
          <p:cNvSpPr>
            <a:spLocks noGrp="1" noChangeAspect="1"/>
          </p:cNvSpPr>
          <p:nvPr>
            <p:ph type="pic" idx="13"/>
          </p:nvPr>
        </p:nvSpPr>
        <p:spPr>
          <a:xfrm>
            <a:off x="419908" y="1874363"/>
            <a:ext cx="914400" cy="1371600"/>
          </a:xfrm>
          <a:prstGeom prst="rect">
            <a:avLst/>
          </a:prstGeom>
          <a:ln w="12700">
            <a:solidFill>
              <a:schemeClr val="accent3">
                <a:lumMod val="60000"/>
                <a:lumOff val="40000"/>
              </a:schemeClr>
            </a:solidFill>
          </a:ln>
          <a:effectLst>
            <a:outerShdw blurRad="50800" dist="38100" dir="2700000" algn="tl" rotWithShape="0">
              <a:prstClr val="black">
                <a:alpha val="40000"/>
              </a:prstClr>
            </a:outerShdw>
          </a:effectLst>
        </p:spPr>
        <p:txBody>
          <a:bodyPr anchor="t">
            <a:no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Rectangle 5">
            <a:extLst>
              <a:ext uri="{FF2B5EF4-FFF2-40B4-BE49-F238E27FC236}">
                <a16:creationId xmlns:a16="http://schemas.microsoft.com/office/drawing/2014/main" id="{0C99BC2C-6B98-33A1-8321-415F6357C156}"/>
              </a:ext>
            </a:extLst>
          </p:cNvPr>
          <p:cNvSpPr>
            <a:spLocks noChangeAspect="1"/>
          </p:cNvSpPr>
          <p:nvPr userDrawn="1"/>
        </p:nvSpPr>
        <p:spPr>
          <a:xfrm>
            <a:off x="334229" y="1801132"/>
            <a:ext cx="1083517" cy="1508553"/>
          </a:xfrm>
          <a:prstGeom prst="rect">
            <a:avLst/>
          </a:prstGeom>
          <a:noFill/>
          <a:ln w="19050">
            <a:solidFill>
              <a:schemeClr val="accent3">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90830DB5-2BE5-81BC-5862-EF24B07B8958}"/>
              </a:ext>
            </a:extLst>
          </p:cNvPr>
          <p:cNvSpPr>
            <a:spLocks noGrp="1" noChangeAspect="1"/>
          </p:cNvSpPr>
          <p:nvPr>
            <p:ph type="pic" idx="14"/>
          </p:nvPr>
        </p:nvSpPr>
        <p:spPr>
          <a:xfrm>
            <a:off x="419908" y="3539376"/>
            <a:ext cx="914400" cy="1371600"/>
          </a:xfrm>
          <a:prstGeom prst="rect">
            <a:avLst/>
          </a:prstGeom>
          <a:ln w="12700">
            <a:solidFill>
              <a:schemeClr val="accent3">
                <a:lumMod val="60000"/>
                <a:lumOff val="40000"/>
              </a:schemeClr>
            </a:solidFill>
          </a:ln>
          <a:effectLst>
            <a:outerShdw blurRad="50800" dist="38100" dir="2700000" algn="tl" rotWithShape="0">
              <a:prstClr val="black">
                <a:alpha val="40000"/>
              </a:prstClr>
            </a:outerShdw>
          </a:effectLst>
        </p:spPr>
        <p:txBody>
          <a:bodyPr anchor="t">
            <a:no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Rectangle 10">
            <a:extLst>
              <a:ext uri="{FF2B5EF4-FFF2-40B4-BE49-F238E27FC236}">
                <a16:creationId xmlns:a16="http://schemas.microsoft.com/office/drawing/2014/main" id="{53EE1F21-6E69-8101-818A-FE2D255522D1}"/>
              </a:ext>
            </a:extLst>
          </p:cNvPr>
          <p:cNvSpPr>
            <a:spLocks noChangeAspect="1"/>
          </p:cNvSpPr>
          <p:nvPr userDrawn="1"/>
        </p:nvSpPr>
        <p:spPr>
          <a:xfrm>
            <a:off x="334229" y="3466145"/>
            <a:ext cx="1083517" cy="1508553"/>
          </a:xfrm>
          <a:prstGeom prst="rect">
            <a:avLst/>
          </a:prstGeom>
          <a:noFill/>
          <a:ln w="19050">
            <a:solidFill>
              <a:schemeClr val="accent3">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07986CD7-FECA-40FD-E0FC-451BF71FE5CE}"/>
              </a:ext>
            </a:extLst>
          </p:cNvPr>
          <p:cNvSpPr>
            <a:spLocks noGrp="1"/>
          </p:cNvSpPr>
          <p:nvPr>
            <p:ph type="body" sz="half" idx="15" hasCustomPrompt="1"/>
          </p:nvPr>
        </p:nvSpPr>
        <p:spPr>
          <a:xfrm>
            <a:off x="1577117" y="3882729"/>
            <a:ext cx="7146975" cy="1091969"/>
          </a:xfrm>
          <a:prstGeom prst="rect">
            <a:avLst/>
          </a:prstGeom>
        </p:spPr>
        <p:txBody>
          <a:bodyPr>
            <a:normAutofit/>
          </a:bodyPr>
          <a:lstStyle>
            <a:lvl1pPr marL="0" indent="0">
              <a:lnSpc>
                <a:spcPct val="100000"/>
              </a:lnSpc>
              <a:spcBef>
                <a:spcPts val="0"/>
              </a:spcBef>
              <a:buNone/>
              <a:defRPr sz="140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
        <p:nvSpPr>
          <p:cNvPr id="14" name="Text Placeholder 14">
            <a:extLst>
              <a:ext uri="{FF2B5EF4-FFF2-40B4-BE49-F238E27FC236}">
                <a16:creationId xmlns:a16="http://schemas.microsoft.com/office/drawing/2014/main" id="{84FA542C-4A01-D128-7C28-AE05B5E300AB}"/>
              </a:ext>
            </a:extLst>
          </p:cNvPr>
          <p:cNvSpPr>
            <a:spLocks noGrp="1"/>
          </p:cNvSpPr>
          <p:nvPr>
            <p:ph type="body" sz="quarter" idx="16" hasCustomPrompt="1"/>
          </p:nvPr>
        </p:nvSpPr>
        <p:spPr>
          <a:xfrm>
            <a:off x="1577493" y="3478757"/>
            <a:ext cx="7146657" cy="386252"/>
          </a:xfrm>
          <a:prstGeom prst="rect">
            <a:avLst/>
          </a:prstGeom>
        </p:spPr>
        <p:txBody>
          <a:bodyPr vert="horz" lIns="91440" tIns="45720" rIns="91440" bIns="45720" rtlCol="0" anchor="b">
            <a:normAutofit/>
          </a:bodyPr>
          <a:lstStyle>
            <a:lvl1pPr>
              <a:defRPr lang="en-US" sz="2000" b="1"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lvl="0">
              <a:spcBef>
                <a:spcPct val="0"/>
              </a:spcBef>
              <a:buNone/>
            </a:pPr>
            <a:r>
              <a:rPr lang="en-US"/>
              <a:t>Click to edit name</a:t>
            </a:r>
          </a:p>
        </p:txBody>
      </p:sp>
    </p:spTree>
    <p:extLst>
      <p:ext uri="{BB962C8B-B14F-4D97-AF65-F5344CB8AC3E}">
        <p14:creationId xmlns:p14="http://schemas.microsoft.com/office/powerpoint/2010/main" val="103544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Logo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33B5-C65C-63B9-B81A-528F2A7AEAC3}"/>
              </a:ext>
            </a:extLst>
          </p:cNvPr>
          <p:cNvSpPr>
            <a:spLocks noGrp="1"/>
          </p:cNvSpPr>
          <p:nvPr>
            <p:ph type="title"/>
          </p:nvPr>
        </p:nvSpPr>
        <p:spPr>
          <a:xfrm>
            <a:off x="628650" y="273844"/>
            <a:ext cx="7886700" cy="994172"/>
          </a:xfrm>
          <a:prstGeom prst="rect">
            <a:avLst/>
          </a:prstGeom>
        </p:spPr>
        <p:txBody>
          <a:bodyPr anchor="b">
            <a:normAutofit/>
          </a:bodyPr>
          <a:lstStyle>
            <a:lvl1pPr algn="l">
              <a:defRPr sz="4000" b="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6">
            <a:extLst>
              <a:ext uri="{FF2B5EF4-FFF2-40B4-BE49-F238E27FC236}">
                <a16:creationId xmlns:a16="http://schemas.microsoft.com/office/drawing/2014/main" id="{2B7198AA-D3A0-901A-931C-FECFE2938538}"/>
              </a:ext>
            </a:extLst>
          </p:cNvPr>
          <p:cNvSpPr>
            <a:spLocks noGrp="1"/>
          </p:cNvSpPr>
          <p:nvPr>
            <p:ph type="body" sz="quarter" idx="10" hasCustomPrompt="1"/>
          </p:nvPr>
        </p:nvSpPr>
        <p:spPr>
          <a:xfrm>
            <a:off x="615950" y="1268016"/>
            <a:ext cx="7912100" cy="3621484"/>
          </a:xfrm>
          <a:prstGeom prst="rect">
            <a:avLst/>
          </a:prstGeom>
        </p:spPr>
        <p:txBody>
          <a:bodyPr>
            <a:normAutofit/>
          </a:bodyPr>
          <a:lstStyle>
            <a:lvl1pPr marL="0" indent="0" algn="l">
              <a:lnSpc>
                <a:spcPct val="100000"/>
              </a:lnSpc>
              <a:spcBef>
                <a:spcPts val="0"/>
              </a:spcBef>
              <a:buNone/>
              <a:defRPr sz="36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Tree>
    <p:extLst>
      <p:ext uri="{BB962C8B-B14F-4D97-AF65-F5344CB8AC3E}">
        <p14:creationId xmlns:p14="http://schemas.microsoft.com/office/powerpoint/2010/main" val="276710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56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27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1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8FB0-C3B0-2763-CF8F-200DDB022362}"/>
              </a:ext>
            </a:extLst>
          </p:cNvPr>
          <p:cNvSpPr>
            <a:spLocks noGrp="1"/>
          </p:cNvSpPr>
          <p:nvPr>
            <p:ph type="title"/>
          </p:nvPr>
        </p:nvSpPr>
        <p:spPr>
          <a:xfrm>
            <a:off x="12700" y="12699"/>
            <a:ext cx="9118600" cy="1000785"/>
          </a:xfrm>
          <a:prstGeom prst="rect">
            <a:avLst/>
          </a:prstGeom>
        </p:spPr>
        <p:txBody>
          <a:bodyPr lIns="182880" anchor="ctr"/>
          <a:lstStyle>
            <a:lvl1pPr>
              <a:defRPr sz="3600"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263B2A-6881-9608-E30E-5FC1370D11BD}"/>
              </a:ext>
            </a:extLst>
          </p:cNvPr>
          <p:cNvSpPr>
            <a:spLocks noGrp="1"/>
          </p:cNvSpPr>
          <p:nvPr>
            <p:ph idx="1"/>
          </p:nvPr>
        </p:nvSpPr>
        <p:spPr>
          <a:xfrm>
            <a:off x="262549" y="1110953"/>
            <a:ext cx="8664167" cy="3714544"/>
          </a:xfrm>
          <a:prstGeom prst="rect">
            <a:avLst/>
          </a:prstGeom>
        </p:spPr>
        <p:txBody>
          <a:bodyPr/>
          <a:lstStyle>
            <a:lvl1pPr marL="274320" indent="-274320">
              <a:spcBef>
                <a:spcPts val="0"/>
              </a:spcBef>
              <a:spcAft>
                <a:spcPts val="600"/>
              </a:spcAft>
              <a:buClr>
                <a:schemeClr val="accent1"/>
              </a:buClr>
              <a:defRPr>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8565FE1-6404-5E1E-A716-36FD230C9B9C}"/>
              </a:ext>
            </a:extLst>
          </p:cNvPr>
          <p:cNvSpPr>
            <a:spLocks noGrp="1"/>
          </p:cNvSpPr>
          <p:nvPr>
            <p:ph type="body" sz="quarter" idx="10" hasCustomPrompt="1"/>
          </p:nvPr>
        </p:nvSpPr>
        <p:spPr>
          <a:xfrm>
            <a:off x="0" y="4826000"/>
            <a:ext cx="8337550"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2041321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1 2 Columns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F07FA-5120-6F07-1778-7B71714967D4}"/>
              </a:ext>
            </a:extLst>
          </p:cNvPr>
          <p:cNvSpPr>
            <a:spLocks noGrp="1"/>
          </p:cNvSpPr>
          <p:nvPr>
            <p:ph sz="half" idx="1"/>
          </p:nvPr>
        </p:nvSpPr>
        <p:spPr>
          <a:xfrm>
            <a:off x="235390" y="1093862"/>
            <a:ext cx="4260410" cy="3732137"/>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56AE4-B3BD-98A0-0907-BE3E4A121A9D}"/>
              </a:ext>
            </a:extLst>
          </p:cNvPr>
          <p:cNvSpPr>
            <a:spLocks noGrp="1"/>
          </p:cNvSpPr>
          <p:nvPr>
            <p:ph sz="half" idx="2"/>
          </p:nvPr>
        </p:nvSpPr>
        <p:spPr>
          <a:xfrm>
            <a:off x="4648200" y="1093862"/>
            <a:ext cx="4260410" cy="3732137"/>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49CAF11B-C723-4AC7-76D1-53E42CF6A70A}"/>
              </a:ext>
            </a:extLst>
          </p:cNvPr>
          <p:cNvSpPr>
            <a:spLocks noGrp="1"/>
          </p:cNvSpPr>
          <p:nvPr>
            <p:ph type="title"/>
          </p:nvPr>
        </p:nvSpPr>
        <p:spPr>
          <a:xfrm>
            <a:off x="0" y="12093"/>
            <a:ext cx="9144000" cy="983785"/>
          </a:xfrm>
          <a:prstGeom prst="rect">
            <a:avLst/>
          </a:prstGeom>
        </p:spPr>
        <p:txBody>
          <a:bodyPr lIns="18288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7">
            <a:extLst>
              <a:ext uri="{FF2B5EF4-FFF2-40B4-BE49-F238E27FC236}">
                <a16:creationId xmlns:a16="http://schemas.microsoft.com/office/drawing/2014/main" id="{F1698A10-D537-7734-5540-FC1FF68E3493}"/>
              </a:ext>
            </a:extLst>
          </p:cNvPr>
          <p:cNvSpPr>
            <a:spLocks noGrp="1"/>
          </p:cNvSpPr>
          <p:nvPr>
            <p:ph type="body" sz="quarter" idx="10" hasCustomPrompt="1"/>
          </p:nvPr>
        </p:nvSpPr>
        <p:spPr>
          <a:xfrm>
            <a:off x="0" y="4826000"/>
            <a:ext cx="8337550"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1282066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1 2 Columns Headings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C87E0-D50C-9DF1-7A93-7A3DEA9660A7}"/>
              </a:ext>
            </a:extLst>
          </p:cNvPr>
          <p:cNvSpPr>
            <a:spLocks noGrp="1"/>
          </p:cNvSpPr>
          <p:nvPr>
            <p:ph type="body" idx="1"/>
          </p:nvPr>
        </p:nvSpPr>
        <p:spPr>
          <a:xfrm>
            <a:off x="235390" y="1061306"/>
            <a:ext cx="4263585"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42D88C7-A3DA-FE69-C64E-AAD516AD6D97}"/>
              </a:ext>
            </a:extLst>
          </p:cNvPr>
          <p:cNvSpPr>
            <a:spLocks noGrp="1"/>
          </p:cNvSpPr>
          <p:nvPr>
            <p:ph type="body" sz="quarter" idx="3"/>
          </p:nvPr>
        </p:nvSpPr>
        <p:spPr>
          <a:xfrm>
            <a:off x="4647256" y="1061306"/>
            <a:ext cx="4260410"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A5E8258A-515D-5878-2140-BBD86081CFFE}"/>
              </a:ext>
            </a:extLst>
          </p:cNvPr>
          <p:cNvSpPr>
            <a:spLocks noGrp="1"/>
          </p:cNvSpPr>
          <p:nvPr>
            <p:ph type="title"/>
          </p:nvPr>
        </p:nvSpPr>
        <p:spPr>
          <a:xfrm>
            <a:off x="0" y="12093"/>
            <a:ext cx="9144000" cy="995493"/>
          </a:xfrm>
          <a:prstGeom prst="rect">
            <a:avLst/>
          </a:prstGeom>
        </p:spPr>
        <p:txBody>
          <a:bodyPr lIns="18288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7">
            <a:extLst>
              <a:ext uri="{FF2B5EF4-FFF2-40B4-BE49-F238E27FC236}">
                <a16:creationId xmlns:a16="http://schemas.microsoft.com/office/drawing/2014/main" id="{AB2B2AC4-A34B-926D-D889-0CE7BA1CCA58}"/>
              </a:ext>
            </a:extLst>
          </p:cNvPr>
          <p:cNvSpPr>
            <a:spLocks noGrp="1"/>
          </p:cNvSpPr>
          <p:nvPr>
            <p:ph type="body" sz="quarter" idx="10" hasCustomPrompt="1"/>
          </p:nvPr>
        </p:nvSpPr>
        <p:spPr>
          <a:xfrm>
            <a:off x="0" y="4826000"/>
            <a:ext cx="8337550"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
        <p:nvSpPr>
          <p:cNvPr id="12" name="Content Placeholder 2">
            <a:extLst>
              <a:ext uri="{FF2B5EF4-FFF2-40B4-BE49-F238E27FC236}">
                <a16:creationId xmlns:a16="http://schemas.microsoft.com/office/drawing/2014/main" id="{9EC6471C-C9E4-7AC6-D226-154452BE1691}"/>
              </a:ext>
            </a:extLst>
          </p:cNvPr>
          <p:cNvSpPr>
            <a:spLocks noGrp="1"/>
          </p:cNvSpPr>
          <p:nvPr>
            <p:ph sz="half" idx="11"/>
          </p:nvPr>
        </p:nvSpPr>
        <p:spPr>
          <a:xfrm>
            <a:off x="235390" y="1692998"/>
            <a:ext cx="4260410" cy="3133001"/>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05A7745-2E06-6347-C476-59DE58CAD7B5}"/>
              </a:ext>
            </a:extLst>
          </p:cNvPr>
          <p:cNvSpPr>
            <a:spLocks noGrp="1"/>
          </p:cNvSpPr>
          <p:nvPr>
            <p:ph sz="half" idx="2"/>
          </p:nvPr>
        </p:nvSpPr>
        <p:spPr>
          <a:xfrm>
            <a:off x="4648200" y="1692998"/>
            <a:ext cx="4260410" cy="3133001"/>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20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1 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p:nvPr>
        </p:nvSpPr>
        <p:spPr>
          <a:xfrm>
            <a:off x="0" y="12093"/>
            <a:ext cx="9144000" cy="983845"/>
          </a:xfrm>
          <a:prstGeom prst="rect">
            <a:avLst/>
          </a:prstGeom>
        </p:spPr>
        <p:txBody>
          <a:bodyPr lIns="18288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7">
            <a:extLst>
              <a:ext uri="{FF2B5EF4-FFF2-40B4-BE49-F238E27FC236}">
                <a16:creationId xmlns:a16="http://schemas.microsoft.com/office/drawing/2014/main" id="{97BBF94D-4622-C838-2289-BEE26B991E3F}"/>
              </a:ext>
            </a:extLst>
          </p:cNvPr>
          <p:cNvSpPr>
            <a:spLocks noGrp="1"/>
          </p:cNvSpPr>
          <p:nvPr>
            <p:ph type="body" sz="quarter" idx="10" hasCustomPrompt="1"/>
          </p:nvPr>
        </p:nvSpPr>
        <p:spPr>
          <a:xfrm>
            <a:off x="0" y="4826000"/>
            <a:ext cx="8337550"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159614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nack Series 2">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54EE48D-74E0-61EA-4DA7-E11E16B16824}"/>
              </a:ext>
            </a:extLst>
          </p:cNvPr>
          <p:cNvSpPr txBox="1"/>
          <p:nvPr userDrawn="1"/>
        </p:nvSpPr>
        <p:spPr>
          <a:xfrm>
            <a:off x="549274" y="1962590"/>
            <a:ext cx="7962824" cy="523220"/>
          </a:xfrm>
          <a:prstGeom prst="rect">
            <a:avLst/>
          </a:prstGeom>
          <a:noFill/>
        </p:spPr>
        <p:txBody>
          <a:bodyPr wrap="square" lIns="0" rtlCol="0">
            <a:spAutoFit/>
          </a:bodyPr>
          <a:lstStyle/>
          <a:p>
            <a:r>
              <a:rPr lang="en-US" sz="2800" b="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activities in this series include:</a:t>
            </a:r>
          </a:p>
        </p:txBody>
      </p:sp>
      <p:sp>
        <p:nvSpPr>
          <p:cNvPr id="7" name="Content Placeholder 6">
            <a:extLst>
              <a:ext uri="{FF2B5EF4-FFF2-40B4-BE49-F238E27FC236}">
                <a16:creationId xmlns:a16="http://schemas.microsoft.com/office/drawing/2014/main" id="{D5292238-6710-09DD-2202-46E5A74C3888}"/>
              </a:ext>
            </a:extLst>
          </p:cNvPr>
          <p:cNvSpPr>
            <a:spLocks noGrp="1"/>
          </p:cNvSpPr>
          <p:nvPr>
            <p:ph sz="quarter" idx="10" hasCustomPrompt="1"/>
          </p:nvPr>
        </p:nvSpPr>
        <p:spPr>
          <a:xfrm>
            <a:off x="549274" y="2485809"/>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1" name="Content Placeholder 6">
            <a:extLst>
              <a:ext uri="{FF2B5EF4-FFF2-40B4-BE49-F238E27FC236}">
                <a16:creationId xmlns:a16="http://schemas.microsoft.com/office/drawing/2014/main" id="{150FCD3F-C48E-8D89-93C5-312B38D20EE1}"/>
              </a:ext>
            </a:extLst>
          </p:cNvPr>
          <p:cNvSpPr>
            <a:spLocks noGrp="1"/>
          </p:cNvSpPr>
          <p:nvPr>
            <p:ph sz="quarter" idx="11" hasCustomPrompt="1"/>
          </p:nvPr>
        </p:nvSpPr>
        <p:spPr>
          <a:xfrm>
            <a:off x="549274" y="3496464"/>
            <a:ext cx="3807134" cy="1274710"/>
          </a:xfrm>
          <a:prstGeom prst="rect">
            <a:avLst/>
          </a:prstGeom>
        </p:spPr>
        <p:txBody>
          <a:bodyPr lIns="0" anchor="t">
            <a:normAutofit/>
          </a:bodyPr>
          <a:lstStyle>
            <a:lvl1pPr marL="0" indent="0">
              <a:lnSpc>
                <a:spcPct val="100000"/>
              </a:lnSpc>
              <a:spcBef>
                <a:spcPts val="0"/>
              </a:spcBef>
              <a:buNone/>
              <a:defRPr sz="20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2" name="Content Placeholder 6">
            <a:extLst>
              <a:ext uri="{FF2B5EF4-FFF2-40B4-BE49-F238E27FC236}">
                <a16:creationId xmlns:a16="http://schemas.microsoft.com/office/drawing/2014/main" id="{AF5A6478-43E2-73D2-05E6-FC880F49F9F9}"/>
              </a:ext>
            </a:extLst>
          </p:cNvPr>
          <p:cNvSpPr>
            <a:spLocks noGrp="1"/>
          </p:cNvSpPr>
          <p:nvPr>
            <p:ph sz="quarter" idx="12" hasCustomPrompt="1"/>
          </p:nvPr>
        </p:nvSpPr>
        <p:spPr>
          <a:xfrm>
            <a:off x="4787594" y="2485809"/>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3" name="Content Placeholder 6">
            <a:extLst>
              <a:ext uri="{FF2B5EF4-FFF2-40B4-BE49-F238E27FC236}">
                <a16:creationId xmlns:a16="http://schemas.microsoft.com/office/drawing/2014/main" id="{5DD7F8BC-567D-BA67-8674-4D3E9D106D6E}"/>
              </a:ext>
            </a:extLst>
          </p:cNvPr>
          <p:cNvSpPr>
            <a:spLocks noGrp="1"/>
          </p:cNvSpPr>
          <p:nvPr>
            <p:ph sz="quarter" idx="13" hasCustomPrompt="1"/>
          </p:nvPr>
        </p:nvSpPr>
        <p:spPr>
          <a:xfrm>
            <a:off x="4787594" y="3496464"/>
            <a:ext cx="3807134" cy="1274710"/>
          </a:xfrm>
          <a:prstGeom prst="rect">
            <a:avLst/>
          </a:prstGeom>
        </p:spPr>
        <p:txBody>
          <a:bodyPr lIns="0" anchor="t">
            <a:normAutofit/>
          </a:bodyPr>
          <a:lstStyle>
            <a:lvl1pPr marL="0" indent="0">
              <a:lnSpc>
                <a:spcPct val="100000"/>
              </a:lnSpc>
              <a:spcBef>
                <a:spcPts val="0"/>
              </a:spcBef>
              <a:buNone/>
              <a:defRPr sz="20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Tree>
    <p:extLst>
      <p:ext uri="{BB962C8B-B14F-4D97-AF65-F5344CB8AC3E}">
        <p14:creationId xmlns:p14="http://schemas.microsoft.com/office/powerpoint/2010/main" val="9692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dience Respons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hasCustomPrompt="1"/>
          </p:nvPr>
        </p:nvSpPr>
        <p:spPr>
          <a:xfrm>
            <a:off x="0" y="12093"/>
            <a:ext cx="9144000" cy="989669"/>
          </a:xfrm>
          <a:prstGeom prst="rect">
            <a:avLst/>
          </a:prstGeom>
        </p:spPr>
        <p:txBody>
          <a:bodyPr lIns="182880" anchor="ctr"/>
          <a:lstStyle>
            <a:lvl1pPr>
              <a:defRPr sz="3600" b="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Audience Response</a:t>
            </a:r>
          </a:p>
        </p:txBody>
      </p:sp>
      <p:sp>
        <p:nvSpPr>
          <p:cNvPr id="2" name="TextBox 1">
            <a:extLst>
              <a:ext uri="{FF2B5EF4-FFF2-40B4-BE49-F238E27FC236}">
                <a16:creationId xmlns:a16="http://schemas.microsoft.com/office/drawing/2014/main" id="{9F49F3ED-8D8B-DA68-2819-27E099D14DFD}"/>
              </a:ext>
            </a:extLst>
          </p:cNvPr>
          <p:cNvSpPr txBox="1"/>
          <p:nvPr userDrawn="1"/>
        </p:nvSpPr>
        <p:spPr>
          <a:xfrm>
            <a:off x="0" y="804691"/>
            <a:ext cx="823865" cy="1323439"/>
          </a:xfrm>
          <a:prstGeom prst="rect">
            <a:avLst/>
          </a:prstGeom>
          <a:noFill/>
        </p:spPr>
        <p:txBody>
          <a:bodyPr wrap="square" rtlCol="0">
            <a:spAutoFit/>
          </a:bodyPr>
          <a:lstStyle/>
          <a:p>
            <a:r>
              <a:rPr lang="en-US" sz="8000" b="1">
                <a:solidFill>
                  <a:schemeClr val="accent3"/>
                </a:solidFill>
                <a:effectLst>
                  <a:outerShdw blurRad="38100" dist="38100" dir="2700000" algn="tl">
                    <a:srgbClr val="000000">
                      <a:alpha val="43137"/>
                    </a:srgbClr>
                  </a:outerShdw>
                </a:effectLst>
                <a:latin typeface="Verdana Pro Black" panose="020F0502020204030204" pitchFamily="34" charset="0"/>
                <a:cs typeface="Arial" panose="020B0604020202020204" pitchFamily="34" charset="0"/>
              </a:rPr>
              <a:t>?</a:t>
            </a:r>
          </a:p>
        </p:txBody>
      </p:sp>
      <p:sp>
        <p:nvSpPr>
          <p:cNvPr id="4" name="Text Placeholder 3">
            <a:extLst>
              <a:ext uri="{FF2B5EF4-FFF2-40B4-BE49-F238E27FC236}">
                <a16:creationId xmlns:a16="http://schemas.microsoft.com/office/drawing/2014/main" id="{D78A37E3-6221-C7A4-C02F-8547815330DD}"/>
              </a:ext>
            </a:extLst>
          </p:cNvPr>
          <p:cNvSpPr>
            <a:spLocks noGrp="1"/>
          </p:cNvSpPr>
          <p:nvPr>
            <p:ph type="body" sz="quarter" idx="11" hasCustomPrompt="1"/>
          </p:nvPr>
        </p:nvSpPr>
        <p:spPr>
          <a:xfrm>
            <a:off x="823913" y="1122363"/>
            <a:ext cx="8085137" cy="742950"/>
          </a:xfrm>
          <a:prstGeom prst="rect">
            <a:avLst/>
          </a:prstGeo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STEM</a:t>
            </a:r>
          </a:p>
        </p:txBody>
      </p:sp>
      <p:sp>
        <p:nvSpPr>
          <p:cNvPr id="8" name="Text Placeholder 7">
            <a:extLst>
              <a:ext uri="{FF2B5EF4-FFF2-40B4-BE49-F238E27FC236}">
                <a16:creationId xmlns:a16="http://schemas.microsoft.com/office/drawing/2014/main" id="{2143BBB1-B5B4-FDF3-3E27-4F686C1AAE0A}"/>
              </a:ext>
            </a:extLst>
          </p:cNvPr>
          <p:cNvSpPr>
            <a:spLocks noGrp="1"/>
          </p:cNvSpPr>
          <p:nvPr>
            <p:ph type="body" sz="quarter" idx="12" hasCustomPrompt="1"/>
          </p:nvPr>
        </p:nvSpPr>
        <p:spPr>
          <a:xfrm>
            <a:off x="181069" y="2128837"/>
            <a:ext cx="8727981" cy="2696659"/>
          </a:xfrm>
          <a:prstGeom prst="rect">
            <a:avLst/>
          </a:prstGeom>
        </p:spPr>
        <p:txBody>
          <a:bodyPr/>
          <a:lstStyle>
            <a:lvl1pPr marL="457200" indent="-457200">
              <a:spcBef>
                <a:spcPts val="0"/>
              </a:spcBef>
              <a:spcAft>
                <a:spcPts val="600"/>
              </a:spcAft>
              <a:buClr>
                <a:schemeClr val="accent1"/>
              </a:buClr>
              <a:buFont typeface="+mj-lt"/>
              <a:buAutoNum type="alphaUcPeriod"/>
              <a:defRPr sz="2400">
                <a:latin typeface="Arial" panose="020B0604020202020204" pitchFamily="34" charset="0"/>
                <a:cs typeface="Arial" panose="020B0604020202020204" pitchFamily="34" charset="0"/>
              </a:defRPr>
            </a:lvl1pPr>
          </a:lstStyle>
          <a:p>
            <a:pPr lvl="0"/>
            <a:r>
              <a:rPr lang="en-US"/>
              <a:t>Click to edit ANSWER OPTIONS</a:t>
            </a:r>
          </a:p>
        </p:txBody>
      </p:sp>
    </p:spTree>
    <p:extLst>
      <p:ext uri="{BB962C8B-B14F-4D97-AF65-F5344CB8AC3E}">
        <p14:creationId xmlns:p14="http://schemas.microsoft.com/office/powerpoint/2010/main" val="112858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61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2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8FB0-C3B0-2763-CF8F-200DDB022362}"/>
              </a:ext>
            </a:extLst>
          </p:cNvPr>
          <p:cNvSpPr>
            <a:spLocks noGrp="1"/>
          </p:cNvSpPr>
          <p:nvPr>
            <p:ph type="title" hasCustomPrompt="1"/>
          </p:nvPr>
        </p:nvSpPr>
        <p:spPr>
          <a:xfrm>
            <a:off x="0" y="35390"/>
            <a:ext cx="9144000" cy="612595"/>
          </a:xfrm>
          <a:prstGeom prst="rect">
            <a:avLst/>
          </a:prstGeom>
        </p:spPr>
        <p:txBody>
          <a:bodyPr lIns="182880" bIns="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MAIN TITLE</a:t>
            </a:r>
          </a:p>
        </p:txBody>
      </p:sp>
      <p:sp>
        <p:nvSpPr>
          <p:cNvPr id="3" name="Content Placeholder 2">
            <a:extLst>
              <a:ext uri="{FF2B5EF4-FFF2-40B4-BE49-F238E27FC236}">
                <a16:creationId xmlns:a16="http://schemas.microsoft.com/office/drawing/2014/main" id="{BE263B2A-6881-9608-E30E-5FC1370D11BD}"/>
              </a:ext>
            </a:extLst>
          </p:cNvPr>
          <p:cNvSpPr>
            <a:spLocks noGrp="1"/>
          </p:cNvSpPr>
          <p:nvPr>
            <p:ph idx="1"/>
          </p:nvPr>
        </p:nvSpPr>
        <p:spPr>
          <a:xfrm>
            <a:off x="262549" y="1258432"/>
            <a:ext cx="8664167" cy="3567065"/>
          </a:xfrm>
          <a:prstGeom prst="rect">
            <a:avLst/>
          </a:prstGeom>
        </p:spPr>
        <p:txBody>
          <a:bodyPr/>
          <a:lstStyle>
            <a:lvl1pPr marL="274320" indent="-274320">
              <a:spcBef>
                <a:spcPts val="0"/>
              </a:spcBef>
              <a:spcAft>
                <a:spcPts val="600"/>
              </a:spcAft>
              <a:buClr>
                <a:schemeClr val="accent1"/>
              </a:buClr>
              <a:defRPr>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8565FE1-6404-5E1E-A716-36FD230C9B9C}"/>
              </a:ext>
            </a:extLst>
          </p:cNvPr>
          <p:cNvSpPr>
            <a:spLocks noGrp="1"/>
          </p:cNvSpPr>
          <p:nvPr>
            <p:ph type="body" sz="quarter" idx="10" hasCustomPrompt="1"/>
          </p:nvPr>
        </p:nvSpPr>
        <p:spPr>
          <a:xfrm>
            <a:off x="0" y="4826000"/>
            <a:ext cx="8337550"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
        <p:nvSpPr>
          <p:cNvPr id="7" name="Text Placeholder 6">
            <a:extLst>
              <a:ext uri="{FF2B5EF4-FFF2-40B4-BE49-F238E27FC236}">
                <a16:creationId xmlns:a16="http://schemas.microsoft.com/office/drawing/2014/main" id="{847FA6DA-59FD-0C89-A5E6-204D7A45BAD2}"/>
              </a:ext>
            </a:extLst>
          </p:cNvPr>
          <p:cNvSpPr>
            <a:spLocks noGrp="1"/>
          </p:cNvSpPr>
          <p:nvPr>
            <p:ph type="body" sz="quarter" idx="11" hasCustomPrompt="1"/>
          </p:nvPr>
        </p:nvSpPr>
        <p:spPr>
          <a:xfrm>
            <a:off x="0" y="648771"/>
            <a:ext cx="9144000" cy="515938"/>
          </a:xfrm>
          <a:prstGeom prst="rect">
            <a:avLst/>
          </a:prstGeom>
        </p:spPr>
        <p:txBody>
          <a:bodyPr lIns="182880" tIns="0"/>
          <a:lstStyle>
            <a:lvl1pPr marL="0" indent="0">
              <a:spcBef>
                <a:spcPts val="0"/>
              </a:spcBef>
              <a:buNone/>
              <a:defRPr sz="240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SUBTITLE</a:t>
            </a:r>
          </a:p>
        </p:txBody>
      </p:sp>
    </p:spTree>
    <p:extLst>
      <p:ext uri="{BB962C8B-B14F-4D97-AF65-F5344CB8AC3E}">
        <p14:creationId xmlns:p14="http://schemas.microsoft.com/office/powerpoint/2010/main" val="393761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2 2 Columns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F07FA-5120-6F07-1778-7B71714967D4}"/>
              </a:ext>
            </a:extLst>
          </p:cNvPr>
          <p:cNvSpPr>
            <a:spLocks noGrp="1"/>
          </p:cNvSpPr>
          <p:nvPr>
            <p:ph sz="half" idx="1"/>
          </p:nvPr>
        </p:nvSpPr>
        <p:spPr>
          <a:xfrm>
            <a:off x="235390" y="1264778"/>
            <a:ext cx="4260410" cy="3561221"/>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56AE4-B3BD-98A0-0907-BE3E4A121A9D}"/>
              </a:ext>
            </a:extLst>
          </p:cNvPr>
          <p:cNvSpPr>
            <a:spLocks noGrp="1"/>
          </p:cNvSpPr>
          <p:nvPr>
            <p:ph sz="half" idx="2"/>
          </p:nvPr>
        </p:nvSpPr>
        <p:spPr>
          <a:xfrm>
            <a:off x="4648200" y="1264778"/>
            <a:ext cx="4260410" cy="3561221"/>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F1698A10-D537-7734-5540-FC1FF68E3493}"/>
              </a:ext>
            </a:extLst>
          </p:cNvPr>
          <p:cNvSpPr>
            <a:spLocks noGrp="1"/>
          </p:cNvSpPr>
          <p:nvPr>
            <p:ph type="body" sz="quarter" idx="10" hasCustomPrompt="1"/>
          </p:nvPr>
        </p:nvSpPr>
        <p:spPr>
          <a:xfrm>
            <a:off x="0" y="4826000"/>
            <a:ext cx="8337550"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
        <p:nvSpPr>
          <p:cNvPr id="6" name="Title 1">
            <a:extLst>
              <a:ext uri="{FF2B5EF4-FFF2-40B4-BE49-F238E27FC236}">
                <a16:creationId xmlns:a16="http://schemas.microsoft.com/office/drawing/2014/main" id="{1024547B-BA98-6352-7E66-A8EC94232626}"/>
              </a:ext>
            </a:extLst>
          </p:cNvPr>
          <p:cNvSpPr>
            <a:spLocks noGrp="1"/>
          </p:cNvSpPr>
          <p:nvPr>
            <p:ph type="title" hasCustomPrompt="1"/>
          </p:nvPr>
        </p:nvSpPr>
        <p:spPr>
          <a:xfrm>
            <a:off x="0" y="35390"/>
            <a:ext cx="9144000" cy="612595"/>
          </a:xfrm>
          <a:prstGeom prst="rect">
            <a:avLst/>
          </a:prstGeom>
        </p:spPr>
        <p:txBody>
          <a:bodyPr lIns="182880" bIns="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MAIN TITLE</a:t>
            </a:r>
          </a:p>
        </p:txBody>
      </p:sp>
      <p:sp>
        <p:nvSpPr>
          <p:cNvPr id="10" name="Text Placeholder 6">
            <a:extLst>
              <a:ext uri="{FF2B5EF4-FFF2-40B4-BE49-F238E27FC236}">
                <a16:creationId xmlns:a16="http://schemas.microsoft.com/office/drawing/2014/main" id="{6525A42F-E4D5-71FC-728E-1FAD9BA7D4CB}"/>
              </a:ext>
            </a:extLst>
          </p:cNvPr>
          <p:cNvSpPr>
            <a:spLocks noGrp="1"/>
          </p:cNvSpPr>
          <p:nvPr>
            <p:ph type="body" sz="quarter" idx="11" hasCustomPrompt="1"/>
          </p:nvPr>
        </p:nvSpPr>
        <p:spPr>
          <a:xfrm>
            <a:off x="0" y="648771"/>
            <a:ext cx="9144000" cy="515938"/>
          </a:xfrm>
          <a:prstGeom prst="rect">
            <a:avLst/>
          </a:prstGeom>
        </p:spPr>
        <p:txBody>
          <a:bodyPr lIns="182880" tIns="0"/>
          <a:lstStyle>
            <a:lvl1pPr marL="0" indent="0">
              <a:spcBef>
                <a:spcPts val="0"/>
              </a:spcBef>
              <a:buNone/>
              <a:defRPr sz="240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SUBTITLE</a:t>
            </a:r>
          </a:p>
        </p:txBody>
      </p:sp>
    </p:spTree>
    <p:extLst>
      <p:ext uri="{BB962C8B-B14F-4D97-AF65-F5344CB8AC3E}">
        <p14:creationId xmlns:p14="http://schemas.microsoft.com/office/powerpoint/2010/main" val="386519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2 2 Columns Headings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C87E0-D50C-9DF1-7A93-7A3DEA9660A7}"/>
              </a:ext>
            </a:extLst>
          </p:cNvPr>
          <p:cNvSpPr>
            <a:spLocks noGrp="1"/>
          </p:cNvSpPr>
          <p:nvPr>
            <p:ph type="body" idx="1"/>
          </p:nvPr>
        </p:nvSpPr>
        <p:spPr>
          <a:xfrm>
            <a:off x="235390" y="1278583"/>
            <a:ext cx="4263585"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42D88C7-A3DA-FE69-C64E-AAD516AD6D97}"/>
              </a:ext>
            </a:extLst>
          </p:cNvPr>
          <p:cNvSpPr>
            <a:spLocks noGrp="1"/>
          </p:cNvSpPr>
          <p:nvPr>
            <p:ph type="body" sz="quarter" idx="3"/>
          </p:nvPr>
        </p:nvSpPr>
        <p:spPr>
          <a:xfrm>
            <a:off x="4647256" y="1278583"/>
            <a:ext cx="4260410"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7">
            <a:extLst>
              <a:ext uri="{FF2B5EF4-FFF2-40B4-BE49-F238E27FC236}">
                <a16:creationId xmlns:a16="http://schemas.microsoft.com/office/drawing/2014/main" id="{AB2B2AC4-A34B-926D-D889-0CE7BA1CCA58}"/>
              </a:ext>
            </a:extLst>
          </p:cNvPr>
          <p:cNvSpPr>
            <a:spLocks noGrp="1"/>
          </p:cNvSpPr>
          <p:nvPr>
            <p:ph type="body" sz="quarter" idx="10" hasCustomPrompt="1"/>
          </p:nvPr>
        </p:nvSpPr>
        <p:spPr>
          <a:xfrm>
            <a:off x="0" y="4826000"/>
            <a:ext cx="8337550"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
        <p:nvSpPr>
          <p:cNvPr id="12" name="Content Placeholder 2">
            <a:extLst>
              <a:ext uri="{FF2B5EF4-FFF2-40B4-BE49-F238E27FC236}">
                <a16:creationId xmlns:a16="http://schemas.microsoft.com/office/drawing/2014/main" id="{9EC6471C-C9E4-7AC6-D226-154452BE1691}"/>
              </a:ext>
            </a:extLst>
          </p:cNvPr>
          <p:cNvSpPr>
            <a:spLocks noGrp="1"/>
          </p:cNvSpPr>
          <p:nvPr>
            <p:ph sz="half" idx="11"/>
          </p:nvPr>
        </p:nvSpPr>
        <p:spPr>
          <a:xfrm>
            <a:off x="235390" y="1897707"/>
            <a:ext cx="4260410" cy="2928291"/>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05A7745-2E06-6347-C476-59DE58CAD7B5}"/>
              </a:ext>
            </a:extLst>
          </p:cNvPr>
          <p:cNvSpPr>
            <a:spLocks noGrp="1"/>
          </p:cNvSpPr>
          <p:nvPr>
            <p:ph sz="half" idx="2"/>
          </p:nvPr>
        </p:nvSpPr>
        <p:spPr>
          <a:xfrm>
            <a:off x="4648200" y="1897707"/>
            <a:ext cx="4260410" cy="2928291"/>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65EAD1CA-B111-A682-711F-AAE204D40ED4}"/>
              </a:ext>
            </a:extLst>
          </p:cNvPr>
          <p:cNvSpPr>
            <a:spLocks noGrp="1"/>
          </p:cNvSpPr>
          <p:nvPr>
            <p:ph type="title" hasCustomPrompt="1"/>
          </p:nvPr>
        </p:nvSpPr>
        <p:spPr>
          <a:xfrm>
            <a:off x="0" y="35390"/>
            <a:ext cx="9144000" cy="612595"/>
          </a:xfrm>
          <a:prstGeom prst="rect">
            <a:avLst/>
          </a:prstGeom>
        </p:spPr>
        <p:txBody>
          <a:bodyPr lIns="182880" bIns="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MAIN TITLE</a:t>
            </a:r>
          </a:p>
        </p:txBody>
      </p:sp>
      <p:sp>
        <p:nvSpPr>
          <p:cNvPr id="8" name="Text Placeholder 6">
            <a:extLst>
              <a:ext uri="{FF2B5EF4-FFF2-40B4-BE49-F238E27FC236}">
                <a16:creationId xmlns:a16="http://schemas.microsoft.com/office/drawing/2014/main" id="{1F149672-76F0-135F-C558-25E3E43DB14B}"/>
              </a:ext>
            </a:extLst>
          </p:cNvPr>
          <p:cNvSpPr>
            <a:spLocks noGrp="1"/>
          </p:cNvSpPr>
          <p:nvPr>
            <p:ph type="body" sz="quarter" idx="12" hasCustomPrompt="1"/>
          </p:nvPr>
        </p:nvSpPr>
        <p:spPr>
          <a:xfrm>
            <a:off x="0" y="648771"/>
            <a:ext cx="9144000" cy="515938"/>
          </a:xfrm>
          <a:prstGeom prst="rect">
            <a:avLst/>
          </a:prstGeom>
        </p:spPr>
        <p:txBody>
          <a:bodyPr lIns="182880" tIns="0"/>
          <a:lstStyle>
            <a:lvl1pPr marL="0" indent="0">
              <a:spcBef>
                <a:spcPts val="0"/>
              </a:spcBef>
              <a:buNone/>
              <a:defRPr sz="240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SUBTITLE</a:t>
            </a:r>
          </a:p>
        </p:txBody>
      </p:sp>
    </p:spTree>
    <p:extLst>
      <p:ext uri="{BB962C8B-B14F-4D97-AF65-F5344CB8AC3E}">
        <p14:creationId xmlns:p14="http://schemas.microsoft.com/office/powerpoint/2010/main" val="1162754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2 Title Subtitle Only">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97BBF94D-4622-C838-2289-BEE26B991E3F}"/>
              </a:ext>
            </a:extLst>
          </p:cNvPr>
          <p:cNvSpPr>
            <a:spLocks noGrp="1"/>
          </p:cNvSpPr>
          <p:nvPr>
            <p:ph type="body" sz="quarter" idx="10" hasCustomPrompt="1"/>
          </p:nvPr>
        </p:nvSpPr>
        <p:spPr>
          <a:xfrm>
            <a:off x="0" y="4826000"/>
            <a:ext cx="8337550"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
        <p:nvSpPr>
          <p:cNvPr id="4" name="Title 1">
            <a:extLst>
              <a:ext uri="{FF2B5EF4-FFF2-40B4-BE49-F238E27FC236}">
                <a16:creationId xmlns:a16="http://schemas.microsoft.com/office/drawing/2014/main" id="{D96F971D-9ACA-A1C3-E0AA-88285D96C08A}"/>
              </a:ext>
            </a:extLst>
          </p:cNvPr>
          <p:cNvSpPr>
            <a:spLocks noGrp="1"/>
          </p:cNvSpPr>
          <p:nvPr>
            <p:ph type="title" hasCustomPrompt="1"/>
          </p:nvPr>
        </p:nvSpPr>
        <p:spPr>
          <a:xfrm>
            <a:off x="0" y="35390"/>
            <a:ext cx="9144000" cy="612595"/>
          </a:xfrm>
          <a:prstGeom prst="rect">
            <a:avLst/>
          </a:prstGeom>
        </p:spPr>
        <p:txBody>
          <a:bodyPr lIns="182880" bIns="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MAIN TITLE</a:t>
            </a:r>
          </a:p>
        </p:txBody>
      </p:sp>
      <p:sp>
        <p:nvSpPr>
          <p:cNvPr id="8" name="Text Placeholder 6">
            <a:extLst>
              <a:ext uri="{FF2B5EF4-FFF2-40B4-BE49-F238E27FC236}">
                <a16:creationId xmlns:a16="http://schemas.microsoft.com/office/drawing/2014/main" id="{474F5E5D-C8BF-41FF-EA34-D2FCB588B36D}"/>
              </a:ext>
            </a:extLst>
          </p:cNvPr>
          <p:cNvSpPr>
            <a:spLocks noGrp="1"/>
          </p:cNvSpPr>
          <p:nvPr>
            <p:ph type="body" sz="quarter" idx="11" hasCustomPrompt="1"/>
          </p:nvPr>
        </p:nvSpPr>
        <p:spPr>
          <a:xfrm>
            <a:off x="0" y="648771"/>
            <a:ext cx="9144000" cy="515938"/>
          </a:xfrm>
          <a:prstGeom prst="rect">
            <a:avLst/>
          </a:prstGeom>
        </p:spPr>
        <p:txBody>
          <a:bodyPr lIns="182880" tIns="0"/>
          <a:lstStyle>
            <a:lvl1pPr marL="0" indent="0">
              <a:spcBef>
                <a:spcPts val="0"/>
              </a:spcBef>
              <a:buNone/>
              <a:defRPr sz="240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SUBTITLE</a:t>
            </a:r>
          </a:p>
        </p:txBody>
      </p:sp>
    </p:spTree>
    <p:extLst>
      <p:ext uri="{BB962C8B-B14F-4D97-AF65-F5344CB8AC3E}">
        <p14:creationId xmlns:p14="http://schemas.microsoft.com/office/powerpoint/2010/main" val="1839988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1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8FB0-C3B0-2763-CF8F-200DDB022362}"/>
              </a:ext>
            </a:extLst>
          </p:cNvPr>
          <p:cNvSpPr>
            <a:spLocks noGrp="1"/>
          </p:cNvSpPr>
          <p:nvPr>
            <p:ph type="title"/>
          </p:nvPr>
        </p:nvSpPr>
        <p:spPr>
          <a:xfrm>
            <a:off x="298764" y="12094"/>
            <a:ext cx="8845236" cy="893254"/>
          </a:xfrm>
          <a:prstGeom prst="rect">
            <a:avLst/>
          </a:prstGeom>
        </p:spPr>
        <p:txBody>
          <a:bodyPr anchor="ctr"/>
          <a:lstStyle>
            <a:lvl1pPr>
              <a:defRPr sz="3600" b="1">
                <a:solidFill>
                  <a:schemeClr val="accent3">
                    <a:lumMod val="7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263B2A-6881-9608-E30E-5FC1370D11BD}"/>
              </a:ext>
            </a:extLst>
          </p:cNvPr>
          <p:cNvSpPr>
            <a:spLocks noGrp="1"/>
          </p:cNvSpPr>
          <p:nvPr>
            <p:ph idx="1"/>
          </p:nvPr>
        </p:nvSpPr>
        <p:spPr>
          <a:xfrm>
            <a:off x="298765" y="905348"/>
            <a:ext cx="8627952" cy="3920149"/>
          </a:xfrm>
          <a:prstGeom prst="rect">
            <a:avLst/>
          </a:prstGeom>
        </p:spPr>
        <p:txBody>
          <a:bodyPr/>
          <a:lstStyle>
            <a:lvl1pPr marL="274320" indent="-274320">
              <a:spcBef>
                <a:spcPts val="0"/>
              </a:spcBef>
              <a:spcAft>
                <a:spcPts val="600"/>
              </a:spcAft>
              <a:buClr>
                <a:schemeClr val="accent1"/>
              </a:buClr>
              <a:defRPr>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8565FE1-6404-5E1E-A716-36FD230C9B9C}"/>
              </a:ext>
            </a:extLst>
          </p:cNvPr>
          <p:cNvSpPr>
            <a:spLocks noGrp="1"/>
          </p:cNvSpPr>
          <p:nvPr>
            <p:ph type="body" sz="quarter" idx="10" hasCustomPrompt="1"/>
          </p:nvPr>
        </p:nvSpPr>
        <p:spPr>
          <a:xfrm>
            <a:off x="298764" y="4826000"/>
            <a:ext cx="8038786"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2640793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1 2 Columns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F07FA-5120-6F07-1778-7B71714967D4}"/>
              </a:ext>
            </a:extLst>
          </p:cNvPr>
          <p:cNvSpPr>
            <a:spLocks noGrp="1"/>
          </p:cNvSpPr>
          <p:nvPr>
            <p:ph sz="half" idx="1"/>
          </p:nvPr>
        </p:nvSpPr>
        <p:spPr>
          <a:xfrm>
            <a:off x="307816" y="995880"/>
            <a:ext cx="4260410" cy="3830119"/>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56AE4-B3BD-98A0-0907-BE3E4A121A9D}"/>
              </a:ext>
            </a:extLst>
          </p:cNvPr>
          <p:cNvSpPr>
            <a:spLocks noGrp="1"/>
          </p:cNvSpPr>
          <p:nvPr>
            <p:ph sz="half" idx="2"/>
          </p:nvPr>
        </p:nvSpPr>
        <p:spPr>
          <a:xfrm>
            <a:off x="4648200" y="995880"/>
            <a:ext cx="4260410" cy="3830119"/>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49CAF11B-C723-4AC7-76D1-53E42CF6A70A}"/>
              </a:ext>
            </a:extLst>
          </p:cNvPr>
          <p:cNvSpPr>
            <a:spLocks noGrp="1"/>
          </p:cNvSpPr>
          <p:nvPr>
            <p:ph type="title"/>
          </p:nvPr>
        </p:nvSpPr>
        <p:spPr>
          <a:xfrm>
            <a:off x="298764" y="12094"/>
            <a:ext cx="8845236" cy="893254"/>
          </a:xfrm>
          <a:prstGeom prst="rect">
            <a:avLst/>
          </a:prstGeom>
        </p:spPr>
        <p:txBody>
          <a:bodyPr anchor="ctr"/>
          <a:lstStyle>
            <a:lvl1pPr>
              <a:defRPr sz="3600" b="1">
                <a:solidFill>
                  <a:schemeClr val="accent3">
                    <a:lumMod val="7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7">
            <a:extLst>
              <a:ext uri="{FF2B5EF4-FFF2-40B4-BE49-F238E27FC236}">
                <a16:creationId xmlns:a16="http://schemas.microsoft.com/office/drawing/2014/main" id="{F1698A10-D537-7734-5540-FC1FF68E3493}"/>
              </a:ext>
            </a:extLst>
          </p:cNvPr>
          <p:cNvSpPr>
            <a:spLocks noGrp="1"/>
          </p:cNvSpPr>
          <p:nvPr>
            <p:ph type="body" sz="quarter" idx="10" hasCustomPrompt="1"/>
          </p:nvPr>
        </p:nvSpPr>
        <p:spPr>
          <a:xfrm>
            <a:off x="298764" y="4826000"/>
            <a:ext cx="8038786"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2437645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1 2 Columns Headings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C87E0-D50C-9DF1-7A93-7A3DEA9660A7}"/>
              </a:ext>
            </a:extLst>
          </p:cNvPr>
          <p:cNvSpPr>
            <a:spLocks noGrp="1"/>
          </p:cNvSpPr>
          <p:nvPr>
            <p:ph type="body" idx="1"/>
          </p:nvPr>
        </p:nvSpPr>
        <p:spPr>
          <a:xfrm>
            <a:off x="395403" y="970776"/>
            <a:ext cx="4263585"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42D88C7-A3DA-FE69-C64E-AAD516AD6D97}"/>
              </a:ext>
            </a:extLst>
          </p:cNvPr>
          <p:cNvSpPr>
            <a:spLocks noGrp="1"/>
          </p:cNvSpPr>
          <p:nvPr>
            <p:ph type="body" sz="quarter" idx="3"/>
          </p:nvPr>
        </p:nvSpPr>
        <p:spPr>
          <a:xfrm>
            <a:off x="4743898" y="970776"/>
            <a:ext cx="4260410"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A5E8258A-515D-5878-2140-BBD86081CFFE}"/>
              </a:ext>
            </a:extLst>
          </p:cNvPr>
          <p:cNvSpPr>
            <a:spLocks noGrp="1"/>
          </p:cNvSpPr>
          <p:nvPr>
            <p:ph type="title"/>
          </p:nvPr>
        </p:nvSpPr>
        <p:spPr>
          <a:xfrm>
            <a:off x="298764" y="12094"/>
            <a:ext cx="8845236" cy="893254"/>
          </a:xfrm>
          <a:prstGeom prst="rect">
            <a:avLst/>
          </a:prstGeom>
        </p:spPr>
        <p:txBody>
          <a:bodyPr anchor="ctr"/>
          <a:lstStyle>
            <a:lvl1pPr>
              <a:defRPr sz="3600" b="1">
                <a:solidFill>
                  <a:schemeClr val="accent3">
                    <a:lumMod val="7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7">
            <a:extLst>
              <a:ext uri="{FF2B5EF4-FFF2-40B4-BE49-F238E27FC236}">
                <a16:creationId xmlns:a16="http://schemas.microsoft.com/office/drawing/2014/main" id="{AB2B2AC4-A34B-926D-D889-0CE7BA1CCA58}"/>
              </a:ext>
            </a:extLst>
          </p:cNvPr>
          <p:cNvSpPr>
            <a:spLocks noGrp="1"/>
          </p:cNvSpPr>
          <p:nvPr>
            <p:ph type="body" sz="quarter" idx="10" hasCustomPrompt="1"/>
          </p:nvPr>
        </p:nvSpPr>
        <p:spPr>
          <a:xfrm>
            <a:off x="298760" y="4826000"/>
            <a:ext cx="8038789"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
        <p:nvSpPr>
          <p:cNvPr id="12" name="Content Placeholder 2">
            <a:extLst>
              <a:ext uri="{FF2B5EF4-FFF2-40B4-BE49-F238E27FC236}">
                <a16:creationId xmlns:a16="http://schemas.microsoft.com/office/drawing/2014/main" id="{9EC6471C-C9E4-7AC6-D226-154452BE1691}"/>
              </a:ext>
            </a:extLst>
          </p:cNvPr>
          <p:cNvSpPr>
            <a:spLocks noGrp="1"/>
          </p:cNvSpPr>
          <p:nvPr>
            <p:ph sz="half" idx="11"/>
          </p:nvPr>
        </p:nvSpPr>
        <p:spPr>
          <a:xfrm>
            <a:off x="395403" y="1602468"/>
            <a:ext cx="4260410" cy="3223532"/>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05A7745-2E06-6347-C476-59DE58CAD7B5}"/>
              </a:ext>
            </a:extLst>
          </p:cNvPr>
          <p:cNvSpPr>
            <a:spLocks noGrp="1"/>
          </p:cNvSpPr>
          <p:nvPr>
            <p:ph sz="half" idx="2"/>
          </p:nvPr>
        </p:nvSpPr>
        <p:spPr>
          <a:xfrm>
            <a:off x="4744842" y="1602468"/>
            <a:ext cx="4260410" cy="3223532"/>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39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1 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F95B96-AC34-211C-99F7-DE4DDF642A0C}"/>
              </a:ext>
            </a:extLst>
          </p:cNvPr>
          <p:cNvPicPr>
            <a:picLocks noChangeAspect="1"/>
          </p:cNvPicPr>
          <p:nvPr userDrawn="1"/>
        </p:nvPicPr>
        <p:blipFill>
          <a:blip r:embed="rId2"/>
          <a:stretch>
            <a:fillRect/>
          </a:stretch>
        </p:blipFill>
        <p:spPr>
          <a:xfrm>
            <a:off x="6438104" y="-1"/>
            <a:ext cx="2719052" cy="5133277"/>
          </a:xfrm>
          <a:prstGeom prst="rect">
            <a:avLst/>
          </a:prstGeom>
        </p:spPr>
      </p:pic>
      <p:sp>
        <p:nvSpPr>
          <p:cNvPr id="6" name="Title 1">
            <a:extLst>
              <a:ext uri="{FF2B5EF4-FFF2-40B4-BE49-F238E27FC236}">
                <a16:creationId xmlns:a16="http://schemas.microsoft.com/office/drawing/2014/main" id="{15E610AA-BBC5-BAA8-CB66-0B73479433E9}"/>
              </a:ext>
            </a:extLst>
          </p:cNvPr>
          <p:cNvSpPr>
            <a:spLocks noGrp="1"/>
          </p:cNvSpPr>
          <p:nvPr>
            <p:ph type="title"/>
          </p:nvPr>
        </p:nvSpPr>
        <p:spPr>
          <a:xfrm>
            <a:off x="307818" y="12094"/>
            <a:ext cx="8836182" cy="893254"/>
          </a:xfrm>
          <a:prstGeom prst="rect">
            <a:avLst/>
          </a:prstGeom>
        </p:spPr>
        <p:txBody>
          <a:bodyPr anchor="ctr"/>
          <a:lstStyle>
            <a:lvl1pPr>
              <a:defRPr sz="3600" b="1">
                <a:solidFill>
                  <a:schemeClr val="accent3">
                    <a:lumMod val="7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7">
            <a:extLst>
              <a:ext uri="{FF2B5EF4-FFF2-40B4-BE49-F238E27FC236}">
                <a16:creationId xmlns:a16="http://schemas.microsoft.com/office/drawing/2014/main" id="{97BBF94D-4622-C838-2289-BEE26B991E3F}"/>
              </a:ext>
            </a:extLst>
          </p:cNvPr>
          <p:cNvSpPr>
            <a:spLocks noGrp="1"/>
          </p:cNvSpPr>
          <p:nvPr>
            <p:ph type="body" sz="quarter" idx="10" hasCustomPrompt="1"/>
          </p:nvPr>
        </p:nvSpPr>
        <p:spPr>
          <a:xfrm>
            <a:off x="307818" y="4826000"/>
            <a:ext cx="8029732"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41394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nack Series 3">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54EE48D-74E0-61EA-4DA7-E11E16B16824}"/>
              </a:ext>
            </a:extLst>
          </p:cNvPr>
          <p:cNvSpPr txBox="1"/>
          <p:nvPr userDrawn="1"/>
        </p:nvSpPr>
        <p:spPr>
          <a:xfrm>
            <a:off x="549272" y="1691425"/>
            <a:ext cx="3940098" cy="867930"/>
          </a:xfrm>
          <a:prstGeom prst="rect">
            <a:avLst/>
          </a:prstGeom>
          <a:noFill/>
        </p:spPr>
        <p:txBody>
          <a:bodyPr wrap="square" lIns="0" rtlCol="0">
            <a:spAutoFit/>
          </a:bodyPr>
          <a:lstStyle/>
          <a:p>
            <a:pPr>
              <a:lnSpc>
                <a:spcPct val="90000"/>
              </a:lnSpc>
            </a:pPr>
            <a:r>
              <a:rPr lang="en-US" sz="2800" b="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activities in this series include:</a:t>
            </a:r>
          </a:p>
        </p:txBody>
      </p:sp>
      <p:sp>
        <p:nvSpPr>
          <p:cNvPr id="7" name="Content Placeholder 6">
            <a:extLst>
              <a:ext uri="{FF2B5EF4-FFF2-40B4-BE49-F238E27FC236}">
                <a16:creationId xmlns:a16="http://schemas.microsoft.com/office/drawing/2014/main" id="{D5292238-6710-09DD-2202-46E5A74C3888}"/>
              </a:ext>
            </a:extLst>
          </p:cNvPr>
          <p:cNvSpPr>
            <a:spLocks noGrp="1"/>
          </p:cNvSpPr>
          <p:nvPr>
            <p:ph sz="quarter" idx="10" hasCustomPrompt="1"/>
          </p:nvPr>
        </p:nvSpPr>
        <p:spPr>
          <a:xfrm>
            <a:off x="549274" y="2662377"/>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1" name="Content Placeholder 6">
            <a:extLst>
              <a:ext uri="{FF2B5EF4-FFF2-40B4-BE49-F238E27FC236}">
                <a16:creationId xmlns:a16="http://schemas.microsoft.com/office/drawing/2014/main" id="{150FCD3F-C48E-8D89-93C5-312B38D20EE1}"/>
              </a:ext>
            </a:extLst>
          </p:cNvPr>
          <p:cNvSpPr>
            <a:spLocks noGrp="1"/>
          </p:cNvSpPr>
          <p:nvPr>
            <p:ph sz="quarter" idx="11" hasCustomPrompt="1"/>
          </p:nvPr>
        </p:nvSpPr>
        <p:spPr>
          <a:xfrm>
            <a:off x="549274" y="3673032"/>
            <a:ext cx="3807134" cy="1274710"/>
          </a:xfrm>
          <a:prstGeom prst="rect">
            <a:avLst/>
          </a:prstGeom>
        </p:spPr>
        <p:txBody>
          <a:bodyPr lIns="0" anchor="t">
            <a:normAutofit/>
          </a:bodyPr>
          <a:lstStyle>
            <a:lvl1pPr marL="0" indent="0">
              <a:lnSpc>
                <a:spcPct val="100000"/>
              </a:lnSpc>
              <a:spcBef>
                <a:spcPts val="0"/>
              </a:spcBef>
              <a:buNone/>
              <a:defRPr sz="20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2" name="Content Placeholder 6">
            <a:extLst>
              <a:ext uri="{FF2B5EF4-FFF2-40B4-BE49-F238E27FC236}">
                <a16:creationId xmlns:a16="http://schemas.microsoft.com/office/drawing/2014/main" id="{AF5A6478-43E2-73D2-05E6-FC880F49F9F9}"/>
              </a:ext>
            </a:extLst>
          </p:cNvPr>
          <p:cNvSpPr>
            <a:spLocks noGrp="1"/>
          </p:cNvSpPr>
          <p:nvPr>
            <p:ph sz="quarter" idx="12" hasCustomPrompt="1"/>
          </p:nvPr>
        </p:nvSpPr>
        <p:spPr>
          <a:xfrm>
            <a:off x="4787594" y="2662377"/>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3" name="Content Placeholder 6">
            <a:extLst>
              <a:ext uri="{FF2B5EF4-FFF2-40B4-BE49-F238E27FC236}">
                <a16:creationId xmlns:a16="http://schemas.microsoft.com/office/drawing/2014/main" id="{5DD7F8BC-567D-BA67-8674-4D3E9D106D6E}"/>
              </a:ext>
            </a:extLst>
          </p:cNvPr>
          <p:cNvSpPr>
            <a:spLocks noGrp="1"/>
          </p:cNvSpPr>
          <p:nvPr>
            <p:ph sz="quarter" idx="13" hasCustomPrompt="1"/>
          </p:nvPr>
        </p:nvSpPr>
        <p:spPr>
          <a:xfrm>
            <a:off x="4787594" y="3673032"/>
            <a:ext cx="3807134" cy="1274710"/>
          </a:xfrm>
          <a:prstGeom prst="rect">
            <a:avLst/>
          </a:prstGeom>
        </p:spPr>
        <p:txBody>
          <a:bodyPr lIns="0" anchor="t">
            <a:normAutofit/>
          </a:bodyPr>
          <a:lstStyle>
            <a:lvl1pPr marL="0" indent="0">
              <a:lnSpc>
                <a:spcPct val="100000"/>
              </a:lnSpc>
              <a:spcBef>
                <a:spcPts val="0"/>
              </a:spcBef>
              <a:buNone/>
              <a:defRPr sz="20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2" name="Content Placeholder 6">
            <a:extLst>
              <a:ext uri="{FF2B5EF4-FFF2-40B4-BE49-F238E27FC236}">
                <a16:creationId xmlns:a16="http://schemas.microsoft.com/office/drawing/2014/main" id="{628006BB-195A-AB12-94AA-105852D22563}"/>
              </a:ext>
            </a:extLst>
          </p:cNvPr>
          <p:cNvSpPr>
            <a:spLocks noGrp="1"/>
          </p:cNvSpPr>
          <p:nvPr>
            <p:ph sz="quarter" idx="14" hasCustomPrompt="1"/>
          </p:nvPr>
        </p:nvSpPr>
        <p:spPr>
          <a:xfrm>
            <a:off x="4787594" y="195758"/>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3" name="Content Placeholder 6">
            <a:extLst>
              <a:ext uri="{FF2B5EF4-FFF2-40B4-BE49-F238E27FC236}">
                <a16:creationId xmlns:a16="http://schemas.microsoft.com/office/drawing/2014/main" id="{8BDB56F6-B8AB-051E-98D1-536375A23C51}"/>
              </a:ext>
            </a:extLst>
          </p:cNvPr>
          <p:cNvSpPr>
            <a:spLocks noGrp="1"/>
          </p:cNvSpPr>
          <p:nvPr>
            <p:ph sz="quarter" idx="15" hasCustomPrompt="1"/>
          </p:nvPr>
        </p:nvSpPr>
        <p:spPr>
          <a:xfrm>
            <a:off x="4787594" y="1206413"/>
            <a:ext cx="3807134" cy="1274710"/>
          </a:xfrm>
          <a:prstGeom prst="rect">
            <a:avLst/>
          </a:prstGeom>
        </p:spPr>
        <p:txBody>
          <a:bodyPr lIns="0" anchor="t">
            <a:normAutofit/>
          </a:bodyPr>
          <a:lstStyle>
            <a:lvl1pPr marL="0" indent="0">
              <a:lnSpc>
                <a:spcPct val="100000"/>
              </a:lnSpc>
              <a:spcBef>
                <a:spcPts val="0"/>
              </a:spcBef>
              <a:buNone/>
              <a:defRPr sz="20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Tree>
    <p:extLst>
      <p:ext uri="{BB962C8B-B14F-4D97-AF65-F5344CB8AC3E}">
        <p14:creationId xmlns:p14="http://schemas.microsoft.com/office/powerpoint/2010/main" val="2498305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1 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p:nvPr>
        </p:nvSpPr>
        <p:spPr>
          <a:xfrm>
            <a:off x="307818" y="12094"/>
            <a:ext cx="8836182" cy="893254"/>
          </a:xfrm>
          <a:prstGeom prst="rect">
            <a:avLst/>
          </a:prstGeom>
        </p:spPr>
        <p:txBody>
          <a:bodyPr anchor="ctr"/>
          <a:lstStyle>
            <a:lvl1pPr>
              <a:defRPr sz="3600" b="1">
                <a:solidFill>
                  <a:schemeClr val="accent3">
                    <a:lumMod val="7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7">
            <a:extLst>
              <a:ext uri="{FF2B5EF4-FFF2-40B4-BE49-F238E27FC236}">
                <a16:creationId xmlns:a16="http://schemas.microsoft.com/office/drawing/2014/main" id="{97BBF94D-4622-C838-2289-BEE26B991E3F}"/>
              </a:ext>
            </a:extLst>
          </p:cNvPr>
          <p:cNvSpPr>
            <a:spLocks noGrp="1"/>
          </p:cNvSpPr>
          <p:nvPr>
            <p:ph type="body" sz="quarter" idx="10" hasCustomPrompt="1"/>
          </p:nvPr>
        </p:nvSpPr>
        <p:spPr>
          <a:xfrm>
            <a:off x="307818" y="4826000"/>
            <a:ext cx="8029732" cy="304800"/>
          </a:xfrm>
          <a:prstGeom prst="rect">
            <a:avLst/>
          </a:prstGeom>
        </p:spPr>
        <p:txBody>
          <a:bodyPr anchor="b"/>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4082533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1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CB01B0-D43E-C6BF-96BA-868EAF67ECD8}"/>
              </a:ext>
            </a:extLst>
          </p:cNvPr>
          <p:cNvPicPr>
            <a:picLocks noChangeAspect="1"/>
          </p:cNvPicPr>
          <p:nvPr userDrawn="1"/>
        </p:nvPicPr>
        <p:blipFill>
          <a:blip r:embed="rId2"/>
          <a:stretch>
            <a:fillRect/>
          </a:stretch>
        </p:blipFill>
        <p:spPr>
          <a:xfrm>
            <a:off x="6438104" y="-1"/>
            <a:ext cx="2719052" cy="5133277"/>
          </a:xfrm>
          <a:prstGeom prst="rect">
            <a:avLst/>
          </a:prstGeom>
        </p:spPr>
      </p:pic>
      <p:sp>
        <p:nvSpPr>
          <p:cNvPr id="6" name="Title 1">
            <a:extLst>
              <a:ext uri="{FF2B5EF4-FFF2-40B4-BE49-F238E27FC236}">
                <a16:creationId xmlns:a16="http://schemas.microsoft.com/office/drawing/2014/main" id="{15E610AA-BBC5-BAA8-CB66-0B73479433E9}"/>
              </a:ext>
            </a:extLst>
          </p:cNvPr>
          <p:cNvSpPr>
            <a:spLocks noGrp="1"/>
          </p:cNvSpPr>
          <p:nvPr>
            <p:ph type="title" hasCustomPrompt="1"/>
          </p:nvPr>
        </p:nvSpPr>
        <p:spPr>
          <a:xfrm>
            <a:off x="307818" y="1668870"/>
            <a:ext cx="8836182" cy="893254"/>
          </a:xfrm>
          <a:prstGeom prst="rect">
            <a:avLst/>
          </a:prstGeom>
        </p:spPr>
        <p:txBody>
          <a:bodyPr anchor="b"/>
          <a:lstStyle>
            <a:lvl1pPr>
              <a:defRPr sz="4000" b="1">
                <a:solidFill>
                  <a:schemeClr val="accent1"/>
                </a:solidFill>
                <a:latin typeface="Arial" panose="020B0604020202020204" pitchFamily="34" charset="0"/>
                <a:cs typeface="Arial" panose="020B0604020202020204" pitchFamily="34" charset="0"/>
              </a:defRPr>
            </a:lvl1pPr>
          </a:lstStyle>
          <a:p>
            <a:r>
              <a:rPr lang="en-US"/>
              <a:t>Click to edit MAIN TITLE</a:t>
            </a:r>
          </a:p>
        </p:txBody>
      </p:sp>
      <p:sp>
        <p:nvSpPr>
          <p:cNvPr id="3" name="Text Placeholder 4">
            <a:extLst>
              <a:ext uri="{FF2B5EF4-FFF2-40B4-BE49-F238E27FC236}">
                <a16:creationId xmlns:a16="http://schemas.microsoft.com/office/drawing/2014/main" id="{F568BB4E-6129-0932-B04D-0404A78DB1A8}"/>
              </a:ext>
            </a:extLst>
          </p:cNvPr>
          <p:cNvSpPr>
            <a:spLocks noGrp="1"/>
          </p:cNvSpPr>
          <p:nvPr>
            <p:ph type="body" sz="quarter" idx="10" hasCustomPrompt="1"/>
          </p:nvPr>
        </p:nvSpPr>
        <p:spPr>
          <a:xfrm>
            <a:off x="307816" y="2569212"/>
            <a:ext cx="8836183" cy="528406"/>
          </a:xfrm>
          <a:prstGeom prst="rect">
            <a:avLst/>
          </a:prstGeom>
        </p:spPr>
        <p:txBody>
          <a:bodyPr anchor="t"/>
          <a:lstStyle>
            <a:lvl1pPr marL="0" indent="0">
              <a:spcBef>
                <a:spcPts val="0"/>
              </a:spcBef>
              <a:buNone/>
              <a:defRPr sz="3200" b="0" i="0">
                <a:solidFill>
                  <a:schemeClr val="accent3">
                    <a:lumMod val="75000"/>
                  </a:schemeClr>
                </a:solidFill>
                <a:latin typeface="Arial" panose="020B0604020202020204" pitchFamily="34" charset="0"/>
              </a:defRPr>
            </a:lvl1pPr>
          </a:lstStyle>
          <a:p>
            <a:pPr lvl="0"/>
            <a:r>
              <a:rPr lang="en-US"/>
              <a:t>Click to edit SUBTITLE</a:t>
            </a:r>
          </a:p>
        </p:txBody>
      </p:sp>
    </p:spTree>
    <p:extLst>
      <p:ext uri="{BB962C8B-B14F-4D97-AF65-F5344CB8AC3E}">
        <p14:creationId xmlns:p14="http://schemas.microsoft.com/office/powerpoint/2010/main" val="2962563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1 Section 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hasCustomPrompt="1"/>
          </p:nvPr>
        </p:nvSpPr>
        <p:spPr>
          <a:xfrm>
            <a:off x="307818" y="1668870"/>
            <a:ext cx="8836182" cy="893254"/>
          </a:xfrm>
          <a:prstGeom prst="rect">
            <a:avLst/>
          </a:prstGeom>
        </p:spPr>
        <p:txBody>
          <a:bodyPr anchor="b"/>
          <a:lstStyle>
            <a:lvl1pPr>
              <a:defRPr sz="4000" b="1">
                <a:solidFill>
                  <a:schemeClr val="accent1"/>
                </a:solidFill>
                <a:latin typeface="Arial" panose="020B0604020202020204" pitchFamily="34" charset="0"/>
                <a:cs typeface="Arial" panose="020B0604020202020204" pitchFamily="34" charset="0"/>
              </a:defRPr>
            </a:lvl1pPr>
          </a:lstStyle>
          <a:p>
            <a:r>
              <a:rPr lang="en-US"/>
              <a:t>Click to edit MAIN TITLE</a:t>
            </a:r>
          </a:p>
        </p:txBody>
      </p:sp>
      <p:sp>
        <p:nvSpPr>
          <p:cNvPr id="3" name="Text Placeholder 4">
            <a:extLst>
              <a:ext uri="{FF2B5EF4-FFF2-40B4-BE49-F238E27FC236}">
                <a16:creationId xmlns:a16="http://schemas.microsoft.com/office/drawing/2014/main" id="{F568BB4E-6129-0932-B04D-0404A78DB1A8}"/>
              </a:ext>
            </a:extLst>
          </p:cNvPr>
          <p:cNvSpPr>
            <a:spLocks noGrp="1"/>
          </p:cNvSpPr>
          <p:nvPr>
            <p:ph type="body" sz="quarter" idx="10" hasCustomPrompt="1"/>
          </p:nvPr>
        </p:nvSpPr>
        <p:spPr>
          <a:xfrm>
            <a:off x="307816" y="2569212"/>
            <a:ext cx="8836183" cy="528406"/>
          </a:xfrm>
          <a:prstGeom prst="rect">
            <a:avLst/>
          </a:prstGeom>
        </p:spPr>
        <p:txBody>
          <a:bodyPr anchor="t"/>
          <a:lstStyle>
            <a:lvl1pPr marL="0" indent="0">
              <a:spcBef>
                <a:spcPts val="0"/>
              </a:spcBef>
              <a:buNone/>
              <a:defRPr sz="3200" b="0" i="0">
                <a:solidFill>
                  <a:schemeClr val="accent3">
                    <a:lumMod val="75000"/>
                  </a:schemeClr>
                </a:solidFill>
                <a:latin typeface="Arial" panose="020B0604020202020204" pitchFamily="34" charset="0"/>
              </a:defRPr>
            </a:lvl1pPr>
          </a:lstStyle>
          <a:p>
            <a:pPr lvl="0"/>
            <a:r>
              <a:rPr lang="en-US"/>
              <a:t>Click to edit SUBTITLE</a:t>
            </a:r>
          </a:p>
        </p:txBody>
      </p:sp>
    </p:spTree>
    <p:extLst>
      <p:ext uri="{BB962C8B-B14F-4D97-AF65-F5344CB8AC3E}">
        <p14:creationId xmlns:p14="http://schemas.microsoft.com/office/powerpoint/2010/main" val="2816051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1 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34BE0B-E7DB-5E16-33C0-D595102CF8C2}"/>
              </a:ext>
            </a:extLst>
          </p:cNvPr>
          <p:cNvPicPr>
            <a:picLocks noChangeAspect="1"/>
          </p:cNvPicPr>
          <p:nvPr userDrawn="1"/>
        </p:nvPicPr>
        <p:blipFill>
          <a:blip r:embed="rId2"/>
          <a:stretch>
            <a:fillRect/>
          </a:stretch>
        </p:blipFill>
        <p:spPr>
          <a:xfrm>
            <a:off x="0" y="0"/>
            <a:ext cx="9144000" cy="5143499"/>
          </a:xfrm>
          <a:prstGeom prst="rect">
            <a:avLst/>
          </a:prstGeom>
        </p:spPr>
      </p:pic>
      <p:sp>
        <p:nvSpPr>
          <p:cNvPr id="6" name="Title 1">
            <a:extLst>
              <a:ext uri="{FF2B5EF4-FFF2-40B4-BE49-F238E27FC236}">
                <a16:creationId xmlns:a16="http://schemas.microsoft.com/office/drawing/2014/main" id="{15E610AA-BBC5-BAA8-CB66-0B73479433E9}"/>
              </a:ext>
            </a:extLst>
          </p:cNvPr>
          <p:cNvSpPr>
            <a:spLocks noGrp="1"/>
          </p:cNvSpPr>
          <p:nvPr>
            <p:ph type="title" hasCustomPrompt="1"/>
          </p:nvPr>
        </p:nvSpPr>
        <p:spPr>
          <a:xfrm>
            <a:off x="0" y="1668870"/>
            <a:ext cx="9144000" cy="893254"/>
          </a:xfrm>
          <a:prstGeom prst="rect">
            <a:avLst/>
          </a:prstGeom>
        </p:spPr>
        <p:txBody>
          <a:bodyPr lIns="182880" anchor="b"/>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MAIN TITLE</a:t>
            </a:r>
          </a:p>
        </p:txBody>
      </p:sp>
      <p:sp>
        <p:nvSpPr>
          <p:cNvPr id="3" name="Text Placeholder 4">
            <a:extLst>
              <a:ext uri="{FF2B5EF4-FFF2-40B4-BE49-F238E27FC236}">
                <a16:creationId xmlns:a16="http://schemas.microsoft.com/office/drawing/2014/main" id="{F568BB4E-6129-0932-B04D-0404A78DB1A8}"/>
              </a:ext>
            </a:extLst>
          </p:cNvPr>
          <p:cNvSpPr>
            <a:spLocks noGrp="1"/>
          </p:cNvSpPr>
          <p:nvPr>
            <p:ph type="body" sz="quarter" idx="10" hasCustomPrompt="1"/>
          </p:nvPr>
        </p:nvSpPr>
        <p:spPr>
          <a:xfrm>
            <a:off x="-2" y="2569212"/>
            <a:ext cx="9144001" cy="528406"/>
          </a:xfrm>
          <a:prstGeom prst="rect">
            <a:avLst/>
          </a:prstGeom>
        </p:spPr>
        <p:txBody>
          <a:bodyPr lIns="182880" anchor="t"/>
          <a:lstStyle>
            <a:lvl1pPr marL="0" indent="0">
              <a:spcBef>
                <a:spcPts val="0"/>
              </a:spcBef>
              <a:buNone/>
              <a:defRPr sz="3200" b="0" i="0">
                <a:solidFill>
                  <a:schemeClr val="accent3">
                    <a:lumMod val="40000"/>
                    <a:lumOff val="60000"/>
                  </a:schemeClr>
                </a:solidFill>
                <a:latin typeface="Arial" panose="020B0604020202020204" pitchFamily="34" charset="0"/>
              </a:defRPr>
            </a:lvl1pPr>
          </a:lstStyle>
          <a:p>
            <a:pPr lvl="0"/>
            <a:r>
              <a:rPr lang="en-US"/>
              <a:t>Click to edit SUBTITLE</a:t>
            </a:r>
          </a:p>
        </p:txBody>
      </p:sp>
    </p:spTree>
    <p:extLst>
      <p:ext uri="{BB962C8B-B14F-4D97-AF65-F5344CB8AC3E}">
        <p14:creationId xmlns:p14="http://schemas.microsoft.com/office/powerpoint/2010/main" val="1636443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1 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A8B85B-14EF-EF89-A8C7-D6F85D74F3BD}"/>
              </a:ext>
            </a:extLst>
          </p:cNvPr>
          <p:cNvPicPr>
            <a:picLocks noChangeAspect="1"/>
          </p:cNvPicPr>
          <p:nvPr userDrawn="1"/>
        </p:nvPicPr>
        <p:blipFill>
          <a:blip r:embed="rId2"/>
          <a:stretch>
            <a:fillRect/>
          </a:stretch>
        </p:blipFill>
        <p:spPr>
          <a:xfrm>
            <a:off x="6438104" y="-1"/>
            <a:ext cx="2719052" cy="5133277"/>
          </a:xfrm>
          <a:prstGeom prst="rect">
            <a:avLst/>
          </a:prstGeom>
        </p:spPr>
      </p:pic>
    </p:spTree>
    <p:extLst>
      <p:ext uri="{BB962C8B-B14F-4D97-AF65-F5344CB8AC3E}">
        <p14:creationId xmlns:p14="http://schemas.microsoft.com/office/powerpoint/2010/main" val="2763923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S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79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1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8FB0-C3B0-2763-CF8F-200DDB022362}"/>
              </a:ext>
            </a:extLst>
          </p:cNvPr>
          <p:cNvSpPr>
            <a:spLocks noGrp="1"/>
          </p:cNvSpPr>
          <p:nvPr>
            <p:ph type="title"/>
          </p:nvPr>
        </p:nvSpPr>
        <p:spPr>
          <a:xfrm>
            <a:off x="0" y="12094"/>
            <a:ext cx="9144000" cy="893254"/>
          </a:xfrm>
          <a:prstGeom prst="rect">
            <a:avLst/>
          </a:prstGeom>
        </p:spPr>
        <p:txBody>
          <a:bodyPr lIns="182880" anchor="ctr"/>
          <a:lstStyle>
            <a:lvl1pPr>
              <a:defRPr sz="3600" b="1">
                <a:solidFill>
                  <a:schemeClr val="accent3">
                    <a:lumMod val="7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263B2A-6881-9608-E30E-5FC1370D11BD}"/>
              </a:ext>
            </a:extLst>
          </p:cNvPr>
          <p:cNvSpPr>
            <a:spLocks noGrp="1"/>
          </p:cNvSpPr>
          <p:nvPr>
            <p:ph idx="1"/>
          </p:nvPr>
        </p:nvSpPr>
        <p:spPr>
          <a:xfrm>
            <a:off x="235390" y="905348"/>
            <a:ext cx="8691327" cy="3920149"/>
          </a:xfrm>
          <a:prstGeom prst="rect">
            <a:avLst/>
          </a:prstGeom>
        </p:spPr>
        <p:txBody>
          <a:bodyPr/>
          <a:lstStyle>
            <a:lvl1pPr marL="274320" indent="-274320">
              <a:spcBef>
                <a:spcPts val="0"/>
              </a:spcBef>
              <a:spcAft>
                <a:spcPts val="600"/>
              </a:spcAft>
              <a:buClr>
                <a:schemeClr val="accent1"/>
              </a:buClr>
              <a:defRPr>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8565FE1-6404-5E1E-A716-36FD230C9B9C}"/>
              </a:ext>
            </a:extLst>
          </p:cNvPr>
          <p:cNvSpPr>
            <a:spLocks noGrp="1"/>
          </p:cNvSpPr>
          <p:nvPr>
            <p:ph type="body" sz="quarter" idx="10" hasCustomPrompt="1"/>
          </p:nvPr>
        </p:nvSpPr>
        <p:spPr>
          <a:xfrm>
            <a:off x="0" y="4826000"/>
            <a:ext cx="9144000" cy="304800"/>
          </a:xfrm>
          <a:prstGeom prst="rect">
            <a:avLst/>
          </a:prstGeom>
        </p:spPr>
        <p:txBody>
          <a:bodyPr anchor="b"/>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3575964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1 2 Columns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F07FA-5120-6F07-1778-7B71714967D4}"/>
              </a:ext>
            </a:extLst>
          </p:cNvPr>
          <p:cNvSpPr>
            <a:spLocks noGrp="1"/>
          </p:cNvSpPr>
          <p:nvPr>
            <p:ph sz="half" idx="1"/>
          </p:nvPr>
        </p:nvSpPr>
        <p:spPr>
          <a:xfrm>
            <a:off x="244445" y="995880"/>
            <a:ext cx="4260410" cy="3830119"/>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56AE4-B3BD-98A0-0907-BE3E4A121A9D}"/>
              </a:ext>
            </a:extLst>
          </p:cNvPr>
          <p:cNvSpPr>
            <a:spLocks noGrp="1"/>
          </p:cNvSpPr>
          <p:nvPr>
            <p:ph sz="half" idx="2"/>
          </p:nvPr>
        </p:nvSpPr>
        <p:spPr>
          <a:xfrm>
            <a:off x="4648200" y="995880"/>
            <a:ext cx="4260410" cy="3830119"/>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49CAF11B-C723-4AC7-76D1-53E42CF6A70A}"/>
              </a:ext>
            </a:extLst>
          </p:cNvPr>
          <p:cNvSpPr>
            <a:spLocks noGrp="1"/>
          </p:cNvSpPr>
          <p:nvPr>
            <p:ph type="title"/>
          </p:nvPr>
        </p:nvSpPr>
        <p:spPr>
          <a:xfrm>
            <a:off x="0" y="12094"/>
            <a:ext cx="9144000" cy="893254"/>
          </a:xfrm>
          <a:prstGeom prst="rect">
            <a:avLst/>
          </a:prstGeom>
        </p:spPr>
        <p:txBody>
          <a:bodyPr lIns="182880" anchor="ctr"/>
          <a:lstStyle>
            <a:lvl1pPr>
              <a:defRPr sz="3600" b="1">
                <a:solidFill>
                  <a:schemeClr val="accent3">
                    <a:lumMod val="7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7">
            <a:extLst>
              <a:ext uri="{FF2B5EF4-FFF2-40B4-BE49-F238E27FC236}">
                <a16:creationId xmlns:a16="http://schemas.microsoft.com/office/drawing/2014/main" id="{F1698A10-D537-7734-5540-FC1FF68E3493}"/>
              </a:ext>
            </a:extLst>
          </p:cNvPr>
          <p:cNvSpPr>
            <a:spLocks noGrp="1"/>
          </p:cNvSpPr>
          <p:nvPr>
            <p:ph type="body" sz="quarter" idx="10" hasCustomPrompt="1"/>
          </p:nvPr>
        </p:nvSpPr>
        <p:spPr>
          <a:xfrm>
            <a:off x="-1" y="4826000"/>
            <a:ext cx="9143999" cy="304800"/>
          </a:xfrm>
          <a:prstGeom prst="rect">
            <a:avLst/>
          </a:prstGeom>
        </p:spPr>
        <p:txBody>
          <a:bodyPr anchor="b"/>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3999776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1 2 Columns Headings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C87E0-D50C-9DF1-7A93-7A3DEA9660A7}"/>
              </a:ext>
            </a:extLst>
          </p:cNvPr>
          <p:cNvSpPr>
            <a:spLocks noGrp="1"/>
          </p:cNvSpPr>
          <p:nvPr>
            <p:ph type="body" idx="1"/>
          </p:nvPr>
        </p:nvSpPr>
        <p:spPr>
          <a:xfrm>
            <a:off x="244443" y="970776"/>
            <a:ext cx="4263585"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42D88C7-A3DA-FE69-C64E-AAD516AD6D97}"/>
              </a:ext>
            </a:extLst>
          </p:cNvPr>
          <p:cNvSpPr>
            <a:spLocks noGrp="1"/>
          </p:cNvSpPr>
          <p:nvPr>
            <p:ph type="body" sz="quarter" idx="3"/>
          </p:nvPr>
        </p:nvSpPr>
        <p:spPr>
          <a:xfrm>
            <a:off x="4647256" y="970776"/>
            <a:ext cx="4260410"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A5E8258A-515D-5878-2140-BBD86081CFFE}"/>
              </a:ext>
            </a:extLst>
          </p:cNvPr>
          <p:cNvSpPr>
            <a:spLocks noGrp="1"/>
          </p:cNvSpPr>
          <p:nvPr>
            <p:ph type="title"/>
          </p:nvPr>
        </p:nvSpPr>
        <p:spPr>
          <a:xfrm>
            <a:off x="0" y="12094"/>
            <a:ext cx="9144000" cy="893254"/>
          </a:xfrm>
          <a:prstGeom prst="rect">
            <a:avLst/>
          </a:prstGeom>
        </p:spPr>
        <p:txBody>
          <a:bodyPr lIns="182880" anchor="ctr"/>
          <a:lstStyle>
            <a:lvl1pPr>
              <a:defRPr sz="3600" b="1">
                <a:solidFill>
                  <a:schemeClr val="accent3">
                    <a:lumMod val="7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7">
            <a:extLst>
              <a:ext uri="{FF2B5EF4-FFF2-40B4-BE49-F238E27FC236}">
                <a16:creationId xmlns:a16="http://schemas.microsoft.com/office/drawing/2014/main" id="{AB2B2AC4-A34B-926D-D889-0CE7BA1CCA58}"/>
              </a:ext>
            </a:extLst>
          </p:cNvPr>
          <p:cNvSpPr>
            <a:spLocks noGrp="1"/>
          </p:cNvSpPr>
          <p:nvPr>
            <p:ph type="body" sz="quarter" idx="10" hasCustomPrompt="1"/>
          </p:nvPr>
        </p:nvSpPr>
        <p:spPr>
          <a:xfrm>
            <a:off x="0" y="4826000"/>
            <a:ext cx="9144000" cy="304800"/>
          </a:xfrm>
          <a:prstGeom prst="rect">
            <a:avLst/>
          </a:prstGeom>
        </p:spPr>
        <p:txBody>
          <a:bodyPr anchor="b"/>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a:t>Citations</a:t>
            </a:r>
          </a:p>
        </p:txBody>
      </p:sp>
      <p:sp>
        <p:nvSpPr>
          <p:cNvPr id="12" name="Content Placeholder 2">
            <a:extLst>
              <a:ext uri="{FF2B5EF4-FFF2-40B4-BE49-F238E27FC236}">
                <a16:creationId xmlns:a16="http://schemas.microsoft.com/office/drawing/2014/main" id="{9EC6471C-C9E4-7AC6-D226-154452BE1691}"/>
              </a:ext>
            </a:extLst>
          </p:cNvPr>
          <p:cNvSpPr>
            <a:spLocks noGrp="1"/>
          </p:cNvSpPr>
          <p:nvPr>
            <p:ph sz="half" idx="11"/>
          </p:nvPr>
        </p:nvSpPr>
        <p:spPr>
          <a:xfrm>
            <a:off x="244443" y="1602468"/>
            <a:ext cx="4260410" cy="3223532"/>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05A7745-2E06-6347-C476-59DE58CAD7B5}"/>
              </a:ext>
            </a:extLst>
          </p:cNvPr>
          <p:cNvSpPr>
            <a:spLocks noGrp="1"/>
          </p:cNvSpPr>
          <p:nvPr>
            <p:ph sz="half" idx="2"/>
          </p:nvPr>
        </p:nvSpPr>
        <p:spPr>
          <a:xfrm>
            <a:off x="4648200" y="1602468"/>
            <a:ext cx="4260410" cy="3223532"/>
          </a:xfrm>
          <a:prstGeom prst="rect">
            <a:avLst/>
          </a:prstGeom>
        </p:spPr>
        <p:txBody>
          <a:bodyPr/>
          <a:lstStyle>
            <a:lvl1pPr marL="274320" indent="-274320">
              <a:spcBef>
                <a:spcPts val="0"/>
              </a:spcBef>
              <a:spcAft>
                <a:spcPts val="600"/>
              </a:spcAft>
              <a:buClr>
                <a:schemeClr val="accent1"/>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828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1 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p:nvPr>
        </p:nvSpPr>
        <p:spPr>
          <a:xfrm>
            <a:off x="0" y="12094"/>
            <a:ext cx="9144000" cy="893254"/>
          </a:xfrm>
          <a:prstGeom prst="rect">
            <a:avLst/>
          </a:prstGeom>
        </p:spPr>
        <p:txBody>
          <a:bodyPr lIns="182880" anchor="ctr"/>
          <a:lstStyle>
            <a:lvl1pPr>
              <a:defRPr sz="3600" b="1">
                <a:solidFill>
                  <a:schemeClr val="accent3">
                    <a:lumMod val="7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7">
            <a:extLst>
              <a:ext uri="{FF2B5EF4-FFF2-40B4-BE49-F238E27FC236}">
                <a16:creationId xmlns:a16="http://schemas.microsoft.com/office/drawing/2014/main" id="{97BBF94D-4622-C838-2289-BEE26B991E3F}"/>
              </a:ext>
            </a:extLst>
          </p:cNvPr>
          <p:cNvSpPr>
            <a:spLocks noGrp="1"/>
          </p:cNvSpPr>
          <p:nvPr>
            <p:ph type="body" sz="quarter" idx="10" hasCustomPrompt="1"/>
          </p:nvPr>
        </p:nvSpPr>
        <p:spPr>
          <a:xfrm>
            <a:off x="0" y="4826000"/>
            <a:ext cx="9144000" cy="304800"/>
          </a:xfrm>
          <a:prstGeom prst="rect">
            <a:avLst/>
          </a:prstGeom>
        </p:spPr>
        <p:txBody>
          <a:bodyPr anchor="b"/>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403790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92458C01-A45B-2918-F74B-E21F10BE098C}"/>
              </a:ext>
            </a:extLst>
          </p:cNvPr>
          <p:cNvSpPr>
            <a:spLocks noGrp="1"/>
          </p:cNvSpPr>
          <p:nvPr>
            <p:ph sz="quarter" idx="10" hasCustomPrompt="1"/>
          </p:nvPr>
        </p:nvSpPr>
        <p:spPr>
          <a:xfrm>
            <a:off x="549274" y="1897337"/>
            <a:ext cx="8015304" cy="1010655"/>
          </a:xfrm>
          <a:prstGeom prst="rect">
            <a:avLst/>
          </a:prstGeom>
        </p:spPr>
        <p:txBody>
          <a:bodyPr lIns="0" anchor="b">
            <a:normAutofit/>
          </a:bodyPr>
          <a:lstStyle>
            <a:lvl1pPr marL="0" indent="0">
              <a:spcBef>
                <a:spcPts val="0"/>
              </a:spcBef>
              <a:buNone/>
              <a:defRPr sz="3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5" name="Content Placeholder 6">
            <a:extLst>
              <a:ext uri="{FF2B5EF4-FFF2-40B4-BE49-F238E27FC236}">
                <a16:creationId xmlns:a16="http://schemas.microsoft.com/office/drawing/2014/main" id="{E342FB96-02A8-0735-5002-DC51140FE452}"/>
              </a:ext>
            </a:extLst>
          </p:cNvPr>
          <p:cNvSpPr>
            <a:spLocks noGrp="1"/>
          </p:cNvSpPr>
          <p:nvPr>
            <p:ph sz="quarter" idx="11" hasCustomPrompt="1"/>
          </p:nvPr>
        </p:nvSpPr>
        <p:spPr>
          <a:xfrm>
            <a:off x="549274" y="2907992"/>
            <a:ext cx="8015304" cy="1274710"/>
          </a:xfrm>
          <a:prstGeom prst="rect">
            <a:avLst/>
          </a:prstGeom>
        </p:spPr>
        <p:txBody>
          <a:bodyPr lIns="0" anchor="t">
            <a:normAutofit/>
          </a:bodyPr>
          <a:lstStyle>
            <a:lvl1pPr marL="0" indent="0">
              <a:lnSpc>
                <a:spcPct val="100000"/>
              </a:lnSpc>
              <a:spcBef>
                <a:spcPts val="0"/>
              </a:spcBef>
              <a:buNone/>
              <a:defRPr sz="28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SUBTITLE</a:t>
            </a:r>
          </a:p>
        </p:txBody>
      </p:sp>
      <p:sp>
        <p:nvSpPr>
          <p:cNvPr id="6" name="Content Placeholder 6">
            <a:extLst>
              <a:ext uri="{FF2B5EF4-FFF2-40B4-BE49-F238E27FC236}">
                <a16:creationId xmlns:a16="http://schemas.microsoft.com/office/drawing/2014/main" id="{5B585D0D-DBB4-C7AD-771D-5689849F8BBA}"/>
              </a:ext>
            </a:extLst>
          </p:cNvPr>
          <p:cNvSpPr>
            <a:spLocks noGrp="1"/>
          </p:cNvSpPr>
          <p:nvPr>
            <p:ph sz="quarter" idx="12" hasCustomPrompt="1"/>
          </p:nvPr>
        </p:nvSpPr>
        <p:spPr>
          <a:xfrm>
            <a:off x="549274" y="4327561"/>
            <a:ext cx="8015304" cy="451164"/>
          </a:xfrm>
          <a:prstGeom prst="rect">
            <a:avLst/>
          </a:prstGeom>
        </p:spPr>
        <p:txBody>
          <a:bodyPr lIns="0" anchor="ctr">
            <a:normAutofit/>
          </a:bodyPr>
          <a:lstStyle>
            <a:lvl1pPr marL="0" indent="0">
              <a:spcBef>
                <a:spcPts val="0"/>
              </a:spcBef>
              <a:buNone/>
              <a:defRPr sz="16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GRANT STATEMENT from planning document</a:t>
            </a:r>
          </a:p>
        </p:txBody>
      </p:sp>
    </p:spTree>
    <p:extLst>
      <p:ext uri="{BB962C8B-B14F-4D97-AF65-F5344CB8AC3E}">
        <p14:creationId xmlns:p14="http://schemas.microsoft.com/office/powerpoint/2010/main" val="120119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1 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3E48-A907-57AF-6B60-84EBF379A863}"/>
              </a:ext>
            </a:extLst>
          </p:cNvPr>
          <p:cNvSpPr>
            <a:spLocks noGrp="1"/>
          </p:cNvSpPr>
          <p:nvPr>
            <p:ph type="title" hasCustomPrompt="1"/>
          </p:nvPr>
        </p:nvSpPr>
        <p:spPr>
          <a:xfrm>
            <a:off x="0" y="1668870"/>
            <a:ext cx="9144000" cy="893254"/>
          </a:xfrm>
          <a:prstGeom prst="rect">
            <a:avLst/>
          </a:prstGeom>
        </p:spPr>
        <p:txBody>
          <a:bodyPr lIns="182880" anchor="b"/>
          <a:lstStyle>
            <a:lvl1pPr>
              <a:defRPr sz="4000" b="1">
                <a:solidFill>
                  <a:schemeClr val="accent1"/>
                </a:solidFill>
                <a:latin typeface="Arial" panose="020B0604020202020204" pitchFamily="34" charset="0"/>
                <a:cs typeface="Arial" panose="020B0604020202020204" pitchFamily="34" charset="0"/>
              </a:defRPr>
            </a:lvl1pPr>
          </a:lstStyle>
          <a:p>
            <a:r>
              <a:rPr lang="en-US"/>
              <a:t>Click to edit MAIN TITLE</a:t>
            </a:r>
          </a:p>
        </p:txBody>
      </p:sp>
      <p:sp>
        <p:nvSpPr>
          <p:cNvPr id="5" name="Text Placeholder 4">
            <a:extLst>
              <a:ext uri="{FF2B5EF4-FFF2-40B4-BE49-F238E27FC236}">
                <a16:creationId xmlns:a16="http://schemas.microsoft.com/office/drawing/2014/main" id="{AE6B771A-5B7C-3B15-418F-46B6D8863548}"/>
              </a:ext>
            </a:extLst>
          </p:cNvPr>
          <p:cNvSpPr>
            <a:spLocks noGrp="1"/>
          </p:cNvSpPr>
          <p:nvPr>
            <p:ph type="body" sz="quarter" idx="10" hasCustomPrompt="1"/>
          </p:nvPr>
        </p:nvSpPr>
        <p:spPr>
          <a:xfrm>
            <a:off x="0" y="2569212"/>
            <a:ext cx="9144000" cy="528406"/>
          </a:xfrm>
          <a:prstGeom prst="rect">
            <a:avLst/>
          </a:prstGeom>
        </p:spPr>
        <p:txBody>
          <a:bodyPr anchor="t"/>
          <a:lstStyle>
            <a:lvl1pPr marL="91440" indent="0">
              <a:spcBef>
                <a:spcPts val="0"/>
              </a:spcBef>
              <a:buNone/>
              <a:defRPr sz="3200" b="0" i="0">
                <a:solidFill>
                  <a:schemeClr val="accent3">
                    <a:lumMod val="75000"/>
                  </a:schemeClr>
                </a:solidFill>
                <a:latin typeface="Arial" panose="020B0604020202020204" pitchFamily="34" charset="0"/>
              </a:defRPr>
            </a:lvl1pPr>
          </a:lstStyle>
          <a:p>
            <a:pPr lvl="0"/>
            <a:r>
              <a:rPr lang="en-US"/>
              <a:t>Click to edit SUBTITLE</a:t>
            </a:r>
          </a:p>
        </p:txBody>
      </p:sp>
    </p:spTree>
    <p:extLst>
      <p:ext uri="{BB962C8B-B14F-4D97-AF65-F5344CB8AC3E}">
        <p14:creationId xmlns:p14="http://schemas.microsoft.com/office/powerpoint/2010/main" val="207823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56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nack Series 2">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54EE48D-74E0-61EA-4DA7-E11E16B16824}"/>
              </a:ext>
            </a:extLst>
          </p:cNvPr>
          <p:cNvSpPr txBox="1"/>
          <p:nvPr userDrawn="1"/>
        </p:nvSpPr>
        <p:spPr>
          <a:xfrm>
            <a:off x="549274" y="1962590"/>
            <a:ext cx="7962824" cy="523220"/>
          </a:xfrm>
          <a:prstGeom prst="rect">
            <a:avLst/>
          </a:prstGeom>
          <a:noFill/>
        </p:spPr>
        <p:txBody>
          <a:bodyPr wrap="square" lIns="0" rtlCol="0">
            <a:spAutoFit/>
          </a:bodyPr>
          <a:lstStyle/>
          <a:p>
            <a:r>
              <a:rPr lang="en-US" sz="2800" b="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activities in this series include:</a:t>
            </a:r>
          </a:p>
        </p:txBody>
      </p:sp>
      <p:sp>
        <p:nvSpPr>
          <p:cNvPr id="7" name="Content Placeholder 6">
            <a:extLst>
              <a:ext uri="{FF2B5EF4-FFF2-40B4-BE49-F238E27FC236}">
                <a16:creationId xmlns:a16="http://schemas.microsoft.com/office/drawing/2014/main" id="{D5292238-6710-09DD-2202-46E5A74C3888}"/>
              </a:ext>
            </a:extLst>
          </p:cNvPr>
          <p:cNvSpPr>
            <a:spLocks noGrp="1"/>
          </p:cNvSpPr>
          <p:nvPr>
            <p:ph sz="quarter" idx="10" hasCustomPrompt="1"/>
          </p:nvPr>
        </p:nvSpPr>
        <p:spPr>
          <a:xfrm>
            <a:off x="549274" y="2485809"/>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1" name="Content Placeholder 6">
            <a:extLst>
              <a:ext uri="{FF2B5EF4-FFF2-40B4-BE49-F238E27FC236}">
                <a16:creationId xmlns:a16="http://schemas.microsoft.com/office/drawing/2014/main" id="{150FCD3F-C48E-8D89-93C5-312B38D20EE1}"/>
              </a:ext>
            </a:extLst>
          </p:cNvPr>
          <p:cNvSpPr>
            <a:spLocks noGrp="1"/>
          </p:cNvSpPr>
          <p:nvPr>
            <p:ph sz="quarter" idx="11" hasCustomPrompt="1"/>
          </p:nvPr>
        </p:nvSpPr>
        <p:spPr>
          <a:xfrm>
            <a:off x="549274" y="3496464"/>
            <a:ext cx="3807134" cy="1274710"/>
          </a:xfrm>
          <a:prstGeom prst="rect">
            <a:avLst/>
          </a:prstGeom>
        </p:spPr>
        <p:txBody>
          <a:bodyPr lIns="0" anchor="t">
            <a:normAutofit/>
          </a:bodyPr>
          <a:lstStyle>
            <a:lvl1pPr marL="0" indent="0">
              <a:lnSpc>
                <a:spcPct val="100000"/>
              </a:lnSpc>
              <a:spcBef>
                <a:spcPts val="0"/>
              </a:spcBef>
              <a:buNone/>
              <a:defRPr sz="20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2" name="Content Placeholder 6">
            <a:extLst>
              <a:ext uri="{FF2B5EF4-FFF2-40B4-BE49-F238E27FC236}">
                <a16:creationId xmlns:a16="http://schemas.microsoft.com/office/drawing/2014/main" id="{AF5A6478-43E2-73D2-05E6-FC880F49F9F9}"/>
              </a:ext>
            </a:extLst>
          </p:cNvPr>
          <p:cNvSpPr>
            <a:spLocks noGrp="1"/>
          </p:cNvSpPr>
          <p:nvPr>
            <p:ph sz="quarter" idx="12" hasCustomPrompt="1"/>
          </p:nvPr>
        </p:nvSpPr>
        <p:spPr>
          <a:xfrm>
            <a:off x="4787594" y="2485809"/>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3" name="Content Placeholder 6">
            <a:extLst>
              <a:ext uri="{FF2B5EF4-FFF2-40B4-BE49-F238E27FC236}">
                <a16:creationId xmlns:a16="http://schemas.microsoft.com/office/drawing/2014/main" id="{5DD7F8BC-567D-BA67-8674-4D3E9D106D6E}"/>
              </a:ext>
            </a:extLst>
          </p:cNvPr>
          <p:cNvSpPr>
            <a:spLocks noGrp="1"/>
          </p:cNvSpPr>
          <p:nvPr>
            <p:ph sz="quarter" idx="13" hasCustomPrompt="1"/>
          </p:nvPr>
        </p:nvSpPr>
        <p:spPr>
          <a:xfrm>
            <a:off x="4787594" y="3496464"/>
            <a:ext cx="3807134" cy="1274710"/>
          </a:xfrm>
          <a:prstGeom prst="rect">
            <a:avLst/>
          </a:prstGeom>
        </p:spPr>
        <p:txBody>
          <a:bodyPr lIns="0" anchor="t">
            <a:normAutofit/>
          </a:bodyPr>
          <a:lstStyle>
            <a:lvl1pPr marL="0" indent="0">
              <a:lnSpc>
                <a:spcPct val="100000"/>
              </a:lnSpc>
              <a:spcBef>
                <a:spcPts val="0"/>
              </a:spcBef>
              <a:buNone/>
              <a:defRPr sz="20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Tree>
    <p:extLst>
      <p:ext uri="{BB962C8B-B14F-4D97-AF65-F5344CB8AC3E}">
        <p14:creationId xmlns:p14="http://schemas.microsoft.com/office/powerpoint/2010/main" val="313557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nack Series 3">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54EE48D-74E0-61EA-4DA7-E11E16B16824}"/>
              </a:ext>
            </a:extLst>
          </p:cNvPr>
          <p:cNvSpPr txBox="1"/>
          <p:nvPr userDrawn="1"/>
        </p:nvSpPr>
        <p:spPr>
          <a:xfrm>
            <a:off x="549272" y="1691425"/>
            <a:ext cx="3940098" cy="867930"/>
          </a:xfrm>
          <a:prstGeom prst="rect">
            <a:avLst/>
          </a:prstGeom>
          <a:noFill/>
        </p:spPr>
        <p:txBody>
          <a:bodyPr wrap="square" lIns="0" rtlCol="0">
            <a:spAutoFit/>
          </a:bodyPr>
          <a:lstStyle/>
          <a:p>
            <a:pPr>
              <a:lnSpc>
                <a:spcPct val="90000"/>
              </a:lnSpc>
            </a:pPr>
            <a:r>
              <a:rPr lang="en-US" sz="2800" b="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activities in this series include:</a:t>
            </a:r>
          </a:p>
        </p:txBody>
      </p:sp>
      <p:sp>
        <p:nvSpPr>
          <p:cNvPr id="7" name="Content Placeholder 6">
            <a:extLst>
              <a:ext uri="{FF2B5EF4-FFF2-40B4-BE49-F238E27FC236}">
                <a16:creationId xmlns:a16="http://schemas.microsoft.com/office/drawing/2014/main" id="{D5292238-6710-09DD-2202-46E5A74C3888}"/>
              </a:ext>
            </a:extLst>
          </p:cNvPr>
          <p:cNvSpPr>
            <a:spLocks noGrp="1"/>
          </p:cNvSpPr>
          <p:nvPr>
            <p:ph sz="quarter" idx="10" hasCustomPrompt="1"/>
          </p:nvPr>
        </p:nvSpPr>
        <p:spPr>
          <a:xfrm>
            <a:off x="549274" y="2662377"/>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1" name="Content Placeholder 6">
            <a:extLst>
              <a:ext uri="{FF2B5EF4-FFF2-40B4-BE49-F238E27FC236}">
                <a16:creationId xmlns:a16="http://schemas.microsoft.com/office/drawing/2014/main" id="{150FCD3F-C48E-8D89-93C5-312B38D20EE1}"/>
              </a:ext>
            </a:extLst>
          </p:cNvPr>
          <p:cNvSpPr>
            <a:spLocks noGrp="1"/>
          </p:cNvSpPr>
          <p:nvPr>
            <p:ph sz="quarter" idx="11" hasCustomPrompt="1"/>
          </p:nvPr>
        </p:nvSpPr>
        <p:spPr>
          <a:xfrm>
            <a:off x="549274" y="3673032"/>
            <a:ext cx="3807134" cy="1274710"/>
          </a:xfrm>
          <a:prstGeom prst="rect">
            <a:avLst/>
          </a:prstGeom>
        </p:spPr>
        <p:txBody>
          <a:bodyPr lIns="0" anchor="t">
            <a:normAutofit/>
          </a:bodyPr>
          <a:lstStyle>
            <a:lvl1pPr marL="0" indent="0">
              <a:lnSpc>
                <a:spcPct val="100000"/>
              </a:lnSpc>
              <a:spcBef>
                <a:spcPts val="0"/>
              </a:spcBef>
              <a:buNone/>
              <a:defRPr sz="20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2" name="Content Placeholder 6">
            <a:extLst>
              <a:ext uri="{FF2B5EF4-FFF2-40B4-BE49-F238E27FC236}">
                <a16:creationId xmlns:a16="http://schemas.microsoft.com/office/drawing/2014/main" id="{AF5A6478-43E2-73D2-05E6-FC880F49F9F9}"/>
              </a:ext>
            </a:extLst>
          </p:cNvPr>
          <p:cNvSpPr>
            <a:spLocks noGrp="1"/>
          </p:cNvSpPr>
          <p:nvPr>
            <p:ph sz="quarter" idx="12" hasCustomPrompt="1"/>
          </p:nvPr>
        </p:nvSpPr>
        <p:spPr>
          <a:xfrm>
            <a:off x="4787594" y="2662377"/>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3" name="Content Placeholder 6">
            <a:extLst>
              <a:ext uri="{FF2B5EF4-FFF2-40B4-BE49-F238E27FC236}">
                <a16:creationId xmlns:a16="http://schemas.microsoft.com/office/drawing/2014/main" id="{5DD7F8BC-567D-BA67-8674-4D3E9D106D6E}"/>
              </a:ext>
            </a:extLst>
          </p:cNvPr>
          <p:cNvSpPr>
            <a:spLocks noGrp="1"/>
          </p:cNvSpPr>
          <p:nvPr>
            <p:ph sz="quarter" idx="13" hasCustomPrompt="1"/>
          </p:nvPr>
        </p:nvSpPr>
        <p:spPr>
          <a:xfrm>
            <a:off x="4787594" y="3673032"/>
            <a:ext cx="3807134" cy="1274710"/>
          </a:xfrm>
          <a:prstGeom prst="rect">
            <a:avLst/>
          </a:prstGeom>
        </p:spPr>
        <p:txBody>
          <a:bodyPr lIns="0" anchor="t">
            <a:normAutofit/>
          </a:bodyPr>
          <a:lstStyle>
            <a:lvl1pPr marL="0" indent="0">
              <a:lnSpc>
                <a:spcPct val="100000"/>
              </a:lnSpc>
              <a:spcBef>
                <a:spcPts val="0"/>
              </a:spcBef>
              <a:buNone/>
              <a:defRPr sz="20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2" name="Content Placeholder 6">
            <a:extLst>
              <a:ext uri="{FF2B5EF4-FFF2-40B4-BE49-F238E27FC236}">
                <a16:creationId xmlns:a16="http://schemas.microsoft.com/office/drawing/2014/main" id="{628006BB-195A-AB12-94AA-105852D22563}"/>
              </a:ext>
            </a:extLst>
          </p:cNvPr>
          <p:cNvSpPr>
            <a:spLocks noGrp="1"/>
          </p:cNvSpPr>
          <p:nvPr>
            <p:ph sz="quarter" idx="14" hasCustomPrompt="1"/>
          </p:nvPr>
        </p:nvSpPr>
        <p:spPr>
          <a:xfrm>
            <a:off x="4787594" y="195758"/>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3" name="Content Placeholder 6">
            <a:extLst>
              <a:ext uri="{FF2B5EF4-FFF2-40B4-BE49-F238E27FC236}">
                <a16:creationId xmlns:a16="http://schemas.microsoft.com/office/drawing/2014/main" id="{8BDB56F6-B8AB-051E-98D1-536375A23C51}"/>
              </a:ext>
            </a:extLst>
          </p:cNvPr>
          <p:cNvSpPr>
            <a:spLocks noGrp="1"/>
          </p:cNvSpPr>
          <p:nvPr>
            <p:ph sz="quarter" idx="15" hasCustomPrompt="1"/>
          </p:nvPr>
        </p:nvSpPr>
        <p:spPr>
          <a:xfrm>
            <a:off x="4787594" y="1206413"/>
            <a:ext cx="3807134" cy="1274710"/>
          </a:xfrm>
          <a:prstGeom prst="rect">
            <a:avLst/>
          </a:prstGeom>
        </p:spPr>
        <p:txBody>
          <a:bodyPr lIns="0" anchor="t">
            <a:normAutofit/>
          </a:bodyPr>
          <a:lstStyle>
            <a:lvl1pPr marL="0" indent="0">
              <a:lnSpc>
                <a:spcPct val="100000"/>
              </a:lnSpc>
              <a:spcBef>
                <a:spcPts val="0"/>
              </a:spcBef>
              <a:buNone/>
              <a:defRPr sz="20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Tree>
    <p:extLst>
      <p:ext uri="{BB962C8B-B14F-4D97-AF65-F5344CB8AC3E}">
        <p14:creationId xmlns:p14="http://schemas.microsoft.com/office/powerpoint/2010/main" val="68969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MEO Title Slide">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6AC4E68F-6457-1C34-2BB3-2C0180E00751}"/>
              </a:ext>
            </a:extLst>
          </p:cNvPr>
          <p:cNvSpPr>
            <a:spLocks noGrp="1"/>
          </p:cNvSpPr>
          <p:nvPr>
            <p:ph sz="quarter" idx="10" hasCustomPrompt="1"/>
          </p:nvPr>
        </p:nvSpPr>
        <p:spPr>
          <a:xfrm>
            <a:off x="549274" y="1897337"/>
            <a:ext cx="8015304" cy="1010655"/>
          </a:xfrm>
          <a:prstGeom prst="rect">
            <a:avLst/>
          </a:prstGeom>
        </p:spPr>
        <p:txBody>
          <a:bodyPr lIns="0" anchor="b">
            <a:normAutofit/>
          </a:bodyPr>
          <a:lstStyle>
            <a:lvl1pPr marL="0" indent="0">
              <a:spcBef>
                <a:spcPts val="0"/>
              </a:spcBef>
              <a:buNone/>
              <a:defRPr sz="3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3" name="Content Placeholder 6">
            <a:extLst>
              <a:ext uri="{FF2B5EF4-FFF2-40B4-BE49-F238E27FC236}">
                <a16:creationId xmlns:a16="http://schemas.microsoft.com/office/drawing/2014/main" id="{757A3542-3F6B-D41F-2BAC-410E90CE70B4}"/>
              </a:ext>
            </a:extLst>
          </p:cNvPr>
          <p:cNvSpPr>
            <a:spLocks noGrp="1"/>
          </p:cNvSpPr>
          <p:nvPr>
            <p:ph sz="quarter" idx="11" hasCustomPrompt="1"/>
          </p:nvPr>
        </p:nvSpPr>
        <p:spPr>
          <a:xfrm>
            <a:off x="549274" y="2907992"/>
            <a:ext cx="8015304" cy="1274710"/>
          </a:xfrm>
          <a:prstGeom prst="rect">
            <a:avLst/>
          </a:prstGeom>
        </p:spPr>
        <p:txBody>
          <a:bodyPr lIns="0" anchor="t">
            <a:normAutofit/>
          </a:bodyPr>
          <a:lstStyle>
            <a:lvl1pPr marL="0" indent="0">
              <a:lnSpc>
                <a:spcPct val="100000"/>
              </a:lnSpc>
              <a:spcBef>
                <a:spcPts val="0"/>
              </a:spcBef>
              <a:buNone/>
              <a:defRPr sz="28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SUBTITLE</a:t>
            </a:r>
          </a:p>
        </p:txBody>
      </p:sp>
    </p:spTree>
    <p:extLst>
      <p:ext uri="{BB962C8B-B14F-4D97-AF65-F5344CB8AC3E}">
        <p14:creationId xmlns:p14="http://schemas.microsoft.com/office/powerpoint/2010/main" val="372670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EO Learning Objective">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4C2FE4CA-88D6-6FB0-D19E-9A9CC9487A0A}"/>
              </a:ext>
            </a:extLst>
          </p:cNvPr>
          <p:cNvSpPr>
            <a:spLocks noGrp="1"/>
          </p:cNvSpPr>
          <p:nvPr>
            <p:ph sz="quarter" idx="11" hasCustomPrompt="1"/>
          </p:nvPr>
        </p:nvSpPr>
        <p:spPr>
          <a:xfrm>
            <a:off x="549274" y="2907991"/>
            <a:ext cx="8015304" cy="1944665"/>
          </a:xfrm>
          <a:prstGeom prst="rect">
            <a:avLst/>
          </a:prstGeom>
        </p:spPr>
        <p:txBody>
          <a:bodyPr lIns="0" anchor="t">
            <a:normAutofit/>
          </a:bodyPr>
          <a:lstStyle>
            <a:lvl1pPr marL="0" indent="0">
              <a:lnSpc>
                <a:spcPct val="100000"/>
              </a:lnSpc>
              <a:spcBef>
                <a:spcPts val="0"/>
              </a:spcBef>
              <a:buNone/>
              <a:defRPr sz="3600" b="0" i="1">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LEARNING OBJECTIVE</a:t>
            </a:r>
          </a:p>
        </p:txBody>
      </p:sp>
      <p:sp>
        <p:nvSpPr>
          <p:cNvPr id="13" name="TextBox 12">
            <a:extLst>
              <a:ext uri="{FF2B5EF4-FFF2-40B4-BE49-F238E27FC236}">
                <a16:creationId xmlns:a16="http://schemas.microsoft.com/office/drawing/2014/main" id="{B255DF2C-0543-2B40-5758-37982C5A7E60}"/>
              </a:ext>
            </a:extLst>
          </p:cNvPr>
          <p:cNvSpPr txBox="1"/>
          <p:nvPr userDrawn="1"/>
        </p:nvSpPr>
        <p:spPr>
          <a:xfrm>
            <a:off x="458741" y="1788330"/>
            <a:ext cx="2755241" cy="1034129"/>
          </a:xfrm>
          <a:prstGeom prst="rect">
            <a:avLst/>
          </a:prstGeom>
          <a:noFill/>
        </p:spPr>
        <p:txBody>
          <a:bodyPr wrap="square" rtlCol="0">
            <a:spAutoFit/>
          </a:bodyPr>
          <a:lstStyle/>
          <a:p>
            <a:pPr algn="r">
              <a:lnSpc>
                <a:spcPct val="90000"/>
              </a:lnSpc>
            </a:pPr>
            <a:r>
              <a:rPr lang="en-US" sz="3400" b="1" spc="100"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OBJECTIVE</a:t>
            </a:r>
          </a:p>
        </p:txBody>
      </p:sp>
      <p:sp>
        <p:nvSpPr>
          <p:cNvPr id="14" name="Content Placeholder 6">
            <a:extLst>
              <a:ext uri="{FF2B5EF4-FFF2-40B4-BE49-F238E27FC236}">
                <a16:creationId xmlns:a16="http://schemas.microsoft.com/office/drawing/2014/main" id="{0D5B9346-8F89-AC56-63D1-5079F11FF3C7}"/>
              </a:ext>
            </a:extLst>
          </p:cNvPr>
          <p:cNvSpPr>
            <a:spLocks noGrp="1"/>
          </p:cNvSpPr>
          <p:nvPr>
            <p:ph sz="quarter" idx="12" hasCustomPrompt="1"/>
          </p:nvPr>
        </p:nvSpPr>
        <p:spPr>
          <a:xfrm>
            <a:off x="3345103" y="1710502"/>
            <a:ext cx="787645" cy="1108471"/>
          </a:xfrm>
          <a:prstGeom prst="rect">
            <a:avLst/>
          </a:prstGeom>
        </p:spPr>
        <p:txBody>
          <a:bodyPr lIns="0" anchor="ctr">
            <a:noAutofit/>
          </a:bodyPr>
          <a:lstStyle>
            <a:lvl1pPr marL="0" indent="0" algn="ctr">
              <a:spcBef>
                <a:spcPts val="0"/>
              </a:spcBef>
              <a:buNone/>
              <a:defRPr sz="11500" b="1" i="0">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a:t>
            </a:r>
          </a:p>
        </p:txBody>
      </p:sp>
    </p:spTree>
    <p:extLst>
      <p:ext uri="{BB962C8B-B14F-4D97-AF65-F5344CB8AC3E}">
        <p14:creationId xmlns:p14="http://schemas.microsoft.com/office/powerpoint/2010/main" val="229440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ME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8555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8.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5.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7.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8.xml"/><Relationship Id="rId7" Type="http://schemas.openxmlformats.org/officeDocument/2006/relationships/theme" Target="../theme/theme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Content Placeholder 5" descr="A hand reaching out to stop dominoes&#10;&#10;AI-generated content may be incorrect.">
            <a:extLst>
              <a:ext uri="{FF2B5EF4-FFF2-40B4-BE49-F238E27FC236}">
                <a16:creationId xmlns:a16="http://schemas.microsoft.com/office/drawing/2014/main" id="{7D236F67-A4E2-82E9-CB51-20D3F95A6D18}"/>
              </a:ext>
            </a:extLst>
          </p:cNvPr>
          <p:cNvPicPr>
            <a:picLocks noChangeAspect="1"/>
          </p:cNvPicPr>
          <p:nvPr userDrawn="1"/>
        </p:nvPicPr>
        <p:blipFill>
          <a:blip r:embed="rId5">
            <a:extLst>
              <a:ext uri="{28A0092B-C50C-407E-A947-70E740481C1C}">
                <a14:useLocalDpi xmlns:a14="http://schemas.microsoft.com/office/drawing/2010/main" val="0"/>
              </a:ext>
            </a:extLst>
          </a:blip>
          <a:srcRect t="6830"/>
          <a:stretch>
            <a:fillRect/>
          </a:stretch>
        </p:blipFill>
        <p:spPr>
          <a:xfrm>
            <a:off x="0" y="-21465"/>
            <a:ext cx="9145213" cy="5164965"/>
          </a:xfrm>
          <a:prstGeom prst="rect">
            <a:avLst/>
          </a:prstGeom>
        </p:spPr>
      </p:pic>
      <p:sp>
        <p:nvSpPr>
          <p:cNvPr id="8" name="Rectangle 7">
            <a:extLst>
              <a:ext uri="{FF2B5EF4-FFF2-40B4-BE49-F238E27FC236}">
                <a16:creationId xmlns:a16="http://schemas.microsoft.com/office/drawing/2014/main" id="{DE49F2B6-85FA-8536-AB6B-DA2C117DC4B7}"/>
              </a:ext>
            </a:extLst>
          </p:cNvPr>
          <p:cNvSpPr/>
          <p:nvPr userDrawn="1"/>
        </p:nvSpPr>
        <p:spPr>
          <a:xfrm>
            <a:off x="0" y="-21464"/>
            <a:ext cx="9144000" cy="3738886"/>
          </a:xfrm>
          <a:prstGeom prst="rect">
            <a:avLst/>
          </a:prstGeom>
          <a:gradFill flip="none" rotWithShape="1">
            <a:gsLst>
              <a:gs pos="0">
                <a:schemeClr val="accent3">
                  <a:lumMod val="75000"/>
                  <a:alpha val="0"/>
                </a:schemeClr>
              </a:gs>
              <a:gs pos="99000">
                <a:schemeClr val="accent3">
                  <a:lumMod val="5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BFBDBFA-F074-2F5C-A193-9E67D1A1D3D7}"/>
              </a:ext>
            </a:extLst>
          </p:cNvPr>
          <p:cNvGrpSpPr/>
          <p:nvPr userDrawn="1"/>
        </p:nvGrpSpPr>
        <p:grpSpPr>
          <a:xfrm>
            <a:off x="549274" y="306610"/>
            <a:ext cx="3544059" cy="1154773"/>
            <a:chOff x="549274" y="306610"/>
            <a:chExt cx="3544059" cy="1154773"/>
          </a:xfrm>
        </p:grpSpPr>
        <p:pic>
          <p:nvPicPr>
            <p:cNvPr id="4" name="Picture 3" descr="A black and white logo&#10;&#10;Description automatically generated">
              <a:extLst>
                <a:ext uri="{FF2B5EF4-FFF2-40B4-BE49-F238E27FC236}">
                  <a16:creationId xmlns:a16="http://schemas.microsoft.com/office/drawing/2014/main" id="{11F72353-7C60-E198-7217-99E4000DD1AD}"/>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549274" y="306610"/>
              <a:ext cx="2304285" cy="1154773"/>
            </a:xfrm>
            <a:prstGeom prst="rect">
              <a:avLst/>
            </a:prstGeom>
            <a:effectLst>
              <a:outerShdw blurRad="50800" dist="38100" dir="2700000" algn="tl" rotWithShape="0">
                <a:prstClr val="black">
                  <a:alpha val="40000"/>
                </a:prstClr>
              </a:outerShdw>
            </a:effectLst>
          </p:spPr>
        </p:pic>
        <p:pic>
          <p:nvPicPr>
            <p:cNvPr id="5" name="Picture 4" descr="A logo with a star in the center&#10;&#10;Description automatically generated">
              <a:extLst>
                <a:ext uri="{FF2B5EF4-FFF2-40B4-BE49-F238E27FC236}">
                  <a16:creationId xmlns:a16="http://schemas.microsoft.com/office/drawing/2014/main" id="{E79FB069-61BB-C263-2A67-3B9695074B6E}"/>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944421" y="312471"/>
              <a:ext cx="1148912" cy="1148912"/>
            </a:xfrm>
            <a:prstGeom prst="rect">
              <a:avLst/>
            </a:prstGeom>
            <a:effectLst>
              <a:outerShdw blurRad="50800" dist="38100" dir="2700000" algn="tl" rotWithShape="0">
                <a:prstClr val="black">
                  <a:alpha val="40000"/>
                </a:prstClr>
              </a:outerShdw>
            </a:effectLst>
          </p:spPr>
        </p:pic>
      </p:grpSp>
      <p:sp>
        <p:nvSpPr>
          <p:cNvPr id="9" name="Rectangle 8">
            <a:extLst>
              <a:ext uri="{FF2B5EF4-FFF2-40B4-BE49-F238E27FC236}">
                <a16:creationId xmlns:a16="http://schemas.microsoft.com/office/drawing/2014/main" id="{4B7B03A0-A653-0A26-E22B-7DFBA8D63549}"/>
              </a:ext>
            </a:extLst>
          </p:cNvPr>
          <p:cNvSpPr/>
          <p:nvPr userDrawn="1"/>
        </p:nvSpPr>
        <p:spPr>
          <a:xfrm rot="10800000">
            <a:off x="0" y="1404614"/>
            <a:ext cx="9144000" cy="3738886"/>
          </a:xfrm>
          <a:prstGeom prst="rect">
            <a:avLst/>
          </a:prstGeom>
          <a:gradFill flip="none" rotWithShape="1">
            <a:gsLst>
              <a:gs pos="0">
                <a:schemeClr val="accent3">
                  <a:lumMod val="75000"/>
                  <a:alpha val="0"/>
                </a:schemeClr>
              </a:gs>
              <a:gs pos="99000">
                <a:schemeClr val="accent3">
                  <a:lumMod val="5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3743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0ABC3B-DD88-A20F-F67B-E7D3F3925A2B}"/>
              </a:ext>
            </a:extLst>
          </p:cNvPr>
          <p:cNvPicPr>
            <a:picLocks noChangeAspect="1"/>
          </p:cNvPicPr>
          <p:nvPr userDrawn="1"/>
        </p:nvPicPr>
        <p:blipFill>
          <a:blip r:embed="rId5"/>
          <a:stretch>
            <a:fillRect/>
          </a:stretch>
        </p:blipFill>
        <p:spPr>
          <a:xfrm>
            <a:off x="0" y="0"/>
            <a:ext cx="9144000" cy="5143499"/>
          </a:xfrm>
          <a:prstGeom prst="rect">
            <a:avLst/>
          </a:prstGeom>
        </p:spPr>
      </p:pic>
      <p:grpSp>
        <p:nvGrpSpPr>
          <p:cNvPr id="3" name="Group 2">
            <a:extLst>
              <a:ext uri="{FF2B5EF4-FFF2-40B4-BE49-F238E27FC236}">
                <a16:creationId xmlns:a16="http://schemas.microsoft.com/office/drawing/2014/main" id="{7BFBDBFA-F074-2F5C-A193-9E67D1A1D3D7}"/>
              </a:ext>
            </a:extLst>
          </p:cNvPr>
          <p:cNvGrpSpPr/>
          <p:nvPr userDrawn="1"/>
        </p:nvGrpSpPr>
        <p:grpSpPr>
          <a:xfrm>
            <a:off x="549274" y="306610"/>
            <a:ext cx="3544059" cy="1154773"/>
            <a:chOff x="549274" y="306610"/>
            <a:chExt cx="3544059" cy="1154773"/>
          </a:xfrm>
        </p:grpSpPr>
        <p:pic>
          <p:nvPicPr>
            <p:cNvPr id="4" name="Picture 3" descr="A black and white logo&#10;&#10;Description automatically generated">
              <a:extLst>
                <a:ext uri="{FF2B5EF4-FFF2-40B4-BE49-F238E27FC236}">
                  <a16:creationId xmlns:a16="http://schemas.microsoft.com/office/drawing/2014/main" id="{11F72353-7C60-E198-7217-99E4000DD1AD}"/>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549274" y="306610"/>
              <a:ext cx="2304285" cy="1154773"/>
            </a:xfrm>
            <a:prstGeom prst="rect">
              <a:avLst/>
            </a:prstGeom>
            <a:effectLst>
              <a:outerShdw blurRad="50800" dist="38100" dir="2700000" algn="tl" rotWithShape="0">
                <a:prstClr val="black">
                  <a:alpha val="40000"/>
                </a:prstClr>
              </a:outerShdw>
            </a:effectLst>
          </p:spPr>
        </p:pic>
        <p:pic>
          <p:nvPicPr>
            <p:cNvPr id="5" name="Picture 4" descr="A logo with a star in the center&#10;&#10;Description automatically generated">
              <a:extLst>
                <a:ext uri="{FF2B5EF4-FFF2-40B4-BE49-F238E27FC236}">
                  <a16:creationId xmlns:a16="http://schemas.microsoft.com/office/drawing/2014/main" id="{E79FB069-61BB-C263-2A67-3B9695074B6E}"/>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944421" y="312471"/>
              <a:ext cx="1148912" cy="1148912"/>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54414803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75228E-2AE9-DD0F-DB7A-92DFD7647947}"/>
              </a:ext>
            </a:extLst>
          </p:cNvPr>
          <p:cNvPicPr>
            <a:picLocks noChangeAspect="1"/>
          </p:cNvPicPr>
          <p:nvPr userDrawn="1"/>
        </p:nvPicPr>
        <p:blipFill>
          <a:blip r:embed="rId5"/>
          <a:stretch>
            <a:fillRect/>
          </a:stretch>
        </p:blipFill>
        <p:spPr>
          <a:xfrm>
            <a:off x="0" y="0"/>
            <a:ext cx="9144000" cy="5143499"/>
          </a:xfrm>
          <a:prstGeom prst="rect">
            <a:avLst/>
          </a:prstGeom>
        </p:spPr>
      </p:pic>
      <p:grpSp>
        <p:nvGrpSpPr>
          <p:cNvPr id="6" name="Group 5">
            <a:extLst>
              <a:ext uri="{FF2B5EF4-FFF2-40B4-BE49-F238E27FC236}">
                <a16:creationId xmlns:a16="http://schemas.microsoft.com/office/drawing/2014/main" id="{9FCCAE0D-47C3-AED8-EB52-F9E39F5A9487}"/>
              </a:ext>
            </a:extLst>
          </p:cNvPr>
          <p:cNvGrpSpPr/>
          <p:nvPr userDrawn="1"/>
        </p:nvGrpSpPr>
        <p:grpSpPr>
          <a:xfrm>
            <a:off x="549274" y="306610"/>
            <a:ext cx="3544059" cy="1154773"/>
            <a:chOff x="549274" y="306610"/>
            <a:chExt cx="3544059" cy="1154773"/>
          </a:xfrm>
        </p:grpSpPr>
        <p:pic>
          <p:nvPicPr>
            <p:cNvPr id="3" name="Picture 2" descr="A black and white logo&#10;&#10;Description automatically generated">
              <a:extLst>
                <a:ext uri="{FF2B5EF4-FFF2-40B4-BE49-F238E27FC236}">
                  <a16:creationId xmlns:a16="http://schemas.microsoft.com/office/drawing/2014/main" id="{69B4BA0A-C667-BF89-51E3-6CA1925BEB03}"/>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549274" y="306610"/>
              <a:ext cx="2304285" cy="1154773"/>
            </a:xfrm>
            <a:prstGeom prst="rect">
              <a:avLst/>
            </a:prstGeom>
            <a:effectLst>
              <a:outerShdw blurRad="50800" dist="38100" dir="2700000" algn="tl" rotWithShape="0">
                <a:prstClr val="black">
                  <a:alpha val="40000"/>
                </a:prstClr>
              </a:outerShdw>
            </a:effectLst>
          </p:spPr>
        </p:pic>
        <p:pic>
          <p:nvPicPr>
            <p:cNvPr id="5" name="Picture 4" descr="A logo with a star in the center&#10;&#10;Description automatically generated">
              <a:extLst>
                <a:ext uri="{FF2B5EF4-FFF2-40B4-BE49-F238E27FC236}">
                  <a16:creationId xmlns:a16="http://schemas.microsoft.com/office/drawing/2014/main" id="{5D2140D2-BB69-B2C2-E709-E07F2E89288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944421" y="312471"/>
              <a:ext cx="1148912" cy="1148912"/>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749306624"/>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6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4944A6-ED53-36AF-3851-E2D340C7EBF9}"/>
              </a:ext>
            </a:extLst>
          </p:cNvPr>
          <p:cNvPicPr>
            <a:picLocks noChangeAspect="1"/>
          </p:cNvPicPr>
          <p:nvPr userDrawn="1"/>
        </p:nvPicPr>
        <p:blipFill>
          <a:blip r:embed="rId8"/>
          <a:stretch>
            <a:fillRect/>
          </a:stretch>
        </p:blipFill>
        <p:spPr>
          <a:xfrm>
            <a:off x="0" y="0"/>
            <a:ext cx="9144000" cy="5143499"/>
          </a:xfrm>
          <a:prstGeom prst="rect">
            <a:avLst/>
          </a:prstGeom>
        </p:spPr>
      </p:pic>
    </p:spTree>
    <p:extLst>
      <p:ext uri="{BB962C8B-B14F-4D97-AF65-F5344CB8AC3E}">
        <p14:creationId xmlns:p14="http://schemas.microsoft.com/office/powerpoint/2010/main" val="2788809803"/>
      </p:ext>
    </p:extLst>
  </p:cSld>
  <p:clrMap bg1="lt1" tx1="dk1" bg2="lt2" tx2="dk2" accent1="accent1" accent2="accent2" accent3="accent3" accent4="accent4" accent5="accent5" accent6="accent6" hlink="hlink" folHlink="folHlink"/>
  <p:sldLayoutIdLst>
    <p:sldLayoutId id="2147483720" r:id="rId1"/>
    <p:sldLayoutId id="2147483717" r:id="rId2"/>
    <p:sldLayoutId id="2147483740" r:id="rId3"/>
    <p:sldLayoutId id="2147483709" r:id="rId4"/>
    <p:sldLayoutId id="2147483711" r:id="rId5"/>
    <p:sldLayoutId id="2147483750"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F935205-F993-9B8E-EA79-D17E9E365332}"/>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8359955" y="4869383"/>
            <a:ext cx="744185" cy="2419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5E39CAD-9C19-C875-5E92-EBFDD31CFAC3}"/>
              </a:ext>
            </a:extLst>
          </p:cNvPr>
          <p:cNvPicPr>
            <a:picLocks noChangeAspect="1"/>
          </p:cNvPicPr>
          <p:nvPr userDrawn="1"/>
        </p:nvPicPr>
        <p:blipFill>
          <a:blip r:embed="rId9"/>
          <a:stretch>
            <a:fillRect/>
          </a:stretch>
        </p:blipFill>
        <p:spPr>
          <a:xfrm>
            <a:off x="0" y="0"/>
            <a:ext cx="9144793" cy="1005927"/>
          </a:xfrm>
          <a:prstGeom prst="rect">
            <a:avLst/>
          </a:prstGeom>
        </p:spPr>
      </p:pic>
    </p:spTree>
    <p:extLst>
      <p:ext uri="{BB962C8B-B14F-4D97-AF65-F5344CB8AC3E}">
        <p14:creationId xmlns:p14="http://schemas.microsoft.com/office/powerpoint/2010/main" val="4200190747"/>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1" r:id="rId5"/>
    <p:sldLayoutId id="214748368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F935205-F993-9B8E-EA79-D17E9E365332}"/>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8359955" y="4869383"/>
            <a:ext cx="744185" cy="2419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E551AEA-CB5B-4041-DBCB-A255902CDC3E}"/>
              </a:ext>
            </a:extLst>
          </p:cNvPr>
          <p:cNvPicPr>
            <a:picLocks noChangeAspect="1"/>
          </p:cNvPicPr>
          <p:nvPr userDrawn="1"/>
        </p:nvPicPr>
        <p:blipFill>
          <a:blip r:embed="rId7"/>
          <a:stretch>
            <a:fillRect/>
          </a:stretch>
        </p:blipFill>
        <p:spPr>
          <a:xfrm>
            <a:off x="0" y="0"/>
            <a:ext cx="9144000" cy="1207008"/>
          </a:xfrm>
          <a:prstGeom prst="rect">
            <a:avLst/>
          </a:prstGeom>
        </p:spPr>
      </p:pic>
    </p:spTree>
    <p:extLst>
      <p:ext uri="{BB962C8B-B14F-4D97-AF65-F5344CB8AC3E}">
        <p14:creationId xmlns:p14="http://schemas.microsoft.com/office/powerpoint/2010/main" val="39730298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F935205-F993-9B8E-EA79-D17E9E365332}"/>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8359955" y="4869383"/>
            <a:ext cx="744185" cy="241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CBA2DA-C7EE-E953-385B-20CDCF0ED39C}"/>
              </a:ext>
            </a:extLst>
          </p:cNvPr>
          <p:cNvPicPr>
            <a:picLocks noChangeAspect="1"/>
          </p:cNvPicPr>
          <p:nvPr userDrawn="1"/>
        </p:nvPicPr>
        <p:blipFill>
          <a:blip r:embed="rId13"/>
          <a:stretch>
            <a:fillRect/>
          </a:stretch>
        </p:blipFill>
        <p:spPr>
          <a:xfrm>
            <a:off x="0" y="0"/>
            <a:ext cx="298616" cy="5143500"/>
          </a:xfrm>
          <a:prstGeom prst="rect">
            <a:avLst/>
          </a:prstGeom>
        </p:spPr>
      </p:pic>
    </p:spTree>
    <p:extLst>
      <p:ext uri="{BB962C8B-B14F-4D97-AF65-F5344CB8AC3E}">
        <p14:creationId xmlns:p14="http://schemas.microsoft.com/office/powerpoint/2010/main" val="171755995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41" r:id="rId5"/>
    <p:sldLayoutId id="2147483733" r:id="rId6"/>
    <p:sldLayoutId id="2147483742" r:id="rId7"/>
    <p:sldLayoutId id="2147483744" r:id="rId8"/>
    <p:sldLayoutId id="2147483726" r:id="rId9"/>
    <p:sldLayoutId id="214748374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A983AB0-C351-3056-8156-DB134F96E069}"/>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8352072" y="4554856"/>
            <a:ext cx="744185" cy="241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6707031-3132-EF85-39FC-359120A562EB}"/>
              </a:ext>
            </a:extLst>
          </p:cNvPr>
          <p:cNvPicPr>
            <a:picLocks noChangeAspect="1"/>
          </p:cNvPicPr>
          <p:nvPr userDrawn="1"/>
        </p:nvPicPr>
        <p:blipFill>
          <a:blip r:embed="rId9"/>
          <a:stretch>
            <a:fillRect/>
          </a:stretch>
        </p:blipFill>
        <p:spPr>
          <a:xfrm>
            <a:off x="0" y="4838700"/>
            <a:ext cx="9144000" cy="304800"/>
          </a:xfrm>
          <a:prstGeom prst="rect">
            <a:avLst/>
          </a:prstGeom>
        </p:spPr>
      </p:pic>
    </p:spTree>
    <p:extLst>
      <p:ext uri="{BB962C8B-B14F-4D97-AF65-F5344CB8AC3E}">
        <p14:creationId xmlns:p14="http://schemas.microsoft.com/office/powerpoint/2010/main" val="387103465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40_AE0F5254.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42_A36C805B.xm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143_4D9B8F49.xm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microsoft.com/office/2018/10/relationships/comments" Target="../comments/modernComment_144_3DC57472.xm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45_9182322A.xm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47_A0371850.xm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48_3029BB2B.xml"/><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microsoft.com/office/2018/10/relationships/comments" Target="../comments/modernComment_149_5CA445AB.xml"/><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microsoft.com/office/2007/relationships/hdphoto" Target="../media/hdphoto3.wdp"/><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4B_BFD150CE.xm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microsoft.com/office/2018/10/relationships/comments" Target="../comments/modernComment_14C_3859B44.xml"/><Relationship Id="rId2" Type="http://schemas.openxmlformats.org/officeDocument/2006/relationships/notesSlide" Target="../notesSlides/notesSlide38.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microsoft.com/office/2018/10/relationships/comments" Target="../comments/modernComment_14D_BFDBF18A.xml"/><Relationship Id="rId2" Type="http://schemas.openxmlformats.org/officeDocument/2006/relationships/notesSlide" Target="../notesSlides/notesSlide39.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microsoft.com/office/2018/10/relationships/comments" Target="../comments/modernComment_14E_2E7B224A.xml"/><Relationship Id="rId2" Type="http://schemas.openxmlformats.org/officeDocument/2006/relationships/notesSlide" Target="../notesSlides/notesSlide40.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microsoft.com/office/2018/10/relationships/comments" Target="../comments/modernComment_14F_FD293932.xml"/><Relationship Id="rId7" Type="http://schemas.openxmlformats.org/officeDocument/2006/relationships/image" Target="../media/image44.svg"/><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36.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microsoft.com/office/2018/10/relationships/comments" Target="../comments/modernComment_156_506F534A.xml"/><Relationship Id="rId2" Type="http://schemas.openxmlformats.org/officeDocument/2006/relationships/notesSlide" Target="../notesSlides/notesSlide44.xml"/><Relationship Id="rId1" Type="http://schemas.openxmlformats.org/officeDocument/2006/relationships/slideLayout" Target="../slideLayouts/slideLayout16.xml"/><Relationship Id="rId5" Type="http://schemas.openxmlformats.org/officeDocument/2006/relationships/hyperlink" Target="https://www.mycophenolaterems.com/ResourceDownloadRaw/PatientBrochure/inline" TargetMode="External"/><Relationship Id="rId4" Type="http://schemas.openxmlformats.org/officeDocument/2006/relationships/hyperlink" Target="https://www.mycophenolaterems.com/ResourceDownloadRaw/HCPBrochure/inlin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microsoft.com/office/2018/10/relationships/comments" Target="../comments/modernComment_10A_48E32B76.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9_40C5BD5.xm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97C7E-C0BD-241C-8E00-731A986728B2}"/>
              </a:ext>
            </a:extLst>
          </p:cNvPr>
          <p:cNvSpPr>
            <a:spLocks noGrp="1"/>
          </p:cNvSpPr>
          <p:nvPr>
            <p:ph sz="quarter" idx="11"/>
          </p:nvPr>
        </p:nvSpPr>
        <p:spPr/>
        <p:txBody>
          <a:bodyPr/>
          <a:lstStyle/>
          <a:p>
            <a:pPr lvl="0">
              <a:lnSpc>
                <a:spcPct val="90000"/>
              </a:lnSpc>
            </a:pPr>
            <a:r>
              <a:rPr lang="en-US"/>
              <a:t>Safe Mycophenolate Practices </a:t>
            </a:r>
          </a:p>
          <a:p>
            <a:pPr lvl="0">
              <a:lnSpc>
                <a:spcPct val="90000"/>
              </a:lnSpc>
            </a:pPr>
            <a:r>
              <a:rPr lang="en-US"/>
              <a:t>in Patients of Childbearing Potential</a:t>
            </a:r>
          </a:p>
          <a:p>
            <a:pPr>
              <a:lnSpc>
                <a:spcPct val="90000"/>
              </a:lnSpc>
            </a:pPr>
            <a:endParaRPr lang="en-US"/>
          </a:p>
        </p:txBody>
      </p:sp>
      <p:sp>
        <p:nvSpPr>
          <p:cNvPr id="4" name="Content Placeholder 3">
            <a:extLst>
              <a:ext uri="{FF2B5EF4-FFF2-40B4-BE49-F238E27FC236}">
                <a16:creationId xmlns:a16="http://schemas.microsoft.com/office/drawing/2014/main" id="{A4CD2B87-D002-97D6-EDE9-2C16248F2799}"/>
              </a:ext>
            </a:extLst>
          </p:cNvPr>
          <p:cNvSpPr>
            <a:spLocks noGrp="1"/>
          </p:cNvSpPr>
          <p:nvPr>
            <p:ph sz="quarter" idx="12"/>
          </p:nvPr>
        </p:nvSpPr>
        <p:spPr>
          <a:xfrm>
            <a:off x="549274" y="4277553"/>
            <a:ext cx="8015304" cy="451164"/>
          </a:xfrm>
        </p:spPr>
        <p:txBody>
          <a:bodyPr/>
          <a:lstStyle/>
          <a:p>
            <a:pPr>
              <a:lnSpc>
                <a:spcPct val="100000"/>
              </a:lnSpc>
            </a:pPr>
            <a:r>
              <a:rPr lang="en-US"/>
              <a:t>This activity is supported by an independent educational grant from the Mycophenolate REMS Group. This activity is intended to be fully compliant with the Mycophenolate REMS education requirements issued by the U.S. Food and Drug Administration (FDA).</a:t>
            </a:r>
          </a:p>
        </p:txBody>
      </p:sp>
      <p:sp>
        <p:nvSpPr>
          <p:cNvPr id="11" name="Content Placeholder 10">
            <a:extLst>
              <a:ext uri="{FF2B5EF4-FFF2-40B4-BE49-F238E27FC236}">
                <a16:creationId xmlns:a16="http://schemas.microsoft.com/office/drawing/2014/main" id="{FA675932-426A-18E6-B6BC-A777F9CA4F20}"/>
              </a:ext>
            </a:extLst>
          </p:cNvPr>
          <p:cNvSpPr>
            <a:spLocks noGrp="1"/>
          </p:cNvSpPr>
          <p:nvPr>
            <p:ph sz="quarter" idx="10"/>
          </p:nvPr>
        </p:nvSpPr>
        <p:spPr/>
        <p:txBody>
          <a:bodyPr/>
          <a:lstStyle/>
          <a:p>
            <a:r>
              <a:rPr lang="en-US"/>
              <a:t>PREVENTING THE PREVENTABLE</a:t>
            </a:r>
          </a:p>
        </p:txBody>
      </p:sp>
    </p:spTree>
    <p:extLst>
      <p:ext uri="{BB962C8B-B14F-4D97-AF65-F5344CB8AC3E}">
        <p14:creationId xmlns:p14="http://schemas.microsoft.com/office/powerpoint/2010/main" val="219597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E819CC-B06D-940D-9CD3-CA83B3CA47B7}"/>
              </a:ext>
            </a:extLst>
          </p:cNvPr>
          <p:cNvSpPr>
            <a:spLocks noGrp="1"/>
          </p:cNvSpPr>
          <p:nvPr>
            <p:ph type="title"/>
          </p:nvPr>
        </p:nvSpPr>
        <p:spPr/>
        <p:txBody>
          <a:bodyPr/>
          <a:lstStyle/>
          <a:p>
            <a:r>
              <a:rPr lang="en-US" sz="3200"/>
              <a:t>MMF</a:t>
            </a:r>
            <a:br>
              <a:rPr lang="en-US" sz="3200"/>
            </a:br>
            <a:r>
              <a:rPr lang="en-US" sz="2800" b="0" i="1"/>
              <a:t>Most Common Side Effects</a:t>
            </a:r>
            <a:endParaRPr lang="en-US" sz="3200" b="0" i="1"/>
          </a:p>
        </p:txBody>
      </p:sp>
      <p:sp>
        <p:nvSpPr>
          <p:cNvPr id="10" name="Content Placeholder 9">
            <a:extLst>
              <a:ext uri="{FF2B5EF4-FFF2-40B4-BE49-F238E27FC236}">
                <a16:creationId xmlns:a16="http://schemas.microsoft.com/office/drawing/2014/main" id="{3D3338C9-BEA2-A829-10CB-01CF54E5F6FD}"/>
              </a:ext>
            </a:extLst>
          </p:cNvPr>
          <p:cNvSpPr>
            <a:spLocks noGrp="1"/>
          </p:cNvSpPr>
          <p:nvPr>
            <p:ph idx="1"/>
          </p:nvPr>
        </p:nvSpPr>
        <p:spPr>
          <a:xfrm>
            <a:off x="806215" y="1701116"/>
            <a:ext cx="2967761" cy="2178675"/>
          </a:xfrm>
        </p:spPr>
        <p:txBody>
          <a:bodyPr/>
          <a:lstStyle/>
          <a:p>
            <a:r>
              <a:rPr lang="en-US" sz="2400"/>
              <a:t>Diarrhea</a:t>
            </a:r>
          </a:p>
          <a:p>
            <a:r>
              <a:rPr lang="en-US" sz="2400"/>
              <a:t>Stomach upset</a:t>
            </a:r>
          </a:p>
          <a:p>
            <a:r>
              <a:rPr lang="en-US" sz="2400"/>
              <a:t>Nausea</a:t>
            </a:r>
          </a:p>
          <a:p>
            <a:r>
              <a:rPr lang="en-US" sz="2400"/>
              <a:t>Vomiting</a:t>
            </a:r>
          </a:p>
          <a:p>
            <a:r>
              <a:rPr lang="en-US" sz="2400"/>
              <a:t>Leukopenia</a:t>
            </a:r>
          </a:p>
          <a:p>
            <a:endParaRPr lang="en-US" sz="2400"/>
          </a:p>
        </p:txBody>
      </p:sp>
      <p:sp>
        <p:nvSpPr>
          <p:cNvPr id="11" name="Text Placeholder 10">
            <a:extLst>
              <a:ext uri="{FF2B5EF4-FFF2-40B4-BE49-F238E27FC236}">
                <a16:creationId xmlns:a16="http://schemas.microsoft.com/office/drawing/2014/main" id="{82DC9822-E6DD-4838-58E2-071E94AFCC87}"/>
              </a:ext>
            </a:extLst>
          </p:cNvPr>
          <p:cNvSpPr>
            <a:spLocks noGrp="1"/>
          </p:cNvSpPr>
          <p:nvPr>
            <p:ph type="body" sz="quarter" idx="10"/>
          </p:nvPr>
        </p:nvSpPr>
        <p:spPr>
          <a:xfrm>
            <a:off x="0" y="4826000"/>
            <a:ext cx="8451056" cy="304800"/>
          </a:xfrm>
        </p:spPr>
        <p:txBody>
          <a:bodyPr anchor="b"/>
          <a:lstStyle/>
          <a:p>
            <a:r>
              <a:rPr lang="en-US"/>
              <a:t>Mayo Clinic. Mayo Clinic website. Last updated September 1, 2025. </a:t>
            </a:r>
          </a:p>
          <a:p>
            <a:r>
              <a:rPr lang="en-US"/>
              <a:t>https://www.mayoclinic.org/drugs-supplements/mycophenolate-mofetil-oral-route/description/drg-20073191</a:t>
            </a:r>
          </a:p>
          <a:p>
            <a:r>
              <a:rPr lang="en-US"/>
              <a:t>Manger B, et al. </a:t>
            </a:r>
            <a:r>
              <a:rPr lang="en-US" i="1"/>
              <a:t>Clin Exp Gastroenterol. </a:t>
            </a:r>
            <a:r>
              <a:rPr lang="en-US"/>
              <a:t>2015;9:205–213.</a:t>
            </a:r>
          </a:p>
        </p:txBody>
      </p:sp>
      <p:grpSp>
        <p:nvGrpSpPr>
          <p:cNvPr id="16" name="Group 15">
            <a:extLst>
              <a:ext uri="{FF2B5EF4-FFF2-40B4-BE49-F238E27FC236}">
                <a16:creationId xmlns:a16="http://schemas.microsoft.com/office/drawing/2014/main" id="{BDE906E4-02B0-FBBF-7300-8A9E7D761F95}"/>
              </a:ext>
            </a:extLst>
          </p:cNvPr>
          <p:cNvGrpSpPr/>
          <p:nvPr/>
        </p:nvGrpSpPr>
        <p:grpSpPr>
          <a:xfrm>
            <a:off x="3996287" y="1323529"/>
            <a:ext cx="4366901" cy="3026280"/>
            <a:chOff x="4349810" y="1118430"/>
            <a:chExt cx="4366901" cy="3026280"/>
          </a:xfrm>
        </p:grpSpPr>
        <p:sp>
          <p:nvSpPr>
            <p:cNvPr id="13" name="Rectangle 12">
              <a:extLst>
                <a:ext uri="{FF2B5EF4-FFF2-40B4-BE49-F238E27FC236}">
                  <a16:creationId xmlns:a16="http://schemas.microsoft.com/office/drawing/2014/main" id="{C24FD60B-EC85-E0A1-4623-6E08A5CE5DF8}"/>
                </a:ext>
              </a:extLst>
            </p:cNvPr>
            <p:cNvSpPr/>
            <p:nvPr/>
          </p:nvSpPr>
          <p:spPr>
            <a:xfrm>
              <a:off x="4349810" y="1343295"/>
              <a:ext cx="4366901" cy="2596317"/>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4994301-CCA7-8D08-0FA1-FD5CC29A4E81}"/>
                </a:ext>
              </a:extLst>
            </p:cNvPr>
            <p:cNvSpPr/>
            <p:nvPr/>
          </p:nvSpPr>
          <p:spPr>
            <a:xfrm>
              <a:off x="4700186" y="1118430"/>
              <a:ext cx="3637364" cy="3026280"/>
            </a:xfrm>
            <a:prstGeom prst="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a:extLst>
                <a:ext uri="{FF2B5EF4-FFF2-40B4-BE49-F238E27FC236}">
                  <a16:creationId xmlns:a16="http://schemas.microsoft.com/office/drawing/2014/main" id="{EB64C131-A775-67DF-E45C-A013F4F774F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272872" y="1148774"/>
              <a:ext cx="2491991" cy="2005101"/>
            </a:xfrm>
            <a:prstGeom prst="rect">
              <a:avLst/>
            </a:prstGeom>
            <a:ln w="19050">
              <a:noFill/>
            </a:ln>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F0BF064-36B3-CF57-7348-52232371A10D}"/>
                </a:ext>
              </a:extLst>
            </p:cNvPr>
            <p:cNvSpPr txBox="1"/>
            <p:nvPr/>
          </p:nvSpPr>
          <p:spPr>
            <a:xfrm>
              <a:off x="4761132" y="3223983"/>
              <a:ext cx="3508050" cy="830997"/>
            </a:xfrm>
            <a:prstGeom prst="rect">
              <a:avLst/>
            </a:prstGeom>
            <a:noFill/>
          </p:spPr>
          <p:txBody>
            <a:bodyPr wrap="square" rtlCol="0">
              <a:spAutoFit/>
            </a:bodyPr>
            <a:lstStyle/>
            <a:p>
              <a:r>
                <a:rPr lang="en-US" sz="1600"/>
                <a:t>Enteric-coated mycophenolate sodium tablets introduced in 2004 to address gastrointestinal side effects.</a:t>
              </a:r>
            </a:p>
          </p:txBody>
        </p:sp>
      </p:grpSp>
    </p:spTree>
    <p:extLst>
      <p:ext uri="{BB962C8B-B14F-4D97-AF65-F5344CB8AC3E}">
        <p14:creationId xmlns:p14="http://schemas.microsoft.com/office/powerpoint/2010/main" val="248990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07FC53-152E-ED88-A905-D00BD8CA5479}"/>
              </a:ext>
            </a:extLst>
          </p:cNvPr>
          <p:cNvSpPr/>
          <p:nvPr/>
        </p:nvSpPr>
        <p:spPr>
          <a:xfrm>
            <a:off x="5571857" y="1484574"/>
            <a:ext cx="3332860" cy="3001969"/>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A2B84A-4B3C-E802-A6C3-43D97A76F870}"/>
              </a:ext>
            </a:extLst>
          </p:cNvPr>
          <p:cNvSpPr>
            <a:spLocks noGrp="1"/>
          </p:cNvSpPr>
          <p:nvPr>
            <p:ph type="title"/>
          </p:nvPr>
        </p:nvSpPr>
        <p:spPr/>
        <p:txBody>
          <a:bodyPr/>
          <a:lstStyle/>
          <a:p>
            <a:r>
              <a:rPr lang="en-US" sz="3200"/>
              <a:t>MPA</a:t>
            </a:r>
            <a:br>
              <a:rPr lang="en-US" sz="3200"/>
            </a:br>
            <a:r>
              <a:rPr lang="en-US" sz="2800" b="0" i="1"/>
              <a:t>History</a:t>
            </a:r>
            <a:endParaRPr lang="en-US" sz="3200" b="0" i="1"/>
          </a:p>
        </p:txBody>
      </p:sp>
      <p:sp>
        <p:nvSpPr>
          <p:cNvPr id="3" name="Content Placeholder 2">
            <a:extLst>
              <a:ext uri="{FF2B5EF4-FFF2-40B4-BE49-F238E27FC236}">
                <a16:creationId xmlns:a16="http://schemas.microsoft.com/office/drawing/2014/main" id="{46ED3627-0EFB-5568-B307-F8957450DE20}"/>
              </a:ext>
            </a:extLst>
          </p:cNvPr>
          <p:cNvSpPr>
            <a:spLocks noGrp="1"/>
          </p:cNvSpPr>
          <p:nvPr>
            <p:ph idx="1"/>
          </p:nvPr>
        </p:nvSpPr>
        <p:spPr>
          <a:xfrm>
            <a:off x="262550" y="1121569"/>
            <a:ext cx="5343491" cy="3703928"/>
          </a:xfrm>
        </p:spPr>
        <p:txBody>
          <a:bodyPr/>
          <a:lstStyle/>
          <a:p>
            <a:r>
              <a:rPr lang="en-US" sz="2400"/>
              <a:t>First antibiotic purified from any source</a:t>
            </a:r>
          </a:p>
          <a:p>
            <a:r>
              <a:rPr lang="en-US" sz="2400"/>
              <a:t>Discovered in 1893 by Italian physician Bartolomeo </a:t>
            </a:r>
            <a:r>
              <a:rPr lang="en-US" sz="2400" err="1"/>
              <a:t>Gosio</a:t>
            </a:r>
            <a:endParaRPr lang="en-US" sz="2400"/>
          </a:p>
          <a:p>
            <a:r>
              <a:rPr lang="en-US" sz="2400"/>
              <a:t>“Acidic phenol from a fungus”  </a:t>
            </a:r>
          </a:p>
          <a:p>
            <a:r>
              <a:rPr lang="en-US" sz="2400"/>
              <a:t>Re-discovered as an antibiotic, antifungal, antiviral, antitumor, and at one time considered a mycotoxin</a:t>
            </a:r>
          </a:p>
          <a:p>
            <a:r>
              <a:rPr lang="en-US" sz="2400"/>
              <a:t>1960s—immunosuppressive properties identified</a:t>
            </a:r>
          </a:p>
          <a:p>
            <a:endParaRPr lang="en-US" sz="2400"/>
          </a:p>
        </p:txBody>
      </p:sp>
      <p:sp>
        <p:nvSpPr>
          <p:cNvPr id="4" name="Text Placeholder 3">
            <a:extLst>
              <a:ext uri="{FF2B5EF4-FFF2-40B4-BE49-F238E27FC236}">
                <a16:creationId xmlns:a16="http://schemas.microsoft.com/office/drawing/2014/main" id="{933631B0-275B-98D5-0313-409FD80060A8}"/>
              </a:ext>
            </a:extLst>
          </p:cNvPr>
          <p:cNvSpPr>
            <a:spLocks noGrp="1"/>
          </p:cNvSpPr>
          <p:nvPr>
            <p:ph type="body" sz="quarter" idx="10"/>
          </p:nvPr>
        </p:nvSpPr>
        <p:spPr>
          <a:xfrm>
            <a:off x="0" y="4840288"/>
            <a:ext cx="8337550" cy="304800"/>
          </a:xfrm>
        </p:spPr>
        <p:txBody>
          <a:bodyPr/>
          <a:lstStyle/>
          <a:p>
            <a:r>
              <a:rPr lang="en-US"/>
              <a:t>Bentley R. </a:t>
            </a:r>
            <a:r>
              <a:rPr lang="en-US" i="1"/>
              <a:t>Chem Rev</a:t>
            </a:r>
            <a:r>
              <a:rPr lang="en-US"/>
              <a:t>. 2000;100(10):3801–3826.</a:t>
            </a:r>
          </a:p>
        </p:txBody>
      </p:sp>
      <p:pic>
        <p:nvPicPr>
          <p:cNvPr id="5" name="Picture 4" descr="A person using a microscope&#10;&#10;Description automatically generated with low confidence">
            <a:extLst>
              <a:ext uri="{FF2B5EF4-FFF2-40B4-BE49-F238E27FC236}">
                <a16:creationId xmlns:a16="http://schemas.microsoft.com/office/drawing/2014/main" id="{784BB866-98E8-63FD-2C38-63E827DFBEB9}"/>
              </a:ext>
            </a:extLst>
          </p:cNvPr>
          <p:cNvPicPr>
            <a:picLocks noChangeAspect="1"/>
          </p:cNvPicPr>
          <p:nvPr/>
        </p:nvPicPr>
        <p:blipFill rotWithShape="1">
          <a:blip r:embed="rId3" cstate="screen">
            <a:duotone>
              <a:prstClr val="black"/>
              <a:srgbClr val="D9C3A5">
                <a:tint val="50000"/>
                <a:satMod val="180000"/>
              </a:srgbClr>
            </a:duotone>
            <a:extLst>
              <a:ext uri="{BEBA8EAE-BF5A-486C-A8C5-ECC9F3942E4B}">
                <a14:imgProps xmlns:a14="http://schemas.microsoft.com/office/drawing/2010/main">
                  <a14:imgLayer r:embed="rId4">
                    <a14:imgEffect>
                      <a14:colorTemperature colorTemp="5957"/>
                    </a14:imgEffect>
                    <a14:imgEffect>
                      <a14:saturation sat="234000"/>
                    </a14:imgEffect>
                    <a14:imgEffect>
                      <a14:brightnessContrast bright="20000" contrast="-21000"/>
                    </a14:imgEffect>
                  </a14:imgLayer>
                </a14:imgProps>
              </a:ext>
              <a:ext uri="{28A0092B-C50C-407E-A947-70E740481C1C}">
                <a14:useLocalDpi xmlns:a14="http://schemas.microsoft.com/office/drawing/2010/main"/>
              </a:ext>
            </a:extLst>
          </a:blip>
          <a:srcRect/>
          <a:stretch/>
        </p:blipFill>
        <p:spPr>
          <a:xfrm flipH="1">
            <a:off x="5853091" y="1341958"/>
            <a:ext cx="2770391" cy="3287199"/>
          </a:xfrm>
          <a:prstGeom prst="rect">
            <a:avLst/>
          </a:prstGeom>
          <a:ln w="19050">
            <a:solidFill>
              <a:schemeClr val="tx1">
                <a:lumMod val="65000"/>
                <a:lumOff val="35000"/>
              </a:schemeClr>
            </a:solidFill>
          </a:ln>
        </p:spPr>
      </p:pic>
    </p:spTree>
    <p:extLst>
      <p:ext uri="{BB962C8B-B14F-4D97-AF65-F5344CB8AC3E}">
        <p14:creationId xmlns:p14="http://schemas.microsoft.com/office/powerpoint/2010/main" val="374285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A5B59F7-772F-7F18-389B-786135BD2B57}"/>
              </a:ext>
            </a:extLst>
          </p:cNvPr>
          <p:cNvSpPr/>
          <p:nvPr/>
        </p:nvSpPr>
        <p:spPr>
          <a:xfrm>
            <a:off x="3896882" y="1235676"/>
            <a:ext cx="5170206" cy="3334018"/>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4C902-1315-2598-8B9A-AA0FE64E2394}"/>
              </a:ext>
            </a:extLst>
          </p:cNvPr>
          <p:cNvSpPr>
            <a:spLocks noGrp="1"/>
          </p:cNvSpPr>
          <p:nvPr>
            <p:ph type="title"/>
          </p:nvPr>
        </p:nvSpPr>
        <p:spPr/>
        <p:txBody>
          <a:bodyPr/>
          <a:lstStyle/>
          <a:p>
            <a:r>
              <a:rPr lang="en-US" sz="3200"/>
              <a:t>MPA</a:t>
            </a:r>
            <a:br>
              <a:rPr lang="en-US" sz="3200"/>
            </a:br>
            <a:r>
              <a:rPr lang="en-US" sz="2800" b="0" i="1"/>
              <a:t>Immunosuppressive Effect </a:t>
            </a:r>
            <a:endParaRPr lang="en-US" sz="3200" b="0" i="1"/>
          </a:p>
        </p:txBody>
      </p:sp>
      <p:sp>
        <p:nvSpPr>
          <p:cNvPr id="3" name="Content Placeholder 2">
            <a:extLst>
              <a:ext uri="{FF2B5EF4-FFF2-40B4-BE49-F238E27FC236}">
                <a16:creationId xmlns:a16="http://schemas.microsoft.com/office/drawing/2014/main" id="{0C1FDECB-3DC6-930B-9635-FFF55F200ECF}"/>
              </a:ext>
            </a:extLst>
          </p:cNvPr>
          <p:cNvSpPr>
            <a:spLocks noGrp="1"/>
          </p:cNvSpPr>
          <p:nvPr>
            <p:ph idx="1"/>
          </p:nvPr>
        </p:nvSpPr>
        <p:spPr>
          <a:xfrm>
            <a:off x="262550" y="1235676"/>
            <a:ext cx="3506145" cy="3028675"/>
          </a:xfrm>
        </p:spPr>
        <p:txBody>
          <a:bodyPr/>
          <a:lstStyle/>
          <a:p>
            <a:r>
              <a:rPr lang="en-US" sz="2300"/>
              <a:t>MPA inhibits inosine-5′-monophosphate dehydrase (IMPDH)</a:t>
            </a:r>
          </a:p>
          <a:p>
            <a:r>
              <a:rPr lang="en-US" sz="2300"/>
              <a:t>Proliferation requires DNA synthesis</a:t>
            </a:r>
          </a:p>
          <a:p>
            <a:r>
              <a:rPr lang="en-US" sz="2300"/>
              <a:t>Inhibiting formation of its building block can prevent organ rejection</a:t>
            </a:r>
          </a:p>
          <a:p>
            <a:pPr marL="0" indent="0">
              <a:buNone/>
            </a:pPr>
            <a:endParaRPr lang="en-US" sz="2300"/>
          </a:p>
        </p:txBody>
      </p:sp>
      <p:sp>
        <p:nvSpPr>
          <p:cNvPr id="4" name="Text Placeholder 3">
            <a:extLst>
              <a:ext uri="{FF2B5EF4-FFF2-40B4-BE49-F238E27FC236}">
                <a16:creationId xmlns:a16="http://schemas.microsoft.com/office/drawing/2014/main" id="{D465CCEA-0340-D8CD-E7E3-A59F9FD9E4AB}"/>
              </a:ext>
            </a:extLst>
          </p:cNvPr>
          <p:cNvSpPr>
            <a:spLocks noGrp="1"/>
          </p:cNvSpPr>
          <p:nvPr>
            <p:ph type="body" sz="quarter" idx="10"/>
          </p:nvPr>
        </p:nvSpPr>
        <p:spPr>
          <a:xfrm>
            <a:off x="0" y="4486543"/>
            <a:ext cx="4316700" cy="644258"/>
          </a:xfrm>
        </p:spPr>
        <p:txBody>
          <a:bodyPr/>
          <a:lstStyle/>
          <a:p>
            <a:r>
              <a:rPr lang="en-US" err="1"/>
              <a:t>dGTP</a:t>
            </a:r>
            <a:r>
              <a:rPr lang="en-US"/>
              <a:t>, deoxyguanosine triphosphate; </a:t>
            </a:r>
          </a:p>
          <a:p>
            <a:r>
              <a:rPr lang="en-US"/>
              <a:t>GMP synthase, guanosine monophosphate synthetase; </a:t>
            </a:r>
          </a:p>
          <a:p>
            <a:r>
              <a:rPr lang="en-US"/>
              <a:t>GTP, guanosine-5’-triphosphate; IMP, inosine 5’-monophosphate; </a:t>
            </a:r>
          </a:p>
          <a:p>
            <a:r>
              <a:rPr lang="en-US"/>
              <a:t>PRPP, phosphoribosyl diphosphate; XMP, </a:t>
            </a:r>
            <a:r>
              <a:rPr lang="en-US" err="1"/>
              <a:t>xanthosine</a:t>
            </a:r>
            <a:r>
              <a:rPr lang="en-US"/>
              <a:t> 5’-monophosphate.</a:t>
            </a:r>
          </a:p>
          <a:p>
            <a:r>
              <a:rPr lang="en-US"/>
              <a:t>Ji Y, et al. </a:t>
            </a:r>
            <a:r>
              <a:rPr lang="en-US" i="1"/>
              <a:t>J Biol Chem. </a:t>
            </a:r>
            <a:r>
              <a:rPr lang="en-US"/>
              <a:t>2006;281(1):206–212.</a:t>
            </a:r>
          </a:p>
        </p:txBody>
      </p:sp>
      <p:grpSp>
        <p:nvGrpSpPr>
          <p:cNvPr id="43" name="Group 42">
            <a:extLst>
              <a:ext uri="{FF2B5EF4-FFF2-40B4-BE49-F238E27FC236}">
                <a16:creationId xmlns:a16="http://schemas.microsoft.com/office/drawing/2014/main" id="{F4B09949-1A0E-52E5-DF0F-380408EEFBEA}"/>
              </a:ext>
            </a:extLst>
          </p:cNvPr>
          <p:cNvGrpSpPr/>
          <p:nvPr/>
        </p:nvGrpSpPr>
        <p:grpSpPr>
          <a:xfrm>
            <a:off x="4070330" y="1112520"/>
            <a:ext cx="4821730" cy="3566160"/>
            <a:chOff x="4070330" y="1112520"/>
            <a:chExt cx="4821730" cy="3566160"/>
          </a:xfrm>
        </p:grpSpPr>
        <p:sp>
          <p:nvSpPr>
            <p:cNvPr id="42" name="Rectangle 41">
              <a:extLst>
                <a:ext uri="{FF2B5EF4-FFF2-40B4-BE49-F238E27FC236}">
                  <a16:creationId xmlns:a16="http://schemas.microsoft.com/office/drawing/2014/main" id="{87680766-B185-F4FE-6660-EC9A781FEEAF}"/>
                </a:ext>
              </a:extLst>
            </p:cNvPr>
            <p:cNvSpPr/>
            <p:nvPr/>
          </p:nvSpPr>
          <p:spPr>
            <a:xfrm>
              <a:off x="4093434" y="1112520"/>
              <a:ext cx="4798626" cy="3566160"/>
            </a:xfrm>
            <a:prstGeom prst="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EAED341-00D7-6FFA-8196-D619FA9D1E09}"/>
                </a:ext>
              </a:extLst>
            </p:cNvPr>
            <p:cNvGrpSpPr/>
            <p:nvPr/>
          </p:nvGrpSpPr>
          <p:grpSpPr>
            <a:xfrm>
              <a:off x="4070330" y="1235676"/>
              <a:ext cx="4730762" cy="3334018"/>
              <a:chOff x="3280134" y="1152525"/>
              <a:chExt cx="5777053" cy="3334018"/>
            </a:xfrm>
          </p:grpSpPr>
          <p:sp>
            <p:nvSpPr>
              <p:cNvPr id="5" name="Rounded Rectangle 4">
                <a:extLst>
                  <a:ext uri="{FF2B5EF4-FFF2-40B4-BE49-F238E27FC236}">
                    <a16:creationId xmlns:a16="http://schemas.microsoft.com/office/drawing/2014/main" id="{150CF90C-DF1E-51DE-1260-B0098185E94B}"/>
                  </a:ext>
                </a:extLst>
              </p:cNvPr>
              <p:cNvSpPr/>
              <p:nvPr/>
            </p:nvSpPr>
            <p:spPr>
              <a:xfrm>
                <a:off x="4514158" y="1220775"/>
                <a:ext cx="886426" cy="292608"/>
              </a:xfrm>
              <a:prstGeom prst="roundRect">
                <a:avLst>
                  <a:gd name="adj" fmla="val 0"/>
                </a:avLst>
              </a:prstGeom>
              <a:solidFill>
                <a:srgbClr val="489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bg1"/>
                    </a:solidFill>
                  </a:rPr>
                  <a:t>PRPP</a:t>
                </a:r>
              </a:p>
            </p:txBody>
          </p:sp>
          <p:sp>
            <p:nvSpPr>
              <p:cNvPr id="6" name="Rounded Rectangle 7">
                <a:extLst>
                  <a:ext uri="{FF2B5EF4-FFF2-40B4-BE49-F238E27FC236}">
                    <a16:creationId xmlns:a16="http://schemas.microsoft.com/office/drawing/2014/main" id="{773E08BB-A33C-A24B-916C-1A37426988D8}"/>
                  </a:ext>
                </a:extLst>
              </p:cNvPr>
              <p:cNvSpPr/>
              <p:nvPr/>
            </p:nvSpPr>
            <p:spPr>
              <a:xfrm>
                <a:off x="4514158" y="1825691"/>
                <a:ext cx="886426" cy="292608"/>
              </a:xfrm>
              <a:prstGeom prst="roundRect">
                <a:avLst>
                  <a:gd name="adj" fmla="val 0"/>
                </a:avLst>
              </a:prstGeom>
              <a:solidFill>
                <a:srgbClr val="489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bg1"/>
                    </a:solidFill>
                  </a:rPr>
                  <a:t>IMP</a:t>
                </a:r>
              </a:p>
            </p:txBody>
          </p:sp>
          <p:sp>
            <p:nvSpPr>
              <p:cNvPr id="7" name="Rounded Rectangle 8">
                <a:extLst>
                  <a:ext uri="{FF2B5EF4-FFF2-40B4-BE49-F238E27FC236}">
                    <a16:creationId xmlns:a16="http://schemas.microsoft.com/office/drawing/2014/main" id="{A55E2C6E-919F-D916-FCEE-EAA6144DBE31}"/>
                  </a:ext>
                </a:extLst>
              </p:cNvPr>
              <p:cNvSpPr/>
              <p:nvPr/>
            </p:nvSpPr>
            <p:spPr>
              <a:xfrm>
                <a:off x="4514158" y="2402202"/>
                <a:ext cx="886426" cy="292608"/>
              </a:xfrm>
              <a:prstGeom prst="roundRect">
                <a:avLst>
                  <a:gd name="adj" fmla="val 0"/>
                </a:avLst>
              </a:prstGeom>
              <a:solidFill>
                <a:srgbClr val="489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bg1"/>
                    </a:solidFill>
                  </a:rPr>
                  <a:t>XMP</a:t>
                </a:r>
              </a:p>
            </p:txBody>
          </p:sp>
          <p:sp>
            <p:nvSpPr>
              <p:cNvPr id="8" name="Rounded Rectangle 9">
                <a:extLst>
                  <a:ext uri="{FF2B5EF4-FFF2-40B4-BE49-F238E27FC236}">
                    <a16:creationId xmlns:a16="http://schemas.microsoft.com/office/drawing/2014/main" id="{73ADA833-2E98-BFE0-078F-312FB3AC483D}"/>
                  </a:ext>
                </a:extLst>
              </p:cNvPr>
              <p:cNvSpPr/>
              <p:nvPr/>
            </p:nvSpPr>
            <p:spPr>
              <a:xfrm>
                <a:off x="4514158" y="2968211"/>
                <a:ext cx="886426" cy="292608"/>
              </a:xfrm>
              <a:prstGeom prst="roundRect">
                <a:avLst>
                  <a:gd name="adj" fmla="val 0"/>
                </a:avLst>
              </a:prstGeom>
              <a:solidFill>
                <a:srgbClr val="489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bg1"/>
                    </a:solidFill>
                  </a:rPr>
                  <a:t>GMP</a:t>
                </a:r>
              </a:p>
            </p:txBody>
          </p:sp>
          <p:sp>
            <p:nvSpPr>
              <p:cNvPr id="10" name="Rounded Rectangle 11">
                <a:extLst>
                  <a:ext uri="{FF2B5EF4-FFF2-40B4-BE49-F238E27FC236}">
                    <a16:creationId xmlns:a16="http://schemas.microsoft.com/office/drawing/2014/main" id="{F10ECD43-DA37-B95A-FC99-9BA19CE209C8}"/>
                  </a:ext>
                </a:extLst>
              </p:cNvPr>
              <p:cNvSpPr/>
              <p:nvPr/>
            </p:nvSpPr>
            <p:spPr>
              <a:xfrm>
                <a:off x="4514158" y="4132287"/>
                <a:ext cx="3703425" cy="292608"/>
              </a:xfrm>
              <a:prstGeom prst="roundRect">
                <a:avLst>
                  <a:gd name="adj" fmla="val 0"/>
                </a:avLst>
              </a:prstGeom>
              <a:solidFill>
                <a:srgbClr val="1E3E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bg1"/>
                    </a:solidFill>
                  </a:rPr>
                  <a:t>DNA synthesis and cell proliferation</a:t>
                </a:r>
              </a:p>
            </p:txBody>
          </p:sp>
          <p:sp>
            <p:nvSpPr>
              <p:cNvPr id="11" name="Rounded Rectangle 12">
                <a:extLst>
                  <a:ext uri="{FF2B5EF4-FFF2-40B4-BE49-F238E27FC236}">
                    <a16:creationId xmlns:a16="http://schemas.microsoft.com/office/drawing/2014/main" id="{2670530D-8440-65ED-725F-990FEDAA57B9}"/>
                  </a:ext>
                </a:extLst>
              </p:cNvPr>
              <p:cNvSpPr/>
              <p:nvPr/>
            </p:nvSpPr>
            <p:spPr>
              <a:xfrm>
                <a:off x="5482409" y="2717307"/>
                <a:ext cx="1457831" cy="292608"/>
              </a:xfrm>
              <a:prstGeom prst="roundRect">
                <a:avLst>
                  <a:gd name="adj" fmla="val 0"/>
                </a:avLst>
              </a:prstGeom>
              <a:solidFill>
                <a:srgbClr val="97DC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GMP synthase</a:t>
                </a:r>
              </a:p>
            </p:txBody>
          </p:sp>
          <p:sp>
            <p:nvSpPr>
              <p:cNvPr id="12" name="Rounded Rectangle 13">
                <a:extLst>
                  <a:ext uri="{FF2B5EF4-FFF2-40B4-BE49-F238E27FC236}">
                    <a16:creationId xmlns:a16="http://schemas.microsoft.com/office/drawing/2014/main" id="{6EB802A1-1733-BA64-4E2C-2CA7614922D0}"/>
                  </a:ext>
                </a:extLst>
              </p:cNvPr>
              <p:cNvSpPr/>
              <p:nvPr/>
            </p:nvSpPr>
            <p:spPr>
              <a:xfrm>
                <a:off x="5482670" y="2113907"/>
                <a:ext cx="886426" cy="292608"/>
              </a:xfrm>
              <a:prstGeom prst="roundRect">
                <a:avLst>
                  <a:gd name="adj" fmla="val 0"/>
                </a:avLst>
              </a:prstGeom>
              <a:solidFill>
                <a:srgbClr val="97DC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chemeClr val="tx1"/>
                    </a:solidFill>
                  </a:rPr>
                  <a:t>IMPDH</a:t>
                </a:r>
              </a:p>
            </p:txBody>
          </p:sp>
          <p:sp>
            <p:nvSpPr>
              <p:cNvPr id="13" name="Rounded Rectangle 14">
                <a:extLst>
                  <a:ext uri="{FF2B5EF4-FFF2-40B4-BE49-F238E27FC236}">
                    <a16:creationId xmlns:a16="http://schemas.microsoft.com/office/drawing/2014/main" id="{5553A78B-F47A-50DC-D052-C6ABFA218B53}"/>
                  </a:ext>
                </a:extLst>
              </p:cNvPr>
              <p:cNvSpPr/>
              <p:nvPr/>
            </p:nvSpPr>
            <p:spPr>
              <a:xfrm>
                <a:off x="7369750" y="1622501"/>
                <a:ext cx="1687437" cy="292608"/>
              </a:xfrm>
              <a:prstGeom prst="roundRect">
                <a:avLst>
                  <a:gd name="adj" fmla="val 0"/>
                </a:avLst>
              </a:prstGeom>
              <a:solidFill>
                <a:srgbClr val="97DCE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a:solidFill>
                      <a:schemeClr val="tx1"/>
                    </a:solidFill>
                  </a:rPr>
                  <a:t>Plasma esterases</a:t>
                </a:r>
              </a:p>
            </p:txBody>
          </p:sp>
          <p:sp>
            <p:nvSpPr>
              <p:cNvPr id="14" name="Rectangle 13">
                <a:extLst>
                  <a:ext uri="{FF2B5EF4-FFF2-40B4-BE49-F238E27FC236}">
                    <a16:creationId xmlns:a16="http://schemas.microsoft.com/office/drawing/2014/main" id="{D204E962-5B81-B683-D1E5-D65D84C3680D}"/>
                  </a:ext>
                </a:extLst>
              </p:cNvPr>
              <p:cNvSpPr/>
              <p:nvPr/>
            </p:nvSpPr>
            <p:spPr>
              <a:xfrm>
                <a:off x="6896164" y="2113906"/>
                <a:ext cx="828942" cy="292608"/>
              </a:xfrm>
              <a:prstGeom prst="rect">
                <a:avLst/>
              </a:prstGeom>
              <a:solidFill>
                <a:srgbClr val="DC6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t>MPA</a:t>
                </a:r>
              </a:p>
            </p:txBody>
          </p:sp>
          <p:sp>
            <p:nvSpPr>
              <p:cNvPr id="15" name="Rectangle 14">
                <a:extLst>
                  <a:ext uri="{FF2B5EF4-FFF2-40B4-BE49-F238E27FC236}">
                    <a16:creationId xmlns:a16="http://schemas.microsoft.com/office/drawing/2014/main" id="{AB08CD7B-87D3-5FF2-CCA7-8984958BDE93}"/>
                  </a:ext>
                </a:extLst>
              </p:cNvPr>
              <p:cNvSpPr/>
              <p:nvPr/>
            </p:nvSpPr>
            <p:spPr>
              <a:xfrm>
                <a:off x="6896163" y="1230728"/>
                <a:ext cx="828942" cy="292608"/>
              </a:xfrm>
              <a:prstGeom prst="rect">
                <a:avLst/>
              </a:prstGeom>
              <a:solidFill>
                <a:srgbClr val="DC6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MMF</a:t>
                </a:r>
              </a:p>
            </p:txBody>
          </p:sp>
          <p:cxnSp>
            <p:nvCxnSpPr>
              <p:cNvPr id="16" name="Straight Arrow Connector 15">
                <a:extLst>
                  <a:ext uri="{FF2B5EF4-FFF2-40B4-BE49-F238E27FC236}">
                    <a16:creationId xmlns:a16="http://schemas.microsoft.com/office/drawing/2014/main" id="{903B5C4F-2883-7AF8-0DDC-FC6CAA38B755}"/>
                  </a:ext>
                </a:extLst>
              </p:cNvPr>
              <p:cNvCxnSpPr>
                <a:cxnSpLocks/>
                <a:stCxn id="6" idx="2"/>
                <a:endCxn id="7" idx="0"/>
              </p:cNvCxnSpPr>
              <p:nvPr/>
            </p:nvCxnSpPr>
            <p:spPr>
              <a:xfrm>
                <a:off x="4957371" y="2118299"/>
                <a:ext cx="0" cy="283903"/>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1EC909E-8777-64BE-F7EE-EE7E4F8C228F}"/>
                  </a:ext>
                </a:extLst>
              </p:cNvPr>
              <p:cNvCxnSpPr>
                <a:cxnSpLocks/>
                <a:stCxn id="7" idx="2"/>
                <a:endCxn id="8" idx="0"/>
              </p:cNvCxnSpPr>
              <p:nvPr/>
            </p:nvCxnSpPr>
            <p:spPr>
              <a:xfrm>
                <a:off x="4957371" y="2694810"/>
                <a:ext cx="0" cy="273401"/>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41D9E55-EB99-99BB-AB91-B49E73BAD4E9}"/>
                  </a:ext>
                </a:extLst>
              </p:cNvPr>
              <p:cNvCxnSpPr>
                <a:cxnSpLocks/>
              </p:cNvCxnSpPr>
              <p:nvPr/>
            </p:nvCxnSpPr>
            <p:spPr>
              <a:xfrm>
                <a:off x="4956758" y="3426950"/>
                <a:ext cx="0" cy="22146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7121EA5-19B3-56CC-0C4B-8024EAE32A24}"/>
                  </a:ext>
                </a:extLst>
              </p:cNvPr>
              <p:cNvCxnSpPr>
                <a:cxnSpLocks/>
                <a:stCxn id="5" idx="2"/>
              </p:cNvCxnSpPr>
              <p:nvPr/>
            </p:nvCxnSpPr>
            <p:spPr>
              <a:xfrm flipH="1">
                <a:off x="4956758" y="1513383"/>
                <a:ext cx="613" cy="32079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178BD8E-884B-7178-6D89-617723B977EA}"/>
                  </a:ext>
                </a:extLst>
              </p:cNvPr>
              <p:cNvCxnSpPr>
                <a:cxnSpLocks/>
              </p:cNvCxnSpPr>
              <p:nvPr/>
            </p:nvCxnSpPr>
            <p:spPr>
              <a:xfrm>
                <a:off x="4947598" y="3936705"/>
                <a:ext cx="0" cy="195582"/>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CC0B147-A381-28F7-F845-B74F14586C31}"/>
                  </a:ext>
                </a:extLst>
              </p:cNvPr>
              <p:cNvCxnSpPr>
                <a:cxnSpLocks/>
                <a:stCxn id="15" idx="2"/>
                <a:endCxn id="14" idx="0"/>
              </p:cNvCxnSpPr>
              <p:nvPr/>
            </p:nvCxnSpPr>
            <p:spPr>
              <a:xfrm>
                <a:off x="7310634" y="1523336"/>
                <a:ext cx="1" cy="59057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59D9461-6DAF-4EF0-3C3D-633EB212FA9A}"/>
                  </a:ext>
                </a:extLst>
              </p:cNvPr>
              <p:cNvCxnSpPr>
                <a:cxnSpLocks/>
                <a:stCxn id="14" idx="1"/>
              </p:cNvCxnSpPr>
              <p:nvPr/>
            </p:nvCxnSpPr>
            <p:spPr>
              <a:xfrm flipH="1">
                <a:off x="6404658" y="2260210"/>
                <a:ext cx="4915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55E2992-EA39-1126-912E-74F06B342A1E}"/>
                  </a:ext>
                </a:extLst>
              </p:cNvPr>
              <p:cNvCxnSpPr>
                <a:cxnSpLocks/>
              </p:cNvCxnSpPr>
              <p:nvPr/>
            </p:nvCxnSpPr>
            <p:spPr>
              <a:xfrm>
                <a:off x="6408911" y="2091585"/>
                <a:ext cx="0" cy="342366"/>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92E9C28-E497-A6E2-46F5-C883EBDC8501}"/>
                  </a:ext>
                </a:extLst>
              </p:cNvPr>
              <p:cNvCxnSpPr>
                <a:cxnSpLocks/>
              </p:cNvCxnSpPr>
              <p:nvPr/>
            </p:nvCxnSpPr>
            <p:spPr>
              <a:xfrm>
                <a:off x="4956758" y="1559870"/>
                <a:ext cx="0" cy="15240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41B8ECC8-32C7-131C-0E22-9DD7FB521324}"/>
                  </a:ext>
                </a:extLst>
              </p:cNvPr>
              <p:cNvCxnSpPr>
                <a:cxnSpLocks/>
                <a:stCxn id="8" idx="2"/>
              </p:cNvCxnSpPr>
              <p:nvPr/>
            </p:nvCxnSpPr>
            <p:spPr>
              <a:xfrm>
                <a:off x="4957371" y="3260819"/>
                <a:ext cx="0" cy="191269"/>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26" name="Left Brace 25">
                <a:extLst>
                  <a:ext uri="{FF2B5EF4-FFF2-40B4-BE49-F238E27FC236}">
                    <a16:creationId xmlns:a16="http://schemas.microsoft.com/office/drawing/2014/main" id="{9C2E63A4-464E-DB8F-8920-5E58C05C6160}"/>
                  </a:ext>
                </a:extLst>
              </p:cNvPr>
              <p:cNvSpPr/>
              <p:nvPr/>
            </p:nvSpPr>
            <p:spPr>
              <a:xfrm>
                <a:off x="4288462" y="1152525"/>
                <a:ext cx="149573" cy="3334018"/>
              </a:xfrm>
              <a:prstGeom prst="leftBrace">
                <a:avLst>
                  <a:gd name="adj1" fmla="val 124981"/>
                  <a:gd name="adj2" fmla="val 50000"/>
                </a:avLst>
              </a:prstGeom>
              <a:ln w="19050">
                <a:solidFill>
                  <a:srgbClr val="1E3E4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27" name="TextBox 26">
                <a:extLst>
                  <a:ext uri="{FF2B5EF4-FFF2-40B4-BE49-F238E27FC236}">
                    <a16:creationId xmlns:a16="http://schemas.microsoft.com/office/drawing/2014/main" id="{FDFAD0D3-E34C-24D0-88E9-CD7A80E9C25A}"/>
                  </a:ext>
                </a:extLst>
              </p:cNvPr>
              <p:cNvSpPr txBox="1"/>
              <p:nvPr/>
            </p:nvSpPr>
            <p:spPr>
              <a:xfrm>
                <a:off x="3280134" y="2648213"/>
                <a:ext cx="997173" cy="577081"/>
              </a:xfrm>
              <a:prstGeom prst="rect">
                <a:avLst/>
              </a:prstGeom>
              <a:noFill/>
            </p:spPr>
            <p:txBody>
              <a:bodyPr wrap="square" rtlCol="0">
                <a:spAutoFit/>
              </a:bodyPr>
              <a:lstStyle/>
              <a:p>
                <a:pPr algn="r"/>
                <a:r>
                  <a:rPr lang="en-US" sz="1050" b="1">
                    <a:solidFill>
                      <a:srgbClr val="187088"/>
                    </a:solidFill>
                  </a:rPr>
                  <a:t>De novo</a:t>
                </a:r>
              </a:p>
              <a:p>
                <a:pPr algn="r"/>
                <a:r>
                  <a:rPr lang="en-US" sz="1050" b="1">
                    <a:solidFill>
                      <a:srgbClr val="187088"/>
                    </a:solidFill>
                  </a:rPr>
                  <a:t> purine synthesis</a:t>
                </a:r>
              </a:p>
            </p:txBody>
          </p:sp>
          <p:sp>
            <p:nvSpPr>
              <p:cNvPr id="29" name="Donut 50">
                <a:extLst>
                  <a:ext uri="{FF2B5EF4-FFF2-40B4-BE49-F238E27FC236}">
                    <a16:creationId xmlns:a16="http://schemas.microsoft.com/office/drawing/2014/main" id="{CA3B9B8B-6392-B858-D336-E7AF5FCD00BC}"/>
                  </a:ext>
                </a:extLst>
              </p:cNvPr>
              <p:cNvSpPr/>
              <p:nvPr/>
            </p:nvSpPr>
            <p:spPr>
              <a:xfrm>
                <a:off x="5294943" y="1869223"/>
                <a:ext cx="2592803" cy="703137"/>
              </a:xfrm>
              <a:prstGeom prst="donut">
                <a:avLst>
                  <a:gd name="adj" fmla="val 4017"/>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9" name="Rounded Rectangle 10">
                <a:extLst>
                  <a:ext uri="{FF2B5EF4-FFF2-40B4-BE49-F238E27FC236}">
                    <a16:creationId xmlns:a16="http://schemas.microsoft.com/office/drawing/2014/main" id="{15D175BB-4488-00C3-883F-0B9B9371DBC0}"/>
                  </a:ext>
                </a:extLst>
              </p:cNvPr>
              <p:cNvSpPr/>
              <p:nvPr/>
            </p:nvSpPr>
            <p:spPr>
              <a:xfrm>
                <a:off x="4514158" y="3648410"/>
                <a:ext cx="1672639" cy="292608"/>
              </a:xfrm>
              <a:prstGeom prst="roundRect">
                <a:avLst>
                  <a:gd name="adj" fmla="val 0"/>
                </a:avLst>
              </a:prstGeom>
              <a:solidFill>
                <a:srgbClr val="489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bg1"/>
                    </a:solidFill>
                  </a:rPr>
                  <a:t>GTP and </a:t>
                </a:r>
                <a:r>
                  <a:rPr lang="en-US" sz="1200" err="1">
                    <a:solidFill>
                      <a:schemeClr val="bg1"/>
                    </a:solidFill>
                  </a:rPr>
                  <a:t>dGTP</a:t>
                </a:r>
                <a:endParaRPr lang="en-US" sz="1200">
                  <a:solidFill>
                    <a:schemeClr val="bg1"/>
                  </a:solidFill>
                </a:endParaRPr>
              </a:p>
            </p:txBody>
          </p:sp>
        </p:grpSp>
      </p:grpSp>
    </p:spTree>
    <p:extLst>
      <p:ext uri="{BB962C8B-B14F-4D97-AF65-F5344CB8AC3E}">
        <p14:creationId xmlns:p14="http://schemas.microsoft.com/office/powerpoint/2010/main" val="346355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03290C-B1EC-D497-CE47-815A24240624}"/>
              </a:ext>
            </a:extLst>
          </p:cNvPr>
          <p:cNvSpPr/>
          <p:nvPr/>
        </p:nvSpPr>
        <p:spPr>
          <a:xfrm>
            <a:off x="5437324" y="1235676"/>
            <a:ext cx="3279386" cy="3334018"/>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26697-930E-09AD-CEFB-16713095829E}"/>
              </a:ext>
            </a:extLst>
          </p:cNvPr>
          <p:cNvSpPr>
            <a:spLocks noGrp="1"/>
          </p:cNvSpPr>
          <p:nvPr>
            <p:ph type="title"/>
          </p:nvPr>
        </p:nvSpPr>
        <p:spPr/>
        <p:txBody>
          <a:bodyPr/>
          <a:lstStyle/>
          <a:p>
            <a:r>
              <a:rPr lang="en-US" sz="3200"/>
              <a:t>Organ Procurement and Transplantation Network (OPTN) </a:t>
            </a:r>
          </a:p>
        </p:txBody>
      </p:sp>
      <p:sp>
        <p:nvSpPr>
          <p:cNvPr id="3" name="Content Placeholder 2">
            <a:extLst>
              <a:ext uri="{FF2B5EF4-FFF2-40B4-BE49-F238E27FC236}">
                <a16:creationId xmlns:a16="http://schemas.microsoft.com/office/drawing/2014/main" id="{0036C029-9740-01D5-26DF-6D26969BCB4A}"/>
              </a:ext>
            </a:extLst>
          </p:cNvPr>
          <p:cNvSpPr>
            <a:spLocks noGrp="1"/>
          </p:cNvSpPr>
          <p:nvPr>
            <p:ph idx="1"/>
          </p:nvPr>
        </p:nvSpPr>
        <p:spPr>
          <a:xfrm>
            <a:off x="262550" y="1364456"/>
            <a:ext cx="4695214" cy="3461041"/>
          </a:xfrm>
        </p:spPr>
        <p:txBody>
          <a:bodyPr/>
          <a:lstStyle/>
          <a:p>
            <a:pPr>
              <a:lnSpc>
                <a:spcPct val="100000"/>
              </a:lnSpc>
            </a:pPr>
            <a:r>
              <a:rPr lang="en-US" sz="2400"/>
              <a:t>In 2023, nearly 15,000 adult females received solid organ transplants</a:t>
            </a:r>
          </a:p>
          <a:p>
            <a:pPr>
              <a:lnSpc>
                <a:spcPct val="100000"/>
              </a:lnSpc>
            </a:pPr>
            <a:r>
              <a:rPr lang="en-US" sz="2400"/>
              <a:t>More than 90% currently receive mycophenolate  products as one of their maintenance immuno-suppression agents </a:t>
            </a:r>
          </a:p>
        </p:txBody>
      </p:sp>
      <p:sp>
        <p:nvSpPr>
          <p:cNvPr id="4" name="Text Placeholder 3">
            <a:extLst>
              <a:ext uri="{FF2B5EF4-FFF2-40B4-BE49-F238E27FC236}">
                <a16:creationId xmlns:a16="http://schemas.microsoft.com/office/drawing/2014/main" id="{F128A8E9-12E3-14BE-52C6-918433EE61CA}"/>
              </a:ext>
            </a:extLst>
          </p:cNvPr>
          <p:cNvSpPr>
            <a:spLocks noGrp="1"/>
          </p:cNvSpPr>
          <p:nvPr>
            <p:ph type="body" sz="quarter" idx="10"/>
          </p:nvPr>
        </p:nvSpPr>
        <p:spPr/>
        <p:txBody>
          <a:bodyPr/>
          <a:lstStyle/>
          <a:p>
            <a:r>
              <a:rPr lang="en-US"/>
              <a:t>Organ Procurement and Transplantation Network (OPTN). OPTN website. 2025. </a:t>
            </a:r>
          </a:p>
          <a:p>
            <a:r>
              <a:rPr lang="en-US"/>
              <a:t>https://optn.transplant.hrsa.gov/data/view-data-reports/national-data/.</a:t>
            </a:r>
          </a:p>
        </p:txBody>
      </p:sp>
      <p:pic>
        <p:nvPicPr>
          <p:cNvPr id="5" name="Picture 4" descr="A person holding a human body&#10;&#10;Description automatically generated">
            <a:extLst>
              <a:ext uri="{FF2B5EF4-FFF2-40B4-BE49-F238E27FC236}">
                <a16:creationId xmlns:a16="http://schemas.microsoft.com/office/drawing/2014/main" id="{0DBC7D94-C5F0-562D-7308-DAA6096AEB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1688" y="1707651"/>
            <a:ext cx="3629763" cy="2418626"/>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569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C6E5FC-BE7F-3D20-5C9C-09584868DC2D}"/>
              </a:ext>
            </a:extLst>
          </p:cNvPr>
          <p:cNvSpPr/>
          <p:nvPr/>
        </p:nvSpPr>
        <p:spPr>
          <a:xfrm>
            <a:off x="0" y="3331406"/>
            <a:ext cx="9144000" cy="1026949"/>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2B75E9-F87F-517D-E828-C8610AF019F0}"/>
              </a:ext>
            </a:extLst>
          </p:cNvPr>
          <p:cNvSpPr>
            <a:spLocks noGrp="1"/>
          </p:cNvSpPr>
          <p:nvPr>
            <p:ph type="title"/>
          </p:nvPr>
        </p:nvSpPr>
        <p:spPr/>
        <p:txBody>
          <a:bodyPr/>
          <a:lstStyle/>
          <a:p>
            <a:r>
              <a:rPr lang="en-US" sz="3200"/>
              <a:t>Mycophenolate Products</a:t>
            </a:r>
            <a:br>
              <a:rPr lang="en-US" sz="3200"/>
            </a:br>
            <a:r>
              <a:rPr lang="en-US" sz="2800" b="0" i="1"/>
              <a:t>Off-Label</a:t>
            </a:r>
            <a:endParaRPr lang="en-US" sz="3200" b="0" i="1"/>
          </a:p>
        </p:txBody>
      </p:sp>
      <p:sp>
        <p:nvSpPr>
          <p:cNvPr id="3" name="Content Placeholder 2">
            <a:extLst>
              <a:ext uri="{FF2B5EF4-FFF2-40B4-BE49-F238E27FC236}">
                <a16:creationId xmlns:a16="http://schemas.microsoft.com/office/drawing/2014/main" id="{27E9C035-F525-90A2-7FC9-084EFD88471F}"/>
              </a:ext>
            </a:extLst>
          </p:cNvPr>
          <p:cNvSpPr>
            <a:spLocks noGrp="1"/>
          </p:cNvSpPr>
          <p:nvPr>
            <p:ph idx="1"/>
          </p:nvPr>
        </p:nvSpPr>
        <p:spPr>
          <a:xfrm>
            <a:off x="262549" y="1133633"/>
            <a:ext cx="8664167" cy="1994132"/>
          </a:xfrm>
        </p:spPr>
        <p:txBody>
          <a:bodyPr/>
          <a:lstStyle/>
          <a:p>
            <a:pPr>
              <a:spcBef>
                <a:spcPts val="300"/>
              </a:spcBef>
              <a:spcAft>
                <a:spcPts val="300"/>
              </a:spcAft>
            </a:pPr>
            <a:r>
              <a:rPr lang="en-US" sz="2200"/>
              <a:t>Other solid organ transplantation, bone marrow transplantation</a:t>
            </a:r>
          </a:p>
          <a:p>
            <a:pPr>
              <a:spcBef>
                <a:spcPts val="300"/>
              </a:spcBef>
              <a:spcAft>
                <a:spcPts val="300"/>
              </a:spcAft>
            </a:pPr>
            <a:r>
              <a:rPr lang="en-US" sz="2200"/>
              <a:t>Rheumatoid arthritis</a:t>
            </a:r>
          </a:p>
          <a:p>
            <a:pPr>
              <a:spcBef>
                <a:spcPts val="300"/>
              </a:spcBef>
              <a:spcAft>
                <a:spcPts val="300"/>
              </a:spcAft>
            </a:pPr>
            <a:r>
              <a:rPr lang="en-US" sz="2200"/>
              <a:t>Inflammatory bowel disease</a:t>
            </a:r>
          </a:p>
          <a:p>
            <a:pPr>
              <a:spcBef>
                <a:spcPts val="300"/>
              </a:spcBef>
              <a:spcAft>
                <a:spcPts val="300"/>
              </a:spcAft>
            </a:pPr>
            <a:r>
              <a:rPr lang="en-US" sz="2200"/>
              <a:t>Psoriasis</a:t>
            </a:r>
          </a:p>
          <a:p>
            <a:pPr>
              <a:spcBef>
                <a:spcPts val="300"/>
              </a:spcBef>
              <a:spcAft>
                <a:spcPts val="300"/>
              </a:spcAft>
            </a:pPr>
            <a:r>
              <a:rPr lang="en-US" sz="2200"/>
              <a:t>Autoimmune diseases (lupus, vasculitis, etc.) </a:t>
            </a:r>
          </a:p>
          <a:p>
            <a:endParaRPr lang="en-US" sz="2200"/>
          </a:p>
        </p:txBody>
      </p:sp>
      <p:sp>
        <p:nvSpPr>
          <p:cNvPr id="4" name="Text Placeholder 3">
            <a:extLst>
              <a:ext uri="{FF2B5EF4-FFF2-40B4-BE49-F238E27FC236}">
                <a16:creationId xmlns:a16="http://schemas.microsoft.com/office/drawing/2014/main" id="{640C030A-EBDC-6C3C-315A-1B92B8E6D85D}"/>
              </a:ext>
            </a:extLst>
          </p:cNvPr>
          <p:cNvSpPr>
            <a:spLocks noGrp="1"/>
          </p:cNvSpPr>
          <p:nvPr>
            <p:ph type="body" sz="quarter" idx="10"/>
          </p:nvPr>
        </p:nvSpPr>
        <p:spPr>
          <a:xfrm>
            <a:off x="0" y="4840288"/>
            <a:ext cx="8337550" cy="304800"/>
          </a:xfrm>
        </p:spPr>
        <p:txBody>
          <a:bodyPr/>
          <a:lstStyle/>
          <a:p>
            <a:r>
              <a:rPr lang="en-US"/>
              <a:t>Lipsky JJ. </a:t>
            </a:r>
            <a:r>
              <a:rPr lang="en-US" i="1"/>
              <a:t>Lancet. </a:t>
            </a:r>
            <a:r>
              <a:rPr lang="en-US"/>
              <a:t>1996;348(9038):1357–1359.</a:t>
            </a:r>
          </a:p>
        </p:txBody>
      </p:sp>
      <p:pic>
        <p:nvPicPr>
          <p:cNvPr id="6" name="Picture 5" descr="A close-up of a person's feet with psoriasis&#10;&#10;Description automatically generated">
            <a:extLst>
              <a:ext uri="{FF2B5EF4-FFF2-40B4-BE49-F238E27FC236}">
                <a16:creationId xmlns:a16="http://schemas.microsoft.com/office/drawing/2014/main" id="{AB04623E-B242-7B12-D1F6-A7CAB3D3D2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5474" y="3199820"/>
            <a:ext cx="1952314" cy="1301005"/>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pic>
        <p:nvPicPr>
          <p:cNvPr id="7" name="Picture 6" descr="A person holding her fingers up&#10;&#10;Description automatically generated">
            <a:extLst>
              <a:ext uri="{FF2B5EF4-FFF2-40B4-BE49-F238E27FC236}">
                <a16:creationId xmlns:a16="http://schemas.microsoft.com/office/drawing/2014/main" id="{63499000-AB8F-2AD3-352D-60E72B7954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949" y="3199820"/>
            <a:ext cx="1952313" cy="1302895"/>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pic>
        <p:nvPicPr>
          <p:cNvPr id="8" name="Picture 7" descr="A person holding her stomach&#10;&#10;Description automatically generated">
            <a:extLst>
              <a:ext uri="{FF2B5EF4-FFF2-40B4-BE49-F238E27FC236}">
                <a16:creationId xmlns:a16="http://schemas.microsoft.com/office/drawing/2014/main" id="{CE4F6C63-DE38-46CA-278E-25B565A64C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86211" y="3199820"/>
            <a:ext cx="1952314" cy="1301048"/>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pic>
        <p:nvPicPr>
          <p:cNvPr id="9" name="Picture 8" descr="A person's legs with a rash on them&#10;&#10;Description automatically generated">
            <a:extLst>
              <a:ext uri="{FF2B5EF4-FFF2-40B4-BE49-F238E27FC236}">
                <a16:creationId xmlns:a16="http://schemas.microsoft.com/office/drawing/2014/main" id="{DDEE6E23-2848-C7EA-6B0C-3F4EAC6D46E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24737" y="3199820"/>
            <a:ext cx="1952314" cy="1301005"/>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04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4A49-E2A8-F4E8-1781-A58AA0E6C076}"/>
              </a:ext>
            </a:extLst>
          </p:cNvPr>
          <p:cNvSpPr>
            <a:spLocks noGrp="1"/>
          </p:cNvSpPr>
          <p:nvPr>
            <p:ph type="title"/>
          </p:nvPr>
        </p:nvSpPr>
        <p:spPr>
          <a:xfrm>
            <a:off x="640800" y="12699"/>
            <a:ext cx="8490500" cy="1000785"/>
          </a:xfrm>
        </p:spPr>
        <p:txBody>
          <a:bodyPr/>
          <a:lstStyle/>
          <a:p>
            <a:r>
              <a:rPr lang="en-US" sz="2300"/>
              <a:t>What percentage of infants born to a mother exposed </a:t>
            </a:r>
            <a:br>
              <a:rPr lang="en-US" sz="2300"/>
            </a:br>
            <a:r>
              <a:rPr lang="en-US" sz="2300"/>
              <a:t>to mycophenolate during pregnancy are born with congenital abnormalities? </a:t>
            </a:r>
          </a:p>
        </p:txBody>
      </p:sp>
      <p:sp>
        <p:nvSpPr>
          <p:cNvPr id="7" name="Text Placeholder 6">
            <a:extLst>
              <a:ext uri="{FF2B5EF4-FFF2-40B4-BE49-F238E27FC236}">
                <a16:creationId xmlns:a16="http://schemas.microsoft.com/office/drawing/2014/main" id="{ED75F6BD-D0C5-2C87-E96C-8522F7A35BF2}"/>
              </a:ext>
            </a:extLst>
          </p:cNvPr>
          <p:cNvSpPr>
            <a:spLocks noGrp="1"/>
          </p:cNvSpPr>
          <p:nvPr>
            <p:ph idx="1"/>
          </p:nvPr>
        </p:nvSpPr>
        <p:spPr/>
        <p:txBody>
          <a:bodyPr/>
          <a:lstStyle/>
          <a:p>
            <a:pPr marL="514350" indent="-514350">
              <a:buClr>
                <a:schemeClr val="accent3"/>
              </a:buClr>
              <a:buFont typeface="+mj-lt"/>
              <a:buAutoNum type="alphaUcPeriod"/>
            </a:pPr>
            <a:r>
              <a:rPr lang="en-US"/>
              <a:t>~10%–15%</a:t>
            </a:r>
          </a:p>
          <a:p>
            <a:pPr marL="514350" indent="-514350">
              <a:buClr>
                <a:schemeClr val="accent3"/>
              </a:buClr>
              <a:buFont typeface="+mj-lt"/>
              <a:buAutoNum type="alphaUcPeriod"/>
            </a:pPr>
            <a:r>
              <a:rPr lang="en-US"/>
              <a:t>~20%–25%</a:t>
            </a:r>
          </a:p>
          <a:p>
            <a:pPr marL="514350" indent="-514350">
              <a:buClr>
                <a:schemeClr val="accent3"/>
              </a:buClr>
              <a:buFont typeface="+mj-lt"/>
              <a:buAutoNum type="alphaUcPeriod"/>
            </a:pPr>
            <a:r>
              <a:rPr lang="en-US"/>
              <a:t>~45%–50%</a:t>
            </a:r>
          </a:p>
          <a:p>
            <a:pPr marL="514350" indent="-514350">
              <a:buClr>
                <a:schemeClr val="accent3"/>
              </a:buClr>
              <a:buFont typeface="+mj-lt"/>
              <a:buAutoNum type="alphaUcPeriod"/>
            </a:pPr>
            <a:r>
              <a:rPr lang="en-US"/>
              <a:t>More than 50%</a:t>
            </a:r>
          </a:p>
          <a:p>
            <a:pPr marL="514350" indent="-514350">
              <a:buClr>
                <a:schemeClr val="accent3"/>
              </a:buClr>
              <a:buFont typeface="+mj-lt"/>
              <a:buAutoNum type="alphaUcPeriod"/>
            </a:pPr>
            <a:r>
              <a:rPr lang="en-US"/>
              <a:t>I’m not sure</a:t>
            </a:r>
          </a:p>
        </p:txBody>
      </p:sp>
      <p:sp>
        <p:nvSpPr>
          <p:cNvPr id="3" name="TextBox 2">
            <a:extLst>
              <a:ext uri="{FF2B5EF4-FFF2-40B4-BE49-F238E27FC236}">
                <a16:creationId xmlns:a16="http://schemas.microsoft.com/office/drawing/2014/main" id="{558C6AB7-460C-19A7-584B-C9DA967988D9}"/>
              </a:ext>
            </a:extLst>
          </p:cNvPr>
          <p:cNvSpPr txBox="1"/>
          <p:nvPr/>
        </p:nvSpPr>
        <p:spPr>
          <a:xfrm>
            <a:off x="14400" y="-95779"/>
            <a:ext cx="748923" cy="1200329"/>
          </a:xfrm>
          <a:prstGeom prst="rect">
            <a:avLst/>
          </a:prstGeom>
          <a:noFill/>
        </p:spPr>
        <p:txBody>
          <a:bodyPr wrap="none" rtlCol="0">
            <a:spAutoFit/>
          </a:bodyPr>
          <a:lstStyle/>
          <a:p>
            <a:r>
              <a:rPr lang="en-US" sz="7200">
                <a:solidFill>
                  <a:schemeClr val="accent3">
                    <a:lumMod val="40000"/>
                    <a:lumOff val="60000"/>
                  </a:schemeClr>
                </a:solidFill>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13869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2D791-A3B7-23C4-BC4A-5C96A3FF0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CCDA6-4116-E04C-4CFC-EA2B017D3DBF}"/>
              </a:ext>
            </a:extLst>
          </p:cNvPr>
          <p:cNvSpPr>
            <a:spLocks noGrp="1"/>
          </p:cNvSpPr>
          <p:nvPr>
            <p:ph type="title"/>
          </p:nvPr>
        </p:nvSpPr>
        <p:spPr>
          <a:xfrm>
            <a:off x="640800" y="12699"/>
            <a:ext cx="8490500" cy="1000785"/>
          </a:xfrm>
        </p:spPr>
        <p:txBody>
          <a:bodyPr/>
          <a:lstStyle/>
          <a:p>
            <a:r>
              <a:rPr lang="en-US" sz="2300"/>
              <a:t>What percentage of infants born to a mother exposed </a:t>
            </a:r>
            <a:br>
              <a:rPr lang="en-US" sz="2300"/>
            </a:br>
            <a:r>
              <a:rPr lang="en-US" sz="2300"/>
              <a:t>to mycophenolate during pregnancy are born with congenital abnormalities? </a:t>
            </a:r>
          </a:p>
        </p:txBody>
      </p:sp>
      <p:sp>
        <p:nvSpPr>
          <p:cNvPr id="7" name="Text Placeholder 6">
            <a:extLst>
              <a:ext uri="{FF2B5EF4-FFF2-40B4-BE49-F238E27FC236}">
                <a16:creationId xmlns:a16="http://schemas.microsoft.com/office/drawing/2014/main" id="{879517B0-3E8F-7E73-DCAD-FAC6E7DC0CBB}"/>
              </a:ext>
            </a:extLst>
          </p:cNvPr>
          <p:cNvSpPr>
            <a:spLocks noGrp="1"/>
          </p:cNvSpPr>
          <p:nvPr>
            <p:ph idx="1"/>
          </p:nvPr>
        </p:nvSpPr>
        <p:spPr/>
        <p:txBody>
          <a:bodyPr/>
          <a:lstStyle/>
          <a:p>
            <a:pPr marL="514350" indent="-514350">
              <a:buClr>
                <a:schemeClr val="accent3"/>
              </a:buClr>
              <a:buFont typeface="+mj-lt"/>
              <a:buAutoNum type="alphaUcPeriod"/>
            </a:pPr>
            <a:r>
              <a:rPr lang="en-US"/>
              <a:t>~10%–15%</a:t>
            </a:r>
          </a:p>
          <a:p>
            <a:pPr marL="514350" indent="-514350">
              <a:buClr>
                <a:schemeClr val="accent3"/>
              </a:buClr>
              <a:buFont typeface="+mj-lt"/>
              <a:buAutoNum type="alphaUcPeriod"/>
            </a:pPr>
            <a:r>
              <a:rPr lang="en-US"/>
              <a:t>~20%–25%</a:t>
            </a:r>
          </a:p>
          <a:p>
            <a:pPr marL="514350" indent="-514350">
              <a:buClr>
                <a:schemeClr val="accent3"/>
              </a:buClr>
              <a:buFont typeface="+mj-lt"/>
              <a:buAutoNum type="alphaUcPeriod"/>
            </a:pPr>
            <a:r>
              <a:rPr lang="en-US"/>
              <a:t>~45%–50%</a:t>
            </a:r>
          </a:p>
          <a:p>
            <a:pPr marL="514350" indent="-514350">
              <a:buClr>
                <a:schemeClr val="accent3"/>
              </a:buClr>
              <a:buFont typeface="+mj-lt"/>
              <a:buAutoNum type="alphaUcPeriod"/>
            </a:pPr>
            <a:r>
              <a:rPr lang="en-US"/>
              <a:t>More than 50%</a:t>
            </a:r>
          </a:p>
          <a:p>
            <a:pPr marL="514350" indent="-514350">
              <a:buClr>
                <a:schemeClr val="accent3"/>
              </a:buClr>
              <a:buFont typeface="+mj-lt"/>
              <a:buAutoNum type="alphaUcPeriod"/>
            </a:pPr>
            <a:r>
              <a:rPr lang="en-US"/>
              <a:t>I’m not sure</a:t>
            </a:r>
          </a:p>
        </p:txBody>
      </p:sp>
      <p:sp>
        <p:nvSpPr>
          <p:cNvPr id="3" name="TextBox 2">
            <a:extLst>
              <a:ext uri="{FF2B5EF4-FFF2-40B4-BE49-F238E27FC236}">
                <a16:creationId xmlns:a16="http://schemas.microsoft.com/office/drawing/2014/main" id="{3E77E75B-69FA-C403-4222-FC1B659EC587}"/>
              </a:ext>
            </a:extLst>
          </p:cNvPr>
          <p:cNvSpPr txBox="1"/>
          <p:nvPr/>
        </p:nvSpPr>
        <p:spPr>
          <a:xfrm>
            <a:off x="14400" y="-95779"/>
            <a:ext cx="748923" cy="1200329"/>
          </a:xfrm>
          <a:prstGeom prst="rect">
            <a:avLst/>
          </a:prstGeom>
          <a:noFill/>
        </p:spPr>
        <p:txBody>
          <a:bodyPr wrap="none" rtlCol="0">
            <a:spAutoFit/>
          </a:bodyPr>
          <a:lstStyle/>
          <a:p>
            <a:r>
              <a:rPr lang="en-US" sz="7200">
                <a:solidFill>
                  <a:schemeClr val="accent3">
                    <a:lumMod val="40000"/>
                    <a:lumOff val="60000"/>
                  </a:schemeClr>
                </a:solidFill>
                <a:effectLst>
                  <a:outerShdw blurRad="38100" dist="38100" dir="2700000" algn="tl">
                    <a:srgbClr val="000000">
                      <a:alpha val="43137"/>
                    </a:srgbClr>
                  </a:outerShdw>
                </a:effectLst>
                <a:latin typeface="Arial Black" panose="020B0A04020102020204" pitchFamily="34" charset="0"/>
              </a:rPr>
              <a:t>?</a:t>
            </a:r>
          </a:p>
        </p:txBody>
      </p:sp>
      <p:sp>
        <p:nvSpPr>
          <p:cNvPr id="4" name="Rectangle 3">
            <a:extLst>
              <a:ext uri="{FF2B5EF4-FFF2-40B4-BE49-F238E27FC236}">
                <a16:creationId xmlns:a16="http://schemas.microsoft.com/office/drawing/2014/main" id="{E89D5025-D406-78CE-1518-9584F789E8F6}"/>
              </a:ext>
            </a:extLst>
          </p:cNvPr>
          <p:cNvSpPr/>
          <p:nvPr/>
        </p:nvSpPr>
        <p:spPr>
          <a:xfrm>
            <a:off x="226549" y="1562400"/>
            <a:ext cx="3229451" cy="4752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87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32D4EF-3396-6850-56C7-9D6E847EA758}"/>
              </a:ext>
            </a:extLst>
          </p:cNvPr>
          <p:cNvSpPr/>
          <p:nvPr/>
        </p:nvSpPr>
        <p:spPr>
          <a:xfrm>
            <a:off x="0" y="1387062"/>
            <a:ext cx="9144000" cy="1745419"/>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46C90-9223-C336-7414-72824F5CC5DA}"/>
              </a:ext>
            </a:extLst>
          </p:cNvPr>
          <p:cNvSpPr>
            <a:spLocks noGrp="1"/>
          </p:cNvSpPr>
          <p:nvPr>
            <p:ph type="title"/>
          </p:nvPr>
        </p:nvSpPr>
        <p:spPr/>
        <p:txBody>
          <a:bodyPr/>
          <a:lstStyle/>
          <a:p>
            <a:r>
              <a:rPr lang="en-US" sz="3200"/>
              <a:t>Human Teratogenicity of MPA First Described in 2001</a:t>
            </a:r>
          </a:p>
        </p:txBody>
      </p:sp>
      <p:sp>
        <p:nvSpPr>
          <p:cNvPr id="3" name="Content Placeholder 2">
            <a:extLst>
              <a:ext uri="{FF2B5EF4-FFF2-40B4-BE49-F238E27FC236}">
                <a16:creationId xmlns:a16="http://schemas.microsoft.com/office/drawing/2014/main" id="{473F83E6-4784-36ED-F6B9-719D01B912B9}"/>
              </a:ext>
            </a:extLst>
          </p:cNvPr>
          <p:cNvSpPr>
            <a:spLocks noGrp="1"/>
          </p:cNvSpPr>
          <p:nvPr>
            <p:ph idx="1"/>
          </p:nvPr>
        </p:nvSpPr>
        <p:spPr>
          <a:xfrm>
            <a:off x="262549" y="3437281"/>
            <a:ext cx="8664167" cy="1482222"/>
          </a:xfrm>
        </p:spPr>
        <p:txBody>
          <a:bodyPr/>
          <a:lstStyle/>
          <a:p>
            <a:pPr marL="285750" indent="-285750"/>
            <a:r>
              <a:rPr lang="en-US" sz="2200"/>
              <a:t>First case report in 2001 was a child born with hypoplastic nails and shortened fingers to a mother who had been exposed to MPA</a:t>
            </a:r>
          </a:p>
          <a:p>
            <a:pPr marL="285750" indent="-285750"/>
            <a:r>
              <a:rPr lang="en-US" sz="2200"/>
              <a:t>This was the tip of the iceberg as many other subsequent reports followed</a:t>
            </a:r>
          </a:p>
        </p:txBody>
      </p:sp>
      <p:sp>
        <p:nvSpPr>
          <p:cNvPr id="4" name="Text Placeholder 3">
            <a:extLst>
              <a:ext uri="{FF2B5EF4-FFF2-40B4-BE49-F238E27FC236}">
                <a16:creationId xmlns:a16="http://schemas.microsoft.com/office/drawing/2014/main" id="{81616724-C703-47CF-AB8B-49B83BA5F3EC}"/>
              </a:ext>
            </a:extLst>
          </p:cNvPr>
          <p:cNvSpPr>
            <a:spLocks noGrp="1"/>
          </p:cNvSpPr>
          <p:nvPr>
            <p:ph type="body" sz="quarter" idx="10"/>
          </p:nvPr>
        </p:nvSpPr>
        <p:spPr>
          <a:xfrm>
            <a:off x="0" y="4843092"/>
            <a:ext cx="8337550" cy="304800"/>
          </a:xfrm>
        </p:spPr>
        <p:txBody>
          <a:bodyPr/>
          <a:lstStyle/>
          <a:p>
            <a:r>
              <a:rPr lang="en-US"/>
              <a:t>National Institute of Health (NIH), Human Genome Research Institute. NIH website. 2009. https://elementsofmorphology.nih.gov.</a:t>
            </a:r>
          </a:p>
        </p:txBody>
      </p:sp>
      <p:pic>
        <p:nvPicPr>
          <p:cNvPr id="5" name="Picture 6" descr="Better detection of congenital anomalies in newborn babies">
            <a:extLst>
              <a:ext uri="{FF2B5EF4-FFF2-40B4-BE49-F238E27FC236}">
                <a16:creationId xmlns:a16="http://schemas.microsoft.com/office/drawing/2014/main" id="{2153FAB0-C248-9DCE-D13B-2958874DFDD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17391" y="1262168"/>
            <a:ext cx="2838839" cy="2020435"/>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5309693-9715-66B9-CFD1-8DBA6503677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87771" y="1262168"/>
            <a:ext cx="2838839" cy="2020435"/>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7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24E5ACD-A4A5-F194-1866-5DF66AC2240C}"/>
              </a:ext>
            </a:extLst>
          </p:cNvPr>
          <p:cNvSpPr/>
          <p:nvPr/>
        </p:nvSpPr>
        <p:spPr>
          <a:xfrm>
            <a:off x="-12700" y="3221162"/>
            <a:ext cx="9144000" cy="1433389"/>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943EAE-841E-F0C0-6E27-62B530311D49}"/>
              </a:ext>
            </a:extLst>
          </p:cNvPr>
          <p:cNvSpPr/>
          <p:nvPr/>
        </p:nvSpPr>
        <p:spPr>
          <a:xfrm>
            <a:off x="0" y="1262187"/>
            <a:ext cx="9144000" cy="1433389"/>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63939-0AFE-1CFD-B354-C5FF44622449}"/>
              </a:ext>
            </a:extLst>
          </p:cNvPr>
          <p:cNvSpPr>
            <a:spLocks noGrp="1"/>
          </p:cNvSpPr>
          <p:nvPr>
            <p:ph type="title"/>
          </p:nvPr>
        </p:nvSpPr>
        <p:spPr/>
        <p:txBody>
          <a:bodyPr/>
          <a:lstStyle/>
          <a:p>
            <a:r>
              <a:rPr lang="en-US"/>
              <a:t>Mycophenolate Embryopathy</a:t>
            </a:r>
          </a:p>
        </p:txBody>
      </p:sp>
      <p:sp>
        <p:nvSpPr>
          <p:cNvPr id="4" name="Text Placeholder 3">
            <a:extLst>
              <a:ext uri="{FF2B5EF4-FFF2-40B4-BE49-F238E27FC236}">
                <a16:creationId xmlns:a16="http://schemas.microsoft.com/office/drawing/2014/main" id="{CFC9E4C4-DBBE-3C73-FAD0-5D8F33AD97D9}"/>
              </a:ext>
            </a:extLst>
          </p:cNvPr>
          <p:cNvSpPr>
            <a:spLocks noGrp="1"/>
          </p:cNvSpPr>
          <p:nvPr>
            <p:ph type="body" sz="quarter" idx="10"/>
          </p:nvPr>
        </p:nvSpPr>
        <p:spPr>
          <a:xfrm>
            <a:off x="0" y="4847432"/>
            <a:ext cx="8337550" cy="304800"/>
          </a:xfrm>
        </p:spPr>
        <p:txBody>
          <a:bodyPr/>
          <a:lstStyle/>
          <a:p>
            <a:r>
              <a:rPr lang="en-US" err="1"/>
              <a:t>Anderka</a:t>
            </a:r>
            <a:r>
              <a:rPr lang="en-US"/>
              <a:t> MT, et al. </a:t>
            </a:r>
            <a:r>
              <a:rPr lang="en-US" i="1"/>
              <a:t>Am J Med Genet A</a:t>
            </a:r>
            <a:r>
              <a:rPr lang="en-US"/>
              <a:t>. 2009;149A(6):1241–1248.</a:t>
            </a:r>
          </a:p>
        </p:txBody>
      </p:sp>
      <p:pic>
        <p:nvPicPr>
          <p:cNvPr id="5" name="Picture 4">
            <a:extLst>
              <a:ext uri="{FF2B5EF4-FFF2-40B4-BE49-F238E27FC236}">
                <a16:creationId xmlns:a16="http://schemas.microsoft.com/office/drawing/2014/main" id="{27B78303-9E08-31BF-DBC5-066AE7FB8121}"/>
              </a:ext>
            </a:extLst>
          </p:cNvPr>
          <p:cNvPicPr>
            <a:picLocks noChangeAspect="1"/>
          </p:cNvPicPr>
          <p:nvPr/>
        </p:nvPicPr>
        <p:blipFill>
          <a:blip r:embed="rId3"/>
          <a:srcRect l="7050" t="21443" r="8786" b="8450"/>
          <a:stretch>
            <a:fillRect/>
          </a:stretch>
        </p:blipFill>
        <p:spPr>
          <a:xfrm>
            <a:off x="9329238" y="1408671"/>
            <a:ext cx="4895850" cy="2294118"/>
          </a:xfrm>
          <a:prstGeom prst="rect">
            <a:avLst/>
          </a:prstGeom>
        </p:spPr>
      </p:pic>
      <p:grpSp>
        <p:nvGrpSpPr>
          <p:cNvPr id="22" name="Group 21">
            <a:extLst>
              <a:ext uri="{FF2B5EF4-FFF2-40B4-BE49-F238E27FC236}">
                <a16:creationId xmlns:a16="http://schemas.microsoft.com/office/drawing/2014/main" id="{5B3B0EEA-AAE8-3A58-EE73-17EC39ACC3E3}"/>
              </a:ext>
            </a:extLst>
          </p:cNvPr>
          <p:cNvGrpSpPr/>
          <p:nvPr/>
        </p:nvGrpSpPr>
        <p:grpSpPr>
          <a:xfrm>
            <a:off x="1462087" y="1085850"/>
            <a:ext cx="6219825" cy="3740150"/>
            <a:chOff x="542925" y="1085850"/>
            <a:chExt cx="6219825" cy="3740150"/>
          </a:xfrm>
        </p:grpSpPr>
        <p:sp>
          <p:nvSpPr>
            <p:cNvPr id="6" name="Rectangle 5">
              <a:extLst>
                <a:ext uri="{FF2B5EF4-FFF2-40B4-BE49-F238E27FC236}">
                  <a16:creationId xmlns:a16="http://schemas.microsoft.com/office/drawing/2014/main" id="{AC3EE87D-5957-396B-3299-ED0DEA0B3778}"/>
                </a:ext>
              </a:extLst>
            </p:cNvPr>
            <p:cNvSpPr/>
            <p:nvPr/>
          </p:nvSpPr>
          <p:spPr>
            <a:xfrm>
              <a:off x="542925" y="1085850"/>
              <a:ext cx="1685925" cy="1800225"/>
            </a:xfrm>
            <a:prstGeom prst="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7789C0-764B-6E96-351E-7743EE388D7E}"/>
                </a:ext>
              </a:extLst>
            </p:cNvPr>
            <p:cNvSpPr txBox="1"/>
            <p:nvPr/>
          </p:nvSpPr>
          <p:spPr>
            <a:xfrm>
              <a:off x="699869" y="2260265"/>
              <a:ext cx="1361270" cy="258532"/>
            </a:xfrm>
            <a:prstGeom prst="rect">
              <a:avLst/>
            </a:prstGeom>
            <a:solidFill>
              <a:schemeClr val="bg1"/>
            </a:solidFill>
            <a:effectLst>
              <a:outerShdw dist="38100" dir="16200000" rotWithShape="0">
                <a:schemeClr val="accent3"/>
              </a:outerShdw>
            </a:effectLst>
          </p:spPr>
          <p:txBody>
            <a:bodyPr wrap="none" rtlCol="0" anchor="ctr">
              <a:spAutoFit/>
            </a:bodyPr>
            <a:lstStyle/>
            <a:p>
              <a:pPr algn="ctr">
                <a:lnSpc>
                  <a:spcPct val="90000"/>
                </a:lnSpc>
              </a:pPr>
              <a:r>
                <a:rPr lang="en-US" sz="1200"/>
                <a:t>Microtia or </a:t>
              </a:r>
              <a:r>
                <a:rPr lang="en-US" sz="1200" err="1"/>
                <a:t>anotia</a:t>
              </a:r>
              <a:endParaRPr lang="en-US" sz="1200"/>
            </a:p>
          </p:txBody>
        </p:sp>
        <p:pic>
          <p:nvPicPr>
            <p:cNvPr id="8" name="Picture 7">
              <a:extLst>
                <a:ext uri="{FF2B5EF4-FFF2-40B4-BE49-F238E27FC236}">
                  <a16:creationId xmlns:a16="http://schemas.microsoft.com/office/drawing/2014/main" id="{3B1027C9-251A-549F-0679-0C5BAE8D35CC}"/>
                </a:ext>
              </a:extLst>
            </p:cNvPr>
            <p:cNvPicPr>
              <a:picLocks noChangeAspect="1"/>
            </p:cNvPicPr>
            <p:nvPr/>
          </p:nvPicPr>
          <p:blipFill>
            <a:blip r:embed="rId3"/>
            <a:srcRect l="11064" t="21443" r="73644" b="52229"/>
            <a:stretch>
              <a:fillRect/>
            </a:stretch>
          </p:blipFill>
          <p:spPr>
            <a:xfrm>
              <a:off x="877717" y="1180379"/>
              <a:ext cx="1005574" cy="973854"/>
            </a:xfrm>
            <a:prstGeom prst="rect">
              <a:avLst/>
            </a:prstGeom>
          </p:spPr>
        </p:pic>
        <p:sp>
          <p:nvSpPr>
            <p:cNvPr id="9" name="Rectangle 8">
              <a:extLst>
                <a:ext uri="{FF2B5EF4-FFF2-40B4-BE49-F238E27FC236}">
                  <a16:creationId xmlns:a16="http://schemas.microsoft.com/office/drawing/2014/main" id="{CEB36D88-BC4D-47A7-C581-E5D0B5836A49}"/>
                </a:ext>
              </a:extLst>
            </p:cNvPr>
            <p:cNvSpPr/>
            <p:nvPr/>
          </p:nvSpPr>
          <p:spPr>
            <a:xfrm>
              <a:off x="2391177" y="1085850"/>
              <a:ext cx="1685925" cy="1800225"/>
            </a:xfrm>
            <a:prstGeom prst="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8CBD094-3B5E-BC74-57DF-03AE0209D1C7}"/>
                </a:ext>
              </a:extLst>
            </p:cNvPr>
            <p:cNvSpPr txBox="1"/>
            <p:nvPr/>
          </p:nvSpPr>
          <p:spPr>
            <a:xfrm>
              <a:off x="2454197" y="2260265"/>
              <a:ext cx="1559883" cy="590931"/>
            </a:xfrm>
            <a:prstGeom prst="rect">
              <a:avLst/>
            </a:prstGeom>
            <a:solidFill>
              <a:schemeClr val="bg1"/>
            </a:solidFill>
            <a:effectLst>
              <a:outerShdw dist="38100" dir="16200000" rotWithShape="0">
                <a:schemeClr val="accent3"/>
              </a:outerShdw>
            </a:effectLst>
          </p:spPr>
          <p:txBody>
            <a:bodyPr wrap="square" lIns="0" rIns="0" rtlCol="0" anchor="ctr">
              <a:spAutoFit/>
            </a:bodyPr>
            <a:lstStyle/>
            <a:p>
              <a:pPr algn="ctr">
                <a:lnSpc>
                  <a:spcPct val="90000"/>
                </a:lnSpc>
              </a:pPr>
              <a:r>
                <a:rPr lang="en-US" sz="1200"/>
                <a:t>Auditory canal atresia or conductive deafness</a:t>
              </a:r>
            </a:p>
          </p:txBody>
        </p:sp>
        <p:pic>
          <p:nvPicPr>
            <p:cNvPr id="11" name="Picture 10">
              <a:extLst>
                <a:ext uri="{FF2B5EF4-FFF2-40B4-BE49-F238E27FC236}">
                  <a16:creationId xmlns:a16="http://schemas.microsoft.com/office/drawing/2014/main" id="{3FA79196-AF52-DDE2-A7BF-C882793A0FB1}"/>
                </a:ext>
              </a:extLst>
            </p:cNvPr>
            <p:cNvPicPr>
              <a:picLocks noChangeAspect="1"/>
            </p:cNvPicPr>
            <p:nvPr/>
          </p:nvPicPr>
          <p:blipFill>
            <a:blip r:embed="rId3"/>
            <a:srcRect l="35575" t="21443" r="49241" b="53001"/>
            <a:stretch>
              <a:fillRect/>
            </a:stretch>
          </p:blipFill>
          <p:spPr>
            <a:xfrm>
              <a:off x="2705630" y="1166914"/>
              <a:ext cx="1057016" cy="1000785"/>
            </a:xfrm>
            <a:prstGeom prst="rect">
              <a:avLst/>
            </a:prstGeom>
          </p:spPr>
        </p:pic>
        <p:sp>
          <p:nvSpPr>
            <p:cNvPr id="12" name="Rectangle 11">
              <a:extLst>
                <a:ext uri="{FF2B5EF4-FFF2-40B4-BE49-F238E27FC236}">
                  <a16:creationId xmlns:a16="http://schemas.microsoft.com/office/drawing/2014/main" id="{F5483B5D-C395-51A4-87C4-5E05114A7991}"/>
                </a:ext>
              </a:extLst>
            </p:cNvPr>
            <p:cNvSpPr/>
            <p:nvPr/>
          </p:nvSpPr>
          <p:spPr>
            <a:xfrm>
              <a:off x="4239429" y="1085850"/>
              <a:ext cx="2523321" cy="1800225"/>
            </a:xfrm>
            <a:prstGeom prst="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8A306DC-6BFD-E19C-637B-F0253446E5F8}"/>
                </a:ext>
              </a:extLst>
            </p:cNvPr>
            <p:cNvSpPr txBox="1"/>
            <p:nvPr/>
          </p:nvSpPr>
          <p:spPr>
            <a:xfrm>
              <a:off x="4663997" y="2260265"/>
              <a:ext cx="1559883" cy="258532"/>
            </a:xfrm>
            <a:prstGeom prst="rect">
              <a:avLst/>
            </a:prstGeom>
            <a:solidFill>
              <a:schemeClr val="bg1"/>
            </a:solidFill>
            <a:effectLst>
              <a:outerShdw dist="38100" dir="16200000" rotWithShape="0">
                <a:schemeClr val="accent3"/>
              </a:outerShdw>
            </a:effectLst>
          </p:spPr>
          <p:txBody>
            <a:bodyPr wrap="square" lIns="0" rIns="0" rtlCol="0" anchor="ctr">
              <a:spAutoFit/>
            </a:bodyPr>
            <a:lstStyle/>
            <a:p>
              <a:pPr algn="ctr">
                <a:lnSpc>
                  <a:spcPct val="90000"/>
                </a:lnSpc>
              </a:pPr>
              <a:r>
                <a:rPr lang="en-US" sz="1200"/>
                <a:t>Cleft lip and palate</a:t>
              </a:r>
            </a:p>
          </p:txBody>
        </p:sp>
        <p:pic>
          <p:nvPicPr>
            <p:cNvPr id="14" name="Picture 13">
              <a:extLst>
                <a:ext uri="{FF2B5EF4-FFF2-40B4-BE49-F238E27FC236}">
                  <a16:creationId xmlns:a16="http://schemas.microsoft.com/office/drawing/2014/main" id="{48BF0707-A9EE-2417-0EA8-B6676E1EF178}"/>
                </a:ext>
              </a:extLst>
            </p:cNvPr>
            <p:cNvPicPr>
              <a:picLocks noChangeAspect="1"/>
            </p:cNvPicPr>
            <p:nvPr/>
          </p:nvPicPr>
          <p:blipFill>
            <a:blip r:embed="rId3"/>
            <a:srcRect l="58134" t="23671" r="9762" b="52615"/>
            <a:stretch>
              <a:fillRect/>
            </a:stretch>
          </p:blipFill>
          <p:spPr>
            <a:xfrm>
              <a:off x="4276726" y="1166915"/>
              <a:ext cx="2409022" cy="1001046"/>
            </a:xfrm>
            <a:prstGeom prst="rect">
              <a:avLst/>
            </a:prstGeom>
          </p:spPr>
        </p:pic>
        <p:sp>
          <p:nvSpPr>
            <p:cNvPr id="15" name="Rectangle 14">
              <a:extLst>
                <a:ext uri="{FF2B5EF4-FFF2-40B4-BE49-F238E27FC236}">
                  <a16:creationId xmlns:a16="http://schemas.microsoft.com/office/drawing/2014/main" id="{9BA8D7B4-B8B2-2C53-15DD-36230A6F68C1}"/>
                </a:ext>
              </a:extLst>
            </p:cNvPr>
            <p:cNvSpPr/>
            <p:nvPr/>
          </p:nvSpPr>
          <p:spPr>
            <a:xfrm>
              <a:off x="549798" y="3025775"/>
              <a:ext cx="1675998" cy="1800225"/>
            </a:xfrm>
            <a:prstGeom prst="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0605040-9082-55F8-1933-244B179649FF}"/>
                </a:ext>
              </a:extLst>
            </p:cNvPr>
            <p:cNvSpPr txBox="1"/>
            <p:nvPr/>
          </p:nvSpPr>
          <p:spPr>
            <a:xfrm>
              <a:off x="658836" y="4200190"/>
              <a:ext cx="1424084" cy="424732"/>
            </a:xfrm>
            <a:prstGeom prst="rect">
              <a:avLst/>
            </a:prstGeom>
            <a:solidFill>
              <a:schemeClr val="bg1"/>
            </a:solidFill>
            <a:effectLst>
              <a:outerShdw dist="38100" dir="16200000" rotWithShape="0">
                <a:schemeClr val="accent3"/>
              </a:outerShdw>
            </a:effectLst>
          </p:spPr>
          <p:txBody>
            <a:bodyPr wrap="square" lIns="0" rIns="0" rtlCol="0" anchor="ctr">
              <a:spAutoFit/>
            </a:bodyPr>
            <a:lstStyle/>
            <a:p>
              <a:pPr algn="ctr">
                <a:lnSpc>
                  <a:spcPct val="90000"/>
                </a:lnSpc>
              </a:pPr>
              <a:r>
                <a:rPr lang="en-US" sz="1200"/>
                <a:t>Congenital heart defects</a:t>
              </a:r>
            </a:p>
          </p:txBody>
        </p:sp>
        <p:pic>
          <p:nvPicPr>
            <p:cNvPr id="17" name="Picture 16">
              <a:extLst>
                <a:ext uri="{FF2B5EF4-FFF2-40B4-BE49-F238E27FC236}">
                  <a16:creationId xmlns:a16="http://schemas.microsoft.com/office/drawing/2014/main" id="{0598ADA7-85F5-9706-6CDE-10546DEB5314}"/>
                </a:ext>
              </a:extLst>
            </p:cNvPr>
            <p:cNvPicPr>
              <a:picLocks noChangeAspect="1"/>
            </p:cNvPicPr>
            <p:nvPr/>
          </p:nvPicPr>
          <p:blipFill>
            <a:blip r:embed="rId3"/>
            <a:srcRect l="9762" t="59725" r="72125" b="15404"/>
            <a:stretch>
              <a:fillRect/>
            </a:stretch>
          </p:blipFill>
          <p:spPr>
            <a:xfrm>
              <a:off x="735036" y="3106839"/>
              <a:ext cx="1278158" cy="987319"/>
            </a:xfrm>
            <a:prstGeom prst="rect">
              <a:avLst/>
            </a:prstGeom>
          </p:spPr>
        </p:pic>
        <p:sp>
          <p:nvSpPr>
            <p:cNvPr id="18" name="Rectangle 17">
              <a:extLst>
                <a:ext uri="{FF2B5EF4-FFF2-40B4-BE49-F238E27FC236}">
                  <a16:creationId xmlns:a16="http://schemas.microsoft.com/office/drawing/2014/main" id="{95D5850C-22C0-18E7-C405-0919D80D04CE}"/>
                </a:ext>
              </a:extLst>
            </p:cNvPr>
            <p:cNvSpPr/>
            <p:nvPr/>
          </p:nvSpPr>
          <p:spPr>
            <a:xfrm>
              <a:off x="2391177" y="3025775"/>
              <a:ext cx="1675998" cy="1800225"/>
            </a:xfrm>
            <a:prstGeom prst="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043BD4F-E97E-8CCD-578A-3277C40CBD82}"/>
                </a:ext>
              </a:extLst>
            </p:cNvPr>
            <p:cNvSpPr txBox="1"/>
            <p:nvPr/>
          </p:nvSpPr>
          <p:spPr>
            <a:xfrm>
              <a:off x="2500215" y="4200190"/>
              <a:ext cx="1424084" cy="424732"/>
            </a:xfrm>
            <a:prstGeom prst="rect">
              <a:avLst/>
            </a:prstGeom>
            <a:solidFill>
              <a:schemeClr val="bg1"/>
            </a:solidFill>
            <a:effectLst>
              <a:outerShdw dist="38100" dir="16200000" rotWithShape="0">
                <a:schemeClr val="accent3"/>
              </a:outerShdw>
            </a:effectLst>
          </p:spPr>
          <p:txBody>
            <a:bodyPr wrap="square" lIns="0" rIns="0" rtlCol="0" anchor="ctr">
              <a:spAutoFit/>
            </a:bodyPr>
            <a:lstStyle/>
            <a:p>
              <a:pPr algn="ctr">
                <a:lnSpc>
                  <a:spcPct val="90000"/>
                </a:lnSpc>
              </a:pPr>
              <a:r>
                <a:rPr lang="en-US" sz="1200"/>
                <a:t>Tracheal-esophageal malformation</a:t>
              </a:r>
            </a:p>
          </p:txBody>
        </p:sp>
        <p:pic>
          <p:nvPicPr>
            <p:cNvPr id="20" name="Picture 19">
              <a:extLst>
                <a:ext uri="{FF2B5EF4-FFF2-40B4-BE49-F238E27FC236}">
                  <a16:creationId xmlns:a16="http://schemas.microsoft.com/office/drawing/2014/main" id="{BC0C5489-6306-DEBC-C86B-1547F82FEC48}"/>
                </a:ext>
              </a:extLst>
            </p:cNvPr>
            <p:cNvPicPr>
              <a:picLocks noChangeAspect="1"/>
            </p:cNvPicPr>
            <p:nvPr/>
          </p:nvPicPr>
          <p:blipFill>
            <a:blip r:embed="rId3"/>
            <a:srcRect l="37094" t="57655" r="50433" b="16317"/>
            <a:stretch>
              <a:fillRect/>
            </a:stretch>
          </p:blipFill>
          <p:spPr>
            <a:xfrm>
              <a:off x="2725969" y="3098757"/>
              <a:ext cx="841033" cy="987300"/>
            </a:xfrm>
            <a:prstGeom prst="rect">
              <a:avLst/>
            </a:prstGeom>
          </p:spPr>
        </p:pic>
        <p:sp>
          <p:nvSpPr>
            <p:cNvPr id="21" name="TextBox 20">
              <a:extLst>
                <a:ext uri="{FF2B5EF4-FFF2-40B4-BE49-F238E27FC236}">
                  <a16:creationId xmlns:a16="http://schemas.microsoft.com/office/drawing/2014/main" id="{EC4B4F70-7B96-D1CF-352B-CDCC8ACD5AE7}"/>
                </a:ext>
              </a:extLst>
            </p:cNvPr>
            <p:cNvSpPr txBox="1"/>
            <p:nvPr/>
          </p:nvSpPr>
          <p:spPr>
            <a:xfrm>
              <a:off x="4239429" y="3592989"/>
              <a:ext cx="2523321" cy="683264"/>
            </a:xfrm>
            <a:prstGeom prst="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p:spPr>
          <p:txBody>
            <a:bodyPr wrap="square" lIns="91440" tIns="91440" rIns="91440" bIns="91440" rtlCol="0" anchor="ctr">
              <a:spAutoFit/>
            </a:bodyPr>
            <a:lstStyle/>
            <a:p>
              <a:pPr algn="ctr">
                <a:lnSpc>
                  <a:spcPct val="90000"/>
                </a:lnSpc>
              </a:pPr>
              <a:r>
                <a:rPr lang="en-US" sz="1200"/>
                <a:t>Other frequent manifestations include dysmorphic features of the face and distal limb anomalies.</a:t>
              </a:r>
            </a:p>
          </p:txBody>
        </p:sp>
      </p:grpSp>
    </p:spTree>
    <p:extLst>
      <p:ext uri="{BB962C8B-B14F-4D97-AF65-F5344CB8AC3E}">
        <p14:creationId xmlns:p14="http://schemas.microsoft.com/office/powerpoint/2010/main" val="304434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32C55-D32D-CEF6-4CF3-16C99DB2C3D5}"/>
              </a:ext>
            </a:extLst>
          </p:cNvPr>
          <p:cNvSpPr>
            <a:spLocks noGrp="1"/>
          </p:cNvSpPr>
          <p:nvPr>
            <p:ph idx="1"/>
          </p:nvPr>
        </p:nvSpPr>
        <p:spPr/>
        <p:txBody>
          <a:bodyPr/>
          <a:lstStyle/>
          <a:p>
            <a:r>
              <a:rPr lang="en-US" sz="2400"/>
              <a:t>National Transplantation Pregnancy Registry (NTPR) 2006</a:t>
            </a:r>
          </a:p>
          <a:p>
            <a:r>
              <a:rPr lang="en-US" sz="2400"/>
              <a:t>24 female transplant patients reported 33 mycophenolate-exposed pregnancies; of these pregnancies, there were </a:t>
            </a:r>
          </a:p>
          <a:p>
            <a:pPr marL="457200" lvl="1" indent="0">
              <a:buNone/>
            </a:pPr>
            <a:r>
              <a:rPr lang="en-US" sz="2000">
                <a:solidFill>
                  <a:schemeClr val="accent3"/>
                </a:solidFill>
              </a:rPr>
              <a:t>➔</a:t>
            </a:r>
            <a:r>
              <a:rPr lang="en-US" sz="2000"/>
              <a:t> 15/33 (45%) spontaneous miscarriages</a:t>
            </a:r>
          </a:p>
          <a:p>
            <a:pPr marL="457200" lvl="1" indent="0">
              <a:buNone/>
            </a:pPr>
            <a:r>
              <a:rPr lang="en-US" sz="2000">
                <a:solidFill>
                  <a:schemeClr val="accent3"/>
                </a:solidFill>
              </a:rPr>
              <a:t>➔</a:t>
            </a:r>
            <a:r>
              <a:rPr lang="en-US" sz="2000"/>
              <a:t> 4/18 (22%) structural malformations in live-born infants</a:t>
            </a:r>
          </a:p>
          <a:p>
            <a:r>
              <a:rPr lang="en-US" sz="2400"/>
              <a:t>Post-marketing data of 77 patients exposed to systemic mycophenolate during pregnancy (1995–2007)</a:t>
            </a:r>
          </a:p>
          <a:p>
            <a:pPr marL="457200" lvl="1" indent="0">
              <a:buNone/>
            </a:pPr>
            <a:r>
              <a:rPr lang="en-US" sz="2000">
                <a:solidFill>
                  <a:schemeClr val="accent3"/>
                </a:solidFill>
              </a:rPr>
              <a:t>➔</a:t>
            </a:r>
            <a:r>
              <a:rPr lang="en-US" sz="2000"/>
              <a:t> 25 patients (32%) had spontaneous abortions</a:t>
            </a:r>
          </a:p>
          <a:p>
            <a:pPr marL="457200" lvl="1" indent="0">
              <a:buNone/>
            </a:pPr>
            <a:r>
              <a:rPr lang="en-US" sz="2000">
                <a:solidFill>
                  <a:schemeClr val="accent3"/>
                </a:solidFill>
              </a:rPr>
              <a:t>➔</a:t>
            </a:r>
            <a:r>
              <a:rPr lang="en-US" sz="2000"/>
              <a:t> 14 patients (22%) had a malformed fetus or infant  </a:t>
            </a:r>
          </a:p>
          <a:p>
            <a:endParaRPr lang="en-US" sz="2400"/>
          </a:p>
        </p:txBody>
      </p:sp>
      <p:sp>
        <p:nvSpPr>
          <p:cNvPr id="4" name="Text Placeholder 3">
            <a:extLst>
              <a:ext uri="{FF2B5EF4-FFF2-40B4-BE49-F238E27FC236}">
                <a16:creationId xmlns:a16="http://schemas.microsoft.com/office/drawing/2014/main" id="{30B90FCE-3791-1970-0467-71D3009DB7B0}"/>
              </a:ext>
            </a:extLst>
          </p:cNvPr>
          <p:cNvSpPr>
            <a:spLocks noGrp="1"/>
          </p:cNvSpPr>
          <p:nvPr>
            <p:ph type="body" sz="quarter" idx="10"/>
          </p:nvPr>
        </p:nvSpPr>
        <p:spPr/>
        <p:txBody>
          <a:bodyPr/>
          <a:lstStyle/>
          <a:p>
            <a:r>
              <a:rPr lang="en-US"/>
              <a:t>Armenti VT, et al. </a:t>
            </a:r>
            <a:r>
              <a:rPr lang="en-US" i="1"/>
              <a:t>Clin </a:t>
            </a:r>
            <a:r>
              <a:rPr lang="en-US" i="1" err="1"/>
              <a:t>Transpl</a:t>
            </a:r>
            <a:r>
              <a:rPr lang="en-US"/>
              <a:t>. 2006;57–70. </a:t>
            </a:r>
          </a:p>
        </p:txBody>
      </p:sp>
      <p:sp>
        <p:nvSpPr>
          <p:cNvPr id="5" name="Title 1">
            <a:extLst>
              <a:ext uri="{FF2B5EF4-FFF2-40B4-BE49-F238E27FC236}">
                <a16:creationId xmlns:a16="http://schemas.microsoft.com/office/drawing/2014/main" id="{FEF64122-4A4C-7E49-BA66-223A690A2EA8}"/>
              </a:ext>
            </a:extLst>
          </p:cNvPr>
          <p:cNvSpPr>
            <a:spLocks noGrp="1"/>
          </p:cNvSpPr>
          <p:nvPr>
            <p:ph type="title"/>
          </p:nvPr>
        </p:nvSpPr>
        <p:spPr>
          <a:xfrm>
            <a:off x="12700" y="12700"/>
            <a:ext cx="9118600" cy="1000125"/>
          </a:xfrm>
        </p:spPr>
        <p:txBody>
          <a:bodyPr/>
          <a:lstStyle/>
          <a:p>
            <a:r>
              <a:rPr lang="en-US"/>
              <a:t>Embryofetal Risk</a:t>
            </a:r>
          </a:p>
        </p:txBody>
      </p:sp>
    </p:spTree>
    <p:extLst>
      <p:ext uri="{BB962C8B-B14F-4D97-AF65-F5344CB8AC3E}">
        <p14:creationId xmlns:p14="http://schemas.microsoft.com/office/powerpoint/2010/main" val="101902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5A3929-874C-DF09-EE86-A12636E01B76}"/>
              </a:ext>
            </a:extLst>
          </p:cNvPr>
          <p:cNvSpPr txBox="1">
            <a:spLocks/>
          </p:cNvSpPr>
          <p:nvPr/>
        </p:nvSpPr>
        <p:spPr>
          <a:xfrm>
            <a:off x="528637" y="775591"/>
            <a:ext cx="8086725" cy="3651131"/>
          </a:xfrm>
          <a:prstGeom prst="rect">
            <a:avLst/>
          </a:prstGeom>
        </p:spPr>
        <p:txBody>
          <a:bodyPr vert="horz" wrap="square" lIns="0" tIns="45720" rIns="0" bIns="45720" rtlCol="0" anchor="t">
            <a:noAutofit/>
          </a:bodyPr>
          <a:lstStyle>
            <a:lvl1pPr marL="0" indent="0" algn="ctr" defTabSz="685800" rtl="0" eaLnBrk="1" latinLnBrk="0" hangingPunct="1">
              <a:lnSpc>
                <a:spcPct val="85000"/>
              </a:lnSpc>
              <a:spcBef>
                <a:spcPts val="600"/>
              </a:spcBef>
              <a:buClr>
                <a:schemeClr val="accent1"/>
              </a:buClr>
              <a:buSzPct val="115000"/>
              <a:buFont typeface="Arial"/>
              <a:buNone/>
              <a:defRPr sz="4000" kern="1200">
                <a:solidFill>
                  <a:schemeClr val="bg2"/>
                </a:solidFill>
                <a:latin typeface="Arial"/>
                <a:ea typeface="+mn-ea"/>
                <a:cs typeface="Arial"/>
              </a:defRPr>
            </a:lvl1pPr>
            <a:lvl2pPr marL="342900" indent="0" algn="ctr" defTabSz="685800" rtl="0" eaLnBrk="1" latinLnBrk="0" hangingPunct="1">
              <a:lnSpc>
                <a:spcPct val="85000"/>
              </a:lnSpc>
              <a:spcBef>
                <a:spcPts val="0"/>
              </a:spcBef>
              <a:buClr>
                <a:schemeClr val="accent2"/>
              </a:buClr>
              <a:buSzPct val="115000"/>
              <a:buFont typeface="Arial"/>
              <a:buNone/>
              <a:defRPr sz="2800" kern="1200">
                <a:solidFill>
                  <a:schemeClr val="bg2"/>
                </a:solidFill>
                <a:latin typeface="Arial"/>
                <a:ea typeface="+mn-ea"/>
                <a:cs typeface="Arial"/>
              </a:defRPr>
            </a:lvl2pPr>
            <a:lvl3pPr marL="596646" indent="0" algn="ctr" defTabSz="685800" rtl="0" eaLnBrk="1" latinLnBrk="0" hangingPunct="1">
              <a:lnSpc>
                <a:spcPct val="85000"/>
              </a:lnSpc>
              <a:spcBef>
                <a:spcPts val="0"/>
              </a:spcBef>
              <a:buClr>
                <a:schemeClr val="accent2"/>
              </a:buClr>
              <a:buSzPct val="115000"/>
              <a:buFont typeface="Arial"/>
              <a:buNone/>
              <a:defRPr sz="2800" kern="1200">
                <a:solidFill>
                  <a:schemeClr val="bg2"/>
                </a:solidFill>
                <a:latin typeface="Arial"/>
                <a:ea typeface="+mn-ea"/>
                <a:cs typeface="Arial"/>
              </a:defRPr>
            </a:lvl3pPr>
            <a:lvl4pPr marL="898398" indent="0" algn="ctr" defTabSz="685800" rtl="0" eaLnBrk="1" latinLnBrk="0" hangingPunct="1">
              <a:lnSpc>
                <a:spcPct val="85000"/>
              </a:lnSpc>
              <a:spcBef>
                <a:spcPts val="0"/>
              </a:spcBef>
              <a:buClr>
                <a:schemeClr val="accent2"/>
              </a:buClr>
              <a:buSzPct val="115000"/>
              <a:buFont typeface="Arial"/>
              <a:buNone/>
              <a:defRPr sz="2800" kern="1200">
                <a:solidFill>
                  <a:schemeClr val="bg2"/>
                </a:solidFill>
                <a:latin typeface="Arial"/>
                <a:ea typeface="+mn-ea"/>
                <a:cs typeface="Arial"/>
              </a:defRPr>
            </a:lvl4pPr>
            <a:lvl5pPr marL="1200150" indent="0" algn="ctr" defTabSz="685800" rtl="0" eaLnBrk="1" latinLnBrk="0" hangingPunct="1">
              <a:lnSpc>
                <a:spcPct val="85000"/>
              </a:lnSpc>
              <a:spcBef>
                <a:spcPts val="0"/>
              </a:spcBef>
              <a:buClr>
                <a:schemeClr val="accent2"/>
              </a:buClr>
              <a:buSzPct val="115000"/>
              <a:buFont typeface="Arial"/>
              <a:buNone/>
              <a:defRPr sz="2800" kern="1200">
                <a:solidFill>
                  <a:schemeClr val="bg2"/>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2400"/>
              </a:spcAft>
              <a:buClr>
                <a:srgbClr val="0B273E"/>
              </a:buClr>
              <a:buSzPct val="115000"/>
              <a:buFont typeface="Arial"/>
              <a:buNone/>
              <a:tabLst/>
              <a:defRPr/>
            </a:pPr>
            <a:r>
              <a:rPr kumimoji="0" lang="en-US" sz="2900" i="0" u="none" strike="noStrike" kern="1200" cap="none" spc="0" normalizeH="0" baseline="0" noProof="0">
                <a:ln>
                  <a:noFill/>
                </a:ln>
                <a:solidFill>
                  <a:srgbClr val="FFFFFF"/>
                </a:solidFill>
                <a:effectLst/>
                <a:uLnTx/>
                <a:uFillTx/>
                <a:latin typeface="+mn-lt"/>
                <a:ea typeface="+mn-ea"/>
                <a:cs typeface="Arial"/>
              </a:rPr>
              <a:t>This activity may include discussions of products or devices that are not currently labeled for use by the U.S. Food and Drug Administration (FDA). </a:t>
            </a:r>
          </a:p>
          <a:p>
            <a:pPr marL="0" marR="0" lvl="0" indent="0" algn="l" defTabSz="685800" rtl="0" eaLnBrk="1" fontAlgn="auto" latinLnBrk="0" hangingPunct="1">
              <a:lnSpc>
                <a:spcPct val="90000"/>
              </a:lnSpc>
              <a:spcBef>
                <a:spcPts val="0"/>
              </a:spcBef>
              <a:spcAft>
                <a:spcPts val="1800"/>
              </a:spcAft>
              <a:buClr>
                <a:srgbClr val="0B273E"/>
              </a:buClr>
              <a:buSzPct val="115000"/>
              <a:buFont typeface="Arial"/>
              <a:buNone/>
              <a:tabLst/>
              <a:defRPr/>
            </a:pPr>
            <a:r>
              <a:rPr kumimoji="0" lang="en-US" sz="2900" i="0" u="none" strike="noStrike" kern="1200" cap="none" spc="0" normalizeH="0" baseline="0" noProof="0">
                <a:ln>
                  <a:noFill/>
                </a:ln>
                <a:solidFill>
                  <a:srgbClr val="FFFFFF"/>
                </a:solidFill>
                <a:effectLst/>
                <a:uLnTx/>
                <a:uFillTx/>
                <a:latin typeface="+mn-lt"/>
                <a:ea typeface="+mn-ea"/>
                <a:cs typeface="Arial"/>
              </a:rPr>
              <a:t>The faculty have been informed of their responsibility to disclose to the audience if they will be discussing off-label or investigational uses (any uses not approved by the FDA) of products or devices. </a:t>
            </a:r>
          </a:p>
        </p:txBody>
      </p:sp>
      <p:cxnSp>
        <p:nvCxnSpPr>
          <p:cNvPr id="4" name="Straight Connector 3">
            <a:extLst>
              <a:ext uri="{FF2B5EF4-FFF2-40B4-BE49-F238E27FC236}">
                <a16:creationId xmlns:a16="http://schemas.microsoft.com/office/drawing/2014/main" id="{74690016-2036-5625-B5B5-BA3AF18BC35C}"/>
              </a:ext>
            </a:extLst>
          </p:cNvPr>
          <p:cNvCxnSpPr>
            <a:cxnSpLocks/>
          </p:cNvCxnSpPr>
          <p:nvPr/>
        </p:nvCxnSpPr>
        <p:spPr>
          <a:xfrm>
            <a:off x="528637" y="655950"/>
            <a:ext cx="4043363"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11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11E174-D616-6C01-E61B-E49BFA7DB324}"/>
              </a:ext>
            </a:extLst>
          </p:cNvPr>
          <p:cNvSpPr/>
          <p:nvPr/>
        </p:nvSpPr>
        <p:spPr>
          <a:xfrm>
            <a:off x="-12700" y="1433146"/>
            <a:ext cx="9144000" cy="2804746"/>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10E89-045F-258E-34A2-6F9CB7D10282}"/>
              </a:ext>
            </a:extLst>
          </p:cNvPr>
          <p:cNvSpPr>
            <a:spLocks noGrp="1"/>
          </p:cNvSpPr>
          <p:nvPr>
            <p:ph type="title"/>
          </p:nvPr>
        </p:nvSpPr>
        <p:spPr/>
        <p:txBody>
          <a:bodyPr/>
          <a:lstStyle/>
          <a:p>
            <a:r>
              <a:rPr lang="en-US"/>
              <a:t>Mycophenolate FDA Boxed Warning</a:t>
            </a:r>
          </a:p>
        </p:txBody>
      </p:sp>
      <p:sp>
        <p:nvSpPr>
          <p:cNvPr id="4" name="Text Placeholder 3">
            <a:extLst>
              <a:ext uri="{FF2B5EF4-FFF2-40B4-BE49-F238E27FC236}">
                <a16:creationId xmlns:a16="http://schemas.microsoft.com/office/drawing/2014/main" id="{A3B4C724-52D3-D5BB-206B-2B4F20BE120A}"/>
              </a:ext>
            </a:extLst>
          </p:cNvPr>
          <p:cNvSpPr>
            <a:spLocks noGrp="1"/>
          </p:cNvSpPr>
          <p:nvPr>
            <p:ph type="body" sz="quarter" idx="10"/>
          </p:nvPr>
        </p:nvSpPr>
        <p:spPr>
          <a:xfrm>
            <a:off x="0" y="4606183"/>
            <a:ext cx="8337550" cy="524617"/>
          </a:xfrm>
        </p:spPr>
        <p:txBody>
          <a:bodyPr/>
          <a:lstStyle/>
          <a:p>
            <a:r>
              <a:rPr lang="en-US"/>
              <a:t>Mycophenolate REMS. Mycophenolate REMS website. 2025. https://www.mycophenolaterems.com/#Main/Prescribers.</a:t>
            </a:r>
          </a:p>
          <a:p>
            <a:r>
              <a:rPr lang="en-US"/>
              <a:t>Mycophenolic acid (package insert). Revised June 2025. https://www.accessdata.fda.gov/drugsatfda_docs/label/2025/050791s040lbl.pdf.</a:t>
            </a:r>
          </a:p>
          <a:p>
            <a:r>
              <a:rPr lang="en-US"/>
              <a:t>Mycophenolate mofetil (package insert). Revised May 2025. https://www.accessdata.fda.gov/drugsatfda_docs/label/2025/50722s054lbl.pdf.</a:t>
            </a:r>
          </a:p>
        </p:txBody>
      </p:sp>
      <p:sp>
        <p:nvSpPr>
          <p:cNvPr id="5" name="TextBox 4">
            <a:extLst>
              <a:ext uri="{FF2B5EF4-FFF2-40B4-BE49-F238E27FC236}">
                <a16:creationId xmlns:a16="http://schemas.microsoft.com/office/drawing/2014/main" id="{81BEBB2D-98A9-6D74-CF29-5DD566DA8C4E}"/>
              </a:ext>
            </a:extLst>
          </p:cNvPr>
          <p:cNvSpPr txBox="1"/>
          <p:nvPr/>
        </p:nvSpPr>
        <p:spPr>
          <a:xfrm>
            <a:off x="712576" y="1218583"/>
            <a:ext cx="7718848" cy="3240887"/>
          </a:xfrm>
          <a:prstGeom prst="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p:spPr>
        <p:txBody>
          <a:bodyPr wrap="square" tIns="91440" rIns="91440" bIns="91440" rtlCol="0">
            <a:spAutoFit/>
          </a:bodyPr>
          <a:lstStyle/>
          <a:p>
            <a:pPr algn="ctr">
              <a:lnSpc>
                <a:spcPct val="90000"/>
              </a:lnSpc>
            </a:pPr>
            <a:r>
              <a:rPr lang="en-US" sz="1700" b="1"/>
              <a:t>WARNING: EMBRYOFETAL TOXICITY, MALIGNANCIES, </a:t>
            </a:r>
          </a:p>
          <a:p>
            <a:pPr algn="ctr">
              <a:lnSpc>
                <a:spcPct val="90000"/>
              </a:lnSpc>
            </a:pPr>
            <a:r>
              <a:rPr lang="en-US" sz="1700" b="1"/>
              <a:t>and SERIOUS INFECTIONS</a:t>
            </a:r>
          </a:p>
          <a:p>
            <a:pPr algn="ctr">
              <a:lnSpc>
                <a:spcPct val="90000"/>
              </a:lnSpc>
              <a:spcAft>
                <a:spcPts val="600"/>
              </a:spcAft>
            </a:pPr>
            <a:r>
              <a:rPr lang="en-US" sz="1700" i="1"/>
              <a:t>See full prescribing information for complete boxed warning</a:t>
            </a:r>
          </a:p>
          <a:p>
            <a:pPr marL="182880" indent="-182880">
              <a:lnSpc>
                <a:spcPct val="90000"/>
              </a:lnSpc>
              <a:spcAft>
                <a:spcPts val="600"/>
              </a:spcAft>
              <a:buClr>
                <a:schemeClr val="accent1"/>
              </a:buClr>
              <a:buFont typeface="Arial" panose="020B0604020202020204" pitchFamily="34" charset="0"/>
              <a:buChar char="•"/>
            </a:pPr>
            <a:r>
              <a:rPr lang="en-US" sz="1700">
                <a:highlight>
                  <a:srgbClr val="F8E1DE"/>
                </a:highlight>
              </a:rPr>
              <a:t>Use during pregnancy is associated with increased risks of first trimester pregnancy loss and congenital malformations.</a:t>
            </a:r>
            <a:r>
              <a:rPr lang="en-US" sz="1700"/>
              <a:t> Avoid if safer treatment options are available. Females of reproductive potential must be counseled regarding pregnancy prevention and planning </a:t>
            </a:r>
            <a:r>
              <a:rPr lang="en-US" sz="1700" i="1"/>
              <a:t>[see Warnings and Precautions (5.1)]. </a:t>
            </a:r>
          </a:p>
          <a:p>
            <a:pPr marL="182880" indent="-182880">
              <a:lnSpc>
                <a:spcPct val="90000"/>
              </a:lnSpc>
              <a:spcAft>
                <a:spcPts val="600"/>
              </a:spcAft>
              <a:buClr>
                <a:schemeClr val="accent1"/>
              </a:buClr>
              <a:buFont typeface="Arial" panose="020B0604020202020204" pitchFamily="34" charset="0"/>
              <a:buChar char="•"/>
            </a:pPr>
            <a:r>
              <a:rPr lang="en-US" sz="1700"/>
              <a:t>Increased risk of development of lymphoma and other malignancies, particularly of the skin </a:t>
            </a:r>
            <a:r>
              <a:rPr lang="en-US" sz="1700" i="1"/>
              <a:t>[see Warnings and Precautions (5.2)]. </a:t>
            </a:r>
          </a:p>
          <a:p>
            <a:pPr marL="182880" indent="-182880">
              <a:lnSpc>
                <a:spcPct val="90000"/>
              </a:lnSpc>
              <a:spcAft>
                <a:spcPts val="600"/>
              </a:spcAft>
              <a:buClr>
                <a:schemeClr val="accent1"/>
              </a:buClr>
              <a:buFont typeface="Arial" panose="020B0604020202020204" pitchFamily="34" charset="0"/>
              <a:buChar char="•"/>
            </a:pPr>
            <a:r>
              <a:rPr lang="en-US" sz="1700"/>
              <a:t>Increased susceptibility to infections, including opportunistic infections and severe infections with fatal outcomes </a:t>
            </a:r>
            <a:r>
              <a:rPr lang="en-US" sz="1700" i="1"/>
              <a:t>[see Warnings and Precautions (5.3)]. </a:t>
            </a:r>
          </a:p>
        </p:txBody>
      </p:sp>
    </p:spTree>
    <p:extLst>
      <p:ext uri="{BB962C8B-B14F-4D97-AF65-F5344CB8AC3E}">
        <p14:creationId xmlns:p14="http://schemas.microsoft.com/office/powerpoint/2010/main" val="292023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B254B8-4AC3-13B6-62FD-EB22A7DFADC0}"/>
              </a:ext>
            </a:extLst>
          </p:cNvPr>
          <p:cNvSpPr/>
          <p:nvPr/>
        </p:nvSpPr>
        <p:spPr>
          <a:xfrm>
            <a:off x="0" y="1355261"/>
            <a:ext cx="9144000" cy="3128961"/>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920F57-88BE-B7E0-D908-FE361D484487}"/>
              </a:ext>
            </a:extLst>
          </p:cNvPr>
          <p:cNvSpPr>
            <a:spLocks noGrp="1"/>
          </p:cNvSpPr>
          <p:nvPr>
            <p:ph type="title"/>
          </p:nvPr>
        </p:nvSpPr>
        <p:spPr/>
        <p:txBody>
          <a:bodyPr/>
          <a:lstStyle/>
          <a:p>
            <a:r>
              <a:rPr lang="en-US"/>
              <a:t>MREMS</a:t>
            </a:r>
          </a:p>
        </p:txBody>
      </p:sp>
      <p:sp>
        <p:nvSpPr>
          <p:cNvPr id="4" name="Text Placeholder 3">
            <a:extLst>
              <a:ext uri="{FF2B5EF4-FFF2-40B4-BE49-F238E27FC236}">
                <a16:creationId xmlns:a16="http://schemas.microsoft.com/office/drawing/2014/main" id="{482F7350-1379-606F-33AF-6E2C27F85264}"/>
              </a:ext>
            </a:extLst>
          </p:cNvPr>
          <p:cNvSpPr>
            <a:spLocks noGrp="1"/>
          </p:cNvSpPr>
          <p:nvPr>
            <p:ph type="body" sz="quarter" idx="10"/>
          </p:nvPr>
        </p:nvSpPr>
        <p:spPr/>
        <p:txBody>
          <a:bodyPr/>
          <a:lstStyle/>
          <a:p>
            <a:r>
              <a:rPr lang="en-US"/>
              <a:t>Mycophenolate REMS. Mycophenolate REMS website. 2025. https://www.mycophenolaterems.com/#Main/Home.</a:t>
            </a:r>
          </a:p>
        </p:txBody>
      </p:sp>
      <p:pic>
        <p:nvPicPr>
          <p:cNvPr id="5" name="Picture 4" descr="A screenshot of a computer&#10;&#10;Description automatically generated">
            <a:extLst>
              <a:ext uri="{FF2B5EF4-FFF2-40B4-BE49-F238E27FC236}">
                <a16:creationId xmlns:a16="http://schemas.microsoft.com/office/drawing/2014/main" id="{62121B74-BB23-D4AE-CAF9-F172420549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77" t="1007" r="2607" b="1800"/>
          <a:stretch>
            <a:fillRect/>
          </a:stretch>
        </p:blipFill>
        <p:spPr>
          <a:xfrm>
            <a:off x="1142999" y="1223100"/>
            <a:ext cx="6858001" cy="3393281"/>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1854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8F4209-E029-1B05-AD8D-4FBF42A92664}"/>
              </a:ext>
            </a:extLst>
          </p:cNvPr>
          <p:cNvSpPr/>
          <p:nvPr/>
        </p:nvSpPr>
        <p:spPr>
          <a:xfrm>
            <a:off x="0" y="1350168"/>
            <a:ext cx="9144000" cy="3128961"/>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42DCE7-68DF-6AAF-D655-7B1DB265A022}"/>
              </a:ext>
            </a:extLst>
          </p:cNvPr>
          <p:cNvSpPr>
            <a:spLocks noGrp="1"/>
          </p:cNvSpPr>
          <p:nvPr>
            <p:ph type="title"/>
          </p:nvPr>
        </p:nvSpPr>
        <p:spPr/>
        <p:txBody>
          <a:bodyPr/>
          <a:lstStyle/>
          <a:p>
            <a:r>
              <a:rPr lang="en-US"/>
              <a:t>Mycophenolate Pregnancy Registry</a:t>
            </a:r>
          </a:p>
        </p:txBody>
      </p:sp>
      <p:sp>
        <p:nvSpPr>
          <p:cNvPr id="4" name="Text Placeholder 3">
            <a:extLst>
              <a:ext uri="{FF2B5EF4-FFF2-40B4-BE49-F238E27FC236}">
                <a16:creationId xmlns:a16="http://schemas.microsoft.com/office/drawing/2014/main" id="{E09232CA-03F8-97DC-F476-71B66E2471E3}"/>
              </a:ext>
            </a:extLst>
          </p:cNvPr>
          <p:cNvSpPr>
            <a:spLocks noGrp="1"/>
          </p:cNvSpPr>
          <p:nvPr>
            <p:ph type="body" sz="quarter" idx="10"/>
          </p:nvPr>
        </p:nvSpPr>
        <p:spPr/>
        <p:txBody>
          <a:bodyPr/>
          <a:lstStyle/>
          <a:p>
            <a:r>
              <a:rPr lang="en-US"/>
              <a:t>Mycophenolate REMS. Mycophenolate REMS website. 2025. https://www.mycophenolaterems.com/#Main/ReportaPregnancy.</a:t>
            </a:r>
          </a:p>
        </p:txBody>
      </p:sp>
      <p:pic>
        <p:nvPicPr>
          <p:cNvPr id="5" name="Picture 4" descr="A screenshot of a computer&#10;&#10;Description automatically generated">
            <a:extLst>
              <a:ext uri="{FF2B5EF4-FFF2-40B4-BE49-F238E27FC236}">
                <a16:creationId xmlns:a16="http://schemas.microsoft.com/office/drawing/2014/main" id="{10E05134-B49C-6A3E-6D91-0EF509315F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11" r="2700"/>
          <a:stretch>
            <a:fillRect/>
          </a:stretch>
        </p:blipFill>
        <p:spPr>
          <a:xfrm>
            <a:off x="1262459" y="1124222"/>
            <a:ext cx="6593682" cy="3580854"/>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179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regnancy test&#10;&#10;Description automatically generated">
            <a:extLst>
              <a:ext uri="{FF2B5EF4-FFF2-40B4-BE49-F238E27FC236}">
                <a16:creationId xmlns:a16="http://schemas.microsoft.com/office/drawing/2014/main" id="{1F99A595-EC6D-EA9D-CDB1-819C8BD487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948" y="2890977"/>
            <a:ext cx="3021005" cy="1989709"/>
          </a:xfrm>
          <a:prstGeom prst="rect">
            <a:avLst/>
          </a:prstGeom>
        </p:spPr>
      </p:pic>
      <p:sp>
        <p:nvSpPr>
          <p:cNvPr id="2" name="Title 1">
            <a:extLst>
              <a:ext uri="{FF2B5EF4-FFF2-40B4-BE49-F238E27FC236}">
                <a16:creationId xmlns:a16="http://schemas.microsoft.com/office/drawing/2014/main" id="{E5717DDB-EBF0-1DAE-3442-E8C9BEF9B17D}"/>
              </a:ext>
            </a:extLst>
          </p:cNvPr>
          <p:cNvSpPr>
            <a:spLocks noGrp="1"/>
          </p:cNvSpPr>
          <p:nvPr>
            <p:ph type="title"/>
          </p:nvPr>
        </p:nvSpPr>
        <p:spPr/>
        <p:txBody>
          <a:bodyPr/>
          <a:lstStyle/>
          <a:p>
            <a:r>
              <a:rPr lang="en-US"/>
              <a:t>Risk Mitigation</a:t>
            </a:r>
          </a:p>
        </p:txBody>
      </p:sp>
      <p:sp>
        <p:nvSpPr>
          <p:cNvPr id="3" name="Content Placeholder 2">
            <a:extLst>
              <a:ext uri="{FF2B5EF4-FFF2-40B4-BE49-F238E27FC236}">
                <a16:creationId xmlns:a16="http://schemas.microsoft.com/office/drawing/2014/main" id="{2E4D1BE6-1A37-52E1-3825-7F735D1850DB}"/>
              </a:ext>
            </a:extLst>
          </p:cNvPr>
          <p:cNvSpPr>
            <a:spLocks noGrp="1"/>
          </p:cNvSpPr>
          <p:nvPr>
            <p:ph idx="1"/>
          </p:nvPr>
        </p:nvSpPr>
        <p:spPr>
          <a:xfrm>
            <a:off x="262549" y="1096034"/>
            <a:ext cx="8664167" cy="3729463"/>
          </a:xfrm>
        </p:spPr>
        <p:txBody>
          <a:bodyPr/>
          <a:lstStyle/>
          <a:p>
            <a:r>
              <a:rPr lang="en-US" sz="2400"/>
              <a:t>Persons of reproductive potential/child-bearing potential</a:t>
            </a:r>
          </a:p>
          <a:p>
            <a:pPr lvl="1"/>
            <a:r>
              <a:rPr lang="en-US" sz="2000"/>
              <a:t>Adolescents who have entered puberty and all persons who have a uterus and ovaries and have not passed through menopause</a:t>
            </a:r>
          </a:p>
          <a:p>
            <a:r>
              <a:rPr lang="en-US" sz="2400"/>
              <a:t>Two negative pregnancy tests (sensitivity of at least 25 </a:t>
            </a:r>
            <a:r>
              <a:rPr lang="en-US" sz="2400" err="1"/>
              <a:t>mIU</a:t>
            </a:r>
            <a:r>
              <a:rPr lang="en-US" sz="2400"/>
              <a:t>/mL)</a:t>
            </a:r>
          </a:p>
          <a:p>
            <a:pPr lvl="1"/>
            <a:r>
              <a:rPr lang="en-US" sz="2000"/>
              <a:t>One prior to start; another 8–10 days</a:t>
            </a:r>
            <a:br>
              <a:rPr lang="en-US" sz="2000"/>
            </a:br>
            <a:r>
              <a:rPr lang="en-US" sz="2000"/>
              <a:t>after; repeat during routine follow-up</a:t>
            </a:r>
          </a:p>
          <a:p>
            <a:endParaRPr lang="en-US" sz="2400"/>
          </a:p>
        </p:txBody>
      </p:sp>
      <p:sp>
        <p:nvSpPr>
          <p:cNvPr id="4" name="Text Placeholder 3">
            <a:extLst>
              <a:ext uri="{FF2B5EF4-FFF2-40B4-BE49-F238E27FC236}">
                <a16:creationId xmlns:a16="http://schemas.microsoft.com/office/drawing/2014/main" id="{16E794BB-6678-F68F-4F00-25AC03681E3F}"/>
              </a:ext>
            </a:extLst>
          </p:cNvPr>
          <p:cNvSpPr>
            <a:spLocks noGrp="1"/>
          </p:cNvSpPr>
          <p:nvPr>
            <p:ph type="body" sz="quarter" idx="10"/>
          </p:nvPr>
        </p:nvSpPr>
        <p:spPr/>
        <p:txBody>
          <a:bodyPr/>
          <a:lstStyle/>
          <a:p>
            <a:r>
              <a:rPr lang="en-US"/>
              <a:t>Mycophenolate REMS. Mycophenolate REMS website. 2025. https://www.mycophenolaterems.com/#Main/Prescribers.</a:t>
            </a:r>
          </a:p>
        </p:txBody>
      </p:sp>
      <p:sp>
        <p:nvSpPr>
          <p:cNvPr id="6" name="Rectangle 5">
            <a:extLst>
              <a:ext uri="{FF2B5EF4-FFF2-40B4-BE49-F238E27FC236}">
                <a16:creationId xmlns:a16="http://schemas.microsoft.com/office/drawing/2014/main" id="{8272DE91-9E8C-CF48-A4F5-B3D24DD25C1F}"/>
              </a:ext>
            </a:extLst>
          </p:cNvPr>
          <p:cNvSpPr/>
          <p:nvPr/>
        </p:nvSpPr>
        <p:spPr>
          <a:xfrm>
            <a:off x="6172200" y="2890977"/>
            <a:ext cx="2821781" cy="1852473"/>
          </a:xfrm>
          <a:prstGeom prst="rect">
            <a:avLst/>
          </a:prstGeom>
          <a:gradFill flip="none" rotWithShape="1">
            <a:gsLst>
              <a:gs pos="0">
                <a:schemeClr val="bg1">
                  <a:alpha val="88000"/>
                </a:schemeClr>
              </a:gs>
              <a:gs pos="100000">
                <a:schemeClr val="bg1">
                  <a:alpha val="0"/>
                </a:schemeClr>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04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1199A-A544-4BAB-0BF8-A895438EB0A9}"/>
              </a:ext>
            </a:extLst>
          </p:cNvPr>
          <p:cNvSpPr>
            <a:spLocks noGrp="1"/>
          </p:cNvSpPr>
          <p:nvPr>
            <p:ph type="title"/>
          </p:nvPr>
        </p:nvSpPr>
        <p:spPr/>
        <p:txBody>
          <a:bodyPr/>
          <a:lstStyle/>
          <a:p>
            <a:r>
              <a:rPr lang="en-US" sz="3200"/>
              <a:t>Risk Mitigation</a:t>
            </a:r>
            <a:br>
              <a:rPr lang="en-US" sz="3200"/>
            </a:br>
            <a:r>
              <a:rPr lang="en-US" sz="2800" b="0" i="1"/>
              <a:t>Pregnancy Prevention and Planning</a:t>
            </a:r>
            <a:endParaRPr lang="en-US" sz="3200" b="0" i="1"/>
          </a:p>
        </p:txBody>
      </p:sp>
      <p:sp>
        <p:nvSpPr>
          <p:cNvPr id="7" name="Content Placeholder 6">
            <a:extLst>
              <a:ext uri="{FF2B5EF4-FFF2-40B4-BE49-F238E27FC236}">
                <a16:creationId xmlns:a16="http://schemas.microsoft.com/office/drawing/2014/main" id="{CA9C84D7-867A-4F4E-7A49-CA486D14D21A}"/>
              </a:ext>
            </a:extLst>
          </p:cNvPr>
          <p:cNvSpPr>
            <a:spLocks noGrp="1"/>
          </p:cNvSpPr>
          <p:nvPr>
            <p:ph idx="1"/>
          </p:nvPr>
        </p:nvSpPr>
        <p:spPr>
          <a:xfrm>
            <a:off x="262549" y="1102407"/>
            <a:ext cx="8664167" cy="3723090"/>
          </a:xfrm>
        </p:spPr>
        <p:txBody>
          <a:bodyPr/>
          <a:lstStyle/>
          <a:p>
            <a:pPr>
              <a:lnSpc>
                <a:spcPct val="100000"/>
              </a:lnSpc>
            </a:pPr>
            <a:r>
              <a:rPr lang="en-US" sz="2400"/>
              <a:t>NTPR annual report compared pregnancies conceived on MPA to those conceived when MPA was discontinued at least 6 weeks prior to conception</a:t>
            </a:r>
          </a:p>
          <a:p>
            <a:pPr lvl="1">
              <a:lnSpc>
                <a:spcPct val="100000"/>
              </a:lnSpc>
            </a:pPr>
            <a:r>
              <a:rPr lang="en-US" sz="2200"/>
              <a:t>Rate of miscarriages in pregnancies with MPA as high as 48% compared to 22% when MPA was discontinued</a:t>
            </a:r>
          </a:p>
          <a:p>
            <a:pPr>
              <a:lnSpc>
                <a:spcPct val="100000"/>
              </a:lnSpc>
            </a:pPr>
            <a:r>
              <a:rPr lang="en-US" sz="2400" b="1" i="1">
                <a:solidFill>
                  <a:schemeClr val="accent3"/>
                </a:solidFill>
              </a:rPr>
              <a:t>Selection of adequate contraception is critical</a:t>
            </a:r>
          </a:p>
        </p:txBody>
      </p:sp>
      <p:sp>
        <p:nvSpPr>
          <p:cNvPr id="8" name="Text Placeholder 7">
            <a:extLst>
              <a:ext uri="{FF2B5EF4-FFF2-40B4-BE49-F238E27FC236}">
                <a16:creationId xmlns:a16="http://schemas.microsoft.com/office/drawing/2014/main" id="{DE6B71AF-A257-D775-89B8-165FA93E773F}"/>
              </a:ext>
            </a:extLst>
          </p:cNvPr>
          <p:cNvSpPr>
            <a:spLocks noGrp="1"/>
          </p:cNvSpPr>
          <p:nvPr>
            <p:ph type="body" sz="quarter" idx="10"/>
          </p:nvPr>
        </p:nvSpPr>
        <p:spPr/>
        <p:txBody>
          <a:bodyPr/>
          <a:lstStyle/>
          <a:p>
            <a:r>
              <a:rPr lang="en-US"/>
              <a:t>NTPR, National Transplantation Pregnancy Registry.</a:t>
            </a:r>
          </a:p>
          <a:p>
            <a:r>
              <a:rPr lang="en-US"/>
              <a:t>Armenti VT, et al. </a:t>
            </a:r>
            <a:r>
              <a:rPr lang="en-US" i="1"/>
              <a:t>Clin </a:t>
            </a:r>
            <a:r>
              <a:rPr lang="en-US" i="1" err="1"/>
              <a:t>Transpl</a:t>
            </a:r>
            <a:r>
              <a:rPr lang="en-US" i="1"/>
              <a:t>. </a:t>
            </a:r>
            <a:r>
              <a:rPr lang="en-US"/>
              <a:t>2010;65–85.</a:t>
            </a:r>
          </a:p>
          <a:p>
            <a:r>
              <a:rPr lang="en-US"/>
              <a:t>Transplant Pregnancy Registry International (TPRI). TPRI website. 2025. https://</a:t>
            </a:r>
            <a:r>
              <a:rPr lang="en-US" err="1"/>
              <a:t>www.transplantpregnancyregistry.org</a:t>
            </a:r>
            <a:r>
              <a:rPr lang="en-US"/>
              <a:t>.</a:t>
            </a:r>
          </a:p>
        </p:txBody>
      </p:sp>
    </p:spTree>
    <p:extLst>
      <p:ext uri="{BB962C8B-B14F-4D97-AF65-F5344CB8AC3E}">
        <p14:creationId xmlns:p14="http://schemas.microsoft.com/office/powerpoint/2010/main" val="103635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E119-B7FE-7C1D-EB26-249D7B9070C4}"/>
              </a:ext>
            </a:extLst>
          </p:cNvPr>
          <p:cNvSpPr>
            <a:spLocks noGrp="1"/>
          </p:cNvSpPr>
          <p:nvPr>
            <p:ph type="title"/>
          </p:nvPr>
        </p:nvSpPr>
        <p:spPr/>
        <p:txBody>
          <a:bodyPr/>
          <a:lstStyle/>
          <a:p>
            <a:r>
              <a:rPr lang="en-US"/>
              <a:t>Risk Mitigation </a:t>
            </a:r>
            <a:r>
              <a:rPr lang="en-US" sz="3200" b="0" i="1"/>
              <a:t>(cont’d)</a:t>
            </a:r>
            <a:endParaRPr lang="en-US"/>
          </a:p>
        </p:txBody>
      </p:sp>
      <p:sp>
        <p:nvSpPr>
          <p:cNvPr id="3" name="Content Placeholder 2">
            <a:extLst>
              <a:ext uri="{FF2B5EF4-FFF2-40B4-BE49-F238E27FC236}">
                <a16:creationId xmlns:a16="http://schemas.microsoft.com/office/drawing/2014/main" id="{C7ECE6E0-F293-49F3-E099-83B9E11A9196}"/>
              </a:ext>
            </a:extLst>
          </p:cNvPr>
          <p:cNvSpPr>
            <a:spLocks noGrp="1"/>
          </p:cNvSpPr>
          <p:nvPr>
            <p:ph idx="1"/>
          </p:nvPr>
        </p:nvSpPr>
        <p:spPr/>
        <p:txBody>
          <a:bodyPr/>
          <a:lstStyle/>
          <a:p>
            <a:r>
              <a:rPr lang="en-US" sz="2400"/>
              <a:t>No observable risks of negative fetal and pregnancy outcomes when a male using MPA fathers a child</a:t>
            </a:r>
          </a:p>
          <a:p>
            <a:r>
              <a:rPr lang="en-US" sz="2400"/>
              <a:t>Prescribing information—sexually active male patients and/or any partners who have reproductive or child-bearing potential should use effective contraception during treatment of the male patient and for at least 3 months after last dose</a:t>
            </a:r>
          </a:p>
          <a:p>
            <a:endParaRPr lang="en-US" sz="2400"/>
          </a:p>
        </p:txBody>
      </p:sp>
      <p:sp>
        <p:nvSpPr>
          <p:cNvPr id="4" name="Text Placeholder 3">
            <a:extLst>
              <a:ext uri="{FF2B5EF4-FFF2-40B4-BE49-F238E27FC236}">
                <a16:creationId xmlns:a16="http://schemas.microsoft.com/office/drawing/2014/main" id="{22FB8FAF-4514-AA54-BB23-78A006E46B72}"/>
              </a:ext>
            </a:extLst>
          </p:cNvPr>
          <p:cNvSpPr>
            <a:spLocks noGrp="1"/>
          </p:cNvSpPr>
          <p:nvPr>
            <p:ph type="body" sz="quarter" idx="10"/>
          </p:nvPr>
        </p:nvSpPr>
        <p:spPr/>
        <p:txBody>
          <a:bodyPr/>
          <a:lstStyle/>
          <a:p>
            <a:r>
              <a:rPr lang="en-US"/>
              <a:t>Mycophenolate REMS. Mycophenolate REMS website. 2025. https://www.mycophenolaterems.com/#Main/Home.</a:t>
            </a:r>
          </a:p>
          <a:p>
            <a:r>
              <a:rPr lang="en-US"/>
              <a:t>Mycophenolic acid (package insert). Revised June 2025. https://www.accessdata.fda.gov/drugsatfda_docs/label/2025/050791s040lbl.pdf.</a:t>
            </a:r>
          </a:p>
          <a:p>
            <a:r>
              <a:rPr lang="en-US"/>
              <a:t>Mycophenolate mofetil (package insert). Revised May 2025. https://www.accessdata.fda.gov/drugsatfda_docs/label/2025/50722s054lbl.pdf.</a:t>
            </a:r>
          </a:p>
        </p:txBody>
      </p:sp>
    </p:spTree>
    <p:extLst>
      <p:ext uri="{BB962C8B-B14F-4D97-AF65-F5344CB8AC3E}">
        <p14:creationId xmlns:p14="http://schemas.microsoft.com/office/powerpoint/2010/main" val="244122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56B992-767B-EA79-181B-2EAB4B9CA162}"/>
              </a:ext>
            </a:extLst>
          </p:cNvPr>
          <p:cNvSpPr/>
          <p:nvPr/>
        </p:nvSpPr>
        <p:spPr>
          <a:xfrm>
            <a:off x="0" y="1423629"/>
            <a:ext cx="9144000" cy="3128961"/>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C964C-F38C-3E0D-DCA0-AB667F38D79F}"/>
              </a:ext>
            </a:extLst>
          </p:cNvPr>
          <p:cNvSpPr>
            <a:spLocks noGrp="1"/>
          </p:cNvSpPr>
          <p:nvPr>
            <p:ph type="title"/>
          </p:nvPr>
        </p:nvSpPr>
        <p:spPr/>
        <p:txBody>
          <a:bodyPr/>
          <a:lstStyle/>
          <a:p>
            <a:r>
              <a:rPr lang="en-US"/>
              <a:t>Safer Alternatives to MPA Products?</a:t>
            </a:r>
          </a:p>
        </p:txBody>
      </p:sp>
      <p:pic>
        <p:nvPicPr>
          <p:cNvPr id="5" name="Picture 4" descr="A fetus in a womb&#10;&#10;Description automatically generated">
            <a:extLst>
              <a:ext uri="{FF2B5EF4-FFF2-40B4-BE49-F238E27FC236}">
                <a16:creationId xmlns:a16="http://schemas.microsoft.com/office/drawing/2014/main" id="{7B3A87E8-1856-7F00-B93E-1E94220FAE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36314" y="1180722"/>
            <a:ext cx="5671371" cy="3553645"/>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393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B379-2B5C-498A-323C-E24FD7EE1129}"/>
              </a:ext>
            </a:extLst>
          </p:cNvPr>
          <p:cNvSpPr>
            <a:spLocks noGrp="1"/>
          </p:cNvSpPr>
          <p:nvPr>
            <p:ph type="title"/>
          </p:nvPr>
        </p:nvSpPr>
        <p:spPr/>
        <p:txBody>
          <a:bodyPr/>
          <a:lstStyle/>
          <a:p>
            <a:r>
              <a:rPr lang="en-US"/>
              <a:t>Safer Alternatives to MPA Products?</a:t>
            </a:r>
          </a:p>
        </p:txBody>
      </p:sp>
      <p:sp>
        <p:nvSpPr>
          <p:cNvPr id="3" name="Content Placeholder 2">
            <a:extLst>
              <a:ext uri="{FF2B5EF4-FFF2-40B4-BE49-F238E27FC236}">
                <a16:creationId xmlns:a16="http://schemas.microsoft.com/office/drawing/2014/main" id="{64ADEECA-E7AC-7AD6-5E5E-1622FDB41CBA}"/>
              </a:ext>
            </a:extLst>
          </p:cNvPr>
          <p:cNvSpPr>
            <a:spLocks noGrp="1"/>
          </p:cNvSpPr>
          <p:nvPr>
            <p:ph idx="1"/>
          </p:nvPr>
        </p:nvSpPr>
        <p:spPr/>
        <p:txBody>
          <a:bodyPr/>
          <a:lstStyle/>
          <a:p>
            <a:r>
              <a:rPr lang="en-US" sz="2300"/>
              <a:t>Most immunosuppressants ➔ limited embryofetal risk data in humans</a:t>
            </a:r>
          </a:p>
          <a:p>
            <a:r>
              <a:rPr lang="en-US" sz="2300"/>
              <a:t>Azathioprine (AZA)</a:t>
            </a:r>
          </a:p>
          <a:p>
            <a:pPr lvl="1"/>
            <a:r>
              <a:rPr lang="en-US" sz="1900"/>
              <a:t>Older immunosuppressant</a:t>
            </a:r>
          </a:p>
          <a:p>
            <a:pPr lvl="1"/>
            <a:r>
              <a:rPr lang="en-US" sz="1900"/>
              <a:t>Animal teratogenicity</a:t>
            </a:r>
          </a:p>
          <a:p>
            <a:pPr lvl="1"/>
            <a:r>
              <a:rPr lang="en-US" sz="1900"/>
              <a:t>Longer history of use in pregnancy</a:t>
            </a:r>
          </a:p>
          <a:p>
            <a:pPr lvl="1"/>
            <a:r>
              <a:rPr lang="en-US" sz="1900"/>
              <a:t>Retrospective cohort study comparing pregnancies exposed to MPA to those on AZA during the first trimester</a:t>
            </a:r>
          </a:p>
          <a:p>
            <a:pPr lvl="2"/>
            <a:r>
              <a:rPr lang="en-US" sz="1700"/>
              <a:t>55/111 (49.5%) pregnancy loss vs 113/471 (24%) respectively</a:t>
            </a:r>
          </a:p>
          <a:p>
            <a:pPr lvl="2"/>
            <a:r>
              <a:rPr lang="en-US" sz="1700"/>
              <a:t>Adjusted relative risk of 1.9 (1.6–2.3) compared to AZA: exposure to MPA during early pregnancy associated with a 2-fold increase in pregnancy loss risk</a:t>
            </a:r>
          </a:p>
          <a:p>
            <a:endParaRPr lang="en-US" sz="2400"/>
          </a:p>
        </p:txBody>
      </p:sp>
      <p:sp>
        <p:nvSpPr>
          <p:cNvPr id="4" name="Text Placeholder 3">
            <a:extLst>
              <a:ext uri="{FF2B5EF4-FFF2-40B4-BE49-F238E27FC236}">
                <a16:creationId xmlns:a16="http://schemas.microsoft.com/office/drawing/2014/main" id="{AD12BC61-2858-3D55-5D99-913EF5F19D8D}"/>
              </a:ext>
            </a:extLst>
          </p:cNvPr>
          <p:cNvSpPr>
            <a:spLocks noGrp="1"/>
          </p:cNvSpPr>
          <p:nvPr>
            <p:ph type="body" sz="quarter" idx="10"/>
          </p:nvPr>
        </p:nvSpPr>
        <p:spPr/>
        <p:txBody>
          <a:bodyPr/>
          <a:lstStyle/>
          <a:p>
            <a:r>
              <a:rPr lang="en-US"/>
              <a:t>Thai TN, et al. </a:t>
            </a:r>
            <a:r>
              <a:rPr lang="en-US" i="1" err="1"/>
              <a:t>Pharmacoepidemiol</a:t>
            </a:r>
            <a:r>
              <a:rPr lang="en-US" i="1"/>
              <a:t> Drug Saf</a:t>
            </a:r>
            <a:r>
              <a:rPr lang="en-US"/>
              <a:t>. 2020;29(6):716–724.</a:t>
            </a:r>
          </a:p>
        </p:txBody>
      </p:sp>
    </p:spTree>
    <p:extLst>
      <p:ext uri="{BB962C8B-B14F-4D97-AF65-F5344CB8AC3E}">
        <p14:creationId xmlns:p14="http://schemas.microsoft.com/office/powerpoint/2010/main" val="268796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E75DA5-25FE-38CF-779E-0BFF9B4C5C6C}"/>
              </a:ext>
            </a:extLst>
          </p:cNvPr>
          <p:cNvSpPr>
            <a:spLocks noGrp="1"/>
          </p:cNvSpPr>
          <p:nvPr>
            <p:ph sz="quarter" idx="11"/>
          </p:nvPr>
        </p:nvSpPr>
        <p:spPr/>
        <p:txBody>
          <a:bodyPr>
            <a:normAutofit fontScale="77500" lnSpcReduction="20000"/>
          </a:bodyPr>
          <a:lstStyle/>
          <a:p>
            <a:pPr>
              <a:lnSpc>
                <a:spcPct val="120000"/>
              </a:lnSpc>
            </a:pPr>
            <a:r>
              <a:rPr lang="en-US"/>
              <a:t>Counsel patients of childbearing potential before and during mycophenolate administration on appropriate pregnancy testing and acceptable contraception methods </a:t>
            </a:r>
          </a:p>
        </p:txBody>
      </p:sp>
      <p:sp>
        <p:nvSpPr>
          <p:cNvPr id="3" name="Content Placeholder 2">
            <a:extLst>
              <a:ext uri="{FF2B5EF4-FFF2-40B4-BE49-F238E27FC236}">
                <a16:creationId xmlns:a16="http://schemas.microsoft.com/office/drawing/2014/main" id="{D592A06E-63A1-742C-9EE8-44FCE4CC8798}"/>
              </a:ext>
            </a:extLst>
          </p:cNvPr>
          <p:cNvSpPr>
            <a:spLocks noGrp="1"/>
          </p:cNvSpPr>
          <p:nvPr>
            <p:ph sz="quarter" idx="12"/>
          </p:nvPr>
        </p:nvSpPr>
        <p:spPr/>
        <p:txBody>
          <a:bodyPr/>
          <a:lstStyle/>
          <a:p>
            <a:r>
              <a:rPr lang="en-US"/>
              <a:t>2</a:t>
            </a:r>
          </a:p>
        </p:txBody>
      </p:sp>
    </p:spTree>
    <p:extLst>
      <p:ext uri="{BB962C8B-B14F-4D97-AF65-F5344CB8AC3E}">
        <p14:creationId xmlns:p14="http://schemas.microsoft.com/office/powerpoint/2010/main" val="46957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C2F721-1345-0C63-8FBD-E05A65F61726}"/>
              </a:ext>
            </a:extLst>
          </p:cNvPr>
          <p:cNvSpPr>
            <a:spLocks noGrp="1"/>
          </p:cNvSpPr>
          <p:nvPr>
            <p:ph type="title"/>
          </p:nvPr>
        </p:nvSpPr>
        <p:spPr>
          <a:xfrm>
            <a:off x="633600" y="12699"/>
            <a:ext cx="8497700" cy="1000785"/>
          </a:xfrm>
        </p:spPr>
        <p:txBody>
          <a:bodyPr/>
          <a:lstStyle/>
          <a:p>
            <a:r>
              <a:rPr lang="en-US" sz="2800"/>
              <a:t>Which of the following is a positive impact </a:t>
            </a:r>
            <a:br>
              <a:rPr lang="en-US" sz="2800"/>
            </a:br>
            <a:r>
              <a:rPr lang="en-US" sz="2800"/>
              <a:t>of MREMS to date? </a:t>
            </a:r>
          </a:p>
        </p:txBody>
      </p:sp>
      <p:sp>
        <p:nvSpPr>
          <p:cNvPr id="4" name="Text Placeholder 3">
            <a:extLst>
              <a:ext uri="{FF2B5EF4-FFF2-40B4-BE49-F238E27FC236}">
                <a16:creationId xmlns:a16="http://schemas.microsoft.com/office/drawing/2014/main" id="{EA46CD4F-0859-F9F1-17C5-88D19430D283}"/>
              </a:ext>
            </a:extLst>
          </p:cNvPr>
          <p:cNvSpPr>
            <a:spLocks noGrp="1"/>
          </p:cNvSpPr>
          <p:nvPr>
            <p:ph idx="1"/>
          </p:nvPr>
        </p:nvSpPr>
        <p:spPr/>
        <p:txBody>
          <a:bodyPr/>
          <a:lstStyle/>
          <a:p>
            <a:pPr marL="514350" indent="-514350">
              <a:buClr>
                <a:schemeClr val="accent3"/>
              </a:buClr>
              <a:buFont typeface="+mj-lt"/>
              <a:buAutoNum type="alphaUcPeriod"/>
            </a:pPr>
            <a:r>
              <a:rPr lang="en-US"/>
              <a:t>Decreased MMF initiation during pregnancy</a:t>
            </a:r>
          </a:p>
          <a:p>
            <a:pPr marL="514350" indent="-514350">
              <a:buClr>
                <a:schemeClr val="accent3"/>
              </a:buClr>
              <a:buFont typeface="+mj-lt"/>
              <a:buAutoNum type="alphaUcPeriod"/>
            </a:pPr>
            <a:r>
              <a:rPr lang="en-US"/>
              <a:t>Improved contraception during MMF therapy</a:t>
            </a:r>
          </a:p>
          <a:p>
            <a:pPr marL="514350" indent="-514350">
              <a:buClr>
                <a:schemeClr val="accent3"/>
              </a:buClr>
              <a:buFont typeface="+mj-lt"/>
              <a:buAutoNum type="alphaUcPeriod"/>
            </a:pPr>
            <a:r>
              <a:rPr lang="en-US"/>
              <a:t>Decreased MMF initiation during pregnancy AND improved contraception during MMF therapy</a:t>
            </a:r>
          </a:p>
          <a:p>
            <a:pPr marL="514350" indent="-514350">
              <a:buClr>
                <a:schemeClr val="accent3"/>
              </a:buClr>
              <a:buFont typeface="+mj-lt"/>
              <a:buAutoNum type="alphaUcPeriod"/>
            </a:pPr>
            <a:r>
              <a:rPr lang="en-US"/>
              <a:t>~90% participation in the MREMS Pregnancy Registry </a:t>
            </a:r>
          </a:p>
          <a:p>
            <a:pPr marL="514350" indent="-514350">
              <a:buClr>
                <a:schemeClr val="accent3"/>
              </a:buClr>
              <a:buFont typeface="+mj-lt"/>
              <a:buAutoNum type="alphaUcPeriod"/>
            </a:pPr>
            <a:r>
              <a:rPr lang="en-US"/>
              <a:t>I’m not sure </a:t>
            </a:r>
          </a:p>
        </p:txBody>
      </p:sp>
      <p:sp>
        <p:nvSpPr>
          <p:cNvPr id="6" name="TextBox 5">
            <a:extLst>
              <a:ext uri="{FF2B5EF4-FFF2-40B4-BE49-F238E27FC236}">
                <a16:creationId xmlns:a16="http://schemas.microsoft.com/office/drawing/2014/main" id="{77384379-0B59-F4E1-164A-3A66EBE1DDD9}"/>
              </a:ext>
            </a:extLst>
          </p:cNvPr>
          <p:cNvSpPr txBox="1"/>
          <p:nvPr/>
        </p:nvSpPr>
        <p:spPr>
          <a:xfrm>
            <a:off x="14400" y="-95779"/>
            <a:ext cx="748923" cy="1200329"/>
          </a:xfrm>
          <a:prstGeom prst="rect">
            <a:avLst/>
          </a:prstGeom>
          <a:noFill/>
        </p:spPr>
        <p:txBody>
          <a:bodyPr wrap="none" rtlCol="0">
            <a:spAutoFit/>
          </a:bodyPr>
          <a:lstStyle/>
          <a:p>
            <a:r>
              <a:rPr lang="en-US" sz="7200">
                <a:solidFill>
                  <a:schemeClr val="accent3">
                    <a:lumMod val="40000"/>
                    <a:lumOff val="60000"/>
                  </a:schemeClr>
                </a:solidFill>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343512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6E38A63-885F-1745-1807-EDDB8E72DC73}"/>
              </a:ext>
            </a:extLst>
          </p:cNvPr>
          <p:cNvPicPr>
            <a:picLocks noChangeAspect="1"/>
          </p:cNvPicPr>
          <p:nvPr/>
        </p:nvPicPr>
        <p:blipFill>
          <a:blip r:embed="rId3"/>
          <a:stretch>
            <a:fillRect/>
          </a:stretch>
        </p:blipFill>
        <p:spPr>
          <a:xfrm>
            <a:off x="1354" y="0"/>
            <a:ext cx="9141292" cy="5143500"/>
          </a:xfrm>
          <a:prstGeom prst="rect">
            <a:avLst/>
          </a:prstGeom>
        </p:spPr>
      </p:pic>
      <p:cxnSp>
        <p:nvCxnSpPr>
          <p:cNvPr id="18" name="Straight Connector 17">
            <a:extLst>
              <a:ext uri="{FF2B5EF4-FFF2-40B4-BE49-F238E27FC236}">
                <a16:creationId xmlns:a16="http://schemas.microsoft.com/office/drawing/2014/main" id="{D294CDCD-DF8E-1F1C-7B1B-F670719D4F53}"/>
              </a:ext>
            </a:extLst>
          </p:cNvPr>
          <p:cNvCxnSpPr>
            <a:cxnSpLocks/>
          </p:cNvCxnSpPr>
          <p:nvPr/>
        </p:nvCxnSpPr>
        <p:spPr>
          <a:xfrm>
            <a:off x="278506" y="838133"/>
            <a:ext cx="2562348"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E1194C41-7405-EFA8-D141-027156A620F4}"/>
              </a:ext>
            </a:extLst>
          </p:cNvPr>
          <p:cNvSpPr>
            <a:spLocks noGrp="1"/>
          </p:cNvSpPr>
          <p:nvPr>
            <p:ph sz="half" idx="1"/>
          </p:nvPr>
        </p:nvSpPr>
        <p:spPr/>
        <p:txBody>
          <a:bodyPr/>
          <a:lstStyle/>
          <a:p>
            <a:pPr marL="0" indent="0">
              <a:buNone/>
            </a:pPr>
            <a:r>
              <a:rPr lang="it-IT" sz="1400" b="1">
                <a:solidFill>
                  <a:schemeClr val="accent1"/>
                </a:solidFill>
              </a:rPr>
              <a:t>FACULTY</a:t>
            </a:r>
          </a:p>
          <a:p>
            <a:pPr marL="0" indent="0">
              <a:buNone/>
            </a:pPr>
            <a:r>
              <a:rPr lang="it-IT" sz="1400" b="1">
                <a:solidFill>
                  <a:schemeClr val="accent3">
                    <a:lumMod val="75000"/>
                  </a:schemeClr>
                </a:solidFill>
              </a:rPr>
              <a:t>Diana M. Girnita, MD, PhD,</a:t>
            </a:r>
            <a:r>
              <a:rPr lang="it-IT" sz="1400" b="1">
                <a:solidFill>
                  <a:schemeClr val="accent1"/>
                </a:solidFill>
              </a:rPr>
              <a:t> </a:t>
            </a:r>
            <a:r>
              <a:rPr lang="en-US" sz="1400"/>
              <a:t>reports no financial relationships to disclose.</a:t>
            </a:r>
          </a:p>
          <a:p>
            <a:pPr marL="0" indent="0">
              <a:buNone/>
            </a:pPr>
            <a:r>
              <a:rPr lang="en-US" sz="1400" b="1">
                <a:solidFill>
                  <a:schemeClr val="accent3">
                    <a:lumMod val="75000"/>
                  </a:schemeClr>
                </a:solidFill>
              </a:rPr>
              <a:t>Amanuel </a:t>
            </a:r>
            <a:r>
              <a:rPr lang="en-US" sz="1400" b="1" err="1">
                <a:solidFill>
                  <a:schemeClr val="accent3">
                    <a:lumMod val="75000"/>
                  </a:schemeClr>
                </a:solidFill>
              </a:rPr>
              <a:t>Kehasse</a:t>
            </a:r>
            <a:r>
              <a:rPr lang="en-US" sz="1400" b="1">
                <a:solidFill>
                  <a:schemeClr val="accent3">
                    <a:lumMod val="75000"/>
                  </a:schemeClr>
                </a:solidFill>
              </a:rPr>
              <a:t>, PharmD, PhD, </a:t>
            </a:r>
            <a:r>
              <a:rPr lang="en-US" sz="1400"/>
              <a:t>reports no financial relationships to disclose.</a:t>
            </a:r>
          </a:p>
          <a:p>
            <a:pPr marL="0" indent="0">
              <a:buNone/>
            </a:pPr>
            <a:r>
              <a:rPr lang="en-US" sz="1400" b="1">
                <a:solidFill>
                  <a:schemeClr val="accent3">
                    <a:lumMod val="75000"/>
                  </a:schemeClr>
                </a:solidFill>
              </a:rPr>
              <a:t>Silvi Shah, MD, MS, FAST, FASN, FNKF, FACP, </a:t>
            </a:r>
            <a:r>
              <a:rPr lang="en-US" sz="1400"/>
              <a:t>reports the following financial relationships:</a:t>
            </a:r>
          </a:p>
          <a:p>
            <a:pPr marL="182880" indent="0">
              <a:buNone/>
            </a:pPr>
            <a:r>
              <a:rPr lang="en-US" sz="1400" i="1"/>
              <a:t>Advisory board—</a:t>
            </a:r>
            <a:r>
              <a:rPr lang="en-US" sz="1400"/>
              <a:t>Outset Medical, Inc.</a:t>
            </a:r>
          </a:p>
          <a:p>
            <a:pPr marL="182880" indent="0">
              <a:buNone/>
            </a:pPr>
            <a:r>
              <a:rPr lang="en-US" sz="1400" i="1"/>
              <a:t>Consultant</a:t>
            </a:r>
            <a:r>
              <a:rPr lang="en-US" sz="1400"/>
              <a:t>—Miller Medical Communications, LLC</a:t>
            </a:r>
          </a:p>
          <a:p>
            <a:pPr marL="182880" indent="0">
              <a:buNone/>
            </a:pPr>
            <a:r>
              <a:rPr lang="en-US" sz="1400" i="1"/>
              <a:t>Grants—</a:t>
            </a:r>
            <a:r>
              <a:rPr lang="en-US" sz="1400"/>
              <a:t>National Institutes of Health (NIH)</a:t>
            </a:r>
          </a:p>
          <a:p>
            <a:pPr marL="0" indent="0">
              <a:buNone/>
            </a:pPr>
            <a:endParaRPr lang="en-US" sz="1400"/>
          </a:p>
          <a:p>
            <a:pPr marL="0" indent="0">
              <a:buNone/>
            </a:pPr>
            <a:endParaRPr lang="en-US" sz="1400"/>
          </a:p>
        </p:txBody>
      </p:sp>
      <p:sp>
        <p:nvSpPr>
          <p:cNvPr id="14" name="Content Placeholder 13">
            <a:extLst>
              <a:ext uri="{FF2B5EF4-FFF2-40B4-BE49-F238E27FC236}">
                <a16:creationId xmlns:a16="http://schemas.microsoft.com/office/drawing/2014/main" id="{814B5AAF-F599-8C87-115E-F0B82035EB34}"/>
              </a:ext>
            </a:extLst>
          </p:cNvPr>
          <p:cNvSpPr>
            <a:spLocks noGrp="1"/>
          </p:cNvSpPr>
          <p:nvPr>
            <p:ph sz="half" idx="2"/>
          </p:nvPr>
        </p:nvSpPr>
        <p:spPr>
          <a:xfrm>
            <a:off x="4648200" y="293984"/>
            <a:ext cx="4260410" cy="4272990"/>
          </a:xfrm>
        </p:spPr>
        <p:txBody>
          <a:bodyPr/>
          <a:lstStyle/>
          <a:p>
            <a:pPr marL="0" indent="0">
              <a:buNone/>
            </a:pPr>
            <a:r>
              <a:rPr lang="en-US" sz="1400" b="1">
                <a:solidFill>
                  <a:schemeClr val="accent1"/>
                </a:solidFill>
              </a:rPr>
              <a:t>PEER REVIEWERS</a:t>
            </a:r>
          </a:p>
          <a:p>
            <a:pPr marL="0" indent="0">
              <a:buNone/>
            </a:pPr>
            <a:r>
              <a:rPr lang="en-US" sz="1400" b="1">
                <a:solidFill>
                  <a:schemeClr val="accent3">
                    <a:lumMod val="75000"/>
                  </a:schemeClr>
                </a:solidFill>
              </a:rPr>
              <a:t>Rebecca Vargas-Jackson, MD, </a:t>
            </a:r>
            <a:r>
              <a:rPr lang="en-US" sz="1400"/>
              <a:t>reports no financial relationships to disclose.</a:t>
            </a:r>
          </a:p>
          <a:p>
            <a:pPr marL="0" indent="0">
              <a:spcAft>
                <a:spcPts val="1200"/>
              </a:spcAft>
              <a:buNone/>
            </a:pPr>
            <a:r>
              <a:rPr lang="en-US" sz="1400" b="1">
                <a:solidFill>
                  <a:schemeClr val="accent3">
                    <a:lumMod val="75000"/>
                  </a:schemeClr>
                </a:solidFill>
              </a:rPr>
              <a:t>Albert Eubanks, Jr., RN, </a:t>
            </a:r>
            <a:r>
              <a:rPr lang="en-US" sz="1400"/>
              <a:t>reports no financial relationships to disclose.</a:t>
            </a:r>
          </a:p>
          <a:p>
            <a:pPr marL="0" indent="0">
              <a:buNone/>
            </a:pPr>
            <a:r>
              <a:rPr lang="en-US" sz="1400" b="1">
                <a:solidFill>
                  <a:schemeClr val="accent1"/>
                </a:solidFill>
              </a:rPr>
              <a:t>PATIENT PLANNER</a:t>
            </a:r>
          </a:p>
          <a:p>
            <a:pPr marL="0" indent="0">
              <a:spcAft>
                <a:spcPts val="1200"/>
              </a:spcAft>
              <a:buNone/>
            </a:pPr>
            <a:r>
              <a:rPr lang="en-US" sz="1400" b="1">
                <a:solidFill>
                  <a:schemeClr val="accent3">
                    <a:lumMod val="75000"/>
                  </a:schemeClr>
                </a:solidFill>
              </a:rPr>
              <a:t>Theresa Genovese, </a:t>
            </a:r>
            <a:r>
              <a:rPr lang="en-US" sz="1400"/>
              <a:t>reports no financial relationships to disclose.</a:t>
            </a:r>
          </a:p>
          <a:p>
            <a:pPr marL="0" indent="0">
              <a:buNone/>
            </a:pPr>
            <a:r>
              <a:rPr lang="en-US" sz="1400" b="1">
                <a:solidFill>
                  <a:schemeClr val="accent1"/>
                </a:solidFill>
              </a:rPr>
              <a:t>THE FOLLOWING CMEO STAFF</a:t>
            </a:r>
            <a:r>
              <a:rPr lang="en-US" sz="1400" b="1">
                <a:solidFill>
                  <a:schemeClr val="accent3">
                    <a:lumMod val="75000"/>
                  </a:schemeClr>
                </a:solidFill>
              </a:rPr>
              <a:t> </a:t>
            </a:r>
            <a:r>
              <a:rPr lang="en-US" sz="1400"/>
              <a:t>have no financial relationships to disclose:</a:t>
            </a:r>
          </a:p>
          <a:p>
            <a:pPr indent="-182880"/>
            <a:r>
              <a:rPr lang="en-US" sz="1400"/>
              <a:t>Nichole Lainhart (planning committee)</a:t>
            </a:r>
          </a:p>
          <a:p>
            <a:pPr indent="-182880"/>
            <a:r>
              <a:rPr lang="en-US" sz="1400"/>
              <a:t>Warren Beckman (planning committee)</a:t>
            </a:r>
          </a:p>
          <a:p>
            <a:pPr indent="-182880"/>
            <a:r>
              <a:rPr lang="en-US" sz="1400"/>
              <a:t>Scott J. Hershman, MD, FACEHP, CHCP (planning committee)</a:t>
            </a:r>
          </a:p>
          <a:p>
            <a:pPr indent="-182880"/>
            <a:r>
              <a:rPr lang="en-US" sz="1400"/>
              <a:t>Sandra Caballero, PharmD (planning committee)</a:t>
            </a:r>
          </a:p>
          <a:p>
            <a:pPr indent="-182880"/>
            <a:r>
              <a:rPr lang="en-US" sz="1400"/>
              <a:t>Sharon Tordoff (planning committee)</a:t>
            </a:r>
          </a:p>
          <a:p>
            <a:pPr marL="0" indent="0">
              <a:buNone/>
            </a:pPr>
            <a:endParaRPr lang="en-US" sz="1400"/>
          </a:p>
          <a:p>
            <a:pPr marL="0" indent="0">
              <a:buNone/>
            </a:pPr>
            <a:endParaRPr lang="en-US" sz="1400"/>
          </a:p>
        </p:txBody>
      </p:sp>
      <p:sp>
        <p:nvSpPr>
          <p:cNvPr id="11" name="Title 10">
            <a:extLst>
              <a:ext uri="{FF2B5EF4-FFF2-40B4-BE49-F238E27FC236}">
                <a16:creationId xmlns:a16="http://schemas.microsoft.com/office/drawing/2014/main" id="{5EFE6623-8CBF-2A9A-1044-D95B73FC943D}"/>
              </a:ext>
            </a:extLst>
          </p:cNvPr>
          <p:cNvSpPr>
            <a:spLocks noGrp="1"/>
          </p:cNvSpPr>
          <p:nvPr>
            <p:ph type="title"/>
          </p:nvPr>
        </p:nvSpPr>
        <p:spPr/>
        <p:txBody>
          <a:bodyPr lIns="274320"/>
          <a:lstStyle/>
          <a:p>
            <a:r>
              <a:rPr lang="en-US"/>
              <a:t>Disclosures</a:t>
            </a:r>
          </a:p>
        </p:txBody>
      </p:sp>
      <p:sp>
        <p:nvSpPr>
          <p:cNvPr id="19" name="TextBox 18">
            <a:extLst>
              <a:ext uri="{FF2B5EF4-FFF2-40B4-BE49-F238E27FC236}">
                <a16:creationId xmlns:a16="http://schemas.microsoft.com/office/drawing/2014/main" id="{40FB94BF-AB48-C292-E114-55A177E00340}"/>
              </a:ext>
            </a:extLst>
          </p:cNvPr>
          <p:cNvSpPr txBox="1"/>
          <p:nvPr/>
        </p:nvSpPr>
        <p:spPr>
          <a:xfrm>
            <a:off x="278506" y="4043757"/>
            <a:ext cx="4151451" cy="523220"/>
          </a:xfrm>
          <a:prstGeom prst="rect">
            <a:avLst/>
          </a:prstGeom>
          <a:noFill/>
        </p:spPr>
        <p:txBody>
          <a:bodyPr wrap="square" rtlCol="0">
            <a:spAutoFit/>
          </a:bodyPr>
          <a:lstStyle/>
          <a:p>
            <a:r>
              <a:rPr lang="en-US" sz="1400" i="1"/>
              <a:t>All identified conflicts of interest have been mitigated.</a:t>
            </a:r>
          </a:p>
        </p:txBody>
      </p:sp>
      <p:pic>
        <p:nvPicPr>
          <p:cNvPr id="17" name="Picture 16" descr="A black and white logo&#10;&#10;AI-generated content may be incorrect.">
            <a:extLst>
              <a:ext uri="{FF2B5EF4-FFF2-40B4-BE49-F238E27FC236}">
                <a16:creationId xmlns:a16="http://schemas.microsoft.com/office/drawing/2014/main" id="{733B8E58-D166-9A62-1D44-690512889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090" y="4852131"/>
            <a:ext cx="759398" cy="246888"/>
          </a:xfrm>
          <a:prstGeom prst="rect">
            <a:avLst/>
          </a:prstGeom>
        </p:spPr>
      </p:pic>
    </p:spTree>
    <p:extLst>
      <p:ext uri="{BB962C8B-B14F-4D97-AF65-F5344CB8AC3E}">
        <p14:creationId xmlns:p14="http://schemas.microsoft.com/office/powerpoint/2010/main" val="3211392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BD15E-BE4A-1EAC-437B-8EE57F548B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40418B-3316-6B29-CD2E-46F5B8C39E30}"/>
              </a:ext>
            </a:extLst>
          </p:cNvPr>
          <p:cNvSpPr>
            <a:spLocks noGrp="1"/>
          </p:cNvSpPr>
          <p:nvPr>
            <p:ph type="title"/>
          </p:nvPr>
        </p:nvSpPr>
        <p:spPr>
          <a:xfrm>
            <a:off x="633600" y="12699"/>
            <a:ext cx="8497700" cy="1000785"/>
          </a:xfrm>
        </p:spPr>
        <p:txBody>
          <a:bodyPr/>
          <a:lstStyle/>
          <a:p>
            <a:r>
              <a:rPr lang="en-US" sz="2800"/>
              <a:t>Which of the following is a positive impact </a:t>
            </a:r>
            <a:br>
              <a:rPr lang="en-US" sz="2800"/>
            </a:br>
            <a:r>
              <a:rPr lang="en-US" sz="2800"/>
              <a:t>of MREMS to date? </a:t>
            </a:r>
          </a:p>
        </p:txBody>
      </p:sp>
      <p:sp>
        <p:nvSpPr>
          <p:cNvPr id="4" name="Text Placeholder 3">
            <a:extLst>
              <a:ext uri="{FF2B5EF4-FFF2-40B4-BE49-F238E27FC236}">
                <a16:creationId xmlns:a16="http://schemas.microsoft.com/office/drawing/2014/main" id="{7183A705-26E9-4841-478F-26D4BCD0FC2F}"/>
              </a:ext>
            </a:extLst>
          </p:cNvPr>
          <p:cNvSpPr>
            <a:spLocks noGrp="1"/>
          </p:cNvSpPr>
          <p:nvPr>
            <p:ph idx="1"/>
          </p:nvPr>
        </p:nvSpPr>
        <p:spPr/>
        <p:txBody>
          <a:bodyPr/>
          <a:lstStyle/>
          <a:p>
            <a:pPr marL="514350" indent="-514350">
              <a:buClr>
                <a:schemeClr val="accent3"/>
              </a:buClr>
              <a:buFont typeface="+mj-lt"/>
              <a:buAutoNum type="alphaUcPeriod"/>
            </a:pPr>
            <a:r>
              <a:rPr lang="en-US"/>
              <a:t>Decreased MMF initiation during pregnancy</a:t>
            </a:r>
          </a:p>
          <a:p>
            <a:pPr marL="514350" indent="-514350">
              <a:buClr>
                <a:schemeClr val="accent3"/>
              </a:buClr>
              <a:buFont typeface="+mj-lt"/>
              <a:buAutoNum type="alphaUcPeriod"/>
            </a:pPr>
            <a:r>
              <a:rPr lang="en-US"/>
              <a:t>Improved contraception during MMF therapy</a:t>
            </a:r>
          </a:p>
          <a:p>
            <a:pPr marL="514350" indent="-514350">
              <a:buClr>
                <a:schemeClr val="accent3"/>
              </a:buClr>
              <a:buFont typeface="+mj-lt"/>
              <a:buAutoNum type="alphaUcPeriod"/>
            </a:pPr>
            <a:r>
              <a:rPr lang="en-US"/>
              <a:t>Decreased MMF initiation during pregnancy AND improved contraception during MMF therapy</a:t>
            </a:r>
          </a:p>
          <a:p>
            <a:pPr marL="514350" indent="-514350">
              <a:buClr>
                <a:schemeClr val="accent3"/>
              </a:buClr>
              <a:buFont typeface="+mj-lt"/>
              <a:buAutoNum type="alphaUcPeriod"/>
            </a:pPr>
            <a:r>
              <a:rPr lang="en-US"/>
              <a:t>~90% participation in the MREMS Pregnancy Registry </a:t>
            </a:r>
          </a:p>
          <a:p>
            <a:pPr marL="514350" indent="-514350">
              <a:buClr>
                <a:schemeClr val="accent3"/>
              </a:buClr>
              <a:buFont typeface="+mj-lt"/>
              <a:buAutoNum type="alphaUcPeriod"/>
            </a:pPr>
            <a:r>
              <a:rPr lang="en-US"/>
              <a:t>I’m not sure </a:t>
            </a:r>
          </a:p>
        </p:txBody>
      </p:sp>
      <p:sp>
        <p:nvSpPr>
          <p:cNvPr id="6" name="TextBox 5">
            <a:extLst>
              <a:ext uri="{FF2B5EF4-FFF2-40B4-BE49-F238E27FC236}">
                <a16:creationId xmlns:a16="http://schemas.microsoft.com/office/drawing/2014/main" id="{12B819F8-2B1B-9B6A-E3F8-F0A14586B68C}"/>
              </a:ext>
            </a:extLst>
          </p:cNvPr>
          <p:cNvSpPr txBox="1"/>
          <p:nvPr/>
        </p:nvSpPr>
        <p:spPr>
          <a:xfrm>
            <a:off x="14400" y="-95779"/>
            <a:ext cx="748923" cy="1200329"/>
          </a:xfrm>
          <a:prstGeom prst="rect">
            <a:avLst/>
          </a:prstGeom>
          <a:noFill/>
        </p:spPr>
        <p:txBody>
          <a:bodyPr wrap="none" rtlCol="0">
            <a:spAutoFit/>
          </a:bodyPr>
          <a:lstStyle/>
          <a:p>
            <a:r>
              <a:rPr lang="en-US" sz="7200">
                <a:solidFill>
                  <a:schemeClr val="accent3">
                    <a:lumMod val="40000"/>
                    <a:lumOff val="60000"/>
                  </a:schemeClr>
                </a:solidFill>
                <a:effectLst>
                  <a:outerShdw blurRad="38100" dist="38100" dir="2700000" algn="tl">
                    <a:srgbClr val="000000">
                      <a:alpha val="43137"/>
                    </a:srgbClr>
                  </a:outerShdw>
                </a:effectLst>
                <a:latin typeface="Arial Black" panose="020B0A04020102020204" pitchFamily="34" charset="0"/>
              </a:rPr>
              <a:t>?</a:t>
            </a:r>
          </a:p>
        </p:txBody>
      </p:sp>
      <p:sp>
        <p:nvSpPr>
          <p:cNvPr id="2" name="Rectangle 1">
            <a:extLst>
              <a:ext uri="{FF2B5EF4-FFF2-40B4-BE49-F238E27FC236}">
                <a16:creationId xmlns:a16="http://schemas.microsoft.com/office/drawing/2014/main" id="{78914B18-3154-D744-285D-933C59835478}"/>
              </a:ext>
            </a:extLst>
          </p:cNvPr>
          <p:cNvSpPr/>
          <p:nvPr/>
        </p:nvSpPr>
        <p:spPr>
          <a:xfrm>
            <a:off x="226549" y="1101600"/>
            <a:ext cx="8497700" cy="4752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6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4C4ACB-15CF-21D3-BC30-CE0FE20AEEE4}"/>
              </a:ext>
            </a:extLst>
          </p:cNvPr>
          <p:cNvSpPr/>
          <p:nvPr/>
        </p:nvSpPr>
        <p:spPr>
          <a:xfrm>
            <a:off x="539484" y="1318506"/>
            <a:ext cx="3279386" cy="3334018"/>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51942-9B74-514A-7D21-37C6560FAA87}"/>
              </a:ext>
            </a:extLst>
          </p:cNvPr>
          <p:cNvSpPr>
            <a:spLocks noGrp="1"/>
          </p:cNvSpPr>
          <p:nvPr>
            <p:ph type="title"/>
          </p:nvPr>
        </p:nvSpPr>
        <p:spPr/>
        <p:txBody>
          <a:bodyPr/>
          <a:lstStyle/>
          <a:p>
            <a:r>
              <a:rPr lang="en-US"/>
              <a:t>Contraception Counseling</a:t>
            </a:r>
          </a:p>
        </p:txBody>
      </p:sp>
      <p:sp>
        <p:nvSpPr>
          <p:cNvPr id="3" name="Content Placeholder 2">
            <a:extLst>
              <a:ext uri="{FF2B5EF4-FFF2-40B4-BE49-F238E27FC236}">
                <a16:creationId xmlns:a16="http://schemas.microsoft.com/office/drawing/2014/main" id="{C32E6043-F927-54B2-0280-14D286C24E18}"/>
              </a:ext>
            </a:extLst>
          </p:cNvPr>
          <p:cNvSpPr>
            <a:spLocks noGrp="1"/>
          </p:cNvSpPr>
          <p:nvPr>
            <p:ph idx="1"/>
          </p:nvPr>
        </p:nvSpPr>
        <p:spPr>
          <a:xfrm>
            <a:off x="4049411" y="1110953"/>
            <a:ext cx="4877306" cy="3714544"/>
          </a:xfrm>
        </p:spPr>
        <p:txBody>
          <a:bodyPr/>
          <a:lstStyle/>
          <a:p>
            <a:pPr marL="0" indent="0">
              <a:buNone/>
            </a:pPr>
            <a:r>
              <a:rPr lang="en-US" sz="1800" b="1">
                <a:solidFill>
                  <a:schemeClr val="accent3"/>
                </a:solidFill>
              </a:rPr>
              <a:t>Who do we counsel?</a:t>
            </a:r>
          </a:p>
          <a:p>
            <a:pPr marL="365760" lvl="1">
              <a:buClr>
                <a:schemeClr val="accent1"/>
              </a:buClr>
            </a:pPr>
            <a:r>
              <a:rPr lang="en-US" sz="1800"/>
              <a:t>Patients of reproductive potential </a:t>
            </a:r>
            <a:br>
              <a:rPr lang="en-US" sz="1800"/>
            </a:br>
            <a:r>
              <a:rPr lang="en-US" sz="1800"/>
              <a:t>(puberty ⟹ menopause)</a:t>
            </a:r>
          </a:p>
          <a:p>
            <a:pPr marL="365760" lvl="1">
              <a:buClr>
                <a:schemeClr val="accent1"/>
              </a:buClr>
            </a:pPr>
            <a:r>
              <a:rPr lang="en-US" sz="1800"/>
              <a:t>Exclude: hysterectomy, oophorectomy, premature menopause</a:t>
            </a:r>
            <a:endParaRPr lang="es-PR" sz="1800"/>
          </a:p>
          <a:p>
            <a:pPr marL="0" indent="0">
              <a:buNone/>
            </a:pPr>
            <a:r>
              <a:rPr lang="en-US" sz="1800" b="1">
                <a:solidFill>
                  <a:schemeClr val="accent3"/>
                </a:solidFill>
              </a:rPr>
              <a:t>When to start contraception?</a:t>
            </a:r>
          </a:p>
          <a:p>
            <a:pPr marL="365760" lvl="1">
              <a:buClr>
                <a:schemeClr val="accent1"/>
              </a:buClr>
            </a:pPr>
            <a:r>
              <a:rPr lang="en-US" sz="1800"/>
              <a:t>During treatment </a:t>
            </a:r>
          </a:p>
          <a:p>
            <a:pPr marL="365760" lvl="1">
              <a:buClr>
                <a:schemeClr val="accent1"/>
              </a:buClr>
            </a:pPr>
            <a:r>
              <a:rPr lang="en-US" sz="1800"/>
              <a:t>At least 6 weeks after ending medication </a:t>
            </a:r>
          </a:p>
          <a:p>
            <a:pPr marL="0" indent="0">
              <a:buNone/>
            </a:pPr>
            <a:r>
              <a:rPr lang="en-US" sz="1800" b="1">
                <a:solidFill>
                  <a:schemeClr val="accent3"/>
                </a:solidFill>
              </a:rPr>
              <a:t>Frequency of pregnancy screening? </a:t>
            </a:r>
          </a:p>
          <a:p>
            <a:pPr marL="365760" lvl="1">
              <a:buClr>
                <a:schemeClr val="accent1"/>
              </a:buClr>
            </a:pPr>
            <a:r>
              <a:rPr lang="en-US" sz="1800"/>
              <a:t>Start of treatment</a:t>
            </a:r>
          </a:p>
          <a:p>
            <a:pPr marL="365760" lvl="1">
              <a:buClr>
                <a:schemeClr val="accent1"/>
              </a:buClr>
            </a:pPr>
            <a:r>
              <a:rPr lang="en-US" sz="1800"/>
              <a:t>8–10 days after starting</a:t>
            </a:r>
          </a:p>
          <a:p>
            <a:pPr marL="365760" lvl="1">
              <a:buClr>
                <a:schemeClr val="accent1"/>
              </a:buClr>
            </a:pPr>
            <a:r>
              <a:rPr lang="en-US" sz="1800"/>
              <a:t>At every follow-up encounter</a:t>
            </a:r>
          </a:p>
          <a:p>
            <a:endParaRPr lang="en-US" sz="1800"/>
          </a:p>
          <a:p>
            <a:endParaRPr lang="en-US" sz="1800"/>
          </a:p>
        </p:txBody>
      </p:sp>
      <p:sp>
        <p:nvSpPr>
          <p:cNvPr id="4" name="Text Placeholder 3">
            <a:extLst>
              <a:ext uri="{FF2B5EF4-FFF2-40B4-BE49-F238E27FC236}">
                <a16:creationId xmlns:a16="http://schemas.microsoft.com/office/drawing/2014/main" id="{6690E88C-EAB8-802E-8CA0-9F6F840AE6D2}"/>
              </a:ext>
            </a:extLst>
          </p:cNvPr>
          <p:cNvSpPr>
            <a:spLocks noGrp="1"/>
          </p:cNvSpPr>
          <p:nvPr>
            <p:ph type="body" sz="quarter" idx="10"/>
          </p:nvPr>
        </p:nvSpPr>
        <p:spPr/>
        <p:txBody>
          <a:bodyPr/>
          <a:lstStyle/>
          <a:p>
            <a:r>
              <a:rPr lang="en-US"/>
              <a:t>Mycophenolate REMS. Mycophenolate REMS website. 2025. https://www.mycophenolaterems.com/#Main/Patients.</a:t>
            </a:r>
          </a:p>
        </p:txBody>
      </p:sp>
      <p:pic>
        <p:nvPicPr>
          <p:cNvPr id="5" name="Picture 6">
            <a:extLst>
              <a:ext uri="{FF2B5EF4-FFF2-40B4-BE49-F238E27FC236}">
                <a16:creationId xmlns:a16="http://schemas.microsoft.com/office/drawing/2014/main" id="{5B45D63E-AD94-AF49-3F76-D9A41F9D30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730" t="1825" r="3569" b="930"/>
          <a:stretch/>
        </p:blipFill>
        <p:spPr>
          <a:xfrm>
            <a:off x="770024" y="1110953"/>
            <a:ext cx="2818307" cy="3749125"/>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804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860041-C108-CB1B-214C-ACDAEA02E061}"/>
              </a:ext>
            </a:extLst>
          </p:cNvPr>
          <p:cNvSpPr/>
          <p:nvPr/>
        </p:nvSpPr>
        <p:spPr>
          <a:xfrm>
            <a:off x="0" y="1543273"/>
            <a:ext cx="9144000" cy="3011636"/>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22FA6-4378-F8FF-C8FF-FB1E10E831E8}"/>
              </a:ext>
            </a:extLst>
          </p:cNvPr>
          <p:cNvSpPr>
            <a:spLocks noGrp="1"/>
          </p:cNvSpPr>
          <p:nvPr>
            <p:ph type="title"/>
          </p:nvPr>
        </p:nvSpPr>
        <p:spPr/>
        <p:txBody>
          <a:bodyPr/>
          <a:lstStyle/>
          <a:p>
            <a:r>
              <a:rPr lang="en-US"/>
              <a:t>MREMS Birth Control Guide </a:t>
            </a:r>
          </a:p>
        </p:txBody>
      </p:sp>
      <p:sp>
        <p:nvSpPr>
          <p:cNvPr id="4" name="Text Placeholder 3">
            <a:extLst>
              <a:ext uri="{FF2B5EF4-FFF2-40B4-BE49-F238E27FC236}">
                <a16:creationId xmlns:a16="http://schemas.microsoft.com/office/drawing/2014/main" id="{2F705698-89A1-BF8C-05C9-CE6C1C70152D}"/>
              </a:ext>
            </a:extLst>
          </p:cNvPr>
          <p:cNvSpPr>
            <a:spLocks noGrp="1"/>
          </p:cNvSpPr>
          <p:nvPr>
            <p:ph type="body" sz="quarter" idx="10"/>
          </p:nvPr>
        </p:nvSpPr>
        <p:spPr/>
        <p:txBody>
          <a:bodyPr/>
          <a:lstStyle/>
          <a:p>
            <a:r>
              <a:rPr lang="en-US"/>
              <a:t>Mycophenolate REMS. Mycophenolate REMS website. 2025. https://www.mycophenolaterems.com/#Main/Patients.</a:t>
            </a:r>
          </a:p>
        </p:txBody>
      </p:sp>
      <p:pic>
        <p:nvPicPr>
          <p:cNvPr id="5" name="Picture 4">
            <a:extLst>
              <a:ext uri="{FF2B5EF4-FFF2-40B4-BE49-F238E27FC236}">
                <a16:creationId xmlns:a16="http://schemas.microsoft.com/office/drawing/2014/main" id="{FB1E7361-F7DB-D026-DC6E-933527D3E5BD}"/>
              </a:ext>
            </a:extLst>
          </p:cNvPr>
          <p:cNvPicPr>
            <a:picLocks noChangeAspect="1"/>
          </p:cNvPicPr>
          <p:nvPr/>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289865" y="1354777"/>
            <a:ext cx="7555831" cy="3369215"/>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AFA84A0-54ED-CD7E-0BE4-79FDA7D61138}"/>
              </a:ext>
            </a:extLst>
          </p:cNvPr>
          <p:cNvSpPr txBox="1"/>
          <p:nvPr/>
        </p:nvSpPr>
        <p:spPr>
          <a:xfrm>
            <a:off x="6285549" y="1158765"/>
            <a:ext cx="2584982" cy="992579"/>
          </a:xfrm>
          <a:prstGeom prst="rect">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txBody>
          <a:bodyPr wrap="square" tIns="91440" bIns="91440" rtlCol="0">
            <a:spAutoFit/>
          </a:bodyPr>
          <a:lstStyle/>
          <a:p>
            <a:pPr defTabSz="685800"/>
            <a:r>
              <a:rPr lang="en-US" sz="1050" b="1">
                <a:solidFill>
                  <a:schemeClr val="accent3"/>
                </a:solidFill>
              </a:rPr>
              <a:t>Contraceptive choice impacted by:</a:t>
            </a:r>
          </a:p>
          <a:p>
            <a:pPr marL="182880" indent="-137160" defTabSz="685800">
              <a:buFont typeface="Arial" panose="020B0604020202020204" pitchFamily="34" charset="0"/>
              <a:buChar char="•"/>
            </a:pPr>
            <a:r>
              <a:rPr lang="en-US" sz="1050">
                <a:solidFill>
                  <a:prstClr val="black"/>
                </a:solidFill>
              </a:rPr>
              <a:t>Cost</a:t>
            </a:r>
          </a:p>
          <a:p>
            <a:pPr marL="182880" indent="-137160" defTabSz="685800">
              <a:buFont typeface="Arial" panose="020B0604020202020204" pitchFamily="34" charset="0"/>
              <a:buChar char="•"/>
            </a:pPr>
            <a:r>
              <a:rPr lang="en-US" sz="1050">
                <a:solidFill>
                  <a:prstClr val="black"/>
                </a:solidFill>
              </a:rPr>
              <a:t>Access </a:t>
            </a:r>
          </a:p>
          <a:p>
            <a:pPr marL="182880" indent="-137160" defTabSz="685800">
              <a:buFont typeface="Arial" panose="020B0604020202020204" pitchFamily="34" charset="0"/>
              <a:buChar char="•"/>
            </a:pPr>
            <a:r>
              <a:rPr lang="en-US" sz="1050">
                <a:solidFill>
                  <a:prstClr val="black"/>
                </a:solidFill>
              </a:rPr>
              <a:t>Compliance</a:t>
            </a:r>
          </a:p>
          <a:p>
            <a:pPr marL="182880" indent="-137160" defTabSz="685800">
              <a:buFont typeface="Arial" panose="020B0604020202020204" pitchFamily="34" charset="0"/>
              <a:buChar char="•"/>
            </a:pPr>
            <a:r>
              <a:rPr lang="en-US" sz="1050">
                <a:solidFill>
                  <a:prstClr val="black"/>
                </a:solidFill>
              </a:rPr>
              <a:t>Expected date for desired pregnancy</a:t>
            </a:r>
          </a:p>
        </p:txBody>
      </p:sp>
    </p:spTree>
    <p:extLst>
      <p:ext uri="{BB962C8B-B14F-4D97-AF65-F5344CB8AC3E}">
        <p14:creationId xmlns:p14="http://schemas.microsoft.com/office/powerpoint/2010/main" val="155426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FF05-11A0-35D4-0145-66B472ED872F}"/>
              </a:ext>
            </a:extLst>
          </p:cNvPr>
          <p:cNvSpPr>
            <a:spLocks noGrp="1"/>
          </p:cNvSpPr>
          <p:nvPr>
            <p:ph type="title"/>
          </p:nvPr>
        </p:nvSpPr>
        <p:spPr/>
        <p:txBody>
          <a:bodyPr/>
          <a:lstStyle/>
          <a:p>
            <a:r>
              <a:rPr lang="en-US"/>
              <a:t>Emergency Contraception</a:t>
            </a:r>
          </a:p>
        </p:txBody>
      </p:sp>
      <p:sp>
        <p:nvSpPr>
          <p:cNvPr id="4" name="Text Placeholder 3">
            <a:extLst>
              <a:ext uri="{FF2B5EF4-FFF2-40B4-BE49-F238E27FC236}">
                <a16:creationId xmlns:a16="http://schemas.microsoft.com/office/drawing/2014/main" id="{B91200E1-5A5D-A2D5-609F-66F36BD2B5C0}"/>
              </a:ext>
            </a:extLst>
          </p:cNvPr>
          <p:cNvSpPr>
            <a:spLocks noGrp="1"/>
          </p:cNvSpPr>
          <p:nvPr>
            <p:ph type="body" sz="quarter" idx="10"/>
          </p:nvPr>
        </p:nvSpPr>
        <p:spPr/>
        <p:txBody>
          <a:bodyPr/>
          <a:lstStyle/>
          <a:p>
            <a:r>
              <a:rPr lang="en-US"/>
              <a:t>Fok WK, et al. </a:t>
            </a:r>
            <a:r>
              <a:rPr lang="en-US" i="1"/>
              <a:t>Curr </a:t>
            </a:r>
            <a:r>
              <a:rPr lang="en-US" i="1" err="1"/>
              <a:t>Opin</a:t>
            </a:r>
            <a:r>
              <a:rPr lang="en-US" i="1"/>
              <a:t> </a:t>
            </a:r>
            <a:r>
              <a:rPr lang="en-US" i="1" err="1"/>
              <a:t>Obstet</a:t>
            </a:r>
            <a:r>
              <a:rPr lang="en-US" i="1"/>
              <a:t> Gynecol. </a:t>
            </a:r>
            <a:r>
              <a:rPr lang="en-US"/>
              <a:t>2016;28(6):522–529. </a:t>
            </a:r>
            <a:endParaRPr lang="es-PR"/>
          </a:p>
        </p:txBody>
      </p:sp>
      <p:graphicFrame>
        <p:nvGraphicFramePr>
          <p:cNvPr id="5" name="Table 4">
            <a:extLst>
              <a:ext uri="{FF2B5EF4-FFF2-40B4-BE49-F238E27FC236}">
                <a16:creationId xmlns:a16="http://schemas.microsoft.com/office/drawing/2014/main" id="{F8F1DC17-EA75-5223-B771-43A75722F594}"/>
              </a:ext>
            </a:extLst>
          </p:cNvPr>
          <p:cNvGraphicFramePr>
            <a:graphicFrameLocks noGrp="1"/>
          </p:cNvGraphicFramePr>
          <p:nvPr>
            <p:extLst>
              <p:ext uri="{D42A27DB-BD31-4B8C-83A1-F6EECF244321}">
                <p14:modId xmlns:p14="http://schemas.microsoft.com/office/powerpoint/2010/main" val="4166592937"/>
              </p:ext>
            </p:extLst>
          </p:nvPr>
        </p:nvGraphicFramePr>
        <p:xfrm>
          <a:off x="417096" y="1146263"/>
          <a:ext cx="8309807" cy="3383770"/>
        </p:xfrm>
        <a:graphic>
          <a:graphicData uri="http://schemas.openxmlformats.org/drawingml/2006/table">
            <a:tbl>
              <a:tblPr firstRow="1" bandRow="1">
                <a:tableStyleId>{6E25E649-3F16-4E02-A733-19D2CDBF48F0}</a:tableStyleId>
              </a:tblPr>
              <a:tblGrid>
                <a:gridCol w="1514254">
                  <a:extLst>
                    <a:ext uri="{9D8B030D-6E8A-4147-A177-3AD203B41FA5}">
                      <a16:colId xmlns:a16="http://schemas.microsoft.com/office/drawing/2014/main" val="1648016541"/>
                    </a:ext>
                  </a:extLst>
                </a:gridCol>
                <a:gridCol w="1590784">
                  <a:extLst>
                    <a:ext uri="{9D8B030D-6E8A-4147-A177-3AD203B41FA5}">
                      <a16:colId xmlns:a16="http://schemas.microsoft.com/office/drawing/2014/main" val="926751661"/>
                    </a:ext>
                  </a:extLst>
                </a:gridCol>
                <a:gridCol w="1323331">
                  <a:extLst>
                    <a:ext uri="{9D8B030D-6E8A-4147-A177-3AD203B41FA5}">
                      <a16:colId xmlns:a16="http://schemas.microsoft.com/office/drawing/2014/main" val="944464164"/>
                    </a:ext>
                  </a:extLst>
                </a:gridCol>
                <a:gridCol w="1978669">
                  <a:extLst>
                    <a:ext uri="{9D8B030D-6E8A-4147-A177-3AD203B41FA5}">
                      <a16:colId xmlns:a16="http://schemas.microsoft.com/office/drawing/2014/main" val="918551038"/>
                    </a:ext>
                  </a:extLst>
                </a:gridCol>
                <a:gridCol w="1902769">
                  <a:extLst>
                    <a:ext uri="{9D8B030D-6E8A-4147-A177-3AD203B41FA5}">
                      <a16:colId xmlns:a16="http://schemas.microsoft.com/office/drawing/2014/main" val="1057967611"/>
                    </a:ext>
                  </a:extLst>
                </a:gridCol>
              </a:tblGrid>
              <a:tr h="821880">
                <a:tc>
                  <a:txBody>
                    <a:bodyPr/>
                    <a:lstStyle/>
                    <a:p>
                      <a:pPr algn="l"/>
                      <a:r>
                        <a:rPr lang="en-US" sz="1400" b="1" cap="none" spc="0">
                          <a:solidFill>
                            <a:schemeClr val="bg2"/>
                          </a:solidFill>
                        </a:rPr>
                        <a:t>Type of Emergency Contraception</a:t>
                      </a:r>
                    </a:p>
                  </a:txBody>
                  <a:tcPr marT="91440" marB="91440"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l"/>
                      <a:r>
                        <a:rPr lang="en-US" sz="1400" b="1" cap="none" spc="0">
                          <a:solidFill>
                            <a:schemeClr val="bg2"/>
                          </a:solidFill>
                        </a:rPr>
                        <a:t>Weight restrictions?</a:t>
                      </a:r>
                    </a:p>
                  </a:txBody>
                  <a:tcPr marT="91440" marB="91440"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l"/>
                      <a:r>
                        <a:rPr lang="en-US" sz="1400" b="1" cap="none" spc="0">
                          <a:solidFill>
                            <a:schemeClr val="bg2"/>
                          </a:solidFill>
                        </a:rPr>
                        <a:t>How soon after sexual encounter?</a:t>
                      </a:r>
                    </a:p>
                  </a:txBody>
                  <a:tcPr marT="91440" marB="91440"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l"/>
                      <a:r>
                        <a:rPr lang="en-US" sz="1400" b="1" cap="none" spc="0">
                          <a:solidFill>
                            <a:schemeClr val="bg2"/>
                          </a:solidFill>
                        </a:rPr>
                        <a:t>How it works?</a:t>
                      </a:r>
                    </a:p>
                  </a:txBody>
                  <a:tcPr marT="91440" marB="91440"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l"/>
                      <a:r>
                        <a:rPr lang="en-US" sz="1400" b="1" cap="none" spc="0">
                          <a:solidFill>
                            <a:schemeClr val="bg2"/>
                          </a:solidFill>
                        </a:rPr>
                        <a:t>How to provide to patient?</a:t>
                      </a:r>
                    </a:p>
                  </a:txBody>
                  <a:tcPr marT="91440" marB="91440"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3496090"/>
                  </a:ext>
                </a:extLst>
              </a:tr>
              <a:tr h="867576">
                <a:tc>
                  <a:txBody>
                    <a:bodyPr/>
                    <a:lstStyle/>
                    <a:p>
                      <a:pPr algn="l"/>
                      <a:r>
                        <a:rPr lang="en-US" sz="1400" b="1" cap="none" spc="0">
                          <a:solidFill>
                            <a:schemeClr val="tx1"/>
                          </a:solidFill>
                        </a:rPr>
                        <a:t>Plan B</a:t>
                      </a:r>
                    </a:p>
                    <a:p>
                      <a:pPr algn="l"/>
                      <a:r>
                        <a:rPr lang="en-US" sz="1400" b="0" cap="none" spc="0">
                          <a:solidFill>
                            <a:schemeClr val="tx1"/>
                          </a:solidFill>
                        </a:rPr>
                        <a:t>(</a:t>
                      </a:r>
                      <a:r>
                        <a:rPr lang="en-US" sz="1400" b="0" kern="1200" cap="none" spc="0">
                          <a:solidFill>
                            <a:schemeClr val="tx1"/>
                          </a:solidFill>
                          <a:effectLst/>
                        </a:rPr>
                        <a:t>levonorgestrel)</a:t>
                      </a:r>
                      <a:endParaRPr lang="en-US" sz="1400" b="0" i="1" cap="none" spc="0">
                        <a:solidFill>
                          <a:schemeClr val="tx1"/>
                        </a:solidFill>
                      </a:endParaRPr>
                    </a:p>
                  </a:txBody>
                  <a:tcPr marT="91440" marB="91440" anchor="ctr">
                    <a:lnT w="19050" cap="flat" cmpd="sng" algn="ctr">
                      <a:solidFill>
                        <a:schemeClr val="bg1">
                          <a:lumMod val="50000"/>
                        </a:schemeClr>
                      </a:solidFill>
                      <a:prstDash val="solid"/>
                      <a:round/>
                      <a:headEnd type="none" w="med" len="med"/>
                      <a:tailEnd type="none" w="med" len="med"/>
                    </a:lnT>
                  </a:tcPr>
                </a:tc>
                <a:tc>
                  <a:txBody>
                    <a:bodyPr/>
                    <a:lstStyle/>
                    <a:p>
                      <a:pPr algn="l"/>
                      <a:r>
                        <a:rPr lang="en-US" sz="1400" cap="none" spc="0">
                          <a:solidFill>
                            <a:schemeClr val="tx1"/>
                          </a:solidFill>
                        </a:rPr>
                        <a:t>Ideally &lt;165 </a:t>
                      </a:r>
                      <a:r>
                        <a:rPr lang="en-US" sz="1400" cap="none" spc="0" err="1">
                          <a:solidFill>
                            <a:schemeClr val="tx1"/>
                          </a:solidFill>
                        </a:rPr>
                        <a:t>lbs</a:t>
                      </a:r>
                      <a:endParaRPr lang="en-US" sz="1400" cap="none" spc="0">
                        <a:solidFill>
                          <a:schemeClr val="tx1"/>
                        </a:solidFill>
                      </a:endParaRPr>
                    </a:p>
                  </a:txBody>
                  <a:tcPr marT="91440" marB="91440" anchor="ctr">
                    <a:lnT w="19050" cap="flat" cmpd="sng" algn="ctr">
                      <a:solidFill>
                        <a:schemeClr val="bg1">
                          <a:lumMod val="50000"/>
                        </a:schemeClr>
                      </a:solidFill>
                      <a:prstDash val="solid"/>
                      <a:round/>
                      <a:headEnd type="none" w="med" len="med"/>
                      <a:tailEnd type="none" w="med" len="med"/>
                    </a:lnT>
                  </a:tcPr>
                </a:tc>
                <a:tc>
                  <a:txBody>
                    <a:bodyPr/>
                    <a:lstStyle/>
                    <a:p>
                      <a:pPr algn="l"/>
                      <a:r>
                        <a:rPr lang="en-US" sz="1400" cap="none" spc="0">
                          <a:solidFill>
                            <a:schemeClr val="tx1"/>
                          </a:solidFill>
                        </a:rPr>
                        <a:t>Within 3 days </a:t>
                      </a:r>
                    </a:p>
                  </a:txBody>
                  <a:tcPr marT="91440" marB="91440" anchor="ctr">
                    <a:lnT w="19050" cap="flat" cmpd="sng" algn="ctr">
                      <a:solidFill>
                        <a:schemeClr val="bg1">
                          <a:lumMod val="50000"/>
                        </a:schemeClr>
                      </a:solidFill>
                      <a:prstDash val="solid"/>
                      <a:round/>
                      <a:headEnd type="none" w="med" len="med"/>
                      <a:tailEnd type="none" w="med" len="med"/>
                    </a:lnT>
                  </a:tcPr>
                </a:tc>
                <a:tc>
                  <a:txBody>
                    <a:bodyPr/>
                    <a:lstStyle/>
                    <a:p>
                      <a:pPr algn="l"/>
                      <a:r>
                        <a:rPr lang="en-US" sz="1400" b="0" cap="none" spc="0">
                          <a:solidFill>
                            <a:schemeClr val="tx1"/>
                          </a:solidFill>
                        </a:rPr>
                        <a:t>Prevents ovulation </a:t>
                      </a:r>
                      <a:r>
                        <a:rPr lang="en-US" sz="1400" b="0" kern="1200" cap="none" spc="0">
                          <a:solidFill>
                            <a:schemeClr val="tx1"/>
                          </a:solidFill>
                          <a:effectLst/>
                        </a:rPr>
                        <a:t>or prevents an egg from attaching to uterus </a:t>
                      </a:r>
                      <a:endParaRPr lang="en-US" sz="1400" b="1" cap="none" spc="0">
                        <a:solidFill>
                          <a:schemeClr val="tx1"/>
                        </a:solidFill>
                      </a:endParaRPr>
                    </a:p>
                  </a:txBody>
                  <a:tcPr marT="91440" marB="91440" anchor="ctr">
                    <a:lnT w="19050" cap="flat" cmpd="sng" algn="ctr">
                      <a:solidFill>
                        <a:schemeClr val="bg1">
                          <a:lumMod val="50000"/>
                        </a:schemeClr>
                      </a:solidFill>
                      <a:prstDash val="solid"/>
                      <a:round/>
                      <a:headEnd type="none" w="med" len="med"/>
                      <a:tailEnd type="none" w="med" len="med"/>
                    </a:lnT>
                  </a:tcPr>
                </a:tc>
                <a:tc>
                  <a:txBody>
                    <a:bodyPr/>
                    <a:lstStyle/>
                    <a:p>
                      <a:pPr algn="l"/>
                      <a:r>
                        <a:rPr lang="en-US" sz="1400" cap="none" spc="0">
                          <a:solidFill>
                            <a:schemeClr val="tx1"/>
                          </a:solidFill>
                        </a:rPr>
                        <a:t>Over the counter</a:t>
                      </a:r>
                    </a:p>
                    <a:p>
                      <a:pPr algn="l"/>
                      <a:r>
                        <a:rPr lang="en-US" sz="1400" cap="none" spc="0">
                          <a:solidFill>
                            <a:schemeClr val="tx1"/>
                          </a:solidFill>
                        </a:rPr>
                        <a:t>(4-year shelf life)</a:t>
                      </a:r>
                    </a:p>
                  </a:txBody>
                  <a:tcPr marT="91440" marB="91440" anchor="ctr">
                    <a:lnT w="1905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933452234"/>
                  </a:ext>
                </a:extLst>
              </a:tr>
              <a:tr h="860722">
                <a:tc>
                  <a:txBody>
                    <a:bodyPr/>
                    <a:lstStyle/>
                    <a:p>
                      <a:pPr algn="l"/>
                      <a:r>
                        <a:rPr lang="en-US" sz="1400" b="1" cap="none" spc="0">
                          <a:solidFill>
                            <a:schemeClr val="tx1"/>
                          </a:solidFill>
                        </a:rPr>
                        <a:t>ELLA</a:t>
                      </a:r>
                    </a:p>
                    <a:p>
                      <a:pPr algn="l"/>
                      <a:r>
                        <a:rPr lang="en-US" sz="1400" b="0" cap="none" spc="0">
                          <a:solidFill>
                            <a:schemeClr val="tx1"/>
                          </a:solidFill>
                        </a:rPr>
                        <a:t>(ulipristal)</a:t>
                      </a:r>
                      <a:endParaRPr lang="en-US" sz="1400" b="0" i="1" cap="none" spc="0">
                        <a:solidFill>
                          <a:schemeClr val="tx1"/>
                        </a:solidFill>
                      </a:endParaRPr>
                    </a:p>
                  </a:txBody>
                  <a:tcPr marT="91440" marB="91440" anchor="ctr"/>
                </a:tc>
                <a:tc>
                  <a:txBody>
                    <a:bodyPr/>
                    <a:lstStyle/>
                    <a:p>
                      <a:pPr algn="l"/>
                      <a:r>
                        <a:rPr lang="en-US" sz="1400" cap="none" spc="0">
                          <a:solidFill>
                            <a:schemeClr val="tx1"/>
                          </a:solidFill>
                        </a:rPr>
                        <a:t>Ideally &lt;195 lbs</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tx1"/>
                          </a:solidFill>
                        </a:rPr>
                        <a:t>Within 5 days </a:t>
                      </a:r>
                    </a:p>
                  </a:txBody>
                  <a:tcPr marT="91440" marB="91440" anchor="ctr"/>
                </a:tc>
                <a:tc>
                  <a:txBody>
                    <a:bodyPr/>
                    <a:lstStyle/>
                    <a:p>
                      <a:pPr algn="l"/>
                      <a:r>
                        <a:rPr lang="en-US" sz="1400" cap="none" spc="0">
                          <a:solidFill>
                            <a:schemeClr val="tx1"/>
                          </a:solidFill>
                        </a:rPr>
                        <a:t>Prevents ovulation</a:t>
                      </a:r>
                    </a:p>
                  </a:txBody>
                  <a:tcPr marT="91440" marB="91440" anchor="ctr"/>
                </a:tc>
                <a:tc>
                  <a:txBody>
                    <a:bodyPr/>
                    <a:lstStyle/>
                    <a:p>
                      <a:pPr algn="l"/>
                      <a:r>
                        <a:rPr lang="en-US" sz="1400" cap="none" spc="0">
                          <a:solidFill>
                            <a:schemeClr val="tx1"/>
                          </a:solidFill>
                        </a:rPr>
                        <a:t>Prescription</a:t>
                      </a:r>
                    </a:p>
                    <a:p>
                      <a:pPr algn="l"/>
                      <a:r>
                        <a:rPr lang="en-US" sz="1400" cap="none" spc="0">
                          <a:solidFill>
                            <a:schemeClr val="tx1"/>
                          </a:solidFill>
                        </a:rPr>
                        <a:t>(3-year shelf life)</a:t>
                      </a:r>
                    </a:p>
                  </a:txBody>
                  <a:tcPr marT="91440" marB="91440" anchor="ctr"/>
                </a:tc>
                <a:extLst>
                  <a:ext uri="{0D108BD9-81ED-4DB2-BD59-A6C34878D82A}">
                    <a16:rowId xmlns:a16="http://schemas.microsoft.com/office/drawing/2014/main" val="1912870031"/>
                  </a:ext>
                </a:extLst>
              </a:tr>
              <a:tr h="832512">
                <a:tc>
                  <a:txBody>
                    <a:bodyPr/>
                    <a:lstStyle/>
                    <a:p>
                      <a:pPr algn="l"/>
                      <a:r>
                        <a:rPr lang="en-US" sz="1400" b="1" cap="none" spc="0">
                          <a:solidFill>
                            <a:schemeClr val="tx1"/>
                          </a:solidFill>
                        </a:rPr>
                        <a:t>Copper intrauterine device</a:t>
                      </a:r>
                    </a:p>
                  </a:txBody>
                  <a:tcPr marT="91440" marB="91440" anchor="ctr">
                    <a:lnB w="19050" cap="flat" cmpd="sng" algn="ctr">
                      <a:solidFill>
                        <a:schemeClr val="bg1">
                          <a:lumMod val="50000"/>
                        </a:schemeClr>
                      </a:solidFill>
                      <a:prstDash val="solid"/>
                      <a:round/>
                      <a:headEnd type="none" w="med" len="med"/>
                      <a:tailEnd type="none" w="med" len="med"/>
                    </a:lnB>
                  </a:tcPr>
                </a:tc>
                <a:tc>
                  <a:txBody>
                    <a:bodyPr/>
                    <a:lstStyle/>
                    <a:p>
                      <a:pPr algn="l"/>
                      <a:r>
                        <a:rPr lang="en-US" sz="1400" cap="none" spc="0">
                          <a:solidFill>
                            <a:schemeClr val="tx1"/>
                          </a:solidFill>
                        </a:rPr>
                        <a:t>100% effective </a:t>
                      </a:r>
                    </a:p>
                    <a:p>
                      <a:pPr algn="l"/>
                      <a:r>
                        <a:rPr lang="en-US" sz="1400" cap="none" spc="0">
                          <a:solidFill>
                            <a:schemeClr val="tx1"/>
                          </a:solidFill>
                        </a:rPr>
                        <a:t>any weight</a:t>
                      </a:r>
                    </a:p>
                  </a:txBody>
                  <a:tcPr marT="91440" marB="91440" anchor="ctr">
                    <a:lnB w="19050" cap="flat" cmpd="sng" algn="ctr">
                      <a:solidFill>
                        <a:schemeClr val="bg1">
                          <a:lumMod val="50000"/>
                        </a:schemeClr>
                      </a:solidFill>
                      <a:prstDash val="solid"/>
                      <a:round/>
                      <a:headEnd type="none" w="med" len="med"/>
                      <a:tailEnd type="none" w="med" len="med"/>
                    </a:lnB>
                  </a:tcPr>
                </a:tc>
                <a:tc>
                  <a:txBody>
                    <a:bodyPr/>
                    <a:lstStyle/>
                    <a:p>
                      <a:pPr algn="l"/>
                      <a:r>
                        <a:rPr lang="en-US" sz="1400" cap="none" spc="0">
                          <a:solidFill>
                            <a:schemeClr val="tx1"/>
                          </a:solidFill>
                        </a:rPr>
                        <a:t>Within 5 days </a:t>
                      </a:r>
                    </a:p>
                  </a:txBody>
                  <a:tcPr marT="91440" marB="91440" anchor="ctr">
                    <a:lnB w="19050" cap="flat" cmpd="sng" algn="ctr">
                      <a:solidFill>
                        <a:schemeClr val="bg1">
                          <a:lumMod val="50000"/>
                        </a:schemeClr>
                      </a:solidFill>
                      <a:prstDash val="solid"/>
                      <a:round/>
                      <a:headEnd type="none" w="med" len="med"/>
                      <a:tailEnd type="none" w="med" len="med"/>
                    </a:lnB>
                  </a:tcPr>
                </a:tc>
                <a:tc>
                  <a:txBody>
                    <a:bodyPr/>
                    <a:lstStyle/>
                    <a:p>
                      <a:pPr algn="l"/>
                      <a:r>
                        <a:rPr lang="en-US" sz="1400" b="0" kern="1200" cap="none" spc="0">
                          <a:solidFill>
                            <a:schemeClr val="tx1"/>
                          </a:solidFill>
                          <a:effectLst/>
                        </a:rPr>
                        <a:t>Nonhormonal—copper ions mainly affect sperm motility</a:t>
                      </a:r>
                      <a:endParaRPr lang="en-US" sz="1400" cap="none" spc="0">
                        <a:solidFill>
                          <a:schemeClr val="tx1"/>
                        </a:solidFill>
                      </a:endParaRPr>
                    </a:p>
                  </a:txBody>
                  <a:tcPr marT="91440" marB="91440" anchor="ctr">
                    <a:lnB w="19050" cap="flat" cmpd="sng" algn="ctr">
                      <a:solidFill>
                        <a:schemeClr val="bg1">
                          <a:lumMod val="50000"/>
                        </a:schemeClr>
                      </a:solidFill>
                      <a:prstDash val="solid"/>
                      <a:round/>
                      <a:headEnd type="none" w="med" len="med"/>
                      <a:tailEnd type="none" w="med" len="med"/>
                    </a:lnB>
                  </a:tcPr>
                </a:tc>
                <a:tc>
                  <a:txBody>
                    <a:bodyPr/>
                    <a:lstStyle/>
                    <a:p>
                      <a:pPr algn="l"/>
                      <a:r>
                        <a:rPr lang="en-US" sz="1400" cap="none" spc="0">
                          <a:solidFill>
                            <a:schemeClr val="tx1"/>
                          </a:solidFill>
                        </a:rPr>
                        <a:t>Referral to a healthcare provider</a:t>
                      </a:r>
                    </a:p>
                  </a:txBody>
                  <a:tcPr marT="91440" marB="91440" anchor="ctr">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50706026"/>
                  </a:ext>
                </a:extLst>
              </a:tr>
            </a:tbl>
          </a:graphicData>
        </a:graphic>
      </p:graphicFrame>
    </p:spTree>
    <p:extLst>
      <p:ext uri="{BB962C8B-B14F-4D97-AF65-F5344CB8AC3E}">
        <p14:creationId xmlns:p14="http://schemas.microsoft.com/office/powerpoint/2010/main" val="372200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78889E-81A2-C961-BD66-3C0EACC43ECC}"/>
              </a:ext>
            </a:extLst>
          </p:cNvPr>
          <p:cNvSpPr>
            <a:spLocks noGrp="1"/>
          </p:cNvSpPr>
          <p:nvPr>
            <p:ph sz="quarter" idx="11"/>
          </p:nvPr>
        </p:nvSpPr>
        <p:spPr>
          <a:xfrm>
            <a:off x="549274" y="2907991"/>
            <a:ext cx="8175982" cy="1944665"/>
          </a:xfrm>
        </p:spPr>
        <p:txBody>
          <a:bodyPr/>
          <a:lstStyle/>
          <a:p>
            <a:r>
              <a:rPr lang="en-US"/>
              <a:t>Monitor and report relevant pregnancies to the Mycophenolate Pregnancy Registry </a:t>
            </a:r>
          </a:p>
          <a:p>
            <a:endParaRPr lang="en-US"/>
          </a:p>
        </p:txBody>
      </p:sp>
      <p:sp>
        <p:nvSpPr>
          <p:cNvPr id="3" name="Content Placeholder 2">
            <a:extLst>
              <a:ext uri="{FF2B5EF4-FFF2-40B4-BE49-F238E27FC236}">
                <a16:creationId xmlns:a16="http://schemas.microsoft.com/office/drawing/2014/main" id="{827E78AB-C881-C3E2-B957-3306108CA299}"/>
              </a:ext>
            </a:extLst>
          </p:cNvPr>
          <p:cNvSpPr>
            <a:spLocks noGrp="1"/>
          </p:cNvSpPr>
          <p:nvPr>
            <p:ph sz="quarter" idx="12"/>
          </p:nvPr>
        </p:nvSpPr>
        <p:spPr/>
        <p:txBody>
          <a:bodyPr/>
          <a:lstStyle/>
          <a:p>
            <a:r>
              <a:rPr lang="en-US"/>
              <a:t>3</a:t>
            </a:r>
          </a:p>
        </p:txBody>
      </p:sp>
    </p:spTree>
    <p:extLst>
      <p:ext uri="{BB962C8B-B14F-4D97-AF65-F5344CB8AC3E}">
        <p14:creationId xmlns:p14="http://schemas.microsoft.com/office/powerpoint/2010/main" val="145534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144722-74D2-F27A-5F43-3DED58051EC3}"/>
              </a:ext>
            </a:extLst>
          </p:cNvPr>
          <p:cNvSpPr>
            <a:spLocks noGrp="1"/>
          </p:cNvSpPr>
          <p:nvPr>
            <p:ph type="title"/>
          </p:nvPr>
        </p:nvSpPr>
        <p:spPr>
          <a:xfrm>
            <a:off x="640800" y="12699"/>
            <a:ext cx="8490500" cy="1000785"/>
          </a:xfrm>
        </p:spPr>
        <p:txBody>
          <a:bodyPr/>
          <a:lstStyle/>
          <a:p>
            <a:r>
              <a:rPr lang="en-US" sz="3200"/>
              <a:t>What percent of pregnancies are unplanned? </a:t>
            </a:r>
          </a:p>
        </p:txBody>
      </p:sp>
      <p:sp>
        <p:nvSpPr>
          <p:cNvPr id="4" name="Text Placeholder 3">
            <a:extLst>
              <a:ext uri="{FF2B5EF4-FFF2-40B4-BE49-F238E27FC236}">
                <a16:creationId xmlns:a16="http://schemas.microsoft.com/office/drawing/2014/main" id="{CBBBABBE-679B-9782-9D8D-29DA9BAF5F06}"/>
              </a:ext>
            </a:extLst>
          </p:cNvPr>
          <p:cNvSpPr>
            <a:spLocks noGrp="1"/>
          </p:cNvSpPr>
          <p:nvPr>
            <p:ph idx="1"/>
          </p:nvPr>
        </p:nvSpPr>
        <p:spPr/>
        <p:txBody>
          <a:bodyPr/>
          <a:lstStyle/>
          <a:p>
            <a:pPr marL="514350" indent="-514350">
              <a:buClr>
                <a:schemeClr val="accent3"/>
              </a:buClr>
              <a:buFont typeface="+mj-lt"/>
              <a:buAutoNum type="alphaUcPeriod"/>
            </a:pPr>
            <a:r>
              <a:rPr lang="en-US"/>
              <a:t>18%</a:t>
            </a:r>
          </a:p>
          <a:p>
            <a:pPr marL="514350" indent="-514350">
              <a:buClr>
                <a:schemeClr val="accent3"/>
              </a:buClr>
              <a:buFont typeface="+mj-lt"/>
              <a:buAutoNum type="alphaUcPeriod"/>
            </a:pPr>
            <a:r>
              <a:rPr lang="en-US"/>
              <a:t>25%</a:t>
            </a:r>
          </a:p>
          <a:p>
            <a:pPr marL="514350" indent="-514350">
              <a:buClr>
                <a:schemeClr val="accent3"/>
              </a:buClr>
              <a:buFont typeface="+mj-lt"/>
              <a:buAutoNum type="alphaUcPeriod"/>
            </a:pPr>
            <a:r>
              <a:rPr lang="en-US"/>
              <a:t>40%</a:t>
            </a:r>
          </a:p>
          <a:p>
            <a:pPr marL="514350" indent="-514350">
              <a:buClr>
                <a:schemeClr val="accent3"/>
              </a:buClr>
              <a:buFont typeface="+mj-lt"/>
              <a:buAutoNum type="alphaUcPeriod"/>
            </a:pPr>
            <a:r>
              <a:rPr lang="en-US"/>
              <a:t>54%</a:t>
            </a:r>
          </a:p>
          <a:p>
            <a:pPr marL="514350" indent="-514350">
              <a:buClr>
                <a:schemeClr val="accent3"/>
              </a:buClr>
              <a:buFont typeface="+mj-lt"/>
              <a:buAutoNum type="alphaUcPeriod"/>
            </a:pPr>
            <a:r>
              <a:rPr lang="en-US"/>
              <a:t>I’m not sure </a:t>
            </a:r>
          </a:p>
        </p:txBody>
      </p:sp>
      <p:sp>
        <p:nvSpPr>
          <p:cNvPr id="6" name="TextBox 5">
            <a:extLst>
              <a:ext uri="{FF2B5EF4-FFF2-40B4-BE49-F238E27FC236}">
                <a16:creationId xmlns:a16="http://schemas.microsoft.com/office/drawing/2014/main" id="{64365163-A552-C6E6-E454-550BF94084D3}"/>
              </a:ext>
            </a:extLst>
          </p:cNvPr>
          <p:cNvSpPr txBox="1"/>
          <p:nvPr/>
        </p:nvSpPr>
        <p:spPr>
          <a:xfrm>
            <a:off x="14400" y="-95779"/>
            <a:ext cx="748923" cy="1200329"/>
          </a:xfrm>
          <a:prstGeom prst="rect">
            <a:avLst/>
          </a:prstGeom>
          <a:noFill/>
        </p:spPr>
        <p:txBody>
          <a:bodyPr wrap="none" rtlCol="0">
            <a:spAutoFit/>
          </a:bodyPr>
          <a:lstStyle/>
          <a:p>
            <a:r>
              <a:rPr lang="en-US" sz="7200">
                <a:solidFill>
                  <a:schemeClr val="accent3">
                    <a:lumMod val="40000"/>
                    <a:lumOff val="60000"/>
                  </a:schemeClr>
                </a:solidFill>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128826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D991F-25BB-D10A-6D6E-DBB50D8ACA4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D79ABD6-C97D-16B3-0E11-7EB94143FB6E}"/>
              </a:ext>
            </a:extLst>
          </p:cNvPr>
          <p:cNvSpPr>
            <a:spLocks noGrp="1"/>
          </p:cNvSpPr>
          <p:nvPr>
            <p:ph type="title"/>
          </p:nvPr>
        </p:nvSpPr>
        <p:spPr>
          <a:xfrm>
            <a:off x="640800" y="12699"/>
            <a:ext cx="8490500" cy="1000785"/>
          </a:xfrm>
        </p:spPr>
        <p:txBody>
          <a:bodyPr/>
          <a:lstStyle/>
          <a:p>
            <a:r>
              <a:rPr lang="en-US" sz="3200"/>
              <a:t>What percent of pregnancies are unplanned? </a:t>
            </a:r>
          </a:p>
        </p:txBody>
      </p:sp>
      <p:sp>
        <p:nvSpPr>
          <p:cNvPr id="4" name="Text Placeholder 3">
            <a:extLst>
              <a:ext uri="{FF2B5EF4-FFF2-40B4-BE49-F238E27FC236}">
                <a16:creationId xmlns:a16="http://schemas.microsoft.com/office/drawing/2014/main" id="{881C3092-2B6B-E871-3E3E-7D3796D83CF0}"/>
              </a:ext>
            </a:extLst>
          </p:cNvPr>
          <p:cNvSpPr>
            <a:spLocks noGrp="1"/>
          </p:cNvSpPr>
          <p:nvPr>
            <p:ph idx="1"/>
          </p:nvPr>
        </p:nvSpPr>
        <p:spPr/>
        <p:txBody>
          <a:bodyPr/>
          <a:lstStyle/>
          <a:p>
            <a:pPr marL="514350" indent="-514350">
              <a:buClr>
                <a:schemeClr val="accent3"/>
              </a:buClr>
              <a:buFont typeface="+mj-lt"/>
              <a:buAutoNum type="alphaUcPeriod"/>
            </a:pPr>
            <a:r>
              <a:rPr lang="en-US"/>
              <a:t>18%</a:t>
            </a:r>
          </a:p>
          <a:p>
            <a:pPr marL="514350" indent="-514350">
              <a:buClr>
                <a:schemeClr val="accent3"/>
              </a:buClr>
              <a:buFont typeface="+mj-lt"/>
              <a:buAutoNum type="alphaUcPeriod"/>
            </a:pPr>
            <a:r>
              <a:rPr lang="en-US"/>
              <a:t>25%</a:t>
            </a:r>
          </a:p>
          <a:p>
            <a:pPr marL="514350" indent="-514350">
              <a:buClr>
                <a:schemeClr val="accent3"/>
              </a:buClr>
              <a:buFont typeface="+mj-lt"/>
              <a:buAutoNum type="alphaUcPeriod"/>
            </a:pPr>
            <a:r>
              <a:rPr lang="en-US"/>
              <a:t>40%</a:t>
            </a:r>
          </a:p>
          <a:p>
            <a:pPr marL="514350" indent="-514350">
              <a:buClr>
                <a:schemeClr val="accent3"/>
              </a:buClr>
              <a:buFont typeface="+mj-lt"/>
              <a:buAutoNum type="alphaUcPeriod"/>
            </a:pPr>
            <a:r>
              <a:rPr lang="en-US"/>
              <a:t>54%</a:t>
            </a:r>
          </a:p>
          <a:p>
            <a:pPr marL="514350" indent="-514350">
              <a:buClr>
                <a:schemeClr val="accent3"/>
              </a:buClr>
              <a:buFont typeface="+mj-lt"/>
              <a:buAutoNum type="alphaUcPeriod"/>
            </a:pPr>
            <a:r>
              <a:rPr lang="en-US"/>
              <a:t>I’m not sure </a:t>
            </a:r>
          </a:p>
        </p:txBody>
      </p:sp>
      <p:sp>
        <p:nvSpPr>
          <p:cNvPr id="6" name="TextBox 5">
            <a:extLst>
              <a:ext uri="{FF2B5EF4-FFF2-40B4-BE49-F238E27FC236}">
                <a16:creationId xmlns:a16="http://schemas.microsoft.com/office/drawing/2014/main" id="{6217FF0B-33FA-ACB9-84F4-43DD4B3D1E64}"/>
              </a:ext>
            </a:extLst>
          </p:cNvPr>
          <p:cNvSpPr txBox="1"/>
          <p:nvPr/>
        </p:nvSpPr>
        <p:spPr>
          <a:xfrm>
            <a:off x="14400" y="-95779"/>
            <a:ext cx="748923" cy="1200329"/>
          </a:xfrm>
          <a:prstGeom prst="rect">
            <a:avLst/>
          </a:prstGeom>
          <a:noFill/>
        </p:spPr>
        <p:txBody>
          <a:bodyPr wrap="none" rtlCol="0">
            <a:spAutoFit/>
          </a:bodyPr>
          <a:lstStyle/>
          <a:p>
            <a:r>
              <a:rPr lang="en-US" sz="7200">
                <a:solidFill>
                  <a:schemeClr val="accent3">
                    <a:lumMod val="40000"/>
                    <a:lumOff val="60000"/>
                  </a:schemeClr>
                </a:solidFill>
                <a:effectLst>
                  <a:outerShdw blurRad="38100" dist="38100" dir="2700000" algn="tl">
                    <a:srgbClr val="000000">
                      <a:alpha val="43137"/>
                    </a:srgbClr>
                  </a:outerShdw>
                </a:effectLst>
                <a:latin typeface="Arial Black" panose="020B0A04020102020204" pitchFamily="34" charset="0"/>
              </a:rPr>
              <a:t>?</a:t>
            </a:r>
          </a:p>
        </p:txBody>
      </p:sp>
      <p:sp>
        <p:nvSpPr>
          <p:cNvPr id="2" name="Rectangle 1">
            <a:extLst>
              <a:ext uri="{FF2B5EF4-FFF2-40B4-BE49-F238E27FC236}">
                <a16:creationId xmlns:a16="http://schemas.microsoft.com/office/drawing/2014/main" id="{1BC00EEF-9CE7-44C7-7E3B-EA16F75D5D8E}"/>
              </a:ext>
            </a:extLst>
          </p:cNvPr>
          <p:cNvSpPr/>
          <p:nvPr/>
        </p:nvSpPr>
        <p:spPr>
          <a:xfrm>
            <a:off x="226549" y="2016000"/>
            <a:ext cx="2768651" cy="4752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10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CA9065-8334-4A22-65C3-BDFCC3C6D25A}"/>
              </a:ext>
            </a:extLst>
          </p:cNvPr>
          <p:cNvSpPr/>
          <p:nvPr/>
        </p:nvSpPr>
        <p:spPr>
          <a:xfrm>
            <a:off x="0" y="1657884"/>
            <a:ext cx="9144000" cy="2093720"/>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85C9E-1C55-D966-9D9F-7DC01BD0ABAF}"/>
              </a:ext>
            </a:extLst>
          </p:cNvPr>
          <p:cNvSpPr>
            <a:spLocks noGrp="1"/>
          </p:cNvSpPr>
          <p:nvPr>
            <p:ph type="title"/>
          </p:nvPr>
        </p:nvSpPr>
        <p:spPr/>
        <p:txBody>
          <a:bodyPr/>
          <a:lstStyle/>
          <a:p>
            <a:r>
              <a:rPr lang="en-US"/>
              <a:t>www.MycophenolateREMS.com</a:t>
            </a:r>
          </a:p>
        </p:txBody>
      </p:sp>
      <p:sp>
        <p:nvSpPr>
          <p:cNvPr id="4" name="Text Placeholder 3">
            <a:extLst>
              <a:ext uri="{FF2B5EF4-FFF2-40B4-BE49-F238E27FC236}">
                <a16:creationId xmlns:a16="http://schemas.microsoft.com/office/drawing/2014/main" id="{9B64D567-F214-EC76-89EE-F61231C269CB}"/>
              </a:ext>
            </a:extLst>
          </p:cNvPr>
          <p:cNvSpPr>
            <a:spLocks noGrp="1"/>
          </p:cNvSpPr>
          <p:nvPr>
            <p:ph type="body" sz="quarter" idx="10"/>
          </p:nvPr>
        </p:nvSpPr>
        <p:spPr/>
        <p:txBody>
          <a:bodyPr/>
          <a:lstStyle/>
          <a:p>
            <a:r>
              <a:rPr lang="en-US"/>
              <a:t>Mycophenolate REMS. Mycophenolate REMS website. 2025. https://www.mycophenolaterems.com/#Main/Home.</a:t>
            </a:r>
          </a:p>
        </p:txBody>
      </p:sp>
      <p:pic>
        <p:nvPicPr>
          <p:cNvPr id="5" name="Picture 4" descr="Graphical user interface, application&#10;&#10;Description automatically generated">
            <a:extLst>
              <a:ext uri="{FF2B5EF4-FFF2-40B4-BE49-F238E27FC236}">
                <a16:creationId xmlns:a16="http://schemas.microsoft.com/office/drawing/2014/main" id="{C35DAC4C-9F2F-1D8A-3CD8-C1A7DF3886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539"/>
          <a:stretch>
            <a:fillRect/>
          </a:stretch>
        </p:blipFill>
        <p:spPr>
          <a:xfrm>
            <a:off x="256052" y="1480532"/>
            <a:ext cx="8614483" cy="2431967"/>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
        <p:nvSpPr>
          <p:cNvPr id="7" name="Frame 6">
            <a:extLst>
              <a:ext uri="{FF2B5EF4-FFF2-40B4-BE49-F238E27FC236}">
                <a16:creationId xmlns:a16="http://schemas.microsoft.com/office/drawing/2014/main" id="{2105DCCB-BEB6-0B2A-31C7-FC8289157D8D}"/>
              </a:ext>
            </a:extLst>
          </p:cNvPr>
          <p:cNvSpPr/>
          <p:nvPr/>
        </p:nvSpPr>
        <p:spPr>
          <a:xfrm>
            <a:off x="5409886" y="2248203"/>
            <a:ext cx="1020725" cy="698370"/>
          </a:xfrm>
          <a:prstGeom prst="frame">
            <a:avLst>
              <a:gd name="adj1" fmla="val 6476"/>
            </a:avLst>
          </a:prstGeom>
          <a:solidFill>
            <a:schemeClr val="accent5">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816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46879-30E7-C402-8D76-FC75423A02CA}"/>
              </a:ext>
            </a:extLst>
          </p:cNvPr>
          <p:cNvPicPr>
            <a:picLocks noChangeAspect="1"/>
          </p:cNvPicPr>
          <p:nvPr/>
        </p:nvPicPr>
        <p:blipFill>
          <a:blip r:embed="rId4"/>
          <a:stretch>
            <a:fillRect/>
          </a:stretch>
        </p:blipFill>
        <p:spPr>
          <a:xfrm>
            <a:off x="0" y="1723645"/>
            <a:ext cx="9144000" cy="3419855"/>
          </a:xfrm>
          <a:prstGeom prst="rect">
            <a:avLst/>
          </a:prstGeom>
        </p:spPr>
      </p:pic>
      <p:sp>
        <p:nvSpPr>
          <p:cNvPr id="2" name="Title 1">
            <a:extLst>
              <a:ext uri="{FF2B5EF4-FFF2-40B4-BE49-F238E27FC236}">
                <a16:creationId xmlns:a16="http://schemas.microsoft.com/office/drawing/2014/main" id="{444EB406-82A0-BDCB-5F37-87717863982C}"/>
              </a:ext>
            </a:extLst>
          </p:cNvPr>
          <p:cNvSpPr>
            <a:spLocks noGrp="1"/>
          </p:cNvSpPr>
          <p:nvPr>
            <p:ph type="title"/>
          </p:nvPr>
        </p:nvSpPr>
        <p:spPr>
          <a:xfrm>
            <a:off x="0" y="12093"/>
            <a:ext cx="9144000" cy="1120425"/>
          </a:xfrm>
        </p:spPr>
        <p:txBody>
          <a:bodyPr lIns="274320"/>
          <a:lstStyle/>
          <a:p>
            <a:r>
              <a:rPr lang="en-US" sz="3200"/>
              <a:t>Who on the Team Is Responsible </a:t>
            </a:r>
            <a:br>
              <a:rPr lang="en-US" sz="3200"/>
            </a:br>
            <a:r>
              <a:rPr lang="en-US" sz="3200"/>
              <a:t>for Reporting a Pregnancy to the Registry?</a:t>
            </a:r>
          </a:p>
        </p:txBody>
      </p:sp>
      <p:sp>
        <p:nvSpPr>
          <p:cNvPr id="3" name="Content Placeholder 2">
            <a:extLst>
              <a:ext uri="{FF2B5EF4-FFF2-40B4-BE49-F238E27FC236}">
                <a16:creationId xmlns:a16="http://schemas.microsoft.com/office/drawing/2014/main" id="{F9A8A265-AC1C-6C13-5CE3-821ECAD31558}"/>
              </a:ext>
            </a:extLst>
          </p:cNvPr>
          <p:cNvSpPr>
            <a:spLocks noGrp="1"/>
          </p:cNvSpPr>
          <p:nvPr>
            <p:ph idx="1"/>
          </p:nvPr>
        </p:nvSpPr>
        <p:spPr>
          <a:xfrm>
            <a:off x="235390" y="1261873"/>
            <a:ext cx="8691327" cy="3563624"/>
          </a:xfrm>
        </p:spPr>
        <p:txBody>
          <a:bodyPr/>
          <a:lstStyle/>
          <a:p>
            <a:r>
              <a:rPr lang="en-US" sz="2400"/>
              <a:t>Any member of the multidisciplinary team may take the lead</a:t>
            </a:r>
          </a:p>
          <a:p>
            <a:r>
              <a:rPr lang="en-US" sz="2400"/>
              <a:t>Communication and coordination among team members recommended</a:t>
            </a:r>
          </a:p>
          <a:p>
            <a:pPr marL="0" indent="0">
              <a:buNone/>
            </a:pPr>
            <a:endParaRPr lang="en-US" sz="2400"/>
          </a:p>
        </p:txBody>
      </p:sp>
      <p:sp>
        <p:nvSpPr>
          <p:cNvPr id="4" name="Text Placeholder 3">
            <a:extLst>
              <a:ext uri="{FF2B5EF4-FFF2-40B4-BE49-F238E27FC236}">
                <a16:creationId xmlns:a16="http://schemas.microsoft.com/office/drawing/2014/main" id="{454F06A9-9710-A08E-626A-2B539911CD65}"/>
              </a:ext>
            </a:extLst>
          </p:cNvPr>
          <p:cNvSpPr>
            <a:spLocks noGrp="1"/>
          </p:cNvSpPr>
          <p:nvPr>
            <p:ph type="body" sz="quarter" idx="10"/>
          </p:nvPr>
        </p:nvSpPr>
        <p:spPr/>
        <p:txBody>
          <a:bodyPr/>
          <a:lstStyle/>
          <a:p>
            <a:r>
              <a:rPr lang="en-US">
                <a:solidFill>
                  <a:schemeClr val="bg1"/>
                </a:solidFill>
              </a:rPr>
              <a:t>Mycophenolate REMS. Mycophenolate REMS website. 2025. https://www.mycophenolaterems.com/#Main/ReportaPregnancy.</a:t>
            </a:r>
          </a:p>
        </p:txBody>
      </p:sp>
      <p:cxnSp>
        <p:nvCxnSpPr>
          <p:cNvPr id="7" name="Straight Connector 6">
            <a:extLst>
              <a:ext uri="{FF2B5EF4-FFF2-40B4-BE49-F238E27FC236}">
                <a16:creationId xmlns:a16="http://schemas.microsoft.com/office/drawing/2014/main" id="{2411945F-C244-A1BD-94E1-89A41D9F6A21}"/>
              </a:ext>
            </a:extLst>
          </p:cNvPr>
          <p:cNvCxnSpPr>
            <a:cxnSpLocks/>
          </p:cNvCxnSpPr>
          <p:nvPr/>
        </p:nvCxnSpPr>
        <p:spPr>
          <a:xfrm>
            <a:off x="276694" y="1131099"/>
            <a:ext cx="8180758"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black and white logo&#10;&#10;AI-generated content may be incorrect.">
            <a:extLst>
              <a:ext uri="{FF2B5EF4-FFF2-40B4-BE49-F238E27FC236}">
                <a16:creationId xmlns:a16="http://schemas.microsoft.com/office/drawing/2014/main" id="{F4614533-71C1-4ACC-79E3-9C32582EC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090" y="4852131"/>
            <a:ext cx="759398" cy="246888"/>
          </a:xfrm>
          <a:prstGeom prst="rect">
            <a:avLst/>
          </a:prstGeom>
        </p:spPr>
      </p:pic>
    </p:spTree>
    <p:extLst>
      <p:ext uri="{BB962C8B-B14F-4D97-AF65-F5344CB8AC3E}">
        <p14:creationId xmlns:p14="http://schemas.microsoft.com/office/powerpoint/2010/main" val="5908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0800EC-9307-C299-F0DF-827F3BD889FD}"/>
              </a:ext>
            </a:extLst>
          </p:cNvPr>
          <p:cNvPicPr>
            <a:picLocks noChangeAspect="1"/>
          </p:cNvPicPr>
          <p:nvPr/>
        </p:nvPicPr>
        <p:blipFill>
          <a:blip r:embed="rId4"/>
          <a:stretch>
            <a:fillRect/>
          </a:stretch>
        </p:blipFill>
        <p:spPr>
          <a:xfrm>
            <a:off x="0" y="1723645"/>
            <a:ext cx="9144000" cy="3419855"/>
          </a:xfrm>
          <a:prstGeom prst="rect">
            <a:avLst/>
          </a:prstGeom>
        </p:spPr>
      </p:pic>
      <p:cxnSp>
        <p:nvCxnSpPr>
          <p:cNvPr id="7" name="Straight Connector 6">
            <a:extLst>
              <a:ext uri="{FF2B5EF4-FFF2-40B4-BE49-F238E27FC236}">
                <a16:creationId xmlns:a16="http://schemas.microsoft.com/office/drawing/2014/main" id="{8129D1DA-4D7F-1C7E-15F3-FFB134FCFDF7}"/>
              </a:ext>
            </a:extLst>
          </p:cNvPr>
          <p:cNvCxnSpPr>
            <a:cxnSpLocks/>
          </p:cNvCxnSpPr>
          <p:nvPr/>
        </p:nvCxnSpPr>
        <p:spPr>
          <a:xfrm>
            <a:off x="276694" y="856779"/>
            <a:ext cx="7710310"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6B0376-EEC2-A048-7471-B5D9CEA004DE}"/>
              </a:ext>
            </a:extLst>
          </p:cNvPr>
          <p:cNvSpPr>
            <a:spLocks noGrp="1"/>
          </p:cNvSpPr>
          <p:nvPr>
            <p:ph type="title"/>
          </p:nvPr>
        </p:nvSpPr>
        <p:spPr/>
        <p:txBody>
          <a:bodyPr lIns="274320"/>
          <a:lstStyle/>
          <a:p>
            <a:r>
              <a:rPr lang="en-US"/>
              <a:t>Mycophenolate Pregnancy Registry</a:t>
            </a:r>
          </a:p>
        </p:txBody>
      </p:sp>
      <p:sp>
        <p:nvSpPr>
          <p:cNvPr id="3" name="Content Placeholder 2">
            <a:extLst>
              <a:ext uri="{FF2B5EF4-FFF2-40B4-BE49-F238E27FC236}">
                <a16:creationId xmlns:a16="http://schemas.microsoft.com/office/drawing/2014/main" id="{DF95C5E2-848C-EB21-5B71-9EA546E46EE4}"/>
              </a:ext>
            </a:extLst>
          </p:cNvPr>
          <p:cNvSpPr>
            <a:spLocks noGrp="1"/>
          </p:cNvSpPr>
          <p:nvPr>
            <p:ph idx="1"/>
          </p:nvPr>
        </p:nvSpPr>
        <p:spPr>
          <a:xfrm>
            <a:off x="235390" y="1033272"/>
            <a:ext cx="8691327" cy="3792225"/>
          </a:xfrm>
        </p:spPr>
        <p:txBody>
          <a:bodyPr/>
          <a:lstStyle/>
          <a:p>
            <a:r>
              <a:rPr lang="en-US" sz="2400"/>
              <a:t>Assess risks and outcomes</a:t>
            </a:r>
          </a:p>
          <a:p>
            <a:r>
              <a:rPr lang="en-US" sz="2400"/>
              <a:t>Create a framework for education</a:t>
            </a:r>
          </a:p>
          <a:p>
            <a:pPr lvl="1"/>
            <a:r>
              <a:rPr lang="en-US" sz="2200"/>
              <a:t>Clinicians, patients, other healthcare providers</a:t>
            </a:r>
          </a:p>
          <a:p>
            <a:r>
              <a:rPr lang="en-US" sz="2400"/>
              <a:t>Mitigate or eliminate exposures to mycophenolate in pregnancy </a:t>
            </a:r>
          </a:p>
        </p:txBody>
      </p:sp>
      <p:sp>
        <p:nvSpPr>
          <p:cNvPr id="4" name="Text Placeholder 3">
            <a:extLst>
              <a:ext uri="{FF2B5EF4-FFF2-40B4-BE49-F238E27FC236}">
                <a16:creationId xmlns:a16="http://schemas.microsoft.com/office/drawing/2014/main" id="{1ED9B0BA-E000-B206-BF75-18EDF5FEC55B}"/>
              </a:ext>
            </a:extLst>
          </p:cNvPr>
          <p:cNvSpPr>
            <a:spLocks noGrp="1"/>
          </p:cNvSpPr>
          <p:nvPr>
            <p:ph type="body" sz="quarter" idx="10"/>
          </p:nvPr>
        </p:nvSpPr>
        <p:spPr/>
        <p:txBody>
          <a:bodyPr/>
          <a:lstStyle/>
          <a:p>
            <a:r>
              <a:rPr lang="en-US"/>
              <a:t>Mycophenolate REMS. Mycophenolate REMS website. 2025. https://www.mycophenolaterems.com/#Main/FAQs.</a:t>
            </a:r>
          </a:p>
        </p:txBody>
      </p:sp>
      <p:pic>
        <p:nvPicPr>
          <p:cNvPr id="9" name="Picture 8" descr="A black and white logo&#10;&#10;AI-generated content may be incorrect.">
            <a:extLst>
              <a:ext uri="{FF2B5EF4-FFF2-40B4-BE49-F238E27FC236}">
                <a16:creationId xmlns:a16="http://schemas.microsoft.com/office/drawing/2014/main" id="{F1D8205A-03C4-F5D4-17EB-3191C06EB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090" y="4852131"/>
            <a:ext cx="759398" cy="246888"/>
          </a:xfrm>
          <a:prstGeom prst="rect">
            <a:avLst/>
          </a:prstGeom>
        </p:spPr>
      </p:pic>
    </p:spTree>
    <p:extLst>
      <p:ext uri="{BB962C8B-B14F-4D97-AF65-F5344CB8AC3E}">
        <p14:creationId xmlns:p14="http://schemas.microsoft.com/office/powerpoint/2010/main" val="321886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with her hand on her chin&#10;&#10;AI-generated content may be incorrect.">
            <a:extLst>
              <a:ext uri="{FF2B5EF4-FFF2-40B4-BE49-F238E27FC236}">
                <a16:creationId xmlns:a16="http://schemas.microsoft.com/office/drawing/2014/main" id="{9D329592-62D0-B87E-28F1-E9A1B12E03B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6287" r="6287"/>
          <a:stretch>
            <a:fillRect/>
          </a:stretch>
        </p:blipFill>
        <p:spPr/>
      </p:pic>
      <p:sp>
        <p:nvSpPr>
          <p:cNvPr id="11" name="Title 10">
            <a:extLst>
              <a:ext uri="{FF2B5EF4-FFF2-40B4-BE49-F238E27FC236}">
                <a16:creationId xmlns:a16="http://schemas.microsoft.com/office/drawing/2014/main" id="{D6E29C16-198A-975F-3A28-8912E62E89DF}"/>
              </a:ext>
            </a:extLst>
          </p:cNvPr>
          <p:cNvSpPr>
            <a:spLocks noGrp="1"/>
          </p:cNvSpPr>
          <p:nvPr>
            <p:ph type="title"/>
          </p:nvPr>
        </p:nvSpPr>
        <p:spPr/>
        <p:txBody>
          <a:bodyPr>
            <a:normAutofit/>
          </a:bodyPr>
          <a:lstStyle/>
          <a:p>
            <a:r>
              <a:rPr lang="it-IT"/>
              <a:t>Diana M. Girnita, MD, PhD </a:t>
            </a:r>
            <a:r>
              <a:rPr lang="it-IT" b="0"/>
              <a:t>(Moderator)</a:t>
            </a:r>
            <a:endParaRPr lang="en-US" b="0"/>
          </a:p>
        </p:txBody>
      </p:sp>
      <p:sp>
        <p:nvSpPr>
          <p:cNvPr id="13" name="Text Placeholder 12">
            <a:extLst>
              <a:ext uri="{FF2B5EF4-FFF2-40B4-BE49-F238E27FC236}">
                <a16:creationId xmlns:a16="http://schemas.microsoft.com/office/drawing/2014/main" id="{02401798-FEE9-BA79-C9D5-D0891586D5A3}"/>
              </a:ext>
            </a:extLst>
          </p:cNvPr>
          <p:cNvSpPr>
            <a:spLocks noGrp="1"/>
          </p:cNvSpPr>
          <p:nvPr>
            <p:ph type="body" sz="half" idx="2"/>
          </p:nvPr>
        </p:nvSpPr>
        <p:spPr>
          <a:xfrm>
            <a:off x="1577493" y="478553"/>
            <a:ext cx="7146975" cy="1187875"/>
          </a:xfrm>
        </p:spPr>
        <p:txBody>
          <a:bodyPr>
            <a:normAutofit lnSpcReduction="10000"/>
          </a:bodyPr>
          <a:lstStyle/>
          <a:p>
            <a:pPr>
              <a:lnSpc>
                <a:spcPct val="110000"/>
              </a:lnSpc>
            </a:pPr>
            <a:r>
              <a:rPr lang="en-US"/>
              <a:t>CEO and Founder</a:t>
            </a:r>
          </a:p>
          <a:p>
            <a:pPr>
              <a:lnSpc>
                <a:spcPct val="110000"/>
              </a:lnSpc>
            </a:pPr>
            <a:r>
              <a:rPr lang="en-US"/>
              <a:t>Rheumatologist </a:t>
            </a:r>
            <a:r>
              <a:rPr lang="en-US" err="1"/>
              <a:t>OnCall</a:t>
            </a:r>
            <a:endParaRPr lang="en-US"/>
          </a:p>
          <a:p>
            <a:pPr>
              <a:lnSpc>
                <a:spcPct val="110000"/>
              </a:lnSpc>
            </a:pPr>
            <a:r>
              <a:rPr lang="en-US"/>
              <a:t>Volunteer Assistant Professor</a:t>
            </a:r>
          </a:p>
          <a:p>
            <a:pPr>
              <a:lnSpc>
                <a:spcPct val="110000"/>
              </a:lnSpc>
            </a:pPr>
            <a:r>
              <a:rPr lang="en-US"/>
              <a:t>University of Cincinnati Medical Center</a:t>
            </a:r>
          </a:p>
          <a:p>
            <a:pPr>
              <a:lnSpc>
                <a:spcPct val="110000"/>
              </a:lnSpc>
            </a:pPr>
            <a:r>
              <a:rPr lang="en-US"/>
              <a:t>Cincinnati, Ohio</a:t>
            </a:r>
          </a:p>
        </p:txBody>
      </p:sp>
      <p:sp>
        <p:nvSpPr>
          <p:cNvPr id="14" name="Text Placeholder 13">
            <a:extLst>
              <a:ext uri="{FF2B5EF4-FFF2-40B4-BE49-F238E27FC236}">
                <a16:creationId xmlns:a16="http://schemas.microsoft.com/office/drawing/2014/main" id="{30E09DA8-0F67-C40A-3011-C0706F3F683C}"/>
              </a:ext>
            </a:extLst>
          </p:cNvPr>
          <p:cNvSpPr>
            <a:spLocks noGrp="1"/>
          </p:cNvSpPr>
          <p:nvPr>
            <p:ph type="body" sz="half" idx="11"/>
          </p:nvPr>
        </p:nvSpPr>
        <p:spPr>
          <a:xfrm>
            <a:off x="1577117" y="2151588"/>
            <a:ext cx="7146975" cy="1197573"/>
          </a:xfrm>
        </p:spPr>
        <p:txBody>
          <a:bodyPr>
            <a:normAutofit lnSpcReduction="10000"/>
          </a:bodyPr>
          <a:lstStyle/>
          <a:p>
            <a:pPr>
              <a:lnSpc>
                <a:spcPct val="110000"/>
              </a:lnSpc>
            </a:pPr>
            <a:r>
              <a:rPr lang="en-US"/>
              <a:t>Associate Professor</a:t>
            </a:r>
          </a:p>
          <a:p>
            <a:pPr>
              <a:lnSpc>
                <a:spcPct val="110000"/>
              </a:lnSpc>
            </a:pPr>
            <a:r>
              <a:rPr lang="en-US"/>
              <a:t>Division of Nephrology</a:t>
            </a:r>
          </a:p>
          <a:p>
            <a:pPr>
              <a:lnSpc>
                <a:spcPct val="110000"/>
              </a:lnSpc>
            </a:pPr>
            <a:r>
              <a:rPr lang="en-US"/>
              <a:t>Transplant Nephrology Section</a:t>
            </a:r>
          </a:p>
          <a:p>
            <a:pPr>
              <a:lnSpc>
                <a:spcPct val="110000"/>
              </a:lnSpc>
            </a:pPr>
            <a:r>
              <a:rPr lang="en-US"/>
              <a:t>University of Cincinnati</a:t>
            </a:r>
          </a:p>
          <a:p>
            <a:pPr>
              <a:lnSpc>
                <a:spcPct val="110000"/>
              </a:lnSpc>
            </a:pPr>
            <a:r>
              <a:rPr lang="en-US"/>
              <a:t>Cincinnati, Ohio</a:t>
            </a:r>
          </a:p>
        </p:txBody>
      </p:sp>
      <p:sp>
        <p:nvSpPr>
          <p:cNvPr id="15" name="Text Placeholder 14">
            <a:extLst>
              <a:ext uri="{FF2B5EF4-FFF2-40B4-BE49-F238E27FC236}">
                <a16:creationId xmlns:a16="http://schemas.microsoft.com/office/drawing/2014/main" id="{E2417BC1-D29B-ABA7-C211-1520F9894E04}"/>
              </a:ext>
            </a:extLst>
          </p:cNvPr>
          <p:cNvSpPr>
            <a:spLocks noGrp="1"/>
          </p:cNvSpPr>
          <p:nvPr>
            <p:ph type="body" sz="quarter" idx="12"/>
          </p:nvPr>
        </p:nvSpPr>
        <p:spPr/>
        <p:txBody>
          <a:bodyPr/>
          <a:lstStyle/>
          <a:p>
            <a:pPr marL="0" indent="0">
              <a:buNone/>
            </a:pPr>
            <a:r>
              <a:rPr lang="en-US"/>
              <a:t>Silvi Shah, MD, MS, FAST, FASN, FNKF, FACP</a:t>
            </a:r>
          </a:p>
        </p:txBody>
      </p:sp>
      <p:pic>
        <p:nvPicPr>
          <p:cNvPr id="6" name="Picture Placeholder 5" descr="A close-up of a person smiling&#10;&#10;AI-generated content may be incorrect.">
            <a:extLst>
              <a:ext uri="{FF2B5EF4-FFF2-40B4-BE49-F238E27FC236}">
                <a16:creationId xmlns:a16="http://schemas.microsoft.com/office/drawing/2014/main" id="{8AA776AA-4C51-3F10-3C88-5B51757A873C}"/>
              </a:ext>
            </a:extLst>
          </p:cNvPr>
          <p:cNvPicPr>
            <a:picLocks noGrp="1" noChangeAspect="1"/>
          </p:cNvPicPr>
          <p:nvPr>
            <p:ph type="pic" idx="13"/>
          </p:nvPr>
        </p:nvPicPr>
        <p:blipFill>
          <a:blip r:embed="rId4">
            <a:extLst>
              <a:ext uri="{28A0092B-C50C-407E-A947-70E740481C1C}">
                <a14:useLocalDpi xmlns:a14="http://schemas.microsoft.com/office/drawing/2010/main" val="0"/>
              </a:ext>
            </a:extLst>
          </a:blip>
          <a:srcRect l="3333" r="3333"/>
          <a:stretch>
            <a:fillRect/>
          </a:stretch>
        </p:blipFill>
        <p:spPr/>
      </p:pic>
      <p:pic>
        <p:nvPicPr>
          <p:cNvPr id="8" name="Picture Placeholder 7" descr="A person with a beard and glasses&#10;&#10;AI-generated content may be incorrect.">
            <a:extLst>
              <a:ext uri="{FF2B5EF4-FFF2-40B4-BE49-F238E27FC236}">
                <a16:creationId xmlns:a16="http://schemas.microsoft.com/office/drawing/2014/main" id="{7884D6F9-1E8C-3B64-A15A-9D60D84798CD}"/>
              </a:ext>
            </a:extLst>
          </p:cNvPr>
          <p:cNvPicPr>
            <a:picLocks noGrp="1" noChangeAspect="1"/>
          </p:cNvPicPr>
          <p:nvPr>
            <p:ph type="pic" idx="14"/>
          </p:nvPr>
        </p:nvPicPr>
        <p:blipFill>
          <a:blip r:embed="rId5">
            <a:extLst>
              <a:ext uri="{28A0092B-C50C-407E-A947-70E740481C1C}">
                <a14:useLocalDpi xmlns:a14="http://schemas.microsoft.com/office/drawing/2010/main" val="0"/>
              </a:ext>
            </a:extLst>
          </a:blip>
          <a:srcRect/>
          <a:stretch>
            <a:fillRect/>
          </a:stretch>
        </p:blipFill>
        <p:spPr/>
      </p:pic>
      <p:sp>
        <p:nvSpPr>
          <p:cNvPr id="18" name="Text Placeholder 17">
            <a:extLst>
              <a:ext uri="{FF2B5EF4-FFF2-40B4-BE49-F238E27FC236}">
                <a16:creationId xmlns:a16="http://schemas.microsoft.com/office/drawing/2014/main" id="{365D18F7-CE65-A634-6C0A-BE6D890183F2}"/>
              </a:ext>
            </a:extLst>
          </p:cNvPr>
          <p:cNvSpPr>
            <a:spLocks noGrp="1"/>
          </p:cNvSpPr>
          <p:nvPr>
            <p:ph type="body" sz="half" idx="15"/>
          </p:nvPr>
        </p:nvSpPr>
        <p:spPr>
          <a:xfrm>
            <a:off x="1577117" y="3822907"/>
            <a:ext cx="7146975" cy="1091969"/>
          </a:xfrm>
        </p:spPr>
        <p:txBody>
          <a:bodyPr/>
          <a:lstStyle/>
          <a:p>
            <a:r>
              <a:rPr lang="en-US"/>
              <a:t>Director, Clinical Programs and Drug Information</a:t>
            </a:r>
          </a:p>
          <a:p>
            <a:r>
              <a:rPr lang="en-US"/>
              <a:t>Clearway Health</a:t>
            </a:r>
          </a:p>
          <a:p>
            <a:r>
              <a:rPr lang="en-US"/>
              <a:t>Assistant Professor of Medicine</a:t>
            </a:r>
          </a:p>
          <a:p>
            <a:r>
              <a:rPr lang="en-US"/>
              <a:t>Boston University School of Medicine</a:t>
            </a:r>
          </a:p>
        </p:txBody>
      </p:sp>
      <p:sp>
        <p:nvSpPr>
          <p:cNvPr id="19" name="Text Placeholder 18">
            <a:extLst>
              <a:ext uri="{FF2B5EF4-FFF2-40B4-BE49-F238E27FC236}">
                <a16:creationId xmlns:a16="http://schemas.microsoft.com/office/drawing/2014/main" id="{68765435-A8DF-DF50-2E9A-E3C90AD4956A}"/>
              </a:ext>
            </a:extLst>
          </p:cNvPr>
          <p:cNvSpPr>
            <a:spLocks noGrp="1"/>
          </p:cNvSpPr>
          <p:nvPr>
            <p:ph type="body" sz="quarter" idx="16"/>
          </p:nvPr>
        </p:nvSpPr>
        <p:spPr/>
        <p:txBody>
          <a:bodyPr/>
          <a:lstStyle/>
          <a:p>
            <a:pPr marL="0" indent="0">
              <a:buNone/>
            </a:pPr>
            <a:r>
              <a:rPr lang="en-US"/>
              <a:t>Amanuel </a:t>
            </a:r>
            <a:r>
              <a:rPr lang="en-US" err="1"/>
              <a:t>Kehasse</a:t>
            </a:r>
            <a:r>
              <a:rPr lang="en-US"/>
              <a:t>, PharmD, PhD</a:t>
            </a:r>
          </a:p>
        </p:txBody>
      </p:sp>
      <p:cxnSp>
        <p:nvCxnSpPr>
          <p:cNvPr id="9" name="Straight Connector 8">
            <a:extLst>
              <a:ext uri="{FF2B5EF4-FFF2-40B4-BE49-F238E27FC236}">
                <a16:creationId xmlns:a16="http://schemas.microsoft.com/office/drawing/2014/main" id="{6486B196-4437-0A0A-0C3F-C6B8E83895E5}"/>
              </a:ext>
            </a:extLst>
          </p:cNvPr>
          <p:cNvCxnSpPr>
            <a:cxnSpLocks/>
          </p:cNvCxnSpPr>
          <p:nvPr/>
        </p:nvCxnSpPr>
        <p:spPr>
          <a:xfrm>
            <a:off x="1665228" y="1732720"/>
            <a:ext cx="4043363"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56DFE2-8F50-4E0B-087F-7D0330D89829}"/>
              </a:ext>
            </a:extLst>
          </p:cNvPr>
          <p:cNvCxnSpPr>
            <a:cxnSpLocks/>
          </p:cNvCxnSpPr>
          <p:nvPr/>
        </p:nvCxnSpPr>
        <p:spPr>
          <a:xfrm>
            <a:off x="1665228" y="3396936"/>
            <a:ext cx="4043363"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86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DB32A8-C243-D57B-0979-140A1674E7A3}"/>
              </a:ext>
            </a:extLst>
          </p:cNvPr>
          <p:cNvPicPr>
            <a:picLocks noChangeAspect="1"/>
          </p:cNvPicPr>
          <p:nvPr/>
        </p:nvPicPr>
        <p:blipFill>
          <a:blip r:embed="rId4"/>
          <a:stretch>
            <a:fillRect/>
          </a:stretch>
        </p:blipFill>
        <p:spPr>
          <a:xfrm>
            <a:off x="0" y="1723645"/>
            <a:ext cx="9144000" cy="3419855"/>
          </a:xfrm>
          <a:prstGeom prst="rect">
            <a:avLst/>
          </a:prstGeom>
        </p:spPr>
      </p:pic>
      <p:cxnSp>
        <p:nvCxnSpPr>
          <p:cNvPr id="7" name="Straight Connector 6">
            <a:extLst>
              <a:ext uri="{FF2B5EF4-FFF2-40B4-BE49-F238E27FC236}">
                <a16:creationId xmlns:a16="http://schemas.microsoft.com/office/drawing/2014/main" id="{3ECBE731-499C-9420-60ED-4C492D1977A1}"/>
              </a:ext>
            </a:extLst>
          </p:cNvPr>
          <p:cNvCxnSpPr>
            <a:cxnSpLocks/>
          </p:cNvCxnSpPr>
          <p:nvPr/>
        </p:nvCxnSpPr>
        <p:spPr>
          <a:xfrm>
            <a:off x="276694" y="1131099"/>
            <a:ext cx="6198751"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B3B151-128C-EF40-1863-130B2493D010}"/>
              </a:ext>
            </a:extLst>
          </p:cNvPr>
          <p:cNvSpPr>
            <a:spLocks noGrp="1"/>
          </p:cNvSpPr>
          <p:nvPr>
            <p:ph type="title"/>
          </p:nvPr>
        </p:nvSpPr>
        <p:spPr>
          <a:xfrm>
            <a:off x="0" y="12093"/>
            <a:ext cx="9144000" cy="1106305"/>
          </a:xfrm>
        </p:spPr>
        <p:txBody>
          <a:bodyPr lIns="274320"/>
          <a:lstStyle/>
          <a:p>
            <a:r>
              <a:rPr lang="en-US" sz="3200"/>
              <a:t>Role of Nurse </a:t>
            </a:r>
            <a:br>
              <a:rPr lang="en-US" sz="3200"/>
            </a:br>
            <a:r>
              <a:rPr lang="en-US" sz="3200"/>
              <a:t>and Non-Clinical Administrators</a:t>
            </a:r>
          </a:p>
        </p:txBody>
      </p:sp>
      <p:sp>
        <p:nvSpPr>
          <p:cNvPr id="3" name="Content Placeholder 2">
            <a:extLst>
              <a:ext uri="{FF2B5EF4-FFF2-40B4-BE49-F238E27FC236}">
                <a16:creationId xmlns:a16="http://schemas.microsoft.com/office/drawing/2014/main" id="{263DB97D-6468-5D1E-E86A-B3347B0BA8B2}"/>
              </a:ext>
            </a:extLst>
          </p:cNvPr>
          <p:cNvSpPr>
            <a:spLocks noGrp="1"/>
          </p:cNvSpPr>
          <p:nvPr>
            <p:ph idx="1"/>
          </p:nvPr>
        </p:nvSpPr>
        <p:spPr>
          <a:xfrm>
            <a:off x="235390" y="1289307"/>
            <a:ext cx="8691327" cy="3536190"/>
          </a:xfrm>
        </p:spPr>
        <p:txBody>
          <a:bodyPr/>
          <a:lstStyle/>
          <a:p>
            <a:r>
              <a:rPr lang="en-US" sz="2400"/>
              <a:t>Support clinician prescribers</a:t>
            </a:r>
          </a:p>
          <a:p>
            <a:r>
              <a:rPr lang="en-US" sz="2400"/>
              <a:t>Support patients</a:t>
            </a:r>
          </a:p>
          <a:p>
            <a:r>
              <a:rPr lang="en-US" sz="2400"/>
              <a:t>Team coordination and communication about the mycophenolate registry </a:t>
            </a:r>
          </a:p>
          <a:p>
            <a:r>
              <a:rPr lang="en-US" sz="2400"/>
              <a:t>When applicable, follow-up throughout pregnancy and post-delivery</a:t>
            </a:r>
          </a:p>
        </p:txBody>
      </p:sp>
      <p:sp>
        <p:nvSpPr>
          <p:cNvPr id="4" name="Text Placeholder 3">
            <a:extLst>
              <a:ext uri="{FF2B5EF4-FFF2-40B4-BE49-F238E27FC236}">
                <a16:creationId xmlns:a16="http://schemas.microsoft.com/office/drawing/2014/main" id="{EF43D4BC-1820-E372-D319-7423EAB9EEF1}"/>
              </a:ext>
            </a:extLst>
          </p:cNvPr>
          <p:cNvSpPr>
            <a:spLocks noGrp="1"/>
          </p:cNvSpPr>
          <p:nvPr>
            <p:ph type="body" sz="quarter" idx="10"/>
          </p:nvPr>
        </p:nvSpPr>
        <p:spPr/>
        <p:txBody>
          <a:bodyPr/>
          <a:lstStyle/>
          <a:p>
            <a:r>
              <a:rPr lang="en-US"/>
              <a:t>Mycophenolate REMS. Mycophenolate REMS website. 2025. https://www.mycophenolaterems.com/#Main/OtherHealthcareProfessionals.</a:t>
            </a:r>
          </a:p>
        </p:txBody>
      </p:sp>
      <p:pic>
        <p:nvPicPr>
          <p:cNvPr id="9" name="Picture 8" descr="A black and white logo&#10;&#10;AI-generated content may be incorrect.">
            <a:extLst>
              <a:ext uri="{FF2B5EF4-FFF2-40B4-BE49-F238E27FC236}">
                <a16:creationId xmlns:a16="http://schemas.microsoft.com/office/drawing/2014/main" id="{D88350FB-1D40-FE6B-D8A4-DB31E550C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090" y="4852131"/>
            <a:ext cx="759398" cy="246888"/>
          </a:xfrm>
          <a:prstGeom prst="rect">
            <a:avLst/>
          </a:prstGeom>
        </p:spPr>
      </p:pic>
    </p:spTree>
    <p:extLst>
      <p:ext uri="{BB962C8B-B14F-4D97-AF65-F5344CB8AC3E}">
        <p14:creationId xmlns:p14="http://schemas.microsoft.com/office/powerpoint/2010/main" val="77982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5CEBE93-4651-6F43-AB43-6046B1C8FD12}"/>
              </a:ext>
            </a:extLst>
          </p:cNvPr>
          <p:cNvSpPr/>
          <p:nvPr/>
        </p:nvSpPr>
        <p:spPr>
          <a:xfrm>
            <a:off x="0" y="2036717"/>
            <a:ext cx="9144000" cy="1648043"/>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019A8-7BA0-F683-C2B2-29828AC5B930}"/>
              </a:ext>
            </a:extLst>
          </p:cNvPr>
          <p:cNvSpPr>
            <a:spLocks noGrp="1"/>
          </p:cNvSpPr>
          <p:nvPr>
            <p:ph type="title"/>
          </p:nvPr>
        </p:nvSpPr>
        <p:spPr/>
        <p:txBody>
          <a:bodyPr/>
          <a:lstStyle/>
          <a:p>
            <a:r>
              <a:rPr lang="en-US"/>
              <a:t>How to Report a Pregnancy</a:t>
            </a:r>
          </a:p>
        </p:txBody>
      </p:sp>
      <p:grpSp>
        <p:nvGrpSpPr>
          <p:cNvPr id="16" name="Group 15">
            <a:extLst>
              <a:ext uri="{FF2B5EF4-FFF2-40B4-BE49-F238E27FC236}">
                <a16:creationId xmlns:a16="http://schemas.microsoft.com/office/drawing/2014/main" id="{F519E2B0-0635-1C3E-D6CB-065E1094A97C}"/>
              </a:ext>
            </a:extLst>
          </p:cNvPr>
          <p:cNvGrpSpPr/>
          <p:nvPr/>
        </p:nvGrpSpPr>
        <p:grpSpPr>
          <a:xfrm>
            <a:off x="1178858" y="1800736"/>
            <a:ext cx="6786283" cy="2101308"/>
            <a:chOff x="744072" y="1111623"/>
            <a:chExt cx="6786283" cy="2101308"/>
          </a:xfrm>
        </p:grpSpPr>
        <p:sp>
          <p:nvSpPr>
            <p:cNvPr id="15" name="Rectangle 14">
              <a:extLst>
                <a:ext uri="{FF2B5EF4-FFF2-40B4-BE49-F238E27FC236}">
                  <a16:creationId xmlns:a16="http://schemas.microsoft.com/office/drawing/2014/main" id="{88F5E50F-A4FA-13C5-EF29-50F667D794F5}"/>
                </a:ext>
              </a:extLst>
            </p:cNvPr>
            <p:cNvSpPr/>
            <p:nvPr/>
          </p:nvSpPr>
          <p:spPr>
            <a:xfrm>
              <a:off x="744072" y="1111623"/>
              <a:ext cx="6786282" cy="2101308"/>
            </a:xfrm>
            <a:prstGeom prst="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C3B8B2A-F4E7-0452-169F-38D85237EF4A}"/>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55896" y="1231083"/>
              <a:ext cx="785813" cy="785813"/>
            </a:xfrm>
            <a:prstGeom prst="rect">
              <a:avLst/>
            </a:prstGeom>
          </p:spPr>
        </p:pic>
        <p:pic>
          <p:nvPicPr>
            <p:cNvPr id="6" name="Graphic 5">
              <a:extLst>
                <a:ext uri="{FF2B5EF4-FFF2-40B4-BE49-F238E27FC236}">
                  <a16:creationId xmlns:a16="http://schemas.microsoft.com/office/drawing/2014/main" id="{9CD1CA79-1D42-EBCF-252C-FB16744A6FC4}"/>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880343" y="2182003"/>
              <a:ext cx="922840" cy="922840"/>
            </a:xfrm>
            <a:prstGeom prst="rect">
              <a:avLst/>
            </a:prstGeom>
          </p:spPr>
        </p:pic>
        <p:sp>
          <p:nvSpPr>
            <p:cNvPr id="8" name="TextBox 7">
              <a:extLst>
                <a:ext uri="{FF2B5EF4-FFF2-40B4-BE49-F238E27FC236}">
                  <a16:creationId xmlns:a16="http://schemas.microsoft.com/office/drawing/2014/main" id="{26EEABEB-222C-BE14-F724-BE45997E37DE}"/>
                </a:ext>
              </a:extLst>
            </p:cNvPr>
            <p:cNvSpPr txBox="1"/>
            <p:nvPr/>
          </p:nvSpPr>
          <p:spPr>
            <a:xfrm>
              <a:off x="2127135" y="1347604"/>
              <a:ext cx="3215829" cy="523220"/>
            </a:xfrm>
            <a:prstGeom prst="rect">
              <a:avLst/>
            </a:prstGeom>
            <a:noFill/>
          </p:spPr>
          <p:txBody>
            <a:bodyPr wrap="square" rtlCol="0">
              <a:spAutoFit/>
            </a:bodyPr>
            <a:lstStyle/>
            <a:p>
              <a:r>
                <a:rPr lang="en-US" sz="2800"/>
                <a:t>1-800-617-8191</a:t>
              </a:r>
            </a:p>
          </p:txBody>
        </p:sp>
        <p:sp>
          <p:nvSpPr>
            <p:cNvPr id="9" name="TextBox 8">
              <a:extLst>
                <a:ext uri="{FF2B5EF4-FFF2-40B4-BE49-F238E27FC236}">
                  <a16:creationId xmlns:a16="http://schemas.microsoft.com/office/drawing/2014/main" id="{A2429C90-2503-F30E-A24F-030D355452DE}"/>
                </a:ext>
              </a:extLst>
            </p:cNvPr>
            <p:cNvSpPr txBox="1"/>
            <p:nvPr/>
          </p:nvSpPr>
          <p:spPr>
            <a:xfrm>
              <a:off x="2154031" y="2348310"/>
              <a:ext cx="5376324" cy="523220"/>
            </a:xfrm>
            <a:prstGeom prst="rect">
              <a:avLst/>
            </a:prstGeom>
            <a:noFill/>
          </p:spPr>
          <p:txBody>
            <a:bodyPr wrap="square" rtlCol="0">
              <a:spAutoFit/>
            </a:bodyPr>
            <a:lstStyle/>
            <a:p>
              <a:r>
                <a:rPr lang="en-US" sz="2800" err="1"/>
                <a:t>www.mycophenolateREMS.com</a:t>
              </a:r>
              <a:endParaRPr lang="en-US" sz="2800"/>
            </a:p>
          </p:txBody>
        </p:sp>
        <p:cxnSp>
          <p:nvCxnSpPr>
            <p:cNvPr id="11" name="Straight Connector 10">
              <a:extLst>
                <a:ext uri="{FF2B5EF4-FFF2-40B4-BE49-F238E27FC236}">
                  <a16:creationId xmlns:a16="http://schemas.microsoft.com/office/drawing/2014/main" id="{F3812190-0381-AC9D-13A3-9E7DEDBE9A37}"/>
                </a:ext>
              </a:extLst>
            </p:cNvPr>
            <p:cNvCxnSpPr>
              <a:cxnSpLocks/>
            </p:cNvCxnSpPr>
            <p:nvPr/>
          </p:nvCxnSpPr>
          <p:spPr>
            <a:xfrm>
              <a:off x="976872" y="2144093"/>
              <a:ext cx="6293504"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73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348FFF-0E60-6F3F-7C9D-72DE843D93E5}"/>
              </a:ext>
            </a:extLst>
          </p:cNvPr>
          <p:cNvPicPr>
            <a:picLocks noChangeAspect="1"/>
          </p:cNvPicPr>
          <p:nvPr/>
        </p:nvPicPr>
        <p:blipFill>
          <a:blip r:embed="rId3"/>
          <a:stretch>
            <a:fillRect/>
          </a:stretch>
        </p:blipFill>
        <p:spPr>
          <a:xfrm>
            <a:off x="0" y="1723645"/>
            <a:ext cx="9144000" cy="3419855"/>
          </a:xfrm>
          <a:prstGeom prst="rect">
            <a:avLst/>
          </a:prstGeom>
        </p:spPr>
      </p:pic>
      <p:cxnSp>
        <p:nvCxnSpPr>
          <p:cNvPr id="8" name="Straight Connector 7">
            <a:extLst>
              <a:ext uri="{FF2B5EF4-FFF2-40B4-BE49-F238E27FC236}">
                <a16:creationId xmlns:a16="http://schemas.microsoft.com/office/drawing/2014/main" id="{00265EA2-CD86-BDF4-25BC-410EB560F2C9}"/>
              </a:ext>
            </a:extLst>
          </p:cNvPr>
          <p:cNvCxnSpPr>
            <a:cxnSpLocks/>
          </p:cNvCxnSpPr>
          <p:nvPr/>
        </p:nvCxnSpPr>
        <p:spPr>
          <a:xfrm>
            <a:off x="278506" y="882523"/>
            <a:ext cx="7125471"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4B5B4D-1E15-52DC-0748-2F4C30D2D550}"/>
              </a:ext>
            </a:extLst>
          </p:cNvPr>
          <p:cNvSpPr>
            <a:spLocks noGrp="1"/>
          </p:cNvSpPr>
          <p:nvPr>
            <p:ph type="title"/>
          </p:nvPr>
        </p:nvSpPr>
        <p:spPr/>
        <p:txBody>
          <a:bodyPr lIns="274320"/>
          <a:lstStyle/>
          <a:p>
            <a:r>
              <a:rPr lang="en-US"/>
              <a:t>Tips for Patient Communications</a:t>
            </a:r>
          </a:p>
        </p:txBody>
      </p:sp>
      <p:sp>
        <p:nvSpPr>
          <p:cNvPr id="3" name="Content Placeholder 2">
            <a:extLst>
              <a:ext uri="{FF2B5EF4-FFF2-40B4-BE49-F238E27FC236}">
                <a16:creationId xmlns:a16="http://schemas.microsoft.com/office/drawing/2014/main" id="{CE783195-23D5-5642-EC9F-BC340228B333}"/>
              </a:ext>
            </a:extLst>
          </p:cNvPr>
          <p:cNvSpPr>
            <a:spLocks noGrp="1"/>
          </p:cNvSpPr>
          <p:nvPr>
            <p:ph idx="1"/>
          </p:nvPr>
        </p:nvSpPr>
        <p:spPr>
          <a:xfrm>
            <a:off x="235390" y="1047565"/>
            <a:ext cx="8691327" cy="3777932"/>
          </a:xfrm>
        </p:spPr>
        <p:txBody>
          <a:bodyPr/>
          <a:lstStyle/>
          <a:p>
            <a:r>
              <a:rPr lang="en-US" sz="2400"/>
              <a:t>Email link to connect patients to the Mycophenolate Pregnancy Registry</a:t>
            </a:r>
          </a:p>
          <a:p>
            <a:r>
              <a:rPr lang="en-US" sz="2400"/>
              <a:t>Use social media posts to share general information about the registry</a:t>
            </a:r>
          </a:p>
          <a:p>
            <a:r>
              <a:rPr lang="en-US" sz="2400"/>
              <a:t>Add reminders to patient’s electronic health record notes </a:t>
            </a:r>
          </a:p>
          <a:p>
            <a:r>
              <a:rPr lang="en-US" sz="2400"/>
              <a:t>When applicable, register patient during clinic visit</a:t>
            </a:r>
          </a:p>
        </p:txBody>
      </p:sp>
      <p:pic>
        <p:nvPicPr>
          <p:cNvPr id="11" name="Picture 10" descr="A black and white logo&#10;&#10;AI-generated content may be incorrect.">
            <a:extLst>
              <a:ext uri="{FF2B5EF4-FFF2-40B4-BE49-F238E27FC236}">
                <a16:creationId xmlns:a16="http://schemas.microsoft.com/office/drawing/2014/main" id="{5054F2D7-A54A-E739-3397-5AFD2457E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090" y="4852131"/>
            <a:ext cx="759398" cy="246888"/>
          </a:xfrm>
          <a:prstGeom prst="rect">
            <a:avLst/>
          </a:prstGeom>
        </p:spPr>
      </p:pic>
    </p:spTree>
    <p:extLst>
      <p:ext uri="{BB962C8B-B14F-4D97-AF65-F5344CB8AC3E}">
        <p14:creationId xmlns:p14="http://schemas.microsoft.com/office/powerpoint/2010/main" val="339669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E8464E-DEBC-9D8A-A9A2-61D8FB9131E6}"/>
              </a:ext>
            </a:extLst>
          </p:cNvPr>
          <p:cNvPicPr>
            <a:picLocks noChangeAspect="1"/>
          </p:cNvPicPr>
          <p:nvPr/>
        </p:nvPicPr>
        <p:blipFill>
          <a:blip r:embed="rId3"/>
          <a:stretch>
            <a:fillRect/>
          </a:stretch>
        </p:blipFill>
        <p:spPr>
          <a:xfrm>
            <a:off x="0" y="1723645"/>
            <a:ext cx="9144000" cy="3419855"/>
          </a:xfrm>
          <a:prstGeom prst="rect">
            <a:avLst/>
          </a:prstGeom>
        </p:spPr>
      </p:pic>
      <p:pic>
        <p:nvPicPr>
          <p:cNvPr id="8" name="Picture 7" descr="A black and white logo&#10;&#10;AI-generated content may be incorrect.">
            <a:extLst>
              <a:ext uri="{FF2B5EF4-FFF2-40B4-BE49-F238E27FC236}">
                <a16:creationId xmlns:a16="http://schemas.microsoft.com/office/drawing/2014/main" id="{D896E7EB-7F83-4D1A-5F8E-336729EA2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090" y="4852131"/>
            <a:ext cx="759398" cy="246888"/>
          </a:xfrm>
          <a:prstGeom prst="rect">
            <a:avLst/>
          </a:prstGeom>
        </p:spPr>
      </p:pic>
      <p:sp>
        <p:nvSpPr>
          <p:cNvPr id="2" name="Title 1">
            <a:extLst>
              <a:ext uri="{FF2B5EF4-FFF2-40B4-BE49-F238E27FC236}">
                <a16:creationId xmlns:a16="http://schemas.microsoft.com/office/drawing/2014/main" id="{D54C01AD-E8AD-AD28-B28D-DC48A37E63D5}"/>
              </a:ext>
            </a:extLst>
          </p:cNvPr>
          <p:cNvSpPr>
            <a:spLocks noGrp="1"/>
          </p:cNvSpPr>
          <p:nvPr>
            <p:ph type="title"/>
          </p:nvPr>
        </p:nvSpPr>
        <p:spPr/>
        <p:txBody>
          <a:bodyPr lIns="274320"/>
          <a:lstStyle/>
          <a:p>
            <a:r>
              <a:rPr lang="en-US"/>
              <a:t>Challenges Remain</a:t>
            </a:r>
          </a:p>
        </p:txBody>
      </p:sp>
      <p:sp>
        <p:nvSpPr>
          <p:cNvPr id="3" name="Content Placeholder 2">
            <a:extLst>
              <a:ext uri="{FF2B5EF4-FFF2-40B4-BE49-F238E27FC236}">
                <a16:creationId xmlns:a16="http://schemas.microsoft.com/office/drawing/2014/main" id="{6D5E6900-6D75-A802-1525-C926278898E6}"/>
              </a:ext>
            </a:extLst>
          </p:cNvPr>
          <p:cNvSpPr>
            <a:spLocks noGrp="1"/>
          </p:cNvSpPr>
          <p:nvPr>
            <p:ph idx="1"/>
          </p:nvPr>
        </p:nvSpPr>
        <p:spPr>
          <a:xfrm>
            <a:off x="235390" y="1029810"/>
            <a:ext cx="8691327" cy="3795687"/>
          </a:xfrm>
        </p:spPr>
        <p:txBody>
          <a:bodyPr/>
          <a:lstStyle/>
          <a:p>
            <a:r>
              <a:rPr lang="en-US" sz="2400"/>
              <a:t>Suboptimal participation to-date</a:t>
            </a:r>
          </a:p>
          <a:p>
            <a:r>
              <a:rPr lang="en-US" sz="2400"/>
              <a:t>REMS assessment surveys of female patients taking mycophenolate during reproductive age indicate many patients do not understand increased risk of first-trimester pregnancy loss and congenital malformations </a:t>
            </a:r>
          </a:p>
          <a:p>
            <a:r>
              <a:rPr lang="en-US" sz="2400"/>
              <a:t>Increased participation is critical </a:t>
            </a:r>
          </a:p>
          <a:p>
            <a:endParaRPr lang="en-US" sz="2400"/>
          </a:p>
        </p:txBody>
      </p:sp>
      <p:cxnSp>
        <p:nvCxnSpPr>
          <p:cNvPr id="9" name="Straight Connector 8">
            <a:extLst>
              <a:ext uri="{FF2B5EF4-FFF2-40B4-BE49-F238E27FC236}">
                <a16:creationId xmlns:a16="http://schemas.microsoft.com/office/drawing/2014/main" id="{E4BC7301-A139-F6E8-1F6F-3654679AC4C6}"/>
              </a:ext>
            </a:extLst>
          </p:cNvPr>
          <p:cNvCxnSpPr>
            <a:cxnSpLocks/>
          </p:cNvCxnSpPr>
          <p:nvPr/>
        </p:nvCxnSpPr>
        <p:spPr>
          <a:xfrm>
            <a:off x="278506" y="882523"/>
            <a:ext cx="4151451"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5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F6C1-D57A-4E1B-8A62-9FE3E7FAE345}"/>
              </a:ext>
            </a:extLst>
          </p:cNvPr>
          <p:cNvSpPr>
            <a:spLocks noGrp="1"/>
          </p:cNvSpPr>
          <p:nvPr>
            <p:ph type="title"/>
          </p:nvPr>
        </p:nvSpPr>
        <p:spPr/>
        <p:txBody>
          <a:bodyPr/>
          <a:lstStyle/>
          <a:p>
            <a:r>
              <a:rPr lang="en-US" sz="3200"/>
              <a:t>SMART Goals </a:t>
            </a:r>
            <a:br>
              <a:rPr lang="en-US" sz="3200"/>
            </a:br>
            <a:r>
              <a:rPr lang="en-US" sz="2800" b="0" i="1"/>
              <a:t>Specific, Measurable, Attainable, Relevant, and Timely</a:t>
            </a:r>
            <a:endParaRPr lang="en-US" sz="3200" b="0" i="1"/>
          </a:p>
        </p:txBody>
      </p:sp>
      <p:sp>
        <p:nvSpPr>
          <p:cNvPr id="3" name="Content Placeholder 2">
            <a:extLst>
              <a:ext uri="{FF2B5EF4-FFF2-40B4-BE49-F238E27FC236}">
                <a16:creationId xmlns:a16="http://schemas.microsoft.com/office/drawing/2014/main" id="{4FC69518-5491-672D-5A37-89D5213B2CB6}"/>
              </a:ext>
            </a:extLst>
          </p:cNvPr>
          <p:cNvSpPr>
            <a:spLocks noGrp="1"/>
          </p:cNvSpPr>
          <p:nvPr>
            <p:ph idx="1"/>
          </p:nvPr>
        </p:nvSpPr>
        <p:spPr>
          <a:xfrm>
            <a:off x="262549" y="1048198"/>
            <a:ext cx="8664167" cy="3910663"/>
          </a:xfrm>
        </p:spPr>
        <p:txBody>
          <a:bodyPr/>
          <a:lstStyle/>
          <a:p>
            <a:pPr marR="79375" lvl="0">
              <a:spcAft>
                <a:spcPts val="400"/>
              </a:spcAft>
              <a:tabLst>
                <a:tab pos="304800" algn="l"/>
              </a:tabLst>
            </a:pPr>
            <a:r>
              <a:rPr lang="en-US" sz="1800" b="1" spc="-30">
                <a:ea typeface="Arial" panose="020B0604020202020204" pitchFamily="34" charset="0"/>
              </a:rPr>
              <a:t>Educate and remind! </a:t>
            </a:r>
            <a:r>
              <a:rPr lang="en-US" sz="1800" spc="-30">
                <a:ea typeface="Arial" panose="020B0604020202020204" pitchFamily="34" charset="0"/>
              </a:rPr>
              <a:t>persons</a:t>
            </a:r>
            <a:r>
              <a:rPr lang="en-US" sz="1800" spc="-105">
                <a:ea typeface="Arial" panose="020B0604020202020204" pitchFamily="34" charset="0"/>
              </a:rPr>
              <a:t> </a:t>
            </a:r>
            <a:r>
              <a:rPr lang="en-US" sz="1800" spc="-30">
                <a:ea typeface="Arial" panose="020B0604020202020204" pitchFamily="34" charset="0"/>
              </a:rPr>
              <a:t>of</a:t>
            </a:r>
            <a:r>
              <a:rPr lang="en-US" sz="1800" spc="-105">
                <a:ea typeface="Arial" panose="020B0604020202020204" pitchFamily="34" charset="0"/>
              </a:rPr>
              <a:t> </a:t>
            </a:r>
            <a:r>
              <a:rPr lang="en-US" sz="1800" spc="-30">
                <a:ea typeface="Arial" panose="020B0604020202020204" pitchFamily="34" charset="0"/>
              </a:rPr>
              <a:t>reproductive</a:t>
            </a:r>
            <a:r>
              <a:rPr lang="en-US" sz="1800" spc="-90">
                <a:ea typeface="Arial" panose="020B0604020202020204" pitchFamily="34" charset="0"/>
              </a:rPr>
              <a:t> </a:t>
            </a:r>
            <a:r>
              <a:rPr lang="en-US" sz="1800" spc="-30">
                <a:ea typeface="Arial" panose="020B0604020202020204" pitchFamily="34" charset="0"/>
              </a:rPr>
              <a:t>potential</a:t>
            </a:r>
            <a:r>
              <a:rPr lang="en-US" sz="1800" spc="-105">
                <a:ea typeface="Arial" panose="020B0604020202020204" pitchFamily="34" charset="0"/>
              </a:rPr>
              <a:t> </a:t>
            </a:r>
            <a:r>
              <a:rPr lang="en-US" sz="1800" spc="-30">
                <a:ea typeface="Arial" panose="020B0604020202020204" pitchFamily="34" charset="0"/>
              </a:rPr>
              <a:t>about</a:t>
            </a:r>
            <a:r>
              <a:rPr lang="en-US" sz="1800" spc="-90">
                <a:ea typeface="Arial" panose="020B0604020202020204" pitchFamily="34" charset="0"/>
              </a:rPr>
              <a:t> </a:t>
            </a:r>
            <a:r>
              <a:rPr lang="en-US" sz="1800" spc="-30">
                <a:ea typeface="Arial" panose="020B0604020202020204" pitchFamily="34" charset="0"/>
              </a:rPr>
              <a:t>risk, tailoring discussions based on each patient’s health literacy</a:t>
            </a:r>
            <a:endParaRPr lang="en-US" sz="1800">
              <a:ea typeface="Arial" panose="020B0604020202020204" pitchFamily="34" charset="0"/>
            </a:endParaRPr>
          </a:p>
          <a:p>
            <a:pPr marR="269875" lvl="0">
              <a:spcAft>
                <a:spcPts val="400"/>
              </a:spcAft>
              <a:tabLst>
                <a:tab pos="304800" algn="l"/>
              </a:tabLst>
            </a:pPr>
            <a:r>
              <a:rPr lang="en-US" sz="1800" spc="-40">
                <a:ea typeface="Arial" panose="020B0604020202020204" pitchFamily="34" charset="0"/>
              </a:rPr>
              <a:t>Engage in </a:t>
            </a:r>
            <a:r>
              <a:rPr lang="en-US" sz="1800" b="1" spc="-40">
                <a:ea typeface="Arial" panose="020B0604020202020204" pitchFamily="34" charset="0"/>
              </a:rPr>
              <a:t>pregnancy prevention </a:t>
            </a:r>
            <a:r>
              <a:rPr lang="en-US" sz="1800" b="1" spc="-30">
                <a:ea typeface="Arial" panose="020B0604020202020204" pitchFamily="34" charset="0"/>
              </a:rPr>
              <a:t>and</a:t>
            </a:r>
            <a:r>
              <a:rPr lang="en-US" sz="1800" b="1" spc="-120">
                <a:ea typeface="Arial" panose="020B0604020202020204" pitchFamily="34" charset="0"/>
              </a:rPr>
              <a:t> </a:t>
            </a:r>
            <a:r>
              <a:rPr lang="en-US" sz="1800" b="1" spc="-30">
                <a:ea typeface="Arial" panose="020B0604020202020204" pitchFamily="34" charset="0"/>
              </a:rPr>
              <a:t>planning,</a:t>
            </a:r>
            <a:r>
              <a:rPr lang="en-US" sz="1800" spc="-105">
                <a:ea typeface="Arial" panose="020B0604020202020204" pitchFamily="34" charset="0"/>
              </a:rPr>
              <a:t> </a:t>
            </a:r>
            <a:r>
              <a:rPr lang="en-US" sz="1800" spc="-30">
                <a:ea typeface="Arial" panose="020B0604020202020204" pitchFamily="34" charset="0"/>
              </a:rPr>
              <a:t>including</a:t>
            </a:r>
            <a:r>
              <a:rPr lang="en-US" sz="1800" spc="-120">
                <a:ea typeface="Arial" panose="020B0604020202020204" pitchFamily="34" charset="0"/>
              </a:rPr>
              <a:t> </a:t>
            </a:r>
          </a:p>
          <a:p>
            <a:pPr marL="742950" marR="269875" lvl="1" indent="-285750">
              <a:spcAft>
                <a:spcPts val="400"/>
              </a:spcAft>
              <a:tabLst>
                <a:tab pos="304800" algn="l"/>
              </a:tabLst>
            </a:pPr>
            <a:r>
              <a:rPr lang="en-US" sz="1600" spc="-120">
                <a:ea typeface="Arial" panose="020B0604020202020204" pitchFamily="34" charset="0"/>
              </a:rPr>
              <a:t>Discussion of </a:t>
            </a:r>
            <a:r>
              <a:rPr lang="en-US" sz="1600" spc="-30">
                <a:ea typeface="Arial" panose="020B0604020202020204" pitchFamily="34" charset="0"/>
              </a:rPr>
              <a:t>acceptable</a:t>
            </a:r>
            <a:r>
              <a:rPr lang="en-US" sz="1600" spc="-115">
                <a:ea typeface="Arial" panose="020B0604020202020204" pitchFamily="34" charset="0"/>
              </a:rPr>
              <a:t> </a:t>
            </a:r>
            <a:r>
              <a:rPr lang="en-US" sz="1600" spc="-30">
                <a:ea typeface="Arial" panose="020B0604020202020204" pitchFamily="34" charset="0"/>
              </a:rPr>
              <a:t>methods</a:t>
            </a:r>
            <a:r>
              <a:rPr lang="en-US" sz="1600" spc="-105">
                <a:ea typeface="Arial" panose="020B0604020202020204" pitchFamily="34" charset="0"/>
              </a:rPr>
              <a:t> </a:t>
            </a:r>
            <a:r>
              <a:rPr lang="en-US" sz="1600" spc="-30">
                <a:ea typeface="Arial" panose="020B0604020202020204" pitchFamily="34" charset="0"/>
              </a:rPr>
              <a:t>of</a:t>
            </a:r>
            <a:r>
              <a:rPr lang="en-US" sz="1600" spc="-115">
                <a:ea typeface="Arial" panose="020B0604020202020204" pitchFamily="34" charset="0"/>
              </a:rPr>
              <a:t> </a:t>
            </a:r>
            <a:r>
              <a:rPr lang="en-US" sz="1600" spc="-30">
                <a:ea typeface="Arial" panose="020B0604020202020204" pitchFamily="34" charset="0"/>
              </a:rPr>
              <a:t>contraception</a:t>
            </a:r>
            <a:r>
              <a:rPr lang="en-US" sz="1600" spc="-105">
                <a:ea typeface="Arial" panose="020B0604020202020204" pitchFamily="34" charset="0"/>
              </a:rPr>
              <a:t> </a:t>
            </a:r>
            <a:r>
              <a:rPr lang="en-US" sz="1600" spc="-30">
                <a:ea typeface="Arial" panose="020B0604020202020204" pitchFamily="34" charset="0"/>
              </a:rPr>
              <a:t>during</a:t>
            </a:r>
            <a:r>
              <a:rPr lang="en-US" sz="1600" spc="-120">
                <a:ea typeface="Arial" panose="020B0604020202020204" pitchFamily="34" charset="0"/>
              </a:rPr>
              <a:t> </a:t>
            </a:r>
            <a:r>
              <a:rPr lang="en-US" sz="1600" spc="-30">
                <a:ea typeface="Arial" panose="020B0604020202020204" pitchFamily="34" charset="0"/>
              </a:rPr>
              <a:t>mycophenolate</a:t>
            </a:r>
            <a:r>
              <a:rPr lang="en-US" sz="1600" spc="-100">
                <a:ea typeface="Arial" panose="020B0604020202020204" pitchFamily="34" charset="0"/>
              </a:rPr>
              <a:t> </a:t>
            </a:r>
            <a:r>
              <a:rPr lang="en-US" sz="1600" spc="-30">
                <a:ea typeface="Arial" panose="020B0604020202020204" pitchFamily="34" charset="0"/>
              </a:rPr>
              <a:t>treatment</a:t>
            </a:r>
          </a:p>
          <a:p>
            <a:pPr marL="742950" marR="269875" lvl="1" indent="-285750">
              <a:spcAft>
                <a:spcPts val="400"/>
              </a:spcAft>
              <a:tabLst>
                <a:tab pos="304800" algn="l"/>
              </a:tabLst>
            </a:pPr>
            <a:r>
              <a:rPr lang="en-US" sz="1600" spc="-30">
                <a:ea typeface="Arial" panose="020B0604020202020204" pitchFamily="34" charset="0"/>
              </a:rPr>
              <a:t>Introduction of </a:t>
            </a:r>
            <a:r>
              <a:rPr lang="en-US" sz="1600" b="1" spc="-40">
                <a:ea typeface="Arial" panose="020B0604020202020204" pitchFamily="34" charset="0"/>
              </a:rPr>
              <a:t>alternative </a:t>
            </a:r>
            <a:r>
              <a:rPr lang="en-US" sz="1600" b="1" spc="-20">
                <a:ea typeface="Arial" panose="020B0604020202020204" pitchFamily="34" charset="0"/>
              </a:rPr>
              <a:t>immunosuppressants</a:t>
            </a:r>
            <a:r>
              <a:rPr lang="en-US" sz="1600" b="1" spc="-115">
                <a:ea typeface="Arial" panose="020B0604020202020204" pitchFamily="34" charset="0"/>
              </a:rPr>
              <a:t> </a:t>
            </a:r>
            <a:r>
              <a:rPr lang="en-US" sz="1600" spc="-20">
                <a:ea typeface="Arial" panose="020B0604020202020204" pitchFamily="34" charset="0"/>
              </a:rPr>
              <a:t>with</a:t>
            </a:r>
            <a:r>
              <a:rPr lang="en-US" sz="1600" spc="-120">
                <a:ea typeface="Arial" panose="020B0604020202020204" pitchFamily="34" charset="0"/>
              </a:rPr>
              <a:t> </a:t>
            </a:r>
            <a:r>
              <a:rPr lang="en-US" sz="1600" spc="-20">
                <a:ea typeface="Arial" panose="020B0604020202020204" pitchFamily="34" charset="0"/>
              </a:rPr>
              <a:t>less</a:t>
            </a:r>
            <a:r>
              <a:rPr lang="en-US" sz="1600" spc="-105">
                <a:ea typeface="Arial" panose="020B0604020202020204" pitchFamily="34" charset="0"/>
              </a:rPr>
              <a:t> </a:t>
            </a:r>
            <a:r>
              <a:rPr lang="en-US" sz="1600" spc="-20">
                <a:ea typeface="Arial" panose="020B0604020202020204" pitchFamily="34" charset="0"/>
              </a:rPr>
              <a:t>potential</a:t>
            </a:r>
            <a:r>
              <a:rPr lang="en-US" sz="1600" spc="-105">
                <a:ea typeface="Arial" panose="020B0604020202020204" pitchFamily="34" charset="0"/>
              </a:rPr>
              <a:t> </a:t>
            </a:r>
            <a:r>
              <a:rPr lang="en-US" sz="1600" spc="-20">
                <a:ea typeface="Arial" panose="020B0604020202020204" pitchFamily="34" charset="0"/>
              </a:rPr>
              <a:t>for</a:t>
            </a:r>
            <a:r>
              <a:rPr lang="en-US" sz="1600" spc="-115">
                <a:ea typeface="Arial" panose="020B0604020202020204" pitchFamily="34" charset="0"/>
              </a:rPr>
              <a:t> </a:t>
            </a:r>
            <a:r>
              <a:rPr lang="en-US" sz="1600" spc="-20">
                <a:ea typeface="Arial" panose="020B0604020202020204" pitchFamily="34" charset="0"/>
              </a:rPr>
              <a:t>embryofetal</a:t>
            </a:r>
            <a:r>
              <a:rPr lang="en-US" sz="1600" spc="-115">
                <a:ea typeface="Arial" panose="020B0604020202020204" pitchFamily="34" charset="0"/>
              </a:rPr>
              <a:t> </a:t>
            </a:r>
            <a:r>
              <a:rPr lang="en-US" sz="1600" spc="-20">
                <a:ea typeface="Arial" panose="020B0604020202020204" pitchFamily="34" charset="0"/>
              </a:rPr>
              <a:t>toxicity if pregnancy is desired</a:t>
            </a:r>
            <a:endParaRPr lang="en-US" sz="1600">
              <a:ea typeface="Arial" panose="020B0604020202020204" pitchFamily="34" charset="0"/>
            </a:endParaRPr>
          </a:p>
          <a:p>
            <a:pPr marR="429260" lvl="0">
              <a:spcAft>
                <a:spcPts val="400"/>
              </a:spcAft>
              <a:tabLst>
                <a:tab pos="304800" algn="l"/>
              </a:tabLst>
            </a:pPr>
            <a:r>
              <a:rPr lang="en-US" sz="1800" b="1">
                <a:ea typeface="Arial" panose="020B0604020202020204" pitchFamily="34" charset="0"/>
              </a:rPr>
              <a:t>Report</a:t>
            </a:r>
            <a:r>
              <a:rPr lang="en-US" sz="1800" b="1" spc="-10">
                <a:ea typeface="Arial" panose="020B0604020202020204" pitchFamily="34" charset="0"/>
              </a:rPr>
              <a:t> </a:t>
            </a:r>
            <a:r>
              <a:rPr lang="en-US" sz="1800" b="1">
                <a:ea typeface="Arial" panose="020B0604020202020204" pitchFamily="34" charset="0"/>
              </a:rPr>
              <a:t>to the Mycophenolate</a:t>
            </a:r>
            <a:r>
              <a:rPr lang="en-US" sz="1800" b="1" spc="-5">
                <a:ea typeface="Arial" panose="020B0604020202020204" pitchFamily="34" charset="0"/>
              </a:rPr>
              <a:t> </a:t>
            </a:r>
            <a:r>
              <a:rPr lang="en-US" sz="1800" b="1">
                <a:ea typeface="Arial" panose="020B0604020202020204" pitchFamily="34" charset="0"/>
              </a:rPr>
              <a:t>Pregnancy Registry </a:t>
            </a:r>
            <a:r>
              <a:rPr lang="en-US" sz="1800">
                <a:ea typeface="Arial" panose="020B0604020202020204" pitchFamily="34" charset="0"/>
              </a:rPr>
              <a:t>any pregnancies that occur </a:t>
            </a:r>
            <a:r>
              <a:rPr lang="en-US" sz="1800" spc="-20">
                <a:ea typeface="Arial" panose="020B0604020202020204" pitchFamily="34" charset="0"/>
              </a:rPr>
              <a:t>and encourage </a:t>
            </a:r>
            <a:r>
              <a:rPr lang="en-US" sz="1800" b="1">
                <a:ea typeface="Arial" panose="020B0604020202020204" pitchFamily="34" charset="0"/>
              </a:rPr>
              <a:t>pregnant patients to participate in the </a:t>
            </a:r>
            <a:r>
              <a:rPr lang="en-US" sz="1800" b="1" spc="-10">
                <a:ea typeface="Arial" panose="020B0604020202020204" pitchFamily="34" charset="0"/>
              </a:rPr>
              <a:t>registry</a:t>
            </a:r>
            <a:endParaRPr lang="en-US" sz="1800" spc="-10">
              <a:ea typeface="Arial" panose="020B0604020202020204" pitchFamily="34" charset="0"/>
            </a:endParaRPr>
          </a:p>
          <a:p>
            <a:pPr marL="742950" marR="429260" lvl="1" indent="-285750">
              <a:spcAft>
                <a:spcPts val="400"/>
              </a:spcAft>
              <a:tabLst>
                <a:tab pos="304800" algn="l"/>
              </a:tabLst>
            </a:pPr>
            <a:r>
              <a:rPr lang="en-US" sz="1600" spc="-10">
                <a:ea typeface="Arial" panose="020B0604020202020204" pitchFamily="34" charset="0"/>
              </a:rPr>
              <a:t>Support collection of evidence to support our understanding of REMS failure and enhance prevention of prenatal exposure to mycophenolate</a:t>
            </a:r>
          </a:p>
          <a:p>
            <a:pPr marR="429260">
              <a:spcAft>
                <a:spcPts val="400"/>
              </a:spcAft>
              <a:tabLst>
                <a:tab pos="304800" algn="l"/>
              </a:tabLst>
            </a:pPr>
            <a:r>
              <a:rPr lang="en-US" sz="1800" b="1" spc="-10">
                <a:ea typeface="Arial" panose="020B0604020202020204" pitchFamily="34" charset="0"/>
              </a:rPr>
              <a:t>Read and share </a:t>
            </a:r>
            <a:r>
              <a:rPr lang="en-US" sz="1800" spc="-10">
                <a:ea typeface="Arial" panose="020B0604020202020204" pitchFamily="34" charset="0"/>
              </a:rPr>
              <a:t>additional education resources</a:t>
            </a:r>
          </a:p>
          <a:p>
            <a:pPr marL="742950" marR="429260" lvl="1" indent="-285750">
              <a:spcAft>
                <a:spcPts val="400"/>
              </a:spcAft>
              <a:tabLst>
                <a:tab pos="304800" algn="l"/>
              </a:tabLst>
            </a:pPr>
            <a:r>
              <a:rPr lang="en-US" sz="1600" spc="-10">
                <a:ea typeface="Arial" panose="020B0604020202020204" pitchFamily="34" charset="0"/>
              </a:rPr>
              <a:t>Brochure for healthcare providers </a:t>
            </a:r>
            <a:r>
              <a:rPr lang="en-US" sz="1400" spc="-10">
                <a:ea typeface="Arial" panose="020B0604020202020204" pitchFamily="34" charset="0"/>
              </a:rPr>
              <a:t>(</a:t>
            </a:r>
            <a:r>
              <a:rPr lang="en-US" sz="1400" spc="-10">
                <a:ea typeface="Arial" panose="020B0604020202020204" pitchFamily="34" charset="0"/>
                <a:hlinkClick r:id="rId4"/>
              </a:rPr>
              <a:t>https://www.mycophenolaterems.com/ResourceDownloadRaw/HCPBrochure/inline</a:t>
            </a:r>
            <a:r>
              <a:rPr lang="en-US" sz="1400" spc="-10">
                <a:ea typeface="Arial" panose="020B0604020202020204" pitchFamily="34" charset="0"/>
              </a:rPr>
              <a:t>) </a:t>
            </a:r>
          </a:p>
          <a:p>
            <a:pPr marL="742950" marR="429260" lvl="1" indent="-285750">
              <a:spcAft>
                <a:spcPts val="400"/>
              </a:spcAft>
              <a:tabLst>
                <a:tab pos="304800" algn="l"/>
              </a:tabLst>
            </a:pPr>
            <a:r>
              <a:rPr lang="en-US" sz="1600">
                <a:ea typeface="Arial" panose="020B0604020202020204" pitchFamily="34" charset="0"/>
              </a:rPr>
              <a:t>Brochure for patients </a:t>
            </a:r>
            <a:r>
              <a:rPr lang="en-US" sz="1400">
                <a:ea typeface="Arial" panose="020B0604020202020204" pitchFamily="34" charset="0"/>
              </a:rPr>
              <a:t>(</a:t>
            </a:r>
            <a:r>
              <a:rPr lang="en-US" sz="1400">
                <a:ea typeface="Arial" panose="020B0604020202020204" pitchFamily="34" charset="0"/>
                <a:hlinkClick r:id="rId5"/>
              </a:rPr>
              <a:t>https://www.mycophenolaterems.com/ResourceDownloadRaw/PatientBrochure/inline</a:t>
            </a:r>
            <a:r>
              <a:rPr lang="en-US" sz="1400">
                <a:ea typeface="Arial" panose="020B0604020202020204" pitchFamily="34" charset="0"/>
              </a:rPr>
              <a:t>)</a:t>
            </a:r>
          </a:p>
        </p:txBody>
      </p:sp>
    </p:spTree>
    <p:extLst>
      <p:ext uri="{BB962C8B-B14F-4D97-AF65-F5344CB8AC3E}">
        <p14:creationId xmlns:p14="http://schemas.microsoft.com/office/powerpoint/2010/main" val="134947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1ACC-0757-D93D-D02F-2D09CFE2D972}"/>
              </a:ext>
            </a:extLst>
          </p:cNvPr>
          <p:cNvSpPr>
            <a:spLocks noGrp="1"/>
          </p:cNvSpPr>
          <p:nvPr>
            <p:ph type="title"/>
          </p:nvPr>
        </p:nvSpPr>
        <p:spPr>
          <a:xfrm>
            <a:off x="404714" y="255185"/>
            <a:ext cx="7886700" cy="994172"/>
          </a:xfrm>
        </p:spPr>
        <p:txBody>
          <a:bodyPr anchor="b"/>
          <a:lstStyle/>
          <a:p>
            <a:r>
              <a:rPr lang="en-US">
                <a:solidFill>
                  <a:schemeClr val="bg1"/>
                </a:solidFill>
              </a:rPr>
              <a:t>To Receive Credit</a:t>
            </a:r>
          </a:p>
        </p:txBody>
      </p:sp>
      <p:sp>
        <p:nvSpPr>
          <p:cNvPr id="3" name="Text Placeholder 2">
            <a:extLst>
              <a:ext uri="{FF2B5EF4-FFF2-40B4-BE49-F238E27FC236}">
                <a16:creationId xmlns:a16="http://schemas.microsoft.com/office/drawing/2014/main" id="{06F2C472-9F24-6DDF-2F26-C4EF577225F6}"/>
              </a:ext>
            </a:extLst>
          </p:cNvPr>
          <p:cNvSpPr>
            <a:spLocks noGrp="1"/>
          </p:cNvSpPr>
          <p:nvPr>
            <p:ph type="body" sz="quarter" idx="10"/>
          </p:nvPr>
        </p:nvSpPr>
        <p:spPr>
          <a:xfrm>
            <a:off x="435214" y="1389315"/>
            <a:ext cx="7912100" cy="3621484"/>
          </a:xfrm>
        </p:spPr>
        <p:txBody>
          <a:bodyPr/>
          <a:lstStyle/>
          <a:p>
            <a:pPr marL="0" marR="0" lvl="0" indent="0" defTabSz="685800" rtl="0" eaLnBrk="1" fontAlgn="auto" latinLnBrk="0" hangingPunct="1">
              <a:spcAft>
                <a:spcPts val="1200"/>
              </a:spcAft>
              <a:buClr>
                <a:srgbClr val="0B273E"/>
              </a:buClr>
              <a:buSzPct val="115000"/>
              <a:buFont typeface="Arial"/>
              <a:buNone/>
              <a:tabLst/>
              <a:defRPr/>
            </a:pPr>
            <a:r>
              <a:rPr kumimoji="0" lang="en-US" sz="3200" b="0" i="0" u="none" strike="noStrike" kern="1200" cap="none" spc="0" normalizeH="0" baseline="0" noProof="0">
                <a:ln>
                  <a:noFill/>
                </a:ln>
                <a:solidFill>
                  <a:srgbClr val="FFFFFF"/>
                </a:solidFill>
                <a:uLnTx/>
                <a:uFillTx/>
                <a:latin typeface="Arial" panose="020B0604020202020204" pitchFamily="34" charset="0"/>
                <a:ea typeface="+mn-ea"/>
                <a:cs typeface="Arial" panose="020B0604020202020204" pitchFamily="34" charset="0"/>
              </a:rPr>
              <a:t>To receive CME/CE credit for this activity, participants must complete the post-test and evaluation online. </a:t>
            </a:r>
          </a:p>
          <a:p>
            <a:pPr marL="0" marR="0" lvl="0" indent="0" defTabSz="685800" rtl="0" eaLnBrk="1" fontAlgn="auto" latinLnBrk="0" hangingPunct="1">
              <a:spcAft>
                <a:spcPts val="1200"/>
              </a:spcAft>
              <a:buClr>
                <a:srgbClr val="0B273E"/>
              </a:buClr>
              <a:buSzPct val="115000"/>
              <a:buFont typeface="Arial"/>
              <a:buNone/>
              <a:tabLst/>
              <a:defRPr/>
            </a:pPr>
            <a:r>
              <a:rPr kumimoji="0" lang="en-US" sz="3200" b="0" i="0" u="none" strike="noStrike" kern="1200" cap="none" spc="0" normalizeH="0" baseline="0" noProof="0">
                <a:ln>
                  <a:noFill/>
                </a:ln>
                <a:solidFill>
                  <a:srgbClr val="FFFFFF"/>
                </a:solidFill>
                <a:uLnTx/>
                <a:uFillTx/>
                <a:latin typeface="Arial" panose="020B0604020202020204" pitchFamily="34" charset="0"/>
                <a:ea typeface="+mn-ea"/>
                <a:cs typeface="Arial" panose="020B0604020202020204" pitchFamily="34" charset="0"/>
              </a:rPr>
              <a:t>Participants will be able to download and print their certificate immediately upon completion.</a:t>
            </a:r>
          </a:p>
          <a:p>
            <a:pPr>
              <a:spcAft>
                <a:spcPts val="1200"/>
              </a:spcAft>
            </a:pPr>
            <a:endParaRPr lang="en-US"/>
          </a:p>
        </p:txBody>
      </p:sp>
      <p:cxnSp>
        <p:nvCxnSpPr>
          <p:cNvPr id="5" name="Straight Connector 4">
            <a:extLst>
              <a:ext uri="{FF2B5EF4-FFF2-40B4-BE49-F238E27FC236}">
                <a16:creationId xmlns:a16="http://schemas.microsoft.com/office/drawing/2014/main" id="{1B54D0B9-CAFE-EA98-3339-9BD449911CC0}"/>
              </a:ext>
            </a:extLst>
          </p:cNvPr>
          <p:cNvCxnSpPr>
            <a:cxnSpLocks/>
          </p:cNvCxnSpPr>
          <p:nvPr/>
        </p:nvCxnSpPr>
        <p:spPr>
          <a:xfrm>
            <a:off x="515186" y="1339733"/>
            <a:ext cx="6293504" cy="0"/>
          </a:xfrm>
          <a:prstGeom prst="line">
            <a:avLst/>
          </a:prstGeom>
          <a:ln w="31750">
            <a:gradFill flip="none" rotWithShape="1">
              <a:gsLst>
                <a:gs pos="0">
                  <a:schemeClr val="accent3">
                    <a:lumMod val="50000"/>
                    <a:alpha val="0"/>
                  </a:schemeClr>
                </a:gs>
                <a:gs pos="100000">
                  <a:schemeClr val="accent3">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78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7C824-E44B-17A6-3CD5-C854CE415F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CDD08E-1EB7-E530-5D28-4459108B7339}"/>
              </a:ext>
            </a:extLst>
          </p:cNvPr>
          <p:cNvSpPr txBox="1"/>
          <p:nvPr/>
        </p:nvSpPr>
        <p:spPr>
          <a:xfrm>
            <a:off x="399234" y="1227365"/>
            <a:ext cx="5923411" cy="707886"/>
          </a:xfrm>
          <a:prstGeom prst="rect">
            <a:avLst/>
          </a:prstGeom>
          <a:noFill/>
        </p:spPr>
        <p:txBody>
          <a:bodyPr wrap="square" rtlCol="0">
            <a:spAutoFit/>
          </a:bodyPr>
          <a:lstStyle/>
          <a:p>
            <a:r>
              <a:rPr lang="en-US" sz="4000" b="1">
                <a:solidFill>
                  <a:schemeClr val="bg1"/>
                </a:solidFill>
                <a:effectLst>
                  <a:outerShdw blurRad="38100" dist="38100" dir="2700000" algn="tl">
                    <a:srgbClr val="000000">
                      <a:alpha val="43137"/>
                    </a:srgbClr>
                  </a:outerShdw>
                </a:effectLst>
              </a:rPr>
              <a:t>Additional Resources</a:t>
            </a:r>
          </a:p>
        </p:txBody>
      </p:sp>
      <p:sp>
        <p:nvSpPr>
          <p:cNvPr id="4" name="Content Placeholder 2">
            <a:extLst>
              <a:ext uri="{FF2B5EF4-FFF2-40B4-BE49-F238E27FC236}">
                <a16:creationId xmlns:a16="http://schemas.microsoft.com/office/drawing/2014/main" id="{9D4A5443-00FD-320E-4ACC-A5C0463F81CB}"/>
              </a:ext>
            </a:extLst>
          </p:cNvPr>
          <p:cNvSpPr txBox="1">
            <a:spLocks/>
          </p:cNvSpPr>
          <p:nvPr/>
        </p:nvSpPr>
        <p:spPr>
          <a:xfrm>
            <a:off x="399235" y="1751049"/>
            <a:ext cx="6637105" cy="2385538"/>
          </a:xfrm>
          <a:prstGeom prst="rect">
            <a:avLst/>
          </a:prstGeom>
        </p:spPr>
        <p:txBody>
          <a:bodyPr anchor="ctr"/>
          <a:lstStyle>
            <a:lvl1pPr marL="346075" indent="-365760" algn="l" defTabSz="914400" rtl="0" eaLnBrk="1" latinLnBrk="0" hangingPunct="1">
              <a:lnSpc>
                <a:spcPct val="85000"/>
              </a:lnSpc>
              <a:spcBef>
                <a:spcPts val="800"/>
              </a:spcBef>
              <a:spcAft>
                <a:spcPts val="200"/>
              </a:spcAft>
              <a:buClr>
                <a:schemeClr val="accent2"/>
              </a:buClr>
              <a:buSzPct val="77000"/>
              <a:buFont typeface=".Lucida Grande UI Regular"/>
              <a:buChar char="►"/>
              <a:defRPr sz="2700" kern="1200" spc="10" baseline="0">
                <a:solidFill>
                  <a:schemeClr val="accent3"/>
                </a:solidFill>
                <a:latin typeface="Arial"/>
                <a:ea typeface="+mn-ea"/>
                <a:cs typeface="Arial"/>
              </a:defRPr>
            </a:lvl1pPr>
            <a:lvl2pPr marL="739775" indent="-374015" algn="l" defTabSz="914400" rtl="0" eaLnBrk="1" latinLnBrk="0" hangingPunct="1">
              <a:lnSpc>
                <a:spcPct val="85000"/>
              </a:lnSpc>
              <a:spcBef>
                <a:spcPts val="600"/>
              </a:spcBef>
              <a:spcAft>
                <a:spcPts val="200"/>
              </a:spcAft>
              <a:buClr>
                <a:schemeClr val="accent6"/>
              </a:buClr>
              <a:buSzPct val="69000"/>
              <a:buFont typeface=".Lucida Grande UI Regular"/>
              <a:buChar char="►"/>
              <a:defRPr sz="2500" kern="1200" spc="10">
                <a:solidFill>
                  <a:schemeClr val="accent3"/>
                </a:solidFill>
                <a:latin typeface="Arial"/>
                <a:ea typeface="+mn-ea"/>
                <a:cs typeface="Arial"/>
              </a:defRPr>
            </a:lvl2pPr>
            <a:lvl3pPr marL="1078992" indent="-283464" algn="l" defTabSz="914400" rtl="0" eaLnBrk="1" latinLnBrk="0" hangingPunct="1">
              <a:lnSpc>
                <a:spcPct val="85000"/>
              </a:lnSpc>
              <a:spcBef>
                <a:spcPts val="600"/>
              </a:spcBef>
              <a:spcAft>
                <a:spcPts val="200"/>
              </a:spcAft>
              <a:buClr>
                <a:schemeClr val="accent4"/>
              </a:buClr>
              <a:buSzPct val="60000"/>
              <a:buFont typeface=".Lucida Grande UI Regular"/>
              <a:buChar char="►"/>
              <a:defRPr sz="2400" kern="1200" spc="10">
                <a:solidFill>
                  <a:schemeClr val="accent3"/>
                </a:solidFill>
                <a:latin typeface="Arial"/>
                <a:ea typeface="+mn-ea"/>
                <a:cs typeface="Arial"/>
              </a:defRPr>
            </a:lvl3pPr>
            <a:lvl4pPr marL="1481328" indent="-283464" algn="l" defTabSz="914400" rtl="0" eaLnBrk="1" latinLnBrk="0" hangingPunct="1">
              <a:lnSpc>
                <a:spcPct val="85000"/>
              </a:lnSpc>
              <a:spcBef>
                <a:spcPts val="300"/>
              </a:spcBef>
              <a:spcAft>
                <a:spcPts val="200"/>
              </a:spcAft>
              <a:buClr>
                <a:schemeClr val="accent1"/>
              </a:buClr>
              <a:buSzPct val="115000"/>
              <a:buFont typeface="System Font Regular"/>
              <a:buChar char="⁃"/>
              <a:defRPr sz="2100" kern="1200" spc="10">
                <a:solidFill>
                  <a:schemeClr val="accent3"/>
                </a:solidFill>
                <a:latin typeface="Arial"/>
                <a:ea typeface="+mn-ea"/>
                <a:cs typeface="Arial"/>
              </a:defRPr>
            </a:lvl4pPr>
            <a:lvl5pPr marL="1883664" indent="-283464" algn="l" defTabSz="914400" rtl="0" eaLnBrk="1" latinLnBrk="0" hangingPunct="1">
              <a:lnSpc>
                <a:spcPct val="85000"/>
              </a:lnSpc>
              <a:spcBef>
                <a:spcPts val="300"/>
              </a:spcBef>
              <a:spcAft>
                <a:spcPts val="200"/>
              </a:spcAft>
              <a:buClr>
                <a:schemeClr val="accent3">
                  <a:lumMod val="60000"/>
                  <a:lumOff val="40000"/>
                </a:schemeClr>
              </a:buClr>
              <a:buSzPct val="115000"/>
              <a:buFont typeface="System Font Regular"/>
              <a:buChar char="⁃"/>
              <a:defRPr sz="2100" kern="1200" spc="1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0"/>
              </a:spcAft>
              <a:buNone/>
            </a:pPr>
            <a:r>
              <a:rPr lang="en-US" sz="3600">
                <a:solidFill>
                  <a:schemeClr val="bg1"/>
                </a:solidFill>
                <a:effectLst>
                  <a:outerShdw blurRad="38100" dist="38100" dir="2700000" algn="tl">
                    <a:srgbClr val="000000">
                      <a:alpha val="43137"/>
                    </a:srgbClr>
                  </a:outerShdw>
                </a:effectLst>
                <a:latin typeface="+mn-lt"/>
              </a:rPr>
              <a:t>Visit </a:t>
            </a:r>
            <a:r>
              <a:rPr lang="en-US" sz="3600">
                <a:solidFill>
                  <a:schemeClr val="accent4">
                    <a:lumMod val="60000"/>
                    <a:lumOff val="40000"/>
                  </a:schemeClr>
                </a:solidFill>
                <a:effectLst>
                  <a:outerShdw blurRad="38100" dist="38100" dir="2700000" algn="tl">
                    <a:srgbClr val="000000">
                      <a:alpha val="43137"/>
                    </a:srgbClr>
                  </a:outerShdw>
                </a:effectLst>
                <a:latin typeface="+mn-lt"/>
              </a:rPr>
              <a:t>www.cmeoutfitters.com</a:t>
            </a:r>
            <a:br>
              <a:rPr lang="en-US" sz="3600">
                <a:solidFill>
                  <a:schemeClr val="bg1"/>
                </a:solidFill>
                <a:effectLst>
                  <a:outerShdw blurRad="38100" dist="38100" dir="2700000" algn="tl">
                    <a:srgbClr val="000000">
                      <a:alpha val="43137"/>
                    </a:srgbClr>
                  </a:outerShdw>
                </a:effectLst>
                <a:latin typeface="+mn-lt"/>
              </a:rPr>
            </a:br>
            <a:r>
              <a:rPr lang="en-US" sz="3600">
                <a:solidFill>
                  <a:schemeClr val="bg1"/>
                </a:solidFill>
                <a:effectLst>
                  <a:outerShdw blurRad="38100" dist="38100" dir="2700000" algn="tl">
                    <a:srgbClr val="000000">
                      <a:alpha val="43137"/>
                    </a:srgbClr>
                  </a:outerShdw>
                </a:effectLst>
                <a:latin typeface="+mn-lt"/>
              </a:rPr>
              <a:t>for clinical information and </a:t>
            </a:r>
            <a:br>
              <a:rPr lang="en-US" sz="3600">
                <a:solidFill>
                  <a:schemeClr val="bg1"/>
                </a:solidFill>
                <a:effectLst>
                  <a:outerShdw blurRad="38100" dist="38100" dir="2700000" algn="tl">
                    <a:srgbClr val="000000">
                      <a:alpha val="43137"/>
                    </a:srgbClr>
                  </a:outerShdw>
                </a:effectLst>
                <a:latin typeface="+mn-lt"/>
              </a:rPr>
            </a:br>
            <a:r>
              <a:rPr lang="en-US" sz="3600">
                <a:solidFill>
                  <a:schemeClr val="bg1"/>
                </a:solidFill>
                <a:effectLst>
                  <a:outerShdw blurRad="38100" dist="38100" dir="2700000" algn="tl">
                    <a:srgbClr val="000000">
                      <a:alpha val="43137"/>
                    </a:srgbClr>
                  </a:outerShdw>
                </a:effectLst>
                <a:latin typeface="+mn-lt"/>
              </a:rPr>
              <a:t>certified educational activities</a:t>
            </a:r>
          </a:p>
        </p:txBody>
      </p:sp>
      <p:cxnSp>
        <p:nvCxnSpPr>
          <p:cNvPr id="2" name="Straight Connector 1">
            <a:extLst>
              <a:ext uri="{FF2B5EF4-FFF2-40B4-BE49-F238E27FC236}">
                <a16:creationId xmlns:a16="http://schemas.microsoft.com/office/drawing/2014/main" id="{48F0872E-B8E5-503A-91DE-D0F7D79B106A}"/>
              </a:ext>
            </a:extLst>
          </p:cNvPr>
          <p:cNvCxnSpPr>
            <a:cxnSpLocks/>
          </p:cNvCxnSpPr>
          <p:nvPr/>
        </p:nvCxnSpPr>
        <p:spPr>
          <a:xfrm>
            <a:off x="470796" y="2023314"/>
            <a:ext cx="5237546" cy="0"/>
          </a:xfrm>
          <a:prstGeom prst="line">
            <a:avLst/>
          </a:prstGeom>
          <a:ln w="31750">
            <a:gradFill flip="none" rotWithShape="1">
              <a:gsLst>
                <a:gs pos="0">
                  <a:schemeClr val="bg1">
                    <a:alpha val="0"/>
                  </a:schemeClr>
                </a:gs>
                <a:gs pos="100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76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24624B-D08F-E0BA-55E0-CA11F84D91CB}"/>
              </a:ext>
            </a:extLst>
          </p:cNvPr>
          <p:cNvSpPr>
            <a:spLocks noGrp="1"/>
          </p:cNvSpPr>
          <p:nvPr>
            <p:ph sz="quarter" idx="10"/>
          </p:nvPr>
        </p:nvSpPr>
        <p:spPr>
          <a:xfrm>
            <a:off x="549274" y="1725324"/>
            <a:ext cx="8015304" cy="1010655"/>
          </a:xfrm>
        </p:spPr>
        <p:txBody>
          <a:bodyPr/>
          <a:lstStyle/>
          <a:p>
            <a:r>
              <a:rPr lang="en-US" b="0" i="1"/>
              <a:t>Visit the</a:t>
            </a:r>
          </a:p>
          <a:p>
            <a:r>
              <a:rPr lang="en-US">
                <a:solidFill>
                  <a:schemeClr val="accent4">
                    <a:lumMod val="60000"/>
                    <a:lumOff val="40000"/>
                  </a:schemeClr>
                </a:solidFill>
              </a:rPr>
              <a:t>Transplant Hub</a:t>
            </a:r>
          </a:p>
        </p:txBody>
      </p:sp>
      <p:sp>
        <p:nvSpPr>
          <p:cNvPr id="8" name="Content Placeholder 7">
            <a:extLst>
              <a:ext uri="{FF2B5EF4-FFF2-40B4-BE49-F238E27FC236}">
                <a16:creationId xmlns:a16="http://schemas.microsoft.com/office/drawing/2014/main" id="{9939D385-FF88-4015-0708-6DF531315B2F}"/>
              </a:ext>
            </a:extLst>
          </p:cNvPr>
          <p:cNvSpPr>
            <a:spLocks noGrp="1"/>
          </p:cNvSpPr>
          <p:nvPr>
            <p:ph sz="quarter" idx="11"/>
          </p:nvPr>
        </p:nvSpPr>
        <p:spPr>
          <a:xfrm>
            <a:off x="549274" y="2862721"/>
            <a:ext cx="8015304" cy="1845084"/>
          </a:xfrm>
        </p:spPr>
        <p:txBody>
          <a:bodyPr>
            <a:normAutofit lnSpcReduction="10000"/>
          </a:bodyPr>
          <a:lstStyle/>
          <a:p>
            <a:pPr marL="0" marR="0" lvl="0" indent="0" algn="l" defTabSz="685800" rtl="0" eaLnBrk="1" fontAlgn="auto" latinLnBrk="0" hangingPunct="1">
              <a:lnSpc>
                <a:spcPct val="110000"/>
              </a:lnSpc>
              <a:spcBef>
                <a:spcPts val="0"/>
              </a:spcBef>
              <a:spcAft>
                <a:spcPts val="0"/>
              </a:spcAft>
              <a:buClr>
                <a:srgbClr val="0B273E"/>
              </a:buClr>
              <a:buSzPct val="115000"/>
              <a:buFont typeface="Arial"/>
              <a:buNone/>
              <a:tabLst/>
              <a:defRPr/>
            </a:pPr>
            <a:r>
              <a:rPr kumimoji="0" lang="en-US" sz="2400" b="0" i="0" u="none" strike="noStrike" kern="1200" cap="none" spc="0" normalizeH="0" baseline="0" noProof="0">
                <a:ln>
                  <a:noFill/>
                </a:ln>
                <a:solidFill>
                  <a:srgbClr val="FFFFFF"/>
                </a:solidFill>
                <a:uLnTx/>
                <a:uFillTx/>
                <a:latin typeface="Arial"/>
                <a:ea typeface="+mn-ea"/>
                <a:cs typeface="Arial"/>
              </a:rPr>
              <a:t>Free resources and education</a:t>
            </a:r>
          </a:p>
          <a:p>
            <a:pPr marL="0" marR="0" lvl="0" indent="0" algn="l" defTabSz="685800" rtl="0" eaLnBrk="1" fontAlgn="auto" latinLnBrk="0" hangingPunct="1">
              <a:lnSpc>
                <a:spcPct val="110000"/>
              </a:lnSpc>
              <a:spcBef>
                <a:spcPts val="0"/>
              </a:spcBef>
              <a:spcAft>
                <a:spcPts val="0"/>
              </a:spcAft>
              <a:buClr>
                <a:srgbClr val="0B273E"/>
              </a:buClr>
              <a:buSzPct val="115000"/>
              <a:buFont typeface="Arial"/>
              <a:buNone/>
              <a:tabLst/>
              <a:defRPr/>
            </a:pPr>
            <a:r>
              <a:rPr kumimoji="0" lang="en-US" sz="2400" b="0" i="0" u="none" strike="noStrike" kern="1200" cap="none" spc="0" normalizeH="0" baseline="0" noProof="0">
                <a:ln>
                  <a:noFill/>
                </a:ln>
                <a:solidFill>
                  <a:srgbClr val="FFFFFF"/>
                </a:solidFill>
                <a:uLnTx/>
                <a:uFillTx/>
                <a:latin typeface="Arial"/>
                <a:ea typeface="+mn-ea"/>
                <a:cs typeface="Arial"/>
              </a:rPr>
              <a:t>for health care professionals and patients</a:t>
            </a:r>
            <a:endParaRPr kumimoji="0" lang="en-US" sz="2400" b="1" i="0" u="none" strike="noStrike" kern="1200" cap="none" spc="0" normalizeH="0" baseline="0" noProof="0">
              <a:ln>
                <a:noFill/>
              </a:ln>
              <a:solidFill>
                <a:srgbClr val="FFFF00"/>
              </a:solidFill>
              <a:uLnTx/>
              <a:uFillTx/>
              <a:latin typeface="Arial"/>
              <a:ea typeface="+mn-ea"/>
              <a:cs typeface="Arial"/>
            </a:endParaRPr>
          </a:p>
          <a:p>
            <a:pPr>
              <a:lnSpc>
                <a:spcPct val="110000"/>
              </a:lnSpc>
              <a:spcBef>
                <a:spcPts val="1200"/>
              </a:spcBef>
            </a:pPr>
            <a:r>
              <a:rPr lang="en-US" b="1" i="0"/>
              <a:t>https://www.cmeoutfitters.com/</a:t>
            </a:r>
            <a:r>
              <a:rPr lang="en-US" b="1" i="0">
                <a:solidFill>
                  <a:schemeClr val="accent4">
                    <a:lumMod val="60000"/>
                    <a:lumOff val="40000"/>
                  </a:schemeClr>
                </a:solidFill>
              </a:rPr>
              <a:t>practice/transplant-hub/</a:t>
            </a:r>
            <a:endParaRPr lang="en-US">
              <a:solidFill>
                <a:schemeClr val="accent4">
                  <a:lumMod val="60000"/>
                  <a:lumOff val="40000"/>
                </a:schemeClr>
              </a:solidFill>
            </a:endParaRPr>
          </a:p>
        </p:txBody>
      </p:sp>
    </p:spTree>
    <p:extLst>
      <p:ext uri="{BB962C8B-B14F-4D97-AF65-F5344CB8AC3E}">
        <p14:creationId xmlns:p14="http://schemas.microsoft.com/office/powerpoint/2010/main" val="122284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87103-3D3C-434C-D00C-1DCCBD646A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07CDA-D586-C3B1-5593-6CC5390E03F4}"/>
              </a:ext>
            </a:extLst>
          </p:cNvPr>
          <p:cNvSpPr>
            <a:spLocks noGrp="1"/>
          </p:cNvSpPr>
          <p:nvPr>
            <p:ph sz="quarter" idx="11"/>
          </p:nvPr>
        </p:nvSpPr>
        <p:spPr/>
        <p:txBody>
          <a:bodyPr/>
          <a:lstStyle/>
          <a:p>
            <a:pPr lvl="0">
              <a:lnSpc>
                <a:spcPct val="90000"/>
              </a:lnSpc>
            </a:pPr>
            <a:r>
              <a:rPr lang="en-US"/>
              <a:t>Safe Mycophenolate Practices </a:t>
            </a:r>
          </a:p>
          <a:p>
            <a:pPr lvl="0">
              <a:lnSpc>
                <a:spcPct val="90000"/>
              </a:lnSpc>
            </a:pPr>
            <a:r>
              <a:rPr lang="en-US"/>
              <a:t>in Patients of Childbearing Potential</a:t>
            </a:r>
          </a:p>
          <a:p>
            <a:pPr>
              <a:lnSpc>
                <a:spcPct val="90000"/>
              </a:lnSpc>
            </a:pPr>
            <a:endParaRPr lang="en-US"/>
          </a:p>
        </p:txBody>
      </p:sp>
      <p:sp>
        <p:nvSpPr>
          <p:cNvPr id="4" name="Content Placeholder 3">
            <a:extLst>
              <a:ext uri="{FF2B5EF4-FFF2-40B4-BE49-F238E27FC236}">
                <a16:creationId xmlns:a16="http://schemas.microsoft.com/office/drawing/2014/main" id="{92824D43-C315-77AC-9931-CCF58DA1526A}"/>
              </a:ext>
            </a:extLst>
          </p:cNvPr>
          <p:cNvSpPr>
            <a:spLocks noGrp="1"/>
          </p:cNvSpPr>
          <p:nvPr>
            <p:ph sz="quarter" idx="12"/>
          </p:nvPr>
        </p:nvSpPr>
        <p:spPr>
          <a:xfrm>
            <a:off x="549274" y="4277553"/>
            <a:ext cx="8015304" cy="451164"/>
          </a:xfrm>
        </p:spPr>
        <p:txBody>
          <a:bodyPr/>
          <a:lstStyle/>
          <a:p>
            <a:pPr>
              <a:lnSpc>
                <a:spcPct val="100000"/>
              </a:lnSpc>
            </a:pPr>
            <a:r>
              <a:rPr lang="en-US"/>
              <a:t>This activity is supported by an independent educational grant from the Mycophenolate REMS Group. This activity is intended to be fully compliant with the Mycophenolate REMS education requirements issued by the U.S. Food and Drug Administration (FDA).</a:t>
            </a:r>
          </a:p>
        </p:txBody>
      </p:sp>
      <p:sp>
        <p:nvSpPr>
          <p:cNvPr id="11" name="Content Placeholder 10">
            <a:extLst>
              <a:ext uri="{FF2B5EF4-FFF2-40B4-BE49-F238E27FC236}">
                <a16:creationId xmlns:a16="http://schemas.microsoft.com/office/drawing/2014/main" id="{1015EBB7-1B57-000A-63F2-CF2E11E22A0A}"/>
              </a:ext>
            </a:extLst>
          </p:cNvPr>
          <p:cNvSpPr>
            <a:spLocks noGrp="1"/>
          </p:cNvSpPr>
          <p:nvPr>
            <p:ph sz="quarter" idx="10"/>
          </p:nvPr>
        </p:nvSpPr>
        <p:spPr/>
        <p:txBody>
          <a:bodyPr/>
          <a:lstStyle/>
          <a:p>
            <a:r>
              <a:rPr lang="en-US"/>
              <a:t>PREVENTING THE PREVENTABLE</a:t>
            </a:r>
          </a:p>
        </p:txBody>
      </p:sp>
    </p:spTree>
    <p:extLst>
      <p:ext uri="{BB962C8B-B14F-4D97-AF65-F5344CB8AC3E}">
        <p14:creationId xmlns:p14="http://schemas.microsoft.com/office/powerpoint/2010/main" val="295634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305947-0138-84BB-01BD-50B94601CC3F}"/>
              </a:ext>
            </a:extLst>
          </p:cNvPr>
          <p:cNvSpPr>
            <a:spLocks noGrp="1"/>
          </p:cNvSpPr>
          <p:nvPr>
            <p:ph type="title"/>
          </p:nvPr>
        </p:nvSpPr>
        <p:spPr/>
        <p:txBody>
          <a:bodyPr/>
          <a:lstStyle/>
          <a:p>
            <a:r>
              <a:rPr lang="en-US"/>
              <a:t>Why Are We Still Talking about This?</a:t>
            </a:r>
          </a:p>
        </p:txBody>
      </p:sp>
      <p:sp>
        <p:nvSpPr>
          <p:cNvPr id="7" name="Content Placeholder 6">
            <a:extLst>
              <a:ext uri="{FF2B5EF4-FFF2-40B4-BE49-F238E27FC236}">
                <a16:creationId xmlns:a16="http://schemas.microsoft.com/office/drawing/2014/main" id="{4ADF90A9-0577-C006-CA28-FE7E4054034C}"/>
              </a:ext>
            </a:extLst>
          </p:cNvPr>
          <p:cNvSpPr>
            <a:spLocks noGrp="1"/>
          </p:cNvSpPr>
          <p:nvPr>
            <p:ph idx="1"/>
          </p:nvPr>
        </p:nvSpPr>
        <p:spPr>
          <a:xfrm>
            <a:off x="254000" y="1079500"/>
            <a:ext cx="8661400" cy="3746500"/>
          </a:xfrm>
        </p:spPr>
        <p:txBody>
          <a:bodyPr/>
          <a:lstStyle/>
          <a:p>
            <a:r>
              <a:rPr lang="en-US" sz="2400"/>
              <a:t>There is evidence that the Mycophenolate Risk Evaluation and Mitigation Strategy (MREMS) is suboptimal at best in preventing prenatal exposure</a:t>
            </a:r>
          </a:p>
          <a:p>
            <a:pPr lvl="1"/>
            <a:r>
              <a:rPr lang="en-US" sz="2200"/>
              <a:t>“Awareness” of the MREMS is high; clinical "implementation” is low</a:t>
            </a:r>
          </a:p>
          <a:p>
            <a:r>
              <a:rPr lang="en-US" sz="2400"/>
              <a:t>New and evolving abortion laws restrict options when accidental prenatal exposure occurs</a:t>
            </a:r>
          </a:p>
          <a:p>
            <a:pPr lvl="1"/>
            <a:r>
              <a:rPr lang="en-US" sz="2200"/>
              <a:t>Absolute or 6-week abortion bans leave limited opportunity to consider pregnancy termination, if desired</a:t>
            </a:r>
          </a:p>
          <a:p>
            <a:pPr lvl="1"/>
            <a:r>
              <a:rPr lang="en-US" sz="2200"/>
              <a:t>The potential for malformations is generally not recognized as an exception to strict abortion laws</a:t>
            </a:r>
          </a:p>
          <a:p>
            <a:endParaRPr lang="en-US" sz="2400"/>
          </a:p>
        </p:txBody>
      </p:sp>
      <p:sp>
        <p:nvSpPr>
          <p:cNvPr id="8" name="Text Placeholder 7">
            <a:extLst>
              <a:ext uri="{FF2B5EF4-FFF2-40B4-BE49-F238E27FC236}">
                <a16:creationId xmlns:a16="http://schemas.microsoft.com/office/drawing/2014/main" id="{286F83C0-59DD-89E0-66FE-A855913BE71B}"/>
              </a:ext>
            </a:extLst>
          </p:cNvPr>
          <p:cNvSpPr>
            <a:spLocks noGrp="1"/>
          </p:cNvSpPr>
          <p:nvPr>
            <p:ph type="body" sz="quarter" idx="10"/>
          </p:nvPr>
        </p:nvSpPr>
        <p:spPr>
          <a:xfrm>
            <a:off x="0" y="4843092"/>
            <a:ext cx="8337550" cy="304800"/>
          </a:xfrm>
        </p:spPr>
        <p:txBody>
          <a:bodyPr/>
          <a:lstStyle/>
          <a:p>
            <a:r>
              <a:rPr lang="en-US" err="1"/>
              <a:t>Sarayani</a:t>
            </a:r>
            <a:r>
              <a:rPr lang="en-US"/>
              <a:t> A, et al. </a:t>
            </a:r>
            <a:r>
              <a:rPr lang="en-US" i="1"/>
              <a:t>Am J </a:t>
            </a:r>
            <a:r>
              <a:rPr lang="en-US" i="1" err="1"/>
              <a:t>Obstet</a:t>
            </a:r>
            <a:r>
              <a:rPr lang="en-US" i="1"/>
              <a:t> Gynecol</a:t>
            </a:r>
            <a:r>
              <a:rPr lang="en-US"/>
              <a:t>. 2022;227(2):263:e1–e38.</a:t>
            </a:r>
          </a:p>
        </p:txBody>
      </p:sp>
    </p:spTree>
    <p:extLst>
      <p:ext uri="{BB962C8B-B14F-4D97-AF65-F5344CB8AC3E}">
        <p14:creationId xmlns:p14="http://schemas.microsoft.com/office/powerpoint/2010/main" val="106345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A8CC5E-8685-A614-AB39-A0B6A1BFF955}"/>
              </a:ext>
            </a:extLst>
          </p:cNvPr>
          <p:cNvSpPr/>
          <p:nvPr/>
        </p:nvSpPr>
        <p:spPr>
          <a:xfrm>
            <a:off x="6648628" y="1269582"/>
            <a:ext cx="2288039" cy="3300167"/>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3190B32-6AA8-A394-6ACF-6DB5CFAE56A0}"/>
              </a:ext>
            </a:extLst>
          </p:cNvPr>
          <p:cNvSpPr>
            <a:spLocks noGrp="1"/>
          </p:cNvSpPr>
          <p:nvPr>
            <p:ph type="title"/>
          </p:nvPr>
        </p:nvSpPr>
        <p:spPr/>
        <p:txBody>
          <a:bodyPr/>
          <a:lstStyle/>
          <a:p>
            <a:r>
              <a:rPr lang="en-US" sz="3200"/>
              <a:t>Mycophenolate REMS</a:t>
            </a:r>
            <a:br>
              <a:rPr lang="en-US" sz="3200"/>
            </a:br>
            <a:r>
              <a:rPr lang="en-US" sz="2800" b="0" i="1"/>
              <a:t>Goals (HCPs</a:t>
            </a:r>
            <a:r>
              <a:rPr lang="en-US" sz="3200" b="0" i="1"/>
              <a:t>)</a:t>
            </a:r>
          </a:p>
        </p:txBody>
      </p:sp>
      <p:sp>
        <p:nvSpPr>
          <p:cNvPr id="7" name="Content Placeholder 6">
            <a:extLst>
              <a:ext uri="{FF2B5EF4-FFF2-40B4-BE49-F238E27FC236}">
                <a16:creationId xmlns:a16="http://schemas.microsoft.com/office/drawing/2014/main" id="{8FCD4ABC-BE56-F4C4-1D71-30E9F0716C4E}"/>
              </a:ext>
            </a:extLst>
          </p:cNvPr>
          <p:cNvSpPr>
            <a:spLocks noGrp="1"/>
          </p:cNvSpPr>
          <p:nvPr>
            <p:ph idx="1"/>
          </p:nvPr>
        </p:nvSpPr>
        <p:spPr>
          <a:xfrm>
            <a:off x="262549" y="1013988"/>
            <a:ext cx="6386079" cy="3811509"/>
          </a:xfrm>
        </p:spPr>
        <p:txBody>
          <a:bodyPr/>
          <a:lstStyle/>
          <a:p>
            <a:pPr marL="0" indent="0">
              <a:buNone/>
            </a:pPr>
            <a:r>
              <a:rPr lang="en-US" sz="2400" b="1">
                <a:solidFill>
                  <a:schemeClr val="accent3"/>
                </a:solidFill>
              </a:rPr>
              <a:t>Mitigate the risk of embryofetal toxicity associated with the use of mycophenolate by educating health care providers on:</a:t>
            </a:r>
          </a:p>
          <a:p>
            <a:pPr marL="457200" lvl="1"/>
            <a:r>
              <a:rPr lang="en-US" sz="2000"/>
              <a:t>Increased risks of first trimester pregnancy loss and congenital malformations associated with exposure to mycophenolate during pregnancy</a:t>
            </a:r>
          </a:p>
          <a:p>
            <a:pPr marL="457200" lvl="1"/>
            <a:r>
              <a:rPr lang="en-US" sz="2000"/>
              <a:t>Need to counsel patients of reproductive potential on the importance of pregnancy prevention and planning when taking mycophenolate</a:t>
            </a:r>
          </a:p>
          <a:p>
            <a:pPr marL="457200" lvl="1"/>
            <a:r>
              <a:rPr lang="en-US" sz="2000"/>
              <a:t>Need to report pregnancies to the Mycophenolate Pregnancy Registry</a:t>
            </a:r>
          </a:p>
        </p:txBody>
      </p:sp>
      <p:sp>
        <p:nvSpPr>
          <p:cNvPr id="8" name="Text Placeholder 7">
            <a:extLst>
              <a:ext uri="{FF2B5EF4-FFF2-40B4-BE49-F238E27FC236}">
                <a16:creationId xmlns:a16="http://schemas.microsoft.com/office/drawing/2014/main" id="{B14A305F-0610-68CF-B8B3-2D760C10E648}"/>
              </a:ext>
            </a:extLst>
          </p:cNvPr>
          <p:cNvSpPr>
            <a:spLocks noGrp="1"/>
          </p:cNvSpPr>
          <p:nvPr>
            <p:ph type="body" sz="quarter" idx="10"/>
          </p:nvPr>
        </p:nvSpPr>
        <p:spPr>
          <a:xfrm>
            <a:off x="0" y="4851638"/>
            <a:ext cx="8337550" cy="304800"/>
          </a:xfrm>
        </p:spPr>
        <p:txBody>
          <a:bodyPr/>
          <a:lstStyle/>
          <a:p>
            <a:r>
              <a:rPr lang="en-US"/>
              <a:t>Mycophenolate REMS. Mycophenolate REMS website. 2025. https://www.mycophenolaterems.com/#Main/Home. </a:t>
            </a:r>
          </a:p>
        </p:txBody>
      </p:sp>
      <p:grpSp>
        <p:nvGrpSpPr>
          <p:cNvPr id="9" name="Group 8">
            <a:extLst>
              <a:ext uri="{FF2B5EF4-FFF2-40B4-BE49-F238E27FC236}">
                <a16:creationId xmlns:a16="http://schemas.microsoft.com/office/drawing/2014/main" id="{A48601A6-B3FC-DCB6-99FE-74D061952941}"/>
              </a:ext>
            </a:extLst>
          </p:cNvPr>
          <p:cNvGrpSpPr/>
          <p:nvPr/>
        </p:nvGrpSpPr>
        <p:grpSpPr>
          <a:xfrm>
            <a:off x="6753779" y="1145015"/>
            <a:ext cx="2069243" cy="3539564"/>
            <a:chOff x="6933242" y="1033918"/>
            <a:chExt cx="2069243" cy="3539564"/>
          </a:xfrm>
        </p:grpSpPr>
        <p:sp>
          <p:nvSpPr>
            <p:cNvPr id="10" name="Rectangle 9">
              <a:extLst>
                <a:ext uri="{FF2B5EF4-FFF2-40B4-BE49-F238E27FC236}">
                  <a16:creationId xmlns:a16="http://schemas.microsoft.com/office/drawing/2014/main" id="{E0BC79E8-A701-D821-99F1-13514D3CFBBA}"/>
                </a:ext>
              </a:extLst>
            </p:cNvPr>
            <p:cNvSpPr/>
            <p:nvPr/>
          </p:nvSpPr>
          <p:spPr>
            <a:xfrm>
              <a:off x="6989032" y="1033918"/>
              <a:ext cx="1957663" cy="3539564"/>
            </a:xfrm>
            <a:prstGeom prst="rect">
              <a:avLst/>
            </a:prstGeom>
            <a:gradFill>
              <a:gsLst>
                <a:gs pos="0">
                  <a:schemeClr val="bg1">
                    <a:lumMod val="85000"/>
                  </a:schemeClr>
                </a:gs>
                <a:gs pos="75000">
                  <a:schemeClr val="bg1">
                    <a:lumMod val="65000"/>
                  </a:schemeClr>
                </a:gs>
              </a:gsLst>
            </a:gradFill>
            <a:ln w="19050">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CF5595C-BEF9-2A98-18F0-1E8B78F617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1722" y="3119637"/>
              <a:ext cx="1452282" cy="1015715"/>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9B4AECD-F0D2-C30B-708B-D009214AB99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97736" y="1295216"/>
              <a:ext cx="1540255" cy="1095784"/>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7FDBE875-4187-263F-6941-9B94B164897D}"/>
                </a:ext>
              </a:extLst>
            </p:cNvPr>
            <p:cNvSpPr txBox="1"/>
            <p:nvPr/>
          </p:nvSpPr>
          <p:spPr>
            <a:xfrm>
              <a:off x="7037776" y="2465188"/>
              <a:ext cx="1860175" cy="461665"/>
            </a:xfrm>
            <a:prstGeom prst="rect">
              <a:avLst/>
            </a:prstGeom>
            <a:noFill/>
          </p:spPr>
          <p:txBody>
            <a:bodyPr wrap="square" rtlCol="0">
              <a:spAutoFit/>
            </a:bodyPr>
            <a:lstStyle/>
            <a:p>
              <a:pPr algn="ctr"/>
              <a:r>
                <a:rPr lang="en-US" sz="1200" b="1">
                  <a:solidFill>
                    <a:schemeClr val="bg1"/>
                  </a:solidFill>
                  <a:effectLst>
                    <a:outerShdw blurRad="38100" dist="38100" dir="2700000" algn="tl">
                      <a:srgbClr val="000000">
                        <a:alpha val="43137"/>
                      </a:srgbClr>
                    </a:outerShdw>
                  </a:effectLst>
                </a:rPr>
                <a:t>Increased Risk</a:t>
              </a:r>
            </a:p>
            <a:p>
              <a:pPr algn="ctr"/>
              <a:r>
                <a:rPr lang="en-US" sz="1200" b="1">
                  <a:solidFill>
                    <a:schemeClr val="bg1"/>
                  </a:solidFill>
                  <a:effectLst>
                    <a:outerShdw blurRad="38100" dist="38100" dir="2700000" algn="tl">
                      <a:srgbClr val="000000">
                        <a:alpha val="43137"/>
                      </a:srgbClr>
                    </a:outerShdw>
                  </a:effectLst>
                </a:rPr>
                <a:t>Need for Counseling</a:t>
              </a:r>
            </a:p>
          </p:txBody>
        </p:sp>
        <p:sp>
          <p:nvSpPr>
            <p:cNvPr id="14" name="TextBox 13">
              <a:extLst>
                <a:ext uri="{FF2B5EF4-FFF2-40B4-BE49-F238E27FC236}">
                  <a16:creationId xmlns:a16="http://schemas.microsoft.com/office/drawing/2014/main" id="{1E95D9EC-89FD-2074-F0AD-4320F8D8D8C7}"/>
                </a:ext>
              </a:extLst>
            </p:cNvPr>
            <p:cNvSpPr txBox="1"/>
            <p:nvPr/>
          </p:nvSpPr>
          <p:spPr>
            <a:xfrm>
              <a:off x="6933242" y="4181653"/>
              <a:ext cx="2069243" cy="276999"/>
            </a:xfrm>
            <a:prstGeom prst="rect">
              <a:avLst/>
            </a:prstGeom>
            <a:noFill/>
          </p:spPr>
          <p:txBody>
            <a:bodyPr wrap="square" rtlCol="0">
              <a:spAutoFit/>
            </a:bodyPr>
            <a:lstStyle>
              <a:defPPr>
                <a:defRPr lang="en-US"/>
              </a:defPPr>
              <a:lvl1pPr algn="ctr">
                <a:defRPr sz="1200" b="1">
                  <a:solidFill>
                    <a:schemeClr val="bg1">
                      <a:lumMod val="50000"/>
                    </a:schemeClr>
                  </a:solidFill>
                </a:defRPr>
              </a:lvl1pPr>
            </a:lstStyle>
            <a:p>
              <a:r>
                <a:rPr lang="en-US">
                  <a:solidFill>
                    <a:schemeClr val="bg1"/>
                  </a:solidFill>
                  <a:effectLst>
                    <a:outerShdw blurRad="38100" dist="38100" dir="2700000" algn="tl">
                      <a:srgbClr val="000000">
                        <a:alpha val="43137"/>
                      </a:srgbClr>
                    </a:outerShdw>
                  </a:effectLst>
                </a:rPr>
                <a:t>Pregnancy Registry</a:t>
              </a:r>
            </a:p>
          </p:txBody>
        </p:sp>
      </p:grpSp>
    </p:spTree>
    <p:extLst>
      <p:ext uri="{BB962C8B-B14F-4D97-AF65-F5344CB8AC3E}">
        <p14:creationId xmlns:p14="http://schemas.microsoft.com/office/powerpoint/2010/main" val="167372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7094A86-9971-6195-372F-36D8C9FC7F81}"/>
              </a:ext>
            </a:extLst>
          </p:cNvPr>
          <p:cNvSpPr/>
          <p:nvPr/>
        </p:nvSpPr>
        <p:spPr>
          <a:xfrm>
            <a:off x="398538" y="3362500"/>
            <a:ext cx="5788618" cy="1241433"/>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CF420E-9435-9CC3-3626-26FF8ED13737}"/>
              </a:ext>
            </a:extLst>
          </p:cNvPr>
          <p:cNvSpPr/>
          <p:nvPr/>
        </p:nvSpPr>
        <p:spPr>
          <a:xfrm>
            <a:off x="6648628" y="1269582"/>
            <a:ext cx="2288039" cy="3300167"/>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73F6299B-05E0-A6D2-DFB6-AE06046B3B8F}"/>
              </a:ext>
            </a:extLst>
          </p:cNvPr>
          <p:cNvSpPr>
            <a:spLocks noGrp="1"/>
          </p:cNvSpPr>
          <p:nvPr>
            <p:ph idx="1"/>
          </p:nvPr>
        </p:nvSpPr>
        <p:spPr>
          <a:xfrm>
            <a:off x="262550" y="1013988"/>
            <a:ext cx="6112614" cy="3811509"/>
          </a:xfrm>
        </p:spPr>
        <p:txBody>
          <a:bodyPr/>
          <a:lstStyle/>
          <a:p>
            <a:pPr marL="0" indent="0">
              <a:buNone/>
            </a:pPr>
            <a:r>
              <a:rPr lang="en-US" sz="2400" b="1">
                <a:solidFill>
                  <a:schemeClr val="accent3"/>
                </a:solidFill>
              </a:rPr>
              <a:t>Informing patients of reproductive potential who are prescribed mycophenolate about:</a:t>
            </a:r>
          </a:p>
          <a:p>
            <a:pPr marL="457200" lvl="1"/>
            <a:r>
              <a:rPr lang="en-US" sz="2000"/>
              <a:t>Increased risks of miscarriage and birth defects</a:t>
            </a:r>
          </a:p>
          <a:p>
            <a:pPr marL="457200" lvl="1"/>
            <a:r>
              <a:rPr lang="en-US" sz="2000"/>
              <a:t>Importance of pregnancy prevention and planning when taking mycophenolate</a:t>
            </a:r>
          </a:p>
          <a:p>
            <a:endParaRPr lang="en-US" sz="2400"/>
          </a:p>
        </p:txBody>
      </p:sp>
      <p:sp>
        <p:nvSpPr>
          <p:cNvPr id="8" name="Text Placeholder 7">
            <a:extLst>
              <a:ext uri="{FF2B5EF4-FFF2-40B4-BE49-F238E27FC236}">
                <a16:creationId xmlns:a16="http://schemas.microsoft.com/office/drawing/2014/main" id="{4E9063EB-C988-3AD5-2537-5B016C1D681A}"/>
              </a:ext>
            </a:extLst>
          </p:cNvPr>
          <p:cNvSpPr>
            <a:spLocks noGrp="1"/>
          </p:cNvSpPr>
          <p:nvPr>
            <p:ph type="body" sz="quarter" idx="10"/>
          </p:nvPr>
        </p:nvSpPr>
        <p:spPr>
          <a:xfrm>
            <a:off x="0" y="4852634"/>
            <a:ext cx="8337550" cy="304800"/>
          </a:xfrm>
        </p:spPr>
        <p:txBody>
          <a:bodyPr/>
          <a:lstStyle/>
          <a:p>
            <a:r>
              <a:rPr lang="en-US"/>
              <a:t>Mycophenolate REMS. Mycophenolate REMS website. 2025. https://www.mycophenolaterems.com/#Main/Home. </a:t>
            </a:r>
          </a:p>
        </p:txBody>
      </p:sp>
      <p:grpSp>
        <p:nvGrpSpPr>
          <p:cNvPr id="9" name="Group 8">
            <a:extLst>
              <a:ext uri="{FF2B5EF4-FFF2-40B4-BE49-F238E27FC236}">
                <a16:creationId xmlns:a16="http://schemas.microsoft.com/office/drawing/2014/main" id="{4F331A69-EF84-8C71-4007-B70C7C6689F9}"/>
              </a:ext>
            </a:extLst>
          </p:cNvPr>
          <p:cNvGrpSpPr/>
          <p:nvPr/>
        </p:nvGrpSpPr>
        <p:grpSpPr>
          <a:xfrm>
            <a:off x="6774739" y="1162963"/>
            <a:ext cx="2069243" cy="3539564"/>
            <a:chOff x="6911471" y="1043322"/>
            <a:chExt cx="2069243" cy="3539564"/>
          </a:xfrm>
        </p:grpSpPr>
        <p:sp>
          <p:nvSpPr>
            <p:cNvPr id="10" name="Rectangle 9">
              <a:extLst>
                <a:ext uri="{FF2B5EF4-FFF2-40B4-BE49-F238E27FC236}">
                  <a16:creationId xmlns:a16="http://schemas.microsoft.com/office/drawing/2014/main" id="{29620882-4CE9-4DD9-EA12-9A222024B437}"/>
                </a:ext>
              </a:extLst>
            </p:cNvPr>
            <p:cNvSpPr/>
            <p:nvPr/>
          </p:nvSpPr>
          <p:spPr>
            <a:xfrm>
              <a:off x="6967261" y="1043322"/>
              <a:ext cx="1957663" cy="3539564"/>
            </a:xfrm>
            <a:prstGeom prst="rect">
              <a:avLst/>
            </a:prstGeom>
            <a:gradFill>
              <a:gsLst>
                <a:gs pos="0">
                  <a:schemeClr val="bg1">
                    <a:lumMod val="85000"/>
                  </a:schemeClr>
                </a:gs>
                <a:gs pos="75000">
                  <a:schemeClr val="bg1">
                    <a:lumMod val="65000"/>
                  </a:schemeClr>
                </a:gs>
              </a:gsLst>
            </a:gradFill>
            <a:ln w="19050">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B6199B-AFC1-93EB-100A-FB549A0D46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10279" y="1159289"/>
              <a:ext cx="1671627" cy="1237907"/>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7CC7277-ED96-E9FD-FF6A-DB53D995519A}"/>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7164373" y="2715395"/>
              <a:ext cx="1563439" cy="1563439"/>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D1B43FF9-4B7B-6576-7107-C159FB009373}"/>
                </a:ext>
              </a:extLst>
            </p:cNvPr>
            <p:cNvSpPr txBox="1"/>
            <p:nvPr/>
          </p:nvSpPr>
          <p:spPr>
            <a:xfrm>
              <a:off x="7016005" y="2416880"/>
              <a:ext cx="1860175" cy="276999"/>
            </a:xfrm>
            <a:prstGeom prst="rect">
              <a:avLst/>
            </a:prstGeom>
            <a:noFill/>
          </p:spPr>
          <p:txBody>
            <a:bodyPr wrap="square" rtlCol="0">
              <a:spAutoFit/>
            </a:bodyPr>
            <a:lstStyle/>
            <a:p>
              <a:pPr algn="ctr"/>
              <a:r>
                <a:rPr lang="en-US" sz="1200" b="1">
                  <a:solidFill>
                    <a:schemeClr val="bg1"/>
                  </a:solidFill>
                  <a:effectLst>
                    <a:outerShdw blurRad="38100" dist="38100" dir="2700000" algn="tl">
                      <a:srgbClr val="000000">
                        <a:alpha val="43137"/>
                      </a:srgbClr>
                    </a:outerShdw>
                  </a:effectLst>
                </a:rPr>
                <a:t>Patient Education</a:t>
              </a:r>
            </a:p>
          </p:txBody>
        </p:sp>
        <p:sp>
          <p:nvSpPr>
            <p:cNvPr id="14" name="TextBox 13">
              <a:extLst>
                <a:ext uri="{FF2B5EF4-FFF2-40B4-BE49-F238E27FC236}">
                  <a16:creationId xmlns:a16="http://schemas.microsoft.com/office/drawing/2014/main" id="{C4A9CB69-48BE-E469-5C94-9F34CB58B65D}"/>
                </a:ext>
              </a:extLst>
            </p:cNvPr>
            <p:cNvSpPr txBox="1"/>
            <p:nvPr/>
          </p:nvSpPr>
          <p:spPr>
            <a:xfrm>
              <a:off x="6911471" y="4300606"/>
              <a:ext cx="2069243" cy="276999"/>
            </a:xfrm>
            <a:prstGeom prst="rect">
              <a:avLst/>
            </a:prstGeom>
            <a:noFill/>
          </p:spPr>
          <p:txBody>
            <a:bodyPr wrap="square" rtlCol="0">
              <a:spAutoFit/>
            </a:bodyPr>
            <a:lstStyle>
              <a:defPPr>
                <a:defRPr lang="en-US"/>
              </a:defPPr>
              <a:lvl1pPr algn="ctr">
                <a:defRPr sz="1200" b="1">
                  <a:solidFill>
                    <a:schemeClr val="bg1">
                      <a:lumMod val="50000"/>
                    </a:schemeClr>
                  </a:solidFill>
                </a:defRPr>
              </a:lvl1pPr>
            </a:lstStyle>
            <a:p>
              <a:r>
                <a:rPr lang="en-US">
                  <a:solidFill>
                    <a:schemeClr val="bg1"/>
                  </a:solidFill>
                  <a:effectLst>
                    <a:outerShdw blurRad="38100" dist="38100" dir="2700000" algn="tl">
                      <a:srgbClr val="000000">
                        <a:alpha val="43137"/>
                      </a:srgbClr>
                    </a:outerShdw>
                  </a:effectLst>
                </a:rPr>
                <a:t>Pregnancy Prevention </a:t>
              </a:r>
            </a:p>
          </p:txBody>
        </p:sp>
      </p:grpSp>
      <p:pic>
        <p:nvPicPr>
          <p:cNvPr id="16" name="Picture 15" descr="Graphical user interface, text, application&#10;&#10;Description automatically generated">
            <a:extLst>
              <a:ext uri="{FF2B5EF4-FFF2-40B4-BE49-F238E27FC236}">
                <a16:creationId xmlns:a16="http://schemas.microsoft.com/office/drawing/2014/main" id="{A38C9E45-FB6D-BC0F-CD18-924A8BD3DB57}"/>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6083"/>
                    </a14:imgEffect>
                  </a14:imgLayer>
                </a14:imgProps>
              </a:ext>
              <a:ext uri="{28A0092B-C50C-407E-A947-70E740481C1C}">
                <a14:useLocalDpi xmlns:a14="http://schemas.microsoft.com/office/drawing/2010/main"/>
              </a:ext>
            </a:extLst>
          </a:blip>
          <a:srcRect/>
          <a:stretch/>
        </p:blipFill>
        <p:spPr>
          <a:xfrm>
            <a:off x="595650" y="3238900"/>
            <a:ext cx="5403204" cy="1492530"/>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
        <p:nvSpPr>
          <p:cNvPr id="23" name="Title 5">
            <a:extLst>
              <a:ext uri="{FF2B5EF4-FFF2-40B4-BE49-F238E27FC236}">
                <a16:creationId xmlns:a16="http://schemas.microsoft.com/office/drawing/2014/main" id="{5AD8C4FF-4738-7A8C-FE4F-DE5D32774D7A}"/>
              </a:ext>
            </a:extLst>
          </p:cNvPr>
          <p:cNvSpPr>
            <a:spLocks noGrp="1"/>
          </p:cNvSpPr>
          <p:nvPr>
            <p:ph type="title"/>
          </p:nvPr>
        </p:nvSpPr>
        <p:spPr>
          <a:xfrm>
            <a:off x="12700" y="12699"/>
            <a:ext cx="9118600" cy="1000785"/>
          </a:xfrm>
        </p:spPr>
        <p:txBody>
          <a:bodyPr/>
          <a:lstStyle/>
          <a:p>
            <a:r>
              <a:rPr lang="en-US" sz="3200"/>
              <a:t>Mycophenolate REMS</a:t>
            </a:r>
            <a:br>
              <a:rPr lang="en-US" sz="3200"/>
            </a:br>
            <a:r>
              <a:rPr lang="en-US" sz="2800" b="0" i="1"/>
              <a:t>Goals (Patients</a:t>
            </a:r>
            <a:r>
              <a:rPr lang="en-US" sz="3200" b="0" i="1"/>
              <a:t>)</a:t>
            </a:r>
          </a:p>
        </p:txBody>
      </p:sp>
    </p:spTree>
    <p:extLst>
      <p:ext uri="{BB962C8B-B14F-4D97-AF65-F5344CB8AC3E}">
        <p14:creationId xmlns:p14="http://schemas.microsoft.com/office/powerpoint/2010/main" val="89526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467C16-7FD3-57D6-7628-56BC3C15ED57}"/>
              </a:ext>
            </a:extLst>
          </p:cNvPr>
          <p:cNvSpPr>
            <a:spLocks noGrp="1"/>
          </p:cNvSpPr>
          <p:nvPr>
            <p:ph sz="quarter" idx="11"/>
          </p:nvPr>
        </p:nvSpPr>
        <p:spPr>
          <a:xfrm>
            <a:off x="549274" y="2907991"/>
            <a:ext cx="7945246" cy="1944665"/>
          </a:xfrm>
        </p:spPr>
        <p:txBody>
          <a:bodyPr>
            <a:normAutofit/>
          </a:bodyPr>
          <a:lstStyle/>
          <a:p>
            <a:r>
              <a:rPr lang="en-US" sz="3200"/>
              <a:t>Identify the teratogenic risks associated with mycophenolate use during pregnancy</a:t>
            </a:r>
          </a:p>
        </p:txBody>
      </p:sp>
      <p:sp>
        <p:nvSpPr>
          <p:cNvPr id="3" name="Content Placeholder 2">
            <a:extLst>
              <a:ext uri="{FF2B5EF4-FFF2-40B4-BE49-F238E27FC236}">
                <a16:creationId xmlns:a16="http://schemas.microsoft.com/office/drawing/2014/main" id="{CFC7DC4C-F583-9B7C-4619-32A1F26CEEA3}"/>
              </a:ext>
            </a:extLst>
          </p:cNvPr>
          <p:cNvSpPr>
            <a:spLocks noGrp="1"/>
          </p:cNvSpPr>
          <p:nvPr>
            <p:ph sz="quarter" idx="12"/>
          </p:nvPr>
        </p:nvSpPr>
        <p:spPr/>
        <p:txBody>
          <a:bodyPr/>
          <a:lstStyle/>
          <a:p>
            <a:r>
              <a:rPr lang="en-US" sz="11500"/>
              <a:t>1</a:t>
            </a:r>
          </a:p>
        </p:txBody>
      </p:sp>
    </p:spTree>
    <p:extLst>
      <p:ext uri="{BB962C8B-B14F-4D97-AF65-F5344CB8AC3E}">
        <p14:creationId xmlns:p14="http://schemas.microsoft.com/office/powerpoint/2010/main" val="222865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91A7F9-D170-3331-C12F-BDC828CD814B}"/>
              </a:ext>
            </a:extLst>
          </p:cNvPr>
          <p:cNvSpPr/>
          <p:nvPr/>
        </p:nvSpPr>
        <p:spPr>
          <a:xfrm>
            <a:off x="201138" y="1343293"/>
            <a:ext cx="2572285" cy="1199779"/>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6B9434-E4C2-D8CA-64A8-C6AF515D47CC}"/>
              </a:ext>
            </a:extLst>
          </p:cNvPr>
          <p:cNvSpPr/>
          <p:nvPr/>
        </p:nvSpPr>
        <p:spPr>
          <a:xfrm>
            <a:off x="6298250" y="3150030"/>
            <a:ext cx="2572285" cy="1199779"/>
          </a:xfrm>
          <a:prstGeom prst="rect">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F088798-3E05-A993-B858-3BA994C4F43C}"/>
              </a:ext>
            </a:extLst>
          </p:cNvPr>
          <p:cNvSpPr>
            <a:spLocks noGrp="1"/>
          </p:cNvSpPr>
          <p:nvPr>
            <p:ph type="body" idx="1"/>
          </p:nvPr>
        </p:nvSpPr>
        <p:spPr>
          <a:xfrm>
            <a:off x="2927319" y="892183"/>
            <a:ext cx="5947646" cy="619125"/>
          </a:xfrm>
        </p:spPr>
        <p:txBody>
          <a:bodyPr/>
          <a:lstStyle/>
          <a:p>
            <a:r>
              <a:rPr lang="en-US" sz="2000"/>
              <a:t>Mycophenolate mofetil (MMF)</a:t>
            </a:r>
          </a:p>
        </p:txBody>
      </p:sp>
      <p:sp>
        <p:nvSpPr>
          <p:cNvPr id="13" name="Text Placeholder 12">
            <a:extLst>
              <a:ext uri="{FF2B5EF4-FFF2-40B4-BE49-F238E27FC236}">
                <a16:creationId xmlns:a16="http://schemas.microsoft.com/office/drawing/2014/main" id="{86A6EF56-8D96-7058-BB76-5ECCBBF22D29}"/>
              </a:ext>
            </a:extLst>
          </p:cNvPr>
          <p:cNvSpPr>
            <a:spLocks noGrp="1"/>
          </p:cNvSpPr>
          <p:nvPr>
            <p:ph type="body" sz="quarter" idx="3"/>
          </p:nvPr>
        </p:nvSpPr>
        <p:spPr>
          <a:xfrm>
            <a:off x="395578" y="2891488"/>
            <a:ext cx="5943216" cy="619125"/>
          </a:xfrm>
        </p:spPr>
        <p:txBody>
          <a:bodyPr/>
          <a:lstStyle/>
          <a:p>
            <a:r>
              <a:rPr lang="en-US" sz="2000"/>
              <a:t>Delayed-release mycophenolic acid (MPA) sodium</a:t>
            </a:r>
          </a:p>
        </p:txBody>
      </p:sp>
      <p:sp>
        <p:nvSpPr>
          <p:cNvPr id="2" name="Title 1">
            <a:extLst>
              <a:ext uri="{FF2B5EF4-FFF2-40B4-BE49-F238E27FC236}">
                <a16:creationId xmlns:a16="http://schemas.microsoft.com/office/drawing/2014/main" id="{635A4926-B85A-3A1F-3854-567383E4A290}"/>
              </a:ext>
            </a:extLst>
          </p:cNvPr>
          <p:cNvSpPr>
            <a:spLocks noGrp="1"/>
          </p:cNvSpPr>
          <p:nvPr>
            <p:ph type="title"/>
          </p:nvPr>
        </p:nvSpPr>
        <p:spPr/>
        <p:txBody>
          <a:bodyPr/>
          <a:lstStyle/>
          <a:p>
            <a:r>
              <a:rPr lang="en-US" sz="3200"/>
              <a:t>Mycophenolate Products</a:t>
            </a:r>
            <a:br>
              <a:rPr lang="en-US" sz="3200"/>
            </a:br>
            <a:r>
              <a:rPr lang="en-US" sz="2800" b="0" i="1"/>
              <a:t>FDA Indications</a:t>
            </a:r>
            <a:endParaRPr lang="en-US" sz="3200" b="0" i="1"/>
          </a:p>
        </p:txBody>
      </p:sp>
      <p:sp>
        <p:nvSpPr>
          <p:cNvPr id="14" name="Text Placeholder 13">
            <a:extLst>
              <a:ext uri="{FF2B5EF4-FFF2-40B4-BE49-F238E27FC236}">
                <a16:creationId xmlns:a16="http://schemas.microsoft.com/office/drawing/2014/main" id="{EB22EAB5-6ED8-3C5F-F50F-32C880F0509D}"/>
              </a:ext>
            </a:extLst>
          </p:cNvPr>
          <p:cNvSpPr>
            <a:spLocks noGrp="1"/>
          </p:cNvSpPr>
          <p:nvPr>
            <p:ph type="body" sz="quarter" idx="10"/>
          </p:nvPr>
        </p:nvSpPr>
        <p:spPr/>
        <p:txBody>
          <a:bodyPr anchor="b"/>
          <a:lstStyle/>
          <a:p>
            <a:r>
              <a:rPr lang="en-US"/>
              <a:t>IV, intravenous; PO, by mouth.</a:t>
            </a:r>
          </a:p>
          <a:p>
            <a:r>
              <a:rPr lang="en-US"/>
              <a:t>Mycophenolic acid (package insert). Revised June 2025. https://www.accessdata.fda.gov/drugsatfda_docs/label/2025/050791s040lbl.pdf.</a:t>
            </a:r>
          </a:p>
          <a:p>
            <a:r>
              <a:rPr lang="en-US"/>
              <a:t>Mycophenolate mofetil (package insert). Revised May 2025. https://www.accessdata.fda.gov/drugsatfda_docs/label/2025/50722s054lbl.pdf.</a:t>
            </a:r>
          </a:p>
        </p:txBody>
      </p:sp>
      <p:sp>
        <p:nvSpPr>
          <p:cNvPr id="15" name="Content Placeholder 14">
            <a:extLst>
              <a:ext uri="{FF2B5EF4-FFF2-40B4-BE49-F238E27FC236}">
                <a16:creationId xmlns:a16="http://schemas.microsoft.com/office/drawing/2014/main" id="{61E84F50-74FA-1569-AF25-85485B6FBDE1}"/>
              </a:ext>
            </a:extLst>
          </p:cNvPr>
          <p:cNvSpPr>
            <a:spLocks noGrp="1"/>
          </p:cNvSpPr>
          <p:nvPr>
            <p:ph sz="half" idx="11"/>
          </p:nvPr>
        </p:nvSpPr>
        <p:spPr>
          <a:xfrm>
            <a:off x="2927318" y="1523876"/>
            <a:ext cx="6015544" cy="1319476"/>
          </a:xfrm>
        </p:spPr>
        <p:txBody>
          <a:bodyPr/>
          <a:lstStyle/>
          <a:p>
            <a:r>
              <a:rPr lang="en-US" sz="1800"/>
              <a:t>IV solution, PO capsule/tablet/oral suspension</a:t>
            </a:r>
          </a:p>
          <a:p>
            <a:r>
              <a:rPr lang="en-US" sz="1800"/>
              <a:t>FDA labeled indications—prophylaxis of organ rejection in allogeneic kidney, heart, or liver transplants in combination with other immunosuppressants</a:t>
            </a:r>
          </a:p>
        </p:txBody>
      </p:sp>
      <p:sp>
        <p:nvSpPr>
          <p:cNvPr id="6" name="Content Placeholder 5">
            <a:extLst>
              <a:ext uri="{FF2B5EF4-FFF2-40B4-BE49-F238E27FC236}">
                <a16:creationId xmlns:a16="http://schemas.microsoft.com/office/drawing/2014/main" id="{D5EAD00E-90B9-D4E5-A82C-D4373AAF6685}"/>
              </a:ext>
            </a:extLst>
          </p:cNvPr>
          <p:cNvSpPr>
            <a:spLocks noGrp="1"/>
          </p:cNvSpPr>
          <p:nvPr>
            <p:ph sz="half" idx="2"/>
          </p:nvPr>
        </p:nvSpPr>
        <p:spPr>
          <a:xfrm>
            <a:off x="396522" y="3523181"/>
            <a:ext cx="5943216" cy="1158460"/>
          </a:xfrm>
        </p:spPr>
        <p:txBody>
          <a:bodyPr/>
          <a:lstStyle/>
          <a:p>
            <a:r>
              <a:rPr lang="en-US" sz="1800"/>
              <a:t>PO tablets</a:t>
            </a:r>
          </a:p>
          <a:p>
            <a:r>
              <a:rPr lang="en-US" sz="1800"/>
              <a:t>FDA labeled indications—prophylaxis of organ rejection in allogeneic kidney transplants</a:t>
            </a:r>
          </a:p>
        </p:txBody>
      </p:sp>
      <p:pic>
        <p:nvPicPr>
          <p:cNvPr id="16" name="Picture 15" descr="A group of surgeons performing surgery&#10;&#10;Description automatically generated with medium confidence">
            <a:extLst>
              <a:ext uri="{FF2B5EF4-FFF2-40B4-BE49-F238E27FC236}">
                <a16:creationId xmlns:a16="http://schemas.microsoft.com/office/drawing/2014/main" id="{3A86288D-5A9C-8399-D6DD-4840AFCCD5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521" y="1229208"/>
            <a:ext cx="2181520" cy="1454348"/>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67FF8D9B-2690-34E8-3D0A-2364C913F2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4382" y="3025042"/>
            <a:ext cx="2222743" cy="1428905"/>
          </a:xfrm>
          <a:prstGeom prst="rect">
            <a:avLst/>
          </a:prstGeom>
          <a:ln w="19050">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91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SNACK">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SNACK">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CMEO">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No Logo">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Primary">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rimary-2">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econdary">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rtiary">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5392737-0328-4B54-B171-35930C042FAC}">
  <we:reference id="WA104381063" version="1.0.0.1" store="Omex"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est xmlns="6d112406-df4e-4417-85d7-a842cf8c97d6" xsi:nil="true"/>
    <lcf76f155ced4ddcb4097134ff3c332f xmlns="6d112406-df4e-4417-85d7-a842cf8c97d6">
      <Terms xmlns="http://schemas.microsoft.com/office/infopath/2007/PartnerControls"/>
    </lcf76f155ced4ddcb4097134ff3c332f>
    <TaxCatchAll xmlns="5beda5a1-d995-4f75-94bd-2af6e97b6b84" xsi:nil="true"/>
    <_ip_UnifiedCompliancePolicyProperties xmlns="http://schemas.microsoft.com/sharepoint/v3" xsi:nil="true"/>
    <InvoiceStatus xmlns="6d112406-df4e-4417-85d7-a842cf8c97d6" xsi:nil="true"/>
    <Notes xmlns="6d112406-df4e-4417-85d7-a842cf8c97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28B29F64E88E45A20499A33E101A9B" ma:contentTypeVersion="35" ma:contentTypeDescription="Create a new document." ma:contentTypeScope="" ma:versionID="2b4aefb4d1b15cc4272d0e5ac734b9c1">
  <xsd:schema xmlns:xsd="http://www.w3.org/2001/XMLSchema" xmlns:xs="http://www.w3.org/2001/XMLSchema" xmlns:p="http://schemas.microsoft.com/office/2006/metadata/properties" xmlns:ns1="http://schemas.microsoft.com/sharepoint/v3" xmlns:ns2="6d112406-df4e-4417-85d7-a842cf8c97d6" xmlns:ns3="5beda5a1-d995-4f75-94bd-2af6e97b6b84" targetNamespace="http://schemas.microsoft.com/office/2006/metadata/properties" ma:root="true" ma:fieldsID="85680d8049a91840d1b3a90956ff6303" ns1:_="" ns2:_="" ns3:_="">
    <xsd:import namespace="http://schemas.microsoft.com/sharepoint/v3"/>
    <xsd:import namespace="6d112406-df4e-4417-85d7-a842cf8c97d6"/>
    <xsd:import namespace="5beda5a1-d995-4f75-94bd-2af6e97b6b84"/>
    <xsd:element name="properties">
      <xsd:complexType>
        <xsd:sequence>
          <xsd:element name="documentManagement">
            <xsd:complexType>
              <xsd:all>
                <xsd:element ref="ns2:Test"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InvoiceStatu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12406-df4e-4417-85d7-a842cf8c97d6" elementFormDefault="qualified">
    <xsd:import namespace="http://schemas.microsoft.com/office/2006/documentManagement/types"/>
    <xsd:import namespace="http://schemas.microsoft.com/office/infopath/2007/PartnerControls"/>
    <xsd:element name="Test" ma:index="2" nillable="true" ma:displayName="Test" ma:internalName="Test"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InvoiceStatus" ma:index="21" nillable="true" ma:displayName="Invoice Status" ma:format="Dropdown" ma:internalName="InvoiceStatus">
      <xsd:simpleType>
        <xsd:union memberTypes="dms:Text">
          <xsd:simpleType>
            <xsd:restriction base="dms:Choice">
              <xsd:enumeration value="Finance Approved"/>
              <xsd:enumeration value="Paid AMEX"/>
              <xsd:enumeration value="Paid Check"/>
            </xsd:restriction>
          </xsd:simpleType>
        </xsd:un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36b3256-ab1d-4459-94ff-4b67be3389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Notes" ma:index="30" nillable="true" ma:displayName="Notes" ma:format="Dropdown" ma:internalName="Notes">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eda5a1-d995-4f75-94bd-2af6e97b6b84"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f5e36b40-faba-4325-9939-0db834be33a9}" ma:internalName="TaxCatchAll" ma:showField="CatchAllData" ma:web="5beda5a1-d995-4f75-94bd-2af6e97b6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C926B7-A091-4CE0-AC91-58CDD8E208DF}">
  <ds:schemaRefs>
    <ds:schemaRef ds:uri="http://schemas.microsoft.com/sharepoint/v3/contenttype/forms"/>
  </ds:schemaRefs>
</ds:datastoreItem>
</file>

<file path=customXml/itemProps2.xml><?xml version="1.0" encoding="utf-8"?>
<ds:datastoreItem xmlns:ds="http://schemas.openxmlformats.org/officeDocument/2006/customXml" ds:itemID="{D79DD6BF-000C-44EC-96CF-2625E66789D9}">
  <ds:schemaRefs>
    <ds:schemaRef ds:uri="6d112406-df4e-4417-85d7-a842cf8c97d6"/>
    <ds:schemaRef ds:uri="http://purl.org/dc/terms/"/>
    <ds:schemaRef ds:uri="http://www.w3.org/XML/1998/namespace"/>
    <ds:schemaRef ds:uri="5beda5a1-d995-4f75-94bd-2af6e97b6b84"/>
    <ds:schemaRef ds:uri="http://schemas.microsoft.com/office/2006/metadata/properties"/>
    <ds:schemaRef ds:uri="http://schemas.openxmlformats.org/package/2006/metadata/core-properties"/>
    <ds:schemaRef ds:uri="http://schemas.microsoft.com/sharepoint/v3"/>
    <ds:schemaRef ds:uri="http://schemas.microsoft.com/office/2006/documentManagement/types"/>
    <ds:schemaRef ds:uri="http://purl.org/dc/dcmityp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2D5DFA90-340D-4A9F-BC9E-5DE7C2367EC9}">
  <ds:schemaRefs>
    <ds:schemaRef ds:uri="5beda5a1-d995-4f75-94bd-2af6e97b6b84"/>
    <ds:schemaRef ds:uri="6d112406-df4e-4417-85d7-a842cf8c97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3503</Words>
  <Application>Microsoft Office PowerPoint</Application>
  <PresentationFormat>On-screen Show (16:9)</PresentationFormat>
  <Paragraphs>485</Paragraphs>
  <Slides>48</Slides>
  <Notes>48</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48</vt:i4>
      </vt:variant>
    </vt:vector>
  </HeadingPairs>
  <TitlesOfParts>
    <vt:vector size="60" baseType="lpstr">
      <vt:lpstr>Aptos</vt:lpstr>
      <vt:lpstr>Arial</vt:lpstr>
      <vt:lpstr>Arial Black</vt:lpstr>
      <vt:lpstr>Verdana Pro Black</vt:lpstr>
      <vt:lpstr>SNACK</vt:lpstr>
      <vt:lpstr>1_SNACK</vt:lpstr>
      <vt:lpstr>CMEO</vt:lpstr>
      <vt:lpstr>No Logo</vt:lpstr>
      <vt:lpstr>Primary</vt:lpstr>
      <vt:lpstr>Primary-2</vt:lpstr>
      <vt:lpstr>Secondary</vt:lpstr>
      <vt:lpstr>Tertiary</vt:lpstr>
      <vt:lpstr>PowerPoint Presentation</vt:lpstr>
      <vt:lpstr>PowerPoint Presentation</vt:lpstr>
      <vt:lpstr>Disclosures</vt:lpstr>
      <vt:lpstr>Diana M. Girnita, MD, PhD (Moderator)</vt:lpstr>
      <vt:lpstr>Why Are We Still Talking about This?</vt:lpstr>
      <vt:lpstr>Mycophenolate REMS Goals (HCPs)</vt:lpstr>
      <vt:lpstr>Mycophenolate REMS Goals (Patients)</vt:lpstr>
      <vt:lpstr>PowerPoint Presentation</vt:lpstr>
      <vt:lpstr>Mycophenolate Products FDA Indications</vt:lpstr>
      <vt:lpstr>MMF Most Common Side Effects</vt:lpstr>
      <vt:lpstr>MPA History</vt:lpstr>
      <vt:lpstr>MPA Immunosuppressive Effect </vt:lpstr>
      <vt:lpstr>Organ Procurement and Transplantation Network (OPTN) </vt:lpstr>
      <vt:lpstr>Mycophenolate Products Off-Label</vt:lpstr>
      <vt:lpstr>What percentage of infants born to a mother exposed  to mycophenolate during pregnancy are born with congenital abnormalities? </vt:lpstr>
      <vt:lpstr>What percentage of infants born to a mother exposed  to mycophenolate during pregnancy are born with congenital abnormalities? </vt:lpstr>
      <vt:lpstr>Human Teratogenicity of MPA First Described in 2001</vt:lpstr>
      <vt:lpstr>Mycophenolate Embryopathy</vt:lpstr>
      <vt:lpstr>Embryofetal Risk</vt:lpstr>
      <vt:lpstr>Mycophenolate FDA Boxed Warning</vt:lpstr>
      <vt:lpstr>MREMS</vt:lpstr>
      <vt:lpstr>Mycophenolate Pregnancy Registry</vt:lpstr>
      <vt:lpstr>Risk Mitigation</vt:lpstr>
      <vt:lpstr>Risk Mitigation Pregnancy Prevention and Planning</vt:lpstr>
      <vt:lpstr>Risk Mitigation (cont’d)</vt:lpstr>
      <vt:lpstr>Safer Alternatives to MPA Products?</vt:lpstr>
      <vt:lpstr>Safer Alternatives to MPA Products?</vt:lpstr>
      <vt:lpstr>PowerPoint Presentation</vt:lpstr>
      <vt:lpstr>Which of the following is a positive impact  of MREMS to date? </vt:lpstr>
      <vt:lpstr>Which of the following is a positive impact  of MREMS to date? </vt:lpstr>
      <vt:lpstr>Contraception Counseling</vt:lpstr>
      <vt:lpstr>MREMS Birth Control Guide </vt:lpstr>
      <vt:lpstr>Emergency Contraception</vt:lpstr>
      <vt:lpstr>PowerPoint Presentation</vt:lpstr>
      <vt:lpstr>What percent of pregnancies are unplanned? </vt:lpstr>
      <vt:lpstr>What percent of pregnancies are unplanned? </vt:lpstr>
      <vt:lpstr>www.MycophenolateREMS.com</vt:lpstr>
      <vt:lpstr>Who on the Team Is Responsible  for Reporting a Pregnancy to the Registry?</vt:lpstr>
      <vt:lpstr>Mycophenolate Pregnancy Registry</vt:lpstr>
      <vt:lpstr>Role of Nurse  and Non-Clinical Administrators</vt:lpstr>
      <vt:lpstr>How to Report a Pregnancy</vt:lpstr>
      <vt:lpstr>Tips for Patient Communications</vt:lpstr>
      <vt:lpstr>Challenges Remain</vt:lpstr>
      <vt:lpstr>SMART Goals  Specific, Measurable, Attainable, Relevant, and Timely</vt:lpstr>
      <vt:lpstr>To Receive Credit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Lainhart</dc:creator>
  <cp:lastModifiedBy>William Fiejdasz</cp:lastModifiedBy>
  <cp:revision>9</cp:revision>
  <dcterms:created xsi:type="dcterms:W3CDTF">2023-11-29T14:56:20Z</dcterms:created>
  <dcterms:modified xsi:type="dcterms:W3CDTF">2025-10-14T21:39:59Z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0x010100F628B29F64E88E45A20499A33E101A9B</vt:lpwstr>
  </property>
  <property fmtid="{D5CDD505-2E9C-101B-9397-08002B2CF9AE}" pid="3" name="MediaServiceImageTags">
    <vt:lpwstr/>
  </property>
</Properties>
</file>