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3B_1F41A0CF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modernComment_15C_F28BD21E.xml" ContentType="application/vnd.ms-powerpoint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comments/modernComment_166_B86452FD.xml" ContentType="application/vnd.ms-powerpoint.comments+xml"/>
  <Override PartName="/ppt/notesSlides/notesSlide31.xml" ContentType="application/vnd.openxmlformats-officedocument.presentationml.notesSlide+xml"/>
  <Override PartName="/ppt/comments/modernComment_16C_6771FCBC.xml" ContentType="application/vnd.ms-powerpoint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60" r:id="rId5"/>
    <p:sldMasterId id="2147483704" r:id="rId6"/>
    <p:sldMasterId id="2147483673" r:id="rId7"/>
    <p:sldMasterId id="2147483735" r:id="rId8"/>
    <p:sldMasterId id="2147483721" r:id="rId9"/>
    <p:sldMasterId id="2147483727" r:id="rId10"/>
    <p:sldMasterId id="2147483751" r:id="rId11"/>
  </p:sldMasterIdLst>
  <p:notesMasterIdLst>
    <p:notesMasterId r:id="rId49"/>
  </p:notesMasterIdLst>
  <p:sldIdLst>
    <p:sldId id="256" r:id="rId12"/>
    <p:sldId id="303" r:id="rId13"/>
    <p:sldId id="272" r:id="rId14"/>
    <p:sldId id="288" r:id="rId15"/>
    <p:sldId id="312" r:id="rId16"/>
    <p:sldId id="313" r:id="rId17"/>
    <p:sldId id="315" r:id="rId18"/>
    <p:sldId id="329" r:id="rId19"/>
    <p:sldId id="359" r:id="rId20"/>
    <p:sldId id="333" r:id="rId21"/>
    <p:sldId id="332" r:id="rId22"/>
    <p:sldId id="334" r:id="rId23"/>
    <p:sldId id="337" r:id="rId24"/>
    <p:sldId id="336" r:id="rId25"/>
    <p:sldId id="342" r:id="rId26"/>
    <p:sldId id="360" r:id="rId27"/>
    <p:sldId id="367" r:id="rId28"/>
    <p:sldId id="369" r:id="rId29"/>
    <p:sldId id="330" r:id="rId30"/>
    <p:sldId id="343" r:id="rId31"/>
    <p:sldId id="354" r:id="rId32"/>
    <p:sldId id="346" r:id="rId33"/>
    <p:sldId id="347" r:id="rId34"/>
    <p:sldId id="348" r:id="rId35"/>
    <p:sldId id="357" r:id="rId36"/>
    <p:sldId id="349" r:id="rId37"/>
    <p:sldId id="362" r:id="rId38"/>
    <p:sldId id="366" r:id="rId39"/>
    <p:sldId id="353" r:id="rId40"/>
    <p:sldId id="358" r:id="rId41"/>
    <p:sldId id="364" r:id="rId42"/>
    <p:sldId id="291" r:id="rId43"/>
    <p:sldId id="331" r:id="rId44"/>
    <p:sldId id="368" r:id="rId45"/>
    <p:sldId id="265" r:id="rId46"/>
    <p:sldId id="266" r:id="rId47"/>
    <p:sldId id="262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CEAC24-16CD-61E4-77F0-AB407B52355A}" name="Carrie Allen" initials="CA" userId="S::allenc@knowfully.com::1b57741a-4e9d-48c4-ace9-f3db76114162" providerId="AD"/>
  <p188:author id="{566E75AF-3DE9-28B3-D9E2-54216390636D}" name="Morgan Stockberger" initials="MS" userId="S::Stockbergerm@knowfully.com::f39c83e7-8f3b-417c-9b39-2ed77ded61c1" providerId="AD"/>
  <p188:author id="{942E1DF3-0788-3340-5A05-451DAC1EF023}" name="Thomas Mitchell" initials="TM" userId="S::mitchellt@knowfully.com::70e91ec1-f011-4d65-ba23-94ca7d2ec6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74"/>
    <a:srgbClr val="77C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D247C-4884-4868-AF19-D2DB72AA9503}" v="2" dt="2025-09-22T21:01:55.911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/Relationships>
</file>

<file path=ppt/comments/modernComment_13B_1F41A0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5B6476-9000-4578-877A-057243A68C96}" authorId="{66CEAC24-16CD-61E4-77F0-AB407B52355A}" status="resolved" created="2025-08-15T02:58:11.187" complete="100000">
    <pc:sldMkLst xmlns:pc="http://schemas.microsoft.com/office/powerpoint/2013/main/command">
      <pc:docMk/>
      <pc:sldMk cId="524394703" sldId="315"/>
    </pc:sldMkLst>
    <p188:txBody>
      <a:bodyPr/>
      <a:lstStyle/>
      <a:p>
        <a:r>
          <a:rPr lang="en-US"/>
          <a:t>Thomas I borrowed this format from SN-268.  Feel free to change the format. I’ll defer to you in all of the design choices.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8-21T16:40:09.609" authorId="{942E1DF3-0788-3340-5A05-451DAC1EF023}"/>
          </p223:rxn>
        </p223:reactions>
      </p:ext>
    </p188:extLst>
  </p188:cm>
</p188:cmLst>
</file>

<file path=ppt/comments/modernComment_15C_F28BD2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7AB22D-051E-4EFF-81F3-EC901661477E}" authorId="{66CEAC24-16CD-61E4-77F0-AB407B52355A}" status="resolved" created="2025-09-11T13:46:39.734" complete="100000">
    <pc:sldMkLst xmlns:pc="http://schemas.microsoft.com/office/powerpoint/2013/main/command">
      <pc:docMk/>
      <pc:sldMk cId="4069249566" sldId="348"/>
    </pc:sldMkLst>
    <p188:txBody>
      <a:bodyPr/>
      <a:lstStyle/>
      <a:p>
        <a:r>
          <a:rPr lang="en-US"/>
          <a:t>Editorial, if you redraw keep the color scheme on the top pink because the refer to it. </a:t>
        </a:r>
      </a:p>
    </p188:txBody>
  </p188:cm>
</p188:cmLst>
</file>

<file path=ppt/comments/modernComment_166_B86452F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524A70-D100-4191-BA3F-83AF2F2B44A8}" authorId="{66CEAC24-16CD-61E4-77F0-AB407B52355A}" created="2025-08-26T20:55:07.8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93582589" sldId="358"/>
      <ac:spMk id="6" creationId="{F5FD0FA6-313E-D206-0C8C-4EF55F24C9EF}"/>
    </ac:deMkLst>
    <p188:txBody>
      <a:bodyPr/>
      <a:lstStyle/>
      <a:p>
        <a:r>
          <a:rPr lang="en-US"/>
          <a:t>New slide</a:t>
        </a:r>
      </a:p>
    </p188:txBody>
  </p188:cm>
</p188:cmLst>
</file>

<file path=ppt/comments/modernComment_16C_6771FC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33130C-6EF9-492B-97A1-6ED8F4C76827}" authorId="{66CEAC24-16CD-61E4-77F0-AB407B52355A}" status="resolved" created="2025-09-11T13:46:39.734" complete="100000">
    <pc:sldMkLst xmlns:pc="http://schemas.microsoft.com/office/powerpoint/2013/main/command">
      <pc:docMk/>
      <pc:sldMk cId="4069249566" sldId="348"/>
    </pc:sldMkLst>
    <p188:txBody>
      <a:bodyPr/>
      <a:lstStyle/>
      <a:p>
        <a:r>
          <a:rPr lang="en-US"/>
          <a:t>Editorial, duplication is intentional if you redraw keep the color scheme because the refer to it.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3E1A9-F890-834E-B044-37C8AE279B6C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836C7-F1EF-794F-97AD-E6C2786096C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/>
            <a:t>Failing to monitor Lp(a) can result in underestimation of risk</a:t>
          </a:r>
        </a:p>
      </dgm:t>
    </dgm:pt>
    <dgm:pt modelId="{F70263E1-3237-EF48-A0BF-FB571BAD28DA}" type="parTrans" cxnId="{6C47091E-5217-B34B-B8DD-4C56CB395114}">
      <dgm:prSet/>
      <dgm:spPr/>
      <dgm:t>
        <a:bodyPr/>
        <a:lstStyle/>
        <a:p>
          <a:endParaRPr lang="en-US" sz="1400"/>
        </a:p>
      </dgm:t>
    </dgm:pt>
    <dgm:pt modelId="{AB2FC05B-72CE-9D40-B034-A9C06216EE4D}" type="sibTrans" cxnId="{6C47091E-5217-B34B-B8DD-4C56CB395114}">
      <dgm:prSet/>
      <dgm:spPr/>
      <dgm:t>
        <a:bodyPr/>
        <a:lstStyle/>
        <a:p>
          <a:endParaRPr lang="en-US" sz="1400"/>
        </a:p>
      </dgm:t>
    </dgm:pt>
    <dgm:pt modelId="{20D2932F-1CAC-CB4D-8C74-6DF9C610961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/>
            <a:t>Monitor at least once in a lifetime for all adults </a:t>
          </a:r>
        </a:p>
      </dgm:t>
    </dgm:pt>
    <dgm:pt modelId="{5FD513A2-CDCC-1B4D-925E-AA6527F4647A}" type="parTrans" cxnId="{AC310F7F-60D2-554B-BAD1-267802713946}">
      <dgm:prSet/>
      <dgm:spPr/>
      <dgm:t>
        <a:bodyPr/>
        <a:lstStyle/>
        <a:p>
          <a:endParaRPr lang="en-US" sz="1400"/>
        </a:p>
      </dgm:t>
    </dgm:pt>
    <dgm:pt modelId="{231B71CF-C5D8-2E4C-8714-F80C013F3EA9}" type="sibTrans" cxnId="{AC310F7F-60D2-554B-BAD1-267802713946}">
      <dgm:prSet/>
      <dgm:spPr/>
      <dgm:t>
        <a:bodyPr/>
        <a:lstStyle/>
        <a:p>
          <a:endParaRPr lang="en-US" sz="1400"/>
        </a:p>
      </dgm:t>
    </dgm:pt>
    <dgm:pt modelId="{7B724B20-E130-1F4C-8A84-1181D4E9FFB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/>
            <a:t>Monitor selected high-risk children</a:t>
          </a:r>
        </a:p>
      </dgm:t>
    </dgm:pt>
    <dgm:pt modelId="{D0B473D9-2C43-594A-8D83-D9019ED571DC}" type="parTrans" cxnId="{41DA6173-3227-C24E-88CD-D51CF1277F1E}">
      <dgm:prSet/>
      <dgm:spPr/>
      <dgm:t>
        <a:bodyPr/>
        <a:lstStyle/>
        <a:p>
          <a:endParaRPr lang="en-US" sz="1400"/>
        </a:p>
      </dgm:t>
    </dgm:pt>
    <dgm:pt modelId="{39F4B432-7BEC-D04E-B831-934F07CAF290}" type="sibTrans" cxnId="{41DA6173-3227-C24E-88CD-D51CF1277F1E}">
      <dgm:prSet/>
      <dgm:spPr/>
      <dgm:t>
        <a:bodyPr/>
        <a:lstStyle/>
        <a:p>
          <a:endParaRPr lang="en-US" sz="1400"/>
        </a:p>
      </dgm:t>
    </dgm:pt>
    <dgm:pt modelId="{732736B1-BEF7-C04A-932B-ABBE31D400A7}">
      <dgm:prSet custT="1"/>
      <dgm:spPr/>
      <dgm:t>
        <a:bodyPr/>
        <a:lstStyle/>
        <a:p>
          <a:r>
            <a:rPr lang="en-US" sz="1800"/>
            <a:t>Suspected FH</a:t>
          </a:r>
        </a:p>
      </dgm:t>
    </dgm:pt>
    <dgm:pt modelId="{27B7740B-A185-7846-8425-8052024B1A66}" type="parTrans" cxnId="{C2DCD295-3140-EA4B-83D9-C507C8139CA2}">
      <dgm:prSet/>
      <dgm:spPr/>
      <dgm:t>
        <a:bodyPr/>
        <a:lstStyle/>
        <a:p>
          <a:endParaRPr lang="en-US" sz="1400"/>
        </a:p>
      </dgm:t>
    </dgm:pt>
    <dgm:pt modelId="{FCC7571E-A4C4-B641-BC37-C5A589D3FA35}" type="sibTrans" cxnId="{C2DCD295-3140-EA4B-83D9-C507C8139CA2}">
      <dgm:prSet/>
      <dgm:spPr/>
      <dgm:t>
        <a:bodyPr/>
        <a:lstStyle/>
        <a:p>
          <a:endParaRPr lang="en-US" sz="1400"/>
        </a:p>
      </dgm:t>
    </dgm:pt>
    <dgm:pt modelId="{E82346F7-9CF9-1B4A-AE7D-E7804CD584C3}">
      <dgm:prSet custT="1"/>
      <dgm:spPr/>
      <dgm:t>
        <a:bodyPr/>
        <a:lstStyle/>
        <a:p>
          <a:r>
            <a:rPr lang="en-US" sz="1800"/>
            <a:t>First degree relatives with premature ASCVD or elevated Lp(a)</a:t>
          </a:r>
        </a:p>
      </dgm:t>
    </dgm:pt>
    <dgm:pt modelId="{1B82C4C7-7B7E-F545-B7F5-27D4338C00FD}" type="parTrans" cxnId="{565F3EA0-71A1-F241-A2E2-5ECCA94324A6}">
      <dgm:prSet/>
      <dgm:spPr/>
      <dgm:t>
        <a:bodyPr/>
        <a:lstStyle/>
        <a:p>
          <a:endParaRPr lang="en-US" sz="1400"/>
        </a:p>
      </dgm:t>
    </dgm:pt>
    <dgm:pt modelId="{3D7D0D37-91EF-914C-A89A-9123559381F4}" type="sibTrans" cxnId="{565F3EA0-71A1-F241-A2E2-5ECCA94324A6}">
      <dgm:prSet/>
      <dgm:spPr/>
      <dgm:t>
        <a:bodyPr/>
        <a:lstStyle/>
        <a:p>
          <a:endParaRPr lang="en-US" sz="1400"/>
        </a:p>
      </dgm:t>
    </dgm:pt>
    <dgm:pt modelId="{EA1D1008-B295-624A-92A4-E6D796E7E094}">
      <dgm:prSet custT="1"/>
      <dgm:spPr/>
      <dgm:t>
        <a:bodyPr/>
        <a:lstStyle/>
        <a:p>
          <a:r>
            <a:rPr lang="en-US" sz="1800"/>
            <a:t>Ischemic stroke of unknown cause</a:t>
          </a:r>
        </a:p>
      </dgm:t>
    </dgm:pt>
    <dgm:pt modelId="{DB42F442-C527-CC4A-9A31-C185F5FA143B}" type="parTrans" cxnId="{C4D924B0-F123-384D-90C1-6ABE6979EB33}">
      <dgm:prSet/>
      <dgm:spPr/>
      <dgm:t>
        <a:bodyPr/>
        <a:lstStyle/>
        <a:p>
          <a:endParaRPr lang="en-US" sz="1400"/>
        </a:p>
      </dgm:t>
    </dgm:pt>
    <dgm:pt modelId="{9C3CEDF6-DD9D-3D4B-9C28-60E4CD92CDA2}" type="sibTrans" cxnId="{C4D924B0-F123-384D-90C1-6ABE6979EB33}">
      <dgm:prSet/>
      <dgm:spPr/>
      <dgm:t>
        <a:bodyPr/>
        <a:lstStyle/>
        <a:p>
          <a:endParaRPr lang="en-US" sz="1400"/>
        </a:p>
      </dgm:t>
    </dgm:pt>
    <dgm:pt modelId="{6C19A2F8-CFA5-0545-8E2F-1706A8FD6B3F}" type="pres">
      <dgm:prSet presAssocID="{FB23E1A9-F890-834E-B044-37C8AE279B6C}" presName="linear" presStyleCnt="0">
        <dgm:presLayoutVars>
          <dgm:dir/>
          <dgm:animLvl val="lvl"/>
          <dgm:resizeHandles val="exact"/>
        </dgm:presLayoutVars>
      </dgm:prSet>
      <dgm:spPr/>
    </dgm:pt>
    <dgm:pt modelId="{6BF6FB76-2676-BA4B-811A-B52506FE6ABB}" type="pres">
      <dgm:prSet presAssocID="{491836C7-F1EF-794F-97AD-E6C2786096C9}" presName="parentLin" presStyleCnt="0"/>
      <dgm:spPr/>
    </dgm:pt>
    <dgm:pt modelId="{62379C41-BAD3-974A-86F8-9D5BC73C198E}" type="pres">
      <dgm:prSet presAssocID="{491836C7-F1EF-794F-97AD-E6C2786096C9}" presName="parentLeftMargin" presStyleLbl="node1" presStyleIdx="0" presStyleCnt="3"/>
      <dgm:spPr/>
    </dgm:pt>
    <dgm:pt modelId="{41168A48-1A09-5D42-8189-7B0A154305C4}" type="pres">
      <dgm:prSet presAssocID="{491836C7-F1EF-794F-97AD-E6C2786096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48EC57-BC9C-3545-8CE8-F592934B1E53}" type="pres">
      <dgm:prSet presAssocID="{491836C7-F1EF-794F-97AD-E6C2786096C9}" presName="negativeSpace" presStyleCnt="0"/>
      <dgm:spPr/>
    </dgm:pt>
    <dgm:pt modelId="{0E8D9F06-AD6C-624E-98A4-C731E6A8729E}" type="pres">
      <dgm:prSet presAssocID="{491836C7-F1EF-794F-97AD-E6C2786096C9}" presName="childText" presStyleLbl="conFgAcc1" presStyleIdx="0" presStyleCnt="3">
        <dgm:presLayoutVars>
          <dgm:bulletEnabled val="1"/>
        </dgm:presLayoutVars>
      </dgm:prSet>
      <dgm:spPr/>
    </dgm:pt>
    <dgm:pt modelId="{95F41D67-448A-A947-A4DF-A8C1CE1B73D0}" type="pres">
      <dgm:prSet presAssocID="{AB2FC05B-72CE-9D40-B034-A9C06216EE4D}" presName="spaceBetweenRectangles" presStyleCnt="0"/>
      <dgm:spPr/>
    </dgm:pt>
    <dgm:pt modelId="{59FA50A7-4FBA-0541-8AB1-0CE452B4E6B6}" type="pres">
      <dgm:prSet presAssocID="{20D2932F-1CAC-CB4D-8C74-6DF9C6109611}" presName="parentLin" presStyleCnt="0"/>
      <dgm:spPr/>
    </dgm:pt>
    <dgm:pt modelId="{C65C80B0-B422-994D-9D3B-1B4333E535E4}" type="pres">
      <dgm:prSet presAssocID="{20D2932F-1CAC-CB4D-8C74-6DF9C6109611}" presName="parentLeftMargin" presStyleLbl="node1" presStyleIdx="0" presStyleCnt="3"/>
      <dgm:spPr/>
    </dgm:pt>
    <dgm:pt modelId="{F7745E84-1DA2-034A-A839-14C212542B38}" type="pres">
      <dgm:prSet presAssocID="{20D2932F-1CAC-CB4D-8C74-6DF9C61096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D3D46D-0E01-9240-8409-B654C237638D}" type="pres">
      <dgm:prSet presAssocID="{20D2932F-1CAC-CB4D-8C74-6DF9C6109611}" presName="negativeSpace" presStyleCnt="0"/>
      <dgm:spPr/>
    </dgm:pt>
    <dgm:pt modelId="{F39B2E2D-ED11-0348-9228-EB7728D6E645}" type="pres">
      <dgm:prSet presAssocID="{20D2932F-1CAC-CB4D-8C74-6DF9C6109611}" presName="childText" presStyleLbl="conFgAcc1" presStyleIdx="1" presStyleCnt="3">
        <dgm:presLayoutVars>
          <dgm:bulletEnabled val="1"/>
        </dgm:presLayoutVars>
      </dgm:prSet>
      <dgm:spPr/>
    </dgm:pt>
    <dgm:pt modelId="{C158F5FB-648B-8845-AF69-4ECE8BF14E17}" type="pres">
      <dgm:prSet presAssocID="{231B71CF-C5D8-2E4C-8714-F80C013F3EA9}" presName="spaceBetweenRectangles" presStyleCnt="0"/>
      <dgm:spPr/>
    </dgm:pt>
    <dgm:pt modelId="{9833928A-A423-D34B-B039-72F147EBC32B}" type="pres">
      <dgm:prSet presAssocID="{7B724B20-E130-1F4C-8A84-1181D4E9FFBC}" presName="parentLin" presStyleCnt="0"/>
      <dgm:spPr/>
    </dgm:pt>
    <dgm:pt modelId="{60FF1487-24E3-114C-B071-0ACA4C2278C3}" type="pres">
      <dgm:prSet presAssocID="{7B724B20-E130-1F4C-8A84-1181D4E9FFBC}" presName="parentLeftMargin" presStyleLbl="node1" presStyleIdx="1" presStyleCnt="3"/>
      <dgm:spPr/>
    </dgm:pt>
    <dgm:pt modelId="{CBF17836-9AD3-374B-8526-512688DF1150}" type="pres">
      <dgm:prSet presAssocID="{7B724B20-E130-1F4C-8A84-1181D4E9FFB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18A1287-A21E-6847-8AAB-E43E14CA452E}" type="pres">
      <dgm:prSet presAssocID="{7B724B20-E130-1F4C-8A84-1181D4E9FFBC}" presName="negativeSpace" presStyleCnt="0"/>
      <dgm:spPr/>
    </dgm:pt>
    <dgm:pt modelId="{36A03290-F23E-804D-B7E6-27814DEC7A3B}" type="pres">
      <dgm:prSet presAssocID="{7B724B20-E130-1F4C-8A84-1181D4E9FF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D8F815-43FB-E742-A2EC-D87807F16D53}" type="presOf" srcId="{7B724B20-E130-1F4C-8A84-1181D4E9FFBC}" destId="{60FF1487-24E3-114C-B071-0ACA4C2278C3}" srcOrd="0" destOrd="0" presId="urn:microsoft.com/office/officeart/2005/8/layout/list1"/>
    <dgm:cxn modelId="{6C47091E-5217-B34B-B8DD-4C56CB395114}" srcId="{FB23E1A9-F890-834E-B044-37C8AE279B6C}" destId="{491836C7-F1EF-794F-97AD-E6C2786096C9}" srcOrd="0" destOrd="0" parTransId="{F70263E1-3237-EF48-A0BF-FB571BAD28DA}" sibTransId="{AB2FC05B-72CE-9D40-B034-A9C06216EE4D}"/>
    <dgm:cxn modelId="{7A679B40-EF43-9A4E-99C4-5EC6108097B0}" type="presOf" srcId="{491836C7-F1EF-794F-97AD-E6C2786096C9}" destId="{41168A48-1A09-5D42-8189-7B0A154305C4}" srcOrd="1" destOrd="0" presId="urn:microsoft.com/office/officeart/2005/8/layout/list1"/>
    <dgm:cxn modelId="{41DA6173-3227-C24E-88CD-D51CF1277F1E}" srcId="{FB23E1A9-F890-834E-B044-37C8AE279B6C}" destId="{7B724B20-E130-1F4C-8A84-1181D4E9FFBC}" srcOrd="2" destOrd="0" parTransId="{D0B473D9-2C43-594A-8D83-D9019ED571DC}" sibTransId="{39F4B432-7BEC-D04E-B831-934F07CAF290}"/>
    <dgm:cxn modelId="{70083776-3D4D-6545-81B0-B8C818160020}" type="presOf" srcId="{20D2932F-1CAC-CB4D-8C74-6DF9C6109611}" destId="{F7745E84-1DA2-034A-A839-14C212542B38}" srcOrd="1" destOrd="0" presId="urn:microsoft.com/office/officeart/2005/8/layout/list1"/>
    <dgm:cxn modelId="{AC310F7F-60D2-554B-BAD1-267802713946}" srcId="{FB23E1A9-F890-834E-B044-37C8AE279B6C}" destId="{20D2932F-1CAC-CB4D-8C74-6DF9C6109611}" srcOrd="1" destOrd="0" parTransId="{5FD513A2-CDCC-1B4D-925E-AA6527F4647A}" sibTransId="{231B71CF-C5D8-2E4C-8714-F80C013F3EA9}"/>
    <dgm:cxn modelId="{2BA66482-514E-D943-AF5A-062C0C0341E9}" type="presOf" srcId="{20D2932F-1CAC-CB4D-8C74-6DF9C6109611}" destId="{C65C80B0-B422-994D-9D3B-1B4333E535E4}" srcOrd="0" destOrd="0" presId="urn:microsoft.com/office/officeart/2005/8/layout/list1"/>
    <dgm:cxn modelId="{81D1558C-87C7-0D40-A7AC-4A5AEC95E893}" type="presOf" srcId="{EA1D1008-B295-624A-92A4-E6D796E7E094}" destId="{36A03290-F23E-804D-B7E6-27814DEC7A3B}" srcOrd="0" destOrd="2" presId="urn:microsoft.com/office/officeart/2005/8/layout/list1"/>
    <dgm:cxn modelId="{99607994-4D43-1247-8931-846B2F5D1C71}" type="presOf" srcId="{E82346F7-9CF9-1B4A-AE7D-E7804CD584C3}" destId="{36A03290-F23E-804D-B7E6-27814DEC7A3B}" srcOrd="0" destOrd="1" presId="urn:microsoft.com/office/officeart/2005/8/layout/list1"/>
    <dgm:cxn modelId="{C2DCD295-3140-EA4B-83D9-C507C8139CA2}" srcId="{7B724B20-E130-1F4C-8A84-1181D4E9FFBC}" destId="{732736B1-BEF7-C04A-932B-ABBE31D400A7}" srcOrd="0" destOrd="0" parTransId="{27B7740B-A185-7846-8425-8052024B1A66}" sibTransId="{FCC7571E-A4C4-B641-BC37-C5A589D3FA35}"/>
    <dgm:cxn modelId="{8DAB13A0-8EA5-894B-A1B7-DF661877364C}" type="presOf" srcId="{491836C7-F1EF-794F-97AD-E6C2786096C9}" destId="{62379C41-BAD3-974A-86F8-9D5BC73C198E}" srcOrd="0" destOrd="0" presId="urn:microsoft.com/office/officeart/2005/8/layout/list1"/>
    <dgm:cxn modelId="{565F3EA0-71A1-F241-A2E2-5ECCA94324A6}" srcId="{7B724B20-E130-1F4C-8A84-1181D4E9FFBC}" destId="{E82346F7-9CF9-1B4A-AE7D-E7804CD584C3}" srcOrd="1" destOrd="0" parTransId="{1B82C4C7-7B7E-F545-B7F5-27D4338C00FD}" sibTransId="{3D7D0D37-91EF-914C-A89A-9123559381F4}"/>
    <dgm:cxn modelId="{C4D924B0-F123-384D-90C1-6ABE6979EB33}" srcId="{7B724B20-E130-1F4C-8A84-1181D4E9FFBC}" destId="{EA1D1008-B295-624A-92A4-E6D796E7E094}" srcOrd="2" destOrd="0" parTransId="{DB42F442-C527-CC4A-9A31-C185F5FA143B}" sibTransId="{9C3CEDF6-DD9D-3D4B-9C28-60E4CD92CDA2}"/>
    <dgm:cxn modelId="{CF1EA2CE-C9DD-8445-964B-3E1D50C776A3}" type="presOf" srcId="{7B724B20-E130-1F4C-8A84-1181D4E9FFBC}" destId="{CBF17836-9AD3-374B-8526-512688DF1150}" srcOrd="1" destOrd="0" presId="urn:microsoft.com/office/officeart/2005/8/layout/list1"/>
    <dgm:cxn modelId="{68E875DA-04B7-B14F-9E6B-1A8A732A5C48}" type="presOf" srcId="{732736B1-BEF7-C04A-932B-ABBE31D400A7}" destId="{36A03290-F23E-804D-B7E6-27814DEC7A3B}" srcOrd="0" destOrd="0" presId="urn:microsoft.com/office/officeart/2005/8/layout/list1"/>
    <dgm:cxn modelId="{9A614FFF-DD16-0A44-9CA4-D0643CF56F09}" type="presOf" srcId="{FB23E1A9-F890-834E-B044-37C8AE279B6C}" destId="{6C19A2F8-CFA5-0545-8E2F-1706A8FD6B3F}" srcOrd="0" destOrd="0" presId="urn:microsoft.com/office/officeart/2005/8/layout/list1"/>
    <dgm:cxn modelId="{C6255C2A-9429-3B4F-ADEE-B25DE7926938}" type="presParOf" srcId="{6C19A2F8-CFA5-0545-8E2F-1706A8FD6B3F}" destId="{6BF6FB76-2676-BA4B-811A-B52506FE6ABB}" srcOrd="0" destOrd="0" presId="urn:microsoft.com/office/officeart/2005/8/layout/list1"/>
    <dgm:cxn modelId="{88F01D7A-06D1-A147-81BD-1BD60045E6B8}" type="presParOf" srcId="{6BF6FB76-2676-BA4B-811A-B52506FE6ABB}" destId="{62379C41-BAD3-974A-86F8-9D5BC73C198E}" srcOrd="0" destOrd="0" presId="urn:microsoft.com/office/officeart/2005/8/layout/list1"/>
    <dgm:cxn modelId="{79689B84-9F68-FC4F-9AC3-433D7FA821FE}" type="presParOf" srcId="{6BF6FB76-2676-BA4B-811A-B52506FE6ABB}" destId="{41168A48-1A09-5D42-8189-7B0A154305C4}" srcOrd="1" destOrd="0" presId="urn:microsoft.com/office/officeart/2005/8/layout/list1"/>
    <dgm:cxn modelId="{70A626BF-4D0F-054D-A4DA-8228F6272C8E}" type="presParOf" srcId="{6C19A2F8-CFA5-0545-8E2F-1706A8FD6B3F}" destId="{C048EC57-BC9C-3545-8CE8-F592934B1E53}" srcOrd="1" destOrd="0" presId="urn:microsoft.com/office/officeart/2005/8/layout/list1"/>
    <dgm:cxn modelId="{1B052F75-476E-8B45-AA1F-33769288E32E}" type="presParOf" srcId="{6C19A2F8-CFA5-0545-8E2F-1706A8FD6B3F}" destId="{0E8D9F06-AD6C-624E-98A4-C731E6A8729E}" srcOrd="2" destOrd="0" presId="urn:microsoft.com/office/officeart/2005/8/layout/list1"/>
    <dgm:cxn modelId="{0D36A699-9BEA-6943-85FC-05476D8BB5CB}" type="presParOf" srcId="{6C19A2F8-CFA5-0545-8E2F-1706A8FD6B3F}" destId="{95F41D67-448A-A947-A4DF-A8C1CE1B73D0}" srcOrd="3" destOrd="0" presId="urn:microsoft.com/office/officeart/2005/8/layout/list1"/>
    <dgm:cxn modelId="{3E7ECDBE-1522-0D40-ACA9-6D0513DE364B}" type="presParOf" srcId="{6C19A2F8-CFA5-0545-8E2F-1706A8FD6B3F}" destId="{59FA50A7-4FBA-0541-8AB1-0CE452B4E6B6}" srcOrd="4" destOrd="0" presId="urn:microsoft.com/office/officeart/2005/8/layout/list1"/>
    <dgm:cxn modelId="{1FF08DE4-8E6C-9349-8AF2-E654B759C940}" type="presParOf" srcId="{59FA50A7-4FBA-0541-8AB1-0CE452B4E6B6}" destId="{C65C80B0-B422-994D-9D3B-1B4333E535E4}" srcOrd="0" destOrd="0" presId="urn:microsoft.com/office/officeart/2005/8/layout/list1"/>
    <dgm:cxn modelId="{C39FCEC7-928E-8846-92A1-599DFDA27465}" type="presParOf" srcId="{59FA50A7-4FBA-0541-8AB1-0CE452B4E6B6}" destId="{F7745E84-1DA2-034A-A839-14C212542B38}" srcOrd="1" destOrd="0" presId="urn:microsoft.com/office/officeart/2005/8/layout/list1"/>
    <dgm:cxn modelId="{64B9BA11-B490-8942-AFB7-A8536C7BDBFF}" type="presParOf" srcId="{6C19A2F8-CFA5-0545-8E2F-1706A8FD6B3F}" destId="{EAD3D46D-0E01-9240-8409-B654C237638D}" srcOrd="5" destOrd="0" presId="urn:microsoft.com/office/officeart/2005/8/layout/list1"/>
    <dgm:cxn modelId="{4EE91A44-231F-D14E-817C-D8014BD710D5}" type="presParOf" srcId="{6C19A2F8-CFA5-0545-8E2F-1706A8FD6B3F}" destId="{F39B2E2D-ED11-0348-9228-EB7728D6E645}" srcOrd="6" destOrd="0" presId="urn:microsoft.com/office/officeart/2005/8/layout/list1"/>
    <dgm:cxn modelId="{0CFDBC8A-9A57-6540-9033-092F2C10FEC2}" type="presParOf" srcId="{6C19A2F8-CFA5-0545-8E2F-1706A8FD6B3F}" destId="{C158F5FB-648B-8845-AF69-4ECE8BF14E17}" srcOrd="7" destOrd="0" presId="urn:microsoft.com/office/officeart/2005/8/layout/list1"/>
    <dgm:cxn modelId="{6DA84829-A08B-4446-BB17-25F7F1611830}" type="presParOf" srcId="{6C19A2F8-CFA5-0545-8E2F-1706A8FD6B3F}" destId="{9833928A-A423-D34B-B039-72F147EBC32B}" srcOrd="8" destOrd="0" presId="urn:microsoft.com/office/officeart/2005/8/layout/list1"/>
    <dgm:cxn modelId="{5433D69F-ED25-7C4C-AAC5-14DC2E6FA816}" type="presParOf" srcId="{9833928A-A423-D34B-B039-72F147EBC32B}" destId="{60FF1487-24E3-114C-B071-0ACA4C2278C3}" srcOrd="0" destOrd="0" presId="urn:microsoft.com/office/officeart/2005/8/layout/list1"/>
    <dgm:cxn modelId="{9CB50F7E-7225-234B-8E48-383591F2E4E2}" type="presParOf" srcId="{9833928A-A423-D34B-B039-72F147EBC32B}" destId="{CBF17836-9AD3-374B-8526-512688DF1150}" srcOrd="1" destOrd="0" presId="urn:microsoft.com/office/officeart/2005/8/layout/list1"/>
    <dgm:cxn modelId="{A4C453BA-A94B-5A48-B9A5-FDC82EA78F03}" type="presParOf" srcId="{6C19A2F8-CFA5-0545-8E2F-1706A8FD6B3F}" destId="{D18A1287-A21E-6847-8AAB-E43E14CA452E}" srcOrd="9" destOrd="0" presId="urn:microsoft.com/office/officeart/2005/8/layout/list1"/>
    <dgm:cxn modelId="{90EE8545-ED4A-5847-8AD3-D483D79CD143}" type="presParOf" srcId="{6C19A2F8-CFA5-0545-8E2F-1706A8FD6B3F}" destId="{36A03290-F23E-804D-B7E6-27814DEC7A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D2744-AE23-4F55-8F9B-8BA2D4DBE7EB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AF96364-CE58-4F2B-9754-84E123F640D7}">
      <dgm:prSet custT="1"/>
      <dgm:spPr/>
      <dgm:t>
        <a:bodyPr/>
        <a:lstStyle/>
        <a:p>
          <a:r>
            <a:rPr lang="en-US" sz="2000"/>
            <a:t>Measure LDL-C</a:t>
          </a:r>
        </a:p>
      </dgm:t>
    </dgm:pt>
    <dgm:pt modelId="{BF225BF4-9D48-49AE-8857-A3570D62AE30}" type="parTrans" cxnId="{AF5ED4A8-4B8A-4B6B-9907-7BEB19EC925F}">
      <dgm:prSet/>
      <dgm:spPr/>
      <dgm:t>
        <a:bodyPr/>
        <a:lstStyle/>
        <a:p>
          <a:endParaRPr lang="en-US"/>
        </a:p>
      </dgm:t>
    </dgm:pt>
    <dgm:pt modelId="{689707F2-D401-4420-95FE-2AABB0848102}" type="sibTrans" cxnId="{AF5ED4A8-4B8A-4B6B-9907-7BEB19EC925F}">
      <dgm:prSet/>
      <dgm:spPr/>
      <dgm:t>
        <a:bodyPr/>
        <a:lstStyle/>
        <a:p>
          <a:endParaRPr lang="en-US"/>
        </a:p>
      </dgm:t>
    </dgm:pt>
    <dgm:pt modelId="{6A501684-933E-4822-8707-55DF11307115}">
      <dgm:prSet custT="1"/>
      <dgm:spPr/>
      <dgm:t>
        <a:bodyPr/>
        <a:lstStyle/>
        <a:p>
          <a:r>
            <a:rPr lang="en-US" sz="2000"/>
            <a:t>Treat LDL-C to goal</a:t>
          </a:r>
        </a:p>
      </dgm:t>
    </dgm:pt>
    <dgm:pt modelId="{86EEC616-1DCC-4EF1-B316-E7A3E5610445}" type="parTrans" cxnId="{9112F73D-0DFB-4F79-A488-52687D1BD912}">
      <dgm:prSet/>
      <dgm:spPr/>
      <dgm:t>
        <a:bodyPr/>
        <a:lstStyle/>
        <a:p>
          <a:endParaRPr lang="en-US"/>
        </a:p>
      </dgm:t>
    </dgm:pt>
    <dgm:pt modelId="{A763BC09-683F-45F9-83B4-97232BE8D1C1}" type="sibTrans" cxnId="{9112F73D-0DFB-4F79-A488-52687D1BD912}">
      <dgm:prSet/>
      <dgm:spPr/>
      <dgm:t>
        <a:bodyPr/>
        <a:lstStyle/>
        <a:p>
          <a:endParaRPr lang="en-US"/>
        </a:p>
      </dgm:t>
    </dgm:pt>
    <dgm:pt modelId="{CCD6501F-E4B0-48DF-B9F1-9E6FA471DFC2}">
      <dgm:prSet custT="1"/>
      <dgm:spPr/>
      <dgm:t>
        <a:bodyPr/>
        <a:lstStyle/>
        <a:p>
          <a:r>
            <a:rPr lang="en-US" sz="2000"/>
            <a:t>Ongoing monitoring</a:t>
          </a:r>
        </a:p>
      </dgm:t>
    </dgm:pt>
    <dgm:pt modelId="{CF09A6C8-8F27-4C5B-AF18-C0E2F27EAD56}" type="parTrans" cxnId="{F3F654EB-14FA-4D71-8355-B1D977D6C7E5}">
      <dgm:prSet/>
      <dgm:spPr/>
      <dgm:t>
        <a:bodyPr/>
        <a:lstStyle/>
        <a:p>
          <a:endParaRPr lang="en-US"/>
        </a:p>
      </dgm:t>
    </dgm:pt>
    <dgm:pt modelId="{FCF2791C-D212-41A0-9CF7-8BEA16F434E9}" type="sibTrans" cxnId="{F3F654EB-14FA-4D71-8355-B1D977D6C7E5}">
      <dgm:prSet/>
      <dgm:spPr/>
      <dgm:t>
        <a:bodyPr/>
        <a:lstStyle/>
        <a:p>
          <a:endParaRPr lang="en-US"/>
        </a:p>
      </dgm:t>
    </dgm:pt>
    <dgm:pt modelId="{FF91891C-4E2A-4A6F-98EE-AE4E27CC62FE}" type="pres">
      <dgm:prSet presAssocID="{228D2744-AE23-4F55-8F9B-8BA2D4DBE7EB}" presName="CompostProcess" presStyleCnt="0">
        <dgm:presLayoutVars>
          <dgm:dir/>
          <dgm:resizeHandles val="exact"/>
        </dgm:presLayoutVars>
      </dgm:prSet>
      <dgm:spPr/>
    </dgm:pt>
    <dgm:pt modelId="{C97266F7-352D-4099-B843-B003B126FC3C}" type="pres">
      <dgm:prSet presAssocID="{228D2744-AE23-4F55-8F9B-8BA2D4DBE7EB}" presName="arrow" presStyleLbl="bgShp" presStyleIdx="0" presStyleCnt="1"/>
      <dgm:spPr>
        <a:gradFill flip="none" rotWithShape="0">
          <a:gsLst>
            <a:gs pos="0">
              <a:schemeClr val="bg1">
                <a:lumMod val="95000"/>
                <a:shade val="30000"/>
                <a:satMod val="115000"/>
              </a:schemeClr>
            </a:gs>
            <a:gs pos="50000">
              <a:schemeClr val="bg1">
                <a:lumMod val="95000"/>
                <a:shade val="67500"/>
                <a:satMod val="11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0800000" scaled="1"/>
          <a:tileRect/>
        </a:gradFill>
      </dgm:spPr>
    </dgm:pt>
    <dgm:pt modelId="{A3C81854-BF3B-47BE-9885-92F6162ECCDE}" type="pres">
      <dgm:prSet presAssocID="{228D2744-AE23-4F55-8F9B-8BA2D4DBE7EB}" presName="linearProcess" presStyleCnt="0"/>
      <dgm:spPr/>
    </dgm:pt>
    <dgm:pt modelId="{57B22659-6333-45B6-A9C3-8DAC8ED343AD}" type="pres">
      <dgm:prSet presAssocID="{DAF96364-CE58-4F2B-9754-84E123F640D7}" presName="textNode" presStyleLbl="node1" presStyleIdx="0" presStyleCnt="3">
        <dgm:presLayoutVars>
          <dgm:bulletEnabled val="1"/>
        </dgm:presLayoutVars>
      </dgm:prSet>
      <dgm:spPr/>
    </dgm:pt>
    <dgm:pt modelId="{EA6E6DC3-727B-4479-AC0A-411483AF4DF7}" type="pres">
      <dgm:prSet presAssocID="{689707F2-D401-4420-95FE-2AABB0848102}" presName="sibTrans" presStyleCnt="0"/>
      <dgm:spPr/>
    </dgm:pt>
    <dgm:pt modelId="{E8D0D514-DDFA-4B1C-97A6-7A2A52DC6FAB}" type="pres">
      <dgm:prSet presAssocID="{6A501684-933E-4822-8707-55DF11307115}" presName="textNode" presStyleLbl="node1" presStyleIdx="1" presStyleCnt="3">
        <dgm:presLayoutVars>
          <dgm:bulletEnabled val="1"/>
        </dgm:presLayoutVars>
      </dgm:prSet>
      <dgm:spPr/>
    </dgm:pt>
    <dgm:pt modelId="{9F60597A-1989-4D4B-8E9D-D1B22E61F031}" type="pres">
      <dgm:prSet presAssocID="{A763BC09-683F-45F9-83B4-97232BE8D1C1}" presName="sibTrans" presStyleCnt="0"/>
      <dgm:spPr/>
    </dgm:pt>
    <dgm:pt modelId="{59850BF4-EC67-4DFD-9A6C-97BE93D8B814}" type="pres">
      <dgm:prSet presAssocID="{CCD6501F-E4B0-48DF-B9F1-9E6FA471DFC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112F73D-0DFB-4F79-A488-52687D1BD912}" srcId="{228D2744-AE23-4F55-8F9B-8BA2D4DBE7EB}" destId="{6A501684-933E-4822-8707-55DF11307115}" srcOrd="1" destOrd="0" parTransId="{86EEC616-1DCC-4EF1-B316-E7A3E5610445}" sibTransId="{A763BC09-683F-45F9-83B4-97232BE8D1C1}"/>
    <dgm:cxn modelId="{AD235C53-E000-454E-854E-4A8FA704B5B1}" type="presOf" srcId="{228D2744-AE23-4F55-8F9B-8BA2D4DBE7EB}" destId="{FF91891C-4E2A-4A6F-98EE-AE4E27CC62FE}" srcOrd="0" destOrd="0" presId="urn:microsoft.com/office/officeart/2005/8/layout/hProcess9"/>
    <dgm:cxn modelId="{DAEF527D-2F94-4D02-A093-866D8BA0B3EB}" type="presOf" srcId="{CCD6501F-E4B0-48DF-B9F1-9E6FA471DFC2}" destId="{59850BF4-EC67-4DFD-9A6C-97BE93D8B814}" srcOrd="0" destOrd="0" presId="urn:microsoft.com/office/officeart/2005/8/layout/hProcess9"/>
    <dgm:cxn modelId="{32441DA8-1FE9-4E95-8202-630E286E9764}" type="presOf" srcId="{DAF96364-CE58-4F2B-9754-84E123F640D7}" destId="{57B22659-6333-45B6-A9C3-8DAC8ED343AD}" srcOrd="0" destOrd="0" presId="urn:microsoft.com/office/officeart/2005/8/layout/hProcess9"/>
    <dgm:cxn modelId="{AF5ED4A8-4B8A-4B6B-9907-7BEB19EC925F}" srcId="{228D2744-AE23-4F55-8F9B-8BA2D4DBE7EB}" destId="{DAF96364-CE58-4F2B-9754-84E123F640D7}" srcOrd="0" destOrd="0" parTransId="{BF225BF4-9D48-49AE-8857-A3570D62AE30}" sibTransId="{689707F2-D401-4420-95FE-2AABB0848102}"/>
    <dgm:cxn modelId="{C31D8FDE-2A46-46E9-920E-C46024C55208}" type="presOf" srcId="{6A501684-933E-4822-8707-55DF11307115}" destId="{E8D0D514-DDFA-4B1C-97A6-7A2A52DC6FAB}" srcOrd="0" destOrd="0" presId="urn:microsoft.com/office/officeart/2005/8/layout/hProcess9"/>
    <dgm:cxn modelId="{F3F654EB-14FA-4D71-8355-B1D977D6C7E5}" srcId="{228D2744-AE23-4F55-8F9B-8BA2D4DBE7EB}" destId="{CCD6501F-E4B0-48DF-B9F1-9E6FA471DFC2}" srcOrd="2" destOrd="0" parTransId="{CF09A6C8-8F27-4C5B-AF18-C0E2F27EAD56}" sibTransId="{FCF2791C-D212-41A0-9CF7-8BEA16F434E9}"/>
    <dgm:cxn modelId="{AC3ACC13-8B26-4503-8E17-982C39A769EF}" type="presParOf" srcId="{FF91891C-4E2A-4A6F-98EE-AE4E27CC62FE}" destId="{C97266F7-352D-4099-B843-B003B126FC3C}" srcOrd="0" destOrd="0" presId="urn:microsoft.com/office/officeart/2005/8/layout/hProcess9"/>
    <dgm:cxn modelId="{ED7539D3-3FD7-4CC9-A27E-2B6FC63480BE}" type="presParOf" srcId="{FF91891C-4E2A-4A6F-98EE-AE4E27CC62FE}" destId="{A3C81854-BF3B-47BE-9885-92F6162ECCDE}" srcOrd="1" destOrd="0" presId="urn:microsoft.com/office/officeart/2005/8/layout/hProcess9"/>
    <dgm:cxn modelId="{19A4DB2A-FE6F-4E9B-8534-71417811E748}" type="presParOf" srcId="{A3C81854-BF3B-47BE-9885-92F6162ECCDE}" destId="{57B22659-6333-45B6-A9C3-8DAC8ED343AD}" srcOrd="0" destOrd="0" presId="urn:microsoft.com/office/officeart/2005/8/layout/hProcess9"/>
    <dgm:cxn modelId="{4B20C5C5-EF06-4095-806A-5709D5373F1F}" type="presParOf" srcId="{A3C81854-BF3B-47BE-9885-92F6162ECCDE}" destId="{EA6E6DC3-727B-4479-AC0A-411483AF4DF7}" srcOrd="1" destOrd="0" presId="urn:microsoft.com/office/officeart/2005/8/layout/hProcess9"/>
    <dgm:cxn modelId="{138344F7-C390-4844-9AC5-3A5367923337}" type="presParOf" srcId="{A3C81854-BF3B-47BE-9885-92F6162ECCDE}" destId="{E8D0D514-DDFA-4B1C-97A6-7A2A52DC6FAB}" srcOrd="2" destOrd="0" presId="urn:microsoft.com/office/officeart/2005/8/layout/hProcess9"/>
    <dgm:cxn modelId="{26FD08A9-8F1E-4087-B48F-FF508AB48FDD}" type="presParOf" srcId="{A3C81854-BF3B-47BE-9885-92F6162ECCDE}" destId="{9F60597A-1989-4D4B-8E9D-D1B22E61F031}" srcOrd="3" destOrd="0" presId="urn:microsoft.com/office/officeart/2005/8/layout/hProcess9"/>
    <dgm:cxn modelId="{1F0A8FBA-70F3-435C-AD74-66755AEC0982}" type="presParOf" srcId="{A3C81854-BF3B-47BE-9885-92F6162ECCDE}" destId="{59850BF4-EC67-4DFD-9A6C-97BE93D8B8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4E368E-AE5D-4C2F-B93B-E485720EB3C9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7EDDBC-9C9E-47F3-9A3F-F236DDA6C955}">
      <dgm:prSet custT="1"/>
      <dgm:spPr/>
      <dgm:t>
        <a:bodyPr/>
        <a:lstStyle/>
        <a:p>
          <a:r>
            <a:rPr lang="en-US" sz="2000"/>
            <a:t>Intermediate risk without multiple risk factors:</a:t>
          </a:r>
        </a:p>
      </dgm:t>
    </dgm:pt>
    <dgm:pt modelId="{CE07BD7A-952F-40CB-98DE-60C5C8F66A72}" type="parTrans" cxnId="{479F94B5-3BD7-4040-9DEA-9EF88D163469}">
      <dgm:prSet/>
      <dgm:spPr/>
      <dgm:t>
        <a:bodyPr/>
        <a:lstStyle/>
        <a:p>
          <a:endParaRPr lang="en-US"/>
        </a:p>
      </dgm:t>
    </dgm:pt>
    <dgm:pt modelId="{EEFD4649-95D4-416D-B6D7-41FF2F3A7D92}" type="sibTrans" cxnId="{479F94B5-3BD7-4040-9DEA-9EF88D163469}">
      <dgm:prSet/>
      <dgm:spPr/>
      <dgm:t>
        <a:bodyPr/>
        <a:lstStyle/>
        <a:p>
          <a:endParaRPr lang="en-US"/>
        </a:p>
      </dgm:t>
    </dgm:pt>
    <dgm:pt modelId="{B4D912AB-51FF-4F19-8C87-28058D643095}">
      <dgm:prSet custT="1"/>
      <dgm:spPr/>
      <dgm:t>
        <a:bodyPr/>
        <a:lstStyle/>
        <a:p>
          <a:r>
            <a:rPr lang="en-US" sz="2000"/>
            <a:t>Intermediate risk with multiple risk enhancers:</a:t>
          </a:r>
        </a:p>
      </dgm:t>
    </dgm:pt>
    <dgm:pt modelId="{6B7210FD-18B0-4C22-A43C-74F2741E0173}" type="parTrans" cxnId="{C7D6F524-56EA-48D2-9906-C9CC87C73DDE}">
      <dgm:prSet/>
      <dgm:spPr/>
      <dgm:t>
        <a:bodyPr/>
        <a:lstStyle/>
        <a:p>
          <a:endParaRPr lang="en-US"/>
        </a:p>
      </dgm:t>
    </dgm:pt>
    <dgm:pt modelId="{2243711B-3409-4F8A-AECA-516E4B7D3241}" type="sibTrans" cxnId="{C7D6F524-56EA-48D2-9906-C9CC87C73DDE}">
      <dgm:prSet/>
      <dgm:spPr/>
      <dgm:t>
        <a:bodyPr/>
        <a:lstStyle/>
        <a:p>
          <a:endParaRPr lang="en-US"/>
        </a:p>
      </dgm:t>
    </dgm:pt>
    <dgm:pt modelId="{389484E2-D2BD-49F9-BE80-2907537B3F32}">
      <dgm:prSet custT="1"/>
      <dgm:spPr/>
      <dgm:t>
        <a:bodyPr/>
        <a:lstStyle/>
        <a:p>
          <a:r>
            <a:rPr lang="en-US" sz="2000"/>
            <a:t>High risk or very high risk ≤ 75 years old:</a:t>
          </a:r>
        </a:p>
      </dgm:t>
    </dgm:pt>
    <dgm:pt modelId="{D8ED9FD5-22A4-4538-8293-3FEE531F7400}" type="parTrans" cxnId="{477D4DBA-1946-49CC-90DC-F82568E86EF1}">
      <dgm:prSet/>
      <dgm:spPr/>
      <dgm:t>
        <a:bodyPr/>
        <a:lstStyle/>
        <a:p>
          <a:endParaRPr lang="en-US"/>
        </a:p>
      </dgm:t>
    </dgm:pt>
    <dgm:pt modelId="{82FB8C3E-BCE8-4E7F-955B-55695DE8324B}" type="sibTrans" cxnId="{477D4DBA-1946-49CC-90DC-F82568E86EF1}">
      <dgm:prSet/>
      <dgm:spPr/>
      <dgm:t>
        <a:bodyPr/>
        <a:lstStyle/>
        <a:p>
          <a:endParaRPr lang="en-US"/>
        </a:p>
      </dgm:t>
    </dgm:pt>
    <dgm:pt modelId="{24E00FD5-0C1A-4769-89B1-B012EAB0D1C8}">
      <dgm:prSet custT="1"/>
      <dgm:spPr/>
      <dgm:t>
        <a:bodyPr/>
        <a:lstStyle/>
        <a:p>
          <a:r>
            <a:rPr lang="en-US" sz="2000"/>
            <a:t>High risk  or very high risk &gt; 75 years old:</a:t>
          </a:r>
        </a:p>
      </dgm:t>
    </dgm:pt>
    <dgm:pt modelId="{E0D19FD8-FED3-4A56-B93F-C5C01CDC13B8}" type="parTrans" cxnId="{F4C8CD62-9DB4-498B-AB9B-38688469059B}">
      <dgm:prSet/>
      <dgm:spPr/>
      <dgm:t>
        <a:bodyPr/>
        <a:lstStyle/>
        <a:p>
          <a:endParaRPr lang="en-US"/>
        </a:p>
      </dgm:t>
    </dgm:pt>
    <dgm:pt modelId="{E580640F-7BB7-4571-A798-860E1EEEAB74}" type="sibTrans" cxnId="{F4C8CD62-9DB4-498B-AB9B-38688469059B}">
      <dgm:prSet/>
      <dgm:spPr/>
      <dgm:t>
        <a:bodyPr/>
        <a:lstStyle/>
        <a:p>
          <a:endParaRPr lang="en-US"/>
        </a:p>
      </dgm:t>
    </dgm:pt>
    <dgm:pt modelId="{178886B8-9613-4447-B8B2-63B520244B82}">
      <dgm:prSet custT="1"/>
      <dgm:spPr/>
      <dgm:t>
        <a:bodyPr/>
        <a:lstStyle/>
        <a:p>
          <a:r>
            <a:rPr lang="en-US" sz="2000" baseline="0" dirty="0"/>
            <a:t>Moderate-intensity</a:t>
          </a:r>
          <a:r>
            <a:rPr lang="en-US" sz="2000" dirty="0"/>
            <a:t> statin</a:t>
          </a:r>
        </a:p>
      </dgm:t>
    </dgm:pt>
    <dgm:pt modelId="{948C3786-D7D7-5649-B2E5-A93B9ED47960}" type="parTrans" cxnId="{561754B4-DA1F-C246-9DFB-D722A70C67D9}">
      <dgm:prSet/>
      <dgm:spPr/>
      <dgm:t>
        <a:bodyPr/>
        <a:lstStyle/>
        <a:p>
          <a:endParaRPr lang="en-US"/>
        </a:p>
      </dgm:t>
    </dgm:pt>
    <dgm:pt modelId="{B2685C0A-C256-4647-BA2D-87CF60768998}" type="sibTrans" cxnId="{561754B4-DA1F-C246-9DFB-D722A70C67D9}">
      <dgm:prSet/>
      <dgm:spPr/>
      <dgm:t>
        <a:bodyPr/>
        <a:lstStyle/>
        <a:p>
          <a:endParaRPr lang="en-US"/>
        </a:p>
      </dgm:t>
    </dgm:pt>
    <dgm:pt modelId="{07FDE31D-B330-3246-A92B-441B0CFE9AC3}">
      <dgm:prSet custT="1"/>
      <dgm:spPr/>
      <dgm:t>
        <a:bodyPr/>
        <a:lstStyle/>
        <a:p>
          <a:r>
            <a:rPr lang="en-US" sz="2000" dirty="0"/>
            <a:t>Consider high-intensity statin </a:t>
          </a:r>
        </a:p>
      </dgm:t>
    </dgm:pt>
    <dgm:pt modelId="{2FA2F388-3659-0341-9918-268382275C07}" type="parTrans" cxnId="{1788FA1E-DFDA-DD4C-90DF-42B7750840AF}">
      <dgm:prSet/>
      <dgm:spPr/>
      <dgm:t>
        <a:bodyPr/>
        <a:lstStyle/>
        <a:p>
          <a:endParaRPr lang="en-US"/>
        </a:p>
      </dgm:t>
    </dgm:pt>
    <dgm:pt modelId="{F73E0563-3A3C-DC40-ADC0-1A552CE1C5AD}" type="sibTrans" cxnId="{1788FA1E-DFDA-DD4C-90DF-42B7750840AF}">
      <dgm:prSet/>
      <dgm:spPr/>
      <dgm:t>
        <a:bodyPr/>
        <a:lstStyle/>
        <a:p>
          <a:endParaRPr lang="en-US"/>
        </a:p>
      </dgm:t>
    </dgm:pt>
    <dgm:pt modelId="{208806E9-9870-F346-B14F-FAE7B8C9C47B}">
      <dgm:prSet custT="1"/>
      <dgm:spPr/>
      <dgm:t>
        <a:bodyPr/>
        <a:lstStyle/>
        <a:p>
          <a:r>
            <a:rPr lang="en-US" sz="2000"/>
            <a:t>High-intensity statin </a:t>
          </a:r>
        </a:p>
      </dgm:t>
    </dgm:pt>
    <dgm:pt modelId="{342165B7-9C8D-1C45-A4D4-CF176D3A4633}" type="parTrans" cxnId="{D9053C61-B3D7-E84E-9B3E-2F8629AC3E0C}">
      <dgm:prSet/>
      <dgm:spPr/>
      <dgm:t>
        <a:bodyPr/>
        <a:lstStyle/>
        <a:p>
          <a:endParaRPr lang="en-US"/>
        </a:p>
      </dgm:t>
    </dgm:pt>
    <dgm:pt modelId="{609F82BC-8B22-8C47-BA3F-BCBEFC25281A}" type="sibTrans" cxnId="{D9053C61-B3D7-E84E-9B3E-2F8629AC3E0C}">
      <dgm:prSet/>
      <dgm:spPr/>
      <dgm:t>
        <a:bodyPr/>
        <a:lstStyle/>
        <a:p>
          <a:endParaRPr lang="en-US"/>
        </a:p>
      </dgm:t>
    </dgm:pt>
    <dgm:pt modelId="{5E31F71F-F64A-C84D-A81D-35419CB837A4}">
      <dgm:prSet custT="1"/>
      <dgm:spPr/>
      <dgm:t>
        <a:bodyPr/>
        <a:lstStyle/>
        <a:p>
          <a:r>
            <a:rPr lang="en-US" sz="2000"/>
            <a:t>Moderate- or high-intensity statin</a:t>
          </a:r>
        </a:p>
      </dgm:t>
    </dgm:pt>
    <dgm:pt modelId="{F7378E20-D084-4E45-8167-FB71ECD06AB2}" type="parTrans" cxnId="{15084F88-56E9-864E-97C6-D3AC4E68F884}">
      <dgm:prSet/>
      <dgm:spPr/>
      <dgm:t>
        <a:bodyPr/>
        <a:lstStyle/>
        <a:p>
          <a:endParaRPr lang="en-US"/>
        </a:p>
      </dgm:t>
    </dgm:pt>
    <dgm:pt modelId="{04688BC5-057D-B748-8DA2-4E9D40156DC5}" type="sibTrans" cxnId="{15084F88-56E9-864E-97C6-D3AC4E68F884}">
      <dgm:prSet/>
      <dgm:spPr/>
      <dgm:t>
        <a:bodyPr/>
        <a:lstStyle/>
        <a:p>
          <a:endParaRPr lang="en-US"/>
        </a:p>
      </dgm:t>
    </dgm:pt>
    <dgm:pt modelId="{8F28F03E-D1F3-4C80-9287-D64180588E86}" type="pres">
      <dgm:prSet presAssocID="{064E368E-AE5D-4C2F-B93B-E485720EB3C9}" presName="linear" presStyleCnt="0">
        <dgm:presLayoutVars>
          <dgm:dir/>
          <dgm:animLvl val="lvl"/>
          <dgm:resizeHandles val="exact"/>
        </dgm:presLayoutVars>
      </dgm:prSet>
      <dgm:spPr/>
    </dgm:pt>
    <dgm:pt modelId="{53FB6D84-BFDB-4D70-93DB-1F19B219FA7A}" type="pres">
      <dgm:prSet presAssocID="{717EDDBC-9C9E-47F3-9A3F-F236DDA6C955}" presName="parentLin" presStyleCnt="0"/>
      <dgm:spPr/>
    </dgm:pt>
    <dgm:pt modelId="{8C670331-1DE0-4A1A-92C0-3E6ECFC50BCB}" type="pres">
      <dgm:prSet presAssocID="{717EDDBC-9C9E-47F3-9A3F-F236DDA6C955}" presName="parentLeftMargin" presStyleLbl="node1" presStyleIdx="0" presStyleCnt="4"/>
      <dgm:spPr/>
    </dgm:pt>
    <dgm:pt modelId="{AF050C3F-589B-45E0-99D4-31C04D32833B}" type="pres">
      <dgm:prSet presAssocID="{717EDDBC-9C9E-47F3-9A3F-F236DDA6C9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C0C6951-EF25-4EAA-81B8-6B004D8AA567}" type="pres">
      <dgm:prSet presAssocID="{717EDDBC-9C9E-47F3-9A3F-F236DDA6C955}" presName="negativeSpace" presStyleCnt="0"/>
      <dgm:spPr/>
    </dgm:pt>
    <dgm:pt modelId="{53E63517-E000-4D69-866C-21972C896B83}" type="pres">
      <dgm:prSet presAssocID="{717EDDBC-9C9E-47F3-9A3F-F236DDA6C955}" presName="childText" presStyleLbl="conFgAcc1" presStyleIdx="0" presStyleCnt="4">
        <dgm:presLayoutVars>
          <dgm:bulletEnabled val="1"/>
        </dgm:presLayoutVars>
      </dgm:prSet>
      <dgm:spPr/>
    </dgm:pt>
    <dgm:pt modelId="{1DE6EE51-CFB8-4F6C-83F4-A63666E5AEDD}" type="pres">
      <dgm:prSet presAssocID="{EEFD4649-95D4-416D-B6D7-41FF2F3A7D92}" presName="spaceBetweenRectangles" presStyleCnt="0"/>
      <dgm:spPr/>
    </dgm:pt>
    <dgm:pt modelId="{81CDF455-6B5E-4BDE-9F1F-AB2AEC32BE2C}" type="pres">
      <dgm:prSet presAssocID="{B4D912AB-51FF-4F19-8C87-28058D643095}" presName="parentLin" presStyleCnt="0"/>
      <dgm:spPr/>
    </dgm:pt>
    <dgm:pt modelId="{4AEC8F42-1335-4178-B1CB-AD457E257414}" type="pres">
      <dgm:prSet presAssocID="{B4D912AB-51FF-4F19-8C87-28058D643095}" presName="parentLeftMargin" presStyleLbl="node1" presStyleIdx="0" presStyleCnt="4"/>
      <dgm:spPr/>
    </dgm:pt>
    <dgm:pt modelId="{73DE9B36-F29D-4A6F-B37A-6E929F1E70EC}" type="pres">
      <dgm:prSet presAssocID="{B4D912AB-51FF-4F19-8C87-28058D64309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B6517E-FB23-4154-A16B-3FBD4C771985}" type="pres">
      <dgm:prSet presAssocID="{B4D912AB-51FF-4F19-8C87-28058D643095}" presName="negativeSpace" presStyleCnt="0"/>
      <dgm:spPr/>
    </dgm:pt>
    <dgm:pt modelId="{BCC0C2B3-0034-4DAF-832C-ED63B4352210}" type="pres">
      <dgm:prSet presAssocID="{B4D912AB-51FF-4F19-8C87-28058D643095}" presName="childText" presStyleLbl="conFgAcc1" presStyleIdx="1" presStyleCnt="4">
        <dgm:presLayoutVars>
          <dgm:bulletEnabled val="1"/>
        </dgm:presLayoutVars>
      </dgm:prSet>
      <dgm:spPr/>
    </dgm:pt>
    <dgm:pt modelId="{0F37F608-D2CB-4E51-AB3B-AFB61C385599}" type="pres">
      <dgm:prSet presAssocID="{2243711B-3409-4F8A-AECA-516E4B7D3241}" presName="spaceBetweenRectangles" presStyleCnt="0"/>
      <dgm:spPr/>
    </dgm:pt>
    <dgm:pt modelId="{47936E74-1AE4-4948-A15C-ED205F4DFCF0}" type="pres">
      <dgm:prSet presAssocID="{389484E2-D2BD-49F9-BE80-2907537B3F32}" presName="parentLin" presStyleCnt="0"/>
      <dgm:spPr/>
    </dgm:pt>
    <dgm:pt modelId="{23D1D0F0-C7BF-46D8-A623-949F8BFCEE4C}" type="pres">
      <dgm:prSet presAssocID="{389484E2-D2BD-49F9-BE80-2907537B3F32}" presName="parentLeftMargin" presStyleLbl="node1" presStyleIdx="1" presStyleCnt="4"/>
      <dgm:spPr/>
    </dgm:pt>
    <dgm:pt modelId="{C888C053-47C5-4BAA-B213-0F8AB9FEC35F}" type="pres">
      <dgm:prSet presAssocID="{389484E2-D2BD-49F9-BE80-2907537B3F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CBD996-72F3-43BA-95C6-5B7ADF8DA1AA}" type="pres">
      <dgm:prSet presAssocID="{389484E2-D2BD-49F9-BE80-2907537B3F32}" presName="negativeSpace" presStyleCnt="0"/>
      <dgm:spPr/>
    </dgm:pt>
    <dgm:pt modelId="{2054E215-E01E-4A20-95A5-7B80754C5187}" type="pres">
      <dgm:prSet presAssocID="{389484E2-D2BD-49F9-BE80-2907537B3F32}" presName="childText" presStyleLbl="conFgAcc1" presStyleIdx="2" presStyleCnt="4">
        <dgm:presLayoutVars>
          <dgm:bulletEnabled val="1"/>
        </dgm:presLayoutVars>
      </dgm:prSet>
      <dgm:spPr/>
    </dgm:pt>
    <dgm:pt modelId="{8F59031E-0B90-461D-90DD-BA37D9A2513B}" type="pres">
      <dgm:prSet presAssocID="{82FB8C3E-BCE8-4E7F-955B-55695DE8324B}" presName="spaceBetweenRectangles" presStyleCnt="0"/>
      <dgm:spPr/>
    </dgm:pt>
    <dgm:pt modelId="{BC857AF1-4876-4DC7-AEC8-67CEEC8D2E8A}" type="pres">
      <dgm:prSet presAssocID="{24E00FD5-0C1A-4769-89B1-B012EAB0D1C8}" presName="parentLin" presStyleCnt="0"/>
      <dgm:spPr/>
    </dgm:pt>
    <dgm:pt modelId="{6ECDD1AF-67CD-4F8C-8856-C74DABEE2FEE}" type="pres">
      <dgm:prSet presAssocID="{24E00FD5-0C1A-4769-89B1-B012EAB0D1C8}" presName="parentLeftMargin" presStyleLbl="node1" presStyleIdx="2" presStyleCnt="4"/>
      <dgm:spPr/>
    </dgm:pt>
    <dgm:pt modelId="{E43B78B8-B550-4C91-B997-2DE81491E81B}" type="pres">
      <dgm:prSet presAssocID="{24E00FD5-0C1A-4769-89B1-B012EAB0D1C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E4F7E45-E278-4068-B4B9-0219CA0ED9DF}" type="pres">
      <dgm:prSet presAssocID="{24E00FD5-0C1A-4769-89B1-B012EAB0D1C8}" presName="negativeSpace" presStyleCnt="0"/>
      <dgm:spPr/>
    </dgm:pt>
    <dgm:pt modelId="{01553F18-4AA5-4472-A0B6-1F248AC181DD}" type="pres">
      <dgm:prSet presAssocID="{24E00FD5-0C1A-4769-89B1-B012EAB0D1C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88FA1E-DFDA-DD4C-90DF-42B7750840AF}" srcId="{B4D912AB-51FF-4F19-8C87-28058D643095}" destId="{07FDE31D-B330-3246-A92B-441B0CFE9AC3}" srcOrd="0" destOrd="0" parTransId="{2FA2F388-3659-0341-9918-268382275C07}" sibTransId="{F73E0563-3A3C-DC40-ADC0-1A552CE1C5AD}"/>
    <dgm:cxn modelId="{C7D6F524-56EA-48D2-9906-C9CC87C73DDE}" srcId="{064E368E-AE5D-4C2F-B93B-E485720EB3C9}" destId="{B4D912AB-51FF-4F19-8C87-28058D643095}" srcOrd="1" destOrd="0" parTransId="{6B7210FD-18B0-4C22-A43C-74F2741E0173}" sibTransId="{2243711B-3409-4F8A-AECA-516E4B7D3241}"/>
    <dgm:cxn modelId="{D9053C61-B3D7-E84E-9B3E-2F8629AC3E0C}" srcId="{389484E2-D2BD-49F9-BE80-2907537B3F32}" destId="{208806E9-9870-F346-B14F-FAE7B8C9C47B}" srcOrd="0" destOrd="0" parTransId="{342165B7-9C8D-1C45-A4D4-CF176D3A4633}" sibTransId="{609F82BC-8B22-8C47-BA3F-BCBEFC25281A}"/>
    <dgm:cxn modelId="{F4C8CD62-9DB4-498B-AB9B-38688469059B}" srcId="{064E368E-AE5D-4C2F-B93B-E485720EB3C9}" destId="{24E00FD5-0C1A-4769-89B1-B012EAB0D1C8}" srcOrd="3" destOrd="0" parTransId="{E0D19FD8-FED3-4A56-B93F-C5C01CDC13B8}" sibTransId="{E580640F-7BB7-4571-A798-860E1EEEAB74}"/>
    <dgm:cxn modelId="{46B51344-4533-4EDA-8344-28A199A64169}" type="presOf" srcId="{B4D912AB-51FF-4F19-8C87-28058D643095}" destId="{4AEC8F42-1335-4178-B1CB-AD457E257414}" srcOrd="0" destOrd="0" presId="urn:microsoft.com/office/officeart/2005/8/layout/list1"/>
    <dgm:cxn modelId="{D6BA1052-1285-45C2-ACFB-88BF0AD484E2}" type="presOf" srcId="{24E00FD5-0C1A-4769-89B1-B012EAB0D1C8}" destId="{6ECDD1AF-67CD-4F8C-8856-C74DABEE2FEE}" srcOrd="0" destOrd="0" presId="urn:microsoft.com/office/officeart/2005/8/layout/list1"/>
    <dgm:cxn modelId="{6D613B74-4B57-49FD-B0DD-DCF34D3F7CDB}" type="presOf" srcId="{24E00FD5-0C1A-4769-89B1-B012EAB0D1C8}" destId="{E43B78B8-B550-4C91-B997-2DE81491E81B}" srcOrd="1" destOrd="0" presId="urn:microsoft.com/office/officeart/2005/8/layout/list1"/>
    <dgm:cxn modelId="{E1774654-63B1-42FD-BFEF-EF02F71AD65F}" type="presOf" srcId="{389484E2-D2BD-49F9-BE80-2907537B3F32}" destId="{23D1D0F0-C7BF-46D8-A623-949F8BFCEE4C}" srcOrd="0" destOrd="0" presId="urn:microsoft.com/office/officeart/2005/8/layout/list1"/>
    <dgm:cxn modelId="{15084F88-56E9-864E-97C6-D3AC4E68F884}" srcId="{24E00FD5-0C1A-4769-89B1-B012EAB0D1C8}" destId="{5E31F71F-F64A-C84D-A81D-35419CB837A4}" srcOrd="0" destOrd="0" parTransId="{F7378E20-D084-4E45-8167-FB71ECD06AB2}" sibTransId="{04688BC5-057D-B748-8DA2-4E9D40156DC5}"/>
    <dgm:cxn modelId="{2BAE538E-A3E8-4B8A-82AF-8E19C53B4280}" type="presOf" srcId="{389484E2-D2BD-49F9-BE80-2907537B3F32}" destId="{C888C053-47C5-4BAA-B213-0F8AB9FEC35F}" srcOrd="1" destOrd="0" presId="urn:microsoft.com/office/officeart/2005/8/layout/list1"/>
    <dgm:cxn modelId="{767D3092-94EA-FB40-9B9E-8D02D7DB7F2A}" type="presOf" srcId="{208806E9-9870-F346-B14F-FAE7B8C9C47B}" destId="{2054E215-E01E-4A20-95A5-7B80754C5187}" srcOrd="0" destOrd="0" presId="urn:microsoft.com/office/officeart/2005/8/layout/list1"/>
    <dgm:cxn modelId="{7A9F76A2-A577-4BEB-A6E0-F348108C2CA9}" type="presOf" srcId="{717EDDBC-9C9E-47F3-9A3F-F236DDA6C955}" destId="{8C670331-1DE0-4A1A-92C0-3E6ECFC50BCB}" srcOrd="0" destOrd="0" presId="urn:microsoft.com/office/officeart/2005/8/layout/list1"/>
    <dgm:cxn modelId="{909A14AE-13F5-9C44-A74A-09F060E34A2D}" type="presOf" srcId="{5E31F71F-F64A-C84D-A81D-35419CB837A4}" destId="{01553F18-4AA5-4472-A0B6-1F248AC181DD}" srcOrd="0" destOrd="0" presId="urn:microsoft.com/office/officeart/2005/8/layout/list1"/>
    <dgm:cxn modelId="{561754B4-DA1F-C246-9DFB-D722A70C67D9}" srcId="{717EDDBC-9C9E-47F3-9A3F-F236DDA6C955}" destId="{178886B8-9613-4447-B8B2-63B520244B82}" srcOrd="0" destOrd="0" parTransId="{948C3786-D7D7-5649-B2E5-A93B9ED47960}" sibTransId="{B2685C0A-C256-4647-BA2D-87CF60768998}"/>
    <dgm:cxn modelId="{479F94B5-3BD7-4040-9DEA-9EF88D163469}" srcId="{064E368E-AE5D-4C2F-B93B-E485720EB3C9}" destId="{717EDDBC-9C9E-47F3-9A3F-F236DDA6C955}" srcOrd="0" destOrd="0" parTransId="{CE07BD7A-952F-40CB-98DE-60C5C8F66A72}" sibTransId="{EEFD4649-95D4-416D-B6D7-41FF2F3A7D92}"/>
    <dgm:cxn modelId="{5F1677B6-E288-4048-9976-7C58EEBB7C7D}" type="presOf" srcId="{07FDE31D-B330-3246-A92B-441B0CFE9AC3}" destId="{BCC0C2B3-0034-4DAF-832C-ED63B4352210}" srcOrd="0" destOrd="0" presId="urn:microsoft.com/office/officeart/2005/8/layout/list1"/>
    <dgm:cxn modelId="{477D4DBA-1946-49CC-90DC-F82568E86EF1}" srcId="{064E368E-AE5D-4C2F-B93B-E485720EB3C9}" destId="{389484E2-D2BD-49F9-BE80-2907537B3F32}" srcOrd="2" destOrd="0" parTransId="{D8ED9FD5-22A4-4538-8293-3FEE531F7400}" sibTransId="{82FB8C3E-BCE8-4E7F-955B-55695DE8324B}"/>
    <dgm:cxn modelId="{942E49DB-E081-4DAF-B8DA-31A7A6C6B295}" type="presOf" srcId="{B4D912AB-51FF-4F19-8C87-28058D643095}" destId="{73DE9B36-F29D-4A6F-B37A-6E929F1E70EC}" srcOrd="1" destOrd="0" presId="urn:microsoft.com/office/officeart/2005/8/layout/list1"/>
    <dgm:cxn modelId="{D25604E9-63A9-4E2D-B7A0-C5D186C9CFA5}" type="presOf" srcId="{717EDDBC-9C9E-47F3-9A3F-F236DDA6C955}" destId="{AF050C3F-589B-45E0-99D4-31C04D32833B}" srcOrd="1" destOrd="0" presId="urn:microsoft.com/office/officeart/2005/8/layout/list1"/>
    <dgm:cxn modelId="{D5DC97F2-33ED-46E7-A154-065C274EB8EE}" type="presOf" srcId="{064E368E-AE5D-4C2F-B93B-E485720EB3C9}" destId="{8F28F03E-D1F3-4C80-9287-D64180588E86}" srcOrd="0" destOrd="0" presId="urn:microsoft.com/office/officeart/2005/8/layout/list1"/>
    <dgm:cxn modelId="{B9A837FD-AE81-A84F-9230-F3E1444ED3CF}" type="presOf" srcId="{178886B8-9613-4447-B8B2-63B520244B82}" destId="{53E63517-E000-4D69-866C-21972C896B83}" srcOrd="0" destOrd="0" presId="urn:microsoft.com/office/officeart/2005/8/layout/list1"/>
    <dgm:cxn modelId="{17B44230-36FB-4AA3-9932-0CC30FD11BD0}" type="presParOf" srcId="{8F28F03E-D1F3-4C80-9287-D64180588E86}" destId="{53FB6D84-BFDB-4D70-93DB-1F19B219FA7A}" srcOrd="0" destOrd="0" presId="urn:microsoft.com/office/officeart/2005/8/layout/list1"/>
    <dgm:cxn modelId="{FEE38959-32FA-4828-91C0-FD584253B5CD}" type="presParOf" srcId="{53FB6D84-BFDB-4D70-93DB-1F19B219FA7A}" destId="{8C670331-1DE0-4A1A-92C0-3E6ECFC50BCB}" srcOrd="0" destOrd="0" presId="urn:microsoft.com/office/officeart/2005/8/layout/list1"/>
    <dgm:cxn modelId="{5201A362-8385-4ED7-9F45-08434F1F1A86}" type="presParOf" srcId="{53FB6D84-BFDB-4D70-93DB-1F19B219FA7A}" destId="{AF050C3F-589B-45E0-99D4-31C04D32833B}" srcOrd="1" destOrd="0" presId="urn:microsoft.com/office/officeart/2005/8/layout/list1"/>
    <dgm:cxn modelId="{B3CFD6E7-9DDF-4DA6-99E1-3464AEEC5D25}" type="presParOf" srcId="{8F28F03E-D1F3-4C80-9287-D64180588E86}" destId="{CC0C6951-EF25-4EAA-81B8-6B004D8AA567}" srcOrd="1" destOrd="0" presId="urn:microsoft.com/office/officeart/2005/8/layout/list1"/>
    <dgm:cxn modelId="{98D3F86A-3ECD-4536-8685-1FB79998ED6C}" type="presParOf" srcId="{8F28F03E-D1F3-4C80-9287-D64180588E86}" destId="{53E63517-E000-4D69-866C-21972C896B83}" srcOrd="2" destOrd="0" presId="urn:microsoft.com/office/officeart/2005/8/layout/list1"/>
    <dgm:cxn modelId="{59304DC9-2B35-4EB8-A098-D7ACBAD0790C}" type="presParOf" srcId="{8F28F03E-D1F3-4C80-9287-D64180588E86}" destId="{1DE6EE51-CFB8-4F6C-83F4-A63666E5AEDD}" srcOrd="3" destOrd="0" presId="urn:microsoft.com/office/officeart/2005/8/layout/list1"/>
    <dgm:cxn modelId="{1198B085-2B9E-438A-8191-84E3CC0455CD}" type="presParOf" srcId="{8F28F03E-D1F3-4C80-9287-D64180588E86}" destId="{81CDF455-6B5E-4BDE-9F1F-AB2AEC32BE2C}" srcOrd="4" destOrd="0" presId="urn:microsoft.com/office/officeart/2005/8/layout/list1"/>
    <dgm:cxn modelId="{FF42A0B3-2CDC-4AE3-8DF4-58B961EC417A}" type="presParOf" srcId="{81CDF455-6B5E-4BDE-9F1F-AB2AEC32BE2C}" destId="{4AEC8F42-1335-4178-B1CB-AD457E257414}" srcOrd="0" destOrd="0" presId="urn:microsoft.com/office/officeart/2005/8/layout/list1"/>
    <dgm:cxn modelId="{7FC52BE9-A2F3-4B7B-B444-5E747C845CF1}" type="presParOf" srcId="{81CDF455-6B5E-4BDE-9F1F-AB2AEC32BE2C}" destId="{73DE9B36-F29D-4A6F-B37A-6E929F1E70EC}" srcOrd="1" destOrd="0" presId="urn:microsoft.com/office/officeart/2005/8/layout/list1"/>
    <dgm:cxn modelId="{F07B2E9F-C9E5-4AF0-A842-7E83457CB966}" type="presParOf" srcId="{8F28F03E-D1F3-4C80-9287-D64180588E86}" destId="{73B6517E-FB23-4154-A16B-3FBD4C771985}" srcOrd="5" destOrd="0" presId="urn:microsoft.com/office/officeart/2005/8/layout/list1"/>
    <dgm:cxn modelId="{0E7AF524-69F8-4B48-9CFD-822C0B19C65E}" type="presParOf" srcId="{8F28F03E-D1F3-4C80-9287-D64180588E86}" destId="{BCC0C2B3-0034-4DAF-832C-ED63B4352210}" srcOrd="6" destOrd="0" presId="urn:microsoft.com/office/officeart/2005/8/layout/list1"/>
    <dgm:cxn modelId="{68438EE9-7A95-4B77-8BDF-F9FCF4FA27B0}" type="presParOf" srcId="{8F28F03E-D1F3-4C80-9287-D64180588E86}" destId="{0F37F608-D2CB-4E51-AB3B-AFB61C385599}" srcOrd="7" destOrd="0" presId="urn:microsoft.com/office/officeart/2005/8/layout/list1"/>
    <dgm:cxn modelId="{8494C617-7AE1-4A5D-8A0E-9BC863ACFB72}" type="presParOf" srcId="{8F28F03E-D1F3-4C80-9287-D64180588E86}" destId="{47936E74-1AE4-4948-A15C-ED205F4DFCF0}" srcOrd="8" destOrd="0" presId="urn:microsoft.com/office/officeart/2005/8/layout/list1"/>
    <dgm:cxn modelId="{756F11DF-3920-4487-8CFB-C520B524A8C5}" type="presParOf" srcId="{47936E74-1AE4-4948-A15C-ED205F4DFCF0}" destId="{23D1D0F0-C7BF-46D8-A623-949F8BFCEE4C}" srcOrd="0" destOrd="0" presId="urn:microsoft.com/office/officeart/2005/8/layout/list1"/>
    <dgm:cxn modelId="{43DB4764-8BDC-4275-B722-9F1EA99AF8C4}" type="presParOf" srcId="{47936E74-1AE4-4948-A15C-ED205F4DFCF0}" destId="{C888C053-47C5-4BAA-B213-0F8AB9FEC35F}" srcOrd="1" destOrd="0" presId="urn:microsoft.com/office/officeart/2005/8/layout/list1"/>
    <dgm:cxn modelId="{882FACE0-E06B-4610-AB6D-58E2490C5C32}" type="presParOf" srcId="{8F28F03E-D1F3-4C80-9287-D64180588E86}" destId="{5ACBD996-72F3-43BA-95C6-5B7ADF8DA1AA}" srcOrd="9" destOrd="0" presId="urn:microsoft.com/office/officeart/2005/8/layout/list1"/>
    <dgm:cxn modelId="{15DAB000-3BA6-405C-A298-936C4A5FFED6}" type="presParOf" srcId="{8F28F03E-D1F3-4C80-9287-D64180588E86}" destId="{2054E215-E01E-4A20-95A5-7B80754C5187}" srcOrd="10" destOrd="0" presId="urn:microsoft.com/office/officeart/2005/8/layout/list1"/>
    <dgm:cxn modelId="{6D5B3CDC-F0BE-4DC5-994A-05BF99989E17}" type="presParOf" srcId="{8F28F03E-D1F3-4C80-9287-D64180588E86}" destId="{8F59031E-0B90-461D-90DD-BA37D9A2513B}" srcOrd="11" destOrd="0" presId="urn:microsoft.com/office/officeart/2005/8/layout/list1"/>
    <dgm:cxn modelId="{33071460-A010-4698-86B2-C7E45463D86D}" type="presParOf" srcId="{8F28F03E-D1F3-4C80-9287-D64180588E86}" destId="{BC857AF1-4876-4DC7-AEC8-67CEEC8D2E8A}" srcOrd="12" destOrd="0" presId="urn:microsoft.com/office/officeart/2005/8/layout/list1"/>
    <dgm:cxn modelId="{F9C65E1C-53F4-4203-8585-470D64401A16}" type="presParOf" srcId="{BC857AF1-4876-4DC7-AEC8-67CEEC8D2E8A}" destId="{6ECDD1AF-67CD-4F8C-8856-C74DABEE2FEE}" srcOrd="0" destOrd="0" presId="urn:microsoft.com/office/officeart/2005/8/layout/list1"/>
    <dgm:cxn modelId="{43948C51-D123-4F6E-9B1E-1A3FB496CE7E}" type="presParOf" srcId="{BC857AF1-4876-4DC7-AEC8-67CEEC8D2E8A}" destId="{E43B78B8-B550-4C91-B997-2DE81491E81B}" srcOrd="1" destOrd="0" presId="urn:microsoft.com/office/officeart/2005/8/layout/list1"/>
    <dgm:cxn modelId="{D971F296-8600-42C7-94FB-4128C959E0B5}" type="presParOf" srcId="{8F28F03E-D1F3-4C80-9287-D64180588E86}" destId="{3E4F7E45-E278-4068-B4B9-0219CA0ED9DF}" srcOrd="13" destOrd="0" presId="urn:microsoft.com/office/officeart/2005/8/layout/list1"/>
    <dgm:cxn modelId="{BD5389B8-606E-41D5-9D3E-D293E6B46FBE}" type="presParOf" srcId="{8F28F03E-D1F3-4C80-9287-D64180588E86}" destId="{01553F18-4AA5-4472-A0B6-1F248AC181D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51F119-A729-4C44-A4AD-624C6C6A607B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6E862-E43F-C849-8A9D-71769F8592C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/>
            <a:t>Step 1. </a:t>
          </a:r>
          <a:r>
            <a:rPr lang="en-US" sz="1600"/>
            <a:t>Take a detailed symptom history</a:t>
          </a:r>
        </a:p>
      </dgm:t>
    </dgm:pt>
    <dgm:pt modelId="{145D9662-E638-9E44-B21A-EC1B5D890B04}" type="parTrans" cxnId="{E5F62651-275B-9842-BE37-33E7B1BF6AF3}">
      <dgm:prSet/>
      <dgm:spPr/>
      <dgm:t>
        <a:bodyPr/>
        <a:lstStyle/>
        <a:p>
          <a:endParaRPr lang="en-US" sz="1400"/>
        </a:p>
      </dgm:t>
    </dgm:pt>
    <dgm:pt modelId="{68011CAC-FEE6-8844-ADE5-098C3B93B885}" type="sibTrans" cxnId="{E5F62651-275B-9842-BE37-33E7B1BF6AF3}">
      <dgm:prSet/>
      <dgm:spPr/>
      <dgm:t>
        <a:bodyPr/>
        <a:lstStyle/>
        <a:p>
          <a:endParaRPr lang="en-US" sz="1400"/>
        </a:p>
      </dgm:t>
    </dgm:pt>
    <dgm:pt modelId="{E6A46D99-454C-2A4B-9F3F-7BCB69E0548C}">
      <dgm:prSet custT="1"/>
      <dgm:spPr/>
      <dgm:t>
        <a:bodyPr/>
        <a:lstStyle/>
        <a:p>
          <a:r>
            <a:rPr lang="en-US" sz="1400"/>
            <a:t>Investigate previous experience with statin, statin intolerance is over diagnosed</a:t>
          </a:r>
        </a:p>
      </dgm:t>
    </dgm:pt>
    <dgm:pt modelId="{2CC98B56-81FB-8345-AF07-6A07F322E567}" type="parTrans" cxnId="{357E7D9F-CD50-DD4F-9182-6D7BD5073D73}">
      <dgm:prSet/>
      <dgm:spPr/>
      <dgm:t>
        <a:bodyPr/>
        <a:lstStyle/>
        <a:p>
          <a:endParaRPr lang="en-US" sz="1400"/>
        </a:p>
      </dgm:t>
    </dgm:pt>
    <dgm:pt modelId="{AB1E998E-A205-464A-9606-34BD9DD2C45F}" type="sibTrans" cxnId="{357E7D9F-CD50-DD4F-9182-6D7BD5073D73}">
      <dgm:prSet/>
      <dgm:spPr/>
      <dgm:t>
        <a:bodyPr/>
        <a:lstStyle/>
        <a:p>
          <a:endParaRPr lang="en-US" sz="1400"/>
        </a:p>
      </dgm:t>
    </dgm:pt>
    <dgm:pt modelId="{DBF4F77E-155C-D743-91E7-7B7075107C20}">
      <dgm:prSet custT="1"/>
      <dgm:spPr/>
      <dgm:t>
        <a:bodyPr/>
        <a:lstStyle/>
        <a:p>
          <a:r>
            <a:rPr lang="en-US" sz="1400"/>
            <a:t>Good communication and support for her previous experience</a:t>
          </a:r>
        </a:p>
      </dgm:t>
    </dgm:pt>
    <dgm:pt modelId="{A6452EF8-9497-2841-AA13-68040B4FFB80}" type="parTrans" cxnId="{9676830A-96A1-3844-8EE7-F6C0323F11BA}">
      <dgm:prSet/>
      <dgm:spPr/>
      <dgm:t>
        <a:bodyPr/>
        <a:lstStyle/>
        <a:p>
          <a:endParaRPr lang="en-US" sz="1400"/>
        </a:p>
      </dgm:t>
    </dgm:pt>
    <dgm:pt modelId="{BC3FA044-2829-1549-894F-D93F24B6FE5A}" type="sibTrans" cxnId="{9676830A-96A1-3844-8EE7-F6C0323F11BA}">
      <dgm:prSet/>
      <dgm:spPr/>
      <dgm:t>
        <a:bodyPr/>
        <a:lstStyle/>
        <a:p>
          <a:endParaRPr lang="en-US" sz="1400"/>
        </a:p>
      </dgm:t>
    </dgm:pt>
    <dgm:pt modelId="{57A56637-872A-EE49-B144-9E372B0D6EC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/>
            <a:t>Step 2</a:t>
          </a:r>
          <a:r>
            <a:rPr lang="en-US" sz="1600"/>
            <a:t>. Baseline labs before initiating, re-initiating statin (e.g., creatine kinase, ALT/AST)</a:t>
          </a:r>
        </a:p>
      </dgm:t>
    </dgm:pt>
    <dgm:pt modelId="{157B34C3-B0DF-F840-9532-795E1890D612}" type="parTrans" cxnId="{F21C8047-ADCF-0148-AD8C-52765C959ECF}">
      <dgm:prSet/>
      <dgm:spPr/>
      <dgm:t>
        <a:bodyPr/>
        <a:lstStyle/>
        <a:p>
          <a:endParaRPr lang="en-US" sz="1400"/>
        </a:p>
      </dgm:t>
    </dgm:pt>
    <dgm:pt modelId="{FCEF2616-F0E6-0448-9363-412EA29C982E}" type="sibTrans" cxnId="{F21C8047-ADCF-0148-AD8C-52765C959ECF}">
      <dgm:prSet/>
      <dgm:spPr/>
      <dgm:t>
        <a:bodyPr/>
        <a:lstStyle/>
        <a:p>
          <a:endParaRPr lang="en-US" sz="1400"/>
        </a:p>
      </dgm:t>
    </dgm:pt>
    <dgm:pt modelId="{37A63631-6A51-7B46-88C1-0417AFF8200E}">
      <dgm:prSet custT="1"/>
      <dgm:spPr/>
      <dgm:t>
        <a:bodyPr/>
        <a:lstStyle/>
        <a:p>
          <a:r>
            <a:rPr lang="en-US" sz="1400"/>
            <a:t>Some patients have baseline ALT/AST higher than normal and can still take a statin</a:t>
          </a:r>
        </a:p>
      </dgm:t>
    </dgm:pt>
    <dgm:pt modelId="{A1D50D61-1F29-AB4F-BEC8-69CDAEC4F472}" type="parTrans" cxnId="{374CF25A-AC22-D349-8F70-BB858510218D}">
      <dgm:prSet/>
      <dgm:spPr/>
      <dgm:t>
        <a:bodyPr/>
        <a:lstStyle/>
        <a:p>
          <a:endParaRPr lang="en-US" sz="1400"/>
        </a:p>
      </dgm:t>
    </dgm:pt>
    <dgm:pt modelId="{CA354D78-08A7-4947-B883-AF36EFFB1C98}" type="sibTrans" cxnId="{374CF25A-AC22-D349-8F70-BB858510218D}">
      <dgm:prSet/>
      <dgm:spPr/>
      <dgm:t>
        <a:bodyPr/>
        <a:lstStyle/>
        <a:p>
          <a:endParaRPr lang="en-US" sz="1400"/>
        </a:p>
      </dgm:t>
    </dgm:pt>
    <dgm:pt modelId="{740ADAA7-153C-D441-B526-6DE996D9C86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b="1"/>
            <a:t>Step 3. </a:t>
          </a:r>
          <a:r>
            <a:rPr lang="en-US" sz="1600"/>
            <a:t>Perform a systematic rechallenge with ≥ 2 different statins and/or alternative dosing</a:t>
          </a:r>
        </a:p>
      </dgm:t>
    </dgm:pt>
    <dgm:pt modelId="{A3800E36-8979-2D45-898E-A1F5CA7FB53F}" type="parTrans" cxnId="{CC457085-D0AB-6C47-A9F0-4470D7F0BC02}">
      <dgm:prSet/>
      <dgm:spPr/>
      <dgm:t>
        <a:bodyPr/>
        <a:lstStyle/>
        <a:p>
          <a:endParaRPr lang="en-US" sz="1400"/>
        </a:p>
      </dgm:t>
    </dgm:pt>
    <dgm:pt modelId="{1C043C4C-508A-C646-A798-57AD90DC06A9}" type="sibTrans" cxnId="{CC457085-D0AB-6C47-A9F0-4470D7F0BC02}">
      <dgm:prSet/>
      <dgm:spPr/>
      <dgm:t>
        <a:bodyPr/>
        <a:lstStyle/>
        <a:p>
          <a:endParaRPr lang="en-US" sz="1400"/>
        </a:p>
      </dgm:t>
    </dgm:pt>
    <dgm:pt modelId="{F3B50549-472F-4841-B4E2-B0A4DAE2B1E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Consider starting low and rapidly titrating to target statin dose or using dual statin + non-statin therapy.</a:t>
          </a:r>
        </a:p>
      </dgm:t>
    </dgm:pt>
    <dgm:pt modelId="{73911190-E539-6842-9426-F00EDFEC173F}" type="parTrans" cxnId="{38589B1B-5D24-8E4C-B124-5FEB6BF82535}">
      <dgm:prSet/>
      <dgm:spPr/>
      <dgm:t>
        <a:bodyPr/>
        <a:lstStyle/>
        <a:p>
          <a:endParaRPr lang="en-US" sz="1400"/>
        </a:p>
      </dgm:t>
    </dgm:pt>
    <dgm:pt modelId="{088910D9-5A9B-F747-9D56-85186C677E42}" type="sibTrans" cxnId="{38589B1B-5D24-8E4C-B124-5FEB6BF82535}">
      <dgm:prSet/>
      <dgm:spPr/>
      <dgm:t>
        <a:bodyPr/>
        <a:lstStyle/>
        <a:p>
          <a:endParaRPr lang="en-US" sz="1400"/>
        </a:p>
      </dgm:t>
    </dgm:pt>
    <dgm:pt modelId="{BD8D47BF-0B45-463D-97FF-11FB843F368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If true statin intolerance exists non-statin therapy can be used</a:t>
          </a:r>
        </a:p>
      </dgm:t>
    </dgm:pt>
    <dgm:pt modelId="{43279439-12A0-4D6F-B1C7-CF1721D7EA67}" type="parTrans" cxnId="{81A81C32-1066-4109-B630-34234FB7664E}">
      <dgm:prSet/>
      <dgm:spPr/>
    </dgm:pt>
    <dgm:pt modelId="{B4234138-EDBD-4D13-A569-15A5DC54B290}" type="sibTrans" cxnId="{81A81C32-1066-4109-B630-34234FB7664E}">
      <dgm:prSet/>
      <dgm:spPr/>
    </dgm:pt>
    <dgm:pt modelId="{B1EF4770-2477-4F95-839F-67C1F6DB26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Over 80% of patients can tolerate a statin when rechallenged in combination with appropriate counseling and guidance</a:t>
          </a:r>
        </a:p>
      </dgm:t>
    </dgm:pt>
    <dgm:pt modelId="{C6057EFE-3F7C-4FAC-90EC-D2B98E2E04DC}" type="parTrans" cxnId="{84E0BEE9-30D0-48C9-96F2-0EA2FD7D21FC}">
      <dgm:prSet/>
      <dgm:spPr/>
    </dgm:pt>
    <dgm:pt modelId="{CBD1228E-31CA-4B0F-A5A6-4B8EDB66930B}" type="sibTrans" cxnId="{84E0BEE9-30D0-48C9-96F2-0EA2FD7D21FC}">
      <dgm:prSet/>
      <dgm:spPr/>
    </dgm:pt>
    <dgm:pt modelId="{E2F8D0AC-F9B5-ED44-9B1F-00E16B62F79B}" type="pres">
      <dgm:prSet presAssocID="{7151F119-A729-4C44-A4AD-624C6C6A607B}" presName="linear" presStyleCnt="0">
        <dgm:presLayoutVars>
          <dgm:animLvl val="lvl"/>
          <dgm:resizeHandles val="exact"/>
        </dgm:presLayoutVars>
      </dgm:prSet>
      <dgm:spPr/>
    </dgm:pt>
    <dgm:pt modelId="{F3E43BD1-5A05-2641-A761-1AF7EC4C2A43}" type="pres">
      <dgm:prSet presAssocID="{E3A6E862-E43F-C849-8A9D-71769F8592C3}" presName="parentText" presStyleLbl="node1" presStyleIdx="0" presStyleCnt="3" custScaleY="35474">
        <dgm:presLayoutVars>
          <dgm:chMax val="0"/>
          <dgm:bulletEnabled val="1"/>
        </dgm:presLayoutVars>
      </dgm:prSet>
      <dgm:spPr/>
    </dgm:pt>
    <dgm:pt modelId="{89A19220-16C3-7F40-966E-169541571EF8}" type="pres">
      <dgm:prSet presAssocID="{E3A6E862-E43F-C849-8A9D-71769F8592C3}" presName="childText" presStyleLbl="revTx" presStyleIdx="0" presStyleCnt="3" custScaleY="42065">
        <dgm:presLayoutVars>
          <dgm:bulletEnabled val="1"/>
        </dgm:presLayoutVars>
      </dgm:prSet>
      <dgm:spPr/>
    </dgm:pt>
    <dgm:pt modelId="{7897390B-7BA4-D748-8FC3-49FF4E00FAF6}" type="pres">
      <dgm:prSet presAssocID="{57A56637-872A-EE49-B144-9E372B0D6EC1}" presName="parentText" presStyleLbl="node1" presStyleIdx="1" presStyleCnt="3" custScaleY="35474" custLinFactNeighborY="11583">
        <dgm:presLayoutVars>
          <dgm:chMax val="0"/>
          <dgm:bulletEnabled val="1"/>
        </dgm:presLayoutVars>
      </dgm:prSet>
      <dgm:spPr/>
    </dgm:pt>
    <dgm:pt modelId="{321D1AAC-B452-0748-80D9-C8CB49046E7B}" type="pres">
      <dgm:prSet presAssocID="{57A56637-872A-EE49-B144-9E372B0D6EC1}" presName="childText" presStyleLbl="revTx" presStyleIdx="1" presStyleCnt="3" custLinFactNeighborY="15946">
        <dgm:presLayoutVars>
          <dgm:bulletEnabled val="1"/>
        </dgm:presLayoutVars>
      </dgm:prSet>
      <dgm:spPr/>
    </dgm:pt>
    <dgm:pt modelId="{574819A9-5AA8-464B-B50D-A2E08CE2F53B}" type="pres">
      <dgm:prSet presAssocID="{740ADAA7-153C-D441-B526-6DE996D9C868}" presName="parentText" presStyleLbl="node1" presStyleIdx="2" presStyleCnt="3" custScaleY="35474" custLinFactNeighborY="-47574">
        <dgm:presLayoutVars>
          <dgm:chMax val="0"/>
          <dgm:bulletEnabled val="1"/>
        </dgm:presLayoutVars>
      </dgm:prSet>
      <dgm:spPr/>
    </dgm:pt>
    <dgm:pt modelId="{225AA85A-3B90-BA42-9E6F-EA0D19B7F2BB}" type="pres">
      <dgm:prSet presAssocID="{740ADAA7-153C-D441-B526-6DE996D9C868}" presName="childText" presStyleLbl="revTx" presStyleIdx="2" presStyleCnt="3" custLinFactNeighborY="-30189">
        <dgm:presLayoutVars>
          <dgm:bulletEnabled val="1"/>
        </dgm:presLayoutVars>
      </dgm:prSet>
      <dgm:spPr/>
    </dgm:pt>
  </dgm:ptLst>
  <dgm:cxnLst>
    <dgm:cxn modelId="{ED81D204-4163-45F5-A51B-42342D00F78E}" type="presOf" srcId="{BD8D47BF-0B45-463D-97FF-11FB843F3687}" destId="{225AA85A-3B90-BA42-9E6F-EA0D19B7F2BB}" srcOrd="0" destOrd="1" presId="urn:microsoft.com/office/officeart/2005/8/layout/vList2"/>
    <dgm:cxn modelId="{9676830A-96A1-3844-8EE7-F6C0323F11BA}" srcId="{E3A6E862-E43F-C849-8A9D-71769F8592C3}" destId="{DBF4F77E-155C-D743-91E7-7B7075107C20}" srcOrd="1" destOrd="0" parTransId="{A6452EF8-9497-2841-AA13-68040B4FFB80}" sibTransId="{BC3FA044-2829-1549-894F-D93F24B6FE5A}"/>
    <dgm:cxn modelId="{08C2D10F-36E4-234B-A4FB-09A0E6A85631}" type="presOf" srcId="{E6A46D99-454C-2A4B-9F3F-7BCB69E0548C}" destId="{89A19220-16C3-7F40-966E-169541571EF8}" srcOrd="0" destOrd="0" presId="urn:microsoft.com/office/officeart/2005/8/layout/vList2"/>
    <dgm:cxn modelId="{38589B1B-5D24-8E4C-B124-5FEB6BF82535}" srcId="{740ADAA7-153C-D441-B526-6DE996D9C868}" destId="{F3B50549-472F-4841-B4E2-B0A4DAE2B1E1}" srcOrd="0" destOrd="0" parTransId="{73911190-E539-6842-9426-F00EDFEC173F}" sibTransId="{088910D9-5A9B-F747-9D56-85186C677E42}"/>
    <dgm:cxn modelId="{81A81C32-1066-4109-B630-34234FB7664E}" srcId="{740ADAA7-153C-D441-B526-6DE996D9C868}" destId="{BD8D47BF-0B45-463D-97FF-11FB843F3687}" srcOrd="1" destOrd="0" parTransId="{43279439-12A0-4D6F-B1C7-CF1721D7EA67}" sibTransId="{B4234138-EDBD-4D13-A569-15A5DC54B290}"/>
    <dgm:cxn modelId="{252EED5F-A136-0146-B9C9-82A94540CE59}" type="presOf" srcId="{DBF4F77E-155C-D743-91E7-7B7075107C20}" destId="{89A19220-16C3-7F40-966E-169541571EF8}" srcOrd="0" destOrd="1" presId="urn:microsoft.com/office/officeart/2005/8/layout/vList2"/>
    <dgm:cxn modelId="{F21C8047-ADCF-0148-AD8C-52765C959ECF}" srcId="{7151F119-A729-4C44-A4AD-624C6C6A607B}" destId="{57A56637-872A-EE49-B144-9E372B0D6EC1}" srcOrd="1" destOrd="0" parTransId="{157B34C3-B0DF-F840-9532-795E1890D612}" sibTransId="{FCEF2616-F0E6-0448-9363-412EA29C982E}"/>
    <dgm:cxn modelId="{E5F62651-275B-9842-BE37-33E7B1BF6AF3}" srcId="{7151F119-A729-4C44-A4AD-624C6C6A607B}" destId="{E3A6E862-E43F-C849-8A9D-71769F8592C3}" srcOrd="0" destOrd="0" parTransId="{145D9662-E638-9E44-B21A-EC1B5D890B04}" sibTransId="{68011CAC-FEE6-8844-ADE5-098C3B93B885}"/>
    <dgm:cxn modelId="{374CF25A-AC22-D349-8F70-BB858510218D}" srcId="{57A56637-872A-EE49-B144-9E372B0D6EC1}" destId="{37A63631-6A51-7B46-88C1-0417AFF8200E}" srcOrd="0" destOrd="0" parTransId="{A1D50D61-1F29-AB4F-BEC8-69CDAEC4F472}" sibTransId="{CA354D78-08A7-4947-B883-AF36EFFB1C98}"/>
    <dgm:cxn modelId="{CC457085-D0AB-6C47-A9F0-4470D7F0BC02}" srcId="{7151F119-A729-4C44-A4AD-624C6C6A607B}" destId="{740ADAA7-153C-D441-B526-6DE996D9C868}" srcOrd="2" destOrd="0" parTransId="{A3800E36-8979-2D45-898E-A1F5CA7FB53F}" sibTransId="{1C043C4C-508A-C646-A798-57AD90DC06A9}"/>
    <dgm:cxn modelId="{B2F83488-8D8F-624A-90EB-1AE490D2FA8B}" type="presOf" srcId="{E3A6E862-E43F-C849-8A9D-71769F8592C3}" destId="{F3E43BD1-5A05-2641-A761-1AF7EC4C2A43}" srcOrd="0" destOrd="0" presId="urn:microsoft.com/office/officeart/2005/8/layout/vList2"/>
    <dgm:cxn modelId="{32D1938B-98C0-C84F-90FD-CD2573D988F1}" type="presOf" srcId="{740ADAA7-153C-D441-B526-6DE996D9C868}" destId="{574819A9-5AA8-464B-B50D-A2E08CE2F53B}" srcOrd="0" destOrd="0" presId="urn:microsoft.com/office/officeart/2005/8/layout/vList2"/>
    <dgm:cxn modelId="{5A036D8D-DD5B-3445-9EEB-F8E24DB53D0A}" type="presOf" srcId="{57A56637-872A-EE49-B144-9E372B0D6EC1}" destId="{7897390B-7BA4-D748-8FC3-49FF4E00FAF6}" srcOrd="0" destOrd="0" presId="urn:microsoft.com/office/officeart/2005/8/layout/vList2"/>
    <dgm:cxn modelId="{BE9E4191-BE7B-C342-98A1-BAC4EBEC3B6F}" type="presOf" srcId="{F3B50549-472F-4841-B4E2-B0A4DAE2B1E1}" destId="{225AA85A-3B90-BA42-9E6F-EA0D19B7F2BB}" srcOrd="0" destOrd="0" presId="urn:microsoft.com/office/officeart/2005/8/layout/vList2"/>
    <dgm:cxn modelId="{357E7D9F-CD50-DD4F-9182-6D7BD5073D73}" srcId="{E3A6E862-E43F-C849-8A9D-71769F8592C3}" destId="{E6A46D99-454C-2A4B-9F3F-7BCB69E0548C}" srcOrd="0" destOrd="0" parTransId="{2CC98B56-81FB-8345-AF07-6A07F322E567}" sibTransId="{AB1E998E-A205-464A-9606-34BD9DD2C45F}"/>
    <dgm:cxn modelId="{D6AF63DB-4FEF-1B49-8652-50ABBABFA563}" type="presOf" srcId="{37A63631-6A51-7B46-88C1-0417AFF8200E}" destId="{321D1AAC-B452-0748-80D9-C8CB49046E7B}" srcOrd="0" destOrd="0" presId="urn:microsoft.com/office/officeart/2005/8/layout/vList2"/>
    <dgm:cxn modelId="{9F23B7E1-755B-40C6-ABEC-71F1E5578F13}" type="presOf" srcId="{B1EF4770-2477-4F95-839F-67C1F6DB2698}" destId="{225AA85A-3B90-BA42-9E6F-EA0D19B7F2BB}" srcOrd="0" destOrd="2" presId="urn:microsoft.com/office/officeart/2005/8/layout/vList2"/>
    <dgm:cxn modelId="{9845E4E1-12C3-1046-A3FF-5A8F42E1F5C6}" type="presOf" srcId="{7151F119-A729-4C44-A4AD-624C6C6A607B}" destId="{E2F8D0AC-F9B5-ED44-9B1F-00E16B62F79B}" srcOrd="0" destOrd="0" presId="urn:microsoft.com/office/officeart/2005/8/layout/vList2"/>
    <dgm:cxn modelId="{84E0BEE9-30D0-48C9-96F2-0EA2FD7D21FC}" srcId="{740ADAA7-153C-D441-B526-6DE996D9C868}" destId="{B1EF4770-2477-4F95-839F-67C1F6DB2698}" srcOrd="2" destOrd="0" parTransId="{C6057EFE-3F7C-4FAC-90EC-D2B98E2E04DC}" sibTransId="{CBD1228E-31CA-4B0F-A5A6-4B8EDB66930B}"/>
    <dgm:cxn modelId="{DD33E467-F7DC-5748-88D9-48BE88846A51}" type="presParOf" srcId="{E2F8D0AC-F9B5-ED44-9B1F-00E16B62F79B}" destId="{F3E43BD1-5A05-2641-A761-1AF7EC4C2A43}" srcOrd="0" destOrd="0" presId="urn:microsoft.com/office/officeart/2005/8/layout/vList2"/>
    <dgm:cxn modelId="{6BCC638B-9A6E-AA4F-8000-8CE642CC9E37}" type="presParOf" srcId="{E2F8D0AC-F9B5-ED44-9B1F-00E16B62F79B}" destId="{89A19220-16C3-7F40-966E-169541571EF8}" srcOrd="1" destOrd="0" presId="urn:microsoft.com/office/officeart/2005/8/layout/vList2"/>
    <dgm:cxn modelId="{DA714AAF-78EB-7F47-B726-CCDF912A446B}" type="presParOf" srcId="{E2F8D0AC-F9B5-ED44-9B1F-00E16B62F79B}" destId="{7897390B-7BA4-D748-8FC3-49FF4E00FAF6}" srcOrd="2" destOrd="0" presId="urn:microsoft.com/office/officeart/2005/8/layout/vList2"/>
    <dgm:cxn modelId="{8DF165A0-5761-5542-8108-21FBA5792EA8}" type="presParOf" srcId="{E2F8D0AC-F9B5-ED44-9B1F-00E16B62F79B}" destId="{321D1AAC-B452-0748-80D9-C8CB49046E7B}" srcOrd="3" destOrd="0" presId="urn:microsoft.com/office/officeart/2005/8/layout/vList2"/>
    <dgm:cxn modelId="{867AC57E-A32E-2247-B5D4-66A20335DEF8}" type="presParOf" srcId="{E2F8D0AC-F9B5-ED44-9B1F-00E16B62F79B}" destId="{574819A9-5AA8-464B-B50D-A2E08CE2F53B}" srcOrd="4" destOrd="0" presId="urn:microsoft.com/office/officeart/2005/8/layout/vList2"/>
    <dgm:cxn modelId="{7A64D25B-B824-4F4D-961C-F19E92509784}" type="presParOf" srcId="{E2F8D0AC-F9B5-ED44-9B1F-00E16B62F79B}" destId="{225AA85A-3B90-BA42-9E6F-EA0D19B7F2B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D9F06-AD6C-624E-98A4-C731E6A8729E}">
      <dsp:nvSpPr>
        <dsp:cNvPr id="0" name=""/>
        <dsp:cNvSpPr/>
      </dsp:nvSpPr>
      <dsp:spPr>
        <a:xfrm>
          <a:off x="0" y="342734"/>
          <a:ext cx="86047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68A48-1A09-5D42-8189-7B0A154305C4}">
      <dsp:nvSpPr>
        <dsp:cNvPr id="0" name=""/>
        <dsp:cNvSpPr/>
      </dsp:nvSpPr>
      <dsp:spPr>
        <a:xfrm>
          <a:off x="430236" y="47534"/>
          <a:ext cx="6023316" cy="5904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67" tIns="0" rIns="227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Failing to monitor Lp(a) can result in underestimation of risk</a:t>
          </a:r>
        </a:p>
      </dsp:txBody>
      <dsp:txXfrm>
        <a:off x="459057" y="76355"/>
        <a:ext cx="5965674" cy="532758"/>
      </dsp:txXfrm>
    </dsp:sp>
    <dsp:sp modelId="{F39B2E2D-ED11-0348-9228-EB7728D6E645}">
      <dsp:nvSpPr>
        <dsp:cNvPr id="0" name=""/>
        <dsp:cNvSpPr/>
      </dsp:nvSpPr>
      <dsp:spPr>
        <a:xfrm>
          <a:off x="0" y="1249934"/>
          <a:ext cx="86047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45E84-1DA2-034A-A839-14C212542B38}">
      <dsp:nvSpPr>
        <dsp:cNvPr id="0" name=""/>
        <dsp:cNvSpPr/>
      </dsp:nvSpPr>
      <dsp:spPr>
        <a:xfrm>
          <a:off x="430236" y="954734"/>
          <a:ext cx="6023316" cy="59040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67" tIns="0" rIns="227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Monitor at least once in a lifetime for all adults </a:t>
          </a:r>
        </a:p>
      </dsp:txBody>
      <dsp:txXfrm>
        <a:off x="459057" y="983555"/>
        <a:ext cx="5965674" cy="532758"/>
      </dsp:txXfrm>
    </dsp:sp>
    <dsp:sp modelId="{36A03290-F23E-804D-B7E6-27814DEC7A3B}">
      <dsp:nvSpPr>
        <dsp:cNvPr id="0" name=""/>
        <dsp:cNvSpPr/>
      </dsp:nvSpPr>
      <dsp:spPr>
        <a:xfrm>
          <a:off x="0" y="2157134"/>
          <a:ext cx="8604738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823" tIns="416560" rIns="667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Suspected FH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First degree relatives with premature ASCVD or elevated Lp(a)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Ischemic stroke of unknown cause</a:t>
          </a:r>
        </a:p>
      </dsp:txBody>
      <dsp:txXfrm>
        <a:off x="0" y="2157134"/>
        <a:ext cx="8604738" cy="1323000"/>
      </dsp:txXfrm>
    </dsp:sp>
    <dsp:sp modelId="{CBF17836-9AD3-374B-8526-512688DF1150}">
      <dsp:nvSpPr>
        <dsp:cNvPr id="0" name=""/>
        <dsp:cNvSpPr/>
      </dsp:nvSpPr>
      <dsp:spPr>
        <a:xfrm>
          <a:off x="430236" y="1861934"/>
          <a:ext cx="6023316" cy="590400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67" tIns="0" rIns="227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Monitor selected high-risk children</a:t>
          </a:r>
        </a:p>
      </dsp:txBody>
      <dsp:txXfrm>
        <a:off x="459057" y="1890755"/>
        <a:ext cx="5965674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266F7-352D-4099-B843-B003B126FC3C}">
      <dsp:nvSpPr>
        <dsp:cNvPr id="0" name=""/>
        <dsp:cNvSpPr/>
      </dsp:nvSpPr>
      <dsp:spPr>
        <a:xfrm>
          <a:off x="636818" y="0"/>
          <a:ext cx="7217281" cy="3737676"/>
        </a:xfrm>
        <a:prstGeom prst="rightArrow">
          <a:avLst/>
        </a:prstGeom>
        <a:gradFill flip="none" rotWithShape="0">
          <a:gsLst>
            <a:gs pos="0">
              <a:schemeClr val="bg1">
                <a:lumMod val="95000"/>
                <a:shade val="30000"/>
                <a:satMod val="115000"/>
              </a:schemeClr>
            </a:gs>
            <a:gs pos="50000">
              <a:schemeClr val="bg1">
                <a:lumMod val="95000"/>
                <a:shade val="67500"/>
                <a:satMod val="11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22659-6333-45B6-A9C3-8DAC8ED343AD}">
      <dsp:nvSpPr>
        <dsp:cNvPr id="0" name=""/>
        <dsp:cNvSpPr/>
      </dsp:nvSpPr>
      <dsp:spPr>
        <a:xfrm>
          <a:off x="0" y="1121302"/>
          <a:ext cx="2547275" cy="14950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Measure LDL-C</a:t>
          </a:r>
        </a:p>
      </dsp:txBody>
      <dsp:txXfrm>
        <a:off x="72983" y="1194285"/>
        <a:ext cx="2401309" cy="1349104"/>
      </dsp:txXfrm>
    </dsp:sp>
    <dsp:sp modelId="{E8D0D514-DDFA-4B1C-97A6-7A2A52DC6FAB}">
      <dsp:nvSpPr>
        <dsp:cNvPr id="0" name=""/>
        <dsp:cNvSpPr/>
      </dsp:nvSpPr>
      <dsp:spPr>
        <a:xfrm>
          <a:off x="2971821" y="1121302"/>
          <a:ext cx="2547275" cy="1495070"/>
        </a:xfrm>
        <a:prstGeom prst="roundRect">
          <a:avLst/>
        </a:prstGeom>
        <a:solidFill>
          <a:schemeClr val="accent3">
            <a:hueOff val="-56942"/>
            <a:satOff val="9036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Treat LDL-C to goal</a:t>
          </a:r>
        </a:p>
      </dsp:txBody>
      <dsp:txXfrm>
        <a:off x="3044804" y="1194285"/>
        <a:ext cx="2401309" cy="1349104"/>
      </dsp:txXfrm>
    </dsp:sp>
    <dsp:sp modelId="{59850BF4-EC67-4DFD-9A6C-97BE93D8B814}">
      <dsp:nvSpPr>
        <dsp:cNvPr id="0" name=""/>
        <dsp:cNvSpPr/>
      </dsp:nvSpPr>
      <dsp:spPr>
        <a:xfrm>
          <a:off x="5943643" y="1121302"/>
          <a:ext cx="2547275" cy="1495070"/>
        </a:xfrm>
        <a:prstGeom prst="roundRect">
          <a:avLst/>
        </a:prstGeom>
        <a:solidFill>
          <a:schemeClr val="accent3">
            <a:hueOff val="-113883"/>
            <a:satOff val="18072"/>
            <a:lumOff val="2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Ongoing monitoring</a:t>
          </a:r>
        </a:p>
      </dsp:txBody>
      <dsp:txXfrm>
        <a:off x="6016626" y="1194285"/>
        <a:ext cx="2401309" cy="1349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63517-E000-4D69-866C-21972C896B83}">
      <dsp:nvSpPr>
        <dsp:cNvPr id="0" name=""/>
        <dsp:cNvSpPr/>
      </dsp:nvSpPr>
      <dsp:spPr>
        <a:xfrm>
          <a:off x="0" y="193438"/>
          <a:ext cx="8038785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899" tIns="229108" rIns="6238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/>
            <a:t>Moderate-intensity</a:t>
          </a:r>
          <a:r>
            <a:rPr lang="en-US" sz="2000" kern="1200" dirty="0"/>
            <a:t> statin</a:t>
          </a:r>
        </a:p>
      </dsp:txBody>
      <dsp:txXfrm>
        <a:off x="0" y="193438"/>
        <a:ext cx="8038785" cy="641024"/>
      </dsp:txXfrm>
    </dsp:sp>
    <dsp:sp modelId="{AF050C3F-589B-45E0-99D4-31C04D32833B}">
      <dsp:nvSpPr>
        <dsp:cNvPr id="0" name=""/>
        <dsp:cNvSpPr/>
      </dsp:nvSpPr>
      <dsp:spPr>
        <a:xfrm>
          <a:off x="401939" y="31078"/>
          <a:ext cx="5627149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693" tIns="0" rIns="2126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Intermediate risk without multiple risk factors:</a:t>
          </a:r>
        </a:p>
      </dsp:txBody>
      <dsp:txXfrm>
        <a:off x="417791" y="46930"/>
        <a:ext cx="5595445" cy="293016"/>
      </dsp:txXfrm>
    </dsp:sp>
    <dsp:sp modelId="{BCC0C2B3-0034-4DAF-832C-ED63B4352210}">
      <dsp:nvSpPr>
        <dsp:cNvPr id="0" name=""/>
        <dsp:cNvSpPr/>
      </dsp:nvSpPr>
      <dsp:spPr>
        <a:xfrm>
          <a:off x="0" y="1056223"/>
          <a:ext cx="8038785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37961"/>
              <a:satOff val="6024"/>
              <a:lumOff val="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899" tIns="229108" rIns="6238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Consider high-intensity statin </a:t>
          </a:r>
        </a:p>
      </dsp:txBody>
      <dsp:txXfrm>
        <a:off x="0" y="1056223"/>
        <a:ext cx="8038785" cy="641024"/>
      </dsp:txXfrm>
    </dsp:sp>
    <dsp:sp modelId="{73DE9B36-F29D-4A6F-B37A-6E929F1E70EC}">
      <dsp:nvSpPr>
        <dsp:cNvPr id="0" name=""/>
        <dsp:cNvSpPr/>
      </dsp:nvSpPr>
      <dsp:spPr>
        <a:xfrm>
          <a:off x="401939" y="893863"/>
          <a:ext cx="5627149" cy="324720"/>
        </a:xfrm>
        <a:prstGeom prst="roundRect">
          <a:avLst/>
        </a:prstGeom>
        <a:gradFill rotWithShape="0">
          <a:gsLst>
            <a:gs pos="0">
              <a:schemeClr val="accent3">
                <a:hueOff val="-37961"/>
                <a:satOff val="6024"/>
                <a:lumOff val="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7961"/>
                <a:satOff val="6024"/>
                <a:lumOff val="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7961"/>
                <a:satOff val="6024"/>
                <a:lumOff val="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693" tIns="0" rIns="2126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Intermediate risk with multiple risk enhancers:</a:t>
          </a:r>
        </a:p>
      </dsp:txBody>
      <dsp:txXfrm>
        <a:off x="417791" y="909715"/>
        <a:ext cx="5595445" cy="293016"/>
      </dsp:txXfrm>
    </dsp:sp>
    <dsp:sp modelId="{2054E215-E01E-4A20-95A5-7B80754C5187}">
      <dsp:nvSpPr>
        <dsp:cNvPr id="0" name=""/>
        <dsp:cNvSpPr/>
      </dsp:nvSpPr>
      <dsp:spPr>
        <a:xfrm>
          <a:off x="0" y="1919008"/>
          <a:ext cx="8038785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75922"/>
              <a:satOff val="12048"/>
              <a:lumOff val="1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899" tIns="229108" rIns="6238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High-intensity statin </a:t>
          </a:r>
        </a:p>
      </dsp:txBody>
      <dsp:txXfrm>
        <a:off x="0" y="1919008"/>
        <a:ext cx="8038785" cy="641024"/>
      </dsp:txXfrm>
    </dsp:sp>
    <dsp:sp modelId="{C888C053-47C5-4BAA-B213-0F8AB9FEC35F}">
      <dsp:nvSpPr>
        <dsp:cNvPr id="0" name=""/>
        <dsp:cNvSpPr/>
      </dsp:nvSpPr>
      <dsp:spPr>
        <a:xfrm>
          <a:off x="401939" y="1756648"/>
          <a:ext cx="5627149" cy="324720"/>
        </a:xfrm>
        <a:prstGeom prst="roundRect">
          <a:avLst/>
        </a:prstGeom>
        <a:gradFill rotWithShape="0">
          <a:gsLst>
            <a:gs pos="0">
              <a:schemeClr val="accent3">
                <a:hueOff val="-75922"/>
                <a:satOff val="12048"/>
                <a:lumOff val="1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5922"/>
                <a:satOff val="12048"/>
                <a:lumOff val="1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5922"/>
                <a:satOff val="12048"/>
                <a:lumOff val="1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693" tIns="0" rIns="2126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High risk or very high risk ≤ 75 years old:</a:t>
          </a:r>
        </a:p>
      </dsp:txBody>
      <dsp:txXfrm>
        <a:off x="417791" y="1772500"/>
        <a:ext cx="5595445" cy="293016"/>
      </dsp:txXfrm>
    </dsp:sp>
    <dsp:sp modelId="{01553F18-4AA5-4472-A0B6-1F248AC181DD}">
      <dsp:nvSpPr>
        <dsp:cNvPr id="0" name=""/>
        <dsp:cNvSpPr/>
      </dsp:nvSpPr>
      <dsp:spPr>
        <a:xfrm>
          <a:off x="0" y="2781793"/>
          <a:ext cx="8038785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13883"/>
              <a:satOff val="18072"/>
              <a:lumOff val="2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899" tIns="229108" rIns="6238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Moderate- or high-intensity statin</a:t>
          </a:r>
        </a:p>
      </dsp:txBody>
      <dsp:txXfrm>
        <a:off x="0" y="2781793"/>
        <a:ext cx="8038785" cy="641024"/>
      </dsp:txXfrm>
    </dsp:sp>
    <dsp:sp modelId="{E43B78B8-B550-4C91-B997-2DE81491E81B}">
      <dsp:nvSpPr>
        <dsp:cNvPr id="0" name=""/>
        <dsp:cNvSpPr/>
      </dsp:nvSpPr>
      <dsp:spPr>
        <a:xfrm>
          <a:off x="401939" y="2619433"/>
          <a:ext cx="5627149" cy="324720"/>
        </a:xfrm>
        <a:prstGeom prst="roundRect">
          <a:avLst/>
        </a:prstGeom>
        <a:gradFill rotWithShape="0">
          <a:gsLst>
            <a:gs pos="0">
              <a:schemeClr val="accent3">
                <a:hueOff val="-113883"/>
                <a:satOff val="18072"/>
                <a:lumOff val="2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3883"/>
                <a:satOff val="18072"/>
                <a:lumOff val="2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3883"/>
                <a:satOff val="18072"/>
                <a:lumOff val="2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693" tIns="0" rIns="2126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High risk  or very high risk &gt; 75 years old:</a:t>
          </a:r>
        </a:p>
      </dsp:txBody>
      <dsp:txXfrm>
        <a:off x="417791" y="2635285"/>
        <a:ext cx="5595445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43BD1-5A05-2641-A761-1AF7EC4C2A43}">
      <dsp:nvSpPr>
        <dsp:cNvPr id="0" name=""/>
        <dsp:cNvSpPr/>
      </dsp:nvSpPr>
      <dsp:spPr>
        <a:xfrm>
          <a:off x="0" y="18398"/>
          <a:ext cx="8530499" cy="305175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Step 1. </a:t>
          </a:r>
          <a:r>
            <a:rPr lang="en-US" sz="1600" kern="1200"/>
            <a:t>Take a detailed symptom history</a:t>
          </a:r>
        </a:p>
      </dsp:txBody>
      <dsp:txXfrm>
        <a:off x="14897" y="33295"/>
        <a:ext cx="8500705" cy="275381"/>
      </dsp:txXfrm>
    </dsp:sp>
    <dsp:sp modelId="{89A19220-16C3-7F40-966E-169541571EF8}">
      <dsp:nvSpPr>
        <dsp:cNvPr id="0" name=""/>
        <dsp:cNvSpPr/>
      </dsp:nvSpPr>
      <dsp:spPr>
        <a:xfrm>
          <a:off x="0" y="323573"/>
          <a:ext cx="8530499" cy="320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84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Investigate previous experience with statin, statin intolerance is over diagnosed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Good communication and support for her previous experience</a:t>
          </a:r>
        </a:p>
      </dsp:txBody>
      <dsp:txXfrm>
        <a:off x="0" y="323573"/>
        <a:ext cx="8530499" cy="320121"/>
      </dsp:txXfrm>
    </dsp:sp>
    <dsp:sp modelId="{7897390B-7BA4-D748-8FC3-49FF4E00FAF6}">
      <dsp:nvSpPr>
        <dsp:cNvPr id="0" name=""/>
        <dsp:cNvSpPr/>
      </dsp:nvSpPr>
      <dsp:spPr>
        <a:xfrm>
          <a:off x="0" y="731843"/>
          <a:ext cx="8530499" cy="305175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Step 2</a:t>
          </a:r>
          <a:r>
            <a:rPr lang="en-US" sz="1600" kern="1200"/>
            <a:t>. Baseline labs before initiating, re-initiating statin (e.g., creatine kinase, ALT/AST)</a:t>
          </a:r>
        </a:p>
      </dsp:txBody>
      <dsp:txXfrm>
        <a:off x="14897" y="746740"/>
        <a:ext cx="8500705" cy="275381"/>
      </dsp:txXfrm>
    </dsp:sp>
    <dsp:sp modelId="{321D1AAC-B452-0748-80D9-C8CB49046E7B}">
      <dsp:nvSpPr>
        <dsp:cNvPr id="0" name=""/>
        <dsp:cNvSpPr/>
      </dsp:nvSpPr>
      <dsp:spPr>
        <a:xfrm>
          <a:off x="0" y="1086050"/>
          <a:ext cx="8530499" cy="761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84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Some patients have baseline ALT/AST higher than normal and can still take a statin</a:t>
          </a:r>
        </a:p>
      </dsp:txBody>
      <dsp:txXfrm>
        <a:off x="0" y="1086050"/>
        <a:ext cx="8530499" cy="761016"/>
      </dsp:txXfrm>
    </dsp:sp>
    <dsp:sp modelId="{574819A9-5AA8-464B-B50D-A2E08CE2F53B}">
      <dsp:nvSpPr>
        <dsp:cNvPr id="0" name=""/>
        <dsp:cNvSpPr/>
      </dsp:nvSpPr>
      <dsp:spPr>
        <a:xfrm>
          <a:off x="0" y="1313899"/>
          <a:ext cx="8530499" cy="305175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Step 3. </a:t>
          </a:r>
          <a:r>
            <a:rPr lang="en-US" sz="1600" kern="1200"/>
            <a:t>Perform a systematic rechallenge with ≥ 2 different statins and/or alternative dosing</a:t>
          </a:r>
        </a:p>
      </dsp:txBody>
      <dsp:txXfrm>
        <a:off x="14897" y="1328796"/>
        <a:ext cx="8500705" cy="275381"/>
      </dsp:txXfrm>
    </dsp:sp>
    <dsp:sp modelId="{225AA85A-3B90-BA42-9E6F-EA0D19B7F2BB}">
      <dsp:nvSpPr>
        <dsp:cNvPr id="0" name=""/>
        <dsp:cNvSpPr/>
      </dsp:nvSpPr>
      <dsp:spPr>
        <a:xfrm>
          <a:off x="0" y="1755352"/>
          <a:ext cx="8530499" cy="83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84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Consider starting low and rapidly titrating to target statin dose or using dual statin + non-statin therapy.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If true statin intolerance exists non-statin therapy can be used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Over 80% of patients can tolerate a statin when rechallenged in combination with appropriate counseling and guidance</a:t>
          </a:r>
        </a:p>
      </dsp:txBody>
      <dsp:txXfrm>
        <a:off x="0" y="1755352"/>
        <a:ext cx="8530499" cy="832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22E5C-8442-4745-8F00-CCFC9A65D00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1FD46-EC40-430F-BD9B-A140B149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0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00:00</a:t>
            </a:r>
            <a:r>
              <a:rPr lang="en-US" dirty="0"/>
              <a:t> [Welcome to this program by CME Outfitters…]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56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8E9B-A1BF-CB1C-CA69-4CEE710B3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78391-1D92-B80F-D1FE-96B187106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C24C0-47BD-4729-2CC0-8664FA921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12:02</a:t>
            </a:r>
            <a:r>
              <a:rPr lang="en-US" dirty="0"/>
              <a:t>: [Well, she’s got increased atherogenic lipoproteins…]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48940-C063-392D-7C9D-1C1335548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13:40</a:t>
            </a:r>
            <a:r>
              <a:rPr lang="en-US" dirty="0"/>
              <a:t>: [LDL is of course the most important…as they are in this particular patient]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B3522-192C-3A36-2B6E-678EA1C1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88756-FDC0-D058-F75C-373C16433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E29C34-E373-404A-616C-0F6D63B45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14:40</a:t>
            </a:r>
            <a:r>
              <a:rPr lang="en-US" dirty="0"/>
              <a:t>: [Now non-HDL and ApoB are very important measures…]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94A0B-7458-CC23-97B2-44F46265C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26C5C-3061-5399-6327-431118623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D43EA-EE3E-D99F-2C2D-8459FA4A5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A16D2-251D-BD80-6C81-ED12EECD1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15:10</a:t>
            </a:r>
            <a:r>
              <a:rPr lang="en-US" dirty="0"/>
              <a:t>: [So it is important to consider monitoring…]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01EA2-D6D1-7927-636D-5FA7CD5AC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14137-7819-ACCE-B695-1B5ADAE74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030CE-31E4-5044-25E1-1399E831E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28943F-4895-6F25-CF4B-E1FAE58A2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15:43</a:t>
            </a:r>
            <a:r>
              <a:rPr lang="en-US" dirty="0"/>
              <a:t>: [Christie tell us about the impact of </a:t>
            </a:r>
            <a:r>
              <a:rPr lang="en-US" dirty="0" err="1"/>
              <a:t>Lp</a:t>
            </a:r>
            <a:r>
              <a:rPr lang="en-US" dirty="0"/>
              <a:t>(a) on ASCVD]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6CD16-6597-926E-6FBD-AA3DD7EDA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8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EBFAE-D5B4-E3DD-5D53-95B3535CD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A1CE5-8BE7-77AC-2F69-E2D395FC1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BE446-B973-3908-289D-E423FFFCF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16:48</a:t>
            </a:r>
            <a:r>
              <a:rPr lang="en-US" dirty="0"/>
              <a:t>: [But really having high levels of Lp(a) is something we talk </a:t>
            </a:r>
            <a:r>
              <a:rPr lang="en-US" dirty="0" err="1"/>
              <a:t>about..yeah</a:t>
            </a:r>
            <a:r>
              <a:rPr lang="en-US" dirty="0"/>
              <a:t>, yeah]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53DE5-25A2-A24A-A92F-92FB0D3FE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0515A-BBF1-CC3F-BFB6-A495D9D88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97E4A-C14D-D4BB-346C-93DCFD90A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FA5222-FAEF-0C06-B031-0B13ACC13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19:10</a:t>
            </a:r>
            <a:r>
              <a:rPr lang="en-US" dirty="0"/>
              <a:t>: [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Christie now that…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Non-HDL-C: 143 mg/dL</a:t>
            </a:r>
          </a:p>
          <a:p>
            <a:r>
              <a:rPr lang="en-US" dirty="0" err="1"/>
              <a:t>apoB</a:t>
            </a:r>
            <a:r>
              <a:rPr lang="en-US" dirty="0"/>
              <a:t>: 115 mg/dL</a:t>
            </a:r>
          </a:p>
          <a:p>
            <a:r>
              <a:rPr lang="en-US" dirty="0" err="1"/>
              <a:t>Lp</a:t>
            </a:r>
            <a:r>
              <a:rPr lang="en-US" dirty="0"/>
              <a:t>(a): 70 mg/dL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28382-A3D4-902E-D955-D63839A4D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FD46-EC40-430F-BD9B-A140B1499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26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21:57</a:t>
            </a:r>
            <a:r>
              <a:rPr lang="en-US" dirty="0"/>
              <a:t>: [And </a:t>
            </a:r>
            <a:r>
              <a:rPr lang="en-US" dirty="0" err="1"/>
              <a:t>and</a:t>
            </a:r>
            <a:r>
              <a:rPr lang="en-US" dirty="0"/>
              <a:t> the other one that comes up is  I, I, would get a calcium score…So here in sterling Illinois we can get…]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0A45A-AC99-CF02-9F2E-6D94CEB24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73043-52CA-6489-6696-19C1F56C6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3F782-AE2E-553F-F54C-936DB1F01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23:42</a:t>
            </a:r>
            <a:r>
              <a:rPr lang="en-US" dirty="0"/>
              <a:t>: [Yeah, and Christie, you’ve shown…]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Non-HDL-C: 143 mg/dL</a:t>
            </a:r>
          </a:p>
          <a:p>
            <a:r>
              <a:rPr lang="en-US" dirty="0"/>
              <a:t>apoB: 115 mg/dL</a:t>
            </a:r>
          </a:p>
          <a:p>
            <a:r>
              <a:rPr lang="en-US" dirty="0"/>
              <a:t>Lp(a): 70 mg/dL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DF114-19A7-796B-8701-929144E7F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FD46-EC40-430F-BD9B-A140B1499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600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B1B75-6CA0-2BC3-D1DF-9BC5A7143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50495-415F-B93B-4D35-C70678AF6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6960FE-7150-EA2D-B995-79940251B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25:51</a:t>
            </a:r>
            <a:r>
              <a:rPr lang="en-US" dirty="0"/>
              <a:t>: [Alright lets go to our third objective 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CC409-6407-9CEA-1799-C27C23FB1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FD46-EC40-430F-BD9B-A140B1499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47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00:14</a:t>
            </a:r>
            <a:r>
              <a:rPr lang="en-US" dirty="0"/>
              <a:t>: [This activity may]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3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25:58</a:t>
            </a:r>
            <a:r>
              <a:rPr lang="en-US" dirty="0"/>
              <a:t>: Uh another case here…]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78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26:50</a:t>
            </a:r>
            <a:r>
              <a:rPr lang="en-US" dirty="0"/>
              <a:t>: [uh so let’s kind of go back a little bit before we go…]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7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27:05: [So let’s go about lipid screening…]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9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28:18</a:t>
            </a:r>
            <a:r>
              <a:rPr lang="en-US" dirty="0"/>
              <a:t>: [Now Risk assessment…]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88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30:16</a:t>
            </a:r>
            <a:r>
              <a:rPr lang="en-US" dirty="0"/>
              <a:t>: [So what about the other groups in terms of risk?...]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7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0B933-C65E-0E75-6D0E-076CA1871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17418-9026-FEDA-41F0-C0EEFA8EC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C07309-0970-17B1-6CCE-053A57162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34:26</a:t>
            </a:r>
            <a:r>
              <a:rPr lang="en-US" dirty="0"/>
              <a:t>: [Now, in terms of starting there, Peter]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27D6-9390-0FC2-F33C-2FCD5B605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0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101B5-D9BA-BFB8-8B65-BB739DA96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6BD06-9C4C-C82C-8367-B9742A1A1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5399E8-9A95-D4F3-D705-B8056F2F3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34:49</a:t>
            </a:r>
            <a:r>
              <a:rPr lang="en-US" dirty="0"/>
              <a:t>: [And you know I, I wouldn’t emphasize low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moderate intensity statin in older patients too much…</a:t>
            </a:r>
            <a:r>
              <a:rPr lang="en-US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447EF-EB07-D37D-C7BE-C2B537285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1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A97F6-AE48-570D-845C-DD82729A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9C7C4-DD06-7C5B-A938-1127DD56C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3EAE9E-3074-4AE1-47DC-1F4B263D2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35:45</a:t>
            </a:r>
            <a:r>
              <a:rPr lang="en-US" dirty="0"/>
              <a:t>: [So, I’ll tell you Christie my approach here…]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23B92-D60D-C1BA-1E42-6FACC69E3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FD46-EC40-430F-BD9B-A140B1499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538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F1538-AD9C-FA43-C4F6-97D71254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A0360-43F8-01FC-759A-616390767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36CFD-774A-18F9-D010-096152627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38:10</a:t>
            </a:r>
            <a:r>
              <a:rPr lang="en-US" dirty="0"/>
              <a:t>: [Truth be told here I would be very aggressive…]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8088-BDCF-4E97-BF59-7310AAA1E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FD46-EC40-430F-BD9B-A140B1499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39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38:21</a:t>
            </a:r>
            <a:r>
              <a:rPr lang="en-US" dirty="0"/>
              <a:t>: [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Uh, and, and, I would make doggone sure, uh that if she uh, stopped her statin in the past…]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1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00:21</a:t>
            </a:r>
            <a:r>
              <a:rPr lang="en-US" dirty="0"/>
              <a:t>: [I’m Christie Ballantyne…]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9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4A913-9516-7397-D0E3-CD1AF1C8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AE3D8D-25E8-2B3D-43DD-4687EDA37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2879B0-F821-05D2-967D-AC4B1EE48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43:34</a:t>
            </a:r>
            <a:r>
              <a:rPr lang="en-US" dirty="0"/>
              <a:t>: [But then we had this other possibility about  - what about combination therapy…]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8BC5-96FF-3B63-15A0-C3A9D065E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1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059F5-31C8-29DB-F91B-C9D1D4082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1BAE22-2B39-822C-5E7A-D4B736AD2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E313D-0320-7258-DB39-97F5D4872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44:34</a:t>
            </a:r>
            <a:r>
              <a:rPr lang="en-US" dirty="0"/>
              <a:t>: [So we’d like to get her LDL cholesterol &lt; 70 here…I sure as heck am]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A485D-C233-A373-9E52-6C73B84EB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9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45:22</a:t>
            </a:r>
            <a:r>
              <a:rPr lang="en-US" dirty="0"/>
              <a:t>: [We have these cardiology, endocrinology, primary care…]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77E03-17EE-63D9-CCAB-7F58AF2A4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C8C7E-5040-4AA9-084E-4F9D15382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207A9-A547-33E6-2A07-55956955B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46:14</a:t>
            </a:r>
            <a:r>
              <a:rPr lang="en-US" dirty="0"/>
              <a:t>: [Ok Peter, lots going on in the pipeline…]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3CA17-DA09-D6F1-4118-28C14DE41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FD46-EC40-430F-BD9B-A140B1499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57A85-0C6A-86C9-5FB5-303D3CC54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FEFFB-7CCE-24BB-B876-7F79EB63D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20CC7-658A-BB6C-E225-4A7DB929D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46:20</a:t>
            </a:r>
            <a:r>
              <a:rPr lang="en-US" dirty="0"/>
              <a:t>: [And there’s </a:t>
            </a:r>
            <a:r>
              <a:rPr lang="en-US" dirty="0" err="1"/>
              <a:t>gonna</a:t>
            </a:r>
            <a:r>
              <a:rPr lang="en-US" dirty="0"/>
              <a:t> be things that are pretty far along phase 3 uh…]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08571-B546-39F9-F1AE-FFA4618A3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96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49:43</a:t>
            </a:r>
            <a:r>
              <a:rPr lang="en-US" dirty="0"/>
              <a:t>: [Alright, so let’s </a:t>
            </a:r>
            <a:r>
              <a:rPr lang="en-US" dirty="0" err="1"/>
              <a:t>let’s</a:t>
            </a:r>
            <a:r>
              <a:rPr lang="en-US" dirty="0"/>
              <a:t> talk a little bit about </a:t>
            </a:r>
            <a:r>
              <a:rPr lang="en-US" dirty="0" err="1"/>
              <a:t>about</a:t>
            </a:r>
            <a:r>
              <a:rPr lang="en-US" dirty="0"/>
              <a:t> SMART goals]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12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51:35</a:t>
            </a:r>
            <a:r>
              <a:rPr lang="en-US" dirty="0"/>
              <a:t>: [Thank you for being here with CME Outfitters, please visit the…]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6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51:47</a:t>
            </a:r>
            <a:r>
              <a:rPr lang="en-US" dirty="0"/>
              <a:t>: [To receive CME credit for this activity participants…]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00:46</a:t>
            </a:r>
            <a:r>
              <a:rPr lang="en-US" dirty="0"/>
              <a:t>: [Our first learning objective aligns with that. Is [slide]. What are the common misperceptions and how do they impact our practice?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01:03</a:t>
            </a:r>
            <a:r>
              <a:rPr lang="en-US" dirty="0"/>
              <a:t>:[Maybe some of the confusion…]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97F1-19D1-C023-C03C-D6C393366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AAB45-8546-F4ED-E3B7-ABEC034EC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216F9-A688-3E07-5177-1AB61FB60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01:54</a:t>
            </a:r>
            <a:r>
              <a:rPr lang="en-US" dirty="0"/>
              <a:t>: [Yeah,  I mean it’s uh not that complicated Lower LDL-C for longer is better…]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A9468-E5E6-BF9A-EBC5-B3C5649AB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D46-EC40-430F-BD9B-A140B14991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02:42</a:t>
            </a:r>
            <a:r>
              <a:rPr lang="en-US" dirty="0"/>
              <a:t>: [So, there’s a lot of misperceptions here…]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B967A-31D0-45B0-AB0E-D87E4C109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65707-2FD5-D7A5-D4DA-5D7D3BCB0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F3A186-537D-2A48-27A3-DDDC76869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336B0-CEA4-142A-F26B-FD6459410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09:24</a:t>
            </a:r>
            <a:r>
              <a:rPr lang="en-US" dirty="0"/>
              <a:t>: [Alright, that takes us to learning objective number 2 Christie…]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37C8-6EC9-AA51-7F1C-1EB723926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FD46-EC40-430F-BD9B-A140B1499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1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9CE10-34F6-6C8F-4BB2-FFBE28A4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00313D-9E5C-DFBE-4030-DDBF40553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B4815-D120-D9D6-B2DE-BC7BC22CC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09:36</a:t>
            </a:r>
            <a:r>
              <a:rPr lang="en-US" dirty="0"/>
              <a:t>: [Let’s take a look at a patient case..]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Non-HDL-C: 143 mg/dL</a:t>
            </a:r>
          </a:p>
          <a:p>
            <a:r>
              <a:rPr lang="en-US" dirty="0" err="1"/>
              <a:t>apoB</a:t>
            </a:r>
            <a:r>
              <a:rPr lang="en-US" dirty="0"/>
              <a:t>: 115 mg/dL</a:t>
            </a:r>
          </a:p>
          <a:p>
            <a:r>
              <a:rPr lang="en-US" dirty="0" err="1"/>
              <a:t>Lp</a:t>
            </a:r>
            <a:r>
              <a:rPr lang="en-US" dirty="0"/>
              <a:t>(a): 70 mg/dL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CC427-FDCF-5B52-29B3-12AC91946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FD46-EC40-430F-BD9B-A140B1499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9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2458C01-A45B-2918-F74B-E21F10BE09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1897337"/>
            <a:ext cx="8015304" cy="1010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342FB96-02A8-0735-5002-DC51140FE4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9274" y="2907992"/>
            <a:ext cx="8015304" cy="127471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B585D0D-DBB4-C7AD-771D-5689849F8B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9274" y="4327561"/>
            <a:ext cx="8015304" cy="451164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GRANT STATEMENT from planning document</a:t>
            </a:r>
          </a:p>
        </p:txBody>
      </p:sp>
    </p:spTree>
    <p:extLst>
      <p:ext uri="{BB962C8B-B14F-4D97-AF65-F5344CB8AC3E}">
        <p14:creationId xmlns:p14="http://schemas.microsoft.com/office/powerpoint/2010/main" val="11181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33B5-C65C-63B9-B81A-528F2A7A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7198AA-D3A0-901A-931C-FECFE2938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950" y="1268016"/>
            <a:ext cx="7912100" cy="3621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6710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2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8FB0-C3B0-2763-CF8F-200DDB02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12699"/>
            <a:ext cx="9118600" cy="1000785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3B2A-6881-9608-E30E-5FC1370D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49" y="1013988"/>
            <a:ext cx="8664167" cy="381150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65FE1-6404-5E1E-A716-36FD230C9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833755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204132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07FA-5120-6F07-1778-7B7171496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390" y="995880"/>
            <a:ext cx="4260410" cy="383011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56AE4-B3BD-98A0-0907-BE3E4A121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95880"/>
            <a:ext cx="4260410" cy="383011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CAF11B-C723-4AC7-76D1-53E42CF6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3"/>
            <a:ext cx="9144000" cy="983785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1698A10-D537-7734-5540-FC1FF68E34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833755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282066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2 Columns Heading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87E0-D50C-9DF1-7A93-7A3DEA96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390" y="1061306"/>
            <a:ext cx="4263585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D88C7-A3DA-FE69-C64E-AAD516AD6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256" y="1061306"/>
            <a:ext cx="4260410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E8258A-515D-5878-2140-BBD8608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3"/>
            <a:ext cx="9144000" cy="995493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B2B2AC4-A34B-926D-D889-0CE7BA1CCA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833755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C6471C-C9E4-7AC6-D226-154452BE169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35390" y="1692998"/>
            <a:ext cx="4260410" cy="3133001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05A7745-2E06-6347-C476-59DE58CAD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92998"/>
            <a:ext cx="4260410" cy="3133001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72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E610AA-BBC5-BAA8-CB66-0B734794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3"/>
            <a:ext cx="9144000" cy="983845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7BBF94D-4622-C838-2289-BEE26B991E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833755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59614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ence Res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E610AA-BBC5-BAA8-CB66-0B7347943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093"/>
            <a:ext cx="9144000" cy="989669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Audience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9F3ED-8D8B-DA68-2819-27E099D14DFD}"/>
              </a:ext>
            </a:extLst>
          </p:cNvPr>
          <p:cNvSpPr txBox="1"/>
          <p:nvPr userDrawn="1"/>
        </p:nvSpPr>
        <p:spPr>
          <a:xfrm>
            <a:off x="0" y="804691"/>
            <a:ext cx="823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A37E3-6221-C7A4-C02F-8547815330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1122363"/>
            <a:ext cx="8085137" cy="7429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43BBB1-B5B4-FDF3-3E27-4F686C1AAE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1069" y="2128837"/>
            <a:ext cx="8727981" cy="2696659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ANSWER OPTIONS</a:t>
            </a:r>
          </a:p>
        </p:txBody>
      </p:sp>
    </p:spTree>
    <p:extLst>
      <p:ext uri="{BB962C8B-B14F-4D97-AF65-F5344CB8AC3E}">
        <p14:creationId xmlns:p14="http://schemas.microsoft.com/office/powerpoint/2010/main" val="1128589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261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8FB0-C3B0-2763-CF8F-200DDB022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5390"/>
            <a:ext cx="9144000" cy="612595"/>
          </a:xfrm>
          <a:prstGeom prst="rect">
            <a:avLst/>
          </a:prstGeom>
        </p:spPr>
        <p:txBody>
          <a:bodyPr lIns="182880" bIns="0" anchor="ctr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3B2A-6881-9608-E30E-5FC1370D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49" y="1258432"/>
            <a:ext cx="8664167" cy="3567065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65FE1-6404-5E1E-A716-36FD230C9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833755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7FA6DA-59FD-0C89-A5E6-204D7A45BA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8771"/>
            <a:ext cx="9144000" cy="515938"/>
          </a:xfrm>
          <a:prstGeom prst="rect">
            <a:avLst/>
          </a:prstGeom>
        </p:spPr>
        <p:txBody>
          <a:bodyPr lIns="182880" tIns="0"/>
          <a:lstStyle>
            <a:lvl1pPr marL="0" indent="0">
              <a:spcBef>
                <a:spcPts val="0"/>
              </a:spcBef>
              <a:buNone/>
              <a:defRPr sz="24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6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ack Seri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4EE48D-74E0-61EA-4DA7-E11E16B16824}"/>
              </a:ext>
            </a:extLst>
          </p:cNvPr>
          <p:cNvSpPr txBox="1"/>
          <p:nvPr userDrawn="1"/>
        </p:nvSpPr>
        <p:spPr>
          <a:xfrm>
            <a:off x="549274" y="1962590"/>
            <a:ext cx="7962824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activities in this series include: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292238-6710-09DD-2202-46E5A74C388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485809"/>
            <a:ext cx="3807134" cy="1010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50FCD3F-C48E-8D89-93C5-312B38D20EE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9274" y="3496464"/>
            <a:ext cx="3807134" cy="127471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F5A6478-43E2-73D2-05E6-FC880F49F9F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87594" y="2485809"/>
            <a:ext cx="3807134" cy="1010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DD7F8BC-567D-BA67-8674-4D3E9D106D6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87594" y="3496464"/>
            <a:ext cx="3807134" cy="127471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</p:spTree>
    <p:extLst>
      <p:ext uri="{BB962C8B-B14F-4D97-AF65-F5344CB8AC3E}">
        <p14:creationId xmlns:p14="http://schemas.microsoft.com/office/powerpoint/2010/main" val="9692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07FA-5120-6F07-1778-7B7171496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390" y="1217668"/>
            <a:ext cx="4260410" cy="3608331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56AE4-B3BD-98A0-0907-BE3E4A121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7668"/>
            <a:ext cx="4260410" cy="3608331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1698A10-D537-7734-5540-FC1FF68E34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833755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24547B-BA98-6352-7E66-A8EC94232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5390"/>
            <a:ext cx="9144000" cy="612595"/>
          </a:xfrm>
          <a:prstGeom prst="rect">
            <a:avLst/>
          </a:prstGeom>
        </p:spPr>
        <p:txBody>
          <a:bodyPr lIns="182880" bIns="0" anchor="ctr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MAIN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525A42F-E4D5-71FC-728E-1FAD9BA7D4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8771"/>
            <a:ext cx="9144000" cy="515938"/>
          </a:xfrm>
          <a:prstGeom prst="rect">
            <a:avLst/>
          </a:prstGeom>
        </p:spPr>
        <p:txBody>
          <a:bodyPr lIns="182880" tIns="0"/>
          <a:lstStyle>
            <a:lvl1pPr marL="0" indent="0">
              <a:spcBef>
                <a:spcPts val="0"/>
              </a:spcBef>
              <a:buNone/>
              <a:defRPr sz="24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519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2 Columns Heading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87E0-D50C-9DF1-7A93-7A3DEA96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390" y="1278583"/>
            <a:ext cx="4263585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D88C7-A3DA-FE69-C64E-AAD516AD6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256" y="1278583"/>
            <a:ext cx="4260410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B2B2AC4-A34B-926D-D889-0CE7BA1CCA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833755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C6471C-C9E4-7AC6-D226-154452BE169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35390" y="1897707"/>
            <a:ext cx="4260410" cy="2928291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05A7745-2E06-6347-C476-59DE58CAD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97707"/>
            <a:ext cx="4260410" cy="2928291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EAD1CA-B111-A682-711F-AAE204D40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5390"/>
            <a:ext cx="9144000" cy="612595"/>
          </a:xfrm>
          <a:prstGeom prst="rect">
            <a:avLst/>
          </a:prstGeom>
        </p:spPr>
        <p:txBody>
          <a:bodyPr lIns="182880" bIns="0" anchor="ctr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MAIN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149672-76F0-135F-C558-25E3E43DB1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8771"/>
            <a:ext cx="9144000" cy="515938"/>
          </a:xfrm>
          <a:prstGeom prst="rect">
            <a:avLst/>
          </a:prstGeom>
        </p:spPr>
        <p:txBody>
          <a:bodyPr lIns="182880" tIns="0"/>
          <a:lstStyle>
            <a:lvl1pPr marL="0" indent="0">
              <a:spcBef>
                <a:spcPts val="0"/>
              </a:spcBef>
              <a:buNone/>
              <a:defRPr sz="24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754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7BBF94D-4622-C838-2289-BEE26B991E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833755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6F971D-9ACA-A1C3-E0AA-88285D96C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5390"/>
            <a:ext cx="9144000" cy="612595"/>
          </a:xfrm>
          <a:prstGeom prst="rect">
            <a:avLst/>
          </a:prstGeom>
        </p:spPr>
        <p:txBody>
          <a:bodyPr lIns="182880" bIns="0" anchor="ctr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MAIN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4F5E5D-C8BF-41FF-EA34-D2FCB588B3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8771"/>
            <a:ext cx="9144000" cy="515938"/>
          </a:xfrm>
          <a:prstGeom prst="rect">
            <a:avLst/>
          </a:prstGeom>
        </p:spPr>
        <p:txBody>
          <a:bodyPr lIns="182880" tIns="0"/>
          <a:lstStyle>
            <a:lvl1pPr marL="0" indent="0">
              <a:spcBef>
                <a:spcPts val="0"/>
              </a:spcBef>
              <a:buNone/>
              <a:defRPr sz="24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9988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8FB0-C3B0-2763-CF8F-200DDB02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3B2A-6881-9608-E30E-5FC1370D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65" y="905348"/>
            <a:ext cx="8627952" cy="392014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65FE1-6404-5E1E-A716-36FD230C9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764" y="4826000"/>
            <a:ext cx="8038786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264079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07FA-5120-6F07-1778-7B7171496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816" y="995880"/>
            <a:ext cx="4260410" cy="383011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56AE4-B3BD-98A0-0907-BE3E4A121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95880"/>
            <a:ext cx="4260410" cy="383011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CAF11B-C723-4AC7-76D1-53E42CF6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1698A10-D537-7734-5540-FC1FF68E34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764" y="4826000"/>
            <a:ext cx="8038786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2437645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2 Columns Heading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87E0-D50C-9DF1-7A93-7A3DEA96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03" y="970776"/>
            <a:ext cx="4263585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D88C7-A3DA-FE69-C64E-AAD516AD6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3898" y="970776"/>
            <a:ext cx="4260410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E8258A-515D-5878-2140-BBD8608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B2B2AC4-A34B-926D-D889-0CE7BA1CCA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760" y="4826000"/>
            <a:ext cx="8038789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C6471C-C9E4-7AC6-D226-154452BE169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95403" y="1602468"/>
            <a:ext cx="4260410" cy="3223532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05A7745-2E06-6347-C476-59DE58CAD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4842" y="1602468"/>
            <a:ext cx="4260410" cy="3223532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39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F95B96-AC34-211C-99F7-DE4DDF642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8104" y="-1"/>
            <a:ext cx="2719052" cy="51332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E610AA-BBC5-BAA8-CB66-0B734794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12094"/>
            <a:ext cx="8836182" cy="89325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7BBF94D-4622-C838-2289-BEE26B991E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818" y="4826000"/>
            <a:ext cx="8029732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413945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1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E610AA-BBC5-BAA8-CB66-0B734794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12094"/>
            <a:ext cx="8836182" cy="89325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7BBF94D-4622-C838-2289-BEE26B991E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818" y="4826000"/>
            <a:ext cx="8029732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4082533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CB01B0-D43E-C6BF-96BA-868EAF67E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8104" y="-1"/>
            <a:ext cx="2719052" cy="51332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E610AA-BBC5-BAA8-CB66-0B7347943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18" y="1668870"/>
            <a:ext cx="8836182" cy="893254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MAIN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68BB4E-6129-0932-B04D-0404A78DB1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816" y="2569212"/>
            <a:ext cx="8836183" cy="52840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200" b="0" i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2563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1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E610AA-BBC5-BAA8-CB66-0B7347943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18" y="1668870"/>
            <a:ext cx="8836182" cy="893254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MAIN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68BB4E-6129-0932-B04D-0404A78DB1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816" y="2569212"/>
            <a:ext cx="8836183" cy="52840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200" b="0" i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05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ack Seri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4EE48D-74E0-61EA-4DA7-E11E16B16824}"/>
              </a:ext>
            </a:extLst>
          </p:cNvPr>
          <p:cNvSpPr txBox="1"/>
          <p:nvPr userDrawn="1"/>
        </p:nvSpPr>
        <p:spPr>
          <a:xfrm>
            <a:off x="549272" y="1691425"/>
            <a:ext cx="3940098" cy="8679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activities in this series include: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292238-6710-09DD-2202-46E5A74C388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662377"/>
            <a:ext cx="3807134" cy="1010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50FCD3F-C48E-8D89-93C5-312B38D20EE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9274" y="3673032"/>
            <a:ext cx="3807134" cy="127471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F5A6478-43E2-73D2-05E6-FC880F49F9F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87594" y="2662377"/>
            <a:ext cx="3807134" cy="1010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DD7F8BC-567D-BA67-8674-4D3E9D106D6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87594" y="3673032"/>
            <a:ext cx="3807134" cy="127471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28006BB-195A-AB12-94AA-105852D2256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87594" y="195758"/>
            <a:ext cx="3807134" cy="1010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BDB56F6-B8AB-051E-98D1-536375A23C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7594" y="1206413"/>
            <a:ext cx="3807134" cy="127471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</p:spTree>
    <p:extLst>
      <p:ext uri="{BB962C8B-B14F-4D97-AF65-F5344CB8AC3E}">
        <p14:creationId xmlns:p14="http://schemas.microsoft.com/office/powerpoint/2010/main" val="2498305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1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34BE0B-E7DB-5E16-33C0-D595102CF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E610AA-BBC5-BAA8-CB66-0B7347943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68870"/>
            <a:ext cx="9144000" cy="893254"/>
          </a:xfrm>
          <a:prstGeom prst="rect">
            <a:avLst/>
          </a:prstGeom>
        </p:spPr>
        <p:txBody>
          <a:bodyPr lIns="182880" anchor="b"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MAIN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68BB4E-6129-0932-B04D-0404A78DB1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2569212"/>
            <a:ext cx="9144001" cy="528406"/>
          </a:xfrm>
          <a:prstGeom prst="rect">
            <a:avLst/>
          </a:prstGeom>
        </p:spPr>
        <p:txBody>
          <a:bodyPr lIns="182880" anchor="t"/>
          <a:lstStyle>
            <a:lvl1pPr marL="0" indent="0">
              <a:spcBef>
                <a:spcPts val="0"/>
              </a:spcBef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6443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8B85B-14EF-EF89-A8C7-D6F85D74F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8104" y="-1"/>
            <a:ext cx="271905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3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79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6894B-94FB-B0A7-8AC8-3D11CF084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78" y="42906"/>
            <a:ext cx="9150578" cy="70796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94BC8B-7892-00A1-B818-ED31DF9747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6913" y="150813"/>
            <a:ext cx="2651125" cy="3032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Patient Case: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992549-5967-9241-C55A-C51824E868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7295" y="661950"/>
            <a:ext cx="7768916" cy="41468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Patient Details</a:t>
            </a:r>
          </a:p>
        </p:txBody>
      </p:sp>
    </p:spTree>
    <p:extLst>
      <p:ext uri="{BB962C8B-B14F-4D97-AF65-F5344CB8AC3E}">
        <p14:creationId xmlns:p14="http://schemas.microsoft.com/office/powerpoint/2010/main" val="34147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8FB0-C3B0-2763-CF8F-200DDB02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4"/>
            <a:ext cx="9144000" cy="893254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3B2A-6881-9608-E30E-5FC1370D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905348"/>
            <a:ext cx="8691327" cy="392014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65FE1-6404-5E1E-A716-36FD230C9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914400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3575964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07FA-5120-6F07-1778-7B7171496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445" y="995880"/>
            <a:ext cx="4260410" cy="383011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56AE4-B3BD-98A0-0907-BE3E4A121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95880"/>
            <a:ext cx="4260410" cy="383011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CAF11B-C723-4AC7-76D1-53E42CF6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4"/>
            <a:ext cx="9144000" cy="893254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1698A10-D537-7734-5540-FC1FF68E34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4826000"/>
            <a:ext cx="9143999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3999776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2 Columns Heading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87E0-D50C-9DF1-7A93-7A3DEA96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443" y="970776"/>
            <a:ext cx="4263585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D88C7-A3DA-FE69-C64E-AAD516AD6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256" y="970776"/>
            <a:ext cx="4260410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E8258A-515D-5878-2140-BBD8608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4"/>
            <a:ext cx="9144000" cy="893254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B2B2AC4-A34B-926D-D889-0CE7BA1CCA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914400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C6471C-C9E4-7AC6-D226-154452BE169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44443" y="1602468"/>
            <a:ext cx="4260410" cy="3223532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05A7745-2E06-6347-C476-59DE58CAD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2468"/>
            <a:ext cx="4260410" cy="3223532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828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E610AA-BBC5-BAA8-CB66-0B734794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4"/>
            <a:ext cx="9144000" cy="893254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7BBF94D-4622-C838-2289-BEE26B991E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914400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4037905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3E48-A907-57AF-6B60-84EBF379A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68870"/>
            <a:ext cx="9144000" cy="893254"/>
          </a:xfrm>
          <a:prstGeom prst="rect">
            <a:avLst/>
          </a:prstGeom>
        </p:spPr>
        <p:txBody>
          <a:bodyPr lIns="182880" anchor="b"/>
          <a:lstStyle>
            <a:lvl1pPr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MAIN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B771A-5B7C-3B15-418F-46B6D8863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69212"/>
            <a:ext cx="9144000" cy="528406"/>
          </a:xfrm>
          <a:prstGeom prst="rect">
            <a:avLst/>
          </a:prstGeom>
        </p:spPr>
        <p:txBody>
          <a:bodyPr anchor="t"/>
          <a:lstStyle>
            <a:lvl1pPr marL="91440" indent="0">
              <a:spcBef>
                <a:spcPts val="0"/>
              </a:spcBef>
              <a:buNone/>
              <a:defRPr sz="3200" b="0" i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78235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6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AC4E68F-6457-1C34-2BB3-2C0180E007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1897337"/>
            <a:ext cx="8015304" cy="1010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MAIN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57A3542-3F6B-D41F-2BAC-410E90CE70B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9274" y="2907992"/>
            <a:ext cx="8015304" cy="127471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6703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AFF57DC-8C1C-38E5-4426-3124466CC4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2553" y="4889500"/>
            <a:ext cx="8890000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Citation</a:t>
            </a:r>
          </a:p>
        </p:txBody>
      </p:sp>
    </p:spTree>
    <p:extLst>
      <p:ext uri="{BB962C8B-B14F-4D97-AF65-F5344CB8AC3E}">
        <p14:creationId xmlns:p14="http://schemas.microsoft.com/office/powerpoint/2010/main" val="3711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6894B-94FB-B0A7-8AC8-3D11CF084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78" y="42906"/>
            <a:ext cx="9150578" cy="70796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94BC8B-7892-00A1-B818-ED31DF9747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6913" y="150813"/>
            <a:ext cx="2651125" cy="3032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Patient Case: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992549-5967-9241-C55A-C51824E868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7295" y="661950"/>
            <a:ext cx="7768916" cy="41468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Patient Details</a:t>
            </a:r>
          </a:p>
        </p:txBody>
      </p:sp>
    </p:spTree>
    <p:extLst>
      <p:ext uri="{BB962C8B-B14F-4D97-AF65-F5344CB8AC3E}">
        <p14:creationId xmlns:p14="http://schemas.microsoft.com/office/powerpoint/2010/main" val="41977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1 2 Columns Heading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87E0-D50C-9DF1-7A93-7A3DEA96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03" y="970776"/>
            <a:ext cx="4263585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D88C7-A3DA-FE69-C64E-AAD516AD6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3898" y="970776"/>
            <a:ext cx="4260410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E8258A-515D-5878-2140-BBD8608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B2B2AC4-A34B-926D-D889-0CE7BA1CCA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760" y="4826000"/>
            <a:ext cx="8038789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C6471C-C9E4-7AC6-D226-154452BE169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95403" y="1602468"/>
            <a:ext cx="4260410" cy="3223532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05A7745-2E06-6347-C476-59DE58CAD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4842" y="1602468"/>
            <a:ext cx="4260410" cy="3223532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472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2 Columns Heading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87E0-D50C-9DF1-7A93-7A3DEA96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390" y="1061306"/>
            <a:ext cx="4263585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D88C7-A3DA-FE69-C64E-AAD516AD6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256" y="1061306"/>
            <a:ext cx="4260410" cy="619125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E8258A-515D-5878-2140-BBD8608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4"/>
            <a:ext cx="9144000" cy="981134"/>
          </a:xfrm>
          <a:prstGeom prst="rect">
            <a:avLst/>
          </a:prstGeom>
        </p:spPr>
        <p:txBody>
          <a:bodyPr lIns="182880" anchor="ctr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B2B2AC4-A34B-926D-D889-0CE7BA1CCA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26000"/>
            <a:ext cx="8337550" cy="304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C6471C-C9E4-7AC6-D226-154452BE169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35390" y="1692998"/>
            <a:ext cx="4260410" cy="3133001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05A7745-2E06-6347-C476-59DE58CAD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92998"/>
            <a:ext cx="4260410" cy="3133001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120" indent="-27432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7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EO 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4C2FE4CA-88D6-6FB0-D19E-9A9CC9487A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9274" y="2907991"/>
            <a:ext cx="8015304" cy="194466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LEARNING OBJECTIVE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5DF2C-0543-2B40-5758-37982C5A7E60}"/>
              </a:ext>
            </a:extLst>
          </p:cNvPr>
          <p:cNvSpPr txBox="1"/>
          <p:nvPr userDrawn="1"/>
        </p:nvSpPr>
        <p:spPr>
          <a:xfrm>
            <a:off x="458741" y="1745600"/>
            <a:ext cx="2755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400" b="1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0D5B9346-8F89-AC56-63D1-5079F11FF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45103" y="1667772"/>
            <a:ext cx="787645" cy="110847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800" b="1" i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9440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ME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85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908" y="1510791"/>
            <a:ext cx="1407515" cy="2111273"/>
          </a:xfrm>
          <a:prstGeom prst="rect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0B53FC-8745-6E51-DD4B-5A936A7EF380}"/>
              </a:ext>
            </a:extLst>
          </p:cNvPr>
          <p:cNvSpPr>
            <a:spLocks noChangeAspect="1"/>
          </p:cNvSpPr>
          <p:nvPr userDrawn="1"/>
        </p:nvSpPr>
        <p:spPr>
          <a:xfrm>
            <a:off x="298764" y="1412335"/>
            <a:ext cx="1633018" cy="23118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8924" y="1537950"/>
            <a:ext cx="6569367" cy="587472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8924" y="2167738"/>
            <a:ext cx="6569367" cy="1454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affiliations</a:t>
            </a:r>
          </a:p>
        </p:txBody>
      </p:sp>
    </p:spTree>
    <p:extLst>
      <p:ext uri="{BB962C8B-B14F-4D97-AF65-F5344CB8AC3E}">
        <p14:creationId xmlns:p14="http://schemas.microsoft.com/office/powerpoint/2010/main" val="297513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908" y="297635"/>
            <a:ext cx="1407515" cy="2111273"/>
          </a:xfrm>
          <a:prstGeom prst="rect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0B53FC-8745-6E51-DD4B-5A936A7EF380}"/>
              </a:ext>
            </a:extLst>
          </p:cNvPr>
          <p:cNvSpPr>
            <a:spLocks noChangeAspect="1"/>
          </p:cNvSpPr>
          <p:nvPr userDrawn="1"/>
        </p:nvSpPr>
        <p:spPr>
          <a:xfrm>
            <a:off x="307817" y="199179"/>
            <a:ext cx="1633018" cy="2311835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8924" y="324794"/>
            <a:ext cx="6569367" cy="587472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8924" y="954582"/>
            <a:ext cx="6569367" cy="1454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affiliations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DC9304-0A4C-34B4-FD2B-90137F7ED775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19908" y="2730942"/>
            <a:ext cx="1407515" cy="2111273"/>
          </a:xfrm>
          <a:prstGeom prst="rect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C321CB-45C0-0E99-A811-6645AE659B35}"/>
              </a:ext>
            </a:extLst>
          </p:cNvPr>
          <p:cNvSpPr>
            <a:spLocks noChangeAspect="1"/>
          </p:cNvSpPr>
          <p:nvPr userDrawn="1"/>
        </p:nvSpPr>
        <p:spPr>
          <a:xfrm>
            <a:off x="307817" y="2632486"/>
            <a:ext cx="1633018" cy="2311835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F2D467-A79D-FFCA-40B4-AAC23F5B4FF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018924" y="3360729"/>
            <a:ext cx="6569367" cy="1481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affiliations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2E1905-E5DE-5FB4-BABD-EE0EC52439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0" y="2730941"/>
            <a:ext cx="6569075" cy="5742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name</a:t>
            </a:r>
          </a:p>
        </p:txBody>
      </p:sp>
    </p:spTree>
    <p:extLst>
      <p:ext uri="{BB962C8B-B14F-4D97-AF65-F5344CB8AC3E}">
        <p14:creationId xmlns:p14="http://schemas.microsoft.com/office/powerpoint/2010/main" val="373420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908" y="209350"/>
            <a:ext cx="914400" cy="1371600"/>
          </a:xfrm>
          <a:prstGeom prst="rect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0B53FC-8745-6E51-DD4B-5A936A7EF380}"/>
              </a:ext>
            </a:extLst>
          </p:cNvPr>
          <p:cNvSpPr>
            <a:spLocks noChangeAspect="1"/>
          </p:cNvSpPr>
          <p:nvPr userDrawn="1"/>
        </p:nvSpPr>
        <p:spPr>
          <a:xfrm>
            <a:off x="334229" y="136119"/>
            <a:ext cx="1083517" cy="1508553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7493" y="132431"/>
            <a:ext cx="7146975" cy="3951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77493" y="538375"/>
            <a:ext cx="7146975" cy="1112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affiliations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F2D467-A79D-FFCA-40B4-AAC23F5B4FF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577117" y="2211410"/>
            <a:ext cx="7146975" cy="1098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affiliations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2E1905-E5DE-5FB4-BABD-EE0EC52439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7493" y="1813744"/>
            <a:ext cx="7146657" cy="386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name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9C275FC-9BC4-77FC-09B7-F9C07FC6EDC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19908" y="1874363"/>
            <a:ext cx="914400" cy="1371600"/>
          </a:xfrm>
          <a:prstGeom prst="rect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9BC2C-6B98-33A1-8321-415F6357C156}"/>
              </a:ext>
            </a:extLst>
          </p:cNvPr>
          <p:cNvSpPr>
            <a:spLocks noChangeAspect="1"/>
          </p:cNvSpPr>
          <p:nvPr userDrawn="1"/>
        </p:nvSpPr>
        <p:spPr>
          <a:xfrm>
            <a:off x="334229" y="1801132"/>
            <a:ext cx="1083517" cy="1508553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0830DB5-2BE5-81BC-5862-EF24B07B895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19908" y="3539376"/>
            <a:ext cx="914400" cy="1371600"/>
          </a:xfrm>
          <a:prstGeom prst="rect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E1F21-6E69-8101-818A-FE2D255522D1}"/>
              </a:ext>
            </a:extLst>
          </p:cNvPr>
          <p:cNvSpPr>
            <a:spLocks noChangeAspect="1"/>
          </p:cNvSpPr>
          <p:nvPr userDrawn="1"/>
        </p:nvSpPr>
        <p:spPr>
          <a:xfrm>
            <a:off x="334229" y="3466145"/>
            <a:ext cx="1083517" cy="1508553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7986CD7-FECA-40FD-E0FC-451BF71FE5C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577117" y="3882729"/>
            <a:ext cx="7146975" cy="1091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affiliations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84FA542C-4A01-D128-7C28-AE05B5E300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7493" y="3478757"/>
            <a:ext cx="7146657" cy="386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name</a:t>
            </a:r>
          </a:p>
        </p:txBody>
      </p:sp>
    </p:spTree>
    <p:extLst>
      <p:ext uri="{BB962C8B-B14F-4D97-AF65-F5344CB8AC3E}">
        <p14:creationId xmlns:p14="http://schemas.microsoft.com/office/powerpoint/2010/main" val="103544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ABC3B-DD88-A20F-F67B-E7D3F3925A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FBDBFA-F074-2F5C-A193-9E67D1A1D3D7}"/>
              </a:ext>
            </a:extLst>
          </p:cNvPr>
          <p:cNvGrpSpPr/>
          <p:nvPr userDrawn="1"/>
        </p:nvGrpSpPr>
        <p:grpSpPr>
          <a:xfrm>
            <a:off x="549274" y="306610"/>
            <a:ext cx="3544059" cy="1154773"/>
            <a:chOff x="549274" y="306610"/>
            <a:chExt cx="3544059" cy="1154773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11F72353-7C60-E198-7217-99E4000DD1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274" y="306610"/>
              <a:ext cx="2304285" cy="11547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 descr="A logo with a star in the center&#10;&#10;Description automatically generated">
              <a:extLst>
                <a:ext uri="{FF2B5EF4-FFF2-40B4-BE49-F238E27FC236}">
                  <a16:creationId xmlns:a16="http://schemas.microsoft.com/office/drawing/2014/main" id="{E79FB069-61BB-C263-2A67-3B9695074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4421" y="312471"/>
              <a:ext cx="1148912" cy="11489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3837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5228E-2AE9-DD0F-DB7A-92DFD76479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FCCAE0D-47C3-AED8-EB52-F9E39F5A9487}"/>
              </a:ext>
            </a:extLst>
          </p:cNvPr>
          <p:cNvGrpSpPr/>
          <p:nvPr userDrawn="1"/>
        </p:nvGrpSpPr>
        <p:grpSpPr>
          <a:xfrm>
            <a:off x="549274" y="306610"/>
            <a:ext cx="3544059" cy="1154773"/>
            <a:chOff x="549274" y="306610"/>
            <a:chExt cx="3544059" cy="1154773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69B4BA0A-C667-BF89-51E3-6CA1925BEB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274" y="306610"/>
              <a:ext cx="2304285" cy="11547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 descr="A logo with a star in the center&#10;&#10;Description automatically generated">
              <a:extLst>
                <a:ext uri="{FF2B5EF4-FFF2-40B4-BE49-F238E27FC236}">
                  <a16:creationId xmlns:a16="http://schemas.microsoft.com/office/drawing/2014/main" id="{5D2140D2-BB69-B2C2-E709-E07F2E892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4421" y="312471"/>
              <a:ext cx="1148912" cy="11489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4930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6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944A6-ED53-36AF-3851-E2D340C7EBF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0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7" r:id="rId2"/>
    <p:sldLayoutId id="2147483740" r:id="rId3"/>
    <p:sldLayoutId id="2147483709" r:id="rId4"/>
    <p:sldLayoutId id="2147483711" r:id="rId5"/>
    <p:sldLayoutId id="214748375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F935205-F993-9B8E-EA79-D17E9E365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955" y="4869383"/>
            <a:ext cx="744185" cy="2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E39CAD-9C19-C875-5E92-EBFDD31CFAC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79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1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F935205-F993-9B8E-EA79-D17E9E365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955" y="4869383"/>
            <a:ext cx="744185" cy="2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51AEA-CB5B-4041-DBCB-A255902CDC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F935205-F993-9B8E-EA79-D17E9E365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955" y="4869383"/>
            <a:ext cx="744185" cy="2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BA2DA-C7EE-E953-385B-20CDCF0ED3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2986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41" r:id="rId5"/>
    <p:sldLayoutId id="2147483733" r:id="rId6"/>
    <p:sldLayoutId id="2147483742" r:id="rId7"/>
    <p:sldLayoutId id="2147483744" r:id="rId8"/>
    <p:sldLayoutId id="2147483726" r:id="rId9"/>
    <p:sldLayoutId id="2147483743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983AB0-C351-3056-8156-DB134F96E0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2072" y="4554856"/>
            <a:ext cx="744185" cy="2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707031-3132-EF85-39FC-359120A562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838700"/>
            <a:ext cx="914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4" r:id="rId6"/>
    <p:sldLayoutId id="2147483746" r:id="rId7"/>
    <p:sldLayoutId id="2147483747" r:id="rId8"/>
    <p:sldLayoutId id="21474837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F935205-F993-9B8E-EA79-D17E9E365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04" y="4869383"/>
            <a:ext cx="744185" cy="2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4790D6-2726-F3EF-52DE-8A6B7528D6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C_F28BD21E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6_B86452FD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C_6771FCBC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microsoft.com/office/2007/relationships/hdphoto" Target="../media/hdphoto2.wdp"/><Relationship Id="rId3" Type="http://schemas.openxmlformats.org/officeDocument/2006/relationships/image" Target="../media/image29.png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19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B_1F41A0CF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05057-F6A4-8367-16C3-B6967B7F5A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Transforming Cardiovascular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7C7E-C0BD-241C-8E00-731A986728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Uprooting Misperceptions and Therapeutic Inertia in Lipid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D2B87-D002-97D6-EDE9-2C16248F279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effectLst/>
              </a:rPr>
              <a:t>This activity is supported through an independent educational grant from Merck &amp; Co.,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6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BED87-40A5-D1B9-F6B7-892CE8FF5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918A84-7769-C346-2009-94FE371E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Atherogenic Lipoproteins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D55DDC-47DC-23F3-E0D4-211CB4968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apoB</a:t>
            </a:r>
            <a:r>
              <a:rPr lang="en-US"/>
              <a:t> = apolipoprotein B; HDL- C: Lp(a) = lipoprotein(a); TC = total cholesterol; non-HDL-C = non–high-density lipoprotein; Lp(a) = lipoprotein(a); TC = total cholesterol; TG = triglyceride</a:t>
            </a:r>
          </a:p>
          <a:p>
            <a:r>
              <a:rPr lang="en-US"/>
              <a:t>Galimberti F, et al. </a:t>
            </a:r>
            <a:r>
              <a:rPr lang="en-US" i="1" err="1"/>
              <a:t>Pharmacol</a:t>
            </a:r>
            <a:r>
              <a:rPr lang="en-US" i="1"/>
              <a:t> Res</a:t>
            </a:r>
            <a:r>
              <a:rPr lang="en-US"/>
              <a:t>. 2023;195:106873; Mancini JGB, et al. </a:t>
            </a:r>
            <a:r>
              <a:rPr lang="en-US" i="1"/>
              <a:t>Can J </a:t>
            </a:r>
            <a:r>
              <a:rPr lang="en-US" i="1" err="1"/>
              <a:t>Cardiol</a:t>
            </a:r>
            <a:r>
              <a:rPr lang="en-US"/>
              <a:t>. 2024;40:S20-S25</a:t>
            </a:r>
          </a:p>
          <a:p>
            <a:r>
              <a:rPr lang="en-US"/>
              <a:t>.</a:t>
            </a:r>
          </a:p>
        </p:txBody>
      </p:sp>
      <p:pic>
        <p:nvPicPr>
          <p:cNvPr id="9" name="Content Placeholder 8" descr="A diagram of a structure&#10;&#10;AI-generated content may be incorrect.">
            <a:extLst>
              <a:ext uri="{FF2B5EF4-FFF2-40B4-BE49-F238E27FC236}">
                <a16:creationId xmlns:a16="http://schemas.microsoft.com/office/drawing/2014/main" id="{F5CD2C9E-BFB3-10CC-4120-31B140F28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0" y="1231179"/>
            <a:ext cx="3047389" cy="3060216"/>
          </a:xfr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E0EEDD9-E8CA-EEB3-51C2-8464B818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17" y="1091692"/>
            <a:ext cx="5303139" cy="35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A5B66A-E2F7-634A-DFDB-5BEF95B7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LDL-C on ASCVD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9581E9CD-D0DF-E63A-6EFA-FB8F8511C8B3}"/>
              </a:ext>
            </a:extLst>
          </p:cNvPr>
          <p:cNvSpPr/>
          <p:nvPr/>
        </p:nvSpPr>
        <p:spPr>
          <a:xfrm>
            <a:off x="-2948797" y="353009"/>
            <a:ext cx="5133468" cy="5133468"/>
          </a:xfrm>
          <a:prstGeom prst="blockArc">
            <a:avLst>
              <a:gd name="adj1" fmla="val 18900000"/>
              <a:gd name="adj2" fmla="val 2700000"/>
              <a:gd name="adj3" fmla="val 421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4BDA0C2-D530-11E2-9498-27E8A3BE6D3A}"/>
              </a:ext>
            </a:extLst>
          </p:cNvPr>
          <p:cNvSpPr/>
          <p:nvPr/>
        </p:nvSpPr>
        <p:spPr>
          <a:xfrm>
            <a:off x="1721080" y="1221000"/>
            <a:ext cx="7599910" cy="538852"/>
          </a:xfrm>
          <a:custGeom>
            <a:avLst/>
            <a:gdLst>
              <a:gd name="connsiteX0" fmla="*/ 0 w 7599910"/>
              <a:gd name="connsiteY0" fmla="*/ 0 h 538852"/>
              <a:gd name="connsiteX1" fmla="*/ 7599910 w 7599910"/>
              <a:gd name="connsiteY1" fmla="*/ 0 h 538852"/>
              <a:gd name="connsiteX2" fmla="*/ 7599910 w 7599910"/>
              <a:gd name="connsiteY2" fmla="*/ 538852 h 538852"/>
              <a:gd name="connsiteX3" fmla="*/ 0 w 7599910"/>
              <a:gd name="connsiteY3" fmla="*/ 538852 h 538852"/>
              <a:gd name="connsiteX4" fmla="*/ 0 w 7599910"/>
              <a:gd name="connsiteY4" fmla="*/ 0 h 5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910" h="538852">
                <a:moveTo>
                  <a:pt x="0" y="0"/>
                </a:moveTo>
                <a:lnTo>
                  <a:pt x="7599910" y="0"/>
                </a:lnTo>
                <a:lnTo>
                  <a:pt x="7599910" y="538852"/>
                </a:lnTo>
                <a:lnTo>
                  <a:pt x="0" y="5388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8294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</a:rPr>
              <a:t>Building block of arterial wall plaque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160F3AE-FF14-22F4-8EA4-6DCB8CF52270}"/>
              </a:ext>
            </a:extLst>
          </p:cNvPr>
          <p:cNvSpPr/>
          <p:nvPr/>
        </p:nvSpPr>
        <p:spPr>
          <a:xfrm>
            <a:off x="2062591" y="1935658"/>
            <a:ext cx="7258399" cy="538852"/>
          </a:xfrm>
          <a:custGeom>
            <a:avLst/>
            <a:gdLst>
              <a:gd name="connsiteX0" fmla="*/ 0 w 7258399"/>
              <a:gd name="connsiteY0" fmla="*/ 0 h 538852"/>
              <a:gd name="connsiteX1" fmla="*/ 7258399 w 7258399"/>
              <a:gd name="connsiteY1" fmla="*/ 0 h 538852"/>
              <a:gd name="connsiteX2" fmla="*/ 7258399 w 7258399"/>
              <a:gd name="connsiteY2" fmla="*/ 538852 h 538852"/>
              <a:gd name="connsiteX3" fmla="*/ 0 w 7258399"/>
              <a:gd name="connsiteY3" fmla="*/ 538852 h 538852"/>
              <a:gd name="connsiteX4" fmla="*/ 0 w 7258399"/>
              <a:gd name="connsiteY4" fmla="*/ 0 h 5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399" h="538852">
                <a:moveTo>
                  <a:pt x="0" y="0"/>
                </a:moveTo>
                <a:lnTo>
                  <a:pt x="7258399" y="0"/>
                </a:lnTo>
                <a:lnTo>
                  <a:pt x="7258399" y="538852"/>
                </a:lnTo>
                <a:lnTo>
                  <a:pt x="0" y="5388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8294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>
                <a:solidFill>
                  <a:schemeClr val="tx1"/>
                </a:solidFill>
              </a:rPr>
              <a:t>Surrogate marker of circulating atherogenic lipoproteins and primary biomarker of ASCVD risk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CE63626-2E72-E298-6895-7EE9045E24EE}"/>
              </a:ext>
            </a:extLst>
          </p:cNvPr>
          <p:cNvSpPr/>
          <p:nvPr/>
        </p:nvSpPr>
        <p:spPr>
          <a:xfrm>
            <a:off x="2167408" y="2650316"/>
            <a:ext cx="7153583" cy="538852"/>
          </a:xfrm>
          <a:custGeom>
            <a:avLst/>
            <a:gdLst>
              <a:gd name="connsiteX0" fmla="*/ 0 w 7153583"/>
              <a:gd name="connsiteY0" fmla="*/ 0 h 538852"/>
              <a:gd name="connsiteX1" fmla="*/ 7153583 w 7153583"/>
              <a:gd name="connsiteY1" fmla="*/ 0 h 538852"/>
              <a:gd name="connsiteX2" fmla="*/ 7153583 w 7153583"/>
              <a:gd name="connsiteY2" fmla="*/ 538852 h 538852"/>
              <a:gd name="connsiteX3" fmla="*/ 0 w 7153583"/>
              <a:gd name="connsiteY3" fmla="*/ 538852 h 538852"/>
              <a:gd name="connsiteX4" fmla="*/ 0 w 7153583"/>
              <a:gd name="connsiteY4" fmla="*/ 0 h 5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583" h="538852">
                <a:moveTo>
                  <a:pt x="0" y="0"/>
                </a:moveTo>
                <a:lnTo>
                  <a:pt x="7153583" y="0"/>
                </a:lnTo>
                <a:lnTo>
                  <a:pt x="7153583" y="538852"/>
                </a:lnTo>
                <a:lnTo>
                  <a:pt x="0" y="5388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8294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>
                <a:solidFill>
                  <a:schemeClr val="tx1"/>
                </a:solidFill>
              </a:rPr>
              <a:t>Primary target for lipid-lowering therapies in clinical practice 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7DA7424-7799-D943-96EF-979C0E0F6F92}"/>
              </a:ext>
            </a:extLst>
          </p:cNvPr>
          <p:cNvSpPr/>
          <p:nvPr/>
        </p:nvSpPr>
        <p:spPr>
          <a:xfrm>
            <a:off x="2062591" y="3364973"/>
            <a:ext cx="7258399" cy="538852"/>
          </a:xfrm>
          <a:custGeom>
            <a:avLst/>
            <a:gdLst>
              <a:gd name="connsiteX0" fmla="*/ 0 w 7258399"/>
              <a:gd name="connsiteY0" fmla="*/ 0 h 538852"/>
              <a:gd name="connsiteX1" fmla="*/ 7258399 w 7258399"/>
              <a:gd name="connsiteY1" fmla="*/ 0 h 538852"/>
              <a:gd name="connsiteX2" fmla="*/ 7258399 w 7258399"/>
              <a:gd name="connsiteY2" fmla="*/ 538852 h 538852"/>
              <a:gd name="connsiteX3" fmla="*/ 0 w 7258399"/>
              <a:gd name="connsiteY3" fmla="*/ 538852 h 538852"/>
              <a:gd name="connsiteX4" fmla="*/ 0 w 7258399"/>
              <a:gd name="connsiteY4" fmla="*/ 0 h 5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399" h="538852">
                <a:moveTo>
                  <a:pt x="0" y="0"/>
                </a:moveTo>
                <a:lnTo>
                  <a:pt x="7258399" y="0"/>
                </a:lnTo>
                <a:lnTo>
                  <a:pt x="7258399" y="538852"/>
                </a:lnTo>
                <a:lnTo>
                  <a:pt x="0" y="5388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8294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>
                <a:solidFill>
                  <a:schemeClr val="tx1"/>
                </a:solidFill>
              </a:rPr>
              <a:t>MACE are reduced proportionately to the degree and duration of LDL-C lowering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04E09-0569-3F34-E24D-B75A11A0283B}"/>
              </a:ext>
            </a:extLst>
          </p:cNvPr>
          <p:cNvSpPr/>
          <p:nvPr/>
        </p:nvSpPr>
        <p:spPr>
          <a:xfrm>
            <a:off x="1721080" y="4079631"/>
            <a:ext cx="7599910" cy="538852"/>
          </a:xfrm>
          <a:custGeom>
            <a:avLst/>
            <a:gdLst>
              <a:gd name="connsiteX0" fmla="*/ 0 w 7599910"/>
              <a:gd name="connsiteY0" fmla="*/ 0 h 538852"/>
              <a:gd name="connsiteX1" fmla="*/ 7599910 w 7599910"/>
              <a:gd name="connsiteY1" fmla="*/ 0 h 538852"/>
              <a:gd name="connsiteX2" fmla="*/ 7599910 w 7599910"/>
              <a:gd name="connsiteY2" fmla="*/ 538852 h 538852"/>
              <a:gd name="connsiteX3" fmla="*/ 0 w 7599910"/>
              <a:gd name="connsiteY3" fmla="*/ 538852 h 538852"/>
              <a:gd name="connsiteX4" fmla="*/ 0 w 7599910"/>
              <a:gd name="connsiteY4" fmla="*/ 0 h 5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910" h="538852">
                <a:moveTo>
                  <a:pt x="0" y="0"/>
                </a:moveTo>
                <a:lnTo>
                  <a:pt x="7599910" y="0"/>
                </a:lnTo>
                <a:lnTo>
                  <a:pt x="7599910" y="538852"/>
                </a:lnTo>
                <a:lnTo>
                  <a:pt x="0" y="5388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8294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>
                <a:solidFill>
                  <a:schemeClr val="tx1"/>
                </a:solidFill>
              </a:rPr>
              <a:t>Is not representative of the full burden of atherogenic lipoproteins in some patients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5FFE30-6684-468F-A14E-F761A83DD6A5}"/>
              </a:ext>
            </a:extLst>
          </p:cNvPr>
          <p:cNvGrpSpPr/>
          <p:nvPr/>
        </p:nvGrpSpPr>
        <p:grpSpPr>
          <a:xfrm>
            <a:off x="1423211" y="1192557"/>
            <a:ext cx="1042065" cy="3454369"/>
            <a:chOff x="977737" y="1192557"/>
            <a:chExt cx="1042065" cy="3454369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3"/>
              </a:gs>
              <a:gs pos="8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BA86F1-E12D-57D3-E965-7706942CD336}"/>
                </a:ext>
              </a:extLst>
            </p:cNvPr>
            <p:cNvSpPr/>
            <p:nvPr/>
          </p:nvSpPr>
          <p:spPr>
            <a:xfrm>
              <a:off x="977737" y="1192557"/>
              <a:ext cx="595738" cy="595738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FE50A7-BF7A-9F80-8CFA-19DAE7BBB303}"/>
                </a:ext>
              </a:extLst>
            </p:cNvPr>
            <p:cNvSpPr/>
            <p:nvPr/>
          </p:nvSpPr>
          <p:spPr>
            <a:xfrm>
              <a:off x="1319248" y="1907215"/>
              <a:ext cx="595738" cy="595738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528A42-15ED-535C-94B4-75AA95BF20E9}"/>
                </a:ext>
              </a:extLst>
            </p:cNvPr>
            <p:cNvSpPr/>
            <p:nvPr/>
          </p:nvSpPr>
          <p:spPr>
            <a:xfrm>
              <a:off x="1424064" y="2621873"/>
              <a:ext cx="595738" cy="595738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E1DC21-72F9-87C0-E01E-DBB29CCE7EEF}"/>
                </a:ext>
              </a:extLst>
            </p:cNvPr>
            <p:cNvSpPr/>
            <p:nvPr/>
          </p:nvSpPr>
          <p:spPr>
            <a:xfrm>
              <a:off x="1319248" y="3336531"/>
              <a:ext cx="595738" cy="595738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C7948C-71B1-E028-11EB-497B8174B074}"/>
                </a:ext>
              </a:extLst>
            </p:cNvPr>
            <p:cNvSpPr/>
            <p:nvPr/>
          </p:nvSpPr>
          <p:spPr>
            <a:xfrm>
              <a:off x="977737" y="4051188"/>
              <a:ext cx="595738" cy="595738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32F2C4-8670-CFAA-81F8-9FF72A879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ASCVD = atherosclerotic cardiovascular disease; MACE = major adverse cardiovascular events</a:t>
            </a:r>
          </a:p>
          <a:p>
            <a:r>
              <a:rPr lang="en-US"/>
              <a:t>Jackson EJ, et al. </a:t>
            </a:r>
            <a:r>
              <a:rPr lang="en-US" i="1"/>
              <a:t>J Clin </a:t>
            </a:r>
            <a:r>
              <a:rPr lang="en-US" i="1" err="1"/>
              <a:t>Lipidol</a:t>
            </a:r>
            <a:r>
              <a:rPr lang="en-US"/>
              <a:t>. 2025. Published online June 18, 2025.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D4E1FC-F2DA-52D7-2F76-EAAD2D7EBC74}"/>
              </a:ext>
            </a:extLst>
          </p:cNvPr>
          <p:cNvSpPr txBox="1"/>
          <p:nvPr/>
        </p:nvSpPr>
        <p:spPr>
          <a:xfrm>
            <a:off x="203719" y="2575161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LDL-C</a:t>
            </a:r>
          </a:p>
        </p:txBody>
      </p:sp>
    </p:spTree>
    <p:extLst>
      <p:ext uri="{BB962C8B-B14F-4D97-AF65-F5344CB8AC3E}">
        <p14:creationId xmlns:p14="http://schemas.microsoft.com/office/powerpoint/2010/main" val="102333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CFFC-EC82-AA89-30EB-188216BCC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770E95-7A5C-DFEC-7D8E-3F45F02D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Non-HDL-C and Apo-B on ASCVD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CC470-4723-32D8-4A68-EF6C1D14D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Major adverse cardiovascular events; Non-HDL-C = non-high-density lipoprotein cholesterol</a:t>
            </a:r>
          </a:p>
          <a:p>
            <a:r>
              <a:rPr lang="en-US"/>
              <a:t>Jackson EJ, et al. </a:t>
            </a:r>
            <a:r>
              <a:rPr lang="en-US" i="1"/>
              <a:t>J Clin </a:t>
            </a:r>
            <a:r>
              <a:rPr lang="en-US" i="1" err="1"/>
              <a:t>Lipidol</a:t>
            </a:r>
            <a:r>
              <a:rPr lang="en-US"/>
              <a:t>. 2025. Published online June 18, 2025.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8933B-34AB-CF7A-4068-D927907F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87" y="1166891"/>
            <a:ext cx="7990497" cy="86629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/>
              <a:t>Non-HDL-C + apo-B account for all atherogenic particles in patients with: </a:t>
            </a: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D2E121-C55D-2450-5FA5-6E64F8B6189E}"/>
              </a:ext>
            </a:extLst>
          </p:cNvPr>
          <p:cNvSpPr/>
          <p:nvPr/>
        </p:nvSpPr>
        <p:spPr>
          <a:xfrm>
            <a:off x="1259008" y="2223759"/>
            <a:ext cx="3221527" cy="8865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Hypertriglyceridemia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0B5336-E1D8-F47F-BC52-1C9DC725BF99}"/>
              </a:ext>
            </a:extLst>
          </p:cNvPr>
          <p:cNvSpPr/>
          <p:nvPr/>
        </p:nvSpPr>
        <p:spPr>
          <a:xfrm>
            <a:off x="4916608" y="2223759"/>
            <a:ext cx="3221527" cy="8865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Diabetes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566392-A23C-2688-666B-67E63F7884C4}"/>
              </a:ext>
            </a:extLst>
          </p:cNvPr>
          <p:cNvSpPr/>
          <p:nvPr/>
        </p:nvSpPr>
        <p:spPr>
          <a:xfrm>
            <a:off x="1259008" y="3349383"/>
            <a:ext cx="3221527" cy="8865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Obesity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20A13D-D924-F5F2-FFED-94107AFC529E}"/>
              </a:ext>
            </a:extLst>
          </p:cNvPr>
          <p:cNvSpPr/>
          <p:nvPr/>
        </p:nvSpPr>
        <p:spPr>
          <a:xfrm>
            <a:off x="4916608" y="3349383"/>
            <a:ext cx="3221527" cy="8865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Metabolic Syndrome</a:t>
            </a:r>
          </a:p>
        </p:txBody>
      </p:sp>
    </p:spTree>
    <p:extLst>
      <p:ext uri="{BB962C8B-B14F-4D97-AF65-F5344CB8AC3E}">
        <p14:creationId xmlns:p14="http://schemas.microsoft.com/office/powerpoint/2010/main" val="341152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3A08A-8F44-9E40-762E-3961C78A1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F4BF2-A5AE-6277-520F-6776182E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Non-HDL-C and Apo-B on ASCVD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528A2-0D99-4823-4D4B-A70DEE300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ApoB = apolipoprotein B; non-HDL-C = non–high-density lipoprotein</a:t>
            </a:r>
          </a:p>
          <a:p>
            <a:r>
              <a:rPr lang="en-US"/>
              <a:t>Jackson EJ, et al. </a:t>
            </a:r>
            <a:r>
              <a:rPr lang="en-US" i="1"/>
              <a:t>J Clin </a:t>
            </a:r>
            <a:r>
              <a:rPr lang="en-US" i="1" err="1"/>
              <a:t>Lipidol</a:t>
            </a:r>
            <a:r>
              <a:rPr lang="en-US"/>
              <a:t>. 2025. Published online June 18, 2025. 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EE9301A-A3DB-E962-0947-5FA948B0B142}"/>
              </a:ext>
            </a:extLst>
          </p:cNvPr>
          <p:cNvSpPr/>
          <p:nvPr/>
        </p:nvSpPr>
        <p:spPr>
          <a:xfrm>
            <a:off x="481541" y="1853412"/>
            <a:ext cx="8253820" cy="2381399"/>
          </a:xfrm>
          <a:custGeom>
            <a:avLst/>
            <a:gdLst>
              <a:gd name="connsiteX0" fmla="*/ 0 w 8253820"/>
              <a:gd name="connsiteY0" fmla="*/ 0 h 2381399"/>
              <a:gd name="connsiteX1" fmla="*/ 8253820 w 8253820"/>
              <a:gd name="connsiteY1" fmla="*/ 0 h 2381399"/>
              <a:gd name="connsiteX2" fmla="*/ 8253820 w 8253820"/>
              <a:gd name="connsiteY2" fmla="*/ 2381399 h 2381399"/>
              <a:gd name="connsiteX3" fmla="*/ 0 w 8253820"/>
              <a:gd name="connsiteY3" fmla="*/ 2381399 h 2381399"/>
              <a:gd name="connsiteX4" fmla="*/ 0 w 8253820"/>
              <a:gd name="connsiteY4" fmla="*/ 0 h 238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3820" h="2381399">
                <a:moveTo>
                  <a:pt x="0" y="0"/>
                </a:moveTo>
                <a:lnTo>
                  <a:pt x="8253820" y="0"/>
                </a:lnTo>
                <a:lnTo>
                  <a:pt x="8253820" y="2381399"/>
                </a:lnTo>
                <a:lnTo>
                  <a:pt x="0" y="2381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588" tIns="583184" rIns="640588" bIns="199136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/>
              <a:t>As secondary targets to assess of risk and effectiveness of lipid-lowering therapy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/>
              <a:t>High-risk patients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/>
              <a:t>Patients with hypertriglyceridemia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2F8F40A-08A6-D3B5-5F8C-6B91C2C91728}"/>
              </a:ext>
            </a:extLst>
          </p:cNvPr>
          <p:cNvSpPr/>
          <p:nvPr/>
        </p:nvSpPr>
        <p:spPr>
          <a:xfrm>
            <a:off x="894232" y="1440133"/>
            <a:ext cx="5777674" cy="826559"/>
          </a:xfrm>
          <a:custGeom>
            <a:avLst/>
            <a:gdLst>
              <a:gd name="connsiteX0" fmla="*/ 0 w 5777674"/>
              <a:gd name="connsiteY0" fmla="*/ 137763 h 826559"/>
              <a:gd name="connsiteX1" fmla="*/ 137763 w 5777674"/>
              <a:gd name="connsiteY1" fmla="*/ 0 h 826559"/>
              <a:gd name="connsiteX2" fmla="*/ 5639911 w 5777674"/>
              <a:gd name="connsiteY2" fmla="*/ 0 h 826559"/>
              <a:gd name="connsiteX3" fmla="*/ 5777674 w 5777674"/>
              <a:gd name="connsiteY3" fmla="*/ 137763 h 826559"/>
              <a:gd name="connsiteX4" fmla="*/ 5777674 w 5777674"/>
              <a:gd name="connsiteY4" fmla="*/ 688796 h 826559"/>
              <a:gd name="connsiteX5" fmla="*/ 5639911 w 5777674"/>
              <a:gd name="connsiteY5" fmla="*/ 826559 h 826559"/>
              <a:gd name="connsiteX6" fmla="*/ 137763 w 5777674"/>
              <a:gd name="connsiteY6" fmla="*/ 826559 h 826559"/>
              <a:gd name="connsiteX7" fmla="*/ 0 w 5777674"/>
              <a:gd name="connsiteY7" fmla="*/ 688796 h 826559"/>
              <a:gd name="connsiteX8" fmla="*/ 0 w 5777674"/>
              <a:gd name="connsiteY8" fmla="*/ 137763 h 82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7674" h="826559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5639911" y="0"/>
                </a:lnTo>
                <a:cubicBezTo>
                  <a:pt x="5715995" y="0"/>
                  <a:pt x="5777674" y="61679"/>
                  <a:pt x="5777674" y="137763"/>
                </a:cubicBezTo>
                <a:lnTo>
                  <a:pt x="5777674" y="688796"/>
                </a:lnTo>
                <a:cubicBezTo>
                  <a:pt x="5777674" y="764880"/>
                  <a:pt x="5715995" y="826559"/>
                  <a:pt x="5639911" y="826559"/>
                </a:cubicBezTo>
                <a:lnTo>
                  <a:pt x="137763" y="826559"/>
                </a:lnTo>
                <a:cubicBezTo>
                  <a:pt x="61679" y="826559"/>
                  <a:pt x="0" y="764880"/>
                  <a:pt x="0" y="688796"/>
                </a:cubicBezTo>
                <a:lnTo>
                  <a:pt x="0" y="13776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731" tIns="40349" rIns="258731" bIns="40349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/>
              <a:t>Consider monitoring non-HDL-C and apo-B: </a:t>
            </a:r>
          </a:p>
        </p:txBody>
      </p:sp>
    </p:spTree>
    <p:extLst>
      <p:ext uri="{BB962C8B-B14F-4D97-AF65-F5344CB8AC3E}">
        <p14:creationId xmlns:p14="http://schemas.microsoft.com/office/powerpoint/2010/main" val="202545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B9F92-7FC9-7514-66D0-16AA08E78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12F03B-75AF-A748-989F-CD4E2FD3A2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Lp(a) on ASCVD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A893E1-9C56-E865-41B0-206E7D48EF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CVD = cardiovascular disease</a:t>
            </a:r>
          </a:p>
          <a:p>
            <a:r>
              <a:rPr lang="en-US" dirty="0"/>
              <a:t>Koschinsky ML, et al. </a:t>
            </a:r>
            <a:r>
              <a:rPr lang="en-US" i="1" dirty="0"/>
              <a:t>J Clin </a:t>
            </a:r>
            <a:r>
              <a:rPr lang="en-US" i="1" dirty="0" err="1"/>
              <a:t>Lipidol</a:t>
            </a:r>
            <a:r>
              <a:rPr lang="en-US" dirty="0"/>
              <a:t>. 2024;18(3):e308-e319. Bhatia HS, et al. </a:t>
            </a:r>
            <a:r>
              <a:rPr lang="en-US" i="1" dirty="0"/>
              <a:t>Circulation</a:t>
            </a:r>
            <a:r>
              <a:rPr lang="en-US" dirty="0"/>
              <a:t>. 2025;151(4):312-321. Reyes-Soffer G, et al. </a:t>
            </a:r>
            <a:r>
              <a:rPr lang="en-US" i="1" dirty="0" err="1"/>
              <a:t>Arterioscler</a:t>
            </a:r>
            <a:r>
              <a:rPr lang="en-US" i="1" dirty="0"/>
              <a:t> </a:t>
            </a:r>
            <a:r>
              <a:rPr lang="en-US" i="1" dirty="0" err="1"/>
              <a:t>Thromb</a:t>
            </a:r>
            <a:r>
              <a:rPr lang="en-US" i="1" dirty="0"/>
              <a:t> </a:t>
            </a:r>
            <a:r>
              <a:rPr lang="en-US" i="1" dirty="0" err="1"/>
              <a:t>Vasc</a:t>
            </a:r>
            <a:r>
              <a:rPr lang="en-US" i="1" dirty="0"/>
              <a:t> Biol</a:t>
            </a:r>
            <a:r>
              <a:rPr lang="en-US" dirty="0"/>
              <a:t>. 2022;42(1):e48-e60. Lloyd-Jones DM, et al. </a:t>
            </a:r>
            <a:r>
              <a:rPr lang="en-US" i="1" dirty="0"/>
              <a:t>J Am Coll </a:t>
            </a:r>
            <a:r>
              <a:rPr lang="en-US" i="1" dirty="0" err="1"/>
              <a:t>Cardiol</a:t>
            </a:r>
            <a:r>
              <a:rPr lang="en-US" dirty="0"/>
              <a:t>. 2022;80(14):1366-1418. </a:t>
            </a:r>
          </a:p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8FC4112-E27D-28E6-879F-A60FC140A777}"/>
              </a:ext>
            </a:extLst>
          </p:cNvPr>
          <p:cNvSpPr/>
          <p:nvPr/>
        </p:nvSpPr>
        <p:spPr>
          <a:xfrm>
            <a:off x="944929" y="1304163"/>
            <a:ext cx="3223846" cy="311543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solidFill>
                  <a:schemeClr val="accent3">
                    <a:lumMod val="50000"/>
                  </a:schemeClr>
                </a:solidFill>
              </a:rPr>
              <a:t>Lp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(a): </a:t>
            </a:r>
            <a:r>
              <a:rPr lang="en-US" sz="2800">
                <a:solidFill>
                  <a:schemeClr val="accent3">
                    <a:lumMod val="50000"/>
                  </a:schemeClr>
                </a:solidFill>
              </a:rPr>
              <a:t>Common independent genetic risk factor for CVD events and aortic stenosis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839AAD1-4671-759A-1C0B-9EE49E9A108A}"/>
              </a:ext>
            </a:extLst>
          </p:cNvPr>
          <p:cNvSpPr/>
          <p:nvPr/>
        </p:nvSpPr>
        <p:spPr>
          <a:xfrm>
            <a:off x="4975227" y="1304163"/>
            <a:ext cx="3223846" cy="311543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chemeClr val="accent3">
                    <a:lumMod val="50000"/>
                  </a:schemeClr>
                </a:solidFill>
              </a:rPr>
              <a:t>Lp</a:t>
            </a:r>
            <a:r>
              <a:rPr lang="en-US" sz="2800">
                <a:solidFill>
                  <a:schemeClr val="accent3">
                    <a:lumMod val="50000"/>
                  </a:schemeClr>
                </a:solidFill>
              </a:rPr>
              <a:t>(a) and LDL-C are 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independent</a:t>
            </a:r>
            <a:r>
              <a:rPr lang="en-US" sz="280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additive</a:t>
            </a:r>
            <a:r>
              <a:rPr lang="en-US" sz="2800">
                <a:solidFill>
                  <a:schemeClr val="accent3">
                    <a:lumMod val="50000"/>
                  </a:schemeClr>
                </a:solidFill>
              </a:rPr>
              <a:t> risk factors for ASCVD </a:t>
            </a:r>
          </a:p>
        </p:txBody>
      </p:sp>
    </p:spTree>
    <p:extLst>
      <p:ext uri="{BB962C8B-B14F-4D97-AF65-F5344CB8AC3E}">
        <p14:creationId xmlns:p14="http://schemas.microsoft.com/office/powerpoint/2010/main" val="105832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945B7-07B1-1B3C-D3E6-D94CFD40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405AAF-4631-58F4-0450-C71F6839E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Lp(a) on ASCVD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E00C2-D23E-0E5D-19D4-1E97165539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CVD = cardiovascular disease</a:t>
            </a:r>
          </a:p>
          <a:p>
            <a:r>
              <a:rPr lang="en-US" dirty="0"/>
              <a:t>Koschinsky ML, et al. </a:t>
            </a:r>
            <a:r>
              <a:rPr lang="en-US" i="1" dirty="0"/>
              <a:t>J Clin </a:t>
            </a:r>
            <a:r>
              <a:rPr lang="en-US" i="1" dirty="0" err="1"/>
              <a:t>Lipidol</a:t>
            </a:r>
            <a:r>
              <a:rPr lang="en-US" dirty="0"/>
              <a:t>. 2024;18(3):e308-e319. Bhatia HS, et al. </a:t>
            </a:r>
            <a:r>
              <a:rPr lang="en-US" i="1" dirty="0"/>
              <a:t>Circulation</a:t>
            </a:r>
            <a:r>
              <a:rPr lang="en-US" dirty="0"/>
              <a:t>. 2025;151(4):312-321. Reyes-Soffer G, et al. </a:t>
            </a:r>
            <a:r>
              <a:rPr lang="en-US" i="1" dirty="0" err="1"/>
              <a:t>Arterioscler</a:t>
            </a:r>
            <a:r>
              <a:rPr lang="en-US" i="1" dirty="0"/>
              <a:t> </a:t>
            </a:r>
            <a:r>
              <a:rPr lang="en-US" i="1" dirty="0" err="1"/>
              <a:t>Thromb</a:t>
            </a:r>
            <a:r>
              <a:rPr lang="en-US" i="1" dirty="0"/>
              <a:t> </a:t>
            </a:r>
            <a:r>
              <a:rPr lang="en-US" i="1" dirty="0" err="1"/>
              <a:t>Vasc</a:t>
            </a:r>
            <a:r>
              <a:rPr lang="en-US" i="1" dirty="0"/>
              <a:t> Biol</a:t>
            </a:r>
            <a:r>
              <a:rPr lang="en-US" dirty="0"/>
              <a:t>. 2022;42(1):e48-e60. Lloyd-Jones DM, et al. </a:t>
            </a:r>
            <a:r>
              <a:rPr lang="en-US" i="1" dirty="0"/>
              <a:t>J Am Coll </a:t>
            </a:r>
            <a:r>
              <a:rPr lang="en-US" i="1" dirty="0" err="1"/>
              <a:t>Cardiol</a:t>
            </a:r>
            <a:r>
              <a:rPr lang="en-US" dirty="0"/>
              <a:t>. 2022;80(14):1366-1418. </a:t>
            </a:r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96D43B-7B8C-6E44-C9D5-853818CB1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245736"/>
              </p:ext>
            </p:extLst>
          </p:nvPr>
        </p:nvGraphicFramePr>
        <p:xfrm>
          <a:off x="269631" y="1090868"/>
          <a:ext cx="8604738" cy="352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656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2717D-05D7-7A2D-A8B7-45979173A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5A1686-8D05-17BC-495A-30EA4FF9E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6913" y="150813"/>
            <a:ext cx="2341766" cy="303212"/>
          </a:xfrm>
        </p:spPr>
        <p:txBody>
          <a:bodyPr/>
          <a:lstStyle/>
          <a:p>
            <a:r>
              <a:rPr lang="en-US"/>
              <a:t>Patient Case: 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EE5A1-62B1-D029-E923-672B95CE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34432" y="753799"/>
            <a:ext cx="955862" cy="9558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Paperclip icon isolated Royalty Free Vector Image">
            <a:extLst>
              <a:ext uri="{FF2B5EF4-FFF2-40B4-BE49-F238E27FC236}">
                <a16:creationId xmlns:a16="http://schemas.microsoft.com/office/drawing/2014/main" id="{A45212CC-468D-FDEA-C4D9-9F6432294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30" b="65278" l="30400" r="75400">
                        <a14:foregroundMark x1="62100" y1="24815" x2="62100" y2="24815"/>
                        <a14:foregroundMark x1="68900" y1="23981" x2="68900" y2="23981"/>
                        <a14:foregroundMark x1="73500" y1="30093" x2="73500" y2="30093"/>
                        <a14:foregroundMark x1="65800" y1="22222" x2="65800" y2="22222"/>
                        <a14:foregroundMark x1="65800" y1="22130" x2="65800" y2="22130"/>
                        <a14:foregroundMark x1="75400" y1="30833" x2="75400" y2="30833"/>
                        <a14:backgroundMark x1="48900" y1="61759" x2="48900" y2="61759"/>
                        <a14:backgroundMark x1="53000" y1="57130" x2="53000" y2="57130"/>
                        <a14:backgroundMark x1="55800" y1="53704" x2="55800" y2="53704"/>
                        <a14:backgroundMark x1="44400" y1="65648" x2="63822" y2="45044"/>
                        <a14:backgroundMark x1="72700" y1="34352" x2="65500" y2="43981"/>
                        <a14:backgroundMark x1="65500" y1="43981" x2="66100" y2="41389"/>
                        <a14:backgroundMark x1="66300" y1="41574" x2="67900" y2="41296"/>
                        <a14:backgroundMark x1="64400" y1="42963" x2="64400" y2="42963"/>
                        <a14:backgroundMark x1="65300" y1="44167" x2="65300" y2="44167"/>
                        <a14:backgroundMark x1="65300" y1="43426" x2="63800" y2="43611"/>
                        <a14:backgroundMark x1="75000" y1="33611" x2="74200" y2="34167"/>
                        <a14:backgroundMark x1="74300" y1="33796" x2="71800" y2="32407"/>
                        <a14:backgroundMark x1="72200" y1="33981" x2="71800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334" t="21111" r="23467" b="29753"/>
          <a:stretch/>
        </p:blipFill>
        <p:spPr bwMode="auto">
          <a:xfrm rot="20234546">
            <a:off x="7702603" y="405771"/>
            <a:ext cx="603973" cy="62599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4BCA64-E9E1-A06A-3976-CAC2E7B13AA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207" y="2697175"/>
            <a:ext cx="612648" cy="78136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0B7968-5612-5ABA-EDD5-012EECA5A45E}"/>
              </a:ext>
            </a:extLst>
          </p:cNvPr>
          <p:cNvSpPr txBox="1"/>
          <p:nvPr/>
        </p:nvSpPr>
        <p:spPr>
          <a:xfrm>
            <a:off x="1062504" y="2743206"/>
            <a:ext cx="60656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Labs and Risk Assessment: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cholesterol: </a:t>
            </a: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21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LDL-C: 1</a:t>
            </a: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40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HDL-C: </a:t>
            </a: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49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Triglycerides: 180 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FBS: 105, 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/>
              </a:rPr>
              <a:t>order a HbA1c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1400" b="1" dirty="0">
                <a:solidFill>
                  <a:schemeClr val="accent6"/>
                </a:solidFill>
              </a:rPr>
              <a:t>Calculated10-year ASCVD risk: 5% </a:t>
            </a:r>
            <a:r>
              <a:rPr lang="en-US" sz="1400" b="1" dirty="0">
                <a:solidFill>
                  <a:schemeClr val="accent6"/>
                </a:solidFill>
                <a:sym typeface="Wingdings" panose="05000000000000000000" pitchFamily="2" charset="2"/>
              </a:rPr>
              <a:t> </a:t>
            </a:r>
            <a:r>
              <a:rPr lang="en-US" sz="1400" b="1" dirty="0">
                <a:solidFill>
                  <a:schemeClr val="accent6"/>
                </a:solidFill>
              </a:rPr>
              <a:t>Calculated 30-year risk: 39%</a:t>
            </a:r>
          </a:p>
          <a:p>
            <a:pPr lvl="0">
              <a:defRPr/>
            </a:pPr>
            <a:r>
              <a:rPr lang="en-US" sz="1400" b="1" dirty="0">
                <a:solidFill>
                  <a:schemeClr val="accent6"/>
                </a:solidFill>
              </a:rPr>
              <a:t>Order a CAC score, Lp(a), apoB, non-HDL-C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46F217-FED7-C82F-B82E-9BEA31AFC3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2" t="24427" r="31355" b="39306"/>
          <a:stretch/>
        </p:blipFill>
        <p:spPr>
          <a:xfrm>
            <a:off x="417207" y="717537"/>
            <a:ext cx="645297" cy="786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AE1C62-C435-D8B9-1F30-4A3B8125627A}"/>
              </a:ext>
            </a:extLst>
          </p:cNvPr>
          <p:cNvSpPr txBox="1"/>
          <p:nvPr/>
        </p:nvSpPr>
        <p:spPr>
          <a:xfrm>
            <a:off x="1150735" y="760169"/>
            <a:ext cx="649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would be your first and second steps in managing her lipid-related risk, given her risk enhancing factors?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D78F2-9EF0-419F-F366-E5E20DED2A1C}"/>
              </a:ext>
            </a:extLst>
          </p:cNvPr>
          <p:cNvSpPr txBox="1"/>
          <p:nvPr/>
        </p:nvSpPr>
        <p:spPr>
          <a:xfrm>
            <a:off x="1118086" y="1503921"/>
            <a:ext cx="6214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Medications: </a:t>
            </a:r>
          </a:p>
          <a:p>
            <a:r>
              <a:rPr lang="en-US" sz="1400"/>
              <a:t>Lisinopril 40 mg daily</a:t>
            </a:r>
          </a:p>
          <a:p>
            <a:r>
              <a:rPr lang="en-US" sz="1400"/>
              <a:t>Hydrochlorothiazide 25 mg daily</a:t>
            </a:r>
          </a:p>
          <a:p>
            <a:r>
              <a:rPr lang="en-US" sz="1400" b="1">
                <a:solidFill>
                  <a:schemeClr val="accent6"/>
                </a:solidFill>
              </a:rPr>
              <a:t>Add high-intensity statin and treat to goal LDL-C &lt; 70 mg/dL</a:t>
            </a:r>
          </a:p>
          <a:p>
            <a:r>
              <a:rPr lang="en-US" sz="1400" b="1">
                <a:solidFill>
                  <a:schemeClr val="accent6"/>
                </a:solidFill>
              </a:rPr>
              <a:t>Goal non-HDL-C &lt; 100 mg/dL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A8F363-0E0A-DE5B-B818-C284C3BC6D1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332" y="1606545"/>
            <a:ext cx="624523" cy="786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62CB83-969F-0A47-C611-61A2B7120940}"/>
              </a:ext>
            </a:extLst>
          </p:cNvPr>
          <p:cNvSpPr txBox="1"/>
          <p:nvPr/>
        </p:nvSpPr>
        <p:spPr>
          <a:xfrm>
            <a:off x="70485" y="4884965"/>
            <a:ext cx="45758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chemeClr val="bg1"/>
                </a:solidFill>
              </a:rPr>
              <a:t>CAC = coronary calcium score</a:t>
            </a:r>
          </a:p>
        </p:txBody>
      </p:sp>
    </p:spTree>
    <p:extLst>
      <p:ext uri="{BB962C8B-B14F-4D97-AF65-F5344CB8AC3E}">
        <p14:creationId xmlns:p14="http://schemas.microsoft.com/office/powerpoint/2010/main" val="34875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1D7AE7A0-91AB-7CE6-1002-BA436A5A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1651" y="1026783"/>
            <a:ext cx="4263585" cy="619125"/>
          </a:xfrm>
        </p:spPr>
        <p:txBody>
          <a:bodyPr anchor="t"/>
          <a:lstStyle/>
          <a:p>
            <a:pPr algn="ctr"/>
            <a:r>
              <a:rPr lang="en-US"/>
              <a:t>CAC Distribution By Age, Race, and Sex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D6C67E1-77DA-C8FD-3CFE-97844C5E8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9343" y="1026784"/>
            <a:ext cx="4260410" cy="619125"/>
          </a:xfrm>
        </p:spPr>
        <p:txBody>
          <a:bodyPr anchor="t"/>
          <a:lstStyle/>
          <a:p>
            <a:pPr algn="ctr"/>
            <a:r>
              <a:rPr lang="en-US"/>
              <a:t>CAC Risk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FDFB153-CB34-1E01-5975-E9456D2D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</p:spPr>
        <p:txBody>
          <a:bodyPr anchor="ctr">
            <a:normAutofit/>
          </a:bodyPr>
          <a:lstStyle/>
          <a:p>
            <a:r>
              <a:rPr lang="en-US"/>
              <a:t>CAC Group Distribution By 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A9BE507-0F3B-104F-304F-03CAC5C2B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64" y="4826000"/>
            <a:ext cx="8038786" cy="3048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</a:rPr>
              <a:t>Blaha MJ, </a:t>
            </a:r>
            <a:r>
              <a:rPr lang="en-US" sz="700" dirty="0" err="1">
                <a:solidFill>
                  <a:schemeClr val="bg1"/>
                </a:solidFill>
              </a:rPr>
              <a:t>Naazie</a:t>
            </a:r>
            <a:r>
              <a:rPr lang="en-US" sz="700" dirty="0">
                <a:solidFill>
                  <a:schemeClr val="bg1"/>
                </a:solidFill>
              </a:rPr>
              <a:t> IN, </a:t>
            </a:r>
            <a:r>
              <a:rPr lang="en-US" sz="700" dirty="0" err="1">
                <a:solidFill>
                  <a:schemeClr val="bg1"/>
                </a:solidFill>
              </a:rPr>
              <a:t>Cainzos-Achirica</a:t>
            </a:r>
            <a:r>
              <a:rPr lang="en-US" sz="700" dirty="0">
                <a:solidFill>
                  <a:schemeClr val="bg1"/>
                </a:solidFill>
              </a:rPr>
              <a:t> M, et al. </a:t>
            </a:r>
            <a:r>
              <a:rPr lang="en-US" sz="700" i="1" dirty="0">
                <a:solidFill>
                  <a:schemeClr val="bg1"/>
                </a:solidFill>
              </a:rPr>
              <a:t> J Am Heart Assoc</a:t>
            </a:r>
            <a:r>
              <a:rPr lang="en-US" sz="700" dirty="0">
                <a:solidFill>
                  <a:schemeClr val="bg1"/>
                </a:solidFill>
              </a:rPr>
              <a:t>. 2021;10(6):e019351. Goldenberg E, Meng S. </a:t>
            </a:r>
            <a:r>
              <a:rPr lang="en-US" sz="700" i="1" dirty="0">
                <a:solidFill>
                  <a:schemeClr val="bg1"/>
                </a:solidFill>
              </a:rPr>
              <a:t>National Lipid Association Website</a:t>
            </a:r>
            <a:r>
              <a:rPr lang="en-US" sz="700" dirty="0">
                <a:solidFill>
                  <a:schemeClr val="bg1"/>
                </a:solidFill>
              </a:rPr>
              <a:t>. http://bit.ly/4gsUi5K. Javaid A, </a:t>
            </a:r>
            <a:r>
              <a:rPr lang="en-US" sz="700" dirty="0" err="1">
                <a:solidFill>
                  <a:schemeClr val="bg1"/>
                </a:solidFill>
              </a:rPr>
              <a:t>Dardari</a:t>
            </a:r>
            <a:r>
              <a:rPr lang="en-US" sz="700" dirty="0">
                <a:solidFill>
                  <a:schemeClr val="bg1"/>
                </a:solidFill>
              </a:rPr>
              <a:t> ZA, Mitchell JD, et al</a:t>
            </a:r>
            <a:r>
              <a:rPr lang="en-US" sz="700" i="1" dirty="0">
                <a:solidFill>
                  <a:schemeClr val="bg1"/>
                </a:solidFill>
              </a:rPr>
              <a:t>. J Am Coll </a:t>
            </a:r>
            <a:r>
              <a:rPr lang="en-US" sz="700" i="1" dirty="0" err="1">
                <a:solidFill>
                  <a:schemeClr val="bg1"/>
                </a:solidFill>
              </a:rPr>
              <a:t>Cardiol</a:t>
            </a:r>
            <a:r>
              <a:rPr lang="en-US" sz="700" dirty="0">
                <a:solidFill>
                  <a:schemeClr val="bg1"/>
                </a:solidFill>
              </a:rPr>
              <a:t>. 2022;79(19):1873-1886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1C6E43F-13C1-FD6E-A34C-F13596934BC9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774" y="1845164"/>
            <a:ext cx="4101338" cy="23558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5DE1B297-B9E7-8D4D-248C-B6338D915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817" y="1585815"/>
            <a:ext cx="4260410" cy="2995071"/>
          </a:xfrm>
        </p:spPr>
        <p:txBody>
          <a:bodyPr/>
          <a:lstStyle/>
          <a:p>
            <a:r>
              <a:rPr lang="en-US" sz="1800"/>
              <a:t>CAC scoring significantly increases early ASCVD risk prediction</a:t>
            </a:r>
          </a:p>
          <a:p>
            <a:r>
              <a:rPr lang="en-US" sz="1800"/>
              <a:t>Multi-Ethnic Study of Atherosclerosis (MESA): </a:t>
            </a:r>
          </a:p>
          <a:p>
            <a:pPr lvl="1"/>
            <a:r>
              <a:rPr lang="en-US" sz="1400"/>
              <a:t>Any score &gt; 0 increases risk for CV events</a:t>
            </a:r>
          </a:p>
          <a:p>
            <a:pPr lvl="1"/>
            <a:r>
              <a:rPr lang="en-US" sz="1400"/>
              <a:t>Consider race, age, and sex percentiles to interpret risk  </a:t>
            </a:r>
          </a:p>
          <a:p>
            <a:pPr lvl="1"/>
            <a:r>
              <a:rPr lang="en-US" sz="1400"/>
              <a:t>Consider risk enhancers: Metabolic syndrome, T2D, </a:t>
            </a:r>
            <a:r>
              <a:rPr lang="en-US" sz="1400" err="1"/>
              <a:t>HeFH</a:t>
            </a:r>
            <a:r>
              <a:rPr lang="en-US" sz="1400"/>
              <a:t>, strong family history of ASCVD events, smoking</a:t>
            </a:r>
          </a:p>
          <a:p>
            <a:pPr marL="457200" lvl="1" indent="0"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7556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4BFFE-2B8F-4B70-5FF1-F3831DD19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2BBCD9-6F53-ED2B-B447-0F2538F50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6913" y="150813"/>
            <a:ext cx="2341766" cy="303212"/>
          </a:xfrm>
        </p:spPr>
        <p:txBody>
          <a:bodyPr/>
          <a:lstStyle/>
          <a:p>
            <a:r>
              <a:rPr lang="en-US"/>
              <a:t>Patient Case: 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1F293-1184-F1BB-8CD6-6AAAFA9E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34432" y="753799"/>
            <a:ext cx="955862" cy="9558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Paperclip icon isolated Royalty Free Vector Image">
            <a:extLst>
              <a:ext uri="{FF2B5EF4-FFF2-40B4-BE49-F238E27FC236}">
                <a16:creationId xmlns:a16="http://schemas.microsoft.com/office/drawing/2014/main" id="{E91E2643-900A-A35D-B8BE-10DFDD0BE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30" b="65278" l="30400" r="75400">
                        <a14:foregroundMark x1="62100" y1="24815" x2="62100" y2="24815"/>
                        <a14:foregroundMark x1="68900" y1="23981" x2="68900" y2="23981"/>
                        <a14:foregroundMark x1="73500" y1="30093" x2="73500" y2="30093"/>
                        <a14:foregroundMark x1="65800" y1="22222" x2="65800" y2="22222"/>
                        <a14:foregroundMark x1="65800" y1="22130" x2="65800" y2="22130"/>
                        <a14:foregroundMark x1="75400" y1="30833" x2="75400" y2="30833"/>
                        <a14:backgroundMark x1="48900" y1="61759" x2="48900" y2="61759"/>
                        <a14:backgroundMark x1="53000" y1="57130" x2="53000" y2="57130"/>
                        <a14:backgroundMark x1="55800" y1="53704" x2="55800" y2="53704"/>
                        <a14:backgroundMark x1="44400" y1="65648" x2="63822" y2="45044"/>
                        <a14:backgroundMark x1="72700" y1="34352" x2="65500" y2="43981"/>
                        <a14:backgroundMark x1="65500" y1="43981" x2="66100" y2="41389"/>
                        <a14:backgroundMark x1="66300" y1="41574" x2="67900" y2="41296"/>
                        <a14:backgroundMark x1="64400" y1="42963" x2="64400" y2="42963"/>
                        <a14:backgroundMark x1="65300" y1="44167" x2="65300" y2="44167"/>
                        <a14:backgroundMark x1="65300" y1="43426" x2="63800" y2="43611"/>
                        <a14:backgroundMark x1="75000" y1="33611" x2="74200" y2="34167"/>
                        <a14:backgroundMark x1="74300" y1="33796" x2="71800" y2="32407"/>
                        <a14:backgroundMark x1="72200" y1="33981" x2="71800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334" t="21111" r="23467" b="29753"/>
          <a:stretch/>
        </p:blipFill>
        <p:spPr bwMode="auto">
          <a:xfrm rot="20234546">
            <a:off x="7702603" y="405771"/>
            <a:ext cx="603973" cy="62599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628DCB-127E-9B62-1D31-F76C58C7F7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2" t="24427" r="31355" b="39306"/>
          <a:stretch/>
        </p:blipFill>
        <p:spPr>
          <a:xfrm>
            <a:off x="417207" y="717537"/>
            <a:ext cx="645297" cy="786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6F4B3D-B4A8-118A-0C77-806BA12BB2B3}"/>
              </a:ext>
            </a:extLst>
          </p:cNvPr>
          <p:cNvSpPr txBox="1"/>
          <p:nvPr/>
        </p:nvSpPr>
        <p:spPr>
          <a:xfrm>
            <a:off x="1150735" y="760169"/>
            <a:ext cx="649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/>
              </a:rPr>
              <a:t>This patient has metabolic syndrome, what implications does this have for treatment choices and goals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ABDD0-6BC0-8AA5-DD8E-802464D1EAF3}"/>
              </a:ext>
            </a:extLst>
          </p:cNvPr>
          <p:cNvSpPr txBox="1"/>
          <p:nvPr/>
        </p:nvSpPr>
        <p:spPr>
          <a:xfrm>
            <a:off x="1118086" y="1864137"/>
            <a:ext cx="6214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Medications: 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First choice = high-intensity statin instead of fibrates, </a:t>
            </a:r>
            <a:r>
              <a:rPr lang="en-US" sz="1400" b="1" dirty="0" err="1">
                <a:solidFill>
                  <a:schemeClr val="accent6"/>
                </a:solidFill>
              </a:rPr>
              <a:t>icosapent</a:t>
            </a:r>
            <a:r>
              <a:rPr lang="en-US" sz="1400" b="1" dirty="0">
                <a:solidFill>
                  <a:schemeClr val="accent6"/>
                </a:solidFill>
              </a:rPr>
              <a:t> ethyl, omega-3 fatty acids, niacin even for combination therapy</a:t>
            </a:r>
          </a:p>
          <a:p>
            <a:endParaRPr lang="en-US" sz="1400" b="1" dirty="0">
              <a:solidFill>
                <a:schemeClr val="accent6"/>
              </a:solidFill>
            </a:endParaRPr>
          </a:p>
          <a:p>
            <a:r>
              <a:rPr lang="en-US" sz="1400" b="1" dirty="0"/>
              <a:t>Goal: </a:t>
            </a:r>
            <a:r>
              <a:rPr lang="en-US" sz="1400" b="1" dirty="0">
                <a:solidFill>
                  <a:schemeClr val="accent6"/>
                </a:solidFill>
              </a:rPr>
              <a:t>Aggressively lower LDL-C, non-HDL-C</a:t>
            </a:r>
          </a:p>
          <a:p>
            <a:endParaRPr lang="en-US" sz="1400" b="1" dirty="0">
              <a:solidFill>
                <a:schemeClr val="accent6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1941D2-1FFD-F7F7-E7B8-ACFEB7FFED7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332" y="1925199"/>
            <a:ext cx="624523" cy="786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2192C2-7E48-8CC7-B70F-C30E59CEF8A5}"/>
              </a:ext>
            </a:extLst>
          </p:cNvPr>
          <p:cNvSpPr txBox="1"/>
          <p:nvPr/>
        </p:nvSpPr>
        <p:spPr>
          <a:xfrm>
            <a:off x="70485" y="4884965"/>
            <a:ext cx="45758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chemeClr val="bg1"/>
                </a:solidFill>
              </a:rPr>
              <a:t>CAC = coronary calcium score</a:t>
            </a:r>
          </a:p>
        </p:txBody>
      </p:sp>
    </p:spTree>
    <p:extLst>
      <p:ext uri="{BB962C8B-B14F-4D97-AF65-F5344CB8AC3E}">
        <p14:creationId xmlns:p14="http://schemas.microsoft.com/office/powerpoint/2010/main" val="38376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16FAE-7F7D-CD18-36A1-6D75445B0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31197-5963-24A0-F9E9-F86374D3FD3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Incorporate current guidance to optimize lipid management in clinical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90D0A-1DA9-4A51-8C10-4299379465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034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A3929-874C-DF09-EE86-A12636E01B76}"/>
              </a:ext>
            </a:extLst>
          </p:cNvPr>
          <p:cNvSpPr txBox="1">
            <a:spLocks/>
          </p:cNvSpPr>
          <p:nvPr/>
        </p:nvSpPr>
        <p:spPr>
          <a:xfrm>
            <a:off x="528637" y="450850"/>
            <a:ext cx="8086725" cy="4241800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None/>
              <a:defRPr sz="4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596646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898398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20015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B273E"/>
              </a:buClr>
              <a:buSzPct val="115000"/>
              <a:buFont typeface="Arial"/>
              <a:buNone/>
              <a:tabLst/>
              <a:defRPr/>
            </a:pPr>
            <a:endParaRPr kumimoji="0" lang="en-US" sz="30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B273E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This activity may include discussions of products or devices that are not currently labeled for use by the U.S. Food and Drug Administration (FDA). 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B273E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The faculty have been informed of their responsibility to disclose to the audience if they will be discussing off-label or investigational uses (any uses not approved by the FDA) of products or devices. 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B273E"/>
              </a:buClr>
              <a:buSzPct val="115000"/>
              <a:buFont typeface="Arial"/>
              <a:buNone/>
              <a:tabLst/>
              <a:defRPr/>
            </a:pPr>
            <a:endParaRPr kumimoji="0" lang="en-US" sz="30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117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6FE74-CCB1-CD3B-A892-D3017BFF6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6913" y="150813"/>
            <a:ext cx="2291432" cy="303212"/>
          </a:xfrm>
        </p:spPr>
        <p:txBody>
          <a:bodyPr/>
          <a:lstStyle/>
          <a:p>
            <a:r>
              <a:rPr lang="en-US"/>
              <a:t>Patient Case: MJ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F2F04-2FC9-2A23-1016-DAA3E58A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95" y="661951"/>
            <a:ext cx="6527925" cy="67178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MJ is a 59-year-old Black woman with well-controlled T2D (HbA1c: 6.8%) and HTN (BP:130/82).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 lvl="0"/>
            <a:r>
              <a:rPr lang="en-US" sz="1400" b="1"/>
              <a:t>Labs and Risk assessment</a:t>
            </a:r>
          </a:p>
          <a:p>
            <a:pPr lvl="0"/>
            <a:r>
              <a:rPr lang="en-US" sz="1400"/>
              <a:t>Total cholesterol: 200 mg/dL</a:t>
            </a:r>
          </a:p>
          <a:p>
            <a:pPr lvl="0"/>
            <a:r>
              <a:rPr lang="en-US" sz="1400"/>
              <a:t>LDL-C: 145 mg/dL</a:t>
            </a:r>
          </a:p>
          <a:p>
            <a:pPr lvl="0"/>
            <a:r>
              <a:rPr lang="en-US" sz="1400"/>
              <a:t>HDL-C: 55 mg/dL</a:t>
            </a:r>
          </a:p>
          <a:p>
            <a:pPr lvl="0"/>
            <a:r>
              <a:rPr lang="en-US" sz="1400"/>
              <a:t>Triglycerides:147 mg/dL</a:t>
            </a:r>
          </a:p>
          <a:p>
            <a:pPr lvl="0"/>
            <a:r>
              <a:rPr lang="en-US" sz="1400"/>
              <a:t>Lp(a): 29 mg/dL</a:t>
            </a:r>
          </a:p>
          <a:p>
            <a:pPr lvl="0"/>
            <a:r>
              <a:rPr lang="en-US" sz="1400"/>
              <a:t>10-year ASCVD Risk: 15.2% </a:t>
            </a:r>
          </a:p>
          <a:p>
            <a:pPr lvl="0"/>
            <a:r>
              <a:rPr lang="en-US" sz="1400"/>
              <a:t>eGFR &gt; 90 mL/min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AF8DC-07FC-C938-6C00-D7E87C5238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34432" y="753799"/>
            <a:ext cx="955862" cy="9558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Paperclip icon isolated Royalty Free Vector Image">
            <a:extLst>
              <a:ext uri="{FF2B5EF4-FFF2-40B4-BE49-F238E27FC236}">
                <a16:creationId xmlns:a16="http://schemas.microsoft.com/office/drawing/2014/main" id="{43C3A1E6-8F12-F80B-9099-A5DDEAF06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30" b="65278" l="30400" r="75400">
                        <a14:foregroundMark x1="62100" y1="24815" x2="62100" y2="24815"/>
                        <a14:foregroundMark x1="68900" y1="23981" x2="68900" y2="23981"/>
                        <a14:foregroundMark x1="73500" y1="30093" x2="73500" y2="30093"/>
                        <a14:foregroundMark x1="65800" y1="22222" x2="65800" y2="22222"/>
                        <a14:foregroundMark x1="65800" y1="22130" x2="65800" y2="22130"/>
                        <a14:foregroundMark x1="75400" y1="30833" x2="75400" y2="30833"/>
                        <a14:backgroundMark x1="48900" y1="61759" x2="48900" y2="61759"/>
                        <a14:backgroundMark x1="53000" y1="57130" x2="53000" y2="57130"/>
                        <a14:backgroundMark x1="55800" y1="53704" x2="55800" y2="53704"/>
                        <a14:backgroundMark x1="44400" y1="65648" x2="63822" y2="45044"/>
                        <a14:backgroundMark x1="72700" y1="34352" x2="65500" y2="43981"/>
                        <a14:backgroundMark x1="65500" y1="43981" x2="66100" y2="41389"/>
                        <a14:backgroundMark x1="66300" y1="41574" x2="67900" y2="41296"/>
                        <a14:backgroundMark x1="64400" y1="42963" x2="64400" y2="42963"/>
                        <a14:backgroundMark x1="65300" y1="44167" x2="65300" y2="44167"/>
                        <a14:backgroundMark x1="65300" y1="43426" x2="63800" y2="43611"/>
                        <a14:backgroundMark x1="75000" y1="33611" x2="74200" y2="34167"/>
                        <a14:backgroundMark x1="74300" y1="33796" x2="71800" y2="32407"/>
                        <a14:backgroundMark x1="72200" y1="33981" x2="71800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334" t="21111" r="23467" b="29753"/>
          <a:stretch/>
        </p:blipFill>
        <p:spPr bwMode="auto">
          <a:xfrm rot="20234546">
            <a:off x="7702603" y="405771"/>
            <a:ext cx="603973" cy="62599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CFADF-E8E5-FD5D-B448-D22FCED5728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44" y="697819"/>
            <a:ext cx="612648" cy="6359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CF738-3778-69C7-C9C8-3463B8E3B63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43" y="1405787"/>
            <a:ext cx="612648" cy="7552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4B287-DC58-97A0-6EDE-333CD7731A4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43" y="2297363"/>
            <a:ext cx="612648" cy="78136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0127A5-C39C-2E8A-D20C-68F916D4DCF6}"/>
              </a:ext>
            </a:extLst>
          </p:cNvPr>
          <p:cNvSpPr txBox="1"/>
          <p:nvPr/>
        </p:nvSpPr>
        <p:spPr>
          <a:xfrm>
            <a:off x="947294" y="1473665"/>
            <a:ext cx="6805914" cy="55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Never smoked, rarely drinks ETOH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Adopted, family history unknown, no previous ASCVD events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7C521-7D45-DB55-787E-3A4449E77FB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587" y="2292345"/>
            <a:ext cx="624523" cy="786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FBD93-8242-E28C-644A-5131A93A4D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2" t="24427" r="31355" b="39306"/>
          <a:stretch/>
        </p:blipFill>
        <p:spPr>
          <a:xfrm>
            <a:off x="304443" y="3991274"/>
            <a:ext cx="612648" cy="7465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7C4BBA-3EDC-DBEC-0939-9EEA79F136F2}"/>
              </a:ext>
            </a:extLst>
          </p:cNvPr>
          <p:cNvSpPr txBox="1"/>
          <p:nvPr/>
        </p:nvSpPr>
        <p:spPr>
          <a:xfrm>
            <a:off x="1006810" y="4327660"/>
            <a:ext cx="354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How should we manage MJ’s lipids?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103339-2988-8D1C-4295-CE60F1E72D1A}"/>
              </a:ext>
            </a:extLst>
          </p:cNvPr>
          <p:cNvSpPr txBox="1"/>
          <p:nvPr/>
        </p:nvSpPr>
        <p:spPr>
          <a:xfrm>
            <a:off x="4550110" y="2340065"/>
            <a:ext cx="46024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Medication history:</a:t>
            </a:r>
            <a:r>
              <a:rPr lang="en-US" sz="1400"/>
              <a:t> </a:t>
            </a:r>
          </a:p>
          <a:p>
            <a:r>
              <a:rPr lang="en-US" sz="1400"/>
              <a:t>Rosuvastatin 20 mg daily for 3 months in 2020, self-discontinued due to muscle aches</a:t>
            </a:r>
          </a:p>
        </p:txBody>
      </p:sp>
    </p:spTree>
    <p:extLst>
      <p:ext uri="{BB962C8B-B14F-4D97-AF65-F5344CB8AC3E}">
        <p14:creationId xmlns:p14="http://schemas.microsoft.com/office/powerpoint/2010/main" val="40787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CB61D-D79E-00EE-782B-36E3EB21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BBC3-3E4A-E164-AB5D-8E720B7C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2025 AHA/ACC Chronic Coronary Disease Performance 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2EF86-EBC0-F92F-5D31-C47DC2E791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64" y="4847221"/>
            <a:ext cx="8038786" cy="304800"/>
          </a:xfrm>
        </p:spPr>
        <p:txBody>
          <a:bodyPr/>
          <a:lstStyle/>
          <a:p>
            <a:r>
              <a:rPr lang="en-US" sz="900" dirty="0"/>
              <a:t>ACC = American College of Cardiology; AHA = American Heart Association.</a:t>
            </a:r>
          </a:p>
          <a:p>
            <a:r>
              <a:rPr lang="en-US" sz="900" dirty="0"/>
              <a:t>Williams MS, et al. </a:t>
            </a:r>
            <a:r>
              <a:rPr lang="en-US" sz="900" i="1" dirty="0"/>
              <a:t>J Am Coll </a:t>
            </a:r>
            <a:r>
              <a:rPr lang="en-US" sz="900" i="1" dirty="0" err="1"/>
              <a:t>Cardiol</a:t>
            </a:r>
            <a:r>
              <a:rPr lang="en-US" sz="900" dirty="0"/>
              <a:t>. 2025;85(25):2504-2535. Jackson EJ, et al. </a:t>
            </a:r>
            <a:r>
              <a:rPr lang="en-US" sz="900" i="1" dirty="0"/>
              <a:t>J Clin </a:t>
            </a:r>
            <a:r>
              <a:rPr lang="en-US" sz="900" i="1" dirty="0" err="1"/>
              <a:t>Lipidol</a:t>
            </a:r>
            <a:r>
              <a:rPr lang="en-US" sz="900" dirty="0"/>
              <a:t>. 2025. Published online June 18, 2025. </a:t>
            </a:r>
          </a:p>
          <a:p>
            <a:endParaRPr lang="en-US" sz="9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2631F0-C6AA-1DE2-BDB3-C9841393A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718299"/>
              </p:ext>
            </p:extLst>
          </p:nvPr>
        </p:nvGraphicFramePr>
        <p:xfrm>
          <a:off x="433161" y="922280"/>
          <a:ext cx="8490919" cy="373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529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72A4E-425F-683E-ED87-AFC3A5077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AE0B7F-531C-CEE4-5832-E7CEDFFA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</p:spPr>
        <p:txBody>
          <a:bodyPr anchor="ctr">
            <a:normAutofit/>
          </a:bodyPr>
          <a:lstStyle/>
          <a:p>
            <a:r>
              <a:rPr lang="en-US" sz="2800"/>
              <a:t>Step 1: Universal Lipid Screening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E85365-4109-40D3-FA13-BE0DB2729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64" y="4826000"/>
            <a:ext cx="8038786" cy="3048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CVD = cardiovascular disease; NLA = National Lipid Association </a:t>
            </a:r>
          </a:p>
          <a:p>
            <a:pPr>
              <a:lnSpc>
                <a:spcPct val="100000"/>
              </a:lnSpc>
            </a:pPr>
            <a:r>
              <a:rPr lang="en-US"/>
              <a:t>Jackson EJ, et al. </a:t>
            </a:r>
            <a:r>
              <a:rPr lang="en-US" i="1"/>
              <a:t>J Clin </a:t>
            </a:r>
            <a:r>
              <a:rPr lang="en-US" i="1" err="1"/>
              <a:t>Lipidol</a:t>
            </a:r>
            <a:r>
              <a:rPr lang="en-US"/>
              <a:t>. 2025. Published online June 18, 2025. </a:t>
            </a:r>
          </a:p>
        </p:txBody>
      </p:sp>
      <p:pic>
        <p:nvPicPr>
          <p:cNvPr id="3" name="Picture 2" descr="A person and person with their arms around their waist&#10;&#10;AI-generated content may be incorrect.">
            <a:extLst>
              <a:ext uri="{FF2B5EF4-FFF2-40B4-BE49-F238E27FC236}">
                <a16:creationId xmlns:a16="http://schemas.microsoft.com/office/drawing/2014/main" id="{FFE316EC-D14A-F138-2A82-CCC21D76545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4116" r="961" b="3431"/>
          <a:stretch/>
        </p:blipFill>
        <p:spPr>
          <a:xfrm>
            <a:off x="4982900" y="1489166"/>
            <a:ext cx="3866606" cy="23055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erson and person with their arms around their waist&#10;&#10;AI-generated content may be incorrect.">
            <a:extLst>
              <a:ext uri="{FF2B5EF4-FFF2-40B4-BE49-F238E27FC236}">
                <a16:creationId xmlns:a16="http://schemas.microsoft.com/office/drawing/2014/main" id="{B7847965-8042-D63F-4E01-6B5308613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3645" r="48741" b="3902"/>
          <a:stretch/>
        </p:blipFill>
        <p:spPr>
          <a:xfrm>
            <a:off x="508871" y="1489166"/>
            <a:ext cx="4212772" cy="23055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97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22293-0A7D-FE80-42B2-323CEEA22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920C4C-D2D4-83C3-04C5-B0B884E3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</p:spPr>
        <p:txBody>
          <a:bodyPr anchor="ctr">
            <a:normAutofit/>
          </a:bodyPr>
          <a:lstStyle/>
          <a:p>
            <a:r>
              <a:rPr lang="en-US" sz="2800"/>
              <a:t>Step 2: Assess Risk and Set LDL-C Goals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BCE928-6F70-3B4E-CB20-C52D4EE43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64" y="4826000"/>
            <a:ext cx="8038786" cy="3048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FH = familial hypercholesterolemia; </a:t>
            </a:r>
            <a:r>
              <a:rPr lang="en-US" err="1"/>
              <a:t>HeFH</a:t>
            </a:r>
            <a:r>
              <a:rPr lang="en-US"/>
              <a:t> = heterozygous familial hypercholesterolemia ; NLA = National Lipid Association</a:t>
            </a:r>
          </a:p>
          <a:p>
            <a:pPr>
              <a:lnSpc>
                <a:spcPct val="100000"/>
              </a:lnSpc>
            </a:pPr>
            <a:r>
              <a:rPr lang="en-US"/>
              <a:t>Jackson EJ, et al. </a:t>
            </a:r>
            <a:r>
              <a:rPr lang="en-US" i="1"/>
              <a:t>J Clin </a:t>
            </a:r>
            <a:r>
              <a:rPr lang="en-US" i="1" err="1"/>
              <a:t>Lipidol</a:t>
            </a:r>
            <a:r>
              <a:rPr lang="en-US"/>
              <a:t>. 2025. Published online June 18, 2025.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95DD-6A85-002D-9818-F1ABF55D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64" y="905348"/>
            <a:ext cx="8627952" cy="3851569"/>
          </a:xfrm>
        </p:spPr>
        <p:txBody>
          <a:bodyPr/>
          <a:lstStyle/>
          <a:p>
            <a:r>
              <a:rPr lang="en-US" sz="2400" dirty="0"/>
              <a:t>Primary severe hypercholesterolemia: LDL-C ≥190 mg/dL</a:t>
            </a:r>
          </a:p>
          <a:p>
            <a:r>
              <a:rPr lang="en-US" sz="2400" dirty="0"/>
              <a:t>Requires immediate action – Treat LDL-C right away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7EE0C0-D4E2-5D5A-106C-82F740458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43823"/>
              </p:ext>
            </p:extLst>
          </p:nvPr>
        </p:nvGraphicFramePr>
        <p:xfrm>
          <a:off x="777240" y="1987550"/>
          <a:ext cx="8067996" cy="24384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6198579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51466963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3748255119"/>
                    </a:ext>
                  </a:extLst>
                </a:gridCol>
                <a:gridCol w="3023556">
                  <a:extLst>
                    <a:ext uri="{9D8B030D-6E8A-4147-A177-3AD203B41FA5}">
                      <a16:colId xmlns:a16="http://schemas.microsoft.com/office/drawing/2014/main" val="4148517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LDL-C  (mg/dL)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HeFH</a:t>
                      </a:r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Action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31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≥ 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May be due to a genetic disorder FH 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Predisposition for elevated LDL-C and ASCVD at a younger 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HeFH</a:t>
                      </a:r>
                      <a:r>
                        <a:rPr lang="en-US" sz="1600"/>
                        <a:t> is common</a:t>
                      </a:r>
                    </a:p>
                    <a:p>
                      <a:pPr algn="ctr"/>
                      <a:r>
                        <a:rPr lang="en-US" sz="1600"/>
                        <a:t>~1 in 300 people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Start high-intensity statin or escalate lipid-lowering therapy as needed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Refer to a lipid specialist, coordinate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84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62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032FA-DC70-1081-C2B3-0F6034386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25C964-693F-F424-3D09-74E457CE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</p:spPr>
        <p:txBody>
          <a:bodyPr anchor="ctr">
            <a:normAutofit/>
          </a:bodyPr>
          <a:lstStyle/>
          <a:p>
            <a:r>
              <a:rPr lang="en-US" sz="2800"/>
              <a:t>Step 2: Assess Risk and Set LDL-C Goals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1A78A-3BB6-1AD3-5EB7-07E29C64D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64" y="4826000"/>
            <a:ext cx="8038786" cy="3048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ACS = acute coronary syndrome; AU PAD = peripheral arterial disease; NLA = National Lipid Association</a:t>
            </a:r>
          </a:p>
          <a:p>
            <a:pPr>
              <a:lnSpc>
                <a:spcPct val="100000"/>
              </a:lnSpc>
            </a:pPr>
            <a:r>
              <a:rPr lang="en-US"/>
              <a:t>Jackson EJ, et al. </a:t>
            </a:r>
            <a:r>
              <a:rPr lang="en-US" i="1"/>
              <a:t>J Clin </a:t>
            </a:r>
            <a:r>
              <a:rPr lang="en-US" i="1" err="1"/>
              <a:t>Lipidol</a:t>
            </a:r>
            <a:r>
              <a:rPr lang="en-US"/>
              <a:t>. 2025. Published online June 18, 2025.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1BCC7D-5C80-B145-6066-5CD6F1079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4269" t="146" r="1150" b="1657"/>
          <a:stretch/>
        </p:blipFill>
        <p:spPr>
          <a:xfrm>
            <a:off x="1970314" y="790149"/>
            <a:ext cx="5203371" cy="38753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249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12598-1784-A181-91AC-9D5B7045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DCBB6D-B1FB-B8FF-BB3B-B260905B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</p:spPr>
        <p:txBody>
          <a:bodyPr anchor="ctr">
            <a:normAutofit/>
          </a:bodyPr>
          <a:lstStyle/>
          <a:p>
            <a:r>
              <a:rPr lang="en-US" sz="2400"/>
              <a:t>Step 3: Manage LDL-C Based on Risk and Goals - Statins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66D2D6-B8F0-1FCB-86F7-A2E7E2C2B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64" y="4756917"/>
            <a:ext cx="8038786" cy="3048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/>
              <a:t>Jackson EJ, et al. </a:t>
            </a:r>
            <a:r>
              <a:rPr lang="en-US" sz="900" i="1"/>
              <a:t>J Clin </a:t>
            </a:r>
            <a:r>
              <a:rPr lang="en-US" sz="900" i="1" err="1"/>
              <a:t>Lipidol</a:t>
            </a:r>
            <a:r>
              <a:rPr lang="en-US" sz="900"/>
              <a:t>. 2025. Published online June 18, 2025; Grundy SM, et al. </a:t>
            </a:r>
            <a:r>
              <a:rPr lang="en-US" sz="900" i="1"/>
              <a:t>Circulation</a:t>
            </a:r>
            <a:r>
              <a:rPr lang="en-US" sz="900"/>
              <a:t>. 2019;139(25):e1082-e1143; Lloyd-Jones DM, et al. </a:t>
            </a:r>
            <a:r>
              <a:rPr lang="en-US" sz="900" i="1"/>
              <a:t>J Am Coll </a:t>
            </a:r>
            <a:r>
              <a:rPr lang="en-US" sz="900" i="1" err="1"/>
              <a:t>Cardiol</a:t>
            </a:r>
            <a:r>
              <a:rPr lang="en-US" sz="900"/>
              <a:t>. 2022;80(14):1366-1418.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4A571C4-B2B8-7D82-BEAB-472AB48BB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0473"/>
              </p:ext>
            </p:extLst>
          </p:nvPr>
        </p:nvGraphicFramePr>
        <p:xfrm>
          <a:off x="647540" y="947652"/>
          <a:ext cx="3801109" cy="209613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{85BE263C-DBD7-4A20-BB59-AAB30ACAA65A}</a:tableStyleId>
              </a:tblPr>
              <a:tblGrid>
                <a:gridCol w="1332229">
                  <a:extLst>
                    <a:ext uri="{9D8B030D-6E8A-4147-A177-3AD203B41FA5}">
                      <a16:colId xmlns:a16="http://schemas.microsoft.com/office/drawing/2014/main" val="2898169259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87342304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056761221"/>
                    </a:ext>
                  </a:extLst>
                </a:gridCol>
              </a:tblGrid>
              <a:tr h="24449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Low-Intensity Statin Doses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4181"/>
                  </a:ext>
                </a:extLst>
              </a:tr>
              <a:tr h="629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Dose (mg/day)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Estimated*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LDL-C Reduction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2268815"/>
                  </a:ext>
                </a:extLst>
              </a:tr>
              <a:tr h="24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Simvastatin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≤30%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040539"/>
                  </a:ext>
                </a:extLst>
              </a:tr>
              <a:tr h="24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Pravastatin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10–20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69961"/>
                  </a:ext>
                </a:extLst>
              </a:tr>
              <a:tr h="24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Lovastatin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269484"/>
                  </a:ext>
                </a:extLst>
              </a:tr>
              <a:tr h="24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Fluvastatin (IR)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20–40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484309"/>
                  </a:ext>
                </a:extLst>
              </a:tr>
              <a:tr h="24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Pitavastatin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93814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4AC5C8-0A27-4ACB-76BE-3C7B704E9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35925"/>
              </p:ext>
            </p:extLst>
          </p:nvPr>
        </p:nvGraphicFramePr>
        <p:xfrm>
          <a:off x="4797425" y="947652"/>
          <a:ext cx="3801110" cy="209613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1309369">
                  <a:extLst>
                    <a:ext uri="{9D8B030D-6E8A-4147-A177-3AD203B41FA5}">
                      <a16:colId xmlns:a16="http://schemas.microsoft.com/office/drawing/2014/main" val="3105784588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3136788395"/>
                    </a:ext>
                  </a:extLst>
                </a:gridCol>
                <a:gridCol w="1630681">
                  <a:extLst>
                    <a:ext uri="{9D8B030D-6E8A-4147-A177-3AD203B41FA5}">
                      <a16:colId xmlns:a16="http://schemas.microsoft.com/office/drawing/2014/main" val="1998435341"/>
                    </a:ext>
                  </a:extLst>
                </a:gridCol>
              </a:tblGrid>
              <a:tr h="16287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Moderate-Intensity Statin Doses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64988"/>
                  </a:ext>
                </a:extLst>
              </a:tr>
              <a:tr h="419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Dose (mg/day)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Estimated*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LDL-C Reduction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4235475"/>
                  </a:ext>
                </a:extLst>
              </a:tr>
              <a:tr h="162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Atorvastatin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10–20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30-49%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445601"/>
                  </a:ext>
                </a:extLst>
              </a:tr>
              <a:tr h="162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Rosuvastatin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5–10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44086"/>
                  </a:ext>
                </a:extLst>
              </a:tr>
              <a:tr h="162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Simvastatin</a:t>
                      </a:r>
                      <a:r>
                        <a:rPr lang="en-US" sz="1200" kern="100" baseline="30000">
                          <a:effectLst/>
                        </a:rPr>
                        <a:t>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20–40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18638"/>
                  </a:ext>
                </a:extLst>
              </a:tr>
              <a:tr h="162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Pravastatin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40–80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317286"/>
                  </a:ext>
                </a:extLst>
              </a:tr>
              <a:tr h="162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Lovastatin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40–80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238091"/>
                  </a:ext>
                </a:extLst>
              </a:tr>
              <a:tr h="162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Fluvastatin XL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80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86867"/>
                  </a:ext>
                </a:extLst>
              </a:tr>
              <a:tr h="162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Pitavastatin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2–4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2438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7408E0-8503-6C33-CAA4-FCC5BE85F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45650"/>
              </p:ext>
            </p:extLst>
          </p:nvPr>
        </p:nvGraphicFramePr>
        <p:xfrm>
          <a:off x="2308860" y="3350946"/>
          <a:ext cx="4526280" cy="11049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1294130">
                  <a:extLst>
                    <a:ext uri="{9D8B030D-6E8A-4147-A177-3AD203B41FA5}">
                      <a16:colId xmlns:a16="http://schemas.microsoft.com/office/drawing/2014/main" val="3069900777"/>
                    </a:ext>
                  </a:extLst>
                </a:gridCol>
                <a:gridCol w="1304290">
                  <a:extLst>
                    <a:ext uri="{9D8B030D-6E8A-4147-A177-3AD203B41FA5}">
                      <a16:colId xmlns:a16="http://schemas.microsoft.com/office/drawing/2014/main" val="3546162078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373431715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High-Intensity Statin Doses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734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Dose (mg/day)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Estimated*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LDL-C Reduction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1865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Atorvastatin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40–80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≥ 50%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8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Rosuvastatin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20–40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9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898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BF544-84A8-D34A-E418-DA60BD400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1F3765-AB80-1E04-6F4C-A8C75C7B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12094"/>
            <a:ext cx="8845236" cy="893254"/>
          </a:xfrm>
        </p:spPr>
        <p:txBody>
          <a:bodyPr anchor="ctr">
            <a:normAutofit/>
          </a:bodyPr>
          <a:lstStyle/>
          <a:p>
            <a:r>
              <a:rPr lang="en-US" sz="2800"/>
              <a:t>Step 3: Manage LDL-C Based on Risk and Goals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6DFBEF-F30C-CA46-C585-CCA6DB7C5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64" y="4612137"/>
            <a:ext cx="8038786" cy="3048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ACS = acute coronary syndrome; AU PAD = peripheral arterial disease; NLA = National Lipid Association</a:t>
            </a:r>
          </a:p>
          <a:p>
            <a:pPr>
              <a:lnSpc>
                <a:spcPct val="100000"/>
              </a:lnSpc>
            </a:pPr>
            <a:r>
              <a:rPr lang="en-US"/>
              <a:t>Jackson EJ, et al. </a:t>
            </a:r>
            <a:r>
              <a:rPr lang="en-US" i="1"/>
              <a:t>J Clin </a:t>
            </a:r>
            <a:r>
              <a:rPr lang="en-US" i="1" err="1"/>
              <a:t>Lipidol</a:t>
            </a:r>
            <a:r>
              <a:rPr lang="en-US"/>
              <a:t>. 2025. Published online June 18, 2025; Grundy SM, et al. </a:t>
            </a:r>
            <a:r>
              <a:rPr lang="en-US" i="1"/>
              <a:t>Circulation</a:t>
            </a:r>
            <a:r>
              <a:rPr lang="en-US"/>
              <a:t>. 2019;139(25):e1082-e1143; Lloyd-Jones DM, et al. </a:t>
            </a:r>
            <a:r>
              <a:rPr lang="en-US" i="1"/>
              <a:t>J Am Coll </a:t>
            </a:r>
            <a:r>
              <a:rPr lang="en-US" i="1" err="1"/>
              <a:t>Cardiol</a:t>
            </a:r>
            <a:r>
              <a:rPr lang="en-US"/>
              <a:t>. 2022;80(14):1366-1418.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AF8BB87-D809-5A9B-AB90-CFF1E33D8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706062"/>
              </p:ext>
            </p:extLst>
          </p:nvPr>
        </p:nvGraphicFramePr>
        <p:xfrm>
          <a:off x="701989" y="945738"/>
          <a:ext cx="8038785" cy="345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6790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BAC6-2E78-28ED-78E6-A60036B5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8471AC-39EA-B80B-1B78-39587A3EE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6913" y="150813"/>
            <a:ext cx="2291432" cy="303212"/>
          </a:xfrm>
        </p:spPr>
        <p:txBody>
          <a:bodyPr/>
          <a:lstStyle/>
          <a:p>
            <a:r>
              <a:rPr lang="en-US"/>
              <a:t>Patient Case: MJ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BF815-7986-84D3-07B2-AD3BB787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95" y="661951"/>
            <a:ext cx="6527925" cy="671782"/>
          </a:xfrm>
        </p:spPr>
        <p:txBody>
          <a:bodyPr/>
          <a:lstStyle/>
          <a:p>
            <a:r>
              <a:rPr lang="en-US" sz="1400"/>
              <a:t>MJ is a 59-year-old Black woman with well-controlled T2D (HbA1c: 6.8%) and HTN (BP:130/82). </a:t>
            </a:r>
            <a:r>
              <a:rPr lang="en-US" sz="1400">
                <a:solidFill>
                  <a:srgbClr val="000000"/>
                </a:solidFill>
                <a:latin typeface="Arial" panose="020B0604020202020204"/>
              </a:rPr>
              <a:t>No previous ASCVD events</a:t>
            </a: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57E95-7750-B912-8C5B-F42A973A1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34432" y="753799"/>
            <a:ext cx="955862" cy="9558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Paperclip icon isolated Royalty Free Vector Image">
            <a:extLst>
              <a:ext uri="{FF2B5EF4-FFF2-40B4-BE49-F238E27FC236}">
                <a16:creationId xmlns:a16="http://schemas.microsoft.com/office/drawing/2014/main" id="{36DD6D67-49BC-A5F3-1F8C-86C27B6B5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30" b="65278" l="30400" r="75400">
                        <a14:foregroundMark x1="62100" y1="24815" x2="62100" y2="24815"/>
                        <a14:foregroundMark x1="68900" y1="23981" x2="68900" y2="23981"/>
                        <a14:foregroundMark x1="73500" y1="30093" x2="73500" y2="30093"/>
                        <a14:foregroundMark x1="65800" y1="22222" x2="65800" y2="22222"/>
                        <a14:foregroundMark x1="65800" y1="22130" x2="65800" y2="22130"/>
                        <a14:foregroundMark x1="75400" y1="30833" x2="75400" y2="30833"/>
                        <a14:backgroundMark x1="48900" y1="61759" x2="48900" y2="61759"/>
                        <a14:backgroundMark x1="53000" y1="57130" x2="53000" y2="57130"/>
                        <a14:backgroundMark x1="55800" y1="53704" x2="55800" y2="53704"/>
                        <a14:backgroundMark x1="44400" y1="65648" x2="63822" y2="45044"/>
                        <a14:backgroundMark x1="72700" y1="34352" x2="65500" y2="43981"/>
                        <a14:backgroundMark x1="65500" y1="43981" x2="66100" y2="41389"/>
                        <a14:backgroundMark x1="66300" y1="41574" x2="67900" y2="41296"/>
                        <a14:backgroundMark x1="64400" y1="42963" x2="64400" y2="42963"/>
                        <a14:backgroundMark x1="65300" y1="44167" x2="65300" y2="44167"/>
                        <a14:backgroundMark x1="65300" y1="43426" x2="63800" y2="43611"/>
                        <a14:backgroundMark x1="75000" y1="33611" x2="74200" y2="34167"/>
                        <a14:backgroundMark x1="74300" y1="33796" x2="71800" y2="32407"/>
                        <a14:backgroundMark x1="72200" y1="33981" x2="71800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334" t="21111" r="23467" b="29753"/>
          <a:stretch/>
        </p:blipFill>
        <p:spPr bwMode="auto">
          <a:xfrm rot="20234546">
            <a:off x="7702603" y="405771"/>
            <a:ext cx="603973" cy="62599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30708-EAF1-B727-7249-25006C5CC0F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44" y="697819"/>
            <a:ext cx="612648" cy="6359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A34E4-882B-9B44-FA6F-023FEC87E5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43" y="1588703"/>
            <a:ext cx="612648" cy="78136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7A159-D510-C043-6306-8B66AC095C4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82629" y="1580008"/>
            <a:ext cx="624523" cy="786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82CA9-7A49-4C4E-7727-5317F5838B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2" t="24427" r="31355" b="39306"/>
          <a:stretch/>
        </p:blipFill>
        <p:spPr>
          <a:xfrm>
            <a:off x="304443" y="3602654"/>
            <a:ext cx="612648" cy="7465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02DF7-289F-E9DF-5BC2-3FE75D29BDD8}"/>
              </a:ext>
            </a:extLst>
          </p:cNvPr>
          <p:cNvSpPr txBox="1"/>
          <p:nvPr/>
        </p:nvSpPr>
        <p:spPr>
          <a:xfrm>
            <a:off x="947294" y="3596238"/>
            <a:ext cx="7742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/>
              </a:rPr>
              <a:t>do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/>
              </a:rPr>
              <a:t>SDoH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/>
              </a:rPr>
              <a:t> factor in?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Black women are </a:t>
            </a:r>
            <a:r>
              <a:rPr lang="en-US" sz="1400" dirty="0">
                <a:solidFill>
                  <a:schemeClr val="accent6"/>
                </a:solidFill>
              </a:rPr>
              <a:t>often not treated as aggressively and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have the highest level of disparity in attaining lipid lowering goals, and the highest rate of reinfarction after an ASCVD-related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Is her HDL protective here? </a:t>
            </a:r>
            <a:r>
              <a:rPr lang="en-US" sz="1400" dirty="0">
                <a:solidFill>
                  <a:schemeClr val="accent6"/>
                </a:solidFill>
              </a:rPr>
              <a:t>HDL may have reduced functionality in T2D/insulin resistance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7E28D-8A67-2A29-0313-09F6D925F26F}"/>
              </a:ext>
            </a:extLst>
          </p:cNvPr>
          <p:cNvSpPr txBox="1"/>
          <p:nvPr/>
        </p:nvSpPr>
        <p:spPr>
          <a:xfrm>
            <a:off x="5087434" y="1541659"/>
            <a:ext cx="3473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Medication history: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Rosuvastatin 20 mg daily for 3 months in 2020, self-discontinued due to muscle aches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D9043D-16A7-59EF-2731-5DCDCEE1C64C}"/>
              </a:ext>
            </a:extLst>
          </p:cNvPr>
          <p:cNvSpPr txBox="1"/>
          <p:nvPr/>
        </p:nvSpPr>
        <p:spPr>
          <a:xfrm>
            <a:off x="1007672" y="1392875"/>
            <a:ext cx="25071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/>
              <a:t>Labs and Risk assessment</a:t>
            </a:r>
          </a:p>
          <a:p>
            <a:pPr lvl="0"/>
            <a:r>
              <a:rPr lang="en-US" sz="1400"/>
              <a:t>Total cholesterol: 200 mg/dL</a:t>
            </a:r>
          </a:p>
          <a:p>
            <a:pPr lvl="0"/>
            <a:r>
              <a:rPr lang="en-US" sz="1400"/>
              <a:t>LDL-C: 145 mg/dL</a:t>
            </a:r>
          </a:p>
          <a:p>
            <a:pPr lvl="0"/>
            <a:r>
              <a:rPr lang="en-US" sz="1400"/>
              <a:t>HDL-C: 55 mg/dL</a:t>
            </a:r>
          </a:p>
          <a:p>
            <a:pPr lvl="0"/>
            <a:r>
              <a:rPr lang="en-US" sz="1400"/>
              <a:t>Triglycerides:147 mg/dL</a:t>
            </a:r>
          </a:p>
          <a:p>
            <a:pPr lvl="0"/>
            <a:r>
              <a:rPr lang="en-US" sz="1400"/>
              <a:t>Lp(a): 29 mg/dL</a:t>
            </a:r>
          </a:p>
          <a:p>
            <a:pPr lvl="0"/>
            <a:r>
              <a:rPr lang="en-US" sz="1400"/>
              <a:t>10-year ASCVD Risk: 15.2% </a:t>
            </a:r>
          </a:p>
          <a:p>
            <a:pPr lvl="0"/>
            <a:r>
              <a:rPr lang="en-US" sz="1400"/>
              <a:t>eGFR &gt; 90 mL/min</a:t>
            </a:r>
          </a:p>
          <a:p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9CE1F-00BB-3554-B24A-19F24C2CC598}"/>
              </a:ext>
            </a:extLst>
          </p:cNvPr>
          <p:cNvSpPr txBox="1"/>
          <p:nvPr/>
        </p:nvSpPr>
        <p:spPr>
          <a:xfrm>
            <a:off x="205740" y="4892040"/>
            <a:ext cx="4366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solidFill>
                  <a:schemeClr val="bg1"/>
                </a:solidFill>
              </a:rPr>
              <a:t>SDoH</a:t>
            </a:r>
            <a:r>
              <a:rPr lang="en-US" sz="1000">
                <a:solidFill>
                  <a:schemeClr val="bg1"/>
                </a:solidFill>
              </a:rPr>
              <a:t> = social determinants of health</a:t>
            </a:r>
          </a:p>
        </p:txBody>
      </p:sp>
    </p:spTree>
    <p:extLst>
      <p:ext uri="{BB962C8B-B14F-4D97-AF65-F5344CB8AC3E}">
        <p14:creationId xmlns:p14="http://schemas.microsoft.com/office/powerpoint/2010/main" val="17186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DD922-DBFF-F3A8-CC9C-B2D3DF907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DCA7E-7B43-8E44-7B5D-4D56EB00F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6913" y="150813"/>
            <a:ext cx="2392100" cy="303212"/>
          </a:xfrm>
        </p:spPr>
        <p:txBody>
          <a:bodyPr/>
          <a:lstStyle/>
          <a:p>
            <a:r>
              <a:rPr lang="en-US"/>
              <a:t>Patient Case: MJ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C79D5-5A3D-BE20-922D-CB7A9B02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95" y="838538"/>
            <a:ext cx="6527925" cy="671782"/>
          </a:xfrm>
        </p:spPr>
        <p:txBody>
          <a:bodyPr/>
          <a:lstStyle/>
          <a:p>
            <a:pPr lvl="0"/>
            <a:r>
              <a:rPr lang="en-US" sz="1800"/>
              <a:t>Amlodipine 10 mg daily</a:t>
            </a:r>
          </a:p>
          <a:p>
            <a:pPr lvl="0"/>
            <a:r>
              <a:rPr lang="en-US" sz="1800"/>
              <a:t>Liraglutide 1.2 mg SC daily</a:t>
            </a:r>
          </a:p>
          <a:p>
            <a:pPr lvl="0"/>
            <a:r>
              <a:rPr lang="en-US" sz="1800"/>
              <a:t>Metformin 1,000 mg BID</a:t>
            </a:r>
          </a:p>
          <a:p>
            <a:r>
              <a:rPr lang="en-US" sz="1800"/>
              <a:t>Valsartan 160 mg daily </a:t>
            </a:r>
          </a:p>
          <a:p>
            <a:pPr lvl="0"/>
            <a:endParaRPr lang="en-US" sz="180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/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0A7A3-C42E-2687-DB81-0B14CF75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34432" y="753799"/>
            <a:ext cx="955862" cy="9558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Paperclip icon isolated Royalty Free Vector Image">
            <a:extLst>
              <a:ext uri="{FF2B5EF4-FFF2-40B4-BE49-F238E27FC236}">
                <a16:creationId xmlns:a16="http://schemas.microsoft.com/office/drawing/2014/main" id="{12438429-05CE-F560-8D89-8AB7D7548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30" b="65278" l="30400" r="75400">
                        <a14:foregroundMark x1="62100" y1="24815" x2="62100" y2="24815"/>
                        <a14:foregroundMark x1="68900" y1="23981" x2="68900" y2="23981"/>
                        <a14:foregroundMark x1="73500" y1="30093" x2="73500" y2="30093"/>
                        <a14:foregroundMark x1="65800" y1="22222" x2="65800" y2="22222"/>
                        <a14:foregroundMark x1="65800" y1="22130" x2="65800" y2="22130"/>
                        <a14:foregroundMark x1="75400" y1="30833" x2="75400" y2="30833"/>
                        <a14:backgroundMark x1="48900" y1="61759" x2="48900" y2="61759"/>
                        <a14:backgroundMark x1="53000" y1="57130" x2="53000" y2="57130"/>
                        <a14:backgroundMark x1="55800" y1="53704" x2="55800" y2="53704"/>
                        <a14:backgroundMark x1="44400" y1="65648" x2="63822" y2="45044"/>
                        <a14:backgroundMark x1="72700" y1="34352" x2="65500" y2="43981"/>
                        <a14:backgroundMark x1="65500" y1="43981" x2="66100" y2="41389"/>
                        <a14:backgroundMark x1="66300" y1="41574" x2="67900" y2="41296"/>
                        <a14:backgroundMark x1="64400" y1="42963" x2="64400" y2="42963"/>
                        <a14:backgroundMark x1="65300" y1="44167" x2="65300" y2="44167"/>
                        <a14:backgroundMark x1="65300" y1="43426" x2="63800" y2="43611"/>
                        <a14:backgroundMark x1="75000" y1="33611" x2="74200" y2="34167"/>
                        <a14:backgroundMark x1="74300" y1="33796" x2="71800" y2="32407"/>
                        <a14:backgroundMark x1="72200" y1="33981" x2="71800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334" t="21111" r="23467" b="29753"/>
          <a:stretch/>
        </p:blipFill>
        <p:spPr bwMode="auto">
          <a:xfrm rot="20234546">
            <a:off x="7702603" y="405771"/>
            <a:ext cx="603973" cy="62599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C92DB-5549-F80C-3223-8DF7D14007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7594" y="838538"/>
            <a:ext cx="624523" cy="786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8C4-C717-15FC-792A-11DDF4CCA5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2" t="24427" r="31355" b="39306"/>
          <a:stretch/>
        </p:blipFill>
        <p:spPr>
          <a:xfrm>
            <a:off x="463478" y="2395521"/>
            <a:ext cx="645297" cy="786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3BD7A7-D070-EBAE-9636-F4CADD21F654}"/>
              </a:ext>
            </a:extLst>
          </p:cNvPr>
          <p:cNvSpPr txBox="1"/>
          <p:nvPr/>
        </p:nvSpPr>
        <p:spPr>
          <a:xfrm>
            <a:off x="1154495" y="2425932"/>
            <a:ext cx="705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should her target LDL-C be? </a:t>
            </a:r>
            <a:r>
              <a:rPr lang="en-US" dirty="0">
                <a:solidFill>
                  <a:schemeClr val="accent6"/>
                </a:solidFill>
              </a:rPr>
              <a:t>&lt; 55 mg/dL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is our first choice for a medication? </a:t>
            </a:r>
            <a:r>
              <a:rPr lang="en-US" dirty="0">
                <a:solidFill>
                  <a:schemeClr val="accent6"/>
                </a:solidFill>
              </a:rPr>
              <a:t>High-intensity statin</a:t>
            </a:r>
          </a:p>
        </p:txBody>
      </p:sp>
    </p:spTree>
    <p:extLst>
      <p:ext uri="{BB962C8B-B14F-4D97-AF65-F5344CB8AC3E}">
        <p14:creationId xmlns:p14="http://schemas.microsoft.com/office/powerpoint/2010/main" val="20201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84E571-88AE-838C-D953-745D6F44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 for Managing Statin Intolerance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5C9A19-07AB-C755-82A9-9C830AB1F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50" y="1220724"/>
            <a:ext cx="4126705" cy="347489"/>
          </a:xfrm>
        </p:spPr>
        <p:txBody>
          <a:bodyPr/>
          <a:lstStyle/>
          <a:p>
            <a:pPr marL="0" indent="0">
              <a:buNone/>
            </a:pPr>
            <a:r>
              <a:rPr lang="en-US" sz="2000" b="1"/>
              <a:t>Consider a statin rechallenge:</a:t>
            </a:r>
            <a:endParaRPr lang="en-US" sz="3200" b="1"/>
          </a:p>
          <a:p>
            <a:endParaRPr lang="en-US" sz="3200" b="1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266426-F616-3E2B-134B-A4153307B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53713"/>
            <a:ext cx="8337550" cy="304800"/>
          </a:xfrm>
        </p:spPr>
        <p:txBody>
          <a:bodyPr/>
          <a:lstStyle/>
          <a:p>
            <a:r>
              <a:rPr lang="en-US" dirty="0"/>
              <a:t>Jackson EJ, et al. </a:t>
            </a:r>
            <a:r>
              <a:rPr lang="en-US" i="1" dirty="0"/>
              <a:t>J Clin </a:t>
            </a:r>
            <a:r>
              <a:rPr lang="en-US" i="1" dirty="0" err="1"/>
              <a:t>Lipidol</a:t>
            </a:r>
            <a:r>
              <a:rPr lang="en-US" dirty="0"/>
              <a:t>. 2025. Published online June 18, 2025. Nissen SE, Stroes E, Dent-Acosta RE, et al. </a:t>
            </a:r>
            <a:r>
              <a:rPr lang="en-US" i="1" dirty="0"/>
              <a:t>JAMA</a:t>
            </a:r>
            <a:r>
              <a:rPr lang="en-US" dirty="0"/>
              <a:t>. 2016;315(15):1580-1590. Mampuya WM, Frid D, Rocco M, et al. </a:t>
            </a:r>
            <a:r>
              <a:rPr lang="en-US" i="1" dirty="0"/>
              <a:t>Am Heart J</a:t>
            </a:r>
            <a:r>
              <a:rPr lang="en-US" dirty="0"/>
              <a:t>. 2013;166(3):597-603.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170D8B-1823-87FB-3CCA-2784D7C63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894978"/>
              </p:ext>
            </p:extLst>
          </p:nvPr>
        </p:nvGraphicFramePr>
        <p:xfrm>
          <a:off x="306750" y="1706178"/>
          <a:ext cx="8530499" cy="286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410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D8141FA-9AE7-BE9F-53E3-8732B185B0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r="30015"/>
          <a:stretch>
            <a:fillRect/>
          </a:stretch>
        </p:blipFill>
        <p:spPr>
          <a:ln>
            <a:solidFill>
              <a:schemeClr val="accent3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D65C938-7384-3109-9EA8-319B9B95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23" y="303774"/>
            <a:ext cx="6569367" cy="587472"/>
          </a:xfrm>
        </p:spPr>
        <p:txBody>
          <a:bodyPr/>
          <a:lstStyle/>
          <a:p>
            <a:r>
              <a:rPr lang="en-US">
                <a:effectLst/>
              </a:rPr>
              <a:t>Christie M. Ballantyne, MD, FACP, FACC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108D6-81D9-834A-8B78-1E978ED57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Professor of Medicine</a:t>
            </a:r>
          </a:p>
          <a:p>
            <a:r>
              <a:rPr lang="en-US"/>
              <a:t>Chief, Section of Cardiovascular Research</a:t>
            </a:r>
          </a:p>
          <a:p>
            <a:r>
              <a:rPr lang="en-US"/>
              <a:t>Director, Center for Cardiometabolic Disease Prevention</a:t>
            </a:r>
          </a:p>
          <a:p>
            <a:r>
              <a:rPr lang="en-US"/>
              <a:t>Houston, TX</a:t>
            </a:r>
          </a:p>
          <a:p>
            <a:endParaRPr lang="en-US"/>
          </a:p>
        </p:txBody>
      </p:sp>
      <p:pic>
        <p:nvPicPr>
          <p:cNvPr id="11" name="Picture Placeholder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CEEFFAF-F7DB-0D63-5180-7BA3795B45A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r="8365"/>
          <a:stretch>
            <a:fillRect/>
          </a:stretch>
        </p:blipFill>
        <p:spPr>
          <a:ln>
            <a:solidFill>
              <a:schemeClr val="accent3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B564D4-9825-19E7-07C7-69D6B50980C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Director of Preventive Cardiology </a:t>
            </a:r>
          </a:p>
          <a:p>
            <a:r>
              <a:rPr lang="en-US"/>
              <a:t>CGH Medical Center </a:t>
            </a:r>
          </a:p>
          <a:p>
            <a:r>
              <a:rPr lang="en-US"/>
              <a:t>Professor of Clinical Family and Community Medicine </a:t>
            </a:r>
          </a:p>
          <a:p>
            <a:r>
              <a:rPr lang="en-US"/>
              <a:t>University of Illinois School of Medicine </a:t>
            </a:r>
          </a:p>
          <a:p>
            <a:r>
              <a:rPr lang="en-US"/>
              <a:t>Adjunct Professor of Medicine </a:t>
            </a:r>
          </a:p>
          <a:p>
            <a:r>
              <a:rPr lang="en-US"/>
              <a:t>Division of Cardiology </a:t>
            </a:r>
          </a:p>
          <a:p>
            <a:r>
              <a:rPr lang="en-US"/>
              <a:t>Johns Hopkins University School of Medicine</a:t>
            </a:r>
          </a:p>
          <a:p>
            <a:r>
              <a:rPr lang="en-US"/>
              <a:t>Baltimore, MD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9A3BE6-4791-D40B-8312-2AEB23F4D9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effectLst/>
              </a:rPr>
              <a:t>Peter P. Toth, MD, PhD, FCCP, FESC, FAHA, FACC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1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67131-D092-57C1-87E4-37725844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FD0FA6-313E-D206-0C8C-4EF55F24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-43087"/>
            <a:ext cx="8845236" cy="893254"/>
          </a:xfrm>
        </p:spPr>
        <p:txBody>
          <a:bodyPr anchor="ctr">
            <a:normAutofit/>
          </a:bodyPr>
          <a:lstStyle/>
          <a:p>
            <a:r>
              <a:rPr lang="en-US" sz="2400"/>
              <a:t>Step 3: Manage LDL-C Based on Risk and Goals – Non-Statin Therapies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ED5F71-960C-C950-E408-6EA5D1C9C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64" y="4756917"/>
            <a:ext cx="8038786" cy="3048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/>
              <a:t>Jackson EJ, et al. </a:t>
            </a:r>
            <a:r>
              <a:rPr lang="en-US" sz="900" i="1"/>
              <a:t>J Clin </a:t>
            </a:r>
            <a:r>
              <a:rPr lang="en-US" sz="900" i="1" err="1"/>
              <a:t>Lipidol</a:t>
            </a:r>
            <a:r>
              <a:rPr lang="en-US" sz="900"/>
              <a:t>. 2025. Published online June 18, 2025; Grundy SM, et al. </a:t>
            </a:r>
            <a:r>
              <a:rPr lang="en-US" sz="900" i="1"/>
              <a:t>Circulation</a:t>
            </a:r>
            <a:r>
              <a:rPr lang="en-US" sz="900"/>
              <a:t>. 2019;139(25):e1082-e1143; Lloyd-Jones DM, et al. </a:t>
            </a:r>
            <a:r>
              <a:rPr lang="en-US" sz="900" i="1"/>
              <a:t>J Am Coll </a:t>
            </a:r>
            <a:r>
              <a:rPr lang="en-US" sz="900" i="1" err="1"/>
              <a:t>Cardiol</a:t>
            </a:r>
            <a:r>
              <a:rPr lang="en-US" sz="900"/>
              <a:t>. 2022;80(14):1366-1418.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421601B-3DD0-FBD4-3B69-7976D56C1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65127"/>
              </p:ext>
            </p:extLst>
          </p:nvPr>
        </p:nvGraphicFramePr>
        <p:xfrm>
          <a:off x="701989" y="850167"/>
          <a:ext cx="8038786" cy="3676823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3820729">
                  <a:extLst>
                    <a:ext uri="{9D8B030D-6E8A-4147-A177-3AD203B41FA5}">
                      <a16:colId xmlns:a16="http://schemas.microsoft.com/office/drawing/2014/main" val="1157657363"/>
                    </a:ext>
                  </a:extLst>
                </a:gridCol>
                <a:gridCol w="2751757">
                  <a:extLst>
                    <a:ext uri="{9D8B030D-6E8A-4147-A177-3AD203B41FA5}">
                      <a16:colId xmlns:a16="http://schemas.microsoft.com/office/drawing/2014/main" val="450097294"/>
                    </a:ext>
                  </a:extLst>
                </a:gridCol>
                <a:gridCol w="1466300">
                  <a:extLst>
                    <a:ext uri="{9D8B030D-6E8A-4147-A177-3AD203B41FA5}">
                      <a16:colId xmlns:a16="http://schemas.microsoft.com/office/drawing/2014/main" val="2883880160"/>
                    </a:ext>
                  </a:extLst>
                </a:gridCol>
              </a:tblGrid>
              <a:tr h="67727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</a:rPr>
                        <a:t>Cholesterol absorption Inhibitors (CAI) and Cholesterol Synthesis Inhibitors (CSI)</a:t>
                      </a:r>
                      <a:endParaRPr lang="en-US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0232" marR="3023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</a:rPr>
                        <a:t>Dose</a:t>
                      </a:r>
                      <a:endParaRPr lang="en-US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0232" marR="3023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</a:rPr>
                        <a:t>Estimated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</a:rPr>
                        <a:t>LDL-C Reduction </a:t>
                      </a:r>
                      <a:endParaRPr lang="en-US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08283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</a:rPr>
                        <a:t>Ezetimibe (CAI)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10 mg/day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15-25%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extLst>
                  <a:ext uri="{0D108BD9-81ED-4DB2-BD59-A6C34878D82A}">
                    <a16:rowId xmlns:a16="http://schemas.microsoft.com/office/drawing/2014/main" val="211440093"/>
                  </a:ext>
                </a:extLst>
              </a:tr>
              <a:tr h="305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</a:rPr>
                        <a:t>Ezetimibe/</a:t>
                      </a:r>
                      <a:r>
                        <a:rPr lang="en-US" sz="1200" b="1" kern="100" err="1">
                          <a:effectLst/>
                        </a:rPr>
                        <a:t>bempedoic</a:t>
                      </a:r>
                      <a:r>
                        <a:rPr lang="en-US" sz="1200" b="1" kern="100">
                          <a:effectLst/>
                        </a:rPr>
                        <a:t> acid (CAI/CSI)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10/180 mg/day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30-47%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extLst>
                  <a:ext uri="{0D108BD9-81ED-4DB2-BD59-A6C34878D82A}">
                    <a16:rowId xmlns:a16="http://schemas.microsoft.com/office/drawing/2014/main" val="3412563661"/>
                  </a:ext>
                </a:extLst>
              </a:tr>
              <a:tr h="227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err="1">
                          <a:effectLst/>
                        </a:rPr>
                        <a:t>Bempedoic</a:t>
                      </a:r>
                      <a:r>
                        <a:rPr lang="en-US" sz="1200" b="1" kern="100">
                          <a:effectLst/>
                        </a:rPr>
                        <a:t> acid (CSI)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180 mg/day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14-21%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extLst>
                  <a:ext uri="{0D108BD9-81ED-4DB2-BD59-A6C34878D82A}">
                    <a16:rowId xmlns:a16="http://schemas.microsoft.com/office/drawing/2014/main" val="1456818407"/>
                  </a:ext>
                </a:extLst>
              </a:tr>
              <a:tr h="73453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PSCK-9 Inhibitors: Monoclonal Antibodies</a:t>
                      </a:r>
                      <a:endParaRPr lang="en-US" sz="12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extLst>
                  <a:ext uri="{0D108BD9-81ED-4DB2-BD59-A6C34878D82A}">
                    <a16:rowId xmlns:a16="http://schemas.microsoft.com/office/drawing/2014/main" val="1166567391"/>
                  </a:ext>
                </a:extLst>
              </a:tr>
              <a:tr h="561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</a:rPr>
                        <a:t>Alirocumab 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75 mg every 2 weeks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150  mg every 2 weeks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300 mg  every 4 weeks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47-58%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extLst>
                  <a:ext uri="{0D108BD9-81ED-4DB2-BD59-A6C34878D82A}">
                    <a16:rowId xmlns:a16="http://schemas.microsoft.com/office/drawing/2014/main" val="13462708"/>
                  </a:ext>
                </a:extLst>
              </a:tr>
              <a:tr h="3175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err="1">
                          <a:effectLst/>
                        </a:rPr>
                        <a:t>Evolucumab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140 mg every 2 weeks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420 mg every 4 weeks  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60%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extLst>
                  <a:ext uri="{0D108BD9-81ED-4DB2-BD59-A6C34878D82A}">
                    <a16:rowId xmlns:a16="http://schemas.microsoft.com/office/drawing/2014/main" val="1192553656"/>
                  </a:ext>
                </a:extLst>
              </a:tr>
              <a:tr h="7345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PSCK-9 Inhibitors: Small Interfering RNA (siRNA) </a:t>
                      </a:r>
                      <a:endParaRPr lang="en-US" sz="12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extLst>
                  <a:ext uri="{0D108BD9-81ED-4DB2-BD59-A6C34878D82A}">
                    <a16:rowId xmlns:a16="http://schemas.microsoft.com/office/drawing/2014/main" val="1879136960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err="1">
                          <a:effectLst/>
                        </a:rPr>
                        <a:t>Inclisiran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284 mg  X 1, repeat at 3 months, and every 6 months thereafter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50%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2" marR="30232" marT="0" marB="0" anchor="ctr"/>
                </a:tc>
                <a:extLst>
                  <a:ext uri="{0D108BD9-81ED-4DB2-BD59-A6C34878D82A}">
                    <a16:rowId xmlns:a16="http://schemas.microsoft.com/office/drawing/2014/main" val="302309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5825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C532C-A16A-1696-7A76-9F2D5ECD2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E7FC222-3333-FC59-87F2-8E7D21802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4059" t="313" r="1094" b="24031"/>
          <a:stretch/>
        </p:blipFill>
        <p:spPr>
          <a:xfrm>
            <a:off x="3768797" y="1135704"/>
            <a:ext cx="5020495" cy="29709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201C80D-2071-B554-5A2C-21702BA9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/>
              <a:t>Step 2: Assess Risk and Set LDL-C Goals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1E798F-8990-6B28-48F1-6BBD8B754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ACS = acute coronary syndrome; AU PAD = peripheral arterial disease; NLA = National Lipid Association</a:t>
            </a:r>
          </a:p>
          <a:p>
            <a:pPr>
              <a:lnSpc>
                <a:spcPct val="100000"/>
              </a:lnSpc>
            </a:pPr>
            <a:r>
              <a:rPr lang="en-US" dirty="0"/>
              <a:t>Jackson EJ, et al. </a:t>
            </a:r>
            <a:r>
              <a:rPr lang="en-US" i="1" dirty="0"/>
              <a:t>J Clin </a:t>
            </a:r>
            <a:r>
              <a:rPr lang="en-US" i="1" dirty="0" err="1"/>
              <a:t>Lipidol</a:t>
            </a:r>
            <a:r>
              <a:rPr lang="en-US" dirty="0"/>
              <a:t>. 2025. Published online June 18, 2025.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7C4F0F-8A10-7361-BBAE-2942BE7C2277}"/>
              </a:ext>
            </a:extLst>
          </p:cNvPr>
          <p:cNvSpPr/>
          <p:nvPr/>
        </p:nvSpPr>
        <p:spPr>
          <a:xfrm>
            <a:off x="7688253" y="2394884"/>
            <a:ext cx="1065825" cy="1673732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C3B198-6ABF-5EE9-9BB1-4C76C727F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109" y="1464803"/>
            <a:ext cx="3082656" cy="2391508"/>
          </a:xfrm>
        </p:spPr>
        <p:txBody>
          <a:bodyPr/>
          <a:lstStyle/>
          <a:p>
            <a:pPr marL="285750" indent="-285750"/>
            <a:r>
              <a:rPr lang="en-US" dirty="0"/>
              <a:t>Should we order a CAC score? </a:t>
            </a:r>
          </a:p>
          <a:p>
            <a:pPr marL="285750" indent="-285750"/>
            <a:r>
              <a:rPr lang="en-US" dirty="0"/>
              <a:t>Should her goal be LDL-C &lt; 55 mg/dL or LDL-C &lt; 70 mg/dL?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235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1283F0F-B971-8374-3103-52B28292FD3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9291" y="5228008"/>
            <a:ext cx="694944" cy="694944"/>
          </a:xfrm>
          <a:prstGeom prst="ellips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2A2462-C102-901E-87BB-018CF23E17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/>
              <a:t>Team-based Approach for the Management</a:t>
            </a:r>
            <a:br>
              <a:rPr lang="en-US" sz="3200"/>
            </a:br>
            <a:r>
              <a:rPr lang="en-US" sz="3200"/>
              <a:t>of Elevated LDL-C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778C9E-8EF9-6BA5-782B-C348562EB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solidFill>
                  <a:schemeClr val="bg1">
                    <a:lumMod val="49000"/>
                  </a:schemeClr>
                </a:solidFill>
                <a:latin typeface="Arial"/>
                <a:cs typeface="Arial"/>
              </a:rPr>
              <a:t>NP = nurse practitioners, PA = physician associates</a:t>
            </a:r>
          </a:p>
          <a:p>
            <a:r>
              <a:rPr lang="en-US" dirty="0">
                <a:solidFill>
                  <a:schemeClr val="bg1">
                    <a:lumMod val="49000"/>
                  </a:schemeClr>
                </a:solidFill>
                <a:latin typeface="Arial"/>
                <a:cs typeface="Arial"/>
              </a:rPr>
              <a:t>Cheeley MK, et al. </a:t>
            </a:r>
            <a:r>
              <a:rPr lang="en-US" i="1" dirty="0">
                <a:solidFill>
                  <a:schemeClr val="bg1">
                    <a:lumMod val="49000"/>
                  </a:schemeClr>
                </a:solidFill>
                <a:latin typeface="Arial"/>
                <a:cs typeface="Arial"/>
              </a:rPr>
              <a:t>J Clin </a:t>
            </a:r>
            <a:r>
              <a:rPr lang="en-US" i="1" dirty="0" err="1">
                <a:solidFill>
                  <a:schemeClr val="bg1">
                    <a:lumMod val="49000"/>
                  </a:schemeClr>
                </a:solidFill>
                <a:latin typeface="Arial"/>
                <a:cs typeface="Arial"/>
              </a:rPr>
              <a:t>Lipidol</a:t>
            </a:r>
            <a:r>
              <a:rPr lang="en-US" dirty="0">
                <a:solidFill>
                  <a:schemeClr val="bg1">
                    <a:lumMod val="49000"/>
                  </a:schemeClr>
                </a:solidFill>
                <a:latin typeface="Arial"/>
                <a:cs typeface="Arial"/>
              </a:rPr>
              <a:t>. 2025; Published online May 29, 2025.</a:t>
            </a:r>
            <a:endParaRPr lang="en-US" dirty="0">
              <a:solidFill>
                <a:schemeClr val="bg1">
                  <a:lumMod val="49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333377-CC4A-A168-8460-CC1D9BBE6B8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006" y="5213031"/>
            <a:ext cx="694944" cy="694944"/>
          </a:xfrm>
          <a:prstGeom prst="ellips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B0CF24-B952-BA75-1486-58754863BEE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989" y="5258831"/>
            <a:ext cx="694944" cy="694944"/>
          </a:xfrm>
          <a:prstGeom prst="ellips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BB4507-EF64-2BD2-B300-3ADCB4A6018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576" y="5213031"/>
            <a:ext cx="694944" cy="694944"/>
          </a:xfrm>
          <a:prstGeom prst="ellips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FDAEA46-9AFF-3B7A-F45B-13EBD0E0BB39}"/>
              </a:ext>
            </a:extLst>
          </p:cNvPr>
          <p:cNvGrpSpPr/>
          <p:nvPr/>
        </p:nvGrpSpPr>
        <p:grpSpPr>
          <a:xfrm>
            <a:off x="6750436" y="5206510"/>
            <a:ext cx="566928" cy="566928"/>
            <a:chOff x="6211614" y="788276"/>
            <a:chExt cx="566928" cy="566928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965390F-026B-120D-C149-BC63788297EA}"/>
                </a:ext>
              </a:extLst>
            </p:cNvPr>
            <p:cNvSpPr/>
            <p:nvPr/>
          </p:nvSpPr>
          <p:spPr>
            <a:xfrm>
              <a:off x="6211614" y="788276"/>
              <a:ext cx="566928" cy="56692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89299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FFCF6FE1-D2F3-44E1-4DF0-A792B7A25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9701" y="984332"/>
              <a:ext cx="256032" cy="251612"/>
            </a:xfrm>
            <a:prstGeom prst="ellipse">
              <a:avLst/>
            </a:prstGeom>
          </p:spPr>
        </p:pic>
        <p:pic>
          <p:nvPicPr>
            <p:cNvPr id="125" name="Picture 124" descr="A group of people standing together&#10;&#10;Description automatically generated">
              <a:extLst>
                <a:ext uri="{FF2B5EF4-FFF2-40B4-BE49-F238E27FC236}">
                  <a16:creationId xmlns:a16="http://schemas.microsoft.com/office/drawing/2014/main" id="{176CD9B7-B02A-99ED-C3D2-8DAC112F4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1548" y="806449"/>
              <a:ext cx="256032" cy="253545"/>
            </a:xfrm>
            <a:prstGeom prst="ellipse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7E6FD06-48C3-F223-A797-A15246558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7140" y="1007653"/>
              <a:ext cx="256032" cy="254203"/>
            </a:xfrm>
            <a:prstGeom prst="ellipse">
              <a:avLst/>
            </a:prstGeom>
            <a:ln w="28575">
              <a:noFill/>
            </a:ln>
            <a:effectLst/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0D9CC60-3FE4-16C0-4799-E679E5A0982A}"/>
              </a:ext>
            </a:extLst>
          </p:cNvPr>
          <p:cNvGrpSpPr/>
          <p:nvPr/>
        </p:nvGrpSpPr>
        <p:grpSpPr>
          <a:xfrm>
            <a:off x="4836763" y="2571750"/>
            <a:ext cx="1827684" cy="3196463"/>
            <a:chOff x="4588779" y="-540307"/>
            <a:chExt cx="1827684" cy="3196463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6EB4109-34E9-7129-8FB6-A269EB10CFA8}"/>
                </a:ext>
              </a:extLst>
            </p:cNvPr>
            <p:cNvSpPr/>
            <p:nvPr/>
          </p:nvSpPr>
          <p:spPr>
            <a:xfrm>
              <a:off x="5849535" y="2089228"/>
              <a:ext cx="566928" cy="56692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89299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8" name="Picture 127" descr="A group of people standing together&#10;&#10;Description automatically generated">
              <a:extLst>
                <a:ext uri="{FF2B5EF4-FFF2-40B4-BE49-F238E27FC236}">
                  <a16:creationId xmlns:a16="http://schemas.microsoft.com/office/drawing/2014/main" id="{7C86C1CD-8AA4-20E1-E107-8B3405A09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8779" y="-540307"/>
              <a:ext cx="247670" cy="251100"/>
            </a:xfrm>
            <a:prstGeom prst="ellipse">
              <a:avLst/>
            </a:prstGeom>
          </p:spPr>
        </p:pic>
        <p:pic>
          <p:nvPicPr>
            <p:cNvPr id="129" name="Picture 128" descr="A group of people standing together&#10;&#10;Description automatically generated">
              <a:extLst>
                <a:ext uri="{FF2B5EF4-FFF2-40B4-BE49-F238E27FC236}">
                  <a16:creationId xmlns:a16="http://schemas.microsoft.com/office/drawing/2014/main" id="{AC357F7D-46C3-8779-1EC8-1A55BD556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18714" y="-540307"/>
              <a:ext cx="248878" cy="251100"/>
            </a:xfrm>
            <a:prstGeom prst="ellipse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25DFDAF-73FE-DA75-2D5D-D87A1F6FE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5524" y="2340114"/>
              <a:ext cx="230406" cy="228760"/>
            </a:xfrm>
            <a:prstGeom prst="ellipse">
              <a:avLst/>
            </a:prstGeom>
            <a:ln w="28575">
              <a:noFill/>
            </a:ln>
            <a:effectLst/>
          </p:spPr>
        </p:pic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43CF40E-AA8D-4B64-07EC-B344211DFB42}"/>
              </a:ext>
            </a:extLst>
          </p:cNvPr>
          <p:cNvSpPr/>
          <p:nvPr/>
        </p:nvSpPr>
        <p:spPr>
          <a:xfrm>
            <a:off x="2049539" y="923774"/>
            <a:ext cx="4824766" cy="3759453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rgbClr val="489299">
                  <a:lumMod val="40000"/>
                  <a:lumOff val="60000"/>
                </a:srgbClr>
              </a:gs>
            </a:gsLst>
            <a:path path="circle">
              <a:fillToRect l="50000" t="50000" r="50000" b="50000"/>
            </a:path>
          </a:gradFill>
          <a:ln w="19050" cap="flat" cmpd="sng" algn="ctr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ED5F46D-6802-F1E9-ED81-7623A3C99E0D}"/>
              </a:ext>
            </a:extLst>
          </p:cNvPr>
          <p:cNvCxnSpPr>
            <a:stCxn id="180" idx="2"/>
            <a:endCxn id="195" idx="5"/>
          </p:cNvCxnSpPr>
          <p:nvPr/>
        </p:nvCxnSpPr>
        <p:spPr>
          <a:xfrm flipH="1">
            <a:off x="2934271" y="2851217"/>
            <a:ext cx="1214994" cy="864825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32E41DD-95C7-7964-6487-61A9DE9356E2}"/>
              </a:ext>
            </a:extLst>
          </p:cNvPr>
          <p:cNvCxnSpPr>
            <a:cxnSpLocks/>
            <a:stCxn id="180" idx="1"/>
            <a:endCxn id="194" idx="5"/>
          </p:cNvCxnSpPr>
          <p:nvPr/>
        </p:nvCxnSpPr>
        <p:spPr>
          <a:xfrm flipH="1" flipV="1">
            <a:off x="2746245" y="1954460"/>
            <a:ext cx="1526727" cy="599884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06953C7-4B5E-2706-9CD0-77B02B3C3E0B}"/>
              </a:ext>
            </a:extLst>
          </p:cNvPr>
          <p:cNvCxnSpPr>
            <a:cxnSpLocks/>
            <a:stCxn id="180" idx="0"/>
            <a:endCxn id="190" idx="4"/>
          </p:cNvCxnSpPr>
          <p:nvPr/>
        </p:nvCxnSpPr>
        <p:spPr>
          <a:xfrm flipV="1">
            <a:off x="4571629" y="1342215"/>
            <a:ext cx="565420" cy="1089161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B9C4AE1-4F2F-D816-713D-564D8D6E6DBA}"/>
              </a:ext>
            </a:extLst>
          </p:cNvPr>
          <p:cNvCxnSpPr>
            <a:cxnSpLocks/>
            <a:stCxn id="180" idx="0"/>
            <a:endCxn id="182" idx="4"/>
          </p:cNvCxnSpPr>
          <p:nvPr/>
        </p:nvCxnSpPr>
        <p:spPr>
          <a:xfrm flipH="1" flipV="1">
            <a:off x="3841639" y="1642096"/>
            <a:ext cx="729990" cy="789280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D778B6B-1533-FCF3-8D65-6ACB44975D41}"/>
              </a:ext>
            </a:extLst>
          </p:cNvPr>
          <p:cNvCxnSpPr>
            <a:cxnSpLocks/>
            <a:stCxn id="180" idx="6"/>
            <a:endCxn id="183" idx="3"/>
          </p:cNvCxnSpPr>
          <p:nvPr/>
        </p:nvCxnSpPr>
        <p:spPr>
          <a:xfrm flipV="1">
            <a:off x="4993993" y="1927607"/>
            <a:ext cx="995955" cy="923610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15CBC0B-B603-CBE4-36F0-42CB0B8358F3}"/>
              </a:ext>
            </a:extLst>
          </p:cNvPr>
          <p:cNvCxnSpPr>
            <a:cxnSpLocks/>
            <a:stCxn id="180" idx="5"/>
            <a:endCxn id="191" idx="2"/>
          </p:cNvCxnSpPr>
          <p:nvPr/>
        </p:nvCxnSpPr>
        <p:spPr>
          <a:xfrm flipV="1">
            <a:off x="4870285" y="2689038"/>
            <a:ext cx="1297256" cy="459050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2DEB55F-DF45-196D-67C1-3029661D8859}"/>
              </a:ext>
            </a:extLst>
          </p:cNvPr>
          <p:cNvCxnSpPr>
            <a:cxnSpLocks/>
            <a:stCxn id="180" idx="5"/>
            <a:endCxn id="181" idx="1"/>
          </p:cNvCxnSpPr>
          <p:nvPr/>
        </p:nvCxnSpPr>
        <p:spPr>
          <a:xfrm>
            <a:off x="4870286" y="3148089"/>
            <a:ext cx="826966" cy="617594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6DAC71C-E64B-DD8A-89D8-31CA642D8A72}"/>
              </a:ext>
            </a:extLst>
          </p:cNvPr>
          <p:cNvCxnSpPr>
            <a:endCxn id="192" idx="0"/>
          </p:cNvCxnSpPr>
          <p:nvPr/>
        </p:nvCxnSpPr>
        <p:spPr>
          <a:xfrm flipH="1">
            <a:off x="4222818" y="2666177"/>
            <a:ext cx="382932" cy="1538853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C9AFAA3-1529-9B5D-589C-8EB5661ACA0F}"/>
              </a:ext>
            </a:extLst>
          </p:cNvPr>
          <p:cNvCxnSpPr>
            <a:cxnSpLocks/>
            <a:stCxn id="180" idx="3"/>
            <a:endCxn id="184" idx="7"/>
          </p:cNvCxnSpPr>
          <p:nvPr/>
        </p:nvCxnSpPr>
        <p:spPr>
          <a:xfrm>
            <a:off x="4272973" y="3148089"/>
            <a:ext cx="209305" cy="668874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1C25661-35B4-9564-52FB-504EEAC3A84D}"/>
              </a:ext>
            </a:extLst>
          </p:cNvPr>
          <p:cNvCxnSpPr>
            <a:cxnSpLocks/>
            <a:endCxn id="193" idx="6"/>
          </p:cNvCxnSpPr>
          <p:nvPr/>
        </p:nvCxnSpPr>
        <p:spPr>
          <a:xfrm flipH="1">
            <a:off x="3576533" y="2676232"/>
            <a:ext cx="1770778" cy="315088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69329F5-8952-7BBF-4361-9E58399CE607}"/>
              </a:ext>
            </a:extLst>
          </p:cNvPr>
          <p:cNvCxnSpPr>
            <a:cxnSpLocks/>
            <a:stCxn id="197" idx="0"/>
            <a:endCxn id="194" idx="4"/>
          </p:cNvCxnSpPr>
          <p:nvPr/>
        </p:nvCxnSpPr>
        <p:spPr>
          <a:xfrm flipH="1" flipV="1">
            <a:off x="2676445" y="1983199"/>
            <a:ext cx="802480" cy="483196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3724FB4-F403-3679-D0F5-C1CCA4E90D60}"/>
              </a:ext>
            </a:extLst>
          </p:cNvPr>
          <p:cNvCxnSpPr>
            <a:cxnSpLocks/>
            <a:stCxn id="197" idx="7"/>
            <a:endCxn id="182" idx="2"/>
          </p:cNvCxnSpPr>
          <p:nvPr/>
        </p:nvCxnSpPr>
        <p:spPr>
          <a:xfrm flipH="1" flipV="1">
            <a:off x="3507587" y="1310041"/>
            <a:ext cx="208038" cy="1253711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D5BC779-021F-6CEF-5DEF-3EB59FCD83FD}"/>
              </a:ext>
            </a:extLst>
          </p:cNvPr>
          <p:cNvCxnSpPr>
            <a:cxnSpLocks/>
            <a:stCxn id="23" idx="2"/>
            <a:endCxn id="195" idx="1"/>
          </p:cNvCxnSpPr>
          <p:nvPr/>
        </p:nvCxnSpPr>
        <p:spPr>
          <a:xfrm>
            <a:off x="2378192" y="3412099"/>
            <a:ext cx="416479" cy="165177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988979C-BEDA-9CAD-0818-A9A50A49C35E}"/>
              </a:ext>
            </a:extLst>
          </p:cNvPr>
          <p:cNvCxnSpPr>
            <a:cxnSpLocks/>
            <a:stCxn id="197" idx="4"/>
            <a:endCxn id="184" idx="0"/>
          </p:cNvCxnSpPr>
          <p:nvPr/>
        </p:nvCxnSpPr>
        <p:spPr>
          <a:xfrm>
            <a:off x="3478925" y="3131190"/>
            <a:ext cx="767143" cy="588516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543CE44-9631-CBA4-A780-7584DBB8BB22}"/>
              </a:ext>
            </a:extLst>
          </p:cNvPr>
          <p:cNvCxnSpPr>
            <a:cxnSpLocks/>
            <a:stCxn id="197" idx="4"/>
            <a:endCxn id="193" idx="7"/>
          </p:cNvCxnSpPr>
          <p:nvPr/>
        </p:nvCxnSpPr>
        <p:spPr>
          <a:xfrm flipV="1">
            <a:off x="3478925" y="2921937"/>
            <a:ext cx="68696" cy="209253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D11BBC3-FB6A-6F1C-9C46-B47691F21EC0}"/>
              </a:ext>
            </a:extLst>
          </p:cNvPr>
          <p:cNvCxnSpPr>
            <a:cxnSpLocks/>
            <a:stCxn id="197" idx="6"/>
            <a:endCxn id="190" idx="2"/>
          </p:cNvCxnSpPr>
          <p:nvPr/>
        </p:nvCxnSpPr>
        <p:spPr>
          <a:xfrm flipV="1">
            <a:off x="3813669" y="1244093"/>
            <a:ext cx="1224668" cy="1554700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C2851A8-ED5F-D017-6A02-7367E363923E}"/>
              </a:ext>
            </a:extLst>
          </p:cNvPr>
          <p:cNvCxnSpPr>
            <a:cxnSpLocks/>
            <a:stCxn id="197" idx="5"/>
            <a:endCxn id="183" idx="2"/>
          </p:cNvCxnSpPr>
          <p:nvPr/>
        </p:nvCxnSpPr>
        <p:spPr>
          <a:xfrm flipV="1">
            <a:off x="3715625" y="1692809"/>
            <a:ext cx="2176482" cy="1341024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F9F074E-B2D5-E8D8-B94E-606F4BFF7E17}"/>
              </a:ext>
            </a:extLst>
          </p:cNvPr>
          <p:cNvCxnSpPr>
            <a:cxnSpLocks/>
            <a:stCxn id="197" idx="4"/>
          </p:cNvCxnSpPr>
          <p:nvPr/>
        </p:nvCxnSpPr>
        <p:spPr>
          <a:xfrm>
            <a:off x="3478925" y="3131190"/>
            <a:ext cx="2768992" cy="1618449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6E825AF-4C25-1824-4880-48DC902DAF23}"/>
              </a:ext>
            </a:extLst>
          </p:cNvPr>
          <p:cNvCxnSpPr>
            <a:cxnSpLocks/>
            <a:stCxn id="197" idx="5"/>
            <a:endCxn id="180" idx="1"/>
          </p:cNvCxnSpPr>
          <p:nvPr/>
        </p:nvCxnSpPr>
        <p:spPr>
          <a:xfrm flipV="1">
            <a:off x="3715625" y="2554344"/>
            <a:ext cx="557347" cy="479489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C981048-E829-CB15-2BB4-5F2276D83DBD}"/>
              </a:ext>
            </a:extLst>
          </p:cNvPr>
          <p:cNvCxnSpPr>
            <a:cxnSpLocks/>
            <a:stCxn id="197" idx="5"/>
            <a:endCxn id="191" idx="1"/>
          </p:cNvCxnSpPr>
          <p:nvPr/>
        </p:nvCxnSpPr>
        <p:spPr>
          <a:xfrm flipV="1">
            <a:off x="3715625" y="2619655"/>
            <a:ext cx="2480828" cy="414178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4072529-AA86-D644-EB42-01DB551456DC}"/>
              </a:ext>
            </a:extLst>
          </p:cNvPr>
          <p:cNvCxnSpPr>
            <a:cxnSpLocks/>
            <a:stCxn id="197" idx="5"/>
            <a:endCxn id="192" idx="1"/>
          </p:cNvCxnSpPr>
          <p:nvPr/>
        </p:nvCxnSpPr>
        <p:spPr>
          <a:xfrm>
            <a:off x="3715625" y="3033833"/>
            <a:ext cx="437393" cy="1199935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5BDA371-0C03-340A-485F-609DA03D9FBC}"/>
              </a:ext>
            </a:extLst>
          </p:cNvPr>
          <p:cNvCxnSpPr>
            <a:stCxn id="182" idx="4"/>
            <a:endCxn id="183" idx="2"/>
          </p:cNvCxnSpPr>
          <p:nvPr/>
        </p:nvCxnSpPr>
        <p:spPr>
          <a:xfrm>
            <a:off x="3841639" y="1642096"/>
            <a:ext cx="2050468" cy="50713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C9B2F37-1041-B7BA-F2EE-AB3E712D7407}"/>
              </a:ext>
            </a:extLst>
          </p:cNvPr>
          <p:cNvCxnSpPr>
            <a:cxnSpLocks/>
            <a:stCxn id="182" idx="4"/>
            <a:endCxn id="181" idx="0"/>
          </p:cNvCxnSpPr>
          <p:nvPr/>
        </p:nvCxnSpPr>
        <p:spPr>
          <a:xfrm>
            <a:off x="3841639" y="1642096"/>
            <a:ext cx="2091824" cy="2026330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BD4CB10-8F53-1A4D-96AC-754832414A01}"/>
              </a:ext>
            </a:extLst>
          </p:cNvPr>
          <p:cNvCxnSpPr>
            <a:stCxn id="182" idx="4"/>
            <a:endCxn id="192" idx="0"/>
          </p:cNvCxnSpPr>
          <p:nvPr/>
        </p:nvCxnSpPr>
        <p:spPr>
          <a:xfrm>
            <a:off x="3841639" y="1642096"/>
            <a:ext cx="381179" cy="2562933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241C070-09C8-1200-828D-2099B97AE2BE}"/>
              </a:ext>
            </a:extLst>
          </p:cNvPr>
          <p:cNvCxnSpPr>
            <a:cxnSpLocks/>
            <a:stCxn id="182" idx="4"/>
            <a:endCxn id="184" idx="7"/>
          </p:cNvCxnSpPr>
          <p:nvPr/>
        </p:nvCxnSpPr>
        <p:spPr>
          <a:xfrm>
            <a:off x="3841639" y="1642096"/>
            <a:ext cx="640639" cy="2174867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32F429DB-3D58-1DEC-C490-E6B9B3C4C8BE}"/>
              </a:ext>
            </a:extLst>
          </p:cNvPr>
          <p:cNvCxnSpPr>
            <a:cxnSpLocks/>
            <a:stCxn id="182" idx="4"/>
            <a:endCxn id="193" idx="7"/>
          </p:cNvCxnSpPr>
          <p:nvPr/>
        </p:nvCxnSpPr>
        <p:spPr>
          <a:xfrm flipH="1">
            <a:off x="3547621" y="1642096"/>
            <a:ext cx="294018" cy="1279841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2849D78-8CD6-B707-5CA5-302B8AC9385F}"/>
              </a:ext>
            </a:extLst>
          </p:cNvPr>
          <p:cNvCxnSpPr>
            <a:cxnSpLocks/>
            <a:stCxn id="182" idx="4"/>
            <a:endCxn id="195" idx="0"/>
          </p:cNvCxnSpPr>
          <p:nvPr/>
        </p:nvCxnSpPr>
        <p:spPr>
          <a:xfrm flipH="1">
            <a:off x="2864471" y="1642096"/>
            <a:ext cx="977168" cy="1906441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5CA023A-F36F-90A4-59D1-20DA6F587CEE}"/>
              </a:ext>
            </a:extLst>
          </p:cNvPr>
          <p:cNvCxnSpPr>
            <a:cxnSpLocks/>
            <a:stCxn id="193" idx="5"/>
            <a:endCxn id="184" idx="1"/>
          </p:cNvCxnSpPr>
          <p:nvPr/>
        </p:nvCxnSpPr>
        <p:spPr>
          <a:xfrm>
            <a:off x="3547621" y="3060703"/>
            <a:ext cx="462236" cy="756260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A423337-3699-FBBD-38B3-87F4EEE17CD8}"/>
              </a:ext>
            </a:extLst>
          </p:cNvPr>
          <p:cNvCxnSpPr>
            <a:cxnSpLocks/>
            <a:stCxn id="184" idx="0"/>
            <a:endCxn id="195" idx="3"/>
          </p:cNvCxnSpPr>
          <p:nvPr/>
        </p:nvCxnSpPr>
        <p:spPr>
          <a:xfrm flipH="1" flipV="1">
            <a:off x="2794670" y="3716042"/>
            <a:ext cx="1451397" cy="3664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E936B8D-37E3-48CA-16E9-360990013ED3}"/>
              </a:ext>
            </a:extLst>
          </p:cNvPr>
          <p:cNvCxnSpPr>
            <a:cxnSpLocks/>
            <a:stCxn id="193" idx="5"/>
            <a:endCxn id="181" idx="1"/>
          </p:cNvCxnSpPr>
          <p:nvPr/>
        </p:nvCxnSpPr>
        <p:spPr>
          <a:xfrm>
            <a:off x="3547621" y="3060703"/>
            <a:ext cx="2149631" cy="704980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1E9C160-4EC2-CD55-B29F-9F6E6DE8EC31}"/>
              </a:ext>
            </a:extLst>
          </p:cNvPr>
          <p:cNvCxnSpPr>
            <a:cxnSpLocks/>
            <a:stCxn id="193" idx="6"/>
            <a:endCxn id="195" idx="2"/>
          </p:cNvCxnSpPr>
          <p:nvPr/>
        </p:nvCxnSpPr>
        <p:spPr>
          <a:xfrm flipH="1">
            <a:off x="2765759" y="2991320"/>
            <a:ext cx="810774" cy="655339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209246F-539C-0F74-B18C-959BD77A8D63}"/>
              </a:ext>
            </a:extLst>
          </p:cNvPr>
          <p:cNvCxnSpPr>
            <a:cxnSpLocks/>
          </p:cNvCxnSpPr>
          <p:nvPr/>
        </p:nvCxnSpPr>
        <p:spPr>
          <a:xfrm flipV="1">
            <a:off x="2779625" y="1907265"/>
            <a:ext cx="3289204" cy="1183395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BAC38ED-8E22-3591-6D35-4811EF3195AB}"/>
              </a:ext>
            </a:extLst>
          </p:cNvPr>
          <p:cNvCxnSpPr>
            <a:cxnSpLocks/>
            <a:stCxn id="193" idx="7"/>
            <a:endCxn id="190" idx="4"/>
          </p:cNvCxnSpPr>
          <p:nvPr/>
        </p:nvCxnSpPr>
        <p:spPr>
          <a:xfrm flipV="1">
            <a:off x="3547621" y="1342215"/>
            <a:ext cx="1589428" cy="1579722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847CDC0-E7A6-9919-1858-FAA589D32C04}"/>
              </a:ext>
            </a:extLst>
          </p:cNvPr>
          <p:cNvCxnSpPr>
            <a:cxnSpLocks/>
            <a:stCxn id="192" idx="6"/>
            <a:endCxn id="181" idx="3"/>
          </p:cNvCxnSpPr>
          <p:nvPr/>
        </p:nvCxnSpPr>
        <p:spPr>
          <a:xfrm flipV="1">
            <a:off x="4321530" y="4235281"/>
            <a:ext cx="1375722" cy="67870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A834A99-A1E3-7703-1AA3-6852B2B42A15}"/>
              </a:ext>
            </a:extLst>
          </p:cNvPr>
          <p:cNvCxnSpPr>
            <a:cxnSpLocks/>
            <a:stCxn id="192" idx="6"/>
            <a:endCxn id="191" idx="3"/>
          </p:cNvCxnSpPr>
          <p:nvPr/>
        </p:nvCxnSpPr>
        <p:spPr>
          <a:xfrm flipV="1">
            <a:off x="4321530" y="2758421"/>
            <a:ext cx="1874923" cy="1544730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DF46D1A-3B94-E8C4-2AD9-107C27259077}"/>
              </a:ext>
            </a:extLst>
          </p:cNvPr>
          <p:cNvCxnSpPr>
            <a:cxnSpLocks/>
            <a:stCxn id="192" idx="7"/>
            <a:endCxn id="183" idx="2"/>
          </p:cNvCxnSpPr>
          <p:nvPr/>
        </p:nvCxnSpPr>
        <p:spPr>
          <a:xfrm flipV="1">
            <a:off x="4292618" y="1692809"/>
            <a:ext cx="1599490" cy="2540959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4431E9E-1B5C-CC37-AF8E-4FF213458F93}"/>
              </a:ext>
            </a:extLst>
          </p:cNvPr>
          <p:cNvCxnSpPr>
            <a:cxnSpLocks/>
            <a:stCxn id="192" idx="7"/>
            <a:endCxn id="190" idx="4"/>
          </p:cNvCxnSpPr>
          <p:nvPr/>
        </p:nvCxnSpPr>
        <p:spPr>
          <a:xfrm flipV="1">
            <a:off x="4292618" y="1342215"/>
            <a:ext cx="844431" cy="2891553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33546E1-570D-8642-518B-3B019D146C40}"/>
              </a:ext>
            </a:extLst>
          </p:cNvPr>
          <p:cNvCxnSpPr>
            <a:cxnSpLocks/>
            <a:stCxn id="192" idx="0"/>
            <a:endCxn id="195" idx="4"/>
          </p:cNvCxnSpPr>
          <p:nvPr/>
        </p:nvCxnSpPr>
        <p:spPr>
          <a:xfrm flipH="1" flipV="1">
            <a:off x="2864471" y="3744781"/>
            <a:ext cx="1358347" cy="460248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472CB924-F589-7995-9560-1CF1A9493454}"/>
              </a:ext>
            </a:extLst>
          </p:cNvPr>
          <p:cNvCxnSpPr>
            <a:cxnSpLocks/>
            <a:stCxn id="183" idx="2"/>
            <a:endCxn id="191" idx="0"/>
          </p:cNvCxnSpPr>
          <p:nvPr/>
        </p:nvCxnSpPr>
        <p:spPr>
          <a:xfrm>
            <a:off x="5892107" y="1692809"/>
            <a:ext cx="374146" cy="898107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11CB2D2-9344-2F56-853B-C999EAE645C7}"/>
              </a:ext>
            </a:extLst>
          </p:cNvPr>
          <p:cNvCxnSpPr>
            <a:cxnSpLocks/>
            <a:stCxn id="181" idx="7"/>
            <a:endCxn id="191" idx="4"/>
          </p:cNvCxnSpPr>
          <p:nvPr/>
        </p:nvCxnSpPr>
        <p:spPr>
          <a:xfrm flipV="1">
            <a:off x="6169673" y="2787160"/>
            <a:ext cx="96580" cy="978523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6E5C1EA-892F-DF9E-BF53-757358B3B850}"/>
              </a:ext>
            </a:extLst>
          </p:cNvPr>
          <p:cNvCxnSpPr>
            <a:cxnSpLocks/>
            <a:stCxn id="194" idx="6"/>
            <a:endCxn id="182" idx="1"/>
          </p:cNvCxnSpPr>
          <p:nvPr/>
        </p:nvCxnSpPr>
        <p:spPr>
          <a:xfrm flipV="1">
            <a:off x="2775157" y="1075242"/>
            <a:ext cx="830271" cy="809835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85E7864-1117-A65E-DF72-27717A2AC7F8}"/>
              </a:ext>
            </a:extLst>
          </p:cNvPr>
          <p:cNvCxnSpPr>
            <a:cxnSpLocks/>
            <a:stCxn id="193" idx="5"/>
            <a:endCxn id="192" idx="1"/>
          </p:cNvCxnSpPr>
          <p:nvPr/>
        </p:nvCxnSpPr>
        <p:spPr>
          <a:xfrm>
            <a:off x="3547621" y="3060703"/>
            <a:ext cx="605397" cy="1173065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0A05212-0ED0-9478-310A-A2B17942518B}"/>
              </a:ext>
            </a:extLst>
          </p:cNvPr>
          <p:cNvCxnSpPr>
            <a:stCxn id="183" idx="4"/>
            <a:endCxn id="181" idx="0"/>
          </p:cNvCxnSpPr>
          <p:nvPr/>
        </p:nvCxnSpPr>
        <p:spPr>
          <a:xfrm flipH="1">
            <a:off x="5933463" y="2024863"/>
            <a:ext cx="292696" cy="1643563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0DBB6B9-8C03-C98F-6F14-82899BA2A280}"/>
              </a:ext>
            </a:extLst>
          </p:cNvPr>
          <p:cNvCxnSpPr>
            <a:cxnSpLocks/>
            <a:stCxn id="190" idx="5"/>
            <a:endCxn id="183" idx="1"/>
          </p:cNvCxnSpPr>
          <p:nvPr/>
        </p:nvCxnSpPr>
        <p:spPr>
          <a:xfrm>
            <a:off x="5206849" y="1313476"/>
            <a:ext cx="783099" cy="144534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AE1212-EF66-3800-592A-B53FEEC4EE29}"/>
              </a:ext>
            </a:extLst>
          </p:cNvPr>
          <p:cNvCxnSpPr>
            <a:cxnSpLocks/>
            <a:stCxn id="190" idx="2"/>
            <a:endCxn id="182" idx="7"/>
          </p:cNvCxnSpPr>
          <p:nvPr/>
        </p:nvCxnSpPr>
        <p:spPr>
          <a:xfrm flipH="1" flipV="1">
            <a:off x="4077849" y="1075242"/>
            <a:ext cx="960488" cy="168851"/>
          </a:xfrm>
          <a:prstGeom prst="line">
            <a:avLst/>
          </a:prstGeom>
          <a:noFill/>
          <a:ln w="63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2D008E0-E980-A593-06C6-9CA2268651DF}"/>
              </a:ext>
            </a:extLst>
          </p:cNvPr>
          <p:cNvCxnSpPr>
            <a:stCxn id="182" idx="6"/>
            <a:endCxn id="183" idx="1"/>
          </p:cNvCxnSpPr>
          <p:nvPr/>
        </p:nvCxnSpPr>
        <p:spPr>
          <a:xfrm>
            <a:off x="4175690" y="1310041"/>
            <a:ext cx="1814258" cy="147969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B63BBFD-233B-D77C-925F-823C9AA8E1DC}"/>
              </a:ext>
            </a:extLst>
          </p:cNvPr>
          <p:cNvCxnSpPr>
            <a:cxnSpLocks/>
            <a:stCxn id="184" idx="6"/>
            <a:endCxn id="181" idx="2"/>
          </p:cNvCxnSpPr>
          <p:nvPr/>
        </p:nvCxnSpPr>
        <p:spPr>
          <a:xfrm flipV="1">
            <a:off x="4580119" y="4000483"/>
            <a:ext cx="1019292" cy="51279"/>
          </a:xfrm>
          <a:prstGeom prst="line">
            <a:avLst/>
          </a:prstGeom>
          <a:noFill/>
          <a:ln w="1905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pic>
        <p:nvPicPr>
          <p:cNvPr id="180" name="Picture 179">
            <a:extLst>
              <a:ext uri="{FF2B5EF4-FFF2-40B4-BE49-F238E27FC236}">
                <a16:creationId xmlns:a16="http://schemas.microsoft.com/office/drawing/2014/main" id="{4E9B5548-EA4A-AEED-7985-7E3026C35E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264" y="2431376"/>
            <a:ext cx="844729" cy="839680"/>
          </a:xfrm>
          <a:prstGeom prst="ellipse">
            <a:avLst/>
          </a:prstGeom>
          <a:ln w="28575">
            <a:solidFill>
              <a:srgbClr val="4892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9A049FAC-8DCF-E7D6-A04D-EB5DBAD20E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9411" y="3668426"/>
            <a:ext cx="668103" cy="664111"/>
          </a:xfrm>
          <a:prstGeom prst="ellipse">
            <a:avLst/>
          </a:prstGeom>
          <a:ln w="28575">
            <a:solidFill>
              <a:srgbClr val="4892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37135BB3-CCD3-434C-F76A-61F622CDC28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7587" y="977985"/>
            <a:ext cx="668103" cy="664111"/>
          </a:xfrm>
          <a:prstGeom prst="ellipse">
            <a:avLst/>
          </a:prstGeom>
          <a:ln w="28575">
            <a:solidFill>
              <a:srgbClr val="4892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F48F9AF6-DFAD-6C48-D692-C097E8B0A8E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8"/>
          <a:stretch/>
        </p:blipFill>
        <p:spPr>
          <a:xfrm>
            <a:off x="5892107" y="1360753"/>
            <a:ext cx="668103" cy="664111"/>
          </a:xfrm>
          <a:prstGeom prst="ellipse">
            <a:avLst/>
          </a:prstGeom>
          <a:ln w="28575">
            <a:solidFill>
              <a:srgbClr val="4892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E2FB511B-AD2D-6EF1-BD49-DAABD8DAB67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016" y="3719706"/>
            <a:ext cx="668103" cy="664111"/>
          </a:xfrm>
          <a:prstGeom prst="ellipse">
            <a:avLst/>
          </a:prstGeom>
          <a:ln w="28575">
            <a:solidFill>
              <a:srgbClr val="4892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694921FB-6CE5-66FE-430C-F808FF1F7EF3}"/>
              </a:ext>
            </a:extLst>
          </p:cNvPr>
          <p:cNvSpPr/>
          <p:nvPr/>
        </p:nvSpPr>
        <p:spPr>
          <a:xfrm>
            <a:off x="3352666" y="1606492"/>
            <a:ext cx="907364" cy="230673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E3E4E"/>
                </a:solidFill>
                <a:effectLst/>
                <a:uLnTx/>
                <a:uFillTx/>
                <a:latin typeface="Calibri" panose="020F0502020204030204"/>
              </a:rPr>
              <a:t>Pharmacist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C5CD721-962B-1AB0-62AE-B4681ED49D1B}"/>
              </a:ext>
            </a:extLst>
          </p:cNvPr>
          <p:cNvSpPr/>
          <p:nvPr/>
        </p:nvSpPr>
        <p:spPr>
          <a:xfrm>
            <a:off x="5317854" y="4242305"/>
            <a:ext cx="1274695" cy="366268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1E3E4E"/>
                </a:solidFill>
                <a:latin typeface="Calibri" panose="020F0502020204030204"/>
              </a:rPr>
              <a:t>Registered Dieticians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1E3E4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98B7781-2E8F-1943-DC3E-B9C78A30BEAD}"/>
              </a:ext>
            </a:extLst>
          </p:cNvPr>
          <p:cNvSpPr/>
          <p:nvPr/>
        </p:nvSpPr>
        <p:spPr>
          <a:xfrm>
            <a:off x="5811145" y="1917083"/>
            <a:ext cx="949809" cy="194165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E3E4E"/>
                </a:solidFill>
                <a:effectLst/>
                <a:uLnTx/>
                <a:uFillTx/>
                <a:latin typeface="Calibri" panose="020F0502020204030204"/>
              </a:rPr>
              <a:t>Lipidologist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3B49AEE-9580-E9B1-913F-09ECBD348051}"/>
              </a:ext>
            </a:extLst>
          </p:cNvPr>
          <p:cNvSpPr/>
          <p:nvPr/>
        </p:nvSpPr>
        <p:spPr>
          <a:xfrm>
            <a:off x="4174334" y="3118470"/>
            <a:ext cx="783451" cy="230673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E3E4E"/>
                </a:solidFill>
                <a:effectLst/>
                <a:uLnTx/>
                <a:uFillTx/>
                <a:latin typeface="Calibri" panose="020F0502020204030204"/>
              </a:rPr>
              <a:t>Patient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5395B4E7-30A4-9861-DFA5-A20D0803F74E}"/>
              </a:ext>
            </a:extLst>
          </p:cNvPr>
          <p:cNvSpPr/>
          <p:nvPr/>
        </p:nvSpPr>
        <p:spPr>
          <a:xfrm>
            <a:off x="5038337" y="1145971"/>
            <a:ext cx="197424" cy="196244"/>
          </a:xfrm>
          <a:prstGeom prst="ellipse">
            <a:avLst/>
          </a:prstGeom>
          <a:solidFill>
            <a:srgbClr val="C5DD92">
              <a:lumMod val="75000"/>
            </a:srgbClr>
          </a:solidFill>
          <a:ln w="28575" cap="flat" cmpd="sng" algn="ctr">
            <a:solidFill>
              <a:srgbClr val="C5DD92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E08D2EF3-686E-7714-6B28-B9CD5F38CACD}"/>
              </a:ext>
            </a:extLst>
          </p:cNvPr>
          <p:cNvSpPr/>
          <p:nvPr/>
        </p:nvSpPr>
        <p:spPr>
          <a:xfrm>
            <a:off x="6167541" y="2590916"/>
            <a:ext cx="197424" cy="196244"/>
          </a:xfrm>
          <a:prstGeom prst="ellipse">
            <a:avLst/>
          </a:prstGeom>
          <a:solidFill>
            <a:srgbClr val="005774"/>
          </a:solidFill>
          <a:ln w="28575" cap="flat" cmpd="sng" algn="ctr">
            <a:solidFill>
              <a:srgbClr val="00577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7DA0C88-A0B2-59A0-E2B6-1607767631A0}"/>
              </a:ext>
            </a:extLst>
          </p:cNvPr>
          <p:cNvSpPr/>
          <p:nvPr/>
        </p:nvSpPr>
        <p:spPr>
          <a:xfrm>
            <a:off x="4124106" y="4205029"/>
            <a:ext cx="197424" cy="196244"/>
          </a:xfrm>
          <a:prstGeom prst="ellipse">
            <a:avLst/>
          </a:prstGeom>
          <a:solidFill>
            <a:srgbClr val="97DCE0">
              <a:lumMod val="75000"/>
            </a:srgbClr>
          </a:solidFill>
          <a:ln w="28575" cap="flat" cmpd="sng" algn="ctr">
            <a:solidFill>
              <a:srgbClr val="97DCE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74D375FB-27CC-E14E-715A-2278A464BD46}"/>
              </a:ext>
            </a:extLst>
          </p:cNvPr>
          <p:cNvSpPr/>
          <p:nvPr/>
        </p:nvSpPr>
        <p:spPr>
          <a:xfrm>
            <a:off x="3379109" y="2893198"/>
            <a:ext cx="197424" cy="196244"/>
          </a:xfrm>
          <a:prstGeom prst="ellipse">
            <a:avLst/>
          </a:prstGeom>
          <a:solidFill>
            <a:srgbClr val="DC6A5B"/>
          </a:solidFill>
          <a:ln w="28575" cap="flat" cmpd="sng" algn="ctr">
            <a:solidFill>
              <a:srgbClr val="DC6A5B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BEDC8030-822B-4069-C6AD-9BEDDBE572EB}"/>
              </a:ext>
            </a:extLst>
          </p:cNvPr>
          <p:cNvSpPr/>
          <p:nvPr/>
        </p:nvSpPr>
        <p:spPr>
          <a:xfrm>
            <a:off x="2577733" y="1786955"/>
            <a:ext cx="197424" cy="196244"/>
          </a:xfrm>
          <a:prstGeom prst="ellipse">
            <a:avLst/>
          </a:prstGeom>
          <a:solidFill>
            <a:srgbClr val="489299"/>
          </a:solidFill>
          <a:ln w="28575" cap="flat" cmpd="sng" algn="ctr">
            <a:solidFill>
              <a:srgbClr val="48929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52EC280A-9EBB-81F9-C278-C553B5B51CA3}"/>
              </a:ext>
            </a:extLst>
          </p:cNvPr>
          <p:cNvSpPr/>
          <p:nvPr/>
        </p:nvSpPr>
        <p:spPr>
          <a:xfrm>
            <a:off x="2765759" y="3548537"/>
            <a:ext cx="197424" cy="196244"/>
          </a:xfrm>
          <a:prstGeom prst="ellipse">
            <a:avLst/>
          </a:prstGeom>
          <a:solidFill>
            <a:srgbClr val="0E2841"/>
          </a:solidFill>
          <a:ln w="28575" cap="flat" cmpd="sng" algn="ctr">
            <a:solidFill>
              <a:srgbClr val="0E284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9692F03-E61E-BBFF-CE16-E5BCC33DAFBA}"/>
              </a:ext>
            </a:extLst>
          </p:cNvPr>
          <p:cNvGrpSpPr/>
          <p:nvPr/>
        </p:nvGrpSpPr>
        <p:grpSpPr>
          <a:xfrm>
            <a:off x="4798773" y="2243131"/>
            <a:ext cx="3259365" cy="3508795"/>
            <a:chOff x="1924924" y="3563483"/>
            <a:chExt cx="4679796" cy="5068233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E90F7E6-BDF5-BDEE-FF70-00CE09A5F68B}"/>
                </a:ext>
              </a:extLst>
            </p:cNvPr>
            <p:cNvGrpSpPr/>
            <p:nvPr/>
          </p:nvGrpSpPr>
          <p:grpSpPr>
            <a:xfrm>
              <a:off x="2008521" y="3563483"/>
              <a:ext cx="4596199" cy="5068233"/>
              <a:chOff x="6296313" y="825398"/>
              <a:chExt cx="4596199" cy="5068233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2FB10CA0-F563-58CE-1315-4B4A9EC6D1C6}"/>
                  </a:ext>
                </a:extLst>
              </p:cNvPr>
              <p:cNvSpPr/>
              <p:nvPr/>
            </p:nvSpPr>
            <p:spPr>
              <a:xfrm>
                <a:off x="6296313" y="825398"/>
                <a:ext cx="777240" cy="777240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89299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0F8341EA-4F1E-9967-1C78-43188A166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46156" y="5514708"/>
                <a:ext cx="385581" cy="378923"/>
              </a:xfrm>
              <a:prstGeom prst="ellipse">
                <a:avLst/>
              </a:prstGeom>
            </p:spPr>
          </p:pic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5B40773A-3CF4-3A9D-1906-DAAA1D0117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70960" y="5072476"/>
                <a:ext cx="321552" cy="319254"/>
              </a:xfrm>
              <a:prstGeom prst="ellipse">
                <a:avLst/>
              </a:prstGeom>
              <a:ln w="28575">
                <a:noFill/>
              </a:ln>
              <a:effectLst/>
            </p:spPr>
          </p:pic>
          <p:pic>
            <p:nvPicPr>
              <p:cNvPr id="204" name="Picture 203" descr="A group of people standing together&#10;&#10;Description automatically generated">
                <a:extLst>
                  <a:ext uri="{FF2B5EF4-FFF2-40B4-BE49-F238E27FC236}">
                    <a16:creationId xmlns:a16="http://schemas.microsoft.com/office/drawing/2014/main" id="{A1A234DA-8564-DAA1-F09B-B643D5775B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08539" y="852641"/>
                <a:ext cx="352791" cy="349367"/>
              </a:xfrm>
              <a:prstGeom prst="ellipse">
                <a:avLst/>
              </a:prstGeom>
            </p:spPr>
          </p:pic>
        </p:grp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6FF751F-8509-DDE6-6BF7-EF131D59D5A0}"/>
                </a:ext>
              </a:extLst>
            </p:cNvPr>
            <p:cNvSpPr/>
            <p:nvPr/>
          </p:nvSpPr>
          <p:spPr>
            <a:xfrm>
              <a:off x="1924924" y="4097377"/>
              <a:ext cx="1097612" cy="319254"/>
            </a:xfrm>
            <a:prstGeom prst="rect">
              <a:avLst/>
            </a:prstGeom>
            <a:solidFill>
              <a:srgbClr val="97DCE0">
                <a:lumMod val="20000"/>
                <a:lumOff val="80000"/>
              </a:srgbClr>
            </a:solidFill>
            <a:ln w="12700" cap="flat" cmpd="sng" algn="ctr">
              <a:solidFill>
                <a:srgbClr val="489299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1E3E4E"/>
                  </a:solidFill>
                  <a:effectLst/>
                  <a:uLnTx/>
                  <a:uFillTx/>
                  <a:latin typeface="Calibri" panose="020F0502020204030204"/>
                </a:rPr>
                <a:t>Caregivers</a:t>
              </a:r>
            </a:p>
          </p:txBody>
        </p:sp>
      </p:grpSp>
      <p:pic>
        <p:nvPicPr>
          <p:cNvPr id="197" name="Picture 196">
            <a:extLst>
              <a:ext uri="{FF2B5EF4-FFF2-40B4-BE49-F238E27FC236}">
                <a16:creationId xmlns:a16="http://schemas.microsoft.com/office/drawing/2014/main" id="{EA339398-FC26-2155-2AA3-9C971F778A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180" y="2466395"/>
            <a:ext cx="669489" cy="664795"/>
          </a:xfrm>
          <a:prstGeom prst="ellipse">
            <a:avLst/>
          </a:prstGeom>
          <a:ln w="28575">
            <a:solidFill>
              <a:srgbClr val="4892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5EA8F4FD-2819-A116-247E-EC90FF001B6F}"/>
              </a:ext>
            </a:extLst>
          </p:cNvPr>
          <p:cNvSpPr/>
          <p:nvPr/>
        </p:nvSpPr>
        <p:spPr>
          <a:xfrm>
            <a:off x="3039453" y="2993333"/>
            <a:ext cx="947639" cy="230673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1E3E4E"/>
                </a:solidFill>
                <a:latin typeface="Calibri" panose="020F0502020204030204"/>
              </a:rPr>
              <a:t>Cardiologist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1E3E4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0D06A6-9844-A89F-DF47-6620B1FD8F0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604" y="2302086"/>
            <a:ext cx="694944" cy="694944"/>
          </a:xfrm>
          <a:prstGeom prst="ellips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4A4EF7-4F7D-BED5-98BA-CE37A1EFC2DA}"/>
              </a:ext>
            </a:extLst>
          </p:cNvPr>
          <p:cNvSpPr/>
          <p:nvPr/>
        </p:nvSpPr>
        <p:spPr>
          <a:xfrm>
            <a:off x="5811145" y="2864997"/>
            <a:ext cx="949809" cy="242501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>
                <a:solidFill>
                  <a:srgbClr val="1E3E4E"/>
                </a:solidFill>
                <a:latin typeface="Calibri" panose="020F0502020204030204"/>
              </a:rPr>
              <a:t>NPs &amp; PA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E3E4E"/>
                </a:solidFill>
                <a:effectLst/>
                <a:uLnTx/>
                <a:uFillTx/>
                <a:latin typeface="Calibri" panose="020F0502020204030204"/>
              </a:rPr>
              <a:t>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9005DA-5D7F-F8D2-D6B8-B5B3069F101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192" y="3064627"/>
            <a:ext cx="694944" cy="694944"/>
          </a:xfrm>
          <a:prstGeom prst="ellips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0C22EE-35BD-ED4E-43DD-F4B4B64A9446}"/>
              </a:ext>
            </a:extLst>
          </p:cNvPr>
          <p:cNvSpPr/>
          <p:nvPr/>
        </p:nvSpPr>
        <p:spPr>
          <a:xfrm>
            <a:off x="3347705" y="4269372"/>
            <a:ext cx="1507562" cy="230673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E3E4E"/>
                </a:solidFill>
                <a:effectLst/>
                <a:uLnTx/>
                <a:uFillTx/>
                <a:latin typeface="Calibri" panose="020F0502020204030204"/>
              </a:rPr>
              <a:t>Genetic Counselor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851A96-5355-74CB-B004-739F8EBE0D5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7913">
            <a:off x="4727321" y="1041219"/>
            <a:ext cx="694944" cy="694944"/>
          </a:xfrm>
          <a:prstGeom prst="ellips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24D8D2D8-99B7-8460-FAAA-B863D1AADB50}"/>
              </a:ext>
            </a:extLst>
          </p:cNvPr>
          <p:cNvSpPr/>
          <p:nvPr/>
        </p:nvSpPr>
        <p:spPr>
          <a:xfrm>
            <a:off x="4413082" y="1639689"/>
            <a:ext cx="1323421" cy="332905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E3E4E"/>
                </a:solidFill>
                <a:effectLst/>
                <a:uLnTx/>
                <a:uFillTx/>
                <a:latin typeface="Calibri" panose="020F0502020204030204"/>
              </a:rPr>
              <a:t>Physical Activity Specialists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4F749D-DF40-4883-ECCF-71CBF7DD7EE5}"/>
              </a:ext>
            </a:extLst>
          </p:cNvPr>
          <p:cNvSpPr/>
          <p:nvPr/>
        </p:nvSpPr>
        <p:spPr>
          <a:xfrm>
            <a:off x="2116669" y="3668426"/>
            <a:ext cx="1259152" cy="408155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E3E4E"/>
                </a:solidFill>
                <a:effectLst/>
                <a:uLnTx/>
                <a:uFillTx/>
                <a:latin typeface="Calibri" panose="020F0502020204030204"/>
              </a:rPr>
              <a:t>Primary Care Physicians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FE72812-4811-592A-AAE8-924DC97889B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035" y="1621826"/>
            <a:ext cx="575280" cy="597417"/>
          </a:xfrm>
          <a:prstGeom prst="ellips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29B0EBB-CA49-F633-7B0F-2E54B8FF3612}"/>
              </a:ext>
            </a:extLst>
          </p:cNvPr>
          <p:cNvSpPr/>
          <p:nvPr/>
        </p:nvSpPr>
        <p:spPr>
          <a:xfrm>
            <a:off x="2157685" y="2129233"/>
            <a:ext cx="1259152" cy="227049"/>
          </a:xfrm>
          <a:prstGeom prst="rect">
            <a:avLst/>
          </a:prstGeom>
          <a:solidFill>
            <a:srgbClr val="97DCE0">
              <a:lumMod val="20000"/>
              <a:lumOff val="80000"/>
            </a:srgbClr>
          </a:solidFill>
          <a:ln w="12700" cap="flat" cmpd="sng" algn="ctr">
            <a:solidFill>
              <a:srgbClr val="48929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E3E4E"/>
                </a:solidFill>
                <a:effectLst/>
                <a:uLnTx/>
                <a:uFillTx/>
                <a:latin typeface="Calibri" panose="020F0502020204030204"/>
              </a:rPr>
              <a:t>Endocrinologist</a:t>
            </a:r>
          </a:p>
        </p:txBody>
      </p:sp>
    </p:spTree>
    <p:extLst>
      <p:ext uri="{BB962C8B-B14F-4D97-AF65-F5344CB8AC3E}">
        <p14:creationId xmlns:p14="http://schemas.microsoft.com/office/powerpoint/2010/main" val="31099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C68B6-7FC9-2B91-8BBF-A9F5B7CB3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87B941-6CC6-FAB5-AD66-5EA3A95FBD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Assess the potential role of emerging non-statin therapies in lipid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E7BE8-EA0D-92CD-A253-91BCB58DEE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80360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ADF2D-A56B-0412-3C22-3960B2C07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E51831-C71A-1797-C6AF-F40589B0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Novel and Emerging Lipid-Lowering Agents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73BC5-F3EB-0466-157B-A091B67FB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97400"/>
            <a:ext cx="8337550" cy="304800"/>
          </a:xfrm>
        </p:spPr>
        <p:txBody>
          <a:bodyPr/>
          <a:lstStyle/>
          <a:p>
            <a:r>
              <a:rPr lang="en-US" dirty="0"/>
              <a:t>SC = subcutaneous; RCT = randomized controlled trial</a:t>
            </a:r>
          </a:p>
          <a:p>
            <a:r>
              <a:rPr lang="en-US" dirty="0"/>
              <a:t>Tracy D. Applied Clinical Trials Website. https://www.appliedclinicaltrialsonline.com/view/merck-oral-pcsk9-inhibitor-demonstrates-efficacy-hypercholesterolemiaKang J. Oral PCSK9 Inhibitor Significantly Reduces LDL-C in Two Phase 3 Trials. The Cardiology Advisor. 2024. www.thecardiologyadvisor.com Klug EQ, et al. </a:t>
            </a:r>
            <a:r>
              <a:rPr lang="en-US" i="1" dirty="0"/>
              <a:t>JAMA </a:t>
            </a:r>
            <a:r>
              <a:rPr lang="en-US" i="1" dirty="0" err="1"/>
              <a:t>Cardiol</a:t>
            </a:r>
            <a:r>
              <a:rPr lang="en-US" dirty="0"/>
              <a:t>. 2024;9(9):800-807; Ballantyne CM, et al. </a:t>
            </a:r>
            <a:r>
              <a:rPr lang="en-US" i="1" dirty="0"/>
              <a:t>J Am Coll </a:t>
            </a:r>
            <a:r>
              <a:rPr lang="en-US" i="1" dirty="0" err="1"/>
              <a:t>Cardiol</a:t>
            </a:r>
            <a:r>
              <a:rPr lang="en-US" dirty="0"/>
              <a:t>. 2023;81(16):1553-1564; Ahmad Wani S, et al. </a:t>
            </a:r>
            <a:r>
              <a:rPr lang="en-US" i="1" dirty="0"/>
              <a:t>J Clin </a:t>
            </a:r>
            <a:r>
              <a:rPr lang="en-US" i="1" dirty="0" err="1"/>
              <a:t>Lipidol</a:t>
            </a:r>
            <a:r>
              <a:rPr lang="en-US" dirty="0"/>
              <a:t>. 2025; American College of Cardiology (ACC). LIBERATE-HR: Oral PCSK9 Inhibitor Significantly Reduces LDL-C in Phase 3 Trials. ACC website. 2024. www.acc.org.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42BF80-D9AA-BD8C-19B0-50078CF7C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82375"/>
              </p:ext>
            </p:extLst>
          </p:nvPr>
        </p:nvGraphicFramePr>
        <p:xfrm>
          <a:off x="351908" y="1149160"/>
          <a:ext cx="8440183" cy="3026253"/>
        </p:xfrm>
        <a:graphic>
          <a:graphicData uri="http://schemas.openxmlformats.org/drawingml/2006/table">
            <a:tbl>
              <a:tblPr/>
              <a:tblGrid>
                <a:gridCol w="1794296">
                  <a:extLst>
                    <a:ext uri="{9D8B030D-6E8A-4147-A177-3AD203B41FA5}">
                      <a16:colId xmlns:a16="http://schemas.microsoft.com/office/drawing/2014/main" val="4190175564"/>
                    </a:ext>
                  </a:extLst>
                </a:gridCol>
                <a:gridCol w="2347420">
                  <a:extLst>
                    <a:ext uri="{9D8B030D-6E8A-4147-A177-3AD203B41FA5}">
                      <a16:colId xmlns:a16="http://schemas.microsoft.com/office/drawing/2014/main" val="1574510662"/>
                    </a:ext>
                  </a:extLst>
                </a:gridCol>
                <a:gridCol w="2259665">
                  <a:extLst>
                    <a:ext uri="{9D8B030D-6E8A-4147-A177-3AD203B41FA5}">
                      <a16:colId xmlns:a16="http://schemas.microsoft.com/office/drawing/2014/main" val="404387697"/>
                    </a:ext>
                  </a:extLst>
                </a:gridCol>
                <a:gridCol w="2038802">
                  <a:extLst>
                    <a:ext uri="{9D8B030D-6E8A-4147-A177-3AD203B41FA5}">
                      <a16:colId xmlns:a16="http://schemas.microsoft.com/office/drawing/2014/main" val="2255062718"/>
                    </a:ext>
                  </a:extLst>
                </a:gridCol>
              </a:tblGrid>
              <a:tr h="607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Drug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Primary &amp; secondary lipid targets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LDL-C lowering (key late-phase/near-late data)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Non-HDL-C, apoB, Lp(a)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8370"/>
                  </a:ext>
                </a:extLst>
              </a:tr>
              <a:tr h="854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err="1"/>
                        <a:t>Enlicitide</a:t>
                      </a:r>
                      <a:r>
                        <a:rPr lang="en-US" sz="900" b="1"/>
                        <a:t> (MK-0616)</a:t>
                      </a:r>
                      <a:r>
                        <a:rPr lang="en-US" sz="90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-US" sz="900" b="0"/>
                        <a:t>Daily oral pill </a:t>
                      </a:r>
                    </a:p>
                    <a:p>
                      <a:pPr>
                        <a:buNone/>
                      </a:pPr>
                      <a:r>
                        <a:rPr lang="en-US" sz="900" i="1"/>
                        <a:t>(oral PCSK9 inhibitor)</a:t>
                      </a:r>
                      <a:endParaRPr lang="en-US" sz="900"/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Primary:</a:t>
                      </a:r>
                      <a:r>
                        <a:rPr lang="en-US" sz="900"/>
                        <a:t> LDL-C</a:t>
                      </a:r>
                    </a:p>
                    <a:p>
                      <a:pPr>
                        <a:buNone/>
                      </a:pPr>
                      <a:r>
                        <a:rPr lang="en-US" sz="900" b="1"/>
                        <a:t>Secondary:</a:t>
                      </a:r>
                      <a:r>
                        <a:rPr lang="en-US" sz="900"/>
                        <a:t> non-HDL-C, apoB, Lp(a)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0"/>
                        <a:t>Phase 3: positive topline phase 3 with clinically and statistically significant  LDL-C reductions</a:t>
                      </a:r>
                    </a:p>
                    <a:p>
                      <a:pPr>
                        <a:buNone/>
                      </a:pPr>
                      <a:r>
                        <a:rPr lang="en-US" sz="900" b="0"/>
                        <a:t>Phase 2b RCT: up to 60.9% placebo-adjusted at week 8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0"/>
                        <a:t>Phase 3: Clinically and statistically significant reductions in non-HDL-C, apoB, Lp(a) versus placebo after 24 weeks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083780"/>
                  </a:ext>
                </a:extLst>
              </a:tr>
              <a:tr h="7720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err="1"/>
                        <a:t>Lerodalcibep</a:t>
                      </a:r>
                      <a:r>
                        <a:rPr lang="en-US" sz="90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-US" sz="900" b="0"/>
                        <a:t>Monthly SC injection</a:t>
                      </a:r>
                    </a:p>
                    <a:p>
                      <a:pPr>
                        <a:buNone/>
                      </a:pPr>
                      <a:r>
                        <a:rPr lang="en-US" sz="900" i="1"/>
                        <a:t>(PCSK9-binding </a:t>
                      </a:r>
                      <a:r>
                        <a:rPr lang="en-US" sz="900" i="1" err="1"/>
                        <a:t>adnectin</a:t>
                      </a:r>
                      <a:r>
                        <a:rPr lang="en-US" sz="900" i="1"/>
                        <a:t> fusion)</a:t>
                      </a:r>
                      <a:endParaRPr lang="en-US" sz="900"/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Primary:</a:t>
                      </a:r>
                      <a:r>
                        <a:rPr lang="en-US" sz="900"/>
                        <a:t> LDL-C, non-HDL-C, apoB </a:t>
                      </a:r>
                      <a:r>
                        <a:rPr lang="en-US" sz="900" b="1"/>
                        <a:t>Secondary:</a:t>
                      </a:r>
                      <a:r>
                        <a:rPr lang="en-US" sz="900"/>
                        <a:t> Lp(a)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0"/>
                        <a:t>Phase 3 : ~56–63% placebo-adjusted reduction at 52 weeks</a:t>
                      </a:r>
                    </a:p>
                    <a:p>
                      <a:pPr>
                        <a:buNone/>
                      </a:pPr>
                      <a:r>
                        <a:rPr lang="en-US" sz="900" b="0"/>
                        <a:t>OLE: ~48–50% from baseline sustained to 48 weeks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0"/>
                        <a:t>Phase 3 and OLE: Clinically and  statistically significant  non-HDL-C, apoB, and Lp(a) reductions versus placebo at 52 weeks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637750"/>
                  </a:ext>
                </a:extLst>
              </a:tr>
              <a:tr h="7924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Obicetrapib</a:t>
                      </a:r>
                      <a:r>
                        <a:rPr lang="en-US" sz="90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-US" sz="900" b="0"/>
                        <a:t>Daily oral pill </a:t>
                      </a:r>
                    </a:p>
                    <a:p>
                      <a:pPr>
                        <a:buNone/>
                      </a:pPr>
                      <a:r>
                        <a:rPr lang="en-US" sz="900" i="1"/>
                        <a:t>(CETP inhibitor)</a:t>
                      </a:r>
                      <a:endParaRPr lang="en-US" sz="900"/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Primary: </a:t>
                      </a:r>
                      <a:r>
                        <a:rPr lang="en-US" sz="900" b="0"/>
                        <a:t>LDL-C</a:t>
                      </a:r>
                    </a:p>
                    <a:p>
                      <a:pPr>
                        <a:buNone/>
                      </a:pPr>
                      <a:r>
                        <a:rPr lang="en-US" sz="900" b="1"/>
                        <a:t>Secondary: </a:t>
                      </a:r>
                      <a:r>
                        <a:rPr lang="en-US" sz="900" b="0"/>
                        <a:t>Reduction in non-HDL-C, apoB, increase in HDL-C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0"/>
                        <a:t>Monotherapy : ~33% placebo-adjusted at 12 weeks.</a:t>
                      </a:r>
                    </a:p>
                    <a:p>
                      <a:pPr>
                        <a:buNone/>
                      </a:pPr>
                      <a:r>
                        <a:rPr lang="en-US" sz="900" b="0"/>
                        <a:t>Plus ezetimibe: ~48.6% vs placebo at 12 weeks 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0"/>
                        <a:t>Phase 3 (pooled): Clinically and statistically significant reductions in non-HDL-C, apoB, and Lp(a) versus placebo  at 12 weeks</a:t>
                      </a:r>
                    </a:p>
                  </a:txBody>
                  <a:tcPr marL="16429" marR="16429" marT="8215" marB="8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74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266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219CE8-9EEF-2AD5-F5F2-AC61E135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4"/>
            <a:ext cx="9144000" cy="612595"/>
          </a:xfrm>
        </p:spPr>
        <p:txBody>
          <a:bodyPr/>
          <a:lstStyle/>
          <a:p>
            <a:r>
              <a:rPr lang="en-US"/>
              <a:t>SMART Goals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B4F7A28-E6E0-A651-3146-FC6C335F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49" y="1258432"/>
            <a:ext cx="8664167" cy="371192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>
                <a:solidFill>
                  <a:schemeClr val="accent3"/>
                </a:solidFill>
              </a:rPr>
              <a:t>Put information into action! </a:t>
            </a:r>
            <a:r>
              <a:rPr lang="en-US" sz="2000"/>
              <a:t>Consider the following goals; then </a:t>
            </a:r>
            <a:r>
              <a:rPr lang="en-US" sz="2000" i="1"/>
              <a:t>set a time frame</a:t>
            </a:r>
            <a:r>
              <a:rPr lang="en-US" sz="2000"/>
              <a:t> that fits with your work environment and </a:t>
            </a:r>
            <a:r>
              <a:rPr lang="en-US" sz="2000" i="1"/>
              <a:t>a reasonable improvement target </a:t>
            </a:r>
            <a:r>
              <a:rPr lang="en-US" sz="2000"/>
              <a:t>that aligns with your patient population. </a:t>
            </a:r>
          </a:p>
          <a:p>
            <a:pPr marL="457200">
              <a:spcAft>
                <a:spcPts val="1200"/>
              </a:spcAft>
            </a:pPr>
            <a:r>
              <a:rPr lang="en-US" sz="1600"/>
              <a:t>Discuss common misperceptions in lipid management with both colleagues and patients</a:t>
            </a:r>
          </a:p>
          <a:p>
            <a:pPr marL="457200">
              <a:spcAft>
                <a:spcPts val="1200"/>
              </a:spcAft>
            </a:pPr>
            <a:r>
              <a:rPr lang="en-US" sz="1600"/>
              <a:t>Increase attention to the identification and management of FH in clinical settings</a:t>
            </a:r>
          </a:p>
          <a:p>
            <a:pPr marL="457200">
              <a:spcAft>
                <a:spcPts val="1200"/>
              </a:spcAft>
            </a:pPr>
            <a:r>
              <a:rPr lang="en-US" sz="1600"/>
              <a:t>Incorporate comprehensive risk assessments, including LDL-C and Lp(a) measurements, for patients at risk of cardiovascular disease</a:t>
            </a:r>
          </a:p>
          <a:p>
            <a:pPr marL="457200">
              <a:spcAft>
                <a:spcPts val="1200"/>
              </a:spcAft>
            </a:pPr>
            <a:r>
              <a:rPr lang="en-US" sz="1600"/>
              <a:t>Enhance the use of appropriate lipid-lowering therapies and support patient adherence to treatment plans</a:t>
            </a:r>
          </a:p>
          <a:p>
            <a:pPr marL="457200">
              <a:spcAft>
                <a:spcPts val="1200"/>
              </a:spcAft>
            </a:pPr>
            <a:r>
              <a:rPr lang="en-US" sz="1600"/>
              <a:t>Use shared decision-making to address barriers to effective therapy, including consideration escalating statin dose and adding on non-statin options when appropriate</a:t>
            </a:r>
          </a:p>
          <a:p>
            <a:pPr marL="457200">
              <a:spcAft>
                <a:spcPts val="1200"/>
              </a:spcAft>
            </a:pPr>
            <a:endParaRPr lang="en-US" sz="1900"/>
          </a:p>
          <a:p>
            <a:pPr marL="457200">
              <a:spcAft>
                <a:spcPts val="1200"/>
              </a:spcAft>
            </a:pPr>
            <a:endParaRPr lang="en-US" sz="20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297931-F498-5AE6-28DA-E1CF1D0086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25475"/>
            <a:ext cx="9144000" cy="515938"/>
          </a:xfrm>
        </p:spPr>
        <p:txBody>
          <a:bodyPr/>
          <a:lstStyle/>
          <a:p>
            <a:r>
              <a:rPr 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pecific, </a:t>
            </a:r>
            <a:r>
              <a:rPr 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easurable, </a:t>
            </a:r>
            <a:r>
              <a:rPr 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ttainable, </a:t>
            </a:r>
            <a:r>
              <a:rPr 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elevant, </a:t>
            </a:r>
            <a:r>
              <a:rPr 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imely</a:t>
            </a:r>
          </a:p>
        </p:txBody>
      </p:sp>
    </p:spTree>
    <p:extLst>
      <p:ext uri="{BB962C8B-B14F-4D97-AF65-F5344CB8AC3E}">
        <p14:creationId xmlns:p14="http://schemas.microsoft.com/office/powerpoint/2010/main" val="1722820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24624B-D08F-E0BA-55E0-CA11F84D91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0" tIns="45720" rIns="91440" bIns="45720" anchor="b">
            <a:normAutofit fontScale="85000" lnSpcReduction="20000"/>
          </a:bodyPr>
          <a:lstStyle/>
          <a:p>
            <a:endParaRPr lang="en-US" b="0" i="1"/>
          </a:p>
          <a:p>
            <a:r>
              <a:rPr lang="en-US" b="0" i="1">
                <a:solidFill>
                  <a:srgbClr val="FFFFFF"/>
                </a:solidFill>
                <a:latin typeface="Arial"/>
                <a:cs typeface="Arial"/>
              </a:rPr>
              <a:t>Visit the</a:t>
            </a: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CMEO Cardiology Education </a:t>
            </a:r>
            <a:r>
              <a:rPr lang="en-US">
                <a:latin typeface="Arial"/>
                <a:cs typeface="Arial"/>
              </a:rPr>
              <a:t>Hub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39D385-FF88-4015-0708-6DF531315B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9274" y="3034734"/>
            <a:ext cx="8015304" cy="1274710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B273E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 resources and education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B273E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health care professionals and patients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i="0"/>
              <a:t>https://www.cmeoutfitters.com/cardiology-cardiometabolic-education/</a:t>
            </a:r>
          </a:p>
          <a:p>
            <a:pPr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47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1ACC-0757-D93D-D02F-2D09CFE2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14" y="255185"/>
            <a:ext cx="7886700" cy="994172"/>
          </a:xfrm>
        </p:spPr>
        <p:txBody>
          <a:bodyPr anchor="b"/>
          <a:lstStyle/>
          <a:p>
            <a:r>
              <a:rPr lang="en-US">
                <a:solidFill>
                  <a:schemeClr val="bg1"/>
                </a:solidFill>
              </a:rPr>
              <a:t>To Receive Credit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2C472-9F24-6DDF-2F26-C4EF57722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014" y="1389315"/>
            <a:ext cx="7912100" cy="3621484"/>
          </a:xfrm>
        </p:spPr>
        <p:txBody>
          <a:bodyPr/>
          <a:lstStyle/>
          <a:p>
            <a:pPr marL="0" marR="0" lvl="0" indent="0" defTabSz="685800" rtl="0" eaLnBrk="1" fontAlgn="auto" latinLnBrk="0" hangingPunct="1">
              <a:spcAft>
                <a:spcPts val="1200"/>
              </a:spcAft>
              <a:buClr>
                <a:srgbClr val="0B273E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receive CME/CE credit for this activity, participants must complete the post-test and evaluation online. </a:t>
            </a:r>
          </a:p>
          <a:p>
            <a:pPr marL="0" marR="0" lvl="0" indent="0" defTabSz="685800" rtl="0" eaLnBrk="1" fontAlgn="auto" latinLnBrk="0" hangingPunct="1">
              <a:spcAft>
                <a:spcPts val="1200"/>
              </a:spcAft>
              <a:buClr>
                <a:srgbClr val="0B273E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Participants will be able to download and print their certificate immediately upon completion.</a:t>
            </a:r>
          </a:p>
          <a:p>
            <a:pPr>
              <a:spcAft>
                <a:spcPts val="1200"/>
              </a:spcAft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646B11-40A2-BE71-5066-CC71B2B8D54D}"/>
              </a:ext>
            </a:extLst>
          </p:cNvPr>
          <p:cNvCxnSpPr>
            <a:cxnSpLocks/>
          </p:cNvCxnSpPr>
          <p:nvPr/>
        </p:nvCxnSpPr>
        <p:spPr>
          <a:xfrm>
            <a:off x="458057" y="1302140"/>
            <a:ext cx="4291225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8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467C16-7FD3-57D6-7628-56BC3C15ED5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Evaluate common misperceptions clinicians have regarding lipid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7DC4C-F583-9B7C-4619-32A1F26CEEA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865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186AD-0F00-24AE-F053-DFD1BB2D2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EAEE0-9078-36CC-3775-5FFDA1F1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12699"/>
            <a:ext cx="9118600" cy="1000785"/>
          </a:xfrm>
        </p:spPr>
        <p:txBody>
          <a:bodyPr anchor="ctr">
            <a:normAutofit/>
          </a:bodyPr>
          <a:lstStyle/>
          <a:p>
            <a:r>
              <a:rPr lang="en-US"/>
              <a:t>Misperception: The Old Rules Still Apply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29C5E3-FD6A-13C6-185B-F94AF4A2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49" y="1406953"/>
            <a:ext cx="4236833" cy="3025577"/>
          </a:xfrm>
        </p:spPr>
        <p:txBody>
          <a:bodyPr>
            <a:normAutofit/>
          </a:bodyPr>
          <a:lstStyle/>
          <a:p>
            <a:r>
              <a:rPr lang="en-US" sz="2000"/>
              <a:t>The pendulum swing in recommendations </a:t>
            </a:r>
            <a:r>
              <a:rPr lang="en-US" sz="2000">
                <a:sym typeface="Wingdings" panose="05000000000000000000" pitchFamily="2" charset="2"/>
              </a:rPr>
              <a:t> I</a:t>
            </a:r>
            <a:r>
              <a:rPr lang="en-US" sz="2000"/>
              <a:t>nertia</a:t>
            </a:r>
          </a:p>
          <a:p>
            <a:r>
              <a:rPr lang="en-US" sz="2000"/>
              <a:t>Outdated guidance </a:t>
            </a:r>
            <a:r>
              <a:rPr lang="en-US" sz="2000">
                <a:sym typeface="Wingdings" panose="05000000000000000000" pitchFamily="2" charset="2"/>
              </a:rPr>
              <a:t></a:t>
            </a:r>
            <a:r>
              <a:rPr lang="en-US" sz="2000"/>
              <a:t> Missed opportunities for intervention and LDL-C lowering</a:t>
            </a:r>
          </a:p>
          <a:p>
            <a:r>
              <a:rPr lang="en-US" sz="2000"/>
              <a:t>Guidelines, consensus statements, and treatments are evolving</a:t>
            </a:r>
          </a:p>
          <a:p>
            <a:r>
              <a:rPr lang="en-US" sz="2000"/>
              <a:t>Keep it simple</a:t>
            </a:r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07A515D-C716-9A1A-D877-002CA022A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26000"/>
            <a:ext cx="8337550" cy="304800"/>
          </a:xfrm>
        </p:spPr>
        <p:txBody>
          <a:bodyPr/>
          <a:lstStyle/>
          <a:p>
            <a:r>
              <a:rPr lang="en-US"/>
              <a:t>LDL-C = low-density lipoprotein cholesterol</a:t>
            </a:r>
          </a:p>
        </p:txBody>
      </p:sp>
      <p:pic>
        <p:nvPicPr>
          <p:cNvPr id="3" name="Picture 2" descr="A blue and black symbol&#10;&#10;AI-generated content may be incorrect.">
            <a:extLst>
              <a:ext uri="{FF2B5EF4-FFF2-40B4-BE49-F238E27FC236}">
                <a16:creationId xmlns:a16="http://schemas.microsoft.com/office/drawing/2014/main" id="{7C6911E2-5676-80A9-D92C-57AE1628F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r="-1" b="7172"/>
          <a:stretch>
            <a:fillRect/>
          </a:stretch>
        </p:blipFill>
        <p:spPr>
          <a:xfrm>
            <a:off x="4689882" y="1013988"/>
            <a:ext cx="4236833" cy="3811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13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EA120-8969-C998-DA88-066277192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11D5F8-BFCB-F90F-3D8E-59F6B0E9C994}"/>
              </a:ext>
            </a:extLst>
          </p:cNvPr>
          <p:cNvSpPr/>
          <p:nvPr/>
        </p:nvSpPr>
        <p:spPr>
          <a:xfrm>
            <a:off x="0" y="2227526"/>
            <a:ext cx="9143770" cy="1258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714E9A-E250-B142-5EA9-33813447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12699"/>
            <a:ext cx="9118600" cy="1000785"/>
          </a:xfrm>
        </p:spPr>
        <p:txBody>
          <a:bodyPr anchor="ctr">
            <a:normAutofit/>
          </a:bodyPr>
          <a:lstStyle/>
          <a:p>
            <a:r>
              <a:rPr lang="en-US"/>
              <a:t>New Guidance for LDL-C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7B3DC6-0616-56B6-0EE9-9B87C1F2C364}"/>
              </a:ext>
            </a:extLst>
          </p:cNvPr>
          <p:cNvSpPr/>
          <p:nvPr/>
        </p:nvSpPr>
        <p:spPr>
          <a:xfrm>
            <a:off x="682790" y="2032835"/>
            <a:ext cx="7778188" cy="16479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01601-4A57-D473-4BF7-2C909512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5" y="2356400"/>
            <a:ext cx="8254539" cy="10007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5774"/>
                </a:solidFill>
              </a:rPr>
              <a:t>Lower LDL-C for Longer</a:t>
            </a:r>
            <a:endParaRPr lang="en-US" sz="200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8719439-E9DC-E19E-F5E4-A11BEEFE7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26000"/>
            <a:ext cx="8337550" cy="304800"/>
          </a:xfrm>
        </p:spPr>
        <p:txBody>
          <a:bodyPr/>
          <a:lstStyle/>
          <a:p>
            <a:r>
              <a:rPr lang="en-US" dirty="0"/>
              <a:t>Jackson EJ, et al. </a:t>
            </a:r>
            <a:r>
              <a:rPr lang="en-US" i="1" dirty="0"/>
              <a:t>J Clin </a:t>
            </a:r>
            <a:r>
              <a:rPr lang="en-US" i="1" dirty="0" err="1"/>
              <a:t>Lipidol</a:t>
            </a:r>
            <a:r>
              <a:rPr lang="en-US" dirty="0"/>
              <a:t>. 2025. Published online June 18, 2025. </a:t>
            </a:r>
          </a:p>
        </p:txBody>
      </p:sp>
    </p:spTree>
    <p:extLst>
      <p:ext uri="{BB962C8B-B14F-4D97-AF65-F5344CB8AC3E}">
        <p14:creationId xmlns:p14="http://schemas.microsoft.com/office/powerpoint/2010/main" val="10823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4BC6-21B7-0AC2-033E-10B11895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Misperceptions vs Medical Realities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72A96-5AF4-8830-E821-6F8835FE1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725" y="4766381"/>
            <a:ext cx="8460925" cy="215096"/>
          </a:xfrm>
        </p:spPr>
        <p:txBody>
          <a:bodyPr/>
          <a:lstStyle/>
          <a:p>
            <a:r>
              <a:rPr lang="en-US" sz="800" dirty="0" err="1"/>
              <a:t>HeFH</a:t>
            </a:r>
            <a:r>
              <a:rPr lang="en-US" sz="800" dirty="0"/>
              <a:t> = heterozygous familial hypercholesterolemia; </a:t>
            </a:r>
            <a:r>
              <a:rPr lang="en-US" sz="800" dirty="0" err="1"/>
              <a:t>HoFH</a:t>
            </a:r>
            <a:r>
              <a:rPr lang="en-US" sz="800" dirty="0"/>
              <a:t> = homozygous hypercholesterolemia</a:t>
            </a:r>
          </a:p>
          <a:p>
            <a:r>
              <a:rPr lang="en-US" sz="800" dirty="0"/>
              <a:t>Sabatine MS, Giugliano RP, Keech AC, et al. N Engl J Med. 2017;376(18):1713-1722. Jackson EJ, et al. </a:t>
            </a:r>
            <a:r>
              <a:rPr lang="en-US" sz="800" i="1" dirty="0"/>
              <a:t>J Clin </a:t>
            </a:r>
            <a:r>
              <a:rPr lang="en-US" sz="800" i="1" dirty="0" err="1"/>
              <a:t>Lipidol</a:t>
            </a:r>
            <a:r>
              <a:rPr lang="en-US" sz="800" dirty="0"/>
              <a:t>. 2025. Published online June 18, 2025; Cannon CP, et al</a:t>
            </a:r>
            <a:r>
              <a:rPr lang="en-US" sz="800" i="1" dirty="0"/>
              <a:t>. N Engl J Med. </a:t>
            </a:r>
            <a:r>
              <a:rPr lang="en-US" sz="800" dirty="0"/>
              <a:t>2015;372(25):2387-2397. Goldstein LB, et al. </a:t>
            </a:r>
            <a:r>
              <a:rPr lang="en-US" sz="800" i="1" dirty="0" err="1"/>
              <a:t>Arterioscler</a:t>
            </a:r>
            <a:r>
              <a:rPr lang="en-US" sz="800" i="1" dirty="0"/>
              <a:t> </a:t>
            </a:r>
            <a:r>
              <a:rPr lang="en-US" sz="800" i="1" dirty="0" err="1"/>
              <a:t>Thromb</a:t>
            </a:r>
            <a:r>
              <a:rPr lang="en-US" sz="800" i="1" dirty="0"/>
              <a:t> </a:t>
            </a:r>
            <a:r>
              <a:rPr lang="en-US" sz="800" i="1" dirty="0" err="1"/>
              <a:t>Vasc</a:t>
            </a:r>
            <a:r>
              <a:rPr lang="en-US" sz="800" i="1" dirty="0"/>
              <a:t> Biol</a:t>
            </a:r>
            <a:r>
              <a:rPr lang="en-US" sz="800" dirty="0"/>
              <a:t>. 2023;43(10):e404-e442; Lloyd-Jones DM, et al. </a:t>
            </a:r>
            <a:r>
              <a:rPr lang="en-US" sz="800" i="1" dirty="0"/>
              <a:t>J Am Coll </a:t>
            </a:r>
            <a:r>
              <a:rPr lang="en-US" sz="800" i="1" dirty="0" err="1"/>
              <a:t>Cardiol</a:t>
            </a:r>
            <a:r>
              <a:rPr lang="en-US" sz="800" i="1" dirty="0"/>
              <a:t>. </a:t>
            </a:r>
            <a:r>
              <a:rPr lang="en-US" sz="800" dirty="0"/>
              <a:t>2022;80:1366-1418; Bytyçi I, et al. </a:t>
            </a:r>
            <a:r>
              <a:rPr lang="en-US" sz="800" i="1" dirty="0" err="1"/>
              <a:t>Eur</a:t>
            </a:r>
            <a:r>
              <a:rPr lang="en-US" sz="800" i="1" dirty="0"/>
              <a:t> Heart J. </a:t>
            </a:r>
            <a:r>
              <a:rPr lang="en-US" sz="800" dirty="0"/>
              <a:t>2022;43(34):3213-3223; Martirossian AN, et al. </a:t>
            </a:r>
            <a:r>
              <a:rPr lang="en-US" sz="800" i="1" dirty="0"/>
              <a:t>Best </a:t>
            </a:r>
            <a:r>
              <a:rPr lang="en-US" sz="800" i="1" dirty="0" err="1"/>
              <a:t>Pract</a:t>
            </a:r>
            <a:r>
              <a:rPr lang="en-US" sz="800" i="1" dirty="0"/>
              <a:t> Res Clin</a:t>
            </a:r>
            <a:r>
              <a:rPr lang="en-US" sz="800" dirty="0"/>
              <a:t> </a:t>
            </a:r>
            <a:r>
              <a:rPr lang="en-US" sz="800" i="1" dirty="0"/>
              <a:t>Endocrinol </a:t>
            </a:r>
            <a:r>
              <a:rPr lang="en-US" sz="800" i="1" dirty="0" err="1"/>
              <a:t>Metab</a:t>
            </a:r>
            <a:r>
              <a:rPr lang="en-US" sz="800" i="1" dirty="0"/>
              <a:t>.</a:t>
            </a:r>
            <a:r>
              <a:rPr lang="en-US" sz="800" dirty="0"/>
              <a:t> 2023;37(3):101714; Van </a:t>
            </a:r>
            <a:r>
              <a:rPr lang="en-US" sz="800" dirty="0" err="1"/>
              <a:t>Lennep</a:t>
            </a:r>
            <a:r>
              <a:rPr lang="en-US" sz="800" dirty="0"/>
              <a:t> R, et al. </a:t>
            </a:r>
            <a:r>
              <a:rPr lang="en-US" sz="800" i="1" dirty="0" err="1"/>
              <a:t>Eur</a:t>
            </a:r>
            <a:r>
              <a:rPr lang="en-US" sz="800" i="1" dirty="0"/>
              <a:t> Heart J. </a:t>
            </a:r>
            <a:r>
              <a:rPr lang="en-US" sz="800" dirty="0"/>
              <a:t>2023;44:4157-4173; Minhas AMK, et al. </a:t>
            </a:r>
            <a:r>
              <a:rPr lang="en-US" sz="800" i="1" dirty="0"/>
              <a:t>Am Heart J. </a:t>
            </a:r>
            <a:r>
              <a:rPr lang="en-US" sz="800" dirty="0"/>
              <a:t>2022;252:60-69; Nelson AJ, et al. </a:t>
            </a:r>
            <a:r>
              <a:rPr lang="en-US" sz="800" i="1" dirty="0"/>
              <a:t>J Am Coll </a:t>
            </a:r>
            <a:r>
              <a:rPr lang="en-US" sz="800" i="1" dirty="0" err="1"/>
              <a:t>Cardiol</a:t>
            </a:r>
            <a:r>
              <a:rPr lang="en-US" sz="800" i="1" dirty="0"/>
              <a:t>.</a:t>
            </a:r>
            <a:r>
              <a:rPr lang="en-US" sz="800" dirty="0"/>
              <a:t> 2022;79(18):1802-1813; Navar AM, et al. </a:t>
            </a:r>
            <a:r>
              <a:rPr lang="en-US" sz="800" i="1" dirty="0"/>
              <a:t>Circ Cardiovasc Qual Outcomes</a:t>
            </a:r>
            <a:r>
              <a:rPr lang="en-US" sz="800" dirty="0"/>
              <a:t>. 2023;16(8):533-543; Rosenson RS. </a:t>
            </a:r>
            <a:r>
              <a:rPr lang="en-US" sz="800" i="1" dirty="0"/>
              <a:t>J Lipid Res.</a:t>
            </a:r>
            <a:r>
              <a:rPr lang="en-US" sz="800" dirty="0"/>
              <a:t> 2021;62:100060. </a:t>
            </a:r>
          </a:p>
          <a:p>
            <a:endParaRPr lang="en-US" sz="8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5A1D0B4-A85A-2BB4-4393-CC984A3A0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592" y="1076162"/>
            <a:ext cx="2888810" cy="404081"/>
          </a:xfrm>
        </p:spPr>
        <p:txBody>
          <a:bodyPr/>
          <a:lstStyle/>
          <a:p>
            <a:pPr algn="ctr"/>
            <a:r>
              <a:rPr lang="en-US" sz="1800">
                <a:solidFill>
                  <a:srgbClr val="1E3E4E"/>
                </a:solidFill>
              </a:rPr>
              <a:t>Misperception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2F95BDE-E0E1-2B69-619A-1CDFCB5D35AA}"/>
              </a:ext>
            </a:extLst>
          </p:cNvPr>
          <p:cNvSpPr txBox="1">
            <a:spLocks/>
          </p:cNvSpPr>
          <p:nvPr/>
        </p:nvSpPr>
        <p:spPr>
          <a:xfrm>
            <a:off x="5701387" y="1079510"/>
            <a:ext cx="2247230" cy="404081"/>
          </a:xfrm>
          <a:prstGeom prst="rect">
            <a:avLst/>
          </a:prstGeom>
        </p:spPr>
        <p:txBody>
          <a:bodyPr l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1E3E4E"/>
                </a:solidFill>
              </a:rPr>
              <a:t>Medical Reality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792D4B2-1CAC-F3D7-084F-7497AAABA91A}"/>
              </a:ext>
            </a:extLst>
          </p:cNvPr>
          <p:cNvGrpSpPr/>
          <p:nvPr/>
        </p:nvGrpSpPr>
        <p:grpSpPr>
          <a:xfrm>
            <a:off x="131988" y="1563177"/>
            <a:ext cx="4374018" cy="2684971"/>
            <a:chOff x="80957" y="1563177"/>
            <a:chExt cx="4374018" cy="2684971"/>
          </a:xfrm>
        </p:grpSpPr>
        <p:pic>
          <p:nvPicPr>
            <p:cNvPr id="34" name="Picture 33" descr="A blue lines on a black background&#10;&#10;AI-generated content may be incorrect.">
              <a:extLst>
                <a:ext uri="{FF2B5EF4-FFF2-40B4-BE49-F238E27FC236}">
                  <a16:creationId xmlns:a16="http://schemas.microsoft.com/office/drawing/2014/main" id="{97FC7D3D-6887-5C22-CA85-B5AE241CC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7" y="1563177"/>
              <a:ext cx="4374018" cy="26849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40458C-083D-9DB7-148F-1256FCFBE664}"/>
                </a:ext>
              </a:extLst>
            </p:cNvPr>
            <p:cNvSpPr txBox="1"/>
            <p:nvPr/>
          </p:nvSpPr>
          <p:spPr>
            <a:xfrm>
              <a:off x="371434" y="1573714"/>
              <a:ext cx="3793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Low LDL-C causes dementia, hemorrhagic stroke, malignancies, and neuropsychiatric problems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36B240E-5CD8-80CB-15A8-E709EC2B5831}"/>
                </a:ext>
              </a:extLst>
            </p:cNvPr>
            <p:cNvSpPr txBox="1"/>
            <p:nvPr/>
          </p:nvSpPr>
          <p:spPr>
            <a:xfrm>
              <a:off x="210566" y="2718240"/>
              <a:ext cx="4114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Women, under-represented populations, younger patients, and older adults have lower ASCVD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042A1D-67F5-400D-EC27-F0AC61A78ABA}"/>
                </a:ext>
              </a:extLst>
            </p:cNvPr>
            <p:cNvSpPr txBox="1"/>
            <p:nvPr/>
          </p:nvSpPr>
          <p:spPr>
            <a:xfrm>
              <a:off x="355805" y="2218551"/>
              <a:ext cx="382432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Statin intolerance is common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3D36752-CC65-6765-0AAE-C70C93CA4345}"/>
              </a:ext>
            </a:extLst>
          </p:cNvPr>
          <p:cNvGrpSpPr/>
          <p:nvPr/>
        </p:nvGrpSpPr>
        <p:grpSpPr>
          <a:xfrm>
            <a:off x="4637994" y="1563178"/>
            <a:ext cx="4374018" cy="2684972"/>
            <a:chOff x="4559416" y="1563178"/>
            <a:chExt cx="4374018" cy="2684972"/>
          </a:xfrm>
        </p:grpSpPr>
        <p:pic>
          <p:nvPicPr>
            <p:cNvPr id="49" name="Picture 48" descr="A blue lines on a black background&#10;&#10;AI-generated content may be incorrect.">
              <a:extLst>
                <a:ext uri="{FF2B5EF4-FFF2-40B4-BE49-F238E27FC236}">
                  <a16:creationId xmlns:a16="http://schemas.microsoft.com/office/drawing/2014/main" id="{9261C79E-5891-346C-9EB2-45B66C392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416" y="1563178"/>
              <a:ext cx="4374018" cy="268497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D67E95-A4D9-F419-3FB5-0B52EAEF0050}"/>
                </a:ext>
              </a:extLst>
            </p:cNvPr>
            <p:cNvSpPr txBox="1"/>
            <p:nvPr/>
          </p:nvSpPr>
          <p:spPr>
            <a:xfrm>
              <a:off x="4630363" y="1648101"/>
              <a:ext cx="430307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LDL-C  ≤ 40 mg/dL is not associated with these conditions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404A411-5001-817C-37D8-1828391CA8F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65522" y="2198416"/>
              <a:ext cx="37930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The prevalence of statin intolerance is low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ED2CA8-0613-CBEF-A91E-8A96D76D8167}"/>
                </a:ext>
              </a:extLst>
            </p:cNvPr>
            <p:cNvSpPr txBox="1"/>
            <p:nvPr/>
          </p:nvSpPr>
          <p:spPr>
            <a:xfrm>
              <a:off x="4666381" y="2734492"/>
              <a:ext cx="41374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Women, under-represented populations, younger patients, older adults are undertreated. They should all be assessed for risk and  treated accordingly.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BBB841-265E-ACDA-E65F-B8B8210B548F}"/>
              </a:ext>
            </a:extLst>
          </p:cNvPr>
          <p:cNvSpPr txBox="1"/>
          <p:nvPr/>
        </p:nvSpPr>
        <p:spPr>
          <a:xfrm>
            <a:off x="131988" y="3330440"/>
            <a:ext cx="4114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</a:rPr>
              <a:t>HeFH</a:t>
            </a:r>
            <a:r>
              <a:rPr lang="en-US" sz="1200">
                <a:solidFill>
                  <a:schemeClr val="bg1"/>
                </a:solidFill>
              </a:rPr>
              <a:t> is rare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CB16F-4360-2B0D-DC52-F742F45B49C6}"/>
              </a:ext>
            </a:extLst>
          </p:cNvPr>
          <p:cNvSpPr txBox="1"/>
          <p:nvPr/>
        </p:nvSpPr>
        <p:spPr>
          <a:xfrm>
            <a:off x="4600603" y="3330441"/>
            <a:ext cx="4441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~ 30 million people worldwide have HeFH; </a:t>
            </a:r>
            <a:r>
              <a:rPr lang="en-US" sz="1200" err="1">
                <a:solidFill>
                  <a:schemeClr val="bg1"/>
                </a:solidFill>
              </a:rPr>
              <a:t>HoFH</a:t>
            </a:r>
            <a:r>
              <a:rPr lang="en-US" sz="1200">
                <a:solidFill>
                  <a:schemeClr val="bg1"/>
                </a:solidFill>
              </a:rPr>
              <a:t> is rare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01D9F-F13B-96A7-7DE3-AD5CD3C281B3}"/>
              </a:ext>
            </a:extLst>
          </p:cNvPr>
          <p:cNvSpPr txBox="1"/>
          <p:nvPr/>
        </p:nvSpPr>
        <p:spPr>
          <a:xfrm>
            <a:off x="131987" y="3790944"/>
            <a:ext cx="4244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Patients benefit just by taking a statin, the LDL-C goal doesn’t matter that much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FEEF3-DF37-02F7-3D48-56606E9B333C}"/>
              </a:ext>
            </a:extLst>
          </p:cNvPr>
          <p:cNvSpPr txBox="1"/>
          <p:nvPr/>
        </p:nvSpPr>
        <p:spPr>
          <a:xfrm>
            <a:off x="4702797" y="3786483"/>
            <a:ext cx="4244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The amount of LDL-C lowering is directly tied to lowering ASCVD risk </a:t>
            </a:r>
          </a:p>
        </p:txBody>
      </p:sp>
    </p:spTree>
    <p:extLst>
      <p:ext uri="{BB962C8B-B14F-4D97-AF65-F5344CB8AC3E}">
        <p14:creationId xmlns:p14="http://schemas.microsoft.com/office/powerpoint/2010/main" val="5243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51C42-35A9-161E-0025-3F4CFF799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B91981-BB5B-B788-CE75-1A83FCDD06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Identify the roles of LDL-C and Lp(a) in atherosclerotic disease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665FB-450E-21C6-ED32-E2B4A1AD0C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034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9224E-3CD6-32F1-9BCD-36483E6D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6983A-E7AB-48C1-097A-DF93C88F0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6913" y="150813"/>
            <a:ext cx="2341766" cy="303212"/>
          </a:xfrm>
        </p:spPr>
        <p:txBody>
          <a:bodyPr/>
          <a:lstStyle/>
          <a:p>
            <a:r>
              <a:rPr lang="en-US"/>
              <a:t>Patient Case: 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B4B9E-D937-3F4D-A30F-59504F23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95" y="661951"/>
            <a:ext cx="6527925" cy="671782"/>
          </a:xfrm>
        </p:spPr>
        <p:txBody>
          <a:bodyPr/>
          <a:lstStyle/>
          <a:p>
            <a:r>
              <a:rPr lang="en-US" sz="1800"/>
              <a:t>LT is a 48-year-old Hispanic woman with HTN (BP:140/80), and a BMI of 29 kg/m</a:t>
            </a:r>
            <a:r>
              <a:rPr lang="en-US" sz="1800" baseline="30000"/>
              <a:t>2</a:t>
            </a: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/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698A0-F975-4160-7D74-6D255BE356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34432" y="753799"/>
            <a:ext cx="955862" cy="9558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Paperclip icon isolated Royalty Free Vector Image">
            <a:extLst>
              <a:ext uri="{FF2B5EF4-FFF2-40B4-BE49-F238E27FC236}">
                <a16:creationId xmlns:a16="http://schemas.microsoft.com/office/drawing/2014/main" id="{DCD2BFF2-1015-F2DA-E6B6-FE108C1BE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30" b="65278" l="30400" r="75400">
                        <a14:foregroundMark x1="62100" y1="24815" x2="62100" y2="24815"/>
                        <a14:foregroundMark x1="68900" y1="23981" x2="68900" y2="23981"/>
                        <a14:foregroundMark x1="73500" y1="30093" x2="73500" y2="30093"/>
                        <a14:foregroundMark x1="65800" y1="22222" x2="65800" y2="22222"/>
                        <a14:foregroundMark x1="65800" y1="22130" x2="65800" y2="22130"/>
                        <a14:foregroundMark x1="75400" y1="30833" x2="75400" y2="30833"/>
                        <a14:backgroundMark x1="48900" y1="61759" x2="48900" y2="61759"/>
                        <a14:backgroundMark x1="53000" y1="57130" x2="53000" y2="57130"/>
                        <a14:backgroundMark x1="55800" y1="53704" x2="55800" y2="53704"/>
                        <a14:backgroundMark x1="44400" y1="65648" x2="63822" y2="45044"/>
                        <a14:backgroundMark x1="72700" y1="34352" x2="65500" y2="43981"/>
                        <a14:backgroundMark x1="65500" y1="43981" x2="66100" y2="41389"/>
                        <a14:backgroundMark x1="66300" y1="41574" x2="67900" y2="41296"/>
                        <a14:backgroundMark x1="64400" y1="42963" x2="64400" y2="42963"/>
                        <a14:backgroundMark x1="65300" y1="44167" x2="65300" y2="44167"/>
                        <a14:backgroundMark x1="65300" y1="43426" x2="63800" y2="43611"/>
                        <a14:backgroundMark x1="75000" y1="33611" x2="74200" y2="34167"/>
                        <a14:backgroundMark x1="74300" y1="33796" x2="71800" y2="32407"/>
                        <a14:backgroundMark x1="72200" y1="33981" x2="71800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334" t="21111" r="23467" b="29753"/>
          <a:stretch/>
        </p:blipFill>
        <p:spPr bwMode="auto">
          <a:xfrm rot="20234546">
            <a:off x="7702603" y="405771"/>
            <a:ext cx="603973" cy="62599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D5F12-F338-8433-F382-83A11BE4E50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44" y="697819"/>
            <a:ext cx="612648" cy="6359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5929ED-C2DE-37E9-0EDA-64C66FB5B1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767" y="2495755"/>
            <a:ext cx="612648" cy="78136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C97FFC-E3FA-6282-3425-EF6485F06783}"/>
              </a:ext>
            </a:extLst>
          </p:cNvPr>
          <p:cNvSpPr txBox="1"/>
          <p:nvPr/>
        </p:nvSpPr>
        <p:spPr>
          <a:xfrm>
            <a:off x="1046488" y="1405786"/>
            <a:ext cx="5052060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prior ASCVD-related events, never smoked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Father died of an MI at age 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1FF0F-D0DB-6120-3FC9-8DB4A1D269E0}"/>
              </a:ext>
            </a:extLst>
          </p:cNvPr>
          <p:cNvSpPr txBox="1"/>
          <p:nvPr/>
        </p:nvSpPr>
        <p:spPr>
          <a:xfrm>
            <a:off x="1046114" y="2130270"/>
            <a:ext cx="4119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cholesterol: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LDL-C: 1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40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HDL-C: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49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Triglycerides: 180 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Calculated10-year ASCVD risk: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FBS: 105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C395AA-2BCF-2846-AF15-32CF468178D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43" y="1405787"/>
            <a:ext cx="612648" cy="7552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038AE-4702-1110-325F-EA4E2A39E1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2" t="24427" r="31355" b="39306"/>
          <a:stretch/>
        </p:blipFill>
        <p:spPr>
          <a:xfrm>
            <a:off x="288118" y="3934065"/>
            <a:ext cx="645297" cy="786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9A92EE-219B-CAE1-C42D-0D84BF345D9F}"/>
              </a:ext>
            </a:extLst>
          </p:cNvPr>
          <p:cNvSpPr txBox="1"/>
          <p:nvPr/>
        </p:nvSpPr>
        <p:spPr>
          <a:xfrm>
            <a:off x="983880" y="4205035"/>
            <a:ext cx="71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How would you approach LT’s lipid management based on her risk?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0CF6E-58D5-4BE5-55B8-406DCFED06BA}"/>
              </a:ext>
            </a:extLst>
          </p:cNvPr>
          <p:cNvSpPr txBox="1"/>
          <p:nvPr/>
        </p:nvSpPr>
        <p:spPr>
          <a:xfrm>
            <a:off x="5064180" y="2353791"/>
            <a:ext cx="35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Medications: </a:t>
            </a:r>
          </a:p>
          <a:p>
            <a:r>
              <a:rPr lang="en-US"/>
              <a:t>Lisinopril 40 mg daily</a:t>
            </a:r>
          </a:p>
          <a:p>
            <a:r>
              <a:rPr lang="en-US"/>
              <a:t>Hydrochlorothiazide 25 mg daily</a:t>
            </a:r>
          </a:p>
        </p:txBody>
      </p:sp>
    </p:spTree>
    <p:extLst>
      <p:ext uri="{BB962C8B-B14F-4D97-AF65-F5344CB8AC3E}">
        <p14:creationId xmlns:p14="http://schemas.microsoft.com/office/powerpoint/2010/main" val="18116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NACK">
  <a:themeElements>
    <a:clrScheme name="CMEO">
      <a:dk1>
        <a:srgbClr val="000000"/>
      </a:dk1>
      <a:lt1>
        <a:sysClr val="window" lastClr="FFFFFF"/>
      </a:lt1>
      <a:dk2>
        <a:srgbClr val="7F7F7F"/>
      </a:dk2>
      <a:lt2>
        <a:srgbClr val="E8E8E8"/>
      </a:lt2>
      <a:accent1>
        <a:srgbClr val="0E2841"/>
      </a:accent1>
      <a:accent2>
        <a:srgbClr val="005774"/>
      </a:accent2>
      <a:accent3>
        <a:srgbClr val="489299"/>
      </a:accent3>
      <a:accent4>
        <a:srgbClr val="97DCE0"/>
      </a:accent4>
      <a:accent5>
        <a:srgbClr val="C5DD92"/>
      </a:accent5>
      <a:accent6>
        <a:srgbClr val="DC6A5B"/>
      </a:accent6>
      <a:hlink>
        <a:srgbClr val="4D94D8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MEO">
  <a:themeElements>
    <a:clrScheme name="CMEO">
      <a:dk1>
        <a:srgbClr val="000000"/>
      </a:dk1>
      <a:lt1>
        <a:sysClr val="window" lastClr="FFFFFF"/>
      </a:lt1>
      <a:dk2>
        <a:srgbClr val="7F7F7F"/>
      </a:dk2>
      <a:lt2>
        <a:srgbClr val="E8E8E8"/>
      </a:lt2>
      <a:accent1>
        <a:srgbClr val="0E2841"/>
      </a:accent1>
      <a:accent2>
        <a:srgbClr val="005774"/>
      </a:accent2>
      <a:accent3>
        <a:srgbClr val="489299"/>
      </a:accent3>
      <a:accent4>
        <a:srgbClr val="97DCE0"/>
      </a:accent4>
      <a:accent5>
        <a:srgbClr val="C5DD92"/>
      </a:accent5>
      <a:accent6>
        <a:srgbClr val="DC6A5B"/>
      </a:accent6>
      <a:hlink>
        <a:srgbClr val="4D94D8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 Logo">
  <a:themeElements>
    <a:clrScheme name="CMEO">
      <a:dk1>
        <a:srgbClr val="000000"/>
      </a:dk1>
      <a:lt1>
        <a:sysClr val="window" lastClr="FFFFFF"/>
      </a:lt1>
      <a:dk2>
        <a:srgbClr val="7F7F7F"/>
      </a:dk2>
      <a:lt2>
        <a:srgbClr val="E8E8E8"/>
      </a:lt2>
      <a:accent1>
        <a:srgbClr val="0E2841"/>
      </a:accent1>
      <a:accent2>
        <a:srgbClr val="005774"/>
      </a:accent2>
      <a:accent3>
        <a:srgbClr val="489299"/>
      </a:accent3>
      <a:accent4>
        <a:srgbClr val="97DCE0"/>
      </a:accent4>
      <a:accent5>
        <a:srgbClr val="C5DD92"/>
      </a:accent5>
      <a:accent6>
        <a:srgbClr val="DC6A5B"/>
      </a:accent6>
      <a:hlink>
        <a:srgbClr val="4D94D8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imary">
  <a:themeElements>
    <a:clrScheme name="CMEO">
      <a:dk1>
        <a:srgbClr val="000000"/>
      </a:dk1>
      <a:lt1>
        <a:sysClr val="window" lastClr="FFFFFF"/>
      </a:lt1>
      <a:dk2>
        <a:srgbClr val="7F7F7F"/>
      </a:dk2>
      <a:lt2>
        <a:srgbClr val="E8E8E8"/>
      </a:lt2>
      <a:accent1>
        <a:srgbClr val="0E2841"/>
      </a:accent1>
      <a:accent2>
        <a:srgbClr val="005774"/>
      </a:accent2>
      <a:accent3>
        <a:srgbClr val="489299"/>
      </a:accent3>
      <a:accent4>
        <a:srgbClr val="97DCE0"/>
      </a:accent4>
      <a:accent5>
        <a:srgbClr val="C5DD92"/>
      </a:accent5>
      <a:accent6>
        <a:srgbClr val="DC6A5B"/>
      </a:accent6>
      <a:hlink>
        <a:srgbClr val="4D94D8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imary-2">
  <a:themeElements>
    <a:clrScheme name="CMEO">
      <a:dk1>
        <a:srgbClr val="000000"/>
      </a:dk1>
      <a:lt1>
        <a:sysClr val="window" lastClr="FFFFFF"/>
      </a:lt1>
      <a:dk2>
        <a:srgbClr val="7F7F7F"/>
      </a:dk2>
      <a:lt2>
        <a:srgbClr val="E8E8E8"/>
      </a:lt2>
      <a:accent1>
        <a:srgbClr val="0E2841"/>
      </a:accent1>
      <a:accent2>
        <a:srgbClr val="005774"/>
      </a:accent2>
      <a:accent3>
        <a:srgbClr val="489299"/>
      </a:accent3>
      <a:accent4>
        <a:srgbClr val="97DCE0"/>
      </a:accent4>
      <a:accent5>
        <a:srgbClr val="C5DD92"/>
      </a:accent5>
      <a:accent6>
        <a:srgbClr val="DC6A5B"/>
      </a:accent6>
      <a:hlink>
        <a:srgbClr val="4D94D8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condary">
  <a:themeElements>
    <a:clrScheme name="CMEO">
      <a:dk1>
        <a:srgbClr val="000000"/>
      </a:dk1>
      <a:lt1>
        <a:sysClr val="window" lastClr="FFFFFF"/>
      </a:lt1>
      <a:dk2>
        <a:srgbClr val="7F7F7F"/>
      </a:dk2>
      <a:lt2>
        <a:srgbClr val="E8E8E8"/>
      </a:lt2>
      <a:accent1>
        <a:srgbClr val="0E2841"/>
      </a:accent1>
      <a:accent2>
        <a:srgbClr val="005774"/>
      </a:accent2>
      <a:accent3>
        <a:srgbClr val="489299"/>
      </a:accent3>
      <a:accent4>
        <a:srgbClr val="97DCE0"/>
      </a:accent4>
      <a:accent5>
        <a:srgbClr val="C5DD92"/>
      </a:accent5>
      <a:accent6>
        <a:srgbClr val="DC6A5B"/>
      </a:accent6>
      <a:hlink>
        <a:srgbClr val="4D94D8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rtiary">
  <a:themeElements>
    <a:clrScheme name="CMEO">
      <a:dk1>
        <a:srgbClr val="000000"/>
      </a:dk1>
      <a:lt1>
        <a:sysClr val="window" lastClr="FFFFFF"/>
      </a:lt1>
      <a:dk2>
        <a:srgbClr val="7F7F7F"/>
      </a:dk2>
      <a:lt2>
        <a:srgbClr val="E8E8E8"/>
      </a:lt2>
      <a:accent1>
        <a:srgbClr val="0E2841"/>
      </a:accent1>
      <a:accent2>
        <a:srgbClr val="005774"/>
      </a:accent2>
      <a:accent3>
        <a:srgbClr val="489299"/>
      </a:accent3>
      <a:accent4>
        <a:srgbClr val="97DCE0"/>
      </a:accent4>
      <a:accent5>
        <a:srgbClr val="C5DD92"/>
      </a:accent5>
      <a:accent6>
        <a:srgbClr val="DC6A5B"/>
      </a:accent6>
      <a:hlink>
        <a:srgbClr val="4D94D8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imary">
  <a:themeElements>
    <a:clrScheme name="CMEO">
      <a:dk1>
        <a:srgbClr val="000000"/>
      </a:dk1>
      <a:lt1>
        <a:sysClr val="window" lastClr="FFFFFF"/>
      </a:lt1>
      <a:dk2>
        <a:srgbClr val="7F7F7F"/>
      </a:dk2>
      <a:lt2>
        <a:srgbClr val="E8E8E8"/>
      </a:lt2>
      <a:accent1>
        <a:srgbClr val="0E2841"/>
      </a:accent1>
      <a:accent2>
        <a:srgbClr val="005774"/>
      </a:accent2>
      <a:accent3>
        <a:srgbClr val="489299"/>
      </a:accent3>
      <a:accent4>
        <a:srgbClr val="97DCE0"/>
      </a:accent4>
      <a:accent5>
        <a:srgbClr val="C5DD92"/>
      </a:accent5>
      <a:accent6>
        <a:srgbClr val="DC6A5B"/>
      </a:accent6>
      <a:hlink>
        <a:srgbClr val="4D94D8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est xmlns="6d112406-df4e-4417-85d7-a842cf8c97d6" xsi:nil="true"/>
    <lcf76f155ced4ddcb4097134ff3c332f xmlns="6d112406-df4e-4417-85d7-a842cf8c97d6">
      <Terms xmlns="http://schemas.microsoft.com/office/infopath/2007/PartnerControls"/>
    </lcf76f155ced4ddcb4097134ff3c332f>
    <TaxCatchAll xmlns="5beda5a1-d995-4f75-94bd-2af6e97b6b84" xsi:nil="true"/>
    <_ip_UnifiedCompliancePolicyProperties xmlns="http://schemas.microsoft.com/sharepoint/v3" xsi:nil="true"/>
    <InvoiceStatus xmlns="6d112406-df4e-4417-85d7-a842cf8c97d6" xsi:nil="true"/>
    <Notes xmlns="6d112406-df4e-4417-85d7-a842cf8c97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8B29F64E88E45A20499A33E101A9B" ma:contentTypeVersion="35" ma:contentTypeDescription="Create a new document." ma:contentTypeScope="" ma:versionID="2b4aefb4d1b15cc4272d0e5ac734b9c1">
  <xsd:schema xmlns:xsd="http://www.w3.org/2001/XMLSchema" xmlns:xs="http://www.w3.org/2001/XMLSchema" xmlns:p="http://schemas.microsoft.com/office/2006/metadata/properties" xmlns:ns1="http://schemas.microsoft.com/sharepoint/v3" xmlns:ns2="6d112406-df4e-4417-85d7-a842cf8c97d6" xmlns:ns3="5beda5a1-d995-4f75-94bd-2af6e97b6b84" targetNamespace="http://schemas.microsoft.com/office/2006/metadata/properties" ma:root="true" ma:fieldsID="85680d8049a91840d1b3a90956ff6303" ns1:_="" ns2:_="" ns3:_="">
    <xsd:import namespace="http://schemas.microsoft.com/sharepoint/v3"/>
    <xsd:import namespace="6d112406-df4e-4417-85d7-a842cf8c97d6"/>
    <xsd:import namespace="5beda5a1-d995-4f75-94bd-2af6e97b6b84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InvoiceStatu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12406-df4e-4417-85d7-a842cf8c97d6" elementFormDefault="qualified">
    <xsd:import namespace="http://schemas.microsoft.com/office/2006/documentManagement/types"/>
    <xsd:import namespace="http://schemas.microsoft.com/office/infopath/2007/PartnerControls"/>
    <xsd:element name="Test" ma:index="2" nillable="true" ma:displayName="Test" ma:internalName="Test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InvoiceStatus" ma:index="21" nillable="true" ma:displayName="Invoice Status" ma:format="Dropdown" ma:internalName="InvoiceStatus">
      <xsd:simpleType>
        <xsd:union memberTypes="dms:Text">
          <xsd:simpleType>
            <xsd:restriction base="dms:Choice">
              <xsd:enumeration value="Finance Approved"/>
              <xsd:enumeration value="Paid AMEX"/>
              <xsd:enumeration value="Paid Check"/>
            </xsd:restriction>
          </xsd:simpleType>
        </xsd:un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36b3256-ab1d-4459-94ff-4b67be3389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3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da5a1-d995-4f75-94bd-2af6e97b6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f5e36b40-faba-4325-9939-0db834be33a9}" ma:internalName="TaxCatchAll" ma:showField="CatchAllData" ma:web="5beda5a1-d995-4f75-94bd-2af6e97b6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C926B7-A091-4CE0-AC91-58CDD8E208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DD6BF-000C-44EC-96CF-2625E66789D9}">
  <ds:schemaRefs>
    <ds:schemaRef ds:uri="http://purl.org/dc/elements/1.1/"/>
    <ds:schemaRef ds:uri="5beda5a1-d995-4f75-94bd-2af6e97b6b84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6d112406-df4e-4417-85d7-a842cf8c97d6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5DFA90-340D-4A9F-BC9E-5DE7C2367EC9}">
  <ds:schemaRefs>
    <ds:schemaRef ds:uri="5beda5a1-d995-4f75-94bd-2af6e97b6b84"/>
    <ds:schemaRef ds:uri="6d112406-df4e-4417-85d7-a842cf8c97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427</TotalTime>
  <Words>4013</Words>
  <Application>Microsoft Office PowerPoint</Application>
  <PresentationFormat>On-screen Show (16:9)</PresentationFormat>
  <Paragraphs>490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SNACK</vt:lpstr>
      <vt:lpstr>CMEO</vt:lpstr>
      <vt:lpstr>No Logo</vt:lpstr>
      <vt:lpstr>Primary</vt:lpstr>
      <vt:lpstr>Primary-2</vt:lpstr>
      <vt:lpstr>Secondary</vt:lpstr>
      <vt:lpstr>Tertiary</vt:lpstr>
      <vt:lpstr>Primary</vt:lpstr>
      <vt:lpstr>PowerPoint Presentation</vt:lpstr>
      <vt:lpstr>PowerPoint Presentation</vt:lpstr>
      <vt:lpstr>Christie M. Ballantyne, MD, FACP, FACC</vt:lpstr>
      <vt:lpstr>PowerPoint Presentation</vt:lpstr>
      <vt:lpstr>Misperception: The Old Rules Still Apply</vt:lpstr>
      <vt:lpstr>New Guidance for LDL-C</vt:lpstr>
      <vt:lpstr>Misperceptions vs Medical Realities</vt:lpstr>
      <vt:lpstr>PowerPoint Presentation</vt:lpstr>
      <vt:lpstr>PowerPoint Presentation</vt:lpstr>
      <vt:lpstr>Atherogenic Lipoproteins</vt:lpstr>
      <vt:lpstr>Impact of LDL-C on ASCVD</vt:lpstr>
      <vt:lpstr>Impact of Non-HDL-C and Apo-B on ASCVD</vt:lpstr>
      <vt:lpstr>Monitoring Non-HDL-C and Apo-B on ASCVD</vt:lpstr>
      <vt:lpstr>Impact of Lp(a) on ASCVD</vt:lpstr>
      <vt:lpstr>Impact of Lp(a) on ASCVD</vt:lpstr>
      <vt:lpstr>PowerPoint Presentation</vt:lpstr>
      <vt:lpstr>CAC Group Distribution By Age</vt:lpstr>
      <vt:lpstr>PowerPoint Presentation</vt:lpstr>
      <vt:lpstr>PowerPoint Presentation</vt:lpstr>
      <vt:lpstr>PowerPoint Presentation</vt:lpstr>
      <vt:lpstr>2025 AHA/ACC Chronic Coronary Disease Performance Measures</vt:lpstr>
      <vt:lpstr>Step 1: Universal Lipid Screening</vt:lpstr>
      <vt:lpstr>Step 2: Assess Risk and Set LDL-C Goals</vt:lpstr>
      <vt:lpstr>Step 2: Assess Risk and Set LDL-C Goals</vt:lpstr>
      <vt:lpstr>Step 3: Manage LDL-C Based on Risk and Goals - Statins</vt:lpstr>
      <vt:lpstr>Step 3: Manage LDL-C Based on Risk and Goals</vt:lpstr>
      <vt:lpstr>PowerPoint Presentation</vt:lpstr>
      <vt:lpstr>PowerPoint Presentation</vt:lpstr>
      <vt:lpstr>Best Practices for Managing Statin Intolerance</vt:lpstr>
      <vt:lpstr>Step 3: Manage LDL-C Based on Risk and Goals – Non-Statin Therapies</vt:lpstr>
      <vt:lpstr>Step 2: Assess Risk and Set LDL-C Goals</vt:lpstr>
      <vt:lpstr>Team-based Approach for the Management of Elevated LDL-C</vt:lpstr>
      <vt:lpstr>PowerPoint Presentation</vt:lpstr>
      <vt:lpstr>Novel and Emerging Lipid-Lowering Agents</vt:lpstr>
      <vt:lpstr>SMART Goals</vt:lpstr>
      <vt:lpstr>PowerPoint Presentation</vt:lpstr>
      <vt:lpstr>To Receive Credit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Lainhart</dc:creator>
  <cp:lastModifiedBy>Thomas Mitchell</cp:lastModifiedBy>
  <cp:revision>2</cp:revision>
  <dcterms:created xsi:type="dcterms:W3CDTF">2023-11-29T14:56:20Z</dcterms:created>
  <dcterms:modified xsi:type="dcterms:W3CDTF">2025-10-01T13:29:29Z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0x010100F628B29F64E88E45A20499A33E101A9B</vt:lpwstr>
  </property>
  <property fmtid="{D5CDD505-2E9C-101B-9397-08002B2CF9AE}" pid="3" name="MediaServiceImageTags">
    <vt:lpwstr/>
  </property>
</Properties>
</file>