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1" r:id="rId4"/>
    <p:sldMasterId id="2147483756" r:id="rId5"/>
  </p:sldMasterIdLst>
  <p:notesMasterIdLst>
    <p:notesMasterId r:id="rId62"/>
  </p:notesMasterIdLst>
  <p:handoutMasterIdLst>
    <p:handoutMasterId r:id="rId63"/>
  </p:handoutMasterIdLst>
  <p:sldIdLst>
    <p:sldId id="2147374236" r:id="rId6"/>
    <p:sldId id="4466" r:id="rId7"/>
    <p:sldId id="4467" r:id="rId8"/>
    <p:sldId id="271" r:id="rId9"/>
    <p:sldId id="4468" r:id="rId10"/>
    <p:sldId id="4469" r:id="rId11"/>
    <p:sldId id="294" r:id="rId12"/>
    <p:sldId id="2147374156" r:id="rId13"/>
    <p:sldId id="2147374148" r:id="rId14"/>
    <p:sldId id="2147374158" r:id="rId15"/>
    <p:sldId id="2147374159" r:id="rId16"/>
    <p:sldId id="2147374155" r:id="rId17"/>
    <p:sldId id="2147374164" r:id="rId18"/>
    <p:sldId id="2147374163" r:id="rId19"/>
    <p:sldId id="2147374195" r:id="rId20"/>
    <p:sldId id="2147374213" r:id="rId21"/>
    <p:sldId id="2147374196" r:id="rId22"/>
    <p:sldId id="306" r:id="rId23"/>
    <p:sldId id="2147374199" r:id="rId24"/>
    <p:sldId id="2147374191" r:id="rId25"/>
    <p:sldId id="2147374190" r:id="rId26"/>
    <p:sldId id="2147374200" r:id="rId27"/>
    <p:sldId id="2147374201" r:id="rId28"/>
    <p:sldId id="2147374228" r:id="rId29"/>
    <p:sldId id="2147374203" r:id="rId30"/>
    <p:sldId id="2147374204" r:id="rId31"/>
    <p:sldId id="2147374206" r:id="rId32"/>
    <p:sldId id="2147374208" r:id="rId33"/>
    <p:sldId id="2147374209" r:id="rId34"/>
    <p:sldId id="2147374132" r:id="rId35"/>
    <p:sldId id="2147374194" r:id="rId36"/>
    <p:sldId id="2147374245" r:id="rId37"/>
    <p:sldId id="307" r:id="rId38"/>
    <p:sldId id="2147374229" r:id="rId39"/>
    <p:sldId id="2147374230" r:id="rId40"/>
    <p:sldId id="2147374231" r:id="rId41"/>
    <p:sldId id="2147374127" r:id="rId42"/>
    <p:sldId id="2147374244" r:id="rId43"/>
    <p:sldId id="2147374250" r:id="rId44"/>
    <p:sldId id="2147374216" r:id="rId45"/>
    <p:sldId id="2147374225" r:id="rId46"/>
    <p:sldId id="2147374237" r:id="rId47"/>
    <p:sldId id="2147374227" r:id="rId48"/>
    <p:sldId id="2147374226" r:id="rId49"/>
    <p:sldId id="2147374234" r:id="rId50"/>
    <p:sldId id="2147374247" r:id="rId51"/>
    <p:sldId id="2147374218" r:id="rId52"/>
    <p:sldId id="2147374238" r:id="rId53"/>
    <p:sldId id="2147374239" r:id="rId54"/>
    <p:sldId id="2147374240" r:id="rId55"/>
    <p:sldId id="2147374248" r:id="rId56"/>
    <p:sldId id="286" r:id="rId57"/>
    <p:sldId id="275" r:id="rId58"/>
    <p:sldId id="2147374235" r:id="rId59"/>
    <p:sldId id="2147374249" r:id="rId60"/>
    <p:sldId id="2147374242"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0DD"/>
    <a:srgbClr val="90BCD3"/>
    <a:srgbClr val="E0664F"/>
    <a:srgbClr val="23738E"/>
    <a:srgbClr val="FFFFFF"/>
    <a:srgbClr val="EFD19F"/>
    <a:srgbClr val="F7D0C4"/>
    <a:srgbClr val="11597B"/>
    <a:srgbClr val="0F2932"/>
    <a:srgbClr val="D1D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48" d="100"/>
          <a:sy n="148" d="100"/>
        </p:scale>
        <p:origin x="744" y="18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lumMod val="75000"/>
                <a:lumOff val="25000"/>
              </a:schemeClr>
            </a:solidFill>
            <a:ln>
              <a:noFill/>
            </a:ln>
            <a:effectLst/>
          </c:spPr>
          <c:invertIfNegative val="0"/>
          <c:cat>
            <c:strRef>
              <c:f>Sheet1!$A$2:$A$34</c:f>
              <c:strCache>
                <c:ptCount val="33"/>
                <c:pt idx="0">
                  <c:v>2021</c:v>
                </c:pt>
                <c:pt idx="1">
                  <c:v>2020</c:v>
                </c:pt>
                <c:pt idx="2">
                  <c:v>2019</c:v>
                </c:pt>
                <c:pt idx="3">
                  <c:v>2018</c:v>
                </c:pt>
                <c:pt idx="4">
                  <c:v>2017</c:v>
                </c:pt>
                <c:pt idx="5">
                  <c:v>2016</c:v>
                </c:pt>
                <c:pt idx="6">
                  <c:v>2015</c:v>
                </c:pt>
                <c:pt idx="7">
                  <c:v>2014</c:v>
                </c:pt>
                <c:pt idx="8">
                  <c:v>2013</c:v>
                </c:pt>
                <c:pt idx="9">
                  <c:v>2012</c:v>
                </c:pt>
                <c:pt idx="10">
                  <c:v>2011</c:v>
                </c:pt>
                <c:pt idx="11">
                  <c:v>2010</c:v>
                </c:pt>
                <c:pt idx="12">
                  <c:v>2009</c:v>
                </c:pt>
                <c:pt idx="13">
                  <c:v>2008</c:v>
                </c:pt>
                <c:pt idx="14">
                  <c:v>2007</c:v>
                </c:pt>
                <c:pt idx="15">
                  <c:v>2006</c:v>
                </c:pt>
                <c:pt idx="16">
                  <c:v>2005</c:v>
                </c:pt>
                <c:pt idx="17">
                  <c:v>2004</c:v>
                </c:pt>
                <c:pt idx="18">
                  <c:v>2003</c:v>
                </c:pt>
                <c:pt idx="19">
                  <c:v>2002</c:v>
                </c:pt>
                <c:pt idx="20">
                  <c:v>2001</c:v>
                </c:pt>
                <c:pt idx="21">
                  <c:v>2000</c:v>
                </c:pt>
                <c:pt idx="22">
                  <c:v>1999</c:v>
                </c:pt>
                <c:pt idx="23">
                  <c:v>1998</c:v>
                </c:pt>
                <c:pt idx="24">
                  <c:v>1997</c:v>
                </c:pt>
                <c:pt idx="25">
                  <c:v>1996</c:v>
                </c:pt>
                <c:pt idx="26">
                  <c:v>1995</c:v>
                </c:pt>
                <c:pt idx="27">
                  <c:v>1994</c:v>
                </c:pt>
                <c:pt idx="28">
                  <c:v>1993</c:v>
                </c:pt>
                <c:pt idx="29">
                  <c:v>1992</c:v>
                </c:pt>
                <c:pt idx="30">
                  <c:v>1991</c:v>
                </c:pt>
                <c:pt idx="31">
                  <c:v>1986-1990</c:v>
                </c:pt>
                <c:pt idx="32">
                  <c:v>1980-1985</c:v>
                </c:pt>
              </c:strCache>
            </c:strRef>
          </c:cat>
          <c:val>
            <c:numRef>
              <c:f>Sheet1!$B$2:$B$34</c:f>
              <c:numCache>
                <c:formatCode>General</c:formatCode>
                <c:ptCount val="33"/>
                <c:pt idx="0">
                  <c:v>475</c:v>
                </c:pt>
                <c:pt idx="1">
                  <c:v>455</c:v>
                </c:pt>
                <c:pt idx="2">
                  <c:v>430</c:v>
                </c:pt>
                <c:pt idx="3">
                  <c:v>350</c:v>
                </c:pt>
                <c:pt idx="4">
                  <c:v>295</c:v>
                </c:pt>
                <c:pt idx="5">
                  <c:v>280</c:v>
                </c:pt>
                <c:pt idx="6">
                  <c:v>260</c:v>
                </c:pt>
                <c:pt idx="7">
                  <c:v>250</c:v>
                </c:pt>
                <c:pt idx="8">
                  <c:v>235</c:v>
                </c:pt>
                <c:pt idx="9">
                  <c:v>218</c:v>
                </c:pt>
                <c:pt idx="10">
                  <c:v>190</c:v>
                </c:pt>
                <c:pt idx="11">
                  <c:v>178</c:v>
                </c:pt>
                <c:pt idx="12">
                  <c:v>166</c:v>
                </c:pt>
                <c:pt idx="13">
                  <c:v>157</c:v>
                </c:pt>
                <c:pt idx="14">
                  <c:v>140</c:v>
                </c:pt>
                <c:pt idx="15">
                  <c:v>133</c:v>
                </c:pt>
                <c:pt idx="16">
                  <c:v>126</c:v>
                </c:pt>
                <c:pt idx="17">
                  <c:v>120</c:v>
                </c:pt>
                <c:pt idx="18">
                  <c:v>110</c:v>
                </c:pt>
                <c:pt idx="19">
                  <c:v>102</c:v>
                </c:pt>
                <c:pt idx="20">
                  <c:v>90</c:v>
                </c:pt>
                <c:pt idx="21">
                  <c:v>75</c:v>
                </c:pt>
                <c:pt idx="22">
                  <c:v>65</c:v>
                </c:pt>
                <c:pt idx="23">
                  <c:v>60</c:v>
                </c:pt>
                <c:pt idx="24">
                  <c:v>52</c:v>
                </c:pt>
                <c:pt idx="25">
                  <c:v>46</c:v>
                </c:pt>
                <c:pt idx="26">
                  <c:v>35</c:v>
                </c:pt>
                <c:pt idx="27">
                  <c:v>28</c:v>
                </c:pt>
                <c:pt idx="28">
                  <c:v>22</c:v>
                </c:pt>
                <c:pt idx="29">
                  <c:v>19</c:v>
                </c:pt>
                <c:pt idx="30">
                  <c:v>12</c:v>
                </c:pt>
                <c:pt idx="31">
                  <c:v>9</c:v>
                </c:pt>
                <c:pt idx="32">
                  <c:v>3</c:v>
                </c:pt>
              </c:numCache>
            </c:numRef>
          </c:val>
          <c:extLst>
            <c:ext xmlns:c16="http://schemas.microsoft.com/office/drawing/2014/chart" uri="{C3380CC4-5D6E-409C-BE32-E72D297353CC}">
              <c16:uniqueId val="{00000000-4D6D-3E4C-8776-D1348CF9EB55}"/>
            </c:ext>
          </c:extLst>
        </c:ser>
        <c:dLbls>
          <c:showLegendKey val="0"/>
          <c:showVal val="0"/>
          <c:showCatName val="0"/>
          <c:showSerName val="0"/>
          <c:showPercent val="0"/>
          <c:showBubbleSize val="0"/>
        </c:dLbls>
        <c:gapWidth val="57"/>
        <c:overlap val="59"/>
        <c:axId val="288158592"/>
        <c:axId val="325286384"/>
      </c:barChart>
      <c:catAx>
        <c:axId val="2881585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325286384"/>
        <c:crosses val="autoZero"/>
        <c:auto val="1"/>
        <c:lblAlgn val="ctr"/>
        <c:lblOffset val="100"/>
        <c:noMultiLvlLbl val="0"/>
      </c:catAx>
      <c:valAx>
        <c:axId val="325286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FFC000"/>
            </a:solid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28815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0.73883</cdr:x>
      <cdr:y>0.35192</cdr:y>
    </cdr:from>
    <cdr:to>
      <cdr:x>0.9682</cdr:x>
      <cdr:y>0.42719</cdr:y>
    </cdr:to>
    <cdr:sp macro="" textlink="">
      <cdr:nvSpPr>
        <cdr:cNvPr id="2" name="TextBox 6">
          <a:extLst xmlns:a="http://schemas.openxmlformats.org/drawingml/2006/main">
            <a:ext uri="{FF2B5EF4-FFF2-40B4-BE49-F238E27FC236}">
              <a16:creationId xmlns:a16="http://schemas.microsoft.com/office/drawing/2014/main" id="{3B2E5B11-9658-C623-6E66-20F1620BA330}"/>
            </a:ext>
          </a:extLst>
        </cdr:cNvPr>
        <cdr:cNvSpPr txBox="1"/>
      </cdr:nvSpPr>
      <cdr:spPr>
        <a:xfrm xmlns:a="http://schemas.openxmlformats.org/drawingml/2006/main">
          <a:off x="4729099" y="1439076"/>
          <a:ext cx="146818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accent1"/>
              </a:solidFill>
            </a:rPr>
            <a:t>Combined T-B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4/30/23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538028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4/30/23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15372033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46E1A8-6D11-D944-BA46-3CE3E43A53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8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31</a:t>
            </a:fld>
            <a:endParaRPr lang="en-US"/>
          </a:p>
        </p:txBody>
      </p:sp>
    </p:spTree>
    <p:extLst>
      <p:ext uri="{BB962C8B-B14F-4D97-AF65-F5344CB8AC3E}">
        <p14:creationId xmlns:p14="http://schemas.microsoft.com/office/powerpoint/2010/main" val="424319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D</a:t>
            </a:r>
          </a:p>
        </p:txBody>
      </p:sp>
      <p:sp>
        <p:nvSpPr>
          <p:cNvPr id="4" name="Slide Number Placeholder 3"/>
          <p:cNvSpPr>
            <a:spLocks noGrp="1"/>
          </p:cNvSpPr>
          <p:nvPr>
            <p:ph type="sldNum" sz="quarter" idx="5"/>
          </p:nvPr>
        </p:nvSpPr>
        <p:spPr/>
        <p:txBody>
          <a:bodyPr/>
          <a:lstStyle/>
          <a:p>
            <a:fld id="{9446E1A8-6D11-D944-BA46-3CE3E43A53DE}" type="slidenum">
              <a:rPr lang="en-US" smtClean="0"/>
              <a:pPr/>
              <a:t>32</a:t>
            </a:fld>
            <a:endParaRPr lang="en-US"/>
          </a:p>
        </p:txBody>
      </p:sp>
    </p:spTree>
    <p:extLst>
      <p:ext uri="{BB962C8B-B14F-4D97-AF65-F5344CB8AC3E}">
        <p14:creationId xmlns:p14="http://schemas.microsoft.com/office/powerpoint/2010/main" val="292946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36</a:t>
            </a:fld>
            <a:endParaRPr lang="en-US"/>
          </a:p>
        </p:txBody>
      </p:sp>
    </p:spTree>
    <p:extLst>
      <p:ext uri="{BB962C8B-B14F-4D97-AF65-F5344CB8AC3E}">
        <p14:creationId xmlns:p14="http://schemas.microsoft.com/office/powerpoint/2010/main" val="327318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37</a:t>
            </a:fld>
            <a:endParaRPr lang="en-US"/>
          </a:p>
        </p:txBody>
      </p:sp>
    </p:spTree>
    <p:extLst>
      <p:ext uri="{BB962C8B-B14F-4D97-AF65-F5344CB8AC3E}">
        <p14:creationId xmlns:p14="http://schemas.microsoft.com/office/powerpoint/2010/main" val="88845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43</a:t>
            </a:fld>
            <a:endParaRPr lang="en-US"/>
          </a:p>
        </p:txBody>
      </p:sp>
    </p:spTree>
    <p:extLst>
      <p:ext uri="{BB962C8B-B14F-4D97-AF65-F5344CB8AC3E}">
        <p14:creationId xmlns:p14="http://schemas.microsoft.com/office/powerpoint/2010/main" val="339839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a:t>
            </a:r>
          </a:p>
        </p:txBody>
      </p:sp>
      <p:sp>
        <p:nvSpPr>
          <p:cNvPr id="4" name="Slide Number Placeholder 3"/>
          <p:cNvSpPr>
            <a:spLocks noGrp="1"/>
          </p:cNvSpPr>
          <p:nvPr>
            <p:ph type="sldNum" sz="quarter" idx="5"/>
          </p:nvPr>
        </p:nvSpPr>
        <p:spPr/>
        <p:txBody>
          <a:bodyPr/>
          <a:lstStyle/>
          <a:p>
            <a:fld id="{9446E1A8-6D11-D944-BA46-3CE3E43A53DE}" type="slidenum">
              <a:rPr lang="en-US" smtClean="0"/>
              <a:pPr/>
              <a:t>49</a:t>
            </a:fld>
            <a:endParaRPr lang="en-US"/>
          </a:p>
        </p:txBody>
      </p:sp>
    </p:spTree>
    <p:extLst>
      <p:ext uri="{BB962C8B-B14F-4D97-AF65-F5344CB8AC3E}">
        <p14:creationId xmlns:p14="http://schemas.microsoft.com/office/powerpoint/2010/main" val="411460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50</a:t>
            </a:fld>
            <a:endParaRPr lang="en-US"/>
          </a:p>
        </p:txBody>
      </p:sp>
    </p:spTree>
    <p:extLst>
      <p:ext uri="{BB962C8B-B14F-4D97-AF65-F5344CB8AC3E}">
        <p14:creationId xmlns:p14="http://schemas.microsoft.com/office/powerpoint/2010/main" val="2737821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D</a:t>
            </a:r>
          </a:p>
        </p:txBody>
      </p:sp>
      <p:sp>
        <p:nvSpPr>
          <p:cNvPr id="4" name="Slide Number Placeholder 3"/>
          <p:cNvSpPr>
            <a:spLocks noGrp="1"/>
          </p:cNvSpPr>
          <p:nvPr>
            <p:ph type="sldNum" sz="quarter" idx="5"/>
          </p:nvPr>
        </p:nvSpPr>
        <p:spPr/>
        <p:txBody>
          <a:bodyPr/>
          <a:lstStyle/>
          <a:p>
            <a:fld id="{9446E1A8-6D11-D944-BA46-3CE3E43A53DE}" type="slidenum">
              <a:rPr lang="en-US" smtClean="0"/>
              <a:pPr/>
              <a:t>51</a:t>
            </a:fld>
            <a:endParaRPr lang="en-US"/>
          </a:p>
        </p:txBody>
      </p:sp>
    </p:spTree>
    <p:extLst>
      <p:ext uri="{BB962C8B-B14F-4D97-AF65-F5344CB8AC3E}">
        <p14:creationId xmlns:p14="http://schemas.microsoft.com/office/powerpoint/2010/main" val="1713248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46E1A8-6D11-D944-BA46-3CE3E43A53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99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a:p>
        </p:txBody>
      </p:sp>
    </p:spTree>
    <p:extLst>
      <p:ext uri="{BB962C8B-B14F-4D97-AF65-F5344CB8AC3E}">
        <p14:creationId xmlns:p14="http://schemas.microsoft.com/office/powerpoint/2010/main" val="122765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a:t>
            </a:r>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a:p>
        </p:txBody>
      </p:sp>
    </p:spTree>
    <p:extLst>
      <p:ext uri="{BB962C8B-B14F-4D97-AF65-F5344CB8AC3E}">
        <p14:creationId xmlns:p14="http://schemas.microsoft.com/office/powerpoint/2010/main" val="176322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a:p>
        </p:txBody>
      </p:sp>
    </p:spTree>
    <p:extLst>
      <p:ext uri="{BB962C8B-B14F-4D97-AF65-F5344CB8AC3E}">
        <p14:creationId xmlns:p14="http://schemas.microsoft.com/office/powerpoint/2010/main" val="302634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a:p>
        </p:txBody>
      </p:sp>
    </p:spTree>
    <p:extLst>
      <p:ext uri="{BB962C8B-B14F-4D97-AF65-F5344CB8AC3E}">
        <p14:creationId xmlns:p14="http://schemas.microsoft.com/office/powerpoint/2010/main" val="160087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a:p>
        </p:txBody>
      </p:sp>
    </p:spTree>
    <p:extLst>
      <p:ext uri="{BB962C8B-B14F-4D97-AF65-F5344CB8AC3E}">
        <p14:creationId xmlns:p14="http://schemas.microsoft.com/office/powerpoint/2010/main" val="17717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C</a:t>
            </a:r>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a:p>
        </p:txBody>
      </p:sp>
    </p:spTree>
    <p:extLst>
      <p:ext uri="{BB962C8B-B14F-4D97-AF65-F5344CB8AC3E}">
        <p14:creationId xmlns:p14="http://schemas.microsoft.com/office/powerpoint/2010/main" val="222980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a:p>
        </p:txBody>
      </p:sp>
    </p:spTree>
    <p:extLst>
      <p:ext uri="{BB962C8B-B14F-4D97-AF65-F5344CB8AC3E}">
        <p14:creationId xmlns:p14="http://schemas.microsoft.com/office/powerpoint/2010/main" val="424971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46E1A8-6D11-D944-BA46-3CE3E43A53DE}" type="slidenum">
              <a:rPr lang="en-US" smtClean="0"/>
              <a:pPr/>
              <a:t>30</a:t>
            </a:fld>
            <a:endParaRPr lang="en-US"/>
          </a:p>
        </p:txBody>
      </p:sp>
    </p:spTree>
    <p:extLst>
      <p:ext uri="{BB962C8B-B14F-4D97-AF65-F5344CB8AC3E}">
        <p14:creationId xmlns:p14="http://schemas.microsoft.com/office/powerpoint/2010/main" val="3842981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842" y="2963103"/>
            <a:ext cx="5394960" cy="858697"/>
          </a:xfrm>
          <a:effectLst/>
        </p:spPr>
        <p:txBody>
          <a:bodyPr wrap="square" lIns="0" tIns="0" rIns="0" bIns="0" anchor="b" anchorCtr="0">
            <a:spAutoFit/>
          </a:bodyPr>
          <a:lstStyle>
            <a:lvl1pPr algn="l">
              <a:lnSpc>
                <a:spcPct val="90000"/>
              </a:lnSpc>
              <a:defRPr sz="3100" b="1" cap="none" spc="80" baseline="0">
                <a:ln w="19050">
                  <a:noFill/>
                </a:ln>
                <a:solidFill>
                  <a:srgbClr val="FFFFFF"/>
                </a:solidFill>
                <a:effectLst/>
                <a:latin typeface="+mj-lt"/>
              </a:defRPr>
            </a:lvl1pPr>
          </a:lstStyle>
          <a:p>
            <a:r>
              <a:rPr lang="en-US"/>
              <a:t>CLICK TO EDIT</a:t>
            </a:r>
            <a:br>
              <a:rPr lang="en-US"/>
            </a:br>
            <a:r>
              <a:rPr lang="en-US"/>
              <a:t>MASTER TITLE STYLE</a:t>
            </a:r>
          </a:p>
        </p:txBody>
      </p:sp>
      <p:sp>
        <p:nvSpPr>
          <p:cNvPr id="3" name="Subtitle 2"/>
          <p:cNvSpPr>
            <a:spLocks noGrp="1"/>
          </p:cNvSpPr>
          <p:nvPr>
            <p:ph type="subTitle" idx="1" hasCustomPrompt="1"/>
          </p:nvPr>
        </p:nvSpPr>
        <p:spPr>
          <a:xfrm>
            <a:off x="455842" y="4091731"/>
            <a:ext cx="4198564" cy="814325"/>
          </a:xfrm>
          <a:effectLst/>
        </p:spPr>
        <p:txBody>
          <a:bodyPr wrap="square" lIns="0" tIns="0" rIns="0" bIns="0" anchor="t">
            <a:spAutoFit/>
          </a:bodyPr>
          <a:lstStyle>
            <a:lvl1pPr marL="0" indent="0" algn="l">
              <a:lnSpc>
                <a:spcPct val="98000"/>
              </a:lnSpc>
              <a:spcBef>
                <a:spcPts val="0"/>
              </a:spcBef>
              <a:buNone/>
              <a:defRPr dirty="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br>
              <a:rPr lang="en-US"/>
            </a:br>
            <a:r>
              <a:rPr lang="en-US"/>
              <a:t>subtitle style</a:t>
            </a:r>
            <a:endParaRPr/>
          </a:p>
        </p:txBody>
      </p:sp>
    </p:spTree>
    <p:extLst>
      <p:ext uri="{BB962C8B-B14F-4D97-AF65-F5344CB8AC3E}">
        <p14:creationId xmlns:p14="http://schemas.microsoft.com/office/powerpoint/2010/main" val="335752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vy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Font typeface="Arial"/>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Title 1">
            <a:extLst>
              <a:ext uri="{FF2B5EF4-FFF2-40B4-BE49-F238E27FC236}">
                <a16:creationId xmlns:a16="http://schemas.microsoft.com/office/drawing/2014/main" id="{C374E140-8B0C-1040-96E4-CCBA31335B91}"/>
              </a:ext>
            </a:extLst>
          </p:cNvPr>
          <p:cNvSpPr>
            <a:spLocks noGrp="1"/>
          </p:cNvSpPr>
          <p:nvPr>
            <p:ph type="title" hasCustomPrompt="1"/>
          </p:nvPr>
        </p:nvSpPr>
        <p:spPr>
          <a:xfrm>
            <a:off x="312234" y="242925"/>
            <a:ext cx="8530684" cy="497829"/>
          </a:xfrm>
          <a:effectLst/>
        </p:spPr>
        <p:txBody>
          <a:bodyPr>
            <a:spAutoFit/>
          </a:bodyPr>
          <a:lstStyle>
            <a:lvl1pPr>
              <a:defRPr spc="50" baseline="0">
                <a:effectLst/>
              </a:defRPr>
            </a:lvl1pPr>
          </a:lstStyle>
          <a:p>
            <a:r>
              <a:rPr lang="en-US"/>
              <a:t>Click to edit master title style</a:t>
            </a:r>
          </a:p>
        </p:txBody>
      </p:sp>
    </p:spTree>
    <p:extLst>
      <p:ext uri="{BB962C8B-B14F-4D97-AF65-F5344CB8AC3E}">
        <p14:creationId xmlns:p14="http://schemas.microsoft.com/office/powerpoint/2010/main" val="2460521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R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234" y="1300843"/>
            <a:ext cx="8408020" cy="458587"/>
          </a:xfrm>
        </p:spPr>
        <p:txBody>
          <a:bodyPr wrap="square">
            <a:spAutoFit/>
          </a:bodyPr>
          <a:lstStyle>
            <a:lvl1pPr marL="0" indent="0">
              <a:buFontTx/>
              <a:buNone/>
              <a:defRPr b="1">
                <a:solidFill>
                  <a:srgbClr val="11597B"/>
                </a:solidFill>
              </a:defRPr>
            </a:lvl1pPr>
            <a:lvl2pPr marL="739775" indent="-282575">
              <a:buClr>
                <a:schemeClr val="accent2"/>
              </a:buClr>
              <a:buFont typeface="Arial"/>
              <a:buChar char="●"/>
              <a:defRPr/>
            </a:lvl2pPr>
            <a:lvl3pPr marL="1078992" indent="-283464">
              <a:buClr>
                <a:schemeClr val="accent2"/>
              </a:buClr>
              <a:buFont typeface="Arial"/>
              <a:buChar char="●"/>
              <a:defRPr/>
            </a:lvl3pPr>
            <a:lvl4pPr marL="1481328" indent="-283464">
              <a:buClr>
                <a:schemeClr val="accent2"/>
              </a:buClr>
              <a:buFont typeface="Arial"/>
              <a:buChar char="●"/>
              <a:defRPr/>
            </a:lvl4pPr>
            <a:lvl5pPr marL="1883664" indent="-283464">
              <a:buClr>
                <a:schemeClr val="accent2"/>
              </a:buClr>
              <a:buFont typeface="Arial"/>
              <a:buChar char="●"/>
              <a:defRPr/>
            </a:lvl5pPr>
          </a:lstStyle>
          <a:p>
            <a:pPr lvl="0"/>
            <a:r>
              <a:rPr lang="en-US"/>
              <a:t>Click to edit Master text styles</a:t>
            </a:r>
          </a:p>
        </p:txBody>
      </p:sp>
      <p:sp>
        <p:nvSpPr>
          <p:cNvPr id="5" name="Content Placeholder 4"/>
          <p:cNvSpPr>
            <a:spLocks noGrp="1"/>
          </p:cNvSpPr>
          <p:nvPr>
            <p:ph sz="quarter" idx="10"/>
          </p:nvPr>
        </p:nvSpPr>
        <p:spPr>
          <a:xfrm>
            <a:off x="312234" y="2111829"/>
            <a:ext cx="8408020" cy="2650672"/>
          </a:xfrm>
        </p:spPr>
        <p:txBody>
          <a:bodyPr/>
          <a:lstStyle>
            <a:lvl1pPr marL="514350" indent="-514350">
              <a:lnSpc>
                <a:spcPct val="90000"/>
              </a:lnSpc>
              <a:buClr>
                <a:schemeClr val="accent2"/>
              </a:buClr>
              <a:buSzPct val="100000"/>
              <a:buFont typeface="+mj-lt"/>
              <a:buAutoNum type="alphaUcPeriod"/>
              <a:defRPr sz="2800">
                <a:solidFill>
                  <a:schemeClr val="accent3"/>
                </a:solidFill>
              </a:defRPr>
            </a:lvl1pPr>
          </a:lstStyle>
          <a:p>
            <a:pPr lvl="0"/>
            <a:r>
              <a:rPr lang="en-US"/>
              <a:t>Click to edit Master text styles</a:t>
            </a:r>
          </a:p>
        </p:txBody>
      </p:sp>
      <p:sp>
        <p:nvSpPr>
          <p:cNvPr id="6" name="Title 1">
            <a:extLst>
              <a:ext uri="{FF2B5EF4-FFF2-40B4-BE49-F238E27FC236}">
                <a16:creationId xmlns:a16="http://schemas.microsoft.com/office/drawing/2014/main" id="{8994BE1E-4D43-8341-BBB9-C810345BD087}"/>
              </a:ext>
            </a:extLst>
          </p:cNvPr>
          <p:cNvSpPr>
            <a:spLocks noGrp="1"/>
          </p:cNvSpPr>
          <p:nvPr>
            <p:ph type="title" hasCustomPrompt="1"/>
          </p:nvPr>
        </p:nvSpPr>
        <p:spPr>
          <a:xfrm>
            <a:off x="312234" y="202326"/>
            <a:ext cx="8530684" cy="497829"/>
          </a:xfrm>
          <a:effectLst/>
        </p:spPr>
        <p:txBody>
          <a:bodyPr>
            <a:spAutoFit/>
          </a:bodyPr>
          <a:lstStyle>
            <a:lvl1pPr>
              <a:defRPr spc="50" baseline="0">
                <a:ln>
                  <a:noFill/>
                </a:ln>
                <a:solidFill>
                  <a:schemeClr val="bg1"/>
                </a:solidFill>
                <a:effectLst/>
              </a:defRPr>
            </a:lvl1pPr>
          </a:lstStyle>
          <a:p>
            <a:r>
              <a:rPr lang="en-US"/>
              <a:t>Click to edit master title style</a:t>
            </a:r>
          </a:p>
        </p:txBody>
      </p:sp>
    </p:spTree>
    <p:extLst>
      <p:ext uri="{BB962C8B-B14F-4D97-AF65-F5344CB8AC3E}">
        <p14:creationId xmlns:p14="http://schemas.microsoft.com/office/powerpoint/2010/main" val="199476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atient Cas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946" y="703299"/>
            <a:ext cx="7855026" cy="458587"/>
          </a:xfrm>
          <a:effectLst/>
        </p:spPr>
        <p:txBody>
          <a:bodyPr lIns="228600"/>
          <a:lstStyle>
            <a:lvl1pPr>
              <a:defRPr sz="2800">
                <a:solidFill>
                  <a:schemeClr val="accent1"/>
                </a:solidFill>
                <a:effectLst/>
              </a:defRPr>
            </a:lvl1pPr>
          </a:lstStyle>
          <a:p>
            <a:r>
              <a:rPr lang="en-US"/>
              <a:t>Click to edit Master title style</a:t>
            </a:r>
          </a:p>
        </p:txBody>
      </p:sp>
      <p:sp>
        <p:nvSpPr>
          <p:cNvPr id="3" name="Content Placeholder 2"/>
          <p:cNvSpPr>
            <a:spLocks noGrp="1"/>
          </p:cNvSpPr>
          <p:nvPr>
            <p:ph idx="1"/>
          </p:nvPr>
        </p:nvSpPr>
        <p:spPr>
          <a:xfrm>
            <a:off x="854110" y="1330213"/>
            <a:ext cx="7607814" cy="1477840"/>
          </a:xfrm>
        </p:spPr>
        <p:txBody>
          <a:bodyPr wrap="square">
            <a:spAutoFit/>
          </a:bodyPr>
          <a:lstStyle>
            <a:lvl1pPr>
              <a:defRPr sz="2400"/>
            </a:lvl1pPr>
            <a:lvl2pPr marL="739775" indent="-282575">
              <a:buClr>
                <a:schemeClr val="accent2"/>
              </a:buClr>
              <a:buFont typeface="Arial"/>
              <a:buChar char="●"/>
              <a:defRPr sz="2000"/>
            </a:lvl2pPr>
            <a:lvl3pPr marL="1078992" indent="-283464">
              <a:buClr>
                <a:schemeClr val="accent3"/>
              </a:buClr>
              <a:buFont typeface="Lucida Grande"/>
              <a:buChar char="-"/>
              <a:defRPr sz="1800"/>
            </a:lvl3pPr>
            <a:lvl4pPr marL="1481328" indent="-283464">
              <a:buClr>
                <a:schemeClr val="accent3"/>
              </a:buClr>
              <a:buFont typeface="Lucida Grande"/>
              <a:buChar char="-"/>
              <a:defRPr sz="1800"/>
            </a:lvl4pPr>
            <a:lvl5pPr marL="1883664" indent="-283464">
              <a:buClr>
                <a:schemeClr val="accent3"/>
              </a:buClr>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11"/>
          <p:cNvSpPr>
            <a:spLocks noGrp="1"/>
          </p:cNvSpPr>
          <p:nvPr>
            <p:ph type="body" sz="quarter" idx="11" hasCustomPrompt="1"/>
          </p:nvPr>
        </p:nvSpPr>
        <p:spPr>
          <a:xfrm>
            <a:off x="616946" y="4364784"/>
            <a:ext cx="6566875" cy="315471"/>
          </a:xfrm>
        </p:spPr>
        <p:txBody>
          <a:bodyPr wrap="square" lIns="228600" tIns="0" rIns="0" bIns="182880" anchor="b" anchorCtr="0">
            <a:spAutoFit/>
          </a:bodyPr>
          <a:lstStyle>
            <a:lvl1pPr marL="0" indent="0">
              <a:spcBef>
                <a:spcPts val="300"/>
              </a:spcBef>
              <a:buNone/>
              <a:defRPr sz="1000" baseline="0">
                <a:solidFill>
                  <a:schemeClr val="accent4">
                    <a:lumMod val="50000"/>
                  </a:schemeClr>
                </a:solidFill>
              </a:defRPr>
            </a:lvl1pPr>
          </a:lstStyle>
          <a:p>
            <a:pPr lvl="0"/>
            <a:r>
              <a:rPr lang="en-US"/>
              <a:t>Click here to edit Master text styles</a:t>
            </a:r>
          </a:p>
        </p:txBody>
      </p:sp>
      <p:sp>
        <p:nvSpPr>
          <p:cNvPr id="7" name="Picture Placeholder 6">
            <a:extLst>
              <a:ext uri="{FF2B5EF4-FFF2-40B4-BE49-F238E27FC236}">
                <a16:creationId xmlns:a16="http://schemas.microsoft.com/office/drawing/2014/main" id="{27810F8D-08F0-7745-A0E0-3E68A6F4AC70}"/>
              </a:ext>
            </a:extLst>
          </p:cNvPr>
          <p:cNvSpPr>
            <a:spLocks noGrp="1"/>
          </p:cNvSpPr>
          <p:nvPr>
            <p:ph type="pic" sz="quarter" idx="12"/>
          </p:nvPr>
        </p:nvSpPr>
        <p:spPr>
          <a:xfrm>
            <a:off x="7061200" y="650875"/>
            <a:ext cx="1289050" cy="1597025"/>
          </a:xfrm>
          <a:ln w="28575">
            <a:solidFill>
              <a:schemeClr val="accent2"/>
            </a:solidFill>
          </a:ln>
        </p:spPr>
        <p:txBody>
          <a:bodyPr/>
          <a:lstStyle>
            <a:lvl1pPr>
              <a:buNone/>
              <a:defRPr sz="1100"/>
            </a:lvl1pPr>
          </a:lstStyle>
          <a:p>
            <a:r>
              <a:rPr lang="en-US"/>
              <a:t>Click icon to add picture</a:t>
            </a:r>
          </a:p>
        </p:txBody>
      </p:sp>
      <p:pic>
        <p:nvPicPr>
          <p:cNvPr id="6" name="Picture 5">
            <a:extLst>
              <a:ext uri="{FF2B5EF4-FFF2-40B4-BE49-F238E27FC236}">
                <a16:creationId xmlns:a16="http://schemas.microsoft.com/office/drawing/2014/main" id="{5DE544D0-6955-4E4C-A72C-50055DF3BC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1172" y="4223289"/>
            <a:ext cx="830098" cy="269336"/>
          </a:xfrm>
          <a:prstGeom prst="rect">
            <a:avLst/>
          </a:prstGeom>
        </p:spPr>
      </p:pic>
    </p:spTree>
    <p:extLst>
      <p:ext uri="{BB962C8B-B14F-4D97-AF65-F5344CB8AC3E}">
        <p14:creationId xmlns:p14="http://schemas.microsoft.com/office/powerpoint/2010/main" val="26784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spcBef>
                <a:spcPts val="600"/>
              </a:spcBef>
              <a:defRPr sz="3600" baseline="0"/>
            </a:lvl1pPr>
          </a:lstStyle>
          <a:p>
            <a:r>
              <a:rPr lang="en-US"/>
              <a:t>Click to edit Master Title Style</a:t>
            </a:r>
          </a:p>
        </p:txBody>
      </p:sp>
      <p:sp>
        <p:nvSpPr>
          <p:cNvPr id="3" name="Content Placeholder 2"/>
          <p:cNvSpPr>
            <a:spLocks noGrp="1"/>
          </p:cNvSpPr>
          <p:nvPr>
            <p:ph idx="1"/>
          </p:nvPr>
        </p:nvSpPr>
        <p:spPr>
          <a:xfrm>
            <a:off x="417095" y="1142178"/>
            <a:ext cx="8309810" cy="228370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4892662"/>
            <a:ext cx="8055429"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3943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4892662"/>
            <a:ext cx="8309810"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385437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842" y="2963103"/>
            <a:ext cx="5394960" cy="858697"/>
          </a:xfrm>
          <a:effectLst/>
        </p:spPr>
        <p:txBody>
          <a:bodyPr wrap="square" lIns="0" tIns="0" rIns="0" bIns="0" anchor="b" anchorCtr="0">
            <a:spAutoFit/>
          </a:bodyPr>
          <a:lstStyle>
            <a:lvl1pPr algn="l">
              <a:lnSpc>
                <a:spcPct val="90000"/>
              </a:lnSpc>
              <a:defRPr sz="3100" b="1" cap="none" spc="80" baseline="0">
                <a:ln w="19050">
                  <a:noFill/>
                </a:ln>
                <a:solidFill>
                  <a:srgbClr val="FFFFFF"/>
                </a:solidFill>
                <a:effectLst/>
                <a:latin typeface="+mj-lt"/>
              </a:defRPr>
            </a:lvl1pPr>
          </a:lstStyle>
          <a:p>
            <a:r>
              <a:rPr lang="en-US"/>
              <a:t>CLICK TO EDIT</a:t>
            </a:r>
            <a:br>
              <a:rPr lang="en-US"/>
            </a:br>
            <a:r>
              <a:rPr lang="en-US"/>
              <a:t>MASTER TITLE STYLE</a:t>
            </a:r>
          </a:p>
        </p:txBody>
      </p:sp>
      <p:sp>
        <p:nvSpPr>
          <p:cNvPr id="3" name="Subtitle 2"/>
          <p:cNvSpPr>
            <a:spLocks noGrp="1"/>
          </p:cNvSpPr>
          <p:nvPr>
            <p:ph type="subTitle" idx="1" hasCustomPrompt="1"/>
          </p:nvPr>
        </p:nvSpPr>
        <p:spPr>
          <a:xfrm>
            <a:off x="455842" y="4091731"/>
            <a:ext cx="4198564" cy="814325"/>
          </a:xfrm>
          <a:effectLst/>
        </p:spPr>
        <p:txBody>
          <a:bodyPr wrap="square" lIns="0" tIns="0" rIns="0" bIns="0" anchor="t">
            <a:spAutoFit/>
          </a:bodyPr>
          <a:lstStyle>
            <a:lvl1pPr marL="0" indent="0" algn="l">
              <a:lnSpc>
                <a:spcPct val="98000"/>
              </a:lnSpc>
              <a:spcBef>
                <a:spcPts val="0"/>
              </a:spcBef>
              <a:buNone/>
              <a:defRPr dirty="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br>
              <a:rPr lang="en-US"/>
            </a:br>
            <a:r>
              <a:rPr lang="en-US"/>
              <a:t>subtitle style</a:t>
            </a:r>
            <a:endParaRPr/>
          </a:p>
        </p:txBody>
      </p:sp>
    </p:spTree>
    <p:extLst>
      <p:ext uri="{BB962C8B-B14F-4D97-AF65-F5344CB8AC3E}">
        <p14:creationId xmlns:p14="http://schemas.microsoft.com/office/powerpoint/2010/main" val="322707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aculty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7899" y="1284462"/>
            <a:ext cx="3479494" cy="581698"/>
          </a:xfrm>
          <a:effectLst/>
        </p:spPr>
        <p:txBody>
          <a:bodyPr wrap="square" lIns="0" tIns="0" rIns="0" bIns="0" anchor="t">
            <a:spAutoFit/>
          </a:bodyPr>
          <a:lstStyle>
            <a:lvl1pPr marL="0" indent="0" algn="l">
              <a:lnSpc>
                <a:spcPct val="90000"/>
              </a:lnSpc>
              <a:spcBef>
                <a:spcPts val="300"/>
              </a:spcBef>
              <a:buNone/>
              <a:defRPr sz="2100" b="1" i="0" spc="60" baseline="0">
                <a:solidFill>
                  <a:schemeClr val="accent4"/>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br>
              <a:rPr lang="en-US"/>
            </a:br>
            <a:r>
              <a:rPr lang="en-US"/>
              <a:t>subtitle style</a:t>
            </a:r>
            <a:endParaRPr/>
          </a:p>
        </p:txBody>
      </p:sp>
      <p:sp>
        <p:nvSpPr>
          <p:cNvPr id="14" name="Title 1">
            <a:extLst>
              <a:ext uri="{FF2B5EF4-FFF2-40B4-BE49-F238E27FC236}">
                <a16:creationId xmlns:a16="http://schemas.microsoft.com/office/drawing/2014/main" id="{061B508A-9877-544A-9F53-EA4F896FFABD}"/>
              </a:ext>
            </a:extLst>
          </p:cNvPr>
          <p:cNvSpPr>
            <a:spLocks noGrp="1"/>
          </p:cNvSpPr>
          <p:nvPr>
            <p:ph type="ctrTitle" hasCustomPrompt="1"/>
          </p:nvPr>
        </p:nvSpPr>
        <p:spPr>
          <a:xfrm>
            <a:off x="317899" y="266344"/>
            <a:ext cx="5394960" cy="775597"/>
          </a:xfrm>
          <a:effectLst/>
        </p:spPr>
        <p:txBody>
          <a:bodyPr wrap="square" lIns="0" tIns="0" rIns="0" bIns="0" anchor="b" anchorCtr="0">
            <a:spAutoFit/>
          </a:bodyPr>
          <a:lstStyle>
            <a:lvl1pPr algn="l">
              <a:lnSpc>
                <a:spcPct val="90000"/>
              </a:lnSpc>
              <a:defRPr sz="2800" b="1" cap="none" spc="40" baseline="0">
                <a:ln w="19050">
                  <a:noFill/>
                </a:ln>
                <a:solidFill>
                  <a:srgbClr val="FFFFFF"/>
                </a:solidFill>
                <a:effectLst/>
                <a:latin typeface="+mj-lt"/>
              </a:defRPr>
            </a:lvl1pPr>
          </a:lstStyle>
          <a:p>
            <a:r>
              <a:rPr lang="en-US"/>
              <a:t>Click To Edit</a:t>
            </a:r>
            <a:br>
              <a:rPr lang="en-US"/>
            </a:br>
            <a:r>
              <a:rPr lang="en-US"/>
              <a:t>Master Title Style</a:t>
            </a:r>
          </a:p>
        </p:txBody>
      </p:sp>
    </p:spTree>
    <p:extLst>
      <p:ext uri="{BB962C8B-B14F-4D97-AF65-F5344CB8AC3E}">
        <p14:creationId xmlns:p14="http://schemas.microsoft.com/office/powerpoint/2010/main" val="34885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boar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42" y="1924782"/>
            <a:ext cx="8605517" cy="1107996"/>
          </a:xfrm>
          <a:effectLst/>
        </p:spPr>
        <p:txBody>
          <a:bodyPr wrap="square" lIns="0" tIns="0" rIns="0" bIns="0" anchor="ctr">
            <a:spAutoFit/>
          </a:bodyPr>
          <a:lstStyle>
            <a:lvl1pPr algn="ctr">
              <a:lnSpc>
                <a:spcPct val="90000"/>
              </a:lnSpc>
              <a:defRPr sz="4000" b="1" cap="none" spc="100" baseline="0">
                <a:ln>
                  <a:solidFill>
                    <a:schemeClr val="bg1"/>
                  </a:solidFill>
                </a:ln>
                <a:solidFill>
                  <a:schemeClr val="bg2"/>
                </a:solidFill>
                <a:effectLst/>
              </a:defRPr>
            </a:lvl1pPr>
          </a:lstStyle>
          <a:p>
            <a:r>
              <a:rPr lang="en-US"/>
              <a:t>Click to edit</a:t>
            </a:r>
            <a:br>
              <a:rPr lang="en-US"/>
            </a:br>
            <a:r>
              <a:rPr lang="en-US"/>
              <a:t>master title style</a:t>
            </a:r>
          </a:p>
        </p:txBody>
      </p:sp>
    </p:spTree>
    <p:extLst>
      <p:ext uri="{BB962C8B-B14F-4D97-AF65-F5344CB8AC3E}">
        <p14:creationId xmlns:p14="http://schemas.microsoft.com/office/powerpoint/2010/main" val="39729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arning Objectiv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7900" y="246888"/>
            <a:ext cx="5394960" cy="775597"/>
          </a:xfrm>
          <a:effectLst/>
        </p:spPr>
        <p:txBody>
          <a:bodyPr wrap="square" lIns="0" tIns="0" rIns="0" bIns="0" anchor="b" anchorCtr="0">
            <a:spAutoFit/>
          </a:bodyPr>
          <a:lstStyle>
            <a:lvl1pPr algn="l">
              <a:lnSpc>
                <a:spcPct val="90000"/>
              </a:lnSpc>
              <a:defRPr sz="2800" b="1" cap="none" spc="40" baseline="0">
                <a:ln w="19050">
                  <a:noFill/>
                </a:ln>
                <a:solidFill>
                  <a:srgbClr val="FFFFFF"/>
                </a:solidFill>
                <a:effectLst/>
                <a:latin typeface="+mj-lt"/>
              </a:defRPr>
            </a:lvl1pPr>
          </a:lstStyle>
          <a:p>
            <a:r>
              <a:rPr lang="en-US"/>
              <a:t>Click To Edit</a:t>
            </a:r>
            <a:br>
              <a:rPr lang="en-US"/>
            </a:br>
            <a:r>
              <a:rPr lang="en-US"/>
              <a:t>Master Title Style</a:t>
            </a:r>
          </a:p>
        </p:txBody>
      </p:sp>
    </p:spTree>
    <p:extLst>
      <p:ext uri="{BB962C8B-B14F-4D97-AF65-F5344CB8AC3E}">
        <p14:creationId xmlns:p14="http://schemas.microsoft.com/office/powerpoint/2010/main" val="38199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738" y="296173"/>
            <a:ext cx="8530684" cy="497829"/>
          </a:xfrm>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1232747"/>
            <a:ext cx="8529637" cy="344811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73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aculty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7899" y="1284462"/>
            <a:ext cx="3479494" cy="581698"/>
          </a:xfrm>
          <a:effectLst/>
        </p:spPr>
        <p:txBody>
          <a:bodyPr wrap="square" lIns="0" tIns="0" rIns="0" bIns="0" anchor="t">
            <a:spAutoFit/>
          </a:bodyPr>
          <a:lstStyle>
            <a:lvl1pPr marL="0" indent="0" algn="l">
              <a:lnSpc>
                <a:spcPct val="90000"/>
              </a:lnSpc>
              <a:spcBef>
                <a:spcPts val="300"/>
              </a:spcBef>
              <a:buNone/>
              <a:defRPr sz="2100" b="1" i="0" spc="60" baseline="0">
                <a:solidFill>
                  <a:schemeClr val="accent4"/>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br>
              <a:rPr lang="en-US"/>
            </a:br>
            <a:r>
              <a:rPr lang="en-US"/>
              <a:t>subtitle style</a:t>
            </a:r>
            <a:endParaRPr/>
          </a:p>
        </p:txBody>
      </p:sp>
      <p:sp>
        <p:nvSpPr>
          <p:cNvPr id="14" name="Title 1">
            <a:extLst>
              <a:ext uri="{FF2B5EF4-FFF2-40B4-BE49-F238E27FC236}">
                <a16:creationId xmlns:a16="http://schemas.microsoft.com/office/drawing/2014/main" id="{061B508A-9877-544A-9F53-EA4F896FFABD}"/>
              </a:ext>
            </a:extLst>
          </p:cNvPr>
          <p:cNvSpPr>
            <a:spLocks noGrp="1"/>
          </p:cNvSpPr>
          <p:nvPr>
            <p:ph type="ctrTitle" hasCustomPrompt="1"/>
          </p:nvPr>
        </p:nvSpPr>
        <p:spPr>
          <a:xfrm>
            <a:off x="317899" y="266344"/>
            <a:ext cx="5394960" cy="775597"/>
          </a:xfrm>
          <a:effectLst/>
        </p:spPr>
        <p:txBody>
          <a:bodyPr wrap="square" lIns="0" tIns="0" rIns="0" bIns="0" anchor="b" anchorCtr="0">
            <a:spAutoFit/>
          </a:bodyPr>
          <a:lstStyle>
            <a:lvl1pPr algn="l">
              <a:lnSpc>
                <a:spcPct val="90000"/>
              </a:lnSpc>
              <a:defRPr sz="2800" b="1" cap="none" spc="40" baseline="0">
                <a:ln w="19050">
                  <a:noFill/>
                </a:ln>
                <a:solidFill>
                  <a:srgbClr val="FFFFFF"/>
                </a:solidFill>
                <a:effectLst/>
                <a:latin typeface="+mj-lt"/>
              </a:defRPr>
            </a:lvl1pPr>
          </a:lstStyle>
          <a:p>
            <a:r>
              <a:rPr lang="en-US"/>
              <a:t>Click To Edit</a:t>
            </a:r>
            <a:br>
              <a:rPr lang="en-US"/>
            </a:br>
            <a:r>
              <a:rPr lang="en-US"/>
              <a:t>Master Title Style</a:t>
            </a:r>
          </a:p>
        </p:txBody>
      </p:sp>
    </p:spTree>
    <p:extLst>
      <p:ext uri="{BB962C8B-B14F-4D97-AF65-F5344CB8AC3E}">
        <p14:creationId xmlns:p14="http://schemas.microsoft.com/office/powerpoint/2010/main" val="325358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vy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itle 1">
            <a:extLst>
              <a:ext uri="{FF2B5EF4-FFF2-40B4-BE49-F238E27FC236}">
                <a16:creationId xmlns:a16="http://schemas.microsoft.com/office/drawing/2014/main" id="{6D9D572F-E8EB-7D45-A872-00DF3F195EEA}"/>
              </a:ext>
            </a:extLst>
          </p:cNvPr>
          <p:cNvSpPr>
            <a:spLocks noGrp="1"/>
          </p:cNvSpPr>
          <p:nvPr>
            <p:ph type="title" hasCustomPrompt="1"/>
          </p:nvPr>
        </p:nvSpPr>
        <p:spPr>
          <a:xfrm>
            <a:off x="312738" y="245212"/>
            <a:ext cx="8530684" cy="497829"/>
          </a:xfrm>
          <a:effectLst/>
        </p:spPr>
        <p:txBody>
          <a:bodyPr>
            <a:spAutoFit/>
          </a:bodyPr>
          <a:lstStyle>
            <a:lvl1pPr>
              <a:defRPr spc="50" baseline="0">
                <a:effectLst/>
              </a:defRPr>
            </a:lvl1pPr>
          </a:lstStyle>
          <a:p>
            <a:r>
              <a:rPr lang="en-US"/>
              <a:t>Click to edit master title style</a:t>
            </a:r>
          </a:p>
        </p:txBody>
      </p:sp>
      <p:sp>
        <p:nvSpPr>
          <p:cNvPr id="7" name="Content Placeholder 3">
            <a:extLst>
              <a:ext uri="{FF2B5EF4-FFF2-40B4-BE49-F238E27FC236}">
                <a16:creationId xmlns:a16="http://schemas.microsoft.com/office/drawing/2014/main" id="{D750011A-F418-9E40-BB0F-E54DE1FBCEE3}"/>
              </a:ext>
            </a:extLst>
          </p:cNvPr>
          <p:cNvSpPr>
            <a:spLocks noGrp="1"/>
          </p:cNvSpPr>
          <p:nvPr>
            <p:ph sz="quarter" idx="11"/>
          </p:nvPr>
        </p:nvSpPr>
        <p:spPr>
          <a:xfrm>
            <a:off x="312738" y="1246293"/>
            <a:ext cx="8529637" cy="3403080"/>
          </a:xfrm>
        </p:spPr>
        <p:txBody>
          <a:bodyPr/>
          <a:lstStyle>
            <a:lvl1pPr>
              <a:defRPr sz="25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vy Content Blank">
    <p:bg>
      <p:bgPr>
        <a:solidFill>
          <a:schemeClr val="accent3">
            <a:alpha val="0"/>
          </a:schemeClr>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itle 1">
            <a:extLst>
              <a:ext uri="{FF2B5EF4-FFF2-40B4-BE49-F238E27FC236}">
                <a16:creationId xmlns:a16="http://schemas.microsoft.com/office/drawing/2014/main" id="{6D9D572F-E8EB-7D45-A872-00DF3F195EEA}"/>
              </a:ext>
            </a:extLst>
          </p:cNvPr>
          <p:cNvSpPr>
            <a:spLocks noGrp="1"/>
          </p:cNvSpPr>
          <p:nvPr>
            <p:ph type="title" hasCustomPrompt="1"/>
          </p:nvPr>
        </p:nvSpPr>
        <p:spPr>
          <a:xfrm>
            <a:off x="312234" y="160037"/>
            <a:ext cx="8530684" cy="497829"/>
          </a:xfrm>
          <a:effectLst/>
        </p:spPr>
        <p:txBody>
          <a:bodyPr>
            <a:spAutoFit/>
          </a:bodyPr>
          <a:lstStyle>
            <a:lvl1pPr>
              <a:defRPr spc="50" baseline="0">
                <a:solidFill>
                  <a:srgbClr val="11597B"/>
                </a:solidFill>
                <a:effectLst/>
              </a:defRPr>
            </a:lvl1pPr>
          </a:lstStyle>
          <a:p>
            <a:r>
              <a:rPr lang="en-US"/>
              <a:t>Click to edit master title style</a:t>
            </a:r>
          </a:p>
        </p:txBody>
      </p:sp>
      <p:sp>
        <p:nvSpPr>
          <p:cNvPr id="7" name="Content Placeholder 3">
            <a:extLst>
              <a:ext uri="{FF2B5EF4-FFF2-40B4-BE49-F238E27FC236}">
                <a16:creationId xmlns:a16="http://schemas.microsoft.com/office/drawing/2014/main" id="{D750011A-F418-9E40-BB0F-E54DE1FBCEE3}"/>
              </a:ext>
            </a:extLst>
          </p:cNvPr>
          <p:cNvSpPr>
            <a:spLocks noGrp="1"/>
          </p:cNvSpPr>
          <p:nvPr>
            <p:ph sz="quarter" idx="11"/>
          </p:nvPr>
        </p:nvSpPr>
        <p:spPr>
          <a:xfrm>
            <a:off x="312738" y="884903"/>
            <a:ext cx="8529637" cy="3764470"/>
          </a:xfrm>
        </p:spPr>
        <p:txBody>
          <a:bodyPr/>
          <a:lstStyle>
            <a:lvl1pPr>
              <a:defRPr sz="25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81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12234" y="1171066"/>
            <a:ext cx="7939668" cy="338554"/>
          </a:xfrm>
          <a:effectLst/>
        </p:spPr>
        <p:txBody>
          <a:bodyPr vert="horz" wrap="square" lIns="0" tIns="45720" rIns="91440" bIns="45720" rtlCol="0" anchor="t" anchorCtr="0">
            <a:spAutoFit/>
          </a:bodyPr>
          <a:lstStyle>
            <a:lvl1pPr marL="0" indent="0">
              <a:buNone/>
              <a:defRPr kumimoji="0" sz="1600" b="1" i="0" u="none" strike="noStrike" kern="1200" cap="none" spc="0" normalizeH="0" baseline="0">
                <a:ln>
                  <a:noFill/>
                </a:ln>
                <a:solidFill>
                  <a:schemeClr val="accent2"/>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itle 1">
            <a:extLst>
              <a:ext uri="{FF2B5EF4-FFF2-40B4-BE49-F238E27FC236}">
                <a16:creationId xmlns:a16="http://schemas.microsoft.com/office/drawing/2014/main" id="{86F0EF65-2ADA-A248-A8CC-A31D7DAF32D2}"/>
              </a:ext>
            </a:extLst>
          </p:cNvPr>
          <p:cNvSpPr>
            <a:spLocks noGrp="1"/>
          </p:cNvSpPr>
          <p:nvPr>
            <p:ph type="title" hasCustomPrompt="1"/>
          </p:nvPr>
        </p:nvSpPr>
        <p:spPr>
          <a:xfrm>
            <a:off x="312234" y="206019"/>
            <a:ext cx="8530684" cy="497829"/>
          </a:xfrm>
          <a:effectLst/>
        </p:spPr>
        <p:txBody>
          <a:bodyPr>
            <a:spAutoFit/>
          </a:bodyPr>
          <a:lstStyle>
            <a:lvl1pPr>
              <a:defRPr spc="50" baseline="0">
                <a:effectLst/>
              </a:defRPr>
            </a:lvl1pPr>
          </a:lstStyle>
          <a:p>
            <a:r>
              <a:rPr lang="en-US"/>
              <a:t>Click to edit master title style</a:t>
            </a:r>
          </a:p>
        </p:txBody>
      </p:sp>
      <p:sp>
        <p:nvSpPr>
          <p:cNvPr id="8" name="Content Placeholder 3">
            <a:extLst>
              <a:ext uri="{FF2B5EF4-FFF2-40B4-BE49-F238E27FC236}">
                <a16:creationId xmlns:a16="http://schemas.microsoft.com/office/drawing/2014/main" id="{0CBCE264-7B36-7B49-ACC7-AFE530090177}"/>
              </a:ext>
            </a:extLst>
          </p:cNvPr>
          <p:cNvSpPr>
            <a:spLocks noGrp="1"/>
          </p:cNvSpPr>
          <p:nvPr>
            <p:ph sz="quarter" idx="11"/>
          </p:nvPr>
        </p:nvSpPr>
        <p:spPr>
          <a:xfrm>
            <a:off x="312738" y="1662482"/>
            <a:ext cx="8529637" cy="3152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Font typeface="Arial"/>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Title 1">
            <a:extLst>
              <a:ext uri="{FF2B5EF4-FFF2-40B4-BE49-F238E27FC236}">
                <a16:creationId xmlns:a16="http://schemas.microsoft.com/office/drawing/2014/main" id="{C374E140-8B0C-1040-96E4-CCBA31335B91}"/>
              </a:ext>
            </a:extLst>
          </p:cNvPr>
          <p:cNvSpPr>
            <a:spLocks noGrp="1"/>
          </p:cNvSpPr>
          <p:nvPr>
            <p:ph type="title" hasCustomPrompt="1"/>
          </p:nvPr>
        </p:nvSpPr>
        <p:spPr>
          <a:xfrm>
            <a:off x="312234" y="240386"/>
            <a:ext cx="8530684" cy="497829"/>
          </a:xfrm>
          <a:effectLst/>
        </p:spPr>
        <p:txBody>
          <a:bodyPr>
            <a:spAutoFit/>
          </a:bodyPr>
          <a:lstStyle>
            <a:lvl1pPr>
              <a:defRPr spc="50" baseline="0">
                <a:effectLst/>
              </a:defRPr>
            </a:lvl1pPr>
          </a:lstStyle>
          <a:p>
            <a:r>
              <a:rPr lang="en-US"/>
              <a:t>Click to edit master title style</a:t>
            </a:r>
          </a:p>
        </p:txBody>
      </p:sp>
    </p:spTree>
    <p:extLst>
      <p:ext uri="{BB962C8B-B14F-4D97-AF65-F5344CB8AC3E}">
        <p14:creationId xmlns:p14="http://schemas.microsoft.com/office/powerpoint/2010/main" val="3461611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vy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Font typeface="Arial"/>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Title 1">
            <a:extLst>
              <a:ext uri="{FF2B5EF4-FFF2-40B4-BE49-F238E27FC236}">
                <a16:creationId xmlns:a16="http://schemas.microsoft.com/office/drawing/2014/main" id="{C374E140-8B0C-1040-96E4-CCBA31335B91}"/>
              </a:ext>
            </a:extLst>
          </p:cNvPr>
          <p:cNvSpPr>
            <a:spLocks noGrp="1"/>
          </p:cNvSpPr>
          <p:nvPr>
            <p:ph type="title" hasCustomPrompt="1"/>
          </p:nvPr>
        </p:nvSpPr>
        <p:spPr>
          <a:xfrm>
            <a:off x="312234" y="242925"/>
            <a:ext cx="8530684" cy="497829"/>
          </a:xfrm>
          <a:effectLst/>
        </p:spPr>
        <p:txBody>
          <a:bodyPr>
            <a:spAutoFit/>
          </a:bodyPr>
          <a:lstStyle>
            <a:lvl1pPr>
              <a:defRPr spc="50" baseline="0">
                <a:effectLst/>
              </a:defRPr>
            </a:lvl1pPr>
          </a:lstStyle>
          <a:p>
            <a:r>
              <a:rPr lang="en-US"/>
              <a:t>Click to edit master title style</a:t>
            </a:r>
          </a:p>
        </p:txBody>
      </p:sp>
    </p:spTree>
    <p:extLst>
      <p:ext uri="{BB962C8B-B14F-4D97-AF65-F5344CB8AC3E}">
        <p14:creationId xmlns:p14="http://schemas.microsoft.com/office/powerpoint/2010/main" val="285245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R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234" y="1300843"/>
            <a:ext cx="8408020" cy="458587"/>
          </a:xfrm>
        </p:spPr>
        <p:txBody>
          <a:bodyPr wrap="square">
            <a:spAutoFit/>
          </a:bodyPr>
          <a:lstStyle>
            <a:lvl1pPr marL="0" indent="0">
              <a:buFontTx/>
              <a:buNone/>
              <a:defRPr b="1">
                <a:solidFill>
                  <a:srgbClr val="11597B"/>
                </a:solidFill>
              </a:defRPr>
            </a:lvl1pPr>
            <a:lvl2pPr marL="739775" indent="-282575">
              <a:buClr>
                <a:schemeClr val="accent2"/>
              </a:buClr>
              <a:buFont typeface="Arial"/>
              <a:buChar char="●"/>
              <a:defRPr/>
            </a:lvl2pPr>
            <a:lvl3pPr marL="1078992" indent="-283464">
              <a:buClr>
                <a:schemeClr val="accent2"/>
              </a:buClr>
              <a:buFont typeface="Arial"/>
              <a:buChar char="●"/>
              <a:defRPr/>
            </a:lvl3pPr>
            <a:lvl4pPr marL="1481328" indent="-283464">
              <a:buClr>
                <a:schemeClr val="accent2"/>
              </a:buClr>
              <a:buFont typeface="Arial"/>
              <a:buChar char="●"/>
              <a:defRPr/>
            </a:lvl4pPr>
            <a:lvl5pPr marL="1883664" indent="-283464">
              <a:buClr>
                <a:schemeClr val="accent2"/>
              </a:buClr>
              <a:buFont typeface="Arial"/>
              <a:buChar char="●"/>
              <a:defRPr/>
            </a:lvl5pPr>
          </a:lstStyle>
          <a:p>
            <a:pPr lvl="0"/>
            <a:r>
              <a:rPr lang="en-US"/>
              <a:t>Click to edit Master text styles</a:t>
            </a:r>
          </a:p>
        </p:txBody>
      </p:sp>
      <p:sp>
        <p:nvSpPr>
          <p:cNvPr id="5" name="Content Placeholder 4"/>
          <p:cNvSpPr>
            <a:spLocks noGrp="1"/>
          </p:cNvSpPr>
          <p:nvPr>
            <p:ph sz="quarter" idx="10"/>
          </p:nvPr>
        </p:nvSpPr>
        <p:spPr>
          <a:xfrm>
            <a:off x="312234" y="2111829"/>
            <a:ext cx="8408020" cy="2650672"/>
          </a:xfrm>
        </p:spPr>
        <p:txBody>
          <a:bodyPr/>
          <a:lstStyle>
            <a:lvl1pPr marL="514350" indent="-514350">
              <a:lnSpc>
                <a:spcPct val="90000"/>
              </a:lnSpc>
              <a:buClr>
                <a:schemeClr val="accent2"/>
              </a:buClr>
              <a:buSzPct val="100000"/>
              <a:buFont typeface="+mj-lt"/>
              <a:buAutoNum type="alphaUcPeriod"/>
              <a:defRPr sz="2800">
                <a:solidFill>
                  <a:schemeClr val="accent3"/>
                </a:solidFill>
              </a:defRPr>
            </a:lvl1pPr>
          </a:lstStyle>
          <a:p>
            <a:pPr lvl="0"/>
            <a:r>
              <a:rPr lang="en-US"/>
              <a:t>Click to edit Master text styles</a:t>
            </a:r>
          </a:p>
        </p:txBody>
      </p:sp>
      <p:sp>
        <p:nvSpPr>
          <p:cNvPr id="6" name="Title 1">
            <a:extLst>
              <a:ext uri="{FF2B5EF4-FFF2-40B4-BE49-F238E27FC236}">
                <a16:creationId xmlns:a16="http://schemas.microsoft.com/office/drawing/2014/main" id="{8994BE1E-4D43-8341-BBB9-C810345BD087}"/>
              </a:ext>
            </a:extLst>
          </p:cNvPr>
          <p:cNvSpPr>
            <a:spLocks noGrp="1"/>
          </p:cNvSpPr>
          <p:nvPr>
            <p:ph type="title" hasCustomPrompt="1"/>
          </p:nvPr>
        </p:nvSpPr>
        <p:spPr>
          <a:xfrm>
            <a:off x="312234" y="202326"/>
            <a:ext cx="8530684" cy="497829"/>
          </a:xfrm>
          <a:effectLst/>
        </p:spPr>
        <p:txBody>
          <a:bodyPr>
            <a:spAutoFit/>
          </a:bodyPr>
          <a:lstStyle>
            <a:lvl1pPr>
              <a:defRPr spc="50" baseline="0">
                <a:ln>
                  <a:noFill/>
                </a:ln>
                <a:solidFill>
                  <a:schemeClr val="bg1"/>
                </a:solidFill>
                <a:effectLst/>
              </a:defRPr>
            </a:lvl1pPr>
          </a:lstStyle>
          <a:p>
            <a:r>
              <a:rPr lang="en-US"/>
              <a:t>Click to edit master title style</a:t>
            </a:r>
          </a:p>
        </p:txBody>
      </p:sp>
    </p:spTree>
    <p:extLst>
      <p:ext uri="{BB962C8B-B14F-4D97-AF65-F5344CB8AC3E}">
        <p14:creationId xmlns:p14="http://schemas.microsoft.com/office/powerpoint/2010/main" val="36005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atient Cas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946" y="703299"/>
            <a:ext cx="7855026" cy="458587"/>
          </a:xfrm>
          <a:effectLst/>
        </p:spPr>
        <p:txBody>
          <a:bodyPr lIns="228600"/>
          <a:lstStyle>
            <a:lvl1pPr>
              <a:defRPr sz="2800">
                <a:solidFill>
                  <a:schemeClr val="accent1"/>
                </a:solidFill>
                <a:effectLst/>
              </a:defRPr>
            </a:lvl1pPr>
          </a:lstStyle>
          <a:p>
            <a:r>
              <a:rPr lang="en-US"/>
              <a:t>Click to edit Master title style</a:t>
            </a:r>
          </a:p>
        </p:txBody>
      </p:sp>
      <p:sp>
        <p:nvSpPr>
          <p:cNvPr id="3" name="Content Placeholder 2"/>
          <p:cNvSpPr>
            <a:spLocks noGrp="1"/>
          </p:cNvSpPr>
          <p:nvPr>
            <p:ph idx="1"/>
          </p:nvPr>
        </p:nvSpPr>
        <p:spPr>
          <a:xfrm>
            <a:off x="854110" y="1330213"/>
            <a:ext cx="7607814" cy="1477840"/>
          </a:xfrm>
        </p:spPr>
        <p:txBody>
          <a:bodyPr wrap="square">
            <a:spAutoFit/>
          </a:bodyPr>
          <a:lstStyle>
            <a:lvl1pPr>
              <a:defRPr sz="2400"/>
            </a:lvl1pPr>
            <a:lvl2pPr marL="739775" indent="-282575">
              <a:buClr>
                <a:schemeClr val="accent2"/>
              </a:buClr>
              <a:buFont typeface="Arial"/>
              <a:buChar char="●"/>
              <a:defRPr sz="2000"/>
            </a:lvl2pPr>
            <a:lvl3pPr marL="1078992" indent="-283464">
              <a:buClr>
                <a:schemeClr val="accent3"/>
              </a:buClr>
              <a:buFont typeface="Lucida Grande"/>
              <a:buChar char="-"/>
              <a:defRPr sz="1800"/>
            </a:lvl3pPr>
            <a:lvl4pPr marL="1481328" indent="-283464">
              <a:buClr>
                <a:schemeClr val="accent3"/>
              </a:buClr>
              <a:buFont typeface="Lucida Grande"/>
              <a:buChar char="-"/>
              <a:defRPr sz="1800"/>
            </a:lvl4pPr>
            <a:lvl5pPr marL="1883664" indent="-283464">
              <a:buClr>
                <a:schemeClr val="accent3"/>
              </a:buClr>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11"/>
          <p:cNvSpPr>
            <a:spLocks noGrp="1"/>
          </p:cNvSpPr>
          <p:nvPr>
            <p:ph type="body" sz="quarter" idx="11" hasCustomPrompt="1"/>
          </p:nvPr>
        </p:nvSpPr>
        <p:spPr>
          <a:xfrm>
            <a:off x="616946" y="4364784"/>
            <a:ext cx="6566875" cy="315471"/>
          </a:xfrm>
        </p:spPr>
        <p:txBody>
          <a:bodyPr wrap="square" lIns="228600" tIns="0" rIns="0" bIns="182880" anchor="b" anchorCtr="0">
            <a:spAutoFit/>
          </a:bodyPr>
          <a:lstStyle>
            <a:lvl1pPr marL="0" indent="0">
              <a:spcBef>
                <a:spcPts val="300"/>
              </a:spcBef>
              <a:buNone/>
              <a:defRPr sz="1000" baseline="0">
                <a:solidFill>
                  <a:schemeClr val="accent4">
                    <a:lumMod val="50000"/>
                  </a:schemeClr>
                </a:solidFill>
              </a:defRPr>
            </a:lvl1pPr>
          </a:lstStyle>
          <a:p>
            <a:pPr lvl="0"/>
            <a:r>
              <a:rPr lang="en-US"/>
              <a:t>Click here to edit Master text styles</a:t>
            </a:r>
          </a:p>
        </p:txBody>
      </p:sp>
      <p:sp>
        <p:nvSpPr>
          <p:cNvPr id="7" name="Picture Placeholder 6">
            <a:extLst>
              <a:ext uri="{FF2B5EF4-FFF2-40B4-BE49-F238E27FC236}">
                <a16:creationId xmlns:a16="http://schemas.microsoft.com/office/drawing/2014/main" id="{27810F8D-08F0-7745-A0E0-3E68A6F4AC70}"/>
              </a:ext>
            </a:extLst>
          </p:cNvPr>
          <p:cNvSpPr>
            <a:spLocks noGrp="1"/>
          </p:cNvSpPr>
          <p:nvPr>
            <p:ph type="pic" sz="quarter" idx="12"/>
          </p:nvPr>
        </p:nvSpPr>
        <p:spPr>
          <a:xfrm>
            <a:off x="7061200" y="650875"/>
            <a:ext cx="1289050" cy="1597025"/>
          </a:xfrm>
          <a:ln w="28575">
            <a:solidFill>
              <a:schemeClr val="accent2"/>
            </a:solidFill>
          </a:ln>
        </p:spPr>
        <p:txBody>
          <a:bodyPr/>
          <a:lstStyle>
            <a:lvl1pPr>
              <a:buNone/>
              <a:defRPr sz="1100"/>
            </a:lvl1pPr>
          </a:lstStyle>
          <a:p>
            <a:r>
              <a:rPr lang="en-US"/>
              <a:t>Click icon to add picture</a:t>
            </a:r>
          </a:p>
        </p:txBody>
      </p:sp>
      <p:pic>
        <p:nvPicPr>
          <p:cNvPr id="6" name="Picture 5">
            <a:extLst>
              <a:ext uri="{FF2B5EF4-FFF2-40B4-BE49-F238E27FC236}">
                <a16:creationId xmlns:a16="http://schemas.microsoft.com/office/drawing/2014/main" id="{5DE544D0-6955-4E4C-A72C-50055DF3BC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41172" y="4223289"/>
            <a:ext cx="830098" cy="269336"/>
          </a:xfrm>
          <a:prstGeom prst="rect">
            <a:avLst/>
          </a:prstGeom>
        </p:spPr>
      </p:pic>
    </p:spTree>
    <p:extLst>
      <p:ext uri="{BB962C8B-B14F-4D97-AF65-F5344CB8AC3E}">
        <p14:creationId xmlns:p14="http://schemas.microsoft.com/office/powerpoint/2010/main" val="304633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spcBef>
                <a:spcPts val="600"/>
              </a:spcBef>
              <a:defRPr sz="3600" baseline="0"/>
            </a:lvl1pPr>
          </a:lstStyle>
          <a:p>
            <a:r>
              <a:rPr lang="en-US"/>
              <a:t>Click to edit Master Title Style</a:t>
            </a:r>
          </a:p>
        </p:txBody>
      </p:sp>
      <p:sp>
        <p:nvSpPr>
          <p:cNvPr id="3" name="Content Placeholder 2"/>
          <p:cNvSpPr>
            <a:spLocks noGrp="1"/>
          </p:cNvSpPr>
          <p:nvPr>
            <p:ph idx="1"/>
          </p:nvPr>
        </p:nvSpPr>
        <p:spPr>
          <a:xfrm>
            <a:off x="417095" y="1142178"/>
            <a:ext cx="8309810" cy="2283702"/>
          </a:xfrm>
        </p:spPr>
        <p:txBody>
          <a:bodyPr wrap="square">
            <a:sp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4892662"/>
            <a:ext cx="8055429"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300855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Text Placeholder 6"/>
          <p:cNvSpPr>
            <a:spLocks noGrp="1"/>
          </p:cNvSpPr>
          <p:nvPr>
            <p:ph type="body" sz="quarter" idx="10"/>
          </p:nvPr>
        </p:nvSpPr>
        <p:spPr>
          <a:xfrm>
            <a:off x="0" y="4892662"/>
            <a:ext cx="8309810" cy="250838"/>
          </a:xfrm>
        </p:spPr>
        <p:txBody>
          <a:bodyPr vert="horz" wrap="square" lIns="228600" tIns="0" rIns="0" bIns="118872" rtlCol="0" anchor="b" anchorCtr="0">
            <a:spAutoFit/>
          </a:bodyPr>
          <a:lstStyle>
            <a:lvl1pPr>
              <a:spcBef>
                <a:spcPts val="2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9180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738" y="296174"/>
            <a:ext cx="8530684" cy="497829"/>
          </a:xfrm>
          <a:effectLst/>
        </p:spPr>
        <p:txBody>
          <a:bodyPr>
            <a:spAutoFit/>
          </a:bodyPr>
          <a:lstStyle>
            <a:lvl1pPr>
              <a:defRPr spc="50" baseline="0">
                <a:effectLst/>
              </a:defRPr>
            </a:lvl1pPr>
          </a:lstStyle>
          <a:p>
            <a:r>
              <a:rPr lang="en-US" dirty="0"/>
              <a:t>Click to edit master title style</a:t>
            </a:r>
          </a:p>
        </p:txBody>
      </p:sp>
      <p:sp>
        <p:nvSpPr>
          <p:cNvPr id="9" name="Text Placeholder 6"/>
          <p:cNvSpPr>
            <a:spLocks noGrp="1"/>
          </p:cNvSpPr>
          <p:nvPr>
            <p:ph type="body" sz="quarter" idx="10"/>
          </p:nvPr>
        </p:nvSpPr>
        <p:spPr>
          <a:xfrm>
            <a:off x="0" y="4828030"/>
            <a:ext cx="9144000" cy="31547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378"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9" y="1232747"/>
            <a:ext cx="8529637" cy="344811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73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lboar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42" y="1924782"/>
            <a:ext cx="8605517" cy="1107996"/>
          </a:xfrm>
          <a:effectLst/>
        </p:spPr>
        <p:txBody>
          <a:bodyPr wrap="square" lIns="0" tIns="0" rIns="0" bIns="0" anchor="ctr">
            <a:spAutoFit/>
          </a:bodyPr>
          <a:lstStyle>
            <a:lvl1pPr algn="ctr">
              <a:lnSpc>
                <a:spcPct val="90000"/>
              </a:lnSpc>
              <a:defRPr sz="4000" b="1" cap="none" spc="100" baseline="0">
                <a:ln>
                  <a:solidFill>
                    <a:schemeClr val="bg1"/>
                  </a:solidFill>
                </a:ln>
                <a:solidFill>
                  <a:schemeClr val="bg2"/>
                </a:solidFill>
                <a:effectLst/>
              </a:defRPr>
            </a:lvl1pPr>
          </a:lstStyle>
          <a:p>
            <a:r>
              <a:rPr lang="en-US"/>
              <a:t>Click to edit</a:t>
            </a:r>
            <a:br>
              <a:rPr lang="en-US"/>
            </a:br>
            <a:r>
              <a:rPr lang="en-US"/>
              <a:t>master title style</a:t>
            </a:r>
          </a:p>
        </p:txBody>
      </p:sp>
    </p:spTree>
    <p:extLst>
      <p:ext uri="{BB962C8B-B14F-4D97-AF65-F5344CB8AC3E}">
        <p14:creationId xmlns:p14="http://schemas.microsoft.com/office/powerpoint/2010/main" val="18109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arning Objectiv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7900" y="246888"/>
            <a:ext cx="5394960" cy="775597"/>
          </a:xfrm>
          <a:effectLst/>
        </p:spPr>
        <p:txBody>
          <a:bodyPr wrap="square" lIns="0" tIns="0" rIns="0" bIns="0" anchor="b" anchorCtr="0">
            <a:spAutoFit/>
          </a:bodyPr>
          <a:lstStyle>
            <a:lvl1pPr algn="l">
              <a:lnSpc>
                <a:spcPct val="90000"/>
              </a:lnSpc>
              <a:defRPr sz="2800" b="1" cap="none" spc="40" baseline="0">
                <a:ln w="19050">
                  <a:noFill/>
                </a:ln>
                <a:solidFill>
                  <a:srgbClr val="FFFFFF"/>
                </a:solidFill>
                <a:effectLst/>
                <a:latin typeface="+mj-lt"/>
              </a:defRPr>
            </a:lvl1pPr>
          </a:lstStyle>
          <a:p>
            <a:r>
              <a:rPr lang="en-US"/>
              <a:t>Click To Edit</a:t>
            </a:r>
            <a:br>
              <a:rPr lang="en-US"/>
            </a:br>
            <a:r>
              <a:rPr lang="en-US"/>
              <a:t>Master Title Style</a:t>
            </a:r>
          </a:p>
        </p:txBody>
      </p:sp>
    </p:spTree>
    <p:extLst>
      <p:ext uri="{BB962C8B-B14F-4D97-AF65-F5344CB8AC3E}">
        <p14:creationId xmlns:p14="http://schemas.microsoft.com/office/powerpoint/2010/main" val="25281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738" y="296173"/>
            <a:ext cx="8530684" cy="497829"/>
          </a:xfrm>
          <a:effectLst/>
        </p:spPr>
        <p:txBody>
          <a:bodyPr>
            <a:spAutoFit/>
          </a:bodyPr>
          <a:lstStyle>
            <a:lvl1pPr>
              <a:defRPr spc="50" baseline="0">
                <a:effectLst/>
              </a:defRPr>
            </a:lvl1pPr>
          </a:lstStyle>
          <a:p>
            <a:r>
              <a:rPr lang="en-US"/>
              <a:t>Click to edit master title style</a:t>
            </a:r>
          </a:p>
        </p:txBody>
      </p:sp>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Content Placeholder 3">
            <a:extLst>
              <a:ext uri="{FF2B5EF4-FFF2-40B4-BE49-F238E27FC236}">
                <a16:creationId xmlns:a16="http://schemas.microsoft.com/office/drawing/2014/main" id="{878ABEF9-8BD0-CF45-A80B-459A51B1F8FA}"/>
              </a:ext>
            </a:extLst>
          </p:cNvPr>
          <p:cNvSpPr>
            <a:spLocks noGrp="1"/>
          </p:cNvSpPr>
          <p:nvPr>
            <p:ph sz="quarter" idx="11"/>
          </p:nvPr>
        </p:nvSpPr>
        <p:spPr>
          <a:xfrm>
            <a:off x="312738" y="1232747"/>
            <a:ext cx="8529637" cy="344811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89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vy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itle 1">
            <a:extLst>
              <a:ext uri="{FF2B5EF4-FFF2-40B4-BE49-F238E27FC236}">
                <a16:creationId xmlns:a16="http://schemas.microsoft.com/office/drawing/2014/main" id="{6D9D572F-E8EB-7D45-A872-00DF3F195EEA}"/>
              </a:ext>
            </a:extLst>
          </p:cNvPr>
          <p:cNvSpPr>
            <a:spLocks noGrp="1"/>
          </p:cNvSpPr>
          <p:nvPr>
            <p:ph type="title" hasCustomPrompt="1"/>
          </p:nvPr>
        </p:nvSpPr>
        <p:spPr>
          <a:xfrm>
            <a:off x="312738" y="245212"/>
            <a:ext cx="8530684" cy="497829"/>
          </a:xfrm>
          <a:effectLst/>
        </p:spPr>
        <p:txBody>
          <a:bodyPr>
            <a:spAutoFit/>
          </a:bodyPr>
          <a:lstStyle>
            <a:lvl1pPr>
              <a:defRPr spc="50" baseline="0">
                <a:effectLst/>
              </a:defRPr>
            </a:lvl1pPr>
          </a:lstStyle>
          <a:p>
            <a:r>
              <a:rPr lang="en-US"/>
              <a:t>Click to edit master title style</a:t>
            </a:r>
          </a:p>
        </p:txBody>
      </p:sp>
      <p:sp>
        <p:nvSpPr>
          <p:cNvPr id="7" name="Content Placeholder 3">
            <a:extLst>
              <a:ext uri="{FF2B5EF4-FFF2-40B4-BE49-F238E27FC236}">
                <a16:creationId xmlns:a16="http://schemas.microsoft.com/office/drawing/2014/main" id="{D750011A-F418-9E40-BB0F-E54DE1FBCEE3}"/>
              </a:ext>
            </a:extLst>
          </p:cNvPr>
          <p:cNvSpPr>
            <a:spLocks noGrp="1"/>
          </p:cNvSpPr>
          <p:nvPr>
            <p:ph sz="quarter" idx="11"/>
          </p:nvPr>
        </p:nvSpPr>
        <p:spPr>
          <a:xfrm>
            <a:off x="312738" y="1246293"/>
            <a:ext cx="8529637" cy="3403080"/>
          </a:xfrm>
        </p:spPr>
        <p:txBody>
          <a:bodyPr/>
          <a:lstStyle>
            <a:lvl1pPr>
              <a:defRPr sz="25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6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vy Content Blank">
    <p:bg>
      <p:bgPr>
        <a:solidFill>
          <a:schemeClr val="accent3">
            <a:alpha val="0"/>
          </a:schemeClr>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itle 1">
            <a:extLst>
              <a:ext uri="{FF2B5EF4-FFF2-40B4-BE49-F238E27FC236}">
                <a16:creationId xmlns:a16="http://schemas.microsoft.com/office/drawing/2014/main" id="{6D9D572F-E8EB-7D45-A872-00DF3F195EEA}"/>
              </a:ext>
            </a:extLst>
          </p:cNvPr>
          <p:cNvSpPr>
            <a:spLocks noGrp="1"/>
          </p:cNvSpPr>
          <p:nvPr>
            <p:ph type="title" hasCustomPrompt="1"/>
          </p:nvPr>
        </p:nvSpPr>
        <p:spPr>
          <a:xfrm>
            <a:off x="312234" y="160037"/>
            <a:ext cx="8530684" cy="497829"/>
          </a:xfrm>
          <a:effectLst/>
        </p:spPr>
        <p:txBody>
          <a:bodyPr>
            <a:spAutoFit/>
          </a:bodyPr>
          <a:lstStyle>
            <a:lvl1pPr>
              <a:defRPr spc="50" baseline="0">
                <a:solidFill>
                  <a:srgbClr val="11597B"/>
                </a:solidFill>
                <a:effectLst/>
              </a:defRPr>
            </a:lvl1pPr>
          </a:lstStyle>
          <a:p>
            <a:r>
              <a:rPr lang="en-US"/>
              <a:t>Click to edit master title style</a:t>
            </a:r>
          </a:p>
        </p:txBody>
      </p:sp>
      <p:sp>
        <p:nvSpPr>
          <p:cNvPr id="7" name="Content Placeholder 3">
            <a:extLst>
              <a:ext uri="{FF2B5EF4-FFF2-40B4-BE49-F238E27FC236}">
                <a16:creationId xmlns:a16="http://schemas.microsoft.com/office/drawing/2014/main" id="{D750011A-F418-9E40-BB0F-E54DE1FBCEE3}"/>
              </a:ext>
            </a:extLst>
          </p:cNvPr>
          <p:cNvSpPr>
            <a:spLocks noGrp="1"/>
          </p:cNvSpPr>
          <p:nvPr>
            <p:ph sz="quarter" idx="11"/>
          </p:nvPr>
        </p:nvSpPr>
        <p:spPr>
          <a:xfrm>
            <a:off x="312738" y="884903"/>
            <a:ext cx="8529637" cy="3764470"/>
          </a:xfrm>
        </p:spPr>
        <p:txBody>
          <a:bodyPr/>
          <a:lstStyle>
            <a:lvl1pPr>
              <a:defRPr sz="25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87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12234" y="1171066"/>
            <a:ext cx="7939668" cy="338554"/>
          </a:xfrm>
          <a:effectLst/>
        </p:spPr>
        <p:txBody>
          <a:bodyPr vert="horz" wrap="square" lIns="0" tIns="45720" rIns="91440" bIns="45720" rtlCol="0" anchor="t" anchorCtr="0">
            <a:spAutoFit/>
          </a:bodyPr>
          <a:lstStyle>
            <a:lvl1pPr marL="0" indent="0">
              <a:buNone/>
              <a:defRPr kumimoji="0" sz="1600" b="1" i="0" u="none" strike="noStrike" kern="1200" cap="none" spc="0" normalizeH="0" baseline="0">
                <a:ln>
                  <a:noFill/>
                </a:ln>
                <a:solidFill>
                  <a:schemeClr val="accent2"/>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6" name="Title 1">
            <a:extLst>
              <a:ext uri="{FF2B5EF4-FFF2-40B4-BE49-F238E27FC236}">
                <a16:creationId xmlns:a16="http://schemas.microsoft.com/office/drawing/2014/main" id="{86F0EF65-2ADA-A248-A8CC-A31D7DAF32D2}"/>
              </a:ext>
            </a:extLst>
          </p:cNvPr>
          <p:cNvSpPr>
            <a:spLocks noGrp="1"/>
          </p:cNvSpPr>
          <p:nvPr>
            <p:ph type="title" hasCustomPrompt="1"/>
          </p:nvPr>
        </p:nvSpPr>
        <p:spPr>
          <a:xfrm>
            <a:off x="312234" y="206019"/>
            <a:ext cx="8530684" cy="497829"/>
          </a:xfrm>
          <a:effectLst/>
        </p:spPr>
        <p:txBody>
          <a:bodyPr>
            <a:spAutoFit/>
          </a:bodyPr>
          <a:lstStyle>
            <a:lvl1pPr>
              <a:defRPr spc="50" baseline="0">
                <a:effectLst/>
              </a:defRPr>
            </a:lvl1pPr>
          </a:lstStyle>
          <a:p>
            <a:r>
              <a:rPr lang="en-US"/>
              <a:t>Click to edit master title style</a:t>
            </a:r>
          </a:p>
        </p:txBody>
      </p:sp>
      <p:sp>
        <p:nvSpPr>
          <p:cNvPr id="8" name="Content Placeholder 3">
            <a:extLst>
              <a:ext uri="{FF2B5EF4-FFF2-40B4-BE49-F238E27FC236}">
                <a16:creationId xmlns:a16="http://schemas.microsoft.com/office/drawing/2014/main" id="{0CBCE264-7B36-7B49-ACC7-AFE530090177}"/>
              </a:ext>
            </a:extLst>
          </p:cNvPr>
          <p:cNvSpPr>
            <a:spLocks noGrp="1"/>
          </p:cNvSpPr>
          <p:nvPr>
            <p:ph sz="quarter" idx="11"/>
          </p:nvPr>
        </p:nvSpPr>
        <p:spPr>
          <a:xfrm>
            <a:off x="312738" y="1662482"/>
            <a:ext cx="8529637" cy="3152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1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0" y="4821489"/>
            <a:ext cx="9144000" cy="322011"/>
          </a:xfrm>
        </p:spPr>
        <p:txBody>
          <a:bodyPr vert="horz" wrap="square" lIns="228600" tIns="0" rIns="0" bIns="182880" rtlCol="0" anchor="b" anchorCtr="0">
            <a:spAutoFit/>
          </a:bodyPr>
          <a:lstStyle>
            <a:lvl1pPr>
              <a:buFont typeface="Arial"/>
              <a:buNone/>
              <a:defRPr kumimoji="0" lang="en-US" sz="1000" b="0" i="0" u="none" strike="noStrike" kern="1200" cap="none" spc="0" normalizeH="0" baseline="0" noProof="0" dirty="0" smtClean="0">
                <a:ln>
                  <a:noFill/>
                </a:ln>
                <a:solidFill>
                  <a:schemeClr val="accent4">
                    <a:lumMod val="50000"/>
                  </a:schemeClr>
                </a:solidFill>
                <a:effectLst/>
                <a:uLnTx/>
                <a:uFillTx/>
                <a:latin typeface="Arial"/>
                <a:ea typeface="+mn-ea"/>
                <a:cs typeface="Arial"/>
              </a:defRPr>
            </a:lvl1pPr>
          </a:lstStyle>
          <a:p>
            <a:pPr marL="0" marR="0" lvl="0" indent="0" algn="l" defTabSz="914400" rtl="0" eaLnBrk="1" fontAlgn="auto" latinLnBrk="0" hangingPunct="1">
              <a:lnSpc>
                <a:spcPct val="85000"/>
              </a:lnSpc>
              <a:spcBef>
                <a:spcPts val="500"/>
              </a:spcBef>
              <a:spcAft>
                <a:spcPts val="0"/>
              </a:spcAft>
              <a:buClr>
                <a:schemeClr val="accent1"/>
              </a:buClr>
              <a:buSzPct val="65000"/>
              <a:tabLst/>
              <a:defRPr/>
            </a:pPr>
            <a:r>
              <a:rPr lang="en-US"/>
              <a:t>Click to edit Master text styles</a:t>
            </a:r>
          </a:p>
        </p:txBody>
      </p:sp>
      <p:sp>
        <p:nvSpPr>
          <p:cNvPr id="4" name="Title 1">
            <a:extLst>
              <a:ext uri="{FF2B5EF4-FFF2-40B4-BE49-F238E27FC236}">
                <a16:creationId xmlns:a16="http://schemas.microsoft.com/office/drawing/2014/main" id="{C374E140-8B0C-1040-96E4-CCBA31335B91}"/>
              </a:ext>
            </a:extLst>
          </p:cNvPr>
          <p:cNvSpPr>
            <a:spLocks noGrp="1"/>
          </p:cNvSpPr>
          <p:nvPr>
            <p:ph type="title" hasCustomPrompt="1"/>
          </p:nvPr>
        </p:nvSpPr>
        <p:spPr>
          <a:xfrm>
            <a:off x="312234" y="240386"/>
            <a:ext cx="8530684" cy="497829"/>
          </a:xfrm>
          <a:effectLst/>
        </p:spPr>
        <p:txBody>
          <a:bodyPr>
            <a:spAutoFit/>
          </a:bodyPr>
          <a:lstStyle>
            <a:lvl1pPr>
              <a:defRPr spc="50" baseline="0">
                <a:effectLst/>
              </a:defRPr>
            </a:lvl1pPr>
          </a:lstStyle>
          <a:p>
            <a:r>
              <a:rPr lang="en-US"/>
              <a:t>Click to edit master title style</a:t>
            </a:r>
          </a:p>
        </p:txBody>
      </p:sp>
    </p:spTree>
    <p:extLst>
      <p:ext uri="{BB962C8B-B14F-4D97-AF65-F5344CB8AC3E}">
        <p14:creationId xmlns:p14="http://schemas.microsoft.com/office/powerpoint/2010/main" val="542562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234" y="1219199"/>
            <a:ext cx="8531352" cy="3621089"/>
          </a:xfrm>
          <a:prstGeom prst="rect">
            <a:avLst/>
          </a:prstGeom>
        </p:spPr>
        <p:txBody>
          <a:bodyPr vert="horz" wrap="square"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306658" y="294685"/>
            <a:ext cx="8530684" cy="497829"/>
          </a:xfrm>
          <a:prstGeom prst="rect">
            <a:avLst/>
          </a:prstGeom>
          <a:effectLst/>
        </p:spPr>
        <p:txBody>
          <a:bodyPr vert="horz" wrap="square" lIns="0" tIns="45720" rIns="91440" bIns="45720" rtlCol="0" anchor="ctr" anchorCtr="0">
            <a:spAutoFit/>
          </a:bodyPr>
          <a:lstStyle/>
          <a:p>
            <a:r>
              <a:rPr lang="en-US"/>
              <a:t>Click to edit Master title style</a:t>
            </a:r>
          </a:p>
        </p:txBody>
      </p:sp>
      <p:pic>
        <p:nvPicPr>
          <p:cNvPr id="5" name="Picture 4">
            <a:extLst>
              <a:ext uri="{FF2B5EF4-FFF2-40B4-BE49-F238E27FC236}">
                <a16:creationId xmlns:a16="http://schemas.microsoft.com/office/drawing/2014/main" id="{E92D73DA-42DC-654C-8FA3-A38E150140C1}"/>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999769" y="4698067"/>
            <a:ext cx="1009403" cy="327514"/>
          </a:xfrm>
          <a:prstGeom prst="rect">
            <a:avLst/>
          </a:prstGeom>
        </p:spPr>
      </p:pic>
    </p:spTree>
    <p:extLst>
      <p:ext uri="{BB962C8B-B14F-4D97-AF65-F5344CB8AC3E}">
        <p14:creationId xmlns:p14="http://schemas.microsoft.com/office/powerpoint/2010/main" val="202067735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hf sldNum="0" hdr="0" dt="0"/>
  <p:txStyles>
    <p:titleStyle>
      <a:lvl1pPr algn="l" defTabSz="914400" rtl="0" eaLnBrk="1" latinLnBrk="0" hangingPunct="1">
        <a:lnSpc>
          <a:spcPct val="85000"/>
        </a:lnSpc>
        <a:spcBef>
          <a:spcPct val="0"/>
        </a:spcBef>
        <a:buNone/>
        <a:defRPr sz="3100" b="1" i="0" kern="1200" cap="none" spc="40" baseline="0">
          <a:ln>
            <a:noFill/>
          </a:ln>
          <a:solidFill>
            <a:srgbClr val="FFFFFF"/>
          </a:solidFill>
          <a:effectLst/>
          <a:latin typeface="+mj-lt"/>
          <a:ea typeface="+mj-ea"/>
          <a:cs typeface="+mj-cs"/>
        </a:defRPr>
      </a:lvl1pPr>
    </p:titleStyle>
    <p:bodyStyle>
      <a:lvl1pPr marL="346075" indent="-365760" algn="l" defTabSz="914400" rtl="0" eaLnBrk="1" latinLnBrk="0" hangingPunct="1">
        <a:lnSpc>
          <a:spcPct val="85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85000"/>
        </a:lnSpc>
        <a:spcBef>
          <a:spcPts val="8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85000"/>
        </a:lnSpc>
        <a:spcBef>
          <a:spcPts val="8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85000"/>
        </a:lnSpc>
        <a:spcBef>
          <a:spcPts val="9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85000"/>
        </a:lnSpc>
        <a:spcBef>
          <a:spcPts val="9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234" y="1219199"/>
            <a:ext cx="8531352" cy="3621089"/>
          </a:xfrm>
          <a:prstGeom prst="rect">
            <a:avLst/>
          </a:prstGeom>
        </p:spPr>
        <p:txBody>
          <a:bodyPr vert="horz" wrap="square"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306658" y="294685"/>
            <a:ext cx="8530684" cy="497829"/>
          </a:xfrm>
          <a:prstGeom prst="rect">
            <a:avLst/>
          </a:prstGeom>
          <a:effectLst/>
        </p:spPr>
        <p:txBody>
          <a:bodyPr vert="horz" wrap="square" lIns="0" tIns="45720" rIns="91440" bIns="45720" rtlCol="0" anchor="ctr" anchorCtr="0">
            <a:spAutoFit/>
          </a:bodyPr>
          <a:lstStyle/>
          <a:p>
            <a:r>
              <a:rPr lang="en-US"/>
              <a:t>Click to edit Master title style</a:t>
            </a:r>
          </a:p>
        </p:txBody>
      </p:sp>
      <p:pic>
        <p:nvPicPr>
          <p:cNvPr id="5" name="Picture 4">
            <a:extLst>
              <a:ext uri="{FF2B5EF4-FFF2-40B4-BE49-F238E27FC236}">
                <a16:creationId xmlns:a16="http://schemas.microsoft.com/office/drawing/2014/main" id="{E92D73DA-42DC-654C-8FA3-A38E150140C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999769" y="4698067"/>
            <a:ext cx="1009403" cy="327514"/>
          </a:xfrm>
          <a:prstGeom prst="rect">
            <a:avLst/>
          </a:prstGeom>
        </p:spPr>
      </p:pic>
    </p:spTree>
    <p:extLst>
      <p:ext uri="{BB962C8B-B14F-4D97-AF65-F5344CB8AC3E}">
        <p14:creationId xmlns:p14="http://schemas.microsoft.com/office/powerpoint/2010/main" val="13167917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86" r:id="rId15"/>
  </p:sldLayoutIdLst>
  <p:hf sldNum="0" hdr="0" dt="0"/>
  <p:txStyles>
    <p:titleStyle>
      <a:lvl1pPr algn="l" defTabSz="914400" rtl="0" eaLnBrk="1" latinLnBrk="0" hangingPunct="1">
        <a:lnSpc>
          <a:spcPct val="85000"/>
        </a:lnSpc>
        <a:spcBef>
          <a:spcPct val="0"/>
        </a:spcBef>
        <a:buNone/>
        <a:defRPr sz="3100" b="1" i="0" kern="1200" cap="none" spc="40" baseline="0">
          <a:ln>
            <a:noFill/>
          </a:ln>
          <a:solidFill>
            <a:srgbClr val="FFFFFF"/>
          </a:solidFill>
          <a:effectLst/>
          <a:latin typeface="+mj-lt"/>
          <a:ea typeface="+mj-ea"/>
          <a:cs typeface="+mj-cs"/>
        </a:defRPr>
      </a:lvl1pPr>
    </p:titleStyle>
    <p:bodyStyle>
      <a:lvl1pPr marL="346075" indent="-365760" algn="l" defTabSz="914400" rtl="0" eaLnBrk="1" latinLnBrk="0" hangingPunct="1">
        <a:lnSpc>
          <a:spcPct val="85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85000"/>
        </a:lnSpc>
        <a:spcBef>
          <a:spcPts val="8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85000"/>
        </a:lnSpc>
        <a:spcBef>
          <a:spcPts val="8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85000"/>
        </a:lnSpc>
        <a:spcBef>
          <a:spcPts val="9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85000"/>
        </a:lnSpc>
        <a:spcBef>
          <a:spcPts val="9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vimeo.com/821350693/c56e4ab89c?share=copy" TargetMode="Externa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hyperlink" Target="https://www.cmeoutfitters.com/practice/virtual-education-hub/" TargetMode="External"/><Relationship Id="rId2" Type="http://schemas.openxmlformats.org/officeDocument/2006/relationships/hyperlink" Target="https://www.cmeoutfitters.com/practice/rare-diseases/" TargetMode="Externa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05D7D21-9870-FF40-B231-9AE98C2FAC8F}"/>
              </a:ext>
            </a:extLst>
          </p:cNvPr>
          <p:cNvSpPr txBox="1"/>
          <p:nvPr/>
        </p:nvSpPr>
        <p:spPr>
          <a:xfrm>
            <a:off x="561109" y="3500324"/>
            <a:ext cx="2737929" cy="519822"/>
          </a:xfrm>
          <a:prstGeom prst="rect">
            <a:avLst/>
          </a:prstGeom>
          <a:noFill/>
        </p:spPr>
        <p:txBody>
          <a:bodyPr wrap="none" lIns="0" tIns="0" rIns="0" bIns="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Supported by an educational grant from </a:t>
            </a:r>
            <a:br>
              <a:rPr kumimoji="0" lang="en-US" sz="1200" b="0" i="1"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br>
            <a:r>
              <a:rPr kumimoji="0" lang="en-US" sz="1200" b="0" i="1"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Takeda Pharmaceuticals U.S.A., Inc.</a:t>
            </a:r>
          </a:p>
        </p:txBody>
      </p:sp>
      <p:sp>
        <p:nvSpPr>
          <p:cNvPr id="10" name="TextBox 9">
            <a:extLst>
              <a:ext uri="{FF2B5EF4-FFF2-40B4-BE49-F238E27FC236}">
                <a16:creationId xmlns:a16="http://schemas.microsoft.com/office/drawing/2014/main" id="{30A81E5E-BA3D-E2A4-66BB-ABDA17407946}"/>
              </a:ext>
            </a:extLst>
          </p:cNvPr>
          <p:cNvSpPr txBox="1"/>
          <p:nvPr/>
        </p:nvSpPr>
        <p:spPr>
          <a:xfrm>
            <a:off x="457200" y="1567376"/>
            <a:ext cx="4287187" cy="1669688"/>
          </a:xfrm>
          <a:prstGeom prst="rect">
            <a:avLst/>
          </a:prstGeom>
          <a:noFill/>
        </p:spPr>
        <p:txBody>
          <a:bodyPr wrap="square" rtlCol="0">
            <a:spAutoFit/>
          </a:bodyPr>
          <a:lstStyle/>
          <a:p>
            <a:pPr marL="0" marR="0" lvl="0" indent="0" algn="l" defTabSz="457200" rtl="0" eaLnBrk="1" fontAlgn="auto" latinLnBrk="0" hangingPunct="1">
              <a:lnSpc>
                <a:spcPts val="4080"/>
              </a:lnSpc>
              <a:spcBef>
                <a:spcPts val="0"/>
              </a:spcBef>
              <a:spcAft>
                <a:spcPts val="0"/>
              </a:spcAft>
              <a:buClrTx/>
              <a:buSzTx/>
              <a:buFontTx/>
              <a:buNone/>
              <a:tabLst/>
              <a:defRPr/>
            </a:pPr>
            <a:r>
              <a:rPr kumimoji="0" lang="en-US" sz="4400" b="1"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When It’s More Than “Just an Infection”</a:t>
            </a:r>
          </a:p>
        </p:txBody>
      </p:sp>
      <p:sp>
        <p:nvSpPr>
          <p:cNvPr id="11" name="Rectangle 10">
            <a:extLst>
              <a:ext uri="{FF2B5EF4-FFF2-40B4-BE49-F238E27FC236}">
                <a16:creationId xmlns:a16="http://schemas.microsoft.com/office/drawing/2014/main" id="{E56A821C-8EE5-3BDC-3896-F147BD0C1CCF}"/>
              </a:ext>
            </a:extLst>
          </p:cNvPr>
          <p:cNvSpPr/>
          <p:nvPr/>
        </p:nvSpPr>
        <p:spPr>
          <a:xfrm flipV="1">
            <a:off x="561109" y="3297557"/>
            <a:ext cx="1290176" cy="45719"/>
          </a:xfrm>
          <a:prstGeom prst="rect">
            <a:avLst/>
          </a:prstGeom>
          <a:solidFill>
            <a:schemeClr val="accent4">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005774"/>
              </a:solidFill>
              <a:effectLst/>
              <a:uLnTx/>
              <a:uFillTx/>
              <a:latin typeface="Arial"/>
              <a:ea typeface="+mn-ea"/>
              <a:cs typeface="+mn-cs"/>
            </a:endParaRPr>
          </a:p>
        </p:txBody>
      </p:sp>
      <p:sp>
        <p:nvSpPr>
          <p:cNvPr id="2" name="TextBox 1">
            <a:extLst>
              <a:ext uri="{FF2B5EF4-FFF2-40B4-BE49-F238E27FC236}">
                <a16:creationId xmlns:a16="http://schemas.microsoft.com/office/drawing/2014/main" id="{245C6ED9-D6FA-935B-832D-DD807A47D3D3}"/>
              </a:ext>
            </a:extLst>
          </p:cNvPr>
          <p:cNvSpPr txBox="1"/>
          <p:nvPr/>
        </p:nvSpPr>
        <p:spPr>
          <a:xfrm>
            <a:off x="457200" y="517470"/>
            <a:ext cx="569825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Primary Immunodeficiency</a:t>
            </a:r>
            <a:br>
              <a:rPr kumimoji="0" lang="en-US" sz="2800" b="0"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in Pediatric Care: </a:t>
            </a:r>
          </a:p>
        </p:txBody>
      </p:sp>
      <p:pic>
        <p:nvPicPr>
          <p:cNvPr id="4" name="Picture 3" descr="Logo&#10;&#10;Description automatically generated with medium confidence">
            <a:extLst>
              <a:ext uri="{FF2B5EF4-FFF2-40B4-BE49-F238E27FC236}">
                <a16:creationId xmlns:a16="http://schemas.microsoft.com/office/drawing/2014/main" id="{FF030C95-79D3-8331-02AA-B2101BEA85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09" y="4329819"/>
            <a:ext cx="1582484" cy="514323"/>
          </a:xfrm>
          <a:prstGeom prst="rect">
            <a:avLst/>
          </a:prstGeom>
        </p:spPr>
      </p:pic>
    </p:spTree>
    <p:extLst>
      <p:ext uri="{BB962C8B-B14F-4D97-AF65-F5344CB8AC3E}">
        <p14:creationId xmlns:p14="http://schemas.microsoft.com/office/powerpoint/2010/main" val="17184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CD024-C8CE-4532-4544-D6423301C042}"/>
              </a:ext>
            </a:extLst>
          </p:cNvPr>
          <p:cNvSpPr>
            <a:spLocks noGrp="1"/>
          </p:cNvSpPr>
          <p:nvPr>
            <p:ph type="body" sz="quarter" idx="10"/>
          </p:nvPr>
        </p:nvSpPr>
        <p:spPr>
          <a:xfrm>
            <a:off x="0" y="4914126"/>
            <a:ext cx="9144000" cy="322011"/>
          </a:xfrm>
        </p:spPr>
        <p:txBody>
          <a:bodyPr/>
          <a:lstStyle/>
          <a:p>
            <a:r>
              <a:rPr lang="en-US" dirty="0" err="1"/>
              <a:t>Tangye</a:t>
            </a:r>
            <a:r>
              <a:rPr lang="en-US" dirty="0"/>
              <a:t> SG, et al. </a:t>
            </a:r>
            <a:r>
              <a:rPr lang="en-US" i="1" dirty="0"/>
              <a:t>J Clin Immunol</a:t>
            </a:r>
            <a:r>
              <a:rPr lang="en-US" dirty="0"/>
              <a:t>. 2022;42:1473-1508. Dorsey MJ, et al. </a:t>
            </a:r>
            <a:r>
              <a:rPr lang="en-US" i="1" dirty="0"/>
              <a:t>Immunol Allergy Clin North Am. </a:t>
            </a:r>
            <a:r>
              <a:rPr lang="en-US" dirty="0"/>
              <a:t>2019;39(1):1-11.</a:t>
            </a:r>
          </a:p>
        </p:txBody>
      </p:sp>
      <p:sp>
        <p:nvSpPr>
          <p:cNvPr id="3" name="Title 2">
            <a:extLst>
              <a:ext uri="{FF2B5EF4-FFF2-40B4-BE49-F238E27FC236}">
                <a16:creationId xmlns:a16="http://schemas.microsoft.com/office/drawing/2014/main" id="{D8A725FA-770C-7C46-7541-6C9C73482758}"/>
              </a:ext>
            </a:extLst>
          </p:cNvPr>
          <p:cNvSpPr>
            <a:spLocks noGrp="1"/>
          </p:cNvSpPr>
          <p:nvPr>
            <p:ph type="title"/>
          </p:nvPr>
        </p:nvSpPr>
        <p:spPr>
          <a:xfrm>
            <a:off x="312234" y="40178"/>
            <a:ext cx="8530684" cy="903324"/>
          </a:xfrm>
        </p:spPr>
        <p:txBody>
          <a:bodyPr/>
          <a:lstStyle/>
          <a:p>
            <a:r>
              <a:rPr lang="en-US"/>
              <a:t>Cumulative Discovery of IEI, Prevalence, and Types of Deficiencies</a:t>
            </a:r>
          </a:p>
        </p:txBody>
      </p:sp>
      <p:graphicFrame>
        <p:nvGraphicFramePr>
          <p:cNvPr id="6" name="Chart 5">
            <a:extLst>
              <a:ext uri="{FF2B5EF4-FFF2-40B4-BE49-F238E27FC236}">
                <a16:creationId xmlns:a16="http://schemas.microsoft.com/office/drawing/2014/main" id="{7E45756B-B77D-9EBD-CB2D-CE0C1CCC81D1}"/>
              </a:ext>
            </a:extLst>
          </p:cNvPr>
          <p:cNvGraphicFramePr/>
          <p:nvPr>
            <p:extLst>
              <p:ext uri="{D42A27DB-BD31-4B8C-83A1-F6EECF244321}">
                <p14:modId xmlns:p14="http://schemas.microsoft.com/office/powerpoint/2010/main" val="1101931708"/>
              </p:ext>
            </p:extLst>
          </p:nvPr>
        </p:nvGraphicFramePr>
        <p:xfrm>
          <a:off x="176816" y="859114"/>
          <a:ext cx="6400800" cy="408919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315E91AF-E176-17AD-D1F3-AA053614C630}"/>
              </a:ext>
            </a:extLst>
          </p:cNvPr>
          <p:cNvSpPr txBox="1"/>
          <p:nvPr/>
        </p:nvSpPr>
        <p:spPr>
          <a:xfrm rot="16200000">
            <a:off x="-1122829" y="2741019"/>
            <a:ext cx="3119552" cy="307777"/>
          </a:xfrm>
          <a:prstGeom prst="rect">
            <a:avLst/>
          </a:prstGeom>
          <a:noFill/>
        </p:spPr>
        <p:txBody>
          <a:bodyPr wrap="square" rtlCol="0">
            <a:spAutoFit/>
          </a:bodyPr>
          <a:lstStyle/>
          <a:p>
            <a:pPr algn="ctr"/>
            <a:r>
              <a:rPr lang="en-US" sz="1400" b="1">
                <a:solidFill>
                  <a:schemeClr val="accent1"/>
                </a:solidFill>
              </a:rPr>
              <a:t>Cumulative Discovery of IEI</a:t>
            </a:r>
          </a:p>
        </p:txBody>
      </p:sp>
      <p:sp>
        <p:nvSpPr>
          <p:cNvPr id="18" name="TextBox 17">
            <a:extLst>
              <a:ext uri="{FF2B5EF4-FFF2-40B4-BE49-F238E27FC236}">
                <a16:creationId xmlns:a16="http://schemas.microsoft.com/office/drawing/2014/main" id="{2808FA84-C757-757F-6CE1-3D82B233E721}"/>
              </a:ext>
            </a:extLst>
          </p:cNvPr>
          <p:cNvSpPr txBox="1"/>
          <p:nvPr/>
        </p:nvSpPr>
        <p:spPr>
          <a:xfrm>
            <a:off x="2300123" y="1031932"/>
            <a:ext cx="2543508" cy="1415772"/>
          </a:xfrm>
          <a:prstGeom prst="rect">
            <a:avLst/>
          </a:prstGeom>
          <a:noFill/>
          <a:ln>
            <a:solidFill>
              <a:schemeClr val="accent1"/>
            </a:solidFill>
          </a:ln>
        </p:spPr>
        <p:txBody>
          <a:bodyPr wrap="square" rtlCol="0">
            <a:spAutoFit/>
          </a:bodyPr>
          <a:lstStyle/>
          <a:p>
            <a:r>
              <a:rPr lang="en-US" sz="1600" b="1">
                <a:solidFill>
                  <a:schemeClr val="accent1"/>
                </a:solidFill>
              </a:rPr>
              <a:t>Prevalence</a:t>
            </a:r>
          </a:p>
          <a:p>
            <a:r>
              <a:rPr lang="en-US" sz="1400" b="1">
                <a:solidFill>
                  <a:schemeClr val="accent1"/>
                </a:solidFill>
              </a:rPr>
              <a:t>IgA</a:t>
            </a:r>
            <a:r>
              <a:rPr lang="en-US" sz="1400">
                <a:solidFill>
                  <a:schemeClr val="accent1"/>
                </a:solidFill>
              </a:rPr>
              <a:t> deficiency: 1/600</a:t>
            </a:r>
          </a:p>
          <a:p>
            <a:r>
              <a:rPr lang="en-US" sz="1400">
                <a:solidFill>
                  <a:schemeClr val="accent1"/>
                </a:solidFill>
              </a:rPr>
              <a:t>Common variable immune deficiencies (</a:t>
            </a:r>
            <a:r>
              <a:rPr lang="en-US" sz="1400" b="1">
                <a:solidFill>
                  <a:schemeClr val="accent1"/>
                </a:solidFill>
              </a:rPr>
              <a:t>CVID</a:t>
            </a:r>
            <a:r>
              <a:rPr lang="en-US" sz="1400">
                <a:solidFill>
                  <a:schemeClr val="accent1"/>
                </a:solidFill>
              </a:rPr>
              <a:t>): 1/25,000</a:t>
            </a:r>
          </a:p>
          <a:p>
            <a:r>
              <a:rPr lang="en-US" sz="1400">
                <a:solidFill>
                  <a:schemeClr val="accent1"/>
                </a:solidFill>
              </a:rPr>
              <a:t>Severe combined immune deficiencies (</a:t>
            </a:r>
            <a:r>
              <a:rPr lang="en-US" sz="1400" b="1">
                <a:solidFill>
                  <a:schemeClr val="accent1"/>
                </a:solidFill>
              </a:rPr>
              <a:t>SCID</a:t>
            </a:r>
            <a:r>
              <a:rPr lang="en-US" sz="1400">
                <a:solidFill>
                  <a:schemeClr val="accent1"/>
                </a:solidFill>
              </a:rPr>
              <a:t>): 1/65,000</a:t>
            </a:r>
          </a:p>
        </p:txBody>
      </p:sp>
      <p:sp>
        <p:nvSpPr>
          <p:cNvPr id="20" name="TextBox 19">
            <a:extLst>
              <a:ext uri="{FF2B5EF4-FFF2-40B4-BE49-F238E27FC236}">
                <a16:creationId xmlns:a16="http://schemas.microsoft.com/office/drawing/2014/main" id="{FD2DBD56-9470-30F5-2967-18872AD072FB}"/>
              </a:ext>
            </a:extLst>
          </p:cNvPr>
          <p:cNvSpPr txBox="1"/>
          <p:nvPr/>
        </p:nvSpPr>
        <p:spPr>
          <a:xfrm>
            <a:off x="6047726" y="1031932"/>
            <a:ext cx="2858577" cy="338554"/>
          </a:xfrm>
          <a:prstGeom prst="rect">
            <a:avLst/>
          </a:prstGeom>
          <a:noFill/>
        </p:spPr>
        <p:txBody>
          <a:bodyPr wrap="square" rtlCol="0">
            <a:spAutoFit/>
          </a:bodyPr>
          <a:lstStyle/>
          <a:p>
            <a:pPr algn="ctr"/>
            <a:r>
              <a:rPr lang="en-US" sz="1600" b="1">
                <a:solidFill>
                  <a:schemeClr val="accent1"/>
                </a:solidFill>
              </a:rPr>
              <a:t>Types of Deficiencies</a:t>
            </a:r>
          </a:p>
        </p:txBody>
      </p:sp>
      <p:sp>
        <p:nvSpPr>
          <p:cNvPr id="24" name="TextBox 23">
            <a:extLst>
              <a:ext uri="{FF2B5EF4-FFF2-40B4-BE49-F238E27FC236}">
                <a16:creationId xmlns:a16="http://schemas.microsoft.com/office/drawing/2014/main" id="{C47E3C65-FA6E-7E7C-945F-266BF30CB3D9}"/>
              </a:ext>
            </a:extLst>
          </p:cNvPr>
          <p:cNvSpPr txBox="1"/>
          <p:nvPr/>
        </p:nvSpPr>
        <p:spPr>
          <a:xfrm rot="18859314">
            <a:off x="6275917" y="3432546"/>
            <a:ext cx="714682" cy="369332"/>
          </a:xfrm>
          <a:prstGeom prst="rect">
            <a:avLst/>
          </a:prstGeom>
          <a:noFill/>
        </p:spPr>
        <p:txBody>
          <a:bodyPr wrap="square" rtlCol="0">
            <a:spAutoFit/>
          </a:bodyPr>
          <a:lstStyle/>
          <a:p>
            <a:pPr algn="ctr"/>
            <a:r>
              <a:rPr lang="en-US">
                <a:solidFill>
                  <a:schemeClr val="accent1"/>
                </a:solidFill>
              </a:rPr>
              <a:t>5%</a:t>
            </a:r>
          </a:p>
        </p:txBody>
      </p:sp>
      <p:grpSp>
        <p:nvGrpSpPr>
          <p:cNvPr id="5" name="Group 4">
            <a:extLst>
              <a:ext uri="{FF2B5EF4-FFF2-40B4-BE49-F238E27FC236}">
                <a16:creationId xmlns:a16="http://schemas.microsoft.com/office/drawing/2014/main" id="{90D1B6DB-A41B-FB56-0D1E-2A0AD3497C13}"/>
              </a:ext>
            </a:extLst>
          </p:cNvPr>
          <p:cNvGrpSpPr/>
          <p:nvPr/>
        </p:nvGrpSpPr>
        <p:grpSpPr>
          <a:xfrm>
            <a:off x="5924279" y="1211653"/>
            <a:ext cx="3314700" cy="3187700"/>
            <a:chOff x="5924279" y="1184492"/>
            <a:chExt cx="3314700" cy="3187700"/>
          </a:xfrm>
        </p:grpSpPr>
        <p:pic>
          <p:nvPicPr>
            <p:cNvPr id="16" name="Picture 15" descr="Chart, pie chart&#10;&#10;Description automatically generated">
              <a:extLst>
                <a:ext uri="{FF2B5EF4-FFF2-40B4-BE49-F238E27FC236}">
                  <a16:creationId xmlns:a16="http://schemas.microsoft.com/office/drawing/2014/main" id="{D34D25D0-7AD8-9730-6E18-AC8D5298F2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079490">
              <a:off x="5924279" y="1184492"/>
              <a:ext cx="3314700" cy="3187700"/>
            </a:xfrm>
            <a:prstGeom prst="rect">
              <a:avLst/>
            </a:prstGeom>
          </p:spPr>
        </p:pic>
        <p:sp>
          <p:nvSpPr>
            <p:cNvPr id="23" name="TextBox 22">
              <a:extLst>
                <a:ext uri="{FF2B5EF4-FFF2-40B4-BE49-F238E27FC236}">
                  <a16:creationId xmlns:a16="http://schemas.microsoft.com/office/drawing/2014/main" id="{7181252F-05B2-6CB9-E4A9-348CDD6F8043}"/>
                </a:ext>
              </a:extLst>
            </p:cNvPr>
            <p:cNvSpPr txBox="1"/>
            <p:nvPr/>
          </p:nvSpPr>
          <p:spPr>
            <a:xfrm>
              <a:off x="7489545" y="2511768"/>
              <a:ext cx="1536723" cy="584775"/>
            </a:xfrm>
            <a:prstGeom prst="rect">
              <a:avLst/>
            </a:prstGeom>
            <a:noFill/>
          </p:spPr>
          <p:txBody>
            <a:bodyPr wrap="square" rtlCol="0">
              <a:spAutoFit/>
            </a:bodyPr>
            <a:lstStyle/>
            <a:p>
              <a:pPr algn="ctr"/>
              <a:r>
                <a:rPr lang="en-US">
                  <a:solidFill>
                    <a:schemeClr val="accent1"/>
                  </a:solidFill>
                </a:rPr>
                <a:t>65%</a:t>
              </a:r>
            </a:p>
            <a:p>
              <a:pPr algn="ctr"/>
              <a:r>
                <a:rPr lang="en-US" sz="1400">
                  <a:solidFill>
                    <a:schemeClr val="accent1"/>
                  </a:solidFill>
                </a:rPr>
                <a:t>Humoral/B cell</a:t>
              </a:r>
            </a:p>
          </p:txBody>
        </p:sp>
        <p:sp>
          <p:nvSpPr>
            <p:cNvPr id="25" name="TextBox 24">
              <a:extLst>
                <a:ext uri="{FF2B5EF4-FFF2-40B4-BE49-F238E27FC236}">
                  <a16:creationId xmlns:a16="http://schemas.microsoft.com/office/drawing/2014/main" id="{B7A79829-6B84-C283-D7D6-A33D7B1A3619}"/>
                </a:ext>
              </a:extLst>
            </p:cNvPr>
            <p:cNvSpPr txBox="1"/>
            <p:nvPr/>
          </p:nvSpPr>
          <p:spPr>
            <a:xfrm rot="162569">
              <a:off x="6207225" y="2418138"/>
              <a:ext cx="714682" cy="369332"/>
            </a:xfrm>
            <a:prstGeom prst="rect">
              <a:avLst/>
            </a:prstGeom>
            <a:noFill/>
          </p:spPr>
          <p:txBody>
            <a:bodyPr wrap="square" rtlCol="0">
              <a:spAutoFit/>
            </a:bodyPr>
            <a:lstStyle/>
            <a:p>
              <a:pPr algn="ctr"/>
              <a:r>
                <a:rPr lang="en-US">
                  <a:solidFill>
                    <a:schemeClr val="tx2"/>
                  </a:solidFill>
                </a:rPr>
                <a:t>15%</a:t>
              </a:r>
            </a:p>
          </p:txBody>
        </p:sp>
        <p:sp>
          <p:nvSpPr>
            <p:cNvPr id="26" name="TextBox 25">
              <a:extLst>
                <a:ext uri="{FF2B5EF4-FFF2-40B4-BE49-F238E27FC236}">
                  <a16:creationId xmlns:a16="http://schemas.microsoft.com/office/drawing/2014/main" id="{96DC9EA9-8E64-530F-D308-66FE5E8FD2C3}"/>
                </a:ext>
              </a:extLst>
            </p:cNvPr>
            <p:cNvSpPr txBox="1"/>
            <p:nvPr/>
          </p:nvSpPr>
          <p:spPr>
            <a:xfrm>
              <a:off x="6068439" y="3068194"/>
              <a:ext cx="821952" cy="369332"/>
            </a:xfrm>
            <a:prstGeom prst="rect">
              <a:avLst/>
            </a:prstGeom>
            <a:noFill/>
          </p:spPr>
          <p:txBody>
            <a:bodyPr wrap="square" rtlCol="0">
              <a:spAutoFit/>
            </a:bodyPr>
            <a:lstStyle/>
            <a:p>
              <a:pPr algn="ctr"/>
              <a:r>
                <a:rPr lang="en-US">
                  <a:solidFill>
                    <a:schemeClr val="tx2"/>
                  </a:solidFill>
                </a:rPr>
                <a:t>5%</a:t>
              </a:r>
            </a:p>
          </p:txBody>
        </p:sp>
        <p:sp>
          <p:nvSpPr>
            <p:cNvPr id="27" name="TextBox 26">
              <a:extLst>
                <a:ext uri="{FF2B5EF4-FFF2-40B4-BE49-F238E27FC236}">
                  <a16:creationId xmlns:a16="http://schemas.microsoft.com/office/drawing/2014/main" id="{BD227364-CD0D-6799-7E23-95E2BC785518}"/>
                </a:ext>
              </a:extLst>
            </p:cNvPr>
            <p:cNvSpPr txBox="1"/>
            <p:nvPr/>
          </p:nvSpPr>
          <p:spPr>
            <a:xfrm rot="162569">
              <a:off x="6603942" y="3420974"/>
              <a:ext cx="714682" cy="369332"/>
            </a:xfrm>
            <a:prstGeom prst="rect">
              <a:avLst/>
            </a:prstGeom>
            <a:noFill/>
          </p:spPr>
          <p:txBody>
            <a:bodyPr wrap="square" rtlCol="0">
              <a:spAutoFit/>
            </a:bodyPr>
            <a:lstStyle/>
            <a:p>
              <a:pPr algn="ctr"/>
              <a:r>
                <a:rPr lang="en-US">
                  <a:solidFill>
                    <a:schemeClr val="tx2"/>
                  </a:solidFill>
                </a:rPr>
                <a:t>10%</a:t>
              </a:r>
            </a:p>
          </p:txBody>
        </p:sp>
        <p:sp>
          <p:nvSpPr>
            <p:cNvPr id="4" name="TextBox 3">
              <a:extLst>
                <a:ext uri="{FF2B5EF4-FFF2-40B4-BE49-F238E27FC236}">
                  <a16:creationId xmlns:a16="http://schemas.microsoft.com/office/drawing/2014/main" id="{9222A50D-DC13-772C-156A-02EC6297BA38}"/>
                </a:ext>
              </a:extLst>
            </p:cNvPr>
            <p:cNvSpPr txBox="1"/>
            <p:nvPr/>
          </p:nvSpPr>
          <p:spPr>
            <a:xfrm>
              <a:off x="6357234" y="1688551"/>
              <a:ext cx="821952" cy="369332"/>
            </a:xfrm>
            <a:prstGeom prst="rect">
              <a:avLst/>
            </a:prstGeom>
            <a:noFill/>
          </p:spPr>
          <p:txBody>
            <a:bodyPr wrap="square" rtlCol="0">
              <a:spAutoFit/>
            </a:bodyPr>
            <a:lstStyle/>
            <a:p>
              <a:pPr algn="ctr"/>
              <a:r>
                <a:rPr lang="en-US">
                  <a:solidFill>
                    <a:schemeClr val="accent1"/>
                  </a:solidFill>
                </a:rPr>
                <a:t>5%</a:t>
              </a:r>
            </a:p>
          </p:txBody>
        </p:sp>
      </p:grpSp>
      <p:sp>
        <p:nvSpPr>
          <p:cNvPr id="7" name="TextBox 6">
            <a:extLst>
              <a:ext uri="{FF2B5EF4-FFF2-40B4-BE49-F238E27FC236}">
                <a16:creationId xmlns:a16="http://schemas.microsoft.com/office/drawing/2014/main" id="{3B2E5B11-9658-C623-6E66-20F1620BA330}"/>
              </a:ext>
            </a:extLst>
          </p:cNvPr>
          <p:cNvSpPr txBox="1"/>
          <p:nvPr/>
        </p:nvSpPr>
        <p:spPr>
          <a:xfrm>
            <a:off x="5334345" y="1506335"/>
            <a:ext cx="1468187" cy="307777"/>
          </a:xfrm>
          <a:prstGeom prst="rect">
            <a:avLst/>
          </a:prstGeom>
          <a:noFill/>
        </p:spPr>
        <p:txBody>
          <a:bodyPr wrap="square" rtlCol="0">
            <a:spAutoFit/>
          </a:bodyPr>
          <a:lstStyle/>
          <a:p>
            <a:r>
              <a:rPr lang="en-US" sz="1400">
                <a:solidFill>
                  <a:schemeClr val="accent1"/>
                </a:solidFill>
              </a:rPr>
              <a:t>Cellular T cell</a:t>
            </a:r>
          </a:p>
        </p:txBody>
      </p:sp>
      <p:sp>
        <p:nvSpPr>
          <p:cNvPr id="8" name="TextBox 6">
            <a:extLst>
              <a:ext uri="{FF2B5EF4-FFF2-40B4-BE49-F238E27FC236}">
                <a16:creationId xmlns:a16="http://schemas.microsoft.com/office/drawing/2014/main" id="{E8DC923E-A944-879A-1868-104BE50F9B53}"/>
              </a:ext>
            </a:extLst>
          </p:cNvPr>
          <p:cNvSpPr txBox="1"/>
          <p:nvPr/>
        </p:nvSpPr>
        <p:spPr>
          <a:xfrm>
            <a:off x="5092274" y="3246472"/>
            <a:ext cx="146818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solidFill>
                  <a:schemeClr val="accent1"/>
                </a:solidFill>
              </a:rPr>
              <a:t>Complement</a:t>
            </a:r>
          </a:p>
        </p:txBody>
      </p:sp>
      <p:sp>
        <p:nvSpPr>
          <p:cNvPr id="9" name="TextBox 8">
            <a:extLst>
              <a:ext uri="{FF2B5EF4-FFF2-40B4-BE49-F238E27FC236}">
                <a16:creationId xmlns:a16="http://schemas.microsoft.com/office/drawing/2014/main" id="{78C009DD-ADF4-9A74-6A46-CA3513802CDD}"/>
              </a:ext>
            </a:extLst>
          </p:cNvPr>
          <p:cNvSpPr txBox="1"/>
          <p:nvPr/>
        </p:nvSpPr>
        <p:spPr>
          <a:xfrm>
            <a:off x="5181012" y="3838608"/>
            <a:ext cx="1685641" cy="307777"/>
          </a:xfrm>
          <a:prstGeom prst="rect">
            <a:avLst/>
          </a:prstGeom>
          <a:noFill/>
        </p:spPr>
        <p:txBody>
          <a:bodyPr wrap="square" rtlCol="0">
            <a:spAutoFit/>
          </a:bodyPr>
          <a:lstStyle/>
          <a:p>
            <a:r>
              <a:rPr lang="en-US" sz="1400">
                <a:solidFill>
                  <a:schemeClr val="accent1"/>
                </a:solidFill>
              </a:rPr>
              <a:t>Phagocyte/PMN</a:t>
            </a:r>
          </a:p>
        </p:txBody>
      </p:sp>
      <p:sp>
        <p:nvSpPr>
          <p:cNvPr id="39" name="TextBox 38">
            <a:extLst>
              <a:ext uri="{FF2B5EF4-FFF2-40B4-BE49-F238E27FC236}">
                <a16:creationId xmlns:a16="http://schemas.microsoft.com/office/drawing/2014/main" id="{1C9FE1FC-D67C-B4E0-CF50-D7C5495798AE}"/>
              </a:ext>
            </a:extLst>
          </p:cNvPr>
          <p:cNvSpPr txBox="1"/>
          <p:nvPr/>
        </p:nvSpPr>
        <p:spPr>
          <a:xfrm>
            <a:off x="6382551" y="4365053"/>
            <a:ext cx="2679967" cy="307777"/>
          </a:xfrm>
          <a:prstGeom prst="rect">
            <a:avLst/>
          </a:prstGeom>
          <a:noFill/>
        </p:spPr>
        <p:txBody>
          <a:bodyPr wrap="square" rtlCol="0">
            <a:spAutoFit/>
          </a:bodyPr>
          <a:lstStyle/>
          <a:p>
            <a:r>
              <a:rPr lang="en-US" sz="1400" b="1" dirty="0">
                <a:solidFill>
                  <a:schemeClr val="accent2"/>
                </a:solidFill>
              </a:rPr>
              <a:t>2021: &gt;475 distinct mutations</a:t>
            </a:r>
          </a:p>
        </p:txBody>
      </p:sp>
      <p:cxnSp>
        <p:nvCxnSpPr>
          <p:cNvPr id="41" name="Straight Arrow Connector 40">
            <a:extLst>
              <a:ext uri="{FF2B5EF4-FFF2-40B4-BE49-F238E27FC236}">
                <a16:creationId xmlns:a16="http://schemas.microsoft.com/office/drawing/2014/main" id="{67210AA0-3818-2BC4-F3CE-39B93830D921}"/>
              </a:ext>
            </a:extLst>
          </p:cNvPr>
          <p:cNvCxnSpPr>
            <a:cxnSpLocks/>
          </p:cNvCxnSpPr>
          <p:nvPr/>
        </p:nvCxnSpPr>
        <p:spPr>
          <a:xfrm flipH="1" flipV="1">
            <a:off x="6180788" y="4544579"/>
            <a:ext cx="18365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1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234" y="1300843"/>
            <a:ext cx="8408020" cy="1034129"/>
          </a:xfrm>
        </p:spPr>
        <p:txBody>
          <a:bodyPr/>
          <a:lstStyle/>
          <a:p>
            <a:r>
              <a:rPr lang="en-US" sz="2400"/>
              <a:t>According to the Jeffrey Modell Foundation guidance, which of the following is a warning sign for PI in pediatric patients? </a:t>
            </a:r>
          </a:p>
        </p:txBody>
      </p:sp>
      <p:sp>
        <p:nvSpPr>
          <p:cNvPr id="7" name="Content Placeholder 6"/>
          <p:cNvSpPr>
            <a:spLocks noGrp="1"/>
          </p:cNvSpPr>
          <p:nvPr>
            <p:ph sz="quarter" idx="10"/>
          </p:nvPr>
        </p:nvSpPr>
        <p:spPr>
          <a:xfrm>
            <a:off x="312234" y="2416629"/>
            <a:ext cx="8408020" cy="2650672"/>
          </a:xfrm>
        </p:spPr>
        <p:txBody>
          <a:bodyPr/>
          <a:lstStyle/>
          <a:p>
            <a:r>
              <a:rPr lang="en-US" sz="2400"/>
              <a:t>≥ 4 new ear infections in 1 year</a:t>
            </a:r>
          </a:p>
          <a:p>
            <a:r>
              <a:rPr lang="en-US" sz="2400"/>
              <a:t>≥</a:t>
            </a:r>
            <a:r>
              <a:rPr lang="en-US" sz="2400" b="1"/>
              <a:t> </a:t>
            </a:r>
            <a:r>
              <a:rPr lang="en-US" sz="2400"/>
              <a:t>2 new ear infections in 1 year</a:t>
            </a:r>
          </a:p>
          <a:p>
            <a:r>
              <a:rPr lang="en-US" sz="2400"/>
              <a:t>3 weeks of antibiotics with little effect</a:t>
            </a:r>
          </a:p>
          <a:p>
            <a:r>
              <a:rPr lang="en-US" sz="2400"/>
              <a:t>1 sinus infection within 12 months</a:t>
            </a:r>
          </a:p>
          <a:p>
            <a:r>
              <a:rPr lang="en-US" sz="2400"/>
              <a:t>I’m not sure  </a:t>
            </a:r>
          </a:p>
        </p:txBody>
      </p:sp>
      <p:sp>
        <p:nvSpPr>
          <p:cNvPr id="10" name="Title 9">
            <a:extLst>
              <a:ext uri="{FF2B5EF4-FFF2-40B4-BE49-F238E27FC236}">
                <a16:creationId xmlns:a16="http://schemas.microsoft.com/office/drawing/2014/main" id="{73FB2600-AB59-D042-A458-06A9363E086A}"/>
              </a:ext>
            </a:extLst>
          </p:cNvPr>
          <p:cNvSpPr>
            <a:spLocks noGrp="1"/>
          </p:cNvSpPr>
          <p:nvPr>
            <p:ph type="title"/>
          </p:nvPr>
        </p:nvSpPr>
        <p:spPr>
          <a:xfrm>
            <a:off x="312234" y="242188"/>
            <a:ext cx="8530684" cy="497829"/>
          </a:xfrm>
        </p:spPr>
        <p:txBody>
          <a:bodyPr/>
          <a:lstStyle/>
          <a:p>
            <a:r>
              <a:rPr lang="en-US"/>
              <a:t>Audience Response</a:t>
            </a:r>
          </a:p>
        </p:txBody>
      </p:sp>
    </p:spTree>
    <p:extLst>
      <p:ext uri="{BB962C8B-B14F-4D97-AF65-F5344CB8AC3E}">
        <p14:creationId xmlns:p14="http://schemas.microsoft.com/office/powerpoint/2010/main" val="10655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149501E-0C00-834E-B174-A52C47F7048D}"/>
              </a:ext>
            </a:extLst>
          </p:cNvPr>
          <p:cNvSpPr txBox="1"/>
          <p:nvPr/>
        </p:nvSpPr>
        <p:spPr>
          <a:xfrm>
            <a:off x="3171744" y="-173968"/>
            <a:ext cx="1326004" cy="3046988"/>
          </a:xfrm>
          <a:prstGeom prst="rect">
            <a:avLst/>
          </a:prstGeom>
          <a:noFill/>
          <a:effectLst/>
        </p:spPr>
        <p:txBody>
          <a:bodyPr wrap="square" rtlCol="0">
            <a:spAutoFit/>
          </a:bodyPr>
          <a:lstStyle/>
          <a:p>
            <a:pPr algn="ctr"/>
            <a:r>
              <a:rPr lang="en-US" sz="19200" b="1">
                <a:solidFill>
                  <a:schemeClr val="accent4"/>
                </a:solidFill>
              </a:rPr>
              <a:t>1</a:t>
            </a:r>
          </a:p>
        </p:txBody>
      </p:sp>
      <p:sp>
        <p:nvSpPr>
          <p:cNvPr id="16" name="Title 3">
            <a:extLst>
              <a:ext uri="{FF2B5EF4-FFF2-40B4-BE49-F238E27FC236}">
                <a16:creationId xmlns:a16="http://schemas.microsoft.com/office/drawing/2014/main" id="{42BEB4DA-C2F4-8941-BD5A-A2E7DEE9D300}"/>
              </a:ext>
            </a:extLst>
          </p:cNvPr>
          <p:cNvSpPr txBox="1">
            <a:spLocks/>
          </p:cNvSpPr>
          <p:nvPr/>
        </p:nvSpPr>
        <p:spPr>
          <a:xfrm>
            <a:off x="486384" y="1070497"/>
            <a:ext cx="2866416" cy="5262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800" spc="120">
                <a:ln w="19050">
                  <a:noFill/>
                </a:ln>
                <a:solidFill>
                  <a:srgbClr val="FFFFFF"/>
                </a:solidFill>
              </a:rPr>
              <a:t>LEARNING</a:t>
            </a:r>
          </a:p>
        </p:txBody>
      </p:sp>
      <p:sp>
        <p:nvSpPr>
          <p:cNvPr id="21" name="Title 3">
            <a:extLst>
              <a:ext uri="{FF2B5EF4-FFF2-40B4-BE49-F238E27FC236}">
                <a16:creationId xmlns:a16="http://schemas.microsoft.com/office/drawing/2014/main" id="{FF69362C-3504-EA48-8B0D-8D3C6EFAEDEE}"/>
              </a:ext>
            </a:extLst>
          </p:cNvPr>
          <p:cNvSpPr txBox="1">
            <a:spLocks/>
          </p:cNvSpPr>
          <p:nvPr/>
        </p:nvSpPr>
        <p:spPr>
          <a:xfrm>
            <a:off x="486384" y="1588754"/>
            <a:ext cx="2866416" cy="4985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600" b="0">
                <a:ln w="19050">
                  <a:noFill/>
                </a:ln>
                <a:solidFill>
                  <a:srgbClr val="FFFFFF"/>
                </a:solidFill>
              </a:rPr>
              <a:t>OBJECTIVE</a:t>
            </a:r>
          </a:p>
        </p:txBody>
      </p:sp>
      <p:sp>
        <p:nvSpPr>
          <p:cNvPr id="26" name="Title 25">
            <a:extLst>
              <a:ext uri="{FF2B5EF4-FFF2-40B4-BE49-F238E27FC236}">
                <a16:creationId xmlns:a16="http://schemas.microsoft.com/office/drawing/2014/main" id="{BF74DD2A-51F4-4646-B441-B5EB9A6C8D9B}"/>
              </a:ext>
            </a:extLst>
          </p:cNvPr>
          <p:cNvSpPr>
            <a:spLocks noGrp="1"/>
          </p:cNvSpPr>
          <p:nvPr>
            <p:ph type="ctrTitle"/>
          </p:nvPr>
        </p:nvSpPr>
        <p:spPr>
          <a:xfrm>
            <a:off x="454086" y="2766836"/>
            <a:ext cx="6326959" cy="1163395"/>
          </a:xfrm>
        </p:spPr>
        <p:txBody>
          <a:bodyPr anchor="t"/>
          <a:lstStyle/>
          <a:p>
            <a:r>
              <a:rPr lang="en-US"/>
              <a:t>Assess the signs and symptoms of primary immunodeficiency in pediatric patients</a:t>
            </a:r>
          </a:p>
        </p:txBody>
      </p:sp>
      <p:sp>
        <p:nvSpPr>
          <p:cNvPr id="2" name="Title 1">
            <a:extLst>
              <a:ext uri="{FF2B5EF4-FFF2-40B4-BE49-F238E27FC236}">
                <a16:creationId xmlns:a16="http://schemas.microsoft.com/office/drawing/2014/main" id="{4239EB1B-8286-B684-F84E-ADB39AE55B8B}"/>
              </a:ext>
            </a:extLst>
          </p:cNvPr>
          <p:cNvSpPr txBox="1">
            <a:spLocks/>
          </p:cNvSpPr>
          <p:nvPr/>
        </p:nvSpPr>
        <p:spPr>
          <a:xfrm>
            <a:off x="480362" y="4117485"/>
            <a:ext cx="7376292" cy="3877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2800" b="1" i="0" kern="1200" cap="none" spc="40" baseline="0">
                <a:ln w="19050">
                  <a:noFill/>
                </a:ln>
                <a:solidFill>
                  <a:srgbClr val="FFFFFF"/>
                </a:solidFill>
                <a:effectLst/>
                <a:latin typeface="+mj-lt"/>
                <a:ea typeface="+mj-ea"/>
                <a:cs typeface="+mj-cs"/>
              </a:defRPr>
            </a:lvl1pPr>
          </a:lstStyle>
          <a:p>
            <a:r>
              <a:rPr lang="en-US">
                <a:solidFill>
                  <a:schemeClr val="accent4"/>
                </a:solidFill>
              </a:rPr>
              <a:t>Kenneth Paris, MD, MPH </a:t>
            </a:r>
          </a:p>
        </p:txBody>
      </p:sp>
    </p:spTree>
    <p:extLst>
      <p:ext uri="{BB962C8B-B14F-4D97-AF65-F5344CB8AC3E}">
        <p14:creationId xmlns:p14="http://schemas.microsoft.com/office/powerpoint/2010/main" val="354835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564F-7809-F1C3-B379-16A734E79334}"/>
              </a:ext>
            </a:extLst>
          </p:cNvPr>
          <p:cNvSpPr>
            <a:spLocks noGrp="1"/>
          </p:cNvSpPr>
          <p:nvPr>
            <p:ph type="title"/>
          </p:nvPr>
        </p:nvSpPr>
        <p:spPr>
          <a:xfrm>
            <a:off x="417095" y="233387"/>
            <a:ext cx="8309810" cy="563231"/>
          </a:xfrm>
        </p:spPr>
        <p:txBody>
          <a:bodyPr/>
          <a:lstStyle/>
          <a:p>
            <a:r>
              <a:rPr lang="en-US"/>
              <a:t>Diagnosing PI: Warning Signs</a:t>
            </a:r>
          </a:p>
        </p:txBody>
      </p:sp>
      <p:sp>
        <p:nvSpPr>
          <p:cNvPr id="4" name="Text Placeholder 3">
            <a:extLst>
              <a:ext uri="{FF2B5EF4-FFF2-40B4-BE49-F238E27FC236}">
                <a16:creationId xmlns:a16="http://schemas.microsoft.com/office/drawing/2014/main" id="{DB0D72B3-3A50-3405-EC83-131443772F83}"/>
              </a:ext>
            </a:extLst>
          </p:cNvPr>
          <p:cNvSpPr>
            <a:spLocks noGrp="1"/>
          </p:cNvSpPr>
          <p:nvPr>
            <p:ph type="body" sz="quarter" idx="10"/>
          </p:nvPr>
        </p:nvSpPr>
        <p:spPr>
          <a:xfrm>
            <a:off x="0" y="4892662"/>
            <a:ext cx="8055429" cy="250838"/>
          </a:xfrm>
        </p:spPr>
        <p:txBody>
          <a:bodyPr/>
          <a:lstStyle/>
          <a:p>
            <a:r>
              <a:rPr lang="en-US">
                <a:solidFill>
                  <a:schemeClr val="accent4">
                    <a:lumMod val="50000"/>
                  </a:schemeClr>
                </a:solidFill>
              </a:rPr>
              <a:t>Jeffrey Modell Foundation. 2021. https://info4pi.org/library/educational-materials/. </a:t>
            </a:r>
          </a:p>
        </p:txBody>
      </p:sp>
      <p:grpSp>
        <p:nvGrpSpPr>
          <p:cNvPr id="11" name="Group 10">
            <a:extLst>
              <a:ext uri="{FF2B5EF4-FFF2-40B4-BE49-F238E27FC236}">
                <a16:creationId xmlns:a16="http://schemas.microsoft.com/office/drawing/2014/main" id="{8FDB6D56-21B6-BC16-75EB-1917F67485BD}"/>
              </a:ext>
            </a:extLst>
          </p:cNvPr>
          <p:cNvGrpSpPr/>
          <p:nvPr/>
        </p:nvGrpSpPr>
        <p:grpSpPr>
          <a:xfrm>
            <a:off x="136188" y="950426"/>
            <a:ext cx="4276238" cy="3806400"/>
            <a:chOff x="550544" y="950427"/>
            <a:chExt cx="2984529" cy="2589040"/>
          </a:xfrm>
        </p:grpSpPr>
        <p:pic>
          <p:nvPicPr>
            <p:cNvPr id="6" name="Picture 2">
              <a:extLst>
                <a:ext uri="{FF2B5EF4-FFF2-40B4-BE49-F238E27FC236}">
                  <a16:creationId xmlns:a16="http://schemas.microsoft.com/office/drawing/2014/main" id="{074D192E-D76A-E624-887A-EC1DEFBF5C0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0544" y="950427"/>
              <a:ext cx="2984529" cy="7519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6F524B0-622E-5BE4-EFF3-488B562DFBE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0544" y="1702340"/>
              <a:ext cx="2984529" cy="1837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AA2D24-E573-77A8-4E9E-22D7CD7E8C3C}"/>
              </a:ext>
            </a:extLst>
          </p:cNvPr>
          <p:cNvGrpSpPr/>
          <p:nvPr/>
        </p:nvGrpSpPr>
        <p:grpSpPr>
          <a:xfrm>
            <a:off x="4303558" y="950427"/>
            <a:ext cx="4276238" cy="3786943"/>
            <a:chOff x="3535073" y="969376"/>
            <a:chExt cx="2878129" cy="2510116"/>
          </a:xfrm>
        </p:grpSpPr>
        <p:pic>
          <p:nvPicPr>
            <p:cNvPr id="7" name="Picture 4">
              <a:extLst>
                <a:ext uri="{FF2B5EF4-FFF2-40B4-BE49-F238E27FC236}">
                  <a16:creationId xmlns:a16="http://schemas.microsoft.com/office/drawing/2014/main" id="{167EB6A9-EC2E-FC54-BF5B-B94B5DEA7A7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35073" y="1712743"/>
              <a:ext cx="2878129" cy="1766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D0D750C-615A-6747-CB58-0150D235E4D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35073" y="969376"/>
              <a:ext cx="2878129" cy="6950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119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2AB8-227C-BEC5-A8DC-7E2AF9B95204}"/>
              </a:ext>
            </a:extLst>
          </p:cNvPr>
          <p:cNvSpPr>
            <a:spLocks noGrp="1"/>
          </p:cNvSpPr>
          <p:nvPr>
            <p:ph type="title"/>
          </p:nvPr>
        </p:nvSpPr>
        <p:spPr>
          <a:xfrm>
            <a:off x="417095" y="50260"/>
            <a:ext cx="8309810" cy="929485"/>
          </a:xfrm>
        </p:spPr>
        <p:txBody>
          <a:bodyPr/>
          <a:lstStyle/>
          <a:p>
            <a:r>
              <a:rPr lang="en-US" sz="3200"/>
              <a:t>PI Vigilance: Recurrent, Unusual, Persistent, Severe, Shared Infections</a:t>
            </a:r>
          </a:p>
        </p:txBody>
      </p:sp>
      <p:sp>
        <p:nvSpPr>
          <p:cNvPr id="4" name="Text Placeholder 3">
            <a:extLst>
              <a:ext uri="{FF2B5EF4-FFF2-40B4-BE49-F238E27FC236}">
                <a16:creationId xmlns:a16="http://schemas.microsoft.com/office/drawing/2014/main" id="{BF766151-7EB8-8729-1975-D1DBBFD87D17}"/>
              </a:ext>
            </a:extLst>
          </p:cNvPr>
          <p:cNvSpPr>
            <a:spLocks noGrp="1"/>
          </p:cNvSpPr>
          <p:nvPr>
            <p:ph type="body" sz="quarter" idx="10"/>
          </p:nvPr>
        </p:nvSpPr>
        <p:spPr>
          <a:xfrm>
            <a:off x="0" y="4892662"/>
            <a:ext cx="8055429" cy="250838"/>
          </a:xfrm>
        </p:spPr>
        <p:txBody>
          <a:bodyPr/>
          <a:lstStyle/>
          <a:p>
            <a:r>
              <a:rPr lang="en-US">
                <a:solidFill>
                  <a:schemeClr val="accent4">
                    <a:lumMod val="50000"/>
                  </a:schemeClr>
                </a:solidFill>
              </a:rPr>
              <a:t>Adapted from Immune Deficiency Foundation. </a:t>
            </a:r>
            <a:r>
              <a:rPr lang="en-US" err="1">
                <a:solidFill>
                  <a:schemeClr val="accent4">
                    <a:lumMod val="50000"/>
                  </a:schemeClr>
                </a:solidFill>
              </a:rPr>
              <a:t>primaryimmune.org</a:t>
            </a:r>
            <a:r>
              <a:rPr lang="en-US">
                <a:solidFill>
                  <a:schemeClr val="accent4">
                    <a:lumMod val="50000"/>
                  </a:schemeClr>
                </a:solidFill>
              </a:rPr>
              <a:t>; </a:t>
            </a:r>
            <a:r>
              <a:rPr lang="en-US" err="1">
                <a:solidFill>
                  <a:schemeClr val="accent4">
                    <a:lumMod val="50000"/>
                  </a:schemeClr>
                </a:solidFill>
              </a:rPr>
              <a:t>idf@primaryimmune.org</a:t>
            </a:r>
            <a:endParaRPr lang="en-US">
              <a:solidFill>
                <a:schemeClr val="accent4">
                  <a:lumMod val="50000"/>
                </a:schemeClr>
              </a:solidFill>
            </a:endParaRPr>
          </a:p>
        </p:txBody>
      </p:sp>
      <p:pic>
        <p:nvPicPr>
          <p:cNvPr id="6" name="Picture 6">
            <a:extLst>
              <a:ext uri="{FF2B5EF4-FFF2-40B4-BE49-F238E27FC236}">
                <a16:creationId xmlns:a16="http://schemas.microsoft.com/office/drawing/2014/main" id="{AEBE28D9-B5BB-6E3B-8BC0-CCA915E9606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4460" y="1404746"/>
            <a:ext cx="4482853" cy="28142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712150C-EF80-1717-9DEC-A50E8D57CE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14278" y="3218881"/>
            <a:ext cx="1451342" cy="1691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A9992F0B-59EB-2B2D-8A9E-2F181D8F799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6"/>
          <a:stretch/>
        </p:blipFill>
        <p:spPr bwMode="auto">
          <a:xfrm>
            <a:off x="4214046" y="1100952"/>
            <a:ext cx="4057821" cy="205514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B8349A2F-A5C0-FDA7-1A7F-A85081B59F65}"/>
              </a:ext>
            </a:extLst>
          </p:cNvPr>
          <p:cNvSpPr/>
          <p:nvPr/>
        </p:nvSpPr>
        <p:spPr>
          <a:xfrm>
            <a:off x="4972051" y="4237345"/>
            <a:ext cx="1387106" cy="440871"/>
          </a:xfrm>
          <a:prstGeom prst="rightArrow">
            <a:avLst/>
          </a:prstGeom>
          <a:solidFill>
            <a:srgbClr val="006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C565FD-F568-F1F2-B831-AF1F6B022AD6}"/>
              </a:ext>
            </a:extLst>
          </p:cNvPr>
          <p:cNvSpPr txBox="1"/>
          <p:nvPr/>
        </p:nvSpPr>
        <p:spPr>
          <a:xfrm>
            <a:off x="4872434" y="3374285"/>
            <a:ext cx="1641844" cy="923330"/>
          </a:xfrm>
          <a:prstGeom prst="rect">
            <a:avLst/>
          </a:prstGeom>
          <a:noFill/>
        </p:spPr>
        <p:txBody>
          <a:bodyPr wrap="square" rtlCol="0">
            <a:spAutoFit/>
          </a:bodyPr>
          <a:lstStyle/>
          <a:p>
            <a:r>
              <a:rPr lang="en-US">
                <a:solidFill>
                  <a:srgbClr val="0067B1"/>
                </a:solidFill>
              </a:rPr>
              <a:t>Patient Support: Scan to learn more </a:t>
            </a:r>
          </a:p>
        </p:txBody>
      </p:sp>
    </p:spTree>
    <p:extLst>
      <p:ext uri="{BB962C8B-B14F-4D97-AF65-F5344CB8AC3E}">
        <p14:creationId xmlns:p14="http://schemas.microsoft.com/office/powerpoint/2010/main" val="144120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4C3F-D0BF-1D3D-46B6-AA70FA11B772}"/>
              </a:ext>
            </a:extLst>
          </p:cNvPr>
          <p:cNvSpPr>
            <a:spLocks noGrp="1"/>
          </p:cNvSpPr>
          <p:nvPr>
            <p:ph type="title"/>
          </p:nvPr>
        </p:nvSpPr>
        <p:spPr>
          <a:xfrm>
            <a:off x="417095" y="50260"/>
            <a:ext cx="8309810" cy="929485"/>
          </a:xfrm>
        </p:spPr>
        <p:txBody>
          <a:bodyPr/>
          <a:lstStyle/>
          <a:p>
            <a:r>
              <a:rPr lang="en-US" sz="3200"/>
              <a:t>Racial, Ethnic, and Socioeconomic Disparities in the Diagnosis of PI</a:t>
            </a:r>
          </a:p>
        </p:txBody>
      </p:sp>
      <p:sp>
        <p:nvSpPr>
          <p:cNvPr id="3" name="Content Placeholder 2">
            <a:extLst>
              <a:ext uri="{FF2B5EF4-FFF2-40B4-BE49-F238E27FC236}">
                <a16:creationId xmlns:a16="http://schemas.microsoft.com/office/drawing/2014/main" id="{85BAAC2A-A5E5-AF05-1B0C-842386F450CA}"/>
              </a:ext>
            </a:extLst>
          </p:cNvPr>
          <p:cNvSpPr>
            <a:spLocks noGrp="1"/>
          </p:cNvSpPr>
          <p:nvPr>
            <p:ph idx="1"/>
          </p:nvPr>
        </p:nvSpPr>
        <p:spPr>
          <a:xfrm>
            <a:off x="263272" y="1245586"/>
            <a:ext cx="6460359" cy="3221395"/>
          </a:xfrm>
        </p:spPr>
        <p:txBody>
          <a:bodyPr/>
          <a:lstStyle/>
          <a:p>
            <a:r>
              <a:rPr lang="en-US" sz="2000" dirty="0"/>
              <a:t>Few studies address disparities in patients with PI</a:t>
            </a:r>
          </a:p>
          <a:p>
            <a:r>
              <a:rPr lang="en-US" sz="2000" dirty="0"/>
              <a:t>Report by AAAAI Committee on Underserved:</a:t>
            </a:r>
          </a:p>
          <a:p>
            <a:pPr lvl="1"/>
            <a:r>
              <a:rPr lang="en-US" sz="2000" dirty="0"/>
              <a:t>Patients with private insurance in administrative databases ➞ highest rates of PI diagnosis</a:t>
            </a:r>
          </a:p>
          <a:p>
            <a:pPr lvl="1"/>
            <a:r>
              <a:rPr lang="en-US" sz="2000" dirty="0"/>
              <a:t>White patients &gt;2X more likely to be diagnosed with PI than Black or Hispanic patients</a:t>
            </a:r>
          </a:p>
          <a:p>
            <a:pPr lvl="1"/>
            <a:r>
              <a:rPr lang="en-US" sz="2000" dirty="0"/>
              <a:t>Under-representation among racial/ethnic underserved populations in clinical studies</a:t>
            </a:r>
          </a:p>
          <a:p>
            <a:r>
              <a:rPr lang="en-US" sz="2000" dirty="0"/>
              <a:t>Important to assess patient social determinants of health (</a:t>
            </a:r>
            <a:r>
              <a:rPr lang="en-US" sz="2000" dirty="0" err="1"/>
              <a:t>SDoH</a:t>
            </a:r>
            <a:r>
              <a:rPr lang="en-US" sz="2000" dirty="0"/>
              <a:t>) to provide optimal, tailored care</a:t>
            </a:r>
          </a:p>
        </p:txBody>
      </p:sp>
      <p:sp>
        <p:nvSpPr>
          <p:cNvPr id="4" name="Text Placeholder 3">
            <a:extLst>
              <a:ext uri="{FF2B5EF4-FFF2-40B4-BE49-F238E27FC236}">
                <a16:creationId xmlns:a16="http://schemas.microsoft.com/office/drawing/2014/main" id="{DF5653D3-F3BC-3853-AAD4-F93C198F1E52}"/>
              </a:ext>
            </a:extLst>
          </p:cNvPr>
          <p:cNvSpPr>
            <a:spLocks noGrp="1"/>
          </p:cNvSpPr>
          <p:nvPr>
            <p:ph type="body" sz="quarter" idx="10"/>
          </p:nvPr>
        </p:nvSpPr>
        <p:spPr>
          <a:xfrm>
            <a:off x="0" y="4732822"/>
            <a:ext cx="8055429" cy="432939"/>
          </a:xfrm>
        </p:spPr>
        <p:txBody>
          <a:bodyPr/>
          <a:lstStyle/>
          <a:p>
            <a:pPr>
              <a:spcBef>
                <a:spcPts val="200"/>
              </a:spcBef>
            </a:pPr>
            <a:r>
              <a:rPr lang="en-US" dirty="0">
                <a:solidFill>
                  <a:schemeClr val="accent4">
                    <a:lumMod val="50000"/>
                  </a:schemeClr>
                </a:solidFill>
              </a:rPr>
              <a:t>AAAAI = American Academy of Allergy, Asthma &amp; Immunology</a:t>
            </a:r>
          </a:p>
          <a:p>
            <a:pPr>
              <a:spcBef>
                <a:spcPts val="200"/>
              </a:spcBef>
            </a:pPr>
            <a:r>
              <a:rPr lang="en-US" dirty="0">
                <a:solidFill>
                  <a:schemeClr val="accent4">
                    <a:lumMod val="50000"/>
                  </a:schemeClr>
                </a:solidFill>
              </a:rPr>
              <a:t>Davis CM, et. al. </a:t>
            </a:r>
            <a:r>
              <a:rPr lang="en-US" i="1" dirty="0">
                <a:solidFill>
                  <a:schemeClr val="accent4">
                    <a:lumMod val="50000"/>
                  </a:schemeClr>
                </a:solidFill>
              </a:rPr>
              <a:t>J Allergy Clin Immunol</a:t>
            </a:r>
            <a:r>
              <a:rPr lang="en-US" dirty="0">
                <a:solidFill>
                  <a:schemeClr val="accent4">
                    <a:lumMod val="50000"/>
                  </a:schemeClr>
                </a:solidFill>
              </a:rPr>
              <a:t>. 2021;147(5):1579-1593. </a:t>
            </a:r>
          </a:p>
        </p:txBody>
      </p:sp>
      <p:pic>
        <p:nvPicPr>
          <p:cNvPr id="7" name="Picture 6" descr="A picture containing text, person, posing&#10;&#10;Description automatically generated">
            <a:extLst>
              <a:ext uri="{FF2B5EF4-FFF2-40B4-BE49-F238E27FC236}">
                <a16:creationId xmlns:a16="http://schemas.microsoft.com/office/drawing/2014/main" id="{02E9B2AC-4EFD-FA6F-D42D-D36629AB1E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68" b="22658"/>
          <a:stretch/>
        </p:blipFill>
        <p:spPr>
          <a:xfrm>
            <a:off x="6966073" y="1542614"/>
            <a:ext cx="1827523" cy="2401790"/>
          </a:xfrm>
          <a:prstGeom prst="rect">
            <a:avLst/>
          </a:prstGeom>
        </p:spPr>
      </p:pic>
    </p:spTree>
    <p:extLst>
      <p:ext uri="{BB962C8B-B14F-4D97-AF65-F5344CB8AC3E}">
        <p14:creationId xmlns:p14="http://schemas.microsoft.com/office/powerpoint/2010/main" val="28929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imeline&#10;&#10;Description automatically generated">
            <a:extLst>
              <a:ext uri="{FF2B5EF4-FFF2-40B4-BE49-F238E27FC236}">
                <a16:creationId xmlns:a16="http://schemas.microsoft.com/office/drawing/2014/main" id="{EF7D80E4-4967-E69D-B84D-3365F9A2A1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4865" y="953991"/>
            <a:ext cx="7591106" cy="4059936"/>
          </a:xfrm>
          <a:prstGeom prst="rect">
            <a:avLst/>
          </a:prstGeom>
        </p:spPr>
      </p:pic>
      <p:sp>
        <p:nvSpPr>
          <p:cNvPr id="3" name="Title 2">
            <a:extLst>
              <a:ext uri="{FF2B5EF4-FFF2-40B4-BE49-F238E27FC236}">
                <a16:creationId xmlns:a16="http://schemas.microsoft.com/office/drawing/2014/main" id="{2CFD6A43-2D04-53CA-DCB6-B1475BF2B82A}"/>
              </a:ext>
            </a:extLst>
          </p:cNvPr>
          <p:cNvSpPr>
            <a:spLocks noGrp="1"/>
          </p:cNvSpPr>
          <p:nvPr>
            <p:ph type="title"/>
          </p:nvPr>
        </p:nvSpPr>
        <p:spPr/>
        <p:txBody>
          <a:bodyPr/>
          <a:lstStyle/>
          <a:p>
            <a:r>
              <a:rPr lang="en-US"/>
              <a:t>Social Determinants of Health in PI</a:t>
            </a:r>
          </a:p>
        </p:txBody>
      </p:sp>
      <p:sp>
        <p:nvSpPr>
          <p:cNvPr id="5" name="Text Placeholder 4">
            <a:extLst>
              <a:ext uri="{FF2B5EF4-FFF2-40B4-BE49-F238E27FC236}">
                <a16:creationId xmlns:a16="http://schemas.microsoft.com/office/drawing/2014/main" id="{E713EC21-E813-26D1-360C-88EA730F9EE1}"/>
              </a:ext>
            </a:extLst>
          </p:cNvPr>
          <p:cNvSpPr txBox="1">
            <a:spLocks noGrp="1"/>
          </p:cNvSpPr>
          <p:nvPr>
            <p:ph type="body" sz="quarter" idx="10"/>
          </p:nvPr>
        </p:nvSpPr>
        <p:spPr>
          <a:xfrm>
            <a:off x="0" y="4758868"/>
            <a:ext cx="2332234" cy="446276"/>
          </a:xfrm>
          <a:prstGeom prst="rect">
            <a:avLst/>
          </a:prstGeom>
          <a:noFill/>
        </p:spPr>
        <p:txBody>
          <a:bodyPr wrap="square" rtlCol="0">
            <a:spAutoFit/>
          </a:bodyPr>
          <a:lstStyle/>
          <a:p>
            <a:pPr marL="0"/>
            <a:r>
              <a:rPr lang="en-US" sz="1000"/>
              <a:t>Adapted from Essien UR, et al. </a:t>
            </a:r>
            <a:r>
              <a:rPr lang="en-US" sz="1000" i="1"/>
              <a:t>J Natl Med Assoc</a:t>
            </a:r>
            <a:r>
              <a:rPr lang="en-US" sz="1000"/>
              <a:t>. 2020;112(1):103-108.</a:t>
            </a:r>
          </a:p>
        </p:txBody>
      </p:sp>
      <p:sp>
        <p:nvSpPr>
          <p:cNvPr id="2" name="Rectangle 1">
            <a:extLst>
              <a:ext uri="{FF2B5EF4-FFF2-40B4-BE49-F238E27FC236}">
                <a16:creationId xmlns:a16="http://schemas.microsoft.com/office/drawing/2014/main" id="{5085F150-C3C6-BB88-4E53-A9FF28787005}"/>
              </a:ext>
            </a:extLst>
          </p:cNvPr>
          <p:cNvSpPr/>
          <p:nvPr/>
        </p:nvSpPr>
        <p:spPr>
          <a:xfrm>
            <a:off x="7839182" y="4541178"/>
            <a:ext cx="1301654" cy="602322"/>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descr="Logo, company name&#10;&#10;Description automatically generated">
            <a:extLst>
              <a:ext uri="{FF2B5EF4-FFF2-40B4-BE49-F238E27FC236}">
                <a16:creationId xmlns:a16="http://schemas.microsoft.com/office/drawing/2014/main" id="{4E503135-3BBD-B0C6-7868-D14C30D8BB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9433" y="4636008"/>
            <a:ext cx="1278794" cy="511518"/>
          </a:xfrm>
          <a:prstGeom prst="rect">
            <a:avLst/>
          </a:prstGeom>
        </p:spPr>
      </p:pic>
    </p:spTree>
    <p:extLst>
      <p:ext uri="{BB962C8B-B14F-4D97-AF65-F5344CB8AC3E}">
        <p14:creationId xmlns:p14="http://schemas.microsoft.com/office/powerpoint/2010/main" val="16856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234" y="1300843"/>
            <a:ext cx="8408020" cy="798680"/>
          </a:xfrm>
        </p:spPr>
        <p:txBody>
          <a:bodyPr/>
          <a:lstStyle/>
          <a:p>
            <a:r>
              <a:rPr lang="en-US"/>
              <a:t>On average, how long does it take for PI to be properly diagnosed? </a:t>
            </a:r>
          </a:p>
        </p:txBody>
      </p:sp>
      <p:sp>
        <p:nvSpPr>
          <p:cNvPr id="7" name="Content Placeholder 6"/>
          <p:cNvSpPr>
            <a:spLocks noGrp="1"/>
          </p:cNvSpPr>
          <p:nvPr>
            <p:ph sz="quarter" idx="10"/>
          </p:nvPr>
        </p:nvSpPr>
        <p:spPr/>
        <p:txBody>
          <a:bodyPr/>
          <a:lstStyle/>
          <a:p>
            <a:r>
              <a:rPr lang="en-US" sz="2700"/>
              <a:t>5 years</a:t>
            </a:r>
          </a:p>
          <a:p>
            <a:r>
              <a:rPr lang="en-US" sz="2700"/>
              <a:t>10 years</a:t>
            </a:r>
          </a:p>
          <a:p>
            <a:r>
              <a:rPr lang="en-US" sz="2700"/>
              <a:t>15 years</a:t>
            </a:r>
          </a:p>
          <a:p>
            <a:r>
              <a:rPr lang="en-US" sz="2700"/>
              <a:t>20 years</a:t>
            </a:r>
          </a:p>
          <a:p>
            <a:r>
              <a:rPr lang="en-US" sz="2700"/>
              <a:t>I’m not sure</a:t>
            </a:r>
          </a:p>
        </p:txBody>
      </p:sp>
      <p:sp>
        <p:nvSpPr>
          <p:cNvPr id="10" name="Title 9">
            <a:extLst>
              <a:ext uri="{FF2B5EF4-FFF2-40B4-BE49-F238E27FC236}">
                <a16:creationId xmlns:a16="http://schemas.microsoft.com/office/drawing/2014/main" id="{73FB2600-AB59-D042-A458-06A9363E086A}"/>
              </a:ext>
            </a:extLst>
          </p:cNvPr>
          <p:cNvSpPr>
            <a:spLocks noGrp="1"/>
          </p:cNvSpPr>
          <p:nvPr>
            <p:ph type="title"/>
          </p:nvPr>
        </p:nvSpPr>
        <p:spPr>
          <a:xfrm>
            <a:off x="312234" y="242188"/>
            <a:ext cx="8530684" cy="497829"/>
          </a:xfrm>
        </p:spPr>
        <p:txBody>
          <a:bodyPr/>
          <a:lstStyle/>
          <a:p>
            <a:r>
              <a:rPr lang="en-US"/>
              <a:t>Audience Response </a:t>
            </a:r>
          </a:p>
        </p:txBody>
      </p:sp>
    </p:spTree>
    <p:extLst>
      <p:ext uri="{BB962C8B-B14F-4D97-AF65-F5344CB8AC3E}">
        <p14:creationId xmlns:p14="http://schemas.microsoft.com/office/powerpoint/2010/main" val="343965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149501E-0C00-834E-B174-A52C47F7048D}"/>
              </a:ext>
            </a:extLst>
          </p:cNvPr>
          <p:cNvSpPr txBox="1"/>
          <p:nvPr/>
        </p:nvSpPr>
        <p:spPr>
          <a:xfrm>
            <a:off x="3220192" y="-173968"/>
            <a:ext cx="1326004" cy="3046988"/>
          </a:xfrm>
          <a:prstGeom prst="rect">
            <a:avLst/>
          </a:prstGeom>
          <a:noFill/>
          <a:effectLst/>
        </p:spPr>
        <p:txBody>
          <a:bodyPr wrap="square" rtlCol="0">
            <a:spAutoFit/>
          </a:bodyPr>
          <a:lstStyle/>
          <a:p>
            <a:pPr algn="ctr"/>
            <a:r>
              <a:rPr lang="en-US" sz="19200" b="1">
                <a:solidFill>
                  <a:schemeClr val="accent4"/>
                </a:solidFill>
              </a:rPr>
              <a:t>2</a:t>
            </a:r>
          </a:p>
        </p:txBody>
      </p:sp>
      <p:sp>
        <p:nvSpPr>
          <p:cNvPr id="16" name="Title 3">
            <a:extLst>
              <a:ext uri="{FF2B5EF4-FFF2-40B4-BE49-F238E27FC236}">
                <a16:creationId xmlns:a16="http://schemas.microsoft.com/office/drawing/2014/main" id="{42BEB4DA-C2F4-8941-BD5A-A2E7DEE9D300}"/>
              </a:ext>
            </a:extLst>
          </p:cNvPr>
          <p:cNvSpPr txBox="1">
            <a:spLocks/>
          </p:cNvSpPr>
          <p:nvPr/>
        </p:nvSpPr>
        <p:spPr>
          <a:xfrm>
            <a:off x="486384" y="1070497"/>
            <a:ext cx="2866416" cy="5262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800" spc="120">
                <a:ln w="19050">
                  <a:noFill/>
                </a:ln>
                <a:solidFill>
                  <a:srgbClr val="FFFFFF"/>
                </a:solidFill>
              </a:rPr>
              <a:t>LEARNING</a:t>
            </a:r>
          </a:p>
        </p:txBody>
      </p:sp>
      <p:sp>
        <p:nvSpPr>
          <p:cNvPr id="21" name="Title 3">
            <a:extLst>
              <a:ext uri="{FF2B5EF4-FFF2-40B4-BE49-F238E27FC236}">
                <a16:creationId xmlns:a16="http://schemas.microsoft.com/office/drawing/2014/main" id="{FF69362C-3504-EA48-8B0D-8D3C6EFAEDEE}"/>
              </a:ext>
            </a:extLst>
          </p:cNvPr>
          <p:cNvSpPr txBox="1">
            <a:spLocks/>
          </p:cNvSpPr>
          <p:nvPr/>
        </p:nvSpPr>
        <p:spPr>
          <a:xfrm>
            <a:off x="486384" y="1588754"/>
            <a:ext cx="2866416" cy="4985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600" b="0">
                <a:ln w="19050">
                  <a:noFill/>
                </a:ln>
                <a:solidFill>
                  <a:srgbClr val="FFFFFF"/>
                </a:solidFill>
              </a:rPr>
              <a:t>OBJECTIVE</a:t>
            </a:r>
          </a:p>
        </p:txBody>
      </p:sp>
      <p:sp>
        <p:nvSpPr>
          <p:cNvPr id="26" name="Title 25">
            <a:extLst>
              <a:ext uri="{FF2B5EF4-FFF2-40B4-BE49-F238E27FC236}">
                <a16:creationId xmlns:a16="http://schemas.microsoft.com/office/drawing/2014/main" id="{BF74DD2A-51F4-4646-B441-B5EB9A6C8D9B}"/>
              </a:ext>
            </a:extLst>
          </p:cNvPr>
          <p:cNvSpPr>
            <a:spLocks noGrp="1"/>
          </p:cNvSpPr>
          <p:nvPr>
            <p:ph type="ctrTitle"/>
          </p:nvPr>
        </p:nvSpPr>
        <p:spPr>
          <a:xfrm>
            <a:off x="454086" y="2766836"/>
            <a:ext cx="7348223" cy="1163395"/>
          </a:xfrm>
        </p:spPr>
        <p:txBody>
          <a:bodyPr anchor="t"/>
          <a:lstStyle/>
          <a:p>
            <a:r>
              <a:rPr lang="en-US" dirty="0"/>
              <a:t>Implement strategies for timely diagnosis of primary immunodeficiency</a:t>
            </a:r>
          </a:p>
        </p:txBody>
      </p:sp>
      <p:sp>
        <p:nvSpPr>
          <p:cNvPr id="2" name="Title 1">
            <a:extLst>
              <a:ext uri="{FF2B5EF4-FFF2-40B4-BE49-F238E27FC236}">
                <a16:creationId xmlns:a16="http://schemas.microsoft.com/office/drawing/2014/main" id="{0FE2E70D-9D07-9571-4C18-18E469AD76C0}"/>
              </a:ext>
            </a:extLst>
          </p:cNvPr>
          <p:cNvSpPr txBox="1">
            <a:spLocks/>
          </p:cNvSpPr>
          <p:nvPr/>
        </p:nvSpPr>
        <p:spPr>
          <a:xfrm>
            <a:off x="468278" y="4149801"/>
            <a:ext cx="4929184" cy="3877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2800" b="1" i="0" kern="1200" cap="none" spc="40" baseline="0">
                <a:ln w="19050">
                  <a:noFill/>
                </a:ln>
                <a:solidFill>
                  <a:srgbClr val="FFFFFF"/>
                </a:solidFill>
                <a:effectLst/>
                <a:latin typeface="+mj-lt"/>
                <a:ea typeface="+mj-ea"/>
                <a:cs typeface="+mj-cs"/>
              </a:defRPr>
            </a:lvl1pPr>
          </a:lstStyle>
          <a:p>
            <a:r>
              <a:rPr lang="en-US">
                <a:solidFill>
                  <a:schemeClr val="accent4"/>
                </a:solidFill>
              </a:rPr>
              <a:t>Kristin </a:t>
            </a:r>
            <a:r>
              <a:rPr lang="en-US" err="1">
                <a:solidFill>
                  <a:schemeClr val="accent4"/>
                </a:solidFill>
              </a:rPr>
              <a:t>Epland</a:t>
            </a:r>
            <a:r>
              <a:rPr lang="en-US">
                <a:solidFill>
                  <a:schemeClr val="accent4"/>
                </a:solidFill>
              </a:rPr>
              <a:t>, MSN, FNP-C </a:t>
            </a:r>
          </a:p>
        </p:txBody>
      </p:sp>
    </p:spTree>
    <p:extLst>
      <p:ext uri="{BB962C8B-B14F-4D97-AF65-F5344CB8AC3E}">
        <p14:creationId xmlns:p14="http://schemas.microsoft.com/office/powerpoint/2010/main" val="33942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C15D-C452-508E-9E65-357C87C9386F}"/>
              </a:ext>
            </a:extLst>
          </p:cNvPr>
          <p:cNvSpPr>
            <a:spLocks noGrp="1"/>
          </p:cNvSpPr>
          <p:nvPr>
            <p:ph type="title"/>
          </p:nvPr>
        </p:nvSpPr>
        <p:spPr/>
        <p:txBody>
          <a:bodyPr/>
          <a:lstStyle/>
          <a:p>
            <a:r>
              <a:rPr lang="en-US"/>
              <a:t>The Long Road to Diagnosis</a:t>
            </a:r>
          </a:p>
        </p:txBody>
      </p:sp>
      <p:sp>
        <p:nvSpPr>
          <p:cNvPr id="3" name="Text Placeholder 2">
            <a:extLst>
              <a:ext uri="{FF2B5EF4-FFF2-40B4-BE49-F238E27FC236}">
                <a16:creationId xmlns:a16="http://schemas.microsoft.com/office/drawing/2014/main" id="{3CDE85FC-6D09-FD9A-099A-4B3CE5F681B5}"/>
              </a:ext>
            </a:extLst>
          </p:cNvPr>
          <p:cNvSpPr>
            <a:spLocks noGrp="1"/>
          </p:cNvSpPr>
          <p:nvPr>
            <p:ph type="body" sz="quarter" idx="10"/>
          </p:nvPr>
        </p:nvSpPr>
        <p:spPr>
          <a:xfrm>
            <a:off x="0" y="4757234"/>
            <a:ext cx="9144000" cy="446276"/>
          </a:xfrm>
        </p:spPr>
        <p:txBody>
          <a:bodyPr/>
          <a:lstStyle/>
          <a:p>
            <a:pPr marL="0"/>
            <a:r>
              <a:rPr lang="en-US" dirty="0"/>
              <a:t>Immune Deficiency Foundation [IDF]. 2013 IDF National Immunoglobulin Treatment Survey. </a:t>
            </a:r>
            <a:br>
              <a:rPr lang="en-US" dirty="0"/>
            </a:br>
            <a:r>
              <a:rPr lang="en-US" dirty="0" err="1"/>
              <a:t>www.primaryimmune.org</a:t>
            </a:r>
            <a:r>
              <a:rPr lang="en-US" dirty="0"/>
              <a:t>/sites/default/files/2013_IDF_National_Immunoglobulin_Treatment_Survey.pdf</a:t>
            </a:r>
          </a:p>
        </p:txBody>
      </p:sp>
      <p:sp>
        <p:nvSpPr>
          <p:cNvPr id="4" name="Content Placeholder 3">
            <a:extLst>
              <a:ext uri="{FF2B5EF4-FFF2-40B4-BE49-F238E27FC236}">
                <a16:creationId xmlns:a16="http://schemas.microsoft.com/office/drawing/2014/main" id="{A127A3C3-D909-C942-EA3D-4F4AF93F994E}"/>
              </a:ext>
            </a:extLst>
          </p:cNvPr>
          <p:cNvSpPr>
            <a:spLocks noGrp="1"/>
          </p:cNvSpPr>
          <p:nvPr>
            <p:ph sz="quarter" idx="11"/>
          </p:nvPr>
        </p:nvSpPr>
        <p:spPr/>
        <p:txBody>
          <a:bodyPr/>
          <a:lstStyle/>
          <a:p>
            <a:r>
              <a:rPr lang="en-US" sz="2200"/>
              <a:t>IDF survey: on average, diagnosis of PI can take 15 years</a:t>
            </a:r>
          </a:p>
          <a:p>
            <a:r>
              <a:rPr lang="en-US" sz="2200"/>
              <a:t>More than 50% of people are diagnosed &gt; age 30</a:t>
            </a:r>
          </a:p>
          <a:p>
            <a:r>
              <a:rPr lang="en-US" sz="2200"/>
              <a:t>In IDF survey, nearly half of respondents reported some type of functional impairment:</a:t>
            </a:r>
          </a:p>
          <a:p>
            <a:pPr lvl="1"/>
            <a:r>
              <a:rPr lang="en-US" sz="2200"/>
              <a:t>Chronic infection (bronchiectasis)</a:t>
            </a:r>
          </a:p>
          <a:p>
            <a:pPr lvl="1"/>
            <a:r>
              <a:rPr lang="en-US" sz="2200"/>
              <a:t>Autoimmune disease</a:t>
            </a:r>
          </a:p>
          <a:p>
            <a:pPr lvl="1"/>
            <a:r>
              <a:rPr lang="en-US" sz="2200"/>
              <a:t>Days in the hospital</a:t>
            </a:r>
          </a:p>
          <a:p>
            <a:pPr lvl="1"/>
            <a:r>
              <a:rPr lang="en-US" sz="2200"/>
              <a:t>Days missed from work or school </a:t>
            </a:r>
          </a:p>
        </p:txBody>
      </p:sp>
      <p:pic>
        <p:nvPicPr>
          <p:cNvPr id="6" name="Picture 5" descr="A road with grass on the side&#10;&#10;Description automatically generated with low confidence">
            <a:extLst>
              <a:ext uri="{FF2B5EF4-FFF2-40B4-BE49-F238E27FC236}">
                <a16:creationId xmlns:a16="http://schemas.microsoft.com/office/drawing/2014/main" id="{AE72E6B0-7325-0B34-ED3F-41077181B4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17660" y="0"/>
            <a:ext cx="3226339" cy="1081454"/>
          </a:xfrm>
          <a:prstGeom prst="rect">
            <a:avLst/>
          </a:prstGeom>
        </p:spPr>
      </p:pic>
    </p:spTree>
    <p:extLst>
      <p:ext uri="{BB962C8B-B14F-4D97-AF65-F5344CB8AC3E}">
        <p14:creationId xmlns:p14="http://schemas.microsoft.com/office/powerpoint/2010/main" val="2032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869B-13AD-5081-910E-805607C27666}"/>
              </a:ext>
            </a:extLst>
          </p:cNvPr>
          <p:cNvSpPr>
            <a:spLocks noGrp="1"/>
          </p:cNvSpPr>
          <p:nvPr>
            <p:ph type="title"/>
          </p:nvPr>
        </p:nvSpPr>
        <p:spPr/>
        <p:txBody>
          <a:bodyPr/>
          <a:lstStyle/>
          <a:p>
            <a:r>
              <a:rPr lang="en-US"/>
              <a:t>Accreditation</a:t>
            </a:r>
          </a:p>
        </p:txBody>
      </p:sp>
      <p:sp>
        <p:nvSpPr>
          <p:cNvPr id="3" name="Text Placeholder 2">
            <a:extLst>
              <a:ext uri="{FF2B5EF4-FFF2-40B4-BE49-F238E27FC236}">
                <a16:creationId xmlns:a16="http://schemas.microsoft.com/office/drawing/2014/main" id="{D61B3E14-5443-3F9D-4673-8A15112BD756}"/>
              </a:ext>
            </a:extLst>
          </p:cNvPr>
          <p:cNvSpPr>
            <a:spLocks noGrp="1"/>
          </p:cNvSpPr>
          <p:nvPr>
            <p:ph type="body" sz="quarter" idx="10"/>
          </p:nvPr>
        </p:nvSpPr>
        <p:spPr/>
        <p:txBody>
          <a:bodyPr/>
          <a:lstStyle/>
          <a:p>
            <a:endParaRPr lang="en-US"/>
          </a:p>
        </p:txBody>
      </p:sp>
      <p:pic>
        <p:nvPicPr>
          <p:cNvPr id="5" name="Picture 4" descr="Logo&#10;&#10;Description automatically generated">
            <a:extLst>
              <a:ext uri="{FF2B5EF4-FFF2-40B4-BE49-F238E27FC236}">
                <a16:creationId xmlns:a16="http://schemas.microsoft.com/office/drawing/2014/main" id="{3C39BCB8-0468-9CC9-E855-DA70495E5689}"/>
              </a:ext>
            </a:extLst>
          </p:cNvPr>
          <p:cNvPicPr/>
          <p:nvPr/>
        </p:nvPicPr>
        <p:blipFill>
          <a:blip r:embed="rId2" cstate="email">
            <a:extLst>
              <a:ext uri="{28A0092B-C50C-407E-A947-70E740481C1C}">
                <a14:useLocalDpi xmlns:a14="http://schemas.microsoft.com/office/drawing/2010/main"/>
              </a:ext>
            </a:extLst>
          </a:blip>
          <a:stretch>
            <a:fillRect/>
          </a:stretch>
        </p:blipFill>
        <p:spPr>
          <a:xfrm>
            <a:off x="312234" y="1544251"/>
            <a:ext cx="3054414" cy="2074662"/>
          </a:xfrm>
          <a:prstGeom prst="rect">
            <a:avLst/>
          </a:prstGeom>
        </p:spPr>
      </p:pic>
      <p:sp>
        <p:nvSpPr>
          <p:cNvPr id="6" name="TextBox 5">
            <a:extLst>
              <a:ext uri="{FF2B5EF4-FFF2-40B4-BE49-F238E27FC236}">
                <a16:creationId xmlns:a16="http://schemas.microsoft.com/office/drawing/2014/main" id="{FAD38D38-17A5-0314-4438-6504E73536CD}"/>
              </a:ext>
            </a:extLst>
          </p:cNvPr>
          <p:cNvSpPr txBox="1"/>
          <p:nvPr/>
        </p:nvSpPr>
        <p:spPr>
          <a:xfrm>
            <a:off x="3366648" y="1347019"/>
            <a:ext cx="5295571" cy="2831544"/>
          </a:xfrm>
          <a:prstGeom prst="rect">
            <a:avLst/>
          </a:prstGeom>
          <a:noFill/>
        </p:spPr>
        <p:txBody>
          <a:bodyPr wrap="square" rtlCol="0">
            <a:spAutoFit/>
          </a:bodyPr>
          <a:lstStyle/>
          <a:p>
            <a:r>
              <a:rPr lang="en-US" sz="2000">
                <a:solidFill>
                  <a:schemeClr val="accent1"/>
                </a:solidFill>
              </a:rPr>
              <a:t>In support of improving patient care, </a:t>
            </a:r>
            <a:br>
              <a:rPr lang="en-US" sz="2000">
                <a:solidFill>
                  <a:schemeClr val="accent1"/>
                </a:solidFill>
              </a:rPr>
            </a:br>
            <a:r>
              <a:rPr lang="en-US" sz="2000">
                <a:solidFill>
                  <a:schemeClr val="accent1"/>
                </a:solidFill>
              </a:rPr>
              <a:t>CME Outfitters, LLC, is jointly accredited by the Accreditation Council for Continuing Medical Education (ACCME), the Accreditation Council for Pharmacy Education (ACPE), and the American Nurses Credentialing Center (ANCC), to provide continuing education for the healthcare team.</a:t>
            </a:r>
          </a:p>
          <a:p>
            <a:endParaRPr lang="en-US"/>
          </a:p>
        </p:txBody>
      </p:sp>
    </p:spTree>
    <p:extLst>
      <p:ext uri="{BB962C8B-B14F-4D97-AF65-F5344CB8AC3E}">
        <p14:creationId xmlns:p14="http://schemas.microsoft.com/office/powerpoint/2010/main" val="246925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7BC3-80CB-960D-042E-049487426BF0}"/>
              </a:ext>
            </a:extLst>
          </p:cNvPr>
          <p:cNvSpPr>
            <a:spLocks noGrp="1"/>
          </p:cNvSpPr>
          <p:nvPr>
            <p:ph type="title"/>
          </p:nvPr>
        </p:nvSpPr>
        <p:spPr>
          <a:xfrm>
            <a:off x="312738" y="296173"/>
            <a:ext cx="8530684" cy="497829"/>
          </a:xfrm>
        </p:spPr>
        <p:txBody>
          <a:bodyPr/>
          <a:lstStyle/>
          <a:p>
            <a:r>
              <a:rPr lang="en-US"/>
              <a:t>Prompt Diagnosis Matters: Ilana’s Story</a:t>
            </a:r>
          </a:p>
        </p:txBody>
      </p:sp>
      <p:sp>
        <p:nvSpPr>
          <p:cNvPr id="3" name="Text Placeholder 2">
            <a:extLst>
              <a:ext uri="{FF2B5EF4-FFF2-40B4-BE49-F238E27FC236}">
                <a16:creationId xmlns:a16="http://schemas.microsoft.com/office/drawing/2014/main" id="{023F58FE-BBA1-6B73-6558-45A94A698E5F}"/>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08066CF4-F816-EC53-3075-ED194E358E51}"/>
              </a:ext>
            </a:extLst>
          </p:cNvPr>
          <p:cNvSpPr>
            <a:spLocks noGrp="1"/>
          </p:cNvSpPr>
          <p:nvPr>
            <p:ph sz="quarter" idx="11"/>
          </p:nvPr>
        </p:nvSpPr>
        <p:spPr/>
        <p:txBody>
          <a:bodyPr/>
          <a:lstStyle/>
          <a:p>
            <a:r>
              <a:rPr lang="en-US"/>
              <a:t>Ilana Jacqueline</a:t>
            </a:r>
          </a:p>
        </p:txBody>
      </p:sp>
      <p:pic>
        <p:nvPicPr>
          <p:cNvPr id="5" name="Content Placeholder 4" descr="A person lying in a bed holding a baby&#10;&#10;Description automatically generated with low confidence">
            <a:hlinkClick r:id="rId2"/>
            <a:extLst>
              <a:ext uri="{FF2B5EF4-FFF2-40B4-BE49-F238E27FC236}">
                <a16:creationId xmlns:a16="http://schemas.microsoft.com/office/drawing/2014/main" id="{6C2EBFD6-98F3-FF9D-080B-066B00E561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2"/>
          <a:stretch/>
        </p:blipFill>
        <p:spPr>
          <a:xfrm>
            <a:off x="561314" y="1849741"/>
            <a:ext cx="3320379" cy="2831116"/>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Picture 5" descr="A person wearing a mask&#10;&#10;Description automatically generated with low confidence">
            <a:extLst>
              <a:ext uri="{FF2B5EF4-FFF2-40B4-BE49-F238E27FC236}">
                <a16:creationId xmlns:a16="http://schemas.microsoft.com/office/drawing/2014/main" id="{322FA335-E41B-058F-A5D3-23B9DFB0F71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4"/>
          <a:stretch/>
        </p:blipFill>
        <p:spPr>
          <a:xfrm>
            <a:off x="2786700" y="2931484"/>
            <a:ext cx="2051010" cy="205101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7" name="Content Placeholder 7">
            <a:extLst>
              <a:ext uri="{FF2B5EF4-FFF2-40B4-BE49-F238E27FC236}">
                <a16:creationId xmlns:a16="http://schemas.microsoft.com/office/drawing/2014/main" id="{E5CABF81-8533-0BF6-0016-C8FD30E87A63}"/>
              </a:ext>
            </a:extLst>
          </p:cNvPr>
          <p:cNvSpPr txBox="1">
            <a:spLocks/>
          </p:cNvSpPr>
          <p:nvPr/>
        </p:nvSpPr>
        <p:spPr>
          <a:xfrm>
            <a:off x="4877415" y="1299886"/>
            <a:ext cx="3801820" cy="2051010"/>
          </a:xfrm>
          <a:prstGeom prst="rect">
            <a:avLst/>
          </a:prstGeom>
        </p:spPr>
        <p:txBody>
          <a:bodyPr/>
          <a:lstStyle>
            <a:lvl1pPr marL="346075" indent="-365760" algn="l" defTabSz="914400" rtl="0" eaLnBrk="1" latinLnBrk="0" hangingPunct="1">
              <a:lnSpc>
                <a:spcPct val="85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85000"/>
              </a:lnSpc>
              <a:spcBef>
                <a:spcPts val="8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85000"/>
              </a:lnSpc>
              <a:spcBef>
                <a:spcPts val="8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85000"/>
              </a:lnSpc>
              <a:spcBef>
                <a:spcPts val="9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85000"/>
              </a:lnSpc>
              <a:spcBef>
                <a:spcPts val="9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Patient Advocate and Author of </a:t>
            </a:r>
            <a:r>
              <a:rPr lang="en-US" sz="2000" i="1"/>
              <a:t>Surviving and Thriving with an Invisible Chronic Illness</a:t>
            </a:r>
          </a:p>
          <a:p>
            <a:r>
              <a:rPr lang="en-US" sz="2000"/>
              <a:t>19 years waiting for a diagnosis of hypogammaglobulinemia</a:t>
            </a:r>
          </a:p>
          <a:p>
            <a:r>
              <a:rPr lang="en-US" sz="2000" err="1"/>
              <a:t>www.IlanaJacqueline.com</a:t>
            </a:r>
            <a:r>
              <a:rPr lang="en-US" sz="2000"/>
              <a:t> </a:t>
            </a:r>
          </a:p>
        </p:txBody>
      </p:sp>
    </p:spTree>
    <p:extLst>
      <p:ext uri="{BB962C8B-B14F-4D97-AF65-F5344CB8AC3E}">
        <p14:creationId xmlns:p14="http://schemas.microsoft.com/office/powerpoint/2010/main" val="36803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a:extLst>
              <a:ext uri="{FF2B5EF4-FFF2-40B4-BE49-F238E27FC236}">
                <a16:creationId xmlns:a16="http://schemas.microsoft.com/office/drawing/2014/main" id="{C5770FDC-F827-D5BF-D177-DD7F39A9A831}"/>
              </a:ext>
            </a:extLst>
          </p:cNvPr>
          <p:cNvSpPr/>
          <p:nvPr/>
        </p:nvSpPr>
        <p:spPr>
          <a:xfrm>
            <a:off x="3035031" y="1252292"/>
            <a:ext cx="606784" cy="294860"/>
          </a:xfrm>
          <a:prstGeom prst="rightArrow">
            <a:avLst/>
          </a:prstGeom>
          <a:solidFill>
            <a:srgbClr val="005CAA"/>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B800B-DE08-06CD-5160-3EAE48ED60A0}"/>
              </a:ext>
            </a:extLst>
          </p:cNvPr>
          <p:cNvSpPr>
            <a:spLocks noGrp="1"/>
          </p:cNvSpPr>
          <p:nvPr>
            <p:ph type="title"/>
          </p:nvPr>
        </p:nvSpPr>
        <p:spPr>
          <a:xfrm>
            <a:off x="417095" y="285708"/>
            <a:ext cx="8309810" cy="458587"/>
          </a:xfrm>
        </p:spPr>
        <p:txBody>
          <a:bodyPr/>
          <a:lstStyle/>
          <a:p>
            <a:r>
              <a:rPr lang="en-US" sz="2800"/>
              <a:t>Initial Immune Evaluation: 4 Stages of Testing</a:t>
            </a:r>
          </a:p>
        </p:txBody>
      </p:sp>
      <p:sp>
        <p:nvSpPr>
          <p:cNvPr id="3" name="Content Placeholder 2">
            <a:extLst>
              <a:ext uri="{FF2B5EF4-FFF2-40B4-BE49-F238E27FC236}">
                <a16:creationId xmlns:a16="http://schemas.microsoft.com/office/drawing/2014/main" id="{7AFE98C3-CF1B-FF23-593A-4EAF57246118}"/>
              </a:ext>
            </a:extLst>
          </p:cNvPr>
          <p:cNvSpPr>
            <a:spLocks noGrp="1"/>
          </p:cNvSpPr>
          <p:nvPr>
            <p:ph idx="1"/>
          </p:nvPr>
        </p:nvSpPr>
        <p:spPr>
          <a:xfrm>
            <a:off x="406173" y="1920390"/>
            <a:ext cx="2948675" cy="2652008"/>
          </a:xfrm>
        </p:spPr>
        <p:txBody>
          <a:bodyPr/>
          <a:lstStyle/>
          <a:p>
            <a:r>
              <a:rPr lang="en-US" sz="2000"/>
              <a:t>History and physical are essential in making the diagnosis</a:t>
            </a:r>
          </a:p>
          <a:p>
            <a:r>
              <a:rPr lang="en-US" sz="2000"/>
              <a:t>Review growth parameters in children</a:t>
            </a:r>
          </a:p>
          <a:p>
            <a:r>
              <a:rPr lang="en-US" sz="2000"/>
              <a:t>CBC with differential and serum immunoglobulins</a:t>
            </a:r>
          </a:p>
        </p:txBody>
      </p:sp>
      <p:sp>
        <p:nvSpPr>
          <p:cNvPr id="4" name="Text Placeholder 3">
            <a:extLst>
              <a:ext uri="{FF2B5EF4-FFF2-40B4-BE49-F238E27FC236}">
                <a16:creationId xmlns:a16="http://schemas.microsoft.com/office/drawing/2014/main" id="{C6A7AD69-8EC8-0B1D-15B5-A52C32F1D43C}"/>
              </a:ext>
            </a:extLst>
          </p:cNvPr>
          <p:cNvSpPr>
            <a:spLocks noGrp="1"/>
          </p:cNvSpPr>
          <p:nvPr>
            <p:ph type="body" sz="quarter" idx="10"/>
          </p:nvPr>
        </p:nvSpPr>
        <p:spPr>
          <a:xfrm>
            <a:off x="0" y="4971685"/>
            <a:ext cx="8055429" cy="250838"/>
          </a:xfrm>
        </p:spPr>
        <p:txBody>
          <a:bodyPr/>
          <a:lstStyle/>
          <a:p>
            <a:r>
              <a:rPr lang="en-US">
                <a:solidFill>
                  <a:schemeClr val="accent4">
                    <a:lumMod val="50000"/>
                  </a:schemeClr>
                </a:solidFill>
              </a:rPr>
              <a:t>Jeffrey Modell Foundation. 2021. https://info4pi.org/library/educational-materials/. </a:t>
            </a:r>
          </a:p>
        </p:txBody>
      </p:sp>
      <p:pic>
        <p:nvPicPr>
          <p:cNvPr id="6" name="Picture 2">
            <a:extLst>
              <a:ext uri="{FF2B5EF4-FFF2-40B4-BE49-F238E27FC236}">
                <a16:creationId xmlns:a16="http://schemas.microsoft.com/office/drawing/2014/main" id="{F7EECB26-A843-F0DE-0F1B-54DA6D75EE0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67328" y="1171395"/>
            <a:ext cx="4388101" cy="3690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A24076F-1BEA-6F43-15BD-DBED75DC40E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5378" y="1090456"/>
            <a:ext cx="3120392" cy="65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210C-AF36-8A3A-2938-37CFED792A8E}"/>
              </a:ext>
            </a:extLst>
          </p:cNvPr>
          <p:cNvSpPr>
            <a:spLocks noGrp="1"/>
          </p:cNvSpPr>
          <p:nvPr>
            <p:ph type="title"/>
          </p:nvPr>
        </p:nvSpPr>
        <p:spPr/>
        <p:txBody>
          <a:bodyPr/>
          <a:lstStyle/>
          <a:p>
            <a:r>
              <a:rPr lang="en-US"/>
              <a:t>Family History</a:t>
            </a:r>
          </a:p>
        </p:txBody>
      </p:sp>
      <p:sp>
        <p:nvSpPr>
          <p:cNvPr id="4" name="Text Placeholder 3">
            <a:extLst>
              <a:ext uri="{FF2B5EF4-FFF2-40B4-BE49-F238E27FC236}">
                <a16:creationId xmlns:a16="http://schemas.microsoft.com/office/drawing/2014/main" id="{21942B1B-6AD3-7A20-36F4-DE6B05E80635}"/>
              </a:ext>
            </a:extLst>
          </p:cNvPr>
          <p:cNvSpPr>
            <a:spLocks noGrp="1"/>
          </p:cNvSpPr>
          <p:nvPr>
            <p:ph type="body" sz="quarter" idx="10"/>
          </p:nvPr>
        </p:nvSpPr>
        <p:spPr/>
        <p:txBody>
          <a:bodyPr/>
          <a:lstStyle/>
          <a:p>
            <a:endParaRPr lang="en-US"/>
          </a:p>
        </p:txBody>
      </p:sp>
      <p:pic>
        <p:nvPicPr>
          <p:cNvPr id="5" name="Content Placeholder 7">
            <a:extLst>
              <a:ext uri="{FF2B5EF4-FFF2-40B4-BE49-F238E27FC236}">
                <a16:creationId xmlns:a16="http://schemas.microsoft.com/office/drawing/2014/main" id="{E55C539A-E60E-BE56-47F1-EC02AAB9665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6910" y="1375377"/>
            <a:ext cx="4334210" cy="325939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81EAF4F8-8832-8EE0-991A-D60DD70623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2477" y="1473812"/>
            <a:ext cx="3859094" cy="2571750"/>
          </a:xfrm>
          <a:prstGeom prst="rect">
            <a:avLst/>
          </a:prstGeom>
        </p:spPr>
      </p:pic>
    </p:spTree>
    <p:extLst>
      <p:ext uri="{BB962C8B-B14F-4D97-AF65-F5344CB8AC3E}">
        <p14:creationId xmlns:p14="http://schemas.microsoft.com/office/powerpoint/2010/main" val="34858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97BA-6B0B-13C2-DC09-49BB6719D168}"/>
              </a:ext>
            </a:extLst>
          </p:cNvPr>
          <p:cNvSpPr>
            <a:spLocks noGrp="1"/>
          </p:cNvSpPr>
          <p:nvPr>
            <p:ph type="title"/>
          </p:nvPr>
        </p:nvSpPr>
        <p:spPr/>
        <p:txBody>
          <a:bodyPr/>
          <a:lstStyle/>
          <a:p>
            <a:r>
              <a:rPr lang="en-US"/>
              <a:t>Autoimmunity</a:t>
            </a:r>
          </a:p>
        </p:txBody>
      </p:sp>
      <p:sp>
        <p:nvSpPr>
          <p:cNvPr id="3" name="Text Placeholder 2">
            <a:extLst>
              <a:ext uri="{FF2B5EF4-FFF2-40B4-BE49-F238E27FC236}">
                <a16:creationId xmlns:a16="http://schemas.microsoft.com/office/drawing/2014/main" id="{A1278E02-B9FE-B511-38CC-BAAE2EE6D48C}"/>
              </a:ext>
            </a:extLst>
          </p:cNvPr>
          <p:cNvSpPr>
            <a:spLocks noGrp="1"/>
          </p:cNvSpPr>
          <p:nvPr>
            <p:ph type="body" sz="quarter" idx="10"/>
          </p:nvPr>
        </p:nvSpPr>
        <p:spPr/>
        <p:txBody>
          <a:bodyPr/>
          <a:lstStyle/>
          <a:p>
            <a:r>
              <a:rPr lang="en-US"/>
              <a:t>Bastos S, et al. </a:t>
            </a:r>
            <a:r>
              <a:rPr lang="en-US" i="1"/>
              <a:t>Int J Mol Biol. </a:t>
            </a:r>
            <a:r>
              <a:rPr lang="en-US"/>
              <a:t>2019;4(5):174-180.</a:t>
            </a:r>
          </a:p>
        </p:txBody>
      </p:sp>
      <p:sp>
        <p:nvSpPr>
          <p:cNvPr id="4" name="Content Placeholder 3">
            <a:extLst>
              <a:ext uri="{FF2B5EF4-FFF2-40B4-BE49-F238E27FC236}">
                <a16:creationId xmlns:a16="http://schemas.microsoft.com/office/drawing/2014/main" id="{98478589-A088-E196-BAC4-B9F7AEC443D7}"/>
              </a:ext>
            </a:extLst>
          </p:cNvPr>
          <p:cNvSpPr>
            <a:spLocks noGrp="1"/>
          </p:cNvSpPr>
          <p:nvPr>
            <p:ph sz="quarter" idx="11"/>
          </p:nvPr>
        </p:nvSpPr>
        <p:spPr/>
        <p:txBody>
          <a:bodyPr/>
          <a:lstStyle/>
          <a:p>
            <a:r>
              <a:rPr lang="en-US" sz="2400">
                <a:solidFill>
                  <a:srgbClr val="212121"/>
                </a:solidFill>
                <a:latin typeface="+mn-lt"/>
              </a:rPr>
              <a:t>E</a:t>
            </a:r>
            <a:r>
              <a:rPr lang="en-US" sz="2400" b="0" i="0">
                <a:solidFill>
                  <a:srgbClr val="212121"/>
                </a:solidFill>
                <a:effectLst/>
                <a:latin typeface="+mn-lt"/>
              </a:rPr>
              <a:t>xclusively focusing on infection-centered warning signs </a:t>
            </a:r>
            <a:r>
              <a:rPr lang="en-US" sz="2400" b="1" i="0">
                <a:solidFill>
                  <a:schemeClr val="accent2"/>
                </a:solidFill>
                <a:effectLst/>
                <a:latin typeface="+mn-lt"/>
              </a:rPr>
              <a:t>will miss ~25% of </a:t>
            </a:r>
            <a:r>
              <a:rPr lang="en-US" sz="2400" b="1">
                <a:solidFill>
                  <a:schemeClr val="accent2"/>
                </a:solidFill>
                <a:latin typeface="+mn-lt"/>
              </a:rPr>
              <a:t>patients with PI </a:t>
            </a:r>
            <a:r>
              <a:rPr lang="en-US" sz="2400" b="0" i="0">
                <a:solidFill>
                  <a:srgbClr val="212121"/>
                </a:solidFill>
                <a:effectLst/>
                <a:latin typeface="+mn-lt"/>
              </a:rPr>
              <a:t>who initially present with other manifestations</a:t>
            </a:r>
          </a:p>
          <a:p>
            <a:r>
              <a:rPr lang="en-US" sz="2400" b="0" i="0">
                <a:solidFill>
                  <a:srgbClr val="212121"/>
                </a:solidFill>
                <a:effectLst/>
                <a:latin typeface="+mn-lt"/>
              </a:rPr>
              <a:t>Most common autoimmune conditions: </a:t>
            </a:r>
            <a:r>
              <a:rPr lang="en-US" sz="2400" b="0" i="0" err="1">
                <a:solidFill>
                  <a:srgbClr val="212121"/>
                </a:solidFill>
                <a:effectLst/>
                <a:latin typeface="+mn-lt"/>
              </a:rPr>
              <a:t>cytopenias</a:t>
            </a:r>
            <a:r>
              <a:rPr lang="en-US" sz="2400" b="0" i="0">
                <a:solidFill>
                  <a:srgbClr val="212121"/>
                </a:solidFill>
                <a:effectLst/>
                <a:latin typeface="+mn-lt"/>
              </a:rPr>
              <a:t>, including immune thrombocytopenic purpura and hemolytic anemia </a:t>
            </a:r>
          </a:p>
          <a:p>
            <a:r>
              <a:rPr lang="en-US" sz="2400" b="0" i="0">
                <a:solidFill>
                  <a:srgbClr val="212121"/>
                </a:solidFill>
                <a:effectLst/>
                <a:latin typeface="+mn-lt"/>
              </a:rPr>
              <a:t>Organ-specific autoimmune/inflammatory complications involve the gastrointestinal tract, skin, joints, connective tissue, and respiratory tract</a:t>
            </a:r>
            <a:endParaRPr lang="en-US" sz="2400">
              <a:latin typeface="+mn-lt"/>
            </a:endParaRPr>
          </a:p>
          <a:p>
            <a:endParaRPr lang="en-US" sz="2800" b="0" i="0">
              <a:solidFill>
                <a:srgbClr val="212121"/>
              </a:solidFill>
              <a:effectLst/>
              <a:latin typeface="BlinkMacSystemFont"/>
            </a:endParaRPr>
          </a:p>
        </p:txBody>
      </p:sp>
    </p:spTree>
    <p:extLst>
      <p:ext uri="{BB962C8B-B14F-4D97-AF65-F5344CB8AC3E}">
        <p14:creationId xmlns:p14="http://schemas.microsoft.com/office/powerpoint/2010/main" val="3773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74877E-CB38-095D-30BD-96539388EAE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95920" y="1078930"/>
            <a:ext cx="5591113" cy="3601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8820C4-DD9D-F08E-6710-06A959026FED}"/>
              </a:ext>
            </a:extLst>
          </p:cNvPr>
          <p:cNvSpPr>
            <a:spLocks noGrp="1"/>
          </p:cNvSpPr>
          <p:nvPr>
            <p:ph type="title"/>
          </p:nvPr>
        </p:nvSpPr>
        <p:spPr>
          <a:xfrm>
            <a:off x="312738" y="315794"/>
            <a:ext cx="8530684" cy="458587"/>
          </a:xfrm>
        </p:spPr>
        <p:txBody>
          <a:bodyPr/>
          <a:lstStyle/>
          <a:p>
            <a:r>
              <a:rPr lang="en-US" sz="2800"/>
              <a:t>Laboratory Analysis: Start with the Lymphocyte</a:t>
            </a:r>
          </a:p>
        </p:txBody>
      </p:sp>
      <p:sp>
        <p:nvSpPr>
          <p:cNvPr id="3" name="Text Placeholder 2">
            <a:extLst>
              <a:ext uri="{FF2B5EF4-FFF2-40B4-BE49-F238E27FC236}">
                <a16:creationId xmlns:a16="http://schemas.microsoft.com/office/drawing/2014/main" id="{2847351F-2C5B-ED05-CB63-37E0F5D4AF87}"/>
              </a:ext>
            </a:extLst>
          </p:cNvPr>
          <p:cNvSpPr>
            <a:spLocks noGrp="1"/>
          </p:cNvSpPr>
          <p:nvPr>
            <p:ph type="body" sz="quarter" idx="10"/>
          </p:nvPr>
        </p:nvSpPr>
        <p:spPr>
          <a:xfrm>
            <a:off x="0" y="4847942"/>
            <a:ext cx="9144000" cy="322011"/>
          </a:xfrm>
        </p:spPr>
        <p:txBody>
          <a:bodyPr/>
          <a:lstStyle/>
          <a:p>
            <a:r>
              <a:rPr lang="en-US" dirty="0"/>
              <a:t>Adapted from </a:t>
            </a:r>
            <a:r>
              <a:rPr lang="en-US" dirty="0" err="1"/>
              <a:t>Todar’s</a:t>
            </a:r>
            <a:r>
              <a:rPr lang="en-US" dirty="0"/>
              <a:t> Online Textbook of Bacteriology. https://</a:t>
            </a:r>
            <a:r>
              <a:rPr lang="en-US" dirty="0" err="1"/>
              <a:t>textbookofbacteriology.net</a:t>
            </a:r>
            <a:r>
              <a:rPr lang="en-US" dirty="0"/>
              <a:t>/adaptive_2.html. </a:t>
            </a:r>
          </a:p>
        </p:txBody>
      </p:sp>
      <p:sp>
        <p:nvSpPr>
          <p:cNvPr id="4" name="Content Placeholder 3">
            <a:extLst>
              <a:ext uri="{FF2B5EF4-FFF2-40B4-BE49-F238E27FC236}">
                <a16:creationId xmlns:a16="http://schemas.microsoft.com/office/drawing/2014/main" id="{40AC9FBA-4590-7078-DA9D-4BDDE2D44017}"/>
              </a:ext>
            </a:extLst>
          </p:cNvPr>
          <p:cNvSpPr>
            <a:spLocks noGrp="1"/>
          </p:cNvSpPr>
          <p:nvPr>
            <p:ph sz="quarter" idx="11"/>
          </p:nvPr>
        </p:nvSpPr>
        <p:spPr/>
        <p:txBody>
          <a:bodyPr/>
          <a:lstStyle/>
          <a:p>
            <a:pPr marL="0" indent="0">
              <a:buNone/>
            </a:pPr>
            <a:endParaRPr lang="en-US" sz="2400" dirty="0"/>
          </a:p>
          <a:p>
            <a:pPr marL="0" indent="0">
              <a:buNone/>
            </a:pPr>
            <a:r>
              <a:rPr lang="en-US" sz="2400" b="1" dirty="0">
                <a:solidFill>
                  <a:schemeClr val="accent2"/>
                </a:solidFill>
              </a:rPr>
              <a:t> </a:t>
            </a:r>
          </a:p>
          <a:p>
            <a:r>
              <a:rPr lang="en-US" sz="2000" b="1" dirty="0">
                <a:solidFill>
                  <a:schemeClr val="accent2"/>
                </a:solidFill>
              </a:rPr>
              <a:t>Test Cost: $20</a:t>
            </a:r>
          </a:p>
        </p:txBody>
      </p:sp>
      <p:sp>
        <p:nvSpPr>
          <p:cNvPr id="6" name="TextBox 5">
            <a:extLst>
              <a:ext uri="{FF2B5EF4-FFF2-40B4-BE49-F238E27FC236}">
                <a16:creationId xmlns:a16="http://schemas.microsoft.com/office/drawing/2014/main" id="{A02C20C2-A8FF-4327-C066-5FE2EDA1ABFB}"/>
              </a:ext>
            </a:extLst>
          </p:cNvPr>
          <p:cNvSpPr txBox="1"/>
          <p:nvPr/>
        </p:nvSpPr>
        <p:spPr>
          <a:xfrm>
            <a:off x="195085" y="1232747"/>
            <a:ext cx="4589417" cy="400110"/>
          </a:xfrm>
          <a:prstGeom prst="rect">
            <a:avLst/>
          </a:prstGeom>
          <a:noFill/>
        </p:spPr>
        <p:txBody>
          <a:bodyPr wrap="square" rtlCol="0">
            <a:spAutoFit/>
          </a:bodyPr>
          <a:lstStyle/>
          <a:p>
            <a:r>
              <a:rPr lang="en-US" sz="2000" b="1" dirty="0">
                <a:solidFill>
                  <a:schemeClr val="accent1"/>
                </a:solidFill>
              </a:rPr>
              <a:t>Cells of the Immune System</a:t>
            </a:r>
          </a:p>
        </p:txBody>
      </p:sp>
    </p:spTree>
    <p:extLst>
      <p:ext uri="{BB962C8B-B14F-4D97-AF65-F5344CB8AC3E}">
        <p14:creationId xmlns:p14="http://schemas.microsoft.com/office/powerpoint/2010/main" val="11300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CC24-D18D-E926-1B03-E293B2D00F5F}"/>
              </a:ext>
            </a:extLst>
          </p:cNvPr>
          <p:cNvSpPr>
            <a:spLocks noGrp="1"/>
          </p:cNvSpPr>
          <p:nvPr>
            <p:ph type="title"/>
          </p:nvPr>
        </p:nvSpPr>
        <p:spPr>
          <a:xfrm>
            <a:off x="312738" y="315794"/>
            <a:ext cx="8530684" cy="458587"/>
          </a:xfrm>
        </p:spPr>
        <p:txBody>
          <a:bodyPr/>
          <a:lstStyle/>
          <a:p>
            <a:r>
              <a:rPr lang="en-US" sz="2800"/>
              <a:t>T-Cell Receptor Excision Circle (TREC) Analysis</a:t>
            </a:r>
          </a:p>
        </p:txBody>
      </p:sp>
      <p:sp>
        <p:nvSpPr>
          <p:cNvPr id="3" name="Text Placeholder 2">
            <a:extLst>
              <a:ext uri="{FF2B5EF4-FFF2-40B4-BE49-F238E27FC236}">
                <a16:creationId xmlns:a16="http://schemas.microsoft.com/office/drawing/2014/main" id="{237F0FC5-F524-5FC4-3BC1-ACB1F3C3A1EC}"/>
              </a:ext>
            </a:extLst>
          </p:cNvPr>
          <p:cNvSpPr>
            <a:spLocks noGrp="1"/>
          </p:cNvSpPr>
          <p:nvPr>
            <p:ph type="body" sz="quarter" idx="10"/>
          </p:nvPr>
        </p:nvSpPr>
        <p:spPr/>
        <p:txBody>
          <a:bodyPr/>
          <a:lstStyle/>
          <a:p>
            <a:r>
              <a:rPr lang="en-US"/>
              <a:t>Cancer Therapy Advisor. 2017. https://</a:t>
            </a:r>
            <a:r>
              <a:rPr lang="en-US" err="1"/>
              <a:t>www.cancertherapyadvisor.com</a:t>
            </a:r>
            <a:r>
              <a:rPr lang="en-US"/>
              <a:t>/home/decision-support-in-medicine/pediatrics/</a:t>
            </a:r>
            <a:r>
              <a:rPr lang="en-US" err="1"/>
              <a:t>scid</a:t>
            </a:r>
            <a:r>
              <a:rPr lang="en-US"/>
              <a:t>-syndromes/</a:t>
            </a:r>
          </a:p>
        </p:txBody>
      </p:sp>
      <p:sp>
        <p:nvSpPr>
          <p:cNvPr id="4" name="Content Placeholder 3">
            <a:extLst>
              <a:ext uri="{FF2B5EF4-FFF2-40B4-BE49-F238E27FC236}">
                <a16:creationId xmlns:a16="http://schemas.microsoft.com/office/drawing/2014/main" id="{71E1CF2D-C5E5-2048-054C-195B6DE2039F}"/>
              </a:ext>
            </a:extLst>
          </p:cNvPr>
          <p:cNvSpPr>
            <a:spLocks noGrp="1"/>
          </p:cNvSpPr>
          <p:nvPr>
            <p:ph sz="quarter" idx="11"/>
          </p:nvPr>
        </p:nvSpPr>
        <p:spPr>
          <a:xfrm>
            <a:off x="312738" y="1232747"/>
            <a:ext cx="3227167" cy="3448110"/>
          </a:xfrm>
        </p:spPr>
        <p:txBody>
          <a:bodyPr/>
          <a:lstStyle/>
          <a:p>
            <a:r>
              <a:rPr lang="en-US" sz="1800"/>
              <a:t>Screening for SCID using TREC available in all 50 states</a:t>
            </a:r>
          </a:p>
          <a:p>
            <a:r>
              <a:rPr lang="en-US" sz="1800"/>
              <a:t>Inexpensive assay effectively integrated into public health programs</a:t>
            </a:r>
          </a:p>
          <a:p>
            <a:r>
              <a:rPr lang="en-US" sz="1800"/>
              <a:t>Without timely treatment, SCID is fatal, with exorbitant healthcare costs even in just 1 year of life</a:t>
            </a:r>
          </a:p>
        </p:txBody>
      </p:sp>
      <p:pic>
        <p:nvPicPr>
          <p:cNvPr id="2050" name="Picture 2">
            <a:extLst>
              <a:ext uri="{FF2B5EF4-FFF2-40B4-BE49-F238E27FC236}">
                <a16:creationId xmlns:a16="http://schemas.microsoft.com/office/drawing/2014/main" id="{B40F438A-6279-F633-4EF5-E88FA8B1F5B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91180" y="1308074"/>
            <a:ext cx="5140082" cy="297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82A8-3449-6773-C252-AD0220E30A25}"/>
              </a:ext>
            </a:extLst>
          </p:cNvPr>
          <p:cNvSpPr>
            <a:spLocks noGrp="1"/>
          </p:cNvSpPr>
          <p:nvPr>
            <p:ph type="title"/>
          </p:nvPr>
        </p:nvSpPr>
        <p:spPr/>
        <p:txBody>
          <a:bodyPr/>
          <a:lstStyle/>
          <a:p>
            <a:r>
              <a:rPr lang="en-US"/>
              <a:t>Every Abnormal TREC is not SCID</a:t>
            </a:r>
          </a:p>
        </p:txBody>
      </p:sp>
      <p:sp>
        <p:nvSpPr>
          <p:cNvPr id="3" name="Text Placeholder 2">
            <a:extLst>
              <a:ext uri="{FF2B5EF4-FFF2-40B4-BE49-F238E27FC236}">
                <a16:creationId xmlns:a16="http://schemas.microsoft.com/office/drawing/2014/main" id="{84D2E429-0184-BE84-E341-AA226E7F434C}"/>
              </a:ext>
            </a:extLst>
          </p:cNvPr>
          <p:cNvSpPr>
            <a:spLocks noGrp="1"/>
          </p:cNvSpPr>
          <p:nvPr>
            <p:ph type="body" sz="quarter" idx="10"/>
          </p:nvPr>
        </p:nvSpPr>
        <p:spPr>
          <a:xfrm>
            <a:off x="0" y="4828029"/>
            <a:ext cx="9144000" cy="315471"/>
          </a:xfrm>
        </p:spPr>
        <p:txBody>
          <a:bodyPr/>
          <a:lstStyle/>
          <a:p>
            <a:r>
              <a:rPr lang="en-US"/>
              <a:t>Cancer Therapy Advisor. 2017. https://</a:t>
            </a:r>
            <a:r>
              <a:rPr lang="en-US" err="1"/>
              <a:t>www.cancertherapyadvisor.com</a:t>
            </a:r>
            <a:r>
              <a:rPr lang="en-US"/>
              <a:t>/home/decision-support-in-medicine/pediatrics/</a:t>
            </a:r>
            <a:r>
              <a:rPr lang="en-US" err="1"/>
              <a:t>scid</a:t>
            </a:r>
            <a:r>
              <a:rPr lang="en-US"/>
              <a:t>-syndromes/</a:t>
            </a:r>
          </a:p>
        </p:txBody>
      </p:sp>
      <p:sp>
        <p:nvSpPr>
          <p:cNvPr id="4" name="Content Placeholder 3">
            <a:extLst>
              <a:ext uri="{FF2B5EF4-FFF2-40B4-BE49-F238E27FC236}">
                <a16:creationId xmlns:a16="http://schemas.microsoft.com/office/drawing/2014/main" id="{F7BFA465-C7F4-3DDC-8D5C-A3EA97194C08}"/>
              </a:ext>
            </a:extLst>
          </p:cNvPr>
          <p:cNvSpPr>
            <a:spLocks noGrp="1"/>
          </p:cNvSpPr>
          <p:nvPr>
            <p:ph sz="quarter" idx="11"/>
          </p:nvPr>
        </p:nvSpPr>
        <p:spPr>
          <a:xfrm>
            <a:off x="312739" y="1232747"/>
            <a:ext cx="4467492" cy="3448110"/>
          </a:xfrm>
        </p:spPr>
        <p:txBody>
          <a:bodyPr/>
          <a:lstStyle/>
          <a:p>
            <a:r>
              <a:rPr lang="en-US" sz="2000"/>
              <a:t>Other causes of positive SCID screening include: </a:t>
            </a:r>
          </a:p>
          <a:p>
            <a:pPr lvl="1">
              <a:spcBef>
                <a:spcPts val="200"/>
              </a:spcBef>
            </a:pPr>
            <a:r>
              <a:rPr lang="en-US" sz="2000"/>
              <a:t>Leaky SCID/Omenn syndrome</a:t>
            </a:r>
          </a:p>
          <a:p>
            <a:pPr lvl="1">
              <a:spcBef>
                <a:spcPts val="200"/>
              </a:spcBef>
            </a:pPr>
            <a:r>
              <a:rPr lang="en-US" sz="2000"/>
              <a:t>Prematurity</a:t>
            </a:r>
          </a:p>
          <a:p>
            <a:pPr lvl="1">
              <a:spcBef>
                <a:spcPts val="200"/>
              </a:spcBef>
            </a:pPr>
            <a:r>
              <a:rPr lang="en-US" sz="2000"/>
              <a:t>Trisomy 21</a:t>
            </a:r>
          </a:p>
          <a:p>
            <a:pPr lvl="1">
              <a:spcBef>
                <a:spcPts val="200"/>
              </a:spcBef>
            </a:pPr>
            <a:r>
              <a:rPr lang="en-US" sz="2000"/>
              <a:t>DiGeorge Syndrome</a:t>
            </a:r>
          </a:p>
          <a:p>
            <a:pPr lvl="1">
              <a:spcBef>
                <a:spcPts val="200"/>
              </a:spcBef>
            </a:pPr>
            <a:r>
              <a:rPr lang="en-US" sz="2000"/>
              <a:t>Idiopathic lymphocytopenia</a:t>
            </a:r>
          </a:p>
          <a:p>
            <a:pPr lvl="1">
              <a:spcBef>
                <a:spcPts val="200"/>
              </a:spcBef>
            </a:pPr>
            <a:r>
              <a:rPr lang="en-US" sz="2000"/>
              <a:t>Infants of mothers with immunosuppression</a:t>
            </a:r>
          </a:p>
        </p:txBody>
      </p:sp>
      <p:sp>
        <p:nvSpPr>
          <p:cNvPr id="5" name="Content Placeholder 3">
            <a:extLst>
              <a:ext uri="{FF2B5EF4-FFF2-40B4-BE49-F238E27FC236}">
                <a16:creationId xmlns:a16="http://schemas.microsoft.com/office/drawing/2014/main" id="{896AD79F-FF9D-C1FF-7F9E-69725B679370}"/>
              </a:ext>
            </a:extLst>
          </p:cNvPr>
          <p:cNvSpPr txBox="1">
            <a:spLocks/>
          </p:cNvSpPr>
          <p:nvPr/>
        </p:nvSpPr>
        <p:spPr>
          <a:xfrm>
            <a:off x="4736558" y="1232747"/>
            <a:ext cx="3828017" cy="3448110"/>
          </a:xfrm>
          <a:prstGeom prst="rect">
            <a:avLst/>
          </a:prstGeom>
        </p:spPr>
        <p:txBody>
          <a:bodyPr vert="horz" wrap="square" lIns="0" tIns="45720" rIns="91440" bIns="45720" rtlCol="0">
            <a:noAutofit/>
          </a:bodyPr>
          <a:lstStyle>
            <a:lvl1pPr marL="346075" indent="-365760" algn="l" defTabSz="914400" rtl="0" eaLnBrk="1" latinLnBrk="0" hangingPunct="1">
              <a:lnSpc>
                <a:spcPct val="90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90000"/>
              </a:lnSpc>
              <a:spcBef>
                <a:spcPts val="8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90000"/>
              </a:lnSpc>
              <a:spcBef>
                <a:spcPts val="8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90000"/>
              </a:lnSpc>
              <a:spcBef>
                <a:spcPts val="9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90000"/>
              </a:lnSpc>
              <a:spcBef>
                <a:spcPts val="9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Confirmatory tests are necessary with T and B lymphocyte and Natural Killer cell profile</a:t>
            </a:r>
          </a:p>
          <a:p>
            <a:pPr lvl="1"/>
            <a:r>
              <a:rPr lang="en-US" sz="1800" b="1" dirty="0">
                <a:solidFill>
                  <a:schemeClr val="accent2"/>
                </a:solidFill>
              </a:rPr>
              <a:t>Cost $698</a:t>
            </a:r>
          </a:p>
        </p:txBody>
      </p:sp>
    </p:spTree>
    <p:extLst>
      <p:ext uri="{BB962C8B-B14F-4D97-AF65-F5344CB8AC3E}">
        <p14:creationId xmlns:p14="http://schemas.microsoft.com/office/powerpoint/2010/main" val="6535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B61F-311C-6162-357B-D18F8FE4C9B1}"/>
              </a:ext>
            </a:extLst>
          </p:cNvPr>
          <p:cNvSpPr>
            <a:spLocks noGrp="1"/>
          </p:cNvSpPr>
          <p:nvPr>
            <p:ph type="title"/>
          </p:nvPr>
        </p:nvSpPr>
        <p:spPr/>
        <p:txBody>
          <a:bodyPr/>
          <a:lstStyle/>
          <a:p>
            <a:r>
              <a:rPr lang="en-US"/>
              <a:t>Screening Immunoglobulins</a:t>
            </a:r>
          </a:p>
        </p:txBody>
      </p:sp>
      <p:sp>
        <p:nvSpPr>
          <p:cNvPr id="3" name="Text Placeholder 2">
            <a:extLst>
              <a:ext uri="{FF2B5EF4-FFF2-40B4-BE49-F238E27FC236}">
                <a16:creationId xmlns:a16="http://schemas.microsoft.com/office/drawing/2014/main" id="{EC56C375-8505-1B40-AA59-65230049B5A4}"/>
              </a:ext>
            </a:extLst>
          </p:cNvPr>
          <p:cNvSpPr>
            <a:spLocks noGrp="1"/>
          </p:cNvSpPr>
          <p:nvPr>
            <p:ph type="body" sz="quarter" idx="10"/>
          </p:nvPr>
        </p:nvSpPr>
        <p:spPr>
          <a:xfrm>
            <a:off x="0" y="4743598"/>
            <a:ext cx="7604911" cy="446276"/>
          </a:xfrm>
        </p:spPr>
        <p:txBody>
          <a:bodyPr/>
          <a:lstStyle/>
          <a:p>
            <a:pPr marL="0" indent="0"/>
            <a:r>
              <a:rPr lang="en-US" dirty="0" err="1"/>
              <a:t>Justiz</a:t>
            </a:r>
            <a:r>
              <a:rPr lang="en-US" dirty="0"/>
              <a:t> Vaillant AA, et al. Immunoglobulin. [Updated 2022 Nov 24]. In: </a:t>
            </a:r>
            <a:r>
              <a:rPr lang="en-US" i="1" dirty="0" err="1"/>
              <a:t>StatPearls</a:t>
            </a:r>
            <a:r>
              <a:rPr lang="en-US" dirty="0"/>
              <a:t> [Internet]. Treasure Island (FL): </a:t>
            </a:r>
            <a:r>
              <a:rPr lang="en-US" dirty="0" err="1"/>
              <a:t>StatPearls</a:t>
            </a:r>
            <a:r>
              <a:rPr lang="en-US" dirty="0"/>
              <a:t> Publishing; 2023. https://</a:t>
            </a:r>
            <a:r>
              <a:rPr lang="en-US" dirty="0" err="1"/>
              <a:t>www.ncbi.nlm.nih.gov</a:t>
            </a:r>
            <a:r>
              <a:rPr lang="en-US" dirty="0"/>
              <a:t>/books/NBK513460/</a:t>
            </a:r>
          </a:p>
        </p:txBody>
      </p:sp>
      <p:sp>
        <p:nvSpPr>
          <p:cNvPr id="4" name="Content Placeholder 3">
            <a:extLst>
              <a:ext uri="{FF2B5EF4-FFF2-40B4-BE49-F238E27FC236}">
                <a16:creationId xmlns:a16="http://schemas.microsoft.com/office/drawing/2014/main" id="{0CB873B2-818F-1B3B-E616-BA12E00B8775}"/>
              </a:ext>
            </a:extLst>
          </p:cNvPr>
          <p:cNvSpPr>
            <a:spLocks noGrp="1"/>
          </p:cNvSpPr>
          <p:nvPr>
            <p:ph sz="quarter" idx="11"/>
          </p:nvPr>
        </p:nvSpPr>
        <p:spPr/>
        <p:txBody>
          <a:bodyPr/>
          <a:lstStyle/>
          <a:p>
            <a:r>
              <a:rPr lang="en-US" sz="2200" b="1"/>
              <a:t>Immunoglobulin G (IgG):</a:t>
            </a:r>
            <a:r>
              <a:rPr lang="en-US" sz="2200"/>
              <a:t> most abundant type of antibody, found in all body fluids </a:t>
            </a:r>
          </a:p>
          <a:p>
            <a:r>
              <a:rPr lang="en-US" sz="2200" b="1"/>
              <a:t>Immunoglobulin A (IgA): </a:t>
            </a:r>
            <a:r>
              <a:rPr lang="en-US" sz="2200"/>
              <a:t>found in the mucous membranes (airway, GI tract, saliva, tears) </a:t>
            </a:r>
          </a:p>
          <a:p>
            <a:r>
              <a:rPr lang="en-US" sz="2200" b="1"/>
              <a:t>Immunoglobulin M (IgM): </a:t>
            </a:r>
            <a:r>
              <a:rPr lang="en-US" sz="2200"/>
              <a:t>found in blood and lymph fluid, first antibody made by the body to fight a new infection</a:t>
            </a:r>
          </a:p>
          <a:p>
            <a:r>
              <a:rPr lang="en-US" sz="2200" b="1"/>
              <a:t>Immunoglobulin E (</a:t>
            </a:r>
            <a:r>
              <a:rPr lang="en-US" sz="2200" b="1" err="1"/>
              <a:t>IgE</a:t>
            </a:r>
            <a:r>
              <a:rPr lang="en-US" sz="2200" b="1"/>
              <a:t>): </a:t>
            </a:r>
            <a:r>
              <a:rPr lang="en-US" sz="2200"/>
              <a:t>associated mainly with allergic reactions, found in lungs, skin, and mucous membranes</a:t>
            </a:r>
          </a:p>
        </p:txBody>
      </p:sp>
      <p:sp>
        <p:nvSpPr>
          <p:cNvPr id="5" name="TextBox 4">
            <a:extLst>
              <a:ext uri="{FF2B5EF4-FFF2-40B4-BE49-F238E27FC236}">
                <a16:creationId xmlns:a16="http://schemas.microsoft.com/office/drawing/2014/main" id="{0A802C8A-AF28-5258-DC8E-3CA5D8120F30}"/>
              </a:ext>
            </a:extLst>
          </p:cNvPr>
          <p:cNvSpPr txBox="1"/>
          <p:nvPr/>
        </p:nvSpPr>
        <p:spPr>
          <a:xfrm>
            <a:off x="202391" y="4171941"/>
            <a:ext cx="2752253" cy="430887"/>
          </a:xfrm>
          <a:prstGeom prst="rect">
            <a:avLst/>
          </a:prstGeom>
          <a:noFill/>
        </p:spPr>
        <p:txBody>
          <a:bodyPr wrap="square" rtlCol="0">
            <a:spAutoFit/>
          </a:bodyPr>
          <a:lstStyle/>
          <a:p>
            <a:pPr marL="342900" indent="-342900">
              <a:buFont typeface="Wingdings" pitchFamily="2" charset="2"/>
              <a:buChar char="Ø"/>
            </a:pPr>
            <a:r>
              <a:rPr lang="en-US" sz="2200" b="1" dirty="0">
                <a:solidFill>
                  <a:schemeClr val="accent2"/>
                </a:solidFill>
              </a:rPr>
              <a:t>Test cost: $98</a:t>
            </a:r>
          </a:p>
        </p:txBody>
      </p:sp>
    </p:spTree>
    <p:extLst>
      <p:ext uri="{BB962C8B-B14F-4D97-AF65-F5344CB8AC3E}">
        <p14:creationId xmlns:p14="http://schemas.microsoft.com/office/powerpoint/2010/main" val="74679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E282-435B-9D82-942F-58A89714D443}"/>
              </a:ext>
            </a:extLst>
          </p:cNvPr>
          <p:cNvSpPr>
            <a:spLocks noGrp="1"/>
          </p:cNvSpPr>
          <p:nvPr>
            <p:ph type="title"/>
          </p:nvPr>
        </p:nvSpPr>
        <p:spPr/>
        <p:txBody>
          <a:bodyPr/>
          <a:lstStyle/>
          <a:p>
            <a:r>
              <a:rPr lang="en-US"/>
              <a:t>Pitfalls of Testing</a:t>
            </a:r>
          </a:p>
        </p:txBody>
      </p:sp>
      <p:sp>
        <p:nvSpPr>
          <p:cNvPr id="3" name="Text Placeholder 2">
            <a:extLst>
              <a:ext uri="{FF2B5EF4-FFF2-40B4-BE49-F238E27FC236}">
                <a16:creationId xmlns:a16="http://schemas.microsoft.com/office/drawing/2014/main" id="{29DA899A-3002-1A38-D7E1-522027B53FF4}"/>
              </a:ext>
            </a:extLst>
          </p:cNvPr>
          <p:cNvSpPr>
            <a:spLocks noGrp="1"/>
          </p:cNvSpPr>
          <p:nvPr>
            <p:ph type="body" sz="quarter" idx="10"/>
          </p:nvPr>
        </p:nvSpPr>
        <p:spPr>
          <a:xfrm>
            <a:off x="0" y="4645928"/>
            <a:ext cx="9144000" cy="497572"/>
          </a:xfrm>
        </p:spPr>
        <p:txBody>
          <a:bodyPr/>
          <a:lstStyle/>
          <a:p>
            <a:pPr>
              <a:spcBef>
                <a:spcPts val="200"/>
              </a:spcBef>
            </a:pPr>
            <a:r>
              <a:rPr lang="en-US"/>
              <a:t>Ig = immunoglobulin</a:t>
            </a:r>
          </a:p>
          <a:p>
            <a:pPr>
              <a:spcBef>
                <a:spcPts val="200"/>
              </a:spcBef>
            </a:pPr>
            <a:r>
              <a:rPr lang="en-US"/>
              <a:t>Ludwig-Kraus B, et al. </a:t>
            </a:r>
            <a:r>
              <a:rPr lang="en-US" i="1"/>
              <a:t>J Clin Lab Anal. </a:t>
            </a:r>
            <a:r>
              <a:rPr lang="en-US"/>
              <a:t>2017;31(6):e22146.</a:t>
            </a:r>
          </a:p>
        </p:txBody>
      </p:sp>
      <p:sp>
        <p:nvSpPr>
          <p:cNvPr id="4" name="Content Placeholder 3">
            <a:extLst>
              <a:ext uri="{FF2B5EF4-FFF2-40B4-BE49-F238E27FC236}">
                <a16:creationId xmlns:a16="http://schemas.microsoft.com/office/drawing/2014/main" id="{DCFFE3D0-B537-C037-6D72-280C392D5B79}"/>
              </a:ext>
            </a:extLst>
          </p:cNvPr>
          <p:cNvSpPr>
            <a:spLocks noGrp="1"/>
          </p:cNvSpPr>
          <p:nvPr>
            <p:ph sz="quarter" idx="11"/>
          </p:nvPr>
        </p:nvSpPr>
        <p:spPr>
          <a:xfrm>
            <a:off x="312738" y="1232747"/>
            <a:ext cx="5173662" cy="3448110"/>
          </a:xfrm>
        </p:spPr>
        <p:txBody>
          <a:bodyPr/>
          <a:lstStyle/>
          <a:p>
            <a:r>
              <a:rPr lang="en-US" dirty="0"/>
              <a:t>Reference ranges</a:t>
            </a:r>
          </a:p>
          <a:p>
            <a:pPr lvl="1"/>
            <a:r>
              <a:rPr lang="en-US" sz="2400" dirty="0"/>
              <a:t>Be aware that a normal Ig level for a 3-month-old is different than that for an 18-month-old</a:t>
            </a:r>
          </a:p>
          <a:p>
            <a:pPr lvl="1"/>
            <a:r>
              <a:rPr lang="en-US" sz="2400" dirty="0"/>
              <a:t>Quantitative deficiency does not mean a qualitative deficiency </a:t>
            </a:r>
          </a:p>
        </p:txBody>
      </p:sp>
      <p:pic>
        <p:nvPicPr>
          <p:cNvPr id="7" name="Picture 6">
            <a:extLst>
              <a:ext uri="{FF2B5EF4-FFF2-40B4-BE49-F238E27FC236}">
                <a16:creationId xmlns:a16="http://schemas.microsoft.com/office/drawing/2014/main" id="{2D3D1E77-E0E1-7ADC-0AEB-B8E34EB272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06042" y="1252614"/>
            <a:ext cx="3014286" cy="3014286"/>
          </a:xfrm>
          <a:prstGeom prst="rect">
            <a:avLst/>
          </a:prstGeom>
        </p:spPr>
      </p:pic>
    </p:spTree>
    <p:extLst>
      <p:ext uri="{BB962C8B-B14F-4D97-AF65-F5344CB8AC3E}">
        <p14:creationId xmlns:p14="http://schemas.microsoft.com/office/powerpoint/2010/main" val="8980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87AA-00C1-AC93-89C5-A29D47FF206E}"/>
              </a:ext>
            </a:extLst>
          </p:cNvPr>
          <p:cNvSpPr>
            <a:spLocks noGrp="1"/>
          </p:cNvSpPr>
          <p:nvPr>
            <p:ph type="title"/>
          </p:nvPr>
        </p:nvSpPr>
        <p:spPr/>
        <p:txBody>
          <a:bodyPr/>
          <a:lstStyle/>
          <a:p>
            <a:r>
              <a:rPr lang="en-US"/>
              <a:t>When to Refer to a Specialist</a:t>
            </a:r>
          </a:p>
        </p:txBody>
      </p:sp>
      <p:sp>
        <p:nvSpPr>
          <p:cNvPr id="3" name="Text Placeholder 2">
            <a:extLst>
              <a:ext uri="{FF2B5EF4-FFF2-40B4-BE49-F238E27FC236}">
                <a16:creationId xmlns:a16="http://schemas.microsoft.com/office/drawing/2014/main" id="{C73EC158-8210-6A46-5A64-7E3B08C3CFA3}"/>
              </a:ext>
            </a:extLst>
          </p:cNvPr>
          <p:cNvSpPr>
            <a:spLocks noGrp="1"/>
          </p:cNvSpPr>
          <p:nvPr>
            <p:ph type="body" sz="quarter" idx="10"/>
          </p:nvPr>
        </p:nvSpPr>
        <p:spPr>
          <a:xfrm>
            <a:off x="0" y="4645928"/>
            <a:ext cx="9144000" cy="497572"/>
          </a:xfrm>
        </p:spPr>
        <p:txBody>
          <a:bodyPr/>
          <a:lstStyle/>
          <a:p>
            <a:pPr>
              <a:spcBef>
                <a:spcPts val="200"/>
              </a:spcBef>
            </a:pPr>
            <a:r>
              <a:rPr lang="en-US"/>
              <a:t>DMARDs = disease-modifying antirheumatic drugs</a:t>
            </a:r>
          </a:p>
          <a:p>
            <a:pPr>
              <a:spcBef>
                <a:spcPts val="200"/>
              </a:spcBef>
            </a:pPr>
            <a:r>
              <a:rPr lang="en-US"/>
              <a:t>Bonilla FA, et al. </a:t>
            </a:r>
            <a:r>
              <a:rPr lang="en-US" i="1"/>
              <a:t>J Allergy Clin Immunol. </a:t>
            </a:r>
            <a:r>
              <a:rPr lang="en-US"/>
              <a:t>2015;136(5):1186-1205.</a:t>
            </a:r>
          </a:p>
        </p:txBody>
      </p:sp>
      <p:sp>
        <p:nvSpPr>
          <p:cNvPr id="4" name="Content Placeholder 3">
            <a:extLst>
              <a:ext uri="{FF2B5EF4-FFF2-40B4-BE49-F238E27FC236}">
                <a16:creationId xmlns:a16="http://schemas.microsoft.com/office/drawing/2014/main" id="{7FDABA5C-052B-6284-C3A5-88F7A6B6AA54}"/>
              </a:ext>
            </a:extLst>
          </p:cNvPr>
          <p:cNvSpPr>
            <a:spLocks noGrp="1"/>
          </p:cNvSpPr>
          <p:nvPr>
            <p:ph sz="quarter" idx="11"/>
          </p:nvPr>
        </p:nvSpPr>
        <p:spPr/>
        <p:txBody>
          <a:bodyPr/>
          <a:lstStyle/>
          <a:p>
            <a:r>
              <a:rPr lang="en-US"/>
              <a:t>Abnormal laboratory results</a:t>
            </a:r>
          </a:p>
          <a:p>
            <a:r>
              <a:rPr lang="en-US"/>
              <a:t>Poor response to conservative management</a:t>
            </a:r>
          </a:p>
          <a:p>
            <a:pPr lvl="1"/>
            <a:r>
              <a:rPr lang="en-US"/>
              <a:t>Antibiotics</a:t>
            </a:r>
          </a:p>
          <a:p>
            <a:pPr lvl="1"/>
            <a:r>
              <a:rPr lang="en-US"/>
              <a:t>DMARDs</a:t>
            </a:r>
          </a:p>
          <a:p>
            <a:r>
              <a:rPr lang="en-US"/>
              <a:t>Reproductive considerations</a:t>
            </a:r>
          </a:p>
          <a:p>
            <a:pPr lvl="1"/>
            <a:r>
              <a:rPr lang="en-US"/>
              <a:t>Genetics counseling</a:t>
            </a:r>
          </a:p>
        </p:txBody>
      </p:sp>
    </p:spTree>
    <p:extLst>
      <p:ext uri="{BB962C8B-B14F-4D97-AF65-F5344CB8AC3E}">
        <p14:creationId xmlns:p14="http://schemas.microsoft.com/office/powerpoint/2010/main" val="163839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869B-13AD-5081-910E-805607C27666}"/>
              </a:ext>
            </a:extLst>
          </p:cNvPr>
          <p:cNvSpPr>
            <a:spLocks noGrp="1"/>
          </p:cNvSpPr>
          <p:nvPr>
            <p:ph type="title"/>
          </p:nvPr>
        </p:nvSpPr>
        <p:spPr/>
        <p:txBody>
          <a:bodyPr/>
          <a:lstStyle/>
          <a:p>
            <a:r>
              <a:rPr lang="en-US"/>
              <a:t>Follow us on Twitter!</a:t>
            </a:r>
          </a:p>
        </p:txBody>
      </p:sp>
      <p:sp>
        <p:nvSpPr>
          <p:cNvPr id="3" name="Text Placeholder 2">
            <a:extLst>
              <a:ext uri="{FF2B5EF4-FFF2-40B4-BE49-F238E27FC236}">
                <a16:creationId xmlns:a16="http://schemas.microsoft.com/office/drawing/2014/main" id="{D61B3E14-5443-3F9D-4673-8A15112BD756}"/>
              </a:ext>
            </a:extLst>
          </p:cNvPr>
          <p:cNvSpPr>
            <a:spLocks noGrp="1"/>
          </p:cNvSpPr>
          <p:nvPr>
            <p:ph type="body" sz="quarter" idx="10"/>
          </p:nvPr>
        </p:nvSpPr>
        <p:spPr/>
        <p:txBody>
          <a:bodyPr/>
          <a:lstStyle/>
          <a:p>
            <a:endParaRPr lang="en-US"/>
          </a:p>
        </p:txBody>
      </p:sp>
      <p:grpSp>
        <p:nvGrpSpPr>
          <p:cNvPr id="4" name="Group 3">
            <a:extLst>
              <a:ext uri="{FF2B5EF4-FFF2-40B4-BE49-F238E27FC236}">
                <a16:creationId xmlns:a16="http://schemas.microsoft.com/office/drawing/2014/main" id="{B9A926C5-10C1-8780-EE5D-6DDCF433796F}"/>
              </a:ext>
            </a:extLst>
          </p:cNvPr>
          <p:cNvGrpSpPr/>
          <p:nvPr/>
        </p:nvGrpSpPr>
        <p:grpSpPr>
          <a:xfrm>
            <a:off x="417095" y="1452042"/>
            <a:ext cx="8530173" cy="2405064"/>
            <a:chOff x="417095" y="1452042"/>
            <a:chExt cx="8530173" cy="2405064"/>
          </a:xfrm>
        </p:grpSpPr>
        <p:sp>
          <p:nvSpPr>
            <p:cNvPr id="7" name="Content Placeholder 2">
              <a:extLst>
                <a:ext uri="{FF2B5EF4-FFF2-40B4-BE49-F238E27FC236}">
                  <a16:creationId xmlns:a16="http://schemas.microsoft.com/office/drawing/2014/main" id="{9B597819-0B24-CC32-54A4-94F878DBAF4D}"/>
                </a:ext>
              </a:extLst>
            </p:cNvPr>
            <p:cNvSpPr txBox="1">
              <a:spLocks/>
            </p:cNvSpPr>
            <p:nvPr/>
          </p:nvSpPr>
          <p:spPr>
            <a:xfrm>
              <a:off x="417095" y="1452042"/>
              <a:ext cx="6103778" cy="1843582"/>
            </a:xfrm>
            <a:prstGeom prst="rect">
              <a:avLst/>
            </a:prstGeom>
          </p:spPr>
          <p:txBody>
            <a:bodyPr vert="horz" wrap="square" lIns="0" tIns="45720" rIns="91440" bIns="45720" rtlCol="0">
              <a:spAutoFit/>
            </a:bodyPr>
            <a:lstStyle>
              <a:lvl1pPr marL="346075" indent="-346075" algn="l" defTabSz="914400" rtl="0" eaLnBrk="1" latinLnBrk="0" hangingPunct="1">
                <a:lnSpc>
                  <a:spcPct val="85000"/>
                </a:lnSpc>
                <a:spcBef>
                  <a:spcPts val="800"/>
                </a:spcBef>
                <a:buClr>
                  <a:schemeClr val="accent1"/>
                </a:buClr>
                <a:buSzPct val="115000"/>
                <a:buFont typeface="Arial"/>
                <a:buChar char="●"/>
                <a:defRPr sz="3000" kern="1200">
                  <a:solidFill>
                    <a:schemeClr val="tx2"/>
                  </a:solidFill>
                  <a:latin typeface="Arial"/>
                  <a:ea typeface="+mn-ea"/>
                  <a:cs typeface="Arial"/>
                </a:defRPr>
              </a:lvl1pPr>
              <a:lvl2pPr marL="739775" indent="-282575" algn="l" defTabSz="914400" rtl="0" eaLnBrk="1" latinLnBrk="0" hangingPunct="1">
                <a:lnSpc>
                  <a:spcPct val="85000"/>
                </a:lnSpc>
                <a:spcBef>
                  <a:spcPts val="400"/>
                </a:spcBef>
                <a:buClr>
                  <a:schemeClr val="accent2"/>
                </a:buClr>
                <a:buSzPct val="115000"/>
                <a:buFont typeface="Arial"/>
                <a:buChar char="●"/>
                <a:defRPr sz="28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a:buNone/>
              </a:pPr>
              <a:r>
                <a:rPr lang="en-US" sz="3200" b="1">
                  <a:solidFill>
                    <a:srgbClr val="078FB4"/>
                  </a:solidFill>
                </a:rPr>
                <a:t>@CMEOutfitters</a:t>
              </a:r>
            </a:p>
            <a:p>
              <a:pPr marL="0" indent="0">
                <a:spcBef>
                  <a:spcPts val="600"/>
                </a:spcBef>
                <a:buNone/>
              </a:pPr>
              <a:r>
                <a:rPr lang="en-US" sz="3200">
                  <a:solidFill>
                    <a:schemeClr val="accent1"/>
                  </a:solidFill>
                </a:rPr>
                <a:t>for upcoming CME/CE opportunities, health care news, and more</a:t>
              </a:r>
            </a:p>
          </p:txBody>
        </p:sp>
        <p:pic>
          <p:nvPicPr>
            <p:cNvPr id="8" name="Picture 7" descr="twitter-bird-light-bgs.eps">
              <a:extLst>
                <a:ext uri="{FF2B5EF4-FFF2-40B4-BE49-F238E27FC236}">
                  <a16:creationId xmlns:a16="http://schemas.microsoft.com/office/drawing/2014/main" id="{A0123710-9A9A-3FCD-0391-422FE58C02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144695" y="1634606"/>
              <a:ext cx="2802573" cy="2222500"/>
            </a:xfrm>
            <a:prstGeom prst="rect">
              <a:avLst/>
            </a:prstGeom>
          </p:spPr>
        </p:pic>
      </p:grpSp>
    </p:spTree>
    <p:extLst>
      <p:ext uri="{BB962C8B-B14F-4D97-AF65-F5344CB8AC3E}">
        <p14:creationId xmlns:p14="http://schemas.microsoft.com/office/powerpoint/2010/main" val="1183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4691-83A0-5B81-66F5-ED68B59789D8}"/>
              </a:ext>
            </a:extLst>
          </p:cNvPr>
          <p:cNvSpPr>
            <a:spLocks noGrp="1"/>
          </p:cNvSpPr>
          <p:nvPr>
            <p:ph type="title"/>
          </p:nvPr>
        </p:nvSpPr>
        <p:spPr/>
        <p:txBody>
          <a:bodyPr/>
          <a:lstStyle/>
          <a:p>
            <a:r>
              <a:rPr lang="en-US"/>
              <a:t>Interdisciplinary Management of PI</a:t>
            </a:r>
          </a:p>
        </p:txBody>
      </p:sp>
      <p:sp>
        <p:nvSpPr>
          <p:cNvPr id="4" name="Text Placeholder 3">
            <a:extLst>
              <a:ext uri="{FF2B5EF4-FFF2-40B4-BE49-F238E27FC236}">
                <a16:creationId xmlns:a16="http://schemas.microsoft.com/office/drawing/2014/main" id="{50F54B68-6A8A-84B1-50DE-60D05DABBB7D}"/>
              </a:ext>
            </a:extLst>
          </p:cNvPr>
          <p:cNvSpPr>
            <a:spLocks noGrp="1"/>
          </p:cNvSpPr>
          <p:nvPr>
            <p:ph type="body" sz="quarter" idx="10"/>
          </p:nvPr>
        </p:nvSpPr>
        <p:spPr>
          <a:xfrm>
            <a:off x="0" y="4892662"/>
            <a:ext cx="8055429" cy="250838"/>
          </a:xfrm>
        </p:spPr>
        <p:txBody>
          <a:bodyPr/>
          <a:lstStyle/>
          <a:p>
            <a:r>
              <a:rPr lang="en-US">
                <a:solidFill>
                  <a:schemeClr val="accent4">
                    <a:lumMod val="50000"/>
                  </a:schemeClr>
                </a:solidFill>
              </a:rPr>
              <a:t>Bonilla FA, et al. </a:t>
            </a:r>
            <a:r>
              <a:rPr lang="en-US" i="1">
                <a:solidFill>
                  <a:schemeClr val="accent4">
                    <a:lumMod val="50000"/>
                  </a:schemeClr>
                </a:solidFill>
              </a:rPr>
              <a:t>J Allergy Clin Immunol. </a:t>
            </a:r>
            <a:r>
              <a:rPr lang="en-US">
                <a:solidFill>
                  <a:schemeClr val="accent4">
                    <a:lumMod val="50000"/>
                  </a:schemeClr>
                </a:solidFill>
              </a:rPr>
              <a:t>2015;136(5):1186-1205.</a:t>
            </a:r>
          </a:p>
        </p:txBody>
      </p:sp>
      <p:sp>
        <p:nvSpPr>
          <p:cNvPr id="5" name="Oval 4">
            <a:extLst>
              <a:ext uri="{FF2B5EF4-FFF2-40B4-BE49-F238E27FC236}">
                <a16:creationId xmlns:a16="http://schemas.microsoft.com/office/drawing/2014/main" id="{F9E854D7-6CBD-879A-69DA-A9A68F39DFBD}"/>
              </a:ext>
            </a:extLst>
          </p:cNvPr>
          <p:cNvSpPr/>
          <p:nvPr/>
        </p:nvSpPr>
        <p:spPr>
          <a:xfrm>
            <a:off x="275719" y="1759453"/>
            <a:ext cx="2094045" cy="1891622"/>
          </a:xfrm>
          <a:prstGeom prst="ellipse">
            <a:avLst/>
          </a:prstGeom>
          <a:solidFill>
            <a:schemeClr val="accent2">
              <a:alpha val="8315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Infections</a:t>
            </a:r>
          </a:p>
        </p:txBody>
      </p:sp>
      <p:sp>
        <p:nvSpPr>
          <p:cNvPr id="6" name="Oval 5">
            <a:extLst>
              <a:ext uri="{FF2B5EF4-FFF2-40B4-BE49-F238E27FC236}">
                <a16:creationId xmlns:a16="http://schemas.microsoft.com/office/drawing/2014/main" id="{B588E3D1-0CE2-B98D-4B88-FE3FD45BD6E1}"/>
              </a:ext>
            </a:extLst>
          </p:cNvPr>
          <p:cNvSpPr/>
          <p:nvPr/>
        </p:nvSpPr>
        <p:spPr>
          <a:xfrm>
            <a:off x="1635685" y="1110729"/>
            <a:ext cx="1598456" cy="1535641"/>
          </a:xfrm>
          <a:prstGeom prst="ellipse">
            <a:avLst/>
          </a:prstGeom>
          <a:solidFill>
            <a:srgbClr val="92D050">
              <a:alpha val="80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accent1"/>
                </a:solidFill>
              </a:rPr>
              <a:t>Allergies</a:t>
            </a:r>
          </a:p>
        </p:txBody>
      </p:sp>
      <p:sp>
        <p:nvSpPr>
          <p:cNvPr id="7" name="Oval 6">
            <a:extLst>
              <a:ext uri="{FF2B5EF4-FFF2-40B4-BE49-F238E27FC236}">
                <a16:creationId xmlns:a16="http://schemas.microsoft.com/office/drawing/2014/main" id="{EC3B332D-0303-12A8-BD90-A11397ACC45B}"/>
              </a:ext>
            </a:extLst>
          </p:cNvPr>
          <p:cNvSpPr/>
          <p:nvPr/>
        </p:nvSpPr>
        <p:spPr>
          <a:xfrm>
            <a:off x="2244322" y="1885377"/>
            <a:ext cx="2311594" cy="1996324"/>
          </a:xfrm>
          <a:prstGeom prst="ellipse">
            <a:avLst/>
          </a:prstGeom>
          <a:solidFill>
            <a:srgbClr val="FFC000">
              <a:alpha val="7648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accent3"/>
                </a:solidFill>
              </a:rPr>
              <a:t>Autoimmunity</a:t>
            </a:r>
          </a:p>
        </p:txBody>
      </p:sp>
      <p:sp>
        <p:nvSpPr>
          <p:cNvPr id="8" name="Oval 7">
            <a:extLst>
              <a:ext uri="{FF2B5EF4-FFF2-40B4-BE49-F238E27FC236}">
                <a16:creationId xmlns:a16="http://schemas.microsoft.com/office/drawing/2014/main" id="{2319249E-F1ED-A136-B11B-F38EF2D8C359}"/>
              </a:ext>
            </a:extLst>
          </p:cNvPr>
          <p:cNvSpPr/>
          <p:nvPr/>
        </p:nvSpPr>
        <p:spPr>
          <a:xfrm>
            <a:off x="509555" y="2990140"/>
            <a:ext cx="2952603" cy="1309659"/>
          </a:xfrm>
          <a:prstGeom prst="ellipse">
            <a:avLst/>
          </a:prstGeom>
          <a:solidFill>
            <a:srgbClr val="7030A0">
              <a:alpha val="7998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Malignancy Lymphoproliferation</a:t>
            </a:r>
          </a:p>
        </p:txBody>
      </p:sp>
      <p:sp>
        <p:nvSpPr>
          <p:cNvPr id="9" name="Oval 8">
            <a:extLst>
              <a:ext uri="{FF2B5EF4-FFF2-40B4-BE49-F238E27FC236}">
                <a16:creationId xmlns:a16="http://schemas.microsoft.com/office/drawing/2014/main" id="{D5B1348D-C882-923E-0A47-26800437B59F}"/>
              </a:ext>
            </a:extLst>
          </p:cNvPr>
          <p:cNvSpPr/>
          <p:nvPr/>
        </p:nvSpPr>
        <p:spPr>
          <a:xfrm>
            <a:off x="2970219" y="3071726"/>
            <a:ext cx="2114989" cy="1632462"/>
          </a:xfrm>
          <a:prstGeom prst="ellipse">
            <a:avLst/>
          </a:prstGeom>
          <a:solidFill>
            <a:srgbClr val="23738E">
              <a:alpha val="7634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Inflammation</a:t>
            </a:r>
          </a:p>
        </p:txBody>
      </p:sp>
      <p:sp>
        <p:nvSpPr>
          <p:cNvPr id="10" name="TextBox 9">
            <a:extLst>
              <a:ext uri="{FF2B5EF4-FFF2-40B4-BE49-F238E27FC236}">
                <a16:creationId xmlns:a16="http://schemas.microsoft.com/office/drawing/2014/main" id="{40DEB369-BA43-065E-CD89-F4B872DF9C49}"/>
              </a:ext>
            </a:extLst>
          </p:cNvPr>
          <p:cNvSpPr txBox="1"/>
          <p:nvPr/>
        </p:nvSpPr>
        <p:spPr>
          <a:xfrm>
            <a:off x="5103658" y="1181770"/>
            <a:ext cx="3939702" cy="3046988"/>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accent1"/>
                </a:solidFill>
              </a:rPr>
              <a:t>Primary care</a:t>
            </a:r>
          </a:p>
          <a:p>
            <a:pPr marL="285750" indent="-285750">
              <a:buFont typeface="Arial" panose="020B0604020202020204" pitchFamily="34" charset="0"/>
              <a:buChar char="•"/>
            </a:pPr>
            <a:r>
              <a:rPr lang="en-US" sz="2400">
                <a:solidFill>
                  <a:schemeClr val="accent1"/>
                </a:solidFill>
              </a:rPr>
              <a:t>Allergy/immunology</a:t>
            </a:r>
          </a:p>
          <a:p>
            <a:pPr marL="285750" indent="-285750">
              <a:buFont typeface="Arial" panose="020B0604020202020204" pitchFamily="34" charset="0"/>
              <a:buChar char="•"/>
            </a:pPr>
            <a:r>
              <a:rPr lang="en-US" sz="2400">
                <a:solidFill>
                  <a:schemeClr val="accent1"/>
                </a:solidFill>
              </a:rPr>
              <a:t>Pulmonology</a:t>
            </a:r>
          </a:p>
          <a:p>
            <a:pPr marL="285750" indent="-285750">
              <a:buFont typeface="Arial" panose="020B0604020202020204" pitchFamily="34" charset="0"/>
              <a:buChar char="•"/>
            </a:pPr>
            <a:r>
              <a:rPr lang="en-US" sz="2400">
                <a:solidFill>
                  <a:schemeClr val="accent1"/>
                </a:solidFill>
              </a:rPr>
              <a:t>Hematology</a:t>
            </a:r>
          </a:p>
          <a:p>
            <a:pPr marL="285750" indent="-285750">
              <a:buFont typeface="Arial" panose="020B0604020202020204" pitchFamily="34" charset="0"/>
              <a:buChar char="•"/>
            </a:pPr>
            <a:r>
              <a:rPr lang="en-US" sz="2400">
                <a:solidFill>
                  <a:schemeClr val="accent1"/>
                </a:solidFill>
              </a:rPr>
              <a:t>Gastroenterology</a:t>
            </a:r>
          </a:p>
          <a:p>
            <a:pPr marL="285750" indent="-285750">
              <a:buFont typeface="Arial" panose="020B0604020202020204" pitchFamily="34" charset="0"/>
              <a:buChar char="•"/>
            </a:pPr>
            <a:r>
              <a:rPr lang="en-US" sz="2400">
                <a:solidFill>
                  <a:schemeClr val="accent1"/>
                </a:solidFill>
              </a:rPr>
              <a:t>Infectious disease</a:t>
            </a:r>
          </a:p>
          <a:p>
            <a:pPr marL="285750" indent="-285750">
              <a:buFont typeface="Arial" panose="020B0604020202020204" pitchFamily="34" charset="0"/>
              <a:buChar char="•"/>
            </a:pPr>
            <a:r>
              <a:rPr lang="en-US" sz="2400">
                <a:solidFill>
                  <a:schemeClr val="accent1"/>
                </a:solidFill>
              </a:rPr>
              <a:t>ENT</a:t>
            </a:r>
          </a:p>
          <a:p>
            <a:pPr marL="285750" indent="-285750">
              <a:buFont typeface="Arial" panose="020B0604020202020204" pitchFamily="34" charset="0"/>
              <a:buChar char="•"/>
            </a:pPr>
            <a:r>
              <a:rPr lang="en-US" sz="2400">
                <a:solidFill>
                  <a:schemeClr val="accent1"/>
                </a:solidFill>
              </a:rPr>
              <a:t>Nutritionists/dieticians</a:t>
            </a:r>
          </a:p>
        </p:txBody>
      </p:sp>
    </p:spTree>
    <p:extLst>
      <p:ext uri="{BB962C8B-B14F-4D97-AF65-F5344CB8AC3E}">
        <p14:creationId xmlns:p14="http://schemas.microsoft.com/office/powerpoint/2010/main" val="293986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9312062-25B9-F22A-0657-624CA691389E}"/>
              </a:ext>
            </a:extLst>
          </p:cNvPr>
          <p:cNvGrpSpPr/>
          <p:nvPr/>
        </p:nvGrpSpPr>
        <p:grpSpPr>
          <a:xfrm>
            <a:off x="4616865" y="1462268"/>
            <a:ext cx="4172206" cy="3641834"/>
            <a:chOff x="3837938" y="1443980"/>
            <a:chExt cx="4172206" cy="3641834"/>
          </a:xfrm>
        </p:grpSpPr>
        <p:pic>
          <p:nvPicPr>
            <p:cNvPr id="1026" name="Picture 2">
              <a:extLst>
                <a:ext uri="{FF2B5EF4-FFF2-40B4-BE49-F238E27FC236}">
                  <a16:creationId xmlns:a16="http://schemas.microsoft.com/office/drawing/2014/main" id="{F578ADEC-CFCB-CFA4-F131-5D5A16DE49A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37938" y="1443980"/>
              <a:ext cx="4172206" cy="3641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16FECC-E637-2DC1-78BE-4A5B08F3C29A}"/>
                </a:ext>
              </a:extLst>
            </p:cNvPr>
            <p:cNvSpPr txBox="1"/>
            <p:nvPr/>
          </p:nvSpPr>
          <p:spPr>
            <a:xfrm>
              <a:off x="5162309" y="2376040"/>
              <a:ext cx="1446835" cy="461665"/>
            </a:xfrm>
            <a:prstGeom prst="rect">
              <a:avLst/>
            </a:prstGeom>
            <a:solidFill>
              <a:srgbClr val="E37D4D"/>
            </a:solidFill>
          </p:spPr>
          <p:txBody>
            <a:bodyPr wrap="square" rtlCol="0">
              <a:spAutoFit/>
            </a:bodyPr>
            <a:lstStyle/>
            <a:p>
              <a:pPr algn="ctr"/>
              <a:r>
                <a:rPr lang="en-US" sz="1200" b="1">
                  <a:solidFill>
                    <a:schemeClr val="bg1"/>
                  </a:solidFill>
                </a:rPr>
                <a:t>Shared Decision Making</a:t>
              </a:r>
            </a:p>
          </p:txBody>
        </p:sp>
      </p:grpSp>
      <p:sp>
        <p:nvSpPr>
          <p:cNvPr id="2" name="Title 1">
            <a:extLst>
              <a:ext uri="{FF2B5EF4-FFF2-40B4-BE49-F238E27FC236}">
                <a16:creationId xmlns:a16="http://schemas.microsoft.com/office/drawing/2014/main" id="{197E6B3F-BE69-AAA5-EAC2-F0357201E48D}"/>
              </a:ext>
            </a:extLst>
          </p:cNvPr>
          <p:cNvSpPr>
            <a:spLocks noGrp="1"/>
          </p:cNvSpPr>
          <p:nvPr>
            <p:ph type="title"/>
          </p:nvPr>
        </p:nvSpPr>
        <p:spPr>
          <a:xfrm>
            <a:off x="151845" y="130126"/>
            <a:ext cx="8930040" cy="824841"/>
          </a:xfrm>
        </p:spPr>
        <p:txBody>
          <a:bodyPr/>
          <a:lstStyle/>
          <a:p>
            <a:r>
              <a:rPr lang="en-US" sz="2800" dirty="0"/>
              <a:t>Shared Decision-Making and the SHARE Approach </a:t>
            </a:r>
          </a:p>
        </p:txBody>
      </p:sp>
      <p:sp>
        <p:nvSpPr>
          <p:cNvPr id="4" name="Text Placeholder 3">
            <a:extLst>
              <a:ext uri="{FF2B5EF4-FFF2-40B4-BE49-F238E27FC236}">
                <a16:creationId xmlns:a16="http://schemas.microsoft.com/office/drawing/2014/main" id="{B0C04B23-F278-901C-F63A-0B551752E8F9}"/>
              </a:ext>
            </a:extLst>
          </p:cNvPr>
          <p:cNvSpPr>
            <a:spLocks noGrp="1"/>
          </p:cNvSpPr>
          <p:nvPr>
            <p:ph type="body" sz="quarter" idx="10"/>
          </p:nvPr>
        </p:nvSpPr>
        <p:spPr>
          <a:xfrm>
            <a:off x="-64008" y="4892662"/>
            <a:ext cx="8309810" cy="250838"/>
          </a:xfrm>
        </p:spPr>
        <p:txBody>
          <a:bodyPr/>
          <a:lstStyle/>
          <a:p>
            <a:r>
              <a:rPr lang="en-US">
                <a:solidFill>
                  <a:schemeClr val="accent4">
                    <a:lumMod val="50000"/>
                  </a:schemeClr>
                </a:solidFill>
              </a:rPr>
              <a:t>AHRQ Publication 14-0034-1-EF. Turkson-</a:t>
            </a:r>
            <a:r>
              <a:rPr lang="en-US" err="1">
                <a:solidFill>
                  <a:schemeClr val="accent4">
                    <a:lumMod val="50000"/>
                  </a:schemeClr>
                </a:solidFill>
              </a:rPr>
              <a:t>Ocran</a:t>
            </a:r>
            <a:r>
              <a:rPr lang="en-US">
                <a:solidFill>
                  <a:schemeClr val="accent4">
                    <a:lumMod val="50000"/>
                  </a:schemeClr>
                </a:solidFill>
              </a:rPr>
              <a:t> R-A, et al. </a:t>
            </a:r>
            <a:r>
              <a:rPr lang="en-US" i="1">
                <a:solidFill>
                  <a:schemeClr val="accent4">
                    <a:lumMod val="50000"/>
                  </a:schemeClr>
                </a:solidFill>
              </a:rPr>
              <a:t>J Am Heart Assoc. </a:t>
            </a:r>
            <a:r>
              <a:rPr lang="en-US">
                <a:solidFill>
                  <a:schemeClr val="accent4">
                    <a:lumMod val="50000"/>
                  </a:schemeClr>
                </a:solidFill>
              </a:rPr>
              <a:t>2021;10:e018183.</a:t>
            </a:r>
          </a:p>
        </p:txBody>
      </p:sp>
      <p:pic>
        <p:nvPicPr>
          <p:cNvPr id="3076" name="Picture 4" descr="The SHARE Approach: A Model for Shared Decisionmaking - Fact Sheet | Agency  for Healthcare Research and Quality">
            <a:extLst>
              <a:ext uri="{FF2B5EF4-FFF2-40B4-BE49-F238E27FC236}">
                <a16:creationId xmlns:a16="http://schemas.microsoft.com/office/drawing/2014/main" id="{DC4533B6-023D-63E0-74B1-C7D47AE2BC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381" y="1083294"/>
            <a:ext cx="4020025" cy="36514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 company name&#10;&#10;Description automatically generated">
            <a:extLst>
              <a:ext uri="{FF2B5EF4-FFF2-40B4-BE49-F238E27FC236}">
                <a16:creationId xmlns:a16="http://schemas.microsoft.com/office/drawing/2014/main" id="{51A86D54-F515-46A7-161E-5FD0387998D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869433" y="4636008"/>
            <a:ext cx="1278794" cy="511518"/>
          </a:xfrm>
          <a:custGeom>
            <a:avLst/>
            <a:gdLst>
              <a:gd name="connsiteX0" fmla="*/ 183624 w 1278794"/>
              <a:gd name="connsiteY0" fmla="*/ 0 h 511518"/>
              <a:gd name="connsiteX1" fmla="*/ 1278794 w 1278794"/>
              <a:gd name="connsiteY1" fmla="*/ 0 h 511518"/>
              <a:gd name="connsiteX2" fmla="*/ 1278794 w 1278794"/>
              <a:gd name="connsiteY2" fmla="*/ 511518 h 511518"/>
              <a:gd name="connsiteX3" fmla="*/ 0 w 1278794"/>
              <a:gd name="connsiteY3" fmla="*/ 511518 h 511518"/>
              <a:gd name="connsiteX4" fmla="*/ 0 w 1278794"/>
              <a:gd name="connsiteY4" fmla="*/ 183005 h 511518"/>
              <a:gd name="connsiteX5" fmla="*/ 185439 w 1278794"/>
              <a:gd name="connsiteY5" fmla="*/ 1858 h 51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8794" h="511518">
                <a:moveTo>
                  <a:pt x="183624" y="0"/>
                </a:moveTo>
                <a:lnTo>
                  <a:pt x="1278794" y="0"/>
                </a:lnTo>
                <a:lnTo>
                  <a:pt x="1278794" y="511518"/>
                </a:lnTo>
                <a:lnTo>
                  <a:pt x="0" y="511518"/>
                </a:lnTo>
                <a:lnTo>
                  <a:pt x="0" y="183005"/>
                </a:lnTo>
                <a:lnTo>
                  <a:pt x="185439" y="1858"/>
                </a:lnTo>
                <a:close/>
              </a:path>
            </a:pathLst>
          </a:custGeom>
        </p:spPr>
      </p:pic>
      <p:sp>
        <p:nvSpPr>
          <p:cNvPr id="7" name="TextBox 6">
            <a:extLst>
              <a:ext uri="{FF2B5EF4-FFF2-40B4-BE49-F238E27FC236}">
                <a16:creationId xmlns:a16="http://schemas.microsoft.com/office/drawing/2014/main" id="{56E61F7A-F699-98D7-FB88-3CECAC8A6956}"/>
              </a:ext>
            </a:extLst>
          </p:cNvPr>
          <p:cNvSpPr txBox="1"/>
          <p:nvPr/>
        </p:nvSpPr>
        <p:spPr>
          <a:xfrm>
            <a:off x="5346389" y="1103330"/>
            <a:ext cx="2717910" cy="338554"/>
          </a:xfrm>
          <a:prstGeom prst="rect">
            <a:avLst/>
          </a:prstGeom>
          <a:solidFill>
            <a:schemeClr val="accent4"/>
          </a:solidFill>
        </p:spPr>
        <p:txBody>
          <a:bodyPr wrap="square" rtlCol="0">
            <a:spAutoFit/>
          </a:bodyPr>
          <a:lstStyle/>
          <a:p>
            <a:pPr algn="ctr"/>
            <a:r>
              <a:rPr lang="en-US" sz="1600" b="1">
                <a:solidFill>
                  <a:schemeClr val="accent1"/>
                </a:solidFill>
              </a:rPr>
              <a:t>Optimal Patient Care </a:t>
            </a:r>
          </a:p>
        </p:txBody>
      </p:sp>
    </p:spTree>
    <p:extLst>
      <p:ext uri="{BB962C8B-B14F-4D97-AF65-F5344CB8AC3E}">
        <p14:creationId xmlns:p14="http://schemas.microsoft.com/office/powerpoint/2010/main" val="37990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234" y="1300843"/>
            <a:ext cx="8408020" cy="798680"/>
          </a:xfrm>
        </p:spPr>
        <p:txBody>
          <a:bodyPr/>
          <a:lstStyle/>
          <a:p>
            <a:r>
              <a:rPr lang="en-US"/>
              <a:t>Which of the following </a:t>
            </a:r>
            <a:r>
              <a:rPr lang="en-US" err="1"/>
              <a:t>IgRTs</a:t>
            </a:r>
            <a:r>
              <a:rPr lang="en-US"/>
              <a:t> can be dosed in pediatric patients every 3-4 weeks?  </a:t>
            </a:r>
          </a:p>
        </p:txBody>
      </p:sp>
      <p:sp>
        <p:nvSpPr>
          <p:cNvPr id="7" name="Content Placeholder 6"/>
          <p:cNvSpPr>
            <a:spLocks noGrp="1"/>
          </p:cNvSpPr>
          <p:nvPr>
            <p:ph sz="quarter" idx="10"/>
          </p:nvPr>
        </p:nvSpPr>
        <p:spPr/>
        <p:txBody>
          <a:bodyPr/>
          <a:lstStyle/>
          <a:p>
            <a:r>
              <a:rPr lang="en-US" sz="2700"/>
              <a:t>IVIg</a:t>
            </a:r>
          </a:p>
          <a:p>
            <a:r>
              <a:rPr lang="en-US" sz="2700"/>
              <a:t>SCIg</a:t>
            </a:r>
          </a:p>
          <a:p>
            <a:r>
              <a:rPr lang="en-US" sz="2700" err="1"/>
              <a:t>fSCIg</a:t>
            </a:r>
            <a:endParaRPr lang="en-US" sz="2700"/>
          </a:p>
          <a:p>
            <a:r>
              <a:rPr lang="en-US" sz="2700"/>
              <a:t>IVIg and </a:t>
            </a:r>
            <a:r>
              <a:rPr lang="en-US" sz="2700" err="1"/>
              <a:t>fSCIg</a:t>
            </a:r>
            <a:endParaRPr lang="en-US" sz="2700"/>
          </a:p>
          <a:p>
            <a:r>
              <a:rPr lang="en-US" sz="2700"/>
              <a:t>I’m not sure</a:t>
            </a:r>
          </a:p>
          <a:p>
            <a:endParaRPr lang="en-US"/>
          </a:p>
        </p:txBody>
      </p:sp>
      <p:sp>
        <p:nvSpPr>
          <p:cNvPr id="10" name="Title 9">
            <a:extLst>
              <a:ext uri="{FF2B5EF4-FFF2-40B4-BE49-F238E27FC236}">
                <a16:creationId xmlns:a16="http://schemas.microsoft.com/office/drawing/2014/main" id="{73FB2600-AB59-D042-A458-06A9363E086A}"/>
              </a:ext>
            </a:extLst>
          </p:cNvPr>
          <p:cNvSpPr>
            <a:spLocks noGrp="1"/>
          </p:cNvSpPr>
          <p:nvPr>
            <p:ph type="title"/>
          </p:nvPr>
        </p:nvSpPr>
        <p:spPr>
          <a:xfrm>
            <a:off x="312234" y="242188"/>
            <a:ext cx="8530684" cy="497829"/>
          </a:xfrm>
        </p:spPr>
        <p:txBody>
          <a:bodyPr/>
          <a:lstStyle/>
          <a:p>
            <a:r>
              <a:rPr lang="en-US"/>
              <a:t>Audience Response</a:t>
            </a:r>
          </a:p>
        </p:txBody>
      </p:sp>
      <p:sp>
        <p:nvSpPr>
          <p:cNvPr id="4" name="TextBox 3">
            <a:extLst>
              <a:ext uri="{FF2B5EF4-FFF2-40B4-BE49-F238E27FC236}">
                <a16:creationId xmlns:a16="http://schemas.microsoft.com/office/drawing/2014/main" id="{17A7C1D6-4E72-1908-EA7B-18DD2853579B}"/>
              </a:ext>
            </a:extLst>
          </p:cNvPr>
          <p:cNvSpPr txBox="1"/>
          <p:nvPr/>
        </p:nvSpPr>
        <p:spPr>
          <a:xfrm>
            <a:off x="164592" y="4882896"/>
            <a:ext cx="7948010" cy="215444"/>
          </a:xfrm>
          <a:prstGeom prst="rect">
            <a:avLst/>
          </a:prstGeom>
          <a:noFill/>
        </p:spPr>
        <p:txBody>
          <a:bodyPr wrap="none" rtlCol="0">
            <a:spAutoFit/>
          </a:bodyPr>
          <a:lstStyle/>
          <a:p>
            <a:r>
              <a:rPr lang="en-US" sz="800" err="1">
                <a:solidFill>
                  <a:schemeClr val="accent4">
                    <a:lumMod val="50000"/>
                  </a:schemeClr>
                </a:solidFill>
              </a:rPr>
              <a:t>fSCIg</a:t>
            </a:r>
            <a:r>
              <a:rPr lang="en-US" sz="800">
                <a:solidFill>
                  <a:schemeClr val="accent4">
                    <a:lumMod val="50000"/>
                  </a:schemeClr>
                </a:solidFill>
              </a:rPr>
              <a:t> = hyaluronidase facilitated immunoglobulin; </a:t>
            </a:r>
            <a:r>
              <a:rPr lang="en-US" sz="800" err="1">
                <a:solidFill>
                  <a:schemeClr val="accent4">
                    <a:lumMod val="50000"/>
                  </a:schemeClr>
                </a:solidFill>
              </a:rPr>
              <a:t>IgRT</a:t>
            </a:r>
            <a:r>
              <a:rPr lang="en-US" sz="800">
                <a:solidFill>
                  <a:schemeClr val="accent4">
                    <a:lumMod val="50000"/>
                  </a:schemeClr>
                </a:solidFill>
              </a:rPr>
              <a:t> = immunoglobulin replacement therapy; IVIg = intravenous immunoglobulin; SCIg = subcutaneous immunoglobulin</a:t>
            </a:r>
          </a:p>
        </p:txBody>
      </p:sp>
    </p:spTree>
    <p:extLst>
      <p:ext uri="{BB962C8B-B14F-4D97-AF65-F5344CB8AC3E}">
        <p14:creationId xmlns:p14="http://schemas.microsoft.com/office/powerpoint/2010/main" val="367866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149501E-0C00-834E-B174-A52C47F7048D}"/>
              </a:ext>
            </a:extLst>
          </p:cNvPr>
          <p:cNvSpPr txBox="1"/>
          <p:nvPr/>
        </p:nvSpPr>
        <p:spPr>
          <a:xfrm>
            <a:off x="3226248" y="-173968"/>
            <a:ext cx="1326004" cy="3046988"/>
          </a:xfrm>
          <a:prstGeom prst="rect">
            <a:avLst/>
          </a:prstGeom>
          <a:noFill/>
          <a:effectLst/>
        </p:spPr>
        <p:txBody>
          <a:bodyPr wrap="square" rtlCol="0">
            <a:spAutoFit/>
          </a:bodyPr>
          <a:lstStyle/>
          <a:p>
            <a:pPr algn="ctr"/>
            <a:r>
              <a:rPr lang="en-US" sz="19200" b="1">
                <a:solidFill>
                  <a:schemeClr val="accent4"/>
                </a:solidFill>
              </a:rPr>
              <a:t>3</a:t>
            </a:r>
          </a:p>
        </p:txBody>
      </p:sp>
      <p:sp>
        <p:nvSpPr>
          <p:cNvPr id="16" name="Title 3">
            <a:extLst>
              <a:ext uri="{FF2B5EF4-FFF2-40B4-BE49-F238E27FC236}">
                <a16:creationId xmlns:a16="http://schemas.microsoft.com/office/drawing/2014/main" id="{42BEB4DA-C2F4-8941-BD5A-A2E7DEE9D300}"/>
              </a:ext>
            </a:extLst>
          </p:cNvPr>
          <p:cNvSpPr txBox="1">
            <a:spLocks/>
          </p:cNvSpPr>
          <p:nvPr/>
        </p:nvSpPr>
        <p:spPr>
          <a:xfrm>
            <a:off x="486384" y="1070497"/>
            <a:ext cx="2866416" cy="5262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800" spc="120">
                <a:ln w="19050">
                  <a:noFill/>
                </a:ln>
                <a:solidFill>
                  <a:srgbClr val="FFFFFF"/>
                </a:solidFill>
              </a:rPr>
              <a:t>LEARNING</a:t>
            </a:r>
          </a:p>
        </p:txBody>
      </p:sp>
      <p:sp>
        <p:nvSpPr>
          <p:cNvPr id="21" name="Title 3">
            <a:extLst>
              <a:ext uri="{FF2B5EF4-FFF2-40B4-BE49-F238E27FC236}">
                <a16:creationId xmlns:a16="http://schemas.microsoft.com/office/drawing/2014/main" id="{FF69362C-3504-EA48-8B0D-8D3C6EFAEDEE}"/>
              </a:ext>
            </a:extLst>
          </p:cNvPr>
          <p:cNvSpPr txBox="1">
            <a:spLocks/>
          </p:cNvSpPr>
          <p:nvPr/>
        </p:nvSpPr>
        <p:spPr>
          <a:xfrm>
            <a:off x="486384" y="1588754"/>
            <a:ext cx="2866416" cy="4985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600" b="0">
                <a:ln w="19050">
                  <a:noFill/>
                </a:ln>
                <a:solidFill>
                  <a:srgbClr val="FFFFFF"/>
                </a:solidFill>
              </a:rPr>
              <a:t>OBJECTIVE</a:t>
            </a:r>
          </a:p>
        </p:txBody>
      </p:sp>
      <p:sp>
        <p:nvSpPr>
          <p:cNvPr id="26" name="Title 25">
            <a:extLst>
              <a:ext uri="{FF2B5EF4-FFF2-40B4-BE49-F238E27FC236}">
                <a16:creationId xmlns:a16="http://schemas.microsoft.com/office/drawing/2014/main" id="{BF74DD2A-51F4-4646-B441-B5EB9A6C8D9B}"/>
              </a:ext>
            </a:extLst>
          </p:cNvPr>
          <p:cNvSpPr>
            <a:spLocks noGrp="1"/>
          </p:cNvSpPr>
          <p:nvPr>
            <p:ph type="ctrTitle"/>
          </p:nvPr>
        </p:nvSpPr>
        <p:spPr>
          <a:xfrm>
            <a:off x="454087" y="2664078"/>
            <a:ext cx="7690055" cy="1163395"/>
          </a:xfrm>
        </p:spPr>
        <p:txBody>
          <a:bodyPr anchor="t"/>
          <a:lstStyle/>
          <a:p>
            <a:r>
              <a:rPr lang="en-US" dirty="0"/>
              <a:t>Incorporate evidence-based treatments for patients with primary immunodeficiency</a:t>
            </a:r>
          </a:p>
        </p:txBody>
      </p:sp>
      <p:sp>
        <p:nvSpPr>
          <p:cNvPr id="2" name="Title 1">
            <a:extLst>
              <a:ext uri="{FF2B5EF4-FFF2-40B4-BE49-F238E27FC236}">
                <a16:creationId xmlns:a16="http://schemas.microsoft.com/office/drawing/2014/main" id="{29A9F7E0-6CA4-2FE2-F83A-7755D72D4B75}"/>
              </a:ext>
            </a:extLst>
          </p:cNvPr>
          <p:cNvSpPr txBox="1">
            <a:spLocks/>
          </p:cNvSpPr>
          <p:nvPr/>
        </p:nvSpPr>
        <p:spPr>
          <a:xfrm>
            <a:off x="454087" y="3940303"/>
            <a:ext cx="6366098" cy="3877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2800" b="1" i="0" kern="1200" cap="none" spc="40" baseline="0">
                <a:ln w="19050">
                  <a:noFill/>
                </a:ln>
                <a:solidFill>
                  <a:srgbClr val="FFFFFF"/>
                </a:solidFill>
                <a:effectLst/>
                <a:latin typeface="+mj-lt"/>
                <a:ea typeface="+mj-ea"/>
                <a:cs typeface="+mj-cs"/>
              </a:defRPr>
            </a:lvl1pPr>
          </a:lstStyle>
          <a:p>
            <a:r>
              <a:rPr lang="en-US">
                <a:solidFill>
                  <a:schemeClr val="accent4"/>
                </a:solidFill>
              </a:rPr>
              <a:t>Hey </a:t>
            </a:r>
            <a:r>
              <a:rPr lang="en-US" err="1">
                <a:solidFill>
                  <a:schemeClr val="accent4"/>
                </a:solidFill>
              </a:rPr>
              <a:t>Jin</a:t>
            </a:r>
            <a:r>
              <a:rPr lang="en-US">
                <a:solidFill>
                  <a:schemeClr val="accent4"/>
                </a:solidFill>
              </a:rPr>
              <a:t> Chong, MD, PhD</a:t>
            </a:r>
          </a:p>
        </p:txBody>
      </p:sp>
    </p:spTree>
    <p:extLst>
      <p:ext uri="{BB962C8B-B14F-4D97-AF65-F5344CB8AC3E}">
        <p14:creationId xmlns:p14="http://schemas.microsoft.com/office/powerpoint/2010/main" val="73913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9C48-A31F-159A-F995-3AC3C117C49E}"/>
              </a:ext>
            </a:extLst>
          </p:cNvPr>
          <p:cNvSpPr>
            <a:spLocks noGrp="1"/>
          </p:cNvSpPr>
          <p:nvPr>
            <p:ph type="title"/>
          </p:nvPr>
        </p:nvSpPr>
        <p:spPr/>
        <p:txBody>
          <a:bodyPr/>
          <a:lstStyle/>
          <a:p>
            <a:r>
              <a:rPr lang="en-US"/>
              <a:t>Case Study: RS</a:t>
            </a:r>
          </a:p>
        </p:txBody>
      </p:sp>
      <p:sp>
        <p:nvSpPr>
          <p:cNvPr id="3" name="Text Placeholder 2">
            <a:extLst>
              <a:ext uri="{FF2B5EF4-FFF2-40B4-BE49-F238E27FC236}">
                <a16:creationId xmlns:a16="http://schemas.microsoft.com/office/drawing/2014/main" id="{88A33479-7C93-48C5-4B1B-726C1F047D4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BB01CF81-DD7A-0AB7-17B4-D86E99C5111F}"/>
              </a:ext>
            </a:extLst>
          </p:cNvPr>
          <p:cNvSpPr>
            <a:spLocks noGrp="1"/>
          </p:cNvSpPr>
          <p:nvPr>
            <p:ph sz="quarter" idx="11"/>
          </p:nvPr>
        </p:nvSpPr>
        <p:spPr>
          <a:xfrm>
            <a:off x="312739" y="1232747"/>
            <a:ext cx="5234622" cy="3448110"/>
          </a:xfrm>
        </p:spPr>
        <p:txBody>
          <a:bodyPr/>
          <a:lstStyle/>
          <a:p>
            <a:r>
              <a:rPr lang="en-US" sz="2200" b="1"/>
              <a:t>17-year-old high school student</a:t>
            </a:r>
          </a:p>
          <a:p>
            <a:r>
              <a:rPr lang="en-US" sz="2200"/>
              <a:t>Lifelong history of pneumonias</a:t>
            </a:r>
          </a:p>
          <a:p>
            <a:r>
              <a:rPr lang="en-US" sz="2200"/>
              <a:t>First few years of life: recurrent ear infections</a:t>
            </a:r>
          </a:p>
          <a:p>
            <a:r>
              <a:rPr lang="en-US" sz="2200" b="1"/>
              <a:t>At 6 years old </a:t>
            </a:r>
            <a:r>
              <a:rPr lang="en-US" sz="2200"/>
              <a:t>admitted to ICU with pneumonia</a:t>
            </a:r>
          </a:p>
          <a:p>
            <a:pPr lvl="1"/>
            <a:r>
              <a:rPr lang="en-US" sz="2200"/>
              <a:t>Required thoracoscopic decortication and pericardial window during this admission</a:t>
            </a:r>
          </a:p>
        </p:txBody>
      </p:sp>
      <p:pic>
        <p:nvPicPr>
          <p:cNvPr id="7" name="Picture 6" descr="A person lying on a couch&#10;&#10;Description automatically generated">
            <a:extLst>
              <a:ext uri="{FF2B5EF4-FFF2-40B4-BE49-F238E27FC236}">
                <a16:creationId xmlns:a16="http://schemas.microsoft.com/office/drawing/2014/main" id="{C06E22D9-E0CC-ECC2-D6F6-E802D706D14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2216" b="10691"/>
          <a:stretch/>
        </p:blipFill>
        <p:spPr>
          <a:xfrm>
            <a:off x="5404438" y="2066116"/>
            <a:ext cx="3438984" cy="1781372"/>
          </a:xfrm>
          <a:prstGeom prst="rect">
            <a:avLst/>
          </a:prstGeom>
        </p:spPr>
      </p:pic>
    </p:spTree>
    <p:extLst>
      <p:ext uri="{BB962C8B-B14F-4D97-AF65-F5344CB8AC3E}">
        <p14:creationId xmlns:p14="http://schemas.microsoft.com/office/powerpoint/2010/main" val="42424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9C48-A31F-159A-F995-3AC3C117C49E}"/>
              </a:ext>
            </a:extLst>
          </p:cNvPr>
          <p:cNvSpPr>
            <a:spLocks noGrp="1"/>
          </p:cNvSpPr>
          <p:nvPr>
            <p:ph type="title"/>
          </p:nvPr>
        </p:nvSpPr>
        <p:spPr/>
        <p:txBody>
          <a:bodyPr/>
          <a:lstStyle/>
          <a:p>
            <a:r>
              <a:rPr lang="en-US"/>
              <a:t>Case Study: RS (cont’d)</a:t>
            </a:r>
          </a:p>
        </p:txBody>
      </p:sp>
      <p:sp>
        <p:nvSpPr>
          <p:cNvPr id="3" name="Text Placeholder 2">
            <a:extLst>
              <a:ext uri="{FF2B5EF4-FFF2-40B4-BE49-F238E27FC236}">
                <a16:creationId xmlns:a16="http://schemas.microsoft.com/office/drawing/2014/main" id="{88A33479-7C93-48C5-4B1B-726C1F047D4B}"/>
              </a:ext>
            </a:extLst>
          </p:cNvPr>
          <p:cNvSpPr>
            <a:spLocks noGrp="1"/>
          </p:cNvSpPr>
          <p:nvPr>
            <p:ph type="body" sz="quarter" idx="10"/>
          </p:nvPr>
        </p:nvSpPr>
        <p:spPr>
          <a:xfrm>
            <a:off x="0" y="4568984"/>
            <a:ext cx="7550331" cy="574516"/>
          </a:xfrm>
        </p:spPr>
        <p:txBody>
          <a:bodyPr/>
          <a:lstStyle/>
          <a:p>
            <a:pPr marL="0"/>
            <a:r>
              <a:rPr lang="en-US" dirty="0">
                <a:latin typeface="+mn-lt"/>
              </a:rPr>
              <a:t>LLL = left lower lobe</a:t>
            </a:r>
          </a:p>
          <a:p>
            <a:pPr marL="0"/>
            <a:r>
              <a:rPr lang="en-US" dirty="0">
                <a:latin typeface="+mn-lt"/>
              </a:rPr>
              <a:t>Photo: </a:t>
            </a:r>
            <a:r>
              <a:rPr lang="en-US" b="0" i="0" dirty="0" err="1">
                <a:effectLst/>
                <a:latin typeface="+mn-lt"/>
              </a:rPr>
              <a:t>McEniery</a:t>
            </a:r>
            <a:r>
              <a:rPr lang="en-US" b="0" i="0" dirty="0">
                <a:effectLst/>
                <a:latin typeface="+mn-lt"/>
              </a:rPr>
              <a:t> J, Left lower lobe pneumonia. Case study, </a:t>
            </a:r>
            <a:r>
              <a:rPr lang="en-US" b="0" i="0" dirty="0" err="1">
                <a:effectLst/>
                <a:latin typeface="+mn-lt"/>
              </a:rPr>
              <a:t>Radiopaedia.org</a:t>
            </a:r>
            <a:r>
              <a:rPr lang="en-US" dirty="0">
                <a:latin typeface="+mn-lt"/>
              </a:rPr>
              <a:t>.</a:t>
            </a:r>
            <a:r>
              <a:rPr lang="en-US" b="0" i="0" dirty="0">
                <a:effectLst/>
                <a:latin typeface="+mn-lt"/>
              </a:rPr>
              <a:t> https://</a:t>
            </a:r>
            <a:r>
              <a:rPr lang="en-US" b="0" i="0" dirty="0" err="1">
                <a:effectLst/>
                <a:latin typeface="+mn-lt"/>
              </a:rPr>
              <a:t>doi.org</a:t>
            </a:r>
            <a:r>
              <a:rPr lang="en-US" b="0" i="0" dirty="0">
                <a:effectLst/>
                <a:latin typeface="+mn-lt"/>
              </a:rPr>
              <a:t>/10.53347/rID-76746.</a:t>
            </a:r>
            <a:endParaRPr lang="en-US" dirty="0">
              <a:latin typeface="+mn-lt"/>
            </a:endParaRPr>
          </a:p>
        </p:txBody>
      </p:sp>
      <p:sp>
        <p:nvSpPr>
          <p:cNvPr id="4" name="Content Placeholder 3">
            <a:extLst>
              <a:ext uri="{FF2B5EF4-FFF2-40B4-BE49-F238E27FC236}">
                <a16:creationId xmlns:a16="http://schemas.microsoft.com/office/drawing/2014/main" id="{BB01CF81-DD7A-0AB7-17B4-D86E99C5111F}"/>
              </a:ext>
            </a:extLst>
          </p:cNvPr>
          <p:cNvSpPr>
            <a:spLocks noGrp="1"/>
          </p:cNvSpPr>
          <p:nvPr>
            <p:ph sz="quarter" idx="11"/>
          </p:nvPr>
        </p:nvSpPr>
        <p:spPr>
          <a:xfrm>
            <a:off x="165470" y="1257606"/>
            <a:ext cx="6467657" cy="3448110"/>
          </a:xfrm>
        </p:spPr>
        <p:txBody>
          <a:bodyPr/>
          <a:lstStyle/>
          <a:p>
            <a:r>
              <a:rPr lang="en-US" b="1" dirty="0"/>
              <a:t>Age 7</a:t>
            </a:r>
            <a:r>
              <a:rPr lang="en-US" dirty="0"/>
              <a:t>:</a:t>
            </a:r>
          </a:p>
          <a:p>
            <a:pPr lvl="1"/>
            <a:r>
              <a:rPr lang="en-US" sz="2200" dirty="0"/>
              <a:t>Direct laryngoscopy and bronchoscopy</a:t>
            </a:r>
          </a:p>
          <a:p>
            <a:pPr lvl="1"/>
            <a:r>
              <a:rPr lang="en-US" sz="2200" dirty="0"/>
              <a:t>Pus noted from trachea</a:t>
            </a:r>
          </a:p>
          <a:p>
            <a:pPr lvl="1"/>
            <a:r>
              <a:rPr lang="en-US" sz="2200" dirty="0"/>
              <a:t>Unable to be extubated; ventilation for</a:t>
            </a:r>
            <a:br>
              <a:rPr lang="en-US" sz="2200" dirty="0"/>
            </a:br>
            <a:r>
              <a:rPr lang="en-US" sz="2200" dirty="0"/>
              <a:t>1 day</a:t>
            </a:r>
          </a:p>
          <a:p>
            <a:pPr lvl="1"/>
            <a:r>
              <a:rPr lang="en-US" sz="2200" dirty="0"/>
              <a:t>Chest x-ray consistent with LLL pneumonia</a:t>
            </a:r>
          </a:p>
          <a:p>
            <a:pPr lvl="1"/>
            <a:r>
              <a:rPr lang="en-US" sz="2200" dirty="0"/>
              <a:t>Culture grew </a:t>
            </a:r>
            <a:r>
              <a:rPr lang="en-US" sz="2200" i="1" dirty="0"/>
              <a:t>Streptococcus pneumoniae</a:t>
            </a:r>
          </a:p>
          <a:p>
            <a:endParaRPr lang="en-US" dirty="0"/>
          </a:p>
        </p:txBody>
      </p:sp>
      <p:pic>
        <p:nvPicPr>
          <p:cNvPr id="2050" name="Picture 2">
            <a:extLst>
              <a:ext uri="{FF2B5EF4-FFF2-40B4-BE49-F238E27FC236}">
                <a16:creationId xmlns:a16="http://schemas.microsoft.com/office/drawing/2014/main" id="{0DCAB503-38EB-E43E-EFEE-A890F4D3AE7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0" y="11939"/>
            <a:ext cx="3048000" cy="3175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474A5B-59B8-D7E8-0620-C82791FC7D69}"/>
              </a:ext>
            </a:extLst>
          </p:cNvPr>
          <p:cNvSpPr txBox="1"/>
          <p:nvPr/>
        </p:nvSpPr>
        <p:spPr>
          <a:xfrm>
            <a:off x="6392088" y="3297733"/>
            <a:ext cx="2586442" cy="307777"/>
          </a:xfrm>
          <a:prstGeom prst="rect">
            <a:avLst/>
          </a:prstGeom>
          <a:noFill/>
        </p:spPr>
        <p:txBody>
          <a:bodyPr wrap="square" rtlCol="0">
            <a:spAutoFit/>
          </a:bodyPr>
          <a:lstStyle/>
          <a:p>
            <a:pPr algn="ctr"/>
            <a:r>
              <a:rPr lang="en-US" sz="1400" dirty="0">
                <a:solidFill>
                  <a:schemeClr val="accent1"/>
                </a:solidFill>
              </a:rPr>
              <a:t>LLL Pneumonia at Age 7</a:t>
            </a:r>
          </a:p>
        </p:txBody>
      </p:sp>
    </p:spTree>
    <p:extLst>
      <p:ext uri="{BB962C8B-B14F-4D97-AF65-F5344CB8AC3E}">
        <p14:creationId xmlns:p14="http://schemas.microsoft.com/office/powerpoint/2010/main" val="35648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9C48-A31F-159A-F995-3AC3C117C49E}"/>
              </a:ext>
            </a:extLst>
          </p:cNvPr>
          <p:cNvSpPr>
            <a:spLocks noGrp="1"/>
          </p:cNvSpPr>
          <p:nvPr>
            <p:ph type="title"/>
          </p:nvPr>
        </p:nvSpPr>
        <p:spPr/>
        <p:txBody>
          <a:bodyPr/>
          <a:lstStyle/>
          <a:p>
            <a:r>
              <a:rPr lang="en-US"/>
              <a:t>Case Study: RS (cont’d)</a:t>
            </a:r>
          </a:p>
        </p:txBody>
      </p:sp>
      <p:sp>
        <p:nvSpPr>
          <p:cNvPr id="3" name="Text Placeholder 2">
            <a:extLst>
              <a:ext uri="{FF2B5EF4-FFF2-40B4-BE49-F238E27FC236}">
                <a16:creationId xmlns:a16="http://schemas.microsoft.com/office/drawing/2014/main" id="{88A33479-7C93-48C5-4B1B-726C1F047D4B}"/>
              </a:ext>
            </a:extLst>
          </p:cNvPr>
          <p:cNvSpPr>
            <a:spLocks noGrp="1"/>
          </p:cNvSpPr>
          <p:nvPr>
            <p:ph type="body" sz="quarter" idx="10"/>
          </p:nvPr>
        </p:nvSpPr>
        <p:spPr>
          <a:xfrm>
            <a:off x="0" y="4832688"/>
            <a:ext cx="8186057" cy="446276"/>
          </a:xfrm>
        </p:spPr>
        <p:txBody>
          <a:bodyPr/>
          <a:lstStyle/>
          <a:p>
            <a:pPr marL="0"/>
            <a:r>
              <a:rPr lang="en-US"/>
              <a:t>CT = computed tomography; CXR = chest x-ray; LLL = left lower lobe; PFTs = pulmonary function tests; PJP = </a:t>
            </a:r>
            <a:r>
              <a:rPr lang="en-US" i="1"/>
              <a:t>Pneumocystis </a:t>
            </a:r>
            <a:r>
              <a:rPr lang="en-US" i="1" err="1"/>
              <a:t>jirovecii</a:t>
            </a:r>
            <a:r>
              <a:rPr lang="en-US" i="1"/>
              <a:t> </a:t>
            </a:r>
            <a:r>
              <a:rPr lang="en-US"/>
              <a:t>pneumonia; PNA = pneumonia; RUL = right upper lobe</a:t>
            </a:r>
          </a:p>
        </p:txBody>
      </p:sp>
      <p:sp>
        <p:nvSpPr>
          <p:cNvPr id="4" name="Content Placeholder 3">
            <a:extLst>
              <a:ext uri="{FF2B5EF4-FFF2-40B4-BE49-F238E27FC236}">
                <a16:creationId xmlns:a16="http://schemas.microsoft.com/office/drawing/2014/main" id="{BB01CF81-DD7A-0AB7-17B4-D86E99C5111F}"/>
              </a:ext>
            </a:extLst>
          </p:cNvPr>
          <p:cNvSpPr>
            <a:spLocks noGrp="1"/>
          </p:cNvSpPr>
          <p:nvPr>
            <p:ph sz="quarter" idx="11"/>
          </p:nvPr>
        </p:nvSpPr>
        <p:spPr>
          <a:xfrm>
            <a:off x="307182" y="1226460"/>
            <a:ext cx="5806233" cy="3448110"/>
          </a:xfrm>
        </p:spPr>
        <p:txBody>
          <a:bodyPr/>
          <a:lstStyle/>
          <a:p>
            <a:r>
              <a:rPr lang="en-US" sz="1700" b="1"/>
              <a:t>Age 8:</a:t>
            </a:r>
            <a:r>
              <a:rPr lang="en-US" sz="1700"/>
              <a:t> Developed LLL and RUL PNA with reactive</a:t>
            </a:r>
            <a:br>
              <a:rPr lang="en-US" sz="1700"/>
            </a:br>
            <a:r>
              <a:rPr lang="en-US" sz="1700"/>
              <a:t>hilar and mediastinal adenopathy; no organism identified </a:t>
            </a:r>
          </a:p>
          <a:p>
            <a:r>
              <a:rPr lang="en-US" sz="1700" b="1"/>
              <a:t>Age 8-10: </a:t>
            </a:r>
            <a:r>
              <a:rPr lang="en-US" sz="1700"/>
              <a:t>Several (7-8) other CXR positive PNAs which would clear with antibiotics and recur within 1-2 months</a:t>
            </a:r>
          </a:p>
          <a:p>
            <a:r>
              <a:rPr lang="en-US" sz="1700" b="1"/>
              <a:t>Age 9:</a:t>
            </a:r>
            <a:r>
              <a:rPr lang="en-US" sz="1700"/>
              <a:t> Bronchiectasis on chest CT as well as restrictive airway disease on PFTs; chest physiotherapy, albuterol inhaler started</a:t>
            </a:r>
          </a:p>
          <a:p>
            <a:r>
              <a:rPr lang="en-US" sz="1700" b="1"/>
              <a:t>Age 10: </a:t>
            </a:r>
            <a:r>
              <a:rPr lang="en-US" sz="1700"/>
              <a:t>Referred to immunology; </a:t>
            </a:r>
            <a:r>
              <a:rPr lang="en-US" sz="1700" b="1">
                <a:solidFill>
                  <a:schemeClr val="accent1"/>
                </a:solidFill>
              </a:rPr>
              <a:t>started on IVIg </a:t>
            </a:r>
            <a:r>
              <a:rPr lang="en-US" sz="1700"/>
              <a:t>for recurrent infections and low pneumococcal titers; also </a:t>
            </a:r>
            <a:r>
              <a:rPr lang="en-US" sz="1700" b="1"/>
              <a:t>started on trimethoprim-sulfamethoxazole </a:t>
            </a:r>
            <a:r>
              <a:rPr lang="en-US" sz="1700"/>
              <a:t>for PJP prophylaxis due to severe T cell lymphopenia</a:t>
            </a:r>
          </a:p>
        </p:txBody>
      </p:sp>
      <p:pic>
        <p:nvPicPr>
          <p:cNvPr id="8" name="Picture 7">
            <a:extLst>
              <a:ext uri="{FF2B5EF4-FFF2-40B4-BE49-F238E27FC236}">
                <a16:creationId xmlns:a16="http://schemas.microsoft.com/office/drawing/2014/main" id="{A0179802-04DA-9309-DCDD-B6F53A741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3417" y="-1"/>
            <a:ext cx="3030583" cy="3030583"/>
          </a:xfrm>
          <a:prstGeom prst="rect">
            <a:avLst/>
          </a:prstGeom>
        </p:spPr>
      </p:pic>
      <p:sp>
        <p:nvSpPr>
          <p:cNvPr id="9" name="TextBox 8">
            <a:extLst>
              <a:ext uri="{FF2B5EF4-FFF2-40B4-BE49-F238E27FC236}">
                <a16:creationId xmlns:a16="http://schemas.microsoft.com/office/drawing/2014/main" id="{691F9D1C-D33C-6051-AFDF-2D638975212A}"/>
              </a:ext>
            </a:extLst>
          </p:cNvPr>
          <p:cNvSpPr txBox="1"/>
          <p:nvPr/>
        </p:nvSpPr>
        <p:spPr>
          <a:xfrm>
            <a:off x="6217919" y="3030582"/>
            <a:ext cx="2821577" cy="523220"/>
          </a:xfrm>
          <a:prstGeom prst="rect">
            <a:avLst/>
          </a:prstGeom>
          <a:noFill/>
        </p:spPr>
        <p:txBody>
          <a:bodyPr wrap="square" rtlCol="0">
            <a:spAutoFit/>
          </a:bodyPr>
          <a:lstStyle/>
          <a:p>
            <a:pPr algn="ctr"/>
            <a:r>
              <a:rPr lang="en-US" sz="1400" dirty="0">
                <a:solidFill>
                  <a:schemeClr val="accent1"/>
                </a:solidFill>
              </a:rPr>
              <a:t>Bronchiectasis on Chest CT </a:t>
            </a:r>
          </a:p>
          <a:p>
            <a:pPr algn="ctr"/>
            <a:r>
              <a:rPr lang="en-US" sz="1400" dirty="0">
                <a:solidFill>
                  <a:schemeClr val="accent1"/>
                </a:solidFill>
              </a:rPr>
              <a:t>at Age 9</a:t>
            </a:r>
          </a:p>
        </p:txBody>
      </p:sp>
    </p:spTree>
    <p:extLst>
      <p:ext uri="{BB962C8B-B14F-4D97-AF65-F5344CB8AC3E}">
        <p14:creationId xmlns:p14="http://schemas.microsoft.com/office/powerpoint/2010/main" val="18136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0195C-A656-5926-56E0-EC8F7695F769}"/>
              </a:ext>
            </a:extLst>
          </p:cNvPr>
          <p:cNvSpPr>
            <a:spLocks noGrp="1"/>
          </p:cNvSpPr>
          <p:nvPr>
            <p:ph type="title"/>
          </p:nvPr>
        </p:nvSpPr>
        <p:spPr/>
        <p:txBody>
          <a:bodyPr/>
          <a:lstStyle/>
          <a:p>
            <a:r>
              <a:rPr lang="en-US"/>
              <a:t>Selecting Therapies for PI</a:t>
            </a:r>
          </a:p>
        </p:txBody>
      </p:sp>
      <p:graphicFrame>
        <p:nvGraphicFramePr>
          <p:cNvPr id="5" name="Table 5">
            <a:extLst>
              <a:ext uri="{FF2B5EF4-FFF2-40B4-BE49-F238E27FC236}">
                <a16:creationId xmlns:a16="http://schemas.microsoft.com/office/drawing/2014/main" id="{AD5991AD-5C5B-BC41-0B6E-21BE42ECE2B3}"/>
              </a:ext>
            </a:extLst>
          </p:cNvPr>
          <p:cNvGraphicFramePr>
            <a:graphicFrameLocks noGrp="1"/>
          </p:cNvGraphicFramePr>
          <p:nvPr>
            <p:ph idx="1"/>
            <p:extLst>
              <p:ext uri="{D42A27DB-BD31-4B8C-83A1-F6EECF244321}">
                <p14:modId xmlns:p14="http://schemas.microsoft.com/office/powerpoint/2010/main" val="2216742658"/>
              </p:ext>
            </p:extLst>
          </p:nvPr>
        </p:nvGraphicFramePr>
        <p:xfrm>
          <a:off x="374904" y="1161983"/>
          <a:ext cx="8394192" cy="2286000"/>
        </p:xfrm>
        <a:graphic>
          <a:graphicData uri="http://schemas.openxmlformats.org/drawingml/2006/table">
            <a:tbl>
              <a:tblPr firstRow="1" bandRow="1">
                <a:effectLst>
                  <a:outerShdw blurRad="50800" dist="38100" dir="5400000" algn="ctr" rotWithShape="0">
                    <a:srgbClr val="000000">
                      <a:alpha val="43137"/>
                    </a:srgbClr>
                  </a:outerShdw>
                </a:effectLst>
                <a:tableStyleId>{5C22544A-7EE6-4342-B048-85BDC9FD1C3A}</a:tableStyleId>
              </a:tblPr>
              <a:tblGrid>
                <a:gridCol w="5045508">
                  <a:extLst>
                    <a:ext uri="{9D8B030D-6E8A-4147-A177-3AD203B41FA5}">
                      <a16:colId xmlns:a16="http://schemas.microsoft.com/office/drawing/2014/main" val="4067616181"/>
                    </a:ext>
                  </a:extLst>
                </a:gridCol>
                <a:gridCol w="862455">
                  <a:extLst>
                    <a:ext uri="{9D8B030D-6E8A-4147-A177-3AD203B41FA5}">
                      <a16:colId xmlns:a16="http://schemas.microsoft.com/office/drawing/2014/main" val="2932904605"/>
                    </a:ext>
                  </a:extLst>
                </a:gridCol>
                <a:gridCol w="1120594">
                  <a:extLst>
                    <a:ext uri="{9D8B030D-6E8A-4147-A177-3AD203B41FA5}">
                      <a16:colId xmlns:a16="http://schemas.microsoft.com/office/drawing/2014/main" val="3755464917"/>
                    </a:ext>
                  </a:extLst>
                </a:gridCol>
                <a:gridCol w="1365635">
                  <a:extLst>
                    <a:ext uri="{9D8B030D-6E8A-4147-A177-3AD203B41FA5}">
                      <a16:colId xmlns:a16="http://schemas.microsoft.com/office/drawing/2014/main" val="3632114557"/>
                    </a:ext>
                  </a:extLst>
                </a:gridCol>
              </a:tblGrid>
              <a:tr h="345147">
                <a:tc>
                  <a:txBody>
                    <a:bodyPr/>
                    <a:lstStyle/>
                    <a:p>
                      <a:endParaRPr lang="en-US"/>
                    </a:p>
                  </a:txBody>
                  <a:tcPr/>
                </a:tc>
                <a:tc>
                  <a:txBody>
                    <a:bodyPr/>
                    <a:lstStyle/>
                    <a:p>
                      <a:pPr algn="ctr"/>
                      <a:r>
                        <a:rPr lang="en-US" sz="1800"/>
                        <a:t>IgRT</a:t>
                      </a:r>
                    </a:p>
                  </a:txBody>
                  <a:tcPr/>
                </a:tc>
                <a:tc>
                  <a:txBody>
                    <a:bodyPr/>
                    <a:lstStyle/>
                    <a:p>
                      <a:pPr algn="ctr"/>
                      <a:r>
                        <a:rPr lang="en-US" sz="1800"/>
                        <a:t>HSCT</a:t>
                      </a:r>
                    </a:p>
                  </a:txBody>
                  <a:tcPr/>
                </a:tc>
                <a:tc>
                  <a:txBody>
                    <a:bodyPr/>
                    <a:lstStyle/>
                    <a:p>
                      <a:pPr algn="ctr"/>
                      <a:r>
                        <a:rPr lang="en-US" sz="1800"/>
                        <a:t>Gene Tx</a:t>
                      </a:r>
                    </a:p>
                  </a:txBody>
                  <a:tcPr/>
                </a:tc>
                <a:extLst>
                  <a:ext uri="{0D108BD9-81ED-4DB2-BD59-A6C34878D82A}">
                    <a16:rowId xmlns:a16="http://schemas.microsoft.com/office/drawing/2014/main" val="1942987344"/>
                  </a:ext>
                </a:extLst>
              </a:tr>
              <a:tr h="292047">
                <a:tc>
                  <a:txBody>
                    <a:bodyPr/>
                    <a:lstStyle/>
                    <a:p>
                      <a:r>
                        <a:rPr lang="en-US" sz="1600">
                          <a:solidFill>
                            <a:schemeClr val="accent1"/>
                          </a:solidFill>
                        </a:rPr>
                        <a:t>Antibody Defects (agammaglobulinemia, others)</a:t>
                      </a:r>
                    </a:p>
                  </a:txBody>
                  <a:tcPr/>
                </a:tc>
                <a:tc>
                  <a:txBody>
                    <a:bodyPr/>
                    <a:lstStyle/>
                    <a:p>
                      <a:pPr algn="ctr"/>
                      <a:r>
                        <a:rPr lang="en-US" sz="1600" b="1">
                          <a:solidFill>
                            <a:schemeClr val="accent1"/>
                          </a:solidFill>
                        </a:rPr>
                        <a:t>YES</a:t>
                      </a:r>
                    </a:p>
                  </a:txBody>
                  <a:tcPr/>
                </a:tc>
                <a:tc>
                  <a:txBody>
                    <a:bodyPr/>
                    <a:lstStyle/>
                    <a:p>
                      <a:pPr algn="ctr"/>
                      <a:r>
                        <a:rPr lang="en-US" sz="1600">
                          <a:solidFill>
                            <a:schemeClr val="accent1"/>
                          </a:solidFill>
                        </a:rPr>
                        <a:t>No</a:t>
                      </a:r>
                    </a:p>
                  </a:txBody>
                  <a:tcPr/>
                </a:tc>
                <a:tc>
                  <a:txBody>
                    <a:bodyPr/>
                    <a:lstStyle/>
                    <a:p>
                      <a:pPr algn="ctr"/>
                      <a:r>
                        <a:rPr lang="en-US" sz="1600">
                          <a:solidFill>
                            <a:schemeClr val="accent1"/>
                          </a:solidFill>
                        </a:rPr>
                        <a:t>No</a:t>
                      </a:r>
                    </a:p>
                  </a:txBody>
                  <a:tcPr/>
                </a:tc>
                <a:extLst>
                  <a:ext uri="{0D108BD9-81ED-4DB2-BD59-A6C34878D82A}">
                    <a16:rowId xmlns:a16="http://schemas.microsoft.com/office/drawing/2014/main" val="2844121557"/>
                  </a:ext>
                </a:extLst>
              </a:tr>
              <a:tr h="0">
                <a:tc>
                  <a:txBody>
                    <a:bodyPr/>
                    <a:lstStyle/>
                    <a:p>
                      <a:r>
                        <a:rPr lang="en-US" sz="1600">
                          <a:solidFill>
                            <a:schemeClr val="accent1"/>
                          </a:solidFill>
                        </a:rPr>
                        <a:t>CIDs (SCID [</a:t>
                      </a:r>
                      <a:r>
                        <a:rPr lang="en-US" sz="1600" i="1">
                          <a:solidFill>
                            <a:schemeClr val="accent1"/>
                          </a:solidFill>
                        </a:rPr>
                        <a:t>IL2RG</a:t>
                      </a:r>
                      <a:r>
                        <a:rPr lang="en-US" sz="1600">
                          <a:solidFill>
                            <a:schemeClr val="accent1"/>
                          </a:solidFill>
                        </a:rPr>
                        <a:t>, ADA])</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accent1"/>
                          </a:solidFill>
                        </a:rPr>
                        <a:t>YES</a:t>
                      </a:r>
                    </a:p>
                  </a:txBody>
                  <a:tcPr/>
                </a:tc>
                <a:tc>
                  <a:txBody>
                    <a:bodyPr/>
                    <a:lstStyle/>
                    <a:p>
                      <a:pPr algn="ctr"/>
                      <a:r>
                        <a:rPr lang="en-US" sz="1600">
                          <a:solidFill>
                            <a:schemeClr val="accent1"/>
                          </a:solidFill>
                        </a:rPr>
                        <a:t>Yes</a:t>
                      </a:r>
                    </a:p>
                  </a:txBody>
                  <a:tcPr/>
                </a:tc>
                <a:tc>
                  <a:txBody>
                    <a:bodyPr/>
                    <a:lstStyle/>
                    <a:p>
                      <a:pPr algn="ctr"/>
                      <a:r>
                        <a:rPr lang="en-US" sz="1600">
                          <a:solidFill>
                            <a:schemeClr val="accent1"/>
                          </a:solidFill>
                        </a:rPr>
                        <a:t>Yes</a:t>
                      </a:r>
                    </a:p>
                  </a:txBody>
                  <a:tcPr/>
                </a:tc>
                <a:extLst>
                  <a:ext uri="{0D108BD9-81ED-4DB2-BD59-A6C34878D82A}">
                    <a16:rowId xmlns:a16="http://schemas.microsoft.com/office/drawing/2014/main" val="3288078324"/>
                  </a:ext>
                </a:extLst>
              </a:tr>
              <a:tr h="0">
                <a:tc>
                  <a:txBody>
                    <a:bodyPr/>
                    <a:lstStyle/>
                    <a:p>
                      <a:r>
                        <a:rPr lang="en-US" sz="1600">
                          <a:solidFill>
                            <a:schemeClr val="accent1"/>
                          </a:solidFill>
                        </a:rPr>
                        <a:t>Innate Defects (NEMO deficiency, other NF-</a:t>
                      </a:r>
                      <a:r>
                        <a:rPr lang="en-US" sz="1600" b="0">
                          <a:solidFill>
                            <a:schemeClr val="accent1"/>
                          </a:solidFill>
                        </a:rPr>
                        <a:t>𝛋</a:t>
                      </a:r>
                      <a:r>
                        <a:rPr lang="en-US" sz="1600">
                          <a:solidFill>
                            <a:schemeClr val="accent1"/>
                          </a:solidFill>
                        </a:rPr>
                        <a:t>B defects)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accent1"/>
                          </a:solidFill>
                        </a:rPr>
                        <a:t>YES</a:t>
                      </a:r>
                    </a:p>
                  </a:txBody>
                  <a:tcPr/>
                </a:tc>
                <a:tc>
                  <a:txBody>
                    <a:bodyPr/>
                    <a:lstStyle/>
                    <a:p>
                      <a:pPr algn="ctr"/>
                      <a:r>
                        <a:rPr lang="en-US" sz="1600">
                          <a:solidFill>
                            <a:schemeClr val="accent1"/>
                          </a:solidFill>
                        </a:rPr>
                        <a:t>Yes</a:t>
                      </a:r>
                    </a:p>
                  </a:txBody>
                  <a:tcPr/>
                </a:tc>
                <a:tc>
                  <a:txBody>
                    <a:bodyPr/>
                    <a:lstStyle/>
                    <a:p>
                      <a:pPr algn="ctr"/>
                      <a:r>
                        <a:rPr lang="en-US" sz="1600">
                          <a:solidFill>
                            <a:schemeClr val="accent1"/>
                          </a:solidFill>
                        </a:rPr>
                        <a:t>No</a:t>
                      </a:r>
                    </a:p>
                  </a:txBody>
                  <a:tcPr/>
                </a:tc>
                <a:extLst>
                  <a:ext uri="{0D108BD9-81ED-4DB2-BD59-A6C34878D82A}">
                    <a16:rowId xmlns:a16="http://schemas.microsoft.com/office/drawing/2014/main" val="1115412995"/>
                  </a:ext>
                </a:extLst>
              </a:tr>
              <a:tr h="292047">
                <a:tc>
                  <a:txBody>
                    <a:bodyPr/>
                    <a:lstStyle/>
                    <a:p>
                      <a:r>
                        <a:rPr lang="en-US" sz="1600">
                          <a:solidFill>
                            <a:schemeClr val="accent1"/>
                          </a:solidFill>
                        </a:rPr>
                        <a:t>Phagocytic defects (neutropenia, LAD, MSMD)</a:t>
                      </a:r>
                    </a:p>
                  </a:txBody>
                  <a:tcPr/>
                </a:tc>
                <a:tc>
                  <a:txBody>
                    <a:bodyPr/>
                    <a:lstStyle/>
                    <a:p>
                      <a:pPr algn="ctr"/>
                      <a:r>
                        <a:rPr lang="en-US" sz="1600">
                          <a:solidFill>
                            <a:schemeClr val="accent1"/>
                          </a:solidFill>
                        </a:rPr>
                        <a:t>No</a:t>
                      </a:r>
                    </a:p>
                  </a:txBody>
                  <a:tcPr/>
                </a:tc>
                <a:tc>
                  <a:txBody>
                    <a:bodyPr/>
                    <a:lstStyle/>
                    <a:p>
                      <a:pPr algn="ctr"/>
                      <a:r>
                        <a:rPr lang="en-US" sz="1600">
                          <a:solidFill>
                            <a:schemeClr val="accent1"/>
                          </a:solidFill>
                        </a:rPr>
                        <a:t>Yes</a:t>
                      </a:r>
                    </a:p>
                  </a:txBody>
                  <a:tcPr/>
                </a:tc>
                <a:tc>
                  <a:txBody>
                    <a:bodyPr/>
                    <a:lstStyle/>
                    <a:p>
                      <a:pPr algn="ctr"/>
                      <a:r>
                        <a:rPr lang="en-US" sz="1600">
                          <a:solidFill>
                            <a:schemeClr val="accent1"/>
                          </a:solidFill>
                        </a:rPr>
                        <a:t>No</a:t>
                      </a:r>
                    </a:p>
                  </a:txBody>
                  <a:tcPr/>
                </a:tc>
                <a:extLst>
                  <a:ext uri="{0D108BD9-81ED-4DB2-BD59-A6C34878D82A}">
                    <a16:rowId xmlns:a16="http://schemas.microsoft.com/office/drawing/2014/main" val="2005928394"/>
                  </a:ext>
                </a:extLst>
              </a:tr>
              <a:tr h="292047">
                <a:tc>
                  <a:txBody>
                    <a:bodyPr/>
                    <a:lstStyle/>
                    <a:p>
                      <a:r>
                        <a:rPr lang="en-US" sz="1600">
                          <a:solidFill>
                            <a:schemeClr val="accent1"/>
                          </a:solidFill>
                        </a:rPr>
                        <a:t>Complement</a:t>
                      </a:r>
                      <a:r>
                        <a:rPr lang="en-US" sz="1600" baseline="0">
                          <a:solidFill>
                            <a:schemeClr val="accent1"/>
                          </a:solidFill>
                        </a:rPr>
                        <a:t> defects </a:t>
                      </a:r>
                      <a:endParaRPr lang="en-US" sz="1600">
                        <a:solidFill>
                          <a:schemeClr val="accent1"/>
                        </a:solidFill>
                      </a:endParaRPr>
                    </a:p>
                  </a:txBody>
                  <a:tcPr/>
                </a:tc>
                <a:tc>
                  <a:txBody>
                    <a:bodyPr/>
                    <a:lstStyle/>
                    <a:p>
                      <a:pPr algn="ctr"/>
                      <a:r>
                        <a:rPr lang="en-US" sz="1600">
                          <a:solidFill>
                            <a:schemeClr val="accent1"/>
                          </a:solidFill>
                        </a:rPr>
                        <a:t>No</a:t>
                      </a:r>
                    </a:p>
                  </a:txBody>
                  <a:tcPr/>
                </a:tc>
                <a:tc>
                  <a:txBody>
                    <a:bodyPr/>
                    <a:lstStyle/>
                    <a:p>
                      <a:pPr algn="ctr"/>
                      <a:r>
                        <a:rPr lang="en-US" sz="1600">
                          <a:solidFill>
                            <a:schemeClr val="accent1"/>
                          </a:solidFill>
                        </a:rPr>
                        <a:t>No</a:t>
                      </a:r>
                    </a:p>
                  </a:txBody>
                  <a:tcPr/>
                </a:tc>
                <a:tc>
                  <a:txBody>
                    <a:bodyPr/>
                    <a:lstStyle/>
                    <a:p>
                      <a:pPr algn="ctr"/>
                      <a:r>
                        <a:rPr lang="en-US" sz="1600">
                          <a:solidFill>
                            <a:schemeClr val="accent1"/>
                          </a:solidFill>
                        </a:rPr>
                        <a:t>No</a:t>
                      </a:r>
                    </a:p>
                  </a:txBody>
                  <a:tcPr/>
                </a:tc>
                <a:extLst>
                  <a:ext uri="{0D108BD9-81ED-4DB2-BD59-A6C34878D82A}">
                    <a16:rowId xmlns:a16="http://schemas.microsoft.com/office/drawing/2014/main" val="1530455372"/>
                  </a:ext>
                </a:extLst>
              </a:tr>
            </a:tbl>
          </a:graphicData>
        </a:graphic>
      </p:graphicFrame>
      <p:sp>
        <p:nvSpPr>
          <p:cNvPr id="4" name="Text Placeholder 3">
            <a:extLst>
              <a:ext uri="{FF2B5EF4-FFF2-40B4-BE49-F238E27FC236}">
                <a16:creationId xmlns:a16="http://schemas.microsoft.com/office/drawing/2014/main" id="{2864C698-AB79-C7CE-2A00-E6AB401E3EFB}"/>
              </a:ext>
            </a:extLst>
          </p:cNvPr>
          <p:cNvSpPr>
            <a:spLocks noGrp="1"/>
          </p:cNvSpPr>
          <p:nvPr>
            <p:ph type="body" sz="quarter" idx="10"/>
          </p:nvPr>
        </p:nvSpPr>
        <p:spPr>
          <a:xfrm>
            <a:off x="0" y="4318146"/>
            <a:ext cx="8163339" cy="825354"/>
          </a:xfrm>
        </p:spPr>
        <p:txBody>
          <a:bodyPr/>
          <a:lstStyle/>
          <a:p>
            <a:pPr marL="0" indent="0">
              <a:spcBef>
                <a:spcPts val="200"/>
              </a:spcBef>
            </a:pPr>
            <a:r>
              <a:rPr lang="en-US">
                <a:solidFill>
                  <a:schemeClr val="accent4">
                    <a:lumMod val="50000"/>
                  </a:schemeClr>
                </a:solidFill>
                <a:cs typeface="Helvetica" panose="020B0604020202020204" pitchFamily="34" charset="0"/>
              </a:rPr>
              <a:t>*Not currently FDA-approved for PI. (Other options for comorbidities associated with PI may be FDA-approved in some cases.) </a:t>
            </a:r>
          </a:p>
          <a:p>
            <a:pPr marL="0" indent="0">
              <a:spcBef>
                <a:spcPts val="200"/>
              </a:spcBef>
            </a:pPr>
            <a:r>
              <a:rPr lang="en-US">
                <a:solidFill>
                  <a:schemeClr val="accent4">
                    <a:lumMod val="50000"/>
                  </a:schemeClr>
                </a:solidFill>
                <a:cs typeface="Helvetica" panose="020B0604020202020204" pitchFamily="34" charset="0"/>
              </a:rPr>
              <a:t>CIDs = combined immunodeficiencies; G-CSF = granulocyte colony stimulating factor; HSCT = hematopoietic stem cell transplantation; IFN = interferon; </a:t>
            </a:r>
            <a:r>
              <a:rPr lang="en-US" i="1">
                <a:solidFill>
                  <a:schemeClr val="accent4">
                    <a:lumMod val="50000"/>
                  </a:schemeClr>
                </a:solidFill>
                <a:cs typeface="Helvetica" panose="020B0604020202020204" pitchFamily="34" charset="0"/>
              </a:rPr>
              <a:t>IL2</a:t>
            </a:r>
            <a:r>
              <a:rPr lang="en-US">
                <a:solidFill>
                  <a:schemeClr val="accent4">
                    <a:lumMod val="50000"/>
                  </a:schemeClr>
                </a:solidFill>
                <a:cs typeface="Helvetica" panose="020B0604020202020204" pitchFamily="34" charset="0"/>
              </a:rPr>
              <a:t>RG = interleukin-2 receptor common gamma chain; </a:t>
            </a:r>
            <a:r>
              <a:rPr lang="en-US" err="1">
                <a:solidFill>
                  <a:schemeClr val="accent4">
                    <a:lumMod val="50000"/>
                  </a:schemeClr>
                </a:solidFill>
                <a:cs typeface="Helvetica" panose="020B0604020202020204" pitchFamily="34" charset="0"/>
              </a:rPr>
              <a:t>IgRT</a:t>
            </a:r>
            <a:r>
              <a:rPr lang="en-US">
                <a:solidFill>
                  <a:schemeClr val="accent4">
                    <a:lumMod val="50000"/>
                  </a:schemeClr>
                </a:solidFill>
                <a:cs typeface="Helvetica" panose="020B0604020202020204" pitchFamily="34" charset="0"/>
              </a:rPr>
              <a:t> = immunoglobulin replacement therapy; LAD = leukocyte adhesion deficiency; MSMD = Mendelian susceptibility to mycobacterial disease; NEMO = nuclear factor </a:t>
            </a:r>
            <a:r>
              <a:rPr lang="en-US" err="1">
                <a:solidFill>
                  <a:schemeClr val="accent4">
                    <a:lumMod val="50000"/>
                  </a:schemeClr>
                </a:solidFill>
                <a:cs typeface="Helvetica" panose="020B0604020202020204" pitchFamily="34" charset="0"/>
              </a:rPr>
              <a:t>ϰB</a:t>
            </a:r>
            <a:r>
              <a:rPr lang="en-US">
                <a:solidFill>
                  <a:schemeClr val="accent4">
                    <a:lumMod val="50000"/>
                  </a:schemeClr>
                </a:solidFill>
                <a:cs typeface="Helvetica" panose="020B0604020202020204" pitchFamily="34" charset="0"/>
              </a:rPr>
              <a:t> essential modulator; NF-𝛋B = nuclear factor </a:t>
            </a:r>
            <a:r>
              <a:rPr lang="en-US" err="1">
                <a:solidFill>
                  <a:schemeClr val="accent4">
                    <a:lumMod val="50000"/>
                  </a:schemeClr>
                </a:solidFill>
                <a:cs typeface="Helvetica" panose="020B0604020202020204" pitchFamily="34" charset="0"/>
              </a:rPr>
              <a:t>ϰB</a:t>
            </a:r>
            <a:r>
              <a:rPr lang="en-US">
                <a:solidFill>
                  <a:schemeClr val="accent4">
                    <a:lumMod val="50000"/>
                  </a:schemeClr>
                </a:solidFill>
                <a:cs typeface="Helvetica" panose="020B0604020202020204" pitchFamily="34" charset="0"/>
              </a:rPr>
              <a:t>. </a:t>
            </a:r>
            <a:r>
              <a:rPr lang="en-US">
                <a:solidFill>
                  <a:schemeClr val="accent4">
                    <a:lumMod val="50000"/>
                  </a:schemeClr>
                </a:solidFill>
              </a:rPr>
              <a:t>Bonilla FA et al. </a:t>
            </a:r>
            <a:r>
              <a:rPr lang="en-US" i="1">
                <a:solidFill>
                  <a:schemeClr val="accent4">
                    <a:lumMod val="50000"/>
                  </a:schemeClr>
                </a:solidFill>
              </a:rPr>
              <a:t>J Allergy Clin Immunol.</a:t>
            </a:r>
            <a:r>
              <a:rPr lang="en-US">
                <a:solidFill>
                  <a:schemeClr val="accent4">
                    <a:lumMod val="50000"/>
                  </a:schemeClr>
                </a:solidFill>
              </a:rPr>
              <a:t> 2015;136(5):1186-205.</a:t>
            </a:r>
          </a:p>
        </p:txBody>
      </p:sp>
      <p:grpSp>
        <p:nvGrpSpPr>
          <p:cNvPr id="12" name="Group 11">
            <a:extLst>
              <a:ext uri="{FF2B5EF4-FFF2-40B4-BE49-F238E27FC236}">
                <a16:creationId xmlns:a16="http://schemas.microsoft.com/office/drawing/2014/main" id="{51B01091-E263-EFD6-C6BA-B886303F99BD}"/>
              </a:ext>
            </a:extLst>
          </p:cNvPr>
          <p:cNvGrpSpPr/>
          <p:nvPr/>
        </p:nvGrpSpPr>
        <p:grpSpPr>
          <a:xfrm>
            <a:off x="374905" y="3473011"/>
            <a:ext cx="8352000" cy="838589"/>
            <a:chOff x="564263" y="3392450"/>
            <a:chExt cx="7221371" cy="838589"/>
          </a:xfrm>
        </p:grpSpPr>
        <p:sp>
          <p:nvSpPr>
            <p:cNvPr id="6" name="TextBox 5">
              <a:extLst>
                <a:ext uri="{FF2B5EF4-FFF2-40B4-BE49-F238E27FC236}">
                  <a16:creationId xmlns:a16="http://schemas.microsoft.com/office/drawing/2014/main" id="{CC5BC519-437A-A747-75C0-8BA1768B74CC}"/>
                </a:ext>
              </a:extLst>
            </p:cNvPr>
            <p:cNvSpPr txBox="1"/>
            <p:nvPr/>
          </p:nvSpPr>
          <p:spPr>
            <a:xfrm>
              <a:off x="2220680" y="3400042"/>
              <a:ext cx="3231196" cy="830997"/>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accent1"/>
                  </a:solidFill>
                </a:rPr>
                <a:t>Antimicrobial prophylaxis</a:t>
              </a:r>
            </a:p>
            <a:p>
              <a:pPr marL="285750" indent="-285750">
                <a:buFont typeface="Arial" panose="020B0604020202020204" pitchFamily="34" charset="0"/>
                <a:buChar char="•"/>
              </a:pPr>
              <a:r>
                <a:rPr lang="en-US" sz="1600">
                  <a:solidFill>
                    <a:schemeClr val="accent1"/>
                  </a:solidFill>
                </a:rPr>
                <a:t>Vaccines (avoid live vaccines in most patients with PI)</a:t>
              </a:r>
            </a:p>
          </p:txBody>
        </p:sp>
        <p:sp>
          <p:nvSpPr>
            <p:cNvPr id="3" name="TextBox 2">
              <a:extLst>
                <a:ext uri="{FF2B5EF4-FFF2-40B4-BE49-F238E27FC236}">
                  <a16:creationId xmlns:a16="http://schemas.microsoft.com/office/drawing/2014/main" id="{B1BA2AD4-7FB8-15C2-D74D-3149F8C7F583}"/>
                </a:ext>
              </a:extLst>
            </p:cNvPr>
            <p:cNvSpPr txBox="1"/>
            <p:nvPr/>
          </p:nvSpPr>
          <p:spPr>
            <a:xfrm>
              <a:off x="5083882" y="3392450"/>
              <a:ext cx="2701752" cy="830997"/>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accent1"/>
                  </a:solidFill>
                </a:rPr>
                <a:t>Immunomodulators</a:t>
              </a:r>
            </a:p>
            <a:p>
              <a:pPr marL="285750" indent="-285750">
                <a:buFont typeface="Arial" panose="020B0604020202020204" pitchFamily="34" charset="0"/>
                <a:buChar char="•"/>
              </a:pPr>
              <a:r>
                <a:rPr lang="en-US" sz="1600">
                  <a:solidFill>
                    <a:schemeClr val="accent1"/>
                  </a:solidFill>
                </a:rPr>
                <a:t>Enzyme replacement therapy</a:t>
              </a:r>
            </a:p>
            <a:p>
              <a:pPr marL="285750" indent="-285750">
                <a:buFont typeface="Arial" panose="020B0604020202020204" pitchFamily="34" charset="0"/>
                <a:buChar char="•"/>
              </a:pPr>
              <a:r>
                <a:rPr lang="en-US" sz="1600">
                  <a:solidFill>
                    <a:schemeClr val="accent1"/>
                  </a:solidFill>
                </a:rPr>
                <a:t>Rituximab, steroids</a:t>
              </a:r>
            </a:p>
          </p:txBody>
        </p:sp>
        <p:sp>
          <p:nvSpPr>
            <p:cNvPr id="8" name="TextBox 7">
              <a:extLst>
                <a:ext uri="{FF2B5EF4-FFF2-40B4-BE49-F238E27FC236}">
                  <a16:creationId xmlns:a16="http://schemas.microsoft.com/office/drawing/2014/main" id="{977A584D-05F3-9E30-2C62-90E46F46C466}"/>
                </a:ext>
              </a:extLst>
            </p:cNvPr>
            <p:cNvSpPr txBox="1"/>
            <p:nvPr/>
          </p:nvSpPr>
          <p:spPr>
            <a:xfrm>
              <a:off x="564263" y="3444112"/>
              <a:ext cx="1055865" cy="584775"/>
            </a:xfrm>
            <a:prstGeom prst="rect">
              <a:avLst/>
            </a:prstGeom>
            <a:noFill/>
          </p:spPr>
          <p:txBody>
            <a:bodyPr wrap="square" rtlCol="0">
              <a:spAutoFit/>
            </a:bodyPr>
            <a:lstStyle/>
            <a:p>
              <a:pPr algn="ctr"/>
              <a:r>
                <a:rPr lang="en-US" sz="1600" b="1">
                  <a:solidFill>
                    <a:schemeClr val="accent1"/>
                  </a:solidFill>
                </a:rPr>
                <a:t>Other Options*</a:t>
              </a:r>
            </a:p>
          </p:txBody>
        </p:sp>
        <p:sp>
          <p:nvSpPr>
            <p:cNvPr id="11" name="Right Arrow 10">
              <a:extLst>
                <a:ext uri="{FF2B5EF4-FFF2-40B4-BE49-F238E27FC236}">
                  <a16:creationId xmlns:a16="http://schemas.microsoft.com/office/drawing/2014/main" id="{EA109CFB-67D7-0D86-86BB-A8CA479F3161}"/>
                </a:ext>
              </a:extLst>
            </p:cNvPr>
            <p:cNvSpPr/>
            <p:nvPr/>
          </p:nvSpPr>
          <p:spPr>
            <a:xfrm>
              <a:off x="1632636" y="3536744"/>
              <a:ext cx="475013" cy="32453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grpSp>
    </p:spTree>
    <p:extLst>
      <p:ext uri="{BB962C8B-B14F-4D97-AF65-F5344CB8AC3E}">
        <p14:creationId xmlns:p14="http://schemas.microsoft.com/office/powerpoint/2010/main" val="379496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64641-6C10-7ACB-0F2D-A664599ABBFA}"/>
              </a:ext>
            </a:extLst>
          </p:cNvPr>
          <p:cNvSpPr>
            <a:spLocks noGrp="1"/>
          </p:cNvSpPr>
          <p:nvPr>
            <p:ph type="body" sz="quarter" idx="10"/>
          </p:nvPr>
        </p:nvSpPr>
        <p:spPr>
          <a:xfrm>
            <a:off x="1" y="4446359"/>
            <a:ext cx="7833674" cy="8002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err="1">
                <a:ln>
                  <a:noFill/>
                </a:ln>
                <a:solidFill>
                  <a:srgbClr val="88D6DA">
                    <a:lumMod val="50000"/>
                  </a:srgbClr>
                </a:solidFill>
                <a:effectLst/>
                <a:uLnTx/>
                <a:uFillTx/>
                <a:latin typeface="Arial"/>
                <a:ea typeface="+mn-ea"/>
                <a:cs typeface="+mn-cs"/>
              </a:rPr>
              <a:t>Epland</a:t>
            </a:r>
            <a:r>
              <a:rPr kumimoji="0" lang="en-US" b="0" i="0" u="none" strike="noStrike" kern="1200" cap="none" spc="0" normalizeH="0" baseline="0" noProof="0">
                <a:ln>
                  <a:noFill/>
                </a:ln>
                <a:solidFill>
                  <a:srgbClr val="88D6DA">
                    <a:lumMod val="50000"/>
                  </a:srgbClr>
                </a:solidFill>
                <a:effectLst/>
                <a:uLnTx/>
                <a:uFillTx/>
                <a:latin typeface="Arial"/>
                <a:ea typeface="+mn-ea"/>
                <a:cs typeface="+mn-cs"/>
              </a:rPr>
              <a:t> K, Perez E. IDF Guide to Ig Therapy. https://primaryimmune.org/sites/default/files/publications/IDF%20Guide%20to%20Ig%20Therapy.pdf. </a:t>
            </a:r>
            <a:r>
              <a:rPr lang="en-US">
                <a:solidFill>
                  <a:srgbClr val="88D6DA">
                    <a:lumMod val="50000"/>
                  </a:srgbClr>
                </a:solidFill>
                <a:cs typeface="+mn-cs"/>
              </a:rPr>
              <a:t>U.S. Food and Drug Administration [FDA]. Prescribing Information (HYQVIA/Immune Globulin Infusion 10% [Human] with Recombinant Hyman Hyaluronidase) Solution, for subcutaneous administration. https://www.fda.gov/media/89844/download.  </a:t>
            </a:r>
            <a:endParaRPr kumimoji="0" lang="en-US" b="0" i="0" u="none" strike="noStrike" kern="1200" cap="none" spc="0" normalizeH="0" baseline="0" noProof="0">
              <a:ln>
                <a:noFill/>
              </a:ln>
              <a:solidFill>
                <a:srgbClr val="88D6DA">
                  <a:lumMod val="50000"/>
                </a:srgbClr>
              </a:solidFill>
              <a:effectLst/>
              <a:uLnTx/>
              <a:uFillTx/>
              <a:latin typeface="Arial"/>
              <a:ea typeface="+mn-ea"/>
              <a:cs typeface="+mn-cs"/>
            </a:endParaRPr>
          </a:p>
        </p:txBody>
      </p:sp>
      <p:sp>
        <p:nvSpPr>
          <p:cNvPr id="3" name="Title 2">
            <a:extLst>
              <a:ext uri="{FF2B5EF4-FFF2-40B4-BE49-F238E27FC236}">
                <a16:creationId xmlns:a16="http://schemas.microsoft.com/office/drawing/2014/main" id="{479DF111-1413-991A-F9F0-2AC5BFC2AF18}"/>
              </a:ext>
            </a:extLst>
          </p:cNvPr>
          <p:cNvSpPr>
            <a:spLocks noGrp="1"/>
          </p:cNvSpPr>
          <p:nvPr>
            <p:ph type="title"/>
          </p:nvPr>
        </p:nvSpPr>
        <p:spPr>
          <a:xfrm>
            <a:off x="312234" y="242925"/>
            <a:ext cx="8530684" cy="497829"/>
          </a:xfrm>
        </p:spPr>
        <p:txBody>
          <a:bodyPr/>
          <a:lstStyle/>
          <a:p>
            <a:r>
              <a:rPr lang="en-US"/>
              <a:t>Patient Experience: IVIg, SCIg, </a:t>
            </a:r>
            <a:r>
              <a:rPr lang="en-US" err="1"/>
              <a:t>fSCIg</a:t>
            </a:r>
            <a:endParaRPr lang="en-US"/>
          </a:p>
        </p:txBody>
      </p:sp>
      <p:graphicFrame>
        <p:nvGraphicFramePr>
          <p:cNvPr id="5" name="Table 4">
            <a:extLst>
              <a:ext uri="{FF2B5EF4-FFF2-40B4-BE49-F238E27FC236}">
                <a16:creationId xmlns:a16="http://schemas.microsoft.com/office/drawing/2014/main" id="{CD95B717-333E-3BEA-853B-AB2E433B9456}"/>
              </a:ext>
            </a:extLst>
          </p:cNvPr>
          <p:cNvGraphicFramePr>
            <a:graphicFrameLocks noGrp="1"/>
          </p:cNvGraphicFramePr>
          <p:nvPr>
            <p:extLst>
              <p:ext uri="{D42A27DB-BD31-4B8C-83A1-F6EECF244321}">
                <p14:modId xmlns:p14="http://schemas.microsoft.com/office/powerpoint/2010/main" val="712680207"/>
              </p:ext>
            </p:extLst>
          </p:nvPr>
        </p:nvGraphicFramePr>
        <p:xfrm>
          <a:off x="225526" y="1209927"/>
          <a:ext cx="8617392" cy="3050207"/>
        </p:xfrm>
        <a:graphic>
          <a:graphicData uri="http://schemas.openxmlformats.org/drawingml/2006/table">
            <a:tbl>
              <a:tblPr>
                <a:effectLst>
                  <a:outerShdw blurRad="50800" dist="38100" dir="5400000" algn="ctr" rotWithShape="0">
                    <a:srgbClr val="000000">
                      <a:alpha val="43137"/>
                    </a:srgbClr>
                  </a:outerShdw>
                </a:effectLst>
                <a:tableStyleId>{5C22544A-7EE6-4342-B048-85BDC9FD1C3A}</a:tableStyleId>
              </a:tblPr>
              <a:tblGrid>
                <a:gridCol w="2671498">
                  <a:extLst>
                    <a:ext uri="{9D8B030D-6E8A-4147-A177-3AD203B41FA5}">
                      <a16:colId xmlns:a16="http://schemas.microsoft.com/office/drawing/2014/main" val="2967704793"/>
                    </a:ext>
                  </a:extLst>
                </a:gridCol>
                <a:gridCol w="3261700">
                  <a:extLst>
                    <a:ext uri="{9D8B030D-6E8A-4147-A177-3AD203B41FA5}">
                      <a16:colId xmlns:a16="http://schemas.microsoft.com/office/drawing/2014/main" val="2834681278"/>
                    </a:ext>
                  </a:extLst>
                </a:gridCol>
                <a:gridCol w="2684194">
                  <a:extLst>
                    <a:ext uri="{9D8B030D-6E8A-4147-A177-3AD203B41FA5}">
                      <a16:colId xmlns:a16="http://schemas.microsoft.com/office/drawing/2014/main" val="2269575213"/>
                    </a:ext>
                  </a:extLst>
                </a:gridCol>
              </a:tblGrid>
              <a:tr h="442961">
                <a:tc>
                  <a:txBody>
                    <a:bodyPr/>
                    <a:lstStyle/>
                    <a:p>
                      <a:pPr marL="0" marR="0" algn="ctr">
                        <a:lnSpc>
                          <a:spcPct val="100000"/>
                        </a:lnSpc>
                        <a:spcBef>
                          <a:spcPts val="600"/>
                        </a:spcBef>
                        <a:spcAft>
                          <a:spcPts val="450"/>
                        </a:spcAft>
                      </a:pPr>
                      <a:r>
                        <a:rPr lang="en-US" sz="1400" b="1">
                          <a:solidFill>
                            <a:schemeClr val="accent1"/>
                          </a:solidFill>
                          <a:effectLst/>
                          <a:latin typeface="+mn-lt"/>
                          <a:cs typeface="Helvetica" panose="020B0604020202020204" pitchFamily="34" charset="0"/>
                        </a:rPr>
                        <a:t>Intravenous</a:t>
                      </a:r>
                      <a:br>
                        <a:rPr lang="en-US" sz="1400" b="1">
                          <a:solidFill>
                            <a:schemeClr val="accent1"/>
                          </a:solidFill>
                          <a:effectLst/>
                          <a:latin typeface="+mn-lt"/>
                          <a:cs typeface="Helvetica" panose="020B0604020202020204" pitchFamily="34" charset="0"/>
                        </a:rPr>
                      </a:br>
                      <a:r>
                        <a:rPr lang="en-US" sz="1400" b="1">
                          <a:solidFill>
                            <a:schemeClr val="accent1"/>
                          </a:solidFill>
                          <a:effectLst/>
                          <a:latin typeface="+mn-lt"/>
                          <a:cs typeface="Helvetica" panose="020B0604020202020204" pitchFamily="34" charset="0"/>
                        </a:rPr>
                        <a:t>Immunoglobulin (IVIg)</a:t>
                      </a:r>
                      <a:endParaRPr lang="en-US" sz="1400" b="1">
                        <a:solidFill>
                          <a:schemeClr val="accent1"/>
                        </a:solidFill>
                        <a:effectLst/>
                        <a:latin typeface="+mn-lt"/>
                        <a:ea typeface="MS Mincho" panose="02020609040205080304" pitchFamily="49" charset="-128"/>
                        <a:cs typeface="Helvetica" panose="020B0604020202020204" pitchFamily="34" charset="0"/>
                      </a:endParaRPr>
                    </a:p>
                  </a:txBody>
                  <a:tcPr marL="35111" marR="35111" marT="39500" marB="39500">
                    <a:solidFill>
                      <a:schemeClr val="bg1"/>
                    </a:solidFill>
                  </a:tcPr>
                </a:tc>
                <a:tc>
                  <a:txBody>
                    <a:bodyPr/>
                    <a:lstStyle/>
                    <a:p>
                      <a:pPr marL="0" marR="0" algn="ctr">
                        <a:lnSpc>
                          <a:spcPct val="100000"/>
                        </a:lnSpc>
                        <a:spcBef>
                          <a:spcPts val="600"/>
                        </a:spcBef>
                        <a:spcAft>
                          <a:spcPts val="450"/>
                        </a:spcAft>
                      </a:pPr>
                      <a:r>
                        <a:rPr lang="en-US" sz="1400" b="1">
                          <a:solidFill>
                            <a:schemeClr val="accent1"/>
                          </a:solidFill>
                          <a:effectLst/>
                          <a:latin typeface="+mn-lt"/>
                          <a:cs typeface="Helvetica" panose="020B0604020202020204" pitchFamily="34" charset="0"/>
                        </a:rPr>
                        <a:t>Subcutaneous </a:t>
                      </a:r>
                      <a:br>
                        <a:rPr lang="en-US" sz="1400" b="1">
                          <a:solidFill>
                            <a:schemeClr val="accent1"/>
                          </a:solidFill>
                          <a:effectLst/>
                          <a:latin typeface="+mn-lt"/>
                          <a:cs typeface="Helvetica" panose="020B0604020202020204" pitchFamily="34" charset="0"/>
                        </a:rPr>
                      </a:br>
                      <a:r>
                        <a:rPr lang="en-US" sz="1400" b="1">
                          <a:solidFill>
                            <a:schemeClr val="accent1"/>
                          </a:solidFill>
                          <a:effectLst/>
                          <a:latin typeface="+mn-lt"/>
                          <a:cs typeface="Helvetica" panose="020B0604020202020204" pitchFamily="34" charset="0"/>
                        </a:rPr>
                        <a:t>Immunoglobulin (SCIg)</a:t>
                      </a:r>
                      <a:endParaRPr lang="en-US" sz="1400" b="1">
                        <a:solidFill>
                          <a:schemeClr val="accent1"/>
                        </a:solidFill>
                        <a:effectLst/>
                        <a:latin typeface="+mn-lt"/>
                        <a:ea typeface="MS Mincho" panose="02020609040205080304" pitchFamily="49" charset="-128"/>
                        <a:cs typeface="Helvetica" panose="020B0604020202020204" pitchFamily="34" charset="0"/>
                      </a:endParaRPr>
                    </a:p>
                  </a:txBody>
                  <a:tcPr marL="35111" marR="35111" marT="39500" marB="39500">
                    <a:solidFill>
                      <a:schemeClr val="bg1"/>
                    </a:solidFill>
                  </a:tcPr>
                </a:tc>
                <a:tc>
                  <a:txBody>
                    <a:bodyPr/>
                    <a:lstStyle/>
                    <a:p>
                      <a:pPr marL="0" marR="0" algn="ctr">
                        <a:lnSpc>
                          <a:spcPct val="100000"/>
                        </a:lnSpc>
                        <a:spcBef>
                          <a:spcPts val="600"/>
                        </a:spcBef>
                        <a:spcAft>
                          <a:spcPts val="450"/>
                        </a:spcAft>
                      </a:pPr>
                      <a:r>
                        <a:rPr lang="en-US" sz="1400" b="1">
                          <a:solidFill>
                            <a:schemeClr val="accent1"/>
                          </a:solidFill>
                          <a:effectLst/>
                          <a:latin typeface="+mn-lt"/>
                          <a:cs typeface="Helvetica" panose="020B0604020202020204" pitchFamily="34" charset="0"/>
                        </a:rPr>
                        <a:t>Hyaluronidase Facilitated Immunoglobulin (</a:t>
                      </a:r>
                      <a:r>
                        <a:rPr lang="en-US" sz="1400" b="1" err="1">
                          <a:solidFill>
                            <a:schemeClr val="accent1"/>
                          </a:solidFill>
                          <a:effectLst/>
                          <a:latin typeface="+mn-lt"/>
                          <a:cs typeface="Helvetica" panose="020B0604020202020204" pitchFamily="34" charset="0"/>
                        </a:rPr>
                        <a:t>fSCIg</a:t>
                      </a:r>
                      <a:r>
                        <a:rPr lang="en-US" sz="1400" b="1">
                          <a:solidFill>
                            <a:schemeClr val="accent1"/>
                          </a:solidFill>
                          <a:effectLst/>
                          <a:latin typeface="+mn-lt"/>
                          <a:cs typeface="Helvetica" panose="020B0604020202020204" pitchFamily="34" charset="0"/>
                        </a:rPr>
                        <a:t>)</a:t>
                      </a:r>
                      <a:endParaRPr lang="en-US" sz="1400" b="1">
                        <a:solidFill>
                          <a:schemeClr val="accent1"/>
                        </a:solidFill>
                        <a:effectLst/>
                        <a:latin typeface="+mn-lt"/>
                        <a:ea typeface="MS Mincho" panose="02020609040205080304" pitchFamily="49" charset="-128"/>
                        <a:cs typeface="Helvetica" panose="020B0604020202020204" pitchFamily="34" charset="0"/>
                      </a:endParaRPr>
                    </a:p>
                  </a:txBody>
                  <a:tcPr marL="35111" marR="35111" marT="39500" marB="39500">
                    <a:solidFill>
                      <a:schemeClr val="bg1"/>
                    </a:solidFill>
                  </a:tcPr>
                </a:tc>
                <a:extLst>
                  <a:ext uri="{0D108BD9-81ED-4DB2-BD59-A6C34878D82A}">
                    <a16:rowId xmlns:a16="http://schemas.microsoft.com/office/drawing/2014/main" val="2242450683"/>
                  </a:ext>
                </a:extLst>
              </a:tr>
              <a:tr h="311273">
                <a:tc>
                  <a:txBody>
                    <a:bodyPr/>
                    <a:lstStyle/>
                    <a:p>
                      <a:pPr marL="0" marR="0">
                        <a:lnSpc>
                          <a:spcPct val="100000"/>
                        </a:lnSpc>
                        <a:spcBef>
                          <a:spcPts val="600"/>
                        </a:spcBef>
                        <a:spcAft>
                          <a:spcPts val="450"/>
                        </a:spcAft>
                      </a:pPr>
                      <a:r>
                        <a:rPr lang="en-US" sz="1400" b="0">
                          <a:solidFill>
                            <a:schemeClr val="accent1"/>
                          </a:solidFill>
                          <a:effectLst/>
                          <a:latin typeface="+mn-lt"/>
                          <a:cs typeface="Helvetica" panose="020B0604020202020204" pitchFamily="34" charset="0"/>
                        </a:rPr>
                        <a:t>Indicated for adult and pediatric patients with PI</a:t>
                      </a:r>
                      <a:endParaRPr lang="en-US" sz="1400" b="0">
                        <a:solidFill>
                          <a:schemeClr val="accent1"/>
                        </a:solidFill>
                        <a:effectLst/>
                        <a:latin typeface="+mn-lt"/>
                        <a:ea typeface="MS Mincho" panose="02020609040205080304" pitchFamily="49" charset="-128"/>
                        <a:cs typeface="Helvetica" panose="020B0604020202020204" pitchFamily="34" charset="0"/>
                      </a:endParaRPr>
                    </a:p>
                  </a:txBody>
                  <a:tcPr marL="35111" marR="35111" marT="35111" marB="35111">
                    <a:solidFill>
                      <a:schemeClr val="bg1">
                        <a:lumMod val="90000"/>
                      </a:schemeClr>
                    </a:solidFill>
                  </a:tcPr>
                </a:tc>
                <a:tc>
                  <a:txBody>
                    <a:bodyPr/>
                    <a:lstStyle/>
                    <a:p>
                      <a:pPr marL="0" marR="0">
                        <a:lnSpc>
                          <a:spcPct val="100000"/>
                        </a:lnSpc>
                        <a:spcBef>
                          <a:spcPts val="600"/>
                        </a:spcBef>
                        <a:spcAft>
                          <a:spcPts val="450"/>
                        </a:spcAft>
                      </a:pPr>
                      <a:r>
                        <a:rPr lang="en-US" sz="1400" b="0">
                          <a:solidFill>
                            <a:schemeClr val="accent1"/>
                          </a:solidFill>
                          <a:effectLst/>
                          <a:latin typeface="+mn-lt"/>
                          <a:ea typeface="MS Mincho" panose="02020609040205080304" pitchFamily="49" charset="-128"/>
                          <a:cs typeface="Helvetica" panose="020B0604020202020204" pitchFamily="34" charset="0"/>
                        </a:rPr>
                        <a:t>Indicated for adult and pediatric patients with PI</a:t>
                      </a:r>
                    </a:p>
                  </a:txBody>
                  <a:tcPr marL="35111" marR="35111" marT="35111" marB="35111">
                    <a:solidFill>
                      <a:schemeClr val="bg1">
                        <a:lumMod val="90000"/>
                      </a:schemeClr>
                    </a:solidFill>
                  </a:tcPr>
                </a:tc>
                <a:tc>
                  <a:txBody>
                    <a:bodyPr/>
                    <a:lstStyle/>
                    <a:p>
                      <a:pPr marL="0" marR="0">
                        <a:lnSpc>
                          <a:spcPct val="100000"/>
                        </a:lnSpc>
                        <a:spcBef>
                          <a:spcPts val="600"/>
                        </a:spcBef>
                        <a:spcAft>
                          <a:spcPts val="450"/>
                        </a:spcAft>
                      </a:pPr>
                      <a:r>
                        <a:rPr lang="en-US" sz="1400" b="0">
                          <a:solidFill>
                            <a:schemeClr val="accent1"/>
                          </a:solidFill>
                          <a:effectLst/>
                          <a:latin typeface="+mn-lt"/>
                          <a:cs typeface="Helvetica" panose="020B0604020202020204" pitchFamily="34" charset="0"/>
                        </a:rPr>
                        <a:t>Indicated for adult and pediatric patients with PI </a:t>
                      </a:r>
                      <a:r>
                        <a:rPr lang="en-US" sz="1400" b="1">
                          <a:solidFill>
                            <a:schemeClr val="accent1"/>
                          </a:solidFill>
                          <a:effectLst/>
                          <a:latin typeface="+mn-lt"/>
                          <a:cs typeface="Helvetica" panose="020B0604020202020204" pitchFamily="34" charset="0"/>
                        </a:rPr>
                        <a:t>(new indication)</a:t>
                      </a:r>
                      <a:endParaRPr lang="en-US" sz="1400" b="1">
                        <a:solidFill>
                          <a:schemeClr val="accent1"/>
                        </a:solidFill>
                        <a:effectLst/>
                        <a:latin typeface="+mn-lt"/>
                        <a:ea typeface="MS Mincho" panose="02020609040205080304" pitchFamily="49" charset="-128"/>
                        <a:cs typeface="Helvetica" panose="020B0604020202020204" pitchFamily="34" charset="0"/>
                      </a:endParaRPr>
                    </a:p>
                  </a:txBody>
                  <a:tcPr marL="35111" marR="35111" marT="35111" marB="35111">
                    <a:solidFill>
                      <a:schemeClr val="bg1">
                        <a:lumMod val="90000"/>
                      </a:schemeClr>
                    </a:solidFill>
                  </a:tcPr>
                </a:tc>
                <a:extLst>
                  <a:ext uri="{0D108BD9-81ED-4DB2-BD59-A6C34878D82A}">
                    <a16:rowId xmlns:a16="http://schemas.microsoft.com/office/drawing/2014/main" val="177342931"/>
                  </a:ext>
                </a:extLst>
              </a:tr>
              <a:tr h="311273">
                <a:tc>
                  <a:txBody>
                    <a:bodyPr/>
                    <a:lstStyle/>
                    <a:p>
                      <a:pPr marL="0" marR="0">
                        <a:lnSpc>
                          <a:spcPct val="100000"/>
                        </a:lnSpc>
                        <a:spcBef>
                          <a:spcPts val="600"/>
                        </a:spcBef>
                        <a:spcAft>
                          <a:spcPts val="450"/>
                        </a:spcAft>
                      </a:pPr>
                      <a:r>
                        <a:rPr lang="en-US" sz="1400" b="0">
                          <a:solidFill>
                            <a:schemeClr val="accent1"/>
                          </a:solidFill>
                          <a:effectLst/>
                          <a:latin typeface="+mn-lt"/>
                          <a:ea typeface="MS Mincho" panose="02020609040205080304" pitchFamily="49" charset="-128"/>
                          <a:cs typeface="Helvetica" panose="020B0604020202020204" pitchFamily="34" charset="0"/>
                        </a:rPr>
                        <a:t>Usually given every 3-4 weeks</a:t>
                      </a:r>
                    </a:p>
                  </a:txBody>
                  <a:tcPr marL="35111" marR="35111" marT="35111" marB="35111">
                    <a:solidFill>
                      <a:schemeClr val="bg1">
                        <a:lumMod val="90000"/>
                      </a:schemeClr>
                    </a:solidFill>
                  </a:tcPr>
                </a:tc>
                <a:tc>
                  <a:txBody>
                    <a:bodyPr/>
                    <a:lstStyle/>
                    <a:p>
                      <a:pPr marL="0" marR="0">
                        <a:lnSpc>
                          <a:spcPct val="100000"/>
                        </a:lnSpc>
                        <a:spcBef>
                          <a:spcPts val="600"/>
                        </a:spcBef>
                        <a:spcAft>
                          <a:spcPts val="450"/>
                        </a:spcAft>
                      </a:pPr>
                      <a:r>
                        <a:rPr lang="en-US" sz="1400" b="0">
                          <a:solidFill>
                            <a:schemeClr val="accent1"/>
                          </a:solidFill>
                          <a:effectLst/>
                          <a:latin typeface="+mn-lt"/>
                          <a:ea typeface="MS Mincho" panose="02020609040205080304" pitchFamily="49" charset="-128"/>
                          <a:cs typeface="Helvetica" panose="020B0604020202020204" pitchFamily="34" charset="0"/>
                        </a:rPr>
                        <a:t>Flexible schedule daily to every 2 weeks</a:t>
                      </a:r>
                    </a:p>
                  </a:txBody>
                  <a:tcPr marL="35111" marR="35111" marT="35111" marB="35111">
                    <a:solidFill>
                      <a:schemeClr val="bg1">
                        <a:lumMod val="90000"/>
                      </a:schemeClr>
                    </a:solidFill>
                  </a:tcPr>
                </a:tc>
                <a:tc>
                  <a:txBody>
                    <a:bodyPr/>
                    <a:lstStyle/>
                    <a:p>
                      <a:pPr marL="0" marR="0">
                        <a:lnSpc>
                          <a:spcPct val="100000"/>
                        </a:lnSpc>
                        <a:spcBef>
                          <a:spcPts val="600"/>
                        </a:spcBef>
                        <a:spcAft>
                          <a:spcPts val="450"/>
                        </a:spcAft>
                      </a:pPr>
                      <a:r>
                        <a:rPr lang="en-US" sz="1400" b="0">
                          <a:solidFill>
                            <a:schemeClr val="accent1"/>
                          </a:solidFill>
                          <a:effectLst/>
                          <a:latin typeface="+mn-lt"/>
                          <a:ea typeface="MS Mincho" panose="02020609040205080304" pitchFamily="49" charset="-128"/>
                          <a:cs typeface="Helvetica" panose="020B0604020202020204" pitchFamily="34" charset="0"/>
                        </a:rPr>
                        <a:t>Can be given every 3-4 weeks</a:t>
                      </a:r>
                    </a:p>
                  </a:txBody>
                  <a:tcPr marL="35111" marR="35111" marT="35111" marB="35111">
                    <a:solidFill>
                      <a:schemeClr val="bg1">
                        <a:lumMod val="90000"/>
                      </a:schemeClr>
                    </a:solidFill>
                  </a:tcPr>
                </a:tc>
                <a:extLst>
                  <a:ext uri="{0D108BD9-81ED-4DB2-BD59-A6C34878D82A}">
                    <a16:rowId xmlns:a16="http://schemas.microsoft.com/office/drawing/2014/main" val="2097924248"/>
                  </a:ext>
                </a:extLst>
              </a:tr>
              <a:tr h="311273">
                <a:tc>
                  <a:txBody>
                    <a:bodyPr/>
                    <a:lstStyle/>
                    <a:p>
                      <a:pPr marL="0" marR="0">
                        <a:lnSpc>
                          <a:spcPct val="100000"/>
                        </a:lnSpc>
                        <a:spcBef>
                          <a:spcPts val="600"/>
                        </a:spcBef>
                        <a:spcAft>
                          <a:spcPts val="450"/>
                        </a:spcAft>
                      </a:pPr>
                      <a:r>
                        <a:rPr lang="en-US" sz="1400" b="0">
                          <a:solidFill>
                            <a:schemeClr val="accent1"/>
                          </a:solidFill>
                          <a:effectLst/>
                          <a:latin typeface="+mn-lt"/>
                          <a:ea typeface="MS Mincho" panose="02020609040205080304" pitchFamily="49" charset="-128"/>
                          <a:cs typeface="Helvetica" panose="020B0604020202020204" pitchFamily="34" charset="0"/>
                        </a:rPr>
                        <a:t>Fewer needle sticks, less frequent</a:t>
                      </a:r>
                    </a:p>
                  </a:txBody>
                  <a:tcPr marL="35111" marR="35111" marT="35111" marB="35111">
                    <a:solidFill>
                      <a:schemeClr val="bg1">
                        <a:lumMod val="90000"/>
                      </a:schemeClr>
                    </a:solidFill>
                  </a:tcPr>
                </a:tc>
                <a:tc rowSpan="2" gridSpan="2">
                  <a:txBody>
                    <a:bodyPr/>
                    <a:lstStyle/>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cs typeface="Helvetica" panose="020B0604020202020204" pitchFamily="34" charset="0"/>
                        </a:rPr>
                        <a:t>No need for venous access</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No wear-off effect</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Self administration</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Less/no pre-medication</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Fewer adverse effects</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Flexibility (dosing, frequency)</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Improved quality of life (QoL)</a:t>
                      </a:r>
                    </a:p>
                    <a:p>
                      <a:pPr marL="0" marR="0" algn="ctr">
                        <a:lnSpc>
                          <a:spcPts val="1200"/>
                        </a:lnSpc>
                        <a:spcBef>
                          <a:spcPts val="0"/>
                        </a:spcBef>
                        <a:spcAft>
                          <a:spcPts val="450"/>
                        </a:spcAft>
                      </a:pPr>
                      <a:r>
                        <a:rPr lang="en-US" sz="1400" b="0">
                          <a:solidFill>
                            <a:schemeClr val="accent1"/>
                          </a:solidFill>
                          <a:effectLst/>
                          <a:latin typeface="+mn-lt"/>
                          <a:ea typeface="MS Mincho" panose="02020609040205080304" pitchFamily="49" charset="-128"/>
                        </a:rPr>
                        <a:t>Decreased healthcare costs</a:t>
                      </a:r>
                    </a:p>
                  </a:txBody>
                  <a:tcPr marL="35111" marR="35111" marT="35111" marB="35111">
                    <a:solidFill>
                      <a:schemeClr val="bg1">
                        <a:lumMod val="90000"/>
                      </a:schemeClr>
                    </a:solidFill>
                  </a:tcPr>
                </a:tc>
                <a:tc rowSpan="2" hMerge="1">
                  <a:txBody>
                    <a:bodyPr/>
                    <a:lstStyle/>
                    <a:p>
                      <a:pPr marL="0" marR="0">
                        <a:lnSpc>
                          <a:spcPts val="1200"/>
                        </a:lnSpc>
                        <a:spcBef>
                          <a:spcPts val="0"/>
                        </a:spcBef>
                        <a:spcAft>
                          <a:spcPts val="450"/>
                        </a:spcAft>
                      </a:pPr>
                      <a:endParaRPr lang="en-US" sz="1200" b="0">
                        <a:solidFill>
                          <a:schemeClr val="accent1"/>
                        </a:solidFill>
                        <a:effectLst/>
                        <a:latin typeface="+mn-lt"/>
                        <a:ea typeface="MS Mincho" panose="02020609040205080304" pitchFamily="49" charset="-128"/>
                        <a:cs typeface="Helvetica" panose="020B0604020202020204" pitchFamily="34" charset="0"/>
                      </a:endParaRPr>
                    </a:p>
                  </a:txBody>
                  <a:tcPr marL="35111" marR="35111" marT="35111" marB="35111">
                    <a:solidFill>
                      <a:schemeClr val="bg1">
                        <a:lumMod val="90000"/>
                      </a:schemeClr>
                    </a:solidFill>
                  </a:tcPr>
                </a:tc>
                <a:extLst>
                  <a:ext uri="{0D108BD9-81ED-4DB2-BD59-A6C34878D82A}">
                    <a16:rowId xmlns:a16="http://schemas.microsoft.com/office/drawing/2014/main" val="2092953612"/>
                  </a:ext>
                </a:extLst>
              </a:tr>
              <a:tr h="749040">
                <a:tc>
                  <a:txBody>
                    <a:bodyPr/>
                    <a:lstStyle/>
                    <a:p>
                      <a:pPr marL="0" marR="0">
                        <a:lnSpc>
                          <a:spcPct val="100000"/>
                        </a:lnSpc>
                        <a:spcBef>
                          <a:spcPts val="600"/>
                        </a:spcBef>
                        <a:spcAft>
                          <a:spcPts val="450"/>
                        </a:spcAft>
                      </a:pPr>
                      <a:r>
                        <a:rPr lang="en-US" sz="1400" b="0" dirty="0">
                          <a:solidFill>
                            <a:schemeClr val="accent1"/>
                          </a:solidFill>
                          <a:effectLst/>
                          <a:latin typeface="+mn-lt"/>
                          <a:ea typeface="MS Mincho" panose="02020609040205080304" pitchFamily="49" charset="-128"/>
                          <a:cs typeface="Helvetica" panose="020B0604020202020204" pitchFamily="34" charset="0"/>
                        </a:rPr>
                        <a:t>Patient preference/comfort level</a:t>
                      </a:r>
                    </a:p>
                  </a:txBody>
                  <a:tcPr marL="35111" marR="35111" marT="35111" marB="35111">
                    <a:solidFill>
                      <a:schemeClr val="bg1">
                        <a:lumMod val="90000"/>
                      </a:schemeClr>
                    </a:solidFill>
                  </a:tcPr>
                </a:tc>
                <a:tc gridSpan="2" vMerge="1">
                  <a:txBody>
                    <a:bodyPr/>
                    <a:lstStyle/>
                    <a:p>
                      <a:pPr marL="0" marR="0">
                        <a:lnSpc>
                          <a:spcPts val="1200"/>
                        </a:lnSpc>
                        <a:spcBef>
                          <a:spcPts val="0"/>
                        </a:spcBef>
                        <a:spcAft>
                          <a:spcPts val="450"/>
                        </a:spcAft>
                      </a:pPr>
                      <a:r>
                        <a:rPr lang="en-US" sz="1200" b="0">
                          <a:solidFill>
                            <a:schemeClr val="accent1"/>
                          </a:solidFill>
                          <a:effectLst/>
                          <a:latin typeface="+mn-lt"/>
                          <a:ea typeface="MS Mincho" panose="02020609040205080304" pitchFamily="49" charset="-128"/>
                          <a:cs typeface="Helvetica" panose="020B0604020202020204" pitchFamily="34" charset="0"/>
                        </a:rPr>
                        <a:t>No wear-off effect</a:t>
                      </a:r>
                    </a:p>
                  </a:txBody>
                  <a:tcPr marL="35111" marR="35111" marT="35111" marB="35111">
                    <a:solidFill>
                      <a:schemeClr val="bg1">
                        <a:lumMod val="90000"/>
                      </a:schemeClr>
                    </a:solidFill>
                  </a:tcPr>
                </a:tc>
                <a:tc hMerge="1" vMerge="1">
                  <a:txBody>
                    <a:bodyPr/>
                    <a:lstStyle/>
                    <a:p>
                      <a:pPr marL="0" marR="0">
                        <a:lnSpc>
                          <a:spcPts val="1200"/>
                        </a:lnSpc>
                        <a:spcBef>
                          <a:spcPts val="0"/>
                        </a:spcBef>
                        <a:spcAft>
                          <a:spcPts val="450"/>
                        </a:spcAft>
                      </a:pPr>
                      <a:endParaRPr lang="en-US" sz="1200" b="0">
                        <a:solidFill>
                          <a:schemeClr val="accent1"/>
                        </a:solidFill>
                        <a:effectLst/>
                        <a:latin typeface="+mn-lt"/>
                        <a:ea typeface="MS Mincho" panose="02020609040205080304" pitchFamily="49" charset="-128"/>
                        <a:cs typeface="Helvetica" panose="020B0604020202020204" pitchFamily="34" charset="0"/>
                      </a:endParaRPr>
                    </a:p>
                  </a:txBody>
                  <a:tcPr marL="35111" marR="35111" marT="35111" marB="35111">
                    <a:solidFill>
                      <a:schemeClr val="bg1">
                        <a:lumMod val="90000"/>
                      </a:schemeClr>
                    </a:solidFill>
                  </a:tcPr>
                </a:tc>
                <a:extLst>
                  <a:ext uri="{0D108BD9-81ED-4DB2-BD59-A6C34878D82A}">
                    <a16:rowId xmlns:a16="http://schemas.microsoft.com/office/drawing/2014/main" val="3856277783"/>
                  </a:ext>
                </a:extLst>
              </a:tr>
            </a:tbl>
          </a:graphicData>
        </a:graphic>
      </p:graphicFrame>
      <p:pic>
        <p:nvPicPr>
          <p:cNvPr id="4" name="Picture 3" descr="needle insertion">
            <a:extLst>
              <a:ext uri="{FF2B5EF4-FFF2-40B4-BE49-F238E27FC236}">
                <a16:creationId xmlns:a16="http://schemas.microsoft.com/office/drawing/2014/main" id="{C0F648BB-E526-7877-47DE-7177595CFDE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024122" y="3311184"/>
            <a:ext cx="1180163" cy="8654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bed, indoor, person, baby bed&#10;&#10;Description automatically generated">
            <a:extLst>
              <a:ext uri="{FF2B5EF4-FFF2-40B4-BE49-F238E27FC236}">
                <a16:creationId xmlns:a16="http://schemas.microsoft.com/office/drawing/2014/main" id="{8D35EC70-6B32-C629-ACA1-7E3ABB1350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2234" y="3339465"/>
            <a:ext cx="1373985" cy="865457"/>
          </a:xfrm>
          <a:prstGeom prst="rect">
            <a:avLst/>
          </a:prstGeom>
        </p:spPr>
      </p:pic>
    </p:spTree>
    <p:extLst>
      <p:ext uri="{BB962C8B-B14F-4D97-AF65-F5344CB8AC3E}">
        <p14:creationId xmlns:p14="http://schemas.microsoft.com/office/powerpoint/2010/main" val="10126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FA6F-7CF1-3A7D-C1DB-9D1231FADE82}"/>
              </a:ext>
            </a:extLst>
          </p:cNvPr>
          <p:cNvSpPr>
            <a:spLocks noGrp="1"/>
          </p:cNvSpPr>
          <p:nvPr>
            <p:ph type="title"/>
          </p:nvPr>
        </p:nvSpPr>
        <p:spPr>
          <a:xfrm>
            <a:off x="312738" y="296174"/>
            <a:ext cx="6944795" cy="497829"/>
          </a:xfrm>
        </p:spPr>
        <p:txBody>
          <a:bodyPr/>
          <a:lstStyle/>
          <a:p>
            <a:r>
              <a:rPr lang="en-US" dirty="0"/>
              <a:t>Enzyme Replacement Therapy (ERT)</a:t>
            </a:r>
          </a:p>
        </p:txBody>
      </p:sp>
      <p:sp>
        <p:nvSpPr>
          <p:cNvPr id="3" name="Text Placeholder 2">
            <a:extLst>
              <a:ext uri="{FF2B5EF4-FFF2-40B4-BE49-F238E27FC236}">
                <a16:creationId xmlns:a16="http://schemas.microsoft.com/office/drawing/2014/main" id="{3DA1784C-6E42-6713-AABB-821E716BC914}"/>
              </a:ext>
            </a:extLst>
          </p:cNvPr>
          <p:cNvSpPr>
            <a:spLocks noGrp="1"/>
          </p:cNvSpPr>
          <p:nvPr>
            <p:ph type="body" sz="quarter" idx="10"/>
          </p:nvPr>
        </p:nvSpPr>
        <p:spPr>
          <a:xfrm>
            <a:off x="0" y="4697225"/>
            <a:ext cx="8409062" cy="446276"/>
          </a:xfrm>
        </p:spPr>
        <p:txBody>
          <a:bodyPr/>
          <a:lstStyle/>
          <a:p>
            <a:pPr marL="7938" indent="-26988"/>
            <a:r>
              <a:rPr lang="en-US" dirty="0" err="1"/>
              <a:t>Markert</a:t>
            </a:r>
            <a:r>
              <a:rPr lang="en-US" dirty="0"/>
              <a:t> ML, et al. </a:t>
            </a:r>
            <a:r>
              <a:rPr lang="en-US" i="1" dirty="0"/>
              <a:t>J Clin Immunol. </a:t>
            </a:r>
            <a:r>
              <a:rPr lang="en-US" dirty="0"/>
              <a:t>1987;7(5):389-399. Hershfield MS. </a:t>
            </a:r>
            <a:r>
              <a:rPr lang="en-US" i="1" dirty="0"/>
              <a:t>Immunodeficiency. </a:t>
            </a:r>
            <a:r>
              <a:rPr lang="en-US" dirty="0"/>
              <a:t>1993;4:93-97.  </a:t>
            </a:r>
            <a:r>
              <a:rPr lang="en-US" dirty="0" err="1"/>
              <a:t>Murguia</a:t>
            </a:r>
            <a:r>
              <a:rPr lang="en-US" dirty="0"/>
              <a:t>-Favela L, et al. </a:t>
            </a:r>
            <a:r>
              <a:rPr lang="en-US" i="1" dirty="0"/>
              <a:t>Clin Exp Immunol</a:t>
            </a:r>
            <a:r>
              <a:rPr lang="en-US" dirty="0"/>
              <a:t>. 2020;200:176-184. </a:t>
            </a:r>
            <a:r>
              <a:rPr lang="en-US" dirty="0" err="1"/>
              <a:t>Ferrua</a:t>
            </a:r>
            <a:r>
              <a:rPr lang="en-US" dirty="0"/>
              <a:t> F, et al. </a:t>
            </a:r>
            <a:r>
              <a:rPr lang="en-US" i="1" dirty="0"/>
              <a:t>Hum Gene </a:t>
            </a:r>
            <a:r>
              <a:rPr lang="en-US" i="1" dirty="0" err="1"/>
              <a:t>Ther</a:t>
            </a:r>
            <a:r>
              <a:rPr lang="en-US" dirty="0"/>
              <a:t>. 2017;28(11):972-981.</a:t>
            </a:r>
          </a:p>
        </p:txBody>
      </p:sp>
      <p:sp>
        <p:nvSpPr>
          <p:cNvPr id="4" name="Content Placeholder 3">
            <a:extLst>
              <a:ext uri="{FF2B5EF4-FFF2-40B4-BE49-F238E27FC236}">
                <a16:creationId xmlns:a16="http://schemas.microsoft.com/office/drawing/2014/main" id="{6FC4B855-FEF8-A900-BB72-383BAE26BC84}"/>
              </a:ext>
            </a:extLst>
          </p:cNvPr>
          <p:cNvSpPr>
            <a:spLocks noGrp="1"/>
          </p:cNvSpPr>
          <p:nvPr>
            <p:ph sz="quarter" idx="11"/>
          </p:nvPr>
        </p:nvSpPr>
        <p:spPr>
          <a:xfrm>
            <a:off x="221256" y="1249115"/>
            <a:ext cx="7036277" cy="3448110"/>
          </a:xfrm>
        </p:spPr>
        <p:txBody>
          <a:bodyPr/>
          <a:lstStyle/>
          <a:p>
            <a:r>
              <a:rPr lang="en-US" sz="2000" dirty="0"/>
              <a:t>ADA SCID: </a:t>
            </a:r>
          </a:p>
          <a:p>
            <a:pPr lvl="1"/>
            <a:r>
              <a:rPr lang="en-US" sz="1800" dirty="0"/>
              <a:t>Deficiency of adenosine deaminase leads to buildup of toxic molecules in cells kills immune cells and can cause damage to the nervous system leading to deafness, developmental delay, and other neurologic problems</a:t>
            </a:r>
          </a:p>
          <a:p>
            <a:pPr lvl="1"/>
            <a:r>
              <a:rPr lang="en-US" sz="1800" dirty="0"/>
              <a:t>1986: Hershfield, et al. used ADA from cow intestine to treat patients</a:t>
            </a:r>
          </a:p>
          <a:p>
            <a:pPr lvl="1"/>
            <a:r>
              <a:rPr lang="en-US" sz="1600" dirty="0">
                <a:solidFill>
                  <a:schemeClr val="accent3"/>
                </a:solidFill>
              </a:rPr>
              <a:t>1990: </a:t>
            </a:r>
            <a:r>
              <a:rPr lang="en-US" sz="1600" dirty="0" err="1">
                <a:solidFill>
                  <a:schemeClr val="accent3"/>
                </a:solidFill>
              </a:rPr>
              <a:t>Pegademase</a:t>
            </a:r>
            <a:r>
              <a:rPr lang="en-US" sz="1600" dirty="0">
                <a:solidFill>
                  <a:schemeClr val="accent3"/>
                </a:solidFill>
              </a:rPr>
              <a:t> approved by the FDA</a:t>
            </a:r>
          </a:p>
          <a:p>
            <a:pPr lvl="1"/>
            <a:r>
              <a:rPr lang="en-US" sz="1600" dirty="0">
                <a:solidFill>
                  <a:schemeClr val="accent3"/>
                </a:solidFill>
              </a:rPr>
              <a:t>Treatment cost: up to $400,000/year</a:t>
            </a:r>
          </a:p>
          <a:p>
            <a:pPr lvl="1"/>
            <a:r>
              <a:rPr lang="en-US" sz="1600" dirty="0" err="1">
                <a:solidFill>
                  <a:schemeClr val="accent3"/>
                </a:solidFill>
              </a:rPr>
              <a:t>Elapegademase</a:t>
            </a:r>
            <a:r>
              <a:rPr lang="en-US" sz="1600" dirty="0">
                <a:solidFill>
                  <a:schemeClr val="accent3"/>
                </a:solidFill>
              </a:rPr>
              <a:t> is a newer FDA-approved recombinant enzyme produced in E. coli </a:t>
            </a:r>
          </a:p>
        </p:txBody>
      </p:sp>
      <p:pic>
        <p:nvPicPr>
          <p:cNvPr id="7" name="Picture 6" descr="Dairy cattle - Wikipedia">
            <a:extLst>
              <a:ext uri="{FF2B5EF4-FFF2-40B4-BE49-F238E27FC236}">
                <a16:creationId xmlns:a16="http://schemas.microsoft.com/office/drawing/2014/main" id="{39FCD8A7-894E-D302-80C7-18AA512C8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r="6337" b="14805"/>
          <a:stretch/>
        </p:blipFill>
        <p:spPr bwMode="auto">
          <a:xfrm flipH="1">
            <a:off x="7180836" y="2083931"/>
            <a:ext cx="1741908" cy="132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8541" y="1774124"/>
            <a:ext cx="8517116" cy="2429383"/>
          </a:xfrm>
        </p:spPr>
        <p:txBody>
          <a:bodyPr/>
          <a:lstStyle/>
          <a:p>
            <a:pPr>
              <a:spcBef>
                <a:spcPts val="0"/>
              </a:spcBef>
            </a:pPr>
            <a:r>
              <a:rPr lang="en-US" sz="2400"/>
              <a:t>Professor of Clinical Pediatrics</a:t>
            </a:r>
          </a:p>
          <a:p>
            <a:pPr>
              <a:spcBef>
                <a:spcPts val="0"/>
              </a:spcBef>
            </a:pPr>
            <a:r>
              <a:rPr lang="en-US" sz="2400"/>
              <a:t>Allergy and Immunology</a:t>
            </a:r>
          </a:p>
          <a:p>
            <a:pPr>
              <a:spcBef>
                <a:spcPts val="0"/>
              </a:spcBef>
            </a:pPr>
            <a:r>
              <a:rPr lang="en-US" sz="2400"/>
              <a:t>Academic Division Head and Clinical Service Line Chief</a:t>
            </a:r>
          </a:p>
          <a:p>
            <a:pPr>
              <a:spcBef>
                <a:spcPts val="0"/>
              </a:spcBef>
            </a:pPr>
            <a:r>
              <a:rPr lang="en-US" sz="2400"/>
              <a:t>LSU Health Sciences Center Department of Pediatrics and Children’s Hospital New Orleans</a:t>
            </a:r>
          </a:p>
          <a:p>
            <a:pPr>
              <a:spcBef>
                <a:spcPts val="0"/>
              </a:spcBef>
            </a:pPr>
            <a:r>
              <a:rPr lang="en-US" sz="2400"/>
              <a:t>New Orleans, LA</a:t>
            </a:r>
          </a:p>
        </p:txBody>
      </p:sp>
      <p:sp>
        <p:nvSpPr>
          <p:cNvPr id="2" name="Title 1"/>
          <p:cNvSpPr>
            <a:spLocks noGrp="1"/>
          </p:cNvSpPr>
          <p:nvPr>
            <p:ph type="ctrTitle"/>
          </p:nvPr>
        </p:nvSpPr>
        <p:spPr>
          <a:xfrm>
            <a:off x="278542" y="1267495"/>
            <a:ext cx="7376292" cy="387798"/>
          </a:xfrm>
        </p:spPr>
        <p:txBody>
          <a:bodyPr/>
          <a:lstStyle/>
          <a:p>
            <a:r>
              <a:rPr lang="en-US"/>
              <a:t>Kenneth Paris, MD, MPH (Moderator)</a:t>
            </a:r>
          </a:p>
        </p:txBody>
      </p:sp>
    </p:spTree>
    <p:extLst>
      <p:ext uri="{BB962C8B-B14F-4D97-AF65-F5344CB8AC3E}">
        <p14:creationId xmlns:p14="http://schemas.microsoft.com/office/powerpoint/2010/main" val="189414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FA6F-7CF1-3A7D-C1DB-9D1231FADE82}"/>
              </a:ext>
            </a:extLst>
          </p:cNvPr>
          <p:cNvSpPr>
            <a:spLocks noGrp="1"/>
          </p:cNvSpPr>
          <p:nvPr>
            <p:ph type="title"/>
          </p:nvPr>
        </p:nvSpPr>
        <p:spPr/>
        <p:txBody>
          <a:bodyPr/>
          <a:lstStyle/>
          <a:p>
            <a:r>
              <a:rPr lang="en-US"/>
              <a:t>Gene Therapy</a:t>
            </a:r>
          </a:p>
        </p:txBody>
      </p:sp>
      <p:sp>
        <p:nvSpPr>
          <p:cNvPr id="3" name="Text Placeholder 2">
            <a:extLst>
              <a:ext uri="{FF2B5EF4-FFF2-40B4-BE49-F238E27FC236}">
                <a16:creationId xmlns:a16="http://schemas.microsoft.com/office/drawing/2014/main" id="{3DA1784C-6E42-6713-AABB-821E716BC914}"/>
              </a:ext>
            </a:extLst>
          </p:cNvPr>
          <p:cNvSpPr>
            <a:spLocks noGrp="1"/>
          </p:cNvSpPr>
          <p:nvPr>
            <p:ph type="body" sz="quarter" idx="10"/>
          </p:nvPr>
        </p:nvSpPr>
        <p:spPr/>
        <p:txBody>
          <a:bodyPr/>
          <a:lstStyle/>
          <a:p>
            <a:r>
              <a:rPr lang="en-US" err="1"/>
              <a:t>Arlabosse</a:t>
            </a:r>
            <a:r>
              <a:rPr lang="en-US"/>
              <a:t> T, et al. </a:t>
            </a:r>
            <a:r>
              <a:rPr lang="en-US" i="1"/>
              <a:t>J Allergy Clin Immunol </a:t>
            </a:r>
            <a:r>
              <a:rPr lang="en-US" i="1" err="1"/>
              <a:t>Pract</a:t>
            </a:r>
            <a:r>
              <a:rPr lang="en-US" i="1"/>
              <a:t>. </a:t>
            </a:r>
            <a:r>
              <a:rPr lang="en-US"/>
              <a:t>2023;S2213-S2198(23)00403-9.</a:t>
            </a:r>
          </a:p>
        </p:txBody>
      </p:sp>
      <p:sp>
        <p:nvSpPr>
          <p:cNvPr id="4" name="Content Placeholder 3">
            <a:extLst>
              <a:ext uri="{FF2B5EF4-FFF2-40B4-BE49-F238E27FC236}">
                <a16:creationId xmlns:a16="http://schemas.microsoft.com/office/drawing/2014/main" id="{6FC4B855-FEF8-A900-BB72-383BAE26BC84}"/>
              </a:ext>
            </a:extLst>
          </p:cNvPr>
          <p:cNvSpPr>
            <a:spLocks noGrp="1"/>
          </p:cNvSpPr>
          <p:nvPr>
            <p:ph sz="quarter" idx="11"/>
          </p:nvPr>
        </p:nvSpPr>
        <p:spPr>
          <a:xfrm>
            <a:off x="312739" y="1232747"/>
            <a:ext cx="6160490" cy="3448110"/>
          </a:xfrm>
        </p:spPr>
        <p:txBody>
          <a:bodyPr/>
          <a:lstStyle/>
          <a:p>
            <a:r>
              <a:rPr lang="en-US" sz="2400"/>
              <a:t>Gene therapy for PI</a:t>
            </a:r>
          </a:p>
          <a:p>
            <a:pPr lvl="1"/>
            <a:r>
              <a:rPr lang="en-US" sz="2400"/>
              <a:t>SCID</a:t>
            </a:r>
          </a:p>
          <a:p>
            <a:pPr lvl="1"/>
            <a:r>
              <a:rPr lang="en-US" sz="2400" err="1"/>
              <a:t>Wiskott</a:t>
            </a:r>
            <a:r>
              <a:rPr lang="en-US" sz="2400"/>
              <a:t>-Aldrich</a:t>
            </a:r>
          </a:p>
          <a:p>
            <a:pPr lvl="1"/>
            <a:r>
              <a:rPr lang="en-US" sz="2400"/>
              <a:t>Chronic granulomatous disease</a:t>
            </a:r>
          </a:p>
          <a:p>
            <a:pPr lvl="1"/>
            <a:r>
              <a:rPr lang="en-US" sz="2400"/>
              <a:t>Immune dysregulation </a:t>
            </a:r>
            <a:r>
              <a:rPr lang="en-US" sz="2400" err="1"/>
              <a:t>polyendocrinopathy</a:t>
            </a:r>
            <a:r>
              <a:rPr lang="en-US" sz="2400"/>
              <a:t> enteropathy X-linked (IPEX) syndrome</a:t>
            </a:r>
          </a:p>
        </p:txBody>
      </p:sp>
      <p:pic>
        <p:nvPicPr>
          <p:cNvPr id="6" name="Picture 2" descr="gene therapy Icon 3692032">
            <a:extLst>
              <a:ext uri="{FF2B5EF4-FFF2-40B4-BE49-F238E27FC236}">
                <a16:creationId xmlns:a16="http://schemas.microsoft.com/office/drawing/2014/main" id="{40D61513-333E-97EE-D26D-4A865E90D587}"/>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3636" y="1649764"/>
            <a:ext cx="2380504" cy="238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DC99-3B8D-ED8A-5BAB-DA8F25CC21B2}"/>
              </a:ext>
            </a:extLst>
          </p:cNvPr>
          <p:cNvSpPr>
            <a:spLocks noGrp="1"/>
          </p:cNvSpPr>
          <p:nvPr>
            <p:ph type="title"/>
          </p:nvPr>
        </p:nvSpPr>
        <p:spPr/>
        <p:txBody>
          <a:bodyPr/>
          <a:lstStyle/>
          <a:p>
            <a:r>
              <a:rPr lang="en-US"/>
              <a:t>Gene Therapy: X-SCID</a:t>
            </a:r>
          </a:p>
        </p:txBody>
      </p:sp>
      <p:sp>
        <p:nvSpPr>
          <p:cNvPr id="3" name="Text Placeholder 2">
            <a:extLst>
              <a:ext uri="{FF2B5EF4-FFF2-40B4-BE49-F238E27FC236}">
                <a16:creationId xmlns:a16="http://schemas.microsoft.com/office/drawing/2014/main" id="{820D6822-9337-CD78-238A-EEA2AC02BEAE}"/>
              </a:ext>
            </a:extLst>
          </p:cNvPr>
          <p:cNvSpPr>
            <a:spLocks noGrp="1"/>
          </p:cNvSpPr>
          <p:nvPr>
            <p:ph type="body" sz="quarter" idx="10"/>
          </p:nvPr>
        </p:nvSpPr>
        <p:spPr/>
        <p:txBody>
          <a:bodyPr/>
          <a:lstStyle/>
          <a:p>
            <a:r>
              <a:rPr lang="en-US"/>
              <a:t>Fischer A, </a:t>
            </a:r>
            <a:r>
              <a:rPr lang="en-US" err="1"/>
              <a:t>Hacein</a:t>
            </a:r>
            <a:r>
              <a:rPr lang="en-US"/>
              <a:t>-Bey-</a:t>
            </a:r>
            <a:r>
              <a:rPr lang="en-US" err="1"/>
              <a:t>Abina</a:t>
            </a:r>
            <a:r>
              <a:rPr lang="en-US"/>
              <a:t> S. </a:t>
            </a:r>
            <a:r>
              <a:rPr lang="en-US" i="1"/>
              <a:t>J Exp Med. </a:t>
            </a:r>
            <a:r>
              <a:rPr lang="en-US"/>
              <a:t>2020;217(2):e201. Kohn LA, et al. </a:t>
            </a:r>
            <a:r>
              <a:rPr lang="en-US" i="1"/>
              <a:t>Front Immunol. </a:t>
            </a:r>
            <a:r>
              <a:rPr lang="en-US"/>
              <a:t>2021;12:648951.</a:t>
            </a:r>
          </a:p>
        </p:txBody>
      </p:sp>
      <p:sp>
        <p:nvSpPr>
          <p:cNvPr id="4" name="Content Placeholder 3">
            <a:extLst>
              <a:ext uri="{FF2B5EF4-FFF2-40B4-BE49-F238E27FC236}">
                <a16:creationId xmlns:a16="http://schemas.microsoft.com/office/drawing/2014/main" id="{214350F2-4FFF-FF49-5408-7974C1F6C207}"/>
              </a:ext>
            </a:extLst>
          </p:cNvPr>
          <p:cNvSpPr>
            <a:spLocks noGrp="1"/>
          </p:cNvSpPr>
          <p:nvPr>
            <p:ph sz="quarter" idx="11"/>
          </p:nvPr>
        </p:nvSpPr>
        <p:spPr>
          <a:xfrm>
            <a:off x="629898" y="3733634"/>
            <a:ext cx="3865023" cy="922471"/>
          </a:xfrm>
        </p:spPr>
        <p:txBody>
          <a:bodyPr/>
          <a:lstStyle/>
          <a:p>
            <a:pPr marL="0" indent="0">
              <a:buNone/>
            </a:pPr>
            <a:r>
              <a:rPr lang="en-US" sz="1600"/>
              <a:t>X-SCID gene therapy trials (20 patients) in Europe used gamma retroviral vectors: 6 patients developed leukemia (insertional oncogenesis)</a:t>
            </a:r>
          </a:p>
        </p:txBody>
      </p:sp>
      <p:pic>
        <p:nvPicPr>
          <p:cNvPr id="7" name="Picture 6" descr="Graphical user interface, application&#10;&#10;Description automatically generated">
            <a:extLst>
              <a:ext uri="{FF2B5EF4-FFF2-40B4-BE49-F238E27FC236}">
                <a16:creationId xmlns:a16="http://schemas.microsoft.com/office/drawing/2014/main" id="{D94E60F4-0B29-DCBF-A643-792D548407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984" y="1079282"/>
            <a:ext cx="3781091" cy="251581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29629BE7-F02B-429B-5671-C8506167B7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9059" y="1123077"/>
            <a:ext cx="3670958" cy="2451206"/>
          </a:xfrm>
          <a:prstGeom prst="rect">
            <a:avLst/>
          </a:prstGeom>
        </p:spPr>
      </p:pic>
      <p:sp>
        <p:nvSpPr>
          <p:cNvPr id="9" name="Content Placeholder 3">
            <a:extLst>
              <a:ext uri="{FF2B5EF4-FFF2-40B4-BE49-F238E27FC236}">
                <a16:creationId xmlns:a16="http://schemas.microsoft.com/office/drawing/2014/main" id="{141F8BC7-E5CC-1AE7-2A17-E187638166A2}"/>
              </a:ext>
            </a:extLst>
          </p:cNvPr>
          <p:cNvSpPr txBox="1">
            <a:spLocks/>
          </p:cNvSpPr>
          <p:nvPr/>
        </p:nvSpPr>
        <p:spPr>
          <a:xfrm>
            <a:off x="4916469" y="3706114"/>
            <a:ext cx="4014334" cy="922471"/>
          </a:xfrm>
          <a:prstGeom prst="rect">
            <a:avLst/>
          </a:prstGeom>
        </p:spPr>
        <p:txBody>
          <a:bodyPr vert="horz" wrap="square" lIns="0" tIns="45720" rIns="91440" bIns="45720" rtlCol="0">
            <a:noAutofit/>
          </a:bodyPr>
          <a:lstStyle>
            <a:lvl1pPr marL="346075" indent="-365760" algn="l" defTabSz="914400" rtl="0" eaLnBrk="1" latinLnBrk="0" hangingPunct="1">
              <a:lnSpc>
                <a:spcPct val="90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90000"/>
              </a:lnSpc>
              <a:spcBef>
                <a:spcPts val="8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90000"/>
              </a:lnSpc>
              <a:spcBef>
                <a:spcPts val="8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90000"/>
              </a:lnSpc>
              <a:spcBef>
                <a:spcPts val="9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90000"/>
              </a:lnSpc>
              <a:spcBef>
                <a:spcPts val="9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a:t>Gene therapy used </a:t>
            </a:r>
            <a:r>
              <a:rPr lang="en-US" sz="1600" b="1">
                <a:solidFill>
                  <a:srgbClr val="E0664F"/>
                </a:solidFill>
              </a:rPr>
              <a:t>self-inactivating retroviral vectors (SIN) </a:t>
            </a:r>
            <a:r>
              <a:rPr lang="en-US" sz="1600"/>
              <a:t>– recent trials switched to SIN lentiviral vectors to be even safer</a:t>
            </a:r>
          </a:p>
        </p:txBody>
      </p:sp>
    </p:spTree>
    <p:extLst>
      <p:ext uri="{BB962C8B-B14F-4D97-AF65-F5344CB8AC3E}">
        <p14:creationId xmlns:p14="http://schemas.microsoft.com/office/powerpoint/2010/main" val="42839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E744AB14-FEA6-FDF4-460E-7DEA84808D6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09908" y="1283361"/>
            <a:ext cx="4685822" cy="3447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C5DC99-3B8D-ED8A-5BAB-DA8F25CC21B2}"/>
              </a:ext>
            </a:extLst>
          </p:cNvPr>
          <p:cNvSpPr>
            <a:spLocks noGrp="1"/>
          </p:cNvSpPr>
          <p:nvPr>
            <p:ph type="title"/>
          </p:nvPr>
        </p:nvSpPr>
        <p:spPr/>
        <p:txBody>
          <a:bodyPr/>
          <a:lstStyle/>
          <a:p>
            <a:r>
              <a:rPr lang="en-US"/>
              <a:t>Gene Therapy: X-SCID (cont’d)</a:t>
            </a:r>
          </a:p>
        </p:txBody>
      </p:sp>
      <p:sp>
        <p:nvSpPr>
          <p:cNvPr id="3" name="Text Placeholder 2">
            <a:extLst>
              <a:ext uri="{FF2B5EF4-FFF2-40B4-BE49-F238E27FC236}">
                <a16:creationId xmlns:a16="http://schemas.microsoft.com/office/drawing/2014/main" id="{820D6822-9337-CD78-238A-EEA2AC02BEAE}"/>
              </a:ext>
            </a:extLst>
          </p:cNvPr>
          <p:cNvSpPr>
            <a:spLocks noGrp="1"/>
          </p:cNvSpPr>
          <p:nvPr>
            <p:ph type="body" sz="quarter" idx="10"/>
          </p:nvPr>
        </p:nvSpPr>
        <p:spPr>
          <a:xfrm>
            <a:off x="0" y="4697224"/>
            <a:ext cx="9144000" cy="446276"/>
          </a:xfrm>
        </p:spPr>
        <p:txBody>
          <a:bodyPr/>
          <a:lstStyle/>
          <a:p>
            <a:pPr marL="0"/>
            <a:r>
              <a:rPr lang="en-US"/>
              <a:t>Kohn LA, et al. </a:t>
            </a:r>
            <a:r>
              <a:rPr lang="en-US" i="1"/>
              <a:t>Front Immunol. </a:t>
            </a:r>
            <a:r>
              <a:rPr lang="en-US"/>
              <a:t>2021;12:648951.</a:t>
            </a:r>
            <a:br>
              <a:rPr lang="en-US"/>
            </a:br>
            <a:r>
              <a:rPr lang="en-US"/>
              <a:t>Image: St. Jude Gene Therapy for X-Linked SCID. Ewelina </a:t>
            </a:r>
            <a:r>
              <a:rPr lang="en-US" err="1"/>
              <a:t>Mamcarz</a:t>
            </a:r>
            <a:r>
              <a:rPr lang="en-US"/>
              <a:t>, MD; Designer: Ashley Durand. </a:t>
            </a:r>
            <a:r>
              <a:rPr lang="en-US" err="1"/>
              <a:t>www.stjude.org</a:t>
            </a:r>
            <a:endParaRPr lang="en-US"/>
          </a:p>
        </p:txBody>
      </p:sp>
      <p:sp>
        <p:nvSpPr>
          <p:cNvPr id="4" name="Content Placeholder 3">
            <a:extLst>
              <a:ext uri="{FF2B5EF4-FFF2-40B4-BE49-F238E27FC236}">
                <a16:creationId xmlns:a16="http://schemas.microsoft.com/office/drawing/2014/main" id="{214350F2-4FFF-FF49-5408-7974C1F6C207}"/>
              </a:ext>
            </a:extLst>
          </p:cNvPr>
          <p:cNvSpPr>
            <a:spLocks noGrp="1"/>
          </p:cNvSpPr>
          <p:nvPr>
            <p:ph sz="quarter" idx="11"/>
          </p:nvPr>
        </p:nvSpPr>
        <p:spPr>
          <a:xfrm>
            <a:off x="312739" y="1232747"/>
            <a:ext cx="3368010" cy="3448110"/>
          </a:xfrm>
        </p:spPr>
        <p:txBody>
          <a:bodyPr/>
          <a:lstStyle/>
          <a:p>
            <a:r>
              <a:rPr lang="en-US" sz="2000"/>
              <a:t>Recent trials also cryopreserve cells, allowing for testing before re-introduction to patients, before being sent elsewhere; and to facilitate patient conditioning</a:t>
            </a:r>
          </a:p>
          <a:p>
            <a:r>
              <a:rPr lang="en-US" sz="2000"/>
              <a:t>Ongoing research is promising</a:t>
            </a:r>
          </a:p>
          <a:p>
            <a:pPr marL="0" indent="0">
              <a:buNone/>
            </a:pPr>
            <a:endParaRPr lang="en-US" sz="2200" b="1">
              <a:solidFill>
                <a:schemeClr val="accent1"/>
              </a:solidFill>
            </a:endParaRPr>
          </a:p>
          <a:p>
            <a:endParaRPr lang="en-US" sz="2200" b="1">
              <a:solidFill>
                <a:schemeClr val="accent1"/>
              </a:solidFill>
            </a:endParaRPr>
          </a:p>
          <a:p>
            <a:pPr marL="0" indent="0">
              <a:buNone/>
            </a:pPr>
            <a:endParaRPr lang="en-US" sz="2200" b="1">
              <a:solidFill>
                <a:schemeClr val="accent1"/>
              </a:solidFill>
            </a:endParaRPr>
          </a:p>
        </p:txBody>
      </p:sp>
      <p:sp>
        <p:nvSpPr>
          <p:cNvPr id="5" name="Donut 4">
            <a:extLst>
              <a:ext uri="{FF2B5EF4-FFF2-40B4-BE49-F238E27FC236}">
                <a16:creationId xmlns:a16="http://schemas.microsoft.com/office/drawing/2014/main" id="{3BA63DF6-59CB-359C-68B5-1CF6C55F9569}"/>
              </a:ext>
            </a:extLst>
          </p:cNvPr>
          <p:cNvSpPr/>
          <p:nvPr/>
        </p:nvSpPr>
        <p:spPr>
          <a:xfrm>
            <a:off x="7295681" y="4073236"/>
            <a:ext cx="1265382" cy="267855"/>
          </a:xfrm>
          <a:prstGeom prst="donut">
            <a:avLst>
              <a:gd name="adj" fmla="val 5418"/>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665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9C48-A31F-159A-F995-3AC3C117C49E}"/>
              </a:ext>
            </a:extLst>
          </p:cNvPr>
          <p:cNvSpPr>
            <a:spLocks noGrp="1"/>
          </p:cNvSpPr>
          <p:nvPr>
            <p:ph type="title"/>
          </p:nvPr>
        </p:nvSpPr>
        <p:spPr>
          <a:xfrm>
            <a:off x="312738" y="93426"/>
            <a:ext cx="5417502" cy="903324"/>
          </a:xfrm>
        </p:spPr>
        <p:txBody>
          <a:bodyPr/>
          <a:lstStyle/>
          <a:p>
            <a:r>
              <a:rPr lang="en-US"/>
              <a:t>Case Study: (cont’d) RS History After IVIg</a:t>
            </a:r>
          </a:p>
        </p:txBody>
      </p:sp>
      <p:sp>
        <p:nvSpPr>
          <p:cNvPr id="3" name="Text Placeholder 2">
            <a:extLst>
              <a:ext uri="{FF2B5EF4-FFF2-40B4-BE49-F238E27FC236}">
                <a16:creationId xmlns:a16="http://schemas.microsoft.com/office/drawing/2014/main" id="{88A33479-7C93-48C5-4B1B-726C1F047D4B}"/>
              </a:ext>
            </a:extLst>
          </p:cNvPr>
          <p:cNvSpPr>
            <a:spLocks noGrp="1"/>
          </p:cNvSpPr>
          <p:nvPr>
            <p:ph type="body" sz="quarter" idx="10"/>
          </p:nvPr>
        </p:nvSpPr>
        <p:spPr>
          <a:xfrm>
            <a:off x="0" y="4697224"/>
            <a:ext cx="8186057" cy="446276"/>
          </a:xfrm>
        </p:spPr>
        <p:txBody>
          <a:bodyPr/>
          <a:lstStyle/>
          <a:p>
            <a:pPr marL="0"/>
            <a:r>
              <a:rPr lang="en-US"/>
              <a:t>ENT = ear, nose, and throat</a:t>
            </a:r>
            <a:br>
              <a:rPr lang="en-US"/>
            </a:br>
            <a:r>
              <a:rPr lang="en-US"/>
              <a:t>Photo: Goodyear, P, et al. </a:t>
            </a:r>
            <a:r>
              <a:rPr lang="en-US" i="1" err="1"/>
              <a:t>Emerg</a:t>
            </a:r>
            <a:r>
              <a:rPr lang="en-US" i="1"/>
              <a:t> Med J.</a:t>
            </a:r>
            <a:r>
              <a:rPr lang="en-US"/>
              <a:t> 2004;21:240-242.</a:t>
            </a:r>
          </a:p>
        </p:txBody>
      </p:sp>
      <p:sp>
        <p:nvSpPr>
          <p:cNvPr id="4" name="Content Placeholder 3">
            <a:extLst>
              <a:ext uri="{FF2B5EF4-FFF2-40B4-BE49-F238E27FC236}">
                <a16:creationId xmlns:a16="http://schemas.microsoft.com/office/drawing/2014/main" id="{BB01CF81-DD7A-0AB7-17B4-D86E99C5111F}"/>
              </a:ext>
            </a:extLst>
          </p:cNvPr>
          <p:cNvSpPr>
            <a:spLocks noGrp="1"/>
          </p:cNvSpPr>
          <p:nvPr>
            <p:ph sz="quarter" idx="11"/>
          </p:nvPr>
        </p:nvSpPr>
        <p:spPr>
          <a:xfrm>
            <a:off x="312739" y="1232747"/>
            <a:ext cx="5626508" cy="3448110"/>
          </a:xfrm>
        </p:spPr>
        <p:txBody>
          <a:bodyPr/>
          <a:lstStyle/>
          <a:p>
            <a:r>
              <a:rPr lang="en-US" sz="1800" b="1" dirty="0"/>
              <a:t>Age 12: </a:t>
            </a:r>
            <a:r>
              <a:rPr lang="en-US" sz="1800" dirty="0"/>
              <a:t>normal mitogen response, persistent hyper IgM 574 and normalization of CH50, C4, but undetectable C5, C6</a:t>
            </a:r>
          </a:p>
          <a:p>
            <a:r>
              <a:rPr lang="en-US" sz="1800" b="1" dirty="0"/>
              <a:t>Age 13: </a:t>
            </a:r>
            <a:r>
              <a:rPr lang="en-US" sz="1800" dirty="0"/>
              <a:t>RS reports periorbital edema occurring in early June each year for several years; hospitalized for initial 3 infections and treated with IV antibiotics for 5 days, but no organisms ever grew</a:t>
            </a:r>
          </a:p>
          <a:p>
            <a:r>
              <a:rPr lang="en-US" sz="1800" b="1" dirty="0"/>
              <a:t>Age 15: </a:t>
            </a:r>
            <a:r>
              <a:rPr lang="en-US" sz="1800" dirty="0"/>
              <a:t>Appointment with ENT specialist – CT sinus showed chronic sinus disease; underwent successful sinus surgery, but symptoms continued to recur</a:t>
            </a:r>
          </a:p>
        </p:txBody>
      </p:sp>
      <p:pic>
        <p:nvPicPr>
          <p:cNvPr id="2050" name="Picture 2">
            <a:extLst>
              <a:ext uri="{FF2B5EF4-FFF2-40B4-BE49-F238E27FC236}">
                <a16:creationId xmlns:a16="http://schemas.microsoft.com/office/drawing/2014/main" id="{DBBD8626-A3B6-7A4C-9254-66D98C11EF2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2376"/>
          <a:stretch/>
        </p:blipFill>
        <p:spPr bwMode="auto">
          <a:xfrm>
            <a:off x="6170779" y="2342385"/>
            <a:ext cx="2638320" cy="1625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A5E1CA-9866-0026-7277-DA0447762755}"/>
              </a:ext>
            </a:extLst>
          </p:cNvPr>
          <p:cNvSpPr txBox="1"/>
          <p:nvPr/>
        </p:nvSpPr>
        <p:spPr>
          <a:xfrm>
            <a:off x="6585228" y="3985945"/>
            <a:ext cx="1913347" cy="307777"/>
          </a:xfrm>
          <a:prstGeom prst="rect">
            <a:avLst/>
          </a:prstGeom>
          <a:noFill/>
        </p:spPr>
        <p:txBody>
          <a:bodyPr wrap="square" rtlCol="0">
            <a:spAutoFit/>
          </a:bodyPr>
          <a:lstStyle/>
          <a:p>
            <a:pPr algn="ctr"/>
            <a:r>
              <a:rPr lang="en-US" sz="1400" dirty="0">
                <a:solidFill>
                  <a:schemeClr val="accent1"/>
                </a:solidFill>
              </a:rPr>
              <a:t>Periorbital Edema</a:t>
            </a:r>
          </a:p>
        </p:txBody>
      </p:sp>
      <p:pic>
        <p:nvPicPr>
          <p:cNvPr id="7" name="Picture 6" descr="A person covering his face with his hand&#10;&#10;Description automatically generated with medium confidence">
            <a:extLst>
              <a:ext uri="{FF2B5EF4-FFF2-40B4-BE49-F238E27FC236}">
                <a16:creationId xmlns:a16="http://schemas.microsoft.com/office/drawing/2014/main" id="{36DD3FFD-9CF4-0E84-BC9D-9BF496B757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0779" y="5381"/>
            <a:ext cx="2973221" cy="1982737"/>
          </a:xfrm>
          <a:prstGeom prst="rect">
            <a:avLst/>
          </a:prstGeom>
        </p:spPr>
      </p:pic>
    </p:spTree>
    <p:extLst>
      <p:ext uri="{BB962C8B-B14F-4D97-AF65-F5344CB8AC3E}">
        <p14:creationId xmlns:p14="http://schemas.microsoft.com/office/powerpoint/2010/main" val="410575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9C48-A31F-159A-F995-3AC3C117C49E}"/>
              </a:ext>
            </a:extLst>
          </p:cNvPr>
          <p:cNvSpPr>
            <a:spLocks noGrp="1"/>
          </p:cNvSpPr>
          <p:nvPr>
            <p:ph type="title"/>
          </p:nvPr>
        </p:nvSpPr>
        <p:spPr>
          <a:xfrm>
            <a:off x="312738" y="93426"/>
            <a:ext cx="4404541" cy="903324"/>
          </a:xfrm>
        </p:spPr>
        <p:txBody>
          <a:bodyPr/>
          <a:lstStyle/>
          <a:p>
            <a:r>
              <a:rPr lang="en-US" dirty="0"/>
              <a:t>Case Study: RS (History After IVIg)</a:t>
            </a:r>
          </a:p>
        </p:txBody>
      </p:sp>
      <p:sp>
        <p:nvSpPr>
          <p:cNvPr id="3" name="Text Placeholder 2">
            <a:extLst>
              <a:ext uri="{FF2B5EF4-FFF2-40B4-BE49-F238E27FC236}">
                <a16:creationId xmlns:a16="http://schemas.microsoft.com/office/drawing/2014/main" id="{88A33479-7C93-48C5-4B1B-726C1F047D4B}"/>
              </a:ext>
            </a:extLst>
          </p:cNvPr>
          <p:cNvSpPr>
            <a:spLocks noGrp="1"/>
          </p:cNvSpPr>
          <p:nvPr>
            <p:ph type="body" sz="quarter" idx="10"/>
          </p:nvPr>
        </p:nvSpPr>
        <p:spPr>
          <a:xfrm>
            <a:off x="0" y="4697224"/>
            <a:ext cx="8186057" cy="446276"/>
          </a:xfrm>
        </p:spPr>
        <p:txBody>
          <a:bodyPr/>
          <a:lstStyle/>
          <a:p>
            <a:pPr marL="0"/>
            <a:r>
              <a:rPr lang="en-US"/>
              <a:t>CMV = cytomegalovirus; EBV = Epstein-Barr virus; LLL = left lower lobe; RLL = right lower lobe</a:t>
            </a:r>
            <a:br>
              <a:rPr lang="en-US"/>
            </a:br>
            <a:r>
              <a:rPr lang="en-US"/>
              <a:t>Photo: Hernandez M, et al. </a:t>
            </a:r>
            <a:r>
              <a:rPr lang="en-US" i="1"/>
              <a:t>J Am Osteopath Assoc</a:t>
            </a:r>
            <a:r>
              <a:rPr lang="en-US"/>
              <a:t>. 2011;111(1):49-51.</a:t>
            </a:r>
          </a:p>
        </p:txBody>
      </p:sp>
      <p:sp>
        <p:nvSpPr>
          <p:cNvPr id="4" name="Content Placeholder 3">
            <a:extLst>
              <a:ext uri="{FF2B5EF4-FFF2-40B4-BE49-F238E27FC236}">
                <a16:creationId xmlns:a16="http://schemas.microsoft.com/office/drawing/2014/main" id="{BB01CF81-DD7A-0AB7-17B4-D86E99C5111F}"/>
              </a:ext>
            </a:extLst>
          </p:cNvPr>
          <p:cNvSpPr>
            <a:spLocks noGrp="1"/>
          </p:cNvSpPr>
          <p:nvPr>
            <p:ph sz="quarter" idx="11"/>
          </p:nvPr>
        </p:nvSpPr>
        <p:spPr>
          <a:xfrm>
            <a:off x="224414" y="1256028"/>
            <a:ext cx="6019697" cy="2135486"/>
          </a:xfrm>
        </p:spPr>
        <p:txBody>
          <a:bodyPr/>
          <a:lstStyle/>
          <a:p>
            <a:r>
              <a:rPr lang="en-US" sz="1900" b="1" dirty="0"/>
              <a:t>Age 17</a:t>
            </a:r>
            <a:r>
              <a:rPr lang="en-US" sz="1900" dirty="0"/>
              <a:t>: Admitted 1 week for bilateral cervical lymphadenopathy of unknown etiology</a:t>
            </a:r>
          </a:p>
          <a:p>
            <a:r>
              <a:rPr lang="en-US" sz="1900" dirty="0"/>
              <a:t>Biopsy showed reactive lymph node with follicular, paracortical, and sinus patterns, negative CMV, EBV, Bartonella, and negative bacterial cultures</a:t>
            </a:r>
          </a:p>
          <a:p>
            <a:r>
              <a:rPr lang="en-US" sz="1900" dirty="0"/>
              <a:t>Imaging showed persistent cervical lymphadenopathy with suppuration, bronchiectasis, atelectasis/scarring in RLL/RUL/LUL, hepatosplenomegaly, bowel wall thickening in terminal ileum/cecum</a:t>
            </a:r>
          </a:p>
        </p:txBody>
      </p:sp>
      <p:sp>
        <p:nvSpPr>
          <p:cNvPr id="7" name="TextBox 6">
            <a:extLst>
              <a:ext uri="{FF2B5EF4-FFF2-40B4-BE49-F238E27FC236}">
                <a16:creationId xmlns:a16="http://schemas.microsoft.com/office/drawing/2014/main" id="{5D17BF5E-EBAD-DA7F-68DE-DC46D65CEDD1}"/>
              </a:ext>
            </a:extLst>
          </p:cNvPr>
          <p:cNvSpPr txBox="1"/>
          <p:nvPr/>
        </p:nvSpPr>
        <p:spPr>
          <a:xfrm>
            <a:off x="6546650" y="4111373"/>
            <a:ext cx="1913347" cy="523220"/>
          </a:xfrm>
          <a:prstGeom prst="rect">
            <a:avLst/>
          </a:prstGeom>
          <a:noFill/>
        </p:spPr>
        <p:txBody>
          <a:bodyPr wrap="square" rtlCol="0">
            <a:spAutoFit/>
          </a:bodyPr>
          <a:lstStyle/>
          <a:p>
            <a:pPr algn="ctr"/>
            <a:r>
              <a:rPr lang="en-US" sz="1400">
                <a:solidFill>
                  <a:schemeClr val="accent1"/>
                </a:solidFill>
              </a:rPr>
              <a:t>Suppurative Cervical Lymphadenopathy</a:t>
            </a:r>
          </a:p>
        </p:txBody>
      </p:sp>
      <p:grpSp>
        <p:nvGrpSpPr>
          <p:cNvPr id="9" name="Group 8">
            <a:extLst>
              <a:ext uri="{FF2B5EF4-FFF2-40B4-BE49-F238E27FC236}">
                <a16:creationId xmlns:a16="http://schemas.microsoft.com/office/drawing/2014/main" id="{6E85764E-E51A-73D6-8CA4-BDB280AC9BB4}"/>
              </a:ext>
            </a:extLst>
          </p:cNvPr>
          <p:cNvGrpSpPr/>
          <p:nvPr/>
        </p:nvGrpSpPr>
        <p:grpSpPr>
          <a:xfrm>
            <a:off x="6447869" y="1837677"/>
            <a:ext cx="2123839" cy="2245807"/>
            <a:chOff x="5730238" y="1837677"/>
            <a:chExt cx="2123839" cy="2245807"/>
          </a:xfrm>
        </p:grpSpPr>
        <p:pic>
          <p:nvPicPr>
            <p:cNvPr id="6" name="Picture 2">
              <a:extLst>
                <a:ext uri="{FF2B5EF4-FFF2-40B4-BE49-F238E27FC236}">
                  <a16:creationId xmlns:a16="http://schemas.microsoft.com/office/drawing/2014/main" id="{E8C372D8-CDA3-C4AC-9C7D-97CDCAC691B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30238" y="1837677"/>
              <a:ext cx="2123839" cy="2245807"/>
            </a:xfrm>
            <a:prstGeom prst="rect">
              <a:avLst/>
            </a:prstGeom>
            <a:noFill/>
            <a:ln w="28575">
              <a:solidFill>
                <a:srgbClr val="23738E"/>
              </a:solidFill>
            </a:ln>
            <a:extLst>
              <a:ext uri="{909E8E84-426E-40DD-AFC4-6F175D3DCCD1}">
                <a14:hiddenFill xmlns:a14="http://schemas.microsoft.com/office/drawing/2010/main">
                  <a:solidFill>
                    <a:srgbClr val="FFFFFF"/>
                  </a:solidFill>
                </a14:hiddenFill>
              </a:ext>
            </a:extLst>
          </p:spPr>
        </p:pic>
        <p:sp>
          <p:nvSpPr>
            <p:cNvPr id="8" name="Right Arrow 7">
              <a:extLst>
                <a:ext uri="{FF2B5EF4-FFF2-40B4-BE49-F238E27FC236}">
                  <a16:creationId xmlns:a16="http://schemas.microsoft.com/office/drawing/2014/main" id="{5BC8B65B-7129-AA24-BDFD-E01FF55B2308}"/>
                </a:ext>
              </a:extLst>
            </p:cNvPr>
            <p:cNvSpPr/>
            <p:nvPr/>
          </p:nvSpPr>
          <p:spPr>
            <a:xfrm>
              <a:off x="6137754" y="3068877"/>
              <a:ext cx="654404" cy="413359"/>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A person lying on a couch&#10;&#10;Description automatically generated">
            <a:extLst>
              <a:ext uri="{FF2B5EF4-FFF2-40B4-BE49-F238E27FC236}">
                <a16:creationId xmlns:a16="http://schemas.microsoft.com/office/drawing/2014/main" id="{9FF54377-AC11-E54B-86BF-0170369248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4505"/>
          <a:stretch/>
        </p:blipFill>
        <p:spPr>
          <a:xfrm>
            <a:off x="6169486" y="5224"/>
            <a:ext cx="2820690" cy="1536053"/>
          </a:xfrm>
          <a:prstGeom prst="rect">
            <a:avLst/>
          </a:prstGeom>
        </p:spPr>
      </p:pic>
    </p:spTree>
    <p:extLst>
      <p:ext uri="{BB962C8B-B14F-4D97-AF65-F5344CB8AC3E}">
        <p14:creationId xmlns:p14="http://schemas.microsoft.com/office/powerpoint/2010/main" val="73835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F236-AF8C-E086-BC18-965280D1DFEC}"/>
              </a:ext>
            </a:extLst>
          </p:cNvPr>
          <p:cNvSpPr>
            <a:spLocks noGrp="1"/>
          </p:cNvSpPr>
          <p:nvPr>
            <p:ph type="title"/>
          </p:nvPr>
        </p:nvSpPr>
        <p:spPr>
          <a:xfrm>
            <a:off x="312738" y="93426"/>
            <a:ext cx="8530684" cy="903324"/>
          </a:xfrm>
        </p:spPr>
        <p:txBody>
          <a:bodyPr/>
          <a:lstStyle/>
          <a:p>
            <a:r>
              <a:rPr lang="en-US"/>
              <a:t>Case Study (cont’d): More History After IVIg</a:t>
            </a:r>
          </a:p>
        </p:txBody>
      </p:sp>
      <p:sp>
        <p:nvSpPr>
          <p:cNvPr id="3" name="Text Placeholder 2">
            <a:extLst>
              <a:ext uri="{FF2B5EF4-FFF2-40B4-BE49-F238E27FC236}">
                <a16:creationId xmlns:a16="http://schemas.microsoft.com/office/drawing/2014/main" id="{8454A5D3-6ED5-E3C9-A879-5BC3C26CB8D9}"/>
              </a:ext>
            </a:extLst>
          </p:cNvPr>
          <p:cNvSpPr>
            <a:spLocks noGrp="1"/>
          </p:cNvSpPr>
          <p:nvPr>
            <p:ph type="body" sz="quarter" idx="10"/>
          </p:nvPr>
        </p:nvSpPr>
        <p:spPr/>
        <p:txBody>
          <a:bodyPr/>
          <a:lstStyle/>
          <a:p>
            <a:r>
              <a:rPr lang="en-US"/>
              <a:t>LAD = lymphadenopathy; HSM = hepatosplenomegaly</a:t>
            </a:r>
          </a:p>
        </p:txBody>
      </p:sp>
      <p:sp>
        <p:nvSpPr>
          <p:cNvPr id="4" name="Content Placeholder 3">
            <a:extLst>
              <a:ext uri="{FF2B5EF4-FFF2-40B4-BE49-F238E27FC236}">
                <a16:creationId xmlns:a16="http://schemas.microsoft.com/office/drawing/2014/main" id="{06A493F6-1E5E-67C0-9EE7-0FE8055A2F38}"/>
              </a:ext>
            </a:extLst>
          </p:cNvPr>
          <p:cNvSpPr>
            <a:spLocks noGrp="1"/>
          </p:cNvSpPr>
          <p:nvPr>
            <p:ph sz="quarter" idx="11"/>
          </p:nvPr>
        </p:nvSpPr>
        <p:spPr/>
        <p:txBody>
          <a:bodyPr/>
          <a:lstStyle/>
          <a:p>
            <a:r>
              <a:rPr lang="en-US" sz="2200" dirty="0"/>
              <a:t>What’s unusual? Why is he different? Does he warrant further genetic testing? Why isn’t this just CVID?</a:t>
            </a:r>
          </a:p>
          <a:p>
            <a:r>
              <a:rPr lang="en-US" sz="2200" dirty="0"/>
              <a:t>Hyper IgM – cannot class switch</a:t>
            </a:r>
          </a:p>
          <a:p>
            <a:r>
              <a:rPr lang="en-US" sz="2200" dirty="0"/>
              <a:t>Low complement does not fit CVID</a:t>
            </a:r>
          </a:p>
          <a:p>
            <a:r>
              <a:rPr lang="en-US" sz="2200" dirty="0"/>
              <a:t>Severe lymphopenia not typical for CVID</a:t>
            </a:r>
          </a:p>
          <a:p>
            <a:r>
              <a:rPr lang="en-US" sz="2200" dirty="0"/>
              <a:t>No more pneumonias (thanks IVIg!) but still having HSM, LAD </a:t>
            </a:r>
          </a:p>
        </p:txBody>
      </p:sp>
    </p:spTree>
    <p:extLst>
      <p:ext uri="{BB962C8B-B14F-4D97-AF65-F5344CB8AC3E}">
        <p14:creationId xmlns:p14="http://schemas.microsoft.com/office/powerpoint/2010/main" val="8359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F236-AF8C-E086-BC18-965280D1DFEC}"/>
              </a:ext>
            </a:extLst>
          </p:cNvPr>
          <p:cNvSpPr>
            <a:spLocks noGrp="1"/>
          </p:cNvSpPr>
          <p:nvPr>
            <p:ph type="title"/>
          </p:nvPr>
        </p:nvSpPr>
        <p:spPr>
          <a:xfrm>
            <a:off x="312738" y="93426"/>
            <a:ext cx="8530684" cy="903324"/>
          </a:xfrm>
        </p:spPr>
        <p:txBody>
          <a:bodyPr/>
          <a:lstStyle/>
          <a:p>
            <a:r>
              <a:rPr lang="en-US"/>
              <a:t>Case Study (cont’d): More History After IVIg</a:t>
            </a:r>
          </a:p>
        </p:txBody>
      </p:sp>
      <p:sp>
        <p:nvSpPr>
          <p:cNvPr id="3" name="Text Placeholder 2">
            <a:extLst>
              <a:ext uri="{FF2B5EF4-FFF2-40B4-BE49-F238E27FC236}">
                <a16:creationId xmlns:a16="http://schemas.microsoft.com/office/drawing/2014/main" id="{8454A5D3-6ED5-E3C9-A879-5BC3C26CB8D9}"/>
              </a:ext>
            </a:extLst>
          </p:cNvPr>
          <p:cNvSpPr>
            <a:spLocks noGrp="1"/>
          </p:cNvSpPr>
          <p:nvPr>
            <p:ph type="body" sz="quarter" idx="10"/>
          </p:nvPr>
        </p:nvSpPr>
        <p:spPr/>
        <p:txBody>
          <a:bodyPr/>
          <a:lstStyle/>
          <a:p>
            <a:r>
              <a:rPr lang="en-US"/>
              <a:t>LAD = lymphadenopathy; HSM = hepatosplenomegaly</a:t>
            </a:r>
          </a:p>
        </p:txBody>
      </p:sp>
      <p:sp>
        <p:nvSpPr>
          <p:cNvPr id="4" name="Content Placeholder 3">
            <a:extLst>
              <a:ext uri="{FF2B5EF4-FFF2-40B4-BE49-F238E27FC236}">
                <a16:creationId xmlns:a16="http://schemas.microsoft.com/office/drawing/2014/main" id="{06A493F6-1E5E-67C0-9EE7-0FE8055A2F38}"/>
              </a:ext>
            </a:extLst>
          </p:cNvPr>
          <p:cNvSpPr>
            <a:spLocks noGrp="1"/>
          </p:cNvSpPr>
          <p:nvPr>
            <p:ph sz="quarter" idx="11"/>
          </p:nvPr>
        </p:nvSpPr>
        <p:spPr/>
        <p:txBody>
          <a:bodyPr/>
          <a:lstStyle/>
          <a:p>
            <a:pPr marL="365760"/>
            <a:r>
              <a:rPr lang="en-US" sz="2200">
                <a:solidFill>
                  <a:srgbClr val="BCD0DD"/>
                </a:solidFill>
              </a:rPr>
              <a:t>What’s unusual? Why is he different? Does he warrant further genetic testing? Why isn’t this just CVID?</a:t>
            </a:r>
          </a:p>
          <a:p>
            <a:r>
              <a:rPr lang="en-US" sz="2200">
                <a:solidFill>
                  <a:srgbClr val="BCD0DD"/>
                </a:solidFill>
              </a:rPr>
              <a:t>Hyper IgM – cannot class switch</a:t>
            </a:r>
          </a:p>
          <a:p>
            <a:r>
              <a:rPr lang="en-US" sz="2200">
                <a:solidFill>
                  <a:srgbClr val="BCD0DD"/>
                </a:solidFill>
              </a:rPr>
              <a:t>Low complement does not fit CVID</a:t>
            </a:r>
          </a:p>
          <a:p>
            <a:r>
              <a:rPr lang="en-US" sz="2200">
                <a:solidFill>
                  <a:srgbClr val="BCD0DD"/>
                </a:solidFill>
              </a:rPr>
              <a:t>Severe lymphopenia not typical for CVID</a:t>
            </a:r>
          </a:p>
          <a:p>
            <a:r>
              <a:rPr lang="en-US" sz="2200">
                <a:solidFill>
                  <a:srgbClr val="BCD0DD"/>
                </a:solidFill>
              </a:rPr>
              <a:t>No more pneumonias (thanks IVIg!) but still having HSM, LAD </a:t>
            </a:r>
          </a:p>
          <a:p>
            <a:r>
              <a:rPr lang="en-US" sz="2200"/>
              <a:t>Genetic testing is warranted</a:t>
            </a:r>
          </a:p>
          <a:p>
            <a:r>
              <a:rPr lang="en-US" sz="2200"/>
              <a:t>Sent for whole exome sequencing (WES)</a:t>
            </a:r>
          </a:p>
        </p:txBody>
      </p:sp>
    </p:spTree>
    <p:extLst>
      <p:ext uri="{BB962C8B-B14F-4D97-AF65-F5344CB8AC3E}">
        <p14:creationId xmlns:p14="http://schemas.microsoft.com/office/powerpoint/2010/main" val="205365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6EF8-2A77-9665-C786-AF94421543D6}"/>
              </a:ext>
            </a:extLst>
          </p:cNvPr>
          <p:cNvSpPr>
            <a:spLocks noGrp="1"/>
          </p:cNvSpPr>
          <p:nvPr>
            <p:ph type="title"/>
          </p:nvPr>
        </p:nvSpPr>
        <p:spPr>
          <a:xfrm>
            <a:off x="312738" y="93426"/>
            <a:ext cx="8530684" cy="903324"/>
          </a:xfrm>
        </p:spPr>
        <p:txBody>
          <a:bodyPr/>
          <a:lstStyle/>
          <a:p>
            <a:r>
              <a:rPr lang="en-US"/>
              <a:t>Case Conclusion: RS Responds</a:t>
            </a:r>
            <a:br>
              <a:rPr lang="en-US"/>
            </a:br>
            <a:r>
              <a:rPr lang="en-US"/>
              <a:t> to “Precision Medicine” </a:t>
            </a:r>
          </a:p>
        </p:txBody>
      </p:sp>
      <p:sp>
        <p:nvSpPr>
          <p:cNvPr id="3" name="Text Placeholder 2">
            <a:extLst>
              <a:ext uri="{FF2B5EF4-FFF2-40B4-BE49-F238E27FC236}">
                <a16:creationId xmlns:a16="http://schemas.microsoft.com/office/drawing/2014/main" id="{3E5500A0-FC01-3038-2A25-95819CDF2465}"/>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05BC4C53-26CA-11EC-B03E-B78E64182CCE}"/>
              </a:ext>
            </a:extLst>
          </p:cNvPr>
          <p:cNvSpPr>
            <a:spLocks noGrp="1"/>
          </p:cNvSpPr>
          <p:nvPr>
            <p:ph sz="quarter" idx="11"/>
          </p:nvPr>
        </p:nvSpPr>
        <p:spPr>
          <a:xfrm>
            <a:off x="312738" y="1190412"/>
            <a:ext cx="8077729" cy="3448110"/>
          </a:xfrm>
        </p:spPr>
        <p:txBody>
          <a:bodyPr/>
          <a:lstStyle/>
          <a:p>
            <a:r>
              <a:rPr lang="en-US" sz="1800" dirty="0"/>
              <a:t>WES reveals mutation in Pi3Kinase p110 delta gene</a:t>
            </a:r>
          </a:p>
          <a:p>
            <a:pPr lvl="1"/>
            <a:r>
              <a:rPr lang="en-US" sz="1800" dirty="0"/>
              <a:t>Diagnosis:  Activated Pi3K delta syndrome (APDS)</a:t>
            </a:r>
          </a:p>
          <a:p>
            <a:r>
              <a:rPr lang="en-US" sz="1800" dirty="0"/>
              <a:t>RS entered into clinical trial at NIH </a:t>
            </a:r>
          </a:p>
          <a:p>
            <a:pPr lvl="1">
              <a:spcBef>
                <a:spcPts val="600"/>
              </a:spcBef>
              <a:spcAft>
                <a:spcPts val="0"/>
              </a:spcAft>
            </a:pPr>
            <a:r>
              <a:rPr lang="en-US" sz="1800" dirty="0" err="1"/>
              <a:t>Leniolisib</a:t>
            </a:r>
            <a:r>
              <a:rPr lang="en-US" sz="1800" dirty="0"/>
              <a:t>/CDZ173 – small molecule inhibitor of Pi3K delta</a:t>
            </a:r>
          </a:p>
          <a:p>
            <a:pPr lvl="1">
              <a:spcBef>
                <a:spcPts val="600"/>
              </a:spcBef>
              <a:spcAft>
                <a:spcPts val="0"/>
              </a:spcAft>
            </a:pPr>
            <a:r>
              <a:rPr lang="en-US" sz="1800" dirty="0"/>
              <a:t>Spleen decreased in size, no recurrence of periorbital swelling or LAD </a:t>
            </a:r>
          </a:p>
          <a:p>
            <a:pPr lvl="1">
              <a:spcBef>
                <a:spcPts val="600"/>
              </a:spcBef>
              <a:spcAft>
                <a:spcPts val="0"/>
              </a:spcAft>
            </a:pPr>
            <a:r>
              <a:rPr lang="en-US" sz="1800" dirty="0"/>
              <a:t>Able to stop </a:t>
            </a:r>
            <a:r>
              <a:rPr lang="en-US" sz="1800" dirty="0" err="1"/>
              <a:t>IgRT</a:t>
            </a:r>
            <a:r>
              <a:rPr lang="en-US" sz="1800" dirty="0"/>
              <a:t> </a:t>
            </a:r>
          </a:p>
          <a:p>
            <a:pPr lvl="1">
              <a:spcBef>
                <a:spcPts val="600"/>
              </a:spcBef>
              <a:spcAft>
                <a:spcPts val="0"/>
              </a:spcAft>
            </a:pPr>
            <a:r>
              <a:rPr lang="en-US" sz="1800" dirty="0"/>
              <a:t>Cough resolved</a:t>
            </a:r>
          </a:p>
          <a:p>
            <a:pPr lvl="1">
              <a:spcBef>
                <a:spcPts val="600"/>
              </a:spcBef>
              <a:spcAft>
                <a:spcPts val="0"/>
              </a:spcAft>
            </a:pPr>
            <a:r>
              <a:rPr lang="en-US" sz="1800" dirty="0"/>
              <a:t>For the first time in his life, he walked 4 miles without stopping (while playing </a:t>
            </a:r>
            <a:r>
              <a:rPr lang="en-US" sz="1800" dirty="0" err="1"/>
              <a:t>Pokemon</a:t>
            </a:r>
            <a:r>
              <a:rPr lang="en-US" sz="1800" dirty="0"/>
              <a:t> Go)</a:t>
            </a:r>
          </a:p>
          <a:p>
            <a:pPr lvl="1">
              <a:spcBef>
                <a:spcPts val="600"/>
              </a:spcBef>
              <a:spcAft>
                <a:spcPts val="0"/>
              </a:spcAft>
            </a:pPr>
            <a:r>
              <a:rPr lang="en-US" sz="1800" dirty="0"/>
              <a:t>RS says he “feels full of life” for the first time</a:t>
            </a:r>
          </a:p>
        </p:txBody>
      </p:sp>
      <p:pic>
        <p:nvPicPr>
          <p:cNvPr id="7" name="Picture 6" descr="A person holding a phone&#10;&#10;Description automatically generated with medium confidence">
            <a:extLst>
              <a:ext uri="{FF2B5EF4-FFF2-40B4-BE49-F238E27FC236}">
                <a16:creationId xmlns:a16="http://schemas.microsoft.com/office/drawing/2014/main" id="{04D701C2-C8F2-66F2-A416-C573FB5DB8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766" r="7464"/>
          <a:stretch/>
        </p:blipFill>
        <p:spPr>
          <a:xfrm flipH="1">
            <a:off x="6836635" y="92029"/>
            <a:ext cx="2204816" cy="2003105"/>
          </a:xfrm>
          <a:prstGeom prst="rect">
            <a:avLst/>
          </a:prstGeom>
        </p:spPr>
      </p:pic>
    </p:spTree>
    <p:extLst>
      <p:ext uri="{BB962C8B-B14F-4D97-AF65-F5344CB8AC3E}">
        <p14:creationId xmlns:p14="http://schemas.microsoft.com/office/powerpoint/2010/main" val="10316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62D4-FB84-A177-7BB9-1720FAC7C53F}"/>
              </a:ext>
            </a:extLst>
          </p:cNvPr>
          <p:cNvSpPr>
            <a:spLocks noGrp="1"/>
          </p:cNvSpPr>
          <p:nvPr>
            <p:ph type="title"/>
          </p:nvPr>
        </p:nvSpPr>
        <p:spPr>
          <a:xfrm>
            <a:off x="312738" y="296173"/>
            <a:ext cx="8530684" cy="497829"/>
          </a:xfrm>
        </p:spPr>
        <p:txBody>
          <a:bodyPr/>
          <a:lstStyle/>
          <a:p>
            <a:r>
              <a:rPr lang="en-US"/>
              <a:t>Precision Medicine in PI</a:t>
            </a:r>
          </a:p>
        </p:txBody>
      </p:sp>
      <p:sp>
        <p:nvSpPr>
          <p:cNvPr id="3" name="Text Placeholder 2">
            <a:extLst>
              <a:ext uri="{FF2B5EF4-FFF2-40B4-BE49-F238E27FC236}">
                <a16:creationId xmlns:a16="http://schemas.microsoft.com/office/drawing/2014/main" id="{DCA62B3B-E79C-CD05-091D-B5F252526E66}"/>
              </a:ext>
            </a:extLst>
          </p:cNvPr>
          <p:cNvSpPr>
            <a:spLocks noGrp="1"/>
          </p:cNvSpPr>
          <p:nvPr>
            <p:ph type="body" sz="quarter" idx="10"/>
          </p:nvPr>
        </p:nvSpPr>
        <p:spPr/>
        <p:txBody>
          <a:bodyPr/>
          <a:lstStyle/>
          <a:p>
            <a:r>
              <a:rPr lang="en-US"/>
              <a:t>Pinto M, Neves J. </a:t>
            </a:r>
            <a:r>
              <a:rPr lang="en-US" i="1"/>
              <a:t>Front Immunol</a:t>
            </a:r>
            <a:r>
              <a:rPr lang="en-US"/>
              <a:t>. 2022;13:1029560. </a:t>
            </a:r>
            <a:r>
              <a:rPr lang="en-US" err="1"/>
              <a:t>Hoyos-Bachiloglu</a:t>
            </a:r>
            <a:r>
              <a:rPr lang="en-US"/>
              <a:t> R, Platt C. </a:t>
            </a:r>
            <a:r>
              <a:rPr lang="en-US" i="1"/>
              <a:t>Immunol Genet J. </a:t>
            </a:r>
            <a:r>
              <a:rPr lang="en-US"/>
              <a:t>2019;2(4):8-22.</a:t>
            </a:r>
          </a:p>
        </p:txBody>
      </p:sp>
      <p:graphicFrame>
        <p:nvGraphicFramePr>
          <p:cNvPr id="5" name="Table 5">
            <a:extLst>
              <a:ext uri="{FF2B5EF4-FFF2-40B4-BE49-F238E27FC236}">
                <a16:creationId xmlns:a16="http://schemas.microsoft.com/office/drawing/2014/main" id="{8E53879C-1BB0-652F-5C84-DA59F7FCFC9E}"/>
              </a:ext>
            </a:extLst>
          </p:cNvPr>
          <p:cNvGraphicFramePr>
            <a:graphicFrameLocks noGrp="1"/>
          </p:cNvGraphicFramePr>
          <p:nvPr>
            <p:ph sz="quarter" idx="11"/>
            <p:extLst>
              <p:ext uri="{D42A27DB-BD31-4B8C-83A1-F6EECF244321}">
                <p14:modId xmlns:p14="http://schemas.microsoft.com/office/powerpoint/2010/main" val="3709258377"/>
              </p:ext>
            </p:extLst>
          </p:nvPr>
        </p:nvGraphicFramePr>
        <p:xfrm>
          <a:off x="307181" y="1307049"/>
          <a:ext cx="8529638" cy="2875280"/>
        </p:xfrm>
        <a:graphic>
          <a:graphicData uri="http://schemas.openxmlformats.org/drawingml/2006/table">
            <a:tbl>
              <a:tblPr firstRow="1" bandRow="1">
                <a:tableStyleId>{5C22544A-7EE6-4342-B048-85BDC9FD1C3A}</a:tableStyleId>
              </a:tblPr>
              <a:tblGrid>
                <a:gridCol w="5440476">
                  <a:extLst>
                    <a:ext uri="{9D8B030D-6E8A-4147-A177-3AD203B41FA5}">
                      <a16:colId xmlns:a16="http://schemas.microsoft.com/office/drawing/2014/main" val="232230808"/>
                    </a:ext>
                  </a:extLst>
                </a:gridCol>
                <a:gridCol w="1696852">
                  <a:extLst>
                    <a:ext uri="{9D8B030D-6E8A-4147-A177-3AD203B41FA5}">
                      <a16:colId xmlns:a16="http://schemas.microsoft.com/office/drawing/2014/main" val="1303776365"/>
                    </a:ext>
                  </a:extLst>
                </a:gridCol>
                <a:gridCol w="1392310">
                  <a:extLst>
                    <a:ext uri="{9D8B030D-6E8A-4147-A177-3AD203B41FA5}">
                      <a16:colId xmlns:a16="http://schemas.microsoft.com/office/drawing/2014/main" val="2847275550"/>
                    </a:ext>
                  </a:extLst>
                </a:gridCol>
              </a:tblGrid>
              <a:tr h="370840">
                <a:tc>
                  <a:txBody>
                    <a:bodyPr/>
                    <a:lstStyle/>
                    <a:p>
                      <a:r>
                        <a:rPr lang="en-US" sz="1600"/>
                        <a:t>Primary Immunodeficiency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Gene Defect</a:t>
                      </a:r>
                    </a:p>
                  </a:txBody>
                  <a:tcPr/>
                </a:tc>
                <a:tc>
                  <a:txBody>
                    <a:bodyPr/>
                    <a:lstStyle/>
                    <a:p>
                      <a:r>
                        <a:rPr lang="en-US" sz="1600"/>
                        <a:t>Biologic</a:t>
                      </a:r>
                    </a:p>
                  </a:txBody>
                  <a:tcPr/>
                </a:tc>
                <a:extLst>
                  <a:ext uri="{0D108BD9-81ED-4DB2-BD59-A6C34878D82A}">
                    <a16:rowId xmlns:a16="http://schemas.microsoft.com/office/drawing/2014/main" val="1988068531"/>
                  </a:ext>
                </a:extLst>
              </a:tr>
              <a:tr h="187853">
                <a:tc>
                  <a:txBody>
                    <a:bodyPr/>
                    <a:lstStyle/>
                    <a:p>
                      <a:r>
                        <a:rPr lang="en-US" sz="1400" b="1">
                          <a:solidFill>
                            <a:schemeClr val="accent1"/>
                          </a:solidFill>
                        </a:rPr>
                        <a:t>APDS</a:t>
                      </a:r>
                      <a:r>
                        <a:rPr lang="en-US" sz="1400">
                          <a:solidFill>
                            <a:schemeClr val="accent1"/>
                          </a:solidFill>
                        </a:rPr>
                        <a:t> (Activated PI(3)K delta syndrome)</a:t>
                      </a:r>
                      <a:endParaRPr lang="en-US" sz="1400" b="1">
                        <a:solidFill>
                          <a:schemeClr val="accent1"/>
                        </a:solidFill>
                      </a:endParaRPr>
                    </a:p>
                  </a:txBody>
                  <a:tcPr/>
                </a:tc>
                <a:tc>
                  <a:txBody>
                    <a:bodyPr/>
                    <a:lstStyle/>
                    <a:p>
                      <a:r>
                        <a:rPr lang="en-US" sz="1400">
                          <a:solidFill>
                            <a:schemeClr val="accent1"/>
                          </a:solidFill>
                        </a:rPr>
                        <a:t>PI3K (p110d) GOF</a:t>
                      </a:r>
                    </a:p>
                  </a:txBody>
                  <a:tcPr/>
                </a:tc>
                <a:tc>
                  <a:txBody>
                    <a:bodyPr/>
                    <a:lstStyle/>
                    <a:p>
                      <a:r>
                        <a:rPr lang="en-US" sz="1400" err="1">
                          <a:solidFill>
                            <a:schemeClr val="accent1"/>
                          </a:solidFill>
                        </a:rPr>
                        <a:t>Leniolisib</a:t>
                      </a:r>
                      <a:endParaRPr lang="en-US" sz="1400">
                        <a:solidFill>
                          <a:schemeClr val="accent1"/>
                        </a:solidFill>
                      </a:endParaRPr>
                    </a:p>
                  </a:txBody>
                  <a:tcPr/>
                </a:tc>
                <a:extLst>
                  <a:ext uri="{0D108BD9-81ED-4DB2-BD59-A6C34878D82A}">
                    <a16:rowId xmlns:a16="http://schemas.microsoft.com/office/drawing/2014/main" val="1418213234"/>
                  </a:ext>
                </a:extLst>
              </a:tr>
              <a:tr h="0">
                <a:tc>
                  <a:txBody>
                    <a:bodyPr/>
                    <a:lstStyle/>
                    <a:p>
                      <a:r>
                        <a:rPr lang="en-US" sz="1400" b="1">
                          <a:solidFill>
                            <a:schemeClr val="accent1"/>
                          </a:solidFill>
                        </a:rPr>
                        <a:t>CGD</a:t>
                      </a:r>
                      <a:r>
                        <a:rPr lang="en-US" sz="1400">
                          <a:solidFill>
                            <a:schemeClr val="accent1"/>
                          </a:solidFill>
                        </a:rPr>
                        <a:t> (Chronic granulomatous disease) </a:t>
                      </a:r>
                      <a:endParaRPr lang="en-US" sz="1400" b="1">
                        <a:solidFill>
                          <a:schemeClr val="accent1"/>
                        </a:solidFill>
                      </a:endParaRPr>
                    </a:p>
                  </a:txBody>
                  <a:tcPr/>
                </a:tc>
                <a:tc>
                  <a:txBody>
                    <a:bodyPr/>
                    <a:lstStyle/>
                    <a:p>
                      <a:r>
                        <a:rPr lang="en-US" sz="1400">
                          <a:solidFill>
                            <a:schemeClr val="accent1"/>
                          </a:solidFill>
                        </a:rPr>
                        <a:t>CYBB (gp91</a:t>
                      </a:r>
                      <a:r>
                        <a:rPr lang="en-US" sz="1400" baseline="30000">
                          <a:solidFill>
                            <a:schemeClr val="accent1"/>
                          </a:solidFill>
                        </a:rPr>
                        <a:t>phox</a:t>
                      </a:r>
                      <a:r>
                        <a:rPr lang="en-US" sz="1400">
                          <a:solidFill>
                            <a:schemeClr val="accent1"/>
                          </a:solidFill>
                        </a:rPr>
                        <a:t>)</a:t>
                      </a:r>
                    </a:p>
                  </a:txBody>
                  <a:tcPr/>
                </a:tc>
                <a:tc>
                  <a:txBody>
                    <a:bodyPr/>
                    <a:lstStyle/>
                    <a:p>
                      <a:r>
                        <a:rPr lang="en-US" sz="1400" err="1">
                          <a:solidFill>
                            <a:schemeClr val="accent1"/>
                          </a:solidFill>
                        </a:rPr>
                        <a:t>ɣ</a:t>
                      </a:r>
                      <a:r>
                        <a:rPr lang="en-US" sz="1400">
                          <a:solidFill>
                            <a:schemeClr val="accent1"/>
                          </a:solidFill>
                        </a:rPr>
                        <a:t>-interferon</a:t>
                      </a:r>
                    </a:p>
                  </a:txBody>
                  <a:tcPr/>
                </a:tc>
                <a:extLst>
                  <a:ext uri="{0D108BD9-81ED-4DB2-BD59-A6C34878D82A}">
                    <a16:rowId xmlns:a16="http://schemas.microsoft.com/office/drawing/2014/main" val="2392715198"/>
                  </a:ext>
                </a:extLst>
              </a:tr>
              <a:tr h="370840">
                <a:tc>
                  <a:txBody>
                    <a:bodyPr/>
                    <a:lstStyle/>
                    <a:p>
                      <a:r>
                        <a:rPr lang="en-US" sz="1400" b="1">
                          <a:solidFill>
                            <a:schemeClr val="accent1"/>
                          </a:solidFill>
                        </a:rPr>
                        <a:t>CTLA-4</a:t>
                      </a:r>
                      <a:r>
                        <a:rPr lang="en-US" sz="1400">
                          <a:solidFill>
                            <a:schemeClr val="accent1"/>
                          </a:solidFill>
                        </a:rPr>
                        <a:t> (Cytotoxic lymphocyte antigen 4) </a:t>
                      </a:r>
                      <a:r>
                        <a:rPr lang="en-US" sz="1400" b="0">
                          <a:solidFill>
                            <a:schemeClr val="accent1"/>
                          </a:solidFill>
                        </a:rPr>
                        <a:t>haploinsufficiency</a:t>
                      </a:r>
                      <a:endParaRPr lang="en-US" sz="1400">
                        <a:solidFill>
                          <a:schemeClr val="accent1"/>
                        </a:solidFill>
                      </a:endParaRPr>
                    </a:p>
                  </a:txBody>
                  <a:tcPr/>
                </a:tc>
                <a:tc>
                  <a:txBody>
                    <a:bodyPr/>
                    <a:lstStyle/>
                    <a:p>
                      <a:r>
                        <a:rPr lang="en-US" sz="1400">
                          <a:solidFill>
                            <a:schemeClr val="accent1"/>
                          </a:solidFill>
                        </a:rPr>
                        <a:t>CTLA4</a:t>
                      </a:r>
                    </a:p>
                  </a:txBody>
                  <a:tcPr/>
                </a:tc>
                <a:tc>
                  <a:txBody>
                    <a:bodyPr/>
                    <a:lstStyle/>
                    <a:p>
                      <a:r>
                        <a:rPr lang="en-US" sz="1400">
                          <a:solidFill>
                            <a:schemeClr val="accent1"/>
                          </a:solidFill>
                        </a:rPr>
                        <a:t>Abatacept</a:t>
                      </a:r>
                    </a:p>
                  </a:txBody>
                  <a:tcPr/>
                </a:tc>
                <a:extLst>
                  <a:ext uri="{0D108BD9-81ED-4DB2-BD59-A6C34878D82A}">
                    <a16:rowId xmlns:a16="http://schemas.microsoft.com/office/drawing/2014/main" val="328284583"/>
                  </a:ext>
                </a:extLst>
              </a:tr>
              <a:tr h="0">
                <a:tc>
                  <a:txBody>
                    <a:bodyPr/>
                    <a:lstStyle/>
                    <a:p>
                      <a:r>
                        <a:rPr lang="en-US" sz="1400" b="1">
                          <a:solidFill>
                            <a:schemeClr val="accent1"/>
                          </a:solidFill>
                        </a:rPr>
                        <a:t>LAD1</a:t>
                      </a:r>
                      <a:r>
                        <a:rPr lang="en-US" sz="1400">
                          <a:solidFill>
                            <a:schemeClr val="accent1"/>
                          </a:solidFill>
                        </a:rPr>
                        <a:t> (Leukocyte adhesion deficiency 1)</a:t>
                      </a:r>
                      <a:endParaRPr lang="en-US" sz="1400" b="1">
                        <a:solidFill>
                          <a:schemeClr val="accent1"/>
                        </a:solidFill>
                      </a:endParaRPr>
                    </a:p>
                  </a:txBody>
                  <a:tcPr/>
                </a:tc>
                <a:tc>
                  <a:txBody>
                    <a:bodyPr/>
                    <a:lstStyle/>
                    <a:p>
                      <a:r>
                        <a:rPr lang="en-US" sz="1400">
                          <a:solidFill>
                            <a:schemeClr val="accent1"/>
                          </a:solidFill>
                        </a:rPr>
                        <a:t>ITGB2</a:t>
                      </a:r>
                    </a:p>
                  </a:txBody>
                  <a:tcPr/>
                </a:tc>
                <a:tc>
                  <a:txBody>
                    <a:bodyPr/>
                    <a:lstStyle/>
                    <a:p>
                      <a:r>
                        <a:rPr lang="en-US" sz="1400">
                          <a:solidFill>
                            <a:schemeClr val="accent1"/>
                          </a:solidFill>
                        </a:rPr>
                        <a:t>Ustekinumab</a:t>
                      </a:r>
                    </a:p>
                  </a:txBody>
                  <a:tcPr/>
                </a:tc>
                <a:extLst>
                  <a:ext uri="{0D108BD9-81ED-4DB2-BD59-A6C34878D82A}">
                    <a16:rowId xmlns:a16="http://schemas.microsoft.com/office/drawing/2014/main" val="1675260401"/>
                  </a:ext>
                </a:extLst>
              </a:tr>
              <a:tr h="0">
                <a:tc>
                  <a:txBody>
                    <a:bodyPr/>
                    <a:lstStyle/>
                    <a:p>
                      <a:r>
                        <a:rPr lang="en-US" sz="1400" b="1">
                          <a:solidFill>
                            <a:schemeClr val="accent1"/>
                          </a:solidFill>
                        </a:rPr>
                        <a:t>LRBA</a:t>
                      </a:r>
                      <a:r>
                        <a:rPr lang="en-US" sz="1400">
                          <a:solidFill>
                            <a:schemeClr val="accent1"/>
                          </a:solidFill>
                        </a:rPr>
                        <a:t> (Lipopolysaccharide-responsive and beige-like anchor)</a:t>
                      </a:r>
                      <a:endParaRPr lang="en-US" sz="1400" b="1">
                        <a:solidFill>
                          <a:schemeClr val="accent1"/>
                        </a:solidFill>
                      </a:endParaRPr>
                    </a:p>
                  </a:txBody>
                  <a:tcPr/>
                </a:tc>
                <a:tc>
                  <a:txBody>
                    <a:bodyPr/>
                    <a:lstStyle/>
                    <a:p>
                      <a:r>
                        <a:rPr lang="en-US" sz="1400">
                          <a:solidFill>
                            <a:schemeClr val="accent1"/>
                          </a:solidFill>
                        </a:rPr>
                        <a:t>LRBA</a:t>
                      </a:r>
                    </a:p>
                  </a:txBody>
                  <a:tcPr/>
                </a:tc>
                <a:tc>
                  <a:txBody>
                    <a:bodyPr/>
                    <a:lstStyle/>
                    <a:p>
                      <a:r>
                        <a:rPr lang="en-US" sz="1400">
                          <a:solidFill>
                            <a:schemeClr val="accent1"/>
                          </a:solidFill>
                        </a:rPr>
                        <a:t>Abatacept</a:t>
                      </a:r>
                    </a:p>
                  </a:txBody>
                  <a:tcPr/>
                </a:tc>
                <a:extLst>
                  <a:ext uri="{0D108BD9-81ED-4DB2-BD59-A6C34878D82A}">
                    <a16:rowId xmlns:a16="http://schemas.microsoft.com/office/drawing/2014/main" val="795790042"/>
                  </a:ext>
                </a:extLst>
              </a:tr>
              <a:tr h="186006">
                <a:tc>
                  <a:txBody>
                    <a:bodyPr/>
                    <a:lstStyle/>
                    <a:p>
                      <a:r>
                        <a:rPr lang="en-US" sz="1400" b="1">
                          <a:solidFill>
                            <a:schemeClr val="accent1"/>
                          </a:solidFill>
                        </a:rPr>
                        <a:t>STAT 1 GOF </a:t>
                      </a:r>
                      <a:r>
                        <a:rPr lang="en-US" sz="1400">
                          <a:solidFill>
                            <a:schemeClr val="accent1"/>
                          </a:solidFill>
                        </a:rPr>
                        <a:t>(Signal transducer and activator of transcription 1)</a:t>
                      </a:r>
                      <a:endParaRPr lang="en-US" sz="1400" b="0">
                        <a:solidFill>
                          <a:schemeClr val="accent1"/>
                        </a:solidFill>
                      </a:endParaRPr>
                    </a:p>
                  </a:txBody>
                  <a:tcPr/>
                </a:tc>
                <a:tc>
                  <a:txBody>
                    <a:bodyPr/>
                    <a:lstStyle/>
                    <a:p>
                      <a:r>
                        <a:rPr lang="en-US" sz="1400">
                          <a:solidFill>
                            <a:schemeClr val="accent1"/>
                          </a:solidFill>
                        </a:rPr>
                        <a:t>STAT1</a:t>
                      </a:r>
                    </a:p>
                  </a:txBody>
                  <a:tcPr/>
                </a:tc>
                <a:tc>
                  <a:txBody>
                    <a:bodyPr/>
                    <a:lstStyle/>
                    <a:p>
                      <a:r>
                        <a:rPr lang="en-US" sz="1400" err="1">
                          <a:solidFill>
                            <a:schemeClr val="accent1"/>
                          </a:solidFill>
                        </a:rPr>
                        <a:t>Ruxolitinib</a:t>
                      </a:r>
                      <a:endParaRPr lang="en-US" sz="1400">
                        <a:solidFill>
                          <a:schemeClr val="accent1"/>
                        </a:solidFill>
                      </a:endParaRPr>
                    </a:p>
                  </a:txBody>
                  <a:tcPr/>
                </a:tc>
                <a:extLst>
                  <a:ext uri="{0D108BD9-81ED-4DB2-BD59-A6C34878D82A}">
                    <a16:rowId xmlns:a16="http://schemas.microsoft.com/office/drawing/2014/main" val="1217914119"/>
                  </a:ext>
                </a:extLst>
              </a:tr>
              <a:tr h="137053">
                <a:tc>
                  <a:txBody>
                    <a:bodyPr/>
                    <a:lstStyle/>
                    <a:p>
                      <a:r>
                        <a:rPr lang="en-US" sz="1400" b="1">
                          <a:solidFill>
                            <a:schemeClr val="accent1"/>
                          </a:solidFill>
                        </a:rPr>
                        <a:t>STAT 3 GOF (</a:t>
                      </a:r>
                      <a:r>
                        <a:rPr lang="en-US" sz="1400" b="0">
                          <a:solidFill>
                            <a:schemeClr val="accent1"/>
                          </a:solidFill>
                        </a:rPr>
                        <a:t>Stat 3 g</a:t>
                      </a:r>
                      <a:r>
                        <a:rPr lang="en-US" sz="1400">
                          <a:solidFill>
                            <a:schemeClr val="accent1"/>
                          </a:solidFill>
                        </a:rPr>
                        <a:t>ain of function) </a:t>
                      </a:r>
                    </a:p>
                  </a:txBody>
                  <a:tcPr/>
                </a:tc>
                <a:tc>
                  <a:txBody>
                    <a:bodyPr/>
                    <a:lstStyle/>
                    <a:p>
                      <a:r>
                        <a:rPr lang="en-US" sz="1400">
                          <a:solidFill>
                            <a:schemeClr val="accent1"/>
                          </a:solidFill>
                        </a:rPr>
                        <a:t>STAT3</a:t>
                      </a:r>
                    </a:p>
                  </a:txBody>
                  <a:tcPr/>
                </a:tc>
                <a:tc>
                  <a:txBody>
                    <a:bodyPr/>
                    <a:lstStyle/>
                    <a:p>
                      <a:r>
                        <a:rPr lang="en-US" sz="1400">
                          <a:solidFill>
                            <a:schemeClr val="accent1"/>
                          </a:solidFill>
                        </a:rPr>
                        <a:t>Tocilizumab</a:t>
                      </a:r>
                    </a:p>
                  </a:txBody>
                  <a:tcPr/>
                </a:tc>
                <a:extLst>
                  <a:ext uri="{0D108BD9-81ED-4DB2-BD59-A6C34878D82A}">
                    <a16:rowId xmlns:a16="http://schemas.microsoft.com/office/drawing/2014/main" val="2384514974"/>
                  </a:ext>
                </a:extLst>
              </a:tr>
              <a:tr h="0">
                <a:tc>
                  <a:txBody>
                    <a:bodyPr/>
                    <a:lstStyle/>
                    <a:p>
                      <a:r>
                        <a:rPr lang="en-US" sz="1400" b="1">
                          <a:solidFill>
                            <a:schemeClr val="accent1"/>
                          </a:solidFill>
                        </a:rPr>
                        <a:t>WHIM</a:t>
                      </a:r>
                      <a:r>
                        <a:rPr lang="en-US" sz="1400">
                          <a:solidFill>
                            <a:schemeClr val="accent1"/>
                          </a:solidFill>
                        </a:rPr>
                        <a:t> (warts, hypogammaglobulinemia, infections, </a:t>
                      </a:r>
                      <a:r>
                        <a:rPr lang="en-US" sz="1400" err="1">
                          <a:solidFill>
                            <a:schemeClr val="accent1"/>
                          </a:solidFill>
                        </a:rPr>
                        <a:t>myelokathexis</a:t>
                      </a:r>
                      <a:r>
                        <a:rPr lang="en-US" sz="1400">
                          <a:solidFill>
                            <a:schemeClr val="accent1"/>
                          </a:solidFill>
                        </a:rPr>
                        <a:t>)</a:t>
                      </a:r>
                      <a:endParaRPr lang="en-US" sz="1400" b="1">
                        <a:solidFill>
                          <a:schemeClr val="accent1"/>
                        </a:solidFill>
                      </a:endParaRPr>
                    </a:p>
                  </a:txBody>
                  <a:tcPr/>
                </a:tc>
                <a:tc>
                  <a:txBody>
                    <a:bodyPr/>
                    <a:lstStyle/>
                    <a:p>
                      <a:r>
                        <a:rPr lang="en-US" sz="1400">
                          <a:solidFill>
                            <a:schemeClr val="accent1"/>
                          </a:solidFill>
                        </a:rPr>
                        <a:t>CXCR4</a:t>
                      </a:r>
                    </a:p>
                  </a:txBody>
                  <a:tcPr/>
                </a:tc>
                <a:tc>
                  <a:txBody>
                    <a:bodyPr/>
                    <a:lstStyle/>
                    <a:p>
                      <a:r>
                        <a:rPr lang="en-US" sz="1400">
                          <a:solidFill>
                            <a:schemeClr val="accent1"/>
                          </a:solidFill>
                        </a:rPr>
                        <a:t>Plerixafor</a:t>
                      </a:r>
                    </a:p>
                  </a:txBody>
                  <a:tcPr/>
                </a:tc>
                <a:extLst>
                  <a:ext uri="{0D108BD9-81ED-4DB2-BD59-A6C34878D82A}">
                    <a16:rowId xmlns:a16="http://schemas.microsoft.com/office/drawing/2014/main" val="4007726419"/>
                  </a:ext>
                </a:extLst>
              </a:tr>
            </a:tbl>
          </a:graphicData>
        </a:graphic>
      </p:graphicFrame>
      <p:sp>
        <p:nvSpPr>
          <p:cNvPr id="6" name="TextBox 5">
            <a:extLst>
              <a:ext uri="{FF2B5EF4-FFF2-40B4-BE49-F238E27FC236}">
                <a16:creationId xmlns:a16="http://schemas.microsoft.com/office/drawing/2014/main" id="{8AC56668-8547-A250-68B0-46A69EEA19F7}"/>
              </a:ext>
            </a:extLst>
          </p:cNvPr>
          <p:cNvSpPr txBox="1"/>
          <p:nvPr/>
        </p:nvSpPr>
        <p:spPr>
          <a:xfrm>
            <a:off x="270237" y="4300463"/>
            <a:ext cx="7488310" cy="276999"/>
          </a:xfrm>
          <a:prstGeom prst="rect">
            <a:avLst/>
          </a:prstGeom>
          <a:noFill/>
        </p:spPr>
        <p:txBody>
          <a:bodyPr wrap="square" rtlCol="0">
            <a:spAutoFit/>
          </a:bodyPr>
          <a:lstStyle/>
          <a:p>
            <a:r>
              <a:rPr lang="en-US" sz="1200" b="1">
                <a:solidFill>
                  <a:schemeClr val="accent1"/>
                </a:solidFill>
              </a:rPr>
              <a:t>Note</a:t>
            </a:r>
            <a:r>
              <a:rPr lang="en-US" sz="1200">
                <a:solidFill>
                  <a:schemeClr val="accent1"/>
                </a:solidFill>
              </a:rPr>
              <a:t>: Partial list. These therapies are currently not FDA-approved for PI.  </a:t>
            </a:r>
            <a:r>
              <a:rPr lang="en-US" sz="1200"/>
              <a:t>- </a:t>
            </a:r>
          </a:p>
        </p:txBody>
      </p:sp>
    </p:spTree>
    <p:extLst>
      <p:ext uri="{BB962C8B-B14F-4D97-AF65-F5344CB8AC3E}">
        <p14:creationId xmlns:p14="http://schemas.microsoft.com/office/powerpoint/2010/main" val="213721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234" y="1300843"/>
            <a:ext cx="8408020" cy="1034129"/>
          </a:xfrm>
        </p:spPr>
        <p:txBody>
          <a:bodyPr/>
          <a:lstStyle/>
          <a:p>
            <a:r>
              <a:rPr lang="en-US" sz="2400"/>
              <a:t>According to the Jeffrey Modell Foundation guidance, which of the following is a warning sign for PI in pediatric patients? </a:t>
            </a:r>
          </a:p>
        </p:txBody>
      </p:sp>
      <p:sp>
        <p:nvSpPr>
          <p:cNvPr id="7" name="Content Placeholder 6"/>
          <p:cNvSpPr>
            <a:spLocks noGrp="1"/>
          </p:cNvSpPr>
          <p:nvPr>
            <p:ph sz="quarter" idx="10"/>
          </p:nvPr>
        </p:nvSpPr>
        <p:spPr>
          <a:xfrm>
            <a:off x="312234" y="2416629"/>
            <a:ext cx="8408020" cy="2650672"/>
          </a:xfrm>
        </p:spPr>
        <p:txBody>
          <a:bodyPr/>
          <a:lstStyle/>
          <a:p>
            <a:r>
              <a:rPr lang="en-US" sz="2400"/>
              <a:t>≥ 4 new ear infections in 1 year</a:t>
            </a:r>
          </a:p>
          <a:p>
            <a:r>
              <a:rPr lang="en-US" sz="2400"/>
              <a:t>≥</a:t>
            </a:r>
            <a:r>
              <a:rPr lang="en-US" sz="2400" b="1"/>
              <a:t> </a:t>
            </a:r>
            <a:r>
              <a:rPr lang="en-US" sz="2400"/>
              <a:t>2 new ear infections in 1 year</a:t>
            </a:r>
          </a:p>
          <a:p>
            <a:r>
              <a:rPr lang="en-US" sz="2400"/>
              <a:t>3 weeks of antibiotics with little effect</a:t>
            </a:r>
          </a:p>
          <a:p>
            <a:r>
              <a:rPr lang="en-US" sz="2400"/>
              <a:t>1 sinus infection within 12 months</a:t>
            </a:r>
          </a:p>
          <a:p>
            <a:r>
              <a:rPr lang="en-US" sz="2400"/>
              <a:t>I’m not sure  </a:t>
            </a:r>
          </a:p>
        </p:txBody>
      </p:sp>
      <p:sp>
        <p:nvSpPr>
          <p:cNvPr id="10" name="Title 9">
            <a:extLst>
              <a:ext uri="{FF2B5EF4-FFF2-40B4-BE49-F238E27FC236}">
                <a16:creationId xmlns:a16="http://schemas.microsoft.com/office/drawing/2014/main" id="{73FB2600-AB59-D042-A458-06A9363E086A}"/>
              </a:ext>
            </a:extLst>
          </p:cNvPr>
          <p:cNvSpPr>
            <a:spLocks noGrp="1"/>
          </p:cNvSpPr>
          <p:nvPr>
            <p:ph type="title"/>
          </p:nvPr>
        </p:nvSpPr>
        <p:spPr>
          <a:xfrm>
            <a:off x="312234" y="242188"/>
            <a:ext cx="8530684" cy="497829"/>
          </a:xfrm>
        </p:spPr>
        <p:txBody>
          <a:bodyPr/>
          <a:lstStyle/>
          <a:p>
            <a:r>
              <a:rPr lang="en-US"/>
              <a:t>Audience Response</a:t>
            </a:r>
          </a:p>
        </p:txBody>
      </p:sp>
    </p:spTree>
    <p:extLst>
      <p:ext uri="{BB962C8B-B14F-4D97-AF65-F5344CB8AC3E}">
        <p14:creationId xmlns:p14="http://schemas.microsoft.com/office/powerpoint/2010/main" val="34728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8542" y="1800251"/>
            <a:ext cx="5721664" cy="1048492"/>
          </a:xfrm>
        </p:spPr>
        <p:txBody>
          <a:bodyPr/>
          <a:lstStyle/>
          <a:p>
            <a:pPr>
              <a:spcBef>
                <a:spcPts val="0"/>
              </a:spcBef>
            </a:pPr>
            <a:r>
              <a:rPr lang="en-US" sz="2400"/>
              <a:t>Family Nurse Practitioner</a:t>
            </a:r>
          </a:p>
          <a:p>
            <a:pPr>
              <a:spcBef>
                <a:spcPts val="0"/>
              </a:spcBef>
            </a:pPr>
            <a:r>
              <a:rPr lang="en-US" sz="2400"/>
              <a:t>Infectious Disease Associates, PLLC</a:t>
            </a:r>
          </a:p>
          <a:p>
            <a:pPr>
              <a:spcBef>
                <a:spcPts val="0"/>
              </a:spcBef>
            </a:pPr>
            <a:r>
              <a:rPr lang="en-US" sz="2400"/>
              <a:t>Minneapolis, MN</a:t>
            </a:r>
          </a:p>
        </p:txBody>
      </p:sp>
      <p:sp>
        <p:nvSpPr>
          <p:cNvPr id="2" name="Title 1"/>
          <p:cNvSpPr>
            <a:spLocks noGrp="1"/>
          </p:cNvSpPr>
          <p:nvPr>
            <p:ph type="ctrTitle"/>
          </p:nvPr>
        </p:nvSpPr>
        <p:spPr>
          <a:xfrm>
            <a:off x="278542" y="1293622"/>
            <a:ext cx="4929184" cy="387798"/>
          </a:xfrm>
        </p:spPr>
        <p:txBody>
          <a:bodyPr/>
          <a:lstStyle/>
          <a:p>
            <a:r>
              <a:rPr lang="en-US"/>
              <a:t>Kristin </a:t>
            </a:r>
            <a:r>
              <a:rPr lang="en-US" err="1"/>
              <a:t>Epland</a:t>
            </a:r>
            <a:r>
              <a:rPr lang="en-US"/>
              <a:t>, MSN, FNP-C </a:t>
            </a:r>
          </a:p>
        </p:txBody>
      </p:sp>
    </p:spTree>
    <p:extLst>
      <p:ext uri="{BB962C8B-B14F-4D97-AF65-F5344CB8AC3E}">
        <p14:creationId xmlns:p14="http://schemas.microsoft.com/office/powerpoint/2010/main" val="8068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234" y="1300843"/>
            <a:ext cx="8408020" cy="798680"/>
          </a:xfrm>
        </p:spPr>
        <p:txBody>
          <a:bodyPr/>
          <a:lstStyle/>
          <a:p>
            <a:r>
              <a:rPr lang="en-US"/>
              <a:t>On average, how long does it take for PI to be properly diagnosed? </a:t>
            </a:r>
          </a:p>
        </p:txBody>
      </p:sp>
      <p:sp>
        <p:nvSpPr>
          <p:cNvPr id="7" name="Content Placeholder 6"/>
          <p:cNvSpPr>
            <a:spLocks noGrp="1"/>
          </p:cNvSpPr>
          <p:nvPr>
            <p:ph sz="quarter" idx="10"/>
          </p:nvPr>
        </p:nvSpPr>
        <p:spPr/>
        <p:txBody>
          <a:bodyPr/>
          <a:lstStyle/>
          <a:p>
            <a:r>
              <a:rPr lang="en-US" sz="2700"/>
              <a:t>5 years</a:t>
            </a:r>
          </a:p>
          <a:p>
            <a:r>
              <a:rPr lang="en-US" sz="2700"/>
              <a:t>10 years</a:t>
            </a:r>
          </a:p>
          <a:p>
            <a:r>
              <a:rPr lang="en-US" sz="2700"/>
              <a:t>15 years</a:t>
            </a:r>
          </a:p>
          <a:p>
            <a:r>
              <a:rPr lang="en-US" sz="2700"/>
              <a:t>20 years</a:t>
            </a:r>
          </a:p>
          <a:p>
            <a:r>
              <a:rPr lang="en-US" sz="2700"/>
              <a:t>I’m not sure</a:t>
            </a:r>
          </a:p>
        </p:txBody>
      </p:sp>
      <p:sp>
        <p:nvSpPr>
          <p:cNvPr id="10" name="Title 9">
            <a:extLst>
              <a:ext uri="{FF2B5EF4-FFF2-40B4-BE49-F238E27FC236}">
                <a16:creationId xmlns:a16="http://schemas.microsoft.com/office/drawing/2014/main" id="{73FB2600-AB59-D042-A458-06A9363E086A}"/>
              </a:ext>
            </a:extLst>
          </p:cNvPr>
          <p:cNvSpPr>
            <a:spLocks noGrp="1"/>
          </p:cNvSpPr>
          <p:nvPr>
            <p:ph type="title"/>
          </p:nvPr>
        </p:nvSpPr>
        <p:spPr>
          <a:xfrm>
            <a:off x="312234" y="242188"/>
            <a:ext cx="8530684" cy="497829"/>
          </a:xfrm>
        </p:spPr>
        <p:txBody>
          <a:bodyPr/>
          <a:lstStyle/>
          <a:p>
            <a:r>
              <a:rPr lang="en-US"/>
              <a:t>Audience Response </a:t>
            </a:r>
          </a:p>
        </p:txBody>
      </p:sp>
    </p:spTree>
    <p:extLst>
      <p:ext uri="{BB962C8B-B14F-4D97-AF65-F5344CB8AC3E}">
        <p14:creationId xmlns:p14="http://schemas.microsoft.com/office/powerpoint/2010/main" val="19672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234" y="1300843"/>
            <a:ext cx="8408020" cy="798680"/>
          </a:xfrm>
        </p:spPr>
        <p:txBody>
          <a:bodyPr/>
          <a:lstStyle/>
          <a:p>
            <a:r>
              <a:rPr lang="en-US"/>
              <a:t>Which of the following </a:t>
            </a:r>
            <a:r>
              <a:rPr lang="en-US" err="1"/>
              <a:t>IgRTs</a:t>
            </a:r>
            <a:r>
              <a:rPr lang="en-US"/>
              <a:t> can be dosed in pediatric patients every 3-4 weeks?  </a:t>
            </a:r>
          </a:p>
        </p:txBody>
      </p:sp>
      <p:sp>
        <p:nvSpPr>
          <p:cNvPr id="7" name="Content Placeholder 6"/>
          <p:cNvSpPr>
            <a:spLocks noGrp="1"/>
          </p:cNvSpPr>
          <p:nvPr>
            <p:ph sz="quarter" idx="10"/>
          </p:nvPr>
        </p:nvSpPr>
        <p:spPr/>
        <p:txBody>
          <a:bodyPr/>
          <a:lstStyle/>
          <a:p>
            <a:r>
              <a:rPr lang="en-US" sz="2700"/>
              <a:t>IVIg</a:t>
            </a:r>
          </a:p>
          <a:p>
            <a:r>
              <a:rPr lang="en-US" sz="2700"/>
              <a:t>SCIg</a:t>
            </a:r>
          </a:p>
          <a:p>
            <a:r>
              <a:rPr lang="en-US" sz="2700" err="1"/>
              <a:t>fSCIg</a:t>
            </a:r>
            <a:endParaRPr lang="en-US" sz="2700"/>
          </a:p>
          <a:p>
            <a:r>
              <a:rPr lang="en-US" sz="2700"/>
              <a:t>IVIg and </a:t>
            </a:r>
            <a:r>
              <a:rPr lang="en-US" sz="2700" err="1"/>
              <a:t>fSCIg</a:t>
            </a:r>
            <a:endParaRPr lang="en-US" sz="2700"/>
          </a:p>
          <a:p>
            <a:r>
              <a:rPr lang="en-US" sz="2700"/>
              <a:t>I’m not sure</a:t>
            </a:r>
          </a:p>
          <a:p>
            <a:endParaRPr lang="en-US"/>
          </a:p>
        </p:txBody>
      </p:sp>
      <p:sp>
        <p:nvSpPr>
          <p:cNvPr id="10" name="Title 9">
            <a:extLst>
              <a:ext uri="{FF2B5EF4-FFF2-40B4-BE49-F238E27FC236}">
                <a16:creationId xmlns:a16="http://schemas.microsoft.com/office/drawing/2014/main" id="{73FB2600-AB59-D042-A458-06A9363E086A}"/>
              </a:ext>
            </a:extLst>
          </p:cNvPr>
          <p:cNvSpPr>
            <a:spLocks noGrp="1"/>
          </p:cNvSpPr>
          <p:nvPr>
            <p:ph type="title"/>
          </p:nvPr>
        </p:nvSpPr>
        <p:spPr>
          <a:xfrm>
            <a:off x="312234" y="242188"/>
            <a:ext cx="8530684" cy="497829"/>
          </a:xfrm>
        </p:spPr>
        <p:txBody>
          <a:bodyPr/>
          <a:lstStyle/>
          <a:p>
            <a:r>
              <a:rPr lang="en-US"/>
              <a:t>Audience Response</a:t>
            </a:r>
          </a:p>
        </p:txBody>
      </p:sp>
    </p:spTree>
    <p:extLst>
      <p:ext uri="{BB962C8B-B14F-4D97-AF65-F5344CB8AC3E}">
        <p14:creationId xmlns:p14="http://schemas.microsoft.com/office/powerpoint/2010/main" val="21843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437D5BA6-C968-BB49-9763-9B2BEAF642DC}"/>
              </a:ext>
            </a:extLst>
          </p:cNvPr>
          <p:cNvSpPr>
            <a:spLocks noGrp="1"/>
          </p:cNvSpPr>
          <p:nvPr>
            <p:ph type="subTitle" idx="1"/>
          </p:nvPr>
        </p:nvSpPr>
        <p:spPr>
          <a:xfrm>
            <a:off x="2179352" y="3685084"/>
            <a:ext cx="4785295" cy="581698"/>
          </a:xfrm>
        </p:spPr>
        <p:txBody>
          <a:bodyPr/>
          <a:lstStyle/>
          <a:p>
            <a:pPr algn="ctr">
              <a:spcBef>
                <a:spcPts val="0"/>
              </a:spcBef>
              <a:spcAft>
                <a:spcPts val="0"/>
              </a:spcAft>
            </a:pPr>
            <a:r>
              <a:rPr lang="en-US">
                <a:solidFill>
                  <a:schemeClr val="bg1"/>
                </a:solidFill>
              </a:rPr>
              <a:t>Thank you for joining us.</a:t>
            </a:r>
          </a:p>
          <a:p>
            <a:pPr algn="ctr">
              <a:spcBef>
                <a:spcPts val="0"/>
              </a:spcBef>
              <a:spcAft>
                <a:spcPts val="0"/>
              </a:spcAft>
            </a:pPr>
            <a:r>
              <a:rPr lang="en-US">
                <a:solidFill>
                  <a:schemeClr val="bg1"/>
                </a:solidFill>
              </a:rPr>
              <a:t>Don’t forget to collect your credit.</a:t>
            </a:r>
          </a:p>
        </p:txBody>
      </p:sp>
      <p:sp>
        <p:nvSpPr>
          <p:cNvPr id="7" name="TextBox 6"/>
          <p:cNvSpPr txBox="1"/>
          <p:nvPr/>
        </p:nvSpPr>
        <p:spPr>
          <a:xfrm>
            <a:off x="5379955" y="1130539"/>
            <a:ext cx="1665841" cy="2554545"/>
          </a:xfrm>
          <a:prstGeom prst="rect">
            <a:avLst/>
          </a:prstGeom>
          <a:noFill/>
          <a:effectLst/>
        </p:spPr>
        <p:txBody>
          <a:bodyPr wrap="none" rtlCol="0">
            <a:spAutoFit/>
          </a:bodyPr>
          <a:lstStyle/>
          <a:p>
            <a:pPr algn="ctr"/>
            <a:r>
              <a:rPr lang="en-US" sz="16000" b="1">
                <a:solidFill>
                  <a:schemeClr val="accent4"/>
                </a:solidFill>
              </a:rPr>
              <a:t>&amp;</a:t>
            </a:r>
          </a:p>
        </p:txBody>
      </p:sp>
      <p:sp>
        <p:nvSpPr>
          <p:cNvPr id="6" name="Subtitle 9">
            <a:extLst>
              <a:ext uri="{FF2B5EF4-FFF2-40B4-BE49-F238E27FC236}">
                <a16:creationId xmlns:a16="http://schemas.microsoft.com/office/drawing/2014/main" id="{AA415641-8304-9841-85B7-349CDC90B258}"/>
              </a:ext>
            </a:extLst>
          </p:cNvPr>
          <p:cNvSpPr txBox="1">
            <a:spLocks/>
          </p:cNvSpPr>
          <p:nvPr/>
        </p:nvSpPr>
        <p:spPr>
          <a:xfrm>
            <a:off x="1528839" y="1930441"/>
            <a:ext cx="4785295" cy="581698"/>
          </a:xfrm>
          <a:prstGeom prst="rect">
            <a:avLst/>
          </a:prstGeom>
          <a:effectLst/>
        </p:spPr>
        <p:txBody>
          <a:bodyPr vert="horz" wrap="square" lIns="0" tIns="0" rIns="0" bIns="0" rtlCol="0" anchor="t">
            <a:spAutoFit/>
          </a:bodyPr>
          <a:lstStyle>
            <a:lvl1pPr marL="0" indent="0" algn="l" defTabSz="914400" rtl="0" eaLnBrk="1" latinLnBrk="0" hangingPunct="1">
              <a:lnSpc>
                <a:spcPct val="90000"/>
              </a:lnSpc>
              <a:spcBef>
                <a:spcPts val="300"/>
              </a:spcBef>
              <a:spcAft>
                <a:spcPts val="200"/>
              </a:spcAft>
              <a:buClr>
                <a:schemeClr val="accent2"/>
              </a:buClr>
              <a:buSzPct val="77000"/>
              <a:buFont typeface=".Lucida Grande UI Regular"/>
              <a:buNone/>
              <a:defRPr sz="2100" b="1" i="0" kern="1200" spc="60" baseline="0">
                <a:solidFill>
                  <a:schemeClr val="accent2"/>
                </a:solidFill>
                <a:effectLst/>
                <a:latin typeface="Arial"/>
                <a:ea typeface="+mn-ea"/>
                <a:cs typeface="Arial"/>
              </a:defRPr>
            </a:lvl1pPr>
            <a:lvl2pPr marL="457200" indent="0" algn="ctr" defTabSz="914400" rtl="0" eaLnBrk="1" latinLnBrk="0" hangingPunct="1">
              <a:lnSpc>
                <a:spcPct val="85000"/>
              </a:lnSpc>
              <a:spcBef>
                <a:spcPts val="800"/>
              </a:spcBef>
              <a:spcAft>
                <a:spcPts val="200"/>
              </a:spcAft>
              <a:buClr>
                <a:schemeClr val="accent6"/>
              </a:buClr>
              <a:buSzPct val="69000"/>
              <a:buFont typeface=".Lucida Grande UI Regular"/>
              <a:buNone/>
              <a:defRPr sz="2500" kern="1200" spc="10">
                <a:solidFill>
                  <a:schemeClr val="tx1">
                    <a:tint val="75000"/>
                  </a:schemeClr>
                </a:solidFill>
                <a:latin typeface="Arial"/>
                <a:ea typeface="+mn-ea"/>
                <a:cs typeface="Arial"/>
              </a:defRPr>
            </a:lvl2pPr>
            <a:lvl3pPr marL="914400" indent="0" algn="ctr" defTabSz="914400" rtl="0" eaLnBrk="1" latinLnBrk="0" hangingPunct="1">
              <a:lnSpc>
                <a:spcPct val="85000"/>
              </a:lnSpc>
              <a:spcBef>
                <a:spcPts val="800"/>
              </a:spcBef>
              <a:spcAft>
                <a:spcPts val="200"/>
              </a:spcAft>
              <a:buClr>
                <a:schemeClr val="accent4"/>
              </a:buClr>
              <a:buSzPct val="60000"/>
              <a:buFont typeface=".Lucida Grande UI Regular"/>
              <a:buNone/>
              <a:defRPr sz="2400" kern="1200" spc="10">
                <a:solidFill>
                  <a:schemeClr val="tx1">
                    <a:tint val="75000"/>
                  </a:schemeClr>
                </a:solidFill>
                <a:latin typeface="Arial"/>
                <a:ea typeface="+mn-ea"/>
                <a:cs typeface="Arial"/>
              </a:defRPr>
            </a:lvl3pPr>
            <a:lvl4pPr marL="1371600" indent="0" algn="ctr" defTabSz="914400" rtl="0" eaLnBrk="1" latinLnBrk="0" hangingPunct="1">
              <a:lnSpc>
                <a:spcPct val="85000"/>
              </a:lnSpc>
              <a:spcBef>
                <a:spcPts val="900"/>
              </a:spcBef>
              <a:spcAft>
                <a:spcPts val="200"/>
              </a:spcAft>
              <a:buClr>
                <a:schemeClr val="accent1"/>
              </a:buClr>
              <a:buSzPct val="115000"/>
              <a:buFont typeface="System Font Regular"/>
              <a:buNone/>
              <a:defRPr sz="2100" kern="1200" spc="10">
                <a:solidFill>
                  <a:schemeClr val="tx1">
                    <a:tint val="75000"/>
                  </a:schemeClr>
                </a:solidFill>
                <a:latin typeface="Arial"/>
                <a:ea typeface="+mn-ea"/>
                <a:cs typeface="Arial"/>
              </a:defRPr>
            </a:lvl4pPr>
            <a:lvl5pPr marL="1828800" indent="0" algn="ctr" defTabSz="914400" rtl="0" eaLnBrk="1" latinLnBrk="0" hangingPunct="1">
              <a:lnSpc>
                <a:spcPct val="85000"/>
              </a:lnSpc>
              <a:spcBef>
                <a:spcPts val="900"/>
              </a:spcBef>
              <a:spcAft>
                <a:spcPts val="200"/>
              </a:spcAft>
              <a:buClr>
                <a:schemeClr val="accent3">
                  <a:lumMod val="60000"/>
                  <a:lumOff val="40000"/>
                </a:schemeClr>
              </a:buClr>
              <a:buSzPct val="115000"/>
              <a:buFont typeface="System Font Regular"/>
              <a:buNone/>
              <a:defRPr sz="2100" kern="1200" spc="1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0"/>
              </a:spcBef>
              <a:spcAft>
                <a:spcPts val="0"/>
              </a:spcAft>
            </a:pPr>
            <a:r>
              <a:rPr lang="en-US" sz="4200">
                <a:solidFill>
                  <a:srgbClr val="FFFFFF"/>
                </a:solidFill>
              </a:rPr>
              <a:t>QUESTIONS</a:t>
            </a:r>
          </a:p>
        </p:txBody>
      </p:sp>
      <p:sp>
        <p:nvSpPr>
          <p:cNvPr id="8" name="Subtitle 9">
            <a:extLst>
              <a:ext uri="{FF2B5EF4-FFF2-40B4-BE49-F238E27FC236}">
                <a16:creationId xmlns:a16="http://schemas.microsoft.com/office/drawing/2014/main" id="{911F0293-B9FA-3B40-848B-B26E22125113}"/>
              </a:ext>
            </a:extLst>
          </p:cNvPr>
          <p:cNvSpPr txBox="1">
            <a:spLocks/>
          </p:cNvSpPr>
          <p:nvPr/>
        </p:nvSpPr>
        <p:spPr>
          <a:xfrm>
            <a:off x="1326321" y="2482763"/>
            <a:ext cx="4785295" cy="581698"/>
          </a:xfrm>
          <a:prstGeom prst="rect">
            <a:avLst/>
          </a:prstGeom>
          <a:effectLst/>
        </p:spPr>
        <p:txBody>
          <a:bodyPr vert="horz" wrap="square" lIns="0" tIns="0" rIns="0" bIns="0" rtlCol="0" anchor="t">
            <a:spAutoFit/>
          </a:bodyPr>
          <a:lstStyle>
            <a:lvl1pPr marL="0" indent="0" algn="l" defTabSz="914400" rtl="0" eaLnBrk="1" latinLnBrk="0" hangingPunct="1">
              <a:lnSpc>
                <a:spcPct val="90000"/>
              </a:lnSpc>
              <a:spcBef>
                <a:spcPts val="300"/>
              </a:spcBef>
              <a:spcAft>
                <a:spcPts val="200"/>
              </a:spcAft>
              <a:buClr>
                <a:schemeClr val="accent2"/>
              </a:buClr>
              <a:buSzPct val="77000"/>
              <a:buFont typeface=".Lucida Grande UI Regular"/>
              <a:buNone/>
              <a:defRPr sz="2100" b="1" i="0" kern="1200" spc="60" baseline="0">
                <a:solidFill>
                  <a:schemeClr val="accent2"/>
                </a:solidFill>
                <a:effectLst/>
                <a:latin typeface="Arial"/>
                <a:ea typeface="+mn-ea"/>
                <a:cs typeface="Arial"/>
              </a:defRPr>
            </a:lvl1pPr>
            <a:lvl2pPr marL="457200" indent="0" algn="ctr" defTabSz="914400" rtl="0" eaLnBrk="1" latinLnBrk="0" hangingPunct="1">
              <a:lnSpc>
                <a:spcPct val="85000"/>
              </a:lnSpc>
              <a:spcBef>
                <a:spcPts val="800"/>
              </a:spcBef>
              <a:spcAft>
                <a:spcPts val="200"/>
              </a:spcAft>
              <a:buClr>
                <a:schemeClr val="accent6"/>
              </a:buClr>
              <a:buSzPct val="69000"/>
              <a:buFont typeface=".Lucida Grande UI Regular"/>
              <a:buNone/>
              <a:defRPr sz="2500" kern="1200" spc="10">
                <a:solidFill>
                  <a:schemeClr val="tx1">
                    <a:tint val="75000"/>
                  </a:schemeClr>
                </a:solidFill>
                <a:latin typeface="Arial"/>
                <a:ea typeface="+mn-ea"/>
                <a:cs typeface="Arial"/>
              </a:defRPr>
            </a:lvl2pPr>
            <a:lvl3pPr marL="914400" indent="0" algn="ctr" defTabSz="914400" rtl="0" eaLnBrk="1" latinLnBrk="0" hangingPunct="1">
              <a:lnSpc>
                <a:spcPct val="85000"/>
              </a:lnSpc>
              <a:spcBef>
                <a:spcPts val="800"/>
              </a:spcBef>
              <a:spcAft>
                <a:spcPts val="200"/>
              </a:spcAft>
              <a:buClr>
                <a:schemeClr val="accent4"/>
              </a:buClr>
              <a:buSzPct val="60000"/>
              <a:buFont typeface=".Lucida Grande UI Regular"/>
              <a:buNone/>
              <a:defRPr sz="2400" kern="1200" spc="10">
                <a:solidFill>
                  <a:schemeClr val="tx1">
                    <a:tint val="75000"/>
                  </a:schemeClr>
                </a:solidFill>
                <a:latin typeface="Arial"/>
                <a:ea typeface="+mn-ea"/>
                <a:cs typeface="Arial"/>
              </a:defRPr>
            </a:lvl3pPr>
            <a:lvl4pPr marL="1371600" indent="0" algn="ctr" defTabSz="914400" rtl="0" eaLnBrk="1" latinLnBrk="0" hangingPunct="1">
              <a:lnSpc>
                <a:spcPct val="85000"/>
              </a:lnSpc>
              <a:spcBef>
                <a:spcPts val="900"/>
              </a:spcBef>
              <a:spcAft>
                <a:spcPts val="200"/>
              </a:spcAft>
              <a:buClr>
                <a:schemeClr val="accent1"/>
              </a:buClr>
              <a:buSzPct val="115000"/>
              <a:buFont typeface="System Font Regular"/>
              <a:buNone/>
              <a:defRPr sz="2100" kern="1200" spc="10">
                <a:solidFill>
                  <a:schemeClr val="tx1">
                    <a:tint val="75000"/>
                  </a:schemeClr>
                </a:solidFill>
                <a:latin typeface="Arial"/>
                <a:ea typeface="+mn-ea"/>
                <a:cs typeface="Arial"/>
              </a:defRPr>
            </a:lvl4pPr>
            <a:lvl5pPr marL="1828800" indent="0" algn="ctr" defTabSz="914400" rtl="0" eaLnBrk="1" latinLnBrk="0" hangingPunct="1">
              <a:lnSpc>
                <a:spcPct val="85000"/>
              </a:lnSpc>
              <a:spcBef>
                <a:spcPts val="900"/>
              </a:spcBef>
              <a:spcAft>
                <a:spcPts val="200"/>
              </a:spcAft>
              <a:buClr>
                <a:schemeClr val="accent3">
                  <a:lumMod val="60000"/>
                  <a:lumOff val="40000"/>
                </a:schemeClr>
              </a:buClr>
              <a:buSzPct val="115000"/>
              <a:buFont typeface="System Font Regular"/>
              <a:buNone/>
              <a:defRPr sz="2100" kern="1200" spc="1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0"/>
              </a:spcBef>
              <a:spcAft>
                <a:spcPts val="0"/>
              </a:spcAft>
            </a:pPr>
            <a:r>
              <a:rPr lang="en-US" sz="4200">
                <a:solidFill>
                  <a:srgbClr val="FFFFFF"/>
                </a:solidFill>
              </a:rPr>
              <a:t>ANSWERS</a:t>
            </a:r>
          </a:p>
        </p:txBody>
      </p:sp>
    </p:spTree>
    <p:extLst>
      <p:ext uri="{BB962C8B-B14F-4D97-AF65-F5344CB8AC3E}">
        <p14:creationId xmlns:p14="http://schemas.microsoft.com/office/powerpoint/2010/main" val="30696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A8987-FBCF-844A-9EB9-FA36AE887377}"/>
              </a:ext>
            </a:extLst>
          </p:cNvPr>
          <p:cNvSpPr>
            <a:spLocks noGrp="1"/>
          </p:cNvSpPr>
          <p:nvPr>
            <p:ph type="body" sz="half" idx="2"/>
          </p:nvPr>
        </p:nvSpPr>
        <p:spPr>
          <a:xfrm>
            <a:off x="312234" y="1022891"/>
            <a:ext cx="7939668" cy="301621"/>
          </a:xfrm>
        </p:spPr>
        <p:txBody>
          <a:bodyPr/>
          <a:lstStyle/>
          <a:p>
            <a:r>
              <a:rPr lang="en-US" dirty="0"/>
              <a:t>S</a:t>
            </a:r>
            <a:r>
              <a:rPr lang="en-US" b="0" dirty="0"/>
              <a:t>pecific</a:t>
            </a:r>
            <a:r>
              <a:rPr lang="en-US" dirty="0"/>
              <a:t>, M</a:t>
            </a:r>
            <a:r>
              <a:rPr lang="en-US" b="0" dirty="0"/>
              <a:t>easurable</a:t>
            </a:r>
            <a:r>
              <a:rPr lang="en-US" dirty="0"/>
              <a:t>, A</a:t>
            </a:r>
            <a:r>
              <a:rPr lang="en-US" b="0" dirty="0"/>
              <a:t>ttainable</a:t>
            </a:r>
            <a:r>
              <a:rPr lang="en-US" dirty="0"/>
              <a:t>, R</a:t>
            </a:r>
            <a:r>
              <a:rPr lang="en-US" b="0" dirty="0"/>
              <a:t>elevant</a:t>
            </a:r>
            <a:r>
              <a:rPr lang="en-US" dirty="0"/>
              <a:t>, T</a:t>
            </a:r>
            <a:r>
              <a:rPr lang="en-US" b="0" dirty="0"/>
              <a:t>imely</a:t>
            </a:r>
          </a:p>
        </p:txBody>
      </p:sp>
      <p:sp>
        <p:nvSpPr>
          <p:cNvPr id="16" name="Text Placeholder 15">
            <a:extLst>
              <a:ext uri="{FF2B5EF4-FFF2-40B4-BE49-F238E27FC236}">
                <a16:creationId xmlns:a16="http://schemas.microsoft.com/office/drawing/2014/main" id="{FC291450-FA2A-3B4F-9B61-D3869081B26E}"/>
              </a:ext>
            </a:extLst>
          </p:cNvPr>
          <p:cNvSpPr>
            <a:spLocks noGrp="1"/>
          </p:cNvSpPr>
          <p:nvPr>
            <p:ph type="body" sz="quarter" idx="10"/>
          </p:nvPr>
        </p:nvSpPr>
        <p:spPr/>
        <p:txBody>
          <a:bodyPr/>
          <a:lstStyle/>
          <a:p>
            <a:endParaRPr lang="en-US">
              <a:solidFill>
                <a:schemeClr val="accent1"/>
              </a:solidFill>
            </a:endParaRPr>
          </a:p>
        </p:txBody>
      </p:sp>
      <p:sp>
        <p:nvSpPr>
          <p:cNvPr id="2" name="Title 1">
            <a:extLst>
              <a:ext uri="{FF2B5EF4-FFF2-40B4-BE49-F238E27FC236}">
                <a16:creationId xmlns:a16="http://schemas.microsoft.com/office/drawing/2014/main" id="{7CA208C0-7717-5A4D-B2D0-1E7E9EA17A9D}"/>
              </a:ext>
            </a:extLst>
          </p:cNvPr>
          <p:cNvSpPr>
            <a:spLocks noGrp="1"/>
          </p:cNvSpPr>
          <p:nvPr>
            <p:ph type="title"/>
          </p:nvPr>
        </p:nvSpPr>
        <p:spPr>
          <a:xfrm>
            <a:off x="312234" y="224025"/>
            <a:ext cx="8530684" cy="497829"/>
          </a:xfrm>
        </p:spPr>
        <p:txBody>
          <a:bodyPr/>
          <a:lstStyle/>
          <a:p>
            <a:r>
              <a:rPr lang="en-US"/>
              <a:t>SMART Goals</a:t>
            </a:r>
          </a:p>
        </p:txBody>
      </p:sp>
      <p:sp>
        <p:nvSpPr>
          <p:cNvPr id="17" name="Content Placeholder 16">
            <a:extLst>
              <a:ext uri="{FF2B5EF4-FFF2-40B4-BE49-F238E27FC236}">
                <a16:creationId xmlns:a16="http://schemas.microsoft.com/office/drawing/2014/main" id="{D0C89D3F-382C-ED44-A999-CDCA3E26BEA0}"/>
              </a:ext>
            </a:extLst>
          </p:cNvPr>
          <p:cNvSpPr>
            <a:spLocks noGrp="1"/>
          </p:cNvSpPr>
          <p:nvPr>
            <p:ph sz="quarter" idx="11"/>
          </p:nvPr>
        </p:nvSpPr>
        <p:spPr>
          <a:xfrm>
            <a:off x="307181" y="1361445"/>
            <a:ext cx="8529637" cy="3152020"/>
          </a:xfrm>
        </p:spPr>
        <p:txBody>
          <a:bodyPr/>
          <a:lstStyle/>
          <a:p>
            <a:r>
              <a:rPr lang="en-US" sz="2200" dirty="0"/>
              <a:t>Consider PI in pediatric patients with frequent, severe, and/or unusual infections</a:t>
            </a:r>
          </a:p>
          <a:p>
            <a:r>
              <a:rPr lang="en-US" sz="2200" dirty="0"/>
              <a:t>Follow diagnostic pathways to confirm PI</a:t>
            </a:r>
          </a:p>
          <a:p>
            <a:r>
              <a:rPr lang="en-US" sz="2200" dirty="0"/>
              <a:t>Initiate (or refer) pediatric patients with PI for IVIg, SCIg, and now </a:t>
            </a:r>
            <a:r>
              <a:rPr lang="en-US" sz="2200" dirty="0" err="1"/>
              <a:t>fSCIg</a:t>
            </a:r>
            <a:r>
              <a:rPr lang="en-US" sz="2200" dirty="0"/>
              <a:t>, which can be life-saving and life-sustaining </a:t>
            </a:r>
          </a:p>
          <a:p>
            <a:r>
              <a:rPr lang="en-US" sz="2200" dirty="0"/>
              <a:t>Keep abreast of new and emerging “precision medicine” strategies</a:t>
            </a:r>
          </a:p>
          <a:p>
            <a:r>
              <a:rPr lang="en-US" sz="2200" dirty="0"/>
              <a:t>Provide patient-centered care that includes shared decision-making and considers social determinants of health</a:t>
            </a:r>
          </a:p>
        </p:txBody>
      </p:sp>
    </p:spTree>
    <p:extLst>
      <p:ext uri="{BB962C8B-B14F-4D97-AF65-F5344CB8AC3E}">
        <p14:creationId xmlns:p14="http://schemas.microsoft.com/office/powerpoint/2010/main" val="17720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003514-8AFA-2D4A-30B5-36226FBB287B}"/>
              </a:ext>
            </a:extLst>
          </p:cNvPr>
          <p:cNvSpPr txBox="1">
            <a:spLocks/>
          </p:cNvSpPr>
          <p:nvPr/>
        </p:nvSpPr>
        <p:spPr>
          <a:xfrm>
            <a:off x="580477" y="1817003"/>
            <a:ext cx="7789780" cy="1163395"/>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2800" b="1" i="0" kern="1200" cap="none" spc="40" baseline="0">
                <a:ln w="19050">
                  <a:noFill/>
                </a:ln>
                <a:solidFill>
                  <a:srgbClr val="FFFFFF"/>
                </a:solidFill>
                <a:effectLst/>
                <a:latin typeface="+mj-lt"/>
                <a:ea typeface="+mj-ea"/>
                <a:cs typeface="+mj-cs"/>
              </a:defRPr>
            </a:lvl1pPr>
          </a:lstStyle>
          <a:p>
            <a:pPr algn="ctr"/>
            <a:r>
              <a:rPr lang="en-US"/>
              <a:t>To receive CME/CE credit for this activity, participants must complete the post-test and evaluation.</a:t>
            </a:r>
          </a:p>
        </p:txBody>
      </p:sp>
    </p:spTree>
    <p:extLst>
      <p:ext uri="{BB962C8B-B14F-4D97-AF65-F5344CB8AC3E}">
        <p14:creationId xmlns:p14="http://schemas.microsoft.com/office/powerpoint/2010/main" val="101745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CCF4A7-7737-165E-6C67-C6B393FE132D}"/>
              </a:ext>
            </a:extLst>
          </p:cNvPr>
          <p:cNvSpPr txBox="1">
            <a:spLocks/>
          </p:cNvSpPr>
          <p:nvPr/>
        </p:nvSpPr>
        <p:spPr>
          <a:xfrm>
            <a:off x="549276" y="1768582"/>
            <a:ext cx="8447579" cy="1520416"/>
          </a:xfrm>
          <a:prstGeom prst="rect">
            <a:avLst/>
          </a:prstGeom>
          <a:effectLst/>
        </p:spPr>
        <p:txBody>
          <a:bodyPr vert="horz" wrap="square" lIns="0" tIns="0" rIns="0" bIns="0" rtlCol="0" anchor="ctr" anchorCtr="0">
            <a:spAutoFit/>
          </a:bodyPr>
          <a:lstStyle>
            <a:lvl1pPr algn="ctr" defTabSz="914400" rtl="0" eaLnBrk="1" latinLnBrk="0" hangingPunct="1">
              <a:lnSpc>
                <a:spcPct val="90000"/>
              </a:lnSpc>
              <a:spcBef>
                <a:spcPct val="0"/>
              </a:spcBef>
              <a:buNone/>
              <a:defRPr sz="4000" b="1" i="0" kern="1200" cap="none" spc="100" baseline="0">
                <a:ln>
                  <a:solidFill>
                    <a:schemeClr val="bg1"/>
                  </a:solidFill>
                </a:ln>
                <a:solidFill>
                  <a:schemeClr val="bg2"/>
                </a:solidFill>
                <a:effectLst/>
                <a:latin typeface="+mj-lt"/>
                <a:ea typeface="+mj-ea"/>
                <a:cs typeface="+mj-cs"/>
              </a:defRPr>
            </a:lvl1pPr>
          </a:lstStyle>
          <a:p>
            <a:pPr algn="l">
              <a:lnSpc>
                <a:spcPct val="95000"/>
              </a:lnSpc>
            </a:pPr>
            <a:r>
              <a:rPr lang="en-US" sz="3200" i="1"/>
              <a:t>Visit the </a:t>
            </a:r>
            <a:br>
              <a:rPr lang="en-US" sz="3600"/>
            </a:br>
            <a:r>
              <a:rPr lang="en-US" sz="3600">
                <a:solidFill>
                  <a:schemeClr val="bg1"/>
                </a:solidFill>
              </a:rPr>
              <a:t>Virtual Education and </a:t>
            </a:r>
            <a:br>
              <a:rPr lang="en-US" sz="3600">
                <a:solidFill>
                  <a:schemeClr val="bg1"/>
                </a:solidFill>
              </a:rPr>
            </a:br>
            <a:r>
              <a:rPr lang="en-US" sz="3600">
                <a:solidFill>
                  <a:schemeClr val="bg1"/>
                </a:solidFill>
              </a:rPr>
              <a:t>Rare Disease Hubs</a:t>
            </a:r>
          </a:p>
        </p:txBody>
      </p:sp>
      <p:sp>
        <p:nvSpPr>
          <p:cNvPr id="6" name="Text Placeholder 2">
            <a:extLst>
              <a:ext uri="{FF2B5EF4-FFF2-40B4-BE49-F238E27FC236}">
                <a16:creationId xmlns:a16="http://schemas.microsoft.com/office/drawing/2014/main" id="{C54461CA-D1D1-D85B-077D-BD8470D14676}"/>
              </a:ext>
            </a:extLst>
          </p:cNvPr>
          <p:cNvSpPr txBox="1">
            <a:spLocks/>
          </p:cNvSpPr>
          <p:nvPr/>
        </p:nvSpPr>
        <p:spPr>
          <a:xfrm>
            <a:off x="549276" y="3437355"/>
            <a:ext cx="7098433" cy="1405675"/>
          </a:xfrm>
          <a:prstGeom prst="rect">
            <a:avLst/>
          </a:prstGeom>
        </p:spPr>
        <p:txBody>
          <a:bodyPr/>
          <a:lstStyle>
            <a:lvl1pPr marL="346075" indent="-365760" algn="l" defTabSz="914400" rtl="0" eaLnBrk="1" latinLnBrk="0" hangingPunct="1">
              <a:lnSpc>
                <a:spcPct val="85000"/>
              </a:lnSpc>
              <a:spcBef>
                <a:spcPts val="800"/>
              </a:spcBef>
              <a:spcAft>
                <a:spcPts val="200"/>
              </a:spcAft>
              <a:buClr>
                <a:schemeClr val="accent2"/>
              </a:buClr>
              <a:buSzPct val="77000"/>
              <a:buFont typeface=".Lucida Grande UI Regular"/>
              <a:buChar char="►"/>
              <a:defRPr sz="2700" kern="1200" spc="10" baseline="0">
                <a:solidFill>
                  <a:schemeClr val="accent3"/>
                </a:solidFill>
                <a:latin typeface="Arial"/>
                <a:ea typeface="+mn-ea"/>
                <a:cs typeface="Arial"/>
              </a:defRPr>
            </a:lvl1pPr>
            <a:lvl2pPr marL="739775" indent="-374015" algn="l" defTabSz="914400" rtl="0" eaLnBrk="1" latinLnBrk="0" hangingPunct="1">
              <a:lnSpc>
                <a:spcPct val="85000"/>
              </a:lnSpc>
              <a:spcBef>
                <a:spcPts val="800"/>
              </a:spcBef>
              <a:spcAft>
                <a:spcPts val="200"/>
              </a:spcAft>
              <a:buClr>
                <a:schemeClr val="accent6"/>
              </a:buClr>
              <a:buSzPct val="69000"/>
              <a:buFont typeface=".Lucida Grande UI Regular"/>
              <a:buChar char="►"/>
              <a:defRPr sz="2500" kern="1200" spc="10">
                <a:solidFill>
                  <a:schemeClr val="accent3"/>
                </a:solidFill>
                <a:latin typeface="Arial"/>
                <a:ea typeface="+mn-ea"/>
                <a:cs typeface="Arial"/>
              </a:defRPr>
            </a:lvl2pPr>
            <a:lvl3pPr marL="1078992" indent="-283464" algn="l" defTabSz="914400" rtl="0" eaLnBrk="1" latinLnBrk="0" hangingPunct="1">
              <a:lnSpc>
                <a:spcPct val="85000"/>
              </a:lnSpc>
              <a:spcBef>
                <a:spcPts val="800"/>
              </a:spcBef>
              <a:spcAft>
                <a:spcPts val="200"/>
              </a:spcAft>
              <a:buClr>
                <a:schemeClr val="accent4"/>
              </a:buClr>
              <a:buSzPct val="60000"/>
              <a:buFont typeface=".Lucida Grande UI Regular"/>
              <a:buChar char="►"/>
              <a:defRPr sz="2400" kern="1200" spc="10">
                <a:solidFill>
                  <a:schemeClr val="accent3"/>
                </a:solidFill>
                <a:latin typeface="Arial"/>
                <a:ea typeface="+mn-ea"/>
                <a:cs typeface="Arial"/>
              </a:defRPr>
            </a:lvl3pPr>
            <a:lvl4pPr marL="1481328" indent="-283464" algn="l" defTabSz="914400" rtl="0" eaLnBrk="1" latinLnBrk="0" hangingPunct="1">
              <a:lnSpc>
                <a:spcPct val="85000"/>
              </a:lnSpc>
              <a:spcBef>
                <a:spcPts val="900"/>
              </a:spcBef>
              <a:spcAft>
                <a:spcPts val="200"/>
              </a:spcAft>
              <a:buClr>
                <a:schemeClr val="accent1"/>
              </a:buClr>
              <a:buSzPct val="115000"/>
              <a:buFont typeface="System Font Regular"/>
              <a:buChar char="⁃"/>
              <a:defRPr sz="2100" kern="1200" spc="10">
                <a:solidFill>
                  <a:schemeClr val="accent3"/>
                </a:solidFill>
                <a:latin typeface="Arial"/>
                <a:ea typeface="+mn-ea"/>
                <a:cs typeface="Arial"/>
              </a:defRPr>
            </a:lvl4pPr>
            <a:lvl5pPr marL="1883664" indent="-283464" algn="l" defTabSz="914400" rtl="0" eaLnBrk="1" latinLnBrk="0" hangingPunct="1">
              <a:lnSpc>
                <a:spcPct val="85000"/>
              </a:lnSpc>
              <a:spcBef>
                <a:spcPts val="900"/>
              </a:spcBef>
              <a:spcAft>
                <a:spcPts val="200"/>
              </a:spcAft>
              <a:buClr>
                <a:schemeClr val="accent3">
                  <a:lumMod val="60000"/>
                  <a:lumOff val="40000"/>
                </a:schemeClr>
              </a:buClr>
              <a:buSzPct val="115000"/>
              <a:buFont typeface="System Font Regular"/>
              <a:buChar char="⁃"/>
              <a:defRPr sz="2100" kern="1200" spc="1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0"/>
              </a:spcBef>
              <a:buNone/>
            </a:pPr>
            <a:r>
              <a:rPr lang="en-US" sz="2400">
                <a:solidFill>
                  <a:schemeClr val="bg2"/>
                </a:solidFill>
              </a:rPr>
              <a:t>Free resources and education to educate</a:t>
            </a:r>
            <a:br>
              <a:rPr lang="en-US" sz="2400">
                <a:solidFill>
                  <a:schemeClr val="bg2"/>
                </a:solidFill>
              </a:rPr>
            </a:br>
            <a:r>
              <a:rPr lang="en-US" sz="2400">
                <a:solidFill>
                  <a:schemeClr val="bg2"/>
                </a:solidFill>
              </a:rPr>
              <a:t>health care professionals and patients.</a:t>
            </a:r>
            <a:endParaRPr lang="en-US" sz="2400" b="1"/>
          </a:p>
          <a:p>
            <a:pPr marL="0" indent="0">
              <a:lnSpc>
                <a:spcPct val="95000"/>
              </a:lnSpc>
              <a:buNone/>
            </a:pPr>
            <a:r>
              <a:rPr lang="en-US" sz="2000" b="1">
                <a:solidFill>
                  <a:schemeClr val="accent4"/>
                </a:solidFill>
                <a:hlinkClick r:id="rId2">
                  <a:extLst>
                    <a:ext uri="{A12FA001-AC4F-418D-AE19-62706E023703}">
                      <ahyp:hlinkClr xmlns:ahyp="http://schemas.microsoft.com/office/drawing/2018/hyperlinkcolor" val="tx"/>
                    </a:ext>
                  </a:extLst>
                </a:hlinkClick>
              </a:rPr>
              <a:t>cmeoutfitters.com/practice/rare-diseases/</a:t>
            </a:r>
            <a:endParaRPr lang="en-US" sz="2000" b="1">
              <a:solidFill>
                <a:schemeClr val="accent4"/>
              </a:solidFill>
            </a:endParaRPr>
          </a:p>
          <a:p>
            <a:pPr marL="0" indent="0">
              <a:lnSpc>
                <a:spcPct val="95000"/>
              </a:lnSpc>
              <a:buNone/>
            </a:pPr>
            <a:r>
              <a:rPr lang="en-US" sz="2000" b="1">
                <a:solidFill>
                  <a:schemeClr val="accent4"/>
                </a:solidFill>
                <a:hlinkClick r:id="rId3">
                  <a:extLst>
                    <a:ext uri="{A12FA001-AC4F-418D-AE19-62706E023703}">
                      <ahyp:hlinkClr xmlns:ahyp="http://schemas.microsoft.com/office/drawing/2018/hyperlinkcolor" val="tx"/>
                    </a:ext>
                  </a:extLst>
                </a:hlinkClick>
              </a:rPr>
              <a:t>cmeoutfitters.com/practice/virtual-education-hub/</a:t>
            </a:r>
            <a:endParaRPr lang="en-US" sz="2000" b="1">
              <a:solidFill>
                <a:schemeClr val="accent4"/>
              </a:solidFill>
            </a:endParaRPr>
          </a:p>
          <a:p>
            <a:pPr>
              <a:lnSpc>
                <a:spcPct val="95000"/>
              </a:lnSpc>
              <a:spcBef>
                <a:spcPts val="1800"/>
              </a:spcBef>
            </a:pPr>
            <a:endParaRPr lang="en-US" sz="2400" b="1">
              <a:solidFill>
                <a:srgbClr val="FF0000"/>
              </a:solidFill>
            </a:endParaRPr>
          </a:p>
        </p:txBody>
      </p:sp>
      <p:pic>
        <p:nvPicPr>
          <p:cNvPr id="8" name="Picture 7" descr="A black and white logo&#10;&#10;Description automatically generated with medium confidence">
            <a:extLst>
              <a:ext uri="{FF2B5EF4-FFF2-40B4-BE49-F238E27FC236}">
                <a16:creationId xmlns:a16="http://schemas.microsoft.com/office/drawing/2014/main" id="{FCED97AA-E470-3A2A-53F8-DE317DBE94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9276" y="300470"/>
            <a:ext cx="3845149" cy="1247808"/>
          </a:xfrm>
          <a:prstGeom prst="rect">
            <a:avLst/>
          </a:prstGeom>
        </p:spPr>
      </p:pic>
    </p:spTree>
    <p:extLst>
      <p:ext uri="{BB962C8B-B14F-4D97-AF65-F5344CB8AC3E}">
        <p14:creationId xmlns:p14="http://schemas.microsoft.com/office/powerpoint/2010/main" val="39008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05D7D21-9870-FF40-B231-9AE98C2FAC8F}"/>
              </a:ext>
            </a:extLst>
          </p:cNvPr>
          <p:cNvSpPr txBox="1"/>
          <p:nvPr/>
        </p:nvSpPr>
        <p:spPr>
          <a:xfrm>
            <a:off x="561109" y="3500324"/>
            <a:ext cx="2737929" cy="519822"/>
          </a:xfrm>
          <a:prstGeom prst="rect">
            <a:avLst/>
          </a:prstGeom>
          <a:noFill/>
        </p:spPr>
        <p:txBody>
          <a:bodyPr wrap="none" lIns="0" tIns="0" rIns="0" bIns="0"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Supported by an educational grant from </a:t>
            </a:r>
            <a:br>
              <a:rPr kumimoji="0" lang="en-US" sz="1200" b="0" i="1"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br>
            <a:r>
              <a:rPr kumimoji="0" lang="en-US" sz="1200" b="0" i="1"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Takeda Pharmaceuticals U.S.A., Inc.</a:t>
            </a:r>
          </a:p>
        </p:txBody>
      </p:sp>
      <p:sp>
        <p:nvSpPr>
          <p:cNvPr id="10" name="TextBox 9">
            <a:extLst>
              <a:ext uri="{FF2B5EF4-FFF2-40B4-BE49-F238E27FC236}">
                <a16:creationId xmlns:a16="http://schemas.microsoft.com/office/drawing/2014/main" id="{30A81E5E-BA3D-E2A4-66BB-ABDA17407946}"/>
              </a:ext>
            </a:extLst>
          </p:cNvPr>
          <p:cNvSpPr txBox="1"/>
          <p:nvPr/>
        </p:nvSpPr>
        <p:spPr>
          <a:xfrm>
            <a:off x="457200" y="1567376"/>
            <a:ext cx="4287187" cy="1669688"/>
          </a:xfrm>
          <a:prstGeom prst="rect">
            <a:avLst/>
          </a:prstGeom>
          <a:noFill/>
        </p:spPr>
        <p:txBody>
          <a:bodyPr wrap="square" rtlCol="0">
            <a:spAutoFit/>
          </a:bodyPr>
          <a:lstStyle/>
          <a:p>
            <a:pPr marL="0" marR="0" lvl="0" indent="0" algn="l" defTabSz="457200" rtl="0" eaLnBrk="1" fontAlgn="auto" latinLnBrk="0" hangingPunct="1">
              <a:lnSpc>
                <a:spcPts val="4080"/>
              </a:lnSpc>
              <a:spcBef>
                <a:spcPts val="0"/>
              </a:spcBef>
              <a:spcAft>
                <a:spcPts val="0"/>
              </a:spcAft>
              <a:buClrTx/>
              <a:buSzTx/>
              <a:buFontTx/>
              <a:buNone/>
              <a:tabLst/>
              <a:defRPr/>
            </a:pPr>
            <a:r>
              <a:rPr kumimoji="0" lang="en-US" sz="4400" b="1"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When It’s More Than “Just an Infection”</a:t>
            </a:r>
          </a:p>
        </p:txBody>
      </p:sp>
      <p:sp>
        <p:nvSpPr>
          <p:cNvPr id="11" name="Rectangle 10">
            <a:extLst>
              <a:ext uri="{FF2B5EF4-FFF2-40B4-BE49-F238E27FC236}">
                <a16:creationId xmlns:a16="http://schemas.microsoft.com/office/drawing/2014/main" id="{E56A821C-8EE5-3BDC-3896-F147BD0C1CCF}"/>
              </a:ext>
            </a:extLst>
          </p:cNvPr>
          <p:cNvSpPr/>
          <p:nvPr/>
        </p:nvSpPr>
        <p:spPr>
          <a:xfrm flipV="1">
            <a:off x="561109" y="3297557"/>
            <a:ext cx="1290176" cy="45719"/>
          </a:xfrm>
          <a:prstGeom prst="rect">
            <a:avLst/>
          </a:prstGeom>
          <a:solidFill>
            <a:schemeClr val="accent4">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005774"/>
              </a:solidFill>
              <a:effectLst/>
              <a:uLnTx/>
              <a:uFillTx/>
              <a:latin typeface="Arial"/>
              <a:ea typeface="+mn-ea"/>
              <a:cs typeface="+mn-cs"/>
            </a:endParaRPr>
          </a:p>
        </p:txBody>
      </p:sp>
      <p:sp>
        <p:nvSpPr>
          <p:cNvPr id="2" name="TextBox 1">
            <a:extLst>
              <a:ext uri="{FF2B5EF4-FFF2-40B4-BE49-F238E27FC236}">
                <a16:creationId xmlns:a16="http://schemas.microsoft.com/office/drawing/2014/main" id="{245C6ED9-D6FA-935B-832D-DD807A47D3D3}"/>
              </a:ext>
            </a:extLst>
          </p:cNvPr>
          <p:cNvSpPr txBox="1"/>
          <p:nvPr/>
        </p:nvSpPr>
        <p:spPr>
          <a:xfrm>
            <a:off x="457200" y="517470"/>
            <a:ext cx="569825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Primary Immunodeficiency</a:t>
            </a:r>
            <a:br>
              <a:rPr kumimoji="0" lang="en-US" sz="2800" b="0"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a:ln>
                  <a:noFill/>
                </a:ln>
                <a:solidFill>
                  <a:srgbClr val="11597B"/>
                </a:solidFill>
                <a:effectLst/>
                <a:uLnTx/>
                <a:uFillTx/>
                <a:latin typeface="Arial" panose="020B0604020202020204" pitchFamily="34" charset="0"/>
                <a:ea typeface="+mn-ea"/>
                <a:cs typeface="Arial" panose="020B0604020202020204" pitchFamily="34" charset="0"/>
              </a:rPr>
              <a:t>in Pediatric Care: </a:t>
            </a:r>
          </a:p>
        </p:txBody>
      </p:sp>
      <p:pic>
        <p:nvPicPr>
          <p:cNvPr id="4" name="Picture 3" descr="Logo&#10;&#10;Description automatically generated with medium confidence">
            <a:extLst>
              <a:ext uri="{FF2B5EF4-FFF2-40B4-BE49-F238E27FC236}">
                <a16:creationId xmlns:a16="http://schemas.microsoft.com/office/drawing/2014/main" id="{FF030C95-79D3-8331-02AA-B2101BEA85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09" y="4329819"/>
            <a:ext cx="1582484" cy="514323"/>
          </a:xfrm>
          <a:prstGeom prst="rect">
            <a:avLst/>
          </a:prstGeom>
        </p:spPr>
      </p:pic>
    </p:spTree>
    <p:extLst>
      <p:ext uri="{BB962C8B-B14F-4D97-AF65-F5344CB8AC3E}">
        <p14:creationId xmlns:p14="http://schemas.microsoft.com/office/powerpoint/2010/main" val="37760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8541" y="1782839"/>
            <a:ext cx="8554373" cy="1764586"/>
          </a:xfrm>
        </p:spPr>
        <p:txBody>
          <a:bodyPr/>
          <a:lstStyle/>
          <a:p>
            <a:pPr>
              <a:spcBef>
                <a:spcPts val="0"/>
              </a:spcBef>
            </a:pPr>
            <a:r>
              <a:rPr lang="en-US" sz="2400"/>
              <a:t>Division Director, Allergy &amp; Immunology</a:t>
            </a:r>
          </a:p>
          <a:p>
            <a:pPr>
              <a:spcBef>
                <a:spcPts val="0"/>
              </a:spcBef>
            </a:pPr>
            <a:r>
              <a:rPr lang="en-US" sz="2400"/>
              <a:t>Medical Director, Inborn Errors of Immunity Clinic  </a:t>
            </a:r>
          </a:p>
          <a:p>
            <a:pPr>
              <a:spcBef>
                <a:spcPts val="0"/>
              </a:spcBef>
            </a:pPr>
            <a:r>
              <a:rPr lang="en-US" sz="2400"/>
              <a:t>Associate Professor of Pediatrics</a:t>
            </a:r>
          </a:p>
          <a:p>
            <a:pPr>
              <a:spcBef>
                <a:spcPts val="0"/>
              </a:spcBef>
            </a:pPr>
            <a:r>
              <a:rPr lang="en-US" sz="2400"/>
              <a:t>UPMC Children’s Hospital of Pittsburgh</a:t>
            </a:r>
          </a:p>
          <a:p>
            <a:pPr>
              <a:spcBef>
                <a:spcPts val="0"/>
              </a:spcBef>
            </a:pPr>
            <a:r>
              <a:rPr lang="en-US" sz="2400"/>
              <a:t>Pittsburgh, PA</a:t>
            </a:r>
          </a:p>
        </p:txBody>
      </p:sp>
      <p:sp>
        <p:nvSpPr>
          <p:cNvPr id="2" name="Title 1"/>
          <p:cNvSpPr>
            <a:spLocks noGrp="1"/>
          </p:cNvSpPr>
          <p:nvPr>
            <p:ph type="ctrTitle"/>
          </p:nvPr>
        </p:nvSpPr>
        <p:spPr>
          <a:xfrm>
            <a:off x="278542" y="888411"/>
            <a:ext cx="6366098" cy="775597"/>
          </a:xfrm>
        </p:spPr>
        <p:txBody>
          <a:bodyPr/>
          <a:lstStyle/>
          <a:p>
            <a:r>
              <a:rPr lang="en-US"/>
              <a:t>Hey </a:t>
            </a:r>
            <a:r>
              <a:rPr lang="en-US" err="1"/>
              <a:t>Jin</a:t>
            </a:r>
            <a:r>
              <a:rPr lang="en-US"/>
              <a:t> Chong, MD, PhD, FAAAAI</a:t>
            </a:r>
          </a:p>
        </p:txBody>
      </p:sp>
    </p:spTree>
    <p:extLst>
      <p:ext uri="{BB962C8B-B14F-4D97-AF65-F5344CB8AC3E}">
        <p14:creationId xmlns:p14="http://schemas.microsoft.com/office/powerpoint/2010/main" val="206435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820F38-5275-9BE7-F159-B3BAAB2566A0}"/>
              </a:ext>
            </a:extLst>
          </p:cNvPr>
          <p:cNvGrpSpPr/>
          <p:nvPr/>
        </p:nvGrpSpPr>
        <p:grpSpPr>
          <a:xfrm>
            <a:off x="486384" y="731114"/>
            <a:ext cx="3075422" cy="1016855"/>
            <a:chOff x="486384" y="1070497"/>
            <a:chExt cx="3075422" cy="1016855"/>
          </a:xfrm>
        </p:grpSpPr>
        <p:sp>
          <p:nvSpPr>
            <p:cNvPr id="16" name="Title 3">
              <a:extLst>
                <a:ext uri="{FF2B5EF4-FFF2-40B4-BE49-F238E27FC236}">
                  <a16:creationId xmlns:a16="http://schemas.microsoft.com/office/drawing/2014/main" id="{42BEB4DA-C2F4-8941-BD5A-A2E7DEE9D300}"/>
                </a:ext>
              </a:extLst>
            </p:cNvPr>
            <p:cNvSpPr txBox="1">
              <a:spLocks/>
            </p:cNvSpPr>
            <p:nvPr/>
          </p:nvSpPr>
          <p:spPr>
            <a:xfrm>
              <a:off x="486384" y="1070497"/>
              <a:ext cx="2866416" cy="5262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800" spc="120">
                  <a:ln w="19050">
                    <a:noFill/>
                  </a:ln>
                  <a:solidFill>
                    <a:srgbClr val="FFFFFF"/>
                  </a:solidFill>
                </a:rPr>
                <a:t>LEARNING</a:t>
              </a:r>
            </a:p>
          </p:txBody>
        </p:sp>
        <p:sp>
          <p:nvSpPr>
            <p:cNvPr id="21" name="Title 3">
              <a:extLst>
                <a:ext uri="{FF2B5EF4-FFF2-40B4-BE49-F238E27FC236}">
                  <a16:creationId xmlns:a16="http://schemas.microsoft.com/office/drawing/2014/main" id="{FF69362C-3504-EA48-8B0D-8D3C6EFAEDEE}"/>
                </a:ext>
              </a:extLst>
            </p:cNvPr>
            <p:cNvSpPr txBox="1">
              <a:spLocks/>
            </p:cNvSpPr>
            <p:nvPr/>
          </p:nvSpPr>
          <p:spPr>
            <a:xfrm>
              <a:off x="486384" y="1588754"/>
              <a:ext cx="3075422" cy="498598"/>
            </a:xfrm>
            <a:prstGeom prst="rect">
              <a:avLst/>
            </a:prstGeom>
            <a:effectLst/>
          </p:spPr>
          <p:txBody>
            <a:bodyPr vert="horz" wrap="square" lIns="0" tIns="0" rIns="0" bIns="0" rtlCol="0" anchor="b" anchorCtr="0">
              <a:spAutoFit/>
            </a:bodyPr>
            <a:lstStyle>
              <a:lvl1pPr algn="l" defTabSz="914400" rtl="0" eaLnBrk="1" latinLnBrk="0" hangingPunct="1">
                <a:lnSpc>
                  <a:spcPct val="90000"/>
                </a:lnSpc>
                <a:spcBef>
                  <a:spcPct val="0"/>
                </a:spcBef>
                <a:buNone/>
                <a:defRPr sz="3100" b="1" i="0" kern="1200" cap="none" spc="80" baseline="0">
                  <a:ln w="19050">
                    <a:solidFill>
                      <a:schemeClr val="accent1"/>
                    </a:solidFill>
                  </a:ln>
                  <a:solidFill>
                    <a:schemeClr val="accent1"/>
                  </a:solidFill>
                  <a:effectLst/>
                  <a:latin typeface="+mj-lt"/>
                  <a:ea typeface="+mj-ea"/>
                  <a:cs typeface="+mj-cs"/>
                </a:defRPr>
              </a:lvl1pPr>
            </a:lstStyle>
            <a:p>
              <a:r>
                <a:rPr lang="en-US" sz="3600" b="0">
                  <a:ln w="19050">
                    <a:noFill/>
                  </a:ln>
                  <a:solidFill>
                    <a:schemeClr val="bg1"/>
                  </a:solidFill>
                </a:rPr>
                <a:t>OBJECTIVES</a:t>
              </a:r>
            </a:p>
          </p:txBody>
        </p:sp>
      </p:grpSp>
      <p:sp>
        <p:nvSpPr>
          <p:cNvPr id="7" name="TextBox 6">
            <a:extLst>
              <a:ext uri="{FF2B5EF4-FFF2-40B4-BE49-F238E27FC236}">
                <a16:creationId xmlns:a16="http://schemas.microsoft.com/office/drawing/2014/main" id="{92975466-98B8-9128-7DE9-C5B4B5DD48D0}"/>
              </a:ext>
            </a:extLst>
          </p:cNvPr>
          <p:cNvSpPr txBox="1"/>
          <p:nvPr/>
        </p:nvSpPr>
        <p:spPr>
          <a:xfrm>
            <a:off x="1088572" y="1812480"/>
            <a:ext cx="5939246" cy="830997"/>
          </a:xfrm>
          <a:prstGeom prst="rect">
            <a:avLst/>
          </a:prstGeom>
          <a:noFill/>
        </p:spPr>
        <p:txBody>
          <a:bodyPr wrap="square" rtlCol="0">
            <a:spAutoFit/>
          </a:bodyPr>
          <a:lstStyle/>
          <a:p>
            <a:pPr>
              <a:buClr>
                <a:schemeClr val="accent4"/>
              </a:buClr>
            </a:pPr>
            <a:r>
              <a:rPr lang="en-US" sz="2400"/>
              <a:t>Assess the signs and symptoms of PI in pediatric patients</a:t>
            </a:r>
          </a:p>
        </p:txBody>
      </p:sp>
      <p:sp>
        <p:nvSpPr>
          <p:cNvPr id="8" name="TextBox 7">
            <a:extLst>
              <a:ext uri="{FF2B5EF4-FFF2-40B4-BE49-F238E27FC236}">
                <a16:creationId xmlns:a16="http://schemas.microsoft.com/office/drawing/2014/main" id="{991BB4C3-51C8-6ECD-2F9A-B177CFD2942C}"/>
              </a:ext>
            </a:extLst>
          </p:cNvPr>
          <p:cNvSpPr txBox="1"/>
          <p:nvPr/>
        </p:nvSpPr>
        <p:spPr>
          <a:xfrm>
            <a:off x="0" y="1738454"/>
            <a:ext cx="1326004" cy="923330"/>
          </a:xfrm>
          <a:prstGeom prst="rect">
            <a:avLst/>
          </a:prstGeom>
          <a:noFill/>
          <a:effectLst/>
        </p:spPr>
        <p:txBody>
          <a:bodyPr wrap="square" rtlCol="0">
            <a:spAutoFit/>
          </a:bodyPr>
          <a:lstStyle/>
          <a:p>
            <a:pPr algn="ctr"/>
            <a:r>
              <a:rPr lang="en-US" sz="5400" b="1">
                <a:solidFill>
                  <a:schemeClr val="accent4"/>
                </a:solidFill>
              </a:rPr>
              <a:t>1</a:t>
            </a:r>
          </a:p>
        </p:txBody>
      </p:sp>
      <p:sp>
        <p:nvSpPr>
          <p:cNvPr id="9" name="TextBox 8">
            <a:extLst>
              <a:ext uri="{FF2B5EF4-FFF2-40B4-BE49-F238E27FC236}">
                <a16:creationId xmlns:a16="http://schemas.microsoft.com/office/drawing/2014/main" id="{29E2F1C0-A949-0D49-DFB8-4B7804A06B84}"/>
              </a:ext>
            </a:extLst>
          </p:cNvPr>
          <p:cNvSpPr txBox="1"/>
          <p:nvPr/>
        </p:nvSpPr>
        <p:spPr>
          <a:xfrm>
            <a:off x="34836" y="2596536"/>
            <a:ext cx="1326004" cy="923330"/>
          </a:xfrm>
          <a:prstGeom prst="rect">
            <a:avLst/>
          </a:prstGeom>
          <a:noFill/>
          <a:effectLst/>
        </p:spPr>
        <p:txBody>
          <a:bodyPr wrap="square" rtlCol="0">
            <a:spAutoFit/>
          </a:bodyPr>
          <a:lstStyle/>
          <a:p>
            <a:pPr algn="ctr"/>
            <a:r>
              <a:rPr lang="en-US" sz="5400" b="1">
                <a:solidFill>
                  <a:schemeClr val="accent4"/>
                </a:solidFill>
              </a:rPr>
              <a:t>2</a:t>
            </a:r>
          </a:p>
        </p:txBody>
      </p:sp>
      <p:sp>
        <p:nvSpPr>
          <p:cNvPr id="10" name="TextBox 9">
            <a:extLst>
              <a:ext uri="{FF2B5EF4-FFF2-40B4-BE49-F238E27FC236}">
                <a16:creationId xmlns:a16="http://schemas.microsoft.com/office/drawing/2014/main" id="{BC125E34-D946-DA2F-1911-9C778B5DD6D1}"/>
              </a:ext>
            </a:extLst>
          </p:cNvPr>
          <p:cNvSpPr txBox="1"/>
          <p:nvPr/>
        </p:nvSpPr>
        <p:spPr>
          <a:xfrm>
            <a:off x="1088572" y="2678646"/>
            <a:ext cx="7653776" cy="830997"/>
          </a:xfrm>
          <a:prstGeom prst="rect">
            <a:avLst/>
          </a:prstGeom>
          <a:noFill/>
        </p:spPr>
        <p:txBody>
          <a:bodyPr wrap="square" rtlCol="0">
            <a:spAutoFit/>
          </a:bodyPr>
          <a:lstStyle/>
          <a:p>
            <a:pPr>
              <a:buClr>
                <a:schemeClr val="accent4"/>
              </a:buClr>
            </a:pPr>
            <a:r>
              <a:rPr lang="en-US" sz="2400" dirty="0"/>
              <a:t>Implement strategies for timely diagnosis </a:t>
            </a:r>
          </a:p>
          <a:p>
            <a:pPr>
              <a:buClr>
                <a:schemeClr val="accent4"/>
              </a:buClr>
            </a:pPr>
            <a:r>
              <a:rPr lang="en-US" sz="2400" dirty="0"/>
              <a:t>of PI</a:t>
            </a:r>
          </a:p>
        </p:txBody>
      </p:sp>
      <p:sp>
        <p:nvSpPr>
          <p:cNvPr id="11" name="TextBox 10">
            <a:extLst>
              <a:ext uri="{FF2B5EF4-FFF2-40B4-BE49-F238E27FC236}">
                <a16:creationId xmlns:a16="http://schemas.microsoft.com/office/drawing/2014/main" id="{F1682AC4-372B-8539-97B2-03BBA7D88BB6}"/>
              </a:ext>
            </a:extLst>
          </p:cNvPr>
          <p:cNvSpPr txBox="1"/>
          <p:nvPr/>
        </p:nvSpPr>
        <p:spPr>
          <a:xfrm>
            <a:off x="34836" y="3454618"/>
            <a:ext cx="1326004" cy="923330"/>
          </a:xfrm>
          <a:prstGeom prst="rect">
            <a:avLst/>
          </a:prstGeom>
          <a:noFill/>
          <a:effectLst/>
        </p:spPr>
        <p:txBody>
          <a:bodyPr wrap="square" rtlCol="0">
            <a:spAutoFit/>
          </a:bodyPr>
          <a:lstStyle/>
          <a:p>
            <a:pPr algn="ctr"/>
            <a:r>
              <a:rPr lang="en-US" sz="5400" b="1">
                <a:solidFill>
                  <a:schemeClr val="accent4"/>
                </a:solidFill>
              </a:rPr>
              <a:t>3</a:t>
            </a:r>
          </a:p>
        </p:txBody>
      </p:sp>
      <p:sp>
        <p:nvSpPr>
          <p:cNvPr id="14" name="TextBox 13">
            <a:extLst>
              <a:ext uri="{FF2B5EF4-FFF2-40B4-BE49-F238E27FC236}">
                <a16:creationId xmlns:a16="http://schemas.microsoft.com/office/drawing/2014/main" id="{52924AB0-F753-4C92-1E0F-A483C764C626}"/>
              </a:ext>
            </a:extLst>
          </p:cNvPr>
          <p:cNvSpPr txBox="1"/>
          <p:nvPr/>
        </p:nvSpPr>
        <p:spPr>
          <a:xfrm>
            <a:off x="1088572" y="3544812"/>
            <a:ext cx="5522090" cy="830997"/>
          </a:xfrm>
          <a:prstGeom prst="rect">
            <a:avLst/>
          </a:prstGeom>
          <a:noFill/>
        </p:spPr>
        <p:txBody>
          <a:bodyPr wrap="square">
            <a:spAutoFit/>
          </a:bodyPr>
          <a:lstStyle/>
          <a:p>
            <a:r>
              <a:rPr lang="en-US" sz="2400" dirty="0"/>
              <a:t>Incorporate evidence-based treatments for patients with PI</a:t>
            </a:r>
          </a:p>
        </p:txBody>
      </p:sp>
    </p:spTree>
    <p:extLst>
      <p:ext uri="{BB962C8B-B14F-4D97-AF65-F5344CB8AC3E}">
        <p14:creationId xmlns:p14="http://schemas.microsoft.com/office/powerpoint/2010/main" val="328849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F8545-E546-8943-A8F8-13AC1D85E725}"/>
              </a:ext>
            </a:extLst>
          </p:cNvPr>
          <p:cNvSpPr>
            <a:spLocks noGrp="1"/>
          </p:cNvSpPr>
          <p:nvPr>
            <p:ph type="ctrTitle"/>
          </p:nvPr>
        </p:nvSpPr>
        <p:spPr>
          <a:xfrm>
            <a:off x="269242" y="1974967"/>
            <a:ext cx="8605517" cy="1052596"/>
          </a:xfrm>
        </p:spPr>
        <p:txBody>
          <a:bodyPr/>
          <a:lstStyle/>
          <a:p>
            <a:r>
              <a:rPr lang="en-US"/>
              <a:t>PI Overview</a:t>
            </a:r>
            <a:br>
              <a:rPr lang="en-US"/>
            </a:br>
            <a:r>
              <a:rPr lang="en-US" sz="3600" b="0"/>
              <a:t>Kenneth Paris, MD, MPH</a:t>
            </a:r>
          </a:p>
        </p:txBody>
      </p:sp>
    </p:spTree>
    <p:extLst>
      <p:ext uri="{BB962C8B-B14F-4D97-AF65-F5344CB8AC3E}">
        <p14:creationId xmlns:p14="http://schemas.microsoft.com/office/powerpoint/2010/main" val="17671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1442-B0BA-D75D-869E-78787AA6F825}"/>
              </a:ext>
            </a:extLst>
          </p:cNvPr>
          <p:cNvSpPr>
            <a:spLocks noGrp="1"/>
          </p:cNvSpPr>
          <p:nvPr>
            <p:ph type="title"/>
          </p:nvPr>
        </p:nvSpPr>
        <p:spPr>
          <a:xfrm>
            <a:off x="417094" y="259548"/>
            <a:ext cx="8509191" cy="510909"/>
          </a:xfrm>
        </p:spPr>
        <p:txBody>
          <a:bodyPr/>
          <a:lstStyle/>
          <a:p>
            <a:r>
              <a:rPr lang="en-US" sz="3200"/>
              <a:t>Primary Immunodeficiency</a:t>
            </a:r>
          </a:p>
        </p:txBody>
      </p:sp>
      <p:sp>
        <p:nvSpPr>
          <p:cNvPr id="3" name="Content Placeholder 2">
            <a:extLst>
              <a:ext uri="{FF2B5EF4-FFF2-40B4-BE49-F238E27FC236}">
                <a16:creationId xmlns:a16="http://schemas.microsoft.com/office/drawing/2014/main" id="{E7D24931-D548-6F3B-3429-EB8CEFB1BA0D}"/>
              </a:ext>
            </a:extLst>
          </p:cNvPr>
          <p:cNvSpPr>
            <a:spLocks noGrp="1"/>
          </p:cNvSpPr>
          <p:nvPr>
            <p:ph idx="1"/>
          </p:nvPr>
        </p:nvSpPr>
        <p:spPr>
          <a:xfrm>
            <a:off x="417093" y="1275740"/>
            <a:ext cx="7977969" cy="3895425"/>
          </a:xfrm>
        </p:spPr>
        <p:txBody>
          <a:bodyPr/>
          <a:lstStyle/>
          <a:p>
            <a:r>
              <a:rPr lang="en-US" sz="2400"/>
              <a:t>Group of genetic disorders affecting development and function of the immune system</a:t>
            </a:r>
          </a:p>
          <a:p>
            <a:r>
              <a:rPr lang="en-US" sz="2400"/>
              <a:t>Frequent, severe, and unusual infections</a:t>
            </a:r>
          </a:p>
          <a:p>
            <a:r>
              <a:rPr lang="en-US" sz="2400"/>
              <a:t>Delayed diagnosis common (more so in underserved)</a:t>
            </a:r>
          </a:p>
          <a:p>
            <a:r>
              <a:rPr lang="en-US" sz="2400"/>
              <a:t>Abbreviations:</a:t>
            </a:r>
          </a:p>
          <a:p>
            <a:pPr lvl="1"/>
            <a:r>
              <a:rPr lang="en-US" sz="2200" b="1">
                <a:solidFill>
                  <a:schemeClr val="accent1"/>
                </a:solidFill>
              </a:rPr>
              <a:t>PI</a:t>
            </a:r>
            <a:r>
              <a:rPr lang="en-US" sz="2200">
                <a:solidFill>
                  <a:schemeClr val="accent1"/>
                </a:solidFill>
              </a:rPr>
              <a:t> (</a:t>
            </a:r>
            <a:r>
              <a:rPr lang="en-US" sz="2200" b="1">
                <a:solidFill>
                  <a:schemeClr val="accent1"/>
                </a:solidFill>
              </a:rPr>
              <a:t>P</a:t>
            </a:r>
            <a:r>
              <a:rPr lang="en-US" sz="2200">
                <a:solidFill>
                  <a:schemeClr val="accent1"/>
                </a:solidFill>
              </a:rPr>
              <a:t>rimary </a:t>
            </a:r>
            <a:r>
              <a:rPr lang="en-US" sz="2200" b="1">
                <a:solidFill>
                  <a:schemeClr val="accent1"/>
                </a:solidFill>
              </a:rPr>
              <a:t>I</a:t>
            </a:r>
            <a:r>
              <a:rPr lang="en-US" sz="2200">
                <a:solidFill>
                  <a:schemeClr val="accent1"/>
                </a:solidFill>
              </a:rPr>
              <a:t>mmunodeficiency)</a:t>
            </a:r>
          </a:p>
          <a:p>
            <a:pPr lvl="1"/>
            <a:r>
              <a:rPr lang="en-US" sz="2200" b="1">
                <a:solidFill>
                  <a:schemeClr val="accent1"/>
                </a:solidFill>
              </a:rPr>
              <a:t>PID</a:t>
            </a:r>
            <a:r>
              <a:rPr lang="en-US" sz="2200">
                <a:solidFill>
                  <a:schemeClr val="accent1"/>
                </a:solidFill>
              </a:rPr>
              <a:t> (</a:t>
            </a:r>
            <a:r>
              <a:rPr lang="en-US" sz="2200" b="1">
                <a:solidFill>
                  <a:schemeClr val="accent1"/>
                </a:solidFill>
              </a:rPr>
              <a:t>P</a:t>
            </a:r>
            <a:r>
              <a:rPr lang="en-US" sz="2200">
                <a:solidFill>
                  <a:schemeClr val="accent1"/>
                </a:solidFill>
              </a:rPr>
              <a:t>rimary </a:t>
            </a:r>
            <a:r>
              <a:rPr lang="en-US" sz="2200" b="1">
                <a:solidFill>
                  <a:schemeClr val="accent1"/>
                </a:solidFill>
              </a:rPr>
              <a:t>I</a:t>
            </a:r>
            <a:r>
              <a:rPr lang="en-US" sz="2200">
                <a:solidFill>
                  <a:schemeClr val="accent1"/>
                </a:solidFill>
              </a:rPr>
              <a:t>mmuno</a:t>
            </a:r>
            <a:r>
              <a:rPr lang="en-US" sz="2200" b="1">
                <a:solidFill>
                  <a:schemeClr val="accent1"/>
                </a:solidFill>
              </a:rPr>
              <a:t>d</a:t>
            </a:r>
            <a:r>
              <a:rPr lang="en-US" sz="2200">
                <a:solidFill>
                  <a:schemeClr val="accent1"/>
                </a:solidFill>
              </a:rPr>
              <a:t>eficiency)</a:t>
            </a:r>
          </a:p>
          <a:p>
            <a:pPr lvl="1"/>
            <a:r>
              <a:rPr lang="en-US" sz="2200" b="1">
                <a:solidFill>
                  <a:schemeClr val="accent1"/>
                </a:solidFill>
              </a:rPr>
              <a:t>PIDD</a:t>
            </a:r>
            <a:r>
              <a:rPr lang="en-US" sz="2200">
                <a:solidFill>
                  <a:schemeClr val="accent1"/>
                </a:solidFill>
              </a:rPr>
              <a:t> (</a:t>
            </a:r>
            <a:r>
              <a:rPr lang="en-US" sz="2200" b="1">
                <a:solidFill>
                  <a:schemeClr val="accent1"/>
                </a:solidFill>
              </a:rPr>
              <a:t>P</a:t>
            </a:r>
            <a:r>
              <a:rPr lang="en-US" sz="2200">
                <a:solidFill>
                  <a:schemeClr val="accent1"/>
                </a:solidFill>
              </a:rPr>
              <a:t>rimary </a:t>
            </a:r>
            <a:r>
              <a:rPr lang="en-US" sz="2200" b="1">
                <a:solidFill>
                  <a:schemeClr val="accent1"/>
                </a:solidFill>
              </a:rPr>
              <a:t>I</a:t>
            </a:r>
            <a:r>
              <a:rPr lang="en-US" sz="2200">
                <a:solidFill>
                  <a:schemeClr val="accent1"/>
                </a:solidFill>
              </a:rPr>
              <a:t>mmunodeficiency </a:t>
            </a:r>
            <a:r>
              <a:rPr lang="en-US" sz="2200" b="1">
                <a:solidFill>
                  <a:schemeClr val="accent1"/>
                </a:solidFill>
              </a:rPr>
              <a:t>D</a:t>
            </a:r>
            <a:r>
              <a:rPr lang="en-US" sz="2200">
                <a:solidFill>
                  <a:schemeClr val="accent1"/>
                </a:solidFill>
              </a:rPr>
              <a:t>isease)</a:t>
            </a:r>
          </a:p>
          <a:p>
            <a:pPr lvl="1"/>
            <a:r>
              <a:rPr lang="en-US" sz="2200" b="1">
                <a:solidFill>
                  <a:schemeClr val="accent1"/>
                </a:solidFill>
              </a:rPr>
              <a:t>IEI</a:t>
            </a:r>
            <a:r>
              <a:rPr lang="en-US" sz="2200">
                <a:solidFill>
                  <a:schemeClr val="accent1"/>
                </a:solidFill>
              </a:rPr>
              <a:t> (</a:t>
            </a:r>
            <a:r>
              <a:rPr lang="en-US" sz="2200" b="1">
                <a:solidFill>
                  <a:schemeClr val="accent1"/>
                </a:solidFill>
              </a:rPr>
              <a:t>I</a:t>
            </a:r>
            <a:r>
              <a:rPr lang="en-US" sz="2200">
                <a:solidFill>
                  <a:schemeClr val="accent1"/>
                </a:solidFill>
              </a:rPr>
              <a:t>nborn </a:t>
            </a:r>
            <a:r>
              <a:rPr lang="en-US" sz="2200" b="1">
                <a:solidFill>
                  <a:schemeClr val="accent1"/>
                </a:solidFill>
              </a:rPr>
              <a:t>E</a:t>
            </a:r>
            <a:r>
              <a:rPr lang="en-US" sz="2200">
                <a:solidFill>
                  <a:schemeClr val="accent1"/>
                </a:solidFill>
              </a:rPr>
              <a:t>rrors of </a:t>
            </a:r>
            <a:r>
              <a:rPr lang="en-US" sz="2200" b="1">
                <a:solidFill>
                  <a:schemeClr val="accent1"/>
                </a:solidFill>
              </a:rPr>
              <a:t>I</a:t>
            </a:r>
            <a:r>
              <a:rPr lang="en-US" sz="2200">
                <a:solidFill>
                  <a:schemeClr val="accent1"/>
                </a:solidFill>
              </a:rPr>
              <a:t>mmunity)</a:t>
            </a:r>
          </a:p>
          <a:p>
            <a:pPr marL="0" indent="0">
              <a:buNone/>
            </a:pPr>
            <a:endParaRPr lang="en-US" sz="2000"/>
          </a:p>
        </p:txBody>
      </p:sp>
      <p:sp>
        <p:nvSpPr>
          <p:cNvPr id="4" name="Text Placeholder 3">
            <a:extLst>
              <a:ext uri="{FF2B5EF4-FFF2-40B4-BE49-F238E27FC236}">
                <a16:creationId xmlns:a16="http://schemas.microsoft.com/office/drawing/2014/main" id="{E26723E7-57CE-7B79-2BD5-82D0F373EBFB}"/>
              </a:ext>
            </a:extLst>
          </p:cNvPr>
          <p:cNvSpPr>
            <a:spLocks noGrp="1"/>
          </p:cNvSpPr>
          <p:nvPr>
            <p:ph type="body" sz="quarter" idx="10"/>
          </p:nvPr>
        </p:nvSpPr>
        <p:spPr>
          <a:xfrm>
            <a:off x="0" y="4892662"/>
            <a:ext cx="8055429" cy="250838"/>
          </a:xfrm>
        </p:spPr>
        <p:txBody>
          <a:bodyPr/>
          <a:lstStyle/>
          <a:p>
            <a:r>
              <a:rPr lang="en-US" err="1">
                <a:solidFill>
                  <a:schemeClr val="accent4">
                    <a:lumMod val="50000"/>
                  </a:schemeClr>
                </a:solidFill>
              </a:rPr>
              <a:t>Raje</a:t>
            </a:r>
            <a:r>
              <a:rPr lang="en-US">
                <a:solidFill>
                  <a:schemeClr val="accent4">
                    <a:lumMod val="50000"/>
                  </a:schemeClr>
                </a:solidFill>
              </a:rPr>
              <a:t> N, et al. </a:t>
            </a:r>
            <a:r>
              <a:rPr lang="en-US" i="1">
                <a:solidFill>
                  <a:schemeClr val="accent4">
                    <a:lumMod val="50000"/>
                  </a:schemeClr>
                </a:solidFill>
              </a:rPr>
              <a:t>Immunol Allergy Clin North Am</a:t>
            </a:r>
            <a:r>
              <a:rPr lang="en-US">
                <a:solidFill>
                  <a:schemeClr val="accent4">
                    <a:lumMod val="50000"/>
                  </a:schemeClr>
                </a:solidFill>
              </a:rPr>
              <a:t>. 2015;35(4):599-623. </a:t>
            </a:r>
            <a:r>
              <a:rPr lang="en-US" err="1">
                <a:solidFill>
                  <a:schemeClr val="accent4">
                    <a:lumMod val="50000"/>
                  </a:schemeClr>
                </a:solidFill>
              </a:rPr>
              <a:t>Kobrynski</a:t>
            </a:r>
            <a:r>
              <a:rPr lang="en-US">
                <a:solidFill>
                  <a:schemeClr val="accent4">
                    <a:lumMod val="50000"/>
                  </a:schemeClr>
                </a:solidFill>
              </a:rPr>
              <a:t> L, et al. </a:t>
            </a:r>
            <a:r>
              <a:rPr lang="en-US" i="1">
                <a:solidFill>
                  <a:schemeClr val="accent4">
                    <a:lumMod val="50000"/>
                  </a:schemeClr>
                </a:solidFill>
              </a:rPr>
              <a:t>J Clin Immunol. </a:t>
            </a:r>
            <a:r>
              <a:rPr lang="en-US">
                <a:solidFill>
                  <a:schemeClr val="accent4">
                    <a:lumMod val="50000"/>
                  </a:schemeClr>
                </a:solidFill>
              </a:rPr>
              <a:t>2014;34(8):954-961.</a:t>
            </a:r>
          </a:p>
        </p:txBody>
      </p:sp>
    </p:spTree>
    <p:extLst>
      <p:ext uri="{BB962C8B-B14F-4D97-AF65-F5344CB8AC3E}">
        <p14:creationId xmlns:p14="http://schemas.microsoft.com/office/powerpoint/2010/main" val="20148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SP001">
  <a:themeElements>
    <a:clrScheme name="MM-114">
      <a:dk1>
        <a:srgbClr val="F2FAF7"/>
      </a:dk1>
      <a:lt1>
        <a:srgbClr val="F2FAF7"/>
      </a:lt1>
      <a:dk2>
        <a:srgbClr val="F2FAF7"/>
      </a:dk2>
      <a:lt2>
        <a:srgbClr val="F2FAF7"/>
      </a:lt2>
      <a:accent1>
        <a:srgbClr val="005774"/>
      </a:accent1>
      <a:accent2>
        <a:srgbClr val="E17268"/>
      </a:accent2>
      <a:accent3>
        <a:srgbClr val="485E69"/>
      </a:accent3>
      <a:accent4>
        <a:srgbClr val="88D6DA"/>
      </a:accent4>
      <a:accent5>
        <a:srgbClr val="EDCC94"/>
      </a:accent5>
      <a:accent6>
        <a:srgbClr val="E78E73"/>
      </a:accent6>
      <a:hlink>
        <a:srgbClr val="50AAD1"/>
      </a:hlink>
      <a:folHlink>
        <a:srgbClr val="4366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B8482F10-A0F7-AC45-9522-FA0D2FD62D0F}" vid="{C9C71413-580F-9748-8436-C1583615C7D3}"/>
    </a:ext>
  </a:extLst>
</a:theme>
</file>

<file path=ppt/theme/theme2.xml><?xml version="1.0" encoding="utf-8"?>
<a:theme xmlns:a="http://schemas.openxmlformats.org/drawingml/2006/main" name="1_SP001">
  <a:themeElements>
    <a:clrScheme name="MM-114">
      <a:dk1>
        <a:srgbClr val="F2FAF7"/>
      </a:dk1>
      <a:lt1>
        <a:srgbClr val="F2FAF7"/>
      </a:lt1>
      <a:dk2>
        <a:srgbClr val="F2FAF7"/>
      </a:dk2>
      <a:lt2>
        <a:srgbClr val="F2FAF7"/>
      </a:lt2>
      <a:accent1>
        <a:srgbClr val="005774"/>
      </a:accent1>
      <a:accent2>
        <a:srgbClr val="E17268"/>
      </a:accent2>
      <a:accent3>
        <a:srgbClr val="485E69"/>
      </a:accent3>
      <a:accent4>
        <a:srgbClr val="88D6DA"/>
      </a:accent4>
      <a:accent5>
        <a:srgbClr val="EDCC94"/>
      </a:accent5>
      <a:accent6>
        <a:srgbClr val="E78E73"/>
      </a:accent6>
      <a:hlink>
        <a:srgbClr val="50AAD1"/>
      </a:hlink>
      <a:folHlink>
        <a:srgbClr val="4366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B8482F10-A0F7-AC45-9522-FA0D2FD62D0F}" vid="{C9C71413-580F-9748-8436-C1583615C7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D22208F-A1DE-8340-9336-43836525781A}">
  <we:reference id="wa200000729" version="3.9.283.0" store="en-US" storeType="OMEX"/>
  <we:alternateReferences>
    <we:reference id="WA200000729" version="3.9.28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d112406-df4e-4417-85d7-a842cf8c97d6">
      <Terms xmlns="http://schemas.microsoft.com/office/infopath/2007/PartnerControls"/>
    </lcf76f155ced4ddcb4097134ff3c332f>
    <TaxCatchAll xmlns="5beda5a1-d995-4f75-94bd-2af6e97b6b84" xsi:nil="true"/>
    <Test xmlns="6d112406-df4e-4417-85d7-a842cf8c97d6" xsi:nil="true"/>
    <InvoiceStatus xmlns="6d112406-df4e-4417-85d7-a842cf8c97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28B29F64E88E45A20499A33E101A9B" ma:contentTypeVersion="31" ma:contentTypeDescription="Create a new document." ma:contentTypeScope="" ma:versionID="3eabaaf029cc214bbfac775e57d02765">
  <xsd:schema xmlns:xsd="http://www.w3.org/2001/XMLSchema" xmlns:xs="http://www.w3.org/2001/XMLSchema" xmlns:p="http://schemas.microsoft.com/office/2006/metadata/properties" xmlns:ns1="http://schemas.microsoft.com/sharepoint/v3" xmlns:ns2="6d112406-df4e-4417-85d7-a842cf8c97d6" xmlns:ns3="5beda5a1-d995-4f75-94bd-2af6e97b6b84" targetNamespace="http://schemas.microsoft.com/office/2006/metadata/properties" ma:root="true" ma:fieldsID="70b728d0fdef9d3c5e719e87fa7e407b" ns1:_="" ns2:_="" ns3:_="">
    <xsd:import namespace="http://schemas.microsoft.com/sharepoint/v3"/>
    <xsd:import namespace="6d112406-df4e-4417-85d7-a842cf8c97d6"/>
    <xsd:import namespace="5beda5a1-d995-4f75-94bd-2af6e97b6b84"/>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InvoiceStatu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12406-df4e-4417-85d7-a842cf8c97d6" elementFormDefault="qualified">
    <xsd:import namespace="http://schemas.microsoft.com/office/2006/documentManagement/types"/>
    <xsd:import namespace="http://schemas.microsoft.com/office/infopath/2007/PartnerControls"/>
    <xsd:element name="Test" ma:index="2" nillable="true" ma:displayName="Test" ma:internalName="Test"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InvoiceStatus" ma:index="21" nillable="true" ma:displayName="Invoice Status" ma:format="Dropdown" ma:internalName="InvoiceStatus">
      <xsd:simpleType>
        <xsd:union memberTypes="dms:Text">
          <xsd:simpleType>
            <xsd:restriction base="dms:Choice">
              <xsd:enumeration value="Finance Approved"/>
              <xsd:enumeration value="Paid AMEX"/>
              <xsd:enumeration value="Paid Check"/>
            </xsd:restriction>
          </xsd:simpleType>
        </xsd:un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36b3256-ab1d-4459-94ff-4b67be3389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eda5a1-d995-4f75-94bd-2af6e97b6b84"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f5e36b40-faba-4325-9939-0db834be33a9}" ma:internalName="TaxCatchAll" ma:showField="CatchAllData" ma:web="5beda5a1-d995-4f75-94bd-2af6e97b6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505937-4C19-4D4E-9DA6-12EF0A3CE20F}">
  <ds:schemaRefs>
    <ds:schemaRef ds:uri="http://schemas.microsoft.com/sharepoint/v3/contenttype/forms"/>
  </ds:schemaRefs>
</ds:datastoreItem>
</file>

<file path=customXml/itemProps2.xml><?xml version="1.0" encoding="utf-8"?>
<ds:datastoreItem xmlns:ds="http://schemas.openxmlformats.org/officeDocument/2006/customXml" ds:itemID="{08239164-B250-4F63-B7B7-18B58B506455}">
  <ds:schemaRefs>
    <ds:schemaRef ds:uri="5beda5a1-d995-4f75-94bd-2af6e97b6b84"/>
    <ds:schemaRef ds:uri="6d112406-df4e-4417-85d7-a842cf8c97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DC1CD4-BDE6-4378-B9C4-5BD5309B8EA2}">
  <ds:schemaRefs>
    <ds:schemaRef ds:uri="5beda5a1-d995-4f75-94bd-2af6e97b6b84"/>
    <ds:schemaRef ds:uri="6d112406-df4e-4417-85d7-a842cf8c97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52</TotalTime>
  <Words>3439</Words>
  <Application>Microsoft Macintosh PowerPoint</Application>
  <PresentationFormat>On-screen Show (16:9)</PresentationFormat>
  <Paragraphs>439</Paragraphs>
  <Slides>56</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.Lucida Grande UI Regular</vt:lpstr>
      <vt:lpstr>Arial</vt:lpstr>
      <vt:lpstr>BlinkMacSystemFont</vt:lpstr>
      <vt:lpstr>Calibri</vt:lpstr>
      <vt:lpstr>Lucida Grande</vt:lpstr>
      <vt:lpstr>System Font Regular</vt:lpstr>
      <vt:lpstr>Wingdings</vt:lpstr>
      <vt:lpstr>2_SP001</vt:lpstr>
      <vt:lpstr>1_SP001</vt:lpstr>
      <vt:lpstr>PowerPoint Presentation</vt:lpstr>
      <vt:lpstr>Accreditation</vt:lpstr>
      <vt:lpstr>Follow us on Twitter!</vt:lpstr>
      <vt:lpstr>Kenneth Paris, MD, MPH (Moderator)</vt:lpstr>
      <vt:lpstr>Kristin Epland, MSN, FNP-C </vt:lpstr>
      <vt:lpstr>Hey Jin Chong, MD, PhD, FAAAAI</vt:lpstr>
      <vt:lpstr>PowerPoint Presentation</vt:lpstr>
      <vt:lpstr>PI Overview Kenneth Paris, MD, MPH</vt:lpstr>
      <vt:lpstr>Primary Immunodeficiency</vt:lpstr>
      <vt:lpstr>Cumulative Discovery of IEI, Prevalence, and Types of Deficiencies</vt:lpstr>
      <vt:lpstr>Audience Response</vt:lpstr>
      <vt:lpstr>Assess the signs and symptoms of primary immunodeficiency in pediatric patients</vt:lpstr>
      <vt:lpstr>Diagnosing PI: Warning Signs</vt:lpstr>
      <vt:lpstr>PI Vigilance: Recurrent, Unusual, Persistent, Severe, Shared Infections</vt:lpstr>
      <vt:lpstr>Racial, Ethnic, and Socioeconomic Disparities in the Diagnosis of PI</vt:lpstr>
      <vt:lpstr>Social Determinants of Health in PI</vt:lpstr>
      <vt:lpstr>Audience Response </vt:lpstr>
      <vt:lpstr>Implement strategies for timely diagnosis of primary immunodeficiency</vt:lpstr>
      <vt:lpstr>The Long Road to Diagnosis</vt:lpstr>
      <vt:lpstr>Prompt Diagnosis Matters: Ilana’s Story</vt:lpstr>
      <vt:lpstr>Initial Immune Evaluation: 4 Stages of Testing</vt:lpstr>
      <vt:lpstr>Family History</vt:lpstr>
      <vt:lpstr>Autoimmunity</vt:lpstr>
      <vt:lpstr>Laboratory Analysis: Start with the Lymphocyte</vt:lpstr>
      <vt:lpstr>T-Cell Receptor Excision Circle (TREC) Analysis</vt:lpstr>
      <vt:lpstr>Every Abnormal TREC is not SCID</vt:lpstr>
      <vt:lpstr>Screening Immunoglobulins</vt:lpstr>
      <vt:lpstr>Pitfalls of Testing</vt:lpstr>
      <vt:lpstr>When to Refer to a Specialist</vt:lpstr>
      <vt:lpstr>Interdisciplinary Management of PI</vt:lpstr>
      <vt:lpstr>Shared Decision-Making and the SHARE Approach </vt:lpstr>
      <vt:lpstr>Audience Response</vt:lpstr>
      <vt:lpstr>Incorporate evidence-based treatments for patients with primary immunodeficiency</vt:lpstr>
      <vt:lpstr>Case Study: RS</vt:lpstr>
      <vt:lpstr>Case Study: RS (cont’d)</vt:lpstr>
      <vt:lpstr>Case Study: RS (cont’d)</vt:lpstr>
      <vt:lpstr>Selecting Therapies for PI</vt:lpstr>
      <vt:lpstr>Patient Experience: IVIg, SCIg, fSCIg</vt:lpstr>
      <vt:lpstr>Enzyme Replacement Therapy (ERT)</vt:lpstr>
      <vt:lpstr>Gene Therapy</vt:lpstr>
      <vt:lpstr>Gene Therapy: X-SCID</vt:lpstr>
      <vt:lpstr>Gene Therapy: X-SCID (cont’d)</vt:lpstr>
      <vt:lpstr>Case Study: (cont’d) RS History After IVIg</vt:lpstr>
      <vt:lpstr>Case Study: RS (History After IVIg)</vt:lpstr>
      <vt:lpstr>Case Study (cont’d): More History After IVIg</vt:lpstr>
      <vt:lpstr>Case Study (cont’d): More History After IVIg</vt:lpstr>
      <vt:lpstr>Case Conclusion: RS Responds  to “Precision Medicine” </vt:lpstr>
      <vt:lpstr>Precision Medicine in PI</vt:lpstr>
      <vt:lpstr>Audience Response</vt:lpstr>
      <vt:lpstr>Audience Response </vt:lpstr>
      <vt:lpstr>Audience Response</vt:lpstr>
      <vt:lpstr>PowerPoint Presentation</vt:lpstr>
      <vt:lpstr>SMART Goals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Strategies</dc:title>
  <dc:subject/>
  <dc:creator>Carri Renaud</dc:creator>
  <cp:keywords/>
  <dc:description/>
  <cp:lastModifiedBy>Shari Tordoff</cp:lastModifiedBy>
  <cp:revision>5</cp:revision>
  <dcterms:created xsi:type="dcterms:W3CDTF">2021-04-28T15:29:10Z</dcterms:created>
  <dcterms:modified xsi:type="dcterms:W3CDTF">2023-04-30T10:08:46Z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0x010100F628B29F64E88E45A20499A33E101A9B</vt:lpwstr>
  </property>
  <property fmtid="{D5CDD505-2E9C-101B-9397-08002B2CF9AE}" pid="3" name="MediaServiceImageTags">
    <vt:lpwstr/>
  </property>
</Properties>
</file>