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33"/>
  </p:notesMasterIdLst>
  <p:handoutMasterIdLst>
    <p:handoutMasterId r:id="rId34"/>
  </p:handoutMasterIdLst>
  <p:sldIdLst>
    <p:sldId id="4360" r:id="rId2"/>
    <p:sldId id="4382" r:id="rId3"/>
    <p:sldId id="4375" r:id="rId4"/>
    <p:sldId id="4376" r:id="rId5"/>
    <p:sldId id="4387" r:id="rId6"/>
    <p:sldId id="4388" r:id="rId7"/>
    <p:sldId id="4377" r:id="rId8"/>
    <p:sldId id="290" r:id="rId9"/>
    <p:sldId id="2609" r:id="rId10"/>
    <p:sldId id="283" r:id="rId11"/>
    <p:sldId id="4389" r:id="rId12"/>
    <p:sldId id="289" r:id="rId13"/>
    <p:sldId id="4395" r:id="rId14"/>
    <p:sldId id="4385" r:id="rId15"/>
    <p:sldId id="4386" r:id="rId16"/>
    <p:sldId id="4394" r:id="rId17"/>
    <p:sldId id="292" r:id="rId18"/>
    <p:sldId id="4390" r:id="rId19"/>
    <p:sldId id="4396" r:id="rId20"/>
    <p:sldId id="295" r:id="rId21"/>
    <p:sldId id="4391" r:id="rId22"/>
    <p:sldId id="296" r:id="rId23"/>
    <p:sldId id="300" r:id="rId24"/>
    <p:sldId id="4392" r:id="rId25"/>
    <p:sldId id="302" r:id="rId26"/>
    <p:sldId id="4393" r:id="rId27"/>
    <p:sldId id="303" r:id="rId28"/>
    <p:sldId id="4355" r:id="rId29"/>
    <p:sldId id="4356" r:id="rId30"/>
    <p:sldId id="4288" r:id="rId31"/>
    <p:sldId id="4378"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eehan-Perry" initials="SMP" lastIdx="10" clrIdx="0">
    <p:extLst>
      <p:ext uri="{19B8F6BF-5375-455C-9EA6-DF929625EA0E}">
        <p15:presenceInfo xmlns:p15="http://schemas.microsoft.com/office/powerpoint/2012/main" userId="S::perrys@knowfully.com::85ee32ea-2199-4a62-85bf-9817686f50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FF5"/>
    <a:srgbClr val="5C6B72"/>
    <a:srgbClr val="377A71"/>
    <a:srgbClr val="2C7167"/>
    <a:srgbClr val="E1CB3E"/>
    <a:srgbClr val="E2D059"/>
    <a:srgbClr val="F0EC6B"/>
    <a:srgbClr val="E2E770"/>
    <a:srgbClr val="8D7A31"/>
    <a:srgbClr val="062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4"/>
    <p:restoredTop sz="95376"/>
  </p:normalViewPr>
  <p:slideViewPr>
    <p:cSldViewPr snapToGrid="0" snapToObjects="1">
      <p:cViewPr varScale="1">
        <p:scale>
          <a:sx n="117" d="100"/>
          <a:sy n="117" d="100"/>
        </p:scale>
        <p:origin x="176" y="656"/>
      </p:cViewPr>
      <p:guideLst>
        <p:guide orient="horz" pos="252"/>
        <p:guide pos="26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11/1/21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dirty="0"/>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11/1/21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dirty="0"/>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368178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6E1A8-6D11-D944-BA46-3CE3E43A53DE}" type="slidenum">
              <a:rPr lang="en-US" smtClean="0"/>
              <a:pPr/>
              <a:t>2</a:t>
            </a:fld>
            <a:endParaRPr lang="en-US" dirty="0"/>
          </a:p>
        </p:txBody>
      </p:sp>
    </p:spTree>
    <p:extLst>
      <p:ext uri="{BB962C8B-B14F-4D97-AF65-F5344CB8AC3E}">
        <p14:creationId xmlns:p14="http://schemas.microsoft.com/office/powerpoint/2010/main" val="200170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applicable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29</a:t>
            </a:fld>
            <a:endParaRPr lang="en-US" dirty="0"/>
          </a:p>
        </p:txBody>
      </p:sp>
    </p:spTree>
    <p:extLst>
      <p:ext uri="{BB962C8B-B14F-4D97-AF65-F5344CB8AC3E}">
        <p14:creationId xmlns:p14="http://schemas.microsoft.com/office/powerpoint/2010/main" val="379173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dirty="0"/>
          </a:p>
        </p:txBody>
      </p:sp>
    </p:spTree>
    <p:extLst>
      <p:ext uri="{BB962C8B-B14F-4D97-AF65-F5344CB8AC3E}">
        <p14:creationId xmlns:p14="http://schemas.microsoft.com/office/powerpoint/2010/main" val="228689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last slide (23) should go up during the Q&amp;A </a:t>
            </a: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31</a:t>
            </a:fld>
            <a:endParaRPr lang="en-US" dirty="0"/>
          </a:p>
        </p:txBody>
      </p:sp>
    </p:spTree>
    <p:extLst>
      <p:ext uri="{BB962C8B-B14F-4D97-AF65-F5344CB8AC3E}">
        <p14:creationId xmlns:p14="http://schemas.microsoft.com/office/powerpoint/2010/main" val="752379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AE9B2-B3F1-7545-9628-B1316E4151C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 name="Title 1"/>
          <p:cNvSpPr>
            <a:spLocks noGrp="1"/>
          </p:cNvSpPr>
          <p:nvPr>
            <p:ph type="title" hasCustomPrompt="1"/>
          </p:nvPr>
        </p:nvSpPr>
        <p:spPr>
          <a:xfrm>
            <a:off x="749870" y="414324"/>
            <a:ext cx="7771961" cy="510909"/>
          </a:xfrm>
          <a:effectLst/>
        </p:spPr>
        <p:txBody>
          <a:bodyPr wrap="square" lIns="0">
            <a:spAutoFit/>
          </a:bodyPr>
          <a:lstStyle>
            <a:lvl1pPr>
              <a:defRPr sz="3200">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749869" y="968322"/>
            <a:ext cx="7771961" cy="466281"/>
          </a:xfrm>
        </p:spPr>
        <p:txBody>
          <a:bodyPr wrap="square" lIns="0" rIns="0">
            <a:spAutoFit/>
          </a:bodyPr>
          <a:lstStyle>
            <a:lvl1pPr marL="9525" indent="0">
              <a:buFont typeface="Arial" panose="020B0604020202020204" pitchFamily="34" charset="0"/>
              <a:buNone/>
              <a:defRPr sz="2800" b="0"/>
            </a:lvl1pPr>
            <a:lvl2pPr marL="9525" indent="0">
              <a:buClr>
                <a:schemeClr val="accent3"/>
              </a:buClr>
              <a:buSzPct val="115000"/>
              <a:buFont typeface="Lucida Grande"/>
              <a:buNone/>
              <a:tabLst/>
              <a:defRPr/>
            </a:lvl2pPr>
            <a:lvl3pPr marL="9525" indent="0">
              <a:buClr>
                <a:schemeClr val="accent4"/>
              </a:buClr>
              <a:buFont typeface="Arial" panose="020B0604020202020204" pitchFamily="34" charset="0"/>
              <a:buNone/>
              <a:defRPr/>
            </a:lvl3pPr>
            <a:lvl4pPr marL="9525" indent="0">
              <a:buClr>
                <a:schemeClr val="accent4"/>
              </a:buClr>
              <a:buFont typeface="Arial" panose="020B0604020202020204" pitchFamily="34" charset="0"/>
              <a:buNone/>
              <a:defRPr/>
            </a:lvl4pPr>
            <a:lvl5pPr marL="9525" indent="0">
              <a:buClr>
                <a:schemeClr val="accent4"/>
              </a:buClr>
              <a:buFont typeface="Arial" panose="020B0604020202020204" pitchFamily="34" charse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4E21FFE-2365-2742-8B58-9AC7FC18CC80}"/>
              </a:ext>
            </a:extLst>
          </p:cNvPr>
          <p:cNvSpPr>
            <a:spLocks noGrp="1"/>
          </p:cNvSpPr>
          <p:nvPr>
            <p:ph type="pic" sz="quarter" idx="11"/>
          </p:nvPr>
        </p:nvSpPr>
        <p:spPr>
          <a:xfrm>
            <a:off x="7123814" y="552597"/>
            <a:ext cx="1136945" cy="1339998"/>
          </a:xfrm>
          <a:ln w="25400">
            <a:solidFill>
              <a:schemeClr val="accent6"/>
            </a:solidFill>
          </a:ln>
          <a:effectLst>
            <a:outerShdw blurRad="50800" dist="38100" dir="2700000" algn="tl" rotWithShape="0">
              <a:prstClr val="black">
                <a:alpha val="40000"/>
              </a:prstClr>
            </a:outerShdw>
          </a:effectLst>
        </p:spPr>
        <p:txBody>
          <a:bodyPr/>
          <a:lstStyle>
            <a:lvl1pPr marL="0" indent="0">
              <a:buNone/>
              <a:defRPr sz="1600"/>
            </a:lvl1pPr>
          </a:lstStyle>
          <a:p>
            <a:r>
              <a:rPr lang="en-US" dirty="0"/>
              <a:t>Click icon to add picture</a:t>
            </a:r>
          </a:p>
        </p:txBody>
      </p:sp>
    </p:spTree>
    <p:extLst>
      <p:ext uri="{BB962C8B-B14F-4D97-AF65-F5344CB8AC3E}">
        <p14:creationId xmlns:p14="http://schemas.microsoft.com/office/powerpoint/2010/main" val="11588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0FDB-CB03-4644-A48A-9DEDCF5B3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7FEB4-417F-4119-9F3C-E2801229A2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6CE2-DDF8-45B6-86B5-B7A5417EE9B3}"/>
              </a:ext>
            </a:extLst>
          </p:cNvPr>
          <p:cNvSpPr>
            <a:spLocks noGrp="1"/>
          </p:cNvSpPr>
          <p:nvPr>
            <p:ph type="dt" sz="half" idx="10"/>
          </p:nvPr>
        </p:nvSpPr>
        <p:spPr/>
        <p:txBody>
          <a:bodyPr/>
          <a:lstStyle/>
          <a:p>
            <a:fld id="{AF017E7F-2BF2-4230-9579-E520B04EE138}" type="datetimeFigureOut">
              <a:rPr lang="en-US" smtClean="0"/>
              <a:t>11/1/21</a:t>
            </a:fld>
            <a:endParaRPr lang="en-US" dirty="0"/>
          </a:p>
        </p:txBody>
      </p:sp>
      <p:sp>
        <p:nvSpPr>
          <p:cNvPr id="5" name="Footer Placeholder 4">
            <a:extLst>
              <a:ext uri="{FF2B5EF4-FFF2-40B4-BE49-F238E27FC236}">
                <a16:creationId xmlns:a16="http://schemas.microsoft.com/office/drawing/2014/main" id="{2D374D1A-92C7-472E-A7ED-4460508A7F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C4B3A2-72C0-45FC-9CF5-9A9F8D920691}"/>
              </a:ext>
            </a:extLst>
          </p:cNvPr>
          <p:cNvSpPr>
            <a:spLocks noGrp="1"/>
          </p:cNvSpPr>
          <p:nvPr>
            <p:ph type="sldNum" sz="quarter" idx="12"/>
          </p:nvPr>
        </p:nvSpPr>
        <p:spPr/>
        <p:txBody>
          <a:bodyPr/>
          <a:lstStyle/>
          <a:p>
            <a:fld id="{1AB37B1A-F9C3-4AED-A1AA-9E5CD4DB56F3}" type="slidenum">
              <a:rPr lang="en-US" smtClean="0"/>
              <a:t>‹#›</a:t>
            </a:fld>
            <a:endParaRPr lang="en-US" dirty="0"/>
          </a:p>
        </p:txBody>
      </p:sp>
    </p:spTree>
    <p:extLst>
      <p:ext uri="{BB962C8B-B14F-4D97-AF65-F5344CB8AC3E}">
        <p14:creationId xmlns:p14="http://schemas.microsoft.com/office/powerpoint/2010/main" val="103919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spcBef>
                <a:spcPts val="3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92662"/>
            <a:ext cx="8064138" cy="250838"/>
          </a:xfrm>
        </p:spPr>
        <p:txBody>
          <a:bodyPr vert="horz" wrap="square" lIns="228600" tIns="0" rIns="0" bIns="118872" rtlCol="0" anchor="b" anchorCtr="0">
            <a:spAutoFit/>
          </a:bodyPr>
          <a:lstStyle>
            <a:lvl1pPr>
              <a:spcBef>
                <a:spcPts val="3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16482"/>
            <a:ext cx="8309810" cy="615553"/>
          </a:xfrm>
        </p:spPr>
        <p:txBody>
          <a:bodyPr/>
          <a:lstStyle>
            <a:lvl1pPr>
              <a:defRPr baseline="0">
                <a:solidFill>
                  <a:srgbClr val="77CFF5"/>
                </a:solidFill>
              </a:defRPr>
            </a:lvl1pPr>
          </a:lstStyle>
          <a:p>
            <a:r>
              <a:rPr lang="en-US" dirty="0"/>
              <a:t>Audience Response</a:t>
            </a:r>
          </a:p>
        </p:txBody>
      </p:sp>
      <p:sp>
        <p:nvSpPr>
          <p:cNvPr id="4" name="Content Placeholder 2"/>
          <p:cNvSpPr>
            <a:spLocks noGrp="1"/>
          </p:cNvSpPr>
          <p:nvPr>
            <p:ph idx="1"/>
          </p:nvPr>
        </p:nvSpPr>
        <p:spPr>
          <a:xfrm>
            <a:off x="417095" y="1545935"/>
            <a:ext cx="8309810" cy="510909"/>
          </a:xfrm>
        </p:spPr>
        <p:txBody>
          <a:bodyPr wrap="square">
            <a:spAutoFit/>
          </a:bodyPr>
          <a:lstStyle>
            <a:lvl1pPr marL="0" indent="0">
              <a:buSzPct val="100000"/>
              <a:buFont typeface="+mj-lt"/>
              <a:buNone/>
              <a:defRPr sz="3200" b="1"/>
            </a:lvl1pPr>
          </a:lstStyle>
          <a:p>
            <a:pPr lvl="0"/>
            <a:r>
              <a:rPr lang="en-US" dirty="0"/>
              <a:t>Click to edit Master text styles</a:t>
            </a:r>
          </a:p>
        </p:txBody>
      </p:sp>
      <p:sp>
        <p:nvSpPr>
          <p:cNvPr id="5" name="Content Placeholder 2"/>
          <p:cNvSpPr>
            <a:spLocks noGrp="1"/>
          </p:cNvSpPr>
          <p:nvPr>
            <p:ph idx="10"/>
          </p:nvPr>
        </p:nvSpPr>
        <p:spPr>
          <a:xfrm>
            <a:off x="417095" y="2541734"/>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8072846" cy="250838"/>
          </a:xfrm>
        </p:spPr>
        <p:txBody>
          <a:bodyPr vert="horz" wrap="square" lIns="228600" tIns="0" rIns="0" bIns="118872" rtlCol="0" anchor="b" anchorCtr="0">
            <a:spAutoFit/>
          </a:bodyPr>
          <a:lstStyle>
            <a:lvl1pPr>
              <a:spcBef>
                <a:spcPts val="3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8064137" cy="250838"/>
          </a:xfrm>
        </p:spPr>
        <p:txBody>
          <a:bodyPr vert="horz" wrap="square" lIns="228600" tIns="0" rIns="0" bIns="118872" rtlCol="0" anchor="b" anchorCtr="0">
            <a:spAutoFit/>
          </a:bodyPr>
          <a:lstStyle>
            <a:lvl1pPr>
              <a:spcBef>
                <a:spcPts val="300"/>
              </a:spcBef>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095" y="225225"/>
            <a:ext cx="8309810" cy="563231"/>
          </a:xfrm>
          <a:effectLst/>
        </p:spPr>
        <p:txBody>
          <a:bodyPr/>
          <a:lstStyle>
            <a:lvl1pPr>
              <a:defRPr sz="3600">
                <a:solidFill>
                  <a:schemeClr val="accent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1" y="4994998"/>
            <a:ext cx="8132299" cy="297004"/>
          </a:xfrm>
        </p:spPr>
        <p:txBody>
          <a:bodyPr wrap="square" lIns="228600" bIns="118872" anchor="b" anchorCtr="0">
            <a:spAutoFit/>
          </a:bodyPr>
          <a:lstStyle>
            <a:lvl1pPr marL="0" indent="0">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12CDD063-EBCC-A84C-8D2E-F6168F0FC1B2}"/>
              </a:ext>
            </a:extLst>
          </p:cNvPr>
          <p:cNvPicPr>
            <a:picLocks noChangeAspect="1"/>
          </p:cNvPicPr>
          <p:nvPr userDrawn="1"/>
        </p:nvPicPr>
        <p:blipFill>
          <a:blip r:embed="rId2"/>
          <a:stretch>
            <a:fillRect/>
          </a:stretch>
        </p:blipFill>
        <p:spPr>
          <a:xfrm>
            <a:off x="8132299" y="4961820"/>
            <a:ext cx="928160" cy="301752"/>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13" name="Rectangle 12"/>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3" name="Rectangle 2"/>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2" name="Title 1"/>
          <p:cNvSpPr>
            <a:spLocks noGrp="1"/>
          </p:cNvSpPr>
          <p:nvPr>
            <p:ph type="title"/>
          </p:nvPr>
        </p:nvSpPr>
        <p:spPr>
          <a:xfrm>
            <a:off x="408491" y="110399"/>
            <a:ext cx="8547101" cy="510909"/>
          </a:xfrm>
          <a:effectLst>
            <a:outerShdw blurRad="50800" dist="38100" dir="2700000" algn="tl" rotWithShape="0">
              <a:prstClr val="black">
                <a:alpha val="40000"/>
              </a:prstClr>
            </a:outerShdw>
          </a:effectLst>
        </p:spPr>
        <p:txBody>
          <a:bodyPr/>
          <a:lstStyle>
            <a:lvl1pPr>
              <a:defRPr sz="3200">
                <a:solidFill>
                  <a:schemeClr val="bg2"/>
                </a:solidFill>
                <a:effectLst/>
              </a:defRPr>
            </a:lvl1pPr>
          </a:lstStyle>
          <a:p>
            <a:r>
              <a:rPr lang="en-US" dirty="0"/>
              <a:t>Click to edit Master title style</a:t>
            </a:r>
          </a:p>
        </p:txBody>
      </p:sp>
      <p:sp>
        <p:nvSpPr>
          <p:cNvPr id="6" name="Rectangle 5"/>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10" name="Text Placeholder 6"/>
          <p:cNvSpPr>
            <a:spLocks noGrp="1"/>
          </p:cNvSpPr>
          <p:nvPr>
            <p:ph type="body" sz="quarter" idx="11"/>
          </p:nvPr>
        </p:nvSpPr>
        <p:spPr>
          <a:xfrm>
            <a:off x="-1" y="4892663"/>
            <a:ext cx="8064138" cy="250838"/>
          </a:xfrm>
        </p:spPr>
        <p:txBody>
          <a:bodyPr vert="horz" wrap="square" lIns="228600" tIns="0" rIns="0" bIns="118872" rtlCol="0" anchor="b" anchorCtr="0">
            <a:spAutoFit/>
          </a:bodyPr>
          <a:lstStyle>
            <a:lvl1pPr>
              <a:spcBef>
                <a:spcPts val="300"/>
              </a:spcBef>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dirty="0"/>
              <a:t>Click to edit Master text styles</a:t>
            </a:r>
          </a:p>
        </p:txBody>
      </p:sp>
      <p:sp>
        <p:nvSpPr>
          <p:cNvPr id="9" name="Content Placeholder 8"/>
          <p:cNvSpPr>
            <a:spLocks noGrp="1"/>
          </p:cNvSpPr>
          <p:nvPr>
            <p:ph sz="quarter" idx="10"/>
          </p:nvPr>
        </p:nvSpPr>
        <p:spPr>
          <a:xfrm>
            <a:off x="408492" y="904876"/>
            <a:ext cx="8547100" cy="327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14"/>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ornerstoneshealth.org/ibd-checklists/" TargetMode="External"/><Relationship Id="rId7" Type="http://schemas.openxmlformats.org/officeDocument/2006/relationships/image" Target="../media/image12.png"/><Relationship Id="rId2" Type="http://schemas.openxmlformats.org/officeDocument/2006/relationships/hyperlink" Target="https://acgcasereports.gi.org/guidelines" TargetMode="Externa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www.crohnscolitisfoundation.org/science-and-professionals/education-resources/health-maintenance-checklists" TargetMode="External"/><Relationship Id="rId4" Type="http://schemas.openxmlformats.org/officeDocument/2006/relationships/hyperlink" Target="https://gastro.org/guidelines/ibd-and-bowel-disorders/" TargetMode="Externa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9" y="2112316"/>
            <a:ext cx="7435328" cy="1426544"/>
          </a:xfrm>
        </p:spPr>
        <p:txBody>
          <a:bodyPr/>
          <a:lstStyle/>
          <a:p>
            <a:r>
              <a:rPr lang="en-US" sz="3400" dirty="0"/>
              <a:t>Meeting the Needs of Under-Represented Patients with IBD: Screening and Immunizations</a:t>
            </a:r>
          </a:p>
        </p:txBody>
      </p:sp>
      <p:sp>
        <p:nvSpPr>
          <p:cNvPr id="3" name="Text Placeholder 2"/>
          <p:cNvSpPr>
            <a:spLocks noGrp="1"/>
          </p:cNvSpPr>
          <p:nvPr>
            <p:ph type="body" sz="quarter" idx="10"/>
          </p:nvPr>
        </p:nvSpPr>
        <p:spPr>
          <a:xfrm>
            <a:off x="539751" y="3811201"/>
            <a:ext cx="7913133" cy="1154906"/>
          </a:xfrm>
        </p:spPr>
        <p:txBody>
          <a:bodyPr/>
          <a:lstStyle/>
          <a:p>
            <a:r>
              <a:rPr lang="en-US" sz="2400" dirty="0"/>
              <a:t>Supported by educational grants from AbbVie Inc.; Janssen Biotech, Inc., administered by Janssen Scientific Affairs, LLC; and Takeda Pharmaceuticals U.S.A., Inc.</a:t>
            </a:r>
            <a:endParaRPr lang="en-US" sz="2400" dirty="0">
              <a:solidFill>
                <a:srgbClr val="FF0000"/>
              </a:solidFill>
            </a:endParaRPr>
          </a:p>
        </p:txBody>
      </p:sp>
    </p:spTree>
    <p:extLst>
      <p:ext uri="{BB962C8B-B14F-4D97-AF65-F5344CB8AC3E}">
        <p14:creationId xmlns:p14="http://schemas.microsoft.com/office/powerpoint/2010/main" val="34265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F6C8AE-6739-4943-9E26-691349FF26B7}"/>
              </a:ext>
            </a:extLst>
          </p:cNvPr>
          <p:cNvSpPr>
            <a:spLocks noGrp="1"/>
          </p:cNvSpPr>
          <p:nvPr>
            <p:ph type="title"/>
          </p:nvPr>
        </p:nvSpPr>
        <p:spPr/>
        <p:txBody>
          <a:bodyPr/>
          <a:lstStyle/>
          <a:p>
            <a:r>
              <a:rPr lang="en-US" dirty="0"/>
              <a:t>Audience Response</a:t>
            </a:r>
          </a:p>
        </p:txBody>
      </p:sp>
      <p:sp>
        <p:nvSpPr>
          <p:cNvPr id="12" name="Content Placeholder 11">
            <a:extLst>
              <a:ext uri="{FF2B5EF4-FFF2-40B4-BE49-F238E27FC236}">
                <a16:creationId xmlns:a16="http://schemas.microsoft.com/office/drawing/2014/main" id="{5C7A33B9-0C3D-D949-BB84-FB5D174836FE}"/>
              </a:ext>
            </a:extLst>
          </p:cNvPr>
          <p:cNvSpPr>
            <a:spLocks noGrp="1"/>
          </p:cNvSpPr>
          <p:nvPr>
            <p:ph idx="1"/>
          </p:nvPr>
        </p:nvSpPr>
        <p:spPr>
          <a:xfrm>
            <a:off x="417095" y="1281542"/>
            <a:ext cx="8309810" cy="929485"/>
          </a:xfrm>
        </p:spPr>
        <p:txBody>
          <a:bodyPr/>
          <a:lstStyle/>
          <a:p>
            <a:r>
              <a:rPr lang="en-US" dirty="0">
                <a:latin typeface="Arial" panose="020B0604020202020204" pitchFamily="34" charset="0"/>
                <a:cs typeface="Arial" panose="020B0604020202020204" pitchFamily="34" charset="0"/>
              </a:rPr>
              <a:t>What preventive care information is missing from Michael’s chart?</a:t>
            </a:r>
          </a:p>
        </p:txBody>
      </p:sp>
      <p:sp>
        <p:nvSpPr>
          <p:cNvPr id="14" name="Content Placeholder 13">
            <a:extLst>
              <a:ext uri="{FF2B5EF4-FFF2-40B4-BE49-F238E27FC236}">
                <a16:creationId xmlns:a16="http://schemas.microsoft.com/office/drawing/2014/main" id="{7010C357-DABE-1748-A86A-48F03FAD82EB}"/>
              </a:ext>
            </a:extLst>
          </p:cNvPr>
          <p:cNvSpPr>
            <a:spLocks noGrp="1"/>
          </p:cNvSpPr>
          <p:nvPr>
            <p:ph idx="10"/>
          </p:nvPr>
        </p:nvSpPr>
        <p:spPr>
          <a:xfrm>
            <a:off x="417095" y="2266929"/>
            <a:ext cx="8309810" cy="2231380"/>
          </a:xfrm>
        </p:spPr>
        <p:txBody>
          <a:bodyPr/>
          <a:lstStyle/>
          <a:p>
            <a:pPr marL="0" indent="0">
              <a:buNone/>
            </a:pPr>
            <a:r>
              <a:rPr lang="en-US" dirty="0">
                <a:latin typeface="Arial" panose="020B0604020202020204" pitchFamily="34" charset="0"/>
                <a:cs typeface="Arial" panose="020B0604020202020204" pitchFamily="34" charset="0"/>
              </a:rPr>
              <a:t>A. Vaccination history</a:t>
            </a:r>
          </a:p>
          <a:p>
            <a:pPr marL="0" indent="0">
              <a:buNone/>
            </a:pPr>
            <a:r>
              <a:rPr lang="en-US" dirty="0">
                <a:latin typeface="Arial" panose="020B0604020202020204" pitchFamily="34" charset="0"/>
                <a:cs typeface="Arial" panose="020B0604020202020204" pitchFamily="34" charset="0"/>
              </a:rPr>
              <a:t>B. Nutritional assessment information</a:t>
            </a:r>
          </a:p>
          <a:p>
            <a:pPr marL="0" indent="0">
              <a:buNone/>
            </a:pPr>
            <a:r>
              <a:rPr lang="en-US" dirty="0">
                <a:latin typeface="Arial" panose="020B0604020202020204" pitchFamily="34" charset="0"/>
                <a:cs typeface="Arial" panose="020B0604020202020204" pitchFamily="34" charset="0"/>
              </a:rPr>
              <a:t>C. Assessment of Michael’s mental health</a:t>
            </a:r>
          </a:p>
          <a:p>
            <a:pPr marL="0" indent="0">
              <a:buNone/>
            </a:pPr>
            <a:r>
              <a:rPr lang="en-US" dirty="0">
                <a:latin typeface="Arial" panose="020B0604020202020204" pitchFamily="34" charset="0"/>
                <a:cs typeface="Arial" panose="020B0604020202020204" pitchFamily="34" charset="0"/>
              </a:rPr>
              <a:t>D. Smoking status</a:t>
            </a:r>
          </a:p>
          <a:p>
            <a:pPr marL="0" indent="0">
              <a:buNone/>
            </a:pPr>
            <a:r>
              <a:rPr lang="en-US" dirty="0">
                <a:latin typeface="Arial" panose="020B0604020202020204" pitchFamily="34" charset="0"/>
                <a:cs typeface="Arial" panose="020B0604020202020204" pitchFamily="34" charset="0"/>
              </a:rPr>
              <a:t>E. </a:t>
            </a:r>
            <a:r>
              <a:rPr lang="en-US" dirty="0">
                <a:highlight>
                  <a:srgbClr val="FFFF00"/>
                </a:highlight>
                <a:latin typeface="Arial" panose="020B0604020202020204" pitchFamily="34" charset="0"/>
                <a:cs typeface="Arial" panose="020B0604020202020204" pitchFamily="34" charset="0"/>
              </a:rPr>
              <a:t>All of the above</a:t>
            </a:r>
          </a:p>
        </p:txBody>
      </p:sp>
    </p:spTree>
    <p:extLst>
      <p:ext uri="{BB962C8B-B14F-4D97-AF65-F5344CB8AC3E}">
        <p14:creationId xmlns:p14="http://schemas.microsoft.com/office/powerpoint/2010/main" val="101797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D72D-62B4-6B46-8A69-C5943F56B664}"/>
              </a:ext>
            </a:extLst>
          </p:cNvPr>
          <p:cNvSpPr>
            <a:spLocks noGrp="1"/>
          </p:cNvSpPr>
          <p:nvPr>
            <p:ph type="title"/>
          </p:nvPr>
        </p:nvSpPr>
        <p:spPr/>
        <p:txBody>
          <a:bodyPr/>
          <a:lstStyle/>
          <a:p>
            <a:r>
              <a:rPr lang="en-US" dirty="0"/>
              <a:t>Case Study: Michael</a:t>
            </a:r>
          </a:p>
        </p:txBody>
      </p:sp>
      <p:sp>
        <p:nvSpPr>
          <p:cNvPr id="3" name="Content Placeholder 2">
            <a:extLst>
              <a:ext uri="{FF2B5EF4-FFF2-40B4-BE49-F238E27FC236}">
                <a16:creationId xmlns:a16="http://schemas.microsoft.com/office/drawing/2014/main" id="{F09F7275-3387-BA48-80B5-569A5C35B025}"/>
              </a:ext>
            </a:extLst>
          </p:cNvPr>
          <p:cNvSpPr>
            <a:spLocks noGrp="1"/>
          </p:cNvSpPr>
          <p:nvPr>
            <p:ph idx="1"/>
          </p:nvPr>
        </p:nvSpPr>
        <p:spPr>
          <a:xfrm>
            <a:off x="749869" y="968322"/>
            <a:ext cx="6916205" cy="3886449"/>
          </a:xfrm>
        </p:spPr>
        <p:txBody>
          <a:bodyPr/>
          <a:lstStyle/>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39-year-old Black male</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Mild pancolitis</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Chronic UC x 8 years</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Family history of IBD</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At risk for CRC due to family history</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Has not received flu vaccine</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Needs screening assessments completed</a:t>
            </a:r>
          </a:p>
          <a:p>
            <a:pPr marL="295275"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Prescribed oral mesalamine; does not want to use rectal mesalamine</a:t>
            </a:r>
          </a:p>
          <a:p>
            <a:endParaRPr lang="en-US" sz="2700" dirty="0"/>
          </a:p>
        </p:txBody>
      </p:sp>
      <p:pic>
        <p:nvPicPr>
          <p:cNvPr id="7" name="Picture Placeholder 6" descr="A person with a beard&#10;&#10;Description automatically generated with low confidence">
            <a:extLst>
              <a:ext uri="{FF2B5EF4-FFF2-40B4-BE49-F238E27FC236}">
                <a16:creationId xmlns:a16="http://schemas.microsoft.com/office/drawing/2014/main" id="{249E95E9-9540-2045-8A01-F4C7ACABF9C5}"/>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a:xfrm>
            <a:off x="7123814" y="552597"/>
            <a:ext cx="1136945" cy="1339998"/>
          </a:xfrm>
        </p:spPr>
      </p:pic>
    </p:spTree>
    <p:extLst>
      <p:ext uri="{BB962C8B-B14F-4D97-AF65-F5344CB8AC3E}">
        <p14:creationId xmlns:p14="http://schemas.microsoft.com/office/powerpoint/2010/main" val="116805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92028B-C49D-D74C-A79C-8D4D4E4B924F}"/>
              </a:ext>
            </a:extLst>
          </p:cNvPr>
          <p:cNvSpPr>
            <a:spLocks noGrp="1"/>
          </p:cNvSpPr>
          <p:nvPr>
            <p:ph type="title"/>
          </p:nvPr>
        </p:nvSpPr>
        <p:spPr>
          <a:xfrm>
            <a:off x="417095" y="233387"/>
            <a:ext cx="8309810" cy="563231"/>
          </a:xfrm>
        </p:spPr>
        <p:txBody>
          <a:bodyPr/>
          <a:lstStyle/>
          <a:p>
            <a:r>
              <a:rPr lang="en-US" dirty="0">
                <a:latin typeface="Arial" panose="020B0604020202020204" pitchFamily="34" charset="0"/>
                <a:ea typeface="Calibri" panose="020F0502020204030204" pitchFamily="34" charset="0"/>
                <a:cs typeface="Arial" panose="020B0604020202020204" pitchFamily="34" charset="0"/>
              </a:rPr>
              <a:t>Preventive Care for Patients with IBD</a:t>
            </a:r>
            <a:endParaRPr lang="en-US" dirty="0"/>
          </a:p>
        </p:txBody>
      </p:sp>
      <p:sp>
        <p:nvSpPr>
          <p:cNvPr id="9" name="Content Placeholder 8">
            <a:extLst>
              <a:ext uri="{FF2B5EF4-FFF2-40B4-BE49-F238E27FC236}">
                <a16:creationId xmlns:a16="http://schemas.microsoft.com/office/drawing/2014/main" id="{83036B60-F523-C443-B9DB-CCA48C832364}"/>
              </a:ext>
            </a:extLst>
          </p:cNvPr>
          <p:cNvSpPr>
            <a:spLocks noGrp="1"/>
          </p:cNvSpPr>
          <p:nvPr>
            <p:ph idx="1"/>
          </p:nvPr>
        </p:nvSpPr>
        <p:spPr>
          <a:xfrm>
            <a:off x="417095" y="1142178"/>
            <a:ext cx="8309810" cy="3462486"/>
          </a:xfrm>
        </p:spPr>
        <p:txBody>
          <a:bodyPr/>
          <a:lstStyle/>
          <a:p>
            <a:r>
              <a:rPr lang="en-US" sz="2400" dirty="0">
                <a:latin typeface="Arial" panose="020B0604020202020204" pitchFamily="34" charset="0"/>
                <a:cs typeface="Arial" panose="020B0604020202020204" pitchFamily="34" charset="0"/>
              </a:rPr>
              <a:t>Patients with IBD do not receive preventive services at the same rate as general medical patients</a:t>
            </a:r>
          </a:p>
          <a:p>
            <a:r>
              <a:rPr lang="en-US" sz="2400" dirty="0">
                <a:latin typeface="Arial" panose="020B0604020202020204" pitchFamily="34" charset="0"/>
                <a:cs typeface="Arial" panose="020B0604020202020204" pitchFamily="34" charset="0"/>
              </a:rPr>
              <a:t>Patients with IBD often consider their gastroenterologist to be the primary provider of care</a:t>
            </a:r>
          </a:p>
          <a:p>
            <a:r>
              <a:rPr lang="en-US" sz="2400" dirty="0">
                <a:latin typeface="Arial" panose="020B0604020202020204" pitchFamily="34" charset="0"/>
                <a:cs typeface="Arial" panose="020B0604020202020204" pitchFamily="34" charset="0"/>
              </a:rPr>
              <a:t>Documentation of up-to-date vaccinations is crucial as patients with IBD are often treated with long-term immune-suppressive therapies and may be at increased risk for infections, many of which are preventable with vaccinations</a:t>
            </a:r>
          </a:p>
          <a:p>
            <a:r>
              <a:rPr lang="en-US" sz="2400" dirty="0">
                <a:latin typeface="Arial" panose="020B0604020202020204" pitchFamily="34" charset="0"/>
                <a:cs typeface="Arial" panose="020B0604020202020204" pitchFamily="34" charset="0"/>
              </a:rPr>
              <a:t>Health maintenance issues need to be co-managed by both the gastroenterologist and primary care teams</a:t>
            </a:r>
          </a:p>
        </p:txBody>
      </p:sp>
      <p:sp>
        <p:nvSpPr>
          <p:cNvPr id="11" name="Text Placeholder 10">
            <a:extLst>
              <a:ext uri="{FF2B5EF4-FFF2-40B4-BE49-F238E27FC236}">
                <a16:creationId xmlns:a16="http://schemas.microsoft.com/office/drawing/2014/main" id="{41D3EB66-9F63-B843-BB5C-1E3252975CF2}"/>
              </a:ext>
            </a:extLst>
          </p:cNvPr>
          <p:cNvSpPr>
            <a:spLocks noGrp="1"/>
          </p:cNvSpPr>
          <p:nvPr>
            <p:ph type="body" sz="quarter" idx="10"/>
          </p:nvPr>
        </p:nvSpPr>
        <p:spPr>
          <a:xfrm>
            <a:off x="0" y="4892662"/>
            <a:ext cx="8055429" cy="250838"/>
          </a:xfrm>
        </p:spPr>
        <p:txBody>
          <a:bodyPr/>
          <a:lstStyle/>
          <a:p>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Farraye FA, et. al. </a:t>
            </a:r>
            <a:r>
              <a:rPr lang="en-US" i="1" dirty="0">
                <a:solidFill>
                  <a:srgbClr val="5C6B72"/>
                </a:solidFill>
                <a:latin typeface="Arial" panose="020B0604020202020204" pitchFamily="34" charset="0"/>
                <a:ea typeface="Calibri" panose="020F0502020204030204" pitchFamily="34" charset="0"/>
                <a:cs typeface="Arial" panose="020B0604020202020204" pitchFamily="34" charset="0"/>
              </a:rPr>
              <a:t>Am J Gastroenterol</a:t>
            </a:r>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 2017;112(2):241-258. </a:t>
            </a:r>
            <a:endParaRPr lang="en-US" dirty="0">
              <a:solidFill>
                <a:srgbClr val="5C6B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1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BBAE8B-EFE7-8F40-B468-A14F939E8B86}"/>
              </a:ext>
            </a:extLst>
          </p:cNvPr>
          <p:cNvGrpSpPr/>
          <p:nvPr/>
        </p:nvGrpSpPr>
        <p:grpSpPr>
          <a:xfrm>
            <a:off x="664245" y="3107880"/>
            <a:ext cx="6451886" cy="1540460"/>
            <a:chOff x="664245" y="2951469"/>
            <a:chExt cx="6451886" cy="1540460"/>
          </a:xfrm>
        </p:grpSpPr>
        <p:sp>
          <p:nvSpPr>
            <p:cNvPr id="15" name="Rectangle 14">
              <a:extLst>
                <a:ext uri="{FF2B5EF4-FFF2-40B4-BE49-F238E27FC236}">
                  <a16:creationId xmlns:a16="http://schemas.microsoft.com/office/drawing/2014/main" id="{59FF7CF5-1FEE-8545-BD10-22CBD0D2BBC8}"/>
                </a:ext>
              </a:extLst>
            </p:cNvPr>
            <p:cNvSpPr/>
            <p:nvPr/>
          </p:nvSpPr>
          <p:spPr>
            <a:xfrm>
              <a:off x="664245" y="2951469"/>
              <a:ext cx="6434387" cy="154046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23C807CE-8946-4694-91BE-2644EC8E2B86}"/>
                </a:ext>
              </a:extLst>
            </p:cNvPr>
            <p:cNvSpPr txBox="1"/>
            <p:nvPr/>
          </p:nvSpPr>
          <p:spPr>
            <a:xfrm>
              <a:off x="727123" y="2990537"/>
              <a:ext cx="2760692" cy="1400383"/>
            </a:xfrm>
            <a:prstGeom prst="rect">
              <a:avLst/>
            </a:prstGeom>
            <a:noFill/>
          </p:spPr>
          <p:txBody>
            <a:bodyPr wrap="none" rtlCol="0">
              <a:spAutoFit/>
            </a:bodyPr>
            <a:lstStyle/>
            <a:p>
              <a:r>
                <a:rPr lang="en-US" sz="1700" dirty="0">
                  <a:cs typeface="Arial" panose="020B0604020202020204" pitchFamily="34" charset="0"/>
                </a:rPr>
                <a:t>Influenza</a:t>
              </a:r>
            </a:p>
            <a:p>
              <a:r>
                <a:rPr lang="en-US" sz="1700" dirty="0">
                  <a:cs typeface="Arial" panose="020B0604020202020204" pitchFamily="34" charset="0"/>
                </a:rPr>
                <a:t>Pneumococcal pneumonia</a:t>
              </a:r>
            </a:p>
            <a:p>
              <a:r>
                <a:rPr lang="en-US" sz="1700" dirty="0">
                  <a:cs typeface="Arial" panose="020B0604020202020204" pitchFamily="34" charset="0"/>
                </a:rPr>
                <a:t>Hepatitis A and B</a:t>
              </a:r>
            </a:p>
            <a:p>
              <a:r>
                <a:rPr lang="en-US" sz="1700" dirty="0">
                  <a:cs typeface="Arial" panose="020B0604020202020204" pitchFamily="34" charset="0"/>
                </a:rPr>
                <a:t>Human papillomavirus</a:t>
              </a:r>
            </a:p>
            <a:p>
              <a:r>
                <a:rPr lang="en-US" sz="1700" dirty="0">
                  <a:cs typeface="Arial" panose="020B0604020202020204" pitchFamily="34" charset="0"/>
                </a:rPr>
                <a:t>Meningococcal</a:t>
              </a:r>
            </a:p>
          </p:txBody>
        </p:sp>
        <p:sp>
          <p:nvSpPr>
            <p:cNvPr id="5" name="TextBox 4">
              <a:extLst>
                <a:ext uri="{FF2B5EF4-FFF2-40B4-BE49-F238E27FC236}">
                  <a16:creationId xmlns:a16="http://schemas.microsoft.com/office/drawing/2014/main" id="{8A291831-58A7-4E5F-A74F-75A019339A50}"/>
                </a:ext>
              </a:extLst>
            </p:cNvPr>
            <p:cNvSpPr txBox="1"/>
            <p:nvPr/>
          </p:nvSpPr>
          <p:spPr>
            <a:xfrm>
              <a:off x="3565319" y="2984287"/>
              <a:ext cx="3550812" cy="1400383"/>
            </a:xfrm>
            <a:prstGeom prst="rect">
              <a:avLst/>
            </a:prstGeom>
            <a:noFill/>
          </p:spPr>
          <p:txBody>
            <a:bodyPr wrap="square" rtlCol="0">
              <a:spAutoFit/>
            </a:bodyPr>
            <a:lstStyle/>
            <a:p>
              <a:r>
                <a:rPr lang="en-US" sz="1700" dirty="0">
                  <a:cs typeface="Arial" panose="020B0604020202020204" pitchFamily="34" charset="0"/>
                </a:rPr>
                <a:t>Tetanus, diphtheria, and pertussis</a:t>
              </a:r>
            </a:p>
            <a:p>
              <a:r>
                <a:rPr lang="en-US" sz="1700" dirty="0">
                  <a:cs typeface="Arial" panose="020B0604020202020204" pitchFamily="34" charset="0"/>
                </a:rPr>
                <a:t>Measles, mumps, and rubella</a:t>
              </a:r>
            </a:p>
            <a:p>
              <a:r>
                <a:rPr lang="en-US" sz="1700" dirty="0">
                  <a:cs typeface="Arial" panose="020B0604020202020204" pitchFamily="34" charset="0"/>
                </a:rPr>
                <a:t>Varicella zoster</a:t>
              </a:r>
            </a:p>
            <a:p>
              <a:r>
                <a:rPr lang="en-US" sz="1700" dirty="0">
                  <a:cs typeface="Arial" panose="020B0604020202020204" pitchFamily="34" charset="0"/>
                </a:rPr>
                <a:t>Herpes zoster</a:t>
              </a:r>
            </a:p>
            <a:p>
              <a:r>
                <a:rPr lang="en-US" sz="1700" dirty="0">
                  <a:cs typeface="Arial" panose="020B0604020202020204" pitchFamily="34" charset="0"/>
                </a:rPr>
                <a:t>COVID-19</a:t>
              </a:r>
            </a:p>
          </p:txBody>
        </p:sp>
      </p:grpSp>
      <p:sp>
        <p:nvSpPr>
          <p:cNvPr id="7" name="Content Placeholder 6">
            <a:extLst>
              <a:ext uri="{FF2B5EF4-FFF2-40B4-BE49-F238E27FC236}">
                <a16:creationId xmlns:a16="http://schemas.microsoft.com/office/drawing/2014/main" id="{EE183DDC-7809-6442-8CCB-55EB3B585ED8}"/>
              </a:ext>
            </a:extLst>
          </p:cNvPr>
          <p:cNvSpPr>
            <a:spLocks noGrp="1"/>
          </p:cNvSpPr>
          <p:nvPr>
            <p:ph idx="1"/>
          </p:nvPr>
        </p:nvSpPr>
        <p:spPr/>
        <p:txBody>
          <a:bodyPr/>
          <a:lstStyle/>
          <a:p>
            <a:r>
              <a:rPr lang="en-US" sz="1950" dirty="0">
                <a:latin typeface="Arial" panose="020B0604020202020204" pitchFamily="34" charset="0"/>
                <a:cs typeface="Arial" panose="020B0604020202020204" pitchFamily="34" charset="0"/>
              </a:rPr>
              <a:t>IBD places patients at increased risk for developing vaccine-preventable illnesses, which is further exacerbated by immunosuppressive therapy</a:t>
            </a:r>
          </a:p>
          <a:p>
            <a:pPr>
              <a:spcBef>
                <a:spcPts val="300"/>
              </a:spcBef>
            </a:pPr>
            <a:r>
              <a:rPr lang="en-US" sz="1950" dirty="0">
                <a:latin typeface="Arial" panose="020B0604020202020204" pitchFamily="34" charset="0"/>
                <a:cs typeface="Arial" panose="020B0604020202020204" pitchFamily="34" charset="0"/>
              </a:rPr>
              <a:t>Inactivated vaccines can be safely administered to patients with IBD who are on immunosuppressive therapy</a:t>
            </a:r>
          </a:p>
          <a:p>
            <a:pPr>
              <a:spcBef>
                <a:spcPts val="300"/>
              </a:spcBef>
            </a:pPr>
            <a:r>
              <a:rPr lang="en-US" sz="1950" dirty="0">
                <a:latin typeface="Arial" panose="020B0604020202020204" pitchFamily="34" charset="0"/>
                <a:cs typeface="Arial" panose="020B0604020202020204" pitchFamily="34" charset="0"/>
              </a:rPr>
              <a:t>Ideal time to vaccinate patients is prior to starting immunosuppressive therapy or on initial visit</a:t>
            </a:r>
          </a:p>
          <a:p>
            <a:pPr>
              <a:spcBef>
                <a:spcPts val="300"/>
              </a:spcBef>
            </a:pPr>
            <a:r>
              <a:rPr lang="en-US" sz="1950" dirty="0">
                <a:latin typeface="Arial" panose="020B0604020202020204" pitchFamily="34" charset="0"/>
                <a:cs typeface="Arial" panose="020B0604020202020204" pitchFamily="34" charset="0"/>
              </a:rPr>
              <a:t>Commonly needed vaccines include: </a:t>
            </a:r>
          </a:p>
        </p:txBody>
      </p:sp>
      <p:sp>
        <p:nvSpPr>
          <p:cNvPr id="14" name="Text Placeholder 13">
            <a:extLst>
              <a:ext uri="{FF2B5EF4-FFF2-40B4-BE49-F238E27FC236}">
                <a16:creationId xmlns:a16="http://schemas.microsoft.com/office/drawing/2014/main" id="{71AFFB42-357E-0047-BAFE-EDEC850070FB}"/>
              </a:ext>
            </a:extLst>
          </p:cNvPr>
          <p:cNvSpPr>
            <a:spLocks noGrp="1"/>
          </p:cNvSpPr>
          <p:nvPr>
            <p:ph type="body" sz="quarter" idx="10"/>
          </p:nvPr>
        </p:nvSpPr>
        <p:spPr/>
        <p:txBody>
          <a:bodyPr/>
          <a:lstStyle/>
          <a:p>
            <a:pPr marL="9525" indent="-9525"/>
            <a:r>
              <a:rPr lang="en-US" sz="800" dirty="0">
                <a:solidFill>
                  <a:srgbClr val="5C6B72"/>
                </a:solidFill>
                <a:latin typeface="Arial" panose="020B0604020202020204" pitchFamily="34" charset="0"/>
                <a:ea typeface="Calibri" panose="020F0502020204030204" pitchFamily="34" charset="0"/>
                <a:cs typeface="Times New Roman" panose="02020603050405020304" pitchFamily="18" charset="0"/>
              </a:rPr>
              <a:t>Reich J, et. al. </a:t>
            </a:r>
            <a:r>
              <a:rPr lang="en-US" sz="800" i="1" dirty="0">
                <a:solidFill>
                  <a:srgbClr val="5C6B72"/>
                </a:solidFill>
                <a:latin typeface="Arial" panose="020B0604020202020204" pitchFamily="34" charset="0"/>
                <a:ea typeface="Calibri" panose="020F0502020204030204" pitchFamily="34" charset="0"/>
                <a:cs typeface="Times New Roman" panose="02020603050405020304" pitchFamily="18" charset="0"/>
              </a:rPr>
              <a:t>Gastroenterol Hepatol (N Y)</a:t>
            </a:r>
            <a:r>
              <a:rPr lang="en-US" sz="800" dirty="0">
                <a:solidFill>
                  <a:srgbClr val="5C6B72"/>
                </a:solidFill>
                <a:latin typeface="Arial" panose="020B0604020202020204" pitchFamily="34" charset="0"/>
                <a:ea typeface="Calibri" panose="020F0502020204030204" pitchFamily="34" charset="0"/>
                <a:cs typeface="Times New Roman" panose="02020603050405020304" pitchFamily="18" charset="0"/>
              </a:rPr>
              <a:t>. 2016;12(9):540-546. Cornerstoneshealth Website.2015. https://www.cornerstoneshealth.org/wp-content/uploads/2020/08/NEW-IBD-Checklist-for-Monitoring-Prevention-526a.pdf. Accessed October 25, 2021.</a:t>
            </a:r>
            <a:endParaRPr lang="en-US" sz="800" dirty="0">
              <a:solidFill>
                <a:srgbClr val="5C6B7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0">
            <a:extLst>
              <a:ext uri="{FF2B5EF4-FFF2-40B4-BE49-F238E27FC236}">
                <a16:creationId xmlns:a16="http://schemas.microsoft.com/office/drawing/2014/main" id="{029A57AA-A36D-B94D-A4EE-6D0159B69E03}"/>
              </a:ext>
            </a:extLst>
          </p:cNvPr>
          <p:cNvSpPr>
            <a:spLocks noGrp="1"/>
          </p:cNvSpPr>
          <p:nvPr>
            <p:ph type="title"/>
          </p:nvPr>
        </p:nvSpPr>
        <p:spPr>
          <a:xfrm>
            <a:off x="417095" y="233387"/>
            <a:ext cx="8309810" cy="563231"/>
          </a:xfrm>
        </p:spPr>
        <p:txBody>
          <a:bodyPr/>
          <a:lstStyle/>
          <a:p>
            <a:r>
              <a:rPr lang="en-US" dirty="0">
                <a:latin typeface="Arial" panose="020B0604020202020204" pitchFamily="34" charset="0"/>
                <a:cs typeface="Arial" panose="020B0604020202020204" pitchFamily="34" charset="0"/>
              </a:rPr>
              <a:t>Vaccinations and Patients with IBD</a:t>
            </a:r>
            <a:endParaRPr lang="en-US" dirty="0"/>
          </a:p>
        </p:txBody>
      </p:sp>
    </p:spTree>
    <p:extLst>
      <p:ext uri="{BB962C8B-B14F-4D97-AF65-F5344CB8AC3E}">
        <p14:creationId xmlns:p14="http://schemas.microsoft.com/office/powerpoint/2010/main" val="392075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EDA6FB-9832-7E40-9A9F-5452B2819C4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0217" y="1351170"/>
            <a:ext cx="3396688" cy="2625296"/>
          </a:xfrm>
          <a:prstGeom prst="rect">
            <a:avLst/>
          </a:prstGeom>
        </p:spPr>
      </p:pic>
      <p:sp>
        <p:nvSpPr>
          <p:cNvPr id="12" name="Content Placeholder 11">
            <a:extLst>
              <a:ext uri="{FF2B5EF4-FFF2-40B4-BE49-F238E27FC236}">
                <a16:creationId xmlns:a16="http://schemas.microsoft.com/office/drawing/2014/main" id="{CB51EDAE-ED12-D340-9A32-AAE536E90FDE}"/>
              </a:ext>
            </a:extLst>
          </p:cNvPr>
          <p:cNvSpPr>
            <a:spLocks noGrp="1"/>
          </p:cNvSpPr>
          <p:nvPr>
            <p:ph idx="1"/>
          </p:nvPr>
        </p:nvSpPr>
        <p:spPr>
          <a:xfrm>
            <a:off x="417095" y="1142178"/>
            <a:ext cx="4716608" cy="3627532"/>
          </a:xfrm>
        </p:spPr>
        <p:txBody>
          <a:bodyPr/>
          <a:lstStyle/>
          <a:p>
            <a:pPr>
              <a:spcBef>
                <a:spcPts val="300"/>
              </a:spcBef>
            </a:pPr>
            <a:r>
              <a:rPr lang="en-US" sz="2000" dirty="0">
                <a:latin typeface="Arial" panose="020B0604020202020204" pitchFamily="34" charset="0"/>
                <a:cs typeface="Arial" panose="020B0604020202020204" pitchFamily="34" charset="0"/>
              </a:rPr>
              <a:t>Many GIs feel it is the role of the primary care provider (PCP) to administer vaccines, which leads to gaps in care</a:t>
            </a:r>
          </a:p>
          <a:p>
            <a:pPr>
              <a:spcBef>
                <a:spcPts val="300"/>
              </a:spcBef>
            </a:pPr>
            <a:r>
              <a:rPr lang="en-US" sz="2000" dirty="0">
                <a:latin typeface="Arial" panose="020B0604020202020204" pitchFamily="34" charset="0"/>
                <a:cs typeface="Arial" panose="020B0604020202020204" pitchFamily="34" charset="0"/>
              </a:rPr>
              <a:t>If unable to provide vaccines in GI practice, the PCP should be sent concise recommendations for vaccines to administer</a:t>
            </a:r>
            <a:endParaRPr lang="en-US" sz="2000" baseline="30000" dirty="0">
              <a:latin typeface="Arial" panose="020B0604020202020204" pitchFamily="34" charset="0"/>
              <a:cs typeface="Arial" panose="020B0604020202020204" pitchFamily="34" charset="0"/>
            </a:endParaRPr>
          </a:p>
          <a:p>
            <a:pPr>
              <a:spcBef>
                <a:spcPts val="300"/>
              </a:spcBef>
            </a:pPr>
            <a:r>
              <a:rPr lang="en-US" sz="2000" dirty="0">
                <a:latin typeface="Arial" panose="020B0604020202020204" pitchFamily="34" charset="0"/>
                <a:cs typeface="Arial" panose="020B0604020202020204" pitchFamily="34" charset="0"/>
              </a:rPr>
              <a:t>Educate patient about important role of vaccinations and use checklists with patients so they feel empowered in their care</a:t>
            </a:r>
          </a:p>
          <a:p>
            <a:endParaRPr lang="en-US" sz="1850" dirty="0"/>
          </a:p>
        </p:txBody>
      </p:sp>
      <p:sp>
        <p:nvSpPr>
          <p:cNvPr id="14" name="Text Placeholder 13">
            <a:extLst>
              <a:ext uri="{FF2B5EF4-FFF2-40B4-BE49-F238E27FC236}">
                <a16:creationId xmlns:a16="http://schemas.microsoft.com/office/drawing/2014/main" id="{71AFFB42-357E-0047-BAFE-EDEC850070FB}"/>
              </a:ext>
            </a:extLst>
          </p:cNvPr>
          <p:cNvSpPr>
            <a:spLocks noGrp="1"/>
          </p:cNvSpPr>
          <p:nvPr>
            <p:ph type="body" sz="quarter" idx="10"/>
          </p:nvPr>
        </p:nvSpPr>
        <p:spPr/>
        <p:txBody>
          <a:bodyPr/>
          <a:lstStyle/>
          <a:p>
            <a:pPr marL="9525" indent="-9525"/>
            <a:r>
              <a:rPr lang="en-US" sz="800" dirty="0">
                <a:solidFill>
                  <a:srgbClr val="5C6B72"/>
                </a:solidFill>
                <a:latin typeface="Arial" panose="020B0604020202020204" pitchFamily="34" charset="0"/>
                <a:ea typeface="Calibri" panose="020F0502020204030204" pitchFamily="34" charset="0"/>
                <a:cs typeface="Times New Roman" panose="02020603050405020304" pitchFamily="18" charset="0"/>
              </a:rPr>
              <a:t>Reich J, et. al. </a:t>
            </a:r>
            <a:r>
              <a:rPr lang="en-US" sz="800" i="1" dirty="0">
                <a:solidFill>
                  <a:srgbClr val="5C6B72"/>
                </a:solidFill>
                <a:latin typeface="Arial" panose="020B0604020202020204" pitchFamily="34" charset="0"/>
                <a:ea typeface="Calibri" panose="020F0502020204030204" pitchFamily="34" charset="0"/>
                <a:cs typeface="Times New Roman" panose="02020603050405020304" pitchFamily="18" charset="0"/>
              </a:rPr>
              <a:t>Gastroenterol Hepatol (N Y)</a:t>
            </a:r>
            <a:r>
              <a:rPr lang="en-US" sz="800" dirty="0">
                <a:solidFill>
                  <a:srgbClr val="5C6B72"/>
                </a:solidFill>
                <a:latin typeface="Arial" panose="020B0604020202020204" pitchFamily="34" charset="0"/>
                <a:ea typeface="Calibri" panose="020F0502020204030204" pitchFamily="34" charset="0"/>
                <a:cs typeface="Times New Roman" panose="02020603050405020304" pitchFamily="18" charset="0"/>
              </a:rPr>
              <a:t>. 2016;12(9):540-546. Cornerstoneshealth Website.2015. https://www.cornerstoneshealth.org/wp-content/uploads/2020/08/NEW-IBD-Checklist-for-Monitoring-Prevention-526a.pdf. Accessed October 25, 2021.</a:t>
            </a:r>
            <a:endParaRPr lang="en-US" sz="800" dirty="0">
              <a:solidFill>
                <a:srgbClr val="5C6B7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
            <a:extLst>
              <a:ext uri="{FF2B5EF4-FFF2-40B4-BE49-F238E27FC236}">
                <a16:creationId xmlns:a16="http://schemas.microsoft.com/office/drawing/2014/main" id="{364CC072-2691-984B-87E9-CB1B37F9AC93}"/>
              </a:ext>
            </a:extLst>
          </p:cNvPr>
          <p:cNvSpPr>
            <a:spLocks noGrp="1"/>
          </p:cNvSpPr>
          <p:nvPr>
            <p:ph type="title"/>
          </p:nvPr>
        </p:nvSpPr>
        <p:spPr>
          <a:xfrm>
            <a:off x="417095" y="35"/>
            <a:ext cx="8309810" cy="981807"/>
          </a:xfrm>
        </p:spPr>
        <p:txBody>
          <a:bodyPr/>
          <a:lstStyle/>
          <a:p>
            <a:r>
              <a:rPr lang="en-US" dirty="0">
                <a:latin typeface="Arial" panose="020B0604020202020204" pitchFamily="34" charset="0"/>
                <a:cs typeface="Arial" panose="020B0604020202020204" pitchFamily="34" charset="0"/>
              </a:rPr>
              <a:t>Vaccinations and Patients with IBD </a:t>
            </a:r>
            <a:r>
              <a:rPr lang="en-US" sz="3000" dirty="0">
                <a:latin typeface="Arial" panose="020B0604020202020204" pitchFamily="34" charset="0"/>
                <a:cs typeface="Arial" panose="020B0604020202020204" pitchFamily="34" charset="0"/>
              </a:rPr>
              <a:t>(Continued)</a:t>
            </a:r>
            <a:endParaRPr lang="en-US" sz="3000" dirty="0"/>
          </a:p>
        </p:txBody>
      </p:sp>
    </p:spTree>
    <p:extLst>
      <p:ext uri="{BB962C8B-B14F-4D97-AF65-F5344CB8AC3E}">
        <p14:creationId xmlns:p14="http://schemas.microsoft.com/office/powerpoint/2010/main" val="26825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395929F-4D6D-8447-8A4C-7D0B11093010}"/>
              </a:ext>
            </a:extLst>
          </p:cNvPr>
          <p:cNvSpPr>
            <a:spLocks noGrp="1"/>
          </p:cNvSpPr>
          <p:nvPr>
            <p:ph type="title"/>
          </p:nvPr>
        </p:nvSpPr>
        <p:spPr>
          <a:xfrm>
            <a:off x="417095" y="9970"/>
            <a:ext cx="7946976" cy="1034129"/>
          </a:xfrm>
        </p:spPr>
        <p:txBody>
          <a:bodyPr/>
          <a:lstStyle/>
          <a:p>
            <a:r>
              <a:rPr lang="en-US" dirty="0">
                <a:latin typeface="Arial" panose="020B0604020202020204" pitchFamily="34" charset="0"/>
                <a:cs typeface="Arial" panose="020B0604020202020204" pitchFamily="34" charset="0"/>
              </a:rPr>
              <a:t>Essential Screenings in Patients with IBD</a:t>
            </a:r>
            <a:endParaRPr lang="en-US" dirty="0"/>
          </a:p>
        </p:txBody>
      </p:sp>
      <p:sp>
        <p:nvSpPr>
          <p:cNvPr id="4" name="Content Placeholder 3">
            <a:extLst>
              <a:ext uri="{FF2B5EF4-FFF2-40B4-BE49-F238E27FC236}">
                <a16:creationId xmlns:a16="http://schemas.microsoft.com/office/drawing/2014/main" id="{CF29A7BB-4E4C-B147-B86F-83C1BEC17268}"/>
              </a:ext>
            </a:extLst>
          </p:cNvPr>
          <p:cNvSpPr>
            <a:spLocks noGrp="1"/>
          </p:cNvSpPr>
          <p:nvPr>
            <p:ph idx="1"/>
          </p:nvPr>
        </p:nvSpPr>
        <p:spPr>
          <a:xfrm>
            <a:off x="417095" y="1142178"/>
            <a:ext cx="8309810" cy="3046988"/>
          </a:xfrm>
        </p:spPr>
        <p:txBody>
          <a:bodyPr/>
          <a:lstStyle/>
          <a:p>
            <a:pPr marL="214313" indent="-214313">
              <a:buFont typeface="Arial" panose="020B0604020202020204" pitchFamily="34" charset="0"/>
              <a:buChar char="•"/>
            </a:pPr>
            <a:r>
              <a:rPr lang="en-US" sz="2200" dirty="0"/>
              <a:t>Patients with extensive colitis (&gt; 1/3 of the colon) for ≥ 8 years should undergo surveillance colonoscopy every 1-3 years, depending on cancer risk</a:t>
            </a:r>
          </a:p>
          <a:p>
            <a:pPr marL="214313" indent="-214313">
              <a:spcBef>
                <a:spcPts val="300"/>
              </a:spcBef>
              <a:buFont typeface="Arial" panose="020B0604020202020204" pitchFamily="34" charset="0"/>
              <a:buChar char="•"/>
            </a:pPr>
            <a:r>
              <a:rPr lang="en-US" sz="2200" dirty="0"/>
              <a:t>Women with IBD who are being treated with systemic immunosuppression* should undergo cervical cancer screening by cytology annually (if cytology alone) or every 3 years (if HPV negative)</a:t>
            </a:r>
          </a:p>
          <a:p>
            <a:pPr marL="214313" indent="-214313">
              <a:spcBef>
                <a:spcPts val="300"/>
              </a:spcBef>
              <a:buFont typeface="Arial" panose="020B0604020202020204" pitchFamily="34" charset="0"/>
              <a:buChar char="•"/>
            </a:pPr>
            <a:r>
              <a:rPr lang="en-US" sz="2200" dirty="0"/>
              <a:t>All patients being treated with systemic immunosuppression* should have annual total body skin exams to screen for skin cancer</a:t>
            </a:r>
          </a:p>
        </p:txBody>
      </p:sp>
      <p:sp>
        <p:nvSpPr>
          <p:cNvPr id="10" name="Text Placeholder 9">
            <a:extLst>
              <a:ext uri="{FF2B5EF4-FFF2-40B4-BE49-F238E27FC236}">
                <a16:creationId xmlns:a16="http://schemas.microsoft.com/office/drawing/2014/main" id="{85D2221A-2947-284C-8EBC-3E8899EFA25C}"/>
              </a:ext>
            </a:extLst>
          </p:cNvPr>
          <p:cNvSpPr>
            <a:spLocks noGrp="1"/>
          </p:cNvSpPr>
          <p:nvPr>
            <p:ph type="body" sz="quarter" idx="10"/>
          </p:nvPr>
        </p:nvSpPr>
        <p:spPr>
          <a:xfrm>
            <a:off x="0" y="4357900"/>
            <a:ext cx="8055429" cy="785600"/>
          </a:xfrm>
        </p:spPr>
        <p:txBody>
          <a:bodyPr/>
          <a:lstStyle/>
          <a:p>
            <a:pPr marL="6350" indent="-6350"/>
            <a:r>
              <a:rPr lang="en-US" sz="900" dirty="0">
                <a:solidFill>
                  <a:srgbClr val="5C6B72"/>
                </a:solidFill>
              </a:rPr>
              <a:t>*Systemic immunosuppression refers to current treatment with prednisone (&gt; 20 mg/day for more than 14 days), azathioprine (&gt; 2.5 mg/kg/day), mercaptopurine (&gt; 1.5 mg/kg/day), methotrexate (&gt; 0.4 mg/kg/week), cyclosporine, tacrolimus, infliximab, adalimumab, golimumab, certolizumab, ustekinumab, or tofacitinib</a:t>
            </a:r>
          </a:p>
          <a:p>
            <a:pPr marL="6350" indent="-6350">
              <a:spcBef>
                <a:spcPts val="300"/>
              </a:spcBef>
            </a:pP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HPV = human papillomavirus</a:t>
            </a:r>
          </a:p>
          <a:p>
            <a:pPr>
              <a:spcBef>
                <a:spcPts val="300"/>
              </a:spcBef>
            </a:pP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Syal G, et. al. </a:t>
            </a:r>
            <a:r>
              <a:rPr lang="en-US" sz="900" i="1" dirty="0">
                <a:solidFill>
                  <a:srgbClr val="5C6B72"/>
                </a:solidFill>
                <a:latin typeface="Arial" panose="020B0604020202020204" pitchFamily="34" charset="0"/>
                <a:ea typeface="Calibri" panose="020F0502020204030204" pitchFamily="34" charset="0"/>
                <a:cs typeface="Arial" panose="020B0604020202020204" pitchFamily="34" charset="0"/>
              </a:rPr>
              <a:t>Inflamm Bowel Dis.</a:t>
            </a: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 2021;27(10):1552-1563.</a:t>
            </a:r>
            <a:endParaRPr lang="en-US" sz="900" dirty="0">
              <a:solidFill>
                <a:srgbClr val="5C6B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29A7BB-4E4C-B147-B86F-83C1BEC17268}"/>
              </a:ext>
            </a:extLst>
          </p:cNvPr>
          <p:cNvSpPr>
            <a:spLocks noGrp="1"/>
          </p:cNvSpPr>
          <p:nvPr>
            <p:ph idx="1"/>
          </p:nvPr>
        </p:nvSpPr>
        <p:spPr>
          <a:xfrm>
            <a:off x="417095" y="1142178"/>
            <a:ext cx="8582525" cy="3373231"/>
          </a:xfrm>
        </p:spPr>
        <p:txBody>
          <a:bodyPr/>
          <a:lstStyle/>
          <a:p>
            <a:pPr marL="214313" indent="-214313">
              <a:spcBef>
                <a:spcPts val="300"/>
              </a:spcBef>
              <a:buFont typeface="Arial" panose="020B0604020202020204" pitchFamily="34" charset="0"/>
              <a:buChar char="•"/>
            </a:pPr>
            <a:r>
              <a:rPr lang="en-US" sz="2200" dirty="0"/>
              <a:t>All patients should undergo screening for latent tuberculosis at baseline</a:t>
            </a:r>
          </a:p>
          <a:p>
            <a:pPr marL="214313" indent="-214313">
              <a:spcBef>
                <a:spcPts val="300"/>
              </a:spcBef>
              <a:buFont typeface="Arial" panose="020B0604020202020204" pitchFamily="34" charset="0"/>
              <a:buChar char="•"/>
            </a:pPr>
            <a:r>
              <a:rPr lang="en-US" sz="2200" dirty="0"/>
              <a:t>All patients should be screened for osteoporosis by central </a:t>
            </a:r>
            <a:br>
              <a:rPr lang="en-US" sz="2200" dirty="0"/>
            </a:br>
            <a:r>
              <a:rPr lang="en-US" sz="2200" dirty="0"/>
              <a:t>(hip and spine) DEXA scan if ANY risk factors for osteoporosis </a:t>
            </a:r>
            <a:br>
              <a:rPr lang="en-US" sz="2200" dirty="0"/>
            </a:br>
            <a:r>
              <a:rPr lang="en-US" sz="2200" dirty="0"/>
              <a:t>(i.e., low BMI, &gt; 3 months cumulative steroid exposure, smoker, post-menopausal, hypogonadism) are present, and it should be repeated in 5 years</a:t>
            </a:r>
          </a:p>
          <a:p>
            <a:pPr marL="214313" indent="-214313">
              <a:spcBef>
                <a:spcPts val="300"/>
              </a:spcBef>
              <a:buFont typeface="Arial" panose="020B0604020202020204" pitchFamily="34" charset="0"/>
              <a:buChar char="•"/>
            </a:pPr>
            <a:r>
              <a:rPr lang="en-US" sz="2200" dirty="0"/>
              <a:t>All patients should be screened for depression (PHQ9) and anxiety (GAD7) at baseline and annually </a:t>
            </a:r>
          </a:p>
          <a:p>
            <a:pPr marL="214313" indent="-214313">
              <a:spcBef>
                <a:spcPts val="300"/>
              </a:spcBef>
              <a:buFont typeface="Arial" panose="020B0604020202020204" pitchFamily="34" charset="0"/>
              <a:buChar char="•"/>
            </a:pPr>
            <a:r>
              <a:rPr lang="en-US" sz="2200" dirty="0"/>
              <a:t>All patients should be screened for smoking status at baseline, and current smokers should be referred for smoking cessation therapy</a:t>
            </a:r>
          </a:p>
        </p:txBody>
      </p:sp>
      <p:sp>
        <p:nvSpPr>
          <p:cNvPr id="10" name="Text Placeholder 9">
            <a:extLst>
              <a:ext uri="{FF2B5EF4-FFF2-40B4-BE49-F238E27FC236}">
                <a16:creationId xmlns:a16="http://schemas.microsoft.com/office/drawing/2014/main" id="{85D2221A-2947-284C-8EBC-3E8899EFA25C}"/>
              </a:ext>
            </a:extLst>
          </p:cNvPr>
          <p:cNvSpPr>
            <a:spLocks noGrp="1"/>
          </p:cNvSpPr>
          <p:nvPr>
            <p:ph type="body" sz="quarter" idx="10"/>
          </p:nvPr>
        </p:nvSpPr>
        <p:spPr>
          <a:xfrm>
            <a:off x="0" y="4749546"/>
            <a:ext cx="8055429" cy="393954"/>
          </a:xfrm>
        </p:spPr>
        <p:txBody>
          <a:bodyPr/>
          <a:lstStyle/>
          <a:p>
            <a:pPr marL="6350" indent="-6350">
              <a:spcBef>
                <a:spcPts val="300"/>
              </a:spcBef>
            </a:pP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BMI = body mass index; DEXA = dual energy X-ray absorptiometry</a:t>
            </a:r>
          </a:p>
          <a:p>
            <a:pPr>
              <a:spcBef>
                <a:spcPts val="300"/>
              </a:spcBef>
            </a:pP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Syal G, et. al. </a:t>
            </a:r>
            <a:r>
              <a:rPr lang="en-US" sz="900" i="1" dirty="0">
                <a:solidFill>
                  <a:srgbClr val="5C6B72"/>
                </a:solidFill>
                <a:latin typeface="Arial" panose="020B0604020202020204" pitchFamily="34" charset="0"/>
                <a:ea typeface="Calibri" panose="020F0502020204030204" pitchFamily="34" charset="0"/>
                <a:cs typeface="Arial" panose="020B0604020202020204" pitchFamily="34" charset="0"/>
              </a:rPr>
              <a:t>Inflamm Bowel Dis.</a:t>
            </a:r>
            <a:r>
              <a:rPr lang="en-US" sz="900" dirty="0">
                <a:solidFill>
                  <a:srgbClr val="5C6B72"/>
                </a:solidFill>
                <a:latin typeface="Arial" panose="020B0604020202020204" pitchFamily="34" charset="0"/>
                <a:ea typeface="Calibri" panose="020F0502020204030204" pitchFamily="34" charset="0"/>
                <a:cs typeface="Arial" panose="020B0604020202020204" pitchFamily="34" charset="0"/>
              </a:rPr>
              <a:t> 2021;27(10):1552-1563.</a:t>
            </a:r>
            <a:endParaRPr lang="en-US" sz="900" dirty="0">
              <a:solidFill>
                <a:srgbClr val="5C6B72"/>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52F0CD0-743F-7A4C-A94B-BEA48FBC9956}"/>
              </a:ext>
            </a:extLst>
          </p:cNvPr>
          <p:cNvSpPr>
            <a:spLocks noGrp="1"/>
          </p:cNvSpPr>
          <p:nvPr>
            <p:ph type="title"/>
          </p:nvPr>
        </p:nvSpPr>
        <p:spPr>
          <a:xfrm>
            <a:off x="417095" y="9970"/>
            <a:ext cx="8005010" cy="1034129"/>
          </a:xfrm>
        </p:spPr>
        <p:txBody>
          <a:bodyPr/>
          <a:lstStyle/>
          <a:p>
            <a:r>
              <a:rPr lang="en-US" dirty="0">
                <a:latin typeface="Arial" panose="020B0604020202020204" pitchFamily="34" charset="0"/>
                <a:cs typeface="Arial" panose="020B0604020202020204" pitchFamily="34" charset="0"/>
              </a:rPr>
              <a:t>Essential Screenings in Patients with IBD </a:t>
            </a:r>
            <a:r>
              <a:rPr lang="en-US" sz="3000" dirty="0">
                <a:latin typeface="Arial" panose="020B0604020202020204" pitchFamily="34" charset="0"/>
                <a:cs typeface="Arial" panose="020B0604020202020204" pitchFamily="34" charset="0"/>
              </a:rPr>
              <a:t>(Continued)</a:t>
            </a:r>
            <a:endParaRPr lang="en-US" sz="3000" dirty="0"/>
          </a:p>
        </p:txBody>
      </p:sp>
    </p:spTree>
    <p:extLst>
      <p:ext uri="{BB962C8B-B14F-4D97-AF65-F5344CB8AC3E}">
        <p14:creationId xmlns:p14="http://schemas.microsoft.com/office/powerpoint/2010/main" val="32962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CF7C7C9-75D0-474D-9EDA-7A6E81921F3D}"/>
              </a:ext>
            </a:extLst>
          </p:cNvPr>
          <p:cNvSpPr>
            <a:spLocks noGrp="1"/>
          </p:cNvSpPr>
          <p:nvPr>
            <p:ph type="body" sz="quarter" idx="11"/>
          </p:nvPr>
        </p:nvSpPr>
        <p:spPr/>
        <p:txBody>
          <a:bodyPr/>
          <a:lstStyle/>
          <a:p>
            <a:endParaRPr lang="en-US" dirty="0"/>
          </a:p>
        </p:txBody>
      </p:sp>
      <p:sp>
        <p:nvSpPr>
          <p:cNvPr id="3" name="Content Placeholder 2">
            <a:extLst>
              <a:ext uri="{FF2B5EF4-FFF2-40B4-BE49-F238E27FC236}">
                <a16:creationId xmlns:a16="http://schemas.microsoft.com/office/drawing/2014/main" id="{59418A22-B300-474B-AE72-5EF4576D618D}"/>
              </a:ext>
            </a:extLst>
          </p:cNvPr>
          <p:cNvSpPr>
            <a:spLocks noGrp="1"/>
          </p:cNvSpPr>
          <p:nvPr>
            <p:ph sz="quarter" idx="10"/>
          </p:nvPr>
        </p:nvSpPr>
        <p:spPr>
          <a:xfrm>
            <a:off x="408492" y="904876"/>
            <a:ext cx="4879945" cy="3987787"/>
          </a:xfrm>
        </p:spPr>
        <p:txBody>
          <a:bodyPr>
            <a:normAutofit/>
          </a:bodyPr>
          <a:lstStyle/>
          <a:p>
            <a:r>
              <a:rPr lang="en-US" sz="1400" dirty="0">
                <a:latin typeface="Arial" panose="020B0604020202020204" pitchFamily="34" charset="0"/>
                <a:cs typeface="Arial" panose="020B0604020202020204" pitchFamily="34" charset="0"/>
              </a:rPr>
              <a:t>American College of Gastroenterology – ACG Guidelines</a:t>
            </a:r>
          </a:p>
          <a:p>
            <a:pPr marL="288925" indent="0">
              <a:buNone/>
            </a:pPr>
            <a:r>
              <a:rPr lang="en-US" sz="1400" dirty="0">
                <a:latin typeface="Arial" panose="020B0604020202020204" pitchFamily="34" charset="0"/>
                <a:cs typeface="Arial" panose="020B0604020202020204" pitchFamily="34" charset="0"/>
                <a:hlinkClick r:id="rId2"/>
              </a:rPr>
              <a:t>https://acgcasereports.gi.org/guidelines</a:t>
            </a:r>
            <a:endParaRPr lang="en-US" sz="1400" dirty="0">
              <a:latin typeface="Arial" panose="020B0604020202020204" pitchFamily="34" charset="0"/>
              <a:cs typeface="Arial" panose="020B0604020202020204" pitchFamily="34" charset="0"/>
            </a:endParaRPr>
          </a:p>
          <a:p>
            <a:endParaRPr lang="en-US" sz="1400" dirty="0"/>
          </a:p>
          <a:p>
            <a:r>
              <a:rPr lang="en-US" sz="1400" dirty="0">
                <a:latin typeface="Arial" panose="020B0604020202020204" pitchFamily="34" charset="0"/>
                <a:cs typeface="Arial" panose="020B0604020202020204" pitchFamily="34" charset="0"/>
              </a:rPr>
              <a:t>Cornerstones Health IBD Checklists &amp; Tools</a:t>
            </a:r>
          </a:p>
          <a:p>
            <a:pPr marL="288925" indent="0">
              <a:buNone/>
            </a:pPr>
            <a:r>
              <a:rPr lang="en-US" sz="1400" dirty="0">
                <a:latin typeface="Arial" panose="020B0604020202020204" pitchFamily="34" charset="0"/>
                <a:cs typeface="Arial" panose="020B0604020202020204" pitchFamily="34" charset="0"/>
                <a:hlinkClick r:id="rId3"/>
              </a:rPr>
              <a:t>https://www.cornerstoneshealth.org/ibd-checklists/</a:t>
            </a:r>
            <a:endParaRPr lang="en-US" sz="1400" dirty="0">
              <a:latin typeface="Arial" panose="020B0604020202020204" pitchFamily="34" charset="0"/>
              <a:cs typeface="Arial" panose="020B0604020202020204" pitchFamily="34" charset="0"/>
            </a:endParaRPr>
          </a:p>
          <a:p>
            <a:endParaRPr lang="en-US" sz="1400" dirty="0"/>
          </a:p>
          <a:p>
            <a:r>
              <a:rPr lang="en-US" sz="1400" dirty="0">
                <a:latin typeface="Arial" panose="020B0604020202020204" pitchFamily="34" charset="0"/>
                <a:cs typeface="Arial" panose="020B0604020202020204" pitchFamily="34" charset="0"/>
              </a:rPr>
              <a:t>American Gastroenterological Association – IBD &amp; Bowel Disorders Guidelines</a:t>
            </a:r>
          </a:p>
          <a:p>
            <a:pPr marL="288925" indent="0">
              <a:buNone/>
            </a:pPr>
            <a:r>
              <a:rPr lang="en-US" sz="1400" dirty="0">
                <a:latin typeface="Arial" panose="020B0604020202020204" pitchFamily="34" charset="0"/>
                <a:cs typeface="Arial" panose="020B0604020202020204" pitchFamily="34" charset="0"/>
                <a:hlinkClick r:id="rId4"/>
              </a:rPr>
              <a:t>https://gastro.org/guidelines/ibd-and-bowel-disorders/</a:t>
            </a:r>
            <a:endParaRPr lang="en-US" sz="1400" dirty="0">
              <a:latin typeface="Arial" panose="020B0604020202020204" pitchFamily="34" charset="0"/>
              <a:cs typeface="Arial" panose="020B0604020202020204" pitchFamily="34" charset="0"/>
            </a:endParaRPr>
          </a:p>
          <a:p>
            <a:endParaRPr lang="en-US" sz="1400" dirty="0"/>
          </a:p>
          <a:p>
            <a:r>
              <a:rPr lang="en-US" sz="1400" dirty="0">
                <a:latin typeface="Arial" panose="020B0604020202020204" pitchFamily="34" charset="0"/>
                <a:cs typeface="Arial" panose="020B0604020202020204" pitchFamily="34" charset="0"/>
              </a:rPr>
              <a:t>Crohn’s &amp; Colitis Foundation – Health Maintenance Checklists</a:t>
            </a:r>
          </a:p>
          <a:p>
            <a:pPr marL="288925" indent="0">
              <a:buNone/>
            </a:pPr>
            <a:r>
              <a:rPr lang="en-US" sz="1400" dirty="0">
                <a:latin typeface="Arial" panose="020B0604020202020204" pitchFamily="34" charset="0"/>
                <a:cs typeface="Arial" panose="020B0604020202020204" pitchFamily="34" charset="0"/>
                <a:hlinkClick r:id="rId5"/>
              </a:rPr>
              <a:t>https://www.crohnscolitisfoundation.org/science-and-professionals/education-resources/health-maintenance-checklists</a:t>
            </a:r>
            <a:endParaRPr lang="en-US" sz="1400" dirty="0">
              <a:latin typeface="Arial" panose="020B0604020202020204" pitchFamily="34" charset="0"/>
              <a:cs typeface="Arial" panose="020B0604020202020204" pitchFamily="34" charset="0"/>
            </a:endParaRPr>
          </a:p>
          <a:p>
            <a:endParaRPr lang="en-US" sz="1400" dirty="0"/>
          </a:p>
        </p:txBody>
      </p:sp>
      <p:pic>
        <p:nvPicPr>
          <p:cNvPr id="5" name="Picture 4" descr="Graphical user interface, application, email&#10;&#10;Description automatically generated">
            <a:extLst>
              <a:ext uri="{FF2B5EF4-FFF2-40B4-BE49-F238E27FC236}">
                <a16:creationId xmlns:a16="http://schemas.microsoft.com/office/drawing/2014/main" id="{514BBAC6-42D0-4DD3-B260-8992E82AB6D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16201" y="972170"/>
            <a:ext cx="1868336" cy="1026704"/>
          </a:xfrm>
          <a:prstGeom prst="rect">
            <a:avLst/>
          </a:prstGeom>
        </p:spPr>
      </p:pic>
      <p:pic>
        <p:nvPicPr>
          <p:cNvPr id="7" name="Picture 6" descr="Diagram&#10;&#10;Description automatically generated">
            <a:extLst>
              <a:ext uri="{FF2B5EF4-FFF2-40B4-BE49-F238E27FC236}">
                <a16:creationId xmlns:a16="http://schemas.microsoft.com/office/drawing/2014/main" id="{E345FCF5-FB42-4715-9085-EF6FF7B2C59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51665" y="967893"/>
            <a:ext cx="1245260" cy="1550006"/>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93450382-28C0-4B28-8BCE-FE4E2B0B612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288437" y="2195511"/>
            <a:ext cx="2469819" cy="1159589"/>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0A225557-7F6D-4273-A7DC-2C0C567E585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64392" y="3555758"/>
            <a:ext cx="1623789" cy="1209777"/>
          </a:xfrm>
          <a:prstGeom prst="rect">
            <a:avLst/>
          </a:prstGeom>
        </p:spPr>
      </p:pic>
      <p:sp>
        <p:nvSpPr>
          <p:cNvPr id="14" name="Title 13">
            <a:extLst>
              <a:ext uri="{FF2B5EF4-FFF2-40B4-BE49-F238E27FC236}">
                <a16:creationId xmlns:a16="http://schemas.microsoft.com/office/drawing/2014/main" id="{0AE65FBB-CAC9-4F41-9A0E-420F413DCAC1}"/>
              </a:ext>
            </a:extLst>
          </p:cNvPr>
          <p:cNvSpPr>
            <a:spLocks noGrp="1"/>
          </p:cNvSpPr>
          <p:nvPr>
            <p:ph type="title"/>
          </p:nvPr>
        </p:nvSpPr>
        <p:spPr>
          <a:xfrm>
            <a:off x="408491" y="84238"/>
            <a:ext cx="8547101" cy="563231"/>
          </a:xfrm>
        </p:spPr>
        <p:txBody>
          <a:bodyPr/>
          <a:lstStyle/>
          <a:p>
            <a:r>
              <a:rPr lang="en-US" sz="3600" dirty="0">
                <a:latin typeface="Arial" panose="020B0604020202020204" pitchFamily="34" charset="0"/>
                <a:cs typeface="Arial" panose="020B0604020202020204" pitchFamily="34" charset="0"/>
              </a:rPr>
              <a:t>Guidelines and Checklists</a:t>
            </a:r>
            <a:endParaRPr lang="en-US" sz="3600" dirty="0"/>
          </a:p>
        </p:txBody>
      </p:sp>
    </p:spTree>
    <p:extLst>
      <p:ext uri="{BB962C8B-B14F-4D97-AF65-F5344CB8AC3E}">
        <p14:creationId xmlns:p14="http://schemas.microsoft.com/office/powerpoint/2010/main" val="52760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D72D-62B4-6B46-8A69-C5943F56B664}"/>
              </a:ext>
            </a:extLst>
          </p:cNvPr>
          <p:cNvSpPr>
            <a:spLocks noGrp="1"/>
          </p:cNvSpPr>
          <p:nvPr>
            <p:ph type="title"/>
          </p:nvPr>
        </p:nvSpPr>
        <p:spPr/>
        <p:txBody>
          <a:bodyPr/>
          <a:lstStyle/>
          <a:p>
            <a:r>
              <a:rPr lang="en-US" dirty="0"/>
              <a:t>Case Study: Ana</a:t>
            </a:r>
          </a:p>
        </p:txBody>
      </p:sp>
      <p:sp>
        <p:nvSpPr>
          <p:cNvPr id="3" name="Content Placeholder 2">
            <a:extLst>
              <a:ext uri="{FF2B5EF4-FFF2-40B4-BE49-F238E27FC236}">
                <a16:creationId xmlns:a16="http://schemas.microsoft.com/office/drawing/2014/main" id="{F09F7275-3387-BA48-80B5-569A5C35B025}"/>
              </a:ext>
            </a:extLst>
          </p:cNvPr>
          <p:cNvSpPr>
            <a:spLocks noGrp="1"/>
          </p:cNvSpPr>
          <p:nvPr>
            <p:ph idx="1"/>
          </p:nvPr>
        </p:nvSpPr>
        <p:spPr>
          <a:xfrm>
            <a:off x="749869" y="968322"/>
            <a:ext cx="6916205" cy="2009012"/>
          </a:xfrm>
        </p:spPr>
        <p:txBody>
          <a:bodyPr/>
          <a:lstStyle/>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Hispanic female, single parent</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Limited English proficiency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Needs colonoscopy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Did not show up for scheduled procedure</a:t>
            </a:r>
          </a:p>
          <a:p>
            <a:endParaRPr lang="en-US" sz="2700" dirty="0"/>
          </a:p>
        </p:txBody>
      </p:sp>
      <p:pic>
        <p:nvPicPr>
          <p:cNvPr id="6" name="Picture Placeholder 5" descr="A person with her arms crossed&#10;&#10;Description automatically generated with low confidence">
            <a:extLst>
              <a:ext uri="{FF2B5EF4-FFF2-40B4-BE49-F238E27FC236}">
                <a16:creationId xmlns:a16="http://schemas.microsoft.com/office/drawing/2014/main" id="{12E93CF3-7988-9049-AB93-1F98EA356032}"/>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a:xfrm>
            <a:off x="7123814" y="552597"/>
            <a:ext cx="1140483" cy="1344168"/>
          </a:xfrm>
        </p:spPr>
      </p:pic>
    </p:spTree>
    <p:extLst>
      <p:ext uri="{BB962C8B-B14F-4D97-AF65-F5344CB8AC3E}">
        <p14:creationId xmlns:p14="http://schemas.microsoft.com/office/powerpoint/2010/main" val="42730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F6C8AE-6739-4943-9E26-691349FF26B7}"/>
              </a:ext>
            </a:extLst>
          </p:cNvPr>
          <p:cNvSpPr>
            <a:spLocks noGrp="1"/>
          </p:cNvSpPr>
          <p:nvPr>
            <p:ph type="title"/>
          </p:nvPr>
        </p:nvSpPr>
        <p:spPr/>
        <p:txBody>
          <a:bodyPr/>
          <a:lstStyle/>
          <a:p>
            <a:r>
              <a:rPr lang="en-US" dirty="0"/>
              <a:t>Audience Response</a:t>
            </a:r>
          </a:p>
        </p:txBody>
      </p:sp>
      <p:sp>
        <p:nvSpPr>
          <p:cNvPr id="12" name="Content Placeholder 11">
            <a:extLst>
              <a:ext uri="{FF2B5EF4-FFF2-40B4-BE49-F238E27FC236}">
                <a16:creationId xmlns:a16="http://schemas.microsoft.com/office/drawing/2014/main" id="{5C7A33B9-0C3D-D949-BB84-FB5D174836FE}"/>
              </a:ext>
            </a:extLst>
          </p:cNvPr>
          <p:cNvSpPr>
            <a:spLocks noGrp="1"/>
          </p:cNvSpPr>
          <p:nvPr>
            <p:ph idx="1"/>
          </p:nvPr>
        </p:nvSpPr>
        <p:spPr>
          <a:xfrm>
            <a:off x="417095" y="1281542"/>
            <a:ext cx="8309810" cy="929485"/>
          </a:xfrm>
        </p:spPr>
        <p:txBody>
          <a:bodyPr/>
          <a:lstStyle/>
          <a:p>
            <a:r>
              <a:rPr lang="en-US" dirty="0">
                <a:latin typeface="Arial" panose="020B0604020202020204" pitchFamily="34" charset="0"/>
                <a:cs typeface="Arial" panose="020B0604020202020204" pitchFamily="34" charset="0"/>
              </a:rPr>
              <a:t>Hispanic patients have seen an increased incidence of IBD due to:</a:t>
            </a:r>
          </a:p>
        </p:txBody>
      </p:sp>
      <p:sp>
        <p:nvSpPr>
          <p:cNvPr id="14" name="Content Placeholder 13">
            <a:extLst>
              <a:ext uri="{FF2B5EF4-FFF2-40B4-BE49-F238E27FC236}">
                <a16:creationId xmlns:a16="http://schemas.microsoft.com/office/drawing/2014/main" id="{7010C357-DABE-1748-A86A-48F03FAD82EB}"/>
              </a:ext>
            </a:extLst>
          </p:cNvPr>
          <p:cNvSpPr>
            <a:spLocks noGrp="1"/>
          </p:cNvSpPr>
          <p:nvPr>
            <p:ph idx="10"/>
          </p:nvPr>
        </p:nvSpPr>
        <p:spPr>
          <a:xfrm>
            <a:off x="417095" y="2319181"/>
            <a:ext cx="8309810" cy="2231380"/>
          </a:xfrm>
        </p:spPr>
        <p:txBody>
          <a:bodyPr/>
          <a:lstStyle/>
          <a:p>
            <a:pPr marL="0" indent="0">
              <a:buNone/>
            </a:pPr>
            <a:r>
              <a:rPr lang="en-US" dirty="0">
                <a:latin typeface="Arial" panose="020B0604020202020204" pitchFamily="34" charset="0"/>
                <a:cs typeface="Arial" panose="020B0604020202020204" pitchFamily="34" charset="0"/>
              </a:rPr>
              <a:t>A. Environmental exposures</a:t>
            </a:r>
          </a:p>
          <a:p>
            <a:pPr marL="0" indent="0">
              <a:buNone/>
            </a:pPr>
            <a:r>
              <a:rPr lang="en-US" dirty="0">
                <a:latin typeface="Arial" panose="020B0604020202020204" pitchFamily="34" charset="0"/>
                <a:cs typeface="Arial" panose="020B0604020202020204" pitchFamily="34" charset="0"/>
              </a:rPr>
              <a:t>B. Genetic differences</a:t>
            </a:r>
          </a:p>
          <a:p>
            <a:pPr marL="0" indent="0">
              <a:buNone/>
            </a:pPr>
            <a:r>
              <a:rPr lang="en-US" dirty="0">
                <a:latin typeface="Arial" panose="020B0604020202020204" pitchFamily="34" charset="0"/>
                <a:cs typeface="Arial" panose="020B0604020202020204" pitchFamily="34" charset="0"/>
              </a:rPr>
              <a:t>C. Social determinants of health</a:t>
            </a:r>
          </a:p>
          <a:p>
            <a:pPr marL="0" indent="0">
              <a:buNone/>
            </a:pPr>
            <a:r>
              <a:rPr lang="en-US" dirty="0">
                <a:latin typeface="Arial" panose="020B0604020202020204" pitchFamily="34" charset="0"/>
                <a:cs typeface="Arial" panose="020B0604020202020204" pitchFamily="34" charset="0"/>
              </a:rPr>
              <a:t>D. Incidence is not increasing</a:t>
            </a:r>
          </a:p>
          <a:p>
            <a:pPr marL="0" indent="0">
              <a:buNone/>
            </a:pPr>
            <a:r>
              <a:rPr lang="en-US" dirty="0">
                <a:latin typeface="Arial" panose="020B0604020202020204" pitchFamily="34" charset="0"/>
                <a:cs typeface="Arial" panose="020B0604020202020204" pitchFamily="34" charset="0"/>
              </a:rPr>
              <a:t>E. I am not sure</a:t>
            </a:r>
          </a:p>
        </p:txBody>
      </p:sp>
    </p:spTree>
    <p:extLst>
      <p:ext uri="{BB962C8B-B14F-4D97-AF65-F5344CB8AC3E}">
        <p14:creationId xmlns:p14="http://schemas.microsoft.com/office/powerpoint/2010/main" val="38305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CD5B-670B-B446-9F98-BDA0872A61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8624A5-D1DA-DF4A-BFE5-A2EB524B5AF5}"/>
              </a:ext>
            </a:extLst>
          </p:cNvPr>
          <p:cNvSpPr>
            <a:spLocks noGrp="1"/>
          </p:cNvSpPr>
          <p:nvPr>
            <p:ph idx="1"/>
          </p:nvPr>
        </p:nvSpPr>
        <p:spPr>
          <a:xfrm>
            <a:off x="2232211" y="1565486"/>
            <a:ext cx="6329084" cy="2603790"/>
          </a:xfrm>
        </p:spPr>
        <p:txBody>
          <a:bodyPr/>
          <a:lstStyle/>
          <a:p>
            <a:pPr marL="0" indent="0">
              <a:buNone/>
            </a:pPr>
            <a:r>
              <a:rPr lang="en-US" sz="2400" dirty="0">
                <a:solidFill>
                  <a:schemeClr val="tx1"/>
                </a:solidFill>
              </a:rPr>
              <a:t>In support of improving patient care, </a:t>
            </a:r>
            <a:br>
              <a:rPr lang="en-US" sz="2400" dirty="0">
                <a:solidFill>
                  <a:schemeClr val="tx1"/>
                </a:solidFill>
              </a:rPr>
            </a:br>
            <a:r>
              <a:rPr lang="en-US" sz="2400" dirty="0">
                <a:solidFill>
                  <a:schemeClr val="tx1"/>
                </a:solidFill>
              </a:rPr>
              <a:t>CME Outfitters, LLC, is jointly accredited by the Accreditation Council for Continuing Medical Education (ACCME), the Accreditation Council for Pharmacy Education (ACPE), and the American Nurses Credentialing Center (ANCC), to provide continuing education for the healthcare team.</a:t>
            </a:r>
          </a:p>
        </p:txBody>
      </p:sp>
      <p:pic>
        <p:nvPicPr>
          <p:cNvPr id="4" name="Picture 3" descr="Logo&#10;&#10;Description automatically generated">
            <a:extLst>
              <a:ext uri="{FF2B5EF4-FFF2-40B4-BE49-F238E27FC236}">
                <a16:creationId xmlns:a16="http://schemas.microsoft.com/office/drawing/2014/main" id="{4AEC0025-390B-0141-AF13-967279C841E5}"/>
              </a:ext>
            </a:extLst>
          </p:cNvPr>
          <p:cNvPicPr/>
          <p:nvPr/>
        </p:nvPicPr>
        <p:blipFill>
          <a:blip r:embed="rId3"/>
          <a:stretch>
            <a:fillRect/>
          </a:stretch>
        </p:blipFill>
        <p:spPr>
          <a:xfrm>
            <a:off x="190231" y="2100473"/>
            <a:ext cx="1987920" cy="1409699"/>
          </a:xfrm>
          <a:prstGeom prst="rect">
            <a:avLst/>
          </a:prstGeom>
        </p:spPr>
      </p:pic>
      <p:sp>
        <p:nvSpPr>
          <p:cNvPr id="8" name="Text Placeholder 7">
            <a:extLst>
              <a:ext uri="{FF2B5EF4-FFF2-40B4-BE49-F238E27FC236}">
                <a16:creationId xmlns:a16="http://schemas.microsoft.com/office/drawing/2014/main" id="{189A45B4-6692-104D-AD91-72D17A121278}"/>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363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A65F84-A1DE-E44E-B6D1-8D089E487624}"/>
              </a:ext>
            </a:extLst>
          </p:cNvPr>
          <p:cNvSpPr>
            <a:spLocks noGrp="1"/>
          </p:cNvSpPr>
          <p:nvPr>
            <p:ph type="title"/>
          </p:nvPr>
        </p:nvSpPr>
        <p:spPr>
          <a:xfrm>
            <a:off x="417095" y="-2062"/>
            <a:ext cx="7906773" cy="1034129"/>
          </a:xfrm>
        </p:spPr>
        <p:txBody>
          <a:bodyPr/>
          <a:lstStyle/>
          <a:p>
            <a:r>
              <a:rPr lang="en-US" dirty="0">
                <a:latin typeface="Arial" panose="020B0604020202020204" pitchFamily="34" charset="0"/>
                <a:cs typeface="Arial" panose="020B0604020202020204" pitchFamily="34" charset="0"/>
              </a:rPr>
              <a:t>Social Determinants of Health in IBD Care</a:t>
            </a:r>
            <a:endParaRPr lang="en-US" dirty="0"/>
          </a:p>
        </p:txBody>
      </p:sp>
      <p:sp>
        <p:nvSpPr>
          <p:cNvPr id="9" name="Content Placeholder 8">
            <a:extLst>
              <a:ext uri="{FF2B5EF4-FFF2-40B4-BE49-F238E27FC236}">
                <a16:creationId xmlns:a16="http://schemas.microsoft.com/office/drawing/2014/main" id="{7DAD19D0-9618-7D44-9896-2CAE0C9AC4C4}"/>
              </a:ext>
            </a:extLst>
          </p:cNvPr>
          <p:cNvSpPr>
            <a:spLocks noGrp="1"/>
          </p:cNvSpPr>
          <p:nvPr>
            <p:ph idx="1"/>
          </p:nvPr>
        </p:nvSpPr>
        <p:spPr>
          <a:xfrm>
            <a:off x="417095" y="1142178"/>
            <a:ext cx="8309810" cy="2911566"/>
          </a:xfrm>
        </p:spPr>
        <p:txBody>
          <a:bodyPr/>
          <a:lstStyle/>
          <a:p>
            <a:r>
              <a:rPr lang="en-US" dirty="0">
                <a:latin typeface="Arial" panose="020B0604020202020204" pitchFamily="34" charset="0"/>
                <a:cs typeface="Arial" panose="020B0604020202020204" pitchFamily="34" charset="0"/>
              </a:rPr>
              <a:t>Race and socioeconomic status</a:t>
            </a:r>
          </a:p>
          <a:p>
            <a:r>
              <a:rPr lang="en-US" dirty="0">
                <a:latin typeface="Arial" panose="020B0604020202020204" pitchFamily="34" charset="0"/>
                <a:cs typeface="Arial" panose="020B0604020202020204" pitchFamily="34" charset="0"/>
              </a:rPr>
              <a:t>Disparity in IBD-related surgery: insurance coverage a factor</a:t>
            </a:r>
          </a:p>
          <a:p>
            <a:r>
              <a:rPr lang="en-US" dirty="0">
                <a:latin typeface="Arial" panose="020B0604020202020204" pitchFamily="34" charset="0"/>
                <a:cs typeface="Arial" panose="020B0604020202020204" pitchFamily="34" charset="0"/>
              </a:rPr>
              <a:t>Medication adherence issues</a:t>
            </a:r>
          </a:p>
          <a:p>
            <a:r>
              <a:rPr lang="en-US" dirty="0">
                <a:latin typeface="Arial" panose="020B0604020202020204" pitchFamily="34" charset="0"/>
                <a:cs typeface="Arial" panose="020B0604020202020204" pitchFamily="34" charset="0"/>
              </a:rPr>
              <a:t>Need for language concordant care</a:t>
            </a:r>
          </a:p>
          <a:p>
            <a:r>
              <a:rPr lang="en-US" dirty="0">
                <a:latin typeface="Arial" panose="020B0604020202020204" pitchFamily="34" charset="0"/>
                <a:cs typeface="Arial" panose="020B0604020202020204" pitchFamily="34" charset="0"/>
              </a:rPr>
              <a:t>Disparity in clinical trial participation</a:t>
            </a:r>
          </a:p>
        </p:txBody>
      </p:sp>
      <p:sp>
        <p:nvSpPr>
          <p:cNvPr id="11" name="Text Placeholder 10">
            <a:extLst>
              <a:ext uri="{FF2B5EF4-FFF2-40B4-BE49-F238E27FC236}">
                <a16:creationId xmlns:a16="http://schemas.microsoft.com/office/drawing/2014/main" id="{2907C6DD-52B4-EB4D-A0EF-0654F9C85D9F}"/>
              </a:ext>
            </a:extLst>
          </p:cNvPr>
          <p:cNvSpPr>
            <a:spLocks noGrp="1"/>
          </p:cNvSpPr>
          <p:nvPr>
            <p:ph type="body" sz="quarter" idx="10"/>
          </p:nvPr>
        </p:nvSpPr>
        <p:spPr>
          <a:xfrm>
            <a:off x="0" y="4892534"/>
            <a:ext cx="8055429" cy="250966"/>
          </a:xfrm>
        </p:spPr>
        <p:txBody>
          <a:bodyPr/>
          <a:lstStyle/>
          <a:p>
            <a:r>
              <a:rPr lang="en-US" dirty="0">
                <a:solidFill>
                  <a:srgbClr val="5C6B72"/>
                </a:solidFill>
                <a:latin typeface="Arial" panose="020B0604020202020204" pitchFamily="34" charset="0"/>
                <a:ea typeface="Calibri" panose="020F0502020204030204" pitchFamily="34" charset="0"/>
                <a:cs typeface="Times New Roman" panose="02020603050405020304" pitchFamily="18" charset="0"/>
              </a:rPr>
              <a:t>Sewell JL, et. al. </a:t>
            </a:r>
            <a:r>
              <a:rPr lang="en-US" i="1" dirty="0">
                <a:solidFill>
                  <a:srgbClr val="5C6B72"/>
                </a:solidFill>
                <a:latin typeface="Arial" panose="020B0604020202020204" pitchFamily="34" charset="0"/>
                <a:ea typeface="Calibri" panose="020F0502020204030204" pitchFamily="34" charset="0"/>
                <a:cs typeface="Times New Roman" panose="02020603050405020304" pitchFamily="18" charset="0"/>
              </a:rPr>
              <a:t>Inflamm Bowel Dis</a:t>
            </a:r>
            <a:r>
              <a:rPr lang="en-US" dirty="0">
                <a:solidFill>
                  <a:srgbClr val="5C6B72"/>
                </a:solidFill>
                <a:latin typeface="Arial" panose="020B0604020202020204" pitchFamily="34" charset="0"/>
                <a:ea typeface="Calibri" panose="020F0502020204030204" pitchFamily="34" charset="0"/>
                <a:cs typeface="Times New Roman" panose="02020603050405020304" pitchFamily="18" charset="0"/>
              </a:rPr>
              <a:t>. 2013;19(3):627-643. </a:t>
            </a:r>
            <a:endParaRPr lang="en-US" dirty="0">
              <a:solidFill>
                <a:srgbClr val="5C6B7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26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D72D-62B4-6B46-8A69-C5943F56B664}"/>
              </a:ext>
            </a:extLst>
          </p:cNvPr>
          <p:cNvSpPr>
            <a:spLocks noGrp="1"/>
          </p:cNvSpPr>
          <p:nvPr>
            <p:ph type="title"/>
          </p:nvPr>
        </p:nvSpPr>
        <p:spPr/>
        <p:txBody>
          <a:bodyPr/>
          <a:lstStyle/>
          <a:p>
            <a:r>
              <a:rPr lang="en-US" dirty="0"/>
              <a:t>Case Study: Ana</a:t>
            </a:r>
          </a:p>
        </p:txBody>
      </p:sp>
      <p:sp>
        <p:nvSpPr>
          <p:cNvPr id="3" name="Content Placeholder 2">
            <a:extLst>
              <a:ext uri="{FF2B5EF4-FFF2-40B4-BE49-F238E27FC236}">
                <a16:creationId xmlns:a16="http://schemas.microsoft.com/office/drawing/2014/main" id="{F09F7275-3387-BA48-80B5-569A5C35B025}"/>
              </a:ext>
            </a:extLst>
          </p:cNvPr>
          <p:cNvSpPr>
            <a:spLocks noGrp="1"/>
          </p:cNvSpPr>
          <p:nvPr>
            <p:ph idx="1"/>
          </p:nvPr>
        </p:nvSpPr>
        <p:spPr>
          <a:xfrm>
            <a:off x="749869" y="968322"/>
            <a:ext cx="6916205" cy="3104696"/>
          </a:xfrm>
        </p:spPr>
        <p:txBody>
          <a:bodyPr/>
          <a:lstStyle/>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Hispanic female, single parent</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Limited English proficiency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Needs colonoscopy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Did not show up for scheduled procedure</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Has no transportation</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Receives a no-show fee from doctor’s office due to missed appointment</a:t>
            </a:r>
          </a:p>
          <a:p>
            <a:endParaRPr lang="en-US" sz="2700" dirty="0"/>
          </a:p>
        </p:txBody>
      </p:sp>
      <p:pic>
        <p:nvPicPr>
          <p:cNvPr id="6" name="Picture Placeholder 5" descr="A person with her arms crossed&#10;&#10;Description automatically generated with low confidence">
            <a:extLst>
              <a:ext uri="{FF2B5EF4-FFF2-40B4-BE49-F238E27FC236}">
                <a16:creationId xmlns:a16="http://schemas.microsoft.com/office/drawing/2014/main" id="{3C2C206B-0A8D-2E4E-ADBA-AD6C4C2BF89E}"/>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a:xfrm>
            <a:off x="7123814" y="552597"/>
            <a:ext cx="1140483" cy="1344168"/>
          </a:xfrm>
        </p:spPr>
      </p:pic>
    </p:spTree>
    <p:extLst>
      <p:ext uri="{BB962C8B-B14F-4D97-AF65-F5344CB8AC3E}">
        <p14:creationId xmlns:p14="http://schemas.microsoft.com/office/powerpoint/2010/main" val="21510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B4690C4-7094-6946-A4F2-DFCEB0B6D898}"/>
              </a:ext>
            </a:extLst>
          </p:cNvPr>
          <p:cNvSpPr>
            <a:spLocks noGrp="1"/>
          </p:cNvSpPr>
          <p:nvPr>
            <p:ph type="title"/>
          </p:nvPr>
        </p:nvSpPr>
        <p:spPr>
          <a:xfrm>
            <a:off x="417095" y="233387"/>
            <a:ext cx="8309810" cy="563231"/>
          </a:xfrm>
        </p:spPr>
        <p:txBody>
          <a:bodyPr/>
          <a:lstStyle/>
          <a:p>
            <a:r>
              <a:rPr lang="en-US" dirty="0">
                <a:latin typeface="Arial" panose="020B0604020202020204" pitchFamily="34" charset="0"/>
                <a:cs typeface="Arial" panose="020B0604020202020204" pitchFamily="34" charset="0"/>
              </a:rPr>
              <a:t>Medical Home for Patients with IBD</a:t>
            </a:r>
            <a:endParaRPr lang="en-US" dirty="0"/>
          </a:p>
        </p:txBody>
      </p:sp>
      <p:sp>
        <p:nvSpPr>
          <p:cNvPr id="12" name="Content Placeholder 11">
            <a:extLst>
              <a:ext uri="{FF2B5EF4-FFF2-40B4-BE49-F238E27FC236}">
                <a16:creationId xmlns:a16="http://schemas.microsoft.com/office/drawing/2014/main" id="{4721AD8E-1069-EF42-BB35-29D7FCC0CEF7}"/>
              </a:ext>
            </a:extLst>
          </p:cNvPr>
          <p:cNvSpPr>
            <a:spLocks noGrp="1"/>
          </p:cNvSpPr>
          <p:nvPr>
            <p:ph idx="1"/>
          </p:nvPr>
        </p:nvSpPr>
        <p:spPr>
          <a:xfrm>
            <a:off x="417095" y="1142178"/>
            <a:ext cx="8623210" cy="3457870"/>
          </a:xfrm>
        </p:spPr>
        <p:txBody>
          <a:bodyPr/>
          <a:lstStyle/>
          <a:p>
            <a:r>
              <a:rPr lang="en-US" sz="2400" dirty="0">
                <a:latin typeface="Arial" panose="020B0604020202020204" pitchFamily="34" charset="0"/>
                <a:cs typeface="Arial" panose="020B0604020202020204" pitchFamily="34" charset="0"/>
              </a:rPr>
              <a:t>Patient-centered, team-based, focused on quality and safety</a:t>
            </a:r>
          </a:p>
          <a:p>
            <a:pPr>
              <a:spcBef>
                <a:spcPts val="700"/>
              </a:spcBef>
            </a:pPr>
            <a:r>
              <a:rPr lang="en-US" sz="2400" dirty="0">
                <a:latin typeface="Arial" panose="020B0604020202020204" pitchFamily="34" charset="0"/>
                <a:cs typeface="Arial" panose="020B0604020202020204" pitchFamily="34" charset="0"/>
              </a:rPr>
              <a:t>Can include the following specialists: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900" dirty="0">
              <a:latin typeface="Arial" panose="020B0604020202020204" pitchFamily="34" charset="0"/>
              <a:cs typeface="Arial" panose="020B0604020202020204" pitchFamily="34" charset="0"/>
            </a:endParaRPr>
          </a:p>
          <a:p>
            <a:pPr marL="0" indent="0">
              <a:buNone/>
            </a:pPr>
            <a:endParaRPr lang="en-US" sz="2100" dirty="0">
              <a:latin typeface="Arial" panose="020B0604020202020204" pitchFamily="34" charset="0"/>
              <a:cs typeface="Arial" panose="020B0604020202020204" pitchFamily="34" charset="0"/>
            </a:endParaRPr>
          </a:p>
          <a:p>
            <a:pPr>
              <a:spcBef>
                <a:spcPts val="700"/>
              </a:spcBef>
            </a:pPr>
            <a:r>
              <a:rPr lang="en-US" sz="2400" dirty="0">
                <a:latin typeface="Arial" panose="020B0604020202020204" pitchFamily="34" charset="0"/>
                <a:cs typeface="Arial" panose="020B0604020202020204" pitchFamily="34" charset="0"/>
              </a:rPr>
              <a:t>Have shown improvement in quality-of-life measures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(using SIBDQ), as well as decrease in hospitalization and emergency room visits by nearly 50% in the first year of the medical home </a:t>
            </a:r>
          </a:p>
        </p:txBody>
      </p:sp>
      <p:sp>
        <p:nvSpPr>
          <p:cNvPr id="15" name="Text Placeholder 14">
            <a:extLst>
              <a:ext uri="{FF2B5EF4-FFF2-40B4-BE49-F238E27FC236}">
                <a16:creationId xmlns:a16="http://schemas.microsoft.com/office/drawing/2014/main" id="{3C49AEAD-17C9-504E-93FC-51CB7167F351}"/>
              </a:ext>
            </a:extLst>
          </p:cNvPr>
          <p:cNvSpPr>
            <a:spLocks noGrp="1"/>
          </p:cNvSpPr>
          <p:nvPr>
            <p:ph type="body" sz="quarter" idx="10"/>
          </p:nvPr>
        </p:nvSpPr>
        <p:spPr>
          <a:xfrm>
            <a:off x="0" y="4736081"/>
            <a:ext cx="8055429" cy="407419"/>
          </a:xfrm>
        </p:spPr>
        <p:txBody>
          <a:bodyPr/>
          <a:lstStyle/>
          <a:p>
            <a:r>
              <a:rPr lang="en-US" dirty="0">
                <a:solidFill>
                  <a:srgbClr val="5C6B72"/>
                </a:solidFill>
                <a:latin typeface="Arial" panose="020B0604020202020204" pitchFamily="34" charset="0"/>
                <a:ea typeface="Calibri" panose="020F0502020204030204" pitchFamily="34" charset="0"/>
                <a:cs typeface="Times New Roman" panose="02020603050405020304" pitchFamily="18" charset="0"/>
              </a:rPr>
              <a:t>SIBDQ = Short Inflammatory Bowel Disease Questionnaire</a:t>
            </a:r>
          </a:p>
          <a:p>
            <a:r>
              <a:rPr lang="en-US" dirty="0">
                <a:solidFill>
                  <a:srgbClr val="5C6B72"/>
                </a:solidFill>
                <a:latin typeface="Arial" panose="020B0604020202020204" pitchFamily="34" charset="0"/>
                <a:ea typeface="Calibri" panose="020F0502020204030204" pitchFamily="34" charset="0"/>
                <a:cs typeface="Times New Roman" panose="02020603050405020304" pitchFamily="18" charset="0"/>
              </a:rPr>
              <a:t>Regueiro M. </a:t>
            </a:r>
            <a:r>
              <a:rPr lang="en-US" i="1" dirty="0">
                <a:solidFill>
                  <a:srgbClr val="5C6B72"/>
                </a:solidFill>
                <a:latin typeface="Arial" panose="020B0604020202020204" pitchFamily="34" charset="0"/>
                <a:ea typeface="Calibri" panose="020F0502020204030204" pitchFamily="34" charset="0"/>
                <a:cs typeface="Times New Roman" panose="02020603050405020304" pitchFamily="18" charset="0"/>
              </a:rPr>
              <a:t>Gastroenterol Hepatol (N Y)</a:t>
            </a:r>
            <a:r>
              <a:rPr lang="en-US" dirty="0">
                <a:solidFill>
                  <a:srgbClr val="5C6B72"/>
                </a:solidFill>
                <a:latin typeface="Arial" panose="020B0604020202020204" pitchFamily="34" charset="0"/>
                <a:ea typeface="Calibri" panose="020F0502020204030204" pitchFamily="34" charset="0"/>
                <a:cs typeface="Times New Roman" panose="02020603050405020304" pitchFamily="18" charset="0"/>
              </a:rPr>
              <a:t>. 2017;13(6):375-377.</a:t>
            </a:r>
            <a:endParaRPr lang="en-US" dirty="0">
              <a:solidFill>
                <a:srgbClr val="5C6B72"/>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BC29C493-35E6-FD4B-B94B-D3ECBA48E6CB}"/>
              </a:ext>
            </a:extLst>
          </p:cNvPr>
          <p:cNvGrpSpPr/>
          <p:nvPr/>
        </p:nvGrpSpPr>
        <p:grpSpPr>
          <a:xfrm>
            <a:off x="777385" y="1920355"/>
            <a:ext cx="7442994" cy="1195443"/>
            <a:chOff x="1013056" y="2212586"/>
            <a:chExt cx="5566714" cy="1195443"/>
          </a:xfrm>
        </p:grpSpPr>
        <p:sp>
          <p:nvSpPr>
            <p:cNvPr id="13" name="Rectangle 12">
              <a:extLst>
                <a:ext uri="{FF2B5EF4-FFF2-40B4-BE49-F238E27FC236}">
                  <a16:creationId xmlns:a16="http://schemas.microsoft.com/office/drawing/2014/main" id="{09756577-8609-1741-A1EA-FB2E316B0687}"/>
                </a:ext>
              </a:extLst>
            </p:cNvPr>
            <p:cNvSpPr/>
            <p:nvPr/>
          </p:nvSpPr>
          <p:spPr>
            <a:xfrm>
              <a:off x="1013056" y="2212586"/>
              <a:ext cx="5302903" cy="119544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04E7D6C-9859-4E9C-9312-A220589D02D2}"/>
                </a:ext>
              </a:extLst>
            </p:cNvPr>
            <p:cNvSpPr txBox="1"/>
            <p:nvPr/>
          </p:nvSpPr>
          <p:spPr>
            <a:xfrm>
              <a:off x="1195032" y="2250295"/>
              <a:ext cx="2696582" cy="1107996"/>
            </a:xfrm>
            <a:prstGeom prst="rect">
              <a:avLst/>
            </a:prstGeom>
            <a:noFill/>
          </p:spPr>
          <p:txBody>
            <a:bodyPr wrap="none" rtlCol="0">
              <a:spAutoFit/>
            </a:bodyPr>
            <a:lstStyle/>
            <a:p>
              <a:r>
                <a:rPr lang="en-US" sz="2200" dirty="0">
                  <a:latin typeface="Arial" panose="020B0604020202020204" pitchFamily="34" charset="0"/>
                  <a:cs typeface="Arial" panose="020B0604020202020204" pitchFamily="34" charset="0"/>
                </a:rPr>
                <a:t>Gastroenterologist</a:t>
              </a:r>
            </a:p>
            <a:p>
              <a:r>
                <a:rPr lang="en-US" sz="2200" dirty="0">
                  <a:latin typeface="Arial" panose="020B0604020202020204" pitchFamily="34" charset="0"/>
                  <a:cs typeface="Arial" panose="020B0604020202020204" pitchFamily="34" charset="0"/>
                </a:rPr>
                <a:t>PCP</a:t>
              </a:r>
            </a:p>
            <a:p>
              <a:r>
                <a:rPr lang="en-US" sz="2200" dirty="0">
                  <a:latin typeface="Arial" panose="020B0604020202020204" pitchFamily="34" charset="0"/>
                  <a:cs typeface="Arial" panose="020B0604020202020204" pitchFamily="34" charset="0"/>
                </a:rPr>
                <a:t>Behavioral health specialist</a:t>
              </a:r>
            </a:p>
          </p:txBody>
        </p:sp>
        <p:sp>
          <p:nvSpPr>
            <p:cNvPr id="5" name="TextBox 4">
              <a:extLst>
                <a:ext uri="{FF2B5EF4-FFF2-40B4-BE49-F238E27FC236}">
                  <a16:creationId xmlns:a16="http://schemas.microsoft.com/office/drawing/2014/main" id="{6BEDF36F-43AC-4986-B35B-5C34FD28D31E}"/>
                </a:ext>
              </a:extLst>
            </p:cNvPr>
            <p:cNvSpPr txBox="1"/>
            <p:nvPr/>
          </p:nvSpPr>
          <p:spPr>
            <a:xfrm>
              <a:off x="4165326" y="2250295"/>
              <a:ext cx="2414444" cy="1107996"/>
            </a:xfrm>
            <a:prstGeom prst="rect">
              <a:avLst/>
            </a:prstGeom>
            <a:noFill/>
          </p:spPr>
          <p:txBody>
            <a:bodyPr wrap="none" rtlCol="0">
              <a:spAutoFit/>
            </a:bodyPr>
            <a:lstStyle/>
            <a:p>
              <a:r>
                <a:rPr lang="en-US" sz="2200" dirty="0">
                  <a:latin typeface="Arial" panose="020B0604020202020204" pitchFamily="34" charset="0"/>
                  <a:cs typeface="Arial" panose="020B0604020202020204" pitchFamily="34" charset="0"/>
                </a:rPr>
                <a:t>Social worker</a:t>
              </a:r>
            </a:p>
            <a:p>
              <a:r>
                <a:rPr lang="en-US" sz="2200" dirty="0">
                  <a:latin typeface="Arial" panose="020B0604020202020204" pitchFamily="34" charset="0"/>
                  <a:cs typeface="Arial" panose="020B0604020202020204" pitchFamily="34" charset="0"/>
                </a:rPr>
                <a:t>Nurse practitioner</a:t>
              </a:r>
            </a:p>
            <a:p>
              <a:r>
                <a:rPr lang="en-US" sz="2200" dirty="0">
                  <a:latin typeface="Arial" panose="020B0604020202020204" pitchFamily="34" charset="0"/>
                  <a:cs typeface="Arial" panose="020B0604020202020204" pitchFamily="34" charset="0"/>
                </a:rPr>
                <a:t>Dietitian</a:t>
              </a:r>
            </a:p>
          </p:txBody>
        </p:sp>
      </p:grpSp>
    </p:spTree>
    <p:extLst>
      <p:ext uri="{BB962C8B-B14F-4D97-AF65-F5344CB8AC3E}">
        <p14:creationId xmlns:p14="http://schemas.microsoft.com/office/powerpoint/2010/main" val="29104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3E2EFE-743E-D744-99D9-D8B8B56341C8}"/>
              </a:ext>
            </a:extLst>
          </p:cNvPr>
          <p:cNvSpPr>
            <a:spLocks noGrp="1"/>
          </p:cNvSpPr>
          <p:nvPr>
            <p:ph type="title"/>
          </p:nvPr>
        </p:nvSpPr>
        <p:spPr>
          <a:xfrm>
            <a:off x="417095" y="-2062"/>
            <a:ext cx="8309810" cy="1034129"/>
          </a:xfrm>
        </p:spPr>
        <p:txBody>
          <a:bodyPr/>
          <a:lstStyle/>
          <a:p>
            <a:r>
              <a:rPr lang="en-US" dirty="0"/>
              <a:t>Creating Medical Home Model in the Community</a:t>
            </a:r>
          </a:p>
        </p:txBody>
      </p:sp>
      <p:sp>
        <p:nvSpPr>
          <p:cNvPr id="9" name="Content Placeholder 8">
            <a:extLst>
              <a:ext uri="{FF2B5EF4-FFF2-40B4-BE49-F238E27FC236}">
                <a16:creationId xmlns:a16="http://schemas.microsoft.com/office/drawing/2014/main" id="{C3BB8FF5-D832-7049-B698-51D416D5412A}"/>
              </a:ext>
            </a:extLst>
          </p:cNvPr>
          <p:cNvSpPr>
            <a:spLocks noGrp="1"/>
          </p:cNvSpPr>
          <p:nvPr>
            <p:ph idx="1"/>
          </p:nvPr>
        </p:nvSpPr>
        <p:spPr>
          <a:xfrm>
            <a:off x="312591" y="1142178"/>
            <a:ext cx="8439522" cy="3362459"/>
          </a:xfrm>
        </p:spPr>
        <p:txBody>
          <a:bodyPr/>
          <a:lstStyle/>
          <a:p>
            <a:r>
              <a:rPr lang="en-US" sz="2500" dirty="0"/>
              <a:t>Can be achieved in following ways:</a:t>
            </a:r>
          </a:p>
          <a:p>
            <a:pPr marL="685800" lvl="1" indent="-342900">
              <a:buFont typeface="+mj-lt"/>
              <a:buAutoNum type="arabicPeriod"/>
            </a:pPr>
            <a:r>
              <a:rPr lang="en-US" sz="2500" dirty="0"/>
              <a:t>Refer the patient to a medical home center of excellence and have them take over care of the patient</a:t>
            </a:r>
          </a:p>
          <a:p>
            <a:pPr marL="685800" lvl="1" indent="-342900">
              <a:buFont typeface="+mj-lt"/>
              <a:buAutoNum type="arabicPeriod"/>
            </a:pPr>
            <a:r>
              <a:rPr lang="en-US" sz="2500" dirty="0"/>
              <a:t>Have an annual visit with a medical home center of excellence with regular care managed by community gastroenterologist and team care provided by medical home</a:t>
            </a:r>
          </a:p>
          <a:p>
            <a:pPr marL="685800" lvl="1" indent="-342900">
              <a:buFont typeface="+mj-lt"/>
              <a:buAutoNum type="arabicPeriod"/>
            </a:pPr>
            <a:r>
              <a:rPr lang="en-US" sz="2500" dirty="0"/>
              <a:t>Have an annual visit with a medical home with team care provided to the patient via telehealth</a:t>
            </a:r>
          </a:p>
        </p:txBody>
      </p:sp>
      <p:sp>
        <p:nvSpPr>
          <p:cNvPr id="11" name="Text Placeholder 10">
            <a:extLst>
              <a:ext uri="{FF2B5EF4-FFF2-40B4-BE49-F238E27FC236}">
                <a16:creationId xmlns:a16="http://schemas.microsoft.com/office/drawing/2014/main" id="{2ACCE028-AFFC-E34F-AA43-E87E6E19FD35}"/>
              </a:ext>
            </a:extLst>
          </p:cNvPr>
          <p:cNvSpPr>
            <a:spLocks noGrp="1"/>
          </p:cNvSpPr>
          <p:nvPr>
            <p:ph type="body" sz="quarter" idx="10"/>
          </p:nvPr>
        </p:nvSpPr>
        <p:spPr>
          <a:xfrm>
            <a:off x="0" y="4892662"/>
            <a:ext cx="8055429" cy="250838"/>
          </a:xfrm>
        </p:spPr>
        <p:txBody>
          <a:bodyPr/>
          <a:lstStyle/>
          <a:p>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Fisher ES. </a:t>
            </a:r>
            <a:r>
              <a:rPr lang="en-US" i="1" dirty="0">
                <a:solidFill>
                  <a:srgbClr val="5C6B72"/>
                </a:solidFill>
                <a:latin typeface="Arial" panose="020B0604020202020204" pitchFamily="34" charset="0"/>
                <a:ea typeface="Calibri" panose="020F0502020204030204" pitchFamily="34" charset="0"/>
                <a:cs typeface="Arial" panose="020B0604020202020204" pitchFamily="34" charset="0"/>
              </a:rPr>
              <a:t>N Engl J Med</a:t>
            </a:r>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 2008;359(12):1202-1205. </a:t>
            </a:r>
          </a:p>
        </p:txBody>
      </p:sp>
    </p:spTree>
    <p:extLst>
      <p:ext uri="{BB962C8B-B14F-4D97-AF65-F5344CB8AC3E}">
        <p14:creationId xmlns:p14="http://schemas.microsoft.com/office/powerpoint/2010/main" val="52139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D72D-62B4-6B46-8A69-C5943F56B664}"/>
              </a:ext>
            </a:extLst>
          </p:cNvPr>
          <p:cNvSpPr>
            <a:spLocks noGrp="1"/>
          </p:cNvSpPr>
          <p:nvPr>
            <p:ph type="title"/>
          </p:nvPr>
        </p:nvSpPr>
        <p:spPr/>
        <p:txBody>
          <a:bodyPr/>
          <a:lstStyle/>
          <a:p>
            <a:r>
              <a:rPr lang="en-US" dirty="0"/>
              <a:t>Case Study: Ana</a:t>
            </a:r>
          </a:p>
        </p:txBody>
      </p:sp>
      <p:sp>
        <p:nvSpPr>
          <p:cNvPr id="3" name="Content Placeholder 2">
            <a:extLst>
              <a:ext uri="{FF2B5EF4-FFF2-40B4-BE49-F238E27FC236}">
                <a16:creationId xmlns:a16="http://schemas.microsoft.com/office/drawing/2014/main" id="{F09F7275-3387-BA48-80B5-569A5C35B025}"/>
              </a:ext>
            </a:extLst>
          </p:cNvPr>
          <p:cNvSpPr>
            <a:spLocks noGrp="1"/>
          </p:cNvSpPr>
          <p:nvPr>
            <p:ph idx="1"/>
          </p:nvPr>
        </p:nvSpPr>
        <p:spPr>
          <a:xfrm>
            <a:off x="749869" y="968322"/>
            <a:ext cx="6916205" cy="3809504"/>
          </a:xfrm>
        </p:spPr>
        <p:txBody>
          <a:bodyPr/>
          <a:lstStyle/>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Hispanic female, single parent</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Limited English proficiency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Needs colonoscopy</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Did not show up for scheduled procedure</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Has no transportation</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Receives a no-show fee from doctor’s office due to missed appointment</a:t>
            </a:r>
          </a:p>
          <a:p>
            <a:pPr marL="288925" indent="-279400">
              <a:buFont typeface="Arial" panose="020B0604020202020204" pitchFamily="34" charset="0"/>
              <a:buChar char="•"/>
            </a:pPr>
            <a:r>
              <a:rPr lang="en-US" sz="2400" dirty="0">
                <a:latin typeface="Arial" panose="020B0604020202020204" pitchFamily="34" charset="0"/>
                <a:cs typeface="Arial" panose="020B0604020202020204" pitchFamily="34" charset="0"/>
              </a:rPr>
              <a:t>Does not return for follow-up and falls through the cracks</a:t>
            </a:r>
          </a:p>
          <a:p>
            <a:endParaRPr lang="en-US" sz="2700" dirty="0"/>
          </a:p>
        </p:txBody>
      </p:sp>
      <p:pic>
        <p:nvPicPr>
          <p:cNvPr id="6" name="Picture Placeholder 5" descr="A person with her arms crossed&#10;&#10;Description automatically generated with low confidence">
            <a:extLst>
              <a:ext uri="{FF2B5EF4-FFF2-40B4-BE49-F238E27FC236}">
                <a16:creationId xmlns:a16="http://schemas.microsoft.com/office/drawing/2014/main" id="{B5911D41-4F13-A249-B330-FC18E6AC5B0A}"/>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a:xfrm>
            <a:off x="7123814" y="552597"/>
            <a:ext cx="1140483" cy="1344168"/>
          </a:xfrm>
        </p:spPr>
      </p:pic>
    </p:spTree>
    <p:extLst>
      <p:ext uri="{BB962C8B-B14F-4D97-AF65-F5344CB8AC3E}">
        <p14:creationId xmlns:p14="http://schemas.microsoft.com/office/powerpoint/2010/main" val="26741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8C6DD7-119D-F747-B918-986FC452DF6F}"/>
              </a:ext>
            </a:extLst>
          </p:cNvPr>
          <p:cNvSpPr>
            <a:spLocks noGrp="1"/>
          </p:cNvSpPr>
          <p:nvPr>
            <p:ph type="title"/>
          </p:nvPr>
        </p:nvSpPr>
        <p:spPr>
          <a:xfrm>
            <a:off x="417095" y="-2062"/>
            <a:ext cx="8309810" cy="1034129"/>
          </a:xfrm>
        </p:spPr>
        <p:txBody>
          <a:bodyPr/>
          <a:lstStyle/>
          <a:p>
            <a:r>
              <a:rPr lang="en-US" dirty="0"/>
              <a:t>Providing Optimal Care for Under-Represented Patients</a:t>
            </a:r>
          </a:p>
        </p:txBody>
      </p:sp>
      <p:sp>
        <p:nvSpPr>
          <p:cNvPr id="10" name="Content Placeholder 9">
            <a:extLst>
              <a:ext uri="{FF2B5EF4-FFF2-40B4-BE49-F238E27FC236}">
                <a16:creationId xmlns:a16="http://schemas.microsoft.com/office/drawing/2014/main" id="{7A124DE4-7715-BD4A-B784-E8ADEC57CBE3}"/>
              </a:ext>
            </a:extLst>
          </p:cNvPr>
          <p:cNvSpPr>
            <a:spLocks noGrp="1"/>
          </p:cNvSpPr>
          <p:nvPr>
            <p:ph idx="1"/>
          </p:nvPr>
        </p:nvSpPr>
        <p:spPr>
          <a:xfrm>
            <a:off x="417095" y="1142178"/>
            <a:ext cx="8309810" cy="2708434"/>
          </a:xfrm>
        </p:spPr>
        <p:txBody>
          <a:bodyPr/>
          <a:lstStyle/>
          <a:p>
            <a:r>
              <a:rPr lang="en-US" dirty="0"/>
              <a:t>Use team approach to care to assess:</a:t>
            </a:r>
          </a:p>
          <a:p>
            <a:pPr lvl="1"/>
            <a:r>
              <a:rPr lang="en-US" dirty="0"/>
              <a:t>Health literacy</a:t>
            </a:r>
          </a:p>
          <a:p>
            <a:pPr lvl="1"/>
            <a:r>
              <a:rPr lang="en-US" dirty="0"/>
              <a:t>Financial constraints</a:t>
            </a:r>
          </a:p>
          <a:p>
            <a:pPr lvl="1"/>
            <a:r>
              <a:rPr lang="en-US" dirty="0"/>
              <a:t>Work constraints</a:t>
            </a:r>
          </a:p>
          <a:p>
            <a:pPr lvl="1"/>
            <a:r>
              <a:rPr lang="en-US" dirty="0"/>
              <a:t>Need for language concordant care by translator</a:t>
            </a:r>
          </a:p>
          <a:p>
            <a:pPr lvl="1"/>
            <a:r>
              <a:rPr lang="en-US" dirty="0"/>
              <a:t>Transportation issues</a:t>
            </a:r>
          </a:p>
          <a:p>
            <a:pPr lvl="1"/>
            <a:r>
              <a:rPr lang="en-US" dirty="0"/>
              <a:t>Health insurance barriers</a:t>
            </a:r>
          </a:p>
        </p:txBody>
      </p:sp>
      <p:sp>
        <p:nvSpPr>
          <p:cNvPr id="12" name="Text Placeholder 11">
            <a:extLst>
              <a:ext uri="{FF2B5EF4-FFF2-40B4-BE49-F238E27FC236}">
                <a16:creationId xmlns:a16="http://schemas.microsoft.com/office/drawing/2014/main" id="{319A9A60-CB84-8643-A486-285D9BFF9F5F}"/>
              </a:ext>
            </a:extLst>
          </p:cNvPr>
          <p:cNvSpPr>
            <a:spLocks noGrp="1"/>
          </p:cNvSpPr>
          <p:nvPr>
            <p:ph type="body" sz="quarter" idx="10"/>
          </p:nvPr>
        </p:nvSpPr>
        <p:spPr>
          <a:xfrm>
            <a:off x="0" y="4814179"/>
            <a:ext cx="8055429" cy="329321"/>
          </a:xfrm>
        </p:spPr>
        <p:txBody>
          <a:bodyPr/>
          <a:lstStyle/>
          <a:p>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Thornton RL, et. al. </a:t>
            </a:r>
            <a:r>
              <a:rPr lang="en-US" i="1" dirty="0">
                <a:solidFill>
                  <a:srgbClr val="5C6B72"/>
                </a:solidFill>
                <a:latin typeface="Arial" panose="020B0604020202020204" pitchFamily="34" charset="0"/>
                <a:cs typeface="Arial" panose="020B0604020202020204" pitchFamily="34" charset="0"/>
              </a:rPr>
              <a:t>Health Aff (Millwood)</a:t>
            </a:r>
            <a:r>
              <a:rPr lang="en-US" dirty="0">
                <a:solidFill>
                  <a:srgbClr val="5C6B72"/>
                </a:solidFill>
                <a:latin typeface="Arial" panose="020B0604020202020204" pitchFamily="34" charset="0"/>
                <a:cs typeface="Arial" panose="020B0604020202020204" pitchFamily="34" charset="0"/>
              </a:rPr>
              <a:t>. 2016;35(8):1416-1423. </a:t>
            </a:r>
            <a:r>
              <a:rPr lang="en-US" dirty="0">
                <a:solidFill>
                  <a:srgbClr val="5C6B72"/>
                </a:solidFill>
                <a:latin typeface="Arial" panose="020B0604020202020204" pitchFamily="34" charset="0"/>
                <a:ea typeface="Calibri" panose="020F0502020204030204" pitchFamily="34" charset="0"/>
                <a:cs typeface="Arial" panose="020B0604020202020204" pitchFamily="34" charset="0"/>
              </a:rPr>
              <a:t>Vanderbilt AA, et.al. </a:t>
            </a:r>
            <a:r>
              <a:rPr lang="en-US" i="1" dirty="0">
                <a:solidFill>
                  <a:srgbClr val="5C6B72"/>
                </a:solidFill>
                <a:latin typeface="Arial" panose="020B0604020202020204" pitchFamily="34" charset="0"/>
                <a:cs typeface="Arial" panose="020B0604020202020204" pitchFamily="34" charset="0"/>
              </a:rPr>
              <a:t>J Multidiscip Healthc</a:t>
            </a:r>
            <a:r>
              <a:rPr lang="en-US" dirty="0">
                <a:solidFill>
                  <a:srgbClr val="5C6B72"/>
                </a:solidFill>
                <a:latin typeface="Arial" panose="020B0604020202020204" pitchFamily="34" charset="0"/>
                <a:cs typeface="Arial" panose="020B0604020202020204" pitchFamily="34" charset="0"/>
              </a:rPr>
              <a:t>. 2015;8:205-208.</a:t>
            </a:r>
            <a:r>
              <a:rPr lang="en-US" sz="1600" dirty="0">
                <a:solidFill>
                  <a:srgbClr val="5C6B72"/>
                </a:solidFill>
              </a:rPr>
              <a:t> </a:t>
            </a:r>
          </a:p>
        </p:txBody>
      </p:sp>
    </p:spTree>
    <p:extLst>
      <p:ext uri="{BB962C8B-B14F-4D97-AF65-F5344CB8AC3E}">
        <p14:creationId xmlns:p14="http://schemas.microsoft.com/office/powerpoint/2010/main" val="8318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dirty="0"/>
              <a:t>SMART Goals</a:t>
            </a:r>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42178"/>
            <a:ext cx="8309810" cy="3565591"/>
          </a:xfrm>
        </p:spPr>
        <p:txBody>
          <a:bodyPr/>
          <a:lstStyle/>
          <a:p>
            <a:r>
              <a:rPr lang="en-US" sz="2200" dirty="0"/>
              <a:t>Recognize the need for immunizations and preventive screenings for patients with IBD</a:t>
            </a:r>
          </a:p>
          <a:p>
            <a:r>
              <a:rPr lang="en-US" sz="2200" dirty="0"/>
              <a:t>Adhere to guidelines for appropriate immunizations and screenings</a:t>
            </a:r>
          </a:p>
          <a:p>
            <a:r>
              <a:rPr lang="en-US" sz="2200" dirty="0"/>
              <a:t>Educate patients and collaborate with primary care providers regarding the importance of immunizations and screenings</a:t>
            </a:r>
          </a:p>
          <a:p>
            <a:r>
              <a:rPr lang="en-US" sz="2200" dirty="0"/>
              <a:t>Integrate recommended immunizations and preventive screenings into practice using checklists, guidelines, and other tools</a:t>
            </a:r>
          </a:p>
          <a:p>
            <a:r>
              <a:rPr lang="en-US" sz="2200" dirty="0"/>
              <a:t>Regularly assess social determinants of health that patients may be facing</a:t>
            </a: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655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D06C8-AD51-42FA-978D-138F437C35BA}"/>
              </a:ext>
            </a:extLst>
          </p:cNvPr>
          <p:cNvSpPr>
            <a:spLocks noGrp="1"/>
          </p:cNvSpPr>
          <p:nvPr>
            <p:ph type="body" sz="quarter" idx="10"/>
          </p:nvPr>
        </p:nvSpPr>
        <p:spPr>
          <a:xfrm>
            <a:off x="549275" y="1080464"/>
            <a:ext cx="8001000" cy="4242197"/>
          </a:xfrm>
        </p:spPr>
        <p:txBody>
          <a:bodyPr>
            <a:normAutofit/>
          </a:bodyPr>
          <a:lstStyle/>
          <a:p>
            <a:pPr marL="0" indent="0">
              <a:buNone/>
            </a:pPr>
            <a:r>
              <a:rPr lang="en-US" sz="2400" b="1" dirty="0">
                <a:solidFill>
                  <a:srgbClr val="77CFF5"/>
                </a:solidFill>
                <a:latin typeface="Arial" panose="020B0604020202020204" pitchFamily="34" charset="0"/>
                <a:cs typeface="Arial" panose="020B0604020202020204" pitchFamily="34" charset="0"/>
              </a:rPr>
              <a:t>The Important Role of Preventive Screening in IBD: How, Who, and Does It Matter?</a:t>
            </a:r>
          </a:p>
          <a:p>
            <a:pPr marL="0" indent="0">
              <a:buNone/>
            </a:pPr>
            <a:r>
              <a:rPr lang="en-US" sz="2200" dirty="0">
                <a:latin typeface="Arial" panose="020B0604020202020204" pitchFamily="34" charset="0"/>
                <a:cs typeface="Arial" panose="020B0604020202020204" pitchFamily="34" charset="0"/>
              </a:rPr>
              <a:t>November 8, 2021</a:t>
            </a:r>
          </a:p>
          <a:p>
            <a:pPr marL="0" indent="0">
              <a:buNone/>
            </a:pPr>
            <a:r>
              <a:rPr lang="en-US" sz="2200" dirty="0">
                <a:latin typeface="Arial" panose="020B0604020202020204" pitchFamily="34" charset="0"/>
                <a:cs typeface="Arial" panose="020B0604020202020204" pitchFamily="34" charset="0"/>
              </a:rPr>
              <a:t>6:30 PM ET – 7:15 PM ET</a:t>
            </a:r>
          </a:p>
          <a:p>
            <a:endParaRPr lang="en-US" sz="1800" dirty="0">
              <a:latin typeface="Arial" panose="020B0604020202020204" pitchFamily="34" charset="0"/>
              <a:cs typeface="Arial" panose="020B0604020202020204" pitchFamily="34" charset="0"/>
            </a:endParaRPr>
          </a:p>
          <a:p>
            <a:pPr marL="0" indent="0">
              <a:buNone/>
            </a:pPr>
            <a:r>
              <a:rPr lang="en-US" sz="2400" b="1" dirty="0">
                <a:solidFill>
                  <a:srgbClr val="77CFF5"/>
                </a:solidFill>
                <a:latin typeface="Arial" panose="020B0604020202020204" pitchFamily="34" charset="0"/>
                <a:cs typeface="Arial" panose="020B0604020202020204" pitchFamily="34" charset="0"/>
              </a:rPr>
              <a:t>The Medical Neighborhood and IBD: </a:t>
            </a:r>
            <a:br>
              <a:rPr lang="en-US" sz="2400" b="1" dirty="0">
                <a:solidFill>
                  <a:srgbClr val="77CFF5"/>
                </a:solidFill>
                <a:latin typeface="Arial" panose="020B0604020202020204" pitchFamily="34" charset="0"/>
                <a:cs typeface="Arial" panose="020B0604020202020204" pitchFamily="34" charset="0"/>
              </a:rPr>
            </a:br>
            <a:r>
              <a:rPr lang="en-US" sz="2400" b="1" dirty="0">
                <a:solidFill>
                  <a:srgbClr val="77CFF5"/>
                </a:solidFill>
                <a:latin typeface="Arial" panose="020B0604020202020204" pitchFamily="34" charset="0"/>
                <a:cs typeface="Arial" panose="020B0604020202020204" pitchFamily="34" charset="0"/>
              </a:rPr>
              <a:t>Steps to Improve Care for All Patients</a:t>
            </a:r>
          </a:p>
          <a:p>
            <a:pPr marL="0" indent="0">
              <a:buNone/>
            </a:pPr>
            <a:r>
              <a:rPr lang="en-US" sz="2200" dirty="0">
                <a:latin typeface="Arial" panose="020B0604020202020204" pitchFamily="34" charset="0"/>
                <a:cs typeface="Arial" panose="020B0604020202020204" pitchFamily="34" charset="0"/>
              </a:rPr>
              <a:t>November 16, 2021</a:t>
            </a:r>
          </a:p>
          <a:p>
            <a:pPr marL="0" indent="0">
              <a:buNone/>
            </a:pPr>
            <a:r>
              <a:rPr lang="en-US" sz="2200" dirty="0">
                <a:latin typeface="Arial" panose="020B0604020202020204" pitchFamily="34" charset="0"/>
                <a:cs typeface="Arial" panose="020B0604020202020204" pitchFamily="34" charset="0"/>
              </a:rPr>
              <a:t>6:30 PM ET – 7:15 PM ET</a:t>
            </a:r>
          </a:p>
        </p:txBody>
      </p:sp>
      <p:sp>
        <p:nvSpPr>
          <p:cNvPr id="6" name="Title 5">
            <a:extLst>
              <a:ext uri="{FF2B5EF4-FFF2-40B4-BE49-F238E27FC236}">
                <a16:creationId xmlns:a16="http://schemas.microsoft.com/office/drawing/2014/main" id="{97B02862-71DA-864B-A81B-E7C0422567AA}"/>
              </a:ext>
            </a:extLst>
          </p:cNvPr>
          <p:cNvSpPr>
            <a:spLocks noGrp="1"/>
          </p:cNvSpPr>
          <p:nvPr>
            <p:ph type="title" idx="4294967295"/>
          </p:nvPr>
        </p:nvSpPr>
        <p:spPr>
          <a:xfrm>
            <a:off x="461914" y="309163"/>
            <a:ext cx="8308975" cy="1034129"/>
          </a:xfrm>
        </p:spPr>
        <p:txBody>
          <a:bodyPr/>
          <a:lstStyle/>
          <a:p>
            <a:pPr algn="ctr"/>
            <a:r>
              <a:rPr lang="en-US" sz="3600" dirty="0">
                <a:latin typeface="Arial" panose="020B0604020202020204" pitchFamily="34" charset="0"/>
                <a:cs typeface="Arial" panose="020B0604020202020204" pitchFamily="34" charset="0"/>
              </a:rPr>
              <a:t>Join us for the two remaining programs in this series:</a:t>
            </a:r>
            <a:endParaRPr lang="en-US" sz="3600" dirty="0"/>
          </a:p>
        </p:txBody>
      </p:sp>
    </p:spTree>
    <p:extLst>
      <p:ext uri="{BB962C8B-B14F-4D97-AF65-F5344CB8AC3E}">
        <p14:creationId xmlns:p14="http://schemas.microsoft.com/office/powerpoint/2010/main" val="92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965A122-647E-DF4E-9B31-A62588B608DE}"/>
              </a:ext>
            </a:extLst>
          </p:cNvPr>
          <p:cNvSpPr>
            <a:spLocks noGrp="1"/>
          </p:cNvSpPr>
          <p:nvPr>
            <p:ph type="body" sz="quarter" idx="10"/>
          </p:nvPr>
        </p:nvSpPr>
        <p:spPr>
          <a:xfrm>
            <a:off x="327910" y="642796"/>
            <a:ext cx="8247924" cy="4242197"/>
          </a:xfrm>
        </p:spPr>
        <p:txBody>
          <a:bodyPr/>
          <a:lstStyle/>
          <a:p>
            <a:pPr marL="0" indent="0" algn="ctr">
              <a:spcBef>
                <a:spcPts val="1600"/>
              </a:spcBef>
              <a:buNone/>
            </a:pPr>
            <a:r>
              <a:rPr lang="en-US" sz="3600" dirty="0"/>
              <a:t>Please click on the </a:t>
            </a:r>
            <a:r>
              <a:rPr lang="en-US" sz="3600" i="1" dirty="0">
                <a:solidFill>
                  <a:schemeClr val="accent6"/>
                </a:solidFill>
              </a:rPr>
              <a:t>Ask Question </a:t>
            </a:r>
            <a:r>
              <a:rPr lang="en-US" sz="3600" dirty="0"/>
              <a:t>tab</a:t>
            </a:r>
            <a:r>
              <a:rPr lang="en-US" sz="3600" i="1" dirty="0"/>
              <a:t> </a:t>
            </a:r>
            <a:r>
              <a:rPr lang="en-US" sz="3600" dirty="0"/>
              <a:t>and type your question. Please include the faculty member’s name if the question is specifically for them. </a:t>
            </a:r>
          </a:p>
        </p:txBody>
      </p:sp>
      <p:sp>
        <p:nvSpPr>
          <p:cNvPr id="2" name="Title 1">
            <a:extLst>
              <a:ext uri="{FF2B5EF4-FFF2-40B4-BE49-F238E27FC236}">
                <a16:creationId xmlns:a16="http://schemas.microsoft.com/office/drawing/2014/main" id="{84B56803-B303-1C46-9F73-31819245C65F}"/>
              </a:ext>
            </a:extLst>
          </p:cNvPr>
          <p:cNvSpPr>
            <a:spLocks noGrp="1"/>
          </p:cNvSpPr>
          <p:nvPr>
            <p:ph type="title" idx="4294967295"/>
          </p:nvPr>
        </p:nvSpPr>
        <p:spPr>
          <a:xfrm>
            <a:off x="593725" y="642796"/>
            <a:ext cx="8308975" cy="615553"/>
          </a:xfrm>
        </p:spPr>
        <p:txBody>
          <a:bodyPr/>
          <a:lstStyle/>
          <a:p>
            <a:pPr algn="ctr"/>
            <a:r>
              <a:rPr lang="en-US" dirty="0"/>
              <a:t>To Ask a Question</a:t>
            </a:r>
          </a:p>
        </p:txBody>
      </p:sp>
    </p:spTree>
    <p:extLst>
      <p:ext uri="{BB962C8B-B14F-4D97-AF65-F5344CB8AC3E}">
        <p14:creationId xmlns:p14="http://schemas.microsoft.com/office/powerpoint/2010/main" val="11551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12610" y="3912346"/>
            <a:ext cx="5760244" cy="599010"/>
          </a:xfrm>
          <a:prstGeom prst="rect">
            <a:avLst/>
          </a:prstGeom>
          <a:effectLst>
            <a:outerShdw blurRad="50800" dist="38100" dir="2700000" algn="tl" rotWithShape="0">
              <a:prstClr val="black">
                <a:alpha val="40000"/>
              </a:prstClr>
            </a:outerShdw>
          </a:effectLst>
        </p:spPr>
        <p:txBody>
          <a:bodyPr vert="horz" wrap="square" lIns="68580" tIns="34290" rIns="68580" bIns="34290" rtlCol="0" anchor="b" anchorCtr="0">
            <a:spAutoFit/>
          </a:bodyPr>
          <a:lstStyle>
            <a:lvl1pPr algn="l" defTabSz="9144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defRPr/>
            </a:pPr>
            <a:r>
              <a:rPr lang="en-US" sz="4050" b="0" dirty="0"/>
              <a:t>Questions &amp; Answers</a:t>
            </a:r>
          </a:p>
        </p:txBody>
      </p:sp>
      <p:sp>
        <p:nvSpPr>
          <p:cNvPr id="4" name="Rectangle 3"/>
          <p:cNvSpPr/>
          <p:nvPr/>
        </p:nvSpPr>
        <p:spPr>
          <a:xfrm>
            <a:off x="443370" y="588360"/>
            <a:ext cx="3820278" cy="715581"/>
          </a:xfrm>
          <a:prstGeom prst="rect">
            <a:avLst/>
          </a:prstGeom>
          <a:noFill/>
        </p:spPr>
        <p:txBody>
          <a:bodyPr wrap="none">
            <a:spAutoFit/>
          </a:bodyPr>
          <a:lstStyle/>
          <a:p>
            <a:pPr algn="ctr" eaLnBrk="0" hangingPunct="0">
              <a:defRPr/>
            </a:pPr>
            <a:r>
              <a:rPr lang="en-US" sz="405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CME Outfitters</a:t>
            </a:r>
          </a:p>
        </p:txBody>
      </p:sp>
      <p:sp>
        <p:nvSpPr>
          <p:cNvPr id="5" name="Rectangle 4"/>
          <p:cNvSpPr/>
          <p:nvPr/>
        </p:nvSpPr>
        <p:spPr>
          <a:xfrm>
            <a:off x="687921" y="1029543"/>
            <a:ext cx="5503431" cy="2008242"/>
          </a:xfrm>
          <a:prstGeom prst="rect">
            <a:avLst/>
          </a:prstGeom>
          <a:noFill/>
        </p:spPr>
        <p:txBody>
          <a:bodyPr wrap="none">
            <a:spAutoFit/>
          </a:bodyPr>
          <a:lstStyle/>
          <a:p>
            <a:pPr algn="ctr" eaLnBrk="0" hangingPunct="0">
              <a:defRPr/>
            </a:pPr>
            <a:r>
              <a:rPr lang="en-US" sz="12450" b="1" dirty="0">
                <a:ln w="17780" cmpd="sng">
                  <a:solidFill>
                    <a:schemeClr val="accent1">
                      <a:tint val="3000"/>
                    </a:schemeClr>
                  </a:solidFill>
                  <a:prstDash val="solid"/>
                  <a:miter lim="800000"/>
                </a:ln>
                <a:gradFill>
                  <a:gsLst>
                    <a:gs pos="10000">
                      <a:schemeClr val="accent2">
                        <a:lumMod val="60000"/>
                        <a:lumOff val="40000"/>
                      </a:schemeClr>
                    </a:gs>
                    <a:gs pos="90000">
                      <a:schemeClr val="accent2">
                        <a:lumMod val="50000"/>
                      </a:schemeClr>
                    </a:gs>
                  </a:gsLst>
                  <a:lin ang="5400000"/>
                </a:gradFill>
                <a:effectLst>
                  <a:outerShdw blurRad="55000" dist="50800" dir="5400000" algn="tl">
                    <a:srgbClr val="000000">
                      <a:alpha val="33000"/>
                    </a:srgbClr>
                  </a:outerShdw>
                  <a:reflection stA="50000" endPos="75000" dist="12700" dir="5400000" sy="-100000" algn="bl" rotWithShape="0"/>
                </a:effectLst>
                <a:ea typeface="Arial Unicode MS" charset="0"/>
              </a:rPr>
              <a:t>AFTER</a:t>
            </a:r>
          </a:p>
        </p:txBody>
      </p:sp>
      <p:sp>
        <p:nvSpPr>
          <p:cNvPr id="6" name="Rectangle 5"/>
          <p:cNvSpPr/>
          <p:nvPr/>
        </p:nvSpPr>
        <p:spPr>
          <a:xfrm>
            <a:off x="2382557" y="2866625"/>
            <a:ext cx="3916457" cy="923330"/>
          </a:xfrm>
          <a:prstGeom prst="rect">
            <a:avLst/>
          </a:prstGeom>
          <a:noFill/>
        </p:spPr>
        <p:txBody>
          <a:bodyPr wrap="none">
            <a:spAutoFit/>
          </a:bodyPr>
          <a:lstStyle/>
          <a:p>
            <a:pPr algn="ctr" eaLnBrk="0" hangingPunct="0">
              <a:defRPr/>
            </a:pPr>
            <a:r>
              <a:rPr lang="en-US" sz="5400" b="1" dirty="0">
                <a:ln w="17780" cmpd="sng">
                  <a:solidFill>
                    <a:schemeClr val="accent1">
                      <a:tint val="3000"/>
                    </a:schemeClr>
                  </a:solidFill>
                  <a:prstDash val="solid"/>
                  <a:miter lim="800000"/>
                </a:ln>
                <a:gradFill>
                  <a:gsLst>
                    <a:gs pos="10000">
                      <a:schemeClr val="accent6"/>
                    </a:gs>
                    <a:gs pos="90000">
                      <a:schemeClr val="accent1">
                        <a:shade val="50000"/>
                        <a:satMod val="100000"/>
                      </a:schemeClr>
                    </a:gs>
                  </a:gsLst>
                  <a:lin ang="5400000"/>
                </a:gradFill>
                <a:effectLst>
                  <a:outerShdw blurRad="55000" dist="50800" dir="5400000" algn="tl">
                    <a:srgbClr val="000000">
                      <a:alpha val="33000"/>
                    </a:srgbClr>
                  </a:outerShdw>
                </a:effectLst>
                <a:ea typeface="Arial Unicode MS" charset="0"/>
              </a:rPr>
              <a:t>THE SHOW</a:t>
            </a:r>
          </a:p>
        </p:txBody>
      </p:sp>
    </p:spTree>
    <p:extLst>
      <p:ext uri="{BB962C8B-B14F-4D97-AF65-F5344CB8AC3E}">
        <p14:creationId xmlns:p14="http://schemas.microsoft.com/office/powerpoint/2010/main" val="373318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5BDEF1-B916-0E42-B870-FA917CCF25F4}"/>
              </a:ext>
            </a:extLst>
          </p:cNvPr>
          <p:cNvSpPr txBox="1">
            <a:spLocks/>
          </p:cNvSpPr>
          <p:nvPr/>
        </p:nvSpPr>
        <p:spPr>
          <a:xfrm>
            <a:off x="417095" y="208303"/>
            <a:ext cx="8309810" cy="563231"/>
          </a:xfrm>
          <a:prstGeom prst="rect">
            <a:avLst/>
          </a:prstGeom>
          <a:effectLst>
            <a:outerShdw blurRad="50800" dist="38100" dir="2700000" algn="tl" rotWithShape="0">
              <a:prstClr val="black">
                <a:alpha val="40000"/>
              </a:prstClr>
            </a:outerShdw>
          </a:effectLst>
        </p:spPr>
        <p:txBody>
          <a:bodyPr vert="horz" wrap="square" lIns="0" tIns="45720" rIns="91440" bIns="45720" rtlCol="0" anchor="ctr" anchorCtr="0">
            <a:spAutoFit/>
          </a:bodyPr>
          <a:lstStyle>
            <a:lvl1pPr algn="l" defTabSz="914400" rtl="0" eaLnBrk="1" latinLnBrk="0" hangingPunct="1">
              <a:lnSpc>
                <a:spcPct val="85000"/>
              </a:lnSpc>
              <a:spcBef>
                <a:spcPct val="0"/>
              </a:spcBef>
              <a:buNone/>
              <a:defRPr sz="3600" b="1" i="0" kern="1200" cap="none" baseline="0">
                <a:solidFill>
                  <a:schemeClr val="bg2"/>
                </a:solidFill>
                <a:effectLst>
                  <a:outerShdw blurRad="50800" dist="38100" dir="2700000" algn="tl" rotWithShape="0">
                    <a:prstClr val="black">
                      <a:alpha val="40000"/>
                    </a:prstClr>
                  </a:outerShdw>
                </a:effectLst>
                <a:latin typeface="+mj-lt"/>
                <a:ea typeface="+mj-ea"/>
                <a:cs typeface="+mj-cs"/>
              </a:defRPr>
            </a:lvl1pPr>
          </a:lstStyle>
          <a:p>
            <a:r>
              <a:rPr lang="en-US" dirty="0"/>
              <a:t>Engage with us via Twitter!</a:t>
            </a:r>
            <a:endParaRPr lang="en-US" dirty="0">
              <a:solidFill>
                <a:srgbClr val="51E3F4"/>
              </a:solidFill>
            </a:endParaRPr>
          </a:p>
        </p:txBody>
      </p:sp>
      <p:sp>
        <p:nvSpPr>
          <p:cNvPr id="6" name="Content Placeholder 2">
            <a:extLst>
              <a:ext uri="{FF2B5EF4-FFF2-40B4-BE49-F238E27FC236}">
                <a16:creationId xmlns:a16="http://schemas.microsoft.com/office/drawing/2014/main" id="{08CE8797-C166-5347-91DC-24D6FD0B0AB6}"/>
              </a:ext>
            </a:extLst>
          </p:cNvPr>
          <p:cNvSpPr txBox="1">
            <a:spLocks/>
          </p:cNvSpPr>
          <p:nvPr/>
        </p:nvSpPr>
        <p:spPr>
          <a:xfrm>
            <a:off x="417095" y="1338918"/>
            <a:ext cx="6103778" cy="3044423"/>
          </a:xfrm>
          <a:prstGeom prst="rect">
            <a:avLst/>
          </a:prstGeom>
        </p:spPr>
        <p:txBody>
          <a:bodyPr vert="horz" wrap="square" lIns="0" tIns="45720" rIns="91440" bIns="45720" rtlCol="0">
            <a:spAutoFit/>
          </a:bodyPr>
          <a:lstStyle>
            <a:lvl1pPr marL="346075" indent="-346075" algn="l" defTabSz="914400" rtl="0" eaLnBrk="1" latinLnBrk="0" hangingPunct="1">
              <a:lnSpc>
                <a:spcPct val="85000"/>
              </a:lnSpc>
              <a:spcBef>
                <a:spcPts val="800"/>
              </a:spcBef>
              <a:buClr>
                <a:schemeClr val="accent1"/>
              </a:buClr>
              <a:buSzPct val="115000"/>
              <a:buFont typeface="Arial"/>
              <a:buChar char="●"/>
              <a:defRPr sz="3000" kern="1200">
                <a:solidFill>
                  <a:schemeClr val="tx2"/>
                </a:solidFill>
                <a:latin typeface="Arial"/>
                <a:ea typeface="+mn-ea"/>
                <a:cs typeface="Arial"/>
              </a:defRPr>
            </a:lvl1pPr>
            <a:lvl2pPr marL="739775" indent="-282575" algn="l" defTabSz="914400" rtl="0" eaLnBrk="1" latinLnBrk="0" hangingPunct="1">
              <a:lnSpc>
                <a:spcPct val="85000"/>
              </a:lnSpc>
              <a:spcBef>
                <a:spcPts val="400"/>
              </a:spcBef>
              <a:buClr>
                <a:schemeClr val="accent2"/>
              </a:buClr>
              <a:buSzPct val="115000"/>
              <a:buFont typeface="Arial"/>
              <a:buChar char="●"/>
              <a:defRPr sz="2800" kern="1200">
                <a:solidFill>
                  <a:srgbClr val="000000"/>
                </a:solidFill>
                <a:latin typeface="Arial"/>
                <a:ea typeface="+mn-ea"/>
                <a:cs typeface="Arial"/>
              </a:defRPr>
            </a:lvl2pPr>
            <a:lvl3pPr marL="1078992"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3pPr>
            <a:lvl4pPr marL="1481328"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4pPr>
            <a:lvl5pPr marL="1883664" indent="-283464" algn="l" defTabSz="914400" rtl="0" eaLnBrk="1" latinLnBrk="0" hangingPunct="1">
              <a:lnSpc>
                <a:spcPct val="85000"/>
              </a:lnSpc>
              <a:spcBef>
                <a:spcPts val="0"/>
              </a:spcBef>
              <a:buClr>
                <a:schemeClr val="accent3"/>
              </a:buClr>
              <a:buSzPct val="115000"/>
              <a:buFont typeface="Lucida Grande"/>
              <a:buChar char="-"/>
              <a:defRPr sz="24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a:buNone/>
            </a:pPr>
            <a:r>
              <a:rPr lang="en-US" sz="4200" dirty="0"/>
              <a:t>Follow us on Twitter!</a:t>
            </a:r>
            <a:endParaRPr lang="en-US" sz="4200" b="1" dirty="0"/>
          </a:p>
          <a:p>
            <a:pPr marL="0" indent="0">
              <a:buFont typeface="Arial"/>
              <a:buNone/>
            </a:pPr>
            <a:r>
              <a:rPr lang="en-US" sz="4200" b="1" dirty="0"/>
              <a:t>@CMEOutfitters</a:t>
            </a:r>
          </a:p>
          <a:p>
            <a:pPr marL="0" indent="0">
              <a:buNone/>
            </a:pPr>
            <a:r>
              <a:rPr lang="en-US" sz="4200" dirty="0"/>
              <a:t>for upcoming CME/CE opportunities, health care news, and more</a:t>
            </a:r>
          </a:p>
        </p:txBody>
      </p:sp>
      <p:pic>
        <p:nvPicPr>
          <p:cNvPr id="7" name="Picture 6" descr="twitter-bird-light-bgs.eps">
            <a:extLst>
              <a:ext uri="{FF2B5EF4-FFF2-40B4-BE49-F238E27FC236}">
                <a16:creationId xmlns:a16="http://schemas.microsoft.com/office/drawing/2014/main" id="{C34727A3-F29D-6E44-BE07-1D95D77D366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144695" y="1634606"/>
            <a:ext cx="2802573" cy="2222500"/>
          </a:xfrm>
          <a:prstGeom prst="rect">
            <a:avLst/>
          </a:prstGeom>
        </p:spPr>
      </p:pic>
    </p:spTree>
    <p:extLst>
      <p:ext uri="{BB962C8B-B14F-4D97-AF65-F5344CB8AC3E}">
        <p14:creationId xmlns:p14="http://schemas.microsoft.com/office/powerpoint/2010/main" val="211822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76C1-253A-D44A-A9B0-690774CEE318}"/>
              </a:ext>
            </a:extLst>
          </p:cNvPr>
          <p:cNvSpPr>
            <a:spLocks noGrp="1"/>
          </p:cNvSpPr>
          <p:nvPr>
            <p:ph type="title"/>
          </p:nvPr>
        </p:nvSpPr>
        <p:spPr>
          <a:xfrm>
            <a:off x="549276" y="1994807"/>
            <a:ext cx="8447579" cy="1086451"/>
          </a:xfrm>
        </p:spPr>
        <p:txBody>
          <a:bodyPr/>
          <a:lstStyle/>
          <a:p>
            <a:r>
              <a:rPr lang="en-US" sz="3600" i="1" dirty="0"/>
              <a:t>Visit the </a:t>
            </a:r>
            <a:br>
              <a:rPr lang="en-US" dirty="0"/>
            </a:br>
            <a:r>
              <a:rPr lang="en-US" b="1" dirty="0">
                <a:solidFill>
                  <a:schemeClr val="bg1"/>
                </a:solidFill>
              </a:rPr>
              <a:t>Gastroenterology</a:t>
            </a:r>
            <a:r>
              <a:rPr lang="en-US" b="1" dirty="0">
                <a:solidFill>
                  <a:srgbClr val="FF0000"/>
                </a:solidFill>
              </a:rPr>
              <a:t> </a:t>
            </a:r>
            <a:r>
              <a:rPr lang="en-US" b="1" dirty="0"/>
              <a:t>Hub </a:t>
            </a:r>
          </a:p>
        </p:txBody>
      </p:sp>
      <p:sp>
        <p:nvSpPr>
          <p:cNvPr id="3" name="Text Placeholder 2">
            <a:extLst>
              <a:ext uri="{FF2B5EF4-FFF2-40B4-BE49-F238E27FC236}">
                <a16:creationId xmlns:a16="http://schemas.microsoft.com/office/drawing/2014/main" id="{863795BB-C7AD-F545-8DE5-4901F093E68A}"/>
              </a:ext>
            </a:extLst>
          </p:cNvPr>
          <p:cNvSpPr>
            <a:spLocks noGrp="1"/>
          </p:cNvSpPr>
          <p:nvPr>
            <p:ph type="body" sz="quarter" idx="10"/>
          </p:nvPr>
        </p:nvSpPr>
        <p:spPr>
          <a:xfrm>
            <a:off x="549276" y="3166325"/>
            <a:ext cx="7098433" cy="1154906"/>
          </a:xfrm>
        </p:spPr>
        <p:txBody>
          <a:bodyPr/>
          <a:lstStyle/>
          <a:p>
            <a:pPr>
              <a:spcBef>
                <a:spcPts val="0"/>
              </a:spcBef>
            </a:pPr>
            <a:r>
              <a:rPr lang="en-US" sz="2400" dirty="0">
                <a:solidFill>
                  <a:schemeClr val="bg2"/>
                </a:solidFill>
              </a:rPr>
              <a:t>Free resources and education to educate</a:t>
            </a:r>
            <a:br>
              <a:rPr lang="en-US" sz="2400" dirty="0">
                <a:solidFill>
                  <a:schemeClr val="bg2"/>
                </a:solidFill>
              </a:rPr>
            </a:br>
            <a:r>
              <a:rPr lang="en-US" sz="2400" dirty="0">
                <a:solidFill>
                  <a:schemeClr val="bg2"/>
                </a:solidFill>
              </a:rPr>
              <a:t>health care providers and patients on IBD</a:t>
            </a:r>
            <a:endParaRPr lang="en-US" sz="2400" b="1" dirty="0"/>
          </a:p>
          <a:p>
            <a:pPr>
              <a:spcBef>
                <a:spcPts val="1800"/>
              </a:spcBef>
            </a:pPr>
            <a:r>
              <a:rPr lang="en-US" sz="2400" b="1" dirty="0"/>
              <a:t>https://www.cmeoutfitters.com/gastrohub/</a:t>
            </a:r>
          </a:p>
          <a:p>
            <a:endParaRPr lang="en-US" sz="2500" dirty="0"/>
          </a:p>
        </p:txBody>
      </p:sp>
    </p:spTree>
    <p:extLst>
      <p:ext uri="{BB962C8B-B14F-4D97-AF65-F5344CB8AC3E}">
        <p14:creationId xmlns:p14="http://schemas.microsoft.com/office/powerpoint/2010/main" val="34627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013" y="1331243"/>
            <a:ext cx="8566818" cy="3295034"/>
          </a:xfrm>
        </p:spPr>
        <p:txBody>
          <a:bodyPr/>
          <a:lstStyle/>
          <a:p>
            <a:pPr>
              <a:lnSpc>
                <a:spcPct val="95000"/>
              </a:lnSpc>
            </a:pPr>
            <a:r>
              <a:rPr lang="en-US" sz="3200" dirty="0">
                <a:solidFill>
                  <a:schemeClr val="bg1"/>
                </a:solidFill>
                <a:latin typeface="Arial" panose="020B0604020202020204" pitchFamily="34" charset="0"/>
                <a:cs typeface="Arial" panose="020B0604020202020204" pitchFamily="34" charset="0"/>
              </a:rPr>
              <a:t>To receive CME/CE credit for this activity, participants must complete the post-test and evaluation online. </a:t>
            </a: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Participants will be able to download and print their certificate immediately upon completion.</a:t>
            </a:r>
            <a:endParaRPr lang="en-US" sz="3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417512" y="556580"/>
            <a:ext cx="8308975"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r>
              <a:rPr lang="en-US" dirty="0"/>
              <a:t>To Receive Credit</a:t>
            </a:r>
          </a:p>
        </p:txBody>
      </p:sp>
    </p:spTree>
    <p:extLst>
      <p:ext uri="{BB962C8B-B14F-4D97-AF65-F5344CB8AC3E}">
        <p14:creationId xmlns:p14="http://schemas.microsoft.com/office/powerpoint/2010/main" val="2388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080970"/>
            <a:ext cx="8509666" cy="537070"/>
          </a:xfrm>
        </p:spPr>
        <p:txBody>
          <a:bodyPr/>
          <a:lstStyle/>
          <a:p>
            <a:r>
              <a:rPr lang="en-US" sz="3400" dirty="0"/>
              <a:t>Miguel Regueiro, MD, AGAF, FACG, FACP </a:t>
            </a:r>
          </a:p>
        </p:txBody>
      </p:sp>
      <p:sp>
        <p:nvSpPr>
          <p:cNvPr id="3" name="Text Placeholder 2"/>
          <p:cNvSpPr>
            <a:spLocks noGrp="1"/>
          </p:cNvSpPr>
          <p:nvPr>
            <p:ph type="body" sz="quarter" idx="10"/>
          </p:nvPr>
        </p:nvSpPr>
        <p:spPr>
          <a:xfrm>
            <a:off x="549276" y="2753257"/>
            <a:ext cx="8435236" cy="1154906"/>
          </a:xfrm>
        </p:spPr>
        <p:txBody>
          <a:bodyPr/>
          <a:lstStyle/>
          <a:p>
            <a:r>
              <a:rPr lang="en-US" sz="1800" dirty="0"/>
              <a:t>Chair, Digestive Disease and Surgery Institute</a:t>
            </a:r>
          </a:p>
          <a:p>
            <a:r>
              <a:rPr lang="en-US" sz="1800" dirty="0"/>
              <a:t>Chair, Department of Gastroenterology, Hepatology, and Nutrition</a:t>
            </a:r>
          </a:p>
          <a:p>
            <a:r>
              <a:rPr lang="en-US" sz="1800" dirty="0"/>
              <a:t>The Pier C. and Renee A. Borra Family Endowed Chair in Gastroenterology and Hepatology</a:t>
            </a:r>
          </a:p>
          <a:p>
            <a:r>
              <a:rPr lang="en-US" sz="1800" dirty="0"/>
              <a:t>Professor, Department of Medicine</a:t>
            </a:r>
          </a:p>
          <a:p>
            <a:r>
              <a:rPr lang="en-US" sz="1800" dirty="0"/>
              <a:t>Cleveland Clinic Lerner College of Medicine of Case Western Reserve University</a:t>
            </a:r>
          </a:p>
          <a:p>
            <a:r>
              <a:rPr lang="en-US" sz="1800" dirty="0"/>
              <a:t>Cleveland, OH </a:t>
            </a:r>
          </a:p>
        </p:txBody>
      </p:sp>
    </p:spTree>
    <p:extLst>
      <p:ext uri="{BB962C8B-B14F-4D97-AF65-F5344CB8AC3E}">
        <p14:creationId xmlns:p14="http://schemas.microsoft.com/office/powerpoint/2010/main" val="21067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076073"/>
            <a:ext cx="7988670" cy="563231"/>
          </a:xfrm>
        </p:spPr>
        <p:txBody>
          <a:bodyPr/>
          <a:lstStyle/>
          <a:p>
            <a:r>
              <a:rPr lang="en-US" sz="3600" dirty="0"/>
              <a:t>Patricia Ajayi-Fox, MD</a:t>
            </a:r>
          </a:p>
        </p:txBody>
      </p:sp>
      <p:sp>
        <p:nvSpPr>
          <p:cNvPr id="3" name="Text Placeholder 2"/>
          <p:cNvSpPr>
            <a:spLocks noGrp="1"/>
          </p:cNvSpPr>
          <p:nvPr>
            <p:ph type="body" sz="quarter" idx="10"/>
          </p:nvPr>
        </p:nvSpPr>
        <p:spPr>
          <a:xfrm>
            <a:off x="549276" y="2753257"/>
            <a:ext cx="6393784" cy="1154906"/>
          </a:xfrm>
        </p:spPr>
        <p:txBody>
          <a:bodyPr/>
          <a:lstStyle/>
          <a:p>
            <a:r>
              <a:rPr lang="en-US" sz="2400" dirty="0"/>
              <a:t>Associate Staff</a:t>
            </a:r>
          </a:p>
          <a:p>
            <a:r>
              <a:rPr lang="en-US" sz="2400" dirty="0"/>
              <a:t>Department of Gastroenterology, Hepatology, and Nutrition</a:t>
            </a:r>
          </a:p>
          <a:p>
            <a:r>
              <a:rPr lang="en-US" sz="2400" dirty="0"/>
              <a:t>Cleveland Clinic Foundation</a:t>
            </a:r>
          </a:p>
          <a:p>
            <a:r>
              <a:rPr lang="en-US" sz="2400" dirty="0"/>
              <a:t>Cleveland, OH</a:t>
            </a:r>
          </a:p>
          <a:p>
            <a:endParaRPr lang="en-US" sz="2400" dirty="0"/>
          </a:p>
        </p:txBody>
      </p:sp>
    </p:spTree>
    <p:extLst>
      <p:ext uri="{BB962C8B-B14F-4D97-AF65-F5344CB8AC3E}">
        <p14:creationId xmlns:p14="http://schemas.microsoft.com/office/powerpoint/2010/main" val="379257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065436"/>
            <a:ext cx="7988670" cy="563231"/>
          </a:xfrm>
        </p:spPr>
        <p:txBody>
          <a:bodyPr/>
          <a:lstStyle/>
          <a:p>
            <a:r>
              <a:rPr lang="en-US" sz="3600" dirty="0"/>
              <a:t>Sophie Balzora, MD, FACG</a:t>
            </a:r>
          </a:p>
        </p:txBody>
      </p:sp>
      <p:sp>
        <p:nvSpPr>
          <p:cNvPr id="3" name="Text Placeholder 2"/>
          <p:cNvSpPr>
            <a:spLocks noGrp="1"/>
          </p:cNvSpPr>
          <p:nvPr>
            <p:ph type="body" sz="quarter" idx="10"/>
          </p:nvPr>
        </p:nvSpPr>
        <p:spPr>
          <a:xfrm>
            <a:off x="549276" y="2721360"/>
            <a:ext cx="8435236" cy="1154906"/>
          </a:xfrm>
        </p:spPr>
        <p:txBody>
          <a:bodyPr/>
          <a:lstStyle/>
          <a:p>
            <a:r>
              <a:rPr lang="en-US" sz="2400" dirty="0"/>
              <a:t>Clinical Associate Professor of Medicine</a:t>
            </a:r>
          </a:p>
          <a:p>
            <a:r>
              <a:rPr lang="en-US" sz="2400" dirty="0"/>
              <a:t>NYU Grossman School of Medicine</a:t>
            </a:r>
          </a:p>
          <a:p>
            <a:r>
              <a:rPr lang="en-US" sz="2400" dirty="0"/>
              <a:t>Division of Gastroenterology and Hepatology</a:t>
            </a:r>
          </a:p>
          <a:p>
            <a:r>
              <a:rPr lang="en-US" sz="2400" dirty="0"/>
              <a:t>NYU Langone Health</a:t>
            </a:r>
          </a:p>
          <a:p>
            <a:r>
              <a:rPr lang="en-US" sz="2400" dirty="0"/>
              <a:t>New York, NY </a:t>
            </a:r>
          </a:p>
        </p:txBody>
      </p:sp>
    </p:spTree>
    <p:extLst>
      <p:ext uri="{BB962C8B-B14F-4D97-AF65-F5344CB8AC3E}">
        <p14:creationId xmlns:p14="http://schemas.microsoft.com/office/powerpoint/2010/main" val="15201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6914780" cy="1154906"/>
          </a:xfrm>
        </p:spPr>
        <p:txBody>
          <a:bodyPr/>
          <a:lstStyle/>
          <a:p>
            <a:r>
              <a:rPr lang="en-US" sz="2800" dirty="0">
                <a:latin typeface="Arial" panose="020B0604020202020204" pitchFamily="34" charset="0"/>
                <a:cs typeface="Arial" panose="020B0604020202020204" pitchFamily="34" charset="0"/>
              </a:rPr>
              <a:t>Integrate recommended immunizations and preventive screenings into practice to improve health outcomes in all patients with inflammatory bowel disease (IBD).</a:t>
            </a:r>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2">
                    <a:lumMod val="60000"/>
                    <a:lumOff val="40000"/>
                  </a:schemeClr>
                </a:solidFill>
              </a:rPr>
              <a:t>1</a:t>
            </a:r>
          </a:p>
        </p:txBody>
      </p:sp>
    </p:spTree>
    <p:extLst>
      <p:ext uri="{BB962C8B-B14F-4D97-AF65-F5344CB8AC3E}">
        <p14:creationId xmlns:p14="http://schemas.microsoft.com/office/powerpoint/2010/main" val="16873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7" y="3277801"/>
            <a:ext cx="7573998" cy="1154906"/>
          </a:xfrm>
        </p:spPr>
        <p:txBody>
          <a:bodyPr/>
          <a:lstStyle/>
          <a:p>
            <a:r>
              <a:rPr lang="en-US" sz="2800" dirty="0"/>
              <a:t>Implement strategies to address disparities in care in patients with IBD by establishing trust, providing education, and engaging in shared decision-making (SDM). </a:t>
            </a:r>
          </a:p>
        </p:txBody>
      </p:sp>
      <p:sp>
        <p:nvSpPr>
          <p:cNvPr id="4" name="TextBox 3">
            <a:extLst>
              <a:ext uri="{FF2B5EF4-FFF2-40B4-BE49-F238E27FC236}">
                <a16:creationId xmlns:a16="http://schemas.microsoft.com/office/drawing/2014/main" id="{B2EFADD1-BB5C-EF43-B4F6-77DA0E7D9709}"/>
              </a:ext>
            </a:extLst>
          </p:cNvPr>
          <p:cNvSpPr txBox="1"/>
          <p:nvPr/>
        </p:nvSpPr>
        <p:spPr>
          <a:xfrm>
            <a:off x="2941604" y="1558685"/>
            <a:ext cx="939800" cy="1785104"/>
          </a:xfrm>
          <a:prstGeom prst="rect">
            <a:avLst/>
          </a:prstGeom>
          <a:noFill/>
        </p:spPr>
        <p:txBody>
          <a:bodyPr wrap="square" rtlCol="0">
            <a:spAutoFit/>
          </a:bodyPr>
          <a:lstStyle/>
          <a:p>
            <a:pPr algn="ctr"/>
            <a:r>
              <a:rPr lang="en-US" sz="11000" b="1" dirty="0">
                <a:solidFill>
                  <a:schemeClr val="accent3"/>
                </a:solidFill>
              </a:rPr>
              <a:t>2</a:t>
            </a:r>
          </a:p>
        </p:txBody>
      </p:sp>
    </p:spTree>
    <p:extLst>
      <p:ext uri="{BB962C8B-B14F-4D97-AF65-F5344CB8AC3E}">
        <p14:creationId xmlns:p14="http://schemas.microsoft.com/office/powerpoint/2010/main" val="10968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D72D-62B4-6B46-8A69-C5943F56B664}"/>
              </a:ext>
            </a:extLst>
          </p:cNvPr>
          <p:cNvSpPr>
            <a:spLocks noGrp="1"/>
          </p:cNvSpPr>
          <p:nvPr>
            <p:ph type="title"/>
          </p:nvPr>
        </p:nvSpPr>
        <p:spPr/>
        <p:txBody>
          <a:bodyPr/>
          <a:lstStyle/>
          <a:p>
            <a:r>
              <a:rPr lang="en-US" dirty="0"/>
              <a:t>Case Study: Michael</a:t>
            </a:r>
          </a:p>
        </p:txBody>
      </p:sp>
      <p:sp>
        <p:nvSpPr>
          <p:cNvPr id="3" name="Content Placeholder 2">
            <a:extLst>
              <a:ext uri="{FF2B5EF4-FFF2-40B4-BE49-F238E27FC236}">
                <a16:creationId xmlns:a16="http://schemas.microsoft.com/office/drawing/2014/main" id="{F09F7275-3387-BA48-80B5-569A5C35B025}"/>
              </a:ext>
            </a:extLst>
          </p:cNvPr>
          <p:cNvSpPr>
            <a:spLocks noGrp="1"/>
          </p:cNvSpPr>
          <p:nvPr>
            <p:ph idx="1"/>
          </p:nvPr>
        </p:nvSpPr>
        <p:spPr>
          <a:xfrm>
            <a:off x="749869" y="968322"/>
            <a:ext cx="6471063" cy="3274743"/>
          </a:xfrm>
        </p:spPr>
        <p:txBody>
          <a:bodyPr/>
          <a:lstStyle/>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39-year-old Black male</a:t>
            </a:r>
          </a:p>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Mild pancolitis</a:t>
            </a:r>
          </a:p>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Chronic ulcerative colitis (UC) x 8 years</a:t>
            </a:r>
          </a:p>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Family history of IBD</a:t>
            </a:r>
          </a:p>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At risk for colorectal cancer (CRC) due to family history</a:t>
            </a:r>
          </a:p>
          <a:p>
            <a:pPr marL="295275"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Has not received flu vaccine</a:t>
            </a:r>
          </a:p>
          <a:p>
            <a:endParaRPr lang="en-US" sz="2600" dirty="0"/>
          </a:p>
        </p:txBody>
      </p:sp>
      <p:pic>
        <p:nvPicPr>
          <p:cNvPr id="7" name="Picture Placeholder 6" descr="A person with a beard&#10;&#10;Description automatically generated with low confidence">
            <a:extLst>
              <a:ext uri="{FF2B5EF4-FFF2-40B4-BE49-F238E27FC236}">
                <a16:creationId xmlns:a16="http://schemas.microsoft.com/office/drawing/2014/main" id="{374BC102-1B2D-304D-B47B-FADC6C42BCA7}"/>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202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CMEO_HD</Template>
  <TotalTime>418</TotalTime>
  <Words>1833</Words>
  <Application>Microsoft Macintosh PowerPoint</Application>
  <PresentationFormat>On-screen Show (16:9)</PresentationFormat>
  <Paragraphs>205</Paragraphs>
  <Slides>31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Lucida Grande</vt:lpstr>
      <vt:lpstr>CMEO_HD</vt:lpstr>
      <vt:lpstr>Meeting the Needs of Under-Represented Patients with IBD: Screening and Immunizations</vt:lpstr>
      <vt:lpstr>PowerPoint Presentation</vt:lpstr>
      <vt:lpstr>PowerPoint Presentation</vt:lpstr>
      <vt:lpstr>Miguel Regueiro, MD, AGAF, FACG, FACP </vt:lpstr>
      <vt:lpstr>Patricia Ajayi-Fox, MD</vt:lpstr>
      <vt:lpstr>Sophie Balzora, MD, FACG</vt:lpstr>
      <vt:lpstr>Learning  Objective </vt:lpstr>
      <vt:lpstr>Learning  Objective </vt:lpstr>
      <vt:lpstr>Case Study: Michael</vt:lpstr>
      <vt:lpstr>Audience Response</vt:lpstr>
      <vt:lpstr>Case Study: Michael</vt:lpstr>
      <vt:lpstr>Preventive Care for Patients with IBD</vt:lpstr>
      <vt:lpstr>Vaccinations and Patients with IBD</vt:lpstr>
      <vt:lpstr>Vaccinations and Patients with IBD (Continued)</vt:lpstr>
      <vt:lpstr>Essential Screenings in Patients with IBD</vt:lpstr>
      <vt:lpstr>Essential Screenings in Patients with IBD (Continued)</vt:lpstr>
      <vt:lpstr>Guidelines and Checklists</vt:lpstr>
      <vt:lpstr>Case Study: Ana</vt:lpstr>
      <vt:lpstr>Audience Response</vt:lpstr>
      <vt:lpstr>Social Determinants of Health in IBD Care</vt:lpstr>
      <vt:lpstr>Case Study: Ana</vt:lpstr>
      <vt:lpstr>Medical Home for Patients with IBD</vt:lpstr>
      <vt:lpstr>Creating Medical Home Model in the Community</vt:lpstr>
      <vt:lpstr>Case Study: Ana</vt:lpstr>
      <vt:lpstr>Providing Optimal Care for Under-Represented Patients</vt:lpstr>
      <vt:lpstr>SMART Goals</vt:lpstr>
      <vt:lpstr>Join us for the two remaining programs in this series:</vt:lpstr>
      <vt:lpstr>To Ask a Question</vt:lpstr>
      <vt:lpstr>PowerPoint Presentation</vt:lpstr>
      <vt:lpstr>Visit the  Gastroenterology Hub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Susan Meehan-Perry</cp:lastModifiedBy>
  <cp:revision>244</cp:revision>
  <dcterms:created xsi:type="dcterms:W3CDTF">2021-04-03T14:18:37Z</dcterms:created>
  <dcterms:modified xsi:type="dcterms:W3CDTF">2021-11-01T12:33:44Z</dcterms:modified>
</cp:coreProperties>
</file>