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7" r:id="rId1"/>
  </p:sldMasterIdLst>
  <p:notesMasterIdLst>
    <p:notesMasterId r:id="rId51"/>
  </p:notesMasterIdLst>
  <p:handoutMasterIdLst>
    <p:handoutMasterId r:id="rId52"/>
  </p:handoutMasterIdLst>
  <p:sldIdLst>
    <p:sldId id="275" r:id="rId2"/>
    <p:sldId id="280" r:id="rId3"/>
    <p:sldId id="4361" r:id="rId4"/>
    <p:sldId id="4375" r:id="rId5"/>
    <p:sldId id="285" r:id="rId6"/>
    <p:sldId id="2549" r:id="rId7"/>
    <p:sldId id="4581" r:id="rId8"/>
    <p:sldId id="4585" r:id="rId9"/>
    <p:sldId id="4247" r:id="rId10"/>
    <p:sldId id="2576" r:id="rId11"/>
    <p:sldId id="4595" r:id="rId12"/>
    <p:sldId id="4596" r:id="rId13"/>
    <p:sldId id="2664" r:id="rId14"/>
    <p:sldId id="2609" r:id="rId15"/>
    <p:sldId id="4256" r:id="rId16"/>
    <p:sldId id="2571" r:id="rId17"/>
    <p:sldId id="2636" r:id="rId18"/>
    <p:sldId id="5336" r:id="rId19"/>
    <p:sldId id="5337" r:id="rId20"/>
    <p:sldId id="5338" r:id="rId21"/>
    <p:sldId id="4582" r:id="rId22"/>
    <p:sldId id="4583" r:id="rId23"/>
    <p:sldId id="5339" r:id="rId24"/>
    <p:sldId id="5340" r:id="rId25"/>
    <p:sldId id="4258" r:id="rId26"/>
    <p:sldId id="4262" r:id="rId27"/>
    <p:sldId id="4590" r:id="rId28"/>
    <p:sldId id="2644" r:id="rId29"/>
    <p:sldId id="4524" r:id="rId30"/>
    <p:sldId id="4597" r:id="rId31"/>
    <p:sldId id="1327" r:id="rId32"/>
    <p:sldId id="4598" r:id="rId33"/>
    <p:sldId id="4591" r:id="rId34"/>
    <p:sldId id="1040" r:id="rId35"/>
    <p:sldId id="4592" r:id="rId36"/>
    <p:sldId id="4251" r:id="rId37"/>
    <p:sldId id="2652" r:id="rId38"/>
    <p:sldId id="4593" r:id="rId39"/>
    <p:sldId id="4599" r:id="rId40"/>
    <p:sldId id="5343" r:id="rId41"/>
    <p:sldId id="2581" r:id="rId42"/>
    <p:sldId id="2660" r:id="rId43"/>
    <p:sldId id="2683" r:id="rId44"/>
    <p:sldId id="5342" r:id="rId45"/>
    <p:sldId id="277" r:id="rId46"/>
    <p:sldId id="5341" r:id="rId47"/>
    <p:sldId id="5335" r:id="rId48"/>
    <p:sldId id="4579" r:id="rId49"/>
    <p:sldId id="4285" r:id="rId5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 Luberger" initials="EL" lastIdx="1" clrIdx="0">
    <p:extLst>
      <p:ext uri="{19B8F6BF-5375-455C-9EA6-DF929625EA0E}">
        <p15:presenceInfo xmlns:p15="http://schemas.microsoft.com/office/powerpoint/2012/main" userId="S::lubergere@knowfully.com::1f668eb4-55ea-4474-a9e6-68f7d9b776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D059"/>
    <a:srgbClr val="E1CB3E"/>
    <a:srgbClr val="377A71"/>
    <a:srgbClr val="2C7167"/>
    <a:srgbClr val="F0EC6B"/>
    <a:srgbClr val="E2E770"/>
    <a:srgbClr val="8D7A31"/>
    <a:srgbClr val="062A3D"/>
    <a:srgbClr val="C06C24"/>
    <a:srgbClr val="9681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76"/>
    <p:restoredTop sz="95741"/>
  </p:normalViewPr>
  <p:slideViewPr>
    <p:cSldViewPr snapToGrid="0" snapToObjects="1">
      <p:cViewPr varScale="1">
        <p:scale>
          <a:sx n="165" d="100"/>
          <a:sy n="165" d="100"/>
        </p:scale>
        <p:origin x="264" y="192"/>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solidFill>
                  <a:schemeClr val="tx1"/>
                </a:solidFill>
              </a:rPr>
              <a:t>Patients</a:t>
            </a:r>
            <a:r>
              <a:rPr lang="en-US" sz="1400" baseline="0" dirty="0">
                <a:solidFill>
                  <a:schemeClr val="tx1"/>
                </a:solidFill>
              </a:rPr>
              <a:t> Reporting a Pain-Free or Nearly Pain-Free State</a:t>
            </a:r>
            <a:endParaRPr lang="en-US" sz="1400" dirty="0">
              <a:solidFill>
                <a:schemeClr val="tx1"/>
              </a:solidFill>
            </a:endParaRPr>
          </a:p>
        </c:rich>
      </c:tx>
      <c:layout>
        <c:manualLayout>
          <c:xMode val="edge"/>
          <c:yMode val="edge"/>
          <c:x val="0.22707869736391648"/>
          <c:y val="2.157771005560932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128209517288599"/>
          <c:y val="0.19011774860098848"/>
          <c:w val="0.75882660047928785"/>
          <c:h val="0.62168950638014941"/>
        </c:manualLayout>
      </c:layout>
      <c:barChart>
        <c:barDir val="col"/>
        <c:grouping val="clustered"/>
        <c:varyColors val="0"/>
        <c:ser>
          <c:idx val="0"/>
          <c:order val="0"/>
          <c:tx>
            <c:strRef>
              <c:f>Sheet1!$B$1</c:f>
              <c:strCache>
                <c:ptCount val="1"/>
                <c:pt idx="0">
                  <c:v>PRT (n = 45)</c:v>
                </c:pt>
              </c:strCache>
            </c:strRef>
          </c:tx>
          <c:spPr>
            <a:solidFill>
              <a:schemeClr val="accent1">
                <a:lumMod val="75000"/>
                <a:lumOff val="25000"/>
              </a:schemeClr>
            </a:solidFill>
            <a:ln>
              <a:noFill/>
            </a:ln>
            <a:effectLst/>
          </c:spPr>
          <c:invertIfNegative val="0"/>
          <c:cat>
            <c:strRef>
              <c:f>Sheet1!$A$2:$A$3</c:f>
              <c:strCache>
                <c:ptCount val="2"/>
                <c:pt idx="0">
                  <c:v>Posttreatment</c:v>
                </c:pt>
                <c:pt idx="1">
                  <c:v>1-year follow-up</c:v>
                </c:pt>
              </c:strCache>
            </c:strRef>
          </c:cat>
          <c:val>
            <c:numRef>
              <c:f>Sheet1!$B$2:$B$3</c:f>
              <c:numCache>
                <c:formatCode>0%</c:formatCode>
                <c:ptCount val="2"/>
                <c:pt idx="0">
                  <c:v>0.73</c:v>
                </c:pt>
                <c:pt idx="1">
                  <c:v>0.51</c:v>
                </c:pt>
              </c:numCache>
            </c:numRef>
          </c:val>
          <c:extLst>
            <c:ext xmlns:c16="http://schemas.microsoft.com/office/drawing/2014/chart" uri="{C3380CC4-5D6E-409C-BE32-E72D297353CC}">
              <c16:uniqueId val="{00000000-1479-5C43-A299-C63FBEAAA194}"/>
            </c:ext>
          </c:extLst>
        </c:ser>
        <c:ser>
          <c:idx val="1"/>
          <c:order val="1"/>
          <c:tx>
            <c:strRef>
              <c:f>Sheet1!$C$1</c:f>
              <c:strCache>
                <c:ptCount val="1"/>
                <c:pt idx="0">
                  <c:v>Placebo (n = 50)</c:v>
                </c:pt>
              </c:strCache>
            </c:strRef>
          </c:tx>
          <c:spPr>
            <a:solidFill>
              <a:schemeClr val="accent2"/>
            </a:solidFill>
            <a:ln>
              <a:noFill/>
            </a:ln>
            <a:effectLst/>
          </c:spPr>
          <c:invertIfNegative val="0"/>
          <c:cat>
            <c:strRef>
              <c:f>Sheet1!$A$2:$A$3</c:f>
              <c:strCache>
                <c:ptCount val="2"/>
                <c:pt idx="0">
                  <c:v>Posttreatment</c:v>
                </c:pt>
                <c:pt idx="1">
                  <c:v>1-year follow-up</c:v>
                </c:pt>
              </c:strCache>
            </c:strRef>
          </c:cat>
          <c:val>
            <c:numRef>
              <c:f>Sheet1!$C$2:$C$3</c:f>
              <c:numCache>
                <c:formatCode>0%</c:formatCode>
                <c:ptCount val="2"/>
                <c:pt idx="0">
                  <c:v>0.2</c:v>
                </c:pt>
                <c:pt idx="1">
                  <c:v>0.26</c:v>
                </c:pt>
              </c:numCache>
            </c:numRef>
          </c:val>
          <c:extLst>
            <c:ext xmlns:c16="http://schemas.microsoft.com/office/drawing/2014/chart" uri="{C3380CC4-5D6E-409C-BE32-E72D297353CC}">
              <c16:uniqueId val="{00000001-1479-5C43-A299-C63FBEAAA194}"/>
            </c:ext>
          </c:extLst>
        </c:ser>
        <c:ser>
          <c:idx val="2"/>
          <c:order val="2"/>
          <c:tx>
            <c:strRef>
              <c:f>Sheet1!$D$1</c:f>
              <c:strCache>
                <c:ptCount val="1"/>
                <c:pt idx="0">
                  <c:v>Usual care (n = 51)</c:v>
                </c:pt>
              </c:strCache>
            </c:strRef>
          </c:tx>
          <c:spPr>
            <a:solidFill>
              <a:schemeClr val="accent3"/>
            </a:solidFill>
            <a:ln>
              <a:noFill/>
            </a:ln>
            <a:effectLst/>
          </c:spPr>
          <c:invertIfNegative val="0"/>
          <c:cat>
            <c:strRef>
              <c:f>Sheet1!$A$2:$A$3</c:f>
              <c:strCache>
                <c:ptCount val="2"/>
                <c:pt idx="0">
                  <c:v>Posttreatment</c:v>
                </c:pt>
                <c:pt idx="1">
                  <c:v>1-year follow-up</c:v>
                </c:pt>
              </c:strCache>
            </c:strRef>
          </c:cat>
          <c:val>
            <c:numRef>
              <c:f>Sheet1!$D$2:$D$3</c:f>
              <c:numCache>
                <c:formatCode>0%</c:formatCode>
                <c:ptCount val="2"/>
                <c:pt idx="0">
                  <c:v>0.1</c:v>
                </c:pt>
                <c:pt idx="1">
                  <c:v>0.17</c:v>
                </c:pt>
              </c:numCache>
            </c:numRef>
          </c:val>
          <c:extLst>
            <c:ext xmlns:c16="http://schemas.microsoft.com/office/drawing/2014/chart" uri="{C3380CC4-5D6E-409C-BE32-E72D297353CC}">
              <c16:uniqueId val="{00000004-1479-5C43-A299-C63FBEAAA194}"/>
            </c:ext>
          </c:extLst>
        </c:ser>
        <c:dLbls>
          <c:showLegendKey val="0"/>
          <c:showVal val="0"/>
          <c:showCatName val="0"/>
          <c:showSerName val="0"/>
          <c:showPercent val="0"/>
          <c:showBubbleSize val="0"/>
        </c:dLbls>
        <c:gapWidth val="219"/>
        <c:overlap val="-27"/>
        <c:axId val="415224848"/>
        <c:axId val="458708448"/>
      </c:barChart>
      <c:catAx>
        <c:axId val="4152248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58708448"/>
        <c:crosses val="autoZero"/>
        <c:auto val="1"/>
        <c:lblAlgn val="ctr"/>
        <c:lblOffset val="100"/>
        <c:noMultiLvlLbl val="0"/>
      </c:catAx>
      <c:valAx>
        <c:axId val="458708448"/>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15224848"/>
        <c:crosses val="autoZero"/>
        <c:crossBetween val="between"/>
      </c:valAx>
      <c:spPr>
        <a:noFill/>
        <a:ln>
          <a:noFill/>
        </a:ln>
        <a:effectLst/>
      </c:spPr>
    </c:plotArea>
    <c:legend>
      <c:legendPos val="b"/>
      <c:layout>
        <c:manualLayout>
          <c:xMode val="edge"/>
          <c:yMode val="edge"/>
          <c:x val="9.282043155409149E-2"/>
          <c:y val="0.91283907728954516"/>
          <c:w val="0.89999988761026839"/>
          <c:h val="6.91794976641137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90EA6B-CF37-EA4C-ADC7-953008B5AA44}" type="doc">
      <dgm:prSet loTypeId="urn:microsoft.com/office/officeart/2005/8/layout/venn1" loCatId="relationship" qsTypeId="urn:microsoft.com/office/officeart/2005/8/quickstyle/simple1" qsCatId="simple" csTypeId="urn:microsoft.com/office/officeart/2005/8/colors/accent1_2" csCatId="accent1" phldr="1"/>
      <dgm:spPr/>
    </dgm:pt>
    <dgm:pt modelId="{BB0DB107-EAD0-2B4D-BB8F-37BB1EEA9A22}">
      <dgm:prSet phldrT="[Text]" custT="1"/>
      <dgm:spPr>
        <a:solidFill>
          <a:schemeClr val="accent4">
            <a:alpha val="50000"/>
          </a:schemeClr>
        </a:solidFill>
      </dgm:spPr>
      <dgm:t>
        <a:bodyPr/>
        <a:lstStyle/>
        <a:p>
          <a:r>
            <a:rPr lang="en-US" sz="1200" dirty="0"/>
            <a:t>Neuropathic Pain</a:t>
          </a:r>
        </a:p>
      </dgm:t>
    </dgm:pt>
    <dgm:pt modelId="{D60F9724-FA85-0344-8794-2418F3297D00}" type="parTrans" cxnId="{FFC7BB27-C98E-3743-AD38-F12F8AAADC7E}">
      <dgm:prSet/>
      <dgm:spPr/>
      <dgm:t>
        <a:bodyPr/>
        <a:lstStyle/>
        <a:p>
          <a:endParaRPr lang="en-US"/>
        </a:p>
      </dgm:t>
    </dgm:pt>
    <dgm:pt modelId="{9F6F4F59-E3B0-D645-9416-34283D86798C}" type="sibTrans" cxnId="{FFC7BB27-C98E-3743-AD38-F12F8AAADC7E}">
      <dgm:prSet/>
      <dgm:spPr/>
      <dgm:t>
        <a:bodyPr/>
        <a:lstStyle/>
        <a:p>
          <a:endParaRPr lang="en-US"/>
        </a:p>
      </dgm:t>
    </dgm:pt>
    <dgm:pt modelId="{7AD7B306-7844-AE4A-9252-E4987A898493}">
      <dgm:prSet phldrT="[Text]" custT="1"/>
      <dgm:spPr>
        <a:solidFill>
          <a:schemeClr val="accent1">
            <a:alpha val="50000"/>
          </a:schemeClr>
        </a:solidFill>
      </dgm:spPr>
      <dgm:t>
        <a:bodyPr/>
        <a:lstStyle/>
        <a:p>
          <a:r>
            <a:rPr lang="en-US" sz="1200" dirty="0"/>
            <a:t>Nociplastic Pain</a:t>
          </a:r>
        </a:p>
      </dgm:t>
    </dgm:pt>
    <dgm:pt modelId="{8D5FD821-88E4-AE4B-A61A-4153D6776EF8}" type="parTrans" cxnId="{91AB54D2-6FC7-EA44-ACF8-EA79A6AA3A65}">
      <dgm:prSet/>
      <dgm:spPr/>
      <dgm:t>
        <a:bodyPr/>
        <a:lstStyle/>
        <a:p>
          <a:endParaRPr lang="en-US"/>
        </a:p>
      </dgm:t>
    </dgm:pt>
    <dgm:pt modelId="{85CCF224-E9B8-F645-84DC-16DB879C3721}" type="sibTrans" cxnId="{91AB54D2-6FC7-EA44-ACF8-EA79A6AA3A65}">
      <dgm:prSet/>
      <dgm:spPr/>
      <dgm:t>
        <a:bodyPr/>
        <a:lstStyle/>
        <a:p>
          <a:endParaRPr lang="en-US"/>
        </a:p>
      </dgm:t>
    </dgm:pt>
    <dgm:pt modelId="{7CB2E3C2-8A32-334E-8938-D0FA8C46F5FB}">
      <dgm:prSet phldrT="[Text]" custT="1"/>
      <dgm:spPr>
        <a:solidFill>
          <a:schemeClr val="accent6">
            <a:lumMod val="50000"/>
            <a:alpha val="50000"/>
          </a:schemeClr>
        </a:solidFill>
      </dgm:spPr>
      <dgm:t>
        <a:bodyPr/>
        <a:lstStyle/>
        <a:p>
          <a:r>
            <a:rPr lang="en-US" sz="1200" dirty="0"/>
            <a:t>Nociceptive Pain</a:t>
          </a:r>
        </a:p>
      </dgm:t>
    </dgm:pt>
    <dgm:pt modelId="{134AA4F6-6F1A-3B46-A871-382CD6089424}" type="parTrans" cxnId="{82E1AE29-A0FB-FA4F-BF46-24845BDDEA75}">
      <dgm:prSet/>
      <dgm:spPr/>
      <dgm:t>
        <a:bodyPr/>
        <a:lstStyle/>
        <a:p>
          <a:endParaRPr lang="en-US"/>
        </a:p>
      </dgm:t>
    </dgm:pt>
    <dgm:pt modelId="{5BE7AFB8-FAE4-774E-ABB7-293640075234}" type="sibTrans" cxnId="{82E1AE29-A0FB-FA4F-BF46-24845BDDEA75}">
      <dgm:prSet/>
      <dgm:spPr/>
      <dgm:t>
        <a:bodyPr/>
        <a:lstStyle/>
        <a:p>
          <a:endParaRPr lang="en-US"/>
        </a:p>
      </dgm:t>
    </dgm:pt>
    <dgm:pt modelId="{90F40DCC-94B7-5441-82E8-A2C828CD9DA9}" type="pres">
      <dgm:prSet presAssocID="{0A90EA6B-CF37-EA4C-ADC7-953008B5AA44}" presName="compositeShape" presStyleCnt="0">
        <dgm:presLayoutVars>
          <dgm:chMax val="7"/>
          <dgm:dir/>
          <dgm:resizeHandles val="exact"/>
        </dgm:presLayoutVars>
      </dgm:prSet>
      <dgm:spPr/>
    </dgm:pt>
    <dgm:pt modelId="{9A08CA76-8A82-864B-8FBE-BD1F19A1DC4B}" type="pres">
      <dgm:prSet presAssocID="{BB0DB107-EAD0-2B4D-BB8F-37BB1EEA9A22}" presName="circ1" presStyleLbl="vennNode1" presStyleIdx="0" presStyleCnt="3"/>
      <dgm:spPr/>
    </dgm:pt>
    <dgm:pt modelId="{D96DBA9E-21CA-2942-AC6F-504453D5EF26}" type="pres">
      <dgm:prSet presAssocID="{BB0DB107-EAD0-2B4D-BB8F-37BB1EEA9A22}" presName="circ1Tx" presStyleLbl="revTx" presStyleIdx="0" presStyleCnt="0">
        <dgm:presLayoutVars>
          <dgm:chMax val="0"/>
          <dgm:chPref val="0"/>
          <dgm:bulletEnabled val="1"/>
        </dgm:presLayoutVars>
      </dgm:prSet>
      <dgm:spPr/>
    </dgm:pt>
    <dgm:pt modelId="{EE97CA15-29C1-754B-852A-79F65E5C17A5}" type="pres">
      <dgm:prSet presAssocID="{7AD7B306-7844-AE4A-9252-E4987A898493}" presName="circ2" presStyleLbl="vennNode1" presStyleIdx="1" presStyleCnt="3" custScaleX="113545" custScaleY="113545"/>
      <dgm:spPr/>
    </dgm:pt>
    <dgm:pt modelId="{57FF8FA7-676E-124E-929E-A6D5F7283E63}" type="pres">
      <dgm:prSet presAssocID="{7AD7B306-7844-AE4A-9252-E4987A898493}" presName="circ2Tx" presStyleLbl="revTx" presStyleIdx="0" presStyleCnt="0">
        <dgm:presLayoutVars>
          <dgm:chMax val="0"/>
          <dgm:chPref val="0"/>
          <dgm:bulletEnabled val="1"/>
        </dgm:presLayoutVars>
      </dgm:prSet>
      <dgm:spPr/>
    </dgm:pt>
    <dgm:pt modelId="{5424A2BE-694B-BC48-8846-38F3E30E56C8}" type="pres">
      <dgm:prSet presAssocID="{7CB2E3C2-8A32-334E-8938-D0FA8C46F5FB}" presName="circ3" presStyleLbl="vennNode1" presStyleIdx="2" presStyleCnt="3" custScaleX="107701" custScaleY="107701"/>
      <dgm:spPr/>
    </dgm:pt>
    <dgm:pt modelId="{7BC63E7A-C80E-DA44-8EE1-F10BED11C892}" type="pres">
      <dgm:prSet presAssocID="{7CB2E3C2-8A32-334E-8938-D0FA8C46F5FB}" presName="circ3Tx" presStyleLbl="revTx" presStyleIdx="0" presStyleCnt="0">
        <dgm:presLayoutVars>
          <dgm:chMax val="0"/>
          <dgm:chPref val="0"/>
          <dgm:bulletEnabled val="1"/>
        </dgm:presLayoutVars>
      </dgm:prSet>
      <dgm:spPr/>
    </dgm:pt>
  </dgm:ptLst>
  <dgm:cxnLst>
    <dgm:cxn modelId="{FFC7BB27-C98E-3743-AD38-F12F8AAADC7E}" srcId="{0A90EA6B-CF37-EA4C-ADC7-953008B5AA44}" destId="{BB0DB107-EAD0-2B4D-BB8F-37BB1EEA9A22}" srcOrd="0" destOrd="0" parTransId="{D60F9724-FA85-0344-8794-2418F3297D00}" sibTransId="{9F6F4F59-E3B0-D645-9416-34283D86798C}"/>
    <dgm:cxn modelId="{82E1AE29-A0FB-FA4F-BF46-24845BDDEA75}" srcId="{0A90EA6B-CF37-EA4C-ADC7-953008B5AA44}" destId="{7CB2E3C2-8A32-334E-8938-D0FA8C46F5FB}" srcOrd="2" destOrd="0" parTransId="{134AA4F6-6F1A-3B46-A871-382CD6089424}" sibTransId="{5BE7AFB8-FAE4-774E-ABB7-293640075234}"/>
    <dgm:cxn modelId="{92D9BC2A-DCBC-7947-AD76-76A59A2A1879}" type="presOf" srcId="{0A90EA6B-CF37-EA4C-ADC7-953008B5AA44}" destId="{90F40DCC-94B7-5441-82E8-A2C828CD9DA9}" srcOrd="0" destOrd="0" presId="urn:microsoft.com/office/officeart/2005/8/layout/venn1"/>
    <dgm:cxn modelId="{EB484F65-3FDC-D04E-8DF9-2A4C1FB7DA2A}" type="presOf" srcId="{BB0DB107-EAD0-2B4D-BB8F-37BB1EEA9A22}" destId="{D96DBA9E-21CA-2942-AC6F-504453D5EF26}" srcOrd="1" destOrd="0" presId="urn:microsoft.com/office/officeart/2005/8/layout/venn1"/>
    <dgm:cxn modelId="{63F9F670-29C9-174A-A067-DCBB4413F19B}" type="presOf" srcId="{7AD7B306-7844-AE4A-9252-E4987A898493}" destId="{57FF8FA7-676E-124E-929E-A6D5F7283E63}" srcOrd="1" destOrd="0" presId="urn:microsoft.com/office/officeart/2005/8/layout/venn1"/>
    <dgm:cxn modelId="{691F997C-5645-3946-8F13-7222D4C18014}" type="presOf" srcId="{7CB2E3C2-8A32-334E-8938-D0FA8C46F5FB}" destId="{7BC63E7A-C80E-DA44-8EE1-F10BED11C892}" srcOrd="1" destOrd="0" presId="urn:microsoft.com/office/officeart/2005/8/layout/venn1"/>
    <dgm:cxn modelId="{C09A3898-2E6D-0446-9EBE-66E796636222}" type="presOf" srcId="{BB0DB107-EAD0-2B4D-BB8F-37BB1EEA9A22}" destId="{9A08CA76-8A82-864B-8FBE-BD1F19A1DC4B}" srcOrd="0" destOrd="0" presId="urn:microsoft.com/office/officeart/2005/8/layout/venn1"/>
    <dgm:cxn modelId="{FEC0F3A4-4BD8-594C-B50F-4452F972FFAF}" type="presOf" srcId="{7AD7B306-7844-AE4A-9252-E4987A898493}" destId="{EE97CA15-29C1-754B-852A-79F65E5C17A5}" srcOrd="0" destOrd="0" presId="urn:microsoft.com/office/officeart/2005/8/layout/venn1"/>
    <dgm:cxn modelId="{5E747EB7-B0EB-B64B-B100-6E86265F8131}" type="presOf" srcId="{7CB2E3C2-8A32-334E-8938-D0FA8C46F5FB}" destId="{5424A2BE-694B-BC48-8846-38F3E30E56C8}" srcOrd="0" destOrd="0" presId="urn:microsoft.com/office/officeart/2005/8/layout/venn1"/>
    <dgm:cxn modelId="{91AB54D2-6FC7-EA44-ACF8-EA79A6AA3A65}" srcId="{0A90EA6B-CF37-EA4C-ADC7-953008B5AA44}" destId="{7AD7B306-7844-AE4A-9252-E4987A898493}" srcOrd="1" destOrd="0" parTransId="{8D5FD821-88E4-AE4B-A61A-4153D6776EF8}" sibTransId="{85CCF224-E9B8-F645-84DC-16DB879C3721}"/>
    <dgm:cxn modelId="{8439367E-8306-D048-9302-ACC5EB69A4B3}" type="presParOf" srcId="{90F40DCC-94B7-5441-82E8-A2C828CD9DA9}" destId="{9A08CA76-8A82-864B-8FBE-BD1F19A1DC4B}" srcOrd="0" destOrd="0" presId="urn:microsoft.com/office/officeart/2005/8/layout/venn1"/>
    <dgm:cxn modelId="{FF1398EF-34C5-844C-987A-1291E5112401}" type="presParOf" srcId="{90F40DCC-94B7-5441-82E8-A2C828CD9DA9}" destId="{D96DBA9E-21CA-2942-AC6F-504453D5EF26}" srcOrd="1" destOrd="0" presId="urn:microsoft.com/office/officeart/2005/8/layout/venn1"/>
    <dgm:cxn modelId="{ADD9288A-4924-D840-AA4F-2B3CE0501471}" type="presParOf" srcId="{90F40DCC-94B7-5441-82E8-A2C828CD9DA9}" destId="{EE97CA15-29C1-754B-852A-79F65E5C17A5}" srcOrd="2" destOrd="0" presId="urn:microsoft.com/office/officeart/2005/8/layout/venn1"/>
    <dgm:cxn modelId="{676D7DD7-1778-1347-8BBA-B49BB4F012C3}" type="presParOf" srcId="{90F40DCC-94B7-5441-82E8-A2C828CD9DA9}" destId="{57FF8FA7-676E-124E-929E-A6D5F7283E63}" srcOrd="3" destOrd="0" presId="urn:microsoft.com/office/officeart/2005/8/layout/venn1"/>
    <dgm:cxn modelId="{5729D840-98AD-6648-87B8-A81DDA778BB5}" type="presParOf" srcId="{90F40DCC-94B7-5441-82E8-A2C828CD9DA9}" destId="{5424A2BE-694B-BC48-8846-38F3E30E56C8}" srcOrd="4" destOrd="0" presId="urn:microsoft.com/office/officeart/2005/8/layout/venn1"/>
    <dgm:cxn modelId="{3DB5DED8-536D-274D-9459-6DE6C761098A}" type="presParOf" srcId="{90F40DCC-94B7-5441-82E8-A2C828CD9DA9}" destId="{7BC63E7A-C80E-DA44-8EE1-F10BED11C89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8CA76-8A82-864B-8FBE-BD1F19A1DC4B}">
      <dsp:nvSpPr>
        <dsp:cNvPr id="0" name=""/>
        <dsp:cNvSpPr/>
      </dsp:nvSpPr>
      <dsp:spPr>
        <a:xfrm>
          <a:off x="681869" y="18108"/>
          <a:ext cx="1251366" cy="1251366"/>
        </a:xfrm>
        <a:prstGeom prst="ellipse">
          <a:avLst/>
        </a:prstGeom>
        <a:solidFill>
          <a:schemeClr val="accent4">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Neuropathic Pain</a:t>
          </a:r>
        </a:p>
      </dsp:txBody>
      <dsp:txXfrm>
        <a:off x="848718" y="237097"/>
        <a:ext cx="917668" cy="563114"/>
      </dsp:txXfrm>
    </dsp:sp>
    <dsp:sp modelId="{EE97CA15-29C1-754B-852A-79F65E5C17A5}">
      <dsp:nvSpPr>
        <dsp:cNvPr id="0" name=""/>
        <dsp:cNvSpPr/>
      </dsp:nvSpPr>
      <dsp:spPr>
        <a:xfrm>
          <a:off x="1048655" y="715463"/>
          <a:ext cx="1420864" cy="1420864"/>
        </a:xfrm>
        <a:prstGeom prst="ellipse">
          <a:avLst/>
        </a:prstGeom>
        <a:solidFill>
          <a:schemeClr val="accent1">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Nociplastic Pain</a:t>
          </a:r>
        </a:p>
      </dsp:txBody>
      <dsp:txXfrm>
        <a:off x="1483203" y="1082520"/>
        <a:ext cx="852518" cy="781475"/>
      </dsp:txXfrm>
    </dsp:sp>
    <dsp:sp modelId="{5424A2BE-694B-BC48-8846-38F3E30E56C8}">
      <dsp:nvSpPr>
        <dsp:cNvPr id="0" name=""/>
        <dsp:cNvSpPr/>
      </dsp:nvSpPr>
      <dsp:spPr>
        <a:xfrm>
          <a:off x="182151" y="752028"/>
          <a:ext cx="1347734" cy="1347734"/>
        </a:xfrm>
        <a:prstGeom prst="ellipse">
          <a:avLst/>
        </a:prstGeom>
        <a:solidFill>
          <a:schemeClr val="accent6">
            <a:lumMod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Nociceptive Pain</a:t>
          </a:r>
        </a:p>
      </dsp:txBody>
      <dsp:txXfrm>
        <a:off x="309062" y="1100193"/>
        <a:ext cx="808640" cy="74125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3904F2-2E54-6D4F-9145-FF70E65C41AE}" type="datetimeFigureOut">
              <a:rPr lang="en-US" smtClean="0"/>
              <a:pPr/>
              <a:t>10/13/21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C47599-E2E1-5B48-9E7A-469EF857F5A3}" type="slidenum">
              <a:rPr lang="en-US" smtClean="0"/>
              <a:pPr/>
              <a:t>‹#›</a:t>
            </a:fld>
            <a:endParaRPr lang="en-US"/>
          </a:p>
        </p:txBody>
      </p:sp>
    </p:spTree>
    <p:extLst>
      <p:ext uri="{BB962C8B-B14F-4D97-AF65-F5344CB8AC3E}">
        <p14:creationId xmlns:p14="http://schemas.microsoft.com/office/powerpoint/2010/main" val="30532892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0021D8-40CD-BC42-85F5-94A06F6FE532}" type="datetimeFigureOut">
              <a:rPr lang="en-US" smtClean="0"/>
              <a:pPr/>
              <a:t>10/13/21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46E1A8-6D11-D944-BA46-3CE3E43A53DE}" type="slidenum">
              <a:rPr lang="en-US" smtClean="0"/>
              <a:pPr/>
              <a:t>‹#›</a:t>
            </a:fld>
            <a:endParaRPr lang="en-US"/>
          </a:p>
        </p:txBody>
      </p:sp>
    </p:spTree>
    <p:extLst>
      <p:ext uri="{BB962C8B-B14F-4D97-AF65-F5344CB8AC3E}">
        <p14:creationId xmlns:p14="http://schemas.microsoft.com/office/powerpoint/2010/main" val="371142523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oregonpainguidance.org/guideline/tapering/"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hhs.gov/opioids/sites/default/files/2019-10/Dosage_Reduction_Discontinuation.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6E1A8-6D11-D944-BA46-3CE3E43A53DE}" type="slidenum">
              <a:rPr lang="en-US" smtClean="0"/>
              <a:pPr/>
              <a:t>2</a:t>
            </a:fld>
            <a:endParaRPr lang="en-US" dirty="0"/>
          </a:p>
        </p:txBody>
      </p:sp>
    </p:spTree>
    <p:extLst>
      <p:ext uri="{BB962C8B-B14F-4D97-AF65-F5344CB8AC3E}">
        <p14:creationId xmlns:p14="http://schemas.microsoft.com/office/powerpoint/2010/main" val="424531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16</a:t>
            </a:fld>
            <a:endParaRPr lang="en-US" dirty="0"/>
          </a:p>
        </p:txBody>
      </p:sp>
    </p:spTree>
    <p:extLst>
      <p:ext uri="{BB962C8B-B14F-4D97-AF65-F5344CB8AC3E}">
        <p14:creationId xmlns:p14="http://schemas.microsoft.com/office/powerpoint/2010/main" val="2322946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17</a:t>
            </a:fld>
            <a:endParaRPr lang="en-US" dirty="0"/>
          </a:p>
        </p:txBody>
      </p:sp>
    </p:spTree>
    <p:extLst>
      <p:ext uri="{BB962C8B-B14F-4D97-AF65-F5344CB8AC3E}">
        <p14:creationId xmlns:p14="http://schemas.microsoft.com/office/powerpoint/2010/main" val="3265861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p>
          <a:p>
            <a:r>
              <a:rPr lang="en-US" dirty="0"/>
              <a:t>#2</a:t>
            </a:r>
          </a:p>
          <a:p>
            <a:r>
              <a:rPr lang="en-US" dirty="0"/>
              <a:t>#3</a:t>
            </a:r>
          </a:p>
          <a:p>
            <a:r>
              <a:rPr lang="en-US" dirty="0"/>
              <a:t>#4</a:t>
            </a:r>
          </a:p>
        </p:txBody>
      </p:sp>
      <p:sp>
        <p:nvSpPr>
          <p:cNvPr id="4" name="Slide Number Placeholder 3"/>
          <p:cNvSpPr>
            <a:spLocks noGrp="1"/>
          </p:cNvSpPr>
          <p:nvPr>
            <p:ph type="sldNum" sz="quarter" idx="5"/>
          </p:nvPr>
        </p:nvSpPr>
        <p:spPr/>
        <p:txBody>
          <a:bodyPr/>
          <a:lstStyle/>
          <a:p>
            <a:fld id="{9446E1A8-6D11-D944-BA46-3CE3E43A53DE}" type="slidenum">
              <a:rPr lang="en-US" smtClean="0"/>
              <a:pPr/>
              <a:t>18</a:t>
            </a:fld>
            <a:endParaRPr lang="en-US"/>
          </a:p>
        </p:txBody>
      </p:sp>
    </p:spTree>
    <p:extLst>
      <p:ext uri="{BB962C8B-B14F-4D97-AF65-F5344CB8AC3E}">
        <p14:creationId xmlns:p14="http://schemas.microsoft.com/office/powerpoint/2010/main" val="551064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a:t>
            </a:r>
          </a:p>
          <a:p>
            <a:r>
              <a:rPr lang="en-US" dirty="0"/>
              <a:t>#6</a:t>
            </a:r>
          </a:p>
        </p:txBody>
      </p:sp>
      <p:sp>
        <p:nvSpPr>
          <p:cNvPr id="4" name="Slide Number Placeholder 3"/>
          <p:cNvSpPr>
            <a:spLocks noGrp="1"/>
          </p:cNvSpPr>
          <p:nvPr>
            <p:ph type="sldNum" sz="quarter" idx="5"/>
          </p:nvPr>
        </p:nvSpPr>
        <p:spPr/>
        <p:txBody>
          <a:bodyPr/>
          <a:lstStyle/>
          <a:p>
            <a:fld id="{9446E1A8-6D11-D944-BA46-3CE3E43A53DE}" type="slidenum">
              <a:rPr lang="en-US" smtClean="0"/>
              <a:pPr/>
              <a:t>19</a:t>
            </a:fld>
            <a:endParaRPr lang="en-US"/>
          </a:p>
        </p:txBody>
      </p:sp>
    </p:spTree>
    <p:extLst>
      <p:ext uri="{BB962C8B-B14F-4D97-AF65-F5344CB8AC3E}">
        <p14:creationId xmlns:p14="http://schemas.microsoft.com/office/powerpoint/2010/main" val="1608294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23</a:t>
            </a:fld>
            <a:endParaRPr lang="en-US" dirty="0"/>
          </a:p>
        </p:txBody>
      </p:sp>
    </p:spTree>
    <p:extLst>
      <p:ext uri="{BB962C8B-B14F-4D97-AF65-F5344CB8AC3E}">
        <p14:creationId xmlns:p14="http://schemas.microsoft.com/office/powerpoint/2010/main" val="3304173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25</a:t>
            </a:fld>
            <a:endParaRPr lang="en-US" dirty="0"/>
          </a:p>
        </p:txBody>
      </p:sp>
    </p:spTree>
    <p:extLst>
      <p:ext uri="{BB962C8B-B14F-4D97-AF65-F5344CB8AC3E}">
        <p14:creationId xmlns:p14="http://schemas.microsoft.com/office/powerpoint/2010/main" val="3307596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Adapted from Oregon Pain Guidance. Tapering – Guidance &amp; Tools. Available at </a:t>
            </a:r>
            <a:r>
              <a:rPr lang="en-US" sz="1200" dirty="0">
                <a:hlinkClick r:id="rId3"/>
              </a:rPr>
              <a:t>https://www.oregonpainguidance.org/guideline/tapering/</a:t>
            </a:r>
            <a:r>
              <a:rPr lang="en-US" sz="1200" dirty="0"/>
              <a:t>. HHS Guide for Clinicians on the Appropriate Dosage Reduction or Discontinuation of Long-Term Opioid Analgesics. Published October 2019. Available at </a:t>
            </a:r>
            <a:r>
              <a:rPr lang="en-US" sz="1200" dirty="0">
                <a:hlinkClick r:id="rId4"/>
              </a:rPr>
              <a:t>https://www.hhs.gov/opioids/sites/default/files/2019-10/Dosage_Reduction_Discontinuation.pdf</a:t>
            </a:r>
            <a:r>
              <a:rPr lang="en-US" sz="1200" dirty="0"/>
              <a:t>. Access October 2, 2021.</a:t>
            </a:r>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26</a:t>
            </a:fld>
            <a:endParaRPr lang="en-US"/>
          </a:p>
        </p:txBody>
      </p:sp>
    </p:spTree>
    <p:extLst>
      <p:ext uri="{BB962C8B-B14F-4D97-AF65-F5344CB8AC3E}">
        <p14:creationId xmlns:p14="http://schemas.microsoft.com/office/powerpoint/2010/main" val="215984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27</a:t>
            </a:fld>
            <a:endParaRPr lang="en-US" dirty="0"/>
          </a:p>
        </p:txBody>
      </p:sp>
    </p:spTree>
    <p:extLst>
      <p:ext uri="{BB962C8B-B14F-4D97-AF65-F5344CB8AC3E}">
        <p14:creationId xmlns:p14="http://schemas.microsoft.com/office/powerpoint/2010/main" val="2353538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28</a:t>
            </a:fld>
            <a:endParaRPr lang="en-US" dirty="0"/>
          </a:p>
        </p:txBody>
      </p:sp>
    </p:spTree>
    <p:extLst>
      <p:ext uri="{BB962C8B-B14F-4D97-AF65-F5344CB8AC3E}">
        <p14:creationId xmlns:p14="http://schemas.microsoft.com/office/powerpoint/2010/main" val="298835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1:46:00:22</a:t>
            </a:r>
          </a:p>
          <a:p>
            <a:r>
              <a:rPr lang="en-US" dirty="0"/>
              <a:t>Zelma, we all have our own style</a:t>
            </a:r>
          </a:p>
        </p:txBody>
      </p:sp>
      <p:sp>
        <p:nvSpPr>
          <p:cNvPr id="4" name="Slide Number Placeholder 3"/>
          <p:cNvSpPr>
            <a:spLocks noGrp="1"/>
          </p:cNvSpPr>
          <p:nvPr>
            <p:ph type="sldNum" sz="quarter" idx="5"/>
          </p:nvPr>
        </p:nvSpPr>
        <p:spPr/>
        <p:txBody>
          <a:bodyPr/>
          <a:lstStyle/>
          <a:p>
            <a:fld id="{9446E1A8-6D11-D944-BA46-3CE3E43A53DE}" type="slidenum">
              <a:rPr lang="en-US" smtClean="0"/>
              <a:pPr/>
              <a:t>29</a:t>
            </a:fld>
            <a:endParaRPr lang="en-US" dirty="0"/>
          </a:p>
        </p:txBody>
      </p:sp>
    </p:spTree>
    <p:extLst>
      <p:ext uri="{BB962C8B-B14F-4D97-AF65-F5344CB8AC3E}">
        <p14:creationId xmlns:p14="http://schemas.microsoft.com/office/powerpoint/2010/main" val="3210912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6E1A8-6D11-D944-BA46-3CE3E43A53DE}" type="slidenum">
              <a:rPr lang="en-US" smtClean="0"/>
              <a:pPr/>
              <a:t>3</a:t>
            </a:fld>
            <a:endParaRPr lang="en-US" dirty="0"/>
          </a:p>
        </p:txBody>
      </p:sp>
    </p:spTree>
    <p:extLst>
      <p:ext uri="{BB962C8B-B14F-4D97-AF65-F5344CB8AC3E}">
        <p14:creationId xmlns:p14="http://schemas.microsoft.com/office/powerpoint/2010/main" val="2001708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It is commonly believed that risk is uniform across age groups, but this is not so.</a:t>
            </a:r>
            <a:endParaRPr lang="en-US" b="0" dirty="0"/>
          </a:p>
        </p:txBody>
      </p:sp>
      <p:sp>
        <p:nvSpPr>
          <p:cNvPr id="4" name="Slide Number Placeholder 3"/>
          <p:cNvSpPr>
            <a:spLocks noGrp="1"/>
          </p:cNvSpPr>
          <p:nvPr>
            <p:ph type="sldNum" sz="quarter" idx="10"/>
          </p:nvPr>
        </p:nvSpPr>
        <p:spPr/>
        <p:txBody>
          <a:bodyPr/>
          <a:lstStyle/>
          <a:p>
            <a:fld id="{F8646707-6BBD-41A9-B4DF-0C76A73A2D2A}" type="slidenum">
              <a:rPr lang="en-US" smtClean="0">
                <a:solidFill>
                  <a:prstClr val="black"/>
                </a:solidFill>
                <a:latin typeface="Calibri"/>
              </a:rPr>
              <a:pPr/>
              <a:t>31</a:t>
            </a:fld>
            <a:endParaRPr lang="en-US" dirty="0">
              <a:solidFill>
                <a:prstClr val="black"/>
              </a:solidFill>
              <a:latin typeface="Calibri"/>
            </a:endParaRPr>
          </a:p>
        </p:txBody>
      </p:sp>
    </p:spTree>
    <p:extLst>
      <p:ext uri="{BB962C8B-B14F-4D97-AF65-F5344CB8AC3E}">
        <p14:creationId xmlns:p14="http://schemas.microsoft.com/office/powerpoint/2010/main" val="650950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education no longer needed. If practitioner </a:t>
            </a:r>
          </a:p>
        </p:txBody>
      </p:sp>
      <p:sp>
        <p:nvSpPr>
          <p:cNvPr id="4" name="Slide Number Placeholder 3"/>
          <p:cNvSpPr>
            <a:spLocks noGrp="1"/>
          </p:cNvSpPr>
          <p:nvPr>
            <p:ph type="sldNum" sz="quarter" idx="5"/>
          </p:nvPr>
        </p:nvSpPr>
        <p:spPr/>
        <p:txBody>
          <a:bodyPr/>
          <a:lstStyle/>
          <a:p>
            <a:fld id="{9446E1A8-6D11-D944-BA46-3CE3E43A53DE}" type="slidenum">
              <a:rPr lang="en-US" smtClean="0"/>
              <a:pPr/>
              <a:t>34</a:t>
            </a:fld>
            <a:endParaRPr lang="en-US" dirty="0"/>
          </a:p>
        </p:txBody>
      </p:sp>
    </p:spTree>
    <p:extLst>
      <p:ext uri="{BB962C8B-B14F-4D97-AF65-F5344CB8AC3E}">
        <p14:creationId xmlns:p14="http://schemas.microsoft.com/office/powerpoint/2010/main" val="265226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education no longer needed. If practitioner </a:t>
            </a:r>
          </a:p>
        </p:txBody>
      </p:sp>
      <p:sp>
        <p:nvSpPr>
          <p:cNvPr id="4" name="Slide Number Placeholder 3"/>
          <p:cNvSpPr>
            <a:spLocks noGrp="1"/>
          </p:cNvSpPr>
          <p:nvPr>
            <p:ph type="sldNum" sz="quarter" idx="5"/>
          </p:nvPr>
        </p:nvSpPr>
        <p:spPr/>
        <p:txBody>
          <a:bodyPr/>
          <a:lstStyle/>
          <a:p>
            <a:fld id="{9446E1A8-6D11-D944-BA46-3CE3E43A53DE}" type="slidenum">
              <a:rPr lang="en-US" smtClean="0"/>
              <a:pPr/>
              <a:t>35</a:t>
            </a:fld>
            <a:endParaRPr lang="en-US" dirty="0"/>
          </a:p>
        </p:txBody>
      </p:sp>
    </p:spTree>
    <p:extLst>
      <p:ext uri="{BB962C8B-B14F-4D97-AF65-F5344CB8AC3E}">
        <p14:creationId xmlns:p14="http://schemas.microsoft.com/office/powerpoint/2010/main" val="4021498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36</a:t>
            </a:fld>
            <a:endParaRPr lang="en-US" dirty="0"/>
          </a:p>
        </p:txBody>
      </p:sp>
    </p:spTree>
    <p:extLst>
      <p:ext uri="{BB962C8B-B14F-4D97-AF65-F5344CB8AC3E}">
        <p14:creationId xmlns:p14="http://schemas.microsoft.com/office/powerpoint/2010/main" val="1077779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37</a:t>
            </a:fld>
            <a:endParaRPr lang="en-US" dirty="0"/>
          </a:p>
        </p:txBody>
      </p:sp>
    </p:spTree>
    <p:extLst>
      <p:ext uri="{BB962C8B-B14F-4D97-AF65-F5344CB8AC3E}">
        <p14:creationId xmlns:p14="http://schemas.microsoft.com/office/powerpoint/2010/main" val="1484540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recreated </a:t>
            </a:r>
          </a:p>
        </p:txBody>
      </p:sp>
      <p:sp>
        <p:nvSpPr>
          <p:cNvPr id="4" name="Slide Number Placeholder 3"/>
          <p:cNvSpPr>
            <a:spLocks noGrp="1"/>
          </p:cNvSpPr>
          <p:nvPr>
            <p:ph type="sldNum" sz="quarter" idx="5"/>
          </p:nvPr>
        </p:nvSpPr>
        <p:spPr/>
        <p:txBody>
          <a:bodyPr/>
          <a:lstStyle/>
          <a:p>
            <a:fld id="{9446E1A8-6D11-D944-BA46-3CE3E43A53DE}" type="slidenum">
              <a:rPr lang="en-US" smtClean="0"/>
              <a:pPr/>
              <a:t>40</a:t>
            </a:fld>
            <a:endParaRPr lang="en-US" dirty="0"/>
          </a:p>
        </p:txBody>
      </p:sp>
    </p:spTree>
    <p:extLst>
      <p:ext uri="{BB962C8B-B14F-4D97-AF65-F5344CB8AC3E}">
        <p14:creationId xmlns:p14="http://schemas.microsoft.com/office/powerpoint/2010/main" val="3320505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46E1A8-6D11-D944-BA46-3CE3E43A53DE}" type="slidenum">
              <a:rPr lang="en-US" smtClean="0"/>
              <a:pPr/>
              <a:t>42</a:t>
            </a:fld>
            <a:endParaRPr lang="en-US"/>
          </a:p>
        </p:txBody>
      </p:sp>
    </p:spTree>
    <p:extLst>
      <p:ext uri="{BB962C8B-B14F-4D97-AF65-F5344CB8AC3E}">
        <p14:creationId xmlns:p14="http://schemas.microsoft.com/office/powerpoint/2010/main" val="2409699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43</a:t>
            </a:fld>
            <a:endParaRPr lang="en-US"/>
          </a:p>
        </p:txBody>
      </p:sp>
    </p:spTree>
    <p:extLst>
      <p:ext uri="{BB962C8B-B14F-4D97-AF65-F5344CB8AC3E}">
        <p14:creationId xmlns:p14="http://schemas.microsoft.com/office/powerpoint/2010/main" val="3231628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and the last slide (23) should go up during the Q&amp;A </a:t>
            </a:r>
          </a:p>
          <a:p>
            <a:endParaRPr lang="en-US"/>
          </a:p>
        </p:txBody>
      </p:sp>
      <p:sp>
        <p:nvSpPr>
          <p:cNvPr id="4" name="Slide Number Placeholder 3"/>
          <p:cNvSpPr>
            <a:spLocks noGrp="1"/>
          </p:cNvSpPr>
          <p:nvPr>
            <p:ph type="sldNum" sz="quarter" idx="5"/>
          </p:nvPr>
        </p:nvSpPr>
        <p:spPr/>
        <p:txBody>
          <a:bodyPr/>
          <a:lstStyle/>
          <a:p>
            <a:fld id="{9446E1A8-6D11-D944-BA46-3CE3E43A53DE}" type="slidenum">
              <a:rPr lang="en-US" smtClean="0"/>
              <a:pPr/>
              <a:t>48</a:t>
            </a:fld>
            <a:endParaRPr lang="en-US"/>
          </a:p>
        </p:txBody>
      </p:sp>
    </p:spTree>
    <p:extLst>
      <p:ext uri="{BB962C8B-B14F-4D97-AF65-F5344CB8AC3E}">
        <p14:creationId xmlns:p14="http://schemas.microsoft.com/office/powerpoint/2010/main" val="752379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5</a:t>
            </a:fld>
            <a:endParaRPr lang="en-US" dirty="0"/>
          </a:p>
        </p:txBody>
      </p:sp>
    </p:spTree>
    <p:extLst>
      <p:ext uri="{BB962C8B-B14F-4D97-AF65-F5344CB8AC3E}">
        <p14:creationId xmlns:p14="http://schemas.microsoft.com/office/powerpoint/2010/main" val="2904094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6</a:t>
            </a:fld>
            <a:endParaRPr lang="en-US" dirty="0"/>
          </a:p>
        </p:txBody>
      </p:sp>
    </p:spTree>
    <p:extLst>
      <p:ext uri="{BB962C8B-B14F-4D97-AF65-F5344CB8AC3E}">
        <p14:creationId xmlns:p14="http://schemas.microsoft.com/office/powerpoint/2010/main" val="792018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9</a:t>
            </a:fld>
            <a:endParaRPr lang="en-US" dirty="0"/>
          </a:p>
        </p:txBody>
      </p:sp>
    </p:spTree>
    <p:extLst>
      <p:ext uri="{BB962C8B-B14F-4D97-AF65-F5344CB8AC3E}">
        <p14:creationId xmlns:p14="http://schemas.microsoft.com/office/powerpoint/2010/main" val="2991647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9:38</a:t>
            </a:r>
          </a:p>
          <a:p>
            <a:r>
              <a:rPr lang="en-US" dirty="0"/>
              <a:t>Its important too</a:t>
            </a:r>
          </a:p>
        </p:txBody>
      </p:sp>
      <p:sp>
        <p:nvSpPr>
          <p:cNvPr id="4" name="Slide Number Placeholder 3"/>
          <p:cNvSpPr>
            <a:spLocks noGrp="1"/>
          </p:cNvSpPr>
          <p:nvPr>
            <p:ph type="sldNum" sz="quarter" idx="5"/>
          </p:nvPr>
        </p:nvSpPr>
        <p:spPr/>
        <p:txBody>
          <a:bodyPr/>
          <a:lstStyle/>
          <a:p>
            <a:fld id="{9446E1A8-6D11-D944-BA46-3CE3E43A53DE}" type="slidenum">
              <a:rPr lang="en-US" smtClean="0"/>
              <a:pPr/>
              <a:t>10</a:t>
            </a:fld>
            <a:endParaRPr lang="en-US" dirty="0"/>
          </a:p>
        </p:txBody>
      </p:sp>
    </p:spTree>
    <p:extLst>
      <p:ext uri="{BB962C8B-B14F-4D97-AF65-F5344CB8AC3E}">
        <p14:creationId xmlns:p14="http://schemas.microsoft.com/office/powerpoint/2010/main" val="324470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17:00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Adapted from </a:t>
            </a:r>
            <a:r>
              <a:rPr lang="en-US" dirty="0" err="1"/>
              <a:t>Stanos</a:t>
            </a:r>
            <a:r>
              <a:rPr lang="en-US" dirty="0"/>
              <a:t> S, et al. </a:t>
            </a:r>
            <a:r>
              <a:rPr lang="en-US" i="1" dirty="0"/>
              <a:t>Postgrad Med </a:t>
            </a:r>
            <a:r>
              <a:rPr lang="en-US" dirty="0"/>
              <a:t>2016;128(5):502-515.</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12</a:t>
            </a:fld>
            <a:endParaRPr lang="en-US"/>
          </a:p>
        </p:txBody>
      </p:sp>
    </p:spTree>
    <p:extLst>
      <p:ext uri="{BB962C8B-B14F-4D97-AF65-F5344CB8AC3E}">
        <p14:creationId xmlns:p14="http://schemas.microsoft.com/office/powerpoint/2010/main" val="3967818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13</a:t>
            </a:fld>
            <a:endParaRPr lang="en-US" dirty="0"/>
          </a:p>
        </p:txBody>
      </p:sp>
    </p:spTree>
    <p:extLst>
      <p:ext uri="{BB962C8B-B14F-4D97-AF65-F5344CB8AC3E}">
        <p14:creationId xmlns:p14="http://schemas.microsoft.com/office/powerpoint/2010/main" val="2153774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46E1A8-6D11-D944-BA46-3CE3E43A53DE}" type="slidenum">
              <a:rPr lang="en-US" smtClean="0"/>
              <a:pPr/>
              <a:t>14</a:t>
            </a:fld>
            <a:endParaRPr lang="en-US" dirty="0"/>
          </a:p>
        </p:txBody>
      </p:sp>
    </p:spTree>
    <p:extLst>
      <p:ext uri="{BB962C8B-B14F-4D97-AF65-F5344CB8AC3E}">
        <p14:creationId xmlns:p14="http://schemas.microsoft.com/office/powerpoint/2010/main" val="80820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524736" y="2096841"/>
            <a:ext cx="5387976" cy="484748"/>
          </a:xfrm>
        </p:spPr>
        <p:txBody>
          <a:bodyPr anchor="t"/>
          <a:lstStyle>
            <a:lvl1pPr algn="l">
              <a:defRPr b="0">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a:xfrm>
            <a:off x="524736" y="3277801"/>
            <a:ext cx="5387975" cy="1154906"/>
          </a:xfrm>
        </p:spPr>
        <p:txBody>
          <a:bodyPr/>
          <a:lstStyle>
            <a:lvl1pPr marL="0" indent="0">
              <a:buNone/>
              <a:defRPr>
                <a:solidFill>
                  <a:schemeClr val="accent6"/>
                </a:solidFill>
              </a:defRPr>
            </a:lvl1pPr>
            <a:lvl2pPr marL="342900" indent="0">
              <a:buNone/>
              <a:defRPr/>
            </a:lvl2pPr>
            <a:lvl3pPr marL="596646" indent="0">
              <a:buNone/>
              <a:defRPr/>
            </a:lvl3pPr>
            <a:lvl4pPr marL="898398" indent="0">
              <a:buNone/>
              <a:defRPr/>
            </a:lvl4pPr>
            <a:lvl5pPr marL="1200150" indent="0">
              <a:buNone/>
              <a:defRPr/>
            </a:lvl5pPr>
          </a:lstStyle>
          <a:p>
            <a:pPr lvl="0"/>
            <a:r>
              <a:rPr lang="en-US"/>
              <a:t>Click to edit Master text styles</a:t>
            </a:r>
          </a:p>
        </p:txBody>
      </p:sp>
      <p:pic>
        <p:nvPicPr>
          <p:cNvPr id="5" name="Picture 4" descr="A black and white logo&#10;&#10;Description automatically generated with low confidence">
            <a:extLst>
              <a:ext uri="{FF2B5EF4-FFF2-40B4-BE49-F238E27FC236}">
                <a16:creationId xmlns:a16="http://schemas.microsoft.com/office/drawing/2014/main" id="{C7C8CA69-B6E1-004A-8408-58AE7E72D4A1}"/>
              </a:ext>
            </a:extLst>
          </p:cNvPr>
          <p:cNvPicPr>
            <a:picLocks noChangeAspect="1"/>
          </p:cNvPicPr>
          <p:nvPr userDrawn="1"/>
        </p:nvPicPr>
        <p:blipFill>
          <a:blip r:embed="rId3"/>
          <a:stretch>
            <a:fillRect/>
          </a:stretch>
        </p:blipFill>
        <p:spPr>
          <a:xfrm>
            <a:off x="524736" y="549902"/>
            <a:ext cx="4047264" cy="1315797"/>
          </a:xfrm>
          <a:prstGeom prst="rect">
            <a:avLst/>
          </a:prstGeom>
        </p:spPr>
      </p:pic>
    </p:spTree>
    <p:extLst>
      <p:ext uri="{BB962C8B-B14F-4D97-AF65-F5344CB8AC3E}">
        <p14:creationId xmlns:p14="http://schemas.microsoft.com/office/powerpoint/2010/main" val="372690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otally Blank">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095" y="181680"/>
            <a:ext cx="8309810" cy="563231"/>
          </a:xfrm>
          <a:effectLst/>
        </p:spPr>
        <p:txBody>
          <a:bodyPr/>
          <a:lstStyle>
            <a:lvl1pPr>
              <a:defRPr sz="3600">
                <a:solidFill>
                  <a:schemeClr val="accent1"/>
                </a:solidFill>
              </a:defRPr>
            </a:lvl1pPr>
          </a:lstStyle>
          <a:p>
            <a:r>
              <a:rPr lang="en-US"/>
              <a:t>Click to edit Master title style</a:t>
            </a:r>
            <a:endParaRPr lang="en-US" dirty="0"/>
          </a:p>
        </p:txBody>
      </p:sp>
      <p:sp>
        <p:nvSpPr>
          <p:cNvPr id="4" name="Text Placeholder 6">
            <a:extLst>
              <a:ext uri="{FF2B5EF4-FFF2-40B4-BE49-F238E27FC236}">
                <a16:creationId xmlns:a16="http://schemas.microsoft.com/office/drawing/2014/main" id="{E171B5C8-FB8F-4447-94C8-7E150EB9BE2C}"/>
              </a:ext>
            </a:extLst>
          </p:cNvPr>
          <p:cNvSpPr>
            <a:spLocks noGrp="1"/>
          </p:cNvSpPr>
          <p:nvPr>
            <p:ph type="body" sz="quarter" idx="10"/>
          </p:nvPr>
        </p:nvSpPr>
        <p:spPr>
          <a:xfrm>
            <a:off x="-1" y="4781863"/>
            <a:ext cx="8726905" cy="361637"/>
          </a:xfrm>
        </p:spPr>
        <p:txBody>
          <a:bodyPr vert="horz" wrap="square" lIns="548640" tIns="0" rIns="0" bIns="228600" rtlCol="0" anchor="b" anchorCtr="0">
            <a:spAutoFit/>
          </a:bodyPr>
          <a:lstStyle>
            <a:lvl1pPr>
              <a:buFont typeface="Arial"/>
              <a:buNone/>
              <a:defRPr kumimoji="0" lang="en-US" sz="1000" b="0" i="0" u="none" strike="noStrike" kern="1200" cap="none" spc="0" normalizeH="0" baseline="0" noProof="0" dirty="0" smtClean="0">
                <a:ln>
                  <a:noFill/>
                </a:ln>
                <a:solidFill>
                  <a:srgbClr val="5C6B72"/>
                </a:solidFill>
                <a:effectLst/>
                <a:uLnTx/>
                <a:uFillTx/>
                <a:latin typeface="Arial"/>
                <a:ea typeface="+mn-ea"/>
                <a:cs typeface="Arial"/>
              </a:defRPr>
            </a:lvl1pPr>
          </a:lstStyle>
          <a:p>
            <a:pPr marL="0" marR="0" lvl="0" indent="0" algn="l" defTabSz="685800" rtl="0" eaLnBrk="1" fontAlgn="auto" latinLnBrk="0" hangingPunct="1">
              <a:lnSpc>
                <a:spcPct val="85000"/>
              </a:lnSpc>
              <a:spcBef>
                <a:spcPts val="375"/>
              </a:spcBef>
              <a:spcAft>
                <a:spcPts val="0"/>
              </a:spcAft>
              <a:buClr>
                <a:schemeClr val="accent1"/>
              </a:buClr>
              <a:buSzPct val="65000"/>
              <a:tabLst/>
              <a:defRPr/>
            </a:pPr>
            <a:r>
              <a:rPr lang="en-US" dirty="0"/>
              <a:t>Edit Master text styles</a:t>
            </a:r>
          </a:p>
        </p:txBody>
      </p:sp>
      <p:pic>
        <p:nvPicPr>
          <p:cNvPr id="6" name="Picture 5" descr="Logo&#10;&#10;Description automatically generated">
            <a:extLst>
              <a:ext uri="{FF2B5EF4-FFF2-40B4-BE49-F238E27FC236}">
                <a16:creationId xmlns:a16="http://schemas.microsoft.com/office/drawing/2014/main" id="{89709F79-3F33-474D-AE76-D23E7850A81C}"/>
              </a:ext>
            </a:extLst>
          </p:cNvPr>
          <p:cNvPicPr>
            <a:picLocks noChangeAspect="1"/>
          </p:cNvPicPr>
          <p:nvPr userDrawn="1"/>
        </p:nvPicPr>
        <p:blipFill>
          <a:blip r:embed="rId2"/>
          <a:stretch>
            <a:fillRect/>
          </a:stretch>
        </p:blipFill>
        <p:spPr>
          <a:xfrm>
            <a:off x="8399532" y="4878803"/>
            <a:ext cx="671639" cy="218355"/>
          </a:xfrm>
          <a:prstGeom prst="rect">
            <a:avLst/>
          </a:prstGeom>
        </p:spPr>
      </p:pic>
    </p:spTree>
    <p:extLst>
      <p:ext uri="{BB962C8B-B14F-4D97-AF65-F5344CB8AC3E}">
        <p14:creationId xmlns:p14="http://schemas.microsoft.com/office/powerpoint/2010/main" val="189884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ase Stud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9AE9B2-B3F1-7545-9628-B1316E4151C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9144001" cy="5143501"/>
          </a:xfrm>
          <a:prstGeom prst="rect">
            <a:avLst/>
          </a:prstGeom>
        </p:spPr>
      </p:pic>
      <p:sp>
        <p:nvSpPr>
          <p:cNvPr id="2" name="Title 1"/>
          <p:cNvSpPr>
            <a:spLocks noGrp="1"/>
          </p:cNvSpPr>
          <p:nvPr>
            <p:ph type="title" hasCustomPrompt="1"/>
          </p:nvPr>
        </p:nvSpPr>
        <p:spPr>
          <a:xfrm>
            <a:off x="749870" y="414324"/>
            <a:ext cx="7771961" cy="510909"/>
          </a:xfrm>
          <a:effectLst/>
        </p:spPr>
        <p:txBody>
          <a:bodyPr wrap="square" lIns="0">
            <a:spAutoFit/>
          </a:bodyPr>
          <a:lstStyle>
            <a:lvl1pPr>
              <a:defRPr sz="3200">
                <a:solidFill>
                  <a:schemeClr val="accent1"/>
                </a:solidFill>
                <a:effectLst/>
              </a:defRPr>
            </a:lvl1pPr>
          </a:lstStyle>
          <a:p>
            <a:r>
              <a:rPr lang="en-US" dirty="0"/>
              <a:t>Click to Edit Master Title Style</a:t>
            </a:r>
          </a:p>
        </p:txBody>
      </p:sp>
      <p:sp>
        <p:nvSpPr>
          <p:cNvPr id="3" name="Content Placeholder 2"/>
          <p:cNvSpPr>
            <a:spLocks noGrp="1"/>
          </p:cNvSpPr>
          <p:nvPr>
            <p:ph idx="1"/>
          </p:nvPr>
        </p:nvSpPr>
        <p:spPr>
          <a:xfrm>
            <a:off x="749869" y="968322"/>
            <a:ext cx="7771961" cy="466281"/>
          </a:xfrm>
        </p:spPr>
        <p:txBody>
          <a:bodyPr wrap="square" lIns="0" rIns="0">
            <a:spAutoFit/>
          </a:bodyPr>
          <a:lstStyle>
            <a:lvl1pPr marL="9525" indent="0">
              <a:buFont typeface="Arial" panose="020B0604020202020204" pitchFamily="34" charset="0"/>
              <a:buNone/>
              <a:defRPr sz="2800" b="0"/>
            </a:lvl1pPr>
            <a:lvl2pPr marL="9525" indent="0">
              <a:buClr>
                <a:schemeClr val="accent3"/>
              </a:buClr>
              <a:buSzPct val="115000"/>
              <a:buFont typeface="Lucida Grande"/>
              <a:buNone/>
              <a:tabLst/>
              <a:defRPr/>
            </a:lvl2pPr>
            <a:lvl3pPr marL="9525" indent="0">
              <a:buClr>
                <a:schemeClr val="accent4"/>
              </a:buClr>
              <a:buFont typeface="Arial" panose="020B0604020202020204" pitchFamily="34" charset="0"/>
              <a:buNone/>
              <a:defRPr/>
            </a:lvl3pPr>
            <a:lvl4pPr marL="9525" indent="0">
              <a:buClr>
                <a:schemeClr val="accent4"/>
              </a:buClr>
              <a:buFont typeface="Arial" panose="020B0604020202020204" pitchFamily="34" charset="0"/>
              <a:buNone/>
              <a:defRPr/>
            </a:lvl4pPr>
            <a:lvl5pPr marL="9525" indent="0">
              <a:buClr>
                <a:schemeClr val="accent4"/>
              </a:buClr>
              <a:buFont typeface="Arial" panose="020B0604020202020204" pitchFamily="34" charset="0"/>
              <a:buNone/>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44E21FFE-2365-2742-8B58-9AC7FC18CC80}"/>
              </a:ext>
            </a:extLst>
          </p:cNvPr>
          <p:cNvSpPr>
            <a:spLocks noGrp="1"/>
          </p:cNvSpPr>
          <p:nvPr>
            <p:ph type="pic" sz="quarter" idx="11"/>
          </p:nvPr>
        </p:nvSpPr>
        <p:spPr>
          <a:xfrm>
            <a:off x="7123814" y="552597"/>
            <a:ext cx="1136945" cy="1339998"/>
          </a:xfrm>
          <a:ln w="25400">
            <a:solidFill>
              <a:schemeClr val="accent6"/>
            </a:solidFill>
          </a:ln>
          <a:effectLst>
            <a:outerShdw blurRad="50800" dist="38100" dir="2700000" algn="tl" rotWithShape="0">
              <a:prstClr val="black">
                <a:alpha val="40000"/>
              </a:prstClr>
            </a:outerShdw>
          </a:effectLst>
        </p:spPr>
        <p:txBody>
          <a:bodyPr/>
          <a:lstStyle>
            <a:lvl1pPr marL="0" indent="0">
              <a:buNone/>
              <a:defRPr sz="1600"/>
            </a:lvl1pPr>
          </a:lstStyle>
          <a:p>
            <a:r>
              <a:rPr lang="en-US"/>
              <a:t>Click icon to add picture</a:t>
            </a:r>
          </a:p>
        </p:txBody>
      </p:sp>
      <p:pic>
        <p:nvPicPr>
          <p:cNvPr id="8" name="Picture 7" descr="Logo&#10;&#10;Description automatically generated">
            <a:extLst>
              <a:ext uri="{FF2B5EF4-FFF2-40B4-BE49-F238E27FC236}">
                <a16:creationId xmlns:a16="http://schemas.microsoft.com/office/drawing/2014/main" id="{9A0B337F-56A3-044E-BFBF-42F5310D044F}"/>
              </a:ext>
            </a:extLst>
          </p:cNvPr>
          <p:cNvPicPr>
            <a:picLocks noChangeAspect="1"/>
          </p:cNvPicPr>
          <p:nvPr userDrawn="1"/>
        </p:nvPicPr>
        <p:blipFill>
          <a:blip r:embed="rId3"/>
          <a:stretch>
            <a:fillRect/>
          </a:stretch>
        </p:blipFill>
        <p:spPr>
          <a:xfrm>
            <a:off x="7705116" y="4372548"/>
            <a:ext cx="671639" cy="218355"/>
          </a:xfrm>
          <a:prstGeom prst="rect">
            <a:avLst/>
          </a:prstGeom>
        </p:spPr>
      </p:pic>
    </p:spTree>
    <p:extLst>
      <p:ext uri="{BB962C8B-B14F-4D97-AF65-F5344CB8AC3E}">
        <p14:creationId xmlns:p14="http://schemas.microsoft.com/office/powerpoint/2010/main" val="321345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730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2759" y="-106091"/>
            <a:ext cx="8287515" cy="1138773"/>
          </a:xfrm>
        </p:spPr>
        <p:txBody>
          <a:bodyPr/>
          <a:lstStyle>
            <a:lvl1pPr>
              <a:defRPr/>
            </a:lvl1pPr>
          </a:lstStyle>
          <a:p>
            <a:r>
              <a:rPr lang="en-US"/>
              <a:t>Click to edit Master </a:t>
            </a:r>
            <a:br>
              <a:rPr lang="en-US"/>
            </a:br>
            <a:r>
              <a:rPr lang="en-US"/>
              <a:t>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EB771-23BE-46D1-ABA6-5C26D47BF4C0}" type="datetimeFigureOut">
              <a:rPr lang="en-US" smtClean="0"/>
              <a:t>10/13/21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BCA8EB-151B-491D-9EB3-B1023572D130}" type="slidenum">
              <a:rPr lang="en-US" smtClean="0"/>
              <a:t>‹#›</a:t>
            </a:fld>
            <a:endParaRPr lang="en-US"/>
          </a:p>
        </p:txBody>
      </p:sp>
    </p:spTree>
    <p:extLst>
      <p:ext uri="{BB962C8B-B14F-4D97-AF65-F5344CB8AC3E}">
        <p14:creationId xmlns:p14="http://schemas.microsoft.com/office/powerpoint/2010/main" val="212986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lboard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 Placeholder 4"/>
          <p:cNvSpPr>
            <a:spLocks noGrp="1"/>
          </p:cNvSpPr>
          <p:nvPr>
            <p:ph type="body" sz="quarter" idx="10"/>
          </p:nvPr>
        </p:nvSpPr>
        <p:spPr>
          <a:xfrm>
            <a:off x="549275" y="448866"/>
            <a:ext cx="8001000" cy="4242197"/>
          </a:xfrm>
        </p:spPr>
        <p:txBody>
          <a:bodyPr anchor="ctr"/>
          <a:lstStyle>
            <a:lvl1pPr marL="0" indent="0" algn="ctr">
              <a:buNone/>
              <a:defRPr sz="4000">
                <a:solidFill>
                  <a:schemeClr val="bg2"/>
                </a:solidFill>
              </a:defRPr>
            </a:lvl1pPr>
            <a:lvl2pPr marL="342900" indent="0" algn="ctr">
              <a:buNone/>
              <a:defRPr>
                <a:solidFill>
                  <a:schemeClr val="bg2"/>
                </a:solidFill>
              </a:defRPr>
            </a:lvl2pPr>
            <a:lvl3pPr marL="596646" indent="0" algn="ctr">
              <a:buNone/>
              <a:defRPr>
                <a:solidFill>
                  <a:schemeClr val="bg2"/>
                </a:solidFill>
              </a:defRPr>
            </a:lvl3pPr>
            <a:lvl4pPr marL="898398" indent="0" algn="ctr">
              <a:buNone/>
              <a:defRPr>
                <a:solidFill>
                  <a:schemeClr val="bg2"/>
                </a:solidFill>
              </a:defRPr>
            </a:lvl4pPr>
            <a:lvl5pPr marL="1200150" indent="0" algn="ctr">
              <a:buNone/>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96730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7095" y="233387"/>
            <a:ext cx="8309810" cy="563231"/>
          </a:xfrm>
        </p:spPr>
        <p:txBody>
          <a:bodyPr wrap="square">
            <a:spAutoFit/>
          </a:bodyPr>
          <a:lstStyle>
            <a:lvl1pPr>
              <a:defRPr sz="3600" baseline="0"/>
            </a:lvl1pPr>
          </a:lstStyle>
          <a:p>
            <a:r>
              <a:rPr lang="en-US" dirty="0"/>
              <a:t>Click to edit Master Title Style</a:t>
            </a:r>
          </a:p>
        </p:txBody>
      </p:sp>
      <p:sp>
        <p:nvSpPr>
          <p:cNvPr id="3" name="Content Placeholder 2"/>
          <p:cNvSpPr>
            <a:spLocks noGrp="1"/>
          </p:cNvSpPr>
          <p:nvPr>
            <p:ph idx="1"/>
          </p:nvPr>
        </p:nvSpPr>
        <p:spPr>
          <a:xfrm>
            <a:off x="417095" y="1142178"/>
            <a:ext cx="8309810" cy="197592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Text Placeholder 6"/>
          <p:cNvSpPr>
            <a:spLocks noGrp="1"/>
          </p:cNvSpPr>
          <p:nvPr>
            <p:ph type="body" sz="quarter" idx="10"/>
          </p:nvPr>
        </p:nvSpPr>
        <p:spPr>
          <a:xfrm>
            <a:off x="0" y="4781863"/>
            <a:ext cx="8113986" cy="361637"/>
          </a:xfrm>
        </p:spPr>
        <p:txBody>
          <a:bodyPr vert="horz" wrap="square" lIns="320040" tIns="0" rIns="0" bIns="228600" rtlCol="0" anchor="b" anchorCtr="0">
            <a:spAutoFit/>
          </a:bodyPr>
          <a:lstStyle>
            <a:lvl1pPr marL="0" indent="9525">
              <a:buNone/>
              <a:tabLst/>
              <a:defRPr kumimoji="0" lang="en-US" sz="1000" b="0" i="0" u="none" strike="noStrike" kern="1200" cap="none" spc="0" normalizeH="0" baseline="0" noProof="0" dirty="0" smtClean="0">
                <a:ln>
                  <a:noFill/>
                </a:ln>
                <a:solidFill>
                  <a:schemeClr val="accent2"/>
                </a:solidFill>
                <a:effectLst/>
                <a:uLnTx/>
                <a:uFillTx/>
                <a:latin typeface="Arial"/>
                <a:ea typeface="+mn-ea"/>
                <a:cs typeface="Arial"/>
              </a:defRPr>
            </a:lvl1pPr>
          </a:lstStyle>
          <a:p>
            <a:pPr marL="0" marR="0" lvl="0" indent="0" algn="l" defTabSz="685800" rtl="0" eaLnBrk="1" fontAlgn="auto" latinLnBrk="0" hangingPunct="1">
              <a:lnSpc>
                <a:spcPct val="85000"/>
              </a:lnSpc>
              <a:spcBef>
                <a:spcPts val="375"/>
              </a:spcBef>
              <a:spcAft>
                <a:spcPts val="0"/>
              </a:spcAft>
              <a:buClr>
                <a:schemeClr val="accent1"/>
              </a:buClr>
              <a:buSzPct val="65000"/>
              <a:tabLst/>
              <a:defRPr/>
            </a:pPr>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7095" y="88467"/>
            <a:ext cx="8309810" cy="510909"/>
          </a:xfrm>
        </p:spPr>
        <p:txBody>
          <a:bodyPr wrap="square" anchor="b" anchorCtr="0">
            <a:spAutoFit/>
          </a:bodyPr>
          <a:lstStyle>
            <a:lvl1pPr>
              <a:defRPr sz="3200" baseline="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417095" y="1142178"/>
            <a:ext cx="8309810" cy="1975926"/>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Text Placeholder 3"/>
          <p:cNvSpPr>
            <a:spLocks noGrp="1"/>
          </p:cNvSpPr>
          <p:nvPr>
            <p:ph type="body" sz="half" idx="2"/>
          </p:nvPr>
        </p:nvSpPr>
        <p:spPr>
          <a:xfrm>
            <a:off x="417095" y="403311"/>
            <a:ext cx="8309810" cy="523220"/>
          </a:xfrm>
        </p:spPr>
        <p:txBody>
          <a:bodyPr vert="horz" wrap="square" lIns="91440" tIns="45720" rIns="91440" bIns="45720" rtlCol="0" anchor="t" anchorCtr="0">
            <a:spAutoFit/>
          </a:bodyPr>
          <a:lstStyle>
            <a:lvl1pPr marL="0" indent="0">
              <a:buNone/>
              <a:defRPr kumimoji="0" sz="2800" b="0" i="0" u="none" strike="noStrike" kern="1200" cap="none" spc="0" normalizeH="0" baseline="0">
                <a:ln>
                  <a:noFill/>
                </a:ln>
                <a:solidFill>
                  <a:schemeClr val="accent6"/>
                </a:solidFill>
                <a:effectLst/>
                <a:uLnTx/>
                <a:uFillTx/>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5" name="Text Placeholder 6"/>
          <p:cNvSpPr>
            <a:spLocks noGrp="1"/>
          </p:cNvSpPr>
          <p:nvPr>
            <p:ph type="body" sz="quarter" idx="10"/>
          </p:nvPr>
        </p:nvSpPr>
        <p:spPr>
          <a:xfrm>
            <a:off x="0" y="4784897"/>
            <a:ext cx="8726905" cy="361637"/>
          </a:xfrm>
        </p:spPr>
        <p:txBody>
          <a:bodyPr vert="horz" wrap="square" lIns="320040" tIns="0" rIns="0" bIns="228600" rtlCol="0" anchor="b" anchorCtr="0">
            <a:spAutoFit/>
          </a:bodyPr>
          <a:lstStyle>
            <a:lvl1pPr>
              <a:buNone/>
              <a:defRPr kumimoji="0" lang="en-US" sz="1000" b="0" i="0" u="none" strike="noStrike" kern="1200" cap="none" spc="0" normalizeH="0" baseline="0" noProof="0" dirty="0" smtClean="0">
                <a:ln>
                  <a:noFill/>
                </a:ln>
                <a:solidFill>
                  <a:srgbClr val="5C6B72"/>
                </a:solidFill>
                <a:effectLst/>
                <a:uLnTx/>
                <a:uFillTx/>
                <a:latin typeface="Arial"/>
                <a:ea typeface="+mn-ea"/>
                <a:cs typeface="Arial"/>
              </a:defRPr>
            </a:lvl1pPr>
          </a:lstStyle>
          <a:p>
            <a:pPr marL="0" marR="0" lvl="0" indent="0" algn="l" defTabSz="685800" rtl="0" eaLnBrk="1" fontAlgn="auto" latinLnBrk="0" hangingPunct="1">
              <a:lnSpc>
                <a:spcPct val="85000"/>
              </a:lnSpc>
              <a:spcBef>
                <a:spcPts val="375"/>
              </a:spcBef>
              <a:spcAft>
                <a:spcPts val="0"/>
              </a:spcAft>
              <a:buClr>
                <a:schemeClr val="accent1"/>
              </a:buClr>
              <a:buSzPct val="65000"/>
              <a:tabLst/>
              <a:defRPr/>
            </a:pPr>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R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7095" y="155519"/>
            <a:ext cx="8309810" cy="615553"/>
          </a:xfrm>
        </p:spPr>
        <p:txBody>
          <a:bodyPr/>
          <a:lstStyle>
            <a:lvl1pPr>
              <a:defRPr baseline="0">
                <a:solidFill>
                  <a:srgbClr val="77CFF5"/>
                </a:solidFill>
              </a:defRPr>
            </a:lvl1pPr>
          </a:lstStyle>
          <a:p>
            <a:r>
              <a:rPr lang="en-US" dirty="0"/>
              <a:t>Audience Response</a:t>
            </a:r>
          </a:p>
        </p:txBody>
      </p:sp>
      <p:sp>
        <p:nvSpPr>
          <p:cNvPr id="4" name="Content Placeholder 2"/>
          <p:cNvSpPr>
            <a:spLocks noGrp="1"/>
          </p:cNvSpPr>
          <p:nvPr>
            <p:ph idx="1"/>
          </p:nvPr>
        </p:nvSpPr>
        <p:spPr>
          <a:xfrm>
            <a:off x="417095" y="2035035"/>
            <a:ext cx="8309810" cy="510909"/>
          </a:xfrm>
        </p:spPr>
        <p:txBody>
          <a:bodyPr wrap="square">
            <a:spAutoFit/>
          </a:bodyPr>
          <a:lstStyle>
            <a:lvl1pPr marL="0" indent="0">
              <a:buSzPct val="100000"/>
              <a:buFont typeface="+mj-lt"/>
              <a:buNone/>
              <a:defRPr sz="3200" b="1"/>
            </a:lvl1pPr>
          </a:lstStyle>
          <a:p>
            <a:pPr lvl="0"/>
            <a:r>
              <a:rPr lang="en-US"/>
              <a:t>Click to edit Master text styles</a:t>
            </a:r>
          </a:p>
        </p:txBody>
      </p:sp>
      <p:sp>
        <p:nvSpPr>
          <p:cNvPr id="5" name="Content Placeholder 2"/>
          <p:cNvSpPr>
            <a:spLocks noGrp="1"/>
          </p:cNvSpPr>
          <p:nvPr>
            <p:ph idx="10"/>
          </p:nvPr>
        </p:nvSpPr>
        <p:spPr>
          <a:xfrm>
            <a:off x="417095" y="2871345"/>
            <a:ext cx="8309810" cy="458587"/>
          </a:xfrm>
        </p:spPr>
        <p:txBody>
          <a:bodyPr wrap="square">
            <a:spAutoFit/>
          </a:bodyPr>
          <a:lstStyle>
            <a:lvl1pPr marL="385763" indent="-385763">
              <a:buClr>
                <a:schemeClr val="accent2"/>
              </a:buClr>
              <a:buSzPct val="100000"/>
              <a:buFont typeface="+mj-lt"/>
              <a:buAutoNum type="alphaUcPeriod"/>
              <a:defRPr sz="2800"/>
            </a:lvl1pPr>
          </a:lstStyle>
          <a:p>
            <a:pPr lvl="0"/>
            <a:r>
              <a:rPr lang="en-US"/>
              <a:t>Click to edit Master text styles</a:t>
            </a:r>
          </a:p>
        </p:txBody>
      </p:sp>
    </p:spTree>
    <p:extLst>
      <p:ext uri="{BB962C8B-B14F-4D97-AF65-F5344CB8AC3E}">
        <p14:creationId xmlns:p14="http://schemas.microsoft.com/office/powerpoint/2010/main" val="262970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7095" y="259548"/>
            <a:ext cx="8309810" cy="563231"/>
          </a:xfrm>
        </p:spPr>
        <p:txBody>
          <a:bodyPr wrap="square">
            <a:spAutoFit/>
          </a:bodyPr>
          <a:lstStyle>
            <a:lvl1pPr>
              <a:defRPr sz="3600" baseline="0"/>
            </a:lvl1pPr>
          </a:lstStyle>
          <a:p>
            <a:r>
              <a:rPr lang="en-US" dirty="0"/>
              <a:t>Click to edit Master Title Style</a:t>
            </a:r>
          </a:p>
        </p:txBody>
      </p:sp>
      <p:sp>
        <p:nvSpPr>
          <p:cNvPr id="3" name="Content Placeholder 2"/>
          <p:cNvSpPr>
            <a:spLocks noGrp="1"/>
          </p:cNvSpPr>
          <p:nvPr>
            <p:ph sz="half" idx="1" hasCustomPrompt="1"/>
          </p:nvPr>
        </p:nvSpPr>
        <p:spPr>
          <a:xfrm>
            <a:off x="417095" y="1155031"/>
            <a:ext cx="4018379" cy="2826378"/>
          </a:xfrm>
        </p:spPr>
        <p:txBody>
          <a:bodyPr wrap="square">
            <a:noAutofit/>
          </a:bodyPr>
          <a:lstStyle>
            <a:lvl1pPr marL="260747" indent="-260747">
              <a:defRPr sz="2800"/>
            </a:lvl1pPr>
            <a:lvl2pPr>
              <a:defRPr sz="2400"/>
            </a:lvl2pPr>
            <a:lvl3pPr>
              <a:defRPr sz="2400"/>
            </a:lvl3pPr>
            <a:lvl4pPr>
              <a:defRPr sz="2400"/>
            </a:lvl4pPr>
            <a:lvl5pPr>
              <a:defRPr sz="2400"/>
            </a:lvl5pPr>
            <a:lvl6pPr>
              <a:defRPr sz="1350"/>
            </a:lvl6pPr>
            <a:lvl7pPr>
              <a:defRPr sz="1350"/>
            </a:lvl7pPr>
            <a:lvl8pPr>
              <a:defRPr sz="1350"/>
            </a:lvl8pPr>
            <a:lvl9pPr>
              <a:defRPr sz="1350"/>
            </a:lvl9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hasCustomPrompt="1"/>
          </p:nvPr>
        </p:nvSpPr>
        <p:spPr>
          <a:xfrm>
            <a:off x="4664073" y="1155031"/>
            <a:ext cx="4062831" cy="2826378"/>
          </a:xfrm>
        </p:spPr>
        <p:txBody>
          <a:bodyPr wrap="square">
            <a:noAutofit/>
          </a:bodyPr>
          <a:lstStyle>
            <a:lvl1pPr marL="260747" indent="-260747">
              <a:defRPr sz="2800"/>
            </a:lvl1pPr>
            <a:lvl2pPr>
              <a:defRPr sz="2400"/>
            </a:lvl2pPr>
            <a:lvl3pPr>
              <a:defRPr sz="2400"/>
            </a:lvl3pPr>
            <a:lvl4pPr>
              <a:defRPr sz="2400"/>
            </a:lvl4pPr>
            <a:lvl5pPr>
              <a:defRPr sz="2400"/>
            </a:lvl5pPr>
            <a:lvl6pPr>
              <a:defRPr sz="1350"/>
            </a:lvl6pPr>
            <a:lvl7pPr>
              <a:defRPr sz="1350"/>
            </a:lvl7pPr>
            <a:lvl8pPr>
              <a:defRPr sz="1350"/>
            </a:lvl8pPr>
            <a:lvl9pPr>
              <a:defRPr sz="1350"/>
            </a:lvl9p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6"/>
          <p:cNvSpPr>
            <a:spLocks noGrp="1"/>
          </p:cNvSpPr>
          <p:nvPr>
            <p:ph type="body" sz="quarter" idx="10"/>
          </p:nvPr>
        </p:nvSpPr>
        <p:spPr>
          <a:xfrm>
            <a:off x="0" y="4781863"/>
            <a:ext cx="8726904" cy="361637"/>
          </a:xfrm>
        </p:spPr>
        <p:txBody>
          <a:bodyPr vert="horz" wrap="square" lIns="320040" tIns="0" rIns="0" bIns="228600" rtlCol="0" anchor="b" anchorCtr="0">
            <a:spAutoFit/>
          </a:bodyPr>
          <a:lstStyle>
            <a:lvl1pPr>
              <a:buNone/>
              <a:defRPr kumimoji="0" lang="en-US" sz="1000" b="0" i="0" u="none" strike="noStrike" kern="1200" cap="none" spc="0" normalizeH="0" baseline="0" noProof="0" dirty="0" smtClean="0">
                <a:ln>
                  <a:noFill/>
                </a:ln>
                <a:solidFill>
                  <a:srgbClr val="5C6B72"/>
                </a:solidFill>
                <a:effectLst/>
                <a:uLnTx/>
                <a:uFillTx/>
                <a:latin typeface="Arial"/>
                <a:ea typeface="+mn-ea"/>
                <a:cs typeface="Arial"/>
              </a:defRPr>
            </a:lvl1pPr>
          </a:lstStyle>
          <a:p>
            <a:pPr marL="0" marR="0" lvl="0" indent="0" algn="l" defTabSz="685800" rtl="0" eaLnBrk="1" fontAlgn="auto" latinLnBrk="0" hangingPunct="1">
              <a:lnSpc>
                <a:spcPct val="85000"/>
              </a:lnSpc>
              <a:spcBef>
                <a:spcPts val="375"/>
              </a:spcBef>
              <a:spcAft>
                <a:spcPts val="0"/>
              </a:spcAft>
              <a:buClr>
                <a:schemeClr val="accent1"/>
              </a:buClr>
              <a:buSzPct val="65000"/>
              <a:tabLst/>
              <a:defRPr/>
            </a:pPr>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7095" y="259548"/>
            <a:ext cx="8309810" cy="563231"/>
          </a:xfrm>
        </p:spPr>
        <p:txBody>
          <a:bodyPr wrap="square">
            <a:spAutoFit/>
          </a:bodyPr>
          <a:lstStyle>
            <a:lvl1pPr>
              <a:defRPr sz="3600" baseline="0"/>
            </a:lvl1pPr>
          </a:lstStyle>
          <a:p>
            <a:r>
              <a:rPr lang="en-US" dirty="0"/>
              <a:t>Click to edit Master Title Style</a:t>
            </a:r>
          </a:p>
        </p:txBody>
      </p:sp>
      <p:sp>
        <p:nvSpPr>
          <p:cNvPr id="3" name="Text Placeholder 6"/>
          <p:cNvSpPr>
            <a:spLocks noGrp="1"/>
          </p:cNvSpPr>
          <p:nvPr>
            <p:ph type="body" sz="quarter" idx="10"/>
          </p:nvPr>
        </p:nvSpPr>
        <p:spPr>
          <a:xfrm>
            <a:off x="0" y="4781863"/>
            <a:ext cx="8726905" cy="361637"/>
          </a:xfrm>
        </p:spPr>
        <p:txBody>
          <a:bodyPr vert="horz" wrap="square" lIns="548640" tIns="0" rIns="0" bIns="228600" rtlCol="0" anchor="b" anchorCtr="0">
            <a:spAutoFit/>
          </a:bodyPr>
          <a:lstStyle>
            <a:lvl1pPr>
              <a:buNone/>
              <a:defRPr kumimoji="0" lang="en-US" sz="1000" b="0" i="0" u="none" strike="noStrike" kern="1200" cap="none" spc="0" normalizeH="0" baseline="0" noProof="0" dirty="0" smtClean="0">
                <a:ln>
                  <a:noFill/>
                </a:ln>
                <a:solidFill>
                  <a:srgbClr val="5C6B72"/>
                </a:solidFill>
                <a:effectLst/>
                <a:uLnTx/>
                <a:uFillTx/>
                <a:latin typeface="Arial"/>
                <a:ea typeface="+mn-ea"/>
                <a:cs typeface="Arial"/>
              </a:defRPr>
            </a:lvl1pPr>
          </a:lstStyle>
          <a:p>
            <a:pPr marL="0" marR="0" lvl="0" indent="0" algn="l" defTabSz="685800" rtl="0" eaLnBrk="1" fontAlgn="auto" latinLnBrk="0" hangingPunct="1">
              <a:lnSpc>
                <a:spcPct val="85000"/>
              </a:lnSpc>
              <a:spcBef>
                <a:spcPts val="375"/>
              </a:spcBef>
              <a:spcAft>
                <a:spcPts val="0"/>
              </a:spcAft>
              <a:buClr>
                <a:schemeClr val="accent1"/>
              </a:buClr>
              <a:buSzPct val="65000"/>
              <a:tabLst/>
              <a:defRPr/>
            </a:pPr>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6"/>
          <p:cNvSpPr>
            <a:spLocks noGrp="1"/>
          </p:cNvSpPr>
          <p:nvPr>
            <p:ph type="body" sz="quarter" idx="10"/>
          </p:nvPr>
        </p:nvSpPr>
        <p:spPr>
          <a:xfrm>
            <a:off x="-1" y="4781863"/>
            <a:ext cx="8726905" cy="361637"/>
          </a:xfrm>
        </p:spPr>
        <p:txBody>
          <a:bodyPr vert="horz" wrap="square" lIns="320040" tIns="0" rIns="0" bIns="228600" rtlCol="0" anchor="b" anchorCtr="0">
            <a:spAutoFit/>
          </a:bodyPr>
          <a:lstStyle>
            <a:lvl1pPr>
              <a:buFont typeface="Arial"/>
              <a:buNone/>
              <a:defRPr kumimoji="0" lang="en-US" sz="1000" b="0" i="0" u="none" strike="noStrike" kern="1200" cap="none" spc="0" normalizeH="0" baseline="0" noProof="0" dirty="0" smtClean="0">
                <a:ln>
                  <a:noFill/>
                </a:ln>
                <a:solidFill>
                  <a:srgbClr val="5C6B72"/>
                </a:solidFill>
                <a:effectLst/>
                <a:uLnTx/>
                <a:uFillTx/>
                <a:latin typeface="Arial"/>
                <a:ea typeface="+mn-ea"/>
                <a:cs typeface="Arial"/>
              </a:defRPr>
            </a:lvl1pPr>
          </a:lstStyle>
          <a:p>
            <a:pPr marL="0" marR="0" lvl="0" indent="0" algn="l" defTabSz="685800" rtl="0" eaLnBrk="1" fontAlgn="auto" latinLnBrk="0" hangingPunct="1">
              <a:lnSpc>
                <a:spcPct val="85000"/>
              </a:lnSpc>
              <a:spcBef>
                <a:spcPts val="375"/>
              </a:spcBef>
              <a:spcAft>
                <a:spcPts val="0"/>
              </a:spcAft>
              <a:buClr>
                <a:schemeClr val="accent1"/>
              </a:buClr>
              <a:buSzPct val="65000"/>
              <a:tabLst/>
              <a:defRPr/>
            </a:pPr>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tally Blank">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095" y="181680"/>
            <a:ext cx="8309810" cy="563231"/>
          </a:xfrm>
          <a:effectLst/>
        </p:spPr>
        <p:txBody>
          <a:bodyPr/>
          <a:lstStyle>
            <a:lvl1pPr>
              <a:defRPr sz="3600">
                <a:solidFill>
                  <a:schemeClr val="accent1"/>
                </a:solidFill>
              </a:defRPr>
            </a:lvl1pPr>
          </a:lstStyle>
          <a:p>
            <a:r>
              <a:rPr lang="en-US"/>
              <a:t>Click to edit Master title style</a:t>
            </a:r>
            <a:endParaRPr lang="en-US" dirty="0"/>
          </a:p>
        </p:txBody>
      </p:sp>
      <p:pic>
        <p:nvPicPr>
          <p:cNvPr id="5" name="Picture 4" descr="Logo&#10;&#10;Description automatically generated">
            <a:extLst>
              <a:ext uri="{FF2B5EF4-FFF2-40B4-BE49-F238E27FC236}">
                <a16:creationId xmlns:a16="http://schemas.microsoft.com/office/drawing/2014/main" id="{AF69CDCC-C566-D44D-89AD-553F379D8E31}"/>
              </a:ext>
            </a:extLst>
          </p:cNvPr>
          <p:cNvPicPr>
            <a:picLocks noChangeAspect="1"/>
          </p:cNvPicPr>
          <p:nvPr userDrawn="1"/>
        </p:nvPicPr>
        <p:blipFill>
          <a:blip r:embed="rId2"/>
          <a:stretch>
            <a:fillRect/>
          </a:stretch>
        </p:blipFill>
        <p:spPr>
          <a:xfrm>
            <a:off x="8399532" y="4878803"/>
            <a:ext cx="671639" cy="218355"/>
          </a:xfrm>
          <a:prstGeom prst="rect">
            <a:avLst/>
          </a:prstGeom>
        </p:spPr>
      </p:pic>
    </p:spTree>
    <p:extLst>
      <p:ext uri="{BB962C8B-B14F-4D97-AF65-F5344CB8AC3E}">
        <p14:creationId xmlns:p14="http://schemas.microsoft.com/office/powerpoint/2010/main" val="10930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926592"/>
          </a:xfrm>
          <a:prstGeom prst="rect">
            <a:avLst/>
          </a:prstGeom>
        </p:spPr>
      </p:pic>
      <p:sp>
        <p:nvSpPr>
          <p:cNvPr id="8" name="Rectangle 7"/>
          <p:cNvSpPr/>
          <p:nvPr userDrawn="1"/>
        </p:nvSpPr>
        <p:spPr>
          <a:xfrm flipV="1">
            <a:off x="0" y="875380"/>
            <a:ext cx="9144000" cy="857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accent3"/>
              </a:solidFill>
            </a:endParaRPr>
          </a:p>
        </p:txBody>
      </p:sp>
      <p:sp>
        <p:nvSpPr>
          <p:cNvPr id="2" name="Title Placeholder 1"/>
          <p:cNvSpPr>
            <a:spLocks noGrp="1"/>
          </p:cNvSpPr>
          <p:nvPr>
            <p:ph type="title"/>
          </p:nvPr>
        </p:nvSpPr>
        <p:spPr>
          <a:xfrm>
            <a:off x="262759" y="155519"/>
            <a:ext cx="8287515" cy="615553"/>
          </a:xfrm>
          <a:prstGeom prst="rect">
            <a:avLst/>
          </a:prstGeom>
          <a:effectLst>
            <a:outerShdw blurRad="50800" dist="38100" dir="2700000" algn="tl" rotWithShape="0">
              <a:prstClr val="black">
                <a:alpha val="40000"/>
              </a:prstClr>
            </a:outerShdw>
          </a:effectLst>
        </p:spPr>
        <p:txBody>
          <a:bodyPr vert="horz" wrap="square" lIns="91440" tIns="45720" rIns="91440" bIns="45720" rtlCol="0" anchor="ctr" anchorCtr="0">
            <a:spAutoFit/>
          </a:bodyPr>
          <a:lstStyle/>
          <a:p>
            <a:r>
              <a:rPr lang="en-US" dirty="0"/>
              <a:t>Click to edit Master title style</a:t>
            </a:r>
          </a:p>
        </p:txBody>
      </p:sp>
      <p:sp>
        <p:nvSpPr>
          <p:cNvPr id="3" name="Text Placeholder 2"/>
          <p:cNvSpPr>
            <a:spLocks noGrp="1"/>
          </p:cNvSpPr>
          <p:nvPr>
            <p:ph type="body" idx="1"/>
          </p:nvPr>
        </p:nvSpPr>
        <p:spPr>
          <a:xfrm>
            <a:off x="262759" y="1082112"/>
            <a:ext cx="8287515" cy="3605550"/>
          </a:xfrm>
          <a:prstGeom prst="rect">
            <a:avLst/>
          </a:prstGeom>
        </p:spPr>
        <p:txBody>
          <a:bodyPr vert="horz" wrap="square"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Logo&#10;&#10;Description automatically generated">
            <a:extLst>
              <a:ext uri="{FF2B5EF4-FFF2-40B4-BE49-F238E27FC236}">
                <a16:creationId xmlns:a16="http://schemas.microsoft.com/office/drawing/2014/main" id="{2361DBB1-BB78-C943-87E1-69635C25D00E}"/>
              </a:ext>
            </a:extLst>
          </p:cNvPr>
          <p:cNvPicPr>
            <a:picLocks noChangeAspect="1"/>
          </p:cNvPicPr>
          <p:nvPr userDrawn="1"/>
        </p:nvPicPr>
        <p:blipFill>
          <a:blip r:embed="rId16"/>
          <a:stretch>
            <a:fillRect/>
          </a:stretch>
        </p:blipFill>
        <p:spPr>
          <a:xfrm>
            <a:off x="8399532" y="4878803"/>
            <a:ext cx="671639" cy="218355"/>
          </a:xfrm>
          <a:prstGeom prst="rect">
            <a:avLst/>
          </a:prstGeom>
        </p:spPr>
      </p:pic>
    </p:spTree>
  </p:cSld>
  <p:clrMap bg1="lt1" tx1="dk1" bg2="lt2" tx2="dk2" accent1="accent1" accent2="accent2" accent3="accent3" accent4="accent4" accent5="accent5" accent6="accent6" hlink="hlink" folHlink="folHlink"/>
  <p:sldLayoutIdLst>
    <p:sldLayoutId id="2147483729" r:id="rId1"/>
    <p:sldLayoutId id="2147483730" r:id="rId2"/>
    <p:sldLayoutId id="2147483719" r:id="rId3"/>
    <p:sldLayoutId id="2147483720" r:id="rId4"/>
    <p:sldLayoutId id="2147483728" r:id="rId5"/>
    <p:sldLayoutId id="2147483721" r:id="rId6"/>
    <p:sldLayoutId id="2147483726" r:id="rId7"/>
    <p:sldLayoutId id="2147483727" r:id="rId8"/>
    <p:sldLayoutId id="2147483732" r:id="rId9"/>
    <p:sldLayoutId id="2147483736" r:id="rId10"/>
    <p:sldLayoutId id="2147483737" r:id="rId11"/>
    <p:sldLayoutId id="2147483738" r:id="rId12"/>
    <p:sldLayoutId id="2147483739" r:id="rId1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dt="0"/>
  <p:txStyles>
    <p:titleStyle>
      <a:lvl1pPr algn="l" defTabSz="685800" rtl="0" eaLnBrk="1" latinLnBrk="0" hangingPunct="1">
        <a:lnSpc>
          <a:spcPct val="85000"/>
        </a:lnSpc>
        <a:spcBef>
          <a:spcPct val="0"/>
        </a:spcBef>
        <a:buNone/>
        <a:defRPr sz="4000" b="1" kern="1200" cap="none" baseline="0">
          <a:solidFill>
            <a:schemeClr val="bg2"/>
          </a:solidFill>
          <a:latin typeface="+mj-lt"/>
          <a:ea typeface="+mj-ea"/>
          <a:cs typeface="+mj-cs"/>
        </a:defRPr>
      </a:lvl1pPr>
    </p:titleStyle>
    <p:bodyStyle>
      <a:lvl1pPr marL="259556" indent="-259556" algn="l" defTabSz="685800" rtl="0" eaLnBrk="1" latinLnBrk="0" hangingPunct="1">
        <a:lnSpc>
          <a:spcPct val="85000"/>
        </a:lnSpc>
        <a:spcBef>
          <a:spcPts val="600"/>
        </a:spcBef>
        <a:buClr>
          <a:schemeClr val="accent1"/>
        </a:buClr>
        <a:buSzPct val="115000"/>
        <a:buFont typeface="Arial"/>
        <a:buChar char="●"/>
        <a:defRPr sz="3200" kern="1200">
          <a:solidFill>
            <a:schemeClr val="tx2"/>
          </a:solidFill>
          <a:latin typeface="Arial"/>
          <a:ea typeface="+mn-ea"/>
          <a:cs typeface="Arial"/>
        </a:defRPr>
      </a:lvl1pPr>
      <a:lvl2pPr marL="554831" indent="-211931" algn="l" defTabSz="685800" rtl="0" eaLnBrk="1" latinLnBrk="0" hangingPunct="1">
        <a:lnSpc>
          <a:spcPct val="85000"/>
        </a:lnSpc>
        <a:spcBef>
          <a:spcPts val="0"/>
        </a:spcBef>
        <a:buClr>
          <a:schemeClr val="accent2"/>
        </a:buClr>
        <a:buSzPct val="115000"/>
        <a:buFont typeface="Arial"/>
        <a:buChar char="●"/>
        <a:defRPr sz="2800" kern="1200">
          <a:solidFill>
            <a:srgbClr val="000000"/>
          </a:solidFill>
          <a:latin typeface="Arial"/>
          <a:ea typeface="+mn-ea"/>
          <a:cs typeface="Arial"/>
        </a:defRPr>
      </a:lvl2pPr>
      <a:lvl3pPr marL="809244" indent="-212598" algn="l" defTabSz="685800" rtl="0" eaLnBrk="1" latinLnBrk="0" hangingPunct="1">
        <a:lnSpc>
          <a:spcPct val="85000"/>
        </a:lnSpc>
        <a:spcBef>
          <a:spcPts val="0"/>
        </a:spcBef>
        <a:buClr>
          <a:schemeClr val="accent2"/>
        </a:buClr>
        <a:buSzPct val="115000"/>
        <a:buFont typeface="Arial"/>
        <a:buChar char="●"/>
        <a:defRPr sz="2800" kern="1200">
          <a:solidFill>
            <a:srgbClr val="000000"/>
          </a:solidFill>
          <a:latin typeface="Arial"/>
          <a:ea typeface="+mn-ea"/>
          <a:cs typeface="Arial"/>
        </a:defRPr>
      </a:lvl3pPr>
      <a:lvl4pPr marL="1110996" indent="-212598" algn="l" defTabSz="685800" rtl="0" eaLnBrk="1" latinLnBrk="0" hangingPunct="1">
        <a:lnSpc>
          <a:spcPct val="85000"/>
        </a:lnSpc>
        <a:spcBef>
          <a:spcPts val="0"/>
        </a:spcBef>
        <a:buClr>
          <a:schemeClr val="accent2"/>
        </a:buClr>
        <a:buSzPct val="115000"/>
        <a:buFont typeface="Arial"/>
        <a:buChar char="●"/>
        <a:defRPr sz="2800" kern="1200">
          <a:solidFill>
            <a:srgbClr val="000000"/>
          </a:solidFill>
          <a:latin typeface="Arial"/>
          <a:ea typeface="+mn-ea"/>
          <a:cs typeface="Arial"/>
        </a:defRPr>
      </a:lvl4pPr>
      <a:lvl5pPr marL="1412748" indent="-212598" algn="l" defTabSz="685800" rtl="0" eaLnBrk="1" latinLnBrk="0" hangingPunct="1">
        <a:lnSpc>
          <a:spcPct val="85000"/>
        </a:lnSpc>
        <a:spcBef>
          <a:spcPts val="0"/>
        </a:spcBef>
        <a:buClr>
          <a:schemeClr val="accent2"/>
        </a:buClr>
        <a:buSzPct val="115000"/>
        <a:buFont typeface="Arial"/>
        <a:buChar char="●"/>
        <a:defRPr sz="2800" kern="1200">
          <a:solidFill>
            <a:srgbClr val="000000"/>
          </a:solidFill>
          <a:latin typeface="Arial"/>
          <a:ea typeface="+mn-ea"/>
          <a:cs typeface="Arial"/>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files.constantcontact.com/2476f49d001/d1ec53d7-4cc4-41a4-960e-8858936ca559.pdf"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files.constantcontact.com/2476f49d001/d1ec53d7-4cc4-41a4-960e-8858936ca559.pdf"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files.constantcontact.com/2476f49d001/d1ec53d7-4cc4-41a4-960e-8858936ca559.pdf" TargetMode="Externa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7.emf"/><Relationship Id="rId4" Type="http://schemas.openxmlformats.org/officeDocument/2006/relationships/image" Target="../media/image16.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289" y="2382616"/>
            <a:ext cx="7272111" cy="2185214"/>
          </a:xfrm>
        </p:spPr>
        <p:txBody>
          <a:bodyPr/>
          <a:lstStyle/>
          <a:p>
            <a:r>
              <a:rPr lang="en-US" dirty="0">
                <a:solidFill>
                  <a:schemeClr val="accent6"/>
                </a:solidFill>
              </a:rPr>
              <a:t>On Point with Pain Management: Leveraging Change for Positive Outcomes </a:t>
            </a:r>
          </a:p>
        </p:txBody>
      </p:sp>
      <p:pic>
        <p:nvPicPr>
          <p:cNvPr id="6" name="Picture 5">
            <a:extLst>
              <a:ext uri="{FF2B5EF4-FFF2-40B4-BE49-F238E27FC236}">
                <a16:creationId xmlns:a16="http://schemas.microsoft.com/office/drawing/2014/main" id="{F9076308-895A-7040-80E3-315247FFA17F}"/>
              </a:ext>
            </a:extLst>
          </p:cNvPr>
          <p:cNvPicPr>
            <a:picLocks noChangeAspect="1"/>
          </p:cNvPicPr>
          <p:nvPr/>
        </p:nvPicPr>
        <p:blipFill>
          <a:blip r:embed="rId2"/>
          <a:stretch>
            <a:fillRect/>
          </a:stretch>
        </p:blipFill>
        <p:spPr>
          <a:xfrm rot="873784">
            <a:off x="6264418" y="639321"/>
            <a:ext cx="2247919" cy="1971859"/>
          </a:xfrm>
          <a:prstGeom prst="rect">
            <a:avLst/>
          </a:prstGeom>
        </p:spPr>
      </p:pic>
    </p:spTree>
    <p:extLst>
      <p:ext uri="{BB962C8B-B14F-4D97-AF65-F5344CB8AC3E}">
        <p14:creationId xmlns:p14="http://schemas.microsoft.com/office/powerpoint/2010/main" val="588694178"/>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7503F-08E2-9440-8237-13F700E27E41}"/>
              </a:ext>
            </a:extLst>
          </p:cNvPr>
          <p:cNvSpPr>
            <a:spLocks noGrp="1"/>
          </p:cNvSpPr>
          <p:nvPr>
            <p:ph type="title"/>
          </p:nvPr>
        </p:nvSpPr>
        <p:spPr>
          <a:xfrm>
            <a:off x="417095" y="233387"/>
            <a:ext cx="8309810" cy="615553"/>
          </a:xfrm>
        </p:spPr>
        <p:txBody>
          <a:bodyPr/>
          <a:lstStyle/>
          <a:p>
            <a:r>
              <a:rPr lang="en-US" sz="4000" dirty="0"/>
              <a:t>Complexities of Pain</a:t>
            </a:r>
          </a:p>
        </p:txBody>
      </p:sp>
      <p:sp>
        <p:nvSpPr>
          <p:cNvPr id="3" name="Content Placeholder 2">
            <a:extLst>
              <a:ext uri="{FF2B5EF4-FFF2-40B4-BE49-F238E27FC236}">
                <a16:creationId xmlns:a16="http://schemas.microsoft.com/office/drawing/2014/main" id="{0434DF0B-801F-DB47-B685-DB3F8A4CADA2}"/>
              </a:ext>
            </a:extLst>
          </p:cNvPr>
          <p:cNvSpPr>
            <a:spLocks noGrp="1"/>
          </p:cNvSpPr>
          <p:nvPr>
            <p:ph sz="half" idx="1"/>
          </p:nvPr>
        </p:nvSpPr>
        <p:spPr>
          <a:xfrm>
            <a:off x="315911" y="1622425"/>
            <a:ext cx="3303589" cy="1666875"/>
          </a:xfrm>
          <a:solidFill>
            <a:schemeClr val="accent4"/>
          </a:solidFill>
          <a:ln>
            <a:solidFill>
              <a:schemeClr val="accent4"/>
            </a:solidFill>
          </a:ln>
        </p:spPr>
        <p:txBody>
          <a:bodyPr/>
          <a:lstStyle/>
          <a:p>
            <a:pPr marL="0" indent="0">
              <a:buNone/>
            </a:pPr>
            <a:r>
              <a:rPr lang="en-US" b="1" dirty="0">
                <a:solidFill>
                  <a:schemeClr val="bg2"/>
                </a:solidFill>
              </a:rPr>
              <a:t>Nociception</a:t>
            </a:r>
          </a:p>
          <a:p>
            <a:r>
              <a:rPr lang="en-US" dirty="0">
                <a:solidFill>
                  <a:schemeClr val="bg2"/>
                </a:solidFill>
              </a:rPr>
              <a:t>Physiology of actual or potential tissue damage</a:t>
            </a:r>
          </a:p>
        </p:txBody>
      </p:sp>
      <p:sp>
        <p:nvSpPr>
          <p:cNvPr id="4" name="Content Placeholder 3">
            <a:extLst>
              <a:ext uri="{FF2B5EF4-FFF2-40B4-BE49-F238E27FC236}">
                <a16:creationId xmlns:a16="http://schemas.microsoft.com/office/drawing/2014/main" id="{E2D49094-D9AE-9B43-A152-D1F8D9A4F441}"/>
              </a:ext>
            </a:extLst>
          </p:cNvPr>
          <p:cNvSpPr>
            <a:spLocks noGrp="1"/>
          </p:cNvSpPr>
          <p:nvPr>
            <p:ph sz="half" idx="2"/>
          </p:nvPr>
        </p:nvSpPr>
        <p:spPr>
          <a:xfrm>
            <a:off x="4572000" y="1244600"/>
            <a:ext cx="4433889" cy="3429000"/>
          </a:xfrm>
          <a:solidFill>
            <a:schemeClr val="accent6">
              <a:lumMod val="50000"/>
            </a:schemeClr>
          </a:solidFill>
        </p:spPr>
        <p:txBody>
          <a:bodyPr/>
          <a:lstStyle/>
          <a:p>
            <a:pPr marL="0" indent="0">
              <a:buNone/>
            </a:pPr>
            <a:r>
              <a:rPr lang="en-US" b="1" dirty="0">
                <a:solidFill>
                  <a:schemeClr val="bg2"/>
                </a:solidFill>
              </a:rPr>
              <a:t>Pain</a:t>
            </a:r>
          </a:p>
          <a:p>
            <a:r>
              <a:rPr lang="en-US" dirty="0">
                <a:solidFill>
                  <a:schemeClr val="bg2"/>
                </a:solidFill>
              </a:rPr>
              <a:t>Unpleasant thoughts, emotions, and behaviors accompanying nociception</a:t>
            </a:r>
          </a:p>
          <a:p>
            <a:pPr lvl="1">
              <a:buClr>
                <a:srgbClr val="071A2A"/>
              </a:buClr>
            </a:pPr>
            <a:r>
              <a:rPr lang="en-US" dirty="0">
                <a:solidFill>
                  <a:schemeClr val="bg2"/>
                </a:solidFill>
              </a:rPr>
              <a:t>Anxiety, depression</a:t>
            </a:r>
          </a:p>
          <a:p>
            <a:pPr lvl="1">
              <a:buClr>
                <a:srgbClr val="071A2A"/>
              </a:buClr>
            </a:pPr>
            <a:r>
              <a:rPr lang="en-US" dirty="0">
                <a:solidFill>
                  <a:schemeClr val="bg2"/>
                </a:solidFill>
              </a:rPr>
              <a:t>Disturbed sleep</a:t>
            </a:r>
          </a:p>
          <a:p>
            <a:pPr lvl="1">
              <a:buClr>
                <a:srgbClr val="071A2A"/>
              </a:buClr>
            </a:pPr>
            <a:r>
              <a:rPr lang="en-US" dirty="0">
                <a:solidFill>
                  <a:schemeClr val="bg2"/>
                </a:solidFill>
              </a:rPr>
              <a:t>Diminished function</a:t>
            </a:r>
          </a:p>
          <a:p>
            <a:pPr lvl="1">
              <a:buClr>
                <a:srgbClr val="071A2A"/>
              </a:buClr>
            </a:pPr>
            <a:r>
              <a:rPr lang="en-US" dirty="0">
                <a:solidFill>
                  <a:schemeClr val="bg2"/>
                </a:solidFill>
              </a:rPr>
              <a:t>Catastrophizing</a:t>
            </a:r>
          </a:p>
          <a:p>
            <a:pPr marL="342900" lvl="1" indent="0">
              <a:buNone/>
            </a:pPr>
            <a:endParaRPr lang="en-US" dirty="0">
              <a:solidFill>
                <a:schemeClr val="bg2"/>
              </a:solidFill>
            </a:endParaRPr>
          </a:p>
          <a:p>
            <a:pPr lvl="1"/>
            <a:endParaRPr lang="en-US" dirty="0">
              <a:solidFill>
                <a:schemeClr val="bg2"/>
              </a:solidFill>
            </a:endParaRPr>
          </a:p>
        </p:txBody>
      </p:sp>
      <p:sp>
        <p:nvSpPr>
          <p:cNvPr id="5" name="Text Placeholder 4">
            <a:extLst>
              <a:ext uri="{FF2B5EF4-FFF2-40B4-BE49-F238E27FC236}">
                <a16:creationId xmlns:a16="http://schemas.microsoft.com/office/drawing/2014/main" id="{D8292815-13A5-0E40-AC3F-075C47D359BA}"/>
              </a:ext>
            </a:extLst>
          </p:cNvPr>
          <p:cNvSpPr>
            <a:spLocks noGrp="1"/>
          </p:cNvSpPr>
          <p:nvPr>
            <p:ph type="body" sz="quarter" idx="10"/>
          </p:nvPr>
        </p:nvSpPr>
        <p:spPr>
          <a:xfrm>
            <a:off x="0" y="4781863"/>
            <a:ext cx="8726904" cy="361637"/>
          </a:xfrm>
        </p:spPr>
        <p:txBody>
          <a:bodyPr/>
          <a:lstStyle/>
          <a:p>
            <a:r>
              <a:rPr lang="en-US" dirty="0"/>
              <a:t>Hsu JR, Mir H, et al. </a:t>
            </a:r>
            <a:r>
              <a:rPr lang="en-US" i="1" dirty="0"/>
              <a:t>J Orthop Trauma</a:t>
            </a:r>
            <a:r>
              <a:rPr lang="en-US" dirty="0"/>
              <a:t>. 2019;33(5):e158-e182.; Suso-Ribera C, et al. </a:t>
            </a:r>
            <a:r>
              <a:rPr lang="en-US" i="1" dirty="0"/>
              <a:t>Pain Res Manag</a:t>
            </a:r>
            <a:r>
              <a:rPr lang="en-US" dirty="0"/>
              <a:t>. 2017;2017:9762864.</a:t>
            </a:r>
          </a:p>
        </p:txBody>
      </p:sp>
      <p:sp>
        <p:nvSpPr>
          <p:cNvPr id="10" name="Right Arrow 9">
            <a:extLst>
              <a:ext uri="{FF2B5EF4-FFF2-40B4-BE49-F238E27FC236}">
                <a16:creationId xmlns:a16="http://schemas.microsoft.com/office/drawing/2014/main" id="{B18DDCAC-8619-3B42-ADDF-BF8A7C6C9777}"/>
              </a:ext>
            </a:extLst>
          </p:cNvPr>
          <p:cNvSpPr/>
          <p:nvPr/>
        </p:nvSpPr>
        <p:spPr>
          <a:xfrm>
            <a:off x="3733800" y="2243137"/>
            <a:ext cx="774700" cy="55880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33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7CE5B-50E0-8448-B483-B8EE5F3BF9CA}"/>
              </a:ext>
            </a:extLst>
          </p:cNvPr>
          <p:cNvSpPr>
            <a:spLocks noGrp="1"/>
          </p:cNvSpPr>
          <p:nvPr>
            <p:ph type="title"/>
          </p:nvPr>
        </p:nvSpPr>
        <p:spPr>
          <a:xfrm>
            <a:off x="269507" y="48413"/>
            <a:ext cx="8457398" cy="406265"/>
          </a:xfrm>
        </p:spPr>
        <p:txBody>
          <a:bodyPr/>
          <a:lstStyle/>
          <a:p>
            <a:r>
              <a:rPr lang="en-US" sz="2400" dirty="0"/>
              <a:t>Pain Terminology and Definitions</a:t>
            </a:r>
          </a:p>
        </p:txBody>
      </p:sp>
      <p:sp>
        <p:nvSpPr>
          <p:cNvPr id="7" name="Text Placeholder 6">
            <a:extLst>
              <a:ext uri="{FF2B5EF4-FFF2-40B4-BE49-F238E27FC236}">
                <a16:creationId xmlns:a16="http://schemas.microsoft.com/office/drawing/2014/main" id="{D802973F-4021-C342-B73B-8E66697ED109}"/>
              </a:ext>
            </a:extLst>
          </p:cNvPr>
          <p:cNvSpPr>
            <a:spLocks noGrp="1"/>
          </p:cNvSpPr>
          <p:nvPr>
            <p:ph type="body" sz="quarter" idx="10"/>
          </p:nvPr>
        </p:nvSpPr>
        <p:spPr>
          <a:xfrm>
            <a:off x="0" y="4910997"/>
            <a:ext cx="8726905" cy="368178"/>
          </a:xfrm>
        </p:spPr>
        <p:txBody>
          <a:bodyPr lIns="320040"/>
          <a:lstStyle/>
          <a:p>
            <a:pPr marL="9525" indent="0"/>
            <a:r>
              <a:rPr lang="en-US" sz="1050" dirty="0"/>
              <a:t>Lee GI, </a:t>
            </a:r>
            <a:r>
              <a:rPr lang="en-US" sz="1050" dirty="0" err="1"/>
              <a:t>Neumeister</a:t>
            </a:r>
            <a:r>
              <a:rPr lang="en-US" sz="1050" dirty="0"/>
              <a:t> MW. </a:t>
            </a:r>
            <a:r>
              <a:rPr lang="en-US" sz="1050" i="1" dirty="0"/>
              <a:t>Clin </a:t>
            </a:r>
            <a:r>
              <a:rPr lang="en-US" sz="1050" i="1" dirty="0" err="1"/>
              <a:t>Plast</a:t>
            </a:r>
            <a:r>
              <a:rPr lang="en-US" sz="1050" i="1" dirty="0"/>
              <a:t> Surg.</a:t>
            </a:r>
            <a:r>
              <a:rPr lang="en-US" sz="1050" dirty="0"/>
              <a:t> 2020;47(2):173-180.</a:t>
            </a:r>
          </a:p>
        </p:txBody>
      </p:sp>
      <p:graphicFrame>
        <p:nvGraphicFramePr>
          <p:cNvPr id="8" name="Table 5">
            <a:extLst>
              <a:ext uri="{FF2B5EF4-FFF2-40B4-BE49-F238E27FC236}">
                <a16:creationId xmlns:a16="http://schemas.microsoft.com/office/drawing/2014/main" id="{A54B8B43-9542-3D49-B4DC-950C773F19FC}"/>
              </a:ext>
            </a:extLst>
          </p:cNvPr>
          <p:cNvGraphicFramePr>
            <a:graphicFrameLocks/>
          </p:cNvGraphicFramePr>
          <p:nvPr>
            <p:extLst>
              <p:ext uri="{D42A27DB-BD31-4B8C-83A1-F6EECF244321}">
                <p14:modId xmlns:p14="http://schemas.microsoft.com/office/powerpoint/2010/main" val="1667551074"/>
              </p:ext>
            </p:extLst>
          </p:nvPr>
        </p:nvGraphicFramePr>
        <p:xfrm>
          <a:off x="269507" y="454678"/>
          <a:ext cx="8726905" cy="4324641"/>
        </p:xfrm>
        <a:graphic>
          <a:graphicData uri="http://schemas.openxmlformats.org/drawingml/2006/table">
            <a:tbl>
              <a:tblPr firstRow="1" bandRow="1">
                <a:tableStyleId>{5C22544A-7EE6-4342-B048-85BDC9FD1C3A}</a:tableStyleId>
              </a:tblPr>
              <a:tblGrid>
                <a:gridCol w="2186310">
                  <a:extLst>
                    <a:ext uri="{9D8B030D-6E8A-4147-A177-3AD203B41FA5}">
                      <a16:colId xmlns:a16="http://schemas.microsoft.com/office/drawing/2014/main" val="1295580876"/>
                    </a:ext>
                  </a:extLst>
                </a:gridCol>
                <a:gridCol w="6540595">
                  <a:extLst>
                    <a:ext uri="{9D8B030D-6E8A-4147-A177-3AD203B41FA5}">
                      <a16:colId xmlns:a16="http://schemas.microsoft.com/office/drawing/2014/main" val="2116459100"/>
                    </a:ext>
                  </a:extLst>
                </a:gridCol>
              </a:tblGrid>
              <a:tr h="339187">
                <a:tc>
                  <a:txBody>
                    <a:bodyPr/>
                    <a:lstStyle/>
                    <a:p>
                      <a:r>
                        <a:rPr lang="en-US" sz="1300" dirty="0"/>
                        <a:t>Pain Terminology</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tc>
                  <a:txBody>
                    <a:bodyPr/>
                    <a:lstStyle/>
                    <a:p>
                      <a:r>
                        <a:rPr lang="en-US" sz="1300" dirty="0"/>
                        <a:t>Definition</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extLst>
                  <a:ext uri="{0D108BD9-81ED-4DB2-BD59-A6C34878D82A}">
                    <a16:rowId xmlns:a16="http://schemas.microsoft.com/office/drawing/2014/main" val="2217706583"/>
                  </a:ext>
                </a:extLst>
              </a:tr>
              <a:tr h="260380">
                <a:tc>
                  <a:txBody>
                    <a:bodyPr/>
                    <a:lstStyle/>
                    <a:p>
                      <a:r>
                        <a:rPr lang="en-US" sz="1300" dirty="0"/>
                        <a:t>Allodynia</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r>
                        <a:rPr lang="en-US" sz="1300" dirty="0"/>
                        <a:t>Pain due to a stimulus that normally does not provoke pain</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31937936"/>
                  </a:ext>
                </a:extLst>
              </a:tr>
              <a:tr h="440644">
                <a:tc>
                  <a:txBody>
                    <a:bodyPr/>
                    <a:lstStyle/>
                    <a:p>
                      <a:r>
                        <a:rPr lang="en-US" sz="1300" dirty="0"/>
                        <a:t>Causalgia</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tc>
                  <a:txBody>
                    <a:bodyPr/>
                    <a:lstStyle/>
                    <a:p>
                      <a:r>
                        <a:rPr lang="en-US" sz="1300" dirty="0"/>
                        <a:t>Syndrome of sustained burning pain, allodynia, and hyperpathia after a traumatic nerve lesion</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37038982"/>
                  </a:ext>
                </a:extLst>
              </a:tr>
              <a:tr h="260380">
                <a:tc>
                  <a:txBody>
                    <a:bodyPr/>
                    <a:lstStyle/>
                    <a:p>
                      <a:r>
                        <a:rPr lang="en-US" sz="1300" dirty="0"/>
                        <a:t>Dysesthesia</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r>
                        <a:rPr lang="en-US" sz="1300" dirty="0"/>
                        <a:t>Unpleasant abnormal sensation, spontaneous or evoked</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2226545568"/>
                  </a:ext>
                </a:extLst>
              </a:tr>
              <a:tr h="260380">
                <a:tc>
                  <a:txBody>
                    <a:bodyPr/>
                    <a:lstStyle/>
                    <a:p>
                      <a:r>
                        <a:rPr lang="en-US" sz="1300" dirty="0"/>
                        <a:t>Hyperalgesia</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tc>
                  <a:txBody>
                    <a:bodyPr/>
                    <a:lstStyle/>
                    <a:p>
                      <a:r>
                        <a:rPr lang="en-US" sz="1300" dirty="0"/>
                        <a:t>Increased pain from a stimulus that normally provokes pain</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45850426"/>
                  </a:ext>
                </a:extLst>
              </a:tr>
              <a:tr h="339187">
                <a:tc>
                  <a:txBody>
                    <a:bodyPr/>
                    <a:lstStyle/>
                    <a:p>
                      <a:r>
                        <a:rPr lang="en-US" sz="1300" dirty="0"/>
                        <a:t>Neuropathic pain</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r>
                        <a:rPr lang="en-US" sz="1300" dirty="0"/>
                        <a:t>Pain caused by a lesion or disease of somatosensory system</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205535016"/>
                  </a:ext>
                </a:extLst>
              </a:tr>
              <a:tr h="440644">
                <a:tc>
                  <a:txBody>
                    <a:bodyPr/>
                    <a:lstStyle/>
                    <a:p>
                      <a:r>
                        <a:rPr lang="en-US" sz="1300" dirty="0"/>
                        <a:t>Nociceptive pain</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tc>
                  <a:txBody>
                    <a:bodyPr/>
                    <a:lstStyle/>
                    <a:p>
                      <a:r>
                        <a:rPr lang="en-US" sz="1300" dirty="0"/>
                        <a:t>Pain that arises from actual or threatened damage to nonneural tissue; due to activation of nociceptors</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97001894"/>
                  </a:ext>
                </a:extLst>
              </a:tr>
              <a:tr h="440644">
                <a:tc>
                  <a:txBody>
                    <a:bodyPr/>
                    <a:lstStyle/>
                    <a:p>
                      <a:r>
                        <a:rPr lang="en-US" sz="1300" dirty="0"/>
                        <a:t>Acute pain</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r>
                        <a:rPr lang="en-US" sz="1300" dirty="0"/>
                        <a:t>Pain that lasts &lt; 3-6 mon, is directly related to tissue damage, and resolves as tissues heal</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4128018599"/>
                  </a:ext>
                </a:extLst>
              </a:tr>
              <a:tr h="440644">
                <a:tc>
                  <a:txBody>
                    <a:bodyPr/>
                    <a:lstStyle/>
                    <a:p>
                      <a:r>
                        <a:rPr lang="en-US" sz="1300" dirty="0"/>
                        <a:t>Chronic pain</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dirty="0"/>
                        <a:t>Pain that lasts &gt; 3 mon, is primarily mediated by C fibers, may have some element of central sensitization</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6580270"/>
                  </a:ext>
                </a:extLst>
              </a:tr>
              <a:tr h="339187">
                <a:tc>
                  <a:txBody>
                    <a:bodyPr/>
                    <a:lstStyle/>
                    <a:p>
                      <a:r>
                        <a:rPr lang="en-US" sz="1300" dirty="0"/>
                        <a:t>High impact chronic pain</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r>
                        <a:rPr lang="en-US" sz="1300" dirty="0"/>
                        <a:t>Daily pain that lasts &gt; 6 mon, affecting function</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1644109555"/>
                  </a:ext>
                </a:extLst>
              </a:tr>
              <a:tr h="440644">
                <a:tc>
                  <a:txBody>
                    <a:bodyPr/>
                    <a:lstStyle/>
                    <a:p>
                      <a:r>
                        <a:rPr lang="en-US" sz="1300" dirty="0"/>
                        <a:t>Sensitization</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dirty="0"/>
                        <a:t>Increased responsiveness of nociceptive neurons to their normal input resulting in recruitment of response to normally subthreshold inputs</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73401316"/>
                  </a:ext>
                </a:extLst>
              </a:tr>
            </a:tbl>
          </a:graphicData>
        </a:graphic>
      </p:graphicFrame>
    </p:spTree>
    <p:extLst>
      <p:ext uri="{BB962C8B-B14F-4D97-AF65-F5344CB8AC3E}">
        <p14:creationId xmlns:p14="http://schemas.microsoft.com/office/powerpoint/2010/main" val="18461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052F-E2C9-2D4C-A636-C667FC0A28AC}"/>
              </a:ext>
            </a:extLst>
          </p:cNvPr>
          <p:cNvSpPr>
            <a:spLocks noGrp="1"/>
          </p:cNvSpPr>
          <p:nvPr>
            <p:ph type="title"/>
          </p:nvPr>
        </p:nvSpPr>
        <p:spPr>
          <a:xfrm>
            <a:off x="417095" y="86910"/>
            <a:ext cx="8309810" cy="406265"/>
          </a:xfrm>
        </p:spPr>
        <p:txBody>
          <a:bodyPr/>
          <a:lstStyle/>
          <a:p>
            <a:r>
              <a:rPr lang="en-US" sz="2400" dirty="0"/>
              <a:t>Chronic Pain Presentations</a:t>
            </a:r>
          </a:p>
        </p:txBody>
      </p:sp>
      <p:grpSp>
        <p:nvGrpSpPr>
          <p:cNvPr id="4" name="Group 3">
            <a:extLst>
              <a:ext uri="{FF2B5EF4-FFF2-40B4-BE49-F238E27FC236}">
                <a16:creationId xmlns:a16="http://schemas.microsoft.com/office/drawing/2014/main" id="{3AAA3AA1-2345-184D-8E45-B7AFA75A23A8}"/>
              </a:ext>
            </a:extLst>
          </p:cNvPr>
          <p:cNvGrpSpPr/>
          <p:nvPr/>
        </p:nvGrpSpPr>
        <p:grpSpPr>
          <a:xfrm>
            <a:off x="493059" y="475929"/>
            <a:ext cx="7946975" cy="1075685"/>
            <a:chOff x="493059" y="522259"/>
            <a:chExt cx="7946975" cy="1075685"/>
          </a:xfrm>
          <a:solidFill>
            <a:schemeClr val="accent1"/>
          </a:solidFill>
        </p:grpSpPr>
        <p:sp>
          <p:nvSpPr>
            <p:cNvPr id="5" name="TextBox 4">
              <a:extLst>
                <a:ext uri="{FF2B5EF4-FFF2-40B4-BE49-F238E27FC236}">
                  <a16:creationId xmlns:a16="http://schemas.microsoft.com/office/drawing/2014/main" id="{50229016-5D64-3B46-BAD2-C2F2F2DA47C4}"/>
                </a:ext>
              </a:extLst>
            </p:cNvPr>
            <p:cNvSpPr txBox="1"/>
            <p:nvPr/>
          </p:nvSpPr>
          <p:spPr>
            <a:xfrm>
              <a:off x="493059" y="522259"/>
              <a:ext cx="7946975" cy="307777"/>
            </a:xfrm>
            <a:prstGeom prst="rect">
              <a:avLst/>
            </a:prstGeom>
            <a:solidFill>
              <a:schemeClr val="accent4"/>
            </a:solidFill>
          </p:spPr>
          <p:txBody>
            <a:bodyPr wrap="square" rtlCol="0">
              <a:spAutoFit/>
            </a:bodyPr>
            <a:lstStyle/>
            <a:p>
              <a:pPr algn="ctr"/>
              <a:r>
                <a:rPr lang="en-US" sz="1400" b="1" dirty="0">
                  <a:solidFill>
                    <a:schemeClr val="bg2"/>
                  </a:solidFill>
                </a:rPr>
                <a:t>Predominantly Neuropathic</a:t>
              </a:r>
            </a:p>
          </p:txBody>
        </p:sp>
        <p:grpSp>
          <p:nvGrpSpPr>
            <p:cNvPr id="6" name="Group 5">
              <a:extLst>
                <a:ext uri="{FF2B5EF4-FFF2-40B4-BE49-F238E27FC236}">
                  <a16:creationId xmlns:a16="http://schemas.microsoft.com/office/drawing/2014/main" id="{556E52F0-F91F-F248-BF28-9368CA476256}"/>
                </a:ext>
              </a:extLst>
            </p:cNvPr>
            <p:cNvGrpSpPr/>
            <p:nvPr/>
          </p:nvGrpSpPr>
          <p:grpSpPr>
            <a:xfrm>
              <a:off x="493059" y="766947"/>
              <a:ext cx="7946975" cy="830997"/>
              <a:chOff x="493059" y="766947"/>
              <a:chExt cx="7946975" cy="830997"/>
            </a:xfrm>
            <a:grpFill/>
          </p:grpSpPr>
          <p:sp>
            <p:nvSpPr>
              <p:cNvPr id="7" name="TextBox 6">
                <a:extLst>
                  <a:ext uri="{FF2B5EF4-FFF2-40B4-BE49-F238E27FC236}">
                    <a16:creationId xmlns:a16="http://schemas.microsoft.com/office/drawing/2014/main" id="{DEA2C7E8-9AF4-2448-9FCD-94C781954E06}"/>
                  </a:ext>
                </a:extLst>
              </p:cNvPr>
              <p:cNvSpPr txBox="1"/>
              <p:nvPr/>
            </p:nvSpPr>
            <p:spPr>
              <a:xfrm>
                <a:off x="493059" y="766947"/>
                <a:ext cx="3877985" cy="830997"/>
              </a:xfrm>
              <a:prstGeom prst="rect">
                <a:avLst/>
              </a:prstGeom>
              <a:solidFill>
                <a:schemeClr val="accent4"/>
              </a:solidFill>
            </p:spPr>
            <p:txBody>
              <a:bodyPr wrap="none" rtlCol="0">
                <a:spAutoFit/>
              </a:bodyPr>
              <a:lstStyle/>
              <a:p>
                <a:pPr marL="114300" indent="-114300">
                  <a:buFont typeface="Arial" panose="020B0604020202020204" pitchFamily="34" charset="0"/>
                  <a:buChar char="•"/>
                </a:pPr>
                <a:r>
                  <a:rPr lang="en-US" sz="1200" dirty="0">
                    <a:solidFill>
                      <a:schemeClr val="bg2"/>
                    </a:solidFill>
                  </a:rPr>
                  <a:t>Postherpetic neuralgia					</a:t>
                </a:r>
              </a:p>
              <a:p>
                <a:pPr marL="114300" indent="-114300">
                  <a:buFont typeface="Arial" panose="020B0604020202020204" pitchFamily="34" charset="0"/>
                  <a:buChar char="•"/>
                </a:pPr>
                <a:r>
                  <a:rPr lang="en-US" sz="1200" dirty="0">
                    <a:solidFill>
                      <a:schemeClr val="bg2"/>
                    </a:solidFill>
                  </a:rPr>
                  <a:t>Painful diabetic peripheral neuropathy</a:t>
                </a:r>
              </a:p>
              <a:p>
                <a:pPr marL="114300" indent="-114300">
                  <a:buFont typeface="Arial" panose="020B0604020202020204" pitchFamily="34" charset="0"/>
                  <a:buChar char="•"/>
                </a:pPr>
                <a:r>
                  <a:rPr lang="en-US" sz="1200" dirty="0">
                    <a:solidFill>
                      <a:schemeClr val="bg2"/>
                    </a:solidFill>
                  </a:rPr>
                  <a:t>Lumbar or cervical radiculopathy</a:t>
                </a:r>
              </a:p>
              <a:p>
                <a:pPr marL="114300" indent="-114300">
                  <a:buFont typeface="Arial" panose="020B0604020202020204" pitchFamily="34" charset="0"/>
                  <a:buChar char="•"/>
                </a:pPr>
                <a:r>
                  <a:rPr lang="en-US" sz="1200" dirty="0">
                    <a:solidFill>
                      <a:schemeClr val="bg2"/>
                    </a:solidFill>
                  </a:rPr>
                  <a:t>Stenosis</a:t>
                </a:r>
              </a:p>
            </p:txBody>
          </p:sp>
          <p:sp>
            <p:nvSpPr>
              <p:cNvPr id="8" name="TextBox 7">
                <a:extLst>
                  <a:ext uri="{FF2B5EF4-FFF2-40B4-BE49-F238E27FC236}">
                    <a16:creationId xmlns:a16="http://schemas.microsoft.com/office/drawing/2014/main" id="{3F019EE3-49F7-BC4F-81BE-FC08091286FB}"/>
                  </a:ext>
                </a:extLst>
              </p:cNvPr>
              <p:cNvSpPr txBox="1"/>
              <p:nvPr/>
            </p:nvSpPr>
            <p:spPr>
              <a:xfrm>
                <a:off x="3227294" y="766947"/>
                <a:ext cx="3245223" cy="830997"/>
              </a:xfrm>
              <a:prstGeom prst="rect">
                <a:avLst/>
              </a:prstGeom>
              <a:solidFill>
                <a:schemeClr val="accent4"/>
              </a:solidFill>
            </p:spPr>
            <p:txBody>
              <a:bodyPr wrap="square" rtlCol="0">
                <a:spAutoFit/>
              </a:bodyPr>
              <a:lstStyle/>
              <a:p>
                <a:pPr marL="114300" indent="-114300">
                  <a:buFont typeface="Arial" panose="020B0604020202020204" pitchFamily="34" charset="0"/>
                  <a:buChar char="•"/>
                </a:pPr>
                <a:r>
                  <a:rPr lang="en-US" sz="1200" dirty="0">
                    <a:solidFill>
                      <a:schemeClr val="bg2"/>
                    </a:solidFill>
                  </a:rPr>
                  <a:t>Tumor-related neuropathy		</a:t>
                </a:r>
              </a:p>
              <a:p>
                <a:pPr marL="114300" indent="-114300">
                  <a:buFont typeface="Arial" panose="020B0604020202020204" pitchFamily="34" charset="0"/>
                  <a:buChar char="•"/>
                </a:pPr>
                <a:r>
                  <a:rPr lang="en-US" sz="1200" dirty="0">
                    <a:solidFill>
                      <a:schemeClr val="bg2"/>
                    </a:solidFill>
                  </a:rPr>
                  <a:t>Chemotherapy-induced neuropathy</a:t>
                </a:r>
              </a:p>
              <a:p>
                <a:pPr marL="114300" indent="-114300">
                  <a:buFont typeface="Arial" panose="020B0604020202020204" pitchFamily="34" charset="0"/>
                  <a:buChar char="•"/>
                </a:pPr>
                <a:r>
                  <a:rPr lang="en-US" sz="1200" dirty="0">
                    <a:solidFill>
                      <a:schemeClr val="bg2"/>
                    </a:solidFill>
                  </a:rPr>
                  <a:t>Small fiber neuropathy</a:t>
                </a:r>
              </a:p>
              <a:p>
                <a:pPr marL="114300" indent="-114300">
                  <a:buFont typeface="Arial" panose="020B0604020202020204" pitchFamily="34" charset="0"/>
                  <a:buChar char="•"/>
                </a:pPr>
                <a:r>
                  <a:rPr lang="en-US" sz="1200" dirty="0">
                    <a:solidFill>
                      <a:schemeClr val="bg2"/>
                    </a:solidFill>
                  </a:rPr>
                  <a:t>Persistent postoperative pain</a:t>
                </a:r>
              </a:p>
            </p:txBody>
          </p:sp>
          <p:sp>
            <p:nvSpPr>
              <p:cNvPr id="9" name="TextBox 8">
                <a:extLst>
                  <a:ext uri="{FF2B5EF4-FFF2-40B4-BE49-F238E27FC236}">
                    <a16:creationId xmlns:a16="http://schemas.microsoft.com/office/drawing/2014/main" id="{C4F2048A-E11B-0A43-9A65-1D0BD540A8E3}"/>
                  </a:ext>
                </a:extLst>
              </p:cNvPr>
              <p:cNvSpPr txBox="1"/>
              <p:nvPr/>
            </p:nvSpPr>
            <p:spPr>
              <a:xfrm>
                <a:off x="5862720" y="766947"/>
                <a:ext cx="2577314" cy="830997"/>
              </a:xfrm>
              <a:prstGeom prst="rect">
                <a:avLst/>
              </a:prstGeom>
              <a:solidFill>
                <a:schemeClr val="accent4"/>
              </a:solidFill>
            </p:spPr>
            <p:txBody>
              <a:bodyPr wrap="square" rtlCol="0">
                <a:spAutoFit/>
              </a:bodyPr>
              <a:lstStyle/>
              <a:p>
                <a:pPr marL="114300" indent="-114300">
                  <a:buFont typeface="Arial" panose="020B0604020202020204" pitchFamily="34" charset="0"/>
                  <a:buChar char="•"/>
                </a:pPr>
                <a:r>
                  <a:rPr lang="en-US" sz="1200" dirty="0">
                    <a:solidFill>
                      <a:schemeClr val="bg2"/>
                    </a:solidFill>
                  </a:rPr>
                  <a:t>Multiple sclerosis pain</a:t>
                </a:r>
              </a:p>
              <a:p>
                <a:pPr marL="114300" indent="-114300">
                  <a:buFont typeface="Arial" panose="020B0604020202020204" pitchFamily="34" charset="0"/>
                  <a:buChar char="•"/>
                </a:pPr>
                <a:r>
                  <a:rPr lang="en-US" sz="1200" dirty="0">
                    <a:solidFill>
                      <a:schemeClr val="bg2"/>
                    </a:solidFill>
                  </a:rPr>
                  <a:t>Post-stroke pain</a:t>
                </a:r>
              </a:p>
              <a:p>
                <a:pPr marL="114300" indent="-114300">
                  <a:buFont typeface="Arial" panose="020B0604020202020204" pitchFamily="34" charset="0"/>
                  <a:buChar char="•"/>
                </a:pPr>
                <a:r>
                  <a:rPr lang="en-US" sz="1200" dirty="0">
                    <a:solidFill>
                      <a:schemeClr val="bg2"/>
                    </a:solidFill>
                  </a:rPr>
                  <a:t>Pain associated with spinal cord injury</a:t>
                </a:r>
              </a:p>
            </p:txBody>
          </p:sp>
        </p:grpSp>
      </p:grpSp>
      <p:sp>
        <p:nvSpPr>
          <p:cNvPr id="10" name="TextBox 9">
            <a:extLst>
              <a:ext uri="{FF2B5EF4-FFF2-40B4-BE49-F238E27FC236}">
                <a16:creationId xmlns:a16="http://schemas.microsoft.com/office/drawing/2014/main" id="{1D27BA7D-0CC9-A543-ADA0-C7603A6FE919}"/>
              </a:ext>
            </a:extLst>
          </p:cNvPr>
          <p:cNvSpPr txBox="1"/>
          <p:nvPr/>
        </p:nvSpPr>
        <p:spPr>
          <a:xfrm>
            <a:off x="493059" y="1954306"/>
            <a:ext cx="2545976" cy="2154436"/>
          </a:xfrm>
          <a:prstGeom prst="rect">
            <a:avLst/>
          </a:prstGeom>
          <a:solidFill>
            <a:schemeClr val="accent6">
              <a:lumMod val="50000"/>
            </a:schemeClr>
          </a:solidFill>
        </p:spPr>
        <p:txBody>
          <a:bodyPr wrap="square" rtlCol="0">
            <a:spAutoFit/>
          </a:bodyPr>
          <a:lstStyle/>
          <a:p>
            <a:r>
              <a:rPr lang="en-US" sz="1400" b="1" dirty="0">
                <a:solidFill>
                  <a:schemeClr val="bg2"/>
                </a:solidFill>
              </a:rPr>
              <a:t>Predominantly Nociceptive</a:t>
            </a:r>
          </a:p>
          <a:p>
            <a:pPr marL="114300" indent="-114300">
              <a:buFont typeface="Arial" panose="020B0604020202020204" pitchFamily="34" charset="0"/>
              <a:buChar char="•"/>
            </a:pPr>
            <a:r>
              <a:rPr lang="en-US" sz="1200" dirty="0">
                <a:solidFill>
                  <a:schemeClr val="bg2"/>
                </a:solidFill>
              </a:rPr>
              <a:t>Osteoarthritis</a:t>
            </a:r>
          </a:p>
          <a:p>
            <a:pPr marL="114300" indent="-114300">
              <a:buFont typeface="Arial" panose="020B0604020202020204" pitchFamily="34" charset="0"/>
              <a:buChar char="•"/>
            </a:pPr>
            <a:r>
              <a:rPr lang="en-US" sz="1200" dirty="0">
                <a:solidFill>
                  <a:schemeClr val="bg2"/>
                </a:solidFill>
              </a:rPr>
              <a:t>Rheumatoid arthritis</a:t>
            </a:r>
          </a:p>
          <a:p>
            <a:pPr marL="114300" indent="-114300">
              <a:buFont typeface="Arial" panose="020B0604020202020204" pitchFamily="34" charset="0"/>
              <a:buChar char="•"/>
            </a:pPr>
            <a:r>
              <a:rPr lang="en-US" sz="1200" dirty="0">
                <a:solidFill>
                  <a:schemeClr val="bg2"/>
                </a:solidFill>
              </a:rPr>
              <a:t>Tendonitis, bursitis</a:t>
            </a:r>
          </a:p>
          <a:p>
            <a:pPr marL="114300" indent="-114300">
              <a:buFont typeface="Arial" panose="020B0604020202020204" pitchFamily="34" charset="0"/>
              <a:buChar char="•"/>
            </a:pPr>
            <a:r>
              <a:rPr lang="en-US" sz="1200" dirty="0">
                <a:solidFill>
                  <a:schemeClr val="bg2"/>
                </a:solidFill>
              </a:rPr>
              <a:t>Ankylosing spondylitis</a:t>
            </a:r>
          </a:p>
          <a:p>
            <a:pPr marL="114300" indent="-114300">
              <a:buFont typeface="Arial" panose="020B0604020202020204" pitchFamily="34" charset="0"/>
              <a:buChar char="•"/>
            </a:pPr>
            <a:r>
              <a:rPr lang="en-US" sz="1200" dirty="0">
                <a:solidFill>
                  <a:schemeClr val="bg2"/>
                </a:solidFill>
              </a:rPr>
              <a:t>Gout</a:t>
            </a:r>
          </a:p>
          <a:p>
            <a:pPr marL="114300" indent="-114300">
              <a:buFont typeface="Arial" panose="020B0604020202020204" pitchFamily="34" charset="0"/>
              <a:buChar char="•"/>
            </a:pPr>
            <a:r>
              <a:rPr lang="en-US" sz="1200" dirty="0">
                <a:solidFill>
                  <a:schemeClr val="bg2"/>
                </a:solidFill>
              </a:rPr>
              <a:t>Neck and back pain </a:t>
            </a:r>
            <a:r>
              <a:rPr lang="en-US" sz="1200" u="sng" dirty="0">
                <a:solidFill>
                  <a:schemeClr val="bg2"/>
                </a:solidFill>
              </a:rPr>
              <a:t>with </a:t>
            </a:r>
            <a:r>
              <a:rPr lang="en-US" sz="1200" dirty="0">
                <a:solidFill>
                  <a:schemeClr val="bg2"/>
                </a:solidFill>
              </a:rPr>
              <a:t>structural pathology</a:t>
            </a:r>
          </a:p>
          <a:p>
            <a:pPr marL="114300" indent="-114300">
              <a:buFont typeface="Arial" panose="020B0604020202020204" pitchFamily="34" charset="0"/>
              <a:buChar char="•"/>
            </a:pPr>
            <a:r>
              <a:rPr lang="en-US" sz="1200" dirty="0">
                <a:solidFill>
                  <a:schemeClr val="bg2"/>
                </a:solidFill>
              </a:rPr>
              <a:t>Tumor-related nociceptive pain</a:t>
            </a:r>
          </a:p>
          <a:p>
            <a:pPr marL="114300" indent="-114300">
              <a:buFont typeface="Arial" panose="020B0604020202020204" pitchFamily="34" charset="0"/>
              <a:buChar char="•"/>
            </a:pPr>
            <a:r>
              <a:rPr lang="en-US" sz="1200" dirty="0">
                <a:solidFill>
                  <a:schemeClr val="bg2"/>
                </a:solidFill>
              </a:rPr>
              <a:t>Sickle-cell disease</a:t>
            </a:r>
          </a:p>
          <a:p>
            <a:pPr marL="114300" indent="-114300">
              <a:buFont typeface="Arial" panose="020B0604020202020204" pitchFamily="34" charset="0"/>
              <a:buChar char="•"/>
            </a:pPr>
            <a:r>
              <a:rPr lang="en-US" sz="1200" dirty="0">
                <a:solidFill>
                  <a:schemeClr val="bg2"/>
                </a:solidFill>
              </a:rPr>
              <a:t>Inflammatory bowel disease</a:t>
            </a:r>
            <a:endParaRPr lang="en-US" sz="1400" dirty="0">
              <a:solidFill>
                <a:schemeClr val="bg2"/>
              </a:solidFill>
            </a:endParaRPr>
          </a:p>
        </p:txBody>
      </p:sp>
      <p:sp>
        <p:nvSpPr>
          <p:cNvPr id="11" name="TextBox 10">
            <a:extLst>
              <a:ext uri="{FF2B5EF4-FFF2-40B4-BE49-F238E27FC236}">
                <a16:creationId xmlns:a16="http://schemas.microsoft.com/office/drawing/2014/main" id="{F248E14F-F7F8-DE4B-B625-C76ACF9FD16A}"/>
              </a:ext>
            </a:extLst>
          </p:cNvPr>
          <p:cNvSpPr txBox="1"/>
          <p:nvPr/>
        </p:nvSpPr>
        <p:spPr>
          <a:xfrm>
            <a:off x="5894058" y="1954306"/>
            <a:ext cx="2545976" cy="2154436"/>
          </a:xfrm>
          <a:prstGeom prst="rect">
            <a:avLst/>
          </a:prstGeom>
          <a:solidFill>
            <a:schemeClr val="accent1">
              <a:lumMod val="75000"/>
            </a:schemeClr>
          </a:solidFill>
        </p:spPr>
        <p:txBody>
          <a:bodyPr wrap="square" rtlCol="0">
            <a:spAutoFit/>
          </a:bodyPr>
          <a:lstStyle/>
          <a:p>
            <a:r>
              <a:rPr lang="en-US" sz="1400" b="1" dirty="0">
                <a:solidFill>
                  <a:schemeClr val="bg2"/>
                </a:solidFill>
              </a:rPr>
              <a:t>Predominantly Nociplastic</a:t>
            </a:r>
          </a:p>
          <a:p>
            <a:pPr marL="114300" indent="-114300">
              <a:buFont typeface="Arial" panose="020B0604020202020204" pitchFamily="34" charset="0"/>
              <a:buChar char="•"/>
            </a:pPr>
            <a:r>
              <a:rPr lang="en-US" sz="1200" dirty="0">
                <a:solidFill>
                  <a:schemeClr val="bg2"/>
                </a:solidFill>
              </a:rPr>
              <a:t>Fibromyalgia</a:t>
            </a:r>
          </a:p>
          <a:p>
            <a:pPr marL="114300" indent="-114300">
              <a:buFont typeface="Arial" panose="020B0604020202020204" pitchFamily="34" charset="0"/>
              <a:buChar char="•"/>
            </a:pPr>
            <a:r>
              <a:rPr lang="en-US" sz="1200" dirty="0">
                <a:solidFill>
                  <a:schemeClr val="bg2"/>
                </a:solidFill>
              </a:rPr>
              <a:t>Irritable bowel syndrome</a:t>
            </a:r>
          </a:p>
          <a:p>
            <a:pPr marL="114300" indent="-114300">
              <a:buFont typeface="Arial" panose="020B0604020202020204" pitchFamily="34" charset="0"/>
              <a:buChar char="•"/>
            </a:pPr>
            <a:r>
              <a:rPr lang="en-US" sz="1200" dirty="0">
                <a:solidFill>
                  <a:schemeClr val="bg2"/>
                </a:solidFill>
              </a:rPr>
              <a:t>Tension-type pain</a:t>
            </a:r>
          </a:p>
          <a:p>
            <a:pPr marL="114300" indent="-114300">
              <a:buFont typeface="Arial" panose="020B0604020202020204" pitchFamily="34" charset="0"/>
              <a:buChar char="•"/>
            </a:pPr>
            <a:r>
              <a:rPr lang="en-US" sz="1200" dirty="0">
                <a:solidFill>
                  <a:schemeClr val="bg2"/>
                </a:solidFill>
              </a:rPr>
              <a:t>Interstitial cystitis/pelvic pain syndrome</a:t>
            </a:r>
          </a:p>
          <a:p>
            <a:pPr marL="114300" indent="-114300">
              <a:buFont typeface="Arial" panose="020B0604020202020204" pitchFamily="34" charset="0"/>
              <a:buChar char="•"/>
            </a:pPr>
            <a:r>
              <a:rPr lang="en-US" sz="1200" dirty="0">
                <a:solidFill>
                  <a:schemeClr val="bg2"/>
                </a:solidFill>
              </a:rPr>
              <a:t>Tempo-mandibular join disorder</a:t>
            </a:r>
          </a:p>
          <a:p>
            <a:pPr marL="114300" indent="-114300">
              <a:buFont typeface="Arial" panose="020B0604020202020204" pitchFamily="34" charset="0"/>
              <a:buChar char="•"/>
            </a:pPr>
            <a:r>
              <a:rPr lang="en-US" sz="1200" dirty="0">
                <a:solidFill>
                  <a:schemeClr val="bg2"/>
                </a:solidFill>
              </a:rPr>
              <a:t>Chronic fatigue syndrome</a:t>
            </a:r>
          </a:p>
          <a:p>
            <a:pPr marL="114300" indent="-114300">
              <a:buFont typeface="Arial" panose="020B0604020202020204" pitchFamily="34" charset="0"/>
              <a:buChar char="•"/>
            </a:pPr>
            <a:r>
              <a:rPr lang="en-US" sz="1200" dirty="0">
                <a:solidFill>
                  <a:schemeClr val="bg2"/>
                </a:solidFill>
              </a:rPr>
              <a:t>Restless leg syndrome</a:t>
            </a:r>
          </a:p>
          <a:p>
            <a:pPr marL="114300" indent="-114300">
              <a:buFont typeface="Arial" panose="020B0604020202020204" pitchFamily="34" charset="0"/>
              <a:buChar char="•"/>
            </a:pPr>
            <a:r>
              <a:rPr lang="en-US" sz="1200" dirty="0">
                <a:solidFill>
                  <a:schemeClr val="bg2"/>
                </a:solidFill>
              </a:rPr>
              <a:t>Neck and back pain </a:t>
            </a:r>
            <a:r>
              <a:rPr lang="en-US" sz="1200" u="sng" dirty="0">
                <a:solidFill>
                  <a:schemeClr val="bg2"/>
                </a:solidFill>
              </a:rPr>
              <a:t>without </a:t>
            </a:r>
            <a:r>
              <a:rPr lang="en-US" sz="1200" dirty="0">
                <a:solidFill>
                  <a:schemeClr val="bg2"/>
                </a:solidFill>
              </a:rPr>
              <a:t>structural pathology</a:t>
            </a:r>
          </a:p>
        </p:txBody>
      </p:sp>
      <p:sp>
        <p:nvSpPr>
          <p:cNvPr id="12" name="TextBox 11">
            <a:extLst>
              <a:ext uri="{FF2B5EF4-FFF2-40B4-BE49-F238E27FC236}">
                <a16:creationId xmlns:a16="http://schemas.microsoft.com/office/drawing/2014/main" id="{F3994C10-2E94-EC43-ADBE-37B561AED1C3}"/>
              </a:ext>
            </a:extLst>
          </p:cNvPr>
          <p:cNvSpPr txBox="1"/>
          <p:nvPr/>
        </p:nvSpPr>
        <p:spPr>
          <a:xfrm>
            <a:off x="3171560" y="3727081"/>
            <a:ext cx="2722498" cy="954107"/>
          </a:xfrm>
          <a:prstGeom prst="rect">
            <a:avLst/>
          </a:prstGeom>
          <a:noFill/>
        </p:spPr>
        <p:txBody>
          <a:bodyPr wrap="square" rtlCol="0">
            <a:spAutoFit/>
          </a:bodyPr>
          <a:lstStyle/>
          <a:p>
            <a:pPr algn="ctr"/>
            <a:r>
              <a:rPr lang="en-US" sz="1400" dirty="0"/>
              <a:t>Mixed pain conditions are frequently associated with multiple pain pathophysiologies once pain becomes chronic </a:t>
            </a:r>
          </a:p>
        </p:txBody>
      </p:sp>
      <p:graphicFrame>
        <p:nvGraphicFramePr>
          <p:cNvPr id="13" name="Diagram 12">
            <a:extLst>
              <a:ext uri="{FF2B5EF4-FFF2-40B4-BE49-F238E27FC236}">
                <a16:creationId xmlns:a16="http://schemas.microsoft.com/office/drawing/2014/main" id="{E8D63AA6-2100-B647-82A9-D66B83A8C26C}"/>
              </a:ext>
            </a:extLst>
          </p:cNvPr>
          <p:cNvGraphicFramePr/>
          <p:nvPr/>
        </p:nvGraphicFramePr>
        <p:xfrm>
          <a:off x="3219269" y="1609653"/>
          <a:ext cx="2651671" cy="2154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4" name="Straight Arrow Connector 13">
            <a:extLst>
              <a:ext uri="{FF2B5EF4-FFF2-40B4-BE49-F238E27FC236}">
                <a16:creationId xmlns:a16="http://schemas.microsoft.com/office/drawing/2014/main" id="{9BBF3333-295A-8144-B99D-1B61E437AC19}"/>
              </a:ext>
            </a:extLst>
          </p:cNvPr>
          <p:cNvCxnSpPr/>
          <p:nvPr/>
        </p:nvCxnSpPr>
        <p:spPr>
          <a:xfrm flipV="1">
            <a:off x="4532809" y="2686871"/>
            <a:ext cx="0" cy="104021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 Placeholder 6">
            <a:extLst>
              <a:ext uri="{FF2B5EF4-FFF2-40B4-BE49-F238E27FC236}">
                <a16:creationId xmlns:a16="http://schemas.microsoft.com/office/drawing/2014/main" id="{83D85050-255D-3348-9463-A498C29114A5}"/>
              </a:ext>
            </a:extLst>
          </p:cNvPr>
          <p:cNvSpPr>
            <a:spLocks noGrp="1"/>
          </p:cNvSpPr>
          <p:nvPr>
            <p:ph type="body" sz="quarter" idx="10"/>
          </p:nvPr>
        </p:nvSpPr>
        <p:spPr>
          <a:xfrm>
            <a:off x="-1" y="4751085"/>
            <a:ext cx="8726905" cy="392415"/>
          </a:xfrm>
        </p:spPr>
        <p:txBody>
          <a:bodyPr lIns="320040"/>
          <a:lstStyle/>
          <a:p>
            <a:pPr marL="0" lvl="0" indent="0" defTabSz="457200">
              <a:lnSpc>
                <a:spcPct val="100000"/>
              </a:lnSpc>
              <a:spcBef>
                <a:spcPts val="0"/>
              </a:spcBef>
              <a:buClrTx/>
              <a:buSzTx/>
              <a:defRPr/>
            </a:pPr>
            <a:r>
              <a:rPr lang="en-US" sz="1050" dirty="0"/>
              <a:t>Adapted from </a:t>
            </a:r>
            <a:r>
              <a:rPr lang="en-US" sz="1050" dirty="0" err="1"/>
              <a:t>Stanos</a:t>
            </a:r>
            <a:r>
              <a:rPr lang="en-US" sz="1050" dirty="0"/>
              <a:t> S, et al. </a:t>
            </a:r>
            <a:r>
              <a:rPr lang="en-US" sz="1050" i="1" dirty="0"/>
              <a:t>Postgrad Med </a:t>
            </a:r>
            <a:r>
              <a:rPr lang="en-US" sz="1050" dirty="0"/>
              <a:t>2016;128(5):502-515.</a:t>
            </a:r>
          </a:p>
        </p:txBody>
      </p:sp>
    </p:spTree>
    <p:extLst>
      <p:ext uri="{BB962C8B-B14F-4D97-AF65-F5344CB8AC3E}">
        <p14:creationId xmlns:p14="http://schemas.microsoft.com/office/powerpoint/2010/main" val="408684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D992-D182-B940-82E0-0D6B250B1C1C}"/>
              </a:ext>
            </a:extLst>
          </p:cNvPr>
          <p:cNvSpPr>
            <a:spLocks noGrp="1"/>
          </p:cNvSpPr>
          <p:nvPr>
            <p:ph type="title"/>
          </p:nvPr>
        </p:nvSpPr>
        <p:spPr>
          <a:xfrm>
            <a:off x="549274" y="1900268"/>
            <a:ext cx="5387976" cy="1243417"/>
          </a:xfrm>
        </p:spPr>
        <p:txBody>
          <a:bodyPr/>
          <a:lstStyle/>
          <a:p>
            <a:r>
              <a:rPr lang="en-US" sz="4400" dirty="0"/>
              <a:t>Learning </a:t>
            </a:r>
            <a:br>
              <a:rPr lang="en-US" sz="4400" dirty="0"/>
            </a:br>
            <a:r>
              <a:rPr lang="en-US" sz="4400" dirty="0"/>
              <a:t>Objective </a:t>
            </a:r>
          </a:p>
        </p:txBody>
      </p:sp>
      <p:sp>
        <p:nvSpPr>
          <p:cNvPr id="3" name="Text Placeholder 2">
            <a:extLst>
              <a:ext uri="{FF2B5EF4-FFF2-40B4-BE49-F238E27FC236}">
                <a16:creationId xmlns:a16="http://schemas.microsoft.com/office/drawing/2014/main" id="{FD49C6DF-AB7E-484D-BFEC-A5C77B4F7D25}"/>
              </a:ext>
            </a:extLst>
          </p:cNvPr>
          <p:cNvSpPr>
            <a:spLocks noGrp="1"/>
          </p:cNvSpPr>
          <p:nvPr>
            <p:ph type="body" sz="quarter" idx="10"/>
          </p:nvPr>
        </p:nvSpPr>
        <p:spPr>
          <a:xfrm>
            <a:off x="549274" y="3143685"/>
            <a:ext cx="6782253" cy="1154906"/>
          </a:xfrm>
        </p:spPr>
        <p:txBody>
          <a:bodyPr/>
          <a:lstStyle/>
          <a:p>
            <a:pPr>
              <a:spcBef>
                <a:spcPts val="300"/>
              </a:spcBef>
            </a:pPr>
            <a:r>
              <a:rPr lang="en-US" sz="2400" dirty="0"/>
              <a:t>Upon evaluation of your current clinical workflow for opioid prescribing, incorporate two best practice strategies to optimize safe and competent prescribing and minimize potential for abuse and diversion.</a:t>
            </a:r>
          </a:p>
        </p:txBody>
      </p:sp>
      <p:sp>
        <p:nvSpPr>
          <p:cNvPr id="4" name="TextBox 3">
            <a:extLst>
              <a:ext uri="{FF2B5EF4-FFF2-40B4-BE49-F238E27FC236}">
                <a16:creationId xmlns:a16="http://schemas.microsoft.com/office/drawing/2014/main" id="{9569EB30-3053-FE44-A624-AF764D1993D1}"/>
              </a:ext>
            </a:extLst>
          </p:cNvPr>
          <p:cNvSpPr txBox="1"/>
          <p:nvPr/>
        </p:nvSpPr>
        <p:spPr>
          <a:xfrm>
            <a:off x="2941604" y="1558685"/>
            <a:ext cx="939800" cy="3477875"/>
          </a:xfrm>
          <a:prstGeom prst="rect">
            <a:avLst/>
          </a:prstGeom>
          <a:noFill/>
        </p:spPr>
        <p:txBody>
          <a:bodyPr wrap="square" rtlCol="0">
            <a:spAutoFit/>
          </a:bodyPr>
          <a:lstStyle/>
          <a:p>
            <a:pPr algn="ctr"/>
            <a:r>
              <a:rPr lang="en-US" sz="11000" b="1" dirty="0">
                <a:solidFill>
                  <a:schemeClr val="accent4"/>
                </a:solidFill>
              </a:rPr>
              <a:t>2</a:t>
            </a:r>
          </a:p>
          <a:p>
            <a:pPr algn="ctr"/>
            <a:endParaRPr lang="en-US" sz="11000" b="1" dirty="0">
              <a:solidFill>
                <a:schemeClr val="accent4"/>
              </a:solidFill>
            </a:endParaRPr>
          </a:p>
        </p:txBody>
      </p:sp>
    </p:spTree>
    <p:extLst>
      <p:ext uri="{BB962C8B-B14F-4D97-AF65-F5344CB8AC3E}">
        <p14:creationId xmlns:p14="http://schemas.microsoft.com/office/powerpoint/2010/main" val="153399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2D72D-62B4-6B46-8A69-C5943F56B664}"/>
              </a:ext>
            </a:extLst>
          </p:cNvPr>
          <p:cNvSpPr>
            <a:spLocks noGrp="1"/>
          </p:cNvSpPr>
          <p:nvPr>
            <p:ph type="title"/>
          </p:nvPr>
        </p:nvSpPr>
        <p:spPr/>
        <p:txBody>
          <a:bodyPr/>
          <a:lstStyle/>
          <a:p>
            <a:r>
              <a:rPr lang="en-US" dirty="0"/>
              <a:t>Patient Case: Keith</a:t>
            </a:r>
          </a:p>
        </p:txBody>
      </p:sp>
      <p:pic>
        <p:nvPicPr>
          <p:cNvPr id="9" name="Picture Placeholder 8" descr="A person in a white shirt&#10;&#10;Description automatically generated with medium confidence">
            <a:extLst>
              <a:ext uri="{FF2B5EF4-FFF2-40B4-BE49-F238E27FC236}">
                <a16:creationId xmlns:a16="http://schemas.microsoft.com/office/drawing/2014/main" id="{F1257FCE-AB93-0E43-8654-FEAD3BC07B41}"/>
              </a:ext>
            </a:extLst>
          </p:cNvPr>
          <p:cNvPicPr>
            <a:picLocks noGrp="1" noChangeAspect="1"/>
          </p:cNvPicPr>
          <p:nvPr>
            <p:ph type="pic" sz="quarter" idx="11"/>
          </p:nvPr>
        </p:nvPicPr>
        <p:blipFill>
          <a:blip r:embed="rId3"/>
          <a:srcRect l="21674" r="21674"/>
          <a:stretch>
            <a:fillRect/>
          </a:stretch>
        </p:blipFill>
        <p:spPr>
          <a:xfrm>
            <a:off x="7227257" y="539342"/>
            <a:ext cx="1136945" cy="1339998"/>
          </a:xfrm>
        </p:spPr>
      </p:pic>
      <p:sp>
        <p:nvSpPr>
          <p:cNvPr id="11" name="Content Placeholder 10">
            <a:extLst>
              <a:ext uri="{FF2B5EF4-FFF2-40B4-BE49-F238E27FC236}">
                <a16:creationId xmlns:a16="http://schemas.microsoft.com/office/drawing/2014/main" id="{68A7A499-9F91-1E48-8077-3A87DB175DE4}"/>
              </a:ext>
            </a:extLst>
          </p:cNvPr>
          <p:cNvSpPr>
            <a:spLocks noGrp="1"/>
          </p:cNvSpPr>
          <p:nvPr>
            <p:ph idx="1"/>
          </p:nvPr>
        </p:nvSpPr>
        <p:spPr>
          <a:xfrm>
            <a:off x="749869" y="968322"/>
            <a:ext cx="7289231" cy="3619452"/>
          </a:xfrm>
        </p:spPr>
        <p:txBody>
          <a:bodyPr/>
          <a:lstStyle/>
          <a:p>
            <a:pPr marL="349250" indent="-339725">
              <a:buFont typeface="Arial" panose="020B0604020202020204" pitchFamily="34" charset="0"/>
              <a:buChar char="•"/>
            </a:pPr>
            <a:r>
              <a:rPr lang="en-US" dirty="0"/>
              <a:t>37-year-old male with low back pain         for the past 3 months from a work-                   related injury</a:t>
            </a:r>
          </a:p>
          <a:p>
            <a:pPr marL="349250" indent="-339725">
              <a:buFont typeface="Arial" panose="020B0604020202020204" pitchFamily="34" charset="0"/>
              <a:buChar char="•"/>
            </a:pPr>
            <a:r>
              <a:rPr lang="en-US" dirty="0"/>
              <a:t>Initiated on hydrocodone/APAP 5mg/325mg up to 3/day</a:t>
            </a:r>
          </a:p>
          <a:p>
            <a:pPr marL="349250" indent="-339725">
              <a:buFont typeface="Arial" panose="020B0604020202020204" pitchFamily="34" charset="0"/>
              <a:buChar char="•"/>
            </a:pPr>
            <a:r>
              <a:rPr lang="en-US" dirty="0"/>
              <a:t>Pain not stable, has not regained mobility and function</a:t>
            </a:r>
          </a:p>
          <a:p>
            <a:pPr marL="349250" indent="-339725">
              <a:buFont typeface="Arial" panose="020B0604020202020204" pitchFamily="34" charset="0"/>
              <a:buChar char="•"/>
            </a:pPr>
            <a:r>
              <a:rPr lang="en-US" dirty="0"/>
              <a:t>Difficulty sleeping and has begun sleeping in a recliner</a:t>
            </a:r>
          </a:p>
        </p:txBody>
      </p:sp>
    </p:spTree>
    <p:extLst>
      <p:ext uri="{BB962C8B-B14F-4D97-AF65-F5344CB8AC3E}">
        <p14:creationId xmlns:p14="http://schemas.microsoft.com/office/powerpoint/2010/main" val="120224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riangle 44">
            <a:extLst>
              <a:ext uri="{FF2B5EF4-FFF2-40B4-BE49-F238E27FC236}">
                <a16:creationId xmlns:a16="http://schemas.microsoft.com/office/drawing/2014/main" id="{CFA51056-DA72-1E43-9B27-5F42061974C7}"/>
              </a:ext>
            </a:extLst>
          </p:cNvPr>
          <p:cNvSpPr/>
          <p:nvPr/>
        </p:nvSpPr>
        <p:spPr>
          <a:xfrm rot="19685426">
            <a:off x="7747698" y="3997743"/>
            <a:ext cx="408259" cy="358788"/>
          </a:xfrm>
          <a:prstGeom prst="triangl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43" name="Manual Input 42">
            <a:extLst>
              <a:ext uri="{FF2B5EF4-FFF2-40B4-BE49-F238E27FC236}">
                <a16:creationId xmlns:a16="http://schemas.microsoft.com/office/drawing/2014/main" id="{74E2F4EF-3DB1-CF48-8C23-FB18FD51466F}"/>
              </a:ext>
            </a:extLst>
          </p:cNvPr>
          <p:cNvSpPr/>
          <p:nvPr/>
        </p:nvSpPr>
        <p:spPr>
          <a:xfrm>
            <a:off x="6620040" y="1460803"/>
            <a:ext cx="1382486" cy="3062483"/>
          </a:xfrm>
          <a:prstGeom prst="flowChartManualInp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Manual Input 41">
            <a:extLst>
              <a:ext uri="{FF2B5EF4-FFF2-40B4-BE49-F238E27FC236}">
                <a16:creationId xmlns:a16="http://schemas.microsoft.com/office/drawing/2014/main" id="{FA7AFA80-B244-1D4D-815B-5F41FB327C2B}"/>
              </a:ext>
            </a:extLst>
          </p:cNvPr>
          <p:cNvSpPr/>
          <p:nvPr/>
        </p:nvSpPr>
        <p:spPr>
          <a:xfrm>
            <a:off x="1062224" y="1460806"/>
            <a:ext cx="1382486" cy="3062483"/>
          </a:xfrm>
          <a:prstGeom prst="flowChartManualInp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Manual Input 40">
            <a:extLst>
              <a:ext uri="{FF2B5EF4-FFF2-40B4-BE49-F238E27FC236}">
                <a16:creationId xmlns:a16="http://schemas.microsoft.com/office/drawing/2014/main" id="{1C121629-90D6-DB4F-B183-49093A5C9F83}"/>
              </a:ext>
            </a:extLst>
          </p:cNvPr>
          <p:cNvSpPr/>
          <p:nvPr/>
        </p:nvSpPr>
        <p:spPr>
          <a:xfrm>
            <a:off x="3838219" y="1460804"/>
            <a:ext cx="1382486" cy="3062483"/>
          </a:xfrm>
          <a:prstGeom prst="flowChartManualInp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Manual Input 39">
            <a:extLst>
              <a:ext uri="{FF2B5EF4-FFF2-40B4-BE49-F238E27FC236}">
                <a16:creationId xmlns:a16="http://schemas.microsoft.com/office/drawing/2014/main" id="{4DDB8EE5-42D3-FF40-827C-61EBF0019F8D}"/>
              </a:ext>
            </a:extLst>
          </p:cNvPr>
          <p:cNvSpPr/>
          <p:nvPr/>
        </p:nvSpPr>
        <p:spPr>
          <a:xfrm>
            <a:off x="2447918" y="1460805"/>
            <a:ext cx="1382486" cy="3062483"/>
          </a:xfrm>
          <a:prstGeom prst="flowChartManualInp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Manual Input 36">
            <a:extLst>
              <a:ext uri="{FF2B5EF4-FFF2-40B4-BE49-F238E27FC236}">
                <a16:creationId xmlns:a16="http://schemas.microsoft.com/office/drawing/2014/main" id="{503D6CCF-5134-CA40-9114-482D2F3E6522}"/>
              </a:ext>
            </a:extLst>
          </p:cNvPr>
          <p:cNvSpPr/>
          <p:nvPr/>
        </p:nvSpPr>
        <p:spPr>
          <a:xfrm>
            <a:off x="5228842" y="1460803"/>
            <a:ext cx="1382486" cy="3062483"/>
          </a:xfrm>
          <a:prstGeom prst="flowChartManualInp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A60CBC1E-853A-6E4C-B601-501DE5ABBC40}"/>
              </a:ext>
            </a:extLst>
          </p:cNvPr>
          <p:cNvSpPr txBox="1"/>
          <p:nvPr/>
        </p:nvSpPr>
        <p:spPr>
          <a:xfrm>
            <a:off x="1069464" y="2169430"/>
            <a:ext cx="1382486" cy="492443"/>
          </a:xfrm>
          <a:prstGeom prst="rect">
            <a:avLst/>
          </a:prstGeom>
          <a:noFill/>
        </p:spPr>
        <p:txBody>
          <a:bodyPr wrap="square" rtlCol="0">
            <a:spAutoFit/>
          </a:bodyPr>
          <a:lstStyle/>
          <a:p>
            <a:pPr algn="ctr"/>
            <a:r>
              <a:rPr lang="en-US" sz="1300" dirty="0">
                <a:solidFill>
                  <a:schemeClr val="bg1"/>
                </a:solidFill>
              </a:rPr>
              <a:t>Medication</a:t>
            </a:r>
          </a:p>
          <a:p>
            <a:pPr algn="ctr"/>
            <a:endParaRPr lang="en-US" sz="1300" dirty="0">
              <a:solidFill>
                <a:schemeClr val="bg1"/>
              </a:solidFill>
            </a:endParaRPr>
          </a:p>
        </p:txBody>
      </p:sp>
      <p:sp>
        <p:nvSpPr>
          <p:cNvPr id="26" name="TextBox 25">
            <a:extLst>
              <a:ext uri="{FF2B5EF4-FFF2-40B4-BE49-F238E27FC236}">
                <a16:creationId xmlns:a16="http://schemas.microsoft.com/office/drawing/2014/main" id="{5EF936C0-BF70-EE47-9941-6C882EEC5D4C}"/>
              </a:ext>
            </a:extLst>
          </p:cNvPr>
          <p:cNvSpPr txBox="1"/>
          <p:nvPr/>
        </p:nvSpPr>
        <p:spPr>
          <a:xfrm>
            <a:off x="2445607" y="2110300"/>
            <a:ext cx="1419447" cy="692497"/>
          </a:xfrm>
          <a:prstGeom prst="rect">
            <a:avLst/>
          </a:prstGeom>
          <a:noFill/>
        </p:spPr>
        <p:txBody>
          <a:bodyPr wrap="square" rtlCol="0">
            <a:spAutoFit/>
          </a:bodyPr>
          <a:lstStyle/>
          <a:p>
            <a:pPr algn="ctr"/>
            <a:r>
              <a:rPr lang="en-US" sz="1300" dirty="0">
                <a:solidFill>
                  <a:schemeClr val="bg1"/>
                </a:solidFill>
              </a:rPr>
              <a:t>Restorative</a:t>
            </a:r>
          </a:p>
          <a:p>
            <a:pPr algn="ctr"/>
            <a:r>
              <a:rPr lang="en-US" sz="1300" dirty="0">
                <a:solidFill>
                  <a:schemeClr val="bg1"/>
                </a:solidFill>
              </a:rPr>
              <a:t>Therapies</a:t>
            </a:r>
          </a:p>
          <a:p>
            <a:endParaRPr lang="en-US" sz="1300" dirty="0">
              <a:solidFill>
                <a:schemeClr val="bg1"/>
              </a:solidFill>
            </a:endParaRPr>
          </a:p>
        </p:txBody>
      </p:sp>
      <p:sp>
        <p:nvSpPr>
          <p:cNvPr id="27" name="TextBox 26">
            <a:extLst>
              <a:ext uri="{FF2B5EF4-FFF2-40B4-BE49-F238E27FC236}">
                <a16:creationId xmlns:a16="http://schemas.microsoft.com/office/drawing/2014/main" id="{F9A1A422-5899-3E4B-8C44-25934DBCCE09}"/>
              </a:ext>
            </a:extLst>
          </p:cNvPr>
          <p:cNvSpPr txBox="1"/>
          <p:nvPr/>
        </p:nvSpPr>
        <p:spPr>
          <a:xfrm>
            <a:off x="3845459" y="2112154"/>
            <a:ext cx="1382486" cy="692497"/>
          </a:xfrm>
          <a:prstGeom prst="rect">
            <a:avLst/>
          </a:prstGeom>
          <a:noFill/>
        </p:spPr>
        <p:txBody>
          <a:bodyPr wrap="square" rtlCol="0">
            <a:spAutoFit/>
          </a:bodyPr>
          <a:lstStyle/>
          <a:p>
            <a:pPr algn="ctr"/>
            <a:r>
              <a:rPr lang="en-US" sz="1300" dirty="0">
                <a:solidFill>
                  <a:schemeClr val="bg1"/>
                </a:solidFill>
              </a:rPr>
              <a:t>Interventional</a:t>
            </a:r>
          </a:p>
          <a:p>
            <a:pPr algn="ctr"/>
            <a:r>
              <a:rPr lang="en-US" sz="1300" dirty="0">
                <a:solidFill>
                  <a:schemeClr val="bg1"/>
                </a:solidFill>
              </a:rPr>
              <a:t>Procedures</a:t>
            </a:r>
          </a:p>
          <a:p>
            <a:endParaRPr lang="en-US" sz="1300" dirty="0">
              <a:solidFill>
                <a:schemeClr val="bg1"/>
              </a:solidFill>
            </a:endParaRPr>
          </a:p>
        </p:txBody>
      </p:sp>
      <p:sp>
        <p:nvSpPr>
          <p:cNvPr id="28" name="TextBox 27">
            <a:extLst>
              <a:ext uri="{FF2B5EF4-FFF2-40B4-BE49-F238E27FC236}">
                <a16:creationId xmlns:a16="http://schemas.microsoft.com/office/drawing/2014/main" id="{5ADC7EF2-B305-9F4C-8FD3-834D8DF49D60}"/>
              </a:ext>
            </a:extLst>
          </p:cNvPr>
          <p:cNvSpPr txBox="1"/>
          <p:nvPr/>
        </p:nvSpPr>
        <p:spPr>
          <a:xfrm>
            <a:off x="5227945" y="2113617"/>
            <a:ext cx="1383384" cy="892552"/>
          </a:xfrm>
          <a:prstGeom prst="rect">
            <a:avLst/>
          </a:prstGeom>
          <a:noFill/>
        </p:spPr>
        <p:txBody>
          <a:bodyPr wrap="square" rtlCol="0">
            <a:spAutoFit/>
          </a:bodyPr>
          <a:lstStyle/>
          <a:p>
            <a:pPr algn="ctr"/>
            <a:r>
              <a:rPr lang="en-US" sz="1300" dirty="0">
                <a:solidFill>
                  <a:schemeClr val="bg1"/>
                </a:solidFill>
              </a:rPr>
              <a:t>Behavioral</a:t>
            </a:r>
          </a:p>
          <a:p>
            <a:pPr algn="ctr"/>
            <a:r>
              <a:rPr lang="en-US" sz="1300" dirty="0">
                <a:solidFill>
                  <a:schemeClr val="bg1"/>
                </a:solidFill>
              </a:rPr>
              <a:t>Health</a:t>
            </a:r>
          </a:p>
          <a:p>
            <a:pPr algn="ctr"/>
            <a:r>
              <a:rPr lang="en-US" sz="1300" dirty="0">
                <a:solidFill>
                  <a:schemeClr val="bg1"/>
                </a:solidFill>
              </a:rPr>
              <a:t>Approaches</a:t>
            </a:r>
          </a:p>
          <a:p>
            <a:endParaRPr lang="en-US" sz="1300" dirty="0">
              <a:solidFill>
                <a:schemeClr val="bg1"/>
              </a:solidFill>
            </a:endParaRPr>
          </a:p>
        </p:txBody>
      </p:sp>
      <p:sp>
        <p:nvSpPr>
          <p:cNvPr id="29" name="TextBox 28">
            <a:extLst>
              <a:ext uri="{FF2B5EF4-FFF2-40B4-BE49-F238E27FC236}">
                <a16:creationId xmlns:a16="http://schemas.microsoft.com/office/drawing/2014/main" id="{874AE471-CC99-7C4E-A8E9-F49D1037E2A2}"/>
              </a:ext>
            </a:extLst>
          </p:cNvPr>
          <p:cNvSpPr txBox="1"/>
          <p:nvPr/>
        </p:nvSpPr>
        <p:spPr>
          <a:xfrm>
            <a:off x="6619143" y="2099454"/>
            <a:ext cx="1383384" cy="892552"/>
          </a:xfrm>
          <a:prstGeom prst="rect">
            <a:avLst/>
          </a:prstGeom>
          <a:noFill/>
        </p:spPr>
        <p:txBody>
          <a:bodyPr wrap="square" rtlCol="0">
            <a:spAutoFit/>
          </a:bodyPr>
          <a:lstStyle/>
          <a:p>
            <a:pPr algn="ctr"/>
            <a:r>
              <a:rPr lang="en-US" sz="1300" dirty="0">
                <a:solidFill>
                  <a:schemeClr val="bg1"/>
                </a:solidFill>
              </a:rPr>
              <a:t>Complementary</a:t>
            </a:r>
          </a:p>
          <a:p>
            <a:pPr algn="ctr"/>
            <a:r>
              <a:rPr lang="en-US" sz="1300" dirty="0">
                <a:solidFill>
                  <a:schemeClr val="bg1"/>
                </a:solidFill>
              </a:rPr>
              <a:t> &amp; Integrative </a:t>
            </a:r>
          </a:p>
          <a:p>
            <a:pPr algn="ctr"/>
            <a:r>
              <a:rPr lang="en-US" sz="1300" dirty="0">
                <a:solidFill>
                  <a:schemeClr val="bg1"/>
                </a:solidFill>
              </a:rPr>
              <a:t>Health</a:t>
            </a:r>
          </a:p>
          <a:p>
            <a:endParaRPr lang="en-US" sz="1300" dirty="0">
              <a:solidFill>
                <a:schemeClr val="bg1"/>
              </a:solidFill>
            </a:endParaRPr>
          </a:p>
        </p:txBody>
      </p:sp>
      <p:sp>
        <p:nvSpPr>
          <p:cNvPr id="30" name="Rectangle 29">
            <a:extLst>
              <a:ext uri="{FF2B5EF4-FFF2-40B4-BE49-F238E27FC236}">
                <a16:creationId xmlns:a16="http://schemas.microsoft.com/office/drawing/2014/main" id="{79E34A17-40E2-9948-AA60-5A83E343308D}"/>
              </a:ext>
            </a:extLst>
          </p:cNvPr>
          <p:cNvSpPr/>
          <p:nvPr/>
        </p:nvSpPr>
        <p:spPr>
          <a:xfrm>
            <a:off x="908600" y="2891757"/>
            <a:ext cx="7308643" cy="33109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dirty="0">
                <a:solidFill>
                  <a:schemeClr val="bg2"/>
                </a:solidFill>
              </a:rPr>
              <a:t>Risk Assessment</a:t>
            </a:r>
          </a:p>
        </p:txBody>
      </p:sp>
      <p:sp>
        <p:nvSpPr>
          <p:cNvPr id="34" name="Rectangle 33">
            <a:extLst>
              <a:ext uri="{FF2B5EF4-FFF2-40B4-BE49-F238E27FC236}">
                <a16:creationId xmlns:a16="http://schemas.microsoft.com/office/drawing/2014/main" id="{5B57E3AA-AFD9-9247-92A2-A9B39BAB0304}"/>
              </a:ext>
            </a:extLst>
          </p:cNvPr>
          <p:cNvSpPr/>
          <p:nvPr/>
        </p:nvSpPr>
        <p:spPr>
          <a:xfrm>
            <a:off x="908600" y="3218992"/>
            <a:ext cx="7308643" cy="33109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dirty="0">
                <a:solidFill>
                  <a:schemeClr val="bg2"/>
                </a:solidFill>
              </a:rPr>
              <a:t>Stigma</a:t>
            </a:r>
          </a:p>
        </p:txBody>
      </p:sp>
      <p:sp>
        <p:nvSpPr>
          <p:cNvPr id="35" name="Rectangle 34">
            <a:extLst>
              <a:ext uri="{FF2B5EF4-FFF2-40B4-BE49-F238E27FC236}">
                <a16:creationId xmlns:a16="http://schemas.microsoft.com/office/drawing/2014/main" id="{0A8230CD-E3E8-C947-840E-BB675580301B}"/>
              </a:ext>
            </a:extLst>
          </p:cNvPr>
          <p:cNvSpPr/>
          <p:nvPr/>
        </p:nvSpPr>
        <p:spPr>
          <a:xfrm>
            <a:off x="908600" y="3552584"/>
            <a:ext cx="7308643" cy="33109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dirty="0">
                <a:solidFill>
                  <a:schemeClr val="bg2"/>
                </a:solidFill>
              </a:rPr>
              <a:t>Access</a:t>
            </a:r>
            <a:r>
              <a:rPr lang="en-US" dirty="0">
                <a:solidFill>
                  <a:schemeClr val="bg2"/>
                </a:solidFill>
              </a:rPr>
              <a:t> </a:t>
            </a:r>
            <a:r>
              <a:rPr lang="en-US" sz="1400" dirty="0">
                <a:solidFill>
                  <a:schemeClr val="bg2"/>
                </a:solidFill>
              </a:rPr>
              <a:t>to Care</a:t>
            </a:r>
          </a:p>
        </p:txBody>
      </p:sp>
      <p:sp>
        <p:nvSpPr>
          <p:cNvPr id="36" name="Rectangle 35">
            <a:extLst>
              <a:ext uri="{FF2B5EF4-FFF2-40B4-BE49-F238E27FC236}">
                <a16:creationId xmlns:a16="http://schemas.microsoft.com/office/drawing/2014/main" id="{06DC242C-E030-9648-9E97-E0FDA94380C5}"/>
              </a:ext>
            </a:extLst>
          </p:cNvPr>
          <p:cNvSpPr/>
          <p:nvPr/>
        </p:nvSpPr>
        <p:spPr>
          <a:xfrm>
            <a:off x="908600" y="3884119"/>
            <a:ext cx="7308643" cy="331092"/>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dirty="0">
                <a:solidFill>
                  <a:schemeClr val="bg2"/>
                </a:solidFill>
              </a:rPr>
              <a:t>Education</a:t>
            </a:r>
          </a:p>
        </p:txBody>
      </p:sp>
      <p:sp>
        <p:nvSpPr>
          <p:cNvPr id="8" name="Title 7">
            <a:extLst>
              <a:ext uri="{FF2B5EF4-FFF2-40B4-BE49-F238E27FC236}">
                <a16:creationId xmlns:a16="http://schemas.microsoft.com/office/drawing/2014/main" id="{C9F7640A-7C52-1A4A-9CCA-D93FD0A25647}"/>
              </a:ext>
            </a:extLst>
          </p:cNvPr>
          <p:cNvSpPr>
            <a:spLocks noGrp="1"/>
          </p:cNvSpPr>
          <p:nvPr>
            <p:ph type="title"/>
          </p:nvPr>
        </p:nvSpPr>
        <p:spPr>
          <a:xfrm>
            <a:off x="417095" y="58994"/>
            <a:ext cx="8309810" cy="510909"/>
          </a:xfrm>
        </p:spPr>
        <p:txBody>
          <a:bodyPr/>
          <a:lstStyle/>
          <a:p>
            <a:r>
              <a:rPr lang="en-US" dirty="0"/>
              <a:t>Acute and Chronic Pain Management:</a:t>
            </a:r>
          </a:p>
        </p:txBody>
      </p:sp>
      <p:sp>
        <p:nvSpPr>
          <p:cNvPr id="16" name="Text Placeholder 15">
            <a:extLst>
              <a:ext uri="{FF2B5EF4-FFF2-40B4-BE49-F238E27FC236}">
                <a16:creationId xmlns:a16="http://schemas.microsoft.com/office/drawing/2014/main" id="{B727DB6E-BA9D-E54B-A4F6-94143F72E336}"/>
              </a:ext>
            </a:extLst>
          </p:cNvPr>
          <p:cNvSpPr>
            <a:spLocks noGrp="1"/>
          </p:cNvSpPr>
          <p:nvPr>
            <p:ph type="body" sz="half" idx="2"/>
          </p:nvPr>
        </p:nvSpPr>
        <p:spPr>
          <a:xfrm>
            <a:off x="417095" y="455373"/>
            <a:ext cx="8309810" cy="406265"/>
          </a:xfrm>
        </p:spPr>
        <p:txBody>
          <a:bodyPr/>
          <a:lstStyle/>
          <a:p>
            <a:r>
              <a:rPr lang="en-US" sz="2400" dirty="0"/>
              <a:t>Individualized, Multimodal, Interdisciplinary</a:t>
            </a:r>
          </a:p>
        </p:txBody>
      </p:sp>
      <p:sp>
        <p:nvSpPr>
          <p:cNvPr id="17" name="Text Placeholder 16">
            <a:extLst>
              <a:ext uri="{FF2B5EF4-FFF2-40B4-BE49-F238E27FC236}">
                <a16:creationId xmlns:a16="http://schemas.microsoft.com/office/drawing/2014/main" id="{80EE53B3-0DCF-C149-8C11-7F156CD7881C}"/>
              </a:ext>
            </a:extLst>
          </p:cNvPr>
          <p:cNvSpPr>
            <a:spLocks noGrp="1"/>
          </p:cNvSpPr>
          <p:nvPr>
            <p:ph type="body" sz="quarter" idx="10"/>
          </p:nvPr>
        </p:nvSpPr>
        <p:spPr>
          <a:xfrm>
            <a:off x="0" y="4677219"/>
            <a:ext cx="8464732" cy="466281"/>
          </a:xfrm>
        </p:spPr>
        <p:txBody>
          <a:bodyPr/>
          <a:lstStyle/>
          <a:p>
            <a:pPr marL="7938" indent="-7938"/>
            <a:r>
              <a:rPr lang="en-US" sz="900" dirty="0"/>
              <a:t>U.S. Department of Health and Human Services. </a:t>
            </a:r>
            <a:r>
              <a:rPr lang="en-US" sz="900" i="1" dirty="0"/>
              <a:t>Pain Management Best Practices Inter-Agency Task Force Report: Updates, Gaps, Inconsistencies, and Recommendations. </a:t>
            </a:r>
            <a:r>
              <a:rPr lang="en-US" sz="900" dirty="0"/>
              <a:t>2019. Available at https://www.hhs.gov/sites/default/files/pmtf-final-report-2019-05-23.pdf. Accessed October 1, 2021.</a:t>
            </a:r>
          </a:p>
        </p:txBody>
      </p:sp>
    </p:spTree>
    <p:extLst>
      <p:ext uri="{BB962C8B-B14F-4D97-AF65-F5344CB8AC3E}">
        <p14:creationId xmlns:p14="http://schemas.microsoft.com/office/powerpoint/2010/main" val="372001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87AC-AFA4-F745-ADE9-84759729D631}"/>
              </a:ext>
            </a:extLst>
          </p:cNvPr>
          <p:cNvSpPr>
            <a:spLocks noGrp="1"/>
          </p:cNvSpPr>
          <p:nvPr>
            <p:ph type="title"/>
          </p:nvPr>
        </p:nvSpPr>
        <p:spPr>
          <a:xfrm>
            <a:off x="417095" y="76421"/>
            <a:ext cx="8309810" cy="877163"/>
          </a:xfrm>
        </p:spPr>
        <p:txBody>
          <a:bodyPr/>
          <a:lstStyle/>
          <a:p>
            <a:r>
              <a:rPr lang="en-US" sz="3000" dirty="0">
                <a:ea typeface="Calibri Light" charset="0"/>
                <a:cs typeface="Calibri Light" charset="0"/>
              </a:rPr>
              <a:t>2016 CDC Guideline for Prescribing Opioids for Chronic Pain</a:t>
            </a:r>
            <a:endParaRPr lang="en-US" sz="3000" dirty="0"/>
          </a:p>
        </p:txBody>
      </p:sp>
      <p:sp>
        <p:nvSpPr>
          <p:cNvPr id="4" name="Text Placeholder 3">
            <a:extLst>
              <a:ext uri="{FF2B5EF4-FFF2-40B4-BE49-F238E27FC236}">
                <a16:creationId xmlns:a16="http://schemas.microsoft.com/office/drawing/2014/main" id="{AB7935C4-B397-674B-90BD-A300E6131A25}"/>
              </a:ext>
            </a:extLst>
          </p:cNvPr>
          <p:cNvSpPr>
            <a:spLocks noGrp="1"/>
          </p:cNvSpPr>
          <p:nvPr>
            <p:ph type="body" sz="quarter" idx="10"/>
          </p:nvPr>
        </p:nvSpPr>
        <p:spPr>
          <a:xfrm>
            <a:off x="0" y="4791069"/>
            <a:ext cx="8113986" cy="466281"/>
          </a:xfrm>
        </p:spPr>
        <p:txBody>
          <a:bodyPr/>
          <a:lstStyle/>
          <a:p>
            <a:r>
              <a:rPr lang="en-US" sz="900" dirty="0">
                <a:ea typeface="ヒラギノ角ゴ Pro W3" panose="020B0300000000000000" pitchFamily="34" charset="-128"/>
              </a:rPr>
              <a:t>MME = morphine milligram equivalent; PDMP = prescription drug monitoring program </a:t>
            </a:r>
            <a:br>
              <a:rPr lang="en-US" sz="900" dirty="0">
                <a:ea typeface="ヒラギノ角ゴ Pro W3" panose="020B0300000000000000" pitchFamily="34" charset="-128"/>
              </a:rPr>
            </a:br>
            <a:r>
              <a:rPr lang="en-US" sz="900" dirty="0">
                <a:ea typeface="ヒラギノ角ゴ Pro W3" panose="020B0300000000000000" pitchFamily="34" charset="-128"/>
              </a:rPr>
              <a:t>Dowell D, et al. </a:t>
            </a:r>
            <a:r>
              <a:rPr lang="en-US" sz="900" i="1" dirty="0">
                <a:ea typeface="ヒラギノ角ゴ Pro W3" panose="020B0300000000000000" pitchFamily="34" charset="-128"/>
              </a:rPr>
              <a:t>MMWR Recomm Re</a:t>
            </a:r>
            <a:r>
              <a:rPr lang="en-US" sz="900" dirty="0">
                <a:ea typeface="ヒラギノ角ゴ Pro W3" panose="020B0300000000000000" pitchFamily="34" charset="-128"/>
              </a:rPr>
              <a:t>p 2016;65(1):1-49.</a:t>
            </a:r>
          </a:p>
        </p:txBody>
      </p:sp>
      <p:graphicFrame>
        <p:nvGraphicFramePr>
          <p:cNvPr id="5" name="Content Placeholder 4">
            <a:extLst>
              <a:ext uri="{FF2B5EF4-FFF2-40B4-BE49-F238E27FC236}">
                <a16:creationId xmlns:a16="http://schemas.microsoft.com/office/drawing/2014/main" id="{1D487A2D-3924-2D4F-9CE9-05338A455770}"/>
              </a:ext>
            </a:extLst>
          </p:cNvPr>
          <p:cNvGraphicFramePr>
            <a:graphicFrameLocks/>
          </p:cNvGraphicFramePr>
          <p:nvPr>
            <p:extLst>
              <p:ext uri="{D42A27DB-BD31-4B8C-83A1-F6EECF244321}">
                <p14:modId xmlns:p14="http://schemas.microsoft.com/office/powerpoint/2010/main" val="3740725115"/>
              </p:ext>
            </p:extLst>
          </p:nvPr>
        </p:nvGraphicFramePr>
        <p:xfrm>
          <a:off x="300942" y="984067"/>
          <a:ext cx="8564383" cy="3773829"/>
        </p:xfrm>
        <a:graphic>
          <a:graphicData uri="http://schemas.openxmlformats.org/drawingml/2006/table">
            <a:tbl>
              <a:tblPr firstRow="1" bandRow="1">
                <a:tableStyleId>{5C22544A-7EE6-4342-B048-85BDC9FD1C3A}</a:tableStyleId>
              </a:tblPr>
              <a:tblGrid>
                <a:gridCol w="8564383">
                  <a:extLst>
                    <a:ext uri="{9D8B030D-6E8A-4147-A177-3AD203B41FA5}">
                      <a16:colId xmlns:a16="http://schemas.microsoft.com/office/drawing/2014/main" val="895527756"/>
                    </a:ext>
                  </a:extLst>
                </a:gridCol>
              </a:tblGrid>
              <a:tr h="323104">
                <a:tc>
                  <a:txBody>
                    <a:bodyPr/>
                    <a:lstStyle/>
                    <a:p>
                      <a:r>
                        <a:rPr lang="en-US" sz="1600" b="1" kern="1200" dirty="0">
                          <a:solidFill>
                            <a:schemeClr val="lt1"/>
                          </a:solidFill>
                          <a:effectLst/>
                          <a:latin typeface="+mn-lt"/>
                          <a:ea typeface="+mn-ea"/>
                          <a:cs typeface="+mn-cs"/>
                        </a:rPr>
                        <a:t>Determining need for opioids</a:t>
                      </a:r>
                      <a:r>
                        <a:rPr lang="en-US" sz="1600" dirty="0">
                          <a:effectLst/>
                        </a:rPr>
                        <a:t> </a:t>
                      </a:r>
                      <a:endParaRPr lang="en-US" sz="1600" dirty="0"/>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extLst>
                  <a:ext uri="{0D108BD9-81ED-4DB2-BD59-A6C34878D82A}">
                    <a16:rowId xmlns:a16="http://schemas.microsoft.com/office/drawing/2014/main" val="2717677495"/>
                  </a:ext>
                </a:extLst>
              </a:tr>
              <a:tr h="704953">
                <a:tc>
                  <a:txBody>
                    <a:bodyPr/>
                    <a:lstStyle/>
                    <a:p>
                      <a:pPr marL="182562" lvl="0" indent="-171450">
                        <a:buFont typeface="Arial" panose="020B0604020202020204" pitchFamily="34" charset="0"/>
                        <a:buChar char="•"/>
                        <a:tabLst/>
                      </a:pPr>
                      <a:r>
                        <a:rPr lang="en-US" sz="1400" kern="1200" dirty="0">
                          <a:solidFill>
                            <a:schemeClr val="dk1"/>
                          </a:solidFill>
                          <a:effectLst/>
                          <a:latin typeface="+mn-lt"/>
                          <a:ea typeface="+mn-ea"/>
                          <a:cs typeface="+mn-cs"/>
                        </a:rPr>
                        <a:t>Opioids are not first-line or routine therapy for chronic pain.</a:t>
                      </a:r>
                      <a:endParaRPr lang="en-US" sz="1400" dirty="0">
                        <a:effectLst/>
                      </a:endParaRPr>
                    </a:p>
                    <a:p>
                      <a:pPr marL="182562" lvl="0" indent="-171450">
                        <a:buFont typeface="Arial" panose="020B0604020202020204" pitchFamily="34" charset="0"/>
                        <a:buChar char="•"/>
                        <a:tabLst/>
                      </a:pPr>
                      <a:r>
                        <a:rPr lang="en-US" sz="1400" kern="1200" dirty="0">
                          <a:solidFill>
                            <a:schemeClr val="dk1"/>
                          </a:solidFill>
                          <a:effectLst/>
                          <a:latin typeface="+mn-lt"/>
                          <a:ea typeface="+mn-ea"/>
                          <a:cs typeface="+mn-cs"/>
                        </a:rPr>
                        <a:t>Establish and measure goals for pain and function.</a:t>
                      </a:r>
                      <a:endParaRPr lang="en-US" sz="1400" dirty="0">
                        <a:effectLst/>
                      </a:endParaRPr>
                    </a:p>
                    <a:p>
                      <a:pPr marL="182562" indent="-171450">
                        <a:buFont typeface="Arial" panose="020B0604020202020204" pitchFamily="34" charset="0"/>
                        <a:buChar char="•"/>
                        <a:tabLst/>
                      </a:pPr>
                      <a:r>
                        <a:rPr lang="en-US" sz="1400" kern="1200" dirty="0">
                          <a:solidFill>
                            <a:schemeClr val="dk1"/>
                          </a:solidFill>
                          <a:effectLst/>
                          <a:latin typeface="+mn-lt"/>
                          <a:ea typeface="+mn-ea"/>
                          <a:cs typeface="+mn-cs"/>
                        </a:rPr>
                        <a:t>Discuss benefits and risks of opioid therapy and availability of nonopioid therapies.</a:t>
                      </a:r>
                      <a:r>
                        <a:rPr lang="en-US" sz="1400" dirty="0">
                          <a:effectLst/>
                        </a:rPr>
                        <a:t> </a:t>
                      </a:r>
                      <a:endParaRPr lang="en-US" sz="1400" dirty="0"/>
                    </a:p>
                  </a:txBody>
                  <a:tcP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3430077389"/>
                  </a:ext>
                </a:extLst>
              </a:tr>
              <a:tr h="288346">
                <a:tc>
                  <a:txBody>
                    <a:bodyPr/>
                    <a:lstStyle/>
                    <a:p>
                      <a:r>
                        <a:rPr lang="en-US" sz="1600" b="1" dirty="0">
                          <a:solidFill>
                            <a:srgbClr val="FFFFFF"/>
                          </a:solidFill>
                          <a:effectLst/>
                          <a:latin typeface="Arial" panose="020B0604020202020204" pitchFamily="34" charset="0"/>
                          <a:cs typeface="Times New Roman" panose="02020603050405020304" pitchFamily="18" charset="0"/>
                        </a:rPr>
                        <a:t>Opioid selection, dosage, and duration of therapy</a:t>
                      </a:r>
                      <a:endParaRPr lang="en-US" sz="2400" dirty="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extLst>
                  <a:ext uri="{0D108BD9-81ED-4DB2-BD59-A6C34878D82A}">
                    <a16:rowId xmlns:a16="http://schemas.microsoft.com/office/drawing/2014/main" val="1771498722"/>
                  </a:ext>
                </a:extLst>
              </a:tr>
              <a:tr h="1028057">
                <a:tc>
                  <a:txBody>
                    <a:bodyPr/>
                    <a:lstStyle/>
                    <a:p>
                      <a:pPr marL="228600" marR="0" lvl="0" indent="-171450">
                        <a:spcBef>
                          <a:spcPts val="0"/>
                        </a:spcBef>
                        <a:spcAft>
                          <a:spcPts val="0"/>
                        </a:spcAft>
                        <a:buFont typeface="Arial" panose="020B0604020202020204" pitchFamily="34" charset="0"/>
                        <a:buChar char="•"/>
                        <a:tabLst/>
                      </a:pPr>
                      <a:r>
                        <a:rPr lang="en-US" sz="1400" dirty="0">
                          <a:solidFill>
                            <a:srgbClr val="000000"/>
                          </a:solidFill>
                          <a:effectLst/>
                          <a:latin typeface="Arial" panose="020B0604020202020204" pitchFamily="34" charset="0"/>
                          <a:cs typeface="Times New Roman" panose="02020603050405020304" pitchFamily="18" charset="0"/>
                        </a:rPr>
                        <a:t>Use immediate-release opioids when starting.</a:t>
                      </a:r>
                      <a:endParaRPr lang="en-US" sz="2000" dirty="0">
                        <a:effectLst/>
                        <a:latin typeface="Calibri" panose="020F0502020204030204" pitchFamily="34" charset="0"/>
                        <a:cs typeface="Times New Roman" panose="02020603050405020304" pitchFamily="18" charset="0"/>
                      </a:endParaRPr>
                    </a:p>
                    <a:p>
                      <a:pPr marL="228600" marR="0" lvl="0" indent="-171450">
                        <a:spcBef>
                          <a:spcPts val="0"/>
                        </a:spcBef>
                        <a:spcAft>
                          <a:spcPts val="0"/>
                        </a:spcAft>
                        <a:buFont typeface="Arial" panose="020B0604020202020204" pitchFamily="34" charset="0"/>
                        <a:buChar char="•"/>
                        <a:tabLst/>
                      </a:pPr>
                      <a:r>
                        <a:rPr lang="en-US" sz="1400" dirty="0">
                          <a:solidFill>
                            <a:srgbClr val="000000"/>
                          </a:solidFill>
                          <a:effectLst/>
                          <a:latin typeface="Arial" panose="020B0604020202020204" pitchFamily="34" charset="0"/>
                          <a:cs typeface="Times New Roman" panose="02020603050405020304" pitchFamily="18" charset="0"/>
                        </a:rPr>
                        <a:t>Use caution at any dose. Reassess benefits and risk when dose reaches &gt; 50 MME and avoid increasing dose to &gt; 90 MME without carefully justifying decision.</a:t>
                      </a:r>
                    </a:p>
                    <a:p>
                      <a:pPr marL="228600" marR="0" lvl="0" indent="-171450">
                        <a:spcBef>
                          <a:spcPts val="0"/>
                        </a:spcBef>
                        <a:spcAft>
                          <a:spcPts val="0"/>
                        </a:spcAft>
                        <a:buFont typeface="Arial" panose="020B0604020202020204" pitchFamily="34" charset="0"/>
                        <a:buChar char="•"/>
                        <a:tabLst/>
                      </a:pPr>
                      <a:r>
                        <a:rPr lang="en-US" sz="1400" dirty="0">
                          <a:solidFill>
                            <a:srgbClr val="000000"/>
                          </a:solidFill>
                          <a:effectLst/>
                          <a:latin typeface="Arial" panose="020B0604020202020204" pitchFamily="34" charset="0"/>
                          <a:cs typeface="Times New Roman" panose="02020603050405020304" pitchFamily="18" charset="0"/>
                        </a:rPr>
                        <a:t>Long-term use begins with treatment of acute pain. 3 days or less is often sufficient.</a:t>
                      </a:r>
                      <a:endParaRPr lang="en-US" sz="2000" dirty="0">
                        <a:effectLst/>
                        <a:latin typeface="Calibri" panose="020F0502020204030204" pitchFamily="34" charset="0"/>
                        <a:cs typeface="Times New Roman" panose="02020603050405020304" pitchFamily="18" charset="0"/>
                      </a:endParaRPr>
                    </a:p>
                    <a:p>
                      <a:pPr marL="228600" marR="0" lvl="0" indent="-171450">
                        <a:spcBef>
                          <a:spcPts val="0"/>
                        </a:spcBef>
                        <a:spcAft>
                          <a:spcPts val="0"/>
                        </a:spcAft>
                        <a:buFont typeface="Arial" panose="020B0604020202020204" pitchFamily="34" charset="0"/>
                        <a:buChar char="•"/>
                        <a:tabLst/>
                      </a:pPr>
                      <a:r>
                        <a:rPr lang="en-US" sz="1400" dirty="0">
                          <a:effectLst/>
                          <a:latin typeface="Arial" panose="020B0604020202020204" pitchFamily="34" charset="0"/>
                          <a:cs typeface="Times New Roman" panose="02020603050405020304" pitchFamily="18" charset="0"/>
                        </a:rPr>
                        <a:t>Follow-up and re-evaluate risk of harm; reduce dose or taper and discontinue if needed.</a:t>
                      </a:r>
                      <a:endParaRPr lang="en-US" sz="2000" dirty="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4038062867"/>
                  </a:ext>
                </a:extLst>
              </a:tr>
              <a:tr h="285083">
                <a:tc>
                  <a:txBody>
                    <a:bodyPr/>
                    <a:lstStyle/>
                    <a:p>
                      <a:pPr marL="57150" marR="0" lvl="0" indent="0">
                        <a:spcBef>
                          <a:spcPts val="0"/>
                        </a:spcBef>
                        <a:spcAft>
                          <a:spcPts val="0"/>
                        </a:spcAft>
                        <a:buFont typeface="Symbol" pitchFamily="2" charset="2"/>
                        <a:buNone/>
                        <a:tabLst/>
                      </a:pPr>
                      <a:r>
                        <a:rPr lang="en-US" sz="1600" b="1" kern="1200" dirty="0">
                          <a:solidFill>
                            <a:schemeClr val="bg2"/>
                          </a:solidFill>
                          <a:effectLst/>
                          <a:latin typeface="+mn-lt"/>
                          <a:ea typeface="+mn-ea"/>
                          <a:cs typeface="+mn-cs"/>
                        </a:rPr>
                        <a:t>Assessing risk and addressing harm</a:t>
                      </a:r>
                      <a:r>
                        <a:rPr lang="en-US" sz="1600" dirty="0">
                          <a:solidFill>
                            <a:schemeClr val="bg2"/>
                          </a:solidFill>
                          <a:effectLst/>
                        </a:rPr>
                        <a:t> </a:t>
                      </a:r>
                      <a:endParaRPr lang="en-US" sz="1600" b="1" dirty="0">
                        <a:solidFill>
                          <a:schemeClr val="bg2"/>
                        </a:solidFill>
                        <a:effectLst/>
                        <a:latin typeface="+mj-lt"/>
                        <a:cs typeface="Times New Roman" panose="02020603050405020304" pitchFamily="18" charset="0"/>
                      </a:endParaRPr>
                    </a:p>
                  </a:txBody>
                  <a:tcPr marL="68580" marR="68580" marT="0" marB="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extLst>
                  <a:ext uri="{0D108BD9-81ED-4DB2-BD59-A6C34878D82A}">
                    <a16:rowId xmlns:a16="http://schemas.microsoft.com/office/drawing/2014/main" val="759391811"/>
                  </a:ext>
                </a:extLst>
              </a:tr>
              <a:tr h="981497">
                <a:tc>
                  <a:txBody>
                    <a:bodyPr/>
                    <a:lstStyle/>
                    <a:p>
                      <a:pPr marL="171450" lvl="0" indent="-171450">
                        <a:buFont typeface="Arial" panose="020B0604020202020204" pitchFamily="34" charset="0"/>
                        <a:buChar char="•"/>
                      </a:pPr>
                      <a:r>
                        <a:rPr lang="en-US" sz="1400" kern="1200" dirty="0">
                          <a:solidFill>
                            <a:schemeClr val="dk1"/>
                          </a:solidFill>
                          <a:effectLst/>
                          <a:latin typeface="+mn-lt"/>
                          <a:ea typeface="+mn-ea"/>
                          <a:cs typeface="+mn-cs"/>
                        </a:rPr>
                        <a:t>Evaluate risk factors for opioid-related harms.</a:t>
                      </a:r>
                      <a:endParaRPr lang="en-US" sz="1400" dirty="0">
                        <a:effectLst/>
                      </a:endParaRPr>
                    </a:p>
                    <a:p>
                      <a:pPr marL="171450" lvl="0" indent="-171450">
                        <a:buFont typeface="Arial" panose="020B0604020202020204" pitchFamily="34" charset="0"/>
                        <a:buChar char="•"/>
                      </a:pPr>
                      <a:r>
                        <a:rPr lang="en-US" sz="1400" kern="1200" dirty="0">
                          <a:solidFill>
                            <a:schemeClr val="dk1"/>
                          </a:solidFill>
                          <a:effectLst/>
                          <a:latin typeface="+mn-lt"/>
                          <a:ea typeface="+mn-ea"/>
                          <a:cs typeface="+mn-cs"/>
                        </a:rPr>
                        <a:t>Check PDMP for high dosages and prescriptions from other providers.</a:t>
                      </a:r>
                      <a:endParaRPr lang="en-US" sz="1400" dirty="0">
                        <a:effectLst/>
                      </a:endParaRPr>
                    </a:p>
                    <a:p>
                      <a:pPr marL="171450" lvl="0" indent="-171450">
                        <a:buFont typeface="Arial" panose="020B0604020202020204" pitchFamily="34" charset="0"/>
                        <a:buChar char="•"/>
                      </a:pPr>
                      <a:r>
                        <a:rPr lang="en-US" sz="1400" kern="1200" dirty="0">
                          <a:solidFill>
                            <a:schemeClr val="dk1"/>
                          </a:solidFill>
                          <a:effectLst/>
                          <a:latin typeface="+mn-lt"/>
                          <a:ea typeface="+mn-ea"/>
                          <a:cs typeface="+mn-cs"/>
                        </a:rPr>
                        <a:t>Use urine drug testing to identify prescribed substances and undisclosed use.</a:t>
                      </a:r>
                      <a:endParaRPr lang="en-US" sz="1400" dirty="0">
                        <a:effectLst/>
                      </a:endParaRPr>
                    </a:p>
                    <a:p>
                      <a:pPr marL="171450" lvl="0" indent="-171450">
                        <a:buFont typeface="Arial" panose="020B0604020202020204" pitchFamily="34" charset="0"/>
                        <a:buChar char="•"/>
                      </a:pPr>
                      <a:r>
                        <a:rPr lang="en-US" sz="1400" kern="1200" dirty="0">
                          <a:solidFill>
                            <a:schemeClr val="dk1"/>
                          </a:solidFill>
                          <a:effectLst/>
                          <a:latin typeface="+mn-lt"/>
                          <a:ea typeface="+mn-ea"/>
                          <a:cs typeface="+mn-cs"/>
                        </a:rPr>
                        <a:t>Avoid</a:t>
                      </a:r>
                      <a:r>
                        <a:rPr lang="en-US" sz="1400" dirty="0">
                          <a:effectLst/>
                        </a:rPr>
                        <a:t> </a:t>
                      </a:r>
                      <a:r>
                        <a:rPr lang="en-US" sz="1400" kern="1200" dirty="0">
                          <a:solidFill>
                            <a:schemeClr val="dk1"/>
                          </a:solidFill>
                          <a:effectLst/>
                          <a:latin typeface="+mn-lt"/>
                          <a:ea typeface="+mn-ea"/>
                          <a:cs typeface="+mn-cs"/>
                        </a:rPr>
                        <a:t>concurrent benzodiazepine and opioid prescribing.</a:t>
                      </a:r>
                      <a:endParaRPr lang="en-US" sz="1400" dirty="0">
                        <a:effectLst/>
                      </a:endParaRPr>
                    </a:p>
                    <a:p>
                      <a:pPr marL="171450" indent="-171450">
                        <a:buFont typeface="Arial" panose="020B0604020202020204" pitchFamily="34" charset="0"/>
                        <a:buChar char="•"/>
                      </a:pPr>
                      <a:r>
                        <a:rPr lang="en-US" sz="1400" kern="1200" dirty="0">
                          <a:solidFill>
                            <a:schemeClr val="dk1"/>
                          </a:solidFill>
                          <a:effectLst/>
                          <a:latin typeface="+mn-lt"/>
                          <a:ea typeface="+mn-ea"/>
                          <a:cs typeface="+mn-cs"/>
                        </a:rPr>
                        <a:t>Arrange treatment for OUD if needed.</a:t>
                      </a:r>
                      <a:endParaRPr lang="en-US" sz="1400" b="1" dirty="0">
                        <a:effectLst/>
                        <a:latin typeface="+mj-lt"/>
                        <a:cs typeface="Times New Roman" panose="02020603050405020304" pitchFamily="18" charset="0"/>
                      </a:endParaRPr>
                    </a:p>
                  </a:txBody>
                  <a:tcPr marL="68580" marR="68580" marT="0" marB="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3361815075"/>
                  </a:ext>
                </a:extLst>
              </a:tr>
            </a:tbl>
          </a:graphicData>
        </a:graphic>
      </p:graphicFrame>
    </p:spTree>
    <p:extLst>
      <p:ext uri="{BB962C8B-B14F-4D97-AF65-F5344CB8AC3E}">
        <p14:creationId xmlns:p14="http://schemas.microsoft.com/office/powerpoint/2010/main" val="90439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9D353F-6A28-F141-B62D-583BF3E90212}"/>
              </a:ext>
            </a:extLst>
          </p:cNvPr>
          <p:cNvSpPr>
            <a:spLocks noGrp="1"/>
          </p:cNvSpPr>
          <p:nvPr>
            <p:ph type="title"/>
          </p:nvPr>
        </p:nvSpPr>
        <p:spPr>
          <a:xfrm>
            <a:off x="417095" y="50260"/>
            <a:ext cx="8309810" cy="929485"/>
          </a:xfrm>
        </p:spPr>
        <p:txBody>
          <a:bodyPr/>
          <a:lstStyle/>
          <a:p>
            <a:r>
              <a:rPr lang="en-US" sz="3200" dirty="0"/>
              <a:t>Unintended Consequences: Misapplication of 2016 Guideline</a:t>
            </a:r>
          </a:p>
        </p:txBody>
      </p:sp>
      <p:sp>
        <p:nvSpPr>
          <p:cNvPr id="6" name="Content Placeholder 5">
            <a:extLst>
              <a:ext uri="{FF2B5EF4-FFF2-40B4-BE49-F238E27FC236}">
                <a16:creationId xmlns:a16="http://schemas.microsoft.com/office/drawing/2014/main" id="{75A9AF14-52D9-9740-975B-D46C9F0EDCA3}"/>
              </a:ext>
            </a:extLst>
          </p:cNvPr>
          <p:cNvSpPr>
            <a:spLocks noGrp="1"/>
          </p:cNvSpPr>
          <p:nvPr>
            <p:ph idx="1"/>
          </p:nvPr>
        </p:nvSpPr>
        <p:spPr>
          <a:xfrm>
            <a:off x="417095" y="1142178"/>
            <a:ext cx="8309810" cy="3253198"/>
          </a:xfrm>
        </p:spPr>
        <p:txBody>
          <a:bodyPr/>
          <a:lstStyle/>
          <a:p>
            <a:r>
              <a:rPr lang="en-US" sz="2800" dirty="0"/>
              <a:t>Although not intended to be model legislation, 28 states have enacted legislation related to opioid prescription limits</a:t>
            </a:r>
          </a:p>
          <a:p>
            <a:r>
              <a:rPr lang="en-US" sz="2800" dirty="0"/>
              <a:t>Has been used to override medical decisions</a:t>
            </a:r>
          </a:p>
          <a:p>
            <a:r>
              <a:rPr lang="en-US" sz="2800" dirty="0"/>
              <a:t>Patients on high dose opioids discontinued or dismissed from care</a:t>
            </a:r>
          </a:p>
          <a:p>
            <a:r>
              <a:rPr lang="en-US" sz="2800" dirty="0"/>
              <a:t>Universally stop prescribing opioids even when benefits outweigh risks</a:t>
            </a:r>
          </a:p>
        </p:txBody>
      </p:sp>
      <p:sp>
        <p:nvSpPr>
          <p:cNvPr id="7" name="Text Placeholder 6">
            <a:extLst>
              <a:ext uri="{FF2B5EF4-FFF2-40B4-BE49-F238E27FC236}">
                <a16:creationId xmlns:a16="http://schemas.microsoft.com/office/drawing/2014/main" id="{A740FA6C-B10C-A74C-BE69-5C5BC7E0BE06}"/>
              </a:ext>
            </a:extLst>
          </p:cNvPr>
          <p:cNvSpPr>
            <a:spLocks noGrp="1"/>
          </p:cNvSpPr>
          <p:nvPr>
            <p:ph type="body" sz="quarter" idx="10"/>
          </p:nvPr>
        </p:nvSpPr>
        <p:spPr/>
        <p:txBody>
          <a:bodyPr/>
          <a:lstStyle/>
          <a:p>
            <a:r>
              <a:rPr lang="en-US" dirty="0"/>
              <a:t>Dowell D, et al. </a:t>
            </a:r>
            <a:r>
              <a:rPr lang="en-US" i="1" dirty="0"/>
              <a:t>N Engl J Med</a:t>
            </a:r>
            <a:r>
              <a:rPr lang="en-US" dirty="0"/>
              <a:t>. 2019;380(24):2285-2287.</a:t>
            </a:r>
          </a:p>
        </p:txBody>
      </p:sp>
    </p:spTree>
    <p:extLst>
      <p:ext uri="{BB962C8B-B14F-4D97-AF65-F5344CB8AC3E}">
        <p14:creationId xmlns:p14="http://schemas.microsoft.com/office/powerpoint/2010/main" val="78060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4466F29-D6D6-FE4D-B4F2-F49AE12F0FF5}"/>
              </a:ext>
            </a:extLst>
          </p:cNvPr>
          <p:cNvSpPr>
            <a:spLocks noGrp="1"/>
          </p:cNvSpPr>
          <p:nvPr>
            <p:ph type="body" sz="quarter" idx="10"/>
          </p:nvPr>
        </p:nvSpPr>
        <p:spPr>
          <a:xfrm>
            <a:off x="0" y="4884784"/>
            <a:ext cx="8726905" cy="440120"/>
          </a:xfrm>
        </p:spPr>
        <p:txBody>
          <a:bodyPr/>
          <a:lstStyle/>
          <a:p>
            <a:pPr marL="0" indent="0"/>
            <a:r>
              <a:rPr lang="en-US" sz="800" dirty="0">
                <a:ea typeface="ヒラギノ角ゴ Pro W3" panose="020B0300000000000000" pitchFamily="34" charset="-128"/>
              </a:rPr>
              <a:t>Dowell D, et al. </a:t>
            </a:r>
            <a:r>
              <a:rPr lang="en-US" sz="800" i="1" dirty="0">
                <a:ea typeface="ヒラギノ角ゴ Pro W3" panose="020B0300000000000000" pitchFamily="34" charset="-128"/>
              </a:rPr>
              <a:t>MMWR Recomm Re</a:t>
            </a:r>
            <a:r>
              <a:rPr lang="en-US" sz="800" dirty="0">
                <a:ea typeface="ヒラギノ角ゴ Pro W3" panose="020B0300000000000000" pitchFamily="34" charset="-128"/>
              </a:rPr>
              <a:t>p 2016;65(1):1-49.; U.S. Pain Foundation. </a:t>
            </a:r>
            <a:r>
              <a:rPr lang="en-US" sz="800" dirty="0">
                <a:ea typeface="ヒラギノ角ゴ Pro W3" panose="020B0300000000000000" pitchFamily="34" charset="-128"/>
                <a:hlinkClick r:id="rId3"/>
              </a:rPr>
              <a:t>https://files.constantcontact.com/2476f49d001/d1ec53d7-4cc4-41a4-960e-8858936ca559.pdf</a:t>
            </a:r>
            <a:r>
              <a:rPr lang="en-US" sz="800" dirty="0">
                <a:ea typeface="ヒラギノ角ゴ Pro W3" panose="020B0300000000000000" pitchFamily="34" charset="-128"/>
              </a:rPr>
              <a:t>. Accessed October 2, 2021.</a:t>
            </a:r>
          </a:p>
        </p:txBody>
      </p:sp>
      <p:graphicFrame>
        <p:nvGraphicFramePr>
          <p:cNvPr id="5" name="Table 5">
            <a:extLst>
              <a:ext uri="{FF2B5EF4-FFF2-40B4-BE49-F238E27FC236}">
                <a16:creationId xmlns:a16="http://schemas.microsoft.com/office/drawing/2014/main" id="{EBB4B805-F2F5-5448-813A-363BE102FA87}"/>
              </a:ext>
            </a:extLst>
          </p:cNvPr>
          <p:cNvGraphicFramePr>
            <a:graphicFrameLocks noGrp="1"/>
          </p:cNvGraphicFramePr>
          <p:nvPr>
            <p:ph idx="4294967295"/>
            <p:extLst>
              <p:ext uri="{D42A27DB-BD31-4B8C-83A1-F6EECF244321}">
                <p14:modId xmlns:p14="http://schemas.microsoft.com/office/powerpoint/2010/main" val="2053529199"/>
              </p:ext>
            </p:extLst>
          </p:nvPr>
        </p:nvGraphicFramePr>
        <p:xfrm>
          <a:off x="133775" y="123897"/>
          <a:ext cx="8876450" cy="4682409"/>
        </p:xfrm>
        <a:graphic>
          <a:graphicData uri="http://schemas.openxmlformats.org/drawingml/2006/table">
            <a:tbl>
              <a:tblPr firstRow="1" bandRow="1">
                <a:tableStyleId>{5C22544A-7EE6-4342-B048-85BDC9FD1C3A}</a:tableStyleId>
              </a:tblPr>
              <a:tblGrid>
                <a:gridCol w="297302">
                  <a:extLst>
                    <a:ext uri="{9D8B030D-6E8A-4147-A177-3AD203B41FA5}">
                      <a16:colId xmlns:a16="http://schemas.microsoft.com/office/drawing/2014/main" val="117618988"/>
                    </a:ext>
                  </a:extLst>
                </a:gridCol>
                <a:gridCol w="3751547">
                  <a:extLst>
                    <a:ext uri="{9D8B030D-6E8A-4147-A177-3AD203B41FA5}">
                      <a16:colId xmlns:a16="http://schemas.microsoft.com/office/drawing/2014/main" val="1163784674"/>
                    </a:ext>
                  </a:extLst>
                </a:gridCol>
                <a:gridCol w="4827601">
                  <a:extLst>
                    <a:ext uri="{9D8B030D-6E8A-4147-A177-3AD203B41FA5}">
                      <a16:colId xmlns:a16="http://schemas.microsoft.com/office/drawing/2014/main" val="2915141574"/>
                    </a:ext>
                  </a:extLst>
                </a:gridCol>
              </a:tblGrid>
              <a:tr h="354249">
                <a:tc>
                  <a:txBody>
                    <a:bodyPr/>
                    <a:lstStyle/>
                    <a:p>
                      <a:endParaRPr lang="en-US" sz="1200" dirty="0"/>
                    </a:p>
                  </a:txBody>
                  <a:tcP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tc>
                  <a:txBody>
                    <a:bodyPr/>
                    <a:lstStyle/>
                    <a:p>
                      <a:r>
                        <a:rPr lang="en-US" sz="1400" dirty="0"/>
                        <a:t>2016 CDC Opioid Prescribing Guideline </a:t>
                      </a:r>
                      <a:endParaRPr lang="en-US" sz="1200" dirty="0"/>
                    </a:p>
                  </a:txBody>
                  <a:tcP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tc>
                  <a:txBody>
                    <a:bodyPr/>
                    <a:lstStyle/>
                    <a:p>
                      <a:r>
                        <a:rPr lang="en-US" sz="1400" dirty="0"/>
                        <a:t>2021 Draft CDC Opioid Prescribing Guideline</a:t>
                      </a:r>
                      <a:endParaRPr lang="en-US" sz="1200" dirty="0"/>
                    </a:p>
                  </a:txBody>
                  <a:tcP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extLst>
                  <a:ext uri="{0D108BD9-81ED-4DB2-BD59-A6C34878D82A}">
                    <a16:rowId xmlns:a16="http://schemas.microsoft.com/office/drawing/2014/main" val="105020950"/>
                  </a:ext>
                </a:extLst>
              </a:tr>
              <a:tr h="1033632">
                <a:tc>
                  <a:txBody>
                    <a:bodyPr/>
                    <a:lstStyle/>
                    <a:p>
                      <a:r>
                        <a:rPr lang="en-US" dirty="0"/>
                        <a:t>1</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r>
                        <a:rPr lang="en-US" sz="1300" dirty="0"/>
                        <a:t>Nonpharmacologic and nonopioid therapy is preferred for </a:t>
                      </a:r>
                      <a:r>
                        <a:rPr lang="en-US" sz="1300" dirty="0">
                          <a:solidFill>
                            <a:srgbClr val="FF0000"/>
                          </a:solidFill>
                        </a:rPr>
                        <a:t>chronic pain</a:t>
                      </a:r>
                      <a:r>
                        <a:rPr lang="en-US" sz="1300" dirty="0"/>
                        <a:t>. Clinicians should consider opioid therapy only if expected benefits for both pain and function are anticipated to outweigh risks to the patient.</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r>
                        <a:rPr lang="en-US" sz="1300" dirty="0">
                          <a:solidFill>
                            <a:schemeClr val="tx1"/>
                          </a:solidFill>
                        </a:rPr>
                        <a:t>Nonopioid therapies are preferred for many common types of </a:t>
                      </a:r>
                      <a:r>
                        <a:rPr lang="en-US" sz="1300" dirty="0">
                          <a:solidFill>
                            <a:srgbClr val="FF0000"/>
                          </a:solidFill>
                        </a:rPr>
                        <a:t>acute pain</a:t>
                      </a:r>
                      <a:r>
                        <a:rPr lang="en-US" sz="1300" dirty="0">
                          <a:solidFill>
                            <a:schemeClr val="tx1"/>
                          </a:solidFill>
                        </a:rPr>
                        <a:t>. Clinicians should </a:t>
                      </a:r>
                      <a:r>
                        <a:rPr lang="en-US" sz="1300" dirty="0">
                          <a:solidFill>
                            <a:srgbClr val="FF0000"/>
                          </a:solidFill>
                        </a:rPr>
                        <a:t>only</a:t>
                      </a:r>
                      <a:r>
                        <a:rPr lang="en-US" sz="1300" dirty="0">
                          <a:solidFill>
                            <a:schemeClr val="tx1"/>
                          </a:solidFill>
                        </a:rPr>
                        <a:t> consider opioid therapy </a:t>
                      </a:r>
                      <a:r>
                        <a:rPr lang="en-US" sz="1300" dirty="0">
                          <a:solidFill>
                            <a:srgbClr val="FF0000"/>
                          </a:solidFill>
                        </a:rPr>
                        <a:t>only for acute pain </a:t>
                      </a:r>
                      <a:r>
                        <a:rPr lang="en-US" sz="1300" dirty="0">
                          <a:solidFill>
                            <a:schemeClr val="tx1"/>
                          </a:solidFill>
                        </a:rPr>
                        <a:t>only if benefits are anticipated to outweigh risks to the patient. </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3829960602"/>
                  </a:ext>
                </a:extLst>
              </a:tr>
              <a:tr h="1033632">
                <a:tc>
                  <a:txBody>
                    <a:bodyPr/>
                    <a:lstStyle/>
                    <a:p>
                      <a:r>
                        <a:rPr lang="en-US" dirty="0"/>
                        <a:t>2</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tc>
                  <a:txBody>
                    <a:bodyPr/>
                    <a:lstStyle/>
                    <a:p>
                      <a:r>
                        <a:rPr lang="en-US" sz="1300" dirty="0"/>
                        <a:t>Before starting therapy for </a:t>
                      </a:r>
                      <a:r>
                        <a:rPr lang="en-US" sz="1300" dirty="0">
                          <a:solidFill>
                            <a:srgbClr val="FF0000"/>
                          </a:solidFill>
                        </a:rPr>
                        <a:t>chronic pain</a:t>
                      </a:r>
                      <a:r>
                        <a:rPr lang="en-US" sz="1300" dirty="0"/>
                        <a:t> establish treatment goals with all patients, including realistic goals for pain and function, and should consider how therapy will be discontinued if benefits do not outweigh risks.</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tc>
                  <a:txBody>
                    <a:bodyPr/>
                    <a:lstStyle/>
                    <a:p>
                      <a:r>
                        <a:rPr lang="en-US" sz="1300" dirty="0">
                          <a:solidFill>
                            <a:srgbClr val="FF0000"/>
                          </a:solidFill>
                        </a:rPr>
                        <a:t>Nonopioid therapies are preferred for subacute and chronic pian. Discuss with patients known risks and realistic benefits of opioid therapy,</a:t>
                      </a:r>
                      <a:r>
                        <a:rPr lang="en-US" sz="1300" dirty="0">
                          <a:solidFill>
                            <a:srgbClr val="C00000"/>
                          </a:solidFill>
                        </a:rPr>
                        <a:t> </a:t>
                      </a:r>
                      <a:r>
                        <a:rPr lang="en-US" sz="1300" dirty="0">
                          <a:solidFill>
                            <a:schemeClr val="tx1"/>
                          </a:solidFill>
                        </a:rPr>
                        <a:t>establish treatment goals for pain and function, and consider how opioid therapy will be discontinued if benefits do not outweigh risks.</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09385797"/>
                  </a:ext>
                </a:extLst>
              </a:tr>
              <a:tr h="844375">
                <a:tc>
                  <a:txBody>
                    <a:bodyPr/>
                    <a:lstStyle/>
                    <a:p>
                      <a:r>
                        <a:rPr lang="en-US" dirty="0"/>
                        <a:t>3</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r>
                        <a:rPr lang="en-US" sz="1300" dirty="0"/>
                        <a:t>When starting opioids for </a:t>
                      </a:r>
                      <a:r>
                        <a:rPr lang="en-US" sz="1300" dirty="0">
                          <a:solidFill>
                            <a:srgbClr val="FF0000"/>
                          </a:solidFill>
                        </a:rPr>
                        <a:t>chronic pain </a:t>
                      </a:r>
                      <a:r>
                        <a:rPr lang="en-US" sz="1300" dirty="0"/>
                        <a:t>clinician should prescribe immediate-release opioids instead of extended-release/long-acting (ER/LA) opioids.</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r>
                        <a:rPr lang="en-US" sz="1300" dirty="0">
                          <a:solidFill>
                            <a:srgbClr val="FF0000"/>
                          </a:solidFill>
                        </a:rPr>
                        <a:t>Clinicians should prescribe immediate-release opioids instead of 1 extended-release/long-acting (ER/LA) opioids.</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997566269"/>
                  </a:ext>
                </a:extLst>
              </a:tr>
              <a:tr h="1222888">
                <a:tc>
                  <a:txBody>
                    <a:bodyPr/>
                    <a:lstStyle/>
                    <a:p>
                      <a:r>
                        <a:rPr lang="en-US" dirty="0"/>
                        <a:t>4</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dirty="0"/>
                        <a:t>When </a:t>
                      </a:r>
                      <a:r>
                        <a:rPr lang="en-US" sz="1300" dirty="0">
                          <a:solidFill>
                            <a:srgbClr val="FF0000"/>
                          </a:solidFill>
                        </a:rPr>
                        <a:t>opioids are started </a:t>
                      </a:r>
                      <a:r>
                        <a:rPr lang="en-US" sz="1300" dirty="0"/>
                        <a:t>. . .Prescribe the lowest effective dosage. Reassess evidence of individual benefits and risks when increasing dosage to ≥50 MME/day, avoid increasing dosage to ≥90 MME/day or carefully justify a decision to titrate dosage to ≥90 MME/day.</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tc>
                  <a:txBody>
                    <a:bodyPr/>
                    <a:lstStyle/>
                    <a:p>
                      <a:r>
                        <a:rPr lang="en-US" sz="1300" dirty="0">
                          <a:solidFill>
                            <a:srgbClr val="FF0000"/>
                          </a:solidFill>
                        </a:rPr>
                        <a:t>For opioid-naïve patients with acute, subacute, or chronic pain, clinicians should prescribe the lowest effective dosage. If opioids are continued, carefully reassess evidence of benefits and risks when  increasing dosage to ≥50 MME/day, avoid dosage to ≥90 MME/day or carefully justify a decision to titrate dosage to &gt;90 MME/day.</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80864415"/>
                  </a:ext>
                </a:extLst>
              </a:tr>
            </a:tbl>
          </a:graphicData>
        </a:graphic>
      </p:graphicFrame>
    </p:spTree>
    <p:extLst>
      <p:ext uri="{BB962C8B-B14F-4D97-AF65-F5344CB8AC3E}">
        <p14:creationId xmlns:p14="http://schemas.microsoft.com/office/powerpoint/2010/main" val="95682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4466F29-D6D6-FE4D-B4F2-F49AE12F0FF5}"/>
              </a:ext>
            </a:extLst>
          </p:cNvPr>
          <p:cNvSpPr>
            <a:spLocks noGrp="1"/>
          </p:cNvSpPr>
          <p:nvPr>
            <p:ph type="body" sz="quarter" idx="10"/>
          </p:nvPr>
        </p:nvSpPr>
        <p:spPr>
          <a:xfrm>
            <a:off x="1" y="4873401"/>
            <a:ext cx="8470900" cy="440120"/>
          </a:xfrm>
        </p:spPr>
        <p:txBody>
          <a:bodyPr/>
          <a:lstStyle/>
          <a:p>
            <a:pPr marL="0" indent="0"/>
            <a:r>
              <a:rPr lang="en-US" sz="800" dirty="0">
                <a:ea typeface="ヒラギノ角ゴ Pro W3" panose="020B0300000000000000" pitchFamily="34" charset="-128"/>
              </a:rPr>
              <a:t>Dowell D, et al. </a:t>
            </a:r>
            <a:r>
              <a:rPr lang="en-US" sz="800" i="1" dirty="0">
                <a:ea typeface="ヒラギノ角ゴ Pro W3" panose="020B0300000000000000" pitchFamily="34" charset="-128"/>
              </a:rPr>
              <a:t>MMWR Recomm Re</a:t>
            </a:r>
            <a:r>
              <a:rPr lang="en-US" sz="800" dirty="0">
                <a:ea typeface="ヒラギノ角ゴ Pro W3" panose="020B0300000000000000" pitchFamily="34" charset="-128"/>
              </a:rPr>
              <a:t>p 2016;65(1):1-49.; U.S. Pain Foundation. </a:t>
            </a:r>
            <a:r>
              <a:rPr lang="en-US" sz="800" dirty="0">
                <a:ea typeface="ヒラギノ角ゴ Pro W3" panose="020B0300000000000000" pitchFamily="34" charset="-128"/>
                <a:hlinkClick r:id="rId3"/>
              </a:rPr>
              <a:t>https://files.constantcontact.com/2476f49d001/d1ec53d7-4cc4-41a4-960e-8858936ca559.pdf</a:t>
            </a:r>
            <a:r>
              <a:rPr lang="en-US" sz="800" dirty="0">
                <a:ea typeface="ヒラギノ角ゴ Pro W3" panose="020B0300000000000000" pitchFamily="34" charset="-128"/>
              </a:rPr>
              <a:t>. Accessed October 2, 2021.</a:t>
            </a:r>
          </a:p>
        </p:txBody>
      </p:sp>
      <p:graphicFrame>
        <p:nvGraphicFramePr>
          <p:cNvPr id="5" name="Table 5">
            <a:extLst>
              <a:ext uri="{FF2B5EF4-FFF2-40B4-BE49-F238E27FC236}">
                <a16:creationId xmlns:a16="http://schemas.microsoft.com/office/drawing/2014/main" id="{EBB4B805-F2F5-5448-813A-363BE102FA87}"/>
              </a:ext>
            </a:extLst>
          </p:cNvPr>
          <p:cNvGraphicFramePr>
            <a:graphicFrameLocks noGrp="1"/>
          </p:cNvGraphicFramePr>
          <p:nvPr>
            <p:ph idx="4294967295"/>
            <p:extLst>
              <p:ext uri="{D42A27DB-BD31-4B8C-83A1-F6EECF244321}">
                <p14:modId xmlns:p14="http://schemas.microsoft.com/office/powerpoint/2010/main" val="3916709745"/>
              </p:ext>
            </p:extLst>
          </p:nvPr>
        </p:nvGraphicFramePr>
        <p:xfrm>
          <a:off x="104274" y="117907"/>
          <a:ext cx="8935452" cy="4550533"/>
        </p:xfrm>
        <a:graphic>
          <a:graphicData uri="http://schemas.openxmlformats.org/drawingml/2006/table">
            <a:tbl>
              <a:tblPr firstRow="1" bandRow="1">
                <a:tableStyleId>{5C22544A-7EE6-4342-B048-85BDC9FD1C3A}</a:tableStyleId>
              </a:tblPr>
              <a:tblGrid>
                <a:gridCol w="229957">
                  <a:extLst>
                    <a:ext uri="{9D8B030D-6E8A-4147-A177-3AD203B41FA5}">
                      <a16:colId xmlns:a16="http://schemas.microsoft.com/office/drawing/2014/main" val="3110430683"/>
                    </a:ext>
                  </a:extLst>
                </a:gridCol>
                <a:gridCol w="4194808">
                  <a:extLst>
                    <a:ext uri="{9D8B030D-6E8A-4147-A177-3AD203B41FA5}">
                      <a16:colId xmlns:a16="http://schemas.microsoft.com/office/drawing/2014/main" val="1163784674"/>
                    </a:ext>
                  </a:extLst>
                </a:gridCol>
                <a:gridCol w="4510687">
                  <a:extLst>
                    <a:ext uri="{9D8B030D-6E8A-4147-A177-3AD203B41FA5}">
                      <a16:colId xmlns:a16="http://schemas.microsoft.com/office/drawing/2014/main" val="2915141574"/>
                    </a:ext>
                  </a:extLst>
                </a:gridCol>
              </a:tblGrid>
              <a:tr h="343300">
                <a:tc>
                  <a:txBody>
                    <a:bodyPr/>
                    <a:lstStyle/>
                    <a:p>
                      <a:endParaRPr lang="en-US" sz="1200" dirty="0"/>
                    </a:p>
                  </a:txBody>
                  <a:tcP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tc>
                  <a:txBody>
                    <a:bodyPr/>
                    <a:lstStyle/>
                    <a:p>
                      <a:r>
                        <a:rPr lang="en-US" sz="1400" dirty="0"/>
                        <a:t>2016 CDC Opioid Prescribing Guideline </a:t>
                      </a:r>
                      <a:endParaRPr lang="en-US" sz="1200" dirty="0"/>
                    </a:p>
                  </a:txBody>
                  <a:tcP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tc>
                  <a:txBody>
                    <a:bodyPr/>
                    <a:lstStyle/>
                    <a:p>
                      <a:r>
                        <a:rPr lang="en-US" sz="1400" dirty="0"/>
                        <a:t>2021 Draft CDC Opioid Prescribing Guideline</a:t>
                      </a:r>
                      <a:endParaRPr lang="en-US" sz="1200" dirty="0"/>
                    </a:p>
                  </a:txBody>
                  <a:tcP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extLst>
                  <a:ext uri="{0D108BD9-81ED-4DB2-BD59-A6C34878D82A}">
                    <a16:rowId xmlns:a16="http://schemas.microsoft.com/office/drawing/2014/main" val="105020950"/>
                  </a:ext>
                </a:extLst>
              </a:tr>
              <a:tr h="1134979">
                <a:tc>
                  <a:txBody>
                    <a:bodyPr/>
                    <a:lstStyle/>
                    <a:p>
                      <a:r>
                        <a:rPr lang="en-US" dirty="0"/>
                        <a:t>5</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r>
                        <a:rPr lang="en-US" sz="1300" dirty="0"/>
                        <a:t>Before starting and periodically during opioid therapy, clinicians should discuss know risks and realistic benefits of opioid therapy and patient and clinician responsibilities for managing therapy.</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r>
                        <a:rPr lang="en-US" sz="1300" dirty="0">
                          <a:solidFill>
                            <a:srgbClr val="FF0000"/>
                          </a:solidFill>
                        </a:rPr>
                        <a:t>In patients already receiving higher opioid dosages (&gt;90 MME/day), </a:t>
                      </a:r>
                      <a:r>
                        <a:rPr lang="en-US" sz="1300" dirty="0">
                          <a:solidFill>
                            <a:schemeClr val="tx1"/>
                          </a:solidFill>
                        </a:rPr>
                        <a:t>weigh benefits/risks and exercise care when reducing or continuing opioid dosage. Optimize other therapies and work with patients to taper opioids to lower dosages or discontinue opioids.</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3829960602"/>
                  </a:ext>
                </a:extLst>
              </a:tr>
              <a:tr h="874249">
                <a:tc>
                  <a:txBody>
                    <a:bodyPr/>
                    <a:lstStyle/>
                    <a:p>
                      <a:r>
                        <a:rPr lang="en-US" dirty="0"/>
                        <a:t>6</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tc>
                  <a:txBody>
                    <a:bodyPr/>
                    <a:lstStyle/>
                    <a:p>
                      <a:r>
                        <a:rPr lang="en-US" sz="1300" dirty="0"/>
                        <a:t>For acute pain, prescribe the lowest effective dose of IR opioids and no greater quantity than needed for the expected duration of pain. 3 days or less will often be sufficient; &gt; 7 days will rarely be needed.</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tc>
                  <a:txBody>
                    <a:bodyPr/>
                    <a:lstStyle/>
                    <a:p>
                      <a:r>
                        <a:rPr lang="en-US" sz="1300" dirty="0">
                          <a:solidFill>
                            <a:schemeClr val="tx1"/>
                          </a:solidFill>
                        </a:rPr>
                        <a:t>For acute pain, prescribe no greater quantity than needed for the expected duration of pain severe enough to require opioids. 1-3 days or less will often be sufficient; &gt; 7 days will rarely be needed. </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09385797"/>
                  </a:ext>
                </a:extLst>
              </a:tr>
              <a:tr h="1106294">
                <a:tc>
                  <a:txBody>
                    <a:bodyPr/>
                    <a:lstStyle/>
                    <a:p>
                      <a:r>
                        <a:rPr lang="en-US" dirty="0"/>
                        <a:t>7</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r>
                        <a:rPr lang="en-US" sz="1300" dirty="0"/>
                        <a:t>Evaluate benefits and harms within 1-4 wks. Evaluate benefits/harms of continued therapy every 3 mon or more frequently. Optimize other therapies and work with patients to taper opioids to lower dosages or to taper and discontinue opioids.</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r>
                        <a:rPr lang="en-US" sz="1300" dirty="0">
                          <a:solidFill>
                            <a:srgbClr val="FF0000"/>
                          </a:solidFill>
                        </a:rPr>
                        <a:t>Continue for subacute or chronic pain opioid therapy only if </a:t>
                      </a:r>
                      <a:r>
                        <a:rPr lang="en-US" sz="1300" dirty="0">
                          <a:solidFill>
                            <a:schemeClr val="tx1"/>
                          </a:solidFill>
                        </a:rPr>
                        <a:t>clinically meaningful improvement in pain and function that outweighs risks. Evaluate benefits and harms within 1-4 wks. Evaluate benefits and harms of continued therapy with patients every 3 mon or more frequently. </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997566269"/>
                  </a:ext>
                </a:extLst>
              </a:tr>
              <a:tr h="1070955">
                <a:tc>
                  <a:txBody>
                    <a:bodyPr/>
                    <a:lstStyle/>
                    <a:p>
                      <a:r>
                        <a:rPr lang="en-US" dirty="0"/>
                        <a:t>8</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tc>
                  <a:txBody>
                    <a:bodyPr/>
                    <a:lstStyle/>
                    <a:p>
                      <a:r>
                        <a:rPr lang="en-US" sz="1300" dirty="0"/>
                        <a:t>Incorporate strategies to mitigate risk, including considering offering naloxone when factors that increase risk for opioid overdose, such as history of overdose, history of SUD, ≥50 MME/day, or concurrent benzodiazepine use are present.</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tc>
                  <a:txBody>
                    <a:bodyPr/>
                    <a:lstStyle/>
                    <a:p>
                      <a:r>
                        <a:rPr lang="en-US" sz="1300" dirty="0">
                          <a:solidFill>
                            <a:schemeClr val="tx1"/>
                          </a:solidFill>
                        </a:rPr>
                        <a:t>Incorporate strategies to mitigate risk, including </a:t>
                      </a:r>
                      <a:r>
                        <a:rPr lang="en-US" sz="1300" dirty="0">
                          <a:solidFill>
                            <a:srgbClr val="FF0000"/>
                          </a:solidFill>
                        </a:rPr>
                        <a:t>(omit “considering”</a:t>
                      </a:r>
                      <a:r>
                        <a:rPr lang="en-US" sz="1300" dirty="0">
                          <a:solidFill>
                            <a:schemeClr val="tx1"/>
                          </a:solidFill>
                        </a:rPr>
                        <a:t>) offering naloxone when factors that increase risk for opioid overdose, history of overdose, history of SUD, ≥50 MME/day, or concurrent benzodiazepine use, are present.</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80864415"/>
                  </a:ext>
                </a:extLst>
              </a:tr>
            </a:tbl>
          </a:graphicData>
        </a:graphic>
      </p:graphicFrame>
    </p:spTree>
    <p:extLst>
      <p:ext uri="{BB962C8B-B14F-4D97-AF65-F5344CB8AC3E}">
        <p14:creationId xmlns:p14="http://schemas.microsoft.com/office/powerpoint/2010/main" val="272977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73745" y="448866"/>
            <a:ext cx="8396510" cy="4242197"/>
          </a:xfrm>
        </p:spPr>
        <p:txBody>
          <a:bodyPr/>
          <a:lstStyle/>
          <a:p>
            <a:pPr>
              <a:spcBef>
                <a:spcPts val="1200"/>
              </a:spcBef>
            </a:pPr>
            <a:r>
              <a:rPr lang="en-US" sz="2600" dirty="0"/>
              <a:t>This activity is supported by an independent educational grant from Opioid Analgesic REMS Program Companies. </a:t>
            </a:r>
          </a:p>
          <a:p>
            <a:pPr>
              <a:spcBef>
                <a:spcPts val="1200"/>
              </a:spcBef>
            </a:pPr>
            <a:r>
              <a:rPr lang="en-US" sz="2600" dirty="0"/>
              <a:t>Please see </a:t>
            </a:r>
            <a:r>
              <a:rPr lang="en-US" sz="2400" b="1" dirty="0">
                <a:solidFill>
                  <a:schemeClr val="accent6"/>
                </a:solidFill>
              </a:rPr>
              <a:t>https://</a:t>
            </a:r>
            <a:r>
              <a:rPr lang="en-US" sz="2400" b="1" dirty="0" err="1">
                <a:solidFill>
                  <a:schemeClr val="accent6"/>
                </a:solidFill>
              </a:rPr>
              <a:t>www.opioidanalgesicrems.com</a:t>
            </a:r>
            <a:r>
              <a:rPr lang="en-US" sz="2400" b="1" dirty="0">
                <a:solidFill>
                  <a:schemeClr val="accent6"/>
                </a:solidFill>
              </a:rPr>
              <a:t>/Resources/Docs/</a:t>
            </a:r>
            <a:r>
              <a:rPr lang="en-US" sz="2400" b="1" dirty="0" err="1">
                <a:solidFill>
                  <a:schemeClr val="accent6"/>
                </a:solidFill>
              </a:rPr>
              <a:t>List_of_RPC_Companies.pdf</a:t>
            </a:r>
            <a:br>
              <a:rPr lang="en-US" sz="2800" dirty="0"/>
            </a:br>
            <a:r>
              <a:rPr lang="en-US" sz="2800" dirty="0"/>
              <a:t> </a:t>
            </a:r>
            <a:r>
              <a:rPr lang="en-US" sz="2600" dirty="0"/>
              <a:t>for a listing of REMS Program Companies. </a:t>
            </a:r>
          </a:p>
          <a:p>
            <a:pPr>
              <a:spcBef>
                <a:spcPts val="1200"/>
              </a:spcBef>
            </a:pPr>
            <a:r>
              <a:rPr lang="en-US" sz="2600" dirty="0"/>
              <a:t>This activity is intended to be fully compliant with the Opioid Analgesic REMS education requirements issued by the US Food and Drug Administration (FDA).</a:t>
            </a:r>
          </a:p>
        </p:txBody>
      </p:sp>
    </p:spTree>
    <p:extLst>
      <p:ext uri="{BB962C8B-B14F-4D97-AF65-F5344CB8AC3E}">
        <p14:creationId xmlns:p14="http://schemas.microsoft.com/office/powerpoint/2010/main" val="197667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4466F29-D6D6-FE4D-B4F2-F49AE12F0FF5}"/>
              </a:ext>
            </a:extLst>
          </p:cNvPr>
          <p:cNvSpPr>
            <a:spLocks noGrp="1"/>
          </p:cNvSpPr>
          <p:nvPr>
            <p:ph type="body" sz="quarter" idx="10"/>
          </p:nvPr>
        </p:nvSpPr>
        <p:spPr>
          <a:xfrm>
            <a:off x="-1" y="4830381"/>
            <a:ext cx="8726905" cy="440120"/>
          </a:xfrm>
        </p:spPr>
        <p:txBody>
          <a:bodyPr/>
          <a:lstStyle/>
          <a:p>
            <a:pPr marL="0" indent="0"/>
            <a:r>
              <a:rPr lang="en-US" sz="800" dirty="0">
                <a:ea typeface="ヒラギノ角ゴ Pro W3" panose="020B0300000000000000" pitchFamily="34" charset="-128"/>
              </a:rPr>
              <a:t>Dowell D, et al. </a:t>
            </a:r>
            <a:r>
              <a:rPr lang="en-US" sz="800" i="1" dirty="0">
                <a:ea typeface="ヒラギノ角ゴ Pro W3" panose="020B0300000000000000" pitchFamily="34" charset="-128"/>
              </a:rPr>
              <a:t>MMWR Recomm Re</a:t>
            </a:r>
            <a:r>
              <a:rPr lang="en-US" sz="800" dirty="0">
                <a:ea typeface="ヒラギノ角ゴ Pro W3" panose="020B0300000000000000" pitchFamily="34" charset="-128"/>
              </a:rPr>
              <a:t>p 2016;65(1):1-49.; U.S. Pain Foundation. </a:t>
            </a:r>
            <a:r>
              <a:rPr lang="en-US" sz="800" dirty="0">
                <a:ea typeface="ヒラギノ角ゴ Pro W3" panose="020B0300000000000000" pitchFamily="34" charset="-128"/>
                <a:hlinkClick r:id="rId2"/>
              </a:rPr>
              <a:t>https://files.constantcontact.com/2476f49d001/d1ec53d7-4cc4-41a4-960e-8858936ca559.pdf</a:t>
            </a:r>
            <a:r>
              <a:rPr lang="en-US" sz="800" dirty="0">
                <a:ea typeface="ヒラギノ角ゴ Pro W3" panose="020B0300000000000000" pitchFamily="34" charset="-128"/>
              </a:rPr>
              <a:t>. Accessed October 2, 2021.</a:t>
            </a:r>
          </a:p>
        </p:txBody>
      </p:sp>
      <p:graphicFrame>
        <p:nvGraphicFramePr>
          <p:cNvPr id="5" name="Table 5">
            <a:extLst>
              <a:ext uri="{FF2B5EF4-FFF2-40B4-BE49-F238E27FC236}">
                <a16:creationId xmlns:a16="http://schemas.microsoft.com/office/drawing/2014/main" id="{EBB4B805-F2F5-5448-813A-363BE102FA87}"/>
              </a:ext>
            </a:extLst>
          </p:cNvPr>
          <p:cNvGraphicFramePr>
            <a:graphicFrameLocks noGrp="1"/>
          </p:cNvGraphicFramePr>
          <p:nvPr>
            <p:ph idx="4294967295"/>
            <p:extLst>
              <p:ext uri="{D42A27DB-BD31-4B8C-83A1-F6EECF244321}">
                <p14:modId xmlns:p14="http://schemas.microsoft.com/office/powerpoint/2010/main" val="2564887422"/>
              </p:ext>
            </p:extLst>
          </p:nvPr>
        </p:nvGraphicFramePr>
        <p:xfrm>
          <a:off x="104274" y="102410"/>
          <a:ext cx="8935452" cy="4672651"/>
        </p:xfrm>
        <a:graphic>
          <a:graphicData uri="http://schemas.openxmlformats.org/drawingml/2006/table">
            <a:tbl>
              <a:tblPr firstRow="1" bandRow="1">
                <a:tableStyleId>{5C22544A-7EE6-4342-B048-85BDC9FD1C3A}</a:tableStyleId>
              </a:tblPr>
              <a:tblGrid>
                <a:gridCol w="421104">
                  <a:extLst>
                    <a:ext uri="{9D8B030D-6E8A-4147-A177-3AD203B41FA5}">
                      <a16:colId xmlns:a16="http://schemas.microsoft.com/office/drawing/2014/main" val="2203623914"/>
                    </a:ext>
                  </a:extLst>
                </a:gridCol>
                <a:gridCol w="3597442">
                  <a:extLst>
                    <a:ext uri="{9D8B030D-6E8A-4147-A177-3AD203B41FA5}">
                      <a16:colId xmlns:a16="http://schemas.microsoft.com/office/drawing/2014/main" val="1163784674"/>
                    </a:ext>
                  </a:extLst>
                </a:gridCol>
                <a:gridCol w="4916906">
                  <a:extLst>
                    <a:ext uri="{9D8B030D-6E8A-4147-A177-3AD203B41FA5}">
                      <a16:colId xmlns:a16="http://schemas.microsoft.com/office/drawing/2014/main" val="2915141574"/>
                    </a:ext>
                  </a:extLst>
                </a:gridCol>
              </a:tblGrid>
              <a:tr h="328939">
                <a:tc>
                  <a:txBody>
                    <a:bodyPr/>
                    <a:lstStyle/>
                    <a:p>
                      <a:endParaRPr lang="en-US" sz="1200" dirty="0"/>
                    </a:p>
                  </a:txBody>
                  <a:tcP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tc>
                  <a:txBody>
                    <a:bodyPr/>
                    <a:lstStyle/>
                    <a:p>
                      <a:r>
                        <a:rPr lang="en-US" sz="1400" dirty="0"/>
                        <a:t>2016 CDC Opioid Prescribing Guideline </a:t>
                      </a:r>
                      <a:endParaRPr lang="en-US" sz="1200" dirty="0"/>
                    </a:p>
                  </a:txBody>
                  <a:tcP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tc>
                  <a:txBody>
                    <a:bodyPr/>
                    <a:lstStyle/>
                    <a:p>
                      <a:r>
                        <a:rPr lang="en-US" sz="1400" dirty="0"/>
                        <a:t>2021 Draft CDC Opioid Prescribing Guideline</a:t>
                      </a:r>
                      <a:endParaRPr lang="en-US" sz="1200" dirty="0"/>
                    </a:p>
                  </a:txBody>
                  <a:tcP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extLst>
                  <a:ext uri="{0D108BD9-81ED-4DB2-BD59-A6C34878D82A}">
                    <a16:rowId xmlns:a16="http://schemas.microsoft.com/office/drawing/2014/main" val="105020950"/>
                  </a:ext>
                </a:extLst>
              </a:tr>
              <a:tr h="1270416">
                <a:tc>
                  <a:txBody>
                    <a:bodyPr/>
                    <a:lstStyle/>
                    <a:p>
                      <a:r>
                        <a:rPr lang="en-US" dirty="0"/>
                        <a:t>9</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r>
                        <a:rPr lang="en-US" dirty="0"/>
                        <a:t>Review state PDMP data to determine whether the patient is receiving opioid dosages or dangerous combinations that put him/her at high risk for overdose when starting opioid and periodically ranging from every prescription to every 3 mon.</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r>
                        <a:rPr lang="en-US" dirty="0">
                          <a:solidFill>
                            <a:schemeClr val="tx1"/>
                          </a:solidFill>
                        </a:rPr>
                        <a:t>Review </a:t>
                      </a:r>
                      <a:r>
                        <a:rPr lang="en-US" dirty="0">
                          <a:solidFill>
                            <a:srgbClr val="FF0000"/>
                          </a:solidFill>
                        </a:rPr>
                        <a:t>history of controlled substance prescriptions using </a:t>
                      </a:r>
                      <a:r>
                        <a:rPr lang="en-US" dirty="0">
                          <a:solidFill>
                            <a:schemeClr val="tx1"/>
                          </a:solidFill>
                        </a:rPr>
                        <a:t>state PDMP data when starting opioid therapy for </a:t>
                      </a:r>
                      <a:r>
                        <a:rPr lang="en-US" dirty="0">
                          <a:solidFill>
                            <a:srgbClr val="FF0000"/>
                          </a:solidFill>
                        </a:rPr>
                        <a:t>acute or chronic pain </a:t>
                      </a:r>
                      <a:r>
                        <a:rPr lang="en-US" dirty="0">
                          <a:solidFill>
                            <a:schemeClr val="tx1"/>
                          </a:solidFill>
                        </a:rPr>
                        <a:t>and periodically </a:t>
                      </a:r>
                      <a:r>
                        <a:rPr lang="en-US" dirty="0">
                          <a:solidFill>
                            <a:srgbClr val="FF0000"/>
                          </a:solidFill>
                        </a:rPr>
                        <a:t>during opioid therapy </a:t>
                      </a:r>
                      <a:r>
                        <a:rPr lang="en-US" dirty="0">
                          <a:solidFill>
                            <a:schemeClr val="tx1"/>
                          </a:solidFill>
                        </a:rPr>
                        <a:t>for chronic pain, ranging from every prescription to every 3 mon.</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3829960602"/>
                  </a:ext>
                </a:extLst>
              </a:tr>
              <a:tr h="837677">
                <a:tc>
                  <a:txBody>
                    <a:bodyPr/>
                    <a:lstStyle/>
                    <a:p>
                      <a:r>
                        <a:rPr lang="en-US" dirty="0"/>
                        <a:t>10</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tc>
                  <a:txBody>
                    <a:bodyPr/>
                    <a:lstStyle/>
                    <a:p>
                      <a:r>
                        <a:rPr lang="en-US" dirty="0"/>
                        <a:t>Use urine drug testing before starting opioid therapy and at least annually to assess for prescribed medications</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tc>
                  <a:txBody>
                    <a:bodyPr/>
                    <a:lstStyle/>
                    <a:p>
                      <a:r>
                        <a:rPr lang="en-US" dirty="0">
                          <a:solidFill>
                            <a:schemeClr val="tx1"/>
                          </a:solidFill>
                        </a:rPr>
                        <a:t>Use drug testing before starting opioid therapy and at least annually to assess for prescribed medications </a:t>
                      </a:r>
                      <a:r>
                        <a:rPr lang="en-US" dirty="0">
                          <a:solidFill>
                            <a:srgbClr val="FF0000"/>
                          </a:solidFill>
                        </a:rPr>
                        <a:t>as well as other controlled and illicit drugs.</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09385797"/>
                  </a:ext>
                </a:extLst>
              </a:tr>
              <a:tr h="1060015">
                <a:tc>
                  <a:txBody>
                    <a:bodyPr/>
                    <a:lstStyle/>
                    <a:p>
                      <a:r>
                        <a:rPr lang="en-US" dirty="0"/>
                        <a:t>11</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r>
                        <a:rPr lang="en-US" dirty="0"/>
                        <a:t>Avoid prescribing opioid pain medication and benzodiazepines concurrently whenever possible.</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r>
                        <a:rPr lang="en-US" dirty="0">
                          <a:solidFill>
                            <a:schemeClr val="tx1"/>
                          </a:solidFill>
                        </a:rPr>
                        <a:t>Avoid prescribing opioid pain medication and benzodiazepines concurrently whenever possible </a:t>
                      </a:r>
                      <a:r>
                        <a:rPr lang="en-US" dirty="0">
                          <a:solidFill>
                            <a:srgbClr val="FF0000"/>
                          </a:solidFill>
                        </a:rPr>
                        <a:t>and consider whether benefits outweigh risks of concurrent opioids and other central nervous system depressants</a:t>
                      </a:r>
                      <a:r>
                        <a:rPr lang="en-US" dirty="0">
                          <a:solidFill>
                            <a:srgbClr val="C00000"/>
                          </a:solidFill>
                        </a:rPr>
                        <a:t>.</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997566269"/>
                  </a:ext>
                </a:extLst>
              </a:tr>
              <a:tr h="1073282">
                <a:tc>
                  <a:txBody>
                    <a:bodyPr/>
                    <a:lstStyle/>
                    <a:p>
                      <a:r>
                        <a:rPr lang="en-US" dirty="0"/>
                        <a:t>12</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tc>
                  <a:txBody>
                    <a:bodyPr/>
                    <a:lstStyle/>
                    <a:p>
                      <a:r>
                        <a:rPr lang="en-US" dirty="0"/>
                        <a:t>Offer or arrange evidence-based treatment (usually medication-assisted treatment with buprenorphine or methadone in combination with behavioral therapies) for patients with opioid use disorder.</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tc>
                  <a:txBody>
                    <a:bodyPr/>
                    <a:lstStyle/>
                    <a:p>
                      <a:r>
                        <a:rPr lang="en-US" dirty="0">
                          <a:solidFill>
                            <a:srgbClr val="FF0000"/>
                          </a:solidFill>
                        </a:rPr>
                        <a:t>Clinicians should offer or arrange treatment with medication for patients with opioid use disorder.</a:t>
                      </a:r>
                    </a:p>
                  </a:txBody>
                  <a:tcPr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80864415"/>
                  </a:ext>
                </a:extLst>
              </a:tr>
            </a:tbl>
          </a:graphicData>
        </a:graphic>
      </p:graphicFrame>
    </p:spTree>
    <p:extLst>
      <p:ext uri="{BB962C8B-B14F-4D97-AF65-F5344CB8AC3E}">
        <p14:creationId xmlns:p14="http://schemas.microsoft.com/office/powerpoint/2010/main" val="36399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51CE8-D02B-3549-8625-CA6A02D50969}"/>
              </a:ext>
            </a:extLst>
          </p:cNvPr>
          <p:cNvSpPr>
            <a:spLocks noGrp="1"/>
          </p:cNvSpPr>
          <p:nvPr>
            <p:ph type="title"/>
          </p:nvPr>
        </p:nvSpPr>
        <p:spPr>
          <a:xfrm>
            <a:off x="417095" y="102582"/>
            <a:ext cx="8309810" cy="824841"/>
          </a:xfrm>
        </p:spPr>
        <p:txBody>
          <a:bodyPr/>
          <a:lstStyle/>
          <a:p>
            <a:r>
              <a:rPr lang="en-US" sz="2800" dirty="0"/>
              <a:t>Biopsychosocial Models of Pain Management: Pain Reprocessing Therapy (PRT)</a:t>
            </a:r>
          </a:p>
        </p:txBody>
      </p:sp>
      <p:sp>
        <p:nvSpPr>
          <p:cNvPr id="3" name="Content Placeholder 2">
            <a:extLst>
              <a:ext uri="{FF2B5EF4-FFF2-40B4-BE49-F238E27FC236}">
                <a16:creationId xmlns:a16="http://schemas.microsoft.com/office/drawing/2014/main" id="{DDD30D6C-DDBF-2E45-B360-B224FB737191}"/>
              </a:ext>
            </a:extLst>
          </p:cNvPr>
          <p:cNvSpPr>
            <a:spLocks noGrp="1"/>
          </p:cNvSpPr>
          <p:nvPr>
            <p:ph idx="1"/>
          </p:nvPr>
        </p:nvSpPr>
        <p:spPr>
          <a:xfrm>
            <a:off x="417095" y="1082389"/>
            <a:ext cx="8309810" cy="3699474"/>
          </a:xfrm>
        </p:spPr>
        <p:txBody>
          <a:bodyPr/>
          <a:lstStyle/>
          <a:p>
            <a:r>
              <a:rPr lang="en-US" sz="2400" dirty="0"/>
              <a:t>As pain becomes chronic, it is increasingly associated with activity in the affective and motivational systems tied to avoidance </a:t>
            </a:r>
          </a:p>
          <a:p>
            <a:r>
              <a:rPr lang="en-US" sz="2400" dirty="0"/>
              <a:t>PRT targets pain by shifting patients’ beliefs about causes and threat value of pain</a:t>
            </a:r>
          </a:p>
          <a:p>
            <a:r>
              <a:rPr lang="en-US" sz="2400" dirty="0"/>
              <a:t>Components of PRT include</a:t>
            </a:r>
          </a:p>
          <a:p>
            <a:pPr lvl="1"/>
            <a:r>
              <a:rPr lang="en-US" sz="2000" dirty="0"/>
              <a:t>In-depth medical and psychological assessment generating personalized evidence for centralized pain</a:t>
            </a:r>
          </a:p>
          <a:p>
            <a:pPr lvl="1"/>
            <a:r>
              <a:rPr lang="en-US" sz="2000" dirty="0"/>
              <a:t>Reattribution of pain to reversible learning- and affect-related brain processes rather than bodily injury</a:t>
            </a:r>
          </a:p>
          <a:p>
            <a:pPr lvl="1"/>
            <a:r>
              <a:rPr lang="en-US" sz="2000" dirty="0"/>
              <a:t>Combination of cognitive, somatic, and exposure-based techniques supporting pain reappraisal</a:t>
            </a:r>
          </a:p>
        </p:txBody>
      </p:sp>
      <p:sp>
        <p:nvSpPr>
          <p:cNvPr id="4" name="Text Placeholder 3">
            <a:extLst>
              <a:ext uri="{FF2B5EF4-FFF2-40B4-BE49-F238E27FC236}">
                <a16:creationId xmlns:a16="http://schemas.microsoft.com/office/drawing/2014/main" id="{539D6556-1655-4846-81FB-DE45BE170323}"/>
              </a:ext>
            </a:extLst>
          </p:cNvPr>
          <p:cNvSpPr>
            <a:spLocks noGrp="1"/>
          </p:cNvSpPr>
          <p:nvPr>
            <p:ph type="body" sz="quarter" idx="10"/>
          </p:nvPr>
        </p:nvSpPr>
        <p:spPr/>
        <p:txBody>
          <a:bodyPr/>
          <a:lstStyle/>
          <a:p>
            <a:r>
              <a:rPr lang="en-US" dirty="0"/>
              <a:t>Ashar YK, et al. </a:t>
            </a:r>
            <a:r>
              <a:rPr lang="en-US" i="1" dirty="0"/>
              <a:t>JAMA Psychiatry</a:t>
            </a:r>
            <a:r>
              <a:rPr lang="en-US" dirty="0"/>
              <a:t>. 2021 Sep 29. [</a:t>
            </a:r>
            <a:r>
              <a:rPr lang="en-US" dirty="0" err="1"/>
              <a:t>Epub</a:t>
            </a:r>
            <a:r>
              <a:rPr lang="en-US" dirty="0"/>
              <a:t> ahead of print].</a:t>
            </a:r>
          </a:p>
        </p:txBody>
      </p:sp>
    </p:spTree>
    <p:extLst>
      <p:ext uri="{BB962C8B-B14F-4D97-AF65-F5344CB8AC3E}">
        <p14:creationId xmlns:p14="http://schemas.microsoft.com/office/powerpoint/2010/main" val="61456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51CE8-D02B-3549-8625-CA6A02D50969}"/>
              </a:ext>
            </a:extLst>
          </p:cNvPr>
          <p:cNvSpPr>
            <a:spLocks noGrp="1"/>
          </p:cNvSpPr>
          <p:nvPr>
            <p:ph type="title"/>
          </p:nvPr>
        </p:nvSpPr>
        <p:spPr>
          <a:xfrm>
            <a:off x="263471" y="115662"/>
            <a:ext cx="8702728" cy="798680"/>
          </a:xfrm>
        </p:spPr>
        <p:txBody>
          <a:bodyPr/>
          <a:lstStyle/>
          <a:p>
            <a:r>
              <a:rPr lang="en-US" sz="2700" dirty="0"/>
              <a:t>Biopsychosocial Models of Pain Management: PRT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D30D6C-DDBF-2E45-B360-B224FB737191}"/>
                  </a:ext>
                </a:extLst>
              </p:cNvPr>
              <p:cNvSpPr>
                <a:spLocks noGrp="1"/>
              </p:cNvSpPr>
              <p:nvPr>
                <p:ph idx="1"/>
              </p:nvPr>
            </p:nvSpPr>
            <p:spPr>
              <a:xfrm>
                <a:off x="289058" y="1080849"/>
                <a:ext cx="4337268" cy="4062651"/>
              </a:xfrm>
            </p:spPr>
            <p:txBody>
              <a:bodyPr/>
              <a:lstStyle/>
              <a:p>
                <a:r>
                  <a:rPr lang="en-US" sz="2000" dirty="0"/>
                  <a:t>PRT was associated with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 in pain intensity compared to placebo and usual care </a:t>
                </a:r>
              </a:p>
              <a:p>
                <a:r>
                  <a:rPr lang="en-US" sz="2000" dirty="0"/>
                  <a:t>Effects on pain remained large at posttreatment and at 1 year follow-up</a:t>
                </a:r>
              </a:p>
              <a:p>
                <a:r>
                  <a:rPr lang="en-US" sz="2000" dirty="0"/>
                  <a:t>Secondary outcomes at posttreatment revealed significant </a:t>
                </a:r>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dirty="0"/>
                  <a:t> in disability and anger for PRT vs. both controls</a:t>
                </a:r>
              </a:p>
              <a:p>
                <a:r>
                  <a:rPr lang="en-US" sz="2000" dirty="0"/>
                  <a:t>Improvements in sleep and depression for PRT vs. usual care</a:t>
                </a:r>
              </a:p>
              <a:p>
                <a:endParaRPr lang="en-US" sz="2000" dirty="0"/>
              </a:p>
            </p:txBody>
          </p:sp>
        </mc:Choice>
        <mc:Fallback xmlns="">
          <p:sp>
            <p:nvSpPr>
              <p:cNvPr id="3" name="Content Placeholder 2">
                <a:extLst>
                  <a:ext uri="{FF2B5EF4-FFF2-40B4-BE49-F238E27FC236}">
                    <a16:creationId xmlns:a16="http://schemas.microsoft.com/office/drawing/2014/main" id="{DDD30D6C-DDBF-2E45-B360-B224FB737191}"/>
                  </a:ext>
                </a:extLst>
              </p:cNvPr>
              <p:cNvSpPr>
                <a:spLocks noGrp="1" noRot="1" noChangeAspect="1" noMove="1" noResize="1" noEditPoints="1" noAdjustHandles="1" noChangeArrowheads="1" noChangeShapeType="1" noTextEdit="1"/>
              </p:cNvSpPr>
              <p:nvPr>
                <p:ph idx="1"/>
              </p:nvPr>
            </p:nvSpPr>
            <p:spPr>
              <a:xfrm>
                <a:off x="289058" y="1080849"/>
                <a:ext cx="4337268" cy="4062651"/>
              </a:xfrm>
              <a:blipFill>
                <a:blip r:embed="rId2"/>
                <a:stretch>
                  <a:fillRect l="-1749" t="-2484" r="-2332"/>
                </a:stretch>
              </a:blipFill>
            </p:spPr>
            <p:txBody>
              <a:bodyPr/>
              <a:lstStyle/>
              <a:p>
                <a:r>
                  <a:rPr lang="en-US">
                    <a:noFill/>
                  </a:rPr>
                  <a:t> </a:t>
                </a:r>
              </a:p>
            </p:txBody>
          </p:sp>
        </mc:Fallback>
      </mc:AlternateContent>
      <p:sp>
        <p:nvSpPr>
          <p:cNvPr id="4" name="Text Placeholder 3">
            <a:extLst>
              <a:ext uri="{FF2B5EF4-FFF2-40B4-BE49-F238E27FC236}">
                <a16:creationId xmlns:a16="http://schemas.microsoft.com/office/drawing/2014/main" id="{539D6556-1655-4846-81FB-DE45BE170323}"/>
              </a:ext>
            </a:extLst>
          </p:cNvPr>
          <p:cNvSpPr>
            <a:spLocks noGrp="1"/>
          </p:cNvSpPr>
          <p:nvPr>
            <p:ph type="body" sz="quarter" idx="10"/>
          </p:nvPr>
        </p:nvSpPr>
        <p:spPr/>
        <p:txBody>
          <a:bodyPr/>
          <a:lstStyle/>
          <a:p>
            <a:r>
              <a:rPr lang="en-US" dirty="0" err="1"/>
              <a:t>Ashar</a:t>
            </a:r>
            <a:r>
              <a:rPr lang="en-US" dirty="0"/>
              <a:t> YK, et al. </a:t>
            </a:r>
            <a:r>
              <a:rPr lang="en-US" i="1" dirty="0"/>
              <a:t>JAMA Psychiatry</a:t>
            </a:r>
            <a:r>
              <a:rPr lang="en-US" dirty="0"/>
              <a:t>. 2021 Sep 29. [</a:t>
            </a:r>
            <a:r>
              <a:rPr lang="en-US" dirty="0" err="1"/>
              <a:t>Epub</a:t>
            </a:r>
            <a:r>
              <a:rPr lang="en-US" dirty="0"/>
              <a:t> ahead of print].</a:t>
            </a:r>
          </a:p>
        </p:txBody>
      </p:sp>
      <p:graphicFrame>
        <p:nvGraphicFramePr>
          <p:cNvPr id="5" name="Chart 4">
            <a:extLst>
              <a:ext uri="{FF2B5EF4-FFF2-40B4-BE49-F238E27FC236}">
                <a16:creationId xmlns:a16="http://schemas.microsoft.com/office/drawing/2014/main" id="{A8344D25-EF76-C044-ACC8-FE7CA77A1A4F}"/>
              </a:ext>
            </a:extLst>
          </p:cNvPr>
          <p:cNvGraphicFramePr/>
          <p:nvPr>
            <p:extLst>
              <p:ext uri="{D42A27DB-BD31-4B8C-83A1-F6EECF244321}">
                <p14:modId xmlns:p14="http://schemas.microsoft.com/office/powerpoint/2010/main" val="216009334"/>
              </p:ext>
            </p:extLst>
          </p:nvPr>
        </p:nvGraphicFramePr>
        <p:xfrm>
          <a:off x="4517394" y="1142178"/>
          <a:ext cx="4448805" cy="3531422"/>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49C6AE3-8A3A-3341-916B-50DE9AA48319}"/>
                  </a:ext>
                </a:extLst>
              </p:cNvPr>
              <p:cNvSpPr txBox="1"/>
              <p:nvPr/>
            </p:nvSpPr>
            <p:spPr>
              <a:xfrm rot="16200000">
                <a:off x="3792425" y="2855655"/>
                <a:ext cx="2029723" cy="261610"/>
              </a:xfrm>
              <a:prstGeom prst="rect">
                <a:avLst/>
              </a:prstGeom>
              <a:noFill/>
            </p:spPr>
            <p:txBody>
              <a:bodyPr wrap="none" rtlCol="0">
                <a:spAutoFit/>
              </a:bodyPr>
              <a:lstStyle/>
              <a:p>
                <a:r>
                  <a:rPr lang="en-US" sz="1100" dirty="0"/>
                  <a:t>Randomized with pain </a:t>
                </a:r>
                <a14:m>
                  <m:oMath xmlns:m="http://schemas.openxmlformats.org/officeDocument/2006/math">
                    <m:r>
                      <a:rPr lang="en-US" sz="1100" i="1">
                        <a:latin typeface="Cambria Math" panose="02040503050406030204" pitchFamily="18" charset="0"/>
                        <a:ea typeface="Cambria Math" panose="02040503050406030204" pitchFamily="18" charset="0"/>
                      </a:rPr>
                      <m:t>≥ </m:t>
                    </m:r>
                  </m:oMath>
                </a14:m>
                <a:r>
                  <a:rPr lang="en-US" sz="1100" dirty="0"/>
                  <a:t>1, %</a:t>
                </a:r>
              </a:p>
            </p:txBody>
          </p:sp>
        </mc:Choice>
        <mc:Fallback xmlns="">
          <p:sp>
            <p:nvSpPr>
              <p:cNvPr id="6" name="TextBox 5">
                <a:extLst>
                  <a:ext uri="{FF2B5EF4-FFF2-40B4-BE49-F238E27FC236}">
                    <a16:creationId xmlns:a16="http://schemas.microsoft.com/office/drawing/2014/main" id="{749C6AE3-8A3A-3341-916B-50DE9AA48319}"/>
                  </a:ext>
                </a:extLst>
              </p:cNvPr>
              <p:cNvSpPr txBox="1">
                <a:spLocks noRot="1" noChangeAspect="1" noMove="1" noResize="1" noEditPoints="1" noAdjustHandles="1" noChangeArrowheads="1" noChangeShapeType="1" noTextEdit="1"/>
              </p:cNvSpPr>
              <p:nvPr/>
            </p:nvSpPr>
            <p:spPr>
              <a:xfrm rot="16200000">
                <a:off x="3792425" y="2855655"/>
                <a:ext cx="2029723" cy="261610"/>
              </a:xfrm>
              <a:prstGeom prst="rect">
                <a:avLst/>
              </a:prstGeom>
              <a:blipFill>
                <a:blip r:embed="rId4"/>
                <a:stretch>
                  <a:fillRect r="-19048"/>
                </a:stretch>
              </a:blipFill>
            </p:spPr>
            <p:txBody>
              <a:bodyPr/>
              <a:lstStyle/>
              <a:p>
                <a:r>
                  <a:rPr lang="en-US">
                    <a:noFill/>
                  </a:rPr>
                  <a:t> </a:t>
                </a:r>
              </a:p>
            </p:txBody>
          </p:sp>
        </mc:Fallback>
      </mc:AlternateContent>
    </p:spTree>
    <p:extLst>
      <p:ext uri="{BB962C8B-B14F-4D97-AF65-F5344CB8AC3E}">
        <p14:creationId xmlns:p14="http://schemas.microsoft.com/office/powerpoint/2010/main" val="340654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2D72D-62B4-6B46-8A69-C5943F56B664}"/>
              </a:ext>
            </a:extLst>
          </p:cNvPr>
          <p:cNvSpPr>
            <a:spLocks noGrp="1"/>
          </p:cNvSpPr>
          <p:nvPr>
            <p:ph type="title"/>
          </p:nvPr>
        </p:nvSpPr>
        <p:spPr/>
        <p:txBody>
          <a:bodyPr/>
          <a:lstStyle/>
          <a:p>
            <a:r>
              <a:rPr lang="en-US" dirty="0"/>
              <a:t>Patient Case: Keith</a:t>
            </a:r>
          </a:p>
        </p:txBody>
      </p:sp>
      <p:pic>
        <p:nvPicPr>
          <p:cNvPr id="9" name="Picture Placeholder 8" descr="A person in a white shirt&#10;&#10;Description automatically generated with medium confidence">
            <a:extLst>
              <a:ext uri="{FF2B5EF4-FFF2-40B4-BE49-F238E27FC236}">
                <a16:creationId xmlns:a16="http://schemas.microsoft.com/office/drawing/2014/main" id="{F1257FCE-AB93-0E43-8654-FEAD3BC07B41}"/>
              </a:ext>
            </a:extLst>
          </p:cNvPr>
          <p:cNvPicPr>
            <a:picLocks noGrp="1" noChangeAspect="1"/>
          </p:cNvPicPr>
          <p:nvPr>
            <p:ph type="pic" sz="quarter" idx="11"/>
          </p:nvPr>
        </p:nvPicPr>
        <p:blipFill>
          <a:blip r:embed="rId3"/>
          <a:srcRect l="21674" r="21674"/>
          <a:stretch>
            <a:fillRect/>
          </a:stretch>
        </p:blipFill>
        <p:spPr>
          <a:xfrm>
            <a:off x="7227257" y="539342"/>
            <a:ext cx="1136945" cy="1339998"/>
          </a:xfrm>
        </p:spPr>
      </p:pic>
      <p:sp>
        <p:nvSpPr>
          <p:cNvPr id="11" name="Content Placeholder 10">
            <a:extLst>
              <a:ext uri="{FF2B5EF4-FFF2-40B4-BE49-F238E27FC236}">
                <a16:creationId xmlns:a16="http://schemas.microsoft.com/office/drawing/2014/main" id="{68A7A499-9F91-1E48-8077-3A87DB175DE4}"/>
              </a:ext>
            </a:extLst>
          </p:cNvPr>
          <p:cNvSpPr>
            <a:spLocks noGrp="1"/>
          </p:cNvSpPr>
          <p:nvPr>
            <p:ph idx="1"/>
          </p:nvPr>
        </p:nvSpPr>
        <p:spPr>
          <a:xfrm>
            <a:off x="749870" y="968322"/>
            <a:ext cx="6643151" cy="3773341"/>
          </a:xfrm>
        </p:spPr>
        <p:txBody>
          <a:bodyPr/>
          <a:lstStyle/>
          <a:p>
            <a:pPr marL="349250" indent="-339725">
              <a:buFont typeface="Arial" panose="020B0604020202020204" pitchFamily="34" charset="0"/>
              <a:buChar char="•"/>
            </a:pPr>
            <a:r>
              <a:rPr lang="en-US" dirty="0"/>
              <a:t>Has been taking hydrocodone/APAP 5mg/325mg up to 3-4 per day for 1 </a:t>
            </a:r>
            <a:r>
              <a:rPr lang="en-US" dirty="0" err="1"/>
              <a:t>yr</a:t>
            </a:r>
            <a:endParaRPr lang="en-US" dirty="0"/>
          </a:p>
          <a:p>
            <a:pPr marL="349250" indent="-339725">
              <a:buFont typeface="Arial" panose="020B0604020202020204" pitchFamily="34" charset="0"/>
              <a:buChar char="•"/>
            </a:pPr>
            <a:r>
              <a:rPr lang="en-US" dirty="0"/>
              <a:t>His pain has improved, he is adherent to his home exercise program and has taken up tai chi which has been helpful </a:t>
            </a:r>
          </a:p>
          <a:p>
            <a:pPr marL="349250" indent="-339725">
              <a:buFont typeface="Arial" panose="020B0604020202020204" pitchFamily="34" charset="0"/>
              <a:buChar char="•"/>
            </a:pPr>
            <a:r>
              <a:rPr lang="en-US" dirty="0"/>
              <a:t>Sleep has improved</a:t>
            </a:r>
          </a:p>
          <a:p>
            <a:pPr marL="349250" indent="-339725">
              <a:buFont typeface="Arial" panose="020B0604020202020204" pitchFamily="34" charset="0"/>
              <a:buChar char="•"/>
            </a:pPr>
            <a:r>
              <a:rPr lang="en-US" dirty="0"/>
              <a:t>Mood is stable</a:t>
            </a:r>
          </a:p>
          <a:p>
            <a:pPr marL="349250" indent="-339725">
              <a:buFont typeface="Arial" panose="020B0604020202020204" pitchFamily="34" charset="0"/>
              <a:buChar char="•"/>
            </a:pPr>
            <a:r>
              <a:rPr lang="en-US" dirty="0"/>
              <a:t>He is scheduled to return to work</a:t>
            </a:r>
          </a:p>
          <a:p>
            <a:pPr marL="349250" indent="-339725">
              <a:buFont typeface="Arial" panose="020B0604020202020204" pitchFamily="34" charset="0"/>
              <a:buChar char="•"/>
            </a:pPr>
            <a:endParaRPr lang="en-US" dirty="0"/>
          </a:p>
        </p:txBody>
      </p:sp>
    </p:spTree>
    <p:extLst>
      <p:ext uri="{BB962C8B-B14F-4D97-AF65-F5344CB8AC3E}">
        <p14:creationId xmlns:p14="http://schemas.microsoft.com/office/powerpoint/2010/main" val="108892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B7CB-7BB9-9047-AC1D-1F27824581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12D7F8-3F4D-E945-BF11-CF52668DB111}"/>
              </a:ext>
            </a:extLst>
          </p:cNvPr>
          <p:cNvSpPr>
            <a:spLocks noGrp="1"/>
          </p:cNvSpPr>
          <p:nvPr>
            <p:ph idx="1"/>
          </p:nvPr>
        </p:nvSpPr>
        <p:spPr>
          <a:xfrm>
            <a:off x="417095" y="1310299"/>
            <a:ext cx="8309810" cy="510909"/>
          </a:xfrm>
        </p:spPr>
        <p:txBody>
          <a:bodyPr/>
          <a:lstStyle/>
          <a:p>
            <a:r>
              <a:rPr lang="en-US" dirty="0"/>
              <a:t>What would be your next step with Keith?</a:t>
            </a:r>
          </a:p>
        </p:txBody>
      </p:sp>
      <p:sp>
        <p:nvSpPr>
          <p:cNvPr id="4" name="Content Placeholder 3">
            <a:extLst>
              <a:ext uri="{FF2B5EF4-FFF2-40B4-BE49-F238E27FC236}">
                <a16:creationId xmlns:a16="http://schemas.microsoft.com/office/drawing/2014/main" id="{3DB8D577-D51E-4D4C-9214-1893944DC842}"/>
              </a:ext>
            </a:extLst>
          </p:cNvPr>
          <p:cNvSpPr>
            <a:spLocks noGrp="1"/>
          </p:cNvSpPr>
          <p:nvPr>
            <p:ph idx="10"/>
          </p:nvPr>
        </p:nvSpPr>
        <p:spPr>
          <a:xfrm>
            <a:off x="417095" y="2209249"/>
            <a:ext cx="8309810" cy="1788182"/>
          </a:xfrm>
        </p:spPr>
        <p:txBody>
          <a:bodyPr/>
          <a:lstStyle/>
          <a:p>
            <a:r>
              <a:rPr lang="en-US" dirty="0"/>
              <a:t>No change, don’t rock the boat</a:t>
            </a:r>
          </a:p>
          <a:p>
            <a:r>
              <a:rPr lang="en-US" dirty="0"/>
              <a:t>Slow taper, reducing 5 mg/week for 4 weeks</a:t>
            </a:r>
          </a:p>
          <a:p>
            <a:r>
              <a:rPr lang="en-US" dirty="0"/>
              <a:t>Stop opioids and manage his withdrawal</a:t>
            </a:r>
          </a:p>
          <a:p>
            <a:r>
              <a:rPr lang="en-US" dirty="0"/>
              <a:t>I’m not sure</a:t>
            </a:r>
          </a:p>
        </p:txBody>
      </p:sp>
    </p:spTree>
    <p:extLst>
      <p:ext uri="{BB962C8B-B14F-4D97-AF65-F5344CB8AC3E}">
        <p14:creationId xmlns:p14="http://schemas.microsoft.com/office/powerpoint/2010/main" val="88712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02FCA-C930-524A-9A34-458364451276}"/>
              </a:ext>
            </a:extLst>
          </p:cNvPr>
          <p:cNvSpPr>
            <a:spLocks noGrp="1"/>
          </p:cNvSpPr>
          <p:nvPr>
            <p:ph type="title"/>
          </p:nvPr>
        </p:nvSpPr>
        <p:spPr/>
        <p:txBody>
          <a:bodyPr/>
          <a:lstStyle/>
          <a:p>
            <a:r>
              <a:rPr lang="en-US" dirty="0"/>
              <a:t>Opioid Tapering: When and How</a:t>
            </a:r>
          </a:p>
        </p:txBody>
      </p:sp>
      <p:sp>
        <p:nvSpPr>
          <p:cNvPr id="3" name="Content Placeholder 2">
            <a:extLst>
              <a:ext uri="{FF2B5EF4-FFF2-40B4-BE49-F238E27FC236}">
                <a16:creationId xmlns:a16="http://schemas.microsoft.com/office/drawing/2014/main" id="{67A90FBA-CBAE-AD46-B09B-26017602F4F6}"/>
              </a:ext>
            </a:extLst>
          </p:cNvPr>
          <p:cNvSpPr>
            <a:spLocks noGrp="1"/>
          </p:cNvSpPr>
          <p:nvPr>
            <p:ph idx="1"/>
          </p:nvPr>
        </p:nvSpPr>
        <p:spPr>
          <a:xfrm>
            <a:off x="417095" y="1142178"/>
            <a:ext cx="8309810" cy="3176254"/>
          </a:xfrm>
        </p:spPr>
        <p:txBody>
          <a:bodyPr/>
          <a:lstStyle/>
          <a:p>
            <a:r>
              <a:rPr lang="en-US" sz="2400" dirty="0"/>
              <a:t>Undertake opioid tapering only after thorough assessment of the risk-benefit ratio</a:t>
            </a:r>
          </a:p>
          <a:p>
            <a:pPr lvl="1"/>
            <a:r>
              <a:rPr lang="en-US" sz="2000" dirty="0"/>
              <a:t>Consider patient-centered compassionate tapering when risks outweigh the benefits</a:t>
            </a:r>
          </a:p>
          <a:p>
            <a:pPr lvl="1"/>
            <a:r>
              <a:rPr lang="en-US" sz="2000" dirty="0"/>
              <a:t>Assessment should be conducted in collaboration with the patient</a:t>
            </a:r>
          </a:p>
          <a:p>
            <a:pPr lvl="1"/>
            <a:r>
              <a:rPr lang="en-US" sz="2000" dirty="0"/>
              <a:t>Opioids should not be tapered rapidly or discontinued suddenly</a:t>
            </a:r>
          </a:p>
          <a:p>
            <a:r>
              <a:rPr lang="en-US" sz="2400" dirty="0"/>
              <a:t>When tapering, consider underlying comorbidities</a:t>
            </a:r>
          </a:p>
          <a:p>
            <a:r>
              <a:rPr lang="en-US" sz="2400" dirty="0"/>
              <a:t>Consider maintaining therapy for patients who are stable on long-term opioid therapy and for whom the benefits outweigh the risks</a:t>
            </a:r>
          </a:p>
        </p:txBody>
      </p:sp>
      <p:sp>
        <p:nvSpPr>
          <p:cNvPr id="4" name="Text Placeholder 3">
            <a:extLst>
              <a:ext uri="{FF2B5EF4-FFF2-40B4-BE49-F238E27FC236}">
                <a16:creationId xmlns:a16="http://schemas.microsoft.com/office/drawing/2014/main" id="{158620FC-023A-AD4E-9AE9-070307930642}"/>
              </a:ext>
            </a:extLst>
          </p:cNvPr>
          <p:cNvSpPr>
            <a:spLocks noGrp="1"/>
          </p:cNvSpPr>
          <p:nvPr>
            <p:ph type="body" sz="quarter" idx="10"/>
          </p:nvPr>
        </p:nvSpPr>
        <p:spPr>
          <a:xfrm>
            <a:off x="0" y="4520252"/>
            <a:ext cx="8113986" cy="623248"/>
          </a:xfrm>
        </p:spPr>
        <p:txBody>
          <a:bodyPr/>
          <a:lstStyle/>
          <a:p>
            <a:r>
              <a:rPr lang="en-US" dirty="0"/>
              <a:t>U.S. Department of Health and Human Services. </a:t>
            </a:r>
            <a:r>
              <a:rPr lang="en-US" i="1" dirty="0"/>
              <a:t>Pain Management Best Practices Inter-Agency Task Force Report: Updates, Gaps, Inconsistencies, and Recommendations.</a:t>
            </a:r>
            <a:r>
              <a:rPr lang="en-US" dirty="0"/>
              <a:t> 2019. Available at https://www.hhs.gov/sites/default/files/pmtf-final-report-2019-05-23.pdf. Accessed October 2, 2021.</a:t>
            </a:r>
          </a:p>
        </p:txBody>
      </p:sp>
    </p:spTree>
    <p:extLst>
      <p:ext uri="{BB962C8B-B14F-4D97-AF65-F5344CB8AC3E}">
        <p14:creationId xmlns:p14="http://schemas.microsoft.com/office/powerpoint/2010/main" val="326255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8C941-E36E-1C47-9E0C-7B2B7F88AC12}"/>
              </a:ext>
            </a:extLst>
          </p:cNvPr>
          <p:cNvSpPr>
            <a:spLocks noGrp="1"/>
          </p:cNvSpPr>
          <p:nvPr>
            <p:ph type="title"/>
          </p:nvPr>
        </p:nvSpPr>
        <p:spPr>
          <a:xfrm>
            <a:off x="417094" y="54531"/>
            <a:ext cx="8309810" cy="563231"/>
          </a:xfrm>
        </p:spPr>
        <p:txBody>
          <a:bodyPr/>
          <a:lstStyle/>
          <a:p>
            <a:r>
              <a:rPr lang="en-US" sz="2800" dirty="0"/>
              <a:t>Opioid Tapering Flowchart</a:t>
            </a:r>
          </a:p>
        </p:txBody>
      </p:sp>
      <p:pic>
        <p:nvPicPr>
          <p:cNvPr id="5" name="Picture 4" descr="A screenshot of a cell phone&#10;&#10;Description automatically generated">
            <a:extLst>
              <a:ext uri="{FF2B5EF4-FFF2-40B4-BE49-F238E27FC236}">
                <a16:creationId xmlns:a16="http://schemas.microsoft.com/office/drawing/2014/main" id="{37633355-E442-0643-ACB0-879E69B24488}"/>
              </a:ext>
            </a:extLst>
          </p:cNvPr>
          <p:cNvPicPr>
            <a:picLocks noChangeAspect="1"/>
          </p:cNvPicPr>
          <p:nvPr/>
        </p:nvPicPr>
        <p:blipFill rotWithShape="1">
          <a:blip r:embed="rId3"/>
          <a:srcRect t="11683" b="9926"/>
          <a:stretch/>
        </p:blipFill>
        <p:spPr>
          <a:xfrm>
            <a:off x="680875" y="579378"/>
            <a:ext cx="7782249" cy="4032070"/>
          </a:xfrm>
          <a:prstGeom prst="rect">
            <a:avLst/>
          </a:prstGeom>
        </p:spPr>
      </p:pic>
      <p:sp>
        <p:nvSpPr>
          <p:cNvPr id="7" name="Text Placeholder 6">
            <a:extLst>
              <a:ext uri="{FF2B5EF4-FFF2-40B4-BE49-F238E27FC236}">
                <a16:creationId xmlns:a16="http://schemas.microsoft.com/office/drawing/2014/main" id="{968916A6-8366-DE4E-8A78-E06BBB051762}"/>
              </a:ext>
            </a:extLst>
          </p:cNvPr>
          <p:cNvSpPr>
            <a:spLocks noGrp="1"/>
          </p:cNvSpPr>
          <p:nvPr>
            <p:ph type="body" sz="quarter" idx="10"/>
          </p:nvPr>
        </p:nvSpPr>
        <p:spPr>
          <a:xfrm>
            <a:off x="-1" y="4683526"/>
            <a:ext cx="8726905" cy="600164"/>
          </a:xfrm>
        </p:spPr>
        <p:txBody>
          <a:bodyPr lIns="320040"/>
          <a:lstStyle/>
          <a:p>
            <a:pPr marL="0" lvl="0" indent="0" defTabSz="457200">
              <a:lnSpc>
                <a:spcPct val="100000"/>
              </a:lnSpc>
              <a:spcBef>
                <a:spcPts val="0"/>
              </a:spcBef>
              <a:buClrTx/>
              <a:buSzTx/>
              <a:defRPr/>
            </a:pPr>
            <a:r>
              <a:rPr lang="en-US" sz="800" dirty="0"/>
              <a:t>Adapted from Oregon Pain Guidance. 2020. Available at https://www.oregonpainguidance.org/guideline/tapering/. Accessed October 8, 2021.; </a:t>
            </a:r>
            <a:br>
              <a:rPr lang="en-US" sz="800" dirty="0"/>
            </a:br>
            <a:r>
              <a:rPr lang="en-US" sz="800" dirty="0"/>
              <a:t>United States Department of Health and Human Services (HHS). </a:t>
            </a:r>
            <a:r>
              <a:rPr lang="en-US" sz="800" i="1" dirty="0"/>
              <a:t>HHS Guide for Clinicians on the Appropriate Dosage Reduction or Discontinuation of Long-Term </a:t>
            </a:r>
            <a:br>
              <a:rPr lang="en-US" sz="800" i="1" dirty="0"/>
            </a:br>
            <a:r>
              <a:rPr lang="en-US" sz="800" i="1" dirty="0"/>
              <a:t>Opioid Analgesics</a:t>
            </a:r>
            <a:r>
              <a:rPr lang="en-US" sz="800" dirty="0"/>
              <a:t>. 2019. Available at https://www.hhs.gov/opioids/sites/default/files/2019-10/Dosage_Reduction_Discontinuation.pdf. Accessed October 2, 2021.</a:t>
            </a:r>
          </a:p>
        </p:txBody>
      </p:sp>
    </p:spTree>
    <p:extLst>
      <p:ext uri="{BB962C8B-B14F-4D97-AF65-F5344CB8AC3E}">
        <p14:creationId xmlns:p14="http://schemas.microsoft.com/office/powerpoint/2010/main" val="188671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D992-D182-B940-82E0-0D6B250B1C1C}"/>
              </a:ext>
            </a:extLst>
          </p:cNvPr>
          <p:cNvSpPr>
            <a:spLocks noGrp="1"/>
          </p:cNvSpPr>
          <p:nvPr>
            <p:ph type="title"/>
          </p:nvPr>
        </p:nvSpPr>
        <p:spPr>
          <a:xfrm>
            <a:off x="549274" y="1976468"/>
            <a:ext cx="5387976" cy="1138773"/>
          </a:xfrm>
        </p:spPr>
        <p:txBody>
          <a:bodyPr/>
          <a:lstStyle/>
          <a:p>
            <a:r>
              <a:rPr lang="en-US" dirty="0"/>
              <a:t>Learning </a:t>
            </a:r>
            <a:br>
              <a:rPr lang="en-US" dirty="0"/>
            </a:br>
            <a:r>
              <a:rPr lang="en-US" dirty="0"/>
              <a:t>Objective </a:t>
            </a:r>
          </a:p>
        </p:txBody>
      </p:sp>
      <p:sp>
        <p:nvSpPr>
          <p:cNvPr id="3" name="Text Placeholder 2">
            <a:extLst>
              <a:ext uri="{FF2B5EF4-FFF2-40B4-BE49-F238E27FC236}">
                <a16:creationId xmlns:a16="http://schemas.microsoft.com/office/drawing/2014/main" id="{FD49C6DF-AB7E-484D-BFEC-A5C77B4F7D25}"/>
              </a:ext>
            </a:extLst>
          </p:cNvPr>
          <p:cNvSpPr>
            <a:spLocks noGrp="1"/>
          </p:cNvSpPr>
          <p:nvPr>
            <p:ph type="body" sz="quarter" idx="10"/>
          </p:nvPr>
        </p:nvSpPr>
        <p:spPr>
          <a:xfrm>
            <a:off x="549274" y="3143685"/>
            <a:ext cx="6782253" cy="1154906"/>
          </a:xfrm>
        </p:spPr>
        <p:txBody>
          <a:bodyPr/>
          <a:lstStyle/>
          <a:p>
            <a:pPr>
              <a:spcBef>
                <a:spcPts val="300"/>
              </a:spcBef>
            </a:pPr>
            <a:r>
              <a:rPr lang="en-US" dirty="0"/>
              <a:t>Identify risk factors and clinical presentation of opioid use disorder (OUD) in patients prescribed opioids for acute and chronic pain.</a:t>
            </a:r>
          </a:p>
        </p:txBody>
      </p:sp>
      <p:sp>
        <p:nvSpPr>
          <p:cNvPr id="4" name="TextBox 3">
            <a:extLst>
              <a:ext uri="{FF2B5EF4-FFF2-40B4-BE49-F238E27FC236}">
                <a16:creationId xmlns:a16="http://schemas.microsoft.com/office/drawing/2014/main" id="{9569EB30-3053-FE44-A624-AF764D1993D1}"/>
              </a:ext>
            </a:extLst>
          </p:cNvPr>
          <p:cNvSpPr txBox="1"/>
          <p:nvPr/>
        </p:nvSpPr>
        <p:spPr>
          <a:xfrm>
            <a:off x="2941604" y="1558685"/>
            <a:ext cx="939800" cy="1785104"/>
          </a:xfrm>
          <a:prstGeom prst="rect">
            <a:avLst/>
          </a:prstGeom>
          <a:noFill/>
        </p:spPr>
        <p:txBody>
          <a:bodyPr wrap="square" rtlCol="0">
            <a:spAutoFit/>
          </a:bodyPr>
          <a:lstStyle/>
          <a:p>
            <a:pPr algn="ctr"/>
            <a:r>
              <a:rPr lang="en-US" sz="11000" b="1" dirty="0">
                <a:solidFill>
                  <a:schemeClr val="accent3"/>
                </a:solidFill>
              </a:rPr>
              <a:t>3</a:t>
            </a:r>
          </a:p>
        </p:txBody>
      </p:sp>
    </p:spTree>
    <p:extLst>
      <p:ext uri="{BB962C8B-B14F-4D97-AF65-F5344CB8AC3E}">
        <p14:creationId xmlns:p14="http://schemas.microsoft.com/office/powerpoint/2010/main" val="354131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9F7640A-7C52-1A4A-9CCA-D93FD0A25647}"/>
              </a:ext>
            </a:extLst>
          </p:cNvPr>
          <p:cNvSpPr>
            <a:spLocks noGrp="1"/>
          </p:cNvSpPr>
          <p:nvPr>
            <p:ph type="title"/>
          </p:nvPr>
        </p:nvSpPr>
        <p:spPr>
          <a:xfrm>
            <a:off x="177800" y="207225"/>
            <a:ext cx="8549105" cy="615553"/>
          </a:xfrm>
        </p:spPr>
        <p:txBody>
          <a:bodyPr/>
          <a:lstStyle/>
          <a:p>
            <a:r>
              <a:rPr lang="en-US" sz="2000" dirty="0"/>
              <a:t>A Risk Assessment is Critical to Providing the Best Possible Patient-Centered Outcome While Mitigating Unnecessary Opioid Exposure</a:t>
            </a:r>
          </a:p>
        </p:txBody>
      </p:sp>
      <p:sp>
        <p:nvSpPr>
          <p:cNvPr id="3" name="Text Placeholder 2">
            <a:extLst>
              <a:ext uri="{FF2B5EF4-FFF2-40B4-BE49-F238E27FC236}">
                <a16:creationId xmlns:a16="http://schemas.microsoft.com/office/drawing/2014/main" id="{C99DE8CA-5430-7E42-A525-B6F887A34A70}"/>
              </a:ext>
            </a:extLst>
          </p:cNvPr>
          <p:cNvSpPr>
            <a:spLocks noGrp="1"/>
          </p:cNvSpPr>
          <p:nvPr>
            <p:ph type="body" sz="quarter" idx="10"/>
          </p:nvPr>
        </p:nvSpPr>
        <p:spPr>
          <a:xfrm>
            <a:off x="0" y="4677220"/>
            <a:ext cx="8345214" cy="466281"/>
          </a:xfrm>
        </p:spPr>
        <p:txBody>
          <a:bodyPr/>
          <a:lstStyle/>
          <a:p>
            <a:pPr marL="7938" indent="1588"/>
            <a:r>
              <a:rPr lang="en-US" sz="900" dirty="0"/>
              <a:t>U.S. Department of Health and Human Services. </a:t>
            </a:r>
            <a:r>
              <a:rPr lang="en-US" sz="900" i="1" dirty="0"/>
              <a:t>Pain Management Best Practices Inter-Agency Task Force Report: Updates, Gaps, Inconsistencies, and Recommendations. </a:t>
            </a:r>
            <a:r>
              <a:rPr lang="en-US" sz="900" dirty="0"/>
              <a:t>2019. Available at https://www.hhs.gov/sites/default/files/pmtf-final-report-2019-05-23.pdf. Accessed October 2, 2021.</a:t>
            </a:r>
          </a:p>
        </p:txBody>
      </p:sp>
      <p:sp>
        <p:nvSpPr>
          <p:cNvPr id="4" name="Alternate Process 3">
            <a:extLst>
              <a:ext uri="{FF2B5EF4-FFF2-40B4-BE49-F238E27FC236}">
                <a16:creationId xmlns:a16="http://schemas.microsoft.com/office/drawing/2014/main" id="{3C110F8C-01D1-AB4A-B59F-DFAE883ACD2C}"/>
              </a:ext>
            </a:extLst>
          </p:cNvPr>
          <p:cNvSpPr/>
          <p:nvPr/>
        </p:nvSpPr>
        <p:spPr>
          <a:xfrm>
            <a:off x="517585" y="1122883"/>
            <a:ext cx="2797115" cy="3109912"/>
          </a:xfrm>
          <a:prstGeom prst="flowChartAlternateProcess">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Alternate Process 22">
            <a:extLst>
              <a:ext uri="{FF2B5EF4-FFF2-40B4-BE49-F238E27FC236}">
                <a16:creationId xmlns:a16="http://schemas.microsoft.com/office/drawing/2014/main" id="{7A41C2DC-15B2-8E48-8033-8C3BC041CD75}"/>
              </a:ext>
            </a:extLst>
          </p:cNvPr>
          <p:cNvSpPr/>
          <p:nvPr/>
        </p:nvSpPr>
        <p:spPr>
          <a:xfrm>
            <a:off x="3674853" y="1122882"/>
            <a:ext cx="2950234" cy="3109911"/>
          </a:xfrm>
          <a:prstGeom prst="flowChartAlternateProcess">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9A8435F4-E8BA-C147-91ED-4DD32BFF201E}"/>
              </a:ext>
            </a:extLst>
          </p:cNvPr>
          <p:cNvSpPr/>
          <p:nvPr/>
        </p:nvSpPr>
        <p:spPr>
          <a:xfrm>
            <a:off x="7100888" y="1272086"/>
            <a:ext cx="1636712" cy="771525"/>
          </a:xfrm>
          <a:prstGeom prst="round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Low</a:t>
            </a:r>
          </a:p>
          <a:p>
            <a:pPr algn="ctr"/>
            <a:r>
              <a:rPr lang="en-US" dirty="0"/>
              <a:t>Risk</a:t>
            </a:r>
          </a:p>
        </p:txBody>
      </p:sp>
      <p:sp>
        <p:nvSpPr>
          <p:cNvPr id="25" name="Rounded Rectangle 24">
            <a:extLst>
              <a:ext uri="{FF2B5EF4-FFF2-40B4-BE49-F238E27FC236}">
                <a16:creationId xmlns:a16="http://schemas.microsoft.com/office/drawing/2014/main" id="{CC9C8BCC-9578-2F42-A413-CA71244AA64B}"/>
              </a:ext>
            </a:extLst>
          </p:cNvPr>
          <p:cNvSpPr/>
          <p:nvPr/>
        </p:nvSpPr>
        <p:spPr>
          <a:xfrm>
            <a:off x="7100888" y="2333859"/>
            <a:ext cx="1636712" cy="771525"/>
          </a:xfrm>
          <a:prstGeom prst="roundRect">
            <a:avLst/>
          </a:prstGeom>
          <a:solidFill>
            <a:srgbClr val="E2D059"/>
          </a:solidFill>
          <a:ln>
            <a:solidFill>
              <a:srgbClr val="E1CB3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Medium</a:t>
            </a:r>
          </a:p>
          <a:p>
            <a:pPr algn="ctr"/>
            <a:r>
              <a:rPr lang="en-US" dirty="0"/>
              <a:t>Risk</a:t>
            </a:r>
          </a:p>
        </p:txBody>
      </p:sp>
      <p:sp>
        <p:nvSpPr>
          <p:cNvPr id="31" name="Rounded Rectangle 30">
            <a:extLst>
              <a:ext uri="{FF2B5EF4-FFF2-40B4-BE49-F238E27FC236}">
                <a16:creationId xmlns:a16="http://schemas.microsoft.com/office/drawing/2014/main" id="{192EF26C-659F-1446-B3CF-6635AB354E34}"/>
              </a:ext>
            </a:extLst>
          </p:cNvPr>
          <p:cNvSpPr/>
          <p:nvPr/>
        </p:nvSpPr>
        <p:spPr>
          <a:xfrm>
            <a:off x="7100888" y="3395632"/>
            <a:ext cx="1636712" cy="771525"/>
          </a:xfrm>
          <a:prstGeom prst="round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High</a:t>
            </a:r>
          </a:p>
          <a:p>
            <a:pPr algn="ctr"/>
            <a:r>
              <a:rPr lang="en-US" dirty="0"/>
              <a:t>Risk</a:t>
            </a:r>
          </a:p>
        </p:txBody>
      </p:sp>
      <p:sp>
        <p:nvSpPr>
          <p:cNvPr id="6" name="TextBox 5">
            <a:extLst>
              <a:ext uri="{FF2B5EF4-FFF2-40B4-BE49-F238E27FC236}">
                <a16:creationId xmlns:a16="http://schemas.microsoft.com/office/drawing/2014/main" id="{5E7BF6CA-2DDB-D84D-A707-B1F996BE901C}"/>
              </a:ext>
            </a:extLst>
          </p:cNvPr>
          <p:cNvSpPr txBox="1"/>
          <p:nvPr/>
        </p:nvSpPr>
        <p:spPr>
          <a:xfrm>
            <a:off x="742950" y="1334682"/>
            <a:ext cx="2329131" cy="646331"/>
          </a:xfrm>
          <a:prstGeom prst="rect">
            <a:avLst/>
          </a:prstGeom>
          <a:noFill/>
        </p:spPr>
        <p:txBody>
          <a:bodyPr wrap="square" rtlCol="0">
            <a:spAutoFit/>
          </a:bodyPr>
          <a:lstStyle/>
          <a:p>
            <a:pPr algn="ctr"/>
            <a:r>
              <a:rPr lang="en-US" dirty="0">
                <a:solidFill>
                  <a:schemeClr val="bg2"/>
                </a:solidFill>
              </a:rPr>
              <a:t>Biopsychosocial Approach</a:t>
            </a:r>
          </a:p>
        </p:txBody>
      </p:sp>
      <p:sp>
        <p:nvSpPr>
          <p:cNvPr id="7" name="Rectangle 6">
            <a:extLst>
              <a:ext uri="{FF2B5EF4-FFF2-40B4-BE49-F238E27FC236}">
                <a16:creationId xmlns:a16="http://schemas.microsoft.com/office/drawing/2014/main" id="{7A971327-B818-1D42-91E9-5B85F6255CE7}"/>
              </a:ext>
            </a:extLst>
          </p:cNvPr>
          <p:cNvSpPr/>
          <p:nvPr/>
        </p:nvSpPr>
        <p:spPr>
          <a:xfrm>
            <a:off x="742949" y="2092319"/>
            <a:ext cx="2329131" cy="472230"/>
          </a:xfrm>
          <a:prstGeom prst="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Patient History</a:t>
            </a:r>
          </a:p>
        </p:txBody>
      </p:sp>
      <p:sp>
        <p:nvSpPr>
          <p:cNvPr id="32" name="Rectangle 31">
            <a:extLst>
              <a:ext uri="{FF2B5EF4-FFF2-40B4-BE49-F238E27FC236}">
                <a16:creationId xmlns:a16="http://schemas.microsoft.com/office/drawing/2014/main" id="{BEA97B70-6BB9-9746-A6FD-29C1A9F8164C}"/>
              </a:ext>
            </a:extLst>
          </p:cNvPr>
          <p:cNvSpPr/>
          <p:nvPr/>
        </p:nvSpPr>
        <p:spPr>
          <a:xfrm>
            <a:off x="742949" y="2744867"/>
            <a:ext cx="2329130" cy="535645"/>
          </a:xfrm>
          <a:prstGeom prst="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Physical Examination</a:t>
            </a:r>
          </a:p>
        </p:txBody>
      </p:sp>
      <p:sp>
        <p:nvSpPr>
          <p:cNvPr id="33" name="Rectangle 32">
            <a:extLst>
              <a:ext uri="{FF2B5EF4-FFF2-40B4-BE49-F238E27FC236}">
                <a16:creationId xmlns:a16="http://schemas.microsoft.com/office/drawing/2014/main" id="{B6AF70CD-50C5-9244-BCB9-4AAE21ED7CC8}"/>
              </a:ext>
            </a:extLst>
          </p:cNvPr>
          <p:cNvSpPr/>
          <p:nvPr/>
        </p:nvSpPr>
        <p:spPr>
          <a:xfrm>
            <a:off x="742948" y="3419450"/>
            <a:ext cx="2329129" cy="617095"/>
          </a:xfrm>
          <a:prstGeom prst="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Diagnostic Screening Tools and PDMP</a:t>
            </a:r>
          </a:p>
        </p:txBody>
      </p:sp>
      <p:cxnSp>
        <p:nvCxnSpPr>
          <p:cNvPr id="10" name="Straight Arrow Connector 9">
            <a:extLst>
              <a:ext uri="{FF2B5EF4-FFF2-40B4-BE49-F238E27FC236}">
                <a16:creationId xmlns:a16="http://schemas.microsoft.com/office/drawing/2014/main" id="{A28D565C-E4D0-4249-B284-CCE4FBD1DFDE}"/>
              </a:ext>
            </a:extLst>
          </p:cNvPr>
          <p:cNvCxnSpPr>
            <a:cxnSpLocks/>
            <a:stCxn id="7" idx="3"/>
          </p:cNvCxnSpPr>
          <p:nvPr/>
        </p:nvCxnSpPr>
        <p:spPr>
          <a:xfrm>
            <a:off x="3072080" y="2328434"/>
            <a:ext cx="475801" cy="265571"/>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078835C7-24BC-654E-A38E-5BFD3A53D40C}"/>
              </a:ext>
            </a:extLst>
          </p:cNvPr>
          <p:cNvCxnSpPr>
            <a:cxnSpLocks/>
            <a:stCxn id="32" idx="3"/>
          </p:cNvCxnSpPr>
          <p:nvPr/>
        </p:nvCxnSpPr>
        <p:spPr>
          <a:xfrm>
            <a:off x="3072079" y="3012690"/>
            <a:ext cx="475802" cy="0"/>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3D8870E8-A3E4-B94F-9E45-CB865A2A4759}"/>
              </a:ext>
            </a:extLst>
          </p:cNvPr>
          <p:cNvCxnSpPr>
            <a:cxnSpLocks/>
            <a:stCxn id="33" idx="3"/>
          </p:cNvCxnSpPr>
          <p:nvPr/>
        </p:nvCxnSpPr>
        <p:spPr>
          <a:xfrm flipV="1">
            <a:off x="3072077" y="3484264"/>
            <a:ext cx="475804" cy="243734"/>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E32F105B-1E61-AB4A-B82D-C5569383FCB0}"/>
              </a:ext>
            </a:extLst>
          </p:cNvPr>
          <p:cNvSpPr txBox="1"/>
          <p:nvPr/>
        </p:nvSpPr>
        <p:spPr>
          <a:xfrm>
            <a:off x="4219125" y="1473181"/>
            <a:ext cx="2405960" cy="369332"/>
          </a:xfrm>
          <a:prstGeom prst="rect">
            <a:avLst/>
          </a:prstGeom>
          <a:noFill/>
        </p:spPr>
        <p:txBody>
          <a:bodyPr wrap="square" rtlCol="0">
            <a:spAutoFit/>
          </a:bodyPr>
          <a:lstStyle/>
          <a:p>
            <a:r>
              <a:rPr lang="en-US" dirty="0">
                <a:solidFill>
                  <a:schemeClr val="bg1"/>
                </a:solidFill>
              </a:rPr>
              <a:t>Risk Assessment</a:t>
            </a:r>
          </a:p>
        </p:txBody>
      </p:sp>
      <p:sp>
        <p:nvSpPr>
          <p:cNvPr id="47" name="TextBox 46">
            <a:extLst>
              <a:ext uri="{FF2B5EF4-FFF2-40B4-BE49-F238E27FC236}">
                <a16:creationId xmlns:a16="http://schemas.microsoft.com/office/drawing/2014/main" id="{9168D33E-C191-F442-AAC1-569B53FD9D38}"/>
              </a:ext>
            </a:extLst>
          </p:cNvPr>
          <p:cNvSpPr txBox="1"/>
          <p:nvPr/>
        </p:nvSpPr>
        <p:spPr>
          <a:xfrm>
            <a:off x="4023682" y="3728768"/>
            <a:ext cx="2405960" cy="307777"/>
          </a:xfrm>
          <a:prstGeom prst="rect">
            <a:avLst/>
          </a:prstGeom>
          <a:noFill/>
        </p:spPr>
        <p:txBody>
          <a:bodyPr wrap="square" rtlCol="0">
            <a:spAutoFit/>
          </a:bodyPr>
          <a:lstStyle/>
          <a:p>
            <a:r>
              <a:rPr lang="en-US" sz="1400" dirty="0">
                <a:solidFill>
                  <a:schemeClr val="bg1"/>
                </a:solidFill>
              </a:rPr>
              <a:t>Deliberation and Discussion</a:t>
            </a:r>
          </a:p>
        </p:txBody>
      </p:sp>
      <p:cxnSp>
        <p:nvCxnSpPr>
          <p:cNvPr id="48" name="Straight Arrow Connector 47">
            <a:extLst>
              <a:ext uri="{FF2B5EF4-FFF2-40B4-BE49-F238E27FC236}">
                <a16:creationId xmlns:a16="http://schemas.microsoft.com/office/drawing/2014/main" id="{46B6B8BF-AD42-6C4C-9553-02FE0C0CB550}"/>
              </a:ext>
            </a:extLst>
          </p:cNvPr>
          <p:cNvCxnSpPr>
            <a:cxnSpLocks/>
          </p:cNvCxnSpPr>
          <p:nvPr/>
        </p:nvCxnSpPr>
        <p:spPr>
          <a:xfrm flipV="1">
            <a:off x="6637642" y="2024829"/>
            <a:ext cx="360155" cy="675511"/>
          </a:xfrm>
          <a:prstGeom prst="straightConnector1">
            <a:avLst/>
          </a:prstGeom>
          <a:ln w="4445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DAA5208C-C53C-E045-93CF-CD4DA2EA5E73}"/>
              </a:ext>
            </a:extLst>
          </p:cNvPr>
          <p:cNvCxnSpPr>
            <a:cxnSpLocks/>
          </p:cNvCxnSpPr>
          <p:nvPr/>
        </p:nvCxnSpPr>
        <p:spPr>
          <a:xfrm>
            <a:off x="6625085" y="2711491"/>
            <a:ext cx="360156" cy="5326"/>
          </a:xfrm>
          <a:prstGeom prst="straightConnector1">
            <a:avLst/>
          </a:prstGeom>
          <a:ln w="44450">
            <a:solidFill>
              <a:srgbClr val="E1CB3E"/>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58416AF0-FD44-9547-96E1-F1C841569BBB}"/>
              </a:ext>
            </a:extLst>
          </p:cNvPr>
          <p:cNvCxnSpPr>
            <a:cxnSpLocks/>
          </p:cNvCxnSpPr>
          <p:nvPr/>
        </p:nvCxnSpPr>
        <p:spPr>
          <a:xfrm>
            <a:off x="6637642" y="2708540"/>
            <a:ext cx="360155" cy="874303"/>
          </a:xfrm>
          <a:prstGeom prst="straightConnector1">
            <a:avLst/>
          </a:prstGeom>
          <a:ln w="444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52" name="Rounded Rectangular Callout 51">
            <a:extLst>
              <a:ext uri="{FF2B5EF4-FFF2-40B4-BE49-F238E27FC236}">
                <a16:creationId xmlns:a16="http://schemas.microsoft.com/office/drawing/2014/main" id="{87982644-A627-9342-B592-598D4BBAA170}"/>
              </a:ext>
            </a:extLst>
          </p:cNvPr>
          <p:cNvSpPr/>
          <p:nvPr/>
        </p:nvSpPr>
        <p:spPr>
          <a:xfrm>
            <a:off x="4246302" y="1894037"/>
            <a:ext cx="404734" cy="277451"/>
          </a:xfrm>
          <a:prstGeom prst="wedgeRoundRectCallout">
            <a:avLst>
              <a:gd name="adj1" fmla="val 51879"/>
              <a:gd name="adj2" fmla="val 8144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ounded Rectangular Callout 52">
            <a:extLst>
              <a:ext uri="{FF2B5EF4-FFF2-40B4-BE49-F238E27FC236}">
                <a16:creationId xmlns:a16="http://schemas.microsoft.com/office/drawing/2014/main" id="{E47405FD-B83C-F74D-A365-FCA86464FAD6}"/>
              </a:ext>
            </a:extLst>
          </p:cNvPr>
          <p:cNvSpPr/>
          <p:nvPr/>
        </p:nvSpPr>
        <p:spPr>
          <a:xfrm>
            <a:off x="5503256" y="1887615"/>
            <a:ext cx="404734" cy="277451"/>
          </a:xfrm>
          <a:prstGeom prst="wedgeRoundRectCallout">
            <a:avLst>
              <a:gd name="adj1" fmla="val -49398"/>
              <a:gd name="adj2" fmla="val 9280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5" name="Picture 54">
            <a:extLst>
              <a:ext uri="{FF2B5EF4-FFF2-40B4-BE49-F238E27FC236}">
                <a16:creationId xmlns:a16="http://schemas.microsoft.com/office/drawing/2014/main" id="{048DB614-C396-E048-9CA0-D7BDBE333058}"/>
              </a:ext>
            </a:extLst>
          </p:cNvPr>
          <p:cNvPicPr>
            <a:picLocks noChangeAspect="1"/>
          </p:cNvPicPr>
          <p:nvPr/>
        </p:nvPicPr>
        <p:blipFill>
          <a:blip r:embed="rId3"/>
          <a:stretch>
            <a:fillRect/>
          </a:stretch>
        </p:blipFill>
        <p:spPr>
          <a:xfrm>
            <a:off x="4651036" y="2096773"/>
            <a:ext cx="999259" cy="1519199"/>
          </a:xfrm>
          <a:prstGeom prst="rect">
            <a:avLst/>
          </a:prstGeom>
        </p:spPr>
      </p:pic>
    </p:spTree>
    <p:extLst>
      <p:ext uri="{BB962C8B-B14F-4D97-AF65-F5344CB8AC3E}">
        <p14:creationId xmlns:p14="http://schemas.microsoft.com/office/powerpoint/2010/main" val="32824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4085727" y="1019142"/>
            <a:ext cx="1040914" cy="283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Lato" pitchFamily="34" charset="0"/>
            </a:endParaRPr>
          </a:p>
        </p:txBody>
      </p:sp>
      <p:grpSp>
        <p:nvGrpSpPr>
          <p:cNvPr id="20" name="Group 19">
            <a:extLst>
              <a:ext uri="{FF2B5EF4-FFF2-40B4-BE49-F238E27FC236}">
                <a16:creationId xmlns:a16="http://schemas.microsoft.com/office/drawing/2014/main" id="{9E9C220A-8ECB-4443-A770-0B2164E6D898}"/>
              </a:ext>
            </a:extLst>
          </p:cNvPr>
          <p:cNvGrpSpPr/>
          <p:nvPr/>
        </p:nvGrpSpPr>
        <p:grpSpPr>
          <a:xfrm>
            <a:off x="841628" y="1317761"/>
            <a:ext cx="506537" cy="101416"/>
            <a:chOff x="965382" y="1286546"/>
            <a:chExt cx="506537" cy="101416"/>
          </a:xfrm>
          <a:solidFill>
            <a:schemeClr val="accent1">
              <a:lumMod val="75000"/>
              <a:lumOff val="25000"/>
            </a:schemeClr>
          </a:solidFill>
        </p:grpSpPr>
        <p:cxnSp>
          <p:nvCxnSpPr>
            <p:cNvPr id="16" name="Straight Connector 15"/>
            <p:cNvCxnSpPr>
              <a:cxnSpLocks/>
            </p:cNvCxnSpPr>
            <p:nvPr/>
          </p:nvCxnSpPr>
          <p:spPr>
            <a:xfrm flipH="1">
              <a:off x="965382" y="1337254"/>
              <a:ext cx="365760" cy="0"/>
            </a:xfrm>
            <a:prstGeom prst="line">
              <a:avLst/>
            </a:prstGeom>
            <a:grpFill/>
            <a:ln>
              <a:solidFill>
                <a:schemeClr val="accent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370503" y="1286546"/>
              <a:ext cx="101416" cy="101416"/>
            </a:xfrm>
            <a:prstGeom prst="ellipse">
              <a:avLst/>
            </a:prstGeom>
            <a:grp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40" name="TextBox 39"/>
          <p:cNvSpPr txBox="1"/>
          <p:nvPr/>
        </p:nvSpPr>
        <p:spPr>
          <a:xfrm>
            <a:off x="1485900" y="1045496"/>
            <a:ext cx="7303868" cy="707886"/>
          </a:xfrm>
          <a:prstGeom prst="rect">
            <a:avLst/>
          </a:prstGeom>
          <a:solidFill>
            <a:schemeClr val="accent1">
              <a:lumMod val="75000"/>
              <a:lumOff val="25000"/>
            </a:schemeClr>
          </a:solidFill>
        </p:spPr>
        <p:txBody>
          <a:bodyPr wrap="square" rtlCol="0" anchor="ctr">
            <a:spAutoFit/>
          </a:bodyPr>
          <a:lstStyle/>
          <a:p>
            <a:r>
              <a:rPr lang="en-US" sz="2000" dirty="0">
                <a:solidFill>
                  <a:schemeClr val="bg2"/>
                </a:solidFill>
              </a:rPr>
              <a:t>Screen by asking questions about unhealthy drug use in adults 18 years or older</a:t>
            </a:r>
          </a:p>
        </p:txBody>
      </p:sp>
      <p:grpSp>
        <p:nvGrpSpPr>
          <p:cNvPr id="21" name="Group 20">
            <a:extLst>
              <a:ext uri="{FF2B5EF4-FFF2-40B4-BE49-F238E27FC236}">
                <a16:creationId xmlns:a16="http://schemas.microsoft.com/office/drawing/2014/main" id="{A96F0286-218F-1044-80D6-056BB600C58A}"/>
              </a:ext>
            </a:extLst>
          </p:cNvPr>
          <p:cNvGrpSpPr/>
          <p:nvPr/>
        </p:nvGrpSpPr>
        <p:grpSpPr>
          <a:xfrm>
            <a:off x="841628" y="2562536"/>
            <a:ext cx="506537" cy="91440"/>
            <a:chOff x="952499" y="1856394"/>
            <a:chExt cx="506537" cy="91440"/>
          </a:xfrm>
          <a:solidFill>
            <a:schemeClr val="accent4"/>
          </a:solidFill>
        </p:grpSpPr>
        <p:cxnSp>
          <p:nvCxnSpPr>
            <p:cNvPr id="62" name="Straight Connector 61"/>
            <p:cNvCxnSpPr>
              <a:cxnSpLocks/>
            </p:cNvCxnSpPr>
            <p:nvPr/>
          </p:nvCxnSpPr>
          <p:spPr>
            <a:xfrm flipH="1">
              <a:off x="952499" y="1902114"/>
              <a:ext cx="365760" cy="0"/>
            </a:xfrm>
            <a:prstGeom prst="line">
              <a:avLst/>
            </a:prstGeom>
            <a:grpFill/>
            <a:ln>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1357620" y="1856394"/>
              <a:ext cx="101416" cy="9144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41" name="TextBox 40"/>
          <p:cNvSpPr txBox="1"/>
          <p:nvPr/>
        </p:nvSpPr>
        <p:spPr>
          <a:xfrm>
            <a:off x="1485900" y="1885757"/>
            <a:ext cx="7303868" cy="1323439"/>
          </a:xfrm>
          <a:prstGeom prst="rect">
            <a:avLst/>
          </a:prstGeom>
          <a:solidFill>
            <a:schemeClr val="accent5">
              <a:lumMod val="75000"/>
              <a:lumOff val="25000"/>
            </a:schemeClr>
          </a:solidFill>
          <a:ln>
            <a:solidFill>
              <a:schemeClr val="accent4"/>
            </a:solidFill>
          </a:ln>
        </p:spPr>
        <p:txBody>
          <a:bodyPr wrap="square" rtlCol="0">
            <a:spAutoFit/>
          </a:bodyPr>
          <a:lstStyle/>
          <a:p>
            <a:r>
              <a:rPr lang="en-US" sz="2000" dirty="0">
                <a:solidFill>
                  <a:schemeClr val="bg2"/>
                </a:solidFill>
              </a:rPr>
              <a:t>Screen when services for accurate diagnosis, effective treatment, and appropriate care can be offered or referred. Screening refers to asking questions about unhealthy drug use, not testing biologic specimens</a:t>
            </a:r>
          </a:p>
        </p:txBody>
      </p:sp>
      <p:grpSp>
        <p:nvGrpSpPr>
          <p:cNvPr id="35" name="Group 34">
            <a:extLst>
              <a:ext uri="{FF2B5EF4-FFF2-40B4-BE49-F238E27FC236}">
                <a16:creationId xmlns:a16="http://schemas.microsoft.com/office/drawing/2014/main" id="{EC26021C-D668-2942-BE39-BE84A2F5CD20}"/>
              </a:ext>
            </a:extLst>
          </p:cNvPr>
          <p:cNvGrpSpPr/>
          <p:nvPr/>
        </p:nvGrpSpPr>
        <p:grpSpPr>
          <a:xfrm>
            <a:off x="812800" y="3942820"/>
            <a:ext cx="519237" cy="101416"/>
            <a:chOff x="939800" y="3475551"/>
            <a:chExt cx="519237" cy="101416"/>
          </a:xfrm>
        </p:grpSpPr>
        <p:cxnSp>
          <p:nvCxnSpPr>
            <p:cNvPr id="65" name="Straight Connector 64"/>
            <p:cNvCxnSpPr>
              <a:cxnSpLocks/>
            </p:cNvCxnSpPr>
            <p:nvPr/>
          </p:nvCxnSpPr>
          <p:spPr>
            <a:xfrm flipH="1">
              <a:off x="939800" y="3526259"/>
              <a:ext cx="365760" cy="0"/>
            </a:xfrm>
            <a:prstGeom prst="line">
              <a:avLst/>
            </a:prstGeom>
            <a:solidFill>
              <a:srgbClr val="6D9CA7"/>
            </a:solidFill>
            <a:ln>
              <a:solidFill>
                <a:srgbClr val="6D9CA7"/>
              </a:solidFill>
              <a:prstDash val="dash"/>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1357621" y="3475551"/>
              <a:ext cx="101416" cy="101416"/>
            </a:xfrm>
            <a:prstGeom prst="ellipse">
              <a:avLst/>
            </a:prstGeom>
            <a:solidFill>
              <a:srgbClr val="6D9CA7"/>
            </a:solidFill>
            <a:ln>
              <a:solidFill>
                <a:srgbClr val="6D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42" name="TextBox 41"/>
          <p:cNvSpPr txBox="1"/>
          <p:nvPr/>
        </p:nvSpPr>
        <p:spPr>
          <a:xfrm>
            <a:off x="1485900" y="3341570"/>
            <a:ext cx="7303868" cy="1323439"/>
          </a:xfrm>
          <a:prstGeom prst="rect">
            <a:avLst/>
          </a:prstGeom>
          <a:solidFill>
            <a:schemeClr val="accent3"/>
          </a:solidFill>
          <a:ln>
            <a:solidFill>
              <a:srgbClr val="6D9CA7"/>
            </a:solidFill>
          </a:ln>
        </p:spPr>
        <p:txBody>
          <a:bodyPr wrap="square" rtlCol="0">
            <a:spAutoFit/>
          </a:bodyPr>
          <a:lstStyle/>
          <a:p>
            <a:r>
              <a:rPr lang="en-US" sz="2000" dirty="0">
                <a:solidFill>
                  <a:schemeClr val="bg2"/>
                </a:solidFill>
              </a:rPr>
              <a:t>Unhealthy drug use includes using illegal drugs, such as heroin, or using a prescription drug in ways that are not recommended by a doctor, such as to “get high” or affect someone’s mood or way of thinking</a:t>
            </a:r>
          </a:p>
        </p:txBody>
      </p:sp>
      <p:sp>
        <p:nvSpPr>
          <p:cNvPr id="12" name="Title 11">
            <a:extLst>
              <a:ext uri="{FF2B5EF4-FFF2-40B4-BE49-F238E27FC236}">
                <a16:creationId xmlns:a16="http://schemas.microsoft.com/office/drawing/2014/main" id="{4E61DBBC-629F-B849-8C38-5DF1689083DF}"/>
              </a:ext>
            </a:extLst>
          </p:cNvPr>
          <p:cNvSpPr>
            <a:spLocks noGrp="1"/>
          </p:cNvSpPr>
          <p:nvPr>
            <p:ph type="title"/>
          </p:nvPr>
        </p:nvSpPr>
        <p:spPr>
          <a:xfrm>
            <a:off x="278969" y="102582"/>
            <a:ext cx="8447936" cy="824841"/>
          </a:xfrm>
        </p:spPr>
        <p:txBody>
          <a:bodyPr/>
          <a:lstStyle/>
          <a:p>
            <a:r>
              <a:rPr lang="en-US" sz="2800" dirty="0"/>
              <a:t>USPSTF Recommendations for Screening for Unhealthy Drug Use</a:t>
            </a:r>
          </a:p>
        </p:txBody>
      </p:sp>
      <p:sp>
        <p:nvSpPr>
          <p:cNvPr id="7" name="TextBox 6">
            <a:extLst>
              <a:ext uri="{FF2B5EF4-FFF2-40B4-BE49-F238E27FC236}">
                <a16:creationId xmlns:a16="http://schemas.microsoft.com/office/drawing/2014/main" id="{4347574A-1F05-634F-ADCD-9D258C6319FB}"/>
              </a:ext>
            </a:extLst>
          </p:cNvPr>
          <p:cNvSpPr txBox="1"/>
          <p:nvPr/>
        </p:nvSpPr>
        <p:spPr>
          <a:xfrm>
            <a:off x="357478" y="1093740"/>
            <a:ext cx="564872" cy="523220"/>
          </a:xfrm>
          <a:prstGeom prst="rect">
            <a:avLst/>
          </a:prstGeom>
          <a:noFill/>
        </p:spPr>
        <p:txBody>
          <a:bodyPr wrap="square" rtlCol="0">
            <a:spAutoFit/>
          </a:bodyPr>
          <a:lstStyle/>
          <a:p>
            <a:r>
              <a:rPr lang="en-US" sz="2800" b="1" dirty="0">
                <a:solidFill>
                  <a:schemeClr val="accent1">
                    <a:lumMod val="75000"/>
                    <a:lumOff val="25000"/>
                  </a:schemeClr>
                </a:solidFill>
              </a:rPr>
              <a:t>✓</a:t>
            </a:r>
          </a:p>
        </p:txBody>
      </p:sp>
      <p:sp>
        <p:nvSpPr>
          <p:cNvPr id="19" name="Text Placeholder 18">
            <a:extLst>
              <a:ext uri="{FF2B5EF4-FFF2-40B4-BE49-F238E27FC236}">
                <a16:creationId xmlns:a16="http://schemas.microsoft.com/office/drawing/2014/main" id="{7235D4D3-55EF-5F4B-9B33-49E67991FAE8}"/>
              </a:ext>
            </a:extLst>
          </p:cNvPr>
          <p:cNvSpPr>
            <a:spLocks noGrp="1"/>
          </p:cNvSpPr>
          <p:nvPr>
            <p:ph type="body" sz="quarter" idx="10"/>
          </p:nvPr>
        </p:nvSpPr>
        <p:spPr>
          <a:xfrm>
            <a:off x="0" y="4781863"/>
            <a:ext cx="8144759" cy="361637"/>
          </a:xfrm>
        </p:spPr>
        <p:txBody>
          <a:bodyPr/>
          <a:lstStyle/>
          <a:p>
            <a:r>
              <a:rPr lang="en-US" dirty="0"/>
              <a:t>US Preventive Services Task Force, Krist AH, et al. </a:t>
            </a:r>
            <a:r>
              <a:rPr lang="en-US" i="1" dirty="0"/>
              <a:t>JAMA</a:t>
            </a:r>
            <a:r>
              <a:rPr lang="en-US" dirty="0"/>
              <a:t>. 2020;323(22):2301-2309.</a:t>
            </a:r>
          </a:p>
        </p:txBody>
      </p:sp>
      <p:sp>
        <p:nvSpPr>
          <p:cNvPr id="53" name="TextBox 52">
            <a:extLst>
              <a:ext uri="{FF2B5EF4-FFF2-40B4-BE49-F238E27FC236}">
                <a16:creationId xmlns:a16="http://schemas.microsoft.com/office/drawing/2014/main" id="{AA1B092C-AA43-C74B-91D4-37FF949F4560}"/>
              </a:ext>
            </a:extLst>
          </p:cNvPr>
          <p:cNvSpPr txBox="1"/>
          <p:nvPr/>
        </p:nvSpPr>
        <p:spPr>
          <a:xfrm>
            <a:off x="370361" y="2341043"/>
            <a:ext cx="564872" cy="523220"/>
          </a:xfrm>
          <a:prstGeom prst="rect">
            <a:avLst/>
          </a:prstGeom>
          <a:noFill/>
        </p:spPr>
        <p:txBody>
          <a:bodyPr wrap="square" rtlCol="0">
            <a:spAutoFit/>
          </a:bodyPr>
          <a:lstStyle/>
          <a:p>
            <a:r>
              <a:rPr lang="en-US" sz="2800" b="1" dirty="0">
                <a:solidFill>
                  <a:schemeClr val="accent4"/>
                </a:solidFill>
              </a:rPr>
              <a:t>✓</a:t>
            </a:r>
          </a:p>
        </p:txBody>
      </p:sp>
      <p:sp>
        <p:nvSpPr>
          <p:cNvPr id="55" name="TextBox 54">
            <a:extLst>
              <a:ext uri="{FF2B5EF4-FFF2-40B4-BE49-F238E27FC236}">
                <a16:creationId xmlns:a16="http://schemas.microsoft.com/office/drawing/2014/main" id="{D13845BC-CB5E-0D4B-9486-25C575E68355}"/>
              </a:ext>
            </a:extLst>
          </p:cNvPr>
          <p:cNvSpPr txBox="1"/>
          <p:nvPr/>
        </p:nvSpPr>
        <p:spPr>
          <a:xfrm>
            <a:off x="354232" y="3779689"/>
            <a:ext cx="564872" cy="523220"/>
          </a:xfrm>
          <a:prstGeom prst="rect">
            <a:avLst/>
          </a:prstGeom>
          <a:noFill/>
        </p:spPr>
        <p:txBody>
          <a:bodyPr wrap="square" rtlCol="0">
            <a:spAutoFit/>
          </a:bodyPr>
          <a:lstStyle/>
          <a:p>
            <a:r>
              <a:rPr lang="en-US" sz="2800" b="1" dirty="0">
                <a:solidFill>
                  <a:srgbClr val="6D9CA7"/>
                </a:solidFill>
              </a:rPr>
              <a:t>✓</a:t>
            </a:r>
          </a:p>
        </p:txBody>
      </p:sp>
    </p:spTree>
    <p:extLst>
      <p:ext uri="{BB962C8B-B14F-4D97-AF65-F5344CB8AC3E}">
        <p14:creationId xmlns:p14="http://schemas.microsoft.com/office/powerpoint/2010/main" val="262219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68325" y="448866"/>
            <a:ext cx="8001000" cy="4242197"/>
          </a:xfrm>
        </p:spPr>
        <p:txBody>
          <a:bodyPr/>
          <a:lstStyle/>
          <a:p>
            <a:r>
              <a:rPr lang="en-US" sz="3200" dirty="0"/>
              <a:t>In support of improving patient care, CME Outfitters, LLC, is jointly accredited by the Accreditation Council for Continuing Medical Education (ACCME), the Accreditation Council for Pharmacy Education (ACPE), and the American Nurses Credentialing Center (ANCC) to provide continuing education for the healthcare team.</a:t>
            </a:r>
          </a:p>
        </p:txBody>
      </p:sp>
    </p:spTree>
    <p:extLst>
      <p:ext uri="{BB962C8B-B14F-4D97-AF65-F5344CB8AC3E}">
        <p14:creationId xmlns:p14="http://schemas.microsoft.com/office/powerpoint/2010/main" val="329256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E737B-DAD8-0840-A6B0-C09BA916F800}"/>
              </a:ext>
            </a:extLst>
          </p:cNvPr>
          <p:cNvSpPr>
            <a:spLocks noGrp="1"/>
          </p:cNvSpPr>
          <p:nvPr>
            <p:ph type="title"/>
          </p:nvPr>
        </p:nvSpPr>
        <p:spPr>
          <a:xfrm>
            <a:off x="417095" y="50260"/>
            <a:ext cx="8309810" cy="929485"/>
          </a:xfrm>
        </p:spPr>
        <p:txBody>
          <a:bodyPr/>
          <a:lstStyle/>
          <a:p>
            <a:r>
              <a:rPr lang="en-US" sz="3200" dirty="0"/>
              <a:t>Starting a Conversation with Patients About Their Drug Use</a:t>
            </a:r>
            <a:r>
              <a:rPr lang="en-US" sz="3200" baseline="30000" dirty="0"/>
              <a:t>1</a:t>
            </a:r>
            <a:endParaRPr lang="en-US" sz="3200" dirty="0"/>
          </a:p>
        </p:txBody>
      </p:sp>
      <p:sp>
        <p:nvSpPr>
          <p:cNvPr id="4" name="Text Placeholder 3">
            <a:extLst>
              <a:ext uri="{FF2B5EF4-FFF2-40B4-BE49-F238E27FC236}">
                <a16:creationId xmlns:a16="http://schemas.microsoft.com/office/drawing/2014/main" id="{67BDFC28-7249-0542-8450-7B0FB7B07D8C}"/>
              </a:ext>
            </a:extLst>
          </p:cNvPr>
          <p:cNvSpPr>
            <a:spLocks noGrp="1"/>
          </p:cNvSpPr>
          <p:nvPr>
            <p:ph type="body" sz="quarter" idx="10"/>
          </p:nvPr>
        </p:nvSpPr>
        <p:spPr>
          <a:xfrm>
            <a:off x="-1" y="4494091"/>
            <a:ext cx="8249265" cy="649409"/>
          </a:xfrm>
        </p:spPr>
        <p:txBody>
          <a:bodyPr/>
          <a:lstStyle/>
          <a:p>
            <a:r>
              <a:rPr lang="en-US" sz="800" dirty="0"/>
              <a:t>1. National Institute on Drug Abuse (NIDA). Available at https://</a:t>
            </a:r>
            <a:r>
              <a:rPr lang="en-US" sz="800" dirty="0" err="1"/>
              <a:t>archives.drugabuse.gov</a:t>
            </a:r>
            <a:r>
              <a:rPr lang="en-US" sz="800" dirty="0"/>
              <a:t>/initiatives/about-addiction-performance-project/talking-to-patients-about-their-drug-use. Accessed October 8, 2021.; 2. Webster LR, Webster RM. </a:t>
            </a:r>
            <a:r>
              <a:rPr lang="en-US" sz="800" i="1" dirty="0"/>
              <a:t>Pain Med </a:t>
            </a:r>
            <a:r>
              <a:rPr lang="en-US" sz="800" dirty="0"/>
              <a:t>2005;6:432-442.; 3. Butler SF, et al. </a:t>
            </a:r>
            <a:r>
              <a:rPr lang="en-US" sz="800" i="1" dirty="0"/>
              <a:t>J Pain</a:t>
            </a:r>
            <a:r>
              <a:rPr lang="en-US" sz="800" dirty="0"/>
              <a:t>. 2008;9:360-372.; 4. Butler SF, et al. </a:t>
            </a:r>
            <a:r>
              <a:rPr lang="en-US" sz="800" i="1" dirty="0"/>
              <a:t>Clin J Pain</a:t>
            </a:r>
            <a:r>
              <a:rPr lang="en-US" sz="800" dirty="0"/>
              <a:t>. 2010;26(9):770-776.; 5. Brown RL, et al. </a:t>
            </a:r>
            <a:r>
              <a:rPr lang="en-US" sz="800" i="1" dirty="0"/>
              <a:t>Wisconsin Medical Journal</a:t>
            </a:r>
            <a:r>
              <a:rPr lang="en-US" sz="800" dirty="0"/>
              <a:t>. 1995;94(3):135-140.; 6. National Institute on Drug Abuse (NIDA). </a:t>
            </a:r>
            <a:r>
              <a:rPr lang="en-US" sz="800" i="1" dirty="0"/>
              <a:t>NIDA Drug Screening Tool</a:t>
            </a:r>
            <a:r>
              <a:rPr lang="en-US" sz="800" dirty="0"/>
              <a:t>. </a:t>
            </a:r>
            <a:br>
              <a:rPr lang="en-US" sz="800" dirty="0"/>
            </a:br>
            <a:r>
              <a:rPr lang="en-US" sz="800" dirty="0"/>
              <a:t>Available at https://</a:t>
            </a:r>
            <a:r>
              <a:rPr lang="en-US" sz="800" dirty="0" err="1"/>
              <a:t>www.drugabuse.gov</a:t>
            </a:r>
            <a:r>
              <a:rPr lang="en-US" sz="800" dirty="0"/>
              <a:t>/sites/default/files/pdf/</a:t>
            </a:r>
            <a:r>
              <a:rPr lang="en-US" sz="800" dirty="0" err="1"/>
              <a:t>nmassist.pdf</a:t>
            </a:r>
            <a:r>
              <a:rPr lang="en-US" sz="800" dirty="0"/>
              <a:t>. Accessed October 2, 2021.</a:t>
            </a:r>
          </a:p>
        </p:txBody>
      </p:sp>
      <p:sp>
        <p:nvSpPr>
          <p:cNvPr id="5" name="TextBox 4">
            <a:extLst>
              <a:ext uri="{FF2B5EF4-FFF2-40B4-BE49-F238E27FC236}">
                <a16:creationId xmlns:a16="http://schemas.microsoft.com/office/drawing/2014/main" id="{BC7C0EBB-D043-5F45-89F9-C89E04926F29}"/>
              </a:ext>
            </a:extLst>
          </p:cNvPr>
          <p:cNvSpPr txBox="1"/>
          <p:nvPr/>
        </p:nvSpPr>
        <p:spPr>
          <a:xfrm>
            <a:off x="1790054" y="1156416"/>
            <a:ext cx="5687878" cy="861774"/>
          </a:xfrm>
          <a:prstGeom prst="rect">
            <a:avLst/>
          </a:prstGeom>
          <a:solidFill>
            <a:schemeClr val="accent1">
              <a:lumMod val="75000"/>
              <a:lumOff val="25000"/>
            </a:schemeClr>
          </a:solidFill>
        </p:spPr>
        <p:txBody>
          <a:bodyPr wrap="square" rtlCol="0">
            <a:spAutoFit/>
          </a:bodyPr>
          <a:lstStyle/>
          <a:p>
            <a:pPr algn="ctr"/>
            <a:r>
              <a:rPr lang="en-US" dirty="0">
                <a:solidFill>
                  <a:schemeClr val="bg2"/>
                </a:solidFill>
              </a:rPr>
              <a:t>Step 1: Ask the Patient About Past Drug Use</a:t>
            </a:r>
          </a:p>
          <a:p>
            <a:pPr marL="285750" indent="-285750">
              <a:buFont typeface="Arial" panose="020B0604020202020204" pitchFamily="34" charset="0"/>
              <a:buChar char="•"/>
            </a:pPr>
            <a:r>
              <a:rPr lang="en-US" sz="1600" dirty="0">
                <a:solidFill>
                  <a:schemeClr val="bg2"/>
                </a:solidFill>
              </a:rPr>
              <a:t>In the past year, how many times have you used an illicit drugs or used prescription drugs for nonmedical reasons?</a:t>
            </a:r>
          </a:p>
        </p:txBody>
      </p:sp>
      <p:sp>
        <p:nvSpPr>
          <p:cNvPr id="6" name="TextBox 5">
            <a:extLst>
              <a:ext uri="{FF2B5EF4-FFF2-40B4-BE49-F238E27FC236}">
                <a16:creationId xmlns:a16="http://schemas.microsoft.com/office/drawing/2014/main" id="{7089D479-E524-0E4D-96CE-92B7A4026636}"/>
              </a:ext>
            </a:extLst>
          </p:cNvPr>
          <p:cNvSpPr txBox="1"/>
          <p:nvPr/>
        </p:nvSpPr>
        <p:spPr>
          <a:xfrm>
            <a:off x="255722" y="2571750"/>
            <a:ext cx="8756542" cy="1600438"/>
          </a:xfrm>
          <a:prstGeom prst="rect">
            <a:avLst/>
          </a:prstGeom>
          <a:solidFill>
            <a:schemeClr val="accent4"/>
          </a:solidFill>
        </p:spPr>
        <p:txBody>
          <a:bodyPr wrap="square" rtlCol="0">
            <a:spAutoFit/>
          </a:bodyPr>
          <a:lstStyle/>
          <a:p>
            <a:pPr algn="ctr"/>
            <a:r>
              <a:rPr lang="en-US" dirty="0">
                <a:solidFill>
                  <a:schemeClr val="bg2"/>
                </a:solidFill>
              </a:rPr>
              <a:t>Step 2: Determine Risk Level</a:t>
            </a:r>
          </a:p>
          <a:p>
            <a:pPr marL="285750" indent="-285750">
              <a:buFont typeface="Arial" panose="020B0604020202020204" pitchFamily="34" charset="0"/>
              <a:buChar char="•"/>
            </a:pPr>
            <a:r>
              <a:rPr lang="en-US" sz="1600" dirty="0">
                <a:solidFill>
                  <a:schemeClr val="bg2"/>
                </a:solidFill>
              </a:rPr>
              <a:t>Opioid Risk Tool (ORT)</a:t>
            </a:r>
            <a:r>
              <a:rPr lang="en-US" sz="1600" baseline="30000" dirty="0">
                <a:solidFill>
                  <a:schemeClr val="bg2"/>
                </a:solidFill>
              </a:rPr>
              <a:t>2</a:t>
            </a:r>
            <a:r>
              <a:rPr lang="en-US" sz="1600" dirty="0">
                <a:solidFill>
                  <a:schemeClr val="bg2"/>
                </a:solidFill>
              </a:rPr>
              <a:t> 	</a:t>
            </a:r>
          </a:p>
          <a:p>
            <a:pPr marL="285750" indent="-285750">
              <a:buFont typeface="Arial" panose="020B0604020202020204" pitchFamily="34" charset="0"/>
              <a:buChar char="•"/>
            </a:pPr>
            <a:r>
              <a:rPr lang="en-US" sz="1600" dirty="0">
                <a:solidFill>
                  <a:schemeClr val="bg2"/>
                </a:solidFill>
              </a:rPr>
              <a:t>Screener and Opioid Assessment for Patients with Pain</a:t>
            </a:r>
            <a:r>
              <a:rPr lang="en-US" sz="1600" dirty="0"/>
              <a:t> </a:t>
            </a:r>
            <a:r>
              <a:rPr lang="en-US" sz="1600" dirty="0">
                <a:solidFill>
                  <a:schemeClr val="bg2"/>
                </a:solidFill>
              </a:rPr>
              <a:t>(SOAPP-R)</a:t>
            </a:r>
            <a:r>
              <a:rPr lang="en-US" sz="1600" baseline="30000" dirty="0">
                <a:solidFill>
                  <a:schemeClr val="bg2"/>
                </a:solidFill>
              </a:rPr>
              <a:t>3</a:t>
            </a:r>
            <a:endParaRPr lang="en-US" sz="1600" dirty="0">
              <a:solidFill>
                <a:schemeClr val="bg2"/>
              </a:solidFill>
            </a:endParaRPr>
          </a:p>
          <a:p>
            <a:pPr marL="285750" indent="-285750">
              <a:buFont typeface="Arial" panose="020B0604020202020204" pitchFamily="34" charset="0"/>
              <a:buChar char="•"/>
            </a:pPr>
            <a:r>
              <a:rPr lang="en-US" sz="1600" dirty="0">
                <a:solidFill>
                  <a:schemeClr val="bg2"/>
                </a:solidFill>
              </a:rPr>
              <a:t>Current Opioid Misuse Measure (COMM)</a:t>
            </a:r>
            <a:r>
              <a:rPr lang="en-US" sz="1600" baseline="30000" dirty="0">
                <a:solidFill>
                  <a:schemeClr val="bg2"/>
                </a:solidFill>
              </a:rPr>
              <a:t>4</a:t>
            </a:r>
            <a:endParaRPr lang="en-US" sz="1600" dirty="0">
              <a:solidFill>
                <a:schemeClr val="bg2"/>
              </a:solidFill>
            </a:endParaRPr>
          </a:p>
          <a:p>
            <a:pPr marL="285750" indent="-285750">
              <a:buFont typeface="Arial" panose="020B0604020202020204" pitchFamily="34" charset="0"/>
              <a:buChar char="•"/>
            </a:pPr>
            <a:r>
              <a:rPr lang="en-US" sz="1600" dirty="0">
                <a:solidFill>
                  <a:schemeClr val="bg2"/>
                </a:solidFill>
              </a:rPr>
              <a:t>CAGE Adapted to Include Drugs (CAGE-AID)</a:t>
            </a:r>
            <a:r>
              <a:rPr lang="en-US" sz="1600" baseline="30000" dirty="0">
                <a:solidFill>
                  <a:schemeClr val="bg2"/>
                </a:solidFill>
              </a:rPr>
              <a:t>5</a:t>
            </a:r>
            <a:endParaRPr lang="en-US" sz="1600" dirty="0">
              <a:solidFill>
                <a:schemeClr val="bg2"/>
              </a:solidFill>
            </a:endParaRPr>
          </a:p>
          <a:p>
            <a:pPr marL="285750" indent="-285750">
              <a:buFont typeface="Arial" panose="020B0604020202020204" pitchFamily="34" charset="0"/>
              <a:buChar char="•"/>
            </a:pPr>
            <a:r>
              <a:rPr lang="en-US" sz="1600" dirty="0">
                <a:solidFill>
                  <a:schemeClr val="bg2"/>
                </a:solidFill>
              </a:rPr>
              <a:t>NIDA-Modified Alcohol, Smoking, and Substance Involvement Screening Test (nmASSIST)</a:t>
            </a:r>
            <a:r>
              <a:rPr lang="en-US" sz="1600" baseline="30000" dirty="0">
                <a:solidFill>
                  <a:schemeClr val="bg2"/>
                </a:solidFill>
              </a:rPr>
              <a:t>6</a:t>
            </a:r>
            <a:endParaRPr lang="en-US" sz="1600" dirty="0">
              <a:solidFill>
                <a:schemeClr val="bg2"/>
              </a:solidFill>
            </a:endParaRPr>
          </a:p>
        </p:txBody>
      </p:sp>
      <p:cxnSp>
        <p:nvCxnSpPr>
          <p:cNvPr id="7" name="Straight Arrow Connector 6">
            <a:extLst>
              <a:ext uri="{FF2B5EF4-FFF2-40B4-BE49-F238E27FC236}">
                <a16:creationId xmlns:a16="http://schemas.microsoft.com/office/drawing/2014/main" id="{15024656-32B0-0A4F-B0A5-C3C05CC3EA4C}"/>
              </a:ext>
            </a:extLst>
          </p:cNvPr>
          <p:cNvCxnSpPr>
            <a:cxnSpLocks/>
            <a:stCxn id="5" idx="2"/>
            <a:endCxn id="6" idx="0"/>
          </p:cNvCxnSpPr>
          <p:nvPr/>
        </p:nvCxnSpPr>
        <p:spPr>
          <a:xfrm>
            <a:off x="4633993" y="2018190"/>
            <a:ext cx="0" cy="5535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684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2"/>
          <p:cNvSpPr>
            <a:spLocks noGrp="1"/>
          </p:cNvSpPr>
          <p:nvPr>
            <p:ph type="title"/>
          </p:nvPr>
        </p:nvSpPr>
        <p:spPr/>
        <p:txBody>
          <a:bodyPr/>
          <a:lstStyle/>
          <a:p>
            <a:r>
              <a:rPr lang="en-US" dirty="0"/>
              <a:t>Opioid Risk Tool (ORT)</a:t>
            </a:r>
          </a:p>
        </p:txBody>
      </p:sp>
      <p:sp>
        <p:nvSpPr>
          <p:cNvPr id="9" name="Text Placeholder 8">
            <a:extLst>
              <a:ext uri="{FF2B5EF4-FFF2-40B4-BE49-F238E27FC236}">
                <a16:creationId xmlns:a16="http://schemas.microsoft.com/office/drawing/2014/main" id="{0C3E1A15-C319-B64C-9E1E-29837229DDC0}"/>
              </a:ext>
            </a:extLst>
          </p:cNvPr>
          <p:cNvSpPr>
            <a:spLocks noGrp="1"/>
          </p:cNvSpPr>
          <p:nvPr>
            <p:ph type="body" sz="quarter" idx="10"/>
          </p:nvPr>
        </p:nvSpPr>
        <p:spPr>
          <a:xfrm>
            <a:off x="7028" y="4896990"/>
            <a:ext cx="8113986" cy="440120"/>
          </a:xfrm>
        </p:spPr>
        <p:txBody>
          <a:bodyPr/>
          <a:lstStyle/>
          <a:p>
            <a:pPr>
              <a:spcBef>
                <a:spcPts val="0"/>
              </a:spcBef>
            </a:pPr>
            <a:r>
              <a:rPr lang="en-US" sz="800" dirty="0">
                <a:ea typeface="Segoe UI" pitchFamily="34" charset="0"/>
                <a:cs typeface="Segoe UI" pitchFamily="34" charset="0"/>
              </a:rPr>
              <a:t>Webster LR, Webster RM. </a:t>
            </a:r>
            <a:r>
              <a:rPr lang="en-US" sz="800" i="1" dirty="0">
                <a:ea typeface="Segoe UI" pitchFamily="34" charset="0"/>
                <a:cs typeface="Segoe UI" pitchFamily="34" charset="0"/>
              </a:rPr>
              <a:t>Pain Med. </a:t>
            </a:r>
            <a:r>
              <a:rPr lang="en-US" sz="800" dirty="0">
                <a:ea typeface="Segoe UI" pitchFamily="34" charset="0"/>
                <a:cs typeface="Segoe UI" pitchFamily="34" charset="0"/>
              </a:rPr>
              <a:t>2005;6:432-42</a:t>
            </a:r>
          </a:p>
          <a:p>
            <a:pPr>
              <a:spcBef>
                <a:spcPts val="0"/>
              </a:spcBef>
            </a:pPr>
            <a:r>
              <a:rPr lang="en-US" sz="800" dirty="0">
                <a:ea typeface="Segoe UI" pitchFamily="34" charset="0"/>
                <a:cs typeface="Segoe UI" pitchFamily="34" charset="0"/>
              </a:rPr>
              <a:t>Available at </a:t>
            </a:r>
            <a:r>
              <a:rPr lang="en-US" sz="800" dirty="0">
                <a:solidFill>
                  <a:srgbClr val="0B273E"/>
                </a:solidFill>
                <a:ea typeface="ヒラギノ角ゴ Pro W3"/>
              </a:rPr>
              <a:t>http://www.opioidrisk.com/node/</a:t>
            </a:r>
            <a:r>
              <a:rPr lang="en-US" sz="800" dirty="0">
                <a:ea typeface="ヒラギノ角ゴ Pro W3"/>
              </a:rPr>
              <a:t>887. Accessed October 10, 2021.</a:t>
            </a:r>
          </a:p>
        </p:txBody>
      </p:sp>
      <p:graphicFrame>
        <p:nvGraphicFramePr>
          <p:cNvPr id="57" name="Table 56"/>
          <p:cNvGraphicFramePr>
            <a:graphicFrameLocks noGrp="1"/>
          </p:cNvGraphicFramePr>
          <p:nvPr>
            <p:extLst>
              <p:ext uri="{D42A27DB-BD31-4B8C-83A1-F6EECF244321}">
                <p14:modId xmlns:p14="http://schemas.microsoft.com/office/powerpoint/2010/main" val="865117788"/>
              </p:ext>
            </p:extLst>
          </p:nvPr>
        </p:nvGraphicFramePr>
        <p:xfrm>
          <a:off x="533230" y="1046991"/>
          <a:ext cx="5218285" cy="3676814"/>
        </p:xfrm>
        <a:graphic>
          <a:graphicData uri="http://schemas.openxmlformats.org/drawingml/2006/table">
            <a:tbl>
              <a:tblPr firstRow="1" bandRow="1">
                <a:tableStyleId>{5C22544A-7EE6-4342-B048-85BDC9FD1C3A}</a:tableStyleId>
              </a:tblPr>
              <a:tblGrid>
                <a:gridCol w="343308">
                  <a:extLst>
                    <a:ext uri="{9D8B030D-6E8A-4147-A177-3AD203B41FA5}">
                      <a16:colId xmlns:a16="http://schemas.microsoft.com/office/drawing/2014/main" val="20000"/>
                    </a:ext>
                  </a:extLst>
                </a:gridCol>
                <a:gridCol w="2787663">
                  <a:extLst>
                    <a:ext uri="{9D8B030D-6E8A-4147-A177-3AD203B41FA5}">
                      <a16:colId xmlns:a16="http://schemas.microsoft.com/office/drawing/2014/main" val="20001"/>
                    </a:ext>
                  </a:extLst>
                </a:gridCol>
                <a:gridCol w="1118203">
                  <a:extLst>
                    <a:ext uri="{9D8B030D-6E8A-4147-A177-3AD203B41FA5}">
                      <a16:colId xmlns:a16="http://schemas.microsoft.com/office/drawing/2014/main" val="20002"/>
                    </a:ext>
                  </a:extLst>
                </a:gridCol>
                <a:gridCol w="969111">
                  <a:extLst>
                    <a:ext uri="{9D8B030D-6E8A-4147-A177-3AD203B41FA5}">
                      <a16:colId xmlns:a16="http://schemas.microsoft.com/office/drawing/2014/main" val="20003"/>
                    </a:ext>
                  </a:extLst>
                </a:gridCol>
              </a:tblGrid>
              <a:tr h="224620">
                <a:tc gridSpan="2">
                  <a:txBody>
                    <a:bodyPr/>
                    <a:lstStyle/>
                    <a:p>
                      <a:r>
                        <a:rPr lang="en-US" sz="1200" dirty="0">
                          <a:solidFill>
                            <a:srgbClr val="000000"/>
                          </a:solidFill>
                          <a:latin typeface="+mn-lt"/>
                          <a:ea typeface="Segoe UI" panose="020B0502040204020203" pitchFamily="34" charset="0"/>
                          <a:cs typeface="Segoe UI" panose="020B0502040204020203" pitchFamily="34" charset="0"/>
                        </a:rPr>
                        <a:t>Mark each box that applies</a:t>
                      </a:r>
                    </a:p>
                  </a:txBody>
                  <a:tcPr marL="68580" marR="68580" marT="25718" marB="25718"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dirty="0"/>
                    </a:p>
                  </a:txBody>
                  <a:tcPr/>
                </a:tc>
                <a:tc>
                  <a:txBody>
                    <a:bodyPr/>
                    <a:lstStyle/>
                    <a:p>
                      <a:pPr algn="ctr"/>
                      <a:r>
                        <a:rPr lang="en-US" sz="1200" dirty="0">
                          <a:solidFill>
                            <a:srgbClr val="000000"/>
                          </a:solidFill>
                          <a:latin typeface="+mn-lt"/>
                          <a:ea typeface="Segoe UI" panose="020B0502040204020203" pitchFamily="34" charset="0"/>
                          <a:cs typeface="Segoe UI" panose="020B0502040204020203" pitchFamily="34" charset="0"/>
                        </a:rPr>
                        <a:t>Female</a:t>
                      </a:r>
                    </a:p>
                  </a:txBody>
                  <a:tcPr marL="68580" marR="68580" marT="25718" marB="25718"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dirty="0">
                          <a:solidFill>
                            <a:srgbClr val="000000"/>
                          </a:solidFill>
                          <a:latin typeface="+mn-lt"/>
                          <a:ea typeface="Segoe UI" panose="020B0502040204020203" pitchFamily="34" charset="0"/>
                          <a:cs typeface="Segoe UI" panose="020B0502040204020203" pitchFamily="34" charset="0"/>
                        </a:rPr>
                        <a:t>Male</a:t>
                      </a:r>
                    </a:p>
                  </a:txBody>
                  <a:tcPr marL="68580" marR="68580" marT="25718" marB="25718"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6526">
                <a:tc>
                  <a:txBody>
                    <a:bodyPr/>
                    <a:lstStyle/>
                    <a:p>
                      <a:pPr algn="ctr"/>
                      <a:r>
                        <a:rPr lang="en-US" sz="1000" b="1" dirty="0">
                          <a:solidFill>
                            <a:srgbClr val="000000"/>
                          </a:solidFill>
                          <a:latin typeface="+mn-lt"/>
                          <a:ea typeface="Segoe UI" panose="020B0502040204020203" pitchFamily="34" charset="0"/>
                          <a:cs typeface="Segoe UI" panose="020B0502040204020203" pitchFamily="34" charset="0"/>
                        </a:rPr>
                        <a:t>1.</a:t>
                      </a:r>
                    </a:p>
                  </a:txBody>
                  <a:tcPr marL="68580" marR="68580"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000" b="1" dirty="0">
                          <a:solidFill>
                            <a:schemeClr val="bg1"/>
                          </a:solidFill>
                          <a:latin typeface="+mn-lt"/>
                          <a:ea typeface="Segoe UI" panose="020B0502040204020203" pitchFamily="34" charset="0"/>
                          <a:cs typeface="Segoe UI" panose="020B0502040204020203" pitchFamily="34" charset="0"/>
                        </a:rPr>
                        <a:t>Family Hx of substance use </a:t>
                      </a:r>
                    </a:p>
                  </a:txBody>
                  <a:tcPr marL="68580" marR="68580"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685066"/>
                    </a:solidFill>
                  </a:tcPr>
                </a:tc>
                <a:tc>
                  <a:txBody>
                    <a:bodyPr/>
                    <a:lstStyle/>
                    <a:p>
                      <a:pPr algn="ctr"/>
                      <a:endParaRPr lang="en-US" sz="900" dirty="0">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685066"/>
                    </a:solidFill>
                  </a:tcPr>
                </a:tc>
                <a:tc>
                  <a:txBody>
                    <a:bodyPr/>
                    <a:lstStyle/>
                    <a:p>
                      <a:pPr algn="ctr"/>
                      <a:endParaRPr lang="en-US" sz="900" dirty="0">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685066"/>
                    </a:solidFill>
                  </a:tcPr>
                </a:tc>
                <a:extLst>
                  <a:ext uri="{0D108BD9-81ED-4DB2-BD59-A6C34878D82A}">
                    <a16:rowId xmlns:a16="http://schemas.microsoft.com/office/drawing/2014/main" val="10001"/>
                  </a:ext>
                </a:extLst>
              </a:tr>
              <a:tr h="216526">
                <a:tc>
                  <a:txBody>
                    <a:bodyPr/>
                    <a:lstStyle/>
                    <a:p>
                      <a:pPr algn="ctr"/>
                      <a:endParaRPr lang="en-US" sz="900" b="1" dirty="0">
                        <a:solidFill>
                          <a:srgbClr val="000000"/>
                        </a:solidFill>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000" dirty="0">
                          <a:solidFill>
                            <a:schemeClr val="tx1"/>
                          </a:solidFill>
                          <a:latin typeface="+mn-lt"/>
                          <a:ea typeface="Segoe UI" panose="020B0502040204020203" pitchFamily="34" charset="0"/>
                          <a:cs typeface="Segoe UI" panose="020B0502040204020203" pitchFamily="34" charset="0"/>
                        </a:rPr>
                        <a:t>Alcohol</a:t>
                      </a:r>
                    </a:p>
                  </a:txBody>
                  <a:tcPr marL="68580" marR="68580" marT="25718" marB="25718" anchor="ctr">
                    <a:lnL w="12700" cmpd="sng">
                      <a:noFill/>
                    </a:lnL>
                    <a:lnR w="12700" cmpd="sng">
                      <a:noFill/>
                    </a:lnR>
                    <a:lnT w="12700" cmpd="sng">
                      <a:noFill/>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algn="ctr"/>
                      <a:r>
                        <a:rPr lang="en-US" sz="900" dirty="0">
                          <a:latin typeface="+mn-lt"/>
                          <a:ea typeface="Segoe UI" panose="020B0502040204020203" pitchFamily="34" charset="0"/>
                          <a:cs typeface="Segoe UI" panose="020B0502040204020203" pitchFamily="34" charset="0"/>
                        </a:rPr>
                        <a:t>1</a:t>
                      </a:r>
                    </a:p>
                  </a:txBody>
                  <a:tcPr marL="68580" marR="68580" marT="25718" marB="25718" anchor="ctr">
                    <a:lnL w="12700" cmpd="sng">
                      <a:noFill/>
                    </a:lnL>
                    <a:lnR w="12700" cmpd="sng">
                      <a:noFill/>
                    </a:lnR>
                    <a:lnT w="12700" cmpd="sng">
                      <a:noFill/>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algn="ctr"/>
                      <a:r>
                        <a:rPr lang="en-US" sz="900" dirty="0">
                          <a:latin typeface="+mn-lt"/>
                          <a:ea typeface="Segoe UI" panose="020B0502040204020203" pitchFamily="34" charset="0"/>
                          <a:cs typeface="Segoe UI" panose="020B0502040204020203" pitchFamily="34" charset="0"/>
                        </a:rPr>
                        <a:t>3</a:t>
                      </a:r>
                    </a:p>
                  </a:txBody>
                  <a:tcPr marL="68580" marR="68580" marT="25718" marB="25718" anchor="ctr">
                    <a:lnL w="12700" cmpd="sng">
                      <a:noFill/>
                    </a:lnL>
                    <a:lnR w="12700" cmpd="sng">
                      <a:noFill/>
                    </a:lnR>
                    <a:lnT w="12700" cmpd="sng">
                      <a:noFill/>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10002"/>
                  </a:ext>
                </a:extLst>
              </a:tr>
              <a:tr h="216526">
                <a:tc>
                  <a:txBody>
                    <a:bodyPr/>
                    <a:lstStyle/>
                    <a:p>
                      <a:pPr algn="ctr"/>
                      <a:endParaRPr lang="en-US" sz="900" b="1" dirty="0">
                        <a:solidFill>
                          <a:srgbClr val="000000"/>
                        </a:solidFill>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000" dirty="0">
                          <a:solidFill>
                            <a:schemeClr val="tx1"/>
                          </a:solidFill>
                          <a:latin typeface="+mn-lt"/>
                          <a:ea typeface="Segoe UI" panose="020B0502040204020203" pitchFamily="34" charset="0"/>
                          <a:cs typeface="Segoe UI" panose="020B0502040204020203" pitchFamily="34" charset="0"/>
                        </a:rPr>
                        <a:t>Illegal drugs</a:t>
                      </a:r>
                    </a:p>
                  </a:txBody>
                  <a:tcPr marL="68580" marR="68580" marT="25718" marB="25718" anchor="ctr">
                    <a:lnL w="12700" cmpd="sng">
                      <a:noFill/>
                    </a:lnL>
                    <a:lnR w="12700" cmpd="sng">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algn="ctr"/>
                      <a:r>
                        <a:rPr lang="en-US" sz="900" dirty="0">
                          <a:latin typeface="+mn-lt"/>
                          <a:ea typeface="Segoe UI" panose="020B0502040204020203" pitchFamily="34" charset="0"/>
                          <a:cs typeface="Segoe UI" panose="020B0502040204020203" pitchFamily="34" charset="0"/>
                        </a:rPr>
                        <a:t>2</a:t>
                      </a:r>
                    </a:p>
                  </a:txBody>
                  <a:tcPr marL="68580" marR="68580" marT="25718" marB="25718" anchor="ctr">
                    <a:lnL w="12700" cmpd="sng">
                      <a:noFill/>
                    </a:lnL>
                    <a:lnR w="12700" cmpd="sng">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algn="ctr"/>
                      <a:r>
                        <a:rPr lang="en-US" sz="900" dirty="0">
                          <a:latin typeface="+mn-lt"/>
                          <a:ea typeface="Segoe UI" panose="020B0502040204020203" pitchFamily="34" charset="0"/>
                          <a:cs typeface="Segoe UI" panose="020B0502040204020203" pitchFamily="34" charset="0"/>
                        </a:rPr>
                        <a:t>3</a:t>
                      </a:r>
                    </a:p>
                  </a:txBody>
                  <a:tcPr marL="68580" marR="68580" marT="25718" marB="25718" anchor="ctr">
                    <a:lnL w="12700" cmpd="sng">
                      <a:noFill/>
                    </a:lnL>
                    <a:lnR w="12700" cmpd="sng">
                      <a:noFill/>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10003"/>
                  </a:ext>
                </a:extLst>
              </a:tr>
              <a:tr h="262125">
                <a:tc>
                  <a:txBody>
                    <a:bodyPr/>
                    <a:lstStyle/>
                    <a:p>
                      <a:pPr algn="ctr"/>
                      <a:endParaRPr lang="en-US" sz="900" b="1" dirty="0">
                        <a:solidFill>
                          <a:srgbClr val="000000"/>
                        </a:solidFill>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000" dirty="0">
                          <a:solidFill>
                            <a:schemeClr val="tx1"/>
                          </a:solidFill>
                          <a:latin typeface="+mn-lt"/>
                          <a:ea typeface="Segoe UI" panose="020B0502040204020203" pitchFamily="34" charset="0"/>
                          <a:cs typeface="Segoe UI" panose="020B0502040204020203" pitchFamily="34" charset="0"/>
                        </a:rPr>
                        <a:t>Prescription drugs</a:t>
                      </a:r>
                    </a:p>
                  </a:txBody>
                  <a:tcPr marL="68580" marR="68580" marT="25718" marB="25718" anchor="ctr">
                    <a:lnL w="12700" cmpd="sng">
                      <a:noFill/>
                    </a:lnL>
                    <a:lnR w="12700" cmpd="sng">
                      <a:noFill/>
                    </a:lnR>
                    <a:lnT w="12700" cap="flat" cmpd="sng" algn="ctr">
                      <a:solidFill>
                        <a:schemeClr val="accent1">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sz="900" dirty="0">
                          <a:latin typeface="+mn-lt"/>
                          <a:ea typeface="Segoe UI" panose="020B0502040204020203" pitchFamily="34" charset="0"/>
                          <a:cs typeface="Segoe UI" panose="020B0502040204020203" pitchFamily="34" charset="0"/>
                        </a:rPr>
                        <a:t>4</a:t>
                      </a:r>
                    </a:p>
                  </a:txBody>
                  <a:tcPr marL="68580" marR="68580" marT="25718" marB="25718" anchor="ctr">
                    <a:lnL w="12700" cmpd="sng">
                      <a:noFill/>
                    </a:lnL>
                    <a:lnR w="12700" cmpd="sng">
                      <a:noFill/>
                    </a:lnR>
                    <a:lnT w="12700" cap="flat" cmpd="sng" algn="ctr">
                      <a:solidFill>
                        <a:schemeClr val="accent1">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sz="900" dirty="0">
                          <a:latin typeface="+mn-lt"/>
                          <a:ea typeface="Segoe UI" panose="020B0502040204020203" pitchFamily="34" charset="0"/>
                          <a:cs typeface="Segoe UI" panose="020B0502040204020203" pitchFamily="34" charset="0"/>
                        </a:rPr>
                        <a:t>4</a:t>
                      </a:r>
                    </a:p>
                  </a:txBody>
                  <a:tcPr marL="68580" marR="68580" marT="25718" marB="25718" anchor="ctr">
                    <a:lnL w="12700" cmpd="sng">
                      <a:noFill/>
                    </a:lnL>
                    <a:lnR w="12700" cmpd="sng">
                      <a:noFill/>
                    </a:lnR>
                    <a:lnT w="12700" cap="flat" cmpd="sng" algn="ctr">
                      <a:solidFill>
                        <a:schemeClr val="accent1">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10004"/>
                  </a:ext>
                </a:extLst>
              </a:tr>
              <a:tr h="0">
                <a:tc>
                  <a:txBody>
                    <a:bodyPr/>
                    <a:lstStyle/>
                    <a:p>
                      <a:pPr algn="ctr"/>
                      <a:endParaRPr lang="en-US" sz="400" b="1" dirty="0">
                        <a:solidFill>
                          <a:srgbClr val="000000"/>
                        </a:solidFill>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 dirty="0">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400" dirty="0">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400" dirty="0">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16526">
                <a:tc>
                  <a:txBody>
                    <a:bodyPr/>
                    <a:lstStyle/>
                    <a:p>
                      <a:pPr algn="ctr"/>
                      <a:r>
                        <a:rPr lang="en-US" sz="1000" b="1" dirty="0">
                          <a:solidFill>
                            <a:srgbClr val="000000"/>
                          </a:solidFill>
                          <a:latin typeface="+mn-lt"/>
                          <a:ea typeface="Segoe UI" panose="020B0502040204020203" pitchFamily="34" charset="0"/>
                          <a:cs typeface="Segoe UI" panose="020B0502040204020203" pitchFamily="34" charset="0"/>
                        </a:rPr>
                        <a:t>2.</a:t>
                      </a: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r>
                        <a:rPr lang="en-US" sz="1000" b="1" dirty="0">
                          <a:solidFill>
                            <a:schemeClr val="bg1"/>
                          </a:solidFill>
                          <a:latin typeface="+mn-lt"/>
                          <a:ea typeface="Segoe UI" panose="020B0502040204020203" pitchFamily="34" charset="0"/>
                          <a:cs typeface="Segoe UI" panose="020B0502040204020203" pitchFamily="34" charset="0"/>
                        </a:rPr>
                        <a:t>Personal Hx of substance abuse</a:t>
                      </a: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5269"/>
                    </a:solidFill>
                  </a:tcPr>
                </a:tc>
                <a:tc>
                  <a:txBody>
                    <a:bodyPr/>
                    <a:lstStyle/>
                    <a:p>
                      <a:pPr algn="ctr"/>
                      <a:endParaRPr lang="en-US" sz="900" dirty="0">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5269"/>
                    </a:solidFill>
                  </a:tcPr>
                </a:tc>
                <a:tc>
                  <a:txBody>
                    <a:bodyPr/>
                    <a:lstStyle/>
                    <a:p>
                      <a:pPr algn="ctr"/>
                      <a:endParaRPr lang="en-US" sz="900" dirty="0">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4B5269"/>
                    </a:solidFill>
                  </a:tcPr>
                </a:tc>
                <a:extLst>
                  <a:ext uri="{0D108BD9-81ED-4DB2-BD59-A6C34878D82A}">
                    <a16:rowId xmlns:a16="http://schemas.microsoft.com/office/drawing/2014/main" val="10006"/>
                  </a:ext>
                </a:extLst>
              </a:tr>
              <a:tr h="216526">
                <a:tc>
                  <a:txBody>
                    <a:bodyPr/>
                    <a:lstStyle/>
                    <a:p>
                      <a:pPr algn="ctr"/>
                      <a:endParaRPr lang="en-US" sz="900" b="1" dirty="0">
                        <a:solidFill>
                          <a:srgbClr val="000000"/>
                        </a:solidFill>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r>
                        <a:rPr lang="en-US" sz="1000" dirty="0">
                          <a:solidFill>
                            <a:schemeClr val="tx1"/>
                          </a:solidFill>
                          <a:latin typeface="+mn-lt"/>
                          <a:ea typeface="Segoe UI" panose="020B0502040204020203" pitchFamily="34" charset="0"/>
                          <a:cs typeface="Segoe UI" panose="020B0502040204020203" pitchFamily="34" charset="0"/>
                        </a:rPr>
                        <a:t>Alcohol</a:t>
                      </a:r>
                    </a:p>
                  </a:txBody>
                  <a:tcPr marL="68580" marR="68580" marT="25718" marB="25718" anchor="ctr">
                    <a:lnL w="12700" cmpd="sng">
                      <a:noFill/>
                    </a:lnL>
                    <a:lnR w="12700" cmpd="sng">
                      <a:noFill/>
                    </a:lnR>
                    <a:lnT w="12700" cmpd="sng">
                      <a:noFill/>
                    </a:lnT>
                    <a:lnB w="12700"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latin typeface="+mn-lt"/>
                          <a:ea typeface="Segoe UI" panose="020B0502040204020203" pitchFamily="34" charset="0"/>
                          <a:cs typeface="Segoe UI" panose="020B0502040204020203" pitchFamily="34" charset="0"/>
                        </a:rPr>
                        <a:t>3</a:t>
                      </a:r>
                    </a:p>
                  </a:txBody>
                  <a:tcPr marL="68580" marR="68580" marT="25718" marB="25718" anchor="ctr">
                    <a:lnL w="12700" cmpd="sng">
                      <a:noFill/>
                    </a:lnL>
                    <a:lnR w="12700" cmpd="sng">
                      <a:noFill/>
                    </a:lnR>
                    <a:lnT w="12700" cmpd="sng">
                      <a:noFill/>
                    </a:lnT>
                    <a:lnB w="12700"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latin typeface="+mn-lt"/>
                          <a:ea typeface="Segoe UI" panose="020B0502040204020203" pitchFamily="34" charset="0"/>
                          <a:cs typeface="Segoe UI" panose="020B0502040204020203" pitchFamily="34" charset="0"/>
                        </a:rPr>
                        <a:t>3</a:t>
                      </a:r>
                    </a:p>
                  </a:txBody>
                  <a:tcPr marL="68580" marR="68580" marT="25718" marB="25718" anchor="ctr">
                    <a:lnL w="12700" cmpd="sng">
                      <a:noFill/>
                    </a:lnL>
                    <a:lnR w="12700" cmpd="sng">
                      <a:noFill/>
                    </a:lnR>
                    <a:lnT w="12700" cmpd="sng">
                      <a:noFill/>
                    </a:lnT>
                    <a:lnB w="12700"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16526">
                <a:tc>
                  <a:txBody>
                    <a:bodyPr/>
                    <a:lstStyle/>
                    <a:p>
                      <a:pPr algn="ctr"/>
                      <a:endParaRPr lang="en-US" sz="900" b="1" dirty="0">
                        <a:solidFill>
                          <a:srgbClr val="000000"/>
                        </a:solidFill>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r>
                        <a:rPr lang="en-US" sz="1000" dirty="0">
                          <a:solidFill>
                            <a:schemeClr val="tx1"/>
                          </a:solidFill>
                          <a:latin typeface="+mn-lt"/>
                          <a:ea typeface="Segoe UI" panose="020B0502040204020203" pitchFamily="34" charset="0"/>
                          <a:cs typeface="Segoe UI" panose="020B0502040204020203" pitchFamily="34" charset="0"/>
                        </a:rPr>
                        <a:t>Illegal drugs</a:t>
                      </a:r>
                    </a:p>
                  </a:txBody>
                  <a:tcPr marL="68580" marR="68580" marT="25718" marB="25718" anchor="ctr">
                    <a:lnL w="12700" cmpd="sng">
                      <a:noFill/>
                    </a:lnL>
                    <a:lnR w="12700" cmpd="sng">
                      <a:noFill/>
                    </a:lnR>
                    <a:lnT w="12700"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latin typeface="+mn-lt"/>
                          <a:ea typeface="Segoe UI" panose="020B0502040204020203" pitchFamily="34" charset="0"/>
                          <a:cs typeface="Segoe UI" panose="020B0502040204020203" pitchFamily="34" charset="0"/>
                        </a:rPr>
                        <a:t>4</a:t>
                      </a:r>
                    </a:p>
                  </a:txBody>
                  <a:tcPr marL="68580" marR="68580" marT="25718" marB="25718" anchor="ctr">
                    <a:lnL w="12700" cmpd="sng">
                      <a:noFill/>
                    </a:lnL>
                    <a:lnR w="12700" cmpd="sng">
                      <a:noFill/>
                    </a:lnR>
                    <a:lnT w="12700"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latin typeface="+mn-lt"/>
                          <a:ea typeface="Segoe UI" panose="020B0502040204020203" pitchFamily="34" charset="0"/>
                          <a:cs typeface="Segoe UI" panose="020B0502040204020203" pitchFamily="34" charset="0"/>
                        </a:rPr>
                        <a:t>4</a:t>
                      </a:r>
                    </a:p>
                  </a:txBody>
                  <a:tcPr marL="68580" marR="68580" marT="25718" marB="25718" anchor="ctr">
                    <a:lnL w="12700" cmpd="sng">
                      <a:noFill/>
                    </a:lnL>
                    <a:lnR w="12700" cmpd="sng">
                      <a:noFill/>
                    </a:lnR>
                    <a:lnT w="12700"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16526">
                <a:tc>
                  <a:txBody>
                    <a:bodyPr/>
                    <a:lstStyle/>
                    <a:p>
                      <a:pPr algn="ctr"/>
                      <a:endParaRPr lang="en-US" sz="900" b="1" dirty="0">
                        <a:solidFill>
                          <a:srgbClr val="000000"/>
                        </a:solidFill>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r>
                        <a:rPr lang="en-US" sz="1000" dirty="0">
                          <a:solidFill>
                            <a:schemeClr val="tx1"/>
                          </a:solidFill>
                          <a:latin typeface="+mn-lt"/>
                          <a:ea typeface="Segoe UI" panose="020B0502040204020203" pitchFamily="34" charset="0"/>
                          <a:cs typeface="Segoe UI" panose="020B0502040204020203" pitchFamily="34" charset="0"/>
                        </a:rPr>
                        <a:t>Prescription drugs</a:t>
                      </a:r>
                    </a:p>
                  </a:txBody>
                  <a:tcPr marL="68580" marR="68580" marT="25718" marB="25718" anchor="ctr">
                    <a:lnL w="12700" cmpd="sng">
                      <a:noFill/>
                    </a:lnL>
                    <a:lnR w="12700" cmpd="sng">
                      <a:noFill/>
                    </a:lnR>
                    <a:lnT w="12700" cap="flat" cmpd="sng" algn="ctr">
                      <a:solidFill>
                        <a:schemeClr val="accent2">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900" dirty="0">
                          <a:latin typeface="+mn-lt"/>
                          <a:ea typeface="Segoe UI" panose="020B0502040204020203" pitchFamily="34" charset="0"/>
                          <a:cs typeface="Segoe UI" panose="020B0502040204020203" pitchFamily="34" charset="0"/>
                        </a:rPr>
                        <a:t>5</a:t>
                      </a:r>
                    </a:p>
                  </a:txBody>
                  <a:tcPr marL="68580" marR="68580" marT="25718" marB="25718" anchor="ctr">
                    <a:lnL w="12700" cmpd="sng">
                      <a:noFill/>
                    </a:lnL>
                    <a:lnR w="12700" cmpd="sng">
                      <a:noFill/>
                    </a:lnR>
                    <a:lnT w="12700" cap="flat" cmpd="sng" algn="ctr">
                      <a:solidFill>
                        <a:schemeClr val="accent2">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900" dirty="0">
                          <a:latin typeface="+mn-lt"/>
                          <a:ea typeface="Segoe UI" panose="020B0502040204020203" pitchFamily="34" charset="0"/>
                          <a:cs typeface="Segoe UI" panose="020B0502040204020203" pitchFamily="34" charset="0"/>
                        </a:rPr>
                        <a:t>5</a:t>
                      </a:r>
                    </a:p>
                  </a:txBody>
                  <a:tcPr marL="68580" marR="68580" marT="25718" marB="25718" anchor="ctr">
                    <a:lnL w="12700" cmpd="sng">
                      <a:noFill/>
                    </a:lnL>
                    <a:lnR w="12700" cmpd="sng">
                      <a:noFill/>
                    </a:lnR>
                    <a:lnT w="12700" cap="flat" cmpd="sng" algn="ctr">
                      <a:solidFill>
                        <a:schemeClr val="accent2">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19393">
                <a:tc>
                  <a:txBody>
                    <a:bodyPr/>
                    <a:lstStyle/>
                    <a:p>
                      <a:pPr algn="ctr"/>
                      <a:endParaRPr lang="en-US" sz="400" b="1" dirty="0">
                        <a:solidFill>
                          <a:srgbClr val="000000"/>
                        </a:solidFill>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 dirty="0">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400" dirty="0">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400" dirty="0">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16526">
                <a:tc>
                  <a:txBody>
                    <a:bodyPr/>
                    <a:lstStyle/>
                    <a:p>
                      <a:pPr algn="ctr"/>
                      <a:r>
                        <a:rPr lang="en-US" sz="1000" b="1" dirty="0">
                          <a:solidFill>
                            <a:srgbClr val="000000"/>
                          </a:solidFill>
                          <a:latin typeface="+mn-lt"/>
                          <a:ea typeface="Segoe UI" panose="020B0502040204020203" pitchFamily="34" charset="0"/>
                          <a:cs typeface="Segoe UI" panose="020B0502040204020203" pitchFamily="34" charset="0"/>
                        </a:rPr>
                        <a:t>3.</a:t>
                      </a: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r>
                        <a:rPr lang="en-US" sz="1000" b="1" dirty="0">
                          <a:solidFill>
                            <a:schemeClr val="bg1"/>
                          </a:solidFill>
                          <a:latin typeface="+mn-lt"/>
                          <a:ea typeface="Segoe UI" panose="020B0502040204020203" pitchFamily="34" charset="0"/>
                          <a:cs typeface="Segoe UI" panose="020B0502040204020203" pitchFamily="34" charset="0"/>
                        </a:rPr>
                        <a:t>Age between 16 &amp; 45 yrs</a:t>
                      </a: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C7D88"/>
                    </a:solidFill>
                  </a:tcPr>
                </a:tc>
                <a:tc>
                  <a:txBody>
                    <a:bodyPr/>
                    <a:lstStyle/>
                    <a:p>
                      <a:pPr algn="ctr"/>
                      <a:r>
                        <a:rPr lang="en-US" sz="900" dirty="0">
                          <a:latin typeface="+mn-lt"/>
                          <a:ea typeface="Segoe UI" panose="020B0502040204020203" pitchFamily="34" charset="0"/>
                          <a:cs typeface="Segoe UI" panose="020B0502040204020203" pitchFamily="34" charset="0"/>
                        </a:rPr>
                        <a:t>5</a:t>
                      </a: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latin typeface="+mn-lt"/>
                          <a:ea typeface="Segoe UI" panose="020B0502040204020203" pitchFamily="34" charset="0"/>
                          <a:cs typeface="Segoe UI" panose="020B0502040204020203" pitchFamily="34" charset="0"/>
                        </a:rPr>
                        <a:t>5</a:t>
                      </a: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19393">
                <a:tc>
                  <a:txBody>
                    <a:bodyPr/>
                    <a:lstStyle/>
                    <a:p>
                      <a:pPr algn="ctr"/>
                      <a:endParaRPr lang="en-US" sz="400" b="1" dirty="0">
                        <a:solidFill>
                          <a:srgbClr val="000000"/>
                        </a:solidFill>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 dirty="0">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400" dirty="0">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400" dirty="0">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28012">
                <a:tc>
                  <a:txBody>
                    <a:bodyPr/>
                    <a:lstStyle/>
                    <a:p>
                      <a:pPr algn="ctr"/>
                      <a:r>
                        <a:rPr lang="en-US" sz="1000" b="1" dirty="0">
                          <a:solidFill>
                            <a:srgbClr val="000000"/>
                          </a:solidFill>
                          <a:latin typeface="+mn-lt"/>
                          <a:ea typeface="Segoe UI" panose="020B0502040204020203" pitchFamily="34" charset="0"/>
                          <a:cs typeface="Segoe UI" panose="020B0502040204020203" pitchFamily="34" charset="0"/>
                        </a:rPr>
                        <a:t>4.</a:t>
                      </a: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r>
                        <a:rPr lang="en-US" sz="1000" b="1" dirty="0">
                          <a:solidFill>
                            <a:schemeClr val="bg1"/>
                          </a:solidFill>
                          <a:latin typeface="+mn-lt"/>
                          <a:ea typeface="Segoe UI" panose="020B0502040204020203" pitchFamily="34" charset="0"/>
                          <a:cs typeface="Segoe UI" panose="020B0502040204020203" pitchFamily="34" charset="0"/>
                        </a:rPr>
                        <a:t>Hx of preadolescent sexual abuse</a:t>
                      </a: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D7B5C"/>
                    </a:solidFill>
                  </a:tcPr>
                </a:tc>
                <a:tc>
                  <a:txBody>
                    <a:bodyPr/>
                    <a:lstStyle/>
                    <a:p>
                      <a:pPr algn="ctr"/>
                      <a:r>
                        <a:rPr lang="en-US" sz="900" dirty="0">
                          <a:latin typeface="+mn-lt"/>
                          <a:ea typeface="Segoe UI" panose="020B0502040204020203" pitchFamily="34" charset="0"/>
                          <a:cs typeface="Segoe UI" panose="020B0502040204020203" pitchFamily="34" charset="0"/>
                        </a:rPr>
                        <a:t>3</a:t>
                      </a: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dirty="0">
                          <a:latin typeface="+mn-lt"/>
                          <a:ea typeface="Segoe UI" panose="020B0502040204020203" pitchFamily="34" charset="0"/>
                          <a:cs typeface="Segoe UI" panose="020B0502040204020203" pitchFamily="34" charset="0"/>
                        </a:rPr>
                        <a:t>0</a:t>
                      </a: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19393">
                <a:tc>
                  <a:txBody>
                    <a:bodyPr/>
                    <a:lstStyle/>
                    <a:p>
                      <a:pPr algn="ctr"/>
                      <a:endParaRPr lang="en-US" sz="400" b="1" dirty="0">
                        <a:solidFill>
                          <a:srgbClr val="000000"/>
                        </a:solidFill>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 b="1" dirty="0">
                        <a:solidFill>
                          <a:schemeClr val="bg1"/>
                        </a:solidFill>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400" dirty="0">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400" dirty="0">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16526">
                <a:tc>
                  <a:txBody>
                    <a:bodyPr/>
                    <a:lstStyle/>
                    <a:p>
                      <a:pPr algn="ctr"/>
                      <a:r>
                        <a:rPr lang="en-US" sz="1000" b="1" dirty="0">
                          <a:solidFill>
                            <a:srgbClr val="000000"/>
                          </a:solidFill>
                          <a:latin typeface="+mn-lt"/>
                          <a:ea typeface="Segoe UI" panose="020B0502040204020203" pitchFamily="34" charset="0"/>
                          <a:cs typeface="Segoe UI" panose="020B0502040204020203" pitchFamily="34" charset="0"/>
                        </a:rPr>
                        <a:t>5.</a:t>
                      </a: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r>
                        <a:rPr lang="en-US" sz="1000" b="1" dirty="0">
                          <a:solidFill>
                            <a:schemeClr val="bg1"/>
                          </a:solidFill>
                          <a:latin typeface="+mn-lt"/>
                          <a:ea typeface="Segoe UI" panose="020B0502040204020203" pitchFamily="34" charset="0"/>
                          <a:cs typeface="Segoe UI" panose="020B0502040204020203" pitchFamily="34" charset="0"/>
                        </a:rPr>
                        <a:t>Psychologic disease</a:t>
                      </a: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08C4E"/>
                    </a:solidFill>
                  </a:tcPr>
                </a:tc>
                <a:tc>
                  <a:txBody>
                    <a:bodyPr/>
                    <a:lstStyle/>
                    <a:p>
                      <a:pPr algn="ctr"/>
                      <a:r>
                        <a:rPr lang="en-US" sz="900" dirty="0">
                          <a:latin typeface="+mn-lt"/>
                          <a:ea typeface="Segoe UI" panose="020B0502040204020203" pitchFamily="34" charset="0"/>
                          <a:cs typeface="Segoe UI" panose="020B0502040204020203" pitchFamily="34" charset="0"/>
                        </a:rPr>
                        <a:t>2</a:t>
                      </a: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08C4E"/>
                    </a:solidFill>
                  </a:tcPr>
                </a:tc>
                <a:tc>
                  <a:txBody>
                    <a:bodyPr/>
                    <a:lstStyle/>
                    <a:p>
                      <a:pPr algn="ctr"/>
                      <a:r>
                        <a:rPr lang="en-US" sz="900" dirty="0">
                          <a:latin typeface="+mn-lt"/>
                          <a:ea typeface="Segoe UI" panose="020B0502040204020203" pitchFamily="34" charset="0"/>
                          <a:cs typeface="Segoe UI" panose="020B0502040204020203" pitchFamily="34" charset="0"/>
                        </a:rPr>
                        <a:t>2</a:t>
                      </a: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08C4E"/>
                    </a:solidFill>
                  </a:tcPr>
                </a:tc>
                <a:extLst>
                  <a:ext uri="{0D108BD9-81ED-4DB2-BD59-A6C34878D82A}">
                    <a16:rowId xmlns:a16="http://schemas.microsoft.com/office/drawing/2014/main" val="10015"/>
                  </a:ext>
                </a:extLst>
              </a:tr>
              <a:tr h="216526">
                <a:tc>
                  <a:txBody>
                    <a:bodyPr/>
                    <a:lstStyle/>
                    <a:p>
                      <a:pPr algn="ctr"/>
                      <a:endParaRPr lang="en-US" sz="1000" b="1" dirty="0">
                        <a:solidFill>
                          <a:srgbClr val="000000"/>
                        </a:solidFill>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r>
                        <a:rPr lang="en-US" sz="1000" dirty="0">
                          <a:solidFill>
                            <a:schemeClr val="tx1"/>
                          </a:solidFill>
                          <a:latin typeface="+mn-lt"/>
                          <a:ea typeface="Segoe UI" panose="020B0502040204020203" pitchFamily="34" charset="0"/>
                          <a:cs typeface="Segoe UI" panose="020B0502040204020203" pitchFamily="34" charset="0"/>
                        </a:rPr>
                        <a:t>ADD, OCD, bipolar, schizophrenia</a:t>
                      </a:r>
                    </a:p>
                  </a:txBody>
                  <a:tcPr marL="68580" marR="68580" marT="25718" marB="25718" anchor="ctr">
                    <a:lnL w="12700" cmpd="sng">
                      <a:noFill/>
                    </a:lnL>
                    <a:lnR w="12700" cmpd="sng">
                      <a:noFill/>
                    </a:lnR>
                    <a:lnT w="12700" cmpd="sng">
                      <a:noFill/>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latin typeface="+mn-lt"/>
                          <a:ea typeface="Segoe UI" panose="020B0502040204020203" pitchFamily="34" charset="0"/>
                          <a:cs typeface="Segoe UI" panose="020B0502040204020203" pitchFamily="34" charset="0"/>
                        </a:rPr>
                        <a:t>1</a:t>
                      </a:r>
                    </a:p>
                  </a:txBody>
                  <a:tcPr marL="68580" marR="68580" marT="25718" marB="25718" anchor="ctr">
                    <a:lnL w="12700" cmpd="sng">
                      <a:noFill/>
                    </a:lnL>
                    <a:lnR w="12700" cmpd="sng">
                      <a:noFill/>
                    </a:lnR>
                    <a:lnT w="12700" cmpd="sng">
                      <a:noFill/>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dirty="0">
                          <a:latin typeface="+mn-lt"/>
                          <a:ea typeface="Segoe UI" panose="020B0502040204020203" pitchFamily="34" charset="0"/>
                          <a:cs typeface="Segoe UI" panose="020B0502040204020203" pitchFamily="34" charset="0"/>
                        </a:rPr>
                        <a:t>1</a:t>
                      </a:r>
                    </a:p>
                  </a:txBody>
                  <a:tcPr marL="68580" marR="68580" marT="25718" marB="25718" anchor="ctr">
                    <a:lnL w="12700" cmpd="sng">
                      <a:noFill/>
                    </a:lnL>
                    <a:lnR w="12700" cmpd="sng">
                      <a:noFill/>
                    </a:lnR>
                    <a:lnT w="12700" cmpd="sng">
                      <a:noFill/>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16526">
                <a:tc>
                  <a:txBody>
                    <a:bodyPr/>
                    <a:lstStyle/>
                    <a:p>
                      <a:pPr algn="ctr"/>
                      <a:endParaRPr lang="en-US" sz="1000" b="1" dirty="0">
                        <a:solidFill>
                          <a:schemeClr val="bg1"/>
                        </a:solidFill>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9D9D9"/>
                    </a:solidFill>
                  </a:tcPr>
                </a:tc>
                <a:tc>
                  <a:txBody>
                    <a:bodyPr/>
                    <a:lstStyle/>
                    <a:p>
                      <a:r>
                        <a:rPr lang="en-US" sz="1000" dirty="0">
                          <a:solidFill>
                            <a:schemeClr val="tx1"/>
                          </a:solidFill>
                          <a:latin typeface="+mn-lt"/>
                          <a:ea typeface="Segoe UI" panose="020B0502040204020203" pitchFamily="34" charset="0"/>
                          <a:cs typeface="Segoe UI" panose="020B0502040204020203" pitchFamily="34" charset="0"/>
                        </a:rPr>
                        <a:t>Depression</a:t>
                      </a:r>
                    </a:p>
                  </a:txBody>
                  <a:tcPr marL="68580" marR="68580" marT="25718" marB="25718"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900" dirty="0">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900" dirty="0">
                        <a:latin typeface="+mn-lt"/>
                        <a:ea typeface="Segoe UI" panose="020B0502040204020203" pitchFamily="34" charset="0"/>
                        <a:cs typeface="Segoe UI" panose="020B0502040204020203" pitchFamily="34" charset="0"/>
                      </a:endParaRPr>
                    </a:p>
                  </a:txBody>
                  <a:tcPr marL="68580" marR="68580" marT="25718" marB="25718"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bl>
          </a:graphicData>
        </a:graphic>
      </p:graphicFrame>
      <p:sp>
        <p:nvSpPr>
          <p:cNvPr id="58" name="Rectangle 57"/>
          <p:cNvSpPr/>
          <p:nvPr/>
        </p:nvSpPr>
        <p:spPr>
          <a:xfrm>
            <a:off x="3987007" y="1543938"/>
            <a:ext cx="139971" cy="9669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59" name="Rectangle 58"/>
          <p:cNvSpPr/>
          <p:nvPr/>
        </p:nvSpPr>
        <p:spPr>
          <a:xfrm>
            <a:off x="4517755" y="1447247"/>
            <a:ext cx="139971" cy="96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solidFill>
              <a:ea typeface="Segoe UI" panose="020B0502040204020203" pitchFamily="34" charset="0"/>
              <a:cs typeface="Segoe UI" panose="020B0502040204020203" pitchFamily="34" charset="0"/>
            </a:endParaRPr>
          </a:p>
        </p:txBody>
      </p:sp>
      <p:sp>
        <p:nvSpPr>
          <p:cNvPr id="60" name="Rectangle 59"/>
          <p:cNvSpPr/>
          <p:nvPr/>
        </p:nvSpPr>
        <p:spPr>
          <a:xfrm>
            <a:off x="3994036" y="1755440"/>
            <a:ext cx="139971" cy="9669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62" name="Rectangle 61"/>
          <p:cNvSpPr/>
          <p:nvPr/>
        </p:nvSpPr>
        <p:spPr>
          <a:xfrm>
            <a:off x="3994036" y="2015388"/>
            <a:ext cx="139971" cy="9669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64" name="Rectangle 63"/>
          <p:cNvSpPr/>
          <p:nvPr/>
        </p:nvSpPr>
        <p:spPr>
          <a:xfrm>
            <a:off x="5009995" y="1543938"/>
            <a:ext cx="139971" cy="9669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66" name="Rectangle 65"/>
          <p:cNvSpPr/>
          <p:nvPr/>
        </p:nvSpPr>
        <p:spPr>
          <a:xfrm>
            <a:off x="5009994" y="1755440"/>
            <a:ext cx="139971" cy="9669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68" name="Rectangle 67"/>
          <p:cNvSpPr/>
          <p:nvPr/>
        </p:nvSpPr>
        <p:spPr>
          <a:xfrm>
            <a:off x="5009993" y="2015388"/>
            <a:ext cx="139971" cy="9669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70" name="Rectangle 69"/>
          <p:cNvSpPr/>
          <p:nvPr/>
        </p:nvSpPr>
        <p:spPr>
          <a:xfrm>
            <a:off x="3995292" y="2560580"/>
            <a:ext cx="139971" cy="966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72" name="Rectangle 71"/>
          <p:cNvSpPr/>
          <p:nvPr/>
        </p:nvSpPr>
        <p:spPr>
          <a:xfrm>
            <a:off x="3995535" y="2778102"/>
            <a:ext cx="139971" cy="966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74" name="Rectangle 73"/>
          <p:cNvSpPr/>
          <p:nvPr/>
        </p:nvSpPr>
        <p:spPr>
          <a:xfrm>
            <a:off x="3994036" y="3009653"/>
            <a:ext cx="139971" cy="966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76" name="Rectangle 75"/>
          <p:cNvSpPr/>
          <p:nvPr/>
        </p:nvSpPr>
        <p:spPr>
          <a:xfrm>
            <a:off x="5047096" y="2560104"/>
            <a:ext cx="139971" cy="966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78" name="Rectangle 77"/>
          <p:cNvSpPr/>
          <p:nvPr/>
        </p:nvSpPr>
        <p:spPr>
          <a:xfrm>
            <a:off x="5048595" y="2767965"/>
            <a:ext cx="139971" cy="966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80" name="Rectangle 79"/>
          <p:cNvSpPr/>
          <p:nvPr/>
        </p:nvSpPr>
        <p:spPr>
          <a:xfrm>
            <a:off x="5056344" y="3009653"/>
            <a:ext cx="139971" cy="966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82" name="Rectangle 81"/>
          <p:cNvSpPr/>
          <p:nvPr/>
        </p:nvSpPr>
        <p:spPr>
          <a:xfrm>
            <a:off x="4000656" y="4120506"/>
            <a:ext cx="139971" cy="9669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84" name="Rectangle 83"/>
          <p:cNvSpPr/>
          <p:nvPr/>
        </p:nvSpPr>
        <p:spPr>
          <a:xfrm>
            <a:off x="4007150" y="4343825"/>
            <a:ext cx="139971" cy="9669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86" name="Rectangle 85"/>
          <p:cNvSpPr/>
          <p:nvPr/>
        </p:nvSpPr>
        <p:spPr>
          <a:xfrm>
            <a:off x="5056342" y="4125622"/>
            <a:ext cx="139971" cy="9669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88" name="Rectangle 87"/>
          <p:cNvSpPr/>
          <p:nvPr/>
        </p:nvSpPr>
        <p:spPr>
          <a:xfrm>
            <a:off x="5056342" y="4343825"/>
            <a:ext cx="139971" cy="9669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90" name="Rectangle 89"/>
          <p:cNvSpPr/>
          <p:nvPr/>
        </p:nvSpPr>
        <p:spPr>
          <a:xfrm>
            <a:off x="3996617" y="3327533"/>
            <a:ext cx="139971" cy="9669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92" name="Rectangle 91"/>
          <p:cNvSpPr/>
          <p:nvPr/>
        </p:nvSpPr>
        <p:spPr>
          <a:xfrm>
            <a:off x="5056344" y="3331948"/>
            <a:ext cx="139971" cy="9669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94" name="Rectangle 93"/>
          <p:cNvSpPr/>
          <p:nvPr/>
        </p:nvSpPr>
        <p:spPr>
          <a:xfrm>
            <a:off x="4007150" y="3742043"/>
            <a:ext cx="139971" cy="96691"/>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96" name="Rectangle 95"/>
          <p:cNvSpPr/>
          <p:nvPr/>
        </p:nvSpPr>
        <p:spPr>
          <a:xfrm>
            <a:off x="5047096" y="3724767"/>
            <a:ext cx="139971" cy="96691"/>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endParaRPr lang="en-US" sz="1013" dirty="0">
              <a:solidFill>
                <a:srgbClr val="000000">
                  <a:lumMod val="50000"/>
                  <a:lumOff val="50000"/>
                </a:srgbClr>
              </a:solidFill>
              <a:ea typeface="ヒラギノ角ゴ Pro W3"/>
            </a:endParaRPr>
          </a:p>
        </p:txBody>
      </p:sp>
      <p:sp>
        <p:nvSpPr>
          <p:cNvPr id="100" name="Round Same Side Corner Rectangle 99"/>
          <p:cNvSpPr/>
          <p:nvPr/>
        </p:nvSpPr>
        <p:spPr>
          <a:xfrm>
            <a:off x="6721475" y="2884246"/>
            <a:ext cx="1828800" cy="257175"/>
          </a:xfrm>
          <a:prstGeom prst="round2SameRect">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r>
              <a:rPr lang="en-US" sz="1350" b="1" dirty="0">
                <a:solidFill>
                  <a:srgbClr val="FFFFFF"/>
                </a:solidFill>
                <a:ea typeface="Segoe UI" panose="020B0502040204020203" pitchFamily="34" charset="0"/>
                <a:cs typeface="Segoe UI" panose="020B0502040204020203" pitchFamily="34" charset="0"/>
              </a:rPr>
              <a:t>Scoring </a:t>
            </a:r>
            <a:r>
              <a:rPr lang="en-US" sz="1350" i="1" dirty="0">
                <a:solidFill>
                  <a:srgbClr val="FFFFFF"/>
                </a:solidFill>
                <a:ea typeface="Segoe UI" panose="020B0502040204020203" pitchFamily="34" charset="0"/>
                <a:cs typeface="Segoe UI" panose="020B0502040204020203" pitchFamily="34" charset="0"/>
              </a:rPr>
              <a:t>(RISK)</a:t>
            </a:r>
          </a:p>
        </p:txBody>
      </p:sp>
      <p:sp>
        <p:nvSpPr>
          <p:cNvPr id="101" name="Rectangle 100"/>
          <p:cNvSpPr/>
          <p:nvPr/>
        </p:nvSpPr>
        <p:spPr>
          <a:xfrm>
            <a:off x="6713657" y="3160491"/>
            <a:ext cx="1836618" cy="14454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marL="0" lvl="1" algn="ctr">
              <a:spcBef>
                <a:spcPts val="1775"/>
              </a:spcBef>
            </a:pPr>
            <a:r>
              <a:rPr lang="en-US" sz="1463" b="1" dirty="0">
                <a:solidFill>
                  <a:srgbClr val="000000"/>
                </a:solidFill>
                <a:ea typeface="Segoe UI" panose="020B0502040204020203" pitchFamily="34" charset="0"/>
                <a:cs typeface="Segoe UI" panose="020B0502040204020203" pitchFamily="34" charset="0"/>
              </a:rPr>
              <a:t>0-3: </a:t>
            </a:r>
            <a:r>
              <a:rPr lang="en-US" sz="1463" dirty="0">
                <a:solidFill>
                  <a:srgbClr val="000000"/>
                </a:solidFill>
                <a:ea typeface="Segoe UI" panose="020B0502040204020203" pitchFamily="34" charset="0"/>
                <a:cs typeface="Segoe UI" panose="020B0502040204020203" pitchFamily="34" charset="0"/>
              </a:rPr>
              <a:t>low</a:t>
            </a:r>
          </a:p>
          <a:p>
            <a:pPr marL="0" lvl="1" algn="ctr">
              <a:spcBef>
                <a:spcPts val="1775"/>
              </a:spcBef>
            </a:pPr>
            <a:r>
              <a:rPr lang="en-US" sz="1463" b="1" dirty="0">
                <a:solidFill>
                  <a:srgbClr val="000000"/>
                </a:solidFill>
                <a:ea typeface="Segoe UI" panose="020B0502040204020203" pitchFamily="34" charset="0"/>
                <a:cs typeface="Segoe UI" panose="020B0502040204020203" pitchFamily="34" charset="0"/>
              </a:rPr>
              <a:t>4-7: </a:t>
            </a:r>
            <a:r>
              <a:rPr lang="en-US" sz="1463" dirty="0">
                <a:solidFill>
                  <a:srgbClr val="000000"/>
                </a:solidFill>
                <a:ea typeface="Segoe UI" panose="020B0502040204020203" pitchFamily="34" charset="0"/>
                <a:cs typeface="Segoe UI" panose="020B0502040204020203" pitchFamily="34" charset="0"/>
              </a:rPr>
              <a:t>moderate </a:t>
            </a:r>
          </a:p>
          <a:p>
            <a:pPr marL="0" lvl="1" algn="ctr">
              <a:spcBef>
                <a:spcPts val="1775"/>
              </a:spcBef>
            </a:pPr>
            <a:r>
              <a:rPr lang="en-US" sz="1463" b="1" dirty="0">
                <a:solidFill>
                  <a:srgbClr val="000000"/>
                </a:solidFill>
                <a:ea typeface="Segoe UI" panose="020B0502040204020203" pitchFamily="34" charset="0"/>
                <a:cs typeface="Segoe UI" panose="020B0502040204020203" pitchFamily="34" charset="0"/>
              </a:rPr>
              <a:t>≥8: </a:t>
            </a:r>
            <a:r>
              <a:rPr lang="en-US" sz="1463" dirty="0">
                <a:solidFill>
                  <a:srgbClr val="000000"/>
                </a:solidFill>
                <a:ea typeface="Segoe UI" panose="020B0502040204020203" pitchFamily="34" charset="0"/>
                <a:cs typeface="Segoe UI" panose="020B0502040204020203" pitchFamily="34" charset="0"/>
              </a:rPr>
              <a:t>high</a:t>
            </a:r>
          </a:p>
        </p:txBody>
      </p:sp>
      <p:cxnSp>
        <p:nvCxnSpPr>
          <p:cNvPr id="102" name="Straight Connector 101"/>
          <p:cNvCxnSpPr>
            <a:cxnSpLocks/>
          </p:cNvCxnSpPr>
          <p:nvPr/>
        </p:nvCxnSpPr>
        <p:spPr>
          <a:xfrm>
            <a:off x="6891459" y="3546908"/>
            <a:ext cx="1371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864EEE0-96AA-0B4F-9E91-83FEFBC9F2B2}"/>
              </a:ext>
            </a:extLst>
          </p:cNvPr>
          <p:cNvGrpSpPr/>
          <p:nvPr/>
        </p:nvGrpSpPr>
        <p:grpSpPr>
          <a:xfrm>
            <a:off x="6698712" y="1381943"/>
            <a:ext cx="1836618" cy="1247437"/>
            <a:chOff x="6815392" y="1381943"/>
            <a:chExt cx="1719937" cy="1247437"/>
          </a:xfrm>
        </p:grpSpPr>
        <p:sp>
          <p:nvSpPr>
            <p:cNvPr id="98" name="Round Same Side Corner Rectangle 97"/>
            <p:cNvSpPr/>
            <p:nvPr/>
          </p:nvSpPr>
          <p:spPr>
            <a:xfrm>
              <a:off x="6820829" y="1381943"/>
              <a:ext cx="1714500" cy="379280"/>
            </a:xfrm>
            <a:prstGeom prst="round2SameRect">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r>
                <a:rPr lang="en-US" sz="1350" b="1" dirty="0">
                  <a:solidFill>
                    <a:srgbClr val="FFFFFF"/>
                  </a:solidFill>
                  <a:ea typeface="Segoe UI" panose="020B0502040204020203" pitchFamily="34" charset="0"/>
                  <a:cs typeface="Segoe UI" panose="020B0502040204020203" pitchFamily="34" charset="0"/>
                </a:rPr>
                <a:t>Administer</a:t>
              </a:r>
            </a:p>
          </p:txBody>
        </p:sp>
        <p:sp>
          <p:nvSpPr>
            <p:cNvPr id="99" name="Rectangle 98"/>
            <p:cNvSpPr/>
            <p:nvPr/>
          </p:nvSpPr>
          <p:spPr>
            <a:xfrm>
              <a:off x="6815392" y="1780293"/>
              <a:ext cx="1714500" cy="8490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67596" tIns="33798" rIns="67596" bIns="33798" rtlCol="0" anchor="ctr"/>
            <a:lstStyle/>
            <a:p>
              <a:pPr algn="ctr">
                <a:spcBef>
                  <a:spcPts val="1775"/>
                </a:spcBef>
              </a:pPr>
              <a:r>
                <a:rPr lang="en-US" sz="1350" dirty="0">
                  <a:solidFill>
                    <a:srgbClr val="000000"/>
                  </a:solidFill>
                  <a:ea typeface="Segoe UI" panose="020B0502040204020203" pitchFamily="34" charset="0"/>
                  <a:cs typeface="Segoe UI" panose="020B0502040204020203" pitchFamily="34" charset="0"/>
                </a:rPr>
                <a:t>On initial visit</a:t>
              </a:r>
            </a:p>
            <a:p>
              <a:pPr algn="ctr">
                <a:spcBef>
                  <a:spcPts val="1775"/>
                </a:spcBef>
              </a:pPr>
              <a:r>
                <a:rPr lang="en-US" sz="1350" dirty="0">
                  <a:solidFill>
                    <a:srgbClr val="000000"/>
                  </a:solidFill>
                  <a:ea typeface="Segoe UI" panose="020B0502040204020203" pitchFamily="34" charset="0"/>
                  <a:cs typeface="Segoe UI" panose="020B0502040204020203" pitchFamily="34" charset="0"/>
                </a:rPr>
                <a:t>Prior to opioid  therapy</a:t>
              </a:r>
            </a:p>
          </p:txBody>
        </p:sp>
        <p:cxnSp>
          <p:nvCxnSpPr>
            <p:cNvPr id="104" name="Straight Connector 103"/>
            <p:cNvCxnSpPr/>
            <p:nvPr/>
          </p:nvCxnSpPr>
          <p:spPr>
            <a:xfrm>
              <a:off x="6943725" y="2078143"/>
              <a:ext cx="1371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Footer Placeholder 5"/>
          <p:cNvSpPr>
            <a:spLocks noGrp="1"/>
          </p:cNvSpPr>
          <p:nvPr/>
        </p:nvSpPr>
        <p:spPr>
          <a:xfrm>
            <a:off x="477179" y="4680567"/>
            <a:ext cx="5829300" cy="205383"/>
          </a:xfrm>
          <a:prstGeom prst="rect">
            <a:avLst/>
          </a:prstGeom>
        </p:spPr>
        <p:txBody>
          <a:bodyPr vert="horz" lIns="67596" tIns="33798" rIns="67596" bIns="33798"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619" dirty="0">
              <a:solidFill>
                <a:srgbClr val="808080">
                  <a:lumMod val="50000"/>
                </a:srgbClr>
              </a:solidFill>
              <a:ea typeface="Segoe UI" pitchFamily="34" charset="0"/>
              <a:cs typeface="Segoe UI" pitchFamily="34" charset="0"/>
            </a:endParaRPr>
          </a:p>
        </p:txBody>
      </p:sp>
      <p:sp>
        <p:nvSpPr>
          <p:cNvPr id="3" name="TextBox 2"/>
          <p:cNvSpPr txBox="1"/>
          <p:nvPr/>
        </p:nvSpPr>
        <p:spPr>
          <a:xfrm>
            <a:off x="2904260" y="4605904"/>
            <a:ext cx="3679701" cy="134956"/>
          </a:xfrm>
          <a:prstGeom prst="rect">
            <a:avLst/>
          </a:prstGeom>
          <a:noFill/>
        </p:spPr>
        <p:txBody>
          <a:bodyPr wrap="square" lIns="67596" tIns="33798" rIns="67596" bIns="33798" rtlCol="0">
            <a:noAutofit/>
          </a:bodyPr>
          <a:lstStyle/>
          <a:p>
            <a:r>
              <a:rPr lang="en-US" sz="1013" b="1" dirty="0">
                <a:solidFill>
                  <a:srgbClr val="000000"/>
                </a:solidFill>
                <a:ea typeface="Segoe UI" pitchFamily="34" charset="0"/>
                <a:cs typeface="Segoe UI" pitchFamily="34" charset="0"/>
              </a:rPr>
              <a:t>Scoring Totals:  </a:t>
            </a:r>
            <a:r>
              <a:rPr lang="en-US" sz="1013" b="1" dirty="0">
                <a:solidFill>
                  <a:srgbClr val="FF0000"/>
                </a:solidFill>
                <a:ea typeface="Segoe UI" pitchFamily="34" charset="0"/>
                <a:cs typeface="Segoe UI" pitchFamily="34" charset="0"/>
              </a:rPr>
              <a:t> </a:t>
            </a:r>
          </a:p>
        </p:txBody>
      </p:sp>
      <p:cxnSp>
        <p:nvCxnSpPr>
          <p:cNvPr id="55" name="Straight Connector 54"/>
          <p:cNvCxnSpPr/>
          <p:nvPr/>
        </p:nvCxnSpPr>
        <p:spPr>
          <a:xfrm>
            <a:off x="6940013" y="4053335"/>
            <a:ext cx="1371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99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272A-AC50-D942-B5A6-7CC35C9BAD61}"/>
              </a:ext>
            </a:extLst>
          </p:cNvPr>
          <p:cNvSpPr>
            <a:spLocks noGrp="1"/>
          </p:cNvSpPr>
          <p:nvPr>
            <p:ph type="title"/>
          </p:nvPr>
        </p:nvSpPr>
        <p:spPr>
          <a:xfrm>
            <a:off x="417095" y="50260"/>
            <a:ext cx="8309810" cy="929485"/>
          </a:xfrm>
        </p:spPr>
        <p:txBody>
          <a:bodyPr/>
          <a:lstStyle/>
          <a:p>
            <a:r>
              <a:rPr lang="en-US" sz="3200" dirty="0"/>
              <a:t>Starting a Conversation with Patients About Their Drug Use</a:t>
            </a:r>
          </a:p>
        </p:txBody>
      </p:sp>
      <p:sp>
        <p:nvSpPr>
          <p:cNvPr id="4" name="Text Placeholder 3">
            <a:extLst>
              <a:ext uri="{FF2B5EF4-FFF2-40B4-BE49-F238E27FC236}">
                <a16:creationId xmlns:a16="http://schemas.microsoft.com/office/drawing/2014/main" id="{F5CFDBC1-2728-0647-8DBA-F4977E98CD87}"/>
              </a:ext>
            </a:extLst>
          </p:cNvPr>
          <p:cNvSpPr>
            <a:spLocks noGrp="1"/>
          </p:cNvSpPr>
          <p:nvPr>
            <p:ph type="body" sz="quarter" idx="10"/>
          </p:nvPr>
        </p:nvSpPr>
        <p:spPr>
          <a:xfrm>
            <a:off x="0" y="4677219"/>
            <a:ext cx="8113986" cy="466281"/>
          </a:xfrm>
        </p:spPr>
        <p:txBody>
          <a:bodyPr/>
          <a:lstStyle/>
          <a:p>
            <a:r>
              <a:rPr lang="en-US" sz="900" dirty="0"/>
              <a:t>National Institute on Drug Abuse (NIDA). Available at https://</a:t>
            </a:r>
            <a:r>
              <a:rPr lang="en-US" sz="900" dirty="0" err="1"/>
              <a:t>archives.drugabuse.gov</a:t>
            </a:r>
            <a:r>
              <a:rPr lang="en-US" sz="900" dirty="0"/>
              <a:t>/initiatives/about-addiction-performance-project/talking-to-patients-about-their-drug-use. Accessed October 2, 2021.</a:t>
            </a:r>
          </a:p>
        </p:txBody>
      </p:sp>
      <p:sp>
        <p:nvSpPr>
          <p:cNvPr id="5" name="TextBox 4">
            <a:extLst>
              <a:ext uri="{FF2B5EF4-FFF2-40B4-BE49-F238E27FC236}">
                <a16:creationId xmlns:a16="http://schemas.microsoft.com/office/drawing/2014/main" id="{7A023D1E-78DB-3E44-AF99-6A284B16E3AB}"/>
              </a:ext>
            </a:extLst>
          </p:cNvPr>
          <p:cNvSpPr txBox="1"/>
          <p:nvPr/>
        </p:nvSpPr>
        <p:spPr>
          <a:xfrm>
            <a:off x="1805551" y="1022389"/>
            <a:ext cx="5687878" cy="369332"/>
          </a:xfrm>
          <a:prstGeom prst="rect">
            <a:avLst/>
          </a:prstGeom>
          <a:solidFill>
            <a:schemeClr val="accent1">
              <a:lumMod val="75000"/>
              <a:lumOff val="25000"/>
            </a:schemeClr>
          </a:solidFill>
        </p:spPr>
        <p:txBody>
          <a:bodyPr wrap="square" rtlCol="0">
            <a:spAutoFit/>
          </a:bodyPr>
          <a:lstStyle/>
          <a:p>
            <a:pPr algn="ctr"/>
            <a:r>
              <a:rPr lang="en-US" dirty="0">
                <a:solidFill>
                  <a:schemeClr val="bg2"/>
                </a:solidFill>
              </a:rPr>
              <a:t>Step 3: Depending on Risk Level, Do the Following</a:t>
            </a:r>
          </a:p>
        </p:txBody>
      </p:sp>
      <p:cxnSp>
        <p:nvCxnSpPr>
          <p:cNvPr id="6" name="Straight Arrow Connector 5">
            <a:extLst>
              <a:ext uri="{FF2B5EF4-FFF2-40B4-BE49-F238E27FC236}">
                <a16:creationId xmlns:a16="http://schemas.microsoft.com/office/drawing/2014/main" id="{9450F0B7-4286-2045-9575-9E9119D53779}"/>
              </a:ext>
            </a:extLst>
          </p:cNvPr>
          <p:cNvCxnSpPr>
            <a:cxnSpLocks/>
          </p:cNvCxnSpPr>
          <p:nvPr/>
        </p:nvCxnSpPr>
        <p:spPr>
          <a:xfrm>
            <a:off x="7493429" y="3719765"/>
            <a:ext cx="0" cy="1582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5DD346A-EBE6-4342-8318-97DD7728192F}"/>
              </a:ext>
            </a:extLst>
          </p:cNvPr>
          <p:cNvSpPr txBox="1"/>
          <p:nvPr/>
        </p:nvSpPr>
        <p:spPr>
          <a:xfrm>
            <a:off x="91439" y="1723601"/>
            <a:ext cx="2926080" cy="2893100"/>
          </a:xfrm>
          <a:prstGeom prst="rect">
            <a:avLst/>
          </a:prstGeom>
          <a:solidFill>
            <a:schemeClr val="accent5">
              <a:lumMod val="75000"/>
              <a:lumOff val="25000"/>
            </a:schemeClr>
          </a:solidFill>
        </p:spPr>
        <p:txBody>
          <a:bodyPr wrap="square" rtlCol="0">
            <a:spAutoFit/>
          </a:bodyPr>
          <a:lstStyle/>
          <a:p>
            <a:r>
              <a:rPr lang="en-US" sz="1400" b="1" i="1" dirty="0">
                <a:solidFill>
                  <a:schemeClr val="bg2"/>
                </a:solidFill>
              </a:rPr>
              <a:t>Advise: </a:t>
            </a:r>
            <a:r>
              <a:rPr lang="en-US" sz="1400" b="1" dirty="0">
                <a:solidFill>
                  <a:schemeClr val="bg2"/>
                </a:solidFill>
              </a:rPr>
              <a:t>Provide medical advice about the patient’s drug use</a:t>
            </a:r>
          </a:p>
          <a:p>
            <a:pPr marL="114300" indent="-114300">
              <a:buFont typeface="Arial" panose="020B0604020202020204" pitchFamily="34" charset="0"/>
              <a:buChar char="•"/>
            </a:pPr>
            <a:r>
              <a:rPr lang="en-US" sz="1400" dirty="0">
                <a:solidFill>
                  <a:schemeClr val="bg2"/>
                </a:solidFill>
              </a:rPr>
              <a:t>Explain that it is your role as his/her medical provider to convey health recommendations.</a:t>
            </a:r>
          </a:p>
          <a:p>
            <a:pPr marL="114300" indent="-114300">
              <a:buFont typeface="Arial" panose="020B0604020202020204" pitchFamily="34" charset="0"/>
              <a:buChar char="•"/>
            </a:pPr>
            <a:r>
              <a:rPr lang="en-US" sz="1400" dirty="0">
                <a:solidFill>
                  <a:schemeClr val="bg2"/>
                </a:solidFill>
              </a:rPr>
              <a:t>Recommend quitting before problems (or more problems) develop. Give specific medical reasons.</a:t>
            </a:r>
          </a:p>
          <a:p>
            <a:pPr marL="114300" indent="-114300">
              <a:buFont typeface="Arial" panose="020B0604020202020204" pitchFamily="34" charset="0"/>
              <a:buChar char="•"/>
            </a:pPr>
            <a:r>
              <a:rPr lang="en-US" sz="1400" dirty="0">
                <a:solidFill>
                  <a:schemeClr val="bg2"/>
                </a:solidFill>
              </a:rPr>
              <a:t>Refer patients with suspected co-occurring conditions (e.g., depression, pain) to a relevant specialist.</a:t>
            </a:r>
          </a:p>
        </p:txBody>
      </p:sp>
      <p:sp>
        <p:nvSpPr>
          <p:cNvPr id="8" name="TextBox 7">
            <a:extLst>
              <a:ext uri="{FF2B5EF4-FFF2-40B4-BE49-F238E27FC236}">
                <a16:creationId xmlns:a16="http://schemas.microsoft.com/office/drawing/2014/main" id="{27F2B683-93F1-4443-A03D-21E3F0E3102C}"/>
              </a:ext>
            </a:extLst>
          </p:cNvPr>
          <p:cNvSpPr txBox="1"/>
          <p:nvPr/>
        </p:nvSpPr>
        <p:spPr>
          <a:xfrm>
            <a:off x="3108960" y="1723601"/>
            <a:ext cx="2926080" cy="2893100"/>
          </a:xfrm>
          <a:prstGeom prst="rect">
            <a:avLst/>
          </a:prstGeom>
          <a:solidFill>
            <a:schemeClr val="accent3"/>
          </a:solidFill>
        </p:spPr>
        <p:txBody>
          <a:bodyPr wrap="square" rtlCol="0">
            <a:spAutoFit/>
          </a:bodyPr>
          <a:lstStyle/>
          <a:p>
            <a:r>
              <a:rPr lang="en-US" sz="1400" b="1" i="1" dirty="0">
                <a:solidFill>
                  <a:schemeClr val="bg2"/>
                </a:solidFill>
              </a:rPr>
              <a:t>Assess: </a:t>
            </a:r>
            <a:r>
              <a:rPr lang="en-US" sz="1400" b="1" dirty="0">
                <a:solidFill>
                  <a:schemeClr val="bg2"/>
                </a:solidFill>
              </a:rPr>
              <a:t>Determine the patient’s readiness to quit.</a:t>
            </a:r>
            <a:endParaRPr lang="en-US" sz="1400" dirty="0">
              <a:solidFill>
                <a:schemeClr val="bg2"/>
              </a:solidFill>
            </a:endParaRPr>
          </a:p>
          <a:p>
            <a:pPr marL="114300" indent="-114300">
              <a:buFont typeface="Arial" panose="020B0604020202020204" pitchFamily="34" charset="0"/>
              <a:buChar char="•"/>
            </a:pPr>
            <a:r>
              <a:rPr lang="en-US" sz="1400" dirty="0">
                <a:solidFill>
                  <a:schemeClr val="bg2"/>
                </a:solidFill>
              </a:rPr>
              <a:t>Say something like, “Given what we’ve talked about, do you want to change your drug use?”</a:t>
            </a:r>
          </a:p>
          <a:p>
            <a:pPr marL="114300" indent="-114300">
              <a:buFont typeface="Arial" panose="020B0604020202020204" pitchFamily="34" charset="0"/>
              <a:buChar char="•"/>
            </a:pPr>
            <a:r>
              <a:rPr lang="en-US" sz="1400" dirty="0">
                <a:solidFill>
                  <a:schemeClr val="bg2"/>
                </a:solidFill>
              </a:rPr>
              <a:t>If the patient is ready to quit, assist his/her in efforts to stop using drugs.</a:t>
            </a:r>
          </a:p>
          <a:p>
            <a:pPr marL="114300" indent="-114300">
              <a:buFont typeface="Arial" panose="020B0604020202020204" pitchFamily="34" charset="0"/>
              <a:buChar char="•"/>
            </a:pPr>
            <a:r>
              <a:rPr lang="en-US" sz="1400" dirty="0">
                <a:solidFill>
                  <a:schemeClr val="bg2"/>
                </a:solidFill>
              </a:rPr>
              <a:t>If the patient is unwilling to quit, raise awareness about drugs as a health problem. Let the patient know that you will revisit the issue at future visits.</a:t>
            </a:r>
          </a:p>
        </p:txBody>
      </p:sp>
      <p:sp>
        <p:nvSpPr>
          <p:cNvPr id="9" name="TextBox 8">
            <a:extLst>
              <a:ext uri="{FF2B5EF4-FFF2-40B4-BE49-F238E27FC236}">
                <a16:creationId xmlns:a16="http://schemas.microsoft.com/office/drawing/2014/main" id="{37BCEDF5-6CC2-024F-8963-0DE58854ED65}"/>
              </a:ext>
            </a:extLst>
          </p:cNvPr>
          <p:cNvSpPr txBox="1"/>
          <p:nvPr/>
        </p:nvSpPr>
        <p:spPr>
          <a:xfrm>
            <a:off x="6126481" y="1723601"/>
            <a:ext cx="2926080" cy="2031325"/>
          </a:xfrm>
          <a:prstGeom prst="rect">
            <a:avLst/>
          </a:prstGeom>
          <a:solidFill>
            <a:schemeClr val="accent6">
              <a:lumMod val="75000"/>
            </a:schemeClr>
          </a:solidFill>
        </p:spPr>
        <p:txBody>
          <a:bodyPr wrap="square" rtlCol="0">
            <a:spAutoFit/>
          </a:bodyPr>
          <a:lstStyle/>
          <a:p>
            <a:r>
              <a:rPr lang="en-US" sz="1400" b="1" i="1" dirty="0">
                <a:solidFill>
                  <a:schemeClr val="bg2"/>
                </a:solidFill>
              </a:rPr>
              <a:t>Assist: </a:t>
            </a:r>
            <a:r>
              <a:rPr lang="en-US" sz="1400" b="1" dirty="0">
                <a:solidFill>
                  <a:schemeClr val="bg2"/>
                </a:solidFill>
              </a:rPr>
              <a:t>Offer help based on the patient’s readiness level</a:t>
            </a:r>
            <a:endParaRPr lang="en-US" sz="1400" dirty="0">
              <a:solidFill>
                <a:schemeClr val="bg2"/>
              </a:solidFill>
            </a:endParaRPr>
          </a:p>
          <a:p>
            <a:pPr marL="114300" indent="-114300">
              <a:buFont typeface="Arial" panose="020B0604020202020204" pitchFamily="34" charset="0"/>
              <a:buChar char="•"/>
            </a:pPr>
            <a:r>
              <a:rPr lang="en-US" sz="1400" dirty="0">
                <a:solidFill>
                  <a:schemeClr val="bg2"/>
                </a:solidFill>
              </a:rPr>
              <a:t>Jointly complete a progress note form with the patient to document the screening results and create a follow-up plan.</a:t>
            </a:r>
          </a:p>
          <a:p>
            <a:pPr marL="114300" indent="-114300">
              <a:buFont typeface="Arial" panose="020B0604020202020204" pitchFamily="34" charset="0"/>
              <a:buChar char="•"/>
            </a:pPr>
            <a:r>
              <a:rPr lang="en-US" sz="1400" dirty="0">
                <a:solidFill>
                  <a:schemeClr val="bg2"/>
                </a:solidFill>
              </a:rPr>
              <a:t>Help set concrete and reasonable goals for making a change.</a:t>
            </a:r>
            <a:endParaRPr lang="en-US" sz="1100" dirty="0">
              <a:solidFill>
                <a:schemeClr val="bg2"/>
              </a:solidFill>
            </a:endParaRPr>
          </a:p>
        </p:txBody>
      </p:sp>
      <p:sp>
        <p:nvSpPr>
          <p:cNvPr id="10" name="TextBox 9">
            <a:extLst>
              <a:ext uri="{FF2B5EF4-FFF2-40B4-BE49-F238E27FC236}">
                <a16:creationId xmlns:a16="http://schemas.microsoft.com/office/drawing/2014/main" id="{F947D96E-5F5E-A84F-ABC0-F37CF9BAD200}"/>
              </a:ext>
            </a:extLst>
          </p:cNvPr>
          <p:cNvSpPr txBox="1"/>
          <p:nvPr/>
        </p:nvSpPr>
        <p:spPr>
          <a:xfrm>
            <a:off x="6143339" y="3878037"/>
            <a:ext cx="2909222" cy="738664"/>
          </a:xfrm>
          <a:prstGeom prst="rect">
            <a:avLst/>
          </a:prstGeom>
          <a:solidFill>
            <a:schemeClr val="accent2"/>
          </a:solidFill>
        </p:spPr>
        <p:txBody>
          <a:bodyPr wrap="square" rtlCol="0">
            <a:spAutoFit/>
          </a:bodyPr>
          <a:lstStyle/>
          <a:p>
            <a:r>
              <a:rPr lang="en-US" sz="1400" b="1" i="1" dirty="0">
                <a:solidFill>
                  <a:schemeClr val="bg2"/>
                </a:solidFill>
              </a:rPr>
              <a:t>Arrange: </a:t>
            </a:r>
            <a:r>
              <a:rPr lang="en-US" sz="1400" b="1" dirty="0">
                <a:solidFill>
                  <a:schemeClr val="bg2"/>
                </a:solidFill>
              </a:rPr>
              <a:t>Refer the patient to specialty assessment and/or drug treatment, if necessary</a:t>
            </a:r>
            <a:endParaRPr lang="en-US" sz="1400" b="1" i="1" dirty="0">
              <a:solidFill>
                <a:schemeClr val="bg2"/>
              </a:solidFill>
            </a:endParaRPr>
          </a:p>
        </p:txBody>
      </p:sp>
      <p:cxnSp>
        <p:nvCxnSpPr>
          <p:cNvPr id="11" name="Straight Connector 10">
            <a:extLst>
              <a:ext uri="{FF2B5EF4-FFF2-40B4-BE49-F238E27FC236}">
                <a16:creationId xmlns:a16="http://schemas.microsoft.com/office/drawing/2014/main" id="{1828EAD1-AF49-EC43-9E92-0DA26DF1E689}"/>
              </a:ext>
            </a:extLst>
          </p:cNvPr>
          <p:cNvCxnSpPr>
            <a:cxnSpLocks/>
          </p:cNvCxnSpPr>
          <p:nvPr/>
        </p:nvCxnSpPr>
        <p:spPr>
          <a:xfrm>
            <a:off x="1677691" y="1542082"/>
            <a:ext cx="594359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012C186-3F4B-6F4E-9C0D-EE0355094672}"/>
              </a:ext>
            </a:extLst>
          </p:cNvPr>
          <p:cNvCxnSpPr>
            <a:cxnSpLocks/>
            <a:stCxn id="5" idx="2"/>
          </p:cNvCxnSpPr>
          <p:nvPr/>
        </p:nvCxnSpPr>
        <p:spPr>
          <a:xfrm>
            <a:off x="4649490" y="1391721"/>
            <a:ext cx="0" cy="301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B233A5D-2746-6B46-A933-F629B0061F35}"/>
              </a:ext>
            </a:extLst>
          </p:cNvPr>
          <p:cNvCxnSpPr>
            <a:cxnSpLocks/>
          </p:cNvCxnSpPr>
          <p:nvPr/>
        </p:nvCxnSpPr>
        <p:spPr>
          <a:xfrm>
            <a:off x="7621289" y="1532972"/>
            <a:ext cx="0" cy="1828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A21BCAE-DF8A-FB4E-BA74-C5E0CA9DC904}"/>
              </a:ext>
            </a:extLst>
          </p:cNvPr>
          <p:cNvCxnSpPr>
            <a:cxnSpLocks/>
          </p:cNvCxnSpPr>
          <p:nvPr/>
        </p:nvCxnSpPr>
        <p:spPr>
          <a:xfrm>
            <a:off x="1678980" y="1534306"/>
            <a:ext cx="0" cy="1828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824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FCE52-EDB7-3748-9866-91314B8F1A45}"/>
              </a:ext>
            </a:extLst>
          </p:cNvPr>
          <p:cNvSpPr>
            <a:spLocks noGrp="1"/>
          </p:cNvSpPr>
          <p:nvPr>
            <p:ph type="title"/>
          </p:nvPr>
        </p:nvSpPr>
        <p:spPr>
          <a:xfrm>
            <a:off x="185980" y="50260"/>
            <a:ext cx="8540925" cy="929485"/>
          </a:xfrm>
        </p:spPr>
        <p:txBody>
          <a:bodyPr/>
          <a:lstStyle/>
          <a:p>
            <a:r>
              <a:rPr lang="en-US" sz="3200" dirty="0"/>
              <a:t>Words Matter: Changing Language to Reduce Stigma</a:t>
            </a:r>
          </a:p>
        </p:txBody>
      </p:sp>
      <p:graphicFrame>
        <p:nvGraphicFramePr>
          <p:cNvPr id="5" name="Table 5">
            <a:extLst>
              <a:ext uri="{FF2B5EF4-FFF2-40B4-BE49-F238E27FC236}">
                <a16:creationId xmlns:a16="http://schemas.microsoft.com/office/drawing/2014/main" id="{69800E11-7F69-C442-875F-26BCACAB6042}"/>
              </a:ext>
            </a:extLst>
          </p:cNvPr>
          <p:cNvGraphicFramePr>
            <a:graphicFrameLocks noGrp="1"/>
          </p:cNvGraphicFramePr>
          <p:nvPr>
            <p:ph idx="1"/>
            <p:extLst>
              <p:ext uri="{D42A27DB-BD31-4B8C-83A1-F6EECF244321}">
                <p14:modId xmlns:p14="http://schemas.microsoft.com/office/powerpoint/2010/main" val="1811738550"/>
              </p:ext>
            </p:extLst>
          </p:nvPr>
        </p:nvGraphicFramePr>
        <p:xfrm>
          <a:off x="255814" y="1021669"/>
          <a:ext cx="8632371" cy="3717605"/>
        </p:xfrm>
        <a:graphic>
          <a:graphicData uri="http://schemas.openxmlformats.org/drawingml/2006/table">
            <a:tbl>
              <a:tblPr firstRow="1" bandRow="1">
                <a:tableStyleId>{5C22544A-7EE6-4342-B048-85BDC9FD1C3A}</a:tableStyleId>
              </a:tblPr>
              <a:tblGrid>
                <a:gridCol w="2139043">
                  <a:extLst>
                    <a:ext uri="{9D8B030D-6E8A-4147-A177-3AD203B41FA5}">
                      <a16:colId xmlns:a16="http://schemas.microsoft.com/office/drawing/2014/main" val="3321981330"/>
                    </a:ext>
                  </a:extLst>
                </a:gridCol>
                <a:gridCol w="3483429">
                  <a:extLst>
                    <a:ext uri="{9D8B030D-6E8A-4147-A177-3AD203B41FA5}">
                      <a16:colId xmlns:a16="http://schemas.microsoft.com/office/drawing/2014/main" val="955776600"/>
                    </a:ext>
                  </a:extLst>
                </a:gridCol>
                <a:gridCol w="3009899">
                  <a:extLst>
                    <a:ext uri="{9D8B030D-6E8A-4147-A177-3AD203B41FA5}">
                      <a16:colId xmlns:a16="http://schemas.microsoft.com/office/drawing/2014/main" val="1637240222"/>
                    </a:ext>
                  </a:extLst>
                </a:gridCol>
              </a:tblGrid>
              <a:tr h="357185">
                <a:tc>
                  <a:txBody>
                    <a:bodyPr/>
                    <a:lstStyle/>
                    <a:p>
                      <a:r>
                        <a:rPr lang="en-US" sz="1600" dirty="0"/>
                        <a:t>Instead of…</a:t>
                      </a:r>
                    </a:p>
                  </a:txBody>
                  <a:tcPr>
                    <a:lnB w="12700" cap="flat" cmpd="sng" algn="ctr">
                      <a:solidFill>
                        <a:schemeClr val="accent2"/>
                      </a:solidFill>
                      <a:prstDash val="solid"/>
                      <a:round/>
                      <a:headEnd type="none" w="med" len="med"/>
                      <a:tailEnd type="none" w="med" len="med"/>
                    </a:lnB>
                    <a:solidFill>
                      <a:srgbClr val="C00000"/>
                    </a:solidFill>
                  </a:tcPr>
                </a:tc>
                <a:tc>
                  <a:txBody>
                    <a:bodyPr/>
                    <a:lstStyle/>
                    <a:p>
                      <a:r>
                        <a:rPr lang="en-US" sz="1600" dirty="0"/>
                        <a:t>Use…</a:t>
                      </a:r>
                    </a:p>
                  </a:txBody>
                  <a:tcPr>
                    <a:lnB w="12700" cap="flat" cmpd="sng" algn="ctr">
                      <a:solidFill>
                        <a:schemeClr val="accent3"/>
                      </a:solidFill>
                      <a:prstDash val="solid"/>
                      <a:round/>
                      <a:headEnd type="none" w="med" len="med"/>
                      <a:tailEnd type="none" w="med" len="med"/>
                    </a:lnB>
                    <a:solidFill>
                      <a:schemeClr val="accent3"/>
                    </a:solidFill>
                  </a:tcPr>
                </a:tc>
                <a:tc>
                  <a:txBody>
                    <a:bodyPr/>
                    <a:lstStyle/>
                    <a:p>
                      <a:r>
                        <a:rPr lang="en-US" sz="1600" dirty="0"/>
                        <a:t>Because….</a:t>
                      </a:r>
                    </a:p>
                  </a:txBody>
                  <a:tcP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543710721"/>
                  </a:ext>
                </a:extLst>
              </a:tr>
              <a:tr h="1475225">
                <a:tc>
                  <a:txBody>
                    <a:bodyPr/>
                    <a:lstStyle/>
                    <a:p>
                      <a:pPr marL="127000" indent="-127000">
                        <a:buFont typeface="Arial" panose="020B0604020202020204" pitchFamily="34" charset="0"/>
                        <a:buChar char="•"/>
                        <a:tabLst/>
                      </a:pPr>
                      <a:r>
                        <a:rPr lang="en-US" dirty="0"/>
                        <a:t>Addict</a:t>
                      </a:r>
                    </a:p>
                    <a:p>
                      <a:pPr marL="127000" indent="-127000">
                        <a:buFont typeface="Arial" panose="020B0604020202020204" pitchFamily="34" charset="0"/>
                        <a:buChar char="•"/>
                        <a:tabLst/>
                      </a:pPr>
                      <a:r>
                        <a:rPr lang="en-US" dirty="0"/>
                        <a:t>User</a:t>
                      </a:r>
                    </a:p>
                    <a:p>
                      <a:pPr marL="127000" indent="-127000">
                        <a:buFont typeface="Arial" panose="020B0604020202020204" pitchFamily="34" charset="0"/>
                        <a:buChar char="•"/>
                        <a:tabLst/>
                      </a:pPr>
                      <a:r>
                        <a:rPr lang="en-US" dirty="0"/>
                        <a:t>Substance or drug abuser</a:t>
                      </a:r>
                    </a:p>
                    <a:p>
                      <a:pPr marL="127000" indent="-127000">
                        <a:buFont typeface="Arial" panose="020B0604020202020204" pitchFamily="34" charset="0"/>
                        <a:buChar char="•"/>
                        <a:tabLst/>
                      </a:pPr>
                      <a:r>
                        <a:rPr lang="en-US" dirty="0"/>
                        <a:t>Former addict</a:t>
                      </a:r>
                    </a:p>
                    <a:p>
                      <a:pPr marL="127000" indent="-127000">
                        <a:buFont typeface="Arial" panose="020B0604020202020204" pitchFamily="34" charset="0"/>
                        <a:buChar char="•"/>
                        <a:tabLst/>
                      </a:pPr>
                      <a:r>
                        <a:rPr lang="en-US" dirty="0"/>
                        <a:t>Reformed addict</a:t>
                      </a:r>
                    </a:p>
                  </a:txBody>
                  <a:tcPr anchor="ctr">
                    <a:lnL w="12700" cap="flat" cmpd="sng" algn="ctr">
                      <a:solidFill>
                        <a:srgbClr val="C00000"/>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marL="127000" indent="-127000">
                        <a:buFont typeface="Arial" panose="020B0604020202020204" pitchFamily="34" charset="0"/>
                        <a:buChar char="•"/>
                        <a:tabLst/>
                      </a:pPr>
                      <a:r>
                        <a:rPr lang="en-US" dirty="0"/>
                        <a:t>Person with substance use disorder</a:t>
                      </a:r>
                    </a:p>
                    <a:p>
                      <a:pPr marL="127000" indent="-127000">
                        <a:buFont typeface="Arial" panose="020B0604020202020204" pitchFamily="34" charset="0"/>
                        <a:buChar char="•"/>
                        <a:tabLst/>
                      </a:pPr>
                      <a:r>
                        <a:rPr lang="en-US" dirty="0"/>
                        <a:t>Person with OUD or person with opioid addiction (when substance is opioids)</a:t>
                      </a:r>
                    </a:p>
                    <a:p>
                      <a:pPr marL="127000" indent="-127000">
                        <a:buFont typeface="Arial" panose="020B0604020202020204" pitchFamily="34" charset="0"/>
                        <a:buChar char="•"/>
                        <a:tabLst/>
                      </a:pPr>
                      <a:r>
                        <a:rPr lang="en-US" dirty="0"/>
                        <a:t>Patient</a:t>
                      </a:r>
                    </a:p>
                    <a:p>
                      <a:pPr marL="127000" indent="-127000">
                        <a:buFont typeface="Arial" panose="020B0604020202020204" pitchFamily="34" charset="0"/>
                        <a:buChar char="•"/>
                        <a:tabLst/>
                      </a:pPr>
                      <a:r>
                        <a:rPr lang="en-US" dirty="0"/>
                        <a:t>Person in recovery or long-term recovery</a:t>
                      </a:r>
                    </a:p>
                    <a:p>
                      <a:pPr marL="127000" indent="-127000">
                        <a:buFont typeface="Arial" panose="020B0604020202020204" pitchFamily="34" charset="0"/>
                        <a:buChar char="•"/>
                        <a:tabLst/>
                      </a:pPr>
                      <a:r>
                        <a:rPr lang="en-US" dirty="0"/>
                        <a:t>Person who previously used drugs</a:t>
                      </a:r>
                    </a:p>
                  </a:txBody>
                  <a:tcPr anchor="ctr">
                    <a:lnL w="12700" cap="flat" cmpd="sng" algn="ctr">
                      <a:solidFill>
                        <a:schemeClr val="accent3"/>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127000" indent="-127000">
                        <a:buFont typeface="Arial" panose="020B0604020202020204" pitchFamily="34" charset="0"/>
                        <a:buChar char="•"/>
                        <a:tabLst/>
                      </a:pPr>
                      <a:r>
                        <a:rPr lang="en-US" dirty="0"/>
                        <a:t>Person-first language</a:t>
                      </a:r>
                    </a:p>
                    <a:p>
                      <a:pPr marL="127000" indent="-127000">
                        <a:buFont typeface="Arial" panose="020B0604020202020204" pitchFamily="34" charset="0"/>
                        <a:buChar char="•"/>
                        <a:tabLst/>
                      </a:pPr>
                      <a:r>
                        <a:rPr lang="en-US" dirty="0"/>
                        <a:t>Change shows that a person “has” a problem, rather than “is” the problem</a:t>
                      </a:r>
                    </a:p>
                    <a:p>
                      <a:pPr marL="127000" indent="-127000">
                        <a:buFont typeface="Arial" panose="020B0604020202020204" pitchFamily="34" charset="0"/>
                        <a:buChar char="•"/>
                        <a:tabLst/>
                      </a:pPr>
                      <a:r>
                        <a:rPr lang="en-US" dirty="0"/>
                        <a:t>Terms to avoid eliciting negative associations, punitive attitudes, and individual blame</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3510613138"/>
                  </a:ext>
                </a:extLst>
              </a:tr>
              <a:tr h="880731">
                <a:tc>
                  <a:txBody>
                    <a:bodyPr/>
                    <a:lstStyle/>
                    <a:p>
                      <a:pPr marL="127000" indent="-127000">
                        <a:buFont typeface="Arial" panose="020B0604020202020204" pitchFamily="34" charset="0"/>
                        <a:buChar char="•"/>
                        <a:tabLst/>
                      </a:pPr>
                      <a:r>
                        <a:rPr lang="en-US" dirty="0"/>
                        <a:t>Habit</a:t>
                      </a:r>
                    </a:p>
                  </a:txBody>
                  <a:tcPr anchor="ctr">
                    <a:lnL w="12700" cap="flat" cmpd="sng" algn="ctr">
                      <a:solidFill>
                        <a:srgbClr val="C00000"/>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lumMod val="95000"/>
                      </a:schemeClr>
                    </a:solidFill>
                  </a:tcPr>
                </a:tc>
                <a:tc>
                  <a:txBody>
                    <a:bodyPr/>
                    <a:lstStyle/>
                    <a:p>
                      <a:pPr marL="127000" indent="-127000">
                        <a:buFont typeface="Arial" panose="020B0604020202020204" pitchFamily="34" charset="0"/>
                        <a:buChar char="•"/>
                        <a:tabLst/>
                      </a:pPr>
                      <a:r>
                        <a:rPr lang="en-US" dirty="0"/>
                        <a:t>Substance use disorder</a:t>
                      </a:r>
                    </a:p>
                    <a:p>
                      <a:pPr marL="127000" indent="-127000">
                        <a:buFont typeface="Arial" panose="020B0604020202020204" pitchFamily="34" charset="0"/>
                        <a:buChar char="•"/>
                        <a:tabLst/>
                      </a:pPr>
                      <a:r>
                        <a:rPr lang="en-US" dirty="0"/>
                        <a:t>Drug addiction</a:t>
                      </a:r>
                    </a:p>
                  </a:txBody>
                  <a:tcPr anchor="ctr">
                    <a:lnL w="12700" cap="flat" cmpd="sng" algn="ctr">
                      <a:solidFill>
                        <a:schemeClr val="accent3"/>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117475" indent="-117475">
                        <a:buFont typeface="Arial" panose="020B0604020202020204" pitchFamily="34" charset="0"/>
                        <a:buChar char="•"/>
                        <a:tabLst/>
                      </a:pPr>
                      <a:r>
                        <a:rPr lang="en-US" dirty="0"/>
                        <a:t>Inaccurately implied that a person is choosing to use substances</a:t>
                      </a:r>
                    </a:p>
                    <a:p>
                      <a:pPr marL="117475" indent="-117475">
                        <a:buFont typeface="Arial" panose="020B0604020202020204" pitchFamily="34" charset="0"/>
                        <a:buChar char="•"/>
                        <a:tabLst/>
                      </a:pPr>
                      <a:r>
                        <a:rPr lang="en-US" dirty="0"/>
                        <a:t>“Habit” undermines the seriousness of the disease</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5248870"/>
                  </a:ext>
                </a:extLst>
              </a:tr>
              <a:tr h="880731">
                <a:tc>
                  <a:txBody>
                    <a:bodyPr/>
                    <a:lstStyle/>
                    <a:p>
                      <a:pPr marL="117475" indent="-117475">
                        <a:buFont typeface="Arial" panose="020B0604020202020204" pitchFamily="34" charset="0"/>
                        <a:buChar char="•"/>
                        <a:tabLst/>
                      </a:pPr>
                      <a:r>
                        <a:rPr lang="en-US" dirty="0"/>
                        <a:t>Opioid substitution replacement therapy</a:t>
                      </a:r>
                    </a:p>
                    <a:p>
                      <a:pPr marL="117475" indent="-117475">
                        <a:buFont typeface="Arial" panose="020B0604020202020204" pitchFamily="34" charset="0"/>
                        <a:buChar char="•"/>
                        <a:tabLst/>
                      </a:pPr>
                      <a:r>
                        <a:rPr lang="en-US" dirty="0"/>
                        <a:t>Medication-assisted treatment (MAT)</a:t>
                      </a:r>
                    </a:p>
                  </a:txBody>
                  <a:tcPr anchor="ctr">
                    <a:lnL w="12700" cap="flat" cmpd="sng" algn="ctr">
                      <a:solidFill>
                        <a:srgbClr val="C00000"/>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marL="117475" indent="-117475">
                        <a:buFont typeface="Arial" panose="020B0604020202020204" pitchFamily="34" charset="0"/>
                        <a:buChar char="•"/>
                        <a:tabLst/>
                      </a:pPr>
                      <a:r>
                        <a:rPr lang="en-US" dirty="0"/>
                        <a:t>Opioid agonists therapy</a:t>
                      </a:r>
                    </a:p>
                    <a:p>
                      <a:pPr marL="117475" indent="-117475">
                        <a:buFont typeface="Arial" panose="020B0604020202020204" pitchFamily="34" charset="0"/>
                        <a:buChar char="•"/>
                        <a:tabLst/>
                      </a:pPr>
                      <a:r>
                        <a:rPr lang="en-US" dirty="0"/>
                        <a:t>Medication for treatment of OUD</a:t>
                      </a:r>
                    </a:p>
                    <a:p>
                      <a:pPr marL="117475" indent="-117475">
                        <a:buFont typeface="Arial" panose="020B0604020202020204" pitchFamily="34" charset="0"/>
                        <a:buChar char="•"/>
                        <a:tabLst/>
                      </a:pPr>
                      <a:r>
                        <a:rPr lang="en-US" dirty="0"/>
                        <a:t>Pharmacotherapy</a:t>
                      </a:r>
                    </a:p>
                    <a:p>
                      <a:pPr marL="117475" indent="-117475">
                        <a:buFont typeface="Arial" panose="020B0604020202020204" pitchFamily="34" charset="0"/>
                        <a:buChar char="•"/>
                        <a:tabLst/>
                      </a:pPr>
                      <a:r>
                        <a:rPr lang="en-US" dirty="0"/>
                        <a:t>Medication for OUD (MOUD)</a:t>
                      </a:r>
                    </a:p>
                  </a:txBody>
                  <a:tcPr anchor="ctr">
                    <a:lnL w="12700" cap="flat" cmpd="sng" algn="ctr">
                      <a:solidFill>
                        <a:schemeClr val="accent3"/>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171450" indent="-171450">
                        <a:buFont typeface="Arial" panose="020B0604020202020204" pitchFamily="34" charset="0"/>
                        <a:buChar char="•"/>
                        <a:tabLst/>
                      </a:pPr>
                      <a:r>
                        <a:rPr lang="en-US" dirty="0"/>
                        <a:t>It is a misconception that medications merely “substitute” one drug or “one addiction” for another</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3914846319"/>
                  </a:ext>
                </a:extLst>
              </a:tr>
            </a:tbl>
          </a:graphicData>
        </a:graphic>
      </p:graphicFrame>
      <p:sp>
        <p:nvSpPr>
          <p:cNvPr id="4" name="Text Placeholder 3">
            <a:extLst>
              <a:ext uri="{FF2B5EF4-FFF2-40B4-BE49-F238E27FC236}">
                <a16:creationId xmlns:a16="http://schemas.microsoft.com/office/drawing/2014/main" id="{56228973-4B0D-4847-9774-D6D01E29C680}"/>
              </a:ext>
            </a:extLst>
          </p:cNvPr>
          <p:cNvSpPr>
            <a:spLocks noGrp="1"/>
          </p:cNvSpPr>
          <p:nvPr>
            <p:ph type="body" sz="quarter" idx="10"/>
          </p:nvPr>
        </p:nvSpPr>
        <p:spPr>
          <a:xfrm>
            <a:off x="0" y="4829636"/>
            <a:ext cx="8113986" cy="440120"/>
          </a:xfrm>
        </p:spPr>
        <p:txBody>
          <a:bodyPr/>
          <a:lstStyle/>
          <a:p>
            <a:r>
              <a:rPr lang="en-US" sz="800" dirty="0"/>
              <a:t>National Institute on Drug Abuse (NIDA)</a:t>
            </a:r>
            <a:r>
              <a:rPr lang="en-US" sz="800" i="1" dirty="0"/>
              <a:t>. </a:t>
            </a:r>
            <a:r>
              <a:rPr lang="en-US" sz="800" dirty="0"/>
              <a:t>2021. Available at https://www.drugabuse.gov/nidamed-medical-health-professionals/health-professions-education/words-matter-terms-to-use-avoid-when-talking-about-addiction. Accessed October 2, 2021.</a:t>
            </a:r>
          </a:p>
        </p:txBody>
      </p:sp>
    </p:spTree>
    <p:extLst>
      <p:ext uri="{BB962C8B-B14F-4D97-AF65-F5344CB8AC3E}">
        <p14:creationId xmlns:p14="http://schemas.microsoft.com/office/powerpoint/2010/main" val="72658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067C40-E0C8-6542-8350-A6464182D231}"/>
              </a:ext>
            </a:extLst>
          </p:cNvPr>
          <p:cNvSpPr>
            <a:spLocks noGrp="1"/>
          </p:cNvSpPr>
          <p:nvPr>
            <p:ph type="title"/>
          </p:nvPr>
        </p:nvSpPr>
        <p:spPr/>
        <p:txBody>
          <a:bodyPr/>
          <a:lstStyle/>
          <a:p>
            <a:r>
              <a:rPr lang="en-US" sz="3200" dirty="0"/>
              <a:t>FDA-Approved Medications to Treat Opioid Use Disorder</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64557984"/>
              </p:ext>
            </p:extLst>
          </p:nvPr>
        </p:nvGraphicFramePr>
        <p:xfrm>
          <a:off x="247973" y="1141413"/>
          <a:ext cx="8555064" cy="3351565"/>
        </p:xfrm>
        <a:graphic>
          <a:graphicData uri="http://schemas.openxmlformats.org/drawingml/2006/table">
            <a:tbl>
              <a:tblPr firstRow="1" bandRow="1">
                <a:tableStyleId>{F5AB1C69-6EDB-4FF4-983F-18BD219EF322}</a:tableStyleId>
              </a:tblPr>
              <a:tblGrid>
                <a:gridCol w="1449091">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580468">
                  <a:extLst>
                    <a:ext uri="{9D8B030D-6E8A-4147-A177-3AD203B41FA5}">
                      <a16:colId xmlns:a16="http://schemas.microsoft.com/office/drawing/2014/main" val="20002"/>
                    </a:ext>
                  </a:extLst>
                </a:gridCol>
                <a:gridCol w="2696705">
                  <a:extLst>
                    <a:ext uri="{9D8B030D-6E8A-4147-A177-3AD203B41FA5}">
                      <a16:colId xmlns:a16="http://schemas.microsoft.com/office/drawing/2014/main" val="1692360013"/>
                    </a:ext>
                  </a:extLst>
                </a:gridCol>
              </a:tblGrid>
              <a:tr h="699125">
                <a:tc>
                  <a:txBody>
                    <a:bodyPr/>
                    <a:lstStyle/>
                    <a:p>
                      <a:pPr>
                        <a:lnSpc>
                          <a:spcPct val="85000"/>
                        </a:lnSpc>
                      </a:pPr>
                      <a:r>
                        <a:rPr lang="en-US" sz="1600" dirty="0">
                          <a:solidFill>
                            <a:schemeClr val="bg2"/>
                          </a:solidFill>
                        </a:rPr>
                        <a:t>Medication</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tc>
                  <a:txBody>
                    <a:bodyPr/>
                    <a:lstStyle/>
                    <a:p>
                      <a:pPr algn="ctr">
                        <a:lnSpc>
                          <a:spcPct val="85000"/>
                        </a:lnSpc>
                      </a:pPr>
                      <a:r>
                        <a:rPr lang="en-US" sz="1600" dirty="0"/>
                        <a:t>Receptor Pharmacology</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tc>
                  <a:txBody>
                    <a:bodyPr/>
                    <a:lstStyle/>
                    <a:p>
                      <a:pPr algn="ctr">
                        <a:lnSpc>
                          <a:spcPct val="85000"/>
                        </a:lnSpc>
                      </a:pPr>
                      <a:r>
                        <a:rPr lang="en-US" sz="1600" dirty="0"/>
                        <a:t>Formulation</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tc>
                  <a:txBody>
                    <a:bodyPr/>
                    <a:lstStyle/>
                    <a:p>
                      <a:pPr algn="ctr">
                        <a:lnSpc>
                          <a:spcPct val="85000"/>
                        </a:lnSpc>
                      </a:pPr>
                      <a:r>
                        <a:rPr lang="en-US" sz="1600" dirty="0"/>
                        <a:t>Regulations</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extLst>
                  <a:ext uri="{0D108BD9-81ED-4DB2-BD59-A6C34878D82A}">
                    <a16:rowId xmlns:a16="http://schemas.microsoft.com/office/drawing/2014/main" val="10000"/>
                  </a:ext>
                </a:extLst>
              </a:tr>
              <a:tr h="663110">
                <a:tc>
                  <a:txBody>
                    <a:bodyPr/>
                    <a:lstStyle/>
                    <a:p>
                      <a:pPr>
                        <a:lnSpc>
                          <a:spcPct val="85000"/>
                        </a:lnSpc>
                      </a:pPr>
                      <a:r>
                        <a:rPr lang="en-US" sz="1400" dirty="0"/>
                        <a:t>Methadone</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pPr algn="ctr">
                        <a:lnSpc>
                          <a:spcPct val="85000"/>
                        </a:lnSpc>
                      </a:pPr>
                      <a:r>
                        <a:rPr lang="en-US" sz="1400" dirty="0"/>
                        <a:t>Full mu-opioid receptor agonist</a:t>
                      </a:r>
                      <a:endParaRPr lang="en-US" sz="1400" baseline="0" dirty="0"/>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pPr marL="117475" indent="-117475">
                        <a:lnSpc>
                          <a:spcPct val="85000"/>
                        </a:lnSpc>
                        <a:buFont typeface="Arial" charset="0"/>
                        <a:buChar char="•"/>
                        <a:tabLst/>
                      </a:pPr>
                      <a:r>
                        <a:rPr lang="en-US" sz="1400" dirty="0"/>
                        <a:t>Oral solution, liquid concentrate, tablet/diskette, powder</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pPr marL="117475" indent="-117475">
                        <a:lnSpc>
                          <a:spcPct val="85000"/>
                        </a:lnSpc>
                        <a:buFont typeface="Arial" charset="0"/>
                        <a:buChar char="•"/>
                        <a:tabLst/>
                      </a:pPr>
                      <a:r>
                        <a:rPr lang="en-US" sz="1400" dirty="0"/>
                        <a:t>Available at federally regulated treatment sites</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10001"/>
                  </a:ext>
                </a:extLst>
              </a:tr>
              <a:tr h="663110">
                <a:tc>
                  <a:txBody>
                    <a:bodyPr/>
                    <a:lstStyle/>
                    <a:p>
                      <a:pPr>
                        <a:lnSpc>
                          <a:spcPct val="85000"/>
                        </a:lnSpc>
                      </a:pPr>
                      <a:r>
                        <a:rPr lang="en-US" sz="1400" dirty="0"/>
                        <a:t>Buprenorphine</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2">
                        <a:lumMod val="95000"/>
                      </a:schemeClr>
                    </a:solidFill>
                  </a:tcPr>
                </a:tc>
                <a:tc>
                  <a:txBody>
                    <a:bodyPr/>
                    <a:lstStyle/>
                    <a:p>
                      <a:pPr algn="ctr">
                        <a:lnSpc>
                          <a:spcPct val="85000"/>
                        </a:lnSpc>
                      </a:pPr>
                      <a:r>
                        <a:rPr lang="en-US" sz="1400" baseline="0" dirty="0"/>
                        <a:t>Partial mu-opioid receptor agonist</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2">
                        <a:lumMod val="95000"/>
                      </a:schemeClr>
                    </a:solidFill>
                  </a:tcPr>
                </a:tc>
                <a:tc>
                  <a:txBody>
                    <a:bodyPr/>
                    <a:lstStyle/>
                    <a:p>
                      <a:pPr marL="117475" indent="-117475">
                        <a:lnSpc>
                          <a:spcPct val="85000"/>
                        </a:lnSpc>
                        <a:buFont typeface="Arial" charset="0"/>
                        <a:buChar char="•"/>
                        <a:tabLst/>
                      </a:pPr>
                      <a:r>
                        <a:rPr lang="en-US" sz="1400" dirty="0"/>
                        <a:t>Once monthly injection for subcutaneous use</a:t>
                      </a:r>
                    </a:p>
                    <a:p>
                      <a:pPr marL="117475" indent="-117475">
                        <a:lnSpc>
                          <a:spcPct val="85000"/>
                        </a:lnSpc>
                        <a:buFont typeface="Arial" charset="0"/>
                        <a:buChar char="•"/>
                        <a:tabLst/>
                      </a:pPr>
                      <a:r>
                        <a:rPr lang="en-US" sz="1400" dirty="0"/>
                        <a:t>Implant every 6 months</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2">
                        <a:lumMod val="95000"/>
                      </a:schemeClr>
                    </a:solidFill>
                  </a:tcPr>
                </a:tc>
                <a:tc>
                  <a:txBody>
                    <a:bodyPr/>
                    <a:lstStyle/>
                    <a:p>
                      <a:pPr marL="117475" indent="-117475">
                        <a:lnSpc>
                          <a:spcPct val="85000"/>
                        </a:lnSpc>
                        <a:buFont typeface="Arial" charset="0"/>
                        <a:buChar char="•"/>
                        <a:tabLst/>
                      </a:pPr>
                      <a:r>
                        <a:rPr lang="en-US" sz="1400" dirty="0"/>
                        <a:t>Requires DATA 2000 waiver + DEA X-number</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2"/>
                  </a:ext>
                </a:extLst>
              </a:tr>
              <a:tr h="663110">
                <a:tc>
                  <a:txBody>
                    <a:bodyPr/>
                    <a:lstStyle/>
                    <a:p>
                      <a:pPr>
                        <a:lnSpc>
                          <a:spcPct val="85000"/>
                        </a:lnSpc>
                      </a:pPr>
                      <a:r>
                        <a:rPr lang="en-US" sz="1400" dirty="0"/>
                        <a:t>Buprenorphine-naloxone</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85000"/>
                        </a:lnSpc>
                        <a:spcBef>
                          <a:spcPts val="0"/>
                        </a:spcBef>
                        <a:spcAft>
                          <a:spcPts val="0"/>
                        </a:spcAft>
                        <a:buClrTx/>
                        <a:buSzTx/>
                        <a:buFontTx/>
                        <a:buNone/>
                        <a:tabLst/>
                        <a:defRPr/>
                      </a:pPr>
                      <a:r>
                        <a:rPr lang="en-US" sz="1400" baseline="0" dirty="0"/>
                        <a:t>Partial mu-opioid agonist/mu antagonist</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pPr marL="117475" indent="-117475">
                        <a:lnSpc>
                          <a:spcPct val="85000"/>
                        </a:lnSpc>
                        <a:buFont typeface="Arial" charset="0"/>
                        <a:buChar char="•"/>
                        <a:tabLst/>
                      </a:pPr>
                      <a:r>
                        <a:rPr lang="en-US" sz="1400" dirty="0"/>
                        <a:t>Sublingual film</a:t>
                      </a:r>
                    </a:p>
                    <a:p>
                      <a:pPr marL="117475" indent="-117475">
                        <a:lnSpc>
                          <a:spcPct val="85000"/>
                        </a:lnSpc>
                        <a:buFont typeface="Arial" charset="0"/>
                        <a:buChar char="•"/>
                        <a:tabLst/>
                      </a:pPr>
                      <a:r>
                        <a:rPr lang="en-US" sz="1400" dirty="0"/>
                        <a:t>Sublingual tablets</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pPr marL="117475" marR="0" lvl="0" indent="-117475" algn="l" defTabSz="685800" rtl="0" eaLnBrk="1" fontAlgn="auto" latinLnBrk="0" hangingPunct="1">
                        <a:lnSpc>
                          <a:spcPct val="85000"/>
                        </a:lnSpc>
                        <a:spcBef>
                          <a:spcPts val="0"/>
                        </a:spcBef>
                        <a:spcAft>
                          <a:spcPts val="0"/>
                        </a:spcAft>
                        <a:buClrTx/>
                        <a:buSzTx/>
                        <a:buFont typeface="Arial" charset="0"/>
                        <a:buChar char="•"/>
                        <a:tabLst/>
                        <a:defRPr/>
                      </a:pPr>
                      <a:r>
                        <a:rPr lang="en-US" sz="1400" dirty="0"/>
                        <a:t>Requires DATA 2000 waiver + DEA X-number</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3871059374"/>
                  </a:ext>
                </a:extLst>
              </a:tr>
              <a:tr h="663110">
                <a:tc>
                  <a:txBody>
                    <a:bodyPr/>
                    <a:lstStyle/>
                    <a:p>
                      <a:pPr>
                        <a:lnSpc>
                          <a:spcPct val="85000"/>
                        </a:lnSpc>
                      </a:pPr>
                      <a:r>
                        <a:rPr lang="en-US" sz="1400" dirty="0"/>
                        <a:t>Naltrexone </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2">
                        <a:lumMod val="95000"/>
                      </a:schemeClr>
                    </a:solidFill>
                  </a:tcPr>
                </a:tc>
                <a:tc>
                  <a:txBody>
                    <a:bodyPr/>
                    <a:lstStyle/>
                    <a:p>
                      <a:pPr algn="ctr">
                        <a:lnSpc>
                          <a:spcPct val="85000"/>
                        </a:lnSpc>
                      </a:pPr>
                      <a:r>
                        <a:rPr lang="en-US" sz="1400" baseline="0" dirty="0"/>
                        <a:t>Mu-opioid receptor antagonist</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2">
                        <a:lumMod val="95000"/>
                      </a:schemeClr>
                    </a:solidFill>
                  </a:tcPr>
                </a:tc>
                <a:tc>
                  <a:txBody>
                    <a:bodyPr/>
                    <a:lstStyle/>
                    <a:p>
                      <a:pPr marL="117475" indent="-117475">
                        <a:lnSpc>
                          <a:spcPct val="85000"/>
                        </a:lnSpc>
                        <a:buFont typeface="Arial" charset="0"/>
                        <a:buChar char="•"/>
                        <a:tabLst/>
                      </a:pPr>
                      <a:r>
                        <a:rPr lang="en-US" sz="1400" dirty="0"/>
                        <a:t>Extended-release injectable suspension</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2">
                        <a:lumMod val="95000"/>
                      </a:schemeClr>
                    </a:solidFill>
                  </a:tcPr>
                </a:tc>
                <a:tc>
                  <a:txBody>
                    <a:bodyPr/>
                    <a:lstStyle/>
                    <a:p>
                      <a:pPr marL="117475" indent="-117475">
                        <a:lnSpc>
                          <a:spcPct val="85000"/>
                        </a:lnSpc>
                        <a:buFont typeface="Arial" charset="0"/>
                        <a:buChar char="•"/>
                        <a:tabLst/>
                      </a:pPr>
                      <a:r>
                        <a:rPr lang="en-US" sz="1400" dirty="0"/>
                        <a:t>None, office-based treatment</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3"/>
                  </a:ext>
                </a:extLst>
              </a:tr>
            </a:tbl>
          </a:graphicData>
        </a:graphic>
      </p:graphicFrame>
      <p:sp>
        <p:nvSpPr>
          <p:cNvPr id="5" name="Text Placeholder 4">
            <a:extLst>
              <a:ext uri="{FF2B5EF4-FFF2-40B4-BE49-F238E27FC236}">
                <a16:creationId xmlns:a16="http://schemas.microsoft.com/office/drawing/2014/main" id="{7B5794B0-83DF-384F-A3DD-A4575610C9D5}"/>
              </a:ext>
            </a:extLst>
          </p:cNvPr>
          <p:cNvSpPr>
            <a:spLocks noGrp="1"/>
          </p:cNvSpPr>
          <p:nvPr>
            <p:ph type="body" sz="quarter" idx="10"/>
          </p:nvPr>
        </p:nvSpPr>
        <p:spPr>
          <a:xfrm>
            <a:off x="0" y="4618908"/>
            <a:ext cx="8308974" cy="649409"/>
          </a:xfrm>
        </p:spPr>
        <p:txBody>
          <a:bodyPr/>
          <a:lstStyle/>
          <a:p>
            <a:pPr marL="11113" indent="-11113">
              <a:spcBef>
                <a:spcPts val="0"/>
              </a:spcBef>
            </a:pPr>
            <a:r>
              <a:rPr lang="en-US" sz="800" dirty="0"/>
              <a:t>Prescribing information available at https://</a:t>
            </a:r>
            <a:r>
              <a:rPr lang="en-US" sz="800" dirty="0" err="1"/>
              <a:t>www.accessdata.fda.gov</a:t>
            </a:r>
            <a:r>
              <a:rPr lang="en-US" sz="800" dirty="0"/>
              <a:t>.</a:t>
            </a:r>
            <a:br>
              <a:rPr lang="en-US" sz="800" dirty="0"/>
            </a:br>
            <a:r>
              <a:rPr lang="en-US" sz="800" dirty="0"/>
              <a:t>Substance Abuse and Mental Health Services Administration (US). Pharmacology of medications used to treat opioid addiction. In: Medication-Assisted Treatment for Opioid Addiction in Opioid Treatment Programs. Treatment Improvement Protocol (TIP) Series, No. 43. 2005. Available at https://</a:t>
            </a:r>
            <a:r>
              <a:rPr lang="en-US" sz="800" dirty="0" err="1"/>
              <a:t>www.ncbi.nlm.nih.gov</a:t>
            </a:r>
            <a:r>
              <a:rPr lang="en-US" sz="800" dirty="0"/>
              <a:t>/books/NBK64158/. </a:t>
            </a:r>
            <a:br>
              <a:rPr lang="en-US" sz="800" dirty="0"/>
            </a:br>
            <a:r>
              <a:rPr lang="en-US" sz="800" dirty="0"/>
              <a:t>Accessed October 8, 2021.</a:t>
            </a:r>
          </a:p>
        </p:txBody>
      </p:sp>
    </p:spTree>
    <p:extLst>
      <p:ext uri="{BB962C8B-B14F-4D97-AF65-F5344CB8AC3E}">
        <p14:creationId xmlns:p14="http://schemas.microsoft.com/office/powerpoint/2010/main" val="4335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067C40-E0C8-6542-8350-A6464182D231}"/>
              </a:ext>
            </a:extLst>
          </p:cNvPr>
          <p:cNvSpPr>
            <a:spLocks noGrp="1"/>
          </p:cNvSpPr>
          <p:nvPr>
            <p:ph type="title"/>
          </p:nvPr>
        </p:nvSpPr>
        <p:spPr/>
        <p:txBody>
          <a:bodyPr/>
          <a:lstStyle/>
          <a:p>
            <a:r>
              <a:rPr lang="en-US" sz="3200" dirty="0"/>
              <a:t>FDA-Approved Medications to Treat Opioid Use Disorder</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37452990"/>
              </p:ext>
            </p:extLst>
          </p:nvPr>
        </p:nvGraphicFramePr>
        <p:xfrm>
          <a:off x="247973" y="1141413"/>
          <a:ext cx="8555064" cy="3351565"/>
        </p:xfrm>
        <a:graphic>
          <a:graphicData uri="http://schemas.openxmlformats.org/drawingml/2006/table">
            <a:tbl>
              <a:tblPr firstRow="1" bandRow="1">
                <a:tableStyleId>{F5AB1C69-6EDB-4FF4-983F-18BD219EF322}</a:tableStyleId>
              </a:tblPr>
              <a:tblGrid>
                <a:gridCol w="1449091">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580468">
                  <a:extLst>
                    <a:ext uri="{9D8B030D-6E8A-4147-A177-3AD203B41FA5}">
                      <a16:colId xmlns:a16="http://schemas.microsoft.com/office/drawing/2014/main" val="20002"/>
                    </a:ext>
                  </a:extLst>
                </a:gridCol>
                <a:gridCol w="2696705">
                  <a:extLst>
                    <a:ext uri="{9D8B030D-6E8A-4147-A177-3AD203B41FA5}">
                      <a16:colId xmlns:a16="http://schemas.microsoft.com/office/drawing/2014/main" val="1692360013"/>
                    </a:ext>
                  </a:extLst>
                </a:gridCol>
              </a:tblGrid>
              <a:tr h="699125">
                <a:tc>
                  <a:txBody>
                    <a:bodyPr/>
                    <a:lstStyle/>
                    <a:p>
                      <a:pPr>
                        <a:lnSpc>
                          <a:spcPct val="85000"/>
                        </a:lnSpc>
                      </a:pPr>
                      <a:r>
                        <a:rPr lang="en-US" sz="1600" dirty="0">
                          <a:solidFill>
                            <a:schemeClr val="bg2"/>
                          </a:solidFill>
                        </a:rPr>
                        <a:t>Medication</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tc>
                  <a:txBody>
                    <a:bodyPr/>
                    <a:lstStyle/>
                    <a:p>
                      <a:pPr algn="ctr">
                        <a:lnSpc>
                          <a:spcPct val="85000"/>
                        </a:lnSpc>
                      </a:pPr>
                      <a:r>
                        <a:rPr lang="en-US" sz="1600" dirty="0"/>
                        <a:t>Receptor Pharmacology</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tc>
                  <a:txBody>
                    <a:bodyPr/>
                    <a:lstStyle/>
                    <a:p>
                      <a:pPr algn="ctr">
                        <a:lnSpc>
                          <a:spcPct val="85000"/>
                        </a:lnSpc>
                      </a:pPr>
                      <a:r>
                        <a:rPr lang="en-US" sz="1600" dirty="0"/>
                        <a:t>Formulation</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tc>
                  <a:txBody>
                    <a:bodyPr/>
                    <a:lstStyle/>
                    <a:p>
                      <a:pPr algn="ctr">
                        <a:lnSpc>
                          <a:spcPct val="85000"/>
                        </a:lnSpc>
                      </a:pPr>
                      <a:r>
                        <a:rPr lang="en-US" sz="1600" dirty="0"/>
                        <a:t>Regulations</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accent1">
                        <a:lumMod val="75000"/>
                        <a:lumOff val="25000"/>
                      </a:schemeClr>
                    </a:solidFill>
                  </a:tcPr>
                </a:tc>
                <a:extLst>
                  <a:ext uri="{0D108BD9-81ED-4DB2-BD59-A6C34878D82A}">
                    <a16:rowId xmlns:a16="http://schemas.microsoft.com/office/drawing/2014/main" val="10000"/>
                  </a:ext>
                </a:extLst>
              </a:tr>
              <a:tr h="663110">
                <a:tc>
                  <a:txBody>
                    <a:bodyPr/>
                    <a:lstStyle/>
                    <a:p>
                      <a:pPr>
                        <a:lnSpc>
                          <a:spcPct val="85000"/>
                        </a:lnSpc>
                      </a:pPr>
                      <a:r>
                        <a:rPr lang="en-US" sz="1400" dirty="0"/>
                        <a:t>Methadone</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pPr algn="ctr">
                        <a:lnSpc>
                          <a:spcPct val="85000"/>
                        </a:lnSpc>
                      </a:pPr>
                      <a:r>
                        <a:rPr lang="en-US" sz="1400" dirty="0"/>
                        <a:t>Full mu-opioid receptor agonist</a:t>
                      </a:r>
                      <a:endParaRPr lang="en-US" sz="1400" baseline="0" dirty="0"/>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pPr marL="117475" indent="-117475">
                        <a:lnSpc>
                          <a:spcPct val="85000"/>
                        </a:lnSpc>
                        <a:buFont typeface="Arial" charset="0"/>
                        <a:buChar char="•"/>
                        <a:tabLst/>
                      </a:pPr>
                      <a:r>
                        <a:rPr lang="en-US" sz="1400" dirty="0"/>
                        <a:t>Oral solution, liquid concentrate, tablet/diskette, powder</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pPr marL="117475" indent="-117475">
                        <a:lnSpc>
                          <a:spcPct val="85000"/>
                        </a:lnSpc>
                        <a:buFont typeface="Arial" charset="0"/>
                        <a:buChar char="•"/>
                        <a:tabLst/>
                      </a:pPr>
                      <a:r>
                        <a:rPr lang="en-US" sz="1400" dirty="0"/>
                        <a:t>Available at federally regulated treatment sites</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10001"/>
                  </a:ext>
                </a:extLst>
              </a:tr>
              <a:tr h="663110">
                <a:tc>
                  <a:txBody>
                    <a:bodyPr/>
                    <a:lstStyle/>
                    <a:p>
                      <a:pPr>
                        <a:lnSpc>
                          <a:spcPct val="85000"/>
                        </a:lnSpc>
                      </a:pPr>
                      <a:r>
                        <a:rPr lang="en-US" sz="1400" dirty="0"/>
                        <a:t>Buprenorphine</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2">
                        <a:lumMod val="95000"/>
                      </a:schemeClr>
                    </a:solidFill>
                  </a:tcPr>
                </a:tc>
                <a:tc>
                  <a:txBody>
                    <a:bodyPr/>
                    <a:lstStyle/>
                    <a:p>
                      <a:pPr algn="ctr">
                        <a:lnSpc>
                          <a:spcPct val="85000"/>
                        </a:lnSpc>
                      </a:pPr>
                      <a:r>
                        <a:rPr lang="en-US" sz="1400" baseline="0" dirty="0"/>
                        <a:t>Partial mu-opioid receptor agonist</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2">
                        <a:lumMod val="95000"/>
                      </a:schemeClr>
                    </a:solidFill>
                  </a:tcPr>
                </a:tc>
                <a:tc>
                  <a:txBody>
                    <a:bodyPr/>
                    <a:lstStyle/>
                    <a:p>
                      <a:pPr marL="117475" indent="-117475">
                        <a:lnSpc>
                          <a:spcPct val="85000"/>
                        </a:lnSpc>
                        <a:buFont typeface="Arial" charset="0"/>
                        <a:buChar char="•"/>
                        <a:tabLst/>
                      </a:pPr>
                      <a:r>
                        <a:rPr lang="en-US" sz="1400" dirty="0"/>
                        <a:t>Once monthly injection for subcutaneous use</a:t>
                      </a:r>
                    </a:p>
                    <a:p>
                      <a:pPr marL="117475" indent="-117475">
                        <a:lnSpc>
                          <a:spcPct val="85000"/>
                        </a:lnSpc>
                        <a:buFont typeface="Arial" charset="0"/>
                        <a:buChar char="•"/>
                        <a:tabLst/>
                      </a:pPr>
                      <a:r>
                        <a:rPr lang="en-US" sz="1400" dirty="0"/>
                        <a:t>Implant every 6 months</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2">
                        <a:lumMod val="95000"/>
                      </a:schemeClr>
                    </a:solidFill>
                  </a:tcPr>
                </a:tc>
                <a:tc>
                  <a:txBody>
                    <a:bodyPr/>
                    <a:lstStyle/>
                    <a:p>
                      <a:pPr marL="117475" indent="-117475">
                        <a:lnSpc>
                          <a:spcPct val="85000"/>
                        </a:lnSpc>
                        <a:buFont typeface="Arial" charset="0"/>
                        <a:buChar char="•"/>
                        <a:tabLst/>
                      </a:pPr>
                      <a:r>
                        <a:rPr lang="en-US" sz="1400" dirty="0"/>
                        <a:t>Requires DATA 2000 waiver + DEA X-number</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2"/>
                  </a:ext>
                </a:extLst>
              </a:tr>
              <a:tr h="663110">
                <a:tc>
                  <a:txBody>
                    <a:bodyPr/>
                    <a:lstStyle/>
                    <a:p>
                      <a:pPr>
                        <a:lnSpc>
                          <a:spcPct val="85000"/>
                        </a:lnSpc>
                      </a:pPr>
                      <a:r>
                        <a:rPr lang="en-US" sz="1400" dirty="0"/>
                        <a:t>Buprenorphine-naloxone</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pPr marL="0" marR="0" lvl="0" indent="0" algn="ctr" defTabSz="685800" rtl="0" eaLnBrk="1" fontAlgn="auto" latinLnBrk="0" hangingPunct="1">
                        <a:lnSpc>
                          <a:spcPct val="85000"/>
                        </a:lnSpc>
                        <a:spcBef>
                          <a:spcPts val="0"/>
                        </a:spcBef>
                        <a:spcAft>
                          <a:spcPts val="0"/>
                        </a:spcAft>
                        <a:buClrTx/>
                        <a:buSzTx/>
                        <a:buFontTx/>
                        <a:buNone/>
                        <a:tabLst/>
                        <a:defRPr/>
                      </a:pPr>
                      <a:r>
                        <a:rPr lang="en-US" sz="1400" baseline="0" dirty="0"/>
                        <a:t>Partial mu-opioid agonist/mu antagonist</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pPr marL="117475" indent="-117475">
                        <a:lnSpc>
                          <a:spcPct val="85000"/>
                        </a:lnSpc>
                        <a:buFont typeface="Arial" charset="0"/>
                        <a:buChar char="•"/>
                        <a:tabLst/>
                      </a:pPr>
                      <a:r>
                        <a:rPr lang="en-US" sz="1400" dirty="0"/>
                        <a:t>Sublingual film</a:t>
                      </a:r>
                    </a:p>
                    <a:p>
                      <a:pPr marL="117475" indent="-117475">
                        <a:lnSpc>
                          <a:spcPct val="85000"/>
                        </a:lnSpc>
                        <a:buFont typeface="Arial" charset="0"/>
                        <a:buChar char="•"/>
                        <a:tabLst/>
                      </a:pPr>
                      <a:r>
                        <a:rPr lang="en-US" sz="1400" dirty="0"/>
                        <a:t>Sublingual tablets</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tc>
                  <a:txBody>
                    <a:bodyPr/>
                    <a:lstStyle/>
                    <a:p>
                      <a:pPr marL="117475" marR="0" lvl="0" indent="-117475" algn="l" defTabSz="685800" rtl="0" eaLnBrk="1" fontAlgn="auto" latinLnBrk="0" hangingPunct="1">
                        <a:lnSpc>
                          <a:spcPct val="85000"/>
                        </a:lnSpc>
                        <a:spcBef>
                          <a:spcPts val="0"/>
                        </a:spcBef>
                        <a:spcAft>
                          <a:spcPts val="0"/>
                        </a:spcAft>
                        <a:buClrTx/>
                        <a:buSzTx/>
                        <a:buFont typeface="Arial" charset="0"/>
                        <a:buChar char="•"/>
                        <a:tabLst/>
                        <a:defRPr/>
                      </a:pPr>
                      <a:r>
                        <a:rPr lang="en-US" sz="1400" dirty="0"/>
                        <a:t>Requires DATA 2000 waiver + DEA X-number</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3871059374"/>
                  </a:ext>
                </a:extLst>
              </a:tr>
              <a:tr h="663110">
                <a:tc>
                  <a:txBody>
                    <a:bodyPr/>
                    <a:lstStyle/>
                    <a:p>
                      <a:pPr>
                        <a:lnSpc>
                          <a:spcPct val="85000"/>
                        </a:lnSpc>
                      </a:pPr>
                      <a:r>
                        <a:rPr lang="en-US" sz="1400" dirty="0"/>
                        <a:t>Naltrexone </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2">
                        <a:lumMod val="95000"/>
                      </a:schemeClr>
                    </a:solidFill>
                  </a:tcPr>
                </a:tc>
                <a:tc>
                  <a:txBody>
                    <a:bodyPr/>
                    <a:lstStyle/>
                    <a:p>
                      <a:pPr algn="ctr">
                        <a:lnSpc>
                          <a:spcPct val="85000"/>
                        </a:lnSpc>
                      </a:pPr>
                      <a:r>
                        <a:rPr lang="en-US" sz="1400" baseline="0" dirty="0"/>
                        <a:t>Mu-opioid receptor antagonist</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2">
                        <a:lumMod val="95000"/>
                      </a:schemeClr>
                    </a:solidFill>
                  </a:tcPr>
                </a:tc>
                <a:tc>
                  <a:txBody>
                    <a:bodyPr/>
                    <a:lstStyle/>
                    <a:p>
                      <a:pPr marL="117475" indent="-117475">
                        <a:lnSpc>
                          <a:spcPct val="85000"/>
                        </a:lnSpc>
                        <a:buFont typeface="Arial" charset="0"/>
                        <a:buChar char="•"/>
                        <a:tabLst/>
                      </a:pPr>
                      <a:r>
                        <a:rPr lang="en-US" sz="1400" dirty="0"/>
                        <a:t>Extended-release injectable suspension</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2">
                        <a:lumMod val="95000"/>
                      </a:schemeClr>
                    </a:solidFill>
                  </a:tcPr>
                </a:tc>
                <a:tc>
                  <a:txBody>
                    <a:bodyPr/>
                    <a:lstStyle/>
                    <a:p>
                      <a:pPr marL="117475" indent="-117475">
                        <a:lnSpc>
                          <a:spcPct val="85000"/>
                        </a:lnSpc>
                        <a:buFont typeface="Arial" charset="0"/>
                        <a:buChar char="•"/>
                        <a:tabLst/>
                      </a:pPr>
                      <a:r>
                        <a:rPr lang="en-US" sz="1400" dirty="0"/>
                        <a:t>None, office-based treatment</a:t>
                      </a:r>
                    </a:p>
                  </a:txBody>
                  <a:tcPr marL="82245" marR="82245" marT="34290" marB="34290" anchor="ctr">
                    <a:lnL w="12700" cap="flat" cmpd="sng" algn="ctr">
                      <a:solidFill>
                        <a:schemeClr val="accent1">
                          <a:lumMod val="75000"/>
                          <a:lumOff val="25000"/>
                        </a:schemeClr>
                      </a:solidFill>
                      <a:prstDash val="solid"/>
                      <a:round/>
                      <a:headEnd type="none" w="med" len="med"/>
                      <a:tailEnd type="none" w="med" len="med"/>
                    </a:lnL>
                    <a:lnR w="12700" cap="flat" cmpd="sng" algn="ctr">
                      <a:solidFill>
                        <a:schemeClr val="accent1">
                          <a:lumMod val="75000"/>
                          <a:lumOff val="25000"/>
                        </a:schemeClr>
                      </a:solidFill>
                      <a:prstDash val="solid"/>
                      <a:round/>
                      <a:headEnd type="none" w="med" len="med"/>
                      <a:tailEnd type="none" w="med" len="med"/>
                    </a:lnR>
                    <a:lnT w="12700" cap="flat" cmpd="sng" algn="ctr">
                      <a:solidFill>
                        <a:schemeClr val="accent1">
                          <a:lumMod val="75000"/>
                          <a:lumOff val="25000"/>
                        </a:schemeClr>
                      </a:solidFill>
                      <a:prstDash val="solid"/>
                      <a:round/>
                      <a:headEnd type="none" w="med" len="med"/>
                      <a:tailEnd type="none" w="med" len="med"/>
                    </a:lnT>
                    <a:lnB w="12700" cap="flat" cmpd="sng" algn="ctr">
                      <a:solidFill>
                        <a:schemeClr val="accent1">
                          <a:lumMod val="75000"/>
                          <a:lumOff val="25000"/>
                        </a:schemeClr>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3"/>
                  </a:ext>
                </a:extLst>
              </a:tr>
            </a:tbl>
          </a:graphicData>
        </a:graphic>
      </p:graphicFrame>
      <p:sp>
        <p:nvSpPr>
          <p:cNvPr id="5" name="Text Placeholder 4">
            <a:extLst>
              <a:ext uri="{FF2B5EF4-FFF2-40B4-BE49-F238E27FC236}">
                <a16:creationId xmlns:a16="http://schemas.microsoft.com/office/drawing/2014/main" id="{7B5794B0-83DF-384F-A3DD-A4575610C9D5}"/>
              </a:ext>
            </a:extLst>
          </p:cNvPr>
          <p:cNvSpPr>
            <a:spLocks noGrp="1"/>
          </p:cNvSpPr>
          <p:nvPr>
            <p:ph type="body" sz="quarter" idx="10"/>
          </p:nvPr>
        </p:nvSpPr>
        <p:spPr>
          <a:xfrm>
            <a:off x="0" y="4618908"/>
            <a:ext cx="8308974" cy="649409"/>
          </a:xfrm>
        </p:spPr>
        <p:txBody>
          <a:bodyPr/>
          <a:lstStyle/>
          <a:p>
            <a:pPr marL="11113" indent="-11113">
              <a:spcBef>
                <a:spcPts val="0"/>
              </a:spcBef>
            </a:pPr>
            <a:r>
              <a:rPr lang="en-US" sz="800" dirty="0"/>
              <a:t>Prescribing information available at https://</a:t>
            </a:r>
            <a:r>
              <a:rPr lang="en-US" sz="800" dirty="0" err="1"/>
              <a:t>www.accessdata.fda.gov</a:t>
            </a:r>
            <a:r>
              <a:rPr lang="en-US" sz="800" dirty="0"/>
              <a:t>.</a:t>
            </a:r>
            <a:br>
              <a:rPr lang="en-US" sz="800" dirty="0"/>
            </a:br>
            <a:r>
              <a:rPr lang="en-US" sz="800" dirty="0"/>
              <a:t>Substance Abuse and Mental Health Services Administration (US). Pharmacology of medications used to treat opioid addiction. In: Medication-Assisted Treatment for Opioid Addiction in Opioid Treatment Programs. Treatment Improvement Protocol (TIP) Series, No. 43. 2005. Available at https://www.ncbi.nlm.nih.gov/books/NBK64158/. </a:t>
            </a:r>
            <a:br>
              <a:rPr lang="en-US" sz="800" dirty="0"/>
            </a:br>
            <a:r>
              <a:rPr lang="en-US" sz="800" dirty="0"/>
              <a:t>Accessed October 8, 2021.</a:t>
            </a:r>
          </a:p>
        </p:txBody>
      </p:sp>
      <p:sp>
        <p:nvSpPr>
          <p:cNvPr id="2" name="Rounded Rectangle 1">
            <a:extLst>
              <a:ext uri="{FF2B5EF4-FFF2-40B4-BE49-F238E27FC236}">
                <a16:creationId xmlns:a16="http://schemas.microsoft.com/office/drawing/2014/main" id="{3F86F224-08C2-8D41-A0FA-C75D4696131C}"/>
              </a:ext>
            </a:extLst>
          </p:cNvPr>
          <p:cNvSpPr/>
          <p:nvPr/>
        </p:nvSpPr>
        <p:spPr>
          <a:xfrm>
            <a:off x="4887618" y="2511184"/>
            <a:ext cx="3915419" cy="1944134"/>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Changes allow practitioners to forgo the training requirement but are limited to treating no more than 30 patients at any one time. Those who undertake training can treat up to 100 patients. </a:t>
            </a:r>
          </a:p>
        </p:txBody>
      </p:sp>
    </p:spTree>
    <p:extLst>
      <p:ext uri="{BB962C8B-B14F-4D97-AF65-F5344CB8AC3E}">
        <p14:creationId xmlns:p14="http://schemas.microsoft.com/office/powerpoint/2010/main" val="338035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F62661-34CC-0549-8F6D-2FEAC0EC9E05}"/>
              </a:ext>
            </a:extLst>
          </p:cNvPr>
          <p:cNvSpPr>
            <a:spLocks noGrp="1"/>
          </p:cNvSpPr>
          <p:nvPr>
            <p:ph type="title"/>
          </p:nvPr>
        </p:nvSpPr>
        <p:spPr/>
        <p:txBody>
          <a:bodyPr/>
          <a:lstStyle/>
          <a:p>
            <a:endParaRPr lang="en-US" dirty="0"/>
          </a:p>
        </p:txBody>
      </p:sp>
      <p:sp>
        <p:nvSpPr>
          <p:cNvPr id="6" name="Text Placeholder 5">
            <a:extLst>
              <a:ext uri="{FF2B5EF4-FFF2-40B4-BE49-F238E27FC236}">
                <a16:creationId xmlns:a16="http://schemas.microsoft.com/office/drawing/2014/main" id="{8FEB7BA5-BB89-5748-9766-8C2FB9F4258C}"/>
              </a:ext>
            </a:extLst>
          </p:cNvPr>
          <p:cNvSpPr>
            <a:spLocks noGrp="1"/>
          </p:cNvSpPr>
          <p:nvPr>
            <p:ph type="body" sz="quarter" idx="10"/>
          </p:nvPr>
        </p:nvSpPr>
        <p:spPr>
          <a:xfrm>
            <a:off x="-1" y="4892662"/>
            <a:ext cx="8726905" cy="250838"/>
          </a:xfrm>
        </p:spPr>
        <p:txBody>
          <a:bodyPr lIns="320040" bIns="118872"/>
          <a:lstStyle/>
          <a:p>
            <a:r>
              <a:rPr lang="en-US" sz="1000" dirty="0"/>
              <a:t>https://www.cdc.gov/vitalsigns/naloxone/images/naloxone-vs-infographic2.jpg</a:t>
            </a:r>
          </a:p>
        </p:txBody>
      </p:sp>
      <p:pic>
        <p:nvPicPr>
          <p:cNvPr id="4" name="Picture 3" descr="A close up of a sign&#10;&#10;Description automatically generated">
            <a:extLst>
              <a:ext uri="{FF2B5EF4-FFF2-40B4-BE49-F238E27FC236}">
                <a16:creationId xmlns:a16="http://schemas.microsoft.com/office/drawing/2014/main" id="{411636A8-0655-D54A-8CCC-4992B331B699}"/>
              </a:ext>
            </a:extLst>
          </p:cNvPr>
          <p:cNvPicPr>
            <a:picLocks noChangeAspect="1"/>
          </p:cNvPicPr>
          <p:nvPr/>
        </p:nvPicPr>
        <p:blipFill>
          <a:blip r:embed="rId3"/>
          <a:stretch>
            <a:fillRect/>
          </a:stretch>
        </p:blipFill>
        <p:spPr>
          <a:xfrm>
            <a:off x="161108" y="44252"/>
            <a:ext cx="8821783" cy="4725638"/>
          </a:xfrm>
          <a:prstGeom prst="rect">
            <a:avLst/>
          </a:prstGeom>
        </p:spPr>
      </p:pic>
    </p:spTree>
    <p:extLst>
      <p:ext uri="{BB962C8B-B14F-4D97-AF65-F5344CB8AC3E}">
        <p14:creationId xmlns:p14="http://schemas.microsoft.com/office/powerpoint/2010/main" val="21947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D992-D182-B940-82E0-0D6B250B1C1C}"/>
              </a:ext>
            </a:extLst>
          </p:cNvPr>
          <p:cNvSpPr>
            <a:spLocks noGrp="1"/>
          </p:cNvSpPr>
          <p:nvPr>
            <p:ph type="title"/>
          </p:nvPr>
        </p:nvSpPr>
        <p:spPr>
          <a:xfrm>
            <a:off x="549274" y="2001868"/>
            <a:ext cx="5387976" cy="1138773"/>
          </a:xfrm>
        </p:spPr>
        <p:txBody>
          <a:bodyPr/>
          <a:lstStyle/>
          <a:p>
            <a:r>
              <a:rPr lang="en-US" dirty="0"/>
              <a:t>Learning </a:t>
            </a:r>
            <a:br>
              <a:rPr lang="en-US" dirty="0"/>
            </a:br>
            <a:r>
              <a:rPr lang="en-US" dirty="0"/>
              <a:t>Objective </a:t>
            </a:r>
          </a:p>
        </p:txBody>
      </p:sp>
      <p:sp>
        <p:nvSpPr>
          <p:cNvPr id="3" name="Text Placeholder 2">
            <a:extLst>
              <a:ext uri="{FF2B5EF4-FFF2-40B4-BE49-F238E27FC236}">
                <a16:creationId xmlns:a16="http://schemas.microsoft.com/office/drawing/2014/main" id="{FD49C6DF-AB7E-484D-BFEC-A5C77B4F7D25}"/>
              </a:ext>
            </a:extLst>
          </p:cNvPr>
          <p:cNvSpPr>
            <a:spLocks noGrp="1"/>
          </p:cNvSpPr>
          <p:nvPr>
            <p:ph type="body" sz="quarter" idx="10"/>
          </p:nvPr>
        </p:nvSpPr>
        <p:spPr>
          <a:xfrm>
            <a:off x="549274" y="3143685"/>
            <a:ext cx="6782253" cy="1154906"/>
          </a:xfrm>
        </p:spPr>
        <p:txBody>
          <a:bodyPr/>
          <a:lstStyle/>
          <a:p>
            <a:pPr>
              <a:spcBef>
                <a:spcPts val="300"/>
              </a:spcBef>
            </a:pPr>
            <a:r>
              <a:rPr lang="en-US" dirty="0"/>
              <a:t>Educate patients about their pain to optimize safe and effective, multimodal treatment plans.</a:t>
            </a:r>
          </a:p>
        </p:txBody>
      </p:sp>
      <p:sp>
        <p:nvSpPr>
          <p:cNvPr id="4" name="TextBox 3">
            <a:extLst>
              <a:ext uri="{FF2B5EF4-FFF2-40B4-BE49-F238E27FC236}">
                <a16:creationId xmlns:a16="http://schemas.microsoft.com/office/drawing/2014/main" id="{9569EB30-3053-FE44-A624-AF764D1993D1}"/>
              </a:ext>
            </a:extLst>
          </p:cNvPr>
          <p:cNvSpPr txBox="1"/>
          <p:nvPr/>
        </p:nvSpPr>
        <p:spPr>
          <a:xfrm>
            <a:off x="2941604" y="1660285"/>
            <a:ext cx="939800" cy="1785104"/>
          </a:xfrm>
          <a:prstGeom prst="rect">
            <a:avLst/>
          </a:prstGeom>
          <a:noFill/>
        </p:spPr>
        <p:txBody>
          <a:bodyPr wrap="square" rtlCol="0">
            <a:spAutoFit/>
          </a:bodyPr>
          <a:lstStyle/>
          <a:p>
            <a:pPr algn="ctr"/>
            <a:r>
              <a:rPr lang="en-US" sz="11000" b="1" dirty="0">
                <a:solidFill>
                  <a:schemeClr val="accent5">
                    <a:lumMod val="50000"/>
                    <a:lumOff val="50000"/>
                  </a:schemeClr>
                </a:solidFill>
              </a:rPr>
              <a:t>4</a:t>
            </a:r>
          </a:p>
        </p:txBody>
      </p:sp>
    </p:spTree>
    <p:extLst>
      <p:ext uri="{BB962C8B-B14F-4D97-AF65-F5344CB8AC3E}">
        <p14:creationId xmlns:p14="http://schemas.microsoft.com/office/powerpoint/2010/main" val="125737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E40E6-93EE-254C-A505-FBF1B1240FBC}"/>
              </a:ext>
            </a:extLst>
          </p:cNvPr>
          <p:cNvSpPr>
            <a:spLocks noGrp="1"/>
          </p:cNvSpPr>
          <p:nvPr>
            <p:ph type="title"/>
          </p:nvPr>
        </p:nvSpPr>
        <p:spPr>
          <a:xfrm>
            <a:off x="417095" y="50260"/>
            <a:ext cx="8309810" cy="929485"/>
          </a:xfrm>
        </p:spPr>
        <p:txBody>
          <a:bodyPr/>
          <a:lstStyle/>
          <a:p>
            <a:r>
              <a:rPr lang="en-US" sz="3200" dirty="0"/>
              <a:t>Setting Treatment Goals in Patients with Chronic Low Back Pain (CLBP)</a:t>
            </a:r>
          </a:p>
        </p:txBody>
      </p:sp>
      <p:sp>
        <p:nvSpPr>
          <p:cNvPr id="3" name="Content Placeholder 2">
            <a:extLst>
              <a:ext uri="{FF2B5EF4-FFF2-40B4-BE49-F238E27FC236}">
                <a16:creationId xmlns:a16="http://schemas.microsoft.com/office/drawing/2014/main" id="{278F993A-E495-B84C-B41C-B22BA9167634}"/>
              </a:ext>
            </a:extLst>
          </p:cNvPr>
          <p:cNvSpPr>
            <a:spLocks noGrp="1"/>
          </p:cNvSpPr>
          <p:nvPr>
            <p:ph idx="1"/>
          </p:nvPr>
        </p:nvSpPr>
        <p:spPr>
          <a:xfrm>
            <a:off x="417094" y="1142178"/>
            <a:ext cx="8422105" cy="3307059"/>
          </a:xfrm>
        </p:spPr>
        <p:txBody>
          <a:bodyPr/>
          <a:lstStyle/>
          <a:p>
            <a:r>
              <a:rPr lang="en-US" sz="2600" dirty="0"/>
              <a:t>CLBP is characterized by a complex interaction between pain, function, and biopsychosocial factors such as patient motivation and confidence</a:t>
            </a:r>
            <a:r>
              <a:rPr lang="en-US" sz="2600" baseline="30000" dirty="0"/>
              <a:t>1</a:t>
            </a:r>
          </a:p>
          <a:p>
            <a:r>
              <a:rPr lang="en-US" sz="2600" dirty="0"/>
              <a:t>Putting patients in the principal role of goal setting based on </a:t>
            </a:r>
            <a:r>
              <a:rPr lang="en-US" sz="2600" i="1" dirty="0"/>
              <a:t>what is directly important to them</a:t>
            </a:r>
            <a:r>
              <a:rPr lang="en-US" sz="2600" dirty="0"/>
              <a:t> may have a greater likelihood of behavior change</a:t>
            </a:r>
            <a:r>
              <a:rPr lang="en-US" sz="2600" baseline="30000" dirty="0"/>
              <a:t>2</a:t>
            </a:r>
            <a:endParaRPr lang="en-US" sz="2600" dirty="0"/>
          </a:p>
          <a:p>
            <a:r>
              <a:rPr lang="en-US" sz="2600" dirty="0"/>
              <a:t>Pilot study (n = 20) investigated patient-led goal setting to improve disability, pain, quality of life, pain self-efficacy, and fear avoidance beliefs in CLBP</a:t>
            </a:r>
            <a:r>
              <a:rPr lang="en-US" sz="2600" baseline="30000" dirty="0"/>
              <a:t>2</a:t>
            </a:r>
            <a:endParaRPr lang="en-US" sz="2600" dirty="0"/>
          </a:p>
        </p:txBody>
      </p:sp>
      <p:sp>
        <p:nvSpPr>
          <p:cNvPr id="4" name="Text Placeholder 3">
            <a:extLst>
              <a:ext uri="{FF2B5EF4-FFF2-40B4-BE49-F238E27FC236}">
                <a16:creationId xmlns:a16="http://schemas.microsoft.com/office/drawing/2014/main" id="{2142CBF1-6A7B-6140-A985-860B91E85109}"/>
              </a:ext>
            </a:extLst>
          </p:cNvPr>
          <p:cNvSpPr>
            <a:spLocks noGrp="1"/>
          </p:cNvSpPr>
          <p:nvPr>
            <p:ph type="body" sz="quarter" idx="10"/>
          </p:nvPr>
        </p:nvSpPr>
        <p:spPr/>
        <p:txBody>
          <a:bodyPr/>
          <a:lstStyle/>
          <a:p>
            <a:r>
              <a:rPr lang="en-US" dirty="0"/>
              <a:t>1. Hartvigsen J, et al. </a:t>
            </a:r>
            <a:r>
              <a:rPr lang="en-US" i="1" dirty="0"/>
              <a:t>Lancet</a:t>
            </a:r>
            <a:r>
              <a:rPr lang="en-US" dirty="0"/>
              <a:t>. 2018;391:2356-2367.; 2. Gardner T, et al. </a:t>
            </a:r>
            <a:r>
              <a:rPr lang="en-US" i="1" dirty="0"/>
              <a:t>Br J Sports Med</a:t>
            </a:r>
            <a:r>
              <a:rPr lang="en-US" dirty="0"/>
              <a:t>. 2019;0:1-9.</a:t>
            </a:r>
          </a:p>
        </p:txBody>
      </p:sp>
    </p:spTree>
    <p:extLst>
      <p:ext uri="{BB962C8B-B14F-4D97-AF65-F5344CB8AC3E}">
        <p14:creationId xmlns:p14="http://schemas.microsoft.com/office/powerpoint/2010/main" val="135216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A94DB-C3AA-424E-95AF-2135DF7E6912}"/>
              </a:ext>
            </a:extLst>
          </p:cNvPr>
          <p:cNvSpPr>
            <a:spLocks noGrp="1"/>
          </p:cNvSpPr>
          <p:nvPr>
            <p:ph type="title"/>
          </p:nvPr>
        </p:nvSpPr>
        <p:spPr/>
        <p:txBody>
          <a:bodyPr/>
          <a:lstStyle/>
          <a:p>
            <a:r>
              <a:rPr lang="en-US" dirty="0"/>
              <a:t>Components of Intervention</a:t>
            </a:r>
          </a:p>
        </p:txBody>
      </p:sp>
      <p:sp>
        <p:nvSpPr>
          <p:cNvPr id="4" name="Text Placeholder 3">
            <a:extLst>
              <a:ext uri="{FF2B5EF4-FFF2-40B4-BE49-F238E27FC236}">
                <a16:creationId xmlns:a16="http://schemas.microsoft.com/office/drawing/2014/main" id="{626114D3-CD28-3A44-91D4-8946389B7E71}"/>
              </a:ext>
            </a:extLst>
          </p:cNvPr>
          <p:cNvSpPr>
            <a:spLocks noGrp="1"/>
          </p:cNvSpPr>
          <p:nvPr>
            <p:ph type="body" sz="quarter" idx="10"/>
          </p:nvPr>
        </p:nvSpPr>
        <p:spPr>
          <a:xfrm>
            <a:off x="0" y="4939175"/>
            <a:ext cx="8113986" cy="361637"/>
          </a:xfrm>
        </p:spPr>
        <p:txBody>
          <a:bodyPr/>
          <a:lstStyle/>
          <a:p>
            <a:r>
              <a:rPr lang="en-US" dirty="0"/>
              <a:t>Gardner T, et al. </a:t>
            </a:r>
            <a:r>
              <a:rPr lang="en-US" i="1" dirty="0"/>
              <a:t>Br J Sports Med</a:t>
            </a:r>
            <a:r>
              <a:rPr lang="en-US" dirty="0"/>
              <a:t>. 2019;0:1-9.</a:t>
            </a:r>
          </a:p>
        </p:txBody>
      </p:sp>
      <p:cxnSp>
        <p:nvCxnSpPr>
          <p:cNvPr id="5" name="Straight Connector 4">
            <a:extLst>
              <a:ext uri="{FF2B5EF4-FFF2-40B4-BE49-F238E27FC236}">
                <a16:creationId xmlns:a16="http://schemas.microsoft.com/office/drawing/2014/main" id="{E866228C-366B-8C47-A3C3-32030F3D27E7}"/>
              </a:ext>
            </a:extLst>
          </p:cNvPr>
          <p:cNvCxnSpPr>
            <a:cxnSpLocks/>
          </p:cNvCxnSpPr>
          <p:nvPr/>
        </p:nvCxnSpPr>
        <p:spPr>
          <a:xfrm flipV="1">
            <a:off x="3908559" y="2862073"/>
            <a:ext cx="1022073" cy="190415"/>
          </a:xfrm>
          <a:prstGeom prst="line">
            <a:avLst/>
          </a:prstGeom>
          <a:ln w="25400">
            <a:solidFill>
              <a:schemeClr val="tx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4175003-F9C7-7B4A-A840-5BE5594DC103}"/>
              </a:ext>
            </a:extLst>
          </p:cNvPr>
          <p:cNvCxnSpPr>
            <a:cxnSpLocks/>
            <a:endCxn id="14" idx="4"/>
          </p:cNvCxnSpPr>
          <p:nvPr/>
        </p:nvCxnSpPr>
        <p:spPr>
          <a:xfrm flipV="1">
            <a:off x="1342178" y="2870927"/>
            <a:ext cx="1005840" cy="182880"/>
          </a:xfrm>
          <a:prstGeom prst="line">
            <a:avLst/>
          </a:prstGeom>
          <a:ln w="25400">
            <a:solidFill>
              <a:schemeClr val="tx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7" name="Freeform 201">
            <a:extLst>
              <a:ext uri="{FF2B5EF4-FFF2-40B4-BE49-F238E27FC236}">
                <a16:creationId xmlns:a16="http://schemas.microsoft.com/office/drawing/2014/main" id="{AD463766-E832-9B42-A44C-15627472F289}"/>
              </a:ext>
            </a:extLst>
          </p:cNvPr>
          <p:cNvSpPr>
            <a:spLocks noChangeArrowheads="1"/>
          </p:cNvSpPr>
          <p:nvPr/>
        </p:nvSpPr>
        <p:spPr bwMode="auto">
          <a:xfrm>
            <a:off x="2768592" y="1124875"/>
            <a:ext cx="2075551" cy="1061215"/>
          </a:xfrm>
          <a:custGeom>
            <a:avLst/>
            <a:gdLst>
              <a:gd name="T0" fmla="*/ 3012 w 3387"/>
              <a:gd name="T1" fmla="*/ 2152 h 2153"/>
              <a:gd name="T2" fmla="*/ 374 w 3387"/>
              <a:gd name="T3" fmla="*/ 2152 h 2153"/>
              <a:gd name="T4" fmla="*/ 374 w 3387"/>
              <a:gd name="T5" fmla="*/ 2152 h 2153"/>
              <a:gd name="T6" fmla="*/ 0 w 3387"/>
              <a:gd name="T7" fmla="*/ 1778 h 2153"/>
              <a:gd name="T8" fmla="*/ 0 w 3387"/>
              <a:gd name="T9" fmla="*/ 374 h 2153"/>
              <a:gd name="T10" fmla="*/ 0 w 3387"/>
              <a:gd name="T11" fmla="*/ 374 h 2153"/>
              <a:gd name="T12" fmla="*/ 374 w 3387"/>
              <a:gd name="T13" fmla="*/ 0 h 2153"/>
              <a:gd name="T14" fmla="*/ 3012 w 3387"/>
              <a:gd name="T15" fmla="*/ 0 h 2153"/>
              <a:gd name="T16" fmla="*/ 3012 w 3387"/>
              <a:gd name="T17" fmla="*/ 0 h 2153"/>
              <a:gd name="T18" fmla="*/ 3386 w 3387"/>
              <a:gd name="T19" fmla="*/ 374 h 2153"/>
              <a:gd name="T20" fmla="*/ 3386 w 3387"/>
              <a:gd name="T21" fmla="*/ 1778 h 2153"/>
              <a:gd name="T22" fmla="*/ 3386 w 3387"/>
              <a:gd name="T23" fmla="*/ 1778 h 2153"/>
              <a:gd name="T24" fmla="*/ 3012 w 3387"/>
              <a:gd name="T25" fmla="*/ 2152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7" h="2153">
                <a:moveTo>
                  <a:pt x="3012" y="2152"/>
                </a:moveTo>
                <a:lnTo>
                  <a:pt x="374" y="2152"/>
                </a:lnTo>
                <a:lnTo>
                  <a:pt x="374" y="2152"/>
                </a:lnTo>
                <a:cubicBezTo>
                  <a:pt x="167" y="2152"/>
                  <a:pt x="0" y="1984"/>
                  <a:pt x="0" y="1778"/>
                </a:cubicBezTo>
                <a:lnTo>
                  <a:pt x="0" y="374"/>
                </a:lnTo>
                <a:lnTo>
                  <a:pt x="0" y="374"/>
                </a:lnTo>
                <a:cubicBezTo>
                  <a:pt x="0" y="167"/>
                  <a:pt x="167" y="0"/>
                  <a:pt x="374" y="0"/>
                </a:cubicBezTo>
                <a:lnTo>
                  <a:pt x="3012" y="0"/>
                </a:lnTo>
                <a:lnTo>
                  <a:pt x="3012" y="0"/>
                </a:lnTo>
                <a:cubicBezTo>
                  <a:pt x="3219" y="0"/>
                  <a:pt x="3386" y="167"/>
                  <a:pt x="3386" y="374"/>
                </a:cubicBezTo>
                <a:lnTo>
                  <a:pt x="3386" y="1778"/>
                </a:lnTo>
                <a:lnTo>
                  <a:pt x="3386" y="1778"/>
                </a:lnTo>
                <a:cubicBezTo>
                  <a:pt x="3386" y="1984"/>
                  <a:pt x="3219" y="2152"/>
                  <a:pt x="3012" y="2152"/>
                </a:cubicBezTo>
              </a:path>
            </a:pathLst>
          </a:custGeom>
          <a:solidFill>
            <a:schemeClr val="bg1"/>
          </a:solidFill>
          <a:ln>
            <a:solidFill>
              <a:schemeClr val="accent1">
                <a:lumMod val="50000"/>
              </a:schemeClr>
            </a:solidFill>
          </a:ln>
          <a:effectLst/>
        </p:spPr>
        <p:txBody>
          <a:bodyPr wrap="none" anchor="ctr"/>
          <a:lstStyle/>
          <a:p>
            <a:endParaRPr lang="en-US" sz="2449" dirty="0"/>
          </a:p>
        </p:txBody>
      </p:sp>
      <p:sp>
        <p:nvSpPr>
          <p:cNvPr id="8" name="Freeform 333">
            <a:extLst>
              <a:ext uri="{FF2B5EF4-FFF2-40B4-BE49-F238E27FC236}">
                <a16:creationId xmlns:a16="http://schemas.microsoft.com/office/drawing/2014/main" id="{B18C292C-DA75-0C40-8DC0-2FC17363E558}"/>
              </a:ext>
            </a:extLst>
          </p:cNvPr>
          <p:cNvSpPr>
            <a:spLocks noChangeArrowheads="1"/>
          </p:cNvSpPr>
          <p:nvPr/>
        </p:nvSpPr>
        <p:spPr bwMode="auto">
          <a:xfrm>
            <a:off x="5184320" y="1124875"/>
            <a:ext cx="2170057" cy="1061215"/>
          </a:xfrm>
          <a:custGeom>
            <a:avLst/>
            <a:gdLst>
              <a:gd name="T0" fmla="*/ 3014 w 3389"/>
              <a:gd name="T1" fmla="*/ 2152 h 2153"/>
              <a:gd name="T2" fmla="*/ 375 w 3389"/>
              <a:gd name="T3" fmla="*/ 2152 h 2153"/>
              <a:gd name="T4" fmla="*/ 375 w 3389"/>
              <a:gd name="T5" fmla="*/ 2152 h 2153"/>
              <a:gd name="T6" fmla="*/ 0 w 3389"/>
              <a:gd name="T7" fmla="*/ 1778 h 2153"/>
              <a:gd name="T8" fmla="*/ 0 w 3389"/>
              <a:gd name="T9" fmla="*/ 374 h 2153"/>
              <a:gd name="T10" fmla="*/ 0 w 3389"/>
              <a:gd name="T11" fmla="*/ 374 h 2153"/>
              <a:gd name="T12" fmla="*/ 375 w 3389"/>
              <a:gd name="T13" fmla="*/ 0 h 2153"/>
              <a:gd name="T14" fmla="*/ 3014 w 3389"/>
              <a:gd name="T15" fmla="*/ 0 h 2153"/>
              <a:gd name="T16" fmla="*/ 3014 w 3389"/>
              <a:gd name="T17" fmla="*/ 0 h 2153"/>
              <a:gd name="T18" fmla="*/ 3388 w 3389"/>
              <a:gd name="T19" fmla="*/ 374 h 2153"/>
              <a:gd name="T20" fmla="*/ 3388 w 3389"/>
              <a:gd name="T21" fmla="*/ 1778 h 2153"/>
              <a:gd name="T22" fmla="*/ 3388 w 3389"/>
              <a:gd name="T23" fmla="*/ 1778 h 2153"/>
              <a:gd name="T24" fmla="*/ 3014 w 3389"/>
              <a:gd name="T25" fmla="*/ 2152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9" h="2153">
                <a:moveTo>
                  <a:pt x="3014" y="2152"/>
                </a:moveTo>
                <a:lnTo>
                  <a:pt x="375" y="2152"/>
                </a:lnTo>
                <a:lnTo>
                  <a:pt x="375" y="2152"/>
                </a:lnTo>
                <a:cubicBezTo>
                  <a:pt x="168" y="2152"/>
                  <a:pt x="0" y="1984"/>
                  <a:pt x="0" y="1778"/>
                </a:cubicBezTo>
                <a:lnTo>
                  <a:pt x="0" y="374"/>
                </a:lnTo>
                <a:lnTo>
                  <a:pt x="0" y="374"/>
                </a:lnTo>
                <a:cubicBezTo>
                  <a:pt x="0" y="167"/>
                  <a:pt x="168" y="0"/>
                  <a:pt x="375" y="0"/>
                </a:cubicBezTo>
                <a:lnTo>
                  <a:pt x="3014" y="0"/>
                </a:lnTo>
                <a:lnTo>
                  <a:pt x="3014" y="0"/>
                </a:lnTo>
                <a:cubicBezTo>
                  <a:pt x="3220" y="0"/>
                  <a:pt x="3388" y="167"/>
                  <a:pt x="3388" y="374"/>
                </a:cubicBezTo>
                <a:lnTo>
                  <a:pt x="3388" y="1778"/>
                </a:lnTo>
                <a:lnTo>
                  <a:pt x="3388" y="1778"/>
                </a:lnTo>
                <a:cubicBezTo>
                  <a:pt x="3388" y="1984"/>
                  <a:pt x="3220" y="2152"/>
                  <a:pt x="3014" y="2152"/>
                </a:cubicBezTo>
              </a:path>
            </a:pathLst>
          </a:custGeom>
          <a:solidFill>
            <a:schemeClr val="bg1"/>
          </a:solidFill>
          <a:ln>
            <a:solidFill>
              <a:schemeClr val="accent1">
                <a:lumMod val="50000"/>
              </a:schemeClr>
            </a:solidFill>
          </a:ln>
          <a:effectLst/>
        </p:spPr>
        <p:txBody>
          <a:bodyPr wrap="none" anchor="ctr"/>
          <a:lstStyle/>
          <a:p>
            <a:endParaRPr lang="en-US" sz="2449" dirty="0"/>
          </a:p>
        </p:txBody>
      </p:sp>
      <p:sp>
        <p:nvSpPr>
          <p:cNvPr id="9" name="Freeform 334">
            <a:extLst>
              <a:ext uri="{FF2B5EF4-FFF2-40B4-BE49-F238E27FC236}">
                <a16:creationId xmlns:a16="http://schemas.microsoft.com/office/drawing/2014/main" id="{98E74E2C-4016-0249-89D3-8FC38D6FACF2}"/>
              </a:ext>
            </a:extLst>
          </p:cNvPr>
          <p:cNvSpPr>
            <a:spLocks noChangeArrowheads="1"/>
          </p:cNvSpPr>
          <p:nvPr/>
        </p:nvSpPr>
        <p:spPr bwMode="auto">
          <a:xfrm>
            <a:off x="5174645" y="1119559"/>
            <a:ext cx="2194560" cy="326571"/>
          </a:xfrm>
          <a:custGeom>
            <a:avLst/>
            <a:gdLst>
              <a:gd name="T0" fmla="*/ 3388 w 3389"/>
              <a:gd name="T1" fmla="*/ 627 h 628"/>
              <a:gd name="T2" fmla="*/ 0 w 3389"/>
              <a:gd name="T3" fmla="*/ 627 h 628"/>
              <a:gd name="T4" fmla="*/ 0 w 3389"/>
              <a:gd name="T5" fmla="*/ 0 h 628"/>
              <a:gd name="T6" fmla="*/ 3388 w 3389"/>
              <a:gd name="T7" fmla="*/ 0 h 628"/>
              <a:gd name="T8" fmla="*/ 3388 w 3389"/>
              <a:gd name="T9" fmla="*/ 627 h 628"/>
            </a:gdLst>
            <a:ahLst/>
            <a:cxnLst>
              <a:cxn ang="0">
                <a:pos x="T0" y="T1"/>
              </a:cxn>
              <a:cxn ang="0">
                <a:pos x="T2" y="T3"/>
              </a:cxn>
              <a:cxn ang="0">
                <a:pos x="T4" y="T5"/>
              </a:cxn>
              <a:cxn ang="0">
                <a:pos x="T6" y="T7"/>
              </a:cxn>
              <a:cxn ang="0">
                <a:pos x="T8" y="T9"/>
              </a:cxn>
            </a:cxnLst>
            <a:rect l="0" t="0" r="r" b="b"/>
            <a:pathLst>
              <a:path w="3389" h="628">
                <a:moveTo>
                  <a:pt x="3388" y="627"/>
                </a:moveTo>
                <a:lnTo>
                  <a:pt x="0" y="627"/>
                </a:lnTo>
                <a:lnTo>
                  <a:pt x="0" y="0"/>
                </a:lnTo>
                <a:lnTo>
                  <a:pt x="3388" y="0"/>
                </a:lnTo>
                <a:lnTo>
                  <a:pt x="3388" y="627"/>
                </a:lnTo>
              </a:path>
            </a:pathLst>
          </a:custGeom>
          <a:solidFill>
            <a:schemeClr val="accent6">
              <a:lumMod val="50000"/>
            </a:schemeClr>
          </a:solidFill>
          <a:ln>
            <a:noFill/>
          </a:ln>
          <a:effectLst/>
        </p:spPr>
        <p:txBody>
          <a:bodyPr wrap="none" anchor="ctr"/>
          <a:lstStyle/>
          <a:p>
            <a:r>
              <a:rPr lang="en-US" sz="1500" dirty="0">
                <a:solidFill>
                  <a:schemeClr val="bg2"/>
                </a:solidFill>
              </a:rPr>
              <a:t>Post-intervention: 3 Mon</a:t>
            </a:r>
          </a:p>
        </p:txBody>
      </p:sp>
      <p:sp>
        <p:nvSpPr>
          <p:cNvPr id="10" name="Freeform 466">
            <a:extLst>
              <a:ext uri="{FF2B5EF4-FFF2-40B4-BE49-F238E27FC236}">
                <a16:creationId xmlns:a16="http://schemas.microsoft.com/office/drawing/2014/main" id="{BBB50F6C-685F-D24B-B3E3-BF8FEC50DC4D}"/>
              </a:ext>
            </a:extLst>
          </p:cNvPr>
          <p:cNvSpPr>
            <a:spLocks noChangeArrowheads="1"/>
          </p:cNvSpPr>
          <p:nvPr/>
        </p:nvSpPr>
        <p:spPr bwMode="auto">
          <a:xfrm>
            <a:off x="1285940" y="2963593"/>
            <a:ext cx="184844" cy="187017"/>
          </a:xfrm>
          <a:custGeom>
            <a:avLst/>
            <a:gdLst>
              <a:gd name="T0" fmla="*/ 376 w 377"/>
              <a:gd name="T1" fmla="*/ 188 h 378"/>
              <a:gd name="T2" fmla="*/ 376 w 377"/>
              <a:gd name="T3" fmla="*/ 188 h 378"/>
              <a:gd name="T4" fmla="*/ 188 w 377"/>
              <a:gd name="T5" fmla="*/ 377 h 378"/>
              <a:gd name="T6" fmla="*/ 188 w 377"/>
              <a:gd name="T7" fmla="*/ 377 h 378"/>
              <a:gd name="T8" fmla="*/ 0 w 377"/>
              <a:gd name="T9" fmla="*/ 188 h 378"/>
              <a:gd name="T10" fmla="*/ 0 w 377"/>
              <a:gd name="T11" fmla="*/ 188 h 378"/>
              <a:gd name="T12" fmla="*/ 188 w 377"/>
              <a:gd name="T13" fmla="*/ 0 h 378"/>
              <a:gd name="T14" fmla="*/ 188 w 377"/>
              <a:gd name="T15" fmla="*/ 0 h 378"/>
              <a:gd name="T16" fmla="*/ 376 w 377"/>
              <a:gd name="T17" fmla="*/ 18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378">
                <a:moveTo>
                  <a:pt x="376" y="188"/>
                </a:moveTo>
                <a:lnTo>
                  <a:pt x="376" y="188"/>
                </a:lnTo>
                <a:cubicBezTo>
                  <a:pt x="376" y="293"/>
                  <a:pt x="292" y="377"/>
                  <a:pt x="188" y="377"/>
                </a:cubicBezTo>
                <a:lnTo>
                  <a:pt x="188" y="377"/>
                </a:lnTo>
                <a:cubicBezTo>
                  <a:pt x="84" y="377"/>
                  <a:pt x="0" y="293"/>
                  <a:pt x="0" y="188"/>
                </a:cubicBezTo>
                <a:lnTo>
                  <a:pt x="0" y="188"/>
                </a:lnTo>
                <a:cubicBezTo>
                  <a:pt x="0" y="84"/>
                  <a:pt x="84" y="0"/>
                  <a:pt x="188" y="0"/>
                </a:cubicBezTo>
                <a:lnTo>
                  <a:pt x="188" y="0"/>
                </a:lnTo>
                <a:cubicBezTo>
                  <a:pt x="292" y="0"/>
                  <a:pt x="376" y="84"/>
                  <a:pt x="376" y="188"/>
                </a:cubicBezTo>
              </a:path>
            </a:pathLst>
          </a:custGeom>
          <a:solidFill>
            <a:schemeClr val="accent6">
              <a:lumMod val="50000"/>
            </a:schemeClr>
          </a:solidFill>
          <a:ln>
            <a:noFill/>
          </a:ln>
          <a:effectLst/>
        </p:spPr>
        <p:txBody>
          <a:bodyPr wrap="none" anchor="ctr"/>
          <a:lstStyle/>
          <a:p>
            <a:endParaRPr lang="en-US" sz="2449" dirty="0"/>
          </a:p>
        </p:txBody>
      </p:sp>
      <p:sp>
        <p:nvSpPr>
          <p:cNvPr id="11" name="Freeform 467">
            <a:extLst>
              <a:ext uri="{FF2B5EF4-FFF2-40B4-BE49-F238E27FC236}">
                <a16:creationId xmlns:a16="http://schemas.microsoft.com/office/drawing/2014/main" id="{DE77A3EF-17F4-8D43-BEE4-DF75C1494E5C}"/>
              </a:ext>
            </a:extLst>
          </p:cNvPr>
          <p:cNvSpPr>
            <a:spLocks noChangeArrowheads="1"/>
          </p:cNvSpPr>
          <p:nvPr/>
        </p:nvSpPr>
        <p:spPr bwMode="auto">
          <a:xfrm>
            <a:off x="3691062" y="2963593"/>
            <a:ext cx="184842" cy="187017"/>
          </a:xfrm>
          <a:custGeom>
            <a:avLst/>
            <a:gdLst>
              <a:gd name="T0" fmla="*/ 376 w 377"/>
              <a:gd name="T1" fmla="*/ 188 h 378"/>
              <a:gd name="T2" fmla="*/ 376 w 377"/>
              <a:gd name="T3" fmla="*/ 188 h 378"/>
              <a:gd name="T4" fmla="*/ 187 w 377"/>
              <a:gd name="T5" fmla="*/ 377 h 378"/>
              <a:gd name="T6" fmla="*/ 187 w 377"/>
              <a:gd name="T7" fmla="*/ 377 h 378"/>
              <a:gd name="T8" fmla="*/ 0 w 377"/>
              <a:gd name="T9" fmla="*/ 188 h 378"/>
              <a:gd name="T10" fmla="*/ 0 w 377"/>
              <a:gd name="T11" fmla="*/ 188 h 378"/>
              <a:gd name="T12" fmla="*/ 187 w 377"/>
              <a:gd name="T13" fmla="*/ 0 h 378"/>
              <a:gd name="T14" fmla="*/ 187 w 377"/>
              <a:gd name="T15" fmla="*/ 0 h 378"/>
              <a:gd name="T16" fmla="*/ 376 w 377"/>
              <a:gd name="T17" fmla="*/ 18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378">
                <a:moveTo>
                  <a:pt x="376" y="188"/>
                </a:moveTo>
                <a:lnTo>
                  <a:pt x="376" y="188"/>
                </a:lnTo>
                <a:cubicBezTo>
                  <a:pt x="376" y="293"/>
                  <a:pt x="291" y="377"/>
                  <a:pt x="187" y="377"/>
                </a:cubicBezTo>
                <a:lnTo>
                  <a:pt x="187" y="377"/>
                </a:lnTo>
                <a:cubicBezTo>
                  <a:pt x="83" y="377"/>
                  <a:pt x="0" y="293"/>
                  <a:pt x="0" y="188"/>
                </a:cubicBezTo>
                <a:lnTo>
                  <a:pt x="0" y="188"/>
                </a:lnTo>
                <a:cubicBezTo>
                  <a:pt x="0" y="84"/>
                  <a:pt x="83" y="0"/>
                  <a:pt x="187" y="0"/>
                </a:cubicBezTo>
                <a:lnTo>
                  <a:pt x="187" y="0"/>
                </a:lnTo>
                <a:cubicBezTo>
                  <a:pt x="291" y="0"/>
                  <a:pt x="376" y="84"/>
                  <a:pt x="376" y="188"/>
                </a:cubicBezTo>
              </a:path>
            </a:pathLst>
          </a:custGeom>
          <a:solidFill>
            <a:schemeClr val="accent6">
              <a:lumMod val="50000"/>
            </a:schemeClr>
          </a:solidFill>
          <a:ln>
            <a:noFill/>
          </a:ln>
          <a:effectLst/>
        </p:spPr>
        <p:txBody>
          <a:bodyPr wrap="none" anchor="ctr"/>
          <a:lstStyle/>
          <a:p>
            <a:endParaRPr lang="en-US" sz="2449" dirty="0"/>
          </a:p>
        </p:txBody>
      </p:sp>
      <p:sp>
        <p:nvSpPr>
          <p:cNvPr id="12" name="Freeform 468">
            <a:extLst>
              <a:ext uri="{FF2B5EF4-FFF2-40B4-BE49-F238E27FC236}">
                <a16:creationId xmlns:a16="http://schemas.microsoft.com/office/drawing/2014/main" id="{3ED140AE-A915-8F46-8365-81A9D78D9DC9}"/>
              </a:ext>
            </a:extLst>
          </p:cNvPr>
          <p:cNvSpPr>
            <a:spLocks noChangeArrowheads="1"/>
          </p:cNvSpPr>
          <p:nvPr/>
        </p:nvSpPr>
        <p:spPr bwMode="auto">
          <a:xfrm>
            <a:off x="6139722" y="2963593"/>
            <a:ext cx="184844" cy="187017"/>
          </a:xfrm>
          <a:custGeom>
            <a:avLst/>
            <a:gdLst>
              <a:gd name="T0" fmla="*/ 376 w 377"/>
              <a:gd name="T1" fmla="*/ 188 h 378"/>
              <a:gd name="T2" fmla="*/ 376 w 377"/>
              <a:gd name="T3" fmla="*/ 188 h 378"/>
              <a:gd name="T4" fmla="*/ 188 w 377"/>
              <a:gd name="T5" fmla="*/ 377 h 378"/>
              <a:gd name="T6" fmla="*/ 188 w 377"/>
              <a:gd name="T7" fmla="*/ 377 h 378"/>
              <a:gd name="T8" fmla="*/ 0 w 377"/>
              <a:gd name="T9" fmla="*/ 188 h 378"/>
              <a:gd name="T10" fmla="*/ 0 w 377"/>
              <a:gd name="T11" fmla="*/ 188 h 378"/>
              <a:gd name="T12" fmla="*/ 188 w 377"/>
              <a:gd name="T13" fmla="*/ 0 h 378"/>
              <a:gd name="T14" fmla="*/ 188 w 377"/>
              <a:gd name="T15" fmla="*/ 0 h 378"/>
              <a:gd name="T16" fmla="*/ 376 w 377"/>
              <a:gd name="T17" fmla="*/ 18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378">
                <a:moveTo>
                  <a:pt x="376" y="188"/>
                </a:moveTo>
                <a:lnTo>
                  <a:pt x="376" y="188"/>
                </a:lnTo>
                <a:cubicBezTo>
                  <a:pt x="376" y="293"/>
                  <a:pt x="292" y="377"/>
                  <a:pt x="188" y="377"/>
                </a:cubicBezTo>
                <a:lnTo>
                  <a:pt x="188" y="377"/>
                </a:lnTo>
                <a:cubicBezTo>
                  <a:pt x="85" y="377"/>
                  <a:pt x="0" y="293"/>
                  <a:pt x="0" y="188"/>
                </a:cubicBezTo>
                <a:lnTo>
                  <a:pt x="0" y="188"/>
                </a:lnTo>
                <a:cubicBezTo>
                  <a:pt x="0" y="84"/>
                  <a:pt x="85" y="0"/>
                  <a:pt x="188" y="0"/>
                </a:cubicBezTo>
                <a:lnTo>
                  <a:pt x="188" y="0"/>
                </a:lnTo>
                <a:cubicBezTo>
                  <a:pt x="292" y="0"/>
                  <a:pt x="376" y="84"/>
                  <a:pt x="376" y="188"/>
                </a:cubicBezTo>
              </a:path>
            </a:pathLst>
          </a:custGeom>
          <a:solidFill>
            <a:schemeClr val="accent6">
              <a:lumMod val="50000"/>
            </a:schemeClr>
          </a:solidFill>
          <a:ln>
            <a:solidFill>
              <a:schemeClr val="accent6">
                <a:lumMod val="50000"/>
              </a:schemeClr>
            </a:solidFill>
          </a:ln>
          <a:effectLst/>
        </p:spPr>
        <p:txBody>
          <a:bodyPr wrap="none" anchor="ctr"/>
          <a:lstStyle/>
          <a:p>
            <a:endParaRPr lang="en-US" sz="2449" dirty="0"/>
          </a:p>
        </p:txBody>
      </p:sp>
      <p:sp>
        <p:nvSpPr>
          <p:cNvPr id="13" name="Freeform 470">
            <a:extLst>
              <a:ext uri="{FF2B5EF4-FFF2-40B4-BE49-F238E27FC236}">
                <a16:creationId xmlns:a16="http://schemas.microsoft.com/office/drawing/2014/main" id="{62BBB3FC-0FF3-074C-A958-67F330857325}"/>
              </a:ext>
            </a:extLst>
          </p:cNvPr>
          <p:cNvSpPr>
            <a:spLocks noChangeArrowheads="1"/>
          </p:cNvSpPr>
          <p:nvPr/>
        </p:nvSpPr>
        <p:spPr bwMode="auto">
          <a:xfrm>
            <a:off x="4821774" y="2769897"/>
            <a:ext cx="187017" cy="184842"/>
          </a:xfrm>
          <a:custGeom>
            <a:avLst/>
            <a:gdLst>
              <a:gd name="T0" fmla="*/ 377 w 378"/>
              <a:gd name="T1" fmla="*/ 188 h 377"/>
              <a:gd name="T2" fmla="*/ 377 w 378"/>
              <a:gd name="T3" fmla="*/ 188 h 377"/>
              <a:gd name="T4" fmla="*/ 189 w 378"/>
              <a:gd name="T5" fmla="*/ 376 h 377"/>
              <a:gd name="T6" fmla="*/ 189 w 378"/>
              <a:gd name="T7" fmla="*/ 376 h 377"/>
              <a:gd name="T8" fmla="*/ 0 w 378"/>
              <a:gd name="T9" fmla="*/ 188 h 377"/>
              <a:gd name="T10" fmla="*/ 0 w 378"/>
              <a:gd name="T11" fmla="*/ 188 h 377"/>
              <a:gd name="T12" fmla="*/ 189 w 378"/>
              <a:gd name="T13" fmla="*/ 0 h 377"/>
              <a:gd name="T14" fmla="*/ 189 w 378"/>
              <a:gd name="T15" fmla="*/ 0 h 377"/>
              <a:gd name="T16" fmla="*/ 377 w 378"/>
              <a:gd name="T17" fmla="*/ 18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377">
                <a:moveTo>
                  <a:pt x="377" y="188"/>
                </a:moveTo>
                <a:lnTo>
                  <a:pt x="377" y="188"/>
                </a:lnTo>
                <a:cubicBezTo>
                  <a:pt x="377" y="292"/>
                  <a:pt x="293" y="376"/>
                  <a:pt x="189" y="376"/>
                </a:cubicBezTo>
                <a:lnTo>
                  <a:pt x="189" y="376"/>
                </a:lnTo>
                <a:cubicBezTo>
                  <a:pt x="85" y="376"/>
                  <a:pt x="0" y="292"/>
                  <a:pt x="0" y="188"/>
                </a:cubicBezTo>
                <a:lnTo>
                  <a:pt x="0" y="188"/>
                </a:lnTo>
                <a:cubicBezTo>
                  <a:pt x="0" y="84"/>
                  <a:pt x="85" y="0"/>
                  <a:pt x="189" y="0"/>
                </a:cubicBezTo>
                <a:lnTo>
                  <a:pt x="189" y="0"/>
                </a:lnTo>
                <a:cubicBezTo>
                  <a:pt x="293" y="0"/>
                  <a:pt x="377" y="84"/>
                  <a:pt x="377" y="188"/>
                </a:cubicBezTo>
              </a:path>
            </a:pathLst>
          </a:custGeom>
          <a:solidFill>
            <a:schemeClr val="accent5">
              <a:lumMod val="75000"/>
              <a:lumOff val="25000"/>
            </a:schemeClr>
          </a:solidFill>
          <a:ln w="12700">
            <a:solidFill>
              <a:schemeClr val="accent5">
                <a:lumMod val="75000"/>
                <a:lumOff val="25000"/>
              </a:schemeClr>
            </a:solidFill>
          </a:ln>
          <a:effectLst/>
        </p:spPr>
        <p:txBody>
          <a:bodyPr wrap="none" anchor="ctr"/>
          <a:lstStyle/>
          <a:p>
            <a:endParaRPr lang="en-US" sz="2449" dirty="0"/>
          </a:p>
        </p:txBody>
      </p:sp>
      <p:sp>
        <p:nvSpPr>
          <p:cNvPr id="14" name="Freeform 471">
            <a:extLst>
              <a:ext uri="{FF2B5EF4-FFF2-40B4-BE49-F238E27FC236}">
                <a16:creationId xmlns:a16="http://schemas.microsoft.com/office/drawing/2014/main" id="{6BDC9D1F-3990-E74E-8CA2-DF677D4B6453}"/>
              </a:ext>
            </a:extLst>
          </p:cNvPr>
          <p:cNvSpPr>
            <a:spLocks noChangeArrowheads="1"/>
          </p:cNvSpPr>
          <p:nvPr/>
        </p:nvSpPr>
        <p:spPr bwMode="auto">
          <a:xfrm>
            <a:off x="2364252" y="2778751"/>
            <a:ext cx="182880" cy="184842"/>
          </a:xfrm>
          <a:custGeom>
            <a:avLst/>
            <a:gdLst>
              <a:gd name="T0" fmla="*/ 376 w 377"/>
              <a:gd name="T1" fmla="*/ 188 h 377"/>
              <a:gd name="T2" fmla="*/ 376 w 377"/>
              <a:gd name="T3" fmla="*/ 188 h 377"/>
              <a:gd name="T4" fmla="*/ 188 w 377"/>
              <a:gd name="T5" fmla="*/ 376 h 377"/>
              <a:gd name="T6" fmla="*/ 188 w 377"/>
              <a:gd name="T7" fmla="*/ 376 h 377"/>
              <a:gd name="T8" fmla="*/ 0 w 377"/>
              <a:gd name="T9" fmla="*/ 188 h 377"/>
              <a:gd name="T10" fmla="*/ 0 w 377"/>
              <a:gd name="T11" fmla="*/ 188 h 377"/>
              <a:gd name="T12" fmla="*/ 188 w 377"/>
              <a:gd name="T13" fmla="*/ 0 h 377"/>
              <a:gd name="T14" fmla="*/ 188 w 377"/>
              <a:gd name="T15" fmla="*/ 0 h 377"/>
              <a:gd name="T16" fmla="*/ 376 w 377"/>
              <a:gd name="T17" fmla="*/ 18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377">
                <a:moveTo>
                  <a:pt x="376" y="188"/>
                </a:moveTo>
                <a:lnTo>
                  <a:pt x="376" y="188"/>
                </a:lnTo>
                <a:cubicBezTo>
                  <a:pt x="376" y="292"/>
                  <a:pt x="292" y="376"/>
                  <a:pt x="188" y="376"/>
                </a:cubicBezTo>
                <a:lnTo>
                  <a:pt x="188" y="376"/>
                </a:lnTo>
                <a:cubicBezTo>
                  <a:pt x="84" y="376"/>
                  <a:pt x="0" y="292"/>
                  <a:pt x="0" y="188"/>
                </a:cubicBezTo>
                <a:lnTo>
                  <a:pt x="0" y="188"/>
                </a:lnTo>
                <a:cubicBezTo>
                  <a:pt x="0" y="84"/>
                  <a:pt x="84" y="0"/>
                  <a:pt x="188" y="0"/>
                </a:cubicBezTo>
                <a:lnTo>
                  <a:pt x="188" y="0"/>
                </a:lnTo>
                <a:cubicBezTo>
                  <a:pt x="292" y="0"/>
                  <a:pt x="376" y="84"/>
                  <a:pt x="376" y="188"/>
                </a:cubicBezTo>
              </a:path>
            </a:pathLst>
          </a:custGeom>
          <a:solidFill>
            <a:schemeClr val="accent5">
              <a:lumMod val="75000"/>
              <a:lumOff val="25000"/>
            </a:schemeClr>
          </a:solidFill>
          <a:ln w="12700">
            <a:solidFill>
              <a:schemeClr val="accent5">
                <a:lumMod val="75000"/>
                <a:lumOff val="25000"/>
              </a:schemeClr>
            </a:solidFill>
          </a:ln>
          <a:effectLst/>
        </p:spPr>
        <p:txBody>
          <a:bodyPr wrap="none" anchor="ctr"/>
          <a:lstStyle/>
          <a:p>
            <a:endParaRPr lang="en-US" sz="2449" dirty="0"/>
          </a:p>
        </p:txBody>
      </p:sp>
      <p:sp>
        <p:nvSpPr>
          <p:cNvPr id="15" name="Freeform 475">
            <a:extLst>
              <a:ext uri="{FF2B5EF4-FFF2-40B4-BE49-F238E27FC236}">
                <a16:creationId xmlns:a16="http://schemas.microsoft.com/office/drawing/2014/main" id="{DE776387-78ED-8943-A1DB-3AEAE65500DD}"/>
              </a:ext>
            </a:extLst>
          </p:cNvPr>
          <p:cNvSpPr>
            <a:spLocks noChangeArrowheads="1"/>
          </p:cNvSpPr>
          <p:nvPr/>
        </p:nvSpPr>
        <p:spPr bwMode="auto">
          <a:xfrm>
            <a:off x="3775871" y="2249077"/>
            <a:ext cx="15223" cy="651529"/>
          </a:xfrm>
          <a:prstGeom prst="rect">
            <a:avLst/>
          </a:prstGeom>
          <a:solidFill>
            <a:schemeClr val="accent1">
              <a:lumMod val="75000"/>
            </a:schemeClr>
          </a:solidFill>
          <a:ln w="12700">
            <a:solidFill>
              <a:schemeClr val="accent6">
                <a:lumMod val="50000"/>
              </a:schemeClr>
            </a:solidFill>
          </a:ln>
          <a:effectLst/>
        </p:spPr>
        <p:txBody>
          <a:bodyPr wrap="none" anchor="ctr"/>
          <a:lstStyle/>
          <a:p>
            <a:endParaRPr lang="en-US" sz="2449" dirty="0"/>
          </a:p>
        </p:txBody>
      </p:sp>
      <p:sp>
        <p:nvSpPr>
          <p:cNvPr id="16" name="Freeform 476">
            <a:extLst>
              <a:ext uri="{FF2B5EF4-FFF2-40B4-BE49-F238E27FC236}">
                <a16:creationId xmlns:a16="http://schemas.microsoft.com/office/drawing/2014/main" id="{560A20BB-F4C7-1C4C-A558-9C000E0999D8}"/>
              </a:ext>
            </a:extLst>
          </p:cNvPr>
          <p:cNvSpPr>
            <a:spLocks noChangeArrowheads="1"/>
          </p:cNvSpPr>
          <p:nvPr/>
        </p:nvSpPr>
        <p:spPr bwMode="auto">
          <a:xfrm>
            <a:off x="6224533" y="2249077"/>
            <a:ext cx="15222" cy="651529"/>
          </a:xfrm>
          <a:prstGeom prst="rect">
            <a:avLst/>
          </a:prstGeom>
          <a:solidFill>
            <a:schemeClr val="accent1">
              <a:lumMod val="75000"/>
            </a:schemeClr>
          </a:solidFill>
          <a:ln>
            <a:solidFill>
              <a:schemeClr val="accent6">
                <a:lumMod val="50000"/>
              </a:schemeClr>
            </a:solidFill>
          </a:ln>
          <a:effectLst/>
        </p:spPr>
        <p:txBody>
          <a:bodyPr wrap="none" anchor="ctr"/>
          <a:lstStyle/>
          <a:p>
            <a:endParaRPr lang="en-US" sz="2449" dirty="0"/>
          </a:p>
        </p:txBody>
      </p:sp>
      <p:sp>
        <p:nvSpPr>
          <p:cNvPr id="17" name="Freeform 477">
            <a:extLst>
              <a:ext uri="{FF2B5EF4-FFF2-40B4-BE49-F238E27FC236}">
                <a16:creationId xmlns:a16="http://schemas.microsoft.com/office/drawing/2014/main" id="{DF4CB1A2-91FA-8141-873E-85698E41302D}"/>
              </a:ext>
            </a:extLst>
          </p:cNvPr>
          <p:cNvSpPr>
            <a:spLocks noChangeArrowheads="1"/>
          </p:cNvSpPr>
          <p:nvPr/>
        </p:nvSpPr>
        <p:spPr bwMode="auto">
          <a:xfrm>
            <a:off x="1359866" y="2249077"/>
            <a:ext cx="15222" cy="651529"/>
          </a:xfrm>
          <a:prstGeom prst="rect">
            <a:avLst/>
          </a:prstGeom>
          <a:solidFill>
            <a:schemeClr val="accent1">
              <a:lumMod val="75000"/>
            </a:schemeClr>
          </a:solidFill>
          <a:ln>
            <a:solidFill>
              <a:schemeClr val="accent6">
                <a:lumMod val="50000"/>
              </a:schemeClr>
            </a:solidFill>
          </a:ln>
          <a:effectLst/>
        </p:spPr>
        <p:txBody>
          <a:bodyPr wrap="none" anchor="ctr"/>
          <a:lstStyle/>
          <a:p>
            <a:endParaRPr lang="en-US" sz="2449" dirty="0"/>
          </a:p>
        </p:txBody>
      </p:sp>
      <p:cxnSp>
        <p:nvCxnSpPr>
          <p:cNvPr id="18" name="Straight Connector 17">
            <a:extLst>
              <a:ext uri="{FF2B5EF4-FFF2-40B4-BE49-F238E27FC236}">
                <a16:creationId xmlns:a16="http://schemas.microsoft.com/office/drawing/2014/main" id="{8B6644C3-4433-F343-84ED-A2E98BAE5CE6}"/>
              </a:ext>
            </a:extLst>
          </p:cNvPr>
          <p:cNvCxnSpPr>
            <a:cxnSpLocks/>
          </p:cNvCxnSpPr>
          <p:nvPr/>
        </p:nvCxnSpPr>
        <p:spPr>
          <a:xfrm>
            <a:off x="2582657" y="2865544"/>
            <a:ext cx="1020729" cy="191839"/>
          </a:xfrm>
          <a:prstGeom prst="line">
            <a:avLst/>
          </a:prstGeom>
          <a:ln w="25400">
            <a:solidFill>
              <a:schemeClr val="tx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91BA28B-4D53-1841-A71D-4BD07E9688CD}"/>
              </a:ext>
            </a:extLst>
          </p:cNvPr>
          <p:cNvCxnSpPr>
            <a:cxnSpLocks/>
          </p:cNvCxnSpPr>
          <p:nvPr/>
        </p:nvCxnSpPr>
        <p:spPr>
          <a:xfrm>
            <a:off x="5053007" y="2864419"/>
            <a:ext cx="1020729" cy="191839"/>
          </a:xfrm>
          <a:prstGeom prst="line">
            <a:avLst/>
          </a:prstGeom>
          <a:ln w="25400">
            <a:solidFill>
              <a:schemeClr val="tx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524E5E9-5E86-1B43-A8DD-CA359D5DB657}"/>
              </a:ext>
            </a:extLst>
          </p:cNvPr>
          <p:cNvSpPr txBox="1"/>
          <p:nvPr/>
        </p:nvSpPr>
        <p:spPr>
          <a:xfrm>
            <a:off x="741655" y="1140774"/>
            <a:ext cx="1314784" cy="276999"/>
          </a:xfrm>
          <a:prstGeom prst="rect">
            <a:avLst/>
          </a:prstGeom>
          <a:noFill/>
        </p:spPr>
        <p:txBody>
          <a:bodyPr wrap="none" rtlCol="0" anchor="ctr" anchorCtr="0">
            <a:spAutoFit/>
          </a:bodyPr>
          <a:lstStyle/>
          <a:p>
            <a:pPr algn="ctr"/>
            <a:r>
              <a:rPr lang="en-US" sz="1200" b="1" dirty="0">
                <a:solidFill>
                  <a:schemeClr val="bg1"/>
                </a:solidFill>
                <a:ea typeface="League Spartan" charset="0"/>
                <a:cs typeface="Poppins" pitchFamily="2" charset="77"/>
              </a:rPr>
              <a:t>YOUR TITLE 01</a:t>
            </a:r>
          </a:p>
        </p:txBody>
      </p:sp>
      <p:sp>
        <p:nvSpPr>
          <p:cNvPr id="21" name="Freeform 69">
            <a:extLst>
              <a:ext uri="{FF2B5EF4-FFF2-40B4-BE49-F238E27FC236}">
                <a16:creationId xmlns:a16="http://schemas.microsoft.com/office/drawing/2014/main" id="{1AC4461E-B217-CF4B-8C3B-87A5F0CAE090}"/>
              </a:ext>
            </a:extLst>
          </p:cNvPr>
          <p:cNvSpPr>
            <a:spLocks noChangeArrowheads="1"/>
          </p:cNvSpPr>
          <p:nvPr/>
        </p:nvSpPr>
        <p:spPr bwMode="auto">
          <a:xfrm>
            <a:off x="219838" y="1124875"/>
            <a:ext cx="2217257" cy="1061215"/>
          </a:xfrm>
          <a:custGeom>
            <a:avLst/>
            <a:gdLst>
              <a:gd name="T0" fmla="*/ 3013 w 3388"/>
              <a:gd name="T1" fmla="*/ 2152 h 2153"/>
              <a:gd name="T2" fmla="*/ 375 w 3388"/>
              <a:gd name="T3" fmla="*/ 2152 h 2153"/>
              <a:gd name="T4" fmla="*/ 375 w 3388"/>
              <a:gd name="T5" fmla="*/ 2152 h 2153"/>
              <a:gd name="T6" fmla="*/ 0 w 3388"/>
              <a:gd name="T7" fmla="*/ 1778 h 2153"/>
              <a:gd name="T8" fmla="*/ 0 w 3388"/>
              <a:gd name="T9" fmla="*/ 374 h 2153"/>
              <a:gd name="T10" fmla="*/ 0 w 3388"/>
              <a:gd name="T11" fmla="*/ 374 h 2153"/>
              <a:gd name="T12" fmla="*/ 375 w 3388"/>
              <a:gd name="T13" fmla="*/ 0 h 2153"/>
              <a:gd name="T14" fmla="*/ 3013 w 3388"/>
              <a:gd name="T15" fmla="*/ 0 h 2153"/>
              <a:gd name="T16" fmla="*/ 3013 w 3388"/>
              <a:gd name="T17" fmla="*/ 0 h 2153"/>
              <a:gd name="T18" fmla="*/ 3387 w 3388"/>
              <a:gd name="T19" fmla="*/ 374 h 2153"/>
              <a:gd name="T20" fmla="*/ 3387 w 3388"/>
              <a:gd name="T21" fmla="*/ 1778 h 2153"/>
              <a:gd name="T22" fmla="*/ 3387 w 3388"/>
              <a:gd name="T23" fmla="*/ 1778 h 2153"/>
              <a:gd name="T24" fmla="*/ 3013 w 3388"/>
              <a:gd name="T25" fmla="*/ 2152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8" h="2153">
                <a:moveTo>
                  <a:pt x="3013" y="2152"/>
                </a:moveTo>
                <a:lnTo>
                  <a:pt x="375" y="2152"/>
                </a:lnTo>
                <a:lnTo>
                  <a:pt x="375" y="2152"/>
                </a:lnTo>
                <a:cubicBezTo>
                  <a:pt x="168" y="2152"/>
                  <a:pt x="0" y="1984"/>
                  <a:pt x="0" y="1778"/>
                </a:cubicBezTo>
                <a:lnTo>
                  <a:pt x="0" y="374"/>
                </a:lnTo>
                <a:lnTo>
                  <a:pt x="0" y="374"/>
                </a:lnTo>
                <a:cubicBezTo>
                  <a:pt x="0" y="167"/>
                  <a:pt x="168" y="0"/>
                  <a:pt x="375" y="0"/>
                </a:cubicBezTo>
                <a:lnTo>
                  <a:pt x="3013" y="0"/>
                </a:lnTo>
                <a:lnTo>
                  <a:pt x="3013" y="0"/>
                </a:lnTo>
                <a:cubicBezTo>
                  <a:pt x="3220" y="0"/>
                  <a:pt x="3387" y="167"/>
                  <a:pt x="3387" y="374"/>
                </a:cubicBezTo>
                <a:lnTo>
                  <a:pt x="3387" y="1778"/>
                </a:lnTo>
                <a:lnTo>
                  <a:pt x="3387" y="1778"/>
                </a:lnTo>
                <a:cubicBezTo>
                  <a:pt x="3387" y="1984"/>
                  <a:pt x="3220" y="2152"/>
                  <a:pt x="3013" y="2152"/>
                </a:cubicBezTo>
              </a:path>
            </a:pathLst>
          </a:custGeom>
          <a:solidFill>
            <a:schemeClr val="bg1"/>
          </a:solidFill>
          <a:ln>
            <a:solidFill>
              <a:schemeClr val="accent1">
                <a:lumMod val="50000"/>
              </a:schemeClr>
            </a:solidFill>
          </a:ln>
          <a:effectLst/>
        </p:spPr>
        <p:txBody>
          <a:bodyPr wrap="none" anchor="b"/>
          <a:lstStyle/>
          <a:p>
            <a:pPr marL="117475" indent="-117475">
              <a:buFont typeface="Arial" panose="020B0604020202020204" pitchFamily="34" charset="0"/>
              <a:buChar char="•"/>
            </a:pPr>
            <a:endParaRPr lang="en-US" sz="1200" dirty="0"/>
          </a:p>
        </p:txBody>
      </p:sp>
      <p:sp>
        <p:nvSpPr>
          <p:cNvPr id="22" name="Freeform 70">
            <a:extLst>
              <a:ext uri="{FF2B5EF4-FFF2-40B4-BE49-F238E27FC236}">
                <a16:creationId xmlns:a16="http://schemas.microsoft.com/office/drawing/2014/main" id="{80038498-E7C7-8B48-B76E-C129D656D930}"/>
              </a:ext>
            </a:extLst>
          </p:cNvPr>
          <p:cNvSpPr>
            <a:spLocks noChangeArrowheads="1"/>
          </p:cNvSpPr>
          <p:nvPr/>
        </p:nvSpPr>
        <p:spPr bwMode="auto">
          <a:xfrm>
            <a:off x="215309" y="1117681"/>
            <a:ext cx="2231136" cy="308796"/>
          </a:xfrm>
          <a:custGeom>
            <a:avLst/>
            <a:gdLst>
              <a:gd name="T0" fmla="*/ 3387 w 3388"/>
              <a:gd name="T1" fmla="*/ 627 h 628"/>
              <a:gd name="T2" fmla="*/ 0 w 3388"/>
              <a:gd name="T3" fmla="*/ 627 h 628"/>
              <a:gd name="T4" fmla="*/ 0 w 3388"/>
              <a:gd name="T5" fmla="*/ 0 h 628"/>
              <a:gd name="T6" fmla="*/ 3387 w 3388"/>
              <a:gd name="T7" fmla="*/ 0 h 628"/>
              <a:gd name="T8" fmla="*/ 3387 w 3388"/>
              <a:gd name="T9" fmla="*/ 627 h 628"/>
            </a:gdLst>
            <a:ahLst/>
            <a:cxnLst>
              <a:cxn ang="0">
                <a:pos x="T0" y="T1"/>
              </a:cxn>
              <a:cxn ang="0">
                <a:pos x="T2" y="T3"/>
              </a:cxn>
              <a:cxn ang="0">
                <a:pos x="T4" y="T5"/>
              </a:cxn>
              <a:cxn ang="0">
                <a:pos x="T6" y="T7"/>
              </a:cxn>
              <a:cxn ang="0">
                <a:pos x="T8" y="T9"/>
              </a:cxn>
            </a:cxnLst>
            <a:rect l="0" t="0" r="r" b="b"/>
            <a:pathLst>
              <a:path w="3388" h="628">
                <a:moveTo>
                  <a:pt x="3387" y="627"/>
                </a:moveTo>
                <a:lnTo>
                  <a:pt x="0" y="627"/>
                </a:lnTo>
                <a:lnTo>
                  <a:pt x="0" y="0"/>
                </a:lnTo>
                <a:lnTo>
                  <a:pt x="3387" y="0"/>
                </a:lnTo>
                <a:lnTo>
                  <a:pt x="3387" y="627"/>
                </a:lnTo>
              </a:path>
            </a:pathLst>
          </a:custGeom>
          <a:solidFill>
            <a:schemeClr val="accent6">
              <a:lumMod val="50000"/>
            </a:schemeClr>
          </a:solidFill>
          <a:ln>
            <a:noFill/>
          </a:ln>
          <a:effectLst/>
        </p:spPr>
        <p:txBody>
          <a:bodyPr wrap="none" anchor="ctr"/>
          <a:lstStyle/>
          <a:p>
            <a:r>
              <a:rPr lang="en-US" sz="1400" dirty="0">
                <a:solidFill>
                  <a:schemeClr val="bg2"/>
                </a:solidFill>
              </a:rPr>
              <a:t>Session 1: Wk 1 </a:t>
            </a:r>
          </a:p>
        </p:txBody>
      </p:sp>
      <p:sp>
        <p:nvSpPr>
          <p:cNvPr id="23" name="TextBox 22">
            <a:extLst>
              <a:ext uri="{FF2B5EF4-FFF2-40B4-BE49-F238E27FC236}">
                <a16:creationId xmlns:a16="http://schemas.microsoft.com/office/drawing/2014/main" id="{9A484415-F990-C848-825A-19C24AF3DF0E}"/>
              </a:ext>
            </a:extLst>
          </p:cNvPr>
          <p:cNvSpPr txBox="1"/>
          <p:nvPr/>
        </p:nvSpPr>
        <p:spPr>
          <a:xfrm>
            <a:off x="3721542" y="1307650"/>
            <a:ext cx="691232" cy="196208"/>
          </a:xfrm>
          <a:prstGeom prst="rect">
            <a:avLst/>
          </a:prstGeom>
          <a:solidFill>
            <a:schemeClr val="bg2"/>
          </a:solidFill>
        </p:spPr>
        <p:txBody>
          <a:bodyPr wrap="square" rtlCol="0">
            <a:spAutoFit/>
          </a:bodyPr>
          <a:lstStyle/>
          <a:p>
            <a:endParaRPr lang="en-US" sz="675" dirty="0"/>
          </a:p>
        </p:txBody>
      </p:sp>
      <p:sp>
        <p:nvSpPr>
          <p:cNvPr id="24" name="Freeform 470">
            <a:extLst>
              <a:ext uri="{FF2B5EF4-FFF2-40B4-BE49-F238E27FC236}">
                <a16:creationId xmlns:a16="http://schemas.microsoft.com/office/drawing/2014/main" id="{F8368520-7DCA-334C-BD7E-98A6C6BF69AC}"/>
              </a:ext>
            </a:extLst>
          </p:cNvPr>
          <p:cNvSpPr>
            <a:spLocks noChangeArrowheads="1"/>
          </p:cNvSpPr>
          <p:nvPr/>
        </p:nvSpPr>
        <p:spPr bwMode="auto">
          <a:xfrm>
            <a:off x="7363377" y="2769897"/>
            <a:ext cx="187017" cy="184842"/>
          </a:xfrm>
          <a:custGeom>
            <a:avLst/>
            <a:gdLst>
              <a:gd name="T0" fmla="*/ 377 w 378"/>
              <a:gd name="T1" fmla="*/ 188 h 377"/>
              <a:gd name="T2" fmla="*/ 377 w 378"/>
              <a:gd name="T3" fmla="*/ 188 h 377"/>
              <a:gd name="T4" fmla="*/ 189 w 378"/>
              <a:gd name="T5" fmla="*/ 376 h 377"/>
              <a:gd name="T6" fmla="*/ 189 w 378"/>
              <a:gd name="T7" fmla="*/ 376 h 377"/>
              <a:gd name="T8" fmla="*/ 0 w 378"/>
              <a:gd name="T9" fmla="*/ 188 h 377"/>
              <a:gd name="T10" fmla="*/ 0 w 378"/>
              <a:gd name="T11" fmla="*/ 188 h 377"/>
              <a:gd name="T12" fmla="*/ 189 w 378"/>
              <a:gd name="T13" fmla="*/ 0 h 377"/>
              <a:gd name="T14" fmla="*/ 189 w 378"/>
              <a:gd name="T15" fmla="*/ 0 h 377"/>
              <a:gd name="T16" fmla="*/ 377 w 378"/>
              <a:gd name="T17" fmla="*/ 18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377">
                <a:moveTo>
                  <a:pt x="377" y="188"/>
                </a:moveTo>
                <a:lnTo>
                  <a:pt x="377" y="188"/>
                </a:lnTo>
                <a:cubicBezTo>
                  <a:pt x="377" y="292"/>
                  <a:pt x="293" y="376"/>
                  <a:pt x="189" y="376"/>
                </a:cubicBezTo>
                <a:lnTo>
                  <a:pt x="189" y="376"/>
                </a:lnTo>
                <a:cubicBezTo>
                  <a:pt x="85" y="376"/>
                  <a:pt x="0" y="292"/>
                  <a:pt x="0" y="188"/>
                </a:cubicBezTo>
                <a:lnTo>
                  <a:pt x="0" y="188"/>
                </a:lnTo>
                <a:cubicBezTo>
                  <a:pt x="0" y="84"/>
                  <a:pt x="85" y="0"/>
                  <a:pt x="189" y="0"/>
                </a:cubicBezTo>
                <a:lnTo>
                  <a:pt x="189" y="0"/>
                </a:lnTo>
                <a:cubicBezTo>
                  <a:pt x="293" y="0"/>
                  <a:pt x="377" y="84"/>
                  <a:pt x="377" y="188"/>
                </a:cubicBezTo>
              </a:path>
            </a:pathLst>
          </a:custGeom>
          <a:solidFill>
            <a:schemeClr val="accent5">
              <a:lumMod val="75000"/>
              <a:lumOff val="25000"/>
            </a:schemeClr>
          </a:solidFill>
          <a:ln w="12700">
            <a:solidFill>
              <a:schemeClr val="accent5">
                <a:lumMod val="75000"/>
                <a:lumOff val="25000"/>
              </a:schemeClr>
            </a:solidFill>
          </a:ln>
          <a:effectLst/>
        </p:spPr>
        <p:txBody>
          <a:bodyPr wrap="none" anchor="ctr"/>
          <a:lstStyle/>
          <a:p>
            <a:endParaRPr lang="en-US" sz="2449" dirty="0"/>
          </a:p>
        </p:txBody>
      </p:sp>
      <p:cxnSp>
        <p:nvCxnSpPr>
          <p:cNvPr id="25" name="Straight Connector 24">
            <a:extLst>
              <a:ext uri="{FF2B5EF4-FFF2-40B4-BE49-F238E27FC236}">
                <a16:creationId xmlns:a16="http://schemas.microsoft.com/office/drawing/2014/main" id="{E3D18F7A-CBDD-C140-BABB-3CEA8FCAA1CA}"/>
              </a:ext>
            </a:extLst>
          </p:cNvPr>
          <p:cNvCxnSpPr>
            <a:cxnSpLocks/>
          </p:cNvCxnSpPr>
          <p:nvPr/>
        </p:nvCxnSpPr>
        <p:spPr>
          <a:xfrm flipV="1">
            <a:off x="6341302" y="2862073"/>
            <a:ext cx="1022073" cy="190415"/>
          </a:xfrm>
          <a:prstGeom prst="line">
            <a:avLst/>
          </a:prstGeom>
          <a:ln w="25400">
            <a:solidFill>
              <a:schemeClr val="tx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6" name="Freeform 70">
            <a:extLst>
              <a:ext uri="{FF2B5EF4-FFF2-40B4-BE49-F238E27FC236}">
                <a16:creationId xmlns:a16="http://schemas.microsoft.com/office/drawing/2014/main" id="{2DF7D4F8-12E9-D342-A3E2-9E8AA667003C}"/>
              </a:ext>
            </a:extLst>
          </p:cNvPr>
          <p:cNvSpPr>
            <a:spLocks noChangeArrowheads="1"/>
          </p:cNvSpPr>
          <p:nvPr/>
        </p:nvSpPr>
        <p:spPr bwMode="auto">
          <a:xfrm>
            <a:off x="2761301" y="1117681"/>
            <a:ext cx="2093976" cy="308796"/>
          </a:xfrm>
          <a:custGeom>
            <a:avLst/>
            <a:gdLst>
              <a:gd name="T0" fmla="*/ 3387 w 3388"/>
              <a:gd name="T1" fmla="*/ 627 h 628"/>
              <a:gd name="T2" fmla="*/ 0 w 3388"/>
              <a:gd name="T3" fmla="*/ 627 h 628"/>
              <a:gd name="T4" fmla="*/ 0 w 3388"/>
              <a:gd name="T5" fmla="*/ 0 h 628"/>
              <a:gd name="T6" fmla="*/ 3387 w 3388"/>
              <a:gd name="T7" fmla="*/ 0 h 628"/>
              <a:gd name="T8" fmla="*/ 3387 w 3388"/>
              <a:gd name="T9" fmla="*/ 627 h 628"/>
            </a:gdLst>
            <a:ahLst/>
            <a:cxnLst>
              <a:cxn ang="0">
                <a:pos x="T0" y="T1"/>
              </a:cxn>
              <a:cxn ang="0">
                <a:pos x="T2" y="T3"/>
              </a:cxn>
              <a:cxn ang="0">
                <a:pos x="T4" y="T5"/>
              </a:cxn>
              <a:cxn ang="0">
                <a:pos x="T6" y="T7"/>
              </a:cxn>
              <a:cxn ang="0">
                <a:pos x="T8" y="T9"/>
              </a:cxn>
            </a:cxnLst>
            <a:rect l="0" t="0" r="r" b="b"/>
            <a:pathLst>
              <a:path w="3388" h="628">
                <a:moveTo>
                  <a:pt x="3387" y="627"/>
                </a:moveTo>
                <a:lnTo>
                  <a:pt x="0" y="627"/>
                </a:lnTo>
                <a:lnTo>
                  <a:pt x="0" y="0"/>
                </a:lnTo>
                <a:lnTo>
                  <a:pt x="3387" y="0"/>
                </a:lnTo>
                <a:lnTo>
                  <a:pt x="3387" y="627"/>
                </a:lnTo>
              </a:path>
            </a:pathLst>
          </a:custGeom>
          <a:solidFill>
            <a:schemeClr val="accent6">
              <a:lumMod val="50000"/>
            </a:schemeClr>
          </a:solidFill>
          <a:ln>
            <a:noFill/>
          </a:ln>
          <a:effectLst/>
        </p:spPr>
        <p:txBody>
          <a:bodyPr wrap="none" anchor="ctr"/>
          <a:lstStyle/>
          <a:p>
            <a:r>
              <a:rPr lang="en-US" sz="1400" dirty="0">
                <a:solidFill>
                  <a:schemeClr val="bg2"/>
                </a:solidFill>
              </a:rPr>
              <a:t>Sessions 3-4: Wk 5-7</a:t>
            </a:r>
          </a:p>
        </p:txBody>
      </p:sp>
      <p:sp>
        <p:nvSpPr>
          <p:cNvPr id="27" name="Rectangle 26">
            <a:extLst>
              <a:ext uri="{FF2B5EF4-FFF2-40B4-BE49-F238E27FC236}">
                <a16:creationId xmlns:a16="http://schemas.microsoft.com/office/drawing/2014/main" id="{6AF1E648-7B07-D240-8443-06D76D19AD8E}"/>
              </a:ext>
            </a:extLst>
          </p:cNvPr>
          <p:cNvSpPr/>
          <p:nvPr/>
        </p:nvSpPr>
        <p:spPr>
          <a:xfrm>
            <a:off x="7681888" y="1991273"/>
            <a:ext cx="1287941" cy="1296213"/>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12 Mon Outcomes Measured</a:t>
            </a:r>
          </a:p>
        </p:txBody>
      </p:sp>
      <p:grpSp>
        <p:nvGrpSpPr>
          <p:cNvPr id="28" name="Group 27">
            <a:extLst>
              <a:ext uri="{FF2B5EF4-FFF2-40B4-BE49-F238E27FC236}">
                <a16:creationId xmlns:a16="http://schemas.microsoft.com/office/drawing/2014/main" id="{04ECC5DF-E44C-8442-B743-0215F9655141}"/>
              </a:ext>
            </a:extLst>
          </p:cNvPr>
          <p:cNvGrpSpPr/>
          <p:nvPr/>
        </p:nvGrpSpPr>
        <p:grpSpPr>
          <a:xfrm>
            <a:off x="1368183" y="3585443"/>
            <a:ext cx="2094194" cy="1270808"/>
            <a:chOff x="1554877" y="3595103"/>
            <a:chExt cx="2094194" cy="1270808"/>
          </a:xfrm>
        </p:grpSpPr>
        <p:sp>
          <p:nvSpPr>
            <p:cNvPr id="29" name="Freeform 135">
              <a:extLst>
                <a:ext uri="{FF2B5EF4-FFF2-40B4-BE49-F238E27FC236}">
                  <a16:creationId xmlns:a16="http://schemas.microsoft.com/office/drawing/2014/main" id="{3504A584-36A0-A64F-9131-1AC2F621E68A}"/>
                </a:ext>
              </a:extLst>
            </p:cNvPr>
            <p:cNvSpPr>
              <a:spLocks noChangeArrowheads="1"/>
            </p:cNvSpPr>
            <p:nvPr/>
          </p:nvSpPr>
          <p:spPr bwMode="auto">
            <a:xfrm>
              <a:off x="1561400" y="3628897"/>
              <a:ext cx="2078255" cy="1237014"/>
            </a:xfrm>
            <a:custGeom>
              <a:avLst/>
              <a:gdLst>
                <a:gd name="T0" fmla="*/ 3013 w 3389"/>
                <a:gd name="T1" fmla="*/ 2153 h 2154"/>
                <a:gd name="T2" fmla="*/ 375 w 3389"/>
                <a:gd name="T3" fmla="*/ 2153 h 2154"/>
                <a:gd name="T4" fmla="*/ 375 w 3389"/>
                <a:gd name="T5" fmla="*/ 2153 h 2154"/>
                <a:gd name="T6" fmla="*/ 0 w 3389"/>
                <a:gd name="T7" fmla="*/ 1779 h 2154"/>
                <a:gd name="T8" fmla="*/ 0 w 3389"/>
                <a:gd name="T9" fmla="*/ 375 h 2154"/>
                <a:gd name="T10" fmla="*/ 0 w 3389"/>
                <a:gd name="T11" fmla="*/ 375 h 2154"/>
                <a:gd name="T12" fmla="*/ 375 w 3389"/>
                <a:gd name="T13" fmla="*/ 0 h 2154"/>
                <a:gd name="T14" fmla="*/ 3013 w 3389"/>
                <a:gd name="T15" fmla="*/ 0 h 2154"/>
                <a:gd name="T16" fmla="*/ 3013 w 3389"/>
                <a:gd name="T17" fmla="*/ 0 h 2154"/>
                <a:gd name="T18" fmla="*/ 3388 w 3389"/>
                <a:gd name="T19" fmla="*/ 375 h 2154"/>
                <a:gd name="T20" fmla="*/ 3388 w 3389"/>
                <a:gd name="T21" fmla="*/ 1779 h 2154"/>
                <a:gd name="T22" fmla="*/ 3388 w 3389"/>
                <a:gd name="T23" fmla="*/ 1779 h 2154"/>
                <a:gd name="T24" fmla="*/ 3013 w 3389"/>
                <a:gd name="T25" fmla="*/ 2153 h 2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9" h="2154">
                  <a:moveTo>
                    <a:pt x="3013" y="2153"/>
                  </a:moveTo>
                  <a:lnTo>
                    <a:pt x="375" y="2153"/>
                  </a:lnTo>
                  <a:lnTo>
                    <a:pt x="375" y="2153"/>
                  </a:lnTo>
                  <a:cubicBezTo>
                    <a:pt x="168" y="2153"/>
                    <a:pt x="0" y="1985"/>
                    <a:pt x="0" y="1779"/>
                  </a:cubicBezTo>
                  <a:lnTo>
                    <a:pt x="0" y="375"/>
                  </a:lnTo>
                  <a:lnTo>
                    <a:pt x="0" y="375"/>
                  </a:lnTo>
                  <a:cubicBezTo>
                    <a:pt x="0" y="168"/>
                    <a:pt x="168" y="0"/>
                    <a:pt x="375" y="0"/>
                  </a:cubicBezTo>
                  <a:lnTo>
                    <a:pt x="3013" y="0"/>
                  </a:lnTo>
                  <a:lnTo>
                    <a:pt x="3013" y="0"/>
                  </a:lnTo>
                  <a:cubicBezTo>
                    <a:pt x="3220" y="0"/>
                    <a:pt x="3388" y="168"/>
                    <a:pt x="3388" y="375"/>
                  </a:cubicBezTo>
                  <a:lnTo>
                    <a:pt x="3388" y="1779"/>
                  </a:lnTo>
                  <a:lnTo>
                    <a:pt x="3388" y="1779"/>
                  </a:lnTo>
                  <a:cubicBezTo>
                    <a:pt x="3388" y="1985"/>
                    <a:pt x="3220" y="2153"/>
                    <a:pt x="3013" y="2153"/>
                  </a:cubicBezTo>
                </a:path>
              </a:pathLst>
            </a:custGeom>
            <a:noFill/>
            <a:ln>
              <a:solidFill>
                <a:schemeClr val="accent2">
                  <a:lumMod val="50000"/>
                </a:schemeClr>
              </a:solidFill>
            </a:ln>
            <a:effectLst/>
          </p:spPr>
          <p:txBody>
            <a:bodyPr wrap="none" anchor="ctr"/>
            <a:lstStyle/>
            <a:p>
              <a:endParaRPr lang="en-US" sz="2449" dirty="0"/>
            </a:p>
          </p:txBody>
        </p:sp>
        <p:sp>
          <p:nvSpPr>
            <p:cNvPr id="30" name="Freeform 136">
              <a:extLst>
                <a:ext uri="{FF2B5EF4-FFF2-40B4-BE49-F238E27FC236}">
                  <a16:creationId xmlns:a16="http://schemas.microsoft.com/office/drawing/2014/main" id="{6B4347C6-F219-6C47-9357-24A87BEDAC4F}"/>
                </a:ext>
              </a:extLst>
            </p:cNvPr>
            <p:cNvSpPr>
              <a:spLocks noChangeArrowheads="1"/>
            </p:cNvSpPr>
            <p:nvPr/>
          </p:nvSpPr>
          <p:spPr bwMode="auto">
            <a:xfrm>
              <a:off x="1554877" y="3595103"/>
              <a:ext cx="2094194" cy="310970"/>
            </a:xfrm>
            <a:custGeom>
              <a:avLst/>
              <a:gdLst>
                <a:gd name="T0" fmla="*/ 3388 w 3389"/>
                <a:gd name="T1" fmla="*/ 629 h 630"/>
                <a:gd name="T2" fmla="*/ 0 w 3389"/>
                <a:gd name="T3" fmla="*/ 629 h 630"/>
                <a:gd name="T4" fmla="*/ 0 w 3389"/>
                <a:gd name="T5" fmla="*/ 0 h 630"/>
                <a:gd name="T6" fmla="*/ 3388 w 3389"/>
                <a:gd name="T7" fmla="*/ 0 h 630"/>
                <a:gd name="T8" fmla="*/ 3388 w 3389"/>
                <a:gd name="T9" fmla="*/ 629 h 630"/>
              </a:gdLst>
              <a:ahLst/>
              <a:cxnLst>
                <a:cxn ang="0">
                  <a:pos x="T0" y="T1"/>
                </a:cxn>
                <a:cxn ang="0">
                  <a:pos x="T2" y="T3"/>
                </a:cxn>
                <a:cxn ang="0">
                  <a:pos x="T4" y="T5"/>
                </a:cxn>
                <a:cxn ang="0">
                  <a:pos x="T6" y="T7"/>
                </a:cxn>
                <a:cxn ang="0">
                  <a:pos x="T8" y="T9"/>
                </a:cxn>
              </a:cxnLst>
              <a:rect l="0" t="0" r="r" b="b"/>
              <a:pathLst>
                <a:path w="3389" h="630">
                  <a:moveTo>
                    <a:pt x="3388" y="629"/>
                  </a:moveTo>
                  <a:lnTo>
                    <a:pt x="0" y="629"/>
                  </a:lnTo>
                  <a:lnTo>
                    <a:pt x="0" y="0"/>
                  </a:lnTo>
                  <a:lnTo>
                    <a:pt x="3388" y="0"/>
                  </a:lnTo>
                  <a:lnTo>
                    <a:pt x="3388" y="629"/>
                  </a:lnTo>
                </a:path>
              </a:pathLst>
            </a:custGeom>
            <a:solidFill>
              <a:schemeClr val="accent5">
                <a:lumMod val="75000"/>
                <a:lumOff val="25000"/>
              </a:schemeClr>
            </a:solidFill>
            <a:ln>
              <a:noFill/>
            </a:ln>
            <a:effectLst/>
          </p:spPr>
          <p:txBody>
            <a:bodyPr wrap="none" anchor="ctr"/>
            <a:lstStyle/>
            <a:p>
              <a:r>
                <a:rPr lang="en-US" sz="1400" dirty="0">
                  <a:solidFill>
                    <a:schemeClr val="bg2"/>
                  </a:solidFill>
                </a:rPr>
                <a:t>Session 2: Wk 3 </a:t>
              </a:r>
            </a:p>
          </p:txBody>
        </p:sp>
        <p:sp>
          <p:nvSpPr>
            <p:cNvPr id="31" name="TextBox 30">
              <a:extLst>
                <a:ext uri="{FF2B5EF4-FFF2-40B4-BE49-F238E27FC236}">
                  <a16:creationId xmlns:a16="http://schemas.microsoft.com/office/drawing/2014/main" id="{27D71735-C590-C143-A4A9-8AEC6F9761F8}"/>
                </a:ext>
              </a:extLst>
            </p:cNvPr>
            <p:cNvSpPr txBox="1"/>
            <p:nvPr/>
          </p:nvSpPr>
          <p:spPr>
            <a:xfrm>
              <a:off x="1567083" y="3953361"/>
              <a:ext cx="2059931" cy="830997"/>
            </a:xfrm>
            <a:prstGeom prst="rect">
              <a:avLst/>
            </a:prstGeom>
            <a:noFill/>
          </p:spPr>
          <p:txBody>
            <a:bodyPr wrap="square">
              <a:spAutoFit/>
            </a:bodyPr>
            <a:lstStyle/>
            <a:p>
              <a:pPr marL="117475" indent="-117475">
                <a:buFont typeface="Arial" panose="020B0604020202020204" pitchFamily="34" charset="0"/>
                <a:buChar char="•"/>
              </a:pPr>
              <a:r>
                <a:rPr lang="en-US" sz="1200" dirty="0"/>
                <a:t>Education and discussion</a:t>
              </a:r>
            </a:p>
            <a:p>
              <a:pPr marL="117475" indent="-117475">
                <a:buFont typeface="Arial" panose="020B0604020202020204" pitchFamily="34" charset="0"/>
                <a:buChar char="•"/>
              </a:pPr>
              <a:r>
                <a:rPr lang="en-US" sz="1200" dirty="0"/>
                <a:t>Review of goals, progress, barriers</a:t>
              </a:r>
            </a:p>
            <a:p>
              <a:pPr marL="117475" indent="-117475">
                <a:buFont typeface="Arial" panose="020B0604020202020204" pitchFamily="34" charset="0"/>
                <a:buChar char="•"/>
              </a:pPr>
              <a:r>
                <a:rPr lang="en-US" sz="1200" dirty="0"/>
                <a:t>Strategies developed</a:t>
              </a:r>
            </a:p>
          </p:txBody>
        </p:sp>
      </p:grpSp>
      <p:sp>
        <p:nvSpPr>
          <p:cNvPr id="32" name="TextBox 31">
            <a:extLst>
              <a:ext uri="{FF2B5EF4-FFF2-40B4-BE49-F238E27FC236}">
                <a16:creationId xmlns:a16="http://schemas.microsoft.com/office/drawing/2014/main" id="{FFD16DD3-43DD-414C-9EAF-853C16E4B414}"/>
              </a:ext>
            </a:extLst>
          </p:cNvPr>
          <p:cNvSpPr txBox="1"/>
          <p:nvPr/>
        </p:nvSpPr>
        <p:spPr>
          <a:xfrm>
            <a:off x="2757459" y="1441303"/>
            <a:ext cx="2059931" cy="646331"/>
          </a:xfrm>
          <a:prstGeom prst="rect">
            <a:avLst/>
          </a:prstGeom>
          <a:noFill/>
        </p:spPr>
        <p:txBody>
          <a:bodyPr wrap="square">
            <a:spAutoFit/>
          </a:bodyPr>
          <a:lstStyle/>
          <a:p>
            <a:pPr marL="63500" indent="-63500">
              <a:buFont typeface="Arial" panose="020B0604020202020204" pitchFamily="34" charset="0"/>
              <a:buChar char="•"/>
            </a:pPr>
            <a:r>
              <a:rPr lang="en-US" sz="1200" dirty="0"/>
              <a:t>Review of goals, progress, barriers to achieving goals</a:t>
            </a:r>
          </a:p>
          <a:p>
            <a:pPr marL="63500" indent="-63500">
              <a:buFont typeface="Arial" panose="020B0604020202020204" pitchFamily="34" charset="0"/>
              <a:buChar char="•"/>
            </a:pPr>
            <a:r>
              <a:rPr lang="en-US" sz="1200" dirty="0"/>
              <a:t>Strategies developed</a:t>
            </a:r>
          </a:p>
        </p:txBody>
      </p:sp>
      <p:sp>
        <p:nvSpPr>
          <p:cNvPr id="33" name="TextBox 32">
            <a:extLst>
              <a:ext uri="{FF2B5EF4-FFF2-40B4-BE49-F238E27FC236}">
                <a16:creationId xmlns:a16="http://schemas.microsoft.com/office/drawing/2014/main" id="{4D590981-A2F3-7F46-8798-01CDAD27E872}"/>
              </a:ext>
            </a:extLst>
          </p:cNvPr>
          <p:cNvSpPr txBox="1"/>
          <p:nvPr/>
        </p:nvSpPr>
        <p:spPr>
          <a:xfrm>
            <a:off x="5158542" y="1456920"/>
            <a:ext cx="2170056" cy="461665"/>
          </a:xfrm>
          <a:prstGeom prst="rect">
            <a:avLst/>
          </a:prstGeom>
          <a:noFill/>
        </p:spPr>
        <p:txBody>
          <a:bodyPr wrap="square">
            <a:spAutoFit/>
          </a:bodyPr>
          <a:lstStyle/>
          <a:p>
            <a:pPr marL="117475" indent="-117475">
              <a:buFont typeface="Arial" panose="020B0604020202020204" pitchFamily="34" charset="0"/>
              <a:buChar char="•"/>
            </a:pPr>
            <a:r>
              <a:rPr lang="en-US" sz="1200" dirty="0"/>
              <a:t>Review of goals, progress, barriers to achieving goals</a:t>
            </a:r>
          </a:p>
        </p:txBody>
      </p:sp>
      <p:sp>
        <p:nvSpPr>
          <p:cNvPr id="34" name="Freeform 475">
            <a:extLst>
              <a:ext uri="{FF2B5EF4-FFF2-40B4-BE49-F238E27FC236}">
                <a16:creationId xmlns:a16="http://schemas.microsoft.com/office/drawing/2014/main" id="{0B0557C2-9C3E-B94D-8891-FF8CBC6D4A7D}"/>
              </a:ext>
            </a:extLst>
          </p:cNvPr>
          <p:cNvSpPr>
            <a:spLocks noChangeArrowheads="1"/>
          </p:cNvSpPr>
          <p:nvPr/>
        </p:nvSpPr>
        <p:spPr bwMode="auto">
          <a:xfrm>
            <a:off x="2458469" y="3047030"/>
            <a:ext cx="15223" cy="457200"/>
          </a:xfrm>
          <a:prstGeom prst="rect">
            <a:avLst/>
          </a:prstGeom>
          <a:solidFill>
            <a:schemeClr val="accent1">
              <a:lumMod val="75000"/>
            </a:schemeClr>
          </a:solidFill>
          <a:ln w="12700">
            <a:solidFill>
              <a:schemeClr val="accent5">
                <a:lumMod val="75000"/>
                <a:lumOff val="25000"/>
              </a:schemeClr>
            </a:solidFill>
          </a:ln>
          <a:effectLst/>
        </p:spPr>
        <p:txBody>
          <a:bodyPr wrap="none" anchor="ctr"/>
          <a:lstStyle/>
          <a:p>
            <a:endParaRPr lang="en-US" sz="2449" dirty="0"/>
          </a:p>
        </p:txBody>
      </p:sp>
      <p:sp>
        <p:nvSpPr>
          <p:cNvPr id="35" name="Freeform 475">
            <a:extLst>
              <a:ext uri="{FF2B5EF4-FFF2-40B4-BE49-F238E27FC236}">
                <a16:creationId xmlns:a16="http://schemas.microsoft.com/office/drawing/2014/main" id="{C7E54EBB-913B-8342-AC8F-F242AD55BD29}"/>
              </a:ext>
            </a:extLst>
          </p:cNvPr>
          <p:cNvSpPr>
            <a:spLocks noChangeArrowheads="1"/>
          </p:cNvSpPr>
          <p:nvPr/>
        </p:nvSpPr>
        <p:spPr bwMode="auto">
          <a:xfrm>
            <a:off x="7465394" y="3036311"/>
            <a:ext cx="15223" cy="457200"/>
          </a:xfrm>
          <a:prstGeom prst="rect">
            <a:avLst/>
          </a:prstGeom>
          <a:solidFill>
            <a:schemeClr val="accent1">
              <a:lumMod val="75000"/>
            </a:schemeClr>
          </a:solidFill>
          <a:ln w="12700">
            <a:solidFill>
              <a:schemeClr val="accent5">
                <a:lumMod val="75000"/>
                <a:lumOff val="25000"/>
              </a:schemeClr>
            </a:solidFill>
          </a:ln>
          <a:effectLst/>
        </p:spPr>
        <p:txBody>
          <a:bodyPr wrap="none" anchor="ctr"/>
          <a:lstStyle/>
          <a:p>
            <a:endParaRPr lang="en-US" sz="2449" dirty="0"/>
          </a:p>
        </p:txBody>
      </p:sp>
      <p:sp>
        <p:nvSpPr>
          <p:cNvPr id="36" name="Freeform 475">
            <a:extLst>
              <a:ext uri="{FF2B5EF4-FFF2-40B4-BE49-F238E27FC236}">
                <a16:creationId xmlns:a16="http://schemas.microsoft.com/office/drawing/2014/main" id="{872207C6-62E2-CC4F-9E32-130D79187333}"/>
              </a:ext>
            </a:extLst>
          </p:cNvPr>
          <p:cNvSpPr>
            <a:spLocks noChangeArrowheads="1"/>
          </p:cNvSpPr>
          <p:nvPr/>
        </p:nvSpPr>
        <p:spPr bwMode="auto">
          <a:xfrm>
            <a:off x="4917842" y="3036311"/>
            <a:ext cx="15223" cy="457200"/>
          </a:xfrm>
          <a:prstGeom prst="rect">
            <a:avLst/>
          </a:prstGeom>
          <a:solidFill>
            <a:schemeClr val="accent1">
              <a:lumMod val="75000"/>
            </a:schemeClr>
          </a:solidFill>
          <a:ln w="12700">
            <a:solidFill>
              <a:schemeClr val="accent5">
                <a:lumMod val="75000"/>
                <a:lumOff val="25000"/>
              </a:schemeClr>
            </a:solidFill>
          </a:ln>
          <a:effectLst/>
        </p:spPr>
        <p:txBody>
          <a:bodyPr wrap="none" anchor="ctr"/>
          <a:lstStyle/>
          <a:p>
            <a:endParaRPr lang="en-US" sz="2449" dirty="0"/>
          </a:p>
        </p:txBody>
      </p:sp>
      <p:cxnSp>
        <p:nvCxnSpPr>
          <p:cNvPr id="37" name="Straight Connector 36">
            <a:extLst>
              <a:ext uri="{FF2B5EF4-FFF2-40B4-BE49-F238E27FC236}">
                <a16:creationId xmlns:a16="http://schemas.microsoft.com/office/drawing/2014/main" id="{76A59D5D-7C5C-1E49-8890-7818B95CDAD4}"/>
              </a:ext>
            </a:extLst>
          </p:cNvPr>
          <p:cNvCxnSpPr/>
          <p:nvPr/>
        </p:nvCxnSpPr>
        <p:spPr>
          <a:xfrm>
            <a:off x="1361062" y="1457493"/>
            <a:ext cx="0" cy="656000"/>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9A46394C-9184-7E40-949C-F284EC59EA00}"/>
              </a:ext>
            </a:extLst>
          </p:cNvPr>
          <p:cNvSpPr txBox="1"/>
          <p:nvPr/>
        </p:nvSpPr>
        <p:spPr>
          <a:xfrm>
            <a:off x="199268" y="1451447"/>
            <a:ext cx="1256294" cy="646331"/>
          </a:xfrm>
          <a:prstGeom prst="rect">
            <a:avLst/>
          </a:prstGeom>
          <a:noFill/>
        </p:spPr>
        <p:txBody>
          <a:bodyPr wrap="square">
            <a:spAutoFit/>
          </a:bodyPr>
          <a:lstStyle/>
          <a:p>
            <a:pPr marL="63500" indent="-63500">
              <a:buFont typeface="Arial" panose="020B0604020202020204" pitchFamily="34" charset="0"/>
              <a:buChar char="•"/>
            </a:pPr>
            <a:r>
              <a:rPr lang="en-US" sz="1200" dirty="0"/>
              <a:t>Orientation</a:t>
            </a:r>
          </a:p>
          <a:p>
            <a:pPr marL="63500" indent="-63500">
              <a:buFont typeface="Arial" panose="020B0604020202020204" pitchFamily="34" charset="0"/>
              <a:buChar char="•"/>
            </a:pPr>
            <a:r>
              <a:rPr lang="en-US" sz="1200" dirty="0"/>
              <a:t>SMART goals </a:t>
            </a:r>
          </a:p>
          <a:p>
            <a:pPr marL="63500" indent="-63500">
              <a:buFont typeface="Arial" panose="020B0604020202020204" pitchFamily="34" charset="0"/>
              <a:buChar char="•"/>
            </a:pPr>
            <a:r>
              <a:rPr lang="en-US" sz="1200" dirty="0"/>
              <a:t>Strategies</a:t>
            </a:r>
          </a:p>
        </p:txBody>
      </p:sp>
      <p:sp>
        <p:nvSpPr>
          <p:cNvPr id="39" name="TextBox 38">
            <a:extLst>
              <a:ext uri="{FF2B5EF4-FFF2-40B4-BE49-F238E27FC236}">
                <a16:creationId xmlns:a16="http://schemas.microsoft.com/office/drawing/2014/main" id="{8B6ED7A1-073C-3E4B-B188-CA553ADD3197}"/>
              </a:ext>
            </a:extLst>
          </p:cNvPr>
          <p:cNvSpPr txBox="1"/>
          <p:nvPr/>
        </p:nvSpPr>
        <p:spPr>
          <a:xfrm>
            <a:off x="1302011" y="1451447"/>
            <a:ext cx="1158828" cy="646331"/>
          </a:xfrm>
          <a:prstGeom prst="rect">
            <a:avLst/>
          </a:prstGeom>
          <a:noFill/>
        </p:spPr>
        <p:txBody>
          <a:bodyPr wrap="square">
            <a:spAutoFit/>
          </a:bodyPr>
          <a:lstStyle/>
          <a:p>
            <a:pPr marL="63500" indent="-63500">
              <a:buFont typeface="Arial" panose="020B0604020202020204" pitchFamily="34" charset="0"/>
              <a:buChar char="•"/>
            </a:pPr>
            <a:r>
              <a:rPr lang="en-US" sz="1200" dirty="0">
                <a:solidFill>
                  <a:schemeClr val="accent4"/>
                </a:solidFill>
              </a:rPr>
              <a:t>History taken</a:t>
            </a:r>
          </a:p>
          <a:p>
            <a:pPr marL="63500" indent="-63500">
              <a:buFont typeface="Arial" panose="020B0604020202020204" pitchFamily="34" charset="0"/>
              <a:buChar char="•"/>
            </a:pPr>
            <a:r>
              <a:rPr lang="en-US" sz="1200" dirty="0">
                <a:solidFill>
                  <a:schemeClr val="accent4"/>
                </a:solidFill>
              </a:rPr>
              <a:t>Advice about exercise</a:t>
            </a:r>
          </a:p>
        </p:txBody>
      </p:sp>
      <p:grpSp>
        <p:nvGrpSpPr>
          <p:cNvPr id="40" name="Group 39">
            <a:extLst>
              <a:ext uri="{FF2B5EF4-FFF2-40B4-BE49-F238E27FC236}">
                <a16:creationId xmlns:a16="http://schemas.microsoft.com/office/drawing/2014/main" id="{64D98478-9D41-9D48-A3C6-A224DF9B9176}"/>
              </a:ext>
            </a:extLst>
          </p:cNvPr>
          <p:cNvGrpSpPr/>
          <p:nvPr/>
        </p:nvGrpSpPr>
        <p:grpSpPr>
          <a:xfrm>
            <a:off x="3511892" y="3603077"/>
            <a:ext cx="2727863" cy="1270808"/>
            <a:chOff x="3708701" y="3595103"/>
            <a:chExt cx="2727863" cy="1270808"/>
          </a:xfrm>
        </p:grpSpPr>
        <p:sp>
          <p:nvSpPr>
            <p:cNvPr id="41" name="Freeform 267">
              <a:extLst>
                <a:ext uri="{FF2B5EF4-FFF2-40B4-BE49-F238E27FC236}">
                  <a16:creationId xmlns:a16="http://schemas.microsoft.com/office/drawing/2014/main" id="{3E4C0ED9-9BD5-1A40-BFC0-23B3148912DA}"/>
                </a:ext>
              </a:extLst>
            </p:cNvPr>
            <p:cNvSpPr>
              <a:spLocks noChangeArrowheads="1"/>
            </p:cNvSpPr>
            <p:nvPr/>
          </p:nvSpPr>
          <p:spPr bwMode="auto">
            <a:xfrm>
              <a:off x="3763516" y="3628897"/>
              <a:ext cx="2673048" cy="1237014"/>
            </a:xfrm>
            <a:custGeom>
              <a:avLst/>
              <a:gdLst>
                <a:gd name="T0" fmla="*/ 3012 w 3387"/>
                <a:gd name="T1" fmla="*/ 2153 h 2154"/>
                <a:gd name="T2" fmla="*/ 375 w 3387"/>
                <a:gd name="T3" fmla="*/ 2153 h 2154"/>
                <a:gd name="T4" fmla="*/ 375 w 3387"/>
                <a:gd name="T5" fmla="*/ 2153 h 2154"/>
                <a:gd name="T6" fmla="*/ 0 w 3387"/>
                <a:gd name="T7" fmla="*/ 1779 h 2154"/>
                <a:gd name="T8" fmla="*/ 0 w 3387"/>
                <a:gd name="T9" fmla="*/ 375 h 2154"/>
                <a:gd name="T10" fmla="*/ 0 w 3387"/>
                <a:gd name="T11" fmla="*/ 375 h 2154"/>
                <a:gd name="T12" fmla="*/ 375 w 3387"/>
                <a:gd name="T13" fmla="*/ 0 h 2154"/>
                <a:gd name="T14" fmla="*/ 3012 w 3387"/>
                <a:gd name="T15" fmla="*/ 0 h 2154"/>
                <a:gd name="T16" fmla="*/ 3012 w 3387"/>
                <a:gd name="T17" fmla="*/ 0 h 2154"/>
                <a:gd name="T18" fmla="*/ 3386 w 3387"/>
                <a:gd name="T19" fmla="*/ 375 h 2154"/>
                <a:gd name="T20" fmla="*/ 3386 w 3387"/>
                <a:gd name="T21" fmla="*/ 1779 h 2154"/>
                <a:gd name="T22" fmla="*/ 3386 w 3387"/>
                <a:gd name="T23" fmla="*/ 1779 h 2154"/>
                <a:gd name="T24" fmla="*/ 3012 w 3387"/>
                <a:gd name="T25" fmla="*/ 2153 h 2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7" h="2154">
                  <a:moveTo>
                    <a:pt x="3012" y="2153"/>
                  </a:moveTo>
                  <a:lnTo>
                    <a:pt x="375" y="2153"/>
                  </a:lnTo>
                  <a:lnTo>
                    <a:pt x="375" y="2153"/>
                  </a:lnTo>
                  <a:cubicBezTo>
                    <a:pt x="168" y="2153"/>
                    <a:pt x="0" y="1985"/>
                    <a:pt x="0" y="1779"/>
                  </a:cubicBezTo>
                  <a:lnTo>
                    <a:pt x="0" y="375"/>
                  </a:lnTo>
                  <a:lnTo>
                    <a:pt x="0" y="375"/>
                  </a:lnTo>
                  <a:cubicBezTo>
                    <a:pt x="0" y="168"/>
                    <a:pt x="168" y="0"/>
                    <a:pt x="375" y="0"/>
                  </a:cubicBezTo>
                  <a:lnTo>
                    <a:pt x="3012" y="0"/>
                  </a:lnTo>
                  <a:lnTo>
                    <a:pt x="3012" y="0"/>
                  </a:lnTo>
                  <a:cubicBezTo>
                    <a:pt x="3219" y="0"/>
                    <a:pt x="3386" y="168"/>
                    <a:pt x="3386" y="375"/>
                  </a:cubicBezTo>
                  <a:lnTo>
                    <a:pt x="3386" y="1779"/>
                  </a:lnTo>
                  <a:lnTo>
                    <a:pt x="3386" y="1779"/>
                  </a:lnTo>
                  <a:cubicBezTo>
                    <a:pt x="3386" y="1985"/>
                    <a:pt x="3219" y="2153"/>
                    <a:pt x="3012" y="2153"/>
                  </a:cubicBezTo>
                </a:path>
              </a:pathLst>
            </a:custGeom>
            <a:solidFill>
              <a:schemeClr val="bg2"/>
            </a:solidFill>
            <a:ln>
              <a:solidFill>
                <a:schemeClr val="accent1">
                  <a:lumMod val="50000"/>
                </a:schemeClr>
              </a:solidFill>
            </a:ln>
            <a:effectLst/>
          </p:spPr>
          <p:txBody>
            <a:bodyPr wrap="none" anchor="ctr"/>
            <a:lstStyle/>
            <a:p>
              <a:endParaRPr lang="en-US" sz="2449" dirty="0"/>
            </a:p>
          </p:txBody>
        </p:sp>
        <p:sp>
          <p:nvSpPr>
            <p:cNvPr id="42" name="Freeform 268">
              <a:extLst>
                <a:ext uri="{FF2B5EF4-FFF2-40B4-BE49-F238E27FC236}">
                  <a16:creationId xmlns:a16="http://schemas.microsoft.com/office/drawing/2014/main" id="{875F0726-C614-564F-98A3-419B7A123F4E}"/>
                </a:ext>
              </a:extLst>
            </p:cNvPr>
            <p:cNvSpPr>
              <a:spLocks noChangeArrowheads="1"/>
            </p:cNvSpPr>
            <p:nvPr/>
          </p:nvSpPr>
          <p:spPr bwMode="auto">
            <a:xfrm>
              <a:off x="3751319" y="3595103"/>
              <a:ext cx="2685245" cy="310970"/>
            </a:xfrm>
            <a:custGeom>
              <a:avLst/>
              <a:gdLst>
                <a:gd name="T0" fmla="*/ 3386 w 3387"/>
                <a:gd name="T1" fmla="*/ 629 h 630"/>
                <a:gd name="T2" fmla="*/ 0 w 3387"/>
                <a:gd name="T3" fmla="*/ 629 h 630"/>
                <a:gd name="T4" fmla="*/ 0 w 3387"/>
                <a:gd name="T5" fmla="*/ 0 h 630"/>
                <a:gd name="T6" fmla="*/ 3386 w 3387"/>
                <a:gd name="T7" fmla="*/ 0 h 630"/>
                <a:gd name="T8" fmla="*/ 3386 w 3387"/>
                <a:gd name="T9" fmla="*/ 629 h 630"/>
              </a:gdLst>
              <a:ahLst/>
              <a:cxnLst>
                <a:cxn ang="0">
                  <a:pos x="T0" y="T1"/>
                </a:cxn>
                <a:cxn ang="0">
                  <a:pos x="T2" y="T3"/>
                </a:cxn>
                <a:cxn ang="0">
                  <a:pos x="T4" y="T5"/>
                </a:cxn>
                <a:cxn ang="0">
                  <a:pos x="T6" y="T7"/>
                </a:cxn>
                <a:cxn ang="0">
                  <a:pos x="T8" y="T9"/>
                </a:cxn>
              </a:cxnLst>
              <a:rect l="0" t="0" r="r" b="b"/>
              <a:pathLst>
                <a:path w="3387" h="630">
                  <a:moveTo>
                    <a:pt x="3386" y="629"/>
                  </a:moveTo>
                  <a:lnTo>
                    <a:pt x="0" y="629"/>
                  </a:lnTo>
                  <a:lnTo>
                    <a:pt x="0" y="0"/>
                  </a:lnTo>
                  <a:lnTo>
                    <a:pt x="3386" y="0"/>
                  </a:lnTo>
                  <a:lnTo>
                    <a:pt x="3386" y="629"/>
                  </a:lnTo>
                </a:path>
              </a:pathLst>
            </a:custGeom>
            <a:solidFill>
              <a:schemeClr val="accent5">
                <a:lumMod val="75000"/>
                <a:lumOff val="25000"/>
              </a:schemeClr>
            </a:solidFill>
            <a:ln>
              <a:noFill/>
            </a:ln>
            <a:effectLst/>
          </p:spPr>
          <p:txBody>
            <a:bodyPr wrap="none" anchor="ctr"/>
            <a:lstStyle/>
            <a:p>
              <a:r>
                <a:rPr lang="en-US" sz="1400" dirty="0">
                  <a:solidFill>
                    <a:schemeClr val="bg2"/>
                  </a:solidFill>
                </a:rPr>
                <a:t>Session 5: 2 Mon</a:t>
              </a:r>
            </a:p>
          </p:txBody>
        </p:sp>
        <p:sp>
          <p:nvSpPr>
            <p:cNvPr id="43" name="TextBox 42">
              <a:extLst>
                <a:ext uri="{FF2B5EF4-FFF2-40B4-BE49-F238E27FC236}">
                  <a16:creationId xmlns:a16="http://schemas.microsoft.com/office/drawing/2014/main" id="{AFD9B622-992E-4F48-88A3-D84377AA235B}"/>
                </a:ext>
              </a:extLst>
            </p:cNvPr>
            <p:cNvSpPr txBox="1"/>
            <p:nvPr/>
          </p:nvSpPr>
          <p:spPr>
            <a:xfrm>
              <a:off x="3708701" y="3920703"/>
              <a:ext cx="1686400" cy="830997"/>
            </a:xfrm>
            <a:prstGeom prst="rect">
              <a:avLst/>
            </a:prstGeom>
            <a:noFill/>
          </p:spPr>
          <p:txBody>
            <a:bodyPr wrap="square">
              <a:spAutoFit/>
            </a:bodyPr>
            <a:lstStyle/>
            <a:p>
              <a:pPr marL="63500" indent="-63500">
                <a:buFont typeface="Arial" panose="020B0604020202020204" pitchFamily="34" charset="0"/>
                <a:buChar char="•"/>
              </a:pPr>
              <a:r>
                <a:rPr lang="en-US" sz="1200" dirty="0"/>
                <a:t>Review of goals, progress, barriers</a:t>
              </a:r>
            </a:p>
            <a:p>
              <a:pPr marL="63500" indent="-63500">
                <a:buFont typeface="Arial" panose="020B0604020202020204" pitchFamily="34" charset="0"/>
                <a:buChar char="•"/>
              </a:pPr>
              <a:r>
                <a:rPr lang="en-US" sz="1200" dirty="0"/>
                <a:t>Strategies developed</a:t>
              </a:r>
            </a:p>
            <a:p>
              <a:pPr marL="63500" indent="-63500">
                <a:buFont typeface="Arial" panose="020B0604020202020204" pitchFamily="34" charset="0"/>
                <a:buChar char="•"/>
              </a:pPr>
              <a:r>
                <a:rPr lang="en-US" sz="1200" dirty="0"/>
                <a:t>Outcomes measured</a:t>
              </a:r>
            </a:p>
          </p:txBody>
        </p:sp>
        <p:sp>
          <p:nvSpPr>
            <p:cNvPr id="44" name="Freeform 475">
              <a:extLst>
                <a:ext uri="{FF2B5EF4-FFF2-40B4-BE49-F238E27FC236}">
                  <a16:creationId xmlns:a16="http://schemas.microsoft.com/office/drawing/2014/main" id="{16BABE67-E40C-FE4F-AA13-44BDD912B05F}"/>
                </a:ext>
              </a:extLst>
            </p:cNvPr>
            <p:cNvSpPr>
              <a:spLocks noChangeArrowheads="1"/>
            </p:cNvSpPr>
            <p:nvPr/>
          </p:nvSpPr>
          <p:spPr bwMode="auto">
            <a:xfrm>
              <a:off x="5336334" y="4016238"/>
              <a:ext cx="15223" cy="640080"/>
            </a:xfrm>
            <a:prstGeom prst="rect">
              <a:avLst/>
            </a:prstGeom>
            <a:solidFill>
              <a:schemeClr val="accent1">
                <a:lumMod val="75000"/>
              </a:schemeClr>
            </a:solidFill>
            <a:ln w="12700">
              <a:solidFill>
                <a:schemeClr val="accent5">
                  <a:lumMod val="75000"/>
                  <a:lumOff val="25000"/>
                </a:schemeClr>
              </a:solidFill>
            </a:ln>
            <a:effectLst/>
          </p:spPr>
          <p:txBody>
            <a:bodyPr wrap="none" anchor="ctr"/>
            <a:lstStyle/>
            <a:p>
              <a:endParaRPr lang="en-US" sz="2449" dirty="0"/>
            </a:p>
          </p:txBody>
        </p:sp>
      </p:grpSp>
      <p:sp>
        <p:nvSpPr>
          <p:cNvPr id="45" name="TextBox 44">
            <a:extLst>
              <a:ext uri="{FF2B5EF4-FFF2-40B4-BE49-F238E27FC236}">
                <a16:creationId xmlns:a16="http://schemas.microsoft.com/office/drawing/2014/main" id="{4AF57D3D-A3CA-0A42-9514-255271796166}"/>
              </a:ext>
            </a:extLst>
          </p:cNvPr>
          <p:cNvSpPr txBox="1"/>
          <p:nvPr/>
        </p:nvSpPr>
        <p:spPr>
          <a:xfrm>
            <a:off x="5147136" y="3923683"/>
            <a:ext cx="1158828" cy="830997"/>
          </a:xfrm>
          <a:prstGeom prst="rect">
            <a:avLst/>
          </a:prstGeom>
          <a:noFill/>
        </p:spPr>
        <p:txBody>
          <a:bodyPr wrap="square">
            <a:spAutoFit/>
          </a:bodyPr>
          <a:lstStyle/>
          <a:p>
            <a:pPr marL="63500" indent="-63500">
              <a:buFont typeface="Arial" panose="020B0604020202020204" pitchFamily="34" charset="0"/>
              <a:buChar char="•"/>
            </a:pPr>
            <a:r>
              <a:rPr lang="en-US" sz="1200" dirty="0">
                <a:solidFill>
                  <a:schemeClr val="accent4"/>
                </a:solidFill>
              </a:rPr>
              <a:t>Review of exercise </a:t>
            </a:r>
          </a:p>
          <a:p>
            <a:pPr marL="63500" indent="-63500">
              <a:buFont typeface="Arial" panose="020B0604020202020204" pitchFamily="34" charset="0"/>
              <a:buChar char="•"/>
            </a:pPr>
            <a:r>
              <a:rPr lang="en-US" sz="1200" dirty="0">
                <a:solidFill>
                  <a:schemeClr val="accent4"/>
                </a:solidFill>
              </a:rPr>
              <a:t>Outcomes measured</a:t>
            </a:r>
          </a:p>
        </p:txBody>
      </p:sp>
      <p:grpSp>
        <p:nvGrpSpPr>
          <p:cNvPr id="46" name="Group 45">
            <a:extLst>
              <a:ext uri="{FF2B5EF4-FFF2-40B4-BE49-F238E27FC236}">
                <a16:creationId xmlns:a16="http://schemas.microsoft.com/office/drawing/2014/main" id="{C393DF48-4DAD-2644-99D6-9A44738F1739}"/>
              </a:ext>
            </a:extLst>
          </p:cNvPr>
          <p:cNvGrpSpPr/>
          <p:nvPr/>
        </p:nvGrpSpPr>
        <p:grpSpPr>
          <a:xfrm>
            <a:off x="6299071" y="3603077"/>
            <a:ext cx="2727863" cy="1270808"/>
            <a:chOff x="3708701" y="3595103"/>
            <a:chExt cx="2727863" cy="1270808"/>
          </a:xfrm>
        </p:grpSpPr>
        <p:sp>
          <p:nvSpPr>
            <p:cNvPr id="47" name="Freeform 267">
              <a:extLst>
                <a:ext uri="{FF2B5EF4-FFF2-40B4-BE49-F238E27FC236}">
                  <a16:creationId xmlns:a16="http://schemas.microsoft.com/office/drawing/2014/main" id="{9C18400B-DE36-BE46-AFAA-0A16222B9B96}"/>
                </a:ext>
              </a:extLst>
            </p:cNvPr>
            <p:cNvSpPr>
              <a:spLocks noChangeArrowheads="1"/>
            </p:cNvSpPr>
            <p:nvPr/>
          </p:nvSpPr>
          <p:spPr bwMode="auto">
            <a:xfrm>
              <a:off x="3763516" y="3628897"/>
              <a:ext cx="2673048" cy="1237014"/>
            </a:xfrm>
            <a:custGeom>
              <a:avLst/>
              <a:gdLst>
                <a:gd name="T0" fmla="*/ 3012 w 3387"/>
                <a:gd name="T1" fmla="*/ 2153 h 2154"/>
                <a:gd name="T2" fmla="*/ 375 w 3387"/>
                <a:gd name="T3" fmla="*/ 2153 h 2154"/>
                <a:gd name="T4" fmla="*/ 375 w 3387"/>
                <a:gd name="T5" fmla="*/ 2153 h 2154"/>
                <a:gd name="T6" fmla="*/ 0 w 3387"/>
                <a:gd name="T7" fmla="*/ 1779 h 2154"/>
                <a:gd name="T8" fmla="*/ 0 w 3387"/>
                <a:gd name="T9" fmla="*/ 375 h 2154"/>
                <a:gd name="T10" fmla="*/ 0 w 3387"/>
                <a:gd name="T11" fmla="*/ 375 h 2154"/>
                <a:gd name="T12" fmla="*/ 375 w 3387"/>
                <a:gd name="T13" fmla="*/ 0 h 2154"/>
                <a:gd name="T14" fmla="*/ 3012 w 3387"/>
                <a:gd name="T15" fmla="*/ 0 h 2154"/>
                <a:gd name="T16" fmla="*/ 3012 w 3387"/>
                <a:gd name="T17" fmla="*/ 0 h 2154"/>
                <a:gd name="T18" fmla="*/ 3386 w 3387"/>
                <a:gd name="T19" fmla="*/ 375 h 2154"/>
                <a:gd name="T20" fmla="*/ 3386 w 3387"/>
                <a:gd name="T21" fmla="*/ 1779 h 2154"/>
                <a:gd name="T22" fmla="*/ 3386 w 3387"/>
                <a:gd name="T23" fmla="*/ 1779 h 2154"/>
                <a:gd name="T24" fmla="*/ 3012 w 3387"/>
                <a:gd name="T25" fmla="*/ 2153 h 2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7" h="2154">
                  <a:moveTo>
                    <a:pt x="3012" y="2153"/>
                  </a:moveTo>
                  <a:lnTo>
                    <a:pt x="375" y="2153"/>
                  </a:lnTo>
                  <a:lnTo>
                    <a:pt x="375" y="2153"/>
                  </a:lnTo>
                  <a:cubicBezTo>
                    <a:pt x="168" y="2153"/>
                    <a:pt x="0" y="1985"/>
                    <a:pt x="0" y="1779"/>
                  </a:cubicBezTo>
                  <a:lnTo>
                    <a:pt x="0" y="375"/>
                  </a:lnTo>
                  <a:lnTo>
                    <a:pt x="0" y="375"/>
                  </a:lnTo>
                  <a:cubicBezTo>
                    <a:pt x="0" y="168"/>
                    <a:pt x="168" y="0"/>
                    <a:pt x="375" y="0"/>
                  </a:cubicBezTo>
                  <a:lnTo>
                    <a:pt x="3012" y="0"/>
                  </a:lnTo>
                  <a:lnTo>
                    <a:pt x="3012" y="0"/>
                  </a:lnTo>
                  <a:cubicBezTo>
                    <a:pt x="3219" y="0"/>
                    <a:pt x="3386" y="168"/>
                    <a:pt x="3386" y="375"/>
                  </a:cubicBezTo>
                  <a:lnTo>
                    <a:pt x="3386" y="1779"/>
                  </a:lnTo>
                  <a:lnTo>
                    <a:pt x="3386" y="1779"/>
                  </a:lnTo>
                  <a:cubicBezTo>
                    <a:pt x="3386" y="1985"/>
                    <a:pt x="3219" y="2153"/>
                    <a:pt x="3012" y="2153"/>
                  </a:cubicBezTo>
                </a:path>
              </a:pathLst>
            </a:custGeom>
            <a:solidFill>
              <a:schemeClr val="bg2"/>
            </a:solidFill>
            <a:ln>
              <a:solidFill>
                <a:schemeClr val="accent1">
                  <a:lumMod val="50000"/>
                </a:schemeClr>
              </a:solidFill>
            </a:ln>
            <a:effectLst/>
          </p:spPr>
          <p:txBody>
            <a:bodyPr wrap="none" anchor="ctr"/>
            <a:lstStyle/>
            <a:p>
              <a:endParaRPr lang="en-US" sz="2449" dirty="0"/>
            </a:p>
          </p:txBody>
        </p:sp>
        <p:sp>
          <p:nvSpPr>
            <p:cNvPr id="48" name="Freeform 268">
              <a:extLst>
                <a:ext uri="{FF2B5EF4-FFF2-40B4-BE49-F238E27FC236}">
                  <a16:creationId xmlns:a16="http://schemas.microsoft.com/office/drawing/2014/main" id="{74BEE743-46AF-E24E-BBEA-2983EFA5686C}"/>
                </a:ext>
              </a:extLst>
            </p:cNvPr>
            <p:cNvSpPr>
              <a:spLocks noChangeArrowheads="1"/>
            </p:cNvSpPr>
            <p:nvPr/>
          </p:nvSpPr>
          <p:spPr bwMode="auto">
            <a:xfrm>
              <a:off x="3751319" y="3595103"/>
              <a:ext cx="2685245" cy="310970"/>
            </a:xfrm>
            <a:custGeom>
              <a:avLst/>
              <a:gdLst>
                <a:gd name="T0" fmla="*/ 3386 w 3387"/>
                <a:gd name="T1" fmla="*/ 629 h 630"/>
                <a:gd name="T2" fmla="*/ 0 w 3387"/>
                <a:gd name="T3" fmla="*/ 629 h 630"/>
                <a:gd name="T4" fmla="*/ 0 w 3387"/>
                <a:gd name="T5" fmla="*/ 0 h 630"/>
                <a:gd name="T6" fmla="*/ 3386 w 3387"/>
                <a:gd name="T7" fmla="*/ 0 h 630"/>
                <a:gd name="T8" fmla="*/ 3386 w 3387"/>
                <a:gd name="T9" fmla="*/ 629 h 630"/>
              </a:gdLst>
              <a:ahLst/>
              <a:cxnLst>
                <a:cxn ang="0">
                  <a:pos x="T0" y="T1"/>
                </a:cxn>
                <a:cxn ang="0">
                  <a:pos x="T2" y="T3"/>
                </a:cxn>
                <a:cxn ang="0">
                  <a:pos x="T4" y="T5"/>
                </a:cxn>
                <a:cxn ang="0">
                  <a:pos x="T6" y="T7"/>
                </a:cxn>
                <a:cxn ang="0">
                  <a:pos x="T8" y="T9"/>
                </a:cxn>
              </a:cxnLst>
              <a:rect l="0" t="0" r="r" b="b"/>
              <a:pathLst>
                <a:path w="3387" h="630">
                  <a:moveTo>
                    <a:pt x="3386" y="629"/>
                  </a:moveTo>
                  <a:lnTo>
                    <a:pt x="0" y="629"/>
                  </a:lnTo>
                  <a:lnTo>
                    <a:pt x="0" y="0"/>
                  </a:lnTo>
                  <a:lnTo>
                    <a:pt x="3386" y="0"/>
                  </a:lnTo>
                  <a:lnTo>
                    <a:pt x="3386" y="629"/>
                  </a:lnTo>
                </a:path>
              </a:pathLst>
            </a:custGeom>
            <a:solidFill>
              <a:schemeClr val="accent5">
                <a:lumMod val="75000"/>
                <a:lumOff val="25000"/>
              </a:schemeClr>
            </a:solidFill>
            <a:ln>
              <a:noFill/>
            </a:ln>
            <a:effectLst/>
          </p:spPr>
          <p:txBody>
            <a:bodyPr wrap="none" anchor="ctr"/>
            <a:lstStyle/>
            <a:p>
              <a:r>
                <a:rPr lang="en-US" sz="1400" dirty="0">
                  <a:solidFill>
                    <a:schemeClr val="bg2"/>
                  </a:solidFill>
                </a:rPr>
                <a:t>Session 5: 2 Mon</a:t>
              </a:r>
            </a:p>
          </p:txBody>
        </p:sp>
        <p:sp>
          <p:nvSpPr>
            <p:cNvPr id="49" name="TextBox 48">
              <a:extLst>
                <a:ext uri="{FF2B5EF4-FFF2-40B4-BE49-F238E27FC236}">
                  <a16:creationId xmlns:a16="http://schemas.microsoft.com/office/drawing/2014/main" id="{D261EFDE-8167-3449-B18F-EED0DA392A35}"/>
                </a:ext>
              </a:extLst>
            </p:cNvPr>
            <p:cNvSpPr txBox="1"/>
            <p:nvPr/>
          </p:nvSpPr>
          <p:spPr>
            <a:xfrm>
              <a:off x="3708701" y="3920703"/>
              <a:ext cx="1686400" cy="830997"/>
            </a:xfrm>
            <a:prstGeom prst="rect">
              <a:avLst/>
            </a:prstGeom>
            <a:noFill/>
          </p:spPr>
          <p:txBody>
            <a:bodyPr wrap="square">
              <a:spAutoFit/>
            </a:bodyPr>
            <a:lstStyle/>
            <a:p>
              <a:pPr marL="63500" indent="-63500">
                <a:buFont typeface="Arial" panose="020B0604020202020204" pitchFamily="34" charset="0"/>
                <a:buChar char="•"/>
              </a:pPr>
              <a:r>
                <a:rPr lang="en-US" sz="1200" dirty="0"/>
                <a:t>Review of goals, progress, barriers</a:t>
              </a:r>
            </a:p>
            <a:p>
              <a:pPr marL="63500" indent="-63500">
                <a:buFont typeface="Arial" panose="020B0604020202020204" pitchFamily="34" charset="0"/>
                <a:buChar char="•"/>
              </a:pPr>
              <a:r>
                <a:rPr lang="en-US" sz="1200" dirty="0"/>
                <a:t>Strategies developed</a:t>
              </a:r>
            </a:p>
            <a:p>
              <a:pPr marL="63500" indent="-63500">
                <a:buFont typeface="Arial" panose="020B0604020202020204" pitchFamily="34" charset="0"/>
                <a:buChar char="•"/>
              </a:pPr>
              <a:r>
                <a:rPr lang="en-US" sz="1200" dirty="0"/>
                <a:t>Outcomes measured</a:t>
              </a:r>
            </a:p>
          </p:txBody>
        </p:sp>
        <p:sp>
          <p:nvSpPr>
            <p:cNvPr id="50" name="Freeform 475">
              <a:extLst>
                <a:ext uri="{FF2B5EF4-FFF2-40B4-BE49-F238E27FC236}">
                  <a16:creationId xmlns:a16="http://schemas.microsoft.com/office/drawing/2014/main" id="{CE04FD79-8C26-7844-8388-F6ABAC9B334E}"/>
                </a:ext>
              </a:extLst>
            </p:cNvPr>
            <p:cNvSpPr>
              <a:spLocks noChangeArrowheads="1"/>
            </p:cNvSpPr>
            <p:nvPr/>
          </p:nvSpPr>
          <p:spPr bwMode="auto">
            <a:xfrm>
              <a:off x="5336334" y="4016238"/>
              <a:ext cx="15223" cy="640080"/>
            </a:xfrm>
            <a:prstGeom prst="rect">
              <a:avLst/>
            </a:prstGeom>
            <a:solidFill>
              <a:schemeClr val="accent1">
                <a:lumMod val="75000"/>
              </a:schemeClr>
            </a:solidFill>
            <a:ln w="12700">
              <a:solidFill>
                <a:schemeClr val="accent5">
                  <a:lumMod val="75000"/>
                  <a:lumOff val="25000"/>
                </a:schemeClr>
              </a:solidFill>
            </a:ln>
            <a:effectLst/>
          </p:spPr>
          <p:txBody>
            <a:bodyPr wrap="none" anchor="ctr"/>
            <a:lstStyle/>
            <a:p>
              <a:endParaRPr lang="en-US" sz="2449" dirty="0"/>
            </a:p>
          </p:txBody>
        </p:sp>
      </p:grpSp>
      <p:sp>
        <p:nvSpPr>
          <p:cNvPr id="51" name="TextBox 50">
            <a:extLst>
              <a:ext uri="{FF2B5EF4-FFF2-40B4-BE49-F238E27FC236}">
                <a16:creationId xmlns:a16="http://schemas.microsoft.com/office/drawing/2014/main" id="{5DF9F8A6-E3B8-3A4E-90B7-0BEF133C1C0E}"/>
              </a:ext>
            </a:extLst>
          </p:cNvPr>
          <p:cNvSpPr txBox="1"/>
          <p:nvPr/>
        </p:nvSpPr>
        <p:spPr>
          <a:xfrm>
            <a:off x="7970040" y="3912698"/>
            <a:ext cx="1158828" cy="830997"/>
          </a:xfrm>
          <a:prstGeom prst="rect">
            <a:avLst/>
          </a:prstGeom>
          <a:noFill/>
        </p:spPr>
        <p:txBody>
          <a:bodyPr wrap="square">
            <a:spAutoFit/>
          </a:bodyPr>
          <a:lstStyle/>
          <a:p>
            <a:pPr marL="63500" indent="-63500">
              <a:buFont typeface="Arial" panose="020B0604020202020204" pitchFamily="34" charset="0"/>
              <a:buChar char="•"/>
            </a:pPr>
            <a:r>
              <a:rPr lang="en-US" sz="1200" dirty="0">
                <a:solidFill>
                  <a:schemeClr val="accent4"/>
                </a:solidFill>
              </a:rPr>
              <a:t>Review of exercise </a:t>
            </a:r>
          </a:p>
          <a:p>
            <a:pPr marL="63500" indent="-63500">
              <a:buFont typeface="Arial" panose="020B0604020202020204" pitchFamily="34" charset="0"/>
              <a:buChar char="•"/>
            </a:pPr>
            <a:r>
              <a:rPr lang="en-US" sz="1200" dirty="0">
                <a:solidFill>
                  <a:schemeClr val="accent4"/>
                </a:solidFill>
              </a:rPr>
              <a:t>Outcomes measured</a:t>
            </a:r>
          </a:p>
        </p:txBody>
      </p:sp>
    </p:spTree>
    <p:extLst>
      <p:ext uri="{BB962C8B-B14F-4D97-AF65-F5344CB8AC3E}">
        <p14:creationId xmlns:p14="http://schemas.microsoft.com/office/powerpoint/2010/main" val="154058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5BDEF1-B916-0E42-B870-FA917CCF25F4}"/>
              </a:ext>
            </a:extLst>
          </p:cNvPr>
          <p:cNvSpPr txBox="1">
            <a:spLocks/>
          </p:cNvSpPr>
          <p:nvPr/>
        </p:nvSpPr>
        <p:spPr>
          <a:xfrm>
            <a:off x="417095" y="208303"/>
            <a:ext cx="8309810" cy="563231"/>
          </a:xfrm>
          <a:prstGeom prst="rect">
            <a:avLst/>
          </a:prstGeom>
          <a:effectLst>
            <a:outerShdw blurRad="50800" dist="38100" dir="2700000" algn="tl" rotWithShape="0">
              <a:prstClr val="black">
                <a:alpha val="40000"/>
              </a:prstClr>
            </a:outerShdw>
          </a:effectLst>
        </p:spPr>
        <p:txBody>
          <a:bodyPr vert="horz" wrap="square" lIns="0" tIns="45720" rIns="91440" bIns="45720" rtlCol="0" anchor="ctr" anchorCtr="0">
            <a:spAutoFit/>
          </a:bodyPr>
          <a:lstStyle>
            <a:lvl1pPr algn="l" defTabSz="914400" rtl="0" eaLnBrk="1" latinLnBrk="0" hangingPunct="1">
              <a:lnSpc>
                <a:spcPct val="85000"/>
              </a:lnSpc>
              <a:spcBef>
                <a:spcPct val="0"/>
              </a:spcBef>
              <a:buNone/>
              <a:defRPr sz="3600" b="1" i="0" kern="1200" cap="none" baseline="0">
                <a:solidFill>
                  <a:schemeClr val="bg2"/>
                </a:solidFill>
                <a:effectLst>
                  <a:outerShdw blurRad="50800" dist="38100" dir="2700000" algn="tl" rotWithShape="0">
                    <a:prstClr val="black">
                      <a:alpha val="40000"/>
                    </a:prstClr>
                  </a:outerShdw>
                </a:effectLst>
                <a:latin typeface="+mj-lt"/>
                <a:ea typeface="+mj-ea"/>
                <a:cs typeface="+mj-cs"/>
              </a:defRPr>
            </a:lvl1pPr>
          </a:lstStyle>
          <a:p>
            <a:r>
              <a:rPr lang="en-US" dirty="0"/>
              <a:t>Engage with us via Twitter!</a:t>
            </a:r>
            <a:endParaRPr lang="en-US" dirty="0">
              <a:solidFill>
                <a:srgbClr val="51E3F4"/>
              </a:solidFill>
            </a:endParaRPr>
          </a:p>
        </p:txBody>
      </p:sp>
      <p:sp>
        <p:nvSpPr>
          <p:cNvPr id="6" name="Content Placeholder 2">
            <a:extLst>
              <a:ext uri="{FF2B5EF4-FFF2-40B4-BE49-F238E27FC236}">
                <a16:creationId xmlns:a16="http://schemas.microsoft.com/office/drawing/2014/main" id="{08CE8797-C166-5347-91DC-24D6FD0B0AB6}"/>
              </a:ext>
            </a:extLst>
          </p:cNvPr>
          <p:cNvSpPr txBox="1">
            <a:spLocks/>
          </p:cNvSpPr>
          <p:nvPr/>
        </p:nvSpPr>
        <p:spPr>
          <a:xfrm>
            <a:off x="417095" y="1338918"/>
            <a:ext cx="6103778" cy="3044423"/>
          </a:xfrm>
          <a:prstGeom prst="rect">
            <a:avLst/>
          </a:prstGeom>
        </p:spPr>
        <p:txBody>
          <a:bodyPr vert="horz" wrap="square" lIns="0" tIns="45720" rIns="91440" bIns="45720" rtlCol="0">
            <a:spAutoFit/>
          </a:bodyPr>
          <a:lstStyle>
            <a:lvl1pPr marL="346075" indent="-346075" algn="l" defTabSz="914400" rtl="0" eaLnBrk="1" latinLnBrk="0" hangingPunct="1">
              <a:lnSpc>
                <a:spcPct val="85000"/>
              </a:lnSpc>
              <a:spcBef>
                <a:spcPts val="800"/>
              </a:spcBef>
              <a:buClr>
                <a:schemeClr val="accent1"/>
              </a:buClr>
              <a:buSzPct val="115000"/>
              <a:buFont typeface="Arial"/>
              <a:buChar char="●"/>
              <a:defRPr sz="3000" kern="1200">
                <a:solidFill>
                  <a:schemeClr val="tx2"/>
                </a:solidFill>
                <a:latin typeface="Arial"/>
                <a:ea typeface="+mn-ea"/>
                <a:cs typeface="Arial"/>
              </a:defRPr>
            </a:lvl1pPr>
            <a:lvl2pPr marL="739775" indent="-282575" algn="l" defTabSz="914400" rtl="0" eaLnBrk="1" latinLnBrk="0" hangingPunct="1">
              <a:lnSpc>
                <a:spcPct val="85000"/>
              </a:lnSpc>
              <a:spcBef>
                <a:spcPts val="400"/>
              </a:spcBef>
              <a:buClr>
                <a:schemeClr val="accent2"/>
              </a:buClr>
              <a:buSzPct val="115000"/>
              <a:buFont typeface="Arial"/>
              <a:buChar char="●"/>
              <a:defRPr sz="2800" kern="1200">
                <a:solidFill>
                  <a:srgbClr val="000000"/>
                </a:solidFill>
                <a:latin typeface="Arial"/>
                <a:ea typeface="+mn-ea"/>
                <a:cs typeface="Arial"/>
              </a:defRPr>
            </a:lvl2pPr>
            <a:lvl3pPr marL="1078992" indent="-283464" algn="l" defTabSz="914400" rtl="0" eaLnBrk="1" latinLnBrk="0" hangingPunct="1">
              <a:lnSpc>
                <a:spcPct val="85000"/>
              </a:lnSpc>
              <a:spcBef>
                <a:spcPts val="0"/>
              </a:spcBef>
              <a:buClr>
                <a:schemeClr val="accent3"/>
              </a:buClr>
              <a:buSzPct val="115000"/>
              <a:buFont typeface="Lucida Grande"/>
              <a:buChar char="-"/>
              <a:defRPr sz="2400" kern="1200">
                <a:solidFill>
                  <a:srgbClr val="000000"/>
                </a:solidFill>
                <a:latin typeface="Arial"/>
                <a:ea typeface="+mn-ea"/>
                <a:cs typeface="Arial"/>
              </a:defRPr>
            </a:lvl3pPr>
            <a:lvl4pPr marL="1481328" indent="-283464" algn="l" defTabSz="914400" rtl="0" eaLnBrk="1" latinLnBrk="0" hangingPunct="1">
              <a:lnSpc>
                <a:spcPct val="85000"/>
              </a:lnSpc>
              <a:spcBef>
                <a:spcPts val="0"/>
              </a:spcBef>
              <a:buClr>
                <a:schemeClr val="accent3"/>
              </a:buClr>
              <a:buSzPct val="115000"/>
              <a:buFont typeface="Lucida Grande"/>
              <a:buChar char="-"/>
              <a:defRPr sz="2400" kern="1200">
                <a:solidFill>
                  <a:srgbClr val="000000"/>
                </a:solidFill>
                <a:latin typeface="Arial"/>
                <a:ea typeface="+mn-ea"/>
                <a:cs typeface="Arial"/>
              </a:defRPr>
            </a:lvl4pPr>
            <a:lvl5pPr marL="1883664" indent="-283464" algn="l" defTabSz="914400" rtl="0" eaLnBrk="1" latinLnBrk="0" hangingPunct="1">
              <a:lnSpc>
                <a:spcPct val="85000"/>
              </a:lnSpc>
              <a:spcBef>
                <a:spcPts val="0"/>
              </a:spcBef>
              <a:buClr>
                <a:schemeClr val="accent3"/>
              </a:buClr>
              <a:buSzPct val="115000"/>
              <a:buFont typeface="Lucida Grande"/>
              <a:buChar char="-"/>
              <a:defRPr sz="2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US" sz="4200" dirty="0"/>
              <a:t>Follow us on Twitter!</a:t>
            </a:r>
            <a:endParaRPr lang="en-US" sz="4200" b="1" dirty="0"/>
          </a:p>
          <a:p>
            <a:pPr marL="0" indent="0">
              <a:buFont typeface="Arial"/>
              <a:buNone/>
            </a:pPr>
            <a:r>
              <a:rPr lang="en-US" sz="4200" b="1" dirty="0"/>
              <a:t>@CMEOutfitters</a:t>
            </a:r>
          </a:p>
          <a:p>
            <a:pPr marL="0" indent="0">
              <a:buNone/>
            </a:pPr>
            <a:r>
              <a:rPr lang="en-US" sz="4200" dirty="0"/>
              <a:t>for upcoming CME/CE opportunities, health care news, and more</a:t>
            </a:r>
          </a:p>
        </p:txBody>
      </p:sp>
      <p:pic>
        <p:nvPicPr>
          <p:cNvPr id="7" name="Picture 6" descr="twitter-bird-light-bgs.eps">
            <a:extLst>
              <a:ext uri="{FF2B5EF4-FFF2-40B4-BE49-F238E27FC236}">
                <a16:creationId xmlns:a16="http://schemas.microsoft.com/office/drawing/2014/main" id="{C34727A3-F29D-6E44-BE07-1D95D77D36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144695" y="1634606"/>
            <a:ext cx="2802573" cy="2222500"/>
          </a:xfrm>
          <a:prstGeom prst="rect">
            <a:avLst/>
          </a:prstGeom>
        </p:spPr>
      </p:pic>
    </p:spTree>
    <p:extLst>
      <p:ext uri="{BB962C8B-B14F-4D97-AF65-F5344CB8AC3E}">
        <p14:creationId xmlns:p14="http://schemas.microsoft.com/office/powerpoint/2010/main" val="211822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6AF2B145-CED1-914C-BD2C-04CCE00F76DD}"/>
              </a:ext>
            </a:extLst>
          </p:cNvPr>
          <p:cNvPicPr>
            <a:picLocks noChangeAspect="1"/>
          </p:cNvPicPr>
          <p:nvPr/>
        </p:nvPicPr>
        <p:blipFill>
          <a:blip r:embed="rId3"/>
          <a:stretch>
            <a:fillRect/>
          </a:stretch>
        </p:blipFill>
        <p:spPr>
          <a:xfrm>
            <a:off x="191923" y="1285573"/>
            <a:ext cx="8953500" cy="2743200"/>
          </a:xfrm>
          <a:prstGeom prst="rect">
            <a:avLst/>
          </a:prstGeom>
        </p:spPr>
      </p:pic>
      <p:sp>
        <p:nvSpPr>
          <p:cNvPr id="2" name="Title 1">
            <a:extLst>
              <a:ext uri="{FF2B5EF4-FFF2-40B4-BE49-F238E27FC236}">
                <a16:creationId xmlns:a16="http://schemas.microsoft.com/office/drawing/2014/main" id="{0F0E7449-706A-1148-A6BB-12166DC12B3E}"/>
              </a:ext>
            </a:extLst>
          </p:cNvPr>
          <p:cNvSpPr>
            <a:spLocks noGrp="1"/>
          </p:cNvSpPr>
          <p:nvPr>
            <p:ph type="title"/>
          </p:nvPr>
        </p:nvSpPr>
        <p:spPr>
          <a:xfrm>
            <a:off x="417095" y="50260"/>
            <a:ext cx="8309810" cy="929485"/>
          </a:xfrm>
        </p:spPr>
        <p:txBody>
          <a:bodyPr/>
          <a:lstStyle/>
          <a:p>
            <a:r>
              <a:rPr lang="en-US" sz="3200" dirty="0"/>
              <a:t>Change From Baseline for Primary Outcomes of Pain and Disability</a:t>
            </a:r>
          </a:p>
        </p:txBody>
      </p:sp>
      <p:sp>
        <p:nvSpPr>
          <p:cNvPr id="4" name="Text Placeholder 3">
            <a:extLst>
              <a:ext uri="{FF2B5EF4-FFF2-40B4-BE49-F238E27FC236}">
                <a16:creationId xmlns:a16="http://schemas.microsoft.com/office/drawing/2014/main" id="{E54DDF18-FCC6-254E-91E0-9A78CE4E297D}"/>
              </a:ext>
            </a:extLst>
          </p:cNvPr>
          <p:cNvSpPr>
            <a:spLocks noGrp="1"/>
          </p:cNvSpPr>
          <p:nvPr>
            <p:ph type="body" sz="quarter" idx="10"/>
          </p:nvPr>
        </p:nvSpPr>
        <p:spPr>
          <a:xfrm>
            <a:off x="0" y="4574113"/>
            <a:ext cx="8113986" cy="569387"/>
          </a:xfrm>
        </p:spPr>
        <p:txBody>
          <a:bodyPr/>
          <a:lstStyle/>
          <a:p>
            <a:r>
              <a:rPr lang="en-US" dirty="0"/>
              <a:t>N = 20</a:t>
            </a:r>
          </a:p>
          <a:p>
            <a:r>
              <a:rPr lang="en-US" dirty="0"/>
              <a:t>Gardner T, et al. </a:t>
            </a:r>
            <a:r>
              <a:rPr lang="en-US" i="1" dirty="0"/>
              <a:t>Br J Sports Med</a:t>
            </a:r>
            <a:r>
              <a:rPr lang="en-US" dirty="0"/>
              <a:t>. 2019;0:1-9,</a:t>
            </a:r>
          </a:p>
        </p:txBody>
      </p:sp>
      <p:sp>
        <p:nvSpPr>
          <p:cNvPr id="3" name="TextBox 2">
            <a:extLst>
              <a:ext uri="{FF2B5EF4-FFF2-40B4-BE49-F238E27FC236}">
                <a16:creationId xmlns:a16="http://schemas.microsoft.com/office/drawing/2014/main" id="{3BA6276B-8011-4242-ABA3-8F90FA3C6F96}"/>
              </a:ext>
            </a:extLst>
          </p:cNvPr>
          <p:cNvSpPr txBox="1"/>
          <p:nvPr/>
        </p:nvSpPr>
        <p:spPr>
          <a:xfrm>
            <a:off x="517161" y="1317695"/>
            <a:ext cx="4054839" cy="261610"/>
          </a:xfrm>
          <a:prstGeom prst="rect">
            <a:avLst/>
          </a:prstGeom>
          <a:noFill/>
        </p:spPr>
        <p:txBody>
          <a:bodyPr wrap="square" rtlCol="0">
            <a:spAutoFit/>
          </a:bodyPr>
          <a:lstStyle/>
          <a:p>
            <a:pPr algn="ctr"/>
            <a:r>
              <a:rPr lang="en-US" sz="1100" dirty="0"/>
              <a:t>Pain intensity-mean (SE) difference in change from baseline</a:t>
            </a:r>
          </a:p>
        </p:txBody>
      </p:sp>
      <p:sp>
        <p:nvSpPr>
          <p:cNvPr id="7" name="TextBox 6">
            <a:extLst>
              <a:ext uri="{FF2B5EF4-FFF2-40B4-BE49-F238E27FC236}">
                <a16:creationId xmlns:a16="http://schemas.microsoft.com/office/drawing/2014/main" id="{D31E42A3-1FFF-7940-8B91-F3AE02270B6A}"/>
              </a:ext>
            </a:extLst>
          </p:cNvPr>
          <p:cNvSpPr txBox="1"/>
          <p:nvPr/>
        </p:nvSpPr>
        <p:spPr>
          <a:xfrm>
            <a:off x="4681300" y="1317695"/>
            <a:ext cx="4054839" cy="261610"/>
          </a:xfrm>
          <a:prstGeom prst="rect">
            <a:avLst/>
          </a:prstGeom>
          <a:noFill/>
        </p:spPr>
        <p:txBody>
          <a:bodyPr wrap="square" rtlCol="0">
            <a:spAutoFit/>
          </a:bodyPr>
          <a:lstStyle/>
          <a:p>
            <a:pPr algn="ctr"/>
            <a:r>
              <a:rPr lang="en-US" sz="1100" dirty="0"/>
              <a:t>Disability-mean (SE) difference in change from baseline</a:t>
            </a:r>
          </a:p>
        </p:txBody>
      </p:sp>
      <p:sp>
        <p:nvSpPr>
          <p:cNvPr id="9" name="TextBox 8">
            <a:extLst>
              <a:ext uri="{FF2B5EF4-FFF2-40B4-BE49-F238E27FC236}">
                <a16:creationId xmlns:a16="http://schemas.microsoft.com/office/drawing/2014/main" id="{A4C2C1C6-0348-7F44-A4B1-F13144DC7F42}"/>
              </a:ext>
            </a:extLst>
          </p:cNvPr>
          <p:cNvSpPr txBox="1"/>
          <p:nvPr/>
        </p:nvSpPr>
        <p:spPr>
          <a:xfrm rot="16200000">
            <a:off x="-867889" y="2620718"/>
            <a:ext cx="2386824" cy="400110"/>
          </a:xfrm>
          <a:prstGeom prst="rect">
            <a:avLst/>
          </a:prstGeom>
          <a:noFill/>
        </p:spPr>
        <p:txBody>
          <a:bodyPr wrap="square" rtlCol="0">
            <a:spAutoFit/>
          </a:bodyPr>
          <a:lstStyle/>
          <a:p>
            <a:pPr algn="ctr"/>
            <a:r>
              <a:rPr lang="en-US" sz="1000" dirty="0"/>
              <a:t>Mean difference change from baseline </a:t>
            </a:r>
          </a:p>
          <a:p>
            <a:pPr algn="ctr"/>
            <a:r>
              <a:rPr lang="en-US" sz="1000" dirty="0"/>
              <a:t>(NRS)</a:t>
            </a:r>
          </a:p>
        </p:txBody>
      </p:sp>
      <p:sp>
        <p:nvSpPr>
          <p:cNvPr id="10" name="TextBox 9">
            <a:extLst>
              <a:ext uri="{FF2B5EF4-FFF2-40B4-BE49-F238E27FC236}">
                <a16:creationId xmlns:a16="http://schemas.microsoft.com/office/drawing/2014/main" id="{23060B8A-22E7-C04F-912D-4394007D3C7D}"/>
              </a:ext>
            </a:extLst>
          </p:cNvPr>
          <p:cNvSpPr txBox="1"/>
          <p:nvPr/>
        </p:nvSpPr>
        <p:spPr>
          <a:xfrm rot="16200000">
            <a:off x="3588614" y="2629150"/>
            <a:ext cx="2386824" cy="400110"/>
          </a:xfrm>
          <a:prstGeom prst="rect">
            <a:avLst/>
          </a:prstGeom>
          <a:noFill/>
        </p:spPr>
        <p:txBody>
          <a:bodyPr wrap="square" rtlCol="0">
            <a:spAutoFit/>
          </a:bodyPr>
          <a:lstStyle/>
          <a:p>
            <a:pPr algn="ctr"/>
            <a:r>
              <a:rPr lang="en-US" sz="1000" dirty="0"/>
              <a:t>Mean difference change from baseline </a:t>
            </a:r>
          </a:p>
          <a:p>
            <a:pPr algn="ctr"/>
            <a:r>
              <a:rPr lang="en-US" sz="1000" dirty="0"/>
              <a:t>(QBPDS)</a:t>
            </a:r>
          </a:p>
        </p:txBody>
      </p:sp>
      <p:sp>
        <p:nvSpPr>
          <p:cNvPr id="11" name="TextBox 10">
            <a:extLst>
              <a:ext uri="{FF2B5EF4-FFF2-40B4-BE49-F238E27FC236}">
                <a16:creationId xmlns:a16="http://schemas.microsoft.com/office/drawing/2014/main" id="{53C99E04-F97F-C64C-AC74-AE39261F3F2D}"/>
              </a:ext>
            </a:extLst>
          </p:cNvPr>
          <p:cNvSpPr txBox="1"/>
          <p:nvPr/>
        </p:nvSpPr>
        <p:spPr>
          <a:xfrm>
            <a:off x="969740" y="3478573"/>
            <a:ext cx="567127" cy="215444"/>
          </a:xfrm>
          <a:prstGeom prst="rect">
            <a:avLst/>
          </a:prstGeom>
          <a:noFill/>
        </p:spPr>
        <p:txBody>
          <a:bodyPr wrap="square" rtlCol="0">
            <a:spAutoFit/>
          </a:bodyPr>
          <a:lstStyle/>
          <a:p>
            <a:pPr algn="ctr"/>
            <a:r>
              <a:rPr lang="en-US" sz="800" dirty="0"/>
              <a:t>baseline</a:t>
            </a:r>
          </a:p>
        </p:txBody>
      </p:sp>
      <p:sp>
        <p:nvSpPr>
          <p:cNvPr id="12" name="TextBox 11">
            <a:extLst>
              <a:ext uri="{FF2B5EF4-FFF2-40B4-BE49-F238E27FC236}">
                <a16:creationId xmlns:a16="http://schemas.microsoft.com/office/drawing/2014/main" id="{7D7592BE-6794-D244-8C41-A515B0985271}"/>
              </a:ext>
            </a:extLst>
          </p:cNvPr>
          <p:cNvSpPr txBox="1"/>
          <p:nvPr/>
        </p:nvSpPr>
        <p:spPr>
          <a:xfrm>
            <a:off x="1702634" y="3478573"/>
            <a:ext cx="841946" cy="215444"/>
          </a:xfrm>
          <a:prstGeom prst="rect">
            <a:avLst/>
          </a:prstGeom>
          <a:noFill/>
        </p:spPr>
        <p:txBody>
          <a:bodyPr wrap="square" rtlCol="0">
            <a:spAutoFit/>
          </a:bodyPr>
          <a:lstStyle/>
          <a:p>
            <a:pPr algn="ctr"/>
            <a:r>
              <a:rPr lang="en-US" sz="800" dirty="0"/>
              <a:t>post treatment</a:t>
            </a:r>
          </a:p>
        </p:txBody>
      </p:sp>
      <p:sp>
        <p:nvSpPr>
          <p:cNvPr id="13" name="TextBox 12">
            <a:extLst>
              <a:ext uri="{FF2B5EF4-FFF2-40B4-BE49-F238E27FC236}">
                <a16:creationId xmlns:a16="http://schemas.microsoft.com/office/drawing/2014/main" id="{8043B7BD-9744-AF4C-9FC2-38866CECCBD5}"/>
              </a:ext>
            </a:extLst>
          </p:cNvPr>
          <p:cNvSpPr txBox="1"/>
          <p:nvPr/>
        </p:nvSpPr>
        <p:spPr>
          <a:xfrm>
            <a:off x="2734446" y="3478573"/>
            <a:ext cx="505732" cy="215444"/>
          </a:xfrm>
          <a:prstGeom prst="rect">
            <a:avLst/>
          </a:prstGeom>
          <a:noFill/>
        </p:spPr>
        <p:txBody>
          <a:bodyPr wrap="square" rtlCol="0">
            <a:spAutoFit/>
          </a:bodyPr>
          <a:lstStyle/>
          <a:p>
            <a:pPr algn="ctr"/>
            <a:r>
              <a:rPr lang="en-US" sz="800" dirty="0"/>
              <a:t>4 mon</a:t>
            </a:r>
          </a:p>
        </p:txBody>
      </p:sp>
      <p:sp>
        <p:nvSpPr>
          <p:cNvPr id="14" name="TextBox 13">
            <a:extLst>
              <a:ext uri="{FF2B5EF4-FFF2-40B4-BE49-F238E27FC236}">
                <a16:creationId xmlns:a16="http://schemas.microsoft.com/office/drawing/2014/main" id="{76761A68-0D04-9347-93CD-751BC3EB54C2}"/>
              </a:ext>
            </a:extLst>
          </p:cNvPr>
          <p:cNvSpPr txBox="1"/>
          <p:nvPr/>
        </p:nvSpPr>
        <p:spPr>
          <a:xfrm>
            <a:off x="3575616" y="3478573"/>
            <a:ext cx="559827" cy="215444"/>
          </a:xfrm>
          <a:prstGeom prst="rect">
            <a:avLst/>
          </a:prstGeom>
          <a:noFill/>
        </p:spPr>
        <p:txBody>
          <a:bodyPr wrap="square" rtlCol="0">
            <a:spAutoFit/>
          </a:bodyPr>
          <a:lstStyle/>
          <a:p>
            <a:pPr algn="ctr"/>
            <a:r>
              <a:rPr lang="en-US" sz="800" dirty="0"/>
              <a:t>12 mon</a:t>
            </a:r>
          </a:p>
        </p:txBody>
      </p:sp>
      <p:sp>
        <p:nvSpPr>
          <p:cNvPr id="15" name="TextBox 14">
            <a:extLst>
              <a:ext uri="{FF2B5EF4-FFF2-40B4-BE49-F238E27FC236}">
                <a16:creationId xmlns:a16="http://schemas.microsoft.com/office/drawing/2014/main" id="{FA69BD96-A98C-584F-9A47-22C78AB2EFAA}"/>
              </a:ext>
            </a:extLst>
          </p:cNvPr>
          <p:cNvSpPr txBox="1"/>
          <p:nvPr/>
        </p:nvSpPr>
        <p:spPr>
          <a:xfrm>
            <a:off x="5358141" y="3478573"/>
            <a:ext cx="567127" cy="215444"/>
          </a:xfrm>
          <a:prstGeom prst="rect">
            <a:avLst/>
          </a:prstGeom>
          <a:noFill/>
        </p:spPr>
        <p:txBody>
          <a:bodyPr wrap="square" rtlCol="0">
            <a:spAutoFit/>
          </a:bodyPr>
          <a:lstStyle/>
          <a:p>
            <a:pPr algn="ctr"/>
            <a:r>
              <a:rPr lang="en-US" sz="800" dirty="0"/>
              <a:t>baseline</a:t>
            </a:r>
          </a:p>
        </p:txBody>
      </p:sp>
      <p:sp>
        <p:nvSpPr>
          <p:cNvPr id="16" name="TextBox 15">
            <a:extLst>
              <a:ext uri="{FF2B5EF4-FFF2-40B4-BE49-F238E27FC236}">
                <a16:creationId xmlns:a16="http://schemas.microsoft.com/office/drawing/2014/main" id="{B33EFDC1-DE09-B847-9424-6D9C73809B39}"/>
              </a:ext>
            </a:extLst>
          </p:cNvPr>
          <p:cNvSpPr txBox="1"/>
          <p:nvPr/>
        </p:nvSpPr>
        <p:spPr>
          <a:xfrm>
            <a:off x="6150995" y="3478573"/>
            <a:ext cx="841946" cy="215444"/>
          </a:xfrm>
          <a:prstGeom prst="rect">
            <a:avLst/>
          </a:prstGeom>
          <a:noFill/>
        </p:spPr>
        <p:txBody>
          <a:bodyPr wrap="square" rtlCol="0">
            <a:spAutoFit/>
          </a:bodyPr>
          <a:lstStyle/>
          <a:p>
            <a:pPr algn="ctr"/>
            <a:r>
              <a:rPr lang="en-US" sz="800" dirty="0"/>
              <a:t>post treatment</a:t>
            </a:r>
          </a:p>
        </p:txBody>
      </p:sp>
      <p:sp>
        <p:nvSpPr>
          <p:cNvPr id="17" name="TextBox 16">
            <a:extLst>
              <a:ext uri="{FF2B5EF4-FFF2-40B4-BE49-F238E27FC236}">
                <a16:creationId xmlns:a16="http://schemas.microsoft.com/office/drawing/2014/main" id="{4B7CC9DE-ADA2-F64E-B866-285401D3BBB7}"/>
              </a:ext>
            </a:extLst>
          </p:cNvPr>
          <p:cNvSpPr txBox="1"/>
          <p:nvPr/>
        </p:nvSpPr>
        <p:spPr>
          <a:xfrm>
            <a:off x="7280242" y="3478573"/>
            <a:ext cx="505732" cy="215444"/>
          </a:xfrm>
          <a:prstGeom prst="rect">
            <a:avLst/>
          </a:prstGeom>
          <a:noFill/>
        </p:spPr>
        <p:txBody>
          <a:bodyPr wrap="square" rtlCol="0">
            <a:spAutoFit/>
          </a:bodyPr>
          <a:lstStyle/>
          <a:p>
            <a:pPr algn="ctr"/>
            <a:r>
              <a:rPr lang="en-US" sz="800" dirty="0"/>
              <a:t>4 mon</a:t>
            </a:r>
          </a:p>
        </p:txBody>
      </p:sp>
      <p:sp>
        <p:nvSpPr>
          <p:cNvPr id="18" name="TextBox 17">
            <a:extLst>
              <a:ext uri="{FF2B5EF4-FFF2-40B4-BE49-F238E27FC236}">
                <a16:creationId xmlns:a16="http://schemas.microsoft.com/office/drawing/2014/main" id="{736F3806-92CE-C342-926C-0A78D34599EF}"/>
              </a:ext>
            </a:extLst>
          </p:cNvPr>
          <p:cNvSpPr txBox="1"/>
          <p:nvPr/>
        </p:nvSpPr>
        <p:spPr>
          <a:xfrm>
            <a:off x="8196362" y="3478573"/>
            <a:ext cx="559827" cy="215444"/>
          </a:xfrm>
          <a:prstGeom prst="rect">
            <a:avLst/>
          </a:prstGeom>
          <a:noFill/>
        </p:spPr>
        <p:txBody>
          <a:bodyPr wrap="square" rtlCol="0">
            <a:spAutoFit/>
          </a:bodyPr>
          <a:lstStyle/>
          <a:p>
            <a:pPr algn="ctr"/>
            <a:r>
              <a:rPr lang="en-US" sz="800" dirty="0"/>
              <a:t>12 mon</a:t>
            </a:r>
          </a:p>
        </p:txBody>
      </p:sp>
      <p:sp>
        <p:nvSpPr>
          <p:cNvPr id="19" name="TextBox 18">
            <a:extLst>
              <a:ext uri="{FF2B5EF4-FFF2-40B4-BE49-F238E27FC236}">
                <a16:creationId xmlns:a16="http://schemas.microsoft.com/office/drawing/2014/main" id="{A970B702-1871-F541-A218-0C7A7BDA66B8}"/>
              </a:ext>
            </a:extLst>
          </p:cNvPr>
          <p:cNvSpPr txBox="1"/>
          <p:nvPr/>
        </p:nvSpPr>
        <p:spPr>
          <a:xfrm>
            <a:off x="1381872" y="3717096"/>
            <a:ext cx="675306" cy="215444"/>
          </a:xfrm>
          <a:prstGeom prst="rect">
            <a:avLst/>
          </a:prstGeom>
          <a:noFill/>
        </p:spPr>
        <p:txBody>
          <a:bodyPr wrap="square" rtlCol="0">
            <a:spAutoFit/>
          </a:bodyPr>
          <a:lstStyle/>
          <a:p>
            <a:pPr algn="ctr"/>
            <a:r>
              <a:rPr lang="en-US" sz="800" dirty="0"/>
              <a:t>usual care</a:t>
            </a:r>
          </a:p>
        </p:txBody>
      </p:sp>
      <p:sp>
        <p:nvSpPr>
          <p:cNvPr id="20" name="TextBox 19">
            <a:extLst>
              <a:ext uri="{FF2B5EF4-FFF2-40B4-BE49-F238E27FC236}">
                <a16:creationId xmlns:a16="http://schemas.microsoft.com/office/drawing/2014/main" id="{3E8D38FE-298A-B745-A91A-85C329CE14B5}"/>
              </a:ext>
            </a:extLst>
          </p:cNvPr>
          <p:cNvSpPr txBox="1"/>
          <p:nvPr/>
        </p:nvSpPr>
        <p:spPr>
          <a:xfrm>
            <a:off x="2155071" y="3717096"/>
            <a:ext cx="1420545" cy="215444"/>
          </a:xfrm>
          <a:prstGeom prst="rect">
            <a:avLst/>
          </a:prstGeom>
          <a:noFill/>
        </p:spPr>
        <p:txBody>
          <a:bodyPr wrap="square" rtlCol="0">
            <a:spAutoFit/>
          </a:bodyPr>
          <a:lstStyle/>
          <a:p>
            <a:pPr algn="ctr"/>
            <a:r>
              <a:rPr lang="en-US" sz="800" dirty="0"/>
              <a:t>patient led goal setting</a:t>
            </a:r>
          </a:p>
        </p:txBody>
      </p:sp>
      <p:sp>
        <p:nvSpPr>
          <p:cNvPr id="21" name="TextBox 20">
            <a:extLst>
              <a:ext uri="{FF2B5EF4-FFF2-40B4-BE49-F238E27FC236}">
                <a16:creationId xmlns:a16="http://schemas.microsoft.com/office/drawing/2014/main" id="{DBB479B3-FD72-D043-B037-14BEDDDCE596}"/>
              </a:ext>
            </a:extLst>
          </p:cNvPr>
          <p:cNvSpPr txBox="1"/>
          <p:nvPr/>
        </p:nvSpPr>
        <p:spPr>
          <a:xfrm>
            <a:off x="5808872" y="3717096"/>
            <a:ext cx="675306" cy="215444"/>
          </a:xfrm>
          <a:prstGeom prst="rect">
            <a:avLst/>
          </a:prstGeom>
          <a:noFill/>
        </p:spPr>
        <p:txBody>
          <a:bodyPr wrap="square" rtlCol="0">
            <a:spAutoFit/>
          </a:bodyPr>
          <a:lstStyle/>
          <a:p>
            <a:pPr algn="ctr"/>
            <a:r>
              <a:rPr lang="en-US" sz="800" dirty="0"/>
              <a:t>usual care</a:t>
            </a:r>
          </a:p>
        </p:txBody>
      </p:sp>
      <p:sp>
        <p:nvSpPr>
          <p:cNvPr id="22" name="TextBox 21">
            <a:extLst>
              <a:ext uri="{FF2B5EF4-FFF2-40B4-BE49-F238E27FC236}">
                <a16:creationId xmlns:a16="http://schemas.microsoft.com/office/drawing/2014/main" id="{E7E2C940-684B-D14E-96AA-4B8C958D8978}"/>
              </a:ext>
            </a:extLst>
          </p:cNvPr>
          <p:cNvSpPr txBox="1"/>
          <p:nvPr/>
        </p:nvSpPr>
        <p:spPr>
          <a:xfrm>
            <a:off x="6638775" y="3717096"/>
            <a:ext cx="1420545" cy="215444"/>
          </a:xfrm>
          <a:prstGeom prst="rect">
            <a:avLst/>
          </a:prstGeom>
          <a:noFill/>
        </p:spPr>
        <p:txBody>
          <a:bodyPr wrap="square" rtlCol="0">
            <a:spAutoFit/>
          </a:bodyPr>
          <a:lstStyle/>
          <a:p>
            <a:pPr algn="ctr"/>
            <a:r>
              <a:rPr lang="en-US" sz="800" dirty="0"/>
              <a:t>patient led goal setting</a:t>
            </a:r>
          </a:p>
        </p:txBody>
      </p:sp>
      <p:sp>
        <p:nvSpPr>
          <p:cNvPr id="23" name="TextBox 22">
            <a:extLst>
              <a:ext uri="{FF2B5EF4-FFF2-40B4-BE49-F238E27FC236}">
                <a16:creationId xmlns:a16="http://schemas.microsoft.com/office/drawing/2014/main" id="{58E3117F-13F2-5C4E-B3BB-01538F6480DC}"/>
              </a:ext>
            </a:extLst>
          </p:cNvPr>
          <p:cNvSpPr txBox="1"/>
          <p:nvPr/>
        </p:nvSpPr>
        <p:spPr>
          <a:xfrm>
            <a:off x="416775" y="1727169"/>
            <a:ext cx="400112" cy="215444"/>
          </a:xfrm>
          <a:prstGeom prst="rect">
            <a:avLst/>
          </a:prstGeom>
          <a:noFill/>
        </p:spPr>
        <p:txBody>
          <a:bodyPr wrap="square" rtlCol="0">
            <a:spAutoFit/>
          </a:bodyPr>
          <a:lstStyle/>
          <a:p>
            <a:pPr algn="r"/>
            <a:r>
              <a:rPr lang="en-US" sz="800" dirty="0"/>
              <a:t>4.5</a:t>
            </a:r>
          </a:p>
        </p:txBody>
      </p:sp>
      <p:sp>
        <p:nvSpPr>
          <p:cNvPr id="24" name="TextBox 23">
            <a:extLst>
              <a:ext uri="{FF2B5EF4-FFF2-40B4-BE49-F238E27FC236}">
                <a16:creationId xmlns:a16="http://schemas.microsoft.com/office/drawing/2014/main" id="{509502FA-3E36-FB4F-8598-8608DAB6E96B}"/>
              </a:ext>
            </a:extLst>
          </p:cNvPr>
          <p:cNvSpPr txBox="1"/>
          <p:nvPr/>
        </p:nvSpPr>
        <p:spPr>
          <a:xfrm>
            <a:off x="416775" y="1905809"/>
            <a:ext cx="400112" cy="215444"/>
          </a:xfrm>
          <a:prstGeom prst="rect">
            <a:avLst/>
          </a:prstGeom>
          <a:noFill/>
        </p:spPr>
        <p:txBody>
          <a:bodyPr wrap="square" rtlCol="0">
            <a:spAutoFit/>
          </a:bodyPr>
          <a:lstStyle/>
          <a:p>
            <a:pPr algn="r"/>
            <a:r>
              <a:rPr lang="en-US" sz="800" dirty="0"/>
              <a:t>4</a:t>
            </a:r>
          </a:p>
        </p:txBody>
      </p:sp>
      <p:sp>
        <p:nvSpPr>
          <p:cNvPr id="25" name="TextBox 24">
            <a:extLst>
              <a:ext uri="{FF2B5EF4-FFF2-40B4-BE49-F238E27FC236}">
                <a16:creationId xmlns:a16="http://schemas.microsoft.com/office/drawing/2014/main" id="{7C2F431C-D28F-A545-97F3-5087E8492D62}"/>
              </a:ext>
            </a:extLst>
          </p:cNvPr>
          <p:cNvSpPr txBox="1"/>
          <p:nvPr/>
        </p:nvSpPr>
        <p:spPr>
          <a:xfrm>
            <a:off x="416775" y="2084449"/>
            <a:ext cx="400112" cy="215444"/>
          </a:xfrm>
          <a:prstGeom prst="rect">
            <a:avLst/>
          </a:prstGeom>
          <a:noFill/>
        </p:spPr>
        <p:txBody>
          <a:bodyPr wrap="square" rtlCol="0">
            <a:spAutoFit/>
          </a:bodyPr>
          <a:lstStyle/>
          <a:p>
            <a:pPr algn="r"/>
            <a:r>
              <a:rPr lang="en-US" sz="800" dirty="0"/>
              <a:t>3.5</a:t>
            </a:r>
          </a:p>
        </p:txBody>
      </p:sp>
      <p:sp>
        <p:nvSpPr>
          <p:cNvPr id="26" name="TextBox 25">
            <a:extLst>
              <a:ext uri="{FF2B5EF4-FFF2-40B4-BE49-F238E27FC236}">
                <a16:creationId xmlns:a16="http://schemas.microsoft.com/office/drawing/2014/main" id="{A8214ECA-1B1B-A946-9726-83B174CBB903}"/>
              </a:ext>
            </a:extLst>
          </p:cNvPr>
          <p:cNvSpPr txBox="1"/>
          <p:nvPr/>
        </p:nvSpPr>
        <p:spPr>
          <a:xfrm>
            <a:off x="416775" y="2263089"/>
            <a:ext cx="400112" cy="215444"/>
          </a:xfrm>
          <a:prstGeom prst="rect">
            <a:avLst/>
          </a:prstGeom>
          <a:noFill/>
        </p:spPr>
        <p:txBody>
          <a:bodyPr wrap="square" rtlCol="0">
            <a:spAutoFit/>
          </a:bodyPr>
          <a:lstStyle/>
          <a:p>
            <a:pPr algn="r"/>
            <a:r>
              <a:rPr lang="en-US" sz="800" dirty="0"/>
              <a:t>3</a:t>
            </a:r>
          </a:p>
        </p:txBody>
      </p:sp>
      <p:sp>
        <p:nvSpPr>
          <p:cNvPr id="27" name="TextBox 26">
            <a:extLst>
              <a:ext uri="{FF2B5EF4-FFF2-40B4-BE49-F238E27FC236}">
                <a16:creationId xmlns:a16="http://schemas.microsoft.com/office/drawing/2014/main" id="{4F0CFBC1-9B37-D248-A1DB-4EFABFF67F13}"/>
              </a:ext>
            </a:extLst>
          </p:cNvPr>
          <p:cNvSpPr txBox="1"/>
          <p:nvPr/>
        </p:nvSpPr>
        <p:spPr>
          <a:xfrm>
            <a:off x="416775" y="2441729"/>
            <a:ext cx="400112" cy="215444"/>
          </a:xfrm>
          <a:prstGeom prst="rect">
            <a:avLst/>
          </a:prstGeom>
          <a:noFill/>
        </p:spPr>
        <p:txBody>
          <a:bodyPr wrap="square" rtlCol="0">
            <a:spAutoFit/>
          </a:bodyPr>
          <a:lstStyle/>
          <a:p>
            <a:pPr algn="r"/>
            <a:r>
              <a:rPr lang="en-US" sz="800" dirty="0"/>
              <a:t>2.5</a:t>
            </a:r>
          </a:p>
        </p:txBody>
      </p:sp>
      <p:sp>
        <p:nvSpPr>
          <p:cNvPr id="28" name="TextBox 27">
            <a:extLst>
              <a:ext uri="{FF2B5EF4-FFF2-40B4-BE49-F238E27FC236}">
                <a16:creationId xmlns:a16="http://schemas.microsoft.com/office/drawing/2014/main" id="{63D6958A-87E2-A34A-BA1F-F0CABA88FCD1}"/>
              </a:ext>
            </a:extLst>
          </p:cNvPr>
          <p:cNvSpPr txBox="1"/>
          <p:nvPr/>
        </p:nvSpPr>
        <p:spPr>
          <a:xfrm>
            <a:off x="416775" y="2620369"/>
            <a:ext cx="400112" cy="215444"/>
          </a:xfrm>
          <a:prstGeom prst="rect">
            <a:avLst/>
          </a:prstGeom>
          <a:noFill/>
        </p:spPr>
        <p:txBody>
          <a:bodyPr wrap="square" rtlCol="0">
            <a:spAutoFit/>
          </a:bodyPr>
          <a:lstStyle/>
          <a:p>
            <a:pPr algn="r"/>
            <a:r>
              <a:rPr lang="en-US" sz="800" dirty="0"/>
              <a:t>2</a:t>
            </a:r>
          </a:p>
        </p:txBody>
      </p:sp>
      <p:sp>
        <p:nvSpPr>
          <p:cNvPr id="29" name="TextBox 28">
            <a:extLst>
              <a:ext uri="{FF2B5EF4-FFF2-40B4-BE49-F238E27FC236}">
                <a16:creationId xmlns:a16="http://schemas.microsoft.com/office/drawing/2014/main" id="{2542B7E2-16AC-054B-A2D2-401FBB0C6245}"/>
              </a:ext>
            </a:extLst>
          </p:cNvPr>
          <p:cNvSpPr txBox="1"/>
          <p:nvPr/>
        </p:nvSpPr>
        <p:spPr>
          <a:xfrm>
            <a:off x="416775" y="2799009"/>
            <a:ext cx="400112" cy="215444"/>
          </a:xfrm>
          <a:prstGeom prst="rect">
            <a:avLst/>
          </a:prstGeom>
          <a:noFill/>
        </p:spPr>
        <p:txBody>
          <a:bodyPr wrap="square" rtlCol="0">
            <a:spAutoFit/>
          </a:bodyPr>
          <a:lstStyle/>
          <a:p>
            <a:pPr algn="r"/>
            <a:r>
              <a:rPr lang="en-US" sz="800" dirty="0"/>
              <a:t>1.5</a:t>
            </a:r>
          </a:p>
        </p:txBody>
      </p:sp>
      <p:sp>
        <p:nvSpPr>
          <p:cNvPr id="30" name="TextBox 29">
            <a:extLst>
              <a:ext uri="{FF2B5EF4-FFF2-40B4-BE49-F238E27FC236}">
                <a16:creationId xmlns:a16="http://schemas.microsoft.com/office/drawing/2014/main" id="{E4A16A01-3AF4-CB40-996C-8B51A7089A7D}"/>
              </a:ext>
            </a:extLst>
          </p:cNvPr>
          <p:cNvSpPr txBox="1"/>
          <p:nvPr/>
        </p:nvSpPr>
        <p:spPr>
          <a:xfrm>
            <a:off x="416775" y="2977649"/>
            <a:ext cx="400112" cy="215444"/>
          </a:xfrm>
          <a:prstGeom prst="rect">
            <a:avLst/>
          </a:prstGeom>
          <a:noFill/>
        </p:spPr>
        <p:txBody>
          <a:bodyPr wrap="square" rtlCol="0">
            <a:spAutoFit/>
          </a:bodyPr>
          <a:lstStyle/>
          <a:p>
            <a:pPr algn="r"/>
            <a:r>
              <a:rPr lang="en-US" sz="800" dirty="0"/>
              <a:t>1</a:t>
            </a:r>
          </a:p>
        </p:txBody>
      </p:sp>
      <p:sp>
        <p:nvSpPr>
          <p:cNvPr id="31" name="TextBox 30">
            <a:extLst>
              <a:ext uri="{FF2B5EF4-FFF2-40B4-BE49-F238E27FC236}">
                <a16:creationId xmlns:a16="http://schemas.microsoft.com/office/drawing/2014/main" id="{4E55C2EF-3E1F-1C4F-B1A5-84DB417FFA70}"/>
              </a:ext>
            </a:extLst>
          </p:cNvPr>
          <p:cNvSpPr txBox="1"/>
          <p:nvPr/>
        </p:nvSpPr>
        <p:spPr>
          <a:xfrm>
            <a:off x="416775" y="3156289"/>
            <a:ext cx="400112" cy="215444"/>
          </a:xfrm>
          <a:prstGeom prst="rect">
            <a:avLst/>
          </a:prstGeom>
          <a:noFill/>
        </p:spPr>
        <p:txBody>
          <a:bodyPr wrap="square" rtlCol="0">
            <a:spAutoFit/>
          </a:bodyPr>
          <a:lstStyle/>
          <a:p>
            <a:pPr algn="r"/>
            <a:r>
              <a:rPr lang="en-US" sz="800" dirty="0"/>
              <a:t>0.5</a:t>
            </a:r>
          </a:p>
        </p:txBody>
      </p:sp>
      <p:sp>
        <p:nvSpPr>
          <p:cNvPr id="32" name="TextBox 31">
            <a:extLst>
              <a:ext uri="{FF2B5EF4-FFF2-40B4-BE49-F238E27FC236}">
                <a16:creationId xmlns:a16="http://schemas.microsoft.com/office/drawing/2014/main" id="{279B4903-876F-D641-B5B3-9DE7FEF83852}"/>
              </a:ext>
            </a:extLst>
          </p:cNvPr>
          <p:cNvSpPr txBox="1"/>
          <p:nvPr/>
        </p:nvSpPr>
        <p:spPr>
          <a:xfrm>
            <a:off x="416775" y="3334925"/>
            <a:ext cx="400112" cy="215444"/>
          </a:xfrm>
          <a:prstGeom prst="rect">
            <a:avLst/>
          </a:prstGeom>
          <a:noFill/>
        </p:spPr>
        <p:txBody>
          <a:bodyPr wrap="square" rtlCol="0">
            <a:spAutoFit/>
          </a:bodyPr>
          <a:lstStyle/>
          <a:p>
            <a:pPr algn="r"/>
            <a:r>
              <a:rPr lang="en-US" sz="800" dirty="0"/>
              <a:t>0</a:t>
            </a:r>
          </a:p>
        </p:txBody>
      </p:sp>
      <p:sp>
        <p:nvSpPr>
          <p:cNvPr id="33" name="TextBox 32">
            <a:extLst>
              <a:ext uri="{FF2B5EF4-FFF2-40B4-BE49-F238E27FC236}">
                <a16:creationId xmlns:a16="http://schemas.microsoft.com/office/drawing/2014/main" id="{800D0A21-8B8A-684D-A496-73AA836F3C45}"/>
              </a:ext>
            </a:extLst>
          </p:cNvPr>
          <p:cNvSpPr txBox="1"/>
          <p:nvPr/>
        </p:nvSpPr>
        <p:spPr>
          <a:xfrm>
            <a:off x="4830468" y="1589672"/>
            <a:ext cx="400112" cy="215444"/>
          </a:xfrm>
          <a:prstGeom prst="rect">
            <a:avLst/>
          </a:prstGeom>
          <a:noFill/>
        </p:spPr>
        <p:txBody>
          <a:bodyPr wrap="square" rtlCol="0">
            <a:spAutoFit/>
          </a:bodyPr>
          <a:lstStyle/>
          <a:p>
            <a:pPr algn="r"/>
            <a:r>
              <a:rPr lang="en-US" sz="800" dirty="0"/>
              <a:t>30</a:t>
            </a:r>
          </a:p>
        </p:txBody>
      </p:sp>
      <p:sp>
        <p:nvSpPr>
          <p:cNvPr id="34" name="TextBox 33">
            <a:extLst>
              <a:ext uri="{FF2B5EF4-FFF2-40B4-BE49-F238E27FC236}">
                <a16:creationId xmlns:a16="http://schemas.microsoft.com/office/drawing/2014/main" id="{2B986369-1204-BA41-A9BB-A90755C04AD0}"/>
              </a:ext>
            </a:extLst>
          </p:cNvPr>
          <p:cNvSpPr txBox="1"/>
          <p:nvPr/>
        </p:nvSpPr>
        <p:spPr>
          <a:xfrm>
            <a:off x="4830468" y="1878887"/>
            <a:ext cx="400112" cy="215444"/>
          </a:xfrm>
          <a:prstGeom prst="rect">
            <a:avLst/>
          </a:prstGeom>
          <a:noFill/>
        </p:spPr>
        <p:txBody>
          <a:bodyPr wrap="square" rtlCol="0">
            <a:spAutoFit/>
          </a:bodyPr>
          <a:lstStyle/>
          <a:p>
            <a:pPr algn="r"/>
            <a:r>
              <a:rPr lang="en-US" sz="800" dirty="0"/>
              <a:t>25</a:t>
            </a:r>
          </a:p>
        </p:txBody>
      </p:sp>
      <p:sp>
        <p:nvSpPr>
          <p:cNvPr id="35" name="TextBox 34">
            <a:extLst>
              <a:ext uri="{FF2B5EF4-FFF2-40B4-BE49-F238E27FC236}">
                <a16:creationId xmlns:a16="http://schemas.microsoft.com/office/drawing/2014/main" id="{31237A70-5031-5745-8BA5-A4C8AC618327}"/>
              </a:ext>
            </a:extLst>
          </p:cNvPr>
          <p:cNvSpPr txBox="1"/>
          <p:nvPr/>
        </p:nvSpPr>
        <p:spPr>
          <a:xfrm>
            <a:off x="4830468" y="2168102"/>
            <a:ext cx="400112" cy="215444"/>
          </a:xfrm>
          <a:prstGeom prst="rect">
            <a:avLst/>
          </a:prstGeom>
          <a:noFill/>
        </p:spPr>
        <p:txBody>
          <a:bodyPr wrap="square" rtlCol="0">
            <a:spAutoFit/>
          </a:bodyPr>
          <a:lstStyle/>
          <a:p>
            <a:pPr algn="r"/>
            <a:r>
              <a:rPr lang="en-US" sz="800" dirty="0"/>
              <a:t>20</a:t>
            </a:r>
          </a:p>
        </p:txBody>
      </p:sp>
      <p:sp>
        <p:nvSpPr>
          <p:cNvPr id="36" name="TextBox 35">
            <a:extLst>
              <a:ext uri="{FF2B5EF4-FFF2-40B4-BE49-F238E27FC236}">
                <a16:creationId xmlns:a16="http://schemas.microsoft.com/office/drawing/2014/main" id="{A3673D73-679B-464C-8CDD-9DAC95CA7AD8}"/>
              </a:ext>
            </a:extLst>
          </p:cNvPr>
          <p:cNvSpPr txBox="1"/>
          <p:nvPr/>
        </p:nvSpPr>
        <p:spPr>
          <a:xfrm>
            <a:off x="4830468" y="2457317"/>
            <a:ext cx="400112" cy="215444"/>
          </a:xfrm>
          <a:prstGeom prst="rect">
            <a:avLst/>
          </a:prstGeom>
          <a:noFill/>
        </p:spPr>
        <p:txBody>
          <a:bodyPr wrap="square" rtlCol="0">
            <a:spAutoFit/>
          </a:bodyPr>
          <a:lstStyle/>
          <a:p>
            <a:pPr algn="r"/>
            <a:r>
              <a:rPr lang="en-US" sz="800" dirty="0"/>
              <a:t>15</a:t>
            </a:r>
          </a:p>
        </p:txBody>
      </p:sp>
      <p:sp>
        <p:nvSpPr>
          <p:cNvPr id="37" name="TextBox 36">
            <a:extLst>
              <a:ext uri="{FF2B5EF4-FFF2-40B4-BE49-F238E27FC236}">
                <a16:creationId xmlns:a16="http://schemas.microsoft.com/office/drawing/2014/main" id="{E903E72A-0135-2048-8599-39467A1D2912}"/>
              </a:ext>
            </a:extLst>
          </p:cNvPr>
          <p:cNvSpPr txBox="1"/>
          <p:nvPr/>
        </p:nvSpPr>
        <p:spPr>
          <a:xfrm>
            <a:off x="4830468" y="2746532"/>
            <a:ext cx="400112" cy="215444"/>
          </a:xfrm>
          <a:prstGeom prst="rect">
            <a:avLst/>
          </a:prstGeom>
          <a:noFill/>
        </p:spPr>
        <p:txBody>
          <a:bodyPr wrap="square" rtlCol="0">
            <a:spAutoFit/>
          </a:bodyPr>
          <a:lstStyle/>
          <a:p>
            <a:pPr algn="r"/>
            <a:r>
              <a:rPr lang="en-US" sz="800" dirty="0"/>
              <a:t>10</a:t>
            </a:r>
          </a:p>
        </p:txBody>
      </p:sp>
      <p:sp>
        <p:nvSpPr>
          <p:cNvPr id="38" name="TextBox 37">
            <a:extLst>
              <a:ext uri="{FF2B5EF4-FFF2-40B4-BE49-F238E27FC236}">
                <a16:creationId xmlns:a16="http://schemas.microsoft.com/office/drawing/2014/main" id="{C7E9C83B-5061-E349-8AE0-0E8C3C58F3EB}"/>
              </a:ext>
            </a:extLst>
          </p:cNvPr>
          <p:cNvSpPr txBox="1"/>
          <p:nvPr/>
        </p:nvSpPr>
        <p:spPr>
          <a:xfrm>
            <a:off x="4830468" y="3035747"/>
            <a:ext cx="400112" cy="215444"/>
          </a:xfrm>
          <a:prstGeom prst="rect">
            <a:avLst/>
          </a:prstGeom>
          <a:noFill/>
        </p:spPr>
        <p:txBody>
          <a:bodyPr wrap="square" rtlCol="0">
            <a:spAutoFit/>
          </a:bodyPr>
          <a:lstStyle/>
          <a:p>
            <a:pPr algn="r"/>
            <a:r>
              <a:rPr lang="en-US" sz="800" dirty="0"/>
              <a:t>5</a:t>
            </a:r>
          </a:p>
        </p:txBody>
      </p:sp>
      <p:sp>
        <p:nvSpPr>
          <p:cNvPr id="39" name="TextBox 38">
            <a:extLst>
              <a:ext uri="{FF2B5EF4-FFF2-40B4-BE49-F238E27FC236}">
                <a16:creationId xmlns:a16="http://schemas.microsoft.com/office/drawing/2014/main" id="{A19F9CE0-A143-B64A-833F-D9FC0A5671C0}"/>
              </a:ext>
            </a:extLst>
          </p:cNvPr>
          <p:cNvSpPr txBox="1"/>
          <p:nvPr/>
        </p:nvSpPr>
        <p:spPr>
          <a:xfrm>
            <a:off x="4830468" y="3324963"/>
            <a:ext cx="400112" cy="215444"/>
          </a:xfrm>
          <a:prstGeom prst="rect">
            <a:avLst/>
          </a:prstGeom>
          <a:noFill/>
        </p:spPr>
        <p:txBody>
          <a:bodyPr wrap="square" rtlCol="0">
            <a:spAutoFit/>
          </a:bodyPr>
          <a:lstStyle/>
          <a:p>
            <a:pPr algn="r"/>
            <a:r>
              <a:rPr lang="en-US" sz="800" dirty="0"/>
              <a:t>0</a:t>
            </a:r>
          </a:p>
        </p:txBody>
      </p:sp>
      <p:pic>
        <p:nvPicPr>
          <p:cNvPr id="5" name="Picture 4">
            <a:extLst>
              <a:ext uri="{FF2B5EF4-FFF2-40B4-BE49-F238E27FC236}">
                <a16:creationId xmlns:a16="http://schemas.microsoft.com/office/drawing/2014/main" id="{3F1431C8-68A3-A64E-8961-8FDAEB738200}"/>
              </a:ext>
            </a:extLst>
          </p:cNvPr>
          <p:cNvPicPr>
            <a:picLocks noChangeAspect="1"/>
          </p:cNvPicPr>
          <p:nvPr/>
        </p:nvPicPr>
        <p:blipFill>
          <a:blip r:embed="rId4"/>
          <a:stretch>
            <a:fillRect/>
          </a:stretch>
        </p:blipFill>
        <p:spPr>
          <a:xfrm>
            <a:off x="1224367" y="3815577"/>
            <a:ext cx="215900" cy="38100"/>
          </a:xfrm>
          <a:prstGeom prst="rect">
            <a:avLst/>
          </a:prstGeom>
        </p:spPr>
      </p:pic>
      <p:pic>
        <p:nvPicPr>
          <p:cNvPr id="40" name="Picture 39">
            <a:extLst>
              <a:ext uri="{FF2B5EF4-FFF2-40B4-BE49-F238E27FC236}">
                <a16:creationId xmlns:a16="http://schemas.microsoft.com/office/drawing/2014/main" id="{65281D35-3B13-4C42-88A4-37BBA1C679EF}"/>
              </a:ext>
            </a:extLst>
          </p:cNvPr>
          <p:cNvPicPr>
            <a:picLocks noChangeAspect="1"/>
          </p:cNvPicPr>
          <p:nvPr/>
        </p:nvPicPr>
        <p:blipFill>
          <a:blip r:embed="rId4"/>
          <a:stretch>
            <a:fillRect/>
          </a:stretch>
        </p:blipFill>
        <p:spPr>
          <a:xfrm>
            <a:off x="5645862" y="3815577"/>
            <a:ext cx="215900" cy="38100"/>
          </a:xfrm>
          <a:prstGeom prst="rect">
            <a:avLst/>
          </a:prstGeom>
        </p:spPr>
      </p:pic>
      <p:pic>
        <p:nvPicPr>
          <p:cNvPr id="41" name="Picture 40">
            <a:extLst>
              <a:ext uri="{FF2B5EF4-FFF2-40B4-BE49-F238E27FC236}">
                <a16:creationId xmlns:a16="http://schemas.microsoft.com/office/drawing/2014/main" id="{41192363-9A0C-884E-BBF9-8A97D7C0C3B8}"/>
              </a:ext>
            </a:extLst>
          </p:cNvPr>
          <p:cNvPicPr>
            <a:picLocks noChangeAspect="1"/>
          </p:cNvPicPr>
          <p:nvPr/>
        </p:nvPicPr>
        <p:blipFill>
          <a:blip r:embed="rId5"/>
          <a:stretch>
            <a:fillRect/>
          </a:stretch>
        </p:blipFill>
        <p:spPr>
          <a:xfrm>
            <a:off x="2085752" y="3815577"/>
            <a:ext cx="215900" cy="38100"/>
          </a:xfrm>
          <a:prstGeom prst="rect">
            <a:avLst/>
          </a:prstGeom>
        </p:spPr>
      </p:pic>
      <p:pic>
        <p:nvPicPr>
          <p:cNvPr id="42" name="Picture 41">
            <a:extLst>
              <a:ext uri="{FF2B5EF4-FFF2-40B4-BE49-F238E27FC236}">
                <a16:creationId xmlns:a16="http://schemas.microsoft.com/office/drawing/2014/main" id="{BC500A79-1674-0745-BE14-6E9E7AB98310}"/>
              </a:ext>
            </a:extLst>
          </p:cNvPr>
          <p:cNvPicPr>
            <a:picLocks noChangeAspect="1"/>
          </p:cNvPicPr>
          <p:nvPr/>
        </p:nvPicPr>
        <p:blipFill>
          <a:blip r:embed="rId5"/>
          <a:stretch>
            <a:fillRect/>
          </a:stretch>
        </p:blipFill>
        <p:spPr>
          <a:xfrm>
            <a:off x="6571968" y="3815577"/>
            <a:ext cx="215900" cy="38100"/>
          </a:xfrm>
          <a:prstGeom prst="rect">
            <a:avLst/>
          </a:prstGeom>
        </p:spPr>
      </p:pic>
    </p:spTree>
    <p:extLst>
      <p:ext uri="{BB962C8B-B14F-4D97-AF65-F5344CB8AC3E}">
        <p14:creationId xmlns:p14="http://schemas.microsoft.com/office/powerpoint/2010/main" val="161747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23636-6EA1-AD4F-8ED7-25CD2B7A2C71}"/>
              </a:ext>
            </a:extLst>
          </p:cNvPr>
          <p:cNvSpPr>
            <a:spLocks noGrp="1"/>
          </p:cNvSpPr>
          <p:nvPr>
            <p:ph type="title"/>
          </p:nvPr>
        </p:nvSpPr>
        <p:spPr>
          <a:xfrm>
            <a:off x="417095" y="50260"/>
            <a:ext cx="8309810" cy="929485"/>
          </a:xfrm>
        </p:spPr>
        <p:txBody>
          <a:bodyPr/>
          <a:lstStyle/>
          <a:p>
            <a:r>
              <a:rPr lang="en-US" sz="3200" dirty="0"/>
              <a:t>Low Health Literacy is Related to </a:t>
            </a:r>
            <a:br>
              <a:rPr lang="en-US" sz="3200" dirty="0"/>
            </a:br>
            <a:r>
              <a:rPr lang="en-US" sz="3200" dirty="0"/>
              <a:t>Opioid Misuse</a:t>
            </a:r>
          </a:p>
        </p:txBody>
      </p:sp>
      <p:sp>
        <p:nvSpPr>
          <p:cNvPr id="3" name="Content Placeholder 2">
            <a:extLst>
              <a:ext uri="{FF2B5EF4-FFF2-40B4-BE49-F238E27FC236}">
                <a16:creationId xmlns:a16="http://schemas.microsoft.com/office/drawing/2014/main" id="{508C09CA-1EAB-2F48-8300-BCC5E88B7EDF}"/>
              </a:ext>
            </a:extLst>
          </p:cNvPr>
          <p:cNvSpPr>
            <a:spLocks noGrp="1"/>
          </p:cNvSpPr>
          <p:nvPr>
            <p:ph idx="1"/>
          </p:nvPr>
        </p:nvSpPr>
        <p:spPr>
          <a:xfrm>
            <a:off x="417095" y="1142178"/>
            <a:ext cx="8309810" cy="3490186"/>
          </a:xfrm>
        </p:spPr>
        <p:txBody>
          <a:bodyPr/>
          <a:lstStyle/>
          <a:p>
            <a:r>
              <a:rPr lang="en-US" sz="2800" dirty="0"/>
              <a:t>Patient education must be easy to read, understand, and use for patients of all skill levels</a:t>
            </a:r>
            <a:r>
              <a:rPr lang="en-US" sz="2800" baseline="30000" dirty="0"/>
              <a:t>1</a:t>
            </a:r>
            <a:endParaRPr lang="en-US" sz="2800" dirty="0"/>
          </a:p>
          <a:p>
            <a:r>
              <a:rPr lang="en-US" sz="2800" dirty="0"/>
              <a:t>Tools that are pictorial and/or infographics are effective </a:t>
            </a:r>
          </a:p>
          <a:p>
            <a:r>
              <a:rPr lang="en-US" sz="2800" dirty="0"/>
              <a:t>Ensuring that online patient education materials are written at an appropriate reading grade level would be expected to improve physician-patient communication</a:t>
            </a:r>
            <a:r>
              <a:rPr lang="en-US" sz="2800" baseline="30000" dirty="0"/>
              <a:t>2</a:t>
            </a:r>
            <a:endParaRPr lang="en-US" sz="2800" dirty="0"/>
          </a:p>
          <a:p>
            <a:pPr lvl="1"/>
            <a:r>
              <a:rPr lang="en-US" sz="2400" dirty="0"/>
              <a:t>Recommend that tools are written at a 6</a:t>
            </a:r>
            <a:r>
              <a:rPr lang="en-US" sz="2400" baseline="30000" dirty="0"/>
              <a:t>th</a:t>
            </a:r>
            <a:r>
              <a:rPr lang="en-US" sz="2400" dirty="0"/>
              <a:t> grade level </a:t>
            </a:r>
          </a:p>
        </p:txBody>
      </p:sp>
      <p:sp>
        <p:nvSpPr>
          <p:cNvPr id="4" name="Text Placeholder 3">
            <a:extLst>
              <a:ext uri="{FF2B5EF4-FFF2-40B4-BE49-F238E27FC236}">
                <a16:creationId xmlns:a16="http://schemas.microsoft.com/office/drawing/2014/main" id="{F093344D-DA8D-A941-9504-DA98BED39F25}"/>
              </a:ext>
            </a:extLst>
          </p:cNvPr>
          <p:cNvSpPr>
            <a:spLocks noGrp="1"/>
          </p:cNvSpPr>
          <p:nvPr>
            <p:ph type="body" sz="quarter" idx="10"/>
          </p:nvPr>
        </p:nvSpPr>
        <p:spPr>
          <a:xfrm>
            <a:off x="0" y="4781863"/>
            <a:ext cx="9144000" cy="361637"/>
          </a:xfrm>
        </p:spPr>
        <p:txBody>
          <a:bodyPr/>
          <a:lstStyle/>
          <a:p>
            <a:r>
              <a:rPr lang="en-US" dirty="0"/>
              <a:t>1. Prince LY, et al. </a:t>
            </a:r>
            <a:r>
              <a:rPr lang="en-US" i="1" dirty="0"/>
              <a:t>J Surg Orthop Adv</a:t>
            </a:r>
            <a:r>
              <a:rPr lang="en-US" dirty="0"/>
              <a:t>. 2019</a:t>
            </a:r>
            <a:r>
              <a:rPr lang="en-US" dirty="0">
                <a:sym typeface="Wingdings" pitchFamily="2" charset="2"/>
              </a:rPr>
              <a:t>;28(3):232-236.; 2. Roberts H, et al. </a:t>
            </a:r>
            <a:r>
              <a:rPr lang="en-US" i="1" dirty="0">
                <a:sym typeface="Wingdings" pitchFamily="2" charset="2"/>
              </a:rPr>
              <a:t>J Bone Joint Surg Am</a:t>
            </a:r>
            <a:r>
              <a:rPr lang="en-US" dirty="0">
                <a:sym typeface="Wingdings" pitchFamily="2" charset="2"/>
              </a:rPr>
              <a:t>. 2016;98(17):e70.</a:t>
            </a:r>
            <a:endParaRPr lang="en-US" dirty="0"/>
          </a:p>
        </p:txBody>
      </p:sp>
    </p:spTree>
    <p:extLst>
      <p:ext uri="{BB962C8B-B14F-4D97-AF65-F5344CB8AC3E}">
        <p14:creationId xmlns:p14="http://schemas.microsoft.com/office/powerpoint/2010/main" val="360184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D6EFE-36BD-794D-8822-A51BC224FCA3}"/>
              </a:ext>
            </a:extLst>
          </p:cNvPr>
          <p:cNvSpPr>
            <a:spLocks noGrp="1"/>
          </p:cNvSpPr>
          <p:nvPr>
            <p:ph type="title"/>
          </p:nvPr>
        </p:nvSpPr>
        <p:spPr>
          <a:xfrm>
            <a:off x="417095" y="50260"/>
            <a:ext cx="8309810" cy="929485"/>
          </a:xfrm>
        </p:spPr>
        <p:txBody>
          <a:bodyPr/>
          <a:lstStyle/>
          <a:p>
            <a:r>
              <a:rPr lang="en-US" sz="3200" dirty="0"/>
              <a:t>Education on Safe Storage and Disposal of Unused Meds</a:t>
            </a:r>
          </a:p>
        </p:txBody>
      </p:sp>
      <p:sp>
        <p:nvSpPr>
          <p:cNvPr id="3" name="Content Placeholder 2">
            <a:extLst>
              <a:ext uri="{FF2B5EF4-FFF2-40B4-BE49-F238E27FC236}">
                <a16:creationId xmlns:a16="http://schemas.microsoft.com/office/drawing/2014/main" id="{F639817A-5E24-3344-8D2F-3002ED2383B9}"/>
              </a:ext>
            </a:extLst>
          </p:cNvPr>
          <p:cNvSpPr>
            <a:spLocks noGrp="1"/>
          </p:cNvSpPr>
          <p:nvPr>
            <p:ph idx="1"/>
          </p:nvPr>
        </p:nvSpPr>
        <p:spPr>
          <a:xfrm>
            <a:off x="417095" y="1065978"/>
            <a:ext cx="8309810" cy="3225498"/>
          </a:xfrm>
        </p:spPr>
        <p:txBody>
          <a:bodyPr/>
          <a:lstStyle/>
          <a:p>
            <a:r>
              <a:rPr lang="en-US" sz="1800" dirty="0"/>
              <a:t>Opioids should be stored inside lockbox and/or secure location</a:t>
            </a:r>
          </a:p>
          <a:p>
            <a:r>
              <a:rPr lang="en-US" sz="1800" dirty="0"/>
              <a:t>Medication take-back programs</a:t>
            </a:r>
          </a:p>
          <a:p>
            <a:pPr lvl="1"/>
            <a:r>
              <a:rPr lang="en-US" sz="1800" dirty="0"/>
              <a:t>DEA-registered collection sites at retail/hospital/clinic pharmacies and law enforcement</a:t>
            </a:r>
          </a:p>
          <a:p>
            <a:pPr lvl="1"/>
            <a:r>
              <a:rPr lang="en-US" sz="1800" dirty="0"/>
              <a:t>Check www.takebackmymeds.com for additional details</a:t>
            </a:r>
          </a:p>
          <a:p>
            <a:r>
              <a:rPr lang="en-US" sz="1800" dirty="0"/>
              <a:t>Disposal in household trash</a:t>
            </a:r>
          </a:p>
          <a:p>
            <a:pPr lvl="1"/>
            <a:r>
              <a:rPr lang="en-US" sz="1800" dirty="0"/>
              <a:t>Mix (do not crush tablets or capsules) with an unpalatable substance such as dirt, cat litter, or used coffee grounds and seal in plastic bag</a:t>
            </a:r>
          </a:p>
          <a:p>
            <a:pPr lvl="1"/>
            <a:r>
              <a:rPr lang="en-US" sz="1800" dirty="0"/>
              <a:t>Delete personal information from the prescription label before disposing</a:t>
            </a:r>
          </a:p>
          <a:p>
            <a:r>
              <a:rPr lang="en-US" sz="1800" dirty="0"/>
              <a:t>Disposal in a drug deactivation pouch that utilizes carbon to deactivate and dispose in household trash</a:t>
            </a:r>
          </a:p>
          <a:p>
            <a:r>
              <a:rPr lang="en-US" sz="1800" dirty="0"/>
              <a:t>FDA endorses flushing, but many oppose due to concerns about aquatic life</a:t>
            </a:r>
          </a:p>
        </p:txBody>
      </p:sp>
      <p:sp>
        <p:nvSpPr>
          <p:cNvPr id="5" name="Text Placeholder 4">
            <a:extLst>
              <a:ext uri="{FF2B5EF4-FFF2-40B4-BE49-F238E27FC236}">
                <a16:creationId xmlns:a16="http://schemas.microsoft.com/office/drawing/2014/main" id="{8CBDEBD9-E791-EA48-9A2F-36D63340B667}"/>
              </a:ext>
            </a:extLst>
          </p:cNvPr>
          <p:cNvSpPr>
            <a:spLocks noGrp="1"/>
          </p:cNvSpPr>
          <p:nvPr>
            <p:ph type="body" sz="quarter" idx="10"/>
          </p:nvPr>
        </p:nvSpPr>
        <p:spPr>
          <a:xfrm>
            <a:off x="0" y="4520252"/>
            <a:ext cx="8064137" cy="623248"/>
          </a:xfrm>
        </p:spPr>
        <p:txBody>
          <a:bodyPr/>
          <a:lstStyle/>
          <a:p>
            <a:pPr marL="7938" indent="-7938"/>
            <a:r>
              <a:rPr lang="en-US" dirty="0"/>
              <a:t>US Food and Drug Administration (FDA). Disposal of Unused Medicines: What You Should Know. 2020. Available at: https://www.fda.gov/Drugs/ResourcesForYou/Consumers/BuyingUsingMedicineSafely/EnsuringSafeUseofMedicine/SafeDisposalofMedicines/ucm186187.htm. Accessed October 8, 2021. </a:t>
            </a:r>
          </a:p>
        </p:txBody>
      </p:sp>
    </p:spTree>
    <p:extLst>
      <p:ext uri="{BB962C8B-B14F-4D97-AF65-F5344CB8AC3E}">
        <p14:creationId xmlns:p14="http://schemas.microsoft.com/office/powerpoint/2010/main" val="199500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45E7F3-A872-D346-921A-A5B19F147705}"/>
              </a:ext>
            </a:extLst>
          </p:cNvPr>
          <p:cNvSpPr>
            <a:spLocks noGrp="1"/>
          </p:cNvSpPr>
          <p:nvPr>
            <p:ph type="title"/>
          </p:nvPr>
        </p:nvSpPr>
        <p:spPr/>
        <p:txBody>
          <a:bodyPr/>
          <a:lstStyle/>
          <a:p>
            <a:r>
              <a:rPr lang="en-US"/>
              <a:t>SMART Goals</a:t>
            </a:r>
            <a:endParaRPr lang="en-US">
              <a:solidFill>
                <a:srgbClr val="FF0000"/>
              </a:solidFill>
            </a:endParaRPr>
          </a:p>
        </p:txBody>
      </p:sp>
      <p:sp>
        <p:nvSpPr>
          <p:cNvPr id="6" name="Content Placeholder 5">
            <a:extLst>
              <a:ext uri="{FF2B5EF4-FFF2-40B4-BE49-F238E27FC236}">
                <a16:creationId xmlns:a16="http://schemas.microsoft.com/office/drawing/2014/main" id="{8D666978-5C49-4345-95DF-E41953802D5D}"/>
              </a:ext>
            </a:extLst>
          </p:cNvPr>
          <p:cNvSpPr>
            <a:spLocks noGrp="1"/>
          </p:cNvSpPr>
          <p:nvPr>
            <p:ph idx="1"/>
          </p:nvPr>
        </p:nvSpPr>
        <p:spPr>
          <a:xfrm>
            <a:off x="334053" y="1080099"/>
            <a:ext cx="8475893" cy="3808735"/>
          </a:xfrm>
        </p:spPr>
        <p:txBody>
          <a:bodyPr/>
          <a:lstStyle/>
          <a:p>
            <a:pPr marL="347663" indent="-347663">
              <a:spcBef>
                <a:spcPts val="900"/>
              </a:spcBef>
            </a:pPr>
            <a:r>
              <a:rPr lang="en-US" sz="2000" dirty="0"/>
              <a:t>When creating a multi-modal treatment plan, align treatment choice to type of pain—nociceptive, neuropathic, nociplastic</a:t>
            </a:r>
          </a:p>
          <a:p>
            <a:pPr marL="347663" indent="-347663">
              <a:spcBef>
                <a:spcPts val="900"/>
              </a:spcBef>
            </a:pPr>
            <a:r>
              <a:rPr lang="en-US" sz="2000" dirty="0"/>
              <a:t>Remember, pain isn’t just about the injury. You need to apply a psychosocial approach to pain management</a:t>
            </a:r>
          </a:p>
          <a:p>
            <a:pPr marL="347663" indent="-347663">
              <a:spcBef>
                <a:spcPts val="900"/>
              </a:spcBef>
            </a:pPr>
            <a:r>
              <a:rPr lang="en-US" sz="2000" dirty="0"/>
              <a:t>For patients with chronic pain who are stable on long-term opioids, undertake opioid tapering only after a thorough assessment of </a:t>
            </a:r>
            <a:br>
              <a:rPr lang="en-US" sz="2000" dirty="0"/>
            </a:br>
            <a:r>
              <a:rPr lang="en-US" sz="2000" dirty="0"/>
              <a:t>risk-benefit </a:t>
            </a:r>
          </a:p>
          <a:p>
            <a:pPr marL="347663" indent="-347663">
              <a:spcBef>
                <a:spcPts val="900"/>
              </a:spcBef>
            </a:pPr>
            <a:r>
              <a:rPr lang="en-US" sz="2000" dirty="0"/>
              <a:t>Engage patients on long-term opioid treatment in open and </a:t>
            </a:r>
            <a:br>
              <a:rPr lang="en-US" sz="2000" dirty="0"/>
            </a:br>
            <a:r>
              <a:rPr lang="en-US" sz="2000" dirty="0"/>
              <a:t>stigma-free discussions about their drug use</a:t>
            </a:r>
          </a:p>
          <a:p>
            <a:pPr marL="347663" indent="-347663">
              <a:spcBef>
                <a:spcPts val="900"/>
              </a:spcBef>
            </a:pPr>
            <a:r>
              <a:rPr lang="en-US" sz="2000" dirty="0"/>
              <a:t>Ensure that patients on opioids have knowledge and access to naloxone</a:t>
            </a:r>
          </a:p>
          <a:p>
            <a:pPr marL="347663" indent="-347663">
              <a:spcBef>
                <a:spcPts val="900"/>
              </a:spcBef>
            </a:pPr>
            <a:r>
              <a:rPr lang="en-US" sz="2000" dirty="0"/>
              <a:t>Make your patient a partner in goal-setting and treatment planning</a:t>
            </a:r>
            <a:endParaRPr lang="en-US" sz="1800" dirty="0"/>
          </a:p>
        </p:txBody>
      </p:sp>
      <p:sp>
        <p:nvSpPr>
          <p:cNvPr id="7" name="Text Placeholder 6">
            <a:extLst>
              <a:ext uri="{FF2B5EF4-FFF2-40B4-BE49-F238E27FC236}">
                <a16:creationId xmlns:a16="http://schemas.microsoft.com/office/drawing/2014/main" id="{2753AE53-0B66-F741-9967-93E092DA2DE4}"/>
              </a:ext>
            </a:extLst>
          </p:cNvPr>
          <p:cNvSpPr>
            <a:spLocks noGrp="1"/>
          </p:cNvSpPr>
          <p:nvPr>
            <p:ph type="body" sz="half" idx="2"/>
          </p:nvPr>
        </p:nvSpPr>
        <p:spPr>
          <a:xfrm>
            <a:off x="417095" y="486990"/>
            <a:ext cx="8309810" cy="406265"/>
          </a:xfrm>
        </p:spPr>
        <p:txBody>
          <a:bodyPr/>
          <a:lstStyle/>
          <a:p>
            <a:r>
              <a:rPr lang="en-US" b="1"/>
              <a:t>S</a:t>
            </a:r>
            <a:r>
              <a:rPr lang="en-US"/>
              <a:t>pecific, </a:t>
            </a:r>
            <a:r>
              <a:rPr lang="en-US" b="1"/>
              <a:t>M</a:t>
            </a:r>
            <a:r>
              <a:rPr lang="en-US"/>
              <a:t>easurable, </a:t>
            </a:r>
            <a:r>
              <a:rPr lang="en-US" b="1"/>
              <a:t>A</a:t>
            </a:r>
            <a:r>
              <a:rPr lang="en-US"/>
              <a:t>ttainable, </a:t>
            </a:r>
            <a:r>
              <a:rPr lang="en-US" b="1"/>
              <a:t>R</a:t>
            </a:r>
            <a:r>
              <a:rPr lang="en-US"/>
              <a:t>elevant, </a:t>
            </a:r>
            <a:r>
              <a:rPr lang="en-US" b="1"/>
              <a:t>T</a:t>
            </a:r>
            <a:r>
              <a:rPr lang="en-US"/>
              <a:t>imely</a:t>
            </a:r>
          </a:p>
        </p:txBody>
      </p:sp>
      <p:sp>
        <p:nvSpPr>
          <p:cNvPr id="3" name="Text Placeholder 2">
            <a:extLst>
              <a:ext uri="{FF2B5EF4-FFF2-40B4-BE49-F238E27FC236}">
                <a16:creationId xmlns:a16="http://schemas.microsoft.com/office/drawing/2014/main" id="{6BFC2D44-3275-7F4F-AF8B-A11DAB94CF0D}"/>
              </a:ext>
            </a:extLst>
          </p:cNvPr>
          <p:cNvSpPr>
            <a:spLocks noGrp="1"/>
          </p:cNvSpPr>
          <p:nvPr>
            <p:ph type="body" sz="quarter" idx="10"/>
          </p:nvPr>
        </p:nvSpPr>
        <p:spPr>
          <a:xfrm>
            <a:off x="-1" y="4797864"/>
            <a:ext cx="8726905" cy="335476"/>
          </a:xfrm>
        </p:spPr>
        <p:txBody>
          <a:bodyPr/>
          <a:lstStyle/>
          <a:p>
            <a:endParaRPr lang="en-US" sz="800" dirty="0"/>
          </a:p>
        </p:txBody>
      </p:sp>
    </p:spTree>
    <p:extLst>
      <p:ext uri="{BB962C8B-B14F-4D97-AF65-F5344CB8AC3E}">
        <p14:creationId xmlns:p14="http://schemas.microsoft.com/office/powerpoint/2010/main" val="337460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8FDCF9-E65D-C441-8FB2-BD700A965E6E}"/>
              </a:ext>
            </a:extLst>
          </p:cNvPr>
          <p:cNvSpPr>
            <a:spLocks noGrp="1"/>
          </p:cNvSpPr>
          <p:nvPr>
            <p:ph type="body" sz="quarter" idx="10"/>
          </p:nvPr>
        </p:nvSpPr>
        <p:spPr/>
        <p:txBody>
          <a:bodyPr/>
          <a:lstStyle/>
          <a:p>
            <a:r>
              <a:rPr lang="en-US" dirty="0"/>
              <a:t>To Ask a Question</a:t>
            </a:r>
          </a:p>
          <a:p>
            <a:r>
              <a:rPr lang="en-US" dirty="0"/>
              <a:t>Please click on the </a:t>
            </a:r>
            <a:r>
              <a:rPr lang="en-US" i="1" dirty="0">
                <a:solidFill>
                  <a:schemeClr val="accent6"/>
                </a:solidFill>
              </a:rPr>
              <a:t>Ask Question </a:t>
            </a:r>
            <a:r>
              <a:rPr lang="en-US" dirty="0"/>
              <a:t>tab and type your question. Please include the faculty member’s name if the question is specifically for them</a:t>
            </a:r>
          </a:p>
        </p:txBody>
      </p:sp>
    </p:spTree>
    <p:extLst>
      <p:ext uri="{BB962C8B-B14F-4D97-AF65-F5344CB8AC3E}">
        <p14:creationId xmlns:p14="http://schemas.microsoft.com/office/powerpoint/2010/main" val="388964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85331" y="3912346"/>
            <a:ext cx="5760244" cy="599010"/>
          </a:xfrm>
          <a:prstGeom prst="rect">
            <a:avLst/>
          </a:prstGeom>
          <a:effectLst>
            <a:outerShdw blurRad="50800" dist="38100" dir="2700000" algn="tl" rotWithShape="0">
              <a:prstClr val="black">
                <a:alpha val="40000"/>
              </a:prstClr>
            </a:outerShdw>
          </a:effectLst>
        </p:spPr>
        <p:txBody>
          <a:bodyPr vert="horz" wrap="square" lIns="68580" tIns="34290" rIns="68580" bIns="34290" rtlCol="0" anchor="b" anchorCtr="0">
            <a:spAutoFit/>
          </a:bodyPr>
          <a:lstStyle>
            <a:lvl1pPr algn="l" defTabSz="914400" rtl="0" eaLnBrk="1" latinLnBrk="0" hangingPunct="1">
              <a:lnSpc>
                <a:spcPct val="85000"/>
              </a:lnSpc>
              <a:spcBef>
                <a:spcPct val="0"/>
              </a:spcBef>
              <a:buNone/>
              <a:defRPr sz="4000" b="1" kern="1200" cap="none" baseline="0">
                <a:solidFill>
                  <a:schemeClr val="bg2"/>
                </a:solidFill>
                <a:latin typeface="+mj-lt"/>
                <a:ea typeface="+mj-ea"/>
                <a:cs typeface="+mj-cs"/>
              </a:defRPr>
            </a:lvl1pPr>
          </a:lstStyle>
          <a:p>
            <a:pPr>
              <a:defRPr/>
            </a:pPr>
            <a:r>
              <a:rPr lang="en-US" sz="4050" b="0"/>
              <a:t>Questions &amp; Answers</a:t>
            </a:r>
          </a:p>
        </p:txBody>
      </p:sp>
      <p:sp>
        <p:nvSpPr>
          <p:cNvPr id="4" name="Rectangle 3"/>
          <p:cNvSpPr/>
          <p:nvPr/>
        </p:nvSpPr>
        <p:spPr>
          <a:xfrm>
            <a:off x="716091" y="588360"/>
            <a:ext cx="3820278" cy="715581"/>
          </a:xfrm>
          <a:prstGeom prst="rect">
            <a:avLst/>
          </a:prstGeom>
          <a:noFill/>
        </p:spPr>
        <p:txBody>
          <a:bodyPr wrap="none">
            <a:spAutoFit/>
          </a:bodyPr>
          <a:lstStyle/>
          <a:p>
            <a:pPr algn="ctr" eaLnBrk="0" hangingPunct="0">
              <a:defRPr/>
            </a:pPr>
            <a:r>
              <a:rPr lang="en-US" sz="4050" b="1">
                <a:ln w="17780" cmpd="sng">
                  <a:solidFill>
                    <a:schemeClr val="accent1">
                      <a:tint val="3000"/>
                    </a:schemeClr>
                  </a:solidFill>
                  <a:prstDash val="solid"/>
                  <a:miter lim="800000"/>
                </a:ln>
                <a:gradFill>
                  <a:gsLst>
                    <a:gs pos="10000">
                      <a:schemeClr val="accent6"/>
                    </a:gs>
                    <a:gs pos="90000">
                      <a:schemeClr val="accent1">
                        <a:shade val="50000"/>
                        <a:satMod val="100000"/>
                      </a:schemeClr>
                    </a:gs>
                  </a:gsLst>
                  <a:lin ang="5400000"/>
                </a:gradFill>
                <a:effectLst>
                  <a:outerShdw blurRad="55000" dist="50800" dir="5400000" algn="tl">
                    <a:srgbClr val="000000">
                      <a:alpha val="33000"/>
                    </a:srgbClr>
                  </a:outerShdw>
                </a:effectLst>
                <a:ea typeface="Arial Unicode MS" charset="0"/>
              </a:rPr>
              <a:t>CME Outfitters</a:t>
            </a:r>
          </a:p>
        </p:txBody>
      </p:sp>
      <p:sp>
        <p:nvSpPr>
          <p:cNvPr id="5" name="Rectangle 4"/>
          <p:cNvSpPr/>
          <p:nvPr/>
        </p:nvSpPr>
        <p:spPr>
          <a:xfrm>
            <a:off x="960642" y="1029543"/>
            <a:ext cx="5503431" cy="2008242"/>
          </a:xfrm>
          <a:prstGeom prst="rect">
            <a:avLst/>
          </a:prstGeom>
          <a:noFill/>
        </p:spPr>
        <p:txBody>
          <a:bodyPr wrap="none">
            <a:spAutoFit/>
          </a:bodyPr>
          <a:lstStyle/>
          <a:p>
            <a:pPr algn="ctr" eaLnBrk="0" hangingPunct="0">
              <a:defRPr/>
            </a:pPr>
            <a:r>
              <a:rPr lang="en-US" sz="12450" b="1">
                <a:ln w="17780" cmpd="sng">
                  <a:solidFill>
                    <a:schemeClr val="accent1">
                      <a:tint val="3000"/>
                    </a:schemeClr>
                  </a:solidFill>
                  <a:prstDash val="solid"/>
                  <a:miter lim="800000"/>
                </a:ln>
                <a:gradFill>
                  <a:gsLst>
                    <a:gs pos="10000">
                      <a:schemeClr val="accent2">
                        <a:lumMod val="60000"/>
                        <a:lumOff val="40000"/>
                      </a:schemeClr>
                    </a:gs>
                    <a:gs pos="90000">
                      <a:schemeClr val="accent2">
                        <a:lumMod val="50000"/>
                      </a:schemeClr>
                    </a:gs>
                  </a:gsLst>
                  <a:lin ang="5400000"/>
                </a:gradFill>
                <a:effectLst>
                  <a:outerShdw blurRad="55000" dist="50800" dir="5400000" algn="tl">
                    <a:srgbClr val="000000">
                      <a:alpha val="33000"/>
                    </a:srgbClr>
                  </a:outerShdw>
                  <a:reflection stA="50000" endPos="75000" dist="12700" dir="5400000" sy="-100000" algn="bl" rotWithShape="0"/>
                </a:effectLst>
                <a:ea typeface="Arial Unicode MS" charset="0"/>
              </a:rPr>
              <a:t>AFTER</a:t>
            </a:r>
          </a:p>
        </p:txBody>
      </p:sp>
      <p:sp>
        <p:nvSpPr>
          <p:cNvPr id="6" name="Rectangle 5"/>
          <p:cNvSpPr/>
          <p:nvPr/>
        </p:nvSpPr>
        <p:spPr>
          <a:xfrm>
            <a:off x="2655278" y="2866625"/>
            <a:ext cx="3916457" cy="923330"/>
          </a:xfrm>
          <a:prstGeom prst="rect">
            <a:avLst/>
          </a:prstGeom>
          <a:noFill/>
        </p:spPr>
        <p:txBody>
          <a:bodyPr wrap="none">
            <a:spAutoFit/>
          </a:bodyPr>
          <a:lstStyle/>
          <a:p>
            <a:pPr algn="ctr" eaLnBrk="0" hangingPunct="0">
              <a:defRPr/>
            </a:pPr>
            <a:r>
              <a:rPr lang="en-US" sz="5400" b="1">
                <a:ln w="17780" cmpd="sng">
                  <a:solidFill>
                    <a:schemeClr val="accent1">
                      <a:tint val="3000"/>
                    </a:schemeClr>
                  </a:solidFill>
                  <a:prstDash val="solid"/>
                  <a:miter lim="800000"/>
                </a:ln>
                <a:gradFill>
                  <a:gsLst>
                    <a:gs pos="10000">
                      <a:schemeClr val="accent6"/>
                    </a:gs>
                    <a:gs pos="90000">
                      <a:schemeClr val="accent1">
                        <a:shade val="50000"/>
                        <a:satMod val="100000"/>
                      </a:schemeClr>
                    </a:gs>
                  </a:gsLst>
                  <a:lin ang="5400000"/>
                </a:gradFill>
                <a:effectLst>
                  <a:outerShdw blurRad="55000" dist="50800" dir="5400000" algn="tl">
                    <a:srgbClr val="000000">
                      <a:alpha val="33000"/>
                    </a:srgbClr>
                  </a:outerShdw>
                </a:effectLst>
                <a:ea typeface="Arial Unicode MS" charset="0"/>
              </a:rPr>
              <a:t>THE SHOW</a:t>
            </a:r>
          </a:p>
        </p:txBody>
      </p:sp>
    </p:spTree>
    <p:extLst>
      <p:ext uri="{BB962C8B-B14F-4D97-AF65-F5344CB8AC3E}">
        <p14:creationId xmlns:p14="http://schemas.microsoft.com/office/powerpoint/2010/main" val="320921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376C1-253A-D44A-A9B0-690774CEE318}"/>
              </a:ext>
            </a:extLst>
          </p:cNvPr>
          <p:cNvSpPr>
            <a:spLocks noGrp="1"/>
          </p:cNvSpPr>
          <p:nvPr>
            <p:ph type="title"/>
          </p:nvPr>
        </p:nvSpPr>
        <p:spPr>
          <a:xfrm>
            <a:off x="549276" y="1888480"/>
            <a:ext cx="6796923" cy="1086451"/>
          </a:xfrm>
        </p:spPr>
        <p:txBody>
          <a:bodyPr/>
          <a:lstStyle/>
          <a:p>
            <a:r>
              <a:rPr lang="en-US" sz="3600" i="1"/>
              <a:t>Visit the </a:t>
            </a:r>
            <a:br>
              <a:rPr lang="en-US"/>
            </a:br>
            <a:r>
              <a:rPr lang="en-US" b="1"/>
              <a:t>Opioid Education Hub </a:t>
            </a:r>
          </a:p>
        </p:txBody>
      </p:sp>
      <p:sp>
        <p:nvSpPr>
          <p:cNvPr id="3" name="Text Placeholder 2">
            <a:extLst>
              <a:ext uri="{FF2B5EF4-FFF2-40B4-BE49-F238E27FC236}">
                <a16:creationId xmlns:a16="http://schemas.microsoft.com/office/drawing/2014/main" id="{863795BB-C7AD-F545-8DE5-4901F093E68A}"/>
              </a:ext>
            </a:extLst>
          </p:cNvPr>
          <p:cNvSpPr>
            <a:spLocks noGrp="1"/>
          </p:cNvSpPr>
          <p:nvPr>
            <p:ph type="body" sz="quarter" idx="10"/>
          </p:nvPr>
        </p:nvSpPr>
        <p:spPr>
          <a:xfrm>
            <a:off x="549276" y="2974931"/>
            <a:ext cx="6378466" cy="1154906"/>
          </a:xfrm>
        </p:spPr>
        <p:txBody>
          <a:bodyPr/>
          <a:lstStyle/>
          <a:p>
            <a:r>
              <a:rPr lang="en-US" sz="2400" dirty="0">
                <a:solidFill>
                  <a:schemeClr val="bg2"/>
                </a:solidFill>
              </a:rPr>
              <a:t>Free resources and education to educate both HCPs and patients on </a:t>
            </a:r>
            <a:br>
              <a:rPr lang="en-US" sz="2400" dirty="0">
                <a:solidFill>
                  <a:schemeClr val="bg2"/>
                </a:solidFill>
              </a:rPr>
            </a:br>
            <a:r>
              <a:rPr lang="en-US" sz="2400" dirty="0">
                <a:solidFill>
                  <a:schemeClr val="bg2"/>
                </a:solidFill>
              </a:rPr>
              <a:t>pain &amp; appropriate pain management, substance use, and more.</a:t>
            </a:r>
            <a:endParaRPr lang="en-US" sz="2400" b="1" dirty="0">
              <a:solidFill>
                <a:schemeClr val="bg2"/>
              </a:solidFill>
            </a:endParaRPr>
          </a:p>
          <a:p>
            <a:r>
              <a:rPr lang="en-US" sz="2400" b="1" dirty="0" err="1"/>
              <a:t>www.cmeoutfitters.com</a:t>
            </a:r>
            <a:r>
              <a:rPr lang="en-US" sz="2400" b="1" dirty="0"/>
              <a:t>/RX4Pain</a:t>
            </a:r>
          </a:p>
          <a:p>
            <a:endParaRPr lang="en-US" sz="2500" dirty="0"/>
          </a:p>
        </p:txBody>
      </p:sp>
    </p:spTree>
    <p:extLst>
      <p:ext uri="{BB962C8B-B14F-4D97-AF65-F5344CB8AC3E}">
        <p14:creationId xmlns:p14="http://schemas.microsoft.com/office/powerpoint/2010/main" val="2123049489"/>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FF76-9633-8F4F-8759-0496EC92A036}"/>
              </a:ext>
            </a:extLst>
          </p:cNvPr>
          <p:cNvSpPr>
            <a:spLocks noGrp="1"/>
          </p:cNvSpPr>
          <p:nvPr>
            <p:ph type="title"/>
          </p:nvPr>
        </p:nvSpPr>
        <p:spPr/>
        <p:txBody>
          <a:bodyPr/>
          <a:lstStyle/>
          <a:p>
            <a:r>
              <a:rPr lang="en-US" dirty="0"/>
              <a:t>Have more questions?</a:t>
            </a:r>
          </a:p>
        </p:txBody>
      </p:sp>
      <p:sp>
        <p:nvSpPr>
          <p:cNvPr id="3" name="Content Placeholder 2">
            <a:extLst>
              <a:ext uri="{FF2B5EF4-FFF2-40B4-BE49-F238E27FC236}">
                <a16:creationId xmlns:a16="http://schemas.microsoft.com/office/drawing/2014/main" id="{A491F2B1-1F1E-CD46-A856-A27AC5F27D20}"/>
              </a:ext>
            </a:extLst>
          </p:cNvPr>
          <p:cNvSpPr>
            <a:spLocks noGrp="1"/>
          </p:cNvSpPr>
          <p:nvPr>
            <p:ph idx="1"/>
          </p:nvPr>
        </p:nvSpPr>
        <p:spPr>
          <a:xfrm>
            <a:off x="417095" y="1142178"/>
            <a:ext cx="8309810" cy="3694858"/>
          </a:xfrm>
        </p:spPr>
        <p:txBody>
          <a:bodyPr/>
          <a:lstStyle/>
          <a:p>
            <a:pPr marL="0" indent="0" algn="ctr">
              <a:buNone/>
            </a:pPr>
            <a:r>
              <a:rPr lang="en-US" sz="2800" dirty="0"/>
              <a:t>Dr. Steven </a:t>
            </a:r>
            <a:r>
              <a:rPr lang="en-US" sz="2800" dirty="0" err="1"/>
              <a:t>Stanos</a:t>
            </a:r>
            <a:r>
              <a:rPr lang="en-US" sz="2800" dirty="0"/>
              <a:t> will be hosting a </a:t>
            </a:r>
            <a:r>
              <a:rPr lang="en-US" sz="2800" b="1" dirty="0"/>
              <a:t>bonus Q&amp;A session </a:t>
            </a:r>
            <a:r>
              <a:rPr lang="en-US" sz="2800" dirty="0"/>
              <a:t>to answer more of your questions on pain management!</a:t>
            </a:r>
          </a:p>
          <a:p>
            <a:pPr marL="0" indent="0" algn="ctr">
              <a:buNone/>
            </a:pPr>
            <a:endParaRPr lang="en-US" sz="900" dirty="0"/>
          </a:p>
          <a:p>
            <a:pPr marL="0" indent="0" algn="ctr">
              <a:buNone/>
            </a:pPr>
            <a:r>
              <a:rPr lang="en-US" sz="2600" b="1" dirty="0">
                <a:solidFill>
                  <a:schemeClr val="accent4"/>
                </a:solidFill>
              </a:rPr>
              <a:t>Wednesday, November 17, 2021</a:t>
            </a:r>
            <a:br>
              <a:rPr lang="en-US" sz="2600" b="1" dirty="0">
                <a:solidFill>
                  <a:schemeClr val="accent4"/>
                </a:solidFill>
              </a:rPr>
            </a:br>
            <a:r>
              <a:rPr lang="en-US" sz="2600" b="1" dirty="0">
                <a:solidFill>
                  <a:schemeClr val="accent4"/>
                </a:solidFill>
              </a:rPr>
              <a:t>6:30 PM - 7:00 PM ET</a:t>
            </a:r>
          </a:p>
          <a:p>
            <a:pPr marL="0" indent="0" algn="ctr">
              <a:buNone/>
            </a:pPr>
            <a:endParaRPr lang="en-US" sz="900" dirty="0"/>
          </a:p>
          <a:p>
            <a:pPr marL="0" indent="0" algn="ctr">
              <a:buNone/>
            </a:pPr>
            <a:r>
              <a:rPr lang="en-US" sz="2800" dirty="0"/>
              <a:t>Save your spot now to join the Q&amp;A and earn additional CME/CE credit for </a:t>
            </a:r>
            <a:r>
              <a:rPr lang="en-US" sz="2800" i="1" dirty="0"/>
              <a:t>free</a:t>
            </a:r>
            <a:r>
              <a:rPr lang="en-US" sz="2800" dirty="0"/>
              <a:t>:</a:t>
            </a:r>
            <a:endParaRPr lang="en-US" sz="200" dirty="0">
              <a:solidFill>
                <a:schemeClr val="accent4"/>
              </a:solidFill>
            </a:endParaRPr>
          </a:p>
          <a:p>
            <a:pPr marL="0" indent="0" algn="ctr">
              <a:buNone/>
            </a:pPr>
            <a:r>
              <a:rPr lang="en-US" b="1" dirty="0" err="1">
                <a:solidFill>
                  <a:schemeClr val="accent4"/>
                </a:solidFill>
              </a:rPr>
              <a:t>www.cmeoutfitters.com</a:t>
            </a:r>
            <a:r>
              <a:rPr lang="en-US" b="1" dirty="0">
                <a:solidFill>
                  <a:schemeClr val="accent4"/>
                </a:solidFill>
              </a:rPr>
              <a:t>/</a:t>
            </a:r>
            <a:r>
              <a:rPr lang="en-US" b="1" dirty="0" err="1">
                <a:solidFill>
                  <a:schemeClr val="accent4"/>
                </a:solidFill>
              </a:rPr>
              <a:t>painQA</a:t>
            </a:r>
            <a:endParaRPr lang="en-US" b="1" dirty="0">
              <a:solidFill>
                <a:schemeClr val="accent4"/>
              </a:solidFill>
            </a:endParaRPr>
          </a:p>
        </p:txBody>
      </p:sp>
    </p:spTree>
    <p:extLst>
      <p:ext uri="{BB962C8B-B14F-4D97-AF65-F5344CB8AC3E}">
        <p14:creationId xmlns:p14="http://schemas.microsoft.com/office/powerpoint/2010/main" val="371499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6562" y="1331243"/>
            <a:ext cx="8566818" cy="3295034"/>
          </a:xfrm>
        </p:spPr>
        <p:txBody>
          <a:bodyPr/>
          <a:lstStyle/>
          <a:p>
            <a:pPr>
              <a:lnSpc>
                <a:spcPct val="95000"/>
              </a:lnSpc>
            </a:pPr>
            <a:r>
              <a:rPr lang="en-US" sz="3200">
                <a:solidFill>
                  <a:schemeClr val="bg1"/>
                </a:solidFill>
                <a:latin typeface="Arial" panose="020B0604020202020204" pitchFamily="34" charset="0"/>
                <a:cs typeface="Arial" panose="020B0604020202020204" pitchFamily="34" charset="0"/>
              </a:rPr>
              <a:t>To receive CME/CE credit for this activity, participants must complete the post-test and evaluation online. </a:t>
            </a:r>
            <a:br>
              <a:rPr lang="en-US" sz="3200">
                <a:solidFill>
                  <a:schemeClr val="bg1"/>
                </a:solidFill>
                <a:latin typeface="Arial" panose="020B0604020202020204" pitchFamily="34" charset="0"/>
                <a:cs typeface="Arial" panose="020B0604020202020204" pitchFamily="34" charset="0"/>
              </a:rPr>
            </a:br>
            <a:br>
              <a:rPr lang="en-US" sz="3200">
                <a:solidFill>
                  <a:schemeClr val="bg1"/>
                </a:solidFill>
                <a:latin typeface="Arial" panose="020B0604020202020204" pitchFamily="34" charset="0"/>
                <a:cs typeface="Arial" panose="020B0604020202020204" pitchFamily="34" charset="0"/>
              </a:rPr>
            </a:br>
            <a:r>
              <a:rPr lang="en-US" sz="3200">
                <a:solidFill>
                  <a:schemeClr val="bg1"/>
                </a:solidFill>
                <a:latin typeface="Arial" panose="020B0604020202020204" pitchFamily="34" charset="0"/>
                <a:cs typeface="Arial" panose="020B0604020202020204" pitchFamily="34" charset="0"/>
              </a:rPr>
              <a:t>Participants will be able to download and print their certificate immediately upon completion.</a:t>
            </a:r>
            <a:endParaRPr lang="en-US" sz="320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81EC4C3-4433-624E-A6D2-D37BB8DA9538}"/>
              </a:ext>
            </a:extLst>
          </p:cNvPr>
          <p:cNvSpPr txBox="1">
            <a:spLocks/>
          </p:cNvSpPr>
          <p:nvPr/>
        </p:nvSpPr>
        <p:spPr>
          <a:xfrm>
            <a:off x="417512" y="556580"/>
            <a:ext cx="8308975" cy="615553"/>
          </a:xfrm>
          <a:prstGeom prst="rect">
            <a:avLst/>
          </a:prstGeom>
          <a:effectLst>
            <a:outerShdw blurRad="50800" dist="38100" dir="2700000" algn="tl" rotWithShape="0">
              <a:prstClr val="black">
                <a:alpha val="40000"/>
              </a:prstClr>
            </a:outerShdw>
          </a:effectLst>
        </p:spPr>
        <p:txBody>
          <a:bodyPr vert="horz" wrap="square" lIns="0" tIns="45720" rIns="0" bIns="45720" rtlCol="0" anchor="ctr" anchorCtr="0">
            <a:spAutoFit/>
          </a:bodyPr>
          <a:lstStyle>
            <a:lvl1pPr algn="l" defTabSz="685800" rtl="0" eaLnBrk="1" latinLnBrk="0" hangingPunct="1">
              <a:lnSpc>
                <a:spcPct val="85000"/>
              </a:lnSpc>
              <a:spcBef>
                <a:spcPct val="0"/>
              </a:spcBef>
              <a:buNone/>
              <a:defRPr sz="4000" b="1" kern="1200" cap="none" baseline="0">
                <a:solidFill>
                  <a:schemeClr val="bg2"/>
                </a:solidFill>
                <a:latin typeface="+mj-lt"/>
                <a:ea typeface="+mj-ea"/>
                <a:cs typeface="+mj-cs"/>
              </a:defRPr>
            </a:lvl1pPr>
          </a:lstStyle>
          <a:p>
            <a:pPr algn="ctr"/>
            <a:r>
              <a:rPr lang="en-US"/>
              <a:t>To Receive Credit</a:t>
            </a:r>
          </a:p>
        </p:txBody>
      </p:sp>
    </p:spTree>
    <p:extLst>
      <p:ext uri="{BB962C8B-B14F-4D97-AF65-F5344CB8AC3E}">
        <p14:creationId xmlns:p14="http://schemas.microsoft.com/office/powerpoint/2010/main" val="190475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66F19-2695-3C40-A733-DDB0A4EBAA0D}"/>
              </a:ext>
            </a:extLst>
          </p:cNvPr>
          <p:cNvSpPr>
            <a:spLocks noGrp="1"/>
          </p:cNvSpPr>
          <p:nvPr>
            <p:ph type="title"/>
          </p:nvPr>
        </p:nvSpPr>
        <p:spPr/>
        <p:txBody>
          <a:bodyPr/>
          <a:lstStyle/>
          <a:p>
            <a:r>
              <a:rPr lang="en-US"/>
              <a:t>Supplemental References</a:t>
            </a:r>
          </a:p>
        </p:txBody>
      </p:sp>
      <p:sp>
        <p:nvSpPr>
          <p:cNvPr id="3" name="Content Placeholder 2">
            <a:extLst>
              <a:ext uri="{FF2B5EF4-FFF2-40B4-BE49-F238E27FC236}">
                <a16:creationId xmlns:a16="http://schemas.microsoft.com/office/drawing/2014/main" id="{D565996B-F24F-F14A-BF92-14F528346997}"/>
              </a:ext>
            </a:extLst>
          </p:cNvPr>
          <p:cNvSpPr>
            <a:spLocks noGrp="1"/>
          </p:cNvSpPr>
          <p:nvPr>
            <p:ph idx="1"/>
          </p:nvPr>
        </p:nvSpPr>
        <p:spPr>
          <a:xfrm>
            <a:off x="417095" y="1133865"/>
            <a:ext cx="8309810" cy="3539430"/>
          </a:xfrm>
        </p:spPr>
        <p:txBody>
          <a:bodyPr/>
          <a:lstStyle/>
          <a:p>
            <a:pPr marL="342900" indent="-342900">
              <a:buAutoNum type="arabicPeriod"/>
            </a:pPr>
            <a:r>
              <a:rPr lang="en-US" sz="1600" dirty="0"/>
              <a:t>Chang KL, et al. Chronic Pain Management. FP Essentials™, Edition No. 432. Leawood, KS: AAFP; May 2015.</a:t>
            </a:r>
          </a:p>
          <a:p>
            <a:pPr marL="342900" indent="-342900">
              <a:buAutoNum type="arabicPeriod"/>
            </a:pPr>
            <a:r>
              <a:rPr lang="en-US" sz="1600" dirty="0"/>
              <a:t>Duke Margolis Center for Health Policy. Strategies for Promoting the Safe Use and Appropriate Prescribing of Prescription Opioids. February 15, 2018. Available at https://healthpolicy.duke.edu/sites/default/files/atoms/files/landscape_analysis_-_opioid_safe_prescribing_strategies.pdf. Accessed October 8, 2021.</a:t>
            </a:r>
          </a:p>
          <a:p>
            <a:pPr marL="342900" indent="-342900">
              <a:buAutoNum type="arabicPeriod"/>
            </a:pPr>
            <a:r>
              <a:rPr lang="en-US" sz="1600" dirty="0"/>
              <a:t>PDQ</a:t>
            </a:r>
            <a:r>
              <a:rPr lang="en-US" sz="1600" baseline="30000" dirty="0"/>
              <a:t>®</a:t>
            </a:r>
            <a:r>
              <a:rPr lang="en-US" sz="1600" dirty="0"/>
              <a:t> Supportive and Palliative Care Editorial Board. PDQ Cancer Pain. Bethesda, MD: National Cancer Institute. Available at: https://www.cancer.gov/about-cancer/treatment/side-effects/pain/pain-hp-pdq. Accessed October 8, 2021.</a:t>
            </a:r>
          </a:p>
          <a:p>
            <a:pPr marL="342900" indent="-342900">
              <a:buAutoNum type="arabicPeriod"/>
            </a:pPr>
            <a:r>
              <a:rPr lang="en-US" sz="1600" dirty="0"/>
              <a:t>Florida Medical Association (FMA). Prescribing Controlled Substances: Florida Laws and Clinical Guidelines. Tallahassee, FL.</a:t>
            </a:r>
          </a:p>
          <a:p>
            <a:pPr marL="342900" indent="-342900">
              <a:buAutoNum type="arabicPeriod"/>
            </a:pPr>
            <a:r>
              <a:rPr lang="en-US" sz="1600" dirty="0"/>
              <a:t>National Center on Addiction and Substance Abuse (CASA) at Columbia University. Addiction Medicine: Closing the Gap between Science and Practice. Available at: https://www.centeronaddiction.org/addiction-research/reports/addiction-medicine-closing-gap-between-science-and-practice. Accessed October 8, 2021.</a:t>
            </a:r>
          </a:p>
        </p:txBody>
      </p:sp>
      <p:sp>
        <p:nvSpPr>
          <p:cNvPr id="4" name="Text Placeholder 3">
            <a:extLst>
              <a:ext uri="{FF2B5EF4-FFF2-40B4-BE49-F238E27FC236}">
                <a16:creationId xmlns:a16="http://schemas.microsoft.com/office/drawing/2014/main" id="{94D235A8-3C06-1147-9F81-82D1083AC73A}"/>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4791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4" y="2162372"/>
            <a:ext cx="5387976" cy="615553"/>
          </a:xfrm>
        </p:spPr>
        <p:txBody>
          <a:bodyPr/>
          <a:lstStyle/>
          <a:p>
            <a:r>
              <a:rPr lang="en-US" dirty="0"/>
              <a:t>Steven Stanos, DO</a:t>
            </a:r>
          </a:p>
        </p:txBody>
      </p:sp>
      <p:sp>
        <p:nvSpPr>
          <p:cNvPr id="3" name="Text Placeholder 2"/>
          <p:cNvSpPr>
            <a:spLocks noGrp="1"/>
          </p:cNvSpPr>
          <p:nvPr>
            <p:ph type="body" sz="quarter" idx="10"/>
          </p:nvPr>
        </p:nvSpPr>
        <p:spPr>
          <a:xfrm>
            <a:off x="549274" y="2777925"/>
            <a:ext cx="6181309" cy="1154906"/>
          </a:xfrm>
        </p:spPr>
        <p:txBody>
          <a:bodyPr/>
          <a:lstStyle/>
          <a:p>
            <a:pPr>
              <a:spcBef>
                <a:spcPts val="300"/>
              </a:spcBef>
            </a:pPr>
            <a:r>
              <a:rPr lang="en-US" sz="2400" dirty="0"/>
              <a:t>Executive Medical Director</a:t>
            </a:r>
          </a:p>
          <a:p>
            <a:pPr>
              <a:spcBef>
                <a:spcPts val="300"/>
              </a:spcBef>
            </a:pPr>
            <a:r>
              <a:rPr lang="en-US" sz="2400" dirty="0"/>
              <a:t>Rehabilitation and Performance Medicine</a:t>
            </a:r>
          </a:p>
          <a:p>
            <a:pPr>
              <a:spcBef>
                <a:spcPts val="300"/>
              </a:spcBef>
            </a:pPr>
            <a:r>
              <a:rPr lang="en-US" sz="2400" dirty="0"/>
              <a:t>Medical Director, Swedish Pain Services</a:t>
            </a:r>
          </a:p>
          <a:p>
            <a:pPr>
              <a:spcBef>
                <a:spcPts val="300"/>
              </a:spcBef>
            </a:pPr>
            <a:r>
              <a:rPr lang="en-US" sz="2400" dirty="0"/>
              <a:t>Swedish Health System</a:t>
            </a:r>
          </a:p>
          <a:p>
            <a:pPr>
              <a:spcBef>
                <a:spcPts val="300"/>
              </a:spcBef>
            </a:pPr>
            <a:r>
              <a:rPr lang="en-US" sz="2400" dirty="0"/>
              <a:t>Seattle, WA</a:t>
            </a:r>
          </a:p>
        </p:txBody>
      </p:sp>
    </p:spTree>
    <p:extLst>
      <p:ext uri="{BB962C8B-B14F-4D97-AF65-F5344CB8AC3E}">
        <p14:creationId xmlns:p14="http://schemas.microsoft.com/office/powerpoint/2010/main" val="420592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3" y="2234527"/>
            <a:ext cx="6055807" cy="1034129"/>
          </a:xfrm>
        </p:spPr>
        <p:txBody>
          <a:bodyPr/>
          <a:lstStyle/>
          <a:p>
            <a:r>
              <a:rPr lang="en-US" sz="3600" dirty="0"/>
              <a:t>David O’Gurek, MD, FAAFP </a:t>
            </a:r>
          </a:p>
        </p:txBody>
      </p:sp>
      <p:sp>
        <p:nvSpPr>
          <p:cNvPr id="3" name="Text Placeholder 2"/>
          <p:cNvSpPr>
            <a:spLocks noGrp="1"/>
          </p:cNvSpPr>
          <p:nvPr>
            <p:ph type="body" sz="quarter" idx="10"/>
          </p:nvPr>
        </p:nvSpPr>
        <p:spPr>
          <a:xfrm>
            <a:off x="549273" y="2751592"/>
            <a:ext cx="7466317" cy="1154906"/>
          </a:xfrm>
        </p:spPr>
        <p:txBody>
          <a:bodyPr/>
          <a:lstStyle/>
          <a:p>
            <a:r>
              <a:rPr lang="en-US" sz="2400" dirty="0"/>
              <a:t>Associate Professor and Interim Chair</a:t>
            </a:r>
          </a:p>
          <a:p>
            <a:r>
              <a:rPr lang="en-US" sz="2400" dirty="0"/>
              <a:t>Department of Family &amp; Community Medicine</a:t>
            </a:r>
          </a:p>
          <a:p>
            <a:r>
              <a:rPr lang="en-US" sz="2400" dirty="0"/>
              <a:t>Lewis Katz School of Medicine at Temple University</a:t>
            </a:r>
          </a:p>
          <a:p>
            <a:r>
              <a:rPr lang="en-US" sz="2400" dirty="0"/>
              <a:t>Medical Director, TRUST Clinic</a:t>
            </a:r>
          </a:p>
          <a:p>
            <a:r>
              <a:rPr lang="en-US" sz="2400" dirty="0"/>
              <a:t>Philadelphia, PA</a:t>
            </a:r>
          </a:p>
        </p:txBody>
      </p:sp>
    </p:spTree>
    <p:extLst>
      <p:ext uri="{BB962C8B-B14F-4D97-AF65-F5344CB8AC3E}">
        <p14:creationId xmlns:p14="http://schemas.microsoft.com/office/powerpoint/2010/main" val="54698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531FF-C872-6B46-92AF-83C38F3A1A33}"/>
              </a:ext>
            </a:extLst>
          </p:cNvPr>
          <p:cNvSpPr>
            <a:spLocks noGrp="1"/>
          </p:cNvSpPr>
          <p:nvPr>
            <p:ph type="title"/>
          </p:nvPr>
        </p:nvSpPr>
        <p:spPr>
          <a:xfrm>
            <a:off x="417095" y="259548"/>
            <a:ext cx="8309810" cy="510909"/>
          </a:xfrm>
        </p:spPr>
        <p:txBody>
          <a:bodyPr/>
          <a:lstStyle/>
          <a:p>
            <a:r>
              <a:rPr lang="en-US" sz="3200" dirty="0"/>
              <a:t>Impact of COVID-19 On Pain Strategies</a:t>
            </a:r>
          </a:p>
        </p:txBody>
      </p:sp>
      <p:sp>
        <p:nvSpPr>
          <p:cNvPr id="3" name="Content Placeholder 2">
            <a:extLst>
              <a:ext uri="{FF2B5EF4-FFF2-40B4-BE49-F238E27FC236}">
                <a16:creationId xmlns:a16="http://schemas.microsoft.com/office/drawing/2014/main" id="{6B95BB12-B6C0-D343-9D7E-EEB7AA7F6E4B}"/>
              </a:ext>
            </a:extLst>
          </p:cNvPr>
          <p:cNvSpPr>
            <a:spLocks noGrp="1"/>
          </p:cNvSpPr>
          <p:nvPr>
            <p:ph idx="1"/>
          </p:nvPr>
        </p:nvSpPr>
        <p:spPr>
          <a:xfrm>
            <a:off x="417095" y="1142178"/>
            <a:ext cx="8309810" cy="3539430"/>
          </a:xfrm>
        </p:spPr>
        <p:txBody>
          <a:bodyPr/>
          <a:lstStyle/>
          <a:p>
            <a:pPr>
              <a:spcAft>
                <a:spcPts val="600"/>
              </a:spcAft>
            </a:pPr>
            <a:r>
              <a:rPr lang="en-US" sz="3000" dirty="0"/>
              <a:t>COVID-19 pandemic forced healthcare systems to redistribute resources – often at the expense of “non-urgent” pain services</a:t>
            </a:r>
          </a:p>
          <a:p>
            <a:pPr>
              <a:spcAft>
                <a:spcPts val="600"/>
              </a:spcAft>
            </a:pPr>
            <a:r>
              <a:rPr lang="en-US" sz="3000" dirty="0"/>
              <a:t>Home lockdown impacted treatment access and patients’ psychological health</a:t>
            </a:r>
          </a:p>
          <a:p>
            <a:pPr>
              <a:spcAft>
                <a:spcPts val="600"/>
              </a:spcAft>
            </a:pPr>
            <a:r>
              <a:rPr lang="en-US" sz="3000" dirty="0"/>
              <a:t>Telehealth offered a good opportunity for continuity of care, helping to triage urgent or emergent cases</a:t>
            </a:r>
          </a:p>
        </p:txBody>
      </p:sp>
      <p:sp>
        <p:nvSpPr>
          <p:cNvPr id="4" name="Text Placeholder 3">
            <a:extLst>
              <a:ext uri="{FF2B5EF4-FFF2-40B4-BE49-F238E27FC236}">
                <a16:creationId xmlns:a16="http://schemas.microsoft.com/office/drawing/2014/main" id="{00AB14EF-0570-CB4A-9B09-3593C5AF10EE}"/>
              </a:ext>
            </a:extLst>
          </p:cNvPr>
          <p:cNvSpPr>
            <a:spLocks noGrp="1"/>
          </p:cNvSpPr>
          <p:nvPr>
            <p:ph type="body" sz="quarter" idx="10"/>
          </p:nvPr>
        </p:nvSpPr>
        <p:spPr/>
        <p:txBody>
          <a:bodyPr/>
          <a:lstStyle/>
          <a:p>
            <a:r>
              <a:rPr lang="en-US" dirty="0"/>
              <a:t>Puntilo F, et al. </a:t>
            </a:r>
            <a:r>
              <a:rPr lang="en-US" i="1" dirty="0"/>
              <a:t>Best Pract Res Clin Anaesthesiol.</a:t>
            </a:r>
            <a:r>
              <a:rPr lang="en-US" dirty="0"/>
              <a:t> 2020;34(3):529-537.</a:t>
            </a:r>
          </a:p>
        </p:txBody>
      </p:sp>
    </p:spTree>
    <p:extLst>
      <p:ext uri="{BB962C8B-B14F-4D97-AF65-F5344CB8AC3E}">
        <p14:creationId xmlns:p14="http://schemas.microsoft.com/office/powerpoint/2010/main" val="239720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C8601-88EC-DB45-AFC8-028F3B719377}"/>
              </a:ext>
            </a:extLst>
          </p:cNvPr>
          <p:cNvSpPr>
            <a:spLocks noGrp="1"/>
          </p:cNvSpPr>
          <p:nvPr>
            <p:ph type="title"/>
          </p:nvPr>
        </p:nvSpPr>
        <p:spPr>
          <a:xfrm>
            <a:off x="417095" y="259548"/>
            <a:ext cx="8309810" cy="510909"/>
          </a:xfrm>
        </p:spPr>
        <p:txBody>
          <a:bodyPr/>
          <a:lstStyle/>
          <a:p>
            <a:r>
              <a:rPr lang="en-US" sz="3200" dirty="0"/>
              <a:t>COVID-19 and Rising Overdose Deaths</a:t>
            </a:r>
          </a:p>
        </p:txBody>
      </p:sp>
      <p:sp>
        <p:nvSpPr>
          <p:cNvPr id="3" name="Content Placeholder 2">
            <a:extLst>
              <a:ext uri="{FF2B5EF4-FFF2-40B4-BE49-F238E27FC236}">
                <a16:creationId xmlns:a16="http://schemas.microsoft.com/office/drawing/2014/main" id="{8E5B7E56-76F8-EB40-9B7B-B29FF9EE2DFB}"/>
              </a:ext>
            </a:extLst>
          </p:cNvPr>
          <p:cNvSpPr>
            <a:spLocks noGrp="1"/>
          </p:cNvSpPr>
          <p:nvPr>
            <p:ph idx="1"/>
          </p:nvPr>
        </p:nvSpPr>
        <p:spPr>
          <a:xfrm>
            <a:off x="531395" y="1073773"/>
            <a:ext cx="4358105" cy="3071610"/>
          </a:xfrm>
        </p:spPr>
        <p:txBody>
          <a:bodyPr/>
          <a:lstStyle/>
          <a:p>
            <a:r>
              <a:rPr lang="en-US" sz="2400" dirty="0"/>
              <a:t>CDC reports a 30% increase in overdose deaths between January 2020-January 2021</a:t>
            </a:r>
          </a:p>
          <a:p>
            <a:r>
              <a:rPr lang="en-US" sz="2400" dirty="0"/>
              <a:t>Opioid epidemic intensified by isolation and anxiety </a:t>
            </a:r>
          </a:p>
          <a:p>
            <a:r>
              <a:rPr lang="en-US" sz="2400" dirty="0"/>
              <a:t>Uncertainty of COVID-19 pandemic, which led to unprecedented job, food, and housing insecurity</a:t>
            </a:r>
          </a:p>
        </p:txBody>
      </p:sp>
      <p:sp>
        <p:nvSpPr>
          <p:cNvPr id="4" name="Text Placeholder 3">
            <a:extLst>
              <a:ext uri="{FF2B5EF4-FFF2-40B4-BE49-F238E27FC236}">
                <a16:creationId xmlns:a16="http://schemas.microsoft.com/office/drawing/2014/main" id="{0DB24E62-5432-D44E-B47F-3E65578FE201}"/>
              </a:ext>
            </a:extLst>
          </p:cNvPr>
          <p:cNvSpPr>
            <a:spLocks noGrp="1"/>
          </p:cNvSpPr>
          <p:nvPr>
            <p:ph type="body" sz="quarter" idx="10"/>
          </p:nvPr>
        </p:nvSpPr>
        <p:spPr>
          <a:xfrm>
            <a:off x="0" y="4520252"/>
            <a:ext cx="8113986" cy="623248"/>
          </a:xfrm>
        </p:spPr>
        <p:txBody>
          <a:bodyPr/>
          <a:lstStyle/>
          <a:p>
            <a:r>
              <a:rPr lang="en-US" dirty="0"/>
              <a:t>Ahmad FB, et al. National Center for Health Statistics. 2021. Available at https://www.cdc.gov/nchs/nvss/vsrr/drug-overdose-data.htm#citation. Accessed October 1, 2021.; Roy L. Forbes. 2021. Available at https://www.forbes.com/sites/lipiroy/2021/08/31/overdose-awareness-why-it-matters/?sh=25361b545c84. Accessed October 1, 2021.</a:t>
            </a:r>
          </a:p>
        </p:txBody>
      </p:sp>
      <p:grpSp>
        <p:nvGrpSpPr>
          <p:cNvPr id="5" name="Group 4">
            <a:extLst>
              <a:ext uri="{FF2B5EF4-FFF2-40B4-BE49-F238E27FC236}">
                <a16:creationId xmlns:a16="http://schemas.microsoft.com/office/drawing/2014/main" id="{3D55B1B0-7927-814B-A5F6-B6EB5A67FB04}"/>
              </a:ext>
            </a:extLst>
          </p:cNvPr>
          <p:cNvGrpSpPr/>
          <p:nvPr/>
        </p:nvGrpSpPr>
        <p:grpSpPr>
          <a:xfrm>
            <a:off x="4961843" y="1257326"/>
            <a:ext cx="4055134" cy="2841148"/>
            <a:chOff x="5132325" y="1207267"/>
            <a:chExt cx="4055134" cy="2841148"/>
          </a:xfrm>
        </p:grpSpPr>
        <p:pic>
          <p:nvPicPr>
            <p:cNvPr id="6" name="Picture 5" descr="A picture containing chart&#10;&#10;Description automatically generated">
              <a:extLst>
                <a:ext uri="{FF2B5EF4-FFF2-40B4-BE49-F238E27FC236}">
                  <a16:creationId xmlns:a16="http://schemas.microsoft.com/office/drawing/2014/main" id="{77353DA5-6B7E-7849-A147-C9D0EA72A895}"/>
                </a:ext>
              </a:extLst>
            </p:cNvPr>
            <p:cNvPicPr>
              <a:picLocks noChangeAspect="1"/>
            </p:cNvPicPr>
            <p:nvPr/>
          </p:nvPicPr>
          <p:blipFill rotWithShape="1">
            <a:blip r:embed="rId2"/>
            <a:srcRect l="54851" r="481" b="19077"/>
            <a:stretch/>
          </p:blipFill>
          <p:spPr>
            <a:xfrm>
              <a:off x="5918200" y="1256756"/>
              <a:ext cx="3060169" cy="2185416"/>
            </a:xfrm>
            <a:prstGeom prst="rect">
              <a:avLst/>
            </a:prstGeom>
          </p:spPr>
        </p:pic>
        <p:cxnSp>
          <p:nvCxnSpPr>
            <p:cNvPr id="8" name="Straight Connector 7">
              <a:extLst>
                <a:ext uri="{FF2B5EF4-FFF2-40B4-BE49-F238E27FC236}">
                  <a16:creationId xmlns:a16="http://schemas.microsoft.com/office/drawing/2014/main" id="{E86164B0-DB64-924F-A16D-C0CCC8B03B72}"/>
                </a:ext>
              </a:extLst>
            </p:cNvPr>
            <p:cNvCxnSpPr>
              <a:cxnSpLocks/>
            </p:cNvCxnSpPr>
            <p:nvPr/>
          </p:nvCxnSpPr>
          <p:spPr>
            <a:xfrm>
              <a:off x="5918200" y="3480226"/>
              <a:ext cx="306588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707A40E-1A57-AC4B-B858-8078E62CF614}"/>
                </a:ext>
              </a:extLst>
            </p:cNvPr>
            <p:cNvCxnSpPr/>
            <p:nvPr/>
          </p:nvCxnSpPr>
          <p:spPr>
            <a:xfrm>
              <a:off x="5910826" y="1264130"/>
              <a:ext cx="0" cy="2227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7C93EF1-11F6-574C-AA06-9F812FC4CE7F}"/>
                </a:ext>
              </a:extLst>
            </p:cNvPr>
            <p:cNvCxnSpPr/>
            <p:nvPr/>
          </p:nvCxnSpPr>
          <p:spPr>
            <a:xfrm flipH="1">
              <a:off x="5852984" y="1305697"/>
              <a:ext cx="5784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58C560E-BA63-7748-A35E-781C520F5483}"/>
                </a:ext>
              </a:extLst>
            </p:cNvPr>
            <p:cNvCxnSpPr/>
            <p:nvPr/>
          </p:nvCxnSpPr>
          <p:spPr>
            <a:xfrm flipH="1">
              <a:off x="5852981" y="1742306"/>
              <a:ext cx="5784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6995D5C-3B75-AA42-877A-C6847048D125}"/>
                </a:ext>
              </a:extLst>
            </p:cNvPr>
            <p:cNvCxnSpPr/>
            <p:nvPr/>
          </p:nvCxnSpPr>
          <p:spPr>
            <a:xfrm flipH="1">
              <a:off x="5852978" y="2178917"/>
              <a:ext cx="5784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6D13827-41B7-4C43-B717-D999DD2FDA8F}"/>
                </a:ext>
              </a:extLst>
            </p:cNvPr>
            <p:cNvCxnSpPr/>
            <p:nvPr/>
          </p:nvCxnSpPr>
          <p:spPr>
            <a:xfrm flipH="1">
              <a:off x="5852975" y="2611409"/>
              <a:ext cx="5784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90601500-B1D3-7E4F-9443-4ABAB715AB7F}"/>
                </a:ext>
              </a:extLst>
            </p:cNvPr>
            <p:cNvCxnSpPr/>
            <p:nvPr/>
          </p:nvCxnSpPr>
          <p:spPr>
            <a:xfrm flipH="1">
              <a:off x="5857091" y="3048020"/>
              <a:ext cx="57842"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3313444-35CF-AC4A-ADF4-0461355DD87A}"/>
                </a:ext>
              </a:extLst>
            </p:cNvPr>
            <p:cNvSpPr txBox="1"/>
            <p:nvPr/>
          </p:nvSpPr>
          <p:spPr>
            <a:xfrm>
              <a:off x="5331009" y="1207267"/>
              <a:ext cx="601447" cy="230832"/>
            </a:xfrm>
            <a:prstGeom prst="rect">
              <a:avLst/>
            </a:prstGeom>
            <a:noFill/>
          </p:spPr>
          <p:txBody>
            <a:bodyPr wrap="none" rtlCol="0">
              <a:spAutoFit/>
            </a:bodyPr>
            <a:lstStyle/>
            <a:p>
              <a:r>
                <a:rPr lang="en-US" sz="900" dirty="0"/>
                <a:t>100,000</a:t>
              </a:r>
            </a:p>
          </p:txBody>
        </p:sp>
        <p:sp>
          <p:nvSpPr>
            <p:cNvPr id="19" name="TextBox 18">
              <a:extLst>
                <a:ext uri="{FF2B5EF4-FFF2-40B4-BE49-F238E27FC236}">
                  <a16:creationId xmlns:a16="http://schemas.microsoft.com/office/drawing/2014/main" id="{B774350A-8C83-D241-80C0-EB2C4D27917A}"/>
                </a:ext>
              </a:extLst>
            </p:cNvPr>
            <p:cNvSpPr txBox="1"/>
            <p:nvPr/>
          </p:nvSpPr>
          <p:spPr>
            <a:xfrm>
              <a:off x="5372332" y="1644397"/>
              <a:ext cx="537327" cy="230832"/>
            </a:xfrm>
            <a:prstGeom prst="rect">
              <a:avLst/>
            </a:prstGeom>
            <a:noFill/>
          </p:spPr>
          <p:txBody>
            <a:bodyPr wrap="none" rtlCol="0">
              <a:spAutoFit/>
            </a:bodyPr>
            <a:lstStyle/>
            <a:p>
              <a:r>
                <a:rPr lang="en-US" sz="900" dirty="0"/>
                <a:t>80,000</a:t>
              </a:r>
            </a:p>
          </p:txBody>
        </p:sp>
        <p:sp>
          <p:nvSpPr>
            <p:cNvPr id="20" name="TextBox 19">
              <a:extLst>
                <a:ext uri="{FF2B5EF4-FFF2-40B4-BE49-F238E27FC236}">
                  <a16:creationId xmlns:a16="http://schemas.microsoft.com/office/drawing/2014/main" id="{D279186F-1E1B-454C-BC0D-37E230740CBF}"/>
                </a:ext>
              </a:extLst>
            </p:cNvPr>
            <p:cNvSpPr txBox="1"/>
            <p:nvPr/>
          </p:nvSpPr>
          <p:spPr>
            <a:xfrm>
              <a:off x="5372332" y="2083843"/>
              <a:ext cx="537327" cy="230832"/>
            </a:xfrm>
            <a:prstGeom prst="rect">
              <a:avLst/>
            </a:prstGeom>
            <a:noFill/>
          </p:spPr>
          <p:txBody>
            <a:bodyPr wrap="none" rtlCol="0">
              <a:spAutoFit/>
            </a:bodyPr>
            <a:lstStyle/>
            <a:p>
              <a:r>
                <a:rPr lang="en-US" sz="900" dirty="0"/>
                <a:t>60,000</a:t>
              </a:r>
            </a:p>
          </p:txBody>
        </p:sp>
        <p:sp>
          <p:nvSpPr>
            <p:cNvPr id="21" name="TextBox 20">
              <a:extLst>
                <a:ext uri="{FF2B5EF4-FFF2-40B4-BE49-F238E27FC236}">
                  <a16:creationId xmlns:a16="http://schemas.microsoft.com/office/drawing/2014/main" id="{204E4E67-EAFE-6A42-9626-1A5C8385046B}"/>
                </a:ext>
              </a:extLst>
            </p:cNvPr>
            <p:cNvSpPr txBox="1"/>
            <p:nvPr/>
          </p:nvSpPr>
          <p:spPr>
            <a:xfrm>
              <a:off x="5378118" y="2515218"/>
              <a:ext cx="537327" cy="230832"/>
            </a:xfrm>
            <a:prstGeom prst="rect">
              <a:avLst/>
            </a:prstGeom>
            <a:noFill/>
          </p:spPr>
          <p:txBody>
            <a:bodyPr wrap="none" rtlCol="0">
              <a:spAutoFit/>
            </a:bodyPr>
            <a:lstStyle/>
            <a:p>
              <a:r>
                <a:rPr lang="en-US" sz="900" dirty="0"/>
                <a:t>40,000</a:t>
              </a:r>
            </a:p>
          </p:txBody>
        </p:sp>
        <p:sp>
          <p:nvSpPr>
            <p:cNvPr id="22" name="TextBox 21">
              <a:extLst>
                <a:ext uri="{FF2B5EF4-FFF2-40B4-BE49-F238E27FC236}">
                  <a16:creationId xmlns:a16="http://schemas.microsoft.com/office/drawing/2014/main" id="{B2AAC7C8-F383-804F-98DD-5C682420DA43}"/>
                </a:ext>
              </a:extLst>
            </p:cNvPr>
            <p:cNvSpPr txBox="1"/>
            <p:nvPr/>
          </p:nvSpPr>
          <p:spPr>
            <a:xfrm>
              <a:off x="5378118" y="2946593"/>
              <a:ext cx="537327" cy="230832"/>
            </a:xfrm>
            <a:prstGeom prst="rect">
              <a:avLst/>
            </a:prstGeom>
            <a:noFill/>
          </p:spPr>
          <p:txBody>
            <a:bodyPr wrap="none" rtlCol="0">
              <a:spAutoFit/>
            </a:bodyPr>
            <a:lstStyle/>
            <a:p>
              <a:r>
                <a:rPr lang="en-US" sz="900" dirty="0"/>
                <a:t>20,000</a:t>
              </a:r>
            </a:p>
          </p:txBody>
        </p:sp>
        <p:sp>
          <p:nvSpPr>
            <p:cNvPr id="23" name="TextBox 22">
              <a:extLst>
                <a:ext uri="{FF2B5EF4-FFF2-40B4-BE49-F238E27FC236}">
                  <a16:creationId xmlns:a16="http://schemas.microsoft.com/office/drawing/2014/main" id="{EF410107-6487-7847-82A0-391EF1A64A6C}"/>
                </a:ext>
              </a:extLst>
            </p:cNvPr>
            <p:cNvSpPr txBox="1"/>
            <p:nvPr/>
          </p:nvSpPr>
          <p:spPr>
            <a:xfrm>
              <a:off x="5573617" y="3383204"/>
              <a:ext cx="248786" cy="230832"/>
            </a:xfrm>
            <a:prstGeom prst="rect">
              <a:avLst/>
            </a:prstGeom>
            <a:noFill/>
          </p:spPr>
          <p:txBody>
            <a:bodyPr wrap="none" rtlCol="0">
              <a:spAutoFit/>
            </a:bodyPr>
            <a:lstStyle/>
            <a:p>
              <a:r>
                <a:rPr lang="en-US" sz="900" dirty="0"/>
                <a:t>0</a:t>
              </a:r>
            </a:p>
          </p:txBody>
        </p:sp>
        <p:sp>
          <p:nvSpPr>
            <p:cNvPr id="24" name="TextBox 23">
              <a:extLst>
                <a:ext uri="{FF2B5EF4-FFF2-40B4-BE49-F238E27FC236}">
                  <a16:creationId xmlns:a16="http://schemas.microsoft.com/office/drawing/2014/main" id="{38DE944C-4290-7A40-BC3C-B7E2445B5A55}"/>
                </a:ext>
              </a:extLst>
            </p:cNvPr>
            <p:cNvSpPr txBox="1"/>
            <p:nvPr/>
          </p:nvSpPr>
          <p:spPr>
            <a:xfrm rot="16200000">
              <a:off x="4555725" y="2290764"/>
              <a:ext cx="1430200" cy="276999"/>
            </a:xfrm>
            <a:prstGeom prst="rect">
              <a:avLst/>
            </a:prstGeom>
            <a:noFill/>
          </p:spPr>
          <p:txBody>
            <a:bodyPr wrap="none" rtlCol="0">
              <a:spAutoFit/>
            </a:bodyPr>
            <a:lstStyle/>
            <a:p>
              <a:r>
                <a:rPr lang="en-US" sz="1200" dirty="0"/>
                <a:t>Number of Deaths</a:t>
              </a:r>
            </a:p>
          </p:txBody>
        </p:sp>
        <p:cxnSp>
          <p:nvCxnSpPr>
            <p:cNvPr id="25" name="Straight Connector 24">
              <a:extLst>
                <a:ext uri="{FF2B5EF4-FFF2-40B4-BE49-F238E27FC236}">
                  <a16:creationId xmlns:a16="http://schemas.microsoft.com/office/drawing/2014/main" id="{1AC152E3-D0ED-FB48-8CB8-06DE068812ED}"/>
                </a:ext>
              </a:extLst>
            </p:cNvPr>
            <p:cNvCxnSpPr/>
            <p:nvPr/>
          </p:nvCxnSpPr>
          <p:spPr>
            <a:xfrm flipH="1">
              <a:off x="5848856" y="3480226"/>
              <a:ext cx="5784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B8808BA-91D2-6C44-A0DA-CA998C0C0478}"/>
                </a:ext>
              </a:extLst>
            </p:cNvPr>
            <p:cNvCxnSpPr/>
            <p:nvPr/>
          </p:nvCxnSpPr>
          <p:spPr>
            <a:xfrm>
              <a:off x="5910494" y="3485603"/>
              <a:ext cx="0" cy="621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34836A3-4991-D247-9E84-D4DA8277738B}"/>
                </a:ext>
              </a:extLst>
            </p:cNvPr>
            <p:cNvCxnSpPr/>
            <p:nvPr/>
          </p:nvCxnSpPr>
          <p:spPr>
            <a:xfrm>
              <a:off x="6879641" y="3480226"/>
              <a:ext cx="0" cy="621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B263DCB-A8D2-904E-9FDA-8040FAFB1A5D}"/>
                </a:ext>
              </a:extLst>
            </p:cNvPr>
            <p:cNvCxnSpPr/>
            <p:nvPr/>
          </p:nvCxnSpPr>
          <p:spPr>
            <a:xfrm>
              <a:off x="7875420" y="3481884"/>
              <a:ext cx="0" cy="621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C6468338-694C-4D4C-B757-99EE56D8221F}"/>
                </a:ext>
              </a:extLst>
            </p:cNvPr>
            <p:cNvCxnSpPr/>
            <p:nvPr/>
          </p:nvCxnSpPr>
          <p:spPr>
            <a:xfrm>
              <a:off x="8857882" y="3484664"/>
              <a:ext cx="0" cy="62144"/>
            </a:xfrm>
            <a:prstGeom prst="line">
              <a:avLst/>
            </a:prstGeom>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5E74BB5B-B8CC-0E4F-94BC-C5A05A596E3A}"/>
                </a:ext>
              </a:extLst>
            </p:cNvPr>
            <p:cNvSpPr txBox="1"/>
            <p:nvPr/>
          </p:nvSpPr>
          <p:spPr>
            <a:xfrm>
              <a:off x="5585355" y="3547680"/>
              <a:ext cx="659155" cy="230832"/>
            </a:xfrm>
            <a:prstGeom prst="rect">
              <a:avLst/>
            </a:prstGeom>
            <a:noFill/>
          </p:spPr>
          <p:txBody>
            <a:bodyPr wrap="none" rtlCol="0">
              <a:spAutoFit/>
            </a:bodyPr>
            <a:lstStyle/>
            <a:p>
              <a:r>
                <a:rPr lang="en-US" sz="900" dirty="0"/>
                <a:t>Jan 2018</a:t>
              </a:r>
            </a:p>
          </p:txBody>
        </p:sp>
        <p:sp>
          <p:nvSpPr>
            <p:cNvPr id="34" name="TextBox 33">
              <a:extLst>
                <a:ext uri="{FF2B5EF4-FFF2-40B4-BE49-F238E27FC236}">
                  <a16:creationId xmlns:a16="http://schemas.microsoft.com/office/drawing/2014/main" id="{D3540229-A229-6B4B-82FC-4E28BC948EBF}"/>
                </a:ext>
              </a:extLst>
            </p:cNvPr>
            <p:cNvSpPr txBox="1"/>
            <p:nvPr/>
          </p:nvSpPr>
          <p:spPr>
            <a:xfrm>
              <a:off x="6550063" y="3554074"/>
              <a:ext cx="659155" cy="230832"/>
            </a:xfrm>
            <a:prstGeom prst="rect">
              <a:avLst/>
            </a:prstGeom>
            <a:noFill/>
          </p:spPr>
          <p:txBody>
            <a:bodyPr wrap="none" rtlCol="0">
              <a:spAutoFit/>
            </a:bodyPr>
            <a:lstStyle/>
            <a:p>
              <a:r>
                <a:rPr lang="en-US" sz="900" dirty="0"/>
                <a:t>Jan 2019</a:t>
              </a:r>
            </a:p>
          </p:txBody>
        </p:sp>
        <p:sp>
          <p:nvSpPr>
            <p:cNvPr id="35" name="TextBox 34">
              <a:extLst>
                <a:ext uri="{FF2B5EF4-FFF2-40B4-BE49-F238E27FC236}">
                  <a16:creationId xmlns:a16="http://schemas.microsoft.com/office/drawing/2014/main" id="{25E981B0-0C9E-B840-92C1-DF5A5DDC8CBE}"/>
                </a:ext>
              </a:extLst>
            </p:cNvPr>
            <p:cNvSpPr txBox="1"/>
            <p:nvPr/>
          </p:nvSpPr>
          <p:spPr>
            <a:xfrm>
              <a:off x="7546575" y="3542370"/>
              <a:ext cx="659155" cy="230832"/>
            </a:xfrm>
            <a:prstGeom prst="rect">
              <a:avLst/>
            </a:prstGeom>
            <a:noFill/>
          </p:spPr>
          <p:txBody>
            <a:bodyPr wrap="none" rtlCol="0">
              <a:spAutoFit/>
            </a:bodyPr>
            <a:lstStyle/>
            <a:p>
              <a:r>
                <a:rPr lang="en-US" sz="900" dirty="0"/>
                <a:t>Jan 2020</a:t>
              </a:r>
            </a:p>
          </p:txBody>
        </p:sp>
        <p:sp>
          <p:nvSpPr>
            <p:cNvPr id="36" name="TextBox 35">
              <a:extLst>
                <a:ext uri="{FF2B5EF4-FFF2-40B4-BE49-F238E27FC236}">
                  <a16:creationId xmlns:a16="http://schemas.microsoft.com/office/drawing/2014/main" id="{7EAD6703-52DE-524A-9282-B2642F4E38AB}"/>
                </a:ext>
              </a:extLst>
            </p:cNvPr>
            <p:cNvSpPr txBox="1"/>
            <p:nvPr/>
          </p:nvSpPr>
          <p:spPr>
            <a:xfrm>
              <a:off x="8528304" y="3556958"/>
              <a:ext cx="659155" cy="230832"/>
            </a:xfrm>
            <a:prstGeom prst="rect">
              <a:avLst/>
            </a:prstGeom>
            <a:noFill/>
          </p:spPr>
          <p:txBody>
            <a:bodyPr wrap="none" rtlCol="0">
              <a:spAutoFit/>
            </a:bodyPr>
            <a:lstStyle/>
            <a:p>
              <a:r>
                <a:rPr lang="en-US" sz="900" dirty="0"/>
                <a:t>Jan 2021</a:t>
              </a:r>
            </a:p>
          </p:txBody>
        </p:sp>
        <p:sp>
          <p:nvSpPr>
            <p:cNvPr id="37" name="TextBox 36">
              <a:extLst>
                <a:ext uri="{FF2B5EF4-FFF2-40B4-BE49-F238E27FC236}">
                  <a16:creationId xmlns:a16="http://schemas.microsoft.com/office/drawing/2014/main" id="{1BFD4C07-714F-5E46-A62B-3DABE5FC852A}"/>
                </a:ext>
              </a:extLst>
            </p:cNvPr>
            <p:cNvSpPr txBox="1"/>
            <p:nvPr/>
          </p:nvSpPr>
          <p:spPr>
            <a:xfrm>
              <a:off x="6770293" y="3802194"/>
              <a:ext cx="1585690" cy="246221"/>
            </a:xfrm>
            <a:prstGeom prst="rect">
              <a:avLst/>
            </a:prstGeom>
            <a:noFill/>
          </p:spPr>
          <p:txBody>
            <a:bodyPr wrap="none" rtlCol="0">
              <a:spAutoFit/>
            </a:bodyPr>
            <a:lstStyle/>
            <a:p>
              <a:r>
                <a:rPr lang="en-US" sz="1000" dirty="0"/>
                <a:t>12  Month Ending Period</a:t>
              </a:r>
            </a:p>
          </p:txBody>
        </p:sp>
      </p:grpSp>
    </p:spTree>
    <p:extLst>
      <p:ext uri="{BB962C8B-B14F-4D97-AF65-F5344CB8AC3E}">
        <p14:creationId xmlns:p14="http://schemas.microsoft.com/office/powerpoint/2010/main" val="38497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D992-D182-B940-82E0-0D6B250B1C1C}"/>
              </a:ext>
            </a:extLst>
          </p:cNvPr>
          <p:cNvSpPr>
            <a:spLocks noGrp="1"/>
          </p:cNvSpPr>
          <p:nvPr>
            <p:ph type="title"/>
          </p:nvPr>
        </p:nvSpPr>
        <p:spPr>
          <a:xfrm>
            <a:off x="549274" y="1900268"/>
            <a:ext cx="5387976" cy="1243417"/>
          </a:xfrm>
        </p:spPr>
        <p:txBody>
          <a:bodyPr/>
          <a:lstStyle/>
          <a:p>
            <a:r>
              <a:rPr lang="en-US" sz="4400" dirty="0"/>
              <a:t>Learning </a:t>
            </a:r>
            <a:br>
              <a:rPr lang="en-US" sz="4400" dirty="0"/>
            </a:br>
            <a:r>
              <a:rPr lang="en-US" sz="4400" dirty="0"/>
              <a:t>Objective </a:t>
            </a:r>
          </a:p>
        </p:txBody>
      </p:sp>
      <p:sp>
        <p:nvSpPr>
          <p:cNvPr id="3" name="Text Placeholder 2">
            <a:extLst>
              <a:ext uri="{FF2B5EF4-FFF2-40B4-BE49-F238E27FC236}">
                <a16:creationId xmlns:a16="http://schemas.microsoft.com/office/drawing/2014/main" id="{FD49C6DF-AB7E-484D-BFEC-A5C77B4F7D25}"/>
              </a:ext>
            </a:extLst>
          </p:cNvPr>
          <p:cNvSpPr>
            <a:spLocks noGrp="1"/>
          </p:cNvSpPr>
          <p:nvPr>
            <p:ph type="body" sz="quarter" idx="10"/>
          </p:nvPr>
        </p:nvSpPr>
        <p:spPr>
          <a:xfrm>
            <a:off x="549274" y="3143685"/>
            <a:ext cx="6782253" cy="1154906"/>
          </a:xfrm>
        </p:spPr>
        <p:txBody>
          <a:bodyPr/>
          <a:lstStyle/>
          <a:p>
            <a:pPr>
              <a:spcBef>
                <a:spcPts val="300"/>
              </a:spcBef>
            </a:pPr>
            <a:r>
              <a:rPr lang="en-US" sz="2800" dirty="0"/>
              <a:t>Apply knowledge of acute and chronic pain pathways and underlying mechanisms to clinical assessment and appropriate management.</a:t>
            </a:r>
          </a:p>
        </p:txBody>
      </p:sp>
      <p:sp>
        <p:nvSpPr>
          <p:cNvPr id="4" name="TextBox 3">
            <a:extLst>
              <a:ext uri="{FF2B5EF4-FFF2-40B4-BE49-F238E27FC236}">
                <a16:creationId xmlns:a16="http://schemas.microsoft.com/office/drawing/2014/main" id="{9569EB30-3053-FE44-A624-AF764D1993D1}"/>
              </a:ext>
            </a:extLst>
          </p:cNvPr>
          <p:cNvSpPr txBox="1"/>
          <p:nvPr/>
        </p:nvSpPr>
        <p:spPr>
          <a:xfrm>
            <a:off x="2941604" y="1558685"/>
            <a:ext cx="939800" cy="1785104"/>
          </a:xfrm>
          <a:prstGeom prst="rect">
            <a:avLst/>
          </a:prstGeom>
          <a:noFill/>
        </p:spPr>
        <p:txBody>
          <a:bodyPr wrap="square" rtlCol="0">
            <a:spAutoFit/>
          </a:bodyPr>
          <a:lstStyle/>
          <a:p>
            <a:pPr algn="ctr"/>
            <a:r>
              <a:rPr lang="en-US" sz="11000" b="1" dirty="0">
                <a:solidFill>
                  <a:schemeClr val="accent2">
                    <a:lumMod val="60000"/>
                    <a:lumOff val="40000"/>
                  </a:schemeClr>
                </a:solidFill>
              </a:rPr>
              <a:t>1</a:t>
            </a:r>
          </a:p>
        </p:txBody>
      </p:sp>
    </p:spTree>
    <p:extLst>
      <p:ext uri="{BB962C8B-B14F-4D97-AF65-F5344CB8AC3E}">
        <p14:creationId xmlns:p14="http://schemas.microsoft.com/office/powerpoint/2010/main" val="120602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MEO TV077 HepB">
  <a:themeElements>
    <a:clrScheme name="Custom 98">
      <a:dk1>
        <a:srgbClr val="000000"/>
      </a:dk1>
      <a:lt1>
        <a:srgbClr val="FFFFFF"/>
      </a:lt1>
      <a:dk2>
        <a:srgbClr val="000000"/>
      </a:dk2>
      <a:lt2>
        <a:srgbClr val="FFFFFF"/>
      </a:lt2>
      <a:accent1>
        <a:srgbClr val="0B273E"/>
      </a:accent1>
      <a:accent2>
        <a:srgbClr val="5C6B72"/>
      </a:accent2>
      <a:accent3>
        <a:srgbClr val="629E3A"/>
      </a:accent3>
      <a:accent4>
        <a:srgbClr val="B93A1E"/>
      </a:accent4>
      <a:accent5>
        <a:srgbClr val="3F193A"/>
      </a:accent5>
      <a:accent6>
        <a:srgbClr val="77CFF5"/>
      </a:accent6>
      <a:hlink>
        <a:srgbClr val="0B273E"/>
      </a:hlink>
      <a:folHlink>
        <a:srgbClr val="5C6B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EF38A332-745D-194C-BAB3-2F4998EDE048}" vid="{61E92CA4-95BF-4C41-90B5-8B818EA33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CMEO TV077 HepB</Template>
  <TotalTime>6563</TotalTime>
  <Words>5554</Words>
  <Application>Microsoft Macintosh PowerPoint</Application>
  <PresentationFormat>On-screen Show (16:9)</PresentationFormat>
  <Paragraphs>603</Paragraphs>
  <Slides>49</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Cambria Math</vt:lpstr>
      <vt:lpstr>Lato</vt:lpstr>
      <vt:lpstr>Lucida Grande</vt:lpstr>
      <vt:lpstr>Symbol</vt:lpstr>
      <vt:lpstr>CMEO TV077 HepB</vt:lpstr>
      <vt:lpstr>On Point with Pain Management: Leveraging Change for Positive Outcomes </vt:lpstr>
      <vt:lpstr>PowerPoint Presentation</vt:lpstr>
      <vt:lpstr>PowerPoint Presentation</vt:lpstr>
      <vt:lpstr>PowerPoint Presentation</vt:lpstr>
      <vt:lpstr>Steven Stanos, DO</vt:lpstr>
      <vt:lpstr>David O’Gurek, MD, FAAFP </vt:lpstr>
      <vt:lpstr>Impact of COVID-19 On Pain Strategies</vt:lpstr>
      <vt:lpstr>COVID-19 and Rising Overdose Deaths</vt:lpstr>
      <vt:lpstr>Learning  Objective </vt:lpstr>
      <vt:lpstr>Complexities of Pain</vt:lpstr>
      <vt:lpstr>Pain Terminology and Definitions</vt:lpstr>
      <vt:lpstr>Chronic Pain Presentations</vt:lpstr>
      <vt:lpstr>Learning  Objective </vt:lpstr>
      <vt:lpstr>Patient Case: Keith</vt:lpstr>
      <vt:lpstr>Acute and Chronic Pain Management:</vt:lpstr>
      <vt:lpstr>2016 CDC Guideline for Prescribing Opioids for Chronic Pain</vt:lpstr>
      <vt:lpstr>Unintended Consequences: Misapplication of 2016 Guideline</vt:lpstr>
      <vt:lpstr>PowerPoint Presentation</vt:lpstr>
      <vt:lpstr>PowerPoint Presentation</vt:lpstr>
      <vt:lpstr>PowerPoint Presentation</vt:lpstr>
      <vt:lpstr>Biopsychosocial Models of Pain Management: Pain Reprocessing Therapy (PRT)</vt:lpstr>
      <vt:lpstr>Biopsychosocial Models of Pain Management: PRT</vt:lpstr>
      <vt:lpstr>Patient Case: Keith</vt:lpstr>
      <vt:lpstr>PowerPoint Presentation</vt:lpstr>
      <vt:lpstr>Opioid Tapering: When and How</vt:lpstr>
      <vt:lpstr>Opioid Tapering Flowchart</vt:lpstr>
      <vt:lpstr>Learning  Objective </vt:lpstr>
      <vt:lpstr>A Risk Assessment is Critical to Providing the Best Possible Patient-Centered Outcome While Mitigating Unnecessary Opioid Exposure</vt:lpstr>
      <vt:lpstr>USPSTF Recommendations for Screening for Unhealthy Drug Use</vt:lpstr>
      <vt:lpstr>Starting a Conversation with Patients About Their Drug Use1</vt:lpstr>
      <vt:lpstr>Opioid Risk Tool (ORT)</vt:lpstr>
      <vt:lpstr>Starting a Conversation with Patients About Their Drug Use</vt:lpstr>
      <vt:lpstr>Words Matter: Changing Language to Reduce Stigma</vt:lpstr>
      <vt:lpstr>FDA-Approved Medications to Treat Opioid Use Disorder</vt:lpstr>
      <vt:lpstr>FDA-Approved Medications to Treat Opioid Use Disorder</vt:lpstr>
      <vt:lpstr>PowerPoint Presentation</vt:lpstr>
      <vt:lpstr>Learning  Objective </vt:lpstr>
      <vt:lpstr>Setting Treatment Goals in Patients with Chronic Low Back Pain (CLBP)</vt:lpstr>
      <vt:lpstr>Components of Intervention</vt:lpstr>
      <vt:lpstr>Change From Baseline for Primary Outcomes of Pain and Disability</vt:lpstr>
      <vt:lpstr>Low Health Literacy is Related to  Opioid Misuse</vt:lpstr>
      <vt:lpstr>Education on Safe Storage and Disposal of Unused Meds</vt:lpstr>
      <vt:lpstr>SMART Goals</vt:lpstr>
      <vt:lpstr>PowerPoint Presentation</vt:lpstr>
      <vt:lpstr>PowerPoint Presentation</vt:lpstr>
      <vt:lpstr>Visit the  Opioid Education Hub </vt:lpstr>
      <vt:lpstr>Have more questions?</vt:lpstr>
      <vt:lpstr>PowerPoint Presentation</vt:lpstr>
      <vt:lpstr>Supplemental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Perez</dc:creator>
  <cp:lastModifiedBy>Jan Perez</cp:lastModifiedBy>
  <cp:revision>253</cp:revision>
  <dcterms:created xsi:type="dcterms:W3CDTF">2020-02-23T17:19:22Z</dcterms:created>
  <dcterms:modified xsi:type="dcterms:W3CDTF">2021-10-13T09:53:34Z</dcterms:modified>
</cp:coreProperties>
</file>