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4"/>
  </p:sldMasterIdLst>
  <p:notesMasterIdLst>
    <p:notesMasterId r:id="rId71"/>
  </p:notesMasterIdLst>
  <p:handoutMasterIdLst>
    <p:handoutMasterId r:id="rId72"/>
  </p:handoutMasterIdLst>
  <p:sldIdLst>
    <p:sldId id="4360" r:id="rId5"/>
    <p:sldId id="4381" r:id="rId6"/>
    <p:sldId id="4376" r:id="rId7"/>
    <p:sldId id="4382" r:id="rId8"/>
    <p:sldId id="4412" r:id="rId9"/>
    <p:sldId id="4377" r:id="rId10"/>
    <p:sldId id="4384" r:id="rId11"/>
    <p:sldId id="1881839774" r:id="rId12"/>
    <p:sldId id="1881839775" r:id="rId13"/>
    <p:sldId id="1881839795" r:id="rId14"/>
    <p:sldId id="1881839752" r:id="rId15"/>
    <p:sldId id="1881839808" r:id="rId16"/>
    <p:sldId id="1881839803" r:id="rId17"/>
    <p:sldId id="1881839814" r:id="rId18"/>
    <p:sldId id="4286" r:id="rId19"/>
    <p:sldId id="1881839754" r:id="rId20"/>
    <p:sldId id="1881839792" r:id="rId21"/>
    <p:sldId id="1881839815" r:id="rId22"/>
    <p:sldId id="290" r:id="rId23"/>
    <p:sldId id="1881839796" r:id="rId24"/>
    <p:sldId id="4389" r:id="rId25"/>
    <p:sldId id="1881839755" r:id="rId26"/>
    <p:sldId id="4388" r:id="rId27"/>
    <p:sldId id="4419" r:id="rId28"/>
    <p:sldId id="1881839816" r:id="rId29"/>
    <p:sldId id="4394" r:id="rId30"/>
    <p:sldId id="4397" r:id="rId31"/>
    <p:sldId id="1881839817" r:id="rId32"/>
    <p:sldId id="1881839793" r:id="rId33"/>
    <p:sldId id="291" r:id="rId34"/>
    <p:sldId id="1881839756" r:id="rId35"/>
    <p:sldId id="1881839802" r:id="rId36"/>
    <p:sldId id="1881839804" r:id="rId37"/>
    <p:sldId id="1881839776" r:id="rId38"/>
    <p:sldId id="1881839777" r:id="rId39"/>
    <p:sldId id="4403" r:id="rId40"/>
    <p:sldId id="1881839778" r:id="rId41"/>
    <p:sldId id="1881839805" r:id="rId42"/>
    <p:sldId id="1881839779" r:id="rId43"/>
    <p:sldId id="1881839780" r:id="rId44"/>
    <p:sldId id="1881839781" r:id="rId45"/>
    <p:sldId id="1881839782" r:id="rId46"/>
    <p:sldId id="1881839818" r:id="rId47"/>
    <p:sldId id="1881839744" r:id="rId48"/>
    <p:sldId id="1881839785" r:id="rId49"/>
    <p:sldId id="1881839806" r:id="rId50"/>
    <p:sldId id="1881839783" r:id="rId51"/>
    <p:sldId id="1881839784" r:id="rId52"/>
    <p:sldId id="4408" r:id="rId53"/>
    <p:sldId id="1881839807" r:id="rId54"/>
    <p:sldId id="1881839786" r:id="rId55"/>
    <p:sldId id="1881839787" r:id="rId56"/>
    <p:sldId id="1881839788" r:id="rId57"/>
    <p:sldId id="1881839799" r:id="rId58"/>
    <p:sldId id="1881839790" r:id="rId59"/>
    <p:sldId id="1881839791" r:id="rId60"/>
    <p:sldId id="1881839745" r:id="rId61"/>
    <p:sldId id="1881839800" r:id="rId62"/>
    <p:sldId id="1881839809" r:id="rId63"/>
    <p:sldId id="1881839797" r:id="rId64"/>
    <p:sldId id="1881839812" r:id="rId65"/>
    <p:sldId id="1881839798" r:id="rId66"/>
    <p:sldId id="1881839813" r:id="rId67"/>
    <p:sldId id="4362" r:id="rId68"/>
    <p:sldId id="4380" r:id="rId69"/>
    <p:sldId id="4378" r:id="rId7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 Tordoff" initials="ST" lastIdx="24" clrIdx="0">
    <p:extLst>
      <p:ext uri="{19B8F6BF-5375-455C-9EA6-DF929625EA0E}">
        <p15:presenceInfo xmlns:p15="http://schemas.microsoft.com/office/powerpoint/2012/main" userId="S::tordoffs@knowfully.com::4fb3bd40-0968-49e4-aaae-c287fd1caf06" providerId="AD"/>
      </p:ext>
    </p:extLst>
  </p:cmAuthor>
  <p:cmAuthor id="2" name="Julie Strickland" initials="JS" lastIdx="96" clrIdx="1">
    <p:extLst>
      <p:ext uri="{19B8F6BF-5375-455C-9EA6-DF929625EA0E}">
        <p15:presenceInfo xmlns:p15="http://schemas.microsoft.com/office/powerpoint/2012/main" userId="S::stricklandj@knowfully.com::27a4a3a1-d832-4e88-8dc9-df0568a249ea" providerId="AD"/>
      </p:ext>
    </p:extLst>
  </p:cmAuthor>
  <p:cmAuthor id="3" name="Kathleen Blake" initials="KB" lastIdx="6" clrIdx="2">
    <p:extLst>
      <p:ext uri="{19B8F6BF-5375-455C-9EA6-DF929625EA0E}">
        <p15:presenceInfo xmlns:p15="http://schemas.microsoft.com/office/powerpoint/2012/main" userId="S::blakek@knowfully.com::38b563c6-fad8-4b45-b646-4dd8728abda7" providerId="AD"/>
      </p:ext>
    </p:extLst>
  </p:cmAuthor>
  <p:cmAuthor id="4" name="Amy Groves (IMNE)" initials="AG(" lastIdx="2" clrIdx="3">
    <p:extLst>
      <p:ext uri="{19B8F6BF-5375-455C-9EA6-DF929625EA0E}">
        <p15:presenceInfo xmlns:p15="http://schemas.microsoft.com/office/powerpoint/2012/main" userId="S::amy.groves@imne.com::2609cc3e-8ebb-43f1-ac55-dfac14eaa2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DCE"/>
    <a:srgbClr val="5C6B72"/>
    <a:srgbClr val="000000"/>
    <a:srgbClr val="FF9900"/>
    <a:srgbClr val="FA9900"/>
    <a:srgbClr val="C01A00"/>
    <a:srgbClr val="F97621"/>
    <a:srgbClr val="FCCD20"/>
    <a:srgbClr val="C00000"/>
    <a:srgbClr val="FEF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A069D-DE6D-4816-A217-10B3F90DBA2F}" v="22" dt="2021-11-02T13:36:41.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p:restoredTop sz="88299" autoAdjust="0"/>
  </p:normalViewPr>
  <p:slideViewPr>
    <p:cSldViewPr snapToGrid="0">
      <p:cViewPr varScale="1">
        <p:scale>
          <a:sx n="144" d="100"/>
          <a:sy n="144" d="100"/>
        </p:scale>
        <p:origin x="1400" y="1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35" d="100"/>
          <a:sy n="135" d="100"/>
        </p:scale>
        <p:origin x="550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Proportion with grade 3-4 CKD aware of their CKD</a:t>
            </a:r>
            <a:r>
              <a:rPr lang="en-US" baseline="30000" dirty="0">
                <a:solidFill>
                  <a:schemeClr val="tx1"/>
                </a:solidFill>
              </a:rPr>
              <a:t>4</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Patients (%) using kidney failure risk equation</c:v>
                </c:pt>
              </c:strCache>
            </c:strRef>
          </c:tx>
          <c:spPr>
            <a:solidFill>
              <a:schemeClr val="accent6">
                <a:lumMod val="50000"/>
              </a:schemeClr>
            </a:solidFill>
            <a:ln>
              <a:noFill/>
            </a:ln>
            <a:effectLst/>
          </c:spPr>
          <c:invertIfNegative val="0"/>
          <c:cat>
            <c:strRef>
              <c:f>Sheet1!$A$2:$A$5</c:f>
              <c:strCache>
                <c:ptCount val="4"/>
                <c:pt idx="0">
                  <c:v>&lt; 2%</c:v>
                </c:pt>
                <c:pt idx="1">
                  <c:v>2% - &lt; 5%</c:v>
                </c:pt>
                <c:pt idx="2">
                  <c:v>5% - &lt; 15%</c:v>
                </c:pt>
                <c:pt idx="3">
                  <c:v>≥ 15%</c:v>
                </c:pt>
              </c:strCache>
            </c:strRef>
          </c:cat>
          <c:val>
            <c:numRef>
              <c:f>Sheet1!$B$2:$B$5</c:f>
              <c:numCache>
                <c:formatCode>0.0%</c:formatCode>
                <c:ptCount val="4"/>
                <c:pt idx="0">
                  <c:v>9.6000000000000002E-2</c:v>
                </c:pt>
                <c:pt idx="1">
                  <c:v>0.22600000000000001</c:v>
                </c:pt>
                <c:pt idx="2">
                  <c:v>0.44700000000000001</c:v>
                </c:pt>
                <c:pt idx="3">
                  <c:v>0.49</c:v>
                </c:pt>
              </c:numCache>
            </c:numRef>
          </c:val>
          <c:extLst>
            <c:ext xmlns:c16="http://schemas.microsoft.com/office/drawing/2014/chart" uri="{C3380CC4-5D6E-409C-BE32-E72D297353CC}">
              <c16:uniqueId val="{00000000-4FDA-E34A-A972-25C17FA5ED8A}"/>
            </c:ext>
          </c:extLst>
        </c:ser>
        <c:dLbls>
          <c:showLegendKey val="0"/>
          <c:showVal val="0"/>
          <c:showCatName val="0"/>
          <c:showSerName val="0"/>
          <c:showPercent val="0"/>
          <c:showBubbleSize val="0"/>
        </c:dLbls>
        <c:gapWidth val="50"/>
        <c:overlap val="-34"/>
        <c:axId val="615951567"/>
        <c:axId val="1087806640"/>
      </c:barChart>
      <c:catAx>
        <c:axId val="615951567"/>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87806640"/>
        <c:crosses val="autoZero"/>
        <c:auto val="1"/>
        <c:lblAlgn val="ctr"/>
        <c:lblOffset val="100"/>
        <c:noMultiLvlLbl val="0"/>
      </c:catAx>
      <c:valAx>
        <c:axId val="1087806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5951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(N=51)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0%</c:formatCode>
                <c:ptCount val="4"/>
                <c:pt idx="0">
                  <c:v>0.1</c:v>
                </c:pt>
                <c:pt idx="1">
                  <c:v>0.2</c:v>
                </c:pt>
                <c:pt idx="2">
                  <c:v>0.4</c:v>
                </c:pt>
                <c:pt idx="3">
                  <c:v>0.8</c:v>
                </c:pt>
              </c:numCache>
            </c:numRef>
          </c:cat>
          <c:val>
            <c:numRef>
              <c:f>Sheet1!$B$2:$B$5</c:f>
              <c:numCache>
                <c:formatCode>0%</c:formatCode>
                <c:ptCount val="4"/>
                <c:pt idx="0">
                  <c:v>0.12</c:v>
                </c:pt>
                <c:pt idx="1">
                  <c:v>0.25</c:v>
                </c:pt>
                <c:pt idx="2">
                  <c:v>0.51</c:v>
                </c:pt>
                <c:pt idx="3">
                  <c:v>0.12</c:v>
                </c:pt>
              </c:numCache>
            </c:numRef>
          </c:val>
          <c:extLst>
            <c:ext xmlns:c16="http://schemas.microsoft.com/office/drawing/2014/chart" uri="{C3380CC4-5D6E-409C-BE32-E72D297353CC}">
              <c16:uniqueId val="{00000000-9ABB-499F-9B48-46BAF409D660}"/>
            </c:ext>
          </c:extLst>
        </c:ser>
        <c:ser>
          <c:idx val="1"/>
          <c:order val="1"/>
          <c:tx>
            <c:strRef>
              <c:f>Sheet1!$C$1</c:f>
              <c:strCache>
                <c:ptCount val="1"/>
                <c:pt idx="0">
                  <c:v>Post (N=71)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0%</c:formatCode>
                <c:ptCount val="4"/>
                <c:pt idx="0">
                  <c:v>0.1</c:v>
                </c:pt>
                <c:pt idx="1">
                  <c:v>0.2</c:v>
                </c:pt>
                <c:pt idx="2">
                  <c:v>0.4</c:v>
                </c:pt>
                <c:pt idx="3">
                  <c:v>0.8</c:v>
                </c:pt>
              </c:numCache>
            </c:numRef>
          </c:cat>
          <c:val>
            <c:numRef>
              <c:f>Sheet1!$C$2:$C$5</c:f>
              <c:numCache>
                <c:formatCode>0%</c:formatCode>
                <c:ptCount val="4"/>
                <c:pt idx="0">
                  <c:v>0.01</c:v>
                </c:pt>
                <c:pt idx="1">
                  <c:v>0.17</c:v>
                </c:pt>
                <c:pt idx="2">
                  <c:v>0.66</c:v>
                </c:pt>
                <c:pt idx="3">
                  <c:v>0.15</c:v>
                </c:pt>
              </c:numCache>
            </c:numRef>
          </c:val>
          <c:extLst>
            <c:ext xmlns:c16="http://schemas.microsoft.com/office/drawing/2014/chart" uri="{C3380CC4-5D6E-409C-BE32-E72D297353CC}">
              <c16:uniqueId val="{00000001-9ABB-499F-9B48-46BAF409D660}"/>
            </c:ext>
          </c:extLst>
        </c:ser>
        <c:dLbls>
          <c:dLblPos val="outEnd"/>
          <c:showLegendKey val="0"/>
          <c:showVal val="1"/>
          <c:showCatName val="0"/>
          <c:showSerName val="0"/>
          <c:showPercent val="0"/>
          <c:showBubbleSize val="0"/>
        </c:dLbls>
        <c:gapWidth val="164"/>
        <c:overlap val="-22"/>
        <c:axId val="1105952287"/>
        <c:axId val="1105946463"/>
      </c:barChart>
      <c:catAx>
        <c:axId val="1105952287"/>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Answer Options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46463"/>
        <c:crosses val="autoZero"/>
        <c:auto val="1"/>
        <c:lblAlgn val="ctr"/>
        <c:lblOffset val="100"/>
        <c:noMultiLvlLbl val="0"/>
      </c:catAx>
      <c:valAx>
        <c:axId val="1105946463"/>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Percent Response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5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(N=58)</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Addition of lisinopril</c:v>
                </c:pt>
                <c:pt idx="1">
                  <c:v>Addition of finerenone</c:v>
                </c:pt>
                <c:pt idx="2">
                  <c:v>Change dapagliflozin to canagliflozin</c:v>
                </c:pt>
                <c:pt idx="3">
                  <c:v>Change combo sacubitril/valsartan to losartan</c:v>
                </c:pt>
                <c:pt idx="4">
                  <c:v>I don't know</c:v>
                </c:pt>
              </c:strCache>
            </c:strRef>
          </c:cat>
          <c:val>
            <c:numRef>
              <c:f>Sheet1!$B$2:$B$6</c:f>
              <c:numCache>
                <c:formatCode>0%</c:formatCode>
                <c:ptCount val="5"/>
                <c:pt idx="0">
                  <c:v>0.34</c:v>
                </c:pt>
                <c:pt idx="1">
                  <c:v>0.17</c:v>
                </c:pt>
                <c:pt idx="2">
                  <c:v>7.0000000000000007E-2</c:v>
                </c:pt>
                <c:pt idx="3">
                  <c:v>7.0000000000000007E-2</c:v>
                </c:pt>
                <c:pt idx="4">
                  <c:v>0.34</c:v>
                </c:pt>
              </c:numCache>
            </c:numRef>
          </c:val>
          <c:extLst>
            <c:ext xmlns:c16="http://schemas.microsoft.com/office/drawing/2014/chart" uri="{C3380CC4-5D6E-409C-BE32-E72D297353CC}">
              <c16:uniqueId val="{00000000-9ABB-499F-9B48-46BAF409D660}"/>
            </c:ext>
          </c:extLst>
        </c:ser>
        <c:ser>
          <c:idx val="1"/>
          <c:order val="1"/>
          <c:tx>
            <c:strRef>
              <c:f>Sheet1!$C$1</c:f>
              <c:strCache>
                <c:ptCount val="1"/>
                <c:pt idx="0">
                  <c:v>Post (N=67)</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Addition of lisinopril</c:v>
                </c:pt>
                <c:pt idx="1">
                  <c:v>Addition of finerenone</c:v>
                </c:pt>
                <c:pt idx="2">
                  <c:v>Change dapagliflozin to canagliflozin</c:v>
                </c:pt>
                <c:pt idx="3">
                  <c:v>Change combo sacubitril/valsartan to losartan</c:v>
                </c:pt>
                <c:pt idx="4">
                  <c:v>I don't know</c:v>
                </c:pt>
              </c:strCache>
            </c:strRef>
          </c:cat>
          <c:val>
            <c:numRef>
              <c:f>Sheet1!$C$2:$C$6</c:f>
              <c:numCache>
                <c:formatCode>0%</c:formatCode>
                <c:ptCount val="5"/>
                <c:pt idx="0">
                  <c:v>0.16</c:v>
                </c:pt>
                <c:pt idx="1">
                  <c:v>0.69</c:v>
                </c:pt>
                <c:pt idx="2">
                  <c:v>0.1</c:v>
                </c:pt>
                <c:pt idx="3">
                  <c:v>0.04</c:v>
                </c:pt>
                <c:pt idx="4">
                  <c:v>0</c:v>
                </c:pt>
              </c:numCache>
            </c:numRef>
          </c:val>
          <c:extLst>
            <c:ext xmlns:c16="http://schemas.microsoft.com/office/drawing/2014/chart" uri="{C3380CC4-5D6E-409C-BE32-E72D297353CC}">
              <c16:uniqueId val="{00000001-9ABB-499F-9B48-46BAF409D660}"/>
            </c:ext>
          </c:extLst>
        </c:ser>
        <c:dLbls>
          <c:dLblPos val="outEnd"/>
          <c:showLegendKey val="0"/>
          <c:showVal val="1"/>
          <c:showCatName val="0"/>
          <c:showSerName val="0"/>
          <c:showPercent val="0"/>
          <c:showBubbleSize val="0"/>
        </c:dLbls>
        <c:gapWidth val="164"/>
        <c:overlap val="-22"/>
        <c:axId val="1105952287"/>
        <c:axId val="1105946463"/>
      </c:barChart>
      <c:catAx>
        <c:axId val="1105952287"/>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Answer Options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46463"/>
        <c:crosses val="autoZero"/>
        <c:auto val="1"/>
        <c:lblAlgn val="ctr"/>
        <c:lblOffset val="100"/>
        <c:noMultiLvlLbl val="0"/>
      </c:catAx>
      <c:valAx>
        <c:axId val="1105946463"/>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Percent Response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52287"/>
        <c:crosses val="autoZero"/>
        <c:crossBetween val="between"/>
      </c:valAx>
      <c:spPr>
        <a:noFill/>
        <a:ln>
          <a:noFill/>
        </a:ln>
        <a:effectLst/>
      </c:spPr>
    </c:plotArea>
    <c:legend>
      <c:legendPos val="t"/>
      <c:layout>
        <c:manualLayout>
          <c:xMode val="edge"/>
          <c:yMode val="edge"/>
          <c:x val="0.36507740124383575"/>
          <c:y val="2.239851005816558E-2"/>
          <c:w val="0.26984519751232855"/>
          <c:h val="7.18110341762462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(N=57)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Overexpression of    IL-5</c:v>
                </c:pt>
                <c:pt idx="1">
                  <c:v>Increased mesangial contraction</c:v>
                </c:pt>
                <c:pt idx="2">
                  <c:v>Overexpression of mineralocorticoid receptor</c:v>
                </c:pt>
                <c:pt idx="3">
                  <c:v>Podocyte fusion</c:v>
                </c:pt>
                <c:pt idx="4">
                  <c:v>I don't know</c:v>
                </c:pt>
              </c:strCache>
            </c:strRef>
          </c:cat>
          <c:val>
            <c:numRef>
              <c:f>Sheet1!$B$2:$B$6</c:f>
              <c:numCache>
                <c:formatCode>0%</c:formatCode>
                <c:ptCount val="5"/>
                <c:pt idx="0">
                  <c:v>0.04</c:v>
                </c:pt>
                <c:pt idx="1">
                  <c:v>0</c:v>
                </c:pt>
                <c:pt idx="2">
                  <c:v>0.49</c:v>
                </c:pt>
                <c:pt idx="3">
                  <c:v>0.04</c:v>
                </c:pt>
                <c:pt idx="4">
                  <c:v>0.44</c:v>
                </c:pt>
              </c:numCache>
            </c:numRef>
          </c:val>
          <c:extLst>
            <c:ext xmlns:c16="http://schemas.microsoft.com/office/drawing/2014/chart" uri="{C3380CC4-5D6E-409C-BE32-E72D297353CC}">
              <c16:uniqueId val="{00000000-9ABB-499F-9B48-46BAF409D660}"/>
            </c:ext>
          </c:extLst>
        </c:ser>
        <c:ser>
          <c:idx val="1"/>
          <c:order val="1"/>
          <c:tx>
            <c:strRef>
              <c:f>Sheet1!$C$1</c:f>
              <c:strCache>
                <c:ptCount val="1"/>
                <c:pt idx="0">
                  <c:v>Post (N=73)</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Overexpression of    IL-5</c:v>
                </c:pt>
                <c:pt idx="1">
                  <c:v>Increased mesangial contraction</c:v>
                </c:pt>
                <c:pt idx="2">
                  <c:v>Overexpression of mineralocorticoid receptor</c:v>
                </c:pt>
                <c:pt idx="3">
                  <c:v>Podocyte fusion</c:v>
                </c:pt>
                <c:pt idx="4">
                  <c:v>I don't know</c:v>
                </c:pt>
              </c:strCache>
            </c:strRef>
          </c:cat>
          <c:val>
            <c:numRef>
              <c:f>Sheet1!$C$2:$C$6</c:f>
              <c:numCache>
                <c:formatCode>0%</c:formatCode>
                <c:ptCount val="5"/>
                <c:pt idx="0">
                  <c:v>0.03</c:v>
                </c:pt>
                <c:pt idx="1">
                  <c:v>0.08</c:v>
                </c:pt>
                <c:pt idx="2">
                  <c:v>0.85</c:v>
                </c:pt>
                <c:pt idx="3">
                  <c:v>0.03</c:v>
                </c:pt>
                <c:pt idx="4">
                  <c:v>0.01</c:v>
                </c:pt>
              </c:numCache>
            </c:numRef>
          </c:val>
          <c:extLst>
            <c:ext xmlns:c16="http://schemas.microsoft.com/office/drawing/2014/chart" uri="{C3380CC4-5D6E-409C-BE32-E72D297353CC}">
              <c16:uniqueId val="{00000001-9ABB-499F-9B48-46BAF409D660}"/>
            </c:ext>
          </c:extLst>
        </c:ser>
        <c:dLbls>
          <c:dLblPos val="outEnd"/>
          <c:showLegendKey val="0"/>
          <c:showVal val="1"/>
          <c:showCatName val="0"/>
          <c:showSerName val="0"/>
          <c:showPercent val="0"/>
          <c:showBubbleSize val="0"/>
        </c:dLbls>
        <c:gapWidth val="164"/>
        <c:overlap val="-22"/>
        <c:axId val="1105952287"/>
        <c:axId val="1105946463"/>
      </c:barChart>
      <c:catAx>
        <c:axId val="1105952287"/>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Answer Options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46463"/>
        <c:crosses val="autoZero"/>
        <c:auto val="1"/>
        <c:lblAlgn val="ctr"/>
        <c:lblOffset val="100"/>
        <c:noMultiLvlLbl val="0"/>
      </c:catAx>
      <c:valAx>
        <c:axId val="1105946463"/>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Percent Response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5952287"/>
        <c:crosses val="autoZero"/>
        <c:crossBetween val="between"/>
      </c:valAx>
      <c:spPr>
        <a:noFill/>
        <a:ln>
          <a:noFill/>
        </a:ln>
        <a:effectLst/>
      </c:spPr>
    </c:plotArea>
    <c:legend>
      <c:legendPos val="t"/>
      <c:layout>
        <c:manualLayout>
          <c:xMode val="edge"/>
          <c:yMode val="edge"/>
          <c:x val="0.36507740124383575"/>
          <c:y val="2.239851005816558E-2"/>
          <c:w val="0.26984519751232855"/>
          <c:h val="7.18110341762462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49578-774D-054C-AED7-73DFA19C2C7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7F8CF511-638D-2F4D-86AB-37A81702AD71}">
      <dgm:prSet phldrT="[Text]" custT="1"/>
      <dgm:spPr>
        <a:solidFill>
          <a:srgbClr val="00B050"/>
        </a:solidFill>
      </dgm:spPr>
      <dgm:t>
        <a:bodyPr/>
        <a:lstStyle/>
        <a:p>
          <a:pPr>
            <a:lnSpc>
              <a:spcPct val="85000"/>
            </a:lnSpc>
            <a:spcBef>
              <a:spcPts val="600"/>
            </a:spcBef>
            <a:spcAft>
              <a:spcPts val="0"/>
            </a:spcAft>
          </a:pPr>
          <a:endParaRPr lang="en-US" sz="1400" dirty="0"/>
        </a:p>
        <a:p>
          <a:pPr>
            <a:lnSpc>
              <a:spcPct val="85000"/>
            </a:lnSpc>
            <a:spcBef>
              <a:spcPts val="600"/>
            </a:spcBef>
            <a:spcAft>
              <a:spcPts val="0"/>
            </a:spcAft>
          </a:pPr>
          <a:r>
            <a:rPr lang="en-US" sz="1400" dirty="0">
              <a:solidFill>
                <a:schemeClr val="tx1"/>
              </a:solidFill>
            </a:rPr>
            <a:t>1</a:t>
          </a:r>
        </a:p>
      </dgm:t>
    </dgm:pt>
    <dgm:pt modelId="{D84CDC50-604B-A64F-82E3-892356A35EC5}" type="parTrans" cxnId="{80D86178-D030-7D41-81C7-CF9C9ED6D62A}">
      <dgm:prSet/>
      <dgm:spPr/>
      <dgm:t>
        <a:bodyPr/>
        <a:lstStyle/>
        <a:p>
          <a:endParaRPr lang="en-US" sz="1400"/>
        </a:p>
      </dgm:t>
    </dgm:pt>
    <dgm:pt modelId="{03B89514-3CCC-1144-BD14-80308BEF85AE}" type="sibTrans" cxnId="{80D86178-D030-7D41-81C7-CF9C9ED6D62A}">
      <dgm:prSet/>
      <dgm:spPr/>
      <dgm:t>
        <a:bodyPr/>
        <a:lstStyle/>
        <a:p>
          <a:endParaRPr lang="en-US" sz="1400"/>
        </a:p>
      </dgm:t>
    </dgm:pt>
    <dgm:pt modelId="{28B6F553-0965-E54A-AC6C-48DBFCAF5068}">
      <dgm:prSet phldrT="[Text]" custT="1"/>
      <dgm:spPr/>
      <dgm:t>
        <a:bodyPr/>
        <a:lstStyle/>
        <a:p>
          <a:r>
            <a:rPr lang="en-US" sz="1400" dirty="0"/>
            <a:t>120-90</a:t>
          </a:r>
        </a:p>
      </dgm:t>
    </dgm:pt>
    <dgm:pt modelId="{F17797E4-3C4A-214F-B1D2-D7E82E293F78}" type="parTrans" cxnId="{37D8C5C1-22FC-1343-956B-548E6A660212}">
      <dgm:prSet/>
      <dgm:spPr/>
      <dgm:t>
        <a:bodyPr/>
        <a:lstStyle/>
        <a:p>
          <a:endParaRPr lang="en-US" sz="1400"/>
        </a:p>
      </dgm:t>
    </dgm:pt>
    <dgm:pt modelId="{D073F3B4-18B7-094B-B38A-D34D598E544B}" type="sibTrans" cxnId="{37D8C5C1-22FC-1343-956B-548E6A660212}">
      <dgm:prSet/>
      <dgm:spPr/>
      <dgm:t>
        <a:bodyPr/>
        <a:lstStyle/>
        <a:p>
          <a:endParaRPr lang="en-US" sz="1400"/>
        </a:p>
      </dgm:t>
    </dgm:pt>
    <dgm:pt modelId="{584248F5-FBE8-4747-931F-16BA4A7C629B}">
      <dgm:prSet phldrT="[Text]" custT="1"/>
      <dgm:spPr>
        <a:solidFill>
          <a:srgbClr val="00B050"/>
        </a:solidFill>
      </dgm:spPr>
      <dgm:t>
        <a:bodyPr/>
        <a:lstStyle/>
        <a:p>
          <a:pPr>
            <a:lnSpc>
              <a:spcPct val="85000"/>
            </a:lnSpc>
            <a:spcBef>
              <a:spcPts val="600"/>
            </a:spcBef>
            <a:spcAft>
              <a:spcPts val="0"/>
            </a:spcAft>
          </a:pPr>
          <a:endParaRPr lang="en-US" sz="1400" dirty="0"/>
        </a:p>
        <a:p>
          <a:pPr>
            <a:lnSpc>
              <a:spcPct val="85000"/>
            </a:lnSpc>
            <a:spcBef>
              <a:spcPts val="600"/>
            </a:spcBef>
            <a:spcAft>
              <a:spcPts val="0"/>
            </a:spcAft>
          </a:pPr>
          <a:r>
            <a:rPr lang="en-US" sz="1400" dirty="0">
              <a:solidFill>
                <a:schemeClr val="tx1"/>
              </a:solidFill>
            </a:rPr>
            <a:t>2</a:t>
          </a:r>
        </a:p>
      </dgm:t>
    </dgm:pt>
    <dgm:pt modelId="{811879FD-5E01-E84A-B1EE-66D15A536F3C}" type="parTrans" cxnId="{DEA1CE35-0A05-9C45-B5DC-250D3BCDFDB1}">
      <dgm:prSet/>
      <dgm:spPr/>
      <dgm:t>
        <a:bodyPr/>
        <a:lstStyle/>
        <a:p>
          <a:endParaRPr lang="en-US" sz="1400"/>
        </a:p>
      </dgm:t>
    </dgm:pt>
    <dgm:pt modelId="{E635D3D1-5DD1-6D4E-8807-840D43415F28}" type="sibTrans" cxnId="{DEA1CE35-0A05-9C45-B5DC-250D3BCDFDB1}">
      <dgm:prSet/>
      <dgm:spPr/>
      <dgm:t>
        <a:bodyPr/>
        <a:lstStyle/>
        <a:p>
          <a:endParaRPr lang="en-US" sz="1400"/>
        </a:p>
      </dgm:t>
    </dgm:pt>
    <dgm:pt modelId="{8D7EEE95-BB52-C14F-81F2-F39F30B5183E}">
      <dgm:prSet phldrT="[Text]" custT="1"/>
      <dgm:spPr/>
      <dgm:t>
        <a:bodyPr/>
        <a:lstStyle/>
        <a:p>
          <a:r>
            <a:rPr lang="en-US" sz="1400" dirty="0"/>
            <a:t>90-60</a:t>
          </a:r>
        </a:p>
      </dgm:t>
    </dgm:pt>
    <dgm:pt modelId="{B2FD14D0-2DB4-8949-9E6E-0661BDA46A7F}" type="parTrans" cxnId="{CEDE0942-2700-5F40-BF2A-FE44B5F73C8C}">
      <dgm:prSet/>
      <dgm:spPr/>
      <dgm:t>
        <a:bodyPr/>
        <a:lstStyle/>
        <a:p>
          <a:endParaRPr lang="en-US" sz="1400"/>
        </a:p>
      </dgm:t>
    </dgm:pt>
    <dgm:pt modelId="{B1771BD4-6BED-B448-A8D2-B9A8C820A3DC}" type="sibTrans" cxnId="{CEDE0942-2700-5F40-BF2A-FE44B5F73C8C}">
      <dgm:prSet/>
      <dgm:spPr/>
      <dgm:t>
        <a:bodyPr/>
        <a:lstStyle/>
        <a:p>
          <a:endParaRPr lang="en-US" sz="1400"/>
        </a:p>
      </dgm:t>
    </dgm:pt>
    <dgm:pt modelId="{2135D188-B515-C347-A906-50518AD1288E}">
      <dgm:prSet phldrT="[Text]" custT="1"/>
      <dgm:spPr>
        <a:solidFill>
          <a:srgbClr val="FFFF00"/>
        </a:solidFill>
      </dgm:spPr>
      <dgm:t>
        <a:bodyPr/>
        <a:lstStyle/>
        <a:p>
          <a:pPr>
            <a:lnSpc>
              <a:spcPct val="85000"/>
            </a:lnSpc>
            <a:spcBef>
              <a:spcPts val="600"/>
            </a:spcBef>
            <a:spcAft>
              <a:spcPts val="0"/>
            </a:spcAft>
          </a:pPr>
          <a:endParaRPr lang="en-US" sz="1400" dirty="0">
            <a:solidFill>
              <a:schemeClr val="tx1"/>
            </a:solidFill>
          </a:endParaRPr>
        </a:p>
        <a:p>
          <a:pPr>
            <a:lnSpc>
              <a:spcPct val="85000"/>
            </a:lnSpc>
            <a:spcBef>
              <a:spcPts val="600"/>
            </a:spcBef>
            <a:spcAft>
              <a:spcPts val="0"/>
            </a:spcAft>
          </a:pPr>
          <a:r>
            <a:rPr lang="en-US" sz="1400" dirty="0">
              <a:solidFill>
                <a:schemeClr val="tx1"/>
              </a:solidFill>
            </a:rPr>
            <a:t>3a</a:t>
          </a:r>
        </a:p>
      </dgm:t>
    </dgm:pt>
    <dgm:pt modelId="{E1F6E8BD-655A-F149-B9A2-729C69F0078A}" type="parTrans" cxnId="{3F087EA5-5AB3-B94B-878C-0895C2B38B0A}">
      <dgm:prSet/>
      <dgm:spPr/>
      <dgm:t>
        <a:bodyPr/>
        <a:lstStyle/>
        <a:p>
          <a:endParaRPr lang="en-US" sz="1400"/>
        </a:p>
      </dgm:t>
    </dgm:pt>
    <dgm:pt modelId="{0356F27B-5F9D-1A46-8967-88A108D5AA41}" type="sibTrans" cxnId="{3F087EA5-5AB3-B94B-878C-0895C2B38B0A}">
      <dgm:prSet/>
      <dgm:spPr/>
      <dgm:t>
        <a:bodyPr/>
        <a:lstStyle/>
        <a:p>
          <a:endParaRPr lang="en-US" sz="1400"/>
        </a:p>
      </dgm:t>
    </dgm:pt>
    <dgm:pt modelId="{B96B993A-5A56-7C46-9415-2496CDA12E3E}">
      <dgm:prSet phldrT="[Text]" custT="1"/>
      <dgm:spPr/>
      <dgm:t>
        <a:bodyPr/>
        <a:lstStyle/>
        <a:p>
          <a:r>
            <a:rPr lang="en-US" sz="1400" dirty="0"/>
            <a:t>60-45</a:t>
          </a:r>
        </a:p>
      </dgm:t>
    </dgm:pt>
    <dgm:pt modelId="{109929C4-F781-8F47-BFBB-A964E685E973}" type="parTrans" cxnId="{4AF945AC-11D2-E343-B9A9-8AD8EB6AACC0}">
      <dgm:prSet/>
      <dgm:spPr/>
      <dgm:t>
        <a:bodyPr/>
        <a:lstStyle/>
        <a:p>
          <a:endParaRPr lang="en-US" sz="1400"/>
        </a:p>
      </dgm:t>
    </dgm:pt>
    <dgm:pt modelId="{1F61E7BA-B673-1245-AFE8-9DACA76A35F2}" type="sibTrans" cxnId="{4AF945AC-11D2-E343-B9A9-8AD8EB6AACC0}">
      <dgm:prSet/>
      <dgm:spPr/>
      <dgm:t>
        <a:bodyPr/>
        <a:lstStyle/>
        <a:p>
          <a:endParaRPr lang="en-US" sz="1400"/>
        </a:p>
      </dgm:t>
    </dgm:pt>
    <dgm:pt modelId="{A89B4517-9248-A948-9708-4A749D89EB77}">
      <dgm:prSet phldrT="[Text]" custT="1"/>
      <dgm:spPr>
        <a:solidFill>
          <a:srgbClr val="FF9900"/>
        </a:solidFill>
      </dgm:spPr>
      <dgm:t>
        <a:bodyPr/>
        <a:lstStyle/>
        <a:p>
          <a:pPr>
            <a:lnSpc>
              <a:spcPct val="85000"/>
            </a:lnSpc>
            <a:spcBef>
              <a:spcPts val="600"/>
            </a:spcBef>
            <a:spcAft>
              <a:spcPts val="0"/>
            </a:spcAft>
          </a:pPr>
          <a:endParaRPr lang="en-US" sz="1400" dirty="0">
            <a:solidFill>
              <a:schemeClr val="tx1"/>
            </a:solidFill>
          </a:endParaRPr>
        </a:p>
        <a:p>
          <a:pPr>
            <a:lnSpc>
              <a:spcPct val="85000"/>
            </a:lnSpc>
            <a:spcBef>
              <a:spcPts val="600"/>
            </a:spcBef>
            <a:spcAft>
              <a:spcPts val="0"/>
            </a:spcAft>
          </a:pPr>
          <a:r>
            <a:rPr lang="en-US" sz="1400" dirty="0">
              <a:solidFill>
                <a:schemeClr val="tx1"/>
              </a:solidFill>
            </a:rPr>
            <a:t>3b</a:t>
          </a:r>
        </a:p>
      </dgm:t>
    </dgm:pt>
    <dgm:pt modelId="{B0900D84-99E0-8743-AC6A-CE812973DE49}" type="parTrans" cxnId="{99FE0849-7CFF-B641-B56B-ED3FF0E5B2C4}">
      <dgm:prSet/>
      <dgm:spPr/>
      <dgm:t>
        <a:bodyPr/>
        <a:lstStyle/>
        <a:p>
          <a:endParaRPr lang="en-US" sz="1400"/>
        </a:p>
      </dgm:t>
    </dgm:pt>
    <dgm:pt modelId="{CB44941D-AF30-C143-BA77-2887709EED12}" type="sibTrans" cxnId="{99FE0849-7CFF-B641-B56B-ED3FF0E5B2C4}">
      <dgm:prSet/>
      <dgm:spPr/>
      <dgm:t>
        <a:bodyPr/>
        <a:lstStyle/>
        <a:p>
          <a:endParaRPr lang="en-US" sz="1400"/>
        </a:p>
      </dgm:t>
    </dgm:pt>
    <dgm:pt modelId="{F7572171-A71F-1A42-8B7C-647E794A1AEC}">
      <dgm:prSet phldrT="[Text]" custT="1"/>
      <dgm:spPr/>
      <dgm:t>
        <a:bodyPr/>
        <a:lstStyle/>
        <a:p>
          <a:r>
            <a:rPr lang="en-US" sz="1400" dirty="0"/>
            <a:t>45-30</a:t>
          </a:r>
        </a:p>
      </dgm:t>
    </dgm:pt>
    <dgm:pt modelId="{7A7C14BE-6DE2-5B43-A606-1481039C2AE8}" type="parTrans" cxnId="{E43FC9F0-DD8E-3840-87B8-8599E51DF317}">
      <dgm:prSet/>
      <dgm:spPr/>
      <dgm:t>
        <a:bodyPr/>
        <a:lstStyle/>
        <a:p>
          <a:endParaRPr lang="en-US" sz="1400"/>
        </a:p>
      </dgm:t>
    </dgm:pt>
    <dgm:pt modelId="{DE4F9238-BBEA-BF41-9853-9913AEED5BFC}" type="sibTrans" cxnId="{E43FC9F0-DD8E-3840-87B8-8599E51DF317}">
      <dgm:prSet/>
      <dgm:spPr/>
      <dgm:t>
        <a:bodyPr/>
        <a:lstStyle/>
        <a:p>
          <a:endParaRPr lang="en-US" sz="1400"/>
        </a:p>
      </dgm:t>
    </dgm:pt>
    <dgm:pt modelId="{D760889F-5904-7B42-A92C-9100778101A9}">
      <dgm:prSet phldrT="[Text]" custT="1"/>
      <dgm:spPr>
        <a:solidFill>
          <a:srgbClr val="C00000"/>
        </a:solidFill>
      </dgm:spPr>
      <dgm:t>
        <a:bodyPr/>
        <a:lstStyle/>
        <a:p>
          <a:pPr>
            <a:lnSpc>
              <a:spcPct val="85000"/>
            </a:lnSpc>
            <a:spcBef>
              <a:spcPts val="600"/>
            </a:spcBef>
            <a:spcAft>
              <a:spcPts val="0"/>
            </a:spcAft>
          </a:pPr>
          <a:endParaRPr lang="en-US" sz="1400" dirty="0">
            <a:solidFill>
              <a:schemeClr val="tx1"/>
            </a:solidFill>
          </a:endParaRPr>
        </a:p>
        <a:p>
          <a:pPr>
            <a:lnSpc>
              <a:spcPct val="85000"/>
            </a:lnSpc>
            <a:spcBef>
              <a:spcPts val="600"/>
            </a:spcBef>
            <a:spcAft>
              <a:spcPts val="0"/>
            </a:spcAft>
          </a:pPr>
          <a:r>
            <a:rPr lang="en-US" sz="1400" dirty="0">
              <a:solidFill>
                <a:schemeClr val="tx1"/>
              </a:solidFill>
            </a:rPr>
            <a:t>4</a:t>
          </a:r>
        </a:p>
      </dgm:t>
    </dgm:pt>
    <dgm:pt modelId="{1651F92C-4D90-6046-9B11-6DDBB13BAFBC}" type="parTrans" cxnId="{FD890DA4-4FC8-F44F-996C-0E5A4C77912E}">
      <dgm:prSet/>
      <dgm:spPr/>
      <dgm:t>
        <a:bodyPr/>
        <a:lstStyle/>
        <a:p>
          <a:endParaRPr lang="en-US" sz="1400"/>
        </a:p>
      </dgm:t>
    </dgm:pt>
    <dgm:pt modelId="{52DED8AD-5891-354D-A0CE-DD907C4D9A07}" type="sibTrans" cxnId="{FD890DA4-4FC8-F44F-996C-0E5A4C77912E}">
      <dgm:prSet/>
      <dgm:spPr/>
      <dgm:t>
        <a:bodyPr/>
        <a:lstStyle/>
        <a:p>
          <a:endParaRPr lang="en-US" sz="1400"/>
        </a:p>
      </dgm:t>
    </dgm:pt>
    <dgm:pt modelId="{31E0A667-0196-374D-AEBD-23A04E13DFE6}">
      <dgm:prSet phldrT="[Text]" custT="1"/>
      <dgm:spPr/>
      <dgm:t>
        <a:bodyPr/>
        <a:lstStyle/>
        <a:p>
          <a:r>
            <a:rPr lang="en-US" sz="1400" dirty="0"/>
            <a:t>30-15</a:t>
          </a:r>
        </a:p>
      </dgm:t>
    </dgm:pt>
    <dgm:pt modelId="{BAE65212-B66A-E745-A4CE-A2C384A1D6E0}" type="parTrans" cxnId="{C9CAB852-1981-5D4C-B1CF-C9E705B28058}">
      <dgm:prSet/>
      <dgm:spPr/>
      <dgm:t>
        <a:bodyPr/>
        <a:lstStyle/>
        <a:p>
          <a:endParaRPr lang="en-US" sz="1400"/>
        </a:p>
      </dgm:t>
    </dgm:pt>
    <dgm:pt modelId="{0ED0B517-828E-2443-8A7A-108E4D1450A1}" type="sibTrans" cxnId="{C9CAB852-1981-5D4C-B1CF-C9E705B28058}">
      <dgm:prSet/>
      <dgm:spPr/>
      <dgm:t>
        <a:bodyPr/>
        <a:lstStyle/>
        <a:p>
          <a:endParaRPr lang="en-US" sz="1400"/>
        </a:p>
      </dgm:t>
    </dgm:pt>
    <dgm:pt modelId="{064767F5-513C-5049-97C4-B0343F8939A9}">
      <dgm:prSet phldrT="[Text]" custT="1"/>
      <dgm:spPr>
        <a:solidFill>
          <a:srgbClr val="C00000"/>
        </a:solidFill>
      </dgm:spPr>
      <dgm:t>
        <a:bodyPr/>
        <a:lstStyle/>
        <a:p>
          <a:pPr>
            <a:lnSpc>
              <a:spcPct val="85000"/>
            </a:lnSpc>
            <a:spcBef>
              <a:spcPts val="600"/>
            </a:spcBef>
            <a:spcAft>
              <a:spcPts val="0"/>
            </a:spcAft>
          </a:pPr>
          <a:endParaRPr lang="en-US" sz="1400" dirty="0">
            <a:solidFill>
              <a:schemeClr val="tx1"/>
            </a:solidFill>
          </a:endParaRPr>
        </a:p>
        <a:p>
          <a:pPr>
            <a:lnSpc>
              <a:spcPct val="85000"/>
            </a:lnSpc>
            <a:spcBef>
              <a:spcPts val="600"/>
            </a:spcBef>
            <a:spcAft>
              <a:spcPts val="0"/>
            </a:spcAft>
          </a:pPr>
          <a:r>
            <a:rPr lang="en-US" sz="1400" dirty="0">
              <a:solidFill>
                <a:schemeClr val="tx1"/>
              </a:solidFill>
            </a:rPr>
            <a:t>5</a:t>
          </a:r>
        </a:p>
      </dgm:t>
    </dgm:pt>
    <dgm:pt modelId="{EC6F197A-B161-8644-B60F-AC45121A4FC5}" type="parTrans" cxnId="{43E56526-38F8-E44C-BDE4-78A8CBA7E38A}">
      <dgm:prSet/>
      <dgm:spPr/>
      <dgm:t>
        <a:bodyPr/>
        <a:lstStyle/>
        <a:p>
          <a:endParaRPr lang="en-US" sz="1400"/>
        </a:p>
      </dgm:t>
    </dgm:pt>
    <dgm:pt modelId="{15CCBA82-7E6E-5040-94FB-BAC875547883}" type="sibTrans" cxnId="{43E56526-38F8-E44C-BDE4-78A8CBA7E38A}">
      <dgm:prSet/>
      <dgm:spPr/>
      <dgm:t>
        <a:bodyPr/>
        <a:lstStyle/>
        <a:p>
          <a:endParaRPr lang="en-US" sz="1400"/>
        </a:p>
      </dgm:t>
    </dgm:pt>
    <dgm:pt modelId="{EF679384-2184-984B-BFF4-5F497DFEF7F9}">
      <dgm:prSet phldrT="[Text]" custT="1"/>
      <dgm:spPr/>
      <dgm:t>
        <a:bodyPr/>
        <a:lstStyle/>
        <a:p>
          <a:r>
            <a:rPr lang="en-US" sz="1400" dirty="0"/>
            <a:t>15-0 </a:t>
          </a:r>
        </a:p>
      </dgm:t>
    </dgm:pt>
    <dgm:pt modelId="{42F5A5C6-A2DF-864F-B78D-73E70A3114E7}" type="parTrans" cxnId="{FDE60109-B234-B545-90B1-242717C1224E}">
      <dgm:prSet/>
      <dgm:spPr/>
      <dgm:t>
        <a:bodyPr/>
        <a:lstStyle/>
        <a:p>
          <a:endParaRPr lang="en-US" sz="1400"/>
        </a:p>
      </dgm:t>
    </dgm:pt>
    <dgm:pt modelId="{DB89664F-2AD7-834D-B5B3-6E93F95087F5}" type="sibTrans" cxnId="{FDE60109-B234-B545-90B1-242717C1224E}">
      <dgm:prSet/>
      <dgm:spPr/>
      <dgm:t>
        <a:bodyPr/>
        <a:lstStyle/>
        <a:p>
          <a:endParaRPr lang="en-US" sz="1400"/>
        </a:p>
      </dgm:t>
    </dgm:pt>
    <dgm:pt modelId="{C3634E3F-8237-6043-B5B7-1FA078BB643D}" type="pres">
      <dgm:prSet presAssocID="{B8349578-774D-054C-AED7-73DFA19C2C7C}" presName="linearFlow" presStyleCnt="0">
        <dgm:presLayoutVars>
          <dgm:dir/>
          <dgm:animLvl val="lvl"/>
          <dgm:resizeHandles val="exact"/>
        </dgm:presLayoutVars>
      </dgm:prSet>
      <dgm:spPr/>
    </dgm:pt>
    <dgm:pt modelId="{CA0071E7-2E23-024B-84B9-E99B9CB063A5}" type="pres">
      <dgm:prSet presAssocID="{7F8CF511-638D-2F4D-86AB-37A81702AD71}" presName="composite" presStyleCnt="0"/>
      <dgm:spPr/>
    </dgm:pt>
    <dgm:pt modelId="{991FB8CE-47B8-704A-A537-D9674B2E6A7D}" type="pres">
      <dgm:prSet presAssocID="{7F8CF511-638D-2F4D-86AB-37A81702AD71}" presName="parentText" presStyleLbl="alignNode1" presStyleIdx="0" presStyleCnt="6">
        <dgm:presLayoutVars>
          <dgm:chMax val="1"/>
          <dgm:bulletEnabled val="1"/>
        </dgm:presLayoutVars>
      </dgm:prSet>
      <dgm:spPr/>
    </dgm:pt>
    <dgm:pt modelId="{71287B3F-C781-7047-A07B-D33511EFEEAF}" type="pres">
      <dgm:prSet presAssocID="{7F8CF511-638D-2F4D-86AB-37A81702AD71}" presName="descendantText" presStyleLbl="alignAcc1" presStyleIdx="0" presStyleCnt="6" custLinFactNeighborX="-1157" custLinFactNeighborY="-1">
        <dgm:presLayoutVars>
          <dgm:bulletEnabled val="1"/>
        </dgm:presLayoutVars>
      </dgm:prSet>
      <dgm:spPr/>
    </dgm:pt>
    <dgm:pt modelId="{7EF83AB7-EFB2-6748-8954-603049C5839E}" type="pres">
      <dgm:prSet presAssocID="{03B89514-3CCC-1144-BD14-80308BEF85AE}" presName="sp" presStyleCnt="0"/>
      <dgm:spPr/>
    </dgm:pt>
    <dgm:pt modelId="{E4321400-0A3E-CB4B-882D-FF50C5D16793}" type="pres">
      <dgm:prSet presAssocID="{584248F5-FBE8-4747-931F-16BA4A7C629B}" presName="composite" presStyleCnt="0"/>
      <dgm:spPr/>
    </dgm:pt>
    <dgm:pt modelId="{8F530C5C-BCDD-AB42-8A8F-0D4AB1FBE0E6}" type="pres">
      <dgm:prSet presAssocID="{584248F5-FBE8-4747-931F-16BA4A7C629B}" presName="parentText" presStyleLbl="alignNode1" presStyleIdx="1" presStyleCnt="6">
        <dgm:presLayoutVars>
          <dgm:chMax val="1"/>
          <dgm:bulletEnabled val="1"/>
        </dgm:presLayoutVars>
      </dgm:prSet>
      <dgm:spPr/>
    </dgm:pt>
    <dgm:pt modelId="{90C43CCC-4D75-A046-A2C0-907A90A40221}" type="pres">
      <dgm:prSet presAssocID="{584248F5-FBE8-4747-931F-16BA4A7C629B}" presName="descendantText" presStyleLbl="alignAcc1" presStyleIdx="1" presStyleCnt="6" custLinFactNeighborX="-1157" custLinFactNeighborY="-1">
        <dgm:presLayoutVars>
          <dgm:bulletEnabled val="1"/>
        </dgm:presLayoutVars>
      </dgm:prSet>
      <dgm:spPr/>
    </dgm:pt>
    <dgm:pt modelId="{74501F56-257A-7741-8C63-19FE33A79F54}" type="pres">
      <dgm:prSet presAssocID="{E635D3D1-5DD1-6D4E-8807-840D43415F28}" presName="sp" presStyleCnt="0"/>
      <dgm:spPr/>
    </dgm:pt>
    <dgm:pt modelId="{40816F76-349E-AF48-A89B-444277A8B7C4}" type="pres">
      <dgm:prSet presAssocID="{2135D188-B515-C347-A906-50518AD1288E}" presName="composite" presStyleCnt="0"/>
      <dgm:spPr/>
    </dgm:pt>
    <dgm:pt modelId="{A91FF4D5-0ECB-7544-A3DC-E7C083FABD8B}" type="pres">
      <dgm:prSet presAssocID="{2135D188-B515-C347-A906-50518AD1288E}" presName="parentText" presStyleLbl="alignNode1" presStyleIdx="2" presStyleCnt="6">
        <dgm:presLayoutVars>
          <dgm:chMax val="1"/>
          <dgm:bulletEnabled val="1"/>
        </dgm:presLayoutVars>
      </dgm:prSet>
      <dgm:spPr/>
    </dgm:pt>
    <dgm:pt modelId="{18FAC6B7-127D-174C-8FC5-2E35DE82C262}" type="pres">
      <dgm:prSet presAssocID="{2135D188-B515-C347-A906-50518AD1288E}" presName="descendantText" presStyleLbl="alignAcc1" presStyleIdx="2" presStyleCnt="6">
        <dgm:presLayoutVars>
          <dgm:bulletEnabled val="1"/>
        </dgm:presLayoutVars>
      </dgm:prSet>
      <dgm:spPr/>
    </dgm:pt>
    <dgm:pt modelId="{03F548D1-7447-264B-BDF5-E7DACCC22932}" type="pres">
      <dgm:prSet presAssocID="{0356F27B-5F9D-1A46-8967-88A108D5AA41}" presName="sp" presStyleCnt="0"/>
      <dgm:spPr/>
    </dgm:pt>
    <dgm:pt modelId="{C87832DB-1113-3F49-958D-7B8D1F2D9FAF}" type="pres">
      <dgm:prSet presAssocID="{A89B4517-9248-A948-9708-4A749D89EB77}" presName="composite" presStyleCnt="0"/>
      <dgm:spPr/>
    </dgm:pt>
    <dgm:pt modelId="{FF97DB48-DFAD-984A-BCBC-7359F9EA1BCE}" type="pres">
      <dgm:prSet presAssocID="{A89B4517-9248-A948-9708-4A749D89EB77}" presName="parentText" presStyleLbl="alignNode1" presStyleIdx="3" presStyleCnt="6">
        <dgm:presLayoutVars>
          <dgm:chMax val="1"/>
          <dgm:bulletEnabled val="1"/>
        </dgm:presLayoutVars>
      </dgm:prSet>
      <dgm:spPr/>
    </dgm:pt>
    <dgm:pt modelId="{71FEF1D8-5C16-404F-9677-911B7E5CB0AD}" type="pres">
      <dgm:prSet presAssocID="{A89B4517-9248-A948-9708-4A749D89EB77}" presName="descendantText" presStyleLbl="alignAcc1" presStyleIdx="3" presStyleCnt="6">
        <dgm:presLayoutVars>
          <dgm:bulletEnabled val="1"/>
        </dgm:presLayoutVars>
      </dgm:prSet>
      <dgm:spPr/>
    </dgm:pt>
    <dgm:pt modelId="{A7202D55-5486-A44A-AB7C-F9227C275166}" type="pres">
      <dgm:prSet presAssocID="{CB44941D-AF30-C143-BA77-2887709EED12}" presName="sp" presStyleCnt="0"/>
      <dgm:spPr/>
    </dgm:pt>
    <dgm:pt modelId="{990DEA32-18C9-494C-B89F-E90486B3FAA3}" type="pres">
      <dgm:prSet presAssocID="{D760889F-5904-7B42-A92C-9100778101A9}" presName="composite" presStyleCnt="0"/>
      <dgm:spPr/>
    </dgm:pt>
    <dgm:pt modelId="{82A442BD-4FB7-D548-8427-21B353696667}" type="pres">
      <dgm:prSet presAssocID="{D760889F-5904-7B42-A92C-9100778101A9}" presName="parentText" presStyleLbl="alignNode1" presStyleIdx="4" presStyleCnt="6">
        <dgm:presLayoutVars>
          <dgm:chMax val="1"/>
          <dgm:bulletEnabled val="1"/>
        </dgm:presLayoutVars>
      </dgm:prSet>
      <dgm:spPr/>
    </dgm:pt>
    <dgm:pt modelId="{C010C77A-E828-1C4A-8908-67B17D5BE0B4}" type="pres">
      <dgm:prSet presAssocID="{D760889F-5904-7B42-A92C-9100778101A9}" presName="descendantText" presStyleLbl="alignAcc1" presStyleIdx="4" presStyleCnt="6">
        <dgm:presLayoutVars>
          <dgm:bulletEnabled val="1"/>
        </dgm:presLayoutVars>
      </dgm:prSet>
      <dgm:spPr/>
    </dgm:pt>
    <dgm:pt modelId="{CDEA112E-449E-1F44-B09A-65DEA58A54BF}" type="pres">
      <dgm:prSet presAssocID="{52DED8AD-5891-354D-A0CE-DD907C4D9A07}" presName="sp" presStyleCnt="0"/>
      <dgm:spPr/>
    </dgm:pt>
    <dgm:pt modelId="{30F8AF17-0D15-CD43-A632-9EE49FEB682F}" type="pres">
      <dgm:prSet presAssocID="{064767F5-513C-5049-97C4-B0343F8939A9}" presName="composite" presStyleCnt="0"/>
      <dgm:spPr/>
    </dgm:pt>
    <dgm:pt modelId="{24CA794D-ABA3-9C41-A1A5-A7EF8E8C0EE9}" type="pres">
      <dgm:prSet presAssocID="{064767F5-513C-5049-97C4-B0343F8939A9}" presName="parentText" presStyleLbl="alignNode1" presStyleIdx="5" presStyleCnt="6">
        <dgm:presLayoutVars>
          <dgm:chMax val="1"/>
          <dgm:bulletEnabled val="1"/>
        </dgm:presLayoutVars>
      </dgm:prSet>
      <dgm:spPr/>
    </dgm:pt>
    <dgm:pt modelId="{E51BE9EC-BA05-7D43-8CC3-930B5841E3A3}" type="pres">
      <dgm:prSet presAssocID="{064767F5-513C-5049-97C4-B0343F8939A9}" presName="descendantText" presStyleLbl="alignAcc1" presStyleIdx="5" presStyleCnt="6">
        <dgm:presLayoutVars>
          <dgm:bulletEnabled val="1"/>
        </dgm:presLayoutVars>
      </dgm:prSet>
      <dgm:spPr/>
    </dgm:pt>
  </dgm:ptLst>
  <dgm:cxnLst>
    <dgm:cxn modelId="{2B1F7504-8FDB-1941-9A28-33E54305FC78}" type="presOf" srcId="{7F8CF511-638D-2F4D-86AB-37A81702AD71}" destId="{991FB8CE-47B8-704A-A537-D9674B2E6A7D}" srcOrd="0" destOrd="0" presId="urn:microsoft.com/office/officeart/2005/8/layout/chevron2"/>
    <dgm:cxn modelId="{FDE60109-B234-B545-90B1-242717C1224E}" srcId="{064767F5-513C-5049-97C4-B0343F8939A9}" destId="{EF679384-2184-984B-BFF4-5F497DFEF7F9}" srcOrd="0" destOrd="0" parTransId="{42F5A5C6-A2DF-864F-B78D-73E70A3114E7}" sibTransId="{DB89664F-2AD7-834D-B5B3-6E93F95087F5}"/>
    <dgm:cxn modelId="{CD600A10-4DF2-BD48-9E2E-B92D95A0F37A}" type="presOf" srcId="{8D7EEE95-BB52-C14F-81F2-F39F30B5183E}" destId="{90C43CCC-4D75-A046-A2C0-907A90A40221}" srcOrd="0" destOrd="0" presId="urn:microsoft.com/office/officeart/2005/8/layout/chevron2"/>
    <dgm:cxn modelId="{3A656C24-918F-2448-9E60-A52A7C91DFC9}" type="presOf" srcId="{A89B4517-9248-A948-9708-4A749D89EB77}" destId="{FF97DB48-DFAD-984A-BCBC-7359F9EA1BCE}" srcOrd="0" destOrd="0" presId="urn:microsoft.com/office/officeart/2005/8/layout/chevron2"/>
    <dgm:cxn modelId="{43E56526-38F8-E44C-BDE4-78A8CBA7E38A}" srcId="{B8349578-774D-054C-AED7-73DFA19C2C7C}" destId="{064767F5-513C-5049-97C4-B0343F8939A9}" srcOrd="5" destOrd="0" parTransId="{EC6F197A-B161-8644-B60F-AC45121A4FC5}" sibTransId="{15CCBA82-7E6E-5040-94FB-BAC875547883}"/>
    <dgm:cxn modelId="{DEA1CE35-0A05-9C45-B5DC-250D3BCDFDB1}" srcId="{B8349578-774D-054C-AED7-73DFA19C2C7C}" destId="{584248F5-FBE8-4747-931F-16BA4A7C629B}" srcOrd="1" destOrd="0" parTransId="{811879FD-5E01-E84A-B1EE-66D15A536F3C}" sibTransId="{E635D3D1-5DD1-6D4E-8807-840D43415F28}"/>
    <dgm:cxn modelId="{CEDE0942-2700-5F40-BF2A-FE44B5F73C8C}" srcId="{584248F5-FBE8-4747-931F-16BA4A7C629B}" destId="{8D7EEE95-BB52-C14F-81F2-F39F30B5183E}" srcOrd="0" destOrd="0" parTransId="{B2FD14D0-2DB4-8949-9E6E-0661BDA46A7F}" sibTransId="{B1771BD4-6BED-B448-A8D2-B9A8C820A3DC}"/>
    <dgm:cxn modelId="{91E3A245-7366-AC43-A24A-ED5BF96B7B7F}" type="presOf" srcId="{EF679384-2184-984B-BFF4-5F497DFEF7F9}" destId="{E51BE9EC-BA05-7D43-8CC3-930B5841E3A3}" srcOrd="0" destOrd="0" presId="urn:microsoft.com/office/officeart/2005/8/layout/chevron2"/>
    <dgm:cxn modelId="{99FE0849-7CFF-B641-B56B-ED3FF0E5B2C4}" srcId="{B8349578-774D-054C-AED7-73DFA19C2C7C}" destId="{A89B4517-9248-A948-9708-4A749D89EB77}" srcOrd="3" destOrd="0" parTransId="{B0900D84-99E0-8743-AC6A-CE812973DE49}" sibTransId="{CB44941D-AF30-C143-BA77-2887709EED12}"/>
    <dgm:cxn modelId="{68E3254D-1CA4-9044-BB56-6460A12AFFF7}" type="presOf" srcId="{2135D188-B515-C347-A906-50518AD1288E}" destId="{A91FF4D5-0ECB-7544-A3DC-E7C083FABD8B}" srcOrd="0" destOrd="0" presId="urn:microsoft.com/office/officeart/2005/8/layout/chevron2"/>
    <dgm:cxn modelId="{C9CAB852-1981-5D4C-B1CF-C9E705B28058}" srcId="{D760889F-5904-7B42-A92C-9100778101A9}" destId="{31E0A667-0196-374D-AEBD-23A04E13DFE6}" srcOrd="0" destOrd="0" parTransId="{BAE65212-B66A-E745-A4CE-A2C384A1D6E0}" sibTransId="{0ED0B517-828E-2443-8A7A-108E4D1450A1}"/>
    <dgm:cxn modelId="{D57A0164-6F8D-9C48-A7F8-DF7AA387F4AE}" type="presOf" srcId="{B8349578-774D-054C-AED7-73DFA19C2C7C}" destId="{C3634E3F-8237-6043-B5B7-1FA078BB643D}" srcOrd="0" destOrd="0" presId="urn:microsoft.com/office/officeart/2005/8/layout/chevron2"/>
    <dgm:cxn modelId="{E3FAC86B-4DD3-544F-B2AC-0C1DA43E3318}" type="presOf" srcId="{F7572171-A71F-1A42-8B7C-647E794A1AEC}" destId="{71FEF1D8-5C16-404F-9677-911B7E5CB0AD}" srcOrd="0" destOrd="0" presId="urn:microsoft.com/office/officeart/2005/8/layout/chevron2"/>
    <dgm:cxn modelId="{4CB97076-5046-D34F-87B1-B0E2BBBD798D}" type="presOf" srcId="{064767F5-513C-5049-97C4-B0343F8939A9}" destId="{24CA794D-ABA3-9C41-A1A5-A7EF8E8C0EE9}" srcOrd="0" destOrd="0" presId="urn:microsoft.com/office/officeart/2005/8/layout/chevron2"/>
    <dgm:cxn modelId="{80D86178-D030-7D41-81C7-CF9C9ED6D62A}" srcId="{B8349578-774D-054C-AED7-73DFA19C2C7C}" destId="{7F8CF511-638D-2F4D-86AB-37A81702AD71}" srcOrd="0" destOrd="0" parTransId="{D84CDC50-604B-A64F-82E3-892356A35EC5}" sibTransId="{03B89514-3CCC-1144-BD14-80308BEF85AE}"/>
    <dgm:cxn modelId="{CF30287E-748B-4645-88C1-01AC1663AE41}" type="presOf" srcId="{D760889F-5904-7B42-A92C-9100778101A9}" destId="{82A442BD-4FB7-D548-8427-21B353696667}" srcOrd="0" destOrd="0" presId="urn:microsoft.com/office/officeart/2005/8/layout/chevron2"/>
    <dgm:cxn modelId="{BB760990-38FA-3E48-8DAF-5F02AF9F9DF0}" type="presOf" srcId="{B96B993A-5A56-7C46-9415-2496CDA12E3E}" destId="{18FAC6B7-127D-174C-8FC5-2E35DE82C262}" srcOrd="0" destOrd="0" presId="urn:microsoft.com/office/officeart/2005/8/layout/chevron2"/>
    <dgm:cxn modelId="{FD890DA4-4FC8-F44F-996C-0E5A4C77912E}" srcId="{B8349578-774D-054C-AED7-73DFA19C2C7C}" destId="{D760889F-5904-7B42-A92C-9100778101A9}" srcOrd="4" destOrd="0" parTransId="{1651F92C-4D90-6046-9B11-6DDBB13BAFBC}" sibTransId="{52DED8AD-5891-354D-A0CE-DD907C4D9A07}"/>
    <dgm:cxn modelId="{3F087EA5-5AB3-B94B-878C-0895C2B38B0A}" srcId="{B8349578-774D-054C-AED7-73DFA19C2C7C}" destId="{2135D188-B515-C347-A906-50518AD1288E}" srcOrd="2" destOrd="0" parTransId="{E1F6E8BD-655A-F149-B9A2-729C69F0078A}" sibTransId="{0356F27B-5F9D-1A46-8967-88A108D5AA41}"/>
    <dgm:cxn modelId="{92A29FA5-7E6E-9843-A1EB-BD7CDA05716D}" type="presOf" srcId="{584248F5-FBE8-4747-931F-16BA4A7C629B}" destId="{8F530C5C-BCDD-AB42-8A8F-0D4AB1FBE0E6}" srcOrd="0" destOrd="0" presId="urn:microsoft.com/office/officeart/2005/8/layout/chevron2"/>
    <dgm:cxn modelId="{4AF945AC-11D2-E343-B9A9-8AD8EB6AACC0}" srcId="{2135D188-B515-C347-A906-50518AD1288E}" destId="{B96B993A-5A56-7C46-9415-2496CDA12E3E}" srcOrd="0" destOrd="0" parTransId="{109929C4-F781-8F47-BFBB-A964E685E973}" sibTransId="{1F61E7BA-B673-1245-AFE8-9DACA76A35F2}"/>
    <dgm:cxn modelId="{64A08DC1-1870-CE4B-8719-C277587E1213}" type="presOf" srcId="{28B6F553-0965-E54A-AC6C-48DBFCAF5068}" destId="{71287B3F-C781-7047-A07B-D33511EFEEAF}" srcOrd="0" destOrd="0" presId="urn:microsoft.com/office/officeart/2005/8/layout/chevron2"/>
    <dgm:cxn modelId="{37D8C5C1-22FC-1343-956B-548E6A660212}" srcId="{7F8CF511-638D-2F4D-86AB-37A81702AD71}" destId="{28B6F553-0965-E54A-AC6C-48DBFCAF5068}" srcOrd="0" destOrd="0" parTransId="{F17797E4-3C4A-214F-B1D2-D7E82E293F78}" sibTransId="{D073F3B4-18B7-094B-B38A-D34D598E544B}"/>
    <dgm:cxn modelId="{E2F61DC8-5875-D948-B51F-0FE80A805D62}" type="presOf" srcId="{31E0A667-0196-374D-AEBD-23A04E13DFE6}" destId="{C010C77A-E828-1C4A-8908-67B17D5BE0B4}" srcOrd="0" destOrd="0" presId="urn:microsoft.com/office/officeart/2005/8/layout/chevron2"/>
    <dgm:cxn modelId="{E43FC9F0-DD8E-3840-87B8-8599E51DF317}" srcId="{A89B4517-9248-A948-9708-4A749D89EB77}" destId="{F7572171-A71F-1A42-8B7C-647E794A1AEC}" srcOrd="0" destOrd="0" parTransId="{7A7C14BE-6DE2-5B43-A606-1481039C2AE8}" sibTransId="{DE4F9238-BBEA-BF41-9853-9913AEED5BFC}"/>
    <dgm:cxn modelId="{DEE10E74-A629-204C-94E2-780D136AAB19}" type="presParOf" srcId="{C3634E3F-8237-6043-B5B7-1FA078BB643D}" destId="{CA0071E7-2E23-024B-84B9-E99B9CB063A5}" srcOrd="0" destOrd="0" presId="urn:microsoft.com/office/officeart/2005/8/layout/chevron2"/>
    <dgm:cxn modelId="{CB51BC1B-371C-3845-96C8-C956AA2AC55D}" type="presParOf" srcId="{CA0071E7-2E23-024B-84B9-E99B9CB063A5}" destId="{991FB8CE-47B8-704A-A537-D9674B2E6A7D}" srcOrd="0" destOrd="0" presId="urn:microsoft.com/office/officeart/2005/8/layout/chevron2"/>
    <dgm:cxn modelId="{C5354528-3AA7-B840-B281-C60BABBF98A2}" type="presParOf" srcId="{CA0071E7-2E23-024B-84B9-E99B9CB063A5}" destId="{71287B3F-C781-7047-A07B-D33511EFEEAF}" srcOrd="1" destOrd="0" presId="urn:microsoft.com/office/officeart/2005/8/layout/chevron2"/>
    <dgm:cxn modelId="{31E4C67F-6F14-4B41-B315-2CE037341276}" type="presParOf" srcId="{C3634E3F-8237-6043-B5B7-1FA078BB643D}" destId="{7EF83AB7-EFB2-6748-8954-603049C5839E}" srcOrd="1" destOrd="0" presId="urn:microsoft.com/office/officeart/2005/8/layout/chevron2"/>
    <dgm:cxn modelId="{B2146C8C-863D-724B-9995-3A07872993A4}" type="presParOf" srcId="{C3634E3F-8237-6043-B5B7-1FA078BB643D}" destId="{E4321400-0A3E-CB4B-882D-FF50C5D16793}" srcOrd="2" destOrd="0" presId="urn:microsoft.com/office/officeart/2005/8/layout/chevron2"/>
    <dgm:cxn modelId="{441E673C-80B6-A442-BC8D-174D28B8370F}" type="presParOf" srcId="{E4321400-0A3E-CB4B-882D-FF50C5D16793}" destId="{8F530C5C-BCDD-AB42-8A8F-0D4AB1FBE0E6}" srcOrd="0" destOrd="0" presId="urn:microsoft.com/office/officeart/2005/8/layout/chevron2"/>
    <dgm:cxn modelId="{C4E359E0-6A9A-4648-B584-0639356F4776}" type="presParOf" srcId="{E4321400-0A3E-CB4B-882D-FF50C5D16793}" destId="{90C43CCC-4D75-A046-A2C0-907A90A40221}" srcOrd="1" destOrd="0" presId="urn:microsoft.com/office/officeart/2005/8/layout/chevron2"/>
    <dgm:cxn modelId="{7CD29D1E-B90B-8942-B49D-8E2F278CD056}" type="presParOf" srcId="{C3634E3F-8237-6043-B5B7-1FA078BB643D}" destId="{74501F56-257A-7741-8C63-19FE33A79F54}" srcOrd="3" destOrd="0" presId="urn:microsoft.com/office/officeart/2005/8/layout/chevron2"/>
    <dgm:cxn modelId="{26335648-5242-6341-B01D-31BFCB85178D}" type="presParOf" srcId="{C3634E3F-8237-6043-B5B7-1FA078BB643D}" destId="{40816F76-349E-AF48-A89B-444277A8B7C4}" srcOrd="4" destOrd="0" presId="urn:microsoft.com/office/officeart/2005/8/layout/chevron2"/>
    <dgm:cxn modelId="{6F97FCEB-18D4-C64B-BADA-29697F114D86}" type="presParOf" srcId="{40816F76-349E-AF48-A89B-444277A8B7C4}" destId="{A91FF4D5-0ECB-7544-A3DC-E7C083FABD8B}" srcOrd="0" destOrd="0" presId="urn:microsoft.com/office/officeart/2005/8/layout/chevron2"/>
    <dgm:cxn modelId="{27DD9872-6544-EE48-B388-BDF6368EF30A}" type="presParOf" srcId="{40816F76-349E-AF48-A89B-444277A8B7C4}" destId="{18FAC6B7-127D-174C-8FC5-2E35DE82C262}" srcOrd="1" destOrd="0" presId="urn:microsoft.com/office/officeart/2005/8/layout/chevron2"/>
    <dgm:cxn modelId="{962DD8BD-0DB4-5E40-8881-EBE136A4178D}" type="presParOf" srcId="{C3634E3F-8237-6043-B5B7-1FA078BB643D}" destId="{03F548D1-7447-264B-BDF5-E7DACCC22932}" srcOrd="5" destOrd="0" presId="urn:microsoft.com/office/officeart/2005/8/layout/chevron2"/>
    <dgm:cxn modelId="{D3CE3D75-2581-4641-9EC7-041EA57C84DF}" type="presParOf" srcId="{C3634E3F-8237-6043-B5B7-1FA078BB643D}" destId="{C87832DB-1113-3F49-958D-7B8D1F2D9FAF}" srcOrd="6" destOrd="0" presId="urn:microsoft.com/office/officeart/2005/8/layout/chevron2"/>
    <dgm:cxn modelId="{D514D432-1103-9449-8CFA-E3A3F4D97FBF}" type="presParOf" srcId="{C87832DB-1113-3F49-958D-7B8D1F2D9FAF}" destId="{FF97DB48-DFAD-984A-BCBC-7359F9EA1BCE}" srcOrd="0" destOrd="0" presId="urn:microsoft.com/office/officeart/2005/8/layout/chevron2"/>
    <dgm:cxn modelId="{5193A775-F83D-4846-9505-6B7664D207DF}" type="presParOf" srcId="{C87832DB-1113-3F49-958D-7B8D1F2D9FAF}" destId="{71FEF1D8-5C16-404F-9677-911B7E5CB0AD}" srcOrd="1" destOrd="0" presId="urn:microsoft.com/office/officeart/2005/8/layout/chevron2"/>
    <dgm:cxn modelId="{D2E46DF4-D026-7941-80B1-46F27F2CAB7F}" type="presParOf" srcId="{C3634E3F-8237-6043-B5B7-1FA078BB643D}" destId="{A7202D55-5486-A44A-AB7C-F9227C275166}" srcOrd="7" destOrd="0" presId="urn:microsoft.com/office/officeart/2005/8/layout/chevron2"/>
    <dgm:cxn modelId="{EFF559DC-E874-5241-B942-ECBA98F23394}" type="presParOf" srcId="{C3634E3F-8237-6043-B5B7-1FA078BB643D}" destId="{990DEA32-18C9-494C-B89F-E90486B3FAA3}" srcOrd="8" destOrd="0" presId="urn:microsoft.com/office/officeart/2005/8/layout/chevron2"/>
    <dgm:cxn modelId="{8538862D-0BD7-AA44-BBDE-D0FC37CB50B9}" type="presParOf" srcId="{990DEA32-18C9-494C-B89F-E90486B3FAA3}" destId="{82A442BD-4FB7-D548-8427-21B353696667}" srcOrd="0" destOrd="0" presId="urn:microsoft.com/office/officeart/2005/8/layout/chevron2"/>
    <dgm:cxn modelId="{35159CD9-F905-6749-AD10-3D4B44DC94F7}" type="presParOf" srcId="{990DEA32-18C9-494C-B89F-E90486B3FAA3}" destId="{C010C77A-E828-1C4A-8908-67B17D5BE0B4}" srcOrd="1" destOrd="0" presId="urn:microsoft.com/office/officeart/2005/8/layout/chevron2"/>
    <dgm:cxn modelId="{3417B2F1-ADE5-8549-8521-A9FBD30605F9}" type="presParOf" srcId="{C3634E3F-8237-6043-B5B7-1FA078BB643D}" destId="{CDEA112E-449E-1F44-B09A-65DEA58A54BF}" srcOrd="9" destOrd="0" presId="urn:microsoft.com/office/officeart/2005/8/layout/chevron2"/>
    <dgm:cxn modelId="{51793A98-57A9-3240-AA21-B3403183AD99}" type="presParOf" srcId="{C3634E3F-8237-6043-B5B7-1FA078BB643D}" destId="{30F8AF17-0D15-CD43-A632-9EE49FEB682F}" srcOrd="10" destOrd="0" presId="urn:microsoft.com/office/officeart/2005/8/layout/chevron2"/>
    <dgm:cxn modelId="{9308F1DD-E6C5-FC47-875E-E34B9EA3A6C1}" type="presParOf" srcId="{30F8AF17-0D15-CD43-A632-9EE49FEB682F}" destId="{24CA794D-ABA3-9C41-A1A5-A7EF8E8C0EE9}" srcOrd="0" destOrd="0" presId="urn:microsoft.com/office/officeart/2005/8/layout/chevron2"/>
    <dgm:cxn modelId="{11D1D450-3FDE-0446-BE9F-5327D1E35C1B}" type="presParOf" srcId="{30F8AF17-0D15-CD43-A632-9EE49FEB682F}" destId="{E51BE9EC-BA05-7D43-8CC3-930B5841E3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49578-774D-054C-AED7-73DFA19C2C7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7F8CF511-638D-2F4D-86AB-37A81702AD71}">
      <dgm:prSet phldrT="[Text]" custT="1"/>
      <dgm:spPr>
        <a:solidFill>
          <a:srgbClr val="00B050"/>
        </a:solidFill>
      </dgm:spPr>
      <dgm:t>
        <a:bodyPr/>
        <a:lstStyle/>
        <a:p>
          <a:pPr>
            <a:lnSpc>
              <a:spcPct val="85000"/>
            </a:lnSpc>
            <a:spcBef>
              <a:spcPts val="600"/>
            </a:spcBef>
            <a:spcAft>
              <a:spcPts val="0"/>
            </a:spcAft>
          </a:pPr>
          <a:endParaRPr lang="en-US" sz="1400" dirty="0"/>
        </a:p>
        <a:p>
          <a:pPr>
            <a:lnSpc>
              <a:spcPct val="85000"/>
            </a:lnSpc>
            <a:spcBef>
              <a:spcPts val="600"/>
            </a:spcBef>
            <a:spcAft>
              <a:spcPts val="0"/>
            </a:spcAft>
          </a:pPr>
          <a:r>
            <a:rPr lang="en-US" sz="1400" dirty="0">
              <a:solidFill>
                <a:schemeClr val="tx1"/>
              </a:solidFill>
            </a:rPr>
            <a:t>1</a:t>
          </a:r>
        </a:p>
      </dgm:t>
    </dgm:pt>
    <dgm:pt modelId="{D84CDC50-604B-A64F-82E3-892356A35EC5}" type="parTrans" cxnId="{80D86178-D030-7D41-81C7-CF9C9ED6D62A}">
      <dgm:prSet/>
      <dgm:spPr/>
      <dgm:t>
        <a:bodyPr/>
        <a:lstStyle/>
        <a:p>
          <a:endParaRPr lang="en-US" sz="1400"/>
        </a:p>
      </dgm:t>
    </dgm:pt>
    <dgm:pt modelId="{03B89514-3CCC-1144-BD14-80308BEF85AE}" type="sibTrans" cxnId="{80D86178-D030-7D41-81C7-CF9C9ED6D62A}">
      <dgm:prSet/>
      <dgm:spPr/>
      <dgm:t>
        <a:bodyPr/>
        <a:lstStyle/>
        <a:p>
          <a:endParaRPr lang="en-US" sz="1400"/>
        </a:p>
      </dgm:t>
    </dgm:pt>
    <dgm:pt modelId="{28B6F553-0965-E54A-AC6C-48DBFCAF5068}">
      <dgm:prSet phldrT="[Text]" custT="1"/>
      <dgm:spPr/>
      <dgm:t>
        <a:bodyPr/>
        <a:lstStyle/>
        <a:p>
          <a:r>
            <a:rPr lang="en-US" sz="1400" dirty="0"/>
            <a:t>&lt; </a:t>
          </a:r>
          <a:r>
            <a:rPr lang="en-US" sz="1400" baseline="0" dirty="0"/>
            <a:t>30</a:t>
          </a:r>
          <a:endParaRPr lang="en-US" sz="1400" dirty="0"/>
        </a:p>
      </dgm:t>
    </dgm:pt>
    <dgm:pt modelId="{F17797E4-3C4A-214F-B1D2-D7E82E293F78}" type="parTrans" cxnId="{37D8C5C1-22FC-1343-956B-548E6A660212}">
      <dgm:prSet/>
      <dgm:spPr/>
      <dgm:t>
        <a:bodyPr/>
        <a:lstStyle/>
        <a:p>
          <a:endParaRPr lang="en-US" sz="1400"/>
        </a:p>
      </dgm:t>
    </dgm:pt>
    <dgm:pt modelId="{D073F3B4-18B7-094B-B38A-D34D598E544B}" type="sibTrans" cxnId="{37D8C5C1-22FC-1343-956B-548E6A660212}">
      <dgm:prSet/>
      <dgm:spPr/>
      <dgm:t>
        <a:bodyPr/>
        <a:lstStyle/>
        <a:p>
          <a:endParaRPr lang="en-US" sz="1400"/>
        </a:p>
      </dgm:t>
    </dgm:pt>
    <dgm:pt modelId="{584248F5-FBE8-4747-931F-16BA4A7C629B}">
      <dgm:prSet phldrT="[Text]" custT="1"/>
      <dgm:spPr>
        <a:solidFill>
          <a:srgbClr val="FA9900"/>
        </a:solidFill>
      </dgm:spPr>
      <dgm:t>
        <a:bodyPr/>
        <a:lstStyle/>
        <a:p>
          <a:pPr>
            <a:lnSpc>
              <a:spcPct val="85000"/>
            </a:lnSpc>
            <a:spcBef>
              <a:spcPts val="600"/>
            </a:spcBef>
            <a:spcAft>
              <a:spcPts val="0"/>
            </a:spcAft>
          </a:pPr>
          <a:endParaRPr lang="en-US" sz="1400" dirty="0"/>
        </a:p>
        <a:p>
          <a:pPr>
            <a:lnSpc>
              <a:spcPct val="85000"/>
            </a:lnSpc>
            <a:spcBef>
              <a:spcPts val="600"/>
            </a:spcBef>
            <a:spcAft>
              <a:spcPts val="0"/>
            </a:spcAft>
          </a:pPr>
          <a:r>
            <a:rPr lang="en-US" sz="1400" dirty="0">
              <a:solidFill>
                <a:schemeClr val="tx1"/>
              </a:solidFill>
            </a:rPr>
            <a:t>2</a:t>
          </a:r>
        </a:p>
      </dgm:t>
    </dgm:pt>
    <dgm:pt modelId="{811879FD-5E01-E84A-B1EE-66D15A536F3C}" type="parTrans" cxnId="{DEA1CE35-0A05-9C45-B5DC-250D3BCDFDB1}">
      <dgm:prSet/>
      <dgm:spPr/>
      <dgm:t>
        <a:bodyPr/>
        <a:lstStyle/>
        <a:p>
          <a:endParaRPr lang="en-US" sz="1400"/>
        </a:p>
      </dgm:t>
    </dgm:pt>
    <dgm:pt modelId="{E635D3D1-5DD1-6D4E-8807-840D43415F28}" type="sibTrans" cxnId="{DEA1CE35-0A05-9C45-B5DC-250D3BCDFDB1}">
      <dgm:prSet/>
      <dgm:spPr/>
      <dgm:t>
        <a:bodyPr/>
        <a:lstStyle/>
        <a:p>
          <a:endParaRPr lang="en-US" sz="1400"/>
        </a:p>
      </dgm:t>
    </dgm:pt>
    <dgm:pt modelId="{8D7EEE95-BB52-C14F-81F2-F39F30B5183E}">
      <dgm:prSet phldrT="[Text]" custT="1"/>
      <dgm:spPr/>
      <dgm:t>
        <a:bodyPr/>
        <a:lstStyle/>
        <a:p>
          <a:r>
            <a:rPr lang="en-US" sz="1400" dirty="0"/>
            <a:t>30-300</a:t>
          </a:r>
        </a:p>
      </dgm:t>
    </dgm:pt>
    <dgm:pt modelId="{B2FD14D0-2DB4-8949-9E6E-0661BDA46A7F}" type="parTrans" cxnId="{CEDE0942-2700-5F40-BF2A-FE44B5F73C8C}">
      <dgm:prSet/>
      <dgm:spPr/>
      <dgm:t>
        <a:bodyPr/>
        <a:lstStyle/>
        <a:p>
          <a:endParaRPr lang="en-US" sz="1400"/>
        </a:p>
      </dgm:t>
    </dgm:pt>
    <dgm:pt modelId="{B1771BD4-6BED-B448-A8D2-B9A8C820A3DC}" type="sibTrans" cxnId="{CEDE0942-2700-5F40-BF2A-FE44B5F73C8C}">
      <dgm:prSet/>
      <dgm:spPr/>
      <dgm:t>
        <a:bodyPr/>
        <a:lstStyle/>
        <a:p>
          <a:endParaRPr lang="en-US" sz="1400"/>
        </a:p>
      </dgm:t>
    </dgm:pt>
    <dgm:pt modelId="{63870FB4-CCB6-4E8B-84E2-704FA28A0854}">
      <dgm:prSet phldrT="[Text]" custT="1"/>
      <dgm:spPr>
        <a:solidFill>
          <a:srgbClr val="C01A00"/>
        </a:solidFill>
      </dgm:spPr>
      <dgm:t>
        <a:bodyPr/>
        <a:lstStyle/>
        <a:p>
          <a:pPr>
            <a:lnSpc>
              <a:spcPct val="85000"/>
            </a:lnSpc>
            <a:spcBef>
              <a:spcPts val="600"/>
            </a:spcBef>
            <a:spcAft>
              <a:spcPts val="0"/>
            </a:spcAft>
          </a:pPr>
          <a:r>
            <a:rPr lang="en-US" sz="1400" dirty="0">
              <a:solidFill>
                <a:schemeClr val="tx1"/>
              </a:solidFill>
            </a:rPr>
            <a:t>               3</a:t>
          </a:r>
        </a:p>
      </dgm:t>
    </dgm:pt>
    <dgm:pt modelId="{104D217C-A9AE-4085-BF32-A62FA57A20FC}" type="parTrans" cxnId="{38A25B51-8491-4C2D-9404-9FF5A9EA26EF}">
      <dgm:prSet/>
      <dgm:spPr/>
      <dgm:t>
        <a:bodyPr/>
        <a:lstStyle/>
        <a:p>
          <a:endParaRPr lang="en-US"/>
        </a:p>
      </dgm:t>
    </dgm:pt>
    <dgm:pt modelId="{DFAF4935-0802-48BA-9C2C-31970B2AABF2}" type="sibTrans" cxnId="{38A25B51-8491-4C2D-9404-9FF5A9EA26EF}">
      <dgm:prSet/>
      <dgm:spPr/>
      <dgm:t>
        <a:bodyPr/>
        <a:lstStyle/>
        <a:p>
          <a:endParaRPr lang="en-US"/>
        </a:p>
      </dgm:t>
    </dgm:pt>
    <dgm:pt modelId="{C2590FD4-329D-436D-B112-F670C40829B0}">
      <dgm:prSet phldrT="[Text]" custT="1"/>
      <dgm:spPr>
        <a:noFill/>
      </dgm:spPr>
      <dgm:t>
        <a:bodyPr/>
        <a:lstStyle/>
        <a:p>
          <a:pPr>
            <a:lnSpc>
              <a:spcPct val="85000"/>
            </a:lnSpc>
            <a:spcBef>
              <a:spcPts val="600"/>
            </a:spcBef>
            <a:spcAft>
              <a:spcPts val="0"/>
            </a:spcAft>
          </a:pPr>
          <a:endParaRPr lang="en-US" sz="1400" dirty="0">
            <a:solidFill>
              <a:schemeClr val="tx1"/>
            </a:solidFill>
          </a:endParaRPr>
        </a:p>
      </dgm:t>
    </dgm:pt>
    <dgm:pt modelId="{F0C5DF4B-A7D5-4B95-9571-8013D461A374}" type="parTrans" cxnId="{92DDADAD-54DF-4861-9EC2-D45F7FD1C1C9}">
      <dgm:prSet/>
      <dgm:spPr/>
      <dgm:t>
        <a:bodyPr/>
        <a:lstStyle/>
        <a:p>
          <a:endParaRPr lang="en-US"/>
        </a:p>
      </dgm:t>
    </dgm:pt>
    <dgm:pt modelId="{5AA2695C-1FF7-4177-BA14-57F3C388608D}" type="sibTrans" cxnId="{92DDADAD-54DF-4861-9EC2-D45F7FD1C1C9}">
      <dgm:prSet/>
      <dgm:spPr/>
      <dgm:t>
        <a:bodyPr/>
        <a:lstStyle/>
        <a:p>
          <a:endParaRPr lang="en-US"/>
        </a:p>
      </dgm:t>
    </dgm:pt>
    <dgm:pt modelId="{8EE9952A-BB04-446E-875C-0A07AE9F0460}">
      <dgm:prSet phldrT="[Text]" custT="1"/>
      <dgm:spPr>
        <a:noFill/>
      </dgm:spPr>
      <dgm:t>
        <a:bodyPr/>
        <a:lstStyle/>
        <a:p>
          <a:pPr>
            <a:lnSpc>
              <a:spcPct val="85000"/>
            </a:lnSpc>
            <a:spcBef>
              <a:spcPts val="600"/>
            </a:spcBef>
            <a:spcAft>
              <a:spcPts val="0"/>
            </a:spcAft>
          </a:pPr>
          <a:r>
            <a:rPr lang="en-US" sz="1400" dirty="0">
              <a:solidFill>
                <a:schemeClr val="tx1"/>
              </a:solidFill>
            </a:rPr>
            <a:t>&gt; 300</a:t>
          </a:r>
        </a:p>
      </dgm:t>
    </dgm:pt>
    <dgm:pt modelId="{86B0A200-3B3F-42AB-9D06-62EA49847D1B}" type="parTrans" cxnId="{AAB50FF3-6C91-4CB5-A3E3-D05439EBB0E5}">
      <dgm:prSet/>
      <dgm:spPr/>
      <dgm:t>
        <a:bodyPr/>
        <a:lstStyle/>
        <a:p>
          <a:endParaRPr lang="en-US"/>
        </a:p>
      </dgm:t>
    </dgm:pt>
    <dgm:pt modelId="{70ACD383-61A0-48B0-BCF0-27E11AF507E5}" type="sibTrans" cxnId="{AAB50FF3-6C91-4CB5-A3E3-D05439EBB0E5}">
      <dgm:prSet/>
      <dgm:spPr/>
      <dgm:t>
        <a:bodyPr/>
        <a:lstStyle/>
        <a:p>
          <a:endParaRPr lang="en-US"/>
        </a:p>
      </dgm:t>
    </dgm:pt>
    <dgm:pt modelId="{EA76615C-9F2C-49D8-BC8F-1BE39F20967D}">
      <dgm:prSet phldrT="[Text]" custT="1"/>
      <dgm:spPr>
        <a:noFill/>
      </dgm:spPr>
      <dgm:t>
        <a:bodyPr/>
        <a:lstStyle/>
        <a:p>
          <a:pPr>
            <a:lnSpc>
              <a:spcPct val="85000"/>
            </a:lnSpc>
            <a:spcBef>
              <a:spcPts val="600"/>
            </a:spcBef>
            <a:spcAft>
              <a:spcPts val="0"/>
            </a:spcAft>
          </a:pPr>
          <a:endParaRPr lang="en-US" sz="1400" dirty="0">
            <a:solidFill>
              <a:schemeClr val="tx1"/>
            </a:solidFill>
          </a:endParaRPr>
        </a:p>
      </dgm:t>
    </dgm:pt>
    <dgm:pt modelId="{7FBF8899-E5AC-4232-8248-5B1A1319E3F5}" type="parTrans" cxnId="{1DD5BA87-C667-4B81-893A-9862044FB4C7}">
      <dgm:prSet/>
      <dgm:spPr/>
      <dgm:t>
        <a:bodyPr/>
        <a:lstStyle/>
        <a:p>
          <a:endParaRPr lang="en-US"/>
        </a:p>
      </dgm:t>
    </dgm:pt>
    <dgm:pt modelId="{9A2890A9-E6F5-41BC-8243-FF42CE953A09}" type="sibTrans" cxnId="{1DD5BA87-C667-4B81-893A-9862044FB4C7}">
      <dgm:prSet/>
      <dgm:spPr/>
      <dgm:t>
        <a:bodyPr/>
        <a:lstStyle/>
        <a:p>
          <a:endParaRPr lang="en-US"/>
        </a:p>
      </dgm:t>
    </dgm:pt>
    <dgm:pt modelId="{C3634E3F-8237-6043-B5B7-1FA078BB643D}" type="pres">
      <dgm:prSet presAssocID="{B8349578-774D-054C-AED7-73DFA19C2C7C}" presName="linearFlow" presStyleCnt="0">
        <dgm:presLayoutVars>
          <dgm:dir/>
          <dgm:animLvl val="lvl"/>
          <dgm:resizeHandles val="exact"/>
        </dgm:presLayoutVars>
      </dgm:prSet>
      <dgm:spPr/>
    </dgm:pt>
    <dgm:pt modelId="{CA0071E7-2E23-024B-84B9-E99B9CB063A5}" type="pres">
      <dgm:prSet presAssocID="{7F8CF511-638D-2F4D-86AB-37A81702AD71}" presName="composite" presStyleCnt="0"/>
      <dgm:spPr/>
    </dgm:pt>
    <dgm:pt modelId="{991FB8CE-47B8-704A-A537-D9674B2E6A7D}" type="pres">
      <dgm:prSet presAssocID="{7F8CF511-638D-2F4D-86AB-37A81702AD71}" presName="parentText" presStyleLbl="alignNode1" presStyleIdx="0" presStyleCnt="3">
        <dgm:presLayoutVars>
          <dgm:chMax val="1"/>
          <dgm:bulletEnabled val="1"/>
        </dgm:presLayoutVars>
      </dgm:prSet>
      <dgm:spPr/>
    </dgm:pt>
    <dgm:pt modelId="{71287B3F-C781-7047-A07B-D33511EFEEAF}" type="pres">
      <dgm:prSet presAssocID="{7F8CF511-638D-2F4D-86AB-37A81702AD71}" presName="descendantText" presStyleLbl="alignAcc1" presStyleIdx="0" presStyleCnt="3">
        <dgm:presLayoutVars>
          <dgm:bulletEnabled val="1"/>
        </dgm:presLayoutVars>
      </dgm:prSet>
      <dgm:spPr/>
    </dgm:pt>
    <dgm:pt modelId="{7EF83AB7-EFB2-6748-8954-603049C5839E}" type="pres">
      <dgm:prSet presAssocID="{03B89514-3CCC-1144-BD14-80308BEF85AE}" presName="sp" presStyleCnt="0"/>
      <dgm:spPr/>
    </dgm:pt>
    <dgm:pt modelId="{E4321400-0A3E-CB4B-882D-FF50C5D16793}" type="pres">
      <dgm:prSet presAssocID="{584248F5-FBE8-4747-931F-16BA4A7C629B}" presName="composite" presStyleCnt="0"/>
      <dgm:spPr/>
    </dgm:pt>
    <dgm:pt modelId="{8F530C5C-BCDD-AB42-8A8F-0D4AB1FBE0E6}" type="pres">
      <dgm:prSet presAssocID="{584248F5-FBE8-4747-931F-16BA4A7C629B}" presName="parentText" presStyleLbl="alignNode1" presStyleIdx="1" presStyleCnt="3">
        <dgm:presLayoutVars>
          <dgm:chMax val="1"/>
          <dgm:bulletEnabled val="1"/>
        </dgm:presLayoutVars>
      </dgm:prSet>
      <dgm:spPr/>
    </dgm:pt>
    <dgm:pt modelId="{90C43CCC-4D75-A046-A2C0-907A90A40221}" type="pres">
      <dgm:prSet presAssocID="{584248F5-FBE8-4747-931F-16BA4A7C629B}" presName="descendantText" presStyleLbl="alignAcc1" presStyleIdx="1" presStyleCnt="3">
        <dgm:presLayoutVars>
          <dgm:bulletEnabled val="1"/>
        </dgm:presLayoutVars>
      </dgm:prSet>
      <dgm:spPr/>
    </dgm:pt>
    <dgm:pt modelId="{74501F56-257A-7741-8C63-19FE33A79F54}" type="pres">
      <dgm:prSet presAssocID="{E635D3D1-5DD1-6D4E-8807-840D43415F28}" presName="sp" presStyleCnt="0"/>
      <dgm:spPr/>
    </dgm:pt>
    <dgm:pt modelId="{5980BDB7-BD97-46FC-B07B-0C141647AE3A}" type="pres">
      <dgm:prSet presAssocID="{63870FB4-CCB6-4E8B-84E2-704FA28A0854}" presName="composite" presStyleCnt="0"/>
      <dgm:spPr/>
    </dgm:pt>
    <dgm:pt modelId="{E2816B5F-09BB-433E-A246-AE757C7C6903}" type="pres">
      <dgm:prSet presAssocID="{63870FB4-CCB6-4E8B-84E2-704FA28A0854}" presName="parentText" presStyleLbl="alignNode1" presStyleIdx="2" presStyleCnt="3">
        <dgm:presLayoutVars>
          <dgm:chMax val="1"/>
          <dgm:bulletEnabled val="1"/>
        </dgm:presLayoutVars>
      </dgm:prSet>
      <dgm:spPr/>
    </dgm:pt>
    <dgm:pt modelId="{7AFD6870-E95F-4608-9C0B-1FC2FB164FE2}" type="pres">
      <dgm:prSet presAssocID="{63870FB4-CCB6-4E8B-84E2-704FA28A0854}" presName="descendantText" presStyleLbl="alignAcc1" presStyleIdx="2" presStyleCnt="3">
        <dgm:presLayoutVars>
          <dgm:bulletEnabled val="1"/>
        </dgm:presLayoutVars>
      </dgm:prSet>
      <dgm:spPr/>
    </dgm:pt>
  </dgm:ptLst>
  <dgm:cxnLst>
    <dgm:cxn modelId="{2B1F7504-8FDB-1941-9A28-33E54305FC78}" type="presOf" srcId="{7F8CF511-638D-2F4D-86AB-37A81702AD71}" destId="{991FB8CE-47B8-704A-A537-D9674B2E6A7D}" srcOrd="0" destOrd="0" presId="urn:microsoft.com/office/officeart/2005/8/layout/chevron2"/>
    <dgm:cxn modelId="{2EDA450D-D6D6-4F60-BA77-ADA136AE8F31}" type="presOf" srcId="{EA76615C-9F2C-49D8-BC8F-1BE39F20967D}" destId="{7AFD6870-E95F-4608-9C0B-1FC2FB164FE2}" srcOrd="0" destOrd="0" presId="urn:microsoft.com/office/officeart/2005/8/layout/chevron2"/>
    <dgm:cxn modelId="{CD600A10-4DF2-BD48-9E2E-B92D95A0F37A}" type="presOf" srcId="{8D7EEE95-BB52-C14F-81F2-F39F30B5183E}" destId="{90C43CCC-4D75-A046-A2C0-907A90A40221}" srcOrd="0" destOrd="0" presId="urn:microsoft.com/office/officeart/2005/8/layout/chevron2"/>
    <dgm:cxn modelId="{DEA1CE35-0A05-9C45-B5DC-250D3BCDFDB1}" srcId="{B8349578-774D-054C-AED7-73DFA19C2C7C}" destId="{584248F5-FBE8-4747-931F-16BA4A7C629B}" srcOrd="1" destOrd="0" parTransId="{811879FD-5E01-E84A-B1EE-66D15A536F3C}" sibTransId="{E635D3D1-5DD1-6D4E-8807-840D43415F28}"/>
    <dgm:cxn modelId="{CEDE0942-2700-5F40-BF2A-FE44B5F73C8C}" srcId="{584248F5-FBE8-4747-931F-16BA4A7C629B}" destId="{8D7EEE95-BB52-C14F-81F2-F39F30B5183E}" srcOrd="0" destOrd="0" parTransId="{B2FD14D0-2DB4-8949-9E6E-0661BDA46A7F}" sibTransId="{B1771BD4-6BED-B448-A8D2-B9A8C820A3DC}"/>
    <dgm:cxn modelId="{38A25B51-8491-4C2D-9404-9FF5A9EA26EF}" srcId="{B8349578-774D-054C-AED7-73DFA19C2C7C}" destId="{63870FB4-CCB6-4E8B-84E2-704FA28A0854}" srcOrd="2" destOrd="0" parTransId="{104D217C-A9AE-4085-BF32-A62FA57A20FC}" sibTransId="{DFAF4935-0802-48BA-9C2C-31970B2AABF2}"/>
    <dgm:cxn modelId="{D57A0164-6F8D-9C48-A7F8-DF7AA387F4AE}" type="presOf" srcId="{B8349578-774D-054C-AED7-73DFA19C2C7C}" destId="{C3634E3F-8237-6043-B5B7-1FA078BB643D}" srcOrd="0" destOrd="0" presId="urn:microsoft.com/office/officeart/2005/8/layout/chevron2"/>
    <dgm:cxn modelId="{80D86178-D030-7D41-81C7-CF9C9ED6D62A}" srcId="{B8349578-774D-054C-AED7-73DFA19C2C7C}" destId="{7F8CF511-638D-2F4D-86AB-37A81702AD71}" srcOrd="0" destOrd="0" parTransId="{D84CDC50-604B-A64F-82E3-892356A35EC5}" sibTransId="{03B89514-3CCC-1144-BD14-80308BEF85AE}"/>
    <dgm:cxn modelId="{1DD5BA87-C667-4B81-893A-9862044FB4C7}" srcId="{63870FB4-CCB6-4E8B-84E2-704FA28A0854}" destId="{EA76615C-9F2C-49D8-BC8F-1BE39F20967D}" srcOrd="0" destOrd="0" parTransId="{7FBF8899-E5AC-4232-8248-5B1A1319E3F5}" sibTransId="{9A2890A9-E6F5-41BC-8243-FF42CE953A09}"/>
    <dgm:cxn modelId="{92A29FA5-7E6E-9843-A1EB-BD7CDA05716D}" type="presOf" srcId="{584248F5-FBE8-4747-931F-16BA4A7C629B}" destId="{8F530C5C-BCDD-AB42-8A8F-0D4AB1FBE0E6}" srcOrd="0" destOrd="0" presId="urn:microsoft.com/office/officeart/2005/8/layout/chevron2"/>
    <dgm:cxn modelId="{92DDADAD-54DF-4861-9EC2-D45F7FD1C1C9}" srcId="{63870FB4-CCB6-4E8B-84E2-704FA28A0854}" destId="{C2590FD4-329D-436D-B112-F670C40829B0}" srcOrd="2" destOrd="0" parTransId="{F0C5DF4B-A7D5-4B95-9571-8013D461A374}" sibTransId="{5AA2695C-1FF7-4177-BA14-57F3C388608D}"/>
    <dgm:cxn modelId="{D84B3DB6-0C8C-402A-817E-B6C8C1F51B16}" type="presOf" srcId="{C2590FD4-329D-436D-B112-F670C40829B0}" destId="{7AFD6870-E95F-4608-9C0B-1FC2FB164FE2}" srcOrd="0" destOrd="2" presId="urn:microsoft.com/office/officeart/2005/8/layout/chevron2"/>
    <dgm:cxn modelId="{64A08DC1-1870-CE4B-8719-C277587E1213}" type="presOf" srcId="{28B6F553-0965-E54A-AC6C-48DBFCAF5068}" destId="{71287B3F-C781-7047-A07B-D33511EFEEAF}" srcOrd="0" destOrd="0" presId="urn:microsoft.com/office/officeart/2005/8/layout/chevron2"/>
    <dgm:cxn modelId="{37D8C5C1-22FC-1343-956B-548E6A660212}" srcId="{7F8CF511-638D-2F4D-86AB-37A81702AD71}" destId="{28B6F553-0965-E54A-AC6C-48DBFCAF5068}" srcOrd="0" destOrd="0" parTransId="{F17797E4-3C4A-214F-B1D2-D7E82E293F78}" sibTransId="{D073F3B4-18B7-094B-B38A-D34D598E544B}"/>
    <dgm:cxn modelId="{32F359DF-F41B-45DA-81BC-D55823643EC9}" type="presOf" srcId="{8EE9952A-BB04-446E-875C-0A07AE9F0460}" destId="{7AFD6870-E95F-4608-9C0B-1FC2FB164FE2}" srcOrd="0" destOrd="1" presId="urn:microsoft.com/office/officeart/2005/8/layout/chevron2"/>
    <dgm:cxn modelId="{AAB50FF3-6C91-4CB5-A3E3-D05439EBB0E5}" srcId="{63870FB4-CCB6-4E8B-84E2-704FA28A0854}" destId="{8EE9952A-BB04-446E-875C-0A07AE9F0460}" srcOrd="1" destOrd="0" parTransId="{86B0A200-3B3F-42AB-9D06-62EA49847D1B}" sibTransId="{70ACD383-61A0-48B0-BCF0-27E11AF507E5}"/>
    <dgm:cxn modelId="{E4842EF9-BC67-4988-9638-9909A02172A9}" type="presOf" srcId="{63870FB4-CCB6-4E8B-84E2-704FA28A0854}" destId="{E2816B5F-09BB-433E-A246-AE757C7C6903}" srcOrd="0" destOrd="0" presId="urn:microsoft.com/office/officeart/2005/8/layout/chevron2"/>
    <dgm:cxn modelId="{DEE10E74-A629-204C-94E2-780D136AAB19}" type="presParOf" srcId="{C3634E3F-8237-6043-B5B7-1FA078BB643D}" destId="{CA0071E7-2E23-024B-84B9-E99B9CB063A5}" srcOrd="0" destOrd="0" presId="urn:microsoft.com/office/officeart/2005/8/layout/chevron2"/>
    <dgm:cxn modelId="{CB51BC1B-371C-3845-96C8-C956AA2AC55D}" type="presParOf" srcId="{CA0071E7-2E23-024B-84B9-E99B9CB063A5}" destId="{991FB8CE-47B8-704A-A537-D9674B2E6A7D}" srcOrd="0" destOrd="0" presId="urn:microsoft.com/office/officeart/2005/8/layout/chevron2"/>
    <dgm:cxn modelId="{C5354528-3AA7-B840-B281-C60BABBF98A2}" type="presParOf" srcId="{CA0071E7-2E23-024B-84B9-E99B9CB063A5}" destId="{71287B3F-C781-7047-A07B-D33511EFEEAF}" srcOrd="1" destOrd="0" presId="urn:microsoft.com/office/officeart/2005/8/layout/chevron2"/>
    <dgm:cxn modelId="{31E4C67F-6F14-4B41-B315-2CE037341276}" type="presParOf" srcId="{C3634E3F-8237-6043-B5B7-1FA078BB643D}" destId="{7EF83AB7-EFB2-6748-8954-603049C5839E}" srcOrd="1" destOrd="0" presId="urn:microsoft.com/office/officeart/2005/8/layout/chevron2"/>
    <dgm:cxn modelId="{B2146C8C-863D-724B-9995-3A07872993A4}" type="presParOf" srcId="{C3634E3F-8237-6043-B5B7-1FA078BB643D}" destId="{E4321400-0A3E-CB4B-882D-FF50C5D16793}" srcOrd="2" destOrd="0" presId="urn:microsoft.com/office/officeart/2005/8/layout/chevron2"/>
    <dgm:cxn modelId="{441E673C-80B6-A442-BC8D-174D28B8370F}" type="presParOf" srcId="{E4321400-0A3E-CB4B-882D-FF50C5D16793}" destId="{8F530C5C-BCDD-AB42-8A8F-0D4AB1FBE0E6}" srcOrd="0" destOrd="0" presId="urn:microsoft.com/office/officeart/2005/8/layout/chevron2"/>
    <dgm:cxn modelId="{C4E359E0-6A9A-4648-B584-0639356F4776}" type="presParOf" srcId="{E4321400-0A3E-CB4B-882D-FF50C5D16793}" destId="{90C43CCC-4D75-A046-A2C0-907A90A40221}" srcOrd="1" destOrd="0" presId="urn:microsoft.com/office/officeart/2005/8/layout/chevron2"/>
    <dgm:cxn modelId="{7CD29D1E-B90B-8942-B49D-8E2F278CD056}" type="presParOf" srcId="{C3634E3F-8237-6043-B5B7-1FA078BB643D}" destId="{74501F56-257A-7741-8C63-19FE33A79F54}" srcOrd="3" destOrd="0" presId="urn:microsoft.com/office/officeart/2005/8/layout/chevron2"/>
    <dgm:cxn modelId="{30D0C650-1939-4699-89A3-BF24A75BC589}" type="presParOf" srcId="{C3634E3F-8237-6043-B5B7-1FA078BB643D}" destId="{5980BDB7-BD97-46FC-B07B-0C141647AE3A}" srcOrd="4" destOrd="0" presId="urn:microsoft.com/office/officeart/2005/8/layout/chevron2"/>
    <dgm:cxn modelId="{3B44CCEF-7246-4D54-9FB2-E5FB75C3756C}" type="presParOf" srcId="{5980BDB7-BD97-46FC-B07B-0C141647AE3A}" destId="{E2816B5F-09BB-433E-A246-AE757C7C6903}" srcOrd="0" destOrd="0" presId="urn:microsoft.com/office/officeart/2005/8/layout/chevron2"/>
    <dgm:cxn modelId="{D8841F60-3708-45DF-AF84-7085A4B8D300}" type="presParOf" srcId="{5980BDB7-BD97-46FC-B07B-0C141647AE3A}" destId="{7AFD6870-E95F-4608-9C0B-1FC2FB164FE2}"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B8C2E-A90B-4748-B5B0-FBE57D5D7591}"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p>
      </dgm:t>
    </dgm:pt>
    <dgm:pt modelId="{A8BDD752-9B3D-4097-8F93-4C998F5B3FDF}">
      <dgm:prSet phldrT="[Text]" phldr="0" custT="1"/>
      <dgm:spPr/>
      <dgm:t>
        <a:bodyPr/>
        <a:lstStyle/>
        <a:p>
          <a:pPr rtl="0"/>
          <a:r>
            <a:rPr lang="en-US" sz="2400" dirty="0">
              <a:latin typeface="Arial"/>
            </a:rPr>
            <a:t>Drivers of CKD</a:t>
          </a:r>
          <a:endParaRPr lang="en-US" sz="2400" dirty="0"/>
        </a:p>
      </dgm:t>
    </dgm:pt>
    <dgm:pt modelId="{1DD28C8F-F18E-453D-B369-929F2BAB0A90}" type="parTrans" cxnId="{7DA5490C-6999-46D7-998E-DD735D0B4F97}">
      <dgm:prSet/>
      <dgm:spPr/>
      <dgm:t>
        <a:bodyPr/>
        <a:lstStyle/>
        <a:p>
          <a:endParaRPr lang="en-US"/>
        </a:p>
      </dgm:t>
    </dgm:pt>
    <dgm:pt modelId="{FE2122BC-BDFC-4F84-9233-C032C55E6990}" type="sibTrans" cxnId="{7DA5490C-6999-46D7-998E-DD735D0B4F97}">
      <dgm:prSet/>
      <dgm:spPr/>
      <dgm:t>
        <a:bodyPr/>
        <a:lstStyle/>
        <a:p>
          <a:endParaRPr lang="en-US"/>
        </a:p>
      </dgm:t>
    </dgm:pt>
    <dgm:pt modelId="{4CB65D5E-BD89-4BCC-8196-28C062532EAF}">
      <dgm:prSet phldrT="[Text]" phldr="0" custT="1"/>
      <dgm:spPr/>
      <dgm:t>
        <a:bodyPr/>
        <a:lstStyle/>
        <a:p>
          <a:pPr rtl="0"/>
          <a:r>
            <a:rPr lang="en-US" sz="1800" dirty="0">
              <a:latin typeface="Arial"/>
            </a:rPr>
            <a:t>HTN</a:t>
          </a:r>
          <a:r>
            <a:rPr lang="en-US" sz="1800" baseline="30000" dirty="0">
              <a:latin typeface="Arial"/>
            </a:rPr>
            <a:t>1</a:t>
          </a:r>
          <a:r>
            <a:rPr lang="en-US" sz="1800" dirty="0">
              <a:latin typeface="Arial"/>
            </a:rPr>
            <a:t> </a:t>
          </a:r>
        </a:p>
      </dgm:t>
    </dgm:pt>
    <dgm:pt modelId="{4A085F74-9B3F-4AD7-8982-EB6AE887443E}" type="parTrans" cxnId="{34EE594D-B087-448F-99ED-2DBA25E421E0}">
      <dgm:prSet/>
      <dgm:spPr/>
      <dgm:t>
        <a:bodyPr/>
        <a:lstStyle/>
        <a:p>
          <a:endParaRPr lang="en-US"/>
        </a:p>
      </dgm:t>
    </dgm:pt>
    <dgm:pt modelId="{ABDF2A91-6791-460E-9FAD-2A8B6FC9541C}" type="sibTrans" cxnId="{34EE594D-B087-448F-99ED-2DBA25E421E0}">
      <dgm:prSet/>
      <dgm:spPr/>
      <dgm:t>
        <a:bodyPr/>
        <a:lstStyle/>
        <a:p>
          <a:endParaRPr lang="en-US"/>
        </a:p>
      </dgm:t>
    </dgm:pt>
    <dgm:pt modelId="{C879DB62-6762-4EAC-8C01-FD0B10877779}">
      <dgm:prSet phldrT="[Text]" phldr="0" custT="1"/>
      <dgm:spPr/>
      <dgm:t>
        <a:bodyPr/>
        <a:lstStyle/>
        <a:p>
          <a:pPr rtl="0"/>
          <a:r>
            <a:rPr lang="en-US" sz="1800" dirty="0">
              <a:latin typeface="Arial"/>
            </a:rPr>
            <a:t>Elevated blood glucose</a:t>
          </a:r>
          <a:r>
            <a:rPr lang="en-US" sz="1800" baseline="30000" dirty="0">
              <a:latin typeface="Arial"/>
            </a:rPr>
            <a:t>2</a:t>
          </a:r>
          <a:endParaRPr lang="en-US" sz="1800" baseline="30000" dirty="0"/>
        </a:p>
      </dgm:t>
    </dgm:pt>
    <dgm:pt modelId="{FB8EE48A-561A-4B4B-8971-87C4CCE2A6B9}" type="parTrans" cxnId="{F0E86C3C-3206-4CF8-A32A-CF0717463225}">
      <dgm:prSet/>
      <dgm:spPr/>
      <dgm:t>
        <a:bodyPr/>
        <a:lstStyle/>
        <a:p>
          <a:endParaRPr lang="en-US"/>
        </a:p>
      </dgm:t>
    </dgm:pt>
    <dgm:pt modelId="{6662447D-BD83-4E07-A9F7-D70672E642CD}" type="sibTrans" cxnId="{F0E86C3C-3206-4CF8-A32A-CF0717463225}">
      <dgm:prSet/>
      <dgm:spPr/>
      <dgm:t>
        <a:bodyPr/>
        <a:lstStyle/>
        <a:p>
          <a:endParaRPr lang="en-US"/>
        </a:p>
      </dgm:t>
    </dgm:pt>
    <dgm:pt modelId="{9D12337F-6262-47CA-A161-99A2ACC86647}">
      <dgm:prSet phldrT="[Text]" phldr="0" custT="1"/>
      <dgm:spPr/>
      <dgm:t>
        <a:bodyPr/>
        <a:lstStyle/>
        <a:p>
          <a:pPr rtl="0"/>
          <a:r>
            <a:rPr lang="en-US" sz="1800" dirty="0">
              <a:latin typeface="Arial"/>
            </a:rPr>
            <a:t>Renal oxidative stress/ Inflammation</a:t>
          </a:r>
          <a:endParaRPr lang="en-US" sz="1800" dirty="0"/>
        </a:p>
      </dgm:t>
    </dgm:pt>
    <dgm:pt modelId="{CDBD3365-3D49-45F5-8A29-4F9C3B74BC9B}" type="parTrans" cxnId="{4C121B81-0ED0-48B6-8E40-824C10121917}">
      <dgm:prSet/>
      <dgm:spPr/>
      <dgm:t>
        <a:bodyPr/>
        <a:lstStyle/>
        <a:p>
          <a:endParaRPr lang="en-US"/>
        </a:p>
      </dgm:t>
    </dgm:pt>
    <dgm:pt modelId="{1A5B9BD4-EF90-4ADD-A2BC-31243DC34BCA}" type="sibTrans" cxnId="{4C121B81-0ED0-48B6-8E40-824C10121917}">
      <dgm:prSet/>
      <dgm:spPr/>
      <dgm:t>
        <a:bodyPr/>
        <a:lstStyle/>
        <a:p>
          <a:endParaRPr lang="en-US"/>
        </a:p>
      </dgm:t>
    </dgm:pt>
    <dgm:pt modelId="{39BB629D-3A3D-4734-9779-418D98057A94}">
      <dgm:prSet phldr="0" custT="1"/>
      <dgm:spPr/>
      <dgm:t>
        <a:bodyPr/>
        <a:lstStyle/>
        <a:p>
          <a:r>
            <a:rPr lang="en-US" sz="1800" dirty="0">
              <a:latin typeface="Arial"/>
            </a:rPr>
            <a:t>Fibrosis</a:t>
          </a:r>
        </a:p>
      </dgm:t>
    </dgm:pt>
    <dgm:pt modelId="{29F7859B-5AD3-4304-A669-582C1FB27684}" type="parTrans" cxnId="{EDA5A059-26C5-4E9F-AD23-F03454933FD1}">
      <dgm:prSet/>
      <dgm:spPr/>
      <dgm:t>
        <a:bodyPr/>
        <a:lstStyle/>
        <a:p>
          <a:endParaRPr lang="en-US"/>
        </a:p>
      </dgm:t>
    </dgm:pt>
    <dgm:pt modelId="{B5FEE91E-2103-4579-9D03-239203DD0983}" type="sibTrans" cxnId="{EDA5A059-26C5-4E9F-AD23-F03454933FD1}">
      <dgm:prSet/>
      <dgm:spPr/>
      <dgm:t>
        <a:bodyPr/>
        <a:lstStyle/>
        <a:p>
          <a:endParaRPr lang="en-US"/>
        </a:p>
      </dgm:t>
    </dgm:pt>
    <dgm:pt modelId="{3074AA8F-F781-4C3D-8E59-6F67AE42A166}" type="pres">
      <dgm:prSet presAssocID="{D25B8C2E-A90B-4748-B5B0-FBE57D5D7591}" presName="hierChild1" presStyleCnt="0">
        <dgm:presLayoutVars>
          <dgm:orgChart val="1"/>
          <dgm:chPref val="1"/>
          <dgm:dir/>
          <dgm:animOne val="branch"/>
          <dgm:animLvl val="lvl"/>
          <dgm:resizeHandles/>
        </dgm:presLayoutVars>
      </dgm:prSet>
      <dgm:spPr/>
    </dgm:pt>
    <dgm:pt modelId="{4B267E15-64C6-4323-A474-8163AC95785A}" type="pres">
      <dgm:prSet presAssocID="{A8BDD752-9B3D-4097-8F93-4C998F5B3FDF}" presName="hierRoot1" presStyleCnt="0">
        <dgm:presLayoutVars>
          <dgm:hierBranch val="init"/>
        </dgm:presLayoutVars>
      </dgm:prSet>
      <dgm:spPr/>
    </dgm:pt>
    <dgm:pt modelId="{F402E792-AB1C-4C6E-A8AC-A041A6A7BD6C}" type="pres">
      <dgm:prSet presAssocID="{A8BDD752-9B3D-4097-8F93-4C998F5B3FDF}" presName="rootComposite1" presStyleCnt="0"/>
      <dgm:spPr/>
    </dgm:pt>
    <dgm:pt modelId="{76CEB93E-3E68-4C28-A9F1-B689942FECBF}" type="pres">
      <dgm:prSet presAssocID="{A8BDD752-9B3D-4097-8F93-4C998F5B3FDF}" presName="rootText1" presStyleLbl="node0" presStyleIdx="0" presStyleCnt="1" custScaleX="142816" custLinFactNeighborX="-192">
        <dgm:presLayoutVars>
          <dgm:chPref val="3"/>
        </dgm:presLayoutVars>
      </dgm:prSet>
      <dgm:spPr/>
    </dgm:pt>
    <dgm:pt modelId="{02B02E6A-F39E-4C65-851B-DE45E803522A}" type="pres">
      <dgm:prSet presAssocID="{A8BDD752-9B3D-4097-8F93-4C998F5B3FDF}" presName="rootConnector1" presStyleLbl="node1" presStyleIdx="0" presStyleCnt="0"/>
      <dgm:spPr/>
    </dgm:pt>
    <dgm:pt modelId="{29EFB023-44F6-4F64-A908-06166585BA9A}" type="pres">
      <dgm:prSet presAssocID="{A8BDD752-9B3D-4097-8F93-4C998F5B3FDF}" presName="hierChild2" presStyleCnt="0"/>
      <dgm:spPr/>
    </dgm:pt>
    <dgm:pt modelId="{C1672245-FE07-4178-B073-B35A704E0E8C}" type="pres">
      <dgm:prSet presAssocID="{4A085F74-9B3F-4AD7-8982-EB6AE887443E}" presName="Name37" presStyleLbl="parChTrans1D2" presStyleIdx="0" presStyleCnt="4"/>
      <dgm:spPr/>
    </dgm:pt>
    <dgm:pt modelId="{E89A5F38-3B6B-4397-969D-CE6600DC293A}" type="pres">
      <dgm:prSet presAssocID="{4CB65D5E-BD89-4BCC-8196-28C062532EAF}" presName="hierRoot2" presStyleCnt="0">
        <dgm:presLayoutVars>
          <dgm:hierBranch val="init"/>
        </dgm:presLayoutVars>
      </dgm:prSet>
      <dgm:spPr/>
    </dgm:pt>
    <dgm:pt modelId="{F8FB789E-6305-4132-9360-410DA0D46389}" type="pres">
      <dgm:prSet presAssocID="{4CB65D5E-BD89-4BCC-8196-28C062532EAF}" presName="rootComposite" presStyleCnt="0"/>
      <dgm:spPr/>
    </dgm:pt>
    <dgm:pt modelId="{DCACFFED-7458-4217-83B0-DC391A2E3EBA}" type="pres">
      <dgm:prSet presAssocID="{4CB65D5E-BD89-4BCC-8196-28C062532EAF}" presName="rootText" presStyleLbl="node2" presStyleIdx="0" presStyleCnt="4" custLinFactNeighborX="-192">
        <dgm:presLayoutVars>
          <dgm:chPref val="3"/>
        </dgm:presLayoutVars>
      </dgm:prSet>
      <dgm:spPr/>
    </dgm:pt>
    <dgm:pt modelId="{CD26B5AB-0DDC-4E44-844A-7977FFC8EE01}" type="pres">
      <dgm:prSet presAssocID="{4CB65D5E-BD89-4BCC-8196-28C062532EAF}" presName="rootConnector" presStyleLbl="node2" presStyleIdx="0" presStyleCnt="4"/>
      <dgm:spPr/>
    </dgm:pt>
    <dgm:pt modelId="{4704FFE4-FCD0-4969-B267-26E058F3DEDA}" type="pres">
      <dgm:prSet presAssocID="{4CB65D5E-BD89-4BCC-8196-28C062532EAF}" presName="hierChild4" presStyleCnt="0"/>
      <dgm:spPr/>
    </dgm:pt>
    <dgm:pt modelId="{1714709B-3EAA-40BF-A3C9-415DB99062D7}" type="pres">
      <dgm:prSet presAssocID="{4CB65D5E-BD89-4BCC-8196-28C062532EAF}" presName="hierChild5" presStyleCnt="0"/>
      <dgm:spPr/>
    </dgm:pt>
    <dgm:pt modelId="{52F9C6B7-8808-4338-9EA5-B785BDC1B6F2}" type="pres">
      <dgm:prSet presAssocID="{FB8EE48A-561A-4B4B-8971-87C4CCE2A6B9}" presName="Name37" presStyleLbl="parChTrans1D2" presStyleIdx="1" presStyleCnt="4"/>
      <dgm:spPr/>
    </dgm:pt>
    <dgm:pt modelId="{96DD0F6B-162B-4FDA-9FF4-76152B8A1F2C}" type="pres">
      <dgm:prSet presAssocID="{C879DB62-6762-4EAC-8C01-FD0B10877779}" presName="hierRoot2" presStyleCnt="0">
        <dgm:presLayoutVars>
          <dgm:hierBranch val="init"/>
        </dgm:presLayoutVars>
      </dgm:prSet>
      <dgm:spPr/>
    </dgm:pt>
    <dgm:pt modelId="{F44700CC-9CCA-4686-9546-3E64B52E0008}" type="pres">
      <dgm:prSet presAssocID="{C879DB62-6762-4EAC-8C01-FD0B10877779}" presName="rootComposite" presStyleCnt="0"/>
      <dgm:spPr/>
    </dgm:pt>
    <dgm:pt modelId="{D39CE0BA-38B0-4CBE-AB2E-BD33DFBF878E}" type="pres">
      <dgm:prSet presAssocID="{C879DB62-6762-4EAC-8C01-FD0B10877779}" presName="rootText" presStyleLbl="node2" presStyleIdx="1" presStyleCnt="4" custScaleX="108317" custLinFactNeighborX="-192">
        <dgm:presLayoutVars>
          <dgm:chPref val="3"/>
        </dgm:presLayoutVars>
      </dgm:prSet>
      <dgm:spPr/>
    </dgm:pt>
    <dgm:pt modelId="{2D69870C-347E-4CF1-8204-45FA456DD734}" type="pres">
      <dgm:prSet presAssocID="{C879DB62-6762-4EAC-8C01-FD0B10877779}" presName="rootConnector" presStyleLbl="node2" presStyleIdx="1" presStyleCnt="4"/>
      <dgm:spPr/>
    </dgm:pt>
    <dgm:pt modelId="{5D810722-11DD-4445-AFE2-7B82894F108B}" type="pres">
      <dgm:prSet presAssocID="{C879DB62-6762-4EAC-8C01-FD0B10877779}" presName="hierChild4" presStyleCnt="0"/>
      <dgm:spPr/>
    </dgm:pt>
    <dgm:pt modelId="{70E91ABC-3930-4247-BA70-926D5B5DE4E0}" type="pres">
      <dgm:prSet presAssocID="{C879DB62-6762-4EAC-8C01-FD0B10877779}" presName="hierChild5" presStyleCnt="0"/>
      <dgm:spPr/>
    </dgm:pt>
    <dgm:pt modelId="{DE435E63-F07F-410F-ADC4-F9F59E3890FC}" type="pres">
      <dgm:prSet presAssocID="{CDBD3365-3D49-45F5-8A29-4F9C3B74BC9B}" presName="Name37" presStyleLbl="parChTrans1D2" presStyleIdx="2" presStyleCnt="4"/>
      <dgm:spPr/>
    </dgm:pt>
    <dgm:pt modelId="{4FA56D60-197E-45D6-AAA4-2D245A99F9C3}" type="pres">
      <dgm:prSet presAssocID="{9D12337F-6262-47CA-A161-99A2ACC86647}" presName="hierRoot2" presStyleCnt="0">
        <dgm:presLayoutVars>
          <dgm:hierBranch val="init"/>
        </dgm:presLayoutVars>
      </dgm:prSet>
      <dgm:spPr/>
    </dgm:pt>
    <dgm:pt modelId="{ED07C7DE-4F31-42A8-AF85-2CCB8F876317}" type="pres">
      <dgm:prSet presAssocID="{9D12337F-6262-47CA-A161-99A2ACC86647}" presName="rootComposite" presStyleCnt="0"/>
      <dgm:spPr/>
    </dgm:pt>
    <dgm:pt modelId="{4A5F85CD-4A80-4D39-AA94-4E8C6F5A47B8}" type="pres">
      <dgm:prSet presAssocID="{9D12337F-6262-47CA-A161-99A2ACC86647}" presName="rootText" presStyleLbl="node2" presStyleIdx="2" presStyleCnt="4" custScaleX="105967" custLinFactNeighborX="-192">
        <dgm:presLayoutVars>
          <dgm:chPref val="3"/>
        </dgm:presLayoutVars>
      </dgm:prSet>
      <dgm:spPr/>
    </dgm:pt>
    <dgm:pt modelId="{B12DD11D-1F76-4585-A351-17E58FAA56AC}" type="pres">
      <dgm:prSet presAssocID="{9D12337F-6262-47CA-A161-99A2ACC86647}" presName="rootConnector" presStyleLbl="node2" presStyleIdx="2" presStyleCnt="4"/>
      <dgm:spPr/>
    </dgm:pt>
    <dgm:pt modelId="{E2772307-27D6-4C10-9DCF-355B520F8587}" type="pres">
      <dgm:prSet presAssocID="{9D12337F-6262-47CA-A161-99A2ACC86647}" presName="hierChild4" presStyleCnt="0"/>
      <dgm:spPr/>
    </dgm:pt>
    <dgm:pt modelId="{89CFF4E7-92DD-4409-BFB3-23018CC240D5}" type="pres">
      <dgm:prSet presAssocID="{9D12337F-6262-47CA-A161-99A2ACC86647}" presName="hierChild5" presStyleCnt="0"/>
      <dgm:spPr/>
    </dgm:pt>
    <dgm:pt modelId="{DF11DDA2-EF49-46B5-B839-B1B2340AC4D0}" type="pres">
      <dgm:prSet presAssocID="{29F7859B-5AD3-4304-A669-582C1FB27684}" presName="Name37" presStyleLbl="parChTrans1D2" presStyleIdx="3" presStyleCnt="4"/>
      <dgm:spPr/>
    </dgm:pt>
    <dgm:pt modelId="{529EBBA3-4061-4CD3-8746-5B23C3A95A7F}" type="pres">
      <dgm:prSet presAssocID="{39BB629D-3A3D-4734-9779-418D98057A94}" presName="hierRoot2" presStyleCnt="0">
        <dgm:presLayoutVars>
          <dgm:hierBranch val="init"/>
        </dgm:presLayoutVars>
      </dgm:prSet>
      <dgm:spPr/>
    </dgm:pt>
    <dgm:pt modelId="{33879A72-7D80-4B1E-A150-18337238E5B4}" type="pres">
      <dgm:prSet presAssocID="{39BB629D-3A3D-4734-9779-418D98057A94}" presName="rootComposite" presStyleCnt="0"/>
      <dgm:spPr/>
    </dgm:pt>
    <dgm:pt modelId="{84025EE8-BE7C-448E-B64C-E291A47FE228}" type="pres">
      <dgm:prSet presAssocID="{39BB629D-3A3D-4734-9779-418D98057A94}" presName="rootText" presStyleLbl="node2" presStyleIdx="3" presStyleCnt="4">
        <dgm:presLayoutVars>
          <dgm:chPref val="3"/>
        </dgm:presLayoutVars>
      </dgm:prSet>
      <dgm:spPr/>
    </dgm:pt>
    <dgm:pt modelId="{4A6CE65B-103C-41F7-9B43-223FCC3E8E1A}" type="pres">
      <dgm:prSet presAssocID="{39BB629D-3A3D-4734-9779-418D98057A94}" presName="rootConnector" presStyleLbl="node2" presStyleIdx="3" presStyleCnt="4"/>
      <dgm:spPr/>
    </dgm:pt>
    <dgm:pt modelId="{AD5DD21F-75C8-4BC7-A2AB-7046A8B2364C}" type="pres">
      <dgm:prSet presAssocID="{39BB629D-3A3D-4734-9779-418D98057A94}" presName="hierChild4" presStyleCnt="0"/>
      <dgm:spPr/>
    </dgm:pt>
    <dgm:pt modelId="{653FE6FA-9F31-4BFA-89F9-44FA72E13F4C}" type="pres">
      <dgm:prSet presAssocID="{39BB629D-3A3D-4734-9779-418D98057A94}" presName="hierChild5" presStyleCnt="0"/>
      <dgm:spPr/>
    </dgm:pt>
    <dgm:pt modelId="{6F9D6B5E-7B2D-46D7-A03E-90E11DD6FA92}" type="pres">
      <dgm:prSet presAssocID="{A8BDD752-9B3D-4097-8F93-4C998F5B3FDF}" presName="hierChild3" presStyleCnt="0"/>
      <dgm:spPr/>
    </dgm:pt>
  </dgm:ptLst>
  <dgm:cxnLst>
    <dgm:cxn modelId="{7DA5490C-6999-46D7-998E-DD735D0B4F97}" srcId="{D25B8C2E-A90B-4748-B5B0-FBE57D5D7591}" destId="{A8BDD752-9B3D-4097-8F93-4C998F5B3FDF}" srcOrd="0" destOrd="0" parTransId="{1DD28C8F-F18E-453D-B369-929F2BAB0A90}" sibTransId="{FE2122BC-BDFC-4F84-9233-C032C55E6990}"/>
    <dgm:cxn modelId="{9988EC15-DEC3-47B2-AEFC-8770A9AB1A0F}" type="presOf" srcId="{C879DB62-6762-4EAC-8C01-FD0B10877779}" destId="{2D69870C-347E-4CF1-8204-45FA456DD734}" srcOrd="1" destOrd="0" presId="urn:microsoft.com/office/officeart/2005/8/layout/orgChart1"/>
    <dgm:cxn modelId="{5454683A-D055-4E3F-9896-F164BAE9A0FC}" type="presOf" srcId="{39BB629D-3A3D-4734-9779-418D98057A94}" destId="{4A6CE65B-103C-41F7-9B43-223FCC3E8E1A}" srcOrd="1" destOrd="0" presId="urn:microsoft.com/office/officeart/2005/8/layout/orgChart1"/>
    <dgm:cxn modelId="{F0E86C3C-3206-4CF8-A32A-CF0717463225}" srcId="{A8BDD752-9B3D-4097-8F93-4C998F5B3FDF}" destId="{C879DB62-6762-4EAC-8C01-FD0B10877779}" srcOrd="1" destOrd="0" parTransId="{FB8EE48A-561A-4B4B-8971-87C4CCE2A6B9}" sibTransId="{6662447D-BD83-4E07-A9F7-D70672E642CD}"/>
    <dgm:cxn modelId="{34EE594D-B087-448F-99ED-2DBA25E421E0}" srcId="{A8BDD752-9B3D-4097-8F93-4C998F5B3FDF}" destId="{4CB65D5E-BD89-4BCC-8196-28C062532EAF}" srcOrd="0" destOrd="0" parTransId="{4A085F74-9B3F-4AD7-8982-EB6AE887443E}" sibTransId="{ABDF2A91-6791-460E-9FAD-2A8B6FC9541C}"/>
    <dgm:cxn modelId="{817BE44E-959B-4719-8114-88C499EA4830}" type="presOf" srcId="{4CB65D5E-BD89-4BCC-8196-28C062532EAF}" destId="{DCACFFED-7458-4217-83B0-DC391A2E3EBA}" srcOrd="0" destOrd="0" presId="urn:microsoft.com/office/officeart/2005/8/layout/orgChart1"/>
    <dgm:cxn modelId="{EDA5A059-26C5-4E9F-AD23-F03454933FD1}" srcId="{A8BDD752-9B3D-4097-8F93-4C998F5B3FDF}" destId="{39BB629D-3A3D-4734-9779-418D98057A94}" srcOrd="3" destOrd="0" parTransId="{29F7859B-5AD3-4304-A669-582C1FB27684}" sibTransId="{B5FEE91E-2103-4579-9D03-239203DD0983}"/>
    <dgm:cxn modelId="{D2A40A65-3EDD-4E10-A8A3-BCB56D439B7B}" type="presOf" srcId="{FB8EE48A-561A-4B4B-8971-87C4CCE2A6B9}" destId="{52F9C6B7-8808-4338-9EA5-B785BDC1B6F2}" srcOrd="0" destOrd="0" presId="urn:microsoft.com/office/officeart/2005/8/layout/orgChart1"/>
    <dgm:cxn modelId="{29F7D16A-7AA0-4733-BA9E-CBFB6DAC774C}" type="presOf" srcId="{D25B8C2E-A90B-4748-B5B0-FBE57D5D7591}" destId="{3074AA8F-F781-4C3D-8E59-6F67AE42A166}" srcOrd="0" destOrd="0" presId="urn:microsoft.com/office/officeart/2005/8/layout/orgChart1"/>
    <dgm:cxn modelId="{41EEBA75-2D09-4656-94BF-43406A141DB9}" type="presOf" srcId="{4CB65D5E-BD89-4BCC-8196-28C062532EAF}" destId="{CD26B5AB-0DDC-4E44-844A-7977FFC8EE01}" srcOrd="1" destOrd="0" presId="urn:microsoft.com/office/officeart/2005/8/layout/orgChart1"/>
    <dgm:cxn modelId="{FB82947E-F1E5-4B95-9046-BDA57539FD82}" type="presOf" srcId="{29F7859B-5AD3-4304-A669-582C1FB27684}" destId="{DF11DDA2-EF49-46B5-B839-B1B2340AC4D0}" srcOrd="0" destOrd="0" presId="urn:microsoft.com/office/officeart/2005/8/layout/orgChart1"/>
    <dgm:cxn modelId="{4C121B81-0ED0-48B6-8E40-824C10121917}" srcId="{A8BDD752-9B3D-4097-8F93-4C998F5B3FDF}" destId="{9D12337F-6262-47CA-A161-99A2ACC86647}" srcOrd="2" destOrd="0" parTransId="{CDBD3365-3D49-45F5-8A29-4F9C3B74BC9B}" sibTransId="{1A5B9BD4-EF90-4ADD-A2BC-31243DC34BCA}"/>
    <dgm:cxn modelId="{69DC098F-7A93-4739-85B7-77D4936E6DA4}" type="presOf" srcId="{CDBD3365-3D49-45F5-8A29-4F9C3B74BC9B}" destId="{DE435E63-F07F-410F-ADC4-F9F59E3890FC}" srcOrd="0" destOrd="0" presId="urn:microsoft.com/office/officeart/2005/8/layout/orgChart1"/>
    <dgm:cxn modelId="{CF9AB891-0273-4EE4-BAC3-E242E48D68FE}" type="presOf" srcId="{39BB629D-3A3D-4734-9779-418D98057A94}" destId="{84025EE8-BE7C-448E-B64C-E291A47FE228}" srcOrd="0" destOrd="0" presId="urn:microsoft.com/office/officeart/2005/8/layout/orgChart1"/>
    <dgm:cxn modelId="{2642C49A-9B2C-47E3-8E2F-731F4E66396A}" type="presOf" srcId="{A8BDD752-9B3D-4097-8F93-4C998F5B3FDF}" destId="{02B02E6A-F39E-4C65-851B-DE45E803522A}" srcOrd="1" destOrd="0" presId="urn:microsoft.com/office/officeart/2005/8/layout/orgChart1"/>
    <dgm:cxn modelId="{A44035AA-1FB0-423E-A432-7C0BDFAA461F}" type="presOf" srcId="{C879DB62-6762-4EAC-8C01-FD0B10877779}" destId="{D39CE0BA-38B0-4CBE-AB2E-BD33DFBF878E}" srcOrd="0" destOrd="0" presId="urn:microsoft.com/office/officeart/2005/8/layout/orgChart1"/>
    <dgm:cxn modelId="{6149CEB4-2DA4-446A-9494-09FD40961D9C}" type="presOf" srcId="{A8BDD752-9B3D-4097-8F93-4C998F5B3FDF}" destId="{76CEB93E-3E68-4C28-A9F1-B689942FECBF}" srcOrd="0" destOrd="0" presId="urn:microsoft.com/office/officeart/2005/8/layout/orgChart1"/>
    <dgm:cxn modelId="{5E116DCC-02C8-4140-B0FA-7433F5C39DEE}" type="presOf" srcId="{4A085F74-9B3F-4AD7-8982-EB6AE887443E}" destId="{C1672245-FE07-4178-B073-B35A704E0E8C}" srcOrd="0" destOrd="0" presId="urn:microsoft.com/office/officeart/2005/8/layout/orgChart1"/>
    <dgm:cxn modelId="{C0AE73FE-FE03-4E61-AAE1-EA9EA419B03C}" type="presOf" srcId="{9D12337F-6262-47CA-A161-99A2ACC86647}" destId="{B12DD11D-1F76-4585-A351-17E58FAA56AC}" srcOrd="1" destOrd="0" presId="urn:microsoft.com/office/officeart/2005/8/layout/orgChart1"/>
    <dgm:cxn modelId="{4FAEB6FF-6FAE-4627-A01E-92AD9A7F5DDB}" type="presOf" srcId="{9D12337F-6262-47CA-A161-99A2ACC86647}" destId="{4A5F85CD-4A80-4D39-AA94-4E8C6F5A47B8}" srcOrd="0" destOrd="0" presId="urn:microsoft.com/office/officeart/2005/8/layout/orgChart1"/>
    <dgm:cxn modelId="{EB22C0DB-7901-466A-866B-202193927B48}" type="presParOf" srcId="{3074AA8F-F781-4C3D-8E59-6F67AE42A166}" destId="{4B267E15-64C6-4323-A474-8163AC95785A}" srcOrd="0" destOrd="0" presId="urn:microsoft.com/office/officeart/2005/8/layout/orgChart1"/>
    <dgm:cxn modelId="{7FC9E995-64CA-4741-9B3B-F10C0A820395}" type="presParOf" srcId="{4B267E15-64C6-4323-A474-8163AC95785A}" destId="{F402E792-AB1C-4C6E-A8AC-A041A6A7BD6C}" srcOrd="0" destOrd="0" presId="urn:microsoft.com/office/officeart/2005/8/layout/orgChart1"/>
    <dgm:cxn modelId="{BB5351CE-1191-4766-B49A-0EA881F14D13}" type="presParOf" srcId="{F402E792-AB1C-4C6E-A8AC-A041A6A7BD6C}" destId="{76CEB93E-3E68-4C28-A9F1-B689942FECBF}" srcOrd="0" destOrd="0" presId="urn:microsoft.com/office/officeart/2005/8/layout/orgChart1"/>
    <dgm:cxn modelId="{9BA041C6-7591-4F2E-9BA8-55A56D14111E}" type="presParOf" srcId="{F402E792-AB1C-4C6E-A8AC-A041A6A7BD6C}" destId="{02B02E6A-F39E-4C65-851B-DE45E803522A}" srcOrd="1" destOrd="0" presId="urn:microsoft.com/office/officeart/2005/8/layout/orgChart1"/>
    <dgm:cxn modelId="{9D49626F-7BF6-413C-B410-C830F0C91C03}" type="presParOf" srcId="{4B267E15-64C6-4323-A474-8163AC95785A}" destId="{29EFB023-44F6-4F64-A908-06166585BA9A}" srcOrd="1" destOrd="0" presId="urn:microsoft.com/office/officeart/2005/8/layout/orgChart1"/>
    <dgm:cxn modelId="{AC2E7975-9F2C-4993-ADC7-01D6265DF5C5}" type="presParOf" srcId="{29EFB023-44F6-4F64-A908-06166585BA9A}" destId="{C1672245-FE07-4178-B073-B35A704E0E8C}" srcOrd="0" destOrd="0" presId="urn:microsoft.com/office/officeart/2005/8/layout/orgChart1"/>
    <dgm:cxn modelId="{04C4AE13-8810-41CA-8BDA-57BBA818D012}" type="presParOf" srcId="{29EFB023-44F6-4F64-A908-06166585BA9A}" destId="{E89A5F38-3B6B-4397-969D-CE6600DC293A}" srcOrd="1" destOrd="0" presId="urn:microsoft.com/office/officeart/2005/8/layout/orgChart1"/>
    <dgm:cxn modelId="{B6DA7008-C93A-4FF7-9B0C-E1BB5993136B}" type="presParOf" srcId="{E89A5F38-3B6B-4397-969D-CE6600DC293A}" destId="{F8FB789E-6305-4132-9360-410DA0D46389}" srcOrd="0" destOrd="0" presId="urn:microsoft.com/office/officeart/2005/8/layout/orgChart1"/>
    <dgm:cxn modelId="{AD656AD8-6B1F-4FBD-BC4B-1CAF704F539D}" type="presParOf" srcId="{F8FB789E-6305-4132-9360-410DA0D46389}" destId="{DCACFFED-7458-4217-83B0-DC391A2E3EBA}" srcOrd="0" destOrd="0" presId="urn:microsoft.com/office/officeart/2005/8/layout/orgChart1"/>
    <dgm:cxn modelId="{B6985EE2-1A26-4C8B-A31C-2A96E92EEF03}" type="presParOf" srcId="{F8FB789E-6305-4132-9360-410DA0D46389}" destId="{CD26B5AB-0DDC-4E44-844A-7977FFC8EE01}" srcOrd="1" destOrd="0" presId="urn:microsoft.com/office/officeart/2005/8/layout/orgChart1"/>
    <dgm:cxn modelId="{D0E15663-437D-4153-AE56-F6FB81D20C96}" type="presParOf" srcId="{E89A5F38-3B6B-4397-969D-CE6600DC293A}" destId="{4704FFE4-FCD0-4969-B267-26E058F3DEDA}" srcOrd="1" destOrd="0" presId="urn:microsoft.com/office/officeart/2005/8/layout/orgChart1"/>
    <dgm:cxn modelId="{C4EEEBB5-FA1A-410D-9A00-2CA876E0AC9E}" type="presParOf" srcId="{E89A5F38-3B6B-4397-969D-CE6600DC293A}" destId="{1714709B-3EAA-40BF-A3C9-415DB99062D7}" srcOrd="2" destOrd="0" presId="urn:microsoft.com/office/officeart/2005/8/layout/orgChart1"/>
    <dgm:cxn modelId="{47CF3294-3B01-46E9-82E6-B598EA73A4F7}" type="presParOf" srcId="{29EFB023-44F6-4F64-A908-06166585BA9A}" destId="{52F9C6B7-8808-4338-9EA5-B785BDC1B6F2}" srcOrd="2" destOrd="0" presId="urn:microsoft.com/office/officeart/2005/8/layout/orgChart1"/>
    <dgm:cxn modelId="{8AC2182D-7BD6-4B0B-8CF3-026ACFB83882}" type="presParOf" srcId="{29EFB023-44F6-4F64-A908-06166585BA9A}" destId="{96DD0F6B-162B-4FDA-9FF4-76152B8A1F2C}" srcOrd="3" destOrd="0" presId="urn:microsoft.com/office/officeart/2005/8/layout/orgChart1"/>
    <dgm:cxn modelId="{A0167B08-DEB2-4440-B196-031358444581}" type="presParOf" srcId="{96DD0F6B-162B-4FDA-9FF4-76152B8A1F2C}" destId="{F44700CC-9CCA-4686-9546-3E64B52E0008}" srcOrd="0" destOrd="0" presId="urn:microsoft.com/office/officeart/2005/8/layout/orgChart1"/>
    <dgm:cxn modelId="{FF01BED2-C694-402F-8A64-2E008B779237}" type="presParOf" srcId="{F44700CC-9CCA-4686-9546-3E64B52E0008}" destId="{D39CE0BA-38B0-4CBE-AB2E-BD33DFBF878E}" srcOrd="0" destOrd="0" presId="urn:microsoft.com/office/officeart/2005/8/layout/orgChart1"/>
    <dgm:cxn modelId="{702D9951-9B47-4C1E-B40B-A834D0DF89D7}" type="presParOf" srcId="{F44700CC-9CCA-4686-9546-3E64B52E0008}" destId="{2D69870C-347E-4CF1-8204-45FA456DD734}" srcOrd="1" destOrd="0" presId="urn:microsoft.com/office/officeart/2005/8/layout/orgChart1"/>
    <dgm:cxn modelId="{B50616D7-C013-450E-9676-6B69288D224C}" type="presParOf" srcId="{96DD0F6B-162B-4FDA-9FF4-76152B8A1F2C}" destId="{5D810722-11DD-4445-AFE2-7B82894F108B}" srcOrd="1" destOrd="0" presId="urn:microsoft.com/office/officeart/2005/8/layout/orgChart1"/>
    <dgm:cxn modelId="{2BB79DBF-0BEC-45E3-960A-350163EBF027}" type="presParOf" srcId="{96DD0F6B-162B-4FDA-9FF4-76152B8A1F2C}" destId="{70E91ABC-3930-4247-BA70-926D5B5DE4E0}" srcOrd="2" destOrd="0" presId="urn:microsoft.com/office/officeart/2005/8/layout/orgChart1"/>
    <dgm:cxn modelId="{D9256277-3BB1-47D6-BBE3-04220B2B10EC}" type="presParOf" srcId="{29EFB023-44F6-4F64-A908-06166585BA9A}" destId="{DE435E63-F07F-410F-ADC4-F9F59E3890FC}" srcOrd="4" destOrd="0" presId="urn:microsoft.com/office/officeart/2005/8/layout/orgChart1"/>
    <dgm:cxn modelId="{476E29E4-C628-4DCB-BAD4-E83825D65CED}" type="presParOf" srcId="{29EFB023-44F6-4F64-A908-06166585BA9A}" destId="{4FA56D60-197E-45D6-AAA4-2D245A99F9C3}" srcOrd="5" destOrd="0" presId="urn:microsoft.com/office/officeart/2005/8/layout/orgChart1"/>
    <dgm:cxn modelId="{7F2709EA-DB64-4164-A2ED-65A8C76396C1}" type="presParOf" srcId="{4FA56D60-197E-45D6-AAA4-2D245A99F9C3}" destId="{ED07C7DE-4F31-42A8-AF85-2CCB8F876317}" srcOrd="0" destOrd="0" presId="urn:microsoft.com/office/officeart/2005/8/layout/orgChart1"/>
    <dgm:cxn modelId="{BAD01206-B253-440D-B3CD-5382794F6380}" type="presParOf" srcId="{ED07C7DE-4F31-42A8-AF85-2CCB8F876317}" destId="{4A5F85CD-4A80-4D39-AA94-4E8C6F5A47B8}" srcOrd="0" destOrd="0" presId="urn:microsoft.com/office/officeart/2005/8/layout/orgChart1"/>
    <dgm:cxn modelId="{6C4C98E8-F92F-4B5F-B881-634B5A0E6C84}" type="presParOf" srcId="{ED07C7DE-4F31-42A8-AF85-2CCB8F876317}" destId="{B12DD11D-1F76-4585-A351-17E58FAA56AC}" srcOrd="1" destOrd="0" presId="urn:microsoft.com/office/officeart/2005/8/layout/orgChart1"/>
    <dgm:cxn modelId="{300EC0F4-F4D4-4987-8CBF-78F5DAF064CA}" type="presParOf" srcId="{4FA56D60-197E-45D6-AAA4-2D245A99F9C3}" destId="{E2772307-27D6-4C10-9DCF-355B520F8587}" srcOrd="1" destOrd="0" presId="urn:microsoft.com/office/officeart/2005/8/layout/orgChart1"/>
    <dgm:cxn modelId="{9339E79C-8E41-4151-AFFA-479890F89B11}" type="presParOf" srcId="{4FA56D60-197E-45D6-AAA4-2D245A99F9C3}" destId="{89CFF4E7-92DD-4409-BFB3-23018CC240D5}" srcOrd="2" destOrd="0" presId="urn:microsoft.com/office/officeart/2005/8/layout/orgChart1"/>
    <dgm:cxn modelId="{3FDA92D8-A8B3-401F-A653-3873456E5DA7}" type="presParOf" srcId="{29EFB023-44F6-4F64-A908-06166585BA9A}" destId="{DF11DDA2-EF49-46B5-B839-B1B2340AC4D0}" srcOrd="6" destOrd="0" presId="urn:microsoft.com/office/officeart/2005/8/layout/orgChart1"/>
    <dgm:cxn modelId="{87F415FA-5D8F-4CE8-9C00-EFB0A873EBFA}" type="presParOf" srcId="{29EFB023-44F6-4F64-A908-06166585BA9A}" destId="{529EBBA3-4061-4CD3-8746-5B23C3A95A7F}" srcOrd="7" destOrd="0" presId="urn:microsoft.com/office/officeart/2005/8/layout/orgChart1"/>
    <dgm:cxn modelId="{1158ED3E-6607-4CD1-ADE5-212A4196E63F}" type="presParOf" srcId="{529EBBA3-4061-4CD3-8746-5B23C3A95A7F}" destId="{33879A72-7D80-4B1E-A150-18337238E5B4}" srcOrd="0" destOrd="0" presId="urn:microsoft.com/office/officeart/2005/8/layout/orgChart1"/>
    <dgm:cxn modelId="{2DAEE887-C729-4E25-859A-D7B76A465060}" type="presParOf" srcId="{33879A72-7D80-4B1E-A150-18337238E5B4}" destId="{84025EE8-BE7C-448E-B64C-E291A47FE228}" srcOrd="0" destOrd="0" presId="urn:microsoft.com/office/officeart/2005/8/layout/orgChart1"/>
    <dgm:cxn modelId="{BE53012F-516B-4B9A-AAE6-D25D481011BF}" type="presParOf" srcId="{33879A72-7D80-4B1E-A150-18337238E5B4}" destId="{4A6CE65B-103C-41F7-9B43-223FCC3E8E1A}" srcOrd="1" destOrd="0" presId="urn:microsoft.com/office/officeart/2005/8/layout/orgChart1"/>
    <dgm:cxn modelId="{0DB81388-754F-457C-8253-0220A2A8FC6B}" type="presParOf" srcId="{529EBBA3-4061-4CD3-8746-5B23C3A95A7F}" destId="{AD5DD21F-75C8-4BC7-A2AB-7046A8B2364C}" srcOrd="1" destOrd="0" presId="urn:microsoft.com/office/officeart/2005/8/layout/orgChart1"/>
    <dgm:cxn modelId="{691A2CE5-FB2B-4027-A0F1-51D7F1F9F3FE}" type="presParOf" srcId="{529EBBA3-4061-4CD3-8746-5B23C3A95A7F}" destId="{653FE6FA-9F31-4BFA-89F9-44FA72E13F4C}" srcOrd="2" destOrd="0" presId="urn:microsoft.com/office/officeart/2005/8/layout/orgChart1"/>
    <dgm:cxn modelId="{9CA77A6A-17B4-48E3-AEA5-B1CCEE535A77}" type="presParOf" srcId="{4B267E15-64C6-4323-A474-8163AC95785A}" destId="{6F9D6B5E-7B2D-46D7-A03E-90E11DD6FA9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97B66-C576-C948-92F8-9EE176FAF1C1}"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E3B64C43-481E-7945-A6AD-32633D90A60F}">
      <dgm:prSet phldrT="[Text]" custT="1"/>
      <dgm:spPr/>
      <dgm:t>
        <a:bodyPr/>
        <a:lstStyle/>
        <a:p>
          <a:pPr>
            <a:lnSpc>
              <a:spcPct val="85000"/>
            </a:lnSpc>
            <a:spcBef>
              <a:spcPts val="600"/>
            </a:spcBef>
            <a:spcAft>
              <a:spcPts val="0"/>
            </a:spcAft>
          </a:pPr>
          <a:r>
            <a:rPr lang="en-US" sz="2000" dirty="0"/>
            <a:t>Some patients</a:t>
          </a:r>
        </a:p>
      </dgm:t>
    </dgm:pt>
    <dgm:pt modelId="{3968C07B-0642-F749-9F7C-9592F76DA0D1}" type="parTrans" cxnId="{04ED9646-FCD3-E14C-B336-19A03F3119D9}">
      <dgm:prSet/>
      <dgm:spPr/>
      <dgm:t>
        <a:bodyPr/>
        <a:lstStyle/>
        <a:p>
          <a:pPr>
            <a:lnSpc>
              <a:spcPct val="85000"/>
            </a:lnSpc>
            <a:spcBef>
              <a:spcPts val="600"/>
            </a:spcBef>
            <a:spcAft>
              <a:spcPts val="0"/>
            </a:spcAft>
          </a:pPr>
          <a:endParaRPr lang="en-US"/>
        </a:p>
      </dgm:t>
    </dgm:pt>
    <dgm:pt modelId="{FA613D3A-ACF4-EB48-8A4B-356EF6A476F6}" type="sibTrans" cxnId="{04ED9646-FCD3-E14C-B336-19A03F3119D9}">
      <dgm:prSet/>
      <dgm:spPr/>
      <dgm:t>
        <a:bodyPr/>
        <a:lstStyle/>
        <a:p>
          <a:pPr>
            <a:lnSpc>
              <a:spcPct val="85000"/>
            </a:lnSpc>
            <a:spcBef>
              <a:spcPts val="600"/>
            </a:spcBef>
            <a:spcAft>
              <a:spcPts val="0"/>
            </a:spcAft>
          </a:pPr>
          <a:endParaRPr lang="en-US"/>
        </a:p>
      </dgm:t>
    </dgm:pt>
    <dgm:pt modelId="{15D18F0A-378A-4540-B5A6-9A86F6279B5A}">
      <dgm:prSet phldrT="[Text]" custT="1"/>
      <dgm:spPr/>
      <dgm:t>
        <a:bodyPr/>
        <a:lstStyle/>
        <a:p>
          <a:pPr>
            <a:lnSpc>
              <a:spcPct val="85000"/>
            </a:lnSpc>
            <a:spcBef>
              <a:spcPts val="600"/>
            </a:spcBef>
            <a:spcAft>
              <a:spcPts val="0"/>
            </a:spcAft>
          </a:pPr>
          <a:r>
            <a:rPr lang="en-US" sz="1400" dirty="0"/>
            <a:t>Antiplatelet therapies</a:t>
          </a:r>
        </a:p>
      </dgm:t>
    </dgm:pt>
    <dgm:pt modelId="{C29B9974-2377-B14B-ACF0-412CE1D781F3}" type="parTrans" cxnId="{08D3CD87-74C1-4F4A-8512-6165FC642EF5}">
      <dgm:prSet/>
      <dgm:spPr/>
      <dgm:t>
        <a:bodyPr/>
        <a:lstStyle/>
        <a:p>
          <a:pPr>
            <a:lnSpc>
              <a:spcPct val="85000"/>
            </a:lnSpc>
            <a:spcBef>
              <a:spcPts val="600"/>
            </a:spcBef>
            <a:spcAft>
              <a:spcPts val="0"/>
            </a:spcAft>
          </a:pPr>
          <a:endParaRPr lang="en-US"/>
        </a:p>
      </dgm:t>
    </dgm:pt>
    <dgm:pt modelId="{AC5D8FE1-0D67-4241-8198-455887BBD2C3}" type="sibTrans" cxnId="{08D3CD87-74C1-4F4A-8512-6165FC642EF5}">
      <dgm:prSet/>
      <dgm:spPr/>
      <dgm:t>
        <a:bodyPr/>
        <a:lstStyle/>
        <a:p>
          <a:pPr>
            <a:lnSpc>
              <a:spcPct val="85000"/>
            </a:lnSpc>
            <a:spcBef>
              <a:spcPts val="600"/>
            </a:spcBef>
            <a:spcAft>
              <a:spcPts val="0"/>
            </a:spcAft>
          </a:pPr>
          <a:endParaRPr lang="en-US"/>
        </a:p>
      </dgm:t>
    </dgm:pt>
    <dgm:pt modelId="{7329B461-C68D-A348-84F8-4070F1A65196}">
      <dgm:prSet phldrT="[Text]" custT="1"/>
      <dgm:spPr/>
      <dgm:t>
        <a:bodyPr/>
        <a:lstStyle/>
        <a:p>
          <a:pPr>
            <a:lnSpc>
              <a:spcPct val="85000"/>
            </a:lnSpc>
            <a:spcBef>
              <a:spcPts val="600"/>
            </a:spcBef>
            <a:spcAft>
              <a:spcPts val="0"/>
            </a:spcAft>
          </a:pPr>
          <a:r>
            <a:rPr lang="en-US" sz="2000" dirty="0"/>
            <a:t>Most patients</a:t>
          </a:r>
        </a:p>
      </dgm:t>
    </dgm:pt>
    <dgm:pt modelId="{CFCB955B-5F3D-024E-8580-68965DDF9EAB}" type="parTrans" cxnId="{42820F80-5B74-1B48-9A36-11F08A8990D7}">
      <dgm:prSet/>
      <dgm:spPr/>
      <dgm:t>
        <a:bodyPr/>
        <a:lstStyle/>
        <a:p>
          <a:pPr>
            <a:lnSpc>
              <a:spcPct val="85000"/>
            </a:lnSpc>
            <a:spcBef>
              <a:spcPts val="600"/>
            </a:spcBef>
            <a:spcAft>
              <a:spcPts val="0"/>
            </a:spcAft>
          </a:pPr>
          <a:endParaRPr lang="en-US"/>
        </a:p>
      </dgm:t>
    </dgm:pt>
    <dgm:pt modelId="{FC44B9FB-F6C8-BB4B-ACC6-00837141E220}" type="sibTrans" cxnId="{42820F80-5B74-1B48-9A36-11F08A8990D7}">
      <dgm:prSet/>
      <dgm:spPr/>
      <dgm:t>
        <a:bodyPr/>
        <a:lstStyle/>
        <a:p>
          <a:pPr>
            <a:lnSpc>
              <a:spcPct val="85000"/>
            </a:lnSpc>
            <a:spcBef>
              <a:spcPts val="600"/>
            </a:spcBef>
            <a:spcAft>
              <a:spcPts val="0"/>
            </a:spcAft>
          </a:pPr>
          <a:endParaRPr lang="en-US"/>
        </a:p>
      </dgm:t>
    </dgm:pt>
    <dgm:pt modelId="{F7080718-4613-2F4B-ADC6-C303C989351E}">
      <dgm:prSet phldrT="[Text]" custT="1"/>
      <dgm:spPr/>
      <dgm:t>
        <a:bodyPr/>
        <a:lstStyle/>
        <a:p>
          <a:pPr>
            <a:lnSpc>
              <a:spcPct val="85000"/>
            </a:lnSpc>
            <a:spcBef>
              <a:spcPts val="600"/>
            </a:spcBef>
            <a:spcAft>
              <a:spcPts val="0"/>
            </a:spcAft>
          </a:pPr>
          <a:r>
            <a:rPr lang="en-US" sz="1400" dirty="0"/>
            <a:t>SGLT2 inhibitors or GLP-1 RA</a:t>
          </a:r>
        </a:p>
      </dgm:t>
    </dgm:pt>
    <dgm:pt modelId="{5B10277D-11F3-6E4C-A654-66F442566450}" type="parTrans" cxnId="{058B4153-A632-AB44-9F8A-7DD2A436EAFE}">
      <dgm:prSet/>
      <dgm:spPr/>
      <dgm:t>
        <a:bodyPr/>
        <a:lstStyle/>
        <a:p>
          <a:pPr>
            <a:lnSpc>
              <a:spcPct val="85000"/>
            </a:lnSpc>
            <a:spcBef>
              <a:spcPts val="600"/>
            </a:spcBef>
            <a:spcAft>
              <a:spcPts val="0"/>
            </a:spcAft>
          </a:pPr>
          <a:endParaRPr lang="en-US"/>
        </a:p>
      </dgm:t>
    </dgm:pt>
    <dgm:pt modelId="{5FFB17FD-99C9-4143-9A11-2C3D70717796}" type="sibTrans" cxnId="{058B4153-A632-AB44-9F8A-7DD2A436EAFE}">
      <dgm:prSet/>
      <dgm:spPr/>
      <dgm:t>
        <a:bodyPr/>
        <a:lstStyle/>
        <a:p>
          <a:pPr>
            <a:lnSpc>
              <a:spcPct val="85000"/>
            </a:lnSpc>
            <a:spcBef>
              <a:spcPts val="600"/>
            </a:spcBef>
            <a:spcAft>
              <a:spcPts val="0"/>
            </a:spcAft>
          </a:pPr>
          <a:endParaRPr lang="en-US"/>
        </a:p>
      </dgm:t>
    </dgm:pt>
    <dgm:pt modelId="{02004536-492F-EB48-B86D-949DF46A9C21}">
      <dgm:prSet phldrT="[Text]" custT="1"/>
      <dgm:spPr/>
      <dgm:t>
        <a:bodyPr/>
        <a:lstStyle/>
        <a:p>
          <a:pPr>
            <a:lnSpc>
              <a:spcPct val="85000"/>
            </a:lnSpc>
            <a:spcBef>
              <a:spcPts val="600"/>
            </a:spcBef>
            <a:spcAft>
              <a:spcPts val="0"/>
            </a:spcAft>
          </a:pPr>
          <a:r>
            <a:rPr lang="en-US" sz="1400" dirty="0"/>
            <a:t>RAS blockade</a:t>
          </a:r>
        </a:p>
      </dgm:t>
    </dgm:pt>
    <dgm:pt modelId="{EFC9A30B-30FF-114E-B3AD-78FBD6317793}" type="parTrans" cxnId="{1798C714-B93F-8548-B319-68B2A5737D4F}">
      <dgm:prSet/>
      <dgm:spPr/>
      <dgm:t>
        <a:bodyPr/>
        <a:lstStyle/>
        <a:p>
          <a:pPr>
            <a:lnSpc>
              <a:spcPct val="85000"/>
            </a:lnSpc>
            <a:spcBef>
              <a:spcPts val="600"/>
            </a:spcBef>
            <a:spcAft>
              <a:spcPts val="0"/>
            </a:spcAft>
          </a:pPr>
          <a:endParaRPr lang="en-US"/>
        </a:p>
      </dgm:t>
    </dgm:pt>
    <dgm:pt modelId="{8110AF4C-1FAE-A443-8937-E43818B6D4A0}" type="sibTrans" cxnId="{1798C714-B93F-8548-B319-68B2A5737D4F}">
      <dgm:prSet/>
      <dgm:spPr/>
      <dgm:t>
        <a:bodyPr/>
        <a:lstStyle/>
        <a:p>
          <a:pPr>
            <a:lnSpc>
              <a:spcPct val="85000"/>
            </a:lnSpc>
            <a:spcBef>
              <a:spcPts val="600"/>
            </a:spcBef>
            <a:spcAft>
              <a:spcPts val="0"/>
            </a:spcAft>
          </a:pPr>
          <a:endParaRPr lang="en-US"/>
        </a:p>
      </dgm:t>
    </dgm:pt>
    <dgm:pt modelId="{9C9EC0E2-15C8-F246-98DB-313BA3A2B677}">
      <dgm:prSet phldrT="[Text]" custT="1"/>
      <dgm:spPr/>
      <dgm:t>
        <a:bodyPr/>
        <a:lstStyle/>
        <a:p>
          <a:pPr>
            <a:lnSpc>
              <a:spcPct val="85000"/>
            </a:lnSpc>
            <a:spcBef>
              <a:spcPts val="600"/>
            </a:spcBef>
            <a:spcAft>
              <a:spcPts val="0"/>
            </a:spcAft>
          </a:pPr>
          <a:r>
            <a:rPr lang="en-US" sz="2000" dirty="0"/>
            <a:t>All patients</a:t>
          </a:r>
        </a:p>
      </dgm:t>
    </dgm:pt>
    <dgm:pt modelId="{79FC11C1-3E6D-2548-B4E3-E6F828120E50}" type="parTrans" cxnId="{D2EBE7EA-D12A-C34F-BFF9-109C7839FD95}">
      <dgm:prSet/>
      <dgm:spPr/>
      <dgm:t>
        <a:bodyPr/>
        <a:lstStyle/>
        <a:p>
          <a:pPr>
            <a:lnSpc>
              <a:spcPct val="85000"/>
            </a:lnSpc>
            <a:spcBef>
              <a:spcPts val="600"/>
            </a:spcBef>
            <a:spcAft>
              <a:spcPts val="0"/>
            </a:spcAft>
          </a:pPr>
          <a:endParaRPr lang="en-US"/>
        </a:p>
      </dgm:t>
    </dgm:pt>
    <dgm:pt modelId="{AD05AF9F-2873-B445-9E38-A112901C8C8F}" type="sibTrans" cxnId="{D2EBE7EA-D12A-C34F-BFF9-109C7839FD95}">
      <dgm:prSet/>
      <dgm:spPr/>
      <dgm:t>
        <a:bodyPr/>
        <a:lstStyle/>
        <a:p>
          <a:pPr>
            <a:lnSpc>
              <a:spcPct val="85000"/>
            </a:lnSpc>
            <a:spcBef>
              <a:spcPts val="600"/>
            </a:spcBef>
            <a:spcAft>
              <a:spcPts val="0"/>
            </a:spcAft>
          </a:pPr>
          <a:endParaRPr lang="en-US"/>
        </a:p>
      </dgm:t>
    </dgm:pt>
    <dgm:pt modelId="{F5AB6A3C-70F0-EB43-B3F5-949F0301C35E}">
      <dgm:prSet phldrT="[Text]" custT="1"/>
      <dgm:spPr/>
      <dgm:t>
        <a:bodyPr/>
        <a:lstStyle/>
        <a:p>
          <a:pPr>
            <a:lnSpc>
              <a:spcPct val="85000"/>
            </a:lnSpc>
            <a:spcBef>
              <a:spcPts val="600"/>
            </a:spcBef>
            <a:spcAft>
              <a:spcPts val="0"/>
            </a:spcAft>
          </a:pPr>
          <a:r>
            <a:rPr lang="en-US" sz="1400" dirty="0"/>
            <a:t>Glycemic control</a:t>
          </a:r>
        </a:p>
      </dgm:t>
    </dgm:pt>
    <dgm:pt modelId="{3CB1B7AD-6353-0840-A4FA-878998605B3A}" type="parTrans" cxnId="{4F73B3AD-3BB3-D840-8B22-4B22E4164CA2}">
      <dgm:prSet/>
      <dgm:spPr/>
      <dgm:t>
        <a:bodyPr/>
        <a:lstStyle/>
        <a:p>
          <a:pPr>
            <a:lnSpc>
              <a:spcPct val="85000"/>
            </a:lnSpc>
            <a:spcBef>
              <a:spcPts val="600"/>
            </a:spcBef>
            <a:spcAft>
              <a:spcPts val="0"/>
            </a:spcAft>
          </a:pPr>
          <a:endParaRPr lang="en-US"/>
        </a:p>
      </dgm:t>
    </dgm:pt>
    <dgm:pt modelId="{9B156E00-E32E-8840-AFF5-DAA5063FC201}" type="sibTrans" cxnId="{4F73B3AD-3BB3-D840-8B22-4B22E4164CA2}">
      <dgm:prSet/>
      <dgm:spPr/>
      <dgm:t>
        <a:bodyPr/>
        <a:lstStyle/>
        <a:p>
          <a:pPr>
            <a:lnSpc>
              <a:spcPct val="85000"/>
            </a:lnSpc>
            <a:spcBef>
              <a:spcPts val="600"/>
            </a:spcBef>
            <a:spcAft>
              <a:spcPts val="0"/>
            </a:spcAft>
          </a:pPr>
          <a:endParaRPr lang="en-US"/>
        </a:p>
      </dgm:t>
    </dgm:pt>
    <dgm:pt modelId="{DD3DFD6B-4255-7A41-9A3B-59B8A13CF862}">
      <dgm:prSet phldrT="[Text]" custT="1"/>
      <dgm:spPr/>
      <dgm:t>
        <a:bodyPr/>
        <a:lstStyle/>
        <a:p>
          <a:pPr>
            <a:lnSpc>
              <a:spcPct val="85000"/>
            </a:lnSpc>
            <a:spcBef>
              <a:spcPts val="600"/>
            </a:spcBef>
            <a:spcAft>
              <a:spcPts val="0"/>
            </a:spcAft>
          </a:pPr>
          <a:r>
            <a:rPr lang="en-US" sz="1400" dirty="0"/>
            <a:t>Exercise</a:t>
          </a:r>
        </a:p>
      </dgm:t>
    </dgm:pt>
    <dgm:pt modelId="{FEF55ECE-B1B6-2D4B-890C-75EAAB619B6E}" type="parTrans" cxnId="{1551D22D-5C94-DB45-865A-3166F8730610}">
      <dgm:prSet/>
      <dgm:spPr/>
      <dgm:t>
        <a:bodyPr/>
        <a:lstStyle/>
        <a:p>
          <a:pPr>
            <a:lnSpc>
              <a:spcPct val="85000"/>
            </a:lnSpc>
            <a:spcBef>
              <a:spcPts val="600"/>
            </a:spcBef>
            <a:spcAft>
              <a:spcPts val="0"/>
            </a:spcAft>
          </a:pPr>
          <a:endParaRPr lang="en-US"/>
        </a:p>
      </dgm:t>
    </dgm:pt>
    <dgm:pt modelId="{1300593E-B1EB-C54F-937C-E16101186122}" type="sibTrans" cxnId="{1551D22D-5C94-DB45-865A-3166F8730610}">
      <dgm:prSet/>
      <dgm:spPr/>
      <dgm:t>
        <a:bodyPr/>
        <a:lstStyle/>
        <a:p>
          <a:pPr>
            <a:lnSpc>
              <a:spcPct val="85000"/>
            </a:lnSpc>
            <a:spcBef>
              <a:spcPts val="600"/>
            </a:spcBef>
            <a:spcAft>
              <a:spcPts val="0"/>
            </a:spcAft>
          </a:pPr>
          <a:endParaRPr lang="en-US"/>
        </a:p>
      </dgm:t>
    </dgm:pt>
    <dgm:pt modelId="{DB83841A-677F-424F-AD92-9B5F6D033601}">
      <dgm:prSet phldrT="[Text]" custT="1"/>
      <dgm:spPr/>
      <dgm:t>
        <a:bodyPr/>
        <a:lstStyle/>
        <a:p>
          <a:pPr>
            <a:lnSpc>
              <a:spcPct val="85000"/>
            </a:lnSpc>
            <a:spcBef>
              <a:spcPts val="600"/>
            </a:spcBef>
            <a:spcAft>
              <a:spcPts val="0"/>
            </a:spcAft>
          </a:pPr>
          <a:r>
            <a:rPr lang="en-US" sz="1400" dirty="0"/>
            <a:t>BP control</a:t>
          </a:r>
        </a:p>
      </dgm:t>
    </dgm:pt>
    <dgm:pt modelId="{D48A3963-E55F-4F4F-8654-801C897876D5}" type="parTrans" cxnId="{CA2AD583-27A2-0A4C-BDBE-E8C0B5AF2210}">
      <dgm:prSet/>
      <dgm:spPr/>
      <dgm:t>
        <a:bodyPr/>
        <a:lstStyle/>
        <a:p>
          <a:pPr>
            <a:lnSpc>
              <a:spcPct val="85000"/>
            </a:lnSpc>
            <a:spcBef>
              <a:spcPts val="600"/>
            </a:spcBef>
            <a:spcAft>
              <a:spcPts val="0"/>
            </a:spcAft>
          </a:pPr>
          <a:endParaRPr lang="en-US"/>
        </a:p>
      </dgm:t>
    </dgm:pt>
    <dgm:pt modelId="{44A370CC-8955-C244-BF1F-973C6AA70F5E}" type="sibTrans" cxnId="{CA2AD583-27A2-0A4C-BDBE-E8C0B5AF2210}">
      <dgm:prSet/>
      <dgm:spPr/>
      <dgm:t>
        <a:bodyPr/>
        <a:lstStyle/>
        <a:p>
          <a:pPr>
            <a:lnSpc>
              <a:spcPct val="85000"/>
            </a:lnSpc>
            <a:spcBef>
              <a:spcPts val="600"/>
            </a:spcBef>
            <a:spcAft>
              <a:spcPts val="0"/>
            </a:spcAft>
          </a:pPr>
          <a:endParaRPr lang="en-US"/>
        </a:p>
      </dgm:t>
    </dgm:pt>
    <dgm:pt modelId="{CF1CB92E-F3AE-B240-8CAC-01E7AA208B6A}">
      <dgm:prSet phldrT="[Text]" custT="1"/>
      <dgm:spPr/>
      <dgm:t>
        <a:bodyPr/>
        <a:lstStyle/>
        <a:p>
          <a:pPr>
            <a:lnSpc>
              <a:spcPct val="85000"/>
            </a:lnSpc>
            <a:spcBef>
              <a:spcPts val="600"/>
            </a:spcBef>
            <a:spcAft>
              <a:spcPts val="0"/>
            </a:spcAft>
          </a:pPr>
          <a:r>
            <a:rPr lang="en-US" sz="1400" dirty="0"/>
            <a:t>Nutrition</a:t>
          </a:r>
          <a:endParaRPr lang="en-US" sz="1200" dirty="0"/>
        </a:p>
      </dgm:t>
    </dgm:pt>
    <dgm:pt modelId="{4E82A983-2DDA-E84E-B025-1C7D13637F90}" type="parTrans" cxnId="{919D69F7-676F-8C4E-B9AE-3A6F90558977}">
      <dgm:prSet/>
      <dgm:spPr/>
      <dgm:t>
        <a:bodyPr/>
        <a:lstStyle/>
        <a:p>
          <a:pPr>
            <a:lnSpc>
              <a:spcPct val="85000"/>
            </a:lnSpc>
            <a:spcBef>
              <a:spcPts val="600"/>
            </a:spcBef>
            <a:spcAft>
              <a:spcPts val="0"/>
            </a:spcAft>
          </a:pPr>
          <a:endParaRPr lang="en-US"/>
        </a:p>
      </dgm:t>
    </dgm:pt>
    <dgm:pt modelId="{66CB9D30-D236-6943-9A3D-8CE39B0C2922}" type="sibTrans" cxnId="{919D69F7-676F-8C4E-B9AE-3A6F90558977}">
      <dgm:prSet/>
      <dgm:spPr/>
      <dgm:t>
        <a:bodyPr/>
        <a:lstStyle/>
        <a:p>
          <a:pPr>
            <a:lnSpc>
              <a:spcPct val="85000"/>
            </a:lnSpc>
            <a:spcBef>
              <a:spcPts val="600"/>
            </a:spcBef>
            <a:spcAft>
              <a:spcPts val="0"/>
            </a:spcAft>
          </a:pPr>
          <a:endParaRPr lang="en-US"/>
        </a:p>
      </dgm:t>
    </dgm:pt>
    <dgm:pt modelId="{E8CB3EF7-6E96-0747-89CF-D1D05C263B1B}">
      <dgm:prSet phldrT="[Text]" custT="1"/>
      <dgm:spPr/>
      <dgm:t>
        <a:bodyPr/>
        <a:lstStyle/>
        <a:p>
          <a:pPr>
            <a:lnSpc>
              <a:spcPct val="85000"/>
            </a:lnSpc>
            <a:spcBef>
              <a:spcPts val="600"/>
            </a:spcBef>
            <a:spcAft>
              <a:spcPts val="0"/>
            </a:spcAft>
          </a:pPr>
          <a:r>
            <a:rPr lang="en-US" sz="1400" dirty="0"/>
            <a:t>Lipid management</a:t>
          </a:r>
        </a:p>
      </dgm:t>
    </dgm:pt>
    <dgm:pt modelId="{6CC6F865-FF1F-E148-AA7C-CB00B67C36F0}" type="parTrans" cxnId="{1B51369C-2FFF-0C49-BB3C-AE53678C2284}">
      <dgm:prSet/>
      <dgm:spPr/>
      <dgm:t>
        <a:bodyPr/>
        <a:lstStyle/>
        <a:p>
          <a:pPr>
            <a:lnSpc>
              <a:spcPct val="85000"/>
            </a:lnSpc>
            <a:spcBef>
              <a:spcPts val="600"/>
            </a:spcBef>
            <a:spcAft>
              <a:spcPts val="0"/>
            </a:spcAft>
          </a:pPr>
          <a:endParaRPr lang="en-US"/>
        </a:p>
      </dgm:t>
    </dgm:pt>
    <dgm:pt modelId="{E9F27465-55DC-A649-B4FF-C642D78876E6}" type="sibTrans" cxnId="{1B51369C-2FFF-0C49-BB3C-AE53678C2284}">
      <dgm:prSet/>
      <dgm:spPr/>
      <dgm:t>
        <a:bodyPr/>
        <a:lstStyle/>
        <a:p>
          <a:pPr>
            <a:lnSpc>
              <a:spcPct val="85000"/>
            </a:lnSpc>
            <a:spcBef>
              <a:spcPts val="600"/>
            </a:spcBef>
            <a:spcAft>
              <a:spcPts val="0"/>
            </a:spcAft>
          </a:pPr>
          <a:endParaRPr lang="en-US"/>
        </a:p>
      </dgm:t>
    </dgm:pt>
    <dgm:pt modelId="{2A28E6BE-B184-1E4A-9CC1-23D5ACC90C85}">
      <dgm:prSet phldrT="[Text]" custT="1"/>
      <dgm:spPr/>
      <dgm:t>
        <a:bodyPr/>
        <a:lstStyle/>
        <a:p>
          <a:pPr>
            <a:lnSpc>
              <a:spcPct val="85000"/>
            </a:lnSpc>
            <a:spcBef>
              <a:spcPts val="600"/>
            </a:spcBef>
            <a:spcAft>
              <a:spcPts val="0"/>
            </a:spcAft>
          </a:pPr>
          <a:r>
            <a:rPr lang="en-US" sz="1400" dirty="0"/>
            <a:t>Smoking cessation</a:t>
          </a:r>
        </a:p>
      </dgm:t>
    </dgm:pt>
    <dgm:pt modelId="{B3BBD18F-D5A7-0543-9CE7-58CD948B3EF5}" type="parTrans" cxnId="{52224D16-39C1-074F-BDBD-70BF28F9DE55}">
      <dgm:prSet/>
      <dgm:spPr/>
      <dgm:t>
        <a:bodyPr/>
        <a:lstStyle/>
        <a:p>
          <a:pPr>
            <a:lnSpc>
              <a:spcPct val="85000"/>
            </a:lnSpc>
            <a:spcBef>
              <a:spcPts val="600"/>
            </a:spcBef>
            <a:spcAft>
              <a:spcPts val="0"/>
            </a:spcAft>
          </a:pPr>
          <a:endParaRPr lang="en-US"/>
        </a:p>
      </dgm:t>
    </dgm:pt>
    <dgm:pt modelId="{1B3BE923-D337-7E48-AC4A-95A92F92D0F9}" type="sibTrans" cxnId="{52224D16-39C1-074F-BDBD-70BF28F9DE55}">
      <dgm:prSet/>
      <dgm:spPr/>
      <dgm:t>
        <a:bodyPr/>
        <a:lstStyle/>
        <a:p>
          <a:pPr>
            <a:lnSpc>
              <a:spcPct val="85000"/>
            </a:lnSpc>
            <a:spcBef>
              <a:spcPts val="600"/>
            </a:spcBef>
            <a:spcAft>
              <a:spcPts val="0"/>
            </a:spcAft>
          </a:pPr>
          <a:endParaRPr lang="en-US"/>
        </a:p>
      </dgm:t>
    </dgm:pt>
    <dgm:pt modelId="{FE747F98-9667-8449-B657-8E1CE31CC2CA}" type="pres">
      <dgm:prSet presAssocID="{19D97B66-C576-C948-92F8-9EE176FAF1C1}" presName="theList" presStyleCnt="0">
        <dgm:presLayoutVars>
          <dgm:dir/>
          <dgm:animLvl val="lvl"/>
          <dgm:resizeHandles val="exact"/>
        </dgm:presLayoutVars>
      </dgm:prSet>
      <dgm:spPr/>
    </dgm:pt>
    <dgm:pt modelId="{58CC56CE-4582-CB45-BB41-948D1689DA65}" type="pres">
      <dgm:prSet presAssocID="{E3B64C43-481E-7945-A6AD-32633D90A60F}" presName="compNode" presStyleCnt="0"/>
      <dgm:spPr/>
    </dgm:pt>
    <dgm:pt modelId="{CA578D1E-191A-1949-AD75-5B104B8EB591}" type="pres">
      <dgm:prSet presAssocID="{E3B64C43-481E-7945-A6AD-32633D90A60F}" presName="aNode" presStyleLbl="bgShp" presStyleIdx="0" presStyleCnt="3" custScaleX="79151" custLinFactX="99890" custLinFactNeighborX="100000"/>
      <dgm:spPr/>
    </dgm:pt>
    <dgm:pt modelId="{59C64B80-C8D0-4C4E-A0A0-D568A995A814}" type="pres">
      <dgm:prSet presAssocID="{E3B64C43-481E-7945-A6AD-32633D90A60F}" presName="textNode" presStyleLbl="bgShp" presStyleIdx="0" presStyleCnt="3"/>
      <dgm:spPr/>
    </dgm:pt>
    <dgm:pt modelId="{F4991986-DF2F-C648-AF76-F17C039DE38F}" type="pres">
      <dgm:prSet presAssocID="{E3B64C43-481E-7945-A6AD-32633D90A60F}" presName="compChildNode" presStyleCnt="0"/>
      <dgm:spPr/>
    </dgm:pt>
    <dgm:pt modelId="{30D8C043-F98E-0549-A240-62985B6C855C}" type="pres">
      <dgm:prSet presAssocID="{E3B64C43-481E-7945-A6AD-32633D90A60F}" presName="theInnerList" presStyleCnt="0"/>
      <dgm:spPr/>
    </dgm:pt>
    <dgm:pt modelId="{9B3AA968-4103-4E4C-9BC6-DCFE013E1B9A}" type="pres">
      <dgm:prSet presAssocID="{15D18F0A-378A-4540-B5A6-9A86F6279B5A}" presName="childNode" presStyleLbl="node1" presStyleIdx="0" presStyleCnt="9" custScaleX="83515" custScaleY="105636" custLinFactX="100000" custLinFactNeighborX="148688">
        <dgm:presLayoutVars>
          <dgm:bulletEnabled val="1"/>
        </dgm:presLayoutVars>
      </dgm:prSet>
      <dgm:spPr/>
    </dgm:pt>
    <dgm:pt modelId="{5547259D-EA60-7842-8FA9-E577A12464FC}" type="pres">
      <dgm:prSet presAssocID="{E3B64C43-481E-7945-A6AD-32633D90A60F}" presName="aSpace" presStyleCnt="0"/>
      <dgm:spPr/>
    </dgm:pt>
    <dgm:pt modelId="{D330A628-4B80-764B-9787-6D7613A4A2F8}" type="pres">
      <dgm:prSet presAssocID="{7329B461-C68D-A348-84F8-4070F1A65196}" presName="compNode" presStyleCnt="0"/>
      <dgm:spPr/>
    </dgm:pt>
    <dgm:pt modelId="{57B52300-470C-8748-8142-937F25DCFFD1}" type="pres">
      <dgm:prSet presAssocID="{7329B461-C68D-A348-84F8-4070F1A65196}" presName="aNode" presStyleLbl="bgShp" presStyleIdx="1" presStyleCnt="3" custScaleX="71752" custLinFactNeighborX="34930"/>
      <dgm:spPr/>
    </dgm:pt>
    <dgm:pt modelId="{A92B5296-2BA3-1F4E-84BA-F0E85E3D799F}" type="pres">
      <dgm:prSet presAssocID="{7329B461-C68D-A348-84F8-4070F1A65196}" presName="textNode" presStyleLbl="bgShp" presStyleIdx="1" presStyleCnt="3"/>
      <dgm:spPr/>
    </dgm:pt>
    <dgm:pt modelId="{296231BB-081E-1F48-ABBB-E12C3027C8A6}" type="pres">
      <dgm:prSet presAssocID="{7329B461-C68D-A348-84F8-4070F1A65196}" presName="compChildNode" presStyleCnt="0"/>
      <dgm:spPr/>
    </dgm:pt>
    <dgm:pt modelId="{095C3F99-7FA5-964D-BE46-8FCFAE9561AF}" type="pres">
      <dgm:prSet presAssocID="{7329B461-C68D-A348-84F8-4070F1A65196}" presName="theInnerList" presStyleCnt="0"/>
      <dgm:spPr/>
    </dgm:pt>
    <dgm:pt modelId="{5BDBA849-D20F-964E-8F2F-3BE8A50ACFC9}" type="pres">
      <dgm:prSet presAssocID="{F7080718-4613-2F4B-ADC6-C303C989351E}" presName="childNode" presStyleLbl="node1" presStyleIdx="1" presStyleCnt="9" custScaleX="72818" custScaleY="90931" custLinFactNeighborX="43663">
        <dgm:presLayoutVars>
          <dgm:bulletEnabled val="1"/>
        </dgm:presLayoutVars>
      </dgm:prSet>
      <dgm:spPr/>
    </dgm:pt>
    <dgm:pt modelId="{8F72D79C-4488-3C47-A6D0-0708C6192605}" type="pres">
      <dgm:prSet presAssocID="{F7080718-4613-2F4B-ADC6-C303C989351E}" presName="aSpace2" presStyleCnt="0"/>
      <dgm:spPr/>
    </dgm:pt>
    <dgm:pt modelId="{AD47D36D-92C6-BD4E-8B2C-80C052010956}" type="pres">
      <dgm:prSet presAssocID="{02004536-492F-EB48-B86D-949DF46A9C21}" presName="childNode" presStyleLbl="node1" presStyleIdx="2" presStyleCnt="9" custScaleX="72818" custScaleY="95043" custLinFactNeighborX="43663">
        <dgm:presLayoutVars>
          <dgm:bulletEnabled val="1"/>
        </dgm:presLayoutVars>
      </dgm:prSet>
      <dgm:spPr/>
    </dgm:pt>
    <dgm:pt modelId="{50B4F79B-0B84-7E41-9445-939A4977B267}" type="pres">
      <dgm:prSet presAssocID="{7329B461-C68D-A348-84F8-4070F1A65196}" presName="aSpace" presStyleCnt="0"/>
      <dgm:spPr/>
    </dgm:pt>
    <dgm:pt modelId="{3FA93FE3-B25F-D847-9E85-55B6F372AA23}" type="pres">
      <dgm:prSet presAssocID="{9C9EC0E2-15C8-F246-98DB-313BA3A2B677}" presName="compNode" presStyleCnt="0"/>
      <dgm:spPr/>
    </dgm:pt>
    <dgm:pt modelId="{1932F876-6D34-F44F-92AF-68EE71AC7B75}" type="pres">
      <dgm:prSet presAssocID="{9C9EC0E2-15C8-F246-98DB-313BA3A2B677}" presName="aNode" presStyleLbl="bgShp" presStyleIdx="2" presStyleCnt="3" custScaleX="112561" custLinFactX="-63443" custLinFactNeighborX="-100000"/>
      <dgm:spPr/>
    </dgm:pt>
    <dgm:pt modelId="{D1B72AF8-E270-3C4C-83F3-A7701ED95705}" type="pres">
      <dgm:prSet presAssocID="{9C9EC0E2-15C8-F246-98DB-313BA3A2B677}" presName="textNode" presStyleLbl="bgShp" presStyleIdx="2" presStyleCnt="3"/>
      <dgm:spPr/>
    </dgm:pt>
    <dgm:pt modelId="{7E7E1761-8683-EA44-9A77-1A0978DC90DA}" type="pres">
      <dgm:prSet presAssocID="{9C9EC0E2-15C8-F246-98DB-313BA3A2B677}" presName="compChildNode" presStyleCnt="0"/>
      <dgm:spPr/>
    </dgm:pt>
    <dgm:pt modelId="{C06312BC-7A99-1A4E-81AA-A4E071A7170F}" type="pres">
      <dgm:prSet presAssocID="{9C9EC0E2-15C8-F246-98DB-313BA3A2B677}" presName="theInnerList" presStyleCnt="0"/>
      <dgm:spPr/>
    </dgm:pt>
    <dgm:pt modelId="{CA910DAD-8117-5C4D-B081-0C3EF8D59C19}" type="pres">
      <dgm:prSet presAssocID="{F5AB6A3C-70F0-EB43-B3F5-949F0301C35E}" presName="childNode" presStyleLbl="node1" presStyleIdx="3" presStyleCnt="9" custScaleX="120737" custScaleY="98163" custLinFactX="-100000" custLinFactNeighborX="-104304" custLinFactNeighborY="-27118">
        <dgm:presLayoutVars>
          <dgm:bulletEnabled val="1"/>
        </dgm:presLayoutVars>
      </dgm:prSet>
      <dgm:spPr/>
    </dgm:pt>
    <dgm:pt modelId="{017F90E7-91CB-F045-83E0-4E16EF30F3F7}" type="pres">
      <dgm:prSet presAssocID="{F5AB6A3C-70F0-EB43-B3F5-949F0301C35E}" presName="aSpace2" presStyleCnt="0"/>
      <dgm:spPr/>
    </dgm:pt>
    <dgm:pt modelId="{63B35182-D4DE-4A48-AE9A-569C30C90F41}" type="pres">
      <dgm:prSet presAssocID="{DD3DFD6B-4255-7A41-9A3B-59B8A13CF862}" presName="childNode" presStyleLbl="node1" presStyleIdx="4" presStyleCnt="9" custScaleX="120737" custScaleY="103479" custLinFactX="-100000" custLinFactNeighborX="-104304" custLinFactNeighborY="-9192">
        <dgm:presLayoutVars>
          <dgm:bulletEnabled val="1"/>
        </dgm:presLayoutVars>
      </dgm:prSet>
      <dgm:spPr/>
    </dgm:pt>
    <dgm:pt modelId="{DA611C79-B787-844E-BD07-A9C0567320AC}" type="pres">
      <dgm:prSet presAssocID="{DD3DFD6B-4255-7A41-9A3B-59B8A13CF862}" presName="aSpace2" presStyleCnt="0"/>
      <dgm:spPr/>
    </dgm:pt>
    <dgm:pt modelId="{F25AB80A-3AA7-CA41-87B9-E2AE5CED4E5C}" type="pres">
      <dgm:prSet presAssocID="{DB83841A-677F-424F-AD92-9B5F6D033601}" presName="childNode" presStyleLbl="node1" presStyleIdx="5" presStyleCnt="9" custScaleX="120737" custScaleY="123663" custLinFactX="-100000" custLinFactNeighborX="-104304" custLinFactNeighborY="-10893">
        <dgm:presLayoutVars>
          <dgm:bulletEnabled val="1"/>
        </dgm:presLayoutVars>
      </dgm:prSet>
      <dgm:spPr/>
    </dgm:pt>
    <dgm:pt modelId="{B7CE41FA-60C0-4D4A-AE97-F107A3F90635}" type="pres">
      <dgm:prSet presAssocID="{DB83841A-677F-424F-AD92-9B5F6D033601}" presName="aSpace2" presStyleCnt="0"/>
      <dgm:spPr/>
    </dgm:pt>
    <dgm:pt modelId="{02048BA8-ACFE-1349-8B12-95F09E24BE77}" type="pres">
      <dgm:prSet presAssocID="{CF1CB92E-F3AE-B240-8CAC-01E7AA208B6A}" presName="childNode" presStyleLbl="node1" presStyleIdx="6" presStyleCnt="9" custScaleX="120737" custScaleY="98163" custLinFactX="-100000" custLinFactNeighborX="-104304" custLinFactNeighborY="-9821">
        <dgm:presLayoutVars>
          <dgm:bulletEnabled val="1"/>
        </dgm:presLayoutVars>
      </dgm:prSet>
      <dgm:spPr/>
    </dgm:pt>
    <dgm:pt modelId="{2186CE7D-4975-C24C-B3AB-4E7AB48B3BA1}" type="pres">
      <dgm:prSet presAssocID="{CF1CB92E-F3AE-B240-8CAC-01E7AA208B6A}" presName="aSpace2" presStyleCnt="0"/>
      <dgm:spPr/>
    </dgm:pt>
    <dgm:pt modelId="{E886100C-EFAB-7C4C-9EC2-C498C2DA161E}" type="pres">
      <dgm:prSet presAssocID="{E8CB3EF7-6E96-0747-89CF-D1D05C263B1B}" presName="childNode" presStyleLbl="node1" presStyleIdx="7" presStyleCnt="9" custScaleX="120737" custScaleY="100373" custLinFactX="-100000" custLinFactNeighborX="-104304">
        <dgm:presLayoutVars>
          <dgm:bulletEnabled val="1"/>
        </dgm:presLayoutVars>
      </dgm:prSet>
      <dgm:spPr/>
    </dgm:pt>
    <dgm:pt modelId="{BEADA1C3-E432-9B4B-B26C-951251D46BFD}" type="pres">
      <dgm:prSet presAssocID="{E8CB3EF7-6E96-0747-89CF-D1D05C263B1B}" presName="aSpace2" presStyleCnt="0"/>
      <dgm:spPr/>
    </dgm:pt>
    <dgm:pt modelId="{A9958403-7D06-7045-A688-7AD7244C9732}" type="pres">
      <dgm:prSet presAssocID="{2A28E6BE-B184-1E4A-9CC1-23D5ACC90C85}" presName="childNode" presStyleLbl="node1" presStyleIdx="8" presStyleCnt="9" custScaleX="120737" custScaleY="101515" custLinFactX="-100000" custLinFactNeighborX="-104304">
        <dgm:presLayoutVars>
          <dgm:bulletEnabled val="1"/>
        </dgm:presLayoutVars>
      </dgm:prSet>
      <dgm:spPr/>
    </dgm:pt>
  </dgm:ptLst>
  <dgm:cxnLst>
    <dgm:cxn modelId="{B6103600-A772-8741-A873-AAB91B5B26AB}" type="presOf" srcId="{E8CB3EF7-6E96-0747-89CF-D1D05C263B1B}" destId="{E886100C-EFAB-7C4C-9EC2-C498C2DA161E}" srcOrd="0" destOrd="0" presId="urn:microsoft.com/office/officeart/2005/8/layout/lProcess2"/>
    <dgm:cxn modelId="{1798C714-B93F-8548-B319-68B2A5737D4F}" srcId="{7329B461-C68D-A348-84F8-4070F1A65196}" destId="{02004536-492F-EB48-B86D-949DF46A9C21}" srcOrd="1" destOrd="0" parTransId="{EFC9A30B-30FF-114E-B3AD-78FBD6317793}" sibTransId="{8110AF4C-1FAE-A443-8937-E43818B6D4A0}"/>
    <dgm:cxn modelId="{52224D16-39C1-074F-BDBD-70BF28F9DE55}" srcId="{9C9EC0E2-15C8-F246-98DB-313BA3A2B677}" destId="{2A28E6BE-B184-1E4A-9CC1-23D5ACC90C85}" srcOrd="5" destOrd="0" parTransId="{B3BBD18F-D5A7-0543-9CE7-58CD948B3EF5}" sibTransId="{1B3BE923-D337-7E48-AC4A-95A92F92D0F9}"/>
    <dgm:cxn modelId="{681AC721-9CB6-8749-8360-7928E0CCFA0F}" type="presOf" srcId="{CF1CB92E-F3AE-B240-8CAC-01E7AA208B6A}" destId="{02048BA8-ACFE-1349-8B12-95F09E24BE77}" srcOrd="0" destOrd="0" presId="urn:microsoft.com/office/officeart/2005/8/layout/lProcess2"/>
    <dgm:cxn modelId="{1551D22D-5C94-DB45-865A-3166F8730610}" srcId="{9C9EC0E2-15C8-F246-98DB-313BA3A2B677}" destId="{DD3DFD6B-4255-7A41-9A3B-59B8A13CF862}" srcOrd="1" destOrd="0" parTransId="{FEF55ECE-B1B6-2D4B-890C-75EAAB619B6E}" sibTransId="{1300593E-B1EB-C54F-937C-E16101186122}"/>
    <dgm:cxn modelId="{E0D95B30-A3E7-3242-9E18-25F8FFECA91A}" type="presOf" srcId="{7329B461-C68D-A348-84F8-4070F1A65196}" destId="{A92B5296-2BA3-1F4E-84BA-F0E85E3D799F}" srcOrd="1" destOrd="0" presId="urn:microsoft.com/office/officeart/2005/8/layout/lProcess2"/>
    <dgm:cxn modelId="{2E9A3E34-9471-9E42-8E05-8016A42A3EC9}" type="presOf" srcId="{9C9EC0E2-15C8-F246-98DB-313BA3A2B677}" destId="{1932F876-6D34-F44F-92AF-68EE71AC7B75}" srcOrd="0" destOrd="0" presId="urn:microsoft.com/office/officeart/2005/8/layout/lProcess2"/>
    <dgm:cxn modelId="{04ED9646-FCD3-E14C-B336-19A03F3119D9}" srcId="{19D97B66-C576-C948-92F8-9EE176FAF1C1}" destId="{E3B64C43-481E-7945-A6AD-32633D90A60F}" srcOrd="0" destOrd="0" parTransId="{3968C07B-0642-F749-9F7C-9592F76DA0D1}" sibTransId="{FA613D3A-ACF4-EB48-8A4B-356EF6A476F6}"/>
    <dgm:cxn modelId="{058B4153-A632-AB44-9F8A-7DD2A436EAFE}" srcId="{7329B461-C68D-A348-84F8-4070F1A65196}" destId="{F7080718-4613-2F4B-ADC6-C303C989351E}" srcOrd="0" destOrd="0" parTransId="{5B10277D-11F3-6E4C-A654-66F442566450}" sibTransId="{5FFB17FD-99C9-4143-9A11-2C3D70717796}"/>
    <dgm:cxn modelId="{0DD95E5A-7256-5C48-B7CE-846711FEB446}" type="presOf" srcId="{DD3DFD6B-4255-7A41-9A3B-59B8A13CF862}" destId="{63B35182-D4DE-4A48-AE9A-569C30C90F41}" srcOrd="0" destOrd="0" presId="urn:microsoft.com/office/officeart/2005/8/layout/lProcess2"/>
    <dgm:cxn modelId="{04C6706B-D410-FA46-84C0-E6C590211D0E}" type="presOf" srcId="{2A28E6BE-B184-1E4A-9CC1-23D5ACC90C85}" destId="{A9958403-7D06-7045-A688-7AD7244C9732}" srcOrd="0" destOrd="0" presId="urn:microsoft.com/office/officeart/2005/8/layout/lProcess2"/>
    <dgm:cxn modelId="{3A5F3973-A5A7-4B4C-ABFB-D49777D92133}" type="presOf" srcId="{7329B461-C68D-A348-84F8-4070F1A65196}" destId="{57B52300-470C-8748-8142-937F25DCFFD1}" srcOrd="0" destOrd="0" presId="urn:microsoft.com/office/officeart/2005/8/layout/lProcess2"/>
    <dgm:cxn modelId="{38F27C76-EC46-834D-AD66-407EB4CAAF67}" type="presOf" srcId="{E3B64C43-481E-7945-A6AD-32633D90A60F}" destId="{59C64B80-C8D0-4C4E-A0A0-D568A995A814}" srcOrd="1" destOrd="0" presId="urn:microsoft.com/office/officeart/2005/8/layout/lProcess2"/>
    <dgm:cxn modelId="{42820F80-5B74-1B48-9A36-11F08A8990D7}" srcId="{19D97B66-C576-C948-92F8-9EE176FAF1C1}" destId="{7329B461-C68D-A348-84F8-4070F1A65196}" srcOrd="1" destOrd="0" parTransId="{CFCB955B-5F3D-024E-8580-68965DDF9EAB}" sibTransId="{FC44B9FB-F6C8-BB4B-ACC6-00837141E220}"/>
    <dgm:cxn modelId="{CA2AD583-27A2-0A4C-BDBE-E8C0B5AF2210}" srcId="{9C9EC0E2-15C8-F246-98DB-313BA3A2B677}" destId="{DB83841A-677F-424F-AD92-9B5F6D033601}" srcOrd="2" destOrd="0" parTransId="{D48A3963-E55F-4F4F-8654-801C897876D5}" sibTransId="{44A370CC-8955-C244-BF1F-973C6AA70F5E}"/>
    <dgm:cxn modelId="{08D3CD87-74C1-4F4A-8512-6165FC642EF5}" srcId="{E3B64C43-481E-7945-A6AD-32633D90A60F}" destId="{15D18F0A-378A-4540-B5A6-9A86F6279B5A}" srcOrd="0" destOrd="0" parTransId="{C29B9974-2377-B14B-ACF0-412CE1D781F3}" sibTransId="{AC5D8FE1-0D67-4241-8198-455887BBD2C3}"/>
    <dgm:cxn modelId="{4AE93394-4E13-D348-880F-8F27841EA84F}" type="presOf" srcId="{DB83841A-677F-424F-AD92-9B5F6D033601}" destId="{F25AB80A-3AA7-CA41-87B9-E2AE5CED4E5C}" srcOrd="0" destOrd="0" presId="urn:microsoft.com/office/officeart/2005/8/layout/lProcess2"/>
    <dgm:cxn modelId="{1B51369C-2FFF-0C49-BB3C-AE53678C2284}" srcId="{9C9EC0E2-15C8-F246-98DB-313BA3A2B677}" destId="{E8CB3EF7-6E96-0747-89CF-D1D05C263B1B}" srcOrd="4" destOrd="0" parTransId="{6CC6F865-FF1F-E148-AA7C-CB00B67C36F0}" sibTransId="{E9F27465-55DC-A649-B4FF-C642D78876E6}"/>
    <dgm:cxn modelId="{113A079D-9960-BB49-A5A3-8122C6B29204}" type="presOf" srcId="{9C9EC0E2-15C8-F246-98DB-313BA3A2B677}" destId="{D1B72AF8-E270-3C4C-83F3-A7701ED95705}" srcOrd="1" destOrd="0" presId="urn:microsoft.com/office/officeart/2005/8/layout/lProcess2"/>
    <dgm:cxn modelId="{FD935EA1-2702-4A43-85B9-B27C57AD4D97}" type="presOf" srcId="{15D18F0A-378A-4540-B5A6-9A86F6279B5A}" destId="{9B3AA968-4103-4E4C-9BC6-DCFE013E1B9A}" srcOrd="0" destOrd="0" presId="urn:microsoft.com/office/officeart/2005/8/layout/lProcess2"/>
    <dgm:cxn modelId="{5FD608A7-017A-0C4D-B713-FF8534BA4118}" type="presOf" srcId="{F7080718-4613-2F4B-ADC6-C303C989351E}" destId="{5BDBA849-D20F-964E-8F2F-3BE8A50ACFC9}" srcOrd="0" destOrd="0" presId="urn:microsoft.com/office/officeart/2005/8/layout/lProcess2"/>
    <dgm:cxn modelId="{4F73B3AD-3BB3-D840-8B22-4B22E4164CA2}" srcId="{9C9EC0E2-15C8-F246-98DB-313BA3A2B677}" destId="{F5AB6A3C-70F0-EB43-B3F5-949F0301C35E}" srcOrd="0" destOrd="0" parTransId="{3CB1B7AD-6353-0840-A4FA-878998605B3A}" sibTransId="{9B156E00-E32E-8840-AFF5-DAA5063FC201}"/>
    <dgm:cxn modelId="{5072CEAD-2129-FA4D-86FC-47C7BD11CB6E}" type="presOf" srcId="{E3B64C43-481E-7945-A6AD-32633D90A60F}" destId="{CA578D1E-191A-1949-AD75-5B104B8EB591}" srcOrd="0" destOrd="0" presId="urn:microsoft.com/office/officeart/2005/8/layout/lProcess2"/>
    <dgm:cxn modelId="{72767FDC-68CE-3942-9A99-1958EE69BE71}" type="presOf" srcId="{19D97B66-C576-C948-92F8-9EE176FAF1C1}" destId="{FE747F98-9667-8449-B657-8E1CE31CC2CA}" srcOrd="0" destOrd="0" presId="urn:microsoft.com/office/officeart/2005/8/layout/lProcess2"/>
    <dgm:cxn modelId="{2DF437DF-4B88-CE4E-B565-C926102B61E3}" type="presOf" srcId="{02004536-492F-EB48-B86D-949DF46A9C21}" destId="{AD47D36D-92C6-BD4E-8B2C-80C052010956}" srcOrd="0" destOrd="0" presId="urn:microsoft.com/office/officeart/2005/8/layout/lProcess2"/>
    <dgm:cxn modelId="{D2EBE7EA-D12A-C34F-BFF9-109C7839FD95}" srcId="{19D97B66-C576-C948-92F8-9EE176FAF1C1}" destId="{9C9EC0E2-15C8-F246-98DB-313BA3A2B677}" srcOrd="2" destOrd="0" parTransId="{79FC11C1-3E6D-2548-B4E3-E6F828120E50}" sibTransId="{AD05AF9F-2873-B445-9E38-A112901C8C8F}"/>
    <dgm:cxn modelId="{A36944EC-6790-2D47-9B2B-66EBFD1CDFD6}" type="presOf" srcId="{F5AB6A3C-70F0-EB43-B3F5-949F0301C35E}" destId="{CA910DAD-8117-5C4D-B081-0C3EF8D59C19}" srcOrd="0" destOrd="0" presId="urn:microsoft.com/office/officeart/2005/8/layout/lProcess2"/>
    <dgm:cxn modelId="{919D69F7-676F-8C4E-B9AE-3A6F90558977}" srcId="{9C9EC0E2-15C8-F246-98DB-313BA3A2B677}" destId="{CF1CB92E-F3AE-B240-8CAC-01E7AA208B6A}" srcOrd="3" destOrd="0" parTransId="{4E82A983-2DDA-E84E-B025-1C7D13637F90}" sibTransId="{66CB9D30-D236-6943-9A3D-8CE39B0C2922}"/>
    <dgm:cxn modelId="{CBF842AD-40CC-BB40-A3A7-13DE1677ACEE}" type="presParOf" srcId="{FE747F98-9667-8449-B657-8E1CE31CC2CA}" destId="{58CC56CE-4582-CB45-BB41-948D1689DA65}" srcOrd="0" destOrd="0" presId="urn:microsoft.com/office/officeart/2005/8/layout/lProcess2"/>
    <dgm:cxn modelId="{67114EFB-2F04-D945-B3F0-0106C6F8C889}" type="presParOf" srcId="{58CC56CE-4582-CB45-BB41-948D1689DA65}" destId="{CA578D1E-191A-1949-AD75-5B104B8EB591}" srcOrd="0" destOrd="0" presId="urn:microsoft.com/office/officeart/2005/8/layout/lProcess2"/>
    <dgm:cxn modelId="{081785F3-CB72-B742-BD11-D24F0BCD6E7D}" type="presParOf" srcId="{58CC56CE-4582-CB45-BB41-948D1689DA65}" destId="{59C64B80-C8D0-4C4E-A0A0-D568A995A814}" srcOrd="1" destOrd="0" presId="urn:microsoft.com/office/officeart/2005/8/layout/lProcess2"/>
    <dgm:cxn modelId="{06F4D9BA-72EA-6640-AA17-E6E0AC5D5855}" type="presParOf" srcId="{58CC56CE-4582-CB45-BB41-948D1689DA65}" destId="{F4991986-DF2F-C648-AF76-F17C039DE38F}" srcOrd="2" destOrd="0" presId="urn:microsoft.com/office/officeart/2005/8/layout/lProcess2"/>
    <dgm:cxn modelId="{5C47F35F-99C0-464B-89B5-1F007A1B75D8}" type="presParOf" srcId="{F4991986-DF2F-C648-AF76-F17C039DE38F}" destId="{30D8C043-F98E-0549-A240-62985B6C855C}" srcOrd="0" destOrd="0" presId="urn:microsoft.com/office/officeart/2005/8/layout/lProcess2"/>
    <dgm:cxn modelId="{8112B13F-4EF2-BB4F-8C9C-FEBEE69DCC03}" type="presParOf" srcId="{30D8C043-F98E-0549-A240-62985B6C855C}" destId="{9B3AA968-4103-4E4C-9BC6-DCFE013E1B9A}" srcOrd="0" destOrd="0" presId="urn:microsoft.com/office/officeart/2005/8/layout/lProcess2"/>
    <dgm:cxn modelId="{02036100-CA91-A744-BFBB-299C94EFFC5D}" type="presParOf" srcId="{FE747F98-9667-8449-B657-8E1CE31CC2CA}" destId="{5547259D-EA60-7842-8FA9-E577A12464FC}" srcOrd="1" destOrd="0" presId="urn:microsoft.com/office/officeart/2005/8/layout/lProcess2"/>
    <dgm:cxn modelId="{1B6804F5-21D3-9748-B5DB-F35384AB88AC}" type="presParOf" srcId="{FE747F98-9667-8449-B657-8E1CE31CC2CA}" destId="{D330A628-4B80-764B-9787-6D7613A4A2F8}" srcOrd="2" destOrd="0" presId="urn:microsoft.com/office/officeart/2005/8/layout/lProcess2"/>
    <dgm:cxn modelId="{1C14DE74-5748-EE47-8257-3593E1267E2D}" type="presParOf" srcId="{D330A628-4B80-764B-9787-6D7613A4A2F8}" destId="{57B52300-470C-8748-8142-937F25DCFFD1}" srcOrd="0" destOrd="0" presId="urn:microsoft.com/office/officeart/2005/8/layout/lProcess2"/>
    <dgm:cxn modelId="{3AE32749-AFF7-AD4C-A514-BE9EA4EDE08D}" type="presParOf" srcId="{D330A628-4B80-764B-9787-6D7613A4A2F8}" destId="{A92B5296-2BA3-1F4E-84BA-F0E85E3D799F}" srcOrd="1" destOrd="0" presId="urn:microsoft.com/office/officeart/2005/8/layout/lProcess2"/>
    <dgm:cxn modelId="{605BB68F-BFF9-C447-91BC-DF30EE795EAC}" type="presParOf" srcId="{D330A628-4B80-764B-9787-6D7613A4A2F8}" destId="{296231BB-081E-1F48-ABBB-E12C3027C8A6}" srcOrd="2" destOrd="0" presId="urn:microsoft.com/office/officeart/2005/8/layout/lProcess2"/>
    <dgm:cxn modelId="{BE9FB2CA-9C13-F045-A91F-3ACCAE87CF9E}" type="presParOf" srcId="{296231BB-081E-1F48-ABBB-E12C3027C8A6}" destId="{095C3F99-7FA5-964D-BE46-8FCFAE9561AF}" srcOrd="0" destOrd="0" presId="urn:microsoft.com/office/officeart/2005/8/layout/lProcess2"/>
    <dgm:cxn modelId="{227F148A-1351-F84A-8F92-574792377E3F}" type="presParOf" srcId="{095C3F99-7FA5-964D-BE46-8FCFAE9561AF}" destId="{5BDBA849-D20F-964E-8F2F-3BE8A50ACFC9}" srcOrd="0" destOrd="0" presId="urn:microsoft.com/office/officeart/2005/8/layout/lProcess2"/>
    <dgm:cxn modelId="{CD9C73F2-28C4-3142-9B83-CDC13D25C1C1}" type="presParOf" srcId="{095C3F99-7FA5-964D-BE46-8FCFAE9561AF}" destId="{8F72D79C-4488-3C47-A6D0-0708C6192605}" srcOrd="1" destOrd="0" presId="urn:microsoft.com/office/officeart/2005/8/layout/lProcess2"/>
    <dgm:cxn modelId="{653EADE2-90A6-BB4B-BA7A-32B14DDDE432}" type="presParOf" srcId="{095C3F99-7FA5-964D-BE46-8FCFAE9561AF}" destId="{AD47D36D-92C6-BD4E-8B2C-80C052010956}" srcOrd="2" destOrd="0" presId="urn:microsoft.com/office/officeart/2005/8/layout/lProcess2"/>
    <dgm:cxn modelId="{1C9A22CA-749F-774D-A2D1-C4128CA95C24}" type="presParOf" srcId="{FE747F98-9667-8449-B657-8E1CE31CC2CA}" destId="{50B4F79B-0B84-7E41-9445-939A4977B267}" srcOrd="3" destOrd="0" presId="urn:microsoft.com/office/officeart/2005/8/layout/lProcess2"/>
    <dgm:cxn modelId="{DD5DADCB-02EC-2A48-A9F0-E77A16D02069}" type="presParOf" srcId="{FE747F98-9667-8449-B657-8E1CE31CC2CA}" destId="{3FA93FE3-B25F-D847-9E85-55B6F372AA23}" srcOrd="4" destOrd="0" presId="urn:microsoft.com/office/officeart/2005/8/layout/lProcess2"/>
    <dgm:cxn modelId="{5CE641B2-605C-9544-A0D1-56F3926D2651}" type="presParOf" srcId="{3FA93FE3-B25F-D847-9E85-55B6F372AA23}" destId="{1932F876-6D34-F44F-92AF-68EE71AC7B75}" srcOrd="0" destOrd="0" presId="urn:microsoft.com/office/officeart/2005/8/layout/lProcess2"/>
    <dgm:cxn modelId="{102C8862-FCFC-E546-8B53-EEE420751604}" type="presParOf" srcId="{3FA93FE3-B25F-D847-9E85-55B6F372AA23}" destId="{D1B72AF8-E270-3C4C-83F3-A7701ED95705}" srcOrd="1" destOrd="0" presId="urn:microsoft.com/office/officeart/2005/8/layout/lProcess2"/>
    <dgm:cxn modelId="{4C3C12A7-8926-3043-B733-9B2705A19562}" type="presParOf" srcId="{3FA93FE3-B25F-D847-9E85-55B6F372AA23}" destId="{7E7E1761-8683-EA44-9A77-1A0978DC90DA}" srcOrd="2" destOrd="0" presId="urn:microsoft.com/office/officeart/2005/8/layout/lProcess2"/>
    <dgm:cxn modelId="{A09976DD-F2C8-3B49-896F-9BA13C6DDF14}" type="presParOf" srcId="{7E7E1761-8683-EA44-9A77-1A0978DC90DA}" destId="{C06312BC-7A99-1A4E-81AA-A4E071A7170F}" srcOrd="0" destOrd="0" presId="urn:microsoft.com/office/officeart/2005/8/layout/lProcess2"/>
    <dgm:cxn modelId="{1F652246-46DE-D14C-9EDD-AE51A465BD24}" type="presParOf" srcId="{C06312BC-7A99-1A4E-81AA-A4E071A7170F}" destId="{CA910DAD-8117-5C4D-B081-0C3EF8D59C19}" srcOrd="0" destOrd="0" presId="urn:microsoft.com/office/officeart/2005/8/layout/lProcess2"/>
    <dgm:cxn modelId="{C1944318-7CBF-6743-8DE3-3E87B84C3CA9}" type="presParOf" srcId="{C06312BC-7A99-1A4E-81AA-A4E071A7170F}" destId="{017F90E7-91CB-F045-83E0-4E16EF30F3F7}" srcOrd="1" destOrd="0" presId="urn:microsoft.com/office/officeart/2005/8/layout/lProcess2"/>
    <dgm:cxn modelId="{1BB3D766-B051-A44B-8F6E-CFFD26C9F762}" type="presParOf" srcId="{C06312BC-7A99-1A4E-81AA-A4E071A7170F}" destId="{63B35182-D4DE-4A48-AE9A-569C30C90F41}" srcOrd="2" destOrd="0" presId="urn:microsoft.com/office/officeart/2005/8/layout/lProcess2"/>
    <dgm:cxn modelId="{0FB0777E-05D7-7C45-8686-6DBE57C9FBA7}" type="presParOf" srcId="{C06312BC-7A99-1A4E-81AA-A4E071A7170F}" destId="{DA611C79-B787-844E-BD07-A9C0567320AC}" srcOrd="3" destOrd="0" presId="urn:microsoft.com/office/officeart/2005/8/layout/lProcess2"/>
    <dgm:cxn modelId="{1205A4D4-FF36-174A-9A2B-EEAFC0DBA828}" type="presParOf" srcId="{C06312BC-7A99-1A4E-81AA-A4E071A7170F}" destId="{F25AB80A-3AA7-CA41-87B9-E2AE5CED4E5C}" srcOrd="4" destOrd="0" presId="urn:microsoft.com/office/officeart/2005/8/layout/lProcess2"/>
    <dgm:cxn modelId="{3F907468-98F3-8A43-B89E-CA54879670B2}" type="presParOf" srcId="{C06312BC-7A99-1A4E-81AA-A4E071A7170F}" destId="{B7CE41FA-60C0-4D4A-AE97-F107A3F90635}" srcOrd="5" destOrd="0" presId="urn:microsoft.com/office/officeart/2005/8/layout/lProcess2"/>
    <dgm:cxn modelId="{E5EBF396-942C-1547-9CB2-519FC97F67A7}" type="presParOf" srcId="{C06312BC-7A99-1A4E-81AA-A4E071A7170F}" destId="{02048BA8-ACFE-1349-8B12-95F09E24BE77}" srcOrd="6" destOrd="0" presId="urn:microsoft.com/office/officeart/2005/8/layout/lProcess2"/>
    <dgm:cxn modelId="{AD2E8563-546F-974D-BE17-AB186C9DB556}" type="presParOf" srcId="{C06312BC-7A99-1A4E-81AA-A4E071A7170F}" destId="{2186CE7D-4975-C24C-B3AB-4E7AB48B3BA1}" srcOrd="7" destOrd="0" presId="urn:microsoft.com/office/officeart/2005/8/layout/lProcess2"/>
    <dgm:cxn modelId="{E4998F50-74D1-C640-81EC-43B95473414A}" type="presParOf" srcId="{C06312BC-7A99-1A4E-81AA-A4E071A7170F}" destId="{E886100C-EFAB-7C4C-9EC2-C498C2DA161E}" srcOrd="8" destOrd="0" presId="urn:microsoft.com/office/officeart/2005/8/layout/lProcess2"/>
    <dgm:cxn modelId="{DE17FC28-C80D-AA41-AC44-6F08B8BE9330}" type="presParOf" srcId="{C06312BC-7A99-1A4E-81AA-A4E071A7170F}" destId="{BEADA1C3-E432-9B4B-B26C-951251D46BFD}" srcOrd="9" destOrd="0" presId="urn:microsoft.com/office/officeart/2005/8/layout/lProcess2"/>
    <dgm:cxn modelId="{D38B099F-2179-9240-BEE9-62486D9CC130}" type="presParOf" srcId="{C06312BC-7A99-1A4E-81AA-A4E071A7170F}" destId="{A9958403-7D06-7045-A688-7AD7244C9732}"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63D60-2518-4983-B488-671AF090B2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486D81-6F72-4FD5-A9D7-02018FDAB28B}">
      <dgm:prSet custT="1"/>
      <dgm:spPr/>
      <dgm:t>
        <a:bodyPr/>
        <a:lstStyle/>
        <a:p>
          <a:r>
            <a:rPr lang="en-US" sz="2400" dirty="0"/>
            <a:t>Canagliflozin</a:t>
          </a:r>
          <a:endParaRPr lang="en-US" sz="3400" dirty="0"/>
        </a:p>
      </dgm:t>
    </dgm:pt>
    <dgm:pt modelId="{9C156C11-3E72-4A91-8D85-2A6A272FA64D}" type="parTrans" cxnId="{F6C57D1F-6A54-4044-8566-ADBAF374CF6C}">
      <dgm:prSet/>
      <dgm:spPr/>
      <dgm:t>
        <a:bodyPr/>
        <a:lstStyle/>
        <a:p>
          <a:endParaRPr lang="en-US"/>
        </a:p>
      </dgm:t>
    </dgm:pt>
    <dgm:pt modelId="{1B19E99E-00C4-4C15-B604-CE5618441627}" type="sibTrans" cxnId="{F6C57D1F-6A54-4044-8566-ADBAF374CF6C}">
      <dgm:prSet/>
      <dgm:spPr/>
      <dgm:t>
        <a:bodyPr/>
        <a:lstStyle/>
        <a:p>
          <a:endParaRPr lang="en-US"/>
        </a:p>
      </dgm:t>
    </dgm:pt>
    <dgm:pt modelId="{E2E4D3E8-48CC-40D3-B915-4F887FB8C5EC}">
      <dgm:prSet custT="1"/>
      <dgm:spPr/>
      <dgm:t>
        <a:bodyPr/>
        <a:lstStyle/>
        <a:p>
          <a:pPr>
            <a:lnSpc>
              <a:spcPct val="85000"/>
            </a:lnSpc>
            <a:spcBef>
              <a:spcPts val="600"/>
            </a:spcBef>
            <a:spcAft>
              <a:spcPts val="0"/>
            </a:spcAft>
          </a:pPr>
          <a:r>
            <a:rPr lang="en-US" sz="1800" dirty="0"/>
            <a:t>FDA indicated to reduce the risk of ESKD, doubling of SCr, CV death, and hospitalization for heart failure in adults with T2DM and diabetic nephropathy with albuminuria.</a:t>
          </a:r>
          <a:r>
            <a:rPr lang="en-US" sz="1800" baseline="30000" dirty="0"/>
            <a:t>1</a:t>
          </a:r>
          <a:endParaRPr lang="en-US" sz="1800" dirty="0"/>
        </a:p>
      </dgm:t>
    </dgm:pt>
    <dgm:pt modelId="{40989B06-75A6-401C-A0AD-EAC7550B792E}" type="parTrans" cxnId="{5B7DDBAE-C9E3-4692-A6D8-26E3E31F72CE}">
      <dgm:prSet/>
      <dgm:spPr/>
      <dgm:t>
        <a:bodyPr/>
        <a:lstStyle/>
        <a:p>
          <a:endParaRPr lang="en-US"/>
        </a:p>
      </dgm:t>
    </dgm:pt>
    <dgm:pt modelId="{9EBB2CE8-D16C-4999-B202-05B5973E7F3F}" type="sibTrans" cxnId="{5B7DDBAE-C9E3-4692-A6D8-26E3E31F72CE}">
      <dgm:prSet/>
      <dgm:spPr/>
      <dgm:t>
        <a:bodyPr/>
        <a:lstStyle/>
        <a:p>
          <a:endParaRPr lang="en-US"/>
        </a:p>
      </dgm:t>
    </dgm:pt>
    <dgm:pt modelId="{35F52400-0C14-104C-81D4-B3DD1EBD6F1B}" type="pres">
      <dgm:prSet presAssocID="{9F963D60-2518-4983-B488-671AF090B2D6}" presName="Name0" presStyleCnt="0">
        <dgm:presLayoutVars>
          <dgm:dir/>
          <dgm:animLvl val="lvl"/>
          <dgm:resizeHandles val="exact"/>
        </dgm:presLayoutVars>
      </dgm:prSet>
      <dgm:spPr/>
    </dgm:pt>
    <dgm:pt modelId="{4817679E-39D8-AB46-8F95-719DAEAD0600}" type="pres">
      <dgm:prSet presAssocID="{5A486D81-6F72-4FD5-A9D7-02018FDAB28B}" presName="composite" presStyleCnt="0"/>
      <dgm:spPr/>
    </dgm:pt>
    <dgm:pt modelId="{4F6ED8F3-7917-C047-886B-018EA7542B87}" type="pres">
      <dgm:prSet presAssocID="{5A486D81-6F72-4FD5-A9D7-02018FDAB28B}" presName="parTx" presStyleLbl="alignNode1" presStyleIdx="0" presStyleCnt="1">
        <dgm:presLayoutVars>
          <dgm:chMax val="0"/>
          <dgm:chPref val="0"/>
          <dgm:bulletEnabled val="1"/>
        </dgm:presLayoutVars>
      </dgm:prSet>
      <dgm:spPr/>
    </dgm:pt>
    <dgm:pt modelId="{6CBE7508-B1F8-F648-93A5-33965B6D5D8F}" type="pres">
      <dgm:prSet presAssocID="{5A486D81-6F72-4FD5-A9D7-02018FDAB28B}" presName="desTx" presStyleLbl="alignAccFollowNode1" presStyleIdx="0" presStyleCnt="1">
        <dgm:presLayoutVars>
          <dgm:bulletEnabled val="1"/>
        </dgm:presLayoutVars>
      </dgm:prSet>
      <dgm:spPr/>
    </dgm:pt>
  </dgm:ptLst>
  <dgm:cxnLst>
    <dgm:cxn modelId="{F6C57D1F-6A54-4044-8566-ADBAF374CF6C}" srcId="{9F963D60-2518-4983-B488-671AF090B2D6}" destId="{5A486D81-6F72-4FD5-A9D7-02018FDAB28B}" srcOrd="0" destOrd="0" parTransId="{9C156C11-3E72-4A91-8D85-2A6A272FA64D}" sibTransId="{1B19E99E-00C4-4C15-B604-CE5618441627}"/>
    <dgm:cxn modelId="{0DB1569F-136B-2340-8D7A-37F0354AE329}" type="presOf" srcId="{9F963D60-2518-4983-B488-671AF090B2D6}" destId="{35F52400-0C14-104C-81D4-B3DD1EBD6F1B}" srcOrd="0" destOrd="0" presId="urn:microsoft.com/office/officeart/2005/8/layout/hList1"/>
    <dgm:cxn modelId="{5B7DDBAE-C9E3-4692-A6D8-26E3E31F72CE}" srcId="{5A486D81-6F72-4FD5-A9D7-02018FDAB28B}" destId="{E2E4D3E8-48CC-40D3-B915-4F887FB8C5EC}" srcOrd="0" destOrd="0" parTransId="{40989B06-75A6-401C-A0AD-EAC7550B792E}" sibTransId="{9EBB2CE8-D16C-4999-B202-05B5973E7F3F}"/>
    <dgm:cxn modelId="{6F00C3DC-C7C7-7B47-948F-B6049A56EAC8}" type="presOf" srcId="{5A486D81-6F72-4FD5-A9D7-02018FDAB28B}" destId="{4F6ED8F3-7917-C047-886B-018EA7542B87}" srcOrd="0" destOrd="0" presId="urn:microsoft.com/office/officeart/2005/8/layout/hList1"/>
    <dgm:cxn modelId="{F2E534FF-61E9-8C41-88E3-B2F1A773BB56}" type="presOf" srcId="{E2E4D3E8-48CC-40D3-B915-4F887FB8C5EC}" destId="{6CBE7508-B1F8-F648-93A5-33965B6D5D8F}" srcOrd="0" destOrd="0" presId="urn:microsoft.com/office/officeart/2005/8/layout/hList1"/>
    <dgm:cxn modelId="{E028CDA0-06E8-3045-9ED7-3C05240F9444}" type="presParOf" srcId="{35F52400-0C14-104C-81D4-B3DD1EBD6F1B}" destId="{4817679E-39D8-AB46-8F95-719DAEAD0600}" srcOrd="0" destOrd="0" presId="urn:microsoft.com/office/officeart/2005/8/layout/hList1"/>
    <dgm:cxn modelId="{3CEE83CE-D965-BD46-A7D8-BD600B06687C}" type="presParOf" srcId="{4817679E-39D8-AB46-8F95-719DAEAD0600}" destId="{4F6ED8F3-7917-C047-886B-018EA7542B87}" srcOrd="0" destOrd="0" presId="urn:microsoft.com/office/officeart/2005/8/layout/hList1"/>
    <dgm:cxn modelId="{5FFEC3A7-2970-424D-AA4E-42E0DEF8681E}" type="presParOf" srcId="{4817679E-39D8-AB46-8F95-719DAEAD0600}" destId="{6CBE7508-B1F8-F648-93A5-33965B6D5D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AF5CA9-0923-46F7-A26C-E1A0DFC0DB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77EB41F-B049-427F-9E40-E921356B20A2}">
      <dgm:prSet custT="1"/>
      <dgm:spPr/>
      <dgm:t>
        <a:bodyPr/>
        <a:lstStyle/>
        <a:p>
          <a:r>
            <a:rPr lang="en-US" sz="2400" dirty="0"/>
            <a:t>Dapagliflozin	</a:t>
          </a:r>
        </a:p>
      </dgm:t>
    </dgm:pt>
    <dgm:pt modelId="{53C9D422-49CD-4ED8-9CB6-0A81B5C71B98}" type="parTrans" cxnId="{23939AF4-32AC-4DB7-9D28-294F7EE19BBF}">
      <dgm:prSet/>
      <dgm:spPr/>
      <dgm:t>
        <a:bodyPr/>
        <a:lstStyle/>
        <a:p>
          <a:endParaRPr lang="en-US"/>
        </a:p>
      </dgm:t>
    </dgm:pt>
    <dgm:pt modelId="{4015FF8A-D67E-4814-B5A5-DAFDE4CEB1F5}" type="sibTrans" cxnId="{23939AF4-32AC-4DB7-9D28-294F7EE19BBF}">
      <dgm:prSet/>
      <dgm:spPr/>
      <dgm:t>
        <a:bodyPr/>
        <a:lstStyle/>
        <a:p>
          <a:endParaRPr lang="en-US"/>
        </a:p>
      </dgm:t>
    </dgm:pt>
    <dgm:pt modelId="{37F9EB9A-64FA-4BD6-AE90-1DD6026DC3EB}">
      <dgm:prSet custT="1"/>
      <dgm:spPr/>
      <dgm:t>
        <a:bodyPr/>
        <a:lstStyle/>
        <a:p>
          <a:pPr>
            <a:lnSpc>
              <a:spcPct val="85000"/>
            </a:lnSpc>
            <a:spcBef>
              <a:spcPts val="600"/>
            </a:spcBef>
            <a:spcAft>
              <a:spcPts val="0"/>
            </a:spcAft>
          </a:pPr>
          <a:r>
            <a:rPr lang="en-US" sz="1800" dirty="0"/>
            <a:t>FDA indicated to reduce the risk of sustained eGFR decline, ESKD, CV death, and hospitalization for heart failure in adults with chronic kidney disease at risk of progression.</a:t>
          </a:r>
          <a:r>
            <a:rPr lang="en-US" sz="1800" baseline="30000" dirty="0"/>
            <a:t>2</a:t>
          </a:r>
          <a:endParaRPr lang="en-US" sz="1800" dirty="0"/>
        </a:p>
      </dgm:t>
    </dgm:pt>
    <dgm:pt modelId="{594A0F5D-3BB4-450E-B812-38BA47516D4A}" type="parTrans" cxnId="{63668BB0-2DD7-490B-9946-E3A3B5980CF5}">
      <dgm:prSet/>
      <dgm:spPr/>
      <dgm:t>
        <a:bodyPr/>
        <a:lstStyle/>
        <a:p>
          <a:endParaRPr lang="en-US"/>
        </a:p>
      </dgm:t>
    </dgm:pt>
    <dgm:pt modelId="{459B2CE7-B48C-4E50-8C49-3E6116777C0E}" type="sibTrans" cxnId="{63668BB0-2DD7-490B-9946-E3A3B5980CF5}">
      <dgm:prSet/>
      <dgm:spPr/>
      <dgm:t>
        <a:bodyPr/>
        <a:lstStyle/>
        <a:p>
          <a:endParaRPr lang="en-US"/>
        </a:p>
      </dgm:t>
    </dgm:pt>
    <dgm:pt modelId="{BC8ACB30-923D-D247-A0FA-041A7BF5CCCA}" type="pres">
      <dgm:prSet presAssocID="{4DAF5CA9-0923-46F7-A26C-E1A0DFC0DB67}" presName="Name0" presStyleCnt="0">
        <dgm:presLayoutVars>
          <dgm:dir/>
          <dgm:animLvl val="lvl"/>
          <dgm:resizeHandles val="exact"/>
        </dgm:presLayoutVars>
      </dgm:prSet>
      <dgm:spPr/>
    </dgm:pt>
    <dgm:pt modelId="{B342DE66-360E-5143-ABD2-825BD4679D7B}" type="pres">
      <dgm:prSet presAssocID="{B77EB41F-B049-427F-9E40-E921356B20A2}" presName="composite" presStyleCnt="0"/>
      <dgm:spPr/>
    </dgm:pt>
    <dgm:pt modelId="{AD7D632D-3FBA-1D47-AB8A-0FC9CE71677E}" type="pres">
      <dgm:prSet presAssocID="{B77EB41F-B049-427F-9E40-E921356B20A2}" presName="parTx" presStyleLbl="alignNode1" presStyleIdx="0" presStyleCnt="1">
        <dgm:presLayoutVars>
          <dgm:chMax val="0"/>
          <dgm:chPref val="0"/>
          <dgm:bulletEnabled val="1"/>
        </dgm:presLayoutVars>
      </dgm:prSet>
      <dgm:spPr/>
    </dgm:pt>
    <dgm:pt modelId="{D24BA149-52E6-8D46-8AA8-2FAD15C50CF7}" type="pres">
      <dgm:prSet presAssocID="{B77EB41F-B049-427F-9E40-E921356B20A2}" presName="desTx" presStyleLbl="alignAccFollowNode1" presStyleIdx="0" presStyleCnt="1">
        <dgm:presLayoutVars>
          <dgm:bulletEnabled val="1"/>
        </dgm:presLayoutVars>
      </dgm:prSet>
      <dgm:spPr/>
    </dgm:pt>
  </dgm:ptLst>
  <dgm:cxnLst>
    <dgm:cxn modelId="{790CD41D-C94C-5C46-8886-1C5B9BC2DD1C}" type="presOf" srcId="{B77EB41F-B049-427F-9E40-E921356B20A2}" destId="{AD7D632D-3FBA-1D47-AB8A-0FC9CE71677E}" srcOrd="0" destOrd="0" presId="urn:microsoft.com/office/officeart/2005/8/layout/hList1"/>
    <dgm:cxn modelId="{63668BB0-2DD7-490B-9946-E3A3B5980CF5}" srcId="{B77EB41F-B049-427F-9E40-E921356B20A2}" destId="{37F9EB9A-64FA-4BD6-AE90-1DD6026DC3EB}" srcOrd="0" destOrd="0" parTransId="{594A0F5D-3BB4-450E-B812-38BA47516D4A}" sibTransId="{459B2CE7-B48C-4E50-8C49-3E6116777C0E}"/>
    <dgm:cxn modelId="{AB3D1AB1-1859-444B-8BC3-669A6F9217DD}" type="presOf" srcId="{4DAF5CA9-0923-46F7-A26C-E1A0DFC0DB67}" destId="{BC8ACB30-923D-D247-A0FA-041A7BF5CCCA}" srcOrd="0" destOrd="0" presId="urn:microsoft.com/office/officeart/2005/8/layout/hList1"/>
    <dgm:cxn modelId="{79E612C5-B748-E34F-8184-349F63333952}" type="presOf" srcId="{37F9EB9A-64FA-4BD6-AE90-1DD6026DC3EB}" destId="{D24BA149-52E6-8D46-8AA8-2FAD15C50CF7}" srcOrd="0" destOrd="0" presId="urn:microsoft.com/office/officeart/2005/8/layout/hList1"/>
    <dgm:cxn modelId="{23939AF4-32AC-4DB7-9D28-294F7EE19BBF}" srcId="{4DAF5CA9-0923-46F7-A26C-E1A0DFC0DB67}" destId="{B77EB41F-B049-427F-9E40-E921356B20A2}" srcOrd="0" destOrd="0" parTransId="{53C9D422-49CD-4ED8-9CB6-0A81B5C71B98}" sibTransId="{4015FF8A-D67E-4814-B5A5-DAFDE4CEB1F5}"/>
    <dgm:cxn modelId="{C5AC5A75-CB56-354F-9EE4-B88FFD00F688}" type="presParOf" srcId="{BC8ACB30-923D-D247-A0FA-041A7BF5CCCA}" destId="{B342DE66-360E-5143-ABD2-825BD4679D7B}" srcOrd="0" destOrd="0" presId="urn:microsoft.com/office/officeart/2005/8/layout/hList1"/>
    <dgm:cxn modelId="{74315422-ABD7-8C41-B59A-F6CE34030FD2}" type="presParOf" srcId="{B342DE66-360E-5143-ABD2-825BD4679D7B}" destId="{AD7D632D-3FBA-1D47-AB8A-0FC9CE71677E}" srcOrd="0" destOrd="0" presId="urn:microsoft.com/office/officeart/2005/8/layout/hList1"/>
    <dgm:cxn modelId="{BBE778C9-A7DB-5343-A7AA-107F867BCFA3}" type="presParOf" srcId="{B342DE66-360E-5143-ABD2-825BD4679D7B}" destId="{D24BA149-52E6-8D46-8AA8-2FAD15C50CF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8FB3DC-F1AA-4FA0-8D5A-400F99BEA5C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1F8EC2C-9DD7-4017-A64B-8D530A1E81B8}">
      <dgm:prSet custT="1"/>
      <dgm:spPr/>
      <dgm:t>
        <a:bodyPr/>
        <a:lstStyle/>
        <a:p>
          <a:r>
            <a:rPr lang="en-US" sz="1600" dirty="0"/>
            <a:t>FIDELIO-DKD found finerenone slowed kidney disease progression and improved CV </a:t>
          </a:r>
          <a:r>
            <a:rPr lang="en-US" sz="1600" u="none" dirty="0"/>
            <a:t>outcomes in patients with predominantly advanced kidney disease and T2DM</a:t>
          </a:r>
          <a:r>
            <a:rPr lang="en-US" sz="1600" u="none" baseline="30000" dirty="0"/>
            <a:t>2</a:t>
          </a:r>
        </a:p>
      </dgm:t>
    </dgm:pt>
    <dgm:pt modelId="{FCEAEF3B-5265-4C1F-B1B5-F1CCFB7695AB}" type="parTrans" cxnId="{1D8F8C74-154E-48E4-9F83-B92C406640F1}">
      <dgm:prSet/>
      <dgm:spPr/>
      <dgm:t>
        <a:bodyPr/>
        <a:lstStyle/>
        <a:p>
          <a:endParaRPr lang="en-US"/>
        </a:p>
      </dgm:t>
    </dgm:pt>
    <dgm:pt modelId="{83FB6CEF-57F7-4CB8-8B6E-396F2458E354}" type="sibTrans" cxnId="{1D8F8C74-154E-48E4-9F83-B92C406640F1}">
      <dgm:prSet/>
      <dgm:spPr/>
      <dgm:t>
        <a:bodyPr/>
        <a:lstStyle/>
        <a:p>
          <a:endParaRPr lang="en-US"/>
        </a:p>
      </dgm:t>
    </dgm:pt>
    <dgm:pt modelId="{01999DD2-2F74-4B61-8D55-6909F1B17950}">
      <dgm:prSet custT="1"/>
      <dgm:spPr/>
      <dgm:t>
        <a:bodyPr/>
        <a:lstStyle/>
        <a:p>
          <a:r>
            <a:rPr lang="en-US" sz="1600" dirty="0"/>
            <a:t>FIGARO-DKD found finerenone reduced risk of CV events in patients </a:t>
          </a:r>
          <a:r>
            <a:rPr lang="en-US" sz="1600" u="none" dirty="0"/>
            <a:t>with mild-to-moderate kidney disease and T2DM</a:t>
          </a:r>
          <a:r>
            <a:rPr lang="en-US" sz="1600" u="none" baseline="30000" dirty="0"/>
            <a:t>3</a:t>
          </a:r>
        </a:p>
      </dgm:t>
    </dgm:pt>
    <dgm:pt modelId="{5013D90F-6F6D-4047-838A-25F335FFB798}" type="parTrans" cxnId="{FCC4BF0F-8A65-4F4A-BC91-96EAF0FA577E}">
      <dgm:prSet/>
      <dgm:spPr/>
      <dgm:t>
        <a:bodyPr/>
        <a:lstStyle/>
        <a:p>
          <a:endParaRPr lang="en-US"/>
        </a:p>
      </dgm:t>
    </dgm:pt>
    <dgm:pt modelId="{3737F3B2-3808-434E-990C-47F2BEE8BE3E}" type="sibTrans" cxnId="{FCC4BF0F-8A65-4F4A-BC91-96EAF0FA577E}">
      <dgm:prSet/>
      <dgm:spPr/>
      <dgm:t>
        <a:bodyPr/>
        <a:lstStyle/>
        <a:p>
          <a:endParaRPr lang="en-US"/>
        </a:p>
      </dgm:t>
    </dgm:pt>
    <dgm:pt modelId="{641731A2-55E0-4098-941D-021123487B0D}">
      <dgm:prSet custT="1"/>
      <dgm:spPr/>
      <dgm:t>
        <a:bodyPr/>
        <a:lstStyle/>
        <a:p>
          <a:r>
            <a:rPr lang="en-US" sz="1600" dirty="0"/>
            <a:t>FIDELITY evaluated relationship between stage of kidney disease and efficacy of finerenone on composite CV and renal endpoints in 13,026 patients followed for 3 years</a:t>
          </a:r>
          <a:r>
            <a:rPr lang="en-US" sz="1600" baseline="30000" dirty="0"/>
            <a:t>1</a:t>
          </a:r>
          <a:endParaRPr lang="en-US" sz="1600" dirty="0"/>
        </a:p>
      </dgm:t>
    </dgm:pt>
    <dgm:pt modelId="{B6C1E354-ECF5-4119-B9D0-8B4F081A8227}" type="parTrans" cxnId="{8A489630-F43F-4479-AC31-8E16FD985489}">
      <dgm:prSet/>
      <dgm:spPr/>
      <dgm:t>
        <a:bodyPr/>
        <a:lstStyle/>
        <a:p>
          <a:endParaRPr lang="en-US"/>
        </a:p>
      </dgm:t>
    </dgm:pt>
    <dgm:pt modelId="{A621476E-DF2F-4295-B6D3-133CFA75287F}" type="sibTrans" cxnId="{8A489630-F43F-4479-AC31-8E16FD985489}">
      <dgm:prSet/>
      <dgm:spPr/>
      <dgm:t>
        <a:bodyPr/>
        <a:lstStyle/>
        <a:p>
          <a:endParaRPr lang="en-US"/>
        </a:p>
      </dgm:t>
    </dgm:pt>
    <dgm:pt modelId="{F58A2CA1-1BA2-4CEA-9803-1423C4CD903F}" type="pres">
      <dgm:prSet presAssocID="{B58FB3DC-F1AA-4FA0-8D5A-400F99BEA5CC}" presName="Name0" presStyleCnt="0">
        <dgm:presLayoutVars>
          <dgm:orgChart val="1"/>
          <dgm:chPref val="1"/>
          <dgm:dir/>
          <dgm:animOne val="branch"/>
          <dgm:animLvl val="lvl"/>
          <dgm:resizeHandles/>
        </dgm:presLayoutVars>
      </dgm:prSet>
      <dgm:spPr/>
    </dgm:pt>
    <dgm:pt modelId="{46C7150E-A5B1-437E-ADF9-CC63D61D1FE1}" type="pres">
      <dgm:prSet presAssocID="{641731A2-55E0-4098-941D-021123487B0D}" presName="hierRoot1" presStyleCnt="0">
        <dgm:presLayoutVars>
          <dgm:hierBranch val="init"/>
        </dgm:presLayoutVars>
      </dgm:prSet>
      <dgm:spPr/>
    </dgm:pt>
    <dgm:pt modelId="{1549EF22-9941-4BBD-85E0-FF87EAE29E09}" type="pres">
      <dgm:prSet presAssocID="{641731A2-55E0-4098-941D-021123487B0D}" presName="rootComposite1" presStyleCnt="0"/>
      <dgm:spPr/>
    </dgm:pt>
    <dgm:pt modelId="{E7548A40-2658-4F4D-88A0-134135CB50BF}" type="pres">
      <dgm:prSet presAssocID="{641731A2-55E0-4098-941D-021123487B0D}" presName="rootText1" presStyleLbl="alignAcc1" presStyleIdx="0" presStyleCnt="0" custScaleX="294661" custScaleY="94241" custLinFactNeighborX="0" custLinFactNeighborY="-3999">
        <dgm:presLayoutVars>
          <dgm:chPref val="3"/>
        </dgm:presLayoutVars>
      </dgm:prSet>
      <dgm:spPr/>
    </dgm:pt>
    <dgm:pt modelId="{6E9FADED-3AF1-41C1-90A8-50AD1B56C5B0}" type="pres">
      <dgm:prSet presAssocID="{641731A2-55E0-4098-941D-021123487B0D}" presName="topArc1" presStyleLbl="parChTrans1D1" presStyleIdx="0" presStyleCnt="6"/>
      <dgm:spPr/>
    </dgm:pt>
    <dgm:pt modelId="{3E3AC201-F7BE-49AB-8BCA-7879C54AB8B5}" type="pres">
      <dgm:prSet presAssocID="{641731A2-55E0-4098-941D-021123487B0D}" presName="bottomArc1" presStyleLbl="parChTrans1D1" presStyleIdx="1" presStyleCnt="6"/>
      <dgm:spPr/>
    </dgm:pt>
    <dgm:pt modelId="{7DD7BDF8-F01C-4824-8801-7A4629D8C552}" type="pres">
      <dgm:prSet presAssocID="{641731A2-55E0-4098-941D-021123487B0D}" presName="topConnNode1" presStyleLbl="node1" presStyleIdx="0" presStyleCnt="0"/>
      <dgm:spPr/>
    </dgm:pt>
    <dgm:pt modelId="{B0BBAA82-861B-43A0-93E9-5B5B4A5C6074}" type="pres">
      <dgm:prSet presAssocID="{641731A2-55E0-4098-941D-021123487B0D}" presName="hierChild2" presStyleCnt="0"/>
      <dgm:spPr/>
    </dgm:pt>
    <dgm:pt modelId="{3B937150-C51A-458A-BA8A-EE3639517D4C}" type="pres">
      <dgm:prSet presAssocID="{FCEAEF3B-5265-4C1F-B1B5-F1CCFB7695AB}" presName="Name28" presStyleLbl="parChTrans1D2" presStyleIdx="0" presStyleCnt="2"/>
      <dgm:spPr/>
    </dgm:pt>
    <dgm:pt modelId="{4E84984E-7E15-4BEC-BC13-CCBC49ED18A4}" type="pres">
      <dgm:prSet presAssocID="{B1F8EC2C-9DD7-4017-A64B-8D530A1E81B8}" presName="hierRoot2" presStyleCnt="0">
        <dgm:presLayoutVars>
          <dgm:hierBranch val="init"/>
        </dgm:presLayoutVars>
      </dgm:prSet>
      <dgm:spPr/>
    </dgm:pt>
    <dgm:pt modelId="{BC0C5EB4-A1D6-41C0-A651-5B89CBA451B6}" type="pres">
      <dgm:prSet presAssocID="{B1F8EC2C-9DD7-4017-A64B-8D530A1E81B8}" presName="rootComposite2" presStyleCnt="0"/>
      <dgm:spPr/>
    </dgm:pt>
    <dgm:pt modelId="{C5B49B9E-B8EF-497E-A0D0-5B32FD92934A}" type="pres">
      <dgm:prSet presAssocID="{B1F8EC2C-9DD7-4017-A64B-8D530A1E81B8}" presName="rootText2" presStyleLbl="alignAcc1" presStyleIdx="0" presStyleCnt="0" custScaleX="198423" custScaleY="144118">
        <dgm:presLayoutVars>
          <dgm:chPref val="3"/>
        </dgm:presLayoutVars>
      </dgm:prSet>
      <dgm:spPr/>
    </dgm:pt>
    <dgm:pt modelId="{BA0B6F93-162A-4385-8615-0EEC49600182}" type="pres">
      <dgm:prSet presAssocID="{B1F8EC2C-9DD7-4017-A64B-8D530A1E81B8}" presName="topArc2" presStyleLbl="parChTrans1D1" presStyleIdx="2" presStyleCnt="6"/>
      <dgm:spPr/>
    </dgm:pt>
    <dgm:pt modelId="{728BA6AC-4364-4248-B9C5-018CB8784D04}" type="pres">
      <dgm:prSet presAssocID="{B1F8EC2C-9DD7-4017-A64B-8D530A1E81B8}" presName="bottomArc2" presStyleLbl="parChTrans1D1" presStyleIdx="3" presStyleCnt="6"/>
      <dgm:spPr/>
    </dgm:pt>
    <dgm:pt modelId="{5D137686-7CA6-4E44-8C4E-C14893FC68BA}" type="pres">
      <dgm:prSet presAssocID="{B1F8EC2C-9DD7-4017-A64B-8D530A1E81B8}" presName="topConnNode2" presStyleLbl="node2" presStyleIdx="0" presStyleCnt="0"/>
      <dgm:spPr/>
    </dgm:pt>
    <dgm:pt modelId="{E7697A95-A9E1-46CD-B811-2747460734E0}" type="pres">
      <dgm:prSet presAssocID="{B1F8EC2C-9DD7-4017-A64B-8D530A1E81B8}" presName="hierChild4" presStyleCnt="0"/>
      <dgm:spPr/>
    </dgm:pt>
    <dgm:pt modelId="{BEAA3AA5-C567-45B6-B286-677E1F739144}" type="pres">
      <dgm:prSet presAssocID="{B1F8EC2C-9DD7-4017-A64B-8D530A1E81B8}" presName="hierChild5" presStyleCnt="0"/>
      <dgm:spPr/>
    </dgm:pt>
    <dgm:pt modelId="{D18F2376-02B3-48B4-A7B1-B3A692059DD6}" type="pres">
      <dgm:prSet presAssocID="{5013D90F-6F6D-4047-838A-25F335FFB798}" presName="Name28" presStyleLbl="parChTrans1D2" presStyleIdx="1" presStyleCnt="2"/>
      <dgm:spPr/>
    </dgm:pt>
    <dgm:pt modelId="{DA9050B6-C4FC-4650-81DC-414A48A1B548}" type="pres">
      <dgm:prSet presAssocID="{01999DD2-2F74-4B61-8D55-6909F1B17950}" presName="hierRoot2" presStyleCnt="0">
        <dgm:presLayoutVars>
          <dgm:hierBranch val="init"/>
        </dgm:presLayoutVars>
      </dgm:prSet>
      <dgm:spPr/>
    </dgm:pt>
    <dgm:pt modelId="{235E0DCA-34AA-4290-A48B-05BBF54C4554}" type="pres">
      <dgm:prSet presAssocID="{01999DD2-2F74-4B61-8D55-6909F1B17950}" presName="rootComposite2" presStyleCnt="0"/>
      <dgm:spPr/>
    </dgm:pt>
    <dgm:pt modelId="{DC992488-0D5D-4F51-82DD-EE041679A5F3}" type="pres">
      <dgm:prSet presAssocID="{01999DD2-2F74-4B61-8D55-6909F1B17950}" presName="rootText2" presStyleLbl="alignAcc1" presStyleIdx="0" presStyleCnt="0" custScaleX="198423" custScaleY="144118">
        <dgm:presLayoutVars>
          <dgm:chPref val="3"/>
        </dgm:presLayoutVars>
      </dgm:prSet>
      <dgm:spPr/>
    </dgm:pt>
    <dgm:pt modelId="{B0CE3699-70A3-40B5-B5F0-57BAC16B7ACA}" type="pres">
      <dgm:prSet presAssocID="{01999DD2-2F74-4B61-8D55-6909F1B17950}" presName="topArc2" presStyleLbl="parChTrans1D1" presStyleIdx="4" presStyleCnt="6"/>
      <dgm:spPr/>
    </dgm:pt>
    <dgm:pt modelId="{FA29CE03-DD8F-4335-A8B6-8850B4C62CAA}" type="pres">
      <dgm:prSet presAssocID="{01999DD2-2F74-4B61-8D55-6909F1B17950}" presName="bottomArc2" presStyleLbl="parChTrans1D1" presStyleIdx="5" presStyleCnt="6"/>
      <dgm:spPr/>
    </dgm:pt>
    <dgm:pt modelId="{A32170B8-2214-4F08-9100-7E34F8CA30CF}" type="pres">
      <dgm:prSet presAssocID="{01999DD2-2F74-4B61-8D55-6909F1B17950}" presName="topConnNode2" presStyleLbl="node2" presStyleIdx="0" presStyleCnt="0"/>
      <dgm:spPr/>
    </dgm:pt>
    <dgm:pt modelId="{542E653B-DB31-4717-94D7-1C7F9F7F7501}" type="pres">
      <dgm:prSet presAssocID="{01999DD2-2F74-4B61-8D55-6909F1B17950}" presName="hierChild4" presStyleCnt="0"/>
      <dgm:spPr/>
    </dgm:pt>
    <dgm:pt modelId="{51EED0B1-D138-4272-9075-A4BC12C8F3A4}" type="pres">
      <dgm:prSet presAssocID="{01999DD2-2F74-4B61-8D55-6909F1B17950}" presName="hierChild5" presStyleCnt="0"/>
      <dgm:spPr/>
    </dgm:pt>
    <dgm:pt modelId="{534A4970-1C79-4551-AAFB-EDBE1B239E80}" type="pres">
      <dgm:prSet presAssocID="{641731A2-55E0-4098-941D-021123487B0D}" presName="hierChild3" presStyleCnt="0"/>
      <dgm:spPr/>
    </dgm:pt>
  </dgm:ptLst>
  <dgm:cxnLst>
    <dgm:cxn modelId="{FCC4BF0F-8A65-4F4A-BC91-96EAF0FA577E}" srcId="{641731A2-55E0-4098-941D-021123487B0D}" destId="{01999DD2-2F74-4B61-8D55-6909F1B17950}" srcOrd="1" destOrd="0" parTransId="{5013D90F-6F6D-4047-838A-25F335FFB798}" sibTransId="{3737F3B2-3808-434E-990C-47F2BEE8BE3E}"/>
    <dgm:cxn modelId="{8A489630-F43F-4479-AC31-8E16FD985489}" srcId="{B58FB3DC-F1AA-4FA0-8D5A-400F99BEA5CC}" destId="{641731A2-55E0-4098-941D-021123487B0D}" srcOrd="0" destOrd="0" parTransId="{B6C1E354-ECF5-4119-B9D0-8B4F081A8227}" sibTransId="{A621476E-DF2F-4295-B6D3-133CFA75287F}"/>
    <dgm:cxn modelId="{6795CB37-14FA-4A8A-A474-1476ABC419AA}" type="presOf" srcId="{01999DD2-2F74-4B61-8D55-6909F1B17950}" destId="{A32170B8-2214-4F08-9100-7E34F8CA30CF}" srcOrd="1" destOrd="0" presId="urn:microsoft.com/office/officeart/2008/layout/HalfCircleOrganizationChart"/>
    <dgm:cxn modelId="{57390D56-8FA5-40FD-8E66-6C0D43F8B8E6}" type="presOf" srcId="{5013D90F-6F6D-4047-838A-25F335FFB798}" destId="{D18F2376-02B3-48B4-A7B1-B3A692059DD6}" srcOrd="0" destOrd="0" presId="urn:microsoft.com/office/officeart/2008/layout/HalfCircleOrganizationChart"/>
    <dgm:cxn modelId="{49A71567-08D0-489F-8A02-7B47697F1B1A}" type="presOf" srcId="{641731A2-55E0-4098-941D-021123487B0D}" destId="{7DD7BDF8-F01C-4824-8801-7A4629D8C552}" srcOrd="1" destOrd="0" presId="urn:microsoft.com/office/officeart/2008/layout/HalfCircleOrganizationChart"/>
    <dgm:cxn modelId="{1D8F8C74-154E-48E4-9F83-B92C406640F1}" srcId="{641731A2-55E0-4098-941D-021123487B0D}" destId="{B1F8EC2C-9DD7-4017-A64B-8D530A1E81B8}" srcOrd="0" destOrd="0" parTransId="{FCEAEF3B-5265-4C1F-B1B5-F1CCFB7695AB}" sibTransId="{83FB6CEF-57F7-4CB8-8B6E-396F2458E354}"/>
    <dgm:cxn modelId="{6711E084-667F-4133-A8CC-31026832CA57}" type="presOf" srcId="{B58FB3DC-F1AA-4FA0-8D5A-400F99BEA5CC}" destId="{F58A2CA1-1BA2-4CEA-9803-1423C4CD903F}" srcOrd="0" destOrd="0" presId="urn:microsoft.com/office/officeart/2008/layout/HalfCircleOrganizationChart"/>
    <dgm:cxn modelId="{3991C187-5FD4-4911-B1C1-1CD0A19EB10A}" type="presOf" srcId="{B1F8EC2C-9DD7-4017-A64B-8D530A1E81B8}" destId="{5D137686-7CA6-4E44-8C4E-C14893FC68BA}" srcOrd="1" destOrd="0" presId="urn:microsoft.com/office/officeart/2008/layout/HalfCircleOrganizationChart"/>
    <dgm:cxn modelId="{57C8EE93-ADC6-4E5F-AA65-2B0FB0BD8143}" type="presOf" srcId="{B1F8EC2C-9DD7-4017-A64B-8D530A1E81B8}" destId="{C5B49B9E-B8EF-497E-A0D0-5B32FD92934A}" srcOrd="0" destOrd="0" presId="urn:microsoft.com/office/officeart/2008/layout/HalfCircleOrganizationChart"/>
    <dgm:cxn modelId="{EB125CA9-3AC0-4CDD-A183-3F77844A475A}" type="presOf" srcId="{FCEAEF3B-5265-4C1F-B1B5-F1CCFB7695AB}" destId="{3B937150-C51A-458A-BA8A-EE3639517D4C}" srcOrd="0" destOrd="0" presId="urn:microsoft.com/office/officeart/2008/layout/HalfCircleOrganizationChart"/>
    <dgm:cxn modelId="{50F2DDC9-D5D2-46B9-82E3-9E4C87C2A72A}" type="presOf" srcId="{641731A2-55E0-4098-941D-021123487B0D}" destId="{E7548A40-2658-4F4D-88A0-134135CB50BF}" srcOrd="0" destOrd="0" presId="urn:microsoft.com/office/officeart/2008/layout/HalfCircleOrganizationChart"/>
    <dgm:cxn modelId="{B22453F2-23BE-4FB4-933E-1112690541E5}" type="presOf" srcId="{01999DD2-2F74-4B61-8D55-6909F1B17950}" destId="{DC992488-0D5D-4F51-82DD-EE041679A5F3}" srcOrd="0" destOrd="0" presId="urn:microsoft.com/office/officeart/2008/layout/HalfCircleOrganizationChart"/>
    <dgm:cxn modelId="{0564BF19-2140-4F69-AD7F-1542ACCE3CF2}" type="presParOf" srcId="{F58A2CA1-1BA2-4CEA-9803-1423C4CD903F}" destId="{46C7150E-A5B1-437E-ADF9-CC63D61D1FE1}" srcOrd="0" destOrd="0" presId="urn:microsoft.com/office/officeart/2008/layout/HalfCircleOrganizationChart"/>
    <dgm:cxn modelId="{3ADFCBB5-BF5A-49B1-A3F6-F32D8C08E8E6}" type="presParOf" srcId="{46C7150E-A5B1-437E-ADF9-CC63D61D1FE1}" destId="{1549EF22-9941-4BBD-85E0-FF87EAE29E09}" srcOrd="0" destOrd="0" presId="urn:microsoft.com/office/officeart/2008/layout/HalfCircleOrganizationChart"/>
    <dgm:cxn modelId="{CFCF4ED5-0193-4CB2-93C9-428D13B7EAE5}" type="presParOf" srcId="{1549EF22-9941-4BBD-85E0-FF87EAE29E09}" destId="{E7548A40-2658-4F4D-88A0-134135CB50BF}" srcOrd="0" destOrd="0" presId="urn:microsoft.com/office/officeart/2008/layout/HalfCircleOrganizationChart"/>
    <dgm:cxn modelId="{E2D80421-E0AE-4757-8D39-658BB2A972E8}" type="presParOf" srcId="{1549EF22-9941-4BBD-85E0-FF87EAE29E09}" destId="{6E9FADED-3AF1-41C1-90A8-50AD1B56C5B0}" srcOrd="1" destOrd="0" presId="urn:microsoft.com/office/officeart/2008/layout/HalfCircleOrganizationChart"/>
    <dgm:cxn modelId="{BEAA6F2C-34A4-49F7-8BCC-A7137E11C3A1}" type="presParOf" srcId="{1549EF22-9941-4BBD-85E0-FF87EAE29E09}" destId="{3E3AC201-F7BE-49AB-8BCA-7879C54AB8B5}" srcOrd="2" destOrd="0" presId="urn:microsoft.com/office/officeart/2008/layout/HalfCircleOrganizationChart"/>
    <dgm:cxn modelId="{585BCE72-05AB-4B25-BAF1-B9ACF8D4581D}" type="presParOf" srcId="{1549EF22-9941-4BBD-85E0-FF87EAE29E09}" destId="{7DD7BDF8-F01C-4824-8801-7A4629D8C552}" srcOrd="3" destOrd="0" presId="urn:microsoft.com/office/officeart/2008/layout/HalfCircleOrganizationChart"/>
    <dgm:cxn modelId="{D77AB266-7E92-4AEE-9DA6-1868476C7D7F}" type="presParOf" srcId="{46C7150E-A5B1-437E-ADF9-CC63D61D1FE1}" destId="{B0BBAA82-861B-43A0-93E9-5B5B4A5C6074}" srcOrd="1" destOrd="0" presId="urn:microsoft.com/office/officeart/2008/layout/HalfCircleOrganizationChart"/>
    <dgm:cxn modelId="{090B5B6C-23AA-4BD3-B393-12250E76F144}" type="presParOf" srcId="{B0BBAA82-861B-43A0-93E9-5B5B4A5C6074}" destId="{3B937150-C51A-458A-BA8A-EE3639517D4C}" srcOrd="0" destOrd="0" presId="urn:microsoft.com/office/officeart/2008/layout/HalfCircleOrganizationChart"/>
    <dgm:cxn modelId="{B6F426A7-6591-4BC4-B205-D0AB386856C3}" type="presParOf" srcId="{B0BBAA82-861B-43A0-93E9-5B5B4A5C6074}" destId="{4E84984E-7E15-4BEC-BC13-CCBC49ED18A4}" srcOrd="1" destOrd="0" presId="urn:microsoft.com/office/officeart/2008/layout/HalfCircleOrganizationChart"/>
    <dgm:cxn modelId="{0078FAE7-9F7C-412A-9582-1019CDBE74F4}" type="presParOf" srcId="{4E84984E-7E15-4BEC-BC13-CCBC49ED18A4}" destId="{BC0C5EB4-A1D6-41C0-A651-5B89CBA451B6}" srcOrd="0" destOrd="0" presId="urn:microsoft.com/office/officeart/2008/layout/HalfCircleOrganizationChart"/>
    <dgm:cxn modelId="{5C85AFAA-DB92-4187-A524-B2B96716FB4F}" type="presParOf" srcId="{BC0C5EB4-A1D6-41C0-A651-5B89CBA451B6}" destId="{C5B49B9E-B8EF-497E-A0D0-5B32FD92934A}" srcOrd="0" destOrd="0" presId="urn:microsoft.com/office/officeart/2008/layout/HalfCircleOrganizationChart"/>
    <dgm:cxn modelId="{ADEE1E2B-B7A1-4247-855E-18AA013BFC5E}" type="presParOf" srcId="{BC0C5EB4-A1D6-41C0-A651-5B89CBA451B6}" destId="{BA0B6F93-162A-4385-8615-0EEC49600182}" srcOrd="1" destOrd="0" presId="urn:microsoft.com/office/officeart/2008/layout/HalfCircleOrganizationChart"/>
    <dgm:cxn modelId="{7066CF22-25F7-4A73-99C3-6CBFBDC13D1E}" type="presParOf" srcId="{BC0C5EB4-A1D6-41C0-A651-5B89CBA451B6}" destId="{728BA6AC-4364-4248-B9C5-018CB8784D04}" srcOrd="2" destOrd="0" presId="urn:microsoft.com/office/officeart/2008/layout/HalfCircleOrganizationChart"/>
    <dgm:cxn modelId="{123D5701-5F63-4702-8AFA-2471619C7B6D}" type="presParOf" srcId="{BC0C5EB4-A1D6-41C0-A651-5B89CBA451B6}" destId="{5D137686-7CA6-4E44-8C4E-C14893FC68BA}" srcOrd="3" destOrd="0" presId="urn:microsoft.com/office/officeart/2008/layout/HalfCircleOrganizationChart"/>
    <dgm:cxn modelId="{B6607DC1-8A1E-48EE-A1F5-87D0F5C6461F}" type="presParOf" srcId="{4E84984E-7E15-4BEC-BC13-CCBC49ED18A4}" destId="{E7697A95-A9E1-46CD-B811-2747460734E0}" srcOrd="1" destOrd="0" presId="urn:microsoft.com/office/officeart/2008/layout/HalfCircleOrganizationChart"/>
    <dgm:cxn modelId="{943D12B9-EECA-4BAB-A1D0-122FCE6B9CEC}" type="presParOf" srcId="{4E84984E-7E15-4BEC-BC13-CCBC49ED18A4}" destId="{BEAA3AA5-C567-45B6-B286-677E1F739144}" srcOrd="2" destOrd="0" presId="urn:microsoft.com/office/officeart/2008/layout/HalfCircleOrganizationChart"/>
    <dgm:cxn modelId="{F7C99ED3-5BD7-4C7A-9238-2497756A8D31}" type="presParOf" srcId="{B0BBAA82-861B-43A0-93E9-5B5B4A5C6074}" destId="{D18F2376-02B3-48B4-A7B1-B3A692059DD6}" srcOrd="2" destOrd="0" presId="urn:microsoft.com/office/officeart/2008/layout/HalfCircleOrganizationChart"/>
    <dgm:cxn modelId="{3B62BA3A-2DB2-4B08-8FDE-B3C3DC85153A}" type="presParOf" srcId="{B0BBAA82-861B-43A0-93E9-5B5B4A5C6074}" destId="{DA9050B6-C4FC-4650-81DC-414A48A1B548}" srcOrd="3" destOrd="0" presId="urn:microsoft.com/office/officeart/2008/layout/HalfCircleOrganizationChart"/>
    <dgm:cxn modelId="{9A7199B7-EC4A-41DF-A87F-C0BD8EBDE0C2}" type="presParOf" srcId="{DA9050B6-C4FC-4650-81DC-414A48A1B548}" destId="{235E0DCA-34AA-4290-A48B-05BBF54C4554}" srcOrd="0" destOrd="0" presId="urn:microsoft.com/office/officeart/2008/layout/HalfCircleOrganizationChart"/>
    <dgm:cxn modelId="{4AB59445-9ED9-4E3C-93F2-40A1114F02C9}" type="presParOf" srcId="{235E0DCA-34AA-4290-A48B-05BBF54C4554}" destId="{DC992488-0D5D-4F51-82DD-EE041679A5F3}" srcOrd="0" destOrd="0" presId="urn:microsoft.com/office/officeart/2008/layout/HalfCircleOrganizationChart"/>
    <dgm:cxn modelId="{4FDBF093-E0F4-4195-B925-BD7C43D88F0A}" type="presParOf" srcId="{235E0DCA-34AA-4290-A48B-05BBF54C4554}" destId="{B0CE3699-70A3-40B5-B5F0-57BAC16B7ACA}" srcOrd="1" destOrd="0" presId="urn:microsoft.com/office/officeart/2008/layout/HalfCircleOrganizationChart"/>
    <dgm:cxn modelId="{AA84681A-0053-47F3-A412-4DC502D2BDCE}" type="presParOf" srcId="{235E0DCA-34AA-4290-A48B-05BBF54C4554}" destId="{FA29CE03-DD8F-4335-A8B6-8850B4C62CAA}" srcOrd="2" destOrd="0" presId="urn:microsoft.com/office/officeart/2008/layout/HalfCircleOrganizationChart"/>
    <dgm:cxn modelId="{61DC29A4-C03A-4C6F-85D6-FEE0D70336E8}" type="presParOf" srcId="{235E0DCA-34AA-4290-A48B-05BBF54C4554}" destId="{A32170B8-2214-4F08-9100-7E34F8CA30CF}" srcOrd="3" destOrd="0" presId="urn:microsoft.com/office/officeart/2008/layout/HalfCircleOrganizationChart"/>
    <dgm:cxn modelId="{3B3BD253-ABB6-458A-ABCB-812E0AE28CAD}" type="presParOf" srcId="{DA9050B6-C4FC-4650-81DC-414A48A1B548}" destId="{542E653B-DB31-4717-94D7-1C7F9F7F7501}" srcOrd="1" destOrd="0" presId="urn:microsoft.com/office/officeart/2008/layout/HalfCircleOrganizationChart"/>
    <dgm:cxn modelId="{BE884507-0912-477E-B5C5-A0D29A1C9E0F}" type="presParOf" srcId="{DA9050B6-C4FC-4650-81DC-414A48A1B548}" destId="{51EED0B1-D138-4272-9075-A4BC12C8F3A4}" srcOrd="2" destOrd="0" presId="urn:microsoft.com/office/officeart/2008/layout/HalfCircleOrganizationChart"/>
    <dgm:cxn modelId="{9C825843-7621-4065-859B-DC5F320A2C15}" type="presParOf" srcId="{46C7150E-A5B1-437E-ADF9-CC63D61D1FE1}" destId="{534A4970-1C79-4551-AAFB-EDBE1B239E8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B8CE-47B8-704A-A537-D9674B2E6A7D}">
      <dsp:nvSpPr>
        <dsp:cNvPr id="0" name=""/>
        <dsp:cNvSpPr/>
      </dsp:nvSpPr>
      <dsp:spPr>
        <a:xfrm rot="5400000">
          <a:off x="-95076" y="97187"/>
          <a:ext cx="633841" cy="443689"/>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p>
        <a:p>
          <a:pPr marL="0" lvl="0" indent="0" algn="ctr" defTabSz="622300">
            <a:lnSpc>
              <a:spcPct val="85000"/>
            </a:lnSpc>
            <a:spcBef>
              <a:spcPct val="0"/>
            </a:spcBef>
            <a:spcAft>
              <a:spcPts val="0"/>
            </a:spcAft>
            <a:buNone/>
          </a:pPr>
          <a:r>
            <a:rPr lang="en-US" sz="1400" kern="1200" dirty="0">
              <a:solidFill>
                <a:schemeClr val="tx1"/>
              </a:solidFill>
            </a:rPr>
            <a:t>1</a:t>
          </a:r>
        </a:p>
      </dsp:txBody>
      <dsp:txXfrm rot="-5400000">
        <a:off x="1" y="223956"/>
        <a:ext cx="443689" cy="190152"/>
      </dsp:txXfrm>
    </dsp:sp>
    <dsp:sp modelId="{71287B3F-C781-7047-A07B-D33511EFEEAF}">
      <dsp:nvSpPr>
        <dsp:cNvPr id="0" name=""/>
        <dsp:cNvSpPr/>
      </dsp:nvSpPr>
      <dsp:spPr>
        <a:xfrm rot="5400000">
          <a:off x="794086" y="-361472"/>
          <a:ext cx="412213"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120-90</a:t>
          </a:r>
        </a:p>
      </dsp:txBody>
      <dsp:txXfrm rot="-5400000">
        <a:off x="430507" y="22230"/>
        <a:ext cx="1119249" cy="371967"/>
      </dsp:txXfrm>
    </dsp:sp>
    <dsp:sp modelId="{8F530C5C-BCDD-AB42-8A8F-0D4AB1FBE0E6}">
      <dsp:nvSpPr>
        <dsp:cNvPr id="0" name=""/>
        <dsp:cNvSpPr/>
      </dsp:nvSpPr>
      <dsp:spPr>
        <a:xfrm rot="5400000">
          <a:off x="-95076" y="552295"/>
          <a:ext cx="633841" cy="443689"/>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p>
        <a:p>
          <a:pPr marL="0" lvl="0" indent="0" algn="ctr" defTabSz="622300">
            <a:lnSpc>
              <a:spcPct val="85000"/>
            </a:lnSpc>
            <a:spcBef>
              <a:spcPct val="0"/>
            </a:spcBef>
            <a:spcAft>
              <a:spcPts val="0"/>
            </a:spcAft>
            <a:buNone/>
          </a:pPr>
          <a:r>
            <a:rPr lang="en-US" sz="1400" kern="1200" dirty="0">
              <a:solidFill>
                <a:schemeClr val="tx1"/>
              </a:solidFill>
            </a:rPr>
            <a:t>2</a:t>
          </a:r>
        </a:p>
      </dsp:txBody>
      <dsp:txXfrm rot="-5400000">
        <a:off x="1" y="679064"/>
        <a:ext cx="443689" cy="190152"/>
      </dsp:txXfrm>
    </dsp:sp>
    <dsp:sp modelId="{90C43CCC-4D75-A046-A2C0-907A90A40221}">
      <dsp:nvSpPr>
        <dsp:cNvPr id="0" name=""/>
        <dsp:cNvSpPr/>
      </dsp:nvSpPr>
      <dsp:spPr>
        <a:xfrm rot="5400000">
          <a:off x="794194" y="93527"/>
          <a:ext cx="411997"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90-60</a:t>
          </a:r>
        </a:p>
      </dsp:txBody>
      <dsp:txXfrm rot="-5400000">
        <a:off x="430507" y="477326"/>
        <a:ext cx="1119260" cy="371773"/>
      </dsp:txXfrm>
    </dsp:sp>
    <dsp:sp modelId="{A91FF4D5-0ECB-7544-A3DC-E7C083FABD8B}">
      <dsp:nvSpPr>
        <dsp:cNvPr id="0" name=""/>
        <dsp:cNvSpPr/>
      </dsp:nvSpPr>
      <dsp:spPr>
        <a:xfrm rot="5400000">
          <a:off x="-95076" y="1007403"/>
          <a:ext cx="633841" cy="443689"/>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solidFill>
              <a:schemeClr val="tx1"/>
            </a:solidFill>
          </a:endParaRPr>
        </a:p>
        <a:p>
          <a:pPr marL="0" lvl="0" indent="0" algn="ctr" defTabSz="622300">
            <a:lnSpc>
              <a:spcPct val="85000"/>
            </a:lnSpc>
            <a:spcBef>
              <a:spcPct val="0"/>
            </a:spcBef>
            <a:spcAft>
              <a:spcPts val="0"/>
            </a:spcAft>
            <a:buNone/>
          </a:pPr>
          <a:r>
            <a:rPr lang="en-US" sz="1400" kern="1200" dirty="0">
              <a:solidFill>
                <a:schemeClr val="tx1"/>
              </a:solidFill>
            </a:rPr>
            <a:t>3a</a:t>
          </a:r>
        </a:p>
      </dsp:txBody>
      <dsp:txXfrm rot="-5400000">
        <a:off x="1" y="1134172"/>
        <a:ext cx="443689" cy="190152"/>
      </dsp:txXfrm>
    </dsp:sp>
    <dsp:sp modelId="{18FAC6B7-127D-174C-8FC5-2E35DE82C262}">
      <dsp:nvSpPr>
        <dsp:cNvPr id="0" name=""/>
        <dsp:cNvSpPr/>
      </dsp:nvSpPr>
      <dsp:spPr>
        <a:xfrm rot="5400000">
          <a:off x="807377" y="548639"/>
          <a:ext cx="411997"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60-45</a:t>
          </a:r>
        </a:p>
      </dsp:txBody>
      <dsp:txXfrm rot="-5400000">
        <a:off x="443690" y="932438"/>
        <a:ext cx="1119260" cy="371773"/>
      </dsp:txXfrm>
    </dsp:sp>
    <dsp:sp modelId="{FF97DB48-DFAD-984A-BCBC-7359F9EA1BCE}">
      <dsp:nvSpPr>
        <dsp:cNvPr id="0" name=""/>
        <dsp:cNvSpPr/>
      </dsp:nvSpPr>
      <dsp:spPr>
        <a:xfrm rot="5400000">
          <a:off x="-95076" y="1462511"/>
          <a:ext cx="633841" cy="443689"/>
        </a:xfrm>
        <a:prstGeom prst="chevron">
          <a:avLst/>
        </a:prstGeom>
        <a:solidFill>
          <a:srgbClr val="FF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solidFill>
              <a:schemeClr val="tx1"/>
            </a:solidFill>
          </a:endParaRPr>
        </a:p>
        <a:p>
          <a:pPr marL="0" lvl="0" indent="0" algn="ctr" defTabSz="622300">
            <a:lnSpc>
              <a:spcPct val="85000"/>
            </a:lnSpc>
            <a:spcBef>
              <a:spcPct val="0"/>
            </a:spcBef>
            <a:spcAft>
              <a:spcPts val="0"/>
            </a:spcAft>
            <a:buNone/>
          </a:pPr>
          <a:r>
            <a:rPr lang="en-US" sz="1400" kern="1200" dirty="0">
              <a:solidFill>
                <a:schemeClr val="tx1"/>
              </a:solidFill>
            </a:rPr>
            <a:t>3b</a:t>
          </a:r>
        </a:p>
      </dsp:txBody>
      <dsp:txXfrm rot="-5400000">
        <a:off x="1" y="1589280"/>
        <a:ext cx="443689" cy="190152"/>
      </dsp:txXfrm>
    </dsp:sp>
    <dsp:sp modelId="{71FEF1D8-5C16-404F-9677-911B7E5CB0AD}">
      <dsp:nvSpPr>
        <dsp:cNvPr id="0" name=""/>
        <dsp:cNvSpPr/>
      </dsp:nvSpPr>
      <dsp:spPr>
        <a:xfrm rot="5400000">
          <a:off x="807377" y="1003747"/>
          <a:ext cx="411997"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45-30</a:t>
          </a:r>
        </a:p>
      </dsp:txBody>
      <dsp:txXfrm rot="-5400000">
        <a:off x="443690" y="1387546"/>
        <a:ext cx="1119260" cy="371773"/>
      </dsp:txXfrm>
    </dsp:sp>
    <dsp:sp modelId="{82A442BD-4FB7-D548-8427-21B353696667}">
      <dsp:nvSpPr>
        <dsp:cNvPr id="0" name=""/>
        <dsp:cNvSpPr/>
      </dsp:nvSpPr>
      <dsp:spPr>
        <a:xfrm rot="5400000">
          <a:off x="-95076" y="1917619"/>
          <a:ext cx="633841" cy="44368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solidFill>
              <a:schemeClr val="tx1"/>
            </a:solidFill>
          </a:endParaRPr>
        </a:p>
        <a:p>
          <a:pPr marL="0" lvl="0" indent="0" algn="ctr" defTabSz="622300">
            <a:lnSpc>
              <a:spcPct val="85000"/>
            </a:lnSpc>
            <a:spcBef>
              <a:spcPct val="0"/>
            </a:spcBef>
            <a:spcAft>
              <a:spcPts val="0"/>
            </a:spcAft>
            <a:buNone/>
          </a:pPr>
          <a:r>
            <a:rPr lang="en-US" sz="1400" kern="1200" dirty="0">
              <a:solidFill>
                <a:schemeClr val="tx1"/>
              </a:solidFill>
            </a:rPr>
            <a:t>4</a:t>
          </a:r>
        </a:p>
      </dsp:txBody>
      <dsp:txXfrm rot="-5400000">
        <a:off x="1" y="2044388"/>
        <a:ext cx="443689" cy="190152"/>
      </dsp:txXfrm>
    </dsp:sp>
    <dsp:sp modelId="{C010C77A-E828-1C4A-8908-67B17D5BE0B4}">
      <dsp:nvSpPr>
        <dsp:cNvPr id="0" name=""/>
        <dsp:cNvSpPr/>
      </dsp:nvSpPr>
      <dsp:spPr>
        <a:xfrm rot="5400000">
          <a:off x="807377" y="1458855"/>
          <a:ext cx="411997"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30-15</a:t>
          </a:r>
        </a:p>
      </dsp:txBody>
      <dsp:txXfrm rot="-5400000">
        <a:off x="443690" y="1842654"/>
        <a:ext cx="1119260" cy="371773"/>
      </dsp:txXfrm>
    </dsp:sp>
    <dsp:sp modelId="{24CA794D-ABA3-9C41-A1A5-A7EF8E8C0EE9}">
      <dsp:nvSpPr>
        <dsp:cNvPr id="0" name=""/>
        <dsp:cNvSpPr/>
      </dsp:nvSpPr>
      <dsp:spPr>
        <a:xfrm rot="5400000">
          <a:off x="-95076" y="2372727"/>
          <a:ext cx="633841" cy="44368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solidFill>
              <a:schemeClr val="tx1"/>
            </a:solidFill>
          </a:endParaRPr>
        </a:p>
        <a:p>
          <a:pPr marL="0" lvl="0" indent="0" algn="ctr" defTabSz="622300">
            <a:lnSpc>
              <a:spcPct val="85000"/>
            </a:lnSpc>
            <a:spcBef>
              <a:spcPct val="0"/>
            </a:spcBef>
            <a:spcAft>
              <a:spcPts val="0"/>
            </a:spcAft>
            <a:buNone/>
          </a:pPr>
          <a:r>
            <a:rPr lang="en-US" sz="1400" kern="1200" dirty="0">
              <a:solidFill>
                <a:schemeClr val="tx1"/>
              </a:solidFill>
            </a:rPr>
            <a:t>5</a:t>
          </a:r>
        </a:p>
      </dsp:txBody>
      <dsp:txXfrm rot="-5400000">
        <a:off x="1" y="2499496"/>
        <a:ext cx="443689" cy="190152"/>
      </dsp:txXfrm>
    </dsp:sp>
    <dsp:sp modelId="{E51BE9EC-BA05-7D43-8CC3-930B5841E3A3}">
      <dsp:nvSpPr>
        <dsp:cNvPr id="0" name=""/>
        <dsp:cNvSpPr/>
      </dsp:nvSpPr>
      <dsp:spPr>
        <a:xfrm rot="5400000">
          <a:off x="807377" y="1913963"/>
          <a:ext cx="411997" cy="11393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15-0 </a:t>
          </a:r>
        </a:p>
      </dsp:txBody>
      <dsp:txXfrm rot="-5400000">
        <a:off x="443690" y="2297762"/>
        <a:ext cx="1119260" cy="371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B8CE-47B8-704A-A537-D9674B2E6A7D}">
      <dsp:nvSpPr>
        <dsp:cNvPr id="0" name=""/>
        <dsp:cNvSpPr/>
      </dsp:nvSpPr>
      <dsp:spPr>
        <a:xfrm rot="5400000">
          <a:off x="-95969" y="96850"/>
          <a:ext cx="639798" cy="447859"/>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p>
        <a:p>
          <a:pPr marL="0" lvl="0" indent="0" algn="ctr" defTabSz="622300">
            <a:lnSpc>
              <a:spcPct val="85000"/>
            </a:lnSpc>
            <a:spcBef>
              <a:spcPct val="0"/>
            </a:spcBef>
            <a:spcAft>
              <a:spcPts val="0"/>
            </a:spcAft>
            <a:buNone/>
          </a:pPr>
          <a:r>
            <a:rPr lang="en-US" sz="1400" kern="1200" dirty="0">
              <a:solidFill>
                <a:schemeClr val="tx1"/>
              </a:solidFill>
            </a:rPr>
            <a:t>1</a:t>
          </a:r>
        </a:p>
      </dsp:txBody>
      <dsp:txXfrm rot="-5400000">
        <a:off x="1" y="224811"/>
        <a:ext cx="447859" cy="191939"/>
      </dsp:txXfrm>
    </dsp:sp>
    <dsp:sp modelId="{71287B3F-C781-7047-A07B-D33511EFEEAF}">
      <dsp:nvSpPr>
        <dsp:cNvPr id="0" name=""/>
        <dsp:cNvSpPr/>
      </dsp:nvSpPr>
      <dsp:spPr>
        <a:xfrm rot="5400000">
          <a:off x="782152" y="-333412"/>
          <a:ext cx="416087" cy="1084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&lt; </a:t>
          </a:r>
          <a:r>
            <a:rPr lang="en-US" sz="1400" kern="1200" baseline="0" dirty="0"/>
            <a:t>30</a:t>
          </a:r>
          <a:endParaRPr lang="en-US" sz="1400" kern="1200" dirty="0"/>
        </a:p>
      </dsp:txBody>
      <dsp:txXfrm rot="-5400000">
        <a:off x="447859" y="21193"/>
        <a:ext cx="1064362" cy="375463"/>
      </dsp:txXfrm>
    </dsp:sp>
    <dsp:sp modelId="{8F530C5C-BCDD-AB42-8A8F-0D4AB1FBE0E6}">
      <dsp:nvSpPr>
        <dsp:cNvPr id="0" name=""/>
        <dsp:cNvSpPr/>
      </dsp:nvSpPr>
      <dsp:spPr>
        <a:xfrm rot="5400000">
          <a:off x="-95969" y="499905"/>
          <a:ext cx="639798" cy="447859"/>
        </a:xfrm>
        <a:prstGeom prst="chevron">
          <a:avLst/>
        </a:prstGeom>
        <a:solidFill>
          <a:srgbClr val="FA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endParaRPr lang="en-US" sz="1400" kern="1200" dirty="0"/>
        </a:p>
        <a:p>
          <a:pPr marL="0" lvl="0" indent="0" algn="ctr" defTabSz="622300">
            <a:lnSpc>
              <a:spcPct val="85000"/>
            </a:lnSpc>
            <a:spcBef>
              <a:spcPct val="0"/>
            </a:spcBef>
            <a:spcAft>
              <a:spcPts val="0"/>
            </a:spcAft>
            <a:buNone/>
          </a:pPr>
          <a:r>
            <a:rPr lang="en-US" sz="1400" kern="1200" dirty="0">
              <a:solidFill>
                <a:schemeClr val="tx1"/>
              </a:solidFill>
            </a:rPr>
            <a:t>2</a:t>
          </a:r>
        </a:p>
      </dsp:txBody>
      <dsp:txXfrm rot="-5400000">
        <a:off x="1" y="627866"/>
        <a:ext cx="447859" cy="191939"/>
      </dsp:txXfrm>
    </dsp:sp>
    <dsp:sp modelId="{90C43CCC-4D75-A046-A2C0-907A90A40221}">
      <dsp:nvSpPr>
        <dsp:cNvPr id="0" name=""/>
        <dsp:cNvSpPr/>
      </dsp:nvSpPr>
      <dsp:spPr>
        <a:xfrm rot="5400000">
          <a:off x="782261" y="69532"/>
          <a:ext cx="415869" cy="1084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30-300</a:t>
          </a:r>
        </a:p>
      </dsp:txBody>
      <dsp:txXfrm rot="-5400000">
        <a:off x="447859" y="424236"/>
        <a:ext cx="1064373" cy="375267"/>
      </dsp:txXfrm>
    </dsp:sp>
    <dsp:sp modelId="{E2816B5F-09BB-433E-A246-AE757C7C6903}">
      <dsp:nvSpPr>
        <dsp:cNvPr id="0" name=""/>
        <dsp:cNvSpPr/>
      </dsp:nvSpPr>
      <dsp:spPr>
        <a:xfrm rot="5400000">
          <a:off x="-95969" y="902960"/>
          <a:ext cx="639798" cy="447859"/>
        </a:xfrm>
        <a:prstGeom prst="chevron">
          <a:avLst/>
        </a:prstGeom>
        <a:solidFill>
          <a:srgbClr val="C01A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85000"/>
            </a:lnSpc>
            <a:spcBef>
              <a:spcPct val="0"/>
            </a:spcBef>
            <a:spcAft>
              <a:spcPts val="0"/>
            </a:spcAft>
            <a:buNone/>
          </a:pPr>
          <a:r>
            <a:rPr lang="en-US" sz="1400" kern="1200" dirty="0">
              <a:solidFill>
                <a:schemeClr val="tx1"/>
              </a:solidFill>
            </a:rPr>
            <a:t>               3</a:t>
          </a:r>
        </a:p>
      </dsp:txBody>
      <dsp:txXfrm rot="-5400000">
        <a:off x="1" y="1030921"/>
        <a:ext cx="447859" cy="191939"/>
      </dsp:txXfrm>
    </dsp:sp>
    <dsp:sp modelId="{7AFD6870-E95F-4608-9C0B-1FC2FB164FE2}">
      <dsp:nvSpPr>
        <dsp:cNvPr id="0" name=""/>
        <dsp:cNvSpPr/>
      </dsp:nvSpPr>
      <dsp:spPr>
        <a:xfrm rot="5400000">
          <a:off x="782261" y="472587"/>
          <a:ext cx="415869" cy="1084674"/>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85000"/>
            </a:lnSpc>
            <a:spcBef>
              <a:spcPct val="0"/>
            </a:spcBef>
            <a:spcAft>
              <a:spcPts val="0"/>
            </a:spcAft>
            <a:buChar char="•"/>
          </a:pPr>
          <a:endParaRPr lang="en-US" sz="1400" kern="1200" dirty="0">
            <a:solidFill>
              <a:schemeClr val="tx1"/>
            </a:solidFill>
          </a:endParaRPr>
        </a:p>
        <a:p>
          <a:pPr marL="114300" lvl="1" indent="-114300" algn="l" defTabSz="622300">
            <a:lnSpc>
              <a:spcPct val="85000"/>
            </a:lnSpc>
            <a:spcBef>
              <a:spcPct val="0"/>
            </a:spcBef>
            <a:spcAft>
              <a:spcPts val="0"/>
            </a:spcAft>
            <a:buChar char="•"/>
          </a:pPr>
          <a:r>
            <a:rPr lang="en-US" sz="1400" kern="1200" dirty="0">
              <a:solidFill>
                <a:schemeClr val="tx1"/>
              </a:solidFill>
            </a:rPr>
            <a:t>&gt; 300</a:t>
          </a:r>
        </a:p>
        <a:p>
          <a:pPr marL="114300" lvl="1" indent="-114300" algn="l" defTabSz="622300">
            <a:lnSpc>
              <a:spcPct val="85000"/>
            </a:lnSpc>
            <a:spcBef>
              <a:spcPct val="0"/>
            </a:spcBef>
            <a:spcAft>
              <a:spcPts val="0"/>
            </a:spcAft>
            <a:buChar char="•"/>
          </a:pPr>
          <a:endParaRPr lang="en-US" sz="1400" kern="1200" dirty="0">
            <a:solidFill>
              <a:schemeClr val="tx1"/>
            </a:solidFill>
          </a:endParaRPr>
        </a:p>
      </dsp:txBody>
      <dsp:txXfrm rot="-5400000">
        <a:off x="447859" y="827291"/>
        <a:ext cx="1064373" cy="375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DDA2-EF49-46B5-B839-B1B2340AC4D0}">
      <dsp:nvSpPr>
        <dsp:cNvPr id="0" name=""/>
        <dsp:cNvSpPr/>
      </dsp:nvSpPr>
      <dsp:spPr>
        <a:xfrm>
          <a:off x="4230108" y="1439020"/>
          <a:ext cx="3347226" cy="372241"/>
        </a:xfrm>
        <a:custGeom>
          <a:avLst/>
          <a:gdLst/>
          <a:ahLst/>
          <a:cxnLst/>
          <a:rect l="0" t="0" r="0" b="0"/>
          <a:pathLst>
            <a:path>
              <a:moveTo>
                <a:pt x="0" y="0"/>
              </a:moveTo>
              <a:lnTo>
                <a:pt x="0" y="186120"/>
              </a:lnTo>
              <a:lnTo>
                <a:pt x="3347226" y="186120"/>
              </a:lnTo>
              <a:lnTo>
                <a:pt x="3347226" y="37224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35E63-F07F-410F-ADC4-F9F59E3890FC}">
      <dsp:nvSpPr>
        <dsp:cNvPr id="0" name=""/>
        <dsp:cNvSpPr/>
      </dsp:nvSpPr>
      <dsp:spPr>
        <a:xfrm>
          <a:off x="4230108" y="1439020"/>
          <a:ext cx="1146121" cy="372241"/>
        </a:xfrm>
        <a:custGeom>
          <a:avLst/>
          <a:gdLst/>
          <a:ahLst/>
          <a:cxnLst/>
          <a:rect l="0" t="0" r="0" b="0"/>
          <a:pathLst>
            <a:path>
              <a:moveTo>
                <a:pt x="0" y="0"/>
              </a:moveTo>
              <a:lnTo>
                <a:pt x="0" y="186120"/>
              </a:lnTo>
              <a:lnTo>
                <a:pt x="1146121" y="186120"/>
              </a:lnTo>
              <a:lnTo>
                <a:pt x="1146121" y="37224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9C6B7-8808-4338-9EA5-B785BDC1B6F2}">
      <dsp:nvSpPr>
        <dsp:cNvPr id="0" name=""/>
        <dsp:cNvSpPr/>
      </dsp:nvSpPr>
      <dsp:spPr>
        <a:xfrm>
          <a:off x="3104814" y="1439020"/>
          <a:ext cx="1125293" cy="372241"/>
        </a:xfrm>
        <a:custGeom>
          <a:avLst/>
          <a:gdLst/>
          <a:ahLst/>
          <a:cxnLst/>
          <a:rect l="0" t="0" r="0" b="0"/>
          <a:pathLst>
            <a:path>
              <a:moveTo>
                <a:pt x="1125293" y="0"/>
              </a:moveTo>
              <a:lnTo>
                <a:pt x="1125293" y="186120"/>
              </a:lnTo>
              <a:lnTo>
                <a:pt x="0" y="186120"/>
              </a:lnTo>
              <a:lnTo>
                <a:pt x="0" y="37224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2245-FE07-4178-B073-B35A704E0E8C}">
      <dsp:nvSpPr>
        <dsp:cNvPr id="0" name=""/>
        <dsp:cNvSpPr/>
      </dsp:nvSpPr>
      <dsp:spPr>
        <a:xfrm>
          <a:off x="886288" y="1439020"/>
          <a:ext cx="3343820" cy="372241"/>
        </a:xfrm>
        <a:custGeom>
          <a:avLst/>
          <a:gdLst/>
          <a:ahLst/>
          <a:cxnLst/>
          <a:rect l="0" t="0" r="0" b="0"/>
          <a:pathLst>
            <a:path>
              <a:moveTo>
                <a:pt x="3343820" y="0"/>
              </a:moveTo>
              <a:lnTo>
                <a:pt x="3343820" y="186120"/>
              </a:lnTo>
              <a:lnTo>
                <a:pt x="0" y="186120"/>
              </a:lnTo>
              <a:lnTo>
                <a:pt x="0" y="37224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EB93E-3E68-4C28-A9F1-B689942FECBF}">
      <dsp:nvSpPr>
        <dsp:cNvPr id="0" name=""/>
        <dsp:cNvSpPr/>
      </dsp:nvSpPr>
      <dsp:spPr>
        <a:xfrm>
          <a:off x="2964346" y="552732"/>
          <a:ext cx="2531522" cy="88628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Drivers of CKD</a:t>
          </a:r>
          <a:endParaRPr lang="en-US" sz="2400" kern="1200" dirty="0"/>
        </a:p>
      </dsp:txBody>
      <dsp:txXfrm>
        <a:off x="2964346" y="552732"/>
        <a:ext cx="2531522" cy="886288"/>
      </dsp:txXfrm>
    </dsp:sp>
    <dsp:sp modelId="{DCACFFED-7458-4217-83B0-DC391A2E3EBA}">
      <dsp:nvSpPr>
        <dsp:cNvPr id="0" name=""/>
        <dsp:cNvSpPr/>
      </dsp:nvSpPr>
      <dsp:spPr>
        <a:xfrm>
          <a:off x="0" y="1811261"/>
          <a:ext cx="1772576" cy="88628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HTN</a:t>
          </a:r>
          <a:r>
            <a:rPr lang="en-US" sz="1800" kern="1200" baseline="30000" dirty="0">
              <a:latin typeface="Arial"/>
            </a:rPr>
            <a:t>1</a:t>
          </a:r>
          <a:r>
            <a:rPr lang="en-US" sz="1800" kern="1200" dirty="0">
              <a:latin typeface="Arial"/>
            </a:rPr>
            <a:t> </a:t>
          </a:r>
        </a:p>
      </dsp:txBody>
      <dsp:txXfrm>
        <a:off x="0" y="1811261"/>
        <a:ext cx="1772576" cy="886288"/>
      </dsp:txXfrm>
    </dsp:sp>
    <dsp:sp modelId="{D39CE0BA-38B0-4CBE-AB2E-BD33DFBF878E}">
      <dsp:nvSpPr>
        <dsp:cNvPr id="0" name=""/>
        <dsp:cNvSpPr/>
      </dsp:nvSpPr>
      <dsp:spPr>
        <a:xfrm>
          <a:off x="2144814" y="1811261"/>
          <a:ext cx="1920001" cy="88628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Elevated blood glucose</a:t>
          </a:r>
          <a:r>
            <a:rPr lang="en-US" sz="1800" kern="1200" baseline="30000" dirty="0">
              <a:latin typeface="Arial"/>
            </a:rPr>
            <a:t>2</a:t>
          </a:r>
          <a:endParaRPr lang="en-US" sz="1800" kern="1200" baseline="30000" dirty="0"/>
        </a:p>
      </dsp:txBody>
      <dsp:txXfrm>
        <a:off x="2144814" y="1811261"/>
        <a:ext cx="1920001" cy="886288"/>
      </dsp:txXfrm>
    </dsp:sp>
    <dsp:sp modelId="{4A5F85CD-4A80-4D39-AA94-4E8C6F5A47B8}">
      <dsp:nvSpPr>
        <dsp:cNvPr id="0" name=""/>
        <dsp:cNvSpPr/>
      </dsp:nvSpPr>
      <dsp:spPr>
        <a:xfrm>
          <a:off x="4437056" y="1811261"/>
          <a:ext cx="1878345" cy="88628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Renal oxidative stress/ Inflammation</a:t>
          </a:r>
          <a:endParaRPr lang="en-US" sz="1800" kern="1200" dirty="0"/>
        </a:p>
      </dsp:txBody>
      <dsp:txXfrm>
        <a:off x="4437056" y="1811261"/>
        <a:ext cx="1878345" cy="886288"/>
      </dsp:txXfrm>
    </dsp:sp>
    <dsp:sp modelId="{84025EE8-BE7C-448E-B64C-E291A47FE228}">
      <dsp:nvSpPr>
        <dsp:cNvPr id="0" name=""/>
        <dsp:cNvSpPr/>
      </dsp:nvSpPr>
      <dsp:spPr>
        <a:xfrm>
          <a:off x="6691046" y="1811261"/>
          <a:ext cx="1772576" cy="88628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rPr>
            <a:t>Fibrosis</a:t>
          </a:r>
        </a:p>
      </dsp:txBody>
      <dsp:txXfrm>
        <a:off x="6691046" y="1811261"/>
        <a:ext cx="1772576" cy="886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78D1E-191A-1949-AD75-5B104B8EB591}">
      <dsp:nvSpPr>
        <dsp:cNvPr id="0" name=""/>
        <dsp:cNvSpPr/>
      </dsp:nvSpPr>
      <dsp:spPr>
        <a:xfrm>
          <a:off x="3399347" y="0"/>
          <a:ext cx="1348758" cy="32742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85000"/>
            </a:lnSpc>
            <a:spcBef>
              <a:spcPct val="0"/>
            </a:spcBef>
            <a:spcAft>
              <a:spcPts val="0"/>
            </a:spcAft>
            <a:buNone/>
          </a:pPr>
          <a:r>
            <a:rPr lang="en-US" sz="2000" kern="1200" dirty="0"/>
            <a:t>Some patients</a:t>
          </a:r>
        </a:p>
      </dsp:txBody>
      <dsp:txXfrm>
        <a:off x="3399347" y="0"/>
        <a:ext cx="1348758" cy="982265"/>
      </dsp:txXfrm>
    </dsp:sp>
    <dsp:sp modelId="{9B3AA968-4103-4E4C-9BC6-DCFE013E1B9A}">
      <dsp:nvSpPr>
        <dsp:cNvPr id="0" name=""/>
        <dsp:cNvSpPr/>
      </dsp:nvSpPr>
      <dsp:spPr>
        <a:xfrm>
          <a:off x="3496804" y="982668"/>
          <a:ext cx="1138497" cy="2127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Antiplatelet therapies</a:t>
          </a:r>
        </a:p>
      </dsp:txBody>
      <dsp:txXfrm>
        <a:off x="3530149" y="1016013"/>
        <a:ext cx="1071807" cy="2060747"/>
      </dsp:txXfrm>
    </dsp:sp>
    <dsp:sp modelId="{57B52300-470C-8748-8142-937F25DCFFD1}">
      <dsp:nvSpPr>
        <dsp:cNvPr id="0" name=""/>
        <dsp:cNvSpPr/>
      </dsp:nvSpPr>
      <dsp:spPr>
        <a:xfrm>
          <a:off x="2073274" y="0"/>
          <a:ext cx="1222677" cy="32742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85000"/>
            </a:lnSpc>
            <a:spcBef>
              <a:spcPct val="0"/>
            </a:spcBef>
            <a:spcAft>
              <a:spcPts val="0"/>
            </a:spcAft>
            <a:buNone/>
          </a:pPr>
          <a:r>
            <a:rPr lang="en-US" sz="2000" kern="1200" dirty="0"/>
            <a:t>Most patients</a:t>
          </a:r>
        </a:p>
      </dsp:txBody>
      <dsp:txXfrm>
        <a:off x="2073274" y="0"/>
        <a:ext cx="1222677" cy="982265"/>
      </dsp:txXfrm>
    </dsp:sp>
    <dsp:sp modelId="{5BDBA849-D20F-964E-8F2F-3BE8A50ACFC9}">
      <dsp:nvSpPr>
        <dsp:cNvPr id="0" name=""/>
        <dsp:cNvSpPr/>
      </dsp:nvSpPr>
      <dsp:spPr>
        <a:xfrm>
          <a:off x="2188282" y="982360"/>
          <a:ext cx="992673" cy="961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SGLT2 inhibitors or GLP-1 RA</a:t>
          </a:r>
        </a:p>
      </dsp:txBody>
      <dsp:txXfrm>
        <a:off x="2216429" y="1010507"/>
        <a:ext cx="936379" cy="904707"/>
      </dsp:txXfrm>
    </dsp:sp>
    <dsp:sp modelId="{AD47D36D-92C6-BD4E-8B2C-80C052010956}">
      <dsp:nvSpPr>
        <dsp:cNvPr id="0" name=""/>
        <dsp:cNvSpPr/>
      </dsp:nvSpPr>
      <dsp:spPr>
        <a:xfrm>
          <a:off x="2188282" y="2105954"/>
          <a:ext cx="992673" cy="1004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RAS blockade</a:t>
          </a:r>
        </a:p>
      </dsp:txBody>
      <dsp:txXfrm>
        <a:off x="2217356" y="2135028"/>
        <a:ext cx="934525" cy="946311"/>
      </dsp:txXfrm>
    </dsp:sp>
    <dsp:sp modelId="{1932F876-6D34-F44F-92AF-68EE71AC7B75}">
      <dsp:nvSpPr>
        <dsp:cNvPr id="0" name=""/>
        <dsp:cNvSpPr/>
      </dsp:nvSpPr>
      <dsp:spPr>
        <a:xfrm>
          <a:off x="43414" y="0"/>
          <a:ext cx="1918075" cy="32742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85000"/>
            </a:lnSpc>
            <a:spcBef>
              <a:spcPct val="0"/>
            </a:spcBef>
            <a:spcAft>
              <a:spcPts val="0"/>
            </a:spcAft>
            <a:buNone/>
          </a:pPr>
          <a:r>
            <a:rPr lang="en-US" sz="2000" kern="1200" dirty="0"/>
            <a:t>All patients</a:t>
          </a:r>
        </a:p>
      </dsp:txBody>
      <dsp:txXfrm>
        <a:off x="43414" y="0"/>
        <a:ext cx="1918075" cy="982265"/>
      </dsp:txXfrm>
    </dsp:sp>
    <dsp:sp modelId="{CA910DAD-8117-5C4D-B081-0C3EF8D59C19}">
      <dsp:nvSpPr>
        <dsp:cNvPr id="0" name=""/>
        <dsp:cNvSpPr/>
      </dsp:nvSpPr>
      <dsp:spPr>
        <a:xfrm>
          <a:off x="179489" y="970072"/>
          <a:ext cx="1645917" cy="297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Glycemic control</a:t>
          </a:r>
        </a:p>
      </dsp:txBody>
      <dsp:txXfrm>
        <a:off x="188198" y="978781"/>
        <a:ext cx="1628499" cy="279938"/>
      </dsp:txXfrm>
    </dsp:sp>
    <dsp:sp modelId="{63B35182-D4DE-4A48-AE9A-569C30C90F41}">
      <dsp:nvSpPr>
        <dsp:cNvPr id="0" name=""/>
        <dsp:cNvSpPr/>
      </dsp:nvSpPr>
      <dsp:spPr>
        <a:xfrm>
          <a:off x="179489" y="1322386"/>
          <a:ext cx="1645917" cy="313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Exercise</a:t>
          </a:r>
        </a:p>
      </dsp:txBody>
      <dsp:txXfrm>
        <a:off x="188670" y="1331567"/>
        <a:ext cx="1627555" cy="295097"/>
      </dsp:txXfrm>
    </dsp:sp>
    <dsp:sp modelId="{F25AB80A-3AA7-CA41-87B9-E2AE5CED4E5C}">
      <dsp:nvSpPr>
        <dsp:cNvPr id="0" name=""/>
        <dsp:cNvSpPr/>
      </dsp:nvSpPr>
      <dsp:spPr>
        <a:xfrm>
          <a:off x="179489" y="1681657"/>
          <a:ext cx="1645917" cy="374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BP control</a:t>
          </a:r>
        </a:p>
      </dsp:txBody>
      <dsp:txXfrm>
        <a:off x="190461" y="1692629"/>
        <a:ext cx="1623973" cy="352657"/>
      </dsp:txXfrm>
    </dsp:sp>
    <dsp:sp modelId="{02048BA8-ACFE-1349-8B12-95F09E24BE77}">
      <dsp:nvSpPr>
        <dsp:cNvPr id="0" name=""/>
        <dsp:cNvSpPr/>
      </dsp:nvSpPr>
      <dsp:spPr>
        <a:xfrm>
          <a:off x="179489" y="2103361"/>
          <a:ext cx="1645917" cy="297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Nutrition</a:t>
          </a:r>
          <a:endParaRPr lang="en-US" sz="1200" kern="1200" dirty="0"/>
        </a:p>
      </dsp:txBody>
      <dsp:txXfrm>
        <a:off x="188198" y="2112070"/>
        <a:ext cx="1628499" cy="279938"/>
      </dsp:txXfrm>
    </dsp:sp>
    <dsp:sp modelId="{E886100C-EFAB-7C4C-9EC2-C498C2DA161E}">
      <dsp:nvSpPr>
        <dsp:cNvPr id="0" name=""/>
        <dsp:cNvSpPr/>
      </dsp:nvSpPr>
      <dsp:spPr>
        <a:xfrm>
          <a:off x="179489" y="2451898"/>
          <a:ext cx="1645917" cy="304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Lipid management</a:t>
          </a:r>
        </a:p>
      </dsp:txBody>
      <dsp:txXfrm>
        <a:off x="188394" y="2460803"/>
        <a:ext cx="1628107" cy="286241"/>
      </dsp:txXfrm>
    </dsp:sp>
    <dsp:sp modelId="{A9958403-7D06-7045-A688-7AD7244C9732}">
      <dsp:nvSpPr>
        <dsp:cNvPr id="0" name=""/>
        <dsp:cNvSpPr/>
      </dsp:nvSpPr>
      <dsp:spPr>
        <a:xfrm>
          <a:off x="179489" y="2802552"/>
          <a:ext cx="1645917" cy="307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85000"/>
            </a:lnSpc>
            <a:spcBef>
              <a:spcPct val="0"/>
            </a:spcBef>
            <a:spcAft>
              <a:spcPts val="0"/>
            </a:spcAft>
            <a:buNone/>
          </a:pPr>
          <a:r>
            <a:rPr lang="en-US" sz="1400" kern="1200" dirty="0"/>
            <a:t>Smoking cessation</a:t>
          </a:r>
        </a:p>
      </dsp:txBody>
      <dsp:txXfrm>
        <a:off x="188496" y="2811559"/>
        <a:ext cx="1627903" cy="289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ED8F3-7917-C047-886B-018EA7542B87}">
      <dsp:nvSpPr>
        <dsp:cNvPr id="0" name=""/>
        <dsp:cNvSpPr/>
      </dsp:nvSpPr>
      <dsp:spPr>
        <a:xfrm>
          <a:off x="0" y="31508"/>
          <a:ext cx="4018379"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Canagliflozin</a:t>
          </a:r>
          <a:endParaRPr lang="en-US" sz="3400" kern="1200" dirty="0"/>
        </a:p>
      </dsp:txBody>
      <dsp:txXfrm>
        <a:off x="0" y="31508"/>
        <a:ext cx="4018379" cy="1094400"/>
      </dsp:txXfrm>
    </dsp:sp>
    <dsp:sp modelId="{6CBE7508-B1F8-F648-93A5-33965B6D5D8F}">
      <dsp:nvSpPr>
        <dsp:cNvPr id="0" name=""/>
        <dsp:cNvSpPr/>
      </dsp:nvSpPr>
      <dsp:spPr>
        <a:xfrm>
          <a:off x="0" y="1125908"/>
          <a:ext cx="4018379" cy="1668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85000"/>
            </a:lnSpc>
            <a:spcBef>
              <a:spcPct val="0"/>
            </a:spcBef>
            <a:spcAft>
              <a:spcPts val="0"/>
            </a:spcAft>
            <a:buChar char="•"/>
          </a:pPr>
          <a:r>
            <a:rPr lang="en-US" sz="1800" kern="1200" dirty="0"/>
            <a:t>FDA indicated to reduce the risk of ESKD, doubling of SCr, CV death, and hospitalization for heart failure in adults with T2DM and diabetic nephropathy with albuminuria.</a:t>
          </a:r>
          <a:r>
            <a:rPr lang="en-US" sz="1800" kern="1200" baseline="30000" dirty="0"/>
            <a:t>1</a:t>
          </a:r>
          <a:endParaRPr lang="en-US" sz="1800" kern="1200" dirty="0"/>
        </a:p>
      </dsp:txBody>
      <dsp:txXfrm>
        <a:off x="0" y="1125908"/>
        <a:ext cx="4018379" cy="1668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D632D-3FBA-1D47-AB8A-0FC9CE71677E}">
      <dsp:nvSpPr>
        <dsp:cNvPr id="0" name=""/>
        <dsp:cNvSpPr/>
      </dsp:nvSpPr>
      <dsp:spPr>
        <a:xfrm>
          <a:off x="0" y="31508"/>
          <a:ext cx="4062831"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Dapagliflozin	</a:t>
          </a:r>
        </a:p>
      </dsp:txBody>
      <dsp:txXfrm>
        <a:off x="0" y="31508"/>
        <a:ext cx="4062831" cy="1094400"/>
      </dsp:txXfrm>
    </dsp:sp>
    <dsp:sp modelId="{D24BA149-52E6-8D46-8AA8-2FAD15C50CF7}">
      <dsp:nvSpPr>
        <dsp:cNvPr id="0" name=""/>
        <dsp:cNvSpPr/>
      </dsp:nvSpPr>
      <dsp:spPr>
        <a:xfrm>
          <a:off x="0" y="1125908"/>
          <a:ext cx="4062831" cy="1668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85000"/>
            </a:lnSpc>
            <a:spcBef>
              <a:spcPct val="0"/>
            </a:spcBef>
            <a:spcAft>
              <a:spcPts val="0"/>
            </a:spcAft>
            <a:buChar char="•"/>
          </a:pPr>
          <a:r>
            <a:rPr lang="en-US" sz="1800" kern="1200" dirty="0"/>
            <a:t>FDA indicated to reduce the risk of sustained eGFR decline, ESKD, CV death, and hospitalization for heart failure in adults with chronic kidney disease at risk of progression.</a:t>
          </a:r>
          <a:r>
            <a:rPr lang="en-US" sz="1800" kern="1200" baseline="30000" dirty="0"/>
            <a:t>2</a:t>
          </a:r>
          <a:endParaRPr lang="en-US" sz="1800" kern="1200" dirty="0"/>
        </a:p>
      </dsp:txBody>
      <dsp:txXfrm>
        <a:off x="0" y="1125908"/>
        <a:ext cx="4062831" cy="1668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F2376-02B3-48B4-A7B1-B3A692059DD6}">
      <dsp:nvSpPr>
        <dsp:cNvPr id="0" name=""/>
        <dsp:cNvSpPr/>
      </dsp:nvSpPr>
      <dsp:spPr>
        <a:xfrm>
          <a:off x="4154487" y="1316135"/>
          <a:ext cx="2181050" cy="442917"/>
        </a:xfrm>
        <a:custGeom>
          <a:avLst/>
          <a:gdLst/>
          <a:ahLst/>
          <a:cxnLst/>
          <a:rect l="0" t="0" r="0" b="0"/>
          <a:pathLst>
            <a:path>
              <a:moveTo>
                <a:pt x="0" y="0"/>
              </a:moveTo>
              <a:lnTo>
                <a:pt x="0" y="234178"/>
              </a:lnTo>
              <a:lnTo>
                <a:pt x="2181050" y="234178"/>
              </a:lnTo>
              <a:lnTo>
                <a:pt x="2181050" y="442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37150-C51A-458A-BA8A-EE3639517D4C}">
      <dsp:nvSpPr>
        <dsp:cNvPr id="0" name=""/>
        <dsp:cNvSpPr/>
      </dsp:nvSpPr>
      <dsp:spPr>
        <a:xfrm>
          <a:off x="1973436" y="1316135"/>
          <a:ext cx="2181050" cy="442917"/>
        </a:xfrm>
        <a:custGeom>
          <a:avLst/>
          <a:gdLst/>
          <a:ahLst/>
          <a:cxnLst/>
          <a:rect l="0" t="0" r="0" b="0"/>
          <a:pathLst>
            <a:path>
              <a:moveTo>
                <a:pt x="2181050" y="0"/>
              </a:moveTo>
              <a:lnTo>
                <a:pt x="2181050" y="234178"/>
              </a:lnTo>
              <a:lnTo>
                <a:pt x="0" y="234178"/>
              </a:lnTo>
              <a:lnTo>
                <a:pt x="0" y="442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FADED-3AF1-41C1-90A8-50AD1B56C5B0}">
      <dsp:nvSpPr>
        <dsp:cNvPr id="0" name=""/>
        <dsp:cNvSpPr/>
      </dsp:nvSpPr>
      <dsp:spPr>
        <a:xfrm>
          <a:off x="2690031" y="379386"/>
          <a:ext cx="2928911" cy="93674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AC201-F7BE-49AB-8BCA-7879C54AB8B5}">
      <dsp:nvSpPr>
        <dsp:cNvPr id="0" name=""/>
        <dsp:cNvSpPr/>
      </dsp:nvSpPr>
      <dsp:spPr>
        <a:xfrm>
          <a:off x="2690031" y="379386"/>
          <a:ext cx="2928911" cy="93674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548A40-2658-4F4D-88A0-134135CB50BF}">
      <dsp:nvSpPr>
        <dsp:cNvPr id="0" name=""/>
        <dsp:cNvSpPr/>
      </dsp:nvSpPr>
      <dsp:spPr>
        <a:xfrm>
          <a:off x="1225576" y="548001"/>
          <a:ext cx="5857822" cy="5995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FIDELITY evaluated relationship between stage of kidney disease and efficacy of finerenone on composite CV and renal endpoints in 13,026 patients followed for 3 years</a:t>
          </a:r>
          <a:r>
            <a:rPr lang="en-US" sz="1600" kern="1200" baseline="30000" dirty="0"/>
            <a:t>1</a:t>
          </a:r>
          <a:endParaRPr lang="en-US" sz="1600" kern="1200" dirty="0"/>
        </a:p>
      </dsp:txBody>
      <dsp:txXfrm>
        <a:off x="1225576" y="548001"/>
        <a:ext cx="5857822" cy="599519"/>
      </dsp:txXfrm>
    </dsp:sp>
    <dsp:sp modelId="{BA0B6F93-162A-4385-8615-0EEC49600182}">
      <dsp:nvSpPr>
        <dsp:cNvPr id="0" name=""/>
        <dsp:cNvSpPr/>
      </dsp:nvSpPr>
      <dsp:spPr>
        <a:xfrm>
          <a:off x="987280" y="1759053"/>
          <a:ext cx="1972311" cy="143252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BA6AC-4364-4248-B9C5-018CB8784D04}">
      <dsp:nvSpPr>
        <dsp:cNvPr id="0" name=""/>
        <dsp:cNvSpPr/>
      </dsp:nvSpPr>
      <dsp:spPr>
        <a:xfrm>
          <a:off x="987280" y="1759053"/>
          <a:ext cx="1972311" cy="143252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49B9E-B8EF-497E-A0D0-5B32FD92934A}">
      <dsp:nvSpPr>
        <dsp:cNvPr id="0" name=""/>
        <dsp:cNvSpPr/>
      </dsp:nvSpPr>
      <dsp:spPr>
        <a:xfrm>
          <a:off x="1125" y="2016907"/>
          <a:ext cx="3944623" cy="916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FIDELIO-DKD found finerenone slowed kidney disease progression and improved CV </a:t>
          </a:r>
          <a:r>
            <a:rPr lang="en-US" sz="1600" u="none" kern="1200" dirty="0"/>
            <a:t>outcomes in patients with predominantly advanced kidney disease and T2DM</a:t>
          </a:r>
          <a:r>
            <a:rPr lang="en-US" sz="1600" u="none" kern="1200" baseline="30000" dirty="0"/>
            <a:t>2</a:t>
          </a:r>
        </a:p>
      </dsp:txBody>
      <dsp:txXfrm>
        <a:off x="1125" y="2016907"/>
        <a:ext cx="3944623" cy="916815"/>
      </dsp:txXfrm>
    </dsp:sp>
    <dsp:sp modelId="{B0CE3699-70A3-40B5-B5F0-57BAC16B7ACA}">
      <dsp:nvSpPr>
        <dsp:cNvPr id="0" name=""/>
        <dsp:cNvSpPr/>
      </dsp:nvSpPr>
      <dsp:spPr>
        <a:xfrm>
          <a:off x="5349382" y="1759053"/>
          <a:ext cx="1972311" cy="143252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9CE03-DD8F-4335-A8B6-8850B4C62CAA}">
      <dsp:nvSpPr>
        <dsp:cNvPr id="0" name=""/>
        <dsp:cNvSpPr/>
      </dsp:nvSpPr>
      <dsp:spPr>
        <a:xfrm>
          <a:off x="5349382" y="1759053"/>
          <a:ext cx="1972311" cy="143252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92488-0D5D-4F51-82DD-EE041679A5F3}">
      <dsp:nvSpPr>
        <dsp:cNvPr id="0" name=""/>
        <dsp:cNvSpPr/>
      </dsp:nvSpPr>
      <dsp:spPr>
        <a:xfrm>
          <a:off x="4363226" y="2016907"/>
          <a:ext cx="3944623" cy="916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FIGARO-DKD found finerenone reduced risk of CV events in patients </a:t>
          </a:r>
          <a:r>
            <a:rPr lang="en-US" sz="1600" u="none" kern="1200" dirty="0"/>
            <a:t>with mild-to-moderate kidney disease and T2DM</a:t>
          </a:r>
          <a:r>
            <a:rPr lang="en-US" sz="1600" u="none" kern="1200" baseline="30000" dirty="0"/>
            <a:t>3</a:t>
          </a:r>
        </a:p>
      </dsp:txBody>
      <dsp:txXfrm>
        <a:off x="4363226" y="2016907"/>
        <a:ext cx="3944623" cy="9168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0.56582</cdr:x>
      <cdr:y>0.09706</cdr:y>
    </cdr:from>
    <cdr:to>
      <cdr:x>0.73863</cdr:x>
      <cdr:y>0.90048</cdr:y>
    </cdr:to>
    <cdr:sp macro="" textlink="">
      <cdr:nvSpPr>
        <cdr:cNvPr id="2" name="Rectangle 1">
          <a:extLst xmlns:a="http://schemas.openxmlformats.org/drawingml/2006/main">
            <a:ext uri="{FF2B5EF4-FFF2-40B4-BE49-F238E27FC236}">
              <a16:creationId xmlns:a16="http://schemas.microsoft.com/office/drawing/2014/main" id="{CA2DD6BC-1E83-444E-BF08-91026B3E69B1}"/>
            </a:ext>
          </a:extLst>
        </cdr:cNvPr>
        <cdr:cNvSpPr/>
      </cdr:nvSpPr>
      <cdr:spPr>
        <a:xfrm xmlns:a="http://schemas.openxmlformats.org/drawingml/2006/main">
          <a:off x="4701382" y="330200"/>
          <a:ext cx="1435894" cy="2733233"/>
        </a:xfrm>
        <a:prstGeom xmlns:a="http://schemas.openxmlformats.org/drawingml/2006/main" prst="rect">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0.28726</cdr:x>
      <cdr:y>0.12135</cdr:y>
    </cdr:from>
    <cdr:to>
      <cdr:x>0.4424</cdr:x>
      <cdr:y>0.87865</cdr:y>
    </cdr:to>
    <cdr:sp macro="" textlink="">
      <cdr:nvSpPr>
        <cdr:cNvPr id="2" name="Rectangle 1">
          <a:extLst xmlns:a="http://schemas.openxmlformats.org/drawingml/2006/main">
            <a:ext uri="{FF2B5EF4-FFF2-40B4-BE49-F238E27FC236}">
              <a16:creationId xmlns:a16="http://schemas.microsoft.com/office/drawing/2014/main" id="{CA2DD6BC-1E83-444E-BF08-91026B3E69B1}"/>
            </a:ext>
          </a:extLst>
        </cdr:cNvPr>
        <cdr:cNvSpPr/>
      </cdr:nvSpPr>
      <cdr:spPr>
        <a:xfrm xmlns:a="http://schemas.openxmlformats.org/drawingml/2006/main">
          <a:off x="2386807" y="412839"/>
          <a:ext cx="1289050" cy="2576334"/>
        </a:xfrm>
        <a:prstGeom xmlns:a="http://schemas.openxmlformats.org/drawingml/2006/main" prst="rect">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11/4/21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dirty="0"/>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11/4/21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dirty="0"/>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 Hello and welcome … </a:t>
            </a:r>
          </a:p>
          <a:p>
            <a:r>
              <a:rPr lang="en-US" b="1" dirty="0"/>
              <a:t>Link to edited video: https://vimeo.com/cmeoutfitters/review/639483823/b792e5ed4a</a:t>
            </a:r>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368178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0:03:22</a:t>
            </a:r>
          </a:p>
          <a:p>
            <a:r>
              <a:rPr lang="en-US" b="1" dirty="0"/>
              <a:t>So let me ask you …</a:t>
            </a:r>
          </a:p>
          <a:p>
            <a:endParaRPr lang="en-US" dirty="0"/>
          </a:p>
          <a:p>
            <a:endParaRPr lang="en-US" dirty="0"/>
          </a:p>
          <a:p>
            <a:r>
              <a:rPr lang="en-US" dirty="0"/>
              <a:t>Answer B</a:t>
            </a:r>
          </a:p>
          <a:p>
            <a:r>
              <a:rPr lang="en-US" dirty="0"/>
              <a:t>Revise for archive</a:t>
            </a:r>
          </a:p>
          <a:p>
            <a:r>
              <a:rPr lang="en-US" dirty="0"/>
              <a:t>Do not add results slide after this. I left the audio in that says “same thing here. We’ll look at the results a little later in the program”</a:t>
            </a:r>
            <a:br>
              <a:rPr lang="en-US" dirty="0"/>
            </a:br>
            <a:endParaRPr lang="en-US" dirty="0"/>
          </a:p>
          <a:p>
            <a:r>
              <a:rPr lang="en-US" sz="1200" kern="1200" dirty="0">
                <a:solidFill>
                  <a:schemeClr val="tx1"/>
                </a:solidFill>
                <a:effectLst/>
                <a:latin typeface="+mn-lt"/>
                <a:ea typeface="+mn-ea"/>
                <a:cs typeface="+mn-cs"/>
              </a:rPr>
              <a:t>Notes</a:t>
            </a:r>
            <a:r>
              <a:rPr lang="en-US" dirty="0"/>
              <a:t>: Reference: Afkarian M, Sachs MC, Kestenbaum B, et al. Kidney disease and increased mortality risk in type 2 diabetes. J Am Soc Nephrol. 2013;24(2):302-308.</a:t>
            </a:r>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dirty="0"/>
          </a:p>
        </p:txBody>
      </p:sp>
    </p:spTree>
    <p:extLst>
      <p:ext uri="{BB962C8B-B14F-4D97-AF65-F5344CB8AC3E}">
        <p14:creationId xmlns:p14="http://schemas.microsoft.com/office/powerpoint/2010/main" val="148945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0:03:40</a:t>
            </a:r>
          </a:p>
          <a:p>
            <a:r>
              <a:rPr lang="en-US" b="1" dirty="0"/>
              <a:t>So I want to get our …</a:t>
            </a:r>
          </a:p>
          <a:p>
            <a:endParaRPr lang="en-US" dirty="0"/>
          </a:p>
          <a:p>
            <a:endParaRPr lang="en-US" dirty="0"/>
          </a:p>
          <a:p>
            <a:r>
              <a:rPr lang="en-US" dirty="0"/>
              <a:t>Notes:</a:t>
            </a:r>
          </a:p>
          <a:p>
            <a:r>
              <a:rPr lang="en-US" sz="1200" b="0" i="0" u="none" strike="noStrike" kern="1200" dirty="0">
                <a:solidFill>
                  <a:schemeClr val="tx1"/>
                </a:solidFill>
                <a:effectLst/>
                <a:latin typeface="+mn-lt"/>
                <a:ea typeface="+mn-ea"/>
                <a:cs typeface="+mn-cs"/>
              </a:rPr>
              <a:t>Assess urine albumin excretion yearly to diagnose and monitor kidney damage in patients with type 1 diabetes for five years or more or with type 2 diabetes.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https://www.niddk.nih.gov/health-information/professionals/advanced-search/quick-reference-uacr-gfr</a:t>
            </a:r>
            <a:br>
              <a:rPr lang="en-US" dirty="0"/>
            </a:b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dirty="0"/>
          </a:p>
        </p:txBody>
      </p:sp>
    </p:spTree>
    <p:extLst>
      <p:ext uri="{BB962C8B-B14F-4D97-AF65-F5344CB8AC3E}">
        <p14:creationId xmlns:p14="http://schemas.microsoft.com/office/powerpoint/2010/main" val="355090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0</a:t>
            </a:r>
            <a:r>
              <a:rPr lang="en-US" b="1" dirty="0">
                <a:sym typeface="Wingdings" panose="05000000000000000000" pitchFamily="2" charset="2"/>
              </a:rPr>
              <a:t>:06:11</a:t>
            </a:r>
            <a:endParaRPr lang="en-US" b="1" dirty="0"/>
          </a:p>
          <a:p>
            <a:r>
              <a:rPr lang="en-US" b="1" dirty="0"/>
              <a:t>Now lets go …</a:t>
            </a:r>
          </a:p>
          <a:p>
            <a:endParaRPr lang="en-US" dirty="0"/>
          </a:p>
          <a:p>
            <a:r>
              <a:rPr lang="en-US" dirty="0"/>
              <a:t>Notes: </a:t>
            </a:r>
            <a:br>
              <a:rPr lang="en-US" dirty="0"/>
            </a:br>
            <a:r>
              <a:rPr lang="en-US" dirty="0"/>
              <a:t>eGFR is a marker of Kidney FUNCTION – used to stage severity of CKD</a:t>
            </a:r>
            <a:br>
              <a:rPr lang="en-US" dirty="0"/>
            </a:br>
            <a:r>
              <a:rPr lang="en-US" sz="1200" b="0" i="0" u="none" strike="noStrike" kern="1200" dirty="0">
                <a:solidFill>
                  <a:schemeClr val="tx1"/>
                </a:solidFill>
                <a:effectLst/>
                <a:latin typeface="+mn-lt"/>
                <a:ea typeface="+mn-ea"/>
                <a:cs typeface="+mn-cs"/>
              </a:rPr>
              <a:t>Twenty-four-hour collection and timed specimens are not necessary.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https://www.niddk.nih.gov/health-information/professionals/advanced-search/quick-reference-uacr-gfr</a:t>
            </a:r>
            <a:br>
              <a:rPr lang="en-US" sz="1200" b="0" i="0" u="none" strike="noStrike" kern="1200" dirty="0">
                <a:solidFill>
                  <a:schemeClr val="tx1"/>
                </a:solidFill>
                <a:effectLst/>
                <a:latin typeface="+mn-lt"/>
                <a:ea typeface="+mn-ea"/>
                <a:cs typeface="+mn-cs"/>
              </a:rPr>
            </a:br>
            <a:br>
              <a:rPr lang="en-US" dirty="0"/>
            </a:br>
            <a:r>
              <a:rPr lang="en-US" dirty="0"/>
              <a:t>Healthy kidney eGFR &gt; 60 ml/min </a:t>
            </a:r>
            <a:br>
              <a:rPr lang="en-US" dirty="0"/>
            </a:br>
            <a:r>
              <a:rPr lang="en-US" dirty="0"/>
              <a:t>Albuminuria is the sign of kidney disease – doing random spot testing is important </a:t>
            </a:r>
          </a:p>
          <a:p>
            <a:r>
              <a:rPr lang="en-US" dirty="0"/>
              <a:t>Things that may cause a false positive could be COVID and repeated within 3 months </a:t>
            </a:r>
            <a:br>
              <a:rPr lang="en-US" dirty="0"/>
            </a:br>
            <a:r>
              <a:rPr lang="en-US" dirty="0"/>
              <a:t>Establish a schedule for follow up testing </a:t>
            </a:r>
            <a:br>
              <a:rPr lang="en-US" dirty="0"/>
            </a:br>
            <a:br>
              <a:rPr lang="en-US" dirty="0"/>
            </a:br>
            <a:r>
              <a:rPr lang="en-US" dirty="0"/>
              <a:t>Increase in albumin often precedes the decline in eGFR, but protein may not be present in urine always;</a:t>
            </a:r>
            <a:br>
              <a:rPr lang="en-US" dirty="0"/>
            </a:br>
            <a:r>
              <a:rPr lang="en-US" dirty="0"/>
              <a:t>Must check once per year.</a:t>
            </a:r>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dirty="0"/>
          </a:p>
        </p:txBody>
      </p:sp>
    </p:spTree>
    <p:extLst>
      <p:ext uri="{BB962C8B-B14F-4D97-AF65-F5344CB8AC3E}">
        <p14:creationId xmlns:p14="http://schemas.microsoft.com/office/powerpoint/2010/main" val="150661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0:07:59</a:t>
            </a:r>
          </a:p>
          <a:p>
            <a:r>
              <a:rPr lang="en-US" dirty="0"/>
              <a:t>We have guidelines and heatmaps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dirty="0"/>
          </a:p>
        </p:txBody>
      </p:sp>
    </p:spTree>
    <p:extLst>
      <p:ext uri="{BB962C8B-B14F-4D97-AF65-F5344CB8AC3E}">
        <p14:creationId xmlns:p14="http://schemas.microsoft.com/office/powerpoint/2010/main" val="408707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0:10:25</a:t>
            </a:r>
          </a:p>
          <a:p>
            <a:r>
              <a:rPr lang="en-US" b="1" dirty="0"/>
              <a:t>Now, where does the patient fall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dirty="0"/>
          </a:p>
        </p:txBody>
      </p:sp>
    </p:spTree>
    <p:extLst>
      <p:ext uri="{BB962C8B-B14F-4D97-AF65-F5344CB8AC3E}">
        <p14:creationId xmlns:p14="http://schemas.microsoft.com/office/powerpoint/2010/main" val="200303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0:11:50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The first question that we have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dirty="0"/>
          </a:p>
        </p:txBody>
      </p:sp>
    </p:spTree>
    <p:extLst>
      <p:ext uri="{BB962C8B-B14F-4D97-AF65-F5344CB8AC3E}">
        <p14:creationId xmlns:p14="http://schemas.microsoft.com/office/powerpoint/2010/main" val="28692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0:13:13</a:t>
            </a:r>
          </a:p>
          <a:p>
            <a:r>
              <a:rPr lang="en-US" b="1" dirty="0"/>
              <a:t>Dr. Busch, going back …</a:t>
            </a:r>
          </a:p>
          <a:p>
            <a:endParaRPr lang="en-US" dirty="0"/>
          </a:p>
          <a:p>
            <a:r>
              <a:rPr lang="en-US" dirty="0"/>
              <a:t>Next slide: benefits of early interventions in kidney disease</a:t>
            </a:r>
            <a:br>
              <a:rPr lang="en-US" dirty="0"/>
            </a:br>
            <a:br>
              <a:rPr lang="en-US" dirty="0"/>
            </a:br>
            <a:r>
              <a:rPr lang="en-US" dirty="0"/>
              <a:t>&lt;10-15 % are diagnosed even in stage 3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dirty="0"/>
          </a:p>
        </p:txBody>
      </p:sp>
    </p:spTree>
    <p:extLst>
      <p:ext uri="{BB962C8B-B14F-4D97-AF65-F5344CB8AC3E}">
        <p14:creationId xmlns:p14="http://schemas.microsoft.com/office/powerpoint/2010/main" val="221415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0:16:25</a:t>
            </a:r>
          </a:p>
          <a:p>
            <a:r>
              <a:rPr lang="en-US" b="1" dirty="0"/>
              <a:t>So you know that’s a great …</a:t>
            </a:r>
          </a:p>
          <a:p>
            <a:endParaRPr lang="en-US" dirty="0"/>
          </a:p>
          <a:p>
            <a:r>
              <a:rPr lang="en-US" dirty="0"/>
              <a:t>Notes: </a:t>
            </a:r>
            <a:br>
              <a:rPr lang="en-US" dirty="0"/>
            </a:br>
            <a:endParaRPr lang="en-US" dirty="0"/>
          </a:p>
          <a:p>
            <a:r>
              <a:rPr lang="en-US" dirty="0"/>
              <a:t>Sudden cardiac death is higher in patients with ESRD. </a:t>
            </a:r>
          </a:p>
          <a:p>
            <a:br>
              <a:rPr lang="en-US" dirty="0"/>
            </a:br>
            <a:r>
              <a:rPr lang="en-US" dirty="0"/>
              <a:t>Goal: Intervene soon enough to delay kidney disease and prevent kidney failure</a:t>
            </a:r>
          </a:p>
          <a:p>
            <a:r>
              <a:rPr lang="en-US" dirty="0"/>
              <a:t>Patients with DM have a decline in eGFR and can more rapidly be in CKD </a:t>
            </a:r>
          </a:p>
          <a:p>
            <a:r>
              <a:rPr lang="en-US" dirty="0"/>
              <a:t>Need to provide therapies that are proven to slow progression </a:t>
            </a:r>
          </a:p>
          <a:p>
            <a:r>
              <a:rPr lang="en-US" dirty="0"/>
              <a:t>Despite SOC, Still had large group go on to kidney failure so need something more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rPr>
              <a:t>CV mortality much greater in CKD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rPr>
              <a:t>Risk of sudden cardiac death </a:t>
            </a:r>
            <a:br>
              <a:rPr lang="en-US" sz="1200" dirty="0">
                <a:solidFill>
                  <a:srgbClr val="000000"/>
                </a:solidFill>
                <a:latin typeface="Arial"/>
              </a:rPr>
            </a:br>
            <a:r>
              <a:rPr lang="en-US" sz="1200" dirty="0">
                <a:solidFill>
                  <a:srgbClr val="000000"/>
                </a:solidFill>
                <a:latin typeface="Arial"/>
              </a:rPr>
              <a:t>50.0% (ESRD)  vs 10.1% (GFR &lt;60 mL/min) vs 10.3% (GFR ≥60 mL/min), </a:t>
            </a:r>
            <a:r>
              <a:rPr lang="el-GR" sz="1200" dirty="0">
                <a:solidFill>
                  <a:srgbClr val="000000"/>
                </a:solidFill>
                <a:latin typeface="Arial"/>
              </a:rPr>
              <a:t>χ2 </a:t>
            </a:r>
            <a:r>
              <a:rPr lang="en-US" sz="1200" dirty="0">
                <a:solidFill>
                  <a:srgbClr val="000000"/>
                </a:solidFill>
                <a:latin typeface="Arial"/>
              </a:rPr>
              <a:t>P=0.010.</a:t>
            </a:r>
            <a:endParaRPr lang="en-US" dirty="0"/>
          </a:p>
          <a:p>
            <a:endParaRPr lang="en-US" dirty="0"/>
          </a:p>
          <a:p>
            <a:r>
              <a:rPr lang="en-US" dirty="0"/>
              <a:t>https://www.ahajournals.org/doi/10.1161/CIRCULATIONAHA.120.050686 </a:t>
            </a:r>
          </a:p>
          <a:p>
            <a:r>
              <a:rPr lang="en-US" dirty="0"/>
              <a:t>-Although the incidence and prevalence of cardiovascular events is already significantly higher in patients with early CKD stages (CKD stages 1–3) compared with the general population, patients with advanced CKD stages (CKD stages 4–5) exhibit a markedly elevated risk. Cardiovascular rather than end-stage kidney disease (CKD stage 5) is the leading cause of death in this high-risk population. </a:t>
            </a:r>
          </a:p>
          <a:p>
            <a:r>
              <a:rPr lang="en-US" dirty="0"/>
              <a:t>-“CKD mimics an accelerated aging of the cardiovascular system”</a:t>
            </a:r>
          </a:p>
          <a:p>
            <a:r>
              <a:rPr lang="en-US" dirty="0"/>
              <a:t>-FIGURE ON THE LEFT- A meta-analysis of cohort studies involving &gt;1.4 million individuals28,29 yielded an association of not only low eGFR but also higher albuminuria with cardiovascular disease. Thus, the risk of developing CVD in patients with CKD surpasses the risk of reaching end-stage kidney disease, and therefore, CKD must be considered one of the strongest risk factors for the development of CVD.</a:t>
            </a:r>
          </a:p>
          <a:p>
            <a:r>
              <a:rPr lang="en-US" dirty="0"/>
              <a:t>-FIGURE ON THE RIGHT- More than two-thirds of mortality in advanced (not just ESRD) CKD stages are a result of sudden cardiac death. Sudden cardiac death refers to the unexpected natural death from a cardiac cause within 1 hour after onset of symptoms in a person who has no lethal underlying disease. Sudden cardiac death is mainly caused by ventricular arrhythmias. The rate of sudden cardiac death is 59 deaths in 1000 patient-years in the CKD stage 5D population, whereas it is 1 death in 1000 patient-years in the general population. Independent association of kidney function with cardiovascular mortality. ACR indicates albumin-to-creatinine ratio; CKD, chronic kidney disease; CVD, cardiovascular disease; eGFR, estimated glomerular filtration rate; and HR, hazard ratio. Adapted and modified from Gansevoort et al.30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6E1A8-6D11-D944-BA46-3CE3E43A53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41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0:18:20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 have one here that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dirty="0"/>
          </a:p>
        </p:txBody>
      </p:sp>
    </p:spTree>
    <p:extLst>
      <p:ext uri="{BB962C8B-B14F-4D97-AF65-F5344CB8AC3E}">
        <p14:creationId xmlns:p14="http://schemas.microsoft.com/office/powerpoint/2010/main" val="38277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0:19:38</a:t>
            </a:r>
          </a:p>
          <a:p>
            <a:r>
              <a:rPr lang="en-US" b="1" dirty="0"/>
              <a:t>And what we want to focus now on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dirty="0"/>
          </a:p>
        </p:txBody>
      </p:sp>
    </p:spTree>
    <p:extLst>
      <p:ext uri="{BB962C8B-B14F-4D97-AF65-F5344CB8AC3E}">
        <p14:creationId xmlns:p14="http://schemas.microsoft.com/office/powerpoint/2010/main" val="65186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0:00:13 </a:t>
            </a:r>
          </a:p>
          <a:p>
            <a:r>
              <a:rPr lang="en-US" b="1" dirty="0"/>
              <a:t>Today’s activity is brought … </a:t>
            </a:r>
          </a:p>
          <a:p>
            <a:endParaRPr lang="en-US" b="1" dirty="0"/>
          </a:p>
        </p:txBody>
      </p:sp>
      <p:sp>
        <p:nvSpPr>
          <p:cNvPr id="4" name="Slide Number Placeholder 3"/>
          <p:cNvSpPr>
            <a:spLocks noGrp="1"/>
          </p:cNvSpPr>
          <p:nvPr>
            <p:ph type="sldNum" sz="quarter" idx="10"/>
          </p:nvPr>
        </p:nvSpPr>
        <p:spPr/>
        <p:txBody>
          <a:bodyPr/>
          <a:lstStyle/>
          <a:p>
            <a:fld id="{9446E1A8-6D11-D944-BA46-3CE3E43A53DE}" type="slidenum">
              <a:rPr lang="en-US" smtClean="0"/>
              <a:pPr/>
              <a:t>2</a:t>
            </a:fld>
            <a:endParaRPr lang="en-US" dirty="0"/>
          </a:p>
        </p:txBody>
      </p:sp>
    </p:spTree>
    <p:extLst>
      <p:ext uri="{BB962C8B-B14F-4D97-AF65-F5344CB8AC3E}">
        <p14:creationId xmlns:p14="http://schemas.microsoft.com/office/powerpoint/2010/main" val="200170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0:20:20</a:t>
            </a:r>
          </a:p>
          <a:p>
            <a:r>
              <a:rPr lang="en-US" b="1" dirty="0"/>
              <a:t>So I want to start off with another question …</a:t>
            </a:r>
          </a:p>
          <a:p>
            <a:endParaRPr lang="en-US" dirty="0"/>
          </a:p>
          <a:p>
            <a:r>
              <a:rPr lang="en-US" dirty="0"/>
              <a:t>I left the statement about reviewing the responses later, so do not add the ARS results slide after this one for the archive</a:t>
            </a:r>
          </a:p>
          <a:p>
            <a:endParaRPr lang="en-US" dirty="0"/>
          </a:p>
          <a:p>
            <a:r>
              <a:rPr lang="en-US" dirty="0"/>
              <a:t>Answer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dirty="0"/>
          </a:p>
        </p:txBody>
      </p:sp>
    </p:spTree>
    <p:extLst>
      <p:ext uri="{BB962C8B-B14F-4D97-AF65-F5344CB8AC3E}">
        <p14:creationId xmlns:p14="http://schemas.microsoft.com/office/powerpoint/2010/main" val="426340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0:20:35</a:t>
            </a:r>
          </a:p>
          <a:p>
            <a:r>
              <a:rPr lang="en-US" b="1" dirty="0"/>
              <a:t>So, Dr. Morales, could you walk us through …</a:t>
            </a:r>
          </a:p>
          <a:p>
            <a:endParaRPr lang="en-US" dirty="0"/>
          </a:p>
          <a:p>
            <a:r>
              <a:rPr lang="en-US" dirty="0"/>
              <a:t>Notes: </a:t>
            </a:r>
            <a:br>
              <a:rPr lang="en-US" dirty="0"/>
            </a:br>
            <a:r>
              <a:rPr lang="en-US" sz="1200" b="0" i="0" kern="1200" dirty="0">
                <a:solidFill>
                  <a:schemeClr val="tx1"/>
                </a:solidFill>
                <a:effectLst/>
                <a:latin typeface="+mn-lt"/>
                <a:ea typeface="+mn-ea"/>
                <a:cs typeface="+mn-cs"/>
              </a:rPr>
              <a:t>Hypertension: can cause narrowing of the walls of the arteries – less blood/oxygen to kidney can cause ischemic injury to the glomerulus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Diabetes: excess sugar in the blood narrows efferent arteriole and causes glomerulosclerosis </a:t>
            </a:r>
            <a:br>
              <a:rPr lang="en-US" dirty="0"/>
            </a:br>
            <a:endParaRPr lang="en-US" dirty="0"/>
          </a:p>
          <a:p>
            <a:r>
              <a:rPr lang="en-US" sz="1200" b="0" i="0" kern="1200" dirty="0">
                <a:solidFill>
                  <a:schemeClr val="tx1"/>
                </a:solidFill>
                <a:effectLst/>
                <a:latin typeface="+mn-lt"/>
                <a:ea typeface="+mn-ea"/>
                <a:cs typeface="+mn-cs"/>
              </a:rPr>
              <a:t>CKD is progressive deterioration of the nephrons in the kidney that occurs over time, leading to loss of kidney function</a:t>
            </a:r>
          </a:p>
          <a:p>
            <a:r>
              <a:rPr lang="en-US" sz="1200" b="0" i="0" kern="1200" dirty="0">
                <a:solidFill>
                  <a:schemeClr val="tx1"/>
                </a:solidFill>
                <a:effectLst/>
                <a:latin typeface="+mn-lt"/>
                <a:ea typeface="+mn-ea"/>
                <a:cs typeface="+mn-cs"/>
              </a:rPr>
              <a:t>The renin–angiotensin–aldosterone system (RAAS) is a powerful hormone regulatory mechanism serving multiple functions as a key determinant of tissue perfusion pressure and cellular homeostasis.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is a role of MR in CKD Pathophysiology</a:t>
            </a:r>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dirty="0"/>
          </a:p>
        </p:txBody>
      </p:sp>
    </p:spTree>
    <p:extLst>
      <p:ext uri="{BB962C8B-B14F-4D97-AF65-F5344CB8AC3E}">
        <p14:creationId xmlns:p14="http://schemas.microsoft.com/office/powerpoint/2010/main" val="400549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0:23:12</a:t>
            </a:r>
          </a:p>
          <a:p>
            <a:r>
              <a:rPr lang="en-US" b="1" dirty="0"/>
              <a:t>But more recently …</a:t>
            </a:r>
          </a:p>
          <a:p>
            <a:endParaRPr lang="en-US" dirty="0"/>
          </a:p>
          <a:p>
            <a:endParaRPr lang="en-US" dirty="0"/>
          </a:p>
          <a:p>
            <a:r>
              <a:rPr lang="en-US" dirty="0"/>
              <a:t>REFERNCE: </a:t>
            </a:r>
            <a:br>
              <a:rPr lang="en-US" dirty="0"/>
            </a:br>
            <a:r>
              <a:rPr lang="en-US" dirty="0"/>
              <a:t>Activation of RAAS causes MR Activation; increasing Aldosterone.</a:t>
            </a:r>
          </a:p>
          <a:p>
            <a:r>
              <a:rPr lang="en-US" dirty="0"/>
              <a:t>Aldosterone expression can have adverse renal and CV effects, causing interstitial fibrosis, cardiac fibrosis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22</a:t>
            </a:fld>
            <a:endParaRPr lang="en-US" dirty="0"/>
          </a:p>
        </p:txBody>
      </p:sp>
    </p:spTree>
    <p:extLst>
      <p:ext uri="{BB962C8B-B14F-4D97-AF65-F5344CB8AC3E}">
        <p14:creationId xmlns:p14="http://schemas.microsoft.com/office/powerpoint/2010/main" val="281464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0:26:39</a:t>
            </a:r>
          </a:p>
          <a:p>
            <a:r>
              <a:rPr lang="en-US" b="1" dirty="0"/>
              <a:t>Is to walk you through a short video …</a:t>
            </a:r>
          </a:p>
          <a:p>
            <a:endParaRPr lang="en-US" b="0" dirty="0"/>
          </a:p>
          <a:p>
            <a:r>
              <a:rPr lang="en-US" b="0" dirty="0"/>
              <a:t>Editor’s Note: Janan to recreate a video without sound from BioDigital https://human.biodigital.com/view?id=production/maleAdult/chronic_kidney_disease&amp;lang=en</a:t>
            </a:r>
          </a:p>
          <a:p>
            <a:r>
              <a:rPr lang="en-US" b="0" dirty="0"/>
              <a:t>Dhiren to voiceover the video here: </a:t>
            </a:r>
            <a:br>
              <a:rPr lang="en-US" b="0" dirty="0"/>
            </a:br>
            <a:br>
              <a:rPr lang="en-US" b="0" dirty="0"/>
            </a:br>
            <a:r>
              <a:rPr lang="en-US" b="0" dirty="0"/>
              <a:t>What are the main drivers of Fibrosis and Kidney disease? </a:t>
            </a:r>
          </a:p>
          <a:p>
            <a:r>
              <a:rPr lang="en-US" b="0" dirty="0"/>
              <a:t>Normally, the kidney acts to filter the blood through a nephron. </a:t>
            </a:r>
          </a:p>
          <a:p>
            <a:r>
              <a:rPr lang="en-US" b="0" dirty="0"/>
              <a:t>Patients normal glomerular filtration rate levels are above 60 ml/min.</a:t>
            </a:r>
            <a:br>
              <a:rPr lang="en-US" b="0" dirty="0"/>
            </a:br>
            <a:endParaRPr lang="en-US" b="0" dirty="0"/>
          </a:p>
          <a:p>
            <a:r>
              <a:rPr lang="en-US" b="0" dirty="0"/>
              <a:t>Patients who have </a:t>
            </a:r>
            <a:r>
              <a:rPr lang="en-US" b="1" dirty="0"/>
              <a:t>Hypertension</a:t>
            </a:r>
            <a:r>
              <a:rPr lang="en-US" b="0" dirty="0"/>
              <a:t> or </a:t>
            </a:r>
            <a:r>
              <a:rPr lang="en-US" b="1" dirty="0"/>
              <a:t>Diabetes</a:t>
            </a:r>
            <a:r>
              <a:rPr lang="en-US" b="0" dirty="0"/>
              <a:t> may get Kidney Damage: </a:t>
            </a:r>
            <a:br>
              <a:rPr lang="en-US" b="0" dirty="0"/>
            </a:br>
            <a:r>
              <a:rPr lang="en-US" b="0" dirty="0"/>
              <a:t>During </a:t>
            </a:r>
            <a:r>
              <a:rPr lang="en-US" b="1" dirty="0"/>
              <a:t>Hypertension</a:t>
            </a:r>
            <a:r>
              <a:rPr lang="en-US" b="0" dirty="0"/>
              <a:t>, the vessels thicken and there is a narrowed path where the blood enters an afferent arteriole, so that’s one reason you see a decrease in GFR.</a:t>
            </a:r>
          </a:p>
          <a:p>
            <a:r>
              <a:rPr lang="en-US" b="0" dirty="0"/>
              <a:t>A decreased GFR then increase Renin, which activates the RAAS System. </a:t>
            </a:r>
          </a:p>
          <a:p>
            <a:r>
              <a:rPr lang="en-US" b="0" dirty="0"/>
              <a:t>RAAS Activation ultimately leads to glomerulosclerosis – which leads to ischemic injury and loss of the nephron.</a:t>
            </a:r>
          </a:p>
          <a:p>
            <a:endParaRPr lang="en-US" b="0" dirty="0"/>
          </a:p>
          <a:p>
            <a:r>
              <a:rPr lang="en-US" b="0" dirty="0"/>
              <a:t>In </a:t>
            </a:r>
            <a:r>
              <a:rPr lang="en-US" b="1" dirty="0"/>
              <a:t>Diabetes</a:t>
            </a:r>
            <a:r>
              <a:rPr lang="en-US" b="0" dirty="0"/>
              <a:t>:</a:t>
            </a:r>
            <a:br>
              <a:rPr lang="en-US" b="0" dirty="0"/>
            </a:br>
            <a:r>
              <a:rPr lang="en-US" b="0" dirty="0"/>
              <a:t>Diabetic Nephropathy causes 4 changes:</a:t>
            </a:r>
          </a:p>
          <a:p>
            <a:r>
              <a:rPr lang="en-US" b="0" dirty="0"/>
              <a:t>Mesangial Expansion</a:t>
            </a:r>
          </a:p>
          <a:p>
            <a:r>
              <a:rPr lang="en-US" b="0" dirty="0"/>
              <a:t>Podocytopathy</a:t>
            </a:r>
          </a:p>
          <a:p>
            <a:r>
              <a:rPr lang="en-US" b="0" dirty="0"/>
              <a:t>GBM Thickening</a:t>
            </a:r>
          </a:p>
          <a:p>
            <a:r>
              <a:rPr lang="en-US" b="0" dirty="0"/>
              <a:t>Sclerosis </a:t>
            </a:r>
          </a:p>
          <a:p>
            <a:endParaRPr lang="en-US" b="0" dirty="0"/>
          </a:p>
          <a:p>
            <a:r>
              <a:rPr lang="en-US" b="0" dirty="0"/>
              <a:t>------------------------------------------------------------------</a:t>
            </a:r>
            <a:br>
              <a:rPr lang="en-US" b="0" dirty="0"/>
            </a:br>
            <a:br>
              <a:rPr lang="en-US" b="0" dirty="0"/>
            </a:br>
            <a:br>
              <a:rPr lang="en-US" b="0" dirty="0"/>
            </a:br>
            <a:endParaRPr lang="en-US" b="0" dirty="0"/>
          </a:p>
          <a:p>
            <a:r>
              <a:rPr lang="en-US" b="0" dirty="0"/>
              <a:t>Hyperglycemia reads to Oxidative species, which increase proinflammatory cytokines that can cause the above changes.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dirty="0"/>
          </a:p>
        </p:txBody>
      </p:sp>
    </p:spTree>
    <p:extLst>
      <p:ext uri="{BB962C8B-B14F-4D97-AF65-F5344CB8AC3E}">
        <p14:creationId xmlns:p14="http://schemas.microsoft.com/office/powerpoint/2010/main" val="424934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0:28:12</a:t>
            </a:r>
          </a:p>
          <a:p>
            <a:r>
              <a:rPr lang="en-US" b="1" dirty="0"/>
              <a:t>So with that being said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dirty="0"/>
          </a:p>
        </p:txBody>
      </p:sp>
    </p:spTree>
    <p:extLst>
      <p:ext uri="{BB962C8B-B14F-4D97-AF65-F5344CB8AC3E}">
        <p14:creationId xmlns:p14="http://schemas.microsoft.com/office/powerpoint/2010/main" val="47244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0:34:10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 actually have a related question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25</a:t>
            </a:fld>
            <a:endParaRPr lang="en-US" dirty="0"/>
          </a:p>
        </p:txBody>
      </p:sp>
    </p:spTree>
    <p:extLst>
      <p:ext uri="{BB962C8B-B14F-4D97-AF65-F5344CB8AC3E}">
        <p14:creationId xmlns:p14="http://schemas.microsoft.com/office/powerpoint/2010/main" val="4088998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35:27</a:t>
            </a:r>
          </a:p>
          <a:p>
            <a:r>
              <a:rPr lang="en-US" b="1" dirty="0"/>
              <a:t>The next sequence that we want to talk about …</a:t>
            </a:r>
          </a:p>
          <a:p>
            <a:endParaRPr lang="en-US" dirty="0"/>
          </a:p>
          <a:p>
            <a:endParaRPr lang="en-US" dirty="0"/>
          </a:p>
          <a:p>
            <a:r>
              <a:rPr lang="en-US" dirty="0"/>
              <a:t>Notes: </a:t>
            </a:r>
          </a:p>
          <a:p>
            <a:r>
              <a:rPr lang="en-US" sz="1200" kern="1200" dirty="0">
                <a:solidFill>
                  <a:schemeClr val="tx1"/>
                </a:solidFill>
                <a:effectLst/>
                <a:latin typeface="+mn-lt"/>
                <a:ea typeface="+mn-ea"/>
                <a:cs typeface="+mn-cs"/>
              </a:rPr>
              <a:t>Under normal conditions, MR is activated by aldosterone binding and triggering an intracellular signaling cascade ultimately regulates electrolyte and fluid balance by controlling sodium reabsorption and potassium secretion in the kidneys. In patients with albuminuria, MR expression is increased, and MR overactivation may lead to accumulation of pro-inflammatory and pro-fibrotic proteins, hardening and thickening of glomeruli, tissue expansion and increased pressure within the vasculature and internal structure, scarring interfering with efficient filtration, and injury to kidney tubules all contributing to progressive decline in kidney function.</a:t>
            </a:r>
            <a:r>
              <a:rPr lang="en-US" sz="1200" kern="1200" baseline="30000" dirty="0">
                <a:solidFill>
                  <a:schemeClr val="tx1"/>
                </a:solidFill>
                <a:effectLst/>
                <a:latin typeface="+mn-lt"/>
                <a:ea typeface="+mn-ea"/>
                <a:cs typeface="+mn-cs"/>
              </a:rPr>
              <a:t>2</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dirty="0"/>
          </a:p>
        </p:txBody>
      </p:sp>
    </p:spTree>
    <p:extLst>
      <p:ext uri="{BB962C8B-B14F-4D97-AF65-F5344CB8AC3E}">
        <p14:creationId xmlns:p14="http://schemas.microsoft.com/office/powerpoint/2010/main" val="23509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0:37:02 </a:t>
            </a:r>
          </a:p>
          <a:p>
            <a:r>
              <a:rPr lang="en-US" b="1" dirty="0"/>
              <a:t>So then when we think about …</a:t>
            </a:r>
          </a:p>
          <a:p>
            <a:endParaRPr lang="en-US" dirty="0"/>
          </a:p>
          <a:p>
            <a:endParaRPr lang="en-US" dirty="0"/>
          </a:p>
          <a:p>
            <a:r>
              <a:rPr lang="en-US" dirty="0"/>
              <a:t>Desired state: Pharmacists understand the residual burdens of renal, CV, and mortality risks in patients with CKD and T2DM despite optimized management according to current SOC and recognize the need for new therapies targeting pathophysiological features of CKD such as MR overactivation, leading to inflammation and fibrosis.    </a:t>
            </a:r>
          </a:p>
          <a:p>
            <a:r>
              <a:rPr lang="en-US" dirty="0">
                <a:cs typeface="Calibri"/>
              </a:rPr>
              <a:t>LO: </a:t>
            </a:r>
            <a:r>
              <a:rPr lang="en-US" dirty="0"/>
              <a:t>Describe the pathophysiological features of CKD giving rise to renal, CV, and mortality risks in patients with CKD and T2DM, despite optimized management according to current SOC. </a:t>
            </a:r>
          </a:p>
          <a:p>
            <a:r>
              <a:rPr lang="en-US" dirty="0">
                <a:cs typeface="Calibri"/>
              </a:rPr>
              <a:t>Gap: </a:t>
            </a:r>
            <a:r>
              <a:rPr lang="en-US" dirty="0"/>
              <a:t>Clinicians need education on the complex pathophysiology of CKD, including the associations between MR overactivation and renal and CV outcomes for patients with CKD and T2DM. </a:t>
            </a:r>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dirty="0"/>
          </a:p>
        </p:txBody>
      </p:sp>
    </p:spTree>
    <p:extLst>
      <p:ext uri="{BB962C8B-B14F-4D97-AF65-F5344CB8AC3E}">
        <p14:creationId xmlns:p14="http://schemas.microsoft.com/office/powerpoint/2010/main" val="261900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0:39:13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 just want to show one example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28</a:t>
            </a:fld>
            <a:endParaRPr lang="en-US" dirty="0"/>
          </a:p>
        </p:txBody>
      </p:sp>
    </p:spTree>
    <p:extLst>
      <p:ext uri="{BB962C8B-B14F-4D97-AF65-F5344CB8AC3E}">
        <p14:creationId xmlns:p14="http://schemas.microsoft.com/office/powerpoint/2010/main" val="1236417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0:40:22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 go into the 4 key types of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SGLT2: </a:t>
            </a:r>
            <a:r>
              <a:rPr lang="en-US" sz="1200" b="0" i="0" kern="1200" dirty="0">
                <a:solidFill>
                  <a:schemeClr val="tx1"/>
                </a:solidFill>
                <a:effectLst/>
                <a:latin typeface="+mn-lt"/>
                <a:ea typeface="+mn-ea"/>
                <a:cs typeface="+mn-cs"/>
              </a:rPr>
              <a:t>Fioretto P, Zambon A, Rossato M, Busetto L, Vettor R. SGLT2 Inhibitors and the Diabetic Kidney. </a:t>
            </a:r>
            <a:r>
              <a:rPr lang="en-US" sz="1200" b="0" i="1" kern="1200" dirty="0">
                <a:solidFill>
                  <a:schemeClr val="tx1"/>
                </a:solidFill>
                <a:effectLst/>
                <a:latin typeface="+mn-lt"/>
                <a:ea typeface="+mn-ea"/>
                <a:cs typeface="+mn-cs"/>
              </a:rPr>
              <a:t>Diabetes Care</a:t>
            </a:r>
            <a:r>
              <a:rPr lang="en-US" sz="1200" b="0" i="0" kern="1200" dirty="0">
                <a:solidFill>
                  <a:schemeClr val="tx1"/>
                </a:solidFill>
                <a:effectLst/>
                <a:latin typeface="+mn-lt"/>
                <a:ea typeface="+mn-ea"/>
                <a:cs typeface="+mn-cs"/>
              </a:rPr>
              <a:t>. 2016;39 Suppl 2:S165-S171. doi:10.2337/dcS15-3006</a:t>
            </a:r>
            <a:br>
              <a:rPr lang="en-US" dirty="0"/>
            </a:br>
            <a:r>
              <a:rPr lang="en-US" dirty="0"/>
              <a:t>GLP1: </a:t>
            </a:r>
            <a:r>
              <a:rPr lang="en-US" sz="1200" b="0" i="0" kern="1200" dirty="0">
                <a:solidFill>
                  <a:schemeClr val="tx1"/>
                </a:solidFill>
                <a:effectLst/>
                <a:latin typeface="+mn-lt"/>
                <a:ea typeface="+mn-ea"/>
                <a:cs typeface="+mn-cs"/>
              </a:rPr>
              <a:t>Greco EV, Russo G, Giandalia A, Viazzi F, Pontremoli R, De Cosmo S. GLP-1 Receptor Agonists and Kidney Protection. </a:t>
            </a:r>
            <a:r>
              <a:rPr lang="en-US" sz="1200" b="0" i="1" kern="1200" dirty="0">
                <a:solidFill>
                  <a:schemeClr val="tx1"/>
                </a:solidFill>
                <a:effectLst/>
                <a:latin typeface="+mn-lt"/>
                <a:ea typeface="+mn-ea"/>
                <a:cs typeface="+mn-cs"/>
              </a:rPr>
              <a:t>Medicina (Kaunas)</a:t>
            </a:r>
            <a:r>
              <a:rPr lang="en-US" sz="1200" b="0" i="0" kern="1200" dirty="0">
                <a:solidFill>
                  <a:schemeClr val="tx1"/>
                </a:solidFill>
                <a:effectLst/>
                <a:latin typeface="+mn-lt"/>
                <a:ea typeface="+mn-ea"/>
                <a:cs typeface="+mn-cs"/>
              </a:rPr>
              <a:t>. 2019;55(6):233. Published 2019 May 31. doi:10.3390/medicina55060233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RAS Inhibitor: Weir MR. The renoprotective effects of RAS inhibition: focus on prevention and treatment of chronic kidney disease. </a:t>
            </a:r>
            <a:r>
              <a:rPr lang="en-US" sz="1200" b="0" i="1" kern="1200" dirty="0">
                <a:solidFill>
                  <a:schemeClr val="tx1"/>
                </a:solidFill>
                <a:effectLst/>
                <a:latin typeface="+mn-lt"/>
                <a:ea typeface="+mn-ea"/>
                <a:cs typeface="+mn-cs"/>
              </a:rPr>
              <a:t>Postgrad Med</a:t>
            </a:r>
            <a:r>
              <a:rPr lang="en-US" sz="1200" b="0" i="0" kern="1200" dirty="0">
                <a:solidFill>
                  <a:schemeClr val="tx1"/>
                </a:solidFill>
                <a:effectLst/>
                <a:latin typeface="+mn-lt"/>
                <a:ea typeface="+mn-ea"/>
                <a:cs typeface="+mn-cs"/>
              </a:rPr>
              <a:t>. 2009;121(1):96-103. doi:10.3810/pgm.2009.01.1958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MRA Inhibitor: </a:t>
            </a:r>
            <a:r>
              <a:rPr lang="en-US" dirty="0"/>
              <a:t>Agarwal R, Kolkhof P, Bakris G, et al. Steroidal and non-steroidal mineralocorticoid receptor antagonists in cardiorenal medicine. </a:t>
            </a:r>
            <a:r>
              <a:rPr lang="en-US" i="1" dirty="0"/>
              <a:t>Eur Heart J</a:t>
            </a:r>
            <a:r>
              <a:rPr lang="en-US" dirty="0"/>
              <a:t>. 2021;42(2):152-161. doi:10.1093/eurheartj/ehaa736MRA action</a:t>
            </a:r>
          </a:p>
          <a:p>
            <a:pPr algn="ctr"/>
            <a:r>
              <a:rPr lang="en-US" dirty="0"/>
              <a:t>MR receptor plus aldosterone leads to overactivation of MR, thus increased and fibrosis of kidneinflammationy</a:t>
            </a:r>
          </a:p>
          <a:p>
            <a:pPr algn="ctr"/>
            <a:r>
              <a:rPr lang="en-US" dirty="0"/>
              <a:t>Action of finerenone- binds instead of aldosterone preventing overactivation of MR, thus decreasing inflammation and fibrosis of kidney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29</a:t>
            </a:fld>
            <a:endParaRPr lang="en-US" dirty="0"/>
          </a:p>
        </p:txBody>
      </p:sp>
    </p:spTree>
    <p:extLst>
      <p:ext uri="{BB962C8B-B14F-4D97-AF65-F5344CB8AC3E}">
        <p14:creationId xmlns:p14="http://schemas.microsoft.com/office/powerpoint/2010/main" val="78371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0:00:27 </a:t>
            </a:r>
          </a:p>
          <a:p>
            <a:r>
              <a:rPr lang="en-US" b="1" dirty="0"/>
              <a:t>As I stated, I’m Dr. Dhiren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dirty="0"/>
          </a:p>
        </p:txBody>
      </p:sp>
    </p:spTree>
    <p:extLst>
      <p:ext uri="{BB962C8B-B14F-4D97-AF65-F5344CB8AC3E}">
        <p14:creationId xmlns:p14="http://schemas.microsoft.com/office/powerpoint/2010/main" val="3539700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0:42:30</a:t>
            </a:r>
          </a:p>
          <a:p>
            <a:r>
              <a:rPr lang="en-US" b="1" dirty="0"/>
              <a:t>So why don’t we go right into it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dirty="0"/>
          </a:p>
        </p:txBody>
      </p:sp>
    </p:spTree>
    <p:extLst>
      <p:ext uri="{BB962C8B-B14F-4D97-AF65-F5344CB8AC3E}">
        <p14:creationId xmlns:p14="http://schemas.microsoft.com/office/powerpoint/2010/main" val="216201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0:42:45</a:t>
            </a:r>
          </a:p>
          <a:p>
            <a:r>
              <a:rPr lang="en-US" b="1" dirty="0"/>
              <a:t>So what are we doing right now …</a:t>
            </a:r>
          </a:p>
          <a:p>
            <a:endParaRPr lang="en-US" dirty="0"/>
          </a:p>
          <a:p>
            <a:r>
              <a:rPr lang="en-US" dirty="0"/>
              <a:t>my notes from the faculty planning call say that ADA recommends either SGLT2i or GLP-1 RAs for most patients. Also need to reword second bullet point. We need to confirm. They also wanted a timeline style breakout of year for intro of RAS blockade, SGLT2i, and finerenone to SOC. Also see note in original slide to check in KDIGO to be sure finerone's place isn't newly established as SOC. If it's there we need to add it. Suggestions on how to effectively add the concept of date intro into SOC for patients with diabetes and CKD?</a:t>
            </a:r>
          </a:p>
          <a:p>
            <a:r>
              <a:rPr lang="en-US" dirty="0"/>
              <a:t>Notes: Figure - Kidney–heart risk factor management. Glycemic control is based on insulin for type 1 diabetes and a combination of metformin and SGLT2 inhibitors (SGLT2i) for type 2 diabetes, when eGFR is $30 ml/min per 1.73 m2. SGLT2i are recommended for patients with type 2 diabetes and chronic kidney disease (CKD). Renin–angiotensin system (RAS) inhibition is recommended for patients with albuminuria and hypertension. Aspirin generally should be used lifelong for secondary prevention among those with established cardiovascular disease and may be considered for primary prevention among high-risk individuals, with dual antiplatelet therapy used in patients after acute coronary syndrome or percutaneous coronary intervention. RAS, renin-angiotensin system; SGLT2, sodium–glucose cotransporter-2</a:t>
            </a:r>
          </a:p>
          <a:p>
            <a:endParaRPr lang="en-US" dirty="0"/>
          </a:p>
          <a:p>
            <a:r>
              <a:rPr lang="en-US" dirty="0"/>
              <a:t>From KDIGO BP EXEC Summary 2021 Update to BP management in CKD </a:t>
            </a:r>
          </a:p>
          <a:p>
            <a:r>
              <a:rPr lang="en-US" dirty="0"/>
              <a:t>Diuretics are often used in CKD patients with high BP because many of them have fluid overload, but the literature on the effects of diuretics on major clinical outcomes in this population is limited. The mineralocorticoid receptor antagonist finerenone was examined for kidney and cardiovascular outcomes in CKD with diabetes in a randomized trial. In the Finerenone in Reducing Kidney Failure and Disease Progression in Diabetic Kidney Disease (FIDELIO-DKD) study, finerenone showed kidney and cardiovascular protection with modest effects on SBP (2–3 mm Hg lower) but a higher incidence of hyperkalemia.27 At the writing of this guideline, finerenone has not been approved for clinical use. The trial was published after the evidence review cutoff for the guideline but will be assessed in future updates.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dirty="0"/>
          </a:p>
        </p:txBody>
      </p:sp>
    </p:spTree>
    <p:extLst>
      <p:ext uri="{BB962C8B-B14F-4D97-AF65-F5344CB8AC3E}">
        <p14:creationId xmlns:p14="http://schemas.microsoft.com/office/powerpoint/2010/main" val="84184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0:45:09</a:t>
            </a:r>
          </a:p>
          <a:p>
            <a:r>
              <a:rPr lang="en-US" b="1" dirty="0"/>
              <a:t>Dr. Busch, you know we heard a little bit about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32</a:t>
            </a:fld>
            <a:endParaRPr lang="en-US" dirty="0"/>
          </a:p>
        </p:txBody>
      </p:sp>
    </p:spTree>
    <p:extLst>
      <p:ext uri="{BB962C8B-B14F-4D97-AF65-F5344CB8AC3E}">
        <p14:creationId xmlns:p14="http://schemas.microsoft.com/office/powerpoint/2010/main" val="1052800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0:47:48</a:t>
            </a:r>
          </a:p>
          <a:p>
            <a:r>
              <a:rPr lang="en-US" b="1" dirty="0"/>
              <a:t>CREDENCE and maybe even give us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33</a:t>
            </a:fld>
            <a:endParaRPr lang="en-US" dirty="0"/>
          </a:p>
        </p:txBody>
      </p:sp>
    </p:spTree>
    <p:extLst>
      <p:ext uri="{BB962C8B-B14F-4D97-AF65-F5344CB8AC3E}">
        <p14:creationId xmlns:p14="http://schemas.microsoft.com/office/powerpoint/2010/main" val="2077789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0:49:07</a:t>
            </a:r>
          </a:p>
          <a:p>
            <a:r>
              <a:rPr lang="en-US" b="1" dirty="0">
                <a:cs typeface="Calibri"/>
              </a:rPr>
              <a:t>And the punchline of the study is here …</a:t>
            </a:r>
          </a:p>
          <a:p>
            <a:endParaRPr lang="en-US" dirty="0">
              <a:cs typeface="Calibri"/>
            </a:endParaRPr>
          </a:p>
          <a:p>
            <a:r>
              <a:rPr lang="en-US" dirty="0">
                <a:cs typeface="Calibri"/>
              </a:rPr>
              <a:t>speaker note: primary outcome includes both renal and CV endpoints- trialsl in CKD we're evaluating each have different endpoints</a:t>
            </a:r>
          </a:p>
          <a:p>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34</a:t>
            </a:fld>
            <a:endParaRPr lang="en-US" dirty="0"/>
          </a:p>
        </p:txBody>
      </p:sp>
    </p:spTree>
    <p:extLst>
      <p:ext uri="{BB962C8B-B14F-4D97-AF65-F5344CB8AC3E}">
        <p14:creationId xmlns:p14="http://schemas.microsoft.com/office/powerpoint/2010/main" val="1095609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0:49:38</a:t>
            </a:r>
          </a:p>
          <a:p>
            <a:r>
              <a:rPr lang="en-US" b="1" dirty="0">
                <a:cs typeface="Calibri"/>
              </a:rPr>
              <a:t>There were also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35</a:t>
            </a:fld>
            <a:endParaRPr lang="en-US" dirty="0"/>
          </a:p>
        </p:txBody>
      </p:sp>
    </p:spTree>
    <p:extLst>
      <p:ext uri="{BB962C8B-B14F-4D97-AF65-F5344CB8AC3E}">
        <p14:creationId xmlns:p14="http://schemas.microsoft.com/office/powerpoint/2010/main" val="87956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0:50:02</a:t>
            </a:r>
          </a:p>
          <a:p>
            <a:r>
              <a:rPr lang="en-US" b="1" dirty="0">
                <a:cs typeface="Calibri"/>
              </a:rPr>
              <a:t>Shows the subgroup analysis …</a:t>
            </a:r>
          </a:p>
          <a:p>
            <a:endParaRPr lang="en-US" dirty="0">
              <a:cs typeface="Calibri"/>
            </a:endParaRPr>
          </a:p>
          <a:p>
            <a:r>
              <a:rPr lang="en-US" dirty="0"/>
              <a:t>Figure 2. Subgroup Analysis, According to Estimated Glomerular Filtration Rate (GFR) at Screening and Albuminuria at Baseline. Shown are the primary composite outcome and renal-specific composite outcome, according to the patients’ estimated GFR at screening and urinary albumin-to-creatinine ratio (UACR) at baseline, in the canagliflozin group and the placebo group. The albumin-to-creatinine ratio was calculated with albumin measured in milligrams and creatinine measured in grams. CV denotes cardiovascular, and ESKD end-stage kidney disease.</a:t>
            </a:r>
          </a:p>
        </p:txBody>
      </p:sp>
      <p:sp>
        <p:nvSpPr>
          <p:cNvPr id="4" name="Slide Number Placeholder 3"/>
          <p:cNvSpPr>
            <a:spLocks noGrp="1"/>
          </p:cNvSpPr>
          <p:nvPr>
            <p:ph type="sldNum" sz="quarter" idx="5"/>
          </p:nvPr>
        </p:nvSpPr>
        <p:spPr/>
        <p:txBody>
          <a:bodyPr/>
          <a:lstStyle/>
          <a:p>
            <a:fld id="{9446E1A8-6D11-D944-BA46-3CE3E43A53DE}" type="slidenum">
              <a:rPr lang="en-US" smtClean="0"/>
              <a:pPr/>
              <a:t>36</a:t>
            </a:fld>
            <a:endParaRPr lang="en-US" dirty="0"/>
          </a:p>
        </p:txBody>
      </p:sp>
    </p:spTree>
    <p:extLst>
      <p:ext uri="{BB962C8B-B14F-4D97-AF65-F5344CB8AC3E}">
        <p14:creationId xmlns:p14="http://schemas.microsoft.com/office/powerpoint/2010/main" val="1941552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0:50:44</a:t>
            </a:r>
          </a:p>
          <a:p>
            <a:r>
              <a:rPr lang="en-US" b="1" dirty="0"/>
              <a:t>And the last thing is …</a:t>
            </a:r>
          </a:p>
          <a:p>
            <a:endParaRPr lang="en-US" dirty="0"/>
          </a:p>
          <a:p>
            <a:r>
              <a:rPr lang="en-US" dirty="0"/>
              <a:t>Figure 3. Effects on Albuminuria and Estimated GFR.</a:t>
            </a:r>
          </a:p>
          <a:p>
            <a:r>
              <a:rPr lang="en-US" dirty="0"/>
              <a:t>Panel A shows the effects of canagliflozin and placebo on the urinary albumin-to-creatinine ratio in the intention-to-treat population. Panel B shows</a:t>
            </a:r>
          </a:p>
          <a:p>
            <a:r>
              <a:rPr lang="en-US" dirty="0"/>
              <a:t>the change from the screening level in the estimated GFR in the on-treatment population. The I bars indicate the 95% confidence interval in Panel</a:t>
            </a:r>
          </a:p>
          <a:p>
            <a:r>
              <a:rPr lang="en-US" dirty="0"/>
              <a:t>A and the standard error in Panel B. The albumin-to-creatinine ratio was</a:t>
            </a:r>
          </a:p>
          <a:p>
            <a:r>
              <a:rPr lang="en-US" dirty="0"/>
              <a:t>calculated with albumin measured in milligrams and creatinine measured</a:t>
            </a:r>
          </a:p>
          <a:p>
            <a:r>
              <a:rPr lang="en-US" dirty="0"/>
              <a:t>in grams.</a:t>
            </a:r>
          </a:p>
        </p:txBody>
      </p:sp>
      <p:sp>
        <p:nvSpPr>
          <p:cNvPr id="4" name="Slide Number Placeholder 3"/>
          <p:cNvSpPr>
            <a:spLocks noGrp="1"/>
          </p:cNvSpPr>
          <p:nvPr>
            <p:ph type="sldNum" sz="quarter" idx="5"/>
          </p:nvPr>
        </p:nvSpPr>
        <p:spPr/>
        <p:txBody>
          <a:bodyPr/>
          <a:lstStyle/>
          <a:p>
            <a:fld id="{9446E1A8-6D11-D944-BA46-3CE3E43A53DE}" type="slidenum">
              <a:rPr lang="en-US" smtClean="0"/>
              <a:pPr/>
              <a:t>37</a:t>
            </a:fld>
            <a:endParaRPr lang="en-US" dirty="0"/>
          </a:p>
        </p:txBody>
      </p:sp>
    </p:spTree>
    <p:extLst>
      <p:ext uri="{BB962C8B-B14F-4D97-AF65-F5344CB8AC3E}">
        <p14:creationId xmlns:p14="http://schemas.microsoft.com/office/powerpoint/2010/main" val="3426170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0:53:44</a:t>
            </a:r>
          </a:p>
          <a:p>
            <a:r>
              <a:rPr lang="en-US" b="1" dirty="0"/>
              <a:t>So, Dr. Morales, If you could walk …</a:t>
            </a:r>
          </a:p>
          <a:p>
            <a:endParaRPr lang="en-US" dirty="0"/>
          </a:p>
          <a:p>
            <a:r>
              <a:rPr lang="en-US" dirty="0"/>
              <a:t>Notes: Consider both eGFR and UACR when assessing risk of CKD Progression</a:t>
            </a:r>
          </a:p>
          <a:p>
            <a:endParaRPr lang="en-US" dirty="0"/>
          </a:p>
          <a:p>
            <a:r>
              <a:rPr lang="en-US" dirty="0"/>
              <a:t>https://clinicaltrials.gov/ct2/show/NCT03036150 </a:t>
            </a:r>
          </a:p>
          <a:p>
            <a:r>
              <a:rPr lang="en-US" dirty="0"/>
              <a:t>Inclusion Criteria:</a:t>
            </a:r>
          </a:p>
          <a:p>
            <a:endParaRPr lang="en-US" dirty="0"/>
          </a:p>
          <a:p>
            <a:r>
              <a:rPr lang="en-US" dirty="0"/>
              <a:t>Provision of signed informed consent prior to any study specific procedures</a:t>
            </a:r>
          </a:p>
          <a:p>
            <a:r>
              <a:rPr lang="en-US" dirty="0"/>
              <a:t>Female or male aged ≥18 years at the time of consent</a:t>
            </a:r>
          </a:p>
          <a:p>
            <a:r>
              <a:rPr lang="en-US" dirty="0"/>
              <a:t>eGFR ≥25 and ≤75 mL/min/1.73m2 (CKD-EPI Formula) at visit 1</a:t>
            </a:r>
          </a:p>
          <a:p>
            <a:r>
              <a:rPr lang="en-US" dirty="0"/>
              <a:t>Evidence of increased albuminuria 3 months or more before visit 1 and UACR ≥200 and ≤5000 mg/g at visit 1</a:t>
            </a:r>
          </a:p>
          <a:p>
            <a:r>
              <a:rPr lang="en-US" dirty="0"/>
              <a:t>Stable, and for the patient maximum tolerated labelled daily dose, treatment with ACE-I or ARB for at least 4 weeks before visit 1, if not medically contraindicated,</a:t>
            </a:r>
          </a:p>
          <a:p>
            <a:r>
              <a:rPr lang="en-US" dirty="0"/>
              <a:t>Exclusion Criteria:</a:t>
            </a:r>
          </a:p>
          <a:p>
            <a:endParaRPr lang="en-US" dirty="0"/>
          </a:p>
          <a:p>
            <a:r>
              <a:rPr lang="en-US" dirty="0"/>
              <a:t>Autosomal dominant or autosomal recessive polycystic kidney disease, lupus nephritis or ANCA-associated vasculitis</a:t>
            </a:r>
          </a:p>
          <a:p>
            <a:r>
              <a:rPr lang="en-US" dirty="0"/>
              <a:t>Receiving cytotoxic therapy, immunosuppressive therapy or other immunotherapy for primary or secondary renal disease within 6 months prior to enrolment</a:t>
            </a:r>
          </a:p>
          <a:p>
            <a:r>
              <a:rPr lang="en-US" dirty="0"/>
              <a:t>History of organ transplantation</a:t>
            </a:r>
          </a:p>
          <a:p>
            <a:r>
              <a:rPr lang="en-US" dirty="0"/>
              <a:t>Receiving therapy with an SGLT2 inhibitor within 8 weeks prior to enrolment or previous intolerance of an SGLT2 inhibitor</a:t>
            </a:r>
          </a:p>
          <a:p>
            <a:r>
              <a:rPr lang="en-US" dirty="0"/>
              <a:t>Type 1 diabetes mellitus</a:t>
            </a:r>
          </a:p>
          <a:p>
            <a:r>
              <a:rPr lang="en-US" dirty="0"/>
              <a:t>New York Heart Association (NYHA) class IV Congestive Heart Failure at the time of enrolment</a:t>
            </a:r>
          </a:p>
          <a:p>
            <a:r>
              <a:rPr lang="en-US" dirty="0"/>
              <a:t>MI, unstable angina, stroke or transient ischemic attack within 12 weeks prior to enrolment</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38</a:t>
            </a:fld>
            <a:endParaRPr lang="en-US" dirty="0"/>
          </a:p>
        </p:txBody>
      </p:sp>
    </p:spTree>
    <p:extLst>
      <p:ext uri="{BB962C8B-B14F-4D97-AF65-F5344CB8AC3E}">
        <p14:creationId xmlns:p14="http://schemas.microsoft.com/office/powerpoint/2010/main" val="4177662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0:55:07</a:t>
            </a:r>
          </a:p>
          <a:p>
            <a:r>
              <a:rPr lang="en-US" b="1" dirty="0"/>
              <a:t>And when we move ahead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39</a:t>
            </a:fld>
            <a:endParaRPr lang="en-US" dirty="0"/>
          </a:p>
        </p:txBody>
      </p:sp>
    </p:spTree>
    <p:extLst>
      <p:ext uri="{BB962C8B-B14F-4D97-AF65-F5344CB8AC3E}">
        <p14:creationId xmlns:p14="http://schemas.microsoft.com/office/powerpoint/2010/main" val="241495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0:00:35</a:t>
            </a:r>
          </a:p>
          <a:p>
            <a:r>
              <a:rPr lang="en-US" b="1" dirty="0"/>
              <a:t>Today joining me …</a:t>
            </a:r>
          </a:p>
          <a:p>
            <a:endParaRPr lang="en-US" b="1"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dirty="0"/>
          </a:p>
        </p:txBody>
      </p:sp>
    </p:spTree>
    <p:extLst>
      <p:ext uri="{BB962C8B-B14F-4D97-AF65-F5344CB8AC3E}">
        <p14:creationId xmlns:p14="http://schemas.microsoft.com/office/powerpoint/2010/main" val="533025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0:55:51</a:t>
            </a:r>
          </a:p>
          <a:p>
            <a:r>
              <a:rPr lang="en-US" b="1" dirty="0"/>
              <a:t>And if we look at renal specific …</a:t>
            </a:r>
          </a:p>
        </p:txBody>
      </p:sp>
      <p:sp>
        <p:nvSpPr>
          <p:cNvPr id="4" name="Slide Number Placeholder 3"/>
          <p:cNvSpPr>
            <a:spLocks noGrp="1"/>
          </p:cNvSpPr>
          <p:nvPr>
            <p:ph type="sldNum" sz="quarter" idx="5"/>
          </p:nvPr>
        </p:nvSpPr>
        <p:spPr/>
        <p:txBody>
          <a:bodyPr/>
          <a:lstStyle/>
          <a:p>
            <a:fld id="{9446E1A8-6D11-D944-BA46-3CE3E43A53DE}" type="slidenum">
              <a:rPr lang="en-US" smtClean="0"/>
              <a:pPr/>
              <a:t>40</a:t>
            </a:fld>
            <a:endParaRPr lang="en-US" dirty="0"/>
          </a:p>
        </p:txBody>
      </p:sp>
    </p:spTree>
    <p:extLst>
      <p:ext uri="{BB962C8B-B14F-4D97-AF65-F5344CB8AC3E}">
        <p14:creationId xmlns:p14="http://schemas.microsoft.com/office/powerpoint/2010/main" val="113503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0:56:19</a:t>
            </a:r>
          </a:p>
          <a:p>
            <a:r>
              <a:rPr lang="en-US" b="1" dirty="0"/>
              <a:t>Very important is the effect on the …</a:t>
            </a:r>
          </a:p>
          <a:p>
            <a:endParaRPr lang="en-US" dirty="0"/>
          </a:p>
          <a:p>
            <a:r>
              <a:rPr lang="en-US" dirty="0"/>
              <a:t>Figure 3. Change from Baseline in Estimated GFR.</a:t>
            </a:r>
          </a:p>
          <a:p>
            <a:r>
              <a:rPr lang="en-US" dirty="0"/>
              <a:t>Shown is the least-squares mean change from baseline in the estimated GFR, calculated with the use of a repeated measures analysis including terms for trial group, baseline measurement, visit, and interaction between visit and</a:t>
            </a:r>
          </a:p>
          <a:p>
            <a:r>
              <a:rPr lang="en-US" dirty="0"/>
              <a:t>trial group. The I bars indicate standard errors. The mean estimated GFR at baseline was 43.2 ml per minute per</a:t>
            </a:r>
          </a:p>
          <a:p>
            <a:r>
              <a:rPr lang="en-US" dirty="0"/>
              <a:t>1.73 m2 of body-surface area in the dapagliflozin group and 43.0 ml per minute per 1.73 m2</a:t>
            </a:r>
          </a:p>
          <a:p>
            <a:r>
              <a:rPr lang="en-US" dirty="0"/>
              <a:t> in the placebo group.</a:t>
            </a:r>
          </a:p>
        </p:txBody>
      </p:sp>
      <p:sp>
        <p:nvSpPr>
          <p:cNvPr id="4" name="Slide Number Placeholder 3"/>
          <p:cNvSpPr>
            <a:spLocks noGrp="1"/>
          </p:cNvSpPr>
          <p:nvPr>
            <p:ph type="sldNum" sz="quarter" idx="5"/>
          </p:nvPr>
        </p:nvSpPr>
        <p:spPr/>
        <p:txBody>
          <a:bodyPr/>
          <a:lstStyle/>
          <a:p>
            <a:fld id="{9446E1A8-6D11-D944-BA46-3CE3E43A53DE}" type="slidenum">
              <a:rPr lang="en-US" smtClean="0"/>
              <a:pPr/>
              <a:t>41</a:t>
            </a:fld>
            <a:endParaRPr lang="en-US" dirty="0"/>
          </a:p>
        </p:txBody>
      </p:sp>
    </p:spTree>
    <p:extLst>
      <p:ext uri="{BB962C8B-B14F-4D97-AF65-F5344CB8AC3E}">
        <p14:creationId xmlns:p14="http://schemas.microsoft.com/office/powerpoint/2010/main" val="4064950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0:57:03</a:t>
            </a:r>
          </a:p>
          <a:p>
            <a:r>
              <a:rPr lang="en-US" b="1" dirty="0">
                <a:cs typeface="Calibri"/>
              </a:rPr>
              <a:t>And if we’re looking at this Forest Plot …</a:t>
            </a:r>
          </a:p>
          <a:p>
            <a:endParaRPr lang="en-US" dirty="0">
              <a:cs typeface="Calibri"/>
            </a:endParaRPr>
          </a:p>
          <a:p>
            <a:r>
              <a:rPr lang="en-US" dirty="0"/>
              <a:t>Figure 2. Primary Outcome According to Prespecified Subgroups at Baseline. Shown are forest plots of the hazard ratios for the primary outcome (a composite of a sustained decline in the estimated GFR of ≥50%, end-stage kidney disease, or death from renal or cardiovascular causes) according to prespecified baseline subgroups. Hazard ratios and confidence intervals were calculated with a Cox proportional-hazards model with stratification according to diabetes status and urinary albumin-to-creatinine ratio adjusted for baseline estimated GFR, with factors for trial group, subgroup, and the interaction between trial group and the subgroup variable. Race was reported by the investigators. The albumin-to-creatinine ratio was calculated with albumin measured in milligrams and creatinine measured in grams.</a:t>
            </a:r>
          </a:p>
        </p:txBody>
      </p:sp>
      <p:sp>
        <p:nvSpPr>
          <p:cNvPr id="4" name="Slide Number Placeholder 3"/>
          <p:cNvSpPr>
            <a:spLocks noGrp="1"/>
          </p:cNvSpPr>
          <p:nvPr>
            <p:ph type="sldNum" sz="quarter" idx="5"/>
          </p:nvPr>
        </p:nvSpPr>
        <p:spPr/>
        <p:txBody>
          <a:bodyPr/>
          <a:lstStyle/>
          <a:p>
            <a:fld id="{9446E1A8-6D11-D944-BA46-3CE3E43A53DE}" type="slidenum">
              <a:rPr lang="en-US" smtClean="0"/>
              <a:pPr/>
              <a:t>42</a:t>
            </a:fld>
            <a:endParaRPr lang="en-US" dirty="0"/>
          </a:p>
        </p:txBody>
      </p:sp>
    </p:spTree>
    <p:extLst>
      <p:ext uri="{BB962C8B-B14F-4D97-AF65-F5344CB8AC3E}">
        <p14:creationId xmlns:p14="http://schemas.microsoft.com/office/powerpoint/2010/main" val="642327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0:57:40</a:t>
            </a:r>
          </a:p>
          <a:p>
            <a:r>
              <a:rPr lang="en-US" b="1" dirty="0"/>
              <a:t>And that other SGLT-2 Inhibitor …</a:t>
            </a:r>
          </a:p>
          <a:p>
            <a:endParaRPr lang="en-US" dirty="0"/>
          </a:p>
          <a:p>
            <a:endParaRPr lang="en-US" dirty="0"/>
          </a:p>
          <a:p>
            <a:r>
              <a:rPr lang="en-US" dirty="0"/>
              <a:t>https://consultqd.clevelandclinic.org/sglt-2-inhibitors-a-new-era-in-managing-diabetic-kidney-disease-starts-now/ </a:t>
            </a:r>
          </a:p>
          <a:p>
            <a:endParaRPr lang="en-US" dirty="0"/>
          </a:p>
          <a:p>
            <a:r>
              <a:rPr lang="en-US" b="0" i="0" dirty="0" err="1">
                <a:solidFill>
                  <a:srgbClr val="222222"/>
                </a:solidFill>
                <a:effectLst/>
                <a:latin typeface="HelveticaNeue"/>
              </a:rPr>
              <a:t>Taliercio</a:t>
            </a:r>
            <a:r>
              <a:rPr lang="en-US" b="0" i="0" dirty="0">
                <a:solidFill>
                  <a:srgbClr val="222222"/>
                </a:solidFill>
                <a:effectLst/>
                <a:latin typeface="HelveticaNeue"/>
              </a:rPr>
              <a:t> JJ, et al. SGLT-2 inhibitors: A new era in managing diabetic kidney disease starts now. </a:t>
            </a:r>
            <a:r>
              <a:rPr lang="en-US" b="0" i="1" dirty="0">
                <a:solidFill>
                  <a:srgbClr val="222222"/>
                </a:solidFill>
                <a:effectLst/>
                <a:latin typeface="HelveticaNeue"/>
              </a:rPr>
              <a:t>CCJM</a:t>
            </a:r>
            <a:r>
              <a:rPr lang="en-US" b="0" i="0" dirty="0">
                <a:solidFill>
                  <a:srgbClr val="222222"/>
                </a:solidFill>
                <a:effectLst/>
                <a:latin typeface="HelveticaNeue"/>
              </a:rPr>
              <a:t>. 2021;88(1):59-63.</a:t>
            </a:r>
            <a:endParaRPr lang="en-US" dirty="0"/>
          </a:p>
          <a:p>
            <a:endParaRPr lang="en-US" dirty="0"/>
          </a:p>
          <a:p>
            <a:endParaRPr lang="en-US" dirty="0"/>
          </a:p>
          <a:p>
            <a:endParaRPr lang="en-US" dirty="0"/>
          </a:p>
          <a:p>
            <a:endParaRPr lang="en-US" dirty="0"/>
          </a:p>
          <a:p>
            <a:r>
              <a:rPr lang="en-US" dirty="0"/>
              <a:t>RC Phase 3 Trial evaluating the effect of semaglutide versus placebo on the progression of renal impairment in subjects with Type 2 Diabetes and CKD.</a:t>
            </a:r>
          </a:p>
          <a:p>
            <a:endParaRPr lang="en-US" dirty="0"/>
          </a:p>
          <a:p>
            <a:r>
              <a:rPr lang="en-US" dirty="0"/>
              <a:t>Primary Outcome Measures: Time to first occurrence of a composite primary outcome event defined as persistent eGFR decline of greater than or equal to 50 percentage from trial start, reaching ESRD, death from kidney disease or death from cardiovascular disease</a:t>
            </a:r>
          </a:p>
          <a:p>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43</a:t>
            </a:fld>
            <a:endParaRPr lang="en-US" dirty="0"/>
          </a:p>
        </p:txBody>
      </p:sp>
    </p:spTree>
    <p:extLst>
      <p:ext uri="{BB962C8B-B14F-4D97-AF65-F5344CB8AC3E}">
        <p14:creationId xmlns:p14="http://schemas.microsoft.com/office/powerpoint/2010/main" val="3098946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0:57:56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Dr. Busch, now we have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44</a:t>
            </a:fld>
            <a:endParaRPr lang="en-US" dirty="0"/>
          </a:p>
        </p:txBody>
      </p:sp>
    </p:spTree>
    <p:extLst>
      <p:ext uri="{BB962C8B-B14F-4D97-AF65-F5344CB8AC3E}">
        <p14:creationId xmlns:p14="http://schemas.microsoft.com/office/powerpoint/2010/main" val="2854884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1:00:42</a:t>
            </a:r>
          </a:p>
          <a:p>
            <a:r>
              <a:rPr lang="en-US" b="1" dirty="0"/>
              <a:t>So Dr. Busch, while you have the mike …</a:t>
            </a:r>
          </a:p>
          <a:p>
            <a:endParaRPr lang="en-US" dirty="0"/>
          </a:p>
          <a:p>
            <a:r>
              <a:rPr lang="en-US" dirty="0"/>
              <a:t>https://www.frontiersin.org/articles/10.3389/fphar.2020.00967/full</a:t>
            </a:r>
          </a:p>
          <a:p>
            <a:endParaRPr lang="en-US" dirty="0"/>
          </a:p>
          <a:p>
            <a:r>
              <a:rPr lang="en-US" dirty="0"/>
              <a:t>speaker note: effects largely due to decrease in albuminuria</a:t>
            </a:r>
          </a:p>
          <a:p>
            <a:endParaRPr lang="en-US" dirty="0"/>
          </a:p>
          <a:p>
            <a:r>
              <a:rPr lang="en-US" dirty="0"/>
              <a:t>a recent meta-analysis that included LEADER (liraglutide), SUSTAIN-6 (semaglutide), REWIND (dulaglutide), EXSCEL (exenatide), ELIXA (lixisenatide), Harmony outcomes (albiglutide), and PIONEER-6 (oral semaglutide), demonstrated that treatment with GLP-1 RAs reduced the composite kidney outcome (development of new-onset macroalbuminuria, decline in eGFR or increase in creatinine, ESRD, or renal death by 17% [HR0.83 (95% CI: 0.78–0.89, p &lt; 0·0001)], mainly driven by a reduction in albuminuria (Kristensen et al., 2019).</a:t>
            </a:r>
          </a:p>
        </p:txBody>
      </p:sp>
      <p:sp>
        <p:nvSpPr>
          <p:cNvPr id="4" name="Slide Number Placeholder 3"/>
          <p:cNvSpPr>
            <a:spLocks noGrp="1"/>
          </p:cNvSpPr>
          <p:nvPr>
            <p:ph type="sldNum" sz="quarter" idx="5"/>
          </p:nvPr>
        </p:nvSpPr>
        <p:spPr/>
        <p:txBody>
          <a:bodyPr/>
          <a:lstStyle/>
          <a:p>
            <a:fld id="{9446E1A8-6D11-D944-BA46-3CE3E43A53DE}" type="slidenum">
              <a:rPr lang="en-US" smtClean="0"/>
              <a:pPr/>
              <a:t>45</a:t>
            </a:fld>
            <a:endParaRPr lang="en-US" dirty="0"/>
          </a:p>
        </p:txBody>
      </p:sp>
    </p:spTree>
    <p:extLst>
      <p:ext uri="{BB962C8B-B14F-4D97-AF65-F5344CB8AC3E}">
        <p14:creationId xmlns:p14="http://schemas.microsoft.com/office/powerpoint/2010/main" val="121468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1:01:56</a:t>
            </a:r>
          </a:p>
          <a:p>
            <a:r>
              <a:rPr lang="en-US" b="1" dirty="0"/>
              <a:t>Called the FLOW trial …</a:t>
            </a:r>
          </a:p>
          <a:p>
            <a:endParaRPr lang="en-US" dirty="0"/>
          </a:p>
          <a:p>
            <a:endParaRPr lang="en-US" dirty="0"/>
          </a:p>
          <a:p>
            <a:r>
              <a:rPr lang="en-US" dirty="0"/>
              <a:t>RC Phase 3 Trial evaluating the effect of semaglutide versus placebo on the progression of renal impairment in subjects with Type 2 Diabetes and CKD.</a:t>
            </a:r>
          </a:p>
          <a:p>
            <a:endParaRPr lang="en-US" dirty="0"/>
          </a:p>
          <a:p>
            <a:r>
              <a:rPr lang="en-US" dirty="0"/>
              <a:t>Primary Outcome Measures: Time to first occurrence of a composite primary outcome event defined as persistent eGFR decline of greater than or equal to 50 percentage from trial start, reaching ESRD, death from kidney disease or death from cardiovascular disease</a:t>
            </a:r>
          </a:p>
          <a:p>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46</a:t>
            </a:fld>
            <a:endParaRPr lang="en-US" dirty="0"/>
          </a:p>
        </p:txBody>
      </p:sp>
    </p:spTree>
    <p:extLst>
      <p:ext uri="{BB962C8B-B14F-4D97-AF65-F5344CB8AC3E}">
        <p14:creationId xmlns:p14="http://schemas.microsoft.com/office/powerpoint/2010/main" val="3340148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1:02:58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So then what do you do here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Label indication of reducing CVD events in those with established CVD (liraglutide, semaglutide SC, dulaglutide) or multiple CV risk factors (dulaglutide); b Canagliflozin, dapagliflozin, empagliflozin.</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47</a:t>
            </a:fld>
            <a:endParaRPr lang="en-US" dirty="0"/>
          </a:p>
        </p:txBody>
      </p:sp>
    </p:spTree>
    <p:extLst>
      <p:ext uri="{BB962C8B-B14F-4D97-AF65-F5344CB8AC3E}">
        <p14:creationId xmlns:p14="http://schemas.microsoft.com/office/powerpoint/2010/main" val="2899304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1:04:31</a:t>
            </a:r>
          </a:p>
          <a:p>
            <a:r>
              <a:rPr lang="en-US" b="1" dirty="0"/>
              <a:t>And Dr. Morales, is that some of the reasons …</a:t>
            </a:r>
          </a:p>
          <a:p>
            <a:endParaRPr lang="en-US" dirty="0"/>
          </a:p>
          <a:p>
            <a:r>
              <a:rPr lang="en-US" dirty="0"/>
              <a:t>Retrospective, cross-sectional analysis of a large, nationwide US administrative claims database using 2015 data.</a:t>
            </a:r>
          </a:p>
          <a:p>
            <a:endParaRPr lang="en-US" dirty="0"/>
          </a:p>
          <a:p>
            <a:r>
              <a:rPr lang="en-US" dirty="0"/>
              <a:t>Adults with T2DM in a large US administrative claims database. Patients were divided into ASCVD and non‐ASCVD groups. Subgroup analyses were conducted for three age groups (18‐44, 45‐64 and 65+ years).</a:t>
            </a:r>
          </a:p>
        </p:txBody>
      </p:sp>
      <p:sp>
        <p:nvSpPr>
          <p:cNvPr id="4" name="Slide Number Placeholder 3"/>
          <p:cNvSpPr>
            <a:spLocks noGrp="1"/>
          </p:cNvSpPr>
          <p:nvPr>
            <p:ph type="sldNum" sz="quarter" idx="5"/>
          </p:nvPr>
        </p:nvSpPr>
        <p:spPr/>
        <p:txBody>
          <a:bodyPr/>
          <a:lstStyle/>
          <a:p>
            <a:fld id="{9446E1A8-6D11-D944-BA46-3CE3E43A53DE}" type="slidenum">
              <a:rPr lang="en-US" smtClean="0"/>
              <a:pPr/>
              <a:t>48</a:t>
            </a:fld>
            <a:endParaRPr lang="en-US" dirty="0"/>
          </a:p>
        </p:txBody>
      </p:sp>
    </p:spTree>
    <p:extLst>
      <p:ext uri="{BB962C8B-B14F-4D97-AF65-F5344CB8AC3E}">
        <p14:creationId xmlns:p14="http://schemas.microsoft.com/office/powerpoint/2010/main" val="3170494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1:05:52</a:t>
            </a:r>
          </a:p>
          <a:p>
            <a:r>
              <a:rPr lang="en-US" b="1" dirty="0"/>
              <a:t>But moving forward, aside from the GLP-1 …</a:t>
            </a:r>
          </a:p>
          <a:p>
            <a:endParaRPr lang="en-US" dirty="0"/>
          </a:p>
          <a:p>
            <a:r>
              <a:rPr lang="en-US" dirty="0"/>
              <a:t>Make sure that this is incorporated into the MOA slides and reinforced in audio discussion again on this slide. MRAs inhibit the action of aldosterone at the mineralocorticoid receptor, preventing receptor activation.</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49</a:t>
            </a:fld>
            <a:endParaRPr lang="en-US" dirty="0"/>
          </a:p>
        </p:txBody>
      </p:sp>
    </p:spTree>
    <p:extLst>
      <p:ext uri="{BB962C8B-B14F-4D97-AF65-F5344CB8AC3E}">
        <p14:creationId xmlns:p14="http://schemas.microsoft.com/office/powerpoint/2010/main" val="375452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0:00:48</a:t>
            </a:r>
          </a:p>
          <a:p>
            <a:r>
              <a:rPr lang="en-US" b="1" dirty="0"/>
              <a:t>Also joining me … </a:t>
            </a:r>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dirty="0"/>
          </a:p>
        </p:txBody>
      </p:sp>
    </p:spTree>
    <p:extLst>
      <p:ext uri="{BB962C8B-B14F-4D97-AF65-F5344CB8AC3E}">
        <p14:creationId xmlns:p14="http://schemas.microsoft.com/office/powerpoint/2010/main" val="1044218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1:09:09</a:t>
            </a:r>
          </a:p>
          <a:p>
            <a:r>
              <a:rPr lang="en-US" b="1" dirty="0"/>
              <a:t>So there’s a pair of studies …</a:t>
            </a:r>
          </a:p>
        </p:txBody>
      </p:sp>
      <p:sp>
        <p:nvSpPr>
          <p:cNvPr id="4" name="Slide Number Placeholder 3"/>
          <p:cNvSpPr>
            <a:spLocks noGrp="1"/>
          </p:cNvSpPr>
          <p:nvPr>
            <p:ph type="sldNum" sz="quarter" idx="5"/>
          </p:nvPr>
        </p:nvSpPr>
        <p:spPr/>
        <p:txBody>
          <a:bodyPr/>
          <a:lstStyle/>
          <a:p>
            <a:fld id="{9446E1A8-6D11-D944-BA46-3CE3E43A53DE}" type="slidenum">
              <a:rPr lang="en-US" smtClean="0"/>
              <a:pPr/>
              <a:t>50</a:t>
            </a:fld>
            <a:endParaRPr lang="en-US" dirty="0"/>
          </a:p>
        </p:txBody>
      </p:sp>
    </p:spTree>
    <p:extLst>
      <p:ext uri="{BB962C8B-B14F-4D97-AF65-F5344CB8AC3E}">
        <p14:creationId xmlns:p14="http://schemas.microsoft.com/office/powerpoint/2010/main" val="3706266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1:11:30</a:t>
            </a:r>
          </a:p>
          <a:p>
            <a:r>
              <a:rPr lang="en-US" b="1" dirty="0">
                <a:cs typeface="Calibri"/>
              </a:rPr>
              <a:t>And as we’ll see the punchline …</a:t>
            </a:r>
          </a:p>
          <a:p>
            <a:endParaRPr lang="en-US" b="1" dirty="0">
              <a:cs typeface="Calibri"/>
            </a:endParaRPr>
          </a:p>
          <a:p>
            <a:r>
              <a:rPr lang="en-US" dirty="0">
                <a:cs typeface="Calibri"/>
              </a:rPr>
              <a:t>Notes: </a:t>
            </a:r>
            <a:endParaRPr lang="en-US" dirty="0"/>
          </a:p>
          <a:p>
            <a:r>
              <a:rPr lang="en-US" dirty="0"/>
              <a:t>FIDELIO-DKD trial allowed SGLT2 inhibitor treatment, whereas the CREDENCE trial excluded patients treated with mineralocorticoid receptor antagonists</a:t>
            </a:r>
            <a:endParaRPr lang="en-US" dirty="0">
              <a:cs typeface="Calibri"/>
            </a:endParaRPr>
          </a:p>
          <a:p>
            <a:endParaRPr lang="en-US" dirty="0"/>
          </a:p>
          <a:p>
            <a:r>
              <a:rPr lang="en-US" dirty="0"/>
              <a:t>Figure 1. Kidney Outcomes. Outcomes were assessed in time-to-event analyses. Panel A shows the primary composite outcome of kidney failure, a sustained decrease of at least 40% in the estimated glomerular filtration rate (eGFR) from baseline, or death from renal causes in the finerenone and placebo groups. Panel B shows a sustained decrease of at least 40% in the eGFR from baseline maintained for at least 4 weeks (a component of the primary composite outcome). Panel C shows kidney failure (defined as end-stage kidney disease or a sustained eGFR of &lt;15 ml per minute per 1.73 m2 of body-surface area, confirmed by a second measurement ≥4 weeks after the initial measurement); endstage kidney disease was defined as the initiation of long-term dialysis or kidney transplantation.</a:t>
            </a:r>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51</a:t>
            </a:fld>
            <a:endParaRPr lang="en-US" dirty="0"/>
          </a:p>
        </p:txBody>
      </p:sp>
    </p:spTree>
    <p:extLst>
      <p:ext uri="{BB962C8B-B14F-4D97-AF65-F5344CB8AC3E}">
        <p14:creationId xmlns:p14="http://schemas.microsoft.com/office/powerpoint/2010/main" val="626129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1:12:26</a:t>
            </a:r>
          </a:p>
          <a:p>
            <a:r>
              <a:rPr lang="en-US" b="1" dirty="0">
                <a:cs typeface="Calibri"/>
              </a:rPr>
              <a:t>And if just looked at specifically …</a:t>
            </a:r>
          </a:p>
          <a:p>
            <a:endParaRPr lang="en-US" dirty="0">
              <a:cs typeface="Calibri"/>
            </a:endParaRPr>
          </a:p>
          <a:p>
            <a:endParaRPr lang="en-US" dirty="0">
              <a:cs typeface="Calibri"/>
            </a:endParaRPr>
          </a:p>
          <a:p>
            <a:r>
              <a:rPr lang="en-US" dirty="0">
                <a:cs typeface="Calibri"/>
              </a:rPr>
              <a:t>Editor’s Note: Chart remake please</a:t>
            </a:r>
          </a:p>
          <a:p>
            <a:endParaRPr lang="en-US" dirty="0">
              <a:cs typeface="Calibri"/>
            </a:endParaRPr>
          </a:p>
          <a:p>
            <a:r>
              <a:rPr lang="en-US" dirty="0">
                <a:cs typeface="Calibri"/>
              </a:rPr>
              <a:t>Notes: </a:t>
            </a:r>
            <a:r>
              <a:rPr lang="en-US" dirty="0"/>
              <a:t>Panel D shows the secondary composite kidney outcome of kidney failure, a sustained decrease of at least 57% in the eGFR from baseline (equivalent to a doubling of the serum creatinine level) maintained for at least 4 weeks, or death from renal causes. Insets show the same data on an enlarged y axis. CI denotes confidence interval.</a:t>
            </a:r>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52</a:t>
            </a:fld>
            <a:endParaRPr lang="en-US" dirty="0"/>
          </a:p>
        </p:txBody>
      </p:sp>
    </p:spTree>
    <p:extLst>
      <p:ext uri="{BB962C8B-B14F-4D97-AF65-F5344CB8AC3E}">
        <p14:creationId xmlns:p14="http://schemas.microsoft.com/office/powerpoint/2010/main" val="3039583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1:13:03</a:t>
            </a:r>
          </a:p>
          <a:p>
            <a:r>
              <a:rPr lang="en-US" b="1" dirty="0"/>
              <a:t>And here’s the </a:t>
            </a:r>
            <a:r>
              <a:rPr lang="en-US" b="1" dirty="0" err="1"/>
              <a:t>subanalysis</a:t>
            </a:r>
            <a:r>
              <a:rPr lang="en-US" b="1" dirty="0"/>
              <a:t> like we showed you before …</a:t>
            </a:r>
          </a:p>
          <a:p>
            <a:endParaRPr lang="en-US" dirty="0"/>
          </a:p>
          <a:p>
            <a:r>
              <a:rPr lang="en-US" dirty="0">
                <a:cs typeface="Calibri"/>
              </a:rPr>
              <a:t>Notes: </a:t>
            </a:r>
            <a:r>
              <a:rPr lang="en-US" dirty="0"/>
              <a:t>Figure 2. Efficacy Outcomes. Shown are the hierarchical prespecified efficacy outcomes of the trial, including the components of the composite outcomes. Outcomes were assessed in time-to-event analyses. The key secondary outcome was a composite of death from cardiovascular causes, nonfatal myocardial infarction, nonfatal stroke, or hospitalization for heart failure.</a:t>
            </a:r>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53</a:t>
            </a:fld>
            <a:endParaRPr lang="en-US" dirty="0"/>
          </a:p>
        </p:txBody>
      </p:sp>
    </p:spTree>
    <p:extLst>
      <p:ext uri="{BB962C8B-B14F-4D97-AF65-F5344CB8AC3E}">
        <p14:creationId xmlns:p14="http://schemas.microsoft.com/office/powerpoint/2010/main" val="3110027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1:13:38</a:t>
            </a:r>
          </a:p>
          <a:p>
            <a:r>
              <a:rPr lang="en-US" sz="1200" b="1" i="0" kern="1200" dirty="0">
                <a:solidFill>
                  <a:schemeClr val="tx1"/>
                </a:solidFill>
                <a:effectLst/>
                <a:latin typeface="+mn-lt"/>
                <a:ea typeface="+mn-ea"/>
                <a:cs typeface="+mn-cs"/>
              </a:rPr>
              <a:t>And finally, as you showed with the …</a:t>
            </a:r>
          </a:p>
          <a:p>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Figure 3. Effects on Albuminuria and Serum Potassium over Time.</a:t>
            </a:r>
          </a:p>
          <a:p>
            <a:r>
              <a:rPr lang="en-US" sz="1200" b="0" i="0" kern="1200" dirty="0">
                <a:solidFill>
                  <a:schemeClr val="tx1"/>
                </a:solidFill>
                <a:effectLst/>
                <a:latin typeface="+mn-lt"/>
                <a:ea typeface="+mn-ea"/>
                <a:cs typeface="+mn-cs"/>
              </a:rPr>
              <a:t>Panel A shows the effects of finerenone and placebo on the urinary albumin-to-creatinine ratio in the full analysis set. The urinary albumin-to-creatinine</a:t>
            </a:r>
          </a:p>
          <a:p>
            <a:r>
              <a:rPr lang="en-US" sz="1200" b="0" i="0" kern="1200" dirty="0">
                <a:solidFill>
                  <a:schemeClr val="tx1"/>
                </a:solidFill>
                <a:effectLst/>
                <a:latin typeface="+mn-lt"/>
                <a:ea typeface="+mn-ea"/>
                <a:cs typeface="+mn-cs"/>
              </a:rPr>
              <a:t>ratio was calculated with albumin measured in milligrams and creatinine</a:t>
            </a:r>
          </a:p>
          <a:p>
            <a:r>
              <a:rPr lang="en-US" sz="1200" b="0" i="0" kern="1200" dirty="0">
                <a:solidFill>
                  <a:schemeClr val="tx1"/>
                </a:solidFill>
                <a:effectLst/>
                <a:latin typeface="+mn-lt"/>
                <a:ea typeface="+mn-ea"/>
                <a:cs typeface="+mn-cs"/>
              </a:rPr>
              <a:t>measured in grams. Shown is the ratio of the urinary albumin-to-creatinine</a:t>
            </a:r>
          </a:p>
          <a:p>
            <a:r>
              <a:rPr lang="en-US" sz="1200" b="0" i="0" kern="1200" dirty="0">
                <a:solidFill>
                  <a:schemeClr val="tx1"/>
                </a:solidFill>
                <a:effectLst/>
                <a:latin typeface="+mn-lt"/>
                <a:ea typeface="+mn-ea"/>
                <a:cs typeface="+mn-cs"/>
              </a:rPr>
              <a:t>ratio at specific time points to the urinary albumin-to-creatinine ratio at</a:t>
            </a:r>
          </a:p>
          <a:p>
            <a:r>
              <a:rPr lang="en-US" sz="1200" b="0" i="0" kern="1200" dirty="0">
                <a:solidFill>
                  <a:schemeClr val="tx1"/>
                </a:solidFill>
                <a:effectLst/>
                <a:latin typeface="+mn-lt"/>
                <a:ea typeface="+mn-ea"/>
                <a:cs typeface="+mn-cs"/>
              </a:rPr>
              <a:t>baseline. Plus–minus values are means</a:t>
            </a:r>
          </a:p>
          <a:p>
            <a:r>
              <a:rPr lang="en-US" sz="1200" b="0" i="0" kern="1200" dirty="0">
                <a:solidFill>
                  <a:schemeClr val="tx1"/>
                </a:solidFill>
                <a:effectLst/>
                <a:latin typeface="+mn-lt"/>
                <a:ea typeface="+mn-ea"/>
                <a:cs typeface="+mn-cs"/>
              </a:rPr>
              <a:t>±SD. The I bars indicate 95% confidence intervals.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Panel B shows a sustained decrease of at least 40% in the eGFR from baseline maintained for at least 4 weeks (a component of the primary composite outcome).</a:t>
            </a:r>
          </a:p>
        </p:txBody>
      </p:sp>
      <p:sp>
        <p:nvSpPr>
          <p:cNvPr id="4" name="Slide Number Placeholder 3"/>
          <p:cNvSpPr>
            <a:spLocks noGrp="1"/>
          </p:cNvSpPr>
          <p:nvPr>
            <p:ph type="sldNum" sz="quarter" idx="5"/>
          </p:nvPr>
        </p:nvSpPr>
        <p:spPr/>
        <p:txBody>
          <a:bodyPr/>
          <a:lstStyle/>
          <a:p>
            <a:fld id="{9446E1A8-6D11-D944-BA46-3CE3E43A53DE}" type="slidenum">
              <a:rPr lang="en-US" smtClean="0"/>
              <a:pPr/>
              <a:t>54</a:t>
            </a:fld>
            <a:endParaRPr lang="en-US" dirty="0"/>
          </a:p>
        </p:txBody>
      </p:sp>
    </p:spTree>
    <p:extLst>
      <p:ext uri="{BB962C8B-B14F-4D97-AF65-F5344CB8AC3E}">
        <p14:creationId xmlns:p14="http://schemas.microsoft.com/office/powerpoint/2010/main" val="2555315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a:t>1:14:22</a:t>
            </a:r>
          </a:p>
          <a:p>
            <a:r>
              <a:rPr lang="en-US" b="1" dirty="0"/>
              <a:t>And Dr. Morales, you know …</a:t>
            </a:r>
          </a:p>
          <a:p>
            <a:endParaRPr lang="en-US" b="1" dirty="0"/>
          </a:p>
          <a:p>
            <a:endParaRPr lang="en-US" dirty="0"/>
          </a:p>
          <a:p>
            <a:r>
              <a:rPr lang="en-US" dirty="0"/>
              <a:t>Speaker notes: the analysis encompassed the full range of kidney disease severity experienced by patients with type 2 diabetes</a:t>
            </a:r>
          </a:p>
          <a:p>
            <a:endParaRPr lang="en-US" dirty="0"/>
          </a:p>
          <a:p>
            <a:endParaRPr lang="en-US" dirty="0"/>
          </a:p>
          <a:p>
            <a:r>
              <a:rPr lang="en-US" dirty="0"/>
              <a:t>https://www.escardio.org/The-ESC/Press-Office/Press-releases/Finerenone-benefits-patients-with-diabetes-across-spectrum-of-kidney-disease </a:t>
            </a:r>
          </a:p>
          <a:p>
            <a:r>
              <a:rPr lang="en-US" dirty="0"/>
              <a:t>Finerenone benefits patients with diabetes across spectrum of kidney disease</a:t>
            </a:r>
          </a:p>
          <a:p>
            <a:r>
              <a:rPr lang="en-US" dirty="0"/>
              <a:t>FIDELITY analysis presented in a Hot Line Session today at ESC Congress 2021</a:t>
            </a:r>
          </a:p>
          <a:p>
            <a:r>
              <a:rPr lang="en-US" dirty="0"/>
              <a:t>28 Aug 2021</a:t>
            </a:r>
          </a:p>
          <a:p>
            <a:r>
              <a:rPr lang="en-US" dirty="0"/>
              <a:t>Topic(s):Pharmacology and Pharmacotherapy</a:t>
            </a:r>
          </a:p>
          <a:p>
            <a:r>
              <a:rPr lang="en-US" dirty="0"/>
              <a:t>Sophia Antipolis, France – 28 Aug 2021:  Finerenone reduces the risk of cardiovascular and renal outcomes compared to placebo in patients with type 2 diabetes and all stages of kidney disease. That’s the finding of late breaking research presented in a Hot Line session today at ESC Congress 2021.1</a:t>
            </a:r>
          </a:p>
          <a:p>
            <a:endParaRPr lang="en-US" dirty="0"/>
          </a:p>
          <a:p>
            <a:r>
              <a:rPr lang="en-US" dirty="0"/>
              <a:t>The nonsteroidal mineralocorticoid receptor antagonist finerenone has been evaluated in two trials of patients with chronic kidney disease and type 2 diabetes. The FIDELIO-DKD trial previously reported that the drug slowed progression of kidney disease and improved cardiovascular outcomes in patients with predominantly advanced kidney disease and type 2 diabetes.2,3 The results of FIGARO-DKD, reported at ESC Congress 2021, showed that finerenone reduced the risk of cardiovascular events in patients with mild-to-moderate kidney disease and type 2 diabetes.</a:t>
            </a:r>
          </a:p>
          <a:p>
            <a:endParaRPr lang="en-US" dirty="0"/>
          </a:p>
          <a:p>
            <a:r>
              <a:rPr lang="en-US" dirty="0"/>
              <a:t>FIDELITY was a prespecified meta-analysis combining individual patient data from FIDELIO-DKD and FIGARO-DKD. The aim was to evaluate the relationship between the stage of kidney disease and the efficacy of finerenone on composite cardiovascular and renal endpoints. Stages of kidney disease were defined according to categories of estimated glomerular filtration rate (eGFR) and urine albumin-to-creatinine ratio (UACR).</a:t>
            </a:r>
          </a:p>
          <a:p>
            <a:endParaRPr lang="en-US" dirty="0"/>
          </a:p>
          <a:p>
            <a:r>
              <a:rPr lang="en-US" dirty="0"/>
              <a:t>Study author Professor Gerasimos Filippatos of the National and Kapodistrian University of Athens Medical School, Greece said: “More than 13,000 patients were included in this analysis, enabling more robust estimates of the cardiorenal efficacy and safety of finerenone than either trial alone. In addition, the analysis encompassed the full range of kidney disease severity experienced by patients with type 2 diabetes.”</a:t>
            </a:r>
          </a:p>
          <a:p>
            <a:endParaRPr lang="en-US" dirty="0"/>
          </a:p>
          <a:p>
            <a:r>
              <a:rPr lang="en-US" dirty="0"/>
              <a:t>Both trials enrolled adults with type 2 diabetes and chronic kidney disease treated with optimised renin-angiotensin system blockade and with a serum potassium of 4.8 mmol/L or below.4 Patients with symptomatic chronic heart failure with reduced ejection fraction were excluded. Participants were randomised 1:1 to receive oral finerenone or placebo, once daily.</a:t>
            </a:r>
          </a:p>
          <a:p>
            <a:endParaRPr lang="en-US" dirty="0"/>
          </a:p>
          <a:p>
            <a:r>
              <a:rPr lang="en-US" dirty="0"/>
              <a:t>The primary endpoint for this analysis was time to first occurrence of a composite of cardiovascular death, nonfatal myocardial infarction, nonfatal stroke or hospitalisation for heart failure, and its relationship with eGFR and UACR categories. The secondary endpoint was time to first occurrence of a composite of kidney failure, decrease in eGFR by 57% or more from baseline sustained for at least four weeks, or renal death, and its relationship with eGFR and UACR categories.</a:t>
            </a:r>
          </a:p>
          <a:p>
            <a:endParaRPr lang="en-US" dirty="0"/>
          </a:p>
          <a:p>
            <a:r>
              <a:rPr lang="en-US" dirty="0"/>
              <a:t>A total of 13,026 patients were followed-up for a median of 3.0 years. The composite cardiovascular endpoint occurred in 825 (12.7%) patients receiving finerenone and 939 (14.4%) receiving placebo. Finerenone reduced the risk of this outcome by 14% compared with placebo (hazard ratio [HR] 0.86; 95% confidence interval [CI] 0.78–0.95; p=0.0018).</a:t>
            </a:r>
          </a:p>
          <a:p>
            <a:endParaRPr lang="en-US" dirty="0"/>
          </a:p>
          <a:p>
            <a:r>
              <a:rPr lang="en-US" dirty="0"/>
              <a:t>The composite kidney endpoint occurred in 360 (5.5%) patients receiving finerenone and 465 (7.1%) receiving placebo. The risk of this outcome was 23% lower with finerenone than placebo (HR 0.77; 95% CI 0.67–0.88; p=0.0002). All components of the composite kidney outcome were significantly lower with finerenone than placebo, except renal death which occurred too infrequently to make a comparison between groups.</a:t>
            </a:r>
          </a:p>
          <a:p>
            <a:endParaRPr lang="en-US" dirty="0"/>
          </a:p>
          <a:p>
            <a:r>
              <a:rPr lang="en-US" dirty="0"/>
              <a:t>Regarding safety, outcomes were generally similar between treatment arms. Hyperkalaemia was more common with finerenone (14.0%) than placebo (6.9%). However, permanent discontinuation of treatment due to hyperkalaemia was infrequent (1.7% in the finerenone group versus 0.6% in the placebo group).</a:t>
            </a:r>
          </a:p>
          <a:p>
            <a:endParaRPr lang="en-US" dirty="0"/>
          </a:p>
          <a:p>
            <a:r>
              <a:rPr lang="en-US" dirty="0"/>
              <a:t>Professor Filippatos said: “The FIDELITY analysis demonstrates that finerenone reduced the risk of cardiovascular and kidney outcomes compared with placebo across the spectrum of chronic kidney disease in patients with type 2 diabetes. The cardiovascular benefits of the drug were consistent across eGFR and UACR categories, indicating that treatment should be initiated in the early stages of renal disease.”</a:t>
            </a:r>
          </a:p>
          <a:p>
            <a:endParaRPr lang="en-US" dirty="0"/>
          </a:p>
          <a:p>
            <a:pPr algn="l"/>
            <a:r>
              <a:rPr lang="en-US" b="1" i="0" dirty="0">
                <a:solidFill>
                  <a:srgbClr val="333333"/>
                </a:solidFill>
                <a:effectLst/>
                <a:latin typeface="interstateregular"/>
              </a:rPr>
              <a:t>References and notes</a:t>
            </a:r>
            <a:endParaRPr lang="en-US" b="0" i="0" dirty="0">
              <a:solidFill>
                <a:srgbClr val="333333"/>
              </a:solidFill>
              <a:effectLst/>
              <a:latin typeface="interstateregular"/>
            </a:endParaRPr>
          </a:p>
          <a:p>
            <a:pPr algn="l"/>
            <a:r>
              <a:rPr lang="en-US" b="0" i="0" baseline="30000" dirty="0">
                <a:solidFill>
                  <a:srgbClr val="333333"/>
                </a:solidFill>
                <a:effectLst/>
                <a:latin typeface="interstateregular"/>
              </a:rPr>
              <a:t>1</a:t>
            </a:r>
            <a:r>
              <a:rPr lang="en-US" b="0" i="0" dirty="0">
                <a:solidFill>
                  <a:srgbClr val="333333"/>
                </a:solidFill>
                <a:effectLst/>
                <a:latin typeface="interstateregular"/>
              </a:rPr>
              <a:t>FIDELITY Analysis: finerenone in mild-to-severe chronic kidney disease and type 2 diabetes.</a:t>
            </a:r>
          </a:p>
          <a:p>
            <a:pPr algn="l"/>
            <a:r>
              <a:rPr lang="en-US" b="0" i="0" baseline="30000" dirty="0">
                <a:solidFill>
                  <a:srgbClr val="333333"/>
                </a:solidFill>
                <a:effectLst/>
                <a:latin typeface="interstateregular"/>
              </a:rPr>
              <a:t>2</a:t>
            </a:r>
            <a:r>
              <a:rPr lang="en-US" b="0" i="0" dirty="0">
                <a:solidFill>
                  <a:srgbClr val="333333"/>
                </a:solidFill>
                <a:effectLst/>
                <a:latin typeface="interstateregular"/>
              </a:rPr>
              <a:t>Bakris GL, Agarwal R, Anker SD, </a:t>
            </a:r>
            <a:r>
              <a:rPr lang="en-US" b="0" i="1" dirty="0">
                <a:solidFill>
                  <a:srgbClr val="333333"/>
                </a:solidFill>
                <a:effectLst/>
                <a:latin typeface="interstateregular"/>
              </a:rPr>
              <a:t>et al</a:t>
            </a:r>
            <a:r>
              <a:rPr lang="en-US" b="0" i="0" dirty="0">
                <a:solidFill>
                  <a:srgbClr val="333333"/>
                </a:solidFill>
                <a:effectLst/>
                <a:latin typeface="interstateregular"/>
              </a:rPr>
              <a:t>. Effect of finerenone on chronic kidney disease outcomes in type 2 diabetes. </a:t>
            </a:r>
            <a:r>
              <a:rPr lang="en-US" b="0" i="1" dirty="0">
                <a:solidFill>
                  <a:srgbClr val="333333"/>
                </a:solidFill>
                <a:effectLst/>
                <a:latin typeface="interstateregular"/>
              </a:rPr>
              <a:t>N Engl J Med</a:t>
            </a:r>
            <a:r>
              <a:rPr lang="en-US" b="0" i="0" dirty="0">
                <a:solidFill>
                  <a:srgbClr val="333333"/>
                </a:solidFill>
                <a:effectLst/>
                <a:latin typeface="interstateregular"/>
              </a:rPr>
              <a:t>. 2020;383:2219–2229.</a:t>
            </a:r>
          </a:p>
          <a:p>
            <a:pPr algn="l"/>
            <a:r>
              <a:rPr lang="en-US" b="0" i="0" baseline="30000" dirty="0">
                <a:solidFill>
                  <a:srgbClr val="333333"/>
                </a:solidFill>
                <a:effectLst/>
                <a:latin typeface="interstateregular"/>
              </a:rPr>
              <a:t>3</a:t>
            </a:r>
            <a:r>
              <a:rPr lang="en-US" b="0" i="0" dirty="0">
                <a:solidFill>
                  <a:srgbClr val="333333"/>
                </a:solidFill>
                <a:effectLst/>
                <a:latin typeface="interstateregular"/>
              </a:rPr>
              <a:t>Filippatos G, Anker SD, Agarwal R, </a:t>
            </a:r>
            <a:r>
              <a:rPr lang="en-US" b="0" i="1" dirty="0">
                <a:solidFill>
                  <a:srgbClr val="333333"/>
                </a:solidFill>
                <a:effectLst/>
                <a:latin typeface="interstateregular"/>
              </a:rPr>
              <a:t>et al</a:t>
            </a:r>
            <a:r>
              <a:rPr lang="en-US" b="0" i="0" dirty="0">
                <a:solidFill>
                  <a:srgbClr val="333333"/>
                </a:solidFill>
                <a:effectLst/>
                <a:latin typeface="interstateregular"/>
              </a:rPr>
              <a:t>. Finerenone and cardiovascular outcomes in patients with chronic kidney disease and type 2 diabetes. </a:t>
            </a:r>
            <a:r>
              <a:rPr lang="en-US" b="0" i="1" dirty="0">
                <a:solidFill>
                  <a:srgbClr val="333333"/>
                </a:solidFill>
                <a:effectLst/>
                <a:latin typeface="interstateregular"/>
              </a:rPr>
              <a:t>Circulation</a:t>
            </a:r>
            <a:r>
              <a:rPr lang="en-US" b="0" i="0" dirty="0">
                <a:solidFill>
                  <a:srgbClr val="333333"/>
                </a:solidFill>
                <a:effectLst/>
                <a:latin typeface="interstateregular"/>
              </a:rPr>
              <a:t>. 2021;143:540–552.</a:t>
            </a:r>
          </a:p>
          <a:p>
            <a:pPr algn="l"/>
            <a:r>
              <a:rPr lang="en-US" b="0" i="0" baseline="30000" dirty="0">
                <a:solidFill>
                  <a:srgbClr val="333333"/>
                </a:solidFill>
                <a:effectLst/>
                <a:latin typeface="interstateregular"/>
              </a:rPr>
              <a:t>4</a:t>
            </a:r>
            <a:r>
              <a:rPr lang="en-US" b="0" i="0" dirty="0">
                <a:solidFill>
                  <a:srgbClr val="333333"/>
                </a:solidFill>
                <a:effectLst/>
                <a:latin typeface="interstateregular"/>
              </a:rPr>
              <a:t>Chronic kidney disease was defined as either a urine albumin-to-creatinine ratio (UACR) ≥30–&lt;300 mg/g and an estimated glomerular filtration rate (eGFR) ≥25–≤90 ml/min/1.73 m</a:t>
            </a:r>
            <a:r>
              <a:rPr lang="en-US" b="0" i="0" baseline="30000" dirty="0">
                <a:solidFill>
                  <a:srgbClr val="333333"/>
                </a:solidFill>
                <a:effectLst/>
                <a:latin typeface="interstateregular"/>
              </a:rPr>
              <a:t>2</a:t>
            </a:r>
            <a:r>
              <a:rPr lang="en-US" b="0" i="0" dirty="0">
                <a:solidFill>
                  <a:srgbClr val="333333"/>
                </a:solidFill>
                <a:effectLst/>
                <a:latin typeface="interstateregular"/>
              </a:rPr>
              <a:t> or UACR ≥300–≤5000 mg/g and eGFR ≥25 ml/min/1.73 m</a:t>
            </a:r>
            <a:r>
              <a:rPr lang="en-US" b="0" i="0" baseline="30000" dirty="0">
                <a:solidFill>
                  <a:srgbClr val="333333"/>
                </a:solidFill>
                <a:effectLst/>
                <a:latin typeface="interstateregular"/>
              </a:rPr>
              <a:t>2</a:t>
            </a:r>
            <a:endParaRPr lang="en-US" b="0" i="0" dirty="0">
              <a:solidFill>
                <a:srgbClr val="333333"/>
              </a:solidFill>
              <a:effectLst/>
              <a:latin typeface="interstateregular"/>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6E1A8-6D11-D944-BA46-3CE3E43A53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285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1:15:28</a:t>
            </a:r>
          </a:p>
          <a:p>
            <a:r>
              <a:rPr lang="en-US" b="1" dirty="0"/>
              <a:t>So if we’re looking at …</a:t>
            </a:r>
          </a:p>
          <a:p>
            <a:endParaRPr lang="en-US" dirty="0"/>
          </a:p>
          <a:p>
            <a:r>
              <a:rPr lang="en-US" dirty="0"/>
              <a:t>The primary endpoint for this analysis was time to first occurrence of a composite of cardiovascular death, nonfatal myocardial infarction, nonfatal stroke or hospitalization for heart failure, and its relationship with eGFR and UACR categories. The secondary endpoint was time to first occurrence of a composite of kidney failure, decrease in eGFR by 57% or more from baseline sustained for at least four weeks, or renal death, and its relationship with eGFR and UACR categories.</a:t>
            </a:r>
          </a:p>
          <a:p>
            <a:endParaRPr lang="en-US" dirty="0"/>
          </a:p>
          <a:p>
            <a:r>
              <a:rPr lang="en-US" dirty="0"/>
              <a:t>Number needed to treat = 46 at 36 months according to a bayer press release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6E1A8-6D11-D944-BA46-3CE3E43A53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33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1:16:42</a:t>
            </a:r>
          </a:p>
          <a:p>
            <a:r>
              <a:rPr lang="en-US" b="1" dirty="0"/>
              <a:t>So then where does that leave us in terms of …</a:t>
            </a:r>
          </a:p>
        </p:txBody>
      </p:sp>
      <p:sp>
        <p:nvSpPr>
          <p:cNvPr id="4" name="Slide Number Placeholder 3"/>
          <p:cNvSpPr>
            <a:spLocks noGrp="1"/>
          </p:cNvSpPr>
          <p:nvPr>
            <p:ph type="sldNum" sz="quarter" idx="5"/>
          </p:nvPr>
        </p:nvSpPr>
        <p:spPr/>
        <p:txBody>
          <a:bodyPr/>
          <a:lstStyle/>
          <a:p>
            <a:fld id="{9446E1A8-6D11-D944-BA46-3CE3E43A53DE}" type="slidenum">
              <a:rPr lang="en-US" smtClean="0"/>
              <a:pPr/>
              <a:t>57</a:t>
            </a:fld>
            <a:endParaRPr lang="en-US" dirty="0"/>
          </a:p>
        </p:txBody>
      </p:sp>
    </p:spTree>
    <p:extLst>
      <p:ext uri="{BB962C8B-B14F-4D97-AF65-F5344CB8AC3E}">
        <p14:creationId xmlns:p14="http://schemas.microsoft.com/office/powerpoint/2010/main" val="3498951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1:18:53</a:t>
            </a:r>
          </a:p>
          <a:p>
            <a:r>
              <a:rPr lang="en-US" b="1" dirty="0"/>
              <a:t>So we’re going to go back to the original …</a:t>
            </a:r>
          </a:p>
          <a:p>
            <a:endParaRPr lang="en-US" dirty="0"/>
          </a:p>
          <a:p>
            <a:endParaRPr lang="en-US" dirty="0"/>
          </a:p>
          <a:p>
            <a:r>
              <a:rPr lang="en-US" dirty="0"/>
              <a:t>Even though the platform shifts to the </a:t>
            </a:r>
            <a:r>
              <a:rPr lang="en-US" dirty="0" err="1"/>
              <a:t>iSpring</a:t>
            </a:r>
            <a:r>
              <a:rPr lang="en-US" dirty="0"/>
              <a:t> view of the poll, leave the slide in so they can pull the responses. </a:t>
            </a:r>
          </a:p>
          <a:p>
            <a:endParaRPr lang="en-US" dirty="0"/>
          </a:p>
          <a:p>
            <a:endParaRPr lang="en-US" dirty="0"/>
          </a:p>
          <a:p>
            <a:r>
              <a:rPr lang="en-US" dirty="0"/>
              <a:t>Reference: Afkarian M, Sachs MC, Kestenbaum B, et al. Kidney disease and increased mortality risk in type 2 diabetes. J Am Soc Nephrol. 2013;24(2):302-308.</a:t>
            </a:r>
          </a:p>
          <a:p>
            <a:endParaRPr lang="en-US" dirty="0"/>
          </a:p>
          <a:p>
            <a:r>
              <a:rPr lang="en-US" dirty="0"/>
              <a:t>Potential question: T2DM as a risk factor for CKD development – 40% of T2DM patients develop CKD.</a:t>
            </a:r>
          </a:p>
          <a:p>
            <a:r>
              <a:rPr lang="en-US" dirty="0"/>
              <a:t>Answer: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58</a:t>
            </a:fld>
            <a:endParaRPr lang="en-US" dirty="0"/>
          </a:p>
        </p:txBody>
      </p:sp>
    </p:spTree>
    <p:extLst>
      <p:ext uri="{BB962C8B-B14F-4D97-AF65-F5344CB8AC3E}">
        <p14:creationId xmlns:p14="http://schemas.microsoft.com/office/powerpoint/2010/main" val="2056530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1:19:01</a:t>
            </a:r>
          </a:p>
          <a:p>
            <a:r>
              <a:rPr lang="en-US" b="1" dirty="0"/>
              <a:t>So the Correct answer is C…</a:t>
            </a:r>
          </a:p>
          <a:p>
            <a:endParaRPr lang="en-US" dirty="0"/>
          </a:p>
          <a:p>
            <a:r>
              <a:rPr lang="en-US" dirty="0"/>
              <a:t>This slide needs to be added. Data pulled from the “Onsight Report” from Ed Measures that resides in the Outcomes Folder in iMeet.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59</a:t>
            </a:fld>
            <a:endParaRPr lang="en-US" dirty="0"/>
          </a:p>
        </p:txBody>
      </p:sp>
    </p:spTree>
    <p:extLst>
      <p:ext uri="{BB962C8B-B14F-4D97-AF65-F5344CB8AC3E}">
        <p14:creationId xmlns:p14="http://schemas.microsoft.com/office/powerpoint/2010/main" val="298177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0:01:10</a:t>
            </a:r>
          </a:p>
          <a:p>
            <a:r>
              <a:rPr lang="en-US" b="1" dirty="0"/>
              <a:t>The first point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dirty="0"/>
          </a:p>
        </p:txBody>
      </p:sp>
    </p:spTree>
    <p:extLst>
      <p:ext uri="{BB962C8B-B14F-4D97-AF65-F5344CB8AC3E}">
        <p14:creationId xmlns:p14="http://schemas.microsoft.com/office/powerpoint/2010/main" val="4802877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1:19:47</a:t>
            </a:r>
          </a:p>
          <a:p>
            <a:r>
              <a:rPr lang="en-US" b="1" dirty="0"/>
              <a:t>We’ll go to our next …</a:t>
            </a:r>
          </a:p>
          <a:p>
            <a:endParaRPr lang="en-US" dirty="0"/>
          </a:p>
          <a:p>
            <a:endParaRPr lang="en-US" dirty="0"/>
          </a:p>
          <a:p>
            <a:r>
              <a:rPr lang="en-US" dirty="0"/>
              <a:t>Answer: B</a:t>
            </a:r>
          </a:p>
        </p:txBody>
      </p:sp>
      <p:sp>
        <p:nvSpPr>
          <p:cNvPr id="4" name="Slide Number Placeholder 3"/>
          <p:cNvSpPr>
            <a:spLocks noGrp="1"/>
          </p:cNvSpPr>
          <p:nvPr>
            <p:ph type="sldNum" sz="quarter" idx="5"/>
          </p:nvPr>
        </p:nvSpPr>
        <p:spPr/>
        <p:txBody>
          <a:bodyPr/>
          <a:lstStyle/>
          <a:p>
            <a:fld id="{9446E1A8-6D11-D944-BA46-3CE3E43A53DE}" type="slidenum">
              <a:rPr lang="en-US" smtClean="0"/>
              <a:pPr/>
              <a:t>60</a:t>
            </a:fld>
            <a:endParaRPr lang="en-US" dirty="0"/>
          </a:p>
        </p:txBody>
      </p:sp>
    </p:spTree>
    <p:extLst>
      <p:ext uri="{BB962C8B-B14F-4D97-AF65-F5344CB8AC3E}">
        <p14:creationId xmlns:p14="http://schemas.microsoft.com/office/powerpoint/2010/main" val="1497028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1:19:59</a:t>
            </a:r>
          </a:p>
          <a:p>
            <a:r>
              <a:rPr lang="en-US" b="1" dirty="0"/>
              <a:t>Oh. Wow look at that …</a:t>
            </a:r>
          </a:p>
          <a:p>
            <a:endParaRPr lang="en-US" dirty="0"/>
          </a:p>
          <a:p>
            <a:r>
              <a:rPr lang="en-US" dirty="0"/>
              <a:t>This slide needs to be added. Data pulled from the “Onsight Report” from Ed Measures that resides in the Outcomes Folder in iMeet.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61</a:t>
            </a:fld>
            <a:endParaRPr lang="en-US" dirty="0"/>
          </a:p>
        </p:txBody>
      </p:sp>
    </p:spTree>
    <p:extLst>
      <p:ext uri="{BB962C8B-B14F-4D97-AF65-F5344CB8AC3E}">
        <p14:creationId xmlns:p14="http://schemas.microsoft.com/office/powerpoint/2010/main" val="25763791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1:20:26</a:t>
            </a:r>
          </a:p>
          <a:p>
            <a:r>
              <a:rPr lang="en-US" b="1" dirty="0"/>
              <a:t>And we’ll go to our next question …</a:t>
            </a:r>
          </a:p>
          <a:p>
            <a:endParaRPr lang="en-US" dirty="0"/>
          </a:p>
          <a:p>
            <a:endParaRPr lang="en-US" dirty="0"/>
          </a:p>
          <a:p>
            <a:r>
              <a:rPr lang="en-US" dirty="0"/>
              <a:t>Answer: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62</a:t>
            </a:fld>
            <a:endParaRPr lang="en-US" dirty="0"/>
          </a:p>
        </p:txBody>
      </p:sp>
    </p:spTree>
    <p:extLst>
      <p:ext uri="{BB962C8B-B14F-4D97-AF65-F5344CB8AC3E}">
        <p14:creationId xmlns:p14="http://schemas.microsoft.com/office/powerpoint/2010/main" val="3826017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1:20:37</a:t>
            </a:r>
          </a:p>
          <a:p>
            <a:r>
              <a:rPr lang="en-US" b="1" dirty="0"/>
              <a:t>Excellent, Dr. Morales what do you think …</a:t>
            </a:r>
          </a:p>
          <a:p>
            <a:endParaRPr lang="en-US" dirty="0"/>
          </a:p>
          <a:p>
            <a:r>
              <a:rPr lang="en-US" dirty="0"/>
              <a:t>This slide needs to be added. Data pulled from the “Onsight Report” from Ed Measures that resides in the Outcomes Folder in iMeet.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63</a:t>
            </a:fld>
            <a:endParaRPr lang="en-US" dirty="0"/>
          </a:p>
        </p:txBody>
      </p:sp>
    </p:spTree>
    <p:extLst>
      <p:ext uri="{BB962C8B-B14F-4D97-AF65-F5344CB8AC3E}">
        <p14:creationId xmlns:p14="http://schemas.microsoft.com/office/powerpoint/2010/main" val="18530664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1:21:29</a:t>
            </a:r>
          </a:p>
          <a:p>
            <a:r>
              <a:rPr lang="en-US" b="1" dirty="0"/>
              <a:t>What are some parting thoughts …</a:t>
            </a:r>
          </a:p>
        </p:txBody>
      </p:sp>
      <p:sp>
        <p:nvSpPr>
          <p:cNvPr id="4" name="Slide Number Placeholder 3"/>
          <p:cNvSpPr>
            <a:spLocks noGrp="1"/>
          </p:cNvSpPr>
          <p:nvPr>
            <p:ph type="sldNum" sz="quarter" idx="5"/>
          </p:nvPr>
        </p:nvSpPr>
        <p:spPr/>
        <p:txBody>
          <a:bodyPr/>
          <a:lstStyle/>
          <a:p>
            <a:fld id="{9446E1A8-6D11-D944-BA46-3CE3E43A53DE}" type="slidenum">
              <a:rPr lang="en-US" smtClean="0"/>
              <a:pPr/>
              <a:t>64</a:t>
            </a:fld>
            <a:endParaRPr lang="en-US" dirty="0"/>
          </a:p>
        </p:txBody>
      </p:sp>
    </p:spTree>
    <p:extLst>
      <p:ext uri="{BB962C8B-B14F-4D97-AF65-F5344CB8AC3E}">
        <p14:creationId xmlns:p14="http://schemas.microsoft.com/office/powerpoint/2010/main" val="2716374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1:22:30</a:t>
            </a:r>
          </a:p>
          <a:p>
            <a:r>
              <a:rPr lang="en-US" b="1" dirty="0"/>
              <a:t>Excellent. So we have some additional resources …</a:t>
            </a:r>
          </a:p>
        </p:txBody>
      </p:sp>
      <p:sp>
        <p:nvSpPr>
          <p:cNvPr id="4" name="Slide Number Placeholder 3"/>
          <p:cNvSpPr>
            <a:spLocks noGrp="1"/>
          </p:cNvSpPr>
          <p:nvPr>
            <p:ph type="sldNum" sz="quarter" idx="10"/>
          </p:nvPr>
        </p:nvSpPr>
        <p:spPr/>
        <p:txBody>
          <a:bodyPr/>
          <a:lstStyle/>
          <a:p>
            <a:fld id="{4CD992F5-E7AA-A441-9CE6-ED8AF04B2F1A}" type="slidenum">
              <a:rPr lang="en-US" smtClean="0"/>
              <a:pPr/>
              <a:t>65</a:t>
            </a:fld>
            <a:endParaRPr lang="en-US" dirty="0"/>
          </a:p>
        </p:txBody>
      </p:sp>
    </p:spTree>
    <p:extLst>
      <p:ext uri="{BB962C8B-B14F-4D97-AF65-F5344CB8AC3E}">
        <p14:creationId xmlns:p14="http://schemas.microsoft.com/office/powerpoint/2010/main" val="344096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1:22:51</a:t>
            </a:r>
          </a:p>
          <a:p>
            <a:r>
              <a:rPr lang="en-US" b="1" dirty="0"/>
              <a:t>And to receive credit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66</a:t>
            </a:fld>
            <a:endParaRPr lang="en-US" dirty="0"/>
          </a:p>
        </p:txBody>
      </p:sp>
    </p:spTree>
    <p:extLst>
      <p:ext uri="{BB962C8B-B14F-4D97-AF65-F5344CB8AC3E}">
        <p14:creationId xmlns:p14="http://schemas.microsoft.com/office/powerpoint/2010/main" val="75237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0:01:33</a:t>
            </a:r>
          </a:p>
          <a:p>
            <a:r>
              <a:rPr lang="en-US" b="1" dirty="0"/>
              <a:t>I want to start by …</a:t>
            </a:r>
          </a:p>
          <a:p>
            <a:endParaRPr lang="en-US" dirty="0"/>
          </a:p>
          <a:p>
            <a:r>
              <a:rPr lang="en-US" dirty="0"/>
              <a:t>Not adding a slide showing the results after this slide- speaker says “so we will show the results later in the program. Leaving that and showing after it has been asked the second time</a:t>
            </a:r>
          </a:p>
          <a:p>
            <a:endParaRPr lang="en-US" dirty="0"/>
          </a:p>
          <a:p>
            <a:endParaRPr lang="en-US" dirty="0"/>
          </a:p>
          <a:p>
            <a:endParaRPr lang="en-US" dirty="0"/>
          </a:p>
          <a:p>
            <a:endParaRPr lang="en-US" dirty="0"/>
          </a:p>
          <a:p>
            <a:r>
              <a:rPr lang="en-US" dirty="0"/>
              <a:t>Reference: Afkarian M, Sachs MC, Kestenbaum B, et al. Kidney disease and increased mortality risk in type 2 diabetes. J Am Soc Nephrol. 2013;24(2):302-308.</a:t>
            </a:r>
          </a:p>
          <a:p>
            <a:endParaRPr lang="en-US" dirty="0"/>
          </a:p>
          <a:p>
            <a:r>
              <a:rPr lang="en-US" dirty="0"/>
              <a:t>Potential question: T2DM as a risk factor for CKD development – 40% of T2DM patients develop CKD.</a:t>
            </a:r>
          </a:p>
          <a:p>
            <a:r>
              <a:rPr lang="en-US" dirty="0"/>
              <a:t>Answer: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dirty="0"/>
          </a:p>
        </p:txBody>
      </p:sp>
    </p:spTree>
    <p:extLst>
      <p:ext uri="{BB962C8B-B14F-4D97-AF65-F5344CB8AC3E}">
        <p14:creationId xmlns:p14="http://schemas.microsoft.com/office/powerpoint/2010/main" val="416185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0:01:54</a:t>
            </a:r>
          </a:p>
          <a:p>
            <a:r>
              <a:rPr lang="en-US" b="1" dirty="0"/>
              <a:t>So we’re going to start off talking … </a:t>
            </a:r>
          </a:p>
          <a:p>
            <a:br>
              <a:rPr lang="en-US" dirty="0"/>
            </a:b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dirty="0"/>
          </a:p>
        </p:txBody>
      </p:sp>
    </p:spTree>
    <p:extLst>
      <p:ext uri="{BB962C8B-B14F-4D97-AF65-F5344CB8AC3E}">
        <p14:creationId xmlns:p14="http://schemas.microsoft.com/office/powerpoint/2010/main" val="355090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0:02:37</a:t>
            </a:r>
          </a:p>
          <a:p>
            <a:r>
              <a:rPr lang="en-US" b="1" dirty="0"/>
              <a:t>In terms of other history … </a:t>
            </a:r>
            <a:br>
              <a:rPr lang="en-US" dirty="0"/>
            </a:b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dirty="0"/>
          </a:p>
        </p:txBody>
      </p:sp>
    </p:spTree>
    <p:extLst>
      <p:ext uri="{BB962C8B-B14F-4D97-AF65-F5344CB8AC3E}">
        <p14:creationId xmlns:p14="http://schemas.microsoft.com/office/powerpoint/2010/main" val="1954800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92662"/>
            <a:ext cx="8064138"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16482"/>
            <a:ext cx="8309810" cy="615553"/>
          </a:xfrm>
        </p:spPr>
        <p:txBody>
          <a:bodyPr/>
          <a:lstStyle>
            <a:lvl1pPr>
              <a:defRPr baseline="0">
                <a:solidFill>
                  <a:srgbClr val="77CFF5"/>
                </a:solidFill>
              </a:defRPr>
            </a:lvl1pPr>
          </a:lstStyle>
          <a:p>
            <a:r>
              <a:rPr lang="en-US"/>
              <a:t>Audience Response</a:t>
            </a:r>
          </a:p>
        </p:txBody>
      </p:sp>
      <p:sp>
        <p:nvSpPr>
          <p:cNvPr id="4" name="Content Placeholder 2"/>
          <p:cNvSpPr>
            <a:spLocks noGrp="1"/>
          </p:cNvSpPr>
          <p:nvPr>
            <p:ph idx="1"/>
          </p:nvPr>
        </p:nvSpPr>
        <p:spPr>
          <a:xfrm>
            <a:off x="417095" y="2035035"/>
            <a:ext cx="8309810" cy="510909"/>
          </a:xfrm>
        </p:spPr>
        <p:txBody>
          <a:bodyPr wrap="square">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6"/>
          <p:cNvSpPr>
            <a:spLocks noGrp="1"/>
          </p:cNvSpPr>
          <p:nvPr>
            <p:ph type="body" sz="quarter" idx="10"/>
          </p:nvPr>
        </p:nvSpPr>
        <p:spPr>
          <a:xfrm>
            <a:off x="0" y="4892662"/>
            <a:ext cx="8072846"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a:t>Click to edit Master Title Style</a:t>
            </a:r>
          </a:p>
        </p:txBody>
      </p:sp>
      <p:sp>
        <p:nvSpPr>
          <p:cNvPr id="3" name="Text Placeholder 6"/>
          <p:cNvSpPr>
            <a:spLocks noGrp="1"/>
          </p:cNvSpPr>
          <p:nvPr>
            <p:ph type="body" sz="quarter" idx="10"/>
          </p:nvPr>
        </p:nvSpPr>
        <p:spPr>
          <a:xfrm>
            <a:off x="0" y="4892662"/>
            <a:ext cx="8064137"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095" y="225225"/>
            <a:ext cx="8309810" cy="563231"/>
          </a:xfrm>
          <a:effectLst/>
        </p:spPr>
        <p:txBody>
          <a:bodyPr/>
          <a:lstStyle>
            <a:lvl1pPr>
              <a:defRPr sz="3600">
                <a:solidFill>
                  <a:schemeClr val="accent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1" y="4994998"/>
            <a:ext cx="8132299" cy="297004"/>
          </a:xfrm>
        </p:spPr>
        <p:txBody>
          <a:bodyPr wrap="square" lIns="228600" bIns="118872" anchor="b" anchorCtr="0">
            <a:spAutoFit/>
          </a:bodyPr>
          <a:lstStyle>
            <a:lvl1pPr marL="0" indent="0">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12CDD063-EBCC-A84C-8D2E-F6168F0FC1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2299" y="4961820"/>
            <a:ext cx="928160" cy="301752"/>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descr="CMEO topBar_s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13" name="Rectangle 12"/>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3" name="Rectangle 2"/>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CMEO topBar_s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2" name="Title 1"/>
          <p:cNvSpPr>
            <a:spLocks noGrp="1"/>
          </p:cNvSpPr>
          <p:nvPr>
            <p:ph type="title"/>
          </p:nvPr>
        </p:nvSpPr>
        <p:spPr>
          <a:xfrm>
            <a:off x="408491" y="110399"/>
            <a:ext cx="8547101" cy="510909"/>
          </a:xfrm>
          <a:effectLst>
            <a:outerShdw blurRad="50800" dist="38100" dir="2700000" algn="tl" rotWithShape="0">
              <a:prstClr val="black">
                <a:alpha val="40000"/>
              </a:prstClr>
            </a:outerShdw>
          </a:effectLst>
        </p:spPr>
        <p:txBody>
          <a:bodyPr/>
          <a:lstStyle>
            <a:lvl1pPr>
              <a:defRPr sz="3200">
                <a:solidFill>
                  <a:schemeClr val="bg2"/>
                </a:solidFill>
                <a:effectLst/>
              </a:defRPr>
            </a:lvl1pPr>
          </a:lstStyle>
          <a:p>
            <a:r>
              <a:rPr lang="en-US"/>
              <a:t>Click to edit Master title style</a:t>
            </a:r>
          </a:p>
        </p:txBody>
      </p:sp>
      <p:sp>
        <p:nvSpPr>
          <p:cNvPr id="6" name="Rectangle 5"/>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10" name="Text Placeholder 6"/>
          <p:cNvSpPr>
            <a:spLocks noGrp="1"/>
          </p:cNvSpPr>
          <p:nvPr>
            <p:ph type="body" sz="quarter" idx="11"/>
          </p:nvPr>
        </p:nvSpPr>
        <p:spPr>
          <a:xfrm>
            <a:off x="-1" y="4892663"/>
            <a:ext cx="8064138"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
        <p:nvSpPr>
          <p:cNvPr id="9" name="Content Placeholder 8"/>
          <p:cNvSpPr>
            <a:spLocks noGrp="1"/>
          </p:cNvSpPr>
          <p:nvPr>
            <p:ph sz="quarter" idx="10"/>
          </p:nvPr>
        </p:nvSpPr>
        <p:spPr>
          <a:xfrm>
            <a:off x="408492" y="904876"/>
            <a:ext cx="8547100" cy="327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3"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8" y="2695278"/>
            <a:ext cx="8029731" cy="981807"/>
          </a:xfrm>
        </p:spPr>
        <p:txBody>
          <a:bodyPr/>
          <a:lstStyle/>
          <a:p>
            <a:pPr>
              <a:spcBef>
                <a:spcPts val="600"/>
              </a:spcBef>
            </a:pPr>
            <a:r>
              <a:rPr lang="en-US" sz="3400" dirty="0"/>
              <a:t>Halting Drivers of Chronic Kidney Disease Progression</a:t>
            </a:r>
          </a:p>
        </p:txBody>
      </p:sp>
      <p:sp>
        <p:nvSpPr>
          <p:cNvPr id="3" name="Text Placeholder 2"/>
          <p:cNvSpPr>
            <a:spLocks noGrp="1"/>
          </p:cNvSpPr>
          <p:nvPr>
            <p:ph type="body" sz="quarter" idx="10"/>
          </p:nvPr>
        </p:nvSpPr>
        <p:spPr>
          <a:xfrm>
            <a:off x="539751" y="3811201"/>
            <a:ext cx="7349880" cy="1154906"/>
          </a:xfrm>
        </p:spPr>
        <p:txBody>
          <a:bodyPr/>
          <a:lstStyle/>
          <a:p>
            <a:r>
              <a:rPr lang="en-US" sz="2800" dirty="0"/>
              <a:t>Supported by an educational grant from Bayer Healthcare Pharmaceuticals Inc.</a:t>
            </a:r>
            <a:endParaRPr lang="en-US" sz="2800" dirty="0">
              <a:solidFill>
                <a:srgbClr val="FF0000"/>
              </a:solidFill>
            </a:endParaRPr>
          </a:p>
        </p:txBody>
      </p:sp>
    </p:spTree>
    <p:extLst>
      <p:ext uri="{BB962C8B-B14F-4D97-AF65-F5344CB8AC3E}">
        <p14:creationId xmlns:p14="http://schemas.microsoft.com/office/powerpoint/2010/main" val="34265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7016647" cy="1034129"/>
          </a:xfrm>
        </p:spPr>
        <p:txBody>
          <a:bodyPr/>
          <a:lstStyle/>
          <a:p>
            <a:r>
              <a:rPr lang="en-US" sz="2400" dirty="0"/>
              <a:t>Which medication modification to SG’s regimen would be most beneficial to delay progression of eGFR decline and UACR improvement?</a:t>
            </a:r>
          </a:p>
        </p:txBody>
      </p:sp>
      <p:sp>
        <p:nvSpPr>
          <p:cNvPr id="4" name="Content Placeholder 3"/>
          <p:cNvSpPr>
            <a:spLocks noGrp="1"/>
          </p:cNvSpPr>
          <p:nvPr>
            <p:ph idx="10"/>
          </p:nvPr>
        </p:nvSpPr>
        <p:spPr>
          <a:xfrm>
            <a:off x="417095" y="2253033"/>
            <a:ext cx="8309810" cy="1969770"/>
          </a:xfrm>
        </p:spPr>
        <p:txBody>
          <a:bodyPr/>
          <a:lstStyle/>
          <a:p>
            <a:r>
              <a:rPr lang="en-US" sz="2400" dirty="0"/>
              <a:t>Addition of lisinopril</a:t>
            </a:r>
          </a:p>
          <a:p>
            <a:r>
              <a:rPr lang="en-US" sz="2400" dirty="0"/>
              <a:t>Addition of finerenone</a:t>
            </a:r>
          </a:p>
          <a:p>
            <a:r>
              <a:rPr lang="en-US" sz="2400" dirty="0"/>
              <a:t>Change dapagliflozin to canagliflozin</a:t>
            </a:r>
          </a:p>
          <a:p>
            <a:r>
              <a:rPr lang="en-US" sz="2400" dirty="0"/>
              <a:t>Change combination sacubitril/valsartan to losartan</a:t>
            </a:r>
          </a:p>
          <a:p>
            <a:r>
              <a:rPr lang="en-US" sz="2400" dirty="0"/>
              <a:t>I don’t know</a:t>
            </a:r>
          </a:p>
        </p:txBody>
      </p:sp>
      <p:pic>
        <p:nvPicPr>
          <p:cNvPr id="7" name="Picture 6" descr="A picture containing person, person, standing&#10;&#10;Description automatically generated">
            <a:extLst>
              <a:ext uri="{FF2B5EF4-FFF2-40B4-BE49-F238E27FC236}">
                <a16:creationId xmlns:a16="http://schemas.microsoft.com/office/drawing/2014/main" id="{76A8720B-D7C4-6545-8021-6E8FD68108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881" y="1020820"/>
            <a:ext cx="1378845" cy="2442207"/>
          </a:xfrm>
          <a:prstGeom prst="rect">
            <a:avLst/>
          </a:prstGeom>
        </p:spPr>
      </p:pic>
    </p:spTree>
    <p:extLst>
      <p:ext uri="{BB962C8B-B14F-4D97-AF65-F5344CB8AC3E}">
        <p14:creationId xmlns:p14="http://schemas.microsoft.com/office/powerpoint/2010/main" val="20105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285743"/>
            <a:ext cx="8309810" cy="458587"/>
          </a:xfrm>
        </p:spPr>
        <p:txBody>
          <a:bodyPr lIns="0" rIns="0"/>
          <a:lstStyle/>
          <a:p>
            <a:pPr>
              <a:spcBef>
                <a:spcPts val="600"/>
              </a:spcBef>
            </a:pPr>
            <a:r>
              <a:rPr lang="en-US" sz="2800" dirty="0"/>
              <a:t>Guideline-Recommended Screening</a:t>
            </a:r>
          </a:p>
        </p:txBody>
      </p:sp>
      <p:sp>
        <p:nvSpPr>
          <p:cNvPr id="4" name="Content Placeholder 3">
            <a:extLst>
              <a:ext uri="{FF2B5EF4-FFF2-40B4-BE49-F238E27FC236}">
                <a16:creationId xmlns:a16="http://schemas.microsoft.com/office/drawing/2014/main" id="{DD2812F5-DCAF-4F47-95EE-68629B20B62D}"/>
              </a:ext>
            </a:extLst>
          </p:cNvPr>
          <p:cNvSpPr>
            <a:spLocks noGrp="1"/>
          </p:cNvSpPr>
          <p:nvPr>
            <p:ph sz="half" idx="1"/>
          </p:nvPr>
        </p:nvSpPr>
        <p:spPr>
          <a:xfrm>
            <a:off x="310551" y="1277630"/>
            <a:ext cx="4028673" cy="2826378"/>
          </a:xfrm>
        </p:spPr>
        <p:txBody>
          <a:bodyPr/>
          <a:lstStyle/>
          <a:p>
            <a:pPr>
              <a:buFont typeface="Arial" panose="020B0604020202020204" pitchFamily="34" charset="0"/>
              <a:buChar char="●"/>
            </a:pPr>
            <a:r>
              <a:rPr lang="en-US" sz="2400" dirty="0"/>
              <a:t>Annual screening for urinary albumin </a:t>
            </a:r>
            <a:r>
              <a:rPr lang="en-US" sz="2400" i="1" dirty="0"/>
              <a:t>and</a:t>
            </a:r>
            <a:r>
              <a:rPr lang="en-US" sz="2400" dirty="0"/>
              <a:t> eGFR</a:t>
            </a:r>
          </a:p>
          <a:p>
            <a:pPr lvl="1">
              <a:spcBef>
                <a:spcPts val="600"/>
              </a:spcBef>
              <a:buFont typeface="Arial" panose="020B0604020202020204" pitchFamily="34" charset="0"/>
              <a:buChar char="●"/>
            </a:pPr>
            <a:r>
              <a:rPr lang="en-US" sz="2000" dirty="0"/>
              <a:t>Confirmation of albuminuria or low eGFR requires 2 abnormal measurements ≥ 3 months apart </a:t>
            </a:r>
          </a:p>
          <a:p>
            <a:pPr lvl="1">
              <a:spcBef>
                <a:spcPts val="600"/>
              </a:spcBef>
              <a:buFont typeface="Arial" panose="020B0604020202020204" pitchFamily="34" charset="0"/>
              <a:buChar char="●"/>
            </a:pPr>
            <a:r>
              <a:rPr lang="en-US" sz="2000" dirty="0"/>
              <a:t>Calculate eGFR from stable serum creatinine levels</a:t>
            </a:r>
          </a:p>
          <a:p>
            <a:pPr>
              <a:buFont typeface="Arial" panose="020B0604020202020204" pitchFamily="34" charset="0"/>
              <a:buChar char="●"/>
            </a:pPr>
            <a:r>
              <a:rPr lang="en-US" sz="2400" dirty="0"/>
              <a:t>Screen ALL patients with T2DM</a:t>
            </a:r>
          </a:p>
          <a:p>
            <a:pPr marL="0" indent="0">
              <a:buNone/>
            </a:pPr>
            <a:endParaRPr lang="en-US" sz="2400" b="1" dirty="0"/>
          </a:p>
          <a:p>
            <a:pPr marL="0" indent="0">
              <a:buNone/>
            </a:pPr>
            <a:endParaRPr lang="en-US" dirty="0"/>
          </a:p>
        </p:txBody>
      </p:sp>
      <p:graphicFrame>
        <p:nvGraphicFramePr>
          <p:cNvPr id="6" name="Table 6">
            <a:extLst>
              <a:ext uri="{FF2B5EF4-FFF2-40B4-BE49-F238E27FC236}">
                <a16:creationId xmlns:a16="http://schemas.microsoft.com/office/drawing/2014/main" id="{421D8166-F56D-8A47-AF08-8AFED1FBE45A}"/>
              </a:ext>
            </a:extLst>
          </p:cNvPr>
          <p:cNvGraphicFramePr>
            <a:graphicFrameLocks noGrp="1"/>
          </p:cNvGraphicFramePr>
          <p:nvPr>
            <p:ph sz="half" idx="2"/>
            <p:extLst>
              <p:ext uri="{D42A27DB-BD31-4B8C-83A1-F6EECF244321}">
                <p14:modId xmlns:p14="http://schemas.microsoft.com/office/powerpoint/2010/main" val="264064783"/>
              </p:ext>
            </p:extLst>
          </p:nvPr>
        </p:nvGraphicFramePr>
        <p:xfrm>
          <a:off x="5228404" y="1280160"/>
          <a:ext cx="3605045" cy="2265681"/>
        </p:xfrm>
        <a:graphic>
          <a:graphicData uri="http://schemas.openxmlformats.org/drawingml/2006/table">
            <a:tbl>
              <a:tblPr firstRow="1" bandRow="1">
                <a:tableStyleId>{5C22544A-7EE6-4342-B048-85BDC9FD1C3A}</a:tableStyleId>
              </a:tblPr>
              <a:tblGrid>
                <a:gridCol w="3605045">
                  <a:extLst>
                    <a:ext uri="{9D8B030D-6E8A-4147-A177-3AD203B41FA5}">
                      <a16:colId xmlns:a16="http://schemas.microsoft.com/office/drawing/2014/main" val="1229942313"/>
                    </a:ext>
                  </a:extLst>
                </a:gridCol>
              </a:tblGrid>
              <a:tr h="520109">
                <a:tc>
                  <a:txBody>
                    <a:bodyPr/>
                    <a:lstStyle/>
                    <a:p>
                      <a:pPr algn="ctr"/>
                      <a:r>
                        <a:rPr lang="en-US" sz="1600" dirty="0">
                          <a:solidFill>
                            <a:schemeClr val="tx1"/>
                          </a:solidFill>
                        </a:rPr>
                        <a:t>Interpreting eGFR Results</a:t>
                      </a:r>
                    </a:p>
                  </a:txBody>
                  <a:tcPr>
                    <a:noFill/>
                  </a:tcPr>
                </a:tc>
                <a:extLst>
                  <a:ext uri="{0D108BD9-81ED-4DB2-BD59-A6C34878D82A}">
                    <a16:rowId xmlns:a16="http://schemas.microsoft.com/office/drawing/2014/main" val="1755377407"/>
                  </a:ext>
                </a:extLst>
              </a:tr>
              <a:tr h="520109">
                <a:tc>
                  <a:txBody>
                    <a:bodyPr/>
                    <a:lstStyle/>
                    <a:p>
                      <a:pPr algn="ctr"/>
                      <a:r>
                        <a:rPr lang="en-US" sz="1400" dirty="0">
                          <a:solidFill>
                            <a:schemeClr val="bg1"/>
                          </a:solidFill>
                        </a:rPr>
                        <a:t>CKD may be present if UACR &gt; 30 mg/g</a:t>
                      </a:r>
                    </a:p>
                  </a:txBody>
                  <a:tcPr>
                    <a:solidFill>
                      <a:srgbClr val="587A7A"/>
                    </a:solidFill>
                  </a:tcPr>
                </a:tc>
                <a:extLst>
                  <a:ext uri="{0D108BD9-81ED-4DB2-BD59-A6C34878D82A}">
                    <a16:rowId xmlns:a16="http://schemas.microsoft.com/office/drawing/2014/main" val="1208850214"/>
                  </a:ext>
                </a:extLst>
              </a:tr>
              <a:tr h="705354">
                <a:tc>
                  <a:txBody>
                    <a:bodyPr/>
                    <a:lstStyle/>
                    <a:p>
                      <a:pPr algn="ctr"/>
                      <a:r>
                        <a:rPr lang="en-US" sz="1400" dirty="0">
                          <a:solidFill>
                            <a:schemeClr val="bg1"/>
                          </a:solidFill>
                        </a:rPr>
                        <a:t>CKD</a:t>
                      </a:r>
                      <a:br>
                        <a:rPr lang="en-US" sz="1400" dirty="0">
                          <a:solidFill>
                            <a:schemeClr val="bg1"/>
                          </a:solidFill>
                        </a:rPr>
                      </a:br>
                      <a:r>
                        <a:rPr lang="en-US" sz="1400" dirty="0">
                          <a:solidFill>
                            <a:schemeClr val="bg1"/>
                          </a:solidFill>
                        </a:rPr>
                        <a:t>(eGFR &lt; 60 mL/min/1.73 m</a:t>
                      </a:r>
                      <a:r>
                        <a:rPr lang="en-US" sz="1400" baseline="30000" dirty="0">
                          <a:solidFill>
                            <a:schemeClr val="bg1"/>
                          </a:solidFill>
                        </a:rPr>
                        <a:t>2)</a:t>
                      </a:r>
                      <a:endParaRPr lang="en-US" sz="1400" dirty="0">
                        <a:solidFill>
                          <a:schemeClr val="bg1"/>
                        </a:solidFill>
                      </a:endParaRPr>
                    </a:p>
                  </a:txBody>
                  <a:tcPr>
                    <a:solidFill>
                      <a:srgbClr val="E7961F"/>
                    </a:solidFill>
                  </a:tcPr>
                </a:tc>
                <a:extLst>
                  <a:ext uri="{0D108BD9-81ED-4DB2-BD59-A6C34878D82A}">
                    <a16:rowId xmlns:a16="http://schemas.microsoft.com/office/drawing/2014/main" val="3651381445"/>
                  </a:ext>
                </a:extLst>
              </a:tr>
              <a:tr h="520109">
                <a:tc>
                  <a:txBody>
                    <a:bodyPr/>
                    <a:lstStyle/>
                    <a:p>
                      <a:pPr algn="ctr"/>
                      <a:r>
                        <a:rPr lang="en-US" sz="1400" dirty="0">
                          <a:solidFill>
                            <a:schemeClr val="bg1"/>
                          </a:solidFill>
                        </a:rPr>
                        <a:t>Kidney Failure</a:t>
                      </a:r>
                    </a:p>
                  </a:txBody>
                  <a:tcPr>
                    <a:solidFill>
                      <a:srgbClr val="92192C"/>
                    </a:solidFill>
                  </a:tcPr>
                </a:tc>
                <a:extLst>
                  <a:ext uri="{0D108BD9-81ED-4DB2-BD59-A6C34878D82A}">
                    <a16:rowId xmlns:a16="http://schemas.microsoft.com/office/drawing/2014/main" val="1887174279"/>
                  </a:ext>
                </a:extLst>
              </a:tr>
            </a:tbl>
          </a:graphicData>
        </a:graphic>
      </p:graphicFrame>
      <p:sp>
        <p:nvSpPr>
          <p:cNvPr id="5" name="Text Placeholder 4">
            <a:extLst>
              <a:ext uri="{FF2B5EF4-FFF2-40B4-BE49-F238E27FC236}">
                <a16:creationId xmlns:a16="http://schemas.microsoft.com/office/drawing/2014/main" id="{9C7F052B-6937-E945-9DDC-12EF1667542B}"/>
              </a:ext>
            </a:extLst>
          </p:cNvPr>
          <p:cNvSpPr>
            <a:spLocks noGrp="1"/>
          </p:cNvSpPr>
          <p:nvPr>
            <p:ph type="body" sz="quarter" idx="10"/>
          </p:nvPr>
        </p:nvSpPr>
        <p:spPr>
          <a:xfrm>
            <a:off x="0" y="4748724"/>
            <a:ext cx="8072846" cy="381643"/>
          </a:xfrm>
        </p:spPr>
        <p:txBody>
          <a:bodyPr/>
          <a:lstStyle/>
          <a:p>
            <a:pPr marL="0" marR="0">
              <a:spcAft>
                <a:spcPts val="0"/>
              </a:spcAft>
              <a:tabLst>
                <a:tab pos="514350" algn="l"/>
              </a:tabLst>
            </a:pPr>
            <a:r>
              <a:rPr lang="en-US" dirty="0">
                <a:latin typeface="Arial" panose="020B0604020202020204" pitchFamily="34" charset="0"/>
                <a:ea typeface="Calibri" panose="020F0502020204030204" pitchFamily="34" charset="0"/>
                <a:cs typeface="Arial" panose="020B0604020202020204" pitchFamily="34" charset="0"/>
              </a:rPr>
              <a:t>NKDEP = National Kidney Disease Education Program.</a:t>
            </a:r>
            <a:br>
              <a:rPr lang="en-US"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American Diabetes Association (ADA). </a:t>
            </a:r>
            <a:r>
              <a:rPr lang="en-US" i="1" dirty="0">
                <a:latin typeface="Arial" panose="020B0604020202020204" pitchFamily="34" charset="0"/>
                <a:ea typeface="Calibri" panose="020F0502020204030204" pitchFamily="34" charset="0"/>
                <a:cs typeface="Arial" panose="020B0604020202020204" pitchFamily="34" charset="0"/>
              </a:rPr>
              <a:t>Diabetes Care</a:t>
            </a:r>
            <a:r>
              <a:rPr lang="en-US" dirty="0">
                <a:latin typeface="Arial" panose="020B0604020202020204" pitchFamily="34" charset="0"/>
                <a:ea typeface="Calibri" panose="020F0502020204030204" pitchFamily="34" charset="0"/>
                <a:cs typeface="Arial" panose="020B0604020202020204" pitchFamily="34" charset="0"/>
              </a:rPr>
              <a:t>. 2021;44(suppl 1):S151-S167</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6EE33F4-B755-F64D-AD5A-FC0A4906128E}"/>
              </a:ext>
            </a:extLst>
          </p:cNvPr>
          <p:cNvSpPr txBox="1"/>
          <p:nvPr/>
        </p:nvSpPr>
        <p:spPr>
          <a:xfrm>
            <a:off x="4838579" y="2190357"/>
            <a:ext cx="457200" cy="1007968"/>
          </a:xfrm>
          <a:prstGeom prst="rect">
            <a:avLst/>
          </a:prstGeom>
          <a:noFill/>
        </p:spPr>
        <p:txBody>
          <a:bodyPr wrap="square" rtlCol="0">
            <a:spAutoFit/>
          </a:bodyPr>
          <a:lstStyle/>
          <a:p>
            <a:pPr>
              <a:lnSpc>
                <a:spcPct val="85000"/>
              </a:lnSpc>
            </a:pPr>
            <a:r>
              <a:rPr lang="en-US" sz="1400" dirty="0"/>
              <a:t>60*</a:t>
            </a:r>
          </a:p>
          <a:p>
            <a:pPr>
              <a:lnSpc>
                <a:spcPct val="85000"/>
              </a:lnSpc>
            </a:pPr>
            <a:endParaRPr lang="en-US" sz="1400" dirty="0"/>
          </a:p>
          <a:p>
            <a:pPr>
              <a:lnSpc>
                <a:spcPct val="85000"/>
              </a:lnSpc>
            </a:pPr>
            <a:endParaRPr lang="en-US" sz="1400" dirty="0"/>
          </a:p>
          <a:p>
            <a:pPr>
              <a:lnSpc>
                <a:spcPct val="85000"/>
              </a:lnSpc>
            </a:pPr>
            <a:endParaRPr lang="en-US" sz="1400" dirty="0"/>
          </a:p>
          <a:p>
            <a:pPr>
              <a:lnSpc>
                <a:spcPct val="85000"/>
              </a:lnSpc>
            </a:pPr>
            <a:r>
              <a:rPr lang="en-US" sz="1400" dirty="0"/>
              <a:t>15</a:t>
            </a:r>
          </a:p>
        </p:txBody>
      </p:sp>
      <p:sp>
        <p:nvSpPr>
          <p:cNvPr id="8" name="TextBox 7">
            <a:extLst>
              <a:ext uri="{FF2B5EF4-FFF2-40B4-BE49-F238E27FC236}">
                <a16:creationId xmlns:a16="http://schemas.microsoft.com/office/drawing/2014/main" id="{945DD86C-E007-6849-BF3F-3C5D77A1D6F5}"/>
              </a:ext>
            </a:extLst>
          </p:cNvPr>
          <p:cNvSpPr txBox="1"/>
          <p:nvPr/>
        </p:nvSpPr>
        <p:spPr>
          <a:xfrm rot="16200000">
            <a:off x="4063316" y="2584905"/>
            <a:ext cx="1440996" cy="307777"/>
          </a:xfrm>
          <a:prstGeom prst="rect">
            <a:avLst/>
          </a:prstGeom>
          <a:noFill/>
        </p:spPr>
        <p:txBody>
          <a:bodyPr wrap="square" rtlCol="0">
            <a:spAutoFit/>
          </a:bodyPr>
          <a:lstStyle/>
          <a:p>
            <a:r>
              <a:rPr lang="en-US" sz="1400" dirty="0"/>
              <a:t>mL/min/1.73 m</a:t>
            </a:r>
            <a:r>
              <a:rPr lang="en-US" sz="1400" baseline="30000" dirty="0"/>
              <a:t>2</a:t>
            </a:r>
            <a:endParaRPr lang="en-US" sz="1400" dirty="0"/>
          </a:p>
        </p:txBody>
      </p:sp>
      <p:sp>
        <p:nvSpPr>
          <p:cNvPr id="9" name="TextBox 8">
            <a:extLst>
              <a:ext uri="{FF2B5EF4-FFF2-40B4-BE49-F238E27FC236}">
                <a16:creationId xmlns:a16="http://schemas.microsoft.com/office/drawing/2014/main" id="{646F4EF9-1768-C446-90D1-8F64228DF9E2}"/>
              </a:ext>
            </a:extLst>
          </p:cNvPr>
          <p:cNvSpPr txBox="1"/>
          <p:nvPr/>
        </p:nvSpPr>
        <p:spPr>
          <a:xfrm>
            <a:off x="4754880" y="3631468"/>
            <a:ext cx="4196510" cy="641714"/>
          </a:xfrm>
          <a:prstGeom prst="rect">
            <a:avLst/>
          </a:prstGeom>
          <a:noFill/>
        </p:spPr>
        <p:txBody>
          <a:bodyPr wrap="square" rtlCol="0">
            <a:spAutoFit/>
          </a:bodyPr>
          <a:lstStyle/>
          <a:p>
            <a:pPr>
              <a:lnSpc>
                <a:spcPct val="85000"/>
              </a:lnSpc>
              <a:spcBef>
                <a:spcPts val="600"/>
              </a:spcBef>
            </a:pPr>
            <a:r>
              <a:rPr lang="en-US" sz="1400" dirty="0"/>
              <a:t>*NKDEP recommends reporting values greater than or equal to 60 as “≥ 60,” rather than numeric values. Exact values above 60 are not reliable</a:t>
            </a:r>
          </a:p>
        </p:txBody>
      </p:sp>
    </p:spTree>
    <p:extLst>
      <p:ext uri="{BB962C8B-B14F-4D97-AF65-F5344CB8AC3E}">
        <p14:creationId xmlns:p14="http://schemas.microsoft.com/office/powerpoint/2010/main" val="13285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285709"/>
            <a:ext cx="8309810" cy="458587"/>
          </a:xfrm>
        </p:spPr>
        <p:txBody>
          <a:bodyPr lIns="0" rIns="0"/>
          <a:lstStyle/>
          <a:p>
            <a:pPr>
              <a:spcBef>
                <a:spcPts val="600"/>
              </a:spcBef>
            </a:pPr>
            <a:r>
              <a:rPr lang="en-US" sz="2800" dirty="0"/>
              <a:t>Testing Approaches: UACR and eGFR</a:t>
            </a:r>
          </a:p>
        </p:txBody>
      </p:sp>
      <p:sp>
        <p:nvSpPr>
          <p:cNvPr id="5" name="Text Placeholder 4">
            <a:extLst>
              <a:ext uri="{FF2B5EF4-FFF2-40B4-BE49-F238E27FC236}">
                <a16:creationId xmlns:a16="http://schemas.microsoft.com/office/drawing/2014/main" id="{9C7F052B-6937-E945-9DDC-12EF1667542B}"/>
              </a:ext>
            </a:extLst>
          </p:cNvPr>
          <p:cNvSpPr>
            <a:spLocks noGrp="1"/>
          </p:cNvSpPr>
          <p:nvPr>
            <p:ph type="body" sz="quarter" idx="10"/>
          </p:nvPr>
        </p:nvSpPr>
        <p:spPr>
          <a:xfrm>
            <a:off x="0" y="4761857"/>
            <a:ext cx="8055429" cy="381643"/>
          </a:xfrm>
        </p:spPr>
        <p:txBody>
          <a:bodyPr/>
          <a:lstStyle/>
          <a:p>
            <a:pPr marL="7938" indent="-7938"/>
            <a:r>
              <a:rPr lang="en-US" dirty="0">
                <a:solidFill>
                  <a:srgbClr val="5C6B72"/>
                </a:solidFill>
              </a:rPr>
              <a:t>CKD = Chronic Kidney Disease. ACR = Albumin Creatinine Ratio. GFR = Glomerular Filtration Rate.</a:t>
            </a:r>
            <a:br>
              <a:rPr lang="en-US" dirty="0">
                <a:solidFill>
                  <a:srgbClr val="5C6B72"/>
                </a:solidFill>
              </a:rPr>
            </a:br>
            <a:r>
              <a:rPr lang="en-US" dirty="0">
                <a:solidFill>
                  <a:srgbClr val="5C6B72"/>
                </a:solidFill>
              </a:rPr>
              <a:t>1. Adapted from Ciernik M. </a:t>
            </a:r>
            <a:r>
              <a:rPr lang="en-US" i="1" dirty="0">
                <a:solidFill>
                  <a:srgbClr val="5C6B72"/>
                </a:solidFill>
              </a:rPr>
              <a:t>Kidney Int Suppl</a:t>
            </a:r>
            <a:r>
              <a:rPr lang="en-US" dirty="0">
                <a:solidFill>
                  <a:srgbClr val="5C6B72"/>
                </a:solidFill>
              </a:rPr>
              <a:t>. 2013;3:1-150.</a:t>
            </a:r>
            <a:endParaRPr lang="en-US" dirty="0"/>
          </a:p>
        </p:txBody>
      </p:sp>
      <p:graphicFrame>
        <p:nvGraphicFramePr>
          <p:cNvPr id="9" name="Diagram 8">
            <a:extLst>
              <a:ext uri="{FF2B5EF4-FFF2-40B4-BE49-F238E27FC236}">
                <a16:creationId xmlns:a16="http://schemas.microsoft.com/office/drawing/2014/main" id="{7597E1B2-A807-B941-92C4-42B0B08FF2C9}"/>
              </a:ext>
            </a:extLst>
          </p:cNvPr>
          <p:cNvGraphicFramePr/>
          <p:nvPr/>
        </p:nvGraphicFramePr>
        <p:xfrm>
          <a:off x="5758723" y="1379741"/>
          <a:ext cx="1583062" cy="2913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04AD57C6-80A3-3A48-89B1-B92053E49355}"/>
              </a:ext>
            </a:extLst>
          </p:cNvPr>
          <p:cNvSpPr txBox="1"/>
          <p:nvPr/>
        </p:nvSpPr>
        <p:spPr>
          <a:xfrm>
            <a:off x="5307766" y="1041187"/>
            <a:ext cx="2484976" cy="338554"/>
          </a:xfrm>
          <a:prstGeom prst="rect">
            <a:avLst/>
          </a:prstGeom>
          <a:noFill/>
        </p:spPr>
        <p:txBody>
          <a:bodyPr wrap="none" rtlCol="0">
            <a:spAutoFit/>
          </a:bodyPr>
          <a:lstStyle/>
          <a:p>
            <a:r>
              <a:rPr lang="en-US" sz="1600" dirty="0"/>
              <a:t>GFR Categories in CKD</a:t>
            </a:r>
            <a:r>
              <a:rPr lang="en-US" sz="1600" baseline="30000" dirty="0"/>
              <a:t>1</a:t>
            </a:r>
          </a:p>
        </p:txBody>
      </p:sp>
      <p:sp>
        <p:nvSpPr>
          <p:cNvPr id="13" name="TextBox 12">
            <a:extLst>
              <a:ext uri="{FF2B5EF4-FFF2-40B4-BE49-F238E27FC236}">
                <a16:creationId xmlns:a16="http://schemas.microsoft.com/office/drawing/2014/main" id="{88995640-669C-8447-9574-51C4F5616341}"/>
              </a:ext>
            </a:extLst>
          </p:cNvPr>
          <p:cNvSpPr txBox="1"/>
          <p:nvPr/>
        </p:nvSpPr>
        <p:spPr>
          <a:xfrm>
            <a:off x="6110871" y="4170234"/>
            <a:ext cx="1681871" cy="246221"/>
          </a:xfrm>
          <a:prstGeom prst="rect">
            <a:avLst/>
          </a:prstGeom>
          <a:noFill/>
        </p:spPr>
        <p:txBody>
          <a:bodyPr wrap="none" rtlCol="0">
            <a:spAutoFit/>
          </a:bodyPr>
          <a:lstStyle/>
          <a:p>
            <a:r>
              <a:rPr lang="en-US" sz="1000" dirty="0"/>
              <a:t>GFR Unit: mL/min/1.73 m</a:t>
            </a:r>
            <a:r>
              <a:rPr lang="en-US" sz="1000" baseline="30000" dirty="0"/>
              <a:t>2</a:t>
            </a:r>
            <a:endParaRPr lang="en-US" sz="1000" dirty="0"/>
          </a:p>
        </p:txBody>
      </p:sp>
      <p:sp>
        <p:nvSpPr>
          <p:cNvPr id="14" name="TextBox 13">
            <a:extLst>
              <a:ext uri="{FF2B5EF4-FFF2-40B4-BE49-F238E27FC236}">
                <a16:creationId xmlns:a16="http://schemas.microsoft.com/office/drawing/2014/main" id="{E715E3ED-E071-C148-BA75-2E8BBA0258AA}"/>
              </a:ext>
            </a:extLst>
          </p:cNvPr>
          <p:cNvSpPr txBox="1"/>
          <p:nvPr/>
        </p:nvSpPr>
        <p:spPr>
          <a:xfrm rot="16200000">
            <a:off x="4003741" y="2809292"/>
            <a:ext cx="2968105" cy="246221"/>
          </a:xfrm>
          <a:prstGeom prst="rect">
            <a:avLst/>
          </a:prstGeom>
          <a:noFill/>
        </p:spPr>
        <p:txBody>
          <a:bodyPr wrap="square" rtlCol="0">
            <a:spAutoFit/>
          </a:bodyPr>
          <a:lstStyle/>
          <a:p>
            <a:r>
              <a:rPr lang="en-US" sz="1000" dirty="0"/>
              <a:t>Kidney Failure                                            Normal</a:t>
            </a:r>
          </a:p>
        </p:txBody>
      </p:sp>
      <p:cxnSp>
        <p:nvCxnSpPr>
          <p:cNvPr id="12" name="Straight Arrow Connector 11">
            <a:extLst>
              <a:ext uri="{FF2B5EF4-FFF2-40B4-BE49-F238E27FC236}">
                <a16:creationId xmlns:a16="http://schemas.microsoft.com/office/drawing/2014/main" id="{C13360EF-BABC-E44A-B682-114A5BF8EE67}"/>
              </a:ext>
            </a:extLst>
          </p:cNvPr>
          <p:cNvCxnSpPr>
            <a:cxnSpLocks/>
          </p:cNvCxnSpPr>
          <p:nvPr/>
        </p:nvCxnSpPr>
        <p:spPr>
          <a:xfrm>
            <a:off x="5487793" y="2028967"/>
            <a:ext cx="0" cy="1389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16C5F62-08FD-C441-A1B7-8E807076DC4A}"/>
              </a:ext>
            </a:extLst>
          </p:cNvPr>
          <p:cNvSpPr txBox="1"/>
          <p:nvPr/>
        </p:nvSpPr>
        <p:spPr>
          <a:xfrm>
            <a:off x="5758723" y="4346782"/>
            <a:ext cx="516488" cy="246221"/>
          </a:xfrm>
          <a:prstGeom prst="rect">
            <a:avLst/>
          </a:prstGeom>
          <a:noFill/>
        </p:spPr>
        <p:txBody>
          <a:bodyPr wrap="none" rtlCol="0">
            <a:spAutoFit/>
          </a:bodyPr>
          <a:lstStyle/>
          <a:p>
            <a:r>
              <a:rPr lang="en-US" sz="1000" dirty="0"/>
              <a:t>Stage</a:t>
            </a:r>
          </a:p>
        </p:txBody>
      </p:sp>
      <p:pic>
        <p:nvPicPr>
          <p:cNvPr id="4" name="Picture 3" descr="A picture containing indoor&#10;&#10;Description automatically generated">
            <a:extLst>
              <a:ext uri="{FF2B5EF4-FFF2-40B4-BE49-F238E27FC236}">
                <a16:creationId xmlns:a16="http://schemas.microsoft.com/office/drawing/2014/main" id="{D8E66974-07F4-D348-910B-5B3428DB4D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51258" y="1067292"/>
            <a:ext cx="2157185" cy="1616808"/>
          </a:xfrm>
          <a:prstGeom prst="rect">
            <a:avLst/>
          </a:prstGeom>
        </p:spPr>
      </p:pic>
      <p:graphicFrame>
        <p:nvGraphicFramePr>
          <p:cNvPr id="11" name="Diagram 10">
            <a:extLst>
              <a:ext uri="{FF2B5EF4-FFF2-40B4-BE49-F238E27FC236}">
                <a16:creationId xmlns:a16="http://schemas.microsoft.com/office/drawing/2014/main" id="{F7A2D6E5-B662-4794-BA6A-EAF61DDD587A}"/>
              </a:ext>
            </a:extLst>
          </p:cNvPr>
          <p:cNvGraphicFramePr/>
          <p:nvPr>
            <p:extLst>
              <p:ext uri="{D42A27DB-BD31-4B8C-83A1-F6EECF244321}">
                <p14:modId xmlns:p14="http://schemas.microsoft.com/office/powerpoint/2010/main" val="2663788172"/>
              </p:ext>
            </p:extLst>
          </p:nvPr>
        </p:nvGraphicFramePr>
        <p:xfrm>
          <a:off x="1908653" y="3063399"/>
          <a:ext cx="1532534" cy="14476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280D6900-9C81-45F1-9C18-3E65827E5C30}"/>
              </a:ext>
            </a:extLst>
          </p:cNvPr>
          <p:cNvSpPr txBox="1"/>
          <p:nvPr/>
        </p:nvSpPr>
        <p:spPr>
          <a:xfrm>
            <a:off x="1043638" y="2724845"/>
            <a:ext cx="3094117" cy="338554"/>
          </a:xfrm>
          <a:prstGeom prst="rect">
            <a:avLst/>
          </a:prstGeom>
          <a:noFill/>
        </p:spPr>
        <p:txBody>
          <a:bodyPr wrap="none" rtlCol="0">
            <a:spAutoFit/>
          </a:bodyPr>
          <a:lstStyle/>
          <a:p>
            <a:r>
              <a:rPr lang="en-US" sz="1600" dirty="0"/>
              <a:t>Albuminuria Categories in CKD</a:t>
            </a:r>
            <a:r>
              <a:rPr lang="en-US" sz="1600" baseline="30000" dirty="0"/>
              <a:t>1</a:t>
            </a:r>
          </a:p>
        </p:txBody>
      </p:sp>
      <p:sp>
        <p:nvSpPr>
          <p:cNvPr id="16" name="TextBox 15">
            <a:extLst>
              <a:ext uri="{FF2B5EF4-FFF2-40B4-BE49-F238E27FC236}">
                <a16:creationId xmlns:a16="http://schemas.microsoft.com/office/drawing/2014/main" id="{C45895BF-E2AB-426F-867D-549709C01656}"/>
              </a:ext>
            </a:extLst>
          </p:cNvPr>
          <p:cNvSpPr txBox="1"/>
          <p:nvPr/>
        </p:nvSpPr>
        <p:spPr>
          <a:xfrm>
            <a:off x="2368457" y="4333456"/>
            <a:ext cx="1072730" cy="246221"/>
          </a:xfrm>
          <a:prstGeom prst="rect">
            <a:avLst/>
          </a:prstGeom>
          <a:noFill/>
        </p:spPr>
        <p:txBody>
          <a:bodyPr wrap="none" rtlCol="0">
            <a:spAutoFit/>
          </a:bodyPr>
          <a:lstStyle/>
          <a:p>
            <a:r>
              <a:rPr lang="en-US" sz="1000" dirty="0"/>
              <a:t>ACR Unit: mg/g</a:t>
            </a:r>
          </a:p>
        </p:txBody>
      </p:sp>
      <p:sp>
        <p:nvSpPr>
          <p:cNvPr id="17" name="TextBox 16">
            <a:extLst>
              <a:ext uri="{FF2B5EF4-FFF2-40B4-BE49-F238E27FC236}">
                <a16:creationId xmlns:a16="http://schemas.microsoft.com/office/drawing/2014/main" id="{880254B8-2295-4458-A36E-0BA0330107F5}"/>
              </a:ext>
            </a:extLst>
          </p:cNvPr>
          <p:cNvSpPr txBox="1"/>
          <p:nvPr/>
        </p:nvSpPr>
        <p:spPr>
          <a:xfrm rot="16200000">
            <a:off x="608594" y="3576893"/>
            <a:ext cx="1694832" cy="400110"/>
          </a:xfrm>
          <a:prstGeom prst="rect">
            <a:avLst/>
          </a:prstGeom>
          <a:noFill/>
        </p:spPr>
        <p:txBody>
          <a:bodyPr wrap="square" rtlCol="0">
            <a:spAutoFit/>
          </a:bodyPr>
          <a:lstStyle/>
          <a:p>
            <a:r>
              <a:rPr lang="en-US" sz="1000" dirty="0"/>
              <a:t>Severely                Normal Increased</a:t>
            </a:r>
          </a:p>
        </p:txBody>
      </p:sp>
      <p:cxnSp>
        <p:nvCxnSpPr>
          <p:cNvPr id="18" name="Straight Arrow Connector 17">
            <a:extLst>
              <a:ext uri="{FF2B5EF4-FFF2-40B4-BE49-F238E27FC236}">
                <a16:creationId xmlns:a16="http://schemas.microsoft.com/office/drawing/2014/main" id="{2524289B-2CE6-48EF-87D3-15A2BBC88618}"/>
              </a:ext>
            </a:extLst>
          </p:cNvPr>
          <p:cNvCxnSpPr>
            <a:cxnSpLocks/>
          </p:cNvCxnSpPr>
          <p:nvPr/>
        </p:nvCxnSpPr>
        <p:spPr>
          <a:xfrm>
            <a:off x="1729974" y="3091945"/>
            <a:ext cx="0" cy="1419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3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p:txBody>
          <a:bodyPr/>
          <a:lstStyle/>
          <a:p>
            <a:r>
              <a:rPr lang="en-US" sz="2800" dirty="0"/>
              <a:t>CKD Progression Heatmap</a:t>
            </a:r>
          </a:p>
        </p:txBody>
      </p:sp>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a:lstStyle/>
          <a:p>
            <a:pPr marL="7938" indent="0"/>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graphicFrame>
        <p:nvGraphicFramePr>
          <p:cNvPr id="18" name="Table 5">
            <a:extLst>
              <a:ext uri="{FF2B5EF4-FFF2-40B4-BE49-F238E27FC236}">
                <a16:creationId xmlns:a16="http://schemas.microsoft.com/office/drawing/2014/main" id="{FF843175-25AB-4DB3-BF2D-D18B28830B09}"/>
              </a:ext>
            </a:extLst>
          </p:cNvPr>
          <p:cNvGraphicFramePr>
            <a:graphicFrameLocks/>
          </p:cNvGraphicFramePr>
          <p:nvPr>
            <p:extLst>
              <p:ext uri="{D42A27DB-BD31-4B8C-83A1-F6EECF244321}">
                <p14:modId xmlns:p14="http://schemas.microsoft.com/office/powerpoint/2010/main" val="3303704169"/>
              </p:ext>
            </p:extLst>
          </p:nvPr>
        </p:nvGraphicFramePr>
        <p:xfrm>
          <a:off x="254193" y="1142178"/>
          <a:ext cx="8055429" cy="3360726"/>
        </p:xfrm>
        <a:graphic>
          <a:graphicData uri="http://schemas.openxmlformats.org/drawingml/2006/table">
            <a:tbl>
              <a:tblPr firstRow="1" bandRow="1">
                <a:tableStyleId>{5C22544A-7EE6-4342-B048-85BDC9FD1C3A}</a:tableStyleId>
              </a:tblPr>
              <a:tblGrid>
                <a:gridCol w="1648204">
                  <a:extLst>
                    <a:ext uri="{9D8B030D-6E8A-4147-A177-3AD203B41FA5}">
                      <a16:colId xmlns:a16="http://schemas.microsoft.com/office/drawing/2014/main" val="1200094767"/>
                    </a:ext>
                  </a:extLst>
                </a:gridCol>
                <a:gridCol w="477380">
                  <a:extLst>
                    <a:ext uri="{9D8B030D-6E8A-4147-A177-3AD203B41FA5}">
                      <a16:colId xmlns:a16="http://schemas.microsoft.com/office/drawing/2014/main" val="949260124"/>
                    </a:ext>
                  </a:extLst>
                </a:gridCol>
                <a:gridCol w="610705">
                  <a:extLst>
                    <a:ext uri="{9D8B030D-6E8A-4147-A177-3AD203B41FA5}">
                      <a16:colId xmlns:a16="http://schemas.microsoft.com/office/drawing/2014/main" val="3849912678"/>
                    </a:ext>
                  </a:extLst>
                </a:gridCol>
                <a:gridCol w="322129">
                  <a:extLst>
                    <a:ext uri="{9D8B030D-6E8A-4147-A177-3AD203B41FA5}">
                      <a16:colId xmlns:a16="http://schemas.microsoft.com/office/drawing/2014/main" val="817952504"/>
                    </a:ext>
                  </a:extLst>
                </a:gridCol>
                <a:gridCol w="1932780">
                  <a:extLst>
                    <a:ext uri="{9D8B030D-6E8A-4147-A177-3AD203B41FA5}">
                      <a16:colId xmlns:a16="http://schemas.microsoft.com/office/drawing/2014/main" val="3772310654"/>
                    </a:ext>
                  </a:extLst>
                </a:gridCol>
                <a:gridCol w="1597227">
                  <a:extLst>
                    <a:ext uri="{9D8B030D-6E8A-4147-A177-3AD203B41FA5}">
                      <a16:colId xmlns:a16="http://schemas.microsoft.com/office/drawing/2014/main" val="2620298591"/>
                    </a:ext>
                  </a:extLst>
                </a:gridCol>
                <a:gridCol w="1467004">
                  <a:extLst>
                    <a:ext uri="{9D8B030D-6E8A-4147-A177-3AD203B41FA5}">
                      <a16:colId xmlns:a16="http://schemas.microsoft.com/office/drawing/2014/main" val="4066117181"/>
                    </a:ext>
                  </a:extLst>
                </a:gridCol>
              </a:tblGrid>
              <a:tr h="274320">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557783">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8732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87325">
                <a:tc gridSpan="3">
                  <a:txBody>
                    <a:bodyPr/>
                    <a:lstStyle/>
                    <a:p>
                      <a:pPr algn="ctr">
                        <a:lnSpc>
                          <a:spcPct val="85000"/>
                        </a:lnSpc>
                        <a:spcBef>
                          <a:spcPts val="600"/>
                        </a:spcBef>
                      </a:pPr>
                      <a:r>
                        <a:rPr lang="en-US" sz="1200" b="1" dirty="0"/>
                        <a:t>eGFR Categories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287325">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287325">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402336">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402336">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287325">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287325">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cxnSp>
        <p:nvCxnSpPr>
          <p:cNvPr id="19" name="Straight Arrow Connector 18">
            <a:extLst>
              <a:ext uri="{FF2B5EF4-FFF2-40B4-BE49-F238E27FC236}">
                <a16:creationId xmlns:a16="http://schemas.microsoft.com/office/drawing/2014/main" id="{A14C4710-51B5-4C1C-91A9-6E4F9F1DCC94}"/>
              </a:ext>
            </a:extLst>
          </p:cNvPr>
          <p:cNvCxnSpPr>
            <a:cxnSpLocks/>
          </p:cNvCxnSpPr>
          <p:nvPr/>
        </p:nvCxnSpPr>
        <p:spPr>
          <a:xfrm>
            <a:off x="8470179" y="2571750"/>
            <a:ext cx="0" cy="19311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270B081-0994-40AB-96C6-4FEBA594A8D0}"/>
              </a:ext>
            </a:extLst>
          </p:cNvPr>
          <p:cNvSpPr txBox="1"/>
          <p:nvPr/>
        </p:nvSpPr>
        <p:spPr>
          <a:xfrm rot="5400000">
            <a:off x="7177047" y="3300692"/>
            <a:ext cx="3027218" cy="276999"/>
          </a:xfrm>
          <a:prstGeom prst="rect">
            <a:avLst/>
          </a:prstGeom>
          <a:noFill/>
        </p:spPr>
        <p:txBody>
          <a:bodyPr wrap="square" rtlCol="0">
            <a:spAutoFit/>
          </a:bodyPr>
          <a:lstStyle/>
          <a:p>
            <a:r>
              <a:rPr lang="en-US" sz="1200" b="1" dirty="0"/>
              <a:t>Increasing risk of CKD progression</a:t>
            </a:r>
          </a:p>
        </p:txBody>
      </p:sp>
      <p:cxnSp>
        <p:nvCxnSpPr>
          <p:cNvPr id="21" name="Straight Arrow Connector 20">
            <a:extLst>
              <a:ext uri="{FF2B5EF4-FFF2-40B4-BE49-F238E27FC236}">
                <a16:creationId xmlns:a16="http://schemas.microsoft.com/office/drawing/2014/main" id="{0F8BDB72-E70C-4790-BE98-54FBB2D7192C}"/>
              </a:ext>
            </a:extLst>
          </p:cNvPr>
          <p:cNvCxnSpPr>
            <a:cxnSpLocks/>
          </p:cNvCxnSpPr>
          <p:nvPr/>
        </p:nvCxnSpPr>
        <p:spPr>
          <a:xfrm>
            <a:off x="3437107" y="4649052"/>
            <a:ext cx="4872515"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EB7FAB8-44BA-45BE-97D3-A2A913B4EF77}"/>
              </a:ext>
            </a:extLst>
          </p:cNvPr>
          <p:cNvSpPr txBox="1"/>
          <p:nvPr/>
        </p:nvSpPr>
        <p:spPr>
          <a:xfrm>
            <a:off x="4610911" y="4687844"/>
            <a:ext cx="3027218" cy="276999"/>
          </a:xfrm>
          <a:prstGeom prst="rect">
            <a:avLst/>
          </a:prstGeom>
          <a:noFill/>
        </p:spPr>
        <p:txBody>
          <a:bodyPr wrap="square" rtlCol="0">
            <a:spAutoFit/>
          </a:bodyPr>
          <a:lstStyle/>
          <a:p>
            <a:r>
              <a:rPr lang="en-US" sz="1200" b="1" dirty="0"/>
              <a:t>Increasing risk of CKD progression</a:t>
            </a:r>
          </a:p>
        </p:txBody>
      </p:sp>
    </p:spTree>
    <p:extLst>
      <p:ext uri="{BB962C8B-B14F-4D97-AF65-F5344CB8AC3E}">
        <p14:creationId xmlns:p14="http://schemas.microsoft.com/office/powerpoint/2010/main" val="348333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417095" y="102582"/>
            <a:ext cx="8309810" cy="824841"/>
          </a:xfrm>
        </p:spPr>
        <p:txBody>
          <a:bodyPr/>
          <a:lstStyle/>
          <a:p>
            <a:r>
              <a:rPr lang="en-US" sz="2800" dirty="0"/>
              <a:t>CKD Progression Heatmap: </a:t>
            </a:r>
            <a:br>
              <a:rPr lang="en-US" sz="2800" dirty="0"/>
            </a:br>
            <a:r>
              <a:rPr lang="en-US" sz="2800" dirty="0"/>
              <a:t>Patient Case Prognosis</a:t>
            </a:r>
          </a:p>
        </p:txBody>
      </p:sp>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a:lstStyle/>
          <a:p>
            <a:pPr marL="7938" indent="0"/>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graphicFrame>
        <p:nvGraphicFramePr>
          <p:cNvPr id="18" name="Table 5">
            <a:extLst>
              <a:ext uri="{FF2B5EF4-FFF2-40B4-BE49-F238E27FC236}">
                <a16:creationId xmlns:a16="http://schemas.microsoft.com/office/drawing/2014/main" id="{FF843175-25AB-4DB3-BF2D-D18B28830B09}"/>
              </a:ext>
            </a:extLst>
          </p:cNvPr>
          <p:cNvGraphicFramePr>
            <a:graphicFrameLocks/>
          </p:cNvGraphicFramePr>
          <p:nvPr/>
        </p:nvGraphicFramePr>
        <p:xfrm>
          <a:off x="254193" y="1142178"/>
          <a:ext cx="8055429" cy="3360726"/>
        </p:xfrm>
        <a:graphic>
          <a:graphicData uri="http://schemas.openxmlformats.org/drawingml/2006/table">
            <a:tbl>
              <a:tblPr firstRow="1" bandRow="1">
                <a:tableStyleId>{5C22544A-7EE6-4342-B048-85BDC9FD1C3A}</a:tableStyleId>
              </a:tblPr>
              <a:tblGrid>
                <a:gridCol w="1648204">
                  <a:extLst>
                    <a:ext uri="{9D8B030D-6E8A-4147-A177-3AD203B41FA5}">
                      <a16:colId xmlns:a16="http://schemas.microsoft.com/office/drawing/2014/main" val="1200094767"/>
                    </a:ext>
                  </a:extLst>
                </a:gridCol>
                <a:gridCol w="477380">
                  <a:extLst>
                    <a:ext uri="{9D8B030D-6E8A-4147-A177-3AD203B41FA5}">
                      <a16:colId xmlns:a16="http://schemas.microsoft.com/office/drawing/2014/main" val="949260124"/>
                    </a:ext>
                  </a:extLst>
                </a:gridCol>
                <a:gridCol w="610705">
                  <a:extLst>
                    <a:ext uri="{9D8B030D-6E8A-4147-A177-3AD203B41FA5}">
                      <a16:colId xmlns:a16="http://schemas.microsoft.com/office/drawing/2014/main" val="3849912678"/>
                    </a:ext>
                  </a:extLst>
                </a:gridCol>
                <a:gridCol w="322129">
                  <a:extLst>
                    <a:ext uri="{9D8B030D-6E8A-4147-A177-3AD203B41FA5}">
                      <a16:colId xmlns:a16="http://schemas.microsoft.com/office/drawing/2014/main" val="817952504"/>
                    </a:ext>
                  </a:extLst>
                </a:gridCol>
                <a:gridCol w="1932780">
                  <a:extLst>
                    <a:ext uri="{9D8B030D-6E8A-4147-A177-3AD203B41FA5}">
                      <a16:colId xmlns:a16="http://schemas.microsoft.com/office/drawing/2014/main" val="3772310654"/>
                    </a:ext>
                  </a:extLst>
                </a:gridCol>
                <a:gridCol w="1597227">
                  <a:extLst>
                    <a:ext uri="{9D8B030D-6E8A-4147-A177-3AD203B41FA5}">
                      <a16:colId xmlns:a16="http://schemas.microsoft.com/office/drawing/2014/main" val="2620298591"/>
                    </a:ext>
                  </a:extLst>
                </a:gridCol>
                <a:gridCol w="1467004">
                  <a:extLst>
                    <a:ext uri="{9D8B030D-6E8A-4147-A177-3AD203B41FA5}">
                      <a16:colId xmlns:a16="http://schemas.microsoft.com/office/drawing/2014/main" val="4066117181"/>
                    </a:ext>
                  </a:extLst>
                </a:gridCol>
              </a:tblGrid>
              <a:tr h="274320">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557783">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8732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87325">
                <a:tc gridSpan="3">
                  <a:txBody>
                    <a:bodyPr/>
                    <a:lstStyle/>
                    <a:p>
                      <a:pPr algn="ctr">
                        <a:lnSpc>
                          <a:spcPct val="85000"/>
                        </a:lnSpc>
                        <a:spcBef>
                          <a:spcPts val="600"/>
                        </a:spcBef>
                      </a:pPr>
                      <a:r>
                        <a:rPr lang="en-US" sz="1200" b="1" dirty="0"/>
                        <a:t>eGFR Categories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287325">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287325">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402336">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402336">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287325">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287325">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cxnSp>
        <p:nvCxnSpPr>
          <p:cNvPr id="19" name="Straight Arrow Connector 18">
            <a:extLst>
              <a:ext uri="{FF2B5EF4-FFF2-40B4-BE49-F238E27FC236}">
                <a16:creationId xmlns:a16="http://schemas.microsoft.com/office/drawing/2014/main" id="{A14C4710-51B5-4C1C-91A9-6E4F9F1DCC94}"/>
              </a:ext>
            </a:extLst>
          </p:cNvPr>
          <p:cNvCxnSpPr>
            <a:cxnSpLocks/>
          </p:cNvCxnSpPr>
          <p:nvPr/>
        </p:nvCxnSpPr>
        <p:spPr>
          <a:xfrm>
            <a:off x="8470179" y="2571750"/>
            <a:ext cx="0" cy="19311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270B081-0994-40AB-96C6-4FEBA594A8D0}"/>
              </a:ext>
            </a:extLst>
          </p:cNvPr>
          <p:cNvSpPr txBox="1"/>
          <p:nvPr/>
        </p:nvSpPr>
        <p:spPr>
          <a:xfrm rot="5400000">
            <a:off x="7177047" y="3300692"/>
            <a:ext cx="3027218" cy="276999"/>
          </a:xfrm>
          <a:prstGeom prst="rect">
            <a:avLst/>
          </a:prstGeom>
          <a:noFill/>
        </p:spPr>
        <p:txBody>
          <a:bodyPr wrap="square" rtlCol="0">
            <a:spAutoFit/>
          </a:bodyPr>
          <a:lstStyle/>
          <a:p>
            <a:r>
              <a:rPr lang="en-US" sz="1200" b="1" dirty="0"/>
              <a:t>Increasing risk of CKD progression</a:t>
            </a:r>
          </a:p>
        </p:txBody>
      </p:sp>
      <p:cxnSp>
        <p:nvCxnSpPr>
          <p:cNvPr id="21" name="Straight Arrow Connector 20">
            <a:extLst>
              <a:ext uri="{FF2B5EF4-FFF2-40B4-BE49-F238E27FC236}">
                <a16:creationId xmlns:a16="http://schemas.microsoft.com/office/drawing/2014/main" id="{0F8BDB72-E70C-4790-BE98-54FBB2D7192C}"/>
              </a:ext>
            </a:extLst>
          </p:cNvPr>
          <p:cNvCxnSpPr>
            <a:cxnSpLocks/>
          </p:cNvCxnSpPr>
          <p:nvPr/>
        </p:nvCxnSpPr>
        <p:spPr>
          <a:xfrm>
            <a:off x="3437107" y="4649052"/>
            <a:ext cx="4872515"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EB7FAB8-44BA-45BE-97D3-A2A913B4EF77}"/>
              </a:ext>
            </a:extLst>
          </p:cNvPr>
          <p:cNvSpPr txBox="1"/>
          <p:nvPr/>
        </p:nvSpPr>
        <p:spPr>
          <a:xfrm>
            <a:off x="4610911" y="4687844"/>
            <a:ext cx="3027218" cy="276999"/>
          </a:xfrm>
          <a:prstGeom prst="rect">
            <a:avLst/>
          </a:prstGeom>
          <a:noFill/>
        </p:spPr>
        <p:txBody>
          <a:bodyPr wrap="square" rtlCol="0">
            <a:spAutoFit/>
          </a:bodyPr>
          <a:lstStyle/>
          <a:p>
            <a:r>
              <a:rPr lang="en-US" sz="1200" b="1" dirty="0"/>
              <a:t>Increasing risk of CKD progression</a:t>
            </a:r>
          </a:p>
        </p:txBody>
      </p:sp>
      <p:pic>
        <p:nvPicPr>
          <p:cNvPr id="11" name="Picture 2">
            <a:extLst>
              <a:ext uri="{FF2B5EF4-FFF2-40B4-BE49-F238E27FC236}">
                <a16:creationId xmlns:a16="http://schemas.microsoft.com/office/drawing/2014/main" id="{FDD27AF7-E86E-467C-9973-B3578A335F0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08813" y="3482502"/>
            <a:ext cx="508443" cy="51882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91806" y="3808509"/>
            <a:ext cx="5760244" cy="983346"/>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spcBef>
                <a:spcPts val="600"/>
              </a:spcBef>
              <a:defRPr/>
            </a:pPr>
            <a:r>
              <a:rPr lang="en-US" sz="3200" b="0" dirty="0"/>
              <a:t>Questions &amp; Answers</a:t>
            </a:r>
          </a:p>
          <a:p>
            <a:pPr>
              <a:spcBef>
                <a:spcPts val="600"/>
              </a:spcBef>
              <a:defRPr/>
            </a:pPr>
            <a:r>
              <a:rPr lang="en-US" sz="3200" b="0" dirty="0"/>
              <a:t>Recorded on October 6, 2021</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Tree>
    <p:extLst>
      <p:ext uri="{BB962C8B-B14F-4D97-AF65-F5344CB8AC3E}">
        <p14:creationId xmlns:p14="http://schemas.microsoft.com/office/powerpoint/2010/main" val="28239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7095" y="95636"/>
            <a:ext cx="8309810" cy="824841"/>
          </a:xfrm>
        </p:spPr>
        <p:txBody>
          <a:bodyPr/>
          <a:lstStyle/>
          <a:p>
            <a:r>
              <a:rPr lang="en-US" sz="2800" dirty="0"/>
              <a:t>Identification of CKD:</a:t>
            </a:r>
            <a:br>
              <a:rPr lang="en-US" sz="2800" dirty="0"/>
            </a:br>
            <a:r>
              <a:rPr lang="en-US" sz="2800" dirty="0"/>
              <a:t>9 Out of 10 Patients Don’t Know They Have CKD</a:t>
            </a:r>
            <a:r>
              <a:rPr lang="en-US" sz="2800" baseline="30000" dirty="0"/>
              <a:t>1</a:t>
            </a:r>
          </a:p>
        </p:txBody>
      </p:sp>
      <p:graphicFrame>
        <p:nvGraphicFramePr>
          <p:cNvPr id="5" name="Content Placeholder 4">
            <a:extLst>
              <a:ext uri="{FF2B5EF4-FFF2-40B4-BE49-F238E27FC236}">
                <a16:creationId xmlns:a16="http://schemas.microsoft.com/office/drawing/2014/main" id="{E329F1CD-08C0-A042-9F90-DEB04E64218F}"/>
              </a:ext>
            </a:extLst>
          </p:cNvPr>
          <p:cNvGraphicFramePr>
            <a:graphicFrameLocks noGrp="1"/>
          </p:cNvGraphicFramePr>
          <p:nvPr>
            <p:ph sz="half" idx="2"/>
            <p:extLst>
              <p:ext uri="{D42A27DB-BD31-4B8C-83A1-F6EECF244321}">
                <p14:modId xmlns:p14="http://schemas.microsoft.com/office/powerpoint/2010/main" val="2821560735"/>
              </p:ext>
            </p:extLst>
          </p:nvPr>
        </p:nvGraphicFramePr>
        <p:xfrm>
          <a:off x="4708528" y="1092088"/>
          <a:ext cx="4218098" cy="3161859"/>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7ED2F21B-20AF-B442-AD29-D99062BFA4C7}"/>
              </a:ext>
            </a:extLst>
          </p:cNvPr>
          <p:cNvSpPr>
            <a:spLocks noGrp="1"/>
          </p:cNvSpPr>
          <p:nvPr>
            <p:ph sz="half" idx="1"/>
          </p:nvPr>
        </p:nvSpPr>
        <p:spPr>
          <a:xfrm>
            <a:off x="217374" y="1006831"/>
            <a:ext cx="4218098" cy="3770652"/>
          </a:xfrm>
        </p:spPr>
        <p:txBody>
          <a:bodyPr/>
          <a:lstStyle/>
          <a:p>
            <a:r>
              <a:rPr lang="en-US" sz="1500" dirty="0"/>
              <a:t>Only 40.7% of patients with 2 eGFR measurements &lt; 60 mL/min/1.73 m</a:t>
            </a:r>
            <a:r>
              <a:rPr lang="en-US" sz="1500" baseline="30000" dirty="0"/>
              <a:t>2 </a:t>
            </a:r>
            <a:r>
              <a:rPr lang="en-US" sz="1500" dirty="0"/>
              <a:t>had diagnostic coding for CKD</a:t>
            </a:r>
            <a:r>
              <a:rPr lang="en-US" sz="1500" baseline="30000" dirty="0"/>
              <a:t>2</a:t>
            </a:r>
          </a:p>
          <a:p>
            <a:r>
              <a:rPr lang="en-US" sz="1500" dirty="0"/>
              <a:t>20.5% of those with CKD diagnosis were prescribed an ACEi or ARB</a:t>
            </a:r>
            <a:r>
              <a:rPr lang="en-US" sz="1500" baseline="30000" dirty="0"/>
              <a:t>2</a:t>
            </a:r>
          </a:p>
          <a:p>
            <a:r>
              <a:rPr lang="en-US" sz="1500" dirty="0"/>
              <a:t>43.2% of Medicare beneficiaries with DM and HTN, but without CKD, had a urine albumin test in 2017</a:t>
            </a:r>
            <a:r>
              <a:rPr lang="en-US" sz="1500" baseline="30000" dirty="0"/>
              <a:t>3</a:t>
            </a:r>
          </a:p>
          <a:p>
            <a:r>
              <a:rPr lang="en-US" sz="1500" dirty="0"/>
              <a:t>One-third of patients with ESKD received little or no pre-ESKD nephrology care</a:t>
            </a:r>
            <a:r>
              <a:rPr lang="en-US" sz="1500" baseline="30000" dirty="0"/>
              <a:t>3</a:t>
            </a:r>
          </a:p>
          <a:p>
            <a:r>
              <a:rPr lang="en-US" sz="1500" dirty="0"/>
              <a:t>48% of people with severely reduced kidney function and not on dialysis are not aware of having CKD</a:t>
            </a:r>
            <a:r>
              <a:rPr lang="en-US" sz="1500" baseline="30000" dirty="0"/>
              <a:t>5</a:t>
            </a:r>
          </a:p>
          <a:p>
            <a:r>
              <a:rPr lang="en-US" sz="1500" dirty="0"/>
              <a:t>Approximately 40% of patients with T2DM develop CKD</a:t>
            </a:r>
            <a:r>
              <a:rPr lang="en-US" sz="1500" baseline="30000" dirty="0"/>
              <a:t>6</a:t>
            </a:r>
            <a:endParaRPr lang="en-US" sz="1500" dirty="0"/>
          </a:p>
          <a:p>
            <a:endParaRPr lang="en-US" sz="1600" baseline="30000" dirty="0"/>
          </a:p>
          <a:p>
            <a:endParaRPr lang="en-US" sz="1800" dirty="0"/>
          </a:p>
        </p:txBody>
      </p:sp>
      <p:sp>
        <p:nvSpPr>
          <p:cNvPr id="12" name="Text Placeholder 11"/>
          <p:cNvSpPr>
            <a:spLocks noGrp="1"/>
          </p:cNvSpPr>
          <p:nvPr>
            <p:ph type="body" sz="quarter" idx="10"/>
          </p:nvPr>
        </p:nvSpPr>
        <p:spPr>
          <a:xfrm>
            <a:off x="0" y="4500247"/>
            <a:ext cx="7979346" cy="643253"/>
          </a:xfrm>
        </p:spPr>
        <p:txBody>
          <a:bodyPr/>
          <a:lstStyle/>
          <a:p>
            <a:pPr marL="9525" indent="0"/>
            <a:r>
              <a:rPr lang="en-GB" sz="800" dirty="0"/>
              <a:t>ACEi = Angiotensin-converting enzyme inhibitor. ARB = Angiotensin-receptor blocker. ESKD = End-stage kidney disease. </a:t>
            </a:r>
            <a:br>
              <a:rPr lang="en-GB" sz="800" dirty="0"/>
            </a:br>
            <a:r>
              <a:rPr lang="en-GB" sz="800" dirty="0"/>
              <a:t>1.</a:t>
            </a:r>
            <a:r>
              <a:rPr lang="en-US" sz="800" dirty="0"/>
              <a:t> Centers for Disease Control and Prevention [CDC]. </a:t>
            </a:r>
            <a:r>
              <a:rPr lang="en-US" sz="800" i="1" dirty="0"/>
              <a:t>Chronic Kidney Disease in the United States, 2021. </a:t>
            </a:r>
            <a:r>
              <a:rPr lang="en-US" sz="800" dirty="0"/>
              <a:t>2021. www.cdc.gov/kidneydisease/publications-resources/ckd-national-facts.html. Accessed September 29, 2021. 2. </a:t>
            </a:r>
            <a:r>
              <a:rPr lang="en-GB" sz="800" dirty="0"/>
              <a:t>Tuttle KR, et al. </a:t>
            </a:r>
            <a:r>
              <a:rPr lang="en-GB" sz="800" i="1" dirty="0"/>
              <a:t>JAMA Netw Open</a:t>
            </a:r>
            <a:r>
              <a:rPr lang="en-GB" sz="800" dirty="0"/>
              <a:t>. 2019;2:e1918169. 3. Saran R, et al. </a:t>
            </a:r>
            <a:r>
              <a:rPr lang="en-GB" sz="800" i="1" dirty="0"/>
              <a:t>Am J Kidney Dis.</a:t>
            </a:r>
            <a:r>
              <a:rPr lang="en-GB" sz="800" dirty="0"/>
              <a:t> 2020;75(suppl 1):A6-A7. 4. Chu CD, et al. </a:t>
            </a:r>
            <a:r>
              <a:rPr lang="en-GB" sz="800" i="1" dirty="0"/>
              <a:t>Am J Kidney Dis</a:t>
            </a:r>
            <a:r>
              <a:rPr lang="en-GB" sz="800" dirty="0"/>
              <a:t>. 2020;76:174-183.  5. </a:t>
            </a:r>
            <a:r>
              <a:rPr lang="en-US" sz="800" dirty="0"/>
              <a:t>Centers for Disease Control and Prevention [CDC]. </a:t>
            </a:r>
            <a:r>
              <a:rPr lang="en-US" sz="800" i="1" dirty="0"/>
              <a:t>Chronic kidney disease basics. </a:t>
            </a:r>
            <a:r>
              <a:rPr lang="en-US" sz="800" dirty="0"/>
              <a:t>2021.</a:t>
            </a:r>
            <a:r>
              <a:rPr lang="en-US" sz="800" i="1" dirty="0"/>
              <a:t> </a:t>
            </a:r>
            <a:r>
              <a:rPr lang="en-US" sz="800" dirty="0"/>
              <a:t>www.cdc.gov/kidneydisease/basics.html. Reviewed August 19, 2021. Accessed September 29, 2021.  6. Afkarian M, et al. </a:t>
            </a:r>
            <a:r>
              <a:rPr lang="en-US" sz="800" i="1" dirty="0"/>
              <a:t>J Am Soc Nephrol</a:t>
            </a:r>
            <a:r>
              <a:rPr lang="en-US" sz="800" dirty="0"/>
              <a:t>. 2013;24(2):302-308.  </a:t>
            </a:r>
          </a:p>
        </p:txBody>
      </p:sp>
    </p:spTree>
    <p:extLst>
      <p:ext uri="{BB962C8B-B14F-4D97-AF65-F5344CB8AC3E}">
        <p14:creationId xmlns:p14="http://schemas.microsoft.com/office/powerpoint/2010/main" val="306487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p:txBody>
          <a:bodyPr/>
          <a:lstStyle/>
          <a:p>
            <a:r>
              <a:rPr lang="en-US" altLang="en-US" sz="2800" dirty="0"/>
              <a:t>Potential Benefit of Slowing Progression of CKD </a:t>
            </a:r>
            <a:br>
              <a:rPr lang="en-US" altLang="en-US" sz="2800" dirty="0"/>
            </a:br>
            <a:r>
              <a:rPr lang="en-US" altLang="en-US" sz="2800" dirty="0"/>
              <a:t>Lower CV Event Rate</a:t>
            </a:r>
            <a:endParaRPr lang="en-US" sz="2800" dirty="0"/>
          </a:p>
        </p:txBody>
      </p:sp>
      <p:sp>
        <p:nvSpPr>
          <p:cNvPr id="3" name="Content Placeholder 2">
            <a:extLst>
              <a:ext uri="{FF2B5EF4-FFF2-40B4-BE49-F238E27FC236}">
                <a16:creationId xmlns:a16="http://schemas.microsoft.com/office/drawing/2014/main" id="{A38AA474-E893-4C10-B195-2456CFC15E98}"/>
              </a:ext>
            </a:extLst>
          </p:cNvPr>
          <p:cNvSpPr>
            <a:spLocks noGrp="1"/>
          </p:cNvSpPr>
          <p:nvPr>
            <p:ph idx="1"/>
          </p:nvPr>
        </p:nvSpPr>
        <p:spPr>
          <a:xfrm>
            <a:off x="4945945" y="1142178"/>
            <a:ext cx="3780960" cy="2757678"/>
          </a:xfrm>
        </p:spPr>
        <p:txBody>
          <a:bodyPr/>
          <a:lstStyle/>
          <a:p>
            <a:r>
              <a:rPr lang="en-US" sz="1600" dirty="0"/>
              <a:t>Incidence and prevalence of cardiovascular events is significantly higher in patients with CKD of any stage </a:t>
            </a:r>
          </a:p>
          <a:p>
            <a:r>
              <a:rPr lang="en-US" sz="1600" dirty="0"/>
              <a:t>Risk of developing CVD is even greater than risk of developing ESRD in patients with CKD, therefore, CKD is one of the strongest independent risk factors for development of CVD.</a:t>
            </a:r>
          </a:p>
          <a:p>
            <a:r>
              <a:rPr lang="en-US" sz="1600" dirty="0"/>
              <a:t>Patients with CKD with preserved eGFR have a lower HR for CVD mortality</a:t>
            </a:r>
          </a:p>
        </p:txBody>
      </p:sp>
      <p:sp>
        <p:nvSpPr>
          <p:cNvPr id="5" name="Text Placeholder 4">
            <a:extLst>
              <a:ext uri="{FF2B5EF4-FFF2-40B4-BE49-F238E27FC236}">
                <a16:creationId xmlns:a16="http://schemas.microsoft.com/office/drawing/2014/main" id="{AC01A95A-A6AB-491B-98FA-AD005B461E40}"/>
              </a:ext>
            </a:extLst>
          </p:cNvPr>
          <p:cNvSpPr>
            <a:spLocks noGrp="1"/>
          </p:cNvSpPr>
          <p:nvPr>
            <p:ph type="body" sz="quarter" idx="10"/>
          </p:nvPr>
        </p:nvSpPr>
        <p:spPr>
          <a:xfrm>
            <a:off x="0" y="4761857"/>
            <a:ext cx="8055429" cy="381643"/>
          </a:xfrm>
        </p:spPr>
        <p:txBody>
          <a:bodyPr/>
          <a:lstStyle/>
          <a:p>
            <a:pPr marL="9525" indent="0"/>
            <a:r>
              <a:rPr lang="en-US" dirty="0"/>
              <a:t>CVD = Cardiovascular disease. ESRD = End-stage renal disease. HR = Hazard ratio. </a:t>
            </a:r>
            <a:br>
              <a:rPr lang="en-US" dirty="0"/>
            </a:br>
            <a:r>
              <a:rPr lang="en-US" dirty="0"/>
              <a:t>Jankowski J, et al. </a:t>
            </a:r>
            <a:r>
              <a:rPr lang="en-US" i="1" dirty="0"/>
              <a:t>Circulation</a:t>
            </a:r>
            <a:r>
              <a:rPr lang="en-US" dirty="0"/>
              <a:t>. 2021;143(11):1157-1172.</a:t>
            </a:r>
          </a:p>
        </p:txBody>
      </p:sp>
      <p:sp>
        <p:nvSpPr>
          <p:cNvPr id="63" name="Content Placeholder 2">
            <a:extLst>
              <a:ext uri="{FF2B5EF4-FFF2-40B4-BE49-F238E27FC236}">
                <a16:creationId xmlns:a16="http://schemas.microsoft.com/office/drawing/2014/main" id="{29B39708-3560-4A1E-95E2-DEEE7BA9A787}"/>
              </a:ext>
            </a:extLst>
          </p:cNvPr>
          <p:cNvSpPr txBox="1">
            <a:spLocks/>
          </p:cNvSpPr>
          <p:nvPr/>
        </p:nvSpPr>
        <p:spPr>
          <a:xfrm>
            <a:off x="626088" y="1096854"/>
            <a:ext cx="3494049" cy="481460"/>
          </a:xfrm>
          <a:prstGeom prst="rect">
            <a:avLst/>
          </a:prstGeom>
        </p:spPr>
        <p:txBody>
          <a:bodyPr vert="horz" wrap="square" lIns="0" tIns="45720" rIns="0" bIns="45720" rtlCol="0">
            <a:no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685783">
              <a:buClr>
                <a:srgbClr val="0B273E"/>
              </a:buClr>
              <a:buNone/>
            </a:pPr>
            <a:r>
              <a:rPr lang="en-US" sz="1400" dirty="0">
                <a:solidFill>
                  <a:srgbClr val="000000"/>
                </a:solidFill>
              </a:rPr>
              <a:t>Independent Association of Kidney Function with CVD Mortality</a:t>
            </a:r>
          </a:p>
        </p:txBody>
      </p:sp>
      <p:grpSp>
        <p:nvGrpSpPr>
          <p:cNvPr id="23" name="Group 22">
            <a:extLst>
              <a:ext uri="{FF2B5EF4-FFF2-40B4-BE49-F238E27FC236}">
                <a16:creationId xmlns:a16="http://schemas.microsoft.com/office/drawing/2014/main" id="{4C6D5A29-C5B3-8345-900A-A4B93D94D81B}"/>
              </a:ext>
            </a:extLst>
          </p:cNvPr>
          <p:cNvGrpSpPr/>
          <p:nvPr/>
        </p:nvGrpSpPr>
        <p:grpSpPr>
          <a:xfrm>
            <a:off x="113924" y="1484761"/>
            <a:ext cx="4209158" cy="3046598"/>
            <a:chOff x="114648" y="2426044"/>
            <a:chExt cx="5180766" cy="3849709"/>
          </a:xfrm>
        </p:grpSpPr>
        <p:pic>
          <p:nvPicPr>
            <p:cNvPr id="24" name="Picture 23" descr="Chart, line chart&#10;&#10;Description automatically generated">
              <a:extLst>
                <a:ext uri="{FF2B5EF4-FFF2-40B4-BE49-F238E27FC236}">
                  <a16:creationId xmlns:a16="http://schemas.microsoft.com/office/drawing/2014/main" id="{FCBDD1DC-8F65-9843-BCB3-4ACE93EEB5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531" y="2439283"/>
              <a:ext cx="4452998" cy="3320810"/>
            </a:xfrm>
            <a:prstGeom prst="rect">
              <a:avLst/>
            </a:prstGeom>
          </p:spPr>
        </p:pic>
        <p:sp>
          <p:nvSpPr>
            <p:cNvPr id="27" name="Rectangle 26">
              <a:extLst>
                <a:ext uri="{FF2B5EF4-FFF2-40B4-BE49-F238E27FC236}">
                  <a16:creationId xmlns:a16="http://schemas.microsoft.com/office/drawing/2014/main" id="{50796194-6527-A240-B098-A9D776A5E932}"/>
                </a:ext>
              </a:extLst>
            </p:cNvPr>
            <p:cNvSpPr/>
            <p:nvPr/>
          </p:nvSpPr>
          <p:spPr>
            <a:xfrm>
              <a:off x="906694" y="2702971"/>
              <a:ext cx="628447" cy="2619819"/>
            </a:xfrm>
            <a:prstGeom prst="rect">
              <a:avLst/>
            </a:prstGeom>
            <a:gradFill>
              <a:gsLst>
                <a:gs pos="100000">
                  <a:schemeClr val="accent1">
                    <a:shade val="40000"/>
                    <a:satMod val="150000"/>
                    <a:lumMod val="100000"/>
                    <a:alpha val="0"/>
                  </a:schemeClr>
                </a:gs>
                <a:gs pos="100000">
                  <a:schemeClr val="accent1">
                    <a:tint val="70000"/>
                    <a:shade val="100000"/>
                    <a:alpha val="100000"/>
                    <a:satMod val="200000"/>
                    <a:lumMod val="10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sp>
          <p:nvSpPr>
            <p:cNvPr id="28" name="Rectangle 27">
              <a:extLst>
                <a:ext uri="{FF2B5EF4-FFF2-40B4-BE49-F238E27FC236}">
                  <a16:creationId xmlns:a16="http://schemas.microsoft.com/office/drawing/2014/main" id="{6BC146FB-93BB-F84D-8CC1-488BEA77FDFC}"/>
                </a:ext>
              </a:extLst>
            </p:cNvPr>
            <p:cNvSpPr/>
            <p:nvPr/>
          </p:nvSpPr>
          <p:spPr>
            <a:xfrm>
              <a:off x="2130551" y="3134670"/>
              <a:ext cx="441661" cy="2181558"/>
            </a:xfrm>
            <a:prstGeom prst="rect">
              <a:avLst/>
            </a:prstGeom>
            <a:gradFill>
              <a:gsLst>
                <a:gs pos="100000">
                  <a:schemeClr val="accent1">
                    <a:shade val="40000"/>
                    <a:satMod val="150000"/>
                    <a:lumMod val="100000"/>
                    <a:alpha val="0"/>
                  </a:schemeClr>
                </a:gs>
                <a:gs pos="100000">
                  <a:schemeClr val="accent1">
                    <a:tint val="70000"/>
                    <a:shade val="100000"/>
                    <a:alpha val="100000"/>
                    <a:satMod val="200000"/>
                    <a:lumMod val="10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sp>
          <p:nvSpPr>
            <p:cNvPr id="29" name="Rectangle 28">
              <a:extLst>
                <a:ext uri="{FF2B5EF4-FFF2-40B4-BE49-F238E27FC236}">
                  <a16:creationId xmlns:a16="http://schemas.microsoft.com/office/drawing/2014/main" id="{7BB762BB-15DB-0249-A351-AA3235A7C2F2}"/>
                </a:ext>
              </a:extLst>
            </p:cNvPr>
            <p:cNvSpPr/>
            <p:nvPr/>
          </p:nvSpPr>
          <p:spPr>
            <a:xfrm>
              <a:off x="3792796" y="3758520"/>
              <a:ext cx="330779" cy="1539907"/>
            </a:xfrm>
            <a:prstGeom prst="rect">
              <a:avLst/>
            </a:prstGeom>
            <a:gradFill>
              <a:gsLst>
                <a:gs pos="100000">
                  <a:schemeClr val="accent1">
                    <a:shade val="40000"/>
                    <a:satMod val="150000"/>
                    <a:lumMod val="100000"/>
                    <a:alpha val="0"/>
                  </a:schemeClr>
                </a:gs>
                <a:gs pos="100000">
                  <a:schemeClr val="accent1">
                    <a:tint val="70000"/>
                    <a:shade val="100000"/>
                    <a:alpha val="100000"/>
                    <a:satMod val="200000"/>
                    <a:lumMod val="10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sp>
          <p:nvSpPr>
            <p:cNvPr id="30" name="TextBox 29">
              <a:extLst>
                <a:ext uri="{FF2B5EF4-FFF2-40B4-BE49-F238E27FC236}">
                  <a16:creationId xmlns:a16="http://schemas.microsoft.com/office/drawing/2014/main" id="{809D16D9-1A48-6044-A9BC-E0CA051E94AA}"/>
                </a:ext>
              </a:extLst>
            </p:cNvPr>
            <p:cNvSpPr txBox="1"/>
            <p:nvPr/>
          </p:nvSpPr>
          <p:spPr>
            <a:xfrm rot="16200000">
              <a:off x="-809084" y="3650072"/>
              <a:ext cx="2188403" cy="340939"/>
            </a:xfrm>
            <a:prstGeom prst="rect">
              <a:avLst/>
            </a:prstGeom>
            <a:noFill/>
          </p:spPr>
          <p:txBody>
            <a:bodyPr wrap="square" rtlCol="0">
              <a:spAutoFit/>
            </a:bodyPr>
            <a:lstStyle/>
            <a:p>
              <a:r>
                <a:rPr lang="en-US" sz="1200" b="1" dirty="0"/>
                <a:t>HR for CVD mortality </a:t>
              </a:r>
            </a:p>
          </p:txBody>
        </p:sp>
        <p:sp>
          <p:nvSpPr>
            <p:cNvPr id="31" name="TextBox 30">
              <a:extLst>
                <a:ext uri="{FF2B5EF4-FFF2-40B4-BE49-F238E27FC236}">
                  <a16:creationId xmlns:a16="http://schemas.microsoft.com/office/drawing/2014/main" id="{3D423A34-A32C-F542-815B-EFF7497853B2}"/>
                </a:ext>
              </a:extLst>
            </p:cNvPr>
            <p:cNvSpPr txBox="1"/>
            <p:nvPr/>
          </p:nvSpPr>
          <p:spPr>
            <a:xfrm>
              <a:off x="2352943" y="6029532"/>
              <a:ext cx="1037071" cy="246221"/>
            </a:xfrm>
            <a:prstGeom prst="rect">
              <a:avLst/>
            </a:prstGeom>
            <a:noFill/>
          </p:spPr>
          <p:txBody>
            <a:bodyPr wrap="square" rtlCol="0">
              <a:spAutoFit/>
            </a:bodyPr>
            <a:lstStyle/>
            <a:p>
              <a:pPr algn="ctr"/>
              <a:r>
                <a:rPr lang="en-US" sz="1000" b="1" dirty="0"/>
                <a:t>CKD Stage</a:t>
              </a:r>
            </a:p>
          </p:txBody>
        </p:sp>
        <p:sp>
          <p:nvSpPr>
            <p:cNvPr id="32" name="TextBox 31">
              <a:extLst>
                <a:ext uri="{FF2B5EF4-FFF2-40B4-BE49-F238E27FC236}">
                  <a16:creationId xmlns:a16="http://schemas.microsoft.com/office/drawing/2014/main" id="{038180EF-5FA3-1642-A6CA-4B89BFDE676F}"/>
                </a:ext>
              </a:extLst>
            </p:cNvPr>
            <p:cNvSpPr txBox="1"/>
            <p:nvPr/>
          </p:nvSpPr>
          <p:spPr>
            <a:xfrm>
              <a:off x="1805765" y="5288151"/>
              <a:ext cx="2233934" cy="311127"/>
            </a:xfrm>
            <a:prstGeom prst="rect">
              <a:avLst/>
            </a:prstGeom>
            <a:noFill/>
            <a:ln>
              <a:noFill/>
            </a:ln>
          </p:spPr>
          <p:txBody>
            <a:bodyPr wrap="square" rtlCol="0">
              <a:spAutoFit/>
            </a:bodyPr>
            <a:lstStyle/>
            <a:p>
              <a:pPr algn="ctr"/>
              <a:r>
                <a:rPr lang="en-US" sz="1000" b="1" dirty="0"/>
                <a:t>eGFR (mL/min per 1.73 m</a:t>
              </a:r>
              <a:r>
                <a:rPr lang="en-US" sz="1000" b="1" baseline="30000" dirty="0"/>
                <a:t>2</a:t>
              </a:r>
              <a:r>
                <a:rPr lang="en-US" sz="1000" b="1" dirty="0"/>
                <a:t>)</a:t>
              </a:r>
            </a:p>
          </p:txBody>
        </p:sp>
        <p:sp>
          <p:nvSpPr>
            <p:cNvPr id="33" name="TextBox 32">
              <a:extLst>
                <a:ext uri="{FF2B5EF4-FFF2-40B4-BE49-F238E27FC236}">
                  <a16:creationId xmlns:a16="http://schemas.microsoft.com/office/drawing/2014/main" id="{747BB025-66EE-8D41-8E7F-0A221529CD3B}"/>
                </a:ext>
              </a:extLst>
            </p:cNvPr>
            <p:cNvSpPr txBox="1"/>
            <p:nvPr/>
          </p:nvSpPr>
          <p:spPr>
            <a:xfrm>
              <a:off x="337276" y="4765599"/>
              <a:ext cx="423627" cy="246221"/>
            </a:xfrm>
            <a:prstGeom prst="rect">
              <a:avLst/>
            </a:prstGeom>
            <a:noFill/>
          </p:spPr>
          <p:txBody>
            <a:bodyPr wrap="square" rtlCol="0">
              <a:spAutoFit/>
            </a:bodyPr>
            <a:lstStyle/>
            <a:p>
              <a:pPr algn="r"/>
              <a:r>
                <a:rPr lang="en-US" sz="1000" dirty="0"/>
                <a:t>0.5</a:t>
              </a:r>
            </a:p>
          </p:txBody>
        </p:sp>
        <p:sp>
          <p:nvSpPr>
            <p:cNvPr id="34" name="TextBox 33">
              <a:extLst>
                <a:ext uri="{FF2B5EF4-FFF2-40B4-BE49-F238E27FC236}">
                  <a16:creationId xmlns:a16="http://schemas.microsoft.com/office/drawing/2014/main" id="{7F771C9F-71BB-4740-9C8E-2CDCC7657895}"/>
                </a:ext>
              </a:extLst>
            </p:cNvPr>
            <p:cNvSpPr txBox="1"/>
            <p:nvPr/>
          </p:nvSpPr>
          <p:spPr>
            <a:xfrm>
              <a:off x="337276" y="3999478"/>
              <a:ext cx="423627" cy="246221"/>
            </a:xfrm>
            <a:prstGeom prst="rect">
              <a:avLst/>
            </a:prstGeom>
            <a:noFill/>
          </p:spPr>
          <p:txBody>
            <a:bodyPr wrap="square" rtlCol="0">
              <a:spAutoFit/>
            </a:bodyPr>
            <a:lstStyle/>
            <a:p>
              <a:pPr algn="r"/>
              <a:r>
                <a:rPr lang="en-US" sz="1000" dirty="0"/>
                <a:t>1</a:t>
              </a:r>
            </a:p>
          </p:txBody>
        </p:sp>
        <p:sp>
          <p:nvSpPr>
            <p:cNvPr id="35" name="TextBox 34">
              <a:extLst>
                <a:ext uri="{FF2B5EF4-FFF2-40B4-BE49-F238E27FC236}">
                  <a16:creationId xmlns:a16="http://schemas.microsoft.com/office/drawing/2014/main" id="{3EE77035-07FB-9D4B-9558-3959696206C9}"/>
                </a:ext>
              </a:extLst>
            </p:cNvPr>
            <p:cNvSpPr txBox="1"/>
            <p:nvPr/>
          </p:nvSpPr>
          <p:spPr>
            <a:xfrm>
              <a:off x="345114" y="3149235"/>
              <a:ext cx="423627" cy="246221"/>
            </a:xfrm>
            <a:prstGeom prst="rect">
              <a:avLst/>
            </a:prstGeom>
            <a:noFill/>
          </p:spPr>
          <p:txBody>
            <a:bodyPr wrap="square" rtlCol="0">
              <a:spAutoFit/>
            </a:bodyPr>
            <a:lstStyle/>
            <a:p>
              <a:pPr algn="r"/>
              <a:r>
                <a:rPr lang="en-US" sz="1000" dirty="0"/>
                <a:t>2</a:t>
              </a:r>
            </a:p>
          </p:txBody>
        </p:sp>
        <p:sp>
          <p:nvSpPr>
            <p:cNvPr id="36" name="TextBox 35">
              <a:extLst>
                <a:ext uri="{FF2B5EF4-FFF2-40B4-BE49-F238E27FC236}">
                  <a16:creationId xmlns:a16="http://schemas.microsoft.com/office/drawing/2014/main" id="{01352C15-73D5-5544-9262-9ADA93A78A47}"/>
                </a:ext>
              </a:extLst>
            </p:cNvPr>
            <p:cNvSpPr txBox="1"/>
            <p:nvPr/>
          </p:nvSpPr>
          <p:spPr>
            <a:xfrm>
              <a:off x="337276" y="2426044"/>
              <a:ext cx="423627" cy="246221"/>
            </a:xfrm>
            <a:prstGeom prst="rect">
              <a:avLst/>
            </a:prstGeom>
            <a:noFill/>
          </p:spPr>
          <p:txBody>
            <a:bodyPr wrap="square" rtlCol="0">
              <a:spAutoFit/>
            </a:bodyPr>
            <a:lstStyle/>
            <a:p>
              <a:pPr algn="r"/>
              <a:r>
                <a:rPr lang="en-US" sz="1000" dirty="0"/>
                <a:t>4</a:t>
              </a:r>
            </a:p>
          </p:txBody>
        </p:sp>
        <p:sp>
          <p:nvSpPr>
            <p:cNvPr id="37" name="TextBox 36">
              <a:extLst>
                <a:ext uri="{FF2B5EF4-FFF2-40B4-BE49-F238E27FC236}">
                  <a16:creationId xmlns:a16="http://schemas.microsoft.com/office/drawing/2014/main" id="{DA2E122A-AB49-344E-9328-CAC76FE630CA}"/>
                </a:ext>
              </a:extLst>
            </p:cNvPr>
            <p:cNvSpPr txBox="1"/>
            <p:nvPr/>
          </p:nvSpPr>
          <p:spPr>
            <a:xfrm>
              <a:off x="1027711" y="5031109"/>
              <a:ext cx="423626" cy="230832"/>
            </a:xfrm>
            <a:prstGeom prst="rect">
              <a:avLst/>
            </a:prstGeom>
            <a:noFill/>
          </p:spPr>
          <p:txBody>
            <a:bodyPr wrap="square" rtlCol="0">
              <a:spAutoFit/>
            </a:bodyPr>
            <a:lstStyle/>
            <a:p>
              <a:pPr algn="ctr"/>
              <a:r>
                <a:rPr lang="en-US" sz="900" dirty="0"/>
                <a:t>15</a:t>
              </a:r>
            </a:p>
          </p:txBody>
        </p:sp>
        <p:sp>
          <p:nvSpPr>
            <p:cNvPr id="38" name="TextBox 37">
              <a:extLst>
                <a:ext uri="{FF2B5EF4-FFF2-40B4-BE49-F238E27FC236}">
                  <a16:creationId xmlns:a16="http://schemas.microsoft.com/office/drawing/2014/main" id="{5FF7E727-060A-0A4D-ABA8-D5E22473E7FE}"/>
                </a:ext>
              </a:extLst>
            </p:cNvPr>
            <p:cNvSpPr txBox="1"/>
            <p:nvPr/>
          </p:nvSpPr>
          <p:spPr>
            <a:xfrm>
              <a:off x="1571410" y="5031109"/>
              <a:ext cx="423626" cy="230832"/>
            </a:xfrm>
            <a:prstGeom prst="rect">
              <a:avLst/>
            </a:prstGeom>
            <a:noFill/>
          </p:spPr>
          <p:txBody>
            <a:bodyPr wrap="square" rtlCol="0">
              <a:spAutoFit/>
            </a:bodyPr>
            <a:lstStyle/>
            <a:p>
              <a:pPr algn="ctr"/>
              <a:r>
                <a:rPr lang="en-US" sz="900" dirty="0"/>
                <a:t>30</a:t>
              </a:r>
            </a:p>
          </p:txBody>
        </p:sp>
        <p:sp>
          <p:nvSpPr>
            <p:cNvPr id="39" name="TextBox 38">
              <a:extLst>
                <a:ext uri="{FF2B5EF4-FFF2-40B4-BE49-F238E27FC236}">
                  <a16:creationId xmlns:a16="http://schemas.microsoft.com/office/drawing/2014/main" id="{86DC7202-8BA7-1149-AEF3-B95A71956BE9}"/>
                </a:ext>
              </a:extLst>
            </p:cNvPr>
            <p:cNvSpPr txBox="1"/>
            <p:nvPr/>
          </p:nvSpPr>
          <p:spPr>
            <a:xfrm>
              <a:off x="2148057" y="5031109"/>
              <a:ext cx="423626" cy="230832"/>
            </a:xfrm>
            <a:prstGeom prst="rect">
              <a:avLst/>
            </a:prstGeom>
            <a:noFill/>
          </p:spPr>
          <p:txBody>
            <a:bodyPr wrap="square" rtlCol="0">
              <a:spAutoFit/>
            </a:bodyPr>
            <a:lstStyle/>
            <a:p>
              <a:pPr algn="ctr"/>
              <a:r>
                <a:rPr lang="en-US" sz="900" dirty="0"/>
                <a:t>45</a:t>
              </a:r>
            </a:p>
          </p:txBody>
        </p:sp>
        <p:sp>
          <p:nvSpPr>
            <p:cNvPr id="40" name="TextBox 39">
              <a:extLst>
                <a:ext uri="{FF2B5EF4-FFF2-40B4-BE49-F238E27FC236}">
                  <a16:creationId xmlns:a16="http://schemas.microsoft.com/office/drawing/2014/main" id="{91D7ADD0-8A87-F548-85A5-BA48A4B1D2DF}"/>
                </a:ext>
              </a:extLst>
            </p:cNvPr>
            <p:cNvSpPr txBox="1"/>
            <p:nvPr/>
          </p:nvSpPr>
          <p:spPr>
            <a:xfrm>
              <a:off x="2683517" y="5031109"/>
              <a:ext cx="423626" cy="230832"/>
            </a:xfrm>
            <a:prstGeom prst="rect">
              <a:avLst/>
            </a:prstGeom>
            <a:noFill/>
          </p:spPr>
          <p:txBody>
            <a:bodyPr wrap="square" rtlCol="0">
              <a:spAutoFit/>
            </a:bodyPr>
            <a:lstStyle/>
            <a:p>
              <a:pPr algn="ctr"/>
              <a:r>
                <a:rPr lang="en-US" sz="900" dirty="0"/>
                <a:t>60</a:t>
              </a:r>
            </a:p>
          </p:txBody>
        </p:sp>
        <p:sp>
          <p:nvSpPr>
            <p:cNvPr id="41" name="TextBox 40">
              <a:extLst>
                <a:ext uri="{FF2B5EF4-FFF2-40B4-BE49-F238E27FC236}">
                  <a16:creationId xmlns:a16="http://schemas.microsoft.com/office/drawing/2014/main" id="{1DBC8897-D4C0-644B-9271-628572440054}"/>
                </a:ext>
              </a:extLst>
            </p:cNvPr>
            <p:cNvSpPr txBox="1"/>
            <p:nvPr/>
          </p:nvSpPr>
          <p:spPr>
            <a:xfrm>
              <a:off x="3227214" y="5031109"/>
              <a:ext cx="423626" cy="230832"/>
            </a:xfrm>
            <a:prstGeom prst="rect">
              <a:avLst/>
            </a:prstGeom>
            <a:noFill/>
          </p:spPr>
          <p:txBody>
            <a:bodyPr wrap="square" rtlCol="0">
              <a:spAutoFit/>
            </a:bodyPr>
            <a:lstStyle/>
            <a:p>
              <a:pPr algn="ctr"/>
              <a:r>
                <a:rPr lang="en-US" sz="900" dirty="0"/>
                <a:t>75</a:t>
              </a:r>
            </a:p>
          </p:txBody>
        </p:sp>
        <p:sp>
          <p:nvSpPr>
            <p:cNvPr id="42" name="TextBox 41">
              <a:extLst>
                <a:ext uri="{FF2B5EF4-FFF2-40B4-BE49-F238E27FC236}">
                  <a16:creationId xmlns:a16="http://schemas.microsoft.com/office/drawing/2014/main" id="{E104FC58-95A3-F047-A902-006C88640C53}"/>
                </a:ext>
              </a:extLst>
            </p:cNvPr>
            <p:cNvSpPr txBox="1"/>
            <p:nvPr/>
          </p:nvSpPr>
          <p:spPr>
            <a:xfrm>
              <a:off x="3762674" y="5031109"/>
              <a:ext cx="423626" cy="230832"/>
            </a:xfrm>
            <a:prstGeom prst="rect">
              <a:avLst/>
            </a:prstGeom>
            <a:noFill/>
          </p:spPr>
          <p:txBody>
            <a:bodyPr wrap="square" rtlCol="0">
              <a:spAutoFit/>
            </a:bodyPr>
            <a:lstStyle/>
            <a:p>
              <a:pPr algn="ctr"/>
              <a:r>
                <a:rPr lang="en-US" sz="900" dirty="0"/>
                <a:t>90</a:t>
              </a:r>
            </a:p>
          </p:txBody>
        </p:sp>
        <p:sp>
          <p:nvSpPr>
            <p:cNvPr id="43" name="TextBox 42">
              <a:extLst>
                <a:ext uri="{FF2B5EF4-FFF2-40B4-BE49-F238E27FC236}">
                  <a16:creationId xmlns:a16="http://schemas.microsoft.com/office/drawing/2014/main" id="{F0903204-965B-6441-B23B-E4454B43A9ED}"/>
                </a:ext>
              </a:extLst>
            </p:cNvPr>
            <p:cNvSpPr txBox="1"/>
            <p:nvPr/>
          </p:nvSpPr>
          <p:spPr>
            <a:xfrm>
              <a:off x="4251797" y="5031109"/>
              <a:ext cx="532457" cy="291681"/>
            </a:xfrm>
            <a:prstGeom prst="rect">
              <a:avLst/>
            </a:prstGeom>
            <a:noFill/>
          </p:spPr>
          <p:txBody>
            <a:bodyPr wrap="square" rtlCol="0">
              <a:spAutoFit/>
            </a:bodyPr>
            <a:lstStyle/>
            <a:p>
              <a:pPr algn="ctr"/>
              <a:r>
                <a:rPr lang="en-US" sz="900" dirty="0"/>
                <a:t>105</a:t>
              </a:r>
            </a:p>
          </p:txBody>
        </p:sp>
        <p:sp>
          <p:nvSpPr>
            <p:cNvPr id="44" name="TextBox 43">
              <a:extLst>
                <a:ext uri="{FF2B5EF4-FFF2-40B4-BE49-F238E27FC236}">
                  <a16:creationId xmlns:a16="http://schemas.microsoft.com/office/drawing/2014/main" id="{D9B00B2F-C862-8945-9DD5-800004EB31D5}"/>
                </a:ext>
              </a:extLst>
            </p:cNvPr>
            <p:cNvSpPr txBox="1"/>
            <p:nvPr/>
          </p:nvSpPr>
          <p:spPr>
            <a:xfrm>
              <a:off x="4814528" y="5031109"/>
              <a:ext cx="480886" cy="291681"/>
            </a:xfrm>
            <a:prstGeom prst="rect">
              <a:avLst/>
            </a:prstGeom>
            <a:noFill/>
          </p:spPr>
          <p:txBody>
            <a:bodyPr wrap="square" rtlCol="0">
              <a:spAutoFit/>
            </a:bodyPr>
            <a:lstStyle/>
            <a:p>
              <a:pPr algn="ctr"/>
              <a:r>
                <a:rPr lang="en-US" sz="900" dirty="0"/>
                <a:t>120</a:t>
              </a:r>
            </a:p>
          </p:txBody>
        </p:sp>
        <p:sp>
          <p:nvSpPr>
            <p:cNvPr id="51" name="TextBox 50">
              <a:extLst>
                <a:ext uri="{FF2B5EF4-FFF2-40B4-BE49-F238E27FC236}">
                  <a16:creationId xmlns:a16="http://schemas.microsoft.com/office/drawing/2014/main" id="{192425E3-1F76-7843-855A-16D53E9BA03C}"/>
                </a:ext>
              </a:extLst>
            </p:cNvPr>
            <p:cNvSpPr txBox="1"/>
            <p:nvPr/>
          </p:nvSpPr>
          <p:spPr>
            <a:xfrm>
              <a:off x="3669835" y="2702971"/>
              <a:ext cx="1405791" cy="230832"/>
            </a:xfrm>
            <a:prstGeom prst="rect">
              <a:avLst/>
            </a:prstGeom>
            <a:noFill/>
          </p:spPr>
          <p:txBody>
            <a:bodyPr wrap="square" rtlCol="0">
              <a:spAutoFit/>
            </a:bodyPr>
            <a:lstStyle/>
            <a:p>
              <a:r>
                <a:rPr lang="en-US" sz="900" dirty="0"/>
                <a:t>Significant values</a:t>
              </a:r>
            </a:p>
          </p:txBody>
        </p:sp>
        <p:sp>
          <p:nvSpPr>
            <p:cNvPr id="52" name="TextBox 51">
              <a:extLst>
                <a:ext uri="{FF2B5EF4-FFF2-40B4-BE49-F238E27FC236}">
                  <a16:creationId xmlns:a16="http://schemas.microsoft.com/office/drawing/2014/main" id="{5A052B65-5AF0-B647-9318-61ECDF66351D}"/>
                </a:ext>
              </a:extLst>
            </p:cNvPr>
            <p:cNvSpPr txBox="1"/>
            <p:nvPr/>
          </p:nvSpPr>
          <p:spPr>
            <a:xfrm>
              <a:off x="3669835" y="2941868"/>
              <a:ext cx="1405791" cy="230832"/>
            </a:xfrm>
            <a:prstGeom prst="rect">
              <a:avLst/>
            </a:prstGeom>
            <a:noFill/>
          </p:spPr>
          <p:txBody>
            <a:bodyPr wrap="square" rtlCol="0">
              <a:spAutoFit/>
            </a:bodyPr>
            <a:lstStyle/>
            <a:p>
              <a:r>
                <a:rPr lang="en-US" sz="900" dirty="0"/>
                <a:t>Non-significant values</a:t>
              </a:r>
            </a:p>
          </p:txBody>
        </p:sp>
      </p:grpSp>
      <p:sp>
        <p:nvSpPr>
          <p:cNvPr id="2" name="Rectangle 1">
            <a:extLst>
              <a:ext uri="{FF2B5EF4-FFF2-40B4-BE49-F238E27FC236}">
                <a16:creationId xmlns:a16="http://schemas.microsoft.com/office/drawing/2014/main" id="{7CDFD285-7008-4826-AC24-0E4606B72BA2}"/>
              </a:ext>
            </a:extLst>
          </p:cNvPr>
          <p:cNvSpPr/>
          <p:nvPr/>
        </p:nvSpPr>
        <p:spPr>
          <a:xfrm>
            <a:off x="643474" y="4088323"/>
            <a:ext cx="344179" cy="250838"/>
          </a:xfrm>
          <a:prstGeom prst="rect">
            <a:avLst/>
          </a:prstGeom>
          <a:solidFill>
            <a:srgbClr val="C01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5</a:t>
            </a:r>
          </a:p>
        </p:txBody>
      </p:sp>
      <p:sp>
        <p:nvSpPr>
          <p:cNvPr id="57" name="Rectangle 56">
            <a:extLst>
              <a:ext uri="{FF2B5EF4-FFF2-40B4-BE49-F238E27FC236}">
                <a16:creationId xmlns:a16="http://schemas.microsoft.com/office/drawing/2014/main" id="{3B782567-4B35-4FD8-B2B0-8BBDC5ECD2A9}"/>
              </a:ext>
            </a:extLst>
          </p:cNvPr>
          <p:cNvSpPr/>
          <p:nvPr/>
        </p:nvSpPr>
        <p:spPr>
          <a:xfrm>
            <a:off x="1073744" y="4090989"/>
            <a:ext cx="344179" cy="250838"/>
          </a:xfrm>
          <a:prstGeom prst="rect">
            <a:avLst/>
          </a:prstGeom>
          <a:solidFill>
            <a:srgbClr val="C01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4</a:t>
            </a:r>
          </a:p>
        </p:txBody>
      </p:sp>
      <p:sp>
        <p:nvSpPr>
          <p:cNvPr id="58" name="Rectangle 57">
            <a:extLst>
              <a:ext uri="{FF2B5EF4-FFF2-40B4-BE49-F238E27FC236}">
                <a16:creationId xmlns:a16="http://schemas.microsoft.com/office/drawing/2014/main" id="{0ED6B2F5-1BE3-4B76-AD0D-9E9DCFA43291}"/>
              </a:ext>
            </a:extLst>
          </p:cNvPr>
          <p:cNvSpPr/>
          <p:nvPr/>
        </p:nvSpPr>
        <p:spPr>
          <a:xfrm>
            <a:off x="1531213" y="4090989"/>
            <a:ext cx="344179" cy="250838"/>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3b</a:t>
            </a:r>
          </a:p>
        </p:txBody>
      </p:sp>
      <p:sp>
        <p:nvSpPr>
          <p:cNvPr id="59" name="Rectangle 58">
            <a:extLst>
              <a:ext uri="{FF2B5EF4-FFF2-40B4-BE49-F238E27FC236}">
                <a16:creationId xmlns:a16="http://schemas.microsoft.com/office/drawing/2014/main" id="{4C9627ED-9E48-4466-9F6B-6F376B109CD8}"/>
              </a:ext>
            </a:extLst>
          </p:cNvPr>
          <p:cNvSpPr/>
          <p:nvPr/>
        </p:nvSpPr>
        <p:spPr>
          <a:xfrm>
            <a:off x="1982729" y="4095631"/>
            <a:ext cx="344179" cy="25083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3a</a:t>
            </a:r>
          </a:p>
        </p:txBody>
      </p:sp>
      <p:sp>
        <p:nvSpPr>
          <p:cNvPr id="60" name="Rectangle 59">
            <a:extLst>
              <a:ext uri="{FF2B5EF4-FFF2-40B4-BE49-F238E27FC236}">
                <a16:creationId xmlns:a16="http://schemas.microsoft.com/office/drawing/2014/main" id="{83CE75F6-E3A2-4CC2-81E8-110F4A56CD08}"/>
              </a:ext>
            </a:extLst>
          </p:cNvPr>
          <p:cNvSpPr/>
          <p:nvPr/>
        </p:nvSpPr>
        <p:spPr>
          <a:xfrm>
            <a:off x="2602933" y="4090989"/>
            <a:ext cx="344179" cy="25083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2</a:t>
            </a:r>
          </a:p>
        </p:txBody>
      </p:sp>
      <p:sp>
        <p:nvSpPr>
          <p:cNvPr id="61" name="Rectangle 60">
            <a:extLst>
              <a:ext uri="{FF2B5EF4-FFF2-40B4-BE49-F238E27FC236}">
                <a16:creationId xmlns:a16="http://schemas.microsoft.com/office/drawing/2014/main" id="{4D78D254-5531-403E-8D09-72071AEFD679}"/>
              </a:ext>
            </a:extLst>
          </p:cNvPr>
          <p:cNvSpPr/>
          <p:nvPr/>
        </p:nvSpPr>
        <p:spPr>
          <a:xfrm>
            <a:off x="3475186" y="4086463"/>
            <a:ext cx="344179" cy="25083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1</a:t>
            </a:r>
          </a:p>
        </p:txBody>
      </p:sp>
    </p:spTree>
    <p:extLst>
      <p:ext uri="{BB962C8B-B14F-4D97-AF65-F5344CB8AC3E}">
        <p14:creationId xmlns:p14="http://schemas.microsoft.com/office/powerpoint/2010/main" val="33819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91806" y="3808509"/>
            <a:ext cx="5760244" cy="983346"/>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spcBef>
                <a:spcPts val="600"/>
              </a:spcBef>
              <a:defRPr/>
            </a:pPr>
            <a:r>
              <a:rPr lang="en-US" sz="3200" b="0" dirty="0"/>
              <a:t>Questions &amp; Answers</a:t>
            </a:r>
          </a:p>
          <a:p>
            <a:pPr>
              <a:spcBef>
                <a:spcPts val="600"/>
              </a:spcBef>
              <a:defRPr/>
            </a:pPr>
            <a:r>
              <a:rPr lang="en-US" sz="3200" b="0" dirty="0"/>
              <a:t>Recorded on October 6, 2021</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Tree>
    <p:extLst>
      <p:ext uri="{BB962C8B-B14F-4D97-AF65-F5344CB8AC3E}">
        <p14:creationId xmlns:p14="http://schemas.microsoft.com/office/powerpoint/2010/main" val="51831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pPr>
              <a:spcBef>
                <a:spcPts val="600"/>
              </a:spcBef>
            </a:pPr>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037641" cy="1154906"/>
          </a:xfrm>
        </p:spPr>
        <p:txBody>
          <a:bodyPr/>
          <a:lstStyle/>
          <a:p>
            <a:r>
              <a:rPr lang="en-US" sz="2400" dirty="0"/>
              <a:t>Describe the pathophysiological features of CKD giving rise to renal, CV, and mortality risks in patients with CKD and T2DM, despite optimized management, according to current standards of care (SOC).</a:t>
            </a:r>
          </a:p>
        </p:txBody>
      </p:sp>
      <p:sp>
        <p:nvSpPr>
          <p:cNvPr id="4" name="TextBox 3">
            <a:extLst>
              <a:ext uri="{FF2B5EF4-FFF2-40B4-BE49-F238E27FC236}">
                <a16:creationId xmlns:a16="http://schemas.microsoft.com/office/drawing/2014/main" id="{B2EFADD1-BB5C-EF43-B4F6-77DA0E7D9709}"/>
              </a:ext>
            </a:extLst>
          </p:cNvPr>
          <p:cNvSpPr txBox="1"/>
          <p:nvPr/>
        </p:nvSpPr>
        <p:spPr>
          <a:xfrm>
            <a:off x="2930718" y="1806156"/>
            <a:ext cx="939800" cy="1531188"/>
          </a:xfrm>
          <a:prstGeom prst="rect">
            <a:avLst/>
          </a:prstGeom>
          <a:noFill/>
        </p:spPr>
        <p:txBody>
          <a:bodyPr wrap="square" rtlCol="0">
            <a:spAutoFit/>
          </a:bodyPr>
          <a:lstStyle/>
          <a:p>
            <a:pPr algn="ctr">
              <a:lnSpc>
                <a:spcPct val="85000"/>
              </a:lnSpc>
              <a:spcBef>
                <a:spcPts val="600"/>
              </a:spcBef>
            </a:pPr>
            <a:r>
              <a:rPr lang="en-US" sz="11000" b="1" dirty="0">
                <a:solidFill>
                  <a:schemeClr val="accent3"/>
                </a:solidFill>
              </a:rPr>
              <a:t>2</a:t>
            </a:r>
          </a:p>
        </p:txBody>
      </p:sp>
    </p:spTree>
    <p:extLst>
      <p:ext uri="{BB962C8B-B14F-4D97-AF65-F5344CB8AC3E}">
        <p14:creationId xmlns:p14="http://schemas.microsoft.com/office/powerpoint/2010/main" val="1096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40265" y="0"/>
            <a:ext cx="8280398" cy="4242197"/>
          </a:xfrm>
        </p:spPr>
        <p:txBody>
          <a:bodyPr/>
          <a:lstStyle/>
          <a:p>
            <a:r>
              <a:rPr lang="en-US" sz="3000" dirty="0"/>
              <a:t>In support of improving patient care, </a:t>
            </a:r>
            <a:br>
              <a:rPr lang="en-US" sz="3000" dirty="0"/>
            </a:br>
            <a:r>
              <a:rPr lang="en-US" sz="3000" dirty="0"/>
              <a:t>CME Outfitters, LLC, is jointly accredited by the Accreditation Council for Continuing Medical Education (ACCME), the Accreditation Council for Pharmacy Education (ACPE), and the American Nurses Credentialing Center (ANCC), to provide continuing education for the health care team.</a:t>
            </a:r>
          </a:p>
          <a:p>
            <a:r>
              <a:rPr lang="en-US" sz="3000" dirty="0"/>
              <a:t> </a:t>
            </a:r>
          </a:p>
        </p:txBody>
      </p:sp>
      <p:pic>
        <p:nvPicPr>
          <p:cNvPr id="4" name="Picture 3" descr="Logo&#10;&#10;Description automatically generated">
            <a:extLst>
              <a:ext uri="{FF2B5EF4-FFF2-40B4-BE49-F238E27FC236}">
                <a16:creationId xmlns:a16="http://schemas.microsoft.com/office/drawing/2014/main" id="{4AEC0025-390B-0141-AF13-967279C841E5}"/>
              </a:ext>
            </a:extLst>
          </p:cNvPr>
          <p:cNvPicPr/>
          <p:nvPr/>
        </p:nvPicPr>
        <p:blipFill>
          <a:blip r:embed="rId3" cstate="email">
            <a:extLst>
              <a:ext uri="{28A0092B-C50C-407E-A947-70E740481C1C}">
                <a14:useLocalDpi xmlns:a14="http://schemas.microsoft.com/office/drawing/2010/main"/>
              </a:ext>
            </a:extLst>
          </a:blip>
          <a:stretch>
            <a:fillRect/>
          </a:stretch>
        </p:blipFill>
        <p:spPr>
          <a:xfrm>
            <a:off x="3583146" y="3615267"/>
            <a:ext cx="1987920" cy="1409699"/>
          </a:xfrm>
          <a:prstGeom prst="rect">
            <a:avLst/>
          </a:prstGeom>
        </p:spPr>
      </p:pic>
    </p:spTree>
    <p:extLst>
      <p:ext uri="{BB962C8B-B14F-4D97-AF65-F5344CB8AC3E}">
        <p14:creationId xmlns:p14="http://schemas.microsoft.com/office/powerpoint/2010/main" val="11839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8309810" cy="929485"/>
          </a:xfrm>
        </p:spPr>
        <p:txBody>
          <a:bodyPr/>
          <a:lstStyle/>
          <a:p>
            <a:r>
              <a:rPr lang="en-US" dirty="0"/>
              <a:t>Which of the following theories may cause CKD in a patient with diabetes?</a:t>
            </a:r>
          </a:p>
        </p:txBody>
      </p:sp>
      <p:sp>
        <p:nvSpPr>
          <p:cNvPr id="4" name="Content Placeholder 3"/>
          <p:cNvSpPr>
            <a:spLocks noGrp="1"/>
          </p:cNvSpPr>
          <p:nvPr>
            <p:ph idx="10"/>
          </p:nvPr>
        </p:nvSpPr>
        <p:spPr>
          <a:xfrm>
            <a:off x="417095" y="2253033"/>
            <a:ext cx="8309810" cy="2674578"/>
          </a:xfrm>
        </p:spPr>
        <p:txBody>
          <a:bodyPr/>
          <a:lstStyle/>
          <a:p>
            <a:r>
              <a:rPr lang="en-US" dirty="0"/>
              <a:t>Overexpression of IL-5</a:t>
            </a:r>
          </a:p>
          <a:p>
            <a:r>
              <a:rPr lang="en-US" dirty="0"/>
              <a:t>Increased mesangial contraction</a:t>
            </a:r>
          </a:p>
          <a:p>
            <a:r>
              <a:rPr lang="en-US" dirty="0"/>
              <a:t>Overexpression of mineralocorticoid receptor</a:t>
            </a:r>
          </a:p>
          <a:p>
            <a:r>
              <a:rPr lang="en-US" dirty="0"/>
              <a:t>Podocyte fusion</a:t>
            </a:r>
          </a:p>
          <a:p>
            <a:r>
              <a:rPr lang="en-US" dirty="0"/>
              <a:t>I don’t know</a:t>
            </a:r>
          </a:p>
          <a:p>
            <a:endParaRPr lang="en-US" dirty="0"/>
          </a:p>
        </p:txBody>
      </p:sp>
    </p:spTree>
    <p:extLst>
      <p:ext uri="{BB962C8B-B14F-4D97-AF65-F5344CB8AC3E}">
        <p14:creationId xmlns:p14="http://schemas.microsoft.com/office/powerpoint/2010/main" val="32462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AAA6-D1EF-4DD1-8896-63CC8F05CF2E}"/>
              </a:ext>
            </a:extLst>
          </p:cNvPr>
          <p:cNvSpPr>
            <a:spLocks noGrp="1"/>
          </p:cNvSpPr>
          <p:nvPr>
            <p:ph type="title"/>
          </p:nvPr>
        </p:nvSpPr>
        <p:spPr>
          <a:xfrm>
            <a:off x="417095" y="225225"/>
            <a:ext cx="4259408" cy="563231"/>
          </a:xfrm>
        </p:spPr>
        <p:txBody>
          <a:bodyPr wrap="square" anchor="ctr">
            <a:normAutofit/>
          </a:bodyPr>
          <a:lstStyle/>
          <a:p>
            <a:r>
              <a:rPr lang="en-US" sz="2800" dirty="0"/>
              <a:t>Contributors to CKD</a:t>
            </a:r>
          </a:p>
        </p:txBody>
      </p:sp>
      <p:sp>
        <p:nvSpPr>
          <p:cNvPr id="3077" name="Text Placeholder 4">
            <a:extLst>
              <a:ext uri="{FF2B5EF4-FFF2-40B4-BE49-F238E27FC236}">
                <a16:creationId xmlns:a16="http://schemas.microsoft.com/office/drawing/2014/main" id="{E4DE5EBD-F2DF-4641-855C-23AF6A9818EA}"/>
              </a:ext>
            </a:extLst>
          </p:cNvPr>
          <p:cNvSpPr>
            <a:spLocks noGrp="1"/>
          </p:cNvSpPr>
          <p:nvPr>
            <p:ph type="body" sz="quarter" idx="10"/>
          </p:nvPr>
        </p:nvSpPr>
        <p:spPr>
          <a:xfrm>
            <a:off x="0" y="4916515"/>
            <a:ext cx="7776754" cy="375487"/>
          </a:xfrm>
        </p:spPr>
        <p:txBody>
          <a:bodyPr bIns="118872"/>
          <a:lstStyle/>
          <a:p>
            <a:pPr marL="7938" indent="0"/>
            <a:r>
              <a:rPr lang="en-US" sz="800" dirty="0">
                <a:solidFill>
                  <a:srgbClr val="5C6B72"/>
                </a:solidFill>
              </a:rPr>
              <a:t>Image: Wikimedia Commons contributors. 2021. </a:t>
            </a:r>
            <a:br>
              <a:rPr lang="en-US" sz="800" dirty="0">
                <a:solidFill>
                  <a:srgbClr val="5C6B72"/>
                </a:solidFill>
              </a:rPr>
            </a:br>
            <a:r>
              <a:rPr lang="en-US" sz="800" dirty="0">
                <a:solidFill>
                  <a:srgbClr val="5C6B72"/>
                </a:solidFill>
              </a:rPr>
              <a:t>https://commons.wikimedia.org/w/index.php?title=File:Renin-angiotensin_system_in_man_shadow.svg&amp;oldid=558932343. Accessed September 29, 2021.</a:t>
            </a:r>
          </a:p>
        </p:txBody>
      </p:sp>
      <p:sp>
        <p:nvSpPr>
          <p:cNvPr id="3076" name="Content Placeholder 2">
            <a:extLst>
              <a:ext uri="{FF2B5EF4-FFF2-40B4-BE49-F238E27FC236}">
                <a16:creationId xmlns:a16="http://schemas.microsoft.com/office/drawing/2014/main" id="{3AFA8D65-76D7-4CEC-818D-6CA9B5A1B3B0}"/>
              </a:ext>
            </a:extLst>
          </p:cNvPr>
          <p:cNvSpPr>
            <a:spLocks noGrp="1"/>
          </p:cNvSpPr>
          <p:nvPr>
            <p:ph sz="half" idx="4294967295"/>
          </p:nvPr>
        </p:nvSpPr>
        <p:spPr>
          <a:xfrm>
            <a:off x="417095" y="1155700"/>
            <a:ext cx="3600868" cy="2825750"/>
          </a:xfrm>
        </p:spPr>
        <p:txBody>
          <a:bodyPr/>
          <a:lstStyle/>
          <a:p>
            <a:r>
              <a:rPr lang="en-US" sz="2400" dirty="0"/>
              <a:t>HTN</a:t>
            </a:r>
          </a:p>
          <a:p>
            <a:r>
              <a:rPr lang="en-US" sz="2400" dirty="0"/>
              <a:t>Diabetes</a:t>
            </a:r>
          </a:p>
          <a:p>
            <a:r>
              <a:rPr lang="en-US" sz="2400" dirty="0"/>
              <a:t>Systemic disease</a:t>
            </a:r>
          </a:p>
          <a:p>
            <a:r>
              <a:rPr lang="en-US" sz="2400" dirty="0"/>
              <a:t>Infections</a:t>
            </a:r>
          </a:p>
          <a:p>
            <a:r>
              <a:rPr lang="en-US" sz="2400" dirty="0"/>
              <a:t>Medications</a:t>
            </a:r>
          </a:p>
          <a:p>
            <a:r>
              <a:rPr lang="en-US" sz="2400" dirty="0"/>
              <a:t>Toxins</a:t>
            </a:r>
          </a:p>
        </p:txBody>
      </p:sp>
      <p:pic>
        <p:nvPicPr>
          <p:cNvPr id="4" name="Picture 3">
            <a:extLst>
              <a:ext uri="{FF2B5EF4-FFF2-40B4-BE49-F238E27FC236}">
                <a16:creationId xmlns:a16="http://schemas.microsoft.com/office/drawing/2014/main" id="{9F5F9ACB-63EA-4048-8DA1-826965FB66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4213" y="0"/>
            <a:ext cx="4068064" cy="5063067"/>
          </a:xfrm>
          <a:prstGeom prst="rect">
            <a:avLst/>
          </a:prstGeom>
        </p:spPr>
      </p:pic>
      <p:sp>
        <p:nvSpPr>
          <p:cNvPr id="5" name="TextBox 4">
            <a:extLst>
              <a:ext uri="{FF2B5EF4-FFF2-40B4-BE49-F238E27FC236}">
                <a16:creationId xmlns:a16="http://schemas.microsoft.com/office/drawing/2014/main" id="{21920921-EFE0-4382-9582-F093B5BFD4B5}"/>
              </a:ext>
            </a:extLst>
          </p:cNvPr>
          <p:cNvSpPr txBox="1"/>
          <p:nvPr/>
        </p:nvSpPr>
        <p:spPr>
          <a:xfrm>
            <a:off x="7247466" y="1047006"/>
            <a:ext cx="1769533" cy="523220"/>
          </a:xfrm>
          <a:prstGeom prst="rect">
            <a:avLst/>
          </a:prstGeom>
          <a:noFill/>
        </p:spPr>
        <p:txBody>
          <a:bodyPr wrap="square" rtlCol="0">
            <a:spAutoFit/>
          </a:bodyPr>
          <a:lstStyle/>
          <a:p>
            <a:r>
              <a:rPr lang="en-US" sz="1400" dirty="0"/>
              <a:t>Renin-angiotensin-aldosterone system</a:t>
            </a:r>
          </a:p>
        </p:txBody>
      </p:sp>
    </p:spTree>
    <p:extLst>
      <p:ext uri="{BB962C8B-B14F-4D97-AF65-F5344CB8AC3E}">
        <p14:creationId xmlns:p14="http://schemas.microsoft.com/office/powerpoint/2010/main" val="7126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D939-56DC-4E7E-989C-31E9D6992728}"/>
              </a:ext>
            </a:extLst>
          </p:cNvPr>
          <p:cNvSpPr>
            <a:spLocks noGrp="1"/>
          </p:cNvSpPr>
          <p:nvPr>
            <p:ph type="title"/>
          </p:nvPr>
        </p:nvSpPr>
        <p:spPr>
          <a:xfrm>
            <a:off x="408491" y="-46567"/>
            <a:ext cx="8547101" cy="824841"/>
          </a:xfrm>
        </p:spPr>
        <p:txBody>
          <a:bodyPr/>
          <a:lstStyle/>
          <a:p>
            <a:pPr>
              <a:spcBef>
                <a:spcPts val="600"/>
              </a:spcBef>
            </a:pPr>
            <a:r>
              <a:rPr lang="en-US" sz="2800" dirty="0">
                <a:cs typeface="Arial"/>
              </a:rPr>
              <a:t>Renal and CV Functional Change with CKD:</a:t>
            </a:r>
            <a:br>
              <a:rPr lang="en-US" sz="2800" dirty="0">
                <a:cs typeface="Arial"/>
              </a:rPr>
            </a:br>
            <a:r>
              <a:rPr lang="en-US" sz="2800" dirty="0">
                <a:cs typeface="Arial"/>
              </a:rPr>
              <a:t>RAS and MR Overexpression as Contributors</a:t>
            </a:r>
            <a:endParaRPr lang="en-US" sz="2800" dirty="0"/>
          </a:p>
        </p:txBody>
      </p:sp>
      <p:sp>
        <p:nvSpPr>
          <p:cNvPr id="3" name="Text Placeholder 2">
            <a:extLst>
              <a:ext uri="{FF2B5EF4-FFF2-40B4-BE49-F238E27FC236}">
                <a16:creationId xmlns:a16="http://schemas.microsoft.com/office/drawing/2014/main" id="{190C6A9E-D85C-4802-A81F-DDF6BE88CBAD}"/>
              </a:ext>
            </a:extLst>
          </p:cNvPr>
          <p:cNvSpPr>
            <a:spLocks noGrp="1"/>
          </p:cNvSpPr>
          <p:nvPr>
            <p:ph type="body" sz="quarter" idx="11"/>
          </p:nvPr>
        </p:nvSpPr>
        <p:spPr>
          <a:xfrm>
            <a:off x="0" y="4709535"/>
            <a:ext cx="8064138" cy="433965"/>
          </a:xfrm>
        </p:spPr>
        <p:txBody>
          <a:bodyPr/>
          <a:lstStyle/>
          <a:p>
            <a:pPr marL="7938" indent="0"/>
            <a:r>
              <a:rPr lang="en-US" sz="800" dirty="0">
                <a:solidFill>
                  <a:srgbClr val="5C6B72"/>
                </a:solidFill>
              </a:rPr>
              <a:t>Kidney image: Wikimedia Commons. 2021. https://commons.wikimedia.org/w/index.php?title=Special:CiteThisPage&amp;page=File%3AKidneyStructures.svg&amp;id=465533896&amp;wpFormIdentifier=titleform. Accessed September 29, 2021. Heart image: Wikimedia Commons. 2021. https://commons.wikimedia.org/wiki/File:Human_Heart.png. Accessed September 29, 2021. </a:t>
            </a:r>
          </a:p>
        </p:txBody>
      </p:sp>
      <p:graphicFrame>
        <p:nvGraphicFramePr>
          <p:cNvPr id="10" name="Table 10">
            <a:extLst>
              <a:ext uri="{FF2B5EF4-FFF2-40B4-BE49-F238E27FC236}">
                <a16:creationId xmlns:a16="http://schemas.microsoft.com/office/drawing/2014/main" id="{DAF7E7BF-54D2-AC49-8F69-508B4A7DC459}"/>
              </a:ext>
            </a:extLst>
          </p:cNvPr>
          <p:cNvGraphicFramePr>
            <a:graphicFrameLocks noGrp="1"/>
          </p:cNvGraphicFramePr>
          <p:nvPr>
            <p:extLst>
              <p:ext uri="{D42A27DB-BD31-4B8C-83A1-F6EECF244321}">
                <p14:modId xmlns:p14="http://schemas.microsoft.com/office/powerpoint/2010/main" val="1198184680"/>
              </p:ext>
            </p:extLst>
          </p:nvPr>
        </p:nvGraphicFramePr>
        <p:xfrm>
          <a:off x="972550" y="966842"/>
          <a:ext cx="7400082" cy="3639882"/>
        </p:xfrm>
        <a:graphic>
          <a:graphicData uri="http://schemas.openxmlformats.org/drawingml/2006/table">
            <a:tbl>
              <a:tblPr firstRow="1" bandRow="1">
                <a:tableStyleId>{5C22544A-7EE6-4342-B048-85BDC9FD1C3A}</a:tableStyleId>
              </a:tblPr>
              <a:tblGrid>
                <a:gridCol w="2650326">
                  <a:extLst>
                    <a:ext uri="{9D8B030D-6E8A-4147-A177-3AD203B41FA5}">
                      <a16:colId xmlns:a16="http://schemas.microsoft.com/office/drawing/2014/main" val="417938113"/>
                    </a:ext>
                  </a:extLst>
                </a:gridCol>
                <a:gridCol w="4749756">
                  <a:extLst>
                    <a:ext uri="{9D8B030D-6E8A-4147-A177-3AD203B41FA5}">
                      <a16:colId xmlns:a16="http://schemas.microsoft.com/office/drawing/2014/main" val="1426799375"/>
                    </a:ext>
                  </a:extLst>
                </a:gridCol>
              </a:tblGrid>
              <a:tr h="434114">
                <a:tc gridSpan="2">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lumOff val="10000"/>
                      </a:schemeClr>
                    </a:solidFill>
                  </a:tcPr>
                </a:tc>
                <a:tc hMerge="1">
                  <a:txBody>
                    <a:bodyPr/>
                    <a:lstStyle/>
                    <a:p>
                      <a:endParaRPr lang="en-US" dirty="0"/>
                    </a:p>
                  </a:txBody>
                  <a:tcPr/>
                </a:tc>
                <a:extLst>
                  <a:ext uri="{0D108BD9-81ED-4DB2-BD59-A6C34878D82A}">
                    <a16:rowId xmlns:a16="http://schemas.microsoft.com/office/drawing/2014/main" val="1597020332"/>
                  </a:ext>
                </a:extLst>
              </a:tr>
              <a:tr h="1302343">
                <a:tc>
                  <a:txBody>
                    <a:bodyPr/>
                    <a:lstStyle/>
                    <a:p>
                      <a:pPr algn="r"/>
                      <a:r>
                        <a:rPr lang="en-US" sz="1800" b="1" dirty="0"/>
                        <a:t>Kidney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r>
                        <a:rPr lang="en-US" sz="1800" dirty="0"/>
                        <a:t>Glomerulosclerosis</a:t>
                      </a:r>
                    </a:p>
                    <a:p>
                      <a:r>
                        <a:rPr lang="en-US" sz="1800" dirty="0"/>
                        <a:t>Interstitial fibrosis</a:t>
                      </a:r>
                    </a:p>
                    <a:p>
                      <a:r>
                        <a:rPr lang="en-US" sz="1800" dirty="0"/>
                        <a:t>Proteinuria</a:t>
                      </a:r>
                    </a:p>
                    <a:p>
                      <a:r>
                        <a:rPr lang="en-US" sz="1800" dirty="0"/>
                        <a:t>Renal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143214880"/>
                  </a:ext>
                </a:extLst>
              </a:tr>
              <a:tr h="1903425">
                <a:tc>
                  <a:txBody>
                    <a:bodyPr/>
                    <a:lstStyle/>
                    <a:p>
                      <a:pPr algn="r"/>
                      <a:r>
                        <a:rPr lang="en-US" sz="1800" b="1" dirty="0"/>
                        <a:t>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Ventricular hypertrophy inflammation</a:t>
                      </a:r>
                    </a:p>
                    <a:p>
                      <a:r>
                        <a:rPr lang="en-US" sz="1800" dirty="0"/>
                        <a:t>Oxidative stress</a:t>
                      </a:r>
                    </a:p>
                    <a:p>
                      <a:r>
                        <a:rPr lang="en-US" sz="1800" dirty="0"/>
                        <a:t>Cardiac fibrosis</a:t>
                      </a:r>
                    </a:p>
                    <a:p>
                      <a:r>
                        <a:rPr lang="en-US" sz="1800" dirty="0"/>
                        <a:t>Contractile dysfunction</a:t>
                      </a:r>
                    </a:p>
                    <a:p>
                      <a:r>
                        <a:rPr lang="en-US" sz="1800" dirty="0"/>
                        <a:t>Heart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658515"/>
                  </a:ext>
                </a:extLst>
              </a:tr>
            </a:tbl>
          </a:graphicData>
        </a:graphic>
      </p:graphicFrame>
      <p:pic>
        <p:nvPicPr>
          <p:cNvPr id="6" name="Picture 5">
            <a:extLst>
              <a:ext uri="{FF2B5EF4-FFF2-40B4-BE49-F238E27FC236}">
                <a16:creationId xmlns:a16="http://schemas.microsoft.com/office/drawing/2014/main" id="{3B30FD31-C3DA-FE43-B90A-6FBB6DC026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19487" y="2976270"/>
            <a:ext cx="998193" cy="1413768"/>
          </a:xfrm>
          <a:prstGeom prst="rect">
            <a:avLst/>
          </a:prstGeom>
        </p:spPr>
      </p:pic>
      <p:pic>
        <p:nvPicPr>
          <p:cNvPr id="5" name="Picture 4">
            <a:extLst>
              <a:ext uri="{FF2B5EF4-FFF2-40B4-BE49-F238E27FC236}">
                <a16:creationId xmlns:a16="http://schemas.microsoft.com/office/drawing/2014/main" id="{959F42D5-1027-E24B-A60F-9AE83EE9C58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92483" y="1535079"/>
            <a:ext cx="640744" cy="1037455"/>
          </a:xfrm>
          <a:prstGeom prst="rect">
            <a:avLst/>
          </a:prstGeom>
        </p:spPr>
      </p:pic>
    </p:spTree>
    <p:extLst>
      <p:ext uri="{BB962C8B-B14F-4D97-AF65-F5344CB8AC3E}">
        <p14:creationId xmlns:p14="http://schemas.microsoft.com/office/powerpoint/2010/main" val="157877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9D48D-FFE9-4952-AE8F-8FD61C56F999}"/>
              </a:ext>
            </a:extLst>
          </p:cNvPr>
          <p:cNvSpPr>
            <a:spLocks noGrp="1"/>
          </p:cNvSpPr>
          <p:nvPr>
            <p:ph type="title"/>
          </p:nvPr>
        </p:nvSpPr>
        <p:spPr>
          <a:xfrm>
            <a:off x="408491" y="110399"/>
            <a:ext cx="8547101" cy="510909"/>
          </a:xfrm>
        </p:spPr>
        <p:txBody>
          <a:bodyPr wrap="square" anchor="ctr">
            <a:normAutofit/>
          </a:bodyPr>
          <a:lstStyle/>
          <a:p>
            <a:r>
              <a:rPr lang="en-US" sz="2800" dirty="0"/>
              <a:t>Drivers of Fibrosis and Kidney Damage</a:t>
            </a:r>
          </a:p>
        </p:txBody>
      </p:sp>
      <p:sp>
        <p:nvSpPr>
          <p:cNvPr id="15" name="Text Placeholder 2">
            <a:extLst>
              <a:ext uri="{FF2B5EF4-FFF2-40B4-BE49-F238E27FC236}">
                <a16:creationId xmlns:a16="http://schemas.microsoft.com/office/drawing/2014/main" id="{E1D67A4C-1C2F-4D8C-880B-080C40779302}"/>
              </a:ext>
            </a:extLst>
          </p:cNvPr>
          <p:cNvSpPr>
            <a:spLocks noGrp="1"/>
          </p:cNvSpPr>
          <p:nvPr>
            <p:ph type="body" sz="quarter" idx="11"/>
          </p:nvPr>
        </p:nvSpPr>
        <p:spPr>
          <a:xfrm>
            <a:off x="0" y="4761857"/>
            <a:ext cx="7644385" cy="381643"/>
          </a:xfrm>
        </p:spPr>
        <p:txBody>
          <a:bodyPr/>
          <a:lstStyle/>
          <a:p>
            <a:pPr marL="6350" indent="0"/>
            <a:r>
              <a:rPr lang="en-US" dirty="0">
                <a:solidFill>
                  <a:srgbClr val="5C6B72"/>
                </a:solidFill>
              </a:rPr>
              <a:t>Biodigital.com. 2021. https://human.biodigital.com/view?id=production/maleAdult/chronic_kidney_disease&amp;lang=en. Accessed September 29, 2021. </a:t>
            </a:r>
          </a:p>
        </p:txBody>
      </p:sp>
      <p:pic>
        <p:nvPicPr>
          <p:cNvPr id="10" name="Content Placeholder 9">
            <a:extLst>
              <a:ext uri="{FF2B5EF4-FFF2-40B4-BE49-F238E27FC236}">
                <a16:creationId xmlns:a16="http://schemas.microsoft.com/office/drawing/2014/main" id="{40A88198-8BE4-204E-9E61-2D1300E7B64B}"/>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408492" y="904876"/>
            <a:ext cx="8547100" cy="3274219"/>
          </a:xfrm>
          <a:noFill/>
        </p:spPr>
      </p:pic>
    </p:spTree>
    <p:extLst>
      <p:ext uri="{BB962C8B-B14F-4D97-AF65-F5344CB8AC3E}">
        <p14:creationId xmlns:p14="http://schemas.microsoft.com/office/powerpoint/2010/main" val="41093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E314-A7E7-494A-88B2-7270F67CC508}"/>
              </a:ext>
            </a:extLst>
          </p:cNvPr>
          <p:cNvSpPr>
            <a:spLocks noGrp="1"/>
          </p:cNvSpPr>
          <p:nvPr>
            <p:ph type="title"/>
          </p:nvPr>
        </p:nvSpPr>
        <p:spPr>
          <a:xfrm>
            <a:off x="417095" y="285709"/>
            <a:ext cx="8309810" cy="458587"/>
          </a:xfrm>
        </p:spPr>
        <p:txBody>
          <a:bodyPr/>
          <a:lstStyle/>
          <a:p>
            <a:pPr>
              <a:spcBef>
                <a:spcPts val="600"/>
              </a:spcBef>
            </a:pPr>
            <a:r>
              <a:rPr lang="en-US" sz="2800" dirty="0">
                <a:solidFill>
                  <a:schemeClr val="bg1"/>
                </a:solidFill>
              </a:rPr>
              <a:t>The Science: Advancements in CKD</a:t>
            </a:r>
          </a:p>
        </p:txBody>
      </p:sp>
      <p:sp>
        <p:nvSpPr>
          <p:cNvPr id="3" name="Content Placeholder 2">
            <a:extLst>
              <a:ext uri="{FF2B5EF4-FFF2-40B4-BE49-F238E27FC236}">
                <a16:creationId xmlns:a16="http://schemas.microsoft.com/office/drawing/2014/main" id="{287D30F8-53AD-8D41-81E7-B6551B1B27BD}"/>
              </a:ext>
            </a:extLst>
          </p:cNvPr>
          <p:cNvSpPr>
            <a:spLocks noGrp="1"/>
          </p:cNvSpPr>
          <p:nvPr>
            <p:ph idx="1"/>
          </p:nvPr>
        </p:nvSpPr>
        <p:spPr>
          <a:xfrm>
            <a:off x="417095" y="1142178"/>
            <a:ext cx="8309810" cy="3142399"/>
          </a:xfrm>
        </p:spPr>
        <p:txBody>
          <a:bodyPr/>
          <a:lstStyle/>
          <a:p>
            <a:r>
              <a:rPr lang="en-US" sz="2400" dirty="0"/>
              <a:t>Traditional SOC strategy:</a:t>
            </a:r>
          </a:p>
          <a:p>
            <a:pPr lvl="1">
              <a:spcBef>
                <a:spcPts val="600"/>
              </a:spcBef>
            </a:pPr>
            <a:r>
              <a:rPr lang="en-US" sz="2000" dirty="0"/>
              <a:t>Implement lifestyle modifications</a:t>
            </a:r>
          </a:p>
          <a:p>
            <a:pPr lvl="2">
              <a:spcBef>
                <a:spcPts val="600"/>
              </a:spcBef>
            </a:pPr>
            <a:r>
              <a:rPr lang="en-US" sz="2000" dirty="0"/>
              <a:t>Exercise</a:t>
            </a:r>
          </a:p>
          <a:p>
            <a:pPr lvl="2">
              <a:spcBef>
                <a:spcPts val="600"/>
              </a:spcBef>
            </a:pPr>
            <a:r>
              <a:rPr lang="en-US" sz="2000" dirty="0"/>
              <a:t>Nutrition</a:t>
            </a:r>
          </a:p>
          <a:p>
            <a:pPr lvl="2">
              <a:spcBef>
                <a:spcPts val="600"/>
              </a:spcBef>
            </a:pPr>
            <a:r>
              <a:rPr lang="en-US" sz="2000" dirty="0"/>
              <a:t>Smoking cessation</a:t>
            </a:r>
          </a:p>
          <a:p>
            <a:pPr lvl="1">
              <a:spcBef>
                <a:spcPts val="600"/>
              </a:spcBef>
            </a:pPr>
            <a:r>
              <a:rPr lang="en-US" sz="2000" dirty="0"/>
              <a:t>Control co-morbid conditions like HTN, diabetes, and dyslipidemia because they are known contributors to kidney damage</a:t>
            </a:r>
          </a:p>
          <a:p>
            <a:pPr marL="0" indent="0" algn="ctr">
              <a:buNone/>
            </a:pPr>
            <a:r>
              <a:rPr lang="en-US" sz="2400" dirty="0">
                <a:solidFill>
                  <a:srgbClr val="0070C0"/>
                </a:solidFill>
              </a:rPr>
              <a:t>We’ve been doing this a long time!</a:t>
            </a:r>
          </a:p>
          <a:p>
            <a:pPr marL="0" indent="0" algn="ctr">
              <a:buNone/>
            </a:pPr>
            <a:r>
              <a:rPr lang="en-US" sz="2400" dirty="0">
                <a:solidFill>
                  <a:srgbClr val="0070C0"/>
                </a:solidFill>
              </a:rPr>
              <a:t>Where’s the science taking us now?</a:t>
            </a:r>
          </a:p>
        </p:txBody>
      </p:sp>
      <p:sp>
        <p:nvSpPr>
          <p:cNvPr id="4" name="Text Placeholder 3">
            <a:extLst>
              <a:ext uri="{FF2B5EF4-FFF2-40B4-BE49-F238E27FC236}">
                <a16:creationId xmlns:a16="http://schemas.microsoft.com/office/drawing/2014/main" id="{2CFAC3A3-60FF-3A4D-B367-474EDD13EBF0}"/>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7379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91806" y="3808509"/>
            <a:ext cx="5760244" cy="983346"/>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spcBef>
                <a:spcPts val="600"/>
              </a:spcBef>
              <a:defRPr/>
            </a:pPr>
            <a:r>
              <a:rPr lang="en-US" sz="3200" b="0" dirty="0"/>
              <a:t>Questions &amp; Answers</a:t>
            </a:r>
          </a:p>
          <a:p>
            <a:pPr>
              <a:spcBef>
                <a:spcPts val="600"/>
              </a:spcBef>
              <a:defRPr/>
            </a:pPr>
            <a:r>
              <a:rPr lang="en-US" sz="3200" b="0" dirty="0"/>
              <a:t>Recorded on October 6, 2021</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Tree>
    <p:extLst>
      <p:ext uri="{BB962C8B-B14F-4D97-AF65-F5344CB8AC3E}">
        <p14:creationId xmlns:p14="http://schemas.microsoft.com/office/powerpoint/2010/main" val="29714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F8F0-9452-4D3E-B041-E91008FD0093}"/>
              </a:ext>
            </a:extLst>
          </p:cNvPr>
          <p:cNvSpPr>
            <a:spLocks noGrp="1"/>
          </p:cNvSpPr>
          <p:nvPr>
            <p:ph type="title"/>
          </p:nvPr>
        </p:nvSpPr>
        <p:spPr>
          <a:xfrm>
            <a:off x="417095" y="233421"/>
            <a:ext cx="8309810" cy="563231"/>
          </a:xfrm>
        </p:spPr>
        <p:txBody>
          <a:bodyPr wrap="square" anchor="ctr">
            <a:normAutofit/>
          </a:bodyPr>
          <a:lstStyle/>
          <a:p>
            <a:pPr>
              <a:spcBef>
                <a:spcPts val="600"/>
              </a:spcBef>
            </a:pPr>
            <a:r>
              <a:rPr lang="en-US" sz="2800" dirty="0"/>
              <a:t>Consequences of MR Overactivation</a:t>
            </a:r>
          </a:p>
        </p:txBody>
      </p:sp>
      <p:sp>
        <p:nvSpPr>
          <p:cNvPr id="135" name="Content Placeholder 3">
            <a:extLst>
              <a:ext uri="{FF2B5EF4-FFF2-40B4-BE49-F238E27FC236}">
                <a16:creationId xmlns:a16="http://schemas.microsoft.com/office/drawing/2014/main" id="{30E5F758-6464-4FBC-A7EC-71E0E71FD9F9}"/>
              </a:ext>
            </a:extLst>
          </p:cNvPr>
          <p:cNvSpPr>
            <a:spLocks noGrp="1"/>
          </p:cNvSpPr>
          <p:nvPr>
            <p:ph sz="half" idx="2"/>
          </p:nvPr>
        </p:nvSpPr>
        <p:spPr>
          <a:xfrm>
            <a:off x="4664073" y="1155031"/>
            <a:ext cx="4479927" cy="2826378"/>
          </a:xfrm>
        </p:spPr>
        <p:txBody>
          <a:bodyPr/>
          <a:lstStyle/>
          <a:p>
            <a:pPr marL="342900" lvl="1" indent="0">
              <a:spcBef>
                <a:spcPts val="600"/>
              </a:spcBef>
              <a:buNone/>
            </a:pPr>
            <a:r>
              <a:rPr lang="en-US" dirty="0"/>
              <a:t>Changes in:</a:t>
            </a:r>
          </a:p>
          <a:p>
            <a:pPr lvl="1">
              <a:spcBef>
                <a:spcPts val="600"/>
              </a:spcBef>
            </a:pPr>
            <a:r>
              <a:rPr lang="en-US" dirty="0"/>
              <a:t>Endothelial function</a:t>
            </a:r>
          </a:p>
          <a:p>
            <a:pPr lvl="1">
              <a:spcBef>
                <a:spcPts val="600"/>
              </a:spcBef>
            </a:pPr>
            <a:r>
              <a:rPr lang="en-US" dirty="0"/>
              <a:t>Smooth muscle tone</a:t>
            </a:r>
          </a:p>
          <a:p>
            <a:pPr lvl="1">
              <a:spcBef>
                <a:spcPts val="600"/>
              </a:spcBef>
            </a:pPr>
            <a:r>
              <a:rPr lang="en-US" dirty="0"/>
              <a:t>Vascular remodeling </a:t>
            </a:r>
          </a:p>
          <a:p>
            <a:pPr lvl="1">
              <a:spcBef>
                <a:spcPts val="600"/>
              </a:spcBef>
            </a:pPr>
            <a:r>
              <a:rPr lang="en-US" dirty="0"/>
              <a:t>Fibrosis</a:t>
            </a:r>
          </a:p>
          <a:p>
            <a:pPr lvl="1">
              <a:spcBef>
                <a:spcPts val="600"/>
              </a:spcBef>
            </a:pPr>
            <a:r>
              <a:rPr lang="en-US" dirty="0"/>
              <a:t>BP</a:t>
            </a:r>
          </a:p>
          <a:p>
            <a:pPr marL="0" indent="0">
              <a:buNone/>
            </a:pPr>
            <a:endParaRPr lang="en-US" dirty="0"/>
          </a:p>
        </p:txBody>
      </p:sp>
      <p:sp>
        <p:nvSpPr>
          <p:cNvPr id="137" name="Text Placeholder 4">
            <a:extLst>
              <a:ext uri="{FF2B5EF4-FFF2-40B4-BE49-F238E27FC236}">
                <a16:creationId xmlns:a16="http://schemas.microsoft.com/office/drawing/2014/main" id="{A0E83098-5329-4FC0-8FE4-78979786D56B}"/>
              </a:ext>
            </a:extLst>
          </p:cNvPr>
          <p:cNvSpPr>
            <a:spLocks noGrp="1"/>
          </p:cNvSpPr>
          <p:nvPr>
            <p:ph type="body" sz="quarter" idx="10"/>
          </p:nvPr>
        </p:nvSpPr>
        <p:spPr>
          <a:xfrm>
            <a:off x="0" y="4892662"/>
            <a:ext cx="8072846" cy="250838"/>
          </a:xfrm>
        </p:spPr>
        <p:txBody>
          <a:bodyPr/>
          <a:lstStyle/>
          <a:p>
            <a:r>
              <a:rPr lang="en-US" dirty="0"/>
              <a:t>Buonafine M, et al. </a:t>
            </a:r>
            <a:r>
              <a:rPr lang="en-US" i="1" dirty="0"/>
              <a:t>Am J Hypertens</a:t>
            </a:r>
            <a:r>
              <a:rPr lang="en-US" dirty="0"/>
              <a:t>. 2018;31:1165-1174.</a:t>
            </a:r>
          </a:p>
        </p:txBody>
      </p:sp>
      <p:pic>
        <p:nvPicPr>
          <p:cNvPr id="8" name="Picture 2" descr="Aldosterone hormone, mineralocorticoid hormone produced by adrenals, 3D illustration">
            <a:extLst>
              <a:ext uri="{FF2B5EF4-FFF2-40B4-BE49-F238E27FC236}">
                <a16:creationId xmlns:a16="http://schemas.microsoft.com/office/drawing/2014/main" id="{F2D78015-E5B3-044B-8820-FCBE8B673AE3}"/>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219244" y="1141575"/>
            <a:ext cx="4479928" cy="315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8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453785-E5FD-44DE-BC27-9DED9414647B}"/>
              </a:ext>
            </a:extLst>
          </p:cNvPr>
          <p:cNvSpPr>
            <a:spLocks noGrp="1"/>
          </p:cNvSpPr>
          <p:nvPr>
            <p:ph type="title"/>
          </p:nvPr>
        </p:nvSpPr>
        <p:spPr>
          <a:xfrm>
            <a:off x="417095" y="285709"/>
            <a:ext cx="8309810" cy="458587"/>
          </a:xfrm>
        </p:spPr>
        <p:txBody>
          <a:bodyPr/>
          <a:lstStyle/>
          <a:p>
            <a:pPr>
              <a:spcBef>
                <a:spcPts val="600"/>
              </a:spcBef>
            </a:pPr>
            <a:r>
              <a:rPr lang="en-US" sz="2800" dirty="0">
                <a:cs typeface="Arial"/>
              </a:rPr>
              <a:t>Addressing Control: CKD Drivers</a:t>
            </a:r>
          </a:p>
        </p:txBody>
      </p:sp>
      <p:graphicFrame>
        <p:nvGraphicFramePr>
          <p:cNvPr id="5" name="Diagram 5">
            <a:extLst>
              <a:ext uri="{FF2B5EF4-FFF2-40B4-BE49-F238E27FC236}">
                <a16:creationId xmlns:a16="http://schemas.microsoft.com/office/drawing/2014/main" id="{76D37A15-6F10-4599-96D9-71012F00FFE8}"/>
              </a:ext>
            </a:extLst>
          </p:cNvPr>
          <p:cNvGraphicFramePr>
            <a:graphicFrameLocks noGrp="1"/>
          </p:cNvGraphicFramePr>
          <p:nvPr>
            <p:ph idx="1"/>
            <p:extLst>
              <p:ext uri="{D42A27DB-BD31-4B8C-83A1-F6EECF244321}">
                <p14:modId xmlns:p14="http://schemas.microsoft.com/office/powerpoint/2010/main" val="1017934835"/>
              </p:ext>
            </p:extLst>
          </p:nvPr>
        </p:nvGraphicFramePr>
        <p:xfrm>
          <a:off x="417095" y="1176157"/>
          <a:ext cx="8467023" cy="3250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C8A76810-28CC-45D9-B78B-6AEEEE7F27C7}"/>
              </a:ext>
            </a:extLst>
          </p:cNvPr>
          <p:cNvSpPr>
            <a:spLocks noGrp="1"/>
          </p:cNvSpPr>
          <p:nvPr>
            <p:ph type="body" sz="quarter" idx="10"/>
          </p:nvPr>
        </p:nvSpPr>
        <p:spPr>
          <a:xfrm>
            <a:off x="0" y="4761857"/>
            <a:ext cx="8055429" cy="381643"/>
          </a:xfrm>
        </p:spPr>
        <p:txBody>
          <a:bodyPr/>
          <a:lstStyle/>
          <a:p>
            <a:pPr marL="7938" indent="0"/>
            <a:r>
              <a:rPr lang="en-US" dirty="0"/>
              <a:t>1. Kidney Disease: Improving Global Outcomes (KDIGO) Diabetes Work Group. </a:t>
            </a:r>
            <a:r>
              <a:rPr lang="en-US" i="1" dirty="0"/>
              <a:t>Kidney Int</a:t>
            </a:r>
            <a:r>
              <a:rPr lang="en-US" dirty="0"/>
              <a:t>. 2020;98(4S):S1-S115. 2. American Diabetes Association. </a:t>
            </a:r>
            <a:r>
              <a:rPr lang="en-US" i="1" dirty="0"/>
              <a:t>Diabetes Care</a:t>
            </a:r>
            <a:r>
              <a:rPr lang="en-US" dirty="0"/>
              <a:t>. 2021;44(Suppl 1):S111-S124.</a:t>
            </a:r>
          </a:p>
        </p:txBody>
      </p:sp>
    </p:spTree>
    <p:extLst>
      <p:ext uri="{BB962C8B-B14F-4D97-AF65-F5344CB8AC3E}">
        <p14:creationId xmlns:p14="http://schemas.microsoft.com/office/powerpoint/2010/main" val="21461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91806" y="3808509"/>
            <a:ext cx="5760244" cy="983346"/>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spcBef>
                <a:spcPts val="600"/>
              </a:spcBef>
              <a:defRPr/>
            </a:pPr>
            <a:r>
              <a:rPr lang="en-US" sz="3200" b="0" dirty="0"/>
              <a:t>Questions &amp; Answers</a:t>
            </a:r>
          </a:p>
          <a:p>
            <a:pPr>
              <a:spcBef>
                <a:spcPts val="600"/>
              </a:spcBef>
              <a:defRPr/>
            </a:pPr>
            <a:r>
              <a:rPr lang="en-US" sz="3200" b="0" dirty="0"/>
              <a:t>Recorded on October 6, 2021</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Tree>
    <p:extLst>
      <p:ext uri="{BB962C8B-B14F-4D97-AF65-F5344CB8AC3E}">
        <p14:creationId xmlns:p14="http://schemas.microsoft.com/office/powerpoint/2010/main" val="3043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2DF6-19BC-482B-AD40-91DE697991CB}"/>
              </a:ext>
            </a:extLst>
          </p:cNvPr>
          <p:cNvSpPr>
            <a:spLocks noGrp="1"/>
          </p:cNvSpPr>
          <p:nvPr>
            <p:ph type="title"/>
          </p:nvPr>
        </p:nvSpPr>
        <p:spPr>
          <a:xfrm>
            <a:off x="417095" y="285709"/>
            <a:ext cx="8309810" cy="458587"/>
          </a:xfrm>
        </p:spPr>
        <p:txBody>
          <a:bodyPr/>
          <a:lstStyle/>
          <a:p>
            <a:pPr>
              <a:spcBef>
                <a:spcPts val="600"/>
              </a:spcBef>
            </a:pPr>
            <a:r>
              <a:rPr lang="en-US" sz="2800" dirty="0">
                <a:cs typeface="Arial"/>
              </a:rPr>
              <a:t>Renal Protective Mechanisms</a:t>
            </a:r>
            <a:endParaRPr lang="en-US" sz="2800" dirty="0"/>
          </a:p>
        </p:txBody>
      </p:sp>
      <p:sp>
        <p:nvSpPr>
          <p:cNvPr id="4" name="Text Placeholder 3">
            <a:extLst>
              <a:ext uri="{FF2B5EF4-FFF2-40B4-BE49-F238E27FC236}">
                <a16:creationId xmlns:a16="http://schemas.microsoft.com/office/drawing/2014/main" id="{1CF3431F-3052-4E7D-BF35-72EBFF204913}"/>
              </a:ext>
            </a:extLst>
          </p:cNvPr>
          <p:cNvSpPr>
            <a:spLocks noGrp="1"/>
          </p:cNvSpPr>
          <p:nvPr>
            <p:ph type="body" sz="quarter" idx="10"/>
          </p:nvPr>
        </p:nvSpPr>
        <p:spPr>
          <a:xfrm>
            <a:off x="0" y="4654036"/>
            <a:ext cx="8142973" cy="486287"/>
          </a:xfrm>
        </p:spPr>
        <p:txBody>
          <a:bodyPr bIns="118872"/>
          <a:lstStyle/>
          <a:p>
            <a:pPr marL="9525" indent="0"/>
            <a:r>
              <a:rPr lang="en-US" sz="700" dirty="0">
                <a:solidFill>
                  <a:srgbClr val="5C6B72"/>
                </a:solidFill>
              </a:rPr>
              <a:t>GLP-1 RA = Glucagon-like peptide-1 receptor agonist. . MRA =Mineralocorticoid receptor antagonist. RAS = Renin-angiotensin system. SGTL2 = Sodium-glucose cotransporter-2.</a:t>
            </a:r>
            <a:br>
              <a:rPr lang="en-US" sz="700" dirty="0">
                <a:solidFill>
                  <a:srgbClr val="5C6B72"/>
                </a:solidFill>
              </a:rPr>
            </a:br>
            <a:r>
              <a:rPr lang="en-US" sz="700" dirty="0">
                <a:solidFill>
                  <a:srgbClr val="5C6B72"/>
                </a:solidFill>
              </a:rPr>
              <a:t>1. Fioretto P, et al. </a:t>
            </a:r>
            <a:r>
              <a:rPr lang="en-US" sz="700" i="1" dirty="0">
                <a:solidFill>
                  <a:srgbClr val="5C6B72"/>
                </a:solidFill>
              </a:rPr>
              <a:t>Diabetes Care</a:t>
            </a:r>
            <a:r>
              <a:rPr lang="en-US" sz="700" dirty="0">
                <a:solidFill>
                  <a:srgbClr val="5C6B72"/>
                </a:solidFill>
              </a:rPr>
              <a:t>. 2016;39 Suppl 2:S165-S171. 2. Greco EV, et al. </a:t>
            </a:r>
            <a:r>
              <a:rPr lang="en-US" sz="700" i="1" dirty="0">
                <a:solidFill>
                  <a:srgbClr val="5C6B72"/>
                </a:solidFill>
              </a:rPr>
              <a:t>Medicina (Kaunas)</a:t>
            </a:r>
            <a:r>
              <a:rPr lang="en-US" sz="700" dirty="0">
                <a:solidFill>
                  <a:srgbClr val="5C6B72"/>
                </a:solidFill>
              </a:rPr>
              <a:t>. 2019;55(6):233. May 31. 3. Weir MR. </a:t>
            </a:r>
            <a:r>
              <a:rPr lang="en-US" sz="700" i="1" dirty="0">
                <a:solidFill>
                  <a:srgbClr val="5C6B72"/>
                </a:solidFill>
              </a:rPr>
              <a:t>Postgrad Med</a:t>
            </a:r>
            <a:r>
              <a:rPr lang="en-US" sz="700" dirty="0">
                <a:solidFill>
                  <a:srgbClr val="5C6B72"/>
                </a:solidFill>
              </a:rPr>
              <a:t>. 2009;121(1):96-103. 4. Agarwal R, et al.. </a:t>
            </a:r>
            <a:r>
              <a:rPr lang="en-US" sz="700" i="1" dirty="0">
                <a:solidFill>
                  <a:srgbClr val="5C6B72"/>
                </a:solidFill>
              </a:rPr>
              <a:t>Eur Heart J</a:t>
            </a:r>
            <a:r>
              <a:rPr lang="en-US" sz="700" dirty="0">
                <a:solidFill>
                  <a:srgbClr val="5C6B72"/>
                </a:solidFill>
              </a:rPr>
              <a:t>. 2021;42(2):152-161. Kidney image: Wikimedia Commons. 2021. https://commons.wikimedia.org/w/index.php?title=Special:CiteThisPage&amp;page=File%3AKidneyStructures.svg&amp;id=465533896&amp;wpFormIdentifier=titleform. Accessed September 29, 2021. </a:t>
            </a:r>
          </a:p>
        </p:txBody>
      </p:sp>
      <p:sp>
        <p:nvSpPr>
          <p:cNvPr id="6" name="Rectangle 5">
            <a:extLst>
              <a:ext uri="{FF2B5EF4-FFF2-40B4-BE49-F238E27FC236}">
                <a16:creationId xmlns:a16="http://schemas.microsoft.com/office/drawing/2014/main" id="{6EE80B5A-DFE5-420F-ADBE-8BFFCB89B569}"/>
              </a:ext>
            </a:extLst>
          </p:cNvPr>
          <p:cNvSpPr/>
          <p:nvPr/>
        </p:nvSpPr>
        <p:spPr>
          <a:xfrm>
            <a:off x="5142157" y="991795"/>
            <a:ext cx="3639564" cy="1525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b="1" dirty="0"/>
              <a:t>RAS Inhibitor</a:t>
            </a:r>
            <a:r>
              <a:rPr lang="en-US" b="1" baseline="30000" dirty="0"/>
              <a:t>3</a:t>
            </a:r>
            <a:br>
              <a:rPr lang="en-US" dirty="0"/>
            </a:br>
            <a:r>
              <a:rPr lang="en-US" dirty="0"/>
              <a:t>Modulate renal blood flow and tubular function</a:t>
            </a:r>
          </a:p>
        </p:txBody>
      </p:sp>
      <p:sp>
        <p:nvSpPr>
          <p:cNvPr id="7" name="Rectangle 6">
            <a:extLst>
              <a:ext uri="{FF2B5EF4-FFF2-40B4-BE49-F238E27FC236}">
                <a16:creationId xmlns:a16="http://schemas.microsoft.com/office/drawing/2014/main" id="{6335674A-E936-46F7-B8E8-905C1AE4B3B9}"/>
              </a:ext>
            </a:extLst>
          </p:cNvPr>
          <p:cNvSpPr>
            <a:spLocks/>
          </p:cNvSpPr>
          <p:nvPr/>
        </p:nvSpPr>
        <p:spPr>
          <a:xfrm>
            <a:off x="5142157" y="2882932"/>
            <a:ext cx="3639564" cy="1525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b="1" dirty="0"/>
              <a:t>MR Antagonist</a:t>
            </a:r>
            <a:r>
              <a:rPr lang="en-US" b="1" baseline="30000" dirty="0"/>
              <a:t>4</a:t>
            </a:r>
            <a:br>
              <a:rPr lang="en-US" dirty="0"/>
            </a:br>
            <a:r>
              <a:rPr lang="en-US" dirty="0"/>
              <a:t>Prevents MR overactivation; </a:t>
            </a:r>
            <a:br>
              <a:rPr lang="en-US" dirty="0"/>
            </a:br>
            <a:r>
              <a:rPr lang="en-US" dirty="0"/>
              <a:t>decrease inflammation and kidney fibrosis</a:t>
            </a:r>
          </a:p>
        </p:txBody>
      </p:sp>
      <p:sp>
        <p:nvSpPr>
          <p:cNvPr id="8" name="Rectangle 7">
            <a:extLst>
              <a:ext uri="{FF2B5EF4-FFF2-40B4-BE49-F238E27FC236}">
                <a16:creationId xmlns:a16="http://schemas.microsoft.com/office/drawing/2014/main" id="{D7A5962D-D30F-4A05-B8C5-E88ED95B39EE}"/>
              </a:ext>
            </a:extLst>
          </p:cNvPr>
          <p:cNvSpPr>
            <a:spLocks/>
          </p:cNvSpPr>
          <p:nvPr/>
        </p:nvSpPr>
        <p:spPr>
          <a:xfrm>
            <a:off x="359344" y="2819157"/>
            <a:ext cx="3639564" cy="1525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b="1" dirty="0"/>
              <a:t>GLP-1 RA</a:t>
            </a:r>
            <a:r>
              <a:rPr lang="en-US" b="1" baseline="30000" dirty="0"/>
              <a:t>2</a:t>
            </a:r>
            <a:br>
              <a:rPr lang="en-US" dirty="0"/>
            </a:br>
            <a:r>
              <a:rPr lang="en-US" dirty="0"/>
              <a:t>Reduce emergence/progression of proteinuria</a:t>
            </a:r>
          </a:p>
        </p:txBody>
      </p:sp>
      <p:sp>
        <p:nvSpPr>
          <p:cNvPr id="9" name="Rectangle 8">
            <a:extLst>
              <a:ext uri="{FF2B5EF4-FFF2-40B4-BE49-F238E27FC236}">
                <a16:creationId xmlns:a16="http://schemas.microsoft.com/office/drawing/2014/main" id="{52AFF2C8-C7FA-45B7-9F61-A128B0018026}"/>
              </a:ext>
            </a:extLst>
          </p:cNvPr>
          <p:cNvSpPr>
            <a:spLocks/>
          </p:cNvSpPr>
          <p:nvPr/>
        </p:nvSpPr>
        <p:spPr>
          <a:xfrm>
            <a:off x="359344" y="984920"/>
            <a:ext cx="3639564" cy="1525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b="1" dirty="0"/>
              <a:t>SGLT2 Inhibitor</a:t>
            </a:r>
            <a:r>
              <a:rPr lang="en-US" b="1" baseline="30000" dirty="0"/>
              <a:t>1</a:t>
            </a:r>
            <a:br>
              <a:rPr lang="en-US" dirty="0"/>
            </a:br>
            <a:r>
              <a:rPr lang="en-US" dirty="0"/>
              <a:t>Reduce sodium resorption, progressive recovery, and stabilization of renal function</a:t>
            </a:r>
          </a:p>
        </p:txBody>
      </p:sp>
      <p:sp>
        <p:nvSpPr>
          <p:cNvPr id="3" name="Rectangle 2">
            <a:extLst>
              <a:ext uri="{FF2B5EF4-FFF2-40B4-BE49-F238E27FC236}">
                <a16:creationId xmlns:a16="http://schemas.microsoft.com/office/drawing/2014/main" id="{11A86899-2F71-4DD5-8319-C93E0149D0C9}"/>
              </a:ext>
            </a:extLst>
          </p:cNvPr>
          <p:cNvSpPr/>
          <p:nvPr/>
        </p:nvSpPr>
        <p:spPr>
          <a:xfrm>
            <a:off x="3751396" y="2094314"/>
            <a:ext cx="1509132" cy="1244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11B5731-5551-4E4B-87B6-B8066DF1BD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24218" y="2260206"/>
            <a:ext cx="563487" cy="912365"/>
          </a:xfrm>
          <a:prstGeom prst="rect">
            <a:avLst/>
          </a:prstGeom>
        </p:spPr>
      </p:pic>
    </p:spTree>
    <p:extLst>
      <p:ext uri="{BB962C8B-B14F-4D97-AF65-F5344CB8AC3E}">
        <p14:creationId xmlns:p14="http://schemas.microsoft.com/office/powerpoint/2010/main" val="36281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738716"/>
            <a:ext cx="6146165" cy="929485"/>
          </a:xfrm>
        </p:spPr>
        <p:txBody>
          <a:bodyPr/>
          <a:lstStyle/>
          <a:p>
            <a:pPr>
              <a:spcBef>
                <a:spcPts val="600"/>
              </a:spcBef>
            </a:pPr>
            <a:r>
              <a:rPr lang="en-US" sz="3200" dirty="0"/>
              <a:t>Dhiren K. Patel, PharmD, CDCES, BC-ADM</a:t>
            </a:r>
          </a:p>
        </p:txBody>
      </p:sp>
      <p:sp>
        <p:nvSpPr>
          <p:cNvPr id="3" name="Text Placeholder 2"/>
          <p:cNvSpPr>
            <a:spLocks noGrp="1"/>
          </p:cNvSpPr>
          <p:nvPr>
            <p:ph type="body" sz="quarter" idx="10"/>
          </p:nvPr>
        </p:nvSpPr>
        <p:spPr>
          <a:xfrm>
            <a:off x="549276" y="2668201"/>
            <a:ext cx="7680324" cy="1154906"/>
          </a:xfrm>
        </p:spPr>
        <p:txBody>
          <a:bodyPr/>
          <a:lstStyle/>
          <a:p>
            <a:r>
              <a:rPr lang="en-US" sz="2200" dirty="0"/>
              <a:t>Adjunct Associate Professor of Pharmacy Practice</a:t>
            </a:r>
          </a:p>
          <a:p>
            <a:r>
              <a:rPr lang="en-US" sz="2200" dirty="0"/>
              <a:t>Massachusetts College of Pharmacy and Health Sciences</a:t>
            </a:r>
          </a:p>
          <a:p>
            <a:r>
              <a:rPr lang="en-US" sz="2200" dirty="0"/>
              <a:t>Clinical Pharmacy Specialist</a:t>
            </a:r>
          </a:p>
          <a:p>
            <a:r>
              <a:rPr lang="en-US" sz="2200" dirty="0"/>
              <a:t>Boston, MA</a:t>
            </a:r>
          </a:p>
          <a:p>
            <a:endParaRPr lang="en-US" sz="2200" dirty="0"/>
          </a:p>
        </p:txBody>
      </p:sp>
    </p:spTree>
    <p:extLst>
      <p:ext uri="{BB962C8B-B14F-4D97-AF65-F5344CB8AC3E}">
        <p14:creationId xmlns:p14="http://schemas.microsoft.com/office/powerpoint/2010/main" val="21067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pPr>
              <a:spcBef>
                <a:spcPts val="600"/>
              </a:spcBef>
            </a:pPr>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029549" cy="1154906"/>
          </a:xfrm>
        </p:spPr>
        <p:txBody>
          <a:bodyPr/>
          <a:lstStyle/>
          <a:p>
            <a:r>
              <a:rPr lang="en-US" sz="2600" dirty="0"/>
              <a:t>Assess new efficacy and safety data for current and emerging therapies for CKD in patients with T2DM.</a:t>
            </a:r>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806156"/>
            <a:ext cx="939800" cy="1531188"/>
          </a:xfrm>
          <a:prstGeom prst="rect">
            <a:avLst/>
          </a:prstGeom>
          <a:noFill/>
        </p:spPr>
        <p:txBody>
          <a:bodyPr wrap="square" rtlCol="0">
            <a:spAutoFit/>
          </a:bodyPr>
          <a:lstStyle/>
          <a:p>
            <a:pPr algn="ctr">
              <a:lnSpc>
                <a:spcPct val="85000"/>
              </a:lnSpc>
              <a:spcBef>
                <a:spcPts val="600"/>
              </a:spcBef>
            </a:pPr>
            <a:r>
              <a:rPr lang="en-US" sz="11000" b="1" dirty="0">
                <a:solidFill>
                  <a:schemeClr val="accent4"/>
                </a:solidFill>
              </a:rPr>
              <a:t>3</a:t>
            </a:r>
          </a:p>
        </p:txBody>
      </p:sp>
    </p:spTree>
    <p:extLst>
      <p:ext uri="{BB962C8B-B14F-4D97-AF65-F5344CB8AC3E}">
        <p14:creationId xmlns:p14="http://schemas.microsoft.com/office/powerpoint/2010/main" val="20457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6D8F-0250-48ED-A8DA-95F651AE213A}"/>
              </a:ext>
            </a:extLst>
          </p:cNvPr>
          <p:cNvSpPr>
            <a:spLocks noGrp="1"/>
          </p:cNvSpPr>
          <p:nvPr>
            <p:ph type="title"/>
          </p:nvPr>
        </p:nvSpPr>
        <p:spPr>
          <a:xfrm>
            <a:off x="408491" y="136560"/>
            <a:ext cx="8547101" cy="458587"/>
          </a:xfrm>
        </p:spPr>
        <p:txBody>
          <a:bodyPr/>
          <a:lstStyle/>
          <a:p>
            <a:r>
              <a:rPr lang="en-US" sz="2800" dirty="0">
                <a:cs typeface="Arial"/>
              </a:rPr>
              <a:t>Current Standard of Care</a:t>
            </a:r>
            <a:endParaRPr lang="en-US" sz="2800" dirty="0"/>
          </a:p>
        </p:txBody>
      </p:sp>
      <p:sp>
        <p:nvSpPr>
          <p:cNvPr id="3" name="Text Placeholder 2">
            <a:extLst>
              <a:ext uri="{FF2B5EF4-FFF2-40B4-BE49-F238E27FC236}">
                <a16:creationId xmlns:a16="http://schemas.microsoft.com/office/drawing/2014/main" id="{5EBAFB24-9B76-4682-B860-C187F8D861E4}"/>
              </a:ext>
            </a:extLst>
          </p:cNvPr>
          <p:cNvSpPr>
            <a:spLocks noGrp="1"/>
          </p:cNvSpPr>
          <p:nvPr>
            <p:ph type="body" sz="quarter" idx="11"/>
          </p:nvPr>
        </p:nvSpPr>
        <p:spPr/>
        <p:txBody>
          <a:bodyPr/>
          <a:lstStyle/>
          <a:p>
            <a:pPr marL="7938" indent="0"/>
            <a:r>
              <a:rPr lang="en-US" dirty="0"/>
              <a:t>1. de Boer IH, et al. </a:t>
            </a:r>
            <a:r>
              <a:rPr lang="en-US" i="1" dirty="0"/>
              <a:t>Kidney Int</a:t>
            </a:r>
            <a:r>
              <a:rPr lang="en-US" dirty="0"/>
              <a:t>. 2020;98(4S):S1-S15. 2. American Diabetes Association. </a:t>
            </a:r>
            <a:r>
              <a:rPr lang="en-US" i="1" dirty="0"/>
              <a:t>Diabetes Care</a:t>
            </a:r>
            <a:r>
              <a:rPr lang="en-US" dirty="0"/>
              <a:t>. 2021;44(Suppl 1):S111-S124.</a:t>
            </a:r>
          </a:p>
        </p:txBody>
      </p:sp>
      <p:sp>
        <p:nvSpPr>
          <p:cNvPr id="8" name="Content Placeholder 7">
            <a:extLst>
              <a:ext uri="{FF2B5EF4-FFF2-40B4-BE49-F238E27FC236}">
                <a16:creationId xmlns:a16="http://schemas.microsoft.com/office/drawing/2014/main" id="{451C6C26-3852-4EBC-A8EB-48001CEE4646}"/>
              </a:ext>
            </a:extLst>
          </p:cNvPr>
          <p:cNvSpPr>
            <a:spLocks noGrp="1"/>
          </p:cNvSpPr>
          <p:nvPr>
            <p:ph sz="quarter" idx="10"/>
          </p:nvPr>
        </p:nvSpPr>
        <p:spPr>
          <a:xfrm>
            <a:off x="408492" y="904876"/>
            <a:ext cx="3486176" cy="3274219"/>
          </a:xfrm>
        </p:spPr>
        <p:txBody>
          <a:bodyPr vert="horz" wrap="square" lIns="0" tIns="45720" rIns="0" bIns="45720" rtlCol="0" anchor="t">
            <a:noAutofit/>
          </a:bodyPr>
          <a:lstStyle/>
          <a:p>
            <a:pPr marL="0" indent="0">
              <a:buNone/>
            </a:pPr>
            <a:r>
              <a:rPr lang="en-US" sz="2000" dirty="0"/>
              <a:t>A comprehensive strategy to reduce risks of kidney disease progression and CV disease:</a:t>
            </a:r>
          </a:p>
          <a:p>
            <a:r>
              <a:rPr lang="en-US" sz="2000" dirty="0"/>
              <a:t>ADA Guideline Recommendations</a:t>
            </a:r>
            <a:r>
              <a:rPr lang="en-US" sz="2000" baseline="30000" dirty="0"/>
              <a:t>2</a:t>
            </a:r>
            <a:endParaRPr lang="en-US" sz="2000" dirty="0"/>
          </a:p>
          <a:p>
            <a:r>
              <a:rPr lang="en-US" sz="2000" dirty="0"/>
              <a:t>SOC Timeline in CKD:</a:t>
            </a:r>
          </a:p>
          <a:p>
            <a:pPr lvl="1">
              <a:spcBef>
                <a:spcPts val="600"/>
              </a:spcBef>
            </a:pPr>
            <a:r>
              <a:rPr lang="en-US" sz="1600" dirty="0"/>
              <a:t>2001 - RAS Blockade (ACEi or ARB) </a:t>
            </a:r>
          </a:p>
          <a:p>
            <a:pPr lvl="1">
              <a:spcBef>
                <a:spcPts val="600"/>
              </a:spcBef>
            </a:pPr>
            <a:r>
              <a:rPr lang="en-US" sz="1600" dirty="0"/>
              <a:t>2008 - concomitant SGLT2 in patients with CKD and T2DM</a:t>
            </a:r>
          </a:p>
          <a:p>
            <a:pPr lvl="1">
              <a:spcBef>
                <a:spcPts val="600"/>
              </a:spcBef>
            </a:pPr>
            <a:r>
              <a:rPr lang="en-US" sz="1600" dirty="0"/>
              <a:t>2021 - addition of MR antagonist to SOC?</a:t>
            </a:r>
            <a:endParaRPr lang="en-US" sz="1600" baseline="30000" dirty="0"/>
          </a:p>
          <a:p>
            <a:pPr marL="0" indent="0">
              <a:buNone/>
            </a:pPr>
            <a:endParaRPr lang="en-US" sz="2000" dirty="0"/>
          </a:p>
        </p:txBody>
      </p:sp>
      <p:sp>
        <p:nvSpPr>
          <p:cNvPr id="4" name="TextBox 3">
            <a:extLst>
              <a:ext uri="{FF2B5EF4-FFF2-40B4-BE49-F238E27FC236}">
                <a16:creationId xmlns:a16="http://schemas.microsoft.com/office/drawing/2014/main" id="{85CEABFC-0CF3-4E2C-8626-9188C72D3A0E}"/>
              </a:ext>
            </a:extLst>
          </p:cNvPr>
          <p:cNvSpPr txBox="1"/>
          <p:nvPr/>
        </p:nvSpPr>
        <p:spPr>
          <a:xfrm>
            <a:off x="5249334" y="904876"/>
            <a:ext cx="274319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Diabetes with CKD</a:t>
            </a:r>
            <a:r>
              <a:rPr lang="en-US" baseline="30000" dirty="0"/>
              <a:t>1</a:t>
            </a:r>
            <a:endParaRPr lang="en-US" baseline="30000" dirty="0">
              <a:cs typeface="Arial"/>
            </a:endParaRPr>
          </a:p>
        </p:txBody>
      </p:sp>
      <p:graphicFrame>
        <p:nvGraphicFramePr>
          <p:cNvPr id="9" name="Diagram 8">
            <a:extLst>
              <a:ext uri="{FF2B5EF4-FFF2-40B4-BE49-F238E27FC236}">
                <a16:creationId xmlns:a16="http://schemas.microsoft.com/office/drawing/2014/main" id="{2936D0A4-B178-A24A-A068-543C6319515F}"/>
              </a:ext>
            </a:extLst>
          </p:cNvPr>
          <p:cNvGraphicFramePr/>
          <p:nvPr>
            <p:extLst>
              <p:ext uri="{D42A27DB-BD31-4B8C-83A1-F6EECF244321}">
                <p14:modId xmlns:p14="http://schemas.microsoft.com/office/powerpoint/2010/main" val="919676624"/>
              </p:ext>
            </p:extLst>
          </p:nvPr>
        </p:nvGraphicFramePr>
        <p:xfrm>
          <a:off x="4246880" y="1334876"/>
          <a:ext cx="4748106" cy="327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7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3D94AE-579B-4581-8157-1E3FA33CB71C}"/>
              </a:ext>
            </a:extLst>
          </p:cNvPr>
          <p:cNvSpPr>
            <a:spLocks noGrp="1"/>
          </p:cNvSpPr>
          <p:nvPr>
            <p:ph type="title"/>
          </p:nvPr>
        </p:nvSpPr>
        <p:spPr>
          <a:xfrm>
            <a:off x="408491" y="136560"/>
            <a:ext cx="8547101" cy="458587"/>
          </a:xfrm>
        </p:spPr>
        <p:txBody>
          <a:bodyPr/>
          <a:lstStyle/>
          <a:p>
            <a:r>
              <a:rPr lang="en-US" sz="2800" dirty="0"/>
              <a:t>Residual Risk Despite RAS Blockade</a:t>
            </a:r>
          </a:p>
        </p:txBody>
      </p:sp>
      <p:sp>
        <p:nvSpPr>
          <p:cNvPr id="5" name="Text Placeholder 4">
            <a:extLst>
              <a:ext uri="{FF2B5EF4-FFF2-40B4-BE49-F238E27FC236}">
                <a16:creationId xmlns:a16="http://schemas.microsoft.com/office/drawing/2014/main" id="{96E047FF-6820-4671-8B3A-E910B3BFCEB4}"/>
              </a:ext>
            </a:extLst>
          </p:cNvPr>
          <p:cNvSpPr>
            <a:spLocks noGrp="1"/>
          </p:cNvSpPr>
          <p:nvPr>
            <p:ph type="body" sz="quarter" idx="11"/>
          </p:nvPr>
        </p:nvSpPr>
        <p:spPr>
          <a:xfrm>
            <a:off x="-1" y="4892664"/>
            <a:ext cx="8064138" cy="250838"/>
          </a:xfrm>
        </p:spPr>
        <p:txBody>
          <a:bodyPr/>
          <a:lstStyle/>
          <a:p>
            <a:r>
              <a:rPr lang="en-US" b="0" i="0" dirty="0">
                <a:solidFill>
                  <a:srgbClr val="5C6B72"/>
                </a:solidFill>
                <a:effectLst/>
                <a:latin typeface="Arial" panose="020B0604020202020204" pitchFamily="34" charset="0"/>
                <a:cs typeface="Arial" panose="020B0604020202020204" pitchFamily="34" charset="0"/>
              </a:rPr>
              <a:t>Brenner BM, et al. </a:t>
            </a:r>
            <a:r>
              <a:rPr lang="en-US" b="0" i="1" dirty="0">
                <a:solidFill>
                  <a:srgbClr val="5C6B72"/>
                </a:solidFill>
                <a:effectLst/>
                <a:latin typeface="Arial" panose="020B0604020202020204" pitchFamily="34" charset="0"/>
                <a:cs typeface="Arial" panose="020B0604020202020204" pitchFamily="34" charset="0"/>
              </a:rPr>
              <a:t>N Engl J Med</a:t>
            </a:r>
            <a:r>
              <a:rPr lang="en-US" b="0" i="0" dirty="0">
                <a:solidFill>
                  <a:srgbClr val="5C6B72"/>
                </a:solidFill>
                <a:effectLst/>
                <a:latin typeface="Arial" panose="020B0604020202020204" pitchFamily="34" charset="0"/>
                <a:cs typeface="Arial" panose="020B0604020202020204" pitchFamily="34" charset="0"/>
              </a:rPr>
              <a:t>. 2001;345:861-869.</a:t>
            </a:r>
            <a:endParaRPr lang="en-US" dirty="0">
              <a:solidFill>
                <a:srgbClr val="5C6B7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D18ADE0-C016-43A8-BCFF-4D055AA99EC8}"/>
              </a:ext>
            </a:extLst>
          </p:cNvPr>
          <p:cNvSpPr>
            <a:spLocks noGrp="1"/>
          </p:cNvSpPr>
          <p:nvPr>
            <p:ph sz="quarter" idx="10"/>
          </p:nvPr>
        </p:nvSpPr>
        <p:spPr/>
        <p:txBody>
          <a:bodyPr/>
          <a:lstStyle/>
          <a:p>
            <a:r>
              <a:rPr lang="en-US" sz="2400" dirty="0"/>
              <a:t>RENAAL Study</a:t>
            </a:r>
          </a:p>
          <a:p>
            <a:pPr lvl="1">
              <a:spcBef>
                <a:spcPts val="600"/>
              </a:spcBef>
            </a:pPr>
            <a:r>
              <a:rPr lang="en-US" sz="2000" dirty="0"/>
              <a:t>Effects of losartan on renal and CV outcomes in patients with T2DM and nephropathy</a:t>
            </a:r>
          </a:p>
          <a:p>
            <a:pPr lvl="2">
              <a:spcBef>
                <a:spcPts val="600"/>
              </a:spcBef>
            </a:pPr>
            <a:r>
              <a:rPr lang="en-US" sz="2000" dirty="0"/>
              <a:t>16% (</a:t>
            </a:r>
            <a:r>
              <a:rPr lang="en-US" sz="2000" i="1" dirty="0"/>
              <a:t>p</a:t>
            </a:r>
            <a:r>
              <a:rPr lang="en-US" sz="2000" dirty="0"/>
              <a:t> = .02) reduction in the primary endpoint (composite of a doubling of the base-line serum creatinine concentration, end-stage renal disease, or death)</a:t>
            </a:r>
          </a:p>
          <a:p>
            <a:pPr lvl="2">
              <a:spcBef>
                <a:spcPts val="600"/>
              </a:spcBef>
            </a:pPr>
            <a:r>
              <a:rPr lang="en-US" sz="2000" dirty="0"/>
              <a:t>Reduced the incidence of doubling of the serum creatinine by 25% (</a:t>
            </a:r>
            <a:r>
              <a:rPr lang="en-US" sz="2000" i="1" dirty="0"/>
              <a:t>p</a:t>
            </a:r>
            <a:r>
              <a:rPr lang="en-US" sz="2000" dirty="0"/>
              <a:t> = .006) and ESRD by 28% (</a:t>
            </a:r>
            <a:r>
              <a:rPr lang="en-US" sz="2000" i="1" dirty="0"/>
              <a:t>p </a:t>
            </a:r>
            <a:r>
              <a:rPr lang="en-US" sz="2000" dirty="0"/>
              <a:t>= .002)</a:t>
            </a:r>
          </a:p>
          <a:p>
            <a:pPr lvl="2">
              <a:spcBef>
                <a:spcPts val="600"/>
              </a:spcBef>
            </a:pPr>
            <a:r>
              <a:rPr lang="en-US" sz="2000" dirty="0"/>
              <a:t>Proteinuria declined by 35% with losartan (</a:t>
            </a:r>
            <a:r>
              <a:rPr lang="en-US" sz="2000" i="1" dirty="0"/>
              <a:t>p </a:t>
            </a:r>
            <a:r>
              <a:rPr lang="en-US" sz="2000" dirty="0"/>
              <a:t>&lt; .001 for the comparison with placebo).</a:t>
            </a:r>
          </a:p>
          <a:p>
            <a:pPr lvl="1">
              <a:spcBef>
                <a:spcPts val="600"/>
              </a:spcBef>
            </a:pPr>
            <a:r>
              <a:rPr lang="en-US" sz="2000" dirty="0"/>
              <a:t>Decrease in eGFR is not enough</a:t>
            </a:r>
          </a:p>
        </p:txBody>
      </p:sp>
    </p:spTree>
    <p:extLst>
      <p:ext uri="{BB962C8B-B14F-4D97-AF65-F5344CB8AC3E}">
        <p14:creationId xmlns:p14="http://schemas.microsoft.com/office/powerpoint/2010/main" val="19438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5">
            <a:extLst>
              <a:ext uri="{FF2B5EF4-FFF2-40B4-BE49-F238E27FC236}">
                <a16:creationId xmlns:a16="http://schemas.microsoft.com/office/drawing/2014/main" id="{501B1714-C3F4-40A9-BC54-EE186E8D8137}"/>
              </a:ext>
            </a:extLst>
          </p:cNvPr>
          <p:cNvGraphicFramePr>
            <a:graphicFrameLocks/>
          </p:cNvGraphicFramePr>
          <p:nvPr/>
        </p:nvGraphicFramePr>
        <p:xfrm>
          <a:off x="2743200" y="108818"/>
          <a:ext cx="5983838" cy="4502080"/>
        </p:xfrm>
        <a:graphic>
          <a:graphicData uri="http://schemas.openxmlformats.org/drawingml/2006/table">
            <a:tbl>
              <a:tblPr firstRow="1" bandRow="1">
                <a:tableStyleId>{5C22544A-7EE6-4342-B048-85BDC9FD1C3A}</a:tableStyleId>
              </a:tblPr>
              <a:tblGrid>
                <a:gridCol w="1221795">
                  <a:extLst>
                    <a:ext uri="{9D8B030D-6E8A-4147-A177-3AD203B41FA5}">
                      <a16:colId xmlns:a16="http://schemas.microsoft.com/office/drawing/2014/main" val="1200094767"/>
                    </a:ext>
                  </a:extLst>
                </a:gridCol>
                <a:gridCol w="353875">
                  <a:extLst>
                    <a:ext uri="{9D8B030D-6E8A-4147-A177-3AD203B41FA5}">
                      <a16:colId xmlns:a16="http://schemas.microsoft.com/office/drawing/2014/main" val="949260124"/>
                    </a:ext>
                  </a:extLst>
                </a:gridCol>
                <a:gridCol w="452708">
                  <a:extLst>
                    <a:ext uri="{9D8B030D-6E8A-4147-A177-3AD203B41FA5}">
                      <a16:colId xmlns:a16="http://schemas.microsoft.com/office/drawing/2014/main" val="3849912678"/>
                    </a:ext>
                  </a:extLst>
                </a:gridCol>
                <a:gridCol w="251237">
                  <a:extLst>
                    <a:ext uri="{9D8B030D-6E8A-4147-A177-3AD203B41FA5}">
                      <a16:colId xmlns:a16="http://schemas.microsoft.com/office/drawing/2014/main" val="817952504"/>
                    </a:ext>
                  </a:extLst>
                </a:gridCol>
                <a:gridCol w="1432746">
                  <a:extLst>
                    <a:ext uri="{9D8B030D-6E8A-4147-A177-3AD203B41FA5}">
                      <a16:colId xmlns:a16="http://schemas.microsoft.com/office/drawing/2014/main" val="3772310654"/>
                    </a:ext>
                  </a:extLst>
                </a:gridCol>
                <a:gridCol w="1184005">
                  <a:extLst>
                    <a:ext uri="{9D8B030D-6E8A-4147-A177-3AD203B41FA5}">
                      <a16:colId xmlns:a16="http://schemas.microsoft.com/office/drawing/2014/main" val="2620298591"/>
                    </a:ext>
                  </a:extLst>
                </a:gridCol>
                <a:gridCol w="1087472">
                  <a:extLst>
                    <a:ext uri="{9D8B030D-6E8A-4147-A177-3AD203B41FA5}">
                      <a16:colId xmlns:a16="http://schemas.microsoft.com/office/drawing/2014/main" val="4066117181"/>
                    </a:ext>
                  </a:extLst>
                </a:gridCol>
              </a:tblGrid>
              <a:tr h="274748">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r>
                        <a:rPr lang="en-US" sz="1200" baseline="30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690544">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6673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66735">
                <a:tc gridSpan="3">
                  <a:txBody>
                    <a:bodyPr/>
                    <a:lstStyle/>
                    <a:p>
                      <a:pPr algn="ctr">
                        <a:lnSpc>
                          <a:spcPct val="85000"/>
                        </a:lnSpc>
                        <a:spcBef>
                          <a:spcPts val="600"/>
                        </a:spcBef>
                      </a:pPr>
                      <a:r>
                        <a:rPr lang="en-US" sz="1200" b="1" dirty="0"/>
                        <a:t>eGFR Categories</a:t>
                      </a:r>
                      <a:r>
                        <a:rPr lang="en-US" sz="1200" b="1" baseline="30000" dirty="0"/>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402964">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540041">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558654">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558654">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540041">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402964">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a:lstStyle/>
          <a:p>
            <a:pPr marL="9525" indent="0"/>
            <a:r>
              <a:rPr lang="en-US" dirty="0"/>
              <a:t>Hb = Hemoglobin. </a:t>
            </a:r>
            <a:br>
              <a:rPr lang="en-US" dirty="0"/>
            </a:br>
            <a:r>
              <a:rPr lang="en-US" dirty="0"/>
              <a:t>1. Perkovic V, et al. </a:t>
            </a:r>
            <a:r>
              <a:rPr lang="en-US" i="1" dirty="0"/>
              <a:t>N Engl J Med. </a:t>
            </a:r>
            <a:r>
              <a:rPr lang="en-US" dirty="0"/>
              <a:t>2019;380(24):2295-2306. 2. </a:t>
            </a:r>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sp>
        <p:nvSpPr>
          <p:cNvPr id="11" name="TextBox 10">
            <a:extLst>
              <a:ext uri="{FF2B5EF4-FFF2-40B4-BE49-F238E27FC236}">
                <a16:creationId xmlns:a16="http://schemas.microsoft.com/office/drawing/2014/main" id="{F5543431-5B3C-F941-B33D-D1904F34237E}"/>
              </a:ext>
            </a:extLst>
          </p:cNvPr>
          <p:cNvSpPr txBox="1"/>
          <p:nvPr/>
        </p:nvSpPr>
        <p:spPr>
          <a:xfrm>
            <a:off x="197623" y="1195633"/>
            <a:ext cx="2418577" cy="2637645"/>
          </a:xfrm>
          <a:prstGeom prst="rect">
            <a:avLst/>
          </a:prstGeom>
          <a:noFill/>
        </p:spPr>
        <p:txBody>
          <a:bodyPr wrap="square" rtlCol="0">
            <a:spAutoFit/>
          </a:bodyPr>
          <a:lstStyle/>
          <a:p>
            <a:pPr marL="285750" indent="-285750">
              <a:lnSpc>
                <a:spcPct val="85000"/>
              </a:lnSpc>
              <a:spcBef>
                <a:spcPts val="600"/>
              </a:spcBef>
              <a:buFont typeface="Arial" panose="020B0604020202020204" pitchFamily="34" charset="0"/>
              <a:buChar char="•"/>
            </a:pPr>
            <a:r>
              <a:rPr lang="en-US" sz="1600" dirty="0"/>
              <a:t>≥ 30 years of age </a:t>
            </a:r>
          </a:p>
          <a:p>
            <a:pPr marL="285750" indent="-285750">
              <a:lnSpc>
                <a:spcPct val="85000"/>
              </a:lnSpc>
              <a:spcBef>
                <a:spcPts val="600"/>
              </a:spcBef>
              <a:buFont typeface="Arial" panose="020B0604020202020204" pitchFamily="34" charset="0"/>
              <a:buChar char="•"/>
            </a:pPr>
            <a:r>
              <a:rPr lang="en-US" sz="1600" dirty="0"/>
              <a:t>T2DM (HbA1C 6.5%-12.0%) </a:t>
            </a:r>
          </a:p>
          <a:p>
            <a:pPr marL="285750" indent="-285750">
              <a:lnSpc>
                <a:spcPct val="85000"/>
              </a:lnSpc>
              <a:spcBef>
                <a:spcPts val="600"/>
              </a:spcBef>
              <a:buFont typeface="Arial" panose="020B0604020202020204" pitchFamily="34" charset="0"/>
              <a:buChar char="•"/>
            </a:pPr>
            <a:r>
              <a:rPr lang="en-US" sz="1600" dirty="0"/>
              <a:t>Max tolerated dose of ACEi or ARB</a:t>
            </a:r>
          </a:p>
          <a:p>
            <a:pPr marL="285750" indent="-285750">
              <a:lnSpc>
                <a:spcPct val="85000"/>
              </a:lnSpc>
              <a:spcBef>
                <a:spcPts val="600"/>
              </a:spcBef>
              <a:buFont typeface="Arial" panose="020B0604020202020204" pitchFamily="34" charset="0"/>
              <a:buChar char="•"/>
            </a:pPr>
            <a:r>
              <a:rPr lang="en-US" sz="1600" dirty="0"/>
              <a:t>eGFR ≥ 30 to &lt; 90 mL/min/1.73m</a:t>
            </a:r>
            <a:r>
              <a:rPr lang="en-US" sz="1600" baseline="30000" dirty="0"/>
              <a:t>2</a:t>
            </a:r>
            <a:r>
              <a:rPr lang="en-US" sz="1600" dirty="0"/>
              <a:t> </a:t>
            </a:r>
          </a:p>
          <a:p>
            <a:pPr marL="285750" indent="-285750">
              <a:lnSpc>
                <a:spcPct val="85000"/>
              </a:lnSpc>
              <a:spcBef>
                <a:spcPts val="600"/>
              </a:spcBef>
              <a:buFont typeface="Arial" panose="020B0604020202020204" pitchFamily="34" charset="0"/>
              <a:buChar char="•"/>
            </a:pPr>
            <a:r>
              <a:rPr lang="en-US" sz="1600" dirty="0"/>
              <a:t>UACR &gt; 300 mg/g and ≤ 5000 mg/g</a:t>
            </a:r>
          </a:p>
          <a:p>
            <a:pPr>
              <a:spcBef>
                <a:spcPts val="600"/>
              </a:spcBef>
            </a:pPr>
            <a:endParaRPr lang="en-US" dirty="0">
              <a:solidFill>
                <a:schemeClr val="bg1"/>
              </a:solidFill>
            </a:endParaRPr>
          </a:p>
        </p:txBody>
      </p:sp>
      <p:sp>
        <p:nvSpPr>
          <p:cNvPr id="19" name="Rectangle 18">
            <a:extLst>
              <a:ext uri="{FF2B5EF4-FFF2-40B4-BE49-F238E27FC236}">
                <a16:creationId xmlns:a16="http://schemas.microsoft.com/office/drawing/2014/main" id="{BDFF9AF8-2567-455F-9447-91E7C3AEC880}"/>
              </a:ext>
            </a:extLst>
          </p:cNvPr>
          <p:cNvSpPr/>
          <p:nvPr/>
        </p:nvSpPr>
        <p:spPr>
          <a:xfrm>
            <a:off x="7594600" y="1995648"/>
            <a:ext cx="1132438" cy="1687352"/>
          </a:xfrm>
          <a:prstGeom prst="rect">
            <a:avLst/>
          </a:prstGeom>
          <a:solidFill>
            <a:schemeClr val="bg1">
              <a:lumMod val="95000"/>
              <a:alpha val="30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Study Population</a:t>
            </a:r>
            <a:r>
              <a:rPr lang="en-US" sz="1400" baseline="30000" dirty="0"/>
              <a:t>1</a:t>
            </a:r>
          </a:p>
        </p:txBody>
      </p:sp>
      <p:cxnSp>
        <p:nvCxnSpPr>
          <p:cNvPr id="15" name="Straight Arrow Connector 14">
            <a:extLst>
              <a:ext uri="{FF2B5EF4-FFF2-40B4-BE49-F238E27FC236}">
                <a16:creationId xmlns:a16="http://schemas.microsoft.com/office/drawing/2014/main" id="{834E8B26-5D67-466F-BD05-08DC0B5F75E5}"/>
              </a:ext>
            </a:extLst>
          </p:cNvPr>
          <p:cNvCxnSpPr>
            <a:cxnSpLocks/>
          </p:cNvCxnSpPr>
          <p:nvPr/>
        </p:nvCxnSpPr>
        <p:spPr>
          <a:xfrm>
            <a:off x="8828923" y="1662267"/>
            <a:ext cx="16202" cy="2948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8BBABD3-CDBA-4529-B637-F59C2AA953EC}"/>
              </a:ext>
            </a:extLst>
          </p:cNvPr>
          <p:cNvSpPr txBox="1"/>
          <p:nvPr/>
        </p:nvSpPr>
        <p:spPr>
          <a:xfrm rot="5400000">
            <a:off x="7600588" y="3058200"/>
            <a:ext cx="2828396" cy="276999"/>
          </a:xfrm>
          <a:prstGeom prst="rect">
            <a:avLst/>
          </a:prstGeom>
          <a:noFill/>
        </p:spPr>
        <p:txBody>
          <a:bodyPr wrap="square" rtlCol="0">
            <a:spAutoFit/>
          </a:bodyPr>
          <a:lstStyle/>
          <a:p>
            <a:r>
              <a:rPr lang="en-US" sz="1200" b="1" dirty="0"/>
              <a:t>Increasing risk of CKD progression</a:t>
            </a:r>
          </a:p>
        </p:txBody>
      </p:sp>
      <p:cxnSp>
        <p:nvCxnSpPr>
          <p:cNvPr id="17" name="Straight Arrow Connector 16">
            <a:extLst>
              <a:ext uri="{FF2B5EF4-FFF2-40B4-BE49-F238E27FC236}">
                <a16:creationId xmlns:a16="http://schemas.microsoft.com/office/drawing/2014/main" id="{ED64A276-D1FD-4009-88CE-A86BBC6102BA}"/>
              </a:ext>
            </a:extLst>
          </p:cNvPr>
          <p:cNvCxnSpPr>
            <a:cxnSpLocks/>
          </p:cNvCxnSpPr>
          <p:nvPr/>
        </p:nvCxnSpPr>
        <p:spPr>
          <a:xfrm>
            <a:off x="5019472" y="4718081"/>
            <a:ext cx="367001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F952670-B629-46CA-88F5-0418CF5D0140}"/>
              </a:ext>
            </a:extLst>
          </p:cNvPr>
          <p:cNvSpPr txBox="1"/>
          <p:nvPr/>
        </p:nvSpPr>
        <p:spPr>
          <a:xfrm>
            <a:off x="5786124" y="4730383"/>
            <a:ext cx="3027218" cy="276999"/>
          </a:xfrm>
          <a:prstGeom prst="rect">
            <a:avLst/>
          </a:prstGeom>
          <a:noFill/>
        </p:spPr>
        <p:txBody>
          <a:bodyPr wrap="square" rtlCol="0">
            <a:spAutoFit/>
          </a:bodyPr>
          <a:lstStyle/>
          <a:p>
            <a:r>
              <a:rPr lang="en-US" sz="1200" b="1" dirty="0"/>
              <a:t>Increasing risk of CKD progression</a:t>
            </a:r>
          </a:p>
        </p:txBody>
      </p:sp>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197623" y="184156"/>
            <a:ext cx="4502038" cy="824841"/>
          </a:xfrm>
        </p:spPr>
        <p:txBody>
          <a:bodyPr/>
          <a:lstStyle/>
          <a:p>
            <a:pPr>
              <a:spcBef>
                <a:spcPts val="600"/>
              </a:spcBef>
            </a:pPr>
            <a:r>
              <a:rPr lang="en-US" sz="2800" dirty="0"/>
              <a:t>CREDENCE Study Population: T2DM &amp; CKD</a:t>
            </a:r>
          </a:p>
        </p:txBody>
      </p:sp>
    </p:spTree>
    <p:extLst>
      <p:ext uri="{BB962C8B-B14F-4D97-AF65-F5344CB8AC3E}">
        <p14:creationId xmlns:p14="http://schemas.microsoft.com/office/powerpoint/2010/main" val="35461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8E4E3-F1BF-4BCF-BCC6-0B0FBD781562}"/>
              </a:ext>
            </a:extLst>
          </p:cNvPr>
          <p:cNvSpPr>
            <a:spLocks noGrp="1"/>
          </p:cNvSpPr>
          <p:nvPr>
            <p:ph type="title"/>
          </p:nvPr>
        </p:nvSpPr>
        <p:spPr>
          <a:xfrm>
            <a:off x="417095" y="102582"/>
            <a:ext cx="8309810" cy="824841"/>
          </a:xfrm>
        </p:spPr>
        <p:txBody>
          <a:bodyPr/>
          <a:lstStyle/>
          <a:p>
            <a:pPr>
              <a:spcBef>
                <a:spcPts val="600"/>
              </a:spcBef>
            </a:pPr>
            <a:r>
              <a:rPr lang="en-US" sz="2800" dirty="0"/>
              <a:t>SGLT-2 Inhibitor Trial: CREDENCE </a:t>
            </a:r>
            <a:br>
              <a:rPr lang="en-US" sz="2800" dirty="0"/>
            </a:br>
            <a:r>
              <a:rPr lang="en-US" sz="2800" dirty="0"/>
              <a:t>Canagliflozin in T2DM &amp; CKD</a:t>
            </a:r>
          </a:p>
        </p:txBody>
      </p:sp>
      <p:sp>
        <p:nvSpPr>
          <p:cNvPr id="7" name="Text Placeholder 6"/>
          <p:cNvSpPr>
            <a:spLocks noGrp="1"/>
          </p:cNvSpPr>
          <p:nvPr>
            <p:ph type="body" sz="quarter" idx="10"/>
          </p:nvPr>
        </p:nvSpPr>
        <p:spPr>
          <a:xfrm>
            <a:off x="0" y="4760447"/>
            <a:ext cx="8055429" cy="383053"/>
          </a:xfrm>
        </p:spPr>
        <p:txBody>
          <a:bodyPr/>
          <a:lstStyle/>
          <a:p>
            <a:pPr marL="9525" indent="0"/>
            <a:r>
              <a:rPr lang="en-US" sz="1000" dirty="0">
                <a:solidFill>
                  <a:schemeClr val="accent2"/>
                </a:solidFill>
              </a:rPr>
              <a:t>RRR = Relative risk reduction. </a:t>
            </a:r>
            <a:r>
              <a:rPr lang="en-US" dirty="0"/>
              <a:t>SCr = Serum creatinine. </a:t>
            </a:r>
            <a:br>
              <a:rPr lang="en-US" dirty="0">
                <a:solidFill>
                  <a:schemeClr val="tx2">
                    <a:lumMod val="65000"/>
                    <a:lumOff val="35000"/>
                  </a:schemeClr>
                </a:solidFill>
              </a:rPr>
            </a:br>
            <a:r>
              <a:rPr lang="en-US" dirty="0">
                <a:solidFill>
                  <a:schemeClr val="tx2">
                    <a:lumMod val="65000"/>
                    <a:lumOff val="35000"/>
                  </a:schemeClr>
                </a:solidFill>
              </a:rPr>
              <a:t>A</a:t>
            </a:r>
            <a:r>
              <a:rPr lang="en-US" sz="1000" dirty="0">
                <a:solidFill>
                  <a:schemeClr val="tx2">
                    <a:lumMod val="65000"/>
                    <a:lumOff val="35000"/>
                  </a:schemeClr>
                </a:solidFill>
              </a:rPr>
              <a:t>dapted from </a:t>
            </a:r>
            <a:r>
              <a:rPr lang="en-US" sz="1000" dirty="0"/>
              <a:t>Perkovic V, et al. </a:t>
            </a:r>
            <a:r>
              <a:rPr lang="en-US" sz="1000" i="1" dirty="0"/>
              <a:t>N Engl J Med</a:t>
            </a:r>
            <a:r>
              <a:rPr lang="en-US" sz="1000" dirty="0"/>
              <a:t>. 2019;380(24):2295-2306.</a:t>
            </a:r>
            <a:endParaRPr lang="en-US" sz="1000" dirty="0">
              <a:solidFill>
                <a:schemeClr val="bg1"/>
              </a:solidFill>
            </a:endParaRPr>
          </a:p>
        </p:txBody>
      </p:sp>
      <p:sp>
        <p:nvSpPr>
          <p:cNvPr id="14" name="TextBox 13">
            <a:extLst>
              <a:ext uri="{FF2B5EF4-FFF2-40B4-BE49-F238E27FC236}">
                <a16:creationId xmlns:a16="http://schemas.microsoft.com/office/drawing/2014/main" id="{8A0F1166-7E3E-A042-815C-7E338AA38187}"/>
              </a:ext>
            </a:extLst>
          </p:cNvPr>
          <p:cNvSpPr txBox="1"/>
          <p:nvPr/>
        </p:nvSpPr>
        <p:spPr>
          <a:xfrm>
            <a:off x="7803966" y="1130878"/>
            <a:ext cx="586598"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30% RRR</a:t>
            </a:r>
            <a:endParaRPr lang="en-US" sz="1400" dirty="0">
              <a:cs typeface="Arial"/>
            </a:endParaRPr>
          </a:p>
        </p:txBody>
      </p:sp>
      <p:graphicFrame>
        <p:nvGraphicFramePr>
          <p:cNvPr id="16" name="Table 15">
            <a:extLst>
              <a:ext uri="{FF2B5EF4-FFF2-40B4-BE49-F238E27FC236}">
                <a16:creationId xmlns:a16="http://schemas.microsoft.com/office/drawing/2014/main" id="{E173509A-8DD5-FE4B-937E-648BB2FAC326}"/>
              </a:ext>
            </a:extLst>
          </p:cNvPr>
          <p:cNvGraphicFramePr>
            <a:graphicFrameLocks noGrp="1"/>
          </p:cNvGraphicFramePr>
          <p:nvPr/>
        </p:nvGraphicFramePr>
        <p:xfrm>
          <a:off x="475476" y="1213224"/>
          <a:ext cx="1905515" cy="1398644"/>
        </p:xfrm>
        <a:graphic>
          <a:graphicData uri="http://schemas.openxmlformats.org/drawingml/2006/table">
            <a:tbl>
              <a:tblPr firstRow="1" bandRow="1">
                <a:tableStyleId>{8EC20E35-A176-4012-BC5E-935CFFF8708E}</a:tableStyleId>
              </a:tblPr>
              <a:tblGrid>
                <a:gridCol w="1905515">
                  <a:extLst>
                    <a:ext uri="{9D8B030D-6E8A-4147-A177-3AD203B41FA5}">
                      <a16:colId xmlns:a16="http://schemas.microsoft.com/office/drawing/2014/main" val="2538100436"/>
                    </a:ext>
                  </a:extLst>
                </a:gridCol>
              </a:tblGrid>
              <a:tr h="1398644">
                <a:tc>
                  <a:txBody>
                    <a:bodyPr/>
                    <a:lstStyle/>
                    <a:p>
                      <a:pPr algn="ctr">
                        <a:lnSpc>
                          <a:spcPct val="85000"/>
                        </a:lnSpc>
                        <a:spcBef>
                          <a:spcPts val="300"/>
                        </a:spcBef>
                      </a:pPr>
                      <a:r>
                        <a:rPr lang="en-US" sz="1600" b="1" dirty="0">
                          <a:solidFill>
                            <a:srgbClr val="000000"/>
                          </a:solidFill>
                          <a:latin typeface="Arial"/>
                          <a:cs typeface="Arial"/>
                        </a:rPr>
                        <a:t>Primary Endpoint:</a:t>
                      </a:r>
                    </a:p>
                    <a:p>
                      <a:pPr lvl="0" algn="ctr">
                        <a:lnSpc>
                          <a:spcPct val="85000"/>
                        </a:lnSpc>
                        <a:spcBef>
                          <a:spcPts val="300"/>
                        </a:spcBef>
                        <a:buNone/>
                      </a:pPr>
                      <a:r>
                        <a:rPr lang="en-US" sz="1600" b="1" baseline="0" dirty="0">
                          <a:solidFill>
                            <a:srgbClr val="000000"/>
                          </a:solidFill>
                          <a:latin typeface="+mn-lt"/>
                          <a:cs typeface="Arial"/>
                        </a:rPr>
                        <a:t>Composite of ESKD, doubling of SCr, and renal or CV death</a:t>
                      </a: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40886319"/>
                  </a:ext>
                </a:extLst>
              </a:tr>
            </a:tbl>
          </a:graphicData>
        </a:graphic>
      </p:graphicFrame>
      <p:pic>
        <p:nvPicPr>
          <p:cNvPr id="17" name="Picture 16">
            <a:extLst>
              <a:ext uri="{FF2B5EF4-FFF2-40B4-BE49-F238E27FC236}">
                <a16:creationId xmlns:a16="http://schemas.microsoft.com/office/drawing/2014/main" id="{C298E26A-2A1A-A345-8E5E-E7D0D59BEC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34226" y="1028341"/>
            <a:ext cx="5254734" cy="2581806"/>
          </a:xfrm>
          <a:prstGeom prst="rect">
            <a:avLst/>
          </a:prstGeom>
        </p:spPr>
      </p:pic>
      <p:sp>
        <p:nvSpPr>
          <p:cNvPr id="18" name="TextBox 17">
            <a:extLst>
              <a:ext uri="{FF2B5EF4-FFF2-40B4-BE49-F238E27FC236}">
                <a16:creationId xmlns:a16="http://schemas.microsoft.com/office/drawing/2014/main" id="{62B99D42-4F23-6240-853F-56286CFD6174}"/>
              </a:ext>
            </a:extLst>
          </p:cNvPr>
          <p:cNvSpPr txBox="1"/>
          <p:nvPr/>
        </p:nvSpPr>
        <p:spPr>
          <a:xfrm>
            <a:off x="2344786" y="3961183"/>
            <a:ext cx="774571" cy="461665"/>
          </a:xfrm>
          <a:prstGeom prst="rect">
            <a:avLst/>
          </a:prstGeom>
          <a:noFill/>
        </p:spPr>
        <p:txBody>
          <a:bodyPr wrap="none" rtlCol="0">
            <a:spAutoFit/>
          </a:bodyPr>
          <a:lstStyle/>
          <a:p>
            <a:r>
              <a:rPr lang="en-US" sz="800" b="1" dirty="0"/>
              <a:t>No. at Risk</a:t>
            </a:r>
          </a:p>
          <a:p>
            <a:r>
              <a:rPr lang="en-US" sz="800" dirty="0">
                <a:solidFill>
                  <a:srgbClr val="C01A00"/>
                </a:solidFill>
              </a:rPr>
              <a:t>Placebo</a:t>
            </a:r>
          </a:p>
          <a:p>
            <a:r>
              <a:rPr lang="en-US" sz="800" dirty="0">
                <a:solidFill>
                  <a:srgbClr val="0070C0"/>
                </a:solidFill>
              </a:rPr>
              <a:t>Canagliflozin</a:t>
            </a:r>
          </a:p>
        </p:txBody>
      </p:sp>
      <p:sp>
        <p:nvSpPr>
          <p:cNvPr id="19" name="TextBox 18">
            <a:extLst>
              <a:ext uri="{FF2B5EF4-FFF2-40B4-BE49-F238E27FC236}">
                <a16:creationId xmlns:a16="http://schemas.microsoft.com/office/drawing/2014/main" id="{3148B936-5D88-C040-9CEC-3175FB53E788}"/>
              </a:ext>
            </a:extLst>
          </p:cNvPr>
          <p:cNvSpPr txBox="1"/>
          <p:nvPr/>
        </p:nvSpPr>
        <p:spPr>
          <a:xfrm>
            <a:off x="3327963" y="3580867"/>
            <a:ext cx="255198" cy="246221"/>
          </a:xfrm>
          <a:prstGeom prst="rect">
            <a:avLst/>
          </a:prstGeom>
          <a:noFill/>
        </p:spPr>
        <p:txBody>
          <a:bodyPr wrap="none" rtlCol="0">
            <a:spAutoFit/>
          </a:bodyPr>
          <a:lstStyle/>
          <a:p>
            <a:r>
              <a:rPr lang="en-US" sz="1000" dirty="0"/>
              <a:t>0</a:t>
            </a:r>
          </a:p>
        </p:txBody>
      </p:sp>
      <p:sp>
        <p:nvSpPr>
          <p:cNvPr id="20" name="TextBox 19">
            <a:extLst>
              <a:ext uri="{FF2B5EF4-FFF2-40B4-BE49-F238E27FC236}">
                <a16:creationId xmlns:a16="http://schemas.microsoft.com/office/drawing/2014/main" id="{67C23694-BB4B-2B43-9BAA-BA0DBA551ECB}"/>
              </a:ext>
            </a:extLst>
          </p:cNvPr>
          <p:cNvSpPr txBox="1"/>
          <p:nvPr/>
        </p:nvSpPr>
        <p:spPr>
          <a:xfrm>
            <a:off x="4054473" y="3580867"/>
            <a:ext cx="255198" cy="246221"/>
          </a:xfrm>
          <a:prstGeom prst="rect">
            <a:avLst/>
          </a:prstGeom>
          <a:noFill/>
        </p:spPr>
        <p:txBody>
          <a:bodyPr wrap="none" rtlCol="0">
            <a:spAutoFit/>
          </a:bodyPr>
          <a:lstStyle/>
          <a:p>
            <a:pPr algn="ctr"/>
            <a:r>
              <a:rPr lang="en-US" sz="1000" dirty="0"/>
              <a:t>6</a:t>
            </a:r>
          </a:p>
        </p:txBody>
      </p:sp>
      <p:sp>
        <p:nvSpPr>
          <p:cNvPr id="21" name="TextBox 20">
            <a:extLst>
              <a:ext uri="{FF2B5EF4-FFF2-40B4-BE49-F238E27FC236}">
                <a16:creationId xmlns:a16="http://schemas.microsoft.com/office/drawing/2014/main" id="{9431A34B-163D-FB48-B4B4-8865748FE7E4}"/>
              </a:ext>
            </a:extLst>
          </p:cNvPr>
          <p:cNvSpPr txBox="1"/>
          <p:nvPr/>
        </p:nvSpPr>
        <p:spPr>
          <a:xfrm>
            <a:off x="4762193" y="3580867"/>
            <a:ext cx="325730" cy="246221"/>
          </a:xfrm>
          <a:prstGeom prst="rect">
            <a:avLst/>
          </a:prstGeom>
          <a:noFill/>
        </p:spPr>
        <p:txBody>
          <a:bodyPr wrap="none" rtlCol="0">
            <a:spAutoFit/>
          </a:bodyPr>
          <a:lstStyle/>
          <a:p>
            <a:pPr algn="ctr"/>
            <a:r>
              <a:rPr lang="en-US" sz="1000" dirty="0"/>
              <a:t>12</a:t>
            </a:r>
          </a:p>
        </p:txBody>
      </p:sp>
      <p:sp>
        <p:nvSpPr>
          <p:cNvPr id="22" name="TextBox 21">
            <a:extLst>
              <a:ext uri="{FF2B5EF4-FFF2-40B4-BE49-F238E27FC236}">
                <a16:creationId xmlns:a16="http://schemas.microsoft.com/office/drawing/2014/main" id="{223A0D50-50C2-E64F-B637-477FE992CA7E}"/>
              </a:ext>
            </a:extLst>
          </p:cNvPr>
          <p:cNvSpPr txBox="1"/>
          <p:nvPr/>
        </p:nvSpPr>
        <p:spPr>
          <a:xfrm>
            <a:off x="5482440" y="3580867"/>
            <a:ext cx="325730" cy="246221"/>
          </a:xfrm>
          <a:prstGeom prst="rect">
            <a:avLst/>
          </a:prstGeom>
          <a:noFill/>
        </p:spPr>
        <p:txBody>
          <a:bodyPr wrap="none" rtlCol="0">
            <a:spAutoFit/>
          </a:bodyPr>
          <a:lstStyle/>
          <a:p>
            <a:pPr algn="ctr"/>
            <a:r>
              <a:rPr lang="en-US" sz="1000" dirty="0"/>
              <a:t>18</a:t>
            </a:r>
          </a:p>
        </p:txBody>
      </p:sp>
      <p:sp>
        <p:nvSpPr>
          <p:cNvPr id="23" name="TextBox 22">
            <a:extLst>
              <a:ext uri="{FF2B5EF4-FFF2-40B4-BE49-F238E27FC236}">
                <a16:creationId xmlns:a16="http://schemas.microsoft.com/office/drawing/2014/main" id="{F7D4D51F-DB18-8844-950D-6FE93B077779}"/>
              </a:ext>
            </a:extLst>
          </p:cNvPr>
          <p:cNvSpPr txBox="1"/>
          <p:nvPr/>
        </p:nvSpPr>
        <p:spPr>
          <a:xfrm>
            <a:off x="6221476" y="3580867"/>
            <a:ext cx="325730" cy="246221"/>
          </a:xfrm>
          <a:prstGeom prst="rect">
            <a:avLst/>
          </a:prstGeom>
          <a:noFill/>
        </p:spPr>
        <p:txBody>
          <a:bodyPr wrap="none" rtlCol="0">
            <a:spAutoFit/>
          </a:bodyPr>
          <a:lstStyle/>
          <a:p>
            <a:pPr algn="ctr"/>
            <a:r>
              <a:rPr lang="en-US" sz="1000" dirty="0"/>
              <a:t>24</a:t>
            </a:r>
          </a:p>
        </p:txBody>
      </p:sp>
      <p:sp>
        <p:nvSpPr>
          <p:cNvPr id="24" name="TextBox 23">
            <a:extLst>
              <a:ext uri="{FF2B5EF4-FFF2-40B4-BE49-F238E27FC236}">
                <a16:creationId xmlns:a16="http://schemas.microsoft.com/office/drawing/2014/main" id="{B98D3E63-0BA1-7B47-8629-024296E9281F}"/>
              </a:ext>
            </a:extLst>
          </p:cNvPr>
          <p:cNvSpPr txBox="1"/>
          <p:nvPr/>
        </p:nvSpPr>
        <p:spPr>
          <a:xfrm>
            <a:off x="6947985" y="3580867"/>
            <a:ext cx="325730" cy="246221"/>
          </a:xfrm>
          <a:prstGeom prst="rect">
            <a:avLst/>
          </a:prstGeom>
          <a:noFill/>
        </p:spPr>
        <p:txBody>
          <a:bodyPr wrap="none" rtlCol="0">
            <a:spAutoFit/>
          </a:bodyPr>
          <a:lstStyle/>
          <a:p>
            <a:pPr algn="ctr"/>
            <a:r>
              <a:rPr lang="en-US" sz="1000" dirty="0"/>
              <a:t>30</a:t>
            </a:r>
          </a:p>
        </p:txBody>
      </p:sp>
      <p:sp>
        <p:nvSpPr>
          <p:cNvPr id="25" name="TextBox 24">
            <a:extLst>
              <a:ext uri="{FF2B5EF4-FFF2-40B4-BE49-F238E27FC236}">
                <a16:creationId xmlns:a16="http://schemas.microsoft.com/office/drawing/2014/main" id="{161DE0ED-79A1-B448-ADF4-E1A40AD3FC80}"/>
              </a:ext>
            </a:extLst>
          </p:cNvPr>
          <p:cNvSpPr txBox="1"/>
          <p:nvPr/>
        </p:nvSpPr>
        <p:spPr>
          <a:xfrm>
            <a:off x="7674495" y="3580867"/>
            <a:ext cx="325730" cy="246221"/>
          </a:xfrm>
          <a:prstGeom prst="rect">
            <a:avLst/>
          </a:prstGeom>
          <a:noFill/>
        </p:spPr>
        <p:txBody>
          <a:bodyPr wrap="none" rtlCol="0">
            <a:spAutoFit/>
          </a:bodyPr>
          <a:lstStyle/>
          <a:p>
            <a:pPr algn="ctr"/>
            <a:r>
              <a:rPr lang="en-US" sz="1000" dirty="0"/>
              <a:t>36</a:t>
            </a:r>
          </a:p>
        </p:txBody>
      </p:sp>
      <p:sp>
        <p:nvSpPr>
          <p:cNvPr id="26" name="TextBox 25">
            <a:extLst>
              <a:ext uri="{FF2B5EF4-FFF2-40B4-BE49-F238E27FC236}">
                <a16:creationId xmlns:a16="http://schemas.microsoft.com/office/drawing/2014/main" id="{41F9327E-BE40-A549-98B1-05800FEA5A7A}"/>
              </a:ext>
            </a:extLst>
          </p:cNvPr>
          <p:cNvSpPr txBox="1"/>
          <p:nvPr/>
        </p:nvSpPr>
        <p:spPr>
          <a:xfrm>
            <a:off x="8408156" y="3595507"/>
            <a:ext cx="325730" cy="246221"/>
          </a:xfrm>
          <a:prstGeom prst="rect">
            <a:avLst/>
          </a:prstGeom>
          <a:noFill/>
        </p:spPr>
        <p:txBody>
          <a:bodyPr wrap="none" rtlCol="0">
            <a:spAutoFit/>
          </a:bodyPr>
          <a:lstStyle/>
          <a:p>
            <a:pPr algn="ctr"/>
            <a:r>
              <a:rPr lang="en-US" sz="1000" dirty="0"/>
              <a:t>42</a:t>
            </a:r>
          </a:p>
        </p:txBody>
      </p:sp>
      <p:sp>
        <p:nvSpPr>
          <p:cNvPr id="27" name="TextBox 26">
            <a:extLst>
              <a:ext uri="{FF2B5EF4-FFF2-40B4-BE49-F238E27FC236}">
                <a16:creationId xmlns:a16="http://schemas.microsoft.com/office/drawing/2014/main" id="{5472FE11-50CC-C649-A2FC-0F3DD25C98D4}"/>
              </a:ext>
            </a:extLst>
          </p:cNvPr>
          <p:cNvSpPr txBox="1"/>
          <p:nvPr/>
        </p:nvSpPr>
        <p:spPr>
          <a:xfrm>
            <a:off x="3121284" y="3361662"/>
            <a:ext cx="255198" cy="246221"/>
          </a:xfrm>
          <a:prstGeom prst="rect">
            <a:avLst/>
          </a:prstGeom>
          <a:noFill/>
        </p:spPr>
        <p:txBody>
          <a:bodyPr wrap="none" rtlCol="0">
            <a:spAutoFit/>
          </a:bodyPr>
          <a:lstStyle/>
          <a:p>
            <a:pPr algn="r"/>
            <a:r>
              <a:rPr lang="en-US" sz="1000" dirty="0"/>
              <a:t>0</a:t>
            </a:r>
          </a:p>
        </p:txBody>
      </p:sp>
      <p:sp>
        <p:nvSpPr>
          <p:cNvPr id="28" name="TextBox 27">
            <a:extLst>
              <a:ext uri="{FF2B5EF4-FFF2-40B4-BE49-F238E27FC236}">
                <a16:creationId xmlns:a16="http://schemas.microsoft.com/office/drawing/2014/main" id="{2F436E46-0AEA-7740-962E-40224B0A636E}"/>
              </a:ext>
            </a:extLst>
          </p:cNvPr>
          <p:cNvSpPr txBox="1"/>
          <p:nvPr/>
        </p:nvSpPr>
        <p:spPr>
          <a:xfrm>
            <a:off x="3121284" y="2954566"/>
            <a:ext cx="255198" cy="246221"/>
          </a:xfrm>
          <a:prstGeom prst="rect">
            <a:avLst/>
          </a:prstGeom>
          <a:noFill/>
        </p:spPr>
        <p:txBody>
          <a:bodyPr wrap="none" rtlCol="0">
            <a:spAutoFit/>
          </a:bodyPr>
          <a:lstStyle/>
          <a:p>
            <a:pPr algn="r"/>
            <a:r>
              <a:rPr lang="en-US" sz="1000" dirty="0"/>
              <a:t>5</a:t>
            </a:r>
          </a:p>
        </p:txBody>
      </p:sp>
      <p:sp>
        <p:nvSpPr>
          <p:cNvPr id="29" name="TextBox 28">
            <a:extLst>
              <a:ext uri="{FF2B5EF4-FFF2-40B4-BE49-F238E27FC236}">
                <a16:creationId xmlns:a16="http://schemas.microsoft.com/office/drawing/2014/main" id="{B5E50369-4F31-EF44-923A-80C63B974F65}"/>
              </a:ext>
            </a:extLst>
          </p:cNvPr>
          <p:cNvSpPr txBox="1"/>
          <p:nvPr/>
        </p:nvSpPr>
        <p:spPr>
          <a:xfrm>
            <a:off x="3050751" y="2559996"/>
            <a:ext cx="325731" cy="246221"/>
          </a:xfrm>
          <a:prstGeom prst="rect">
            <a:avLst/>
          </a:prstGeom>
          <a:noFill/>
        </p:spPr>
        <p:txBody>
          <a:bodyPr wrap="none" rtlCol="0">
            <a:spAutoFit/>
          </a:bodyPr>
          <a:lstStyle/>
          <a:p>
            <a:pPr algn="r"/>
            <a:r>
              <a:rPr lang="en-US" sz="1000" dirty="0"/>
              <a:t>10</a:t>
            </a:r>
          </a:p>
        </p:txBody>
      </p:sp>
      <p:sp>
        <p:nvSpPr>
          <p:cNvPr id="30" name="TextBox 29">
            <a:extLst>
              <a:ext uri="{FF2B5EF4-FFF2-40B4-BE49-F238E27FC236}">
                <a16:creationId xmlns:a16="http://schemas.microsoft.com/office/drawing/2014/main" id="{391DBF4D-FAFC-A94C-8CC7-2D392AA22047}"/>
              </a:ext>
            </a:extLst>
          </p:cNvPr>
          <p:cNvSpPr txBox="1"/>
          <p:nvPr/>
        </p:nvSpPr>
        <p:spPr>
          <a:xfrm>
            <a:off x="3050751" y="2152900"/>
            <a:ext cx="325731" cy="246221"/>
          </a:xfrm>
          <a:prstGeom prst="rect">
            <a:avLst/>
          </a:prstGeom>
          <a:noFill/>
        </p:spPr>
        <p:txBody>
          <a:bodyPr wrap="none" rtlCol="0">
            <a:spAutoFit/>
          </a:bodyPr>
          <a:lstStyle/>
          <a:p>
            <a:pPr algn="r"/>
            <a:r>
              <a:rPr lang="en-US" sz="1000" dirty="0"/>
              <a:t>15</a:t>
            </a:r>
          </a:p>
        </p:txBody>
      </p:sp>
      <p:sp>
        <p:nvSpPr>
          <p:cNvPr id="31" name="TextBox 30">
            <a:extLst>
              <a:ext uri="{FF2B5EF4-FFF2-40B4-BE49-F238E27FC236}">
                <a16:creationId xmlns:a16="http://schemas.microsoft.com/office/drawing/2014/main" id="{56B2F5F7-B847-774F-8264-F760C030D8F7}"/>
              </a:ext>
            </a:extLst>
          </p:cNvPr>
          <p:cNvSpPr txBox="1"/>
          <p:nvPr/>
        </p:nvSpPr>
        <p:spPr>
          <a:xfrm>
            <a:off x="3050751" y="1733278"/>
            <a:ext cx="325731" cy="246221"/>
          </a:xfrm>
          <a:prstGeom prst="rect">
            <a:avLst/>
          </a:prstGeom>
          <a:noFill/>
        </p:spPr>
        <p:txBody>
          <a:bodyPr wrap="none" rtlCol="0">
            <a:spAutoFit/>
          </a:bodyPr>
          <a:lstStyle/>
          <a:p>
            <a:pPr algn="r"/>
            <a:r>
              <a:rPr lang="en-US" sz="1000" dirty="0"/>
              <a:t>20</a:t>
            </a:r>
          </a:p>
        </p:txBody>
      </p:sp>
      <p:sp>
        <p:nvSpPr>
          <p:cNvPr id="32" name="TextBox 31">
            <a:extLst>
              <a:ext uri="{FF2B5EF4-FFF2-40B4-BE49-F238E27FC236}">
                <a16:creationId xmlns:a16="http://schemas.microsoft.com/office/drawing/2014/main" id="{DA1B7574-C837-1045-94D0-4C432DAF80E2}"/>
              </a:ext>
            </a:extLst>
          </p:cNvPr>
          <p:cNvSpPr txBox="1"/>
          <p:nvPr/>
        </p:nvSpPr>
        <p:spPr>
          <a:xfrm>
            <a:off x="3050751" y="1326182"/>
            <a:ext cx="325731" cy="246221"/>
          </a:xfrm>
          <a:prstGeom prst="rect">
            <a:avLst/>
          </a:prstGeom>
          <a:noFill/>
        </p:spPr>
        <p:txBody>
          <a:bodyPr wrap="none" rtlCol="0">
            <a:spAutoFit/>
          </a:bodyPr>
          <a:lstStyle/>
          <a:p>
            <a:pPr algn="r"/>
            <a:r>
              <a:rPr lang="en-US" sz="1000" dirty="0"/>
              <a:t>25</a:t>
            </a:r>
          </a:p>
        </p:txBody>
      </p:sp>
      <p:sp>
        <p:nvSpPr>
          <p:cNvPr id="33" name="TextBox 32">
            <a:extLst>
              <a:ext uri="{FF2B5EF4-FFF2-40B4-BE49-F238E27FC236}">
                <a16:creationId xmlns:a16="http://schemas.microsoft.com/office/drawing/2014/main" id="{4C7D851E-9126-AA4C-9B6C-ACA6C3D5B556}"/>
              </a:ext>
            </a:extLst>
          </p:cNvPr>
          <p:cNvSpPr txBox="1"/>
          <p:nvPr/>
        </p:nvSpPr>
        <p:spPr>
          <a:xfrm>
            <a:off x="3050751" y="919086"/>
            <a:ext cx="325731" cy="246221"/>
          </a:xfrm>
          <a:prstGeom prst="rect">
            <a:avLst/>
          </a:prstGeom>
          <a:noFill/>
        </p:spPr>
        <p:txBody>
          <a:bodyPr wrap="none" rtlCol="0">
            <a:spAutoFit/>
          </a:bodyPr>
          <a:lstStyle/>
          <a:p>
            <a:pPr algn="r"/>
            <a:r>
              <a:rPr lang="en-US" sz="1000" dirty="0"/>
              <a:t>30</a:t>
            </a:r>
          </a:p>
        </p:txBody>
      </p:sp>
      <p:sp>
        <p:nvSpPr>
          <p:cNvPr id="34" name="TextBox 33">
            <a:extLst>
              <a:ext uri="{FF2B5EF4-FFF2-40B4-BE49-F238E27FC236}">
                <a16:creationId xmlns:a16="http://schemas.microsoft.com/office/drawing/2014/main" id="{51E1AF24-40D2-2F47-BE4A-370875EC7242}"/>
              </a:ext>
            </a:extLst>
          </p:cNvPr>
          <p:cNvSpPr txBox="1"/>
          <p:nvPr/>
        </p:nvSpPr>
        <p:spPr>
          <a:xfrm rot="16200000">
            <a:off x="2058043" y="2196457"/>
            <a:ext cx="1776448" cy="246221"/>
          </a:xfrm>
          <a:prstGeom prst="rect">
            <a:avLst/>
          </a:prstGeom>
          <a:noFill/>
        </p:spPr>
        <p:txBody>
          <a:bodyPr wrap="none" rtlCol="0">
            <a:spAutoFit/>
          </a:bodyPr>
          <a:lstStyle/>
          <a:p>
            <a:r>
              <a:rPr lang="en-US" sz="1000" b="1" dirty="0"/>
              <a:t>Patients with an Event (%)</a:t>
            </a:r>
            <a:endParaRPr lang="en-US" sz="1000" dirty="0"/>
          </a:p>
        </p:txBody>
      </p:sp>
      <p:sp>
        <p:nvSpPr>
          <p:cNvPr id="35" name="TextBox 34">
            <a:extLst>
              <a:ext uri="{FF2B5EF4-FFF2-40B4-BE49-F238E27FC236}">
                <a16:creationId xmlns:a16="http://schemas.microsoft.com/office/drawing/2014/main" id="{F25E884E-BD68-8D41-A4BA-F870F9458C02}"/>
              </a:ext>
            </a:extLst>
          </p:cNvPr>
          <p:cNvSpPr txBox="1"/>
          <p:nvPr/>
        </p:nvSpPr>
        <p:spPr>
          <a:xfrm>
            <a:off x="5243483" y="3821753"/>
            <a:ext cx="1955985" cy="246221"/>
          </a:xfrm>
          <a:prstGeom prst="rect">
            <a:avLst/>
          </a:prstGeom>
          <a:noFill/>
        </p:spPr>
        <p:txBody>
          <a:bodyPr wrap="none" rtlCol="0">
            <a:spAutoFit/>
          </a:bodyPr>
          <a:lstStyle/>
          <a:p>
            <a:r>
              <a:rPr lang="en-US" sz="1000" b="1" dirty="0"/>
              <a:t>Months since Randomization</a:t>
            </a:r>
            <a:endParaRPr lang="en-US" sz="1000" dirty="0"/>
          </a:p>
        </p:txBody>
      </p:sp>
      <p:sp>
        <p:nvSpPr>
          <p:cNvPr id="36" name="TextBox 35">
            <a:extLst>
              <a:ext uri="{FF2B5EF4-FFF2-40B4-BE49-F238E27FC236}">
                <a16:creationId xmlns:a16="http://schemas.microsoft.com/office/drawing/2014/main" id="{7AF7054B-1AB3-B54C-83D0-5697D4743938}"/>
              </a:ext>
            </a:extLst>
          </p:cNvPr>
          <p:cNvSpPr txBox="1"/>
          <p:nvPr/>
        </p:nvSpPr>
        <p:spPr>
          <a:xfrm>
            <a:off x="3249816" y="4080887"/>
            <a:ext cx="415498" cy="338554"/>
          </a:xfrm>
          <a:prstGeom prst="rect">
            <a:avLst/>
          </a:prstGeom>
          <a:noFill/>
        </p:spPr>
        <p:txBody>
          <a:bodyPr wrap="none" rtlCol="0">
            <a:spAutoFit/>
          </a:bodyPr>
          <a:lstStyle/>
          <a:p>
            <a:r>
              <a:rPr lang="en-US" sz="800" dirty="0"/>
              <a:t>2199</a:t>
            </a:r>
          </a:p>
          <a:p>
            <a:r>
              <a:rPr lang="en-US" sz="800" dirty="0"/>
              <a:t>2202</a:t>
            </a:r>
          </a:p>
        </p:txBody>
      </p:sp>
      <p:sp>
        <p:nvSpPr>
          <p:cNvPr id="37" name="TextBox 36">
            <a:extLst>
              <a:ext uri="{FF2B5EF4-FFF2-40B4-BE49-F238E27FC236}">
                <a16:creationId xmlns:a16="http://schemas.microsoft.com/office/drawing/2014/main" id="{FDF19C1A-8DFB-4645-BDF7-9A6B41748A32}"/>
              </a:ext>
            </a:extLst>
          </p:cNvPr>
          <p:cNvSpPr txBox="1"/>
          <p:nvPr/>
        </p:nvSpPr>
        <p:spPr>
          <a:xfrm>
            <a:off x="3972307" y="4080887"/>
            <a:ext cx="415498" cy="338554"/>
          </a:xfrm>
          <a:prstGeom prst="rect">
            <a:avLst/>
          </a:prstGeom>
          <a:noFill/>
        </p:spPr>
        <p:txBody>
          <a:bodyPr wrap="none" rtlCol="0">
            <a:spAutoFit/>
          </a:bodyPr>
          <a:lstStyle/>
          <a:p>
            <a:r>
              <a:rPr lang="en-US" sz="800" dirty="0"/>
              <a:t>2178</a:t>
            </a:r>
          </a:p>
          <a:p>
            <a:r>
              <a:rPr lang="en-US" sz="800" dirty="0"/>
              <a:t>2181</a:t>
            </a:r>
          </a:p>
        </p:txBody>
      </p:sp>
      <p:sp>
        <p:nvSpPr>
          <p:cNvPr id="38" name="TextBox 37">
            <a:extLst>
              <a:ext uri="{FF2B5EF4-FFF2-40B4-BE49-F238E27FC236}">
                <a16:creationId xmlns:a16="http://schemas.microsoft.com/office/drawing/2014/main" id="{A619C6B6-23D7-F34C-9B1C-D6C3576E2C23}"/>
              </a:ext>
            </a:extLst>
          </p:cNvPr>
          <p:cNvSpPr txBox="1"/>
          <p:nvPr/>
        </p:nvSpPr>
        <p:spPr>
          <a:xfrm>
            <a:off x="4694796" y="4080887"/>
            <a:ext cx="415498" cy="338554"/>
          </a:xfrm>
          <a:prstGeom prst="rect">
            <a:avLst/>
          </a:prstGeom>
          <a:noFill/>
        </p:spPr>
        <p:txBody>
          <a:bodyPr wrap="none" rtlCol="0">
            <a:spAutoFit/>
          </a:bodyPr>
          <a:lstStyle/>
          <a:p>
            <a:r>
              <a:rPr lang="en-US" sz="800" dirty="0"/>
              <a:t>2132</a:t>
            </a:r>
          </a:p>
          <a:p>
            <a:r>
              <a:rPr lang="en-US" sz="800" dirty="0"/>
              <a:t>2145</a:t>
            </a:r>
          </a:p>
        </p:txBody>
      </p:sp>
      <p:sp>
        <p:nvSpPr>
          <p:cNvPr id="39" name="TextBox 38">
            <a:extLst>
              <a:ext uri="{FF2B5EF4-FFF2-40B4-BE49-F238E27FC236}">
                <a16:creationId xmlns:a16="http://schemas.microsoft.com/office/drawing/2014/main" id="{F33DDEC8-DE39-7540-9E1D-A42B9345A1ED}"/>
              </a:ext>
            </a:extLst>
          </p:cNvPr>
          <p:cNvSpPr txBox="1"/>
          <p:nvPr/>
        </p:nvSpPr>
        <p:spPr>
          <a:xfrm>
            <a:off x="5417285" y="4080887"/>
            <a:ext cx="415498" cy="338554"/>
          </a:xfrm>
          <a:prstGeom prst="rect">
            <a:avLst/>
          </a:prstGeom>
          <a:noFill/>
        </p:spPr>
        <p:txBody>
          <a:bodyPr wrap="none" rtlCol="0">
            <a:spAutoFit/>
          </a:bodyPr>
          <a:lstStyle/>
          <a:p>
            <a:r>
              <a:rPr lang="en-US" sz="800" dirty="0"/>
              <a:t>2047</a:t>
            </a:r>
          </a:p>
          <a:p>
            <a:r>
              <a:rPr lang="en-US" sz="800" dirty="0"/>
              <a:t>2081</a:t>
            </a:r>
          </a:p>
        </p:txBody>
      </p:sp>
      <p:sp>
        <p:nvSpPr>
          <p:cNvPr id="40" name="TextBox 39">
            <a:extLst>
              <a:ext uri="{FF2B5EF4-FFF2-40B4-BE49-F238E27FC236}">
                <a16:creationId xmlns:a16="http://schemas.microsoft.com/office/drawing/2014/main" id="{7843D0CD-71DC-1048-9BB0-71FAAE3F4418}"/>
              </a:ext>
            </a:extLst>
          </p:cNvPr>
          <p:cNvSpPr txBox="1"/>
          <p:nvPr/>
        </p:nvSpPr>
        <p:spPr>
          <a:xfrm>
            <a:off x="6173640" y="4080887"/>
            <a:ext cx="415498" cy="338554"/>
          </a:xfrm>
          <a:prstGeom prst="rect">
            <a:avLst/>
          </a:prstGeom>
          <a:noFill/>
        </p:spPr>
        <p:txBody>
          <a:bodyPr wrap="none" rtlCol="0">
            <a:spAutoFit/>
          </a:bodyPr>
          <a:lstStyle/>
          <a:p>
            <a:r>
              <a:rPr lang="en-US" sz="800" dirty="0"/>
              <a:t>1725</a:t>
            </a:r>
          </a:p>
          <a:p>
            <a:r>
              <a:rPr lang="en-US" sz="800" dirty="0"/>
              <a:t>1786</a:t>
            </a:r>
          </a:p>
        </p:txBody>
      </p:sp>
      <p:sp>
        <p:nvSpPr>
          <p:cNvPr id="41" name="TextBox 40">
            <a:extLst>
              <a:ext uri="{FF2B5EF4-FFF2-40B4-BE49-F238E27FC236}">
                <a16:creationId xmlns:a16="http://schemas.microsoft.com/office/drawing/2014/main" id="{4AFAB656-EE65-4B46-A366-F71354155BFD}"/>
              </a:ext>
            </a:extLst>
          </p:cNvPr>
          <p:cNvSpPr txBox="1"/>
          <p:nvPr/>
        </p:nvSpPr>
        <p:spPr>
          <a:xfrm>
            <a:off x="6890484" y="4080887"/>
            <a:ext cx="415498" cy="338554"/>
          </a:xfrm>
          <a:prstGeom prst="rect">
            <a:avLst/>
          </a:prstGeom>
          <a:noFill/>
        </p:spPr>
        <p:txBody>
          <a:bodyPr wrap="none" rtlCol="0">
            <a:spAutoFit/>
          </a:bodyPr>
          <a:lstStyle/>
          <a:p>
            <a:r>
              <a:rPr lang="en-US" sz="800" dirty="0"/>
              <a:t>1129</a:t>
            </a:r>
          </a:p>
          <a:p>
            <a:r>
              <a:rPr lang="en-US" sz="800" dirty="0"/>
              <a:t>1211</a:t>
            </a:r>
          </a:p>
        </p:txBody>
      </p:sp>
      <p:sp>
        <p:nvSpPr>
          <p:cNvPr id="42" name="TextBox 41">
            <a:extLst>
              <a:ext uri="{FF2B5EF4-FFF2-40B4-BE49-F238E27FC236}">
                <a16:creationId xmlns:a16="http://schemas.microsoft.com/office/drawing/2014/main" id="{3669B471-1BCD-4D4E-B0E7-761512B81428}"/>
              </a:ext>
            </a:extLst>
          </p:cNvPr>
          <p:cNvSpPr txBox="1"/>
          <p:nvPr/>
        </p:nvSpPr>
        <p:spPr>
          <a:xfrm>
            <a:off x="7641195" y="4080887"/>
            <a:ext cx="357790" cy="338554"/>
          </a:xfrm>
          <a:prstGeom prst="rect">
            <a:avLst/>
          </a:prstGeom>
          <a:noFill/>
        </p:spPr>
        <p:txBody>
          <a:bodyPr wrap="none" rtlCol="0">
            <a:spAutoFit/>
          </a:bodyPr>
          <a:lstStyle/>
          <a:p>
            <a:r>
              <a:rPr lang="en-US" sz="800" dirty="0"/>
              <a:t>621</a:t>
            </a:r>
          </a:p>
          <a:p>
            <a:r>
              <a:rPr lang="en-US" sz="800" dirty="0"/>
              <a:t>646</a:t>
            </a:r>
          </a:p>
        </p:txBody>
      </p:sp>
      <p:sp>
        <p:nvSpPr>
          <p:cNvPr id="43" name="TextBox 42">
            <a:extLst>
              <a:ext uri="{FF2B5EF4-FFF2-40B4-BE49-F238E27FC236}">
                <a16:creationId xmlns:a16="http://schemas.microsoft.com/office/drawing/2014/main" id="{6D17BF03-41F0-C442-934D-4320FC994A31}"/>
              </a:ext>
            </a:extLst>
          </p:cNvPr>
          <p:cNvSpPr txBox="1"/>
          <p:nvPr/>
        </p:nvSpPr>
        <p:spPr>
          <a:xfrm>
            <a:off x="8408840" y="4080887"/>
            <a:ext cx="357790" cy="338554"/>
          </a:xfrm>
          <a:prstGeom prst="rect">
            <a:avLst/>
          </a:prstGeom>
          <a:noFill/>
        </p:spPr>
        <p:txBody>
          <a:bodyPr wrap="none" rtlCol="0">
            <a:spAutoFit/>
          </a:bodyPr>
          <a:lstStyle/>
          <a:p>
            <a:r>
              <a:rPr lang="en-US" sz="800" dirty="0"/>
              <a:t>170</a:t>
            </a:r>
          </a:p>
          <a:p>
            <a:r>
              <a:rPr lang="en-US" sz="800" dirty="0"/>
              <a:t>196</a:t>
            </a:r>
          </a:p>
        </p:txBody>
      </p:sp>
      <p:sp>
        <p:nvSpPr>
          <p:cNvPr id="44" name="TextBox 43">
            <a:extLst>
              <a:ext uri="{FF2B5EF4-FFF2-40B4-BE49-F238E27FC236}">
                <a16:creationId xmlns:a16="http://schemas.microsoft.com/office/drawing/2014/main" id="{F18C356A-6A7E-DE4E-B2DE-57F4690223FB}"/>
              </a:ext>
            </a:extLst>
          </p:cNvPr>
          <p:cNvSpPr txBox="1"/>
          <p:nvPr/>
        </p:nvSpPr>
        <p:spPr>
          <a:xfrm>
            <a:off x="3724028" y="967026"/>
            <a:ext cx="2654894" cy="307777"/>
          </a:xfrm>
          <a:prstGeom prst="rect">
            <a:avLst/>
          </a:prstGeom>
          <a:noFill/>
        </p:spPr>
        <p:txBody>
          <a:bodyPr wrap="none" rtlCol="0">
            <a:spAutoFit/>
          </a:bodyPr>
          <a:lstStyle/>
          <a:p>
            <a:r>
              <a:rPr lang="en-US" sz="1400" b="1" dirty="0"/>
              <a:t>Primary Composite Outcome</a:t>
            </a:r>
            <a:endParaRPr lang="en-US" sz="1400" dirty="0"/>
          </a:p>
        </p:txBody>
      </p:sp>
      <p:sp>
        <p:nvSpPr>
          <p:cNvPr id="45" name="TextBox 44">
            <a:extLst>
              <a:ext uri="{FF2B5EF4-FFF2-40B4-BE49-F238E27FC236}">
                <a16:creationId xmlns:a16="http://schemas.microsoft.com/office/drawing/2014/main" id="{00F0C191-D8B8-7446-BCD0-2B6593544683}"/>
              </a:ext>
            </a:extLst>
          </p:cNvPr>
          <p:cNvSpPr txBox="1"/>
          <p:nvPr/>
        </p:nvSpPr>
        <p:spPr>
          <a:xfrm>
            <a:off x="3770320" y="1401703"/>
            <a:ext cx="2345514" cy="400110"/>
          </a:xfrm>
          <a:prstGeom prst="rect">
            <a:avLst/>
          </a:prstGeom>
          <a:noFill/>
        </p:spPr>
        <p:txBody>
          <a:bodyPr wrap="none" rtlCol="0">
            <a:spAutoFit/>
          </a:bodyPr>
          <a:lstStyle/>
          <a:p>
            <a:r>
              <a:rPr lang="en-US" sz="1000" dirty="0"/>
              <a:t>Hazard ratio, 0.70 (95% CI, 0.59-0.82)</a:t>
            </a:r>
          </a:p>
          <a:p>
            <a:r>
              <a:rPr lang="en-US" sz="1000" i="1" dirty="0"/>
              <a:t>p</a:t>
            </a:r>
            <a:r>
              <a:rPr lang="en-US" sz="1000" dirty="0"/>
              <a:t> = .00001</a:t>
            </a:r>
          </a:p>
        </p:txBody>
      </p:sp>
      <p:sp>
        <p:nvSpPr>
          <p:cNvPr id="46" name="TextBox 45">
            <a:extLst>
              <a:ext uri="{FF2B5EF4-FFF2-40B4-BE49-F238E27FC236}">
                <a16:creationId xmlns:a16="http://schemas.microsoft.com/office/drawing/2014/main" id="{74C0A094-C3D5-7E46-AFF5-CD00D9247293}"/>
              </a:ext>
            </a:extLst>
          </p:cNvPr>
          <p:cNvSpPr txBox="1"/>
          <p:nvPr/>
        </p:nvSpPr>
        <p:spPr>
          <a:xfrm>
            <a:off x="7056324" y="1678702"/>
            <a:ext cx="644728" cy="246221"/>
          </a:xfrm>
          <a:prstGeom prst="rect">
            <a:avLst/>
          </a:prstGeom>
          <a:noFill/>
        </p:spPr>
        <p:txBody>
          <a:bodyPr wrap="none" rtlCol="0">
            <a:spAutoFit/>
          </a:bodyPr>
          <a:lstStyle/>
          <a:p>
            <a:r>
              <a:rPr lang="en-US" sz="1000" dirty="0">
                <a:solidFill>
                  <a:srgbClr val="C01A00"/>
                </a:solidFill>
              </a:rPr>
              <a:t>Placebo</a:t>
            </a:r>
          </a:p>
        </p:txBody>
      </p:sp>
      <p:sp>
        <p:nvSpPr>
          <p:cNvPr id="47" name="TextBox 46">
            <a:extLst>
              <a:ext uri="{FF2B5EF4-FFF2-40B4-BE49-F238E27FC236}">
                <a16:creationId xmlns:a16="http://schemas.microsoft.com/office/drawing/2014/main" id="{D94D6204-D4FE-8A41-BC9F-0A0361485118}"/>
              </a:ext>
            </a:extLst>
          </p:cNvPr>
          <p:cNvSpPr txBox="1"/>
          <p:nvPr/>
        </p:nvSpPr>
        <p:spPr>
          <a:xfrm>
            <a:off x="7886057" y="2587457"/>
            <a:ext cx="915635" cy="246221"/>
          </a:xfrm>
          <a:prstGeom prst="rect">
            <a:avLst/>
          </a:prstGeom>
          <a:noFill/>
        </p:spPr>
        <p:txBody>
          <a:bodyPr wrap="none" rtlCol="0">
            <a:spAutoFit/>
          </a:bodyPr>
          <a:lstStyle/>
          <a:p>
            <a:r>
              <a:rPr lang="en-US" sz="1000" dirty="0">
                <a:solidFill>
                  <a:srgbClr val="0070C0"/>
                </a:solidFill>
              </a:rPr>
              <a:t>Canagliflozin</a:t>
            </a:r>
          </a:p>
        </p:txBody>
      </p:sp>
    </p:spTree>
    <p:extLst>
      <p:ext uri="{BB962C8B-B14F-4D97-AF65-F5344CB8AC3E}">
        <p14:creationId xmlns:p14="http://schemas.microsoft.com/office/powerpoint/2010/main" val="3328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38142-43BC-48DE-B378-30CD13F9FF29}"/>
              </a:ext>
            </a:extLst>
          </p:cNvPr>
          <p:cNvSpPr>
            <a:spLocks noGrp="1"/>
          </p:cNvSpPr>
          <p:nvPr>
            <p:ph type="title"/>
          </p:nvPr>
        </p:nvSpPr>
        <p:spPr>
          <a:xfrm>
            <a:off x="417095" y="102582"/>
            <a:ext cx="8309810" cy="824841"/>
          </a:xfrm>
        </p:spPr>
        <p:txBody>
          <a:bodyPr/>
          <a:lstStyle/>
          <a:p>
            <a:pPr>
              <a:spcBef>
                <a:spcPts val="600"/>
              </a:spcBef>
            </a:pPr>
            <a:r>
              <a:rPr lang="en-US" sz="2800" dirty="0"/>
              <a:t>SGLT-2 Inhibitor Trial: CREDENCE </a:t>
            </a:r>
            <a:br>
              <a:rPr lang="en-US" sz="2800" dirty="0"/>
            </a:br>
            <a:r>
              <a:rPr lang="en-US" sz="2800" dirty="0"/>
              <a:t>Canagliflozin in T2DM &amp; CKD</a:t>
            </a:r>
          </a:p>
        </p:txBody>
      </p:sp>
      <p:graphicFrame>
        <p:nvGraphicFramePr>
          <p:cNvPr id="10" name="Content Placeholder 3">
            <a:extLst>
              <a:ext uri="{FF2B5EF4-FFF2-40B4-BE49-F238E27FC236}">
                <a16:creationId xmlns:a16="http://schemas.microsoft.com/office/drawing/2014/main" id="{0AAFD79A-8615-6C49-A8F3-942700CB2E8F}"/>
              </a:ext>
            </a:extLst>
          </p:cNvPr>
          <p:cNvGraphicFramePr>
            <a:graphicFrameLocks noGrp="1"/>
          </p:cNvGraphicFramePr>
          <p:nvPr>
            <p:ph idx="1"/>
            <p:extLst>
              <p:ext uri="{D42A27DB-BD31-4B8C-83A1-F6EECF244321}">
                <p14:modId xmlns:p14="http://schemas.microsoft.com/office/powerpoint/2010/main" val="3910399963"/>
              </p:ext>
            </p:extLst>
          </p:nvPr>
        </p:nvGraphicFramePr>
        <p:xfrm>
          <a:off x="417513" y="1099078"/>
          <a:ext cx="2095193" cy="3575304"/>
        </p:xfrm>
        <a:graphic>
          <a:graphicData uri="http://schemas.openxmlformats.org/drawingml/2006/table">
            <a:tbl>
              <a:tblPr firstRow="1" bandRow="1">
                <a:tableStyleId>{8EC20E35-A176-4012-BC5E-935CFFF8708E}</a:tableStyleId>
              </a:tblPr>
              <a:tblGrid>
                <a:gridCol w="2095193">
                  <a:extLst>
                    <a:ext uri="{9D8B030D-6E8A-4147-A177-3AD203B41FA5}">
                      <a16:colId xmlns:a16="http://schemas.microsoft.com/office/drawing/2014/main" val="20000"/>
                    </a:ext>
                  </a:extLst>
                </a:gridCol>
              </a:tblGrid>
              <a:tr h="2745924">
                <a:tc>
                  <a:txBody>
                    <a:bodyPr/>
                    <a:lstStyle/>
                    <a:p>
                      <a:pPr lvl="0" algn="ctr">
                        <a:lnSpc>
                          <a:spcPct val="85000"/>
                        </a:lnSpc>
                        <a:spcBef>
                          <a:spcPts val="300"/>
                        </a:spcBef>
                        <a:buNone/>
                      </a:pPr>
                      <a:r>
                        <a:rPr lang="en-US" sz="1600" b="1" dirty="0">
                          <a:solidFill>
                            <a:srgbClr val="000000"/>
                          </a:solidFill>
                          <a:latin typeface="Arial"/>
                          <a:cs typeface="Arial"/>
                        </a:rPr>
                        <a:t>Secondary Endpoints:</a:t>
                      </a:r>
                    </a:p>
                    <a:p>
                      <a:pPr lvl="0" algn="ctr">
                        <a:lnSpc>
                          <a:spcPct val="85000"/>
                        </a:lnSpc>
                        <a:spcBef>
                          <a:spcPts val="300"/>
                        </a:spcBef>
                        <a:buNone/>
                      </a:pPr>
                      <a:r>
                        <a:rPr lang="en-US" sz="1600" b="0" i="0" u="none" strike="noStrike" noProof="0" dirty="0">
                          <a:solidFill>
                            <a:schemeClr val="tx1"/>
                          </a:solidFill>
                        </a:rPr>
                        <a:t>Composite of CV death </a:t>
                      </a:r>
                      <a:r>
                        <a:rPr lang="en-US" sz="1600" b="0" i="1" u="none" strike="noStrike" noProof="0" dirty="0">
                          <a:solidFill>
                            <a:schemeClr val="tx1"/>
                          </a:solidFill>
                        </a:rPr>
                        <a:t>and </a:t>
                      </a:r>
                      <a:r>
                        <a:rPr lang="en-US" sz="1600" b="0" i="0" u="none" strike="noStrike" noProof="0" dirty="0">
                          <a:solidFill>
                            <a:schemeClr val="tx1"/>
                          </a:solidFill>
                        </a:rPr>
                        <a:t>hospitalized CHF</a:t>
                      </a:r>
                    </a:p>
                    <a:p>
                      <a:pPr lvl="0" algn="ctr">
                        <a:lnSpc>
                          <a:spcPct val="85000"/>
                        </a:lnSpc>
                        <a:spcBef>
                          <a:spcPts val="300"/>
                        </a:spcBef>
                        <a:buNone/>
                      </a:pPr>
                      <a:r>
                        <a:rPr lang="en-US" sz="1600" b="0" i="0" u="none" strike="noStrike" noProof="0" dirty="0">
                          <a:solidFill>
                            <a:schemeClr val="tx1"/>
                          </a:solidFill>
                        </a:rPr>
                        <a:t>CV death</a:t>
                      </a:r>
                    </a:p>
                    <a:p>
                      <a:pPr lvl="0" algn="ctr">
                        <a:lnSpc>
                          <a:spcPct val="85000"/>
                        </a:lnSpc>
                        <a:spcBef>
                          <a:spcPts val="300"/>
                        </a:spcBef>
                        <a:buNone/>
                      </a:pPr>
                      <a:r>
                        <a:rPr lang="en-US" sz="1600" b="0" i="0" u="none" strike="noStrike" noProof="0" dirty="0">
                          <a:solidFill>
                            <a:schemeClr val="tx1"/>
                          </a:solidFill>
                        </a:rPr>
                        <a:t>All-cause death </a:t>
                      </a:r>
                    </a:p>
                    <a:p>
                      <a:pPr lvl="0" algn="ctr">
                        <a:lnSpc>
                          <a:spcPct val="85000"/>
                        </a:lnSpc>
                        <a:spcBef>
                          <a:spcPts val="300"/>
                        </a:spcBef>
                        <a:buNone/>
                      </a:pPr>
                      <a:r>
                        <a:rPr lang="en-US" sz="1600" b="1" i="0" u="none" strike="noStrike" noProof="0" dirty="0">
                          <a:solidFill>
                            <a:schemeClr val="tx1"/>
                          </a:solidFill>
                        </a:rPr>
                        <a:t>Renal composite of ESKD, doubling of SCr, or</a:t>
                      </a:r>
                      <a:r>
                        <a:rPr lang="en-US" sz="1600" b="1" i="1" u="none" strike="noStrike" noProof="0" dirty="0">
                          <a:solidFill>
                            <a:schemeClr val="tx1"/>
                          </a:solidFill>
                        </a:rPr>
                        <a:t> </a:t>
                      </a:r>
                      <a:r>
                        <a:rPr lang="en-US" sz="1600" b="1" i="0" u="none" strike="noStrike" noProof="0" dirty="0">
                          <a:solidFill>
                            <a:schemeClr val="tx1"/>
                          </a:solidFill>
                        </a:rPr>
                        <a:t>renal death</a:t>
                      </a:r>
                    </a:p>
                    <a:p>
                      <a:pPr lvl="0" algn="ctr">
                        <a:lnSpc>
                          <a:spcPct val="85000"/>
                        </a:lnSpc>
                        <a:spcBef>
                          <a:spcPts val="300"/>
                        </a:spcBef>
                        <a:buNone/>
                      </a:pPr>
                      <a:r>
                        <a:rPr lang="en-US" sz="1600" b="0" i="0" u="none" strike="noStrike" noProof="0" dirty="0">
                          <a:solidFill>
                            <a:schemeClr val="tx1"/>
                          </a:solidFill>
                        </a:rPr>
                        <a:t>CV composite of CV death, nonfatal MI, nonfatal stroke, hospitalized CHF, </a:t>
                      </a:r>
                      <a:r>
                        <a:rPr lang="en-US" sz="1600" b="0" i="1" u="none" strike="noStrike" noProof="0" dirty="0">
                          <a:solidFill>
                            <a:schemeClr val="tx1"/>
                          </a:solidFill>
                        </a:rPr>
                        <a:t>and</a:t>
                      </a:r>
                      <a:r>
                        <a:rPr lang="en-US" sz="1600" b="0" i="0" u="none" strike="noStrike" noProof="0" dirty="0">
                          <a:solidFill>
                            <a:schemeClr val="tx1"/>
                          </a:solidFill>
                        </a:rPr>
                        <a:t> hospitalized unstable angina</a:t>
                      </a:r>
                    </a:p>
                  </a:txBody>
                  <a:tcPr marL="68580" marR="68580" marT="34290" marB="34290" anchor="ctr">
                    <a:lnL w="28575">
                      <a:solidFill>
                        <a:schemeClr val="accent1">
                          <a:lumMod val="75000"/>
                          <a:lumOff val="25000"/>
                        </a:schemeClr>
                      </a:solidFill>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a:solidFill>
                        <a:schemeClr val="accent1">
                          <a:lumMod val="75000"/>
                          <a:lumOff val="25000"/>
                        </a:schemeClr>
                      </a:solidFill>
                    </a:lnB>
                    <a:solidFill>
                      <a:schemeClr val="accent2">
                        <a:lumMod val="20000"/>
                        <a:lumOff val="80000"/>
                      </a:schemeClr>
                    </a:solidFill>
                  </a:tcPr>
                </a:tc>
                <a:extLst>
                  <a:ext uri="{0D108BD9-81ED-4DB2-BD59-A6C34878D82A}">
                    <a16:rowId xmlns:a16="http://schemas.microsoft.com/office/drawing/2014/main" val="726276221"/>
                  </a:ext>
                </a:extLst>
              </a:tr>
            </a:tbl>
          </a:graphicData>
        </a:graphic>
      </p:graphicFrame>
      <p:sp>
        <p:nvSpPr>
          <p:cNvPr id="7" name="Text Placeholder 6"/>
          <p:cNvSpPr>
            <a:spLocks noGrp="1"/>
          </p:cNvSpPr>
          <p:nvPr>
            <p:ph type="body" sz="quarter" idx="10"/>
          </p:nvPr>
        </p:nvSpPr>
        <p:spPr>
          <a:xfrm>
            <a:off x="0" y="4758979"/>
            <a:ext cx="8055429" cy="384521"/>
          </a:xfrm>
        </p:spPr>
        <p:txBody>
          <a:bodyPr/>
          <a:lstStyle/>
          <a:p>
            <a:pPr marL="9525" indent="0" algn="l"/>
            <a:r>
              <a:rPr lang="en-US" sz="1000" dirty="0">
                <a:solidFill>
                  <a:schemeClr val="accent2"/>
                </a:solidFill>
              </a:rPr>
              <a:t>CHF = Congestive heart failure.  </a:t>
            </a:r>
            <a:br>
              <a:rPr lang="en-US" sz="1000" dirty="0">
                <a:solidFill>
                  <a:schemeClr val="accent2"/>
                </a:solidFill>
              </a:rPr>
            </a:br>
            <a:r>
              <a:rPr lang="en-US" sz="1000" dirty="0"/>
              <a:t>A</a:t>
            </a:r>
            <a:r>
              <a:rPr lang="en-US" dirty="0">
                <a:solidFill>
                  <a:schemeClr val="accent2"/>
                </a:solidFill>
              </a:rPr>
              <a:t>dapted from Perkovic V, et al. </a:t>
            </a:r>
            <a:r>
              <a:rPr lang="en-US" i="1" dirty="0">
                <a:solidFill>
                  <a:schemeClr val="accent2"/>
                </a:solidFill>
              </a:rPr>
              <a:t>N Engl J Med</a:t>
            </a:r>
            <a:r>
              <a:rPr lang="en-US" dirty="0">
                <a:solidFill>
                  <a:schemeClr val="accent2"/>
                </a:solidFill>
              </a:rPr>
              <a:t>. 2019;380(24):2295-2306.</a:t>
            </a:r>
          </a:p>
        </p:txBody>
      </p:sp>
      <p:sp>
        <p:nvSpPr>
          <p:cNvPr id="11" name="TextBox 10">
            <a:extLst>
              <a:ext uri="{FF2B5EF4-FFF2-40B4-BE49-F238E27FC236}">
                <a16:creationId xmlns:a16="http://schemas.microsoft.com/office/drawing/2014/main" id="{D20453AD-DF7C-2548-925C-B8CDBDB3BC90}"/>
              </a:ext>
            </a:extLst>
          </p:cNvPr>
          <p:cNvSpPr txBox="1"/>
          <p:nvPr/>
        </p:nvSpPr>
        <p:spPr>
          <a:xfrm>
            <a:off x="8050575" y="1139371"/>
            <a:ext cx="586598"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34% RRR</a:t>
            </a:r>
            <a:endParaRPr lang="en-US" sz="1400" dirty="0">
              <a:cs typeface="Arial"/>
            </a:endParaRPr>
          </a:p>
        </p:txBody>
      </p:sp>
      <p:pic>
        <p:nvPicPr>
          <p:cNvPr id="12" name="Picture 11">
            <a:extLst>
              <a:ext uri="{FF2B5EF4-FFF2-40B4-BE49-F238E27FC236}">
                <a16:creationId xmlns:a16="http://schemas.microsoft.com/office/drawing/2014/main" id="{0BC0A49D-6321-8F4B-96BC-84BEC9D70A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39020" y="1079546"/>
            <a:ext cx="5254734" cy="2581805"/>
          </a:xfrm>
          <a:prstGeom prst="rect">
            <a:avLst/>
          </a:prstGeom>
        </p:spPr>
      </p:pic>
      <p:sp>
        <p:nvSpPr>
          <p:cNvPr id="13" name="TextBox 12">
            <a:extLst>
              <a:ext uri="{FF2B5EF4-FFF2-40B4-BE49-F238E27FC236}">
                <a16:creationId xmlns:a16="http://schemas.microsoft.com/office/drawing/2014/main" id="{7F9DCB47-9E96-3A42-BAC9-9BB6ABC1698B}"/>
              </a:ext>
            </a:extLst>
          </p:cNvPr>
          <p:cNvSpPr txBox="1"/>
          <p:nvPr/>
        </p:nvSpPr>
        <p:spPr>
          <a:xfrm>
            <a:off x="2649580" y="4012388"/>
            <a:ext cx="774571" cy="461665"/>
          </a:xfrm>
          <a:prstGeom prst="rect">
            <a:avLst/>
          </a:prstGeom>
          <a:noFill/>
        </p:spPr>
        <p:txBody>
          <a:bodyPr wrap="none" rtlCol="0">
            <a:spAutoFit/>
          </a:bodyPr>
          <a:lstStyle/>
          <a:p>
            <a:r>
              <a:rPr lang="en-US" sz="800" b="1" dirty="0"/>
              <a:t>No. at Risk</a:t>
            </a:r>
          </a:p>
          <a:p>
            <a:r>
              <a:rPr lang="en-US" sz="800" dirty="0">
                <a:solidFill>
                  <a:srgbClr val="C01A00"/>
                </a:solidFill>
              </a:rPr>
              <a:t>Placebo</a:t>
            </a:r>
          </a:p>
          <a:p>
            <a:r>
              <a:rPr lang="en-US" sz="800" dirty="0">
                <a:solidFill>
                  <a:srgbClr val="0070C0"/>
                </a:solidFill>
              </a:rPr>
              <a:t>Canagliflozin</a:t>
            </a:r>
          </a:p>
        </p:txBody>
      </p:sp>
      <p:sp>
        <p:nvSpPr>
          <p:cNvPr id="14" name="TextBox 13">
            <a:extLst>
              <a:ext uri="{FF2B5EF4-FFF2-40B4-BE49-F238E27FC236}">
                <a16:creationId xmlns:a16="http://schemas.microsoft.com/office/drawing/2014/main" id="{BA5F364B-0E18-BC47-A8CD-D6CAD7F3C3B0}"/>
              </a:ext>
            </a:extLst>
          </p:cNvPr>
          <p:cNvSpPr txBox="1"/>
          <p:nvPr/>
        </p:nvSpPr>
        <p:spPr>
          <a:xfrm>
            <a:off x="3632757" y="3632072"/>
            <a:ext cx="255198" cy="246221"/>
          </a:xfrm>
          <a:prstGeom prst="rect">
            <a:avLst/>
          </a:prstGeom>
          <a:noFill/>
        </p:spPr>
        <p:txBody>
          <a:bodyPr wrap="none" rtlCol="0">
            <a:spAutoFit/>
          </a:bodyPr>
          <a:lstStyle/>
          <a:p>
            <a:r>
              <a:rPr lang="en-US" sz="1000" dirty="0"/>
              <a:t>0</a:t>
            </a:r>
          </a:p>
        </p:txBody>
      </p:sp>
      <p:sp>
        <p:nvSpPr>
          <p:cNvPr id="15" name="TextBox 14">
            <a:extLst>
              <a:ext uri="{FF2B5EF4-FFF2-40B4-BE49-F238E27FC236}">
                <a16:creationId xmlns:a16="http://schemas.microsoft.com/office/drawing/2014/main" id="{AAFE3D41-C3C0-9B4B-AF08-E95578AF78DE}"/>
              </a:ext>
            </a:extLst>
          </p:cNvPr>
          <p:cNvSpPr txBox="1"/>
          <p:nvPr/>
        </p:nvSpPr>
        <p:spPr>
          <a:xfrm>
            <a:off x="4359267" y="3632072"/>
            <a:ext cx="255198" cy="246221"/>
          </a:xfrm>
          <a:prstGeom prst="rect">
            <a:avLst/>
          </a:prstGeom>
          <a:noFill/>
        </p:spPr>
        <p:txBody>
          <a:bodyPr wrap="none" rtlCol="0">
            <a:spAutoFit/>
          </a:bodyPr>
          <a:lstStyle/>
          <a:p>
            <a:pPr algn="ctr"/>
            <a:r>
              <a:rPr lang="en-US" sz="1000" dirty="0"/>
              <a:t>6</a:t>
            </a:r>
          </a:p>
        </p:txBody>
      </p:sp>
      <p:sp>
        <p:nvSpPr>
          <p:cNvPr id="16" name="TextBox 15">
            <a:extLst>
              <a:ext uri="{FF2B5EF4-FFF2-40B4-BE49-F238E27FC236}">
                <a16:creationId xmlns:a16="http://schemas.microsoft.com/office/drawing/2014/main" id="{AE9FE334-2D17-4142-A7D8-E2F1E0186E0C}"/>
              </a:ext>
            </a:extLst>
          </p:cNvPr>
          <p:cNvSpPr txBox="1"/>
          <p:nvPr/>
        </p:nvSpPr>
        <p:spPr>
          <a:xfrm>
            <a:off x="5066987" y="3632072"/>
            <a:ext cx="325730" cy="246221"/>
          </a:xfrm>
          <a:prstGeom prst="rect">
            <a:avLst/>
          </a:prstGeom>
          <a:noFill/>
        </p:spPr>
        <p:txBody>
          <a:bodyPr wrap="none" rtlCol="0">
            <a:spAutoFit/>
          </a:bodyPr>
          <a:lstStyle/>
          <a:p>
            <a:pPr algn="ctr"/>
            <a:r>
              <a:rPr lang="en-US" sz="1000" dirty="0"/>
              <a:t>12</a:t>
            </a:r>
          </a:p>
        </p:txBody>
      </p:sp>
      <p:sp>
        <p:nvSpPr>
          <p:cNvPr id="17" name="TextBox 16">
            <a:extLst>
              <a:ext uri="{FF2B5EF4-FFF2-40B4-BE49-F238E27FC236}">
                <a16:creationId xmlns:a16="http://schemas.microsoft.com/office/drawing/2014/main" id="{67B20788-BF61-7E4E-8D10-043D6FE1252E}"/>
              </a:ext>
            </a:extLst>
          </p:cNvPr>
          <p:cNvSpPr txBox="1"/>
          <p:nvPr/>
        </p:nvSpPr>
        <p:spPr>
          <a:xfrm>
            <a:off x="5787234" y="3632072"/>
            <a:ext cx="325730" cy="246221"/>
          </a:xfrm>
          <a:prstGeom prst="rect">
            <a:avLst/>
          </a:prstGeom>
          <a:noFill/>
        </p:spPr>
        <p:txBody>
          <a:bodyPr wrap="none" rtlCol="0">
            <a:spAutoFit/>
          </a:bodyPr>
          <a:lstStyle/>
          <a:p>
            <a:pPr algn="ctr"/>
            <a:r>
              <a:rPr lang="en-US" sz="1000" dirty="0"/>
              <a:t>18</a:t>
            </a:r>
          </a:p>
        </p:txBody>
      </p:sp>
      <p:sp>
        <p:nvSpPr>
          <p:cNvPr id="18" name="TextBox 17">
            <a:extLst>
              <a:ext uri="{FF2B5EF4-FFF2-40B4-BE49-F238E27FC236}">
                <a16:creationId xmlns:a16="http://schemas.microsoft.com/office/drawing/2014/main" id="{D31741B3-790A-3040-9066-364CE8CB460B}"/>
              </a:ext>
            </a:extLst>
          </p:cNvPr>
          <p:cNvSpPr txBox="1"/>
          <p:nvPr/>
        </p:nvSpPr>
        <p:spPr>
          <a:xfrm>
            <a:off x="6526270" y="3632072"/>
            <a:ext cx="325730" cy="246221"/>
          </a:xfrm>
          <a:prstGeom prst="rect">
            <a:avLst/>
          </a:prstGeom>
          <a:noFill/>
        </p:spPr>
        <p:txBody>
          <a:bodyPr wrap="none" rtlCol="0">
            <a:spAutoFit/>
          </a:bodyPr>
          <a:lstStyle/>
          <a:p>
            <a:pPr algn="ctr"/>
            <a:r>
              <a:rPr lang="en-US" sz="1000" dirty="0"/>
              <a:t>24</a:t>
            </a:r>
          </a:p>
        </p:txBody>
      </p:sp>
      <p:sp>
        <p:nvSpPr>
          <p:cNvPr id="19" name="TextBox 18">
            <a:extLst>
              <a:ext uri="{FF2B5EF4-FFF2-40B4-BE49-F238E27FC236}">
                <a16:creationId xmlns:a16="http://schemas.microsoft.com/office/drawing/2014/main" id="{18579B7D-3441-1A43-BCB8-13BB09A95BDC}"/>
              </a:ext>
            </a:extLst>
          </p:cNvPr>
          <p:cNvSpPr txBox="1"/>
          <p:nvPr/>
        </p:nvSpPr>
        <p:spPr>
          <a:xfrm>
            <a:off x="7252779" y="3632072"/>
            <a:ext cx="325730" cy="246221"/>
          </a:xfrm>
          <a:prstGeom prst="rect">
            <a:avLst/>
          </a:prstGeom>
          <a:noFill/>
        </p:spPr>
        <p:txBody>
          <a:bodyPr wrap="none" rtlCol="0">
            <a:spAutoFit/>
          </a:bodyPr>
          <a:lstStyle/>
          <a:p>
            <a:pPr algn="ctr"/>
            <a:r>
              <a:rPr lang="en-US" sz="1000" dirty="0"/>
              <a:t>30</a:t>
            </a:r>
          </a:p>
        </p:txBody>
      </p:sp>
      <p:sp>
        <p:nvSpPr>
          <p:cNvPr id="20" name="TextBox 19">
            <a:extLst>
              <a:ext uri="{FF2B5EF4-FFF2-40B4-BE49-F238E27FC236}">
                <a16:creationId xmlns:a16="http://schemas.microsoft.com/office/drawing/2014/main" id="{641E2AC8-5B3C-254E-B14C-19F246246EA3}"/>
              </a:ext>
            </a:extLst>
          </p:cNvPr>
          <p:cNvSpPr txBox="1"/>
          <p:nvPr/>
        </p:nvSpPr>
        <p:spPr>
          <a:xfrm>
            <a:off x="7979289" y="3632072"/>
            <a:ext cx="325730" cy="246221"/>
          </a:xfrm>
          <a:prstGeom prst="rect">
            <a:avLst/>
          </a:prstGeom>
          <a:noFill/>
        </p:spPr>
        <p:txBody>
          <a:bodyPr wrap="none" rtlCol="0">
            <a:spAutoFit/>
          </a:bodyPr>
          <a:lstStyle/>
          <a:p>
            <a:pPr algn="ctr"/>
            <a:r>
              <a:rPr lang="en-US" sz="1000" dirty="0"/>
              <a:t>36</a:t>
            </a:r>
          </a:p>
        </p:txBody>
      </p:sp>
      <p:sp>
        <p:nvSpPr>
          <p:cNvPr id="21" name="TextBox 20">
            <a:extLst>
              <a:ext uri="{FF2B5EF4-FFF2-40B4-BE49-F238E27FC236}">
                <a16:creationId xmlns:a16="http://schemas.microsoft.com/office/drawing/2014/main" id="{6E587203-EEAC-F740-94EA-1E858ACF0574}"/>
              </a:ext>
            </a:extLst>
          </p:cNvPr>
          <p:cNvSpPr txBox="1"/>
          <p:nvPr/>
        </p:nvSpPr>
        <p:spPr>
          <a:xfrm>
            <a:off x="8712950" y="3646712"/>
            <a:ext cx="325730" cy="246221"/>
          </a:xfrm>
          <a:prstGeom prst="rect">
            <a:avLst/>
          </a:prstGeom>
          <a:noFill/>
        </p:spPr>
        <p:txBody>
          <a:bodyPr wrap="none" rtlCol="0">
            <a:spAutoFit/>
          </a:bodyPr>
          <a:lstStyle/>
          <a:p>
            <a:pPr algn="ctr"/>
            <a:r>
              <a:rPr lang="en-US" sz="1000" dirty="0"/>
              <a:t>42</a:t>
            </a:r>
          </a:p>
        </p:txBody>
      </p:sp>
      <p:sp>
        <p:nvSpPr>
          <p:cNvPr id="22" name="TextBox 21">
            <a:extLst>
              <a:ext uri="{FF2B5EF4-FFF2-40B4-BE49-F238E27FC236}">
                <a16:creationId xmlns:a16="http://schemas.microsoft.com/office/drawing/2014/main" id="{25D8DB9B-4BFE-494B-AA07-EA29D7C69C21}"/>
              </a:ext>
            </a:extLst>
          </p:cNvPr>
          <p:cNvSpPr txBox="1"/>
          <p:nvPr/>
        </p:nvSpPr>
        <p:spPr>
          <a:xfrm>
            <a:off x="3426078" y="3412867"/>
            <a:ext cx="255198" cy="246221"/>
          </a:xfrm>
          <a:prstGeom prst="rect">
            <a:avLst/>
          </a:prstGeom>
          <a:noFill/>
        </p:spPr>
        <p:txBody>
          <a:bodyPr wrap="none" rtlCol="0">
            <a:spAutoFit/>
          </a:bodyPr>
          <a:lstStyle/>
          <a:p>
            <a:pPr algn="r"/>
            <a:r>
              <a:rPr lang="en-US" sz="1000" dirty="0"/>
              <a:t>0</a:t>
            </a:r>
          </a:p>
        </p:txBody>
      </p:sp>
      <p:sp>
        <p:nvSpPr>
          <p:cNvPr id="23" name="TextBox 22">
            <a:extLst>
              <a:ext uri="{FF2B5EF4-FFF2-40B4-BE49-F238E27FC236}">
                <a16:creationId xmlns:a16="http://schemas.microsoft.com/office/drawing/2014/main" id="{BFC3EE5F-A236-5649-BC18-2F4F05A32D9D}"/>
              </a:ext>
            </a:extLst>
          </p:cNvPr>
          <p:cNvSpPr txBox="1"/>
          <p:nvPr/>
        </p:nvSpPr>
        <p:spPr>
          <a:xfrm>
            <a:off x="3426078" y="2796209"/>
            <a:ext cx="255198" cy="246221"/>
          </a:xfrm>
          <a:prstGeom prst="rect">
            <a:avLst/>
          </a:prstGeom>
          <a:noFill/>
        </p:spPr>
        <p:txBody>
          <a:bodyPr wrap="none" rtlCol="0">
            <a:spAutoFit/>
          </a:bodyPr>
          <a:lstStyle/>
          <a:p>
            <a:pPr algn="r"/>
            <a:r>
              <a:rPr lang="en-US" sz="1000" dirty="0"/>
              <a:t>5</a:t>
            </a:r>
          </a:p>
        </p:txBody>
      </p:sp>
      <p:sp>
        <p:nvSpPr>
          <p:cNvPr id="24" name="TextBox 23">
            <a:extLst>
              <a:ext uri="{FF2B5EF4-FFF2-40B4-BE49-F238E27FC236}">
                <a16:creationId xmlns:a16="http://schemas.microsoft.com/office/drawing/2014/main" id="{4A5A6D49-798F-774E-A1EB-F7C7B55FB867}"/>
              </a:ext>
            </a:extLst>
          </p:cNvPr>
          <p:cNvSpPr txBox="1"/>
          <p:nvPr/>
        </p:nvSpPr>
        <p:spPr>
          <a:xfrm>
            <a:off x="3355545" y="2196688"/>
            <a:ext cx="325731" cy="246221"/>
          </a:xfrm>
          <a:prstGeom prst="rect">
            <a:avLst/>
          </a:prstGeom>
          <a:noFill/>
        </p:spPr>
        <p:txBody>
          <a:bodyPr wrap="none" rtlCol="0">
            <a:spAutoFit/>
          </a:bodyPr>
          <a:lstStyle/>
          <a:p>
            <a:pPr algn="r"/>
            <a:r>
              <a:rPr lang="en-US" sz="1000" dirty="0"/>
              <a:t>10</a:t>
            </a:r>
          </a:p>
        </p:txBody>
      </p:sp>
      <p:sp>
        <p:nvSpPr>
          <p:cNvPr id="25" name="TextBox 24">
            <a:extLst>
              <a:ext uri="{FF2B5EF4-FFF2-40B4-BE49-F238E27FC236}">
                <a16:creationId xmlns:a16="http://schemas.microsoft.com/office/drawing/2014/main" id="{96C33093-95D3-2A40-B2A7-A2B17F52A3BF}"/>
              </a:ext>
            </a:extLst>
          </p:cNvPr>
          <p:cNvSpPr txBox="1"/>
          <p:nvPr/>
        </p:nvSpPr>
        <p:spPr>
          <a:xfrm>
            <a:off x="3355545" y="1580701"/>
            <a:ext cx="325731" cy="246221"/>
          </a:xfrm>
          <a:prstGeom prst="rect">
            <a:avLst/>
          </a:prstGeom>
          <a:noFill/>
        </p:spPr>
        <p:txBody>
          <a:bodyPr wrap="none" rtlCol="0">
            <a:spAutoFit/>
          </a:bodyPr>
          <a:lstStyle/>
          <a:p>
            <a:pPr algn="r"/>
            <a:r>
              <a:rPr lang="en-US" sz="1000" dirty="0"/>
              <a:t>15</a:t>
            </a:r>
          </a:p>
        </p:txBody>
      </p:sp>
      <p:sp>
        <p:nvSpPr>
          <p:cNvPr id="26" name="TextBox 25">
            <a:extLst>
              <a:ext uri="{FF2B5EF4-FFF2-40B4-BE49-F238E27FC236}">
                <a16:creationId xmlns:a16="http://schemas.microsoft.com/office/drawing/2014/main" id="{84E776F6-6B38-834B-9A6F-B2AD9C01C5E4}"/>
              </a:ext>
            </a:extLst>
          </p:cNvPr>
          <p:cNvSpPr txBox="1"/>
          <p:nvPr/>
        </p:nvSpPr>
        <p:spPr>
          <a:xfrm>
            <a:off x="3355545" y="968219"/>
            <a:ext cx="325731" cy="246221"/>
          </a:xfrm>
          <a:prstGeom prst="rect">
            <a:avLst/>
          </a:prstGeom>
          <a:noFill/>
        </p:spPr>
        <p:txBody>
          <a:bodyPr wrap="none" rtlCol="0">
            <a:spAutoFit/>
          </a:bodyPr>
          <a:lstStyle/>
          <a:p>
            <a:pPr algn="r"/>
            <a:r>
              <a:rPr lang="en-US" sz="1000" dirty="0"/>
              <a:t>20</a:t>
            </a:r>
          </a:p>
        </p:txBody>
      </p:sp>
      <p:sp>
        <p:nvSpPr>
          <p:cNvPr id="27" name="TextBox 26">
            <a:extLst>
              <a:ext uri="{FF2B5EF4-FFF2-40B4-BE49-F238E27FC236}">
                <a16:creationId xmlns:a16="http://schemas.microsoft.com/office/drawing/2014/main" id="{EB834588-6A27-E640-9CDB-8A0FA830EA02}"/>
              </a:ext>
            </a:extLst>
          </p:cNvPr>
          <p:cNvSpPr txBox="1"/>
          <p:nvPr/>
        </p:nvSpPr>
        <p:spPr>
          <a:xfrm rot="16200000">
            <a:off x="2362837" y="2247662"/>
            <a:ext cx="1776448" cy="246221"/>
          </a:xfrm>
          <a:prstGeom prst="rect">
            <a:avLst/>
          </a:prstGeom>
          <a:noFill/>
        </p:spPr>
        <p:txBody>
          <a:bodyPr wrap="none" rtlCol="0">
            <a:spAutoFit/>
          </a:bodyPr>
          <a:lstStyle/>
          <a:p>
            <a:r>
              <a:rPr lang="en-US" sz="1000" b="1" dirty="0"/>
              <a:t>Patients with an Event (%)</a:t>
            </a:r>
            <a:endParaRPr lang="en-US" sz="1000" dirty="0"/>
          </a:p>
        </p:txBody>
      </p:sp>
      <p:sp>
        <p:nvSpPr>
          <p:cNvPr id="28" name="TextBox 27">
            <a:extLst>
              <a:ext uri="{FF2B5EF4-FFF2-40B4-BE49-F238E27FC236}">
                <a16:creationId xmlns:a16="http://schemas.microsoft.com/office/drawing/2014/main" id="{CBE00A74-CC8E-C14E-9A8A-BEEAD9ABC566}"/>
              </a:ext>
            </a:extLst>
          </p:cNvPr>
          <p:cNvSpPr txBox="1"/>
          <p:nvPr/>
        </p:nvSpPr>
        <p:spPr>
          <a:xfrm>
            <a:off x="5548277" y="3872958"/>
            <a:ext cx="1955985" cy="246221"/>
          </a:xfrm>
          <a:prstGeom prst="rect">
            <a:avLst/>
          </a:prstGeom>
          <a:noFill/>
        </p:spPr>
        <p:txBody>
          <a:bodyPr wrap="none" rtlCol="0">
            <a:spAutoFit/>
          </a:bodyPr>
          <a:lstStyle/>
          <a:p>
            <a:r>
              <a:rPr lang="en-US" sz="1000" b="1" dirty="0"/>
              <a:t>Months since Randomization</a:t>
            </a:r>
            <a:endParaRPr lang="en-US" sz="1000" dirty="0"/>
          </a:p>
        </p:txBody>
      </p:sp>
      <p:sp>
        <p:nvSpPr>
          <p:cNvPr id="29" name="TextBox 28">
            <a:extLst>
              <a:ext uri="{FF2B5EF4-FFF2-40B4-BE49-F238E27FC236}">
                <a16:creationId xmlns:a16="http://schemas.microsoft.com/office/drawing/2014/main" id="{1F134536-E20F-8A4D-A2DA-9B86ACD05B19}"/>
              </a:ext>
            </a:extLst>
          </p:cNvPr>
          <p:cNvSpPr txBox="1"/>
          <p:nvPr/>
        </p:nvSpPr>
        <p:spPr>
          <a:xfrm>
            <a:off x="3554610" y="4132092"/>
            <a:ext cx="415498" cy="338554"/>
          </a:xfrm>
          <a:prstGeom prst="rect">
            <a:avLst/>
          </a:prstGeom>
          <a:noFill/>
        </p:spPr>
        <p:txBody>
          <a:bodyPr wrap="none" rtlCol="0">
            <a:spAutoFit/>
          </a:bodyPr>
          <a:lstStyle/>
          <a:p>
            <a:r>
              <a:rPr lang="en-US" sz="800" dirty="0"/>
              <a:t>2199</a:t>
            </a:r>
          </a:p>
          <a:p>
            <a:r>
              <a:rPr lang="en-US" sz="800" dirty="0"/>
              <a:t>2202</a:t>
            </a:r>
          </a:p>
        </p:txBody>
      </p:sp>
      <p:sp>
        <p:nvSpPr>
          <p:cNvPr id="30" name="TextBox 29">
            <a:extLst>
              <a:ext uri="{FF2B5EF4-FFF2-40B4-BE49-F238E27FC236}">
                <a16:creationId xmlns:a16="http://schemas.microsoft.com/office/drawing/2014/main" id="{CD4D8E84-1C28-3049-8A0D-E1962D29F62F}"/>
              </a:ext>
            </a:extLst>
          </p:cNvPr>
          <p:cNvSpPr txBox="1"/>
          <p:nvPr/>
        </p:nvSpPr>
        <p:spPr>
          <a:xfrm>
            <a:off x="4277101" y="4132092"/>
            <a:ext cx="415498" cy="338554"/>
          </a:xfrm>
          <a:prstGeom prst="rect">
            <a:avLst/>
          </a:prstGeom>
          <a:noFill/>
        </p:spPr>
        <p:txBody>
          <a:bodyPr wrap="none" rtlCol="0">
            <a:spAutoFit/>
          </a:bodyPr>
          <a:lstStyle/>
          <a:p>
            <a:r>
              <a:rPr lang="en-US" sz="800" dirty="0"/>
              <a:t>2178</a:t>
            </a:r>
          </a:p>
          <a:p>
            <a:r>
              <a:rPr lang="en-US" sz="800" dirty="0"/>
              <a:t>2181</a:t>
            </a:r>
          </a:p>
        </p:txBody>
      </p:sp>
      <p:sp>
        <p:nvSpPr>
          <p:cNvPr id="31" name="TextBox 30">
            <a:extLst>
              <a:ext uri="{FF2B5EF4-FFF2-40B4-BE49-F238E27FC236}">
                <a16:creationId xmlns:a16="http://schemas.microsoft.com/office/drawing/2014/main" id="{B2E38BE5-8F53-9F43-97F8-BFEB4675C7B3}"/>
              </a:ext>
            </a:extLst>
          </p:cNvPr>
          <p:cNvSpPr txBox="1"/>
          <p:nvPr/>
        </p:nvSpPr>
        <p:spPr>
          <a:xfrm>
            <a:off x="4999590" y="4132092"/>
            <a:ext cx="415498" cy="338554"/>
          </a:xfrm>
          <a:prstGeom prst="rect">
            <a:avLst/>
          </a:prstGeom>
          <a:noFill/>
        </p:spPr>
        <p:txBody>
          <a:bodyPr wrap="none" rtlCol="0">
            <a:spAutoFit/>
          </a:bodyPr>
          <a:lstStyle/>
          <a:p>
            <a:r>
              <a:rPr lang="en-US" sz="800" dirty="0"/>
              <a:t>2131</a:t>
            </a:r>
          </a:p>
          <a:p>
            <a:r>
              <a:rPr lang="en-US" sz="800" dirty="0"/>
              <a:t>2144</a:t>
            </a:r>
          </a:p>
        </p:txBody>
      </p:sp>
      <p:sp>
        <p:nvSpPr>
          <p:cNvPr id="32" name="TextBox 31">
            <a:extLst>
              <a:ext uri="{FF2B5EF4-FFF2-40B4-BE49-F238E27FC236}">
                <a16:creationId xmlns:a16="http://schemas.microsoft.com/office/drawing/2014/main" id="{67073D76-E6CA-C846-A357-7CE0D644E88E}"/>
              </a:ext>
            </a:extLst>
          </p:cNvPr>
          <p:cNvSpPr txBox="1"/>
          <p:nvPr/>
        </p:nvSpPr>
        <p:spPr>
          <a:xfrm>
            <a:off x="5722079" y="4132092"/>
            <a:ext cx="415498" cy="338554"/>
          </a:xfrm>
          <a:prstGeom prst="rect">
            <a:avLst/>
          </a:prstGeom>
          <a:noFill/>
        </p:spPr>
        <p:txBody>
          <a:bodyPr wrap="none" rtlCol="0">
            <a:spAutoFit/>
          </a:bodyPr>
          <a:lstStyle/>
          <a:p>
            <a:r>
              <a:rPr lang="en-US" sz="800" dirty="0"/>
              <a:t>2046</a:t>
            </a:r>
          </a:p>
          <a:p>
            <a:r>
              <a:rPr lang="en-US" sz="800" dirty="0"/>
              <a:t>2080</a:t>
            </a:r>
          </a:p>
        </p:txBody>
      </p:sp>
      <p:sp>
        <p:nvSpPr>
          <p:cNvPr id="33" name="TextBox 32">
            <a:extLst>
              <a:ext uri="{FF2B5EF4-FFF2-40B4-BE49-F238E27FC236}">
                <a16:creationId xmlns:a16="http://schemas.microsoft.com/office/drawing/2014/main" id="{56E8637F-558F-8045-AA81-C5A84C685325}"/>
              </a:ext>
            </a:extLst>
          </p:cNvPr>
          <p:cNvSpPr txBox="1"/>
          <p:nvPr/>
        </p:nvSpPr>
        <p:spPr>
          <a:xfrm>
            <a:off x="6478434" y="4132092"/>
            <a:ext cx="415498" cy="338554"/>
          </a:xfrm>
          <a:prstGeom prst="rect">
            <a:avLst/>
          </a:prstGeom>
          <a:noFill/>
        </p:spPr>
        <p:txBody>
          <a:bodyPr wrap="none" rtlCol="0">
            <a:spAutoFit/>
          </a:bodyPr>
          <a:lstStyle/>
          <a:p>
            <a:r>
              <a:rPr lang="en-US" sz="800" dirty="0"/>
              <a:t>1724</a:t>
            </a:r>
          </a:p>
          <a:p>
            <a:r>
              <a:rPr lang="en-US" sz="800" dirty="0"/>
              <a:t>1786</a:t>
            </a:r>
          </a:p>
        </p:txBody>
      </p:sp>
      <p:sp>
        <p:nvSpPr>
          <p:cNvPr id="34" name="TextBox 33">
            <a:extLst>
              <a:ext uri="{FF2B5EF4-FFF2-40B4-BE49-F238E27FC236}">
                <a16:creationId xmlns:a16="http://schemas.microsoft.com/office/drawing/2014/main" id="{601642B8-5BA4-274F-920A-0ECC6777A91F}"/>
              </a:ext>
            </a:extLst>
          </p:cNvPr>
          <p:cNvSpPr txBox="1"/>
          <p:nvPr/>
        </p:nvSpPr>
        <p:spPr>
          <a:xfrm>
            <a:off x="7195278" y="4132092"/>
            <a:ext cx="415498" cy="338554"/>
          </a:xfrm>
          <a:prstGeom prst="rect">
            <a:avLst/>
          </a:prstGeom>
          <a:noFill/>
        </p:spPr>
        <p:txBody>
          <a:bodyPr wrap="none" rtlCol="0">
            <a:spAutoFit/>
          </a:bodyPr>
          <a:lstStyle/>
          <a:p>
            <a:r>
              <a:rPr lang="en-US" sz="800" dirty="0"/>
              <a:t>1129</a:t>
            </a:r>
          </a:p>
          <a:p>
            <a:r>
              <a:rPr lang="en-US" sz="800" dirty="0"/>
              <a:t>1211</a:t>
            </a:r>
          </a:p>
        </p:txBody>
      </p:sp>
      <p:sp>
        <p:nvSpPr>
          <p:cNvPr id="35" name="TextBox 34">
            <a:extLst>
              <a:ext uri="{FF2B5EF4-FFF2-40B4-BE49-F238E27FC236}">
                <a16:creationId xmlns:a16="http://schemas.microsoft.com/office/drawing/2014/main" id="{93897A7E-4A62-1445-98EC-CDE50FA79DA7}"/>
              </a:ext>
            </a:extLst>
          </p:cNvPr>
          <p:cNvSpPr txBox="1"/>
          <p:nvPr/>
        </p:nvSpPr>
        <p:spPr>
          <a:xfrm>
            <a:off x="7945989" y="4132092"/>
            <a:ext cx="357790" cy="338554"/>
          </a:xfrm>
          <a:prstGeom prst="rect">
            <a:avLst/>
          </a:prstGeom>
          <a:noFill/>
        </p:spPr>
        <p:txBody>
          <a:bodyPr wrap="none" rtlCol="0">
            <a:spAutoFit/>
          </a:bodyPr>
          <a:lstStyle/>
          <a:p>
            <a:r>
              <a:rPr lang="en-US" sz="800" dirty="0"/>
              <a:t>621</a:t>
            </a:r>
          </a:p>
          <a:p>
            <a:r>
              <a:rPr lang="en-US" sz="800" dirty="0"/>
              <a:t>646</a:t>
            </a:r>
          </a:p>
        </p:txBody>
      </p:sp>
      <p:sp>
        <p:nvSpPr>
          <p:cNvPr id="36" name="TextBox 35">
            <a:extLst>
              <a:ext uri="{FF2B5EF4-FFF2-40B4-BE49-F238E27FC236}">
                <a16:creationId xmlns:a16="http://schemas.microsoft.com/office/drawing/2014/main" id="{24419BF7-62BD-1E4A-A64C-5B518EBBB097}"/>
              </a:ext>
            </a:extLst>
          </p:cNvPr>
          <p:cNvSpPr txBox="1"/>
          <p:nvPr/>
        </p:nvSpPr>
        <p:spPr>
          <a:xfrm>
            <a:off x="8713634" y="4132092"/>
            <a:ext cx="357790" cy="338554"/>
          </a:xfrm>
          <a:prstGeom prst="rect">
            <a:avLst/>
          </a:prstGeom>
          <a:noFill/>
        </p:spPr>
        <p:txBody>
          <a:bodyPr wrap="none" rtlCol="0">
            <a:spAutoFit/>
          </a:bodyPr>
          <a:lstStyle/>
          <a:p>
            <a:r>
              <a:rPr lang="en-US" sz="800" dirty="0"/>
              <a:t>170</a:t>
            </a:r>
          </a:p>
          <a:p>
            <a:r>
              <a:rPr lang="en-US" sz="800" dirty="0"/>
              <a:t>196</a:t>
            </a:r>
          </a:p>
        </p:txBody>
      </p:sp>
      <p:sp>
        <p:nvSpPr>
          <p:cNvPr id="37" name="TextBox 36">
            <a:extLst>
              <a:ext uri="{FF2B5EF4-FFF2-40B4-BE49-F238E27FC236}">
                <a16:creationId xmlns:a16="http://schemas.microsoft.com/office/drawing/2014/main" id="{CA06DEF1-2C22-FE42-895E-9FCAB115DB1E}"/>
              </a:ext>
            </a:extLst>
          </p:cNvPr>
          <p:cNvSpPr txBox="1"/>
          <p:nvPr/>
        </p:nvSpPr>
        <p:spPr>
          <a:xfrm>
            <a:off x="4026009" y="1008225"/>
            <a:ext cx="3217547" cy="307777"/>
          </a:xfrm>
          <a:prstGeom prst="rect">
            <a:avLst/>
          </a:prstGeom>
          <a:noFill/>
        </p:spPr>
        <p:txBody>
          <a:bodyPr wrap="none" rtlCol="0">
            <a:spAutoFit/>
          </a:bodyPr>
          <a:lstStyle/>
          <a:p>
            <a:r>
              <a:rPr lang="en-US" sz="1400" b="1" dirty="0"/>
              <a:t>Renal-Specific Composite Outcome</a:t>
            </a:r>
            <a:endParaRPr lang="en-US" sz="1400" dirty="0"/>
          </a:p>
        </p:txBody>
      </p:sp>
      <p:sp>
        <p:nvSpPr>
          <p:cNvPr id="38" name="TextBox 37">
            <a:extLst>
              <a:ext uri="{FF2B5EF4-FFF2-40B4-BE49-F238E27FC236}">
                <a16:creationId xmlns:a16="http://schemas.microsoft.com/office/drawing/2014/main" id="{9D8D7367-330C-C54B-8F3B-56816FD6FD76}"/>
              </a:ext>
            </a:extLst>
          </p:cNvPr>
          <p:cNvSpPr txBox="1"/>
          <p:nvPr/>
        </p:nvSpPr>
        <p:spPr>
          <a:xfrm>
            <a:off x="4110276" y="1470311"/>
            <a:ext cx="2345514" cy="400110"/>
          </a:xfrm>
          <a:prstGeom prst="rect">
            <a:avLst/>
          </a:prstGeom>
          <a:noFill/>
        </p:spPr>
        <p:txBody>
          <a:bodyPr wrap="none" rtlCol="0">
            <a:spAutoFit/>
          </a:bodyPr>
          <a:lstStyle/>
          <a:p>
            <a:r>
              <a:rPr lang="en-US" sz="1000" dirty="0"/>
              <a:t>Hazard ratio, 0.66 (95% CI, 0.53-0.81)</a:t>
            </a:r>
          </a:p>
          <a:p>
            <a:r>
              <a:rPr lang="en-US" sz="1000" i="1" dirty="0"/>
              <a:t>p </a:t>
            </a:r>
            <a:r>
              <a:rPr lang="en-US" sz="1000" dirty="0"/>
              <a:t>&lt; .001</a:t>
            </a:r>
          </a:p>
        </p:txBody>
      </p:sp>
      <p:sp>
        <p:nvSpPr>
          <p:cNvPr id="39" name="TextBox 38">
            <a:extLst>
              <a:ext uri="{FF2B5EF4-FFF2-40B4-BE49-F238E27FC236}">
                <a16:creationId xmlns:a16="http://schemas.microsoft.com/office/drawing/2014/main" id="{F312F2F7-6690-8A46-9EDF-239A3DE9DE56}"/>
              </a:ext>
            </a:extLst>
          </p:cNvPr>
          <p:cNvSpPr txBox="1"/>
          <p:nvPr/>
        </p:nvSpPr>
        <p:spPr>
          <a:xfrm>
            <a:off x="7122713" y="1842800"/>
            <a:ext cx="644728" cy="246221"/>
          </a:xfrm>
          <a:prstGeom prst="rect">
            <a:avLst/>
          </a:prstGeom>
          <a:noFill/>
        </p:spPr>
        <p:txBody>
          <a:bodyPr wrap="none" rtlCol="0">
            <a:spAutoFit/>
          </a:bodyPr>
          <a:lstStyle/>
          <a:p>
            <a:r>
              <a:rPr lang="en-US" sz="1000" dirty="0">
                <a:solidFill>
                  <a:srgbClr val="C01A00"/>
                </a:solidFill>
              </a:rPr>
              <a:t>Placebo</a:t>
            </a:r>
          </a:p>
        </p:txBody>
      </p:sp>
      <p:sp>
        <p:nvSpPr>
          <p:cNvPr id="40" name="TextBox 39">
            <a:extLst>
              <a:ext uri="{FF2B5EF4-FFF2-40B4-BE49-F238E27FC236}">
                <a16:creationId xmlns:a16="http://schemas.microsoft.com/office/drawing/2014/main" id="{F3B6B087-56C0-5C48-94A3-29E4AD26CE8B}"/>
              </a:ext>
            </a:extLst>
          </p:cNvPr>
          <p:cNvSpPr txBox="1"/>
          <p:nvPr/>
        </p:nvSpPr>
        <p:spPr>
          <a:xfrm>
            <a:off x="7886057" y="2638662"/>
            <a:ext cx="915635" cy="246221"/>
          </a:xfrm>
          <a:prstGeom prst="rect">
            <a:avLst/>
          </a:prstGeom>
          <a:noFill/>
        </p:spPr>
        <p:txBody>
          <a:bodyPr wrap="none" rtlCol="0">
            <a:spAutoFit/>
          </a:bodyPr>
          <a:lstStyle/>
          <a:p>
            <a:r>
              <a:rPr lang="en-US" sz="1000" dirty="0">
                <a:solidFill>
                  <a:srgbClr val="0070C0"/>
                </a:solidFill>
              </a:rPr>
              <a:t>Canagliflozin</a:t>
            </a:r>
          </a:p>
        </p:txBody>
      </p:sp>
    </p:spTree>
    <p:extLst>
      <p:ext uri="{BB962C8B-B14F-4D97-AF65-F5344CB8AC3E}">
        <p14:creationId xmlns:p14="http://schemas.microsoft.com/office/powerpoint/2010/main" val="31385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2D6E24F4-ABA9-4F6F-AFEC-5CF4127A538C}"/>
              </a:ext>
            </a:extLst>
          </p:cNvPr>
          <p:cNvPicPr>
            <a:picLocks noGrp="1" noChangeAspect="1"/>
          </p:cNvPicPr>
          <p:nvPr>
            <p:ph sz="quarter" idx="10"/>
          </p:nvPr>
        </p:nvPicPr>
        <p:blipFill>
          <a:blip r:embed="rId3"/>
          <a:stretch>
            <a:fillRect/>
          </a:stretch>
        </p:blipFill>
        <p:spPr>
          <a:xfrm>
            <a:off x="1052094" y="768055"/>
            <a:ext cx="7044408" cy="4070571"/>
          </a:xfrm>
        </p:spPr>
      </p:pic>
      <p:sp>
        <p:nvSpPr>
          <p:cNvPr id="2" name="Title 1">
            <a:extLst>
              <a:ext uri="{FF2B5EF4-FFF2-40B4-BE49-F238E27FC236}">
                <a16:creationId xmlns:a16="http://schemas.microsoft.com/office/drawing/2014/main" id="{93728D73-F3D6-472B-917A-0AC055FF276E}"/>
              </a:ext>
            </a:extLst>
          </p:cNvPr>
          <p:cNvSpPr>
            <a:spLocks noGrp="1"/>
          </p:cNvSpPr>
          <p:nvPr>
            <p:ph type="title"/>
          </p:nvPr>
        </p:nvSpPr>
        <p:spPr>
          <a:xfrm>
            <a:off x="408491" y="162721"/>
            <a:ext cx="8547101" cy="406265"/>
          </a:xfrm>
        </p:spPr>
        <p:txBody>
          <a:bodyPr/>
          <a:lstStyle/>
          <a:p>
            <a:r>
              <a:rPr lang="en-US" sz="2400" dirty="0">
                <a:cs typeface="Arial"/>
              </a:rPr>
              <a:t>CREDENCE: Subgroup Analysis by eGFR and UACR</a:t>
            </a:r>
            <a:endParaRPr lang="en-US" sz="2400" dirty="0"/>
          </a:p>
        </p:txBody>
      </p:sp>
      <p:sp>
        <p:nvSpPr>
          <p:cNvPr id="5" name="Text Placeholder 4">
            <a:extLst>
              <a:ext uri="{FF2B5EF4-FFF2-40B4-BE49-F238E27FC236}">
                <a16:creationId xmlns:a16="http://schemas.microsoft.com/office/drawing/2014/main" id="{F79603A0-9498-4D23-B2FD-2C77D273B8A0}"/>
              </a:ext>
            </a:extLst>
          </p:cNvPr>
          <p:cNvSpPr>
            <a:spLocks noGrp="1"/>
          </p:cNvSpPr>
          <p:nvPr>
            <p:ph type="body" sz="quarter" idx="11"/>
          </p:nvPr>
        </p:nvSpPr>
        <p:spPr>
          <a:xfrm>
            <a:off x="0" y="4892662"/>
            <a:ext cx="8064138" cy="250838"/>
          </a:xfrm>
        </p:spPr>
        <p:txBody>
          <a:bodyPr/>
          <a:lstStyle/>
          <a:p>
            <a:pPr marL="259080" indent="-259080"/>
            <a:r>
              <a:rPr lang="en-US" dirty="0"/>
              <a:t>Perkovic V, et al. </a:t>
            </a:r>
            <a:r>
              <a:rPr lang="en-US" i="1" dirty="0"/>
              <a:t>N Engl J Med</a:t>
            </a:r>
            <a:r>
              <a:rPr lang="en-US" dirty="0"/>
              <a:t>. 2019;380(24):2295-2306.</a:t>
            </a:r>
          </a:p>
        </p:txBody>
      </p:sp>
    </p:spTree>
    <p:extLst>
      <p:ext uri="{BB962C8B-B14F-4D97-AF65-F5344CB8AC3E}">
        <p14:creationId xmlns:p14="http://schemas.microsoft.com/office/powerpoint/2010/main" val="20313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5C01EB-CBF9-4B53-BEFC-8EB153849A5B}"/>
              </a:ext>
            </a:extLst>
          </p:cNvPr>
          <p:cNvSpPr>
            <a:spLocks noGrp="1"/>
          </p:cNvSpPr>
          <p:nvPr>
            <p:ph type="title"/>
          </p:nvPr>
        </p:nvSpPr>
        <p:spPr>
          <a:xfrm>
            <a:off x="417095" y="102616"/>
            <a:ext cx="8309810" cy="824841"/>
          </a:xfrm>
        </p:spPr>
        <p:txBody>
          <a:bodyPr/>
          <a:lstStyle/>
          <a:p>
            <a:r>
              <a:rPr lang="en-US" sz="2800" dirty="0"/>
              <a:t>Canagliflozin Effects on UACR and eGFR in T2DM &amp; CKD</a:t>
            </a:r>
          </a:p>
        </p:txBody>
      </p:sp>
      <p:sp>
        <p:nvSpPr>
          <p:cNvPr id="8" name="Text Placeholder 7">
            <a:extLst>
              <a:ext uri="{FF2B5EF4-FFF2-40B4-BE49-F238E27FC236}">
                <a16:creationId xmlns:a16="http://schemas.microsoft.com/office/drawing/2014/main" id="{9FB79028-0398-4B19-AF0D-154DBE75525D}"/>
              </a:ext>
            </a:extLst>
          </p:cNvPr>
          <p:cNvSpPr>
            <a:spLocks noGrp="1"/>
          </p:cNvSpPr>
          <p:nvPr>
            <p:ph type="body" sz="quarter" idx="10"/>
          </p:nvPr>
        </p:nvSpPr>
        <p:spPr>
          <a:xfrm>
            <a:off x="0" y="4892662"/>
            <a:ext cx="8072846" cy="250838"/>
          </a:xfrm>
        </p:spPr>
        <p:txBody>
          <a:bodyPr/>
          <a:lstStyle/>
          <a:p>
            <a:r>
              <a:rPr lang="en-US" dirty="0"/>
              <a:t>Perkovic V, et al. </a:t>
            </a:r>
            <a:r>
              <a:rPr lang="en-US" i="1" dirty="0"/>
              <a:t>N Engl J Med</a:t>
            </a:r>
            <a:r>
              <a:rPr lang="en-US" dirty="0"/>
              <a:t>. 2019;380(24):2295-2306.</a:t>
            </a:r>
          </a:p>
        </p:txBody>
      </p:sp>
      <p:pic>
        <p:nvPicPr>
          <p:cNvPr id="10" name="Content Placeholder 6" descr="Chart, box and whisker chart&#10;&#10;Description automatically generated">
            <a:extLst>
              <a:ext uri="{FF2B5EF4-FFF2-40B4-BE49-F238E27FC236}">
                <a16:creationId xmlns:a16="http://schemas.microsoft.com/office/drawing/2014/main" id="{DD85D649-3C7B-C640-AF41-98684A247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7" y="1045568"/>
            <a:ext cx="9134558" cy="3493970"/>
          </a:xfrm>
          <a:prstGeom prst="rect">
            <a:avLst/>
          </a:prstGeom>
          <a:noFill/>
        </p:spPr>
      </p:pic>
    </p:spTree>
    <p:extLst>
      <p:ext uri="{BB962C8B-B14F-4D97-AF65-F5344CB8AC3E}">
        <p14:creationId xmlns:p14="http://schemas.microsoft.com/office/powerpoint/2010/main" val="41409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5">
            <a:extLst>
              <a:ext uri="{FF2B5EF4-FFF2-40B4-BE49-F238E27FC236}">
                <a16:creationId xmlns:a16="http://schemas.microsoft.com/office/drawing/2014/main" id="{D3434982-89E9-469A-A5EF-BE462E236F4F}"/>
              </a:ext>
            </a:extLst>
          </p:cNvPr>
          <p:cNvGraphicFramePr>
            <a:graphicFrameLocks/>
          </p:cNvGraphicFramePr>
          <p:nvPr/>
        </p:nvGraphicFramePr>
        <p:xfrm>
          <a:off x="2651960" y="94317"/>
          <a:ext cx="5983838" cy="4502080"/>
        </p:xfrm>
        <a:graphic>
          <a:graphicData uri="http://schemas.openxmlformats.org/drawingml/2006/table">
            <a:tbl>
              <a:tblPr firstRow="1" bandRow="1">
                <a:tableStyleId>{5C22544A-7EE6-4342-B048-85BDC9FD1C3A}</a:tableStyleId>
              </a:tblPr>
              <a:tblGrid>
                <a:gridCol w="1221795">
                  <a:extLst>
                    <a:ext uri="{9D8B030D-6E8A-4147-A177-3AD203B41FA5}">
                      <a16:colId xmlns:a16="http://schemas.microsoft.com/office/drawing/2014/main" val="1200094767"/>
                    </a:ext>
                  </a:extLst>
                </a:gridCol>
                <a:gridCol w="353875">
                  <a:extLst>
                    <a:ext uri="{9D8B030D-6E8A-4147-A177-3AD203B41FA5}">
                      <a16:colId xmlns:a16="http://schemas.microsoft.com/office/drawing/2014/main" val="949260124"/>
                    </a:ext>
                  </a:extLst>
                </a:gridCol>
                <a:gridCol w="452708">
                  <a:extLst>
                    <a:ext uri="{9D8B030D-6E8A-4147-A177-3AD203B41FA5}">
                      <a16:colId xmlns:a16="http://schemas.microsoft.com/office/drawing/2014/main" val="3849912678"/>
                    </a:ext>
                  </a:extLst>
                </a:gridCol>
                <a:gridCol w="251237">
                  <a:extLst>
                    <a:ext uri="{9D8B030D-6E8A-4147-A177-3AD203B41FA5}">
                      <a16:colId xmlns:a16="http://schemas.microsoft.com/office/drawing/2014/main" val="817952504"/>
                    </a:ext>
                  </a:extLst>
                </a:gridCol>
                <a:gridCol w="1432746">
                  <a:extLst>
                    <a:ext uri="{9D8B030D-6E8A-4147-A177-3AD203B41FA5}">
                      <a16:colId xmlns:a16="http://schemas.microsoft.com/office/drawing/2014/main" val="3772310654"/>
                    </a:ext>
                  </a:extLst>
                </a:gridCol>
                <a:gridCol w="1184005">
                  <a:extLst>
                    <a:ext uri="{9D8B030D-6E8A-4147-A177-3AD203B41FA5}">
                      <a16:colId xmlns:a16="http://schemas.microsoft.com/office/drawing/2014/main" val="2620298591"/>
                    </a:ext>
                  </a:extLst>
                </a:gridCol>
                <a:gridCol w="1087472">
                  <a:extLst>
                    <a:ext uri="{9D8B030D-6E8A-4147-A177-3AD203B41FA5}">
                      <a16:colId xmlns:a16="http://schemas.microsoft.com/office/drawing/2014/main" val="4066117181"/>
                    </a:ext>
                  </a:extLst>
                </a:gridCol>
              </a:tblGrid>
              <a:tr h="274748">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r>
                        <a:rPr lang="en-US" sz="1200" baseline="30000" dirty="0">
                          <a:solidFill>
                            <a:schemeClr val="tx1"/>
                          </a:solidFill>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690544">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6673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66735">
                <a:tc gridSpan="3">
                  <a:txBody>
                    <a:bodyPr/>
                    <a:lstStyle/>
                    <a:p>
                      <a:pPr algn="ctr">
                        <a:lnSpc>
                          <a:spcPct val="85000"/>
                        </a:lnSpc>
                        <a:spcBef>
                          <a:spcPts val="600"/>
                        </a:spcBef>
                      </a:pPr>
                      <a:r>
                        <a:rPr lang="en-US" sz="1200" b="1" dirty="0"/>
                        <a:t>eGFR Categories</a:t>
                      </a:r>
                      <a:r>
                        <a:rPr lang="en-US" sz="1200" b="1" baseline="30000" dirty="0"/>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402964">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540041">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558654">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558654">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540041">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402964">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a:lstStyle/>
          <a:p>
            <a:r>
              <a:rPr lang="en-US" dirty="0"/>
              <a:t>1. Heerspink HJL, et al. </a:t>
            </a:r>
            <a:r>
              <a:rPr lang="en-US" i="1" dirty="0"/>
              <a:t>N Engl J Med</a:t>
            </a:r>
            <a:r>
              <a:rPr lang="en-US" dirty="0"/>
              <a:t>. 2020;383:1436-1446. 2. </a:t>
            </a:r>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sp>
        <p:nvSpPr>
          <p:cNvPr id="11" name="TextBox 10">
            <a:extLst>
              <a:ext uri="{FF2B5EF4-FFF2-40B4-BE49-F238E27FC236}">
                <a16:creationId xmlns:a16="http://schemas.microsoft.com/office/drawing/2014/main" id="{F5543431-5B3C-F941-B33D-D1904F34237E}"/>
              </a:ext>
            </a:extLst>
          </p:cNvPr>
          <p:cNvSpPr txBox="1"/>
          <p:nvPr/>
        </p:nvSpPr>
        <p:spPr>
          <a:xfrm>
            <a:off x="81954" y="1539159"/>
            <a:ext cx="2362338" cy="2142125"/>
          </a:xfrm>
          <a:prstGeom prst="rect">
            <a:avLst/>
          </a:prstGeom>
          <a:noFill/>
        </p:spPr>
        <p:txBody>
          <a:bodyPr wrap="square" rtlCol="0">
            <a:spAutoFit/>
          </a:bodyPr>
          <a:lstStyle/>
          <a:p>
            <a:pPr marL="285750" indent="-285750">
              <a:lnSpc>
                <a:spcPct val="85000"/>
              </a:lnSpc>
              <a:spcBef>
                <a:spcPts val="600"/>
              </a:spcBef>
              <a:buFont typeface="Arial" panose="020B0604020202020204" pitchFamily="34" charset="0"/>
              <a:buChar char="•"/>
            </a:pPr>
            <a:r>
              <a:rPr lang="en-US" sz="1600" dirty="0"/>
              <a:t>≥ 18 years of age</a:t>
            </a:r>
          </a:p>
          <a:p>
            <a:pPr marL="285750" indent="-285750">
              <a:lnSpc>
                <a:spcPct val="85000"/>
              </a:lnSpc>
              <a:spcBef>
                <a:spcPts val="600"/>
              </a:spcBef>
              <a:buFont typeface="Arial" panose="020B0604020202020204" pitchFamily="34" charset="0"/>
              <a:buChar char="•"/>
            </a:pPr>
            <a:r>
              <a:rPr lang="en-US" sz="1600" dirty="0"/>
              <a:t>Max tolerated ACEi or ARB</a:t>
            </a:r>
          </a:p>
          <a:p>
            <a:pPr marL="285750" indent="-285750">
              <a:lnSpc>
                <a:spcPct val="85000"/>
              </a:lnSpc>
              <a:spcBef>
                <a:spcPts val="600"/>
              </a:spcBef>
              <a:buFont typeface="Arial" panose="020B0604020202020204" pitchFamily="34" charset="0"/>
              <a:buChar char="•"/>
            </a:pPr>
            <a:r>
              <a:rPr lang="en-US" sz="1600" dirty="0"/>
              <a:t>eGFR ≥ 25 and       ≤ 75 mL/min/1.73 m</a:t>
            </a:r>
            <a:r>
              <a:rPr lang="en-US" sz="1600" baseline="30000" dirty="0"/>
              <a:t>2</a:t>
            </a:r>
            <a:r>
              <a:rPr lang="en-US" sz="1600" dirty="0"/>
              <a:t> </a:t>
            </a:r>
          </a:p>
          <a:p>
            <a:pPr marL="285750" indent="-285750">
              <a:lnSpc>
                <a:spcPct val="85000"/>
              </a:lnSpc>
              <a:spcBef>
                <a:spcPts val="600"/>
              </a:spcBef>
              <a:buFont typeface="Arial" panose="020B0604020202020204" pitchFamily="34" charset="0"/>
              <a:buChar char="•"/>
            </a:pPr>
            <a:r>
              <a:rPr lang="en-US" sz="1600" dirty="0"/>
              <a:t>UACR ≥ 200 and      ≤ 5000 mg/g</a:t>
            </a:r>
          </a:p>
          <a:p>
            <a:pPr>
              <a:spcBef>
                <a:spcPts val="600"/>
              </a:spcBef>
            </a:pPr>
            <a:endParaRPr lang="en-US" dirty="0">
              <a:solidFill>
                <a:schemeClr val="bg1"/>
              </a:solidFill>
            </a:endParaRPr>
          </a:p>
        </p:txBody>
      </p:sp>
      <p:sp>
        <p:nvSpPr>
          <p:cNvPr id="3" name="Rectangle 2">
            <a:extLst>
              <a:ext uri="{FF2B5EF4-FFF2-40B4-BE49-F238E27FC236}">
                <a16:creationId xmlns:a16="http://schemas.microsoft.com/office/drawing/2014/main" id="{7998038D-9E46-4ADA-BE49-4144F5352584}"/>
              </a:ext>
            </a:extLst>
          </p:cNvPr>
          <p:cNvSpPr/>
          <p:nvPr/>
        </p:nvSpPr>
        <p:spPr>
          <a:xfrm>
            <a:off x="7066956" y="2158373"/>
            <a:ext cx="1531292" cy="1914094"/>
          </a:xfrm>
          <a:prstGeom prst="rect">
            <a:avLst/>
          </a:prstGeom>
          <a:solidFill>
            <a:schemeClr val="bg1">
              <a:lumMod val="95000"/>
              <a:alpha val="30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Study Population</a:t>
            </a:r>
            <a:r>
              <a:rPr lang="en-US" sz="1600" baseline="30000" dirty="0"/>
              <a:t>1</a:t>
            </a:r>
          </a:p>
        </p:txBody>
      </p:sp>
      <p:cxnSp>
        <p:nvCxnSpPr>
          <p:cNvPr id="15" name="Straight Arrow Connector 14">
            <a:extLst>
              <a:ext uri="{FF2B5EF4-FFF2-40B4-BE49-F238E27FC236}">
                <a16:creationId xmlns:a16="http://schemas.microsoft.com/office/drawing/2014/main" id="{E69ECF7A-ABD9-44C6-8EE7-008ABFE3F83C}"/>
              </a:ext>
            </a:extLst>
          </p:cNvPr>
          <p:cNvCxnSpPr>
            <a:cxnSpLocks/>
          </p:cNvCxnSpPr>
          <p:nvPr/>
        </p:nvCxnSpPr>
        <p:spPr>
          <a:xfrm>
            <a:off x="8737683" y="1647766"/>
            <a:ext cx="16202" cy="2948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40A0F6F-462C-43A8-A84A-8D29CE3F5E1F}"/>
              </a:ext>
            </a:extLst>
          </p:cNvPr>
          <p:cNvSpPr txBox="1"/>
          <p:nvPr/>
        </p:nvSpPr>
        <p:spPr>
          <a:xfrm rot="5400000">
            <a:off x="7509348" y="3043699"/>
            <a:ext cx="2828396" cy="276999"/>
          </a:xfrm>
          <a:prstGeom prst="rect">
            <a:avLst/>
          </a:prstGeom>
          <a:noFill/>
        </p:spPr>
        <p:txBody>
          <a:bodyPr wrap="square" rtlCol="0">
            <a:spAutoFit/>
          </a:bodyPr>
          <a:lstStyle/>
          <a:p>
            <a:r>
              <a:rPr lang="en-US" sz="1200" b="1" dirty="0"/>
              <a:t>Increasing risk of CKD progression</a:t>
            </a:r>
          </a:p>
        </p:txBody>
      </p:sp>
      <p:cxnSp>
        <p:nvCxnSpPr>
          <p:cNvPr id="17" name="Straight Arrow Connector 16">
            <a:extLst>
              <a:ext uri="{FF2B5EF4-FFF2-40B4-BE49-F238E27FC236}">
                <a16:creationId xmlns:a16="http://schemas.microsoft.com/office/drawing/2014/main" id="{3D1E897A-6B29-4CA5-BCC5-90251FDA2578}"/>
              </a:ext>
            </a:extLst>
          </p:cNvPr>
          <p:cNvCxnSpPr>
            <a:cxnSpLocks/>
          </p:cNvCxnSpPr>
          <p:nvPr/>
        </p:nvCxnSpPr>
        <p:spPr>
          <a:xfrm>
            <a:off x="4928232" y="4703580"/>
            <a:ext cx="367001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DE8CB6D-A754-4D46-AA3E-38ABCAC70C36}"/>
              </a:ext>
            </a:extLst>
          </p:cNvPr>
          <p:cNvSpPr txBox="1"/>
          <p:nvPr/>
        </p:nvSpPr>
        <p:spPr>
          <a:xfrm>
            <a:off x="5694884" y="4715882"/>
            <a:ext cx="3027218" cy="276999"/>
          </a:xfrm>
          <a:prstGeom prst="rect">
            <a:avLst/>
          </a:prstGeom>
          <a:noFill/>
        </p:spPr>
        <p:txBody>
          <a:bodyPr wrap="square" rtlCol="0">
            <a:spAutoFit/>
          </a:bodyPr>
          <a:lstStyle/>
          <a:p>
            <a:r>
              <a:rPr lang="en-US" sz="1200" b="1" dirty="0"/>
              <a:t>Increasing risk of CKD progression</a:t>
            </a:r>
          </a:p>
        </p:txBody>
      </p:sp>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175295" y="165178"/>
            <a:ext cx="4745662" cy="1191095"/>
          </a:xfrm>
        </p:spPr>
        <p:txBody>
          <a:bodyPr/>
          <a:lstStyle/>
          <a:p>
            <a:pPr>
              <a:spcBef>
                <a:spcPts val="600"/>
              </a:spcBef>
            </a:pPr>
            <a:r>
              <a:rPr lang="en-US" sz="2800" dirty="0"/>
              <a:t>DAPA-CKD Study Population: Dapagliflozin      in CKD ± T2DM</a:t>
            </a:r>
          </a:p>
        </p:txBody>
      </p:sp>
    </p:spTree>
    <p:extLst>
      <p:ext uri="{BB962C8B-B14F-4D97-AF65-F5344CB8AC3E}">
        <p14:creationId xmlns:p14="http://schemas.microsoft.com/office/powerpoint/2010/main" val="7736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2B65BB-8320-47B5-8F5F-D04976C4EC9F}"/>
              </a:ext>
            </a:extLst>
          </p:cNvPr>
          <p:cNvSpPr>
            <a:spLocks noGrp="1"/>
          </p:cNvSpPr>
          <p:nvPr>
            <p:ph type="title"/>
          </p:nvPr>
        </p:nvSpPr>
        <p:spPr/>
        <p:txBody>
          <a:bodyPr/>
          <a:lstStyle/>
          <a:p>
            <a:r>
              <a:rPr lang="en-US" sz="2800" dirty="0"/>
              <a:t>SGLT-2 Inhibitor Trial: DAPA-CKD </a:t>
            </a:r>
            <a:br>
              <a:rPr lang="en-US" sz="2800" dirty="0"/>
            </a:br>
            <a:r>
              <a:rPr lang="en-US" sz="2800" dirty="0"/>
              <a:t>Dapagliflozin in CKD With or Without T2DM</a:t>
            </a:r>
          </a:p>
        </p:txBody>
      </p:sp>
      <p:sp>
        <p:nvSpPr>
          <p:cNvPr id="9" name="Text Placeholder 8">
            <a:extLst>
              <a:ext uri="{FF2B5EF4-FFF2-40B4-BE49-F238E27FC236}">
                <a16:creationId xmlns:a16="http://schemas.microsoft.com/office/drawing/2014/main" id="{C56C1283-D5A1-4DA6-A383-B672D2F9D429}"/>
              </a:ext>
            </a:extLst>
          </p:cNvPr>
          <p:cNvSpPr>
            <a:spLocks noGrp="1"/>
          </p:cNvSpPr>
          <p:nvPr>
            <p:ph type="body" sz="quarter" idx="10"/>
          </p:nvPr>
        </p:nvSpPr>
        <p:spPr/>
        <p:txBody>
          <a:bodyPr/>
          <a:lstStyle/>
          <a:p>
            <a:r>
              <a:rPr lang="en-US" dirty="0"/>
              <a:t>Adapted from Heerspink HJL, et al. </a:t>
            </a:r>
            <a:r>
              <a:rPr lang="en-US" i="1" dirty="0"/>
              <a:t>N Engl J Med</a:t>
            </a:r>
            <a:r>
              <a:rPr lang="en-US" dirty="0"/>
              <a:t>. 2020;383:1436-1446.</a:t>
            </a:r>
          </a:p>
        </p:txBody>
      </p:sp>
      <p:graphicFrame>
        <p:nvGraphicFramePr>
          <p:cNvPr id="7" name="Content Placeholder 3">
            <a:extLst>
              <a:ext uri="{FF2B5EF4-FFF2-40B4-BE49-F238E27FC236}">
                <a16:creationId xmlns:a16="http://schemas.microsoft.com/office/drawing/2014/main" id="{9AE1E5F4-4DDB-5E40-BDBD-7F110D02E4B4}"/>
              </a:ext>
            </a:extLst>
          </p:cNvPr>
          <p:cNvGraphicFramePr>
            <a:graphicFrameLocks/>
          </p:cNvGraphicFramePr>
          <p:nvPr>
            <p:extLst>
              <p:ext uri="{D42A27DB-BD31-4B8C-83A1-F6EECF244321}">
                <p14:modId xmlns:p14="http://schemas.microsoft.com/office/powerpoint/2010/main" val="199263654"/>
              </p:ext>
            </p:extLst>
          </p:nvPr>
        </p:nvGraphicFramePr>
        <p:xfrm>
          <a:off x="281120" y="1122661"/>
          <a:ext cx="1723563" cy="1955292"/>
        </p:xfrm>
        <a:graphic>
          <a:graphicData uri="http://schemas.openxmlformats.org/drawingml/2006/table">
            <a:tbl>
              <a:tblPr firstRow="1" bandRow="1">
                <a:tableStyleId>{8EC20E35-A176-4012-BC5E-935CFFF8708E}</a:tableStyleId>
              </a:tblPr>
              <a:tblGrid>
                <a:gridCol w="1723563">
                  <a:extLst>
                    <a:ext uri="{9D8B030D-6E8A-4147-A177-3AD203B41FA5}">
                      <a16:colId xmlns:a16="http://schemas.microsoft.com/office/drawing/2014/main" val="20000"/>
                    </a:ext>
                  </a:extLst>
                </a:gridCol>
              </a:tblGrid>
              <a:tr h="1217566">
                <a:tc>
                  <a:txBody>
                    <a:bodyPr/>
                    <a:lstStyle/>
                    <a:p>
                      <a:pPr algn="ctr">
                        <a:lnSpc>
                          <a:spcPct val="85000"/>
                        </a:lnSpc>
                        <a:spcBef>
                          <a:spcPts val="600"/>
                        </a:spcBef>
                      </a:pPr>
                      <a:r>
                        <a:rPr lang="en-US" sz="1600" b="1" dirty="0">
                          <a:solidFill>
                            <a:srgbClr val="000000"/>
                          </a:solidFill>
                          <a:latin typeface="Arial"/>
                          <a:cs typeface="Arial"/>
                        </a:rPr>
                        <a:t>Primary </a:t>
                      </a:r>
                      <a:endParaRPr lang="en-US" sz="1600" b="1" baseline="0" dirty="0">
                        <a:solidFill>
                          <a:srgbClr val="000000"/>
                        </a:solidFill>
                        <a:latin typeface="Arial"/>
                        <a:cs typeface="Arial"/>
                      </a:endParaRPr>
                    </a:p>
                    <a:p>
                      <a:pPr lvl="0" algn="ctr">
                        <a:lnSpc>
                          <a:spcPct val="85000"/>
                        </a:lnSpc>
                        <a:spcBef>
                          <a:spcPts val="600"/>
                        </a:spcBef>
                        <a:buNone/>
                      </a:pPr>
                      <a:r>
                        <a:rPr lang="en-US" sz="1600" b="1" dirty="0">
                          <a:solidFill>
                            <a:srgbClr val="000000"/>
                          </a:solidFill>
                          <a:latin typeface="Arial"/>
                          <a:cs typeface="Arial"/>
                        </a:rPr>
                        <a:t>Endpoints:</a:t>
                      </a:r>
                    </a:p>
                    <a:p>
                      <a:pPr marL="0" marR="0" lvl="0" indent="0" algn="ctr" defTabSz="685800" rtl="0" eaLnBrk="1" fontAlgn="auto" latinLnBrk="0" hangingPunct="1">
                        <a:lnSpc>
                          <a:spcPct val="85000"/>
                        </a:lnSpc>
                        <a:spcBef>
                          <a:spcPts val="600"/>
                        </a:spcBef>
                        <a:spcAft>
                          <a:spcPts val="0"/>
                        </a:spcAft>
                        <a:buClrTx/>
                        <a:buSzTx/>
                        <a:buFontTx/>
                        <a:buNone/>
                        <a:tabLst/>
                        <a:defRPr/>
                      </a:pPr>
                      <a:r>
                        <a:rPr lang="en-US" sz="1600" b="0" i="0" u="none" strike="noStrike" baseline="0" noProof="0" dirty="0">
                          <a:solidFill>
                            <a:schemeClr val="tx1"/>
                          </a:solidFill>
                        </a:rPr>
                        <a:t>Composite of sustained ≥50% eGFR decline, ESKD, and</a:t>
                      </a:r>
                      <a:r>
                        <a:rPr lang="en-US" sz="1600" b="0" i="1" u="none" strike="noStrike" baseline="0" noProof="0" dirty="0">
                          <a:solidFill>
                            <a:schemeClr val="tx1"/>
                          </a:solidFill>
                        </a:rPr>
                        <a:t> </a:t>
                      </a:r>
                      <a:r>
                        <a:rPr lang="en-US" sz="1600" b="0" i="0" u="none" strike="noStrike" baseline="0" noProof="0" dirty="0">
                          <a:solidFill>
                            <a:schemeClr val="tx1"/>
                          </a:solidFill>
                        </a:rPr>
                        <a:t>renal or CV death</a:t>
                      </a:r>
                    </a:p>
                    <a:p>
                      <a:pPr marL="0" marR="0" lvl="0" indent="0" algn="ctr" defTabSz="685800" rtl="0" eaLnBrk="1" fontAlgn="auto" latinLnBrk="0" hangingPunct="1">
                        <a:lnSpc>
                          <a:spcPct val="85000"/>
                        </a:lnSpc>
                        <a:spcBef>
                          <a:spcPts val="600"/>
                        </a:spcBef>
                        <a:spcAft>
                          <a:spcPts val="0"/>
                        </a:spcAft>
                        <a:buClrTx/>
                        <a:buSzTx/>
                        <a:buFontTx/>
                        <a:buNone/>
                        <a:tabLst/>
                        <a:defRPr/>
                      </a:pPr>
                      <a:endParaRPr lang="en-US" sz="1600" b="0" dirty="0">
                        <a:solidFill>
                          <a:schemeClr val="accent3"/>
                        </a:solidFill>
                      </a:endParaRP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A5EFECFC-3C75-7348-B0B8-39A7415A2726}"/>
              </a:ext>
            </a:extLst>
          </p:cNvPr>
          <p:cNvSpPr txBox="1"/>
          <p:nvPr/>
        </p:nvSpPr>
        <p:spPr>
          <a:xfrm>
            <a:off x="7771449" y="1451465"/>
            <a:ext cx="586598"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39% RRR</a:t>
            </a:r>
            <a:endParaRPr lang="en-US" sz="1400" dirty="0">
              <a:cs typeface="Arial"/>
            </a:endParaRPr>
          </a:p>
        </p:txBody>
      </p:sp>
      <p:pic>
        <p:nvPicPr>
          <p:cNvPr id="10" name="Picture 9">
            <a:extLst>
              <a:ext uri="{FF2B5EF4-FFF2-40B4-BE49-F238E27FC236}">
                <a16:creationId xmlns:a16="http://schemas.microsoft.com/office/drawing/2014/main" id="{6A612341-6CDB-A149-8A0D-01CFE034F8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61044" y="1097151"/>
            <a:ext cx="4373091" cy="2581806"/>
          </a:xfrm>
          <a:prstGeom prst="rect">
            <a:avLst/>
          </a:prstGeom>
        </p:spPr>
      </p:pic>
      <p:sp>
        <p:nvSpPr>
          <p:cNvPr id="11" name="TextBox 10">
            <a:extLst>
              <a:ext uri="{FF2B5EF4-FFF2-40B4-BE49-F238E27FC236}">
                <a16:creationId xmlns:a16="http://schemas.microsoft.com/office/drawing/2014/main" id="{47C80DE3-1238-6F49-8019-02C415372CB9}"/>
              </a:ext>
            </a:extLst>
          </p:cNvPr>
          <p:cNvSpPr txBox="1"/>
          <p:nvPr/>
        </p:nvSpPr>
        <p:spPr>
          <a:xfrm>
            <a:off x="2147232" y="4041648"/>
            <a:ext cx="774571" cy="461665"/>
          </a:xfrm>
          <a:prstGeom prst="rect">
            <a:avLst/>
          </a:prstGeom>
          <a:noFill/>
        </p:spPr>
        <p:txBody>
          <a:bodyPr wrap="none" rtlCol="0">
            <a:spAutoFit/>
          </a:bodyPr>
          <a:lstStyle/>
          <a:p>
            <a:r>
              <a:rPr lang="en-US" sz="800" b="1" dirty="0"/>
              <a:t>No. at Risk</a:t>
            </a:r>
          </a:p>
          <a:p>
            <a:r>
              <a:rPr lang="en-US" sz="800" dirty="0">
                <a:solidFill>
                  <a:srgbClr val="C01A00"/>
                </a:solidFill>
              </a:rPr>
              <a:t>Placebo</a:t>
            </a:r>
          </a:p>
          <a:p>
            <a:r>
              <a:rPr lang="en-US" sz="800" dirty="0">
                <a:solidFill>
                  <a:srgbClr val="0070C0"/>
                </a:solidFill>
              </a:rPr>
              <a:t>Dapagliflozin</a:t>
            </a:r>
          </a:p>
        </p:txBody>
      </p:sp>
      <p:sp>
        <p:nvSpPr>
          <p:cNvPr id="12" name="TextBox 11">
            <a:extLst>
              <a:ext uri="{FF2B5EF4-FFF2-40B4-BE49-F238E27FC236}">
                <a16:creationId xmlns:a16="http://schemas.microsoft.com/office/drawing/2014/main" id="{91045608-F416-E546-9DC8-0F113D24F220}"/>
              </a:ext>
            </a:extLst>
          </p:cNvPr>
          <p:cNvSpPr txBox="1"/>
          <p:nvPr/>
        </p:nvSpPr>
        <p:spPr>
          <a:xfrm>
            <a:off x="3130409" y="3661332"/>
            <a:ext cx="255198" cy="246221"/>
          </a:xfrm>
          <a:prstGeom prst="rect">
            <a:avLst/>
          </a:prstGeom>
          <a:noFill/>
        </p:spPr>
        <p:txBody>
          <a:bodyPr wrap="none" rtlCol="0">
            <a:spAutoFit/>
          </a:bodyPr>
          <a:lstStyle/>
          <a:p>
            <a:r>
              <a:rPr lang="en-US" sz="1000" dirty="0"/>
              <a:t>0</a:t>
            </a:r>
          </a:p>
        </p:txBody>
      </p:sp>
      <p:sp>
        <p:nvSpPr>
          <p:cNvPr id="13" name="TextBox 12">
            <a:extLst>
              <a:ext uri="{FF2B5EF4-FFF2-40B4-BE49-F238E27FC236}">
                <a16:creationId xmlns:a16="http://schemas.microsoft.com/office/drawing/2014/main" id="{E82989CB-9F3D-BB42-8D27-EC236F191D77}"/>
              </a:ext>
            </a:extLst>
          </p:cNvPr>
          <p:cNvSpPr txBox="1"/>
          <p:nvPr/>
        </p:nvSpPr>
        <p:spPr>
          <a:xfrm>
            <a:off x="3651963" y="3661332"/>
            <a:ext cx="255198" cy="246221"/>
          </a:xfrm>
          <a:prstGeom prst="rect">
            <a:avLst/>
          </a:prstGeom>
          <a:noFill/>
        </p:spPr>
        <p:txBody>
          <a:bodyPr wrap="none" rtlCol="0">
            <a:spAutoFit/>
          </a:bodyPr>
          <a:lstStyle/>
          <a:p>
            <a:pPr algn="ctr"/>
            <a:r>
              <a:rPr lang="en-US" sz="1000" dirty="0"/>
              <a:t>4</a:t>
            </a:r>
          </a:p>
        </p:txBody>
      </p:sp>
      <p:sp>
        <p:nvSpPr>
          <p:cNvPr id="14" name="TextBox 13">
            <a:extLst>
              <a:ext uri="{FF2B5EF4-FFF2-40B4-BE49-F238E27FC236}">
                <a16:creationId xmlns:a16="http://schemas.microsoft.com/office/drawing/2014/main" id="{1088D21A-0C8E-D444-8D48-EC1569893BCA}"/>
              </a:ext>
            </a:extLst>
          </p:cNvPr>
          <p:cNvSpPr txBox="1"/>
          <p:nvPr/>
        </p:nvSpPr>
        <p:spPr>
          <a:xfrm>
            <a:off x="4187492" y="3661332"/>
            <a:ext cx="255198" cy="246221"/>
          </a:xfrm>
          <a:prstGeom prst="rect">
            <a:avLst/>
          </a:prstGeom>
          <a:noFill/>
        </p:spPr>
        <p:txBody>
          <a:bodyPr wrap="none" rtlCol="0">
            <a:spAutoFit/>
          </a:bodyPr>
          <a:lstStyle/>
          <a:p>
            <a:pPr algn="ctr"/>
            <a:r>
              <a:rPr lang="en-US" sz="1000" dirty="0"/>
              <a:t>8</a:t>
            </a:r>
          </a:p>
        </p:txBody>
      </p:sp>
      <p:sp>
        <p:nvSpPr>
          <p:cNvPr id="15" name="TextBox 14">
            <a:extLst>
              <a:ext uri="{FF2B5EF4-FFF2-40B4-BE49-F238E27FC236}">
                <a16:creationId xmlns:a16="http://schemas.microsoft.com/office/drawing/2014/main" id="{9B3F4204-3DF3-5846-9B8C-C7E3056753DF}"/>
              </a:ext>
            </a:extLst>
          </p:cNvPr>
          <p:cNvSpPr txBox="1"/>
          <p:nvPr/>
        </p:nvSpPr>
        <p:spPr>
          <a:xfrm>
            <a:off x="4676384" y="3661332"/>
            <a:ext cx="325731" cy="246221"/>
          </a:xfrm>
          <a:prstGeom prst="rect">
            <a:avLst/>
          </a:prstGeom>
          <a:noFill/>
        </p:spPr>
        <p:txBody>
          <a:bodyPr wrap="none" rtlCol="0">
            <a:spAutoFit/>
          </a:bodyPr>
          <a:lstStyle/>
          <a:p>
            <a:pPr algn="ctr"/>
            <a:r>
              <a:rPr lang="en-US" sz="1000" dirty="0"/>
              <a:t>12</a:t>
            </a:r>
          </a:p>
        </p:txBody>
      </p:sp>
      <p:sp>
        <p:nvSpPr>
          <p:cNvPr id="16" name="TextBox 15">
            <a:extLst>
              <a:ext uri="{FF2B5EF4-FFF2-40B4-BE49-F238E27FC236}">
                <a16:creationId xmlns:a16="http://schemas.microsoft.com/office/drawing/2014/main" id="{A3FCB42C-8E66-884E-A32C-453E383EFF28}"/>
              </a:ext>
            </a:extLst>
          </p:cNvPr>
          <p:cNvSpPr txBox="1"/>
          <p:nvPr/>
        </p:nvSpPr>
        <p:spPr>
          <a:xfrm>
            <a:off x="5203451" y="3661332"/>
            <a:ext cx="325731" cy="246221"/>
          </a:xfrm>
          <a:prstGeom prst="rect">
            <a:avLst/>
          </a:prstGeom>
          <a:noFill/>
        </p:spPr>
        <p:txBody>
          <a:bodyPr wrap="none" rtlCol="0">
            <a:spAutoFit/>
          </a:bodyPr>
          <a:lstStyle/>
          <a:p>
            <a:pPr algn="ctr"/>
            <a:r>
              <a:rPr lang="en-US" sz="1000" dirty="0"/>
              <a:t>16</a:t>
            </a:r>
          </a:p>
        </p:txBody>
      </p:sp>
      <p:sp>
        <p:nvSpPr>
          <p:cNvPr id="17" name="TextBox 16">
            <a:extLst>
              <a:ext uri="{FF2B5EF4-FFF2-40B4-BE49-F238E27FC236}">
                <a16:creationId xmlns:a16="http://schemas.microsoft.com/office/drawing/2014/main" id="{8843414A-0C32-1646-A3B8-5A1691635406}"/>
              </a:ext>
            </a:extLst>
          </p:cNvPr>
          <p:cNvSpPr txBox="1"/>
          <p:nvPr/>
        </p:nvSpPr>
        <p:spPr>
          <a:xfrm>
            <a:off x="5755414" y="3661332"/>
            <a:ext cx="325731" cy="246221"/>
          </a:xfrm>
          <a:prstGeom prst="rect">
            <a:avLst/>
          </a:prstGeom>
          <a:noFill/>
        </p:spPr>
        <p:txBody>
          <a:bodyPr wrap="none" rtlCol="0">
            <a:spAutoFit/>
          </a:bodyPr>
          <a:lstStyle/>
          <a:p>
            <a:pPr algn="ctr"/>
            <a:r>
              <a:rPr lang="en-US" sz="1000" dirty="0"/>
              <a:t>20</a:t>
            </a:r>
          </a:p>
        </p:txBody>
      </p:sp>
      <p:sp>
        <p:nvSpPr>
          <p:cNvPr id="18" name="TextBox 17">
            <a:extLst>
              <a:ext uri="{FF2B5EF4-FFF2-40B4-BE49-F238E27FC236}">
                <a16:creationId xmlns:a16="http://schemas.microsoft.com/office/drawing/2014/main" id="{BAE42330-E399-0D4F-ACF9-EF89D9D39EF5}"/>
              </a:ext>
            </a:extLst>
          </p:cNvPr>
          <p:cNvSpPr txBox="1"/>
          <p:nvPr/>
        </p:nvSpPr>
        <p:spPr>
          <a:xfrm>
            <a:off x="6300924" y="3661332"/>
            <a:ext cx="325731" cy="246221"/>
          </a:xfrm>
          <a:prstGeom prst="rect">
            <a:avLst/>
          </a:prstGeom>
          <a:noFill/>
        </p:spPr>
        <p:txBody>
          <a:bodyPr wrap="none" rtlCol="0">
            <a:spAutoFit/>
          </a:bodyPr>
          <a:lstStyle/>
          <a:p>
            <a:pPr algn="ctr"/>
            <a:r>
              <a:rPr lang="en-US" sz="1000" dirty="0"/>
              <a:t>24</a:t>
            </a:r>
          </a:p>
        </p:txBody>
      </p:sp>
      <p:sp>
        <p:nvSpPr>
          <p:cNvPr id="19" name="TextBox 18">
            <a:extLst>
              <a:ext uri="{FF2B5EF4-FFF2-40B4-BE49-F238E27FC236}">
                <a16:creationId xmlns:a16="http://schemas.microsoft.com/office/drawing/2014/main" id="{D9B20027-DF90-6843-8282-3073AD4563EF}"/>
              </a:ext>
            </a:extLst>
          </p:cNvPr>
          <p:cNvSpPr txBox="1"/>
          <p:nvPr/>
        </p:nvSpPr>
        <p:spPr>
          <a:xfrm>
            <a:off x="6817442" y="3675972"/>
            <a:ext cx="325731" cy="246221"/>
          </a:xfrm>
          <a:prstGeom prst="rect">
            <a:avLst/>
          </a:prstGeom>
          <a:noFill/>
        </p:spPr>
        <p:txBody>
          <a:bodyPr wrap="none" rtlCol="0">
            <a:spAutoFit/>
          </a:bodyPr>
          <a:lstStyle/>
          <a:p>
            <a:pPr algn="ctr"/>
            <a:r>
              <a:rPr lang="en-US" sz="1000" dirty="0"/>
              <a:t>28</a:t>
            </a:r>
          </a:p>
        </p:txBody>
      </p:sp>
      <p:sp>
        <p:nvSpPr>
          <p:cNvPr id="20" name="TextBox 19">
            <a:extLst>
              <a:ext uri="{FF2B5EF4-FFF2-40B4-BE49-F238E27FC236}">
                <a16:creationId xmlns:a16="http://schemas.microsoft.com/office/drawing/2014/main" id="{7D1097C6-E719-0E44-871D-55B8A9AB389B}"/>
              </a:ext>
            </a:extLst>
          </p:cNvPr>
          <p:cNvSpPr txBox="1"/>
          <p:nvPr/>
        </p:nvSpPr>
        <p:spPr>
          <a:xfrm>
            <a:off x="2923730" y="3442127"/>
            <a:ext cx="255198" cy="246221"/>
          </a:xfrm>
          <a:prstGeom prst="rect">
            <a:avLst/>
          </a:prstGeom>
          <a:noFill/>
        </p:spPr>
        <p:txBody>
          <a:bodyPr wrap="none" rtlCol="0">
            <a:spAutoFit/>
          </a:bodyPr>
          <a:lstStyle/>
          <a:p>
            <a:pPr algn="r"/>
            <a:r>
              <a:rPr lang="en-US" sz="1000" dirty="0"/>
              <a:t>0</a:t>
            </a:r>
          </a:p>
        </p:txBody>
      </p:sp>
      <p:sp>
        <p:nvSpPr>
          <p:cNvPr id="21" name="TextBox 20">
            <a:extLst>
              <a:ext uri="{FF2B5EF4-FFF2-40B4-BE49-F238E27FC236}">
                <a16:creationId xmlns:a16="http://schemas.microsoft.com/office/drawing/2014/main" id="{69C2ACDF-9F33-DD43-9F9F-B1BD872C11CC}"/>
              </a:ext>
            </a:extLst>
          </p:cNvPr>
          <p:cNvSpPr txBox="1"/>
          <p:nvPr/>
        </p:nvSpPr>
        <p:spPr>
          <a:xfrm>
            <a:off x="2923730" y="3035031"/>
            <a:ext cx="255198" cy="246221"/>
          </a:xfrm>
          <a:prstGeom prst="rect">
            <a:avLst/>
          </a:prstGeom>
          <a:noFill/>
        </p:spPr>
        <p:txBody>
          <a:bodyPr wrap="none" rtlCol="0">
            <a:spAutoFit/>
          </a:bodyPr>
          <a:lstStyle/>
          <a:p>
            <a:pPr algn="r"/>
            <a:r>
              <a:rPr lang="en-US" sz="1000" dirty="0"/>
              <a:t>4</a:t>
            </a:r>
          </a:p>
        </p:txBody>
      </p:sp>
      <p:sp>
        <p:nvSpPr>
          <p:cNvPr id="22" name="TextBox 21">
            <a:extLst>
              <a:ext uri="{FF2B5EF4-FFF2-40B4-BE49-F238E27FC236}">
                <a16:creationId xmlns:a16="http://schemas.microsoft.com/office/drawing/2014/main" id="{2D9B068D-E654-494A-8BF6-C0E4F7591EEF}"/>
              </a:ext>
            </a:extLst>
          </p:cNvPr>
          <p:cNvSpPr txBox="1"/>
          <p:nvPr/>
        </p:nvSpPr>
        <p:spPr>
          <a:xfrm>
            <a:off x="2923730" y="2640461"/>
            <a:ext cx="255198" cy="246221"/>
          </a:xfrm>
          <a:prstGeom prst="rect">
            <a:avLst/>
          </a:prstGeom>
          <a:noFill/>
        </p:spPr>
        <p:txBody>
          <a:bodyPr wrap="none" rtlCol="0">
            <a:spAutoFit/>
          </a:bodyPr>
          <a:lstStyle/>
          <a:p>
            <a:pPr algn="r"/>
            <a:r>
              <a:rPr lang="en-US" sz="1000" dirty="0"/>
              <a:t>8</a:t>
            </a:r>
          </a:p>
        </p:txBody>
      </p:sp>
      <p:sp>
        <p:nvSpPr>
          <p:cNvPr id="23" name="TextBox 22">
            <a:extLst>
              <a:ext uri="{FF2B5EF4-FFF2-40B4-BE49-F238E27FC236}">
                <a16:creationId xmlns:a16="http://schemas.microsoft.com/office/drawing/2014/main" id="{B0D51A53-48DC-DD42-AC19-985BB8E34C69}"/>
              </a:ext>
            </a:extLst>
          </p:cNvPr>
          <p:cNvSpPr txBox="1"/>
          <p:nvPr/>
        </p:nvSpPr>
        <p:spPr>
          <a:xfrm>
            <a:off x="2853197" y="2233365"/>
            <a:ext cx="325731" cy="246221"/>
          </a:xfrm>
          <a:prstGeom prst="rect">
            <a:avLst/>
          </a:prstGeom>
          <a:noFill/>
        </p:spPr>
        <p:txBody>
          <a:bodyPr wrap="none" rtlCol="0">
            <a:spAutoFit/>
          </a:bodyPr>
          <a:lstStyle/>
          <a:p>
            <a:pPr algn="r"/>
            <a:r>
              <a:rPr lang="en-US" sz="1000" dirty="0"/>
              <a:t>12</a:t>
            </a:r>
          </a:p>
        </p:txBody>
      </p:sp>
      <p:sp>
        <p:nvSpPr>
          <p:cNvPr id="24" name="TextBox 23">
            <a:extLst>
              <a:ext uri="{FF2B5EF4-FFF2-40B4-BE49-F238E27FC236}">
                <a16:creationId xmlns:a16="http://schemas.microsoft.com/office/drawing/2014/main" id="{DD30FB99-2FFD-E94A-AA99-8EEE14F2CF26}"/>
              </a:ext>
            </a:extLst>
          </p:cNvPr>
          <p:cNvSpPr txBox="1"/>
          <p:nvPr/>
        </p:nvSpPr>
        <p:spPr>
          <a:xfrm>
            <a:off x="2853197" y="1813743"/>
            <a:ext cx="325731" cy="246221"/>
          </a:xfrm>
          <a:prstGeom prst="rect">
            <a:avLst/>
          </a:prstGeom>
          <a:noFill/>
        </p:spPr>
        <p:txBody>
          <a:bodyPr wrap="none" rtlCol="0">
            <a:spAutoFit/>
          </a:bodyPr>
          <a:lstStyle/>
          <a:p>
            <a:pPr algn="r"/>
            <a:r>
              <a:rPr lang="en-US" sz="1000" dirty="0"/>
              <a:t>16</a:t>
            </a:r>
          </a:p>
        </p:txBody>
      </p:sp>
      <p:sp>
        <p:nvSpPr>
          <p:cNvPr id="25" name="TextBox 24">
            <a:extLst>
              <a:ext uri="{FF2B5EF4-FFF2-40B4-BE49-F238E27FC236}">
                <a16:creationId xmlns:a16="http://schemas.microsoft.com/office/drawing/2014/main" id="{61D506D4-F788-AC48-9125-D1819C4A1B07}"/>
              </a:ext>
            </a:extLst>
          </p:cNvPr>
          <p:cNvSpPr txBox="1"/>
          <p:nvPr/>
        </p:nvSpPr>
        <p:spPr>
          <a:xfrm>
            <a:off x="2853197" y="1406647"/>
            <a:ext cx="325731" cy="246221"/>
          </a:xfrm>
          <a:prstGeom prst="rect">
            <a:avLst/>
          </a:prstGeom>
          <a:noFill/>
        </p:spPr>
        <p:txBody>
          <a:bodyPr wrap="none" rtlCol="0">
            <a:spAutoFit/>
          </a:bodyPr>
          <a:lstStyle/>
          <a:p>
            <a:pPr algn="r"/>
            <a:r>
              <a:rPr lang="en-US" sz="1000" dirty="0"/>
              <a:t>20</a:t>
            </a:r>
          </a:p>
        </p:txBody>
      </p:sp>
      <p:sp>
        <p:nvSpPr>
          <p:cNvPr id="26" name="TextBox 25">
            <a:extLst>
              <a:ext uri="{FF2B5EF4-FFF2-40B4-BE49-F238E27FC236}">
                <a16:creationId xmlns:a16="http://schemas.microsoft.com/office/drawing/2014/main" id="{A9FE5113-6C92-6E47-9CF8-01894FE36A23}"/>
              </a:ext>
            </a:extLst>
          </p:cNvPr>
          <p:cNvSpPr txBox="1"/>
          <p:nvPr/>
        </p:nvSpPr>
        <p:spPr>
          <a:xfrm>
            <a:off x="2853197" y="999551"/>
            <a:ext cx="325731" cy="246221"/>
          </a:xfrm>
          <a:prstGeom prst="rect">
            <a:avLst/>
          </a:prstGeom>
          <a:noFill/>
        </p:spPr>
        <p:txBody>
          <a:bodyPr wrap="none" rtlCol="0">
            <a:spAutoFit/>
          </a:bodyPr>
          <a:lstStyle/>
          <a:p>
            <a:pPr algn="r"/>
            <a:r>
              <a:rPr lang="en-US" sz="1000" dirty="0"/>
              <a:t>24</a:t>
            </a:r>
          </a:p>
        </p:txBody>
      </p:sp>
      <p:sp>
        <p:nvSpPr>
          <p:cNvPr id="27" name="TextBox 26">
            <a:extLst>
              <a:ext uri="{FF2B5EF4-FFF2-40B4-BE49-F238E27FC236}">
                <a16:creationId xmlns:a16="http://schemas.microsoft.com/office/drawing/2014/main" id="{0612F7EC-AC89-B14E-A10E-FA97151C745C}"/>
              </a:ext>
            </a:extLst>
          </p:cNvPr>
          <p:cNvSpPr txBox="1"/>
          <p:nvPr/>
        </p:nvSpPr>
        <p:spPr>
          <a:xfrm rot="16200000">
            <a:off x="1882132" y="2276922"/>
            <a:ext cx="1733167" cy="246221"/>
          </a:xfrm>
          <a:prstGeom prst="rect">
            <a:avLst/>
          </a:prstGeom>
          <a:noFill/>
        </p:spPr>
        <p:txBody>
          <a:bodyPr wrap="none" rtlCol="0">
            <a:spAutoFit/>
          </a:bodyPr>
          <a:lstStyle/>
          <a:p>
            <a:r>
              <a:rPr lang="en-US" sz="1000" b="1" dirty="0"/>
              <a:t>Cumulative Incidence (%)</a:t>
            </a:r>
            <a:endParaRPr lang="en-US" sz="1000" dirty="0"/>
          </a:p>
        </p:txBody>
      </p:sp>
      <p:sp>
        <p:nvSpPr>
          <p:cNvPr id="28" name="TextBox 27">
            <a:extLst>
              <a:ext uri="{FF2B5EF4-FFF2-40B4-BE49-F238E27FC236}">
                <a16:creationId xmlns:a16="http://schemas.microsoft.com/office/drawing/2014/main" id="{64EB891D-B9D3-3543-AF7A-502561672FD3}"/>
              </a:ext>
            </a:extLst>
          </p:cNvPr>
          <p:cNvSpPr txBox="1"/>
          <p:nvPr/>
        </p:nvSpPr>
        <p:spPr>
          <a:xfrm>
            <a:off x="4610160" y="3902218"/>
            <a:ext cx="1955985" cy="246221"/>
          </a:xfrm>
          <a:prstGeom prst="rect">
            <a:avLst/>
          </a:prstGeom>
          <a:noFill/>
        </p:spPr>
        <p:txBody>
          <a:bodyPr wrap="none" rtlCol="0">
            <a:spAutoFit/>
          </a:bodyPr>
          <a:lstStyle/>
          <a:p>
            <a:r>
              <a:rPr lang="en-US" sz="1000" b="1" dirty="0"/>
              <a:t>Months since Randomization</a:t>
            </a:r>
            <a:endParaRPr lang="en-US" sz="1000" dirty="0"/>
          </a:p>
        </p:txBody>
      </p:sp>
      <p:sp>
        <p:nvSpPr>
          <p:cNvPr id="29" name="TextBox 28">
            <a:extLst>
              <a:ext uri="{FF2B5EF4-FFF2-40B4-BE49-F238E27FC236}">
                <a16:creationId xmlns:a16="http://schemas.microsoft.com/office/drawing/2014/main" id="{289F2D3D-0398-0245-826E-FB16EBB2ACFC}"/>
              </a:ext>
            </a:extLst>
          </p:cNvPr>
          <p:cNvSpPr txBox="1"/>
          <p:nvPr/>
        </p:nvSpPr>
        <p:spPr>
          <a:xfrm>
            <a:off x="3052262" y="4161352"/>
            <a:ext cx="415498" cy="338554"/>
          </a:xfrm>
          <a:prstGeom prst="rect">
            <a:avLst/>
          </a:prstGeom>
          <a:noFill/>
        </p:spPr>
        <p:txBody>
          <a:bodyPr wrap="none" rtlCol="0">
            <a:spAutoFit/>
          </a:bodyPr>
          <a:lstStyle/>
          <a:p>
            <a:r>
              <a:rPr lang="en-US" sz="800" dirty="0"/>
              <a:t>2152</a:t>
            </a:r>
          </a:p>
          <a:p>
            <a:r>
              <a:rPr lang="en-US" sz="800" dirty="0"/>
              <a:t>2152</a:t>
            </a:r>
          </a:p>
        </p:txBody>
      </p:sp>
      <p:sp>
        <p:nvSpPr>
          <p:cNvPr id="30" name="TextBox 29">
            <a:extLst>
              <a:ext uri="{FF2B5EF4-FFF2-40B4-BE49-F238E27FC236}">
                <a16:creationId xmlns:a16="http://schemas.microsoft.com/office/drawing/2014/main" id="{0A309C61-0F7E-854E-9530-74A9A04866B6}"/>
              </a:ext>
            </a:extLst>
          </p:cNvPr>
          <p:cNvSpPr txBox="1"/>
          <p:nvPr/>
        </p:nvSpPr>
        <p:spPr>
          <a:xfrm>
            <a:off x="3560299" y="4161352"/>
            <a:ext cx="415498" cy="338554"/>
          </a:xfrm>
          <a:prstGeom prst="rect">
            <a:avLst/>
          </a:prstGeom>
          <a:noFill/>
        </p:spPr>
        <p:txBody>
          <a:bodyPr wrap="none" rtlCol="0">
            <a:spAutoFit/>
          </a:bodyPr>
          <a:lstStyle/>
          <a:p>
            <a:r>
              <a:rPr lang="en-US" sz="800" dirty="0"/>
              <a:t>1993</a:t>
            </a:r>
          </a:p>
          <a:p>
            <a:r>
              <a:rPr lang="en-US" sz="800" dirty="0"/>
              <a:t>2001</a:t>
            </a:r>
          </a:p>
        </p:txBody>
      </p:sp>
      <p:sp>
        <p:nvSpPr>
          <p:cNvPr id="31" name="TextBox 30">
            <a:extLst>
              <a:ext uri="{FF2B5EF4-FFF2-40B4-BE49-F238E27FC236}">
                <a16:creationId xmlns:a16="http://schemas.microsoft.com/office/drawing/2014/main" id="{71E085D9-D2BB-E042-8F09-CA020FE29957}"/>
              </a:ext>
            </a:extLst>
          </p:cNvPr>
          <p:cNvSpPr txBox="1"/>
          <p:nvPr/>
        </p:nvSpPr>
        <p:spPr>
          <a:xfrm>
            <a:off x="4103261" y="4161352"/>
            <a:ext cx="415498" cy="338554"/>
          </a:xfrm>
          <a:prstGeom prst="rect">
            <a:avLst/>
          </a:prstGeom>
          <a:noFill/>
        </p:spPr>
        <p:txBody>
          <a:bodyPr wrap="none" rtlCol="0">
            <a:spAutoFit/>
          </a:bodyPr>
          <a:lstStyle/>
          <a:p>
            <a:r>
              <a:rPr lang="en-US" sz="800" dirty="0"/>
              <a:t>1936</a:t>
            </a:r>
          </a:p>
          <a:p>
            <a:r>
              <a:rPr lang="en-US" sz="800" dirty="0"/>
              <a:t>1955</a:t>
            </a:r>
          </a:p>
        </p:txBody>
      </p:sp>
      <p:sp>
        <p:nvSpPr>
          <p:cNvPr id="32" name="TextBox 31">
            <a:extLst>
              <a:ext uri="{FF2B5EF4-FFF2-40B4-BE49-F238E27FC236}">
                <a16:creationId xmlns:a16="http://schemas.microsoft.com/office/drawing/2014/main" id="{E7071628-9D8E-D54A-AD28-00A618133E44}"/>
              </a:ext>
            </a:extLst>
          </p:cNvPr>
          <p:cNvSpPr txBox="1"/>
          <p:nvPr/>
        </p:nvSpPr>
        <p:spPr>
          <a:xfrm>
            <a:off x="4636876" y="4161352"/>
            <a:ext cx="415498" cy="338554"/>
          </a:xfrm>
          <a:prstGeom prst="rect">
            <a:avLst/>
          </a:prstGeom>
          <a:noFill/>
        </p:spPr>
        <p:txBody>
          <a:bodyPr wrap="none" rtlCol="0">
            <a:spAutoFit/>
          </a:bodyPr>
          <a:lstStyle/>
          <a:p>
            <a:r>
              <a:rPr lang="en-US" sz="800" dirty="0"/>
              <a:t>1858</a:t>
            </a:r>
          </a:p>
          <a:p>
            <a:r>
              <a:rPr lang="en-US" sz="800" dirty="0"/>
              <a:t>1898</a:t>
            </a:r>
          </a:p>
        </p:txBody>
      </p:sp>
      <p:sp>
        <p:nvSpPr>
          <p:cNvPr id="33" name="TextBox 32">
            <a:extLst>
              <a:ext uri="{FF2B5EF4-FFF2-40B4-BE49-F238E27FC236}">
                <a16:creationId xmlns:a16="http://schemas.microsoft.com/office/drawing/2014/main" id="{EFC736C5-2D7B-A74E-9FFB-742605877376}"/>
              </a:ext>
            </a:extLst>
          </p:cNvPr>
          <p:cNvSpPr txBox="1"/>
          <p:nvPr/>
        </p:nvSpPr>
        <p:spPr>
          <a:xfrm>
            <a:off x="5181143" y="4161352"/>
            <a:ext cx="415498" cy="338554"/>
          </a:xfrm>
          <a:prstGeom prst="rect">
            <a:avLst/>
          </a:prstGeom>
          <a:noFill/>
        </p:spPr>
        <p:txBody>
          <a:bodyPr wrap="none" rtlCol="0">
            <a:spAutoFit/>
          </a:bodyPr>
          <a:lstStyle/>
          <a:p>
            <a:r>
              <a:rPr lang="en-US" sz="800" dirty="0"/>
              <a:t>1791</a:t>
            </a:r>
          </a:p>
          <a:p>
            <a:r>
              <a:rPr lang="en-US" sz="800" dirty="0"/>
              <a:t>1841</a:t>
            </a:r>
          </a:p>
        </p:txBody>
      </p:sp>
      <p:sp>
        <p:nvSpPr>
          <p:cNvPr id="34" name="TextBox 33">
            <a:extLst>
              <a:ext uri="{FF2B5EF4-FFF2-40B4-BE49-F238E27FC236}">
                <a16:creationId xmlns:a16="http://schemas.microsoft.com/office/drawing/2014/main" id="{CDF64126-D74E-CC4C-B9C7-1886F3D4B932}"/>
              </a:ext>
            </a:extLst>
          </p:cNvPr>
          <p:cNvSpPr txBox="1"/>
          <p:nvPr/>
        </p:nvSpPr>
        <p:spPr>
          <a:xfrm>
            <a:off x="5710530" y="4161352"/>
            <a:ext cx="415498" cy="338554"/>
          </a:xfrm>
          <a:prstGeom prst="rect">
            <a:avLst/>
          </a:prstGeom>
          <a:noFill/>
        </p:spPr>
        <p:txBody>
          <a:bodyPr wrap="none" rtlCol="0">
            <a:spAutoFit/>
          </a:bodyPr>
          <a:lstStyle/>
          <a:p>
            <a:r>
              <a:rPr lang="en-US" sz="800" dirty="0"/>
              <a:t>1664</a:t>
            </a:r>
          </a:p>
          <a:p>
            <a:r>
              <a:rPr lang="en-US" sz="800" dirty="0"/>
              <a:t>1701</a:t>
            </a:r>
          </a:p>
        </p:txBody>
      </p:sp>
      <p:sp>
        <p:nvSpPr>
          <p:cNvPr id="35" name="TextBox 34">
            <a:extLst>
              <a:ext uri="{FF2B5EF4-FFF2-40B4-BE49-F238E27FC236}">
                <a16:creationId xmlns:a16="http://schemas.microsoft.com/office/drawing/2014/main" id="{7F033BD3-0D07-3F4B-9059-0AF7C035075D}"/>
              </a:ext>
            </a:extLst>
          </p:cNvPr>
          <p:cNvSpPr txBox="1"/>
          <p:nvPr/>
        </p:nvSpPr>
        <p:spPr>
          <a:xfrm>
            <a:off x="6284760" y="4161352"/>
            <a:ext cx="415498" cy="338554"/>
          </a:xfrm>
          <a:prstGeom prst="rect">
            <a:avLst/>
          </a:prstGeom>
          <a:noFill/>
        </p:spPr>
        <p:txBody>
          <a:bodyPr wrap="none" rtlCol="0">
            <a:spAutoFit/>
          </a:bodyPr>
          <a:lstStyle/>
          <a:p>
            <a:r>
              <a:rPr lang="en-US" sz="800" dirty="0"/>
              <a:t>1232</a:t>
            </a:r>
          </a:p>
          <a:p>
            <a:r>
              <a:rPr lang="en-US" sz="800" dirty="0"/>
              <a:t>1288</a:t>
            </a:r>
          </a:p>
        </p:txBody>
      </p:sp>
      <p:sp>
        <p:nvSpPr>
          <p:cNvPr id="36" name="TextBox 35">
            <a:extLst>
              <a:ext uri="{FF2B5EF4-FFF2-40B4-BE49-F238E27FC236}">
                <a16:creationId xmlns:a16="http://schemas.microsoft.com/office/drawing/2014/main" id="{396C1EC5-2C50-984D-AB16-9C1311890473}"/>
              </a:ext>
            </a:extLst>
          </p:cNvPr>
          <p:cNvSpPr txBox="1"/>
          <p:nvPr/>
        </p:nvSpPr>
        <p:spPr>
          <a:xfrm>
            <a:off x="6801282" y="4161352"/>
            <a:ext cx="357790" cy="338554"/>
          </a:xfrm>
          <a:prstGeom prst="rect">
            <a:avLst/>
          </a:prstGeom>
          <a:noFill/>
        </p:spPr>
        <p:txBody>
          <a:bodyPr wrap="none" rtlCol="0">
            <a:spAutoFit/>
          </a:bodyPr>
          <a:lstStyle/>
          <a:p>
            <a:r>
              <a:rPr lang="en-US" sz="800" dirty="0"/>
              <a:t>774</a:t>
            </a:r>
          </a:p>
          <a:p>
            <a:r>
              <a:rPr lang="en-US" sz="800" dirty="0"/>
              <a:t>831</a:t>
            </a:r>
          </a:p>
        </p:txBody>
      </p:sp>
      <p:sp>
        <p:nvSpPr>
          <p:cNvPr id="37" name="TextBox 36">
            <a:extLst>
              <a:ext uri="{FF2B5EF4-FFF2-40B4-BE49-F238E27FC236}">
                <a16:creationId xmlns:a16="http://schemas.microsoft.com/office/drawing/2014/main" id="{E5232D22-183A-EA47-B6A0-EEE7B6E1A580}"/>
              </a:ext>
            </a:extLst>
          </p:cNvPr>
          <p:cNvSpPr txBox="1"/>
          <p:nvPr/>
        </p:nvSpPr>
        <p:spPr>
          <a:xfrm>
            <a:off x="3568103" y="1040189"/>
            <a:ext cx="2654894" cy="307777"/>
          </a:xfrm>
          <a:prstGeom prst="rect">
            <a:avLst/>
          </a:prstGeom>
          <a:noFill/>
        </p:spPr>
        <p:txBody>
          <a:bodyPr wrap="none" rtlCol="0">
            <a:spAutoFit/>
          </a:bodyPr>
          <a:lstStyle/>
          <a:p>
            <a:r>
              <a:rPr lang="en-US" sz="1400" b="1" dirty="0"/>
              <a:t>Primary Composite Outcome</a:t>
            </a:r>
            <a:endParaRPr lang="en-US" sz="1400" dirty="0"/>
          </a:p>
        </p:txBody>
      </p:sp>
      <p:sp>
        <p:nvSpPr>
          <p:cNvPr id="38" name="TextBox 37">
            <a:extLst>
              <a:ext uri="{FF2B5EF4-FFF2-40B4-BE49-F238E27FC236}">
                <a16:creationId xmlns:a16="http://schemas.microsoft.com/office/drawing/2014/main" id="{0C988C2F-9C66-8B49-814F-358B0535CF75}"/>
              </a:ext>
            </a:extLst>
          </p:cNvPr>
          <p:cNvSpPr txBox="1"/>
          <p:nvPr/>
        </p:nvSpPr>
        <p:spPr>
          <a:xfrm>
            <a:off x="3572766" y="1482168"/>
            <a:ext cx="2345514" cy="400110"/>
          </a:xfrm>
          <a:prstGeom prst="rect">
            <a:avLst/>
          </a:prstGeom>
          <a:noFill/>
        </p:spPr>
        <p:txBody>
          <a:bodyPr wrap="none" rtlCol="0">
            <a:spAutoFit/>
          </a:bodyPr>
          <a:lstStyle/>
          <a:p>
            <a:r>
              <a:rPr lang="en-US" sz="1000" dirty="0"/>
              <a:t>Hazard ratio, 0.61 (95% CI, 0.51-0.72)</a:t>
            </a:r>
          </a:p>
          <a:p>
            <a:r>
              <a:rPr lang="en-US" sz="1000" i="1" dirty="0"/>
              <a:t>p</a:t>
            </a:r>
            <a:r>
              <a:rPr lang="en-US" sz="1000" dirty="0"/>
              <a:t> &lt; .001</a:t>
            </a:r>
          </a:p>
        </p:txBody>
      </p:sp>
      <p:sp>
        <p:nvSpPr>
          <p:cNvPr id="39" name="TextBox 38">
            <a:extLst>
              <a:ext uri="{FF2B5EF4-FFF2-40B4-BE49-F238E27FC236}">
                <a16:creationId xmlns:a16="http://schemas.microsoft.com/office/drawing/2014/main" id="{870BCEAD-096C-7D4C-946F-08B31441DC68}"/>
              </a:ext>
            </a:extLst>
          </p:cNvPr>
          <p:cNvSpPr txBox="1"/>
          <p:nvPr/>
        </p:nvSpPr>
        <p:spPr>
          <a:xfrm>
            <a:off x="5607657" y="2081452"/>
            <a:ext cx="644728" cy="246221"/>
          </a:xfrm>
          <a:prstGeom prst="rect">
            <a:avLst/>
          </a:prstGeom>
          <a:noFill/>
        </p:spPr>
        <p:txBody>
          <a:bodyPr wrap="none" rtlCol="0">
            <a:spAutoFit/>
          </a:bodyPr>
          <a:lstStyle/>
          <a:p>
            <a:r>
              <a:rPr lang="en-US" sz="1000" dirty="0">
                <a:solidFill>
                  <a:srgbClr val="C01A00"/>
                </a:solidFill>
              </a:rPr>
              <a:t>Placebo</a:t>
            </a:r>
          </a:p>
        </p:txBody>
      </p:sp>
      <p:sp>
        <p:nvSpPr>
          <p:cNvPr id="40" name="TextBox 39">
            <a:extLst>
              <a:ext uri="{FF2B5EF4-FFF2-40B4-BE49-F238E27FC236}">
                <a16:creationId xmlns:a16="http://schemas.microsoft.com/office/drawing/2014/main" id="{DF8BC65F-D205-264B-B491-164C257CA5F2}"/>
              </a:ext>
            </a:extLst>
          </p:cNvPr>
          <p:cNvSpPr txBox="1"/>
          <p:nvPr/>
        </p:nvSpPr>
        <p:spPr>
          <a:xfrm>
            <a:off x="6626655" y="2763571"/>
            <a:ext cx="915635" cy="246221"/>
          </a:xfrm>
          <a:prstGeom prst="rect">
            <a:avLst/>
          </a:prstGeom>
          <a:noFill/>
        </p:spPr>
        <p:txBody>
          <a:bodyPr wrap="none" rtlCol="0">
            <a:spAutoFit/>
          </a:bodyPr>
          <a:lstStyle/>
          <a:p>
            <a:r>
              <a:rPr lang="en-US" sz="1000" dirty="0">
                <a:solidFill>
                  <a:srgbClr val="0070C0"/>
                </a:solidFill>
              </a:rPr>
              <a:t>Dapagliflozin</a:t>
            </a:r>
          </a:p>
        </p:txBody>
      </p:sp>
      <p:sp>
        <p:nvSpPr>
          <p:cNvPr id="41" name="TextBox 40">
            <a:extLst>
              <a:ext uri="{FF2B5EF4-FFF2-40B4-BE49-F238E27FC236}">
                <a16:creationId xmlns:a16="http://schemas.microsoft.com/office/drawing/2014/main" id="{D49EF885-F9B7-0349-A192-59E309F33B5E}"/>
              </a:ext>
            </a:extLst>
          </p:cNvPr>
          <p:cNvSpPr txBox="1"/>
          <p:nvPr/>
        </p:nvSpPr>
        <p:spPr>
          <a:xfrm>
            <a:off x="7359305" y="3675972"/>
            <a:ext cx="325731" cy="246221"/>
          </a:xfrm>
          <a:prstGeom prst="rect">
            <a:avLst/>
          </a:prstGeom>
          <a:noFill/>
        </p:spPr>
        <p:txBody>
          <a:bodyPr wrap="none" rtlCol="0">
            <a:spAutoFit/>
          </a:bodyPr>
          <a:lstStyle/>
          <a:p>
            <a:pPr algn="ctr"/>
            <a:r>
              <a:rPr lang="en-US" sz="1000" dirty="0"/>
              <a:t>32</a:t>
            </a:r>
          </a:p>
        </p:txBody>
      </p:sp>
      <p:sp>
        <p:nvSpPr>
          <p:cNvPr id="42" name="TextBox 41">
            <a:extLst>
              <a:ext uri="{FF2B5EF4-FFF2-40B4-BE49-F238E27FC236}">
                <a16:creationId xmlns:a16="http://schemas.microsoft.com/office/drawing/2014/main" id="{D4A17FD7-B5A8-4440-9EA2-7450B6CD88A0}"/>
              </a:ext>
            </a:extLst>
          </p:cNvPr>
          <p:cNvSpPr txBox="1"/>
          <p:nvPr/>
        </p:nvSpPr>
        <p:spPr>
          <a:xfrm>
            <a:off x="7343149" y="4161352"/>
            <a:ext cx="357790" cy="338554"/>
          </a:xfrm>
          <a:prstGeom prst="rect">
            <a:avLst/>
          </a:prstGeom>
          <a:noFill/>
        </p:spPr>
        <p:txBody>
          <a:bodyPr wrap="none" rtlCol="0">
            <a:spAutoFit/>
          </a:bodyPr>
          <a:lstStyle/>
          <a:p>
            <a:r>
              <a:rPr lang="en-US" sz="800" dirty="0"/>
              <a:t>270</a:t>
            </a:r>
          </a:p>
          <a:p>
            <a:r>
              <a:rPr lang="en-US" sz="800" dirty="0"/>
              <a:t>309</a:t>
            </a:r>
          </a:p>
        </p:txBody>
      </p:sp>
    </p:spTree>
    <p:extLst>
      <p:ext uri="{BB962C8B-B14F-4D97-AF65-F5344CB8AC3E}">
        <p14:creationId xmlns:p14="http://schemas.microsoft.com/office/powerpoint/2010/main" val="38359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2063334"/>
            <a:ext cx="5387976" cy="510909"/>
          </a:xfrm>
        </p:spPr>
        <p:txBody>
          <a:bodyPr/>
          <a:lstStyle/>
          <a:p>
            <a:pPr>
              <a:spcBef>
                <a:spcPts val="600"/>
              </a:spcBef>
            </a:pPr>
            <a:r>
              <a:rPr lang="en-US" sz="3200" dirty="0"/>
              <a:t>Robert Busch, MD, FACE</a:t>
            </a:r>
          </a:p>
        </p:txBody>
      </p:sp>
      <p:sp>
        <p:nvSpPr>
          <p:cNvPr id="3" name="Text Placeholder 2"/>
          <p:cNvSpPr>
            <a:spLocks noGrp="1"/>
          </p:cNvSpPr>
          <p:nvPr>
            <p:ph type="body" sz="quarter" idx="10"/>
          </p:nvPr>
        </p:nvSpPr>
        <p:spPr>
          <a:xfrm>
            <a:off x="549276" y="2668201"/>
            <a:ext cx="5387975" cy="1154906"/>
          </a:xfrm>
        </p:spPr>
        <p:txBody>
          <a:bodyPr/>
          <a:lstStyle/>
          <a:p>
            <a:r>
              <a:rPr lang="en-US" sz="2200" dirty="0"/>
              <a:t>Director of Clinical Research</a:t>
            </a:r>
          </a:p>
          <a:p>
            <a:r>
              <a:rPr lang="en-US" sz="2200" dirty="0"/>
              <a:t>Community Endocrine Group</a:t>
            </a:r>
          </a:p>
          <a:p>
            <a:r>
              <a:rPr lang="en-US" sz="2200" dirty="0"/>
              <a:t>Albany Med Faculty Practice</a:t>
            </a:r>
          </a:p>
          <a:p>
            <a:r>
              <a:rPr lang="en-US" sz="2200" dirty="0"/>
              <a:t>Albany, NY</a:t>
            </a:r>
          </a:p>
          <a:p>
            <a:endParaRPr lang="en-US" sz="2200" dirty="0"/>
          </a:p>
        </p:txBody>
      </p:sp>
    </p:spTree>
    <p:extLst>
      <p:ext uri="{BB962C8B-B14F-4D97-AF65-F5344CB8AC3E}">
        <p14:creationId xmlns:p14="http://schemas.microsoft.com/office/powerpoint/2010/main" val="120727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AB31-CC6F-46A9-B456-14598CABCBFF}"/>
              </a:ext>
            </a:extLst>
          </p:cNvPr>
          <p:cNvSpPr>
            <a:spLocks noGrp="1"/>
          </p:cNvSpPr>
          <p:nvPr>
            <p:ph type="title"/>
          </p:nvPr>
        </p:nvSpPr>
        <p:spPr/>
        <p:txBody>
          <a:bodyPr/>
          <a:lstStyle/>
          <a:p>
            <a:r>
              <a:rPr lang="en-US" sz="2800" dirty="0"/>
              <a:t>SGLT-2 Inhibitor Trial: DAPA-CKD</a:t>
            </a:r>
            <a:br>
              <a:rPr lang="en-US" sz="2800" dirty="0"/>
            </a:br>
            <a:r>
              <a:rPr lang="en-US" sz="2800" dirty="0"/>
              <a:t>Dapagliflozin in CKD With or Without T2DM</a:t>
            </a:r>
          </a:p>
        </p:txBody>
      </p:sp>
      <p:graphicFrame>
        <p:nvGraphicFramePr>
          <p:cNvPr id="9" name="Content Placeholder 3">
            <a:extLst>
              <a:ext uri="{FF2B5EF4-FFF2-40B4-BE49-F238E27FC236}">
                <a16:creationId xmlns:a16="http://schemas.microsoft.com/office/drawing/2014/main" id="{ED5B9A3C-8765-7E41-8093-32A58365030E}"/>
              </a:ext>
            </a:extLst>
          </p:cNvPr>
          <p:cNvGraphicFramePr>
            <a:graphicFrameLocks noGrp="1"/>
          </p:cNvGraphicFramePr>
          <p:nvPr>
            <p:ph idx="1"/>
            <p:extLst>
              <p:ext uri="{D42A27DB-BD31-4B8C-83A1-F6EECF244321}">
                <p14:modId xmlns:p14="http://schemas.microsoft.com/office/powerpoint/2010/main" val="3261735265"/>
              </p:ext>
            </p:extLst>
          </p:nvPr>
        </p:nvGraphicFramePr>
        <p:xfrm>
          <a:off x="417513" y="1141413"/>
          <a:ext cx="2531099" cy="2437131"/>
        </p:xfrm>
        <a:graphic>
          <a:graphicData uri="http://schemas.openxmlformats.org/drawingml/2006/table">
            <a:tbl>
              <a:tblPr firstRow="1" bandRow="1">
                <a:tableStyleId>{8EC20E35-A176-4012-BC5E-935CFFF8708E}</a:tableStyleId>
              </a:tblPr>
              <a:tblGrid>
                <a:gridCol w="2531099">
                  <a:extLst>
                    <a:ext uri="{9D8B030D-6E8A-4147-A177-3AD203B41FA5}">
                      <a16:colId xmlns:a16="http://schemas.microsoft.com/office/drawing/2014/main" val="20000"/>
                    </a:ext>
                  </a:extLst>
                </a:gridCol>
              </a:tblGrid>
              <a:tr h="2437131">
                <a:tc>
                  <a:txBody>
                    <a:bodyPr/>
                    <a:lstStyle/>
                    <a:p>
                      <a:pPr lvl="0" algn="ctr">
                        <a:lnSpc>
                          <a:spcPct val="85000"/>
                        </a:lnSpc>
                        <a:spcBef>
                          <a:spcPts val="600"/>
                        </a:spcBef>
                        <a:buNone/>
                      </a:pPr>
                      <a:r>
                        <a:rPr lang="en-US" sz="1600" b="1" dirty="0">
                          <a:solidFill>
                            <a:srgbClr val="000000"/>
                          </a:solidFill>
                          <a:latin typeface="Arial"/>
                          <a:cs typeface="Arial"/>
                        </a:rPr>
                        <a:t>Secondary Endpoints:</a:t>
                      </a:r>
                    </a:p>
                    <a:p>
                      <a:pPr lvl="0" algn="ctr">
                        <a:lnSpc>
                          <a:spcPct val="85000"/>
                        </a:lnSpc>
                        <a:spcBef>
                          <a:spcPts val="600"/>
                        </a:spcBef>
                        <a:buNone/>
                      </a:pPr>
                      <a:r>
                        <a:rPr lang="en-US" sz="1600" b="0" dirty="0">
                          <a:solidFill>
                            <a:schemeClr val="accent3"/>
                          </a:solidFill>
                          <a:latin typeface="+mn-lt"/>
                          <a:cs typeface="Arial"/>
                        </a:rPr>
                        <a:t>Composite of sustained ≥50% eGFR decline, ESKD, or renal death</a:t>
                      </a:r>
                    </a:p>
                    <a:p>
                      <a:pPr lvl="0" algn="ctr">
                        <a:lnSpc>
                          <a:spcPct val="85000"/>
                        </a:lnSpc>
                        <a:spcBef>
                          <a:spcPts val="600"/>
                        </a:spcBef>
                        <a:buNone/>
                      </a:pPr>
                      <a:endParaRPr lang="en-US" sz="1600" b="0" dirty="0">
                        <a:solidFill>
                          <a:srgbClr val="000000"/>
                        </a:solidFill>
                        <a:latin typeface="+mn-lt"/>
                        <a:cs typeface="Arial"/>
                      </a:endParaRPr>
                    </a:p>
                    <a:p>
                      <a:pPr lvl="0" algn="ctr">
                        <a:lnSpc>
                          <a:spcPct val="85000"/>
                        </a:lnSpc>
                        <a:spcBef>
                          <a:spcPts val="600"/>
                        </a:spcBef>
                        <a:buNone/>
                      </a:pPr>
                      <a:r>
                        <a:rPr lang="en-US" sz="1600" b="0" dirty="0">
                          <a:solidFill>
                            <a:srgbClr val="000000"/>
                          </a:solidFill>
                          <a:latin typeface="+mn-lt"/>
                          <a:cs typeface="Arial"/>
                        </a:rPr>
                        <a:t>Composite of CV death or hospitalizations for heart failure</a:t>
                      </a:r>
                    </a:p>
                  </a:txBody>
                  <a:tcPr marL="68580" marR="68580" marT="34290" marB="34290" anchor="ctr">
                    <a:lnL w="28575">
                      <a:solidFill>
                        <a:schemeClr val="accent1">
                          <a:lumMod val="75000"/>
                          <a:lumOff val="25000"/>
                        </a:schemeClr>
                      </a:solidFill>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a:solidFill>
                        <a:schemeClr val="accent1">
                          <a:lumMod val="75000"/>
                          <a:lumOff val="25000"/>
                        </a:schemeClr>
                      </a:solidFill>
                    </a:lnB>
                    <a:solidFill>
                      <a:schemeClr val="accent2">
                        <a:lumMod val="20000"/>
                        <a:lumOff val="80000"/>
                      </a:schemeClr>
                    </a:solidFill>
                  </a:tcPr>
                </a:tc>
                <a:extLst>
                  <a:ext uri="{0D108BD9-81ED-4DB2-BD59-A6C34878D82A}">
                    <a16:rowId xmlns:a16="http://schemas.microsoft.com/office/drawing/2014/main" val="726276221"/>
                  </a:ext>
                </a:extLst>
              </a:tr>
            </a:tbl>
          </a:graphicData>
        </a:graphic>
      </p:graphicFrame>
      <p:sp>
        <p:nvSpPr>
          <p:cNvPr id="10" name="TextBox 9">
            <a:extLst>
              <a:ext uri="{FF2B5EF4-FFF2-40B4-BE49-F238E27FC236}">
                <a16:creationId xmlns:a16="http://schemas.microsoft.com/office/drawing/2014/main" id="{6005D705-9D1C-C64B-98F1-6483F1C727AA}"/>
              </a:ext>
            </a:extLst>
          </p:cNvPr>
          <p:cNvSpPr txBox="1"/>
          <p:nvPr/>
        </p:nvSpPr>
        <p:spPr>
          <a:xfrm>
            <a:off x="8433188" y="1357939"/>
            <a:ext cx="586598"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44% RRR</a:t>
            </a:r>
            <a:endParaRPr lang="en-US" sz="1400" dirty="0">
              <a:cs typeface="Arial"/>
            </a:endParaRPr>
          </a:p>
        </p:txBody>
      </p:sp>
      <p:pic>
        <p:nvPicPr>
          <p:cNvPr id="11" name="Picture 10">
            <a:extLst>
              <a:ext uri="{FF2B5EF4-FFF2-40B4-BE49-F238E27FC236}">
                <a16:creationId xmlns:a16="http://schemas.microsoft.com/office/drawing/2014/main" id="{9403DD71-E937-0E4B-9C2B-8515BAF1FA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77890" y="1099629"/>
            <a:ext cx="4373091" cy="2576850"/>
          </a:xfrm>
          <a:prstGeom prst="rect">
            <a:avLst/>
          </a:prstGeom>
        </p:spPr>
      </p:pic>
      <p:sp>
        <p:nvSpPr>
          <p:cNvPr id="12" name="TextBox 11">
            <a:extLst>
              <a:ext uri="{FF2B5EF4-FFF2-40B4-BE49-F238E27FC236}">
                <a16:creationId xmlns:a16="http://schemas.microsoft.com/office/drawing/2014/main" id="{792B603B-AFC6-C746-8A62-260E8ECB3941}"/>
              </a:ext>
            </a:extLst>
          </p:cNvPr>
          <p:cNvSpPr txBox="1"/>
          <p:nvPr/>
        </p:nvSpPr>
        <p:spPr>
          <a:xfrm>
            <a:off x="2864078" y="4041648"/>
            <a:ext cx="774571" cy="461665"/>
          </a:xfrm>
          <a:prstGeom prst="rect">
            <a:avLst/>
          </a:prstGeom>
          <a:noFill/>
        </p:spPr>
        <p:txBody>
          <a:bodyPr wrap="none" rtlCol="0">
            <a:spAutoFit/>
          </a:bodyPr>
          <a:lstStyle/>
          <a:p>
            <a:r>
              <a:rPr lang="en-US" sz="800" b="1" dirty="0"/>
              <a:t>No. at Risk</a:t>
            </a:r>
          </a:p>
          <a:p>
            <a:r>
              <a:rPr lang="en-US" sz="800" dirty="0">
                <a:solidFill>
                  <a:srgbClr val="C01A00"/>
                </a:solidFill>
              </a:rPr>
              <a:t>Placebo</a:t>
            </a:r>
          </a:p>
          <a:p>
            <a:r>
              <a:rPr lang="en-US" sz="800" dirty="0">
                <a:solidFill>
                  <a:srgbClr val="0070C0"/>
                </a:solidFill>
              </a:rPr>
              <a:t>Dapagliflozin</a:t>
            </a:r>
          </a:p>
        </p:txBody>
      </p:sp>
      <p:sp>
        <p:nvSpPr>
          <p:cNvPr id="13" name="TextBox 12">
            <a:extLst>
              <a:ext uri="{FF2B5EF4-FFF2-40B4-BE49-F238E27FC236}">
                <a16:creationId xmlns:a16="http://schemas.microsoft.com/office/drawing/2014/main" id="{39F5CF89-F87E-AA47-837B-BA6D559C095F}"/>
              </a:ext>
            </a:extLst>
          </p:cNvPr>
          <p:cNvSpPr txBox="1"/>
          <p:nvPr/>
        </p:nvSpPr>
        <p:spPr>
          <a:xfrm>
            <a:off x="3847255" y="3661332"/>
            <a:ext cx="255198" cy="246221"/>
          </a:xfrm>
          <a:prstGeom prst="rect">
            <a:avLst/>
          </a:prstGeom>
          <a:noFill/>
        </p:spPr>
        <p:txBody>
          <a:bodyPr wrap="none" rtlCol="0">
            <a:spAutoFit/>
          </a:bodyPr>
          <a:lstStyle/>
          <a:p>
            <a:r>
              <a:rPr lang="en-US" sz="1000" dirty="0"/>
              <a:t>0</a:t>
            </a:r>
          </a:p>
        </p:txBody>
      </p:sp>
      <p:sp>
        <p:nvSpPr>
          <p:cNvPr id="14" name="TextBox 13">
            <a:extLst>
              <a:ext uri="{FF2B5EF4-FFF2-40B4-BE49-F238E27FC236}">
                <a16:creationId xmlns:a16="http://schemas.microsoft.com/office/drawing/2014/main" id="{B90587E6-E92B-5542-B4A0-FC3FA09CB099}"/>
              </a:ext>
            </a:extLst>
          </p:cNvPr>
          <p:cNvSpPr txBox="1"/>
          <p:nvPr/>
        </p:nvSpPr>
        <p:spPr>
          <a:xfrm>
            <a:off x="4368809" y="3661332"/>
            <a:ext cx="255198" cy="246221"/>
          </a:xfrm>
          <a:prstGeom prst="rect">
            <a:avLst/>
          </a:prstGeom>
          <a:noFill/>
        </p:spPr>
        <p:txBody>
          <a:bodyPr wrap="none" rtlCol="0">
            <a:spAutoFit/>
          </a:bodyPr>
          <a:lstStyle/>
          <a:p>
            <a:pPr algn="ctr"/>
            <a:r>
              <a:rPr lang="en-US" sz="1000" dirty="0"/>
              <a:t>4</a:t>
            </a:r>
          </a:p>
        </p:txBody>
      </p:sp>
      <p:sp>
        <p:nvSpPr>
          <p:cNvPr id="15" name="TextBox 14">
            <a:extLst>
              <a:ext uri="{FF2B5EF4-FFF2-40B4-BE49-F238E27FC236}">
                <a16:creationId xmlns:a16="http://schemas.microsoft.com/office/drawing/2014/main" id="{15969D62-7CAB-5F4F-9D88-32C9BDA8C459}"/>
              </a:ext>
            </a:extLst>
          </p:cNvPr>
          <p:cNvSpPr txBox="1"/>
          <p:nvPr/>
        </p:nvSpPr>
        <p:spPr>
          <a:xfrm>
            <a:off x="4904338" y="3661332"/>
            <a:ext cx="255198" cy="246221"/>
          </a:xfrm>
          <a:prstGeom prst="rect">
            <a:avLst/>
          </a:prstGeom>
          <a:noFill/>
        </p:spPr>
        <p:txBody>
          <a:bodyPr wrap="none" rtlCol="0">
            <a:spAutoFit/>
          </a:bodyPr>
          <a:lstStyle/>
          <a:p>
            <a:pPr algn="ctr"/>
            <a:r>
              <a:rPr lang="en-US" sz="1000" dirty="0"/>
              <a:t>8</a:t>
            </a:r>
          </a:p>
        </p:txBody>
      </p:sp>
      <p:sp>
        <p:nvSpPr>
          <p:cNvPr id="16" name="TextBox 15">
            <a:extLst>
              <a:ext uri="{FF2B5EF4-FFF2-40B4-BE49-F238E27FC236}">
                <a16:creationId xmlns:a16="http://schemas.microsoft.com/office/drawing/2014/main" id="{490DB417-474A-CC4A-A72E-5A9F9CD1519F}"/>
              </a:ext>
            </a:extLst>
          </p:cNvPr>
          <p:cNvSpPr txBox="1"/>
          <p:nvPr/>
        </p:nvSpPr>
        <p:spPr>
          <a:xfrm>
            <a:off x="5393230" y="3661332"/>
            <a:ext cx="325731" cy="246221"/>
          </a:xfrm>
          <a:prstGeom prst="rect">
            <a:avLst/>
          </a:prstGeom>
          <a:noFill/>
        </p:spPr>
        <p:txBody>
          <a:bodyPr wrap="none" rtlCol="0">
            <a:spAutoFit/>
          </a:bodyPr>
          <a:lstStyle/>
          <a:p>
            <a:pPr algn="ctr"/>
            <a:r>
              <a:rPr lang="en-US" sz="1000" dirty="0"/>
              <a:t>12</a:t>
            </a:r>
          </a:p>
        </p:txBody>
      </p:sp>
      <p:sp>
        <p:nvSpPr>
          <p:cNvPr id="17" name="TextBox 16">
            <a:extLst>
              <a:ext uri="{FF2B5EF4-FFF2-40B4-BE49-F238E27FC236}">
                <a16:creationId xmlns:a16="http://schemas.microsoft.com/office/drawing/2014/main" id="{C580F4F2-6E76-194D-BBB8-844029FD22E7}"/>
              </a:ext>
            </a:extLst>
          </p:cNvPr>
          <p:cNvSpPr txBox="1"/>
          <p:nvPr/>
        </p:nvSpPr>
        <p:spPr>
          <a:xfrm>
            <a:off x="5920297" y="3661332"/>
            <a:ext cx="325731" cy="246221"/>
          </a:xfrm>
          <a:prstGeom prst="rect">
            <a:avLst/>
          </a:prstGeom>
          <a:noFill/>
        </p:spPr>
        <p:txBody>
          <a:bodyPr wrap="none" rtlCol="0">
            <a:spAutoFit/>
          </a:bodyPr>
          <a:lstStyle/>
          <a:p>
            <a:pPr algn="ctr"/>
            <a:r>
              <a:rPr lang="en-US" sz="1000" dirty="0"/>
              <a:t>16</a:t>
            </a:r>
          </a:p>
        </p:txBody>
      </p:sp>
      <p:sp>
        <p:nvSpPr>
          <p:cNvPr id="18" name="TextBox 17">
            <a:extLst>
              <a:ext uri="{FF2B5EF4-FFF2-40B4-BE49-F238E27FC236}">
                <a16:creationId xmlns:a16="http://schemas.microsoft.com/office/drawing/2014/main" id="{77D4C3B9-F681-244F-AA6D-4D35DA16D682}"/>
              </a:ext>
            </a:extLst>
          </p:cNvPr>
          <p:cNvSpPr txBox="1"/>
          <p:nvPr/>
        </p:nvSpPr>
        <p:spPr>
          <a:xfrm>
            <a:off x="6472260" y="3661332"/>
            <a:ext cx="325731" cy="246221"/>
          </a:xfrm>
          <a:prstGeom prst="rect">
            <a:avLst/>
          </a:prstGeom>
          <a:noFill/>
        </p:spPr>
        <p:txBody>
          <a:bodyPr wrap="none" rtlCol="0">
            <a:spAutoFit/>
          </a:bodyPr>
          <a:lstStyle/>
          <a:p>
            <a:pPr algn="ctr"/>
            <a:r>
              <a:rPr lang="en-US" sz="1000" dirty="0"/>
              <a:t>20</a:t>
            </a:r>
          </a:p>
        </p:txBody>
      </p:sp>
      <p:sp>
        <p:nvSpPr>
          <p:cNvPr id="19" name="TextBox 18">
            <a:extLst>
              <a:ext uri="{FF2B5EF4-FFF2-40B4-BE49-F238E27FC236}">
                <a16:creationId xmlns:a16="http://schemas.microsoft.com/office/drawing/2014/main" id="{6388A5FE-2F3E-B941-B1B7-3B510A02FBE2}"/>
              </a:ext>
            </a:extLst>
          </p:cNvPr>
          <p:cNvSpPr txBox="1"/>
          <p:nvPr/>
        </p:nvSpPr>
        <p:spPr>
          <a:xfrm>
            <a:off x="7017770" y="3661332"/>
            <a:ext cx="325731" cy="246221"/>
          </a:xfrm>
          <a:prstGeom prst="rect">
            <a:avLst/>
          </a:prstGeom>
          <a:noFill/>
        </p:spPr>
        <p:txBody>
          <a:bodyPr wrap="none" rtlCol="0">
            <a:spAutoFit/>
          </a:bodyPr>
          <a:lstStyle/>
          <a:p>
            <a:pPr algn="ctr"/>
            <a:r>
              <a:rPr lang="en-US" sz="1000" dirty="0"/>
              <a:t>24</a:t>
            </a:r>
          </a:p>
        </p:txBody>
      </p:sp>
      <p:sp>
        <p:nvSpPr>
          <p:cNvPr id="20" name="TextBox 19">
            <a:extLst>
              <a:ext uri="{FF2B5EF4-FFF2-40B4-BE49-F238E27FC236}">
                <a16:creationId xmlns:a16="http://schemas.microsoft.com/office/drawing/2014/main" id="{5C23C9B9-C2FF-B743-963B-9BC890673703}"/>
              </a:ext>
            </a:extLst>
          </p:cNvPr>
          <p:cNvSpPr txBox="1"/>
          <p:nvPr/>
        </p:nvSpPr>
        <p:spPr>
          <a:xfrm>
            <a:off x="7534288" y="3675972"/>
            <a:ext cx="325731" cy="246221"/>
          </a:xfrm>
          <a:prstGeom prst="rect">
            <a:avLst/>
          </a:prstGeom>
          <a:noFill/>
        </p:spPr>
        <p:txBody>
          <a:bodyPr wrap="none" rtlCol="0">
            <a:spAutoFit/>
          </a:bodyPr>
          <a:lstStyle/>
          <a:p>
            <a:pPr algn="ctr"/>
            <a:r>
              <a:rPr lang="en-US" sz="1000" dirty="0"/>
              <a:t>28</a:t>
            </a:r>
          </a:p>
        </p:txBody>
      </p:sp>
      <p:sp>
        <p:nvSpPr>
          <p:cNvPr id="21" name="TextBox 20">
            <a:extLst>
              <a:ext uri="{FF2B5EF4-FFF2-40B4-BE49-F238E27FC236}">
                <a16:creationId xmlns:a16="http://schemas.microsoft.com/office/drawing/2014/main" id="{B02707B0-F43B-0E43-85B6-C84DE3B172C8}"/>
              </a:ext>
            </a:extLst>
          </p:cNvPr>
          <p:cNvSpPr txBox="1"/>
          <p:nvPr/>
        </p:nvSpPr>
        <p:spPr>
          <a:xfrm>
            <a:off x="3640576" y="3442127"/>
            <a:ext cx="255198" cy="246221"/>
          </a:xfrm>
          <a:prstGeom prst="rect">
            <a:avLst/>
          </a:prstGeom>
          <a:noFill/>
        </p:spPr>
        <p:txBody>
          <a:bodyPr wrap="none" rtlCol="0">
            <a:spAutoFit/>
          </a:bodyPr>
          <a:lstStyle/>
          <a:p>
            <a:pPr algn="r"/>
            <a:r>
              <a:rPr lang="en-US" sz="1000" dirty="0"/>
              <a:t>0</a:t>
            </a:r>
          </a:p>
        </p:txBody>
      </p:sp>
      <p:sp>
        <p:nvSpPr>
          <p:cNvPr id="22" name="TextBox 21">
            <a:extLst>
              <a:ext uri="{FF2B5EF4-FFF2-40B4-BE49-F238E27FC236}">
                <a16:creationId xmlns:a16="http://schemas.microsoft.com/office/drawing/2014/main" id="{AD515C5B-1C64-1846-BCC9-E9175B3359F3}"/>
              </a:ext>
            </a:extLst>
          </p:cNvPr>
          <p:cNvSpPr txBox="1"/>
          <p:nvPr/>
        </p:nvSpPr>
        <p:spPr>
          <a:xfrm>
            <a:off x="3640576" y="2957254"/>
            <a:ext cx="255198" cy="246221"/>
          </a:xfrm>
          <a:prstGeom prst="rect">
            <a:avLst/>
          </a:prstGeom>
          <a:noFill/>
        </p:spPr>
        <p:txBody>
          <a:bodyPr wrap="none" rtlCol="0">
            <a:spAutoFit/>
          </a:bodyPr>
          <a:lstStyle/>
          <a:p>
            <a:pPr algn="r"/>
            <a:r>
              <a:rPr lang="en-US" sz="1000" dirty="0"/>
              <a:t>4</a:t>
            </a:r>
          </a:p>
        </p:txBody>
      </p:sp>
      <p:sp>
        <p:nvSpPr>
          <p:cNvPr id="23" name="TextBox 22">
            <a:extLst>
              <a:ext uri="{FF2B5EF4-FFF2-40B4-BE49-F238E27FC236}">
                <a16:creationId xmlns:a16="http://schemas.microsoft.com/office/drawing/2014/main" id="{1D48135A-CA47-9143-909B-9544B64C0B3D}"/>
              </a:ext>
            </a:extLst>
          </p:cNvPr>
          <p:cNvSpPr txBox="1"/>
          <p:nvPr/>
        </p:nvSpPr>
        <p:spPr>
          <a:xfrm>
            <a:off x="3640576" y="2453399"/>
            <a:ext cx="255198" cy="246221"/>
          </a:xfrm>
          <a:prstGeom prst="rect">
            <a:avLst/>
          </a:prstGeom>
          <a:noFill/>
        </p:spPr>
        <p:txBody>
          <a:bodyPr wrap="none" rtlCol="0">
            <a:spAutoFit/>
          </a:bodyPr>
          <a:lstStyle/>
          <a:p>
            <a:pPr algn="r"/>
            <a:r>
              <a:rPr lang="en-US" sz="1000" dirty="0"/>
              <a:t>8</a:t>
            </a:r>
          </a:p>
        </p:txBody>
      </p:sp>
      <p:sp>
        <p:nvSpPr>
          <p:cNvPr id="24" name="TextBox 23">
            <a:extLst>
              <a:ext uri="{FF2B5EF4-FFF2-40B4-BE49-F238E27FC236}">
                <a16:creationId xmlns:a16="http://schemas.microsoft.com/office/drawing/2014/main" id="{1607C807-1C84-C247-8A8D-AA30F35AB23D}"/>
              </a:ext>
            </a:extLst>
          </p:cNvPr>
          <p:cNvSpPr txBox="1"/>
          <p:nvPr/>
        </p:nvSpPr>
        <p:spPr>
          <a:xfrm>
            <a:off x="3570043" y="1962846"/>
            <a:ext cx="325731" cy="246221"/>
          </a:xfrm>
          <a:prstGeom prst="rect">
            <a:avLst/>
          </a:prstGeom>
          <a:noFill/>
        </p:spPr>
        <p:txBody>
          <a:bodyPr wrap="none" rtlCol="0">
            <a:spAutoFit/>
          </a:bodyPr>
          <a:lstStyle/>
          <a:p>
            <a:pPr algn="r"/>
            <a:r>
              <a:rPr lang="en-US" sz="1000" dirty="0"/>
              <a:t>12</a:t>
            </a:r>
          </a:p>
        </p:txBody>
      </p:sp>
      <p:sp>
        <p:nvSpPr>
          <p:cNvPr id="25" name="TextBox 24">
            <a:extLst>
              <a:ext uri="{FF2B5EF4-FFF2-40B4-BE49-F238E27FC236}">
                <a16:creationId xmlns:a16="http://schemas.microsoft.com/office/drawing/2014/main" id="{424BD39D-4F74-B541-A390-2E9C1A40735E}"/>
              </a:ext>
            </a:extLst>
          </p:cNvPr>
          <p:cNvSpPr txBox="1"/>
          <p:nvPr/>
        </p:nvSpPr>
        <p:spPr>
          <a:xfrm>
            <a:off x="3570043" y="1466810"/>
            <a:ext cx="325731" cy="246221"/>
          </a:xfrm>
          <a:prstGeom prst="rect">
            <a:avLst/>
          </a:prstGeom>
          <a:noFill/>
        </p:spPr>
        <p:txBody>
          <a:bodyPr wrap="none" rtlCol="0">
            <a:spAutoFit/>
          </a:bodyPr>
          <a:lstStyle/>
          <a:p>
            <a:pPr algn="r"/>
            <a:r>
              <a:rPr lang="en-US" sz="1000" dirty="0"/>
              <a:t>16</a:t>
            </a:r>
          </a:p>
        </p:txBody>
      </p:sp>
      <p:sp>
        <p:nvSpPr>
          <p:cNvPr id="26" name="TextBox 25">
            <a:extLst>
              <a:ext uri="{FF2B5EF4-FFF2-40B4-BE49-F238E27FC236}">
                <a16:creationId xmlns:a16="http://schemas.microsoft.com/office/drawing/2014/main" id="{A6ADFE6C-10B8-4346-A159-D3C7ACA7A8A8}"/>
              </a:ext>
            </a:extLst>
          </p:cNvPr>
          <p:cNvSpPr txBox="1"/>
          <p:nvPr/>
        </p:nvSpPr>
        <p:spPr>
          <a:xfrm>
            <a:off x="3570043" y="983336"/>
            <a:ext cx="325731" cy="246221"/>
          </a:xfrm>
          <a:prstGeom prst="rect">
            <a:avLst/>
          </a:prstGeom>
          <a:noFill/>
        </p:spPr>
        <p:txBody>
          <a:bodyPr wrap="none" rtlCol="0">
            <a:spAutoFit/>
          </a:bodyPr>
          <a:lstStyle/>
          <a:p>
            <a:pPr algn="r"/>
            <a:r>
              <a:rPr lang="en-US" sz="1000" dirty="0"/>
              <a:t>20</a:t>
            </a:r>
          </a:p>
        </p:txBody>
      </p:sp>
      <p:sp>
        <p:nvSpPr>
          <p:cNvPr id="27" name="TextBox 26">
            <a:extLst>
              <a:ext uri="{FF2B5EF4-FFF2-40B4-BE49-F238E27FC236}">
                <a16:creationId xmlns:a16="http://schemas.microsoft.com/office/drawing/2014/main" id="{81F6BE22-AAE1-C04C-81E2-114BD801348E}"/>
              </a:ext>
            </a:extLst>
          </p:cNvPr>
          <p:cNvSpPr txBox="1"/>
          <p:nvPr/>
        </p:nvSpPr>
        <p:spPr>
          <a:xfrm rot="16200000">
            <a:off x="2598978" y="2276922"/>
            <a:ext cx="1733167" cy="246221"/>
          </a:xfrm>
          <a:prstGeom prst="rect">
            <a:avLst/>
          </a:prstGeom>
          <a:noFill/>
        </p:spPr>
        <p:txBody>
          <a:bodyPr wrap="none" rtlCol="0">
            <a:spAutoFit/>
          </a:bodyPr>
          <a:lstStyle/>
          <a:p>
            <a:r>
              <a:rPr lang="en-US" sz="1000" b="1" dirty="0"/>
              <a:t>Cumulative Incidence (%)</a:t>
            </a:r>
            <a:endParaRPr lang="en-US" sz="1000" dirty="0"/>
          </a:p>
        </p:txBody>
      </p:sp>
      <p:sp>
        <p:nvSpPr>
          <p:cNvPr id="28" name="TextBox 27">
            <a:extLst>
              <a:ext uri="{FF2B5EF4-FFF2-40B4-BE49-F238E27FC236}">
                <a16:creationId xmlns:a16="http://schemas.microsoft.com/office/drawing/2014/main" id="{27E7F14F-5CD3-C040-ACFA-E47ABD4CB191}"/>
              </a:ext>
            </a:extLst>
          </p:cNvPr>
          <p:cNvSpPr txBox="1"/>
          <p:nvPr/>
        </p:nvSpPr>
        <p:spPr>
          <a:xfrm>
            <a:off x="5327006" y="3902218"/>
            <a:ext cx="1955985" cy="246221"/>
          </a:xfrm>
          <a:prstGeom prst="rect">
            <a:avLst/>
          </a:prstGeom>
          <a:noFill/>
        </p:spPr>
        <p:txBody>
          <a:bodyPr wrap="none" rtlCol="0">
            <a:spAutoFit/>
          </a:bodyPr>
          <a:lstStyle/>
          <a:p>
            <a:r>
              <a:rPr lang="en-US" sz="1000" b="1" dirty="0"/>
              <a:t>Months since Randomization</a:t>
            </a:r>
            <a:endParaRPr lang="en-US" sz="1000" dirty="0"/>
          </a:p>
        </p:txBody>
      </p:sp>
      <p:sp>
        <p:nvSpPr>
          <p:cNvPr id="29" name="TextBox 28">
            <a:extLst>
              <a:ext uri="{FF2B5EF4-FFF2-40B4-BE49-F238E27FC236}">
                <a16:creationId xmlns:a16="http://schemas.microsoft.com/office/drawing/2014/main" id="{2872383F-A1F7-2A49-A6EB-6993F18B0920}"/>
              </a:ext>
            </a:extLst>
          </p:cNvPr>
          <p:cNvSpPr txBox="1"/>
          <p:nvPr/>
        </p:nvSpPr>
        <p:spPr>
          <a:xfrm>
            <a:off x="3769108" y="4161352"/>
            <a:ext cx="415498" cy="338554"/>
          </a:xfrm>
          <a:prstGeom prst="rect">
            <a:avLst/>
          </a:prstGeom>
          <a:noFill/>
        </p:spPr>
        <p:txBody>
          <a:bodyPr wrap="none" rtlCol="0">
            <a:spAutoFit/>
          </a:bodyPr>
          <a:lstStyle/>
          <a:p>
            <a:r>
              <a:rPr lang="en-US" sz="800" dirty="0"/>
              <a:t>2152</a:t>
            </a:r>
          </a:p>
          <a:p>
            <a:r>
              <a:rPr lang="en-US" sz="800" dirty="0"/>
              <a:t>2152</a:t>
            </a:r>
          </a:p>
        </p:txBody>
      </p:sp>
      <p:sp>
        <p:nvSpPr>
          <p:cNvPr id="30" name="TextBox 29">
            <a:extLst>
              <a:ext uri="{FF2B5EF4-FFF2-40B4-BE49-F238E27FC236}">
                <a16:creationId xmlns:a16="http://schemas.microsoft.com/office/drawing/2014/main" id="{83D21B81-7F9C-0947-908A-5ACE2E955F16}"/>
              </a:ext>
            </a:extLst>
          </p:cNvPr>
          <p:cNvSpPr txBox="1"/>
          <p:nvPr/>
        </p:nvSpPr>
        <p:spPr>
          <a:xfrm>
            <a:off x="4277145" y="4161352"/>
            <a:ext cx="415498" cy="338554"/>
          </a:xfrm>
          <a:prstGeom prst="rect">
            <a:avLst/>
          </a:prstGeom>
          <a:noFill/>
        </p:spPr>
        <p:txBody>
          <a:bodyPr wrap="none" rtlCol="0">
            <a:spAutoFit/>
          </a:bodyPr>
          <a:lstStyle/>
          <a:p>
            <a:r>
              <a:rPr lang="en-US" sz="800" dirty="0"/>
              <a:t>1993</a:t>
            </a:r>
          </a:p>
          <a:p>
            <a:r>
              <a:rPr lang="en-US" sz="800" dirty="0"/>
              <a:t>2001</a:t>
            </a:r>
          </a:p>
        </p:txBody>
      </p:sp>
      <p:sp>
        <p:nvSpPr>
          <p:cNvPr id="31" name="TextBox 30">
            <a:extLst>
              <a:ext uri="{FF2B5EF4-FFF2-40B4-BE49-F238E27FC236}">
                <a16:creationId xmlns:a16="http://schemas.microsoft.com/office/drawing/2014/main" id="{E42C341D-2985-B743-9431-05D1F33A01F4}"/>
              </a:ext>
            </a:extLst>
          </p:cNvPr>
          <p:cNvSpPr txBox="1"/>
          <p:nvPr/>
        </p:nvSpPr>
        <p:spPr>
          <a:xfrm>
            <a:off x="4820107" y="4161352"/>
            <a:ext cx="415498" cy="338554"/>
          </a:xfrm>
          <a:prstGeom prst="rect">
            <a:avLst/>
          </a:prstGeom>
          <a:noFill/>
        </p:spPr>
        <p:txBody>
          <a:bodyPr wrap="none" rtlCol="0">
            <a:spAutoFit/>
          </a:bodyPr>
          <a:lstStyle/>
          <a:p>
            <a:r>
              <a:rPr lang="en-US" sz="800" dirty="0"/>
              <a:t>1936</a:t>
            </a:r>
          </a:p>
          <a:p>
            <a:r>
              <a:rPr lang="en-US" sz="800" dirty="0"/>
              <a:t>1955</a:t>
            </a:r>
          </a:p>
        </p:txBody>
      </p:sp>
      <p:sp>
        <p:nvSpPr>
          <p:cNvPr id="32" name="TextBox 31">
            <a:extLst>
              <a:ext uri="{FF2B5EF4-FFF2-40B4-BE49-F238E27FC236}">
                <a16:creationId xmlns:a16="http://schemas.microsoft.com/office/drawing/2014/main" id="{CC9C9EEF-D15F-FC43-B13B-2A9942310128}"/>
              </a:ext>
            </a:extLst>
          </p:cNvPr>
          <p:cNvSpPr txBox="1"/>
          <p:nvPr/>
        </p:nvSpPr>
        <p:spPr>
          <a:xfrm>
            <a:off x="5353722" y="4161352"/>
            <a:ext cx="415498" cy="338554"/>
          </a:xfrm>
          <a:prstGeom prst="rect">
            <a:avLst/>
          </a:prstGeom>
          <a:noFill/>
        </p:spPr>
        <p:txBody>
          <a:bodyPr wrap="none" rtlCol="0">
            <a:spAutoFit/>
          </a:bodyPr>
          <a:lstStyle/>
          <a:p>
            <a:r>
              <a:rPr lang="en-US" sz="800" dirty="0"/>
              <a:t>1858</a:t>
            </a:r>
          </a:p>
          <a:p>
            <a:r>
              <a:rPr lang="en-US" sz="800" dirty="0"/>
              <a:t>1898</a:t>
            </a:r>
          </a:p>
        </p:txBody>
      </p:sp>
      <p:sp>
        <p:nvSpPr>
          <p:cNvPr id="33" name="TextBox 32">
            <a:extLst>
              <a:ext uri="{FF2B5EF4-FFF2-40B4-BE49-F238E27FC236}">
                <a16:creationId xmlns:a16="http://schemas.microsoft.com/office/drawing/2014/main" id="{30F3B49B-78D3-F648-93FF-11B722F25D8B}"/>
              </a:ext>
            </a:extLst>
          </p:cNvPr>
          <p:cNvSpPr txBox="1"/>
          <p:nvPr/>
        </p:nvSpPr>
        <p:spPr>
          <a:xfrm>
            <a:off x="5897989" y="4161352"/>
            <a:ext cx="415498" cy="338554"/>
          </a:xfrm>
          <a:prstGeom prst="rect">
            <a:avLst/>
          </a:prstGeom>
          <a:noFill/>
        </p:spPr>
        <p:txBody>
          <a:bodyPr wrap="none" rtlCol="0">
            <a:spAutoFit/>
          </a:bodyPr>
          <a:lstStyle/>
          <a:p>
            <a:r>
              <a:rPr lang="en-US" sz="800" dirty="0"/>
              <a:t>1791</a:t>
            </a:r>
          </a:p>
          <a:p>
            <a:r>
              <a:rPr lang="en-US" sz="800" dirty="0"/>
              <a:t>1841</a:t>
            </a:r>
          </a:p>
        </p:txBody>
      </p:sp>
      <p:sp>
        <p:nvSpPr>
          <p:cNvPr id="34" name="TextBox 33">
            <a:extLst>
              <a:ext uri="{FF2B5EF4-FFF2-40B4-BE49-F238E27FC236}">
                <a16:creationId xmlns:a16="http://schemas.microsoft.com/office/drawing/2014/main" id="{33312B9E-0872-054F-B1E5-E8EB6FFEF7F7}"/>
              </a:ext>
            </a:extLst>
          </p:cNvPr>
          <p:cNvSpPr txBox="1"/>
          <p:nvPr/>
        </p:nvSpPr>
        <p:spPr>
          <a:xfrm>
            <a:off x="6427376" y="4161352"/>
            <a:ext cx="415498" cy="338554"/>
          </a:xfrm>
          <a:prstGeom prst="rect">
            <a:avLst/>
          </a:prstGeom>
          <a:noFill/>
        </p:spPr>
        <p:txBody>
          <a:bodyPr wrap="none" rtlCol="0">
            <a:spAutoFit/>
          </a:bodyPr>
          <a:lstStyle/>
          <a:p>
            <a:r>
              <a:rPr lang="en-US" sz="800" dirty="0"/>
              <a:t>1664</a:t>
            </a:r>
          </a:p>
          <a:p>
            <a:r>
              <a:rPr lang="en-US" sz="800" dirty="0"/>
              <a:t>1701</a:t>
            </a:r>
          </a:p>
        </p:txBody>
      </p:sp>
      <p:sp>
        <p:nvSpPr>
          <p:cNvPr id="35" name="TextBox 34">
            <a:extLst>
              <a:ext uri="{FF2B5EF4-FFF2-40B4-BE49-F238E27FC236}">
                <a16:creationId xmlns:a16="http://schemas.microsoft.com/office/drawing/2014/main" id="{653BC749-6806-C044-A892-31933BDB7D35}"/>
              </a:ext>
            </a:extLst>
          </p:cNvPr>
          <p:cNvSpPr txBox="1"/>
          <p:nvPr/>
        </p:nvSpPr>
        <p:spPr>
          <a:xfrm>
            <a:off x="7001606" y="4161352"/>
            <a:ext cx="415498" cy="338554"/>
          </a:xfrm>
          <a:prstGeom prst="rect">
            <a:avLst/>
          </a:prstGeom>
          <a:noFill/>
        </p:spPr>
        <p:txBody>
          <a:bodyPr wrap="none" rtlCol="0">
            <a:spAutoFit/>
          </a:bodyPr>
          <a:lstStyle/>
          <a:p>
            <a:r>
              <a:rPr lang="en-US" sz="800" dirty="0"/>
              <a:t>1232</a:t>
            </a:r>
          </a:p>
          <a:p>
            <a:r>
              <a:rPr lang="en-US" sz="800" dirty="0"/>
              <a:t>1288</a:t>
            </a:r>
          </a:p>
        </p:txBody>
      </p:sp>
      <p:sp>
        <p:nvSpPr>
          <p:cNvPr id="36" name="TextBox 35">
            <a:extLst>
              <a:ext uri="{FF2B5EF4-FFF2-40B4-BE49-F238E27FC236}">
                <a16:creationId xmlns:a16="http://schemas.microsoft.com/office/drawing/2014/main" id="{EC0F6563-E9A0-A34A-BFF2-72753ADFB1A5}"/>
              </a:ext>
            </a:extLst>
          </p:cNvPr>
          <p:cNvSpPr txBox="1"/>
          <p:nvPr/>
        </p:nvSpPr>
        <p:spPr>
          <a:xfrm>
            <a:off x="7518128" y="4161352"/>
            <a:ext cx="357790" cy="338554"/>
          </a:xfrm>
          <a:prstGeom prst="rect">
            <a:avLst/>
          </a:prstGeom>
          <a:noFill/>
        </p:spPr>
        <p:txBody>
          <a:bodyPr wrap="none" rtlCol="0">
            <a:spAutoFit/>
          </a:bodyPr>
          <a:lstStyle/>
          <a:p>
            <a:r>
              <a:rPr lang="en-US" sz="800" dirty="0"/>
              <a:t>774</a:t>
            </a:r>
          </a:p>
          <a:p>
            <a:r>
              <a:rPr lang="en-US" sz="800" dirty="0"/>
              <a:t>831</a:t>
            </a:r>
          </a:p>
        </p:txBody>
      </p:sp>
      <p:sp>
        <p:nvSpPr>
          <p:cNvPr id="37" name="TextBox 36">
            <a:extLst>
              <a:ext uri="{FF2B5EF4-FFF2-40B4-BE49-F238E27FC236}">
                <a16:creationId xmlns:a16="http://schemas.microsoft.com/office/drawing/2014/main" id="{C8DF9544-9FB9-B844-87E5-52921CE76217}"/>
              </a:ext>
            </a:extLst>
          </p:cNvPr>
          <p:cNvSpPr txBox="1"/>
          <p:nvPr/>
        </p:nvSpPr>
        <p:spPr>
          <a:xfrm>
            <a:off x="4240595" y="1065893"/>
            <a:ext cx="3217547" cy="307777"/>
          </a:xfrm>
          <a:prstGeom prst="rect">
            <a:avLst/>
          </a:prstGeom>
          <a:noFill/>
        </p:spPr>
        <p:txBody>
          <a:bodyPr wrap="none" rtlCol="0">
            <a:spAutoFit/>
          </a:bodyPr>
          <a:lstStyle/>
          <a:p>
            <a:r>
              <a:rPr lang="en-US" sz="1400" b="1" dirty="0"/>
              <a:t>Renal-Specific Composite Outcome</a:t>
            </a:r>
            <a:endParaRPr lang="en-US" sz="1400" dirty="0"/>
          </a:p>
        </p:txBody>
      </p:sp>
      <p:sp>
        <p:nvSpPr>
          <p:cNvPr id="38" name="TextBox 37">
            <a:extLst>
              <a:ext uri="{FF2B5EF4-FFF2-40B4-BE49-F238E27FC236}">
                <a16:creationId xmlns:a16="http://schemas.microsoft.com/office/drawing/2014/main" id="{FA303EBA-4D99-B642-A53A-0828C0924935}"/>
              </a:ext>
            </a:extLst>
          </p:cNvPr>
          <p:cNvSpPr txBox="1"/>
          <p:nvPr/>
        </p:nvSpPr>
        <p:spPr>
          <a:xfrm>
            <a:off x="4289612" y="1482168"/>
            <a:ext cx="2345514" cy="400110"/>
          </a:xfrm>
          <a:prstGeom prst="rect">
            <a:avLst/>
          </a:prstGeom>
          <a:noFill/>
        </p:spPr>
        <p:txBody>
          <a:bodyPr wrap="none" rtlCol="0">
            <a:spAutoFit/>
          </a:bodyPr>
          <a:lstStyle/>
          <a:p>
            <a:r>
              <a:rPr lang="en-US" sz="1000" dirty="0"/>
              <a:t>Hazard ratio, 0.56 (95% CI, 0.45-0.68)</a:t>
            </a:r>
          </a:p>
          <a:p>
            <a:r>
              <a:rPr lang="en-US" sz="1000" i="1" dirty="0"/>
              <a:t>p </a:t>
            </a:r>
            <a:r>
              <a:rPr lang="en-US" sz="1000" dirty="0"/>
              <a:t>&lt; .001</a:t>
            </a:r>
          </a:p>
        </p:txBody>
      </p:sp>
      <p:sp>
        <p:nvSpPr>
          <p:cNvPr id="39" name="TextBox 38">
            <a:extLst>
              <a:ext uri="{FF2B5EF4-FFF2-40B4-BE49-F238E27FC236}">
                <a16:creationId xmlns:a16="http://schemas.microsoft.com/office/drawing/2014/main" id="{CF786708-9288-AA48-9552-FA2704E6DA46}"/>
              </a:ext>
            </a:extLst>
          </p:cNvPr>
          <p:cNvSpPr txBox="1"/>
          <p:nvPr/>
        </p:nvSpPr>
        <p:spPr>
          <a:xfrm>
            <a:off x="6373042" y="2136619"/>
            <a:ext cx="644728" cy="246221"/>
          </a:xfrm>
          <a:prstGeom prst="rect">
            <a:avLst/>
          </a:prstGeom>
          <a:noFill/>
        </p:spPr>
        <p:txBody>
          <a:bodyPr wrap="none" rtlCol="0">
            <a:spAutoFit/>
          </a:bodyPr>
          <a:lstStyle/>
          <a:p>
            <a:r>
              <a:rPr lang="en-US" sz="1000" dirty="0">
                <a:solidFill>
                  <a:srgbClr val="C01A00"/>
                </a:solidFill>
              </a:rPr>
              <a:t>Placebo</a:t>
            </a:r>
          </a:p>
        </p:txBody>
      </p:sp>
      <p:sp>
        <p:nvSpPr>
          <p:cNvPr id="40" name="TextBox 39">
            <a:extLst>
              <a:ext uri="{FF2B5EF4-FFF2-40B4-BE49-F238E27FC236}">
                <a16:creationId xmlns:a16="http://schemas.microsoft.com/office/drawing/2014/main" id="{0D162201-36B4-C143-9DC2-A44E6D48845F}"/>
              </a:ext>
            </a:extLst>
          </p:cNvPr>
          <p:cNvSpPr txBox="1"/>
          <p:nvPr/>
        </p:nvSpPr>
        <p:spPr>
          <a:xfrm>
            <a:off x="7422864" y="2840785"/>
            <a:ext cx="915635" cy="246221"/>
          </a:xfrm>
          <a:prstGeom prst="rect">
            <a:avLst/>
          </a:prstGeom>
          <a:noFill/>
        </p:spPr>
        <p:txBody>
          <a:bodyPr wrap="none" rtlCol="0">
            <a:spAutoFit/>
          </a:bodyPr>
          <a:lstStyle/>
          <a:p>
            <a:r>
              <a:rPr lang="en-US" sz="1000" dirty="0">
                <a:solidFill>
                  <a:srgbClr val="0070C0"/>
                </a:solidFill>
              </a:rPr>
              <a:t>Dapagliflozin</a:t>
            </a:r>
          </a:p>
        </p:txBody>
      </p:sp>
      <p:sp>
        <p:nvSpPr>
          <p:cNvPr id="41" name="TextBox 40">
            <a:extLst>
              <a:ext uri="{FF2B5EF4-FFF2-40B4-BE49-F238E27FC236}">
                <a16:creationId xmlns:a16="http://schemas.microsoft.com/office/drawing/2014/main" id="{C835DCBB-5E8F-884A-A80A-3C0D4A2D538C}"/>
              </a:ext>
            </a:extLst>
          </p:cNvPr>
          <p:cNvSpPr txBox="1"/>
          <p:nvPr/>
        </p:nvSpPr>
        <p:spPr>
          <a:xfrm>
            <a:off x="8076151" y="3675972"/>
            <a:ext cx="325731" cy="246221"/>
          </a:xfrm>
          <a:prstGeom prst="rect">
            <a:avLst/>
          </a:prstGeom>
          <a:noFill/>
        </p:spPr>
        <p:txBody>
          <a:bodyPr wrap="none" rtlCol="0">
            <a:spAutoFit/>
          </a:bodyPr>
          <a:lstStyle/>
          <a:p>
            <a:pPr algn="ctr"/>
            <a:r>
              <a:rPr lang="en-US" sz="1000" dirty="0"/>
              <a:t>32</a:t>
            </a:r>
          </a:p>
        </p:txBody>
      </p:sp>
      <p:sp>
        <p:nvSpPr>
          <p:cNvPr id="42" name="TextBox 41">
            <a:extLst>
              <a:ext uri="{FF2B5EF4-FFF2-40B4-BE49-F238E27FC236}">
                <a16:creationId xmlns:a16="http://schemas.microsoft.com/office/drawing/2014/main" id="{E5BB824F-8D7B-EB4C-A1F6-FC4949230078}"/>
              </a:ext>
            </a:extLst>
          </p:cNvPr>
          <p:cNvSpPr txBox="1"/>
          <p:nvPr/>
        </p:nvSpPr>
        <p:spPr>
          <a:xfrm>
            <a:off x="8059995" y="4161352"/>
            <a:ext cx="357790" cy="338554"/>
          </a:xfrm>
          <a:prstGeom prst="rect">
            <a:avLst/>
          </a:prstGeom>
          <a:noFill/>
        </p:spPr>
        <p:txBody>
          <a:bodyPr wrap="none" rtlCol="0">
            <a:spAutoFit/>
          </a:bodyPr>
          <a:lstStyle/>
          <a:p>
            <a:r>
              <a:rPr lang="en-US" sz="800" dirty="0"/>
              <a:t>270</a:t>
            </a:r>
          </a:p>
          <a:p>
            <a:r>
              <a:rPr lang="en-US" sz="800" dirty="0"/>
              <a:t>309</a:t>
            </a:r>
          </a:p>
        </p:txBody>
      </p:sp>
      <p:sp>
        <p:nvSpPr>
          <p:cNvPr id="43" name="Text Placeholder 8">
            <a:extLst>
              <a:ext uri="{FF2B5EF4-FFF2-40B4-BE49-F238E27FC236}">
                <a16:creationId xmlns:a16="http://schemas.microsoft.com/office/drawing/2014/main" id="{717A6162-ECB7-3744-9900-A2D8089F3080}"/>
              </a:ext>
            </a:extLst>
          </p:cNvPr>
          <p:cNvSpPr txBox="1">
            <a:spLocks/>
          </p:cNvSpPr>
          <p:nvPr/>
        </p:nvSpPr>
        <p:spPr>
          <a:xfrm>
            <a:off x="0" y="4879727"/>
            <a:ext cx="8064138" cy="250838"/>
          </a:xfrm>
          <a:prstGeom prst="rect">
            <a:avLst/>
          </a:prstGeom>
        </p:spPr>
        <p:txBody>
          <a:bodyPr vert="horz" wrap="square" lIns="228600" tIns="0" rIns="0" bIns="118872" rtlCol="0" anchor="b" anchorCtr="0">
            <a:spAutoFit/>
          </a:bodyPr>
          <a:lstStyle>
            <a:lvl1pPr marL="259556" indent="-259556" algn="l" defTabSz="685800" rtl="0" eaLnBrk="1" latinLnBrk="0" hangingPunct="1">
              <a:lnSpc>
                <a:spcPct val="85000"/>
              </a:lnSpc>
              <a:spcBef>
                <a:spcPts val="600"/>
              </a:spcBef>
              <a:buClr>
                <a:schemeClr val="accent1"/>
              </a:buClr>
              <a:buSzPct val="115000"/>
              <a:buFont typeface="Arial"/>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Adapted from Heerspink HJL, et al. </a:t>
            </a:r>
            <a:r>
              <a:rPr lang="en-US" i="1" dirty="0"/>
              <a:t>N Engl J Med</a:t>
            </a:r>
            <a:r>
              <a:rPr lang="en-US" dirty="0"/>
              <a:t>. 2020;383:1436-1446.</a:t>
            </a:r>
          </a:p>
        </p:txBody>
      </p:sp>
    </p:spTree>
    <p:extLst>
      <p:ext uri="{BB962C8B-B14F-4D97-AF65-F5344CB8AC3E}">
        <p14:creationId xmlns:p14="http://schemas.microsoft.com/office/powerpoint/2010/main" val="1397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D5F79-5CA7-4AE2-9684-0B2274E1D2F2}"/>
              </a:ext>
            </a:extLst>
          </p:cNvPr>
          <p:cNvSpPr>
            <a:spLocks noGrp="1"/>
          </p:cNvSpPr>
          <p:nvPr>
            <p:ph type="title"/>
          </p:nvPr>
        </p:nvSpPr>
        <p:spPr>
          <a:xfrm>
            <a:off x="417095" y="102616"/>
            <a:ext cx="8309810" cy="824841"/>
          </a:xfrm>
        </p:spPr>
        <p:txBody>
          <a:bodyPr/>
          <a:lstStyle/>
          <a:p>
            <a:r>
              <a:rPr lang="en-US" sz="2800" dirty="0"/>
              <a:t>Dapagliflozin Effects on eGFR in CKD With or Without T2DM</a:t>
            </a:r>
          </a:p>
        </p:txBody>
      </p:sp>
      <p:sp>
        <p:nvSpPr>
          <p:cNvPr id="6" name="Text Placeholder 5">
            <a:extLst>
              <a:ext uri="{FF2B5EF4-FFF2-40B4-BE49-F238E27FC236}">
                <a16:creationId xmlns:a16="http://schemas.microsoft.com/office/drawing/2014/main" id="{96E6CBAC-9E27-4C82-BB9F-E2D5C931BFF2}"/>
              </a:ext>
            </a:extLst>
          </p:cNvPr>
          <p:cNvSpPr>
            <a:spLocks noGrp="1"/>
          </p:cNvSpPr>
          <p:nvPr>
            <p:ph type="body" sz="quarter" idx="10"/>
          </p:nvPr>
        </p:nvSpPr>
        <p:spPr>
          <a:xfrm>
            <a:off x="0" y="4892662"/>
            <a:ext cx="8072846" cy="250838"/>
          </a:xfrm>
        </p:spPr>
        <p:txBody>
          <a:bodyPr/>
          <a:lstStyle/>
          <a:p>
            <a:pPr marL="6350" indent="0"/>
            <a:r>
              <a:rPr lang="en-US" dirty="0"/>
              <a:t>Heerspink HJL, et al. </a:t>
            </a:r>
            <a:r>
              <a:rPr lang="en-US" i="1" dirty="0"/>
              <a:t>N Engl J Med</a:t>
            </a:r>
            <a:r>
              <a:rPr lang="en-US" dirty="0"/>
              <a:t>. 2020;383:1436-1446</a:t>
            </a:r>
          </a:p>
        </p:txBody>
      </p:sp>
      <p:pic>
        <p:nvPicPr>
          <p:cNvPr id="7" name="Content Placeholder 8" descr="Chart, line chart&#10;&#10;Description automatically generated">
            <a:extLst>
              <a:ext uri="{FF2B5EF4-FFF2-40B4-BE49-F238E27FC236}">
                <a16:creationId xmlns:a16="http://schemas.microsoft.com/office/drawing/2014/main" id="{7CBBA19D-583D-104F-B928-C7763A227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4609" y="986118"/>
            <a:ext cx="7436235" cy="3194928"/>
          </a:xfrm>
          <a:prstGeom prst="rect">
            <a:avLst/>
          </a:prstGeom>
        </p:spPr>
      </p:pic>
      <p:pic>
        <p:nvPicPr>
          <p:cNvPr id="9" name="Content Placeholder 8" descr="Chart, line chart&#10;&#10;Description automatically generated">
            <a:extLst>
              <a:ext uri="{FF2B5EF4-FFF2-40B4-BE49-F238E27FC236}">
                <a16:creationId xmlns:a16="http://schemas.microsoft.com/office/drawing/2014/main" id="{5E058623-768B-8A47-BCC2-0E85634490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514" y="3892007"/>
            <a:ext cx="7853330" cy="578078"/>
          </a:xfrm>
          <a:prstGeom prst="rect">
            <a:avLst/>
          </a:prstGeom>
        </p:spPr>
      </p:pic>
    </p:spTree>
    <p:extLst>
      <p:ext uri="{BB962C8B-B14F-4D97-AF65-F5344CB8AC3E}">
        <p14:creationId xmlns:p14="http://schemas.microsoft.com/office/powerpoint/2010/main" val="333888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B8B9BF65-FA31-2746-AF03-23F34D514D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087" y="1428341"/>
            <a:ext cx="8569826" cy="3305293"/>
          </a:xfrm>
          <a:prstGeom prst="rect">
            <a:avLst/>
          </a:prstGeom>
        </p:spPr>
      </p:pic>
      <p:sp>
        <p:nvSpPr>
          <p:cNvPr id="2" name="Title 1">
            <a:extLst>
              <a:ext uri="{FF2B5EF4-FFF2-40B4-BE49-F238E27FC236}">
                <a16:creationId xmlns:a16="http://schemas.microsoft.com/office/drawing/2014/main" id="{BC6BBB9E-18DA-40F8-80E1-C97DA7D43038}"/>
              </a:ext>
            </a:extLst>
          </p:cNvPr>
          <p:cNvSpPr>
            <a:spLocks noGrp="1"/>
          </p:cNvSpPr>
          <p:nvPr>
            <p:ph type="title"/>
          </p:nvPr>
        </p:nvSpPr>
        <p:spPr>
          <a:xfrm>
            <a:off x="417095" y="102582"/>
            <a:ext cx="8309810" cy="824841"/>
          </a:xfrm>
        </p:spPr>
        <p:txBody>
          <a:bodyPr/>
          <a:lstStyle/>
          <a:p>
            <a:r>
              <a:rPr lang="en-US" sz="2800" dirty="0">
                <a:ea typeface="+mj-lt"/>
                <a:cs typeface="+mj-lt"/>
              </a:rPr>
              <a:t>DAPA-CKD: </a:t>
            </a:r>
            <a:br>
              <a:rPr lang="en-US" sz="2800" dirty="0">
                <a:ea typeface="+mj-lt"/>
                <a:cs typeface="+mj-lt"/>
              </a:rPr>
            </a:br>
            <a:r>
              <a:rPr lang="en-US" sz="2800" dirty="0">
                <a:ea typeface="+mj-lt"/>
                <a:cs typeface="+mj-lt"/>
              </a:rPr>
              <a:t>Subgroup Analysis by eGFR and UACR</a:t>
            </a:r>
            <a:endParaRPr lang="en-US" sz="2800" b="0" dirty="0">
              <a:ea typeface="+mj-lt"/>
              <a:cs typeface="+mj-lt"/>
            </a:endParaRPr>
          </a:p>
        </p:txBody>
      </p:sp>
      <p:sp>
        <p:nvSpPr>
          <p:cNvPr id="3" name="Text Placeholder 2">
            <a:extLst>
              <a:ext uri="{FF2B5EF4-FFF2-40B4-BE49-F238E27FC236}">
                <a16:creationId xmlns:a16="http://schemas.microsoft.com/office/drawing/2014/main" id="{BA9AF668-2E99-47CB-9C21-D8D8ACB86EA5}"/>
              </a:ext>
            </a:extLst>
          </p:cNvPr>
          <p:cNvSpPr>
            <a:spLocks noGrp="1"/>
          </p:cNvSpPr>
          <p:nvPr>
            <p:ph type="body" sz="quarter" idx="10"/>
          </p:nvPr>
        </p:nvSpPr>
        <p:spPr>
          <a:xfrm>
            <a:off x="0" y="4761857"/>
            <a:ext cx="8055429" cy="381643"/>
          </a:xfrm>
        </p:spPr>
        <p:txBody>
          <a:bodyPr/>
          <a:lstStyle/>
          <a:p>
            <a:pPr marL="9525" indent="9525"/>
            <a:r>
              <a:rPr lang="en-US" dirty="0">
                <a:solidFill>
                  <a:srgbClr val="5C6B72"/>
                </a:solidFill>
              </a:rPr>
              <a:t>Mm Hg = Millimeters of mercury. No. = Number</a:t>
            </a:r>
            <a:br>
              <a:rPr lang="en-US" dirty="0">
                <a:solidFill>
                  <a:srgbClr val="5C6B72"/>
                </a:solidFill>
              </a:rPr>
            </a:br>
            <a:r>
              <a:rPr lang="en-US" dirty="0">
                <a:solidFill>
                  <a:srgbClr val="5C6B72"/>
                </a:solidFill>
              </a:rPr>
              <a:t>Heerspink HJL, et al. </a:t>
            </a:r>
            <a:r>
              <a:rPr lang="en-US" i="1" dirty="0">
                <a:solidFill>
                  <a:srgbClr val="5C6B72"/>
                </a:solidFill>
              </a:rPr>
              <a:t>N Engl J Med</a:t>
            </a:r>
            <a:r>
              <a:rPr lang="en-US" dirty="0">
                <a:solidFill>
                  <a:srgbClr val="5C6B72"/>
                </a:solidFill>
              </a:rPr>
              <a:t>. 2020;383:1436-1446.</a:t>
            </a:r>
          </a:p>
        </p:txBody>
      </p:sp>
      <p:pic>
        <p:nvPicPr>
          <p:cNvPr id="8" name="Picture 7" descr="Table&#10;&#10;Description automatically generated">
            <a:extLst>
              <a:ext uri="{FF2B5EF4-FFF2-40B4-BE49-F238E27FC236}">
                <a16:creationId xmlns:a16="http://schemas.microsoft.com/office/drawing/2014/main" id="{1DAD6128-40FD-F848-B0D9-08BB79E4E1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087" y="1012566"/>
            <a:ext cx="8569826" cy="468029"/>
          </a:xfrm>
          <a:prstGeom prst="rect">
            <a:avLst/>
          </a:prstGeom>
        </p:spPr>
      </p:pic>
    </p:spTree>
    <p:extLst>
      <p:ext uri="{BB962C8B-B14F-4D97-AF65-F5344CB8AC3E}">
        <p14:creationId xmlns:p14="http://schemas.microsoft.com/office/powerpoint/2010/main" val="398769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5">
            <a:extLst>
              <a:ext uri="{FF2B5EF4-FFF2-40B4-BE49-F238E27FC236}">
                <a16:creationId xmlns:a16="http://schemas.microsoft.com/office/drawing/2014/main" id="{E7E35E6D-DBAA-40E0-BD84-D3EED78144EB}"/>
              </a:ext>
            </a:extLst>
          </p:cNvPr>
          <p:cNvGraphicFramePr>
            <a:graphicFrameLocks/>
          </p:cNvGraphicFramePr>
          <p:nvPr/>
        </p:nvGraphicFramePr>
        <p:xfrm>
          <a:off x="2743200" y="108818"/>
          <a:ext cx="5983838" cy="4502080"/>
        </p:xfrm>
        <a:graphic>
          <a:graphicData uri="http://schemas.openxmlformats.org/drawingml/2006/table">
            <a:tbl>
              <a:tblPr firstRow="1" bandRow="1">
                <a:tableStyleId>{5C22544A-7EE6-4342-B048-85BDC9FD1C3A}</a:tableStyleId>
              </a:tblPr>
              <a:tblGrid>
                <a:gridCol w="1221795">
                  <a:extLst>
                    <a:ext uri="{9D8B030D-6E8A-4147-A177-3AD203B41FA5}">
                      <a16:colId xmlns:a16="http://schemas.microsoft.com/office/drawing/2014/main" val="1200094767"/>
                    </a:ext>
                  </a:extLst>
                </a:gridCol>
                <a:gridCol w="353875">
                  <a:extLst>
                    <a:ext uri="{9D8B030D-6E8A-4147-A177-3AD203B41FA5}">
                      <a16:colId xmlns:a16="http://schemas.microsoft.com/office/drawing/2014/main" val="949260124"/>
                    </a:ext>
                  </a:extLst>
                </a:gridCol>
                <a:gridCol w="452708">
                  <a:extLst>
                    <a:ext uri="{9D8B030D-6E8A-4147-A177-3AD203B41FA5}">
                      <a16:colId xmlns:a16="http://schemas.microsoft.com/office/drawing/2014/main" val="3849912678"/>
                    </a:ext>
                  </a:extLst>
                </a:gridCol>
                <a:gridCol w="251237">
                  <a:extLst>
                    <a:ext uri="{9D8B030D-6E8A-4147-A177-3AD203B41FA5}">
                      <a16:colId xmlns:a16="http://schemas.microsoft.com/office/drawing/2014/main" val="817952504"/>
                    </a:ext>
                  </a:extLst>
                </a:gridCol>
                <a:gridCol w="1432746">
                  <a:extLst>
                    <a:ext uri="{9D8B030D-6E8A-4147-A177-3AD203B41FA5}">
                      <a16:colId xmlns:a16="http://schemas.microsoft.com/office/drawing/2014/main" val="3772310654"/>
                    </a:ext>
                  </a:extLst>
                </a:gridCol>
                <a:gridCol w="1184005">
                  <a:extLst>
                    <a:ext uri="{9D8B030D-6E8A-4147-A177-3AD203B41FA5}">
                      <a16:colId xmlns:a16="http://schemas.microsoft.com/office/drawing/2014/main" val="2620298591"/>
                    </a:ext>
                  </a:extLst>
                </a:gridCol>
                <a:gridCol w="1087472">
                  <a:extLst>
                    <a:ext uri="{9D8B030D-6E8A-4147-A177-3AD203B41FA5}">
                      <a16:colId xmlns:a16="http://schemas.microsoft.com/office/drawing/2014/main" val="4066117181"/>
                    </a:ext>
                  </a:extLst>
                </a:gridCol>
              </a:tblGrid>
              <a:tr h="274748">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r>
                        <a:rPr lang="en-US" sz="1200" baseline="30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690544">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6673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66735">
                <a:tc gridSpan="3">
                  <a:txBody>
                    <a:bodyPr/>
                    <a:lstStyle/>
                    <a:p>
                      <a:pPr algn="ctr">
                        <a:lnSpc>
                          <a:spcPct val="85000"/>
                        </a:lnSpc>
                        <a:spcBef>
                          <a:spcPts val="600"/>
                        </a:spcBef>
                      </a:pPr>
                      <a:r>
                        <a:rPr lang="en-US" sz="1200" b="1" dirty="0"/>
                        <a:t>eGFR Categories</a:t>
                      </a:r>
                      <a:r>
                        <a:rPr lang="en-US" sz="1200" b="1" baseline="30000" dirty="0"/>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402964">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540041">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558654">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558654">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540041">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402964">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cxnSp>
        <p:nvCxnSpPr>
          <p:cNvPr id="21" name="Straight Arrow Connector 20">
            <a:extLst>
              <a:ext uri="{FF2B5EF4-FFF2-40B4-BE49-F238E27FC236}">
                <a16:creationId xmlns:a16="http://schemas.microsoft.com/office/drawing/2014/main" id="{A995D53B-398A-4CBB-8285-ACC904CE3834}"/>
              </a:ext>
            </a:extLst>
          </p:cNvPr>
          <p:cNvCxnSpPr>
            <a:cxnSpLocks/>
          </p:cNvCxnSpPr>
          <p:nvPr/>
        </p:nvCxnSpPr>
        <p:spPr>
          <a:xfrm>
            <a:off x="8828923" y="1662267"/>
            <a:ext cx="16202" cy="2948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2858EA1-D849-45CF-A6A2-07EAE390901A}"/>
              </a:ext>
            </a:extLst>
          </p:cNvPr>
          <p:cNvSpPr txBox="1"/>
          <p:nvPr/>
        </p:nvSpPr>
        <p:spPr>
          <a:xfrm rot="5400000">
            <a:off x="7600588" y="3058200"/>
            <a:ext cx="2828396" cy="276999"/>
          </a:xfrm>
          <a:prstGeom prst="rect">
            <a:avLst/>
          </a:prstGeom>
          <a:noFill/>
        </p:spPr>
        <p:txBody>
          <a:bodyPr wrap="square" rtlCol="0">
            <a:spAutoFit/>
          </a:bodyPr>
          <a:lstStyle/>
          <a:p>
            <a:r>
              <a:rPr lang="en-US" sz="1200" b="1" dirty="0"/>
              <a:t>Increasing risk of CKD progression</a:t>
            </a:r>
          </a:p>
        </p:txBody>
      </p:sp>
      <p:cxnSp>
        <p:nvCxnSpPr>
          <p:cNvPr id="23" name="Straight Arrow Connector 22">
            <a:extLst>
              <a:ext uri="{FF2B5EF4-FFF2-40B4-BE49-F238E27FC236}">
                <a16:creationId xmlns:a16="http://schemas.microsoft.com/office/drawing/2014/main" id="{8386C89A-CF7D-4CBF-8C9E-7FFCA3DFF98D}"/>
              </a:ext>
            </a:extLst>
          </p:cNvPr>
          <p:cNvCxnSpPr>
            <a:cxnSpLocks/>
          </p:cNvCxnSpPr>
          <p:nvPr/>
        </p:nvCxnSpPr>
        <p:spPr>
          <a:xfrm>
            <a:off x="5019472" y="4718081"/>
            <a:ext cx="367001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A16CB1C-AC80-4FF3-A961-35D5C79AC72A}"/>
              </a:ext>
            </a:extLst>
          </p:cNvPr>
          <p:cNvSpPr txBox="1"/>
          <p:nvPr/>
        </p:nvSpPr>
        <p:spPr>
          <a:xfrm>
            <a:off x="5786124" y="4730383"/>
            <a:ext cx="3027218" cy="276999"/>
          </a:xfrm>
          <a:prstGeom prst="rect">
            <a:avLst/>
          </a:prstGeom>
          <a:noFill/>
        </p:spPr>
        <p:txBody>
          <a:bodyPr wrap="square" rtlCol="0">
            <a:spAutoFit/>
          </a:bodyPr>
          <a:lstStyle/>
          <a:p>
            <a:r>
              <a:rPr lang="en-US" sz="1200" b="1" dirty="0"/>
              <a:t>Increasing risk of CKD progression</a:t>
            </a:r>
          </a:p>
        </p:txBody>
      </p:sp>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138994" y="116080"/>
            <a:ext cx="4880478" cy="1557349"/>
          </a:xfrm>
        </p:spPr>
        <p:txBody>
          <a:bodyPr/>
          <a:lstStyle/>
          <a:p>
            <a:pPr>
              <a:spcBef>
                <a:spcPts val="600"/>
              </a:spcBef>
            </a:pPr>
            <a:r>
              <a:rPr lang="en-US" sz="2800" dirty="0"/>
              <a:t>EMPA-KIDNEY Study Population: </a:t>
            </a:r>
            <a:br>
              <a:rPr lang="en-US" sz="2800" dirty="0"/>
            </a:br>
            <a:r>
              <a:rPr lang="en-US" sz="2800" dirty="0"/>
              <a:t>Empagliflozin in               CKD ± T2DM</a:t>
            </a:r>
          </a:p>
        </p:txBody>
      </p:sp>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a:xfrm>
            <a:off x="-1" y="4994998"/>
            <a:ext cx="8132299" cy="297004"/>
          </a:xfrm>
        </p:spPr>
        <p:txBody>
          <a:bodyPr bIns="118872"/>
          <a:lstStyle/>
          <a:p>
            <a:pPr marL="7938" indent="0"/>
            <a:r>
              <a:rPr lang="en-US" dirty="0"/>
              <a:t>1. </a:t>
            </a:r>
            <a:r>
              <a:rPr lang="en-US" dirty="0" err="1"/>
              <a:t>Taliercio</a:t>
            </a:r>
            <a:r>
              <a:rPr lang="en-US" dirty="0"/>
              <a:t> JJ, et al. </a:t>
            </a:r>
            <a:r>
              <a:rPr lang="en-US" i="1" dirty="0"/>
              <a:t>CCJM</a:t>
            </a:r>
            <a:r>
              <a:rPr lang="en-US" dirty="0"/>
              <a:t>. 2021;88(1):59-63. 2. </a:t>
            </a:r>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sp>
        <p:nvSpPr>
          <p:cNvPr id="11" name="TextBox 10">
            <a:extLst>
              <a:ext uri="{FF2B5EF4-FFF2-40B4-BE49-F238E27FC236}">
                <a16:creationId xmlns:a16="http://schemas.microsoft.com/office/drawing/2014/main" id="{F5543431-5B3C-F941-B33D-D1904F34237E}"/>
              </a:ext>
            </a:extLst>
          </p:cNvPr>
          <p:cNvSpPr txBox="1"/>
          <p:nvPr/>
        </p:nvSpPr>
        <p:spPr>
          <a:xfrm>
            <a:off x="107830" y="1622976"/>
            <a:ext cx="2655007" cy="1865126"/>
          </a:xfrm>
          <a:prstGeom prst="rect">
            <a:avLst/>
          </a:prstGeom>
          <a:noFill/>
        </p:spPr>
        <p:txBody>
          <a:bodyPr wrap="square" rtlCol="0">
            <a:spAutoFit/>
          </a:bodyPr>
          <a:lstStyle/>
          <a:p>
            <a:pPr marL="285750" indent="-285750">
              <a:lnSpc>
                <a:spcPct val="85000"/>
              </a:lnSpc>
              <a:spcBef>
                <a:spcPts val="600"/>
              </a:spcBef>
              <a:buFont typeface="Arial" panose="020B0604020202020204" pitchFamily="34" charset="0"/>
              <a:buChar char="•"/>
            </a:pPr>
            <a:r>
              <a:rPr lang="en-US" sz="1400" dirty="0"/>
              <a:t>≥ 18 years of age</a:t>
            </a:r>
          </a:p>
          <a:p>
            <a:pPr marL="285750" indent="-285750">
              <a:lnSpc>
                <a:spcPct val="85000"/>
              </a:lnSpc>
              <a:spcBef>
                <a:spcPts val="600"/>
              </a:spcBef>
              <a:buFont typeface="Arial" panose="020B0604020202020204" pitchFamily="34" charset="0"/>
              <a:buChar char="•"/>
            </a:pPr>
            <a:r>
              <a:rPr lang="en-US" sz="1400" dirty="0"/>
              <a:t>Max tolerated ACEi or ARB</a:t>
            </a:r>
          </a:p>
          <a:p>
            <a:pPr marL="285750" indent="-285750">
              <a:lnSpc>
                <a:spcPct val="85000"/>
              </a:lnSpc>
              <a:spcBef>
                <a:spcPts val="600"/>
              </a:spcBef>
              <a:buFont typeface="Arial" panose="020B0604020202020204" pitchFamily="34" charset="0"/>
              <a:buChar char="•"/>
            </a:pPr>
            <a:r>
              <a:rPr lang="en-US" sz="1400" dirty="0"/>
              <a:t>eGFR ≥ 20 and &lt; 45 mL/min/1.73 m</a:t>
            </a:r>
            <a:r>
              <a:rPr lang="en-US" sz="1400" baseline="30000" dirty="0"/>
              <a:t>2</a:t>
            </a:r>
            <a:r>
              <a:rPr lang="en-US" sz="1400" dirty="0"/>
              <a:t> </a:t>
            </a:r>
            <a:br>
              <a:rPr lang="en-US" sz="1400" dirty="0"/>
            </a:br>
            <a:r>
              <a:rPr lang="en-US" sz="1400" dirty="0"/>
              <a:t>                </a:t>
            </a:r>
            <a:r>
              <a:rPr lang="en-US" sz="1400" i="1" dirty="0"/>
              <a:t>OR</a:t>
            </a:r>
          </a:p>
          <a:p>
            <a:pPr marL="285750" indent="-285750">
              <a:lnSpc>
                <a:spcPct val="85000"/>
              </a:lnSpc>
              <a:spcBef>
                <a:spcPts val="600"/>
              </a:spcBef>
              <a:buFont typeface="Arial" panose="020B0604020202020204" pitchFamily="34" charset="0"/>
              <a:buChar char="•"/>
            </a:pPr>
            <a:r>
              <a:rPr lang="en-US" sz="1400" dirty="0"/>
              <a:t>eGFR ≥ 45 and &lt; 90 mL/min/1.73 m</a:t>
            </a:r>
            <a:r>
              <a:rPr lang="en-US" sz="1400" baseline="30000" dirty="0"/>
              <a:t>2</a:t>
            </a:r>
            <a:r>
              <a:rPr lang="en-US" sz="1400" dirty="0"/>
              <a:t> </a:t>
            </a:r>
          </a:p>
          <a:p>
            <a:pPr marL="285750" indent="-285750">
              <a:lnSpc>
                <a:spcPct val="85000"/>
              </a:lnSpc>
              <a:spcBef>
                <a:spcPts val="600"/>
              </a:spcBef>
              <a:buFont typeface="Arial" panose="020B0604020202020204" pitchFamily="34" charset="0"/>
              <a:buChar char="•"/>
            </a:pPr>
            <a:r>
              <a:rPr lang="en-US" sz="1400" dirty="0"/>
              <a:t>UACR ≥ 200 mg/g </a:t>
            </a:r>
          </a:p>
        </p:txBody>
      </p:sp>
      <p:graphicFrame>
        <p:nvGraphicFramePr>
          <p:cNvPr id="19" name="Table 18">
            <a:extLst>
              <a:ext uri="{FF2B5EF4-FFF2-40B4-BE49-F238E27FC236}">
                <a16:creationId xmlns:a16="http://schemas.microsoft.com/office/drawing/2014/main" id="{CF629910-2614-4FA1-9CA9-64D7AA9A1E6B}"/>
              </a:ext>
            </a:extLst>
          </p:cNvPr>
          <p:cNvGraphicFramePr>
            <a:graphicFrameLocks noGrp="1"/>
          </p:cNvGraphicFramePr>
          <p:nvPr>
            <p:extLst>
              <p:ext uri="{D42A27DB-BD31-4B8C-83A1-F6EECF244321}">
                <p14:modId xmlns:p14="http://schemas.microsoft.com/office/powerpoint/2010/main" val="4261382688"/>
              </p:ext>
            </p:extLst>
          </p:nvPr>
        </p:nvGraphicFramePr>
        <p:xfrm>
          <a:off x="311778" y="3607587"/>
          <a:ext cx="2247113" cy="1194816"/>
        </p:xfrm>
        <a:graphic>
          <a:graphicData uri="http://schemas.openxmlformats.org/drawingml/2006/table">
            <a:tbl>
              <a:tblPr firstRow="1" bandRow="1">
                <a:tableStyleId>{8EC20E35-A176-4012-BC5E-935CFFF8708E}</a:tableStyleId>
              </a:tblPr>
              <a:tblGrid>
                <a:gridCol w="2247113">
                  <a:extLst>
                    <a:ext uri="{9D8B030D-6E8A-4147-A177-3AD203B41FA5}">
                      <a16:colId xmlns:a16="http://schemas.microsoft.com/office/drawing/2014/main" val="2538100436"/>
                    </a:ext>
                  </a:extLst>
                </a:gridCol>
              </a:tblGrid>
              <a:tr h="984241">
                <a:tc>
                  <a:txBody>
                    <a:bodyPr/>
                    <a:lstStyle/>
                    <a:p>
                      <a:pPr algn="ctr">
                        <a:lnSpc>
                          <a:spcPct val="85000"/>
                        </a:lnSpc>
                        <a:spcBef>
                          <a:spcPts val="300"/>
                        </a:spcBef>
                      </a:pPr>
                      <a:r>
                        <a:rPr lang="en-US" sz="1400" b="1" dirty="0">
                          <a:solidFill>
                            <a:srgbClr val="000000"/>
                          </a:solidFill>
                          <a:latin typeface="Arial"/>
                          <a:cs typeface="Arial"/>
                        </a:rPr>
                        <a:t>Primary Endpoint:</a:t>
                      </a:r>
                    </a:p>
                    <a:p>
                      <a:pPr lvl="0" algn="ctr">
                        <a:lnSpc>
                          <a:spcPct val="85000"/>
                        </a:lnSpc>
                        <a:spcBef>
                          <a:spcPts val="300"/>
                        </a:spcBef>
                        <a:buNone/>
                      </a:pPr>
                      <a:r>
                        <a:rPr lang="en-US" sz="1400" b="1" baseline="0" dirty="0">
                          <a:solidFill>
                            <a:srgbClr val="000000"/>
                          </a:solidFill>
                          <a:latin typeface="+mn-lt"/>
                          <a:cs typeface="Arial"/>
                        </a:rPr>
                        <a:t>Composite of ESKD, decline in eGFR to &lt; 10 mL/min/1.73m</a:t>
                      </a:r>
                      <a:r>
                        <a:rPr lang="en-US" sz="1400" b="1" baseline="30000" dirty="0">
                          <a:solidFill>
                            <a:srgbClr val="000000"/>
                          </a:solidFill>
                          <a:latin typeface="+mn-lt"/>
                          <a:cs typeface="Arial"/>
                        </a:rPr>
                        <a:t>2</a:t>
                      </a:r>
                      <a:r>
                        <a:rPr lang="en-US" sz="1400" b="1" baseline="0" dirty="0">
                          <a:solidFill>
                            <a:srgbClr val="000000"/>
                          </a:solidFill>
                          <a:latin typeface="+mn-lt"/>
                          <a:cs typeface="Arial"/>
                        </a:rPr>
                        <a:t>, renal death, decline in eGFR ≥ 40%, or CV death</a:t>
                      </a:r>
                      <a:endParaRPr lang="en-US" sz="1400" b="1" baseline="30000" dirty="0">
                        <a:solidFill>
                          <a:schemeClr val="tx1"/>
                        </a:solidFill>
                        <a:latin typeface="+mn-lt"/>
                        <a:cs typeface="Arial"/>
                      </a:endParaRP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40886319"/>
                  </a:ext>
                </a:extLst>
              </a:tr>
            </a:tbl>
          </a:graphicData>
        </a:graphic>
      </p:graphicFrame>
      <p:sp>
        <p:nvSpPr>
          <p:cNvPr id="6" name="TextBox 5">
            <a:extLst>
              <a:ext uri="{FF2B5EF4-FFF2-40B4-BE49-F238E27FC236}">
                <a16:creationId xmlns:a16="http://schemas.microsoft.com/office/drawing/2014/main" id="{71AE15CC-0585-47AE-B884-08E94CFA3CED}"/>
              </a:ext>
            </a:extLst>
          </p:cNvPr>
          <p:cNvSpPr txBox="1"/>
          <p:nvPr/>
        </p:nvSpPr>
        <p:spPr>
          <a:xfrm>
            <a:off x="6332221" y="2781149"/>
            <a:ext cx="1413933" cy="646331"/>
          </a:xfrm>
          <a:prstGeom prst="rect">
            <a:avLst/>
          </a:prstGeom>
          <a:noFill/>
        </p:spPr>
        <p:txBody>
          <a:bodyPr wrap="square" rtlCol="0">
            <a:spAutoFit/>
          </a:bodyPr>
          <a:lstStyle/>
          <a:p>
            <a:pPr algn="ctr"/>
            <a:r>
              <a:rPr lang="en-US" dirty="0">
                <a:solidFill>
                  <a:schemeClr val="bg1"/>
                </a:solidFill>
              </a:rPr>
              <a:t>Study Population</a:t>
            </a:r>
            <a:r>
              <a:rPr lang="en-US" baseline="30000" dirty="0">
                <a:solidFill>
                  <a:schemeClr val="bg1"/>
                </a:solidFill>
              </a:rPr>
              <a:t>1</a:t>
            </a:r>
          </a:p>
        </p:txBody>
      </p:sp>
      <p:cxnSp>
        <p:nvCxnSpPr>
          <p:cNvPr id="7" name="Straight Connector 6">
            <a:extLst>
              <a:ext uri="{FF2B5EF4-FFF2-40B4-BE49-F238E27FC236}">
                <a16:creationId xmlns:a16="http://schemas.microsoft.com/office/drawing/2014/main" id="{4D6C567B-B65A-4F9D-ACDA-4F9418E7C2A2}"/>
              </a:ext>
            </a:extLst>
          </p:cNvPr>
          <p:cNvCxnSpPr>
            <a:cxnSpLocks/>
          </p:cNvCxnSpPr>
          <p:nvPr/>
        </p:nvCxnSpPr>
        <p:spPr>
          <a:xfrm>
            <a:off x="7630655" y="3096695"/>
            <a:ext cx="1022693" cy="15240"/>
          </a:xfrm>
          <a:prstGeom prst="line">
            <a:avLst/>
          </a:prstGeom>
          <a:ln w="76200">
            <a:solidFill>
              <a:srgbClr val="C00000">
                <a:alpha val="33000"/>
              </a:srgbClr>
            </a:solidFill>
          </a:ln>
        </p:spPr>
        <p:style>
          <a:lnRef idx="2">
            <a:schemeClr val="accent1"/>
          </a:lnRef>
          <a:fillRef idx="0">
            <a:schemeClr val="accent1"/>
          </a:fillRef>
          <a:effectRef idx="1">
            <a:schemeClr val="accent1"/>
          </a:effectRef>
          <a:fontRef idx="minor">
            <a:schemeClr val="tx1"/>
          </a:fontRef>
        </p:style>
      </p:cxnSp>
      <p:sp>
        <p:nvSpPr>
          <p:cNvPr id="14" name="Freeform: Shape 13">
            <a:extLst>
              <a:ext uri="{FF2B5EF4-FFF2-40B4-BE49-F238E27FC236}">
                <a16:creationId xmlns:a16="http://schemas.microsoft.com/office/drawing/2014/main" id="{F7D77A3B-0B75-4EDA-9B69-BA0FAF8C7396}"/>
              </a:ext>
            </a:extLst>
          </p:cNvPr>
          <p:cNvSpPr/>
          <p:nvPr/>
        </p:nvSpPr>
        <p:spPr>
          <a:xfrm>
            <a:off x="5024438" y="2009775"/>
            <a:ext cx="3700462" cy="2056534"/>
          </a:xfrm>
          <a:custGeom>
            <a:avLst/>
            <a:gdLst>
              <a:gd name="connsiteX0" fmla="*/ 9525 w 3700462"/>
              <a:gd name="connsiteY0" fmla="*/ 538163 h 1952625"/>
              <a:gd name="connsiteX1" fmla="*/ 0 w 3700462"/>
              <a:gd name="connsiteY1" fmla="*/ 1952625 h 1952625"/>
              <a:gd name="connsiteX2" fmla="*/ 3700462 w 3700462"/>
              <a:gd name="connsiteY2" fmla="*/ 1933575 h 1952625"/>
              <a:gd name="connsiteX3" fmla="*/ 3690937 w 3700462"/>
              <a:gd name="connsiteY3" fmla="*/ 0 h 1952625"/>
              <a:gd name="connsiteX4" fmla="*/ 2185987 w 3700462"/>
              <a:gd name="connsiteY4" fmla="*/ 0 h 1952625"/>
              <a:gd name="connsiteX5" fmla="*/ 2190750 w 3700462"/>
              <a:gd name="connsiteY5" fmla="*/ 538163 h 1952625"/>
              <a:gd name="connsiteX6" fmla="*/ 9525 w 3700462"/>
              <a:gd name="connsiteY6" fmla="*/ 5381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0462" h="1952625">
                <a:moveTo>
                  <a:pt x="9525" y="538163"/>
                </a:moveTo>
                <a:lnTo>
                  <a:pt x="0" y="1952625"/>
                </a:lnTo>
                <a:lnTo>
                  <a:pt x="3700462" y="1933575"/>
                </a:lnTo>
                <a:lnTo>
                  <a:pt x="3690937" y="0"/>
                </a:lnTo>
                <a:lnTo>
                  <a:pt x="2185987" y="0"/>
                </a:lnTo>
                <a:cubicBezTo>
                  <a:pt x="2187575" y="179388"/>
                  <a:pt x="2189162" y="358775"/>
                  <a:pt x="2190750" y="538163"/>
                </a:cubicBezTo>
                <a:lnTo>
                  <a:pt x="9525" y="538163"/>
                </a:lnTo>
                <a:close/>
              </a:path>
            </a:pathLst>
          </a:custGeom>
          <a:solidFill>
            <a:schemeClr val="bg1">
              <a:lumMod val="95000"/>
              <a:alpha val="30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7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D2B9E-30C9-4B21-BDC6-F1B593F4D653}"/>
              </a:ext>
            </a:extLst>
          </p:cNvPr>
          <p:cNvSpPr>
            <a:spLocks noGrp="1"/>
          </p:cNvSpPr>
          <p:nvPr>
            <p:ph type="title"/>
          </p:nvPr>
        </p:nvSpPr>
        <p:spPr>
          <a:xfrm>
            <a:off x="417095" y="285743"/>
            <a:ext cx="8309810" cy="458587"/>
          </a:xfrm>
        </p:spPr>
        <p:txBody>
          <a:bodyPr/>
          <a:lstStyle/>
          <a:p>
            <a:r>
              <a:rPr lang="en-US" sz="2800" dirty="0"/>
              <a:t>Differences in SGLT-2 Inhibitor Approvals in CKD</a:t>
            </a:r>
          </a:p>
        </p:txBody>
      </p:sp>
      <p:graphicFrame>
        <p:nvGraphicFramePr>
          <p:cNvPr id="11" name="Content Placeholder 10">
            <a:extLst>
              <a:ext uri="{FF2B5EF4-FFF2-40B4-BE49-F238E27FC236}">
                <a16:creationId xmlns:a16="http://schemas.microsoft.com/office/drawing/2014/main" id="{B1DD1CD3-8D68-4F02-975C-344106BEEEF2}"/>
              </a:ext>
            </a:extLst>
          </p:cNvPr>
          <p:cNvGraphicFramePr>
            <a:graphicFrameLocks noGrp="1"/>
          </p:cNvGraphicFramePr>
          <p:nvPr>
            <p:ph sz="half" idx="1"/>
            <p:extLst>
              <p:ext uri="{D42A27DB-BD31-4B8C-83A1-F6EECF244321}">
                <p14:modId xmlns:p14="http://schemas.microsoft.com/office/powerpoint/2010/main" val="1510876956"/>
              </p:ext>
            </p:extLst>
          </p:nvPr>
        </p:nvGraphicFramePr>
        <p:xfrm>
          <a:off x="417095" y="1155031"/>
          <a:ext cx="4018379" cy="282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AD0F9879-966C-45A4-963B-0FD65866F026}"/>
              </a:ext>
            </a:extLst>
          </p:cNvPr>
          <p:cNvGraphicFramePr>
            <a:graphicFrameLocks noGrp="1"/>
          </p:cNvGraphicFramePr>
          <p:nvPr>
            <p:ph sz="half" idx="2"/>
            <p:extLst>
              <p:ext uri="{D42A27DB-BD31-4B8C-83A1-F6EECF244321}">
                <p14:modId xmlns:p14="http://schemas.microsoft.com/office/powerpoint/2010/main" val="3085163978"/>
              </p:ext>
            </p:extLst>
          </p:nvPr>
        </p:nvGraphicFramePr>
        <p:xfrm>
          <a:off x="4664073" y="1155031"/>
          <a:ext cx="4062831" cy="28263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7">
            <a:extLst>
              <a:ext uri="{FF2B5EF4-FFF2-40B4-BE49-F238E27FC236}">
                <a16:creationId xmlns:a16="http://schemas.microsoft.com/office/drawing/2014/main" id="{A31A40B2-9EE1-468A-BCD0-BDB6508B9C9D}"/>
              </a:ext>
            </a:extLst>
          </p:cNvPr>
          <p:cNvSpPr>
            <a:spLocks noGrp="1"/>
          </p:cNvSpPr>
          <p:nvPr>
            <p:ph type="body" sz="quarter" idx="10"/>
          </p:nvPr>
        </p:nvSpPr>
        <p:spPr>
          <a:xfrm>
            <a:off x="0" y="4552569"/>
            <a:ext cx="7719461" cy="590931"/>
          </a:xfrm>
        </p:spPr>
        <p:txBody>
          <a:bodyPr/>
          <a:lstStyle/>
          <a:p>
            <a:pPr marL="7938" indent="0"/>
            <a:r>
              <a:rPr lang="en-US" sz="900" dirty="0"/>
              <a:t>1. Invokamet® (Canagliflozin). Titusville, NJ: Janssen Pharmaceuticals, Inc; 2020. https://www.janssenlabels.com/package-insert/product-monograph/prescribing-information/INVOKAMET+XR-pi.pdf. Accessed September 29, 2021. 2. Forxiga® (Dapagliflozin). Wilmington, DE; AstraZeneca Pharmaceuticals LP; 2021. https://www.astrazeneca.ca/content/dam/az-ca/downloads/productinformation/forxiga-product-monograph-en.pdf. Accesssed September 29, 2021.</a:t>
            </a:r>
          </a:p>
        </p:txBody>
      </p:sp>
    </p:spTree>
    <p:extLst>
      <p:ext uri="{BB962C8B-B14F-4D97-AF65-F5344CB8AC3E}">
        <p14:creationId xmlns:p14="http://schemas.microsoft.com/office/powerpoint/2010/main" val="348714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770E-D7C1-4FFF-9C4E-41FA7D1E1E2C}"/>
              </a:ext>
            </a:extLst>
          </p:cNvPr>
          <p:cNvSpPr>
            <a:spLocks noGrp="1"/>
          </p:cNvSpPr>
          <p:nvPr>
            <p:ph type="title"/>
          </p:nvPr>
        </p:nvSpPr>
        <p:spPr/>
        <p:txBody>
          <a:bodyPr/>
          <a:lstStyle/>
          <a:p>
            <a:r>
              <a:rPr lang="en-US" sz="2800" dirty="0"/>
              <a:t>GLP-1 RAs in CVOTs Suggest Kidney Protection</a:t>
            </a:r>
          </a:p>
        </p:txBody>
      </p:sp>
      <p:sp>
        <p:nvSpPr>
          <p:cNvPr id="3" name="Text Placeholder 2">
            <a:extLst>
              <a:ext uri="{FF2B5EF4-FFF2-40B4-BE49-F238E27FC236}">
                <a16:creationId xmlns:a16="http://schemas.microsoft.com/office/drawing/2014/main" id="{1B43E57F-5333-4667-B9D1-CA9B02347EAB}"/>
              </a:ext>
            </a:extLst>
          </p:cNvPr>
          <p:cNvSpPr>
            <a:spLocks noGrp="1"/>
          </p:cNvSpPr>
          <p:nvPr>
            <p:ph type="body" sz="quarter" idx="11"/>
          </p:nvPr>
        </p:nvSpPr>
        <p:spPr>
          <a:xfrm>
            <a:off x="-1" y="4657214"/>
            <a:ext cx="8064138" cy="486287"/>
          </a:xfrm>
        </p:spPr>
        <p:txBody>
          <a:bodyPr/>
          <a:lstStyle/>
          <a:p>
            <a:pPr marL="7938" indent="0"/>
            <a:r>
              <a:rPr lang="en-US" sz="700" dirty="0"/>
              <a:t>a. Significant versus </a:t>
            </a:r>
            <a:r>
              <a:rPr lang="en-US" sz="700" dirty="0">
                <a:latin typeface="Arial" panose="020B0604020202020204" pitchFamily="34" charset="0"/>
                <a:cs typeface="Arial" panose="020B0604020202020204" pitchFamily="34" charset="0"/>
              </a:rPr>
              <a:t>Placebo</a:t>
            </a:r>
            <a:r>
              <a:rPr lang="en-US" sz="700" dirty="0"/>
              <a:t> (</a:t>
            </a:r>
            <a:r>
              <a:rPr lang="en-US" sz="700" i="1" dirty="0"/>
              <a:t>p</a:t>
            </a:r>
            <a:r>
              <a:rPr lang="en-US" sz="700" dirty="0"/>
              <a:t> &lt; .05). b. Composite renal outcome: new onset persistent macroalbuminuria, persistent doubling of serum creatinine and eGFR &lt; 45 mL/min/1.73 m</a:t>
            </a:r>
            <a:r>
              <a:rPr lang="en-US" sz="700" baseline="30000" dirty="0"/>
              <a:t>2</a:t>
            </a:r>
            <a:r>
              <a:rPr lang="en-US" sz="700" dirty="0"/>
              <a:t>, requirement for kidney replacement therapy or kidney disease death (rate/1000 patient-years of observation). c. Number/1000 patient-years of observation. d. Number/100 patient-years of observation. CoV = Coefficient of variation. NR = not reported.</a:t>
            </a:r>
            <a:br>
              <a:rPr lang="en-US" sz="700" dirty="0"/>
            </a:br>
            <a:r>
              <a:rPr lang="en-US" sz="700" dirty="0"/>
              <a:t>1. Mosterd CM, et al</a:t>
            </a:r>
            <a:r>
              <a:rPr lang="en-US" sz="700" i="1" dirty="0"/>
              <a:t>. J Nephrol</a:t>
            </a:r>
            <a:r>
              <a:rPr lang="en-US" sz="700" dirty="0"/>
              <a:t>. 2020;33:965-975. 2. Yin WL, et al. </a:t>
            </a:r>
            <a:r>
              <a:rPr lang="en-US" sz="700" i="1" dirty="0"/>
              <a:t>Diabetes Ther</a:t>
            </a:r>
            <a:r>
              <a:rPr lang="en-US" sz="700" dirty="0"/>
              <a:t>. 2020;11:835-844. 3. Husain M, et al. </a:t>
            </a:r>
            <a:r>
              <a:rPr lang="en-US" sz="700" i="1" dirty="0"/>
              <a:t>N Engl J Med</a:t>
            </a:r>
            <a:r>
              <a:rPr lang="en-US" sz="700" dirty="0"/>
              <a:t>. 2019;381:841-51.</a:t>
            </a:r>
          </a:p>
        </p:txBody>
      </p:sp>
      <p:sp>
        <p:nvSpPr>
          <p:cNvPr id="4" name="Content Placeholder 3">
            <a:extLst>
              <a:ext uri="{FF2B5EF4-FFF2-40B4-BE49-F238E27FC236}">
                <a16:creationId xmlns:a16="http://schemas.microsoft.com/office/drawing/2014/main" id="{E03902A9-E9BE-420F-9261-FC5216F430A5}"/>
              </a:ext>
            </a:extLst>
          </p:cNvPr>
          <p:cNvSpPr>
            <a:spLocks noGrp="1"/>
          </p:cNvSpPr>
          <p:nvPr>
            <p:ph sz="quarter" idx="10"/>
          </p:nvPr>
        </p:nvSpPr>
        <p:spPr/>
        <p:txBody>
          <a:bodyPr/>
          <a:lstStyle/>
          <a:p>
            <a:endParaRPr lang="en-US" dirty="0"/>
          </a:p>
        </p:txBody>
      </p:sp>
      <p:graphicFrame>
        <p:nvGraphicFramePr>
          <p:cNvPr id="5" name="Content Placeholder 7">
            <a:extLst>
              <a:ext uri="{FF2B5EF4-FFF2-40B4-BE49-F238E27FC236}">
                <a16:creationId xmlns:a16="http://schemas.microsoft.com/office/drawing/2014/main" id="{4236E505-5196-C747-8263-1054AADF5092}"/>
              </a:ext>
            </a:extLst>
          </p:cNvPr>
          <p:cNvGraphicFramePr>
            <a:graphicFrameLocks/>
          </p:cNvGraphicFramePr>
          <p:nvPr>
            <p:extLst>
              <p:ext uri="{D42A27DB-BD31-4B8C-83A1-F6EECF244321}">
                <p14:modId xmlns:p14="http://schemas.microsoft.com/office/powerpoint/2010/main" val="2525820810"/>
              </p:ext>
            </p:extLst>
          </p:nvPr>
        </p:nvGraphicFramePr>
        <p:xfrm>
          <a:off x="16934" y="787400"/>
          <a:ext cx="9101666" cy="3750733"/>
        </p:xfrm>
        <a:graphic>
          <a:graphicData uri="http://schemas.openxmlformats.org/drawingml/2006/table">
            <a:tbl>
              <a:tblPr firstRow="1" bandRow="1"/>
              <a:tblGrid>
                <a:gridCol w="630683">
                  <a:extLst>
                    <a:ext uri="{9D8B030D-6E8A-4147-A177-3AD203B41FA5}">
                      <a16:colId xmlns:a16="http://schemas.microsoft.com/office/drawing/2014/main" val="820174386"/>
                    </a:ext>
                  </a:extLst>
                </a:gridCol>
                <a:gridCol w="791855">
                  <a:extLst>
                    <a:ext uri="{9D8B030D-6E8A-4147-A177-3AD203B41FA5}">
                      <a16:colId xmlns:a16="http://schemas.microsoft.com/office/drawing/2014/main" val="3975183514"/>
                    </a:ext>
                  </a:extLst>
                </a:gridCol>
                <a:gridCol w="1226326">
                  <a:extLst>
                    <a:ext uri="{9D8B030D-6E8A-4147-A177-3AD203B41FA5}">
                      <a16:colId xmlns:a16="http://schemas.microsoft.com/office/drawing/2014/main" val="869460746"/>
                    </a:ext>
                  </a:extLst>
                </a:gridCol>
                <a:gridCol w="1170264">
                  <a:extLst>
                    <a:ext uri="{9D8B030D-6E8A-4147-A177-3AD203B41FA5}">
                      <a16:colId xmlns:a16="http://schemas.microsoft.com/office/drawing/2014/main" val="2648067617"/>
                    </a:ext>
                  </a:extLst>
                </a:gridCol>
                <a:gridCol w="1233331">
                  <a:extLst>
                    <a:ext uri="{9D8B030D-6E8A-4147-A177-3AD203B41FA5}">
                      <a16:colId xmlns:a16="http://schemas.microsoft.com/office/drawing/2014/main" val="3468952750"/>
                    </a:ext>
                  </a:extLst>
                </a:gridCol>
                <a:gridCol w="1366477">
                  <a:extLst>
                    <a:ext uri="{9D8B030D-6E8A-4147-A177-3AD203B41FA5}">
                      <a16:colId xmlns:a16="http://schemas.microsoft.com/office/drawing/2014/main" val="2921470690"/>
                    </a:ext>
                  </a:extLst>
                </a:gridCol>
                <a:gridCol w="1359470">
                  <a:extLst>
                    <a:ext uri="{9D8B030D-6E8A-4147-A177-3AD203B41FA5}">
                      <a16:colId xmlns:a16="http://schemas.microsoft.com/office/drawing/2014/main" val="4175227366"/>
                    </a:ext>
                  </a:extLst>
                </a:gridCol>
                <a:gridCol w="1323260">
                  <a:extLst>
                    <a:ext uri="{9D8B030D-6E8A-4147-A177-3AD203B41FA5}">
                      <a16:colId xmlns:a16="http://schemas.microsoft.com/office/drawing/2014/main" val="3045414896"/>
                    </a:ext>
                  </a:extLst>
                </a:gridCol>
              </a:tblGrid>
              <a:tr h="41895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lnSpc>
                          <a:spcPct val="85000"/>
                        </a:lnSpc>
                        <a:spcBef>
                          <a:spcPts val="600"/>
                        </a:spcBef>
                      </a:pPr>
                      <a:r>
                        <a:rPr lang="en-US" sz="1200" dirty="0">
                          <a:solidFill>
                            <a:schemeClr val="bg1"/>
                          </a:solidFill>
                          <a:latin typeface="Arial" panose="020B0604020202020204" pitchFamily="34" charset="0"/>
                          <a:cs typeface="Arial" panose="020B0604020202020204" pitchFamily="34" charset="0"/>
                        </a:rPr>
                        <a:t>Trials</a:t>
                      </a:r>
                      <a:endParaRPr lang="en-US" sz="1200" b="1" dirty="0">
                        <a:solidFill>
                          <a:schemeClr val="bg1"/>
                        </a:solidFill>
                        <a:latin typeface="Arial" panose="020B0604020202020204" pitchFamily="34" charset="0"/>
                        <a:cs typeface="Arial" panose="020B0604020202020204" pitchFamily="34" charset="0"/>
                      </a:endParaRPr>
                    </a:p>
                  </a:txBody>
                  <a:tcPr marL="45720" marR="31934" marT="34290" marB="34290" anchor="ctr">
                    <a:lnL w="12700" cmpd="sng">
                      <a:solidFill>
                        <a:srgbClr val="02657B"/>
                      </a:solidFill>
                    </a:lnL>
                    <a:lnR w="12700" cmpd="sng">
                      <a:solidFill>
                        <a:srgbClr val="02657B"/>
                      </a:solidFill>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hMerge="1">
                  <a:txBody>
                    <a:bodyPr/>
                    <a:lstStyle/>
                    <a:p>
                      <a:endParaRPr lang="en-GB"/>
                    </a:p>
                  </a:txBody>
                  <a:tcPr/>
                </a:tc>
                <a:tc>
                  <a:txBody>
                    <a:bodyPr/>
                    <a:lstStyle>
                      <a:lvl1pPr marL="0" algn="l" defTabSz="685800" rtl="0" eaLnBrk="1" latinLnBrk="0" hangingPunct="1">
                        <a:defRPr sz="1350" b="1" kern="1200">
                          <a:solidFill>
                            <a:schemeClr val="dk1"/>
                          </a:solidFill>
                          <a:latin typeface="Arial"/>
                        </a:defRPr>
                      </a:lvl1pPr>
                      <a:lvl2pPr marL="342900" algn="l" defTabSz="685800" rtl="0" eaLnBrk="1" latinLnBrk="0" hangingPunct="1">
                        <a:defRPr sz="1350" b="1" kern="1200">
                          <a:solidFill>
                            <a:schemeClr val="dk1"/>
                          </a:solidFill>
                          <a:latin typeface="Arial"/>
                        </a:defRPr>
                      </a:lvl2pPr>
                      <a:lvl3pPr marL="685800" algn="l" defTabSz="685800" rtl="0" eaLnBrk="1" latinLnBrk="0" hangingPunct="1">
                        <a:defRPr sz="1350" b="1" kern="1200">
                          <a:solidFill>
                            <a:schemeClr val="dk1"/>
                          </a:solidFill>
                          <a:latin typeface="Arial"/>
                        </a:defRPr>
                      </a:lvl3pPr>
                      <a:lvl4pPr marL="1028700" algn="l" defTabSz="685800" rtl="0" eaLnBrk="1" latinLnBrk="0" hangingPunct="1">
                        <a:defRPr sz="1350" b="1" kern="1200">
                          <a:solidFill>
                            <a:schemeClr val="dk1"/>
                          </a:solidFill>
                          <a:latin typeface="Arial"/>
                        </a:defRPr>
                      </a:lvl4pPr>
                      <a:lvl5pPr marL="1371600" algn="l" defTabSz="685800" rtl="0" eaLnBrk="1" latinLnBrk="0" hangingPunct="1">
                        <a:defRPr sz="1350" b="1" kern="1200">
                          <a:solidFill>
                            <a:schemeClr val="dk1"/>
                          </a:solidFill>
                          <a:latin typeface="Arial"/>
                        </a:defRPr>
                      </a:lvl5pPr>
                      <a:lvl6pPr marL="1714500" algn="l" defTabSz="685800" rtl="0" eaLnBrk="1" latinLnBrk="0" hangingPunct="1">
                        <a:defRPr sz="1350" b="1" kern="1200">
                          <a:solidFill>
                            <a:schemeClr val="dk1"/>
                          </a:solidFill>
                          <a:latin typeface="Arial"/>
                        </a:defRPr>
                      </a:lvl6pPr>
                      <a:lvl7pPr marL="2057400" algn="l" defTabSz="685800" rtl="0" eaLnBrk="1" latinLnBrk="0" hangingPunct="1">
                        <a:defRPr sz="1350" b="1" kern="1200">
                          <a:solidFill>
                            <a:schemeClr val="dk1"/>
                          </a:solidFill>
                          <a:latin typeface="Arial"/>
                        </a:defRPr>
                      </a:lvl7pPr>
                      <a:lvl8pPr marL="2400300" algn="l" defTabSz="685800" rtl="0" eaLnBrk="1" latinLnBrk="0" hangingPunct="1">
                        <a:defRPr sz="1350" b="1" kern="1200">
                          <a:solidFill>
                            <a:schemeClr val="dk1"/>
                          </a:solidFill>
                          <a:latin typeface="Arial"/>
                        </a:defRPr>
                      </a:lvl8pPr>
                      <a:lvl9pPr marL="2743200" algn="l" defTabSz="685800" rtl="0" eaLnBrk="1" latinLnBrk="0" hangingPunct="1">
                        <a:defRPr sz="1350" b="1" kern="1200">
                          <a:solidFill>
                            <a:schemeClr val="dk1"/>
                          </a:solidFill>
                          <a:latin typeface="Arial"/>
                        </a:defRPr>
                      </a:lvl9pPr>
                    </a:lstStyle>
                    <a:p>
                      <a:pPr algn="l">
                        <a:lnSpc>
                          <a:spcPct val="85000"/>
                        </a:lnSpc>
                        <a:spcBef>
                          <a:spcPts val="600"/>
                        </a:spcBef>
                      </a:pPr>
                      <a:r>
                        <a:rPr lang="en-US" sz="1200" dirty="0">
                          <a:solidFill>
                            <a:schemeClr val="bg1"/>
                          </a:solidFill>
                          <a:latin typeface="Arial" panose="020B0604020202020204" pitchFamily="34" charset="0"/>
                          <a:cs typeface="Arial" panose="020B0604020202020204" pitchFamily="34" charset="0"/>
                        </a:rPr>
                        <a:t>ELIXA</a:t>
                      </a:r>
                      <a:r>
                        <a:rPr lang="en-US" sz="1200" baseline="30000" dirty="0">
                          <a:solidFill>
                            <a:schemeClr val="bg1"/>
                          </a:solidFill>
                          <a:latin typeface="Arial" panose="020B0604020202020204" pitchFamily="34" charset="0"/>
                          <a:cs typeface="Arial" panose="020B0604020202020204" pitchFamily="34" charset="0"/>
                        </a:rPr>
                        <a:t>1,2</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(N = 6068)</a:t>
                      </a:r>
                      <a:endParaRPr lang="en-US" sz="1200" b="1" baseline="30000" dirty="0">
                        <a:solidFill>
                          <a:schemeClr val="bg1"/>
                        </a:solidFill>
                        <a:latin typeface="Arial" panose="020B0604020202020204" pitchFamily="34" charset="0"/>
                        <a:cs typeface="Arial" panose="020B0604020202020204" pitchFamily="34" charset="0"/>
                      </a:endParaRPr>
                    </a:p>
                  </a:txBody>
                  <a:tcPr marL="45720" marR="31934" marT="34290" marB="34290" anchor="ctr">
                    <a:lnL w="12700" cmpd="sng">
                      <a:solidFill>
                        <a:srgbClr val="02657B"/>
                      </a:solidFill>
                    </a:lnL>
                    <a:lnR w="12700" cmpd="sng">
                      <a:solidFill>
                        <a:srgbClr val="02657B"/>
                      </a:solidFill>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lnSpc>
                          <a:spcPct val="85000"/>
                        </a:lnSpc>
                        <a:spcBef>
                          <a:spcPts val="600"/>
                        </a:spcBef>
                      </a:pPr>
                      <a:r>
                        <a:rPr lang="en-US" sz="1200" b="1" baseline="0" dirty="0">
                          <a:solidFill>
                            <a:schemeClr val="bg1"/>
                          </a:solidFill>
                          <a:latin typeface="Arial" panose="020B0604020202020204" pitchFamily="34" charset="0"/>
                          <a:cs typeface="Arial" panose="020B0604020202020204" pitchFamily="34" charset="0"/>
                        </a:rPr>
                        <a:t>EXSCEL</a:t>
                      </a:r>
                      <a:r>
                        <a:rPr lang="en-US" sz="1200" b="1" baseline="30000" dirty="0">
                          <a:solidFill>
                            <a:schemeClr val="bg1"/>
                          </a:solidFill>
                          <a:latin typeface="Arial" panose="020B0604020202020204" pitchFamily="34" charset="0"/>
                          <a:cs typeface="Arial" panose="020B0604020202020204" pitchFamily="34" charset="0"/>
                        </a:rPr>
                        <a:t>1,2</a:t>
                      </a:r>
                      <a:br>
                        <a:rPr lang="en-US" sz="1200" b="1" baseline="0" dirty="0">
                          <a:solidFill>
                            <a:schemeClr val="bg1"/>
                          </a:solidFill>
                          <a:latin typeface="Arial" panose="020B0604020202020204" pitchFamily="34" charset="0"/>
                          <a:cs typeface="Arial" panose="020B0604020202020204" pitchFamily="34" charset="0"/>
                        </a:rPr>
                      </a:br>
                      <a:r>
                        <a:rPr lang="en-US" sz="1200" b="1" baseline="0" dirty="0">
                          <a:solidFill>
                            <a:schemeClr val="bg1"/>
                          </a:solidFill>
                          <a:latin typeface="Arial" panose="020B0604020202020204" pitchFamily="34" charset="0"/>
                          <a:cs typeface="Arial" panose="020B0604020202020204" pitchFamily="34" charset="0"/>
                        </a:rPr>
                        <a:t>(N = 14,752)</a:t>
                      </a:r>
                    </a:p>
                  </a:txBody>
                  <a:tcPr marL="45720" marR="31934" marT="34290" marB="34290" anchor="ctr">
                    <a:lnL w="12700" cmpd="sng">
                      <a:solidFill>
                        <a:srgbClr val="02657B"/>
                      </a:solidFill>
                    </a:lnL>
                    <a:lnR w="12700" cmpd="sng">
                      <a:solidFill>
                        <a:srgbClr val="02657B"/>
                      </a:solidFill>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a:txBody>
                    <a:bodyPr/>
                    <a:lstStyle>
                      <a:lvl1pPr marL="0" algn="l" defTabSz="685800" rtl="0" eaLnBrk="1" latinLnBrk="0" hangingPunct="1">
                        <a:defRPr sz="1350" b="1" kern="1200">
                          <a:solidFill>
                            <a:schemeClr val="dk1"/>
                          </a:solidFill>
                          <a:latin typeface="Arial"/>
                        </a:defRPr>
                      </a:lvl1pPr>
                      <a:lvl2pPr marL="342900" algn="l" defTabSz="685800" rtl="0" eaLnBrk="1" latinLnBrk="0" hangingPunct="1">
                        <a:defRPr sz="1350" b="1" kern="1200">
                          <a:solidFill>
                            <a:schemeClr val="dk1"/>
                          </a:solidFill>
                          <a:latin typeface="Arial"/>
                        </a:defRPr>
                      </a:lvl2pPr>
                      <a:lvl3pPr marL="685800" algn="l" defTabSz="685800" rtl="0" eaLnBrk="1" latinLnBrk="0" hangingPunct="1">
                        <a:defRPr sz="1350" b="1" kern="1200">
                          <a:solidFill>
                            <a:schemeClr val="dk1"/>
                          </a:solidFill>
                          <a:latin typeface="Arial"/>
                        </a:defRPr>
                      </a:lvl3pPr>
                      <a:lvl4pPr marL="1028700" algn="l" defTabSz="685800" rtl="0" eaLnBrk="1" latinLnBrk="0" hangingPunct="1">
                        <a:defRPr sz="1350" b="1" kern="1200">
                          <a:solidFill>
                            <a:schemeClr val="dk1"/>
                          </a:solidFill>
                          <a:latin typeface="Arial"/>
                        </a:defRPr>
                      </a:lvl4pPr>
                      <a:lvl5pPr marL="1371600" algn="l" defTabSz="685800" rtl="0" eaLnBrk="1" latinLnBrk="0" hangingPunct="1">
                        <a:defRPr sz="1350" b="1" kern="1200">
                          <a:solidFill>
                            <a:schemeClr val="dk1"/>
                          </a:solidFill>
                          <a:latin typeface="Arial"/>
                        </a:defRPr>
                      </a:lvl5pPr>
                      <a:lvl6pPr marL="1714500" algn="l" defTabSz="685800" rtl="0" eaLnBrk="1" latinLnBrk="0" hangingPunct="1">
                        <a:defRPr sz="1350" b="1" kern="1200">
                          <a:solidFill>
                            <a:schemeClr val="dk1"/>
                          </a:solidFill>
                          <a:latin typeface="Arial"/>
                        </a:defRPr>
                      </a:lvl6pPr>
                      <a:lvl7pPr marL="2057400" algn="l" defTabSz="685800" rtl="0" eaLnBrk="1" latinLnBrk="0" hangingPunct="1">
                        <a:defRPr sz="1350" b="1" kern="1200">
                          <a:solidFill>
                            <a:schemeClr val="dk1"/>
                          </a:solidFill>
                          <a:latin typeface="Arial"/>
                        </a:defRPr>
                      </a:lvl7pPr>
                      <a:lvl8pPr marL="2400300" algn="l" defTabSz="685800" rtl="0" eaLnBrk="1" latinLnBrk="0" hangingPunct="1">
                        <a:defRPr sz="1350" b="1" kern="1200">
                          <a:solidFill>
                            <a:schemeClr val="dk1"/>
                          </a:solidFill>
                          <a:latin typeface="Arial"/>
                        </a:defRPr>
                      </a:lvl8pPr>
                      <a:lvl9pPr marL="2743200" algn="l" defTabSz="685800" rtl="0" eaLnBrk="1" latinLnBrk="0" hangingPunct="1">
                        <a:defRPr sz="1350" b="1" kern="1200">
                          <a:solidFill>
                            <a:schemeClr val="dk1"/>
                          </a:solidFill>
                          <a:latin typeface="Arial"/>
                        </a:defRPr>
                      </a:lvl9pPr>
                    </a:lstStyle>
                    <a:p>
                      <a:pPr algn="l">
                        <a:lnSpc>
                          <a:spcPct val="85000"/>
                        </a:lnSpc>
                        <a:spcBef>
                          <a:spcPts val="600"/>
                        </a:spcBef>
                      </a:pPr>
                      <a:r>
                        <a:rPr lang="en-US" sz="1200" b="1" kern="1200" dirty="0">
                          <a:solidFill>
                            <a:schemeClr val="bg1"/>
                          </a:solidFill>
                          <a:latin typeface="Arial" panose="020B0604020202020204" pitchFamily="34" charset="0"/>
                          <a:ea typeface="+mn-ea"/>
                          <a:cs typeface="Arial" panose="020B0604020202020204" pitchFamily="34" charset="0"/>
                        </a:rPr>
                        <a:t>LEADER</a:t>
                      </a:r>
                      <a:r>
                        <a:rPr lang="en-US" sz="1200" b="1" kern="1200" baseline="30000" dirty="0">
                          <a:solidFill>
                            <a:schemeClr val="bg1"/>
                          </a:solidFill>
                          <a:latin typeface="Arial" panose="020B0604020202020204" pitchFamily="34" charset="0"/>
                          <a:ea typeface="+mn-ea"/>
                          <a:cs typeface="Arial" panose="020B0604020202020204" pitchFamily="34" charset="0"/>
                        </a:rPr>
                        <a:t>1,2</a:t>
                      </a:r>
                      <a:br>
                        <a:rPr lang="en-US" sz="1200" b="1" kern="1200" dirty="0">
                          <a:solidFill>
                            <a:schemeClr val="bg1"/>
                          </a:solidFill>
                          <a:latin typeface="Arial" panose="020B0604020202020204" pitchFamily="34" charset="0"/>
                          <a:ea typeface="+mn-ea"/>
                          <a:cs typeface="Arial" panose="020B0604020202020204" pitchFamily="34" charset="0"/>
                        </a:rPr>
                      </a:br>
                      <a:r>
                        <a:rPr lang="en-US" sz="1200" b="1" kern="1200" baseline="0" dirty="0">
                          <a:solidFill>
                            <a:schemeClr val="bg1"/>
                          </a:solidFill>
                          <a:latin typeface="Arial" panose="020B0604020202020204" pitchFamily="34" charset="0"/>
                          <a:ea typeface="+mn-ea"/>
                          <a:cs typeface="Arial" panose="020B0604020202020204" pitchFamily="34" charset="0"/>
                        </a:rPr>
                        <a:t>(N = 9340)</a:t>
                      </a:r>
                      <a:endParaRPr lang="en-US" sz="1200" b="1" baseline="30000" dirty="0">
                        <a:solidFill>
                          <a:schemeClr val="bg1"/>
                        </a:solidFill>
                        <a:latin typeface="Arial" panose="020B0604020202020204" pitchFamily="34" charset="0"/>
                        <a:cs typeface="Arial" panose="020B0604020202020204" pitchFamily="34" charset="0"/>
                      </a:endParaRPr>
                    </a:p>
                  </a:txBody>
                  <a:tcPr marL="45720" marR="31934" marT="34290" marB="34290" anchor="ctr">
                    <a:lnL w="12700" cmpd="sng">
                      <a:solidFill>
                        <a:srgbClr val="02657B"/>
                      </a:solidFill>
                    </a:lnL>
                    <a:lnR w="9525" cap="flat" cmpd="sng" algn="ctr">
                      <a:solidFill>
                        <a:schemeClr val="bg1"/>
                      </a:solidFill>
                      <a:prstDash val="solid"/>
                      <a:round/>
                      <a:headEnd type="none" w="med" len="med"/>
                      <a:tailEnd type="none" w="med" len="med"/>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a:txBody>
                    <a:bodyPr/>
                    <a:lstStyle>
                      <a:lvl1pPr marL="0" algn="l" defTabSz="685800" rtl="0" eaLnBrk="1" latinLnBrk="0" hangingPunct="1">
                        <a:defRPr sz="1350" b="1" kern="1200">
                          <a:solidFill>
                            <a:schemeClr val="dk1"/>
                          </a:solidFill>
                          <a:latin typeface="Arial"/>
                        </a:defRPr>
                      </a:lvl1pPr>
                      <a:lvl2pPr marL="342900" algn="l" defTabSz="685800" rtl="0" eaLnBrk="1" latinLnBrk="0" hangingPunct="1">
                        <a:defRPr sz="1350" b="1" kern="1200">
                          <a:solidFill>
                            <a:schemeClr val="dk1"/>
                          </a:solidFill>
                          <a:latin typeface="Arial"/>
                        </a:defRPr>
                      </a:lvl2pPr>
                      <a:lvl3pPr marL="685800" algn="l" defTabSz="685800" rtl="0" eaLnBrk="1" latinLnBrk="0" hangingPunct="1">
                        <a:defRPr sz="1350" b="1" kern="1200">
                          <a:solidFill>
                            <a:schemeClr val="dk1"/>
                          </a:solidFill>
                          <a:latin typeface="Arial"/>
                        </a:defRPr>
                      </a:lvl3pPr>
                      <a:lvl4pPr marL="1028700" algn="l" defTabSz="685800" rtl="0" eaLnBrk="1" latinLnBrk="0" hangingPunct="1">
                        <a:defRPr sz="1350" b="1" kern="1200">
                          <a:solidFill>
                            <a:schemeClr val="dk1"/>
                          </a:solidFill>
                          <a:latin typeface="Arial"/>
                        </a:defRPr>
                      </a:lvl4pPr>
                      <a:lvl5pPr marL="1371600" algn="l" defTabSz="685800" rtl="0" eaLnBrk="1" latinLnBrk="0" hangingPunct="1">
                        <a:defRPr sz="1350" b="1" kern="1200">
                          <a:solidFill>
                            <a:schemeClr val="dk1"/>
                          </a:solidFill>
                          <a:latin typeface="Arial"/>
                        </a:defRPr>
                      </a:lvl5pPr>
                      <a:lvl6pPr marL="1714500" algn="l" defTabSz="685800" rtl="0" eaLnBrk="1" latinLnBrk="0" hangingPunct="1">
                        <a:defRPr sz="1350" b="1" kern="1200">
                          <a:solidFill>
                            <a:schemeClr val="dk1"/>
                          </a:solidFill>
                          <a:latin typeface="Arial"/>
                        </a:defRPr>
                      </a:lvl6pPr>
                      <a:lvl7pPr marL="2057400" algn="l" defTabSz="685800" rtl="0" eaLnBrk="1" latinLnBrk="0" hangingPunct="1">
                        <a:defRPr sz="1350" b="1" kern="1200">
                          <a:solidFill>
                            <a:schemeClr val="dk1"/>
                          </a:solidFill>
                          <a:latin typeface="Arial"/>
                        </a:defRPr>
                      </a:lvl7pPr>
                      <a:lvl8pPr marL="2400300" algn="l" defTabSz="685800" rtl="0" eaLnBrk="1" latinLnBrk="0" hangingPunct="1">
                        <a:defRPr sz="1350" b="1" kern="1200">
                          <a:solidFill>
                            <a:schemeClr val="dk1"/>
                          </a:solidFill>
                          <a:latin typeface="Arial"/>
                        </a:defRPr>
                      </a:lvl8pPr>
                      <a:lvl9pPr marL="2743200" algn="l" defTabSz="685800" rtl="0" eaLnBrk="1" latinLnBrk="0" hangingPunct="1">
                        <a:defRPr sz="1350" b="1" kern="1200">
                          <a:solidFill>
                            <a:schemeClr val="dk1"/>
                          </a:solidFill>
                          <a:latin typeface="Arial"/>
                        </a:defRPr>
                      </a:lvl9pPr>
                    </a:lstStyle>
                    <a:p>
                      <a:pPr algn="l">
                        <a:lnSpc>
                          <a:spcPct val="85000"/>
                        </a:lnSpc>
                        <a:spcBef>
                          <a:spcPts val="600"/>
                        </a:spcBef>
                      </a:pPr>
                      <a:r>
                        <a:rPr lang="en-US" sz="1200" dirty="0">
                          <a:solidFill>
                            <a:schemeClr val="bg1"/>
                          </a:solidFill>
                          <a:latin typeface="Arial" panose="020B0604020202020204" pitchFamily="34" charset="0"/>
                          <a:cs typeface="Arial" panose="020B0604020202020204" pitchFamily="34" charset="0"/>
                        </a:rPr>
                        <a:t>REWIND</a:t>
                      </a:r>
                      <a:r>
                        <a:rPr lang="en-US" sz="1200" baseline="30000" dirty="0">
                          <a:solidFill>
                            <a:schemeClr val="bg1"/>
                          </a:solidFill>
                          <a:latin typeface="Arial" panose="020B0604020202020204" pitchFamily="34" charset="0"/>
                          <a:cs typeface="Arial" panose="020B0604020202020204" pitchFamily="34" charset="0"/>
                        </a:rPr>
                        <a:t>1,2</a:t>
                      </a:r>
                      <a:br>
                        <a:rPr lang="en-US" sz="1200" baseline="30000"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 = 9901)</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lnSpc>
                          <a:spcPct val="85000"/>
                        </a:lnSpc>
                        <a:spcBef>
                          <a:spcPts val="600"/>
                        </a:spcBef>
                      </a:pPr>
                      <a:r>
                        <a:rPr lang="en-US" sz="1200" dirty="0">
                          <a:solidFill>
                            <a:schemeClr val="bg1"/>
                          </a:solidFill>
                          <a:latin typeface="Arial" panose="020B0604020202020204" pitchFamily="34" charset="0"/>
                          <a:cs typeface="Arial" panose="020B0604020202020204" pitchFamily="34" charset="0"/>
                        </a:rPr>
                        <a:t>SUSTAIN-6</a:t>
                      </a:r>
                      <a:r>
                        <a:rPr lang="en-US" sz="1200" baseline="30000" dirty="0">
                          <a:solidFill>
                            <a:schemeClr val="bg1"/>
                          </a:solidFill>
                          <a:latin typeface="Arial" panose="020B0604020202020204" pitchFamily="34" charset="0"/>
                          <a:cs typeface="Arial" panose="020B0604020202020204" pitchFamily="34" charset="0"/>
                        </a:rPr>
                        <a:t>1,2</a:t>
                      </a:r>
                      <a:br>
                        <a:rPr lang="en-US" sz="1200" baseline="30000"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 = 3297)</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12700" cmpd="sng">
                      <a:solidFill>
                        <a:srgbClr val="02657B"/>
                      </a:solidFill>
                    </a:lnB>
                    <a:lnTlToBr w="12700" cmpd="sng">
                      <a:noFill/>
                      <a:prstDash val="solid"/>
                    </a:lnTlToBr>
                    <a:lnBlToTr w="12700" cmpd="sng">
                      <a:noFill/>
                      <a:prstDash val="solid"/>
                    </a:lnBlToTr>
                    <a:solidFill>
                      <a:srgbClr val="0070C0"/>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en-US" sz="1200" b="1" dirty="0">
                          <a:solidFill>
                            <a:schemeClr val="bg1"/>
                          </a:solidFill>
                          <a:latin typeface="Arial" panose="020B0604020202020204" pitchFamily="34" charset="0"/>
                          <a:cs typeface="Arial" panose="020B0604020202020204" pitchFamily="34" charset="0"/>
                        </a:rPr>
                        <a:t>PIONEER-6</a:t>
                      </a:r>
                      <a:r>
                        <a:rPr lang="en-US" sz="1200" b="1" baseline="30000" dirty="0">
                          <a:solidFill>
                            <a:schemeClr val="bg1"/>
                          </a:solidFill>
                          <a:latin typeface="Arial" panose="020B0604020202020204" pitchFamily="34" charset="0"/>
                          <a:cs typeface="Arial" panose="020B0604020202020204" pitchFamily="34" charset="0"/>
                        </a:rPr>
                        <a:t>3</a:t>
                      </a:r>
                      <a:br>
                        <a:rPr lang="en-US" sz="1200" b="1" baseline="30000" dirty="0">
                          <a:solidFill>
                            <a:schemeClr val="bg1"/>
                          </a:solidFill>
                          <a:latin typeface="Arial" panose="020B0604020202020204" pitchFamily="34" charset="0"/>
                          <a:cs typeface="Arial" panose="020B0604020202020204" pitchFamily="34" charset="0"/>
                        </a:rPr>
                      </a:br>
                      <a:r>
                        <a:rPr lang="en-US" sz="1200" b="1" baseline="0" dirty="0">
                          <a:solidFill>
                            <a:schemeClr val="bg1"/>
                          </a:solidFill>
                          <a:latin typeface="Arial" panose="020B0604020202020204" pitchFamily="34" charset="0"/>
                          <a:cs typeface="Arial" panose="020B0604020202020204" pitchFamily="34" charset="0"/>
                        </a:rPr>
                        <a:t>(N = 3183)</a:t>
                      </a:r>
                      <a:endParaRPr lang="en-US" sz="1200" b="1" dirty="0">
                        <a:solidFill>
                          <a:schemeClr val="bg1"/>
                        </a:solidFill>
                        <a:latin typeface="Arial" panose="020B0604020202020204" pitchFamily="34" charset="0"/>
                        <a:cs typeface="Arial" panose="020B0604020202020204" pitchFamily="34" charset="0"/>
                      </a:endParaRPr>
                    </a:p>
                  </a:txBody>
                  <a:tcPr marL="45720" marR="45720" anchor="ctr">
                    <a:lnL w="9525" cap="flat" cmpd="sng" algn="ctr">
                      <a:solidFill>
                        <a:schemeClr val="bg1"/>
                      </a:solidFill>
                      <a:prstDash val="solid"/>
                      <a:round/>
                      <a:headEnd type="none" w="med" len="med"/>
                      <a:tailEnd type="none" w="med" len="med"/>
                    </a:lnL>
                    <a:lnR w="12700" cmpd="sng">
                      <a:solidFill>
                        <a:srgbClr val="02657B"/>
                      </a:solidFill>
                    </a:lnR>
                    <a:lnT w="12700" cmpd="sng">
                      <a:solidFill>
                        <a:srgbClr val="02657B"/>
                      </a:solidFill>
                    </a:lnT>
                    <a:lnB w="12700" cap="flat" cmpd="sng" algn="ctr">
                      <a:solidFill>
                        <a:srgbClr val="02657B"/>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486798756"/>
                  </a:ext>
                </a:extLst>
              </a:tr>
              <a:tr h="361773">
                <a:tc gridSpan="2">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en-US" sz="1000" b="1" dirty="0">
                          <a:solidFill>
                            <a:schemeClr val="tx1"/>
                          </a:solidFill>
                          <a:latin typeface="Arial" panose="020B0604020202020204" pitchFamily="34" charset="0"/>
                          <a:cs typeface="Arial" panose="020B0604020202020204" pitchFamily="34" charset="0"/>
                        </a:rPr>
                        <a:t>Treatment (vs. PBO)</a:t>
                      </a:r>
                    </a:p>
                  </a:txBody>
                  <a:tcPr marL="45720" marR="0" marT="34290" marB="34290" anchor="ctr">
                    <a:lnL w="12700" cmpd="sng">
                      <a:solidFill>
                        <a:srgbClr val="02657B"/>
                      </a:solidFill>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Lixisenatide 20 mcg</a:t>
                      </a: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Exenatide ER 2 mg</a:t>
                      </a: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Liraglutide 1.8 mg</a:t>
                      </a:r>
                      <a:endParaRPr lang="en-US" sz="1000" b="1" dirty="0">
                        <a:solidFill>
                          <a:schemeClr val="tx1"/>
                        </a:solidFill>
                        <a:latin typeface="Arial" panose="020B0604020202020204" pitchFamily="34" charset="0"/>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Dulaglutide 1.5 mg</a:t>
                      </a: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Semaglutide SC 0.5-1 mg</a:t>
                      </a: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solidFill>
                        <a:srgbClr val="02657B"/>
                      </a:solid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Oral semaglutide 14 mg</a:t>
                      </a:r>
                    </a:p>
                  </a:txBody>
                  <a:tcPr marL="45720" marR="0" marT="34290" marB="34290" anchor="ctr">
                    <a:lnL w="9525" cap="flat" cmpd="sng" algn="ctr">
                      <a:solidFill>
                        <a:schemeClr val="bg1"/>
                      </a:solidFill>
                      <a:prstDash val="solid"/>
                      <a:round/>
                      <a:headEnd type="none" w="med" len="med"/>
                      <a:tailEnd type="none" w="med" len="med"/>
                    </a:lnL>
                    <a:lnR w="12700" cmpd="sng">
                      <a:solidFill>
                        <a:srgbClr val="02657B"/>
                      </a:solidFill>
                    </a:lnR>
                    <a:lnT w="12700" cap="flat" cmpd="sng" algn="ctr">
                      <a:solidFill>
                        <a:srgbClr val="02657B"/>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75543495"/>
                  </a:ext>
                </a:extLst>
              </a:tr>
              <a:tr h="359499">
                <a:tc rowSpan="2">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indent="0">
                        <a:lnSpc>
                          <a:spcPct val="85000"/>
                        </a:lnSpc>
                        <a:spcBef>
                          <a:spcPts val="600"/>
                        </a:spcBef>
                        <a:tabLst>
                          <a:tab pos="623888" algn="l"/>
                        </a:tabLst>
                      </a:pPr>
                      <a:r>
                        <a:rPr lang="en-US" sz="1000" b="1" dirty="0">
                          <a:solidFill>
                            <a:schemeClr val="tx1"/>
                          </a:solidFill>
                          <a:latin typeface="Arial" panose="020B0604020202020204" pitchFamily="34" charset="0"/>
                          <a:cs typeface="Arial" panose="020B0604020202020204" pitchFamily="34" charset="0"/>
                        </a:rPr>
                        <a:t>Baseline renal function</a:t>
                      </a:r>
                    </a:p>
                  </a:txBody>
                  <a:tcPr marL="45720" marR="0" marT="0" marB="0" anchor="ctr">
                    <a:lnL w="12700" cmpd="sng">
                      <a:solidFill>
                        <a:srgbClr val="02657B"/>
                      </a:solid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6350" indent="0" algn="l">
                        <a:lnSpc>
                          <a:spcPct val="85000"/>
                        </a:lnSpc>
                        <a:spcBef>
                          <a:spcPts val="600"/>
                        </a:spcBef>
                        <a:tabLst/>
                      </a:pPr>
                      <a:r>
                        <a:rPr lang="sv-SE" sz="1000" b="1" dirty="0">
                          <a:solidFill>
                            <a:schemeClr val="tx1"/>
                          </a:solidFill>
                          <a:latin typeface="Arial" panose="020B0604020202020204" pitchFamily="34" charset="0"/>
                          <a:cs typeface="Arial" panose="020B0604020202020204" pitchFamily="34" charset="0"/>
                        </a:rPr>
                        <a:t>Mean eGFR</a:t>
                      </a:r>
                      <a:endParaRPr lang="en-US" sz="1000" b="1" dirty="0">
                        <a:solidFill>
                          <a:schemeClr val="tx1"/>
                        </a:solidFill>
                        <a:latin typeface="Arial" panose="020B0604020202020204" pitchFamily="34" charset="0"/>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sv-SE" sz="1000" b="0" dirty="0">
                          <a:solidFill>
                            <a:schemeClr val="tx1"/>
                          </a:solidFill>
                          <a:latin typeface="Arial" panose="020B0604020202020204" pitchFamily="34" charset="0"/>
                          <a:cs typeface="Arial" panose="020B0604020202020204" pitchFamily="34" charset="0"/>
                        </a:rPr>
                        <a:t>77 mL/min/1.73 m</a:t>
                      </a:r>
                      <a:r>
                        <a:rPr lang="sv-SE" sz="1000" b="0" baseline="30000" dirty="0">
                          <a:solidFill>
                            <a:schemeClr val="tx1"/>
                          </a:solidFill>
                          <a:latin typeface="Arial" panose="020B0604020202020204" pitchFamily="34" charset="0"/>
                          <a:cs typeface="Arial" panose="020B0604020202020204" pitchFamily="34" charset="0"/>
                        </a:rPr>
                        <a:t>2</a:t>
                      </a:r>
                      <a:endParaRPr lang="sv-SE" sz="1000" b="0" dirty="0">
                        <a:solidFill>
                          <a:schemeClr val="tx1"/>
                        </a:solidFill>
                        <a:latin typeface="Arial" panose="020B0604020202020204" pitchFamily="34" charset="0"/>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77 mL/min/1.73 m</a:t>
                      </a:r>
                      <a:r>
                        <a:rPr kumimoji="0" lang="sv-SE" sz="10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80 mL/min/1.73 m</a:t>
                      </a:r>
                      <a:r>
                        <a:rPr kumimoji="0" lang="sv-SE" sz="10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77 mL/min/1.73 m</a:t>
                      </a:r>
                      <a:r>
                        <a:rPr kumimoji="0" lang="sv-SE" sz="10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80 mL/min/1.73 m</a:t>
                      </a:r>
                      <a:r>
                        <a:rPr kumimoji="0" lang="sv-SE" sz="10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74 mL/min/1.73 m</a:t>
                      </a:r>
                      <a:r>
                        <a:rPr kumimoji="0" lang="sv-SE" sz="10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12700" cmpd="sng">
                      <a:solidFill>
                        <a:srgbClr val="02657B"/>
                      </a:solid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067701"/>
                  </a:ext>
                </a:extLst>
              </a:tr>
              <a:tr h="235662">
                <a:tc vMerge="1">
                  <a:txBody>
                    <a:bodyPr/>
                    <a:lstStyle/>
                    <a:p>
                      <a:endParaRPr lang="en-GB"/>
                    </a:p>
                  </a:txBody>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l">
                        <a:lnSpc>
                          <a:spcPct val="85000"/>
                        </a:lnSpc>
                        <a:spcBef>
                          <a:spcPts val="600"/>
                        </a:spcBef>
                      </a:pPr>
                      <a:r>
                        <a:rPr lang="sv-SE" sz="1000" b="1" baseline="0" dirty="0">
                          <a:solidFill>
                            <a:schemeClr val="tx1"/>
                          </a:solidFill>
                          <a:latin typeface="Arial" panose="020B0604020202020204" pitchFamily="34" charset="0"/>
                          <a:cs typeface="Arial" panose="020B0604020202020204" pitchFamily="34" charset="0"/>
                        </a:rPr>
                        <a:t>A</a:t>
                      </a:r>
                      <a:r>
                        <a:rPr lang="sv-SE" sz="1000" b="1" dirty="0">
                          <a:solidFill>
                            <a:schemeClr val="tx1"/>
                          </a:solidFill>
                          <a:latin typeface="Arial" panose="020B0604020202020204" pitchFamily="34" charset="0"/>
                          <a:cs typeface="Arial" panose="020B0604020202020204" pitchFamily="34" charset="0"/>
                        </a:rPr>
                        <a:t>lbuminuria</a:t>
                      </a:r>
                      <a:endParaRPr lang="en-GB" sz="1000" b="1" dirty="0">
                        <a:solidFill>
                          <a:schemeClr val="tx1"/>
                        </a:solidFill>
                        <a:latin typeface="Arial" panose="020B0604020202020204" pitchFamily="34" charset="0"/>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lang="sv-SE" sz="1000" b="0" dirty="0">
                          <a:solidFill>
                            <a:schemeClr val="tx1"/>
                          </a:solidFill>
                          <a:latin typeface="Arial" panose="020B0604020202020204" pitchFamily="34" charset="0"/>
                          <a:cs typeface="Arial" panose="020B0604020202020204" pitchFamily="34" charset="0"/>
                        </a:rPr>
                        <a:t>25.3%</a:t>
                      </a:r>
                      <a:endParaRPr lang="en-US" sz="1000" b="0" dirty="0">
                        <a:solidFill>
                          <a:schemeClr val="tx1"/>
                        </a:solidFill>
                        <a:latin typeface="Arial" panose="020B0604020202020204" pitchFamily="34" charset="0"/>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22%</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11%</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34.5%</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sv-S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NR</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85000"/>
                        </a:lnSpc>
                        <a:spcBef>
                          <a:spcPts val="60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33.0%</a:t>
                      </a:r>
                    </a:p>
                  </a:txBody>
                  <a:tcPr marL="45720" marR="0" marT="34290" marB="34290" anchor="ctr">
                    <a:lnL w="9525" cap="flat" cmpd="sng" algn="ctr">
                      <a:solidFill>
                        <a:schemeClr val="bg1"/>
                      </a:solidFill>
                      <a:prstDash val="solid"/>
                      <a:round/>
                      <a:headEnd type="none" w="med" len="med"/>
                      <a:tailEnd type="none" w="med" len="med"/>
                    </a:lnL>
                    <a:lnR w="12700" cap="flat" cmpd="sng" algn="ctr">
                      <a:solidFill>
                        <a:srgbClr val="02657B"/>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5878625"/>
                  </a:ext>
                </a:extLst>
              </a:tr>
              <a:tr h="2374842">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85000"/>
                        </a:lnSpc>
                        <a:spcBef>
                          <a:spcPts val="600"/>
                        </a:spcBef>
                      </a:pPr>
                      <a:r>
                        <a:rPr lang="en-US" sz="1000" b="1" dirty="0">
                          <a:solidFill>
                            <a:schemeClr val="tx1"/>
                          </a:solidFill>
                          <a:latin typeface="Arial" panose="020B0604020202020204" pitchFamily="34" charset="0"/>
                          <a:cs typeface="Arial" panose="020B0604020202020204" pitchFamily="34" charset="0"/>
                        </a:rPr>
                        <a:t>Renal outcomes</a:t>
                      </a:r>
                    </a:p>
                  </a:txBody>
                  <a:tcPr marL="45720" marR="0" marT="34290" marB="34290">
                    <a:lnL w="12700" cmpd="sng">
                      <a:solidFill>
                        <a:srgbClr val="02657B"/>
                      </a:solid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lnSpc>
                          <a:spcPct val="85000"/>
                        </a:lnSpc>
                        <a:spcBef>
                          <a:spcPts val="600"/>
                        </a:spcBef>
                      </a:pPr>
                      <a:r>
                        <a:rPr lang="en-US" sz="1000" b="1" dirty="0">
                          <a:solidFill>
                            <a:schemeClr val="tx1"/>
                          </a:solidFill>
                          <a:latin typeface="Arial" panose="020B0604020202020204" pitchFamily="34" charset="0"/>
                          <a:cs typeface="Arial" panose="020B0604020202020204" pitchFamily="34" charset="0"/>
                        </a:rPr>
                        <a:t>UACR reduction</a:t>
                      </a: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Lixisenatide: 34%</a:t>
                      </a:r>
                      <a:r>
                        <a:rPr lang="en-US" sz="1000" b="0" kern="1200" baseline="30000" dirty="0">
                          <a:solidFill>
                            <a:schemeClr val="tx1"/>
                          </a:solidFill>
                          <a:latin typeface="Arial" panose="020B0604020202020204" pitchFamily="34" charset="0"/>
                          <a:ea typeface="+mn-ea"/>
                          <a:cs typeface="Arial" panose="020B0604020202020204" pitchFamily="34" charset="0"/>
                        </a:rPr>
                        <a:t>a</a:t>
                      </a: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 24%</a:t>
                      </a:r>
                    </a:p>
                    <a:p>
                      <a:pPr algn="l">
                        <a:lnSpc>
                          <a:spcPct val="85000"/>
                        </a:lnSpc>
                        <a:spcBef>
                          <a:spcPts val="600"/>
                        </a:spcBef>
                      </a:pPr>
                      <a:r>
                        <a:rPr lang="en-US" sz="1000" b="1" dirty="0">
                          <a:solidFill>
                            <a:schemeClr val="tx1"/>
                          </a:solidFill>
                          <a:latin typeface="Arial" panose="020B0604020202020204" pitchFamily="34" charset="0"/>
                          <a:cs typeface="Arial" panose="020B0604020202020204" pitchFamily="34" charset="0"/>
                        </a:rPr>
                        <a:t>UACR reduction in people with </a:t>
                      </a:r>
                      <a:r>
                        <a:rPr lang="en-US" sz="1000" b="1" kern="1200" dirty="0">
                          <a:solidFill>
                            <a:schemeClr val="tx1"/>
                          </a:solidFill>
                          <a:latin typeface="Arial" panose="020B0604020202020204" pitchFamily="34" charset="0"/>
                          <a:ea typeface="+mn-ea"/>
                          <a:cs typeface="Arial" panose="020B0604020202020204" pitchFamily="34" charset="0"/>
                        </a:rPr>
                        <a:t>macroalbuminuria</a:t>
                      </a:r>
                      <a:endParaRPr lang="en-US" sz="1000" b="1" dirty="0">
                        <a:solidFill>
                          <a:schemeClr val="tx1"/>
                        </a:solidFill>
                        <a:latin typeface="Arial" panose="020B0604020202020204" pitchFamily="34" charset="0"/>
                        <a:cs typeface="Arial" panose="020B0604020202020204" pitchFamily="34" charset="0"/>
                      </a:endParaRP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Lixisenatide: 42%</a:t>
                      </a:r>
                      <a:r>
                        <a:rPr lang="en-US" sz="1000" b="0" kern="1200" baseline="30000" dirty="0">
                          <a:solidFill>
                            <a:schemeClr val="tx1"/>
                          </a:solidFill>
                          <a:latin typeface="Arial" panose="020B0604020202020204" pitchFamily="34" charset="0"/>
                          <a:ea typeface="+mn-ea"/>
                          <a:cs typeface="Arial" panose="020B0604020202020204" pitchFamily="34" charset="0"/>
                        </a:rPr>
                        <a:t>a</a:t>
                      </a: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a:t>
                      </a:r>
                      <a:r>
                        <a:rPr lang="en-US" sz="1000" b="0" kern="1200" dirty="0">
                          <a:solidFill>
                            <a:schemeClr val="tx1"/>
                          </a:solidFill>
                          <a:latin typeface="Arial" panose="020B0604020202020204" pitchFamily="34" charset="0"/>
                          <a:ea typeface="+mn-ea"/>
                          <a:cs typeface="Arial" panose="020B0604020202020204" pitchFamily="34" charset="0"/>
                        </a:rPr>
                        <a:t>: 2%</a:t>
                      </a:r>
                    </a:p>
                  </a:txBody>
                  <a:tcPr marL="45720" marR="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85000"/>
                        </a:lnSpc>
                        <a:spcBef>
                          <a:spcPts val="600"/>
                        </a:spcBef>
                      </a:pPr>
                      <a:r>
                        <a:rPr lang="en-US" sz="1000" b="1" dirty="0">
                          <a:solidFill>
                            <a:schemeClr val="tx1"/>
                          </a:solidFill>
                          <a:latin typeface="Arial" panose="020B0604020202020204" pitchFamily="34" charset="0"/>
                          <a:cs typeface="Arial" panose="020B0604020202020204" pitchFamily="34" charset="0"/>
                        </a:rPr>
                        <a:t>New onset macroalbuminuria</a:t>
                      </a: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Exenatide: 2.2%</a:t>
                      </a:r>
                      <a:endParaRPr lang="en-US" sz="1000" b="0" kern="1200" baseline="30000" dirty="0">
                        <a:solidFill>
                          <a:schemeClr val="tx1"/>
                        </a:solidFill>
                        <a:latin typeface="Arial" panose="020B0604020202020204" pitchFamily="34" charset="0"/>
                        <a:ea typeface="+mn-ea"/>
                        <a:cs typeface="Arial" panose="020B0604020202020204" pitchFamily="34" charset="0"/>
                      </a:endParaRP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a:t>
                      </a:r>
                      <a:r>
                        <a:rPr lang="en-US" sz="1000" b="0" kern="1200" dirty="0">
                          <a:solidFill>
                            <a:schemeClr val="tx1"/>
                          </a:solidFill>
                          <a:latin typeface="Arial" panose="020B0604020202020204" pitchFamily="34" charset="0"/>
                          <a:ea typeface="+mn-ea"/>
                          <a:cs typeface="Arial" panose="020B0604020202020204" pitchFamily="34" charset="0"/>
                        </a:rPr>
                        <a:t>: 2.5%</a:t>
                      </a:r>
                    </a:p>
                    <a:p>
                      <a:pPr algn="l">
                        <a:lnSpc>
                          <a:spcPct val="85000"/>
                        </a:lnSpc>
                        <a:spcBef>
                          <a:spcPts val="600"/>
                        </a:spcBef>
                      </a:pPr>
                      <a:r>
                        <a:rPr lang="en-US" sz="1000" b="1" kern="1200" dirty="0">
                          <a:solidFill>
                            <a:schemeClr val="tx1"/>
                          </a:solidFill>
                          <a:latin typeface="Arial" panose="020B0604020202020204" pitchFamily="34" charset="0"/>
                          <a:ea typeface="+mn-ea"/>
                          <a:cs typeface="Arial" panose="020B0604020202020204" pitchFamily="34" charset="0"/>
                        </a:rPr>
                        <a:t>Composite renal outcome</a:t>
                      </a: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Exenatide: 5.8%</a:t>
                      </a: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a:t>
                      </a:r>
                      <a:r>
                        <a:rPr lang="en-US" sz="1000" b="0" kern="1200" dirty="0">
                          <a:solidFill>
                            <a:schemeClr val="tx1"/>
                          </a:solidFill>
                          <a:latin typeface="Arial" panose="020B0604020202020204" pitchFamily="34" charset="0"/>
                          <a:ea typeface="+mn-ea"/>
                          <a:cs typeface="Arial" panose="020B0604020202020204" pitchFamily="34" charset="0"/>
                        </a:rPr>
                        <a:t>: 6.5%</a:t>
                      </a:r>
                      <a:endParaRPr lang="en-US" sz="1000" b="1" dirty="0">
                        <a:solidFill>
                          <a:schemeClr val="tx1"/>
                        </a:solidFill>
                        <a:latin typeface="Arial" panose="020B0604020202020204" pitchFamily="34" charset="0"/>
                        <a:cs typeface="Arial" panose="020B0604020202020204" pitchFamily="34" charset="0"/>
                      </a:endParaRPr>
                    </a:p>
                  </a:txBody>
                  <a:tcPr marL="45720" marR="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lnSpc>
                          <a:spcPct val="85000"/>
                        </a:lnSpc>
                        <a:spcBef>
                          <a:spcPts val="600"/>
                        </a:spcBef>
                      </a:pPr>
                      <a:r>
                        <a:rPr lang="en-US" sz="1000" b="1" kern="1200" dirty="0">
                          <a:solidFill>
                            <a:schemeClr val="tx1"/>
                          </a:solidFill>
                          <a:latin typeface="Arial" panose="020B0604020202020204" pitchFamily="34" charset="0"/>
                          <a:ea typeface="+mn-ea"/>
                          <a:cs typeface="Arial" panose="020B0604020202020204" pitchFamily="34" charset="0"/>
                        </a:rPr>
                        <a:t>New onset/ persistent macroalbuminuria</a:t>
                      </a:r>
                      <a:r>
                        <a:rPr lang="en-US" sz="1000" b="1" kern="1200" baseline="30000" dirty="0">
                          <a:solidFill>
                            <a:schemeClr val="tx1"/>
                          </a:solidFill>
                          <a:latin typeface="Arial" panose="020B0604020202020204" pitchFamily="34" charset="0"/>
                          <a:ea typeface="+mn-ea"/>
                          <a:cs typeface="Arial" panose="020B0604020202020204" pitchFamily="34" charset="0"/>
                        </a:rPr>
                        <a:t>c</a:t>
                      </a:r>
                      <a:endParaRPr lang="en-US" sz="1000" b="1" kern="1200" dirty="0">
                        <a:solidFill>
                          <a:schemeClr val="tx1"/>
                        </a:solidFill>
                        <a:latin typeface="Arial" panose="020B0604020202020204" pitchFamily="34" charset="0"/>
                        <a:ea typeface="+mn-ea"/>
                        <a:cs typeface="Arial" panose="020B0604020202020204" pitchFamily="34" charset="0"/>
                      </a:endParaRP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Liraglutide: 9</a:t>
                      </a:r>
                      <a:r>
                        <a:rPr lang="en-US" sz="1000" b="0" kern="1200" baseline="30000" dirty="0">
                          <a:solidFill>
                            <a:schemeClr val="tx1"/>
                          </a:solidFill>
                          <a:latin typeface="Arial" panose="020B0604020202020204" pitchFamily="34" charset="0"/>
                          <a:ea typeface="+mn-ea"/>
                          <a:cs typeface="Arial" panose="020B0604020202020204" pitchFamily="34" charset="0"/>
                        </a:rPr>
                        <a:t>a</a:t>
                      </a: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a:t>
                      </a:r>
                      <a:r>
                        <a:rPr lang="en-US" sz="1000" b="0" kern="1200" dirty="0">
                          <a:solidFill>
                            <a:schemeClr val="tx1"/>
                          </a:solidFill>
                          <a:latin typeface="Arial" panose="020B0604020202020204" pitchFamily="34" charset="0"/>
                          <a:ea typeface="+mn-ea"/>
                          <a:cs typeface="Arial" panose="020B0604020202020204" pitchFamily="34" charset="0"/>
                        </a:rPr>
                        <a:t>: 12</a:t>
                      </a:r>
                    </a:p>
                    <a:p>
                      <a:pPr marL="0" marR="0" lvl="0" indent="0" algn="l" defTabSz="685800" rtl="0" eaLnBrk="1" fontAlgn="auto" latinLnBrk="0" hangingPunct="1">
                        <a:lnSpc>
                          <a:spcPct val="85000"/>
                        </a:lnSpc>
                        <a:spcBef>
                          <a:spcPts val="600"/>
                        </a:spcBef>
                        <a:spcAft>
                          <a:spcPts val="0"/>
                        </a:spcAft>
                        <a:buClrTx/>
                        <a:buSzTx/>
                        <a:buFontTx/>
                        <a:buNone/>
                        <a:tabLst/>
                        <a:defRPr/>
                      </a:pPr>
                      <a:r>
                        <a:rPr lang="en-US" sz="1000" b="1" kern="1200" dirty="0">
                          <a:solidFill>
                            <a:schemeClr val="tx1"/>
                          </a:solidFill>
                          <a:latin typeface="Arial" panose="020B0604020202020204" pitchFamily="34" charset="0"/>
                          <a:ea typeface="+mn-ea"/>
                          <a:cs typeface="Arial" panose="020B0604020202020204" pitchFamily="34" charset="0"/>
                        </a:rPr>
                        <a:t>Composite renal outcome</a:t>
                      </a:r>
                      <a:r>
                        <a:rPr lang="en-US" sz="1000" b="1" kern="1200" baseline="30000" dirty="0">
                          <a:solidFill>
                            <a:schemeClr val="tx1"/>
                          </a:solidFill>
                          <a:latin typeface="Arial" panose="020B0604020202020204" pitchFamily="34" charset="0"/>
                          <a:ea typeface="+mn-ea"/>
                          <a:cs typeface="Arial" panose="020B0604020202020204" pitchFamily="34" charset="0"/>
                        </a:rPr>
                        <a:t>b,c</a:t>
                      </a:r>
                      <a:endParaRPr lang="en-US" sz="1000" b="1" kern="1200" dirty="0">
                        <a:solidFill>
                          <a:schemeClr val="tx1"/>
                        </a:solidFill>
                        <a:latin typeface="Arial" panose="020B0604020202020204" pitchFamily="34" charset="0"/>
                        <a:ea typeface="+mn-ea"/>
                        <a:cs typeface="Arial" panose="020B0604020202020204" pitchFamily="34" charset="0"/>
                      </a:endParaRPr>
                    </a:p>
                    <a:p>
                      <a:pPr algn="l">
                        <a:lnSpc>
                          <a:spcPct val="85000"/>
                        </a:lnSpc>
                        <a:spcBef>
                          <a:spcPts val="600"/>
                        </a:spcBef>
                      </a:pPr>
                      <a:r>
                        <a:rPr lang="en-US" sz="1000" b="0" kern="1200" dirty="0">
                          <a:solidFill>
                            <a:schemeClr val="tx1"/>
                          </a:solidFill>
                          <a:latin typeface="Arial" panose="020B0604020202020204" pitchFamily="34" charset="0"/>
                          <a:ea typeface="+mn-ea"/>
                          <a:cs typeface="Arial" panose="020B0604020202020204" pitchFamily="34" charset="0"/>
                        </a:rPr>
                        <a:t>Liraglutide: 15</a:t>
                      </a:r>
                      <a:r>
                        <a:rPr lang="en-US" sz="1000" b="0" kern="1200" baseline="30000" dirty="0">
                          <a:solidFill>
                            <a:schemeClr val="tx1"/>
                          </a:solidFill>
                          <a:latin typeface="Arial" panose="020B0604020202020204" pitchFamily="34" charset="0"/>
                          <a:ea typeface="+mn-ea"/>
                          <a:cs typeface="Arial" panose="020B0604020202020204" pitchFamily="34" charset="0"/>
                        </a:rPr>
                        <a:t>a</a:t>
                      </a:r>
                      <a:endParaRPr lang="en-US" sz="1000" b="0" kern="1200" dirty="0">
                        <a:solidFill>
                          <a:schemeClr val="tx1"/>
                        </a:solidFill>
                        <a:latin typeface="Arial" panose="020B0604020202020204" pitchFamily="34" charset="0"/>
                        <a:ea typeface="+mn-ea"/>
                        <a:cs typeface="Arial" panose="020B0604020202020204" pitchFamily="34" charset="0"/>
                      </a:endParaRPr>
                    </a:p>
                    <a:p>
                      <a:pPr algn="l">
                        <a:lnSpc>
                          <a:spcPct val="85000"/>
                        </a:lnSpc>
                        <a:spcBef>
                          <a:spcPts val="600"/>
                        </a:spcBef>
                      </a:pPr>
                      <a:r>
                        <a:rPr lang="en-US" sz="1000" b="0" dirty="0">
                          <a:solidFill>
                            <a:schemeClr val="tx1"/>
                          </a:solidFill>
                          <a:latin typeface="Arial" panose="020B0604020202020204" pitchFamily="34" charset="0"/>
                          <a:cs typeface="Arial" panose="020B0604020202020204" pitchFamily="34" charset="0"/>
                        </a:rPr>
                        <a:t>Placebo</a:t>
                      </a:r>
                      <a:r>
                        <a:rPr lang="en-US" sz="1000" b="0" kern="1200" dirty="0">
                          <a:solidFill>
                            <a:schemeClr val="tx1"/>
                          </a:solidFill>
                          <a:latin typeface="Arial" panose="020B0604020202020204" pitchFamily="34" charset="0"/>
                          <a:ea typeface="+mn-ea"/>
                          <a:cs typeface="Arial" panose="020B0604020202020204" pitchFamily="34" charset="0"/>
                        </a:rPr>
                        <a:t>: 19</a:t>
                      </a:r>
                      <a:endParaRPr lang="en-US" sz="1000" b="1" kern="1200" dirty="0">
                        <a:solidFill>
                          <a:schemeClr val="tx1"/>
                        </a:solidFill>
                        <a:latin typeface="Arial" panose="020B0604020202020204" pitchFamily="34" charset="0"/>
                        <a:ea typeface="+mn-ea"/>
                        <a:cs typeface="Arial" panose="020B0604020202020204" pitchFamily="34" charset="0"/>
                      </a:endParaRPr>
                    </a:p>
                  </a:txBody>
                  <a:tcPr marL="45720" marR="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1" baseline="0" dirty="0">
                          <a:solidFill>
                            <a:schemeClr val="tx1"/>
                          </a:solidFill>
                          <a:latin typeface="Arial" panose="020B0604020202020204" pitchFamily="34" charset="0"/>
                          <a:cs typeface="Arial" panose="020B0604020202020204" pitchFamily="34" charset="0"/>
                        </a:rPr>
                        <a:t>New onset macroalbuminuria</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Dulaglutide: 8.9%</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Placebo</a:t>
                      </a:r>
                      <a:r>
                        <a:rPr lang="en-US" sz="1000" b="0" baseline="0" dirty="0">
                          <a:solidFill>
                            <a:schemeClr val="tx1"/>
                          </a:solidFill>
                          <a:latin typeface="Arial" panose="020B0604020202020204" pitchFamily="34" charset="0"/>
                          <a:cs typeface="Arial" panose="020B0604020202020204" pitchFamily="34" charset="0"/>
                        </a:rPr>
                        <a:t>: 11.3%</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1" baseline="0" dirty="0">
                          <a:solidFill>
                            <a:schemeClr val="tx1"/>
                          </a:solidFill>
                          <a:latin typeface="Arial" panose="020B0604020202020204" pitchFamily="34" charset="0"/>
                          <a:cs typeface="Arial" panose="020B0604020202020204" pitchFamily="34" charset="0"/>
                        </a:rPr>
                        <a:t>Sustained decline in eGFR ≥30%</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Dulaglutide: 8.9%</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Placebo</a:t>
                      </a:r>
                      <a:r>
                        <a:rPr lang="en-US" sz="1000" b="0" baseline="0" dirty="0">
                          <a:solidFill>
                            <a:schemeClr val="tx1"/>
                          </a:solidFill>
                          <a:latin typeface="Arial" panose="020B0604020202020204" pitchFamily="34" charset="0"/>
                          <a:cs typeface="Arial" panose="020B0604020202020204" pitchFamily="34" charset="0"/>
                        </a:rPr>
                        <a:t>: 11.3%</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1" baseline="0" dirty="0">
                          <a:solidFill>
                            <a:schemeClr val="tx1"/>
                          </a:solidFill>
                          <a:latin typeface="Arial" panose="020B0604020202020204" pitchFamily="34" charset="0"/>
                          <a:cs typeface="Arial" panose="020B0604020202020204" pitchFamily="34" charset="0"/>
                        </a:rPr>
                        <a:t>Chronic renal replacement therapy</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baseline="0" dirty="0">
                          <a:solidFill>
                            <a:schemeClr val="tx1"/>
                          </a:solidFill>
                          <a:latin typeface="Arial" panose="020B0604020202020204" pitchFamily="34" charset="0"/>
                          <a:cs typeface="Arial" panose="020B0604020202020204" pitchFamily="34" charset="0"/>
                        </a:rPr>
                        <a:t>Dulaglutide: 0.3%</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Placebo</a:t>
                      </a:r>
                      <a:r>
                        <a:rPr lang="en-US" sz="1000" b="0" baseline="0" dirty="0">
                          <a:solidFill>
                            <a:schemeClr val="tx1"/>
                          </a:solidFill>
                          <a:latin typeface="Arial" panose="020B0604020202020204" pitchFamily="34" charset="0"/>
                          <a:cs typeface="Arial" panose="020B0604020202020204" pitchFamily="34" charset="0"/>
                        </a:rPr>
                        <a:t>: 0.4%</a:t>
                      </a:r>
                    </a:p>
                  </a:txBody>
                  <a:tcPr marL="45720" marR="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1" baseline="0" dirty="0">
                          <a:solidFill>
                            <a:schemeClr val="tx1"/>
                          </a:solidFill>
                          <a:latin typeface="Arial" panose="020B0604020202020204" pitchFamily="34" charset="0"/>
                          <a:cs typeface="Arial" panose="020B0604020202020204" pitchFamily="34" charset="0"/>
                        </a:rPr>
                        <a:t>New or worsening nephropathy</a:t>
                      </a:r>
                      <a:r>
                        <a:rPr lang="en-US" sz="1000" b="1" baseline="30000" dirty="0">
                          <a:solidFill>
                            <a:schemeClr val="tx1"/>
                          </a:solidFill>
                          <a:latin typeface="Arial" panose="020B0604020202020204" pitchFamily="34" charset="0"/>
                          <a:cs typeface="Arial" panose="020B0604020202020204" pitchFamily="34" charset="0"/>
                        </a:rPr>
                        <a:t>b,d</a:t>
                      </a:r>
                      <a:endParaRPr lang="en-US" sz="10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Semaglutide SC: 3.8%</a:t>
                      </a:r>
                      <a:r>
                        <a:rPr lang="en-US" sz="1000" b="0" kern="1200" baseline="30000" dirty="0">
                          <a:solidFill>
                            <a:schemeClr val="tx1"/>
                          </a:solidFill>
                          <a:latin typeface="Arial" panose="020B0604020202020204" pitchFamily="34" charset="0"/>
                          <a:ea typeface="+mn-ea"/>
                          <a:cs typeface="Arial" panose="020B0604020202020204" pitchFamily="34" charset="0"/>
                        </a:rPr>
                        <a:t>a</a:t>
                      </a: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Placebo</a:t>
                      </a:r>
                      <a:r>
                        <a:rPr lang="en-US" sz="1000" b="0" kern="1200" baseline="0" dirty="0">
                          <a:solidFill>
                            <a:schemeClr val="tx1"/>
                          </a:solidFill>
                          <a:latin typeface="Arial" panose="020B0604020202020204" pitchFamily="34" charset="0"/>
                          <a:ea typeface="+mn-ea"/>
                          <a:cs typeface="Arial" panose="020B0604020202020204" pitchFamily="34" charset="0"/>
                        </a:rPr>
                        <a:t>: 6.1%</a:t>
                      </a:r>
                    </a:p>
                    <a:p>
                      <a:pPr marL="0" marR="0" lvl="0" indent="0" algn="l" defTabSz="914400" rtl="0" eaLnBrk="1" fontAlgn="auto" latinLnBrk="0" hangingPunct="1">
                        <a:lnSpc>
                          <a:spcPct val="85000"/>
                        </a:lnSpc>
                        <a:spcBef>
                          <a:spcPts val="600"/>
                        </a:spcBef>
                        <a:spcAft>
                          <a:spcPts val="0"/>
                        </a:spcAft>
                        <a:buClrTx/>
                        <a:buSzTx/>
                        <a:buFontTx/>
                        <a:buNone/>
                        <a:tabLst/>
                        <a:defRPr/>
                      </a:pPr>
                      <a:endParaRPr lang="en-US" sz="1000" b="0" baseline="0" dirty="0">
                        <a:solidFill>
                          <a:schemeClr val="tx1"/>
                        </a:solidFill>
                        <a:latin typeface="Arial" panose="020B0604020202020204" pitchFamily="34" charset="0"/>
                        <a:cs typeface="Arial" panose="020B0604020202020204" pitchFamily="34" charset="0"/>
                      </a:endParaRPr>
                    </a:p>
                  </a:txBody>
                  <a:tcPr marL="45720" marR="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1" baseline="0" dirty="0">
                          <a:solidFill>
                            <a:schemeClr val="tx1"/>
                          </a:solidFill>
                          <a:latin typeface="Arial" panose="020B0604020202020204" pitchFamily="34" charset="0"/>
                          <a:cs typeface="Arial" panose="020B0604020202020204" pitchFamily="34" charset="0"/>
                        </a:rPr>
                        <a:t>eGFR ratio </a:t>
                      </a:r>
                      <a:br>
                        <a:rPr lang="en-US" sz="1000" b="1" baseline="0" dirty="0">
                          <a:solidFill>
                            <a:schemeClr val="tx1"/>
                          </a:solidFill>
                          <a:latin typeface="Arial" panose="020B0604020202020204" pitchFamily="34" charset="0"/>
                          <a:cs typeface="Arial" panose="020B0604020202020204" pitchFamily="34" charset="0"/>
                        </a:rPr>
                      </a:br>
                      <a:r>
                        <a:rPr lang="en-US" sz="1000" b="1" baseline="0" dirty="0">
                          <a:solidFill>
                            <a:schemeClr val="tx1"/>
                          </a:solidFill>
                          <a:latin typeface="Arial" panose="020B0604020202020204" pitchFamily="34" charset="0"/>
                          <a:cs typeface="Arial" panose="020B0604020202020204" pitchFamily="34" charset="0"/>
                        </a:rPr>
                        <a:t>(CoV %) from baseline to end of treatment</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Oral semaglutide: 0.98</a:t>
                      </a:r>
                    </a:p>
                    <a:p>
                      <a:pPr marL="0" marR="0" lvl="0" indent="0" algn="l" defTabSz="914400" rtl="0" eaLnBrk="1" fontAlgn="auto" latinLnBrk="0" hangingPunct="1">
                        <a:lnSpc>
                          <a:spcPct val="85000"/>
                        </a:lnSpc>
                        <a:spcBef>
                          <a:spcPts val="60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Placebo</a:t>
                      </a:r>
                      <a:r>
                        <a:rPr lang="en-US" sz="1000" b="0" kern="1200" baseline="0" dirty="0">
                          <a:solidFill>
                            <a:schemeClr val="tx1"/>
                          </a:solidFill>
                          <a:latin typeface="Arial" panose="020B0604020202020204" pitchFamily="34" charset="0"/>
                          <a:ea typeface="+mn-ea"/>
                          <a:cs typeface="Arial" panose="020B0604020202020204" pitchFamily="34" charset="0"/>
                        </a:rPr>
                        <a:t>: 0.98</a:t>
                      </a:r>
                    </a:p>
                    <a:p>
                      <a:pPr marL="0" marR="0" lvl="0" indent="0" algn="l" defTabSz="914400" rtl="0" eaLnBrk="1" fontAlgn="auto" latinLnBrk="0" hangingPunct="1">
                        <a:lnSpc>
                          <a:spcPct val="85000"/>
                        </a:lnSpc>
                        <a:spcBef>
                          <a:spcPts val="600"/>
                        </a:spcBef>
                        <a:spcAft>
                          <a:spcPts val="0"/>
                        </a:spcAft>
                        <a:buClrTx/>
                        <a:buSzTx/>
                        <a:buFontTx/>
                        <a:buNone/>
                        <a:tabLst/>
                        <a:defRPr/>
                      </a:pPr>
                      <a:endParaRPr lang="en-US" sz="1000" b="0" baseline="0" dirty="0">
                        <a:solidFill>
                          <a:schemeClr val="tx1"/>
                        </a:solidFill>
                        <a:latin typeface="Arial" panose="020B0604020202020204" pitchFamily="34" charset="0"/>
                        <a:cs typeface="Arial" panose="020B0604020202020204" pitchFamily="34" charset="0"/>
                      </a:endParaRPr>
                    </a:p>
                  </a:txBody>
                  <a:tcPr marL="45720" marR="0" marT="34290" marB="34290">
                    <a:lnL w="9525" cap="flat" cmpd="sng" algn="ctr">
                      <a:solidFill>
                        <a:schemeClr val="bg1"/>
                      </a:solidFill>
                      <a:prstDash val="solid"/>
                      <a:round/>
                      <a:headEnd type="none" w="med" len="med"/>
                      <a:tailEnd type="none" w="med" len="med"/>
                    </a:lnL>
                    <a:lnR w="12700" cmpd="sng">
                      <a:solidFill>
                        <a:srgbClr val="02657B"/>
                      </a:solidFill>
                    </a:lnR>
                    <a:lnT w="9525" cap="flat" cmpd="sng" algn="ctr">
                      <a:solidFill>
                        <a:schemeClr val="bg1"/>
                      </a:solidFill>
                      <a:prstDash val="solid"/>
                      <a:round/>
                      <a:headEnd type="none" w="med" len="med"/>
                      <a:tailEnd type="none" w="med" len="med"/>
                    </a:lnT>
                    <a:lnB w="12700" cmpd="sng">
                      <a:solidFill>
                        <a:srgbClr val="02657B"/>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34249486"/>
                  </a:ext>
                </a:extLst>
              </a:tr>
            </a:tbl>
          </a:graphicData>
        </a:graphic>
      </p:graphicFrame>
    </p:spTree>
    <p:extLst>
      <p:ext uri="{BB962C8B-B14F-4D97-AF65-F5344CB8AC3E}">
        <p14:creationId xmlns:p14="http://schemas.microsoft.com/office/powerpoint/2010/main" val="301846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5">
            <a:extLst>
              <a:ext uri="{FF2B5EF4-FFF2-40B4-BE49-F238E27FC236}">
                <a16:creationId xmlns:a16="http://schemas.microsoft.com/office/drawing/2014/main" id="{E7E35E6D-DBAA-40E0-BD84-D3EED78144EB}"/>
              </a:ext>
            </a:extLst>
          </p:cNvPr>
          <p:cNvGraphicFramePr>
            <a:graphicFrameLocks/>
          </p:cNvGraphicFramePr>
          <p:nvPr/>
        </p:nvGraphicFramePr>
        <p:xfrm>
          <a:off x="2743200" y="108818"/>
          <a:ext cx="5983838" cy="4502080"/>
        </p:xfrm>
        <a:graphic>
          <a:graphicData uri="http://schemas.openxmlformats.org/drawingml/2006/table">
            <a:tbl>
              <a:tblPr firstRow="1" bandRow="1">
                <a:tableStyleId>{5C22544A-7EE6-4342-B048-85BDC9FD1C3A}</a:tableStyleId>
              </a:tblPr>
              <a:tblGrid>
                <a:gridCol w="1221795">
                  <a:extLst>
                    <a:ext uri="{9D8B030D-6E8A-4147-A177-3AD203B41FA5}">
                      <a16:colId xmlns:a16="http://schemas.microsoft.com/office/drawing/2014/main" val="1200094767"/>
                    </a:ext>
                  </a:extLst>
                </a:gridCol>
                <a:gridCol w="353875">
                  <a:extLst>
                    <a:ext uri="{9D8B030D-6E8A-4147-A177-3AD203B41FA5}">
                      <a16:colId xmlns:a16="http://schemas.microsoft.com/office/drawing/2014/main" val="949260124"/>
                    </a:ext>
                  </a:extLst>
                </a:gridCol>
                <a:gridCol w="452708">
                  <a:extLst>
                    <a:ext uri="{9D8B030D-6E8A-4147-A177-3AD203B41FA5}">
                      <a16:colId xmlns:a16="http://schemas.microsoft.com/office/drawing/2014/main" val="3849912678"/>
                    </a:ext>
                  </a:extLst>
                </a:gridCol>
                <a:gridCol w="251237">
                  <a:extLst>
                    <a:ext uri="{9D8B030D-6E8A-4147-A177-3AD203B41FA5}">
                      <a16:colId xmlns:a16="http://schemas.microsoft.com/office/drawing/2014/main" val="817952504"/>
                    </a:ext>
                  </a:extLst>
                </a:gridCol>
                <a:gridCol w="1432746">
                  <a:extLst>
                    <a:ext uri="{9D8B030D-6E8A-4147-A177-3AD203B41FA5}">
                      <a16:colId xmlns:a16="http://schemas.microsoft.com/office/drawing/2014/main" val="3772310654"/>
                    </a:ext>
                  </a:extLst>
                </a:gridCol>
                <a:gridCol w="1184005">
                  <a:extLst>
                    <a:ext uri="{9D8B030D-6E8A-4147-A177-3AD203B41FA5}">
                      <a16:colId xmlns:a16="http://schemas.microsoft.com/office/drawing/2014/main" val="2620298591"/>
                    </a:ext>
                  </a:extLst>
                </a:gridCol>
                <a:gridCol w="1087472">
                  <a:extLst>
                    <a:ext uri="{9D8B030D-6E8A-4147-A177-3AD203B41FA5}">
                      <a16:colId xmlns:a16="http://schemas.microsoft.com/office/drawing/2014/main" val="4066117181"/>
                    </a:ext>
                  </a:extLst>
                </a:gridCol>
              </a:tblGrid>
              <a:tr h="274748">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r>
                        <a:rPr lang="en-US" sz="1200" baseline="30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690544">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6673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66735">
                <a:tc gridSpan="3">
                  <a:txBody>
                    <a:bodyPr/>
                    <a:lstStyle/>
                    <a:p>
                      <a:pPr algn="ctr">
                        <a:lnSpc>
                          <a:spcPct val="85000"/>
                        </a:lnSpc>
                        <a:spcBef>
                          <a:spcPts val="600"/>
                        </a:spcBef>
                      </a:pPr>
                      <a:r>
                        <a:rPr lang="en-US" sz="1200" b="1" dirty="0"/>
                        <a:t>eGFR Categories</a:t>
                      </a:r>
                      <a:r>
                        <a:rPr lang="en-US" sz="1200" b="1" baseline="30000" dirty="0"/>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402964">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540041">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558654">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558654">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540041">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402964">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cxnSp>
        <p:nvCxnSpPr>
          <p:cNvPr id="21" name="Straight Arrow Connector 20">
            <a:extLst>
              <a:ext uri="{FF2B5EF4-FFF2-40B4-BE49-F238E27FC236}">
                <a16:creationId xmlns:a16="http://schemas.microsoft.com/office/drawing/2014/main" id="{A995D53B-398A-4CBB-8285-ACC904CE3834}"/>
              </a:ext>
            </a:extLst>
          </p:cNvPr>
          <p:cNvCxnSpPr>
            <a:cxnSpLocks/>
          </p:cNvCxnSpPr>
          <p:nvPr/>
        </p:nvCxnSpPr>
        <p:spPr>
          <a:xfrm>
            <a:off x="8828923" y="1662267"/>
            <a:ext cx="16202" cy="2948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2858EA1-D849-45CF-A6A2-07EAE390901A}"/>
              </a:ext>
            </a:extLst>
          </p:cNvPr>
          <p:cNvSpPr txBox="1"/>
          <p:nvPr/>
        </p:nvSpPr>
        <p:spPr>
          <a:xfrm rot="5400000">
            <a:off x="7600588" y="3058200"/>
            <a:ext cx="2828396" cy="276999"/>
          </a:xfrm>
          <a:prstGeom prst="rect">
            <a:avLst/>
          </a:prstGeom>
          <a:noFill/>
        </p:spPr>
        <p:txBody>
          <a:bodyPr wrap="square" rtlCol="0">
            <a:spAutoFit/>
          </a:bodyPr>
          <a:lstStyle/>
          <a:p>
            <a:r>
              <a:rPr lang="en-US" sz="1200" b="1" dirty="0"/>
              <a:t>Increasing risk of CKD progression</a:t>
            </a:r>
          </a:p>
        </p:txBody>
      </p:sp>
      <p:cxnSp>
        <p:nvCxnSpPr>
          <p:cNvPr id="23" name="Straight Arrow Connector 22">
            <a:extLst>
              <a:ext uri="{FF2B5EF4-FFF2-40B4-BE49-F238E27FC236}">
                <a16:creationId xmlns:a16="http://schemas.microsoft.com/office/drawing/2014/main" id="{8386C89A-CF7D-4CBF-8C9E-7FFCA3DFF98D}"/>
              </a:ext>
            </a:extLst>
          </p:cNvPr>
          <p:cNvCxnSpPr>
            <a:cxnSpLocks/>
          </p:cNvCxnSpPr>
          <p:nvPr/>
        </p:nvCxnSpPr>
        <p:spPr>
          <a:xfrm>
            <a:off x="5019472" y="4718081"/>
            <a:ext cx="367001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A16CB1C-AC80-4FF3-A961-35D5C79AC72A}"/>
              </a:ext>
            </a:extLst>
          </p:cNvPr>
          <p:cNvSpPr txBox="1"/>
          <p:nvPr/>
        </p:nvSpPr>
        <p:spPr>
          <a:xfrm>
            <a:off x="5786124" y="4730383"/>
            <a:ext cx="3027218" cy="276999"/>
          </a:xfrm>
          <a:prstGeom prst="rect">
            <a:avLst/>
          </a:prstGeom>
          <a:noFill/>
        </p:spPr>
        <p:txBody>
          <a:bodyPr wrap="square" rtlCol="0">
            <a:spAutoFit/>
          </a:bodyPr>
          <a:lstStyle/>
          <a:p>
            <a:r>
              <a:rPr lang="en-US" sz="1200" b="1" dirty="0"/>
              <a:t>Increasing risk of CKD progression</a:t>
            </a:r>
          </a:p>
        </p:txBody>
      </p:sp>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138993" y="183127"/>
            <a:ext cx="4866244" cy="824841"/>
          </a:xfrm>
        </p:spPr>
        <p:txBody>
          <a:bodyPr/>
          <a:lstStyle/>
          <a:p>
            <a:pPr>
              <a:spcBef>
                <a:spcPts val="600"/>
              </a:spcBef>
            </a:pPr>
            <a:r>
              <a:rPr lang="en-US" sz="2800" dirty="0"/>
              <a:t>FLOW Study Population: </a:t>
            </a:r>
            <a:br>
              <a:rPr lang="en-US" sz="2800" dirty="0"/>
            </a:br>
            <a:r>
              <a:rPr lang="en-US" sz="2800" dirty="0"/>
              <a:t>Semaglutide in T2DM &amp; CKD </a:t>
            </a:r>
          </a:p>
        </p:txBody>
      </p:sp>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bIns="118872"/>
          <a:lstStyle/>
          <a:p>
            <a:pPr marL="7938" indent="0"/>
            <a:r>
              <a:rPr lang="en-US" dirty="0"/>
              <a:t>1.</a:t>
            </a:r>
            <a:r>
              <a:rPr lang="da-DK" dirty="0"/>
              <a:t> Williams DM, et al. Diabetes Ther. 2020;11(10):2221-2235.</a:t>
            </a:r>
            <a:r>
              <a:rPr lang="en-US" dirty="0"/>
              <a:t> 2. </a:t>
            </a:r>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sp>
        <p:nvSpPr>
          <p:cNvPr id="11" name="TextBox 10">
            <a:extLst>
              <a:ext uri="{FF2B5EF4-FFF2-40B4-BE49-F238E27FC236}">
                <a16:creationId xmlns:a16="http://schemas.microsoft.com/office/drawing/2014/main" id="{F5543431-5B3C-F941-B33D-D1904F34237E}"/>
              </a:ext>
            </a:extLst>
          </p:cNvPr>
          <p:cNvSpPr txBox="1"/>
          <p:nvPr/>
        </p:nvSpPr>
        <p:spPr>
          <a:xfrm>
            <a:off x="107832" y="1034648"/>
            <a:ext cx="2655007" cy="2751522"/>
          </a:xfrm>
          <a:prstGeom prst="rect">
            <a:avLst/>
          </a:prstGeom>
          <a:noFill/>
        </p:spPr>
        <p:txBody>
          <a:bodyPr wrap="square" rtlCol="0">
            <a:spAutoFit/>
          </a:bodyPr>
          <a:lstStyle/>
          <a:p>
            <a:pPr marL="285750" indent="-285750">
              <a:lnSpc>
                <a:spcPct val="85000"/>
              </a:lnSpc>
              <a:spcBef>
                <a:spcPts val="600"/>
              </a:spcBef>
              <a:buFont typeface="Arial" panose="020B0604020202020204" pitchFamily="34" charset="0"/>
              <a:buChar char="•"/>
            </a:pPr>
            <a:r>
              <a:rPr lang="en-US" sz="1400" dirty="0"/>
              <a:t>≥ 18 years of age</a:t>
            </a:r>
          </a:p>
          <a:p>
            <a:pPr marL="285750" indent="-285750">
              <a:lnSpc>
                <a:spcPct val="85000"/>
              </a:lnSpc>
              <a:spcBef>
                <a:spcPts val="600"/>
              </a:spcBef>
              <a:buFont typeface="Arial" panose="020B0604020202020204" pitchFamily="34" charset="0"/>
              <a:buChar char="•"/>
            </a:pPr>
            <a:r>
              <a:rPr lang="en-US" sz="1400" dirty="0"/>
              <a:t>HbA1C ≤ 10%</a:t>
            </a:r>
          </a:p>
          <a:p>
            <a:pPr marL="285750" indent="-285750">
              <a:lnSpc>
                <a:spcPct val="85000"/>
              </a:lnSpc>
              <a:spcBef>
                <a:spcPts val="600"/>
              </a:spcBef>
              <a:buFont typeface="Arial" panose="020B0604020202020204" pitchFamily="34" charset="0"/>
              <a:buChar char="•"/>
            </a:pPr>
            <a:r>
              <a:rPr lang="en-US" sz="1400" dirty="0"/>
              <a:t>Max tolerated ACEi or ARB</a:t>
            </a:r>
          </a:p>
          <a:p>
            <a:pPr marL="285750" indent="-285750">
              <a:lnSpc>
                <a:spcPct val="85000"/>
              </a:lnSpc>
              <a:spcBef>
                <a:spcPts val="600"/>
              </a:spcBef>
              <a:buFont typeface="Arial" panose="020B0604020202020204" pitchFamily="34" charset="0"/>
              <a:buChar char="•"/>
            </a:pPr>
            <a:r>
              <a:rPr lang="en-US" sz="1400" dirty="0"/>
              <a:t>eGFR ≥ 50 and ≤ 75 mL/min/1.73 m</a:t>
            </a:r>
            <a:r>
              <a:rPr lang="en-US" sz="1400" baseline="30000" dirty="0"/>
              <a:t>2</a:t>
            </a:r>
            <a:r>
              <a:rPr lang="en-US" sz="1400" dirty="0"/>
              <a:t> </a:t>
            </a:r>
          </a:p>
          <a:p>
            <a:pPr marL="285750" indent="-285750">
              <a:lnSpc>
                <a:spcPct val="85000"/>
              </a:lnSpc>
              <a:spcBef>
                <a:spcPts val="600"/>
              </a:spcBef>
              <a:buFont typeface="Arial" panose="020B0604020202020204" pitchFamily="34" charset="0"/>
              <a:buChar char="•"/>
            </a:pPr>
            <a:r>
              <a:rPr lang="en-US" sz="1400" dirty="0"/>
              <a:t>UACR ≥ 300 and ≤ 5000 mg/g </a:t>
            </a:r>
            <a:br>
              <a:rPr lang="en-US" sz="1400" dirty="0"/>
            </a:br>
            <a:r>
              <a:rPr lang="en-US" sz="1400" dirty="0"/>
              <a:t>                </a:t>
            </a:r>
            <a:r>
              <a:rPr lang="en-US" sz="1400" i="1" dirty="0"/>
              <a:t>OR</a:t>
            </a:r>
          </a:p>
          <a:p>
            <a:pPr marL="285750" indent="-285750">
              <a:lnSpc>
                <a:spcPct val="85000"/>
              </a:lnSpc>
              <a:spcBef>
                <a:spcPts val="600"/>
              </a:spcBef>
              <a:buFont typeface="Arial" panose="020B0604020202020204" pitchFamily="34" charset="0"/>
              <a:buChar char="•"/>
            </a:pPr>
            <a:r>
              <a:rPr lang="en-US" sz="1400" dirty="0"/>
              <a:t>eGFR ≥ 25 and ≤ 50 mL/min/1.73 m</a:t>
            </a:r>
            <a:r>
              <a:rPr lang="en-US" sz="1400" baseline="30000" dirty="0"/>
              <a:t>2</a:t>
            </a:r>
            <a:r>
              <a:rPr lang="en-US" sz="1400" dirty="0"/>
              <a:t> </a:t>
            </a:r>
          </a:p>
          <a:p>
            <a:pPr marL="285750" indent="-285750">
              <a:lnSpc>
                <a:spcPct val="85000"/>
              </a:lnSpc>
              <a:spcBef>
                <a:spcPts val="600"/>
              </a:spcBef>
              <a:buFont typeface="Arial" panose="020B0604020202020204" pitchFamily="34" charset="0"/>
              <a:buChar char="•"/>
            </a:pPr>
            <a:r>
              <a:rPr lang="en-US" sz="1400" dirty="0"/>
              <a:t>UACR ≥ 100 and ≤ 5000 mg/g </a:t>
            </a:r>
          </a:p>
        </p:txBody>
      </p:sp>
      <p:graphicFrame>
        <p:nvGraphicFramePr>
          <p:cNvPr id="19" name="Table 18">
            <a:extLst>
              <a:ext uri="{FF2B5EF4-FFF2-40B4-BE49-F238E27FC236}">
                <a16:creationId xmlns:a16="http://schemas.microsoft.com/office/drawing/2014/main" id="{CF629910-2614-4FA1-9CA9-64D7AA9A1E6B}"/>
              </a:ext>
            </a:extLst>
          </p:cNvPr>
          <p:cNvGraphicFramePr>
            <a:graphicFrameLocks noGrp="1"/>
          </p:cNvGraphicFramePr>
          <p:nvPr>
            <p:extLst>
              <p:ext uri="{D42A27DB-BD31-4B8C-83A1-F6EECF244321}">
                <p14:modId xmlns:p14="http://schemas.microsoft.com/office/powerpoint/2010/main" val="1252615082"/>
              </p:ext>
            </p:extLst>
          </p:nvPr>
        </p:nvGraphicFramePr>
        <p:xfrm>
          <a:off x="288777" y="3876065"/>
          <a:ext cx="2247113" cy="1013460"/>
        </p:xfrm>
        <a:graphic>
          <a:graphicData uri="http://schemas.openxmlformats.org/drawingml/2006/table">
            <a:tbl>
              <a:tblPr firstRow="1" bandRow="1">
                <a:tableStyleId>{8EC20E35-A176-4012-BC5E-935CFFF8708E}</a:tableStyleId>
              </a:tblPr>
              <a:tblGrid>
                <a:gridCol w="2247113">
                  <a:extLst>
                    <a:ext uri="{9D8B030D-6E8A-4147-A177-3AD203B41FA5}">
                      <a16:colId xmlns:a16="http://schemas.microsoft.com/office/drawing/2014/main" val="2538100436"/>
                    </a:ext>
                  </a:extLst>
                </a:gridCol>
              </a:tblGrid>
              <a:tr h="984241">
                <a:tc>
                  <a:txBody>
                    <a:bodyPr/>
                    <a:lstStyle/>
                    <a:p>
                      <a:pPr algn="ctr">
                        <a:lnSpc>
                          <a:spcPct val="85000"/>
                        </a:lnSpc>
                        <a:spcBef>
                          <a:spcPts val="300"/>
                        </a:spcBef>
                      </a:pPr>
                      <a:r>
                        <a:rPr lang="en-US" sz="1400" b="1" dirty="0">
                          <a:solidFill>
                            <a:srgbClr val="000000"/>
                          </a:solidFill>
                          <a:latin typeface="Arial"/>
                          <a:cs typeface="Arial"/>
                        </a:rPr>
                        <a:t>Primary Endpoint:</a:t>
                      </a:r>
                    </a:p>
                    <a:p>
                      <a:pPr lvl="0" algn="ctr">
                        <a:lnSpc>
                          <a:spcPct val="85000"/>
                        </a:lnSpc>
                        <a:spcBef>
                          <a:spcPts val="300"/>
                        </a:spcBef>
                        <a:buNone/>
                      </a:pPr>
                      <a:r>
                        <a:rPr lang="en-US" sz="1400" b="1" baseline="0" dirty="0">
                          <a:solidFill>
                            <a:srgbClr val="000000"/>
                          </a:solidFill>
                          <a:latin typeface="+mn-lt"/>
                          <a:cs typeface="Arial"/>
                        </a:rPr>
                        <a:t>Composite of eGFR decline </a:t>
                      </a:r>
                      <a:r>
                        <a:rPr lang="en-US" sz="1400" b="1" baseline="0" dirty="0">
                          <a:solidFill>
                            <a:schemeClr val="tx1"/>
                          </a:solidFill>
                          <a:latin typeface="+mn-lt"/>
                          <a:cs typeface="Arial"/>
                        </a:rPr>
                        <a:t>of</a:t>
                      </a:r>
                      <a:br>
                        <a:rPr lang="en-US" sz="1400" b="1" baseline="0" dirty="0">
                          <a:solidFill>
                            <a:schemeClr val="tx1"/>
                          </a:solidFill>
                          <a:latin typeface="+mn-lt"/>
                          <a:cs typeface="Arial"/>
                        </a:rPr>
                      </a:br>
                      <a:r>
                        <a:rPr lang="en-US" sz="1400" dirty="0">
                          <a:solidFill>
                            <a:schemeClr val="tx1"/>
                          </a:solidFill>
                        </a:rPr>
                        <a:t>≥ 50%, ESRD, renal or CV death</a:t>
                      </a:r>
                      <a:endParaRPr lang="en-US" sz="1400" b="1" baseline="0" dirty="0">
                        <a:solidFill>
                          <a:schemeClr val="tx1"/>
                        </a:solidFill>
                        <a:latin typeface="+mn-lt"/>
                        <a:cs typeface="Arial"/>
                      </a:endParaRP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40886319"/>
                  </a:ext>
                </a:extLst>
              </a:tr>
            </a:tbl>
          </a:graphicData>
        </a:graphic>
      </p:graphicFrame>
      <p:sp>
        <p:nvSpPr>
          <p:cNvPr id="5" name="Freeform: Shape 4">
            <a:extLst>
              <a:ext uri="{FF2B5EF4-FFF2-40B4-BE49-F238E27FC236}">
                <a16:creationId xmlns:a16="http://schemas.microsoft.com/office/drawing/2014/main" id="{DA19E9CE-B030-46A8-B3A0-DB0543B4337D}"/>
              </a:ext>
            </a:extLst>
          </p:cNvPr>
          <p:cNvSpPr/>
          <p:nvPr/>
        </p:nvSpPr>
        <p:spPr>
          <a:xfrm>
            <a:off x="6724309" y="2158030"/>
            <a:ext cx="1974574" cy="1901687"/>
          </a:xfrm>
          <a:custGeom>
            <a:avLst/>
            <a:gdLst>
              <a:gd name="connsiteX0" fmla="*/ 914400 w 1974574"/>
              <a:gd name="connsiteY0" fmla="*/ 0 h 1901687"/>
              <a:gd name="connsiteX1" fmla="*/ 907774 w 1974574"/>
              <a:gd name="connsiteY1" fmla="*/ 563217 h 1901687"/>
              <a:gd name="connsiteX2" fmla="*/ 0 w 1974574"/>
              <a:gd name="connsiteY2" fmla="*/ 556591 h 1901687"/>
              <a:gd name="connsiteX3" fmla="*/ 0 w 1974574"/>
              <a:gd name="connsiteY3" fmla="*/ 1901687 h 1901687"/>
              <a:gd name="connsiteX4" fmla="*/ 1967948 w 1974574"/>
              <a:gd name="connsiteY4" fmla="*/ 1895060 h 1901687"/>
              <a:gd name="connsiteX5" fmla="*/ 1974574 w 1974574"/>
              <a:gd name="connsiteY5" fmla="*/ 26504 h 1901687"/>
              <a:gd name="connsiteX6" fmla="*/ 914400 w 1974574"/>
              <a:gd name="connsiteY6" fmla="*/ 0 h 19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574" h="1901687">
                <a:moveTo>
                  <a:pt x="914400" y="0"/>
                </a:moveTo>
                <a:cubicBezTo>
                  <a:pt x="912191" y="187739"/>
                  <a:pt x="909983" y="375478"/>
                  <a:pt x="907774" y="563217"/>
                </a:cubicBezTo>
                <a:lnTo>
                  <a:pt x="0" y="556591"/>
                </a:lnTo>
                <a:lnTo>
                  <a:pt x="0" y="1901687"/>
                </a:lnTo>
                <a:lnTo>
                  <a:pt x="1967948" y="1895060"/>
                </a:lnTo>
                <a:cubicBezTo>
                  <a:pt x="1970157" y="1272208"/>
                  <a:pt x="1972365" y="649356"/>
                  <a:pt x="1974574" y="26504"/>
                </a:cubicBezTo>
                <a:lnTo>
                  <a:pt x="914400" y="0"/>
                </a:lnTo>
                <a:close/>
              </a:path>
            </a:pathLst>
          </a:custGeom>
          <a:solidFill>
            <a:schemeClr val="bg1">
              <a:lumMod val="95000"/>
              <a:alpha val="30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AE15CC-0585-47AE-B884-08E94CFA3CED}"/>
              </a:ext>
            </a:extLst>
          </p:cNvPr>
          <p:cNvSpPr txBox="1"/>
          <p:nvPr/>
        </p:nvSpPr>
        <p:spPr>
          <a:xfrm>
            <a:off x="6986342" y="2851162"/>
            <a:ext cx="1413933" cy="646331"/>
          </a:xfrm>
          <a:prstGeom prst="rect">
            <a:avLst/>
          </a:prstGeom>
          <a:noFill/>
        </p:spPr>
        <p:txBody>
          <a:bodyPr wrap="square" rtlCol="0">
            <a:spAutoFit/>
          </a:bodyPr>
          <a:lstStyle/>
          <a:p>
            <a:pPr algn="ctr"/>
            <a:r>
              <a:rPr lang="en-US" dirty="0">
                <a:solidFill>
                  <a:schemeClr val="bg1"/>
                </a:solidFill>
              </a:rPr>
              <a:t>Study Population</a:t>
            </a:r>
            <a:r>
              <a:rPr lang="en-US" baseline="30000" dirty="0">
                <a:solidFill>
                  <a:schemeClr val="bg1"/>
                </a:solidFill>
              </a:rPr>
              <a:t>1</a:t>
            </a:r>
          </a:p>
        </p:txBody>
      </p:sp>
    </p:spTree>
    <p:extLst>
      <p:ext uri="{BB962C8B-B14F-4D97-AF65-F5344CB8AC3E}">
        <p14:creationId xmlns:p14="http://schemas.microsoft.com/office/powerpoint/2010/main" val="192590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7032-1508-40B5-BEA3-CC4A4839F860}"/>
              </a:ext>
            </a:extLst>
          </p:cNvPr>
          <p:cNvSpPr>
            <a:spLocks noGrp="1"/>
          </p:cNvSpPr>
          <p:nvPr>
            <p:ph type="title"/>
          </p:nvPr>
        </p:nvSpPr>
        <p:spPr>
          <a:xfrm>
            <a:off x="417095" y="285743"/>
            <a:ext cx="8309810" cy="458587"/>
          </a:xfrm>
        </p:spPr>
        <p:txBody>
          <a:bodyPr/>
          <a:lstStyle/>
          <a:p>
            <a:r>
              <a:rPr lang="en-US" sz="2800" dirty="0"/>
              <a:t>SGLT-2 Inhibitor or GLP-1 RA?</a:t>
            </a:r>
          </a:p>
        </p:txBody>
      </p:sp>
      <p:sp>
        <p:nvSpPr>
          <p:cNvPr id="3" name="Text Placeholder 2">
            <a:extLst>
              <a:ext uri="{FF2B5EF4-FFF2-40B4-BE49-F238E27FC236}">
                <a16:creationId xmlns:a16="http://schemas.microsoft.com/office/drawing/2014/main" id="{B66A1FA5-3DBF-434D-9549-DF235A2DD3FC}"/>
              </a:ext>
            </a:extLst>
          </p:cNvPr>
          <p:cNvSpPr>
            <a:spLocks noGrp="1"/>
          </p:cNvSpPr>
          <p:nvPr>
            <p:ph type="body" sz="quarter" idx="10"/>
          </p:nvPr>
        </p:nvSpPr>
        <p:spPr>
          <a:xfrm>
            <a:off x="0" y="4761857"/>
            <a:ext cx="8064137" cy="381643"/>
          </a:xfrm>
        </p:spPr>
        <p:txBody>
          <a:bodyPr bIns="118872"/>
          <a:lstStyle/>
          <a:p>
            <a:pPr marL="7938" indent="0"/>
            <a:r>
              <a:rPr lang="en-US" dirty="0"/>
              <a:t>HF = Heart failure. </a:t>
            </a:r>
            <a:br>
              <a:rPr lang="en-US" dirty="0"/>
            </a:br>
            <a:r>
              <a:rPr lang="en-US" dirty="0"/>
              <a:t>1. American Diabetes Association. </a:t>
            </a:r>
            <a:r>
              <a:rPr lang="en-US" i="1" dirty="0"/>
              <a:t>Diabetes Care</a:t>
            </a:r>
            <a:r>
              <a:rPr lang="en-US" dirty="0"/>
              <a:t>. 2021;44(suppl 1):S1-S232;  2. Garber AJ, et al. </a:t>
            </a:r>
            <a:r>
              <a:rPr lang="en-US" i="1" dirty="0"/>
              <a:t>Endocr Pract</a:t>
            </a:r>
            <a:r>
              <a:rPr lang="en-US" dirty="0"/>
              <a:t>. 2020;26:107-139. </a:t>
            </a:r>
          </a:p>
        </p:txBody>
      </p:sp>
      <p:sp>
        <p:nvSpPr>
          <p:cNvPr id="6" name="TextBox 5">
            <a:extLst>
              <a:ext uri="{FF2B5EF4-FFF2-40B4-BE49-F238E27FC236}">
                <a16:creationId xmlns:a16="http://schemas.microsoft.com/office/drawing/2014/main" id="{30534A06-2481-D140-B82A-C728539A240B}"/>
              </a:ext>
            </a:extLst>
          </p:cNvPr>
          <p:cNvSpPr txBox="1"/>
          <p:nvPr/>
        </p:nvSpPr>
        <p:spPr>
          <a:xfrm>
            <a:off x="1666754" y="1019371"/>
            <a:ext cx="5810491" cy="563231"/>
          </a:xfrm>
          <a:prstGeom prst="rect">
            <a:avLst/>
          </a:prstGeom>
          <a:noFill/>
        </p:spPr>
        <p:txBody>
          <a:bodyPr wrap="square" rtlCol="0">
            <a:spAutoFit/>
          </a:bodyPr>
          <a:lstStyle/>
          <a:p>
            <a:pPr algn="ctr">
              <a:lnSpc>
                <a:spcPct val="85000"/>
              </a:lnSpc>
              <a:spcBef>
                <a:spcPts val="600"/>
              </a:spcBef>
            </a:pPr>
            <a:r>
              <a:rPr lang="en-US" b="1" dirty="0"/>
              <a:t>Recommended Use in People With T2DM With Existing CV/Renal Disease</a:t>
            </a:r>
          </a:p>
        </p:txBody>
      </p:sp>
      <p:sp>
        <p:nvSpPr>
          <p:cNvPr id="7" name="Rectangle 6">
            <a:extLst>
              <a:ext uri="{FF2B5EF4-FFF2-40B4-BE49-F238E27FC236}">
                <a16:creationId xmlns:a16="http://schemas.microsoft.com/office/drawing/2014/main" id="{459C5C7A-4211-9B43-8949-DAE074873AA2}"/>
              </a:ext>
            </a:extLst>
          </p:cNvPr>
          <p:cNvSpPr/>
          <p:nvPr/>
        </p:nvSpPr>
        <p:spPr>
          <a:xfrm>
            <a:off x="323898" y="1692632"/>
            <a:ext cx="8468972" cy="884145"/>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4B7F385-19E5-4C4E-93CE-85B4675DC507}"/>
              </a:ext>
            </a:extLst>
          </p:cNvPr>
          <p:cNvSpPr txBox="1"/>
          <p:nvPr/>
        </p:nvSpPr>
        <p:spPr>
          <a:xfrm>
            <a:off x="611203" y="1757629"/>
            <a:ext cx="7921592" cy="720197"/>
          </a:xfrm>
          <a:prstGeom prst="rect">
            <a:avLst/>
          </a:prstGeom>
          <a:noFill/>
        </p:spPr>
        <p:txBody>
          <a:bodyPr wrap="square" rtlCol="0">
            <a:spAutoFit/>
          </a:bodyPr>
          <a:lstStyle/>
          <a:p>
            <a:pPr algn="ctr">
              <a:lnSpc>
                <a:spcPct val="85000"/>
              </a:lnSpc>
              <a:spcBef>
                <a:spcPts val="600"/>
              </a:spcBef>
            </a:pPr>
            <a:r>
              <a:rPr lang="en-US" sz="1600" dirty="0">
                <a:solidFill>
                  <a:schemeClr val="bg1"/>
                </a:solidFill>
              </a:rPr>
              <a:t>Presence of high ASCVD risk, established ASCVD, established CKD, or HF guides selection of glucose-lowering agent, independency of baseline, or individualized A1C level or metformin use</a:t>
            </a:r>
            <a:r>
              <a:rPr lang="en-US" sz="1600" baseline="30000" dirty="0">
                <a:solidFill>
                  <a:schemeClr val="bg1"/>
                </a:solidFill>
              </a:rPr>
              <a:t>1,2</a:t>
            </a:r>
          </a:p>
        </p:txBody>
      </p:sp>
      <p:sp>
        <p:nvSpPr>
          <p:cNvPr id="9" name="TextBox 8">
            <a:extLst>
              <a:ext uri="{FF2B5EF4-FFF2-40B4-BE49-F238E27FC236}">
                <a16:creationId xmlns:a16="http://schemas.microsoft.com/office/drawing/2014/main" id="{A7A6ADC8-1247-DE4D-AD4B-C620616F192A}"/>
              </a:ext>
            </a:extLst>
          </p:cNvPr>
          <p:cNvSpPr txBox="1"/>
          <p:nvPr/>
        </p:nvSpPr>
        <p:spPr>
          <a:xfrm>
            <a:off x="1076647" y="2813781"/>
            <a:ext cx="3144750" cy="1004890"/>
          </a:xfrm>
          <a:prstGeom prst="rect">
            <a:avLst/>
          </a:prstGeom>
          <a:noFill/>
        </p:spPr>
        <p:txBody>
          <a:bodyPr wrap="square" rtlCol="0">
            <a:spAutoFit/>
          </a:bodyPr>
          <a:lstStyle/>
          <a:p>
            <a:pPr>
              <a:lnSpc>
                <a:spcPct val="85000"/>
              </a:lnSpc>
              <a:spcBef>
                <a:spcPts val="600"/>
              </a:spcBef>
            </a:pPr>
            <a:r>
              <a:rPr lang="en-US" sz="1600" b="1" dirty="0"/>
              <a:t>If ASCVD predominates</a:t>
            </a:r>
            <a:r>
              <a:rPr lang="en-US" sz="1600" b="1" baseline="30000" dirty="0"/>
              <a:t>1,2</a:t>
            </a:r>
          </a:p>
          <a:p>
            <a:pPr marL="114300" indent="-114300">
              <a:lnSpc>
                <a:spcPct val="85000"/>
              </a:lnSpc>
              <a:spcBef>
                <a:spcPts val="600"/>
              </a:spcBef>
              <a:buFont typeface="Arial" panose="020B0604020202020204" pitchFamily="34" charset="0"/>
              <a:buChar char="•"/>
            </a:pPr>
            <a:r>
              <a:rPr lang="en-US" sz="1400" dirty="0"/>
              <a:t>GLP-1 RA with proven CVD benefit</a:t>
            </a:r>
            <a:endParaRPr lang="en-US" sz="1400" baseline="30000" dirty="0"/>
          </a:p>
          <a:p>
            <a:pPr marL="114300" indent="-114300">
              <a:lnSpc>
                <a:spcPct val="85000"/>
              </a:lnSpc>
              <a:spcBef>
                <a:spcPts val="600"/>
              </a:spcBef>
              <a:buFont typeface="Arial" panose="020B0604020202020204" pitchFamily="34" charset="0"/>
              <a:buChar char="•"/>
            </a:pPr>
            <a:r>
              <a:rPr lang="en-US" sz="1400" dirty="0"/>
              <a:t>SGLT2 inhibitor with proven CVD benefit, if eGFR is adequate</a:t>
            </a:r>
            <a:endParaRPr lang="en-US" sz="1400" baseline="30000" dirty="0"/>
          </a:p>
        </p:txBody>
      </p:sp>
      <p:sp>
        <p:nvSpPr>
          <p:cNvPr id="10" name="TextBox 9">
            <a:extLst>
              <a:ext uri="{FF2B5EF4-FFF2-40B4-BE49-F238E27FC236}">
                <a16:creationId xmlns:a16="http://schemas.microsoft.com/office/drawing/2014/main" id="{8BC1CE53-1B37-8142-ABFF-A30034F03908}"/>
              </a:ext>
            </a:extLst>
          </p:cNvPr>
          <p:cNvSpPr txBox="1"/>
          <p:nvPr/>
        </p:nvSpPr>
        <p:spPr>
          <a:xfrm>
            <a:off x="5239853" y="2706103"/>
            <a:ext cx="3688755" cy="1554272"/>
          </a:xfrm>
          <a:prstGeom prst="rect">
            <a:avLst/>
          </a:prstGeom>
          <a:noFill/>
        </p:spPr>
        <p:txBody>
          <a:bodyPr wrap="square" rtlCol="0">
            <a:spAutoFit/>
          </a:bodyPr>
          <a:lstStyle/>
          <a:p>
            <a:pPr>
              <a:lnSpc>
                <a:spcPct val="85000"/>
              </a:lnSpc>
              <a:spcBef>
                <a:spcPts val="600"/>
              </a:spcBef>
            </a:pPr>
            <a:r>
              <a:rPr lang="en-US" sz="1600" b="1" dirty="0"/>
              <a:t>If HF or CKD predominates</a:t>
            </a:r>
            <a:r>
              <a:rPr lang="en-US" sz="1600" b="1" baseline="30000" dirty="0"/>
              <a:t>1,2</a:t>
            </a:r>
          </a:p>
          <a:p>
            <a:pPr marL="114300" indent="-114300">
              <a:lnSpc>
                <a:spcPct val="85000"/>
              </a:lnSpc>
              <a:spcBef>
                <a:spcPts val="600"/>
              </a:spcBef>
              <a:buFont typeface="Arial" panose="020B0604020202020204" pitchFamily="34" charset="0"/>
              <a:buChar char="•"/>
            </a:pPr>
            <a:r>
              <a:rPr lang="en-US" sz="1400" dirty="0"/>
              <a:t>SGLT2 inhibitor with evidence of reducing HF</a:t>
            </a:r>
            <a:r>
              <a:rPr lang="en-US" sz="1400" baseline="30000" dirty="0"/>
              <a:t> </a:t>
            </a:r>
            <a:r>
              <a:rPr lang="en-US" sz="1400" dirty="0"/>
              <a:t>and/or CKD progression, if eGFR is adequate</a:t>
            </a:r>
          </a:p>
          <a:p>
            <a:pPr marL="114300" indent="-114300">
              <a:lnSpc>
                <a:spcPct val="85000"/>
              </a:lnSpc>
              <a:spcBef>
                <a:spcPts val="600"/>
              </a:spcBef>
              <a:buFont typeface="Arial" panose="020B0604020202020204" pitchFamily="34" charset="0"/>
              <a:buChar char="•"/>
            </a:pPr>
            <a:r>
              <a:rPr lang="en-US" sz="1400" dirty="0"/>
              <a:t>GLP-1 RA with proven CVD benefit</a:t>
            </a:r>
            <a:r>
              <a:rPr lang="en-US" sz="1400" baseline="30000" dirty="0"/>
              <a:t> </a:t>
            </a:r>
            <a:r>
              <a:rPr lang="en-US" sz="1400" dirty="0"/>
              <a:t>if SGLT2 inhibitor is contraindicated, not tolerated, or eGFR not adequate </a:t>
            </a:r>
          </a:p>
        </p:txBody>
      </p:sp>
      <p:pic>
        <p:nvPicPr>
          <p:cNvPr id="11" name="Picture 10">
            <a:extLst>
              <a:ext uri="{FF2B5EF4-FFF2-40B4-BE49-F238E27FC236}">
                <a16:creationId xmlns:a16="http://schemas.microsoft.com/office/drawing/2014/main" id="{B998F7CE-F1CE-4447-91EA-ADC64764D16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22540" y="2706103"/>
            <a:ext cx="517736" cy="733284"/>
          </a:xfrm>
          <a:prstGeom prst="rect">
            <a:avLst/>
          </a:prstGeom>
        </p:spPr>
      </p:pic>
      <p:pic>
        <p:nvPicPr>
          <p:cNvPr id="12" name="Picture 11">
            <a:extLst>
              <a:ext uri="{FF2B5EF4-FFF2-40B4-BE49-F238E27FC236}">
                <a16:creationId xmlns:a16="http://schemas.microsoft.com/office/drawing/2014/main" id="{B7905BAB-2571-C64C-B871-BC367394DCA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57080" y="3474746"/>
            <a:ext cx="459710" cy="744336"/>
          </a:xfrm>
          <a:prstGeom prst="rect">
            <a:avLst/>
          </a:prstGeom>
        </p:spPr>
      </p:pic>
      <p:pic>
        <p:nvPicPr>
          <p:cNvPr id="13" name="Picture 12">
            <a:extLst>
              <a:ext uri="{FF2B5EF4-FFF2-40B4-BE49-F238E27FC236}">
                <a16:creationId xmlns:a16="http://schemas.microsoft.com/office/drawing/2014/main" id="{2427C5DE-FFC6-8D4A-94E7-D8F30275FF4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1672" y="2706103"/>
            <a:ext cx="517736" cy="733284"/>
          </a:xfrm>
          <a:prstGeom prst="rect">
            <a:avLst/>
          </a:prstGeom>
        </p:spPr>
      </p:pic>
    </p:spTree>
    <p:extLst>
      <p:ext uri="{BB962C8B-B14F-4D97-AF65-F5344CB8AC3E}">
        <p14:creationId xmlns:p14="http://schemas.microsoft.com/office/powerpoint/2010/main" val="60794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7A6CFE-B3F1-2848-A205-CA8A6BDAEFC8}"/>
              </a:ext>
            </a:extLst>
          </p:cNvPr>
          <p:cNvCxnSpPr/>
          <p:nvPr/>
        </p:nvCxnSpPr>
        <p:spPr>
          <a:xfrm>
            <a:off x="4497518" y="2354186"/>
            <a:ext cx="0" cy="277751"/>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B0366E38-62E1-7E44-81F6-20816A9D9865}"/>
              </a:ext>
            </a:extLst>
          </p:cNvPr>
          <p:cNvCxnSpPr/>
          <p:nvPr/>
        </p:nvCxnSpPr>
        <p:spPr>
          <a:xfrm>
            <a:off x="2304334" y="2631463"/>
            <a:ext cx="4517136" cy="0"/>
          </a:xfrm>
          <a:prstGeom prst="line">
            <a:avLst/>
          </a:prstGeom>
        </p:spPr>
        <p:style>
          <a:lnRef idx="1">
            <a:schemeClr val="accent6"/>
          </a:lnRef>
          <a:fillRef idx="0">
            <a:schemeClr val="accent6"/>
          </a:fillRef>
          <a:effectRef idx="0">
            <a:schemeClr val="accent6"/>
          </a:effectRef>
          <a:fontRef idx="minor">
            <a:schemeClr val="tx1"/>
          </a:fontRef>
        </p:style>
      </p:cxnSp>
      <p:sp>
        <p:nvSpPr>
          <p:cNvPr id="16" name="Rectangle 15">
            <a:extLst>
              <a:ext uri="{FF2B5EF4-FFF2-40B4-BE49-F238E27FC236}">
                <a16:creationId xmlns:a16="http://schemas.microsoft.com/office/drawing/2014/main" id="{0399C324-5BBB-5245-A079-A7073A7AC924}"/>
              </a:ext>
            </a:extLst>
          </p:cNvPr>
          <p:cNvSpPr/>
          <p:nvPr/>
        </p:nvSpPr>
        <p:spPr>
          <a:xfrm>
            <a:off x="3045905" y="1834314"/>
            <a:ext cx="2903225" cy="538521"/>
          </a:xfrm>
          <a:prstGeom prst="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1,202,596 people with T2DM</a:t>
            </a:r>
          </a:p>
        </p:txBody>
      </p:sp>
      <p:sp>
        <p:nvSpPr>
          <p:cNvPr id="2" name="Title 1">
            <a:extLst>
              <a:ext uri="{FF2B5EF4-FFF2-40B4-BE49-F238E27FC236}">
                <a16:creationId xmlns:a16="http://schemas.microsoft.com/office/drawing/2014/main" id="{E6FA5797-0AFD-4BD4-93AB-E12561CF863E}"/>
              </a:ext>
            </a:extLst>
          </p:cNvPr>
          <p:cNvSpPr>
            <a:spLocks noGrp="1"/>
          </p:cNvSpPr>
          <p:nvPr>
            <p:ph type="title"/>
          </p:nvPr>
        </p:nvSpPr>
        <p:spPr>
          <a:xfrm>
            <a:off x="417095" y="102616"/>
            <a:ext cx="8309810" cy="824841"/>
          </a:xfrm>
        </p:spPr>
        <p:txBody>
          <a:bodyPr/>
          <a:lstStyle/>
          <a:p>
            <a:pPr>
              <a:spcBef>
                <a:spcPts val="600"/>
              </a:spcBef>
            </a:pPr>
            <a:r>
              <a:rPr lang="en-US" sz="2800" dirty="0"/>
              <a:t>GLP-1 RAs and SGLT2 Inhibitors </a:t>
            </a:r>
            <a:br>
              <a:rPr lang="en-US" sz="2800" dirty="0"/>
            </a:br>
            <a:r>
              <a:rPr lang="en-US" sz="2800" dirty="0"/>
              <a:t>Under-Prescribed When Indicated</a:t>
            </a:r>
            <a:endParaRPr lang="en-US" sz="2800" baseline="30000" dirty="0"/>
          </a:p>
        </p:txBody>
      </p:sp>
      <p:sp>
        <p:nvSpPr>
          <p:cNvPr id="3" name="Text Placeholder 2">
            <a:extLst>
              <a:ext uri="{FF2B5EF4-FFF2-40B4-BE49-F238E27FC236}">
                <a16:creationId xmlns:a16="http://schemas.microsoft.com/office/drawing/2014/main" id="{F13AC18C-43E4-4A3A-922C-9D5FB155D5EB}"/>
              </a:ext>
            </a:extLst>
          </p:cNvPr>
          <p:cNvSpPr>
            <a:spLocks noGrp="1"/>
          </p:cNvSpPr>
          <p:nvPr>
            <p:ph type="body" sz="quarter" idx="10"/>
          </p:nvPr>
        </p:nvSpPr>
        <p:spPr>
          <a:xfrm>
            <a:off x="0" y="4761857"/>
            <a:ext cx="8064137" cy="381643"/>
          </a:xfrm>
        </p:spPr>
        <p:txBody>
          <a:bodyPr/>
          <a:lstStyle/>
          <a:p>
            <a:pPr marL="9525" indent="0"/>
            <a:r>
              <a:rPr lang="pt-BR" dirty="0"/>
              <a:t>ASCVD = Atherosclerotic cardiovascular disease.</a:t>
            </a:r>
            <a:br>
              <a:rPr lang="pt-BR" dirty="0"/>
            </a:br>
            <a:r>
              <a:rPr lang="pt-BR" dirty="0"/>
              <a:t>Weng W, et al. </a:t>
            </a:r>
            <a:r>
              <a:rPr lang="pt-BR" i="1" dirty="0"/>
              <a:t>Endocrinol Diabetes Metab</a:t>
            </a:r>
            <a:r>
              <a:rPr lang="pt-BR" dirty="0"/>
              <a:t>. 2019;2:e00076.</a:t>
            </a:r>
          </a:p>
        </p:txBody>
      </p:sp>
      <p:grpSp>
        <p:nvGrpSpPr>
          <p:cNvPr id="5" name="Group 4">
            <a:extLst>
              <a:ext uri="{FF2B5EF4-FFF2-40B4-BE49-F238E27FC236}">
                <a16:creationId xmlns:a16="http://schemas.microsoft.com/office/drawing/2014/main" id="{861FEC89-449C-C045-8EC6-55D2A4D224BA}"/>
              </a:ext>
            </a:extLst>
          </p:cNvPr>
          <p:cNvGrpSpPr/>
          <p:nvPr/>
        </p:nvGrpSpPr>
        <p:grpSpPr>
          <a:xfrm>
            <a:off x="5865888" y="2631463"/>
            <a:ext cx="1849425" cy="1183007"/>
            <a:chOff x="5976225" y="2450592"/>
            <a:chExt cx="1849425" cy="1183007"/>
          </a:xfrm>
        </p:grpSpPr>
        <p:cxnSp>
          <p:nvCxnSpPr>
            <p:cNvPr id="6" name="Straight Connector 5">
              <a:extLst>
                <a:ext uri="{FF2B5EF4-FFF2-40B4-BE49-F238E27FC236}">
                  <a16:creationId xmlns:a16="http://schemas.microsoft.com/office/drawing/2014/main" id="{F31541EB-6537-9344-A448-39989B49B70E}"/>
                </a:ext>
              </a:extLst>
            </p:cNvPr>
            <p:cNvCxnSpPr/>
            <p:nvPr/>
          </p:nvCxnSpPr>
          <p:spPr>
            <a:xfrm>
              <a:off x="5982893" y="3355848"/>
              <a:ext cx="0" cy="277751"/>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24C038-C963-4E41-9C1E-3C9E42D70415}"/>
                </a:ext>
              </a:extLst>
            </p:cNvPr>
            <p:cNvCxnSpPr/>
            <p:nvPr/>
          </p:nvCxnSpPr>
          <p:spPr>
            <a:xfrm>
              <a:off x="7825443" y="3355848"/>
              <a:ext cx="0" cy="277751"/>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58C5CA92-CE5B-B648-9CD8-799DE30AEA0A}"/>
                </a:ext>
              </a:extLst>
            </p:cNvPr>
            <p:cNvCxnSpPr/>
            <p:nvPr/>
          </p:nvCxnSpPr>
          <p:spPr>
            <a:xfrm flipV="1">
              <a:off x="6931807" y="2450592"/>
              <a:ext cx="0" cy="905256"/>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6CAD4A88-AC78-914A-A01D-AF9FFFC2FAFE}"/>
                </a:ext>
              </a:extLst>
            </p:cNvPr>
            <p:cNvCxnSpPr>
              <a:cxnSpLocks/>
            </p:cNvCxnSpPr>
            <p:nvPr/>
          </p:nvCxnSpPr>
          <p:spPr>
            <a:xfrm>
              <a:off x="5976225" y="3355848"/>
              <a:ext cx="1849425" cy="0"/>
            </a:xfrm>
            <a:prstGeom prst="line">
              <a:avLst/>
            </a:prstGeom>
          </p:spPr>
          <p:style>
            <a:lnRef idx="1">
              <a:schemeClr val="accent6"/>
            </a:lnRef>
            <a:fillRef idx="0">
              <a:schemeClr val="accent6"/>
            </a:fillRef>
            <a:effectRef idx="0">
              <a:schemeClr val="accent6"/>
            </a:effectRef>
            <a:fontRef idx="minor">
              <a:schemeClr val="tx1"/>
            </a:fontRef>
          </p:style>
        </p:cxnSp>
      </p:grpSp>
      <p:cxnSp>
        <p:nvCxnSpPr>
          <p:cNvPr id="11" name="Straight Connector 10">
            <a:extLst>
              <a:ext uri="{FF2B5EF4-FFF2-40B4-BE49-F238E27FC236}">
                <a16:creationId xmlns:a16="http://schemas.microsoft.com/office/drawing/2014/main" id="{9CE154EF-38FC-5C42-873A-161B26278E6B}"/>
              </a:ext>
            </a:extLst>
          </p:cNvPr>
          <p:cNvCxnSpPr/>
          <p:nvPr/>
        </p:nvCxnSpPr>
        <p:spPr>
          <a:xfrm>
            <a:off x="1383059" y="3536719"/>
            <a:ext cx="0" cy="277751"/>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3B319EF2-611F-9049-8E31-32434679DBF1}"/>
              </a:ext>
            </a:extLst>
          </p:cNvPr>
          <p:cNvCxnSpPr/>
          <p:nvPr/>
        </p:nvCxnSpPr>
        <p:spPr>
          <a:xfrm>
            <a:off x="3225609" y="3536719"/>
            <a:ext cx="0" cy="277751"/>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23E730B4-E70D-DB45-B5BC-E43DF8315F89}"/>
              </a:ext>
            </a:extLst>
          </p:cNvPr>
          <p:cNvCxnSpPr/>
          <p:nvPr/>
        </p:nvCxnSpPr>
        <p:spPr>
          <a:xfrm flipV="1">
            <a:off x="2304334" y="2631463"/>
            <a:ext cx="0" cy="905256"/>
          </a:xfrm>
          <a:prstGeom prst="line">
            <a:avLst/>
          </a:prstGeom>
        </p:spPr>
        <p:style>
          <a:lnRef idx="1">
            <a:schemeClr val="accent6"/>
          </a:lnRef>
          <a:fillRef idx="0">
            <a:schemeClr val="accent6"/>
          </a:fillRef>
          <a:effectRef idx="0">
            <a:schemeClr val="accent6"/>
          </a:effectRef>
          <a:fontRef idx="minor">
            <a:schemeClr val="tx1"/>
          </a:fontRef>
        </p:style>
      </p:cxnSp>
      <p:sp>
        <p:nvSpPr>
          <p:cNvPr id="18" name="Rectangle 17">
            <a:extLst>
              <a:ext uri="{FF2B5EF4-FFF2-40B4-BE49-F238E27FC236}">
                <a16:creationId xmlns:a16="http://schemas.microsoft.com/office/drawing/2014/main" id="{C235AEBA-96E6-B24E-93AF-A8CB83A62EC1}"/>
              </a:ext>
            </a:extLst>
          </p:cNvPr>
          <p:cNvSpPr>
            <a:spLocks/>
          </p:cNvSpPr>
          <p:nvPr/>
        </p:nvSpPr>
        <p:spPr>
          <a:xfrm>
            <a:off x="5177972" y="3711170"/>
            <a:ext cx="1714889" cy="538521"/>
          </a:xfrm>
          <a:prstGeom prst="rect">
            <a:avLst/>
          </a:prstGeom>
          <a:solidFill>
            <a:srgbClr val="377A71"/>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GLP-1 RA: 9.2%</a:t>
            </a:r>
          </a:p>
        </p:txBody>
      </p:sp>
      <p:sp>
        <p:nvSpPr>
          <p:cNvPr id="19" name="Rectangle 18">
            <a:extLst>
              <a:ext uri="{FF2B5EF4-FFF2-40B4-BE49-F238E27FC236}">
                <a16:creationId xmlns:a16="http://schemas.microsoft.com/office/drawing/2014/main" id="{2A601CE9-718E-9641-B078-FC0AF817564A}"/>
              </a:ext>
            </a:extLst>
          </p:cNvPr>
          <p:cNvSpPr>
            <a:spLocks/>
          </p:cNvSpPr>
          <p:nvPr/>
        </p:nvSpPr>
        <p:spPr>
          <a:xfrm>
            <a:off x="7065207" y="3706080"/>
            <a:ext cx="1714889" cy="538521"/>
          </a:xfrm>
          <a:prstGeom prst="rect">
            <a:avLst/>
          </a:prstGeom>
          <a:solidFill>
            <a:srgbClr val="377A71"/>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SGLT2i: 11.8%</a:t>
            </a:r>
          </a:p>
        </p:txBody>
      </p:sp>
      <p:sp>
        <p:nvSpPr>
          <p:cNvPr id="23" name="Rectangle 22">
            <a:extLst>
              <a:ext uri="{FF2B5EF4-FFF2-40B4-BE49-F238E27FC236}">
                <a16:creationId xmlns:a16="http://schemas.microsoft.com/office/drawing/2014/main" id="{37BC4C0F-DA8C-5F4B-958F-14A1550A3580}"/>
              </a:ext>
            </a:extLst>
          </p:cNvPr>
          <p:cNvSpPr/>
          <p:nvPr/>
        </p:nvSpPr>
        <p:spPr>
          <a:xfrm>
            <a:off x="495459" y="3407787"/>
            <a:ext cx="4102289" cy="1137103"/>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4" name="Straight Connector 23">
            <a:extLst>
              <a:ext uri="{FF2B5EF4-FFF2-40B4-BE49-F238E27FC236}">
                <a16:creationId xmlns:a16="http://schemas.microsoft.com/office/drawing/2014/main" id="{68F2921D-2B5F-7542-8EDB-1E9A3AA10ED7}"/>
              </a:ext>
            </a:extLst>
          </p:cNvPr>
          <p:cNvCxnSpPr>
            <a:cxnSpLocks/>
          </p:cNvCxnSpPr>
          <p:nvPr/>
        </p:nvCxnSpPr>
        <p:spPr>
          <a:xfrm>
            <a:off x="1376184" y="3536719"/>
            <a:ext cx="1849425" cy="0"/>
          </a:xfrm>
          <a:prstGeom prst="line">
            <a:avLst/>
          </a:prstGeom>
        </p:spPr>
        <p:style>
          <a:lnRef idx="1">
            <a:schemeClr val="accent6"/>
          </a:lnRef>
          <a:fillRef idx="0">
            <a:schemeClr val="accent6"/>
          </a:fillRef>
          <a:effectRef idx="0">
            <a:schemeClr val="accent6"/>
          </a:effectRef>
          <a:fontRef idx="minor">
            <a:schemeClr val="tx1"/>
          </a:fontRef>
        </p:style>
      </p:cxnSp>
      <p:sp>
        <p:nvSpPr>
          <p:cNvPr id="20" name="Rectangle 19">
            <a:extLst>
              <a:ext uri="{FF2B5EF4-FFF2-40B4-BE49-F238E27FC236}">
                <a16:creationId xmlns:a16="http://schemas.microsoft.com/office/drawing/2014/main" id="{3F00B15D-92BE-EB41-BFD3-F66AF03F2FAE}"/>
              </a:ext>
            </a:extLst>
          </p:cNvPr>
          <p:cNvSpPr>
            <a:spLocks/>
          </p:cNvSpPr>
          <p:nvPr/>
        </p:nvSpPr>
        <p:spPr>
          <a:xfrm>
            <a:off x="1161809" y="2752350"/>
            <a:ext cx="2656289" cy="538521"/>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42.5% with established ASCVD</a:t>
            </a:r>
          </a:p>
        </p:txBody>
      </p:sp>
      <p:sp>
        <p:nvSpPr>
          <p:cNvPr id="21" name="Rectangle 20">
            <a:extLst>
              <a:ext uri="{FF2B5EF4-FFF2-40B4-BE49-F238E27FC236}">
                <a16:creationId xmlns:a16="http://schemas.microsoft.com/office/drawing/2014/main" id="{C4FDB871-0A70-5D4D-8887-3B0E26142970}"/>
              </a:ext>
            </a:extLst>
          </p:cNvPr>
          <p:cNvSpPr>
            <a:spLocks/>
          </p:cNvSpPr>
          <p:nvPr/>
        </p:nvSpPr>
        <p:spPr>
          <a:xfrm>
            <a:off x="648095" y="3702415"/>
            <a:ext cx="1714889" cy="538521"/>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GLP-1 RA: 7.9%</a:t>
            </a:r>
          </a:p>
        </p:txBody>
      </p:sp>
      <p:sp>
        <p:nvSpPr>
          <p:cNvPr id="22" name="Rectangle 21">
            <a:extLst>
              <a:ext uri="{FF2B5EF4-FFF2-40B4-BE49-F238E27FC236}">
                <a16:creationId xmlns:a16="http://schemas.microsoft.com/office/drawing/2014/main" id="{3E15D10A-E29D-B74F-AF05-E39856A094AF}"/>
              </a:ext>
            </a:extLst>
          </p:cNvPr>
          <p:cNvSpPr>
            <a:spLocks/>
          </p:cNvSpPr>
          <p:nvPr/>
        </p:nvSpPr>
        <p:spPr>
          <a:xfrm>
            <a:off x="2593660" y="3708035"/>
            <a:ext cx="1849425" cy="538521"/>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400" dirty="0"/>
              <a:t>SGLT2i: 8.8%</a:t>
            </a:r>
          </a:p>
        </p:txBody>
      </p:sp>
      <p:sp>
        <p:nvSpPr>
          <p:cNvPr id="17" name="Rectangle 16">
            <a:extLst>
              <a:ext uri="{FF2B5EF4-FFF2-40B4-BE49-F238E27FC236}">
                <a16:creationId xmlns:a16="http://schemas.microsoft.com/office/drawing/2014/main" id="{C2D1CB81-B9EF-6C46-957F-0A28C2E0C47C}"/>
              </a:ext>
            </a:extLst>
          </p:cNvPr>
          <p:cNvSpPr>
            <a:spLocks/>
          </p:cNvSpPr>
          <p:nvPr/>
        </p:nvSpPr>
        <p:spPr>
          <a:xfrm>
            <a:off x="5631062" y="2763967"/>
            <a:ext cx="2656289" cy="538521"/>
          </a:xfrm>
          <a:prstGeom prst="rect">
            <a:avLst/>
          </a:prstGeom>
          <a:solidFill>
            <a:srgbClr val="377A71"/>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lIns="0" rtlCol="0" anchor="ctr"/>
          <a:lstStyle/>
          <a:p>
            <a:pPr algn="ctr">
              <a:lnSpc>
                <a:spcPct val="85000"/>
              </a:lnSpc>
              <a:spcBef>
                <a:spcPts val="600"/>
              </a:spcBef>
            </a:pPr>
            <a:r>
              <a:rPr lang="en-US" sz="1600" dirty="0"/>
              <a:t>57.5% without established ASCVD</a:t>
            </a:r>
          </a:p>
        </p:txBody>
      </p:sp>
      <p:sp>
        <p:nvSpPr>
          <p:cNvPr id="42" name="TextBox 41">
            <a:extLst>
              <a:ext uri="{FF2B5EF4-FFF2-40B4-BE49-F238E27FC236}">
                <a16:creationId xmlns:a16="http://schemas.microsoft.com/office/drawing/2014/main" id="{A5DA9F85-BD52-4949-AA95-23A74A8C8A17}"/>
              </a:ext>
            </a:extLst>
          </p:cNvPr>
          <p:cNvSpPr txBox="1"/>
          <p:nvPr/>
        </p:nvSpPr>
        <p:spPr>
          <a:xfrm>
            <a:off x="2499989" y="1171428"/>
            <a:ext cx="4142519" cy="327782"/>
          </a:xfrm>
          <a:prstGeom prst="rect">
            <a:avLst/>
          </a:prstGeom>
          <a:noFill/>
        </p:spPr>
        <p:txBody>
          <a:bodyPr wrap="square" rtlCol="0">
            <a:spAutoFit/>
          </a:bodyPr>
          <a:lstStyle/>
          <a:p>
            <a:pPr>
              <a:lnSpc>
                <a:spcPct val="85000"/>
              </a:lnSpc>
              <a:spcBef>
                <a:spcPts val="600"/>
              </a:spcBef>
            </a:pPr>
            <a:r>
              <a:rPr lang="en-US" b="1" dirty="0"/>
              <a:t>Real World Retrospective Analysis</a:t>
            </a:r>
          </a:p>
        </p:txBody>
      </p:sp>
    </p:spTree>
    <p:extLst>
      <p:ext uri="{BB962C8B-B14F-4D97-AF65-F5344CB8AC3E}">
        <p14:creationId xmlns:p14="http://schemas.microsoft.com/office/powerpoint/2010/main" val="123195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412406C-7530-4069-AEEE-8252F354F489}"/>
              </a:ext>
            </a:extLst>
          </p:cNvPr>
          <p:cNvGraphicFramePr>
            <a:graphicFrameLocks noGrp="1"/>
          </p:cNvGraphicFramePr>
          <p:nvPr>
            <p:ph sz="half" idx="2"/>
            <p:extLst>
              <p:ext uri="{D42A27DB-BD31-4B8C-83A1-F6EECF244321}">
                <p14:modId xmlns:p14="http://schemas.microsoft.com/office/powerpoint/2010/main" val="3129868573"/>
              </p:ext>
            </p:extLst>
          </p:nvPr>
        </p:nvGraphicFramePr>
        <p:xfrm>
          <a:off x="417095" y="1281682"/>
          <a:ext cx="8284284" cy="3020702"/>
        </p:xfrm>
        <a:graphic>
          <a:graphicData uri="http://schemas.openxmlformats.org/drawingml/2006/table">
            <a:tbl>
              <a:tblPr firstRow="1" bandRow="1">
                <a:tableStyleId>{5C22544A-7EE6-4342-B048-85BDC9FD1C3A}</a:tableStyleId>
              </a:tblPr>
              <a:tblGrid>
                <a:gridCol w="2071071">
                  <a:extLst>
                    <a:ext uri="{9D8B030D-6E8A-4147-A177-3AD203B41FA5}">
                      <a16:colId xmlns:a16="http://schemas.microsoft.com/office/drawing/2014/main" val="1154213271"/>
                    </a:ext>
                  </a:extLst>
                </a:gridCol>
                <a:gridCol w="2071071">
                  <a:extLst>
                    <a:ext uri="{9D8B030D-6E8A-4147-A177-3AD203B41FA5}">
                      <a16:colId xmlns:a16="http://schemas.microsoft.com/office/drawing/2014/main" val="3597027639"/>
                    </a:ext>
                  </a:extLst>
                </a:gridCol>
                <a:gridCol w="2071071">
                  <a:extLst>
                    <a:ext uri="{9D8B030D-6E8A-4147-A177-3AD203B41FA5}">
                      <a16:colId xmlns:a16="http://schemas.microsoft.com/office/drawing/2014/main" val="1770140269"/>
                    </a:ext>
                  </a:extLst>
                </a:gridCol>
                <a:gridCol w="2071071">
                  <a:extLst>
                    <a:ext uri="{9D8B030D-6E8A-4147-A177-3AD203B41FA5}">
                      <a16:colId xmlns:a16="http://schemas.microsoft.com/office/drawing/2014/main" val="1316165663"/>
                    </a:ext>
                  </a:extLst>
                </a:gridCol>
              </a:tblGrid>
              <a:tr h="521342">
                <a:tc>
                  <a:txBody>
                    <a:bodyPr/>
                    <a:lstStyle/>
                    <a:p>
                      <a:endParaRPr lang="en-US" sz="1800" dirty="0">
                        <a:solidFill>
                          <a:schemeClr val="bg1"/>
                        </a:solidFill>
                      </a:endParaRPr>
                    </a:p>
                  </a:txBody>
                  <a:tcPr>
                    <a:solidFill>
                      <a:schemeClr val="accent1"/>
                    </a:solidFill>
                  </a:tcPr>
                </a:tc>
                <a:tc>
                  <a:txBody>
                    <a:bodyPr/>
                    <a:lstStyle/>
                    <a:p>
                      <a:r>
                        <a:rPr lang="en-US" sz="1800" dirty="0"/>
                        <a:t>Spironolactone</a:t>
                      </a:r>
                    </a:p>
                  </a:txBody>
                  <a:tcPr/>
                </a:tc>
                <a:tc>
                  <a:txBody>
                    <a:bodyPr/>
                    <a:lstStyle/>
                    <a:p>
                      <a:pPr lvl="0">
                        <a:buNone/>
                      </a:pPr>
                      <a:r>
                        <a:rPr lang="en-US" sz="1800" dirty="0"/>
                        <a:t>Eplerenone</a:t>
                      </a:r>
                    </a:p>
                  </a:txBody>
                  <a:tcPr/>
                </a:tc>
                <a:tc>
                  <a:txBody>
                    <a:bodyPr/>
                    <a:lstStyle/>
                    <a:p>
                      <a:pPr lvl="0">
                        <a:buNone/>
                      </a:pPr>
                      <a:r>
                        <a:rPr lang="en-US" sz="1800" dirty="0"/>
                        <a:t>Finerenone</a:t>
                      </a:r>
                    </a:p>
                  </a:txBody>
                  <a:tcPr/>
                </a:tc>
                <a:extLst>
                  <a:ext uri="{0D108BD9-81ED-4DB2-BD59-A6C34878D82A}">
                    <a16:rowId xmlns:a16="http://schemas.microsoft.com/office/drawing/2014/main" val="71477485"/>
                  </a:ext>
                </a:extLst>
              </a:tr>
              <a:tr h="306216">
                <a:tc>
                  <a:txBody>
                    <a:bodyPr/>
                    <a:lstStyle/>
                    <a:p>
                      <a:r>
                        <a:rPr lang="en-US" sz="1600" b="1" dirty="0">
                          <a:solidFill>
                            <a:schemeClr val="bg1"/>
                          </a:solidFill>
                        </a:rPr>
                        <a:t>Properties</a:t>
                      </a:r>
                    </a:p>
                  </a:txBody>
                  <a:tcPr>
                    <a:solidFill>
                      <a:schemeClr val="accent1"/>
                    </a:solidFill>
                  </a:tcPr>
                </a:tc>
                <a:tc>
                  <a:txBody>
                    <a:bodyPr/>
                    <a:lstStyle/>
                    <a:p>
                      <a:r>
                        <a:rPr lang="en-US" sz="1400" dirty="0"/>
                        <a:t>Steroidal, non-selective</a:t>
                      </a:r>
                    </a:p>
                  </a:txBody>
                  <a:tcPr/>
                </a:tc>
                <a:tc>
                  <a:txBody>
                    <a:bodyPr/>
                    <a:lstStyle/>
                    <a:p>
                      <a:pPr lvl="0">
                        <a:buNone/>
                      </a:pPr>
                      <a:r>
                        <a:rPr lang="en-US" sz="1400" dirty="0"/>
                        <a:t>Steroidal, more selective</a:t>
                      </a:r>
                    </a:p>
                  </a:txBody>
                  <a:tcPr/>
                </a:tc>
                <a:tc>
                  <a:txBody>
                    <a:bodyPr/>
                    <a:lstStyle/>
                    <a:p>
                      <a:pPr lvl="0">
                        <a:buNone/>
                      </a:pPr>
                      <a:r>
                        <a:rPr lang="en-US" sz="1400" dirty="0"/>
                        <a:t>Non-steroidal, selective</a:t>
                      </a:r>
                    </a:p>
                  </a:txBody>
                  <a:tcPr/>
                </a:tc>
                <a:extLst>
                  <a:ext uri="{0D108BD9-81ED-4DB2-BD59-A6C34878D82A}">
                    <a16:rowId xmlns:a16="http://schemas.microsoft.com/office/drawing/2014/main" val="2250873356"/>
                  </a:ext>
                </a:extLst>
              </a:tr>
              <a:tr h="486723">
                <a:tc>
                  <a:txBody>
                    <a:bodyPr/>
                    <a:lstStyle/>
                    <a:p>
                      <a:r>
                        <a:rPr lang="en-US" sz="1600" b="1" dirty="0">
                          <a:solidFill>
                            <a:schemeClr val="bg1"/>
                          </a:solidFill>
                        </a:rPr>
                        <a:t>Side Effects (most notable in patients with CKD)</a:t>
                      </a:r>
                    </a:p>
                  </a:txBody>
                  <a:tcPr>
                    <a:solidFill>
                      <a:schemeClr val="accent1"/>
                    </a:solidFill>
                  </a:tcPr>
                </a:tc>
                <a:tc>
                  <a:txBody>
                    <a:bodyPr/>
                    <a:lstStyle/>
                    <a:p>
                      <a:r>
                        <a:rPr lang="en-US" sz="1400" dirty="0"/>
                        <a:t>Notable, particularly gynecomastia and hyperkalemia </a:t>
                      </a:r>
                    </a:p>
                  </a:txBody>
                  <a:tcPr/>
                </a:tc>
                <a:tc>
                  <a:txBody>
                    <a:bodyPr/>
                    <a:lstStyle/>
                    <a:p>
                      <a:r>
                        <a:rPr lang="en-US" sz="1400" dirty="0"/>
                        <a:t>Hyperkalemia</a:t>
                      </a:r>
                    </a:p>
                  </a:txBody>
                  <a:tcPr/>
                </a:tc>
                <a:tc>
                  <a:txBody>
                    <a:bodyPr/>
                    <a:lstStyle/>
                    <a:p>
                      <a:pPr lvl="0">
                        <a:buNone/>
                      </a:pPr>
                      <a:r>
                        <a:rPr lang="en-US" sz="1400" b="0" i="0" u="none" strike="noStrike" noProof="0" dirty="0">
                          <a:latin typeface="Arial"/>
                        </a:rPr>
                        <a:t>Lower rates of hyperkalemia </a:t>
                      </a:r>
                      <a:endParaRPr lang="en-US" sz="1400" dirty="0"/>
                    </a:p>
                  </a:txBody>
                  <a:tcPr/>
                </a:tc>
                <a:extLst>
                  <a:ext uri="{0D108BD9-81ED-4DB2-BD59-A6C34878D82A}">
                    <a16:rowId xmlns:a16="http://schemas.microsoft.com/office/drawing/2014/main" val="1623720251"/>
                  </a:ext>
                </a:extLst>
              </a:tr>
              <a:tr h="373224">
                <a:tc>
                  <a:txBody>
                    <a:bodyPr/>
                    <a:lstStyle/>
                    <a:p>
                      <a:pPr lvl="0" algn="l">
                        <a:lnSpc>
                          <a:spcPct val="100000"/>
                        </a:lnSpc>
                        <a:spcBef>
                          <a:spcPts val="0"/>
                        </a:spcBef>
                        <a:spcAft>
                          <a:spcPts val="0"/>
                        </a:spcAft>
                        <a:buNone/>
                      </a:pPr>
                      <a:r>
                        <a:rPr lang="en-US" sz="1600" b="1" i="0" u="none" strike="noStrike" noProof="0" dirty="0">
                          <a:solidFill>
                            <a:schemeClr val="bg1"/>
                          </a:solidFill>
                          <a:latin typeface="Arial"/>
                        </a:rPr>
                        <a:t>Effect on markers of cardiac function</a:t>
                      </a:r>
                    </a:p>
                  </a:txBody>
                  <a:tcPr>
                    <a:solidFill>
                      <a:schemeClr val="accent1"/>
                    </a:solidFill>
                  </a:tcPr>
                </a:tc>
                <a:tc>
                  <a:txBody>
                    <a:bodyPr/>
                    <a:lstStyle/>
                    <a:p>
                      <a:pPr lvl="0" algn="l">
                        <a:lnSpc>
                          <a:spcPct val="100000"/>
                        </a:lnSpc>
                        <a:spcBef>
                          <a:spcPts val="0"/>
                        </a:spcBef>
                        <a:spcAft>
                          <a:spcPts val="0"/>
                        </a:spcAft>
                        <a:buNone/>
                      </a:pPr>
                      <a:r>
                        <a:rPr lang="en-US" sz="1400" b="0" i="0" u="none" strike="noStrike" noProof="0" dirty="0">
                          <a:latin typeface="Arial"/>
                        </a:rPr>
                        <a:t>   NT-proBNP</a:t>
                      </a:r>
                    </a:p>
                  </a:txBody>
                  <a:tcPr/>
                </a:tc>
                <a:tc>
                  <a:txBody>
                    <a:bodyPr/>
                    <a:lstStyle/>
                    <a:p>
                      <a:pPr lvl="0" algn="l">
                        <a:lnSpc>
                          <a:spcPct val="100000"/>
                        </a:lnSpc>
                        <a:spcBef>
                          <a:spcPts val="0"/>
                        </a:spcBef>
                        <a:spcAft>
                          <a:spcPts val="0"/>
                        </a:spcAft>
                        <a:buNone/>
                      </a:pPr>
                      <a:r>
                        <a:rPr lang="en-US" sz="1400" b="0" i="0" u="none" strike="noStrike" noProof="0" dirty="0">
                          <a:latin typeface="Arial"/>
                        </a:rPr>
                        <a:t>  </a:t>
                      </a:r>
                      <a:r>
                        <a:rPr lang="en-US" sz="1400" b="0" i="0" u="none" strike="noStrike" noProof="0" dirty="0">
                          <a:latin typeface="+mn-lt"/>
                        </a:rPr>
                        <a:t>NT-proBNP</a:t>
                      </a:r>
                      <a:endParaRPr lang="en-US" sz="1400" b="0" i="0" u="none" strike="noStrike" noProof="0" dirty="0">
                        <a:latin typeface="Arial"/>
                      </a:endParaRPr>
                    </a:p>
                  </a:txBody>
                  <a:tcPr/>
                </a:tc>
                <a:tc>
                  <a:txBody>
                    <a:bodyPr/>
                    <a:lstStyle/>
                    <a:p>
                      <a:pPr lvl="0" algn="l">
                        <a:lnSpc>
                          <a:spcPct val="100000"/>
                        </a:lnSpc>
                        <a:spcBef>
                          <a:spcPts val="0"/>
                        </a:spcBef>
                        <a:spcAft>
                          <a:spcPts val="0"/>
                        </a:spcAft>
                        <a:buNone/>
                      </a:pPr>
                      <a:r>
                        <a:rPr lang="en-US" sz="1400" b="0" i="0" u="none" strike="noStrike" noProof="0" dirty="0">
                          <a:latin typeface="Arial"/>
                        </a:rPr>
                        <a:t>   </a:t>
                      </a:r>
                      <a:r>
                        <a:rPr lang="en-US" sz="1400" b="0" i="0" u="none" strike="noStrike" noProof="0" dirty="0">
                          <a:latin typeface="+mn-lt"/>
                        </a:rPr>
                        <a:t>NT-proBNP</a:t>
                      </a:r>
                      <a:endParaRPr lang="en-US" sz="1400" b="0" i="0" u="none" strike="noStrike" noProof="0" dirty="0">
                        <a:latin typeface="Arial"/>
                      </a:endParaRPr>
                    </a:p>
                  </a:txBody>
                  <a:tcPr/>
                </a:tc>
                <a:extLst>
                  <a:ext uri="{0D108BD9-81ED-4DB2-BD59-A6C34878D82A}">
                    <a16:rowId xmlns:a16="http://schemas.microsoft.com/office/drawing/2014/main" val="3396167314"/>
                  </a:ext>
                </a:extLst>
              </a:tr>
              <a:tr h="373224">
                <a:tc>
                  <a:txBody>
                    <a:bodyPr/>
                    <a:lstStyle/>
                    <a:p>
                      <a:pPr lvl="0">
                        <a:buNone/>
                      </a:pPr>
                      <a:r>
                        <a:rPr lang="en-US" sz="1600" b="1" dirty="0">
                          <a:solidFill>
                            <a:schemeClr val="bg1"/>
                          </a:solidFill>
                        </a:rPr>
                        <a:t>Effect on urine albumin</a:t>
                      </a:r>
                    </a:p>
                  </a:txBody>
                  <a:tcPr>
                    <a:solidFill>
                      <a:schemeClr val="accent1"/>
                    </a:solidFill>
                  </a:tcPr>
                </a:tc>
                <a:tc>
                  <a:txBody>
                    <a:bodyPr/>
                    <a:lstStyle/>
                    <a:p>
                      <a:pPr lvl="0">
                        <a:buNone/>
                      </a:pPr>
                      <a:r>
                        <a:rPr lang="en-US" sz="1400" dirty="0"/>
                        <a:t>   albuminuria</a:t>
                      </a:r>
                    </a:p>
                  </a:txBody>
                  <a:tcPr/>
                </a:tc>
                <a:tc>
                  <a:txBody>
                    <a:bodyPr/>
                    <a:lstStyle/>
                    <a:p>
                      <a:pPr lvl="0">
                        <a:buNone/>
                      </a:pPr>
                      <a:r>
                        <a:rPr lang="en-US" sz="1400" dirty="0"/>
                        <a:t>  albuminuria</a:t>
                      </a:r>
                    </a:p>
                  </a:txBody>
                  <a:tcPr/>
                </a:tc>
                <a:tc>
                  <a:txBody>
                    <a:bodyPr/>
                    <a:lstStyle/>
                    <a:p>
                      <a:pPr lvl="0">
                        <a:buNone/>
                      </a:pPr>
                      <a:r>
                        <a:rPr lang="en-US" sz="1400" dirty="0"/>
                        <a:t>   albuminuria</a:t>
                      </a:r>
                    </a:p>
                  </a:txBody>
                  <a:tcPr/>
                </a:tc>
                <a:extLst>
                  <a:ext uri="{0D108BD9-81ED-4DB2-BD59-A6C34878D82A}">
                    <a16:rowId xmlns:a16="http://schemas.microsoft.com/office/drawing/2014/main" val="610955457"/>
                  </a:ext>
                </a:extLst>
              </a:tr>
            </a:tbl>
          </a:graphicData>
        </a:graphic>
      </p:graphicFrame>
      <p:sp>
        <p:nvSpPr>
          <p:cNvPr id="2" name="Title 1">
            <a:extLst>
              <a:ext uri="{FF2B5EF4-FFF2-40B4-BE49-F238E27FC236}">
                <a16:creationId xmlns:a16="http://schemas.microsoft.com/office/drawing/2014/main" id="{4EB25328-FA35-48C6-A548-03C0CAC64853}"/>
              </a:ext>
            </a:extLst>
          </p:cNvPr>
          <p:cNvSpPr>
            <a:spLocks noGrp="1"/>
          </p:cNvSpPr>
          <p:nvPr>
            <p:ph type="title"/>
          </p:nvPr>
        </p:nvSpPr>
        <p:spPr>
          <a:xfrm>
            <a:off x="417095" y="285743"/>
            <a:ext cx="8309810" cy="458587"/>
          </a:xfrm>
        </p:spPr>
        <p:txBody>
          <a:bodyPr/>
          <a:lstStyle/>
          <a:p>
            <a:pPr>
              <a:spcBef>
                <a:spcPts val="600"/>
              </a:spcBef>
            </a:pPr>
            <a:r>
              <a:rPr lang="en-US" sz="2800" dirty="0">
                <a:cs typeface="Arial"/>
              </a:rPr>
              <a:t>Comparison of MRAs</a:t>
            </a:r>
            <a:endParaRPr lang="en-US" sz="2800" dirty="0"/>
          </a:p>
        </p:txBody>
      </p:sp>
      <p:sp>
        <p:nvSpPr>
          <p:cNvPr id="4" name="Content Placeholder 3">
            <a:extLst>
              <a:ext uri="{FF2B5EF4-FFF2-40B4-BE49-F238E27FC236}">
                <a16:creationId xmlns:a16="http://schemas.microsoft.com/office/drawing/2014/main" id="{684E58FB-067B-43A2-AD4B-9472D4339571}"/>
              </a:ext>
            </a:extLst>
          </p:cNvPr>
          <p:cNvSpPr>
            <a:spLocks noGrp="1"/>
          </p:cNvSpPr>
          <p:nvPr>
            <p:ph sz="half" idx="1"/>
          </p:nvPr>
        </p:nvSpPr>
        <p:spPr>
          <a:xfrm>
            <a:off x="417095" y="1155031"/>
            <a:ext cx="8083577" cy="669775"/>
          </a:xfrm>
        </p:spPr>
        <p:txBody>
          <a:bodyPr vert="horz" wrap="square" lIns="0" tIns="45720" rIns="0" bIns="45720" rtlCol="0" anchor="t">
            <a:noAutofit/>
          </a:bodyPr>
          <a:lstStyle/>
          <a:p>
            <a:pPr marL="553085" lvl="1" indent="-259080">
              <a:spcBef>
                <a:spcPts val="600"/>
              </a:spcBef>
              <a:buClr>
                <a:srgbClr val="5C6B72"/>
              </a:buClr>
              <a:buSzPct val="114999"/>
            </a:pPr>
            <a:endParaRPr lang="en-US" dirty="0"/>
          </a:p>
          <a:p>
            <a:pPr marL="553085" lvl="1" indent="-259080">
              <a:spcBef>
                <a:spcPts val="600"/>
              </a:spcBef>
              <a:buClr>
                <a:srgbClr val="5C6B72"/>
              </a:buClr>
              <a:buSzPct val="114999"/>
            </a:pPr>
            <a:endParaRPr lang="en-US" dirty="0"/>
          </a:p>
          <a:p>
            <a:pPr marL="553085" lvl="1" indent="-259080">
              <a:spcBef>
                <a:spcPts val="600"/>
              </a:spcBef>
              <a:buClr>
                <a:srgbClr val="5C6B72"/>
              </a:buClr>
              <a:buSzPct val="114999"/>
            </a:pPr>
            <a:endParaRPr lang="en-US" dirty="0"/>
          </a:p>
          <a:p>
            <a:pPr marL="0" indent="0">
              <a:buSzPct val="114999"/>
              <a:buNone/>
            </a:pPr>
            <a:endParaRPr lang="en-US" dirty="0"/>
          </a:p>
          <a:p>
            <a:pPr marL="0" indent="0">
              <a:buSzPct val="114999"/>
              <a:buNone/>
            </a:pPr>
            <a:endParaRPr lang="en-US" dirty="0"/>
          </a:p>
        </p:txBody>
      </p:sp>
      <p:sp>
        <p:nvSpPr>
          <p:cNvPr id="3" name="Text Placeholder 2">
            <a:extLst>
              <a:ext uri="{FF2B5EF4-FFF2-40B4-BE49-F238E27FC236}">
                <a16:creationId xmlns:a16="http://schemas.microsoft.com/office/drawing/2014/main" id="{1DA12545-76AA-4F2B-8E8C-BF59960FB1A0}"/>
              </a:ext>
            </a:extLst>
          </p:cNvPr>
          <p:cNvSpPr>
            <a:spLocks noGrp="1"/>
          </p:cNvSpPr>
          <p:nvPr>
            <p:ph type="body" sz="quarter" idx="10"/>
          </p:nvPr>
        </p:nvSpPr>
        <p:spPr>
          <a:xfrm>
            <a:off x="0" y="4761857"/>
            <a:ext cx="8072846" cy="381643"/>
          </a:xfrm>
        </p:spPr>
        <p:txBody>
          <a:bodyPr/>
          <a:lstStyle/>
          <a:p>
            <a:pPr marL="9525" indent="0"/>
            <a:r>
              <a:rPr lang="en-US" dirty="0"/>
              <a:t>NT-proBNP = N-terminal pro hormone BNP.</a:t>
            </a:r>
            <a:br>
              <a:rPr lang="en-US" dirty="0"/>
            </a:br>
            <a:r>
              <a:rPr lang="en-US" dirty="0"/>
              <a:t>Agarwal R, et al. </a:t>
            </a:r>
            <a:r>
              <a:rPr lang="en-US" i="1" dirty="0"/>
              <a:t>Eur Heart J</a:t>
            </a:r>
            <a:r>
              <a:rPr lang="en-US" dirty="0"/>
              <a:t>. 2021;42(2):152-161. </a:t>
            </a:r>
          </a:p>
        </p:txBody>
      </p:sp>
      <p:pic>
        <p:nvPicPr>
          <p:cNvPr id="8" name="Graphic 8" descr="Arrow Down with solid fill">
            <a:extLst>
              <a:ext uri="{FF2B5EF4-FFF2-40B4-BE49-F238E27FC236}">
                <a16:creationId xmlns:a16="http://schemas.microsoft.com/office/drawing/2014/main" id="{FF387C2A-F4EC-425A-9222-B20BDD4FF0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67818" y="3733500"/>
            <a:ext cx="288985" cy="256636"/>
          </a:xfrm>
          <a:prstGeom prst="rect">
            <a:avLst/>
          </a:prstGeom>
        </p:spPr>
      </p:pic>
      <p:pic>
        <p:nvPicPr>
          <p:cNvPr id="9" name="Graphic 8" descr="Arrow Down with solid fill">
            <a:extLst>
              <a:ext uri="{FF2B5EF4-FFF2-40B4-BE49-F238E27FC236}">
                <a16:creationId xmlns:a16="http://schemas.microsoft.com/office/drawing/2014/main" id="{D9B3E553-CB82-4AF4-B85E-C54C87AA1ED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67818" y="3164616"/>
            <a:ext cx="288985" cy="256636"/>
          </a:xfrm>
          <a:prstGeom prst="rect">
            <a:avLst/>
          </a:prstGeom>
        </p:spPr>
      </p:pic>
      <p:pic>
        <p:nvPicPr>
          <p:cNvPr id="10" name="Graphic 8" descr="Arrow Down with solid fill">
            <a:extLst>
              <a:ext uri="{FF2B5EF4-FFF2-40B4-BE49-F238E27FC236}">
                <a16:creationId xmlns:a16="http://schemas.microsoft.com/office/drawing/2014/main" id="{9B423EB0-73A2-4EA3-BF14-4CFC3BB3267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09960" y="3733500"/>
            <a:ext cx="288985" cy="256636"/>
          </a:xfrm>
          <a:prstGeom prst="rect">
            <a:avLst/>
          </a:prstGeom>
        </p:spPr>
      </p:pic>
      <p:pic>
        <p:nvPicPr>
          <p:cNvPr id="11" name="Graphic 8" descr="Arrow Down with solid fill">
            <a:extLst>
              <a:ext uri="{FF2B5EF4-FFF2-40B4-BE49-F238E27FC236}">
                <a16:creationId xmlns:a16="http://schemas.microsoft.com/office/drawing/2014/main" id="{0606FFF7-5A1F-488D-BA84-6BC157491A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8539" y="3164616"/>
            <a:ext cx="288985" cy="256636"/>
          </a:xfrm>
          <a:prstGeom prst="rect">
            <a:avLst/>
          </a:prstGeom>
        </p:spPr>
      </p:pic>
      <p:pic>
        <p:nvPicPr>
          <p:cNvPr id="12" name="Graphic 8" descr="Arrow Down with solid fill">
            <a:extLst>
              <a:ext uri="{FF2B5EF4-FFF2-40B4-BE49-F238E27FC236}">
                <a16:creationId xmlns:a16="http://schemas.microsoft.com/office/drawing/2014/main" id="{F088B094-602E-4049-BB56-83DC16519E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8541" y="3733500"/>
            <a:ext cx="288985" cy="256636"/>
          </a:xfrm>
          <a:prstGeom prst="rect">
            <a:avLst/>
          </a:prstGeom>
        </p:spPr>
      </p:pic>
      <p:pic>
        <p:nvPicPr>
          <p:cNvPr id="13" name="Graphic 8" descr="Arrow Down with solid fill">
            <a:extLst>
              <a:ext uri="{FF2B5EF4-FFF2-40B4-BE49-F238E27FC236}">
                <a16:creationId xmlns:a16="http://schemas.microsoft.com/office/drawing/2014/main" id="{A69AD971-5813-4755-8DBF-BC02D76337A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09959" y="3164616"/>
            <a:ext cx="288985" cy="256636"/>
          </a:xfrm>
          <a:prstGeom prst="rect">
            <a:avLst/>
          </a:prstGeom>
        </p:spPr>
      </p:pic>
    </p:spTree>
    <p:extLst>
      <p:ext uri="{BB962C8B-B14F-4D97-AF65-F5344CB8AC3E}">
        <p14:creationId xmlns:p14="http://schemas.microsoft.com/office/powerpoint/2010/main" val="38056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644758"/>
            <a:ext cx="6328042" cy="929485"/>
          </a:xfrm>
        </p:spPr>
        <p:txBody>
          <a:bodyPr/>
          <a:lstStyle/>
          <a:p>
            <a:pPr>
              <a:spcBef>
                <a:spcPts val="600"/>
              </a:spcBef>
            </a:pPr>
            <a:r>
              <a:rPr lang="en-US" sz="3200" dirty="0"/>
              <a:t>Javier Morales, MD, FACP, FACE</a:t>
            </a:r>
          </a:p>
        </p:txBody>
      </p:sp>
      <p:sp>
        <p:nvSpPr>
          <p:cNvPr id="3" name="Text Placeholder 2"/>
          <p:cNvSpPr>
            <a:spLocks noGrp="1"/>
          </p:cNvSpPr>
          <p:nvPr>
            <p:ph type="body" sz="quarter" idx="10"/>
          </p:nvPr>
        </p:nvSpPr>
        <p:spPr>
          <a:xfrm>
            <a:off x="549276" y="2668201"/>
            <a:ext cx="6572741" cy="1154906"/>
          </a:xfrm>
        </p:spPr>
        <p:txBody>
          <a:bodyPr/>
          <a:lstStyle/>
          <a:p>
            <a:r>
              <a:rPr lang="en-US" sz="2200" dirty="0"/>
              <a:t>Associate Clinical Professor of Medicine</a:t>
            </a:r>
          </a:p>
          <a:p>
            <a:r>
              <a:rPr lang="en-US" sz="2200" dirty="0"/>
              <a:t>Donald and Barbara Zucker School of Medicine at Hofstra/Northwell, Uniondale, NY</a:t>
            </a:r>
          </a:p>
          <a:p>
            <a:r>
              <a:rPr lang="en-US" sz="2200" dirty="0"/>
              <a:t>Vice President</a:t>
            </a:r>
          </a:p>
          <a:p>
            <a:r>
              <a:rPr lang="en-US" sz="2200" dirty="0"/>
              <a:t>Principal Clinical Trial Investigator</a:t>
            </a:r>
            <a:br>
              <a:rPr lang="en-US" sz="2200" dirty="0"/>
            </a:br>
            <a:r>
              <a:rPr lang="en-US" sz="2200" dirty="0"/>
              <a:t>Advanced Internal Medicine Group, East Hills, NY</a:t>
            </a:r>
            <a:br>
              <a:rPr lang="en-US" sz="2200" dirty="0"/>
            </a:br>
            <a:endParaRPr lang="en-US" sz="2200" dirty="0"/>
          </a:p>
          <a:p>
            <a:endParaRPr lang="en-US" sz="2200" dirty="0"/>
          </a:p>
        </p:txBody>
      </p:sp>
    </p:spTree>
    <p:extLst>
      <p:ext uri="{BB962C8B-B14F-4D97-AF65-F5344CB8AC3E}">
        <p14:creationId xmlns:p14="http://schemas.microsoft.com/office/powerpoint/2010/main" val="21502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5">
            <a:extLst>
              <a:ext uri="{FF2B5EF4-FFF2-40B4-BE49-F238E27FC236}">
                <a16:creationId xmlns:a16="http://schemas.microsoft.com/office/drawing/2014/main" id="{0DB4CC2C-824C-41FB-831D-0C8EB03B2861}"/>
              </a:ext>
            </a:extLst>
          </p:cNvPr>
          <p:cNvGraphicFramePr>
            <a:graphicFrameLocks/>
          </p:cNvGraphicFramePr>
          <p:nvPr/>
        </p:nvGraphicFramePr>
        <p:xfrm>
          <a:off x="2743200" y="108818"/>
          <a:ext cx="5983838" cy="4502080"/>
        </p:xfrm>
        <a:graphic>
          <a:graphicData uri="http://schemas.openxmlformats.org/drawingml/2006/table">
            <a:tbl>
              <a:tblPr firstRow="1" bandRow="1">
                <a:tableStyleId>{5C22544A-7EE6-4342-B048-85BDC9FD1C3A}</a:tableStyleId>
              </a:tblPr>
              <a:tblGrid>
                <a:gridCol w="1221795">
                  <a:extLst>
                    <a:ext uri="{9D8B030D-6E8A-4147-A177-3AD203B41FA5}">
                      <a16:colId xmlns:a16="http://schemas.microsoft.com/office/drawing/2014/main" val="1200094767"/>
                    </a:ext>
                  </a:extLst>
                </a:gridCol>
                <a:gridCol w="353875">
                  <a:extLst>
                    <a:ext uri="{9D8B030D-6E8A-4147-A177-3AD203B41FA5}">
                      <a16:colId xmlns:a16="http://schemas.microsoft.com/office/drawing/2014/main" val="949260124"/>
                    </a:ext>
                  </a:extLst>
                </a:gridCol>
                <a:gridCol w="452708">
                  <a:extLst>
                    <a:ext uri="{9D8B030D-6E8A-4147-A177-3AD203B41FA5}">
                      <a16:colId xmlns:a16="http://schemas.microsoft.com/office/drawing/2014/main" val="3849912678"/>
                    </a:ext>
                  </a:extLst>
                </a:gridCol>
                <a:gridCol w="251237">
                  <a:extLst>
                    <a:ext uri="{9D8B030D-6E8A-4147-A177-3AD203B41FA5}">
                      <a16:colId xmlns:a16="http://schemas.microsoft.com/office/drawing/2014/main" val="817952504"/>
                    </a:ext>
                  </a:extLst>
                </a:gridCol>
                <a:gridCol w="1432746">
                  <a:extLst>
                    <a:ext uri="{9D8B030D-6E8A-4147-A177-3AD203B41FA5}">
                      <a16:colId xmlns:a16="http://schemas.microsoft.com/office/drawing/2014/main" val="3772310654"/>
                    </a:ext>
                  </a:extLst>
                </a:gridCol>
                <a:gridCol w="1184005">
                  <a:extLst>
                    <a:ext uri="{9D8B030D-6E8A-4147-A177-3AD203B41FA5}">
                      <a16:colId xmlns:a16="http://schemas.microsoft.com/office/drawing/2014/main" val="2620298591"/>
                    </a:ext>
                  </a:extLst>
                </a:gridCol>
                <a:gridCol w="1087472">
                  <a:extLst>
                    <a:ext uri="{9D8B030D-6E8A-4147-A177-3AD203B41FA5}">
                      <a16:colId xmlns:a16="http://schemas.microsoft.com/office/drawing/2014/main" val="4066117181"/>
                    </a:ext>
                  </a:extLst>
                </a:gridCol>
              </a:tblGrid>
              <a:tr h="274748">
                <a:tc gridSpan="3">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0000"/>
                        </a:lnSpc>
                        <a:spcBef>
                          <a:spcPts val="600"/>
                        </a:spcBef>
                      </a:pPr>
                      <a:r>
                        <a:rPr lang="en-US" sz="1200" dirty="0">
                          <a:solidFill>
                            <a:schemeClr val="tx1"/>
                          </a:solidFill>
                        </a:rPr>
                        <a:t>UACR Categories</a:t>
                      </a:r>
                      <a:r>
                        <a:rPr lang="en-US" sz="1200" baseline="30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85000"/>
                        </a:lnSpc>
                        <a:spcBef>
                          <a:spcPts val="600"/>
                        </a:spcBef>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9300403"/>
                  </a:ext>
                </a:extLst>
              </a:tr>
              <a:tr h="690544">
                <a:tc gridSpan="3">
                  <a:txBody>
                    <a:bodyPr/>
                    <a:lstStyle/>
                    <a:p>
                      <a:pPr>
                        <a:lnSpc>
                          <a:spcPct val="85000"/>
                        </a:lnSpc>
                        <a:spcBef>
                          <a:spcPts val="600"/>
                        </a:spcBef>
                      </a:pP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85000"/>
                        </a:lnSpc>
                        <a:spcBef>
                          <a:spcPts val="600"/>
                        </a:spcBef>
                      </a:pP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spcBef>
                          <a:spcPts val="600"/>
                        </a:spcBef>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dirty="0">
                          <a:solidFill>
                            <a:schemeClr val="tx1"/>
                          </a:solidFill>
                        </a:rPr>
                        <a:t>A1</a:t>
                      </a:r>
                      <a:br>
                        <a:rPr lang="en-US" sz="1200" b="0" dirty="0">
                          <a:solidFill>
                            <a:schemeClr val="tx1"/>
                          </a:solidFill>
                        </a:rPr>
                      </a:br>
                      <a:r>
                        <a:rPr lang="en-US" sz="1200" b="0" dirty="0">
                          <a:solidFill>
                            <a:schemeClr val="tx1"/>
                          </a:solidFill>
                        </a:rPr>
                        <a:t>Normal to mildly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A2</a:t>
                      </a:r>
                      <a:br>
                        <a:rPr lang="en-US" sz="1200" dirty="0">
                          <a:solidFill>
                            <a:schemeClr val="tx1"/>
                          </a:solidFill>
                        </a:rPr>
                      </a:br>
                      <a:r>
                        <a:rPr lang="en-US" sz="1200" b="0" dirty="0">
                          <a:solidFill>
                            <a:schemeClr val="tx1"/>
                          </a:solidFill>
                        </a:rPr>
                        <a:t>Moderately increased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85000"/>
                        </a:lnSpc>
                        <a:spcBef>
                          <a:spcPts val="600"/>
                        </a:spcBef>
                      </a:pPr>
                      <a:r>
                        <a:rPr lang="en-US" sz="1200" dirty="0">
                          <a:solidFill>
                            <a:schemeClr val="tx1"/>
                          </a:solidFill>
                        </a:rPr>
                        <a:t>A3</a:t>
                      </a:r>
                      <a:br>
                        <a:rPr lang="en-US" sz="1200" dirty="0">
                          <a:solidFill>
                            <a:schemeClr val="tx1"/>
                          </a:solidFill>
                        </a:rPr>
                      </a:br>
                      <a:r>
                        <a:rPr lang="en-US" sz="1200" b="0" dirty="0">
                          <a:solidFill>
                            <a:schemeClr val="tx1"/>
                          </a:solidFill>
                        </a:rPr>
                        <a:t>Severely increased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9895250"/>
                  </a:ext>
                </a:extLst>
              </a:tr>
              <a:tr h="266735">
                <a:tc gridSpan="3">
                  <a:txBody>
                    <a:bodyPr/>
                    <a:lstStyle/>
                    <a:p>
                      <a:pPr algn="ctr">
                        <a:lnSpc>
                          <a:spcPct val="85000"/>
                        </a:lnSpc>
                        <a:spcBef>
                          <a:spcPts val="600"/>
                        </a:spcBef>
                      </a:pPr>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spcBef>
                          <a:spcPts val="600"/>
                        </a:spcBef>
                      </a:pPr>
                      <a:r>
                        <a:rPr lang="en-US" sz="1200" b="1" dirty="0">
                          <a:solidFill>
                            <a:schemeClr val="bg1"/>
                          </a:solidFill>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30-300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85000"/>
                        </a:lnSpc>
                        <a:spcBef>
                          <a:spcPts val="600"/>
                        </a:spcBef>
                      </a:pPr>
                      <a:r>
                        <a:rPr lang="en-US" sz="1200" b="1" dirty="0">
                          <a:solidFill>
                            <a:schemeClr val="bg1"/>
                          </a:solidFill>
                        </a:rPr>
                        <a:t>&gt;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22126178"/>
                  </a:ext>
                </a:extLst>
              </a:tr>
              <a:tr h="266735">
                <a:tc gridSpan="3">
                  <a:txBody>
                    <a:bodyPr/>
                    <a:lstStyle/>
                    <a:p>
                      <a:pPr algn="ctr">
                        <a:lnSpc>
                          <a:spcPct val="85000"/>
                        </a:lnSpc>
                        <a:spcBef>
                          <a:spcPts val="600"/>
                        </a:spcBef>
                      </a:pPr>
                      <a:r>
                        <a:rPr lang="en-US" sz="1200" b="1" dirty="0"/>
                        <a:t>eGFR Categories</a:t>
                      </a:r>
                      <a:r>
                        <a:rPr lang="en-US" sz="1200" b="1" baseline="30000" dirty="0"/>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5000"/>
                        </a:lnSpc>
                        <a:spcBef>
                          <a:spcPts val="600"/>
                        </a:spcBef>
                      </a:pP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gridSpan="3">
                  <a:txBody>
                    <a:bodyPr/>
                    <a:lstStyle/>
                    <a:p>
                      <a:pPr algn="ctr">
                        <a:lnSpc>
                          <a:spcPct val="85000"/>
                        </a:lnSpc>
                        <a:spcBef>
                          <a:spcPts val="600"/>
                        </a:spcBef>
                      </a:pPr>
                      <a:r>
                        <a:rPr lang="en-US" sz="1200" b="1" dirty="0">
                          <a:solidFill>
                            <a:schemeClr val="bg1"/>
                          </a:solidFill>
                        </a:rPr>
                        <a:t>mg/g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85000"/>
                        </a:lnSpc>
                        <a:spcBef>
                          <a:spcPts val="600"/>
                        </a:spcBef>
                      </a:pP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61259681"/>
                  </a:ext>
                </a:extLst>
              </a:tr>
              <a:tr h="402964">
                <a:tc>
                  <a:txBody>
                    <a:bodyPr/>
                    <a:lstStyle/>
                    <a:p>
                      <a:pPr algn="ctr">
                        <a:lnSpc>
                          <a:spcPct val="85000"/>
                        </a:lnSpc>
                        <a:spcBef>
                          <a:spcPts val="600"/>
                        </a:spcBef>
                      </a:pPr>
                      <a:r>
                        <a:rPr lang="en-US" sz="1200" dirty="0"/>
                        <a:t>Normal or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6">
                  <a:txBody>
                    <a:bodyPr/>
                    <a:lstStyle/>
                    <a:p>
                      <a:pPr algn="ctr">
                        <a:lnSpc>
                          <a:spcPct val="85000"/>
                        </a:lnSpc>
                        <a:spcBef>
                          <a:spcPts val="600"/>
                        </a:spcBef>
                      </a:pPr>
                      <a:r>
                        <a:rPr lang="en-US" sz="1200" dirty="0">
                          <a:solidFill>
                            <a:schemeClr val="bg1"/>
                          </a:solidFill>
                        </a:rPr>
                        <a:t>mL/min/1.73 m</a:t>
                      </a:r>
                      <a:r>
                        <a:rPr lang="en-US" sz="1200" baseline="30000" dirty="0">
                          <a:solidFill>
                            <a:schemeClr val="bg1"/>
                          </a:solidFill>
                        </a:rPr>
                        <a:t>2</a:t>
                      </a:r>
                      <a:endParaRPr lang="en-US" sz="12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667755608"/>
                  </a:ext>
                </a:extLst>
              </a:tr>
              <a:tr h="540041">
                <a:tc>
                  <a:txBody>
                    <a:bodyPr/>
                    <a:lstStyle/>
                    <a:p>
                      <a:pPr algn="ctr">
                        <a:lnSpc>
                          <a:spcPct val="85000"/>
                        </a:lnSpc>
                        <a:spcBef>
                          <a:spcPts val="600"/>
                        </a:spcBef>
                      </a:pPr>
                      <a:r>
                        <a:rPr lang="en-US" sz="1200" dirty="0"/>
                        <a:t>Mildly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85000"/>
                        </a:lnSpc>
                        <a:spcBef>
                          <a:spcPts val="600"/>
                        </a:spcBef>
                      </a:pPr>
                      <a:r>
                        <a:rPr lang="en-US" sz="1200" dirty="0">
                          <a:solidFill>
                            <a:schemeClr val="bg1"/>
                          </a:solidFill>
                        </a:rPr>
                        <a:t>60-89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4F"/>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25236682"/>
                  </a:ext>
                </a:extLst>
              </a:tr>
              <a:tr h="558654">
                <a:tc>
                  <a:txBody>
                    <a:bodyPr/>
                    <a:lstStyle/>
                    <a:p>
                      <a:pPr algn="ctr">
                        <a:lnSpc>
                          <a:spcPct val="85000"/>
                        </a:lnSpc>
                        <a:spcBef>
                          <a:spcPts val="600"/>
                        </a:spcBef>
                      </a:pPr>
                      <a:r>
                        <a:rPr lang="en-US" sz="1200" dirty="0"/>
                        <a:t>Mildly to moderately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85000"/>
                        </a:lnSpc>
                        <a:spcBef>
                          <a:spcPts val="600"/>
                        </a:spcBef>
                      </a:pPr>
                      <a:r>
                        <a:rPr lang="en-US" sz="1200" dirty="0">
                          <a:solidFill>
                            <a:schemeClr val="bg1"/>
                          </a:solidFill>
                        </a:rPr>
                        <a:t>45-59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6040136"/>
                  </a:ext>
                </a:extLst>
              </a:tr>
              <a:tr h="558654">
                <a:tc>
                  <a:txBody>
                    <a:bodyPr/>
                    <a:lstStyle/>
                    <a:p>
                      <a:pPr algn="ctr">
                        <a:lnSpc>
                          <a:spcPct val="85000"/>
                        </a:lnSpc>
                        <a:spcBef>
                          <a:spcPts val="600"/>
                        </a:spcBef>
                      </a:pPr>
                      <a:r>
                        <a:rPr lang="en-US" sz="1200" dirty="0"/>
                        <a:t>Moderately to 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900"/>
                    </a:solidFill>
                  </a:tcPr>
                </a:tc>
                <a:tc>
                  <a:txBody>
                    <a:bodyPr/>
                    <a:lstStyle/>
                    <a:p>
                      <a:pPr algn="ctr">
                        <a:lnSpc>
                          <a:spcPct val="85000"/>
                        </a:lnSpc>
                        <a:spcBef>
                          <a:spcPts val="600"/>
                        </a:spcBef>
                      </a:pPr>
                      <a:r>
                        <a:rPr lang="en-US" sz="1200" dirty="0">
                          <a:solidFill>
                            <a:schemeClr val="bg1"/>
                          </a:solidFill>
                        </a:rPr>
                        <a:t>30-44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55098987"/>
                  </a:ext>
                </a:extLst>
              </a:tr>
              <a:tr h="540041">
                <a:tc>
                  <a:txBody>
                    <a:bodyPr/>
                    <a:lstStyle/>
                    <a:p>
                      <a:pPr algn="ctr">
                        <a:lnSpc>
                          <a:spcPct val="85000"/>
                        </a:lnSpc>
                        <a:spcBef>
                          <a:spcPts val="600"/>
                        </a:spcBef>
                      </a:pPr>
                      <a:r>
                        <a:rPr lang="en-US" sz="1200" dirty="0"/>
                        <a:t>Severely decreased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15-29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40915178"/>
                  </a:ext>
                </a:extLst>
              </a:tr>
              <a:tr h="402964">
                <a:tc>
                  <a:txBody>
                    <a:bodyPr/>
                    <a:lstStyle/>
                    <a:p>
                      <a:pPr algn="ctr">
                        <a:lnSpc>
                          <a:spcPct val="85000"/>
                        </a:lnSpc>
                        <a:spcBef>
                          <a:spcPts val="600"/>
                        </a:spcBef>
                      </a:pPr>
                      <a:r>
                        <a:rPr lang="en-US" sz="1200" dirty="0"/>
                        <a:t>Kidney failure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DCE"/>
                    </a:solidFill>
                  </a:tcPr>
                </a:tc>
                <a:tc>
                  <a:txBody>
                    <a:bodyPr/>
                    <a:lstStyle/>
                    <a:p>
                      <a:pPr algn="ctr">
                        <a:lnSpc>
                          <a:spcPct val="85000"/>
                        </a:lnSpc>
                        <a:spcBef>
                          <a:spcPts val="600"/>
                        </a:spcBef>
                      </a:pPr>
                      <a:r>
                        <a:rPr lang="en-US" sz="1200" dirty="0"/>
                        <a:t>G5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1A00"/>
                    </a:solidFill>
                  </a:tcPr>
                </a:tc>
                <a:tc>
                  <a:txBody>
                    <a:bodyPr/>
                    <a:lstStyle/>
                    <a:p>
                      <a:pPr algn="ctr">
                        <a:lnSpc>
                          <a:spcPct val="85000"/>
                        </a:lnSpc>
                        <a:spcBef>
                          <a:spcPts val="600"/>
                        </a:spcBef>
                      </a:pPr>
                      <a:r>
                        <a:rPr lang="en-US" sz="1200" dirty="0">
                          <a:solidFill>
                            <a:schemeClr val="bg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vMerge="1">
                  <a:txBody>
                    <a:bodyPr/>
                    <a:lstStyle/>
                    <a:p>
                      <a:endParaRPr lang="en-US" dirty="0"/>
                    </a:p>
                  </a:txBody>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nSpc>
                          <a:spcPct val="85000"/>
                        </a:lnSpc>
                        <a:spcBef>
                          <a:spcPts val="600"/>
                        </a:spcBef>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74107934"/>
                  </a:ext>
                </a:extLst>
              </a:tr>
            </a:tbl>
          </a:graphicData>
        </a:graphic>
      </p:graphicFrame>
      <p:sp>
        <p:nvSpPr>
          <p:cNvPr id="4" name="Text Placeholder 3">
            <a:extLst>
              <a:ext uri="{FF2B5EF4-FFF2-40B4-BE49-F238E27FC236}">
                <a16:creationId xmlns:a16="http://schemas.microsoft.com/office/drawing/2014/main" id="{B076A73A-F0A8-5F4B-800E-5311399BCE08}"/>
              </a:ext>
            </a:extLst>
          </p:cNvPr>
          <p:cNvSpPr>
            <a:spLocks noGrp="1"/>
          </p:cNvSpPr>
          <p:nvPr>
            <p:ph type="body" sz="quarter" idx="10"/>
          </p:nvPr>
        </p:nvSpPr>
        <p:spPr/>
        <p:txBody>
          <a:bodyPr/>
          <a:lstStyle/>
          <a:p>
            <a:r>
              <a:rPr lang="en-US" dirty="0"/>
              <a:t>1. Bakris GL, et al. </a:t>
            </a:r>
            <a:r>
              <a:rPr lang="en-US" i="1" dirty="0"/>
              <a:t>N Engl J Med</a:t>
            </a:r>
            <a:r>
              <a:rPr lang="en-US" dirty="0"/>
              <a:t>. 2020;383(23):2219-2229. 2. </a:t>
            </a:r>
            <a:r>
              <a:rPr lang="en-US" dirty="0">
                <a:solidFill>
                  <a:srgbClr val="5C6B72"/>
                </a:solidFill>
              </a:rPr>
              <a:t>Adapted from Ciernik M. </a:t>
            </a:r>
            <a:r>
              <a:rPr lang="en-US" i="1" dirty="0">
                <a:solidFill>
                  <a:srgbClr val="5C6B72"/>
                </a:solidFill>
              </a:rPr>
              <a:t>Kidney Int Suppl</a:t>
            </a:r>
            <a:r>
              <a:rPr lang="en-US" dirty="0">
                <a:solidFill>
                  <a:srgbClr val="5C6B72"/>
                </a:solidFill>
              </a:rPr>
              <a:t>. 2013;3:1-150.</a:t>
            </a:r>
            <a:endParaRPr lang="en-US" i="1" dirty="0">
              <a:solidFill>
                <a:srgbClr val="5C6B72"/>
              </a:solidFill>
            </a:endParaRPr>
          </a:p>
        </p:txBody>
      </p:sp>
      <p:cxnSp>
        <p:nvCxnSpPr>
          <p:cNvPr id="7" name="Straight Arrow Connector 6">
            <a:extLst>
              <a:ext uri="{FF2B5EF4-FFF2-40B4-BE49-F238E27FC236}">
                <a16:creationId xmlns:a16="http://schemas.microsoft.com/office/drawing/2014/main" id="{79766CA8-1EE8-7C4E-8498-F9BB39719D06}"/>
              </a:ext>
            </a:extLst>
          </p:cNvPr>
          <p:cNvCxnSpPr>
            <a:cxnSpLocks/>
          </p:cNvCxnSpPr>
          <p:nvPr/>
        </p:nvCxnSpPr>
        <p:spPr>
          <a:xfrm>
            <a:off x="8828923" y="1662267"/>
            <a:ext cx="16202" cy="2948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FAFFBFC-1589-B741-A3E9-F7040807FB33}"/>
              </a:ext>
            </a:extLst>
          </p:cNvPr>
          <p:cNvSpPr txBox="1"/>
          <p:nvPr/>
        </p:nvSpPr>
        <p:spPr>
          <a:xfrm rot="5400000">
            <a:off x="7600588" y="3058200"/>
            <a:ext cx="2828396" cy="276999"/>
          </a:xfrm>
          <a:prstGeom prst="rect">
            <a:avLst/>
          </a:prstGeom>
          <a:noFill/>
        </p:spPr>
        <p:txBody>
          <a:bodyPr wrap="square" rtlCol="0">
            <a:spAutoFit/>
          </a:bodyPr>
          <a:lstStyle/>
          <a:p>
            <a:r>
              <a:rPr lang="en-US" sz="1200" b="1" dirty="0"/>
              <a:t>Increasing risk of CKD progression</a:t>
            </a:r>
          </a:p>
        </p:txBody>
      </p:sp>
      <p:cxnSp>
        <p:nvCxnSpPr>
          <p:cNvPr id="9" name="Straight Arrow Connector 8">
            <a:extLst>
              <a:ext uri="{FF2B5EF4-FFF2-40B4-BE49-F238E27FC236}">
                <a16:creationId xmlns:a16="http://schemas.microsoft.com/office/drawing/2014/main" id="{921D5B66-4159-F044-9578-051A7736DD5B}"/>
              </a:ext>
            </a:extLst>
          </p:cNvPr>
          <p:cNvCxnSpPr>
            <a:cxnSpLocks/>
          </p:cNvCxnSpPr>
          <p:nvPr/>
        </p:nvCxnSpPr>
        <p:spPr>
          <a:xfrm>
            <a:off x="5019472" y="4718081"/>
            <a:ext cx="367001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74823F4-0C8E-204D-96A6-C182735F8512}"/>
              </a:ext>
            </a:extLst>
          </p:cNvPr>
          <p:cNvSpPr txBox="1"/>
          <p:nvPr/>
        </p:nvSpPr>
        <p:spPr>
          <a:xfrm>
            <a:off x="5786124" y="4730383"/>
            <a:ext cx="3027218" cy="276999"/>
          </a:xfrm>
          <a:prstGeom prst="rect">
            <a:avLst/>
          </a:prstGeom>
          <a:noFill/>
        </p:spPr>
        <p:txBody>
          <a:bodyPr wrap="square" rtlCol="0">
            <a:spAutoFit/>
          </a:bodyPr>
          <a:lstStyle/>
          <a:p>
            <a:r>
              <a:rPr lang="en-US" sz="1200" b="1" dirty="0"/>
              <a:t>Increasing risk of CKD progression</a:t>
            </a:r>
          </a:p>
        </p:txBody>
      </p:sp>
      <p:sp>
        <p:nvSpPr>
          <p:cNvPr id="23" name="TextBox 22">
            <a:extLst>
              <a:ext uri="{FF2B5EF4-FFF2-40B4-BE49-F238E27FC236}">
                <a16:creationId xmlns:a16="http://schemas.microsoft.com/office/drawing/2014/main" id="{65F3068D-16B1-2742-80FB-289BEE2622AB}"/>
              </a:ext>
            </a:extLst>
          </p:cNvPr>
          <p:cNvSpPr txBox="1"/>
          <p:nvPr/>
        </p:nvSpPr>
        <p:spPr>
          <a:xfrm>
            <a:off x="48128" y="1420212"/>
            <a:ext cx="2730762" cy="3168560"/>
          </a:xfrm>
          <a:prstGeom prst="rect">
            <a:avLst/>
          </a:prstGeom>
          <a:noFill/>
        </p:spPr>
        <p:txBody>
          <a:bodyPr wrap="square" rtlCol="0">
            <a:spAutoFit/>
          </a:bodyPr>
          <a:lstStyle/>
          <a:p>
            <a:pPr marL="285750" indent="-285750">
              <a:lnSpc>
                <a:spcPct val="85000"/>
              </a:lnSpc>
              <a:spcBef>
                <a:spcPts val="600"/>
              </a:spcBef>
              <a:buFont typeface="Arial" panose="020B0604020202020204" pitchFamily="34" charset="0"/>
              <a:buChar char="•"/>
            </a:pPr>
            <a:r>
              <a:rPr lang="en-US" sz="1600" dirty="0"/>
              <a:t>Adult patients with CKD + T2DM, defined as either having:</a:t>
            </a:r>
          </a:p>
          <a:p>
            <a:pPr marL="517525" lvl="1" indent="-285750">
              <a:lnSpc>
                <a:spcPct val="85000"/>
              </a:lnSpc>
              <a:spcBef>
                <a:spcPts val="600"/>
              </a:spcBef>
              <a:buFont typeface="Arial" panose="020B0604020202020204" pitchFamily="34" charset="0"/>
              <a:buChar char="•"/>
            </a:pPr>
            <a:r>
              <a:rPr lang="en-US" sz="1600" dirty="0"/>
              <a:t>UACR of 30-300 mg/g</a:t>
            </a:r>
          </a:p>
          <a:p>
            <a:pPr marL="517525" lvl="1" indent="-285750">
              <a:lnSpc>
                <a:spcPct val="85000"/>
              </a:lnSpc>
              <a:spcBef>
                <a:spcPts val="600"/>
              </a:spcBef>
              <a:buFont typeface="Arial" panose="020B0604020202020204" pitchFamily="34" charset="0"/>
              <a:buChar char="•"/>
            </a:pPr>
            <a:r>
              <a:rPr lang="en-US" sz="1600" dirty="0"/>
              <a:t>eGFR of 25-60 mL/min/1.73 m</a:t>
            </a:r>
            <a:r>
              <a:rPr lang="en-US" sz="1600" baseline="30000" dirty="0"/>
              <a:t>2</a:t>
            </a:r>
          </a:p>
          <a:p>
            <a:pPr marL="517525" lvl="1" indent="-285750">
              <a:lnSpc>
                <a:spcPct val="85000"/>
              </a:lnSpc>
              <a:spcBef>
                <a:spcPts val="600"/>
              </a:spcBef>
              <a:buFont typeface="Arial" panose="020B0604020202020204" pitchFamily="34" charset="0"/>
              <a:buChar char="•"/>
            </a:pPr>
            <a:r>
              <a:rPr lang="en-US" sz="1600" dirty="0"/>
              <a:t>Diabetic retinopathy</a:t>
            </a:r>
          </a:p>
          <a:p>
            <a:pPr marL="517525" indent="-285750" algn="ctr">
              <a:lnSpc>
                <a:spcPct val="85000"/>
              </a:lnSpc>
              <a:spcBef>
                <a:spcPts val="600"/>
              </a:spcBef>
            </a:pPr>
            <a:r>
              <a:rPr lang="en-US" sz="1600" dirty="0"/>
              <a:t>OR</a:t>
            </a:r>
          </a:p>
          <a:p>
            <a:pPr marL="517525" lvl="1" indent="-285750">
              <a:lnSpc>
                <a:spcPct val="85000"/>
              </a:lnSpc>
              <a:spcBef>
                <a:spcPts val="600"/>
              </a:spcBef>
              <a:buFont typeface="Arial" panose="020B0604020202020204" pitchFamily="34" charset="0"/>
              <a:buChar char="•"/>
            </a:pPr>
            <a:r>
              <a:rPr lang="en-US" sz="1600" dirty="0"/>
              <a:t>UACR of ≥ 300 mg/g </a:t>
            </a:r>
          </a:p>
          <a:p>
            <a:pPr marL="517525" lvl="1" indent="-285750">
              <a:lnSpc>
                <a:spcPct val="85000"/>
              </a:lnSpc>
              <a:spcBef>
                <a:spcPts val="600"/>
              </a:spcBef>
              <a:buFont typeface="Arial" panose="020B0604020202020204" pitchFamily="34" charset="0"/>
              <a:buChar char="•"/>
            </a:pPr>
            <a:r>
              <a:rPr lang="en-US" sz="1600" dirty="0"/>
              <a:t>eGFR of 25-75 mL/min/1.73 m</a:t>
            </a:r>
            <a:r>
              <a:rPr lang="en-US" sz="1600" baseline="30000" dirty="0"/>
              <a:t>2</a:t>
            </a:r>
            <a:endParaRPr lang="en-US" sz="1600" dirty="0"/>
          </a:p>
          <a:p>
            <a:pPr>
              <a:lnSpc>
                <a:spcPct val="85000"/>
              </a:lnSpc>
              <a:spcBef>
                <a:spcPts val="600"/>
              </a:spcBef>
            </a:pPr>
            <a:endParaRPr lang="en-US" dirty="0">
              <a:solidFill>
                <a:schemeClr val="bg1"/>
              </a:solidFill>
            </a:endParaRPr>
          </a:p>
        </p:txBody>
      </p:sp>
      <p:sp>
        <p:nvSpPr>
          <p:cNvPr id="11" name="Rectangle 10">
            <a:extLst>
              <a:ext uri="{FF2B5EF4-FFF2-40B4-BE49-F238E27FC236}">
                <a16:creationId xmlns:a16="http://schemas.microsoft.com/office/drawing/2014/main" id="{099AE355-9F65-4B6D-BD01-1D1BA9C6FF81}"/>
              </a:ext>
            </a:extLst>
          </p:cNvPr>
          <p:cNvSpPr/>
          <p:nvPr/>
        </p:nvSpPr>
        <p:spPr>
          <a:xfrm>
            <a:off x="7632274" y="2043113"/>
            <a:ext cx="1094764" cy="1750218"/>
          </a:xfrm>
          <a:prstGeom prst="rect">
            <a:avLst/>
          </a:prstGeom>
          <a:solidFill>
            <a:schemeClr val="bg1">
              <a:lumMod val="8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873F134-4965-4E6C-9F73-E6D6789DB450}"/>
              </a:ext>
            </a:extLst>
          </p:cNvPr>
          <p:cNvSpPr/>
          <p:nvPr/>
        </p:nvSpPr>
        <p:spPr>
          <a:xfrm>
            <a:off x="6459864" y="2521353"/>
            <a:ext cx="1172411" cy="1271978"/>
          </a:xfrm>
          <a:prstGeom prst="rect">
            <a:avLst/>
          </a:prstGeom>
          <a:solidFill>
            <a:schemeClr val="bg1">
              <a:lumMod val="8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B0EA9E38-C7F5-DB4D-A160-A52E5CC698C5}"/>
              </a:ext>
            </a:extLst>
          </p:cNvPr>
          <p:cNvSpPr/>
          <p:nvPr/>
        </p:nvSpPr>
        <p:spPr>
          <a:xfrm>
            <a:off x="6459865" y="2043114"/>
            <a:ext cx="2267174" cy="1750218"/>
          </a:xfrm>
          <a:custGeom>
            <a:avLst/>
            <a:gdLst>
              <a:gd name="connsiteX0" fmla="*/ 8164 w 1657350"/>
              <a:gd name="connsiteY0" fmla="*/ 359228 h 1371600"/>
              <a:gd name="connsiteX1" fmla="*/ 0 w 1657350"/>
              <a:gd name="connsiteY1" fmla="*/ 1371600 h 1371600"/>
              <a:gd name="connsiteX2" fmla="*/ 1657350 w 1657350"/>
              <a:gd name="connsiteY2" fmla="*/ 1363436 h 1371600"/>
              <a:gd name="connsiteX3" fmla="*/ 1657350 w 1657350"/>
              <a:gd name="connsiteY3" fmla="*/ 8164 h 1371600"/>
              <a:gd name="connsiteX4" fmla="*/ 857250 w 1657350"/>
              <a:gd name="connsiteY4" fmla="*/ 0 h 1371600"/>
              <a:gd name="connsiteX5" fmla="*/ 849086 w 1657350"/>
              <a:gd name="connsiteY5" fmla="*/ 367393 h 1371600"/>
              <a:gd name="connsiteX6" fmla="*/ 8164 w 1657350"/>
              <a:gd name="connsiteY6" fmla="*/ 35922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1371600">
                <a:moveTo>
                  <a:pt x="8164" y="359228"/>
                </a:moveTo>
                <a:cubicBezTo>
                  <a:pt x="5443" y="696685"/>
                  <a:pt x="2721" y="1034143"/>
                  <a:pt x="0" y="1371600"/>
                </a:cubicBezTo>
                <a:lnTo>
                  <a:pt x="1657350" y="1363436"/>
                </a:lnTo>
                <a:lnTo>
                  <a:pt x="1657350" y="8164"/>
                </a:lnTo>
                <a:lnTo>
                  <a:pt x="857250" y="0"/>
                </a:lnTo>
                <a:lnTo>
                  <a:pt x="849086" y="367393"/>
                </a:lnTo>
                <a:lnTo>
                  <a:pt x="8164" y="359228"/>
                </a:lnTo>
                <a:close/>
              </a:path>
            </a:pathLst>
          </a:cu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E499702-C542-486A-9FB9-14DB1E3757E9}"/>
              </a:ext>
            </a:extLst>
          </p:cNvPr>
          <p:cNvSpPr txBox="1"/>
          <p:nvPr/>
        </p:nvSpPr>
        <p:spPr>
          <a:xfrm>
            <a:off x="6829873" y="2760919"/>
            <a:ext cx="1635966" cy="646331"/>
          </a:xfrm>
          <a:prstGeom prst="rect">
            <a:avLst/>
          </a:prstGeom>
          <a:noFill/>
        </p:spPr>
        <p:txBody>
          <a:bodyPr wrap="square" rtlCol="0">
            <a:spAutoFit/>
          </a:bodyPr>
          <a:lstStyle/>
          <a:p>
            <a:pPr algn="ctr"/>
            <a:r>
              <a:rPr lang="en-US" dirty="0">
                <a:solidFill>
                  <a:schemeClr val="bg1"/>
                </a:solidFill>
              </a:rPr>
              <a:t>Study Population</a:t>
            </a:r>
            <a:r>
              <a:rPr lang="en-US" baseline="30000" dirty="0">
                <a:solidFill>
                  <a:schemeClr val="bg1"/>
                </a:solidFill>
              </a:rPr>
              <a:t>1</a:t>
            </a:r>
          </a:p>
        </p:txBody>
      </p:sp>
      <p:sp>
        <p:nvSpPr>
          <p:cNvPr id="2" name="Title 1">
            <a:extLst>
              <a:ext uri="{FF2B5EF4-FFF2-40B4-BE49-F238E27FC236}">
                <a16:creationId xmlns:a16="http://schemas.microsoft.com/office/drawing/2014/main" id="{020E6401-5681-814E-B56E-132E569E38C2}"/>
              </a:ext>
            </a:extLst>
          </p:cNvPr>
          <p:cNvSpPr>
            <a:spLocks noGrp="1"/>
          </p:cNvSpPr>
          <p:nvPr>
            <p:ph type="title"/>
          </p:nvPr>
        </p:nvSpPr>
        <p:spPr>
          <a:xfrm>
            <a:off x="228258" y="116198"/>
            <a:ext cx="4826114" cy="1191095"/>
          </a:xfrm>
        </p:spPr>
        <p:txBody>
          <a:bodyPr/>
          <a:lstStyle/>
          <a:p>
            <a:pPr>
              <a:spcBef>
                <a:spcPts val="600"/>
              </a:spcBef>
            </a:pPr>
            <a:r>
              <a:rPr lang="en-US" sz="2800" dirty="0"/>
              <a:t>FIDELIO-DKD Study Population: </a:t>
            </a:r>
            <a:br>
              <a:rPr lang="en-US" sz="2800" dirty="0"/>
            </a:br>
            <a:r>
              <a:rPr lang="en-US" sz="2800" dirty="0"/>
              <a:t>Finerenone in T2DM &amp; CKD</a:t>
            </a:r>
          </a:p>
        </p:txBody>
      </p:sp>
    </p:spTree>
    <p:extLst>
      <p:ext uri="{BB962C8B-B14F-4D97-AF65-F5344CB8AC3E}">
        <p14:creationId xmlns:p14="http://schemas.microsoft.com/office/powerpoint/2010/main" val="265873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F9056-4943-48F0-94EB-52045E9EA493}"/>
              </a:ext>
            </a:extLst>
          </p:cNvPr>
          <p:cNvSpPr>
            <a:spLocks noGrp="1"/>
          </p:cNvSpPr>
          <p:nvPr>
            <p:ph type="title"/>
          </p:nvPr>
        </p:nvSpPr>
        <p:spPr>
          <a:xfrm>
            <a:off x="417095" y="102582"/>
            <a:ext cx="8309810" cy="824841"/>
          </a:xfrm>
        </p:spPr>
        <p:txBody>
          <a:bodyPr/>
          <a:lstStyle/>
          <a:p>
            <a:r>
              <a:rPr lang="en-US" sz="2800" dirty="0"/>
              <a:t>MRA Trial: FIDELIO-DKD</a:t>
            </a:r>
            <a:br>
              <a:rPr lang="en-US" sz="2800" dirty="0"/>
            </a:br>
            <a:r>
              <a:rPr lang="en-US" sz="2800" dirty="0"/>
              <a:t>Finerenone in T2DM &amp; CKD</a:t>
            </a:r>
          </a:p>
        </p:txBody>
      </p:sp>
      <p:graphicFrame>
        <p:nvGraphicFramePr>
          <p:cNvPr id="9" name="Content Placeholder 3">
            <a:extLst>
              <a:ext uri="{FF2B5EF4-FFF2-40B4-BE49-F238E27FC236}">
                <a16:creationId xmlns:a16="http://schemas.microsoft.com/office/drawing/2014/main" id="{CA5B50B7-9167-A14A-9C6A-43ABFDBA750C}"/>
              </a:ext>
            </a:extLst>
          </p:cNvPr>
          <p:cNvGraphicFramePr>
            <a:graphicFrameLocks noGrp="1"/>
          </p:cNvGraphicFramePr>
          <p:nvPr>
            <p:ph idx="1"/>
            <p:extLst>
              <p:ext uri="{D42A27DB-BD31-4B8C-83A1-F6EECF244321}">
                <p14:modId xmlns:p14="http://schemas.microsoft.com/office/powerpoint/2010/main" val="1493670134"/>
              </p:ext>
            </p:extLst>
          </p:nvPr>
        </p:nvGraphicFramePr>
        <p:xfrm>
          <a:off x="417513" y="1141413"/>
          <a:ext cx="2014889" cy="1917192"/>
        </p:xfrm>
        <a:graphic>
          <a:graphicData uri="http://schemas.openxmlformats.org/drawingml/2006/table">
            <a:tbl>
              <a:tblPr firstRow="1" bandRow="1">
                <a:tableStyleId>{8EC20E35-A176-4012-BC5E-935CFFF8708E}</a:tableStyleId>
              </a:tblPr>
              <a:tblGrid>
                <a:gridCol w="2014889">
                  <a:extLst>
                    <a:ext uri="{9D8B030D-6E8A-4147-A177-3AD203B41FA5}">
                      <a16:colId xmlns:a16="http://schemas.microsoft.com/office/drawing/2014/main" val="20000"/>
                    </a:ext>
                  </a:extLst>
                </a:gridCol>
              </a:tblGrid>
              <a:tr h="524846">
                <a:tc>
                  <a:txBody>
                    <a:bodyPr/>
                    <a:lstStyle/>
                    <a:p>
                      <a:pPr algn="ctr">
                        <a:lnSpc>
                          <a:spcPct val="85000"/>
                        </a:lnSpc>
                        <a:spcBef>
                          <a:spcPts val="600"/>
                        </a:spcBef>
                      </a:pPr>
                      <a:r>
                        <a:rPr lang="en-US" sz="1600" b="1" dirty="0">
                          <a:solidFill>
                            <a:srgbClr val="000000"/>
                          </a:solidFill>
                          <a:latin typeface="Arial"/>
                          <a:cs typeface="Arial"/>
                        </a:rPr>
                        <a:t>Primary </a:t>
                      </a:r>
                      <a:endParaRPr lang="en-US" sz="1600" b="1" baseline="0" dirty="0">
                        <a:solidFill>
                          <a:srgbClr val="000000"/>
                        </a:solidFill>
                        <a:latin typeface="Arial"/>
                        <a:cs typeface="Arial"/>
                      </a:endParaRPr>
                    </a:p>
                    <a:p>
                      <a:pPr lvl="0" algn="ctr">
                        <a:lnSpc>
                          <a:spcPct val="85000"/>
                        </a:lnSpc>
                        <a:spcBef>
                          <a:spcPts val="600"/>
                        </a:spcBef>
                        <a:buNone/>
                      </a:pPr>
                      <a:r>
                        <a:rPr lang="en-US" sz="1600" b="1" dirty="0">
                          <a:solidFill>
                            <a:srgbClr val="000000"/>
                          </a:solidFill>
                          <a:latin typeface="Arial"/>
                          <a:cs typeface="Arial"/>
                        </a:rPr>
                        <a:t>Endpoints:</a:t>
                      </a:r>
                    </a:p>
                    <a:p>
                      <a:pPr lvl="0" algn="ctr">
                        <a:lnSpc>
                          <a:spcPct val="85000"/>
                        </a:lnSpc>
                        <a:spcBef>
                          <a:spcPts val="600"/>
                        </a:spcBef>
                        <a:buNone/>
                      </a:pPr>
                      <a:r>
                        <a:rPr lang="en-US" sz="1600" b="0" baseline="0" dirty="0">
                          <a:solidFill>
                            <a:srgbClr val="000000"/>
                          </a:solidFill>
                          <a:latin typeface="+mn-lt"/>
                          <a:cs typeface="Arial"/>
                        </a:rPr>
                        <a:t>Composite of kidney failure, sustained </a:t>
                      </a:r>
                      <a:br>
                        <a:rPr lang="en-US" sz="1600" b="0" baseline="0" dirty="0">
                          <a:solidFill>
                            <a:srgbClr val="000000"/>
                          </a:solidFill>
                          <a:latin typeface="+mn-lt"/>
                          <a:cs typeface="Arial"/>
                        </a:rPr>
                      </a:br>
                      <a:r>
                        <a:rPr lang="en-US" sz="1600" b="0" baseline="0" dirty="0">
                          <a:solidFill>
                            <a:srgbClr val="000000"/>
                          </a:solidFill>
                          <a:latin typeface="+mn-lt"/>
                          <a:cs typeface="Arial"/>
                        </a:rPr>
                        <a:t>≥ 40% eGFR decline, or renal death</a:t>
                      </a:r>
                    </a:p>
                    <a:p>
                      <a:pPr lvl="0" algn="ctr">
                        <a:lnSpc>
                          <a:spcPct val="85000"/>
                        </a:lnSpc>
                        <a:spcBef>
                          <a:spcPts val="300"/>
                        </a:spcBef>
                        <a:buNone/>
                      </a:pPr>
                      <a:endParaRPr lang="en-US" sz="1600" b="1" baseline="0" dirty="0">
                        <a:solidFill>
                          <a:srgbClr val="000000"/>
                        </a:solidFill>
                        <a:latin typeface="Arial"/>
                        <a:cs typeface="Arial"/>
                      </a:endParaRP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Text Placeholder 6"/>
          <p:cNvSpPr>
            <a:spLocks noGrp="1"/>
          </p:cNvSpPr>
          <p:nvPr>
            <p:ph type="body" sz="quarter" idx="10"/>
          </p:nvPr>
        </p:nvSpPr>
        <p:spPr/>
        <p:txBody>
          <a:bodyPr/>
          <a:lstStyle/>
          <a:p>
            <a:pPr marL="259080" indent="-259080" algn="l"/>
            <a:r>
              <a:rPr lang="en-US" dirty="0">
                <a:solidFill>
                  <a:schemeClr val="tx2">
                    <a:lumMod val="65000"/>
                    <a:lumOff val="35000"/>
                  </a:schemeClr>
                </a:solidFill>
              </a:rPr>
              <a:t>A</a:t>
            </a:r>
            <a:r>
              <a:rPr lang="en-US" sz="1000" dirty="0">
                <a:solidFill>
                  <a:schemeClr val="tx2">
                    <a:lumMod val="65000"/>
                    <a:lumOff val="35000"/>
                  </a:schemeClr>
                </a:solidFill>
              </a:rPr>
              <a:t>dapted from </a:t>
            </a:r>
            <a:r>
              <a:rPr lang="en-US" sz="1000" dirty="0">
                <a:solidFill>
                  <a:schemeClr val="accent2"/>
                </a:solidFill>
              </a:rPr>
              <a:t>Bakris GL, et al. </a:t>
            </a:r>
            <a:r>
              <a:rPr lang="en-US" sz="1000" i="1" dirty="0">
                <a:solidFill>
                  <a:schemeClr val="accent2"/>
                </a:solidFill>
              </a:rPr>
              <a:t>N Engl J Med</a:t>
            </a:r>
            <a:r>
              <a:rPr lang="en-US" sz="1000" dirty="0">
                <a:solidFill>
                  <a:schemeClr val="accent2"/>
                </a:solidFill>
              </a:rPr>
              <a:t>. 2020;383(23):2219-2229. </a:t>
            </a:r>
            <a:endParaRPr lang="en-US" sz="1000" b="1" dirty="0">
              <a:solidFill>
                <a:schemeClr val="accent2"/>
              </a:solidFill>
            </a:endParaRPr>
          </a:p>
        </p:txBody>
      </p:sp>
      <p:sp>
        <p:nvSpPr>
          <p:cNvPr id="10" name="TextBox 9">
            <a:extLst>
              <a:ext uri="{FF2B5EF4-FFF2-40B4-BE49-F238E27FC236}">
                <a16:creationId xmlns:a16="http://schemas.microsoft.com/office/drawing/2014/main" id="{0E8005C0-89A1-FE40-83E2-4664B8C4AF79}"/>
              </a:ext>
            </a:extLst>
          </p:cNvPr>
          <p:cNvSpPr txBox="1"/>
          <p:nvPr/>
        </p:nvSpPr>
        <p:spPr>
          <a:xfrm>
            <a:off x="8028022" y="2076897"/>
            <a:ext cx="615915"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18% RRR</a:t>
            </a:r>
            <a:endParaRPr lang="en-US" sz="1400" dirty="0">
              <a:cs typeface="Arial"/>
            </a:endParaRPr>
          </a:p>
        </p:txBody>
      </p:sp>
      <p:pic>
        <p:nvPicPr>
          <p:cNvPr id="11" name="Picture 10">
            <a:extLst>
              <a:ext uri="{FF2B5EF4-FFF2-40B4-BE49-F238E27FC236}">
                <a16:creationId xmlns:a16="http://schemas.microsoft.com/office/drawing/2014/main" id="{B89D4B19-3FEA-774C-BE14-781B9F2CF5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2484" y="1092863"/>
            <a:ext cx="4953496" cy="2895843"/>
          </a:xfrm>
          <a:prstGeom prst="rect">
            <a:avLst/>
          </a:prstGeom>
        </p:spPr>
      </p:pic>
      <p:sp>
        <p:nvSpPr>
          <p:cNvPr id="12" name="TextBox 11">
            <a:extLst>
              <a:ext uri="{FF2B5EF4-FFF2-40B4-BE49-F238E27FC236}">
                <a16:creationId xmlns:a16="http://schemas.microsoft.com/office/drawing/2014/main" id="{E25E8D2A-639C-F246-BE31-5CC1A7154591}"/>
              </a:ext>
            </a:extLst>
          </p:cNvPr>
          <p:cNvSpPr txBox="1"/>
          <p:nvPr/>
        </p:nvSpPr>
        <p:spPr>
          <a:xfrm>
            <a:off x="2432403" y="4300762"/>
            <a:ext cx="845103" cy="553998"/>
          </a:xfrm>
          <a:prstGeom prst="rect">
            <a:avLst/>
          </a:prstGeom>
          <a:noFill/>
        </p:spPr>
        <p:txBody>
          <a:bodyPr wrap="none" rtlCol="0">
            <a:spAutoFit/>
          </a:bodyPr>
          <a:lstStyle/>
          <a:p>
            <a:r>
              <a:rPr lang="en-US" sz="1000" b="1" dirty="0"/>
              <a:t>No. at Risk</a:t>
            </a:r>
          </a:p>
          <a:p>
            <a:r>
              <a:rPr lang="en-US" sz="1000" dirty="0">
                <a:solidFill>
                  <a:srgbClr val="C01A00"/>
                </a:solidFill>
              </a:rPr>
              <a:t>Placebo</a:t>
            </a:r>
          </a:p>
          <a:p>
            <a:r>
              <a:rPr lang="en-US" sz="1000" dirty="0">
                <a:solidFill>
                  <a:srgbClr val="0070C0"/>
                </a:solidFill>
              </a:rPr>
              <a:t>Finerenone</a:t>
            </a:r>
          </a:p>
        </p:txBody>
      </p:sp>
      <p:sp>
        <p:nvSpPr>
          <p:cNvPr id="13" name="TextBox 12">
            <a:extLst>
              <a:ext uri="{FF2B5EF4-FFF2-40B4-BE49-F238E27FC236}">
                <a16:creationId xmlns:a16="http://schemas.microsoft.com/office/drawing/2014/main" id="{9241EA0E-C0DC-D44F-B071-31543CA3D8BA}"/>
              </a:ext>
            </a:extLst>
          </p:cNvPr>
          <p:cNvSpPr txBox="1"/>
          <p:nvPr/>
        </p:nvSpPr>
        <p:spPr>
          <a:xfrm>
            <a:off x="3382484" y="3991245"/>
            <a:ext cx="255198" cy="246221"/>
          </a:xfrm>
          <a:prstGeom prst="rect">
            <a:avLst/>
          </a:prstGeom>
          <a:noFill/>
        </p:spPr>
        <p:txBody>
          <a:bodyPr wrap="none" rtlCol="0">
            <a:spAutoFit/>
          </a:bodyPr>
          <a:lstStyle/>
          <a:p>
            <a:r>
              <a:rPr lang="en-US" sz="1000" dirty="0"/>
              <a:t>0</a:t>
            </a:r>
          </a:p>
        </p:txBody>
      </p:sp>
      <p:sp>
        <p:nvSpPr>
          <p:cNvPr id="14" name="TextBox 13">
            <a:extLst>
              <a:ext uri="{FF2B5EF4-FFF2-40B4-BE49-F238E27FC236}">
                <a16:creationId xmlns:a16="http://schemas.microsoft.com/office/drawing/2014/main" id="{4BD84D8A-53EA-824E-9CA7-388FC2010549}"/>
              </a:ext>
            </a:extLst>
          </p:cNvPr>
          <p:cNvSpPr txBox="1"/>
          <p:nvPr/>
        </p:nvSpPr>
        <p:spPr>
          <a:xfrm>
            <a:off x="3981857" y="3988707"/>
            <a:ext cx="255199" cy="246221"/>
          </a:xfrm>
          <a:prstGeom prst="rect">
            <a:avLst/>
          </a:prstGeom>
          <a:noFill/>
        </p:spPr>
        <p:txBody>
          <a:bodyPr wrap="none" rtlCol="0">
            <a:spAutoFit/>
          </a:bodyPr>
          <a:lstStyle/>
          <a:p>
            <a:pPr algn="ctr"/>
            <a:r>
              <a:rPr lang="en-US" sz="1000" dirty="0"/>
              <a:t>6</a:t>
            </a:r>
          </a:p>
        </p:txBody>
      </p:sp>
      <p:sp>
        <p:nvSpPr>
          <p:cNvPr id="15" name="TextBox 14">
            <a:extLst>
              <a:ext uri="{FF2B5EF4-FFF2-40B4-BE49-F238E27FC236}">
                <a16:creationId xmlns:a16="http://schemas.microsoft.com/office/drawing/2014/main" id="{296CBE71-7BD1-CE44-B470-A4F5001EFA31}"/>
              </a:ext>
            </a:extLst>
          </p:cNvPr>
          <p:cNvSpPr txBox="1"/>
          <p:nvPr/>
        </p:nvSpPr>
        <p:spPr>
          <a:xfrm>
            <a:off x="4526985" y="3988706"/>
            <a:ext cx="325731" cy="246221"/>
          </a:xfrm>
          <a:prstGeom prst="rect">
            <a:avLst/>
          </a:prstGeom>
          <a:noFill/>
        </p:spPr>
        <p:txBody>
          <a:bodyPr wrap="none" rtlCol="0">
            <a:spAutoFit/>
          </a:bodyPr>
          <a:lstStyle/>
          <a:p>
            <a:pPr algn="ctr"/>
            <a:r>
              <a:rPr lang="en-US" sz="1000" dirty="0"/>
              <a:t>12</a:t>
            </a:r>
          </a:p>
        </p:txBody>
      </p:sp>
      <p:sp>
        <p:nvSpPr>
          <p:cNvPr id="16" name="TextBox 15">
            <a:extLst>
              <a:ext uri="{FF2B5EF4-FFF2-40B4-BE49-F238E27FC236}">
                <a16:creationId xmlns:a16="http://schemas.microsoft.com/office/drawing/2014/main" id="{D9089CC3-D1D2-D149-81C8-87BA171A8836}"/>
              </a:ext>
            </a:extLst>
          </p:cNvPr>
          <p:cNvSpPr txBox="1"/>
          <p:nvPr/>
        </p:nvSpPr>
        <p:spPr>
          <a:xfrm>
            <a:off x="5133446" y="3986409"/>
            <a:ext cx="325731" cy="246221"/>
          </a:xfrm>
          <a:prstGeom prst="rect">
            <a:avLst/>
          </a:prstGeom>
          <a:noFill/>
        </p:spPr>
        <p:txBody>
          <a:bodyPr wrap="none" rtlCol="0">
            <a:spAutoFit/>
          </a:bodyPr>
          <a:lstStyle/>
          <a:p>
            <a:pPr algn="ctr"/>
            <a:r>
              <a:rPr lang="en-US" sz="1000" dirty="0"/>
              <a:t>18</a:t>
            </a:r>
          </a:p>
        </p:txBody>
      </p:sp>
      <p:sp>
        <p:nvSpPr>
          <p:cNvPr id="17" name="TextBox 16">
            <a:extLst>
              <a:ext uri="{FF2B5EF4-FFF2-40B4-BE49-F238E27FC236}">
                <a16:creationId xmlns:a16="http://schemas.microsoft.com/office/drawing/2014/main" id="{AB6434AB-BB9E-8B49-85D6-F60A4C379FF3}"/>
              </a:ext>
            </a:extLst>
          </p:cNvPr>
          <p:cNvSpPr txBox="1"/>
          <p:nvPr/>
        </p:nvSpPr>
        <p:spPr>
          <a:xfrm>
            <a:off x="5739907" y="3991406"/>
            <a:ext cx="325731" cy="246221"/>
          </a:xfrm>
          <a:prstGeom prst="rect">
            <a:avLst/>
          </a:prstGeom>
          <a:noFill/>
        </p:spPr>
        <p:txBody>
          <a:bodyPr wrap="none" rtlCol="0">
            <a:spAutoFit/>
          </a:bodyPr>
          <a:lstStyle/>
          <a:p>
            <a:pPr algn="ctr"/>
            <a:r>
              <a:rPr lang="en-US" sz="1000" dirty="0"/>
              <a:t>24</a:t>
            </a:r>
          </a:p>
        </p:txBody>
      </p:sp>
      <p:sp>
        <p:nvSpPr>
          <p:cNvPr id="18" name="TextBox 17">
            <a:extLst>
              <a:ext uri="{FF2B5EF4-FFF2-40B4-BE49-F238E27FC236}">
                <a16:creationId xmlns:a16="http://schemas.microsoft.com/office/drawing/2014/main" id="{5DFE62BC-F94F-0D45-B67D-B72BA3F1545A}"/>
              </a:ext>
            </a:extLst>
          </p:cNvPr>
          <p:cNvSpPr txBox="1"/>
          <p:nvPr/>
        </p:nvSpPr>
        <p:spPr>
          <a:xfrm>
            <a:off x="6336574" y="3981462"/>
            <a:ext cx="325731" cy="246221"/>
          </a:xfrm>
          <a:prstGeom prst="rect">
            <a:avLst/>
          </a:prstGeom>
          <a:noFill/>
        </p:spPr>
        <p:txBody>
          <a:bodyPr wrap="none" rtlCol="0">
            <a:spAutoFit/>
          </a:bodyPr>
          <a:lstStyle/>
          <a:p>
            <a:pPr algn="ctr"/>
            <a:r>
              <a:rPr lang="en-US" sz="1000" dirty="0"/>
              <a:t>30</a:t>
            </a:r>
          </a:p>
        </p:txBody>
      </p:sp>
      <p:sp>
        <p:nvSpPr>
          <p:cNvPr id="19" name="TextBox 18">
            <a:extLst>
              <a:ext uri="{FF2B5EF4-FFF2-40B4-BE49-F238E27FC236}">
                <a16:creationId xmlns:a16="http://schemas.microsoft.com/office/drawing/2014/main" id="{90FA5862-1663-D54D-A967-E5EFD166B83B}"/>
              </a:ext>
            </a:extLst>
          </p:cNvPr>
          <p:cNvSpPr txBox="1"/>
          <p:nvPr/>
        </p:nvSpPr>
        <p:spPr>
          <a:xfrm>
            <a:off x="6931287" y="3991910"/>
            <a:ext cx="325731" cy="246221"/>
          </a:xfrm>
          <a:prstGeom prst="rect">
            <a:avLst/>
          </a:prstGeom>
          <a:noFill/>
        </p:spPr>
        <p:txBody>
          <a:bodyPr wrap="none" rtlCol="0">
            <a:spAutoFit/>
          </a:bodyPr>
          <a:lstStyle/>
          <a:p>
            <a:pPr algn="ctr"/>
            <a:r>
              <a:rPr lang="en-US" sz="1000" dirty="0"/>
              <a:t>36</a:t>
            </a:r>
          </a:p>
        </p:txBody>
      </p:sp>
      <p:sp>
        <p:nvSpPr>
          <p:cNvPr id="20" name="TextBox 19">
            <a:extLst>
              <a:ext uri="{FF2B5EF4-FFF2-40B4-BE49-F238E27FC236}">
                <a16:creationId xmlns:a16="http://schemas.microsoft.com/office/drawing/2014/main" id="{26536CA7-C5D8-2445-8290-C73CCD464325}"/>
              </a:ext>
            </a:extLst>
          </p:cNvPr>
          <p:cNvSpPr txBox="1"/>
          <p:nvPr/>
        </p:nvSpPr>
        <p:spPr>
          <a:xfrm>
            <a:off x="7547000" y="3988706"/>
            <a:ext cx="325731" cy="246221"/>
          </a:xfrm>
          <a:prstGeom prst="rect">
            <a:avLst/>
          </a:prstGeom>
          <a:noFill/>
        </p:spPr>
        <p:txBody>
          <a:bodyPr wrap="none" rtlCol="0">
            <a:spAutoFit/>
          </a:bodyPr>
          <a:lstStyle/>
          <a:p>
            <a:pPr algn="ctr"/>
            <a:r>
              <a:rPr lang="en-US" sz="1000" dirty="0"/>
              <a:t>42</a:t>
            </a:r>
          </a:p>
        </p:txBody>
      </p:sp>
      <p:sp>
        <p:nvSpPr>
          <p:cNvPr id="21" name="TextBox 20">
            <a:extLst>
              <a:ext uri="{FF2B5EF4-FFF2-40B4-BE49-F238E27FC236}">
                <a16:creationId xmlns:a16="http://schemas.microsoft.com/office/drawing/2014/main" id="{4BD420E8-A3BA-F549-86FB-F68219CA14CE}"/>
              </a:ext>
            </a:extLst>
          </p:cNvPr>
          <p:cNvSpPr txBox="1"/>
          <p:nvPr/>
        </p:nvSpPr>
        <p:spPr>
          <a:xfrm>
            <a:off x="3454312" y="3442127"/>
            <a:ext cx="255198" cy="246221"/>
          </a:xfrm>
          <a:prstGeom prst="rect">
            <a:avLst/>
          </a:prstGeom>
          <a:noFill/>
        </p:spPr>
        <p:txBody>
          <a:bodyPr wrap="none" rtlCol="0">
            <a:spAutoFit/>
          </a:bodyPr>
          <a:lstStyle/>
          <a:p>
            <a:pPr algn="r"/>
            <a:r>
              <a:rPr lang="en-US" sz="1000" dirty="0"/>
              <a:t>0</a:t>
            </a:r>
          </a:p>
        </p:txBody>
      </p:sp>
      <p:sp>
        <p:nvSpPr>
          <p:cNvPr id="22" name="TextBox 21">
            <a:extLst>
              <a:ext uri="{FF2B5EF4-FFF2-40B4-BE49-F238E27FC236}">
                <a16:creationId xmlns:a16="http://schemas.microsoft.com/office/drawing/2014/main" id="{13B271AF-9E1B-D44E-BB64-BEE6A14B4019}"/>
              </a:ext>
            </a:extLst>
          </p:cNvPr>
          <p:cNvSpPr txBox="1"/>
          <p:nvPr/>
        </p:nvSpPr>
        <p:spPr>
          <a:xfrm>
            <a:off x="3383779" y="2833972"/>
            <a:ext cx="325731" cy="246221"/>
          </a:xfrm>
          <a:prstGeom prst="rect">
            <a:avLst/>
          </a:prstGeom>
          <a:noFill/>
        </p:spPr>
        <p:txBody>
          <a:bodyPr wrap="none" rtlCol="0">
            <a:spAutoFit/>
          </a:bodyPr>
          <a:lstStyle/>
          <a:p>
            <a:pPr algn="r"/>
            <a:r>
              <a:rPr lang="en-US" sz="1000" dirty="0"/>
              <a:t>10</a:t>
            </a:r>
          </a:p>
        </p:txBody>
      </p:sp>
      <p:sp>
        <p:nvSpPr>
          <p:cNvPr id="23" name="TextBox 22">
            <a:extLst>
              <a:ext uri="{FF2B5EF4-FFF2-40B4-BE49-F238E27FC236}">
                <a16:creationId xmlns:a16="http://schemas.microsoft.com/office/drawing/2014/main" id="{70F76A32-C26B-844E-A623-BCE6429F500A}"/>
              </a:ext>
            </a:extLst>
          </p:cNvPr>
          <p:cNvSpPr txBox="1"/>
          <p:nvPr/>
        </p:nvSpPr>
        <p:spPr>
          <a:xfrm>
            <a:off x="3383779" y="2215397"/>
            <a:ext cx="325731" cy="246221"/>
          </a:xfrm>
          <a:prstGeom prst="rect">
            <a:avLst/>
          </a:prstGeom>
          <a:noFill/>
        </p:spPr>
        <p:txBody>
          <a:bodyPr wrap="none" rtlCol="0">
            <a:spAutoFit/>
          </a:bodyPr>
          <a:lstStyle/>
          <a:p>
            <a:pPr algn="r"/>
            <a:r>
              <a:rPr lang="en-US" sz="1000" dirty="0"/>
              <a:t>20</a:t>
            </a:r>
          </a:p>
        </p:txBody>
      </p:sp>
      <p:sp>
        <p:nvSpPr>
          <p:cNvPr id="24" name="TextBox 23">
            <a:extLst>
              <a:ext uri="{FF2B5EF4-FFF2-40B4-BE49-F238E27FC236}">
                <a16:creationId xmlns:a16="http://schemas.microsoft.com/office/drawing/2014/main" id="{6E932975-EB02-9B46-9077-EBAD97122FDF}"/>
              </a:ext>
            </a:extLst>
          </p:cNvPr>
          <p:cNvSpPr txBox="1"/>
          <p:nvPr/>
        </p:nvSpPr>
        <p:spPr>
          <a:xfrm>
            <a:off x="3383779" y="1590355"/>
            <a:ext cx="325731" cy="246221"/>
          </a:xfrm>
          <a:prstGeom prst="rect">
            <a:avLst/>
          </a:prstGeom>
          <a:noFill/>
        </p:spPr>
        <p:txBody>
          <a:bodyPr wrap="none" rtlCol="0">
            <a:spAutoFit/>
          </a:bodyPr>
          <a:lstStyle/>
          <a:p>
            <a:pPr algn="r"/>
            <a:r>
              <a:rPr lang="en-US" sz="1000" dirty="0"/>
              <a:t>30</a:t>
            </a:r>
          </a:p>
        </p:txBody>
      </p:sp>
      <p:sp>
        <p:nvSpPr>
          <p:cNvPr id="25" name="TextBox 24">
            <a:extLst>
              <a:ext uri="{FF2B5EF4-FFF2-40B4-BE49-F238E27FC236}">
                <a16:creationId xmlns:a16="http://schemas.microsoft.com/office/drawing/2014/main" id="{10595823-A657-0F41-84D0-9825252137B5}"/>
              </a:ext>
            </a:extLst>
          </p:cNvPr>
          <p:cNvSpPr txBox="1"/>
          <p:nvPr/>
        </p:nvSpPr>
        <p:spPr>
          <a:xfrm>
            <a:off x="3383779" y="973533"/>
            <a:ext cx="325731" cy="246221"/>
          </a:xfrm>
          <a:prstGeom prst="rect">
            <a:avLst/>
          </a:prstGeom>
          <a:noFill/>
        </p:spPr>
        <p:txBody>
          <a:bodyPr wrap="none" rtlCol="0">
            <a:spAutoFit/>
          </a:bodyPr>
          <a:lstStyle/>
          <a:p>
            <a:pPr algn="r"/>
            <a:r>
              <a:rPr lang="en-US" sz="1000" dirty="0"/>
              <a:t>40</a:t>
            </a:r>
          </a:p>
        </p:txBody>
      </p:sp>
      <p:sp>
        <p:nvSpPr>
          <p:cNvPr id="26" name="TextBox 25">
            <a:extLst>
              <a:ext uri="{FF2B5EF4-FFF2-40B4-BE49-F238E27FC236}">
                <a16:creationId xmlns:a16="http://schemas.microsoft.com/office/drawing/2014/main" id="{A3321E65-5A91-354E-B87E-7AD2D11407DF}"/>
              </a:ext>
            </a:extLst>
          </p:cNvPr>
          <p:cNvSpPr txBox="1"/>
          <p:nvPr/>
        </p:nvSpPr>
        <p:spPr>
          <a:xfrm rot="16200000">
            <a:off x="1960012" y="2261534"/>
            <a:ext cx="2048959" cy="276999"/>
          </a:xfrm>
          <a:prstGeom prst="rect">
            <a:avLst/>
          </a:prstGeom>
          <a:noFill/>
        </p:spPr>
        <p:txBody>
          <a:bodyPr wrap="none" rtlCol="0">
            <a:spAutoFit/>
          </a:bodyPr>
          <a:lstStyle/>
          <a:p>
            <a:r>
              <a:rPr lang="en-US" sz="1200" b="1" dirty="0"/>
              <a:t>Cumulative Incidence (%)</a:t>
            </a:r>
            <a:endParaRPr lang="en-US" sz="1200" dirty="0"/>
          </a:p>
        </p:txBody>
      </p:sp>
      <p:sp>
        <p:nvSpPr>
          <p:cNvPr id="27" name="TextBox 26">
            <a:extLst>
              <a:ext uri="{FF2B5EF4-FFF2-40B4-BE49-F238E27FC236}">
                <a16:creationId xmlns:a16="http://schemas.microsoft.com/office/drawing/2014/main" id="{8317381A-F182-0944-81E0-2482462044DC}"/>
              </a:ext>
            </a:extLst>
          </p:cNvPr>
          <p:cNvSpPr txBox="1"/>
          <p:nvPr/>
        </p:nvSpPr>
        <p:spPr>
          <a:xfrm>
            <a:off x="4920129" y="4162263"/>
            <a:ext cx="1760418" cy="276999"/>
          </a:xfrm>
          <a:prstGeom prst="rect">
            <a:avLst/>
          </a:prstGeom>
          <a:noFill/>
        </p:spPr>
        <p:txBody>
          <a:bodyPr wrap="none" rtlCol="0">
            <a:spAutoFit/>
          </a:bodyPr>
          <a:lstStyle/>
          <a:p>
            <a:r>
              <a:rPr lang="en-US" sz="1200" b="1" dirty="0"/>
              <a:t>Months to First Event</a:t>
            </a:r>
            <a:endParaRPr lang="en-US" sz="1200" dirty="0"/>
          </a:p>
        </p:txBody>
      </p:sp>
      <p:sp>
        <p:nvSpPr>
          <p:cNvPr id="28" name="TextBox 27">
            <a:extLst>
              <a:ext uri="{FF2B5EF4-FFF2-40B4-BE49-F238E27FC236}">
                <a16:creationId xmlns:a16="http://schemas.microsoft.com/office/drawing/2014/main" id="{9690CEBA-5091-6D4E-9DB5-290A946A99A1}"/>
              </a:ext>
            </a:extLst>
          </p:cNvPr>
          <p:cNvSpPr txBox="1"/>
          <p:nvPr/>
        </p:nvSpPr>
        <p:spPr>
          <a:xfrm>
            <a:off x="3305622" y="4378493"/>
            <a:ext cx="466794" cy="400110"/>
          </a:xfrm>
          <a:prstGeom prst="rect">
            <a:avLst/>
          </a:prstGeom>
          <a:noFill/>
        </p:spPr>
        <p:txBody>
          <a:bodyPr wrap="none" rtlCol="0">
            <a:spAutoFit/>
          </a:bodyPr>
          <a:lstStyle/>
          <a:p>
            <a:r>
              <a:rPr lang="en-US" sz="1000" dirty="0"/>
              <a:t>2841</a:t>
            </a:r>
          </a:p>
          <a:p>
            <a:r>
              <a:rPr lang="en-US" sz="1000" dirty="0"/>
              <a:t>2833</a:t>
            </a:r>
          </a:p>
        </p:txBody>
      </p:sp>
      <p:sp>
        <p:nvSpPr>
          <p:cNvPr id="29" name="TextBox 28">
            <a:extLst>
              <a:ext uri="{FF2B5EF4-FFF2-40B4-BE49-F238E27FC236}">
                <a16:creationId xmlns:a16="http://schemas.microsoft.com/office/drawing/2014/main" id="{2EF27043-B65B-6C40-83A7-AC85AD10338C}"/>
              </a:ext>
            </a:extLst>
          </p:cNvPr>
          <p:cNvSpPr txBox="1"/>
          <p:nvPr/>
        </p:nvSpPr>
        <p:spPr>
          <a:xfrm>
            <a:off x="3893153" y="4385978"/>
            <a:ext cx="466794" cy="400110"/>
          </a:xfrm>
          <a:prstGeom prst="rect">
            <a:avLst/>
          </a:prstGeom>
          <a:noFill/>
        </p:spPr>
        <p:txBody>
          <a:bodyPr wrap="none" rtlCol="0">
            <a:spAutoFit/>
          </a:bodyPr>
          <a:lstStyle/>
          <a:p>
            <a:r>
              <a:rPr lang="en-US" sz="1000" dirty="0"/>
              <a:t>2724</a:t>
            </a:r>
          </a:p>
          <a:p>
            <a:r>
              <a:rPr lang="en-US" sz="1000" dirty="0"/>
              <a:t>2705</a:t>
            </a:r>
          </a:p>
        </p:txBody>
      </p:sp>
      <p:sp>
        <p:nvSpPr>
          <p:cNvPr id="30" name="TextBox 29">
            <a:extLst>
              <a:ext uri="{FF2B5EF4-FFF2-40B4-BE49-F238E27FC236}">
                <a16:creationId xmlns:a16="http://schemas.microsoft.com/office/drawing/2014/main" id="{332F6510-1862-8C4B-8B77-DE1B91978242}"/>
              </a:ext>
            </a:extLst>
          </p:cNvPr>
          <p:cNvSpPr txBox="1"/>
          <p:nvPr/>
        </p:nvSpPr>
        <p:spPr>
          <a:xfrm>
            <a:off x="4452779" y="4385978"/>
            <a:ext cx="466794" cy="400110"/>
          </a:xfrm>
          <a:prstGeom prst="rect">
            <a:avLst/>
          </a:prstGeom>
          <a:noFill/>
        </p:spPr>
        <p:txBody>
          <a:bodyPr wrap="none" rtlCol="0">
            <a:spAutoFit/>
          </a:bodyPr>
          <a:lstStyle/>
          <a:p>
            <a:r>
              <a:rPr lang="en-US" sz="1000" dirty="0"/>
              <a:t>2586</a:t>
            </a:r>
          </a:p>
          <a:p>
            <a:r>
              <a:rPr lang="en-US" sz="1000" dirty="0"/>
              <a:t>2607</a:t>
            </a:r>
          </a:p>
        </p:txBody>
      </p:sp>
      <p:sp>
        <p:nvSpPr>
          <p:cNvPr id="31" name="TextBox 30">
            <a:extLst>
              <a:ext uri="{FF2B5EF4-FFF2-40B4-BE49-F238E27FC236}">
                <a16:creationId xmlns:a16="http://schemas.microsoft.com/office/drawing/2014/main" id="{B7A8500E-6F57-374E-92FE-C9526415B584}"/>
              </a:ext>
            </a:extLst>
          </p:cNvPr>
          <p:cNvSpPr txBox="1"/>
          <p:nvPr/>
        </p:nvSpPr>
        <p:spPr>
          <a:xfrm>
            <a:off x="5062914" y="4385978"/>
            <a:ext cx="466794" cy="400110"/>
          </a:xfrm>
          <a:prstGeom prst="rect">
            <a:avLst/>
          </a:prstGeom>
          <a:noFill/>
        </p:spPr>
        <p:txBody>
          <a:bodyPr wrap="none" rtlCol="0">
            <a:spAutoFit/>
          </a:bodyPr>
          <a:lstStyle/>
          <a:p>
            <a:r>
              <a:rPr lang="en-US" sz="1000" dirty="0"/>
              <a:t>2379</a:t>
            </a:r>
          </a:p>
          <a:p>
            <a:r>
              <a:rPr lang="en-US" sz="1000" dirty="0"/>
              <a:t>2397</a:t>
            </a:r>
          </a:p>
        </p:txBody>
      </p:sp>
      <p:sp>
        <p:nvSpPr>
          <p:cNvPr id="32" name="TextBox 31">
            <a:extLst>
              <a:ext uri="{FF2B5EF4-FFF2-40B4-BE49-F238E27FC236}">
                <a16:creationId xmlns:a16="http://schemas.microsoft.com/office/drawing/2014/main" id="{1E3A22FB-19B5-F147-AE34-2226A449D0CF}"/>
              </a:ext>
            </a:extLst>
          </p:cNvPr>
          <p:cNvSpPr txBox="1"/>
          <p:nvPr/>
        </p:nvSpPr>
        <p:spPr>
          <a:xfrm>
            <a:off x="5673049" y="4383176"/>
            <a:ext cx="466794" cy="400110"/>
          </a:xfrm>
          <a:prstGeom prst="rect">
            <a:avLst/>
          </a:prstGeom>
          <a:noFill/>
        </p:spPr>
        <p:txBody>
          <a:bodyPr wrap="none" rtlCol="0">
            <a:spAutoFit/>
          </a:bodyPr>
          <a:lstStyle/>
          <a:p>
            <a:r>
              <a:rPr lang="en-US" sz="1000" dirty="0"/>
              <a:t>1758</a:t>
            </a:r>
          </a:p>
          <a:p>
            <a:r>
              <a:rPr lang="en-US" sz="1000" dirty="0"/>
              <a:t>1808</a:t>
            </a:r>
          </a:p>
        </p:txBody>
      </p:sp>
      <p:sp>
        <p:nvSpPr>
          <p:cNvPr id="33" name="TextBox 32">
            <a:extLst>
              <a:ext uri="{FF2B5EF4-FFF2-40B4-BE49-F238E27FC236}">
                <a16:creationId xmlns:a16="http://schemas.microsoft.com/office/drawing/2014/main" id="{19113ACC-F331-9445-B4F7-089FC2672068}"/>
              </a:ext>
            </a:extLst>
          </p:cNvPr>
          <p:cNvSpPr txBox="1"/>
          <p:nvPr/>
        </p:nvSpPr>
        <p:spPr>
          <a:xfrm>
            <a:off x="6339123" y="4378011"/>
            <a:ext cx="466794" cy="400110"/>
          </a:xfrm>
          <a:prstGeom prst="rect">
            <a:avLst/>
          </a:prstGeom>
          <a:noFill/>
        </p:spPr>
        <p:txBody>
          <a:bodyPr wrap="none" rtlCol="0">
            <a:spAutoFit/>
          </a:bodyPr>
          <a:lstStyle/>
          <a:p>
            <a:r>
              <a:rPr lang="en-US" sz="1000" dirty="0"/>
              <a:t>1248</a:t>
            </a:r>
          </a:p>
          <a:p>
            <a:r>
              <a:rPr lang="en-US" sz="1000" dirty="0"/>
              <a:t>1274</a:t>
            </a:r>
          </a:p>
        </p:txBody>
      </p:sp>
      <p:sp>
        <p:nvSpPr>
          <p:cNvPr id="34" name="TextBox 33">
            <a:extLst>
              <a:ext uri="{FF2B5EF4-FFF2-40B4-BE49-F238E27FC236}">
                <a16:creationId xmlns:a16="http://schemas.microsoft.com/office/drawing/2014/main" id="{D0D9F561-C4BC-0B42-A2E4-5E8DCBAEF8B3}"/>
              </a:ext>
            </a:extLst>
          </p:cNvPr>
          <p:cNvSpPr txBox="1"/>
          <p:nvPr/>
        </p:nvSpPr>
        <p:spPr>
          <a:xfrm>
            <a:off x="6916044" y="4383927"/>
            <a:ext cx="396262" cy="400110"/>
          </a:xfrm>
          <a:prstGeom prst="rect">
            <a:avLst/>
          </a:prstGeom>
          <a:noFill/>
        </p:spPr>
        <p:txBody>
          <a:bodyPr wrap="none" rtlCol="0">
            <a:spAutoFit/>
          </a:bodyPr>
          <a:lstStyle/>
          <a:p>
            <a:r>
              <a:rPr lang="en-US" sz="1000" dirty="0"/>
              <a:t>792</a:t>
            </a:r>
          </a:p>
          <a:p>
            <a:r>
              <a:rPr lang="en-US" sz="1000" dirty="0"/>
              <a:t>787</a:t>
            </a:r>
          </a:p>
        </p:txBody>
      </p:sp>
      <p:sp>
        <p:nvSpPr>
          <p:cNvPr id="35" name="TextBox 34">
            <a:extLst>
              <a:ext uri="{FF2B5EF4-FFF2-40B4-BE49-F238E27FC236}">
                <a16:creationId xmlns:a16="http://schemas.microsoft.com/office/drawing/2014/main" id="{D69AC40C-265B-D64A-BCFE-3F8ECE597446}"/>
              </a:ext>
            </a:extLst>
          </p:cNvPr>
          <p:cNvSpPr txBox="1"/>
          <p:nvPr/>
        </p:nvSpPr>
        <p:spPr>
          <a:xfrm>
            <a:off x="7511734" y="4383927"/>
            <a:ext cx="396262" cy="400110"/>
          </a:xfrm>
          <a:prstGeom prst="rect">
            <a:avLst/>
          </a:prstGeom>
          <a:noFill/>
        </p:spPr>
        <p:txBody>
          <a:bodyPr wrap="none" rtlCol="0">
            <a:spAutoFit/>
          </a:bodyPr>
          <a:lstStyle/>
          <a:p>
            <a:r>
              <a:rPr lang="en-US" sz="1000" dirty="0"/>
              <a:t>453</a:t>
            </a:r>
          </a:p>
          <a:p>
            <a:r>
              <a:rPr lang="en-US" sz="1000" dirty="0"/>
              <a:t>441</a:t>
            </a:r>
          </a:p>
        </p:txBody>
      </p:sp>
      <p:sp>
        <p:nvSpPr>
          <p:cNvPr id="36" name="TextBox 35">
            <a:extLst>
              <a:ext uri="{FF2B5EF4-FFF2-40B4-BE49-F238E27FC236}">
                <a16:creationId xmlns:a16="http://schemas.microsoft.com/office/drawing/2014/main" id="{E34B6756-D03B-8E46-9FB4-CB9319AA2FA5}"/>
              </a:ext>
            </a:extLst>
          </p:cNvPr>
          <p:cNvSpPr txBox="1"/>
          <p:nvPr/>
        </p:nvSpPr>
        <p:spPr>
          <a:xfrm>
            <a:off x="4100121" y="975092"/>
            <a:ext cx="2654894" cy="307777"/>
          </a:xfrm>
          <a:prstGeom prst="rect">
            <a:avLst/>
          </a:prstGeom>
          <a:noFill/>
        </p:spPr>
        <p:txBody>
          <a:bodyPr wrap="none" rtlCol="0">
            <a:spAutoFit/>
          </a:bodyPr>
          <a:lstStyle/>
          <a:p>
            <a:r>
              <a:rPr lang="en-US" sz="1400" b="1" dirty="0"/>
              <a:t>Primary Composite Outcome</a:t>
            </a:r>
            <a:endParaRPr lang="en-US" sz="1400" dirty="0"/>
          </a:p>
        </p:txBody>
      </p:sp>
      <p:sp>
        <p:nvSpPr>
          <p:cNvPr id="37" name="TextBox 36">
            <a:extLst>
              <a:ext uri="{FF2B5EF4-FFF2-40B4-BE49-F238E27FC236}">
                <a16:creationId xmlns:a16="http://schemas.microsoft.com/office/drawing/2014/main" id="{EC1DDD76-957F-A64A-9826-F569EAADC06E}"/>
              </a:ext>
            </a:extLst>
          </p:cNvPr>
          <p:cNvSpPr txBox="1"/>
          <p:nvPr/>
        </p:nvSpPr>
        <p:spPr>
          <a:xfrm>
            <a:off x="4103348" y="1482168"/>
            <a:ext cx="2787943" cy="461665"/>
          </a:xfrm>
          <a:prstGeom prst="rect">
            <a:avLst/>
          </a:prstGeom>
          <a:noFill/>
        </p:spPr>
        <p:txBody>
          <a:bodyPr wrap="none" rtlCol="0">
            <a:spAutoFit/>
          </a:bodyPr>
          <a:lstStyle/>
          <a:p>
            <a:r>
              <a:rPr lang="en-US" sz="1200" dirty="0"/>
              <a:t>Hazard ratio, 0.82 (95% CI, 0.73-0.93)</a:t>
            </a:r>
          </a:p>
          <a:p>
            <a:r>
              <a:rPr lang="en-US" sz="1200" i="1" dirty="0"/>
              <a:t>p </a:t>
            </a:r>
            <a:r>
              <a:rPr lang="en-US" sz="1200" dirty="0"/>
              <a:t>= .001</a:t>
            </a:r>
          </a:p>
        </p:txBody>
      </p:sp>
      <p:sp>
        <p:nvSpPr>
          <p:cNvPr id="38" name="TextBox 37">
            <a:extLst>
              <a:ext uri="{FF2B5EF4-FFF2-40B4-BE49-F238E27FC236}">
                <a16:creationId xmlns:a16="http://schemas.microsoft.com/office/drawing/2014/main" id="{4A072623-49BE-9140-B3FE-1F0D99970D73}"/>
              </a:ext>
            </a:extLst>
          </p:cNvPr>
          <p:cNvSpPr txBox="1"/>
          <p:nvPr/>
        </p:nvSpPr>
        <p:spPr>
          <a:xfrm>
            <a:off x="5712145" y="2215397"/>
            <a:ext cx="737702" cy="276999"/>
          </a:xfrm>
          <a:prstGeom prst="rect">
            <a:avLst/>
          </a:prstGeom>
          <a:noFill/>
        </p:spPr>
        <p:txBody>
          <a:bodyPr wrap="none" rtlCol="0">
            <a:spAutoFit/>
          </a:bodyPr>
          <a:lstStyle/>
          <a:p>
            <a:r>
              <a:rPr lang="en-US" sz="1200" dirty="0">
                <a:solidFill>
                  <a:srgbClr val="C01A00"/>
                </a:solidFill>
              </a:rPr>
              <a:t>Placebo</a:t>
            </a:r>
          </a:p>
        </p:txBody>
      </p:sp>
      <p:sp>
        <p:nvSpPr>
          <p:cNvPr id="39" name="TextBox 38">
            <a:extLst>
              <a:ext uri="{FF2B5EF4-FFF2-40B4-BE49-F238E27FC236}">
                <a16:creationId xmlns:a16="http://schemas.microsoft.com/office/drawing/2014/main" id="{04A1ED89-47DF-6E45-B966-9870426916EC}"/>
              </a:ext>
            </a:extLst>
          </p:cNvPr>
          <p:cNvSpPr txBox="1"/>
          <p:nvPr/>
        </p:nvSpPr>
        <p:spPr>
          <a:xfrm>
            <a:off x="6718762" y="2710861"/>
            <a:ext cx="958917" cy="276999"/>
          </a:xfrm>
          <a:prstGeom prst="rect">
            <a:avLst/>
          </a:prstGeom>
          <a:noFill/>
        </p:spPr>
        <p:txBody>
          <a:bodyPr wrap="none" rtlCol="0">
            <a:spAutoFit/>
          </a:bodyPr>
          <a:lstStyle/>
          <a:p>
            <a:r>
              <a:rPr lang="en-US" sz="1200" dirty="0">
                <a:solidFill>
                  <a:srgbClr val="0070C0"/>
                </a:solidFill>
              </a:rPr>
              <a:t>Finerenone</a:t>
            </a:r>
          </a:p>
        </p:txBody>
      </p:sp>
      <p:sp>
        <p:nvSpPr>
          <p:cNvPr id="40" name="TextBox 39">
            <a:extLst>
              <a:ext uri="{FF2B5EF4-FFF2-40B4-BE49-F238E27FC236}">
                <a16:creationId xmlns:a16="http://schemas.microsoft.com/office/drawing/2014/main" id="{89542F80-3373-6D4B-8945-2712D5F35D60}"/>
              </a:ext>
            </a:extLst>
          </p:cNvPr>
          <p:cNvSpPr txBox="1"/>
          <p:nvPr/>
        </p:nvSpPr>
        <p:spPr>
          <a:xfrm>
            <a:off x="8158069" y="3981461"/>
            <a:ext cx="325731" cy="246221"/>
          </a:xfrm>
          <a:prstGeom prst="rect">
            <a:avLst/>
          </a:prstGeom>
          <a:noFill/>
        </p:spPr>
        <p:txBody>
          <a:bodyPr wrap="none" rtlCol="0">
            <a:spAutoFit/>
          </a:bodyPr>
          <a:lstStyle/>
          <a:p>
            <a:pPr algn="ctr"/>
            <a:r>
              <a:rPr lang="en-US" sz="1000" dirty="0"/>
              <a:t>48</a:t>
            </a:r>
          </a:p>
        </p:txBody>
      </p:sp>
      <p:sp>
        <p:nvSpPr>
          <p:cNvPr id="41" name="TextBox 40">
            <a:extLst>
              <a:ext uri="{FF2B5EF4-FFF2-40B4-BE49-F238E27FC236}">
                <a16:creationId xmlns:a16="http://schemas.microsoft.com/office/drawing/2014/main" id="{C49C2FE6-7BCD-1840-9075-CB705B617CB5}"/>
              </a:ext>
            </a:extLst>
          </p:cNvPr>
          <p:cNvSpPr txBox="1"/>
          <p:nvPr/>
        </p:nvSpPr>
        <p:spPr>
          <a:xfrm>
            <a:off x="8173115" y="4311474"/>
            <a:ext cx="325730" cy="400110"/>
          </a:xfrm>
          <a:prstGeom prst="rect">
            <a:avLst/>
          </a:prstGeom>
          <a:noFill/>
        </p:spPr>
        <p:txBody>
          <a:bodyPr wrap="none" rtlCol="0">
            <a:spAutoFit/>
          </a:bodyPr>
          <a:lstStyle/>
          <a:p>
            <a:r>
              <a:rPr lang="en-US" sz="1000" dirty="0"/>
              <a:t>82</a:t>
            </a:r>
          </a:p>
          <a:p>
            <a:r>
              <a:rPr lang="en-US" sz="1000" dirty="0"/>
              <a:t>83</a:t>
            </a:r>
          </a:p>
        </p:txBody>
      </p:sp>
    </p:spTree>
    <p:extLst>
      <p:ext uri="{BB962C8B-B14F-4D97-AF65-F5344CB8AC3E}">
        <p14:creationId xmlns:p14="http://schemas.microsoft.com/office/powerpoint/2010/main" val="177886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51B32-4F79-4664-819F-0F456D0876FF}"/>
              </a:ext>
            </a:extLst>
          </p:cNvPr>
          <p:cNvSpPr>
            <a:spLocks noGrp="1"/>
          </p:cNvSpPr>
          <p:nvPr>
            <p:ph type="title"/>
          </p:nvPr>
        </p:nvSpPr>
        <p:spPr>
          <a:xfrm>
            <a:off x="417095" y="102582"/>
            <a:ext cx="8309810" cy="824841"/>
          </a:xfrm>
        </p:spPr>
        <p:txBody>
          <a:bodyPr/>
          <a:lstStyle/>
          <a:p>
            <a:r>
              <a:rPr lang="en-US" sz="2800" dirty="0"/>
              <a:t>MRA Trial: FIDELIO-DKD</a:t>
            </a:r>
            <a:br>
              <a:rPr lang="en-US" sz="2800" dirty="0"/>
            </a:br>
            <a:r>
              <a:rPr lang="en-US" sz="2800" dirty="0"/>
              <a:t>Finerenone in T2DM &amp; CKD</a:t>
            </a:r>
          </a:p>
        </p:txBody>
      </p:sp>
      <p:graphicFrame>
        <p:nvGraphicFramePr>
          <p:cNvPr id="9" name="Content Placeholder 3">
            <a:extLst>
              <a:ext uri="{FF2B5EF4-FFF2-40B4-BE49-F238E27FC236}">
                <a16:creationId xmlns:a16="http://schemas.microsoft.com/office/drawing/2014/main" id="{DCB14F93-5DBD-C144-B9A7-2F0B57781956}"/>
              </a:ext>
            </a:extLst>
          </p:cNvPr>
          <p:cNvGraphicFramePr>
            <a:graphicFrameLocks noGrp="1"/>
          </p:cNvGraphicFramePr>
          <p:nvPr>
            <p:ph idx="1"/>
            <p:extLst>
              <p:ext uri="{D42A27DB-BD31-4B8C-83A1-F6EECF244321}">
                <p14:modId xmlns:p14="http://schemas.microsoft.com/office/powerpoint/2010/main" val="1845151759"/>
              </p:ext>
            </p:extLst>
          </p:nvPr>
        </p:nvGraphicFramePr>
        <p:xfrm>
          <a:off x="417514" y="1141413"/>
          <a:ext cx="2164818" cy="3236976"/>
        </p:xfrm>
        <a:graphic>
          <a:graphicData uri="http://schemas.openxmlformats.org/drawingml/2006/table">
            <a:tbl>
              <a:tblPr firstRow="1" bandRow="1">
                <a:tableStyleId>{8EC20E35-A176-4012-BC5E-935CFFF8708E}</a:tableStyleId>
              </a:tblPr>
              <a:tblGrid>
                <a:gridCol w="2164818">
                  <a:extLst>
                    <a:ext uri="{9D8B030D-6E8A-4147-A177-3AD203B41FA5}">
                      <a16:colId xmlns:a16="http://schemas.microsoft.com/office/drawing/2014/main" val="20000"/>
                    </a:ext>
                  </a:extLst>
                </a:gridCol>
              </a:tblGrid>
              <a:tr h="651825">
                <a:tc>
                  <a:txBody>
                    <a:bodyPr/>
                    <a:lstStyle/>
                    <a:p>
                      <a:pPr algn="ctr">
                        <a:lnSpc>
                          <a:spcPct val="85000"/>
                        </a:lnSpc>
                        <a:spcBef>
                          <a:spcPts val="600"/>
                        </a:spcBef>
                      </a:pPr>
                      <a:r>
                        <a:rPr lang="en-US" sz="1600" b="1" dirty="0">
                          <a:solidFill>
                            <a:srgbClr val="000000"/>
                          </a:solidFill>
                          <a:latin typeface="Arial"/>
                          <a:cs typeface="Arial"/>
                        </a:rPr>
                        <a:t>Secondary and Exploratory Endpoints:</a:t>
                      </a:r>
                    </a:p>
                    <a:p>
                      <a:pPr lvl="0" algn="ctr">
                        <a:lnSpc>
                          <a:spcPct val="85000"/>
                        </a:lnSpc>
                        <a:spcBef>
                          <a:spcPts val="600"/>
                        </a:spcBef>
                        <a:buNone/>
                      </a:pPr>
                      <a:r>
                        <a:rPr lang="en-US" sz="1600" b="0" i="0" u="none" strike="noStrike" noProof="0" dirty="0">
                          <a:solidFill>
                            <a:schemeClr val="tx1"/>
                          </a:solidFill>
                        </a:rPr>
                        <a:t>Composite of CV death, non-fatal MI, non-fatal stroke, hospitalization for HF</a:t>
                      </a:r>
                    </a:p>
                    <a:p>
                      <a:pPr lvl="0" algn="ctr">
                        <a:lnSpc>
                          <a:spcPct val="85000"/>
                        </a:lnSpc>
                        <a:spcBef>
                          <a:spcPts val="600"/>
                        </a:spcBef>
                        <a:buNone/>
                      </a:pPr>
                      <a:endParaRPr lang="en-US" sz="1600" b="0" i="0" u="none" strike="noStrike" noProof="0" dirty="0"/>
                    </a:p>
                    <a:p>
                      <a:pPr lvl="0" algn="ctr">
                        <a:lnSpc>
                          <a:spcPct val="85000"/>
                        </a:lnSpc>
                        <a:spcBef>
                          <a:spcPts val="600"/>
                        </a:spcBef>
                        <a:buNone/>
                      </a:pPr>
                      <a:r>
                        <a:rPr lang="en-US" sz="1600" b="1" i="0" u="none" strike="noStrike" noProof="0" dirty="0">
                          <a:solidFill>
                            <a:schemeClr val="tx1"/>
                          </a:solidFill>
                        </a:rPr>
                        <a:t>Composite of kidney failure, </a:t>
                      </a:r>
                      <a:r>
                        <a:rPr lang="en-US" sz="1600" b="1" i="0" u="none" strike="noStrike" noProof="0" dirty="0">
                          <a:solidFill>
                            <a:schemeClr val="tx1"/>
                          </a:solidFill>
                          <a:latin typeface="+mn-lt"/>
                        </a:rPr>
                        <a:t>sustained </a:t>
                      </a:r>
                      <a:br>
                        <a:rPr lang="en-US" sz="1600" b="1" i="0" u="none" strike="noStrike" noProof="0" dirty="0">
                          <a:solidFill>
                            <a:schemeClr val="tx1"/>
                          </a:solidFill>
                          <a:latin typeface="+mn-lt"/>
                        </a:rPr>
                      </a:br>
                      <a:r>
                        <a:rPr lang="en-US" sz="1600" b="1" i="0" u="none" strike="noStrike" noProof="0" dirty="0">
                          <a:solidFill>
                            <a:schemeClr val="tx1"/>
                          </a:solidFill>
                          <a:latin typeface="+mn-lt"/>
                        </a:rPr>
                        <a:t>≥ 57% eGFR decline, death from renal causes</a:t>
                      </a:r>
                      <a:endParaRPr lang="en-US" sz="1600" b="1" i="0" u="none" strike="noStrike" noProof="0" dirty="0">
                        <a:solidFill>
                          <a:schemeClr val="tx1"/>
                        </a:solidFill>
                      </a:endParaRPr>
                    </a:p>
                    <a:p>
                      <a:pPr lvl="0" algn="ctr">
                        <a:lnSpc>
                          <a:spcPct val="85000"/>
                        </a:lnSpc>
                        <a:spcBef>
                          <a:spcPts val="300"/>
                        </a:spcBef>
                        <a:buNone/>
                      </a:pPr>
                      <a:endParaRPr lang="en-US" sz="1600" b="1" dirty="0">
                        <a:solidFill>
                          <a:schemeClr val="accent3"/>
                        </a:solidFill>
                        <a:latin typeface="Arial"/>
                        <a:cs typeface="Arial"/>
                      </a:endParaRPr>
                    </a:p>
                  </a:txBody>
                  <a:tcPr marL="68580" marR="68580" marT="34290" marB="34290" anchor="ctr">
                    <a:lnL w="28575" cap="flat" cmpd="sng" algn="ctr">
                      <a:solidFill>
                        <a:schemeClr val="accent1">
                          <a:lumMod val="75000"/>
                          <a:lumOff val="25000"/>
                        </a:schemeClr>
                      </a:solidFill>
                      <a:prstDash val="solid"/>
                      <a:round/>
                      <a:headEnd type="none" w="med" len="med"/>
                      <a:tailEnd type="none" w="med" len="med"/>
                    </a:lnL>
                    <a:lnR w="28575" cap="flat" cmpd="sng" algn="ctr">
                      <a:solidFill>
                        <a:schemeClr val="accent1">
                          <a:lumMod val="75000"/>
                          <a:lumOff val="25000"/>
                        </a:schemeClr>
                      </a:solidFill>
                      <a:prstDash val="solid"/>
                      <a:round/>
                      <a:headEnd type="none" w="med" len="med"/>
                      <a:tailEnd type="none" w="med" len="med"/>
                    </a:lnR>
                    <a:lnT w="28575" cap="flat" cmpd="sng" algn="ctr">
                      <a:solidFill>
                        <a:schemeClr val="accent1">
                          <a:lumMod val="75000"/>
                          <a:lumOff val="25000"/>
                        </a:schemeClr>
                      </a:solidFill>
                      <a:prstDash val="solid"/>
                      <a:round/>
                      <a:headEnd type="none" w="med" len="med"/>
                      <a:tailEnd type="none" w="med" len="med"/>
                    </a:lnT>
                    <a:lnB w="28575" cap="flat" cmpd="sng" algn="ctr">
                      <a:solidFill>
                        <a:schemeClr val="accent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Text Placeholder 6"/>
          <p:cNvSpPr>
            <a:spLocks noGrp="1"/>
          </p:cNvSpPr>
          <p:nvPr>
            <p:ph type="body" sz="quarter" idx="10"/>
          </p:nvPr>
        </p:nvSpPr>
        <p:spPr>
          <a:xfrm>
            <a:off x="0" y="4761857"/>
            <a:ext cx="8055429" cy="381643"/>
          </a:xfrm>
        </p:spPr>
        <p:txBody>
          <a:bodyPr/>
          <a:lstStyle/>
          <a:p>
            <a:pPr marL="7938" indent="0" algn="l"/>
            <a:r>
              <a:rPr lang="en-US" sz="1000" dirty="0">
                <a:solidFill>
                  <a:schemeClr val="tx2">
                    <a:lumMod val="65000"/>
                    <a:lumOff val="35000"/>
                  </a:schemeClr>
                </a:solidFill>
              </a:rPr>
              <a:t>MI = Myocardial infarction. </a:t>
            </a:r>
            <a:br>
              <a:rPr lang="en-US" sz="1000" dirty="0">
                <a:solidFill>
                  <a:schemeClr val="tx2">
                    <a:lumMod val="65000"/>
                    <a:lumOff val="35000"/>
                  </a:schemeClr>
                </a:solidFill>
              </a:rPr>
            </a:br>
            <a:r>
              <a:rPr lang="en-US" dirty="0">
                <a:solidFill>
                  <a:schemeClr val="tx2">
                    <a:lumMod val="65000"/>
                    <a:lumOff val="35000"/>
                  </a:schemeClr>
                </a:solidFill>
              </a:rPr>
              <a:t>Adapted from </a:t>
            </a:r>
            <a:r>
              <a:rPr lang="en-US" sz="1000" dirty="0">
                <a:solidFill>
                  <a:schemeClr val="accent2"/>
                </a:solidFill>
              </a:rPr>
              <a:t>Bakris GL, et al. </a:t>
            </a:r>
            <a:r>
              <a:rPr lang="en-US" sz="1000" i="1" dirty="0">
                <a:solidFill>
                  <a:schemeClr val="accent2"/>
                </a:solidFill>
              </a:rPr>
              <a:t>N Engl J Med</a:t>
            </a:r>
            <a:r>
              <a:rPr lang="en-US" sz="1000" dirty="0">
                <a:solidFill>
                  <a:schemeClr val="accent2"/>
                </a:solidFill>
              </a:rPr>
              <a:t>. 2020;383(23):2219-2229. </a:t>
            </a:r>
          </a:p>
        </p:txBody>
      </p:sp>
      <p:sp>
        <p:nvSpPr>
          <p:cNvPr id="10" name="TextBox 9">
            <a:extLst>
              <a:ext uri="{FF2B5EF4-FFF2-40B4-BE49-F238E27FC236}">
                <a16:creationId xmlns:a16="http://schemas.microsoft.com/office/drawing/2014/main" id="{9B0008B8-DCCD-7D43-B804-48EBD04D3694}"/>
              </a:ext>
            </a:extLst>
          </p:cNvPr>
          <p:cNvSpPr txBox="1"/>
          <p:nvPr/>
        </p:nvSpPr>
        <p:spPr>
          <a:xfrm>
            <a:off x="7692739" y="1538824"/>
            <a:ext cx="615915" cy="523220"/>
          </a:xfrm>
          <a:prstGeom prst="rect">
            <a:avLst/>
          </a:prstGeom>
          <a:solidFill>
            <a:schemeClr val="accent2">
              <a:lumMod val="20000"/>
              <a:lumOff val="80000"/>
            </a:schemeClr>
          </a:solidFill>
          <a:ln w="19050">
            <a:solidFill>
              <a:schemeClr val="accent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24% RRR</a:t>
            </a:r>
            <a:endParaRPr lang="en-US" sz="1400" dirty="0">
              <a:cs typeface="Arial"/>
            </a:endParaRPr>
          </a:p>
        </p:txBody>
      </p:sp>
      <p:pic>
        <p:nvPicPr>
          <p:cNvPr id="11" name="Picture 10">
            <a:extLst>
              <a:ext uri="{FF2B5EF4-FFF2-40B4-BE49-F238E27FC236}">
                <a16:creationId xmlns:a16="http://schemas.microsoft.com/office/drawing/2014/main" id="{87EA3D29-0366-2C46-B3B2-423CD94854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00860" y="1134483"/>
            <a:ext cx="4250688" cy="2858361"/>
          </a:xfrm>
          <a:prstGeom prst="rect">
            <a:avLst/>
          </a:prstGeom>
        </p:spPr>
      </p:pic>
      <p:sp>
        <p:nvSpPr>
          <p:cNvPr id="12" name="TextBox 11">
            <a:extLst>
              <a:ext uri="{FF2B5EF4-FFF2-40B4-BE49-F238E27FC236}">
                <a16:creationId xmlns:a16="http://schemas.microsoft.com/office/drawing/2014/main" id="{27A84FF8-6EE7-4F4E-8100-50C198FF8742}"/>
              </a:ext>
            </a:extLst>
          </p:cNvPr>
          <p:cNvSpPr txBox="1"/>
          <p:nvPr/>
        </p:nvSpPr>
        <p:spPr>
          <a:xfrm>
            <a:off x="3581440" y="3929787"/>
            <a:ext cx="255198" cy="246221"/>
          </a:xfrm>
          <a:prstGeom prst="rect">
            <a:avLst/>
          </a:prstGeom>
          <a:noFill/>
        </p:spPr>
        <p:txBody>
          <a:bodyPr wrap="none" rtlCol="0">
            <a:spAutoFit/>
          </a:bodyPr>
          <a:lstStyle/>
          <a:p>
            <a:r>
              <a:rPr lang="en-US" sz="1000" dirty="0"/>
              <a:t>0</a:t>
            </a:r>
          </a:p>
        </p:txBody>
      </p:sp>
      <p:sp>
        <p:nvSpPr>
          <p:cNvPr id="13" name="TextBox 12">
            <a:extLst>
              <a:ext uri="{FF2B5EF4-FFF2-40B4-BE49-F238E27FC236}">
                <a16:creationId xmlns:a16="http://schemas.microsoft.com/office/drawing/2014/main" id="{1499397E-9959-074E-B3C3-0298C7E3264B}"/>
              </a:ext>
            </a:extLst>
          </p:cNvPr>
          <p:cNvSpPr txBox="1"/>
          <p:nvPr/>
        </p:nvSpPr>
        <p:spPr>
          <a:xfrm>
            <a:off x="4094881" y="3924421"/>
            <a:ext cx="255199" cy="246221"/>
          </a:xfrm>
          <a:prstGeom prst="rect">
            <a:avLst/>
          </a:prstGeom>
          <a:noFill/>
        </p:spPr>
        <p:txBody>
          <a:bodyPr wrap="none" rtlCol="0">
            <a:spAutoFit/>
          </a:bodyPr>
          <a:lstStyle/>
          <a:p>
            <a:pPr algn="ctr"/>
            <a:r>
              <a:rPr lang="en-US" sz="1000" dirty="0"/>
              <a:t>6</a:t>
            </a:r>
          </a:p>
        </p:txBody>
      </p:sp>
      <p:sp>
        <p:nvSpPr>
          <p:cNvPr id="14" name="TextBox 13">
            <a:extLst>
              <a:ext uri="{FF2B5EF4-FFF2-40B4-BE49-F238E27FC236}">
                <a16:creationId xmlns:a16="http://schemas.microsoft.com/office/drawing/2014/main" id="{405BFB9D-EFFA-EB45-B513-65905A2497EE}"/>
              </a:ext>
            </a:extLst>
          </p:cNvPr>
          <p:cNvSpPr txBox="1"/>
          <p:nvPr/>
        </p:nvSpPr>
        <p:spPr>
          <a:xfrm>
            <a:off x="4563533" y="3929786"/>
            <a:ext cx="325731" cy="246221"/>
          </a:xfrm>
          <a:prstGeom prst="rect">
            <a:avLst/>
          </a:prstGeom>
          <a:noFill/>
        </p:spPr>
        <p:txBody>
          <a:bodyPr wrap="none" rtlCol="0">
            <a:spAutoFit/>
          </a:bodyPr>
          <a:lstStyle/>
          <a:p>
            <a:pPr algn="ctr"/>
            <a:r>
              <a:rPr lang="en-US" sz="1000" dirty="0"/>
              <a:t>12</a:t>
            </a:r>
          </a:p>
        </p:txBody>
      </p:sp>
      <p:sp>
        <p:nvSpPr>
          <p:cNvPr id="15" name="TextBox 14">
            <a:extLst>
              <a:ext uri="{FF2B5EF4-FFF2-40B4-BE49-F238E27FC236}">
                <a16:creationId xmlns:a16="http://schemas.microsoft.com/office/drawing/2014/main" id="{47F85485-53E7-DD43-B42E-53204350A250}"/>
              </a:ext>
            </a:extLst>
          </p:cNvPr>
          <p:cNvSpPr txBox="1"/>
          <p:nvPr/>
        </p:nvSpPr>
        <p:spPr>
          <a:xfrm>
            <a:off x="5076975" y="3924421"/>
            <a:ext cx="325731" cy="246221"/>
          </a:xfrm>
          <a:prstGeom prst="rect">
            <a:avLst/>
          </a:prstGeom>
          <a:noFill/>
        </p:spPr>
        <p:txBody>
          <a:bodyPr wrap="none" rtlCol="0">
            <a:spAutoFit/>
          </a:bodyPr>
          <a:lstStyle/>
          <a:p>
            <a:pPr algn="ctr"/>
            <a:r>
              <a:rPr lang="en-US" sz="1000" dirty="0"/>
              <a:t>18</a:t>
            </a:r>
          </a:p>
        </p:txBody>
      </p:sp>
      <p:sp>
        <p:nvSpPr>
          <p:cNvPr id="16" name="TextBox 15">
            <a:extLst>
              <a:ext uri="{FF2B5EF4-FFF2-40B4-BE49-F238E27FC236}">
                <a16:creationId xmlns:a16="http://schemas.microsoft.com/office/drawing/2014/main" id="{3AC9FE37-8487-1A46-8938-6AC83991172C}"/>
              </a:ext>
            </a:extLst>
          </p:cNvPr>
          <p:cNvSpPr txBox="1"/>
          <p:nvPr/>
        </p:nvSpPr>
        <p:spPr>
          <a:xfrm>
            <a:off x="5612542" y="3929785"/>
            <a:ext cx="325731" cy="246221"/>
          </a:xfrm>
          <a:prstGeom prst="rect">
            <a:avLst/>
          </a:prstGeom>
          <a:noFill/>
        </p:spPr>
        <p:txBody>
          <a:bodyPr wrap="none" rtlCol="0">
            <a:spAutoFit/>
          </a:bodyPr>
          <a:lstStyle/>
          <a:p>
            <a:pPr algn="ctr"/>
            <a:r>
              <a:rPr lang="en-US" sz="1000" dirty="0"/>
              <a:t>24</a:t>
            </a:r>
          </a:p>
        </p:txBody>
      </p:sp>
      <p:sp>
        <p:nvSpPr>
          <p:cNvPr id="17" name="TextBox 16">
            <a:extLst>
              <a:ext uri="{FF2B5EF4-FFF2-40B4-BE49-F238E27FC236}">
                <a16:creationId xmlns:a16="http://schemas.microsoft.com/office/drawing/2014/main" id="{0D741E6D-C74F-164F-BDBC-8C519651C76E}"/>
              </a:ext>
            </a:extLst>
          </p:cNvPr>
          <p:cNvSpPr txBox="1"/>
          <p:nvPr/>
        </p:nvSpPr>
        <p:spPr>
          <a:xfrm>
            <a:off x="6127612" y="3924421"/>
            <a:ext cx="325731" cy="246221"/>
          </a:xfrm>
          <a:prstGeom prst="rect">
            <a:avLst/>
          </a:prstGeom>
          <a:noFill/>
        </p:spPr>
        <p:txBody>
          <a:bodyPr wrap="none" rtlCol="0">
            <a:spAutoFit/>
          </a:bodyPr>
          <a:lstStyle/>
          <a:p>
            <a:pPr algn="ctr"/>
            <a:r>
              <a:rPr lang="en-US" sz="1000" dirty="0"/>
              <a:t>30</a:t>
            </a:r>
          </a:p>
        </p:txBody>
      </p:sp>
      <p:sp>
        <p:nvSpPr>
          <p:cNvPr id="18" name="TextBox 17">
            <a:extLst>
              <a:ext uri="{FF2B5EF4-FFF2-40B4-BE49-F238E27FC236}">
                <a16:creationId xmlns:a16="http://schemas.microsoft.com/office/drawing/2014/main" id="{22DF51A1-5E79-FB4D-8A62-8FF82372C23C}"/>
              </a:ext>
            </a:extLst>
          </p:cNvPr>
          <p:cNvSpPr txBox="1"/>
          <p:nvPr/>
        </p:nvSpPr>
        <p:spPr>
          <a:xfrm>
            <a:off x="6639148" y="3929784"/>
            <a:ext cx="325731" cy="246221"/>
          </a:xfrm>
          <a:prstGeom prst="rect">
            <a:avLst/>
          </a:prstGeom>
          <a:noFill/>
        </p:spPr>
        <p:txBody>
          <a:bodyPr wrap="none" rtlCol="0">
            <a:spAutoFit/>
          </a:bodyPr>
          <a:lstStyle/>
          <a:p>
            <a:pPr algn="ctr"/>
            <a:r>
              <a:rPr lang="en-US" sz="1000" dirty="0"/>
              <a:t>36</a:t>
            </a:r>
          </a:p>
        </p:txBody>
      </p:sp>
      <p:sp>
        <p:nvSpPr>
          <p:cNvPr id="19" name="TextBox 18">
            <a:extLst>
              <a:ext uri="{FF2B5EF4-FFF2-40B4-BE49-F238E27FC236}">
                <a16:creationId xmlns:a16="http://schemas.microsoft.com/office/drawing/2014/main" id="{B36E9445-07FF-DD4F-BC44-F8778A248BE2}"/>
              </a:ext>
            </a:extLst>
          </p:cNvPr>
          <p:cNvSpPr txBox="1"/>
          <p:nvPr/>
        </p:nvSpPr>
        <p:spPr>
          <a:xfrm>
            <a:off x="7159893" y="3933410"/>
            <a:ext cx="325731" cy="246221"/>
          </a:xfrm>
          <a:prstGeom prst="rect">
            <a:avLst/>
          </a:prstGeom>
          <a:noFill/>
        </p:spPr>
        <p:txBody>
          <a:bodyPr wrap="none" rtlCol="0">
            <a:spAutoFit/>
          </a:bodyPr>
          <a:lstStyle/>
          <a:p>
            <a:pPr algn="ctr"/>
            <a:r>
              <a:rPr lang="en-US" sz="1000" dirty="0"/>
              <a:t>42</a:t>
            </a:r>
          </a:p>
        </p:txBody>
      </p:sp>
      <p:sp>
        <p:nvSpPr>
          <p:cNvPr id="20" name="TextBox 19">
            <a:extLst>
              <a:ext uri="{FF2B5EF4-FFF2-40B4-BE49-F238E27FC236}">
                <a16:creationId xmlns:a16="http://schemas.microsoft.com/office/drawing/2014/main" id="{878E4677-2D5F-3842-91BD-88DFA72CE24E}"/>
              </a:ext>
            </a:extLst>
          </p:cNvPr>
          <p:cNvSpPr txBox="1"/>
          <p:nvPr/>
        </p:nvSpPr>
        <p:spPr>
          <a:xfrm>
            <a:off x="3394893" y="3863886"/>
            <a:ext cx="255198" cy="246221"/>
          </a:xfrm>
          <a:prstGeom prst="rect">
            <a:avLst/>
          </a:prstGeom>
          <a:noFill/>
        </p:spPr>
        <p:txBody>
          <a:bodyPr wrap="none" rtlCol="0">
            <a:spAutoFit/>
          </a:bodyPr>
          <a:lstStyle/>
          <a:p>
            <a:pPr algn="r"/>
            <a:r>
              <a:rPr lang="en-US" sz="1000" dirty="0"/>
              <a:t>0</a:t>
            </a:r>
          </a:p>
        </p:txBody>
      </p:sp>
      <p:sp>
        <p:nvSpPr>
          <p:cNvPr id="21" name="TextBox 20">
            <a:extLst>
              <a:ext uri="{FF2B5EF4-FFF2-40B4-BE49-F238E27FC236}">
                <a16:creationId xmlns:a16="http://schemas.microsoft.com/office/drawing/2014/main" id="{817C1E42-4351-2249-B9F6-CA7D3773BAB8}"/>
              </a:ext>
            </a:extLst>
          </p:cNvPr>
          <p:cNvSpPr txBox="1"/>
          <p:nvPr/>
        </p:nvSpPr>
        <p:spPr>
          <a:xfrm>
            <a:off x="3331572" y="3090073"/>
            <a:ext cx="325731" cy="246221"/>
          </a:xfrm>
          <a:prstGeom prst="rect">
            <a:avLst/>
          </a:prstGeom>
          <a:noFill/>
        </p:spPr>
        <p:txBody>
          <a:bodyPr wrap="none" rtlCol="0">
            <a:spAutoFit/>
          </a:bodyPr>
          <a:lstStyle/>
          <a:p>
            <a:pPr algn="r"/>
            <a:r>
              <a:rPr lang="en-US" sz="1000" dirty="0"/>
              <a:t>10</a:t>
            </a:r>
          </a:p>
        </p:txBody>
      </p:sp>
      <p:sp>
        <p:nvSpPr>
          <p:cNvPr id="22" name="TextBox 21">
            <a:extLst>
              <a:ext uri="{FF2B5EF4-FFF2-40B4-BE49-F238E27FC236}">
                <a16:creationId xmlns:a16="http://schemas.microsoft.com/office/drawing/2014/main" id="{7443A0ED-35E3-FA4F-8382-3CA51FE8511E}"/>
              </a:ext>
            </a:extLst>
          </p:cNvPr>
          <p:cNvSpPr txBox="1"/>
          <p:nvPr/>
        </p:nvSpPr>
        <p:spPr>
          <a:xfrm>
            <a:off x="3335496" y="2401679"/>
            <a:ext cx="325731" cy="246221"/>
          </a:xfrm>
          <a:prstGeom prst="rect">
            <a:avLst/>
          </a:prstGeom>
          <a:noFill/>
        </p:spPr>
        <p:txBody>
          <a:bodyPr wrap="none" rtlCol="0">
            <a:spAutoFit/>
          </a:bodyPr>
          <a:lstStyle/>
          <a:p>
            <a:pPr algn="r"/>
            <a:r>
              <a:rPr lang="en-US" sz="1000" dirty="0"/>
              <a:t>20</a:t>
            </a:r>
          </a:p>
        </p:txBody>
      </p:sp>
      <p:sp>
        <p:nvSpPr>
          <p:cNvPr id="23" name="TextBox 22">
            <a:extLst>
              <a:ext uri="{FF2B5EF4-FFF2-40B4-BE49-F238E27FC236}">
                <a16:creationId xmlns:a16="http://schemas.microsoft.com/office/drawing/2014/main" id="{35F3B151-EF56-4C49-8774-3D12EBC37C0F}"/>
              </a:ext>
            </a:extLst>
          </p:cNvPr>
          <p:cNvSpPr txBox="1"/>
          <p:nvPr/>
        </p:nvSpPr>
        <p:spPr>
          <a:xfrm>
            <a:off x="3331572" y="1716819"/>
            <a:ext cx="325731" cy="246221"/>
          </a:xfrm>
          <a:prstGeom prst="rect">
            <a:avLst/>
          </a:prstGeom>
          <a:noFill/>
        </p:spPr>
        <p:txBody>
          <a:bodyPr wrap="none" rtlCol="0">
            <a:spAutoFit/>
          </a:bodyPr>
          <a:lstStyle/>
          <a:p>
            <a:pPr algn="r"/>
            <a:r>
              <a:rPr lang="en-US" sz="1000" dirty="0"/>
              <a:t>30</a:t>
            </a:r>
          </a:p>
        </p:txBody>
      </p:sp>
      <p:sp>
        <p:nvSpPr>
          <p:cNvPr id="24" name="TextBox 23">
            <a:extLst>
              <a:ext uri="{FF2B5EF4-FFF2-40B4-BE49-F238E27FC236}">
                <a16:creationId xmlns:a16="http://schemas.microsoft.com/office/drawing/2014/main" id="{F5D2483D-E992-2047-A0EE-007C17605169}"/>
              </a:ext>
            </a:extLst>
          </p:cNvPr>
          <p:cNvSpPr txBox="1"/>
          <p:nvPr/>
        </p:nvSpPr>
        <p:spPr>
          <a:xfrm>
            <a:off x="3317482" y="1030192"/>
            <a:ext cx="325731" cy="246221"/>
          </a:xfrm>
          <a:prstGeom prst="rect">
            <a:avLst/>
          </a:prstGeom>
          <a:noFill/>
        </p:spPr>
        <p:txBody>
          <a:bodyPr wrap="none" rtlCol="0">
            <a:spAutoFit/>
          </a:bodyPr>
          <a:lstStyle/>
          <a:p>
            <a:pPr algn="r"/>
            <a:r>
              <a:rPr lang="en-US" sz="1000" dirty="0"/>
              <a:t>40</a:t>
            </a:r>
          </a:p>
        </p:txBody>
      </p:sp>
      <p:sp>
        <p:nvSpPr>
          <p:cNvPr id="25" name="TextBox 24">
            <a:extLst>
              <a:ext uri="{FF2B5EF4-FFF2-40B4-BE49-F238E27FC236}">
                <a16:creationId xmlns:a16="http://schemas.microsoft.com/office/drawing/2014/main" id="{286B9028-4853-AC48-BD02-74CA413CE6BA}"/>
              </a:ext>
            </a:extLst>
          </p:cNvPr>
          <p:cNvSpPr txBox="1"/>
          <p:nvPr/>
        </p:nvSpPr>
        <p:spPr>
          <a:xfrm rot="16200000">
            <a:off x="2254819" y="2261534"/>
            <a:ext cx="2048959" cy="276999"/>
          </a:xfrm>
          <a:prstGeom prst="rect">
            <a:avLst/>
          </a:prstGeom>
          <a:noFill/>
        </p:spPr>
        <p:txBody>
          <a:bodyPr wrap="none" rtlCol="0">
            <a:spAutoFit/>
          </a:bodyPr>
          <a:lstStyle/>
          <a:p>
            <a:r>
              <a:rPr lang="en-US" sz="1200" b="1" dirty="0"/>
              <a:t>Cumulative Incidence (%)</a:t>
            </a:r>
            <a:endParaRPr lang="en-US" sz="1200" dirty="0"/>
          </a:p>
        </p:txBody>
      </p:sp>
      <p:sp>
        <p:nvSpPr>
          <p:cNvPr id="26" name="TextBox 25">
            <a:extLst>
              <a:ext uri="{FF2B5EF4-FFF2-40B4-BE49-F238E27FC236}">
                <a16:creationId xmlns:a16="http://schemas.microsoft.com/office/drawing/2014/main" id="{E6D44698-D4A6-324E-8F38-33A07294BC63}"/>
              </a:ext>
            </a:extLst>
          </p:cNvPr>
          <p:cNvSpPr txBox="1"/>
          <p:nvPr/>
        </p:nvSpPr>
        <p:spPr>
          <a:xfrm>
            <a:off x="5017844" y="4082689"/>
            <a:ext cx="1760418" cy="276999"/>
          </a:xfrm>
          <a:prstGeom prst="rect">
            <a:avLst/>
          </a:prstGeom>
          <a:noFill/>
        </p:spPr>
        <p:txBody>
          <a:bodyPr wrap="none" rtlCol="0">
            <a:spAutoFit/>
          </a:bodyPr>
          <a:lstStyle/>
          <a:p>
            <a:r>
              <a:rPr lang="en-US" sz="1200" b="1" dirty="0"/>
              <a:t>Months to First Event</a:t>
            </a:r>
            <a:endParaRPr lang="en-US" sz="1200" dirty="0"/>
          </a:p>
        </p:txBody>
      </p:sp>
      <p:sp>
        <p:nvSpPr>
          <p:cNvPr id="27" name="TextBox 26">
            <a:extLst>
              <a:ext uri="{FF2B5EF4-FFF2-40B4-BE49-F238E27FC236}">
                <a16:creationId xmlns:a16="http://schemas.microsoft.com/office/drawing/2014/main" id="{D4EA673F-CADA-864E-8876-9E08EA32073F}"/>
              </a:ext>
            </a:extLst>
          </p:cNvPr>
          <p:cNvSpPr txBox="1"/>
          <p:nvPr/>
        </p:nvSpPr>
        <p:spPr>
          <a:xfrm>
            <a:off x="4103348" y="1047419"/>
            <a:ext cx="2900153" cy="307777"/>
          </a:xfrm>
          <a:prstGeom prst="rect">
            <a:avLst/>
          </a:prstGeom>
          <a:noFill/>
        </p:spPr>
        <p:txBody>
          <a:bodyPr wrap="none" rtlCol="0">
            <a:spAutoFit/>
          </a:bodyPr>
          <a:lstStyle/>
          <a:p>
            <a:r>
              <a:rPr lang="en-US" sz="1400" b="1" dirty="0"/>
              <a:t>Secondary Composite Outcome</a:t>
            </a:r>
            <a:endParaRPr lang="en-US" sz="1400" dirty="0"/>
          </a:p>
        </p:txBody>
      </p:sp>
      <p:sp>
        <p:nvSpPr>
          <p:cNvPr id="28" name="TextBox 27">
            <a:extLst>
              <a:ext uri="{FF2B5EF4-FFF2-40B4-BE49-F238E27FC236}">
                <a16:creationId xmlns:a16="http://schemas.microsoft.com/office/drawing/2014/main" id="{959B0C98-732E-4B41-AC9B-9032230139B5}"/>
              </a:ext>
            </a:extLst>
          </p:cNvPr>
          <p:cNvSpPr txBox="1"/>
          <p:nvPr/>
        </p:nvSpPr>
        <p:spPr>
          <a:xfrm>
            <a:off x="4103348" y="1315924"/>
            <a:ext cx="2787943" cy="276999"/>
          </a:xfrm>
          <a:prstGeom prst="rect">
            <a:avLst/>
          </a:prstGeom>
          <a:noFill/>
        </p:spPr>
        <p:txBody>
          <a:bodyPr wrap="none" rtlCol="0">
            <a:spAutoFit/>
          </a:bodyPr>
          <a:lstStyle/>
          <a:p>
            <a:r>
              <a:rPr lang="en-US" sz="1200" dirty="0"/>
              <a:t>Hazard ratio, 0.76 (95% CI, 0.65-0.90)</a:t>
            </a:r>
          </a:p>
        </p:txBody>
      </p:sp>
      <p:sp>
        <p:nvSpPr>
          <p:cNvPr id="29" name="TextBox 28">
            <a:extLst>
              <a:ext uri="{FF2B5EF4-FFF2-40B4-BE49-F238E27FC236}">
                <a16:creationId xmlns:a16="http://schemas.microsoft.com/office/drawing/2014/main" id="{A26D7409-BE1B-4A42-BFAA-067BA5114992}"/>
              </a:ext>
            </a:extLst>
          </p:cNvPr>
          <p:cNvSpPr txBox="1"/>
          <p:nvPr/>
        </p:nvSpPr>
        <p:spPr>
          <a:xfrm>
            <a:off x="6787689" y="2409197"/>
            <a:ext cx="737702" cy="276999"/>
          </a:xfrm>
          <a:prstGeom prst="rect">
            <a:avLst/>
          </a:prstGeom>
          <a:noFill/>
        </p:spPr>
        <p:txBody>
          <a:bodyPr wrap="none" rtlCol="0">
            <a:spAutoFit/>
          </a:bodyPr>
          <a:lstStyle/>
          <a:p>
            <a:r>
              <a:rPr lang="en-US" sz="1200" dirty="0">
                <a:solidFill>
                  <a:srgbClr val="C01A00"/>
                </a:solidFill>
              </a:rPr>
              <a:t>Placebo</a:t>
            </a:r>
          </a:p>
        </p:txBody>
      </p:sp>
      <p:sp>
        <p:nvSpPr>
          <p:cNvPr id="30" name="TextBox 29">
            <a:extLst>
              <a:ext uri="{FF2B5EF4-FFF2-40B4-BE49-F238E27FC236}">
                <a16:creationId xmlns:a16="http://schemas.microsoft.com/office/drawing/2014/main" id="{2AD86A4C-9F3C-CB49-A4AB-21143E517EF1}"/>
              </a:ext>
            </a:extLst>
          </p:cNvPr>
          <p:cNvSpPr txBox="1"/>
          <p:nvPr/>
        </p:nvSpPr>
        <p:spPr>
          <a:xfrm>
            <a:off x="7413822" y="3051226"/>
            <a:ext cx="958917" cy="276999"/>
          </a:xfrm>
          <a:prstGeom prst="rect">
            <a:avLst/>
          </a:prstGeom>
          <a:noFill/>
        </p:spPr>
        <p:txBody>
          <a:bodyPr wrap="none" rtlCol="0">
            <a:spAutoFit/>
          </a:bodyPr>
          <a:lstStyle/>
          <a:p>
            <a:r>
              <a:rPr lang="en-US" sz="1200" dirty="0">
                <a:solidFill>
                  <a:srgbClr val="0070C0"/>
                </a:solidFill>
              </a:rPr>
              <a:t>Finerenone</a:t>
            </a:r>
          </a:p>
        </p:txBody>
      </p:sp>
      <p:sp>
        <p:nvSpPr>
          <p:cNvPr id="31" name="TextBox 30">
            <a:extLst>
              <a:ext uri="{FF2B5EF4-FFF2-40B4-BE49-F238E27FC236}">
                <a16:creationId xmlns:a16="http://schemas.microsoft.com/office/drawing/2014/main" id="{1CC97AC8-7EA6-FC45-8C27-859AB49DFB9C}"/>
              </a:ext>
            </a:extLst>
          </p:cNvPr>
          <p:cNvSpPr txBox="1"/>
          <p:nvPr/>
        </p:nvSpPr>
        <p:spPr>
          <a:xfrm>
            <a:off x="7666498" y="3934350"/>
            <a:ext cx="325731" cy="246221"/>
          </a:xfrm>
          <a:prstGeom prst="rect">
            <a:avLst/>
          </a:prstGeom>
          <a:noFill/>
        </p:spPr>
        <p:txBody>
          <a:bodyPr wrap="none" rtlCol="0">
            <a:spAutoFit/>
          </a:bodyPr>
          <a:lstStyle/>
          <a:p>
            <a:pPr algn="ctr"/>
            <a:r>
              <a:rPr lang="en-US" sz="1000" dirty="0"/>
              <a:t>48</a:t>
            </a:r>
          </a:p>
        </p:txBody>
      </p:sp>
      <p:sp>
        <p:nvSpPr>
          <p:cNvPr id="32" name="TextBox 31">
            <a:extLst>
              <a:ext uri="{FF2B5EF4-FFF2-40B4-BE49-F238E27FC236}">
                <a16:creationId xmlns:a16="http://schemas.microsoft.com/office/drawing/2014/main" id="{2DD2B7C4-4354-834E-83AA-81F0892D000D}"/>
              </a:ext>
            </a:extLst>
          </p:cNvPr>
          <p:cNvSpPr txBox="1"/>
          <p:nvPr/>
        </p:nvSpPr>
        <p:spPr>
          <a:xfrm>
            <a:off x="2689634" y="4173386"/>
            <a:ext cx="845103" cy="553998"/>
          </a:xfrm>
          <a:prstGeom prst="rect">
            <a:avLst/>
          </a:prstGeom>
          <a:noFill/>
        </p:spPr>
        <p:txBody>
          <a:bodyPr wrap="none" rtlCol="0">
            <a:spAutoFit/>
          </a:bodyPr>
          <a:lstStyle/>
          <a:p>
            <a:r>
              <a:rPr lang="en-US" sz="1000" b="1" dirty="0"/>
              <a:t>No. at Risk</a:t>
            </a:r>
          </a:p>
          <a:p>
            <a:r>
              <a:rPr lang="en-US" sz="1000" dirty="0">
                <a:solidFill>
                  <a:srgbClr val="C01A00"/>
                </a:solidFill>
              </a:rPr>
              <a:t>Placebo</a:t>
            </a:r>
          </a:p>
          <a:p>
            <a:r>
              <a:rPr lang="en-US" sz="1000" dirty="0">
                <a:solidFill>
                  <a:srgbClr val="0070C0"/>
                </a:solidFill>
              </a:rPr>
              <a:t>Finerenone</a:t>
            </a:r>
          </a:p>
        </p:txBody>
      </p:sp>
      <p:sp>
        <p:nvSpPr>
          <p:cNvPr id="33" name="TextBox 32">
            <a:extLst>
              <a:ext uri="{FF2B5EF4-FFF2-40B4-BE49-F238E27FC236}">
                <a16:creationId xmlns:a16="http://schemas.microsoft.com/office/drawing/2014/main" id="{1E50265E-2682-D844-9C15-A744FBD41A93}"/>
              </a:ext>
            </a:extLst>
          </p:cNvPr>
          <p:cNvSpPr txBox="1"/>
          <p:nvPr/>
        </p:nvSpPr>
        <p:spPr>
          <a:xfrm>
            <a:off x="3594664" y="4293090"/>
            <a:ext cx="466794" cy="400110"/>
          </a:xfrm>
          <a:prstGeom prst="rect">
            <a:avLst/>
          </a:prstGeom>
          <a:noFill/>
        </p:spPr>
        <p:txBody>
          <a:bodyPr wrap="none" rtlCol="0">
            <a:spAutoFit/>
          </a:bodyPr>
          <a:lstStyle/>
          <a:p>
            <a:r>
              <a:rPr lang="en-US" sz="1000" dirty="0"/>
              <a:t>2841</a:t>
            </a:r>
          </a:p>
          <a:p>
            <a:r>
              <a:rPr lang="en-US" sz="1000" dirty="0"/>
              <a:t>2833</a:t>
            </a:r>
          </a:p>
        </p:txBody>
      </p:sp>
      <p:sp>
        <p:nvSpPr>
          <p:cNvPr id="34" name="TextBox 33">
            <a:extLst>
              <a:ext uri="{FF2B5EF4-FFF2-40B4-BE49-F238E27FC236}">
                <a16:creationId xmlns:a16="http://schemas.microsoft.com/office/drawing/2014/main" id="{AAB048D0-A642-0344-944A-19ABDE3521B0}"/>
              </a:ext>
            </a:extLst>
          </p:cNvPr>
          <p:cNvSpPr txBox="1"/>
          <p:nvPr/>
        </p:nvSpPr>
        <p:spPr>
          <a:xfrm>
            <a:off x="4047437" y="4293090"/>
            <a:ext cx="466794" cy="400110"/>
          </a:xfrm>
          <a:prstGeom prst="rect">
            <a:avLst/>
          </a:prstGeom>
          <a:noFill/>
        </p:spPr>
        <p:txBody>
          <a:bodyPr wrap="none" rtlCol="0">
            <a:spAutoFit/>
          </a:bodyPr>
          <a:lstStyle/>
          <a:p>
            <a:r>
              <a:rPr lang="en-US" sz="1000" dirty="0"/>
              <a:t>2740</a:t>
            </a:r>
          </a:p>
          <a:p>
            <a:r>
              <a:rPr lang="en-US" sz="1000" dirty="0"/>
              <a:t>2732</a:t>
            </a:r>
          </a:p>
        </p:txBody>
      </p:sp>
      <p:sp>
        <p:nvSpPr>
          <p:cNvPr id="35" name="TextBox 34">
            <a:extLst>
              <a:ext uri="{FF2B5EF4-FFF2-40B4-BE49-F238E27FC236}">
                <a16:creationId xmlns:a16="http://schemas.microsoft.com/office/drawing/2014/main" id="{EEC1F054-53FE-C741-97B9-2D883432962C}"/>
              </a:ext>
            </a:extLst>
          </p:cNvPr>
          <p:cNvSpPr txBox="1"/>
          <p:nvPr/>
        </p:nvSpPr>
        <p:spPr>
          <a:xfrm>
            <a:off x="4534312" y="4293090"/>
            <a:ext cx="466794" cy="400110"/>
          </a:xfrm>
          <a:prstGeom prst="rect">
            <a:avLst/>
          </a:prstGeom>
          <a:noFill/>
        </p:spPr>
        <p:txBody>
          <a:bodyPr wrap="none" rtlCol="0">
            <a:spAutoFit/>
          </a:bodyPr>
          <a:lstStyle/>
          <a:p>
            <a:r>
              <a:rPr lang="en-US" sz="1000" dirty="0"/>
              <a:t>2636</a:t>
            </a:r>
          </a:p>
          <a:p>
            <a:r>
              <a:rPr lang="en-US" sz="1000" dirty="0"/>
              <a:t>2655</a:t>
            </a:r>
          </a:p>
        </p:txBody>
      </p:sp>
      <p:sp>
        <p:nvSpPr>
          <p:cNvPr id="36" name="TextBox 35">
            <a:extLst>
              <a:ext uri="{FF2B5EF4-FFF2-40B4-BE49-F238E27FC236}">
                <a16:creationId xmlns:a16="http://schemas.microsoft.com/office/drawing/2014/main" id="{BAFD5E9B-BF9A-9F4D-BC42-9843DAFA4DD9}"/>
              </a:ext>
            </a:extLst>
          </p:cNvPr>
          <p:cNvSpPr txBox="1"/>
          <p:nvPr/>
        </p:nvSpPr>
        <p:spPr>
          <a:xfrm>
            <a:off x="5056036" y="4293090"/>
            <a:ext cx="466794" cy="400110"/>
          </a:xfrm>
          <a:prstGeom prst="rect">
            <a:avLst/>
          </a:prstGeom>
          <a:noFill/>
        </p:spPr>
        <p:txBody>
          <a:bodyPr wrap="none" rtlCol="0">
            <a:spAutoFit/>
          </a:bodyPr>
          <a:lstStyle/>
          <a:p>
            <a:r>
              <a:rPr lang="en-US" sz="1000" dirty="0"/>
              <a:t>2490</a:t>
            </a:r>
          </a:p>
          <a:p>
            <a:r>
              <a:rPr lang="en-US" sz="1000" dirty="0"/>
              <a:t>2492</a:t>
            </a:r>
          </a:p>
        </p:txBody>
      </p:sp>
      <p:sp>
        <p:nvSpPr>
          <p:cNvPr id="37" name="TextBox 36">
            <a:extLst>
              <a:ext uri="{FF2B5EF4-FFF2-40B4-BE49-F238E27FC236}">
                <a16:creationId xmlns:a16="http://schemas.microsoft.com/office/drawing/2014/main" id="{6E90EDFF-F4A7-6E45-94C8-59F24CE69D10}"/>
              </a:ext>
            </a:extLst>
          </p:cNvPr>
          <p:cNvSpPr txBox="1"/>
          <p:nvPr/>
        </p:nvSpPr>
        <p:spPr>
          <a:xfrm>
            <a:off x="5575122" y="4293090"/>
            <a:ext cx="466794" cy="400110"/>
          </a:xfrm>
          <a:prstGeom prst="rect">
            <a:avLst/>
          </a:prstGeom>
          <a:noFill/>
        </p:spPr>
        <p:txBody>
          <a:bodyPr wrap="none" rtlCol="0">
            <a:spAutoFit/>
          </a:bodyPr>
          <a:lstStyle/>
          <a:p>
            <a:r>
              <a:rPr lang="en-US" sz="1000" dirty="0"/>
              <a:t>1887</a:t>
            </a:r>
          </a:p>
          <a:p>
            <a:r>
              <a:rPr lang="en-US" sz="1000" dirty="0"/>
              <a:t>1915</a:t>
            </a:r>
          </a:p>
        </p:txBody>
      </p:sp>
      <p:sp>
        <p:nvSpPr>
          <p:cNvPr id="38" name="TextBox 37">
            <a:extLst>
              <a:ext uri="{FF2B5EF4-FFF2-40B4-BE49-F238E27FC236}">
                <a16:creationId xmlns:a16="http://schemas.microsoft.com/office/drawing/2014/main" id="{48437831-7010-EA44-B7CC-8A5D4C410E69}"/>
              </a:ext>
            </a:extLst>
          </p:cNvPr>
          <p:cNvSpPr txBox="1"/>
          <p:nvPr/>
        </p:nvSpPr>
        <p:spPr>
          <a:xfrm>
            <a:off x="6094086" y="4293090"/>
            <a:ext cx="466794" cy="400110"/>
          </a:xfrm>
          <a:prstGeom prst="rect">
            <a:avLst/>
          </a:prstGeom>
          <a:noFill/>
        </p:spPr>
        <p:txBody>
          <a:bodyPr wrap="none" rtlCol="0">
            <a:spAutoFit/>
          </a:bodyPr>
          <a:lstStyle/>
          <a:p>
            <a:r>
              <a:rPr lang="en-US" sz="1000" dirty="0"/>
              <a:t>1364</a:t>
            </a:r>
          </a:p>
          <a:p>
            <a:r>
              <a:rPr lang="en-US" sz="1000" dirty="0"/>
              <a:t>1377</a:t>
            </a:r>
          </a:p>
        </p:txBody>
      </p:sp>
      <p:sp>
        <p:nvSpPr>
          <p:cNvPr id="39" name="TextBox 38">
            <a:extLst>
              <a:ext uri="{FF2B5EF4-FFF2-40B4-BE49-F238E27FC236}">
                <a16:creationId xmlns:a16="http://schemas.microsoft.com/office/drawing/2014/main" id="{2A1E9276-CBE6-D24E-AD2C-9375A83AD597}"/>
              </a:ext>
            </a:extLst>
          </p:cNvPr>
          <p:cNvSpPr txBox="1"/>
          <p:nvPr/>
        </p:nvSpPr>
        <p:spPr>
          <a:xfrm>
            <a:off x="6672430" y="4293090"/>
            <a:ext cx="396262" cy="400110"/>
          </a:xfrm>
          <a:prstGeom prst="rect">
            <a:avLst/>
          </a:prstGeom>
          <a:noFill/>
        </p:spPr>
        <p:txBody>
          <a:bodyPr wrap="none" rtlCol="0">
            <a:spAutoFit/>
          </a:bodyPr>
          <a:lstStyle/>
          <a:p>
            <a:r>
              <a:rPr lang="en-US" sz="1000" dirty="0"/>
              <a:t>873</a:t>
            </a:r>
          </a:p>
          <a:p>
            <a:r>
              <a:rPr lang="en-US" sz="1000" dirty="0"/>
              <a:t>883</a:t>
            </a:r>
          </a:p>
        </p:txBody>
      </p:sp>
      <p:sp>
        <p:nvSpPr>
          <p:cNvPr id="40" name="TextBox 39">
            <a:extLst>
              <a:ext uri="{FF2B5EF4-FFF2-40B4-BE49-F238E27FC236}">
                <a16:creationId xmlns:a16="http://schemas.microsoft.com/office/drawing/2014/main" id="{D7FE3D8B-8784-194A-8198-8E9D6990C782}"/>
              </a:ext>
            </a:extLst>
          </p:cNvPr>
          <p:cNvSpPr txBox="1"/>
          <p:nvPr/>
        </p:nvSpPr>
        <p:spPr>
          <a:xfrm>
            <a:off x="7168360" y="4293090"/>
            <a:ext cx="396262" cy="400110"/>
          </a:xfrm>
          <a:prstGeom prst="rect">
            <a:avLst/>
          </a:prstGeom>
          <a:noFill/>
        </p:spPr>
        <p:txBody>
          <a:bodyPr wrap="none" rtlCol="0">
            <a:spAutoFit/>
          </a:bodyPr>
          <a:lstStyle/>
          <a:p>
            <a:r>
              <a:rPr lang="en-US" sz="1000" dirty="0"/>
              <a:t>499</a:t>
            </a:r>
          </a:p>
          <a:p>
            <a:r>
              <a:rPr lang="en-US" sz="1000" dirty="0"/>
              <a:t>501</a:t>
            </a:r>
          </a:p>
        </p:txBody>
      </p:sp>
      <p:sp>
        <p:nvSpPr>
          <p:cNvPr id="41" name="TextBox 40">
            <a:extLst>
              <a:ext uri="{FF2B5EF4-FFF2-40B4-BE49-F238E27FC236}">
                <a16:creationId xmlns:a16="http://schemas.microsoft.com/office/drawing/2014/main" id="{0E11BEC3-6C80-CA45-A48D-C51097110011}"/>
              </a:ext>
            </a:extLst>
          </p:cNvPr>
          <p:cNvSpPr txBox="1"/>
          <p:nvPr/>
        </p:nvSpPr>
        <p:spPr>
          <a:xfrm>
            <a:off x="7617116" y="4293090"/>
            <a:ext cx="396262" cy="400110"/>
          </a:xfrm>
          <a:prstGeom prst="rect">
            <a:avLst/>
          </a:prstGeom>
          <a:noFill/>
        </p:spPr>
        <p:txBody>
          <a:bodyPr wrap="none" rtlCol="0">
            <a:spAutoFit/>
          </a:bodyPr>
          <a:lstStyle/>
          <a:p>
            <a:pPr algn="r"/>
            <a:r>
              <a:rPr lang="en-US" sz="1000" dirty="0"/>
              <a:t>98</a:t>
            </a:r>
          </a:p>
          <a:p>
            <a:pPr algn="r"/>
            <a:r>
              <a:rPr lang="en-US" sz="1000" dirty="0"/>
              <a:t>101</a:t>
            </a:r>
          </a:p>
        </p:txBody>
      </p:sp>
    </p:spTree>
    <p:extLst>
      <p:ext uri="{BB962C8B-B14F-4D97-AF65-F5344CB8AC3E}">
        <p14:creationId xmlns:p14="http://schemas.microsoft.com/office/powerpoint/2010/main" val="59352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7573-8CF8-40E4-AE47-BAEBE8E8A6D0}"/>
              </a:ext>
            </a:extLst>
          </p:cNvPr>
          <p:cNvSpPr>
            <a:spLocks noGrp="1"/>
          </p:cNvSpPr>
          <p:nvPr>
            <p:ph type="title"/>
          </p:nvPr>
        </p:nvSpPr>
        <p:spPr>
          <a:xfrm>
            <a:off x="408491" y="136560"/>
            <a:ext cx="8547101" cy="458587"/>
          </a:xfrm>
        </p:spPr>
        <p:txBody>
          <a:bodyPr/>
          <a:lstStyle/>
          <a:p>
            <a:r>
              <a:rPr lang="en-US" sz="2800" dirty="0">
                <a:cs typeface="Arial"/>
              </a:rPr>
              <a:t>FIDELIO-DKD: Subgroup Analysis</a:t>
            </a:r>
            <a:endParaRPr lang="en-US" sz="2800" dirty="0"/>
          </a:p>
        </p:txBody>
      </p:sp>
      <p:sp>
        <p:nvSpPr>
          <p:cNvPr id="3" name="Text Placeholder 2">
            <a:extLst>
              <a:ext uri="{FF2B5EF4-FFF2-40B4-BE49-F238E27FC236}">
                <a16:creationId xmlns:a16="http://schemas.microsoft.com/office/drawing/2014/main" id="{BD49D92B-DE81-4986-8AEB-4732E01F61D6}"/>
              </a:ext>
            </a:extLst>
          </p:cNvPr>
          <p:cNvSpPr>
            <a:spLocks noGrp="1"/>
          </p:cNvSpPr>
          <p:nvPr>
            <p:ph type="body" sz="quarter" idx="11"/>
          </p:nvPr>
        </p:nvSpPr>
        <p:spPr>
          <a:xfrm>
            <a:off x="-1" y="4892663"/>
            <a:ext cx="8064138" cy="250838"/>
          </a:xfrm>
        </p:spPr>
        <p:txBody>
          <a:bodyPr/>
          <a:lstStyle/>
          <a:p>
            <a:pPr marL="259080" indent="-259080"/>
            <a:r>
              <a:rPr lang="en-US" dirty="0"/>
              <a:t>Bakris GL, et al. </a:t>
            </a:r>
            <a:r>
              <a:rPr lang="en-US" i="1" dirty="0"/>
              <a:t>N Engl J Med</a:t>
            </a:r>
            <a:r>
              <a:rPr lang="en-US" dirty="0"/>
              <a:t>. 2020;383(23):2219-2229. </a:t>
            </a:r>
            <a:endParaRPr lang="en-US" dirty="0">
              <a:solidFill>
                <a:schemeClr val="bg1"/>
              </a:solidFill>
            </a:endParaRPr>
          </a:p>
        </p:txBody>
      </p:sp>
      <p:pic>
        <p:nvPicPr>
          <p:cNvPr id="7" name="Content Placeholder 7" descr="Table&#10;&#10;Description automatically generated">
            <a:extLst>
              <a:ext uri="{FF2B5EF4-FFF2-40B4-BE49-F238E27FC236}">
                <a16:creationId xmlns:a16="http://schemas.microsoft.com/office/drawing/2014/main" id="{730E4AA9-8271-874D-80DB-E09AC4B474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222" y="843731"/>
            <a:ext cx="8064137" cy="3918081"/>
          </a:xfrm>
          <a:prstGeom prst="rect">
            <a:avLst/>
          </a:prstGeom>
        </p:spPr>
      </p:pic>
    </p:spTree>
    <p:extLst>
      <p:ext uri="{BB962C8B-B14F-4D97-AF65-F5344CB8AC3E}">
        <p14:creationId xmlns:p14="http://schemas.microsoft.com/office/powerpoint/2010/main" val="310452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35659-AFD3-4E87-9AF5-194C4106445F}"/>
              </a:ext>
            </a:extLst>
          </p:cNvPr>
          <p:cNvSpPr>
            <a:spLocks noGrp="1"/>
          </p:cNvSpPr>
          <p:nvPr>
            <p:ph type="title"/>
          </p:nvPr>
        </p:nvSpPr>
        <p:spPr>
          <a:xfrm>
            <a:off x="417096" y="102616"/>
            <a:ext cx="8309810" cy="824841"/>
          </a:xfrm>
        </p:spPr>
        <p:txBody>
          <a:bodyPr/>
          <a:lstStyle/>
          <a:p>
            <a:r>
              <a:rPr lang="en-US" sz="2800" dirty="0"/>
              <a:t>Finerenone Effects on UACR and eGFR in </a:t>
            </a:r>
            <a:br>
              <a:rPr lang="en-US" sz="2800" dirty="0"/>
            </a:br>
            <a:r>
              <a:rPr lang="en-US" sz="2800" dirty="0"/>
              <a:t>T2DM &amp; CKD</a:t>
            </a:r>
          </a:p>
        </p:txBody>
      </p:sp>
      <p:sp>
        <p:nvSpPr>
          <p:cNvPr id="16" name="TextBox 15">
            <a:extLst>
              <a:ext uri="{FF2B5EF4-FFF2-40B4-BE49-F238E27FC236}">
                <a16:creationId xmlns:a16="http://schemas.microsoft.com/office/drawing/2014/main" id="{64EC368C-A3E3-9349-824C-8670753F2FA3}"/>
              </a:ext>
            </a:extLst>
          </p:cNvPr>
          <p:cNvSpPr txBox="1"/>
          <p:nvPr/>
        </p:nvSpPr>
        <p:spPr>
          <a:xfrm>
            <a:off x="143747" y="3582924"/>
            <a:ext cx="4339557" cy="553998"/>
          </a:xfrm>
          <a:prstGeom prst="rect">
            <a:avLst/>
          </a:prstGeom>
          <a:noFill/>
        </p:spPr>
        <p:txBody>
          <a:bodyPr wrap="square" rtlCol="0">
            <a:spAutoFit/>
          </a:bodyPr>
          <a:lstStyle/>
          <a:p>
            <a:r>
              <a:rPr lang="en-US" sz="1000" b="1" dirty="0"/>
              <a:t>No. of Patients</a:t>
            </a:r>
          </a:p>
          <a:p>
            <a:pPr>
              <a:tabLst>
                <a:tab pos="679433" algn="l"/>
                <a:tab pos="969939" algn="l"/>
                <a:tab pos="1538249" algn="l"/>
                <a:tab pos="2397065" algn="l"/>
                <a:tab pos="3255881" algn="l"/>
              </a:tabLst>
            </a:pPr>
            <a:r>
              <a:rPr lang="en-US" sz="1000" dirty="0">
                <a:solidFill>
                  <a:srgbClr val="0070C0"/>
                </a:solidFill>
              </a:rPr>
              <a:t>Finerenone </a:t>
            </a:r>
            <a:r>
              <a:rPr lang="en-US" sz="1000" dirty="0"/>
              <a:t>2831  2725	    2582	         1841	               836</a:t>
            </a:r>
          </a:p>
          <a:p>
            <a:pPr>
              <a:tabLst>
                <a:tab pos="679433" algn="l"/>
                <a:tab pos="969939" algn="l"/>
                <a:tab pos="1538249" algn="l"/>
                <a:tab pos="2397065" algn="l"/>
                <a:tab pos="3255881" algn="l"/>
              </a:tabLst>
            </a:pPr>
            <a:r>
              <a:rPr lang="en-US" sz="1000" dirty="0">
                <a:solidFill>
                  <a:srgbClr val="C00000"/>
                </a:solidFill>
              </a:rPr>
              <a:t>Placebo</a:t>
            </a:r>
            <a:r>
              <a:rPr lang="en-US" sz="1000" dirty="0"/>
              <a:t>	2840  2726	    2598	         1825	               834</a:t>
            </a:r>
          </a:p>
        </p:txBody>
      </p:sp>
      <p:sp>
        <p:nvSpPr>
          <p:cNvPr id="17" name="TextBox 16">
            <a:extLst>
              <a:ext uri="{FF2B5EF4-FFF2-40B4-BE49-F238E27FC236}">
                <a16:creationId xmlns:a16="http://schemas.microsoft.com/office/drawing/2014/main" id="{2279E7AF-4672-8748-8106-034B44D50A64}"/>
              </a:ext>
            </a:extLst>
          </p:cNvPr>
          <p:cNvSpPr txBox="1"/>
          <p:nvPr/>
        </p:nvSpPr>
        <p:spPr>
          <a:xfrm>
            <a:off x="143747" y="4108718"/>
            <a:ext cx="4563943" cy="553998"/>
          </a:xfrm>
          <a:prstGeom prst="rect">
            <a:avLst/>
          </a:prstGeom>
          <a:noFill/>
        </p:spPr>
        <p:txBody>
          <a:bodyPr wrap="square" rtlCol="0">
            <a:spAutoFit/>
          </a:bodyPr>
          <a:lstStyle/>
          <a:p>
            <a:r>
              <a:rPr lang="en-US" sz="1000" b="1" dirty="0"/>
              <a:t>Mean Change from Baseline (percent)</a:t>
            </a:r>
          </a:p>
          <a:p>
            <a:pPr>
              <a:tabLst>
                <a:tab pos="738170" algn="l"/>
                <a:tab pos="1538249" algn="l"/>
                <a:tab pos="2397065" algn="l"/>
                <a:tab pos="3255881" algn="l"/>
              </a:tabLst>
            </a:pPr>
            <a:r>
              <a:rPr lang="en-US" sz="1000" dirty="0">
                <a:solidFill>
                  <a:srgbClr val="0070C0"/>
                </a:solidFill>
              </a:rPr>
              <a:t>Finerenone</a:t>
            </a:r>
            <a:r>
              <a:rPr lang="en-US" sz="1000" dirty="0"/>
              <a:t>	Ref.  -34.7 	    -41.3	         -39.9	              -29.3</a:t>
            </a:r>
          </a:p>
          <a:p>
            <a:pPr>
              <a:tabLst>
                <a:tab pos="738170" algn="l"/>
                <a:tab pos="1538249" algn="l"/>
                <a:tab pos="2397065" algn="l"/>
                <a:tab pos="3255881" algn="l"/>
              </a:tabLst>
            </a:pPr>
            <a:r>
              <a:rPr lang="en-US" sz="1000" dirty="0">
                <a:solidFill>
                  <a:srgbClr val="C00000"/>
                </a:solidFill>
              </a:rPr>
              <a:t>Placebo</a:t>
            </a:r>
            <a:r>
              <a:rPr lang="en-US" sz="1000" dirty="0"/>
              <a:t>	Ref.    -4.7	      -3.0	           -2.0	                 4.1</a:t>
            </a:r>
          </a:p>
        </p:txBody>
      </p:sp>
      <p:sp>
        <p:nvSpPr>
          <p:cNvPr id="23" name="TextBox 22">
            <a:extLst>
              <a:ext uri="{FF2B5EF4-FFF2-40B4-BE49-F238E27FC236}">
                <a16:creationId xmlns:a16="http://schemas.microsoft.com/office/drawing/2014/main" id="{803C6ECD-8C1F-7341-A120-9F831C7B1F6F}"/>
              </a:ext>
            </a:extLst>
          </p:cNvPr>
          <p:cNvSpPr txBox="1"/>
          <p:nvPr/>
        </p:nvSpPr>
        <p:spPr>
          <a:xfrm>
            <a:off x="1244777" y="2699154"/>
            <a:ext cx="3456883" cy="507831"/>
          </a:xfrm>
          <a:prstGeom prst="rect">
            <a:avLst/>
          </a:prstGeom>
          <a:noFill/>
        </p:spPr>
        <p:txBody>
          <a:bodyPr wrap="square" rtlCol="0">
            <a:spAutoFit/>
          </a:bodyPr>
          <a:lstStyle/>
          <a:p>
            <a:endParaRPr lang="en-US" sz="900" dirty="0"/>
          </a:p>
          <a:p>
            <a:r>
              <a:rPr lang="en-US" sz="900" dirty="0"/>
              <a:t>Finerenone, 798.79 (geometrics SD, 2.65)</a:t>
            </a:r>
          </a:p>
          <a:p>
            <a:r>
              <a:rPr lang="en-US" sz="900" dirty="0"/>
              <a:t>Placebo, 814.73 (geometrics SD, 2.76)</a:t>
            </a:r>
          </a:p>
        </p:txBody>
      </p:sp>
      <p:grpSp>
        <p:nvGrpSpPr>
          <p:cNvPr id="7" name="Group 6">
            <a:extLst>
              <a:ext uri="{FF2B5EF4-FFF2-40B4-BE49-F238E27FC236}">
                <a16:creationId xmlns:a16="http://schemas.microsoft.com/office/drawing/2014/main" id="{C78C958A-F382-BD40-9A00-50AEDC245D35}"/>
              </a:ext>
            </a:extLst>
          </p:cNvPr>
          <p:cNvGrpSpPr/>
          <p:nvPr/>
        </p:nvGrpSpPr>
        <p:grpSpPr>
          <a:xfrm>
            <a:off x="4774170" y="982403"/>
            <a:ext cx="4313175" cy="3012786"/>
            <a:chOff x="6644359" y="1319007"/>
            <a:chExt cx="4991514" cy="3673253"/>
          </a:xfrm>
        </p:grpSpPr>
        <p:pic>
          <p:nvPicPr>
            <p:cNvPr id="6" name="Picture 5" descr="Chart, line chart&#10;&#10;Description automatically generated">
              <a:extLst>
                <a:ext uri="{FF2B5EF4-FFF2-40B4-BE49-F238E27FC236}">
                  <a16:creationId xmlns:a16="http://schemas.microsoft.com/office/drawing/2014/main" id="{C40D3EC3-E523-9740-8071-4E3F16A28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874" y="1748267"/>
              <a:ext cx="4803075" cy="2876109"/>
            </a:xfrm>
            <a:prstGeom prst="rect">
              <a:avLst/>
            </a:prstGeom>
          </p:spPr>
        </p:pic>
        <p:sp>
          <p:nvSpPr>
            <p:cNvPr id="13" name="TextBox 12">
              <a:extLst>
                <a:ext uri="{FF2B5EF4-FFF2-40B4-BE49-F238E27FC236}">
                  <a16:creationId xmlns:a16="http://schemas.microsoft.com/office/drawing/2014/main" id="{CC0B11F4-7EDB-DC44-A158-E1FE75BC8999}"/>
                </a:ext>
              </a:extLst>
            </p:cNvPr>
            <p:cNvSpPr txBox="1"/>
            <p:nvPr/>
          </p:nvSpPr>
          <p:spPr>
            <a:xfrm>
              <a:off x="6726091" y="1319007"/>
              <a:ext cx="4909782" cy="365866"/>
            </a:xfrm>
            <a:prstGeom prst="rect">
              <a:avLst/>
            </a:prstGeom>
            <a:noFill/>
          </p:spPr>
          <p:txBody>
            <a:bodyPr wrap="square" rtlCol="0">
              <a:spAutoFit/>
            </a:bodyPr>
            <a:lstStyle/>
            <a:p>
              <a:r>
                <a:rPr lang="en-US" sz="1200" b="1" dirty="0"/>
                <a:t>B</a:t>
              </a:r>
              <a:r>
                <a:rPr lang="en-US" sz="1200" dirty="0"/>
                <a:t> Sustained Decrease of </a:t>
              </a:r>
              <a:r>
                <a:rPr lang="en-US" sz="1350" dirty="0"/>
                <a:t>≥ </a:t>
              </a:r>
              <a:r>
                <a:rPr lang="en-US" sz="1200" dirty="0"/>
                <a:t>40% in the eGFR from Baseline</a:t>
              </a:r>
            </a:p>
          </p:txBody>
        </p:sp>
        <p:sp>
          <p:nvSpPr>
            <p:cNvPr id="15" name="TextBox 14">
              <a:extLst>
                <a:ext uri="{FF2B5EF4-FFF2-40B4-BE49-F238E27FC236}">
                  <a16:creationId xmlns:a16="http://schemas.microsoft.com/office/drawing/2014/main" id="{F782FD2D-42C3-5443-A464-24201A3B872D}"/>
                </a:ext>
              </a:extLst>
            </p:cNvPr>
            <p:cNvSpPr txBox="1"/>
            <p:nvPr/>
          </p:nvSpPr>
          <p:spPr>
            <a:xfrm rot="16200000">
              <a:off x="5628508" y="2752577"/>
              <a:ext cx="2359998" cy="328295"/>
            </a:xfrm>
            <a:prstGeom prst="rect">
              <a:avLst/>
            </a:prstGeom>
            <a:noFill/>
          </p:spPr>
          <p:txBody>
            <a:bodyPr wrap="square" rtlCol="0">
              <a:spAutoFit/>
            </a:bodyPr>
            <a:lstStyle/>
            <a:p>
              <a:r>
                <a:rPr lang="en-US" sz="1000" dirty="0"/>
                <a:t>Cumulative Incidence (%)</a:t>
              </a:r>
            </a:p>
          </p:txBody>
        </p:sp>
        <p:sp>
          <p:nvSpPr>
            <p:cNvPr id="19" name="TextBox 18">
              <a:extLst>
                <a:ext uri="{FF2B5EF4-FFF2-40B4-BE49-F238E27FC236}">
                  <a16:creationId xmlns:a16="http://schemas.microsoft.com/office/drawing/2014/main" id="{ECBE986E-03D1-3F42-922D-311C07B4EC32}"/>
                </a:ext>
              </a:extLst>
            </p:cNvPr>
            <p:cNvSpPr txBox="1"/>
            <p:nvPr/>
          </p:nvSpPr>
          <p:spPr>
            <a:xfrm>
              <a:off x="7077506" y="4684483"/>
              <a:ext cx="4189282" cy="307777"/>
            </a:xfrm>
            <a:prstGeom prst="rect">
              <a:avLst/>
            </a:prstGeom>
            <a:noFill/>
          </p:spPr>
          <p:txBody>
            <a:bodyPr wrap="square" rtlCol="0">
              <a:spAutoFit/>
            </a:bodyPr>
            <a:lstStyle/>
            <a:p>
              <a:pPr algn="ctr"/>
              <a:r>
                <a:rPr lang="en-US" sz="900" dirty="0"/>
                <a:t>Months to First Event</a:t>
              </a:r>
            </a:p>
          </p:txBody>
        </p:sp>
        <p:sp>
          <p:nvSpPr>
            <p:cNvPr id="24" name="TextBox 23">
              <a:extLst>
                <a:ext uri="{FF2B5EF4-FFF2-40B4-BE49-F238E27FC236}">
                  <a16:creationId xmlns:a16="http://schemas.microsoft.com/office/drawing/2014/main" id="{E0090930-61A7-874D-BD43-D9C11AC4835A}"/>
                </a:ext>
              </a:extLst>
            </p:cNvPr>
            <p:cNvSpPr txBox="1"/>
            <p:nvPr/>
          </p:nvSpPr>
          <p:spPr>
            <a:xfrm>
              <a:off x="10354518" y="1881324"/>
              <a:ext cx="843356" cy="300198"/>
            </a:xfrm>
            <a:prstGeom prst="rect">
              <a:avLst/>
            </a:prstGeom>
            <a:noFill/>
          </p:spPr>
          <p:txBody>
            <a:bodyPr wrap="square" rtlCol="0">
              <a:spAutoFit/>
            </a:bodyPr>
            <a:lstStyle/>
            <a:p>
              <a:pPr algn="ctr"/>
              <a:r>
                <a:rPr lang="en-US" sz="1000" b="1" dirty="0">
                  <a:solidFill>
                    <a:srgbClr val="C45B47"/>
                  </a:solidFill>
                </a:rPr>
                <a:t>Placebo</a:t>
              </a:r>
            </a:p>
          </p:txBody>
        </p:sp>
        <p:sp>
          <p:nvSpPr>
            <p:cNvPr id="25" name="TextBox 24">
              <a:extLst>
                <a:ext uri="{FF2B5EF4-FFF2-40B4-BE49-F238E27FC236}">
                  <a16:creationId xmlns:a16="http://schemas.microsoft.com/office/drawing/2014/main" id="{8A157259-9132-0642-86E0-487EC7323D42}"/>
                </a:ext>
              </a:extLst>
            </p:cNvPr>
            <p:cNvSpPr txBox="1"/>
            <p:nvPr/>
          </p:nvSpPr>
          <p:spPr>
            <a:xfrm>
              <a:off x="10423474" y="3022292"/>
              <a:ext cx="1104474" cy="300198"/>
            </a:xfrm>
            <a:prstGeom prst="rect">
              <a:avLst/>
            </a:prstGeom>
            <a:noFill/>
          </p:spPr>
          <p:txBody>
            <a:bodyPr wrap="square" rtlCol="0">
              <a:spAutoFit/>
            </a:bodyPr>
            <a:lstStyle/>
            <a:p>
              <a:pPr algn="ctr"/>
              <a:r>
                <a:rPr lang="en-US" sz="1000" b="1" dirty="0">
                  <a:solidFill>
                    <a:srgbClr val="0070C0"/>
                  </a:solidFill>
                </a:rPr>
                <a:t>Finerenone</a:t>
              </a:r>
            </a:p>
          </p:txBody>
        </p:sp>
      </p:grpSp>
      <p:grpSp>
        <p:nvGrpSpPr>
          <p:cNvPr id="10" name="Group 9">
            <a:extLst>
              <a:ext uri="{FF2B5EF4-FFF2-40B4-BE49-F238E27FC236}">
                <a16:creationId xmlns:a16="http://schemas.microsoft.com/office/drawing/2014/main" id="{F5138ECF-4F64-D940-ACA6-1C1349B9585B}"/>
              </a:ext>
            </a:extLst>
          </p:cNvPr>
          <p:cNvGrpSpPr/>
          <p:nvPr/>
        </p:nvGrpSpPr>
        <p:grpSpPr>
          <a:xfrm>
            <a:off x="337864" y="985939"/>
            <a:ext cx="3872919" cy="2756813"/>
            <a:chOff x="449377" y="1314586"/>
            <a:chExt cx="4830105" cy="3675751"/>
          </a:xfrm>
        </p:grpSpPr>
        <p:sp>
          <p:nvSpPr>
            <p:cNvPr id="11" name="TextBox 10">
              <a:extLst>
                <a:ext uri="{FF2B5EF4-FFF2-40B4-BE49-F238E27FC236}">
                  <a16:creationId xmlns:a16="http://schemas.microsoft.com/office/drawing/2014/main" id="{74696710-7B61-2046-8764-FA649357A32F}"/>
                </a:ext>
              </a:extLst>
            </p:cNvPr>
            <p:cNvSpPr txBox="1"/>
            <p:nvPr/>
          </p:nvSpPr>
          <p:spPr>
            <a:xfrm>
              <a:off x="1063825" y="1314586"/>
              <a:ext cx="4022565" cy="369332"/>
            </a:xfrm>
            <a:prstGeom prst="rect">
              <a:avLst/>
            </a:prstGeom>
            <a:noFill/>
          </p:spPr>
          <p:txBody>
            <a:bodyPr wrap="square" rtlCol="0">
              <a:spAutoFit/>
            </a:bodyPr>
            <a:lstStyle/>
            <a:p>
              <a:r>
                <a:rPr lang="en-US" sz="1200" b="1" dirty="0"/>
                <a:t>A</a:t>
              </a:r>
              <a:r>
                <a:rPr lang="en-US" sz="1200" dirty="0"/>
                <a:t> Urinary Albumin-to-Creatinine Ratio</a:t>
              </a:r>
            </a:p>
          </p:txBody>
        </p:sp>
        <p:sp>
          <p:nvSpPr>
            <p:cNvPr id="14" name="TextBox 13">
              <a:extLst>
                <a:ext uri="{FF2B5EF4-FFF2-40B4-BE49-F238E27FC236}">
                  <a16:creationId xmlns:a16="http://schemas.microsoft.com/office/drawing/2014/main" id="{7B74E0DB-4B91-FE47-8A51-171D58DA9A01}"/>
                </a:ext>
              </a:extLst>
            </p:cNvPr>
            <p:cNvSpPr txBox="1"/>
            <p:nvPr/>
          </p:nvSpPr>
          <p:spPr>
            <a:xfrm rot="16200000">
              <a:off x="-959123" y="2963171"/>
              <a:ext cx="3145296" cy="328295"/>
            </a:xfrm>
            <a:prstGeom prst="rect">
              <a:avLst/>
            </a:prstGeom>
            <a:noFill/>
          </p:spPr>
          <p:txBody>
            <a:bodyPr wrap="square" rtlCol="0">
              <a:spAutoFit/>
            </a:bodyPr>
            <a:lstStyle/>
            <a:p>
              <a:r>
                <a:rPr lang="en-US" sz="1000" dirty="0"/>
                <a:t>Least-Squares Mean Ratio to Baseline     </a:t>
              </a:r>
            </a:p>
          </p:txBody>
        </p:sp>
        <p:sp>
          <p:nvSpPr>
            <p:cNvPr id="20" name="TextBox 19">
              <a:extLst>
                <a:ext uri="{FF2B5EF4-FFF2-40B4-BE49-F238E27FC236}">
                  <a16:creationId xmlns:a16="http://schemas.microsoft.com/office/drawing/2014/main" id="{D999F7CF-F253-7D4F-8307-99EFA1353502}"/>
                </a:ext>
              </a:extLst>
            </p:cNvPr>
            <p:cNvSpPr txBox="1"/>
            <p:nvPr/>
          </p:nvSpPr>
          <p:spPr>
            <a:xfrm>
              <a:off x="1802088" y="4651782"/>
              <a:ext cx="3446762" cy="338555"/>
            </a:xfrm>
            <a:prstGeom prst="rect">
              <a:avLst/>
            </a:prstGeom>
            <a:noFill/>
          </p:spPr>
          <p:txBody>
            <a:bodyPr wrap="square" rtlCol="0">
              <a:spAutoFit/>
            </a:bodyPr>
            <a:lstStyle/>
            <a:p>
              <a:pPr algn="ctr"/>
              <a:r>
                <a:rPr lang="en-US" sz="1000" dirty="0"/>
                <a:t>Months since Randomization</a:t>
              </a:r>
            </a:p>
          </p:txBody>
        </p:sp>
        <p:sp>
          <p:nvSpPr>
            <p:cNvPr id="21" name="TextBox 20">
              <a:extLst>
                <a:ext uri="{FF2B5EF4-FFF2-40B4-BE49-F238E27FC236}">
                  <a16:creationId xmlns:a16="http://schemas.microsoft.com/office/drawing/2014/main" id="{666130D9-BAD3-CC47-A91D-8C7BA7607CC9}"/>
                </a:ext>
              </a:extLst>
            </p:cNvPr>
            <p:cNvSpPr txBox="1"/>
            <p:nvPr/>
          </p:nvSpPr>
          <p:spPr>
            <a:xfrm>
              <a:off x="4110259" y="1931187"/>
              <a:ext cx="843356" cy="307776"/>
            </a:xfrm>
            <a:prstGeom prst="rect">
              <a:avLst/>
            </a:prstGeom>
            <a:noFill/>
          </p:spPr>
          <p:txBody>
            <a:bodyPr wrap="square" rtlCol="0">
              <a:spAutoFit/>
            </a:bodyPr>
            <a:lstStyle/>
            <a:p>
              <a:pPr algn="ctr"/>
              <a:r>
                <a:rPr lang="en-US" sz="900" b="1" dirty="0">
                  <a:solidFill>
                    <a:srgbClr val="C45B47"/>
                  </a:solidFill>
                </a:rPr>
                <a:t>Placebo</a:t>
              </a:r>
            </a:p>
          </p:txBody>
        </p:sp>
        <p:sp>
          <p:nvSpPr>
            <p:cNvPr id="22" name="TextBox 21">
              <a:extLst>
                <a:ext uri="{FF2B5EF4-FFF2-40B4-BE49-F238E27FC236}">
                  <a16:creationId xmlns:a16="http://schemas.microsoft.com/office/drawing/2014/main" id="{7D18FAB9-CDED-D648-AA77-E6377FC33AD5}"/>
                </a:ext>
              </a:extLst>
            </p:cNvPr>
            <p:cNvSpPr txBox="1"/>
            <p:nvPr/>
          </p:nvSpPr>
          <p:spPr>
            <a:xfrm>
              <a:off x="4175008" y="3207517"/>
              <a:ext cx="1104474" cy="307776"/>
            </a:xfrm>
            <a:prstGeom prst="rect">
              <a:avLst/>
            </a:prstGeom>
            <a:noFill/>
          </p:spPr>
          <p:txBody>
            <a:bodyPr wrap="square" rtlCol="0">
              <a:spAutoFit/>
            </a:bodyPr>
            <a:lstStyle/>
            <a:p>
              <a:r>
                <a:rPr lang="en-US" sz="900" b="1" dirty="0">
                  <a:solidFill>
                    <a:srgbClr val="0070C0"/>
                  </a:solidFill>
                </a:rPr>
                <a:t>Finerenone</a:t>
              </a:r>
            </a:p>
          </p:txBody>
        </p:sp>
        <p:pic>
          <p:nvPicPr>
            <p:cNvPr id="3" name="Picture 2" descr="A picture containing light&#10;&#10;Description automatically generated">
              <a:extLst>
                <a:ext uri="{FF2B5EF4-FFF2-40B4-BE49-F238E27FC236}">
                  <a16:creationId xmlns:a16="http://schemas.microsoft.com/office/drawing/2014/main" id="{60E210BD-9B73-2A47-AE8E-7B4A5163AA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461" y="1727410"/>
              <a:ext cx="4480389" cy="2908715"/>
            </a:xfrm>
            <a:prstGeom prst="rect">
              <a:avLst/>
            </a:prstGeom>
          </p:spPr>
        </p:pic>
      </p:grpSp>
      <p:sp>
        <p:nvSpPr>
          <p:cNvPr id="26" name="TextBox 25">
            <a:extLst>
              <a:ext uri="{FF2B5EF4-FFF2-40B4-BE49-F238E27FC236}">
                <a16:creationId xmlns:a16="http://schemas.microsoft.com/office/drawing/2014/main" id="{091CEC9D-0E40-C741-867E-9A5BE64F01BA}"/>
              </a:ext>
            </a:extLst>
          </p:cNvPr>
          <p:cNvSpPr txBox="1"/>
          <p:nvPr/>
        </p:nvSpPr>
        <p:spPr>
          <a:xfrm>
            <a:off x="4602185" y="3865132"/>
            <a:ext cx="4515345" cy="553998"/>
          </a:xfrm>
          <a:prstGeom prst="rect">
            <a:avLst/>
          </a:prstGeom>
          <a:noFill/>
        </p:spPr>
        <p:txBody>
          <a:bodyPr wrap="square" rtlCol="0">
            <a:spAutoFit/>
          </a:bodyPr>
          <a:lstStyle/>
          <a:p>
            <a:r>
              <a:rPr lang="en-US" sz="1000" b="1" dirty="0"/>
              <a:t>No. at Risk</a:t>
            </a:r>
          </a:p>
          <a:p>
            <a:pPr>
              <a:tabLst>
                <a:tab pos="627063" algn="l"/>
                <a:tab pos="1022350" algn="l"/>
                <a:tab pos="1366838" algn="l"/>
                <a:tab pos="1770063" algn="l"/>
                <a:tab pos="2165350" algn="l"/>
                <a:tab pos="2568575" algn="l"/>
                <a:tab pos="2965450" algn="l"/>
                <a:tab pos="3368675" algn="l"/>
                <a:tab pos="3770313" algn="l"/>
              </a:tabLst>
            </a:pPr>
            <a:r>
              <a:rPr lang="en-US" sz="1000" dirty="0">
                <a:solidFill>
                  <a:srgbClr val="C00000"/>
                </a:solidFill>
              </a:rPr>
              <a:t>Placebo</a:t>
            </a:r>
            <a:r>
              <a:rPr lang="en-US" sz="1000" dirty="0"/>
              <a:t>	 2841  2722	   2588	   2379    1758    1249      793       453       82</a:t>
            </a:r>
          </a:p>
          <a:p>
            <a:pPr>
              <a:tabLst>
                <a:tab pos="627063" algn="l"/>
                <a:tab pos="1022350" algn="l"/>
                <a:tab pos="1366838" algn="l"/>
                <a:tab pos="1770063" algn="l"/>
                <a:tab pos="2165350" algn="l"/>
                <a:tab pos="2568575" algn="l"/>
                <a:tab pos="2965450" algn="l"/>
                <a:tab pos="3368675" algn="l"/>
                <a:tab pos="3770313" algn="l"/>
              </a:tabLst>
            </a:pPr>
            <a:r>
              <a:rPr lang="en-US" sz="1000" dirty="0">
                <a:solidFill>
                  <a:srgbClr val="0070C0"/>
                </a:solidFill>
              </a:rPr>
              <a:t>Finerenone </a:t>
            </a:r>
            <a:r>
              <a:rPr lang="en-US" sz="1000" dirty="0"/>
              <a:t>2833  2703	   2606	   2396    1808    1275      788       442       83</a:t>
            </a:r>
          </a:p>
        </p:txBody>
      </p:sp>
      <p:sp>
        <p:nvSpPr>
          <p:cNvPr id="28" name="Text Placeholder 7">
            <a:extLst>
              <a:ext uri="{FF2B5EF4-FFF2-40B4-BE49-F238E27FC236}">
                <a16:creationId xmlns:a16="http://schemas.microsoft.com/office/drawing/2014/main" id="{06B5C568-76CA-5840-B3EA-DB712ABE3900}"/>
              </a:ext>
            </a:extLst>
          </p:cNvPr>
          <p:cNvSpPr>
            <a:spLocks noGrp="1"/>
          </p:cNvSpPr>
          <p:nvPr>
            <p:ph type="body" sz="quarter" idx="10"/>
          </p:nvPr>
        </p:nvSpPr>
        <p:spPr>
          <a:xfrm>
            <a:off x="-6546" y="4760549"/>
            <a:ext cx="8072846" cy="381643"/>
          </a:xfrm>
        </p:spPr>
        <p:txBody>
          <a:bodyPr/>
          <a:lstStyle/>
          <a:p>
            <a:pPr marL="9525" indent="0"/>
            <a:r>
              <a:rPr lang="en-US" dirty="0">
                <a:solidFill>
                  <a:schemeClr val="accent2"/>
                </a:solidFill>
              </a:rPr>
              <a:t>SD = Standard deviation. </a:t>
            </a:r>
            <a:br>
              <a:rPr lang="en-US" dirty="0">
                <a:solidFill>
                  <a:schemeClr val="accent2"/>
                </a:solidFill>
              </a:rPr>
            </a:br>
            <a:r>
              <a:rPr lang="en-US" dirty="0">
                <a:solidFill>
                  <a:schemeClr val="accent2"/>
                </a:solidFill>
              </a:rPr>
              <a:t>Bakris GL, et al.</a:t>
            </a:r>
            <a:r>
              <a:rPr lang="en-US" dirty="0"/>
              <a:t> </a:t>
            </a:r>
            <a:r>
              <a:rPr lang="en-US" i="1" dirty="0"/>
              <a:t>N Engl J Med</a:t>
            </a:r>
            <a:r>
              <a:rPr lang="en-US" dirty="0"/>
              <a:t>. 2020;383(23):2219-2229.</a:t>
            </a:r>
          </a:p>
        </p:txBody>
      </p:sp>
      <p:sp>
        <p:nvSpPr>
          <p:cNvPr id="2" name="TextBox 1">
            <a:extLst>
              <a:ext uri="{FF2B5EF4-FFF2-40B4-BE49-F238E27FC236}">
                <a16:creationId xmlns:a16="http://schemas.microsoft.com/office/drawing/2014/main" id="{216EDB71-DB00-4F33-BC7D-FFA842DDDF5F}"/>
              </a:ext>
            </a:extLst>
          </p:cNvPr>
          <p:cNvSpPr txBox="1"/>
          <p:nvPr/>
        </p:nvSpPr>
        <p:spPr>
          <a:xfrm>
            <a:off x="5494867" y="1443613"/>
            <a:ext cx="2269066" cy="461665"/>
          </a:xfrm>
          <a:prstGeom prst="rect">
            <a:avLst/>
          </a:prstGeom>
          <a:noFill/>
        </p:spPr>
        <p:txBody>
          <a:bodyPr wrap="square" rtlCol="0">
            <a:spAutoFit/>
          </a:bodyPr>
          <a:lstStyle/>
          <a:p>
            <a:r>
              <a:rPr lang="en-US" sz="1200" dirty="0"/>
              <a:t>Hazard ratio, 0.81 </a:t>
            </a:r>
          </a:p>
          <a:p>
            <a:r>
              <a:rPr lang="en-US" sz="1200" dirty="0"/>
              <a:t>(95% CI, 0.72–0.92)</a:t>
            </a:r>
          </a:p>
        </p:txBody>
      </p:sp>
    </p:spTree>
    <p:extLst>
      <p:ext uri="{BB962C8B-B14F-4D97-AF65-F5344CB8AC3E}">
        <p14:creationId xmlns:p14="http://schemas.microsoft.com/office/powerpoint/2010/main" val="20695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68A4-5266-9446-9B43-662938BE19FD}"/>
              </a:ext>
            </a:extLst>
          </p:cNvPr>
          <p:cNvSpPr>
            <a:spLocks noGrp="1"/>
          </p:cNvSpPr>
          <p:nvPr>
            <p:ph type="title"/>
          </p:nvPr>
        </p:nvSpPr>
        <p:spPr>
          <a:xfrm>
            <a:off x="417095" y="102582"/>
            <a:ext cx="8309810" cy="824841"/>
          </a:xfrm>
        </p:spPr>
        <p:txBody>
          <a:bodyPr/>
          <a:lstStyle/>
          <a:p>
            <a:pPr>
              <a:spcBef>
                <a:spcPts val="600"/>
              </a:spcBef>
            </a:pPr>
            <a:r>
              <a:rPr lang="en-US" sz="2800" dirty="0"/>
              <a:t>FIDELITY: Pooled Analysis of FIDELIO-DKD and FIGARO-DKD</a:t>
            </a:r>
          </a:p>
        </p:txBody>
      </p:sp>
      <p:graphicFrame>
        <p:nvGraphicFramePr>
          <p:cNvPr id="9" name="Content Placeholder 8">
            <a:extLst>
              <a:ext uri="{FF2B5EF4-FFF2-40B4-BE49-F238E27FC236}">
                <a16:creationId xmlns:a16="http://schemas.microsoft.com/office/drawing/2014/main" id="{6DAD221C-2C99-42ED-8983-79A6599C0C67}"/>
              </a:ext>
            </a:extLst>
          </p:cNvPr>
          <p:cNvGraphicFramePr>
            <a:graphicFrameLocks noGrp="1"/>
          </p:cNvGraphicFramePr>
          <p:nvPr>
            <p:ph idx="1"/>
            <p:extLst>
              <p:ext uri="{D42A27DB-BD31-4B8C-83A1-F6EECF244321}">
                <p14:modId xmlns:p14="http://schemas.microsoft.com/office/powerpoint/2010/main" val="2741420269"/>
              </p:ext>
            </p:extLst>
          </p:nvPr>
        </p:nvGraphicFramePr>
        <p:xfrm>
          <a:off x="417513" y="973667"/>
          <a:ext cx="8308975" cy="357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7F240ACA-3C5C-475B-B72F-4CAD96D5B219}"/>
              </a:ext>
            </a:extLst>
          </p:cNvPr>
          <p:cNvSpPr>
            <a:spLocks noGrp="1"/>
          </p:cNvSpPr>
          <p:nvPr>
            <p:ph type="body" sz="quarter" idx="10"/>
          </p:nvPr>
        </p:nvSpPr>
        <p:spPr/>
        <p:txBody>
          <a:bodyPr/>
          <a:lstStyle/>
          <a:p>
            <a:pPr marL="9525" indent="0"/>
            <a:r>
              <a:rPr lang="en-US" dirty="0"/>
              <a:t>1. European Society of Cardiology Website. 2021. https://www.escardio.org/The-ESC/Press-Office/Press-releases/Finerenone-benefits-patients-with-diabetes-across-spectrum-of-kidney-disease. Accessed September 29, 2021. 2. Bakris GL, et al. </a:t>
            </a:r>
            <a:r>
              <a:rPr lang="en-US" i="1" dirty="0"/>
              <a:t>N Engl J Med</a:t>
            </a:r>
            <a:r>
              <a:rPr lang="en-US" dirty="0"/>
              <a:t>. 2020;383(23):2219-2229. 3. Pitt B, et al. </a:t>
            </a:r>
            <a:r>
              <a:rPr lang="en-US" i="1" dirty="0"/>
              <a:t>N Engl J Med</a:t>
            </a:r>
            <a:r>
              <a:rPr lang="en-US" dirty="0"/>
              <a:t>. August 28, 2021 [Epub ahead of print].</a:t>
            </a:r>
          </a:p>
        </p:txBody>
      </p:sp>
    </p:spTree>
    <p:extLst>
      <p:ext uri="{BB962C8B-B14F-4D97-AF65-F5344CB8AC3E}">
        <p14:creationId xmlns:p14="http://schemas.microsoft.com/office/powerpoint/2010/main" val="8942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6CF2-CE80-47D7-9286-E00D7FEFEFCD}"/>
              </a:ext>
            </a:extLst>
          </p:cNvPr>
          <p:cNvSpPr>
            <a:spLocks noGrp="1"/>
          </p:cNvSpPr>
          <p:nvPr>
            <p:ph type="title"/>
          </p:nvPr>
        </p:nvSpPr>
        <p:spPr>
          <a:xfrm>
            <a:off x="408491" y="136560"/>
            <a:ext cx="8547101" cy="458587"/>
          </a:xfrm>
        </p:spPr>
        <p:txBody>
          <a:bodyPr/>
          <a:lstStyle/>
          <a:p>
            <a:r>
              <a:rPr lang="en-US" sz="2800" dirty="0"/>
              <a:t>FIDELITY Analysis Results</a:t>
            </a:r>
          </a:p>
        </p:txBody>
      </p:sp>
      <p:sp>
        <p:nvSpPr>
          <p:cNvPr id="3" name="Text Placeholder 2">
            <a:extLst>
              <a:ext uri="{FF2B5EF4-FFF2-40B4-BE49-F238E27FC236}">
                <a16:creationId xmlns:a16="http://schemas.microsoft.com/office/drawing/2014/main" id="{54C47669-BD96-4EA6-A8E9-871F038922EE}"/>
              </a:ext>
            </a:extLst>
          </p:cNvPr>
          <p:cNvSpPr>
            <a:spLocks noGrp="1"/>
          </p:cNvSpPr>
          <p:nvPr>
            <p:ph type="body" sz="quarter" idx="11"/>
          </p:nvPr>
        </p:nvSpPr>
        <p:spPr>
          <a:xfrm>
            <a:off x="-1" y="4761859"/>
            <a:ext cx="8064138" cy="381643"/>
          </a:xfrm>
        </p:spPr>
        <p:txBody>
          <a:bodyPr/>
          <a:lstStyle/>
          <a:p>
            <a:pPr marL="9525" indent="0"/>
            <a:r>
              <a:rPr lang="en-US" dirty="0"/>
              <a:t>European Society of Cardiology Website. 2021. https://www.escardio.org/The-ESC/Press-Office/Press-releases/Finerenone-benefits-patients-with-diabetes-across-spectrum-of-kidney-disease. Accessed September 29, 2021. Accessed September 29, 2021.</a:t>
            </a:r>
          </a:p>
        </p:txBody>
      </p:sp>
      <p:sp>
        <p:nvSpPr>
          <p:cNvPr id="4" name="Content Placeholder 3">
            <a:extLst>
              <a:ext uri="{FF2B5EF4-FFF2-40B4-BE49-F238E27FC236}">
                <a16:creationId xmlns:a16="http://schemas.microsoft.com/office/drawing/2014/main" id="{43C0C3B0-58D3-4264-92AA-08A00A19FE8E}"/>
              </a:ext>
            </a:extLst>
          </p:cNvPr>
          <p:cNvSpPr>
            <a:spLocks noGrp="1"/>
          </p:cNvSpPr>
          <p:nvPr>
            <p:ph sz="quarter" idx="10"/>
          </p:nvPr>
        </p:nvSpPr>
        <p:spPr>
          <a:xfrm>
            <a:off x="298450" y="754392"/>
            <a:ext cx="8547100" cy="3711730"/>
          </a:xfrm>
        </p:spPr>
        <p:txBody>
          <a:bodyPr/>
          <a:lstStyle/>
          <a:p>
            <a:r>
              <a:rPr lang="en-US" sz="1800" dirty="0"/>
              <a:t>Finerenone reduced risk of CV and renal outcomes compared with placebo across mild-to-severe CKD in patients with T2DM</a:t>
            </a:r>
          </a:p>
          <a:p>
            <a:pPr lvl="1">
              <a:spcBef>
                <a:spcPts val="600"/>
              </a:spcBef>
            </a:pPr>
            <a:r>
              <a:rPr lang="en-US" sz="1800" b="1" dirty="0"/>
              <a:t>14% </a:t>
            </a:r>
            <a:r>
              <a:rPr lang="en-US" sz="1800" dirty="0"/>
              <a:t>reduced risk of composite CV endpoint </a:t>
            </a:r>
            <a:br>
              <a:rPr lang="en-US" sz="1800" dirty="0"/>
            </a:br>
            <a:r>
              <a:rPr lang="en-US" sz="1800" dirty="0"/>
              <a:t>(HR 0.86; 95% CI 0.78–0.95; </a:t>
            </a:r>
            <a:r>
              <a:rPr lang="en-US" sz="1800" i="1" dirty="0"/>
              <a:t>p </a:t>
            </a:r>
            <a:r>
              <a:rPr lang="en-US" sz="1800" dirty="0"/>
              <a:t>= .0018)</a:t>
            </a:r>
            <a:endParaRPr lang="en-US" sz="1800" baseline="30000" dirty="0"/>
          </a:p>
          <a:p>
            <a:pPr lvl="1">
              <a:spcBef>
                <a:spcPts val="600"/>
              </a:spcBef>
            </a:pPr>
            <a:r>
              <a:rPr lang="en-US" sz="1800" b="1" dirty="0"/>
              <a:t>23% </a:t>
            </a:r>
            <a:r>
              <a:rPr lang="en-US" sz="1800" dirty="0"/>
              <a:t>reduced risk of composite renal endpoint </a:t>
            </a:r>
            <a:br>
              <a:rPr lang="en-US" sz="1800" dirty="0"/>
            </a:br>
            <a:r>
              <a:rPr lang="it-IT" sz="1800" dirty="0"/>
              <a:t>(HR 0.77; 95% CI 0.67–0.88; </a:t>
            </a:r>
            <a:r>
              <a:rPr lang="it-IT" sz="1800" i="1" dirty="0"/>
              <a:t>p </a:t>
            </a:r>
            <a:r>
              <a:rPr lang="it-IT" sz="1800" dirty="0"/>
              <a:t>= .0002)</a:t>
            </a:r>
          </a:p>
          <a:p>
            <a:r>
              <a:rPr lang="en-US" sz="1800" dirty="0"/>
              <a:t>CV benefits were consistent across eGFR and UACR categories, suggesting treatment should be initiated in early stages of renal disease.</a:t>
            </a:r>
          </a:p>
          <a:p>
            <a:pPr lvl="2">
              <a:spcBef>
                <a:spcPts val="600"/>
              </a:spcBef>
            </a:pPr>
            <a:r>
              <a:rPr lang="en-US" sz="1800" dirty="0"/>
              <a:t>Renal death occurred too infrequently to assess</a:t>
            </a:r>
          </a:p>
          <a:p>
            <a:pPr lvl="2">
              <a:spcBef>
                <a:spcPts val="600"/>
              </a:spcBef>
            </a:pPr>
            <a:r>
              <a:rPr lang="en-US" sz="1800" dirty="0"/>
              <a:t>All other individual renal endpoints significant</a:t>
            </a:r>
          </a:p>
          <a:p>
            <a:pPr lvl="1">
              <a:spcBef>
                <a:spcPts val="600"/>
              </a:spcBef>
            </a:pPr>
            <a:r>
              <a:rPr lang="en-US" sz="1800" dirty="0"/>
              <a:t>Discontinuation due to hyperkalemia: </a:t>
            </a:r>
          </a:p>
          <a:p>
            <a:pPr lvl="2">
              <a:spcBef>
                <a:spcPts val="600"/>
              </a:spcBef>
            </a:pPr>
            <a:r>
              <a:rPr lang="en-US" sz="1800" dirty="0"/>
              <a:t>1.7% of finerenone and 0.6% of placebo group</a:t>
            </a:r>
            <a:endParaRPr lang="en-US" sz="1800" baseline="30000" dirty="0"/>
          </a:p>
        </p:txBody>
      </p:sp>
    </p:spTree>
    <p:extLst>
      <p:ext uri="{BB962C8B-B14F-4D97-AF65-F5344CB8AC3E}">
        <p14:creationId xmlns:p14="http://schemas.microsoft.com/office/powerpoint/2010/main" val="4140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D2B9E-30C9-4B21-BDC6-F1B593F4D653}"/>
              </a:ext>
            </a:extLst>
          </p:cNvPr>
          <p:cNvSpPr>
            <a:spLocks noGrp="1"/>
          </p:cNvSpPr>
          <p:nvPr>
            <p:ph type="title"/>
          </p:nvPr>
        </p:nvSpPr>
        <p:spPr>
          <a:xfrm>
            <a:off x="298448" y="154703"/>
            <a:ext cx="8547101" cy="458587"/>
          </a:xfrm>
        </p:spPr>
        <p:txBody>
          <a:bodyPr/>
          <a:lstStyle/>
          <a:p>
            <a:pPr>
              <a:spcBef>
                <a:spcPts val="600"/>
              </a:spcBef>
            </a:pPr>
            <a:r>
              <a:rPr lang="en-US" sz="2800" dirty="0"/>
              <a:t>Differences in MRA Approvals</a:t>
            </a:r>
          </a:p>
        </p:txBody>
      </p:sp>
      <p:sp>
        <p:nvSpPr>
          <p:cNvPr id="8" name="Text Placeholder 7">
            <a:extLst>
              <a:ext uri="{FF2B5EF4-FFF2-40B4-BE49-F238E27FC236}">
                <a16:creationId xmlns:a16="http://schemas.microsoft.com/office/drawing/2014/main" id="{A31A40B2-9EE1-468A-BCD0-BDB6508B9C9D}"/>
              </a:ext>
            </a:extLst>
          </p:cNvPr>
          <p:cNvSpPr>
            <a:spLocks noGrp="1"/>
          </p:cNvSpPr>
          <p:nvPr>
            <p:ph type="body" sz="quarter" idx="11"/>
          </p:nvPr>
        </p:nvSpPr>
        <p:spPr/>
        <p:txBody>
          <a:bodyPr/>
          <a:lstStyle/>
          <a:p>
            <a:pPr marL="7938" indent="0"/>
            <a:r>
              <a:rPr lang="en-US" sz="800" dirty="0"/>
              <a:t>1. Kerendia® (finerenone). Whippany, NJ: Bayer Healthcare Pharmaceuticals Inc.; 2021. https://labeling.bayerhealthcare.com/html/products/pi/Kerendia_PI.pdf. Accessed September 29, 2021. 2. Aldactone® (spironolactone). New York, NY; Pfizer Labs; 2021. https://www.accessdata.fda.gov/drugsatfda_docs/label/2018/012151s075lbl.pdf. Accessed September 29, 2021. 3. Inspra® (eplerenone). New York, NY; Pfizer G.D. Searle; 2016. https://www.accessdata.fda.gov/drugsatfda_docs/label/2016/021437s013lbl.pdf. Accessed September 29, 2021.</a:t>
            </a:r>
          </a:p>
        </p:txBody>
      </p:sp>
      <p:sp>
        <p:nvSpPr>
          <p:cNvPr id="2" name="Rectangle 1">
            <a:extLst>
              <a:ext uri="{FF2B5EF4-FFF2-40B4-BE49-F238E27FC236}">
                <a16:creationId xmlns:a16="http://schemas.microsoft.com/office/drawing/2014/main" id="{F74392AC-0B8D-4F78-AC60-47A861BDBA75}"/>
              </a:ext>
            </a:extLst>
          </p:cNvPr>
          <p:cNvSpPr/>
          <p:nvPr/>
        </p:nvSpPr>
        <p:spPr>
          <a:xfrm>
            <a:off x="185341" y="801707"/>
            <a:ext cx="2800879" cy="8805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dirty="0"/>
              <a:t>Finerenone</a:t>
            </a:r>
            <a:r>
              <a:rPr lang="en-US" baseline="30000" dirty="0"/>
              <a:t>1</a:t>
            </a:r>
          </a:p>
        </p:txBody>
      </p:sp>
      <p:sp>
        <p:nvSpPr>
          <p:cNvPr id="7" name="Rectangle 6">
            <a:extLst>
              <a:ext uri="{FF2B5EF4-FFF2-40B4-BE49-F238E27FC236}">
                <a16:creationId xmlns:a16="http://schemas.microsoft.com/office/drawing/2014/main" id="{6F052950-8F02-466E-BA0C-D78A111A64D7}"/>
              </a:ext>
            </a:extLst>
          </p:cNvPr>
          <p:cNvSpPr/>
          <p:nvPr/>
        </p:nvSpPr>
        <p:spPr>
          <a:xfrm>
            <a:off x="6157781" y="842584"/>
            <a:ext cx="2800879" cy="8805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85000"/>
              </a:lnSpc>
              <a:spcBef>
                <a:spcPts val="600"/>
              </a:spcBef>
            </a:pPr>
            <a:r>
              <a:rPr lang="en-US" sz="1800" baseline="0" dirty="0"/>
              <a:t>Eplerenone</a:t>
            </a:r>
            <a:r>
              <a:rPr lang="en-US" sz="1800" baseline="30000" dirty="0"/>
              <a:t>3</a:t>
            </a:r>
            <a:endParaRPr lang="en-US" sz="1800" baseline="0" dirty="0"/>
          </a:p>
        </p:txBody>
      </p:sp>
      <p:sp>
        <p:nvSpPr>
          <p:cNvPr id="9" name="Rectangle 8">
            <a:extLst>
              <a:ext uri="{FF2B5EF4-FFF2-40B4-BE49-F238E27FC236}">
                <a16:creationId xmlns:a16="http://schemas.microsoft.com/office/drawing/2014/main" id="{31AF2AD6-C242-4B63-8CDA-7A424A65070C}"/>
              </a:ext>
            </a:extLst>
          </p:cNvPr>
          <p:cNvSpPr/>
          <p:nvPr/>
        </p:nvSpPr>
        <p:spPr>
          <a:xfrm>
            <a:off x="3171561" y="822145"/>
            <a:ext cx="2800879" cy="8805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dirty="0"/>
              <a:t>Spironolactone</a:t>
            </a:r>
            <a:r>
              <a:rPr lang="en-US" baseline="30000" dirty="0"/>
              <a:t>2</a:t>
            </a:r>
          </a:p>
        </p:txBody>
      </p:sp>
      <p:sp>
        <p:nvSpPr>
          <p:cNvPr id="10" name="Rectangle 9">
            <a:extLst>
              <a:ext uri="{FF2B5EF4-FFF2-40B4-BE49-F238E27FC236}">
                <a16:creationId xmlns:a16="http://schemas.microsoft.com/office/drawing/2014/main" id="{0A6C4659-DD5D-4A22-8DAB-ACD0228B0645}"/>
              </a:ext>
            </a:extLst>
          </p:cNvPr>
          <p:cNvSpPr/>
          <p:nvPr/>
        </p:nvSpPr>
        <p:spPr>
          <a:xfrm>
            <a:off x="185339" y="1702678"/>
            <a:ext cx="2800879" cy="2671717"/>
          </a:xfrm>
          <a:prstGeom prst="rect">
            <a:avLst/>
          </a:prstGeom>
          <a:solidFill>
            <a:srgbClr val="CCCDCE"/>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dirty="0">
                <a:solidFill>
                  <a:schemeClr val="tx1"/>
                </a:solidFill>
              </a:rPr>
              <a:t>FDA indicated to reduce risk of sustained eGFR decline, ESKD, CV death, non-fatal MI, and hospitalization for HF in adult patients with chronic kidney disease CKD associated with T2DM</a:t>
            </a:r>
          </a:p>
        </p:txBody>
      </p:sp>
      <p:sp>
        <p:nvSpPr>
          <p:cNvPr id="12" name="Rectangle 11">
            <a:extLst>
              <a:ext uri="{FF2B5EF4-FFF2-40B4-BE49-F238E27FC236}">
                <a16:creationId xmlns:a16="http://schemas.microsoft.com/office/drawing/2014/main" id="{F2E2D9C4-C7CC-4F67-9276-D5207C89BF3A}"/>
              </a:ext>
            </a:extLst>
          </p:cNvPr>
          <p:cNvSpPr/>
          <p:nvPr/>
        </p:nvSpPr>
        <p:spPr>
          <a:xfrm>
            <a:off x="3171560" y="1723019"/>
            <a:ext cx="2800879" cy="2671717"/>
          </a:xfrm>
          <a:prstGeom prst="rect">
            <a:avLst/>
          </a:prstGeom>
          <a:solidFill>
            <a:srgbClr val="CCCDCE"/>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600"/>
              </a:spcBef>
            </a:pPr>
            <a:r>
              <a:rPr lang="en-US" dirty="0">
                <a:solidFill>
                  <a:schemeClr val="tx1"/>
                </a:solidFill>
              </a:rPr>
              <a:t>FDA indicated to manage edema in adult patients with nephrotic syndrome when treatment of underlying disease, restriction of fluid, sodium intake, and use of other diuretics produce an inadequate response.</a:t>
            </a:r>
          </a:p>
        </p:txBody>
      </p:sp>
      <p:sp>
        <p:nvSpPr>
          <p:cNvPr id="14" name="Rectangle 13">
            <a:extLst>
              <a:ext uri="{FF2B5EF4-FFF2-40B4-BE49-F238E27FC236}">
                <a16:creationId xmlns:a16="http://schemas.microsoft.com/office/drawing/2014/main" id="{C72E8CF7-DA04-4E12-B14B-9D06D325A603}"/>
              </a:ext>
            </a:extLst>
          </p:cNvPr>
          <p:cNvSpPr/>
          <p:nvPr/>
        </p:nvSpPr>
        <p:spPr>
          <a:xfrm>
            <a:off x="6157780" y="1723118"/>
            <a:ext cx="2800879" cy="2671717"/>
          </a:xfrm>
          <a:prstGeom prst="rect">
            <a:avLst/>
          </a:prstGeom>
          <a:solidFill>
            <a:srgbClr val="CCCDCE"/>
          </a:solidFill>
        </p:spPr>
        <p:style>
          <a:lnRef idx="1">
            <a:schemeClr val="accent1"/>
          </a:lnRef>
          <a:fillRef idx="3">
            <a:schemeClr val="accent1"/>
          </a:fillRef>
          <a:effectRef idx="2">
            <a:schemeClr val="accent1"/>
          </a:effectRef>
          <a:fontRef idx="minor">
            <a:schemeClr val="lt1"/>
          </a:fontRef>
        </p:style>
        <p:txBody>
          <a:bodyPr rtlCol="0" anchor="t"/>
          <a:lstStyle/>
          <a:p>
            <a:pPr algn="ctr">
              <a:lnSpc>
                <a:spcPct val="85000"/>
              </a:lnSpc>
              <a:spcBef>
                <a:spcPts val="600"/>
              </a:spcBef>
            </a:pPr>
            <a:r>
              <a:rPr lang="en-US" dirty="0">
                <a:solidFill>
                  <a:schemeClr val="tx1"/>
                </a:solidFill>
              </a:rPr>
              <a:t>FDA indication specific to treat HTN and improve survival of patients with LV systolic dysfunction and CHF after an acute MI.</a:t>
            </a:r>
          </a:p>
        </p:txBody>
      </p:sp>
    </p:spTree>
    <p:extLst>
      <p:ext uri="{BB962C8B-B14F-4D97-AF65-F5344CB8AC3E}">
        <p14:creationId xmlns:p14="http://schemas.microsoft.com/office/powerpoint/2010/main" val="31313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8309810" cy="929485"/>
          </a:xfrm>
        </p:spPr>
        <p:txBody>
          <a:bodyPr/>
          <a:lstStyle/>
          <a:p>
            <a:r>
              <a:rPr lang="en-US" dirty="0"/>
              <a:t>Approximately what percentage of patients with T2DM develop CKD?</a:t>
            </a:r>
          </a:p>
        </p:txBody>
      </p:sp>
      <p:sp>
        <p:nvSpPr>
          <p:cNvPr id="4" name="Content Placeholder 3"/>
          <p:cNvSpPr>
            <a:spLocks noGrp="1"/>
          </p:cNvSpPr>
          <p:nvPr>
            <p:ph idx="10"/>
          </p:nvPr>
        </p:nvSpPr>
        <p:spPr>
          <a:xfrm>
            <a:off x="417095" y="2253033"/>
            <a:ext cx="8309810" cy="1788182"/>
          </a:xfrm>
        </p:spPr>
        <p:txBody>
          <a:bodyPr/>
          <a:lstStyle/>
          <a:p>
            <a:r>
              <a:rPr lang="en-US" dirty="0"/>
              <a:t> 10%</a:t>
            </a:r>
          </a:p>
          <a:p>
            <a:r>
              <a:rPr lang="en-US" dirty="0"/>
              <a:t> 20%</a:t>
            </a:r>
          </a:p>
          <a:p>
            <a:r>
              <a:rPr lang="en-US" dirty="0"/>
              <a:t> 40%</a:t>
            </a:r>
          </a:p>
          <a:p>
            <a:r>
              <a:rPr lang="en-US" dirty="0"/>
              <a:t> 80%</a:t>
            </a:r>
          </a:p>
        </p:txBody>
      </p:sp>
    </p:spTree>
    <p:extLst>
      <p:ext uri="{BB962C8B-B14F-4D97-AF65-F5344CB8AC3E}">
        <p14:creationId xmlns:p14="http://schemas.microsoft.com/office/powerpoint/2010/main" val="2978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C9A-777D-45ED-8075-E69F0F1AB41F}"/>
              </a:ext>
            </a:extLst>
          </p:cNvPr>
          <p:cNvSpPr>
            <a:spLocks noGrp="1"/>
          </p:cNvSpPr>
          <p:nvPr>
            <p:ph type="title"/>
          </p:nvPr>
        </p:nvSpPr>
        <p:spPr/>
        <p:txBody>
          <a:bodyPr/>
          <a:lstStyle/>
          <a:p>
            <a:r>
              <a:rPr lang="en-US" sz="3200" dirty="0"/>
              <a:t>Approximately what percentage of patients with T2DM develop CKD?</a:t>
            </a:r>
            <a:endParaRPr lang="en-US" dirty="0"/>
          </a:p>
        </p:txBody>
      </p:sp>
      <p:graphicFrame>
        <p:nvGraphicFramePr>
          <p:cNvPr id="9" name="Content Placeholder 8">
            <a:extLst>
              <a:ext uri="{FF2B5EF4-FFF2-40B4-BE49-F238E27FC236}">
                <a16:creationId xmlns:a16="http://schemas.microsoft.com/office/drawing/2014/main" id="{56AE6281-1E3D-42DF-B334-7523B699AD4D}"/>
              </a:ext>
            </a:extLst>
          </p:cNvPr>
          <p:cNvGraphicFramePr>
            <a:graphicFrameLocks noGrp="1"/>
          </p:cNvGraphicFramePr>
          <p:nvPr>
            <p:ph idx="1"/>
            <p:extLst>
              <p:ext uri="{D42A27DB-BD31-4B8C-83A1-F6EECF244321}">
                <p14:modId xmlns:p14="http://schemas.microsoft.com/office/powerpoint/2010/main" val="1240891507"/>
              </p:ext>
            </p:extLst>
          </p:nvPr>
        </p:nvGraphicFramePr>
        <p:xfrm>
          <a:off x="417095" y="1284288"/>
          <a:ext cx="8308975" cy="34020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F7AB8C2-6360-447A-AECE-882215CA87C9}"/>
              </a:ext>
            </a:extLst>
          </p:cNvPr>
          <p:cNvSpPr>
            <a:spLocks noGrp="1"/>
          </p:cNvSpPr>
          <p:nvPr>
            <p:ph type="body" sz="quarter" idx="10"/>
          </p:nvPr>
        </p:nvSpPr>
        <p:spPr/>
        <p:txBody>
          <a:bodyPr/>
          <a:lstStyle/>
          <a:p>
            <a:r>
              <a:rPr lang="en-US" dirty="0"/>
              <a:t>Results recorded on October 6, 2021.</a:t>
            </a:r>
          </a:p>
        </p:txBody>
      </p:sp>
    </p:spTree>
    <p:extLst>
      <p:ext uri="{BB962C8B-B14F-4D97-AF65-F5344CB8AC3E}">
        <p14:creationId xmlns:p14="http://schemas.microsoft.com/office/powerpoint/2010/main" val="22663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pPr>
              <a:spcBef>
                <a:spcPts val="600"/>
              </a:spcBef>
            </a:pPr>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101781" cy="1154906"/>
          </a:xfrm>
        </p:spPr>
        <p:txBody>
          <a:bodyPr/>
          <a:lstStyle/>
          <a:p>
            <a:r>
              <a:rPr lang="en-US" sz="2600" dirty="0"/>
              <a:t>Recognize when a patient should undergo guideline-recommended screening with UACR and eGFR for early diagnosis of CKD in patients with T2DM.</a:t>
            </a:r>
          </a:p>
        </p:txBody>
      </p:sp>
      <p:sp>
        <p:nvSpPr>
          <p:cNvPr id="4" name="TextBox 3">
            <a:extLst>
              <a:ext uri="{FF2B5EF4-FFF2-40B4-BE49-F238E27FC236}">
                <a16:creationId xmlns:a16="http://schemas.microsoft.com/office/drawing/2014/main" id="{B2EFADD1-BB5C-EF43-B4F6-77DA0E7D9709}"/>
              </a:ext>
            </a:extLst>
          </p:cNvPr>
          <p:cNvSpPr txBox="1"/>
          <p:nvPr/>
        </p:nvSpPr>
        <p:spPr>
          <a:xfrm>
            <a:off x="2919833" y="1806156"/>
            <a:ext cx="939800" cy="1531188"/>
          </a:xfrm>
          <a:prstGeom prst="rect">
            <a:avLst/>
          </a:prstGeom>
          <a:noFill/>
        </p:spPr>
        <p:txBody>
          <a:bodyPr wrap="square" rtlCol="0">
            <a:spAutoFit/>
          </a:bodyPr>
          <a:lstStyle/>
          <a:p>
            <a:pPr algn="ctr">
              <a:lnSpc>
                <a:spcPct val="85000"/>
              </a:lnSpc>
              <a:spcBef>
                <a:spcPts val="600"/>
              </a:spcBef>
            </a:pPr>
            <a:r>
              <a:rPr lang="en-US" sz="11000" b="1" dirty="0">
                <a:solidFill>
                  <a:schemeClr val="accent2">
                    <a:lumMod val="60000"/>
                    <a:lumOff val="40000"/>
                  </a:schemeClr>
                </a:solidFill>
              </a:rPr>
              <a:t>1</a:t>
            </a:r>
          </a:p>
        </p:txBody>
      </p:sp>
    </p:spTree>
    <p:extLst>
      <p:ext uri="{BB962C8B-B14F-4D97-AF65-F5344CB8AC3E}">
        <p14:creationId xmlns:p14="http://schemas.microsoft.com/office/powerpoint/2010/main" val="16873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8309810" cy="1112612"/>
          </a:xfrm>
        </p:spPr>
        <p:txBody>
          <a:bodyPr/>
          <a:lstStyle/>
          <a:p>
            <a:r>
              <a:rPr lang="en-US" sz="2600" dirty="0"/>
              <a:t>Which medication modification to SG’s regimen would be most beneficial to delay progression of eGFR decline and UACR improvement?</a:t>
            </a:r>
          </a:p>
        </p:txBody>
      </p:sp>
      <p:sp>
        <p:nvSpPr>
          <p:cNvPr id="4" name="Content Placeholder 3"/>
          <p:cNvSpPr>
            <a:spLocks noGrp="1"/>
          </p:cNvSpPr>
          <p:nvPr>
            <p:ph idx="10"/>
          </p:nvPr>
        </p:nvSpPr>
        <p:spPr>
          <a:xfrm>
            <a:off x="417095" y="2253033"/>
            <a:ext cx="8309810" cy="1969770"/>
          </a:xfrm>
        </p:spPr>
        <p:txBody>
          <a:bodyPr/>
          <a:lstStyle/>
          <a:p>
            <a:r>
              <a:rPr lang="en-US" sz="2400" dirty="0"/>
              <a:t>Addition of lisinopril</a:t>
            </a:r>
          </a:p>
          <a:p>
            <a:r>
              <a:rPr lang="en-US" sz="2400" dirty="0"/>
              <a:t>Addition of finerenone</a:t>
            </a:r>
          </a:p>
          <a:p>
            <a:r>
              <a:rPr lang="en-US" sz="2400" dirty="0"/>
              <a:t>Change dapagliflozin to canagliflozin</a:t>
            </a:r>
          </a:p>
          <a:p>
            <a:r>
              <a:rPr lang="en-US" sz="2400" dirty="0"/>
              <a:t>Change combination sacubitril/valsartan to losartan</a:t>
            </a:r>
          </a:p>
          <a:p>
            <a:r>
              <a:rPr lang="en-US" sz="2400" dirty="0"/>
              <a:t>I don’t know</a:t>
            </a:r>
          </a:p>
        </p:txBody>
      </p:sp>
    </p:spTree>
    <p:extLst>
      <p:ext uri="{BB962C8B-B14F-4D97-AF65-F5344CB8AC3E}">
        <p14:creationId xmlns:p14="http://schemas.microsoft.com/office/powerpoint/2010/main" val="342167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C9A-777D-45ED-8075-E69F0F1AB41F}"/>
              </a:ext>
            </a:extLst>
          </p:cNvPr>
          <p:cNvSpPr>
            <a:spLocks noGrp="1"/>
          </p:cNvSpPr>
          <p:nvPr>
            <p:ph type="title"/>
          </p:nvPr>
        </p:nvSpPr>
        <p:spPr>
          <a:xfrm>
            <a:off x="417095" y="-2062"/>
            <a:ext cx="8309810" cy="1034129"/>
          </a:xfrm>
        </p:spPr>
        <p:txBody>
          <a:bodyPr/>
          <a:lstStyle/>
          <a:p>
            <a:r>
              <a:rPr lang="en-US" sz="2400" dirty="0"/>
              <a:t>Which medication modification to SG’s regimen would be most beneficial to delay progression of eGFR decline and UACR improvement?</a:t>
            </a:r>
          </a:p>
        </p:txBody>
      </p:sp>
      <p:graphicFrame>
        <p:nvGraphicFramePr>
          <p:cNvPr id="9" name="Content Placeholder 8">
            <a:extLst>
              <a:ext uri="{FF2B5EF4-FFF2-40B4-BE49-F238E27FC236}">
                <a16:creationId xmlns:a16="http://schemas.microsoft.com/office/drawing/2014/main" id="{56AE6281-1E3D-42DF-B334-7523B699AD4D}"/>
              </a:ext>
            </a:extLst>
          </p:cNvPr>
          <p:cNvGraphicFramePr>
            <a:graphicFrameLocks noGrp="1"/>
          </p:cNvGraphicFramePr>
          <p:nvPr>
            <p:ph idx="1"/>
            <p:extLst>
              <p:ext uri="{D42A27DB-BD31-4B8C-83A1-F6EECF244321}">
                <p14:modId xmlns:p14="http://schemas.microsoft.com/office/powerpoint/2010/main" val="4203992865"/>
              </p:ext>
            </p:extLst>
          </p:nvPr>
        </p:nvGraphicFramePr>
        <p:xfrm>
          <a:off x="417512" y="1261358"/>
          <a:ext cx="8308975" cy="34020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F7AB8C2-6360-447A-AECE-882215CA87C9}"/>
              </a:ext>
            </a:extLst>
          </p:cNvPr>
          <p:cNvSpPr>
            <a:spLocks noGrp="1"/>
          </p:cNvSpPr>
          <p:nvPr>
            <p:ph type="body" sz="quarter" idx="10"/>
          </p:nvPr>
        </p:nvSpPr>
        <p:spPr/>
        <p:txBody>
          <a:bodyPr/>
          <a:lstStyle/>
          <a:p>
            <a:r>
              <a:rPr lang="en-US" dirty="0"/>
              <a:t>Results recorded on October 6, 2021.</a:t>
            </a:r>
          </a:p>
        </p:txBody>
      </p:sp>
    </p:spTree>
    <p:extLst>
      <p:ext uri="{BB962C8B-B14F-4D97-AF65-F5344CB8AC3E}">
        <p14:creationId xmlns:p14="http://schemas.microsoft.com/office/powerpoint/2010/main" val="30247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8309810" cy="720197"/>
          </a:xfrm>
        </p:spPr>
        <p:txBody>
          <a:bodyPr/>
          <a:lstStyle/>
          <a:p>
            <a:r>
              <a:rPr lang="en-US" sz="2400" dirty="0"/>
              <a:t>Which of the following theories may cause CKD in a patient with diabetes?</a:t>
            </a:r>
          </a:p>
        </p:txBody>
      </p:sp>
      <p:sp>
        <p:nvSpPr>
          <p:cNvPr id="4" name="Content Placeholder 3"/>
          <p:cNvSpPr>
            <a:spLocks noGrp="1"/>
          </p:cNvSpPr>
          <p:nvPr>
            <p:ph idx="10"/>
          </p:nvPr>
        </p:nvSpPr>
        <p:spPr>
          <a:xfrm>
            <a:off x="417095" y="2253033"/>
            <a:ext cx="8309810" cy="2360646"/>
          </a:xfrm>
        </p:spPr>
        <p:txBody>
          <a:bodyPr/>
          <a:lstStyle/>
          <a:p>
            <a:r>
              <a:rPr lang="en-US" sz="2400" dirty="0"/>
              <a:t>Overexpression of IL-5</a:t>
            </a:r>
          </a:p>
          <a:p>
            <a:r>
              <a:rPr lang="en-US" sz="2400" dirty="0"/>
              <a:t>Increased mesangial contraction</a:t>
            </a:r>
          </a:p>
          <a:p>
            <a:r>
              <a:rPr lang="en-US" sz="2400" dirty="0"/>
              <a:t>Overexpression of MR</a:t>
            </a:r>
          </a:p>
          <a:p>
            <a:r>
              <a:rPr lang="en-US" sz="2400" dirty="0"/>
              <a:t>Podocyte fusion</a:t>
            </a:r>
          </a:p>
          <a:p>
            <a:r>
              <a:rPr lang="en-US" sz="2400" dirty="0"/>
              <a:t>I don’t know</a:t>
            </a:r>
          </a:p>
          <a:p>
            <a:endParaRPr lang="en-US" sz="2400" dirty="0"/>
          </a:p>
        </p:txBody>
      </p:sp>
    </p:spTree>
    <p:extLst>
      <p:ext uri="{BB962C8B-B14F-4D97-AF65-F5344CB8AC3E}">
        <p14:creationId xmlns:p14="http://schemas.microsoft.com/office/powerpoint/2010/main" val="200624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C9A-777D-45ED-8075-E69F0F1AB41F}"/>
              </a:ext>
            </a:extLst>
          </p:cNvPr>
          <p:cNvSpPr>
            <a:spLocks noGrp="1"/>
          </p:cNvSpPr>
          <p:nvPr>
            <p:ph type="title"/>
          </p:nvPr>
        </p:nvSpPr>
        <p:spPr>
          <a:xfrm>
            <a:off x="417095" y="50260"/>
            <a:ext cx="8309810" cy="929485"/>
          </a:xfrm>
        </p:spPr>
        <p:txBody>
          <a:bodyPr/>
          <a:lstStyle/>
          <a:p>
            <a:r>
              <a:rPr lang="en-US" sz="3200" dirty="0"/>
              <a:t>Which of the following theories may cause CKD in a patient with diabetes?</a:t>
            </a:r>
          </a:p>
        </p:txBody>
      </p:sp>
      <p:graphicFrame>
        <p:nvGraphicFramePr>
          <p:cNvPr id="9" name="Content Placeholder 8">
            <a:extLst>
              <a:ext uri="{FF2B5EF4-FFF2-40B4-BE49-F238E27FC236}">
                <a16:creationId xmlns:a16="http://schemas.microsoft.com/office/drawing/2014/main" id="{56AE6281-1E3D-42DF-B334-7523B699AD4D}"/>
              </a:ext>
            </a:extLst>
          </p:cNvPr>
          <p:cNvGraphicFramePr>
            <a:graphicFrameLocks noGrp="1"/>
          </p:cNvGraphicFramePr>
          <p:nvPr>
            <p:ph idx="1"/>
            <p:extLst>
              <p:ext uri="{D42A27DB-BD31-4B8C-83A1-F6EECF244321}">
                <p14:modId xmlns:p14="http://schemas.microsoft.com/office/powerpoint/2010/main" val="3614337413"/>
              </p:ext>
            </p:extLst>
          </p:nvPr>
        </p:nvGraphicFramePr>
        <p:xfrm>
          <a:off x="417512" y="1261358"/>
          <a:ext cx="8308975" cy="34020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F7AB8C2-6360-447A-AECE-882215CA87C9}"/>
              </a:ext>
            </a:extLst>
          </p:cNvPr>
          <p:cNvSpPr>
            <a:spLocks noGrp="1"/>
          </p:cNvSpPr>
          <p:nvPr>
            <p:ph type="body" sz="quarter" idx="10"/>
          </p:nvPr>
        </p:nvSpPr>
        <p:spPr/>
        <p:txBody>
          <a:bodyPr/>
          <a:lstStyle/>
          <a:p>
            <a:r>
              <a:rPr lang="en-US" dirty="0"/>
              <a:t>Results recorded on October 6, 2021.</a:t>
            </a:r>
          </a:p>
        </p:txBody>
      </p:sp>
      <p:sp>
        <p:nvSpPr>
          <p:cNvPr id="3" name="Rectangle 2">
            <a:extLst>
              <a:ext uri="{FF2B5EF4-FFF2-40B4-BE49-F238E27FC236}">
                <a16:creationId xmlns:a16="http://schemas.microsoft.com/office/drawing/2014/main" id="{CA2DD6BC-1E83-444E-BF08-91026B3E69B1}"/>
              </a:ext>
            </a:extLst>
          </p:cNvPr>
          <p:cNvSpPr/>
          <p:nvPr/>
        </p:nvSpPr>
        <p:spPr>
          <a:xfrm>
            <a:off x="4207669" y="1582828"/>
            <a:ext cx="1435894" cy="27248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7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pPr>
              <a:spcBef>
                <a:spcPts val="600"/>
              </a:spcBef>
            </a:pPr>
            <a:r>
              <a:rPr lang="en-US" dirty="0"/>
              <a:t>SMART Goals</a:t>
            </a: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p:txBody>
          <a:bodyPr/>
          <a:lstStyle/>
          <a:p>
            <a:endParaRPr lang="en-US" dirty="0"/>
          </a:p>
        </p:txBody>
      </p:sp>
      <p:sp>
        <p:nvSpPr>
          <p:cNvPr id="15" name="Content Placeholder 14">
            <a:extLst>
              <a:ext uri="{FF2B5EF4-FFF2-40B4-BE49-F238E27FC236}">
                <a16:creationId xmlns:a16="http://schemas.microsoft.com/office/drawing/2014/main" id="{A2E3089B-5F34-4546-A29C-02C7485433DB}"/>
              </a:ext>
            </a:extLst>
          </p:cNvPr>
          <p:cNvSpPr>
            <a:spLocks noGrp="1"/>
          </p:cNvSpPr>
          <p:nvPr>
            <p:ph idx="1"/>
          </p:nvPr>
        </p:nvSpPr>
        <p:spPr>
          <a:xfrm>
            <a:off x="417095" y="1142178"/>
            <a:ext cx="8309810" cy="2757678"/>
          </a:xfrm>
        </p:spPr>
        <p:txBody>
          <a:bodyPr/>
          <a:lstStyle/>
          <a:p>
            <a:r>
              <a:rPr lang="en-US" sz="2400" dirty="0"/>
              <a:t>Patients with T2DM need annual screening of eGFR and UACR per guidelines</a:t>
            </a:r>
          </a:p>
          <a:p>
            <a:r>
              <a:rPr lang="en-US" sz="2400" dirty="0"/>
              <a:t>In patients with T2DM + CKD, remember to treat drivers of CKD: HTN, ↑ HbA1C, and MR overactivation, which lead to kidney damage</a:t>
            </a:r>
          </a:p>
          <a:p>
            <a:r>
              <a:rPr lang="en-US" sz="2400" dirty="0"/>
              <a:t>Consider a multimodal approach of treatments to slow CKD progression, including ACEi or ARB, SGLT-2 or GLP-1 RA, and finerenone, in addition to lifestyle modifications</a:t>
            </a:r>
            <a:endParaRPr lang="en-US" sz="2800" dirty="0"/>
          </a:p>
        </p:txBody>
      </p:sp>
    </p:spTree>
    <p:extLst>
      <p:ext uri="{BB962C8B-B14F-4D97-AF65-F5344CB8AC3E}">
        <p14:creationId xmlns:p14="http://schemas.microsoft.com/office/powerpoint/2010/main" val="33570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49274" y="2244063"/>
            <a:ext cx="8001000" cy="17264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indent="-257175" algn="ctr" eaLnBrk="0" hangingPunct="0">
              <a:lnSpc>
                <a:spcPct val="85000"/>
              </a:lnSpc>
              <a:spcBef>
                <a:spcPts val="600"/>
              </a:spcBef>
              <a:buClr>
                <a:schemeClr val="accent2"/>
              </a:buClr>
              <a:buSzPct val="100000"/>
            </a:pPr>
            <a:r>
              <a:rPr lang="en-US" sz="3600" dirty="0">
                <a:effectLst>
                  <a:outerShdw blurRad="38100" dist="38100" dir="2700000" algn="tl">
                    <a:srgbClr val="000000"/>
                  </a:outerShdw>
                </a:effectLst>
                <a:latin typeface="Arial" charset="0"/>
                <a:cs typeface="Arial" charset="0"/>
              </a:rPr>
              <a:t>Visit </a:t>
            </a:r>
            <a:r>
              <a:rPr lang="en-US" sz="3600" b="1" dirty="0">
                <a:effectLst>
                  <a:outerShdw blurRad="38100" dist="38100" dir="2700000" algn="tl">
                    <a:srgbClr val="000000"/>
                  </a:outerShdw>
                </a:effectLst>
                <a:latin typeface="Arial" charset="0"/>
                <a:cs typeface="Arial" charset="0"/>
              </a:rPr>
              <a:t>www.cmeoutfitters.com</a:t>
            </a:r>
            <a:br>
              <a:rPr lang="en-US" sz="3600" dirty="0">
                <a:effectLst>
                  <a:outerShdw blurRad="38100" dist="38100" dir="2700000" algn="tl">
                    <a:srgbClr val="000000"/>
                  </a:outerShdw>
                </a:effectLst>
                <a:latin typeface="Arial" charset="0"/>
                <a:cs typeface="Arial" charset="0"/>
              </a:rPr>
            </a:br>
            <a:r>
              <a:rPr lang="en-US" sz="3600" dirty="0">
                <a:effectLst>
                  <a:outerShdw blurRad="38100" dist="38100" dir="2700000" algn="tl">
                    <a:srgbClr val="000000"/>
                  </a:outerShdw>
                </a:effectLst>
                <a:latin typeface="Arial" charset="0"/>
                <a:cs typeface="Arial" charset="0"/>
              </a:rPr>
              <a:t>for clinical information and </a:t>
            </a:r>
            <a:br>
              <a:rPr lang="en-US" sz="3600" dirty="0">
                <a:effectLst>
                  <a:outerShdw blurRad="38100" dist="38100" dir="2700000" algn="tl">
                    <a:srgbClr val="000000"/>
                  </a:outerShdw>
                </a:effectLst>
                <a:latin typeface="Arial" charset="0"/>
                <a:cs typeface="Arial" charset="0"/>
              </a:rPr>
            </a:br>
            <a:r>
              <a:rPr lang="en-US" sz="3600" dirty="0">
                <a:effectLst>
                  <a:outerShdw blurRad="38100" dist="38100" dir="2700000" algn="tl">
                    <a:srgbClr val="000000"/>
                  </a:outerShdw>
                </a:effectLst>
                <a:latin typeface="Arial" charset="0"/>
                <a:cs typeface="Arial" charset="0"/>
              </a:rPr>
              <a:t>certified educational activities</a:t>
            </a:r>
          </a:p>
        </p:txBody>
      </p:sp>
      <p:sp>
        <p:nvSpPr>
          <p:cNvPr id="7" name="Title 6"/>
          <p:cNvSpPr>
            <a:spLocks noGrp="1"/>
          </p:cNvSpPr>
          <p:nvPr>
            <p:ph type="title"/>
          </p:nvPr>
        </p:nvSpPr>
        <p:spPr/>
        <p:txBody>
          <a:bodyPr/>
          <a:lstStyle/>
          <a:p>
            <a:pPr lvl="0">
              <a:spcBef>
                <a:spcPts val="600"/>
              </a:spcBef>
            </a:pPr>
            <a:r>
              <a:rPr lang="en-US" dirty="0"/>
              <a:t>Additional Resources</a:t>
            </a:r>
          </a:p>
        </p:txBody>
      </p:sp>
      <p:sp>
        <p:nvSpPr>
          <p:cNvPr id="8" name="Text Placeholder 7"/>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0448068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013" y="1331243"/>
            <a:ext cx="8566818" cy="3295034"/>
          </a:xfrm>
        </p:spPr>
        <p:txBody>
          <a:bodyPr/>
          <a:lstStyle/>
          <a:p>
            <a:r>
              <a:rPr lang="en-US" sz="3200" dirty="0">
                <a:solidFill>
                  <a:schemeClr val="bg1"/>
                </a:solidFill>
                <a:latin typeface="Arial" panose="020B0604020202020204" pitchFamily="34" charset="0"/>
                <a:cs typeface="Arial" panose="020B0604020202020204" pitchFamily="34" charset="0"/>
              </a:rPr>
              <a:t>To receive CME/CE credit for this activity, participants must complete the post-test and evaluation online. </a:t>
            </a: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Participants will be able to download and print their certificate immediately upon completion.</a:t>
            </a:r>
            <a:endParaRPr lang="en-US" sz="3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417512" y="556580"/>
            <a:ext cx="8308975"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spcBef>
                <a:spcPts val="600"/>
              </a:spcBef>
            </a:pPr>
            <a:r>
              <a:rPr lang="en-US" dirty="0"/>
              <a:t>To Receive Credit</a:t>
            </a:r>
          </a:p>
        </p:txBody>
      </p:sp>
    </p:spTree>
    <p:extLst>
      <p:ext uri="{BB962C8B-B14F-4D97-AF65-F5344CB8AC3E}">
        <p14:creationId xmlns:p14="http://schemas.microsoft.com/office/powerpoint/2010/main" val="2388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t>Audience Response</a:t>
            </a:r>
          </a:p>
        </p:txBody>
      </p:sp>
      <p:sp>
        <p:nvSpPr>
          <p:cNvPr id="3" name="Content Placeholder 2"/>
          <p:cNvSpPr>
            <a:spLocks noGrp="1"/>
          </p:cNvSpPr>
          <p:nvPr>
            <p:ph idx="1"/>
          </p:nvPr>
        </p:nvSpPr>
        <p:spPr>
          <a:xfrm>
            <a:off x="326942" y="1210661"/>
            <a:ext cx="8309810" cy="929485"/>
          </a:xfrm>
        </p:spPr>
        <p:txBody>
          <a:bodyPr/>
          <a:lstStyle/>
          <a:p>
            <a:r>
              <a:rPr lang="en-US" dirty="0"/>
              <a:t>Approximately what percentage of patients with T2DM develop CKD?</a:t>
            </a:r>
          </a:p>
        </p:txBody>
      </p:sp>
      <p:sp>
        <p:nvSpPr>
          <p:cNvPr id="4" name="Content Placeholder 3"/>
          <p:cNvSpPr>
            <a:spLocks noGrp="1"/>
          </p:cNvSpPr>
          <p:nvPr>
            <p:ph idx="10"/>
          </p:nvPr>
        </p:nvSpPr>
        <p:spPr>
          <a:xfrm>
            <a:off x="417095" y="2253033"/>
            <a:ext cx="8309810" cy="1788182"/>
          </a:xfrm>
        </p:spPr>
        <p:txBody>
          <a:bodyPr/>
          <a:lstStyle/>
          <a:p>
            <a:r>
              <a:rPr lang="en-US" dirty="0"/>
              <a:t> 10%</a:t>
            </a:r>
          </a:p>
          <a:p>
            <a:r>
              <a:rPr lang="en-US" dirty="0"/>
              <a:t> 20%</a:t>
            </a:r>
          </a:p>
          <a:p>
            <a:r>
              <a:rPr lang="en-US" dirty="0"/>
              <a:t> 40%</a:t>
            </a:r>
          </a:p>
          <a:p>
            <a:r>
              <a:rPr lang="en-US" dirty="0"/>
              <a:t> 80%</a:t>
            </a:r>
          </a:p>
        </p:txBody>
      </p:sp>
      <p:sp>
        <p:nvSpPr>
          <p:cNvPr id="5" name="Text Placeholder 7">
            <a:extLst>
              <a:ext uri="{FF2B5EF4-FFF2-40B4-BE49-F238E27FC236}">
                <a16:creationId xmlns:a16="http://schemas.microsoft.com/office/drawing/2014/main" id="{98970097-83AA-1142-ACCD-7A890E9AA6F9}"/>
              </a:ext>
            </a:extLst>
          </p:cNvPr>
          <p:cNvSpPr txBox="1">
            <a:spLocks/>
          </p:cNvSpPr>
          <p:nvPr/>
        </p:nvSpPr>
        <p:spPr>
          <a:xfrm>
            <a:off x="0" y="4846138"/>
            <a:ext cx="8072846" cy="297004"/>
          </a:xfrm>
          <a:prstGeom prst="rect">
            <a:avLst/>
          </a:prstGeom>
        </p:spPr>
        <p:txBody>
          <a:bodyPr vert="horz" wrap="square" lIns="0" tIns="45720" rIns="0" bIns="118872" rtlCol="0">
            <a:spAutoFit/>
          </a:bodyPr>
          <a:lstStyle>
            <a:lvl1pPr marL="385763" indent="-385763" algn="l" defTabSz="685800" rtl="0" eaLnBrk="1" latinLnBrk="0" hangingPunct="1">
              <a:lnSpc>
                <a:spcPct val="85000"/>
              </a:lnSpc>
              <a:spcBef>
                <a:spcPts val="600"/>
              </a:spcBef>
              <a:buClr>
                <a:schemeClr val="accent2"/>
              </a:buClr>
              <a:buSzPct val="100000"/>
              <a:buFont typeface="+mj-lt"/>
              <a:buAutoNum type="alphaUcPeriod"/>
              <a:defRPr sz="28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3363" indent="0">
              <a:buNone/>
            </a:pPr>
            <a:r>
              <a:rPr lang="en-US" sz="1000" dirty="0">
                <a:solidFill>
                  <a:srgbClr val="5C6B72"/>
                </a:solidFill>
              </a:rPr>
              <a:t>CKD = Chronic kidney disease. T2DM = Type 2 diabetes myelitis. </a:t>
            </a:r>
          </a:p>
        </p:txBody>
      </p:sp>
    </p:spTree>
    <p:extLst>
      <p:ext uri="{BB962C8B-B14F-4D97-AF65-F5344CB8AC3E}">
        <p14:creationId xmlns:p14="http://schemas.microsoft.com/office/powerpoint/2010/main" val="26670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pPr>
              <a:spcBef>
                <a:spcPts val="600"/>
              </a:spcBef>
            </a:pPr>
            <a:r>
              <a:rPr lang="en-US" sz="2800" dirty="0"/>
              <a:t>Patient Case</a:t>
            </a:r>
          </a:p>
        </p:txBody>
      </p:sp>
      <p:sp>
        <p:nvSpPr>
          <p:cNvPr id="8" name="Text Placeholder 7">
            <a:extLst>
              <a:ext uri="{FF2B5EF4-FFF2-40B4-BE49-F238E27FC236}">
                <a16:creationId xmlns:a16="http://schemas.microsoft.com/office/drawing/2014/main" id="{E65FFECE-1992-0B4E-A1F0-6D8522992475}"/>
              </a:ext>
            </a:extLst>
          </p:cNvPr>
          <p:cNvSpPr>
            <a:spLocks noGrp="1"/>
          </p:cNvSpPr>
          <p:nvPr>
            <p:ph type="body" sz="quarter" idx="11"/>
          </p:nvPr>
        </p:nvSpPr>
        <p:spPr/>
        <p:txBody>
          <a:bodyPr/>
          <a:lstStyle/>
          <a:p>
            <a:pPr marL="6350" indent="0"/>
            <a:r>
              <a:rPr lang="en-US" dirty="0"/>
              <a:t>EF = Ejection fraction. HTN = Hypertension. NKDA = No known drug allergies. YO =Year old. </a:t>
            </a:r>
          </a:p>
        </p:txBody>
      </p:sp>
      <p:sp>
        <p:nvSpPr>
          <p:cNvPr id="4" name="Content Placeholder 3">
            <a:extLst>
              <a:ext uri="{FF2B5EF4-FFF2-40B4-BE49-F238E27FC236}">
                <a16:creationId xmlns:a16="http://schemas.microsoft.com/office/drawing/2014/main" id="{DD2812F5-DCAF-4F47-95EE-68629B20B62D}"/>
              </a:ext>
            </a:extLst>
          </p:cNvPr>
          <p:cNvSpPr>
            <a:spLocks noGrp="1"/>
          </p:cNvSpPr>
          <p:nvPr>
            <p:ph sz="quarter" idx="10"/>
          </p:nvPr>
        </p:nvSpPr>
        <p:spPr/>
        <p:txBody>
          <a:bodyPr/>
          <a:lstStyle/>
          <a:p>
            <a:pPr marL="0" indent="0">
              <a:buNone/>
            </a:pPr>
            <a:endParaRPr lang="en-US" sz="2400" b="1" dirty="0"/>
          </a:p>
          <a:p>
            <a:endParaRPr lang="en-US" dirty="0"/>
          </a:p>
        </p:txBody>
      </p:sp>
      <p:sp>
        <p:nvSpPr>
          <p:cNvPr id="3" name="Content Placeholder 2">
            <a:extLst>
              <a:ext uri="{FF2B5EF4-FFF2-40B4-BE49-F238E27FC236}">
                <a16:creationId xmlns:a16="http://schemas.microsoft.com/office/drawing/2014/main" id="{7A99B552-FECA-7D43-8D03-2373D780BF48}"/>
              </a:ext>
            </a:extLst>
          </p:cNvPr>
          <p:cNvSpPr>
            <a:spLocks noGrp="1"/>
          </p:cNvSpPr>
          <p:nvPr>
            <p:ph sz="half" idx="4294967295"/>
          </p:nvPr>
        </p:nvSpPr>
        <p:spPr>
          <a:xfrm>
            <a:off x="3858683" y="948428"/>
            <a:ext cx="2914650" cy="2825750"/>
          </a:xfrm>
        </p:spPr>
        <p:txBody>
          <a:bodyPr/>
          <a:lstStyle/>
          <a:p>
            <a:r>
              <a:rPr lang="en-US" sz="2200" dirty="0"/>
              <a:t>Medications:</a:t>
            </a:r>
          </a:p>
          <a:p>
            <a:pPr lvl="1"/>
            <a:r>
              <a:rPr lang="en-US" sz="2000" dirty="0"/>
              <a:t>Metformin 1 g</a:t>
            </a:r>
          </a:p>
          <a:p>
            <a:pPr lvl="1"/>
            <a:r>
              <a:rPr lang="en-US" sz="2000" dirty="0"/>
              <a:t>Dapagliflozin 10 mg</a:t>
            </a:r>
          </a:p>
          <a:p>
            <a:pPr lvl="1"/>
            <a:r>
              <a:rPr lang="en-US" sz="2000" dirty="0"/>
              <a:t>Metoprolol XL 50 mg</a:t>
            </a:r>
          </a:p>
          <a:p>
            <a:pPr lvl="1"/>
            <a:r>
              <a:rPr lang="en-US" sz="2000" dirty="0"/>
              <a:t>Rosuvastatin 20 mg</a:t>
            </a:r>
          </a:p>
          <a:p>
            <a:pPr lvl="1"/>
            <a:r>
              <a:rPr lang="en-US" sz="2000" dirty="0"/>
              <a:t>Enteric coated aspirin 81 mg</a:t>
            </a:r>
          </a:p>
          <a:p>
            <a:pPr lvl="1"/>
            <a:r>
              <a:rPr lang="en-US" sz="2000" dirty="0"/>
              <a:t>Clopidogrel 75 mg</a:t>
            </a:r>
          </a:p>
          <a:p>
            <a:pPr lvl="1"/>
            <a:r>
              <a:rPr lang="en-US" sz="2000" dirty="0"/>
              <a:t>Sertraline 50 mg</a:t>
            </a:r>
          </a:p>
          <a:p>
            <a:pPr lvl="1"/>
            <a:r>
              <a:rPr lang="en-US" sz="2000" dirty="0"/>
              <a:t>Sacubitril/valsartan 24/26 twice a day</a:t>
            </a:r>
          </a:p>
          <a:p>
            <a:pPr lvl="1"/>
            <a:r>
              <a:rPr lang="en-US" sz="2000" dirty="0"/>
              <a:t>Furosemide 20 mg</a:t>
            </a:r>
          </a:p>
          <a:p>
            <a:r>
              <a:rPr lang="en-US" sz="2200" dirty="0"/>
              <a:t>Allergies:</a:t>
            </a:r>
          </a:p>
          <a:p>
            <a:pPr lvl="1"/>
            <a:r>
              <a:rPr lang="en-US" sz="2000" dirty="0"/>
              <a:t>NKDA</a:t>
            </a:r>
          </a:p>
        </p:txBody>
      </p:sp>
      <p:sp>
        <p:nvSpPr>
          <p:cNvPr id="10" name="Content Placeholder 3">
            <a:extLst>
              <a:ext uri="{FF2B5EF4-FFF2-40B4-BE49-F238E27FC236}">
                <a16:creationId xmlns:a16="http://schemas.microsoft.com/office/drawing/2014/main" id="{1CCC3493-06E6-FB4F-A5CB-0BA70B8F60B4}"/>
              </a:ext>
            </a:extLst>
          </p:cNvPr>
          <p:cNvSpPr txBox="1">
            <a:spLocks/>
          </p:cNvSpPr>
          <p:nvPr/>
        </p:nvSpPr>
        <p:spPr>
          <a:xfrm>
            <a:off x="408491" y="948428"/>
            <a:ext cx="3117674" cy="2888483"/>
          </a:xfrm>
          <a:prstGeom prst="rect">
            <a:avLst/>
          </a:prstGeom>
        </p:spPr>
        <p:txBody>
          <a:bodyPr vert="horz" wrap="square" lIns="0" tIns="45720" rIns="0" bIns="45720" rtlCol="0">
            <a:sp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a:buNone/>
            </a:pPr>
            <a:r>
              <a:rPr lang="en-US" sz="2200" dirty="0"/>
              <a:t>Patient:</a:t>
            </a:r>
          </a:p>
          <a:p>
            <a:r>
              <a:rPr lang="en-US" sz="2000" dirty="0"/>
              <a:t>SG is a 62 YO male with HTN, T2DM, prior anterior wall myocardial infarction. </a:t>
            </a:r>
            <a:br>
              <a:rPr lang="en-US" sz="2000" dirty="0"/>
            </a:br>
            <a:r>
              <a:rPr lang="en-US" sz="2000" dirty="0"/>
              <a:t>EF 40% noted on echocardiogram 2 months ago.</a:t>
            </a:r>
          </a:p>
          <a:p>
            <a:r>
              <a:rPr lang="en-US" sz="2000" dirty="0"/>
              <a:t>Presenting for follow-up visit.</a:t>
            </a:r>
          </a:p>
        </p:txBody>
      </p:sp>
      <p:pic>
        <p:nvPicPr>
          <p:cNvPr id="12" name="Picture 11" descr="A picture containing person, person, standing&#10;&#10;Description automatically generated">
            <a:extLst>
              <a:ext uri="{FF2B5EF4-FFF2-40B4-BE49-F238E27FC236}">
                <a16:creationId xmlns:a16="http://schemas.microsoft.com/office/drawing/2014/main" id="{E0E77B64-A4EE-F841-A189-47D7923357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43589" y="1078009"/>
            <a:ext cx="1595744" cy="2826378"/>
          </a:xfrm>
          <a:prstGeom prst="rect">
            <a:avLst/>
          </a:prstGeom>
        </p:spPr>
      </p:pic>
    </p:spTree>
    <p:extLst>
      <p:ext uri="{BB962C8B-B14F-4D97-AF65-F5344CB8AC3E}">
        <p14:creationId xmlns:p14="http://schemas.microsoft.com/office/powerpoint/2010/main" val="328004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person, standing&#10;&#10;Description automatically generated">
            <a:extLst>
              <a:ext uri="{FF2B5EF4-FFF2-40B4-BE49-F238E27FC236}">
                <a16:creationId xmlns:a16="http://schemas.microsoft.com/office/drawing/2014/main" id="{A7FE1A74-98AF-9C49-9B40-DD97CB71CC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04549" y="968049"/>
            <a:ext cx="1595744" cy="2826378"/>
          </a:xfrm>
          <a:prstGeom prst="rect">
            <a:avLst/>
          </a:prstGeom>
        </p:spPr>
      </p:pic>
      <p:sp>
        <p:nvSpPr>
          <p:cNvPr id="2" name="Title 1"/>
          <p:cNvSpPr>
            <a:spLocks noGrp="1"/>
          </p:cNvSpPr>
          <p:nvPr>
            <p:ph type="title"/>
          </p:nvPr>
        </p:nvSpPr>
        <p:spPr/>
        <p:txBody>
          <a:bodyPr lIns="0" rIns="0"/>
          <a:lstStyle/>
          <a:p>
            <a:pPr>
              <a:spcBef>
                <a:spcPts val="600"/>
              </a:spcBef>
            </a:pPr>
            <a:r>
              <a:rPr lang="en-US" sz="2800" dirty="0"/>
              <a:t>Patient Case, continued</a:t>
            </a:r>
          </a:p>
        </p:txBody>
      </p:sp>
      <p:sp>
        <p:nvSpPr>
          <p:cNvPr id="5" name="Text Placeholder 4">
            <a:extLst>
              <a:ext uri="{FF2B5EF4-FFF2-40B4-BE49-F238E27FC236}">
                <a16:creationId xmlns:a16="http://schemas.microsoft.com/office/drawing/2014/main" id="{3F1C4303-E8A8-8941-9E8D-754520846407}"/>
              </a:ext>
            </a:extLst>
          </p:cNvPr>
          <p:cNvSpPr>
            <a:spLocks noGrp="1"/>
          </p:cNvSpPr>
          <p:nvPr>
            <p:ph type="body" sz="quarter" idx="11"/>
          </p:nvPr>
        </p:nvSpPr>
        <p:spPr>
          <a:xfrm>
            <a:off x="-1" y="4761858"/>
            <a:ext cx="8064138" cy="381643"/>
          </a:xfrm>
        </p:spPr>
        <p:txBody>
          <a:bodyPr/>
          <a:lstStyle/>
          <a:p>
            <a:pPr marL="9525" indent="0"/>
            <a:r>
              <a:rPr lang="en-US" dirty="0"/>
              <a:t>A1C = Hemoglobin A1C. BMI = Body mass index. BP = Blood pressure. BUN = Blood Urea Nitrogen. eGFR = Estimated glomerular filtration rate. HR = Heart rate. LDL = Low density lipoprotein. UACR = Urine albumin-to-creatinine ratio.</a:t>
            </a:r>
          </a:p>
        </p:txBody>
      </p:sp>
      <p:sp>
        <p:nvSpPr>
          <p:cNvPr id="4" name="Content Placeholder 3">
            <a:extLst>
              <a:ext uri="{FF2B5EF4-FFF2-40B4-BE49-F238E27FC236}">
                <a16:creationId xmlns:a16="http://schemas.microsoft.com/office/drawing/2014/main" id="{DD2812F5-DCAF-4F47-95EE-68629B20B62D}"/>
              </a:ext>
            </a:extLst>
          </p:cNvPr>
          <p:cNvSpPr>
            <a:spLocks noGrp="1"/>
          </p:cNvSpPr>
          <p:nvPr>
            <p:ph sz="quarter" idx="10"/>
          </p:nvPr>
        </p:nvSpPr>
        <p:spPr/>
        <p:txBody>
          <a:bodyPr/>
          <a:lstStyle/>
          <a:p>
            <a:pPr marL="0" indent="0">
              <a:buNone/>
            </a:pPr>
            <a:endParaRPr lang="en-US" sz="2400" b="1" dirty="0"/>
          </a:p>
          <a:p>
            <a:endParaRPr lang="en-US" dirty="0"/>
          </a:p>
        </p:txBody>
      </p:sp>
      <p:sp>
        <p:nvSpPr>
          <p:cNvPr id="3" name="Content Placeholder 2">
            <a:extLst>
              <a:ext uri="{FF2B5EF4-FFF2-40B4-BE49-F238E27FC236}">
                <a16:creationId xmlns:a16="http://schemas.microsoft.com/office/drawing/2014/main" id="{7706D48E-DD85-DD49-8D4F-F548149C77A6}"/>
              </a:ext>
            </a:extLst>
          </p:cNvPr>
          <p:cNvSpPr>
            <a:spLocks noGrp="1"/>
          </p:cNvSpPr>
          <p:nvPr>
            <p:ph sz="half" idx="4294967295"/>
          </p:nvPr>
        </p:nvSpPr>
        <p:spPr>
          <a:xfrm>
            <a:off x="4042007" y="904876"/>
            <a:ext cx="3664132" cy="3797453"/>
          </a:xfrm>
        </p:spPr>
        <p:txBody>
          <a:bodyPr/>
          <a:lstStyle/>
          <a:p>
            <a:pPr marL="0" indent="0">
              <a:buNone/>
            </a:pPr>
            <a:r>
              <a:rPr lang="en-US" sz="2000" dirty="0"/>
              <a:t>Physical Exam:</a:t>
            </a:r>
          </a:p>
          <a:p>
            <a:pPr lvl="1"/>
            <a:r>
              <a:rPr lang="en-US" sz="2000" dirty="0"/>
              <a:t>BP: 120/70</a:t>
            </a:r>
          </a:p>
          <a:p>
            <a:pPr lvl="1"/>
            <a:r>
              <a:rPr lang="en-US" sz="2000" dirty="0"/>
              <a:t>HR: 64</a:t>
            </a:r>
          </a:p>
          <a:p>
            <a:pPr lvl="1"/>
            <a:r>
              <a:rPr lang="en-US" sz="2000" dirty="0"/>
              <a:t>BMI: 31</a:t>
            </a:r>
          </a:p>
          <a:p>
            <a:pPr marL="0" indent="0">
              <a:buNone/>
            </a:pPr>
            <a:r>
              <a:rPr lang="en-US" sz="2000" dirty="0"/>
              <a:t>Labs:</a:t>
            </a:r>
          </a:p>
          <a:p>
            <a:pPr lvl="1"/>
            <a:r>
              <a:rPr lang="en-US" sz="2000" dirty="0"/>
              <a:t>A1C: 6.8%</a:t>
            </a:r>
          </a:p>
          <a:p>
            <a:pPr lvl="1"/>
            <a:r>
              <a:rPr lang="en-US" sz="2000" dirty="0"/>
              <a:t>BUN/serum creatinine: 36/1.6 mg/dL</a:t>
            </a:r>
          </a:p>
          <a:p>
            <a:pPr lvl="1"/>
            <a:r>
              <a:rPr lang="en-US" sz="2000" dirty="0"/>
              <a:t>LDL: 72 mg/dL</a:t>
            </a:r>
          </a:p>
          <a:p>
            <a:pPr lvl="1"/>
            <a:r>
              <a:rPr lang="en-US" sz="2000" dirty="0"/>
              <a:t>eGFR = 43 mL/min</a:t>
            </a:r>
          </a:p>
          <a:p>
            <a:pPr lvl="1"/>
            <a:r>
              <a:rPr lang="en-US" sz="2000" dirty="0"/>
              <a:t>Albumin/creatinine </a:t>
            </a:r>
          </a:p>
          <a:p>
            <a:pPr marL="342900" lvl="1" indent="0">
              <a:buNone/>
            </a:pPr>
            <a:r>
              <a:rPr lang="en-US" sz="2000" dirty="0"/>
              <a:t>	(2 consecutive measures): 	30-300 mg/g </a:t>
            </a:r>
          </a:p>
          <a:p>
            <a:pPr lvl="1"/>
            <a:r>
              <a:rPr lang="en-US" sz="2000" dirty="0"/>
              <a:t>UACR = 275 mg/g</a:t>
            </a:r>
          </a:p>
        </p:txBody>
      </p:sp>
      <p:sp>
        <p:nvSpPr>
          <p:cNvPr id="10" name="Content Placeholder 3">
            <a:extLst>
              <a:ext uri="{FF2B5EF4-FFF2-40B4-BE49-F238E27FC236}">
                <a16:creationId xmlns:a16="http://schemas.microsoft.com/office/drawing/2014/main" id="{1CCC3493-06E6-FB4F-A5CB-0BA70B8F60B4}"/>
              </a:ext>
            </a:extLst>
          </p:cNvPr>
          <p:cNvSpPr txBox="1">
            <a:spLocks/>
          </p:cNvSpPr>
          <p:nvPr/>
        </p:nvSpPr>
        <p:spPr>
          <a:xfrm>
            <a:off x="417095" y="875059"/>
            <a:ext cx="3375972" cy="3354765"/>
          </a:xfrm>
          <a:prstGeom prst="rect">
            <a:avLst/>
          </a:prstGeom>
        </p:spPr>
        <p:txBody>
          <a:bodyPr vert="horz" wrap="square" lIns="0" tIns="45720" rIns="0" bIns="45720" rtlCol="0">
            <a:sp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dirty="0"/>
              <a:t>History:</a:t>
            </a:r>
          </a:p>
          <a:p>
            <a:r>
              <a:rPr lang="en-US" sz="2000" dirty="0"/>
              <a:t>Social-35-pack-year smoking history, stopped 12 years ago</a:t>
            </a:r>
          </a:p>
          <a:p>
            <a:r>
              <a:rPr lang="en-US" sz="2000" dirty="0"/>
              <a:t>Three beers weekly</a:t>
            </a:r>
          </a:p>
          <a:p>
            <a:r>
              <a:rPr lang="en-US" sz="2000" dirty="0"/>
              <a:t>Works as an executive for a shipping company</a:t>
            </a:r>
          </a:p>
          <a:p>
            <a:r>
              <a:rPr lang="en-US" sz="2000" dirty="0"/>
              <a:t>Married, two children, one grandchild</a:t>
            </a:r>
          </a:p>
          <a:p>
            <a:r>
              <a:rPr lang="en-US" sz="2000" dirty="0"/>
              <a:t>Walks the dog at least 2 miles twice weekly</a:t>
            </a:r>
          </a:p>
        </p:txBody>
      </p:sp>
    </p:spTree>
    <p:extLst>
      <p:ext uri="{BB962C8B-B14F-4D97-AF65-F5344CB8AC3E}">
        <p14:creationId xmlns:p14="http://schemas.microsoft.com/office/powerpoint/2010/main" val="11741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7FAD947D2F042BBC1600FAD8E4BAD" ma:contentTypeVersion="12" ma:contentTypeDescription="Create a new document." ma:contentTypeScope="" ma:versionID="0e9b86f38d6373893c0e0c934b40a3ba">
  <xsd:schema xmlns:xsd="http://www.w3.org/2001/XMLSchema" xmlns:xs="http://www.w3.org/2001/XMLSchema" xmlns:p="http://schemas.microsoft.com/office/2006/metadata/properties" xmlns:ns2="884e5dd4-cb57-4eaf-9c75-8bb1ff02a815" xmlns:ns3="0d8ad2ff-e548-4bdf-a201-25428ae2ac64" targetNamespace="http://schemas.microsoft.com/office/2006/metadata/properties" ma:root="true" ma:fieldsID="25695759b0a4fe812c259a0cde5b8b1e" ns2:_="" ns3:_="">
    <xsd:import namespace="884e5dd4-cb57-4eaf-9c75-8bb1ff02a815"/>
    <xsd:import namespace="0d8ad2ff-e548-4bdf-a201-25428ae2ac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e5dd4-cb57-4eaf-9c75-8bb1ff02a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8ad2ff-e548-4bdf-a201-25428ae2ac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853F12-8803-4DFD-BB3E-CE433A7AA147}">
  <ds:schemaRefs>
    <ds:schemaRef ds:uri="0d8ad2ff-e548-4bdf-a201-25428ae2ac64"/>
    <ds:schemaRef ds:uri="884e5dd4-cb57-4eaf-9c75-8bb1ff02a8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6B9EA5-0EF3-41DD-8EFB-26670DA5E66F}">
  <ds:schemaRefs>
    <ds:schemaRef ds:uri="http://schemas.microsoft.com/sharepoint/v3/contenttype/forms"/>
  </ds:schemaRefs>
</ds:datastoreItem>
</file>

<file path=customXml/itemProps3.xml><?xml version="1.0" encoding="utf-8"?>
<ds:datastoreItem xmlns:ds="http://schemas.openxmlformats.org/officeDocument/2006/customXml" ds:itemID="{C745FF31-CDE1-4935-BC07-40EF35408896}">
  <ds:schemaRefs>
    <ds:schemaRef ds:uri="http://purl.org/dc/dcmitype/"/>
    <ds:schemaRef ds:uri="http://schemas.microsoft.com/office/2006/documentManagement/types"/>
    <ds:schemaRef ds:uri="0d8ad2ff-e548-4bdf-a201-25428ae2ac64"/>
    <ds:schemaRef ds:uri="http://www.w3.org/XML/1998/namespace"/>
    <ds:schemaRef ds:uri="http://schemas.microsoft.com/office/2006/metadata/properties"/>
    <ds:schemaRef ds:uri="http://purl.org/dc/elements/1.1/"/>
    <ds:schemaRef ds:uri="884e5dd4-cb57-4eaf-9c75-8bb1ff02a815"/>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CMEO_HD</Template>
  <TotalTime>10497</TotalTime>
  <Words>11069</Words>
  <Application>Microsoft Macintosh PowerPoint</Application>
  <PresentationFormat>On-screen Show (16:9)</PresentationFormat>
  <Paragraphs>1485</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HelveticaNeue</vt:lpstr>
      <vt:lpstr>interstateregular</vt:lpstr>
      <vt:lpstr>CMEO_HD</vt:lpstr>
      <vt:lpstr>Halting Drivers of Chronic Kidney Disease Progression</vt:lpstr>
      <vt:lpstr>PowerPoint Presentation</vt:lpstr>
      <vt:lpstr>Dhiren K. Patel, PharmD, CDCES, BC-ADM</vt:lpstr>
      <vt:lpstr>Robert Busch, MD, FACE</vt:lpstr>
      <vt:lpstr>Javier Morales, MD, FACP, FACE</vt:lpstr>
      <vt:lpstr>Learning  Objective </vt:lpstr>
      <vt:lpstr>Audience Response</vt:lpstr>
      <vt:lpstr>Patient Case</vt:lpstr>
      <vt:lpstr>Patient Case, continued</vt:lpstr>
      <vt:lpstr>Audience Response</vt:lpstr>
      <vt:lpstr>Guideline-Recommended Screening</vt:lpstr>
      <vt:lpstr>Testing Approaches: UACR and eGFR</vt:lpstr>
      <vt:lpstr>CKD Progression Heatmap</vt:lpstr>
      <vt:lpstr>CKD Progression Heatmap:  Patient Case Prognosis</vt:lpstr>
      <vt:lpstr>PowerPoint Presentation</vt:lpstr>
      <vt:lpstr>Identification of CKD: 9 Out of 10 Patients Don’t Know They Have CKD1</vt:lpstr>
      <vt:lpstr>Potential Benefit of Slowing Progression of CKD  Lower CV Event Rate</vt:lpstr>
      <vt:lpstr>PowerPoint Presentation</vt:lpstr>
      <vt:lpstr>Learning  Objective </vt:lpstr>
      <vt:lpstr>Audience Response</vt:lpstr>
      <vt:lpstr>Contributors to CKD</vt:lpstr>
      <vt:lpstr>Renal and CV Functional Change with CKD: RAS and MR Overexpression as Contributors</vt:lpstr>
      <vt:lpstr>Drivers of Fibrosis and Kidney Damage</vt:lpstr>
      <vt:lpstr>The Science: Advancements in CKD</vt:lpstr>
      <vt:lpstr>PowerPoint Presentation</vt:lpstr>
      <vt:lpstr>Consequences of MR Overactivation</vt:lpstr>
      <vt:lpstr>Addressing Control: CKD Drivers</vt:lpstr>
      <vt:lpstr>PowerPoint Presentation</vt:lpstr>
      <vt:lpstr>Renal Protective Mechanisms</vt:lpstr>
      <vt:lpstr>Learning  Objective </vt:lpstr>
      <vt:lpstr>Current Standard of Care</vt:lpstr>
      <vt:lpstr>Residual Risk Despite RAS Blockade</vt:lpstr>
      <vt:lpstr>CREDENCE Study Population: T2DM &amp; CKD</vt:lpstr>
      <vt:lpstr>SGLT-2 Inhibitor Trial: CREDENCE  Canagliflozin in T2DM &amp; CKD</vt:lpstr>
      <vt:lpstr>SGLT-2 Inhibitor Trial: CREDENCE  Canagliflozin in T2DM &amp; CKD</vt:lpstr>
      <vt:lpstr>CREDENCE: Subgroup Analysis by eGFR and UACR</vt:lpstr>
      <vt:lpstr>Canagliflozin Effects on UACR and eGFR in T2DM &amp; CKD</vt:lpstr>
      <vt:lpstr>DAPA-CKD Study Population: Dapagliflozin      in CKD ± T2DM</vt:lpstr>
      <vt:lpstr>SGLT-2 Inhibitor Trial: DAPA-CKD  Dapagliflozin in CKD With or Without T2DM</vt:lpstr>
      <vt:lpstr>SGLT-2 Inhibitor Trial: DAPA-CKD Dapagliflozin in CKD With or Without T2DM</vt:lpstr>
      <vt:lpstr>Dapagliflozin Effects on eGFR in CKD With or Without T2DM</vt:lpstr>
      <vt:lpstr>DAPA-CKD:  Subgroup Analysis by eGFR and UACR</vt:lpstr>
      <vt:lpstr>EMPA-KIDNEY Study Population:  Empagliflozin in               CKD ± T2DM</vt:lpstr>
      <vt:lpstr>Differences in SGLT-2 Inhibitor Approvals in CKD</vt:lpstr>
      <vt:lpstr>GLP-1 RAs in CVOTs Suggest Kidney Protection</vt:lpstr>
      <vt:lpstr>FLOW Study Population:  Semaglutide in T2DM &amp; CKD </vt:lpstr>
      <vt:lpstr>SGLT-2 Inhibitor or GLP-1 RA?</vt:lpstr>
      <vt:lpstr>GLP-1 RAs and SGLT2 Inhibitors  Under-Prescribed When Indicated</vt:lpstr>
      <vt:lpstr>Comparison of MRAs</vt:lpstr>
      <vt:lpstr>FIDELIO-DKD Study Population:  Finerenone in T2DM &amp; CKD</vt:lpstr>
      <vt:lpstr>MRA Trial: FIDELIO-DKD Finerenone in T2DM &amp; CKD</vt:lpstr>
      <vt:lpstr>MRA Trial: FIDELIO-DKD Finerenone in T2DM &amp; CKD</vt:lpstr>
      <vt:lpstr>FIDELIO-DKD: Subgroup Analysis</vt:lpstr>
      <vt:lpstr>Finerenone Effects on UACR and eGFR in  T2DM &amp; CKD</vt:lpstr>
      <vt:lpstr>FIDELITY: Pooled Analysis of FIDELIO-DKD and FIGARO-DKD</vt:lpstr>
      <vt:lpstr>FIDELITY Analysis Results</vt:lpstr>
      <vt:lpstr>Differences in MRA Approvals</vt:lpstr>
      <vt:lpstr>Audience Response</vt:lpstr>
      <vt:lpstr>Approximately what percentage of patients with T2DM develop CKD?</vt:lpstr>
      <vt:lpstr>Audience Response</vt:lpstr>
      <vt:lpstr>Which medication modification to SG’s regimen would be most beneficial to delay progression of eGFR decline and UACR improvement?</vt:lpstr>
      <vt:lpstr>Audience Response</vt:lpstr>
      <vt:lpstr>Which of the following theories may cause CKD in a patient with diabetes?</vt:lpstr>
      <vt:lpstr>SMART Goals</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Kathleen Blake</cp:lastModifiedBy>
  <cp:revision>501</cp:revision>
  <dcterms:created xsi:type="dcterms:W3CDTF">2021-04-03T14:18:37Z</dcterms:created>
  <dcterms:modified xsi:type="dcterms:W3CDTF">2021-11-04T14:44:28Z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0x0101000AF7FAD947D2F042BBC1600FAD8E4BAD</vt:lpwstr>
  </property>
</Properties>
</file>