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4" r:id="rId1"/>
  </p:sldMasterIdLst>
  <p:notesMasterIdLst>
    <p:notesMasterId r:id="rId46"/>
  </p:notesMasterIdLst>
  <p:handoutMasterIdLst>
    <p:handoutMasterId r:id="rId47"/>
  </p:handoutMasterIdLst>
  <p:sldIdLst>
    <p:sldId id="4360" r:id="rId2"/>
    <p:sldId id="4361" r:id="rId3"/>
    <p:sldId id="4375" r:id="rId4"/>
    <p:sldId id="4376" r:id="rId5"/>
    <p:sldId id="4483" r:id="rId6"/>
    <p:sldId id="380" r:id="rId7"/>
    <p:sldId id="4377" r:id="rId8"/>
    <p:sldId id="4591" r:id="rId9"/>
    <p:sldId id="4571" r:id="rId10"/>
    <p:sldId id="4590" r:id="rId11"/>
    <p:sldId id="4562" r:id="rId12"/>
    <p:sldId id="4592" r:id="rId13"/>
    <p:sldId id="597" r:id="rId14"/>
    <p:sldId id="4589" r:id="rId15"/>
    <p:sldId id="4528" r:id="rId16"/>
    <p:sldId id="389" r:id="rId17"/>
    <p:sldId id="4573" r:id="rId18"/>
    <p:sldId id="352" r:id="rId19"/>
    <p:sldId id="340" r:id="rId20"/>
    <p:sldId id="290" r:id="rId21"/>
    <p:sldId id="4585" r:id="rId22"/>
    <p:sldId id="4588" r:id="rId23"/>
    <p:sldId id="351" r:id="rId24"/>
    <p:sldId id="4531" r:id="rId25"/>
    <p:sldId id="4570" r:id="rId26"/>
    <p:sldId id="830" r:id="rId27"/>
    <p:sldId id="4554" r:id="rId28"/>
    <p:sldId id="388" r:id="rId29"/>
    <p:sldId id="4563" r:id="rId30"/>
    <p:sldId id="291" r:id="rId31"/>
    <p:sldId id="4582" r:id="rId32"/>
    <p:sldId id="4485" r:id="rId33"/>
    <p:sldId id="4567" r:id="rId34"/>
    <p:sldId id="4587" r:id="rId35"/>
    <p:sldId id="4584" r:id="rId36"/>
    <p:sldId id="4575" r:id="rId37"/>
    <p:sldId id="4583" r:id="rId38"/>
    <p:sldId id="4549" r:id="rId39"/>
    <p:sldId id="4574" r:id="rId40"/>
    <p:sldId id="4586" r:id="rId41"/>
    <p:sldId id="4355" r:id="rId42"/>
    <p:sldId id="4356" r:id="rId43"/>
    <p:sldId id="4288" r:id="rId44"/>
    <p:sldId id="4579"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6" userDrawn="1">
          <p15:clr>
            <a:srgbClr val="A4A3A4"/>
          </p15:clr>
        </p15:guide>
        <p15:guide id="2" pos="2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Perez" initials="JP" lastIdx="18" clrIdx="0">
    <p:extLst>
      <p:ext uri="{19B8F6BF-5375-455C-9EA6-DF929625EA0E}">
        <p15:presenceInfo xmlns:p15="http://schemas.microsoft.com/office/powerpoint/2012/main" userId="S::perezj@knowfully.com::dde488b3-8563-4d73-a7e1-d05c6708334a" providerId="AD"/>
      </p:ext>
    </p:extLst>
  </p:cmAuthor>
  <p:cmAuthor id="2" name="Noreen Iftikhar, MD" initials="NIM" lastIdx="32" clrIdx="1">
    <p:extLst>
      <p:ext uri="{19B8F6BF-5375-455C-9EA6-DF929625EA0E}">
        <p15:presenceInfo xmlns:p15="http://schemas.microsoft.com/office/powerpoint/2012/main" userId="S::iftikharn@knowfully.com::b309752a-026d-49cd-a086-bfe6bb9dbc50" providerId="AD"/>
      </p:ext>
    </p:extLst>
  </p:cmAuthor>
  <p:cmAuthor id="3" name="Susan Meehan-Perry" initials="SMP" lastIdx="11" clrIdx="2">
    <p:extLst>
      <p:ext uri="{19B8F6BF-5375-455C-9EA6-DF929625EA0E}">
        <p15:presenceInfo xmlns:p15="http://schemas.microsoft.com/office/powerpoint/2012/main" userId="S::perrys@knowfully.com::85ee32ea-2199-4a62-85bf-9817686f50cf" providerId="AD"/>
      </p:ext>
    </p:extLst>
  </p:cmAuthor>
  <p:cmAuthor id="4" name="Junko Takeshita" initials="JT" lastIdx="1" clrIdx="3">
    <p:extLst>
      <p:ext uri="{19B8F6BF-5375-455C-9EA6-DF929625EA0E}">
        <p15:presenceInfo xmlns:p15="http://schemas.microsoft.com/office/powerpoint/2012/main" userId="a497cbc8e99bb4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59BF9"/>
    <a:srgbClr val="2584D2"/>
    <a:srgbClr val="1B619B"/>
    <a:srgbClr val="00B050"/>
    <a:srgbClr val="0B273E"/>
    <a:srgbClr val="F60000"/>
    <a:srgbClr val="DDE2E4"/>
    <a:srgbClr val="5C6B72"/>
    <a:srgbClr val="1B85DA"/>
    <a:srgbClr val="629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87"/>
    <p:restoredTop sz="95735"/>
  </p:normalViewPr>
  <p:slideViewPr>
    <p:cSldViewPr snapToGrid="0" snapToObjects="1">
      <p:cViewPr>
        <p:scale>
          <a:sx n="109" d="100"/>
          <a:sy n="109" d="100"/>
        </p:scale>
        <p:origin x="2192" y="888"/>
      </p:cViewPr>
      <p:guideLst>
        <p:guide orient="horz" pos="3156"/>
        <p:guide pos="264"/>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87" d="100"/>
          <a:sy n="87" d="100"/>
        </p:scale>
        <p:origin x="3704"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Prevalence (%)</c:v>
                </c:pt>
              </c:strCache>
            </c:strRef>
          </c:tx>
          <c:spPr>
            <a:solidFill>
              <a:schemeClr val="accent1"/>
            </a:solidFill>
            <a:ln>
              <a:noFill/>
            </a:ln>
            <a:effectLst/>
          </c:spPr>
          <c:invertIfNegative val="0"/>
          <c:dPt>
            <c:idx val="0"/>
            <c:invertIfNegative val="0"/>
            <c:bubble3D val="0"/>
            <c:spPr>
              <a:solidFill>
                <a:srgbClr val="0B273E"/>
              </a:solidFill>
              <a:ln>
                <a:noFill/>
              </a:ln>
              <a:effectLst/>
            </c:spPr>
            <c:extLst>
              <c:ext xmlns:c16="http://schemas.microsoft.com/office/drawing/2014/chart" uri="{C3380CC4-5D6E-409C-BE32-E72D297353CC}">
                <c16:uniqueId val="{00000004-6D2A-7E49-9052-012E46504048}"/>
              </c:ext>
            </c:extLst>
          </c:dPt>
          <c:dPt>
            <c:idx val="1"/>
            <c:invertIfNegative val="0"/>
            <c:bubble3D val="0"/>
            <c:spPr>
              <a:solidFill>
                <a:srgbClr val="F60000"/>
              </a:solidFill>
              <a:ln>
                <a:noFill/>
              </a:ln>
              <a:effectLst/>
            </c:spPr>
            <c:extLst>
              <c:ext xmlns:c16="http://schemas.microsoft.com/office/drawing/2014/chart" uri="{C3380CC4-5D6E-409C-BE32-E72D297353CC}">
                <c16:uniqueId val="{00000005-6D2A-7E49-9052-012E46504048}"/>
              </c:ext>
            </c:extLst>
          </c:dPt>
          <c:dPt>
            <c:idx val="2"/>
            <c:invertIfNegative val="0"/>
            <c:bubble3D val="0"/>
            <c:spPr>
              <a:solidFill>
                <a:srgbClr val="259BF9"/>
              </a:solidFill>
              <a:ln>
                <a:noFill/>
              </a:ln>
              <a:effectLst/>
            </c:spPr>
            <c:extLst>
              <c:ext xmlns:c16="http://schemas.microsoft.com/office/drawing/2014/chart" uri="{C3380CC4-5D6E-409C-BE32-E72D297353CC}">
                <c16:uniqueId val="{00000006-6D2A-7E49-9052-012E4650404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c:v>
                </c:pt>
                <c:pt idx="1">
                  <c:v>Black</c:v>
                </c:pt>
                <c:pt idx="2">
                  <c:v>Hispanic</c:v>
                </c:pt>
              </c:strCache>
            </c:strRef>
          </c:cat>
          <c:val>
            <c:numRef>
              <c:f>Sheet1!$B$2:$B$4</c:f>
              <c:numCache>
                <c:formatCode>General</c:formatCode>
                <c:ptCount val="3"/>
                <c:pt idx="0">
                  <c:v>11.2</c:v>
                </c:pt>
                <c:pt idx="1">
                  <c:v>17.100000000000001</c:v>
                </c:pt>
                <c:pt idx="2">
                  <c:v>8.6999999999999993</c:v>
                </c:pt>
              </c:numCache>
            </c:numRef>
          </c:val>
          <c:extLst>
            <c:ext xmlns:c16="http://schemas.microsoft.com/office/drawing/2014/chart" uri="{C3380CC4-5D6E-409C-BE32-E72D297353CC}">
              <c16:uniqueId val="{00000000-6D2A-7E49-9052-012E46504048}"/>
            </c:ext>
          </c:extLst>
        </c:ser>
        <c:dLbls>
          <c:showLegendKey val="0"/>
          <c:showVal val="0"/>
          <c:showCatName val="0"/>
          <c:showSerName val="0"/>
          <c:showPercent val="0"/>
          <c:showBubbleSize val="0"/>
        </c:dLbls>
        <c:gapWidth val="219"/>
        <c:overlap val="-27"/>
        <c:axId val="2072156303"/>
        <c:axId val="2072167007"/>
      </c:barChart>
      <c:catAx>
        <c:axId val="207215630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72167007"/>
        <c:crosses val="autoZero"/>
        <c:auto val="1"/>
        <c:lblAlgn val="ctr"/>
        <c:lblOffset val="100"/>
        <c:noMultiLvlLbl val="0"/>
      </c:catAx>
      <c:valAx>
        <c:axId val="2072167007"/>
        <c:scaling>
          <c:orientation val="minMax"/>
          <c:max val="20"/>
        </c:scaling>
        <c:delete val="0"/>
        <c:axPos val="l"/>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2156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White</c:v>
                </c:pt>
              </c:strCache>
            </c:strRef>
          </c:tx>
          <c:spPr>
            <a:solidFill>
              <a:schemeClr val="accent1"/>
            </a:solidFill>
            <a:ln>
              <a:noFill/>
            </a:ln>
            <a:effectLst/>
          </c:spPr>
          <c:invertIfNegative val="0"/>
          <c:dPt>
            <c:idx val="0"/>
            <c:invertIfNegative val="0"/>
            <c:bubble3D val="0"/>
            <c:spPr>
              <a:solidFill>
                <a:srgbClr val="0B273E"/>
              </a:solidFill>
              <a:ln>
                <a:noFill/>
              </a:ln>
              <a:effectLst/>
            </c:spPr>
            <c:extLst>
              <c:ext xmlns:c16="http://schemas.microsoft.com/office/drawing/2014/chart" uri="{C3380CC4-5D6E-409C-BE32-E72D297353CC}">
                <c16:uniqueId val="{00000004-8229-1648-8691-A57A7C97F458}"/>
              </c:ext>
            </c:extLst>
          </c:dPt>
          <c:dPt>
            <c:idx val="1"/>
            <c:invertIfNegative val="0"/>
            <c:bubble3D val="0"/>
            <c:spPr>
              <a:solidFill>
                <a:srgbClr val="0B273E"/>
              </a:solidFill>
              <a:ln>
                <a:noFill/>
              </a:ln>
              <a:effectLst/>
            </c:spPr>
            <c:extLst>
              <c:ext xmlns:c16="http://schemas.microsoft.com/office/drawing/2014/chart" uri="{C3380CC4-5D6E-409C-BE32-E72D297353CC}">
                <c16:uniqueId val="{00000005-8229-1648-8691-A57A7C97F458}"/>
              </c:ext>
            </c:extLst>
          </c:dPt>
          <c:dPt>
            <c:idx val="2"/>
            <c:invertIfNegative val="0"/>
            <c:bubble3D val="0"/>
            <c:spPr>
              <a:solidFill>
                <a:srgbClr val="0B273E"/>
              </a:solidFill>
              <a:ln>
                <a:noFill/>
              </a:ln>
              <a:effectLst/>
            </c:spPr>
            <c:extLst>
              <c:ext xmlns:c16="http://schemas.microsoft.com/office/drawing/2014/chart" uri="{C3380CC4-5D6E-409C-BE32-E72D297353CC}">
                <c16:uniqueId val="{00000006-8229-1648-8691-A57A7C97F45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Mild</c:v>
                </c:pt>
                <c:pt idx="1">
                  <c:v>Moderate</c:v>
                </c:pt>
                <c:pt idx="2">
                  <c:v>Severe</c:v>
                </c:pt>
              </c:strCache>
            </c:strRef>
          </c:cat>
          <c:val>
            <c:numRef>
              <c:f>Sheet1!$B$2:$B$4</c:f>
              <c:numCache>
                <c:formatCode>General</c:formatCode>
                <c:ptCount val="3"/>
                <c:pt idx="0">
                  <c:v>71.8</c:v>
                </c:pt>
                <c:pt idx="1">
                  <c:v>23.1</c:v>
                </c:pt>
                <c:pt idx="2">
                  <c:v>5.0999999999999996</c:v>
                </c:pt>
              </c:numCache>
            </c:numRef>
          </c:val>
          <c:extLst>
            <c:ext xmlns:c16="http://schemas.microsoft.com/office/drawing/2014/chart" uri="{C3380CC4-5D6E-409C-BE32-E72D297353CC}">
              <c16:uniqueId val="{00000000-8229-1648-8691-A57A7C97F458}"/>
            </c:ext>
          </c:extLst>
        </c:ser>
        <c:ser>
          <c:idx val="1"/>
          <c:order val="1"/>
          <c:tx>
            <c:strRef>
              <c:f>Sheet1!$C$1</c:f>
              <c:strCache>
                <c:ptCount val="1"/>
                <c:pt idx="0">
                  <c:v>Black</c:v>
                </c:pt>
              </c:strCache>
            </c:strRef>
          </c:tx>
          <c:spPr>
            <a:solidFill>
              <a:srgbClr val="F60000"/>
            </a:solidFill>
            <a:ln>
              <a:noFill/>
            </a:ln>
            <a:effectLst/>
          </c:spPr>
          <c:invertIfNegative val="0"/>
          <c:dPt>
            <c:idx val="0"/>
            <c:invertIfNegative val="0"/>
            <c:bubble3D val="0"/>
            <c:spPr>
              <a:solidFill>
                <a:srgbClr val="F60000"/>
              </a:solidFill>
              <a:ln>
                <a:noFill/>
              </a:ln>
              <a:effectLst/>
            </c:spPr>
            <c:extLst>
              <c:ext xmlns:c16="http://schemas.microsoft.com/office/drawing/2014/chart" uri="{C3380CC4-5D6E-409C-BE32-E72D297353CC}">
                <c16:uniqueId val="{00000007-8229-1648-8691-A57A7C97F458}"/>
              </c:ext>
            </c:extLst>
          </c:dPt>
          <c:dPt>
            <c:idx val="1"/>
            <c:invertIfNegative val="0"/>
            <c:bubble3D val="0"/>
            <c:spPr>
              <a:solidFill>
                <a:srgbClr val="F60000"/>
              </a:solidFill>
              <a:ln>
                <a:noFill/>
              </a:ln>
              <a:effectLst/>
            </c:spPr>
            <c:extLst>
              <c:ext xmlns:c16="http://schemas.microsoft.com/office/drawing/2014/chart" uri="{C3380CC4-5D6E-409C-BE32-E72D297353CC}">
                <c16:uniqueId val="{00000008-8229-1648-8691-A57A7C97F458}"/>
              </c:ext>
            </c:extLst>
          </c:dPt>
          <c:dPt>
            <c:idx val="2"/>
            <c:invertIfNegative val="0"/>
            <c:bubble3D val="0"/>
            <c:spPr>
              <a:solidFill>
                <a:srgbClr val="F60000"/>
              </a:solidFill>
              <a:ln>
                <a:noFill/>
              </a:ln>
              <a:effectLst/>
            </c:spPr>
            <c:extLst>
              <c:ext xmlns:c16="http://schemas.microsoft.com/office/drawing/2014/chart" uri="{C3380CC4-5D6E-409C-BE32-E72D297353CC}">
                <c16:uniqueId val="{00000009-8229-1648-8691-A57A7C97F45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Mild</c:v>
                </c:pt>
                <c:pt idx="1">
                  <c:v>Moderate</c:v>
                </c:pt>
                <c:pt idx="2">
                  <c:v>Severe</c:v>
                </c:pt>
              </c:strCache>
            </c:strRef>
          </c:cat>
          <c:val>
            <c:numRef>
              <c:f>Sheet1!$C$2:$C$4</c:f>
              <c:numCache>
                <c:formatCode>General</c:formatCode>
                <c:ptCount val="3"/>
                <c:pt idx="0">
                  <c:v>60.5</c:v>
                </c:pt>
                <c:pt idx="1">
                  <c:v>28.4</c:v>
                </c:pt>
                <c:pt idx="2">
                  <c:v>11.2</c:v>
                </c:pt>
              </c:numCache>
            </c:numRef>
          </c:val>
          <c:extLst>
            <c:ext xmlns:c16="http://schemas.microsoft.com/office/drawing/2014/chart" uri="{C3380CC4-5D6E-409C-BE32-E72D297353CC}">
              <c16:uniqueId val="{00000001-8229-1648-8691-A57A7C97F458}"/>
            </c:ext>
          </c:extLst>
        </c:ser>
        <c:ser>
          <c:idx val="2"/>
          <c:order val="2"/>
          <c:tx>
            <c:strRef>
              <c:f>Sheet1!$D$1</c:f>
              <c:strCache>
                <c:ptCount val="1"/>
                <c:pt idx="0">
                  <c:v>Hispanic</c:v>
                </c:pt>
              </c:strCache>
            </c:strRef>
          </c:tx>
          <c:spPr>
            <a:solidFill>
              <a:srgbClr val="259BF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Mild</c:v>
                </c:pt>
                <c:pt idx="1">
                  <c:v>Moderate</c:v>
                </c:pt>
                <c:pt idx="2">
                  <c:v>Severe</c:v>
                </c:pt>
              </c:strCache>
            </c:strRef>
          </c:cat>
          <c:val>
            <c:numRef>
              <c:f>Sheet1!$D$2:$D$4</c:f>
              <c:numCache>
                <c:formatCode>General</c:formatCode>
                <c:ptCount val="3"/>
                <c:pt idx="0">
                  <c:v>61.8</c:v>
                </c:pt>
                <c:pt idx="1">
                  <c:v>30.2</c:v>
                </c:pt>
                <c:pt idx="2">
                  <c:v>8</c:v>
                </c:pt>
              </c:numCache>
            </c:numRef>
          </c:val>
          <c:extLst>
            <c:ext xmlns:c16="http://schemas.microsoft.com/office/drawing/2014/chart" uri="{C3380CC4-5D6E-409C-BE32-E72D297353CC}">
              <c16:uniqueId val="{00000002-8229-1648-8691-A57A7C97F458}"/>
            </c:ext>
          </c:extLst>
        </c:ser>
        <c:dLbls>
          <c:dLblPos val="outEnd"/>
          <c:showLegendKey val="0"/>
          <c:showVal val="1"/>
          <c:showCatName val="0"/>
          <c:showSerName val="0"/>
          <c:showPercent val="0"/>
          <c:showBubbleSize val="0"/>
        </c:dLbls>
        <c:gapWidth val="219"/>
        <c:overlap val="-27"/>
        <c:axId val="52590672"/>
        <c:axId val="950433712"/>
      </c:barChart>
      <c:catAx>
        <c:axId val="52590672"/>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50433712"/>
        <c:crosses val="autoZero"/>
        <c:auto val="1"/>
        <c:lblAlgn val="ctr"/>
        <c:lblOffset val="100"/>
        <c:noMultiLvlLbl val="0"/>
      </c:catAx>
      <c:valAx>
        <c:axId val="950433712"/>
        <c:scaling>
          <c:orientation val="minMax"/>
        </c:scaling>
        <c:delete val="0"/>
        <c:axPos val="l"/>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259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3904F2-2E54-6D4F-9145-FF70E65C41AE}" type="datetimeFigureOut">
              <a:rPr lang="en-US" smtClean="0"/>
              <a:pPr/>
              <a:t>8/16/21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C47599-E2E1-5B48-9E7A-469EF857F5A3}" type="slidenum">
              <a:rPr lang="en-US" smtClean="0"/>
              <a:pPr/>
              <a:t>‹#›</a:t>
            </a:fld>
            <a:endParaRPr lang="en-US" dirty="0"/>
          </a:p>
        </p:txBody>
      </p:sp>
    </p:spTree>
    <p:extLst>
      <p:ext uri="{BB962C8B-B14F-4D97-AF65-F5344CB8AC3E}">
        <p14:creationId xmlns:p14="http://schemas.microsoft.com/office/powerpoint/2010/main" val="3053289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021D8-40CD-BC42-85F5-94A06F6FE532}" type="datetimeFigureOut">
              <a:rPr lang="en-US" smtClean="0"/>
              <a:pPr/>
              <a:t>8/16/21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6E1A8-6D11-D944-BA46-3CE3E43A53DE}" type="slidenum">
              <a:rPr lang="en-US" smtClean="0"/>
              <a:pPr/>
              <a:t>‹#›</a:t>
            </a:fld>
            <a:endParaRPr lang="en-US" dirty="0"/>
          </a:p>
        </p:txBody>
      </p:sp>
    </p:spTree>
    <p:extLst>
      <p:ext uri="{BB962C8B-B14F-4D97-AF65-F5344CB8AC3E}">
        <p14:creationId xmlns:p14="http://schemas.microsoft.com/office/powerpoint/2010/main" val="37114252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a:t>
            </a:fld>
            <a:endParaRPr lang="en-US" dirty="0"/>
          </a:p>
        </p:txBody>
      </p:sp>
    </p:spTree>
    <p:extLst>
      <p:ext uri="{BB962C8B-B14F-4D97-AF65-F5344CB8AC3E}">
        <p14:creationId xmlns:p14="http://schemas.microsoft.com/office/powerpoint/2010/main" val="368178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18</a:t>
            </a:fld>
            <a:endParaRPr lang="en-US" dirty="0"/>
          </a:p>
        </p:txBody>
      </p:sp>
    </p:spTree>
    <p:extLst>
      <p:ext uri="{BB962C8B-B14F-4D97-AF65-F5344CB8AC3E}">
        <p14:creationId xmlns:p14="http://schemas.microsoft.com/office/powerpoint/2010/main" val="125307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39A6C6-3B16-4F78-9542-F6E224B933B8}" type="slidenum">
              <a:rPr lang="en-US" smtClean="0"/>
              <a:pPr>
                <a:defRPr/>
              </a:pPr>
              <a:t>22</a:t>
            </a:fld>
            <a:endParaRPr lang="en-US" dirty="0"/>
          </a:p>
        </p:txBody>
      </p:sp>
    </p:spTree>
    <p:extLst>
      <p:ext uri="{BB962C8B-B14F-4D97-AF65-F5344CB8AC3E}">
        <p14:creationId xmlns:p14="http://schemas.microsoft.com/office/powerpoint/2010/main" val="4130456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All three in an interactive discussion. What do you use in practice. </a:t>
            </a:r>
          </a:p>
        </p:txBody>
      </p:sp>
      <p:sp>
        <p:nvSpPr>
          <p:cNvPr id="4" name="Slide Number Placeholder 3"/>
          <p:cNvSpPr>
            <a:spLocks noGrp="1"/>
          </p:cNvSpPr>
          <p:nvPr>
            <p:ph type="sldNum" sz="quarter" idx="5"/>
          </p:nvPr>
        </p:nvSpPr>
        <p:spPr/>
        <p:txBody>
          <a:bodyPr/>
          <a:lstStyle/>
          <a:p>
            <a:fld id="{9446E1A8-6D11-D944-BA46-3CE3E43A53DE}" type="slidenum">
              <a:rPr lang="en-US" smtClean="0"/>
              <a:pPr/>
              <a:t>24</a:t>
            </a:fld>
            <a:endParaRPr lang="en-US" dirty="0"/>
          </a:p>
        </p:txBody>
      </p:sp>
    </p:spTree>
    <p:extLst>
      <p:ext uri="{BB962C8B-B14F-4D97-AF65-F5344CB8AC3E}">
        <p14:creationId xmlns:p14="http://schemas.microsoft.com/office/powerpoint/2010/main" val="1508126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box should remain in bold letters by the others should be greyed out to keep the focus on the top bar.</a:t>
            </a:r>
          </a:p>
        </p:txBody>
      </p:sp>
      <p:sp>
        <p:nvSpPr>
          <p:cNvPr id="4" name="Slide Number Placeholder 3"/>
          <p:cNvSpPr>
            <a:spLocks noGrp="1"/>
          </p:cNvSpPr>
          <p:nvPr>
            <p:ph type="sldNum" sz="quarter" idx="5"/>
          </p:nvPr>
        </p:nvSpPr>
        <p:spPr/>
        <p:txBody>
          <a:bodyPr/>
          <a:lstStyle/>
          <a:p>
            <a:fld id="{9446E1A8-6D11-D944-BA46-3CE3E43A53DE}" type="slidenum">
              <a:rPr lang="en-US" smtClean="0"/>
              <a:pPr/>
              <a:t>26</a:t>
            </a:fld>
            <a:endParaRPr lang="en-US" dirty="0"/>
          </a:p>
        </p:txBody>
      </p:sp>
    </p:spTree>
    <p:extLst>
      <p:ext uri="{BB962C8B-B14F-4D97-AF65-F5344CB8AC3E}">
        <p14:creationId xmlns:p14="http://schemas.microsoft.com/office/powerpoint/2010/main" val="3574349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27</a:t>
            </a:fld>
            <a:endParaRPr lang="en-US" dirty="0"/>
          </a:p>
        </p:txBody>
      </p:sp>
    </p:spTree>
    <p:extLst>
      <p:ext uri="{BB962C8B-B14F-4D97-AF65-F5344CB8AC3E}">
        <p14:creationId xmlns:p14="http://schemas.microsoft.com/office/powerpoint/2010/main" val="332434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99F38-3F4C-44B8-BFEB-06C691117A26}" type="slidenum">
              <a:rPr lang="en-US"/>
              <a:t>28</a:t>
            </a:fld>
            <a:endParaRPr lang="en-US" dirty="0"/>
          </a:p>
        </p:txBody>
      </p:sp>
    </p:spTree>
    <p:extLst>
      <p:ext uri="{BB962C8B-B14F-4D97-AF65-F5344CB8AC3E}">
        <p14:creationId xmlns:p14="http://schemas.microsoft.com/office/powerpoint/2010/main" val="325106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96AD9-F980-48E0-94F4-813B492801DF}" type="slidenum">
              <a:rPr lang="en-US" smtClean="0"/>
              <a:t>29</a:t>
            </a:fld>
            <a:endParaRPr lang="en-US" dirty="0"/>
          </a:p>
        </p:txBody>
      </p:sp>
    </p:spTree>
    <p:extLst>
      <p:ext uri="{BB962C8B-B14F-4D97-AF65-F5344CB8AC3E}">
        <p14:creationId xmlns:p14="http://schemas.microsoft.com/office/powerpoint/2010/main" val="849157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Dr. Silverberg, please use this slide to support that it doesn’t take that much time to use these tools in practice) </a:t>
            </a: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34</a:t>
            </a:fld>
            <a:endParaRPr lang="en-US" dirty="0"/>
          </a:p>
        </p:txBody>
      </p:sp>
    </p:spTree>
    <p:extLst>
      <p:ext uri="{BB962C8B-B14F-4D97-AF65-F5344CB8AC3E}">
        <p14:creationId xmlns:p14="http://schemas.microsoft.com/office/powerpoint/2010/main" val="1694265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35</a:t>
            </a:fld>
            <a:endParaRPr lang="en-US" dirty="0"/>
          </a:p>
        </p:txBody>
      </p:sp>
    </p:spTree>
    <p:extLst>
      <p:ext uri="{BB962C8B-B14F-4D97-AF65-F5344CB8AC3E}">
        <p14:creationId xmlns:p14="http://schemas.microsoft.com/office/powerpoint/2010/main" val="3900629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38</a:t>
            </a:fld>
            <a:endParaRPr lang="en-US" dirty="0"/>
          </a:p>
        </p:txBody>
      </p:sp>
    </p:spTree>
    <p:extLst>
      <p:ext uri="{BB962C8B-B14F-4D97-AF65-F5344CB8AC3E}">
        <p14:creationId xmlns:p14="http://schemas.microsoft.com/office/powerpoint/2010/main" val="415834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6E1A8-6D11-D944-BA46-3CE3E43A53DE}" type="slidenum">
              <a:rPr lang="en-US" smtClean="0"/>
              <a:pPr/>
              <a:t>2</a:t>
            </a:fld>
            <a:endParaRPr lang="en-US" dirty="0"/>
          </a:p>
        </p:txBody>
      </p:sp>
    </p:spTree>
    <p:extLst>
      <p:ext uri="{BB962C8B-B14F-4D97-AF65-F5344CB8AC3E}">
        <p14:creationId xmlns:p14="http://schemas.microsoft.com/office/powerpoint/2010/main" val="2001708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applicable </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42</a:t>
            </a:fld>
            <a:endParaRPr lang="en-US" dirty="0"/>
          </a:p>
        </p:txBody>
      </p:sp>
    </p:spTree>
    <p:extLst>
      <p:ext uri="{BB962C8B-B14F-4D97-AF65-F5344CB8AC3E}">
        <p14:creationId xmlns:p14="http://schemas.microsoft.com/office/powerpoint/2010/main" val="3791735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43</a:t>
            </a:fld>
            <a:endParaRPr lang="en-US" dirty="0"/>
          </a:p>
        </p:txBody>
      </p:sp>
    </p:spTree>
    <p:extLst>
      <p:ext uri="{BB962C8B-B14F-4D97-AF65-F5344CB8AC3E}">
        <p14:creationId xmlns:p14="http://schemas.microsoft.com/office/powerpoint/2010/main" val="2286895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and the last slide (23) should go up during the Q&amp;A </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44</a:t>
            </a:fld>
            <a:endParaRPr lang="en-US" dirty="0"/>
          </a:p>
        </p:txBody>
      </p:sp>
    </p:spTree>
    <p:extLst>
      <p:ext uri="{BB962C8B-B14F-4D97-AF65-F5344CB8AC3E}">
        <p14:creationId xmlns:p14="http://schemas.microsoft.com/office/powerpoint/2010/main" val="75237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99F38-3F4C-44B8-BFEB-06C691117A26}" type="slidenum">
              <a:rPr lang="en-US"/>
              <a:t>6</a:t>
            </a:fld>
            <a:endParaRPr lang="en-US" dirty="0"/>
          </a:p>
        </p:txBody>
      </p:sp>
    </p:spTree>
    <p:extLst>
      <p:ext uri="{BB962C8B-B14F-4D97-AF65-F5344CB8AC3E}">
        <p14:creationId xmlns:p14="http://schemas.microsoft.com/office/powerpoint/2010/main" val="1234178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6E1A8-6D11-D944-BA46-3CE3E43A53DE}" type="slidenum">
              <a:rPr lang="en-US" smtClean="0"/>
              <a:pPr/>
              <a:t>10</a:t>
            </a:fld>
            <a:endParaRPr lang="en-US" dirty="0"/>
          </a:p>
        </p:txBody>
      </p:sp>
    </p:spTree>
    <p:extLst>
      <p:ext uri="{BB962C8B-B14F-4D97-AF65-F5344CB8AC3E}">
        <p14:creationId xmlns:p14="http://schemas.microsoft.com/office/powerpoint/2010/main" val="274371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at least talk about this information if not show the slide. When adjusting for these other factors, race is no longer associated with more severe eczema among children.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39A6C6-3B16-4F78-9542-F6E224B933B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8095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939A6C6-3B16-4F78-9542-F6E224B933B8}" type="slidenum">
              <a:rPr lang="en-US" smtClean="0"/>
              <a:pPr>
                <a:defRPr/>
              </a:pPr>
              <a:t>13</a:t>
            </a:fld>
            <a:endParaRPr lang="en-US" dirty="0"/>
          </a:p>
        </p:txBody>
      </p:sp>
    </p:spTree>
    <p:extLst>
      <p:ext uri="{BB962C8B-B14F-4D97-AF65-F5344CB8AC3E}">
        <p14:creationId xmlns:p14="http://schemas.microsoft.com/office/powerpoint/2010/main" val="1463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14</a:t>
            </a:fld>
            <a:endParaRPr lang="en-US" dirty="0"/>
          </a:p>
        </p:txBody>
      </p:sp>
    </p:spTree>
    <p:extLst>
      <p:ext uri="{BB962C8B-B14F-4D97-AF65-F5344CB8AC3E}">
        <p14:creationId xmlns:p14="http://schemas.microsoft.com/office/powerpoint/2010/main" val="317283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99F38-3F4C-44B8-BFEB-06C691117A26}" type="slidenum">
              <a:rPr lang="en-US"/>
              <a:t>16</a:t>
            </a:fld>
            <a:endParaRPr lang="en-US" dirty="0"/>
          </a:p>
        </p:txBody>
      </p:sp>
    </p:spTree>
    <p:extLst>
      <p:ext uri="{BB962C8B-B14F-4D97-AF65-F5344CB8AC3E}">
        <p14:creationId xmlns:p14="http://schemas.microsoft.com/office/powerpoint/2010/main" val="4009957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17</a:t>
            </a:fld>
            <a:endParaRPr lang="en-US" dirty="0"/>
          </a:p>
        </p:txBody>
      </p:sp>
    </p:spTree>
    <p:extLst>
      <p:ext uri="{BB962C8B-B14F-4D97-AF65-F5344CB8AC3E}">
        <p14:creationId xmlns:p14="http://schemas.microsoft.com/office/powerpoint/2010/main" val="2909186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F70242-DC17-CC40-8CC6-9AC28A517F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549274" y="2004912"/>
            <a:ext cx="5387976" cy="1138773"/>
          </a:xfrm>
        </p:spPr>
        <p:txBody>
          <a:bodyPr anchor="b"/>
          <a:lstStyle>
            <a:lvl1pPr algn="l">
              <a:defRPr b="0">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549276" y="3277801"/>
            <a:ext cx="5387975" cy="1154906"/>
          </a:xfrm>
        </p:spPr>
        <p:txBody>
          <a:bodyPr/>
          <a:lstStyle>
            <a:lvl1pPr marL="0" indent="0">
              <a:buNone/>
              <a:defRPr>
                <a:solidFill>
                  <a:schemeClr val="accent6"/>
                </a:solidFill>
              </a:defRPr>
            </a:lvl1pPr>
            <a:lvl2pPr marL="342900" indent="0">
              <a:buNone/>
              <a:defRPr/>
            </a:lvl2pPr>
            <a:lvl3pPr marL="596646" indent="0">
              <a:buNone/>
              <a:defRPr/>
            </a:lvl3pPr>
            <a:lvl4pPr marL="898398" indent="0">
              <a:buNone/>
              <a:defRPr/>
            </a:lvl4pPr>
            <a:lvl5pPr marL="1200150" indent="0">
              <a:buNone/>
              <a:defRPr/>
            </a:lvl5pPr>
          </a:lstStyle>
          <a:p>
            <a:pPr lvl="0"/>
            <a:r>
              <a:rPr lang="en-US"/>
              <a:t>Click to edit Master text styles</a:t>
            </a:r>
          </a:p>
        </p:txBody>
      </p:sp>
      <p:pic>
        <p:nvPicPr>
          <p:cNvPr id="10" name="Picture 9" descr="A picture containing text, clipart&#10;&#10;Description automatically generated">
            <a:extLst>
              <a:ext uri="{FF2B5EF4-FFF2-40B4-BE49-F238E27FC236}">
                <a16:creationId xmlns:a16="http://schemas.microsoft.com/office/drawing/2014/main" id="{4CC5DBE6-3A37-8445-A714-723C83A6D641}"/>
              </a:ext>
            </a:extLst>
          </p:cNvPr>
          <p:cNvPicPr>
            <a:picLocks noChangeAspect="1"/>
          </p:cNvPicPr>
          <p:nvPr userDrawn="1"/>
        </p:nvPicPr>
        <p:blipFill>
          <a:blip r:embed="rId3"/>
          <a:stretch>
            <a:fillRect/>
          </a:stretch>
        </p:blipFill>
        <p:spPr>
          <a:xfrm>
            <a:off x="549274" y="439793"/>
            <a:ext cx="3965192" cy="1289115"/>
          </a:xfrm>
          <a:prstGeom prst="rect">
            <a:avLst/>
          </a:prstGeom>
        </p:spPr>
      </p:pic>
    </p:spTree>
    <p:extLst>
      <p:ext uri="{BB962C8B-B14F-4D97-AF65-F5344CB8AC3E}">
        <p14:creationId xmlns:p14="http://schemas.microsoft.com/office/powerpoint/2010/main" val="351012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Heavy Content">
    <p:spTree>
      <p:nvGrpSpPr>
        <p:cNvPr id="1" name=""/>
        <p:cNvGrpSpPr/>
        <p:nvPr/>
      </p:nvGrpSpPr>
      <p:grpSpPr>
        <a:xfrm>
          <a:off x="0" y="0"/>
          <a:ext cx="0" cy="0"/>
          <a:chOff x="0" y="0"/>
          <a:chExt cx="0" cy="0"/>
        </a:xfrm>
      </p:grpSpPr>
      <p:sp>
        <p:nvSpPr>
          <p:cNvPr id="11" name="Rectangle 10"/>
          <p:cNvSpPr/>
          <p:nvPr/>
        </p:nvSpPr>
        <p:spPr>
          <a:xfrm>
            <a:off x="0" y="1"/>
            <a:ext cx="9144000" cy="17978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descr="CMEO topBar_s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9144000" cy="694944"/>
          </a:xfrm>
          <a:prstGeom prst="rect">
            <a:avLst/>
          </a:prstGeom>
        </p:spPr>
      </p:pic>
      <p:sp>
        <p:nvSpPr>
          <p:cNvPr id="13" name="Rectangle 12"/>
          <p:cNvSpPr/>
          <p:nvPr/>
        </p:nvSpPr>
        <p:spPr>
          <a:xfrm flipV="1">
            <a:off x="0" y="666834"/>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3"/>
              </a:solidFill>
            </a:endParaRPr>
          </a:p>
        </p:txBody>
      </p:sp>
      <p:sp>
        <p:nvSpPr>
          <p:cNvPr id="3" name="Rectangle 2"/>
          <p:cNvSpPr/>
          <p:nvPr/>
        </p:nvSpPr>
        <p:spPr>
          <a:xfrm>
            <a:off x="0" y="1"/>
            <a:ext cx="9144000" cy="17978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descr="CMEO topBar_s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9144000" cy="694944"/>
          </a:xfrm>
          <a:prstGeom prst="rect">
            <a:avLst/>
          </a:prstGeom>
        </p:spPr>
      </p:pic>
      <p:sp>
        <p:nvSpPr>
          <p:cNvPr id="2" name="Title 1"/>
          <p:cNvSpPr>
            <a:spLocks noGrp="1"/>
          </p:cNvSpPr>
          <p:nvPr>
            <p:ph type="title"/>
          </p:nvPr>
        </p:nvSpPr>
        <p:spPr>
          <a:xfrm>
            <a:off x="409570" y="110399"/>
            <a:ext cx="8547101" cy="510909"/>
          </a:xfrm>
          <a:effectLst>
            <a:outerShdw blurRad="50800" dist="38100" dir="2700000" algn="tl" rotWithShape="0">
              <a:prstClr val="black">
                <a:alpha val="40000"/>
              </a:prstClr>
            </a:outerShdw>
          </a:effectLst>
        </p:spPr>
        <p:txBody>
          <a:bodyPr/>
          <a:lstStyle>
            <a:lvl1pPr>
              <a:defRPr sz="3200">
                <a:solidFill>
                  <a:schemeClr val="bg2"/>
                </a:solidFill>
                <a:effectLst/>
              </a:defRPr>
            </a:lvl1pPr>
          </a:lstStyle>
          <a:p>
            <a:r>
              <a:rPr lang="en-US" dirty="0"/>
              <a:t>Click to edit Master title style</a:t>
            </a:r>
          </a:p>
        </p:txBody>
      </p:sp>
      <p:sp>
        <p:nvSpPr>
          <p:cNvPr id="6" name="Rectangle 5"/>
          <p:cNvSpPr/>
          <p:nvPr/>
        </p:nvSpPr>
        <p:spPr>
          <a:xfrm flipV="1">
            <a:off x="0" y="666834"/>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3"/>
              </a:solidFill>
            </a:endParaRPr>
          </a:p>
        </p:txBody>
      </p:sp>
      <p:sp>
        <p:nvSpPr>
          <p:cNvPr id="10" name="Text Placeholder 6"/>
          <p:cNvSpPr>
            <a:spLocks noGrp="1"/>
          </p:cNvSpPr>
          <p:nvPr>
            <p:ph type="body" sz="quarter" idx="11"/>
          </p:nvPr>
        </p:nvSpPr>
        <p:spPr>
          <a:xfrm>
            <a:off x="-1" y="4902090"/>
            <a:ext cx="8044963"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dirty="0"/>
              <a:t>Click to edit Master text styles</a:t>
            </a:r>
          </a:p>
        </p:txBody>
      </p:sp>
      <p:sp>
        <p:nvSpPr>
          <p:cNvPr id="9" name="Content Placeholder 8"/>
          <p:cNvSpPr>
            <a:spLocks noGrp="1"/>
          </p:cNvSpPr>
          <p:nvPr>
            <p:ph sz="quarter" idx="10"/>
          </p:nvPr>
        </p:nvSpPr>
        <p:spPr>
          <a:xfrm>
            <a:off x="295275" y="904876"/>
            <a:ext cx="8547100" cy="3274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633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ide by Side Condens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7D61-C302-EF47-B86D-88303003576C}"/>
              </a:ext>
            </a:extLst>
          </p:cNvPr>
          <p:cNvSpPr>
            <a:spLocks noGrp="1"/>
          </p:cNvSpPr>
          <p:nvPr>
            <p:ph type="title"/>
          </p:nvPr>
        </p:nvSpPr>
        <p:spPr>
          <a:xfrm>
            <a:off x="407959" y="221508"/>
            <a:ext cx="8001000" cy="615553"/>
          </a:xfrm>
        </p:spPr>
        <p:txBody>
          <a:bodyPr>
            <a:noAutofit/>
          </a:bodyPr>
          <a:lstStyle>
            <a:lvl1pPr>
              <a:defRPr sz="3600"/>
            </a:lvl1pPr>
          </a:lstStyle>
          <a:p>
            <a:r>
              <a:rPr lang="en-US"/>
              <a:t>Click to edit Master title style</a:t>
            </a:r>
          </a:p>
        </p:txBody>
      </p:sp>
      <p:sp>
        <p:nvSpPr>
          <p:cNvPr id="7" name="Content Placeholder 6">
            <a:extLst>
              <a:ext uri="{FF2B5EF4-FFF2-40B4-BE49-F238E27FC236}">
                <a16:creationId xmlns:a16="http://schemas.microsoft.com/office/drawing/2014/main" id="{B45F2214-33E0-B34C-999D-0BD9D054C3C8}"/>
              </a:ext>
            </a:extLst>
          </p:cNvPr>
          <p:cNvSpPr>
            <a:spLocks noGrp="1"/>
          </p:cNvSpPr>
          <p:nvPr>
            <p:ph sz="quarter" idx="11"/>
          </p:nvPr>
        </p:nvSpPr>
        <p:spPr>
          <a:xfrm>
            <a:off x="152400" y="971550"/>
            <a:ext cx="4389120" cy="3962400"/>
          </a:xfrm>
        </p:spPr>
        <p:txBody>
          <a:bodyPr/>
          <a:lstStyle>
            <a:lvl1pPr>
              <a:lnSpc>
                <a:spcPct val="95000"/>
              </a:lnSpc>
              <a:defRPr sz="2200"/>
            </a:lvl1pPr>
            <a:lvl2pPr marL="617220">
              <a:lnSpc>
                <a:spcPct val="95000"/>
              </a:lnSpc>
              <a:defRPr sz="1900"/>
            </a:lvl2pPr>
            <a:lvl3pPr marL="982980">
              <a:lnSpc>
                <a:spcPct val="95000"/>
              </a:lnSpc>
              <a:defRPr sz="1800"/>
            </a:lvl3pPr>
            <a:lvl4pPr marL="1348740" indent="-251460">
              <a:lnSpc>
                <a:spcPct val="95000"/>
              </a:lnSpc>
              <a:defRPr sz="1600"/>
            </a:lvl4pPr>
            <a:lvl5pPr marL="1805940" indent="-251460">
              <a:lnSpc>
                <a:spcPct val="95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a:extLst>
              <a:ext uri="{FF2B5EF4-FFF2-40B4-BE49-F238E27FC236}">
                <a16:creationId xmlns:a16="http://schemas.microsoft.com/office/drawing/2014/main" id="{FAA4CFFB-8232-1348-94A3-16B078A71E1F}"/>
              </a:ext>
            </a:extLst>
          </p:cNvPr>
          <p:cNvSpPr>
            <a:spLocks noGrp="1"/>
          </p:cNvSpPr>
          <p:nvPr>
            <p:ph sz="quarter" idx="12"/>
          </p:nvPr>
        </p:nvSpPr>
        <p:spPr>
          <a:xfrm>
            <a:off x="4602482" y="971550"/>
            <a:ext cx="4389120" cy="3962400"/>
          </a:xfrm>
        </p:spPr>
        <p:txBody>
          <a:bodyPr/>
          <a:lstStyle>
            <a:lvl1pPr>
              <a:lnSpc>
                <a:spcPct val="95000"/>
              </a:lnSpc>
              <a:defRPr sz="2200"/>
            </a:lvl1pPr>
            <a:lvl2pPr marL="617220">
              <a:lnSpc>
                <a:spcPct val="95000"/>
              </a:lnSpc>
              <a:defRPr sz="1900"/>
            </a:lvl2pPr>
            <a:lvl3pPr marL="982980">
              <a:lnSpc>
                <a:spcPct val="95000"/>
              </a:lnSpc>
              <a:defRPr sz="1800"/>
            </a:lvl3pPr>
            <a:lvl4pPr marL="1348740" indent="-251460">
              <a:lnSpc>
                <a:spcPct val="95000"/>
              </a:lnSpc>
              <a:defRPr sz="1600"/>
            </a:lvl4pPr>
            <a:lvl5pPr marL="1805940" indent="-251460">
              <a:lnSpc>
                <a:spcPct val="95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a:extLst>
              <a:ext uri="{FF2B5EF4-FFF2-40B4-BE49-F238E27FC236}">
                <a16:creationId xmlns:a16="http://schemas.microsoft.com/office/drawing/2014/main" id="{32B1ADD6-1A5E-D14A-B662-294AAF0D9941}"/>
              </a:ext>
            </a:extLst>
          </p:cNvPr>
          <p:cNvSpPr>
            <a:spLocks noGrp="1"/>
          </p:cNvSpPr>
          <p:nvPr>
            <p:ph type="body" sz="quarter" idx="10"/>
          </p:nvPr>
        </p:nvSpPr>
        <p:spPr>
          <a:xfrm>
            <a:off x="0" y="4892661"/>
            <a:ext cx="8033657" cy="250838"/>
          </a:xfrm>
        </p:spPr>
        <p:txBody>
          <a:bodyPr vert="horz" wrap="square" lIns="228600" tIns="0" rIns="0" bIns="118872" rtlCol="0" anchor="b" anchorCtr="0">
            <a:spAutoFit/>
          </a:bodyPr>
          <a:lstStyle>
            <a:lvl1pPr>
              <a:spcBef>
                <a:spcPts val="200"/>
              </a:spcBef>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dirty="0"/>
              <a:t>Click to edit Master text styles</a:t>
            </a:r>
          </a:p>
        </p:txBody>
      </p:sp>
    </p:spTree>
    <p:extLst>
      <p:ext uri="{BB962C8B-B14F-4D97-AF65-F5344CB8AC3E}">
        <p14:creationId xmlns:p14="http://schemas.microsoft.com/office/powerpoint/2010/main" val="422608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Condens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7D61-C302-EF47-B86D-88303003576C}"/>
              </a:ext>
            </a:extLst>
          </p:cNvPr>
          <p:cNvSpPr>
            <a:spLocks noGrp="1"/>
          </p:cNvSpPr>
          <p:nvPr>
            <p:ph type="title"/>
          </p:nvPr>
        </p:nvSpPr>
        <p:spPr/>
        <p:txBody>
          <a:bodyPr>
            <a:noAutofit/>
          </a:bodyPr>
          <a:lstStyle/>
          <a:p>
            <a:r>
              <a:rPr lang="en-US"/>
              <a:t>Click to edit Master title style</a:t>
            </a:r>
          </a:p>
        </p:txBody>
      </p:sp>
      <p:sp>
        <p:nvSpPr>
          <p:cNvPr id="7" name="Content Placeholder 6">
            <a:extLst>
              <a:ext uri="{FF2B5EF4-FFF2-40B4-BE49-F238E27FC236}">
                <a16:creationId xmlns:a16="http://schemas.microsoft.com/office/drawing/2014/main" id="{B45F2214-33E0-B34C-999D-0BD9D054C3C8}"/>
              </a:ext>
            </a:extLst>
          </p:cNvPr>
          <p:cNvSpPr>
            <a:spLocks noGrp="1"/>
          </p:cNvSpPr>
          <p:nvPr>
            <p:ph sz="quarter" idx="11"/>
          </p:nvPr>
        </p:nvSpPr>
        <p:spPr>
          <a:xfrm>
            <a:off x="152400" y="971550"/>
            <a:ext cx="8839200" cy="3962400"/>
          </a:xfrm>
        </p:spPr>
        <p:txBody>
          <a:bodyPr/>
          <a:lstStyle>
            <a:lvl1pPr>
              <a:lnSpc>
                <a:spcPct val="95000"/>
              </a:lnSpc>
              <a:defRPr sz="2400"/>
            </a:lvl1pPr>
            <a:lvl2pPr>
              <a:lnSpc>
                <a:spcPct val="95000"/>
              </a:lnSpc>
              <a:defRPr sz="2100"/>
            </a:lvl2pPr>
            <a:lvl3pPr>
              <a:lnSpc>
                <a:spcPct val="95000"/>
              </a:lnSpc>
              <a:defRPr sz="2000"/>
            </a:lvl3pPr>
            <a:lvl4pPr>
              <a:lnSpc>
                <a:spcPct val="95000"/>
              </a:lnSpc>
              <a:defRPr sz="1800"/>
            </a:lvl4pPr>
            <a:lvl5pPr>
              <a:lnSpc>
                <a:spcPct val="95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242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Extra-Condens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7D61-C302-EF47-B86D-88303003576C}"/>
              </a:ext>
            </a:extLst>
          </p:cNvPr>
          <p:cNvSpPr>
            <a:spLocks noGrp="1"/>
          </p:cNvSpPr>
          <p:nvPr>
            <p:ph type="title"/>
          </p:nvPr>
        </p:nvSpPr>
        <p:spPr/>
        <p:txBody>
          <a:bodyPr>
            <a:noAutofit/>
          </a:bodyPr>
          <a:lstStyle/>
          <a:p>
            <a:r>
              <a:rPr lang="en-US"/>
              <a:t>Click to edit Master title style</a:t>
            </a:r>
          </a:p>
        </p:txBody>
      </p:sp>
      <p:sp>
        <p:nvSpPr>
          <p:cNvPr id="7" name="Content Placeholder 6">
            <a:extLst>
              <a:ext uri="{FF2B5EF4-FFF2-40B4-BE49-F238E27FC236}">
                <a16:creationId xmlns:a16="http://schemas.microsoft.com/office/drawing/2014/main" id="{B45F2214-33E0-B34C-999D-0BD9D054C3C8}"/>
              </a:ext>
            </a:extLst>
          </p:cNvPr>
          <p:cNvSpPr>
            <a:spLocks noGrp="1"/>
          </p:cNvSpPr>
          <p:nvPr>
            <p:ph sz="quarter" idx="11"/>
          </p:nvPr>
        </p:nvSpPr>
        <p:spPr>
          <a:xfrm>
            <a:off x="152400" y="971550"/>
            <a:ext cx="8839200" cy="3962400"/>
          </a:xfrm>
        </p:spPr>
        <p:txBody>
          <a:bodyPr/>
          <a:lstStyle>
            <a:lvl1pPr>
              <a:lnSpc>
                <a:spcPct val="95000"/>
              </a:lnSpc>
              <a:defRPr sz="2200"/>
            </a:lvl1pPr>
            <a:lvl2pPr marL="617220">
              <a:lnSpc>
                <a:spcPct val="95000"/>
              </a:lnSpc>
              <a:defRPr sz="1900"/>
            </a:lvl2pPr>
            <a:lvl3pPr marL="982980">
              <a:lnSpc>
                <a:spcPct val="95000"/>
              </a:lnSpc>
              <a:defRPr sz="1800"/>
            </a:lvl3pPr>
            <a:lvl4pPr marL="1348740" indent="-251460">
              <a:lnSpc>
                <a:spcPct val="95000"/>
              </a:lnSpc>
              <a:defRPr sz="1600"/>
            </a:lvl4pPr>
            <a:lvl5pPr marL="1805940" indent="-251460">
              <a:lnSpc>
                <a:spcPct val="95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290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 no art">
    <p:spTree>
      <p:nvGrpSpPr>
        <p:cNvPr id="1" name=""/>
        <p:cNvGrpSpPr/>
        <p:nvPr/>
      </p:nvGrpSpPr>
      <p:grpSpPr>
        <a:xfrm>
          <a:off x="0" y="0"/>
          <a:ext cx="0" cy="0"/>
          <a:chOff x="0" y="0"/>
          <a:chExt cx="0" cy="0"/>
        </a:xfrm>
      </p:grpSpPr>
      <p:sp>
        <p:nvSpPr>
          <p:cNvPr id="4" name="Rectangle 3"/>
          <p:cNvSpPr/>
          <p:nvPr userDrawn="1"/>
        </p:nvSpPr>
        <p:spPr>
          <a:xfrm>
            <a:off x="0" y="0"/>
            <a:ext cx="9144000" cy="1384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8355" y="105502"/>
            <a:ext cx="8624711" cy="615553"/>
          </a:xfrm>
          <a:effectLst/>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259643" y="939738"/>
            <a:ext cx="8590845" cy="1844095"/>
          </a:xfrm>
        </p:spPr>
        <p:txBody>
          <a:bodyPr wrap="square">
            <a:spAutoFit/>
          </a:bodyPr>
          <a:lstStyle>
            <a:lvl2pPr marL="739775" indent="-282575">
              <a:buClr>
                <a:schemeClr val="accent1"/>
              </a:buClr>
              <a:buFont typeface="Arial"/>
              <a:buChar char="●"/>
              <a:defRPr/>
            </a:lvl2pPr>
            <a:lvl3pPr marL="1078992" indent="-283464">
              <a:buClr>
                <a:schemeClr val="accent3"/>
              </a:buClr>
              <a:buFont typeface="Lucida Grande"/>
              <a:buChar char="-"/>
              <a:defRPr/>
            </a:lvl3pPr>
            <a:lvl4pPr marL="1481328" indent="-283464">
              <a:buClr>
                <a:schemeClr val="accent3"/>
              </a:buClr>
              <a:buFont typeface="Lucida Grande"/>
              <a:buChar char="-"/>
              <a:defRPr/>
            </a:lvl4pPr>
            <a:lvl5pPr marL="1883664" indent="-283464">
              <a:buClr>
                <a:schemeClr val="accent3"/>
              </a:buClr>
              <a:buFont typeface="Lucida Grande"/>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11"/>
          <p:cNvSpPr>
            <a:spLocks noGrp="1"/>
          </p:cNvSpPr>
          <p:nvPr>
            <p:ph type="body" sz="quarter" idx="11" hasCustomPrompt="1"/>
          </p:nvPr>
        </p:nvSpPr>
        <p:spPr>
          <a:xfrm>
            <a:off x="0" y="4903142"/>
            <a:ext cx="8016240" cy="250838"/>
          </a:xfrm>
        </p:spPr>
        <p:txBody>
          <a:bodyPr wrap="square" lIns="228600" tIns="0" rIns="0" bIns="118872" anchor="b" anchorCtr="0">
            <a:spAutoFit/>
          </a:bodyPr>
          <a:lstStyle>
            <a:lvl1pPr marL="0" indent="0">
              <a:spcBef>
                <a:spcPts val="300"/>
              </a:spcBef>
              <a:buNone/>
              <a:defRPr sz="1000" baseline="0">
                <a:solidFill>
                  <a:schemeClr val="accent1"/>
                </a:solidFill>
              </a:defRPr>
            </a:lvl1pPr>
          </a:lstStyle>
          <a:p>
            <a:pPr lvl="0"/>
            <a:r>
              <a:rPr lang="en-US" dirty="0"/>
              <a:t>Click here to edit Master text styles</a:t>
            </a:r>
          </a:p>
        </p:txBody>
      </p:sp>
    </p:spTree>
    <p:extLst>
      <p:ext uri="{BB962C8B-B14F-4D97-AF65-F5344CB8AC3E}">
        <p14:creationId xmlns:p14="http://schemas.microsoft.com/office/powerpoint/2010/main" val="400320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Heavy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214489" y="838553"/>
            <a:ext cx="8635999" cy="376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hasCustomPrompt="1"/>
          </p:nvPr>
        </p:nvSpPr>
        <p:spPr>
          <a:xfrm>
            <a:off x="0" y="4903142"/>
            <a:ext cx="8036560" cy="250838"/>
          </a:xfrm>
        </p:spPr>
        <p:txBody>
          <a:bodyPr wrap="square" lIns="228600" tIns="0" rIns="0" bIns="118872" anchor="b" anchorCtr="0">
            <a:spAutoFit/>
          </a:bodyPr>
          <a:lstStyle>
            <a:lvl1pPr marL="0" indent="0">
              <a:spcBef>
                <a:spcPts val="100"/>
              </a:spcBef>
              <a:buNone/>
              <a:defRPr sz="1000" baseline="0">
                <a:solidFill>
                  <a:schemeClr val="accent1"/>
                </a:solidFill>
              </a:defRPr>
            </a:lvl1pPr>
          </a:lstStyle>
          <a:p>
            <a:pPr lvl="0"/>
            <a:r>
              <a:rPr lang="en-US" dirty="0"/>
              <a:t>Click here to edit Master text styles</a:t>
            </a:r>
          </a:p>
        </p:txBody>
      </p:sp>
      <p:sp>
        <p:nvSpPr>
          <p:cNvPr id="2" name="Title 1"/>
          <p:cNvSpPr>
            <a:spLocks noGrp="1"/>
          </p:cNvSpPr>
          <p:nvPr>
            <p:ph type="title"/>
          </p:nvPr>
        </p:nvSpPr>
        <p:spPr>
          <a:xfrm>
            <a:off x="197554" y="83886"/>
            <a:ext cx="8669867" cy="510909"/>
          </a:xfrm>
        </p:spPr>
        <p:txBody>
          <a:bodyPr/>
          <a:lstStyle>
            <a:lvl1pPr>
              <a:defRPr sz="32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2743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AED9D72-2847-4D7C-9DEE-C4D365AA40D4}" type="slidenum">
              <a:rPr lang="en-US"/>
              <a:pPr>
                <a:defRPr/>
              </a:pPr>
              <a:t>‹#›</a:t>
            </a:fld>
            <a:endParaRPr lang="en-US" dirty="0"/>
          </a:p>
        </p:txBody>
      </p:sp>
    </p:spTree>
    <p:extLst>
      <p:ext uri="{BB962C8B-B14F-4D97-AF65-F5344CB8AC3E}">
        <p14:creationId xmlns:p14="http://schemas.microsoft.com/office/powerpoint/2010/main" val="1146798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96" y="371959"/>
            <a:ext cx="9131011" cy="453033"/>
          </a:xfrm>
          <a:prstGeom prst="rect">
            <a:avLst/>
          </a:prstGeom>
        </p:spPr>
        <p:txBody>
          <a:bodyPr lIns="72994" tIns="36493" rIns="72994" bIns="36493"/>
          <a:lstStyle>
            <a:lvl1pPr>
              <a:defRPr sz="29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285750" y="1151335"/>
            <a:ext cx="4224540" cy="479822"/>
          </a:xfrm>
          <a:prstGeom prst="rect">
            <a:avLst/>
          </a:prstGeom>
        </p:spPr>
        <p:txBody>
          <a:bodyPr lIns="72994" tIns="36493" rIns="72994" bIns="36493" anchor="b"/>
          <a:lstStyle>
            <a:lvl1pPr marL="0" indent="0">
              <a:buNone/>
              <a:defRPr sz="2200" b="1">
                <a:solidFill>
                  <a:schemeClr val="bg1"/>
                </a:solidFill>
              </a:defRPr>
            </a:lvl1pPr>
            <a:lvl2pPr marL="406079" indent="0">
              <a:buNone/>
              <a:defRPr sz="1800" b="1"/>
            </a:lvl2pPr>
            <a:lvl3pPr marL="812144" indent="0">
              <a:buNone/>
              <a:defRPr sz="1600" b="1"/>
            </a:lvl3pPr>
            <a:lvl4pPr marL="1218218" indent="0">
              <a:buNone/>
              <a:defRPr sz="1400" b="1"/>
            </a:lvl4pPr>
            <a:lvl5pPr marL="1624289" indent="0">
              <a:buNone/>
              <a:defRPr sz="1400" b="1"/>
            </a:lvl5pPr>
            <a:lvl6pPr marL="2030360" indent="0">
              <a:buNone/>
              <a:defRPr sz="1400" b="1"/>
            </a:lvl6pPr>
            <a:lvl7pPr marL="2436431" indent="0">
              <a:buNone/>
              <a:defRPr sz="1400" b="1"/>
            </a:lvl7pPr>
            <a:lvl8pPr marL="2842506" indent="0">
              <a:buNone/>
              <a:defRPr sz="1400" b="1"/>
            </a:lvl8pPr>
            <a:lvl9pPr marL="3248573" indent="0">
              <a:buNone/>
              <a:defRPr sz="1400" b="1"/>
            </a:lvl9pPr>
          </a:lstStyle>
          <a:p>
            <a:pPr lvl="0"/>
            <a:r>
              <a:rPr lang="en-US" dirty="0"/>
              <a:t>Click to edit Master text styles</a:t>
            </a:r>
          </a:p>
        </p:txBody>
      </p:sp>
      <p:sp>
        <p:nvSpPr>
          <p:cNvPr id="4" name="Content Placeholder 3"/>
          <p:cNvSpPr>
            <a:spLocks noGrp="1"/>
          </p:cNvSpPr>
          <p:nvPr>
            <p:ph sz="half" idx="2"/>
          </p:nvPr>
        </p:nvSpPr>
        <p:spPr>
          <a:xfrm>
            <a:off x="285750" y="1631157"/>
            <a:ext cx="4224540" cy="2963466"/>
          </a:xfrm>
          <a:prstGeom prst="rect">
            <a:avLst/>
          </a:prstGeom>
        </p:spPr>
        <p:txBody>
          <a:bodyPr lIns="72994" tIns="36493" rIns="72994" bIns="36493"/>
          <a:lstStyle>
            <a:lvl1pPr>
              <a:defRPr sz="22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40" y="1151335"/>
            <a:ext cx="4226200" cy="479822"/>
          </a:xfrm>
          <a:prstGeom prst="rect">
            <a:avLst/>
          </a:prstGeom>
        </p:spPr>
        <p:txBody>
          <a:bodyPr lIns="72994" tIns="36493" rIns="72994" bIns="36493" anchor="b"/>
          <a:lstStyle>
            <a:lvl1pPr marL="0" indent="0">
              <a:buNone/>
              <a:defRPr sz="2200" b="1">
                <a:solidFill>
                  <a:schemeClr val="bg1"/>
                </a:solidFill>
              </a:defRPr>
            </a:lvl1pPr>
            <a:lvl2pPr marL="406079" indent="0">
              <a:buNone/>
              <a:defRPr sz="1800" b="1"/>
            </a:lvl2pPr>
            <a:lvl3pPr marL="812144" indent="0">
              <a:buNone/>
              <a:defRPr sz="1600" b="1"/>
            </a:lvl3pPr>
            <a:lvl4pPr marL="1218218" indent="0">
              <a:buNone/>
              <a:defRPr sz="1400" b="1"/>
            </a:lvl4pPr>
            <a:lvl5pPr marL="1624289" indent="0">
              <a:buNone/>
              <a:defRPr sz="1400" b="1"/>
            </a:lvl5pPr>
            <a:lvl6pPr marL="2030360" indent="0">
              <a:buNone/>
              <a:defRPr sz="1400" b="1"/>
            </a:lvl6pPr>
            <a:lvl7pPr marL="2436431" indent="0">
              <a:buNone/>
              <a:defRPr sz="1400" b="1"/>
            </a:lvl7pPr>
            <a:lvl8pPr marL="2842506" indent="0">
              <a:buNone/>
              <a:defRPr sz="1400" b="1"/>
            </a:lvl8pPr>
            <a:lvl9pPr marL="3248573"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40" y="1631157"/>
            <a:ext cx="4226200" cy="2963466"/>
          </a:xfrm>
          <a:prstGeom prst="rect">
            <a:avLst/>
          </a:prstGeom>
        </p:spPr>
        <p:txBody>
          <a:bodyPr lIns="72994" tIns="36493" rIns="72994" bIns="36493"/>
          <a:lstStyle>
            <a:lvl1pPr>
              <a:defRPr sz="22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0"/>
          </p:nvPr>
        </p:nvSpPr>
        <p:spPr>
          <a:xfrm>
            <a:off x="287199" y="4895147"/>
            <a:ext cx="8584045" cy="169563"/>
          </a:xfrm>
          <a:prstGeom prst="rect">
            <a:avLst/>
          </a:prstGeom>
        </p:spPr>
        <p:txBody>
          <a:bodyPr lIns="72994" tIns="36493" rIns="72994" bIns="36493" anchor="b"/>
          <a:lstStyle>
            <a:lvl1pPr marL="0" indent="0">
              <a:buNone/>
              <a:defRPr sz="1000">
                <a:solidFill>
                  <a:schemeClr val="bg1"/>
                </a:solidFill>
              </a:defRPr>
            </a:lvl1pPr>
            <a:lvl2pPr marL="364922" indent="0">
              <a:buNone/>
              <a:defRPr sz="1000">
                <a:solidFill>
                  <a:schemeClr val="bg1"/>
                </a:solidFill>
              </a:defRPr>
            </a:lvl2pPr>
            <a:lvl3pPr marL="729838" indent="0">
              <a:buNone/>
              <a:defRPr sz="1000">
                <a:solidFill>
                  <a:schemeClr val="bg1"/>
                </a:solidFill>
              </a:defRPr>
            </a:lvl3pPr>
            <a:lvl4pPr marL="1094756" indent="0">
              <a:buNone/>
              <a:defRPr sz="1000">
                <a:solidFill>
                  <a:schemeClr val="bg1"/>
                </a:solidFill>
              </a:defRPr>
            </a:lvl4pPr>
            <a:lvl5pPr marL="1459676" indent="0">
              <a:buNone/>
              <a:defRPr sz="10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426934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ide by Side">
    <p:spTree>
      <p:nvGrpSpPr>
        <p:cNvPr id="1" name=""/>
        <p:cNvGrpSpPr/>
        <p:nvPr/>
      </p:nvGrpSpPr>
      <p:grpSpPr>
        <a:xfrm>
          <a:off x="0" y="0"/>
          <a:ext cx="0" cy="0"/>
          <a:chOff x="0" y="0"/>
          <a:chExt cx="0" cy="0"/>
        </a:xfrm>
      </p:grpSpPr>
      <p:sp>
        <p:nvSpPr>
          <p:cNvPr id="3" name="Holder 3"/>
          <p:cNvSpPr>
            <a:spLocks noGrp="1"/>
          </p:cNvSpPr>
          <p:nvPr>
            <p:ph sz="half" idx="2"/>
          </p:nvPr>
        </p:nvSpPr>
        <p:spPr>
          <a:xfrm>
            <a:off x="228601" y="1183005"/>
            <a:ext cx="4206239" cy="339471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4709159" y="1183005"/>
            <a:ext cx="4206239" cy="3394710"/>
          </a:xfrm>
          <a:prstGeom prst="rect">
            <a:avLst/>
          </a:prstGeom>
        </p:spPr>
        <p:txBody>
          <a:bodyPr wrap="square" lIns="0" tIns="0" rIns="0" bIns="0">
            <a:spAutoFit/>
          </a:bodyPr>
          <a:lstStyle>
            <a:lvl1pPr>
              <a:defRPr/>
            </a:lvl1pPr>
          </a:lstStyle>
          <a:p>
            <a:pPr lvl="0"/>
            <a:r>
              <a:rPr lang="en-US"/>
              <a:t>Click to edit Master text styles</a:t>
            </a:r>
          </a:p>
        </p:txBody>
      </p:sp>
      <p:sp>
        <p:nvSpPr>
          <p:cNvPr id="2" name="Title 1">
            <a:extLst>
              <a:ext uri="{FF2B5EF4-FFF2-40B4-BE49-F238E27FC236}">
                <a16:creationId xmlns:a16="http://schemas.microsoft.com/office/drawing/2014/main" id="{4689F501-3198-9A42-88CB-EC3952B57FBD}"/>
              </a:ext>
            </a:extLst>
          </p:cNvPr>
          <p:cNvSpPr>
            <a:spLocks noGrp="1"/>
          </p:cNvSpPr>
          <p:nvPr>
            <p:ph type="title"/>
          </p:nvPr>
        </p:nvSpPr>
        <p:spPr>
          <a:xfrm>
            <a:off x="420066" y="175397"/>
            <a:ext cx="8001000" cy="615553"/>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00188995-E6BB-BC47-AE6A-E97ABB40B5E4}"/>
              </a:ext>
            </a:extLst>
          </p:cNvPr>
          <p:cNvSpPr>
            <a:spLocks noGrp="1"/>
          </p:cNvSpPr>
          <p:nvPr>
            <p:ph type="ftr" sz="quarter" idx="10"/>
          </p:nvPr>
        </p:nvSpPr>
        <p:spPr/>
        <p:txBody>
          <a:bodyPr/>
          <a:lstStyle/>
          <a:p>
            <a:endParaRPr lang="en-US" dirty="0"/>
          </a:p>
        </p:txBody>
      </p:sp>
      <p:sp>
        <p:nvSpPr>
          <p:cNvPr id="6" name="Text Placeholder 13">
            <a:extLst>
              <a:ext uri="{FF2B5EF4-FFF2-40B4-BE49-F238E27FC236}">
                <a16:creationId xmlns:a16="http://schemas.microsoft.com/office/drawing/2014/main" id="{77DDA1D3-6F38-B64D-B381-2D22A7CE5653}"/>
              </a:ext>
            </a:extLst>
          </p:cNvPr>
          <p:cNvSpPr>
            <a:spLocks noGrp="1"/>
          </p:cNvSpPr>
          <p:nvPr>
            <p:ph type="body" sz="quarter" idx="11"/>
          </p:nvPr>
        </p:nvSpPr>
        <p:spPr>
          <a:xfrm>
            <a:off x="218659" y="4844984"/>
            <a:ext cx="7586396" cy="381643"/>
          </a:xfrm>
        </p:spPr>
        <p:txBody>
          <a:bodyPr/>
          <a:lstStyle>
            <a:lvl1pPr marL="0" indent="0">
              <a:spcBef>
                <a:spcPts val="0"/>
              </a:spcBef>
              <a:buNone/>
              <a:defRPr sz="1000">
                <a:solidFill>
                  <a:srgbClr val="5C6B72"/>
                </a:solidFill>
              </a:defRPr>
            </a:lvl1pPr>
          </a:lstStyle>
          <a:p>
            <a:pPr marL="7938" indent="-7938"/>
            <a:endParaRPr lang="en-US" dirty="0">
              <a:solidFill>
                <a:srgbClr val="5C6B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21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illboard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9734D3-B174-7B4B-A9B6-13CEBC67FB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4"/>
          <p:cNvSpPr>
            <a:spLocks noGrp="1"/>
          </p:cNvSpPr>
          <p:nvPr>
            <p:ph type="body" sz="quarter" idx="10"/>
          </p:nvPr>
        </p:nvSpPr>
        <p:spPr>
          <a:xfrm>
            <a:off x="549275" y="448866"/>
            <a:ext cx="8001000" cy="4242197"/>
          </a:xfrm>
        </p:spPr>
        <p:txBody>
          <a:bodyPr anchor="ctr"/>
          <a:lstStyle>
            <a:lvl1pPr marL="0" indent="0" algn="ctr">
              <a:buNone/>
              <a:defRPr sz="4000">
                <a:solidFill>
                  <a:schemeClr val="bg2"/>
                </a:solidFill>
              </a:defRPr>
            </a:lvl1pPr>
            <a:lvl2pPr marL="342900" indent="0" algn="ctr">
              <a:buNone/>
              <a:defRPr>
                <a:solidFill>
                  <a:schemeClr val="bg2"/>
                </a:solidFill>
              </a:defRPr>
            </a:lvl2pPr>
            <a:lvl3pPr marL="596646" indent="0" algn="ctr">
              <a:buNone/>
              <a:defRPr>
                <a:solidFill>
                  <a:schemeClr val="bg2"/>
                </a:solidFill>
              </a:defRPr>
            </a:lvl3pPr>
            <a:lvl4pPr marL="898398" indent="0" algn="ctr">
              <a:buNone/>
              <a:defRPr>
                <a:solidFill>
                  <a:schemeClr val="bg2"/>
                </a:solidFill>
              </a:defRPr>
            </a:lvl4pPr>
            <a:lvl5pPr marL="1200150" indent="0" algn="ctr">
              <a:buNone/>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165335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387"/>
            <a:ext cx="8309810" cy="563231"/>
          </a:xfrm>
        </p:spPr>
        <p:txBody>
          <a:bodyPr wrap="square">
            <a:spAutoFit/>
          </a:bodyPr>
          <a:lstStyle>
            <a:lvl1pPr>
              <a:defRPr sz="3600" baseline="0"/>
            </a:lvl1pPr>
          </a:lstStyle>
          <a:p>
            <a:r>
              <a:rPr lang="en-US" dirty="0"/>
              <a:t>Click to edit Master Title Style</a:t>
            </a:r>
          </a:p>
        </p:txBody>
      </p:sp>
      <p:sp>
        <p:nvSpPr>
          <p:cNvPr id="3" name="Content Placeholder 2"/>
          <p:cNvSpPr>
            <a:spLocks noGrp="1"/>
          </p:cNvSpPr>
          <p:nvPr>
            <p:ph idx="1"/>
          </p:nvPr>
        </p:nvSpPr>
        <p:spPr>
          <a:xfrm>
            <a:off x="417095" y="1142178"/>
            <a:ext cx="8309810" cy="1975926"/>
          </a:xfrm>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9" name="Text Placeholder 6"/>
          <p:cNvSpPr>
            <a:spLocks noGrp="1"/>
          </p:cNvSpPr>
          <p:nvPr>
            <p:ph type="body" sz="quarter" idx="10"/>
          </p:nvPr>
        </p:nvSpPr>
        <p:spPr>
          <a:xfrm>
            <a:off x="0" y="4892661"/>
            <a:ext cx="8033657" cy="250838"/>
          </a:xfrm>
        </p:spPr>
        <p:txBody>
          <a:bodyPr vert="horz" wrap="square" lIns="228600" tIns="0" rIns="0" bIns="118872" rtlCol="0" anchor="b" anchorCtr="0">
            <a:spAutoFit/>
          </a:bodyPr>
          <a:lstStyle>
            <a:lvl1pPr>
              <a:spcBef>
                <a:spcPts val="200"/>
              </a:spcBef>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dirty="0"/>
              <a:t>Click to edit Master text styles</a:t>
            </a:r>
          </a:p>
        </p:txBody>
      </p:sp>
    </p:spTree>
    <p:extLst>
      <p:ext uri="{BB962C8B-B14F-4D97-AF65-F5344CB8AC3E}">
        <p14:creationId xmlns:p14="http://schemas.microsoft.com/office/powerpoint/2010/main" val="172242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88467"/>
            <a:ext cx="8309810" cy="510909"/>
          </a:xfrm>
        </p:spPr>
        <p:txBody>
          <a:bodyPr wrap="square" anchor="b" anchorCtr="0">
            <a:spAutoFit/>
          </a:bodyPr>
          <a:lstStyle>
            <a:lvl1pPr>
              <a:defRPr sz="3200"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17095" y="1142178"/>
            <a:ext cx="8309810" cy="1975926"/>
          </a:xfrm>
        </p:spPr>
        <p:txBody>
          <a:bodyPr wrap="square" lIns="0" rIns="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3"/>
          <p:cNvSpPr>
            <a:spLocks noGrp="1"/>
          </p:cNvSpPr>
          <p:nvPr>
            <p:ph type="body" sz="half" idx="2"/>
          </p:nvPr>
        </p:nvSpPr>
        <p:spPr>
          <a:xfrm>
            <a:off x="417095" y="469298"/>
            <a:ext cx="8309810" cy="461665"/>
          </a:xfrm>
        </p:spPr>
        <p:txBody>
          <a:bodyPr vert="horz" wrap="square" lIns="91440" tIns="45720" rIns="91440" bIns="45720" rtlCol="0" anchor="b" anchorCtr="0">
            <a:spAutoFit/>
          </a:bodyPr>
          <a:lstStyle>
            <a:lvl1pPr marL="0" indent="0">
              <a:buNone/>
              <a:defRPr kumimoji="0" sz="2400" b="0" i="0" u="none" strike="noStrike" kern="1200" cap="none" spc="0" normalizeH="0" baseline="0">
                <a:ln>
                  <a:noFill/>
                </a:ln>
                <a:solidFill>
                  <a:schemeClr val="accent6"/>
                </a:solidFill>
                <a:effectLst/>
                <a:uLnTx/>
                <a:uFillTx/>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lang="en-US"/>
              <a:t>Click to edit Master text styles</a:t>
            </a:r>
          </a:p>
        </p:txBody>
      </p:sp>
      <p:sp>
        <p:nvSpPr>
          <p:cNvPr id="5" name="Text Placeholder 6"/>
          <p:cNvSpPr>
            <a:spLocks noGrp="1"/>
          </p:cNvSpPr>
          <p:nvPr>
            <p:ph type="body" sz="quarter" idx="10"/>
          </p:nvPr>
        </p:nvSpPr>
        <p:spPr>
          <a:xfrm>
            <a:off x="-1" y="4892662"/>
            <a:ext cx="8726905"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213193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R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155519"/>
            <a:ext cx="8309810" cy="615553"/>
          </a:xfrm>
        </p:spPr>
        <p:txBody>
          <a:bodyPr/>
          <a:lstStyle>
            <a:lvl1pPr>
              <a:defRPr baseline="0">
                <a:solidFill>
                  <a:srgbClr val="77CFF5"/>
                </a:solidFill>
              </a:defRPr>
            </a:lvl1pPr>
          </a:lstStyle>
          <a:p>
            <a:r>
              <a:rPr lang="en-US" dirty="0"/>
              <a:t>Audience Response</a:t>
            </a:r>
          </a:p>
        </p:txBody>
      </p:sp>
      <p:sp>
        <p:nvSpPr>
          <p:cNvPr id="4" name="Content Placeholder 2"/>
          <p:cNvSpPr>
            <a:spLocks noGrp="1"/>
          </p:cNvSpPr>
          <p:nvPr>
            <p:ph idx="1"/>
          </p:nvPr>
        </p:nvSpPr>
        <p:spPr>
          <a:xfrm>
            <a:off x="417095" y="1358760"/>
            <a:ext cx="8309810" cy="510909"/>
          </a:xfrm>
        </p:spPr>
        <p:txBody>
          <a:bodyPr wrap="square">
            <a:spAutoFit/>
          </a:bodyPr>
          <a:lstStyle>
            <a:lvl1pPr marL="0" indent="0">
              <a:buSzPct val="100000"/>
              <a:buFont typeface="+mj-lt"/>
              <a:buNone/>
              <a:defRPr sz="3200" b="1"/>
            </a:lvl1pPr>
          </a:lstStyle>
          <a:p>
            <a:pPr lvl="0"/>
            <a:r>
              <a:rPr lang="en-US" dirty="0"/>
              <a:t>Click to edit Master text styles</a:t>
            </a:r>
          </a:p>
        </p:txBody>
      </p:sp>
      <p:sp>
        <p:nvSpPr>
          <p:cNvPr id="5" name="Content Placeholder 2"/>
          <p:cNvSpPr>
            <a:spLocks noGrp="1"/>
          </p:cNvSpPr>
          <p:nvPr>
            <p:ph idx="10"/>
          </p:nvPr>
        </p:nvSpPr>
        <p:spPr>
          <a:xfrm>
            <a:off x="417095" y="3033270"/>
            <a:ext cx="8309810" cy="458587"/>
          </a:xfrm>
        </p:spPr>
        <p:txBody>
          <a:bodyPr wrap="square">
            <a:spAutoFit/>
          </a:bodyPr>
          <a:lstStyle>
            <a:lvl1pPr marL="385763" indent="-385763">
              <a:buClr>
                <a:schemeClr val="accent2"/>
              </a:buClr>
              <a:buSzPct val="100000"/>
              <a:buFont typeface="+mj-lt"/>
              <a:buAutoNum type="alphaUcPeriod"/>
              <a:defRPr sz="2800"/>
            </a:lvl1pPr>
          </a:lstStyle>
          <a:p>
            <a:pPr lvl="0"/>
            <a:r>
              <a:rPr lang="en-US"/>
              <a:t>Click to edit Master text styles</a:t>
            </a:r>
          </a:p>
        </p:txBody>
      </p:sp>
    </p:spTree>
    <p:extLst>
      <p:ext uri="{BB962C8B-B14F-4D97-AF65-F5344CB8AC3E}">
        <p14:creationId xmlns:p14="http://schemas.microsoft.com/office/powerpoint/2010/main" val="57693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59548"/>
            <a:ext cx="8309810" cy="563231"/>
          </a:xfrm>
        </p:spPr>
        <p:txBody>
          <a:bodyPr wrap="square">
            <a:spAutoFit/>
          </a:bodyPr>
          <a:lstStyle>
            <a:lvl1pPr>
              <a:defRPr sz="3600" baseline="0"/>
            </a:lvl1pPr>
          </a:lstStyle>
          <a:p>
            <a:r>
              <a:rPr lang="en-US" dirty="0"/>
              <a:t>Click to edit Master Title Style</a:t>
            </a:r>
          </a:p>
        </p:txBody>
      </p:sp>
      <p:sp>
        <p:nvSpPr>
          <p:cNvPr id="3" name="Content Placeholder 2"/>
          <p:cNvSpPr>
            <a:spLocks noGrp="1"/>
          </p:cNvSpPr>
          <p:nvPr>
            <p:ph sz="half" idx="1" hasCustomPrompt="1"/>
          </p:nvPr>
        </p:nvSpPr>
        <p:spPr>
          <a:xfrm>
            <a:off x="417095" y="1155031"/>
            <a:ext cx="4018379" cy="2826378"/>
          </a:xfrm>
        </p:spPr>
        <p:txBody>
          <a:bodyPr wrap="square">
            <a:noAutofit/>
          </a:bodyPr>
          <a:lstStyle>
            <a:lvl1pPr marL="260747" indent="-260747">
              <a:defRPr sz="2800"/>
            </a:lvl1pPr>
            <a:lvl2pPr>
              <a:defRPr sz="2400"/>
            </a:lvl2pPr>
            <a:lvl3pPr>
              <a:defRPr sz="2400"/>
            </a:lvl3pPr>
            <a:lvl4pPr>
              <a:defRPr sz="2400"/>
            </a:lvl4pPr>
            <a:lvl5pPr>
              <a:defRPr sz="2400"/>
            </a:lvl5pPr>
            <a:lvl6pPr>
              <a:defRPr sz="1350"/>
            </a:lvl6pPr>
            <a:lvl7pPr>
              <a:defRPr sz="1350"/>
            </a:lvl7pPr>
            <a:lvl8pPr>
              <a:defRPr sz="1350"/>
            </a:lvl8pPr>
            <a:lvl9pPr>
              <a:defRPr sz="135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hasCustomPrompt="1"/>
          </p:nvPr>
        </p:nvSpPr>
        <p:spPr>
          <a:xfrm>
            <a:off x="4664073" y="1155031"/>
            <a:ext cx="4062831" cy="2826378"/>
          </a:xfrm>
        </p:spPr>
        <p:txBody>
          <a:bodyPr wrap="square">
            <a:noAutofit/>
          </a:bodyPr>
          <a:lstStyle>
            <a:lvl1pPr marL="260747" indent="-260747">
              <a:defRPr sz="2800"/>
            </a:lvl1pPr>
            <a:lvl2pPr>
              <a:defRPr sz="2400"/>
            </a:lvl2pPr>
            <a:lvl3pPr>
              <a:defRPr sz="2400"/>
            </a:lvl3pPr>
            <a:lvl4pPr>
              <a:defRPr sz="2400"/>
            </a:lvl4pPr>
            <a:lvl5pPr>
              <a:defRPr sz="2400"/>
            </a:lvl5pPr>
            <a:lvl6pPr>
              <a:defRPr sz="1350"/>
            </a:lvl6pPr>
            <a:lvl7pPr>
              <a:defRPr sz="1350"/>
            </a:lvl7pPr>
            <a:lvl8pPr>
              <a:defRPr sz="1350"/>
            </a:lvl8pPr>
            <a:lvl9pPr>
              <a:defRPr sz="135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6"/>
          <p:cNvSpPr>
            <a:spLocks noGrp="1"/>
          </p:cNvSpPr>
          <p:nvPr>
            <p:ph type="body" sz="quarter" idx="10"/>
          </p:nvPr>
        </p:nvSpPr>
        <p:spPr>
          <a:xfrm>
            <a:off x="0" y="4892662"/>
            <a:ext cx="9144000"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133124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59548"/>
            <a:ext cx="8309810" cy="563231"/>
          </a:xfrm>
        </p:spPr>
        <p:txBody>
          <a:bodyPr wrap="square">
            <a:spAutoFit/>
          </a:bodyPr>
          <a:lstStyle>
            <a:lvl1pPr>
              <a:defRPr sz="3600" baseline="0"/>
            </a:lvl1pPr>
          </a:lstStyle>
          <a:p>
            <a:r>
              <a:rPr lang="en-US" dirty="0"/>
              <a:t>Click to edit Master Title Style</a:t>
            </a:r>
          </a:p>
        </p:txBody>
      </p:sp>
      <p:sp>
        <p:nvSpPr>
          <p:cNvPr id="3" name="Text Placeholder 6"/>
          <p:cNvSpPr>
            <a:spLocks noGrp="1"/>
          </p:cNvSpPr>
          <p:nvPr>
            <p:ph type="body" sz="quarter" idx="10"/>
          </p:nvPr>
        </p:nvSpPr>
        <p:spPr>
          <a:xfrm>
            <a:off x="0" y="4892662"/>
            <a:ext cx="9144000"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68730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6"/>
          <p:cNvSpPr>
            <a:spLocks noGrp="1"/>
          </p:cNvSpPr>
          <p:nvPr>
            <p:ph type="body" sz="quarter" idx="10"/>
          </p:nvPr>
        </p:nvSpPr>
        <p:spPr>
          <a:xfrm>
            <a:off x="-1" y="4892662"/>
            <a:ext cx="9144001" cy="250838"/>
          </a:xfrm>
        </p:spPr>
        <p:txBody>
          <a:bodyPr vert="horz" wrap="square" lIns="228600" tIns="0" rIns="0" bIns="118872" rtlCol="0" anchor="b" anchorCtr="0">
            <a:spAutoFit/>
          </a:bodyPr>
          <a:lstStyle>
            <a:lvl1pPr>
              <a:buFont typeface="Arial"/>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20641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593A72-1176-AC45-BBF4-B4F41D5C1E6B}"/>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18168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7095" y="181680"/>
            <a:ext cx="8309810" cy="563231"/>
          </a:xfrm>
          <a:effectLst/>
        </p:spPr>
        <p:txBody>
          <a:bodyPr/>
          <a:lstStyle>
            <a:lvl1pPr>
              <a:defRPr sz="3600">
                <a:solidFill>
                  <a:schemeClr val="accent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683155A-85F1-0E44-9B1D-D1F158D5DAE1}"/>
              </a:ext>
            </a:extLst>
          </p:cNvPr>
          <p:cNvSpPr>
            <a:spLocks noGrp="1"/>
          </p:cNvSpPr>
          <p:nvPr>
            <p:ph type="body" sz="quarter" idx="10"/>
          </p:nvPr>
        </p:nvSpPr>
        <p:spPr>
          <a:xfrm>
            <a:off x="0" y="4854326"/>
            <a:ext cx="9144000" cy="297004"/>
          </a:xfrm>
        </p:spPr>
        <p:txBody>
          <a:bodyPr lIns="228600" bIns="118872" anchor="b" anchorCtr="0">
            <a:spAutoFit/>
          </a:bodyPr>
          <a:lstStyle>
            <a:lvl1pPr marL="0" indent="0">
              <a:buNone/>
              <a:defRPr sz="1000">
                <a:solidFill>
                  <a:schemeClr val="accent2"/>
                </a:solidFill>
              </a:defRPr>
            </a:lvl1pPr>
            <a:lvl2pPr marL="342900" indent="0">
              <a:buNone/>
              <a:defRPr/>
            </a:lvl2pPr>
            <a:lvl3pPr marL="596646" indent="0">
              <a:buNone/>
              <a:defRPr/>
            </a:lvl3pPr>
            <a:lvl4pPr marL="898398" indent="0">
              <a:buNone/>
              <a:defRPr/>
            </a:lvl4pPr>
            <a:lvl5pPr marL="1200150" indent="0">
              <a:buNone/>
              <a:defRPr/>
            </a:lvl5pPr>
          </a:lstStyle>
          <a:p>
            <a:pPr lvl="0"/>
            <a:r>
              <a:rPr lang="en-US" dirty="0"/>
              <a:t>Click to edit Master text styles</a:t>
            </a:r>
          </a:p>
        </p:txBody>
      </p:sp>
      <p:pic>
        <p:nvPicPr>
          <p:cNvPr id="6" name="Picture 5" descr="Logo&#10;&#10;Description automatically generated">
            <a:extLst>
              <a:ext uri="{FF2B5EF4-FFF2-40B4-BE49-F238E27FC236}">
                <a16:creationId xmlns:a16="http://schemas.microsoft.com/office/drawing/2014/main" id="{687F40B7-D48D-1946-A033-9F48666D54B1}"/>
              </a:ext>
            </a:extLst>
          </p:cNvPr>
          <p:cNvPicPr>
            <a:picLocks noChangeAspect="1"/>
          </p:cNvPicPr>
          <p:nvPr userDrawn="1"/>
        </p:nvPicPr>
        <p:blipFill>
          <a:blip r:embed="rId2"/>
          <a:stretch>
            <a:fillRect/>
          </a:stretch>
        </p:blipFill>
        <p:spPr>
          <a:xfrm>
            <a:off x="8086194" y="4750642"/>
            <a:ext cx="928160" cy="301752"/>
          </a:xfrm>
          <a:prstGeom prst="rect">
            <a:avLst/>
          </a:prstGeom>
        </p:spPr>
      </p:pic>
    </p:spTree>
    <p:extLst>
      <p:ext uri="{BB962C8B-B14F-4D97-AF65-F5344CB8AC3E}">
        <p14:creationId xmlns:p14="http://schemas.microsoft.com/office/powerpoint/2010/main" val="242653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2D3388-E5DC-0B4D-B871-495EA714B8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44000" cy="926592"/>
          </a:xfrm>
          <a:prstGeom prst="rect">
            <a:avLst/>
          </a:prstGeom>
        </p:spPr>
      </p:pic>
      <p:pic>
        <p:nvPicPr>
          <p:cNvPr id="6" name="Picture 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926592"/>
          </a:xfrm>
          <a:prstGeom prst="rect">
            <a:avLst/>
          </a:prstGeom>
        </p:spPr>
      </p:pic>
      <p:sp>
        <p:nvSpPr>
          <p:cNvPr id="8" name="Rectangle 7"/>
          <p:cNvSpPr/>
          <p:nvPr/>
        </p:nvSpPr>
        <p:spPr>
          <a:xfrm flipV="1">
            <a:off x="0" y="875380"/>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3"/>
              </a:solidFill>
            </a:endParaRPr>
          </a:p>
        </p:txBody>
      </p:sp>
      <p:sp>
        <p:nvSpPr>
          <p:cNvPr id="2" name="Title Placeholder 1"/>
          <p:cNvSpPr>
            <a:spLocks noGrp="1"/>
          </p:cNvSpPr>
          <p:nvPr>
            <p:ph type="title"/>
          </p:nvPr>
        </p:nvSpPr>
        <p:spPr>
          <a:xfrm>
            <a:off x="549274" y="155519"/>
            <a:ext cx="8001000" cy="615553"/>
          </a:xfrm>
          <a:prstGeom prst="rect">
            <a:avLst/>
          </a:prstGeom>
          <a:effectLst>
            <a:outerShdw blurRad="50800" dist="38100" dir="2700000" algn="tl" rotWithShape="0">
              <a:prstClr val="black">
                <a:alpha val="40000"/>
              </a:prstClr>
            </a:outerShdw>
          </a:effectLst>
        </p:spPr>
        <p:txBody>
          <a:bodyPr vert="horz" wrap="square" lIns="0" tIns="45720" rIns="0" bIns="45720" rtlCol="0" anchor="ctr"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549274" y="1082112"/>
            <a:ext cx="8001000" cy="3605550"/>
          </a:xfrm>
          <a:prstGeom prst="rect">
            <a:avLst/>
          </a:prstGeom>
        </p:spPr>
        <p:txBody>
          <a:bodyPr vert="horz" wrap="square"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72456BB2-E53F-B749-873F-483CF623858D}"/>
              </a:ext>
            </a:extLst>
          </p:cNvPr>
          <p:cNvSpPr/>
          <p:nvPr userDrawn="1"/>
        </p:nvSpPr>
        <p:spPr>
          <a:xfrm flipV="1">
            <a:off x="0" y="875380"/>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3"/>
              </a:solidFill>
            </a:endParaRPr>
          </a:p>
        </p:txBody>
      </p:sp>
      <p:pic>
        <p:nvPicPr>
          <p:cNvPr id="10" name="Picture 9" descr="Logo&#10;&#10;Description automatically generated">
            <a:extLst>
              <a:ext uri="{FF2B5EF4-FFF2-40B4-BE49-F238E27FC236}">
                <a16:creationId xmlns:a16="http://schemas.microsoft.com/office/drawing/2014/main" id="{838B3285-4D6F-3D4D-9BAC-C9A6B95D91C5}"/>
              </a:ext>
            </a:extLst>
          </p:cNvPr>
          <p:cNvPicPr>
            <a:picLocks noChangeAspect="1"/>
          </p:cNvPicPr>
          <p:nvPr userDrawn="1"/>
        </p:nvPicPr>
        <p:blipFill>
          <a:blip r:embed="rId21"/>
          <a:stretch>
            <a:fillRect/>
          </a:stretch>
        </p:blipFill>
        <p:spPr>
          <a:xfrm>
            <a:off x="8086194" y="4750642"/>
            <a:ext cx="928160" cy="301752"/>
          </a:xfrm>
          <a:prstGeom prst="rect">
            <a:avLst/>
          </a:prstGeom>
        </p:spPr>
      </p:pic>
    </p:spTree>
    <p:extLst>
      <p:ext uri="{BB962C8B-B14F-4D97-AF65-F5344CB8AC3E}">
        <p14:creationId xmlns:p14="http://schemas.microsoft.com/office/powerpoint/2010/main" val="345868776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8" r:id="rId13"/>
    <p:sldLayoutId id="2147483750" r:id="rId14"/>
    <p:sldLayoutId id="2147483751" r:id="rId15"/>
    <p:sldLayoutId id="2147483752" r:id="rId16"/>
    <p:sldLayoutId id="2147483753" r:id="rId17"/>
    <p:sldLayoutId id="2147483754" r:id="rId1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algn="l" defTabSz="685800" rtl="0" eaLnBrk="1" latinLnBrk="0" hangingPunct="1">
        <a:lnSpc>
          <a:spcPct val="85000"/>
        </a:lnSpc>
        <a:spcBef>
          <a:spcPct val="0"/>
        </a:spcBef>
        <a:buNone/>
        <a:defRPr sz="4000" b="1" kern="1200" cap="none" baseline="0">
          <a:solidFill>
            <a:schemeClr val="bg2"/>
          </a:solidFill>
          <a:latin typeface="+mj-lt"/>
          <a:ea typeface="+mj-ea"/>
          <a:cs typeface="+mj-cs"/>
        </a:defRPr>
      </a:lvl1pPr>
    </p:titleStyle>
    <p:bodyStyle>
      <a:lvl1pPr marL="259556" indent="-259556" algn="l" defTabSz="685800" rtl="0" eaLnBrk="1" latinLnBrk="0" hangingPunct="1">
        <a:lnSpc>
          <a:spcPct val="85000"/>
        </a:lnSpc>
        <a:spcBef>
          <a:spcPts val="600"/>
        </a:spcBef>
        <a:buClr>
          <a:schemeClr val="accent1"/>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48" y="2015092"/>
            <a:ext cx="8029731" cy="1661993"/>
          </a:xfrm>
        </p:spPr>
        <p:txBody>
          <a:bodyPr/>
          <a:lstStyle/>
          <a:p>
            <a:r>
              <a:rPr lang="en-US" dirty="0"/>
              <a:t>The Patient Voice: </a:t>
            </a:r>
            <a:br>
              <a:rPr lang="en-US" dirty="0"/>
            </a:br>
            <a:r>
              <a:rPr lang="en-US" dirty="0"/>
              <a:t>Defining Health Care Disparities in Atopic Dermatitis Care</a:t>
            </a:r>
            <a:r>
              <a:rPr lang="en-US" sz="3600" dirty="0"/>
              <a:t> </a:t>
            </a:r>
            <a:endParaRPr lang="en-US" sz="3400" dirty="0"/>
          </a:p>
        </p:txBody>
      </p:sp>
      <p:sp>
        <p:nvSpPr>
          <p:cNvPr id="3" name="Text Placeholder 2"/>
          <p:cNvSpPr>
            <a:spLocks noGrp="1"/>
          </p:cNvSpPr>
          <p:nvPr>
            <p:ph type="body" sz="quarter" idx="10"/>
          </p:nvPr>
        </p:nvSpPr>
        <p:spPr>
          <a:xfrm>
            <a:off x="539750" y="3811201"/>
            <a:ext cx="8029729" cy="1154906"/>
          </a:xfrm>
        </p:spPr>
        <p:txBody>
          <a:bodyPr/>
          <a:lstStyle/>
          <a:p>
            <a:r>
              <a:rPr lang="en-US" sz="2800" dirty="0"/>
              <a:t>Supported by an educational grant from </a:t>
            </a:r>
            <a:br>
              <a:rPr lang="en-US" sz="2800" dirty="0"/>
            </a:br>
            <a:r>
              <a:rPr lang="en-US" sz="2800" dirty="0"/>
              <a:t>Sanofi Genzyme and Regeneron Pharmaceuticals </a:t>
            </a:r>
            <a:endParaRPr lang="en-US" sz="2800" dirty="0">
              <a:solidFill>
                <a:srgbClr val="FF0000"/>
              </a:solidFill>
            </a:endParaRPr>
          </a:p>
        </p:txBody>
      </p:sp>
    </p:spTree>
    <p:extLst>
      <p:ext uri="{BB962C8B-B14F-4D97-AF65-F5344CB8AC3E}">
        <p14:creationId xmlns:p14="http://schemas.microsoft.com/office/powerpoint/2010/main" val="342658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941F9D-9CA2-6F4E-99DC-4D17E113FA23}"/>
              </a:ext>
            </a:extLst>
          </p:cNvPr>
          <p:cNvSpPr>
            <a:spLocks noGrp="1"/>
          </p:cNvSpPr>
          <p:nvPr>
            <p:ph type="title"/>
          </p:nvPr>
        </p:nvSpPr>
        <p:spPr>
          <a:xfrm>
            <a:off x="417095" y="-2062"/>
            <a:ext cx="8309810" cy="1034129"/>
          </a:xfrm>
        </p:spPr>
        <p:txBody>
          <a:bodyPr/>
          <a:lstStyle/>
          <a:p>
            <a:r>
              <a:rPr lang="en-US" sz="3600" dirty="0"/>
              <a:t>Prevalence of </a:t>
            </a:r>
            <a:r>
              <a:rPr lang="en-US" dirty="0"/>
              <a:t>Eczema</a:t>
            </a:r>
            <a:r>
              <a:rPr lang="en-US" sz="3600" dirty="0"/>
              <a:t> in Minority Populations</a:t>
            </a:r>
          </a:p>
        </p:txBody>
      </p:sp>
      <p:sp>
        <p:nvSpPr>
          <p:cNvPr id="4" name="Content Placeholder 3">
            <a:extLst>
              <a:ext uri="{FF2B5EF4-FFF2-40B4-BE49-F238E27FC236}">
                <a16:creationId xmlns:a16="http://schemas.microsoft.com/office/drawing/2014/main" id="{D5C95955-8E4F-B042-B317-3C77F9005761}"/>
              </a:ext>
            </a:extLst>
          </p:cNvPr>
          <p:cNvSpPr>
            <a:spLocks noGrp="1"/>
          </p:cNvSpPr>
          <p:nvPr>
            <p:ph idx="1"/>
          </p:nvPr>
        </p:nvSpPr>
        <p:spPr>
          <a:xfrm>
            <a:off x="417095" y="1142177"/>
            <a:ext cx="3814246" cy="2585453"/>
          </a:xfrm>
        </p:spPr>
        <p:txBody>
          <a:bodyPr wrap="square">
            <a:normAutofit/>
          </a:bodyPr>
          <a:lstStyle/>
          <a:p>
            <a:r>
              <a:rPr lang="en-US" sz="2400" b="1" dirty="0"/>
              <a:t>Pediatric</a:t>
            </a:r>
            <a:r>
              <a:rPr lang="en-US" sz="2400" dirty="0"/>
              <a:t> AD higher in</a:t>
            </a:r>
            <a:r>
              <a:rPr lang="en-US" sz="2400" baseline="30000" dirty="0"/>
              <a:t>1</a:t>
            </a:r>
            <a:r>
              <a:rPr lang="en-US" sz="2400" dirty="0"/>
              <a:t>:</a:t>
            </a:r>
          </a:p>
          <a:p>
            <a:pPr lvl="1"/>
            <a:r>
              <a:rPr lang="en-US" sz="2200" dirty="0"/>
              <a:t>Metropolitan areas </a:t>
            </a:r>
          </a:p>
          <a:p>
            <a:pPr lvl="1"/>
            <a:r>
              <a:rPr lang="en-US" sz="2200" dirty="0"/>
              <a:t>Higher household education levels</a:t>
            </a:r>
          </a:p>
          <a:p>
            <a:pPr lvl="1"/>
            <a:r>
              <a:rPr lang="en-US" sz="2200" dirty="0"/>
              <a:t>Black race</a:t>
            </a:r>
            <a:r>
              <a:rPr lang="en-US" sz="2200" baseline="30000" dirty="0"/>
              <a:t>2</a:t>
            </a:r>
            <a:endParaRPr lang="en-US" sz="2200" dirty="0"/>
          </a:p>
          <a:p>
            <a:r>
              <a:rPr lang="en-US" sz="2400" b="1" dirty="0"/>
              <a:t>Adult</a:t>
            </a:r>
            <a:r>
              <a:rPr lang="en-US" sz="2400" dirty="0"/>
              <a:t> AD higher in</a:t>
            </a:r>
            <a:r>
              <a:rPr lang="en-US" sz="2400" baseline="30000" dirty="0"/>
              <a:t>1</a:t>
            </a:r>
            <a:r>
              <a:rPr lang="en-US" sz="2400" dirty="0"/>
              <a:t>:</a:t>
            </a:r>
          </a:p>
          <a:p>
            <a:pPr lvl="1"/>
            <a:r>
              <a:rPr lang="en-US" sz="2200" dirty="0"/>
              <a:t>Females </a:t>
            </a:r>
          </a:p>
          <a:p>
            <a:pPr lvl="1"/>
            <a:r>
              <a:rPr lang="en-US" sz="2200" dirty="0"/>
              <a:t>Higher education levels</a:t>
            </a:r>
          </a:p>
          <a:p>
            <a:pPr marL="405289" lvl="1" indent="0">
              <a:buNone/>
            </a:pPr>
            <a:endParaRPr lang="en-US" dirty="0"/>
          </a:p>
        </p:txBody>
      </p:sp>
      <p:sp>
        <p:nvSpPr>
          <p:cNvPr id="6" name="Text Placeholder 5">
            <a:extLst>
              <a:ext uri="{FF2B5EF4-FFF2-40B4-BE49-F238E27FC236}">
                <a16:creationId xmlns:a16="http://schemas.microsoft.com/office/drawing/2014/main" id="{05EBCE4E-8D0B-7D4C-BB99-12FCBAA68662}"/>
              </a:ext>
            </a:extLst>
          </p:cNvPr>
          <p:cNvSpPr>
            <a:spLocks noGrp="1"/>
          </p:cNvSpPr>
          <p:nvPr>
            <p:ph type="body" sz="quarter" idx="10"/>
          </p:nvPr>
        </p:nvSpPr>
        <p:spPr>
          <a:xfrm>
            <a:off x="0" y="4761856"/>
            <a:ext cx="8033657" cy="381643"/>
          </a:xfrm>
        </p:spPr>
        <p:txBody>
          <a:bodyPr/>
          <a:lstStyle/>
          <a:p>
            <a:pPr marL="7938" indent="-7938"/>
            <a:r>
              <a:rPr lang="en-US" dirty="0">
                <a:solidFill>
                  <a:srgbClr val="5C6B72"/>
                </a:solidFill>
              </a:rPr>
              <a:t>1. Shaw TE, et al. </a:t>
            </a:r>
            <a:r>
              <a:rPr lang="en-US" i="1" dirty="0">
                <a:solidFill>
                  <a:srgbClr val="5C6B72"/>
                </a:solidFill>
              </a:rPr>
              <a:t>J Invest Dermatol</a:t>
            </a:r>
            <a:r>
              <a:rPr lang="en-US" dirty="0">
                <a:solidFill>
                  <a:srgbClr val="5C6B72"/>
                </a:solidFill>
              </a:rPr>
              <a:t>. 2011;131(1):67-73. 2. Centers for Disease Prevention and Control (CDC) Website. 2014. https://www.cdc.gov/nchs/data/health_policy/eczema_skin_problems_tables.pdf. Accessed July 21, 2021.</a:t>
            </a:r>
          </a:p>
        </p:txBody>
      </p:sp>
      <p:sp>
        <p:nvSpPr>
          <p:cNvPr id="3" name="TextBox 2">
            <a:extLst>
              <a:ext uri="{FF2B5EF4-FFF2-40B4-BE49-F238E27FC236}">
                <a16:creationId xmlns:a16="http://schemas.microsoft.com/office/drawing/2014/main" id="{6A27D34C-878B-C441-A730-1FC85643506C}"/>
              </a:ext>
            </a:extLst>
          </p:cNvPr>
          <p:cNvSpPr txBox="1"/>
          <p:nvPr/>
        </p:nvSpPr>
        <p:spPr>
          <a:xfrm>
            <a:off x="5230792" y="1018634"/>
            <a:ext cx="3324113" cy="369332"/>
          </a:xfrm>
          <a:prstGeom prst="rect">
            <a:avLst/>
          </a:prstGeom>
          <a:noFill/>
        </p:spPr>
        <p:txBody>
          <a:bodyPr wrap="square" rtlCol="0">
            <a:spAutoFit/>
          </a:bodyPr>
          <a:lstStyle/>
          <a:p>
            <a:pPr algn="ctr"/>
            <a:r>
              <a:rPr lang="en-US" dirty="0"/>
              <a:t>Childhood AD Prevelance</a:t>
            </a:r>
            <a:r>
              <a:rPr lang="en-US" baseline="30000" dirty="0"/>
              <a:t>2</a:t>
            </a:r>
          </a:p>
        </p:txBody>
      </p:sp>
      <p:grpSp>
        <p:nvGrpSpPr>
          <p:cNvPr id="5" name="Group 4">
            <a:extLst>
              <a:ext uri="{FF2B5EF4-FFF2-40B4-BE49-F238E27FC236}">
                <a16:creationId xmlns:a16="http://schemas.microsoft.com/office/drawing/2014/main" id="{B9C2212F-8D05-AE45-BC2A-10BA29DBF52C}"/>
              </a:ext>
            </a:extLst>
          </p:cNvPr>
          <p:cNvGrpSpPr/>
          <p:nvPr/>
        </p:nvGrpSpPr>
        <p:grpSpPr>
          <a:xfrm>
            <a:off x="4347425" y="1249484"/>
            <a:ext cx="4578459" cy="3331815"/>
            <a:chOff x="4410796" y="1366220"/>
            <a:chExt cx="4578459" cy="3331815"/>
          </a:xfrm>
        </p:grpSpPr>
        <p:graphicFrame>
          <p:nvGraphicFramePr>
            <p:cNvPr id="2" name="Chart 1">
              <a:extLst>
                <a:ext uri="{FF2B5EF4-FFF2-40B4-BE49-F238E27FC236}">
                  <a16:creationId xmlns:a16="http://schemas.microsoft.com/office/drawing/2014/main" id="{7F04551F-BCDC-6A4A-8A2E-0CE3533B94AA}"/>
                </a:ext>
              </a:extLst>
            </p:cNvPr>
            <p:cNvGraphicFramePr/>
            <p:nvPr/>
          </p:nvGraphicFramePr>
          <p:xfrm>
            <a:off x="4706895" y="1366220"/>
            <a:ext cx="4282360" cy="333181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FD7E070-2890-8A48-B306-B1384D8D518B}"/>
                </a:ext>
              </a:extLst>
            </p:cNvPr>
            <p:cNvSpPr txBox="1"/>
            <p:nvPr/>
          </p:nvSpPr>
          <p:spPr>
            <a:xfrm rot="16200000">
              <a:off x="3673450" y="2799243"/>
              <a:ext cx="1782470" cy="307777"/>
            </a:xfrm>
            <a:prstGeom prst="rect">
              <a:avLst/>
            </a:prstGeom>
            <a:solidFill>
              <a:schemeClr val="bg1"/>
            </a:solidFill>
          </p:spPr>
          <p:txBody>
            <a:bodyPr wrap="square" rtlCol="0">
              <a:spAutoFit/>
            </a:bodyPr>
            <a:lstStyle/>
            <a:p>
              <a:pPr algn="ctr"/>
              <a:r>
                <a:rPr lang="en-US" sz="1400" dirty="0"/>
                <a:t>Prevalence (%)</a:t>
              </a:r>
            </a:p>
          </p:txBody>
        </p:sp>
      </p:grpSp>
    </p:spTree>
    <p:extLst>
      <p:ext uri="{BB962C8B-B14F-4D97-AF65-F5344CB8AC3E}">
        <p14:creationId xmlns:p14="http://schemas.microsoft.com/office/powerpoint/2010/main" val="254821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E3FE70-771A-AF41-ACCC-7ABDBFF2CE27}"/>
              </a:ext>
            </a:extLst>
          </p:cNvPr>
          <p:cNvSpPr>
            <a:spLocks noGrp="1"/>
          </p:cNvSpPr>
          <p:nvPr>
            <p:ph type="body" sz="quarter" idx="10"/>
          </p:nvPr>
        </p:nvSpPr>
        <p:spPr>
          <a:xfrm>
            <a:off x="0" y="4881231"/>
            <a:ext cx="8033657" cy="250838"/>
          </a:xfrm>
        </p:spPr>
        <p:txBody>
          <a:bodyPr/>
          <a:lstStyle/>
          <a:p>
            <a:r>
              <a:rPr lang="en-US" dirty="0">
                <a:solidFill>
                  <a:srgbClr val="5C6B72"/>
                </a:solidFill>
                <a:latin typeface="Arial" charset="0"/>
              </a:rPr>
              <a:t>Silverberg JI, et al. </a:t>
            </a:r>
            <a:r>
              <a:rPr lang="en-US" i="1" dirty="0">
                <a:solidFill>
                  <a:srgbClr val="5C6B72"/>
                </a:solidFill>
                <a:latin typeface="Arial" charset="0"/>
              </a:rPr>
              <a:t>Dermatitis.</a:t>
            </a:r>
            <a:r>
              <a:rPr lang="en-US" dirty="0">
                <a:solidFill>
                  <a:srgbClr val="5C6B72"/>
                </a:solidFill>
                <a:latin typeface="Arial" charset="0"/>
              </a:rPr>
              <a:t> 2014;25(3):107-114.</a:t>
            </a:r>
            <a:endParaRPr lang="en-US" dirty="0">
              <a:solidFill>
                <a:srgbClr val="5C6B72"/>
              </a:solidFill>
            </a:endParaRPr>
          </a:p>
        </p:txBody>
      </p:sp>
      <p:sp>
        <p:nvSpPr>
          <p:cNvPr id="8" name="Title 7">
            <a:extLst>
              <a:ext uri="{FF2B5EF4-FFF2-40B4-BE49-F238E27FC236}">
                <a16:creationId xmlns:a16="http://schemas.microsoft.com/office/drawing/2014/main" id="{753D61B4-2136-BA47-8215-C936A1C6DEC9}"/>
              </a:ext>
            </a:extLst>
          </p:cNvPr>
          <p:cNvSpPr>
            <a:spLocks noGrp="1"/>
          </p:cNvSpPr>
          <p:nvPr>
            <p:ph type="title"/>
          </p:nvPr>
        </p:nvSpPr>
        <p:spPr>
          <a:xfrm>
            <a:off x="417095" y="-2062"/>
            <a:ext cx="8309810" cy="1034129"/>
          </a:xfrm>
        </p:spPr>
        <p:txBody>
          <a:bodyPr/>
          <a:lstStyle/>
          <a:p>
            <a:r>
              <a:rPr lang="en-US" dirty="0"/>
              <a:t>Racial/Ethnic Minority Children Have More Severe AD</a:t>
            </a:r>
          </a:p>
        </p:txBody>
      </p:sp>
      <p:grpSp>
        <p:nvGrpSpPr>
          <p:cNvPr id="5" name="Group 4">
            <a:extLst>
              <a:ext uri="{FF2B5EF4-FFF2-40B4-BE49-F238E27FC236}">
                <a16:creationId xmlns:a16="http://schemas.microsoft.com/office/drawing/2014/main" id="{760C2504-522A-8A43-8F82-A5D4C1267010}"/>
              </a:ext>
            </a:extLst>
          </p:cNvPr>
          <p:cNvGrpSpPr/>
          <p:nvPr/>
        </p:nvGrpSpPr>
        <p:grpSpPr>
          <a:xfrm>
            <a:off x="1317512" y="1150205"/>
            <a:ext cx="6260284" cy="3671588"/>
            <a:chOff x="1134632" y="1058765"/>
            <a:chExt cx="6260284" cy="3671588"/>
          </a:xfrm>
        </p:grpSpPr>
        <p:graphicFrame>
          <p:nvGraphicFramePr>
            <p:cNvPr id="4" name="Chart 3">
              <a:extLst>
                <a:ext uri="{FF2B5EF4-FFF2-40B4-BE49-F238E27FC236}">
                  <a16:creationId xmlns:a16="http://schemas.microsoft.com/office/drawing/2014/main" id="{A8524AE7-04F2-D846-A5B9-6C1EA8D70B07}"/>
                </a:ext>
              </a:extLst>
            </p:cNvPr>
            <p:cNvGraphicFramePr/>
            <p:nvPr>
              <p:extLst>
                <p:ext uri="{D42A27DB-BD31-4B8C-83A1-F6EECF244321}">
                  <p14:modId xmlns:p14="http://schemas.microsoft.com/office/powerpoint/2010/main" val="1692387228"/>
                </p:ext>
              </p:extLst>
            </p:nvPr>
          </p:nvGraphicFramePr>
          <p:xfrm>
            <a:off x="1547445" y="1058765"/>
            <a:ext cx="5847471" cy="3671588"/>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11545545-ED60-E04B-85A1-CAE758643DA3}"/>
                </a:ext>
              </a:extLst>
            </p:cNvPr>
            <p:cNvSpPr txBox="1"/>
            <p:nvPr/>
          </p:nvSpPr>
          <p:spPr>
            <a:xfrm rot="16200000">
              <a:off x="412674" y="2327810"/>
              <a:ext cx="1782470" cy="338554"/>
            </a:xfrm>
            <a:prstGeom prst="rect">
              <a:avLst/>
            </a:prstGeom>
            <a:solidFill>
              <a:schemeClr val="bg1"/>
            </a:solidFill>
          </p:spPr>
          <p:txBody>
            <a:bodyPr wrap="square" rtlCol="0">
              <a:spAutoFit/>
            </a:bodyPr>
            <a:lstStyle/>
            <a:p>
              <a:pPr algn="ctr"/>
              <a:r>
                <a:rPr lang="en-US" sz="1600" dirty="0"/>
                <a:t>Prevalence (%)</a:t>
              </a:r>
            </a:p>
          </p:txBody>
        </p:sp>
      </p:grpSp>
    </p:spTree>
    <p:extLst>
      <p:ext uri="{BB962C8B-B14F-4D97-AF65-F5344CB8AC3E}">
        <p14:creationId xmlns:p14="http://schemas.microsoft.com/office/powerpoint/2010/main" val="47343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F2A0EB3-0A9C-984F-8684-E81E63E3A2DF}"/>
              </a:ext>
            </a:extLst>
          </p:cNvPr>
          <p:cNvSpPr>
            <a:spLocks noGrp="1"/>
          </p:cNvSpPr>
          <p:nvPr>
            <p:ph type="body" sz="quarter" idx="10"/>
          </p:nvPr>
        </p:nvSpPr>
        <p:spPr>
          <a:xfrm>
            <a:off x="0" y="4881231"/>
            <a:ext cx="8033657" cy="250838"/>
          </a:xfrm>
        </p:spPr>
        <p:txBody>
          <a:bodyPr/>
          <a:lstStyle/>
          <a:p>
            <a:r>
              <a:rPr lang="en-US" dirty="0">
                <a:solidFill>
                  <a:srgbClr val="5C6B72"/>
                </a:solidFill>
                <a:latin typeface="Arial" charset="0"/>
              </a:rPr>
              <a:t>Silverberg JI, et al. </a:t>
            </a:r>
            <a:r>
              <a:rPr lang="en-US" i="1" dirty="0">
                <a:solidFill>
                  <a:srgbClr val="5C6B72"/>
                </a:solidFill>
                <a:latin typeface="Arial" charset="0"/>
              </a:rPr>
              <a:t>Dermatitis.</a:t>
            </a:r>
            <a:r>
              <a:rPr lang="en-US" dirty="0">
                <a:solidFill>
                  <a:srgbClr val="5C6B72"/>
                </a:solidFill>
                <a:latin typeface="Arial" charset="0"/>
              </a:rPr>
              <a:t> 2014;25(3):107-114.</a:t>
            </a:r>
            <a:endParaRPr lang="en-US" dirty="0">
              <a:solidFill>
                <a:srgbClr val="5C6B72"/>
              </a:solidFill>
            </a:endParaRPr>
          </a:p>
        </p:txBody>
      </p:sp>
      <p:graphicFrame>
        <p:nvGraphicFramePr>
          <p:cNvPr id="4" name="Table 3"/>
          <p:cNvGraphicFramePr>
            <a:graphicFrameLocks noGrp="1"/>
          </p:cNvGraphicFramePr>
          <p:nvPr/>
        </p:nvGraphicFramePr>
        <p:xfrm>
          <a:off x="716280" y="1200581"/>
          <a:ext cx="7703820" cy="3360420"/>
        </p:xfrm>
        <a:graphic>
          <a:graphicData uri="http://schemas.openxmlformats.org/drawingml/2006/table">
            <a:tbl>
              <a:tblPr firstRow="1" bandRow="1">
                <a:tableStyleId>{21E4AEA4-8DFA-4A89-87EB-49C32662AFE0}</a:tableStyleId>
              </a:tblPr>
              <a:tblGrid>
                <a:gridCol w="4113461">
                  <a:extLst>
                    <a:ext uri="{9D8B030D-6E8A-4147-A177-3AD203B41FA5}">
                      <a16:colId xmlns:a16="http://schemas.microsoft.com/office/drawing/2014/main" val="20000"/>
                    </a:ext>
                  </a:extLst>
                </a:gridCol>
                <a:gridCol w="1847844">
                  <a:extLst>
                    <a:ext uri="{9D8B030D-6E8A-4147-A177-3AD203B41FA5}">
                      <a16:colId xmlns:a16="http://schemas.microsoft.com/office/drawing/2014/main" val="20001"/>
                    </a:ext>
                  </a:extLst>
                </a:gridCol>
                <a:gridCol w="1742515">
                  <a:extLst>
                    <a:ext uri="{9D8B030D-6E8A-4147-A177-3AD203B41FA5}">
                      <a16:colId xmlns:a16="http://schemas.microsoft.com/office/drawing/2014/main" val="20002"/>
                    </a:ext>
                  </a:extLst>
                </a:gridCol>
              </a:tblGrid>
              <a:tr h="891540">
                <a:tc>
                  <a:txBody>
                    <a:bodyPr/>
                    <a:lstStyle/>
                    <a:p>
                      <a:r>
                        <a:rPr lang="en-US" sz="1800" dirty="0"/>
                        <a:t>Factor</a:t>
                      </a:r>
                    </a:p>
                  </a:txBody>
                  <a:tcPr marL="68580" marR="68580" marT="34290" marB="34290"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1B619B"/>
                    </a:solidFill>
                  </a:tcPr>
                </a:tc>
                <a:tc>
                  <a:txBody>
                    <a:bodyPr/>
                    <a:lstStyle/>
                    <a:p>
                      <a:pPr algn="ctr"/>
                      <a:r>
                        <a:rPr lang="en-US" sz="1800" dirty="0"/>
                        <a:t>Adjusted</a:t>
                      </a:r>
                      <a:r>
                        <a:rPr lang="en-US" sz="1800" baseline="0" dirty="0"/>
                        <a:t> Odds Ratio</a:t>
                      </a:r>
                      <a:endParaRPr lang="en-US" sz="1800" dirty="0"/>
                    </a:p>
                  </a:txBody>
                  <a:tcPr marL="68580" marR="68580" marT="34290" marB="34290"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1B619B"/>
                    </a:solidFill>
                  </a:tcPr>
                </a:tc>
                <a:tc>
                  <a:txBody>
                    <a:bodyPr/>
                    <a:lstStyle/>
                    <a:p>
                      <a:pPr algn="ctr"/>
                      <a:r>
                        <a:rPr lang="en-US" sz="1800" dirty="0"/>
                        <a:t>95% Confidence</a:t>
                      </a:r>
                      <a:r>
                        <a:rPr lang="en-US" sz="1800" baseline="0" dirty="0"/>
                        <a:t> Interval (CI)</a:t>
                      </a:r>
                      <a:endParaRPr lang="en-US" sz="1800" dirty="0"/>
                    </a:p>
                  </a:txBody>
                  <a:tcPr marL="68580" marR="68580" marT="34290" marB="34290"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1B619B"/>
                    </a:solidFill>
                  </a:tcPr>
                </a:tc>
                <a:extLst>
                  <a:ext uri="{0D108BD9-81ED-4DB2-BD59-A6C34878D82A}">
                    <a16:rowId xmlns:a16="http://schemas.microsoft.com/office/drawing/2014/main" val="10000"/>
                  </a:ext>
                </a:extLst>
              </a:tr>
              <a:tr h="342900">
                <a:tc>
                  <a:txBody>
                    <a:bodyPr/>
                    <a:lstStyle/>
                    <a:p>
                      <a:r>
                        <a:rPr lang="en-US" sz="1800" dirty="0"/>
                        <a:t>Older age</a:t>
                      </a:r>
                    </a:p>
                  </a:txBody>
                  <a:tcPr marL="68580" marR="68580" marT="34290" marB="34290"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chemeClr val="bg1"/>
                    </a:solidFill>
                  </a:tcPr>
                </a:tc>
                <a:tc>
                  <a:txBody>
                    <a:bodyPr/>
                    <a:lstStyle/>
                    <a:p>
                      <a:pPr algn="ctr"/>
                      <a:r>
                        <a:rPr lang="en-US" sz="1800" dirty="0"/>
                        <a:t>1.05</a:t>
                      </a:r>
                    </a:p>
                  </a:txBody>
                  <a:tcPr marL="68580" marR="68580" marT="34290" marB="34290"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chemeClr val="bg1"/>
                    </a:solidFill>
                  </a:tcPr>
                </a:tc>
                <a:tc>
                  <a:txBody>
                    <a:bodyPr/>
                    <a:lstStyle/>
                    <a:p>
                      <a:pPr algn="ctr"/>
                      <a:r>
                        <a:rPr lang="en-US" sz="1800" dirty="0"/>
                        <a:t>1.03-1.07</a:t>
                      </a:r>
                    </a:p>
                  </a:txBody>
                  <a:tcPr marL="68580" marR="68580" marT="34290" marB="34290"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40180">
                <a:tc>
                  <a:txBody>
                    <a:bodyPr/>
                    <a:lstStyle/>
                    <a:p>
                      <a:r>
                        <a:rPr lang="en-US" sz="1800" dirty="0"/>
                        <a:t>Lower household income by federal</a:t>
                      </a:r>
                      <a:r>
                        <a:rPr lang="en-US" sz="1800" baseline="0" dirty="0"/>
                        <a:t> poverty level (FPL) vs. </a:t>
                      </a:r>
                      <a:r>
                        <a:rPr lang="en-US" sz="1800" u="none" baseline="0" dirty="0"/>
                        <a:t>≥ 400% FPL</a:t>
                      </a:r>
                      <a:endParaRPr lang="en-US" sz="1800" dirty="0"/>
                    </a:p>
                    <a:p>
                      <a:r>
                        <a:rPr lang="en-US" sz="1800" dirty="0"/>
                        <a:t>   0%-99% </a:t>
                      </a:r>
                    </a:p>
                    <a:p>
                      <a:r>
                        <a:rPr lang="en-US" sz="1800" baseline="0" dirty="0"/>
                        <a:t>   100%-199%</a:t>
                      </a:r>
                    </a:p>
                    <a:p>
                      <a:r>
                        <a:rPr lang="en-US" sz="1800" baseline="0" dirty="0"/>
                        <a:t>   200%-399%</a:t>
                      </a:r>
                      <a:endParaRPr lang="en-US" sz="1800" dirty="0"/>
                    </a:p>
                  </a:txBody>
                  <a:tcPr marL="68580" marR="68580" marT="34290" marB="34290"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DDE2E4"/>
                    </a:solidFill>
                  </a:tcPr>
                </a:tc>
                <a:tc>
                  <a:txBody>
                    <a:bodyPr/>
                    <a:lstStyle/>
                    <a:p>
                      <a:pPr algn="ctr"/>
                      <a:endParaRPr lang="en-US" sz="1800" dirty="0"/>
                    </a:p>
                    <a:p>
                      <a:pPr algn="ctr"/>
                      <a:endParaRPr lang="en-US" sz="1800" dirty="0"/>
                    </a:p>
                    <a:p>
                      <a:pPr algn="ctr"/>
                      <a:r>
                        <a:rPr lang="en-US" sz="1800" dirty="0"/>
                        <a:t>1.91</a:t>
                      </a:r>
                    </a:p>
                    <a:p>
                      <a:pPr algn="ctr"/>
                      <a:r>
                        <a:rPr lang="en-US" sz="1800" dirty="0"/>
                        <a:t>1.60 </a:t>
                      </a:r>
                    </a:p>
                    <a:p>
                      <a:pPr algn="ctr"/>
                      <a:r>
                        <a:rPr lang="en-US" sz="1800" dirty="0"/>
                        <a:t>1.39</a:t>
                      </a:r>
                    </a:p>
                  </a:txBody>
                  <a:tcPr marL="68580" marR="68580" marT="34290" marB="34290">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DDE2E4"/>
                    </a:solidFill>
                  </a:tcPr>
                </a:tc>
                <a:tc>
                  <a:txBody>
                    <a:bodyPr/>
                    <a:lstStyle/>
                    <a:p>
                      <a:pPr algn="ctr"/>
                      <a:endParaRPr lang="en-US" sz="1800" dirty="0"/>
                    </a:p>
                    <a:p>
                      <a:pPr algn="ctr"/>
                      <a:endParaRPr lang="en-US" sz="1800" dirty="0"/>
                    </a:p>
                    <a:p>
                      <a:pPr algn="ctr"/>
                      <a:r>
                        <a:rPr lang="en-US" sz="1800" dirty="0"/>
                        <a:t>1.39-2.63</a:t>
                      </a:r>
                    </a:p>
                    <a:p>
                      <a:pPr algn="ctr"/>
                      <a:r>
                        <a:rPr lang="en-US" sz="1800" dirty="0"/>
                        <a:t>1.20-2.12</a:t>
                      </a:r>
                    </a:p>
                    <a:p>
                      <a:pPr algn="ctr"/>
                      <a:r>
                        <a:rPr lang="en-US" sz="1800" dirty="0"/>
                        <a:t>1.06-1.83</a:t>
                      </a:r>
                    </a:p>
                  </a:txBody>
                  <a:tcPr marL="68580" marR="68580" marT="34290" marB="34290">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DDE2E4"/>
                    </a:solidFill>
                  </a:tcPr>
                </a:tc>
                <a:extLst>
                  <a:ext uri="{0D108BD9-81ED-4DB2-BD59-A6C34878D82A}">
                    <a16:rowId xmlns:a16="http://schemas.microsoft.com/office/drawing/2014/main" val="10002"/>
                  </a:ext>
                </a:extLst>
              </a:tr>
              <a:tr h="342900">
                <a:tc>
                  <a:txBody>
                    <a:bodyPr/>
                    <a:lstStyle/>
                    <a:p>
                      <a:r>
                        <a:rPr lang="en-US" sz="1800" dirty="0"/>
                        <a:t>Fair/</a:t>
                      </a:r>
                      <a:r>
                        <a:rPr lang="en-US" sz="1800" baseline="0" dirty="0"/>
                        <a:t>poor maternal health</a:t>
                      </a:r>
                      <a:endParaRPr lang="en-US" sz="1800" dirty="0"/>
                    </a:p>
                  </a:txBody>
                  <a:tcPr marL="68580" marR="68580" marT="34290" marB="34290"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chemeClr val="bg1"/>
                    </a:solidFill>
                  </a:tcPr>
                </a:tc>
                <a:tc>
                  <a:txBody>
                    <a:bodyPr/>
                    <a:lstStyle/>
                    <a:p>
                      <a:pPr algn="ctr"/>
                      <a:r>
                        <a:rPr lang="en-US" sz="1800" dirty="0"/>
                        <a:t>2.16</a:t>
                      </a:r>
                    </a:p>
                  </a:txBody>
                  <a:tcPr marL="68580" marR="68580" marT="34290" marB="34290"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chemeClr val="bg1"/>
                    </a:solidFill>
                  </a:tcPr>
                </a:tc>
                <a:tc>
                  <a:txBody>
                    <a:bodyPr/>
                    <a:lstStyle/>
                    <a:p>
                      <a:pPr algn="ctr"/>
                      <a:r>
                        <a:rPr lang="en-US" sz="1800" dirty="0"/>
                        <a:t>1.47-3.16</a:t>
                      </a:r>
                    </a:p>
                  </a:txBody>
                  <a:tcPr marL="68580" marR="68580" marT="34290" marB="34290"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900">
                <a:tc>
                  <a:txBody>
                    <a:bodyPr/>
                    <a:lstStyle/>
                    <a:p>
                      <a:r>
                        <a:rPr lang="en-US" sz="1800" dirty="0"/>
                        <a:t>Birthplace outside the United States</a:t>
                      </a:r>
                    </a:p>
                  </a:txBody>
                  <a:tcPr marL="68580" marR="68580" marT="34290" marB="34290"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DDE2E4"/>
                    </a:solidFill>
                  </a:tcPr>
                </a:tc>
                <a:tc>
                  <a:txBody>
                    <a:bodyPr/>
                    <a:lstStyle/>
                    <a:p>
                      <a:pPr algn="ctr"/>
                      <a:r>
                        <a:rPr lang="en-US" sz="1800" dirty="0"/>
                        <a:t>0.44</a:t>
                      </a:r>
                    </a:p>
                  </a:txBody>
                  <a:tcPr marL="68580" marR="68580" marT="34290" marB="34290"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DDE2E4"/>
                    </a:solidFill>
                  </a:tcPr>
                </a:tc>
                <a:tc>
                  <a:txBody>
                    <a:bodyPr/>
                    <a:lstStyle/>
                    <a:p>
                      <a:pPr algn="ctr"/>
                      <a:r>
                        <a:rPr lang="en-US" sz="1800" dirty="0"/>
                        <a:t>0.22-0.89</a:t>
                      </a:r>
                    </a:p>
                  </a:txBody>
                  <a:tcPr marL="68580" marR="68580" marT="34290" marB="34290"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DDE2E4"/>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2792834" y="4836824"/>
            <a:ext cx="3569865" cy="242374"/>
          </a:xfrm>
          <a:prstGeom prst="rect">
            <a:avLst/>
          </a:prstGeom>
          <a:noFill/>
        </p:spPr>
        <p:txBody>
          <a:bodyPr wrap="square" rtlCol="0">
            <a:spAutoFit/>
          </a:bodyPr>
          <a:lstStyle/>
          <a:p>
            <a:pPr algn="ctr" defTabSz="914378" fontAlgn="base">
              <a:spcBef>
                <a:spcPct val="0"/>
              </a:spcBef>
              <a:spcAft>
                <a:spcPct val="0"/>
              </a:spcAft>
            </a:pPr>
            <a:r>
              <a:rPr lang="en-US" sz="975" dirty="0">
                <a:solidFill>
                  <a:srgbClr val="FFFFFF"/>
                </a:solidFill>
                <a:latin typeface="Arial" charset="0"/>
              </a:rPr>
              <a:t>Silverberg JI, et al. </a:t>
            </a:r>
            <a:r>
              <a:rPr lang="en-US" sz="975" i="1" dirty="0">
                <a:solidFill>
                  <a:srgbClr val="FFFFFF"/>
                </a:solidFill>
                <a:latin typeface="Arial" charset="0"/>
              </a:rPr>
              <a:t>Dermatitis.</a:t>
            </a:r>
            <a:r>
              <a:rPr lang="en-US" sz="975" dirty="0">
                <a:solidFill>
                  <a:srgbClr val="FFFFFF"/>
                </a:solidFill>
                <a:latin typeface="Arial" charset="0"/>
              </a:rPr>
              <a:t> 2014; 25:107. </a:t>
            </a:r>
          </a:p>
        </p:txBody>
      </p:sp>
      <p:sp>
        <p:nvSpPr>
          <p:cNvPr id="3" name="Rectangle 2">
            <a:extLst>
              <a:ext uri="{FF2B5EF4-FFF2-40B4-BE49-F238E27FC236}">
                <a16:creationId xmlns:a16="http://schemas.microsoft.com/office/drawing/2014/main" id="{6DC607E2-E9A2-4DBA-ABDA-AD483461BD56}"/>
              </a:ext>
            </a:extLst>
          </p:cNvPr>
          <p:cNvSpPr/>
          <p:nvPr/>
        </p:nvSpPr>
        <p:spPr>
          <a:xfrm>
            <a:off x="716280" y="2427403"/>
            <a:ext cx="7711440" cy="1804737"/>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itle 6">
            <a:extLst>
              <a:ext uri="{FF2B5EF4-FFF2-40B4-BE49-F238E27FC236}">
                <a16:creationId xmlns:a16="http://schemas.microsoft.com/office/drawing/2014/main" id="{972FB430-348B-9E48-A4F7-CCE439C70BDF}"/>
              </a:ext>
            </a:extLst>
          </p:cNvPr>
          <p:cNvSpPr>
            <a:spLocks noGrp="1"/>
          </p:cNvSpPr>
          <p:nvPr>
            <p:ph type="title"/>
          </p:nvPr>
        </p:nvSpPr>
        <p:spPr>
          <a:xfrm>
            <a:off x="417095" y="-2062"/>
            <a:ext cx="8309810" cy="1034129"/>
          </a:xfrm>
        </p:spPr>
        <p:txBody>
          <a:bodyPr/>
          <a:lstStyle/>
          <a:p>
            <a:r>
              <a:rPr lang="en-US" dirty="0">
                <a:solidFill>
                  <a:schemeClr val="bg1"/>
                </a:solidFill>
              </a:rPr>
              <a:t>Factors Associated with Moderate-to-</a:t>
            </a:r>
            <a:br>
              <a:rPr lang="en-US" dirty="0">
                <a:solidFill>
                  <a:schemeClr val="bg1"/>
                </a:solidFill>
              </a:rPr>
            </a:br>
            <a:r>
              <a:rPr lang="en-US" dirty="0">
                <a:solidFill>
                  <a:schemeClr val="bg1"/>
                </a:solidFill>
              </a:rPr>
              <a:t>Severe AD Among Children</a:t>
            </a:r>
            <a:endParaRPr lang="en-US" dirty="0"/>
          </a:p>
        </p:txBody>
      </p:sp>
    </p:spTree>
    <p:extLst>
      <p:ext uri="{BB962C8B-B14F-4D97-AF65-F5344CB8AC3E}">
        <p14:creationId xmlns:p14="http://schemas.microsoft.com/office/powerpoint/2010/main" val="290371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1E002D-7384-47DF-8DD1-EBDA7B9C3906}"/>
              </a:ext>
            </a:extLst>
          </p:cNvPr>
          <p:cNvSpPr/>
          <p:nvPr/>
        </p:nvSpPr>
        <p:spPr>
          <a:xfrm>
            <a:off x="-113016" y="4852971"/>
            <a:ext cx="9144000" cy="246221"/>
          </a:xfrm>
          <a:prstGeom prst="rect">
            <a:avLst/>
          </a:prstGeom>
        </p:spPr>
        <p:txBody>
          <a:bodyPr wrap="square">
            <a:spAutoFit/>
          </a:bodyPr>
          <a:lstStyle/>
          <a:p>
            <a:pPr algn="ctr"/>
            <a:r>
              <a:rPr lang="en-US" sz="1000" dirty="0">
                <a:solidFill>
                  <a:schemeClr val="bg1"/>
                </a:solidFill>
              </a:rPr>
              <a:t>Wan J, …, Takeshita J. </a:t>
            </a:r>
            <a:r>
              <a:rPr lang="en-US" sz="1000" i="1" dirty="0">
                <a:solidFill>
                  <a:schemeClr val="bg1"/>
                </a:solidFill>
              </a:rPr>
              <a:t>J Invest Dermatol.</a:t>
            </a:r>
            <a:r>
              <a:rPr lang="en-US" sz="1000" dirty="0">
                <a:solidFill>
                  <a:schemeClr val="bg1"/>
                </a:solidFill>
              </a:rPr>
              <a:t> 2019; 139:1906.  </a:t>
            </a:r>
            <a:endParaRPr lang="en-US" sz="1000" dirty="0">
              <a:solidFill>
                <a:schemeClr val="bg1"/>
              </a:solidFill>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91E7AEE6-A4A8-054C-908A-516001BF7B44}"/>
              </a:ext>
            </a:extLst>
          </p:cNvPr>
          <p:cNvSpPr>
            <a:spLocks noGrp="1"/>
          </p:cNvSpPr>
          <p:nvPr>
            <p:ph type="title"/>
          </p:nvPr>
        </p:nvSpPr>
        <p:spPr>
          <a:xfrm>
            <a:off x="417095" y="-2062"/>
            <a:ext cx="8309810" cy="1034129"/>
          </a:xfrm>
        </p:spPr>
        <p:txBody>
          <a:bodyPr/>
          <a:lstStyle/>
          <a:p>
            <a:r>
              <a:rPr lang="en-US" dirty="0">
                <a:solidFill>
                  <a:schemeClr val="bg1"/>
                </a:solidFill>
              </a:rPr>
              <a:t>Black Children Less Likely to Have Outpatient Visits for AD</a:t>
            </a:r>
            <a:endParaRPr lang="en-US" dirty="0"/>
          </a:p>
        </p:txBody>
      </p:sp>
      <p:sp>
        <p:nvSpPr>
          <p:cNvPr id="14" name="Text Placeholder 13">
            <a:extLst>
              <a:ext uri="{FF2B5EF4-FFF2-40B4-BE49-F238E27FC236}">
                <a16:creationId xmlns:a16="http://schemas.microsoft.com/office/drawing/2014/main" id="{95551B13-2312-1C40-AA14-5EBCBF84E14E}"/>
              </a:ext>
            </a:extLst>
          </p:cNvPr>
          <p:cNvSpPr>
            <a:spLocks noGrp="1"/>
          </p:cNvSpPr>
          <p:nvPr>
            <p:ph type="body" sz="quarter" idx="10"/>
          </p:nvPr>
        </p:nvSpPr>
        <p:spPr>
          <a:xfrm>
            <a:off x="0" y="4736208"/>
            <a:ext cx="8033657" cy="407291"/>
          </a:xfrm>
        </p:spPr>
        <p:txBody>
          <a:bodyPr/>
          <a:lstStyle/>
          <a:p>
            <a:r>
              <a:rPr lang="en-US" dirty="0">
                <a:solidFill>
                  <a:srgbClr val="5C6B72"/>
                </a:solidFill>
                <a:latin typeface="Arial" charset="0"/>
              </a:rPr>
              <a:t>*Adjusted for age, gender, region, insurance status, income, history of asthmas, duration of eczema follow-up, survey panel number</a:t>
            </a:r>
          </a:p>
          <a:p>
            <a:r>
              <a:rPr lang="en-US" dirty="0">
                <a:solidFill>
                  <a:srgbClr val="5C6B72"/>
                </a:solidFill>
                <a:latin typeface="Arial" charset="0"/>
              </a:rPr>
              <a:t>Fischer AH, et al. </a:t>
            </a:r>
            <a:r>
              <a:rPr lang="en-US" i="1" dirty="0">
                <a:solidFill>
                  <a:srgbClr val="5C6B72"/>
                </a:solidFill>
                <a:latin typeface="Arial" charset="0"/>
              </a:rPr>
              <a:t>J Am Acad Dermatol.</a:t>
            </a:r>
            <a:r>
              <a:rPr lang="en-US" dirty="0">
                <a:solidFill>
                  <a:srgbClr val="5C6B72"/>
                </a:solidFill>
                <a:latin typeface="Arial" charset="0"/>
              </a:rPr>
              <a:t> 2017;77(6):1060-1067.</a:t>
            </a:r>
            <a:endParaRPr lang="en-US" dirty="0">
              <a:solidFill>
                <a:srgbClr val="5C6B72"/>
              </a:solidFill>
            </a:endParaRPr>
          </a:p>
        </p:txBody>
      </p:sp>
      <p:grpSp>
        <p:nvGrpSpPr>
          <p:cNvPr id="2" name="Group 1">
            <a:extLst>
              <a:ext uri="{FF2B5EF4-FFF2-40B4-BE49-F238E27FC236}">
                <a16:creationId xmlns:a16="http://schemas.microsoft.com/office/drawing/2014/main" id="{BB94065F-CF38-8343-B00B-1A2DB79DC92F}"/>
              </a:ext>
            </a:extLst>
          </p:cNvPr>
          <p:cNvGrpSpPr/>
          <p:nvPr/>
        </p:nvGrpSpPr>
        <p:grpSpPr>
          <a:xfrm>
            <a:off x="845968" y="1135953"/>
            <a:ext cx="7313835" cy="3565543"/>
            <a:chOff x="845968" y="1135953"/>
            <a:chExt cx="7313835" cy="3565543"/>
          </a:xfrm>
        </p:grpSpPr>
        <p:sp>
          <p:nvSpPr>
            <p:cNvPr id="7" name="TextBox 6">
              <a:extLst>
                <a:ext uri="{FF2B5EF4-FFF2-40B4-BE49-F238E27FC236}">
                  <a16:creationId xmlns:a16="http://schemas.microsoft.com/office/drawing/2014/main" id="{86DCFDA6-9699-3349-A206-A0BF7E4DE2C2}"/>
                </a:ext>
              </a:extLst>
            </p:cNvPr>
            <p:cNvSpPr txBox="1"/>
            <p:nvPr/>
          </p:nvSpPr>
          <p:spPr>
            <a:xfrm rot="16200000">
              <a:off x="-138141" y="2436278"/>
              <a:ext cx="2491437" cy="523220"/>
            </a:xfrm>
            <a:prstGeom prst="rect">
              <a:avLst/>
            </a:prstGeom>
            <a:noFill/>
          </p:spPr>
          <p:txBody>
            <a:bodyPr wrap="square" rtlCol="0">
              <a:spAutoFit/>
            </a:bodyPr>
            <a:lstStyle/>
            <a:p>
              <a:pPr algn="ctr"/>
              <a:r>
                <a:rPr lang="en-US" sz="1400" dirty="0"/>
                <a:t>Adjusted Odds Ratio* for Outpatient Visit (95% CI)</a:t>
              </a:r>
            </a:p>
          </p:txBody>
        </p:sp>
        <p:cxnSp>
          <p:nvCxnSpPr>
            <p:cNvPr id="4" name="Straight Connector 3">
              <a:extLst>
                <a:ext uri="{FF2B5EF4-FFF2-40B4-BE49-F238E27FC236}">
                  <a16:creationId xmlns:a16="http://schemas.microsoft.com/office/drawing/2014/main" id="{8EAF6C91-D2EA-4F4B-AE27-A9B13748027D}"/>
                </a:ext>
              </a:extLst>
            </p:cNvPr>
            <p:cNvCxnSpPr/>
            <p:nvPr/>
          </p:nvCxnSpPr>
          <p:spPr>
            <a:xfrm>
              <a:off x="1746504" y="1274198"/>
              <a:ext cx="0" cy="288950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546D110-EF6A-7844-9569-2561406B2CB3}"/>
                </a:ext>
              </a:extLst>
            </p:cNvPr>
            <p:cNvCxnSpPr>
              <a:cxnSpLocks/>
            </p:cNvCxnSpPr>
            <p:nvPr/>
          </p:nvCxnSpPr>
          <p:spPr>
            <a:xfrm flipH="1">
              <a:off x="1734312" y="4169798"/>
              <a:ext cx="5617464"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547E278-D802-384C-B8CD-4163C736E85F}"/>
                </a:ext>
              </a:extLst>
            </p:cNvPr>
            <p:cNvCxnSpPr/>
            <p:nvPr/>
          </p:nvCxnSpPr>
          <p:spPr>
            <a:xfrm flipH="1">
              <a:off x="1671851" y="1278887"/>
              <a:ext cx="7465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AFA040E-508A-2346-A015-C8DF14713D9A}"/>
                </a:ext>
              </a:extLst>
            </p:cNvPr>
            <p:cNvCxnSpPr/>
            <p:nvPr/>
          </p:nvCxnSpPr>
          <p:spPr>
            <a:xfrm flipH="1">
              <a:off x="1661092" y="2247212"/>
              <a:ext cx="7465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5867FF-C2AC-E946-B7D1-8D93026BA9AF}"/>
                </a:ext>
              </a:extLst>
            </p:cNvPr>
            <p:cNvCxnSpPr/>
            <p:nvPr/>
          </p:nvCxnSpPr>
          <p:spPr>
            <a:xfrm flipH="1">
              <a:off x="1671851" y="3201057"/>
              <a:ext cx="7465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0CA26EF-4058-3547-B123-287A51FF655E}"/>
                </a:ext>
              </a:extLst>
            </p:cNvPr>
            <p:cNvCxnSpPr/>
            <p:nvPr/>
          </p:nvCxnSpPr>
          <p:spPr>
            <a:xfrm flipH="1">
              <a:off x="1673642" y="4167950"/>
              <a:ext cx="7465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5D226B7E-9860-644E-905D-B98BE156CB71}"/>
                </a:ext>
              </a:extLst>
            </p:cNvPr>
            <p:cNvSpPr txBox="1"/>
            <p:nvPr/>
          </p:nvSpPr>
          <p:spPr>
            <a:xfrm>
              <a:off x="1225740" y="1135953"/>
              <a:ext cx="566856" cy="276999"/>
            </a:xfrm>
            <a:prstGeom prst="rect">
              <a:avLst/>
            </a:prstGeom>
            <a:noFill/>
          </p:spPr>
          <p:txBody>
            <a:bodyPr wrap="square" rtlCol="0">
              <a:spAutoFit/>
            </a:bodyPr>
            <a:lstStyle/>
            <a:p>
              <a:pPr algn="ctr"/>
              <a:r>
                <a:rPr lang="en-US" sz="1200" dirty="0"/>
                <a:t>1.5</a:t>
              </a:r>
            </a:p>
          </p:txBody>
        </p:sp>
        <p:sp>
          <p:nvSpPr>
            <p:cNvPr id="19" name="TextBox 18">
              <a:extLst>
                <a:ext uri="{FF2B5EF4-FFF2-40B4-BE49-F238E27FC236}">
                  <a16:creationId xmlns:a16="http://schemas.microsoft.com/office/drawing/2014/main" id="{80D9CE83-59F3-6447-A86A-BF49EDA2C9A3}"/>
                </a:ext>
              </a:extLst>
            </p:cNvPr>
            <p:cNvSpPr txBox="1"/>
            <p:nvPr/>
          </p:nvSpPr>
          <p:spPr>
            <a:xfrm>
              <a:off x="1349308" y="2104693"/>
              <a:ext cx="459833" cy="276999"/>
            </a:xfrm>
            <a:prstGeom prst="rect">
              <a:avLst/>
            </a:prstGeom>
            <a:noFill/>
          </p:spPr>
          <p:txBody>
            <a:bodyPr wrap="square" rtlCol="0">
              <a:spAutoFit/>
            </a:bodyPr>
            <a:lstStyle/>
            <a:p>
              <a:pPr algn="ctr"/>
              <a:r>
                <a:rPr lang="en-US" sz="1200" dirty="0"/>
                <a:t>1</a:t>
              </a:r>
            </a:p>
          </p:txBody>
        </p:sp>
        <p:sp>
          <p:nvSpPr>
            <p:cNvPr id="20" name="TextBox 19">
              <a:extLst>
                <a:ext uri="{FF2B5EF4-FFF2-40B4-BE49-F238E27FC236}">
                  <a16:creationId xmlns:a16="http://schemas.microsoft.com/office/drawing/2014/main" id="{888A7F73-09B9-4448-9C5D-9D35858DA03C}"/>
                </a:ext>
              </a:extLst>
            </p:cNvPr>
            <p:cNvSpPr txBox="1"/>
            <p:nvPr/>
          </p:nvSpPr>
          <p:spPr>
            <a:xfrm>
              <a:off x="1293652" y="3056977"/>
              <a:ext cx="459833" cy="276999"/>
            </a:xfrm>
            <a:prstGeom prst="rect">
              <a:avLst/>
            </a:prstGeom>
            <a:noFill/>
          </p:spPr>
          <p:txBody>
            <a:bodyPr wrap="square" rtlCol="0">
              <a:spAutoFit/>
            </a:bodyPr>
            <a:lstStyle/>
            <a:p>
              <a:pPr algn="ctr"/>
              <a:r>
                <a:rPr lang="en-US" sz="1200" dirty="0"/>
                <a:t>0.5</a:t>
              </a:r>
            </a:p>
          </p:txBody>
        </p:sp>
        <p:sp>
          <p:nvSpPr>
            <p:cNvPr id="21" name="TextBox 20">
              <a:extLst>
                <a:ext uri="{FF2B5EF4-FFF2-40B4-BE49-F238E27FC236}">
                  <a16:creationId xmlns:a16="http://schemas.microsoft.com/office/drawing/2014/main" id="{08FAE28B-313B-FB43-B890-7C9C93FF6F30}"/>
                </a:ext>
              </a:extLst>
            </p:cNvPr>
            <p:cNvSpPr txBox="1"/>
            <p:nvPr/>
          </p:nvSpPr>
          <p:spPr>
            <a:xfrm>
              <a:off x="1349308" y="4015228"/>
              <a:ext cx="459833" cy="276999"/>
            </a:xfrm>
            <a:prstGeom prst="rect">
              <a:avLst/>
            </a:prstGeom>
            <a:noFill/>
          </p:spPr>
          <p:txBody>
            <a:bodyPr wrap="square" rtlCol="0">
              <a:spAutoFit/>
            </a:bodyPr>
            <a:lstStyle/>
            <a:p>
              <a:pPr algn="ctr"/>
              <a:r>
                <a:rPr lang="en-US" sz="1200" dirty="0"/>
                <a:t>0</a:t>
              </a:r>
            </a:p>
          </p:txBody>
        </p:sp>
        <p:sp>
          <p:nvSpPr>
            <p:cNvPr id="22" name="TextBox 21">
              <a:extLst>
                <a:ext uri="{FF2B5EF4-FFF2-40B4-BE49-F238E27FC236}">
                  <a16:creationId xmlns:a16="http://schemas.microsoft.com/office/drawing/2014/main" id="{EC60AB67-D732-7741-96E7-94798986912A}"/>
                </a:ext>
              </a:extLst>
            </p:cNvPr>
            <p:cNvSpPr txBox="1"/>
            <p:nvPr/>
          </p:nvSpPr>
          <p:spPr>
            <a:xfrm>
              <a:off x="3005642" y="3221997"/>
              <a:ext cx="1190866" cy="523220"/>
            </a:xfrm>
            <a:prstGeom prst="rect">
              <a:avLst/>
            </a:prstGeom>
            <a:noFill/>
          </p:spPr>
          <p:txBody>
            <a:bodyPr wrap="square" rtlCol="0">
              <a:spAutoFit/>
            </a:bodyPr>
            <a:lstStyle/>
            <a:p>
              <a:pPr algn="ctr"/>
              <a:r>
                <a:rPr lang="en-US" sz="1400" dirty="0"/>
                <a:t>0.69</a:t>
              </a:r>
            </a:p>
            <a:p>
              <a:pPr algn="ctr"/>
              <a:r>
                <a:rPr lang="en-US" sz="1400" dirty="0"/>
                <a:t>(0.51-0.92)</a:t>
              </a:r>
            </a:p>
          </p:txBody>
        </p:sp>
        <p:sp>
          <p:nvSpPr>
            <p:cNvPr id="23" name="TextBox 22">
              <a:extLst>
                <a:ext uri="{FF2B5EF4-FFF2-40B4-BE49-F238E27FC236}">
                  <a16:creationId xmlns:a16="http://schemas.microsoft.com/office/drawing/2014/main" id="{DB0C2E83-7C1C-8543-882B-6F51AEA23344}"/>
                </a:ext>
              </a:extLst>
            </p:cNvPr>
            <p:cNvSpPr txBox="1"/>
            <p:nvPr/>
          </p:nvSpPr>
          <p:spPr>
            <a:xfrm>
              <a:off x="4864493" y="2981327"/>
              <a:ext cx="1190866" cy="523220"/>
            </a:xfrm>
            <a:prstGeom prst="rect">
              <a:avLst/>
            </a:prstGeom>
            <a:noFill/>
          </p:spPr>
          <p:txBody>
            <a:bodyPr wrap="square" rtlCol="0">
              <a:spAutoFit/>
            </a:bodyPr>
            <a:lstStyle/>
            <a:p>
              <a:pPr algn="ctr"/>
              <a:r>
                <a:rPr lang="en-US" sz="1400" dirty="0"/>
                <a:t>0.90</a:t>
              </a:r>
            </a:p>
            <a:p>
              <a:pPr algn="ctr"/>
              <a:r>
                <a:rPr lang="en-US" sz="1400" dirty="0"/>
                <a:t>(0.64-1.28)</a:t>
              </a:r>
            </a:p>
          </p:txBody>
        </p:sp>
        <p:sp>
          <p:nvSpPr>
            <p:cNvPr id="24" name="TextBox 23">
              <a:extLst>
                <a:ext uri="{FF2B5EF4-FFF2-40B4-BE49-F238E27FC236}">
                  <a16:creationId xmlns:a16="http://schemas.microsoft.com/office/drawing/2014/main" id="{E0E57831-8AD0-A848-B4BC-7FA552A39EA0}"/>
                </a:ext>
              </a:extLst>
            </p:cNvPr>
            <p:cNvSpPr txBox="1"/>
            <p:nvPr/>
          </p:nvSpPr>
          <p:spPr>
            <a:xfrm>
              <a:off x="2055925" y="2345050"/>
              <a:ext cx="1422208" cy="369332"/>
            </a:xfrm>
            <a:prstGeom prst="rect">
              <a:avLst/>
            </a:prstGeom>
            <a:noFill/>
          </p:spPr>
          <p:txBody>
            <a:bodyPr wrap="square" rtlCol="0">
              <a:spAutoFit/>
            </a:bodyPr>
            <a:lstStyle/>
            <a:p>
              <a:pPr algn="ctr"/>
              <a:r>
                <a:rPr lang="en-US" b="1" dirty="0">
                  <a:solidFill>
                    <a:srgbClr val="5C6B72"/>
                  </a:solidFill>
                </a:rPr>
                <a:t>Care Gap</a:t>
              </a:r>
            </a:p>
          </p:txBody>
        </p:sp>
        <p:sp>
          <p:nvSpPr>
            <p:cNvPr id="26" name="Left Brace 25">
              <a:extLst>
                <a:ext uri="{FF2B5EF4-FFF2-40B4-BE49-F238E27FC236}">
                  <a16:creationId xmlns:a16="http://schemas.microsoft.com/office/drawing/2014/main" id="{E803274C-BE76-9946-A11A-37C04ECC7D3F}"/>
                </a:ext>
              </a:extLst>
            </p:cNvPr>
            <p:cNvSpPr/>
            <p:nvPr/>
          </p:nvSpPr>
          <p:spPr>
            <a:xfrm>
              <a:off x="3306009" y="2323051"/>
              <a:ext cx="199489" cy="465733"/>
            </a:xfrm>
            <a:prstGeom prst="leftBrac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FCF5ADF5-BCA2-E34C-A4B4-11D33A522FE1}"/>
                </a:ext>
              </a:extLst>
            </p:cNvPr>
            <p:cNvCxnSpPr/>
            <p:nvPr/>
          </p:nvCxnSpPr>
          <p:spPr>
            <a:xfrm>
              <a:off x="3600450" y="2393518"/>
              <a:ext cx="0" cy="80753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2EEF245-9F8F-8941-829E-D4FD81E74477}"/>
                </a:ext>
              </a:extLst>
            </p:cNvPr>
            <p:cNvCxnSpPr/>
            <p:nvPr/>
          </p:nvCxnSpPr>
          <p:spPr>
            <a:xfrm>
              <a:off x="3558442" y="2385164"/>
              <a:ext cx="9012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51B9AD8-FEAE-4B48-800A-A2D7D2DAF38A}"/>
                </a:ext>
              </a:extLst>
            </p:cNvPr>
            <p:cNvCxnSpPr/>
            <p:nvPr/>
          </p:nvCxnSpPr>
          <p:spPr>
            <a:xfrm>
              <a:off x="3556000" y="3197964"/>
              <a:ext cx="9012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6BCC806-B1FC-2544-AD0A-67AC43DD0330}"/>
                </a:ext>
              </a:extLst>
            </p:cNvPr>
            <p:cNvCxnSpPr>
              <a:cxnSpLocks/>
            </p:cNvCxnSpPr>
            <p:nvPr/>
          </p:nvCxnSpPr>
          <p:spPr>
            <a:xfrm>
              <a:off x="5465377" y="1705714"/>
              <a:ext cx="0" cy="12192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7B61FB7C-08E9-0940-A5AE-35320C4E1C0B}"/>
                </a:ext>
              </a:extLst>
            </p:cNvPr>
            <p:cNvSpPr/>
            <p:nvPr/>
          </p:nvSpPr>
          <p:spPr>
            <a:xfrm>
              <a:off x="3508988" y="2759862"/>
              <a:ext cx="184150" cy="157958"/>
            </a:xfrm>
            <a:prstGeom prst="rect">
              <a:avLst/>
            </a:prstGeom>
            <a:solidFill>
              <a:srgbClr val="F60000"/>
            </a:solidFill>
            <a:ln>
              <a:solidFill>
                <a:srgbClr val="F6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38" name="Straight Connector 37">
              <a:extLst>
                <a:ext uri="{FF2B5EF4-FFF2-40B4-BE49-F238E27FC236}">
                  <a16:creationId xmlns:a16="http://schemas.microsoft.com/office/drawing/2014/main" id="{B638BB8F-D939-7F4C-A96C-44A585536245}"/>
                </a:ext>
              </a:extLst>
            </p:cNvPr>
            <p:cNvCxnSpPr>
              <a:cxnSpLocks/>
            </p:cNvCxnSpPr>
            <p:nvPr/>
          </p:nvCxnSpPr>
          <p:spPr>
            <a:xfrm flipH="1">
              <a:off x="5461613" y="1705714"/>
              <a:ext cx="10160" cy="12121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1353EDB-3422-9247-98C2-7BD50FD99B9C}"/>
                </a:ext>
              </a:extLst>
            </p:cNvPr>
            <p:cNvCxnSpPr>
              <a:cxnSpLocks/>
            </p:cNvCxnSpPr>
            <p:nvPr/>
          </p:nvCxnSpPr>
          <p:spPr>
            <a:xfrm>
              <a:off x="1765302" y="2296732"/>
              <a:ext cx="4872890" cy="0"/>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79384123-27C1-1F46-B406-BD4099E61512}"/>
                </a:ext>
              </a:extLst>
            </p:cNvPr>
            <p:cNvSpPr txBox="1"/>
            <p:nvPr/>
          </p:nvSpPr>
          <p:spPr>
            <a:xfrm>
              <a:off x="2861038" y="4178276"/>
              <a:ext cx="1529079" cy="523220"/>
            </a:xfrm>
            <a:prstGeom prst="rect">
              <a:avLst/>
            </a:prstGeom>
            <a:noFill/>
          </p:spPr>
          <p:txBody>
            <a:bodyPr wrap="square" rtlCol="0">
              <a:spAutoFit/>
            </a:bodyPr>
            <a:lstStyle/>
            <a:p>
              <a:pPr algn="ctr"/>
              <a:r>
                <a:rPr lang="en-US" sz="1400" dirty="0"/>
                <a:t>Non-Hispanic Black</a:t>
              </a:r>
            </a:p>
          </p:txBody>
        </p:sp>
        <p:sp>
          <p:nvSpPr>
            <p:cNvPr id="48" name="TextBox 47">
              <a:extLst>
                <a:ext uri="{FF2B5EF4-FFF2-40B4-BE49-F238E27FC236}">
                  <a16:creationId xmlns:a16="http://schemas.microsoft.com/office/drawing/2014/main" id="{14F4934B-B7B5-834F-BC75-82F64D7348EE}"/>
                </a:ext>
              </a:extLst>
            </p:cNvPr>
            <p:cNvSpPr txBox="1"/>
            <p:nvPr/>
          </p:nvSpPr>
          <p:spPr>
            <a:xfrm>
              <a:off x="4721895" y="4189419"/>
              <a:ext cx="1529079" cy="307777"/>
            </a:xfrm>
            <a:prstGeom prst="rect">
              <a:avLst/>
            </a:prstGeom>
            <a:noFill/>
          </p:spPr>
          <p:txBody>
            <a:bodyPr wrap="square" rtlCol="0">
              <a:spAutoFit/>
            </a:bodyPr>
            <a:lstStyle/>
            <a:p>
              <a:pPr algn="ctr"/>
              <a:r>
                <a:rPr lang="en-US" sz="1400" dirty="0"/>
                <a:t>Hispanic White</a:t>
              </a:r>
            </a:p>
          </p:txBody>
        </p:sp>
        <p:sp>
          <p:nvSpPr>
            <p:cNvPr id="49" name="TextBox 48">
              <a:extLst>
                <a:ext uri="{FF2B5EF4-FFF2-40B4-BE49-F238E27FC236}">
                  <a16:creationId xmlns:a16="http://schemas.microsoft.com/office/drawing/2014/main" id="{D3040869-B09F-C84B-BA41-52EA42587507}"/>
                </a:ext>
              </a:extLst>
            </p:cNvPr>
            <p:cNvSpPr txBox="1"/>
            <p:nvPr/>
          </p:nvSpPr>
          <p:spPr>
            <a:xfrm>
              <a:off x="6630724" y="2085820"/>
              <a:ext cx="1529079" cy="954107"/>
            </a:xfrm>
            <a:prstGeom prst="rect">
              <a:avLst/>
            </a:prstGeom>
            <a:noFill/>
          </p:spPr>
          <p:txBody>
            <a:bodyPr wrap="square" rtlCol="0">
              <a:spAutoFit/>
            </a:bodyPr>
            <a:lstStyle/>
            <a:p>
              <a:pPr algn="ctr"/>
              <a:r>
                <a:rPr lang="en-US" sz="1400" dirty="0"/>
                <a:t>1 = no difference compared to </a:t>
              </a:r>
              <a:br>
                <a:rPr lang="en-US" sz="1400" dirty="0"/>
              </a:br>
              <a:r>
                <a:rPr lang="en-US" sz="1400" dirty="0"/>
                <a:t>non-Hispanic White</a:t>
              </a:r>
            </a:p>
          </p:txBody>
        </p:sp>
        <p:cxnSp>
          <p:nvCxnSpPr>
            <p:cNvPr id="50" name="Straight Connector 49">
              <a:extLst>
                <a:ext uri="{FF2B5EF4-FFF2-40B4-BE49-F238E27FC236}">
                  <a16:creationId xmlns:a16="http://schemas.microsoft.com/office/drawing/2014/main" id="{0B93E455-D65E-8646-A762-BB4C5FF531A4}"/>
                </a:ext>
              </a:extLst>
            </p:cNvPr>
            <p:cNvCxnSpPr/>
            <p:nvPr/>
          </p:nvCxnSpPr>
          <p:spPr>
            <a:xfrm>
              <a:off x="5425339" y="1705225"/>
              <a:ext cx="9012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FF523273-2EF7-504F-BC7B-1DD61D5AA7F5}"/>
                </a:ext>
              </a:extLst>
            </p:cNvPr>
            <p:cNvSpPr/>
            <p:nvPr/>
          </p:nvSpPr>
          <p:spPr>
            <a:xfrm>
              <a:off x="5375888" y="2364297"/>
              <a:ext cx="184150" cy="157958"/>
            </a:xfrm>
            <a:prstGeom prst="rect">
              <a:avLst/>
            </a:prstGeom>
            <a:solidFill>
              <a:srgbClr val="1B85DA"/>
            </a:solidFill>
            <a:ln>
              <a:solidFill>
                <a:srgbClr val="1B85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51" name="Straight Connector 50">
              <a:extLst>
                <a:ext uri="{FF2B5EF4-FFF2-40B4-BE49-F238E27FC236}">
                  <a16:creationId xmlns:a16="http://schemas.microsoft.com/office/drawing/2014/main" id="{8DF69C8B-5375-D246-A293-5B69442C130D}"/>
                </a:ext>
              </a:extLst>
            </p:cNvPr>
            <p:cNvCxnSpPr/>
            <p:nvPr/>
          </p:nvCxnSpPr>
          <p:spPr>
            <a:xfrm>
              <a:off x="5413907" y="2908576"/>
              <a:ext cx="9012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42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3F8645-C65D-B64E-8AEC-5CD87AA285F4}"/>
              </a:ext>
            </a:extLst>
          </p:cNvPr>
          <p:cNvSpPr>
            <a:spLocks noGrp="1"/>
          </p:cNvSpPr>
          <p:nvPr>
            <p:ph type="title"/>
          </p:nvPr>
        </p:nvSpPr>
        <p:spPr/>
        <p:txBody>
          <a:bodyPr/>
          <a:lstStyle/>
          <a:p>
            <a:r>
              <a:rPr lang="en-US" dirty="0"/>
              <a:t>Disparities in Pediatric AD Care</a:t>
            </a:r>
          </a:p>
        </p:txBody>
      </p:sp>
      <p:sp>
        <p:nvSpPr>
          <p:cNvPr id="8" name="Content Placeholder 7">
            <a:extLst>
              <a:ext uri="{FF2B5EF4-FFF2-40B4-BE49-F238E27FC236}">
                <a16:creationId xmlns:a16="http://schemas.microsoft.com/office/drawing/2014/main" id="{2DD3595C-2C6D-CF4F-B2A0-ADDD3157BAF5}"/>
              </a:ext>
            </a:extLst>
          </p:cNvPr>
          <p:cNvSpPr>
            <a:spLocks noGrp="1"/>
          </p:cNvSpPr>
          <p:nvPr>
            <p:ph idx="1"/>
          </p:nvPr>
        </p:nvSpPr>
        <p:spPr>
          <a:xfrm>
            <a:off x="417095" y="1142178"/>
            <a:ext cx="5678905" cy="3465564"/>
          </a:xfrm>
        </p:spPr>
        <p:txBody>
          <a:bodyPr/>
          <a:lstStyle/>
          <a:p>
            <a:r>
              <a:rPr lang="en-US" sz="2200" dirty="0"/>
              <a:t>In comparison to White children, Black and Hispanic children with AD are:</a:t>
            </a:r>
          </a:p>
          <a:p>
            <a:pPr lvl="1"/>
            <a:r>
              <a:rPr lang="en-US" sz="2000" b="1" dirty="0"/>
              <a:t>3x</a:t>
            </a:r>
            <a:r>
              <a:rPr lang="en-US" sz="2000" dirty="0"/>
              <a:t> more likely to receive medical care for AD across most levels of disease control</a:t>
            </a:r>
            <a:r>
              <a:rPr lang="en-US" sz="2000" baseline="30000" dirty="0"/>
              <a:t>1</a:t>
            </a:r>
            <a:r>
              <a:rPr lang="en-US" sz="2000" dirty="0"/>
              <a:t> </a:t>
            </a:r>
          </a:p>
          <a:p>
            <a:pPr lvl="1"/>
            <a:r>
              <a:rPr lang="en-US" sz="2000" dirty="0">
                <a:solidFill>
                  <a:schemeClr val="tx1"/>
                </a:solidFill>
              </a:rPr>
              <a:t>More likely to have </a:t>
            </a:r>
            <a:r>
              <a:rPr lang="en-US" sz="2000" b="1" dirty="0"/>
              <a:t>primary care</a:t>
            </a:r>
            <a:r>
              <a:rPr lang="en-US" sz="2000" dirty="0"/>
              <a:t> and </a:t>
            </a:r>
            <a:r>
              <a:rPr lang="en-US" sz="2000" b="1" dirty="0"/>
              <a:t>emergency visits</a:t>
            </a:r>
            <a:r>
              <a:rPr lang="en-US" sz="2000" dirty="0"/>
              <a:t> </a:t>
            </a:r>
          </a:p>
          <a:p>
            <a:pPr lvl="1"/>
            <a:r>
              <a:rPr lang="en-US" sz="2000" dirty="0"/>
              <a:t>More likely to have school and activity </a:t>
            </a:r>
            <a:r>
              <a:rPr lang="en-US" sz="2000" b="1" dirty="0"/>
              <a:t>absences</a:t>
            </a:r>
            <a:r>
              <a:rPr lang="en-US" sz="2000" baseline="30000" dirty="0">
                <a:solidFill>
                  <a:schemeClr val="tx1"/>
                </a:solidFill>
              </a:rPr>
              <a:t>2</a:t>
            </a:r>
            <a:r>
              <a:rPr lang="en-US" sz="2000" dirty="0"/>
              <a:t> </a:t>
            </a:r>
          </a:p>
          <a:p>
            <a:r>
              <a:rPr lang="en-US" sz="2200" dirty="0"/>
              <a:t>Black children with poorly controlled AD significantly less likely to see </a:t>
            </a:r>
            <a:r>
              <a:rPr lang="en-US" sz="2200" b="1" dirty="0"/>
              <a:t>dermatologist</a:t>
            </a:r>
            <a:r>
              <a:rPr lang="en-US" sz="2200" dirty="0"/>
              <a:t> than White children with similarly poorly controlled </a:t>
            </a:r>
            <a:r>
              <a:rPr lang="en-US" sz="2200" dirty="0">
                <a:solidFill>
                  <a:schemeClr val="tx1"/>
                </a:solidFill>
              </a:rPr>
              <a:t>AD</a:t>
            </a:r>
            <a:r>
              <a:rPr lang="en-US" sz="2200" baseline="30000" dirty="0">
                <a:solidFill>
                  <a:schemeClr val="tx1"/>
                </a:solidFill>
              </a:rPr>
              <a:t>1</a:t>
            </a:r>
            <a:endParaRPr lang="en-US" sz="2200" dirty="0">
              <a:solidFill>
                <a:schemeClr val="tx1"/>
              </a:solidFill>
            </a:endParaRPr>
          </a:p>
        </p:txBody>
      </p:sp>
      <p:pic>
        <p:nvPicPr>
          <p:cNvPr id="2" name="Picture 1">
            <a:extLst>
              <a:ext uri="{FF2B5EF4-FFF2-40B4-BE49-F238E27FC236}">
                <a16:creationId xmlns:a16="http://schemas.microsoft.com/office/drawing/2014/main" id="{B30FDACC-22E9-5C40-84DD-244F2EB31FD7}"/>
              </a:ext>
            </a:extLst>
          </p:cNvPr>
          <p:cNvPicPr>
            <a:picLocks noChangeAspect="1"/>
          </p:cNvPicPr>
          <p:nvPr/>
        </p:nvPicPr>
        <p:blipFill>
          <a:blip r:embed="rId3"/>
          <a:stretch>
            <a:fillRect/>
          </a:stretch>
        </p:blipFill>
        <p:spPr>
          <a:xfrm>
            <a:off x="6378854" y="1197594"/>
            <a:ext cx="2321469" cy="3211808"/>
          </a:xfrm>
          <a:prstGeom prst="rect">
            <a:avLst/>
          </a:prstGeom>
        </p:spPr>
      </p:pic>
      <p:sp>
        <p:nvSpPr>
          <p:cNvPr id="4" name="Text Placeholder 3">
            <a:extLst>
              <a:ext uri="{FF2B5EF4-FFF2-40B4-BE49-F238E27FC236}">
                <a16:creationId xmlns:a16="http://schemas.microsoft.com/office/drawing/2014/main" id="{F9E2E262-3A8D-4749-8960-918ACE654F1F}"/>
              </a:ext>
            </a:extLst>
          </p:cNvPr>
          <p:cNvSpPr>
            <a:spLocks noGrp="1"/>
          </p:cNvSpPr>
          <p:nvPr>
            <p:ph type="body" sz="quarter" idx="10"/>
          </p:nvPr>
        </p:nvSpPr>
        <p:spPr>
          <a:xfrm>
            <a:off x="0" y="4761856"/>
            <a:ext cx="8033657" cy="381643"/>
          </a:xfrm>
        </p:spPr>
        <p:txBody>
          <a:bodyPr/>
          <a:lstStyle/>
          <a:p>
            <a:pPr marL="0" indent="0"/>
            <a:r>
              <a:rPr lang="en-US" dirty="0">
                <a:solidFill>
                  <a:srgbClr val="5C6B72"/>
                </a:solidFill>
              </a:rPr>
              <a:t>1. Wan J, et al. </a:t>
            </a:r>
            <a:r>
              <a:rPr lang="en-US" i="1" dirty="0">
                <a:solidFill>
                  <a:srgbClr val="5C6B72"/>
                </a:solidFill>
              </a:rPr>
              <a:t>J Invest Dermatol.</a:t>
            </a:r>
            <a:r>
              <a:rPr lang="en-US" dirty="0">
                <a:solidFill>
                  <a:srgbClr val="5C6B72"/>
                </a:solidFill>
              </a:rPr>
              <a:t> 2019;139(9):1906-1913. 2. </a:t>
            </a:r>
            <a:r>
              <a:rPr lang="en-US" dirty="0">
                <a:solidFill>
                  <a:schemeClr val="tx1">
                    <a:lumMod val="50000"/>
                    <a:lumOff val="50000"/>
                  </a:schemeClr>
                </a:solidFill>
              </a:rPr>
              <a:t>Wan J, et al. </a:t>
            </a:r>
            <a:r>
              <a:rPr lang="en-US" i="1" dirty="0">
                <a:solidFill>
                  <a:schemeClr val="tx1">
                    <a:lumMod val="50000"/>
                    <a:lumOff val="50000"/>
                  </a:schemeClr>
                </a:solidFill>
              </a:rPr>
              <a:t>JAMA Dermatol.</a:t>
            </a:r>
            <a:r>
              <a:rPr lang="en-US" dirty="0">
                <a:solidFill>
                  <a:schemeClr val="tx1">
                    <a:lumMod val="50000"/>
                    <a:lumOff val="50000"/>
                  </a:schemeClr>
                </a:solidFill>
              </a:rPr>
              <a:t> 2019;155(8):973-975.</a:t>
            </a:r>
            <a:r>
              <a:rPr lang="en-US" dirty="0">
                <a:solidFill>
                  <a:srgbClr val="FF0000"/>
                </a:solidFill>
              </a:rPr>
              <a:t> </a:t>
            </a:r>
            <a:br>
              <a:rPr lang="en-US" dirty="0">
                <a:solidFill>
                  <a:srgbClr val="5C6B72"/>
                </a:solidFill>
              </a:rPr>
            </a:br>
            <a:r>
              <a:rPr lang="en-US" dirty="0">
                <a:solidFill>
                  <a:srgbClr val="5C6B72"/>
                </a:solidFill>
              </a:rPr>
              <a:t>Image: Nationaleczema.org </a:t>
            </a:r>
            <a:endParaRPr lang="en-US" dirty="0">
              <a:solidFill>
                <a:srgbClr val="5C6B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200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14032-FD49-0045-A0BA-B0BACFE375E7}"/>
              </a:ext>
            </a:extLst>
          </p:cNvPr>
          <p:cNvSpPr>
            <a:spLocks noGrp="1"/>
          </p:cNvSpPr>
          <p:nvPr>
            <p:ph sz="half" idx="1"/>
          </p:nvPr>
        </p:nvSpPr>
        <p:spPr>
          <a:xfrm>
            <a:off x="413437" y="1158770"/>
            <a:ext cx="4915946" cy="3504076"/>
          </a:xfrm>
        </p:spPr>
        <p:txBody>
          <a:bodyPr/>
          <a:lstStyle/>
          <a:p>
            <a:r>
              <a:rPr lang="en-US" sz="2000" dirty="0"/>
              <a:t>Post-inflammatory </a:t>
            </a:r>
            <a:r>
              <a:rPr lang="en-US" sz="2000" b="1" dirty="0"/>
              <a:t>hyperpigmentation </a:t>
            </a:r>
            <a:r>
              <a:rPr lang="en-US" sz="2000" dirty="0"/>
              <a:t>due to AD in SoC may increase distress</a:t>
            </a:r>
            <a:r>
              <a:rPr lang="en-US" sz="2000" baseline="30000" dirty="0"/>
              <a:t>1</a:t>
            </a:r>
            <a:endParaRPr lang="en-US" sz="2000" dirty="0"/>
          </a:p>
          <a:p>
            <a:r>
              <a:rPr lang="en-US" sz="2000" dirty="0">
                <a:latin typeface="Arial" panose="020B0604020202020204" pitchFamily="34" charset="0"/>
                <a:cs typeface="Arial" panose="020B0604020202020204" pitchFamily="34" charset="0"/>
              </a:rPr>
              <a:t>Chronic moderate-to-severe AD can be debilitating; linked to </a:t>
            </a:r>
            <a:r>
              <a:rPr lang="en-US" sz="2000" b="1" dirty="0">
                <a:latin typeface="Arial" panose="020B0604020202020204" pitchFamily="34" charset="0"/>
                <a:cs typeface="Arial" panose="020B0604020202020204" pitchFamily="34" charset="0"/>
              </a:rPr>
              <a:t>mental health </a:t>
            </a:r>
            <a:r>
              <a:rPr lang="en-US" sz="2000" dirty="0">
                <a:latin typeface="Arial" panose="020B0604020202020204" pitchFamily="34" charset="0"/>
                <a:cs typeface="Arial" panose="020B0604020202020204" pitchFamily="34" charset="0"/>
              </a:rPr>
              <a:t>across </a:t>
            </a:r>
            <a:r>
              <a:rPr lang="en-US" sz="2000" b="1" dirty="0">
                <a:latin typeface="Arial" panose="020B0604020202020204" pitchFamily="34" charset="0"/>
                <a:cs typeface="Arial" panose="020B0604020202020204" pitchFamily="34" charset="0"/>
              </a:rPr>
              <a:t>all races</a:t>
            </a:r>
            <a:endParaRPr lang="en-US" sz="2000" b="1" dirty="0"/>
          </a:p>
          <a:p>
            <a:r>
              <a:rPr lang="en-US" sz="2000" dirty="0"/>
              <a:t>Adults with AD more likely to develop</a:t>
            </a:r>
            <a:r>
              <a:rPr lang="en-US" sz="2000" baseline="30000" dirty="0"/>
              <a:t>2</a:t>
            </a:r>
            <a:r>
              <a:rPr lang="en-US" sz="2000" dirty="0"/>
              <a:t>:</a:t>
            </a:r>
            <a:endParaRPr lang="en-US" sz="2000" baseline="30000" dirty="0"/>
          </a:p>
          <a:p>
            <a:pPr lvl="1"/>
            <a:r>
              <a:rPr lang="en-US" sz="1800" dirty="0"/>
              <a:t>14% ↑ depression</a:t>
            </a:r>
          </a:p>
          <a:p>
            <a:pPr lvl="1"/>
            <a:r>
              <a:rPr lang="en-US" sz="1800" dirty="0"/>
              <a:t>17% ↑ anxiety</a:t>
            </a:r>
          </a:p>
          <a:p>
            <a:r>
              <a:rPr lang="en-US" sz="2000" dirty="0"/>
              <a:t>Review of patients with AD in 15 studies:</a:t>
            </a:r>
          </a:p>
          <a:p>
            <a:pPr lvl="1"/>
            <a:r>
              <a:rPr lang="en-US" sz="1800" dirty="0"/>
              <a:t>44% ↑ suicidal ideation</a:t>
            </a:r>
          </a:p>
          <a:p>
            <a:pPr lvl="1"/>
            <a:r>
              <a:rPr lang="en-US" sz="1800" dirty="0"/>
              <a:t>36% ↑ suicide attempts</a:t>
            </a:r>
            <a:r>
              <a:rPr lang="en-US" sz="1800" baseline="30000" dirty="0"/>
              <a:t>3</a:t>
            </a:r>
          </a:p>
        </p:txBody>
      </p:sp>
      <p:pic>
        <p:nvPicPr>
          <p:cNvPr id="2" name="Picture 1">
            <a:extLst>
              <a:ext uri="{FF2B5EF4-FFF2-40B4-BE49-F238E27FC236}">
                <a16:creationId xmlns:a16="http://schemas.microsoft.com/office/drawing/2014/main" id="{1F4FF59B-C363-BC44-BA01-0BDBB43C8ACA}"/>
              </a:ext>
            </a:extLst>
          </p:cNvPr>
          <p:cNvPicPr>
            <a:picLocks noChangeAspect="1"/>
          </p:cNvPicPr>
          <p:nvPr/>
        </p:nvPicPr>
        <p:blipFill>
          <a:blip r:embed="rId2"/>
          <a:stretch>
            <a:fillRect/>
          </a:stretch>
        </p:blipFill>
        <p:spPr>
          <a:xfrm>
            <a:off x="5386951" y="1450436"/>
            <a:ext cx="3420889" cy="2638697"/>
          </a:xfrm>
          <a:prstGeom prst="rect">
            <a:avLst/>
          </a:prstGeom>
        </p:spPr>
      </p:pic>
      <p:sp>
        <p:nvSpPr>
          <p:cNvPr id="5" name="Title 4">
            <a:extLst>
              <a:ext uri="{FF2B5EF4-FFF2-40B4-BE49-F238E27FC236}">
                <a16:creationId xmlns:a16="http://schemas.microsoft.com/office/drawing/2014/main" id="{C9B45407-FDB3-3147-805D-32449108EDEF}"/>
              </a:ext>
            </a:extLst>
          </p:cNvPr>
          <p:cNvSpPr>
            <a:spLocks noGrp="1"/>
          </p:cNvSpPr>
          <p:nvPr>
            <p:ph type="title"/>
          </p:nvPr>
        </p:nvSpPr>
        <p:spPr>
          <a:xfrm>
            <a:off x="417095" y="24099"/>
            <a:ext cx="8309810" cy="1034129"/>
          </a:xfrm>
        </p:spPr>
        <p:txBody>
          <a:bodyPr/>
          <a:lstStyle/>
          <a:p>
            <a:pPr>
              <a:tabLst>
                <a:tab pos="735013" algn="l"/>
              </a:tabLst>
            </a:pPr>
            <a:r>
              <a:rPr lang="en-US" dirty="0"/>
              <a:t>More Than Skin Deep: Psychosocial Burden</a:t>
            </a:r>
          </a:p>
        </p:txBody>
      </p:sp>
      <p:sp>
        <p:nvSpPr>
          <p:cNvPr id="8" name="Text Placeholder 7">
            <a:extLst>
              <a:ext uri="{FF2B5EF4-FFF2-40B4-BE49-F238E27FC236}">
                <a16:creationId xmlns:a16="http://schemas.microsoft.com/office/drawing/2014/main" id="{5A0679FE-F4F7-9349-A839-423E3E62B955}"/>
              </a:ext>
            </a:extLst>
          </p:cNvPr>
          <p:cNvSpPr>
            <a:spLocks noGrp="1"/>
          </p:cNvSpPr>
          <p:nvPr>
            <p:ph type="body" sz="quarter" idx="10"/>
          </p:nvPr>
        </p:nvSpPr>
        <p:spPr>
          <a:xfrm>
            <a:off x="0" y="4604892"/>
            <a:ext cx="8130363" cy="538096"/>
          </a:xfrm>
        </p:spPr>
        <p:txBody>
          <a:bodyPr/>
          <a:lstStyle/>
          <a:p>
            <a:pPr marL="0" indent="0"/>
            <a:r>
              <a:rPr lang="en-US" dirty="0"/>
              <a:t>1. Eckert L, et al. </a:t>
            </a:r>
            <a:r>
              <a:rPr lang="en-US" i="1" dirty="0"/>
              <a:t>J Am Acad Dermatol</a:t>
            </a:r>
            <a:r>
              <a:rPr lang="en-US" dirty="0"/>
              <a:t>. 2017;77(2):274-279.e3. 2. Schonmann Y, et al. </a:t>
            </a:r>
            <a:r>
              <a:rPr lang="en-US" i="1" dirty="0"/>
              <a:t>J Allergy Clin Immunol Pract</a:t>
            </a:r>
            <a:r>
              <a:rPr lang="en-US" dirty="0"/>
              <a:t>. 2020;8(1):248-257.e16. 3. Armstrong A, et al. </a:t>
            </a:r>
            <a:r>
              <a:rPr lang="en-US" i="1" dirty="0"/>
              <a:t>JAMA Dermatol</a:t>
            </a:r>
            <a:r>
              <a:rPr lang="en-US" dirty="0"/>
              <a:t>. 2019;155(2):178-187.</a:t>
            </a:r>
          </a:p>
          <a:p>
            <a:pPr marL="0" indent="0">
              <a:spcBef>
                <a:spcPts val="200"/>
              </a:spcBef>
            </a:pPr>
            <a:r>
              <a:rPr lang="en-US" dirty="0"/>
              <a:t>Image: Natalie Abbey-Allan/Getty </a:t>
            </a:r>
          </a:p>
        </p:txBody>
      </p:sp>
    </p:spTree>
    <p:extLst>
      <p:ext uri="{BB962C8B-B14F-4D97-AF65-F5344CB8AC3E}">
        <p14:creationId xmlns:p14="http://schemas.microsoft.com/office/powerpoint/2010/main" val="315440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id="{F5DB7CC5-1518-D744-AD13-94EC16FB9B99}"/>
              </a:ext>
            </a:extLst>
          </p:cNvPr>
          <p:cNvSpPr/>
          <p:nvPr/>
        </p:nvSpPr>
        <p:spPr>
          <a:xfrm flipH="1">
            <a:off x="544190" y="2372008"/>
            <a:ext cx="7777700" cy="2457036"/>
          </a:xfrm>
          <a:prstGeom prst="wedgeRoundRectCallout">
            <a:avLst>
              <a:gd name="adj1" fmla="val 53833"/>
              <a:gd name="adj2" fmla="val -49041"/>
              <a:gd name="adj3" fmla="val 16667"/>
            </a:avLst>
          </a:prstGeom>
          <a:solidFill>
            <a:srgbClr val="64903B"/>
          </a:solidFill>
          <a:ln>
            <a:solidFill>
              <a:srgbClr val="8595C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3" name="Freeform 2">
            <a:extLst>
              <a:ext uri="{FF2B5EF4-FFF2-40B4-BE49-F238E27FC236}">
                <a16:creationId xmlns:a16="http://schemas.microsoft.com/office/drawing/2014/main" id="{0189F02B-CD69-F242-AAD7-D6825CEF0006}"/>
              </a:ext>
            </a:extLst>
          </p:cNvPr>
          <p:cNvSpPr>
            <a:spLocks noChangeArrowheads="1"/>
          </p:cNvSpPr>
          <p:nvPr/>
        </p:nvSpPr>
        <p:spPr bwMode="auto">
          <a:xfrm>
            <a:off x="568663" y="43420"/>
            <a:ext cx="8043933" cy="2457036"/>
          </a:xfrm>
          <a:custGeom>
            <a:avLst/>
            <a:gdLst>
              <a:gd name="T0" fmla="*/ 6960 w 11057"/>
              <a:gd name="T1" fmla="*/ 1235 h 9561"/>
              <a:gd name="T2" fmla="*/ 6960 w 11057"/>
              <a:gd name="T3" fmla="*/ 1235 h 9561"/>
              <a:gd name="T4" fmla="*/ 7669 w 11057"/>
              <a:gd name="T5" fmla="*/ 1130 h 9561"/>
              <a:gd name="T6" fmla="*/ 9771 w 11057"/>
              <a:gd name="T7" fmla="*/ 3257 h 9561"/>
              <a:gd name="T8" fmla="*/ 9902 w 11057"/>
              <a:gd name="T9" fmla="*/ 3467 h 9561"/>
              <a:gd name="T10" fmla="*/ 10925 w 11057"/>
              <a:gd name="T11" fmla="*/ 4675 h 9561"/>
              <a:gd name="T12" fmla="*/ 10426 w 11057"/>
              <a:gd name="T13" fmla="*/ 6645 h 9561"/>
              <a:gd name="T14" fmla="*/ 8484 w 11057"/>
              <a:gd name="T15" fmla="*/ 7091 h 9561"/>
              <a:gd name="T16" fmla="*/ 8011 w 11057"/>
              <a:gd name="T17" fmla="*/ 7512 h 9561"/>
              <a:gd name="T18" fmla="*/ 6225 w 11057"/>
              <a:gd name="T19" fmla="*/ 7801 h 9561"/>
              <a:gd name="T20" fmla="*/ 5831 w 11057"/>
              <a:gd name="T21" fmla="*/ 7775 h 9561"/>
              <a:gd name="T22" fmla="*/ 3887 w 11057"/>
              <a:gd name="T23" fmla="*/ 8064 h 9561"/>
              <a:gd name="T24" fmla="*/ 3598 w 11057"/>
              <a:gd name="T25" fmla="*/ 8247 h 9561"/>
              <a:gd name="T26" fmla="*/ 3703 w 11057"/>
              <a:gd name="T27" fmla="*/ 9507 h 9561"/>
              <a:gd name="T28" fmla="*/ 3651 w 11057"/>
              <a:gd name="T29" fmla="*/ 9560 h 9561"/>
              <a:gd name="T30" fmla="*/ 2469 w 11057"/>
              <a:gd name="T31" fmla="*/ 7460 h 9561"/>
              <a:gd name="T32" fmla="*/ 2075 w 11057"/>
              <a:gd name="T33" fmla="*/ 7118 h 9561"/>
              <a:gd name="T34" fmla="*/ 289 w 11057"/>
              <a:gd name="T35" fmla="*/ 5831 h 9561"/>
              <a:gd name="T36" fmla="*/ 867 w 11057"/>
              <a:gd name="T37" fmla="*/ 3625 h 9561"/>
              <a:gd name="T38" fmla="*/ 1051 w 11057"/>
              <a:gd name="T39" fmla="*/ 3126 h 9561"/>
              <a:gd name="T40" fmla="*/ 3231 w 11057"/>
              <a:gd name="T41" fmla="*/ 1287 h 9561"/>
              <a:gd name="T42" fmla="*/ 3546 w 11057"/>
              <a:gd name="T43" fmla="*/ 1182 h 9561"/>
              <a:gd name="T44" fmla="*/ 5043 w 11057"/>
              <a:gd name="T45" fmla="*/ 53 h 9561"/>
              <a:gd name="T46" fmla="*/ 6777 w 11057"/>
              <a:gd name="T47" fmla="*/ 1130 h 9561"/>
              <a:gd name="T48" fmla="*/ 6960 w 11057"/>
              <a:gd name="T49" fmla="*/ 1235 h 9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57" h="9561">
                <a:moveTo>
                  <a:pt x="6960" y="1235"/>
                </a:moveTo>
                <a:lnTo>
                  <a:pt x="6960" y="1235"/>
                </a:lnTo>
                <a:cubicBezTo>
                  <a:pt x="7170" y="1261"/>
                  <a:pt x="7538" y="1130"/>
                  <a:pt x="7669" y="1130"/>
                </a:cubicBezTo>
                <a:cubicBezTo>
                  <a:pt x="8851" y="1025"/>
                  <a:pt x="9771" y="2154"/>
                  <a:pt x="9771" y="3257"/>
                </a:cubicBezTo>
                <a:cubicBezTo>
                  <a:pt x="9744" y="3362"/>
                  <a:pt x="9797" y="3440"/>
                  <a:pt x="9902" y="3467"/>
                </a:cubicBezTo>
                <a:cubicBezTo>
                  <a:pt x="10348" y="3677"/>
                  <a:pt x="10794" y="4177"/>
                  <a:pt x="10925" y="4675"/>
                </a:cubicBezTo>
                <a:cubicBezTo>
                  <a:pt x="11056" y="5332"/>
                  <a:pt x="10951" y="6146"/>
                  <a:pt x="10426" y="6645"/>
                </a:cubicBezTo>
                <a:cubicBezTo>
                  <a:pt x="9902" y="7118"/>
                  <a:pt x="9140" y="7170"/>
                  <a:pt x="8484" y="7091"/>
                </a:cubicBezTo>
                <a:cubicBezTo>
                  <a:pt x="8248" y="7065"/>
                  <a:pt x="8169" y="7354"/>
                  <a:pt x="8011" y="7512"/>
                </a:cubicBezTo>
                <a:cubicBezTo>
                  <a:pt x="7538" y="7959"/>
                  <a:pt x="6829" y="8064"/>
                  <a:pt x="6225" y="7801"/>
                </a:cubicBezTo>
                <a:cubicBezTo>
                  <a:pt x="6093" y="7696"/>
                  <a:pt x="5988" y="7670"/>
                  <a:pt x="5831" y="7775"/>
                </a:cubicBezTo>
                <a:cubicBezTo>
                  <a:pt x="5253" y="8221"/>
                  <a:pt x="4597" y="8300"/>
                  <a:pt x="3887" y="8064"/>
                </a:cubicBezTo>
                <a:cubicBezTo>
                  <a:pt x="3677" y="7985"/>
                  <a:pt x="3625" y="8037"/>
                  <a:pt x="3598" y="8247"/>
                </a:cubicBezTo>
                <a:cubicBezTo>
                  <a:pt x="3493" y="8693"/>
                  <a:pt x="3572" y="9086"/>
                  <a:pt x="3703" y="9507"/>
                </a:cubicBezTo>
                <a:cubicBezTo>
                  <a:pt x="3677" y="9534"/>
                  <a:pt x="3677" y="9534"/>
                  <a:pt x="3651" y="9560"/>
                </a:cubicBezTo>
                <a:cubicBezTo>
                  <a:pt x="2890" y="9060"/>
                  <a:pt x="2626" y="8300"/>
                  <a:pt x="2469" y="7460"/>
                </a:cubicBezTo>
                <a:cubicBezTo>
                  <a:pt x="2442" y="7196"/>
                  <a:pt x="2337" y="7118"/>
                  <a:pt x="2075" y="7118"/>
                </a:cubicBezTo>
                <a:cubicBezTo>
                  <a:pt x="1287" y="7091"/>
                  <a:pt x="551" y="6566"/>
                  <a:pt x="289" y="5831"/>
                </a:cubicBezTo>
                <a:cubicBezTo>
                  <a:pt x="0" y="5043"/>
                  <a:pt x="210" y="4150"/>
                  <a:pt x="867" y="3625"/>
                </a:cubicBezTo>
                <a:cubicBezTo>
                  <a:pt x="1051" y="3467"/>
                  <a:pt x="1077" y="3336"/>
                  <a:pt x="1051" y="3126"/>
                </a:cubicBezTo>
                <a:cubicBezTo>
                  <a:pt x="867" y="1839"/>
                  <a:pt x="1996" y="893"/>
                  <a:pt x="3231" y="1287"/>
                </a:cubicBezTo>
                <a:cubicBezTo>
                  <a:pt x="3362" y="1313"/>
                  <a:pt x="3441" y="1418"/>
                  <a:pt x="3546" y="1182"/>
                </a:cubicBezTo>
                <a:cubicBezTo>
                  <a:pt x="3835" y="578"/>
                  <a:pt x="4360" y="106"/>
                  <a:pt x="5043" y="53"/>
                </a:cubicBezTo>
                <a:cubicBezTo>
                  <a:pt x="5752" y="0"/>
                  <a:pt x="6488" y="473"/>
                  <a:pt x="6777" y="1130"/>
                </a:cubicBezTo>
                <a:cubicBezTo>
                  <a:pt x="6803" y="1182"/>
                  <a:pt x="6882" y="1208"/>
                  <a:pt x="6960" y="1235"/>
                </a:cubicBezTo>
              </a:path>
            </a:pathLst>
          </a:custGeom>
          <a:solidFill>
            <a:srgbClr val="259BF9"/>
          </a:solidFill>
          <a:ln w="25400" cap="flat">
            <a:solidFill>
              <a:schemeClr val="bg2"/>
            </a:solidFill>
            <a:bevel/>
            <a:headEnd/>
            <a:tailEnd/>
          </a:ln>
          <a:effectLst/>
        </p:spPr>
        <p:txBody>
          <a:bodyPr wrap="none" anchor="ctr"/>
          <a:lstStyle/>
          <a:p>
            <a:pPr eaLnBrk="1">
              <a:lnSpc>
                <a:spcPct val="93000"/>
              </a:lnSpc>
              <a:buClr>
                <a:srgbClr val="000000"/>
              </a:buClr>
              <a:buSzPct val="100000"/>
              <a:buFont typeface="Times New Roman" charset="0"/>
              <a:buNone/>
              <a:defRPr/>
            </a:pPr>
            <a:endParaRPr lang="en-US" dirty="0">
              <a:ea typeface="+mn-ea"/>
              <a:cs typeface="+mn-cs"/>
            </a:endParaRPr>
          </a:p>
        </p:txBody>
      </p:sp>
      <p:sp>
        <p:nvSpPr>
          <p:cNvPr id="4" name="TextBox 3">
            <a:extLst>
              <a:ext uri="{FF2B5EF4-FFF2-40B4-BE49-F238E27FC236}">
                <a16:creationId xmlns:a16="http://schemas.microsoft.com/office/drawing/2014/main" id="{B389368A-4E11-E74A-925E-7EAE4933235D}"/>
              </a:ext>
            </a:extLst>
          </p:cNvPr>
          <p:cNvSpPr txBox="1"/>
          <p:nvPr/>
        </p:nvSpPr>
        <p:spPr>
          <a:xfrm>
            <a:off x="1405396" y="554224"/>
            <a:ext cx="6065750" cy="1408078"/>
          </a:xfrm>
          <a:prstGeom prst="rect">
            <a:avLst/>
          </a:prstGeom>
          <a:noFill/>
        </p:spPr>
        <p:txBody>
          <a:bodyPr wrap="square" rtlCol="0">
            <a:spAutoFit/>
          </a:bodyPr>
          <a:lstStyle/>
          <a:p>
            <a:pPr algn="ctr">
              <a:lnSpc>
                <a:spcPct val="90000"/>
              </a:lnSpc>
              <a:spcBef>
                <a:spcPts val="1600"/>
              </a:spcBef>
            </a:pPr>
            <a:r>
              <a:rPr lang="en-US" sz="1900" dirty="0">
                <a:solidFill>
                  <a:schemeClr val="bg1"/>
                </a:solidFill>
              </a:rPr>
              <a:t>There is </a:t>
            </a:r>
            <a:r>
              <a:rPr lang="en-US" sz="1900" b="1" dirty="0">
                <a:solidFill>
                  <a:schemeClr val="bg1"/>
                </a:solidFill>
              </a:rPr>
              <a:t>emotional pain</a:t>
            </a:r>
            <a:r>
              <a:rPr lang="en-US" sz="1900" dirty="0">
                <a:solidFill>
                  <a:schemeClr val="bg1"/>
                </a:solidFill>
              </a:rPr>
              <a:t> derived from this. Whenever somebody treats you like you're some kind of a dirty beast, if you will, for not having perfectly clear skin, you definitely feel judged and you feel like an outsider upon society, and it hurts quite a lot.</a:t>
            </a:r>
          </a:p>
        </p:txBody>
      </p:sp>
      <p:sp>
        <p:nvSpPr>
          <p:cNvPr id="6" name="TextBox 5">
            <a:extLst>
              <a:ext uri="{FF2B5EF4-FFF2-40B4-BE49-F238E27FC236}">
                <a16:creationId xmlns:a16="http://schemas.microsoft.com/office/drawing/2014/main" id="{3663A95E-D9B2-AF48-80BC-323BC4FA8A96}"/>
              </a:ext>
            </a:extLst>
          </p:cNvPr>
          <p:cNvSpPr txBox="1"/>
          <p:nvPr/>
        </p:nvSpPr>
        <p:spPr>
          <a:xfrm>
            <a:off x="653218" y="2565289"/>
            <a:ext cx="7559643" cy="2008242"/>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spcBef>
                <a:spcPts val="1600"/>
              </a:spcBef>
            </a:pPr>
            <a:r>
              <a:rPr lang="en-US" dirty="0">
                <a:solidFill>
                  <a:schemeClr val="bg1"/>
                </a:solidFill>
              </a:rPr>
              <a:t>My atopic dermatitis/eczema has </a:t>
            </a:r>
            <a:r>
              <a:rPr lang="en-US" b="1" dirty="0">
                <a:solidFill>
                  <a:schemeClr val="bg1"/>
                </a:solidFill>
              </a:rPr>
              <a:t>held me back</a:t>
            </a:r>
            <a:r>
              <a:rPr lang="en-US" dirty="0">
                <a:solidFill>
                  <a:schemeClr val="bg1"/>
                </a:solidFill>
              </a:rPr>
              <a:t> in so many different ways because when you have a serious skin condition you cannot live a </a:t>
            </a:r>
            <a:r>
              <a:rPr lang="en-US" b="1" dirty="0">
                <a:solidFill>
                  <a:schemeClr val="bg1"/>
                </a:solidFill>
              </a:rPr>
              <a:t>normal life</a:t>
            </a:r>
            <a:r>
              <a:rPr lang="en-US" dirty="0">
                <a:solidFill>
                  <a:schemeClr val="bg1"/>
                </a:solidFill>
              </a:rPr>
              <a:t>. Every single thing that you do, you have to think twice about if your skin is going to flare up, or if it's going to react to a chemical or something that you eat or anything. There’s so many different elements to why eczema plays a </a:t>
            </a:r>
            <a:r>
              <a:rPr lang="en-US" b="1" dirty="0">
                <a:solidFill>
                  <a:schemeClr val="bg1"/>
                </a:solidFill>
              </a:rPr>
              <a:t>mental toll </a:t>
            </a:r>
            <a:r>
              <a:rPr lang="en-US" dirty="0">
                <a:solidFill>
                  <a:schemeClr val="bg1"/>
                </a:solidFill>
              </a:rPr>
              <a:t>on your health, and let’s face it, the world is not set up for people that have </a:t>
            </a:r>
            <a:r>
              <a:rPr lang="en-US" b="1" dirty="0">
                <a:solidFill>
                  <a:schemeClr val="bg1"/>
                </a:solidFill>
              </a:rPr>
              <a:t>chronic skin conditions</a:t>
            </a:r>
            <a:r>
              <a:rPr lang="en-US" dirty="0">
                <a:solidFill>
                  <a:schemeClr val="bg1"/>
                </a:solidFill>
              </a:rPr>
              <a:t>.</a:t>
            </a:r>
          </a:p>
        </p:txBody>
      </p:sp>
      <p:sp>
        <p:nvSpPr>
          <p:cNvPr id="7" name="Text Placeholder 6">
            <a:extLst>
              <a:ext uri="{FF2B5EF4-FFF2-40B4-BE49-F238E27FC236}">
                <a16:creationId xmlns:a16="http://schemas.microsoft.com/office/drawing/2014/main" id="{0EC86143-5E2F-754A-ADB2-9911CFE04E6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8683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C67782-B859-264A-BBB7-76A62929AFAA}"/>
              </a:ext>
            </a:extLst>
          </p:cNvPr>
          <p:cNvSpPr>
            <a:spLocks noGrp="1"/>
          </p:cNvSpPr>
          <p:nvPr>
            <p:ph type="title"/>
          </p:nvPr>
        </p:nvSpPr>
        <p:spPr>
          <a:xfrm>
            <a:off x="413258" y="110399"/>
            <a:ext cx="8547101" cy="510909"/>
          </a:xfrm>
        </p:spPr>
        <p:txBody>
          <a:bodyPr/>
          <a:lstStyle/>
          <a:p>
            <a:r>
              <a:rPr lang="en-US" sz="3600" dirty="0">
                <a:solidFill>
                  <a:schemeClr val="bg1"/>
                </a:solidFill>
                <a:latin typeface="Arial" panose="020B0604020202020204" pitchFamily="34" charset="0"/>
                <a:cs typeface="Arial" panose="020B0604020202020204" pitchFamily="34" charset="0"/>
              </a:rPr>
              <a:t>Black Adults with AD and QoL</a:t>
            </a:r>
            <a:endParaRPr lang="en-US" sz="3600" dirty="0"/>
          </a:p>
        </p:txBody>
      </p:sp>
      <p:sp>
        <p:nvSpPr>
          <p:cNvPr id="8" name="Text Placeholder 7">
            <a:extLst>
              <a:ext uri="{FF2B5EF4-FFF2-40B4-BE49-F238E27FC236}">
                <a16:creationId xmlns:a16="http://schemas.microsoft.com/office/drawing/2014/main" id="{608582F0-60F0-CE47-9743-5332250E737F}"/>
              </a:ext>
            </a:extLst>
          </p:cNvPr>
          <p:cNvSpPr>
            <a:spLocks noGrp="1"/>
          </p:cNvSpPr>
          <p:nvPr>
            <p:ph type="body" sz="quarter" idx="11"/>
          </p:nvPr>
        </p:nvSpPr>
        <p:spPr>
          <a:xfrm>
            <a:off x="-1" y="4423304"/>
            <a:ext cx="9144000" cy="720197"/>
          </a:xfrm>
        </p:spPr>
        <p:txBody>
          <a:bodyPr/>
          <a:lstStyle/>
          <a:p>
            <a:pPr>
              <a:spcBef>
                <a:spcPts val="200"/>
              </a:spcBef>
            </a:pPr>
            <a:r>
              <a:rPr lang="en-US" dirty="0">
                <a:solidFill>
                  <a:srgbClr val="5C6B72"/>
                </a:solidFill>
              </a:rPr>
              <a:t>IQR = interquartile range; PO-SCORAD = patient-oriented scoring AD; QoL = quality of life</a:t>
            </a:r>
          </a:p>
          <a:p>
            <a:pPr>
              <a:spcBef>
                <a:spcPts val="200"/>
              </a:spcBef>
            </a:pPr>
            <a:r>
              <a:rPr lang="en-US" dirty="0">
                <a:solidFill>
                  <a:srgbClr val="5C6B72"/>
                </a:solidFill>
              </a:rPr>
              <a:t>*White, Black, Other refer to non-Hispanic White, Black, or other race</a:t>
            </a:r>
          </a:p>
          <a:p>
            <a:pPr>
              <a:spcBef>
                <a:spcPts val="200"/>
              </a:spcBef>
            </a:pPr>
            <a:r>
              <a:rPr lang="en-US" dirty="0">
                <a:solidFill>
                  <a:srgbClr val="5C6B72"/>
                </a:solidFill>
              </a:rPr>
              <a:t>Oluwole S, Takeshita J, et al. </a:t>
            </a:r>
            <a:r>
              <a:rPr lang="en-US" i="1" dirty="0">
                <a:solidFill>
                  <a:srgbClr val="5C6B72"/>
                </a:solidFill>
              </a:rPr>
              <a:t>J Invest Dermatol.</a:t>
            </a:r>
            <a:r>
              <a:rPr lang="en-US" dirty="0">
                <a:solidFill>
                  <a:srgbClr val="5C6B72"/>
                </a:solidFill>
              </a:rPr>
              <a:t> 2021;141(5 Suppl):S98. Abstract 562.</a:t>
            </a:r>
          </a:p>
          <a:p>
            <a:pPr>
              <a:spcBef>
                <a:spcPts val="200"/>
              </a:spcBef>
            </a:pPr>
            <a:r>
              <a:rPr lang="en-US" dirty="0">
                <a:solidFill>
                  <a:srgbClr val="C00000"/>
                </a:solidFill>
              </a:rPr>
              <a:t>Do not distribute slide</a:t>
            </a:r>
          </a:p>
        </p:txBody>
      </p:sp>
      <p:sp>
        <p:nvSpPr>
          <p:cNvPr id="48" name="TextBox 47">
            <a:extLst>
              <a:ext uri="{FF2B5EF4-FFF2-40B4-BE49-F238E27FC236}">
                <a16:creationId xmlns:a16="http://schemas.microsoft.com/office/drawing/2014/main" id="{FE564D57-F0A1-AD49-BF4B-D4FFD7E69755}"/>
              </a:ext>
            </a:extLst>
          </p:cNvPr>
          <p:cNvSpPr txBox="1"/>
          <p:nvPr/>
        </p:nvSpPr>
        <p:spPr>
          <a:xfrm>
            <a:off x="3726935" y="3687109"/>
            <a:ext cx="5179240" cy="887935"/>
          </a:xfrm>
          <a:prstGeom prst="rect">
            <a:avLst/>
          </a:prstGeom>
          <a:noFill/>
        </p:spPr>
        <p:txBody>
          <a:bodyPr wrap="square" rtlCol="0">
            <a:spAutoFit/>
          </a:bodyPr>
          <a:lstStyle/>
          <a:p>
            <a:pPr algn="ctr"/>
            <a:r>
              <a:rPr lang="en-US" sz="1100" dirty="0"/>
              <a:t>Reference = White</a:t>
            </a:r>
          </a:p>
          <a:p>
            <a:pPr algn="ctr">
              <a:lnSpc>
                <a:spcPct val="90000"/>
              </a:lnSpc>
            </a:pPr>
            <a:r>
              <a:rPr lang="en-US" sz="1100" dirty="0"/>
              <a:t>Adjusted for age, gender, annual household income, education level, health insurance, history of asthma, history of hay fever, history of food allergies, number of comorbidities, perceived health status, and PO-SCORAD</a:t>
            </a:r>
          </a:p>
          <a:p>
            <a:pPr algn="ctr"/>
            <a:endParaRPr lang="en-US" sz="1100" dirty="0"/>
          </a:p>
        </p:txBody>
      </p:sp>
      <p:graphicFrame>
        <p:nvGraphicFramePr>
          <p:cNvPr id="49" name="Table 49">
            <a:extLst>
              <a:ext uri="{FF2B5EF4-FFF2-40B4-BE49-F238E27FC236}">
                <a16:creationId xmlns:a16="http://schemas.microsoft.com/office/drawing/2014/main" id="{06607DE2-7449-6B4A-9F0E-99FEF9759633}"/>
              </a:ext>
            </a:extLst>
          </p:cNvPr>
          <p:cNvGraphicFramePr>
            <a:graphicFrameLocks noGrp="1"/>
          </p:cNvGraphicFramePr>
          <p:nvPr>
            <p:extLst>
              <p:ext uri="{D42A27DB-BD31-4B8C-83A1-F6EECF244321}">
                <p14:modId xmlns:p14="http://schemas.microsoft.com/office/powerpoint/2010/main" val="1723894512"/>
              </p:ext>
            </p:extLst>
          </p:nvPr>
        </p:nvGraphicFramePr>
        <p:xfrm>
          <a:off x="417699" y="1351372"/>
          <a:ext cx="3312327" cy="2438400"/>
        </p:xfrm>
        <a:graphic>
          <a:graphicData uri="http://schemas.openxmlformats.org/drawingml/2006/table">
            <a:tbl>
              <a:tblPr firstRow="1" bandRow="1">
                <a:tableStyleId>{5C22544A-7EE6-4342-B048-85BDC9FD1C3A}</a:tableStyleId>
              </a:tblPr>
              <a:tblGrid>
                <a:gridCol w="1014653">
                  <a:extLst>
                    <a:ext uri="{9D8B030D-6E8A-4147-A177-3AD203B41FA5}">
                      <a16:colId xmlns:a16="http://schemas.microsoft.com/office/drawing/2014/main" val="1602650887"/>
                    </a:ext>
                  </a:extLst>
                </a:gridCol>
                <a:gridCol w="2297674">
                  <a:extLst>
                    <a:ext uri="{9D8B030D-6E8A-4147-A177-3AD203B41FA5}">
                      <a16:colId xmlns:a16="http://schemas.microsoft.com/office/drawing/2014/main" val="116424984"/>
                    </a:ext>
                  </a:extLst>
                </a:gridCol>
              </a:tblGrid>
              <a:tr h="370840">
                <a:tc>
                  <a:txBody>
                    <a:bodyPr/>
                    <a:lstStyle/>
                    <a:p>
                      <a:pPr algn="ctr"/>
                      <a:r>
                        <a:rPr lang="en-US" sz="1300" dirty="0"/>
                        <a:t>Race/</a:t>
                      </a:r>
                      <a:br>
                        <a:rPr lang="en-US" sz="1300" dirty="0"/>
                      </a:br>
                      <a:r>
                        <a:rPr lang="en-US" sz="1300" dirty="0"/>
                        <a:t>Ethnicity*</a:t>
                      </a:r>
                    </a:p>
                  </a:txBody>
                  <a:tcP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1B619B"/>
                    </a:solidFill>
                  </a:tcPr>
                </a:tc>
                <a:tc>
                  <a:txBody>
                    <a:bodyPr/>
                    <a:lstStyle/>
                    <a:p>
                      <a:pPr algn="ctr"/>
                      <a:r>
                        <a:rPr lang="en-US" sz="1300" dirty="0"/>
                        <a:t>Dermatology Life Quality Index Median (IQR)</a:t>
                      </a:r>
                    </a:p>
                  </a:txBody>
                  <a:tcP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1B619B"/>
                    </a:solidFill>
                  </a:tcPr>
                </a:tc>
                <a:extLst>
                  <a:ext uri="{0D108BD9-81ED-4DB2-BD59-A6C34878D82A}">
                    <a16:rowId xmlns:a16="http://schemas.microsoft.com/office/drawing/2014/main" val="3343047749"/>
                  </a:ext>
                </a:extLst>
              </a:tr>
              <a:tr h="370840">
                <a:tc>
                  <a:txBody>
                    <a:bodyPr/>
                    <a:lstStyle/>
                    <a:p>
                      <a:pPr algn="ctr"/>
                      <a:r>
                        <a:rPr lang="en-US" sz="1300" dirty="0"/>
                        <a:t>White</a:t>
                      </a:r>
                      <a:br>
                        <a:rPr lang="en-US" sz="1300" dirty="0"/>
                      </a:br>
                      <a:r>
                        <a:rPr lang="en-US" sz="1300" dirty="0"/>
                        <a:t>(56%)</a:t>
                      </a:r>
                    </a:p>
                  </a:txBody>
                  <a:tcP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chemeClr val="bg1"/>
                    </a:solidFill>
                  </a:tcPr>
                </a:tc>
                <a:tc>
                  <a:txBody>
                    <a:bodyPr/>
                    <a:lstStyle/>
                    <a:p>
                      <a:pPr algn="ctr"/>
                      <a:r>
                        <a:rPr lang="en-US" sz="1300" dirty="0"/>
                        <a:t>1.4</a:t>
                      </a:r>
                      <a:br>
                        <a:rPr lang="en-US" sz="1300" dirty="0"/>
                      </a:br>
                      <a:r>
                        <a:rPr lang="en-US" sz="1300" dirty="0"/>
                        <a:t>(0.4, 5.2)</a:t>
                      </a:r>
                    </a:p>
                  </a:txBody>
                  <a:tcP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chemeClr val="bg1"/>
                    </a:solidFill>
                  </a:tcPr>
                </a:tc>
                <a:extLst>
                  <a:ext uri="{0D108BD9-81ED-4DB2-BD59-A6C34878D82A}">
                    <a16:rowId xmlns:a16="http://schemas.microsoft.com/office/drawing/2014/main" val="849541174"/>
                  </a:ext>
                </a:extLst>
              </a:tr>
              <a:tr h="370840">
                <a:tc>
                  <a:txBody>
                    <a:bodyPr/>
                    <a:lstStyle/>
                    <a:p>
                      <a:pPr algn="ctr"/>
                      <a:r>
                        <a:rPr lang="en-US" sz="1300" dirty="0"/>
                        <a:t>Black</a:t>
                      </a:r>
                      <a:br>
                        <a:rPr lang="en-US" sz="1300" dirty="0"/>
                      </a:br>
                      <a:r>
                        <a:rPr lang="en-US" sz="1300" dirty="0"/>
                        <a:t>(15%)</a:t>
                      </a:r>
                    </a:p>
                  </a:txBody>
                  <a:tcP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DDE2E4"/>
                    </a:solidFill>
                  </a:tcPr>
                </a:tc>
                <a:tc>
                  <a:txBody>
                    <a:bodyPr/>
                    <a:lstStyle/>
                    <a:p>
                      <a:pPr algn="ctr"/>
                      <a:r>
                        <a:rPr lang="en-US" sz="1300" dirty="0"/>
                        <a:t>2.1</a:t>
                      </a:r>
                      <a:br>
                        <a:rPr lang="en-US" sz="1300" dirty="0"/>
                      </a:br>
                      <a:r>
                        <a:rPr lang="en-US" sz="1300" dirty="0"/>
                        <a:t>(0.5, 9.2)</a:t>
                      </a:r>
                    </a:p>
                  </a:txBody>
                  <a:tcP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DDE2E4"/>
                    </a:solidFill>
                  </a:tcPr>
                </a:tc>
                <a:extLst>
                  <a:ext uri="{0D108BD9-81ED-4DB2-BD59-A6C34878D82A}">
                    <a16:rowId xmlns:a16="http://schemas.microsoft.com/office/drawing/2014/main" val="3666983041"/>
                  </a:ext>
                </a:extLst>
              </a:tr>
              <a:tr h="370840">
                <a:tc>
                  <a:txBody>
                    <a:bodyPr/>
                    <a:lstStyle/>
                    <a:p>
                      <a:pPr algn="ctr"/>
                      <a:r>
                        <a:rPr lang="en-US" sz="1300" dirty="0"/>
                        <a:t>Hispanic</a:t>
                      </a:r>
                      <a:br>
                        <a:rPr lang="en-US" sz="1300" dirty="0"/>
                      </a:br>
                      <a:r>
                        <a:rPr lang="en-US" sz="1300" dirty="0"/>
                        <a:t>(17%)</a:t>
                      </a:r>
                    </a:p>
                  </a:txBody>
                  <a:tcP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chemeClr val="bg1"/>
                    </a:solidFill>
                  </a:tcPr>
                </a:tc>
                <a:tc>
                  <a:txBody>
                    <a:bodyPr/>
                    <a:lstStyle/>
                    <a:p>
                      <a:pPr algn="ctr"/>
                      <a:r>
                        <a:rPr lang="en-US" sz="1300" dirty="0"/>
                        <a:t>1.7</a:t>
                      </a:r>
                      <a:br>
                        <a:rPr lang="en-US" sz="1300" dirty="0"/>
                      </a:br>
                      <a:r>
                        <a:rPr lang="en-US" sz="1300" dirty="0"/>
                        <a:t>(0.5, 8.7)</a:t>
                      </a:r>
                    </a:p>
                  </a:txBody>
                  <a:tcP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chemeClr val="bg1"/>
                    </a:solidFill>
                  </a:tcPr>
                </a:tc>
                <a:extLst>
                  <a:ext uri="{0D108BD9-81ED-4DB2-BD59-A6C34878D82A}">
                    <a16:rowId xmlns:a16="http://schemas.microsoft.com/office/drawing/2014/main" val="2825135342"/>
                  </a:ext>
                </a:extLst>
              </a:tr>
              <a:tr h="370840">
                <a:tc>
                  <a:txBody>
                    <a:bodyPr/>
                    <a:lstStyle/>
                    <a:p>
                      <a:pPr algn="ctr"/>
                      <a:r>
                        <a:rPr lang="en-US" sz="1300" dirty="0"/>
                        <a:t>Other</a:t>
                      </a:r>
                      <a:br>
                        <a:rPr lang="en-US" sz="1300" dirty="0"/>
                      </a:br>
                      <a:r>
                        <a:rPr lang="en-US" sz="1300" dirty="0"/>
                        <a:t>(9%)</a:t>
                      </a:r>
                    </a:p>
                  </a:txBody>
                  <a:tcP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DDE2E4"/>
                    </a:solidFill>
                  </a:tcPr>
                </a:tc>
                <a:tc>
                  <a:txBody>
                    <a:bodyPr/>
                    <a:lstStyle/>
                    <a:p>
                      <a:pPr algn="ctr"/>
                      <a:r>
                        <a:rPr lang="en-US" sz="1300" dirty="0"/>
                        <a:t>2.1</a:t>
                      </a:r>
                      <a:br>
                        <a:rPr lang="en-US" sz="1300" dirty="0"/>
                      </a:br>
                      <a:r>
                        <a:rPr lang="en-US" sz="1300" dirty="0"/>
                        <a:t>(0.4, 3.6)</a:t>
                      </a:r>
                    </a:p>
                  </a:txBody>
                  <a:tcP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DDE2E4"/>
                    </a:solidFill>
                  </a:tcPr>
                </a:tc>
                <a:extLst>
                  <a:ext uri="{0D108BD9-81ED-4DB2-BD59-A6C34878D82A}">
                    <a16:rowId xmlns:a16="http://schemas.microsoft.com/office/drawing/2014/main" val="2725333464"/>
                  </a:ext>
                </a:extLst>
              </a:tr>
            </a:tbl>
          </a:graphicData>
        </a:graphic>
      </p:graphicFrame>
      <p:sp>
        <p:nvSpPr>
          <p:cNvPr id="50" name="TextBox 49">
            <a:extLst>
              <a:ext uri="{FF2B5EF4-FFF2-40B4-BE49-F238E27FC236}">
                <a16:creationId xmlns:a16="http://schemas.microsoft.com/office/drawing/2014/main" id="{010D215D-AC91-DA4D-AB1F-376D9582EBA1}"/>
              </a:ext>
            </a:extLst>
          </p:cNvPr>
          <p:cNvSpPr txBox="1"/>
          <p:nvPr/>
        </p:nvSpPr>
        <p:spPr>
          <a:xfrm>
            <a:off x="1729605" y="779584"/>
            <a:ext cx="5688651" cy="535531"/>
          </a:xfrm>
          <a:prstGeom prst="rect">
            <a:avLst/>
          </a:prstGeom>
          <a:noFill/>
        </p:spPr>
        <p:txBody>
          <a:bodyPr wrap="square" rtlCol="0">
            <a:spAutoFit/>
          </a:bodyPr>
          <a:lstStyle/>
          <a:p>
            <a:pPr algn="ctr">
              <a:lnSpc>
                <a:spcPct val="90000"/>
              </a:lnSpc>
            </a:pPr>
            <a:r>
              <a:rPr lang="en-US" sz="1600" dirty="0"/>
              <a:t>DLQI scores are 75% higher among Black vs. White adults with greater symptoms of anxiety/depression</a:t>
            </a:r>
          </a:p>
        </p:txBody>
      </p:sp>
      <p:grpSp>
        <p:nvGrpSpPr>
          <p:cNvPr id="58" name="Group 57">
            <a:extLst>
              <a:ext uri="{FF2B5EF4-FFF2-40B4-BE49-F238E27FC236}">
                <a16:creationId xmlns:a16="http://schemas.microsoft.com/office/drawing/2014/main" id="{BEECE3B0-AF6B-1747-9E03-8BB01B0259E8}"/>
              </a:ext>
            </a:extLst>
          </p:cNvPr>
          <p:cNvGrpSpPr/>
          <p:nvPr/>
        </p:nvGrpSpPr>
        <p:grpSpPr>
          <a:xfrm>
            <a:off x="4157596" y="1360423"/>
            <a:ext cx="4729814" cy="2377502"/>
            <a:chOff x="3861927" y="1478114"/>
            <a:chExt cx="4729814" cy="2377502"/>
          </a:xfrm>
        </p:grpSpPr>
        <p:cxnSp>
          <p:nvCxnSpPr>
            <p:cNvPr id="9" name="Straight Connector 8">
              <a:extLst>
                <a:ext uri="{FF2B5EF4-FFF2-40B4-BE49-F238E27FC236}">
                  <a16:creationId xmlns:a16="http://schemas.microsoft.com/office/drawing/2014/main" id="{E18B4B0C-4AD0-D047-A0ED-5EBBF4990D94}"/>
                </a:ext>
              </a:extLst>
            </p:cNvPr>
            <p:cNvCxnSpPr>
              <a:cxnSpLocks/>
            </p:cNvCxnSpPr>
            <p:nvPr/>
          </p:nvCxnSpPr>
          <p:spPr>
            <a:xfrm>
              <a:off x="4315359" y="1597723"/>
              <a:ext cx="0" cy="196216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8C395DD5-AECD-0843-8AFC-07A7B3656DD4}"/>
                </a:ext>
              </a:extLst>
            </p:cNvPr>
            <p:cNvCxnSpPr/>
            <p:nvPr/>
          </p:nvCxnSpPr>
          <p:spPr>
            <a:xfrm flipH="1">
              <a:off x="4250720" y="1604135"/>
              <a:ext cx="6263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4FAB0DF-D740-684F-BD46-8D266314AD59}"/>
                </a:ext>
              </a:extLst>
            </p:cNvPr>
            <p:cNvCxnSpPr/>
            <p:nvPr/>
          </p:nvCxnSpPr>
          <p:spPr>
            <a:xfrm flipH="1">
              <a:off x="4250279" y="1931899"/>
              <a:ext cx="6263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8B55D3C-6C57-624A-B9D3-DD9936DC6237}"/>
                </a:ext>
              </a:extLst>
            </p:cNvPr>
            <p:cNvCxnSpPr/>
            <p:nvPr/>
          </p:nvCxnSpPr>
          <p:spPr>
            <a:xfrm flipH="1">
              <a:off x="4250500" y="2253400"/>
              <a:ext cx="6263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40E5477-EE26-5847-90ED-A07A60C9627C}"/>
                </a:ext>
              </a:extLst>
            </p:cNvPr>
            <p:cNvCxnSpPr/>
            <p:nvPr/>
          </p:nvCxnSpPr>
          <p:spPr>
            <a:xfrm flipH="1">
              <a:off x="4254455" y="2581164"/>
              <a:ext cx="6263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FE0859A-EE3D-D440-96E7-07E1FDE4C8F8}"/>
                </a:ext>
              </a:extLst>
            </p:cNvPr>
            <p:cNvCxnSpPr/>
            <p:nvPr/>
          </p:nvCxnSpPr>
          <p:spPr>
            <a:xfrm flipH="1">
              <a:off x="4248597" y="2900616"/>
              <a:ext cx="6263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92E8483-72D3-6B40-A3CD-4003F9EFEF54}"/>
                </a:ext>
              </a:extLst>
            </p:cNvPr>
            <p:cNvCxnSpPr/>
            <p:nvPr/>
          </p:nvCxnSpPr>
          <p:spPr>
            <a:xfrm flipH="1">
              <a:off x="4255926" y="3220068"/>
              <a:ext cx="6263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52B0D19-A31B-2944-A01D-FC3CD24E37FC}"/>
                </a:ext>
              </a:extLst>
            </p:cNvPr>
            <p:cNvCxnSpPr/>
            <p:nvPr/>
          </p:nvCxnSpPr>
          <p:spPr>
            <a:xfrm flipH="1">
              <a:off x="4254463" y="3552708"/>
              <a:ext cx="6263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98EF757-BE81-D74F-A585-D67D4247BD57}"/>
                </a:ext>
              </a:extLst>
            </p:cNvPr>
            <p:cNvCxnSpPr>
              <a:cxnSpLocks/>
            </p:cNvCxnSpPr>
            <p:nvPr/>
          </p:nvCxnSpPr>
          <p:spPr>
            <a:xfrm flipH="1">
              <a:off x="4287242" y="3212893"/>
              <a:ext cx="2957620" cy="7175"/>
            </a:xfrm>
            <a:prstGeom prst="line">
              <a:avLst/>
            </a:prstGeom>
            <a:ln w="190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8DE8798-0A81-4346-B219-388FF1463D19}"/>
                </a:ext>
              </a:extLst>
            </p:cNvPr>
            <p:cNvCxnSpPr>
              <a:cxnSpLocks/>
            </p:cNvCxnSpPr>
            <p:nvPr/>
          </p:nvCxnSpPr>
          <p:spPr>
            <a:xfrm>
              <a:off x="5193780" y="1877611"/>
              <a:ext cx="0" cy="86976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6A71DC8-B306-9C4E-9BC2-C284343635E9}"/>
                </a:ext>
              </a:extLst>
            </p:cNvPr>
            <p:cNvCxnSpPr/>
            <p:nvPr/>
          </p:nvCxnSpPr>
          <p:spPr>
            <a:xfrm flipH="1">
              <a:off x="5158818" y="1868889"/>
              <a:ext cx="6263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F386463-8E26-E94C-AA5A-5A00E069FC0C}"/>
                </a:ext>
              </a:extLst>
            </p:cNvPr>
            <p:cNvCxnSpPr/>
            <p:nvPr/>
          </p:nvCxnSpPr>
          <p:spPr>
            <a:xfrm flipH="1">
              <a:off x="5157354" y="2742257"/>
              <a:ext cx="6263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C57F7F12-C2F1-F245-9B40-10DF3BFAAF1A}"/>
                </a:ext>
              </a:extLst>
            </p:cNvPr>
            <p:cNvSpPr/>
            <p:nvPr/>
          </p:nvSpPr>
          <p:spPr>
            <a:xfrm>
              <a:off x="5140470" y="2263958"/>
              <a:ext cx="109183" cy="93037"/>
            </a:xfrm>
            <a:prstGeom prst="rect">
              <a:avLst/>
            </a:prstGeom>
            <a:solidFill>
              <a:srgbClr val="F60000"/>
            </a:solidFill>
            <a:ln>
              <a:solidFill>
                <a:srgbClr val="F6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29" name="Straight Connector 28">
              <a:extLst>
                <a:ext uri="{FF2B5EF4-FFF2-40B4-BE49-F238E27FC236}">
                  <a16:creationId xmlns:a16="http://schemas.microsoft.com/office/drawing/2014/main" id="{0E67E100-CE12-6C45-9A53-31646D3FA059}"/>
                </a:ext>
              </a:extLst>
            </p:cNvPr>
            <p:cNvCxnSpPr>
              <a:cxnSpLocks/>
            </p:cNvCxnSpPr>
            <p:nvPr/>
          </p:nvCxnSpPr>
          <p:spPr>
            <a:xfrm>
              <a:off x="6052087" y="2419320"/>
              <a:ext cx="0" cy="92024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D384C2E-54C3-3C43-B624-49E03FCC7E8E}"/>
                </a:ext>
              </a:extLst>
            </p:cNvPr>
            <p:cNvCxnSpPr>
              <a:cxnSpLocks/>
            </p:cNvCxnSpPr>
            <p:nvPr/>
          </p:nvCxnSpPr>
          <p:spPr>
            <a:xfrm>
              <a:off x="6922345" y="2541196"/>
              <a:ext cx="0" cy="69148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E8E4B2E-7CFC-984E-AB87-59E5386E4D41}"/>
                </a:ext>
              </a:extLst>
            </p:cNvPr>
            <p:cNvCxnSpPr/>
            <p:nvPr/>
          </p:nvCxnSpPr>
          <p:spPr>
            <a:xfrm flipH="1">
              <a:off x="6021223" y="2419320"/>
              <a:ext cx="6263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9AF4B2B-B8B4-9A4E-924D-166C65D96B4D}"/>
                </a:ext>
              </a:extLst>
            </p:cNvPr>
            <p:cNvCxnSpPr/>
            <p:nvPr/>
          </p:nvCxnSpPr>
          <p:spPr>
            <a:xfrm flipH="1">
              <a:off x="6022014" y="3343986"/>
              <a:ext cx="6263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D2338938-FBCD-4147-87EE-103F3B486349}"/>
                </a:ext>
              </a:extLst>
            </p:cNvPr>
            <p:cNvCxnSpPr/>
            <p:nvPr/>
          </p:nvCxnSpPr>
          <p:spPr>
            <a:xfrm flipH="1">
              <a:off x="6891193" y="2535386"/>
              <a:ext cx="6263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E742650-94E7-6244-80CD-173C921E393C}"/>
                </a:ext>
              </a:extLst>
            </p:cNvPr>
            <p:cNvCxnSpPr/>
            <p:nvPr/>
          </p:nvCxnSpPr>
          <p:spPr>
            <a:xfrm flipH="1">
              <a:off x="6888254" y="3245280"/>
              <a:ext cx="6263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C1099173-544A-9444-B5B5-BBB8B8BD0CCB}"/>
                </a:ext>
              </a:extLst>
            </p:cNvPr>
            <p:cNvSpPr/>
            <p:nvPr/>
          </p:nvSpPr>
          <p:spPr>
            <a:xfrm>
              <a:off x="5997496" y="2829095"/>
              <a:ext cx="109183" cy="93037"/>
            </a:xfrm>
            <a:prstGeom prst="rect">
              <a:avLst/>
            </a:prstGeom>
            <a:solidFill>
              <a:srgbClr val="259BF9"/>
            </a:solidFill>
            <a:ln>
              <a:solidFill>
                <a:srgbClr val="259B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75A10919-0923-964B-A159-1C5E8D702997}"/>
                </a:ext>
              </a:extLst>
            </p:cNvPr>
            <p:cNvSpPr/>
            <p:nvPr/>
          </p:nvSpPr>
          <p:spPr>
            <a:xfrm>
              <a:off x="6865279" y="2821087"/>
              <a:ext cx="109183" cy="93037"/>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7" name="TextBox 36">
              <a:extLst>
                <a:ext uri="{FF2B5EF4-FFF2-40B4-BE49-F238E27FC236}">
                  <a16:creationId xmlns:a16="http://schemas.microsoft.com/office/drawing/2014/main" id="{AEF4E355-AD5F-E144-BC1A-E073D468C77C}"/>
                </a:ext>
              </a:extLst>
            </p:cNvPr>
            <p:cNvSpPr txBox="1"/>
            <p:nvPr/>
          </p:nvSpPr>
          <p:spPr>
            <a:xfrm>
              <a:off x="3933696" y="1478114"/>
              <a:ext cx="459833" cy="261610"/>
            </a:xfrm>
            <a:prstGeom prst="rect">
              <a:avLst/>
            </a:prstGeom>
            <a:noFill/>
          </p:spPr>
          <p:txBody>
            <a:bodyPr wrap="square" rtlCol="0">
              <a:spAutoFit/>
            </a:bodyPr>
            <a:lstStyle/>
            <a:p>
              <a:pPr algn="ctr"/>
              <a:r>
                <a:rPr lang="en-US" sz="1100" dirty="0"/>
                <a:t>1</a:t>
              </a:r>
            </a:p>
          </p:txBody>
        </p:sp>
        <p:sp>
          <p:nvSpPr>
            <p:cNvPr id="38" name="TextBox 37">
              <a:extLst>
                <a:ext uri="{FF2B5EF4-FFF2-40B4-BE49-F238E27FC236}">
                  <a16:creationId xmlns:a16="http://schemas.microsoft.com/office/drawing/2014/main" id="{31D52CE2-1B5C-0D48-ADBC-A33BB04D1AB7}"/>
                </a:ext>
              </a:extLst>
            </p:cNvPr>
            <p:cNvSpPr txBox="1"/>
            <p:nvPr/>
          </p:nvSpPr>
          <p:spPr>
            <a:xfrm>
              <a:off x="3877806" y="1787870"/>
              <a:ext cx="459833" cy="261610"/>
            </a:xfrm>
            <a:prstGeom prst="rect">
              <a:avLst/>
            </a:prstGeom>
            <a:noFill/>
          </p:spPr>
          <p:txBody>
            <a:bodyPr wrap="square" rtlCol="0">
              <a:spAutoFit/>
            </a:bodyPr>
            <a:lstStyle/>
            <a:p>
              <a:pPr algn="ctr"/>
              <a:r>
                <a:rPr lang="en-US" sz="1100" dirty="0"/>
                <a:t>0.8</a:t>
              </a:r>
            </a:p>
          </p:txBody>
        </p:sp>
        <p:sp>
          <p:nvSpPr>
            <p:cNvPr id="39" name="TextBox 38">
              <a:extLst>
                <a:ext uri="{FF2B5EF4-FFF2-40B4-BE49-F238E27FC236}">
                  <a16:creationId xmlns:a16="http://schemas.microsoft.com/office/drawing/2014/main" id="{7A53109A-AB5A-5840-9ADD-429C18145F50}"/>
                </a:ext>
              </a:extLst>
            </p:cNvPr>
            <p:cNvSpPr txBox="1"/>
            <p:nvPr/>
          </p:nvSpPr>
          <p:spPr>
            <a:xfrm>
              <a:off x="3877806" y="2118467"/>
              <a:ext cx="459833" cy="261610"/>
            </a:xfrm>
            <a:prstGeom prst="rect">
              <a:avLst/>
            </a:prstGeom>
            <a:noFill/>
          </p:spPr>
          <p:txBody>
            <a:bodyPr wrap="square" rtlCol="0">
              <a:spAutoFit/>
            </a:bodyPr>
            <a:lstStyle/>
            <a:p>
              <a:pPr algn="ctr"/>
              <a:r>
                <a:rPr lang="en-US" sz="1100" dirty="0"/>
                <a:t>0.6</a:t>
              </a:r>
            </a:p>
          </p:txBody>
        </p:sp>
        <p:sp>
          <p:nvSpPr>
            <p:cNvPr id="40" name="TextBox 39">
              <a:extLst>
                <a:ext uri="{FF2B5EF4-FFF2-40B4-BE49-F238E27FC236}">
                  <a16:creationId xmlns:a16="http://schemas.microsoft.com/office/drawing/2014/main" id="{89ED5372-C986-B241-803A-E761DBA175B6}"/>
                </a:ext>
              </a:extLst>
            </p:cNvPr>
            <p:cNvSpPr txBox="1"/>
            <p:nvPr/>
          </p:nvSpPr>
          <p:spPr>
            <a:xfrm>
              <a:off x="3877806" y="2444372"/>
              <a:ext cx="459833" cy="261610"/>
            </a:xfrm>
            <a:prstGeom prst="rect">
              <a:avLst/>
            </a:prstGeom>
            <a:noFill/>
          </p:spPr>
          <p:txBody>
            <a:bodyPr wrap="square" rtlCol="0">
              <a:spAutoFit/>
            </a:bodyPr>
            <a:lstStyle/>
            <a:p>
              <a:pPr algn="ctr"/>
              <a:r>
                <a:rPr lang="en-US" sz="1100" dirty="0"/>
                <a:t>0.4</a:t>
              </a:r>
            </a:p>
          </p:txBody>
        </p:sp>
        <p:sp>
          <p:nvSpPr>
            <p:cNvPr id="41" name="TextBox 40">
              <a:extLst>
                <a:ext uri="{FF2B5EF4-FFF2-40B4-BE49-F238E27FC236}">
                  <a16:creationId xmlns:a16="http://schemas.microsoft.com/office/drawing/2014/main" id="{3A61113F-3E03-F44E-9537-E9F70C26C40F}"/>
                </a:ext>
              </a:extLst>
            </p:cNvPr>
            <p:cNvSpPr txBox="1"/>
            <p:nvPr/>
          </p:nvSpPr>
          <p:spPr>
            <a:xfrm>
              <a:off x="3878478" y="2771717"/>
              <a:ext cx="459833" cy="261610"/>
            </a:xfrm>
            <a:prstGeom prst="rect">
              <a:avLst/>
            </a:prstGeom>
            <a:noFill/>
          </p:spPr>
          <p:txBody>
            <a:bodyPr wrap="square" rtlCol="0">
              <a:spAutoFit/>
            </a:bodyPr>
            <a:lstStyle/>
            <a:p>
              <a:pPr algn="ctr"/>
              <a:r>
                <a:rPr lang="en-US" sz="1100" dirty="0"/>
                <a:t>0.2</a:t>
              </a:r>
            </a:p>
          </p:txBody>
        </p:sp>
        <p:sp>
          <p:nvSpPr>
            <p:cNvPr id="42" name="TextBox 41">
              <a:extLst>
                <a:ext uri="{FF2B5EF4-FFF2-40B4-BE49-F238E27FC236}">
                  <a16:creationId xmlns:a16="http://schemas.microsoft.com/office/drawing/2014/main" id="{589C623F-7A8D-C944-AA71-BF1C70FA44BD}"/>
                </a:ext>
              </a:extLst>
            </p:cNvPr>
            <p:cNvSpPr txBox="1"/>
            <p:nvPr/>
          </p:nvSpPr>
          <p:spPr>
            <a:xfrm>
              <a:off x="3933695" y="3087300"/>
              <a:ext cx="459833" cy="261610"/>
            </a:xfrm>
            <a:prstGeom prst="rect">
              <a:avLst/>
            </a:prstGeom>
            <a:noFill/>
          </p:spPr>
          <p:txBody>
            <a:bodyPr wrap="square" rtlCol="0">
              <a:spAutoFit/>
            </a:bodyPr>
            <a:lstStyle/>
            <a:p>
              <a:pPr algn="ctr"/>
              <a:r>
                <a:rPr lang="en-US" sz="1100" dirty="0"/>
                <a:t>0</a:t>
              </a:r>
            </a:p>
          </p:txBody>
        </p:sp>
        <p:sp>
          <p:nvSpPr>
            <p:cNvPr id="43" name="TextBox 42">
              <a:extLst>
                <a:ext uri="{FF2B5EF4-FFF2-40B4-BE49-F238E27FC236}">
                  <a16:creationId xmlns:a16="http://schemas.microsoft.com/office/drawing/2014/main" id="{F463063C-61FE-F74C-AE6F-810174BFC005}"/>
                </a:ext>
              </a:extLst>
            </p:cNvPr>
            <p:cNvSpPr txBox="1"/>
            <p:nvPr/>
          </p:nvSpPr>
          <p:spPr>
            <a:xfrm>
              <a:off x="3861927" y="3404192"/>
              <a:ext cx="459833" cy="261610"/>
            </a:xfrm>
            <a:prstGeom prst="rect">
              <a:avLst/>
            </a:prstGeom>
            <a:noFill/>
          </p:spPr>
          <p:txBody>
            <a:bodyPr wrap="square" rtlCol="0">
              <a:spAutoFit/>
            </a:bodyPr>
            <a:lstStyle/>
            <a:p>
              <a:pPr algn="ctr"/>
              <a:r>
                <a:rPr lang="en-US" sz="1100" dirty="0"/>
                <a:t>-0.2</a:t>
              </a:r>
            </a:p>
          </p:txBody>
        </p:sp>
        <p:sp>
          <p:nvSpPr>
            <p:cNvPr id="44" name="TextBox 43">
              <a:extLst>
                <a:ext uri="{FF2B5EF4-FFF2-40B4-BE49-F238E27FC236}">
                  <a16:creationId xmlns:a16="http://schemas.microsoft.com/office/drawing/2014/main" id="{43FEE502-F484-8C4D-8485-7FC3B7E8B640}"/>
                </a:ext>
              </a:extLst>
            </p:cNvPr>
            <p:cNvSpPr txBox="1"/>
            <p:nvPr/>
          </p:nvSpPr>
          <p:spPr>
            <a:xfrm>
              <a:off x="4883678" y="3560842"/>
              <a:ext cx="635033" cy="292388"/>
            </a:xfrm>
            <a:prstGeom prst="rect">
              <a:avLst/>
            </a:prstGeom>
            <a:noFill/>
          </p:spPr>
          <p:txBody>
            <a:bodyPr wrap="square" rtlCol="0">
              <a:spAutoFit/>
            </a:bodyPr>
            <a:lstStyle/>
            <a:p>
              <a:pPr algn="ctr"/>
              <a:r>
                <a:rPr lang="en-US" sz="1300" dirty="0"/>
                <a:t>Black</a:t>
              </a:r>
            </a:p>
          </p:txBody>
        </p:sp>
        <p:sp>
          <p:nvSpPr>
            <p:cNvPr id="45" name="TextBox 44">
              <a:extLst>
                <a:ext uri="{FF2B5EF4-FFF2-40B4-BE49-F238E27FC236}">
                  <a16:creationId xmlns:a16="http://schemas.microsoft.com/office/drawing/2014/main" id="{53989780-6579-C94F-983D-5589AEDE3D8D}"/>
                </a:ext>
              </a:extLst>
            </p:cNvPr>
            <p:cNvSpPr txBox="1"/>
            <p:nvPr/>
          </p:nvSpPr>
          <p:spPr>
            <a:xfrm>
              <a:off x="5590618" y="3563228"/>
              <a:ext cx="961418" cy="292388"/>
            </a:xfrm>
            <a:prstGeom prst="rect">
              <a:avLst/>
            </a:prstGeom>
            <a:noFill/>
          </p:spPr>
          <p:txBody>
            <a:bodyPr wrap="square" rtlCol="0">
              <a:spAutoFit/>
            </a:bodyPr>
            <a:lstStyle/>
            <a:p>
              <a:pPr algn="ctr"/>
              <a:r>
                <a:rPr lang="en-US" sz="1300" dirty="0"/>
                <a:t>Hispanic</a:t>
              </a:r>
            </a:p>
          </p:txBody>
        </p:sp>
        <p:sp>
          <p:nvSpPr>
            <p:cNvPr id="46" name="TextBox 45">
              <a:extLst>
                <a:ext uri="{FF2B5EF4-FFF2-40B4-BE49-F238E27FC236}">
                  <a16:creationId xmlns:a16="http://schemas.microsoft.com/office/drawing/2014/main" id="{4CBF526E-4DD1-7747-8F54-4AECC87FD34F}"/>
                </a:ext>
              </a:extLst>
            </p:cNvPr>
            <p:cNvSpPr txBox="1"/>
            <p:nvPr/>
          </p:nvSpPr>
          <p:spPr>
            <a:xfrm>
              <a:off x="6455364" y="3559884"/>
              <a:ext cx="961418" cy="292388"/>
            </a:xfrm>
            <a:prstGeom prst="rect">
              <a:avLst/>
            </a:prstGeom>
            <a:noFill/>
          </p:spPr>
          <p:txBody>
            <a:bodyPr wrap="square" rtlCol="0">
              <a:spAutoFit/>
            </a:bodyPr>
            <a:lstStyle/>
            <a:p>
              <a:pPr algn="ctr"/>
              <a:r>
                <a:rPr lang="en-US" sz="1300" dirty="0"/>
                <a:t>Other</a:t>
              </a:r>
            </a:p>
          </p:txBody>
        </p:sp>
        <p:sp>
          <p:nvSpPr>
            <p:cNvPr id="47" name="TextBox 46">
              <a:extLst>
                <a:ext uri="{FF2B5EF4-FFF2-40B4-BE49-F238E27FC236}">
                  <a16:creationId xmlns:a16="http://schemas.microsoft.com/office/drawing/2014/main" id="{59478E00-55E0-EA48-BB2E-75612350DBDD}"/>
                </a:ext>
              </a:extLst>
            </p:cNvPr>
            <p:cNvSpPr txBox="1"/>
            <p:nvPr/>
          </p:nvSpPr>
          <p:spPr>
            <a:xfrm>
              <a:off x="7152066" y="2856651"/>
              <a:ext cx="1439675" cy="692497"/>
            </a:xfrm>
            <a:prstGeom prst="rect">
              <a:avLst/>
            </a:prstGeom>
            <a:noFill/>
          </p:spPr>
          <p:txBody>
            <a:bodyPr wrap="square" rtlCol="0">
              <a:spAutoFit/>
            </a:bodyPr>
            <a:lstStyle/>
            <a:p>
              <a:pPr algn="ctr"/>
              <a:r>
                <a:rPr lang="en-US" sz="1300" dirty="0"/>
                <a:t>1 = no difference compared to White patients</a:t>
              </a:r>
            </a:p>
          </p:txBody>
        </p:sp>
        <p:cxnSp>
          <p:nvCxnSpPr>
            <p:cNvPr id="57" name="Straight Connector 56">
              <a:extLst>
                <a:ext uri="{FF2B5EF4-FFF2-40B4-BE49-F238E27FC236}">
                  <a16:creationId xmlns:a16="http://schemas.microsoft.com/office/drawing/2014/main" id="{9ECB7136-6BAE-534F-98F7-6594C3F72467}"/>
                </a:ext>
              </a:extLst>
            </p:cNvPr>
            <p:cNvCxnSpPr>
              <a:cxnSpLocks/>
            </p:cNvCxnSpPr>
            <p:nvPr/>
          </p:nvCxnSpPr>
          <p:spPr>
            <a:xfrm flipH="1">
              <a:off x="4300906" y="3548172"/>
              <a:ext cx="2957620" cy="7175"/>
            </a:xfrm>
            <a:prstGeom prst="line">
              <a:avLst/>
            </a:prstGeom>
            <a:ln w="19050">
              <a:solidFill>
                <a:schemeClr val="tx1"/>
              </a:solidFill>
              <a:prstDash val="soli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2052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C22666-7C8E-F744-88C3-38F37FAE0910}"/>
              </a:ext>
            </a:extLst>
          </p:cNvPr>
          <p:cNvSpPr>
            <a:spLocks noGrp="1"/>
          </p:cNvSpPr>
          <p:nvPr>
            <p:ph type="title"/>
          </p:nvPr>
        </p:nvSpPr>
        <p:spPr/>
        <p:txBody>
          <a:bodyPr/>
          <a:lstStyle/>
          <a:p>
            <a:r>
              <a:rPr lang="en-US" dirty="0"/>
              <a:t>AD Patient Burden and QoL</a:t>
            </a:r>
          </a:p>
        </p:txBody>
      </p:sp>
      <p:sp>
        <p:nvSpPr>
          <p:cNvPr id="9" name="Content Placeholder 8">
            <a:extLst>
              <a:ext uri="{FF2B5EF4-FFF2-40B4-BE49-F238E27FC236}">
                <a16:creationId xmlns:a16="http://schemas.microsoft.com/office/drawing/2014/main" id="{F7D923D4-7A17-134E-9FD6-7D33F5777263}"/>
              </a:ext>
            </a:extLst>
          </p:cNvPr>
          <p:cNvSpPr>
            <a:spLocks noGrp="1"/>
          </p:cNvSpPr>
          <p:nvPr>
            <p:ph idx="1"/>
          </p:nvPr>
        </p:nvSpPr>
        <p:spPr>
          <a:xfrm>
            <a:off x="417095" y="1082544"/>
            <a:ext cx="8309810" cy="3462486"/>
          </a:xfrm>
        </p:spPr>
        <p:txBody>
          <a:bodyPr/>
          <a:lstStyle/>
          <a:p>
            <a:pPr>
              <a:lnSpc>
                <a:spcPct val="100000"/>
              </a:lnSpc>
            </a:pPr>
            <a:r>
              <a:rPr lang="en-US" sz="2200" dirty="0"/>
              <a:t>People of color may be </a:t>
            </a:r>
            <a:r>
              <a:rPr lang="en-US" sz="2200" b="1" dirty="0"/>
              <a:t>undiagnosed/misdiagnosed</a:t>
            </a:r>
            <a:r>
              <a:rPr lang="en-US" sz="2200" dirty="0"/>
              <a:t> or have </a:t>
            </a:r>
            <a:r>
              <a:rPr lang="en-US" sz="2200" b="1" dirty="0"/>
              <a:t>delayed</a:t>
            </a:r>
            <a:r>
              <a:rPr lang="en-US" sz="2200" dirty="0"/>
              <a:t> diagnosis</a:t>
            </a:r>
            <a:r>
              <a:rPr lang="en-US" sz="2200" baseline="30000" dirty="0"/>
              <a:t>1</a:t>
            </a:r>
            <a:endParaRPr lang="en-US" sz="2200" dirty="0"/>
          </a:p>
          <a:p>
            <a:pPr>
              <a:lnSpc>
                <a:spcPct val="100000"/>
              </a:lnSpc>
              <a:spcBef>
                <a:spcPts val="300"/>
              </a:spcBef>
            </a:pPr>
            <a:r>
              <a:rPr lang="en-US" sz="2200" dirty="0"/>
              <a:t>Reduced health-related </a:t>
            </a:r>
            <a:r>
              <a:rPr lang="en-US" sz="2200" b="1" dirty="0"/>
              <a:t>QoL</a:t>
            </a:r>
            <a:r>
              <a:rPr lang="en-US" sz="2200" baseline="30000" dirty="0"/>
              <a:t>2</a:t>
            </a:r>
            <a:endParaRPr lang="en-US" sz="2200" dirty="0"/>
          </a:p>
          <a:p>
            <a:pPr lvl="1">
              <a:lnSpc>
                <a:spcPct val="100000"/>
              </a:lnSpc>
            </a:pPr>
            <a:r>
              <a:rPr lang="en-US" sz="2000" dirty="0"/>
              <a:t>Pain and discomfort </a:t>
            </a:r>
          </a:p>
          <a:p>
            <a:pPr lvl="1">
              <a:lnSpc>
                <a:spcPct val="100000"/>
              </a:lnSpc>
            </a:pPr>
            <a:r>
              <a:rPr lang="en-US" sz="2000" dirty="0"/>
              <a:t>Hyperpigmentation/hypopigmentation </a:t>
            </a:r>
          </a:p>
          <a:p>
            <a:pPr lvl="1">
              <a:lnSpc>
                <a:spcPct val="100000"/>
              </a:lnSpc>
            </a:pPr>
            <a:r>
              <a:rPr lang="en-US" sz="2000" dirty="0"/>
              <a:t>Disfiguring/skin scarring </a:t>
            </a:r>
          </a:p>
          <a:p>
            <a:pPr lvl="1">
              <a:lnSpc>
                <a:spcPct val="100000"/>
              </a:lnSpc>
            </a:pPr>
            <a:r>
              <a:rPr lang="en-US" sz="2000" dirty="0"/>
              <a:t>Increased skin and systemic infections </a:t>
            </a:r>
          </a:p>
          <a:p>
            <a:pPr lvl="1">
              <a:lnSpc>
                <a:spcPct val="100000"/>
              </a:lnSpc>
            </a:pPr>
            <a:r>
              <a:rPr lang="en-US" sz="2000" dirty="0"/>
              <a:t>Mental health and depression </a:t>
            </a:r>
          </a:p>
          <a:p>
            <a:pPr>
              <a:lnSpc>
                <a:spcPct val="100000"/>
              </a:lnSpc>
              <a:spcBef>
                <a:spcPts val="300"/>
              </a:spcBef>
            </a:pPr>
            <a:r>
              <a:rPr lang="en-US" sz="2200" dirty="0"/>
              <a:t>Severe PO-SCORAD, POEM, or PO-SCORAD-itch = very low mental health, high DLQI scores</a:t>
            </a:r>
            <a:r>
              <a:rPr lang="en-US" sz="2200" baseline="30000" dirty="0"/>
              <a:t>3</a:t>
            </a:r>
            <a:endParaRPr lang="en-US" sz="2200" dirty="0"/>
          </a:p>
        </p:txBody>
      </p:sp>
      <p:sp>
        <p:nvSpPr>
          <p:cNvPr id="5" name="Text Placeholder 4">
            <a:extLst>
              <a:ext uri="{FF2B5EF4-FFF2-40B4-BE49-F238E27FC236}">
                <a16:creationId xmlns:a16="http://schemas.microsoft.com/office/drawing/2014/main" id="{10DA6D49-40D3-0F40-B1DE-C736609DA0EE}"/>
              </a:ext>
            </a:extLst>
          </p:cNvPr>
          <p:cNvSpPr>
            <a:spLocks noGrp="1"/>
          </p:cNvSpPr>
          <p:nvPr>
            <p:ph type="body" sz="quarter" idx="10"/>
          </p:nvPr>
        </p:nvSpPr>
        <p:spPr>
          <a:xfrm>
            <a:off x="0" y="4462656"/>
            <a:ext cx="8309810" cy="668901"/>
          </a:xfrm>
        </p:spPr>
        <p:txBody>
          <a:bodyPr/>
          <a:lstStyle/>
          <a:p>
            <a:pPr marL="9525" indent="-9525">
              <a:spcBef>
                <a:spcPts val="200"/>
              </a:spcBef>
            </a:pPr>
            <a:r>
              <a:rPr lang="en-US" dirty="0">
                <a:solidFill>
                  <a:srgbClr val="5C6B72"/>
                </a:solidFill>
              </a:rPr>
              <a:t>DLQI = dermatology life quality index; POEM = patient-oriented eczema measure</a:t>
            </a:r>
          </a:p>
          <a:p>
            <a:pPr marL="9525" indent="-9525"/>
            <a:r>
              <a:rPr lang="en-US" altLang="en-US" dirty="0">
                <a:solidFill>
                  <a:srgbClr val="5C6B72"/>
                </a:solidFill>
              </a:rPr>
              <a:t>1. Institute for Clinical and Economic Review (ICER), 2017 Final Evidence Report – Atopic Dermatitis. ICER Website.2017. https://icer.org/assessment/atopic-dermatitis-2017/. Accessed July 21, 2021. </a:t>
            </a:r>
            <a:r>
              <a:rPr lang="en-US" dirty="0">
                <a:solidFill>
                  <a:srgbClr val="5C6B72"/>
                </a:solidFill>
              </a:rPr>
              <a:t>2. </a:t>
            </a:r>
            <a:r>
              <a:rPr lang="en-US" dirty="0"/>
              <a:t>Eckert L, et al. </a:t>
            </a:r>
            <a:r>
              <a:rPr lang="en-US" i="1" dirty="0"/>
              <a:t>J Am Acad Dermatol</a:t>
            </a:r>
            <a:r>
              <a:rPr lang="en-US" dirty="0"/>
              <a:t>. 2017;77(2):274-279.e3. </a:t>
            </a:r>
            <a:br>
              <a:rPr lang="en-US" dirty="0"/>
            </a:br>
            <a:r>
              <a:rPr lang="en-US" dirty="0"/>
              <a:t>3. </a:t>
            </a:r>
            <a:r>
              <a:rPr lang="en-US" dirty="0">
                <a:solidFill>
                  <a:srgbClr val="5C6B72"/>
                </a:solidFill>
              </a:rPr>
              <a:t>Silverberg JI, et al. </a:t>
            </a:r>
            <a:r>
              <a:rPr lang="en-US" i="1" dirty="0">
                <a:solidFill>
                  <a:srgbClr val="5C6B72"/>
                </a:solidFill>
              </a:rPr>
              <a:t>Ann Allergy Asthma Immunol. </a:t>
            </a:r>
            <a:r>
              <a:rPr lang="en-US" dirty="0">
                <a:solidFill>
                  <a:srgbClr val="5C6B72"/>
                </a:solidFill>
              </a:rPr>
              <a:t>2018;121(3):340-347.</a:t>
            </a:r>
          </a:p>
        </p:txBody>
      </p:sp>
    </p:spTree>
    <p:extLst>
      <p:ext uri="{BB962C8B-B14F-4D97-AF65-F5344CB8AC3E}">
        <p14:creationId xmlns:p14="http://schemas.microsoft.com/office/powerpoint/2010/main" val="308017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376A12-D94E-564A-877D-E4DCBCCF5462}"/>
              </a:ext>
            </a:extLst>
          </p:cNvPr>
          <p:cNvSpPr>
            <a:spLocks noGrp="1"/>
          </p:cNvSpPr>
          <p:nvPr>
            <p:ph idx="1"/>
          </p:nvPr>
        </p:nvSpPr>
        <p:spPr>
          <a:xfrm>
            <a:off x="417095" y="1142178"/>
            <a:ext cx="8309810" cy="3347840"/>
          </a:xfrm>
        </p:spPr>
        <p:txBody>
          <a:bodyPr/>
          <a:lstStyle/>
          <a:p>
            <a:r>
              <a:rPr lang="en-US" sz="2300" dirty="0"/>
              <a:t>Survey: </a:t>
            </a:r>
            <a:r>
              <a:rPr lang="en-US" sz="2300" b="1" dirty="0"/>
              <a:t>47%</a:t>
            </a:r>
            <a:r>
              <a:rPr lang="en-US" sz="2300" dirty="0"/>
              <a:t> of U.S. dermatologists and dermatology residents said training </a:t>
            </a:r>
            <a:r>
              <a:rPr lang="en-US" sz="2300" b="1" dirty="0"/>
              <a:t>inadequate</a:t>
            </a:r>
            <a:r>
              <a:rPr lang="en-US" sz="2300" dirty="0"/>
              <a:t> to identify and treat skin conditions in darker skin tones</a:t>
            </a:r>
            <a:r>
              <a:rPr lang="en-US" sz="2300" baseline="30000" dirty="0"/>
              <a:t>1</a:t>
            </a:r>
            <a:endParaRPr lang="en-US" sz="2300" dirty="0"/>
          </a:p>
          <a:p>
            <a:pPr lvl="1"/>
            <a:r>
              <a:rPr lang="en-US" sz="2100" dirty="0"/>
              <a:t>SoC under-represented in dermatology text and clinical </a:t>
            </a:r>
            <a:r>
              <a:rPr lang="en-US" sz="2100" b="1" dirty="0"/>
              <a:t>images</a:t>
            </a:r>
          </a:p>
          <a:p>
            <a:pPr lvl="1"/>
            <a:r>
              <a:rPr lang="en-US" sz="2100" b="1" dirty="0"/>
              <a:t>4.5%</a:t>
            </a:r>
            <a:r>
              <a:rPr lang="en-US" sz="2100" dirty="0"/>
              <a:t> of images in medical textbooks showed darker skin types</a:t>
            </a:r>
            <a:r>
              <a:rPr lang="en-US" sz="2100" baseline="30000" dirty="0"/>
              <a:t>2</a:t>
            </a:r>
            <a:endParaRPr lang="en-US" sz="2100" dirty="0"/>
          </a:p>
          <a:p>
            <a:r>
              <a:rPr lang="en-US" sz="2300" dirty="0"/>
              <a:t>Study: Medical students correctly identified </a:t>
            </a:r>
            <a:r>
              <a:rPr lang="en-US" sz="2300" b="1" dirty="0"/>
              <a:t>AD</a:t>
            </a:r>
            <a:r>
              <a:rPr lang="en-US" sz="2300" dirty="0"/>
              <a:t> and other dermatologic conditions more frequently in Fitzpatrick (FP) skin type I-III photos than FP skin type IV-VI photos</a:t>
            </a:r>
            <a:r>
              <a:rPr lang="en-US" sz="2300" baseline="30000" dirty="0"/>
              <a:t>3</a:t>
            </a:r>
            <a:endParaRPr lang="en-US" sz="2300" dirty="0"/>
          </a:p>
          <a:p>
            <a:pPr lvl="1"/>
            <a:r>
              <a:rPr lang="en-US" sz="2100" dirty="0"/>
              <a:t>Students who identified as FP skin type IV-VI more likely to correctly identify dermatologic conditions in lighter skin tones than in SoC</a:t>
            </a:r>
            <a:endParaRPr lang="en-US" sz="1000" dirty="0">
              <a:solidFill>
                <a:srgbClr val="5C6B72"/>
              </a:solidFill>
            </a:endParaRPr>
          </a:p>
        </p:txBody>
      </p:sp>
      <p:sp>
        <p:nvSpPr>
          <p:cNvPr id="4" name="Text Placeholder 3">
            <a:extLst>
              <a:ext uri="{FF2B5EF4-FFF2-40B4-BE49-F238E27FC236}">
                <a16:creationId xmlns:a16="http://schemas.microsoft.com/office/drawing/2014/main" id="{5359AA62-A651-B946-A0B8-2FEE8BD0FBDF}"/>
              </a:ext>
            </a:extLst>
          </p:cNvPr>
          <p:cNvSpPr>
            <a:spLocks noGrp="1"/>
          </p:cNvSpPr>
          <p:nvPr>
            <p:ph type="body" sz="quarter" idx="10"/>
          </p:nvPr>
        </p:nvSpPr>
        <p:spPr>
          <a:xfrm>
            <a:off x="0" y="4761856"/>
            <a:ext cx="8033657" cy="381643"/>
          </a:xfrm>
        </p:spPr>
        <p:txBody>
          <a:bodyPr/>
          <a:lstStyle/>
          <a:p>
            <a:pPr marL="0" indent="0"/>
            <a:r>
              <a:rPr lang="en-US" dirty="0">
                <a:solidFill>
                  <a:srgbClr val="5C6B72"/>
                </a:solidFill>
              </a:rPr>
              <a:t>1. Buster KJ, et al. </a:t>
            </a:r>
            <a:r>
              <a:rPr lang="en-US" i="1" dirty="0">
                <a:solidFill>
                  <a:srgbClr val="5C6B72"/>
                </a:solidFill>
              </a:rPr>
              <a:t>Dermatol Clin.</a:t>
            </a:r>
            <a:r>
              <a:rPr lang="en-US" dirty="0">
                <a:solidFill>
                  <a:srgbClr val="5C6B72"/>
                </a:solidFill>
              </a:rPr>
              <a:t> 2012;30(1):P53-P59. 2. Louie P, Wilkes R. </a:t>
            </a:r>
            <a:r>
              <a:rPr lang="en-US" i="1" dirty="0">
                <a:solidFill>
                  <a:srgbClr val="5C6B72"/>
                </a:solidFill>
              </a:rPr>
              <a:t>Soc Sci Med.</a:t>
            </a:r>
            <a:r>
              <a:rPr lang="en-US" dirty="0">
                <a:solidFill>
                  <a:srgbClr val="5C6B72"/>
                </a:solidFill>
              </a:rPr>
              <a:t> 2018;202:38-42. 3. Mamo A, et al. </a:t>
            </a:r>
            <a:r>
              <a:rPr lang="en-US" i="1" dirty="0">
                <a:solidFill>
                  <a:srgbClr val="5C6B72"/>
                </a:solidFill>
              </a:rPr>
              <a:t>J Am Acad Dermatol</a:t>
            </a:r>
            <a:r>
              <a:rPr lang="en-US" dirty="0">
                <a:solidFill>
                  <a:srgbClr val="5C6B72"/>
                </a:solidFill>
              </a:rPr>
              <a:t>. 2021:S01909622(21)021015-6.</a:t>
            </a:r>
          </a:p>
        </p:txBody>
      </p:sp>
      <p:sp>
        <p:nvSpPr>
          <p:cNvPr id="5" name="Text Placeholder 6">
            <a:extLst>
              <a:ext uri="{FF2B5EF4-FFF2-40B4-BE49-F238E27FC236}">
                <a16:creationId xmlns:a16="http://schemas.microsoft.com/office/drawing/2014/main" id="{A720C5AC-FF88-6B40-B22D-EE29CF32D403}"/>
              </a:ext>
            </a:extLst>
          </p:cNvPr>
          <p:cNvSpPr txBox="1">
            <a:spLocks/>
          </p:cNvSpPr>
          <p:nvPr/>
        </p:nvSpPr>
        <p:spPr>
          <a:xfrm>
            <a:off x="101600" y="4629150"/>
            <a:ext cx="7518400" cy="438150"/>
          </a:xfrm>
          <a:prstGeom prst="rect">
            <a:avLst/>
          </a:prstGeom>
        </p:spPr>
        <p:txBody>
          <a:bodyPr/>
          <a:lstStyle>
            <a:lvl1pPr marL="457200" indent="-365760" eaLnBrk="1" hangingPunct="1">
              <a:lnSpc>
                <a:spcPct val="100000"/>
              </a:lnSpc>
              <a:buClr>
                <a:schemeClr val="accent1"/>
              </a:buClr>
              <a:buSzPct val="90000"/>
              <a:buFont typeface="STIXGeneral-Regular" pitchFamily="2" charset="2"/>
              <a:buChar char="⌲"/>
              <a:defRPr sz="2600">
                <a:solidFill>
                  <a:schemeClr val="tx1">
                    <a:lumMod val="90000"/>
                    <a:lumOff val="10000"/>
                  </a:schemeClr>
                </a:solidFill>
                <a:latin typeface="+mn-lt"/>
                <a:ea typeface="+mn-ea"/>
                <a:cs typeface="+mn-cs"/>
              </a:defRPr>
            </a:lvl1pPr>
            <a:lvl2pPr marL="800100" indent="-342900" eaLnBrk="1" hangingPunct="1">
              <a:lnSpc>
                <a:spcPct val="100000"/>
              </a:lnSpc>
              <a:buClr>
                <a:schemeClr val="accent3"/>
              </a:buClr>
              <a:buSzPct val="90000"/>
              <a:buFont typeface="STIXGeneral-Regular" pitchFamily="2" charset="2"/>
              <a:buChar char="⌲"/>
              <a:defRPr sz="2400">
                <a:solidFill>
                  <a:schemeClr val="tx1">
                    <a:lumMod val="90000"/>
                    <a:lumOff val="10000"/>
                  </a:schemeClr>
                </a:solidFill>
                <a:latin typeface="+mn-lt"/>
                <a:ea typeface="+mn-ea"/>
                <a:cs typeface="+mn-cs"/>
              </a:defRPr>
            </a:lvl2pPr>
            <a:lvl3pPr marL="1257300" indent="-342900" eaLnBrk="1" hangingPunct="1">
              <a:lnSpc>
                <a:spcPct val="100000"/>
              </a:lnSpc>
              <a:buClr>
                <a:schemeClr val="accent5"/>
              </a:buClr>
              <a:buSzPct val="90000"/>
              <a:buFont typeface="STIXGeneral-Regular" pitchFamily="2" charset="2"/>
              <a:buChar char="⌲"/>
              <a:defRPr sz="2200">
                <a:solidFill>
                  <a:schemeClr val="tx1">
                    <a:lumMod val="90000"/>
                    <a:lumOff val="10000"/>
                  </a:schemeClr>
                </a:solidFill>
                <a:latin typeface="+mn-lt"/>
                <a:ea typeface="+mn-ea"/>
                <a:cs typeface="+mn-cs"/>
              </a:defRPr>
            </a:lvl3pPr>
            <a:lvl4pPr marL="1714500" indent="-342900" eaLnBrk="1" hangingPunct="1">
              <a:lnSpc>
                <a:spcPct val="100000"/>
              </a:lnSpc>
              <a:buClr>
                <a:schemeClr val="accent4">
                  <a:lumMod val="75000"/>
                </a:schemeClr>
              </a:buClr>
              <a:buFont typeface="Menlo Regular" panose="020B0609030804020204" pitchFamily="49" charset="0"/>
              <a:buChar char="▻"/>
              <a:defRPr sz="2000">
                <a:solidFill>
                  <a:schemeClr val="tx1">
                    <a:lumMod val="90000"/>
                    <a:lumOff val="10000"/>
                  </a:schemeClr>
                </a:solidFill>
                <a:latin typeface="+mn-lt"/>
                <a:ea typeface="+mn-ea"/>
                <a:cs typeface="+mn-cs"/>
              </a:defRPr>
            </a:lvl4pPr>
            <a:lvl5pPr marL="2171700" indent="-342900" eaLnBrk="1" hangingPunct="1">
              <a:lnSpc>
                <a:spcPct val="100000"/>
              </a:lnSpc>
              <a:buClr>
                <a:schemeClr val="accent6">
                  <a:lumMod val="75000"/>
                </a:schemeClr>
              </a:buClr>
              <a:buFont typeface="Menlo Regular" panose="020B0609030804020204" pitchFamily="49" charset="0"/>
              <a:buChar char="▻"/>
              <a:defRPr sz="1900">
                <a:solidFill>
                  <a:schemeClr val="tx1">
                    <a:lumMod val="90000"/>
                    <a:lumOff val="10000"/>
                  </a:schemeClr>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1440" indent="0">
              <a:lnSpc>
                <a:spcPct val="85000"/>
              </a:lnSpc>
              <a:spcBef>
                <a:spcPts val="600"/>
              </a:spcBef>
              <a:buNone/>
            </a:pPr>
            <a:endParaRPr lang="en-US" sz="1000" dirty="0">
              <a:solidFill>
                <a:srgbClr val="5C6B72"/>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BCEBA900-7671-464F-A7A1-13256FA286FC}"/>
              </a:ext>
            </a:extLst>
          </p:cNvPr>
          <p:cNvSpPr>
            <a:spLocks noGrp="1"/>
          </p:cNvSpPr>
          <p:nvPr>
            <p:ph type="title"/>
          </p:nvPr>
        </p:nvSpPr>
        <p:spPr>
          <a:xfrm>
            <a:off x="417095" y="24099"/>
            <a:ext cx="8309810" cy="981807"/>
          </a:xfrm>
        </p:spPr>
        <p:txBody>
          <a:bodyPr/>
          <a:lstStyle/>
          <a:p>
            <a:r>
              <a:rPr lang="en-US" sz="3400" dirty="0">
                <a:latin typeface="Arial" panose="020B0604020202020204" pitchFamily="34" charset="0"/>
                <a:cs typeface="Arial" panose="020B0604020202020204" pitchFamily="34" charset="0"/>
              </a:rPr>
              <a:t>Disparities in Education: Clinical Presentation of AD in SoC </a:t>
            </a:r>
            <a:endParaRPr lang="en-US" sz="3400" dirty="0"/>
          </a:p>
        </p:txBody>
      </p:sp>
    </p:spTree>
    <p:extLst>
      <p:ext uri="{BB962C8B-B14F-4D97-AF65-F5344CB8AC3E}">
        <p14:creationId xmlns:p14="http://schemas.microsoft.com/office/powerpoint/2010/main" val="424694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8325" y="448866"/>
            <a:ext cx="8001000" cy="4242197"/>
          </a:xfrm>
        </p:spPr>
        <p:txBody>
          <a:bodyPr/>
          <a:lstStyle/>
          <a:p>
            <a:r>
              <a:rPr lang="en-US" sz="4400" dirty="0"/>
              <a:t>CME Outfitters, LLC, </a:t>
            </a:r>
            <a:br>
              <a:rPr lang="en-US" sz="4400" dirty="0"/>
            </a:br>
            <a:r>
              <a:rPr lang="en-US" sz="4400" dirty="0"/>
              <a:t>is the accredited provider </a:t>
            </a:r>
            <a:br>
              <a:rPr lang="en-US" sz="4400" dirty="0"/>
            </a:br>
            <a:r>
              <a:rPr lang="en-US" sz="4400" dirty="0"/>
              <a:t>for this continuing education activity.</a:t>
            </a:r>
          </a:p>
        </p:txBody>
      </p:sp>
    </p:spTree>
    <p:extLst>
      <p:ext uri="{BB962C8B-B14F-4D97-AF65-F5344CB8AC3E}">
        <p14:creationId xmlns:p14="http://schemas.microsoft.com/office/powerpoint/2010/main" val="329256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549274" y="1900268"/>
            <a:ext cx="5387976" cy="1243417"/>
          </a:xfrm>
        </p:spPr>
        <p:txBody>
          <a:bodyPr/>
          <a:lstStyle/>
          <a:p>
            <a:r>
              <a:rPr lang="en-US" sz="4400" dirty="0"/>
              <a:t>Learning </a:t>
            </a:r>
            <a:br>
              <a:rPr lang="en-US" sz="4400" dirty="0"/>
            </a:br>
            <a:r>
              <a:rPr lang="en-US" sz="4400" dirty="0"/>
              <a:t>Objective </a:t>
            </a:r>
          </a:p>
        </p:txBody>
      </p:sp>
      <p:sp>
        <p:nvSpPr>
          <p:cNvPr id="3" name="Text Placeholder 2">
            <a:extLst>
              <a:ext uri="{FF2B5EF4-FFF2-40B4-BE49-F238E27FC236}">
                <a16:creationId xmlns:a16="http://schemas.microsoft.com/office/drawing/2014/main" id="{FD49C6DF-AB7E-484D-BFEC-A5C77B4F7D25}"/>
              </a:ext>
            </a:extLst>
          </p:cNvPr>
          <p:cNvSpPr>
            <a:spLocks noGrp="1"/>
          </p:cNvSpPr>
          <p:nvPr>
            <p:ph type="body" sz="quarter" idx="10"/>
          </p:nvPr>
        </p:nvSpPr>
        <p:spPr/>
        <p:txBody>
          <a:bodyPr/>
          <a:lstStyle/>
          <a:p>
            <a:r>
              <a:rPr lang="en-US" sz="2400" dirty="0"/>
              <a:t>Implement best practices to diagnose, evaluate, and treat atopic dermatitis in child and adult patients of color.</a:t>
            </a:r>
          </a:p>
          <a:p>
            <a:endParaRPr lang="en-US" dirty="0"/>
          </a:p>
        </p:txBody>
      </p:sp>
      <p:sp>
        <p:nvSpPr>
          <p:cNvPr id="4" name="TextBox 3">
            <a:extLst>
              <a:ext uri="{FF2B5EF4-FFF2-40B4-BE49-F238E27FC236}">
                <a16:creationId xmlns:a16="http://schemas.microsoft.com/office/drawing/2014/main" id="{B2EFADD1-BB5C-EF43-B4F6-77DA0E7D9709}"/>
              </a:ext>
            </a:extLst>
          </p:cNvPr>
          <p:cNvSpPr txBox="1"/>
          <p:nvPr/>
        </p:nvSpPr>
        <p:spPr>
          <a:xfrm>
            <a:off x="2941604" y="1558685"/>
            <a:ext cx="939800" cy="1785104"/>
          </a:xfrm>
          <a:prstGeom prst="rect">
            <a:avLst/>
          </a:prstGeom>
          <a:noFill/>
        </p:spPr>
        <p:txBody>
          <a:bodyPr wrap="square" rtlCol="0">
            <a:spAutoFit/>
          </a:bodyPr>
          <a:lstStyle/>
          <a:p>
            <a:pPr algn="ctr"/>
            <a:r>
              <a:rPr lang="en-US" sz="11000" b="1" dirty="0">
                <a:solidFill>
                  <a:schemeClr val="accent3"/>
                </a:solidFill>
              </a:rPr>
              <a:t>2</a:t>
            </a:r>
          </a:p>
        </p:txBody>
      </p:sp>
    </p:spTree>
    <p:extLst>
      <p:ext uri="{BB962C8B-B14F-4D97-AF65-F5344CB8AC3E}">
        <p14:creationId xmlns:p14="http://schemas.microsoft.com/office/powerpoint/2010/main" val="10968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B7CD92-E72E-8548-ADAE-B788908AE274}"/>
              </a:ext>
            </a:extLst>
          </p:cNvPr>
          <p:cNvSpPr>
            <a:spLocks noGrp="1"/>
          </p:cNvSpPr>
          <p:nvPr>
            <p:ph type="body" sz="quarter" idx="10"/>
          </p:nvPr>
        </p:nvSpPr>
        <p:spPr/>
        <p:txBody>
          <a:bodyPr/>
          <a:lstStyle/>
          <a:p>
            <a:endParaRPr lang="en-US" dirty="0"/>
          </a:p>
        </p:txBody>
      </p:sp>
      <p:sp>
        <p:nvSpPr>
          <p:cNvPr id="7" name="Rounded Rectangular Callout 6">
            <a:extLst>
              <a:ext uri="{FF2B5EF4-FFF2-40B4-BE49-F238E27FC236}">
                <a16:creationId xmlns:a16="http://schemas.microsoft.com/office/drawing/2014/main" id="{DB6248DE-5165-4445-B140-DEFCFE5EFD7B}"/>
              </a:ext>
            </a:extLst>
          </p:cNvPr>
          <p:cNvSpPr/>
          <p:nvPr/>
        </p:nvSpPr>
        <p:spPr>
          <a:xfrm flipH="1">
            <a:off x="603318" y="2917716"/>
            <a:ext cx="8293032" cy="1790281"/>
          </a:xfrm>
          <a:prstGeom prst="wedgeRoundRectCallout">
            <a:avLst>
              <a:gd name="adj1" fmla="val 54292"/>
              <a:gd name="adj2" fmla="val -46051"/>
              <a:gd name="adj3" fmla="val 16667"/>
            </a:avLst>
          </a:prstGeom>
          <a:solidFill>
            <a:srgbClr val="64903B"/>
          </a:solidFill>
          <a:ln>
            <a:solidFill>
              <a:srgbClr val="8595C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2"/>
              </a:solidFill>
            </a:endParaRPr>
          </a:p>
        </p:txBody>
      </p:sp>
      <p:sp>
        <p:nvSpPr>
          <p:cNvPr id="8" name="Freeform 7">
            <a:extLst>
              <a:ext uri="{FF2B5EF4-FFF2-40B4-BE49-F238E27FC236}">
                <a16:creationId xmlns:a16="http://schemas.microsoft.com/office/drawing/2014/main" id="{695D37B7-4BFB-1B45-AD39-A02A3A6C05D6}"/>
              </a:ext>
            </a:extLst>
          </p:cNvPr>
          <p:cNvSpPr>
            <a:spLocks noChangeArrowheads="1"/>
          </p:cNvSpPr>
          <p:nvPr/>
        </p:nvSpPr>
        <p:spPr bwMode="auto">
          <a:xfrm>
            <a:off x="463789" y="51437"/>
            <a:ext cx="8062991" cy="2793471"/>
          </a:xfrm>
          <a:custGeom>
            <a:avLst/>
            <a:gdLst>
              <a:gd name="T0" fmla="*/ 6960 w 11057"/>
              <a:gd name="T1" fmla="*/ 1235 h 9561"/>
              <a:gd name="T2" fmla="*/ 6960 w 11057"/>
              <a:gd name="T3" fmla="*/ 1235 h 9561"/>
              <a:gd name="T4" fmla="*/ 7669 w 11057"/>
              <a:gd name="T5" fmla="*/ 1130 h 9561"/>
              <a:gd name="T6" fmla="*/ 9771 w 11057"/>
              <a:gd name="T7" fmla="*/ 3257 h 9561"/>
              <a:gd name="T8" fmla="*/ 9902 w 11057"/>
              <a:gd name="T9" fmla="*/ 3467 h 9561"/>
              <a:gd name="T10" fmla="*/ 10925 w 11057"/>
              <a:gd name="T11" fmla="*/ 4675 h 9561"/>
              <a:gd name="T12" fmla="*/ 10426 w 11057"/>
              <a:gd name="T13" fmla="*/ 6645 h 9561"/>
              <a:gd name="T14" fmla="*/ 8484 w 11057"/>
              <a:gd name="T15" fmla="*/ 7091 h 9561"/>
              <a:gd name="T16" fmla="*/ 8011 w 11057"/>
              <a:gd name="T17" fmla="*/ 7512 h 9561"/>
              <a:gd name="T18" fmla="*/ 6225 w 11057"/>
              <a:gd name="T19" fmla="*/ 7801 h 9561"/>
              <a:gd name="T20" fmla="*/ 5831 w 11057"/>
              <a:gd name="T21" fmla="*/ 7775 h 9561"/>
              <a:gd name="T22" fmla="*/ 3887 w 11057"/>
              <a:gd name="T23" fmla="*/ 8064 h 9561"/>
              <a:gd name="T24" fmla="*/ 3598 w 11057"/>
              <a:gd name="T25" fmla="*/ 8247 h 9561"/>
              <a:gd name="T26" fmla="*/ 3703 w 11057"/>
              <a:gd name="T27" fmla="*/ 9507 h 9561"/>
              <a:gd name="T28" fmla="*/ 3651 w 11057"/>
              <a:gd name="T29" fmla="*/ 9560 h 9561"/>
              <a:gd name="T30" fmla="*/ 2469 w 11057"/>
              <a:gd name="T31" fmla="*/ 7460 h 9561"/>
              <a:gd name="T32" fmla="*/ 2075 w 11057"/>
              <a:gd name="T33" fmla="*/ 7118 h 9561"/>
              <a:gd name="T34" fmla="*/ 289 w 11057"/>
              <a:gd name="T35" fmla="*/ 5831 h 9561"/>
              <a:gd name="T36" fmla="*/ 867 w 11057"/>
              <a:gd name="T37" fmla="*/ 3625 h 9561"/>
              <a:gd name="T38" fmla="*/ 1051 w 11057"/>
              <a:gd name="T39" fmla="*/ 3126 h 9561"/>
              <a:gd name="T40" fmla="*/ 3231 w 11057"/>
              <a:gd name="T41" fmla="*/ 1287 h 9561"/>
              <a:gd name="T42" fmla="*/ 3546 w 11057"/>
              <a:gd name="T43" fmla="*/ 1182 h 9561"/>
              <a:gd name="T44" fmla="*/ 5043 w 11057"/>
              <a:gd name="T45" fmla="*/ 53 h 9561"/>
              <a:gd name="T46" fmla="*/ 6777 w 11057"/>
              <a:gd name="T47" fmla="*/ 1130 h 9561"/>
              <a:gd name="T48" fmla="*/ 6960 w 11057"/>
              <a:gd name="T49" fmla="*/ 1235 h 9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57" h="9561">
                <a:moveTo>
                  <a:pt x="6960" y="1235"/>
                </a:moveTo>
                <a:lnTo>
                  <a:pt x="6960" y="1235"/>
                </a:lnTo>
                <a:cubicBezTo>
                  <a:pt x="7170" y="1261"/>
                  <a:pt x="7538" y="1130"/>
                  <a:pt x="7669" y="1130"/>
                </a:cubicBezTo>
                <a:cubicBezTo>
                  <a:pt x="8851" y="1025"/>
                  <a:pt x="9771" y="2154"/>
                  <a:pt x="9771" y="3257"/>
                </a:cubicBezTo>
                <a:cubicBezTo>
                  <a:pt x="9744" y="3362"/>
                  <a:pt x="9797" y="3440"/>
                  <a:pt x="9902" y="3467"/>
                </a:cubicBezTo>
                <a:cubicBezTo>
                  <a:pt x="10348" y="3677"/>
                  <a:pt x="10794" y="4177"/>
                  <a:pt x="10925" y="4675"/>
                </a:cubicBezTo>
                <a:cubicBezTo>
                  <a:pt x="11056" y="5332"/>
                  <a:pt x="10951" y="6146"/>
                  <a:pt x="10426" y="6645"/>
                </a:cubicBezTo>
                <a:cubicBezTo>
                  <a:pt x="9902" y="7118"/>
                  <a:pt x="9140" y="7170"/>
                  <a:pt x="8484" y="7091"/>
                </a:cubicBezTo>
                <a:cubicBezTo>
                  <a:pt x="8248" y="7065"/>
                  <a:pt x="8169" y="7354"/>
                  <a:pt x="8011" y="7512"/>
                </a:cubicBezTo>
                <a:cubicBezTo>
                  <a:pt x="7538" y="7959"/>
                  <a:pt x="6829" y="8064"/>
                  <a:pt x="6225" y="7801"/>
                </a:cubicBezTo>
                <a:cubicBezTo>
                  <a:pt x="6093" y="7696"/>
                  <a:pt x="5988" y="7670"/>
                  <a:pt x="5831" y="7775"/>
                </a:cubicBezTo>
                <a:cubicBezTo>
                  <a:pt x="5253" y="8221"/>
                  <a:pt x="4597" y="8300"/>
                  <a:pt x="3887" y="8064"/>
                </a:cubicBezTo>
                <a:cubicBezTo>
                  <a:pt x="3677" y="7985"/>
                  <a:pt x="3625" y="8037"/>
                  <a:pt x="3598" y="8247"/>
                </a:cubicBezTo>
                <a:cubicBezTo>
                  <a:pt x="3493" y="8693"/>
                  <a:pt x="3572" y="9086"/>
                  <a:pt x="3703" y="9507"/>
                </a:cubicBezTo>
                <a:cubicBezTo>
                  <a:pt x="3677" y="9534"/>
                  <a:pt x="3677" y="9534"/>
                  <a:pt x="3651" y="9560"/>
                </a:cubicBezTo>
                <a:cubicBezTo>
                  <a:pt x="2890" y="9060"/>
                  <a:pt x="2626" y="8300"/>
                  <a:pt x="2469" y="7460"/>
                </a:cubicBezTo>
                <a:cubicBezTo>
                  <a:pt x="2442" y="7196"/>
                  <a:pt x="2337" y="7118"/>
                  <a:pt x="2075" y="7118"/>
                </a:cubicBezTo>
                <a:cubicBezTo>
                  <a:pt x="1287" y="7091"/>
                  <a:pt x="551" y="6566"/>
                  <a:pt x="289" y="5831"/>
                </a:cubicBezTo>
                <a:cubicBezTo>
                  <a:pt x="0" y="5043"/>
                  <a:pt x="210" y="4150"/>
                  <a:pt x="867" y="3625"/>
                </a:cubicBezTo>
                <a:cubicBezTo>
                  <a:pt x="1051" y="3467"/>
                  <a:pt x="1077" y="3336"/>
                  <a:pt x="1051" y="3126"/>
                </a:cubicBezTo>
                <a:cubicBezTo>
                  <a:pt x="867" y="1839"/>
                  <a:pt x="1996" y="893"/>
                  <a:pt x="3231" y="1287"/>
                </a:cubicBezTo>
                <a:cubicBezTo>
                  <a:pt x="3362" y="1313"/>
                  <a:pt x="3441" y="1418"/>
                  <a:pt x="3546" y="1182"/>
                </a:cubicBezTo>
                <a:cubicBezTo>
                  <a:pt x="3835" y="578"/>
                  <a:pt x="4360" y="106"/>
                  <a:pt x="5043" y="53"/>
                </a:cubicBezTo>
                <a:cubicBezTo>
                  <a:pt x="5752" y="0"/>
                  <a:pt x="6488" y="473"/>
                  <a:pt x="6777" y="1130"/>
                </a:cubicBezTo>
                <a:cubicBezTo>
                  <a:pt x="6803" y="1182"/>
                  <a:pt x="6882" y="1208"/>
                  <a:pt x="6960" y="1235"/>
                </a:cubicBezTo>
              </a:path>
            </a:pathLst>
          </a:custGeom>
          <a:solidFill>
            <a:srgbClr val="1B619B"/>
          </a:solidFill>
          <a:ln w="25400" cap="flat">
            <a:solidFill>
              <a:schemeClr val="bg2"/>
            </a:solidFill>
            <a:bevel/>
            <a:headEnd/>
            <a:tailEnd/>
          </a:ln>
          <a:effectLst/>
        </p:spPr>
        <p:txBody>
          <a:bodyPr wrap="none" anchor="ctr"/>
          <a:lstStyle/>
          <a:p>
            <a:pPr eaLnBrk="1">
              <a:lnSpc>
                <a:spcPct val="93000"/>
              </a:lnSpc>
              <a:buClr>
                <a:srgbClr val="000000"/>
              </a:buClr>
              <a:buSzPct val="100000"/>
              <a:buFont typeface="Times New Roman" charset="0"/>
              <a:buNone/>
              <a:defRPr/>
            </a:pPr>
            <a:endParaRPr lang="en-US" dirty="0">
              <a:ea typeface="+mn-ea"/>
              <a:cs typeface="+mn-cs"/>
            </a:endParaRPr>
          </a:p>
        </p:txBody>
      </p:sp>
      <p:sp>
        <p:nvSpPr>
          <p:cNvPr id="6" name="Rectangle 5">
            <a:extLst>
              <a:ext uri="{FF2B5EF4-FFF2-40B4-BE49-F238E27FC236}">
                <a16:creationId xmlns:a16="http://schemas.microsoft.com/office/drawing/2014/main" id="{9D7A8127-0E87-5748-A851-7D9F69321CEC}"/>
              </a:ext>
            </a:extLst>
          </p:cNvPr>
          <p:cNvSpPr/>
          <p:nvPr/>
        </p:nvSpPr>
        <p:spPr>
          <a:xfrm>
            <a:off x="1347216" y="602110"/>
            <a:ext cx="6036564" cy="1671227"/>
          </a:xfrm>
          <a:prstGeom prst="rect">
            <a:avLst/>
          </a:prstGeom>
        </p:spPr>
        <p:txBody>
          <a:bodyPr wrap="square">
            <a:spAutoFit/>
          </a:bodyPr>
          <a:lstStyle/>
          <a:p>
            <a:pPr algn="ctr">
              <a:lnSpc>
                <a:spcPct val="90000"/>
              </a:lnSpc>
              <a:spcBef>
                <a:spcPts val="1600"/>
              </a:spcBef>
            </a:pPr>
            <a:r>
              <a:rPr lang="en-US" sz="1900" dirty="0">
                <a:solidFill>
                  <a:schemeClr val="bg1"/>
                </a:solidFill>
              </a:rPr>
              <a:t>I am Latina and I have darker skin. I think there was some initial </a:t>
            </a:r>
            <a:r>
              <a:rPr lang="en-US" sz="1900" b="1" dirty="0">
                <a:solidFill>
                  <a:schemeClr val="bg1"/>
                </a:solidFill>
              </a:rPr>
              <a:t>misdiagnosis</a:t>
            </a:r>
            <a:r>
              <a:rPr lang="en-US" sz="1900" dirty="0">
                <a:solidFill>
                  <a:schemeClr val="bg1"/>
                </a:solidFill>
              </a:rPr>
              <a:t> as to what was going on. They thought maybe </a:t>
            </a:r>
            <a:r>
              <a:rPr lang="en-US" sz="1900" b="1" dirty="0">
                <a:solidFill>
                  <a:schemeClr val="bg1"/>
                </a:solidFill>
              </a:rPr>
              <a:t>dry skin</a:t>
            </a:r>
            <a:r>
              <a:rPr lang="en-US" sz="1900" dirty="0">
                <a:solidFill>
                  <a:schemeClr val="bg1"/>
                </a:solidFill>
              </a:rPr>
              <a:t>…and this was through my general practitioner. It was not until I went to the dermatologist that they were able to give me an </a:t>
            </a:r>
            <a:r>
              <a:rPr lang="en-US" sz="1900" b="1" dirty="0">
                <a:solidFill>
                  <a:schemeClr val="bg1"/>
                </a:solidFill>
              </a:rPr>
              <a:t>accurate</a:t>
            </a:r>
            <a:r>
              <a:rPr lang="en-US" sz="1900" dirty="0">
                <a:solidFill>
                  <a:schemeClr val="bg1"/>
                </a:solidFill>
              </a:rPr>
              <a:t> description.</a:t>
            </a:r>
          </a:p>
        </p:txBody>
      </p:sp>
      <p:sp>
        <p:nvSpPr>
          <p:cNvPr id="9" name="Rectangle 8">
            <a:extLst>
              <a:ext uri="{FF2B5EF4-FFF2-40B4-BE49-F238E27FC236}">
                <a16:creationId xmlns:a16="http://schemas.microsoft.com/office/drawing/2014/main" id="{46D3F871-7535-5344-8488-12C9DDD5BCD8}"/>
              </a:ext>
            </a:extLst>
          </p:cNvPr>
          <p:cNvSpPr/>
          <p:nvPr/>
        </p:nvSpPr>
        <p:spPr>
          <a:xfrm>
            <a:off x="609599" y="3012966"/>
            <a:ext cx="8293033" cy="1631216"/>
          </a:xfrm>
          <a:prstGeom prst="rect">
            <a:avLst/>
          </a:prstGeom>
        </p:spPr>
        <p:txBody>
          <a:bodyPr wrap="square">
            <a:spAutoFit/>
          </a:bodyPr>
          <a:lstStyle/>
          <a:p>
            <a:pPr algn="ctr"/>
            <a:r>
              <a:rPr lang="en-US" sz="2000" dirty="0">
                <a:solidFill>
                  <a:schemeClr val="bg1"/>
                </a:solidFill>
              </a:rPr>
              <a:t>I do not feel like my dermatologist or primary care physicians over the years have been skilled in diagnosing </a:t>
            </a:r>
            <a:r>
              <a:rPr lang="en-US" sz="2000" b="1" dirty="0">
                <a:solidFill>
                  <a:schemeClr val="bg1"/>
                </a:solidFill>
              </a:rPr>
              <a:t>skin disorders in persons of color</a:t>
            </a:r>
            <a:r>
              <a:rPr lang="en-US" sz="2000" dirty="0">
                <a:solidFill>
                  <a:schemeClr val="bg1"/>
                </a:solidFill>
              </a:rPr>
              <a:t>. I don't think that they get adequate education in </a:t>
            </a:r>
            <a:r>
              <a:rPr lang="en-US" sz="2000" b="1" dirty="0">
                <a:solidFill>
                  <a:schemeClr val="bg1"/>
                </a:solidFill>
              </a:rPr>
              <a:t>medical school</a:t>
            </a:r>
            <a:r>
              <a:rPr lang="en-US" sz="2000" dirty="0">
                <a:solidFill>
                  <a:schemeClr val="bg1"/>
                </a:solidFill>
              </a:rPr>
              <a:t>, and </a:t>
            </a:r>
            <a:r>
              <a:rPr lang="en-US" sz="2000" b="1" dirty="0">
                <a:solidFill>
                  <a:schemeClr val="bg1"/>
                </a:solidFill>
              </a:rPr>
              <a:t>continuing education</a:t>
            </a:r>
            <a:r>
              <a:rPr lang="en-US" sz="2000" dirty="0">
                <a:solidFill>
                  <a:schemeClr val="bg1"/>
                </a:solidFill>
              </a:rPr>
              <a:t> is lacking in how these issues present on darker skin for persons of color.</a:t>
            </a:r>
          </a:p>
        </p:txBody>
      </p:sp>
    </p:spTree>
    <p:extLst>
      <p:ext uri="{BB962C8B-B14F-4D97-AF65-F5344CB8AC3E}">
        <p14:creationId xmlns:p14="http://schemas.microsoft.com/office/powerpoint/2010/main" val="178365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2">
            <a:extLst>
              <a:ext uri="{FF2B5EF4-FFF2-40B4-BE49-F238E27FC236}">
                <a16:creationId xmlns:a16="http://schemas.microsoft.com/office/drawing/2014/main" id="{F96A5043-0A88-4ED0-8F43-FC3F3B2B8D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125"/>
          <a:stretch/>
        </p:blipFill>
        <p:spPr bwMode="auto">
          <a:xfrm>
            <a:off x="4839070" y="1053353"/>
            <a:ext cx="869123" cy="1197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1" name="Picture 9">
            <a:extLst>
              <a:ext uri="{FF2B5EF4-FFF2-40B4-BE49-F238E27FC236}">
                <a16:creationId xmlns:a16="http://schemas.microsoft.com/office/drawing/2014/main" id="{E54C57A9-DFD6-46AD-B184-B80BBC1C04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642" y="1011107"/>
            <a:ext cx="870823" cy="1200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8" name="Picture 8">
            <a:extLst>
              <a:ext uri="{FF2B5EF4-FFF2-40B4-BE49-F238E27FC236}">
                <a16:creationId xmlns:a16="http://schemas.microsoft.com/office/drawing/2014/main" id="{10BCA6DD-B13F-4A7B-A694-153685189D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3667" y="1013694"/>
            <a:ext cx="870822" cy="1195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aphicFrame>
        <p:nvGraphicFramePr>
          <p:cNvPr id="13" name="Table 12"/>
          <p:cNvGraphicFramePr>
            <a:graphicFrameLocks noGrp="1"/>
          </p:cNvGraphicFramePr>
          <p:nvPr/>
        </p:nvGraphicFramePr>
        <p:xfrm>
          <a:off x="708401" y="2432759"/>
          <a:ext cx="7526098" cy="1791245"/>
        </p:xfrm>
        <a:graphic>
          <a:graphicData uri="http://schemas.openxmlformats.org/drawingml/2006/table">
            <a:tbl>
              <a:tblPr firstRow="1" bandRow="1">
                <a:tableStyleId>{21E4AEA4-8DFA-4A89-87EB-49C32662AFE0}</a:tableStyleId>
              </a:tblPr>
              <a:tblGrid>
                <a:gridCol w="1225419">
                  <a:extLst>
                    <a:ext uri="{9D8B030D-6E8A-4147-A177-3AD203B41FA5}">
                      <a16:colId xmlns:a16="http://schemas.microsoft.com/office/drawing/2014/main" val="1014732830"/>
                    </a:ext>
                  </a:extLst>
                </a:gridCol>
                <a:gridCol w="625782">
                  <a:extLst>
                    <a:ext uri="{9D8B030D-6E8A-4147-A177-3AD203B41FA5}">
                      <a16:colId xmlns:a16="http://schemas.microsoft.com/office/drawing/2014/main" val="2752197871"/>
                    </a:ext>
                  </a:extLst>
                </a:gridCol>
                <a:gridCol w="1127220">
                  <a:extLst>
                    <a:ext uri="{9D8B030D-6E8A-4147-A177-3AD203B41FA5}">
                      <a16:colId xmlns:a16="http://schemas.microsoft.com/office/drawing/2014/main" val="3297170423"/>
                    </a:ext>
                  </a:extLst>
                </a:gridCol>
                <a:gridCol w="711928">
                  <a:extLst>
                    <a:ext uri="{9D8B030D-6E8A-4147-A177-3AD203B41FA5}">
                      <a16:colId xmlns:a16="http://schemas.microsoft.com/office/drawing/2014/main" val="3790157957"/>
                    </a:ext>
                  </a:extLst>
                </a:gridCol>
                <a:gridCol w="1363539">
                  <a:extLst>
                    <a:ext uri="{9D8B030D-6E8A-4147-A177-3AD203B41FA5}">
                      <a16:colId xmlns:a16="http://schemas.microsoft.com/office/drawing/2014/main" val="1034757186"/>
                    </a:ext>
                  </a:extLst>
                </a:gridCol>
                <a:gridCol w="774126">
                  <a:extLst>
                    <a:ext uri="{9D8B030D-6E8A-4147-A177-3AD203B41FA5}">
                      <a16:colId xmlns:a16="http://schemas.microsoft.com/office/drawing/2014/main" val="1361142034"/>
                    </a:ext>
                  </a:extLst>
                </a:gridCol>
                <a:gridCol w="1698084">
                  <a:extLst>
                    <a:ext uri="{9D8B030D-6E8A-4147-A177-3AD203B41FA5}">
                      <a16:colId xmlns:a16="http://schemas.microsoft.com/office/drawing/2014/main" val="3084845998"/>
                    </a:ext>
                  </a:extLst>
                </a:gridCol>
              </a:tblGrid>
              <a:tr h="497568">
                <a:tc rowSpan="2">
                  <a:txBody>
                    <a:bodyPr/>
                    <a:lstStyle/>
                    <a:p>
                      <a:pPr algn="ctr"/>
                      <a:r>
                        <a:rPr lang="en-US" sz="1200" b="1" dirty="0"/>
                        <a:t>Patient</a:t>
                      </a:r>
                      <a:r>
                        <a:rPr lang="en-US" sz="1200" b="1" baseline="0" dirty="0"/>
                        <a:t> Race</a:t>
                      </a:r>
                      <a:endParaRPr lang="en-US" sz="1200" b="1" dirty="0"/>
                    </a:p>
                  </a:txBody>
                  <a:tcPr anchor="ctr">
                    <a:lnL w="12700" cap="flat" cmpd="sng" algn="ctr">
                      <a:solidFill>
                        <a:srgbClr val="259BF9"/>
                      </a:solidFill>
                      <a:prstDash val="solid"/>
                      <a:round/>
                      <a:headEnd type="none" w="med" len="med"/>
                      <a:tailEnd type="none" w="med" len="med"/>
                    </a:lnL>
                    <a:lnR w="12700" cap="flat" cmpd="sng" algn="ctr">
                      <a:solidFill>
                        <a:srgbClr val="259BF9"/>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1B619B"/>
                    </a:solidFill>
                  </a:tcPr>
                </a:tc>
                <a:tc grid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1" dirty="0"/>
                        <a:t>Confident in Diagnosis</a:t>
                      </a:r>
                    </a:p>
                  </a:txBody>
                  <a:tcPr anchor="ctr">
                    <a:lnL w="12700" cap="flat" cmpd="sng" algn="ctr">
                      <a:solidFill>
                        <a:srgbClr val="259BF9"/>
                      </a:solidFill>
                      <a:prstDash val="solid"/>
                      <a:round/>
                      <a:headEnd type="none" w="med" len="med"/>
                      <a:tailEnd type="none" w="med" len="med"/>
                    </a:lnL>
                    <a:lnR w="12700" cap="flat" cmpd="sng" algn="ctr">
                      <a:solidFill>
                        <a:srgbClr val="259BF9"/>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1B619B"/>
                    </a:solidFill>
                  </a:tcPr>
                </a:tc>
                <a:tc hMerge="1">
                  <a:txBody>
                    <a:bodyPr/>
                    <a:lstStyle/>
                    <a:p>
                      <a:endParaRPr lang="en-US"/>
                    </a:p>
                  </a:txBody>
                  <a:tcPr/>
                </a:tc>
                <a:tc gridSpan="2">
                  <a:txBody>
                    <a:bodyPr/>
                    <a:lstStyle/>
                    <a:p>
                      <a:pPr algn="ctr"/>
                      <a:r>
                        <a:rPr lang="en-US" sz="1200" dirty="0"/>
                        <a:t>Severe AD</a:t>
                      </a:r>
                    </a:p>
                  </a:txBody>
                  <a:tcPr anchor="ctr">
                    <a:lnL w="12700" cap="flat" cmpd="sng" algn="ctr">
                      <a:solidFill>
                        <a:srgbClr val="259BF9"/>
                      </a:solidFill>
                      <a:prstDash val="solid"/>
                      <a:round/>
                      <a:headEnd type="none" w="med" len="med"/>
                      <a:tailEnd type="none" w="med" len="med"/>
                    </a:lnL>
                    <a:lnR w="12700" cap="flat" cmpd="sng" algn="ctr">
                      <a:solidFill>
                        <a:srgbClr val="259BF9"/>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1B619B"/>
                    </a:solidFill>
                  </a:tcPr>
                </a:tc>
                <a:tc hMerge="1">
                  <a:txBody>
                    <a:bodyPr/>
                    <a:lstStyle/>
                    <a:p>
                      <a:endParaRPr lang="en-US" dirty="0"/>
                    </a:p>
                  </a:txBody>
                  <a:tcPr anchor="ctr"/>
                </a:tc>
                <a:tc gridSpan="2">
                  <a:txBody>
                    <a:bodyPr/>
                    <a:lstStyle/>
                    <a:p>
                      <a:pPr algn="ctr"/>
                      <a:r>
                        <a:rPr lang="en-US" sz="1200" dirty="0"/>
                        <a:t>Treatment with Phototherapy, Oral Systemic or Biologic</a:t>
                      </a:r>
                    </a:p>
                  </a:txBody>
                  <a:tcPr anchor="ctr">
                    <a:lnL w="12700" cap="flat" cmpd="sng" algn="ctr">
                      <a:solidFill>
                        <a:srgbClr val="259BF9"/>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1B619B"/>
                    </a:solidFill>
                  </a:tcPr>
                </a:tc>
                <a:tc hMerge="1">
                  <a:txBody>
                    <a:bodyPr/>
                    <a:lstStyle/>
                    <a:p>
                      <a:endParaRPr lang="en-US"/>
                    </a:p>
                  </a:txBody>
                  <a:tcPr/>
                </a:tc>
                <a:extLst>
                  <a:ext uri="{0D108BD9-81ED-4DB2-BD59-A6C34878D82A}">
                    <a16:rowId xmlns:a16="http://schemas.microsoft.com/office/drawing/2014/main" val="1099162655"/>
                  </a:ext>
                </a:extLst>
              </a:tr>
              <a:tr h="298541">
                <a:tc vMerge="1">
                  <a:txBody>
                    <a:bodyPr/>
                    <a:lstStyle/>
                    <a:p>
                      <a:endParaRPr lang="en-US"/>
                    </a:p>
                  </a:txBody>
                  <a:tcPr/>
                </a:tc>
                <a:tc>
                  <a:txBody>
                    <a:bodyPr/>
                    <a:lstStyle/>
                    <a:p>
                      <a:pPr algn="ctr"/>
                      <a:r>
                        <a:rPr lang="en-US" sz="1200" b="1" dirty="0">
                          <a:solidFill>
                            <a:schemeClr val="bg1"/>
                          </a:solidFill>
                        </a:rPr>
                        <a:t>N (%)</a:t>
                      </a:r>
                    </a:p>
                  </a:txBody>
                  <a:tcPr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259BF9"/>
                    </a:solidFill>
                  </a:tcPr>
                </a:tc>
                <a:tc>
                  <a:txBody>
                    <a:bodyPr/>
                    <a:lstStyle/>
                    <a:p>
                      <a:pPr algn="ctr"/>
                      <a:r>
                        <a:rPr lang="en-US" sz="1200" b="1" dirty="0">
                          <a:solidFill>
                            <a:schemeClr val="bg1"/>
                          </a:solidFill>
                        </a:rPr>
                        <a:t>OR (95% CI)</a:t>
                      </a:r>
                    </a:p>
                  </a:txBody>
                  <a:tcPr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259BF9"/>
                    </a:solidFill>
                  </a:tcPr>
                </a:tc>
                <a:tc>
                  <a:txBody>
                    <a:bodyPr/>
                    <a:lstStyle/>
                    <a:p>
                      <a:pPr algn="ctr"/>
                      <a:r>
                        <a:rPr lang="en-US" sz="1200" b="1" dirty="0">
                          <a:solidFill>
                            <a:schemeClr val="bg1"/>
                          </a:solidFill>
                        </a:rPr>
                        <a:t>N (%)</a:t>
                      </a:r>
                    </a:p>
                  </a:txBody>
                  <a:tcPr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259BF9"/>
                    </a:solidFill>
                  </a:tcPr>
                </a:tc>
                <a:tc>
                  <a:txBody>
                    <a:bodyPr/>
                    <a:lstStyle/>
                    <a:p>
                      <a:pPr algn="ctr"/>
                      <a:r>
                        <a:rPr lang="en-US" sz="1200" b="1" dirty="0">
                          <a:solidFill>
                            <a:schemeClr val="bg1"/>
                          </a:solidFill>
                        </a:rPr>
                        <a:t>OR (95% CI)</a:t>
                      </a:r>
                    </a:p>
                  </a:txBody>
                  <a:tcPr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259BF9"/>
                    </a:solidFill>
                  </a:tcPr>
                </a:tc>
                <a:tc>
                  <a:txBody>
                    <a:bodyPr/>
                    <a:lstStyle/>
                    <a:p>
                      <a:pPr algn="ctr"/>
                      <a:r>
                        <a:rPr lang="en-US" sz="1200" b="1" dirty="0">
                          <a:solidFill>
                            <a:schemeClr val="bg1"/>
                          </a:solidFill>
                        </a:rPr>
                        <a:t>N (%)</a:t>
                      </a:r>
                    </a:p>
                  </a:txBody>
                  <a:tcPr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259BF9"/>
                    </a:solidFill>
                  </a:tcPr>
                </a:tc>
                <a:tc>
                  <a:txBody>
                    <a:bodyPr/>
                    <a:lstStyle/>
                    <a:p>
                      <a:pPr algn="ctr"/>
                      <a:r>
                        <a:rPr lang="en-US" sz="1200" b="1" dirty="0">
                          <a:solidFill>
                            <a:schemeClr val="bg1"/>
                          </a:solidFill>
                        </a:rPr>
                        <a:t>OR (95% CI)</a:t>
                      </a:r>
                    </a:p>
                  </a:txBody>
                  <a:tcPr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259BF9"/>
                    </a:solidFill>
                  </a:tcPr>
                </a:tc>
                <a:extLst>
                  <a:ext uri="{0D108BD9-81ED-4DB2-BD59-A6C34878D82A}">
                    <a16:rowId xmlns:a16="http://schemas.microsoft.com/office/drawing/2014/main" val="61201142"/>
                  </a:ext>
                </a:extLst>
              </a:tr>
              <a:tr h="497568">
                <a:tc>
                  <a:txBody>
                    <a:bodyPr/>
                    <a:lstStyle/>
                    <a:p>
                      <a:pPr algn="ctr"/>
                      <a:r>
                        <a:rPr lang="en-US" sz="1200" b="1" dirty="0"/>
                        <a:t>White</a:t>
                      </a:r>
                    </a:p>
                    <a:p>
                      <a:pPr algn="ctr"/>
                      <a:r>
                        <a:rPr lang="en-US" sz="1200" b="0" dirty="0"/>
                        <a:t>N = 299</a:t>
                      </a:r>
                    </a:p>
                  </a:txBody>
                  <a:tcPr anchor="ctr">
                    <a:lnL w="12700" cap="flat" cmpd="sng" algn="ctr">
                      <a:solidFill>
                        <a:srgbClr val="259BF9"/>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chemeClr val="bg1"/>
                    </a:solidFill>
                  </a:tcPr>
                </a:tc>
                <a:tc>
                  <a:txBody>
                    <a:bodyPr/>
                    <a:lstStyle/>
                    <a:p>
                      <a:pPr algn="ctr"/>
                      <a:r>
                        <a:rPr lang="en-US" sz="1200" dirty="0"/>
                        <a:t>290 (98.0)</a:t>
                      </a:r>
                    </a:p>
                  </a:txBody>
                  <a:tcPr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chemeClr val="bg1"/>
                    </a:solidFill>
                  </a:tcPr>
                </a:tc>
                <a:tc>
                  <a:txBody>
                    <a:bodyPr/>
                    <a:lstStyle/>
                    <a:p>
                      <a:pPr algn="ctr"/>
                      <a:r>
                        <a:rPr lang="en-US" sz="1200" dirty="0"/>
                        <a:t>Reference</a:t>
                      </a:r>
                    </a:p>
                  </a:txBody>
                  <a:tcPr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chemeClr val="bg1"/>
                    </a:solidFill>
                  </a:tcPr>
                </a:tc>
                <a:tc>
                  <a:txBody>
                    <a:bodyPr/>
                    <a:lstStyle/>
                    <a:p>
                      <a:pPr algn="ctr"/>
                      <a:r>
                        <a:rPr lang="en-US" sz="1200" dirty="0"/>
                        <a:t>180 (61.4)</a:t>
                      </a:r>
                    </a:p>
                  </a:txBody>
                  <a:tcPr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chemeClr val="bg1"/>
                    </a:solidFill>
                  </a:tcPr>
                </a:tc>
                <a:tc>
                  <a:txBody>
                    <a:bodyPr/>
                    <a:lstStyle/>
                    <a:p>
                      <a:pPr algn="ctr"/>
                      <a:r>
                        <a:rPr lang="en-US" sz="1200" dirty="0"/>
                        <a:t>Reference</a:t>
                      </a:r>
                    </a:p>
                  </a:txBody>
                  <a:tcPr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chemeClr val="bg1"/>
                    </a:solidFill>
                  </a:tcPr>
                </a:tc>
                <a:tc>
                  <a:txBody>
                    <a:bodyPr/>
                    <a:lstStyle/>
                    <a:p>
                      <a:pPr algn="ctr"/>
                      <a:r>
                        <a:rPr lang="en-US" sz="1200" dirty="0"/>
                        <a:t>127 (42.5)</a:t>
                      </a:r>
                    </a:p>
                  </a:txBody>
                  <a:tcPr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chemeClr val="bg1"/>
                    </a:solidFill>
                  </a:tcPr>
                </a:tc>
                <a:tc>
                  <a:txBody>
                    <a:bodyPr/>
                    <a:lstStyle/>
                    <a:p>
                      <a:pPr algn="ctr"/>
                      <a:r>
                        <a:rPr lang="en-US" sz="1200" dirty="0"/>
                        <a:t>Reference</a:t>
                      </a:r>
                    </a:p>
                  </a:txBody>
                  <a:tcPr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chemeClr val="bg1"/>
                    </a:solidFill>
                  </a:tcPr>
                </a:tc>
                <a:extLst>
                  <a:ext uri="{0D108BD9-81ED-4DB2-BD59-A6C34878D82A}">
                    <a16:rowId xmlns:a16="http://schemas.microsoft.com/office/drawing/2014/main" val="4105734554"/>
                  </a:ext>
                </a:extLst>
              </a:tr>
              <a:tr h="497568">
                <a:tc>
                  <a:txBody>
                    <a:bodyPr/>
                    <a:lstStyle/>
                    <a:p>
                      <a:pPr algn="ctr"/>
                      <a:r>
                        <a:rPr lang="en-US" sz="1200" b="1" dirty="0"/>
                        <a:t>Black</a:t>
                      </a:r>
                    </a:p>
                    <a:p>
                      <a:pPr algn="ctr"/>
                      <a:r>
                        <a:rPr lang="en-US" sz="1200" b="0" dirty="0"/>
                        <a:t>N = 297</a:t>
                      </a:r>
                    </a:p>
                  </a:txBody>
                  <a:tcPr anchor="ctr">
                    <a:lnL w="12700" cap="flat" cmpd="sng" algn="ctr">
                      <a:solidFill>
                        <a:srgbClr val="259BF9"/>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DDE2E4"/>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200" dirty="0"/>
                        <a:t>286</a:t>
                      </a:r>
                    </a:p>
                    <a:p>
                      <a:pPr marL="0" marR="0" lvl="0" indent="0" algn="ctr" defTabSz="514350" rtl="0" eaLnBrk="1" fontAlgn="auto" latinLnBrk="0" hangingPunct="1">
                        <a:lnSpc>
                          <a:spcPct val="100000"/>
                        </a:lnSpc>
                        <a:spcBef>
                          <a:spcPts val="0"/>
                        </a:spcBef>
                        <a:spcAft>
                          <a:spcPts val="0"/>
                        </a:spcAft>
                        <a:buClrTx/>
                        <a:buSzTx/>
                        <a:buFontTx/>
                        <a:buNone/>
                        <a:tabLst/>
                        <a:defRPr/>
                      </a:pPr>
                      <a:r>
                        <a:rPr lang="en-US" sz="1200" dirty="0"/>
                        <a:t>(98.3)</a:t>
                      </a:r>
                    </a:p>
                  </a:txBody>
                  <a:tcPr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DDE2E4"/>
                    </a:solidFill>
                  </a:tcPr>
                </a:tc>
                <a:tc>
                  <a:txBody>
                    <a:bodyPr/>
                    <a:lstStyle/>
                    <a:p>
                      <a:pPr algn="ctr"/>
                      <a:r>
                        <a:rPr lang="en-US" sz="1200" dirty="0"/>
                        <a:t>1.56</a:t>
                      </a:r>
                    </a:p>
                    <a:p>
                      <a:pPr algn="ctr"/>
                      <a:r>
                        <a:rPr lang="en-US" sz="1200" dirty="0"/>
                        <a:t>(0.44-5.56)</a:t>
                      </a:r>
                    </a:p>
                  </a:txBody>
                  <a:tcPr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DDE2E4"/>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200" dirty="0"/>
                        <a:t>112 (38.9)</a:t>
                      </a:r>
                    </a:p>
                  </a:txBody>
                  <a:tcPr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DDE2E4"/>
                    </a:solidFill>
                  </a:tcPr>
                </a:tc>
                <a:tc>
                  <a:txBody>
                    <a:bodyPr/>
                    <a:lstStyle/>
                    <a:p>
                      <a:pPr algn="ctr"/>
                      <a:r>
                        <a:rPr lang="en-US" sz="1200" b="1" dirty="0"/>
                        <a:t>0.41 </a:t>
                      </a:r>
                    </a:p>
                    <a:p>
                      <a:pPr algn="ctr"/>
                      <a:r>
                        <a:rPr lang="en-US" sz="1200" b="1" dirty="0"/>
                        <a:t>(0.29-0.58)</a:t>
                      </a:r>
                    </a:p>
                  </a:txBody>
                  <a:tcPr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DDE2E4"/>
                    </a:solidFill>
                  </a:tcPr>
                </a:tc>
                <a:tc>
                  <a:txBody>
                    <a:bodyPr/>
                    <a:lstStyle/>
                    <a:p>
                      <a:pPr algn="ctr"/>
                      <a:r>
                        <a:rPr lang="en-US" sz="1200" b="1" dirty="0"/>
                        <a:t>105 (35.4)</a:t>
                      </a:r>
                    </a:p>
                  </a:txBody>
                  <a:tcPr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DDE2E4"/>
                    </a:solidFill>
                  </a:tcPr>
                </a:tc>
                <a:tc>
                  <a:txBody>
                    <a:bodyPr/>
                    <a:lstStyle/>
                    <a:p>
                      <a:pPr algn="ctr"/>
                      <a:r>
                        <a:rPr lang="en-US" sz="1200" b="1" dirty="0"/>
                        <a:t>0.67</a:t>
                      </a:r>
                      <a:br>
                        <a:rPr lang="en-US" sz="1200" b="1" dirty="0"/>
                      </a:br>
                      <a:r>
                        <a:rPr lang="en-US" sz="1200" b="1" dirty="0"/>
                        <a:t>(0.45-0.99)</a:t>
                      </a:r>
                    </a:p>
                  </a:txBody>
                  <a:tcPr anchor="ctr">
                    <a:lnL w="12700" cap="flat" cmpd="sng" algn="ctr">
                      <a:solidFill>
                        <a:srgbClr val="1B619B"/>
                      </a:solidFill>
                      <a:prstDash val="solid"/>
                      <a:round/>
                      <a:headEnd type="none" w="med" len="med"/>
                      <a:tailEnd type="none" w="med" len="med"/>
                    </a:lnL>
                    <a:lnR w="12700" cap="flat" cmpd="sng" algn="ctr">
                      <a:solidFill>
                        <a:srgbClr val="1B619B"/>
                      </a:solidFill>
                      <a:prstDash val="solid"/>
                      <a:round/>
                      <a:headEnd type="none" w="med" len="med"/>
                      <a:tailEnd type="none" w="med" len="med"/>
                    </a:lnR>
                    <a:lnT w="12700" cap="flat" cmpd="sng" algn="ctr">
                      <a:solidFill>
                        <a:srgbClr val="1B619B"/>
                      </a:solidFill>
                      <a:prstDash val="solid"/>
                      <a:round/>
                      <a:headEnd type="none" w="med" len="med"/>
                      <a:tailEnd type="none" w="med" len="med"/>
                    </a:lnT>
                    <a:lnB w="12700" cap="flat" cmpd="sng" algn="ctr">
                      <a:solidFill>
                        <a:srgbClr val="1B619B"/>
                      </a:solidFill>
                      <a:prstDash val="solid"/>
                      <a:round/>
                      <a:headEnd type="none" w="med" len="med"/>
                      <a:tailEnd type="none" w="med" len="med"/>
                    </a:lnB>
                    <a:solidFill>
                      <a:srgbClr val="DDE2E4"/>
                    </a:solidFill>
                  </a:tcPr>
                </a:tc>
                <a:extLst>
                  <a:ext uri="{0D108BD9-81ED-4DB2-BD59-A6C34878D82A}">
                    <a16:rowId xmlns:a16="http://schemas.microsoft.com/office/drawing/2014/main" val="1747751342"/>
                  </a:ext>
                </a:extLst>
              </a:tr>
            </a:tbl>
          </a:graphicData>
        </a:graphic>
      </p:graphicFrame>
      <p:sp>
        <p:nvSpPr>
          <p:cNvPr id="20" name="TextBox 19">
            <a:extLst>
              <a:ext uri="{FF2B5EF4-FFF2-40B4-BE49-F238E27FC236}">
                <a16:creationId xmlns:a16="http://schemas.microsoft.com/office/drawing/2014/main" id="{275178D4-0DCD-4597-AF36-57CBC76723E5}"/>
              </a:ext>
            </a:extLst>
          </p:cNvPr>
          <p:cNvSpPr txBox="1"/>
          <p:nvPr/>
        </p:nvSpPr>
        <p:spPr>
          <a:xfrm>
            <a:off x="7382868" y="4872942"/>
            <a:ext cx="1819729" cy="261610"/>
          </a:xfrm>
          <a:prstGeom prst="rect">
            <a:avLst/>
          </a:prstGeom>
          <a:noFill/>
        </p:spPr>
        <p:txBody>
          <a:bodyPr wrap="none" rtlCol="0">
            <a:spAutoFit/>
          </a:bodyPr>
          <a:lstStyle/>
          <a:p>
            <a:r>
              <a:rPr lang="en-US" sz="1100" b="1" i="1" dirty="0">
                <a:solidFill>
                  <a:schemeClr val="bg1"/>
                </a:solidFill>
              </a:rPr>
              <a:t>Please do not distribute.</a:t>
            </a:r>
          </a:p>
        </p:txBody>
      </p:sp>
      <p:pic>
        <p:nvPicPr>
          <p:cNvPr id="23" name="Picture 13">
            <a:extLst>
              <a:ext uri="{FF2B5EF4-FFF2-40B4-BE49-F238E27FC236}">
                <a16:creationId xmlns:a16="http://schemas.microsoft.com/office/drawing/2014/main" id="{D978180A-4D9F-4A3C-86B9-B2D7CDEE113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705" b="16255"/>
          <a:stretch/>
        </p:blipFill>
        <p:spPr bwMode="auto">
          <a:xfrm>
            <a:off x="6716525" y="1053353"/>
            <a:ext cx="870823" cy="1188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4" name="Picture 10">
            <a:extLst>
              <a:ext uri="{FF2B5EF4-FFF2-40B4-BE49-F238E27FC236}">
                <a16:creationId xmlns:a16="http://schemas.microsoft.com/office/drawing/2014/main" id="{4FE06DC4-8F16-4C89-9C4E-844DE454C4F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917" r="4651"/>
          <a:stretch/>
        </p:blipFill>
        <p:spPr bwMode="auto">
          <a:xfrm>
            <a:off x="2431393" y="1128070"/>
            <a:ext cx="987968" cy="1048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25" name="Group 24">
            <a:extLst>
              <a:ext uri="{FF2B5EF4-FFF2-40B4-BE49-F238E27FC236}">
                <a16:creationId xmlns:a16="http://schemas.microsoft.com/office/drawing/2014/main" id="{9B1793E6-240D-4601-BFFB-64F0D1FD5FDC}"/>
              </a:ext>
            </a:extLst>
          </p:cNvPr>
          <p:cNvGrpSpPr/>
          <p:nvPr/>
        </p:nvGrpSpPr>
        <p:grpSpPr>
          <a:xfrm>
            <a:off x="5718375" y="1131400"/>
            <a:ext cx="987968" cy="1048430"/>
            <a:chOff x="3809462" y="5236355"/>
            <a:chExt cx="1146066" cy="1075522"/>
          </a:xfrm>
        </p:grpSpPr>
        <p:sp>
          <p:nvSpPr>
            <p:cNvPr id="26" name="Rectangle 25">
              <a:extLst>
                <a:ext uri="{FF2B5EF4-FFF2-40B4-BE49-F238E27FC236}">
                  <a16:creationId xmlns:a16="http://schemas.microsoft.com/office/drawing/2014/main" id="{0E63418C-50CC-4D74-9A3E-CEF3A3D770C0}"/>
                </a:ext>
              </a:extLst>
            </p:cNvPr>
            <p:cNvSpPr/>
            <p:nvPr/>
          </p:nvSpPr>
          <p:spPr>
            <a:xfrm>
              <a:off x="3809462" y="5236355"/>
              <a:ext cx="1146066" cy="1075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7" name="Picture 14">
              <a:extLst>
                <a:ext uri="{FF2B5EF4-FFF2-40B4-BE49-F238E27FC236}">
                  <a16:creationId xmlns:a16="http://schemas.microsoft.com/office/drawing/2014/main" id="{2875FBDD-8F67-4069-8C5F-91AFD6DA94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4963" y="5236355"/>
              <a:ext cx="778269" cy="1075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4" name="Title 3">
            <a:extLst>
              <a:ext uri="{FF2B5EF4-FFF2-40B4-BE49-F238E27FC236}">
                <a16:creationId xmlns:a16="http://schemas.microsoft.com/office/drawing/2014/main" id="{B73179FF-8DDF-4D4B-BA5C-96A63B0612DE}"/>
              </a:ext>
            </a:extLst>
          </p:cNvPr>
          <p:cNvSpPr>
            <a:spLocks noGrp="1"/>
          </p:cNvSpPr>
          <p:nvPr>
            <p:ph type="title"/>
          </p:nvPr>
        </p:nvSpPr>
        <p:spPr>
          <a:xfrm>
            <a:off x="417095" y="63341"/>
            <a:ext cx="8309810" cy="903324"/>
          </a:xfrm>
        </p:spPr>
        <p:txBody>
          <a:bodyPr/>
          <a:lstStyle/>
          <a:p>
            <a:r>
              <a:rPr lang="en-US" sz="3100" dirty="0"/>
              <a:t>Racial Differences in Severity Assessments of AD Affect Treatment Recommendations</a:t>
            </a:r>
          </a:p>
        </p:txBody>
      </p:sp>
      <p:sp>
        <p:nvSpPr>
          <p:cNvPr id="9" name="Text Placeholder 8">
            <a:extLst>
              <a:ext uri="{FF2B5EF4-FFF2-40B4-BE49-F238E27FC236}">
                <a16:creationId xmlns:a16="http://schemas.microsoft.com/office/drawing/2014/main" id="{3C6555A0-F1AD-B041-9895-AB9D222B70EA}"/>
              </a:ext>
            </a:extLst>
          </p:cNvPr>
          <p:cNvSpPr>
            <a:spLocks noGrp="1"/>
          </p:cNvSpPr>
          <p:nvPr>
            <p:ph type="body" sz="quarter" idx="10"/>
          </p:nvPr>
        </p:nvSpPr>
        <p:spPr>
          <a:xfrm>
            <a:off x="0" y="4579454"/>
            <a:ext cx="8033657" cy="563744"/>
          </a:xfrm>
        </p:spPr>
        <p:txBody>
          <a:bodyPr/>
          <a:lstStyle/>
          <a:p>
            <a:r>
              <a:rPr lang="en-US" dirty="0">
                <a:solidFill>
                  <a:schemeClr val="tx1">
                    <a:lumMod val="50000"/>
                    <a:lumOff val="50000"/>
                  </a:schemeClr>
                </a:solidFill>
                <a:latin typeface="Arial" panose="020B0604020202020204" pitchFamily="34" charset="0"/>
                <a:cs typeface="Arial" panose="020B0604020202020204" pitchFamily="34" charset="0"/>
              </a:rPr>
              <a:t>CI = confidence interval; OR = odds ratio</a:t>
            </a:r>
          </a:p>
          <a:p>
            <a:pPr>
              <a:spcBef>
                <a:spcPts val="200"/>
              </a:spcBef>
            </a:pPr>
            <a:r>
              <a:rPr lang="en-US" dirty="0">
                <a:solidFill>
                  <a:schemeClr val="tx1">
                    <a:lumMod val="50000"/>
                    <a:lumOff val="50000"/>
                  </a:schemeClr>
                </a:solidFill>
                <a:latin typeface="Arial" panose="020B0604020202020204" pitchFamily="34" charset="0"/>
                <a:cs typeface="Arial" panose="020B0604020202020204" pitchFamily="34" charset="0"/>
              </a:rPr>
              <a:t>Takeshita J, et al. </a:t>
            </a:r>
            <a:r>
              <a:rPr lang="en-US" i="1" dirty="0">
                <a:solidFill>
                  <a:schemeClr val="tx1">
                    <a:lumMod val="50000"/>
                    <a:lumOff val="50000"/>
                  </a:schemeClr>
                </a:solidFill>
                <a:latin typeface="Arial" panose="020B0604020202020204" pitchFamily="34" charset="0"/>
                <a:cs typeface="Arial" panose="020B0604020202020204" pitchFamily="34" charset="0"/>
              </a:rPr>
              <a:t>J Invest Dermatol</a:t>
            </a:r>
            <a:r>
              <a:rPr lang="en-US" dirty="0">
                <a:solidFill>
                  <a:schemeClr val="tx1">
                    <a:lumMod val="50000"/>
                    <a:lumOff val="50000"/>
                  </a:schemeClr>
                </a:solidFill>
                <a:latin typeface="Arial" panose="020B0604020202020204" pitchFamily="34" charset="0"/>
                <a:cs typeface="Arial" panose="020B0604020202020204" pitchFamily="34" charset="0"/>
              </a:rPr>
              <a:t>. 2019;140(7 Suppl):S98.</a:t>
            </a:r>
          </a:p>
          <a:p>
            <a:r>
              <a:rPr lang="en-US" b="1" dirty="0">
                <a:solidFill>
                  <a:srgbClr val="FF0000"/>
                </a:solidFill>
                <a:latin typeface="Arial" panose="020B0604020202020204" pitchFamily="34" charset="0"/>
                <a:cs typeface="Arial" panose="020B0604020202020204" pitchFamily="34" charset="0"/>
              </a:rPr>
              <a:t>Do not distribute slide</a:t>
            </a:r>
          </a:p>
        </p:txBody>
      </p:sp>
    </p:spTree>
    <p:extLst>
      <p:ext uri="{BB962C8B-B14F-4D97-AF65-F5344CB8AC3E}">
        <p14:creationId xmlns:p14="http://schemas.microsoft.com/office/powerpoint/2010/main" val="378380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A75785D-FCB6-4C3C-9F2B-67E3FBB880AD}"/>
              </a:ext>
            </a:extLst>
          </p:cNvPr>
          <p:cNvSpPr>
            <a:spLocks noGrp="1"/>
          </p:cNvSpPr>
          <p:nvPr>
            <p:ph sz="quarter" idx="11"/>
          </p:nvPr>
        </p:nvSpPr>
        <p:spPr>
          <a:xfrm>
            <a:off x="275539" y="1160090"/>
            <a:ext cx="4658411" cy="3962400"/>
          </a:xfrm>
        </p:spPr>
        <p:txBody>
          <a:bodyPr/>
          <a:lstStyle/>
          <a:p>
            <a:pPr>
              <a:lnSpc>
                <a:spcPct val="85000"/>
              </a:lnSpc>
            </a:pPr>
            <a:r>
              <a:rPr lang="en-US" sz="2000" dirty="0"/>
              <a:t>AD can </a:t>
            </a:r>
            <a:r>
              <a:rPr lang="en-US" sz="2000" b="1" dirty="0"/>
              <a:t>appear</a:t>
            </a:r>
            <a:r>
              <a:rPr lang="en-US" sz="2000" dirty="0"/>
              <a:t> differently on SoC</a:t>
            </a:r>
          </a:p>
          <a:p>
            <a:pPr>
              <a:lnSpc>
                <a:spcPct val="85000"/>
              </a:lnSpc>
            </a:pPr>
            <a:r>
              <a:rPr lang="en-US" sz="2000" dirty="0"/>
              <a:t>Descriptions based on White skin presentation: </a:t>
            </a:r>
            <a:r>
              <a:rPr lang="en-US" sz="2000" dirty="0">
                <a:solidFill>
                  <a:schemeClr val="tx1"/>
                </a:solidFill>
              </a:rPr>
              <a:t>“salmon-colored,” “shades of pink to red” </a:t>
            </a:r>
          </a:p>
          <a:p>
            <a:pPr>
              <a:lnSpc>
                <a:spcPct val="85000"/>
              </a:lnSpc>
            </a:pPr>
            <a:r>
              <a:rPr lang="en-US" sz="2000" dirty="0">
                <a:solidFill>
                  <a:schemeClr val="tx1"/>
                </a:solidFill>
              </a:rPr>
              <a:t> AD-related </a:t>
            </a:r>
            <a:r>
              <a:rPr lang="en-US" sz="2000" b="1" dirty="0">
                <a:solidFill>
                  <a:schemeClr val="tx1"/>
                </a:solidFill>
              </a:rPr>
              <a:t>erythema</a:t>
            </a:r>
            <a:r>
              <a:rPr lang="en-US" sz="2000" dirty="0">
                <a:solidFill>
                  <a:schemeClr val="tx1"/>
                </a:solidFill>
              </a:rPr>
              <a:t> can be more difficult to detect on non-White skin</a:t>
            </a:r>
          </a:p>
          <a:p>
            <a:pPr>
              <a:lnSpc>
                <a:spcPct val="85000"/>
              </a:lnSpc>
            </a:pPr>
            <a:r>
              <a:rPr lang="en-US" sz="2000" dirty="0">
                <a:solidFill>
                  <a:schemeClr val="tx1"/>
                </a:solidFill>
              </a:rPr>
              <a:t>Erythema on </a:t>
            </a:r>
            <a:r>
              <a:rPr lang="en-US" sz="2000" b="1" dirty="0">
                <a:solidFill>
                  <a:schemeClr val="tx1"/>
                </a:solidFill>
              </a:rPr>
              <a:t>darker skin</a:t>
            </a:r>
            <a:r>
              <a:rPr lang="en-US" sz="2000" dirty="0">
                <a:solidFill>
                  <a:schemeClr val="tx1"/>
                </a:solidFill>
              </a:rPr>
              <a:t> may appear:</a:t>
            </a:r>
          </a:p>
          <a:p>
            <a:pPr lvl="1">
              <a:lnSpc>
                <a:spcPct val="85000"/>
              </a:lnSpc>
            </a:pPr>
            <a:r>
              <a:rPr lang="en-US" sz="2000" dirty="0">
                <a:solidFill>
                  <a:schemeClr val="tx1"/>
                </a:solidFill>
              </a:rPr>
              <a:t>Grayish violet, red-brown, or very dark brown </a:t>
            </a:r>
          </a:p>
          <a:p>
            <a:pPr>
              <a:lnSpc>
                <a:spcPct val="85000"/>
              </a:lnSpc>
            </a:pPr>
            <a:r>
              <a:rPr lang="en-US" sz="2000" b="1" dirty="0">
                <a:solidFill>
                  <a:schemeClr val="tx1"/>
                </a:solidFill>
              </a:rPr>
              <a:t>Hyperpigmented/hypopigmented</a:t>
            </a:r>
          </a:p>
          <a:p>
            <a:pPr>
              <a:lnSpc>
                <a:spcPct val="85000"/>
              </a:lnSpc>
            </a:pPr>
            <a:endParaRPr lang="en-US" sz="2000" dirty="0"/>
          </a:p>
        </p:txBody>
      </p:sp>
      <p:sp>
        <p:nvSpPr>
          <p:cNvPr id="14" name="Text Placeholder 13">
            <a:extLst>
              <a:ext uri="{FF2B5EF4-FFF2-40B4-BE49-F238E27FC236}">
                <a16:creationId xmlns:a16="http://schemas.microsoft.com/office/drawing/2014/main" id="{95145D7E-325D-5C42-A160-837887DA90F6}"/>
              </a:ext>
            </a:extLst>
          </p:cNvPr>
          <p:cNvSpPr>
            <a:spLocks noGrp="1"/>
          </p:cNvSpPr>
          <p:nvPr>
            <p:ph type="body" sz="quarter" idx="10"/>
          </p:nvPr>
        </p:nvSpPr>
        <p:spPr>
          <a:xfrm>
            <a:off x="0" y="4892757"/>
            <a:ext cx="8033657" cy="250838"/>
          </a:xfrm>
        </p:spPr>
        <p:txBody>
          <a:bodyPr/>
          <a:lstStyle/>
          <a:p>
            <a:pPr marL="7938" indent="-7938"/>
            <a:r>
              <a:rPr lang="en-US" dirty="0">
                <a:solidFill>
                  <a:srgbClr val="5C6B72"/>
                </a:solidFill>
                <a:latin typeface="Arial" panose="020B0604020202020204" pitchFamily="34" charset="0"/>
                <a:cs typeface="Arial" panose="020B0604020202020204" pitchFamily="34" charset="0"/>
              </a:rPr>
              <a:t>Kaufman BP, et al. </a:t>
            </a:r>
            <a:r>
              <a:rPr lang="en-US" i="1" dirty="0">
                <a:solidFill>
                  <a:srgbClr val="5C6B72"/>
                </a:solidFill>
                <a:latin typeface="Arial" panose="020B0604020202020204" pitchFamily="34" charset="0"/>
                <a:cs typeface="Arial" panose="020B0604020202020204" pitchFamily="34" charset="0"/>
              </a:rPr>
              <a:t>Am J Clin Dermatol. </a:t>
            </a:r>
            <a:r>
              <a:rPr lang="en-US" dirty="0">
                <a:solidFill>
                  <a:srgbClr val="5C6B72"/>
                </a:solidFill>
                <a:latin typeface="Arial" panose="020B0604020202020204" pitchFamily="34" charset="0"/>
                <a:cs typeface="Arial" panose="020B0604020202020204" pitchFamily="34" charset="0"/>
              </a:rPr>
              <a:t>2017;19(3):405-423.</a:t>
            </a:r>
          </a:p>
        </p:txBody>
      </p:sp>
      <p:pic>
        <p:nvPicPr>
          <p:cNvPr id="5" name="Content Placeholder 4">
            <a:extLst>
              <a:ext uri="{FF2B5EF4-FFF2-40B4-BE49-F238E27FC236}">
                <a16:creationId xmlns:a16="http://schemas.microsoft.com/office/drawing/2014/main" id="{21DD494B-7BA7-6444-A1D1-1EE6E86E227B}"/>
              </a:ext>
            </a:extLst>
          </p:cNvPr>
          <p:cNvPicPr>
            <a:picLocks noGrp="1" noChangeAspect="1"/>
          </p:cNvPicPr>
          <p:nvPr>
            <p:ph sz="quarter" idx="12"/>
          </p:nvPr>
        </p:nvPicPr>
        <p:blipFill>
          <a:blip r:embed="rId2"/>
          <a:stretch>
            <a:fillRect/>
          </a:stretch>
        </p:blipFill>
        <p:spPr>
          <a:xfrm>
            <a:off x="5010150" y="1409701"/>
            <a:ext cx="3876675" cy="2487732"/>
          </a:xfrm>
          <a:prstGeom prst="rect">
            <a:avLst/>
          </a:prstGeom>
        </p:spPr>
      </p:pic>
      <p:sp>
        <p:nvSpPr>
          <p:cNvPr id="3" name="Title 2">
            <a:extLst>
              <a:ext uri="{FF2B5EF4-FFF2-40B4-BE49-F238E27FC236}">
                <a16:creationId xmlns:a16="http://schemas.microsoft.com/office/drawing/2014/main" id="{64016D66-0AEE-614E-9655-0EB90E596308}"/>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AD Presentation on Different Skin Types </a:t>
            </a:r>
            <a:endParaRPr lang="en-US" sz="3200" dirty="0"/>
          </a:p>
        </p:txBody>
      </p:sp>
    </p:spTree>
    <p:extLst>
      <p:ext uri="{BB962C8B-B14F-4D97-AF65-F5344CB8AC3E}">
        <p14:creationId xmlns:p14="http://schemas.microsoft.com/office/powerpoint/2010/main" val="280192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5CA71-B375-3743-B13D-3AAF504C063B}"/>
              </a:ext>
            </a:extLst>
          </p:cNvPr>
          <p:cNvSpPr>
            <a:spLocks noGrp="1"/>
          </p:cNvSpPr>
          <p:nvPr>
            <p:ph idx="1"/>
          </p:nvPr>
        </p:nvSpPr>
        <p:spPr>
          <a:xfrm>
            <a:off x="287439" y="1147278"/>
            <a:ext cx="8634238" cy="3711016"/>
          </a:xfrm>
        </p:spPr>
        <p:txBody>
          <a:bodyPr/>
          <a:lstStyle/>
          <a:p>
            <a:r>
              <a:rPr lang="en-US" altLang="en-US" sz="1900" dirty="0"/>
              <a:t>Measures of disease severity</a:t>
            </a:r>
          </a:p>
          <a:p>
            <a:pPr lvl="1"/>
            <a:r>
              <a:rPr lang="en-US" altLang="en-US" sz="1700" b="1" dirty="0"/>
              <a:t>SCORAD:</a:t>
            </a:r>
            <a:r>
              <a:rPr lang="en-US" altLang="en-US" sz="1700" dirty="0"/>
              <a:t> </a:t>
            </a:r>
            <a:r>
              <a:rPr lang="en-US" altLang="en-US" sz="1700" b="1" dirty="0"/>
              <a:t>SCOR</a:t>
            </a:r>
            <a:r>
              <a:rPr lang="en-US" altLang="en-US" sz="1700" dirty="0"/>
              <a:t>ing </a:t>
            </a:r>
            <a:r>
              <a:rPr lang="en-US" altLang="en-US" sz="1700" b="1" dirty="0"/>
              <a:t>A</a:t>
            </a:r>
            <a:r>
              <a:rPr lang="en-US" altLang="en-US" sz="1700" dirty="0"/>
              <a:t>topic </a:t>
            </a:r>
            <a:r>
              <a:rPr lang="en-US" altLang="en-US" sz="1700" b="1" dirty="0"/>
              <a:t>D</a:t>
            </a:r>
            <a:r>
              <a:rPr lang="en-US" altLang="en-US" sz="1700" dirty="0"/>
              <a:t>ermatitis Index</a:t>
            </a:r>
          </a:p>
          <a:p>
            <a:pPr lvl="1"/>
            <a:r>
              <a:rPr lang="en-US" altLang="en-US" sz="1700" b="1" dirty="0"/>
              <a:t>EASI: E</a:t>
            </a:r>
            <a:r>
              <a:rPr lang="en-US" altLang="en-US" sz="1700" dirty="0"/>
              <a:t>czema </a:t>
            </a:r>
            <a:r>
              <a:rPr lang="en-US" altLang="en-US" sz="1700" b="1" dirty="0"/>
              <a:t>A</a:t>
            </a:r>
            <a:r>
              <a:rPr lang="en-US" altLang="en-US" sz="1700" dirty="0"/>
              <a:t>rea and </a:t>
            </a:r>
            <a:r>
              <a:rPr lang="en-US" altLang="en-US" sz="1700" b="1" dirty="0"/>
              <a:t>S</a:t>
            </a:r>
            <a:r>
              <a:rPr lang="en-US" altLang="en-US" sz="1700" dirty="0"/>
              <a:t>everity </a:t>
            </a:r>
            <a:r>
              <a:rPr lang="en-US" altLang="en-US" sz="1700" b="1" dirty="0"/>
              <a:t>I</a:t>
            </a:r>
            <a:r>
              <a:rPr lang="en-US" altLang="en-US" sz="1700" dirty="0"/>
              <a:t>ndex</a:t>
            </a:r>
          </a:p>
          <a:p>
            <a:pPr lvl="1"/>
            <a:r>
              <a:rPr lang="en-US" altLang="en-US" sz="1700" b="1" dirty="0"/>
              <a:t>IGA: I</a:t>
            </a:r>
            <a:r>
              <a:rPr lang="en-US" altLang="en-US" sz="1700" dirty="0"/>
              <a:t>nvestigator’s </a:t>
            </a:r>
            <a:r>
              <a:rPr lang="en-US" altLang="en-US" sz="1700" b="1" dirty="0"/>
              <a:t>G</a:t>
            </a:r>
            <a:r>
              <a:rPr lang="en-US" altLang="en-US" sz="1700" dirty="0"/>
              <a:t>lobal </a:t>
            </a:r>
            <a:r>
              <a:rPr lang="en-US" altLang="en-US" sz="1700" b="1" dirty="0"/>
              <a:t>A</a:t>
            </a:r>
            <a:r>
              <a:rPr lang="en-US" altLang="en-US" sz="1700" dirty="0"/>
              <a:t>ssessment</a:t>
            </a:r>
          </a:p>
          <a:p>
            <a:pPr>
              <a:spcBef>
                <a:spcPts val="600"/>
              </a:spcBef>
            </a:pPr>
            <a:r>
              <a:rPr lang="en-US" altLang="en-US" sz="1900" dirty="0"/>
              <a:t>Measures of impact on QoL:</a:t>
            </a:r>
          </a:p>
          <a:p>
            <a:pPr lvl="1"/>
            <a:r>
              <a:rPr lang="en-US" sz="1700" dirty="0"/>
              <a:t>~</a:t>
            </a:r>
            <a:r>
              <a:rPr lang="en-US" altLang="en-US" sz="1700" dirty="0"/>
              <a:t> 22 different scales for measuring QoL/psychological outcomes in AD</a:t>
            </a:r>
          </a:p>
          <a:p>
            <a:pPr lvl="1"/>
            <a:r>
              <a:rPr lang="en-US" altLang="en-US" sz="1700" b="1" dirty="0"/>
              <a:t>DLQI: D</a:t>
            </a:r>
            <a:r>
              <a:rPr lang="en-US" altLang="en-US" sz="1700" dirty="0"/>
              <a:t>ermatology </a:t>
            </a:r>
            <a:r>
              <a:rPr lang="en-US" altLang="en-US" sz="1700" b="1" dirty="0"/>
              <a:t>L</a:t>
            </a:r>
            <a:r>
              <a:rPr lang="en-US" altLang="en-US" sz="1700" dirty="0"/>
              <a:t>ife </a:t>
            </a:r>
            <a:r>
              <a:rPr lang="en-US" altLang="en-US" sz="1700" b="1" dirty="0"/>
              <a:t>Q</a:t>
            </a:r>
            <a:r>
              <a:rPr lang="en-US" altLang="en-US" sz="1700" dirty="0"/>
              <a:t>uality </a:t>
            </a:r>
            <a:r>
              <a:rPr lang="en-US" altLang="en-US" sz="1700" b="1" dirty="0"/>
              <a:t>I</a:t>
            </a:r>
            <a:r>
              <a:rPr lang="en-US" altLang="en-US" sz="1700" dirty="0"/>
              <a:t>ndex/Children’s Dermatology Quality of Life Index</a:t>
            </a:r>
          </a:p>
          <a:p>
            <a:pPr>
              <a:spcBef>
                <a:spcPts val="600"/>
              </a:spcBef>
            </a:pPr>
            <a:r>
              <a:rPr lang="en-US" altLang="en-US" sz="1900" dirty="0"/>
              <a:t>Symptom-specific: </a:t>
            </a:r>
          </a:p>
          <a:p>
            <a:pPr lvl="1"/>
            <a:r>
              <a:rPr lang="en-US" altLang="en-US" sz="1700" b="1" dirty="0"/>
              <a:t>POEM: P</a:t>
            </a:r>
            <a:r>
              <a:rPr lang="en-US" altLang="en-US" sz="1700" dirty="0"/>
              <a:t>atient-</a:t>
            </a:r>
            <a:r>
              <a:rPr lang="en-US" altLang="en-US" sz="1700" b="1" dirty="0"/>
              <a:t>O</a:t>
            </a:r>
            <a:r>
              <a:rPr lang="en-US" altLang="en-US" sz="1700" dirty="0"/>
              <a:t>riented </a:t>
            </a:r>
            <a:r>
              <a:rPr lang="en-US" altLang="en-US" sz="1700" b="1" dirty="0"/>
              <a:t>E</a:t>
            </a:r>
            <a:r>
              <a:rPr lang="en-US" altLang="en-US" sz="1700" dirty="0"/>
              <a:t>czema </a:t>
            </a:r>
            <a:r>
              <a:rPr lang="en-US" altLang="en-US" sz="1700" b="1" dirty="0"/>
              <a:t>M</a:t>
            </a:r>
            <a:r>
              <a:rPr lang="en-US" altLang="en-US" sz="1700" dirty="0"/>
              <a:t>easure</a:t>
            </a:r>
          </a:p>
          <a:p>
            <a:pPr lvl="1"/>
            <a:r>
              <a:rPr lang="en-US" altLang="en-US" sz="1700" b="1" dirty="0"/>
              <a:t>PP-NRS (itch):</a:t>
            </a:r>
            <a:r>
              <a:rPr lang="en-US" altLang="en-US" sz="1700" dirty="0"/>
              <a:t> Peak Pruritis Numerical Rating Scale </a:t>
            </a:r>
          </a:p>
          <a:p>
            <a:pPr lvl="2"/>
            <a:r>
              <a:rPr lang="en-US" sz="1500" dirty="0"/>
              <a:t>Includes pain and sleep on a scale of 1-10</a:t>
            </a:r>
          </a:p>
          <a:p>
            <a:pPr>
              <a:spcBef>
                <a:spcPts val="600"/>
              </a:spcBef>
            </a:pPr>
            <a:r>
              <a:rPr lang="en-US" sz="1900" dirty="0"/>
              <a:t>Mental health </a:t>
            </a:r>
          </a:p>
          <a:p>
            <a:pPr lvl="1"/>
            <a:r>
              <a:rPr lang="en-US" sz="1700" b="1" dirty="0"/>
              <a:t>HADS:</a:t>
            </a:r>
            <a:r>
              <a:rPr lang="en-US" sz="1700" dirty="0"/>
              <a:t> </a:t>
            </a:r>
            <a:r>
              <a:rPr lang="en-US" sz="1700" b="1" dirty="0"/>
              <a:t>H</a:t>
            </a:r>
            <a:r>
              <a:rPr lang="en-US" sz="1700" dirty="0"/>
              <a:t>ospital </a:t>
            </a:r>
            <a:r>
              <a:rPr lang="en-US" sz="1700" b="1" dirty="0"/>
              <a:t>A</a:t>
            </a:r>
            <a:r>
              <a:rPr lang="en-US" sz="1700" dirty="0"/>
              <a:t>nxiety and </a:t>
            </a:r>
            <a:r>
              <a:rPr lang="en-US" sz="1700" b="1" dirty="0"/>
              <a:t>D</a:t>
            </a:r>
            <a:r>
              <a:rPr lang="en-US" sz="1700" dirty="0"/>
              <a:t>epression </a:t>
            </a:r>
            <a:r>
              <a:rPr lang="en-US" sz="1700" b="1" dirty="0"/>
              <a:t>S</a:t>
            </a:r>
            <a:r>
              <a:rPr lang="en-US" sz="1700" dirty="0"/>
              <a:t>cale</a:t>
            </a:r>
          </a:p>
          <a:p>
            <a:pPr lvl="1"/>
            <a:r>
              <a:rPr lang="en-US" sz="1700" b="1" dirty="0"/>
              <a:t>PHQ-2 or PHQ-9:</a:t>
            </a:r>
            <a:r>
              <a:rPr lang="en-US" sz="1700" dirty="0"/>
              <a:t> </a:t>
            </a:r>
            <a:r>
              <a:rPr lang="en-US" sz="1700" b="1" dirty="0"/>
              <a:t>P</a:t>
            </a:r>
            <a:r>
              <a:rPr lang="en-US" sz="1700" dirty="0"/>
              <a:t>atient </a:t>
            </a:r>
            <a:r>
              <a:rPr lang="en-US" sz="1700" b="1" dirty="0"/>
              <a:t>H</a:t>
            </a:r>
            <a:r>
              <a:rPr lang="en-US" sz="1700" dirty="0"/>
              <a:t>ealth </a:t>
            </a:r>
            <a:r>
              <a:rPr lang="en-US" sz="1700" b="1" dirty="0"/>
              <a:t>Q</a:t>
            </a:r>
            <a:r>
              <a:rPr lang="en-US" sz="1700" dirty="0"/>
              <a:t>uestionnaire </a:t>
            </a:r>
          </a:p>
          <a:p>
            <a:pPr lvl="1"/>
            <a:endParaRPr lang="en-US" sz="1500" dirty="0"/>
          </a:p>
        </p:txBody>
      </p:sp>
      <p:sp>
        <p:nvSpPr>
          <p:cNvPr id="5" name="Text Placeholder 4">
            <a:extLst>
              <a:ext uri="{FF2B5EF4-FFF2-40B4-BE49-F238E27FC236}">
                <a16:creationId xmlns:a16="http://schemas.microsoft.com/office/drawing/2014/main" id="{29FACD99-0ECE-804F-8A1C-DB9FBCC528AA}"/>
              </a:ext>
            </a:extLst>
          </p:cNvPr>
          <p:cNvSpPr>
            <a:spLocks noGrp="1"/>
          </p:cNvSpPr>
          <p:nvPr>
            <p:ph type="body" sz="quarter" idx="10"/>
          </p:nvPr>
        </p:nvSpPr>
        <p:spPr>
          <a:xfrm>
            <a:off x="0" y="4892661"/>
            <a:ext cx="8033657" cy="250838"/>
          </a:xfrm>
        </p:spPr>
        <p:txBody>
          <a:bodyPr/>
          <a:lstStyle/>
          <a:p>
            <a:r>
              <a:rPr lang="en-US" altLang="en-US" dirty="0">
                <a:latin typeface="Arial" panose="020B0604020202020204" pitchFamily="34" charset="0"/>
                <a:cs typeface="Arial" panose="020B0604020202020204" pitchFamily="34" charset="0"/>
              </a:rPr>
              <a:t>Eichenfield LF, et al. </a:t>
            </a:r>
            <a:r>
              <a:rPr lang="en-US" altLang="en-US" i="1" dirty="0">
                <a:latin typeface="Arial" panose="020B0604020202020204" pitchFamily="34" charset="0"/>
                <a:cs typeface="Arial" panose="020B0604020202020204" pitchFamily="34" charset="0"/>
              </a:rPr>
              <a:t>J Am Acad Dermatol. </a:t>
            </a:r>
            <a:r>
              <a:rPr lang="en-US" altLang="en-US" dirty="0">
                <a:latin typeface="Arial" panose="020B0604020202020204" pitchFamily="34" charset="0"/>
                <a:cs typeface="Arial" panose="020B0604020202020204" pitchFamily="34" charset="0"/>
              </a:rPr>
              <a:t>2014;70:338-351.  </a:t>
            </a:r>
          </a:p>
        </p:txBody>
      </p:sp>
      <p:sp>
        <p:nvSpPr>
          <p:cNvPr id="7" name="Title 6">
            <a:extLst>
              <a:ext uri="{FF2B5EF4-FFF2-40B4-BE49-F238E27FC236}">
                <a16:creationId xmlns:a16="http://schemas.microsoft.com/office/drawing/2014/main" id="{D4429BF8-A817-9147-BD63-C9E1A11B1288}"/>
              </a:ext>
            </a:extLst>
          </p:cNvPr>
          <p:cNvSpPr>
            <a:spLocks noGrp="1"/>
          </p:cNvSpPr>
          <p:nvPr>
            <p:ph type="title"/>
          </p:nvPr>
        </p:nvSpPr>
        <p:spPr>
          <a:xfrm>
            <a:off x="417095" y="24099"/>
            <a:ext cx="8309810" cy="981807"/>
          </a:xfrm>
        </p:spPr>
        <p:txBody>
          <a:bodyPr/>
          <a:lstStyle/>
          <a:p>
            <a:r>
              <a:rPr lang="en-US" sz="3400" dirty="0"/>
              <a:t>Assessment of Disease Severity and Clinical Outcomes in AD</a:t>
            </a:r>
          </a:p>
        </p:txBody>
      </p:sp>
    </p:spTree>
    <p:extLst>
      <p:ext uri="{BB962C8B-B14F-4D97-AF65-F5344CB8AC3E}">
        <p14:creationId xmlns:p14="http://schemas.microsoft.com/office/powerpoint/2010/main" val="333198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DD1F0A-F963-BE4B-9797-C3206B9A32D6}"/>
              </a:ext>
            </a:extLst>
          </p:cNvPr>
          <p:cNvSpPr>
            <a:spLocks noGrp="1"/>
          </p:cNvSpPr>
          <p:nvPr>
            <p:ph sz="quarter" idx="10"/>
          </p:nvPr>
        </p:nvSpPr>
        <p:spPr>
          <a:xfrm>
            <a:off x="261432" y="934640"/>
            <a:ext cx="5693598" cy="3274219"/>
          </a:xfrm>
        </p:spPr>
        <p:txBody>
          <a:bodyPr/>
          <a:lstStyle/>
          <a:p>
            <a:r>
              <a:rPr lang="en-US" sz="2000" b="1" dirty="0"/>
              <a:t>Erythema</a:t>
            </a:r>
            <a:r>
              <a:rPr lang="en-US" sz="2000" dirty="0"/>
              <a:t> scores may mask AD severity in SoC</a:t>
            </a:r>
          </a:p>
          <a:p>
            <a:pPr lvl="1"/>
            <a:r>
              <a:rPr lang="en-US" sz="1800" dirty="0"/>
              <a:t>Assessment challenges due to skin pigmentation</a:t>
            </a:r>
          </a:p>
          <a:p>
            <a:pPr lvl="1"/>
            <a:r>
              <a:rPr lang="en-US" sz="1800" dirty="0"/>
              <a:t>Skew visual diagnosis/assessment and use of SCORAD index/other tools (redness = intensity)</a:t>
            </a:r>
          </a:p>
          <a:p>
            <a:r>
              <a:rPr lang="en-US" sz="2000" dirty="0"/>
              <a:t>Also used as clinical sign in some patient-reported outcome (</a:t>
            </a:r>
            <a:r>
              <a:rPr lang="en-US" sz="2000" b="1" dirty="0"/>
              <a:t>PRO</a:t>
            </a:r>
            <a:r>
              <a:rPr lang="en-US" sz="2000" dirty="0"/>
              <a:t>) tools</a:t>
            </a:r>
          </a:p>
          <a:p>
            <a:pPr lvl="1"/>
            <a:r>
              <a:rPr lang="en-US" sz="1800" dirty="0"/>
              <a:t>Three Item Severity (TIS) Score: excoriations, erythema, and edema/papulation</a:t>
            </a:r>
            <a:r>
              <a:rPr lang="en-US" sz="1800" baseline="30000" dirty="0"/>
              <a:t>2</a:t>
            </a:r>
            <a:endParaRPr lang="en-US" sz="1800" dirty="0"/>
          </a:p>
          <a:p>
            <a:r>
              <a:rPr lang="en-US" sz="2000" dirty="0"/>
              <a:t>Study: Significantly </a:t>
            </a:r>
            <a:r>
              <a:rPr lang="en-US" sz="2000" b="1" dirty="0"/>
              <a:t>increased</a:t>
            </a:r>
            <a:r>
              <a:rPr lang="en-US" sz="2000" dirty="0"/>
              <a:t> risk for severe AD in Black children after </a:t>
            </a:r>
            <a:r>
              <a:rPr lang="en-US" sz="2000" b="1" dirty="0"/>
              <a:t>adjusting</a:t>
            </a:r>
            <a:r>
              <a:rPr lang="en-US" sz="2000" dirty="0"/>
              <a:t> for erythema score</a:t>
            </a:r>
            <a:r>
              <a:rPr lang="en-US" sz="2000" baseline="30000" dirty="0"/>
              <a:t>1</a:t>
            </a:r>
          </a:p>
          <a:p>
            <a:r>
              <a:rPr lang="en-US" sz="2000" b="1" dirty="0"/>
              <a:t>Compare</a:t>
            </a:r>
            <a:r>
              <a:rPr lang="en-US" sz="2000" dirty="0"/>
              <a:t> lesions to non-lesioned skin for more accurate AD assessment </a:t>
            </a:r>
          </a:p>
          <a:p>
            <a:pPr marL="0" indent="0">
              <a:buNone/>
            </a:pPr>
            <a:r>
              <a:rPr lang="en-US" dirty="0"/>
              <a:t> </a:t>
            </a:r>
          </a:p>
        </p:txBody>
      </p:sp>
      <p:pic>
        <p:nvPicPr>
          <p:cNvPr id="5" name="Picture 4">
            <a:extLst>
              <a:ext uri="{FF2B5EF4-FFF2-40B4-BE49-F238E27FC236}">
                <a16:creationId xmlns:a16="http://schemas.microsoft.com/office/drawing/2014/main" id="{E3F1FADD-AD29-E349-ACF8-82A479659F10}"/>
              </a:ext>
            </a:extLst>
          </p:cNvPr>
          <p:cNvPicPr>
            <a:picLocks noChangeAspect="1"/>
          </p:cNvPicPr>
          <p:nvPr/>
        </p:nvPicPr>
        <p:blipFill>
          <a:blip r:embed="rId2"/>
          <a:stretch>
            <a:fillRect/>
          </a:stretch>
        </p:blipFill>
        <p:spPr>
          <a:xfrm>
            <a:off x="6196725" y="803926"/>
            <a:ext cx="2611793" cy="3500481"/>
          </a:xfrm>
          <a:prstGeom prst="rect">
            <a:avLst/>
          </a:prstGeom>
        </p:spPr>
      </p:pic>
      <p:sp>
        <p:nvSpPr>
          <p:cNvPr id="10" name="Title 9">
            <a:extLst>
              <a:ext uri="{FF2B5EF4-FFF2-40B4-BE49-F238E27FC236}">
                <a16:creationId xmlns:a16="http://schemas.microsoft.com/office/drawing/2014/main" id="{E0E57BC8-6B82-6840-8C48-6DEE408178E0}"/>
              </a:ext>
            </a:extLst>
          </p:cNvPr>
          <p:cNvSpPr>
            <a:spLocks noGrp="1"/>
          </p:cNvSpPr>
          <p:nvPr>
            <p:ph type="title"/>
          </p:nvPr>
        </p:nvSpPr>
        <p:spPr>
          <a:xfrm>
            <a:off x="409570" y="97319"/>
            <a:ext cx="8547101" cy="537070"/>
          </a:xfrm>
        </p:spPr>
        <p:txBody>
          <a:bodyPr/>
          <a:lstStyle/>
          <a:p>
            <a:r>
              <a:rPr lang="en-US" sz="3400" dirty="0"/>
              <a:t>Not Seeing Red: Impact on AD Scores</a:t>
            </a:r>
          </a:p>
        </p:txBody>
      </p:sp>
      <p:sp>
        <p:nvSpPr>
          <p:cNvPr id="14" name="Text Placeholder 13">
            <a:extLst>
              <a:ext uri="{FF2B5EF4-FFF2-40B4-BE49-F238E27FC236}">
                <a16:creationId xmlns:a16="http://schemas.microsoft.com/office/drawing/2014/main" id="{E26454BF-AF60-104D-A0FD-B61483B0B572}"/>
              </a:ext>
            </a:extLst>
          </p:cNvPr>
          <p:cNvSpPr>
            <a:spLocks noGrp="1"/>
          </p:cNvSpPr>
          <p:nvPr>
            <p:ph type="body" sz="quarter" idx="11"/>
          </p:nvPr>
        </p:nvSpPr>
        <p:spPr>
          <a:xfrm>
            <a:off x="-1" y="4735909"/>
            <a:ext cx="8044963" cy="407291"/>
          </a:xfrm>
        </p:spPr>
        <p:txBody>
          <a:bodyPr/>
          <a:lstStyle/>
          <a:p>
            <a:pPr marL="0" indent="0">
              <a:spcBef>
                <a:spcPts val="200"/>
              </a:spcBef>
            </a:pPr>
            <a:r>
              <a:rPr lang="en-US" dirty="0">
                <a:solidFill>
                  <a:srgbClr val="5C6B72"/>
                </a:solidFill>
              </a:rPr>
              <a:t>1. Ben-Gashir MA. </a:t>
            </a:r>
            <a:r>
              <a:rPr lang="en-US" i="1" dirty="0">
                <a:solidFill>
                  <a:srgbClr val="5C6B72"/>
                </a:solidFill>
              </a:rPr>
              <a:t>Br J Dermatol</a:t>
            </a:r>
            <a:r>
              <a:rPr lang="en-US" dirty="0">
                <a:solidFill>
                  <a:srgbClr val="5C6B72"/>
                </a:solidFill>
              </a:rPr>
              <a:t>. 2002;147(5):920-925. 2. Charman C, et al. </a:t>
            </a:r>
            <a:r>
              <a:rPr lang="en-US" i="1" dirty="0">
                <a:solidFill>
                  <a:srgbClr val="5C6B72"/>
                </a:solidFill>
              </a:rPr>
              <a:t>Arch Dermatol. </a:t>
            </a:r>
            <a:r>
              <a:rPr lang="en-US" dirty="0">
                <a:solidFill>
                  <a:srgbClr val="5C6B72"/>
                </a:solidFill>
              </a:rPr>
              <a:t>2005;141(9):1146-1151. </a:t>
            </a:r>
          </a:p>
          <a:p>
            <a:pPr>
              <a:spcBef>
                <a:spcPts val="200"/>
              </a:spcBef>
            </a:pPr>
            <a:r>
              <a:rPr lang="en-US" dirty="0">
                <a:solidFill>
                  <a:srgbClr val="5C6B72"/>
                </a:solidFill>
              </a:rPr>
              <a:t>Images from Sanyal RD, et al. </a:t>
            </a:r>
            <a:r>
              <a:rPr lang="en-US" i="1" dirty="0">
                <a:solidFill>
                  <a:srgbClr val="5C6B72"/>
                </a:solidFill>
              </a:rPr>
              <a:t>Ann Allergy Asthma Immunol</a:t>
            </a:r>
            <a:r>
              <a:rPr lang="en-US" dirty="0">
                <a:solidFill>
                  <a:srgbClr val="5C6B72"/>
                </a:solidFill>
              </a:rPr>
              <a:t>. 2019;122(1):99-110.e6.</a:t>
            </a:r>
          </a:p>
        </p:txBody>
      </p:sp>
      <p:sp>
        <p:nvSpPr>
          <p:cNvPr id="16" name="Rectangle 15">
            <a:extLst>
              <a:ext uri="{FF2B5EF4-FFF2-40B4-BE49-F238E27FC236}">
                <a16:creationId xmlns:a16="http://schemas.microsoft.com/office/drawing/2014/main" id="{6EF14FC3-6655-AA4A-82C7-C7E750A2368E}"/>
              </a:ext>
            </a:extLst>
          </p:cNvPr>
          <p:cNvSpPr/>
          <p:nvPr/>
        </p:nvSpPr>
        <p:spPr>
          <a:xfrm>
            <a:off x="5854684" y="4291381"/>
            <a:ext cx="3280298" cy="430887"/>
          </a:xfrm>
          <a:prstGeom prst="rect">
            <a:avLst/>
          </a:prstGeom>
        </p:spPr>
        <p:txBody>
          <a:bodyPr wrap="square">
            <a:spAutoFit/>
          </a:bodyPr>
          <a:lstStyle/>
          <a:p>
            <a:pPr algn="ctr">
              <a:spcBef>
                <a:spcPts val="200"/>
              </a:spcBef>
            </a:pPr>
            <a:r>
              <a:rPr lang="en-US" sz="1100" dirty="0"/>
              <a:t>Images representative of Black (A, B) and </a:t>
            </a:r>
            <a:br>
              <a:rPr lang="en-US" sz="1100" dirty="0"/>
            </a:br>
            <a:r>
              <a:rPr lang="en-US" sz="1100" dirty="0"/>
              <a:t>White (C, D) patients with AD</a:t>
            </a:r>
          </a:p>
        </p:txBody>
      </p:sp>
    </p:spTree>
    <p:extLst>
      <p:ext uri="{BB962C8B-B14F-4D97-AF65-F5344CB8AC3E}">
        <p14:creationId xmlns:p14="http://schemas.microsoft.com/office/powerpoint/2010/main" val="120413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EDA1-6ADC-E846-9B73-C4845A81C83D}"/>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3498612B-2CC6-AB47-A4D0-24270BB5719C}"/>
              </a:ext>
            </a:extLst>
          </p:cNvPr>
          <p:cNvSpPr txBox="1"/>
          <p:nvPr/>
        </p:nvSpPr>
        <p:spPr>
          <a:xfrm>
            <a:off x="240802" y="1548818"/>
            <a:ext cx="2573868" cy="3185487"/>
          </a:xfrm>
          <a:prstGeom prst="rect">
            <a:avLst/>
          </a:prstGeom>
          <a:solidFill>
            <a:schemeClr val="accent1">
              <a:lumMod val="60000"/>
              <a:lumOff val="40000"/>
            </a:schemeClr>
          </a:solidFill>
        </p:spPr>
        <p:txBody>
          <a:bodyPr wrap="square" rtlCol="0">
            <a:spAutoFit/>
          </a:bodyPr>
          <a:lstStyle/>
          <a:p>
            <a:pPr defTabSz="457189">
              <a:spcAft>
                <a:spcPts val="600"/>
              </a:spcAft>
              <a:defRPr/>
            </a:pPr>
            <a:r>
              <a:rPr lang="en-US" sz="1400" b="1" dirty="0">
                <a:solidFill>
                  <a:schemeClr val="bg2"/>
                </a:solidFill>
                <a:latin typeface="Arial"/>
              </a:rPr>
              <a:t>Has adequate patient education been provided, including the following?</a:t>
            </a:r>
          </a:p>
          <a:p>
            <a:pPr marL="117472" indent="-117472" defTabSz="457189">
              <a:buFont typeface="Arial" panose="020B0604020202020204" pitchFamily="34" charset="0"/>
              <a:buChar char="•"/>
              <a:defRPr/>
            </a:pPr>
            <a:r>
              <a:rPr lang="en-US" sz="1400" dirty="0">
                <a:solidFill>
                  <a:schemeClr val="bg2"/>
                </a:solidFill>
                <a:latin typeface="Arial"/>
              </a:rPr>
              <a:t>Avoid triggers</a:t>
            </a:r>
          </a:p>
          <a:p>
            <a:pPr marL="117472" indent="-117472" defTabSz="457189">
              <a:buFont typeface="Arial" panose="020B0604020202020204" pitchFamily="34" charset="0"/>
              <a:buChar char="•"/>
              <a:defRPr/>
            </a:pPr>
            <a:r>
              <a:rPr lang="en-US" sz="1400" dirty="0">
                <a:solidFill>
                  <a:schemeClr val="bg2"/>
                </a:solidFill>
                <a:latin typeface="Arial"/>
              </a:rPr>
              <a:t>Stress importance of adherence</a:t>
            </a:r>
          </a:p>
          <a:p>
            <a:pPr marL="117472" indent="-117472" defTabSz="457189">
              <a:buFont typeface="Arial" panose="020B0604020202020204" pitchFamily="34" charset="0"/>
              <a:buChar char="•"/>
              <a:defRPr/>
            </a:pPr>
            <a:r>
              <a:rPr lang="en-US" sz="1400" dirty="0">
                <a:solidFill>
                  <a:schemeClr val="bg2"/>
                </a:solidFill>
                <a:latin typeface="Arial"/>
              </a:rPr>
              <a:t>Optimize topical therapy (undertreatment and overtreatment)</a:t>
            </a:r>
          </a:p>
          <a:p>
            <a:pPr marL="117472" indent="-117472" defTabSz="457189">
              <a:buFont typeface="Arial" panose="020B0604020202020204" pitchFamily="34" charset="0"/>
              <a:buChar char="•"/>
              <a:defRPr/>
            </a:pPr>
            <a:r>
              <a:rPr lang="en-US" sz="1400" dirty="0">
                <a:solidFill>
                  <a:schemeClr val="bg2"/>
                </a:solidFill>
                <a:latin typeface="Arial"/>
              </a:rPr>
              <a:t>Address topical steroid phobia</a:t>
            </a:r>
          </a:p>
          <a:p>
            <a:pPr marL="117472" indent="-117472" defTabSz="457189">
              <a:buFont typeface="Arial" panose="020B0604020202020204" pitchFamily="34" charset="0"/>
              <a:buChar char="•"/>
              <a:defRPr/>
            </a:pPr>
            <a:r>
              <a:rPr lang="en-US" sz="1400" dirty="0">
                <a:solidFill>
                  <a:schemeClr val="bg2"/>
                </a:solidFill>
                <a:latin typeface="Arial"/>
              </a:rPr>
              <a:t>Consider structured educational intervention (eczema school)</a:t>
            </a:r>
          </a:p>
        </p:txBody>
      </p:sp>
      <p:sp>
        <p:nvSpPr>
          <p:cNvPr id="10" name="TextBox 9">
            <a:extLst>
              <a:ext uri="{FF2B5EF4-FFF2-40B4-BE49-F238E27FC236}">
                <a16:creationId xmlns:a16="http://schemas.microsoft.com/office/drawing/2014/main" id="{3E91109C-C94E-5744-9EF4-EB092F56445D}"/>
              </a:ext>
            </a:extLst>
          </p:cNvPr>
          <p:cNvSpPr txBox="1"/>
          <p:nvPr/>
        </p:nvSpPr>
        <p:spPr>
          <a:xfrm>
            <a:off x="6183861" y="1534312"/>
            <a:ext cx="2685362" cy="2323713"/>
          </a:xfrm>
          <a:prstGeom prst="rect">
            <a:avLst/>
          </a:prstGeom>
          <a:solidFill>
            <a:schemeClr val="accent1">
              <a:lumMod val="60000"/>
              <a:lumOff val="40000"/>
            </a:schemeClr>
          </a:solidFill>
        </p:spPr>
        <p:txBody>
          <a:bodyPr wrap="square" rtlCol="0">
            <a:spAutoFit/>
          </a:bodyPr>
          <a:lstStyle/>
          <a:p>
            <a:pPr algn="ctr" defTabSz="457189">
              <a:spcAft>
                <a:spcPts val="600"/>
              </a:spcAft>
              <a:defRPr/>
            </a:pPr>
            <a:r>
              <a:rPr lang="en-US" sz="1400" b="1" dirty="0">
                <a:solidFill>
                  <a:schemeClr val="bg2"/>
                </a:solidFill>
                <a:latin typeface="Arial"/>
              </a:rPr>
              <a:t>Have alternative diagnoses been considered?</a:t>
            </a:r>
          </a:p>
          <a:p>
            <a:pPr marL="117472" indent="-117472" defTabSz="457189">
              <a:buFont typeface="Arial" panose="020B0604020202020204" pitchFamily="34" charset="0"/>
              <a:buChar char="•"/>
              <a:defRPr/>
            </a:pPr>
            <a:r>
              <a:rPr lang="en-US" sz="1400" dirty="0">
                <a:solidFill>
                  <a:schemeClr val="bg2"/>
                </a:solidFill>
                <a:latin typeface="Arial"/>
              </a:rPr>
              <a:t>Have infections been managed?</a:t>
            </a:r>
          </a:p>
          <a:p>
            <a:pPr marL="117475" indent="-117475" defTabSz="457189">
              <a:buFont typeface="Arial" panose="020B0604020202020204" pitchFamily="34" charset="0"/>
              <a:buChar char="•"/>
              <a:defRPr/>
            </a:pPr>
            <a:r>
              <a:rPr lang="en-US" sz="1400" dirty="0">
                <a:solidFill>
                  <a:schemeClr val="bg2"/>
                </a:solidFill>
                <a:latin typeface="Arial"/>
              </a:rPr>
              <a:t>Has patch testing for contact allergy been considered?</a:t>
            </a:r>
          </a:p>
          <a:p>
            <a:pPr marL="117475" indent="-117475" defTabSz="457189">
              <a:buFont typeface="Arial" panose="020B0604020202020204" pitchFamily="34" charset="0"/>
              <a:buChar char="•"/>
              <a:defRPr/>
            </a:pPr>
            <a:r>
              <a:rPr lang="en-US" sz="1400" dirty="0">
                <a:solidFill>
                  <a:schemeClr val="bg2"/>
                </a:solidFill>
                <a:latin typeface="Arial"/>
              </a:rPr>
              <a:t>Is referral to allergy services required for further testing and optimization of allergic rhinitis/asthma management?</a:t>
            </a:r>
          </a:p>
        </p:txBody>
      </p:sp>
      <p:sp>
        <p:nvSpPr>
          <p:cNvPr id="11" name="TextBox 10">
            <a:extLst>
              <a:ext uri="{FF2B5EF4-FFF2-40B4-BE49-F238E27FC236}">
                <a16:creationId xmlns:a16="http://schemas.microsoft.com/office/drawing/2014/main" id="{EE21853F-7B9D-D74E-B04B-3D210F16F12C}"/>
              </a:ext>
            </a:extLst>
          </p:cNvPr>
          <p:cNvSpPr txBox="1"/>
          <p:nvPr/>
        </p:nvSpPr>
        <p:spPr>
          <a:xfrm>
            <a:off x="3227503" y="1538686"/>
            <a:ext cx="2590804" cy="2442207"/>
          </a:xfrm>
          <a:prstGeom prst="rect">
            <a:avLst/>
          </a:prstGeom>
          <a:solidFill>
            <a:schemeClr val="accent1">
              <a:lumMod val="60000"/>
              <a:lumOff val="40000"/>
            </a:schemeClr>
          </a:solidFill>
        </p:spPr>
        <p:txBody>
          <a:bodyPr wrap="square" rtlCol="0">
            <a:spAutoFit/>
          </a:bodyPr>
          <a:lstStyle/>
          <a:p>
            <a:pPr algn="ctr" defTabSz="457189">
              <a:lnSpc>
                <a:spcPct val="85000"/>
              </a:lnSpc>
              <a:spcAft>
                <a:spcPts val="600"/>
              </a:spcAft>
              <a:defRPr/>
            </a:pPr>
            <a:r>
              <a:rPr lang="en-US" sz="1400" b="1" dirty="0">
                <a:solidFill>
                  <a:schemeClr val="bg2"/>
                </a:solidFill>
                <a:latin typeface="Arial"/>
              </a:rPr>
              <a:t>Has intensive topical therapy been given in an adequate trial?</a:t>
            </a:r>
          </a:p>
          <a:p>
            <a:pPr algn="ctr" defTabSz="457189">
              <a:defRPr/>
            </a:pPr>
            <a:r>
              <a:rPr lang="en-US" sz="1400" dirty="0">
                <a:solidFill>
                  <a:schemeClr val="bg2"/>
                </a:solidFill>
                <a:latin typeface="Arial"/>
              </a:rPr>
              <a:t>Appropriate amounts of medium- to high-potency topical anti-inflammatory therapy for 1-4 weeks </a:t>
            </a:r>
            <a:br>
              <a:rPr lang="en-US" sz="1400" dirty="0">
                <a:solidFill>
                  <a:schemeClr val="bg2"/>
                </a:solidFill>
                <a:latin typeface="Arial"/>
              </a:rPr>
            </a:br>
            <a:r>
              <a:rPr lang="en-US" sz="1400" dirty="0">
                <a:solidFill>
                  <a:schemeClr val="bg2"/>
                </a:solidFill>
                <a:latin typeface="Arial"/>
              </a:rPr>
              <a:t>followed by proactive therapy for maintenance; </a:t>
            </a:r>
            <a:br>
              <a:rPr lang="en-US" sz="1400" dirty="0">
                <a:solidFill>
                  <a:schemeClr val="bg2"/>
                </a:solidFill>
                <a:latin typeface="Arial"/>
              </a:rPr>
            </a:br>
            <a:r>
              <a:rPr lang="en-US" sz="1400" dirty="0">
                <a:solidFill>
                  <a:schemeClr val="bg2"/>
                </a:solidFill>
                <a:latin typeface="Arial"/>
              </a:rPr>
              <a:t>consider wet wrap therapy and soak and seal</a:t>
            </a:r>
          </a:p>
        </p:txBody>
      </p:sp>
      <p:cxnSp>
        <p:nvCxnSpPr>
          <p:cNvPr id="15" name="Straight Arrow Connector 14">
            <a:extLst>
              <a:ext uri="{FF2B5EF4-FFF2-40B4-BE49-F238E27FC236}">
                <a16:creationId xmlns:a16="http://schemas.microsoft.com/office/drawing/2014/main" id="{42D647DD-0E42-D549-B5EA-28F866AC4D7B}"/>
              </a:ext>
            </a:extLst>
          </p:cNvPr>
          <p:cNvCxnSpPr>
            <a:cxnSpLocks/>
          </p:cNvCxnSpPr>
          <p:nvPr/>
        </p:nvCxnSpPr>
        <p:spPr>
          <a:xfrm>
            <a:off x="2814670" y="2285272"/>
            <a:ext cx="365760" cy="0"/>
          </a:xfrm>
          <a:prstGeom prst="straightConnector1">
            <a:avLst/>
          </a:prstGeom>
          <a:ln w="38100">
            <a:solidFill>
              <a:srgbClr val="629E3A"/>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14A161E-1710-8A4A-92BF-3260075AC00F}"/>
              </a:ext>
            </a:extLst>
          </p:cNvPr>
          <p:cNvCxnSpPr>
            <a:cxnSpLocks/>
          </p:cNvCxnSpPr>
          <p:nvPr/>
        </p:nvCxnSpPr>
        <p:spPr>
          <a:xfrm flipH="1">
            <a:off x="5807639" y="2285272"/>
            <a:ext cx="365760" cy="0"/>
          </a:xfrm>
          <a:prstGeom prst="straightConnector1">
            <a:avLst/>
          </a:prstGeom>
          <a:ln w="38100">
            <a:solidFill>
              <a:srgbClr val="629E3A"/>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592247E-1A52-3B4E-8314-0CC2868529E8}"/>
              </a:ext>
            </a:extLst>
          </p:cNvPr>
          <p:cNvCxnSpPr/>
          <p:nvPr/>
        </p:nvCxnSpPr>
        <p:spPr>
          <a:xfrm flipV="1">
            <a:off x="2801587" y="1292630"/>
            <a:ext cx="225961" cy="274320"/>
          </a:xfrm>
          <a:prstGeom prst="line">
            <a:avLst/>
          </a:prstGeom>
          <a:ln w="38100">
            <a:solidFill>
              <a:srgbClr val="629E3A"/>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82D1594-8C26-8845-A000-92B02B6711B5}"/>
              </a:ext>
            </a:extLst>
          </p:cNvPr>
          <p:cNvCxnSpPr/>
          <p:nvPr/>
        </p:nvCxnSpPr>
        <p:spPr>
          <a:xfrm flipH="1" flipV="1">
            <a:off x="5975304" y="1292630"/>
            <a:ext cx="212217" cy="274320"/>
          </a:xfrm>
          <a:prstGeom prst="line">
            <a:avLst/>
          </a:prstGeom>
          <a:ln w="38100">
            <a:solidFill>
              <a:srgbClr val="629E3A"/>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297E861D-B4B3-9C46-A199-3606DBD97B9F}"/>
              </a:ext>
            </a:extLst>
          </p:cNvPr>
          <p:cNvSpPr txBox="1"/>
          <p:nvPr/>
        </p:nvSpPr>
        <p:spPr>
          <a:xfrm>
            <a:off x="240802" y="200955"/>
            <a:ext cx="8628421" cy="1100301"/>
          </a:xfrm>
          <a:prstGeom prst="rect">
            <a:avLst/>
          </a:prstGeom>
          <a:solidFill>
            <a:schemeClr val="accent1"/>
          </a:solidFill>
        </p:spPr>
        <p:txBody>
          <a:bodyPr wrap="square" tIns="91440" bIns="91440" rtlCol="0">
            <a:spAutoFit/>
          </a:bodyPr>
          <a:lstStyle/>
          <a:p>
            <a:pPr algn="ctr" defTabSz="457189">
              <a:lnSpc>
                <a:spcPct val="85000"/>
              </a:lnSpc>
              <a:spcAft>
                <a:spcPts val="300"/>
              </a:spcAft>
              <a:defRPr/>
            </a:pPr>
            <a:r>
              <a:rPr lang="en-US" sz="2000" b="1" dirty="0">
                <a:solidFill>
                  <a:srgbClr val="FFFFFF"/>
                </a:solidFill>
                <a:latin typeface="Arial"/>
              </a:rPr>
              <a:t>Assessing Patients with Moderate-to-Severe AD</a:t>
            </a:r>
          </a:p>
          <a:p>
            <a:pPr algn="ctr" defTabSz="457189">
              <a:defRPr/>
            </a:pPr>
            <a:r>
              <a:rPr lang="en-US" sz="2000" dirty="0">
                <a:solidFill>
                  <a:srgbClr val="FFFFFF"/>
                </a:solidFill>
                <a:latin typeface="Arial"/>
              </a:rPr>
              <a:t>Defined by lesional severity and extent and/or significant impact on QoL (including social, emotional, and school/professional functioning)</a:t>
            </a:r>
          </a:p>
        </p:txBody>
      </p:sp>
      <p:sp>
        <p:nvSpPr>
          <p:cNvPr id="4" name="Text Placeholder 3">
            <a:extLst>
              <a:ext uri="{FF2B5EF4-FFF2-40B4-BE49-F238E27FC236}">
                <a16:creationId xmlns:a16="http://schemas.microsoft.com/office/drawing/2014/main" id="{96EEC2B3-DFC4-3B4C-912F-7721F83664CE}"/>
              </a:ext>
            </a:extLst>
          </p:cNvPr>
          <p:cNvSpPr>
            <a:spLocks noGrp="1"/>
          </p:cNvSpPr>
          <p:nvPr>
            <p:ph type="body" sz="quarter" idx="10"/>
          </p:nvPr>
        </p:nvSpPr>
        <p:spPr>
          <a:xfrm>
            <a:off x="0" y="4843769"/>
            <a:ext cx="9144000" cy="297004"/>
          </a:xfrm>
        </p:spPr>
        <p:txBody>
          <a:bodyPr/>
          <a:lstStyle/>
          <a:p>
            <a:r>
              <a:rPr lang="en-US" dirty="0">
                <a:solidFill>
                  <a:srgbClr val="5C6B72"/>
                </a:solidFill>
              </a:rPr>
              <a:t>Simpson EL, et al. </a:t>
            </a:r>
            <a:r>
              <a:rPr lang="en-US" i="1" dirty="0">
                <a:solidFill>
                  <a:srgbClr val="5C6B72"/>
                </a:solidFill>
              </a:rPr>
              <a:t>J Am Acad Dermatol. </a:t>
            </a:r>
            <a:r>
              <a:rPr lang="en-US" dirty="0">
                <a:solidFill>
                  <a:srgbClr val="5C6B72"/>
                </a:solidFill>
              </a:rPr>
              <a:t>2017;77(4):623-633.</a:t>
            </a:r>
          </a:p>
        </p:txBody>
      </p:sp>
    </p:spTree>
    <p:extLst>
      <p:ext uri="{BB962C8B-B14F-4D97-AF65-F5344CB8AC3E}">
        <p14:creationId xmlns:p14="http://schemas.microsoft.com/office/powerpoint/2010/main" val="295551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U-Turn Arrow 11">
            <a:extLst>
              <a:ext uri="{FF2B5EF4-FFF2-40B4-BE49-F238E27FC236}">
                <a16:creationId xmlns:a16="http://schemas.microsoft.com/office/drawing/2014/main" id="{67FEFF50-B59E-E942-8C8C-EAC2F765963E}"/>
              </a:ext>
            </a:extLst>
          </p:cNvPr>
          <p:cNvSpPr/>
          <p:nvPr/>
        </p:nvSpPr>
        <p:spPr>
          <a:xfrm rot="5400000">
            <a:off x="6068752" y="1386719"/>
            <a:ext cx="1470484" cy="1052318"/>
          </a:xfrm>
          <a:prstGeom prst="uturnArrow">
            <a:avLst>
              <a:gd name="adj1" fmla="val 25000"/>
              <a:gd name="adj2" fmla="val 25000"/>
              <a:gd name="adj3" fmla="val 25000"/>
              <a:gd name="adj4" fmla="val 43750"/>
              <a:gd name="adj5" fmla="val 75000"/>
            </a:avLst>
          </a:prstGeom>
          <a:solidFill>
            <a:srgbClr val="629E3A"/>
          </a:solidFill>
          <a:ln>
            <a:solidFill>
              <a:srgbClr val="629E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 name="Rounded Rectangle 4">
            <a:extLst>
              <a:ext uri="{FF2B5EF4-FFF2-40B4-BE49-F238E27FC236}">
                <a16:creationId xmlns:a16="http://schemas.microsoft.com/office/drawing/2014/main" id="{E64C4FE6-48F9-534A-8FD4-9BBF5B393D48}"/>
              </a:ext>
            </a:extLst>
          </p:cNvPr>
          <p:cNvSpPr/>
          <p:nvPr/>
        </p:nvSpPr>
        <p:spPr>
          <a:xfrm>
            <a:off x="57153" y="927855"/>
            <a:ext cx="6539579" cy="1191683"/>
          </a:xfrm>
          <a:prstGeom prst="roundRect">
            <a:avLst/>
          </a:prstGeom>
          <a:solidFill>
            <a:srgbClr val="2584D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2"/>
                </a:solidFill>
              </a:rPr>
              <a:t>Patient is symptomatic despite aggressive course of topical prescription therapy (corticosteroid, calcineurin inhibitor, crisaborole) for ≥ 3 weeks and following basic management recommendations for skin care, antiseptic treatment, and avoidance of allergens and irritants, and particularly when there is severe and negative impact on daily activities, psychosocial health, and QoL*</a:t>
            </a:r>
            <a:endParaRPr lang="en-US" sz="1400" baseline="30000" dirty="0">
              <a:solidFill>
                <a:schemeClr val="bg2"/>
              </a:solidFill>
            </a:endParaRPr>
          </a:p>
        </p:txBody>
      </p:sp>
      <p:cxnSp>
        <p:nvCxnSpPr>
          <p:cNvPr id="7" name="Straight Arrow Connector 6">
            <a:extLst>
              <a:ext uri="{FF2B5EF4-FFF2-40B4-BE49-F238E27FC236}">
                <a16:creationId xmlns:a16="http://schemas.microsoft.com/office/drawing/2014/main" id="{5F818DE5-FEDF-C642-A3F1-36AF336B493A}"/>
              </a:ext>
            </a:extLst>
          </p:cNvPr>
          <p:cNvCxnSpPr/>
          <p:nvPr/>
        </p:nvCxnSpPr>
        <p:spPr>
          <a:xfrm>
            <a:off x="862568" y="2138588"/>
            <a:ext cx="0" cy="274320"/>
          </a:xfrm>
          <a:prstGeom prst="straightConnector1">
            <a:avLst/>
          </a:prstGeom>
          <a:ln w="38100">
            <a:solidFill>
              <a:srgbClr val="629E3A"/>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B068EDB-4EEF-F540-A007-1571A4B7A6AB}"/>
              </a:ext>
            </a:extLst>
          </p:cNvPr>
          <p:cNvSpPr txBox="1"/>
          <p:nvPr/>
        </p:nvSpPr>
        <p:spPr>
          <a:xfrm>
            <a:off x="155601" y="2447195"/>
            <a:ext cx="1413933" cy="307777"/>
          </a:xfrm>
          <a:prstGeom prst="rect">
            <a:avLst/>
          </a:prstGeom>
          <a:solidFill>
            <a:srgbClr val="2584D2"/>
          </a:solidFill>
        </p:spPr>
        <p:txBody>
          <a:bodyPr wrap="square" rtlCol="0">
            <a:spAutoFit/>
          </a:bodyPr>
          <a:lstStyle/>
          <a:p>
            <a:pPr algn="ctr"/>
            <a:r>
              <a:rPr lang="en-US" sz="1400" dirty="0">
                <a:solidFill>
                  <a:schemeClr val="bg2"/>
                </a:solidFill>
              </a:rPr>
              <a:t>Phototherapy</a:t>
            </a:r>
          </a:p>
        </p:txBody>
      </p:sp>
      <p:sp>
        <p:nvSpPr>
          <p:cNvPr id="9" name="TextBox 8">
            <a:extLst>
              <a:ext uri="{FF2B5EF4-FFF2-40B4-BE49-F238E27FC236}">
                <a16:creationId xmlns:a16="http://schemas.microsoft.com/office/drawing/2014/main" id="{628519AF-A4D5-7044-A1EA-55D855A32DF0}"/>
              </a:ext>
            </a:extLst>
          </p:cNvPr>
          <p:cNvSpPr txBox="1"/>
          <p:nvPr/>
        </p:nvSpPr>
        <p:spPr>
          <a:xfrm>
            <a:off x="1717699" y="2447195"/>
            <a:ext cx="1413933" cy="307777"/>
          </a:xfrm>
          <a:prstGeom prst="rect">
            <a:avLst/>
          </a:prstGeom>
          <a:solidFill>
            <a:srgbClr val="2584D2"/>
          </a:solidFill>
        </p:spPr>
        <p:txBody>
          <a:bodyPr wrap="square" rtlCol="0">
            <a:spAutoFit/>
          </a:bodyPr>
          <a:lstStyle/>
          <a:p>
            <a:pPr algn="ctr"/>
            <a:r>
              <a:rPr lang="en-US" sz="1400" dirty="0">
                <a:solidFill>
                  <a:schemeClr val="bg2"/>
                </a:solidFill>
              </a:rPr>
              <a:t>Dupilumab</a:t>
            </a:r>
          </a:p>
        </p:txBody>
      </p:sp>
      <p:sp>
        <p:nvSpPr>
          <p:cNvPr id="10" name="TextBox 9">
            <a:extLst>
              <a:ext uri="{FF2B5EF4-FFF2-40B4-BE49-F238E27FC236}">
                <a16:creationId xmlns:a16="http://schemas.microsoft.com/office/drawing/2014/main" id="{E103D8F6-E281-9842-9C30-7CC18DAA401C}"/>
              </a:ext>
            </a:extLst>
          </p:cNvPr>
          <p:cNvSpPr txBox="1"/>
          <p:nvPr/>
        </p:nvSpPr>
        <p:spPr>
          <a:xfrm>
            <a:off x="3194929" y="2428339"/>
            <a:ext cx="2061638" cy="738664"/>
          </a:xfrm>
          <a:prstGeom prst="rect">
            <a:avLst/>
          </a:prstGeom>
          <a:solidFill>
            <a:srgbClr val="2584D2"/>
          </a:solidFill>
        </p:spPr>
        <p:txBody>
          <a:bodyPr wrap="square" rtlCol="0">
            <a:spAutoFit/>
          </a:bodyPr>
          <a:lstStyle/>
          <a:p>
            <a:pPr algn="ctr"/>
            <a:r>
              <a:rPr lang="en-US" sz="1400" dirty="0">
                <a:solidFill>
                  <a:schemeClr val="bg2"/>
                </a:solidFill>
              </a:rPr>
              <a:t>Systemic immunosuppressant therapy</a:t>
            </a:r>
          </a:p>
        </p:txBody>
      </p:sp>
      <p:sp>
        <p:nvSpPr>
          <p:cNvPr id="11" name="TextBox 10">
            <a:extLst>
              <a:ext uri="{FF2B5EF4-FFF2-40B4-BE49-F238E27FC236}">
                <a16:creationId xmlns:a16="http://schemas.microsoft.com/office/drawing/2014/main" id="{886634E1-8FE1-8C4D-BC01-2ED8E2149A88}"/>
              </a:ext>
            </a:extLst>
          </p:cNvPr>
          <p:cNvSpPr txBox="1"/>
          <p:nvPr/>
        </p:nvSpPr>
        <p:spPr>
          <a:xfrm>
            <a:off x="3194929" y="3297975"/>
            <a:ext cx="2061639" cy="1169551"/>
          </a:xfrm>
          <a:prstGeom prst="rect">
            <a:avLst/>
          </a:prstGeom>
          <a:solidFill>
            <a:srgbClr val="2584D2"/>
          </a:solidFill>
        </p:spPr>
        <p:txBody>
          <a:bodyPr wrap="square" rtlCol="0">
            <a:spAutoFit/>
          </a:bodyPr>
          <a:lstStyle/>
          <a:p>
            <a:pPr algn="ctr"/>
            <a:r>
              <a:rPr lang="en-US" sz="1400" dirty="0">
                <a:solidFill>
                  <a:schemeClr val="bg2"/>
                </a:solidFill>
              </a:rPr>
              <a:t>Cyclosporine</a:t>
            </a:r>
            <a:r>
              <a:rPr lang="en-US" sz="1400" baseline="30000" dirty="0">
                <a:solidFill>
                  <a:schemeClr val="bg2"/>
                </a:solidFill>
              </a:rPr>
              <a:t>†</a:t>
            </a:r>
          </a:p>
          <a:p>
            <a:pPr algn="ctr"/>
            <a:r>
              <a:rPr lang="en-US" sz="1400" dirty="0">
                <a:solidFill>
                  <a:schemeClr val="bg2"/>
                </a:solidFill>
              </a:rPr>
              <a:t>Methotrexate</a:t>
            </a:r>
            <a:r>
              <a:rPr lang="en-US" sz="1400" baseline="30000" dirty="0">
                <a:solidFill>
                  <a:schemeClr val="bg2"/>
                </a:solidFill>
              </a:rPr>
              <a:t>†</a:t>
            </a:r>
            <a:endParaRPr lang="en-US" sz="1400" dirty="0">
              <a:solidFill>
                <a:schemeClr val="bg2"/>
              </a:solidFill>
            </a:endParaRPr>
          </a:p>
          <a:p>
            <a:pPr algn="ctr"/>
            <a:r>
              <a:rPr lang="en-US" sz="1400" dirty="0">
                <a:solidFill>
                  <a:schemeClr val="bg2"/>
                </a:solidFill>
              </a:rPr>
              <a:t>Mycophenolate mofetil</a:t>
            </a:r>
            <a:r>
              <a:rPr lang="en-US" sz="1400" baseline="30000" dirty="0">
                <a:solidFill>
                  <a:schemeClr val="bg2"/>
                </a:solidFill>
              </a:rPr>
              <a:t>†</a:t>
            </a:r>
            <a:endParaRPr lang="en-US" sz="1400" dirty="0">
              <a:solidFill>
                <a:schemeClr val="bg2"/>
              </a:solidFill>
            </a:endParaRPr>
          </a:p>
          <a:p>
            <a:pPr algn="ctr"/>
            <a:r>
              <a:rPr lang="en-US" sz="1400" dirty="0">
                <a:solidFill>
                  <a:schemeClr val="bg2"/>
                </a:solidFill>
              </a:rPr>
              <a:t>Azathioprine</a:t>
            </a:r>
            <a:r>
              <a:rPr lang="en-US" sz="1400" baseline="30000" dirty="0">
                <a:solidFill>
                  <a:schemeClr val="bg2"/>
                </a:solidFill>
              </a:rPr>
              <a:t>†</a:t>
            </a:r>
            <a:endParaRPr lang="en-US" sz="1400" dirty="0">
              <a:solidFill>
                <a:schemeClr val="bg2"/>
              </a:solidFill>
            </a:endParaRPr>
          </a:p>
          <a:p>
            <a:pPr algn="ctr"/>
            <a:r>
              <a:rPr lang="en-US" sz="1400" dirty="0">
                <a:solidFill>
                  <a:schemeClr val="bg2"/>
                </a:solidFill>
              </a:rPr>
              <a:t>Corticosteroids</a:t>
            </a:r>
            <a:r>
              <a:rPr lang="en-US" sz="1400" baseline="30000" dirty="0">
                <a:solidFill>
                  <a:schemeClr val="bg1"/>
                </a:solidFill>
              </a:rPr>
              <a:t>‡</a:t>
            </a:r>
            <a:endParaRPr lang="en-US" sz="1400" dirty="0">
              <a:solidFill>
                <a:schemeClr val="bg1"/>
              </a:solidFill>
            </a:endParaRPr>
          </a:p>
        </p:txBody>
      </p:sp>
      <p:sp>
        <p:nvSpPr>
          <p:cNvPr id="13" name="TextBox 12">
            <a:extLst>
              <a:ext uri="{FF2B5EF4-FFF2-40B4-BE49-F238E27FC236}">
                <a16:creationId xmlns:a16="http://schemas.microsoft.com/office/drawing/2014/main" id="{57B4DA5E-1C4A-EB41-A048-0E6D9D0ABEA2}"/>
              </a:ext>
            </a:extLst>
          </p:cNvPr>
          <p:cNvSpPr txBox="1"/>
          <p:nvPr/>
        </p:nvSpPr>
        <p:spPr>
          <a:xfrm>
            <a:off x="7330152" y="807821"/>
            <a:ext cx="1738677" cy="2031325"/>
          </a:xfrm>
          <a:prstGeom prst="rect">
            <a:avLst/>
          </a:prstGeom>
          <a:solidFill>
            <a:srgbClr val="2584D2"/>
          </a:solidFill>
        </p:spPr>
        <p:txBody>
          <a:bodyPr wrap="square" rtlCol="0">
            <a:spAutoFit/>
          </a:bodyPr>
          <a:lstStyle/>
          <a:p>
            <a:pPr marL="114300" indent="-114300">
              <a:buFont typeface="Arial" panose="020B0604020202020204" pitchFamily="34" charset="0"/>
              <a:buChar char="•"/>
            </a:pPr>
            <a:r>
              <a:rPr lang="en-US" sz="1400" dirty="0">
                <a:solidFill>
                  <a:schemeClr val="bg2"/>
                </a:solidFill>
              </a:rPr>
              <a:t>Refer to specialist or interdisciplinary care</a:t>
            </a:r>
          </a:p>
          <a:p>
            <a:pPr marL="114300" indent="-114300">
              <a:buFont typeface="Arial" panose="020B0604020202020204" pitchFamily="34" charset="0"/>
              <a:buChar char="•"/>
            </a:pPr>
            <a:r>
              <a:rPr lang="en-US" sz="1400" dirty="0">
                <a:solidFill>
                  <a:schemeClr val="bg2"/>
                </a:solidFill>
              </a:rPr>
              <a:t>Consider acute treatment to help control:</a:t>
            </a:r>
          </a:p>
          <a:p>
            <a:pPr marL="236538" indent="-236538"/>
            <a:r>
              <a:rPr lang="en-US" sz="1400" dirty="0">
                <a:solidFill>
                  <a:schemeClr val="bg2"/>
                </a:solidFill>
              </a:rPr>
              <a:t>  - Wet wrap therapy</a:t>
            </a:r>
          </a:p>
          <a:p>
            <a:r>
              <a:rPr lang="en-US" sz="1400" dirty="0">
                <a:solidFill>
                  <a:schemeClr val="bg2"/>
                </a:solidFill>
              </a:rPr>
              <a:t>  - Hospitalization</a:t>
            </a:r>
          </a:p>
        </p:txBody>
      </p:sp>
      <p:sp>
        <p:nvSpPr>
          <p:cNvPr id="14" name="TextBox 13">
            <a:extLst>
              <a:ext uri="{FF2B5EF4-FFF2-40B4-BE49-F238E27FC236}">
                <a16:creationId xmlns:a16="http://schemas.microsoft.com/office/drawing/2014/main" id="{8B1A4391-A617-AB4C-B489-2035791C0C5A}"/>
              </a:ext>
            </a:extLst>
          </p:cNvPr>
          <p:cNvSpPr txBox="1"/>
          <p:nvPr/>
        </p:nvSpPr>
        <p:spPr>
          <a:xfrm>
            <a:off x="5329541" y="2897901"/>
            <a:ext cx="1993903" cy="738664"/>
          </a:xfrm>
          <a:prstGeom prst="rect">
            <a:avLst/>
          </a:prstGeom>
          <a:solidFill>
            <a:srgbClr val="2584D2"/>
          </a:solidFill>
        </p:spPr>
        <p:txBody>
          <a:bodyPr wrap="square" rtlCol="0">
            <a:spAutoFit/>
          </a:bodyPr>
          <a:lstStyle/>
          <a:p>
            <a:pPr algn="ctr"/>
            <a:r>
              <a:rPr lang="en-US" sz="1400" dirty="0">
                <a:solidFill>
                  <a:schemeClr val="bg2"/>
                </a:solidFill>
              </a:rPr>
              <a:t>3-month therapeutic trial with reassessment at 4-8 weeks</a:t>
            </a:r>
          </a:p>
        </p:txBody>
      </p:sp>
      <p:cxnSp>
        <p:nvCxnSpPr>
          <p:cNvPr id="15" name="Straight Arrow Connector 14">
            <a:extLst>
              <a:ext uri="{FF2B5EF4-FFF2-40B4-BE49-F238E27FC236}">
                <a16:creationId xmlns:a16="http://schemas.microsoft.com/office/drawing/2014/main" id="{5E8DE8C2-865E-9548-B78E-D7DC6B2A39A2}"/>
              </a:ext>
            </a:extLst>
          </p:cNvPr>
          <p:cNvCxnSpPr/>
          <p:nvPr/>
        </p:nvCxnSpPr>
        <p:spPr>
          <a:xfrm>
            <a:off x="2344235" y="2138588"/>
            <a:ext cx="0" cy="274320"/>
          </a:xfrm>
          <a:prstGeom prst="straightConnector1">
            <a:avLst/>
          </a:prstGeom>
          <a:ln w="38100">
            <a:solidFill>
              <a:srgbClr val="629E3A"/>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AD93F2F-587B-414B-BC3E-9353A0DFB365}"/>
              </a:ext>
            </a:extLst>
          </p:cNvPr>
          <p:cNvCxnSpPr>
            <a:cxnSpLocks/>
          </p:cNvCxnSpPr>
          <p:nvPr/>
        </p:nvCxnSpPr>
        <p:spPr>
          <a:xfrm>
            <a:off x="4225473" y="2138588"/>
            <a:ext cx="0" cy="274320"/>
          </a:xfrm>
          <a:prstGeom prst="straightConnector1">
            <a:avLst/>
          </a:prstGeom>
          <a:ln w="38100">
            <a:solidFill>
              <a:srgbClr val="629E3A"/>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303FAB2-BDFD-874D-910C-9ACBA333E454}"/>
              </a:ext>
            </a:extLst>
          </p:cNvPr>
          <p:cNvCxnSpPr>
            <a:cxnSpLocks/>
          </p:cNvCxnSpPr>
          <p:nvPr/>
        </p:nvCxnSpPr>
        <p:spPr>
          <a:xfrm>
            <a:off x="4225473" y="3160221"/>
            <a:ext cx="1" cy="144588"/>
          </a:xfrm>
          <a:prstGeom prst="line">
            <a:avLst/>
          </a:prstGeom>
          <a:ln w="38100">
            <a:solidFill>
              <a:srgbClr val="629E3A"/>
            </a:solidFill>
          </a:ln>
        </p:spPr>
        <p:style>
          <a:lnRef idx="2">
            <a:schemeClr val="accent1"/>
          </a:lnRef>
          <a:fillRef idx="0">
            <a:schemeClr val="accent1"/>
          </a:fillRef>
          <a:effectRef idx="1">
            <a:schemeClr val="accent1"/>
          </a:effectRef>
          <a:fontRef idx="minor">
            <a:schemeClr val="tx1"/>
          </a:fontRef>
        </p:style>
      </p:cxnSp>
      <p:sp>
        <p:nvSpPr>
          <p:cNvPr id="17" name="Title 16">
            <a:extLst>
              <a:ext uri="{FF2B5EF4-FFF2-40B4-BE49-F238E27FC236}">
                <a16:creationId xmlns:a16="http://schemas.microsoft.com/office/drawing/2014/main" id="{8C927692-EB5E-034D-B70F-D64FDEB795D3}"/>
              </a:ext>
            </a:extLst>
          </p:cNvPr>
          <p:cNvSpPr>
            <a:spLocks noGrp="1"/>
          </p:cNvSpPr>
          <p:nvPr>
            <p:ph type="title"/>
          </p:nvPr>
        </p:nvSpPr>
        <p:spPr>
          <a:xfrm>
            <a:off x="409570" y="103859"/>
            <a:ext cx="8547101" cy="523990"/>
          </a:xfrm>
        </p:spPr>
        <p:txBody>
          <a:bodyPr/>
          <a:lstStyle/>
          <a:p>
            <a:r>
              <a:rPr lang="en-US" sz="3300" dirty="0">
                <a:solidFill>
                  <a:schemeClr val="bg1"/>
                </a:solidFill>
              </a:rPr>
              <a:t>Stepping Up from Moderate-to-Severe AD</a:t>
            </a:r>
            <a:endParaRPr lang="en-US" sz="3300" dirty="0"/>
          </a:p>
        </p:txBody>
      </p:sp>
      <p:sp>
        <p:nvSpPr>
          <p:cNvPr id="20" name="Text Placeholder 19">
            <a:extLst>
              <a:ext uri="{FF2B5EF4-FFF2-40B4-BE49-F238E27FC236}">
                <a16:creationId xmlns:a16="http://schemas.microsoft.com/office/drawing/2014/main" id="{8ABFA4ED-8418-D940-8289-4EF3C5C3AB88}"/>
              </a:ext>
            </a:extLst>
          </p:cNvPr>
          <p:cNvSpPr>
            <a:spLocks noGrp="1"/>
          </p:cNvSpPr>
          <p:nvPr>
            <p:ph type="body" sz="quarter" idx="11"/>
          </p:nvPr>
        </p:nvSpPr>
        <p:spPr>
          <a:xfrm>
            <a:off x="-1" y="4596051"/>
            <a:ext cx="8044963" cy="538096"/>
          </a:xfrm>
        </p:spPr>
        <p:txBody>
          <a:bodyPr/>
          <a:lstStyle/>
          <a:p>
            <a:pPr marL="7938" indent="-7938"/>
            <a:r>
              <a:rPr lang="en-US" dirty="0">
                <a:solidFill>
                  <a:srgbClr val="5C6B72"/>
                </a:solidFill>
              </a:rPr>
              <a:t>*Before stepping up therapy, assess for nonadherence, potential comorbidities, and other factors that might negatively affect response to therapy;</a:t>
            </a:r>
            <a:r>
              <a:rPr lang="en-US" baseline="30000" dirty="0">
                <a:solidFill>
                  <a:srgbClr val="5C6B72"/>
                </a:solidFill>
              </a:rPr>
              <a:t>†</a:t>
            </a:r>
            <a:r>
              <a:rPr lang="en-US" dirty="0">
                <a:solidFill>
                  <a:srgbClr val="5C6B72"/>
                </a:solidFill>
              </a:rPr>
              <a:t>Not FDA-approved; </a:t>
            </a:r>
            <a:r>
              <a:rPr lang="en-US" baseline="30000" dirty="0">
                <a:solidFill>
                  <a:srgbClr val="5C6B72"/>
                </a:solidFill>
              </a:rPr>
              <a:t>‡</a:t>
            </a:r>
            <a:r>
              <a:rPr lang="en-US" dirty="0">
                <a:solidFill>
                  <a:srgbClr val="5C6B72"/>
                </a:solidFill>
              </a:rPr>
              <a:t>FDA-approved but should be used only in acute flares or as rescue therapy</a:t>
            </a:r>
          </a:p>
          <a:p>
            <a:pPr>
              <a:spcBef>
                <a:spcPts val="200"/>
              </a:spcBef>
            </a:pPr>
            <a:r>
              <a:rPr lang="en-US" dirty="0">
                <a:solidFill>
                  <a:srgbClr val="5C6B72"/>
                </a:solidFill>
              </a:rPr>
              <a:t>Boguniewicz M, et al. </a:t>
            </a:r>
            <a:r>
              <a:rPr lang="en-US" i="1" dirty="0">
                <a:solidFill>
                  <a:srgbClr val="5C6B72"/>
                </a:solidFill>
              </a:rPr>
              <a:t>Ann Allergy Asthma Immunol</a:t>
            </a:r>
            <a:r>
              <a:rPr lang="en-US" dirty="0">
                <a:solidFill>
                  <a:srgbClr val="5C6B72"/>
                </a:solidFill>
              </a:rPr>
              <a:t>. 2018;120(1):10-22.</a:t>
            </a:r>
          </a:p>
        </p:txBody>
      </p:sp>
    </p:spTree>
    <p:extLst>
      <p:ext uri="{BB962C8B-B14F-4D97-AF65-F5344CB8AC3E}">
        <p14:creationId xmlns:p14="http://schemas.microsoft.com/office/powerpoint/2010/main" val="43715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id="{F5DB7CC5-1518-D744-AD13-94EC16FB9B99}"/>
              </a:ext>
            </a:extLst>
          </p:cNvPr>
          <p:cNvSpPr/>
          <p:nvPr/>
        </p:nvSpPr>
        <p:spPr>
          <a:xfrm flipH="1">
            <a:off x="1657350" y="2859015"/>
            <a:ext cx="7047464" cy="1768980"/>
          </a:xfrm>
          <a:prstGeom prst="wedgeRoundRectCallout">
            <a:avLst>
              <a:gd name="adj1" fmla="val 66294"/>
              <a:gd name="adj2" fmla="val -38459"/>
              <a:gd name="adj3" fmla="val 16667"/>
            </a:avLst>
          </a:prstGeom>
          <a:solidFill>
            <a:srgbClr val="1B619B"/>
          </a:solidFill>
          <a:ln>
            <a:solidFill>
              <a:srgbClr val="8595C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3" name="Freeform 2">
            <a:extLst>
              <a:ext uri="{FF2B5EF4-FFF2-40B4-BE49-F238E27FC236}">
                <a16:creationId xmlns:a16="http://schemas.microsoft.com/office/drawing/2014/main" id="{0189F02B-CD69-F242-AAD7-D6825CEF0006}"/>
              </a:ext>
            </a:extLst>
          </p:cNvPr>
          <p:cNvSpPr>
            <a:spLocks noChangeArrowheads="1"/>
          </p:cNvSpPr>
          <p:nvPr/>
        </p:nvSpPr>
        <p:spPr bwMode="auto">
          <a:xfrm>
            <a:off x="0" y="50981"/>
            <a:ext cx="8915400" cy="2827799"/>
          </a:xfrm>
          <a:custGeom>
            <a:avLst/>
            <a:gdLst>
              <a:gd name="T0" fmla="*/ 6960 w 11057"/>
              <a:gd name="T1" fmla="*/ 1235 h 9561"/>
              <a:gd name="T2" fmla="*/ 6960 w 11057"/>
              <a:gd name="T3" fmla="*/ 1235 h 9561"/>
              <a:gd name="T4" fmla="*/ 7669 w 11057"/>
              <a:gd name="T5" fmla="*/ 1130 h 9561"/>
              <a:gd name="T6" fmla="*/ 9771 w 11057"/>
              <a:gd name="T7" fmla="*/ 3257 h 9561"/>
              <a:gd name="T8" fmla="*/ 9902 w 11057"/>
              <a:gd name="T9" fmla="*/ 3467 h 9561"/>
              <a:gd name="T10" fmla="*/ 10925 w 11057"/>
              <a:gd name="T11" fmla="*/ 4675 h 9561"/>
              <a:gd name="T12" fmla="*/ 10426 w 11057"/>
              <a:gd name="T13" fmla="*/ 6645 h 9561"/>
              <a:gd name="T14" fmla="*/ 8484 w 11057"/>
              <a:gd name="T15" fmla="*/ 7091 h 9561"/>
              <a:gd name="T16" fmla="*/ 8011 w 11057"/>
              <a:gd name="T17" fmla="*/ 7512 h 9561"/>
              <a:gd name="T18" fmla="*/ 6225 w 11057"/>
              <a:gd name="T19" fmla="*/ 7801 h 9561"/>
              <a:gd name="T20" fmla="*/ 5831 w 11057"/>
              <a:gd name="T21" fmla="*/ 7775 h 9561"/>
              <a:gd name="T22" fmla="*/ 3887 w 11057"/>
              <a:gd name="T23" fmla="*/ 8064 h 9561"/>
              <a:gd name="T24" fmla="*/ 3598 w 11057"/>
              <a:gd name="T25" fmla="*/ 8247 h 9561"/>
              <a:gd name="T26" fmla="*/ 3703 w 11057"/>
              <a:gd name="T27" fmla="*/ 9507 h 9561"/>
              <a:gd name="T28" fmla="*/ 3651 w 11057"/>
              <a:gd name="T29" fmla="*/ 9560 h 9561"/>
              <a:gd name="T30" fmla="*/ 2469 w 11057"/>
              <a:gd name="T31" fmla="*/ 7460 h 9561"/>
              <a:gd name="T32" fmla="*/ 2075 w 11057"/>
              <a:gd name="T33" fmla="*/ 7118 h 9561"/>
              <a:gd name="T34" fmla="*/ 289 w 11057"/>
              <a:gd name="T35" fmla="*/ 5831 h 9561"/>
              <a:gd name="T36" fmla="*/ 867 w 11057"/>
              <a:gd name="T37" fmla="*/ 3625 h 9561"/>
              <a:gd name="T38" fmla="*/ 1051 w 11057"/>
              <a:gd name="T39" fmla="*/ 3126 h 9561"/>
              <a:gd name="T40" fmla="*/ 3231 w 11057"/>
              <a:gd name="T41" fmla="*/ 1287 h 9561"/>
              <a:gd name="T42" fmla="*/ 3546 w 11057"/>
              <a:gd name="T43" fmla="*/ 1182 h 9561"/>
              <a:gd name="T44" fmla="*/ 5043 w 11057"/>
              <a:gd name="T45" fmla="*/ 53 h 9561"/>
              <a:gd name="T46" fmla="*/ 6777 w 11057"/>
              <a:gd name="T47" fmla="*/ 1130 h 9561"/>
              <a:gd name="T48" fmla="*/ 6960 w 11057"/>
              <a:gd name="T49" fmla="*/ 1235 h 9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57" h="9561">
                <a:moveTo>
                  <a:pt x="6960" y="1235"/>
                </a:moveTo>
                <a:lnTo>
                  <a:pt x="6960" y="1235"/>
                </a:lnTo>
                <a:cubicBezTo>
                  <a:pt x="7170" y="1261"/>
                  <a:pt x="7538" y="1130"/>
                  <a:pt x="7669" y="1130"/>
                </a:cubicBezTo>
                <a:cubicBezTo>
                  <a:pt x="8851" y="1025"/>
                  <a:pt x="9771" y="2154"/>
                  <a:pt x="9771" y="3257"/>
                </a:cubicBezTo>
                <a:cubicBezTo>
                  <a:pt x="9744" y="3362"/>
                  <a:pt x="9797" y="3440"/>
                  <a:pt x="9902" y="3467"/>
                </a:cubicBezTo>
                <a:cubicBezTo>
                  <a:pt x="10348" y="3677"/>
                  <a:pt x="10794" y="4177"/>
                  <a:pt x="10925" y="4675"/>
                </a:cubicBezTo>
                <a:cubicBezTo>
                  <a:pt x="11056" y="5332"/>
                  <a:pt x="10951" y="6146"/>
                  <a:pt x="10426" y="6645"/>
                </a:cubicBezTo>
                <a:cubicBezTo>
                  <a:pt x="9902" y="7118"/>
                  <a:pt x="9140" y="7170"/>
                  <a:pt x="8484" y="7091"/>
                </a:cubicBezTo>
                <a:cubicBezTo>
                  <a:pt x="8248" y="7065"/>
                  <a:pt x="8169" y="7354"/>
                  <a:pt x="8011" y="7512"/>
                </a:cubicBezTo>
                <a:cubicBezTo>
                  <a:pt x="7538" y="7959"/>
                  <a:pt x="6829" y="8064"/>
                  <a:pt x="6225" y="7801"/>
                </a:cubicBezTo>
                <a:cubicBezTo>
                  <a:pt x="6093" y="7696"/>
                  <a:pt x="5988" y="7670"/>
                  <a:pt x="5831" y="7775"/>
                </a:cubicBezTo>
                <a:cubicBezTo>
                  <a:pt x="5253" y="8221"/>
                  <a:pt x="4597" y="8300"/>
                  <a:pt x="3887" y="8064"/>
                </a:cubicBezTo>
                <a:cubicBezTo>
                  <a:pt x="3677" y="7985"/>
                  <a:pt x="3625" y="8037"/>
                  <a:pt x="3598" y="8247"/>
                </a:cubicBezTo>
                <a:cubicBezTo>
                  <a:pt x="3493" y="8693"/>
                  <a:pt x="3572" y="9086"/>
                  <a:pt x="3703" y="9507"/>
                </a:cubicBezTo>
                <a:cubicBezTo>
                  <a:pt x="3677" y="9534"/>
                  <a:pt x="3677" y="9534"/>
                  <a:pt x="3651" y="9560"/>
                </a:cubicBezTo>
                <a:cubicBezTo>
                  <a:pt x="2890" y="9060"/>
                  <a:pt x="2626" y="8300"/>
                  <a:pt x="2469" y="7460"/>
                </a:cubicBezTo>
                <a:cubicBezTo>
                  <a:pt x="2442" y="7196"/>
                  <a:pt x="2337" y="7118"/>
                  <a:pt x="2075" y="7118"/>
                </a:cubicBezTo>
                <a:cubicBezTo>
                  <a:pt x="1287" y="7091"/>
                  <a:pt x="551" y="6566"/>
                  <a:pt x="289" y="5831"/>
                </a:cubicBezTo>
                <a:cubicBezTo>
                  <a:pt x="0" y="5043"/>
                  <a:pt x="210" y="4150"/>
                  <a:pt x="867" y="3625"/>
                </a:cubicBezTo>
                <a:cubicBezTo>
                  <a:pt x="1051" y="3467"/>
                  <a:pt x="1077" y="3336"/>
                  <a:pt x="1051" y="3126"/>
                </a:cubicBezTo>
                <a:cubicBezTo>
                  <a:pt x="867" y="1839"/>
                  <a:pt x="1996" y="893"/>
                  <a:pt x="3231" y="1287"/>
                </a:cubicBezTo>
                <a:cubicBezTo>
                  <a:pt x="3362" y="1313"/>
                  <a:pt x="3441" y="1418"/>
                  <a:pt x="3546" y="1182"/>
                </a:cubicBezTo>
                <a:cubicBezTo>
                  <a:pt x="3835" y="578"/>
                  <a:pt x="4360" y="106"/>
                  <a:pt x="5043" y="53"/>
                </a:cubicBezTo>
                <a:cubicBezTo>
                  <a:pt x="5752" y="0"/>
                  <a:pt x="6488" y="473"/>
                  <a:pt x="6777" y="1130"/>
                </a:cubicBezTo>
                <a:cubicBezTo>
                  <a:pt x="6803" y="1182"/>
                  <a:pt x="6882" y="1208"/>
                  <a:pt x="6960" y="1235"/>
                </a:cubicBezTo>
              </a:path>
            </a:pathLst>
          </a:custGeom>
          <a:solidFill>
            <a:srgbClr val="81B748"/>
          </a:solidFill>
          <a:ln w="25400" cap="flat">
            <a:solidFill>
              <a:schemeClr val="bg2"/>
            </a:solidFill>
            <a:bevel/>
            <a:headEnd/>
            <a:tailEnd/>
          </a:ln>
          <a:effectLst/>
        </p:spPr>
        <p:txBody>
          <a:bodyPr wrap="none" anchor="ctr"/>
          <a:lstStyle/>
          <a:p>
            <a:pPr eaLnBrk="1">
              <a:lnSpc>
                <a:spcPct val="93000"/>
              </a:lnSpc>
              <a:buClr>
                <a:srgbClr val="000000"/>
              </a:buClr>
              <a:buSzPct val="100000"/>
              <a:buFont typeface="Times New Roman" charset="0"/>
              <a:buNone/>
              <a:defRPr/>
            </a:pPr>
            <a:endParaRPr lang="en-US" dirty="0">
              <a:ea typeface="+mn-ea"/>
              <a:cs typeface="+mn-cs"/>
            </a:endParaRPr>
          </a:p>
        </p:txBody>
      </p:sp>
      <p:sp>
        <p:nvSpPr>
          <p:cNvPr id="4" name="TextBox 3">
            <a:extLst>
              <a:ext uri="{FF2B5EF4-FFF2-40B4-BE49-F238E27FC236}">
                <a16:creationId xmlns:a16="http://schemas.microsoft.com/office/drawing/2014/main" id="{B389368A-4E11-E74A-925E-7EAE4933235D}"/>
              </a:ext>
            </a:extLst>
          </p:cNvPr>
          <p:cNvSpPr txBox="1"/>
          <p:nvPr/>
        </p:nvSpPr>
        <p:spPr>
          <a:xfrm>
            <a:off x="865272" y="596713"/>
            <a:ext cx="6893321" cy="1685077"/>
          </a:xfrm>
          <a:prstGeom prst="rect">
            <a:avLst/>
          </a:prstGeom>
          <a:noFill/>
        </p:spPr>
        <p:txBody>
          <a:bodyPr wrap="square" rtlCol="0">
            <a:spAutoFit/>
          </a:bodyPr>
          <a:lstStyle/>
          <a:p>
            <a:pPr algn="ctr">
              <a:lnSpc>
                <a:spcPct val="90000"/>
              </a:lnSpc>
            </a:pPr>
            <a:r>
              <a:rPr lang="en-US" sz="2300" dirty="0">
                <a:solidFill>
                  <a:schemeClr val="bg1"/>
                </a:solidFill>
              </a:rPr>
              <a:t>Considering that there's not too much </a:t>
            </a:r>
            <a:r>
              <a:rPr lang="en-US" sz="2300" b="1" dirty="0">
                <a:solidFill>
                  <a:schemeClr val="bg1"/>
                </a:solidFill>
              </a:rPr>
              <a:t>medication</a:t>
            </a:r>
            <a:r>
              <a:rPr lang="en-US" sz="2300" dirty="0">
                <a:solidFill>
                  <a:schemeClr val="bg1"/>
                </a:solidFill>
              </a:rPr>
              <a:t> to help eczema at the moment, as far as I'm </a:t>
            </a:r>
            <a:r>
              <a:rPr lang="en-US" sz="2300" b="1" dirty="0">
                <a:solidFill>
                  <a:schemeClr val="bg1"/>
                </a:solidFill>
              </a:rPr>
              <a:t>aware</a:t>
            </a:r>
            <a:r>
              <a:rPr lang="en-US" sz="2300" dirty="0">
                <a:solidFill>
                  <a:schemeClr val="bg1"/>
                </a:solidFill>
              </a:rPr>
              <a:t>, other than topical steroids, I don't believe it was the doctor's fault, but more the amount of variety of medications for atopic dermatitis.</a:t>
            </a:r>
          </a:p>
        </p:txBody>
      </p:sp>
      <p:sp>
        <p:nvSpPr>
          <p:cNvPr id="6" name="TextBox 5">
            <a:extLst>
              <a:ext uri="{FF2B5EF4-FFF2-40B4-BE49-F238E27FC236}">
                <a16:creationId xmlns:a16="http://schemas.microsoft.com/office/drawing/2014/main" id="{3663A95E-D9B2-AF48-80BC-323BC4FA8A96}"/>
              </a:ext>
            </a:extLst>
          </p:cNvPr>
          <p:cNvSpPr txBox="1"/>
          <p:nvPr/>
        </p:nvSpPr>
        <p:spPr>
          <a:xfrm>
            <a:off x="1805314" y="3057063"/>
            <a:ext cx="6664316" cy="1423467"/>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spcBef>
                <a:spcPts val="1600"/>
              </a:spcBef>
            </a:pPr>
            <a:r>
              <a:rPr lang="en-US" sz="2200" dirty="0">
                <a:solidFill>
                  <a:schemeClr val="bg1"/>
                </a:solidFill>
              </a:rPr>
              <a:t>Most dermatologists that you come across, this is not a </a:t>
            </a:r>
            <a:r>
              <a:rPr lang="en-US" sz="2200" b="1" dirty="0">
                <a:solidFill>
                  <a:schemeClr val="bg1"/>
                </a:solidFill>
              </a:rPr>
              <a:t>patient-doctor communication</a:t>
            </a:r>
            <a:r>
              <a:rPr lang="en-US" sz="2200" dirty="0">
                <a:solidFill>
                  <a:schemeClr val="bg1"/>
                </a:solidFill>
              </a:rPr>
              <a:t>. This is a ‘doctor knows best,’ and the patient is just there to take what is given to them.</a:t>
            </a:r>
          </a:p>
        </p:txBody>
      </p:sp>
      <p:sp>
        <p:nvSpPr>
          <p:cNvPr id="7" name="Text Placeholder 6">
            <a:extLst>
              <a:ext uri="{FF2B5EF4-FFF2-40B4-BE49-F238E27FC236}">
                <a16:creationId xmlns:a16="http://schemas.microsoft.com/office/drawing/2014/main" id="{4D0B4B8C-6172-FE43-B658-70130273BD9E}"/>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37752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841E153-45B1-0A41-9D30-C2FD667F56C4}"/>
              </a:ext>
            </a:extLst>
          </p:cNvPr>
          <p:cNvSpPr>
            <a:spLocks noGrp="1"/>
          </p:cNvSpPr>
          <p:nvPr>
            <p:ph idx="1"/>
          </p:nvPr>
        </p:nvSpPr>
        <p:spPr>
          <a:xfrm>
            <a:off x="417095" y="1087314"/>
            <a:ext cx="8793580" cy="875624"/>
          </a:xfrm>
        </p:spPr>
        <p:txBody>
          <a:bodyPr/>
          <a:lstStyle/>
          <a:p>
            <a:r>
              <a:rPr lang="en-US" sz="1800" dirty="0"/>
              <a:t>Black adults with AD less likely than White adults to be treated with non-steroidal topicals and dupilumab </a:t>
            </a:r>
          </a:p>
          <a:p>
            <a:endParaRPr lang="en-US" sz="1800" dirty="0"/>
          </a:p>
        </p:txBody>
      </p:sp>
      <p:sp>
        <p:nvSpPr>
          <p:cNvPr id="6" name="Text Placeholder 5">
            <a:extLst>
              <a:ext uri="{FF2B5EF4-FFF2-40B4-BE49-F238E27FC236}">
                <a16:creationId xmlns:a16="http://schemas.microsoft.com/office/drawing/2014/main" id="{FB87785F-CD2B-CA41-9ABB-213816080385}"/>
              </a:ext>
            </a:extLst>
          </p:cNvPr>
          <p:cNvSpPr>
            <a:spLocks noGrp="1"/>
          </p:cNvSpPr>
          <p:nvPr>
            <p:ph type="body" sz="quarter" idx="10"/>
          </p:nvPr>
        </p:nvSpPr>
        <p:spPr>
          <a:xfrm>
            <a:off x="33123" y="4882075"/>
            <a:ext cx="8033657" cy="250838"/>
          </a:xfrm>
        </p:spPr>
        <p:txBody>
          <a:bodyPr/>
          <a:lstStyle/>
          <a:p>
            <a:r>
              <a:rPr lang="en-US" dirty="0">
                <a:solidFill>
                  <a:srgbClr val="5C6B72"/>
                </a:solidFill>
                <a:latin typeface="Arial" charset="0"/>
              </a:rPr>
              <a:t>Bell MA, et al. </a:t>
            </a:r>
            <a:r>
              <a:rPr lang="en-US" i="1" dirty="0">
                <a:solidFill>
                  <a:srgbClr val="5C6B72"/>
                </a:solidFill>
                <a:latin typeface="Arial" charset="0"/>
              </a:rPr>
              <a:t>J Natl Med Assoc.</a:t>
            </a:r>
            <a:r>
              <a:rPr lang="en-US" dirty="0">
                <a:solidFill>
                  <a:srgbClr val="5C6B72"/>
                </a:solidFill>
                <a:latin typeface="Arial" charset="0"/>
              </a:rPr>
              <a:t> 2020;112(6):650-653. </a:t>
            </a:r>
          </a:p>
        </p:txBody>
      </p:sp>
      <p:sp>
        <p:nvSpPr>
          <p:cNvPr id="9" name="Title 8">
            <a:extLst>
              <a:ext uri="{FF2B5EF4-FFF2-40B4-BE49-F238E27FC236}">
                <a16:creationId xmlns:a16="http://schemas.microsoft.com/office/drawing/2014/main" id="{7EC74E8C-6149-C840-920B-5EF00B7CAF98}"/>
              </a:ext>
            </a:extLst>
          </p:cNvPr>
          <p:cNvSpPr>
            <a:spLocks noGrp="1"/>
          </p:cNvSpPr>
          <p:nvPr>
            <p:ph type="title"/>
          </p:nvPr>
        </p:nvSpPr>
        <p:spPr>
          <a:xfrm>
            <a:off x="417095" y="-2062"/>
            <a:ext cx="8309810" cy="1034129"/>
          </a:xfrm>
        </p:spPr>
        <p:txBody>
          <a:bodyPr/>
          <a:lstStyle/>
          <a:p>
            <a:r>
              <a:rPr lang="en-US" dirty="0">
                <a:solidFill>
                  <a:schemeClr val="bg1"/>
                </a:solidFill>
              </a:rPr>
              <a:t>Recognize Disparities in AD Treatment </a:t>
            </a:r>
            <a:endParaRPr lang="en-US" dirty="0"/>
          </a:p>
        </p:txBody>
      </p:sp>
      <p:grpSp>
        <p:nvGrpSpPr>
          <p:cNvPr id="2" name="Group 1">
            <a:extLst>
              <a:ext uri="{FF2B5EF4-FFF2-40B4-BE49-F238E27FC236}">
                <a16:creationId xmlns:a16="http://schemas.microsoft.com/office/drawing/2014/main" id="{786F0F86-9202-844C-AF06-B8025FC6404E}"/>
              </a:ext>
            </a:extLst>
          </p:cNvPr>
          <p:cNvGrpSpPr/>
          <p:nvPr/>
        </p:nvGrpSpPr>
        <p:grpSpPr>
          <a:xfrm>
            <a:off x="480795" y="1650915"/>
            <a:ext cx="7585985" cy="2984110"/>
            <a:chOff x="480795" y="1650915"/>
            <a:chExt cx="7585985" cy="2984110"/>
          </a:xfrm>
        </p:grpSpPr>
        <p:pic>
          <p:nvPicPr>
            <p:cNvPr id="50" name="Picture 49" descr="A picture containing text, antenna, screenshot&#10;&#10;Description automatically generated">
              <a:extLst>
                <a:ext uri="{FF2B5EF4-FFF2-40B4-BE49-F238E27FC236}">
                  <a16:creationId xmlns:a16="http://schemas.microsoft.com/office/drawing/2014/main" id="{1675BAC2-8D36-A247-B706-110914658A26}"/>
                </a:ext>
              </a:extLst>
            </p:cNvPr>
            <p:cNvPicPr>
              <a:picLocks noChangeAspect="1"/>
            </p:cNvPicPr>
            <p:nvPr/>
          </p:nvPicPr>
          <p:blipFill rotWithShape="1">
            <a:blip r:embed="rId3"/>
            <a:srcRect l="17019" r="1450"/>
            <a:stretch/>
          </p:blipFill>
          <p:spPr>
            <a:xfrm>
              <a:off x="1943100" y="2105306"/>
              <a:ext cx="5852160" cy="2359688"/>
            </a:xfrm>
            <a:prstGeom prst="rect">
              <a:avLst/>
            </a:prstGeom>
          </p:spPr>
        </p:pic>
        <p:sp>
          <p:nvSpPr>
            <p:cNvPr id="17" name="TextBox 16">
              <a:extLst>
                <a:ext uri="{FF2B5EF4-FFF2-40B4-BE49-F238E27FC236}">
                  <a16:creationId xmlns:a16="http://schemas.microsoft.com/office/drawing/2014/main" id="{A89A1538-4953-5D49-8A75-34E8ED442DAD}"/>
                </a:ext>
              </a:extLst>
            </p:cNvPr>
            <p:cNvSpPr txBox="1"/>
            <p:nvPr/>
          </p:nvSpPr>
          <p:spPr>
            <a:xfrm>
              <a:off x="4201998" y="2295854"/>
              <a:ext cx="1366630" cy="215444"/>
            </a:xfrm>
            <a:prstGeom prst="rect">
              <a:avLst/>
            </a:prstGeom>
            <a:solidFill>
              <a:schemeClr val="bg1"/>
            </a:solidFill>
          </p:spPr>
          <p:txBody>
            <a:bodyPr wrap="square" lIns="0" tIns="0" rIns="0" bIns="0" rtlCol="0">
              <a:spAutoFit/>
            </a:bodyPr>
            <a:lstStyle/>
            <a:p>
              <a:pPr algn="r"/>
              <a:r>
                <a:rPr lang="en-US" sz="1400" dirty="0"/>
                <a:t>Dupilumab</a:t>
              </a:r>
            </a:p>
          </p:txBody>
        </p:sp>
        <p:sp>
          <p:nvSpPr>
            <p:cNvPr id="18" name="TextBox 17">
              <a:extLst>
                <a:ext uri="{FF2B5EF4-FFF2-40B4-BE49-F238E27FC236}">
                  <a16:creationId xmlns:a16="http://schemas.microsoft.com/office/drawing/2014/main" id="{724043F6-F2E1-B947-8C61-96CA6A119021}"/>
                </a:ext>
              </a:extLst>
            </p:cNvPr>
            <p:cNvSpPr txBox="1"/>
            <p:nvPr/>
          </p:nvSpPr>
          <p:spPr>
            <a:xfrm>
              <a:off x="4201998" y="2542937"/>
              <a:ext cx="1366630" cy="215444"/>
            </a:xfrm>
            <a:prstGeom prst="rect">
              <a:avLst/>
            </a:prstGeom>
            <a:solidFill>
              <a:schemeClr val="bg1"/>
            </a:solidFill>
          </p:spPr>
          <p:txBody>
            <a:bodyPr wrap="square" lIns="0" tIns="0" rIns="0" bIns="0" rtlCol="0">
              <a:spAutoFit/>
            </a:bodyPr>
            <a:lstStyle/>
            <a:p>
              <a:pPr algn="r"/>
              <a:r>
                <a:rPr lang="en-US" sz="1400" dirty="0"/>
                <a:t>Crisaborole</a:t>
              </a:r>
            </a:p>
          </p:txBody>
        </p:sp>
        <p:sp>
          <p:nvSpPr>
            <p:cNvPr id="19" name="TextBox 18">
              <a:extLst>
                <a:ext uri="{FF2B5EF4-FFF2-40B4-BE49-F238E27FC236}">
                  <a16:creationId xmlns:a16="http://schemas.microsoft.com/office/drawing/2014/main" id="{5F0DCF74-18C9-F14E-9A00-90E44077AB25}"/>
                </a:ext>
              </a:extLst>
            </p:cNvPr>
            <p:cNvSpPr txBox="1"/>
            <p:nvPr/>
          </p:nvSpPr>
          <p:spPr>
            <a:xfrm>
              <a:off x="4201998" y="2788516"/>
              <a:ext cx="1366630" cy="215444"/>
            </a:xfrm>
            <a:prstGeom prst="rect">
              <a:avLst/>
            </a:prstGeom>
            <a:solidFill>
              <a:schemeClr val="bg1"/>
            </a:solidFill>
          </p:spPr>
          <p:txBody>
            <a:bodyPr wrap="square" lIns="0" tIns="0" rIns="0" bIns="0" rtlCol="0">
              <a:spAutoFit/>
            </a:bodyPr>
            <a:lstStyle/>
            <a:p>
              <a:pPr algn="r"/>
              <a:r>
                <a:rPr lang="en-US" sz="1400" dirty="0"/>
                <a:t>Pimecrolimus</a:t>
              </a:r>
            </a:p>
          </p:txBody>
        </p:sp>
        <p:sp>
          <p:nvSpPr>
            <p:cNvPr id="20" name="TextBox 19">
              <a:extLst>
                <a:ext uri="{FF2B5EF4-FFF2-40B4-BE49-F238E27FC236}">
                  <a16:creationId xmlns:a16="http://schemas.microsoft.com/office/drawing/2014/main" id="{663D91AA-23C2-FC4F-81AE-405CF37E6BAB}"/>
                </a:ext>
              </a:extLst>
            </p:cNvPr>
            <p:cNvSpPr txBox="1"/>
            <p:nvPr/>
          </p:nvSpPr>
          <p:spPr>
            <a:xfrm>
              <a:off x="4201998" y="3035463"/>
              <a:ext cx="1366630" cy="215444"/>
            </a:xfrm>
            <a:prstGeom prst="rect">
              <a:avLst/>
            </a:prstGeom>
            <a:solidFill>
              <a:schemeClr val="bg1"/>
            </a:solidFill>
          </p:spPr>
          <p:txBody>
            <a:bodyPr wrap="square" lIns="0" tIns="0" rIns="0" bIns="0" rtlCol="0">
              <a:spAutoFit/>
            </a:bodyPr>
            <a:lstStyle/>
            <a:p>
              <a:pPr algn="r"/>
              <a:r>
                <a:rPr lang="en-US" sz="1400" dirty="0"/>
                <a:t>Tacrolimus</a:t>
              </a:r>
            </a:p>
          </p:txBody>
        </p:sp>
        <p:sp>
          <p:nvSpPr>
            <p:cNvPr id="21" name="TextBox 20">
              <a:extLst>
                <a:ext uri="{FF2B5EF4-FFF2-40B4-BE49-F238E27FC236}">
                  <a16:creationId xmlns:a16="http://schemas.microsoft.com/office/drawing/2014/main" id="{370DF141-6C86-A04E-8117-E3F731FC032C}"/>
                </a:ext>
              </a:extLst>
            </p:cNvPr>
            <p:cNvSpPr txBox="1"/>
            <p:nvPr/>
          </p:nvSpPr>
          <p:spPr>
            <a:xfrm>
              <a:off x="4201998" y="3264019"/>
              <a:ext cx="1366630" cy="215444"/>
            </a:xfrm>
            <a:prstGeom prst="rect">
              <a:avLst/>
            </a:prstGeom>
            <a:solidFill>
              <a:schemeClr val="bg1"/>
            </a:solidFill>
          </p:spPr>
          <p:txBody>
            <a:bodyPr wrap="square" lIns="0" tIns="0" rIns="0" bIns="0" rtlCol="0">
              <a:spAutoFit/>
            </a:bodyPr>
            <a:lstStyle/>
            <a:p>
              <a:pPr algn="r"/>
              <a:r>
                <a:rPr lang="en-US" sz="1400" dirty="0"/>
                <a:t>Fluocinolone</a:t>
              </a:r>
            </a:p>
          </p:txBody>
        </p:sp>
        <p:sp>
          <p:nvSpPr>
            <p:cNvPr id="22" name="TextBox 21">
              <a:extLst>
                <a:ext uri="{FF2B5EF4-FFF2-40B4-BE49-F238E27FC236}">
                  <a16:creationId xmlns:a16="http://schemas.microsoft.com/office/drawing/2014/main" id="{D2257844-6273-D548-9CA3-1CD7F3AD2A5A}"/>
                </a:ext>
              </a:extLst>
            </p:cNvPr>
            <p:cNvSpPr txBox="1"/>
            <p:nvPr/>
          </p:nvSpPr>
          <p:spPr>
            <a:xfrm>
              <a:off x="4201998" y="3508116"/>
              <a:ext cx="1366630" cy="215444"/>
            </a:xfrm>
            <a:prstGeom prst="rect">
              <a:avLst/>
            </a:prstGeom>
            <a:solidFill>
              <a:schemeClr val="bg1"/>
            </a:solidFill>
          </p:spPr>
          <p:txBody>
            <a:bodyPr wrap="square" lIns="0" tIns="0" rIns="0" bIns="0" rtlCol="0">
              <a:spAutoFit/>
            </a:bodyPr>
            <a:lstStyle/>
            <a:p>
              <a:pPr algn="r"/>
              <a:r>
                <a:rPr lang="en-US" sz="1400" dirty="0"/>
                <a:t>Hydrocortisone</a:t>
              </a:r>
            </a:p>
          </p:txBody>
        </p:sp>
        <p:sp>
          <p:nvSpPr>
            <p:cNvPr id="23" name="TextBox 22">
              <a:extLst>
                <a:ext uri="{FF2B5EF4-FFF2-40B4-BE49-F238E27FC236}">
                  <a16:creationId xmlns:a16="http://schemas.microsoft.com/office/drawing/2014/main" id="{4A3661F4-29DB-F34D-A951-F288E83AA9D7}"/>
                </a:ext>
              </a:extLst>
            </p:cNvPr>
            <p:cNvSpPr txBox="1"/>
            <p:nvPr/>
          </p:nvSpPr>
          <p:spPr>
            <a:xfrm>
              <a:off x="4201998" y="3746406"/>
              <a:ext cx="1366630" cy="215444"/>
            </a:xfrm>
            <a:prstGeom prst="rect">
              <a:avLst/>
            </a:prstGeom>
            <a:solidFill>
              <a:schemeClr val="bg1"/>
            </a:solidFill>
          </p:spPr>
          <p:txBody>
            <a:bodyPr wrap="square" lIns="0" tIns="0" rIns="0" bIns="0" rtlCol="0">
              <a:spAutoFit/>
            </a:bodyPr>
            <a:lstStyle/>
            <a:p>
              <a:pPr algn="r"/>
              <a:r>
                <a:rPr lang="en-US" sz="1400" dirty="0"/>
                <a:t>Desonide</a:t>
              </a:r>
            </a:p>
          </p:txBody>
        </p:sp>
        <p:sp>
          <p:nvSpPr>
            <p:cNvPr id="24" name="TextBox 23">
              <a:extLst>
                <a:ext uri="{FF2B5EF4-FFF2-40B4-BE49-F238E27FC236}">
                  <a16:creationId xmlns:a16="http://schemas.microsoft.com/office/drawing/2014/main" id="{BA66F417-9AFE-B44C-AD56-605ECD7E85EA}"/>
                </a:ext>
              </a:extLst>
            </p:cNvPr>
            <p:cNvSpPr txBox="1"/>
            <p:nvPr/>
          </p:nvSpPr>
          <p:spPr>
            <a:xfrm>
              <a:off x="730087" y="2285719"/>
              <a:ext cx="1366630" cy="215444"/>
            </a:xfrm>
            <a:prstGeom prst="rect">
              <a:avLst/>
            </a:prstGeom>
            <a:solidFill>
              <a:schemeClr val="bg1"/>
            </a:solidFill>
          </p:spPr>
          <p:txBody>
            <a:bodyPr wrap="square" lIns="0" tIns="0" rIns="0" bIns="0" rtlCol="0">
              <a:spAutoFit/>
            </a:bodyPr>
            <a:lstStyle/>
            <a:p>
              <a:pPr algn="r"/>
              <a:r>
                <a:rPr lang="en-US" sz="1400" dirty="0"/>
                <a:t>Dupilumab</a:t>
              </a:r>
            </a:p>
          </p:txBody>
        </p:sp>
        <p:sp>
          <p:nvSpPr>
            <p:cNvPr id="25" name="TextBox 24">
              <a:extLst>
                <a:ext uri="{FF2B5EF4-FFF2-40B4-BE49-F238E27FC236}">
                  <a16:creationId xmlns:a16="http://schemas.microsoft.com/office/drawing/2014/main" id="{F3A52B42-B7E1-964F-A6B8-A942C325BD8C}"/>
                </a:ext>
              </a:extLst>
            </p:cNvPr>
            <p:cNvSpPr txBox="1"/>
            <p:nvPr/>
          </p:nvSpPr>
          <p:spPr>
            <a:xfrm>
              <a:off x="738038" y="2529794"/>
              <a:ext cx="1366630" cy="215444"/>
            </a:xfrm>
            <a:prstGeom prst="rect">
              <a:avLst/>
            </a:prstGeom>
            <a:solidFill>
              <a:schemeClr val="bg1"/>
            </a:solidFill>
          </p:spPr>
          <p:txBody>
            <a:bodyPr wrap="square" lIns="0" tIns="0" rIns="0" bIns="0" rtlCol="0">
              <a:spAutoFit/>
            </a:bodyPr>
            <a:lstStyle/>
            <a:p>
              <a:pPr algn="r"/>
              <a:r>
                <a:rPr lang="en-US" sz="1400" dirty="0"/>
                <a:t>Crisaborole</a:t>
              </a:r>
            </a:p>
          </p:txBody>
        </p:sp>
        <p:sp>
          <p:nvSpPr>
            <p:cNvPr id="26" name="TextBox 25">
              <a:extLst>
                <a:ext uri="{FF2B5EF4-FFF2-40B4-BE49-F238E27FC236}">
                  <a16:creationId xmlns:a16="http://schemas.microsoft.com/office/drawing/2014/main" id="{3DD41203-8DBD-F842-B315-4DEB57ABB906}"/>
                </a:ext>
              </a:extLst>
            </p:cNvPr>
            <p:cNvSpPr txBox="1"/>
            <p:nvPr/>
          </p:nvSpPr>
          <p:spPr>
            <a:xfrm>
              <a:off x="738038" y="2775373"/>
              <a:ext cx="1366630" cy="215444"/>
            </a:xfrm>
            <a:prstGeom prst="rect">
              <a:avLst/>
            </a:prstGeom>
            <a:solidFill>
              <a:schemeClr val="bg1"/>
            </a:solidFill>
          </p:spPr>
          <p:txBody>
            <a:bodyPr wrap="square" lIns="0" tIns="0" rIns="0" bIns="0" rtlCol="0">
              <a:spAutoFit/>
            </a:bodyPr>
            <a:lstStyle/>
            <a:p>
              <a:pPr algn="r"/>
              <a:r>
                <a:rPr lang="en-US" sz="1400" dirty="0"/>
                <a:t>Pimecrolimus</a:t>
              </a:r>
            </a:p>
          </p:txBody>
        </p:sp>
        <p:sp>
          <p:nvSpPr>
            <p:cNvPr id="27" name="TextBox 26">
              <a:extLst>
                <a:ext uri="{FF2B5EF4-FFF2-40B4-BE49-F238E27FC236}">
                  <a16:creationId xmlns:a16="http://schemas.microsoft.com/office/drawing/2014/main" id="{822E5064-881D-3449-88DE-8415634F1C14}"/>
                </a:ext>
              </a:extLst>
            </p:cNvPr>
            <p:cNvSpPr txBox="1"/>
            <p:nvPr/>
          </p:nvSpPr>
          <p:spPr>
            <a:xfrm>
              <a:off x="738038" y="3023824"/>
              <a:ext cx="1366630" cy="215444"/>
            </a:xfrm>
            <a:prstGeom prst="rect">
              <a:avLst/>
            </a:prstGeom>
            <a:solidFill>
              <a:schemeClr val="bg1"/>
            </a:solidFill>
          </p:spPr>
          <p:txBody>
            <a:bodyPr wrap="square" lIns="0" tIns="0" rIns="0" bIns="0" rtlCol="0">
              <a:spAutoFit/>
            </a:bodyPr>
            <a:lstStyle/>
            <a:p>
              <a:pPr algn="r"/>
              <a:r>
                <a:rPr lang="en-US" sz="1400" dirty="0"/>
                <a:t>Tacrolimus</a:t>
              </a:r>
            </a:p>
          </p:txBody>
        </p:sp>
        <p:sp>
          <p:nvSpPr>
            <p:cNvPr id="28" name="TextBox 27">
              <a:extLst>
                <a:ext uri="{FF2B5EF4-FFF2-40B4-BE49-F238E27FC236}">
                  <a16:creationId xmlns:a16="http://schemas.microsoft.com/office/drawing/2014/main" id="{049692AC-3C0E-3244-95C8-45CC19424746}"/>
                </a:ext>
              </a:extLst>
            </p:cNvPr>
            <p:cNvSpPr txBox="1"/>
            <p:nvPr/>
          </p:nvSpPr>
          <p:spPr>
            <a:xfrm>
              <a:off x="738038" y="3263409"/>
              <a:ext cx="1366630" cy="215444"/>
            </a:xfrm>
            <a:prstGeom prst="rect">
              <a:avLst/>
            </a:prstGeom>
            <a:solidFill>
              <a:schemeClr val="bg1"/>
            </a:solidFill>
          </p:spPr>
          <p:txBody>
            <a:bodyPr wrap="square" lIns="0" tIns="0" rIns="0" bIns="0" rtlCol="0">
              <a:spAutoFit/>
            </a:bodyPr>
            <a:lstStyle/>
            <a:p>
              <a:pPr algn="r"/>
              <a:r>
                <a:rPr lang="en-US" sz="1400" dirty="0"/>
                <a:t>Fluocinolone</a:t>
              </a:r>
            </a:p>
          </p:txBody>
        </p:sp>
        <p:sp>
          <p:nvSpPr>
            <p:cNvPr id="29" name="TextBox 28">
              <a:extLst>
                <a:ext uri="{FF2B5EF4-FFF2-40B4-BE49-F238E27FC236}">
                  <a16:creationId xmlns:a16="http://schemas.microsoft.com/office/drawing/2014/main" id="{A68BD540-7FD2-244E-8926-ED069AFBF334}"/>
                </a:ext>
              </a:extLst>
            </p:cNvPr>
            <p:cNvSpPr txBox="1"/>
            <p:nvPr/>
          </p:nvSpPr>
          <p:spPr>
            <a:xfrm>
              <a:off x="480795" y="3510945"/>
              <a:ext cx="1623874" cy="215444"/>
            </a:xfrm>
            <a:prstGeom prst="rect">
              <a:avLst/>
            </a:prstGeom>
            <a:solidFill>
              <a:schemeClr val="bg1"/>
            </a:solidFill>
          </p:spPr>
          <p:txBody>
            <a:bodyPr wrap="square" lIns="0" tIns="0" rIns="0" bIns="0" rtlCol="0">
              <a:spAutoFit/>
            </a:bodyPr>
            <a:lstStyle/>
            <a:p>
              <a:pPr algn="r"/>
              <a:r>
                <a:rPr lang="en-US" sz="1400" dirty="0"/>
                <a:t>Hydrocortisone</a:t>
              </a:r>
            </a:p>
          </p:txBody>
        </p:sp>
        <p:sp>
          <p:nvSpPr>
            <p:cNvPr id="30" name="TextBox 29">
              <a:extLst>
                <a:ext uri="{FF2B5EF4-FFF2-40B4-BE49-F238E27FC236}">
                  <a16:creationId xmlns:a16="http://schemas.microsoft.com/office/drawing/2014/main" id="{A4F5E454-C39B-3345-B4FE-5E3BDD588C93}"/>
                </a:ext>
              </a:extLst>
            </p:cNvPr>
            <p:cNvSpPr txBox="1"/>
            <p:nvPr/>
          </p:nvSpPr>
          <p:spPr>
            <a:xfrm>
              <a:off x="738038" y="3753817"/>
              <a:ext cx="1366630" cy="215444"/>
            </a:xfrm>
            <a:prstGeom prst="rect">
              <a:avLst/>
            </a:prstGeom>
            <a:solidFill>
              <a:schemeClr val="bg1"/>
            </a:solidFill>
          </p:spPr>
          <p:txBody>
            <a:bodyPr wrap="square" lIns="0" tIns="0" rIns="0" bIns="0" rtlCol="0">
              <a:spAutoFit/>
            </a:bodyPr>
            <a:lstStyle/>
            <a:p>
              <a:pPr algn="r"/>
              <a:r>
                <a:rPr lang="en-US" sz="1400" dirty="0"/>
                <a:t>Desonide</a:t>
              </a:r>
            </a:p>
          </p:txBody>
        </p:sp>
        <p:sp>
          <p:nvSpPr>
            <p:cNvPr id="16" name="TextBox 15">
              <a:extLst>
                <a:ext uri="{FF2B5EF4-FFF2-40B4-BE49-F238E27FC236}">
                  <a16:creationId xmlns:a16="http://schemas.microsoft.com/office/drawing/2014/main" id="{48833538-18FF-2744-A781-9D2DC2894791}"/>
                </a:ext>
              </a:extLst>
            </p:cNvPr>
            <p:cNvSpPr txBox="1"/>
            <p:nvPr/>
          </p:nvSpPr>
          <p:spPr>
            <a:xfrm>
              <a:off x="5385832" y="4327248"/>
              <a:ext cx="2468085" cy="307777"/>
            </a:xfrm>
            <a:prstGeom prst="rect">
              <a:avLst/>
            </a:prstGeom>
            <a:solidFill>
              <a:schemeClr val="bg1"/>
            </a:solidFill>
          </p:spPr>
          <p:txBody>
            <a:bodyPr wrap="square" rtlCol="0">
              <a:spAutoFit/>
            </a:bodyPr>
            <a:lstStyle/>
            <a:p>
              <a:pPr algn="ctr"/>
              <a:r>
                <a:rPr lang="en-US" sz="1400" dirty="0"/>
                <a:t>    Odds Ratio (95% CI)</a:t>
              </a:r>
            </a:p>
          </p:txBody>
        </p:sp>
        <p:sp>
          <p:nvSpPr>
            <p:cNvPr id="15" name="TextBox 14">
              <a:extLst>
                <a:ext uri="{FF2B5EF4-FFF2-40B4-BE49-F238E27FC236}">
                  <a16:creationId xmlns:a16="http://schemas.microsoft.com/office/drawing/2014/main" id="{7ADD57A9-1D17-DF4C-8C86-6F6329BAE362}"/>
                </a:ext>
              </a:extLst>
            </p:cNvPr>
            <p:cNvSpPr txBox="1"/>
            <p:nvPr/>
          </p:nvSpPr>
          <p:spPr>
            <a:xfrm>
              <a:off x="1736238" y="4327248"/>
              <a:ext cx="2846566" cy="307777"/>
            </a:xfrm>
            <a:prstGeom prst="rect">
              <a:avLst/>
            </a:prstGeom>
            <a:solidFill>
              <a:schemeClr val="bg1"/>
            </a:solidFill>
          </p:spPr>
          <p:txBody>
            <a:bodyPr wrap="square" rtlCol="0">
              <a:spAutoFit/>
            </a:bodyPr>
            <a:lstStyle/>
            <a:p>
              <a:pPr algn="ctr"/>
              <a:r>
                <a:rPr lang="en-US" sz="1400" dirty="0"/>
                <a:t>Odds Ratio (95% CI)</a:t>
              </a:r>
            </a:p>
          </p:txBody>
        </p:sp>
        <p:sp>
          <p:nvSpPr>
            <p:cNvPr id="32" name="TextBox 31">
              <a:extLst>
                <a:ext uri="{FF2B5EF4-FFF2-40B4-BE49-F238E27FC236}">
                  <a16:creationId xmlns:a16="http://schemas.microsoft.com/office/drawing/2014/main" id="{D5FF1727-6750-A447-B2D4-E0F8E3304DE4}"/>
                </a:ext>
              </a:extLst>
            </p:cNvPr>
            <p:cNvSpPr txBox="1"/>
            <p:nvPr/>
          </p:nvSpPr>
          <p:spPr>
            <a:xfrm>
              <a:off x="1189803" y="1654947"/>
              <a:ext cx="3925636" cy="523220"/>
            </a:xfrm>
            <a:prstGeom prst="rect">
              <a:avLst/>
            </a:prstGeom>
            <a:solidFill>
              <a:schemeClr val="bg1"/>
            </a:solidFill>
          </p:spPr>
          <p:txBody>
            <a:bodyPr wrap="square" rtlCol="0">
              <a:spAutoFit/>
            </a:bodyPr>
            <a:lstStyle/>
            <a:p>
              <a:pPr algn="ctr"/>
              <a:r>
                <a:rPr lang="en-US" sz="1400" dirty="0"/>
                <a:t>AD Treatment:</a:t>
              </a:r>
              <a:br>
                <a:rPr lang="en-US" sz="1400" dirty="0"/>
              </a:br>
              <a:r>
                <a:rPr lang="en-US" sz="1400" dirty="0"/>
                <a:t>Black vs. White</a:t>
              </a:r>
            </a:p>
          </p:txBody>
        </p:sp>
        <p:sp>
          <p:nvSpPr>
            <p:cNvPr id="33" name="TextBox 32">
              <a:extLst>
                <a:ext uri="{FF2B5EF4-FFF2-40B4-BE49-F238E27FC236}">
                  <a16:creationId xmlns:a16="http://schemas.microsoft.com/office/drawing/2014/main" id="{B900BE8B-A995-9647-A86C-037F0824E5C1}"/>
                </a:ext>
              </a:extLst>
            </p:cNvPr>
            <p:cNvSpPr txBox="1"/>
            <p:nvPr/>
          </p:nvSpPr>
          <p:spPr>
            <a:xfrm>
              <a:off x="5220214" y="1650915"/>
              <a:ext cx="2846566" cy="523220"/>
            </a:xfrm>
            <a:prstGeom prst="rect">
              <a:avLst/>
            </a:prstGeom>
            <a:solidFill>
              <a:schemeClr val="bg1"/>
            </a:solidFill>
          </p:spPr>
          <p:txBody>
            <a:bodyPr wrap="square" rtlCol="0">
              <a:spAutoFit/>
            </a:bodyPr>
            <a:lstStyle/>
            <a:p>
              <a:pPr algn="ctr"/>
              <a:r>
                <a:rPr lang="en-US" sz="1400" dirty="0"/>
                <a:t>AD Treatment:</a:t>
              </a:r>
              <a:br>
                <a:rPr lang="en-US" sz="1400" dirty="0"/>
              </a:br>
              <a:r>
                <a:rPr lang="en-US" sz="1400" dirty="0"/>
                <a:t>Hispanic vs. Non-Hispanic</a:t>
              </a:r>
            </a:p>
          </p:txBody>
        </p:sp>
      </p:grpSp>
    </p:spTree>
    <p:extLst>
      <p:ext uri="{BB962C8B-B14F-4D97-AF65-F5344CB8AC3E}">
        <p14:creationId xmlns:p14="http://schemas.microsoft.com/office/powerpoint/2010/main" val="8040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55BDEF1-B916-0E42-B870-FA917CCF25F4}"/>
              </a:ext>
            </a:extLst>
          </p:cNvPr>
          <p:cNvSpPr txBox="1">
            <a:spLocks/>
          </p:cNvSpPr>
          <p:nvPr/>
        </p:nvSpPr>
        <p:spPr>
          <a:xfrm>
            <a:off x="417095" y="208303"/>
            <a:ext cx="8309810" cy="563231"/>
          </a:xfrm>
          <a:prstGeom prst="rect">
            <a:avLst/>
          </a:prstGeom>
          <a:effectLst>
            <a:outerShdw blurRad="50800" dist="38100" dir="2700000" algn="tl" rotWithShape="0">
              <a:prstClr val="black">
                <a:alpha val="40000"/>
              </a:prstClr>
            </a:outerShdw>
          </a:effectLst>
        </p:spPr>
        <p:txBody>
          <a:bodyPr vert="horz" wrap="square" lIns="0" tIns="45720" rIns="91440" bIns="45720" rtlCol="0" anchor="ctr" anchorCtr="0">
            <a:spAutoFit/>
          </a:bodyPr>
          <a:lstStyle>
            <a:lvl1pPr algn="l" defTabSz="914400" rtl="0" eaLnBrk="1" latinLnBrk="0" hangingPunct="1">
              <a:lnSpc>
                <a:spcPct val="85000"/>
              </a:lnSpc>
              <a:spcBef>
                <a:spcPct val="0"/>
              </a:spcBef>
              <a:buNone/>
              <a:defRPr sz="3600" b="1" i="0" kern="1200" cap="none" baseline="0">
                <a:solidFill>
                  <a:schemeClr val="bg2"/>
                </a:solidFill>
                <a:effectLst>
                  <a:outerShdw blurRad="50800" dist="38100" dir="2700000" algn="tl" rotWithShape="0">
                    <a:prstClr val="black">
                      <a:alpha val="40000"/>
                    </a:prstClr>
                  </a:outerShdw>
                </a:effectLst>
                <a:latin typeface="+mj-lt"/>
                <a:ea typeface="+mj-ea"/>
                <a:cs typeface="+mj-cs"/>
              </a:defRPr>
            </a:lvl1pPr>
          </a:lstStyle>
          <a:p>
            <a:r>
              <a:rPr lang="en-US" dirty="0"/>
              <a:t>Engage with us via Twitter!</a:t>
            </a:r>
            <a:endParaRPr lang="en-US" dirty="0">
              <a:solidFill>
                <a:srgbClr val="51E3F4"/>
              </a:solidFill>
            </a:endParaRPr>
          </a:p>
        </p:txBody>
      </p:sp>
      <p:sp>
        <p:nvSpPr>
          <p:cNvPr id="6" name="Content Placeholder 2">
            <a:extLst>
              <a:ext uri="{FF2B5EF4-FFF2-40B4-BE49-F238E27FC236}">
                <a16:creationId xmlns:a16="http://schemas.microsoft.com/office/drawing/2014/main" id="{08CE8797-C166-5347-91DC-24D6FD0B0AB6}"/>
              </a:ext>
            </a:extLst>
          </p:cNvPr>
          <p:cNvSpPr txBox="1">
            <a:spLocks/>
          </p:cNvSpPr>
          <p:nvPr/>
        </p:nvSpPr>
        <p:spPr>
          <a:xfrm>
            <a:off x="417095" y="1338918"/>
            <a:ext cx="6103778" cy="3044423"/>
          </a:xfrm>
          <a:prstGeom prst="rect">
            <a:avLst/>
          </a:prstGeom>
        </p:spPr>
        <p:txBody>
          <a:bodyPr vert="horz" wrap="square" lIns="0" tIns="45720" rIns="91440" bIns="45720" rtlCol="0">
            <a:spAutoFit/>
          </a:bodyPr>
          <a:lstStyle>
            <a:lvl1pPr marL="346075" indent="-346075" algn="l" defTabSz="914400" rtl="0" eaLnBrk="1" latinLnBrk="0" hangingPunct="1">
              <a:lnSpc>
                <a:spcPct val="85000"/>
              </a:lnSpc>
              <a:spcBef>
                <a:spcPts val="800"/>
              </a:spcBef>
              <a:buClr>
                <a:schemeClr val="accent1"/>
              </a:buClr>
              <a:buSzPct val="115000"/>
              <a:buFont typeface="Arial"/>
              <a:buChar char="●"/>
              <a:defRPr sz="3000" kern="1200">
                <a:solidFill>
                  <a:schemeClr val="tx2"/>
                </a:solidFill>
                <a:latin typeface="Arial"/>
                <a:ea typeface="+mn-ea"/>
                <a:cs typeface="Arial"/>
              </a:defRPr>
            </a:lvl1pPr>
            <a:lvl2pPr marL="739775" indent="-282575" algn="l" defTabSz="914400" rtl="0" eaLnBrk="1" latinLnBrk="0" hangingPunct="1">
              <a:lnSpc>
                <a:spcPct val="85000"/>
              </a:lnSpc>
              <a:spcBef>
                <a:spcPts val="400"/>
              </a:spcBef>
              <a:buClr>
                <a:schemeClr val="accent2"/>
              </a:buClr>
              <a:buSzPct val="115000"/>
              <a:buFont typeface="Arial"/>
              <a:buChar char="●"/>
              <a:defRPr sz="2800" kern="1200">
                <a:solidFill>
                  <a:srgbClr val="000000"/>
                </a:solidFill>
                <a:latin typeface="Arial"/>
                <a:ea typeface="+mn-ea"/>
                <a:cs typeface="Arial"/>
              </a:defRPr>
            </a:lvl2pPr>
            <a:lvl3pPr marL="1078992" indent="-283464" algn="l" defTabSz="914400" rtl="0" eaLnBrk="1" latinLnBrk="0" hangingPunct="1">
              <a:lnSpc>
                <a:spcPct val="85000"/>
              </a:lnSpc>
              <a:spcBef>
                <a:spcPts val="0"/>
              </a:spcBef>
              <a:buClr>
                <a:schemeClr val="accent3"/>
              </a:buClr>
              <a:buSzPct val="115000"/>
              <a:buFont typeface="Lucida Grande"/>
              <a:buChar char="-"/>
              <a:defRPr sz="2400" kern="1200">
                <a:solidFill>
                  <a:srgbClr val="000000"/>
                </a:solidFill>
                <a:latin typeface="Arial"/>
                <a:ea typeface="+mn-ea"/>
                <a:cs typeface="Arial"/>
              </a:defRPr>
            </a:lvl3pPr>
            <a:lvl4pPr marL="1481328" indent="-283464" algn="l" defTabSz="914400" rtl="0" eaLnBrk="1" latinLnBrk="0" hangingPunct="1">
              <a:lnSpc>
                <a:spcPct val="85000"/>
              </a:lnSpc>
              <a:spcBef>
                <a:spcPts val="0"/>
              </a:spcBef>
              <a:buClr>
                <a:schemeClr val="accent3"/>
              </a:buClr>
              <a:buSzPct val="115000"/>
              <a:buFont typeface="Lucida Grande"/>
              <a:buChar char="-"/>
              <a:defRPr sz="2400" kern="1200">
                <a:solidFill>
                  <a:srgbClr val="000000"/>
                </a:solidFill>
                <a:latin typeface="Arial"/>
                <a:ea typeface="+mn-ea"/>
                <a:cs typeface="Arial"/>
              </a:defRPr>
            </a:lvl4pPr>
            <a:lvl5pPr marL="1883664" indent="-283464" algn="l" defTabSz="914400" rtl="0" eaLnBrk="1" latinLnBrk="0" hangingPunct="1">
              <a:lnSpc>
                <a:spcPct val="85000"/>
              </a:lnSpc>
              <a:spcBef>
                <a:spcPts val="0"/>
              </a:spcBef>
              <a:buClr>
                <a:schemeClr val="accent3"/>
              </a:buClr>
              <a:buSzPct val="115000"/>
              <a:buFont typeface="Lucida Grande"/>
              <a:buChar char="-"/>
              <a:defRPr sz="2400" kern="1200">
                <a:solidFill>
                  <a:srgbClr val="000000"/>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US" sz="4200" dirty="0"/>
              <a:t>Follow us on Twitter!</a:t>
            </a:r>
            <a:endParaRPr lang="en-US" sz="4200" b="1" dirty="0"/>
          </a:p>
          <a:p>
            <a:pPr marL="0" indent="0">
              <a:buFont typeface="Arial"/>
              <a:buNone/>
            </a:pPr>
            <a:r>
              <a:rPr lang="en-US" sz="4200" b="1" dirty="0"/>
              <a:t>@CMEOutfitters</a:t>
            </a:r>
          </a:p>
          <a:p>
            <a:pPr marL="0" indent="0">
              <a:buNone/>
            </a:pPr>
            <a:r>
              <a:rPr lang="en-US" sz="4200" dirty="0"/>
              <a:t>for upcoming CME/CE opportunities, health care news, and more</a:t>
            </a:r>
          </a:p>
        </p:txBody>
      </p:sp>
      <p:pic>
        <p:nvPicPr>
          <p:cNvPr id="7" name="Picture 6" descr="twitter-bird-light-bgs.eps">
            <a:extLst>
              <a:ext uri="{FF2B5EF4-FFF2-40B4-BE49-F238E27FC236}">
                <a16:creationId xmlns:a16="http://schemas.microsoft.com/office/drawing/2014/main" id="{C34727A3-F29D-6E44-BE07-1D95D77D36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144695" y="1634606"/>
            <a:ext cx="2802573" cy="2222500"/>
          </a:xfrm>
          <a:prstGeom prst="rect">
            <a:avLst/>
          </a:prstGeom>
        </p:spPr>
      </p:pic>
    </p:spTree>
    <p:extLst>
      <p:ext uri="{BB962C8B-B14F-4D97-AF65-F5344CB8AC3E}">
        <p14:creationId xmlns:p14="http://schemas.microsoft.com/office/powerpoint/2010/main" val="211822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549274" y="1900268"/>
            <a:ext cx="5387976" cy="1243417"/>
          </a:xfrm>
        </p:spPr>
        <p:txBody>
          <a:bodyPr/>
          <a:lstStyle/>
          <a:p>
            <a:r>
              <a:rPr lang="en-US" sz="4400" dirty="0"/>
              <a:t>Learning </a:t>
            </a:r>
            <a:br>
              <a:rPr lang="en-US" sz="4400" dirty="0"/>
            </a:br>
            <a:r>
              <a:rPr lang="en-US" sz="4400" dirty="0"/>
              <a:t>Objective </a:t>
            </a:r>
          </a:p>
        </p:txBody>
      </p:sp>
      <p:sp>
        <p:nvSpPr>
          <p:cNvPr id="3" name="Text Placeholder 2">
            <a:extLst>
              <a:ext uri="{FF2B5EF4-FFF2-40B4-BE49-F238E27FC236}">
                <a16:creationId xmlns:a16="http://schemas.microsoft.com/office/drawing/2014/main" id="{FD49C6DF-AB7E-484D-BFEC-A5C77B4F7D25}"/>
              </a:ext>
            </a:extLst>
          </p:cNvPr>
          <p:cNvSpPr>
            <a:spLocks noGrp="1"/>
          </p:cNvSpPr>
          <p:nvPr>
            <p:ph type="body" sz="quarter" idx="10"/>
          </p:nvPr>
        </p:nvSpPr>
        <p:spPr>
          <a:xfrm>
            <a:off x="549275" y="3277801"/>
            <a:ext cx="5870185" cy="1154906"/>
          </a:xfrm>
        </p:spPr>
        <p:txBody>
          <a:bodyPr/>
          <a:lstStyle/>
          <a:p>
            <a:r>
              <a:rPr lang="en-US" sz="2400" dirty="0"/>
              <a:t>Evaluate the latest evidence regarding health care disparities in patients with AD and the impact of COVID-19 on the care for patients of color with AD.</a:t>
            </a:r>
          </a:p>
          <a:p>
            <a:endParaRPr lang="en-US" dirty="0"/>
          </a:p>
        </p:txBody>
      </p:sp>
      <p:sp>
        <p:nvSpPr>
          <p:cNvPr id="4" name="TextBox 3">
            <a:extLst>
              <a:ext uri="{FF2B5EF4-FFF2-40B4-BE49-F238E27FC236}">
                <a16:creationId xmlns:a16="http://schemas.microsoft.com/office/drawing/2014/main" id="{B2EFADD1-BB5C-EF43-B4F6-77DA0E7D9709}"/>
              </a:ext>
            </a:extLst>
          </p:cNvPr>
          <p:cNvSpPr txBox="1"/>
          <p:nvPr/>
        </p:nvSpPr>
        <p:spPr>
          <a:xfrm>
            <a:off x="2941604" y="1558685"/>
            <a:ext cx="939800" cy="1785104"/>
          </a:xfrm>
          <a:prstGeom prst="rect">
            <a:avLst/>
          </a:prstGeom>
          <a:noFill/>
        </p:spPr>
        <p:txBody>
          <a:bodyPr wrap="square" rtlCol="0">
            <a:spAutoFit/>
          </a:bodyPr>
          <a:lstStyle/>
          <a:p>
            <a:pPr algn="ctr"/>
            <a:r>
              <a:rPr lang="en-US" sz="11000" b="1" dirty="0">
                <a:solidFill>
                  <a:schemeClr val="accent4"/>
                </a:solidFill>
              </a:rPr>
              <a:t>3</a:t>
            </a:r>
          </a:p>
        </p:txBody>
      </p:sp>
    </p:spTree>
    <p:extLst>
      <p:ext uri="{BB962C8B-B14F-4D97-AF65-F5344CB8AC3E}">
        <p14:creationId xmlns:p14="http://schemas.microsoft.com/office/powerpoint/2010/main" val="204570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 Response</a:t>
            </a:r>
          </a:p>
        </p:txBody>
      </p:sp>
      <p:sp>
        <p:nvSpPr>
          <p:cNvPr id="8" name="Content Placeholder 7">
            <a:extLst>
              <a:ext uri="{FF2B5EF4-FFF2-40B4-BE49-F238E27FC236}">
                <a16:creationId xmlns:a16="http://schemas.microsoft.com/office/drawing/2014/main" id="{BBA97463-E974-C344-B67C-9515AB7B1890}"/>
              </a:ext>
            </a:extLst>
          </p:cNvPr>
          <p:cNvSpPr>
            <a:spLocks noGrp="1"/>
          </p:cNvSpPr>
          <p:nvPr>
            <p:ph idx="10"/>
          </p:nvPr>
        </p:nvSpPr>
        <p:spPr>
          <a:xfrm>
            <a:off x="417095" y="2571750"/>
            <a:ext cx="8309810" cy="1788182"/>
          </a:xfrm>
        </p:spPr>
        <p:txBody>
          <a:bodyPr/>
          <a:lstStyle/>
          <a:p>
            <a:r>
              <a:rPr lang="en-US" dirty="0"/>
              <a:t>Not confident</a:t>
            </a:r>
          </a:p>
          <a:p>
            <a:r>
              <a:rPr lang="en-US" dirty="0"/>
              <a:t>Somewhat confident </a:t>
            </a:r>
          </a:p>
          <a:p>
            <a:r>
              <a:rPr lang="en-US" dirty="0"/>
              <a:t>Confident </a:t>
            </a:r>
          </a:p>
          <a:p>
            <a:r>
              <a:rPr lang="en-US" dirty="0"/>
              <a:t>Very confident</a:t>
            </a:r>
          </a:p>
        </p:txBody>
      </p:sp>
      <p:sp>
        <p:nvSpPr>
          <p:cNvPr id="10" name="Content Placeholder 9">
            <a:extLst>
              <a:ext uri="{FF2B5EF4-FFF2-40B4-BE49-F238E27FC236}">
                <a16:creationId xmlns:a16="http://schemas.microsoft.com/office/drawing/2014/main" id="{560F87A2-AFD0-3C40-A5BE-75EC77C0BF5B}"/>
              </a:ext>
            </a:extLst>
          </p:cNvPr>
          <p:cNvSpPr>
            <a:spLocks noGrp="1"/>
          </p:cNvSpPr>
          <p:nvPr>
            <p:ph idx="1"/>
          </p:nvPr>
        </p:nvSpPr>
        <p:spPr>
          <a:xfrm>
            <a:off x="417095" y="1428257"/>
            <a:ext cx="8309810" cy="1425005"/>
          </a:xfrm>
        </p:spPr>
        <p:txBody>
          <a:bodyPr/>
          <a:lstStyle/>
          <a:p>
            <a:r>
              <a:rPr lang="en-US" dirty="0"/>
              <a:t>How confident do you feel in using telehealth to assess AD in people of color?</a:t>
            </a:r>
          </a:p>
          <a:p>
            <a:endParaRPr lang="en-US" dirty="0"/>
          </a:p>
        </p:txBody>
      </p:sp>
    </p:spTree>
    <p:extLst>
      <p:ext uri="{BB962C8B-B14F-4D97-AF65-F5344CB8AC3E}">
        <p14:creationId xmlns:p14="http://schemas.microsoft.com/office/powerpoint/2010/main" val="20211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84E964CC-856B-B64A-888F-118D12038FC2}"/>
                  </a:ext>
                </a:extLst>
              </p:cNvPr>
              <p:cNvSpPr>
                <a:spLocks noGrp="1"/>
              </p:cNvSpPr>
              <p:nvPr>
                <p:ph sz="quarter" idx="10"/>
              </p:nvPr>
            </p:nvSpPr>
            <p:spPr>
              <a:xfrm>
                <a:off x="409570" y="934640"/>
                <a:ext cx="8243244" cy="3537152"/>
              </a:xfrm>
            </p:spPr>
            <p:txBody>
              <a:bodyPr/>
              <a:lstStyle/>
              <a:p>
                <a:r>
                  <a:rPr lang="en-US" sz="2400" dirty="0">
                    <a:latin typeface="+mn-lt"/>
                  </a:rPr>
                  <a:t>Global Web-based survey of 733 </a:t>
                </a:r>
                <a:r>
                  <a:rPr lang="en-US" sz="2400" b="1" dirty="0">
                    <a:latin typeface="+mn-lt"/>
                  </a:rPr>
                  <a:t>dermatologists</a:t>
                </a:r>
              </a:p>
              <a:p>
                <a:r>
                  <a:rPr lang="en-US" sz="2400" dirty="0">
                    <a:latin typeface="+mn-lt"/>
                  </a:rPr>
                  <a:t>Effect on dermatological practices vs. pre-pandemic</a:t>
                </a:r>
                <a:endParaRPr lang="en-US" sz="2400" dirty="0">
                  <a:latin typeface="+mn-lt"/>
                  <a:sym typeface="Wingdings" pitchFamily="2" charset="2"/>
                </a:endParaRPr>
              </a:p>
              <a:p>
                <a:pPr lvl="1"/>
                <a14:m>
                  <m:oMath xmlns:m="http://schemas.openxmlformats.org/officeDocument/2006/math">
                    <m:r>
                      <a:rPr lang="en-US" sz="2400" b="0" i="1" smtClean="0">
                        <a:latin typeface="Cambria Math" panose="02040503050406030204" pitchFamily="18" charset="0"/>
                        <a:sym typeface="Wingdings" pitchFamily="2" charset="2"/>
                      </a:rPr>
                      <m:t>↓ </m:t>
                    </m:r>
                  </m:oMath>
                </a14:m>
                <a:r>
                  <a:rPr lang="en-US" sz="2400" dirty="0">
                    <a:latin typeface="+mn-lt"/>
                    <a:sym typeface="Wingdings" pitchFamily="2" charset="2"/>
                  </a:rPr>
                  <a:t>in-person consultations (46.6% vs. 100%) </a:t>
                </a:r>
              </a:p>
              <a:p>
                <a:pPr lvl="1"/>
                <a14:m>
                  <m:oMath xmlns:m="http://schemas.openxmlformats.org/officeDocument/2006/math">
                    <m:r>
                      <a:rPr lang="en-US" sz="2400" i="1">
                        <a:latin typeface="Cambria Math" panose="02040503050406030204" pitchFamily="18" charset="0"/>
                        <a:sym typeface="Wingdings" pitchFamily="2" charset="2"/>
                      </a:rPr>
                      <m:t>↓ </m:t>
                    </m:r>
                  </m:oMath>
                </a14:m>
                <a:r>
                  <a:rPr lang="en-US" sz="2400" dirty="0">
                    <a:latin typeface="+mn-lt"/>
                    <a:sym typeface="Wingdings" pitchFamily="2" charset="2"/>
                  </a:rPr>
                  <a:t>in-office procedures </a:t>
                </a:r>
                <a:r>
                  <a:rPr lang="en-US" sz="2400" dirty="0">
                    <a:latin typeface="+mn-lt"/>
                  </a:rPr>
                  <a:t>(25.6% vs.100%)</a:t>
                </a:r>
                <a:endParaRPr lang="en-US" sz="2400" dirty="0">
                  <a:latin typeface="+mn-lt"/>
                  <a:sym typeface="Wingdings" pitchFamily="2" charset="2"/>
                </a:endParaRPr>
              </a:p>
              <a:p>
                <a:pPr lvl="1"/>
                <a:r>
                  <a:rPr lang="en-US" sz="2400" dirty="0">
                    <a:latin typeface="+mn-lt"/>
                    <a:sym typeface="Wingdings" pitchFamily="2" charset="2"/>
                  </a:rPr>
                  <a:t>↑ telehealth or </a:t>
                </a:r>
                <a:r>
                  <a:rPr lang="en-US" sz="2400" b="1" dirty="0">
                    <a:latin typeface="+mn-lt"/>
                    <a:sym typeface="Wingdings" pitchFamily="2" charset="2"/>
                  </a:rPr>
                  <a:t>tele-dermatology (TD) </a:t>
                </a:r>
                <a:r>
                  <a:rPr lang="en-US" sz="2400" dirty="0">
                    <a:latin typeface="+mn-lt"/>
                    <a:sym typeface="Wingdings" pitchFamily="2" charset="2"/>
                  </a:rPr>
                  <a:t>use (</a:t>
                </a:r>
                <a:r>
                  <a:rPr lang="en-US" sz="2400" dirty="0">
                    <a:latin typeface="+mn-lt"/>
                  </a:rPr>
                  <a:t>75.2% vs. 26.1%)</a:t>
                </a:r>
              </a:p>
              <a:p>
                <a:r>
                  <a:rPr lang="en-US" sz="2400" dirty="0">
                    <a:latin typeface="+mn-lt"/>
                  </a:rPr>
                  <a:t>68.6% of surveyed dermatologists expect to use TD in future </a:t>
                </a:r>
              </a:p>
              <a:p>
                <a:r>
                  <a:rPr lang="en-US" sz="2400" dirty="0">
                    <a:latin typeface="+mn-lt"/>
                    <a:sym typeface="Wingdings" pitchFamily="2" charset="2"/>
                  </a:rPr>
                  <a:t>Indicates profound </a:t>
                </a:r>
                <a:r>
                  <a:rPr lang="en-US" sz="2400" b="1" dirty="0">
                    <a:latin typeface="+mn-lt"/>
                    <a:sym typeface="Wingdings" pitchFamily="2" charset="2"/>
                  </a:rPr>
                  <a:t>immediate effect </a:t>
                </a:r>
                <a:r>
                  <a:rPr lang="en-US" sz="2400" dirty="0">
                    <a:latin typeface="+mn-lt"/>
                    <a:sym typeface="Wingdings" pitchFamily="2" charset="2"/>
                  </a:rPr>
                  <a:t>on dermatology care</a:t>
                </a:r>
              </a:p>
              <a:p>
                <a:r>
                  <a:rPr lang="en-US" sz="2400" dirty="0">
                    <a:latin typeface="+mn-lt"/>
                    <a:sym typeface="Wingdings" pitchFamily="2" charset="2"/>
                  </a:rPr>
                  <a:t>Specific impact of COVID-19 on </a:t>
                </a:r>
                <a:r>
                  <a:rPr lang="en-US" sz="2400" b="1" dirty="0">
                    <a:latin typeface="+mn-lt"/>
                    <a:sym typeface="Wingdings" pitchFamily="2" charset="2"/>
                  </a:rPr>
                  <a:t>AD</a:t>
                </a:r>
                <a:r>
                  <a:rPr lang="en-US" sz="2400" dirty="0">
                    <a:latin typeface="+mn-lt"/>
                    <a:sym typeface="Wingdings" pitchFamily="2" charset="2"/>
                  </a:rPr>
                  <a:t> care not yet known</a:t>
                </a:r>
              </a:p>
              <a:p>
                <a:pPr marL="0" indent="0">
                  <a:buNone/>
                </a:pPr>
                <a:endParaRPr lang="en-US" sz="2400" dirty="0">
                  <a:latin typeface="+mn-lt"/>
                </a:endParaRPr>
              </a:p>
              <a:p>
                <a:pPr marL="0" indent="0">
                  <a:buNone/>
                </a:pPr>
                <a:endParaRPr lang="en-US" dirty="0"/>
              </a:p>
            </p:txBody>
          </p:sp>
        </mc:Choice>
        <mc:Fallback xmlns="">
          <p:sp>
            <p:nvSpPr>
              <p:cNvPr id="4" name="Content Placeholder 3">
                <a:extLst>
                  <a:ext uri="{FF2B5EF4-FFF2-40B4-BE49-F238E27FC236}">
                    <a16:creationId xmlns:a16="http://schemas.microsoft.com/office/drawing/2014/main" id="{84E964CC-856B-B64A-888F-118D12038FC2}"/>
                  </a:ext>
                </a:extLst>
              </p:cNvPr>
              <p:cNvSpPr>
                <a:spLocks noGrp="1" noRot="1" noChangeAspect="1" noMove="1" noResize="1" noEditPoints="1" noAdjustHandles="1" noChangeArrowheads="1" noChangeShapeType="1" noTextEdit="1"/>
              </p:cNvSpPr>
              <p:nvPr>
                <p:ph sz="quarter" idx="10"/>
              </p:nvPr>
            </p:nvSpPr>
            <p:spPr>
              <a:xfrm>
                <a:off x="409570" y="934640"/>
                <a:ext cx="8243244" cy="3537152"/>
              </a:xfrm>
              <a:blipFill>
                <a:blip r:embed="rId2"/>
                <a:stretch>
                  <a:fillRect l="-2462" t="-3571" r="-769" b="-3214"/>
                </a:stretch>
              </a:blipFill>
            </p:spPr>
            <p:txBody>
              <a:bodyPr/>
              <a:lstStyle/>
              <a:p>
                <a:r>
                  <a:rPr lang="en-US">
                    <a:noFill/>
                  </a:rPr>
                  <a:t> </a:t>
                </a:r>
              </a:p>
            </p:txBody>
          </p:sp>
        </mc:Fallback>
      </mc:AlternateContent>
      <p:sp>
        <p:nvSpPr>
          <p:cNvPr id="6" name="Title 5">
            <a:extLst>
              <a:ext uri="{FF2B5EF4-FFF2-40B4-BE49-F238E27FC236}">
                <a16:creationId xmlns:a16="http://schemas.microsoft.com/office/drawing/2014/main" id="{728541E9-3E83-A643-8F9F-D92FB13B5272}"/>
              </a:ext>
            </a:extLst>
          </p:cNvPr>
          <p:cNvSpPr>
            <a:spLocks noGrp="1"/>
          </p:cNvSpPr>
          <p:nvPr>
            <p:ph type="title"/>
          </p:nvPr>
        </p:nvSpPr>
        <p:spPr>
          <a:xfrm>
            <a:off x="409570" y="103859"/>
            <a:ext cx="8547101" cy="523990"/>
          </a:xfrm>
        </p:spPr>
        <p:txBody>
          <a:bodyPr/>
          <a:lstStyle/>
          <a:p>
            <a:r>
              <a:rPr lang="en-US" sz="3300" dirty="0"/>
              <a:t>Impact of COVID-19 Pandemic on AD Care</a:t>
            </a:r>
          </a:p>
        </p:txBody>
      </p:sp>
      <p:sp>
        <p:nvSpPr>
          <p:cNvPr id="8" name="Text Placeholder 7">
            <a:extLst>
              <a:ext uri="{FF2B5EF4-FFF2-40B4-BE49-F238E27FC236}">
                <a16:creationId xmlns:a16="http://schemas.microsoft.com/office/drawing/2014/main" id="{76D83CAE-4516-9B4E-8063-262D09BF6BEB}"/>
              </a:ext>
            </a:extLst>
          </p:cNvPr>
          <p:cNvSpPr>
            <a:spLocks noGrp="1"/>
          </p:cNvSpPr>
          <p:nvPr>
            <p:ph type="body" sz="quarter" idx="11"/>
          </p:nvPr>
        </p:nvSpPr>
        <p:spPr>
          <a:xfrm>
            <a:off x="-1" y="4892663"/>
            <a:ext cx="8044963" cy="250838"/>
          </a:xfrm>
        </p:spPr>
        <p:txBody>
          <a:bodyPr/>
          <a:lstStyle/>
          <a:p>
            <a:r>
              <a:rPr lang="en-US" dirty="0"/>
              <a:t>Bhargava S, et al. </a:t>
            </a:r>
            <a:r>
              <a:rPr lang="en-US" i="1" dirty="0"/>
              <a:t>Int J Womens Dermatol</a:t>
            </a:r>
            <a:r>
              <a:rPr lang="en-US" dirty="0"/>
              <a:t>. 2021;7(2):217-223.</a:t>
            </a:r>
          </a:p>
        </p:txBody>
      </p:sp>
    </p:spTree>
    <p:extLst>
      <p:ext uri="{BB962C8B-B14F-4D97-AF65-F5344CB8AC3E}">
        <p14:creationId xmlns:p14="http://schemas.microsoft.com/office/powerpoint/2010/main" val="119481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4D55473-1CA1-124B-8781-EA0FBED9A2CA}"/>
              </a:ext>
            </a:extLst>
          </p:cNvPr>
          <p:cNvSpPr>
            <a:spLocks noGrp="1"/>
          </p:cNvSpPr>
          <p:nvPr>
            <p:ph sz="half" idx="2"/>
          </p:nvPr>
        </p:nvSpPr>
        <p:spPr>
          <a:xfrm>
            <a:off x="228603" y="1183005"/>
            <a:ext cx="3772378" cy="3391667"/>
          </a:xfrm>
        </p:spPr>
        <p:txBody>
          <a:bodyPr wrap="square">
            <a:normAutofit fontScale="92500"/>
          </a:bodyPr>
          <a:lstStyle/>
          <a:p>
            <a:pPr>
              <a:lnSpc>
                <a:spcPct val="105000"/>
              </a:lnSpc>
              <a:spcBef>
                <a:spcPts val="300"/>
              </a:spcBef>
            </a:pPr>
            <a:r>
              <a:rPr lang="en-US" sz="1800" dirty="0"/>
              <a:t>Unprecedented expansion in telehealth in response to COVID-19</a:t>
            </a:r>
            <a:r>
              <a:rPr lang="en-US" sz="1800" baseline="30000" dirty="0"/>
              <a:t>1</a:t>
            </a:r>
            <a:r>
              <a:rPr lang="en-US" sz="1800" dirty="0"/>
              <a:t> </a:t>
            </a:r>
          </a:p>
          <a:p>
            <a:pPr>
              <a:lnSpc>
                <a:spcPct val="105000"/>
              </a:lnSpc>
              <a:spcBef>
                <a:spcPts val="300"/>
              </a:spcBef>
            </a:pPr>
            <a:r>
              <a:rPr lang="en-US" sz="1800" dirty="0"/>
              <a:t>Many benefits, but may also create or worsen health disparities</a:t>
            </a:r>
          </a:p>
          <a:p>
            <a:pPr lvl="1">
              <a:lnSpc>
                <a:spcPct val="105000"/>
              </a:lnSpc>
            </a:pPr>
            <a:r>
              <a:rPr lang="en-US" sz="1600" b="1" dirty="0"/>
              <a:t>Elderly</a:t>
            </a:r>
            <a:r>
              <a:rPr lang="en-US" sz="1600" dirty="0"/>
              <a:t> adults, lower </a:t>
            </a:r>
            <a:r>
              <a:rPr lang="en-US" sz="1600" b="1" dirty="0"/>
              <a:t>socioeconomic status</a:t>
            </a:r>
            <a:r>
              <a:rPr lang="en-US" sz="1600" dirty="0"/>
              <a:t>, minority population disadvantaged</a:t>
            </a:r>
          </a:p>
          <a:p>
            <a:pPr lvl="1">
              <a:lnSpc>
                <a:spcPct val="105000"/>
              </a:lnSpc>
            </a:pPr>
            <a:r>
              <a:rPr lang="en-US" sz="1600" dirty="0"/>
              <a:t>Patients with Limited English Proficiency (</a:t>
            </a:r>
            <a:r>
              <a:rPr lang="en-US" sz="1600" b="1" dirty="0"/>
              <a:t>LEP</a:t>
            </a:r>
            <a:r>
              <a:rPr lang="en-US" sz="1600" dirty="0"/>
              <a:t>) have lower rates of telehealth compared to those with proficient English (4.8% vs. 12.3%)</a:t>
            </a:r>
            <a:r>
              <a:rPr lang="en-US" sz="1600" baseline="30000" dirty="0"/>
              <a:t>2</a:t>
            </a:r>
          </a:p>
          <a:p>
            <a:pPr lvl="1">
              <a:lnSpc>
                <a:spcPct val="105000"/>
              </a:lnSpc>
            </a:pPr>
            <a:r>
              <a:rPr lang="en-US" sz="1600" dirty="0"/>
              <a:t>Built-in racial </a:t>
            </a:r>
            <a:r>
              <a:rPr lang="en-US" sz="1600" b="1" dirty="0"/>
              <a:t>bias</a:t>
            </a:r>
            <a:r>
              <a:rPr lang="en-US" sz="1600" dirty="0"/>
              <a:t> in webcams/photography</a:t>
            </a:r>
            <a:r>
              <a:rPr lang="en-US" sz="1600" baseline="30000" dirty="0"/>
              <a:t>3</a:t>
            </a:r>
            <a:endParaRPr lang="en-US" sz="1600" dirty="0"/>
          </a:p>
        </p:txBody>
      </p:sp>
      <p:sp>
        <p:nvSpPr>
          <p:cNvPr id="13" name="Title 12">
            <a:extLst>
              <a:ext uri="{FF2B5EF4-FFF2-40B4-BE49-F238E27FC236}">
                <a16:creationId xmlns:a16="http://schemas.microsoft.com/office/drawing/2014/main" id="{6549D6F7-C39E-3144-B144-EDFFCA9A4F94}"/>
              </a:ext>
            </a:extLst>
          </p:cNvPr>
          <p:cNvSpPr>
            <a:spLocks noGrp="1"/>
          </p:cNvSpPr>
          <p:nvPr>
            <p:ph type="title"/>
          </p:nvPr>
        </p:nvSpPr>
        <p:spPr/>
        <p:txBody>
          <a:bodyPr/>
          <a:lstStyle/>
          <a:p>
            <a:r>
              <a:rPr lang="en-US" sz="3600" dirty="0"/>
              <a:t>Digital Divide: Telehealth Use in Minority Populations </a:t>
            </a:r>
          </a:p>
        </p:txBody>
      </p:sp>
      <p:sp>
        <p:nvSpPr>
          <p:cNvPr id="19" name="Text Placeholder 18">
            <a:extLst>
              <a:ext uri="{FF2B5EF4-FFF2-40B4-BE49-F238E27FC236}">
                <a16:creationId xmlns:a16="http://schemas.microsoft.com/office/drawing/2014/main" id="{EEE2F71A-7DC4-934A-A00B-D055BCBDCE19}"/>
              </a:ext>
            </a:extLst>
          </p:cNvPr>
          <p:cNvSpPr>
            <a:spLocks noGrp="1"/>
          </p:cNvSpPr>
          <p:nvPr>
            <p:ph type="body" sz="quarter" idx="11"/>
          </p:nvPr>
        </p:nvSpPr>
        <p:spPr>
          <a:xfrm>
            <a:off x="218659" y="4555983"/>
            <a:ext cx="7707520" cy="458208"/>
          </a:xfrm>
        </p:spPr>
        <p:txBody>
          <a:bodyPr/>
          <a:lstStyle/>
          <a:p>
            <a:pPr>
              <a:spcBef>
                <a:spcPts val="200"/>
              </a:spcBef>
            </a:pPr>
            <a:r>
              <a:rPr lang="en-US" dirty="0"/>
              <a:t>ER = emergency room </a:t>
            </a:r>
          </a:p>
          <a:p>
            <a:pPr>
              <a:spcBef>
                <a:spcPts val="200"/>
              </a:spcBef>
            </a:pPr>
            <a:r>
              <a:rPr lang="en-US" dirty="0"/>
              <a:t>1. Campos-Castillo C, et al. </a:t>
            </a:r>
            <a:r>
              <a:rPr lang="en-US" i="1" dirty="0"/>
              <a:t>J Am Med Inform Assoc</a:t>
            </a:r>
            <a:r>
              <a:rPr lang="en-US" dirty="0"/>
              <a:t>. 2021;28(1):119-125. 2. Rodriguez JA, et al. </a:t>
            </a:r>
            <a:r>
              <a:rPr lang="en-US" i="1" dirty="0"/>
              <a:t>Health Affairs</a:t>
            </a:r>
            <a:r>
              <a:rPr lang="en-US" dirty="0"/>
              <a:t>. 20,21;40(3):487-495. </a:t>
            </a:r>
            <a:br>
              <a:rPr lang="en-US" dirty="0"/>
            </a:br>
            <a:r>
              <a:rPr lang="en-US" dirty="0"/>
              <a:t>3. Sheehan T. Color matters. In: Gockel B, ed. </a:t>
            </a:r>
            <a:r>
              <a:rPr lang="en-US" i="1" dirty="0"/>
              <a:t>The Colors of Photography</a:t>
            </a:r>
            <a:r>
              <a:rPr lang="en-US" dirty="0"/>
              <a:t>. De Gruyter; 2020:55-72.</a:t>
            </a:r>
          </a:p>
          <a:p>
            <a:endParaRPr lang="en-US" dirty="0"/>
          </a:p>
        </p:txBody>
      </p:sp>
      <p:grpSp>
        <p:nvGrpSpPr>
          <p:cNvPr id="68" name="Group 67">
            <a:extLst>
              <a:ext uri="{FF2B5EF4-FFF2-40B4-BE49-F238E27FC236}">
                <a16:creationId xmlns:a16="http://schemas.microsoft.com/office/drawing/2014/main" id="{624B10FC-2A8B-5D4B-B5DC-6339528BCBFF}"/>
              </a:ext>
            </a:extLst>
          </p:cNvPr>
          <p:cNvGrpSpPr/>
          <p:nvPr/>
        </p:nvGrpSpPr>
        <p:grpSpPr>
          <a:xfrm>
            <a:off x="4023830" y="1157167"/>
            <a:ext cx="5120224" cy="3479175"/>
            <a:chOff x="4023830" y="1157167"/>
            <a:chExt cx="5120224" cy="3479175"/>
          </a:xfrm>
        </p:grpSpPr>
        <p:pic>
          <p:nvPicPr>
            <p:cNvPr id="17" name="Picture 16">
              <a:extLst>
                <a:ext uri="{FF2B5EF4-FFF2-40B4-BE49-F238E27FC236}">
                  <a16:creationId xmlns:a16="http://schemas.microsoft.com/office/drawing/2014/main" id="{54675057-2715-2D4C-A788-7500BE500FED}"/>
                </a:ext>
              </a:extLst>
            </p:cNvPr>
            <p:cNvPicPr>
              <a:picLocks noChangeAspect="1"/>
            </p:cNvPicPr>
            <p:nvPr/>
          </p:nvPicPr>
          <p:blipFill>
            <a:blip r:embed="rId2"/>
            <a:srcRect/>
            <a:stretch/>
          </p:blipFill>
          <p:spPr>
            <a:xfrm>
              <a:off x="4216454" y="1262860"/>
              <a:ext cx="4927600" cy="3073400"/>
            </a:xfrm>
            <a:prstGeom prst="rect">
              <a:avLst/>
            </a:prstGeom>
          </p:spPr>
        </p:pic>
        <p:sp>
          <p:nvSpPr>
            <p:cNvPr id="18" name="TextBox 17">
              <a:extLst>
                <a:ext uri="{FF2B5EF4-FFF2-40B4-BE49-F238E27FC236}">
                  <a16:creationId xmlns:a16="http://schemas.microsoft.com/office/drawing/2014/main" id="{BB10FB70-D6D9-FE4F-9E3E-76B055F1B3BB}"/>
                </a:ext>
              </a:extLst>
            </p:cNvPr>
            <p:cNvSpPr txBox="1"/>
            <p:nvPr/>
          </p:nvSpPr>
          <p:spPr>
            <a:xfrm>
              <a:off x="4444144" y="4129675"/>
              <a:ext cx="765058" cy="230832"/>
            </a:xfrm>
            <a:prstGeom prst="rect">
              <a:avLst/>
            </a:prstGeom>
            <a:solidFill>
              <a:schemeClr val="bg1"/>
            </a:solidFill>
          </p:spPr>
          <p:txBody>
            <a:bodyPr wrap="square" rtlCol="0">
              <a:spAutoFit/>
            </a:bodyPr>
            <a:lstStyle/>
            <a:p>
              <a:pPr algn="ctr"/>
              <a:r>
                <a:rPr lang="en-US" sz="900" dirty="0"/>
                <a:t>White</a:t>
              </a:r>
            </a:p>
          </p:txBody>
        </p:sp>
        <p:sp>
          <p:nvSpPr>
            <p:cNvPr id="20" name="TextBox 19">
              <a:extLst>
                <a:ext uri="{FF2B5EF4-FFF2-40B4-BE49-F238E27FC236}">
                  <a16:creationId xmlns:a16="http://schemas.microsoft.com/office/drawing/2014/main" id="{57156A20-9C6F-9C47-948E-88DD978619F1}"/>
                </a:ext>
              </a:extLst>
            </p:cNvPr>
            <p:cNvSpPr txBox="1"/>
            <p:nvPr/>
          </p:nvSpPr>
          <p:spPr>
            <a:xfrm>
              <a:off x="5331253" y="4128511"/>
              <a:ext cx="996166" cy="507831"/>
            </a:xfrm>
            <a:prstGeom prst="rect">
              <a:avLst/>
            </a:prstGeom>
            <a:solidFill>
              <a:schemeClr val="bg1"/>
            </a:solidFill>
          </p:spPr>
          <p:txBody>
            <a:bodyPr wrap="square" rtlCol="0">
              <a:spAutoFit/>
            </a:bodyPr>
            <a:lstStyle/>
            <a:p>
              <a:pPr algn="ctr"/>
              <a:r>
                <a:rPr lang="en-US" sz="900" dirty="0"/>
                <a:t>Black/</a:t>
              </a:r>
              <a:br>
                <a:rPr lang="en-US" sz="900" dirty="0"/>
              </a:br>
              <a:r>
                <a:rPr lang="en-US" sz="900" dirty="0"/>
                <a:t>African American</a:t>
              </a:r>
            </a:p>
          </p:txBody>
        </p:sp>
        <p:sp>
          <p:nvSpPr>
            <p:cNvPr id="21" name="TextBox 20">
              <a:extLst>
                <a:ext uri="{FF2B5EF4-FFF2-40B4-BE49-F238E27FC236}">
                  <a16:creationId xmlns:a16="http://schemas.microsoft.com/office/drawing/2014/main" id="{178CC983-DE3C-4E4D-869E-F76E64B9EA16}"/>
                </a:ext>
              </a:extLst>
            </p:cNvPr>
            <p:cNvSpPr txBox="1"/>
            <p:nvPr/>
          </p:nvSpPr>
          <p:spPr>
            <a:xfrm>
              <a:off x="6232264" y="4111108"/>
              <a:ext cx="1114605" cy="369332"/>
            </a:xfrm>
            <a:prstGeom prst="rect">
              <a:avLst/>
            </a:prstGeom>
            <a:solidFill>
              <a:schemeClr val="bg1"/>
            </a:solidFill>
          </p:spPr>
          <p:txBody>
            <a:bodyPr wrap="square" rtlCol="0">
              <a:spAutoFit/>
            </a:bodyPr>
            <a:lstStyle/>
            <a:p>
              <a:pPr algn="ctr"/>
              <a:r>
                <a:rPr lang="en-US" sz="900" dirty="0"/>
                <a:t>Hispanic/Latinx Race Ethnicity</a:t>
              </a:r>
            </a:p>
          </p:txBody>
        </p:sp>
        <p:sp>
          <p:nvSpPr>
            <p:cNvPr id="22" name="TextBox 21">
              <a:extLst>
                <a:ext uri="{FF2B5EF4-FFF2-40B4-BE49-F238E27FC236}">
                  <a16:creationId xmlns:a16="http://schemas.microsoft.com/office/drawing/2014/main" id="{6FE9F92C-9FA6-B244-A5CA-8761282E414A}"/>
                </a:ext>
              </a:extLst>
            </p:cNvPr>
            <p:cNvSpPr txBox="1"/>
            <p:nvPr/>
          </p:nvSpPr>
          <p:spPr>
            <a:xfrm>
              <a:off x="7365685" y="4128511"/>
              <a:ext cx="837946" cy="230832"/>
            </a:xfrm>
            <a:prstGeom prst="rect">
              <a:avLst/>
            </a:prstGeom>
            <a:solidFill>
              <a:schemeClr val="bg1"/>
            </a:solidFill>
          </p:spPr>
          <p:txBody>
            <a:bodyPr wrap="square" rtlCol="0">
              <a:spAutoFit/>
            </a:bodyPr>
            <a:lstStyle/>
            <a:p>
              <a:pPr algn="ctr"/>
              <a:r>
                <a:rPr lang="en-US" sz="900" dirty="0"/>
                <a:t>Asian</a:t>
              </a:r>
            </a:p>
          </p:txBody>
        </p:sp>
        <p:sp>
          <p:nvSpPr>
            <p:cNvPr id="23" name="TextBox 22">
              <a:extLst>
                <a:ext uri="{FF2B5EF4-FFF2-40B4-BE49-F238E27FC236}">
                  <a16:creationId xmlns:a16="http://schemas.microsoft.com/office/drawing/2014/main" id="{F344FEBA-0B3D-1F45-B172-FDE1E766FF9E}"/>
                </a:ext>
              </a:extLst>
            </p:cNvPr>
            <p:cNvSpPr txBox="1"/>
            <p:nvPr/>
          </p:nvSpPr>
          <p:spPr>
            <a:xfrm>
              <a:off x="8256945" y="4142554"/>
              <a:ext cx="850062" cy="230832"/>
            </a:xfrm>
            <a:prstGeom prst="rect">
              <a:avLst/>
            </a:prstGeom>
            <a:solidFill>
              <a:schemeClr val="bg1"/>
            </a:solidFill>
          </p:spPr>
          <p:txBody>
            <a:bodyPr wrap="square" lIns="0" rIns="0" rtlCol="0">
              <a:spAutoFit/>
            </a:bodyPr>
            <a:lstStyle/>
            <a:p>
              <a:pPr algn="ctr"/>
              <a:r>
                <a:rPr lang="en-US" sz="900" dirty="0"/>
                <a:t>Other/Unknown</a:t>
              </a:r>
            </a:p>
          </p:txBody>
        </p:sp>
        <p:sp>
          <p:nvSpPr>
            <p:cNvPr id="24" name="TextBox 23">
              <a:extLst>
                <a:ext uri="{FF2B5EF4-FFF2-40B4-BE49-F238E27FC236}">
                  <a16:creationId xmlns:a16="http://schemas.microsoft.com/office/drawing/2014/main" id="{97F3141C-AE0F-5744-8800-58469DD1F178}"/>
                </a:ext>
              </a:extLst>
            </p:cNvPr>
            <p:cNvSpPr txBox="1"/>
            <p:nvPr/>
          </p:nvSpPr>
          <p:spPr>
            <a:xfrm rot="16200000">
              <a:off x="2883481" y="2778694"/>
              <a:ext cx="2542308" cy="261610"/>
            </a:xfrm>
            <a:prstGeom prst="rect">
              <a:avLst/>
            </a:prstGeom>
            <a:solidFill>
              <a:schemeClr val="bg1"/>
            </a:solidFill>
          </p:spPr>
          <p:txBody>
            <a:bodyPr wrap="square" rtlCol="0">
              <a:spAutoFit/>
            </a:bodyPr>
            <a:lstStyle/>
            <a:p>
              <a:pPr algn="ctr"/>
              <a:r>
                <a:rPr lang="en-US" sz="1100" dirty="0"/>
                <a:t>First Encounter Type (Probability)</a:t>
              </a:r>
            </a:p>
          </p:txBody>
        </p:sp>
        <p:sp>
          <p:nvSpPr>
            <p:cNvPr id="3" name="TextBox 2">
              <a:extLst>
                <a:ext uri="{FF2B5EF4-FFF2-40B4-BE49-F238E27FC236}">
                  <a16:creationId xmlns:a16="http://schemas.microsoft.com/office/drawing/2014/main" id="{9C7902CF-3928-C347-AFB9-A72F1E941844}"/>
                </a:ext>
              </a:extLst>
            </p:cNvPr>
            <p:cNvSpPr txBox="1"/>
            <p:nvPr/>
          </p:nvSpPr>
          <p:spPr>
            <a:xfrm>
              <a:off x="5775615" y="1157167"/>
              <a:ext cx="3132000" cy="369332"/>
            </a:xfrm>
            <a:prstGeom prst="rect">
              <a:avLst/>
            </a:prstGeom>
            <a:solidFill>
              <a:schemeClr val="bg1"/>
            </a:solidFill>
          </p:spPr>
          <p:txBody>
            <a:bodyPr wrap="square" rtlCol="0">
              <a:spAutoFit/>
            </a:bodyPr>
            <a:lstStyle/>
            <a:p>
              <a:endParaRPr lang="en-US" dirty="0"/>
            </a:p>
          </p:txBody>
        </p:sp>
        <p:sp>
          <p:nvSpPr>
            <p:cNvPr id="58" name="TextBox 57">
              <a:extLst>
                <a:ext uri="{FF2B5EF4-FFF2-40B4-BE49-F238E27FC236}">
                  <a16:creationId xmlns:a16="http://schemas.microsoft.com/office/drawing/2014/main" id="{CFB332F1-4FF7-0B46-9F0E-23525FEEEC4F}"/>
                </a:ext>
              </a:extLst>
            </p:cNvPr>
            <p:cNvSpPr txBox="1"/>
            <p:nvPr/>
          </p:nvSpPr>
          <p:spPr>
            <a:xfrm>
              <a:off x="4815064" y="1216259"/>
              <a:ext cx="1132310" cy="261610"/>
            </a:xfrm>
            <a:prstGeom prst="rect">
              <a:avLst/>
            </a:prstGeom>
            <a:noFill/>
          </p:spPr>
          <p:txBody>
            <a:bodyPr wrap="square" rtlCol="0">
              <a:spAutoFit/>
            </a:bodyPr>
            <a:lstStyle/>
            <a:p>
              <a:pPr algn="r"/>
              <a:r>
                <a:rPr lang="en-US" sz="1100" dirty="0"/>
                <a:t>Telehealth</a:t>
              </a:r>
            </a:p>
          </p:txBody>
        </p:sp>
        <p:sp>
          <p:nvSpPr>
            <p:cNvPr id="59" name="TextBox 58">
              <a:extLst>
                <a:ext uri="{FF2B5EF4-FFF2-40B4-BE49-F238E27FC236}">
                  <a16:creationId xmlns:a16="http://schemas.microsoft.com/office/drawing/2014/main" id="{B0D89010-C729-F540-AA3F-AD14780CF7F4}"/>
                </a:ext>
              </a:extLst>
            </p:cNvPr>
            <p:cNvSpPr txBox="1"/>
            <p:nvPr/>
          </p:nvSpPr>
          <p:spPr>
            <a:xfrm>
              <a:off x="7125363" y="1232469"/>
              <a:ext cx="765058" cy="261610"/>
            </a:xfrm>
            <a:prstGeom prst="rect">
              <a:avLst/>
            </a:prstGeom>
            <a:noFill/>
          </p:spPr>
          <p:txBody>
            <a:bodyPr wrap="square" rtlCol="0">
              <a:spAutoFit/>
            </a:bodyPr>
            <a:lstStyle/>
            <a:p>
              <a:pPr algn="r"/>
              <a:r>
                <a:rPr lang="en-US" sz="1100" dirty="0"/>
                <a:t>ER</a:t>
              </a:r>
            </a:p>
          </p:txBody>
        </p:sp>
        <p:sp>
          <p:nvSpPr>
            <p:cNvPr id="60" name="TextBox 59">
              <a:extLst>
                <a:ext uri="{FF2B5EF4-FFF2-40B4-BE49-F238E27FC236}">
                  <a16:creationId xmlns:a16="http://schemas.microsoft.com/office/drawing/2014/main" id="{4BB08464-2EDD-E64C-910F-859831B93D95}"/>
                </a:ext>
              </a:extLst>
            </p:cNvPr>
            <p:cNvSpPr txBox="1"/>
            <p:nvPr/>
          </p:nvSpPr>
          <p:spPr>
            <a:xfrm>
              <a:off x="6223416" y="1221681"/>
              <a:ext cx="765058" cy="261610"/>
            </a:xfrm>
            <a:prstGeom prst="rect">
              <a:avLst/>
            </a:prstGeom>
            <a:noFill/>
          </p:spPr>
          <p:txBody>
            <a:bodyPr wrap="square" rtlCol="0">
              <a:spAutoFit/>
            </a:bodyPr>
            <a:lstStyle/>
            <a:p>
              <a:pPr algn="r"/>
              <a:r>
                <a:rPr lang="en-US" sz="1100" dirty="0"/>
                <a:t>Other</a:t>
              </a:r>
            </a:p>
          </p:txBody>
        </p:sp>
        <p:sp>
          <p:nvSpPr>
            <p:cNvPr id="61" name="Oval 60">
              <a:extLst>
                <a:ext uri="{FF2B5EF4-FFF2-40B4-BE49-F238E27FC236}">
                  <a16:creationId xmlns:a16="http://schemas.microsoft.com/office/drawing/2014/main" id="{49782565-A6C1-A34D-970B-23D918EB7822}"/>
                </a:ext>
              </a:extLst>
            </p:cNvPr>
            <p:cNvSpPr/>
            <p:nvPr/>
          </p:nvSpPr>
          <p:spPr>
            <a:xfrm>
              <a:off x="6075674" y="1311974"/>
              <a:ext cx="57697" cy="82766"/>
            </a:xfrm>
            <a:prstGeom prst="ellipse">
              <a:avLst/>
            </a:prstGeom>
            <a:solidFill>
              <a:srgbClr val="1B619B"/>
            </a:solidFill>
            <a:ln>
              <a:solidFill>
                <a:srgbClr val="1B619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62AFE9ED-2E58-A64A-B04D-2145E93692F7}"/>
                </a:ext>
              </a:extLst>
            </p:cNvPr>
            <p:cNvSpPr/>
            <p:nvPr/>
          </p:nvSpPr>
          <p:spPr>
            <a:xfrm>
              <a:off x="8008267" y="1317255"/>
              <a:ext cx="57697" cy="82766"/>
            </a:xfrm>
            <a:prstGeom prst="ellipse">
              <a:avLst/>
            </a:prstGeom>
            <a:solidFill>
              <a:srgbClr val="259BF9"/>
            </a:solidFill>
            <a:ln>
              <a:solidFill>
                <a:srgbClr val="259B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9AF7B17A-5E95-5647-8873-1B6DB6DE3085}"/>
                </a:ext>
              </a:extLst>
            </p:cNvPr>
            <p:cNvSpPr/>
            <p:nvPr/>
          </p:nvSpPr>
          <p:spPr>
            <a:xfrm>
              <a:off x="7108563" y="1317023"/>
              <a:ext cx="57697" cy="82766"/>
            </a:xfrm>
            <a:prstGeom prst="ellipse">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A1EB1ADD-F1C5-574F-9C91-3C198B067758}"/>
                </a:ext>
              </a:extLst>
            </p:cNvPr>
            <p:cNvCxnSpPr>
              <a:cxnSpLocks/>
            </p:cNvCxnSpPr>
            <p:nvPr/>
          </p:nvCxnSpPr>
          <p:spPr>
            <a:xfrm flipV="1">
              <a:off x="7873329" y="1357411"/>
              <a:ext cx="327579" cy="1"/>
            </a:xfrm>
            <a:prstGeom prst="line">
              <a:avLst/>
            </a:prstGeom>
            <a:ln w="12700">
              <a:solidFill>
                <a:srgbClr val="259BF9"/>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D5F542F-157B-604E-A8C1-942B192BBD9C}"/>
                </a:ext>
              </a:extLst>
            </p:cNvPr>
            <p:cNvCxnSpPr>
              <a:cxnSpLocks/>
            </p:cNvCxnSpPr>
            <p:nvPr/>
          </p:nvCxnSpPr>
          <p:spPr>
            <a:xfrm flipV="1">
              <a:off x="5939089" y="1350234"/>
              <a:ext cx="327579" cy="1"/>
            </a:xfrm>
            <a:prstGeom prst="line">
              <a:avLst/>
            </a:prstGeom>
            <a:ln w="12700">
              <a:solidFill>
                <a:srgbClr val="1B619B"/>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ABFF7065-F56D-9942-ABB8-8FBCB956ADA3}"/>
                </a:ext>
              </a:extLst>
            </p:cNvPr>
            <p:cNvCxnSpPr>
              <a:cxnSpLocks/>
            </p:cNvCxnSpPr>
            <p:nvPr/>
          </p:nvCxnSpPr>
          <p:spPr>
            <a:xfrm flipV="1">
              <a:off x="6972803" y="1354460"/>
              <a:ext cx="327579" cy="1"/>
            </a:xfrm>
            <a:prstGeom prst="line">
              <a:avLst/>
            </a:prstGeom>
            <a:ln w="12700">
              <a:solidFill>
                <a:srgbClr val="00B05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5479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2F08B1-8BFF-AF4D-80B2-A9E31A9339A3}"/>
              </a:ext>
            </a:extLst>
          </p:cNvPr>
          <p:cNvSpPr>
            <a:spLocks noGrp="1"/>
          </p:cNvSpPr>
          <p:nvPr>
            <p:ph type="title"/>
          </p:nvPr>
        </p:nvSpPr>
        <p:spPr>
          <a:xfrm>
            <a:off x="417095" y="-2062"/>
            <a:ext cx="8309810" cy="1034129"/>
          </a:xfrm>
        </p:spPr>
        <p:txBody>
          <a:bodyPr/>
          <a:lstStyle/>
          <a:p>
            <a:r>
              <a:rPr lang="en-US" dirty="0"/>
              <a:t>PRO Tools for AD Assessment in Telehealth? </a:t>
            </a:r>
          </a:p>
        </p:txBody>
      </p:sp>
      <p:sp>
        <p:nvSpPr>
          <p:cNvPr id="7" name="Content Placeholder 6">
            <a:extLst>
              <a:ext uri="{FF2B5EF4-FFF2-40B4-BE49-F238E27FC236}">
                <a16:creationId xmlns:a16="http://schemas.microsoft.com/office/drawing/2014/main" id="{64DE7557-E9D0-EB4A-B64E-30686E4FC298}"/>
              </a:ext>
            </a:extLst>
          </p:cNvPr>
          <p:cNvSpPr>
            <a:spLocks noGrp="1"/>
          </p:cNvSpPr>
          <p:nvPr>
            <p:ph idx="1"/>
          </p:nvPr>
        </p:nvSpPr>
        <p:spPr>
          <a:xfrm>
            <a:off x="417095" y="1142178"/>
            <a:ext cx="7020077" cy="3462486"/>
          </a:xfrm>
        </p:spPr>
        <p:txBody>
          <a:bodyPr/>
          <a:lstStyle/>
          <a:p>
            <a:r>
              <a:rPr lang="en-US" sz="2400" dirty="0"/>
              <a:t>Patient </a:t>
            </a:r>
            <a:r>
              <a:rPr lang="en-US" sz="2400" b="1" dirty="0"/>
              <a:t>self-evaluation</a:t>
            </a:r>
            <a:r>
              <a:rPr lang="en-US" sz="2400" dirty="0"/>
              <a:t> may help improve AD severity assessment in-person and TD</a:t>
            </a:r>
          </a:p>
          <a:p>
            <a:r>
              <a:rPr lang="en-US" sz="2400" dirty="0"/>
              <a:t>May need to calibrate for SoC </a:t>
            </a:r>
          </a:p>
          <a:p>
            <a:r>
              <a:rPr lang="en-US" sz="2400" dirty="0"/>
              <a:t>No single </a:t>
            </a:r>
            <a:r>
              <a:rPr lang="en-US" sz="2400" b="1" dirty="0"/>
              <a:t>PRO</a:t>
            </a:r>
            <a:r>
              <a:rPr lang="en-US" sz="2400" dirty="0"/>
              <a:t> captures all aspects of disease</a:t>
            </a:r>
          </a:p>
          <a:p>
            <a:r>
              <a:rPr lang="en-US" sz="2400" dirty="0"/>
              <a:t>Validated measuring tools include </a:t>
            </a:r>
          </a:p>
          <a:p>
            <a:pPr lvl="1"/>
            <a:r>
              <a:rPr lang="en-US" sz="2000" b="1" dirty="0"/>
              <a:t>PO-SCORAD:</a:t>
            </a:r>
            <a:r>
              <a:rPr lang="en-US" sz="2000" dirty="0"/>
              <a:t> Subjective and objective criteria assess extent and severity of symptoms</a:t>
            </a:r>
          </a:p>
          <a:p>
            <a:pPr lvl="1"/>
            <a:r>
              <a:rPr lang="en-US" sz="2000" b="1" dirty="0"/>
              <a:t>DLQI:</a:t>
            </a:r>
            <a:r>
              <a:rPr lang="en-US" sz="2000" dirty="0"/>
              <a:t> Measurement of </a:t>
            </a:r>
            <a:r>
              <a:rPr lang="en-US" sz="2000" dirty="0">
                <a:solidFill>
                  <a:schemeClr val="tx1"/>
                </a:solidFill>
              </a:rPr>
              <a:t>quality-of-life</a:t>
            </a:r>
            <a:r>
              <a:rPr lang="en-US" sz="2000" dirty="0">
                <a:solidFill>
                  <a:srgbClr val="FF0000"/>
                </a:solidFill>
              </a:rPr>
              <a:t> </a:t>
            </a:r>
            <a:r>
              <a:rPr lang="en-US" sz="2000" dirty="0"/>
              <a:t>burden of skin disease in adults</a:t>
            </a:r>
          </a:p>
          <a:p>
            <a:pPr lvl="1"/>
            <a:r>
              <a:rPr lang="en-US" sz="2000" b="1" dirty="0"/>
              <a:t>NRS-itch:</a:t>
            </a:r>
            <a:r>
              <a:rPr lang="en-US" sz="2000" dirty="0"/>
              <a:t> Numerical rating scale itch intensity</a:t>
            </a:r>
          </a:p>
          <a:p>
            <a:pPr lvl="1"/>
            <a:r>
              <a:rPr lang="en-US" sz="2000" b="1" dirty="0"/>
              <a:t>POEM:</a:t>
            </a:r>
            <a:r>
              <a:rPr lang="en-US" sz="2000" dirty="0"/>
              <a:t> Patient Oriented Eczema Measure</a:t>
            </a:r>
          </a:p>
        </p:txBody>
      </p:sp>
      <p:sp>
        <p:nvSpPr>
          <p:cNvPr id="10" name="Text Placeholder 9">
            <a:extLst>
              <a:ext uri="{FF2B5EF4-FFF2-40B4-BE49-F238E27FC236}">
                <a16:creationId xmlns:a16="http://schemas.microsoft.com/office/drawing/2014/main" id="{D262C62C-24F5-3348-9AA9-23559C496DBA}"/>
              </a:ext>
            </a:extLst>
          </p:cNvPr>
          <p:cNvSpPr>
            <a:spLocks noGrp="1"/>
          </p:cNvSpPr>
          <p:nvPr>
            <p:ph type="body" sz="quarter" idx="10"/>
          </p:nvPr>
        </p:nvSpPr>
        <p:spPr>
          <a:xfrm>
            <a:off x="0" y="4735907"/>
            <a:ext cx="8033657" cy="407291"/>
          </a:xfrm>
        </p:spPr>
        <p:txBody>
          <a:bodyPr/>
          <a:lstStyle/>
          <a:p>
            <a:r>
              <a:rPr lang="en-US" dirty="0"/>
              <a:t>PO-SCORAD = Patient-Oriented SCORing Atopic Dermatitis</a:t>
            </a:r>
          </a:p>
          <a:p>
            <a:r>
              <a:rPr lang="en-US" dirty="0"/>
              <a:t>Silverberg J, et al. </a:t>
            </a:r>
            <a:r>
              <a:rPr lang="en-US" i="1" dirty="0"/>
              <a:t>Br J Dermatol</a:t>
            </a:r>
            <a:r>
              <a:rPr lang="en-US" dirty="0"/>
              <a:t>. 2020;182(1):104-111. Image Credit: First Derm AI Dermatology API</a:t>
            </a:r>
          </a:p>
        </p:txBody>
      </p:sp>
      <p:pic>
        <p:nvPicPr>
          <p:cNvPr id="2" name="Picture 1">
            <a:extLst>
              <a:ext uri="{FF2B5EF4-FFF2-40B4-BE49-F238E27FC236}">
                <a16:creationId xmlns:a16="http://schemas.microsoft.com/office/drawing/2014/main" id="{C00ADBEA-AB8D-DF42-9094-4B87280B850D}"/>
              </a:ext>
            </a:extLst>
          </p:cNvPr>
          <p:cNvPicPr>
            <a:picLocks noChangeAspect="1"/>
          </p:cNvPicPr>
          <p:nvPr/>
        </p:nvPicPr>
        <p:blipFill>
          <a:blip r:embed="rId3"/>
          <a:stretch>
            <a:fillRect/>
          </a:stretch>
        </p:blipFill>
        <p:spPr>
          <a:xfrm>
            <a:off x="7212710" y="1141807"/>
            <a:ext cx="1727200" cy="3594100"/>
          </a:xfrm>
          <a:prstGeom prst="rect">
            <a:avLst/>
          </a:prstGeom>
        </p:spPr>
      </p:pic>
    </p:spTree>
    <p:extLst>
      <p:ext uri="{BB962C8B-B14F-4D97-AF65-F5344CB8AC3E}">
        <p14:creationId xmlns:p14="http://schemas.microsoft.com/office/powerpoint/2010/main" val="200242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C927692-EB5E-034D-B70F-D64FDEB795D3}"/>
              </a:ext>
            </a:extLst>
          </p:cNvPr>
          <p:cNvSpPr>
            <a:spLocks noGrp="1"/>
          </p:cNvSpPr>
          <p:nvPr>
            <p:ph type="title"/>
          </p:nvPr>
        </p:nvSpPr>
        <p:spPr>
          <a:xfrm>
            <a:off x="409570" y="103859"/>
            <a:ext cx="8547101" cy="523990"/>
          </a:xfrm>
        </p:spPr>
        <p:txBody>
          <a:bodyPr/>
          <a:lstStyle/>
          <a:p>
            <a:r>
              <a:rPr lang="en-US" sz="3300" dirty="0">
                <a:solidFill>
                  <a:schemeClr val="bg1"/>
                </a:solidFill>
              </a:rPr>
              <a:t>Stepping Up from Moderate-to-Severe AD</a:t>
            </a:r>
            <a:endParaRPr lang="en-US" sz="3300" dirty="0"/>
          </a:p>
        </p:txBody>
      </p:sp>
      <p:sp>
        <p:nvSpPr>
          <p:cNvPr id="20" name="Text Placeholder 19">
            <a:extLst>
              <a:ext uri="{FF2B5EF4-FFF2-40B4-BE49-F238E27FC236}">
                <a16:creationId xmlns:a16="http://schemas.microsoft.com/office/drawing/2014/main" id="{8ABFA4ED-8418-D940-8289-4EF3C5C3AB88}"/>
              </a:ext>
            </a:extLst>
          </p:cNvPr>
          <p:cNvSpPr>
            <a:spLocks noGrp="1"/>
          </p:cNvSpPr>
          <p:nvPr>
            <p:ph type="body" sz="quarter" idx="11"/>
          </p:nvPr>
        </p:nvSpPr>
        <p:spPr>
          <a:xfrm>
            <a:off x="-1" y="4596051"/>
            <a:ext cx="8044963" cy="538096"/>
          </a:xfrm>
        </p:spPr>
        <p:txBody>
          <a:bodyPr/>
          <a:lstStyle/>
          <a:p>
            <a:pPr marL="7938" indent="-7938"/>
            <a:r>
              <a:rPr lang="en-US" dirty="0">
                <a:solidFill>
                  <a:srgbClr val="5C6B72"/>
                </a:solidFill>
              </a:rPr>
              <a:t>*Before stepping up therapy, assess for nonadherence, potential comorbidities, and other factors that might negatively affect response to therapy;</a:t>
            </a:r>
            <a:r>
              <a:rPr lang="en-US" baseline="30000" dirty="0">
                <a:solidFill>
                  <a:srgbClr val="5C6B72"/>
                </a:solidFill>
              </a:rPr>
              <a:t>†</a:t>
            </a:r>
            <a:r>
              <a:rPr lang="en-US" dirty="0">
                <a:solidFill>
                  <a:srgbClr val="5C6B72"/>
                </a:solidFill>
              </a:rPr>
              <a:t>Not FDA-approved; </a:t>
            </a:r>
            <a:r>
              <a:rPr lang="en-US" baseline="30000" dirty="0">
                <a:solidFill>
                  <a:srgbClr val="5C6B72"/>
                </a:solidFill>
              </a:rPr>
              <a:t>‡</a:t>
            </a:r>
            <a:r>
              <a:rPr lang="en-US" dirty="0">
                <a:solidFill>
                  <a:srgbClr val="5C6B72"/>
                </a:solidFill>
              </a:rPr>
              <a:t>FDA-approved but should be used only in acute flares or as rescue therapy</a:t>
            </a:r>
          </a:p>
          <a:p>
            <a:pPr>
              <a:spcBef>
                <a:spcPts val="200"/>
              </a:spcBef>
            </a:pPr>
            <a:r>
              <a:rPr lang="en-US" dirty="0">
                <a:solidFill>
                  <a:srgbClr val="5C6B72"/>
                </a:solidFill>
              </a:rPr>
              <a:t>Boguniewicz M, et al. </a:t>
            </a:r>
            <a:r>
              <a:rPr lang="en-US" i="1" dirty="0">
                <a:solidFill>
                  <a:srgbClr val="5C6B72"/>
                </a:solidFill>
              </a:rPr>
              <a:t>Ann Allergy Asthma Immunol</a:t>
            </a:r>
            <a:r>
              <a:rPr lang="en-US" dirty="0">
                <a:solidFill>
                  <a:srgbClr val="5C6B72"/>
                </a:solidFill>
              </a:rPr>
              <a:t>. 2018;120(1):10-22.</a:t>
            </a:r>
          </a:p>
        </p:txBody>
      </p:sp>
      <p:sp>
        <p:nvSpPr>
          <p:cNvPr id="19" name="U-Turn Arrow 18">
            <a:extLst>
              <a:ext uri="{FF2B5EF4-FFF2-40B4-BE49-F238E27FC236}">
                <a16:creationId xmlns:a16="http://schemas.microsoft.com/office/drawing/2014/main" id="{2182D0D0-85D3-8745-A3F5-8954D47C749A}"/>
              </a:ext>
            </a:extLst>
          </p:cNvPr>
          <p:cNvSpPr/>
          <p:nvPr/>
        </p:nvSpPr>
        <p:spPr>
          <a:xfrm rot="5400000">
            <a:off x="6068752" y="1386719"/>
            <a:ext cx="1470484" cy="1052318"/>
          </a:xfrm>
          <a:prstGeom prst="uturnArrow">
            <a:avLst>
              <a:gd name="adj1" fmla="val 25000"/>
              <a:gd name="adj2" fmla="val 25000"/>
              <a:gd name="adj3" fmla="val 25000"/>
              <a:gd name="adj4" fmla="val 43750"/>
              <a:gd name="adj5" fmla="val 75000"/>
            </a:avLst>
          </a:prstGeom>
          <a:solidFill>
            <a:srgbClr val="629E3A"/>
          </a:solidFill>
          <a:ln>
            <a:solidFill>
              <a:srgbClr val="629E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ounded Rectangle 20">
            <a:extLst>
              <a:ext uri="{FF2B5EF4-FFF2-40B4-BE49-F238E27FC236}">
                <a16:creationId xmlns:a16="http://schemas.microsoft.com/office/drawing/2014/main" id="{7CE99660-B965-2E4C-8E12-476524E7AD41}"/>
              </a:ext>
            </a:extLst>
          </p:cNvPr>
          <p:cNvSpPr/>
          <p:nvPr/>
        </p:nvSpPr>
        <p:spPr>
          <a:xfrm>
            <a:off x="57153" y="927855"/>
            <a:ext cx="6539579" cy="1191683"/>
          </a:xfrm>
          <a:prstGeom prst="roundRect">
            <a:avLst/>
          </a:prstGeom>
          <a:solidFill>
            <a:srgbClr val="2584D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2"/>
                </a:solidFill>
              </a:rPr>
              <a:t>Patient is symptomatic despite aggressive course of topical prescription therapy (corticosteroid, calcineurin inhibitor, crisaborole) for ≥ 3 weeks and following basic management recommendations for skin care, antiseptic treatment, and avoidance of allergens and irritants, and particularly when there is severe and negative impact on daily activities, psychosocial health, and QoL*</a:t>
            </a:r>
            <a:endParaRPr lang="en-US" sz="1400" baseline="30000" dirty="0">
              <a:solidFill>
                <a:schemeClr val="bg2"/>
              </a:solidFill>
            </a:endParaRPr>
          </a:p>
        </p:txBody>
      </p:sp>
      <p:cxnSp>
        <p:nvCxnSpPr>
          <p:cNvPr id="22" name="Straight Arrow Connector 21">
            <a:extLst>
              <a:ext uri="{FF2B5EF4-FFF2-40B4-BE49-F238E27FC236}">
                <a16:creationId xmlns:a16="http://schemas.microsoft.com/office/drawing/2014/main" id="{87C1DB1D-95FF-5A48-8F6E-66D2DEDACC7B}"/>
              </a:ext>
            </a:extLst>
          </p:cNvPr>
          <p:cNvCxnSpPr/>
          <p:nvPr/>
        </p:nvCxnSpPr>
        <p:spPr>
          <a:xfrm>
            <a:off x="862568" y="2138588"/>
            <a:ext cx="0" cy="274320"/>
          </a:xfrm>
          <a:prstGeom prst="straightConnector1">
            <a:avLst/>
          </a:prstGeom>
          <a:ln w="38100">
            <a:solidFill>
              <a:srgbClr val="629E3A"/>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C6F60B71-161B-FF40-BDB4-17AB5DC2D143}"/>
              </a:ext>
            </a:extLst>
          </p:cNvPr>
          <p:cNvSpPr txBox="1"/>
          <p:nvPr/>
        </p:nvSpPr>
        <p:spPr>
          <a:xfrm>
            <a:off x="155601" y="2447195"/>
            <a:ext cx="1413933" cy="307777"/>
          </a:xfrm>
          <a:prstGeom prst="rect">
            <a:avLst/>
          </a:prstGeom>
          <a:solidFill>
            <a:srgbClr val="2584D2"/>
          </a:solidFill>
        </p:spPr>
        <p:txBody>
          <a:bodyPr wrap="square" rtlCol="0">
            <a:spAutoFit/>
          </a:bodyPr>
          <a:lstStyle/>
          <a:p>
            <a:pPr algn="ctr"/>
            <a:r>
              <a:rPr lang="en-US" sz="1400" dirty="0">
                <a:solidFill>
                  <a:schemeClr val="bg2"/>
                </a:solidFill>
              </a:rPr>
              <a:t>Phototherapy</a:t>
            </a:r>
          </a:p>
        </p:txBody>
      </p:sp>
      <p:sp>
        <p:nvSpPr>
          <p:cNvPr id="24" name="TextBox 23">
            <a:extLst>
              <a:ext uri="{FF2B5EF4-FFF2-40B4-BE49-F238E27FC236}">
                <a16:creationId xmlns:a16="http://schemas.microsoft.com/office/drawing/2014/main" id="{2B20B446-820B-4949-A018-AE5464BAA950}"/>
              </a:ext>
            </a:extLst>
          </p:cNvPr>
          <p:cNvSpPr txBox="1"/>
          <p:nvPr/>
        </p:nvSpPr>
        <p:spPr>
          <a:xfrm>
            <a:off x="1717699" y="2447195"/>
            <a:ext cx="1413933" cy="307777"/>
          </a:xfrm>
          <a:prstGeom prst="rect">
            <a:avLst/>
          </a:prstGeom>
          <a:solidFill>
            <a:srgbClr val="2584D2"/>
          </a:solidFill>
        </p:spPr>
        <p:txBody>
          <a:bodyPr wrap="square" rtlCol="0">
            <a:spAutoFit/>
          </a:bodyPr>
          <a:lstStyle/>
          <a:p>
            <a:pPr algn="ctr"/>
            <a:r>
              <a:rPr lang="en-US" sz="1400" dirty="0">
                <a:solidFill>
                  <a:schemeClr val="bg2"/>
                </a:solidFill>
              </a:rPr>
              <a:t>Dupilumab</a:t>
            </a:r>
          </a:p>
        </p:txBody>
      </p:sp>
      <p:sp>
        <p:nvSpPr>
          <p:cNvPr id="25" name="TextBox 24">
            <a:extLst>
              <a:ext uri="{FF2B5EF4-FFF2-40B4-BE49-F238E27FC236}">
                <a16:creationId xmlns:a16="http://schemas.microsoft.com/office/drawing/2014/main" id="{1B79D0D3-A189-DA4B-A727-5936E01C0801}"/>
              </a:ext>
            </a:extLst>
          </p:cNvPr>
          <p:cNvSpPr txBox="1"/>
          <p:nvPr/>
        </p:nvSpPr>
        <p:spPr>
          <a:xfrm>
            <a:off x="3194929" y="2428339"/>
            <a:ext cx="2061638" cy="738664"/>
          </a:xfrm>
          <a:prstGeom prst="rect">
            <a:avLst/>
          </a:prstGeom>
          <a:solidFill>
            <a:srgbClr val="2584D2"/>
          </a:solidFill>
        </p:spPr>
        <p:txBody>
          <a:bodyPr wrap="square" rtlCol="0">
            <a:spAutoFit/>
          </a:bodyPr>
          <a:lstStyle/>
          <a:p>
            <a:pPr algn="ctr"/>
            <a:r>
              <a:rPr lang="en-US" sz="1400" dirty="0">
                <a:solidFill>
                  <a:schemeClr val="bg2"/>
                </a:solidFill>
              </a:rPr>
              <a:t>Systemic immunosuppressant therapy</a:t>
            </a:r>
          </a:p>
        </p:txBody>
      </p:sp>
      <p:sp>
        <p:nvSpPr>
          <p:cNvPr id="26" name="TextBox 25">
            <a:extLst>
              <a:ext uri="{FF2B5EF4-FFF2-40B4-BE49-F238E27FC236}">
                <a16:creationId xmlns:a16="http://schemas.microsoft.com/office/drawing/2014/main" id="{3B03EE28-4C3E-BA43-8919-5A5B4D072A8B}"/>
              </a:ext>
            </a:extLst>
          </p:cNvPr>
          <p:cNvSpPr txBox="1"/>
          <p:nvPr/>
        </p:nvSpPr>
        <p:spPr>
          <a:xfrm>
            <a:off x="3194929" y="3297975"/>
            <a:ext cx="2061639" cy="1169551"/>
          </a:xfrm>
          <a:prstGeom prst="rect">
            <a:avLst/>
          </a:prstGeom>
          <a:solidFill>
            <a:srgbClr val="2584D2"/>
          </a:solidFill>
        </p:spPr>
        <p:txBody>
          <a:bodyPr wrap="square" rtlCol="0">
            <a:spAutoFit/>
          </a:bodyPr>
          <a:lstStyle/>
          <a:p>
            <a:pPr algn="ctr"/>
            <a:r>
              <a:rPr lang="en-US" sz="1400" dirty="0">
                <a:solidFill>
                  <a:schemeClr val="bg2"/>
                </a:solidFill>
              </a:rPr>
              <a:t>Cyclosporine</a:t>
            </a:r>
            <a:r>
              <a:rPr lang="en-US" sz="1400" baseline="30000" dirty="0">
                <a:solidFill>
                  <a:schemeClr val="bg2"/>
                </a:solidFill>
              </a:rPr>
              <a:t>†</a:t>
            </a:r>
          </a:p>
          <a:p>
            <a:pPr algn="ctr"/>
            <a:r>
              <a:rPr lang="en-US" sz="1400" dirty="0">
                <a:solidFill>
                  <a:schemeClr val="bg2"/>
                </a:solidFill>
              </a:rPr>
              <a:t>Methotrexate</a:t>
            </a:r>
            <a:r>
              <a:rPr lang="en-US" sz="1400" baseline="30000" dirty="0">
                <a:solidFill>
                  <a:schemeClr val="bg2"/>
                </a:solidFill>
              </a:rPr>
              <a:t>†</a:t>
            </a:r>
            <a:endParaRPr lang="en-US" sz="1400" dirty="0">
              <a:solidFill>
                <a:schemeClr val="bg2"/>
              </a:solidFill>
            </a:endParaRPr>
          </a:p>
          <a:p>
            <a:pPr algn="ctr"/>
            <a:r>
              <a:rPr lang="en-US" sz="1400" dirty="0">
                <a:solidFill>
                  <a:schemeClr val="bg2"/>
                </a:solidFill>
              </a:rPr>
              <a:t>Mycophenolate mofetil</a:t>
            </a:r>
            <a:r>
              <a:rPr lang="en-US" sz="1400" baseline="30000" dirty="0">
                <a:solidFill>
                  <a:schemeClr val="bg2"/>
                </a:solidFill>
              </a:rPr>
              <a:t>†</a:t>
            </a:r>
            <a:endParaRPr lang="en-US" sz="1400" dirty="0">
              <a:solidFill>
                <a:schemeClr val="bg2"/>
              </a:solidFill>
            </a:endParaRPr>
          </a:p>
          <a:p>
            <a:pPr algn="ctr"/>
            <a:r>
              <a:rPr lang="en-US" sz="1400" dirty="0">
                <a:solidFill>
                  <a:schemeClr val="bg2"/>
                </a:solidFill>
              </a:rPr>
              <a:t>Azathioprine</a:t>
            </a:r>
            <a:r>
              <a:rPr lang="en-US" sz="1400" baseline="30000" dirty="0">
                <a:solidFill>
                  <a:schemeClr val="bg2"/>
                </a:solidFill>
              </a:rPr>
              <a:t>†</a:t>
            </a:r>
            <a:endParaRPr lang="en-US" sz="1400" dirty="0">
              <a:solidFill>
                <a:schemeClr val="bg2"/>
              </a:solidFill>
            </a:endParaRPr>
          </a:p>
          <a:p>
            <a:pPr algn="ctr"/>
            <a:r>
              <a:rPr lang="en-US" sz="1400" dirty="0">
                <a:solidFill>
                  <a:schemeClr val="bg2"/>
                </a:solidFill>
              </a:rPr>
              <a:t>Corticosteroids</a:t>
            </a:r>
            <a:r>
              <a:rPr lang="en-US" sz="1400" baseline="30000" dirty="0">
                <a:solidFill>
                  <a:schemeClr val="bg1"/>
                </a:solidFill>
              </a:rPr>
              <a:t>‡</a:t>
            </a:r>
            <a:endParaRPr lang="en-US" sz="1400" dirty="0">
              <a:solidFill>
                <a:schemeClr val="bg1"/>
              </a:solidFill>
            </a:endParaRPr>
          </a:p>
        </p:txBody>
      </p:sp>
      <p:sp>
        <p:nvSpPr>
          <p:cNvPr id="27" name="TextBox 26">
            <a:extLst>
              <a:ext uri="{FF2B5EF4-FFF2-40B4-BE49-F238E27FC236}">
                <a16:creationId xmlns:a16="http://schemas.microsoft.com/office/drawing/2014/main" id="{7D5B6A2B-567E-944E-AFAD-C0FADC2E7A04}"/>
              </a:ext>
            </a:extLst>
          </p:cNvPr>
          <p:cNvSpPr txBox="1"/>
          <p:nvPr/>
        </p:nvSpPr>
        <p:spPr>
          <a:xfrm>
            <a:off x="7330152" y="807821"/>
            <a:ext cx="1738677" cy="2031325"/>
          </a:xfrm>
          <a:prstGeom prst="rect">
            <a:avLst/>
          </a:prstGeom>
          <a:solidFill>
            <a:srgbClr val="2584D2"/>
          </a:solidFill>
        </p:spPr>
        <p:txBody>
          <a:bodyPr wrap="square" rtlCol="0">
            <a:spAutoFit/>
          </a:bodyPr>
          <a:lstStyle/>
          <a:p>
            <a:pPr marL="114300" indent="-114300">
              <a:buFont typeface="Arial" panose="020B0604020202020204" pitchFamily="34" charset="0"/>
              <a:buChar char="•"/>
            </a:pPr>
            <a:r>
              <a:rPr lang="en-US" sz="1400" dirty="0">
                <a:solidFill>
                  <a:schemeClr val="bg2"/>
                </a:solidFill>
              </a:rPr>
              <a:t>Refer to specialist or interdisciplinary care</a:t>
            </a:r>
          </a:p>
          <a:p>
            <a:pPr marL="114300" indent="-114300">
              <a:buFont typeface="Arial" panose="020B0604020202020204" pitchFamily="34" charset="0"/>
              <a:buChar char="•"/>
            </a:pPr>
            <a:r>
              <a:rPr lang="en-US" sz="1400" dirty="0">
                <a:solidFill>
                  <a:schemeClr val="bg2"/>
                </a:solidFill>
              </a:rPr>
              <a:t>Consider acute treatment to help control:</a:t>
            </a:r>
          </a:p>
          <a:p>
            <a:pPr marL="236538" indent="-236538"/>
            <a:r>
              <a:rPr lang="en-US" sz="1400" dirty="0">
                <a:solidFill>
                  <a:schemeClr val="bg2"/>
                </a:solidFill>
              </a:rPr>
              <a:t>  - Wet wrap therapy</a:t>
            </a:r>
          </a:p>
          <a:p>
            <a:r>
              <a:rPr lang="en-US" sz="1400" dirty="0">
                <a:solidFill>
                  <a:schemeClr val="bg2"/>
                </a:solidFill>
              </a:rPr>
              <a:t>  - Hospitalization</a:t>
            </a:r>
          </a:p>
        </p:txBody>
      </p:sp>
      <p:sp>
        <p:nvSpPr>
          <p:cNvPr id="28" name="TextBox 27">
            <a:extLst>
              <a:ext uri="{FF2B5EF4-FFF2-40B4-BE49-F238E27FC236}">
                <a16:creationId xmlns:a16="http://schemas.microsoft.com/office/drawing/2014/main" id="{FAB6AD29-7E5D-7B4E-B763-8C16C3980EF6}"/>
              </a:ext>
            </a:extLst>
          </p:cNvPr>
          <p:cNvSpPr txBox="1"/>
          <p:nvPr/>
        </p:nvSpPr>
        <p:spPr>
          <a:xfrm>
            <a:off x="5329541" y="2897901"/>
            <a:ext cx="1993903" cy="738664"/>
          </a:xfrm>
          <a:prstGeom prst="rect">
            <a:avLst/>
          </a:prstGeom>
          <a:solidFill>
            <a:srgbClr val="2584D2"/>
          </a:solidFill>
        </p:spPr>
        <p:txBody>
          <a:bodyPr wrap="square" rtlCol="0">
            <a:spAutoFit/>
          </a:bodyPr>
          <a:lstStyle/>
          <a:p>
            <a:pPr algn="ctr"/>
            <a:r>
              <a:rPr lang="en-US" sz="1400" dirty="0">
                <a:solidFill>
                  <a:schemeClr val="bg2"/>
                </a:solidFill>
              </a:rPr>
              <a:t>3-month therapeutic trial with reassessment at 4-8 weeks</a:t>
            </a:r>
          </a:p>
        </p:txBody>
      </p:sp>
      <p:cxnSp>
        <p:nvCxnSpPr>
          <p:cNvPr id="29" name="Straight Arrow Connector 28">
            <a:extLst>
              <a:ext uri="{FF2B5EF4-FFF2-40B4-BE49-F238E27FC236}">
                <a16:creationId xmlns:a16="http://schemas.microsoft.com/office/drawing/2014/main" id="{CE0E60FB-A016-7844-85CA-3509DB5E93C2}"/>
              </a:ext>
            </a:extLst>
          </p:cNvPr>
          <p:cNvCxnSpPr/>
          <p:nvPr/>
        </p:nvCxnSpPr>
        <p:spPr>
          <a:xfrm>
            <a:off x="2344235" y="2138588"/>
            <a:ext cx="0" cy="274320"/>
          </a:xfrm>
          <a:prstGeom prst="straightConnector1">
            <a:avLst/>
          </a:prstGeom>
          <a:ln w="38100">
            <a:solidFill>
              <a:srgbClr val="629E3A"/>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2BC6D3E7-3295-9C46-8452-2E72133836F5}"/>
              </a:ext>
            </a:extLst>
          </p:cNvPr>
          <p:cNvCxnSpPr>
            <a:cxnSpLocks/>
          </p:cNvCxnSpPr>
          <p:nvPr/>
        </p:nvCxnSpPr>
        <p:spPr>
          <a:xfrm>
            <a:off x="4225473" y="2138588"/>
            <a:ext cx="0" cy="274320"/>
          </a:xfrm>
          <a:prstGeom prst="straightConnector1">
            <a:avLst/>
          </a:prstGeom>
          <a:ln w="38100">
            <a:solidFill>
              <a:srgbClr val="629E3A"/>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8669153-A6C6-BE4B-BDB6-9AE3F2C3D48D}"/>
              </a:ext>
            </a:extLst>
          </p:cNvPr>
          <p:cNvCxnSpPr>
            <a:cxnSpLocks/>
          </p:cNvCxnSpPr>
          <p:nvPr/>
        </p:nvCxnSpPr>
        <p:spPr>
          <a:xfrm>
            <a:off x="4225473" y="3160221"/>
            <a:ext cx="1" cy="144588"/>
          </a:xfrm>
          <a:prstGeom prst="line">
            <a:avLst/>
          </a:prstGeom>
          <a:ln w="38100">
            <a:solidFill>
              <a:srgbClr val="629E3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699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A358E87-F5A9-9A44-AEC6-4BE34E0FE4C7}"/>
              </a:ext>
            </a:extLst>
          </p:cNvPr>
          <p:cNvSpPr>
            <a:spLocks noGrp="1"/>
          </p:cNvSpPr>
          <p:nvPr>
            <p:ph idx="1"/>
          </p:nvPr>
        </p:nvSpPr>
        <p:spPr>
          <a:xfrm>
            <a:off x="417095" y="1142178"/>
            <a:ext cx="8309810" cy="2891561"/>
          </a:xfrm>
        </p:spPr>
        <p:txBody>
          <a:bodyPr/>
          <a:lstStyle/>
          <a:p>
            <a:r>
              <a:rPr lang="en-US" sz="2800" dirty="0"/>
              <a:t>Recommendations for </a:t>
            </a:r>
            <a:r>
              <a:rPr lang="en-US" sz="2800" b="1" dirty="0"/>
              <a:t>immunosuppressant </a:t>
            </a:r>
            <a:r>
              <a:rPr lang="en-US" sz="2800" dirty="0"/>
              <a:t> treatments during </a:t>
            </a:r>
            <a:r>
              <a:rPr lang="en-US" sz="2800" b="1" dirty="0"/>
              <a:t>pandemic</a:t>
            </a:r>
            <a:r>
              <a:rPr lang="en-US" sz="2800" dirty="0"/>
              <a:t> and pre/post vaccinations</a:t>
            </a:r>
            <a:r>
              <a:rPr lang="en-US" sz="2800" baseline="30000" dirty="0"/>
              <a:t>1</a:t>
            </a:r>
            <a:r>
              <a:rPr lang="en-US" sz="2800" dirty="0"/>
              <a:t>: </a:t>
            </a:r>
          </a:p>
          <a:p>
            <a:pPr lvl="1"/>
            <a:r>
              <a:rPr lang="en-US" sz="2600" dirty="0"/>
              <a:t>Initiate/continue symptomatic topical therapy, including corticosteroids according to patient needs</a:t>
            </a:r>
          </a:p>
          <a:p>
            <a:pPr lvl="1"/>
            <a:r>
              <a:rPr lang="en-US" sz="2600" dirty="0"/>
              <a:t>Avoid systemic corticosteroid therapy, especially at dose &gt; 10 mg/day or use with very strict indication and only for short duration</a:t>
            </a:r>
            <a:r>
              <a:rPr lang="en-US" sz="2600" baseline="30000" dirty="0"/>
              <a:t>2</a:t>
            </a:r>
            <a:endParaRPr lang="en-US" sz="2600" dirty="0"/>
          </a:p>
        </p:txBody>
      </p:sp>
      <p:sp>
        <p:nvSpPr>
          <p:cNvPr id="10" name="Text Placeholder 9">
            <a:extLst>
              <a:ext uri="{FF2B5EF4-FFF2-40B4-BE49-F238E27FC236}">
                <a16:creationId xmlns:a16="http://schemas.microsoft.com/office/drawing/2014/main" id="{73541804-9755-1F4A-8949-96658D702840}"/>
              </a:ext>
            </a:extLst>
          </p:cNvPr>
          <p:cNvSpPr>
            <a:spLocks noGrp="1"/>
          </p:cNvSpPr>
          <p:nvPr>
            <p:ph type="body" sz="quarter" idx="10"/>
          </p:nvPr>
        </p:nvSpPr>
        <p:spPr>
          <a:xfrm>
            <a:off x="0" y="4761856"/>
            <a:ext cx="8033657" cy="381643"/>
          </a:xfrm>
        </p:spPr>
        <p:txBody>
          <a:bodyPr/>
          <a:lstStyle/>
          <a:p>
            <a:pPr marL="7938" indent="-7938"/>
            <a:r>
              <a:rPr lang="en-US" dirty="0"/>
              <a:t>1. American College of Rheumatology Website. 2021. https://www.rheumatology.org/About-Us/Newsroom/Press-Releases/ID/1138.</a:t>
            </a:r>
            <a:br>
              <a:rPr lang="en-US" dirty="0"/>
            </a:br>
            <a:r>
              <a:rPr lang="en-US" dirty="0"/>
              <a:t>Accessed July 26, 2021. 2. Buhl T, et al. </a:t>
            </a:r>
            <a:r>
              <a:rPr lang="en-US" i="1" dirty="0"/>
              <a:t>J Dtsch Dermatol Ges</a:t>
            </a:r>
            <a:r>
              <a:rPr lang="en-US" dirty="0"/>
              <a:t>. 2020;18(8):815-824.</a:t>
            </a:r>
          </a:p>
        </p:txBody>
      </p:sp>
      <p:sp>
        <p:nvSpPr>
          <p:cNvPr id="3" name="Title 2">
            <a:extLst>
              <a:ext uri="{FF2B5EF4-FFF2-40B4-BE49-F238E27FC236}">
                <a16:creationId xmlns:a16="http://schemas.microsoft.com/office/drawing/2014/main" id="{452490F0-F1EA-214C-AF10-2678B2B199B9}"/>
              </a:ext>
            </a:extLst>
          </p:cNvPr>
          <p:cNvSpPr>
            <a:spLocks noGrp="1"/>
          </p:cNvSpPr>
          <p:nvPr>
            <p:ph type="title"/>
          </p:nvPr>
        </p:nvSpPr>
        <p:spPr>
          <a:xfrm>
            <a:off x="417095" y="-2062"/>
            <a:ext cx="8309810" cy="1034129"/>
          </a:xfrm>
        </p:spPr>
        <p:txBody>
          <a:bodyPr/>
          <a:lstStyle/>
          <a:p>
            <a:r>
              <a:rPr lang="en-US" dirty="0"/>
              <a:t>COVID-19 Implications for AD Treatment</a:t>
            </a:r>
          </a:p>
        </p:txBody>
      </p:sp>
    </p:spTree>
    <p:extLst>
      <p:ext uri="{BB962C8B-B14F-4D97-AF65-F5344CB8AC3E}">
        <p14:creationId xmlns:p14="http://schemas.microsoft.com/office/powerpoint/2010/main" val="45578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5212-541F-FF44-9743-A305D5C4331A}"/>
              </a:ext>
            </a:extLst>
          </p:cNvPr>
          <p:cNvSpPr>
            <a:spLocks noGrp="1"/>
          </p:cNvSpPr>
          <p:nvPr>
            <p:ph type="title"/>
          </p:nvPr>
        </p:nvSpPr>
        <p:spPr>
          <a:xfrm>
            <a:off x="417095" y="-2062"/>
            <a:ext cx="8309810" cy="1034129"/>
          </a:xfrm>
        </p:spPr>
        <p:txBody>
          <a:bodyPr/>
          <a:lstStyle/>
          <a:p>
            <a:r>
              <a:rPr lang="en-US" dirty="0"/>
              <a:t>Dupilumab: Long-Term Therapy for Moderate-to-Severe AD </a:t>
            </a:r>
          </a:p>
        </p:txBody>
      </p:sp>
      <p:sp>
        <p:nvSpPr>
          <p:cNvPr id="3" name="Content Placeholder 2">
            <a:extLst>
              <a:ext uri="{FF2B5EF4-FFF2-40B4-BE49-F238E27FC236}">
                <a16:creationId xmlns:a16="http://schemas.microsoft.com/office/drawing/2014/main" id="{99994B5D-E719-2649-9110-F823D0AC3B86}"/>
              </a:ext>
            </a:extLst>
          </p:cNvPr>
          <p:cNvSpPr>
            <a:spLocks noGrp="1"/>
          </p:cNvSpPr>
          <p:nvPr>
            <p:ph idx="1"/>
          </p:nvPr>
        </p:nvSpPr>
        <p:spPr>
          <a:xfrm>
            <a:off x="417095" y="1142178"/>
            <a:ext cx="8309810" cy="3369127"/>
          </a:xfrm>
        </p:spPr>
        <p:txBody>
          <a:bodyPr/>
          <a:lstStyle/>
          <a:p>
            <a:r>
              <a:rPr lang="en-US" sz="2300" dirty="0"/>
              <a:t>Open-label </a:t>
            </a:r>
            <a:r>
              <a:rPr lang="en-US" sz="2300" b="1" dirty="0"/>
              <a:t>study</a:t>
            </a:r>
            <a:r>
              <a:rPr lang="en-US" sz="2300" dirty="0"/>
              <a:t>: continuous treatment sustained improvements for up to 3 years in adults</a:t>
            </a:r>
          </a:p>
          <a:p>
            <a:pPr lvl="1">
              <a:spcBef>
                <a:spcPts val="100"/>
              </a:spcBef>
            </a:pPr>
            <a:r>
              <a:rPr lang="en-US" sz="2100" dirty="0"/>
              <a:t>EASI: 1.4 (3.2, -95.4%) and weekly </a:t>
            </a:r>
          </a:p>
          <a:p>
            <a:pPr lvl="1"/>
            <a:r>
              <a:rPr lang="en-US" altLang="en-US" sz="2100" dirty="0"/>
              <a:t>NRS-Itch:</a:t>
            </a:r>
            <a:r>
              <a:rPr lang="en-US" altLang="en-US" sz="2100" b="1" dirty="0"/>
              <a:t> </a:t>
            </a:r>
            <a:r>
              <a:rPr lang="en-US" sz="2100" dirty="0"/>
              <a:t>2.2 (1.8, -65.4%) at week 148</a:t>
            </a:r>
            <a:r>
              <a:rPr lang="en-US" sz="2100" baseline="30000" dirty="0"/>
              <a:t>1,2</a:t>
            </a:r>
          </a:p>
          <a:p>
            <a:pPr marL="295275" indent="-285750"/>
            <a:r>
              <a:rPr lang="en-US" sz="2300" dirty="0"/>
              <a:t>Dupilumab approved for AD in patients </a:t>
            </a:r>
            <a:r>
              <a:rPr lang="en-US" sz="2300" b="1" dirty="0"/>
              <a:t>age ≥ 6</a:t>
            </a:r>
            <a:r>
              <a:rPr lang="en-US" sz="2300" baseline="30000" dirty="0"/>
              <a:t>3</a:t>
            </a:r>
            <a:r>
              <a:rPr lang="en-US" sz="2300" dirty="0"/>
              <a:t> </a:t>
            </a:r>
          </a:p>
          <a:p>
            <a:r>
              <a:rPr lang="en-US" sz="2300" dirty="0"/>
              <a:t>Systemic </a:t>
            </a:r>
            <a:r>
              <a:rPr lang="en-US" sz="2300" b="1" dirty="0"/>
              <a:t>anti-inflammatory</a:t>
            </a:r>
            <a:r>
              <a:rPr lang="en-US" sz="2300" dirty="0"/>
              <a:t>; inhibits interleukin (IL)-4, IL-13 signal</a:t>
            </a:r>
            <a:r>
              <a:rPr lang="en-US" sz="2300" baseline="30000" dirty="0"/>
              <a:t>4</a:t>
            </a:r>
            <a:endParaRPr lang="en-US" sz="2300" dirty="0"/>
          </a:p>
          <a:p>
            <a:r>
              <a:rPr lang="en-US" sz="2300" dirty="0"/>
              <a:t>Not an immunosuppressant</a:t>
            </a:r>
          </a:p>
          <a:p>
            <a:r>
              <a:rPr lang="en-US" sz="2300" dirty="0"/>
              <a:t>Common adverse events in ≥ 5% of patients: nasopharyngitis, conjunctivitis, headache, oral herpes, injection-site reactions</a:t>
            </a:r>
            <a:r>
              <a:rPr lang="en-US" sz="2300" baseline="30000" dirty="0"/>
              <a:t>2</a:t>
            </a:r>
          </a:p>
        </p:txBody>
      </p:sp>
      <p:sp>
        <p:nvSpPr>
          <p:cNvPr id="4" name="Text Placeholder 3">
            <a:extLst>
              <a:ext uri="{FF2B5EF4-FFF2-40B4-BE49-F238E27FC236}">
                <a16:creationId xmlns:a16="http://schemas.microsoft.com/office/drawing/2014/main" id="{B3A5D296-D028-BC40-B53A-5DDB02F7C979}"/>
              </a:ext>
            </a:extLst>
          </p:cNvPr>
          <p:cNvSpPr>
            <a:spLocks noGrp="1"/>
          </p:cNvSpPr>
          <p:nvPr>
            <p:ph type="body" sz="quarter" idx="10"/>
          </p:nvPr>
        </p:nvSpPr>
        <p:spPr>
          <a:xfrm>
            <a:off x="0" y="4761856"/>
            <a:ext cx="8033657" cy="381643"/>
          </a:xfrm>
        </p:spPr>
        <p:txBody>
          <a:bodyPr/>
          <a:lstStyle/>
          <a:p>
            <a:pPr marL="9525" indent="-9525"/>
            <a:r>
              <a:rPr lang="en-US" dirty="0"/>
              <a:t>1. Deleuran M, et al. </a:t>
            </a:r>
            <a:r>
              <a:rPr lang="en-US" i="1" dirty="0"/>
              <a:t>J Am Acad Dermatol</a:t>
            </a:r>
            <a:r>
              <a:rPr lang="en-US" dirty="0"/>
              <a:t>. 2020;82(2):377-388. 2. Beck LA, et al. </a:t>
            </a:r>
            <a:r>
              <a:rPr lang="en-US" i="1" dirty="0"/>
              <a:t>Am J Clin Dermatol</a:t>
            </a:r>
            <a:r>
              <a:rPr lang="en-US" dirty="0"/>
              <a:t>. 2020;21(4):567-577. 3. Guttman-Yassky E, et al. </a:t>
            </a:r>
            <a:r>
              <a:rPr lang="en-US" i="1" dirty="0"/>
              <a:t>J Allergy Clin Immunol</a:t>
            </a:r>
            <a:r>
              <a:rPr lang="en-US" dirty="0"/>
              <a:t>. 2019;143:155-172. 4. Cuellar-Barboza A, et al. </a:t>
            </a:r>
            <a:r>
              <a:rPr lang="en-US" i="1" dirty="0"/>
              <a:t>J Drugs Dermatol</a:t>
            </a:r>
            <a:r>
              <a:rPr lang="en-US" dirty="0"/>
              <a:t>. 2020;19(2):209-210.</a:t>
            </a:r>
          </a:p>
        </p:txBody>
      </p:sp>
    </p:spTree>
    <p:extLst>
      <p:ext uri="{BB962C8B-B14F-4D97-AF65-F5344CB8AC3E}">
        <p14:creationId xmlns:p14="http://schemas.microsoft.com/office/powerpoint/2010/main" val="348928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54E790-8909-4845-85B2-A845183CE575}"/>
              </a:ext>
            </a:extLst>
          </p:cNvPr>
          <p:cNvSpPr>
            <a:spLocks noGrp="1"/>
          </p:cNvSpPr>
          <p:nvPr>
            <p:ph type="title"/>
          </p:nvPr>
        </p:nvSpPr>
        <p:spPr>
          <a:xfrm>
            <a:off x="417094" y="-2062"/>
            <a:ext cx="8589745" cy="1034129"/>
          </a:xfrm>
        </p:spPr>
        <p:txBody>
          <a:bodyPr/>
          <a:lstStyle/>
          <a:p>
            <a:r>
              <a:rPr lang="en-US" dirty="0"/>
              <a:t>Dupilumab: Safety and Efficacy in SoC</a:t>
            </a:r>
          </a:p>
        </p:txBody>
      </p:sp>
      <p:sp>
        <p:nvSpPr>
          <p:cNvPr id="8" name="Content Placeholder 7">
            <a:extLst>
              <a:ext uri="{FF2B5EF4-FFF2-40B4-BE49-F238E27FC236}">
                <a16:creationId xmlns:a16="http://schemas.microsoft.com/office/drawing/2014/main" id="{02E10AAC-D799-B242-B99D-143CA41738CC}"/>
              </a:ext>
            </a:extLst>
          </p:cNvPr>
          <p:cNvSpPr>
            <a:spLocks noGrp="1"/>
          </p:cNvSpPr>
          <p:nvPr>
            <p:ph idx="1"/>
          </p:nvPr>
        </p:nvSpPr>
        <p:spPr>
          <a:xfrm>
            <a:off x="417095" y="1142178"/>
            <a:ext cx="8309810" cy="2996205"/>
          </a:xfrm>
        </p:spPr>
        <p:txBody>
          <a:bodyPr/>
          <a:lstStyle/>
          <a:p>
            <a:r>
              <a:rPr lang="en-US" sz="2600" dirty="0"/>
              <a:t>Pooled analysis of three trials assessed </a:t>
            </a:r>
            <a:r>
              <a:rPr lang="en-US" sz="2600" b="1" dirty="0"/>
              <a:t>efficacy</a:t>
            </a:r>
            <a:r>
              <a:rPr lang="en-US" sz="2600" dirty="0"/>
              <a:t> and </a:t>
            </a:r>
            <a:r>
              <a:rPr lang="en-US" sz="2600" b="1" dirty="0"/>
              <a:t>safety</a:t>
            </a:r>
            <a:r>
              <a:rPr lang="en-US" sz="2600" dirty="0"/>
              <a:t> of dupilumab for adults with moderate-to-severe AD by </a:t>
            </a:r>
            <a:r>
              <a:rPr lang="en-US" sz="2600" b="1" dirty="0"/>
              <a:t>race</a:t>
            </a:r>
            <a:r>
              <a:rPr lang="en-US" sz="2600" baseline="30000" dirty="0"/>
              <a:t>1</a:t>
            </a:r>
            <a:endParaRPr lang="en-US" sz="2600" dirty="0"/>
          </a:p>
          <a:p>
            <a:pPr lvl="1"/>
            <a:r>
              <a:rPr lang="en-US" sz="2400" dirty="0"/>
              <a:t>Improved all assessed outcomes in White and Asian subgroups</a:t>
            </a:r>
          </a:p>
          <a:p>
            <a:pPr lvl="1"/>
            <a:r>
              <a:rPr lang="en-US" sz="2400" dirty="0"/>
              <a:t>In smaller Black subgroup, significantly (</a:t>
            </a:r>
            <a:r>
              <a:rPr lang="en-US" sz="2400" i="1" dirty="0"/>
              <a:t>p</a:t>
            </a:r>
            <a:r>
              <a:rPr lang="en-US" sz="2400" dirty="0"/>
              <a:t> &lt; .0001) improved EASI endpoints, mean changes in Peak Pruritus NRS and DLQI</a:t>
            </a:r>
          </a:p>
          <a:p>
            <a:pPr lvl="1"/>
            <a:r>
              <a:rPr lang="en-US" sz="2400" dirty="0"/>
              <a:t>Well-tolerated, acceptable safety profile in all subgroups </a:t>
            </a:r>
          </a:p>
        </p:txBody>
      </p:sp>
      <p:sp>
        <p:nvSpPr>
          <p:cNvPr id="12" name="Text Placeholder 11">
            <a:extLst>
              <a:ext uri="{FF2B5EF4-FFF2-40B4-BE49-F238E27FC236}">
                <a16:creationId xmlns:a16="http://schemas.microsoft.com/office/drawing/2014/main" id="{0A9DB373-3686-584D-AC83-8E0032D2A365}"/>
              </a:ext>
            </a:extLst>
          </p:cNvPr>
          <p:cNvSpPr>
            <a:spLocks noGrp="1"/>
          </p:cNvSpPr>
          <p:nvPr>
            <p:ph type="body" sz="quarter" idx="10"/>
          </p:nvPr>
        </p:nvSpPr>
        <p:spPr>
          <a:xfrm>
            <a:off x="0" y="4892757"/>
            <a:ext cx="8114400" cy="250838"/>
          </a:xfrm>
        </p:spPr>
        <p:txBody>
          <a:bodyPr/>
          <a:lstStyle/>
          <a:p>
            <a:pPr marL="9525" indent="-9525"/>
            <a:r>
              <a:rPr lang="en-US" dirty="0"/>
              <a:t> Alexis AF, et al. </a:t>
            </a:r>
            <a:r>
              <a:rPr lang="en-US" i="1" dirty="0"/>
              <a:t>J Drugs Dermatol</a:t>
            </a:r>
            <a:r>
              <a:rPr lang="en-US" dirty="0"/>
              <a:t>. 2019;18(8):804-813. </a:t>
            </a:r>
          </a:p>
        </p:txBody>
      </p:sp>
    </p:spTree>
    <p:extLst>
      <p:ext uri="{BB962C8B-B14F-4D97-AF65-F5344CB8AC3E}">
        <p14:creationId xmlns:p14="http://schemas.microsoft.com/office/powerpoint/2010/main" val="390181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376D8A-9FD7-AF49-A77B-38820CEECF84}"/>
              </a:ext>
            </a:extLst>
          </p:cNvPr>
          <p:cNvSpPr>
            <a:spLocks noGrp="1"/>
          </p:cNvSpPr>
          <p:nvPr>
            <p:ph idx="1"/>
          </p:nvPr>
        </p:nvSpPr>
        <p:spPr>
          <a:xfrm>
            <a:off x="227697" y="1142177"/>
            <a:ext cx="4553623" cy="3230115"/>
          </a:xfrm>
        </p:spPr>
        <p:txBody>
          <a:bodyPr/>
          <a:lstStyle/>
          <a:p>
            <a:r>
              <a:rPr lang="en-US" sz="2400" dirty="0"/>
              <a:t>53-year-old Black male with </a:t>
            </a:r>
            <a:br>
              <a:rPr lang="en-US" sz="2400" dirty="0"/>
            </a:br>
            <a:r>
              <a:rPr lang="en-US" sz="2400" dirty="0"/>
              <a:t>1-year history of worsening pruritic rash diagnosed with </a:t>
            </a:r>
            <a:r>
              <a:rPr lang="en-US" sz="2400" b="1" dirty="0"/>
              <a:t>moderate-to-severe</a:t>
            </a:r>
            <a:r>
              <a:rPr lang="en-US" sz="2400" dirty="0"/>
              <a:t> AD</a:t>
            </a:r>
          </a:p>
          <a:p>
            <a:pPr lvl="1"/>
            <a:r>
              <a:rPr lang="en-US" sz="2200" dirty="0"/>
              <a:t>Received 600 mg loading dose</a:t>
            </a:r>
            <a:endParaRPr lang="en-US" sz="2200" dirty="0">
              <a:sym typeface="Wingdings" pitchFamily="2" charset="2"/>
            </a:endParaRPr>
          </a:p>
          <a:p>
            <a:pPr lvl="1"/>
            <a:r>
              <a:rPr lang="en-US" sz="2200" dirty="0">
                <a:sym typeface="Wingdings" pitchFamily="2" charset="2"/>
              </a:rPr>
              <a:t>2 weeks later, </a:t>
            </a:r>
            <a:r>
              <a:rPr lang="en-US" sz="2200" dirty="0"/>
              <a:t>200 mg dose subcutaneous every 2 weeks</a:t>
            </a:r>
          </a:p>
          <a:p>
            <a:r>
              <a:rPr lang="en-US" sz="2400" dirty="0"/>
              <a:t>Improvement of all symptoms, including hyperpigmentation during treatment</a:t>
            </a:r>
          </a:p>
        </p:txBody>
      </p:sp>
      <p:pic>
        <p:nvPicPr>
          <p:cNvPr id="5" name="Picture 4">
            <a:extLst>
              <a:ext uri="{FF2B5EF4-FFF2-40B4-BE49-F238E27FC236}">
                <a16:creationId xmlns:a16="http://schemas.microsoft.com/office/drawing/2014/main" id="{D503D00D-C7E3-7546-8B4D-82D4A73AB947}"/>
              </a:ext>
            </a:extLst>
          </p:cNvPr>
          <p:cNvPicPr>
            <a:picLocks noChangeAspect="1"/>
          </p:cNvPicPr>
          <p:nvPr/>
        </p:nvPicPr>
        <p:blipFill>
          <a:blip r:embed="rId2"/>
          <a:stretch>
            <a:fillRect/>
          </a:stretch>
        </p:blipFill>
        <p:spPr>
          <a:xfrm>
            <a:off x="4858438" y="1255167"/>
            <a:ext cx="4011981" cy="2856089"/>
          </a:xfrm>
          <a:prstGeom prst="rect">
            <a:avLst/>
          </a:prstGeom>
        </p:spPr>
      </p:pic>
      <p:sp>
        <p:nvSpPr>
          <p:cNvPr id="7" name="Title 6">
            <a:extLst>
              <a:ext uri="{FF2B5EF4-FFF2-40B4-BE49-F238E27FC236}">
                <a16:creationId xmlns:a16="http://schemas.microsoft.com/office/drawing/2014/main" id="{81CB8A80-475F-0F4C-9A11-B23EE56DE699}"/>
              </a:ext>
            </a:extLst>
          </p:cNvPr>
          <p:cNvSpPr>
            <a:spLocks noGrp="1"/>
          </p:cNvSpPr>
          <p:nvPr>
            <p:ph type="title"/>
          </p:nvPr>
        </p:nvSpPr>
        <p:spPr>
          <a:xfrm>
            <a:off x="417095" y="-2062"/>
            <a:ext cx="8309810" cy="1034129"/>
          </a:xfrm>
        </p:spPr>
        <p:txBody>
          <a:bodyPr/>
          <a:lstStyle/>
          <a:p>
            <a:r>
              <a:rPr lang="en-US" dirty="0"/>
              <a:t>Case Report: Dupilumab Improved Post-Inflammatory Hyperpigmentation</a:t>
            </a:r>
          </a:p>
        </p:txBody>
      </p:sp>
      <p:sp>
        <p:nvSpPr>
          <p:cNvPr id="9" name="Text Placeholder 8">
            <a:extLst>
              <a:ext uri="{FF2B5EF4-FFF2-40B4-BE49-F238E27FC236}">
                <a16:creationId xmlns:a16="http://schemas.microsoft.com/office/drawing/2014/main" id="{3037D8FC-F90C-2443-8C50-24F0B08AEFC7}"/>
              </a:ext>
            </a:extLst>
          </p:cNvPr>
          <p:cNvSpPr>
            <a:spLocks noGrp="1"/>
          </p:cNvSpPr>
          <p:nvPr>
            <p:ph type="body" sz="quarter" idx="10"/>
          </p:nvPr>
        </p:nvSpPr>
        <p:spPr>
          <a:xfrm>
            <a:off x="0" y="4892661"/>
            <a:ext cx="8033657" cy="250838"/>
          </a:xfrm>
        </p:spPr>
        <p:txBody>
          <a:bodyPr/>
          <a:lstStyle/>
          <a:p>
            <a:pPr marL="7938" indent="-7938"/>
            <a:r>
              <a:rPr lang="en-US" dirty="0">
                <a:solidFill>
                  <a:srgbClr val="5C6B72"/>
                </a:solidFill>
              </a:rPr>
              <a:t>Grayson C, Heath CR. </a:t>
            </a:r>
            <a:r>
              <a:rPr lang="en-US" i="1" dirty="0">
                <a:solidFill>
                  <a:srgbClr val="5C6B72"/>
                </a:solidFill>
              </a:rPr>
              <a:t>J Drugs Dermatol. </a:t>
            </a:r>
            <a:r>
              <a:rPr lang="en-US">
                <a:solidFill>
                  <a:srgbClr val="5C6B72"/>
                </a:solidFill>
              </a:rPr>
              <a:t>2020;19(7):776-778.</a:t>
            </a:r>
            <a:endParaRPr lang="en-US" dirty="0">
              <a:solidFill>
                <a:srgbClr val="5C6B72"/>
              </a:solidFill>
            </a:endParaRPr>
          </a:p>
        </p:txBody>
      </p:sp>
    </p:spTree>
    <p:extLst>
      <p:ext uri="{BB962C8B-B14F-4D97-AF65-F5344CB8AC3E}">
        <p14:creationId xmlns:p14="http://schemas.microsoft.com/office/powerpoint/2010/main" val="419943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2032701"/>
            <a:ext cx="5387976" cy="510909"/>
          </a:xfrm>
        </p:spPr>
        <p:txBody>
          <a:bodyPr/>
          <a:lstStyle/>
          <a:p>
            <a:r>
              <a:rPr lang="en-US" sz="3200" dirty="0">
                <a:latin typeface="Arial" panose="020B0604020202020204" pitchFamily="34" charset="0"/>
                <a:cs typeface="Arial" panose="020B0604020202020204" pitchFamily="34" charset="0"/>
              </a:rPr>
              <a:t>Jenna C. Lester, MD</a:t>
            </a:r>
            <a:endParaRPr lang="en-US" sz="3200" dirty="0"/>
          </a:p>
        </p:txBody>
      </p:sp>
      <p:sp>
        <p:nvSpPr>
          <p:cNvPr id="9" name="Text Placeholder 2">
            <a:extLst>
              <a:ext uri="{FF2B5EF4-FFF2-40B4-BE49-F238E27FC236}">
                <a16:creationId xmlns:a16="http://schemas.microsoft.com/office/drawing/2014/main" id="{E1C3D619-10D5-C14C-8C65-00E213370D27}"/>
              </a:ext>
            </a:extLst>
          </p:cNvPr>
          <p:cNvSpPr>
            <a:spLocks noGrp="1"/>
          </p:cNvSpPr>
          <p:nvPr>
            <p:ph type="body" sz="quarter" idx="10"/>
          </p:nvPr>
        </p:nvSpPr>
        <p:spPr>
          <a:xfrm>
            <a:off x="549276" y="2668201"/>
            <a:ext cx="5387975" cy="1154906"/>
          </a:xfrm>
        </p:spPr>
        <p:txBody>
          <a:bodyPr/>
          <a:lstStyle/>
          <a:p>
            <a:r>
              <a:rPr lang="en-US" sz="2400" dirty="0"/>
              <a:t>Assistant Professor </a:t>
            </a:r>
          </a:p>
          <a:p>
            <a:r>
              <a:rPr lang="en-US" sz="2400" dirty="0"/>
              <a:t>Director, Skin of Color Program </a:t>
            </a:r>
          </a:p>
          <a:p>
            <a:r>
              <a:rPr lang="en-US" sz="2400" dirty="0"/>
              <a:t>Watson Faculty Scholar</a:t>
            </a:r>
          </a:p>
          <a:p>
            <a:r>
              <a:rPr lang="en-US" sz="2400" dirty="0"/>
              <a:t>Department of Dermatology </a:t>
            </a:r>
          </a:p>
          <a:p>
            <a:r>
              <a:rPr lang="en-US" sz="2400" dirty="0"/>
              <a:t>University of California San Francisco</a:t>
            </a:r>
          </a:p>
          <a:p>
            <a:r>
              <a:rPr lang="en-US" sz="2400" dirty="0"/>
              <a:t>San Francisco, CA </a:t>
            </a:r>
          </a:p>
        </p:txBody>
      </p:sp>
    </p:spTree>
    <p:extLst>
      <p:ext uri="{BB962C8B-B14F-4D97-AF65-F5344CB8AC3E}">
        <p14:creationId xmlns:p14="http://schemas.microsoft.com/office/powerpoint/2010/main" val="210672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45E7F3-A872-D346-921A-A5B19F147705}"/>
              </a:ext>
            </a:extLst>
          </p:cNvPr>
          <p:cNvSpPr>
            <a:spLocks noGrp="1"/>
          </p:cNvSpPr>
          <p:nvPr>
            <p:ph type="title"/>
          </p:nvPr>
        </p:nvSpPr>
        <p:spPr/>
        <p:txBody>
          <a:bodyPr/>
          <a:lstStyle/>
          <a:p>
            <a:r>
              <a:rPr lang="en-US" dirty="0"/>
              <a:t>SMART Goals</a:t>
            </a:r>
          </a:p>
        </p:txBody>
      </p:sp>
      <p:sp>
        <p:nvSpPr>
          <p:cNvPr id="6" name="Content Placeholder 5">
            <a:extLst>
              <a:ext uri="{FF2B5EF4-FFF2-40B4-BE49-F238E27FC236}">
                <a16:creationId xmlns:a16="http://schemas.microsoft.com/office/drawing/2014/main" id="{8D666978-5C49-4345-95DF-E41953802D5D}"/>
              </a:ext>
            </a:extLst>
          </p:cNvPr>
          <p:cNvSpPr>
            <a:spLocks noGrp="1"/>
          </p:cNvSpPr>
          <p:nvPr>
            <p:ph idx="1"/>
          </p:nvPr>
        </p:nvSpPr>
        <p:spPr>
          <a:xfrm>
            <a:off x="417095" y="1142178"/>
            <a:ext cx="8309810" cy="3567130"/>
          </a:xfrm>
        </p:spPr>
        <p:txBody>
          <a:bodyPr/>
          <a:lstStyle/>
          <a:p>
            <a:r>
              <a:rPr lang="en-US" sz="2400" b="1" dirty="0"/>
              <a:t>Identify</a:t>
            </a:r>
            <a:r>
              <a:rPr lang="en-US" sz="2400" dirty="0"/>
              <a:t> inequitable processes and pathways </a:t>
            </a:r>
            <a:r>
              <a:rPr lang="en-US" sz="2400" dirty="0">
                <a:solidFill>
                  <a:schemeClr val="tx1"/>
                </a:solidFill>
              </a:rPr>
              <a:t>that contribute to racial/ethnic differences</a:t>
            </a:r>
            <a:r>
              <a:rPr lang="en-US" sz="2400" dirty="0">
                <a:solidFill>
                  <a:srgbClr val="FF0000"/>
                </a:solidFill>
              </a:rPr>
              <a:t> </a:t>
            </a:r>
            <a:r>
              <a:rPr lang="en-US" sz="2400" dirty="0"/>
              <a:t>in the prevalence, assessment, and treatment of AD in adults and children.</a:t>
            </a:r>
          </a:p>
          <a:p>
            <a:r>
              <a:rPr lang="en-US" sz="2400" b="1" dirty="0"/>
              <a:t>Integrate</a:t>
            </a:r>
            <a:r>
              <a:rPr lang="en-US" sz="2400" dirty="0"/>
              <a:t> best practices to </a:t>
            </a:r>
            <a:r>
              <a:rPr lang="en-US" sz="2400" dirty="0">
                <a:solidFill>
                  <a:schemeClr val="tx1"/>
                </a:solidFill>
              </a:rPr>
              <a:t>eliminate</a:t>
            </a:r>
            <a:r>
              <a:rPr lang="en-US" sz="2400" dirty="0">
                <a:solidFill>
                  <a:srgbClr val="FF0000"/>
                </a:solidFill>
              </a:rPr>
              <a:t> </a:t>
            </a:r>
            <a:r>
              <a:rPr lang="en-US" sz="2400" dirty="0"/>
              <a:t>disparities in the diagnosis, assessment, and management of moderate-to-severe AD in patients of color. </a:t>
            </a:r>
          </a:p>
          <a:p>
            <a:r>
              <a:rPr lang="en-US" sz="2400" b="1" dirty="0"/>
              <a:t>Assess</a:t>
            </a:r>
            <a:r>
              <a:rPr lang="en-US" sz="2400" dirty="0"/>
              <a:t> changes in dermatological practice</a:t>
            </a:r>
            <a:r>
              <a:rPr lang="en-US" sz="2400" dirty="0">
                <a:solidFill>
                  <a:schemeClr val="tx1"/>
                </a:solidFill>
              </a:rPr>
              <a:t>s</a:t>
            </a:r>
            <a:r>
              <a:rPr lang="en-US" sz="2400" dirty="0"/>
              <a:t> and treatment due to the COVID-19 pandemic, </a:t>
            </a:r>
            <a:r>
              <a:rPr lang="en-US" sz="2400" dirty="0">
                <a:solidFill>
                  <a:schemeClr val="tx1"/>
                </a:solidFill>
              </a:rPr>
              <a:t>especially in those that may exacerbate health inequities.</a:t>
            </a:r>
          </a:p>
          <a:p>
            <a:pPr marL="0" indent="0">
              <a:buNone/>
            </a:pPr>
            <a:endParaRPr lang="en-US" dirty="0"/>
          </a:p>
        </p:txBody>
      </p:sp>
      <p:sp>
        <p:nvSpPr>
          <p:cNvPr id="7" name="Text Placeholder 6">
            <a:extLst>
              <a:ext uri="{FF2B5EF4-FFF2-40B4-BE49-F238E27FC236}">
                <a16:creationId xmlns:a16="http://schemas.microsoft.com/office/drawing/2014/main" id="{2753AE53-0B66-F741-9967-93E092DA2DE4}"/>
              </a:ext>
            </a:extLst>
          </p:cNvPr>
          <p:cNvSpPr>
            <a:spLocks noGrp="1"/>
          </p:cNvSpPr>
          <p:nvPr>
            <p:ph type="body" sz="half" idx="2"/>
          </p:nvPr>
        </p:nvSpPr>
        <p:spPr>
          <a:xfrm>
            <a:off x="417095" y="486990"/>
            <a:ext cx="8309810" cy="406265"/>
          </a:xfrm>
        </p:spPr>
        <p:txBody>
          <a:bodyPr/>
          <a:lstStyle/>
          <a:p>
            <a:r>
              <a:rPr lang="en-US" b="1" dirty="0"/>
              <a:t>S</a:t>
            </a:r>
            <a:r>
              <a:rPr lang="en-US" dirty="0"/>
              <a:t>pecific, </a:t>
            </a:r>
            <a:r>
              <a:rPr lang="en-US" b="1" dirty="0"/>
              <a:t>M</a:t>
            </a:r>
            <a:r>
              <a:rPr lang="en-US" dirty="0"/>
              <a:t>easurable, </a:t>
            </a:r>
            <a:r>
              <a:rPr lang="en-US" b="1" dirty="0"/>
              <a:t>A</a:t>
            </a:r>
            <a:r>
              <a:rPr lang="en-US" dirty="0"/>
              <a:t>ttainable, </a:t>
            </a:r>
            <a:r>
              <a:rPr lang="en-US" b="1" dirty="0"/>
              <a:t>R</a:t>
            </a:r>
            <a:r>
              <a:rPr lang="en-US" dirty="0"/>
              <a:t>elevant, </a:t>
            </a:r>
            <a:r>
              <a:rPr lang="en-US" b="1" dirty="0"/>
              <a:t>T</a:t>
            </a:r>
            <a:r>
              <a:rPr lang="en-US" dirty="0"/>
              <a:t>imely</a:t>
            </a:r>
          </a:p>
        </p:txBody>
      </p:sp>
      <p:sp>
        <p:nvSpPr>
          <p:cNvPr id="8" name="Text Placeholder 7">
            <a:extLst>
              <a:ext uri="{FF2B5EF4-FFF2-40B4-BE49-F238E27FC236}">
                <a16:creationId xmlns:a16="http://schemas.microsoft.com/office/drawing/2014/main" id="{17F6C344-7BA1-3144-8258-9E7D0B4778EB}"/>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51017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965A122-647E-DF4E-9B31-A62588B608DE}"/>
              </a:ext>
            </a:extLst>
          </p:cNvPr>
          <p:cNvSpPr>
            <a:spLocks noGrp="1"/>
          </p:cNvSpPr>
          <p:nvPr>
            <p:ph type="body" sz="quarter" idx="10"/>
          </p:nvPr>
        </p:nvSpPr>
        <p:spPr>
          <a:xfrm>
            <a:off x="327910" y="642796"/>
            <a:ext cx="8247924" cy="4242197"/>
          </a:xfrm>
        </p:spPr>
        <p:txBody>
          <a:bodyPr/>
          <a:lstStyle/>
          <a:p>
            <a:pPr marL="0" indent="0" algn="ctr">
              <a:spcBef>
                <a:spcPts val="1600"/>
              </a:spcBef>
              <a:buNone/>
            </a:pPr>
            <a:r>
              <a:rPr lang="en-US" sz="3600" dirty="0"/>
              <a:t>Please click on the </a:t>
            </a:r>
            <a:r>
              <a:rPr lang="en-US" sz="3600" i="1" dirty="0">
                <a:solidFill>
                  <a:schemeClr val="accent6"/>
                </a:solidFill>
              </a:rPr>
              <a:t>Ask Question </a:t>
            </a:r>
            <a:r>
              <a:rPr lang="en-US" sz="3600" dirty="0"/>
              <a:t>tab</a:t>
            </a:r>
            <a:r>
              <a:rPr lang="en-US" sz="3600" i="1" dirty="0"/>
              <a:t> </a:t>
            </a:r>
            <a:r>
              <a:rPr lang="en-US" sz="3600" dirty="0"/>
              <a:t>and type your question. Please include the faculty member’s name if the question is specifically for him/her. </a:t>
            </a:r>
          </a:p>
        </p:txBody>
      </p:sp>
      <p:sp>
        <p:nvSpPr>
          <p:cNvPr id="2" name="Title 1">
            <a:extLst>
              <a:ext uri="{FF2B5EF4-FFF2-40B4-BE49-F238E27FC236}">
                <a16:creationId xmlns:a16="http://schemas.microsoft.com/office/drawing/2014/main" id="{84B56803-B303-1C46-9F73-31819245C65F}"/>
              </a:ext>
            </a:extLst>
          </p:cNvPr>
          <p:cNvSpPr>
            <a:spLocks noGrp="1"/>
          </p:cNvSpPr>
          <p:nvPr>
            <p:ph type="title" idx="4294967295"/>
          </p:nvPr>
        </p:nvSpPr>
        <p:spPr>
          <a:xfrm>
            <a:off x="593725" y="642796"/>
            <a:ext cx="8308975" cy="615553"/>
          </a:xfrm>
        </p:spPr>
        <p:txBody>
          <a:bodyPr/>
          <a:lstStyle/>
          <a:p>
            <a:pPr algn="ctr"/>
            <a:r>
              <a:rPr lang="en-US" dirty="0"/>
              <a:t>To Ask a Question</a:t>
            </a:r>
          </a:p>
        </p:txBody>
      </p:sp>
    </p:spTree>
    <p:extLst>
      <p:ext uri="{BB962C8B-B14F-4D97-AF65-F5344CB8AC3E}">
        <p14:creationId xmlns:p14="http://schemas.microsoft.com/office/powerpoint/2010/main" val="115513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12610" y="3912346"/>
            <a:ext cx="5760244" cy="599010"/>
          </a:xfrm>
          <a:prstGeom prst="rect">
            <a:avLst/>
          </a:prstGeom>
          <a:effectLst>
            <a:outerShdw blurRad="50800" dist="38100" dir="2700000" algn="tl" rotWithShape="0">
              <a:prstClr val="black">
                <a:alpha val="40000"/>
              </a:prstClr>
            </a:outerShdw>
          </a:effectLst>
        </p:spPr>
        <p:txBody>
          <a:bodyPr vert="horz" wrap="square" lIns="68580" tIns="34290" rIns="68580" bIns="34290" rtlCol="0" anchor="b" anchorCtr="0">
            <a:spAutoFit/>
          </a:bodyPr>
          <a:lstStyle>
            <a:lvl1pPr algn="l" defTabSz="914400" rtl="0" eaLnBrk="1" latinLnBrk="0" hangingPunct="1">
              <a:lnSpc>
                <a:spcPct val="85000"/>
              </a:lnSpc>
              <a:spcBef>
                <a:spcPct val="0"/>
              </a:spcBef>
              <a:buNone/>
              <a:defRPr sz="4000" b="1" kern="1200" cap="none" baseline="0">
                <a:solidFill>
                  <a:schemeClr val="bg2"/>
                </a:solidFill>
                <a:latin typeface="+mj-lt"/>
                <a:ea typeface="+mj-ea"/>
                <a:cs typeface="+mj-cs"/>
              </a:defRPr>
            </a:lvl1pPr>
          </a:lstStyle>
          <a:p>
            <a:pPr>
              <a:defRPr/>
            </a:pPr>
            <a:r>
              <a:rPr lang="en-US" sz="4050" b="0" dirty="0"/>
              <a:t>Questions &amp; Answers</a:t>
            </a:r>
          </a:p>
        </p:txBody>
      </p:sp>
      <p:sp>
        <p:nvSpPr>
          <p:cNvPr id="4" name="Rectangle 3"/>
          <p:cNvSpPr/>
          <p:nvPr/>
        </p:nvSpPr>
        <p:spPr>
          <a:xfrm>
            <a:off x="443370" y="588360"/>
            <a:ext cx="3820278" cy="715581"/>
          </a:xfrm>
          <a:prstGeom prst="rect">
            <a:avLst/>
          </a:prstGeom>
          <a:noFill/>
        </p:spPr>
        <p:txBody>
          <a:bodyPr wrap="none">
            <a:spAutoFit/>
          </a:bodyPr>
          <a:lstStyle/>
          <a:p>
            <a:pPr algn="ctr" eaLnBrk="0" hangingPunct="0">
              <a:defRPr/>
            </a:pPr>
            <a:r>
              <a:rPr lang="en-US" sz="4050" b="1" dirty="0">
                <a:ln w="17780" cmpd="sng">
                  <a:solidFill>
                    <a:schemeClr val="accent1">
                      <a:tint val="3000"/>
                    </a:schemeClr>
                  </a:solidFill>
                  <a:prstDash val="solid"/>
                  <a:miter lim="800000"/>
                </a:ln>
                <a:gradFill>
                  <a:gsLst>
                    <a:gs pos="10000">
                      <a:schemeClr val="accent6"/>
                    </a:gs>
                    <a:gs pos="90000">
                      <a:schemeClr val="accent1">
                        <a:shade val="50000"/>
                        <a:satMod val="100000"/>
                      </a:schemeClr>
                    </a:gs>
                  </a:gsLst>
                  <a:lin ang="5400000"/>
                </a:gradFill>
                <a:effectLst>
                  <a:outerShdw blurRad="55000" dist="50800" dir="5400000" algn="tl">
                    <a:srgbClr val="000000">
                      <a:alpha val="33000"/>
                    </a:srgbClr>
                  </a:outerShdw>
                </a:effectLst>
                <a:ea typeface="Arial Unicode MS" charset="0"/>
              </a:rPr>
              <a:t>CME Outfitters</a:t>
            </a:r>
          </a:p>
        </p:txBody>
      </p:sp>
      <p:sp>
        <p:nvSpPr>
          <p:cNvPr id="5" name="Rectangle 4"/>
          <p:cNvSpPr/>
          <p:nvPr/>
        </p:nvSpPr>
        <p:spPr>
          <a:xfrm>
            <a:off x="687921" y="1029543"/>
            <a:ext cx="5503431" cy="2008242"/>
          </a:xfrm>
          <a:prstGeom prst="rect">
            <a:avLst/>
          </a:prstGeom>
          <a:noFill/>
        </p:spPr>
        <p:txBody>
          <a:bodyPr wrap="none">
            <a:spAutoFit/>
          </a:bodyPr>
          <a:lstStyle/>
          <a:p>
            <a:pPr algn="ctr" eaLnBrk="0" hangingPunct="0">
              <a:defRPr/>
            </a:pPr>
            <a:r>
              <a:rPr lang="en-US" sz="12450" b="1" dirty="0">
                <a:ln w="17780" cmpd="sng">
                  <a:solidFill>
                    <a:schemeClr val="accent1">
                      <a:tint val="3000"/>
                    </a:schemeClr>
                  </a:solidFill>
                  <a:prstDash val="solid"/>
                  <a:miter lim="800000"/>
                </a:ln>
                <a:gradFill>
                  <a:gsLst>
                    <a:gs pos="10000">
                      <a:schemeClr val="accent2">
                        <a:lumMod val="60000"/>
                        <a:lumOff val="40000"/>
                      </a:schemeClr>
                    </a:gs>
                    <a:gs pos="90000">
                      <a:schemeClr val="accent2">
                        <a:lumMod val="50000"/>
                      </a:schemeClr>
                    </a:gs>
                  </a:gsLst>
                  <a:lin ang="5400000"/>
                </a:gradFill>
                <a:effectLst>
                  <a:outerShdw blurRad="55000" dist="50800" dir="5400000" algn="tl">
                    <a:srgbClr val="000000">
                      <a:alpha val="33000"/>
                    </a:srgbClr>
                  </a:outerShdw>
                  <a:reflection stA="50000" endPos="75000" dist="12700" dir="5400000" sy="-100000" algn="bl" rotWithShape="0"/>
                </a:effectLst>
                <a:ea typeface="Arial Unicode MS" charset="0"/>
              </a:rPr>
              <a:t>AFTER</a:t>
            </a:r>
          </a:p>
        </p:txBody>
      </p:sp>
      <p:sp>
        <p:nvSpPr>
          <p:cNvPr id="6" name="Rectangle 5"/>
          <p:cNvSpPr/>
          <p:nvPr/>
        </p:nvSpPr>
        <p:spPr>
          <a:xfrm>
            <a:off x="2382557" y="2866625"/>
            <a:ext cx="3916457" cy="923330"/>
          </a:xfrm>
          <a:prstGeom prst="rect">
            <a:avLst/>
          </a:prstGeom>
          <a:noFill/>
        </p:spPr>
        <p:txBody>
          <a:bodyPr wrap="none">
            <a:spAutoFit/>
          </a:bodyPr>
          <a:lstStyle/>
          <a:p>
            <a:pPr algn="ctr" eaLnBrk="0" hangingPunct="0">
              <a:defRPr/>
            </a:pPr>
            <a:r>
              <a:rPr lang="en-US" sz="5400" b="1" dirty="0">
                <a:ln w="17780" cmpd="sng">
                  <a:solidFill>
                    <a:schemeClr val="accent1">
                      <a:tint val="3000"/>
                    </a:schemeClr>
                  </a:solidFill>
                  <a:prstDash val="solid"/>
                  <a:miter lim="800000"/>
                </a:ln>
                <a:gradFill>
                  <a:gsLst>
                    <a:gs pos="10000">
                      <a:schemeClr val="accent6"/>
                    </a:gs>
                    <a:gs pos="90000">
                      <a:schemeClr val="accent1">
                        <a:shade val="50000"/>
                        <a:satMod val="100000"/>
                      </a:schemeClr>
                    </a:gs>
                  </a:gsLst>
                  <a:lin ang="5400000"/>
                </a:gradFill>
                <a:effectLst>
                  <a:outerShdw blurRad="55000" dist="50800" dir="5400000" algn="tl">
                    <a:srgbClr val="000000">
                      <a:alpha val="33000"/>
                    </a:srgbClr>
                  </a:outerShdw>
                </a:effectLst>
                <a:ea typeface="Arial Unicode MS" charset="0"/>
              </a:rPr>
              <a:t>THE SHOW</a:t>
            </a:r>
          </a:p>
        </p:txBody>
      </p:sp>
    </p:spTree>
    <p:extLst>
      <p:ext uri="{BB962C8B-B14F-4D97-AF65-F5344CB8AC3E}">
        <p14:creationId xmlns:p14="http://schemas.microsoft.com/office/powerpoint/2010/main" val="373318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376C1-253A-D44A-A9B0-690774CEE318}"/>
              </a:ext>
            </a:extLst>
          </p:cNvPr>
          <p:cNvSpPr>
            <a:spLocks noGrp="1"/>
          </p:cNvSpPr>
          <p:nvPr>
            <p:ph type="title"/>
          </p:nvPr>
        </p:nvSpPr>
        <p:spPr>
          <a:xfrm>
            <a:off x="549276" y="1994807"/>
            <a:ext cx="8447579" cy="1086451"/>
          </a:xfrm>
        </p:spPr>
        <p:txBody>
          <a:bodyPr/>
          <a:lstStyle/>
          <a:p>
            <a:r>
              <a:rPr lang="en-US" sz="3600" i="1" dirty="0"/>
              <a:t>Visit the </a:t>
            </a:r>
            <a:br>
              <a:rPr lang="en-US" dirty="0"/>
            </a:br>
            <a:r>
              <a:rPr lang="en-US" b="1" dirty="0">
                <a:solidFill>
                  <a:schemeClr val="bg1"/>
                </a:solidFill>
              </a:rPr>
              <a:t>Dermatology</a:t>
            </a:r>
            <a:r>
              <a:rPr lang="en-US" b="1" dirty="0">
                <a:solidFill>
                  <a:srgbClr val="FF0000"/>
                </a:solidFill>
              </a:rPr>
              <a:t> </a:t>
            </a:r>
            <a:r>
              <a:rPr lang="en-US" b="1" dirty="0"/>
              <a:t>Hub </a:t>
            </a:r>
          </a:p>
        </p:txBody>
      </p:sp>
      <p:sp>
        <p:nvSpPr>
          <p:cNvPr id="3" name="Text Placeholder 2">
            <a:extLst>
              <a:ext uri="{FF2B5EF4-FFF2-40B4-BE49-F238E27FC236}">
                <a16:creationId xmlns:a16="http://schemas.microsoft.com/office/drawing/2014/main" id="{863795BB-C7AD-F545-8DE5-4901F093E68A}"/>
              </a:ext>
            </a:extLst>
          </p:cNvPr>
          <p:cNvSpPr>
            <a:spLocks noGrp="1"/>
          </p:cNvSpPr>
          <p:nvPr>
            <p:ph type="body" sz="quarter" idx="10"/>
          </p:nvPr>
        </p:nvSpPr>
        <p:spPr>
          <a:xfrm>
            <a:off x="549276" y="3166325"/>
            <a:ext cx="7098433" cy="1154906"/>
          </a:xfrm>
        </p:spPr>
        <p:txBody>
          <a:bodyPr/>
          <a:lstStyle/>
          <a:p>
            <a:pPr>
              <a:spcBef>
                <a:spcPts val="0"/>
              </a:spcBef>
            </a:pPr>
            <a:r>
              <a:rPr lang="en-US" sz="2400" dirty="0">
                <a:solidFill>
                  <a:schemeClr val="bg2"/>
                </a:solidFill>
              </a:rPr>
              <a:t>Free resources and education to educate</a:t>
            </a:r>
            <a:br>
              <a:rPr lang="en-US" sz="2400" dirty="0">
                <a:solidFill>
                  <a:schemeClr val="bg2"/>
                </a:solidFill>
              </a:rPr>
            </a:br>
            <a:r>
              <a:rPr lang="en-US" sz="2400" dirty="0">
                <a:solidFill>
                  <a:schemeClr val="bg2"/>
                </a:solidFill>
              </a:rPr>
              <a:t>health care providers and patients on psoriasis</a:t>
            </a:r>
            <a:endParaRPr lang="en-US" sz="2400" b="1" dirty="0"/>
          </a:p>
          <a:p>
            <a:pPr>
              <a:spcBef>
                <a:spcPts val="1800"/>
              </a:spcBef>
            </a:pPr>
            <a:r>
              <a:rPr lang="en-US" sz="2400" b="1" dirty="0"/>
              <a:t>https://www.cmeoutfitters.com/dermatology-hub/</a:t>
            </a:r>
          </a:p>
          <a:p>
            <a:endParaRPr lang="en-US" sz="2500" dirty="0"/>
          </a:p>
        </p:txBody>
      </p:sp>
    </p:spTree>
    <p:extLst>
      <p:ext uri="{BB962C8B-B14F-4D97-AF65-F5344CB8AC3E}">
        <p14:creationId xmlns:p14="http://schemas.microsoft.com/office/powerpoint/2010/main" val="346278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6562" y="1331243"/>
            <a:ext cx="8566818" cy="3295034"/>
          </a:xfrm>
        </p:spPr>
        <p:txBody>
          <a:bodyPr/>
          <a:lstStyle/>
          <a:p>
            <a:pPr>
              <a:lnSpc>
                <a:spcPct val="95000"/>
              </a:lnSpc>
            </a:pPr>
            <a:r>
              <a:rPr lang="en-US" sz="3200" dirty="0">
                <a:solidFill>
                  <a:schemeClr val="bg1"/>
                </a:solidFill>
                <a:latin typeface="Arial" panose="020B0604020202020204" pitchFamily="34" charset="0"/>
                <a:cs typeface="Arial" panose="020B0604020202020204" pitchFamily="34" charset="0"/>
              </a:rPr>
              <a:t>To receive CME/CE credit for this activity, participants must complete the post-test and evaluation online. </a:t>
            </a:r>
            <a:br>
              <a:rPr lang="en-US" sz="3200" dirty="0">
                <a:solidFill>
                  <a:schemeClr val="bg1"/>
                </a:solidFill>
                <a:latin typeface="Arial" panose="020B0604020202020204" pitchFamily="34" charset="0"/>
                <a:cs typeface="Arial" panose="020B0604020202020204" pitchFamily="34" charset="0"/>
              </a:rPr>
            </a:b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Participants will be able to download and print their certificate immediately upon completion.</a:t>
            </a:r>
            <a:endParaRPr lang="en-US" sz="3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F81EC4C3-4433-624E-A6D2-D37BB8DA9538}"/>
              </a:ext>
            </a:extLst>
          </p:cNvPr>
          <p:cNvSpPr txBox="1">
            <a:spLocks/>
          </p:cNvSpPr>
          <p:nvPr/>
        </p:nvSpPr>
        <p:spPr>
          <a:xfrm>
            <a:off x="417512" y="556580"/>
            <a:ext cx="8308975" cy="615553"/>
          </a:xfrm>
          <a:prstGeom prst="rect">
            <a:avLst/>
          </a:prstGeom>
          <a:effectLst>
            <a:outerShdw blurRad="50800" dist="38100" dir="2700000" algn="tl" rotWithShape="0">
              <a:prstClr val="black">
                <a:alpha val="40000"/>
              </a:prstClr>
            </a:outerShdw>
          </a:effectLst>
        </p:spPr>
        <p:txBody>
          <a:bodyPr vert="horz" wrap="square" lIns="0" tIns="45720" rIns="0" bIns="45720" rtlCol="0" anchor="ctr" anchorCtr="0">
            <a:spAutoFit/>
          </a:bodyPr>
          <a:lstStyle>
            <a:lvl1pPr algn="l" defTabSz="685800" rtl="0" eaLnBrk="1" latinLnBrk="0" hangingPunct="1">
              <a:lnSpc>
                <a:spcPct val="85000"/>
              </a:lnSpc>
              <a:spcBef>
                <a:spcPct val="0"/>
              </a:spcBef>
              <a:buNone/>
              <a:defRPr sz="4000" b="1" kern="1200" cap="none" baseline="0">
                <a:solidFill>
                  <a:schemeClr val="bg2"/>
                </a:solidFill>
                <a:latin typeface="+mj-lt"/>
                <a:ea typeface="+mj-ea"/>
                <a:cs typeface="+mj-cs"/>
              </a:defRPr>
            </a:lvl1pPr>
          </a:lstStyle>
          <a:p>
            <a:pPr algn="ctr"/>
            <a:r>
              <a:rPr lang="en-US" dirty="0"/>
              <a:t>To Receive Credit</a:t>
            </a:r>
          </a:p>
        </p:txBody>
      </p:sp>
    </p:spTree>
    <p:extLst>
      <p:ext uri="{BB962C8B-B14F-4D97-AF65-F5344CB8AC3E}">
        <p14:creationId xmlns:p14="http://schemas.microsoft.com/office/powerpoint/2010/main" val="190475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3" y="1614125"/>
            <a:ext cx="6730415" cy="929485"/>
          </a:xfrm>
        </p:spPr>
        <p:txBody>
          <a:bodyPr/>
          <a:lstStyle/>
          <a:p>
            <a:r>
              <a:rPr lang="en-US" sz="3200" dirty="0"/>
              <a:t>Junko Takeshita, MD</a:t>
            </a:r>
            <a:r>
              <a:rPr lang="en-US" sz="3200" dirty="0">
                <a:solidFill>
                  <a:schemeClr val="bg1"/>
                </a:solidFill>
              </a:rPr>
              <a:t>, PhD, MSCE</a:t>
            </a:r>
          </a:p>
        </p:txBody>
      </p:sp>
      <p:sp>
        <p:nvSpPr>
          <p:cNvPr id="3" name="Text Placeholder 2"/>
          <p:cNvSpPr>
            <a:spLocks noGrp="1"/>
          </p:cNvSpPr>
          <p:nvPr>
            <p:ph type="body" sz="quarter" idx="10"/>
          </p:nvPr>
        </p:nvSpPr>
        <p:spPr>
          <a:xfrm>
            <a:off x="549276" y="2668201"/>
            <a:ext cx="5387975" cy="1154906"/>
          </a:xfrm>
        </p:spPr>
        <p:txBody>
          <a:bodyPr/>
          <a:lstStyle/>
          <a:p>
            <a:r>
              <a:rPr lang="en-US" sz="2400" dirty="0"/>
              <a:t>Assistant Professor of Dermatology</a:t>
            </a:r>
          </a:p>
          <a:p>
            <a:r>
              <a:rPr lang="en-US" sz="2400" dirty="0"/>
              <a:t>Assistant Professor of Epidemiology</a:t>
            </a:r>
          </a:p>
          <a:p>
            <a:r>
              <a:rPr lang="en-US" sz="2400" dirty="0"/>
              <a:t>University of Pennsylvania Perelman School of Medicine</a:t>
            </a:r>
          </a:p>
          <a:p>
            <a:r>
              <a:rPr lang="en-US" sz="2400" dirty="0"/>
              <a:t>Philadelphia, PA </a:t>
            </a:r>
          </a:p>
        </p:txBody>
      </p:sp>
    </p:spTree>
    <p:extLst>
      <p:ext uri="{BB962C8B-B14F-4D97-AF65-F5344CB8AC3E}">
        <p14:creationId xmlns:p14="http://schemas.microsoft.com/office/powerpoint/2010/main" val="369627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a:extLst>
              <a:ext uri="{FF2B5EF4-FFF2-40B4-BE49-F238E27FC236}">
                <a16:creationId xmlns:a16="http://schemas.microsoft.com/office/drawing/2014/main" id="{355CB0E1-37E2-8043-98AC-C5C2CA973E43}"/>
              </a:ext>
            </a:extLst>
          </p:cNvPr>
          <p:cNvSpPr/>
          <p:nvPr/>
        </p:nvSpPr>
        <p:spPr>
          <a:xfrm flipH="1">
            <a:off x="1746906" y="303869"/>
            <a:ext cx="5650188" cy="1688089"/>
          </a:xfrm>
          <a:prstGeom prst="wedgeRoundRectCallout">
            <a:avLst>
              <a:gd name="adj1" fmla="val 57354"/>
              <a:gd name="adj2" fmla="val -32165"/>
              <a:gd name="adj3" fmla="val 16667"/>
            </a:avLst>
          </a:prstGeom>
          <a:solidFill>
            <a:srgbClr val="259BF9"/>
          </a:solidFill>
          <a:ln>
            <a:solidFill>
              <a:srgbClr val="8595C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bg2"/>
              </a:solidFill>
            </a:endParaRPr>
          </a:p>
        </p:txBody>
      </p:sp>
      <p:sp>
        <p:nvSpPr>
          <p:cNvPr id="6" name="Rounded Rectangular Callout 5">
            <a:extLst>
              <a:ext uri="{FF2B5EF4-FFF2-40B4-BE49-F238E27FC236}">
                <a16:creationId xmlns:a16="http://schemas.microsoft.com/office/drawing/2014/main" id="{CD6452A4-695C-4A46-9F12-F1313D0EE36A}"/>
              </a:ext>
            </a:extLst>
          </p:cNvPr>
          <p:cNvSpPr/>
          <p:nvPr/>
        </p:nvSpPr>
        <p:spPr>
          <a:xfrm>
            <a:off x="4427145" y="2181885"/>
            <a:ext cx="4401835" cy="2415265"/>
          </a:xfrm>
          <a:prstGeom prst="wedgeRoundRectCallout">
            <a:avLst>
              <a:gd name="adj1" fmla="val 56848"/>
              <a:gd name="adj2" fmla="val -3465"/>
              <a:gd name="adj3" fmla="val 16667"/>
            </a:avLst>
          </a:prstGeom>
          <a:solidFill>
            <a:srgbClr val="81B748"/>
          </a:solidFill>
          <a:ln>
            <a:solidFill>
              <a:srgbClr val="8595C5"/>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pPr>
            <a:r>
              <a:rPr lang="en-US" dirty="0">
                <a:solidFill>
                  <a:schemeClr val="bg1"/>
                </a:solidFill>
              </a:rPr>
              <a:t>It took nearly </a:t>
            </a:r>
            <a:r>
              <a:rPr lang="en-US" b="1" dirty="0">
                <a:solidFill>
                  <a:schemeClr val="bg1"/>
                </a:solidFill>
              </a:rPr>
              <a:t>15 years</a:t>
            </a:r>
            <a:r>
              <a:rPr lang="en-US" dirty="0">
                <a:solidFill>
                  <a:schemeClr val="bg1"/>
                </a:solidFill>
              </a:rPr>
              <a:t> to get </a:t>
            </a:r>
            <a:r>
              <a:rPr lang="en-US" b="1" dirty="0">
                <a:solidFill>
                  <a:schemeClr val="bg1"/>
                </a:solidFill>
              </a:rPr>
              <a:t>diagnosed</a:t>
            </a:r>
            <a:r>
              <a:rPr lang="en-US" dirty="0">
                <a:solidFill>
                  <a:schemeClr val="bg1"/>
                </a:solidFill>
              </a:rPr>
              <a:t>, and it was a long time before I could get a </a:t>
            </a:r>
            <a:r>
              <a:rPr lang="en-US" b="1" dirty="0">
                <a:solidFill>
                  <a:schemeClr val="bg1"/>
                </a:solidFill>
              </a:rPr>
              <a:t>referral</a:t>
            </a:r>
            <a:r>
              <a:rPr lang="en-US" dirty="0">
                <a:solidFill>
                  <a:schemeClr val="bg1"/>
                </a:solidFill>
              </a:rPr>
              <a:t> to a dermatologist. I believe this is the experience for most patients who often begin their symptoms in childhood or infancy and may not get diagnosed until at least 5 to 10 years later, and without seeing a specialist.</a:t>
            </a:r>
          </a:p>
        </p:txBody>
      </p:sp>
      <p:sp>
        <p:nvSpPr>
          <p:cNvPr id="10" name="Freeform 9">
            <a:extLst>
              <a:ext uri="{FF2B5EF4-FFF2-40B4-BE49-F238E27FC236}">
                <a16:creationId xmlns:a16="http://schemas.microsoft.com/office/drawing/2014/main" id="{065D623F-803C-E943-9425-0B802E1BFE35}"/>
              </a:ext>
            </a:extLst>
          </p:cNvPr>
          <p:cNvSpPr>
            <a:spLocks noChangeArrowheads="1"/>
          </p:cNvSpPr>
          <p:nvPr/>
        </p:nvSpPr>
        <p:spPr bwMode="auto">
          <a:xfrm flipV="1">
            <a:off x="-126749" y="1629624"/>
            <a:ext cx="4807391" cy="3303323"/>
          </a:xfrm>
          <a:custGeom>
            <a:avLst/>
            <a:gdLst>
              <a:gd name="T0" fmla="*/ 6960 w 11057"/>
              <a:gd name="T1" fmla="*/ 1235 h 9561"/>
              <a:gd name="T2" fmla="*/ 6960 w 11057"/>
              <a:gd name="T3" fmla="*/ 1235 h 9561"/>
              <a:gd name="T4" fmla="*/ 7669 w 11057"/>
              <a:gd name="T5" fmla="*/ 1130 h 9561"/>
              <a:gd name="T6" fmla="*/ 9771 w 11057"/>
              <a:gd name="T7" fmla="*/ 3257 h 9561"/>
              <a:gd name="T8" fmla="*/ 9902 w 11057"/>
              <a:gd name="T9" fmla="*/ 3467 h 9561"/>
              <a:gd name="T10" fmla="*/ 10925 w 11057"/>
              <a:gd name="T11" fmla="*/ 4675 h 9561"/>
              <a:gd name="T12" fmla="*/ 10426 w 11057"/>
              <a:gd name="T13" fmla="*/ 6645 h 9561"/>
              <a:gd name="T14" fmla="*/ 8484 w 11057"/>
              <a:gd name="T15" fmla="*/ 7091 h 9561"/>
              <a:gd name="T16" fmla="*/ 8011 w 11057"/>
              <a:gd name="T17" fmla="*/ 7512 h 9561"/>
              <a:gd name="T18" fmla="*/ 6225 w 11057"/>
              <a:gd name="T19" fmla="*/ 7801 h 9561"/>
              <a:gd name="T20" fmla="*/ 5831 w 11057"/>
              <a:gd name="T21" fmla="*/ 7775 h 9561"/>
              <a:gd name="T22" fmla="*/ 3887 w 11057"/>
              <a:gd name="T23" fmla="*/ 8064 h 9561"/>
              <a:gd name="T24" fmla="*/ 3598 w 11057"/>
              <a:gd name="T25" fmla="*/ 8247 h 9561"/>
              <a:gd name="T26" fmla="*/ 3703 w 11057"/>
              <a:gd name="T27" fmla="*/ 9507 h 9561"/>
              <a:gd name="T28" fmla="*/ 3651 w 11057"/>
              <a:gd name="T29" fmla="*/ 9560 h 9561"/>
              <a:gd name="T30" fmla="*/ 2469 w 11057"/>
              <a:gd name="T31" fmla="*/ 7460 h 9561"/>
              <a:gd name="T32" fmla="*/ 2075 w 11057"/>
              <a:gd name="T33" fmla="*/ 7118 h 9561"/>
              <a:gd name="T34" fmla="*/ 289 w 11057"/>
              <a:gd name="T35" fmla="*/ 5831 h 9561"/>
              <a:gd name="T36" fmla="*/ 867 w 11057"/>
              <a:gd name="T37" fmla="*/ 3625 h 9561"/>
              <a:gd name="T38" fmla="*/ 1051 w 11057"/>
              <a:gd name="T39" fmla="*/ 3126 h 9561"/>
              <a:gd name="T40" fmla="*/ 3231 w 11057"/>
              <a:gd name="T41" fmla="*/ 1287 h 9561"/>
              <a:gd name="T42" fmla="*/ 3546 w 11057"/>
              <a:gd name="T43" fmla="*/ 1182 h 9561"/>
              <a:gd name="T44" fmla="*/ 5043 w 11057"/>
              <a:gd name="T45" fmla="*/ 53 h 9561"/>
              <a:gd name="T46" fmla="*/ 6777 w 11057"/>
              <a:gd name="T47" fmla="*/ 1130 h 9561"/>
              <a:gd name="T48" fmla="*/ 6960 w 11057"/>
              <a:gd name="T49" fmla="*/ 1235 h 9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57" h="9561">
                <a:moveTo>
                  <a:pt x="6960" y="1235"/>
                </a:moveTo>
                <a:lnTo>
                  <a:pt x="6960" y="1235"/>
                </a:lnTo>
                <a:cubicBezTo>
                  <a:pt x="7170" y="1261"/>
                  <a:pt x="7538" y="1130"/>
                  <a:pt x="7669" y="1130"/>
                </a:cubicBezTo>
                <a:cubicBezTo>
                  <a:pt x="8851" y="1025"/>
                  <a:pt x="9771" y="2154"/>
                  <a:pt x="9771" y="3257"/>
                </a:cubicBezTo>
                <a:cubicBezTo>
                  <a:pt x="9744" y="3362"/>
                  <a:pt x="9797" y="3440"/>
                  <a:pt x="9902" y="3467"/>
                </a:cubicBezTo>
                <a:cubicBezTo>
                  <a:pt x="10348" y="3677"/>
                  <a:pt x="10794" y="4177"/>
                  <a:pt x="10925" y="4675"/>
                </a:cubicBezTo>
                <a:cubicBezTo>
                  <a:pt x="11056" y="5332"/>
                  <a:pt x="10951" y="6146"/>
                  <a:pt x="10426" y="6645"/>
                </a:cubicBezTo>
                <a:cubicBezTo>
                  <a:pt x="9902" y="7118"/>
                  <a:pt x="9140" y="7170"/>
                  <a:pt x="8484" y="7091"/>
                </a:cubicBezTo>
                <a:cubicBezTo>
                  <a:pt x="8248" y="7065"/>
                  <a:pt x="8169" y="7354"/>
                  <a:pt x="8011" y="7512"/>
                </a:cubicBezTo>
                <a:cubicBezTo>
                  <a:pt x="7538" y="7959"/>
                  <a:pt x="6829" y="8064"/>
                  <a:pt x="6225" y="7801"/>
                </a:cubicBezTo>
                <a:cubicBezTo>
                  <a:pt x="6093" y="7696"/>
                  <a:pt x="5988" y="7670"/>
                  <a:pt x="5831" y="7775"/>
                </a:cubicBezTo>
                <a:cubicBezTo>
                  <a:pt x="5253" y="8221"/>
                  <a:pt x="4597" y="8300"/>
                  <a:pt x="3887" y="8064"/>
                </a:cubicBezTo>
                <a:cubicBezTo>
                  <a:pt x="3677" y="7985"/>
                  <a:pt x="3625" y="8037"/>
                  <a:pt x="3598" y="8247"/>
                </a:cubicBezTo>
                <a:cubicBezTo>
                  <a:pt x="3493" y="8693"/>
                  <a:pt x="3572" y="9086"/>
                  <a:pt x="3703" y="9507"/>
                </a:cubicBezTo>
                <a:cubicBezTo>
                  <a:pt x="3677" y="9534"/>
                  <a:pt x="3677" y="9534"/>
                  <a:pt x="3651" y="9560"/>
                </a:cubicBezTo>
                <a:cubicBezTo>
                  <a:pt x="2890" y="9060"/>
                  <a:pt x="2626" y="8300"/>
                  <a:pt x="2469" y="7460"/>
                </a:cubicBezTo>
                <a:cubicBezTo>
                  <a:pt x="2442" y="7196"/>
                  <a:pt x="2337" y="7118"/>
                  <a:pt x="2075" y="7118"/>
                </a:cubicBezTo>
                <a:cubicBezTo>
                  <a:pt x="1287" y="7091"/>
                  <a:pt x="551" y="6566"/>
                  <a:pt x="289" y="5831"/>
                </a:cubicBezTo>
                <a:cubicBezTo>
                  <a:pt x="0" y="5043"/>
                  <a:pt x="210" y="4150"/>
                  <a:pt x="867" y="3625"/>
                </a:cubicBezTo>
                <a:cubicBezTo>
                  <a:pt x="1051" y="3467"/>
                  <a:pt x="1077" y="3336"/>
                  <a:pt x="1051" y="3126"/>
                </a:cubicBezTo>
                <a:cubicBezTo>
                  <a:pt x="867" y="1839"/>
                  <a:pt x="1996" y="893"/>
                  <a:pt x="3231" y="1287"/>
                </a:cubicBezTo>
                <a:cubicBezTo>
                  <a:pt x="3362" y="1313"/>
                  <a:pt x="3441" y="1418"/>
                  <a:pt x="3546" y="1182"/>
                </a:cubicBezTo>
                <a:cubicBezTo>
                  <a:pt x="3835" y="578"/>
                  <a:pt x="4360" y="106"/>
                  <a:pt x="5043" y="53"/>
                </a:cubicBezTo>
                <a:cubicBezTo>
                  <a:pt x="5752" y="0"/>
                  <a:pt x="6488" y="473"/>
                  <a:pt x="6777" y="1130"/>
                </a:cubicBezTo>
                <a:cubicBezTo>
                  <a:pt x="6803" y="1182"/>
                  <a:pt x="6882" y="1208"/>
                  <a:pt x="6960" y="1235"/>
                </a:cubicBezTo>
              </a:path>
            </a:pathLst>
          </a:custGeom>
          <a:solidFill>
            <a:schemeClr val="accent6">
              <a:lumMod val="50000"/>
            </a:schemeClr>
          </a:solidFill>
          <a:ln w="25400" cap="flat">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dirty="0">
              <a:ea typeface="+mn-ea"/>
              <a:cs typeface="+mn-cs"/>
            </a:endParaRPr>
          </a:p>
        </p:txBody>
      </p:sp>
      <p:sp>
        <p:nvSpPr>
          <p:cNvPr id="11" name="TextBox 10">
            <a:extLst>
              <a:ext uri="{FF2B5EF4-FFF2-40B4-BE49-F238E27FC236}">
                <a16:creationId xmlns:a16="http://schemas.microsoft.com/office/drawing/2014/main" id="{883CA2AA-8130-494F-95FB-D94289724BC2}"/>
              </a:ext>
            </a:extLst>
          </p:cNvPr>
          <p:cNvSpPr txBox="1"/>
          <p:nvPr/>
        </p:nvSpPr>
        <p:spPr>
          <a:xfrm>
            <a:off x="278569" y="2544071"/>
            <a:ext cx="3868315" cy="1766637"/>
          </a:xfrm>
          <a:prstGeom prst="rect">
            <a:avLst/>
          </a:prstGeom>
          <a:noFill/>
        </p:spPr>
        <p:txBody>
          <a:bodyPr wrap="square" rtlCol="0">
            <a:spAutoFit/>
          </a:bodyPr>
          <a:lstStyle/>
          <a:p>
            <a:pPr algn="ctr">
              <a:lnSpc>
                <a:spcPct val="85000"/>
              </a:lnSpc>
            </a:pPr>
            <a:r>
              <a:rPr lang="en-US" sz="1600" dirty="0">
                <a:solidFill>
                  <a:schemeClr val="bg1"/>
                </a:solidFill>
              </a:rPr>
              <a:t>It caused me a great deal of distress because it affected my appearance. But it was not properly </a:t>
            </a:r>
            <a:r>
              <a:rPr lang="en-US" sz="1600" b="1" dirty="0">
                <a:solidFill>
                  <a:schemeClr val="bg1"/>
                </a:solidFill>
              </a:rPr>
              <a:t>diagnosed</a:t>
            </a:r>
            <a:r>
              <a:rPr lang="en-US" sz="1600" dirty="0">
                <a:solidFill>
                  <a:schemeClr val="bg1"/>
                </a:solidFill>
              </a:rPr>
              <a:t> and </a:t>
            </a:r>
            <a:r>
              <a:rPr lang="en-US" sz="1600" b="1" dirty="0">
                <a:solidFill>
                  <a:schemeClr val="bg1"/>
                </a:solidFill>
              </a:rPr>
              <a:t>treated</a:t>
            </a:r>
            <a:r>
              <a:rPr lang="en-US" sz="1600" dirty="0">
                <a:solidFill>
                  <a:schemeClr val="bg1"/>
                </a:solidFill>
              </a:rPr>
              <a:t> until my college years. I do not feel like that dermatologist or any of the dermatologists I have visited accurately diagnosed or treated or really addressed my skin issues as a woman of color.</a:t>
            </a:r>
          </a:p>
        </p:txBody>
      </p:sp>
      <p:sp>
        <p:nvSpPr>
          <p:cNvPr id="13" name="TextBox 12">
            <a:extLst>
              <a:ext uri="{FF2B5EF4-FFF2-40B4-BE49-F238E27FC236}">
                <a16:creationId xmlns:a16="http://schemas.microsoft.com/office/drawing/2014/main" id="{6AFD09FD-6C4E-2F4D-AFA5-162E7BCE44DA}"/>
              </a:ext>
            </a:extLst>
          </p:cNvPr>
          <p:cNvSpPr txBox="1"/>
          <p:nvPr/>
        </p:nvSpPr>
        <p:spPr>
          <a:xfrm>
            <a:off x="2011498" y="406941"/>
            <a:ext cx="5121004" cy="1481944"/>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lnSpc>
                <a:spcPct val="85000"/>
              </a:lnSpc>
            </a:pPr>
            <a:r>
              <a:rPr lang="en-US" dirty="0">
                <a:solidFill>
                  <a:schemeClr val="bg1"/>
                </a:solidFill>
              </a:rPr>
              <a:t>She was about 9 years old and I noticed that she was having a lot of </a:t>
            </a:r>
            <a:r>
              <a:rPr lang="en-US" b="1" dirty="0">
                <a:solidFill>
                  <a:schemeClr val="bg1"/>
                </a:solidFill>
              </a:rPr>
              <a:t>redness</a:t>
            </a:r>
            <a:r>
              <a:rPr lang="en-US" dirty="0">
                <a:solidFill>
                  <a:schemeClr val="bg1"/>
                </a:solidFill>
              </a:rPr>
              <a:t> and </a:t>
            </a:r>
            <a:r>
              <a:rPr lang="en-US" b="1" dirty="0">
                <a:solidFill>
                  <a:schemeClr val="bg1"/>
                </a:solidFill>
              </a:rPr>
              <a:t>itchiness</a:t>
            </a:r>
            <a:r>
              <a:rPr lang="en-US" dirty="0">
                <a:solidFill>
                  <a:schemeClr val="bg1"/>
                </a:solidFill>
              </a:rPr>
              <a:t>, and everything that we tried didn't work. When she turned 10, we went back to the doctor because we tried a </a:t>
            </a:r>
            <a:r>
              <a:rPr lang="en-US" b="1" dirty="0">
                <a:solidFill>
                  <a:schemeClr val="bg1"/>
                </a:solidFill>
              </a:rPr>
              <a:t>home remedy</a:t>
            </a:r>
            <a:r>
              <a:rPr lang="en-US" dirty="0">
                <a:solidFill>
                  <a:schemeClr val="bg1"/>
                </a:solidFill>
              </a:rPr>
              <a:t> and he diagnosed her with atopic dermatitis, eczema.</a:t>
            </a:r>
          </a:p>
        </p:txBody>
      </p:sp>
      <p:sp>
        <p:nvSpPr>
          <p:cNvPr id="5" name="Text Placeholder 4">
            <a:extLst>
              <a:ext uri="{FF2B5EF4-FFF2-40B4-BE49-F238E27FC236}">
                <a16:creationId xmlns:a16="http://schemas.microsoft.com/office/drawing/2014/main" id="{3E14AB84-B62A-EF4F-BB42-EABD1BDEF582}"/>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25569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549274" y="1900268"/>
            <a:ext cx="5387976" cy="1243417"/>
          </a:xfrm>
        </p:spPr>
        <p:txBody>
          <a:bodyPr/>
          <a:lstStyle/>
          <a:p>
            <a:r>
              <a:rPr lang="en-US" sz="4400" dirty="0"/>
              <a:t>Learning </a:t>
            </a:r>
            <a:br>
              <a:rPr lang="en-US" sz="4400" dirty="0"/>
            </a:br>
            <a:r>
              <a:rPr lang="en-US" sz="4400" dirty="0"/>
              <a:t>Objective </a:t>
            </a:r>
          </a:p>
        </p:txBody>
      </p:sp>
      <p:sp>
        <p:nvSpPr>
          <p:cNvPr id="3" name="Text Placeholder 2">
            <a:extLst>
              <a:ext uri="{FF2B5EF4-FFF2-40B4-BE49-F238E27FC236}">
                <a16:creationId xmlns:a16="http://schemas.microsoft.com/office/drawing/2014/main" id="{FD49C6DF-AB7E-484D-BFEC-A5C77B4F7D25}"/>
              </a:ext>
            </a:extLst>
          </p:cNvPr>
          <p:cNvSpPr>
            <a:spLocks noGrp="1"/>
          </p:cNvSpPr>
          <p:nvPr>
            <p:ph type="body" sz="quarter" idx="10"/>
          </p:nvPr>
        </p:nvSpPr>
        <p:spPr>
          <a:xfrm>
            <a:off x="549276" y="3277801"/>
            <a:ext cx="6013449" cy="1154906"/>
          </a:xfrm>
        </p:spPr>
        <p:txBody>
          <a:bodyPr/>
          <a:lstStyle/>
          <a:p>
            <a:r>
              <a:rPr lang="en-US" sz="2400" dirty="0"/>
              <a:t>Recognize the clinical presentation of atopic dermatitis and its impact on quality of life in patients of color.</a:t>
            </a:r>
          </a:p>
          <a:p>
            <a:endParaRPr lang="en-US" sz="2800" dirty="0"/>
          </a:p>
        </p:txBody>
      </p:sp>
      <p:sp>
        <p:nvSpPr>
          <p:cNvPr id="4" name="TextBox 3">
            <a:extLst>
              <a:ext uri="{FF2B5EF4-FFF2-40B4-BE49-F238E27FC236}">
                <a16:creationId xmlns:a16="http://schemas.microsoft.com/office/drawing/2014/main" id="{B2EFADD1-BB5C-EF43-B4F6-77DA0E7D9709}"/>
              </a:ext>
            </a:extLst>
          </p:cNvPr>
          <p:cNvSpPr txBox="1"/>
          <p:nvPr/>
        </p:nvSpPr>
        <p:spPr>
          <a:xfrm>
            <a:off x="2941604" y="1558685"/>
            <a:ext cx="939800" cy="1785104"/>
          </a:xfrm>
          <a:prstGeom prst="rect">
            <a:avLst/>
          </a:prstGeom>
          <a:noFill/>
        </p:spPr>
        <p:txBody>
          <a:bodyPr wrap="square" rtlCol="0">
            <a:spAutoFit/>
          </a:bodyPr>
          <a:lstStyle/>
          <a:p>
            <a:pPr algn="ctr"/>
            <a:r>
              <a:rPr lang="en-US" sz="11000" b="1" dirty="0">
                <a:solidFill>
                  <a:schemeClr val="accent2">
                    <a:lumMod val="60000"/>
                    <a:lumOff val="40000"/>
                  </a:schemeClr>
                </a:solidFill>
              </a:rPr>
              <a:t>1</a:t>
            </a:r>
          </a:p>
        </p:txBody>
      </p:sp>
    </p:spTree>
    <p:extLst>
      <p:ext uri="{BB962C8B-B14F-4D97-AF65-F5344CB8AC3E}">
        <p14:creationId xmlns:p14="http://schemas.microsoft.com/office/powerpoint/2010/main" val="168736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 Response</a:t>
            </a:r>
          </a:p>
        </p:txBody>
      </p:sp>
      <p:sp>
        <p:nvSpPr>
          <p:cNvPr id="6" name="Content Placeholder 5">
            <a:extLst>
              <a:ext uri="{FF2B5EF4-FFF2-40B4-BE49-F238E27FC236}">
                <a16:creationId xmlns:a16="http://schemas.microsoft.com/office/drawing/2014/main" id="{DC2537A1-7E4C-F543-A79F-83D6252C2F20}"/>
              </a:ext>
            </a:extLst>
          </p:cNvPr>
          <p:cNvSpPr>
            <a:spLocks noGrp="1"/>
          </p:cNvSpPr>
          <p:nvPr>
            <p:ph idx="1"/>
          </p:nvPr>
        </p:nvSpPr>
        <p:spPr>
          <a:xfrm>
            <a:off x="417095" y="1330185"/>
            <a:ext cx="8309810" cy="929485"/>
          </a:xfrm>
        </p:spPr>
        <p:txBody>
          <a:bodyPr/>
          <a:lstStyle/>
          <a:p>
            <a:r>
              <a:rPr lang="en-US" dirty="0"/>
              <a:t>How confident do you feel in assessing </a:t>
            </a:r>
            <a:r>
              <a:rPr lang="en-US" dirty="0">
                <a:solidFill>
                  <a:schemeClr val="tx1"/>
                </a:solidFill>
              </a:rPr>
              <a:t>the</a:t>
            </a:r>
            <a:r>
              <a:rPr lang="en-US" dirty="0"/>
              <a:t> severity of AD in people of color?</a:t>
            </a:r>
          </a:p>
        </p:txBody>
      </p:sp>
      <p:sp>
        <p:nvSpPr>
          <p:cNvPr id="8" name="Content Placeholder 7">
            <a:extLst>
              <a:ext uri="{FF2B5EF4-FFF2-40B4-BE49-F238E27FC236}">
                <a16:creationId xmlns:a16="http://schemas.microsoft.com/office/drawing/2014/main" id="{802D496D-85BE-8747-8ADB-AD9AE4310204}"/>
              </a:ext>
            </a:extLst>
          </p:cNvPr>
          <p:cNvSpPr>
            <a:spLocks noGrp="1"/>
          </p:cNvSpPr>
          <p:nvPr>
            <p:ph idx="10"/>
          </p:nvPr>
        </p:nvSpPr>
        <p:spPr>
          <a:xfrm>
            <a:off x="417095" y="2537970"/>
            <a:ext cx="8309810" cy="1788182"/>
          </a:xfrm>
        </p:spPr>
        <p:txBody>
          <a:bodyPr/>
          <a:lstStyle/>
          <a:p>
            <a:r>
              <a:rPr lang="en-US" dirty="0"/>
              <a:t>Not confident</a:t>
            </a:r>
          </a:p>
          <a:p>
            <a:r>
              <a:rPr lang="en-US" dirty="0"/>
              <a:t>Somewhat confident </a:t>
            </a:r>
          </a:p>
          <a:p>
            <a:r>
              <a:rPr lang="en-US" dirty="0"/>
              <a:t>Confident </a:t>
            </a:r>
          </a:p>
          <a:p>
            <a:r>
              <a:rPr lang="en-US" dirty="0"/>
              <a:t>Very confident </a:t>
            </a:r>
          </a:p>
        </p:txBody>
      </p:sp>
    </p:spTree>
    <p:extLst>
      <p:ext uri="{BB962C8B-B14F-4D97-AF65-F5344CB8AC3E}">
        <p14:creationId xmlns:p14="http://schemas.microsoft.com/office/powerpoint/2010/main" val="265235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0E9AB18-1275-5A45-96D8-7A4C2D5B7F5A}"/>
              </a:ext>
            </a:extLst>
          </p:cNvPr>
          <p:cNvSpPr>
            <a:spLocks noGrp="1"/>
          </p:cNvSpPr>
          <p:nvPr>
            <p:ph type="title"/>
          </p:nvPr>
        </p:nvSpPr>
        <p:spPr>
          <a:xfrm>
            <a:off x="417095" y="-2062"/>
            <a:ext cx="8309810" cy="1034129"/>
          </a:xfrm>
        </p:spPr>
        <p:txBody>
          <a:bodyPr/>
          <a:lstStyle/>
          <a:p>
            <a:r>
              <a:rPr lang="en-US" dirty="0"/>
              <a:t>Skin of Color (SoC) and Disparities in Atopic Dermatitis (AD) Care </a:t>
            </a:r>
          </a:p>
        </p:txBody>
      </p:sp>
      <p:sp>
        <p:nvSpPr>
          <p:cNvPr id="14" name="Text Placeholder 13">
            <a:extLst>
              <a:ext uri="{FF2B5EF4-FFF2-40B4-BE49-F238E27FC236}">
                <a16:creationId xmlns:a16="http://schemas.microsoft.com/office/drawing/2014/main" id="{EA478A9F-C9E1-144B-9C90-5D19F32006C5}"/>
              </a:ext>
            </a:extLst>
          </p:cNvPr>
          <p:cNvSpPr>
            <a:spLocks noGrp="1"/>
          </p:cNvSpPr>
          <p:nvPr>
            <p:ph type="body" sz="quarter" idx="10"/>
          </p:nvPr>
        </p:nvSpPr>
        <p:spPr>
          <a:xfrm>
            <a:off x="0" y="4761857"/>
            <a:ext cx="7966553" cy="381643"/>
          </a:xfrm>
        </p:spPr>
        <p:txBody>
          <a:bodyPr/>
          <a:lstStyle/>
          <a:p>
            <a:pPr marL="7938" indent="-7938"/>
            <a:r>
              <a:rPr lang="en-US" dirty="0">
                <a:solidFill>
                  <a:srgbClr val="5C6B72"/>
                </a:solidFill>
                <a:latin typeface="Arial" charset="0"/>
              </a:rPr>
              <a:t>1</a:t>
            </a:r>
            <a:r>
              <a:rPr lang="en-US" dirty="0">
                <a:solidFill>
                  <a:srgbClr val="5C6B72"/>
                </a:solidFill>
              </a:rPr>
              <a:t>. Silverberg JI, et al. </a:t>
            </a:r>
            <a:r>
              <a:rPr lang="en-US" i="1" dirty="0">
                <a:solidFill>
                  <a:srgbClr val="5C6B72"/>
                </a:solidFill>
              </a:rPr>
              <a:t>Ann Allergy Asthma Immunol</a:t>
            </a:r>
            <a:r>
              <a:rPr lang="en-US" dirty="0">
                <a:solidFill>
                  <a:srgbClr val="5C6B72"/>
                </a:solidFill>
              </a:rPr>
              <a:t>. 2021;126(4):417-428.e2. 2. </a:t>
            </a:r>
            <a:r>
              <a:rPr lang="en-US" dirty="0">
                <a:solidFill>
                  <a:srgbClr val="5C6B72"/>
                </a:solidFill>
                <a:latin typeface="Arial" charset="0"/>
              </a:rPr>
              <a:t>McGregor SP, et al. </a:t>
            </a:r>
            <a:r>
              <a:rPr lang="en-US" i="1" dirty="0">
                <a:solidFill>
                  <a:srgbClr val="5C6B72"/>
                </a:solidFill>
                <a:latin typeface="Arial" charset="0"/>
              </a:rPr>
              <a:t>J</a:t>
            </a:r>
            <a:r>
              <a:rPr lang="en-US" i="1" dirty="0">
                <a:solidFill>
                  <a:srgbClr val="5C6B72"/>
                </a:solidFill>
              </a:rPr>
              <a:t> Drugs Dermatol. </a:t>
            </a:r>
            <a:r>
              <a:rPr lang="en-US" dirty="0">
                <a:solidFill>
                  <a:srgbClr val="5C6B72"/>
                </a:solidFill>
              </a:rPr>
              <a:t>2017;16(3):250-255</a:t>
            </a:r>
            <a:r>
              <a:rPr lang="en-US" i="1" dirty="0">
                <a:solidFill>
                  <a:srgbClr val="5C6B72"/>
                </a:solidFill>
              </a:rPr>
              <a:t>. 3</a:t>
            </a:r>
            <a:r>
              <a:rPr lang="en-US" dirty="0">
                <a:solidFill>
                  <a:srgbClr val="5C6B72"/>
                </a:solidFill>
              </a:rPr>
              <a:t>. Margolis DJ, et al. </a:t>
            </a:r>
            <a:r>
              <a:rPr lang="en-US" i="1" dirty="0">
                <a:solidFill>
                  <a:srgbClr val="5C6B72"/>
                </a:solidFill>
              </a:rPr>
              <a:t>J Investig Dermatol</a:t>
            </a:r>
            <a:r>
              <a:rPr lang="en-US" dirty="0">
                <a:solidFill>
                  <a:srgbClr val="5C6B72"/>
                </a:solidFill>
              </a:rPr>
              <a:t>. 2018;138(7):1501-1506. 4. Buster KJ, et al. </a:t>
            </a:r>
            <a:r>
              <a:rPr lang="en-US" i="1" dirty="0">
                <a:solidFill>
                  <a:srgbClr val="5C6B72"/>
                </a:solidFill>
              </a:rPr>
              <a:t>Dermatol Clin.</a:t>
            </a:r>
            <a:r>
              <a:rPr lang="en-US" dirty="0">
                <a:solidFill>
                  <a:srgbClr val="5C6B72"/>
                </a:solidFill>
              </a:rPr>
              <a:t> 2012;30:53-59. </a:t>
            </a:r>
            <a:endParaRPr lang="en-US" dirty="0">
              <a:solidFill>
                <a:srgbClr val="5C6B72"/>
              </a:solidFill>
              <a:highlight>
                <a:srgbClr val="FFFF00"/>
              </a:highlight>
            </a:endParaRPr>
          </a:p>
        </p:txBody>
      </p:sp>
      <p:sp>
        <p:nvSpPr>
          <p:cNvPr id="16" name="Content Placeholder 15">
            <a:extLst>
              <a:ext uri="{FF2B5EF4-FFF2-40B4-BE49-F238E27FC236}">
                <a16:creationId xmlns:a16="http://schemas.microsoft.com/office/drawing/2014/main" id="{3DBF7B97-EF1E-F840-8C51-66330835EE97}"/>
              </a:ext>
            </a:extLst>
          </p:cNvPr>
          <p:cNvSpPr>
            <a:spLocks noGrp="1"/>
          </p:cNvSpPr>
          <p:nvPr>
            <p:ph idx="1"/>
          </p:nvPr>
        </p:nvSpPr>
        <p:spPr>
          <a:xfrm>
            <a:off x="417095" y="1142178"/>
            <a:ext cx="8309810" cy="3493264"/>
          </a:xfrm>
        </p:spPr>
        <p:txBody>
          <a:bodyPr/>
          <a:lstStyle/>
          <a:p>
            <a:pPr>
              <a:lnSpc>
                <a:spcPct val="100000"/>
              </a:lnSpc>
              <a:spcBef>
                <a:spcPts val="300"/>
              </a:spcBef>
            </a:pPr>
            <a:r>
              <a:rPr lang="en-US" sz="2400" b="1" dirty="0"/>
              <a:t>AD/eczema </a:t>
            </a:r>
            <a:r>
              <a:rPr lang="en-US" sz="2400" dirty="0"/>
              <a:t>U.S. prevalence: </a:t>
            </a:r>
          </a:p>
          <a:p>
            <a:pPr lvl="1">
              <a:lnSpc>
                <a:spcPct val="100000"/>
              </a:lnSpc>
            </a:pPr>
            <a:r>
              <a:rPr lang="en-US" sz="2400" dirty="0"/>
              <a:t>Pediatric </a:t>
            </a:r>
            <a:r>
              <a:rPr lang="en-US" sz="2400" dirty="0">
                <a:solidFill>
                  <a:schemeClr val="tx1"/>
                </a:solidFill>
              </a:rPr>
              <a:t>up to 20</a:t>
            </a:r>
            <a:r>
              <a:rPr lang="en-US" sz="2400" dirty="0"/>
              <a:t>%</a:t>
            </a:r>
            <a:r>
              <a:rPr lang="en-US" sz="2400" baseline="30000" dirty="0"/>
              <a:t>1</a:t>
            </a:r>
            <a:r>
              <a:rPr lang="en-US" sz="2400" dirty="0"/>
              <a:t>; adults: 10.2%</a:t>
            </a:r>
            <a:r>
              <a:rPr lang="en-US" sz="2400" baseline="30000" dirty="0"/>
              <a:t>2</a:t>
            </a:r>
          </a:p>
          <a:p>
            <a:pPr lvl="1">
              <a:lnSpc>
                <a:spcPct val="100000"/>
              </a:lnSpc>
            </a:pPr>
            <a:r>
              <a:rPr lang="en-US" sz="2400" dirty="0"/>
              <a:t>Highest among African American/Black pediatric population</a:t>
            </a:r>
            <a:r>
              <a:rPr lang="en-US" sz="2400" baseline="30000" dirty="0"/>
              <a:t>3</a:t>
            </a:r>
            <a:endParaRPr lang="en-US" sz="2400" dirty="0"/>
          </a:p>
          <a:p>
            <a:pPr>
              <a:lnSpc>
                <a:spcPct val="100000"/>
              </a:lnSpc>
              <a:spcBef>
                <a:spcPts val="300"/>
              </a:spcBef>
            </a:pPr>
            <a:r>
              <a:rPr lang="en-US" sz="2400" dirty="0">
                <a:latin typeface="Arial" panose="020B0604020202020204" pitchFamily="34" charset="0"/>
                <a:cs typeface="Arial" panose="020B0604020202020204" pitchFamily="34" charset="0"/>
              </a:rPr>
              <a:t>Black individuals more likely to have untreated or treatment-resistant AD</a:t>
            </a:r>
          </a:p>
          <a:p>
            <a:pPr>
              <a:lnSpc>
                <a:spcPct val="100000"/>
              </a:lnSpc>
              <a:spcBef>
                <a:spcPts val="300"/>
              </a:spcBef>
            </a:pPr>
            <a:r>
              <a:rPr lang="en-US" sz="2400" dirty="0"/>
              <a:t>AD in SoC misdiagnosed/diagnosed later in disease progression; poorer </a:t>
            </a:r>
            <a:r>
              <a:rPr lang="en-US" sz="2400" b="1" dirty="0"/>
              <a:t>outcomes</a:t>
            </a:r>
            <a:r>
              <a:rPr lang="en-US" sz="2400" dirty="0"/>
              <a:t> compounded by comorbidities/other health disparities</a:t>
            </a:r>
            <a:r>
              <a:rPr lang="en-US" sz="2400" baseline="30000" dirty="0"/>
              <a:t>4</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70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CMEO_HD">
  <a:themeElements>
    <a:clrScheme name="Custom 98">
      <a:dk1>
        <a:srgbClr val="000000"/>
      </a:dk1>
      <a:lt1>
        <a:srgbClr val="FFFFFF"/>
      </a:lt1>
      <a:dk2>
        <a:srgbClr val="000000"/>
      </a:dk2>
      <a:lt2>
        <a:srgbClr val="FFFFFF"/>
      </a:lt2>
      <a:accent1>
        <a:srgbClr val="0B273E"/>
      </a:accent1>
      <a:accent2>
        <a:srgbClr val="5C6B72"/>
      </a:accent2>
      <a:accent3>
        <a:srgbClr val="629E3A"/>
      </a:accent3>
      <a:accent4>
        <a:srgbClr val="B93A1E"/>
      </a:accent4>
      <a:accent5>
        <a:srgbClr val="3F193A"/>
      </a:accent5>
      <a:accent6>
        <a:srgbClr val="77CFF5"/>
      </a:accent6>
      <a:hlink>
        <a:srgbClr val="0B273E"/>
      </a:hlink>
      <a:folHlink>
        <a:srgbClr val="5C6B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EO New_HD" id="{E321E0B0-04D8-0141-957E-1006703DA162}" vid="{BCFCC35E-F291-DA40-8969-6B71F12086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CMEO_HD</Template>
  <TotalTime>10146</TotalTime>
  <Words>4111</Words>
  <Application>Microsoft Macintosh PowerPoint</Application>
  <PresentationFormat>On-screen Show (16:9)</PresentationFormat>
  <Paragraphs>430</Paragraphs>
  <Slides>44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Cambria Math</vt:lpstr>
      <vt:lpstr>Lucida Grande</vt:lpstr>
      <vt:lpstr>STIXGeneral-Regular</vt:lpstr>
      <vt:lpstr>Times New Roman</vt:lpstr>
      <vt:lpstr>CMEO_HD</vt:lpstr>
      <vt:lpstr>The Patient Voice:  Defining Health Care Disparities in Atopic Dermatitis Care </vt:lpstr>
      <vt:lpstr>PowerPoint Presentation</vt:lpstr>
      <vt:lpstr>PowerPoint Presentation</vt:lpstr>
      <vt:lpstr>Jenna C. Lester, MD</vt:lpstr>
      <vt:lpstr>Junko Takeshita, MD, PhD, MSCE</vt:lpstr>
      <vt:lpstr>PowerPoint Presentation</vt:lpstr>
      <vt:lpstr>Learning  Objective </vt:lpstr>
      <vt:lpstr>Audience Response</vt:lpstr>
      <vt:lpstr>Skin of Color (SoC) and Disparities in Atopic Dermatitis (AD) Care </vt:lpstr>
      <vt:lpstr>Prevalence of Eczema in Minority Populations</vt:lpstr>
      <vt:lpstr>Racial/Ethnic Minority Children Have More Severe AD</vt:lpstr>
      <vt:lpstr>Factors Associated with Moderate-to- Severe AD Among Children</vt:lpstr>
      <vt:lpstr>Black Children Less Likely to Have Outpatient Visits for AD</vt:lpstr>
      <vt:lpstr>Disparities in Pediatric AD Care</vt:lpstr>
      <vt:lpstr>More Than Skin Deep: Psychosocial Burden</vt:lpstr>
      <vt:lpstr>PowerPoint Presentation</vt:lpstr>
      <vt:lpstr>Black Adults with AD and QoL</vt:lpstr>
      <vt:lpstr>AD Patient Burden and QoL</vt:lpstr>
      <vt:lpstr>Disparities in Education: Clinical Presentation of AD in SoC </vt:lpstr>
      <vt:lpstr>Learning  Objective </vt:lpstr>
      <vt:lpstr>PowerPoint Presentation</vt:lpstr>
      <vt:lpstr>Racial Differences in Severity Assessments of AD Affect Treatment Recommendations</vt:lpstr>
      <vt:lpstr>AD Presentation on Different Skin Types </vt:lpstr>
      <vt:lpstr>Assessment of Disease Severity and Clinical Outcomes in AD</vt:lpstr>
      <vt:lpstr>Not Seeing Red: Impact on AD Scores</vt:lpstr>
      <vt:lpstr>PowerPoint Presentation</vt:lpstr>
      <vt:lpstr>Stepping Up from Moderate-to-Severe AD</vt:lpstr>
      <vt:lpstr>PowerPoint Presentation</vt:lpstr>
      <vt:lpstr>Recognize Disparities in AD Treatment </vt:lpstr>
      <vt:lpstr>Learning  Objective </vt:lpstr>
      <vt:lpstr>Audience Response</vt:lpstr>
      <vt:lpstr>Impact of COVID-19 Pandemic on AD Care</vt:lpstr>
      <vt:lpstr>Digital Divide: Telehealth Use in Minority Populations </vt:lpstr>
      <vt:lpstr>PRO Tools for AD Assessment in Telehealth? </vt:lpstr>
      <vt:lpstr>Stepping Up from Moderate-to-Severe AD</vt:lpstr>
      <vt:lpstr>COVID-19 Implications for AD Treatment</vt:lpstr>
      <vt:lpstr>Dupilumab: Long-Term Therapy for Moderate-to-Severe AD </vt:lpstr>
      <vt:lpstr>Dupilumab: Safety and Efficacy in SoC</vt:lpstr>
      <vt:lpstr>Case Report: Dupilumab Improved Post-Inflammatory Hyperpigmentation</vt:lpstr>
      <vt:lpstr>SMART Goals</vt:lpstr>
      <vt:lpstr>To Ask a Question</vt:lpstr>
      <vt:lpstr>PowerPoint Presentation</vt:lpstr>
      <vt:lpstr>Visit the  Dermatology Hub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Jan Perez</dc:creator>
  <cp:lastModifiedBy>Noreen Iftikhar, MD</cp:lastModifiedBy>
  <cp:revision>863</cp:revision>
  <dcterms:created xsi:type="dcterms:W3CDTF">2021-04-03T14:18:37Z</dcterms:created>
  <dcterms:modified xsi:type="dcterms:W3CDTF">2021-08-16T22:04:45Z</dcterms:modified>
</cp:coreProperties>
</file>