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</p:sldMasterIdLst>
  <p:notesMasterIdLst>
    <p:notesMasterId r:id="rId18"/>
  </p:notesMasterIdLst>
  <p:handoutMasterIdLst>
    <p:handoutMasterId r:id="rId19"/>
  </p:handoutMasterIdLst>
  <p:sldIdLst>
    <p:sldId id="4436" r:id="rId2"/>
    <p:sldId id="4438" r:id="rId3"/>
    <p:sldId id="4289" r:id="rId4"/>
    <p:sldId id="4469" r:id="rId5"/>
    <p:sldId id="4475" r:id="rId6"/>
    <p:sldId id="4476" r:id="rId7"/>
    <p:sldId id="4471" r:id="rId8"/>
    <p:sldId id="4472" r:id="rId9"/>
    <p:sldId id="4473" r:id="rId10"/>
    <p:sldId id="4474" r:id="rId11"/>
    <p:sldId id="4467" r:id="rId12"/>
    <p:sldId id="4451" r:id="rId13"/>
    <p:sldId id="4294" r:id="rId14"/>
    <p:sldId id="4464" r:id="rId15"/>
    <p:sldId id="4437" r:id="rId16"/>
    <p:sldId id="448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Perez" initials="JP" lastIdx="3" clrIdx="0">
    <p:extLst>
      <p:ext uri="{19B8F6BF-5375-455C-9EA6-DF929625EA0E}">
        <p15:presenceInfo xmlns:p15="http://schemas.microsoft.com/office/powerpoint/2012/main" userId="S::perezj@knowfully.com::dde488b3-8563-4d73-a7e1-d05c670833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511C"/>
    <a:srgbClr val="C06C24"/>
    <a:srgbClr val="377A71"/>
    <a:srgbClr val="2C7167"/>
    <a:srgbClr val="E1CB3E"/>
    <a:srgbClr val="E2D059"/>
    <a:srgbClr val="F0EC6B"/>
    <a:srgbClr val="E2E770"/>
    <a:srgbClr val="8D7A31"/>
    <a:srgbClr val="062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88099" autoAdjust="0"/>
  </p:normalViewPr>
  <p:slideViewPr>
    <p:cSldViewPr snapToGrid="0" snapToObjects="1">
      <p:cViewPr varScale="1">
        <p:scale>
          <a:sx n="124" d="100"/>
          <a:sy n="124" d="100"/>
        </p:scale>
        <p:origin x="120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chemeClr val="tx1"/>
                </a:solidFill>
              </a:rPr>
              <a:t>Predicted probability of</a:t>
            </a:r>
            <a:r>
              <a:rPr lang="en-US" sz="1600" baseline="0">
                <a:solidFill>
                  <a:schemeClr val="tx1"/>
                </a:solidFill>
              </a:rPr>
              <a:t> difficulty walking for a 60-year-old, middle income, normal weight woman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287827319254203E-2"/>
          <c:y val="0.33808330232211398"/>
          <c:w val="0.92089902785843003"/>
          <c:h val="0.56288629114166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health problems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 with difficulty walking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7-A74B-A4BB-9642241100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Diabetes and heart disease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 with difficulty walking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37-A74B-A4BB-9642241100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 hips/knees with OA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 with difficulty walking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37-A74B-A4BB-9642241100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Diabetes + heart disease + 2 hips/knees with 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 with difficulty walking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37-A74B-A4BB-964224110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112952"/>
        <c:axId val="233968136"/>
      </c:barChart>
      <c:catAx>
        <c:axId val="23411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968136"/>
        <c:crosses val="autoZero"/>
        <c:auto val="1"/>
        <c:lblAlgn val="ctr"/>
        <c:lblOffset val="100"/>
        <c:noMultiLvlLbl val="0"/>
      </c:catAx>
      <c:valAx>
        <c:axId val="2339681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1129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0.19313</cdr:x>
      <cdr:y>0.73683</cdr:y>
    </cdr:from>
    <cdr:to>
      <cdr:x>0.30318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52A150-590C-A342-B240-8B6E319A7EEF}"/>
            </a:ext>
          </a:extLst>
        </cdr:cNvPr>
        <cdr:cNvSpPr txBox="1"/>
      </cdr:nvSpPr>
      <cdr:spPr>
        <a:xfrm xmlns:a="http://schemas.openxmlformats.org/drawingml/2006/main">
          <a:off x="1604717" y="2679270"/>
          <a:ext cx="914400" cy="956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No health problems</a:t>
          </a:r>
        </a:p>
      </cdr:txBody>
    </cdr:sp>
  </cdr:relSizeAnchor>
  <cdr:relSizeAnchor xmlns:cdr="http://schemas.openxmlformats.org/drawingml/2006/chartDrawing">
    <cdr:from>
      <cdr:x>0.69235</cdr:x>
      <cdr:y>0.14329</cdr:y>
    </cdr:from>
    <cdr:to>
      <cdr:x>0.85449</cdr:x>
      <cdr:y>0.40646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A52392E-2A9C-9B47-B49D-410DEBBAB56F}"/>
            </a:ext>
          </a:extLst>
        </cdr:cNvPr>
        <cdr:cNvSpPr txBox="1"/>
      </cdr:nvSpPr>
      <cdr:spPr>
        <a:xfrm xmlns:a="http://schemas.openxmlformats.org/drawingml/2006/main">
          <a:off x="5752730" y="521039"/>
          <a:ext cx="1347180" cy="956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Diabetes </a:t>
          </a:r>
        </a:p>
        <a:p xmlns:a="http://schemas.openxmlformats.org/drawingml/2006/main">
          <a:pPr algn="ctr"/>
          <a:r>
            <a:rPr lang="en-US"/>
            <a:t>+</a:t>
          </a:r>
        </a:p>
        <a:p xmlns:a="http://schemas.openxmlformats.org/drawingml/2006/main">
          <a:pPr algn="ctr"/>
          <a:r>
            <a:rPr lang="en-US" sz="1100"/>
            <a:t>heart disease</a:t>
          </a:r>
        </a:p>
        <a:p xmlns:a="http://schemas.openxmlformats.org/drawingml/2006/main">
          <a:pPr algn="ctr"/>
          <a:r>
            <a:rPr lang="en-US"/>
            <a:t>+</a:t>
          </a:r>
        </a:p>
        <a:p xmlns:a="http://schemas.openxmlformats.org/drawingml/2006/main">
          <a:pPr algn="ctr"/>
          <a:r>
            <a:rPr lang="en-US" sz="1100"/>
            <a:t>2 hips/knees with OA</a:t>
          </a:r>
        </a:p>
      </cdr:txBody>
    </cdr:sp>
  </cdr:relSizeAnchor>
  <cdr:relSizeAnchor xmlns:cdr="http://schemas.openxmlformats.org/drawingml/2006/chartDrawing">
    <cdr:from>
      <cdr:x>0.55138</cdr:x>
      <cdr:y>0.48163</cdr:y>
    </cdr:from>
    <cdr:to>
      <cdr:x>0.66143</cdr:x>
      <cdr:y>0.7448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01B9C7A-245D-254E-B9BD-58D5260EAE87}"/>
            </a:ext>
          </a:extLst>
        </cdr:cNvPr>
        <cdr:cNvSpPr txBox="1"/>
      </cdr:nvSpPr>
      <cdr:spPr>
        <a:xfrm xmlns:a="http://schemas.openxmlformats.org/drawingml/2006/main">
          <a:off x="4581401" y="1751326"/>
          <a:ext cx="914400" cy="956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2 hips/knees</a:t>
          </a:r>
        </a:p>
        <a:p xmlns:a="http://schemas.openxmlformats.org/drawingml/2006/main">
          <a:pPr algn="ctr"/>
          <a:r>
            <a:rPr lang="en-US"/>
            <a:t>with OA</a:t>
          </a:r>
          <a:endParaRPr lang="en-US" sz="1100"/>
        </a:p>
      </cdr:txBody>
    </cdr:sp>
  </cdr:relSizeAnchor>
  <cdr:relSizeAnchor xmlns:cdr="http://schemas.openxmlformats.org/drawingml/2006/chartDrawing">
    <cdr:from>
      <cdr:x>0.3789</cdr:x>
      <cdr:y>0.57824</cdr:y>
    </cdr:from>
    <cdr:to>
      <cdr:x>0.48895</cdr:x>
      <cdr:y>0.84141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01B9C7A-245D-254E-B9BD-58D5260EAE87}"/>
            </a:ext>
          </a:extLst>
        </cdr:cNvPr>
        <cdr:cNvSpPr txBox="1"/>
      </cdr:nvSpPr>
      <cdr:spPr>
        <a:xfrm xmlns:a="http://schemas.openxmlformats.org/drawingml/2006/main">
          <a:off x="3148255" y="2102616"/>
          <a:ext cx="914400" cy="956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Diabetes</a:t>
          </a:r>
        </a:p>
        <a:p xmlns:a="http://schemas.openxmlformats.org/drawingml/2006/main">
          <a:pPr algn="ctr"/>
          <a:r>
            <a:rPr lang="en-US"/>
            <a:t>+</a:t>
          </a:r>
        </a:p>
        <a:p xmlns:a="http://schemas.openxmlformats.org/drawingml/2006/main">
          <a:pPr algn="ctr"/>
          <a:r>
            <a:rPr lang="en-US" sz="1100"/>
            <a:t>heart disease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904F2-2E54-6D4F-9145-FF70E65C41AE}" type="datetimeFigureOut">
              <a:rPr lang="en-US" smtClean="0"/>
              <a:pPr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47599-E2E1-5B48-9E7A-469EF857F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8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21D8-40CD-BC42-85F5-94A06F6FE532}" type="datetimeFigureOut">
              <a:rPr lang="en-US" smtClean="0"/>
              <a:pPr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E1A8-6D11-D944-BA46-3CE3E43A5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25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vimeo.com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/501609655/b98980a0c2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5:46:22</a:t>
            </a:r>
          </a:p>
          <a:p>
            <a:r>
              <a:rPr lang="en-US" dirty="0"/>
              <a:t>The difficulty is also very clear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7:36</a:t>
            </a:r>
          </a:p>
          <a:p>
            <a:r>
              <a:rPr lang="en-US" dirty="0"/>
              <a:t>As technology has moved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8:02</a:t>
            </a:r>
          </a:p>
          <a:p>
            <a:r>
              <a:rPr lang="en-US" dirty="0"/>
              <a:t>Tips and going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10:02:20</a:t>
            </a:r>
          </a:p>
          <a:p>
            <a:r>
              <a:rPr lang="en-US" dirty="0"/>
              <a:t>If you saw part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26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12:08:19</a:t>
            </a:r>
          </a:p>
          <a:p>
            <a:r>
              <a:rPr lang="en-US" dirty="0"/>
              <a:t>If you have any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12:27:14</a:t>
            </a:r>
          </a:p>
          <a:p>
            <a:r>
              <a:rPr lang="en-US" dirty="0"/>
              <a:t>I’d like to thank you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92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12:42:02</a:t>
            </a:r>
          </a:p>
          <a:p>
            <a:r>
              <a:rPr lang="en-US" b="1" dirty="0"/>
              <a:t>Click on the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EF1E-D69C-3244-A97E-8FFDA84BA5A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3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0:12:04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name is Jason Wilcox. I am an orthopedic surgeon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4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0:27:04</a:t>
            </a:r>
          </a:p>
          <a:p>
            <a:r>
              <a:rPr lang="en-US" dirty="0"/>
              <a:t>Our learning objective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0:33:02</a:t>
            </a:r>
          </a:p>
          <a:p>
            <a:r>
              <a:rPr lang="en-US" dirty="0"/>
              <a:t>Now, what is osteoarthritis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1:22:01</a:t>
            </a:r>
          </a:p>
          <a:p>
            <a:r>
              <a:rPr lang="en-US" dirty="0"/>
              <a:t>If you saw </a:t>
            </a:r>
            <a:r>
              <a:rPr lang="en-US" baseline="0" dirty="0"/>
              <a:t>part 1 of 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1:38:23</a:t>
            </a:r>
          </a:p>
          <a:p>
            <a:r>
              <a:rPr lang="en-US" dirty="0"/>
              <a:t>Why does this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2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2:42L22</a:t>
            </a:r>
          </a:p>
          <a:p>
            <a:r>
              <a:rPr lang="en-US" dirty="0"/>
              <a:t>There was a study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3:38:11</a:t>
            </a:r>
          </a:p>
          <a:p>
            <a:r>
              <a:rPr lang="en-US" dirty="0"/>
              <a:t>Now telemedicine has been a big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4:39:04</a:t>
            </a:r>
          </a:p>
          <a:p>
            <a:r>
              <a:rPr lang="en-US" dirty="0"/>
              <a:t>The benefits of telemedicine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70242-DC17-CC40-8CC6-9AC28A517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2004912"/>
            <a:ext cx="5387976" cy="1138773"/>
          </a:xfrm>
        </p:spPr>
        <p:txBody>
          <a:bodyPr anchor="b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5387975" cy="1154906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NSCME_logos_alpha"/>
          <p:cNvPicPr>
            <a:picLocks noChangeAspect="1" noChangeArrowheads="1"/>
          </p:cNvPicPr>
          <p:nvPr/>
        </p:nvPicPr>
        <p:blipFill rotWithShape="1">
          <a:blip r:embed="rId3"/>
          <a:srcRect l="4883" t="41911" r="-4883" b="15738"/>
          <a:stretch/>
        </p:blipFill>
        <p:spPr bwMode="auto">
          <a:xfrm>
            <a:off x="0" y="439116"/>
            <a:ext cx="4506271" cy="143168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NSCME_logos_alpha">
            <a:extLst>
              <a:ext uri="{FF2B5EF4-FFF2-40B4-BE49-F238E27FC236}">
                <a16:creationId xmlns:a16="http://schemas.microsoft.com/office/drawing/2014/main" id="{E951B071-16EF-4441-B8E8-E599FDE755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4883" t="41911" r="-4883" b="15738"/>
          <a:stretch/>
        </p:blipFill>
        <p:spPr bwMode="auto">
          <a:xfrm>
            <a:off x="0" y="439116"/>
            <a:ext cx="4506271" cy="143168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1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822"/>
            <a:ext cx="7772400" cy="6155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371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defRPr lang="en-US" sz="1800" smtClean="0"/>
            </a:lvl1pPr>
            <a:lvl2pPr marL="428625" indent="-214313">
              <a:defRPr lang="en-US" sz="1800" smtClean="0"/>
            </a:lvl2pPr>
            <a:lvl3pPr marL="600075" indent="-171450">
              <a:defRPr lang="en-US" sz="1800" smtClean="0"/>
            </a:lvl3pPr>
            <a:lvl4pPr marL="814388" indent="-171450">
              <a:defRPr lang="en-US" sz="1800" smtClean="0"/>
            </a:lvl4pPr>
            <a:lvl5pPr marL="1157288" indent="-171450">
              <a:defRPr lang="en-US"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8A73-1F1F-4567-BCED-F099CB24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7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822"/>
            <a:ext cx="7772400" cy="6155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371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defRPr lang="en-US" sz="1800" smtClean="0"/>
            </a:lvl1pPr>
            <a:lvl2pPr marL="428625" indent="-214313">
              <a:defRPr lang="en-US" sz="1800" smtClean="0"/>
            </a:lvl2pPr>
            <a:lvl3pPr marL="600075" indent="-171450">
              <a:defRPr lang="en-US" sz="1800" smtClean="0"/>
            </a:lvl3pPr>
            <a:lvl4pPr marL="814388" indent="-171450">
              <a:defRPr lang="en-US" sz="1800" smtClean="0"/>
            </a:lvl4pPr>
            <a:lvl5pPr marL="1157288" indent="-171450">
              <a:defRPr lang="en-US"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8A73-1F1F-4567-BCED-F099CB24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7F1F-7B28-4B4E-B1CE-2E29E5BFDBB3}" type="datetime1">
              <a:rPr lang="en-US" smtClean="0"/>
              <a:pPr/>
              <a:t>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4D3D-800F-47DD-9065-0F05CDE67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37600" y="1123609"/>
            <a:ext cx="7056000" cy="1620000"/>
          </a:xfrm>
          <a:prstGeom prst="rect">
            <a:avLst/>
          </a:prstGeom>
        </p:spPr>
        <p:txBody>
          <a:bodyPr/>
          <a:lstStyle>
            <a:lvl1pPr marL="101246" indent="-101246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84289" indent="-214302">
              <a:lnSpc>
                <a:spcPct val="150000"/>
              </a:lnSpc>
              <a:spcBef>
                <a:spcPts val="0"/>
              </a:spcBef>
              <a:tabLst/>
              <a:defRPr lang="en-GB" sz="135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788" baseline="0">
                <a:latin typeface="Arial" pitchFamily="34" charset="0"/>
                <a:cs typeface="Arial" pitchFamily="34" charset="0"/>
              </a:defRPr>
            </a:lvl3pPr>
            <a:lvl4pPr marL="350307" indent="-101246">
              <a:defRPr sz="788">
                <a:latin typeface="Arial" pitchFamily="34" charset="0"/>
                <a:cs typeface="Arial" pitchFamily="34" charset="0"/>
              </a:defRPr>
            </a:lvl4pPr>
            <a:lvl5pPr marL="350307">
              <a:defRPr sz="788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Second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Third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Fourth level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7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257162" rtl="0" eaLnBrk="1" latinLnBrk="0" hangingPunct="1">
              <a:lnSpc>
                <a:spcPts val="1688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740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8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bo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9734D3-B174-7B4B-A9B6-13CEBC67F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275" y="448866"/>
            <a:ext cx="8001000" cy="4242197"/>
          </a:xfr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596646" indent="0" algn="ctr">
              <a:buNone/>
              <a:defRPr>
                <a:solidFill>
                  <a:schemeClr val="bg2"/>
                </a:solidFill>
              </a:defRPr>
            </a:lvl3pPr>
            <a:lvl4pPr marL="898398" indent="0" algn="ctr">
              <a:buNone/>
              <a:defRPr>
                <a:solidFill>
                  <a:schemeClr val="bg2"/>
                </a:solidFill>
              </a:defRPr>
            </a:lvl4pPr>
            <a:lvl5pPr marL="120015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3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33387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88467"/>
            <a:ext cx="8309810" cy="510909"/>
          </a:xfrm>
        </p:spPr>
        <p:txBody>
          <a:bodyPr wrap="square" anchor="b" anchorCtr="0">
            <a:spAutoFit/>
          </a:bodyPr>
          <a:lstStyle>
            <a:lvl1pPr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 lIns="0" rIns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095" y="469298"/>
            <a:ext cx="8309810" cy="461665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8726905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9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155519"/>
            <a:ext cx="8309810" cy="615553"/>
          </a:xfrm>
        </p:spPr>
        <p:txBody>
          <a:bodyPr/>
          <a:lstStyle>
            <a:lvl1pPr>
              <a:defRPr baseline="0">
                <a:solidFill>
                  <a:srgbClr val="77CFF5"/>
                </a:solidFill>
              </a:defRPr>
            </a:lvl1pPr>
          </a:lstStyle>
          <a:p>
            <a:r>
              <a:rPr lang="en-US" dirty="0"/>
              <a:t>Audience Response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095" y="2035035"/>
            <a:ext cx="8309810" cy="510909"/>
          </a:xfrm>
        </p:spPr>
        <p:txBody>
          <a:bodyPr wrap="square">
            <a:spAutoFit/>
          </a:bodyPr>
          <a:lstStyle>
            <a:lvl1pPr marL="0" indent="0">
              <a:buSzPct val="100000"/>
              <a:buFont typeface="+mj-lt"/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7095" y="2871345"/>
            <a:ext cx="8309810" cy="458587"/>
          </a:xfrm>
        </p:spPr>
        <p:txBody>
          <a:bodyPr wrap="square">
            <a:spAutoFit/>
          </a:bodyPr>
          <a:lstStyle>
            <a:lvl1pPr marL="385763" indent="-385763">
              <a:buClr>
                <a:schemeClr val="accent2"/>
              </a:buClr>
              <a:buSzPct val="100000"/>
              <a:buFont typeface="+mj-lt"/>
              <a:buAutoNum type="alphaUcPeriod"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7095" y="1155031"/>
            <a:ext cx="4018379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4073" y="1155031"/>
            <a:ext cx="4062831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2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3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9144001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Font typeface="Arial"/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93A72-1176-AC45-BBF4-B4F41D5C1E6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1680"/>
            <a:ext cx="8309810" cy="563231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83155A-85F1-0E44-9B1D-D1F158D5D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46496"/>
            <a:ext cx="9144000" cy="297004"/>
          </a:xfrm>
        </p:spPr>
        <p:txBody>
          <a:bodyPr lIns="228600" bIns="118872" anchor="b" anchorCtr="0">
            <a:sp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5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2D3388-E5DC-0B4D-B871-495EA714B8C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4" y="155519"/>
            <a:ext cx="8001000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2112"/>
            <a:ext cx="8001000" cy="360555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56BB2-E53F-B749-873F-483CF623858D}"/>
              </a:ext>
            </a:extLst>
          </p:cNvPr>
          <p:cNvSpPr/>
          <p:nvPr userDrawn="1"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5B96B-DB9B-F34B-B656-46C723A1CE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8185638" y="4736848"/>
            <a:ext cx="852854" cy="3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6" r:id="rId10"/>
    <p:sldLayoutId id="2147483747" r:id="rId11"/>
    <p:sldLayoutId id="2147483748" r:id="rId12"/>
    <p:sldLayoutId id="214748374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00" b="1" kern="1200" cap="none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9556" indent="-259556" algn="l" defTabSz="685800" rtl="0" eaLnBrk="1" latinLnBrk="0" hangingPunct="1">
        <a:lnSpc>
          <a:spcPct val="85000"/>
        </a:lnSpc>
        <a:spcBef>
          <a:spcPts val="600"/>
        </a:spcBef>
        <a:buClr>
          <a:schemeClr val="accent1"/>
        </a:buClr>
        <a:buSzPct val="115000"/>
        <a:buFont typeface="Arial"/>
        <a:buChar char="●"/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554831" indent="-211931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2pPr>
      <a:lvl3pPr marL="809244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3pPr>
      <a:lvl4pPr marL="1110996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4pPr>
      <a:lvl5pPr marL="1412748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eoutfitters.com/TST4377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B2181B-8BA2-3B41-91B3-CFBE1B1F633B}"/>
              </a:ext>
            </a:extLst>
          </p:cNvPr>
          <p:cNvSpPr txBox="1">
            <a:spLocks/>
          </p:cNvSpPr>
          <p:nvPr/>
        </p:nvSpPr>
        <p:spPr>
          <a:xfrm>
            <a:off x="500286" y="2018480"/>
            <a:ext cx="5860410" cy="197883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Adapting and Adjusting: Best Practices for Utilizing Telehealth in Osteoarthritis Management </a:t>
            </a:r>
            <a:endParaRPr lang="en-US" sz="2800"/>
          </a:p>
        </p:txBody>
      </p:sp>
      <p:pic>
        <p:nvPicPr>
          <p:cNvPr id="10" name="Picture 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46E5630-8CAE-434C-9577-5679DE183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85" y="658233"/>
            <a:ext cx="2590800" cy="11684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B837A36-25C9-2343-A9A2-E081B79923FB}"/>
              </a:ext>
            </a:extLst>
          </p:cNvPr>
          <p:cNvSpPr txBox="1">
            <a:spLocks/>
          </p:cNvSpPr>
          <p:nvPr/>
        </p:nvSpPr>
        <p:spPr>
          <a:xfrm>
            <a:off x="500286" y="3734345"/>
            <a:ext cx="5931509" cy="11549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None/>
              <a:defRPr sz="40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596646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898398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20015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1" dirty="0">
                <a:solidFill>
                  <a:schemeClr val="accent6"/>
                </a:solidFill>
              </a:rPr>
              <a:t>Supported by an educational grant from Pfizer Inc.</a:t>
            </a:r>
          </a:p>
        </p:txBody>
      </p:sp>
    </p:spTree>
    <p:extLst>
      <p:ext uri="{BB962C8B-B14F-4D97-AF65-F5344CB8AC3E}">
        <p14:creationId xmlns:p14="http://schemas.microsoft.com/office/powerpoint/2010/main" val="17512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2005-3C23-8248-BBCC-823C7CD5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33387"/>
            <a:ext cx="8309810" cy="563231"/>
          </a:xfrm>
        </p:spPr>
        <p:txBody>
          <a:bodyPr/>
          <a:lstStyle/>
          <a:p>
            <a:r>
              <a:rPr lang="en-US" dirty="0"/>
              <a:t>Challenges of Telemedicine in the Management of Osteoarthritis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5904-797A-384C-9D26-00990563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3" y="1141413"/>
            <a:ext cx="4383087" cy="3431709"/>
          </a:xfrm>
        </p:spPr>
        <p:txBody>
          <a:bodyPr/>
          <a:lstStyle/>
          <a:p>
            <a:r>
              <a:rPr lang="en-US" sz="2800" dirty="0"/>
              <a:t>Technology literacy</a:t>
            </a:r>
          </a:p>
          <a:p>
            <a:r>
              <a:rPr lang="en-US" sz="2800" dirty="0"/>
              <a:t>Implementation and cost</a:t>
            </a:r>
          </a:p>
          <a:p>
            <a:r>
              <a:rPr lang="en-US" sz="2800" dirty="0"/>
              <a:t>Efficiencies</a:t>
            </a:r>
          </a:p>
          <a:p>
            <a:r>
              <a:rPr lang="en-US" sz="2800" dirty="0"/>
              <a:t>Inability to perform examination</a:t>
            </a:r>
          </a:p>
          <a:p>
            <a:r>
              <a:rPr lang="en-US" sz="2800" dirty="0"/>
              <a:t>Financial implications</a:t>
            </a:r>
          </a:p>
          <a:p>
            <a:r>
              <a:rPr lang="en-US" sz="2800" dirty="0"/>
              <a:t>Regulatory barriers</a:t>
            </a:r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AAC67-00AF-6C4E-9364-0F86D0351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r>
              <a:rPr lang="en-US" dirty="0" err="1"/>
              <a:t>Makhni</a:t>
            </a:r>
            <a:r>
              <a:rPr lang="en-US" dirty="0"/>
              <a:t> MC, et al. </a:t>
            </a:r>
            <a:r>
              <a:rPr lang="en-US" i="1" dirty="0"/>
              <a:t>J Bone Joint Surg Am</a:t>
            </a:r>
            <a:r>
              <a:rPr lang="en-US" dirty="0"/>
              <a:t>. 2020;102:1109-1115.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F78053-E64F-9847-B7FB-E4EFB6F38A99}"/>
              </a:ext>
            </a:extLst>
          </p:cNvPr>
          <p:cNvGrpSpPr/>
          <p:nvPr/>
        </p:nvGrpSpPr>
        <p:grpSpPr>
          <a:xfrm>
            <a:off x="4919472" y="1180275"/>
            <a:ext cx="4153179" cy="2899382"/>
            <a:chOff x="4572000" y="1204104"/>
            <a:chExt cx="4153179" cy="2899382"/>
          </a:xfrm>
        </p:grpSpPr>
        <p:pic>
          <p:nvPicPr>
            <p:cNvPr id="8" name="Picture 7" descr="Image 1-9-21 at 10.22 A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0906" y="1825314"/>
              <a:ext cx="2204273" cy="1556922"/>
            </a:xfrm>
            <a:prstGeom prst="rect">
              <a:avLst/>
            </a:prstGeom>
          </p:spPr>
        </p:pic>
        <p:pic>
          <p:nvPicPr>
            <p:cNvPr id="6" name="Picture 5" descr="Image 1-9-21 at 10.23 A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204104"/>
              <a:ext cx="2204273" cy="1399671"/>
            </a:xfrm>
            <a:prstGeom prst="rect">
              <a:avLst/>
            </a:prstGeom>
          </p:spPr>
        </p:pic>
        <p:pic>
          <p:nvPicPr>
            <p:cNvPr id="9" name="Picture 8" descr="Image 1-9-21 at 10.22 AM 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2781933"/>
              <a:ext cx="2236475" cy="1321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6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2005-3C23-8248-BBCC-823C7CD5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33387"/>
            <a:ext cx="8309810" cy="563231"/>
          </a:xfrm>
        </p:spPr>
        <p:txBody>
          <a:bodyPr/>
          <a:lstStyle/>
          <a:p>
            <a:r>
              <a:rPr lang="en-US" dirty="0"/>
              <a:t>Telemedicine Options and Limitations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021F8-B9E9-7B4C-A7C3-0666C213A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2746729" cy="309315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/>
              <a:t>Tenderness</a:t>
            </a:r>
          </a:p>
          <a:p>
            <a:pPr>
              <a:buFont typeface="Arial"/>
              <a:buChar char="•"/>
            </a:pPr>
            <a:r>
              <a:rPr lang="en-US" sz="2800" dirty="0"/>
              <a:t>Erythema</a:t>
            </a:r>
          </a:p>
          <a:p>
            <a:pPr>
              <a:buFont typeface="Arial"/>
              <a:buChar char="•"/>
            </a:pPr>
            <a:r>
              <a:rPr lang="en-US" sz="2800" dirty="0"/>
              <a:t>Range of motion (ROM)</a:t>
            </a:r>
          </a:p>
          <a:p>
            <a:pPr>
              <a:buFont typeface="Arial"/>
              <a:buChar char="•"/>
            </a:pPr>
            <a:r>
              <a:rPr lang="en-US" sz="2800" dirty="0"/>
              <a:t>Strength</a:t>
            </a:r>
          </a:p>
          <a:p>
            <a:pPr>
              <a:buFont typeface="Arial"/>
              <a:buChar char="•"/>
            </a:pPr>
            <a:r>
              <a:rPr lang="en-US" sz="2800" dirty="0"/>
              <a:t>Gait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AAC67-00AF-6C4E-9364-0F86D0351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61857"/>
            <a:ext cx="9144000" cy="381643"/>
          </a:xfrm>
        </p:spPr>
        <p:txBody>
          <a:bodyPr/>
          <a:lstStyle/>
          <a:p>
            <a:pPr marL="9525" indent="-9525"/>
            <a:br>
              <a:rPr lang="en-US" dirty="0"/>
            </a:br>
            <a:r>
              <a:rPr lang="en-US" dirty="0"/>
              <a:t>Tanaka MJ, et al. </a:t>
            </a:r>
            <a:r>
              <a:rPr lang="en-US" i="1" dirty="0"/>
              <a:t>J Bone Joint Surg Am</a:t>
            </a:r>
            <a:r>
              <a:rPr lang="en-US" dirty="0"/>
              <a:t>. 2020:102(12):e57.</a:t>
            </a:r>
          </a:p>
        </p:txBody>
      </p:sp>
      <p:pic>
        <p:nvPicPr>
          <p:cNvPr id="8" name="Picture 7" descr="Image 1-8-21 at 1.42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25" y="1142178"/>
            <a:ext cx="2577014" cy="3117820"/>
          </a:xfrm>
          <a:prstGeom prst="rect">
            <a:avLst/>
          </a:prstGeom>
        </p:spPr>
      </p:pic>
      <p:pic>
        <p:nvPicPr>
          <p:cNvPr id="9" name="Picture 8" descr="Image 1-8-21 at 1.42 PM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310" y="1142178"/>
            <a:ext cx="2838756" cy="31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F975-9D21-7949-A331-E62AF3E1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52623"/>
            <a:ext cx="8309810" cy="577081"/>
          </a:xfrm>
        </p:spPr>
        <p:txBody>
          <a:bodyPr/>
          <a:lstStyle/>
          <a:p>
            <a:r>
              <a:rPr lang="en-US" dirty="0"/>
              <a:t>Telehealth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6170-1DDC-C64C-AAD5-A61E762C9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158561"/>
            <a:ext cx="4018379" cy="2826378"/>
          </a:xfrm>
        </p:spPr>
        <p:txBody>
          <a:bodyPr/>
          <a:lstStyle/>
          <a:p>
            <a:r>
              <a:rPr lang="en-US"/>
              <a:t>Get to know your technology </a:t>
            </a:r>
          </a:p>
          <a:p>
            <a:r>
              <a:rPr lang="en-US"/>
              <a:t>Schedule appointments without distractions</a:t>
            </a:r>
          </a:p>
          <a:p>
            <a:r>
              <a:rPr lang="en-US"/>
              <a:t>Reinforce positives </a:t>
            </a:r>
          </a:p>
          <a:p>
            <a:r>
              <a:rPr lang="en-US"/>
              <a:t>Experiential learning</a:t>
            </a:r>
          </a:p>
          <a:p>
            <a:endParaRPr lang="en-US" sz="2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84090-DC58-E142-8BD1-5F3405CDD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4073" y="1158561"/>
            <a:ext cx="4062831" cy="2826378"/>
          </a:xfrm>
        </p:spPr>
        <p:txBody>
          <a:bodyPr/>
          <a:lstStyle/>
          <a:p>
            <a:r>
              <a:rPr lang="en-US"/>
              <a:t>Complementary resources</a:t>
            </a:r>
          </a:p>
          <a:p>
            <a:r>
              <a:rPr lang="en-US"/>
              <a:t>Setting goals</a:t>
            </a:r>
          </a:p>
          <a:p>
            <a:r>
              <a:rPr lang="en-US"/>
              <a:t>Integrate self-help activities</a:t>
            </a:r>
          </a:p>
          <a:p>
            <a:r>
              <a:rPr lang="en-US"/>
              <a:t>Remember context &amp; be flexible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1D70F-CD46-8F4B-ADC7-6A7BEF898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Eccleston C, et al. </a:t>
            </a:r>
            <a:r>
              <a:rPr lang="en-US" i="1"/>
              <a:t>Pain</a:t>
            </a:r>
            <a:r>
              <a:rPr lang="en-US"/>
              <a:t>. 2020;161(5):889-893.</a:t>
            </a:r>
          </a:p>
        </p:txBody>
      </p:sp>
    </p:spTree>
    <p:extLst>
      <p:ext uri="{BB962C8B-B14F-4D97-AF65-F5344CB8AC3E}">
        <p14:creationId xmlns:p14="http://schemas.microsoft.com/office/powerpoint/2010/main" val="375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45E7F3-A872-D346-921A-A5B19F14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88467"/>
            <a:ext cx="8309810" cy="510909"/>
          </a:xfrm>
        </p:spPr>
        <p:txBody>
          <a:bodyPr/>
          <a:lstStyle/>
          <a:p>
            <a:r>
              <a:rPr lang="en-US"/>
              <a:t>SMART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66978-5C49-4345-95DF-E4195380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769961"/>
            <a:ext cx="8497887" cy="2283702"/>
          </a:xfrm>
        </p:spPr>
        <p:txBody>
          <a:bodyPr/>
          <a:lstStyle/>
          <a:p>
            <a:r>
              <a:rPr lang="en-US" sz="2400" b="1" dirty="0"/>
              <a:t>Specific</a:t>
            </a:r>
            <a:r>
              <a:rPr lang="en-US" sz="2400" dirty="0"/>
              <a:t>: Maximize mobility in time of isolation</a:t>
            </a:r>
          </a:p>
          <a:p>
            <a:r>
              <a:rPr lang="en-US" sz="2400" b="1" dirty="0"/>
              <a:t>Measurable</a:t>
            </a:r>
            <a:r>
              <a:rPr lang="en-US" sz="2400" dirty="0"/>
              <a:t>: Increase in video capability &amp; wearable tech</a:t>
            </a:r>
          </a:p>
          <a:p>
            <a:r>
              <a:rPr lang="en-US" sz="2400" b="1" dirty="0"/>
              <a:t>Attainable</a:t>
            </a:r>
            <a:r>
              <a:rPr lang="en-US" sz="2400" dirty="0"/>
              <a:t>: First step is understanding the problem.  Operative and non-operative measures for treatment</a:t>
            </a:r>
          </a:p>
          <a:p>
            <a:r>
              <a:rPr lang="en-US" sz="2400" b="1" dirty="0"/>
              <a:t>Relevant</a:t>
            </a:r>
            <a:r>
              <a:rPr lang="en-US" sz="2400" dirty="0"/>
              <a:t>: Cost of burden, increasing % of population, etc.</a:t>
            </a:r>
          </a:p>
          <a:p>
            <a:r>
              <a:rPr lang="en-US" sz="2400" b="1" dirty="0"/>
              <a:t>Timely</a:t>
            </a:r>
            <a:r>
              <a:rPr lang="en-US" sz="2400" dirty="0"/>
              <a:t>: The problem is now. The solution can also be now.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3AE53-0B66-F741-9967-93E092DA2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095" y="469298"/>
            <a:ext cx="8309810" cy="461665"/>
          </a:xfrm>
        </p:spPr>
        <p:txBody>
          <a:bodyPr/>
          <a:lstStyle/>
          <a:p>
            <a:r>
              <a:rPr lang="en-US"/>
              <a:t>Specific, Measurable, Attainable, Relevant, Timely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AAFE56-BF37-8B46-AEA3-67FC2CC7F6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9821D5-B15C-B84E-B8E0-7DAFDC013F59}"/>
              </a:ext>
            </a:extLst>
          </p:cNvPr>
          <p:cNvSpPr txBox="1"/>
          <p:nvPr/>
        </p:nvSpPr>
        <p:spPr>
          <a:xfrm>
            <a:off x="638616" y="930962"/>
            <a:ext cx="7449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Best practices for assessment and monitoring of OA via telehealth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9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7095" y="-2062"/>
            <a:ext cx="8309810" cy="1034129"/>
          </a:xfrm>
        </p:spPr>
        <p:txBody>
          <a:bodyPr/>
          <a:lstStyle/>
          <a:p>
            <a:r>
              <a:rPr lang="en-US" dirty="0"/>
              <a:t>Resources for Telemedicine and Osteoarthritis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6041ABF9-6A1F-A044-8DD9-468F64165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284695"/>
              </p:ext>
            </p:extLst>
          </p:nvPr>
        </p:nvGraphicFramePr>
        <p:xfrm>
          <a:off x="417513" y="1141413"/>
          <a:ext cx="8309392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471">
                  <a:extLst>
                    <a:ext uri="{9D8B030D-6E8A-4147-A177-3AD203B41FA5}">
                      <a16:colId xmlns:a16="http://schemas.microsoft.com/office/drawing/2014/main" val="2875915421"/>
                    </a:ext>
                  </a:extLst>
                </a:gridCol>
                <a:gridCol w="5425921">
                  <a:extLst>
                    <a:ext uri="{9D8B030D-6E8A-4147-A177-3AD203B41FA5}">
                      <a16:colId xmlns:a16="http://schemas.microsoft.com/office/drawing/2014/main" val="1853062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Useful Resources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47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laws and reimbursement policies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</a:t>
                      </a:r>
                      <a:r>
                        <a:rPr lang="en-US" dirty="0" err="1"/>
                        <a:t>www.cchpca.org</a:t>
                      </a:r>
                      <a:r>
                        <a:rPr lang="en-US" dirty="0"/>
                        <a:t>/telehealth-policy/current-state-laws-and-reimbursement-policies#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48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dirty="0"/>
                        <a:t>https://www.medicare.gov/coverage/telehealth</a:t>
                      </a:r>
                    </a:p>
                    <a:p>
                      <a:r>
                        <a:rPr lang="en-US" dirty="0"/>
                        <a:t>https://</a:t>
                      </a:r>
                      <a:r>
                        <a:rPr lang="en-US" dirty="0" err="1"/>
                        <a:t>www.cms.gov</a:t>
                      </a:r>
                      <a:r>
                        <a:rPr lang="en-US" dirty="0"/>
                        <a:t>/newsroom/fact-sheets/</a:t>
                      </a:r>
                      <a:r>
                        <a:rPr lang="en-US" dirty="0" err="1"/>
                        <a:t>medicare</a:t>
                      </a:r>
                      <a:r>
                        <a:rPr lang="en-US" dirty="0"/>
                        <a:t>-telemedicine-health-care-provider-fact-sheet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74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Medicaid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www.medicaid.gov/medicaid/benefits/telemedicine/index.html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6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AAOS CPT code guide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www.aaos.org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/about/covid-19-information-for-our-members/practice-management-and-telehealth-resources/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4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AAOS telemedicine startup checklist for practice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www.aaos.org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/quality/practice-management/telemedicine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251555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F6C344-7BA1-3144-8258-9E7D0B477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84913"/>
            <a:ext cx="9144000" cy="458587"/>
          </a:xfrm>
        </p:spPr>
        <p:txBody>
          <a:bodyPr/>
          <a:lstStyle/>
          <a:p>
            <a:r>
              <a:rPr lang="en-US" dirty="0"/>
              <a:t>AAOS = American Academy of Orthopaedic Surgeons; CPT = current procedural code</a:t>
            </a:r>
          </a:p>
          <a:p>
            <a:r>
              <a:rPr lang="en-US" dirty="0" err="1"/>
              <a:t>Makhni</a:t>
            </a:r>
            <a:r>
              <a:rPr lang="en-US" dirty="0"/>
              <a:t> MC, et al. </a:t>
            </a:r>
            <a:r>
              <a:rPr lang="en-US" i="1" dirty="0"/>
              <a:t>J Bone Joint Surg Am</a:t>
            </a:r>
            <a:r>
              <a:rPr lang="en-US" dirty="0"/>
              <a:t>. 2020;102:1109-1115.</a:t>
            </a:r>
          </a:p>
        </p:txBody>
      </p:sp>
    </p:spTree>
    <p:extLst>
      <p:ext uri="{BB962C8B-B14F-4D97-AF65-F5344CB8AC3E}">
        <p14:creationId xmlns:p14="http://schemas.microsoft.com/office/powerpoint/2010/main" val="2529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B2181B-8BA2-3B41-91B3-CFBE1B1F633B}"/>
              </a:ext>
            </a:extLst>
          </p:cNvPr>
          <p:cNvSpPr txBox="1">
            <a:spLocks/>
          </p:cNvSpPr>
          <p:nvPr/>
        </p:nvSpPr>
        <p:spPr>
          <a:xfrm>
            <a:off x="500286" y="2580611"/>
            <a:ext cx="6859738" cy="197883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Adopting a Tailored Approach to Managing Unmet Needs in Osteoarthritis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8EC7C1-D452-E54E-9161-F9D562A4717F}"/>
              </a:ext>
            </a:extLst>
          </p:cNvPr>
          <p:cNvSpPr txBox="1">
            <a:spLocks/>
          </p:cNvSpPr>
          <p:nvPr/>
        </p:nvSpPr>
        <p:spPr>
          <a:xfrm>
            <a:off x="500286" y="3734345"/>
            <a:ext cx="7191903" cy="11549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None/>
              <a:defRPr sz="40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596646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898398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20015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en-US" sz="2000" b="1" dirty="0">
                <a:solidFill>
                  <a:schemeClr val="accent6"/>
                </a:solidFill>
              </a:rPr>
              <a:t>https://</a:t>
            </a:r>
            <a:r>
              <a:rPr lang="en-US" sz="2000" b="1" dirty="0" err="1">
                <a:solidFill>
                  <a:schemeClr val="accent6"/>
                </a:solidFill>
              </a:rPr>
              <a:t>www.cmeoutfitters.com</a:t>
            </a:r>
            <a:r>
              <a:rPr lang="en-US" sz="2000" b="1" dirty="0">
                <a:solidFill>
                  <a:schemeClr val="accent6"/>
                </a:solidFill>
              </a:rPr>
              <a:t>/rheumatology-digital-hub/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0" name="Picture 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46E5630-8CAE-434C-9577-5679DE183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6" y="1193965"/>
            <a:ext cx="2590800" cy="116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CC0BB-11A4-D643-8C16-F119C7596110}"/>
              </a:ext>
            </a:extLst>
          </p:cNvPr>
          <p:cNvSpPr txBox="1"/>
          <p:nvPr/>
        </p:nvSpPr>
        <p:spPr>
          <a:xfrm>
            <a:off x="500286" y="584050"/>
            <a:ext cx="70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/>
                </a:solidFill>
              </a:rPr>
              <a:t>If you missed part 1…. </a:t>
            </a:r>
          </a:p>
        </p:txBody>
      </p:sp>
    </p:spTree>
    <p:extLst>
      <p:ext uri="{BB962C8B-B14F-4D97-AF65-F5344CB8AC3E}">
        <p14:creationId xmlns:p14="http://schemas.microsoft.com/office/powerpoint/2010/main" val="35382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Collect Credit for this Activity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31158" y="1199531"/>
            <a:ext cx="8081683" cy="3211105"/>
          </a:xfrm>
          <a:prstGeom prst="roundRect">
            <a:avLst>
              <a:gd name="adj" fmla="val 5649"/>
            </a:avLst>
          </a:prstGeom>
          <a:solidFill>
            <a:schemeClr val="accent5"/>
          </a:solidFill>
          <a:ln w="38100" cmpd="sng">
            <a:solidFill>
              <a:schemeClr val="accent5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37160" tIns="137160" rIns="137160" bIns="137160" anchor="ctr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1000"/>
              </a:spcBef>
            </a:pPr>
            <a:r>
              <a:rPr lang="en-US" sz="3000" dirty="0"/>
              <a:t>To receive CME/CE credit, click on the link to complete the post-test and evaluation online.</a:t>
            </a:r>
          </a:p>
          <a:p>
            <a:pPr algn="ctr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www.cmeoutfitters.com/</a:t>
            </a:r>
            <a:r>
              <a:rPr lang="en-US" sz="3000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TST4377</a:t>
            </a:r>
            <a:r>
              <a:rPr lang="en-US" sz="3000" u="sng" dirty="0">
                <a:solidFill>
                  <a:schemeClr val="bg2"/>
                </a:solidFill>
              </a:rPr>
              <a:t>2</a:t>
            </a:r>
          </a:p>
          <a:p>
            <a:pPr algn="ctr">
              <a:lnSpc>
                <a:spcPct val="85000"/>
              </a:lnSpc>
              <a:spcBef>
                <a:spcPts val="1000"/>
              </a:spcBef>
            </a:pPr>
            <a:r>
              <a:rPr lang="en-US" sz="3000" dirty="0"/>
              <a:t>Participants can print their certificate or statement of credit immediately.</a:t>
            </a:r>
          </a:p>
        </p:txBody>
      </p:sp>
    </p:spTree>
    <p:extLst>
      <p:ext uri="{BB962C8B-B14F-4D97-AF65-F5344CB8AC3E}">
        <p14:creationId xmlns:p14="http://schemas.microsoft.com/office/powerpoint/2010/main" val="5845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D28D-04FE-AE4C-A3C4-8BE9DAA2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2142724"/>
            <a:ext cx="6675242" cy="615553"/>
          </a:xfrm>
        </p:spPr>
        <p:txBody>
          <a:bodyPr/>
          <a:lstStyle/>
          <a:p>
            <a:r>
              <a:rPr lang="en-US"/>
              <a:t>Jason J. Wilcox, MD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9769D-9263-B54C-845E-955B34709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2892393"/>
            <a:ext cx="8133745" cy="1154906"/>
          </a:xfrm>
        </p:spPr>
        <p:txBody>
          <a:bodyPr/>
          <a:lstStyle/>
          <a:p>
            <a:r>
              <a:rPr lang="en-US" sz="2400" dirty="0"/>
              <a:t>Orthopedic Surgeon, Sports Medicine</a:t>
            </a:r>
          </a:p>
          <a:p>
            <a:r>
              <a:rPr lang="en-US" sz="2400" dirty="0"/>
              <a:t>Orthopedic Physician Associates</a:t>
            </a:r>
          </a:p>
          <a:p>
            <a:r>
              <a:rPr lang="en-US" sz="2400" dirty="0"/>
              <a:t>Seattle, WA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71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D992-D182-B940-82E0-0D6B250B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2475810"/>
            <a:ext cx="5387976" cy="667875"/>
          </a:xfrm>
        </p:spPr>
        <p:txBody>
          <a:bodyPr/>
          <a:lstStyle/>
          <a:p>
            <a:r>
              <a:rPr lang="en-US" sz="4400"/>
              <a:t>Learning Objective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5771313" cy="1154906"/>
          </a:xfrm>
        </p:spPr>
        <p:txBody>
          <a:bodyPr/>
          <a:lstStyle/>
          <a:p>
            <a:r>
              <a:rPr lang="en-US" dirty="0"/>
              <a:t>Apply strategies to manage osteoarthritis during the COVID-19 pandemic.</a:t>
            </a:r>
          </a:p>
        </p:txBody>
      </p:sp>
    </p:spTree>
    <p:extLst>
      <p:ext uri="{BB962C8B-B14F-4D97-AF65-F5344CB8AC3E}">
        <p14:creationId xmlns:p14="http://schemas.microsoft.com/office/powerpoint/2010/main" val="32628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2005-3C23-8248-BBCC-823C7CD5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26462"/>
            <a:ext cx="8309810" cy="577081"/>
          </a:xfrm>
        </p:spPr>
        <p:txBody>
          <a:bodyPr/>
          <a:lstStyle/>
          <a:p>
            <a:r>
              <a:rPr lang="en-US" dirty="0"/>
              <a:t>The Burden of Osteoarthritis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5904-797A-384C-9D26-00990563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63" y="1068538"/>
            <a:ext cx="8806037" cy="3693319"/>
          </a:xfrm>
        </p:spPr>
        <p:txBody>
          <a:bodyPr/>
          <a:lstStyle/>
          <a:p>
            <a:r>
              <a:rPr lang="en-US" sz="2400" dirty="0"/>
              <a:t>Osteoarthritis (OA) is the most common form of arthritis, affecting 1 in 3 people over the age of 65</a:t>
            </a:r>
          </a:p>
          <a:p>
            <a:r>
              <a:rPr lang="en-US" sz="2400" dirty="0"/>
              <a:t>OA is the third most rapidly rising cause of disability</a:t>
            </a:r>
          </a:p>
          <a:p>
            <a:r>
              <a:rPr lang="en-US" sz="2400" dirty="0"/>
              <a:t>10% of ambulatory visits were for OA</a:t>
            </a:r>
          </a:p>
          <a:p>
            <a:r>
              <a:rPr lang="en-US" sz="2400" dirty="0"/>
              <a:t>Most common reason for decrease in ambulation</a:t>
            </a:r>
          </a:p>
          <a:p>
            <a:r>
              <a:rPr lang="en-US" sz="2400" dirty="0"/>
              <a:t>Hip/knee OA is the highest risk for all-cause and CV related death</a:t>
            </a:r>
          </a:p>
          <a:p>
            <a:r>
              <a:rPr lang="en-US" sz="2400" dirty="0"/>
              <a:t>Concomitant OA in patients with diabetes mellitus predicts higher risk of diabetic complications</a:t>
            </a:r>
          </a:p>
          <a:p>
            <a:r>
              <a:rPr lang="en-US" sz="2400" dirty="0"/>
              <a:t>$128 billion (1.2% GDP) attributed to arthritis in 2003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AAC67-00AF-6C4E-9364-0F86D0351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61857"/>
            <a:ext cx="9144000" cy="381643"/>
          </a:xfrm>
        </p:spPr>
        <p:txBody>
          <a:bodyPr/>
          <a:lstStyle/>
          <a:p>
            <a:pPr marL="9525" indent="-9525"/>
            <a:r>
              <a:rPr lang="en-US" dirty="0"/>
              <a:t>GDP = gross domestic product</a:t>
            </a:r>
            <a:br>
              <a:rPr lang="en-US" dirty="0"/>
            </a:br>
            <a:r>
              <a:rPr lang="en-US" dirty="0"/>
              <a:t>Hawker GA. </a:t>
            </a:r>
            <a:r>
              <a:rPr lang="en-US" i="1" dirty="0"/>
              <a:t>Clin Exp </a:t>
            </a:r>
            <a:r>
              <a:rPr lang="en-US" i="1" dirty="0" err="1"/>
              <a:t>Rheumatol</a:t>
            </a:r>
            <a:r>
              <a:rPr lang="en-US" dirty="0"/>
              <a:t>,. 2019;37 Suppl 120(5):3-6.</a:t>
            </a:r>
          </a:p>
        </p:txBody>
      </p:sp>
    </p:spTree>
    <p:extLst>
      <p:ext uri="{BB962C8B-B14F-4D97-AF65-F5344CB8AC3E}">
        <p14:creationId xmlns:p14="http://schemas.microsoft.com/office/powerpoint/2010/main" val="26546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AE62-304A-D84E-B421-6481D4C5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/>
              <a:t>Risk Factors That Lead to the Development of OA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DAA50-68C6-A44C-AC62-BCD58E802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r>
              <a:rPr lang="en-US"/>
              <a:t>Adapted from Musumeci G, et al. </a:t>
            </a:r>
            <a:r>
              <a:rPr lang="en-US" i="1"/>
              <a:t>Int J Mol Sci</a:t>
            </a:r>
            <a:r>
              <a:rPr lang="en-US"/>
              <a:t>. 2015;16(3):6096.; Abramoff B, Caldera FE. </a:t>
            </a:r>
            <a:r>
              <a:rPr lang="en-US" i="1"/>
              <a:t>Med Clin North Am.</a:t>
            </a:r>
            <a:r>
              <a:rPr lang="en-US"/>
              <a:t> 2020;104(2):293-311.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CEC40-3F01-BC44-A2D1-E86753A13C56}"/>
              </a:ext>
            </a:extLst>
          </p:cNvPr>
          <p:cNvSpPr txBox="1"/>
          <p:nvPr/>
        </p:nvSpPr>
        <p:spPr>
          <a:xfrm rot="16200000">
            <a:off x="-198788" y="2751537"/>
            <a:ext cx="165859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Susceptibility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60945-9270-884B-B77C-35E6208A2AF9}"/>
              </a:ext>
            </a:extLst>
          </p:cNvPr>
          <p:cNvSpPr txBox="1"/>
          <p:nvPr/>
        </p:nvSpPr>
        <p:spPr>
          <a:xfrm>
            <a:off x="997342" y="1277496"/>
            <a:ext cx="2350008" cy="20313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Modifiable Risk Factors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Muscle strength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Physical activity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Occupation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Joint injury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Joint alignment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A874F-D35C-3B43-9751-CF2350BC00E5}"/>
              </a:ext>
            </a:extLst>
          </p:cNvPr>
          <p:cNvSpPr txBox="1"/>
          <p:nvPr/>
        </p:nvSpPr>
        <p:spPr>
          <a:xfrm>
            <a:off x="997342" y="3512653"/>
            <a:ext cx="2350008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Systemic Risk Factor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Diet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0EC00-645D-6C42-8180-9D86DC13B035}"/>
              </a:ext>
            </a:extLst>
          </p:cNvPr>
          <p:cNvSpPr txBox="1"/>
          <p:nvPr/>
        </p:nvSpPr>
        <p:spPr>
          <a:xfrm>
            <a:off x="3529517" y="2436090"/>
            <a:ext cx="1947672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Increased Risk of 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F9C0F-C793-0743-9968-5B431C2E8240}"/>
              </a:ext>
            </a:extLst>
          </p:cNvPr>
          <p:cNvSpPr txBox="1"/>
          <p:nvPr/>
        </p:nvSpPr>
        <p:spPr>
          <a:xfrm>
            <a:off x="5659356" y="1279088"/>
            <a:ext cx="2514600" cy="20313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Non-Modifiable Risk Factors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Age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Gender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Genetics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Ethnicity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Joint alignment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6FCDF-0AE8-4A43-81A2-F3E4A96A3149}"/>
              </a:ext>
            </a:extLst>
          </p:cNvPr>
          <p:cNvSpPr txBox="1"/>
          <p:nvPr/>
        </p:nvSpPr>
        <p:spPr>
          <a:xfrm>
            <a:off x="5648536" y="3512653"/>
            <a:ext cx="2514600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Systemic Risk Factors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Obesity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Bone metabolism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A0116-D7A5-4541-ABEB-003E0EC1E127}"/>
              </a:ext>
            </a:extLst>
          </p:cNvPr>
          <p:cNvSpPr txBox="1"/>
          <p:nvPr/>
        </p:nvSpPr>
        <p:spPr>
          <a:xfrm rot="5400000">
            <a:off x="7711493" y="2751537"/>
            <a:ext cx="165859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Predisposition</a:t>
            </a:r>
          </a:p>
        </p:txBody>
      </p:sp>
    </p:spTree>
    <p:extLst>
      <p:ext uri="{BB962C8B-B14F-4D97-AF65-F5344CB8AC3E}">
        <p14:creationId xmlns:p14="http://schemas.microsoft.com/office/powerpoint/2010/main" val="14187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70A6-67D5-AB4D-A7B7-7DC69072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Patients with OA: </a:t>
            </a:r>
            <a:br>
              <a:rPr lang="en-US" sz="3200" dirty="0"/>
            </a:br>
            <a:r>
              <a:rPr lang="en-US" sz="3200" dirty="0"/>
              <a:t>Caught in a Cycle of Chronicity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CFC3F-9157-944B-A3D3-25618C0BA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King LK, et al. </a:t>
            </a:r>
            <a:r>
              <a:rPr lang="en-US" i="1" dirty="0"/>
              <a:t>Arthritis Care Res (Hoboken)</a:t>
            </a:r>
            <a:r>
              <a:rPr lang="en-US" dirty="0"/>
              <a:t>. 2018;70:71-79.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A52BA6-6B5E-EB47-8100-7EB9620E3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90268"/>
              </p:ext>
            </p:extLst>
          </p:nvPr>
        </p:nvGraphicFramePr>
        <p:xfrm>
          <a:off x="417513" y="979745"/>
          <a:ext cx="8308975" cy="363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38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2005-3C23-8248-BBCC-823C7CD5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102724"/>
            <a:ext cx="8308975" cy="824841"/>
          </a:xfrm>
        </p:spPr>
        <p:txBody>
          <a:bodyPr/>
          <a:lstStyle/>
          <a:p>
            <a:r>
              <a:rPr lang="en-US" sz="2800"/>
              <a:t>US Surgeon General Recommended Elective Surgery Cancellations March 14,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5904-797A-384C-9D26-00990563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3" y="1141413"/>
            <a:ext cx="5238273" cy="3539430"/>
          </a:xfrm>
        </p:spPr>
        <p:txBody>
          <a:bodyPr/>
          <a:lstStyle/>
          <a:p>
            <a:r>
              <a:rPr lang="en-US" sz="2400" dirty="0"/>
              <a:t>Estimates of as many as 150,000 postponed surgeries per month: What is the impact on patients?</a:t>
            </a:r>
          </a:p>
          <a:p>
            <a:r>
              <a:rPr lang="en-US" sz="2400" dirty="0"/>
              <a:t>Survey of 360 patients at 6 surgical centers who had to cancel their hip or knee surgery </a:t>
            </a:r>
          </a:p>
          <a:p>
            <a:r>
              <a:rPr lang="en-US" sz="2400" dirty="0"/>
              <a:t>30% would have surgery despite COVID-19 risks</a:t>
            </a:r>
          </a:p>
          <a:p>
            <a:r>
              <a:rPr lang="en-US" sz="2400" dirty="0"/>
              <a:t>15% had no help at home</a:t>
            </a:r>
          </a:p>
          <a:p>
            <a:r>
              <a:rPr lang="en-US" sz="2400" dirty="0"/>
              <a:t>21% felt isolated or lonely as a result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AAC67-00AF-6C4E-9364-0F86D0351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r>
              <a:rPr lang="en-US" dirty="0"/>
              <a:t>Brown TS, et al. </a:t>
            </a:r>
            <a:r>
              <a:rPr lang="en-US" i="1" dirty="0"/>
              <a:t>J </a:t>
            </a:r>
            <a:r>
              <a:rPr lang="en-US" i="1" dirty="0" err="1"/>
              <a:t>Arthoplasty</a:t>
            </a:r>
            <a:r>
              <a:rPr lang="en-US" dirty="0"/>
              <a:t>. 2020;35(7S):S49-S55.</a:t>
            </a:r>
          </a:p>
        </p:txBody>
      </p:sp>
      <p:pic>
        <p:nvPicPr>
          <p:cNvPr id="6" name="Picture 5" descr="Image 1-9-21 at 9.58 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436" y="1141413"/>
            <a:ext cx="3238117" cy="20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2005-3C23-8248-BBCC-823C7CD5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Accelerated Uptake of Telemedicine During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5904-797A-384C-9D26-00990563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63" y="1139558"/>
            <a:ext cx="4332649" cy="4319644"/>
          </a:xfrm>
        </p:spPr>
        <p:txBody>
          <a:bodyPr/>
          <a:lstStyle/>
          <a:p>
            <a:r>
              <a:rPr lang="en-US" sz="1800" dirty="0"/>
              <a:t>Telemedicine has origins in late 19</a:t>
            </a:r>
            <a:r>
              <a:rPr lang="en-US" sz="1800" baseline="30000" dirty="0"/>
              <a:t>th</a:t>
            </a:r>
            <a:r>
              <a:rPr lang="en-US" sz="1800" dirty="0"/>
              <a:t> century</a:t>
            </a:r>
          </a:p>
          <a:p>
            <a:r>
              <a:rPr lang="en-US" sz="1800" dirty="0"/>
              <a:t>Technology has outpaced adoption of this potentially useful tool</a:t>
            </a:r>
          </a:p>
          <a:p>
            <a:r>
              <a:rPr lang="en-US" sz="1800" dirty="0"/>
              <a:t>27% of large employers covered telehealth benefits in 2015, 82% in 2019</a:t>
            </a:r>
          </a:p>
          <a:p>
            <a:r>
              <a:rPr lang="en-US" sz="1800" dirty="0"/>
              <a:t>2.4% of employees used one telehealth visit in 2018, &lt; 10% in 2019</a:t>
            </a:r>
          </a:p>
          <a:p>
            <a:r>
              <a:rPr lang="en-US" sz="1800" dirty="0"/>
              <a:t>Increased interest from insurance companies, health systems, and large tech companies</a:t>
            </a:r>
          </a:p>
          <a:p>
            <a:r>
              <a:rPr lang="en-US" sz="1800" dirty="0"/>
              <a:t>COVID-19 potentially sped up adoption/interest in telehealth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AAC67-00AF-6C4E-9364-0F86D0351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88815"/>
            <a:ext cx="9144000" cy="254685"/>
          </a:xfrm>
        </p:spPr>
        <p:txBody>
          <a:bodyPr/>
          <a:lstStyle/>
          <a:p>
            <a:r>
              <a:rPr lang="en-US" err="1"/>
              <a:t>Makhni</a:t>
            </a:r>
            <a:r>
              <a:rPr lang="en-US"/>
              <a:t> MC, et al. </a:t>
            </a:r>
            <a:r>
              <a:rPr lang="en-US" i="1"/>
              <a:t>J Bone Joint Surg Am</a:t>
            </a:r>
            <a:r>
              <a:rPr lang="en-US"/>
              <a:t>. 2020;102:1109-1115.</a:t>
            </a:r>
          </a:p>
        </p:txBody>
      </p:sp>
      <p:pic>
        <p:nvPicPr>
          <p:cNvPr id="30" name="Picture 29" descr="Image 1-8-21 at 12.45 PM.jpg">
            <a:extLst>
              <a:ext uri="{FF2B5EF4-FFF2-40B4-BE49-F238E27FC236}">
                <a16:creationId xmlns:a16="http://schemas.microsoft.com/office/drawing/2014/main" id="{CF2F3101-7B5A-6048-8844-B59ECEFF2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" t="12941" r="1852" b="4628"/>
          <a:stretch/>
        </p:blipFill>
        <p:spPr>
          <a:xfrm>
            <a:off x="4735681" y="1962475"/>
            <a:ext cx="4070356" cy="2103424"/>
          </a:xfrm>
          <a:custGeom>
            <a:avLst/>
            <a:gdLst>
              <a:gd name="connsiteX0" fmla="*/ 472160 w 4070356"/>
              <a:gd name="connsiteY0" fmla="*/ 0 h 2103424"/>
              <a:gd name="connsiteX1" fmla="*/ 4070356 w 4070356"/>
              <a:gd name="connsiteY1" fmla="*/ 0 h 2103424"/>
              <a:gd name="connsiteX2" fmla="*/ 4070356 w 4070356"/>
              <a:gd name="connsiteY2" fmla="*/ 1709027 h 2103424"/>
              <a:gd name="connsiteX3" fmla="*/ 472160 w 4070356"/>
              <a:gd name="connsiteY3" fmla="*/ 1709027 h 2103424"/>
              <a:gd name="connsiteX4" fmla="*/ 0 w 4070356"/>
              <a:gd name="connsiteY4" fmla="*/ 0 h 2103424"/>
              <a:gd name="connsiteX5" fmla="*/ 211931 w 4070356"/>
              <a:gd name="connsiteY5" fmla="*/ 0 h 2103424"/>
              <a:gd name="connsiteX6" fmla="*/ 211931 w 4070356"/>
              <a:gd name="connsiteY6" fmla="*/ 1743570 h 2103424"/>
              <a:gd name="connsiteX7" fmla="*/ 360771 w 4070356"/>
              <a:gd name="connsiteY7" fmla="*/ 1743570 h 2103424"/>
              <a:gd name="connsiteX8" fmla="*/ 360771 w 4070356"/>
              <a:gd name="connsiteY8" fmla="*/ 1875967 h 2103424"/>
              <a:gd name="connsiteX9" fmla="*/ 4070356 w 4070356"/>
              <a:gd name="connsiteY9" fmla="*/ 1875967 h 2103424"/>
              <a:gd name="connsiteX10" fmla="*/ 4070356 w 4070356"/>
              <a:gd name="connsiteY10" fmla="*/ 2103424 h 2103424"/>
              <a:gd name="connsiteX11" fmla="*/ 2428153 w 4070356"/>
              <a:gd name="connsiteY11" fmla="*/ 2103424 h 2103424"/>
              <a:gd name="connsiteX12" fmla="*/ 2428153 w 4070356"/>
              <a:gd name="connsiteY12" fmla="*/ 1894300 h 2103424"/>
              <a:gd name="connsiteX13" fmla="*/ 1961845 w 4070356"/>
              <a:gd name="connsiteY13" fmla="*/ 1894300 h 2103424"/>
              <a:gd name="connsiteX14" fmla="*/ 1961845 w 4070356"/>
              <a:gd name="connsiteY14" fmla="*/ 2103424 h 2103424"/>
              <a:gd name="connsiteX15" fmla="*/ 0 w 4070356"/>
              <a:gd name="connsiteY15" fmla="*/ 2103424 h 2103424"/>
              <a:gd name="connsiteX16" fmla="*/ 0 w 4070356"/>
              <a:gd name="connsiteY16" fmla="*/ 1610346 h 2103424"/>
              <a:gd name="connsiteX17" fmla="*/ 199657 w 4070356"/>
              <a:gd name="connsiteY17" fmla="*/ 1610346 h 2103424"/>
              <a:gd name="connsiteX18" fmla="*/ 199657 w 4070356"/>
              <a:gd name="connsiteY18" fmla="*/ 314442 h 2103424"/>
              <a:gd name="connsiteX19" fmla="*/ 0 w 4070356"/>
              <a:gd name="connsiteY19" fmla="*/ 314442 h 210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0356" h="2103424">
                <a:moveTo>
                  <a:pt x="472160" y="0"/>
                </a:moveTo>
                <a:lnTo>
                  <a:pt x="4070356" y="0"/>
                </a:lnTo>
                <a:lnTo>
                  <a:pt x="4070356" y="1709027"/>
                </a:lnTo>
                <a:lnTo>
                  <a:pt x="472160" y="1709027"/>
                </a:lnTo>
                <a:close/>
                <a:moveTo>
                  <a:pt x="0" y="0"/>
                </a:moveTo>
                <a:lnTo>
                  <a:pt x="211931" y="0"/>
                </a:lnTo>
                <a:lnTo>
                  <a:pt x="211931" y="1743570"/>
                </a:lnTo>
                <a:lnTo>
                  <a:pt x="360771" y="1743570"/>
                </a:lnTo>
                <a:lnTo>
                  <a:pt x="360771" y="1875967"/>
                </a:lnTo>
                <a:lnTo>
                  <a:pt x="4070356" y="1875967"/>
                </a:lnTo>
                <a:lnTo>
                  <a:pt x="4070356" y="2103424"/>
                </a:lnTo>
                <a:lnTo>
                  <a:pt x="2428153" y="2103424"/>
                </a:lnTo>
                <a:lnTo>
                  <a:pt x="2428153" y="1894300"/>
                </a:lnTo>
                <a:lnTo>
                  <a:pt x="1961845" y="1894300"/>
                </a:lnTo>
                <a:lnTo>
                  <a:pt x="1961845" y="2103424"/>
                </a:lnTo>
                <a:lnTo>
                  <a:pt x="0" y="2103424"/>
                </a:lnTo>
                <a:lnTo>
                  <a:pt x="0" y="1610346"/>
                </a:lnTo>
                <a:lnTo>
                  <a:pt x="199657" y="1610346"/>
                </a:lnTo>
                <a:lnTo>
                  <a:pt x="199657" y="314442"/>
                </a:lnTo>
                <a:lnTo>
                  <a:pt x="0" y="314442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BAD551-463A-3E42-B3CF-8A72D984BFC6}"/>
              </a:ext>
            </a:extLst>
          </p:cNvPr>
          <p:cNvSpPr txBox="1"/>
          <p:nvPr/>
        </p:nvSpPr>
        <p:spPr>
          <a:xfrm>
            <a:off x="4994513" y="1245469"/>
            <a:ext cx="395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Telemedicine Publications Have Significantly Increased Telemedicine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FC212-1C6E-304B-84D8-FDC64E75075D}"/>
              </a:ext>
            </a:extLst>
          </p:cNvPr>
          <p:cNvSpPr txBox="1"/>
          <p:nvPr/>
        </p:nvSpPr>
        <p:spPr>
          <a:xfrm rot="16200000">
            <a:off x="4142968" y="2752962"/>
            <a:ext cx="1332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# of Articles/Year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59B45-E875-0847-8BA0-450C303DD6B8}"/>
              </a:ext>
            </a:extLst>
          </p:cNvPr>
          <p:cNvSpPr txBox="1"/>
          <p:nvPr/>
        </p:nvSpPr>
        <p:spPr>
          <a:xfrm>
            <a:off x="4854920" y="1980092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2CCD25-DB42-BD44-950F-FB664805E297}"/>
              </a:ext>
            </a:extLst>
          </p:cNvPr>
          <p:cNvSpPr txBox="1"/>
          <p:nvPr/>
        </p:nvSpPr>
        <p:spPr>
          <a:xfrm>
            <a:off x="4854920" y="223906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388A3-2AD8-744F-89B8-D1C3DF553F47}"/>
              </a:ext>
            </a:extLst>
          </p:cNvPr>
          <p:cNvSpPr txBox="1"/>
          <p:nvPr/>
        </p:nvSpPr>
        <p:spPr>
          <a:xfrm>
            <a:off x="4854920" y="2478470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A78A7-A0C6-8A45-B527-3A37CE3871AE}"/>
              </a:ext>
            </a:extLst>
          </p:cNvPr>
          <p:cNvSpPr txBox="1"/>
          <p:nvPr/>
        </p:nvSpPr>
        <p:spPr>
          <a:xfrm>
            <a:off x="4854920" y="275179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F61C3-4FA5-4040-914A-83FF803E4C70}"/>
              </a:ext>
            </a:extLst>
          </p:cNvPr>
          <p:cNvSpPr txBox="1"/>
          <p:nvPr/>
        </p:nvSpPr>
        <p:spPr>
          <a:xfrm>
            <a:off x="4855930" y="3005351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F91CF-F16D-C345-83BA-ED784E8088FF}"/>
              </a:ext>
            </a:extLst>
          </p:cNvPr>
          <p:cNvSpPr txBox="1"/>
          <p:nvPr/>
        </p:nvSpPr>
        <p:spPr>
          <a:xfrm>
            <a:off x="4912628" y="3279663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4DE6E-EC1F-0A48-A198-BAAF25FFD10F}"/>
              </a:ext>
            </a:extLst>
          </p:cNvPr>
          <p:cNvSpPr txBox="1"/>
          <p:nvPr/>
        </p:nvSpPr>
        <p:spPr>
          <a:xfrm>
            <a:off x="5028044" y="353852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BF74FE-AA4E-5641-88CC-2A1638526A24}"/>
              </a:ext>
            </a:extLst>
          </p:cNvPr>
          <p:cNvSpPr txBox="1"/>
          <p:nvPr/>
        </p:nvSpPr>
        <p:spPr>
          <a:xfrm>
            <a:off x="5061837" y="3626802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1960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E0F539-43B3-BE42-92B4-89B0F33C22E5}"/>
              </a:ext>
            </a:extLst>
          </p:cNvPr>
          <p:cNvSpPr txBox="1"/>
          <p:nvPr/>
        </p:nvSpPr>
        <p:spPr>
          <a:xfrm>
            <a:off x="5607854" y="3634695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1970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737509-952D-2A4C-A24C-2768E12D6821}"/>
              </a:ext>
            </a:extLst>
          </p:cNvPr>
          <p:cNvSpPr txBox="1"/>
          <p:nvPr/>
        </p:nvSpPr>
        <p:spPr>
          <a:xfrm>
            <a:off x="6178095" y="3640984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1980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3A9F19-57B3-684D-8996-A568AFBBD109}"/>
              </a:ext>
            </a:extLst>
          </p:cNvPr>
          <p:cNvSpPr txBox="1"/>
          <p:nvPr/>
        </p:nvSpPr>
        <p:spPr>
          <a:xfrm>
            <a:off x="6748336" y="3641875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1990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326FA7-ED63-FF42-80A4-E5A7B653F9C7}"/>
              </a:ext>
            </a:extLst>
          </p:cNvPr>
          <p:cNvSpPr txBox="1"/>
          <p:nvPr/>
        </p:nvSpPr>
        <p:spPr>
          <a:xfrm>
            <a:off x="7309741" y="3641331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86E3DE-139F-0840-8BD7-21B65C5E4BFC}"/>
              </a:ext>
            </a:extLst>
          </p:cNvPr>
          <p:cNvSpPr txBox="1"/>
          <p:nvPr/>
        </p:nvSpPr>
        <p:spPr>
          <a:xfrm>
            <a:off x="7879982" y="3645266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BD284D-87DC-C145-B1EF-169433A710DB}"/>
              </a:ext>
            </a:extLst>
          </p:cNvPr>
          <p:cNvSpPr txBox="1"/>
          <p:nvPr/>
        </p:nvSpPr>
        <p:spPr>
          <a:xfrm>
            <a:off x="8438068" y="3641331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B1787F-4606-B146-BD7E-05AF7F81118E}"/>
              </a:ext>
            </a:extLst>
          </p:cNvPr>
          <p:cNvSpPr txBox="1"/>
          <p:nvPr/>
        </p:nvSpPr>
        <p:spPr>
          <a:xfrm>
            <a:off x="6748336" y="3807721"/>
            <a:ext cx="546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6546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2005-3C23-8248-BBCC-823C7CD5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-1920"/>
            <a:ext cx="8308975" cy="1034129"/>
          </a:xfrm>
        </p:spPr>
        <p:txBody>
          <a:bodyPr/>
          <a:lstStyle/>
          <a:p>
            <a:r>
              <a:rPr lang="en-US" dirty="0"/>
              <a:t>Benefits of Telemedicine in the Management of Osteoarthritis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5904-797A-384C-9D26-00990563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3" y="1141413"/>
            <a:ext cx="8308975" cy="3019288"/>
          </a:xfrm>
        </p:spPr>
        <p:txBody>
          <a:bodyPr/>
          <a:lstStyle/>
          <a:p>
            <a:r>
              <a:rPr lang="en-US" sz="2400" dirty="0"/>
              <a:t>High patient satisfaction</a:t>
            </a:r>
          </a:p>
          <a:p>
            <a:pPr lvl="1"/>
            <a:r>
              <a:rPr lang="en-US" sz="2000" dirty="0"/>
              <a:t>Majority of patients prefer </a:t>
            </a:r>
          </a:p>
          <a:p>
            <a:pPr lvl="1"/>
            <a:r>
              <a:rPr lang="en-US" sz="2000" dirty="0"/>
              <a:t>Up to 99% satisfaction</a:t>
            </a:r>
          </a:p>
          <a:p>
            <a:pPr lvl="1"/>
            <a:r>
              <a:rPr lang="en-US" sz="2000" dirty="0"/>
              <a:t>Up to 86% preferred telehealth</a:t>
            </a:r>
          </a:p>
          <a:p>
            <a:r>
              <a:rPr lang="en-US" sz="2400" dirty="0"/>
              <a:t>Cost effective</a:t>
            </a:r>
          </a:p>
          <a:p>
            <a:pPr lvl="1"/>
            <a:r>
              <a:rPr lang="en-US" sz="2000" dirty="0"/>
              <a:t>Finnish study suggested 45% savings</a:t>
            </a:r>
          </a:p>
          <a:p>
            <a:pPr lvl="1"/>
            <a:r>
              <a:rPr lang="en-US" sz="2000" dirty="0"/>
              <a:t>Argentinian study found reduction in cost between 12-72%</a:t>
            </a:r>
          </a:p>
          <a:p>
            <a:r>
              <a:rPr lang="en-US" sz="2400" dirty="0"/>
              <a:t>Efficacious and Accurate</a:t>
            </a:r>
          </a:p>
          <a:p>
            <a:pPr lvl="1"/>
            <a:r>
              <a:rPr lang="en-US" sz="2000" dirty="0"/>
              <a:t>Similar rate of surgical procedure</a:t>
            </a:r>
          </a:p>
          <a:p>
            <a:pPr lvl="1"/>
            <a:r>
              <a:rPr lang="en-US" sz="2000" dirty="0"/>
              <a:t>Satisfaction rates good for patient and surgeon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AAC67-00AF-6C4E-9364-0F86D0351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r>
              <a:rPr lang="en-US" dirty="0" err="1"/>
              <a:t>Makhni</a:t>
            </a:r>
            <a:r>
              <a:rPr lang="en-US" dirty="0"/>
              <a:t> MC, et al. </a:t>
            </a:r>
            <a:r>
              <a:rPr lang="en-US" i="1" dirty="0"/>
              <a:t>J Bone Joint Surg Am</a:t>
            </a:r>
            <a:r>
              <a:rPr lang="en-US" dirty="0"/>
              <a:t>. 2020;102(13):1109-1115.</a:t>
            </a:r>
          </a:p>
        </p:txBody>
      </p:sp>
    </p:spTree>
    <p:extLst>
      <p:ext uri="{BB962C8B-B14F-4D97-AF65-F5344CB8AC3E}">
        <p14:creationId xmlns:p14="http://schemas.microsoft.com/office/powerpoint/2010/main" val="26546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MEO_HD">
  <a:themeElements>
    <a:clrScheme name="Custom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B273E"/>
      </a:accent1>
      <a:accent2>
        <a:srgbClr val="5C6B72"/>
      </a:accent2>
      <a:accent3>
        <a:srgbClr val="629E3A"/>
      </a:accent3>
      <a:accent4>
        <a:srgbClr val="B93A1E"/>
      </a:accent4>
      <a:accent5>
        <a:srgbClr val="3F193A"/>
      </a:accent5>
      <a:accent6>
        <a:srgbClr val="77CFF5"/>
      </a:accent6>
      <a:hlink>
        <a:srgbClr val="0B273E"/>
      </a:hlink>
      <a:folHlink>
        <a:srgbClr val="5C6B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EO New_HD" id="{E321E0B0-04D8-0141-957E-1006703DA162}" vid="{BCFCC35E-F291-DA40-8969-6B71F1208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1086</Words>
  <Application>Microsoft Macintosh PowerPoint</Application>
  <PresentationFormat>On-screen Show (16:9)</PresentationFormat>
  <Paragraphs>201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CMEO_HD</vt:lpstr>
      <vt:lpstr>PowerPoint Presentation</vt:lpstr>
      <vt:lpstr>Jason J. Wilcox, MD</vt:lpstr>
      <vt:lpstr>Learning Objective </vt:lpstr>
      <vt:lpstr>The Burden of Osteoarthritis</vt:lpstr>
      <vt:lpstr>Risk Factors That Lead to the Development of OA</vt:lpstr>
      <vt:lpstr>Patients with OA:  Caught in a Cycle of Chronicity</vt:lpstr>
      <vt:lpstr>US Surgeon General Recommended Elective Surgery Cancellations March 14, 2020</vt:lpstr>
      <vt:lpstr>Accelerated Uptake of Telemedicine During COVID-19 Pandemic</vt:lpstr>
      <vt:lpstr>Benefits of Telemedicine in the Management of Osteoarthritis</vt:lpstr>
      <vt:lpstr>Challenges of Telemedicine in the Management of Osteoarthritis</vt:lpstr>
      <vt:lpstr>Telemedicine Options and Limitations</vt:lpstr>
      <vt:lpstr>Telehealth Tips</vt:lpstr>
      <vt:lpstr>SMART Goals</vt:lpstr>
      <vt:lpstr>Resources for Telemedicine and Osteoarthritis</vt:lpstr>
      <vt:lpstr>PowerPoint Presentation</vt:lpstr>
      <vt:lpstr>How to Collect Credit for this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Perez</dc:creator>
  <cp:lastModifiedBy>Evan Luberger</cp:lastModifiedBy>
  <cp:revision>119</cp:revision>
  <cp:lastPrinted>2020-12-31T20:39:37Z</cp:lastPrinted>
  <dcterms:created xsi:type="dcterms:W3CDTF">2021-01-09T17:11:40Z</dcterms:created>
  <dcterms:modified xsi:type="dcterms:W3CDTF">2021-01-27T20:19:14Z</dcterms:modified>
</cp:coreProperties>
</file>