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4437" r:id="rId2"/>
    <p:sldId id="4464" r:id="rId3"/>
    <p:sldId id="4514" r:id="rId4"/>
    <p:sldId id="4466" r:id="rId5"/>
    <p:sldId id="4496" r:id="rId6"/>
    <p:sldId id="4497" r:id="rId7"/>
    <p:sldId id="2635" r:id="rId8"/>
    <p:sldId id="4500" r:id="rId9"/>
    <p:sldId id="4498" r:id="rId10"/>
    <p:sldId id="4499" r:id="rId11"/>
    <p:sldId id="4301" r:id="rId12"/>
    <p:sldId id="4504" r:id="rId13"/>
    <p:sldId id="4505" r:id="rId14"/>
    <p:sldId id="4501" r:id="rId15"/>
    <p:sldId id="4390" r:id="rId16"/>
    <p:sldId id="257" r:id="rId17"/>
    <p:sldId id="4294" r:id="rId18"/>
    <p:sldId id="4512" r:id="rId19"/>
    <p:sldId id="4513" r:id="rId20"/>
    <p:sldId id="448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erez" initials="JP" lastIdx="4" clrIdx="0">
    <p:extLst>
      <p:ext uri="{19B8F6BF-5375-455C-9EA6-DF929625EA0E}">
        <p15:presenceInfo xmlns:p15="http://schemas.microsoft.com/office/powerpoint/2012/main" userId="S::perezj@knowfully.com::dde488b3-8563-4d73-a7e1-d05c670833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9B9"/>
    <a:srgbClr val="FF957C"/>
    <a:srgbClr val="8D511C"/>
    <a:srgbClr val="C06C24"/>
    <a:srgbClr val="377A71"/>
    <a:srgbClr val="2C7167"/>
    <a:srgbClr val="E1CB3E"/>
    <a:srgbClr val="E2D059"/>
    <a:srgbClr val="F0EC6B"/>
    <a:srgbClr val="E2E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72381"/>
  </p:normalViewPr>
  <p:slideViewPr>
    <p:cSldViewPr snapToGrid="0" snapToObjects="1">
      <p:cViewPr varScale="1">
        <p:scale>
          <a:sx n="115" d="100"/>
          <a:sy n="115" d="100"/>
        </p:scale>
        <p:origin x="213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vimeo.com</a:t>
            </a:r>
            <a:r>
              <a:rPr lang="en-US" dirty="0"/>
              <a:t>/501510360/ad0aefa79f</a:t>
            </a:r>
          </a:p>
          <a:p>
            <a:r>
              <a:rPr lang="en-US"/>
              <a:t>0:0</a:t>
            </a:r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5:50:27</a:t>
            </a:r>
          </a:p>
          <a:p>
            <a:r>
              <a:rPr lang="en-US" dirty="0"/>
              <a:t>Conditionally recommended for the knee and 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6:10:12</a:t>
            </a:r>
          </a:p>
          <a:p>
            <a:r>
              <a:rPr lang="en-US" dirty="0"/>
              <a:t>The patient with osteoarthritis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8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7:00:16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9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7:49:07</a:t>
            </a:r>
          </a:p>
          <a:p>
            <a:r>
              <a:rPr lang="en-US" dirty="0"/>
              <a:t>As important as it 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8:22:06</a:t>
            </a:r>
          </a:p>
          <a:p>
            <a:r>
              <a:rPr lang="en-US" dirty="0"/>
              <a:t>A systematic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10:22</a:t>
            </a:r>
          </a:p>
          <a:p>
            <a:r>
              <a:rPr lang="en-US" dirty="0"/>
              <a:t>This leads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5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11:50</a:t>
            </a:r>
          </a:p>
          <a:p>
            <a:r>
              <a:rPr lang="en-US" dirty="0"/>
              <a:t>We can select the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9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12:34:00</a:t>
            </a:r>
          </a:p>
          <a:p>
            <a:r>
              <a:rPr lang="en-US" dirty="0"/>
              <a:t>So let’s review 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04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13:58:12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number of additional snacks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94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14:08:08</a:t>
            </a:r>
          </a:p>
          <a:p>
            <a:r>
              <a:rPr lang="en-US" dirty="0"/>
              <a:t>the Rheumatology education hub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2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0:17:07</a:t>
            </a:r>
          </a:p>
          <a:p>
            <a:r>
              <a:rPr lang="en-US" dirty="0"/>
              <a:t>I’m Allan Gibofsky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69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14:26:16</a:t>
            </a:r>
          </a:p>
          <a:p>
            <a:r>
              <a:rPr lang="en-US" b="1" dirty="0"/>
              <a:t>To collect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EF1E-D69C-3244-A97E-8FFDA84BA5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0:31:14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activity is eligible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5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1:23:15</a:t>
            </a:r>
          </a:p>
          <a:p>
            <a:r>
              <a:rPr lang="en-US" dirty="0"/>
              <a:t>Our learning </a:t>
            </a:r>
            <a:r>
              <a:rPr lang="en-US" dirty="0" err="1"/>
              <a:t>objecitves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1:35:02</a:t>
            </a:r>
          </a:p>
          <a:p>
            <a:r>
              <a:rPr lang="en-US" dirty="0"/>
              <a:t>Let’s take a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6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2:04</a:t>
            </a:r>
          </a:p>
          <a:p>
            <a:r>
              <a:rPr lang="en-US" dirty="0"/>
              <a:t>What outcomes are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0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3:06:23</a:t>
            </a:r>
          </a:p>
          <a:p>
            <a:r>
              <a:rPr lang="en-US" dirty="0"/>
              <a:t>The association of pain and depression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7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4:22:17</a:t>
            </a:r>
          </a:p>
          <a:p>
            <a:r>
              <a:rPr lang="en-US" dirty="0"/>
              <a:t>How do 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5:09</a:t>
            </a:r>
          </a:p>
          <a:p>
            <a:r>
              <a:rPr lang="en-US" dirty="0"/>
              <a:t>Looking at non pharmacologic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SCME_logos_alpha"/>
          <p:cNvPicPr>
            <a:picLocks noChangeAspect="1" noChangeArrowheads="1"/>
          </p:cNvPicPr>
          <p:nvPr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SCME_logos_alpha">
            <a:extLst>
              <a:ext uri="{FF2B5EF4-FFF2-40B4-BE49-F238E27FC236}">
                <a16:creationId xmlns:a16="http://schemas.microsoft.com/office/drawing/2014/main" id="{E951B071-16EF-4441-B8E8-E599FDE755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F1F-7B28-4B4E-B1CE-2E29E5BFDBB3}" type="datetime1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4D3D-800F-47DD-9065-0F05CDE67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1123609"/>
            <a:ext cx="7056000" cy="1620000"/>
          </a:xfrm>
          <a:prstGeom prst="rect">
            <a:avLst/>
          </a:prstGeom>
        </p:spPr>
        <p:txBody>
          <a:bodyPr/>
          <a:lstStyle>
            <a:lvl1pPr marL="101246" indent="-10124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289" indent="-214302">
              <a:lnSpc>
                <a:spcPct val="150000"/>
              </a:lnSpc>
              <a:spcBef>
                <a:spcPts val="0"/>
              </a:spcBef>
              <a:tabLst/>
              <a:defRPr lang="en-GB" sz="135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788" baseline="0">
                <a:latin typeface="Arial" pitchFamily="34" charset="0"/>
                <a:cs typeface="Arial" pitchFamily="34" charset="0"/>
              </a:defRPr>
            </a:lvl3pPr>
            <a:lvl4pPr marL="350307" indent="-101246">
              <a:defRPr sz="788">
                <a:latin typeface="Arial" pitchFamily="34" charset="0"/>
                <a:cs typeface="Arial" pitchFamily="34" charset="0"/>
              </a:defRPr>
            </a:lvl4pPr>
            <a:lvl5pPr marL="350307">
              <a:defRPr sz="788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Second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Third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Fourth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7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257162" rtl="0" eaLnBrk="1" latinLnBrk="0" hangingPunct="1">
              <a:lnSpc>
                <a:spcPts val="1688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40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71B5C8-FB8F-4447-94C8-7E150EB9B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4755702"/>
            <a:ext cx="8726905" cy="387798"/>
          </a:xfrm>
        </p:spPr>
        <p:txBody>
          <a:bodyPr vert="horz" wrap="square" lIns="548640" tIns="0" rIns="0" bIns="228600" rtlCol="0" anchor="b" anchorCtr="0">
            <a:spAutoFit/>
          </a:bodyPr>
          <a:lstStyle>
            <a:lvl1pPr>
              <a:buFont typeface="Arial"/>
              <a:buNone/>
              <a:def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3BB39-C78E-0B4F-A6DD-679A2B009B5B}"/>
              </a:ext>
            </a:extLst>
          </p:cNvPr>
          <p:cNvSpPr/>
          <p:nvPr userDrawn="1"/>
        </p:nvSpPr>
        <p:spPr>
          <a:xfrm>
            <a:off x="8271639" y="4802503"/>
            <a:ext cx="810227" cy="2873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09E-E00E-4A15-89DD-5EE65FE76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B96B-DB9B-F34B-B656-46C723A1CE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50000"/>
          </a:blip>
          <a:stretch>
            <a:fillRect/>
          </a:stretch>
        </p:blipFill>
        <p:spPr>
          <a:xfrm>
            <a:off x="8185638" y="4736848"/>
            <a:ext cx="852854" cy="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066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500286" y="2327448"/>
            <a:ext cx="6461988" cy="19788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Finding Function: A Holistic Approach to Managing  Osteoarthritis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8EC7C1-D452-E54E-9161-F9D562A4717F}"/>
              </a:ext>
            </a:extLst>
          </p:cNvPr>
          <p:cNvSpPr txBox="1">
            <a:spLocks/>
          </p:cNvSpPr>
          <p:nvPr/>
        </p:nvSpPr>
        <p:spPr>
          <a:xfrm>
            <a:off x="500286" y="3734345"/>
            <a:ext cx="7191903" cy="1154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chemeClr val="accent6"/>
                </a:solidFill>
              </a:rPr>
              <a:t>Supported by an educational grant from Pfizer Inc</a:t>
            </a:r>
            <a:r>
              <a:rPr lang="en-US" sz="1800" i="1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46E5630-8CAE-434C-9577-5679DE1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6" y="949546"/>
            <a:ext cx="2590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07226"/>
            <a:ext cx="8500328" cy="615553"/>
          </a:xfrm>
        </p:spPr>
        <p:txBody>
          <a:bodyPr/>
          <a:lstStyle/>
          <a:p>
            <a:r>
              <a:rPr lang="en-US" sz="2000" dirty="0"/>
              <a:t>2019 ACR/Arthritis Foundation Guideline for Non-Pharmacologic Management of OA of the Knee and Hip: </a:t>
            </a:r>
            <a:r>
              <a:rPr lang="en-US" sz="2000" i="1" dirty="0"/>
              <a:t>Conditionally</a:t>
            </a:r>
            <a:r>
              <a:rPr lang="en-US" sz="2000" dirty="0"/>
              <a:t> Recommended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869064" y="2461350"/>
            <a:ext cx="3502197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367554" y="1416915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Heat, Therapeutic Cooling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367554" y="1827689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Cognitive Behavioral Therapy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1372524" y="2649237"/>
            <a:ext cx="3429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Kinesiotaping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1367553" y="4273974"/>
            <a:ext cx="3428999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Radiofrequency Ablation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2191928" y="1009723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5454583" y="1026199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32FD96-723E-4E4A-8F3E-CFE978C48F41}"/>
              </a:ext>
            </a:extLst>
          </p:cNvPr>
          <p:cNvSpPr/>
          <p:nvPr/>
        </p:nvSpPr>
        <p:spPr>
          <a:xfrm>
            <a:off x="1367554" y="2238463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Acupuncture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610091-793E-0946-B18C-F69BDA085D81}"/>
              </a:ext>
            </a:extLst>
          </p:cNvPr>
          <p:cNvSpPr/>
          <p:nvPr/>
        </p:nvSpPr>
        <p:spPr>
          <a:xfrm>
            <a:off x="1367554" y="3876153"/>
            <a:ext cx="3429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Yoga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940AA6-0954-834A-A65A-F2BEAD18A604}"/>
              </a:ext>
            </a:extLst>
          </p:cNvPr>
          <p:cNvSpPr/>
          <p:nvPr/>
        </p:nvSpPr>
        <p:spPr>
          <a:xfrm>
            <a:off x="1367554" y="3478332"/>
            <a:ext cx="3429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Patellofemoral Knee Brace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189A0B2-BAD0-3545-ADFC-7D711C4F8F8A}"/>
              </a:ext>
            </a:extLst>
          </p:cNvPr>
          <p:cNvSpPr/>
          <p:nvPr/>
        </p:nvSpPr>
        <p:spPr>
          <a:xfrm>
            <a:off x="1367554" y="3060011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Balance Training</a:t>
            </a:r>
          </a:p>
        </p:txBody>
      </p:sp>
    </p:spTree>
    <p:extLst>
      <p:ext uri="{BB962C8B-B14F-4D97-AF65-F5344CB8AC3E}">
        <p14:creationId xmlns:p14="http://schemas.microsoft.com/office/powerpoint/2010/main" val="5078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71B1C1-C351-C04D-94DD-F0EE8C13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Multidisciplinary Approach for the Management of 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6C28B-B059-0B48-9C21-6FA608A82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101969"/>
            <a:ext cx="3924300" cy="372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85F74-C361-3D4A-9B94-8D999848EB31}"/>
              </a:ext>
            </a:extLst>
          </p:cNvPr>
          <p:cNvSpPr txBox="1"/>
          <p:nvPr/>
        </p:nvSpPr>
        <p:spPr>
          <a:xfrm>
            <a:off x="3946668" y="1016746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Rheumatologist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083D-CFF7-674F-B2E0-FDAE8EF18F3B}"/>
              </a:ext>
            </a:extLst>
          </p:cNvPr>
          <p:cNvSpPr txBox="1"/>
          <p:nvPr/>
        </p:nvSpPr>
        <p:spPr>
          <a:xfrm>
            <a:off x="4244829" y="3635518"/>
            <a:ext cx="6543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</a:rPr>
              <a:t>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9F5D4-958F-984E-BC68-65A88476AEEC}"/>
              </a:ext>
            </a:extLst>
          </p:cNvPr>
          <p:cNvSpPr txBox="1"/>
          <p:nvPr/>
        </p:nvSpPr>
        <p:spPr>
          <a:xfrm>
            <a:off x="2126384" y="2356306"/>
            <a:ext cx="966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General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Practitioner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91486-9784-8C47-822F-E13F98048F5B}"/>
              </a:ext>
            </a:extLst>
          </p:cNvPr>
          <p:cNvSpPr txBox="1"/>
          <p:nvPr/>
        </p:nvSpPr>
        <p:spPr>
          <a:xfrm>
            <a:off x="6174754" y="2356306"/>
            <a:ext cx="1673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Physical/Occupational Therapist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8F7AD-7003-B34F-8884-0BDA736CDF24}"/>
              </a:ext>
            </a:extLst>
          </p:cNvPr>
          <p:cNvSpPr txBox="1"/>
          <p:nvPr/>
        </p:nvSpPr>
        <p:spPr>
          <a:xfrm>
            <a:off x="2468841" y="3966276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Dietician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024FD-0F8D-D741-96EC-3517B5043559}"/>
              </a:ext>
            </a:extLst>
          </p:cNvPr>
          <p:cNvSpPr txBox="1"/>
          <p:nvPr/>
        </p:nvSpPr>
        <p:spPr>
          <a:xfrm>
            <a:off x="5612047" y="3966276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Psychologist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9BE12-1760-CB40-8517-64DB440FC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B06-4BCB-C541-9272-911B54BA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Physical, Psychosocial, and Mind-Body Approaches to 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5B30E-7836-0E47-9C5D-347E0DDB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13242"/>
          </a:xfrm>
        </p:spPr>
        <p:txBody>
          <a:bodyPr/>
          <a:lstStyle/>
          <a:p>
            <a:r>
              <a:rPr lang="en-US" sz="2400" dirty="0"/>
              <a:t>Clinical trials with physical modalities and mind-body approaches often yield low-quality evidence because blinding with active treatment is not always possible, resulting in a preponderance of conditional recommendations</a:t>
            </a:r>
          </a:p>
          <a:p>
            <a:r>
              <a:rPr lang="en-US" sz="2400" dirty="0"/>
              <a:t>Most patients are likely to derive benefit from referral to physical and/or occupational therapy </a:t>
            </a:r>
          </a:p>
          <a:p>
            <a:pPr lvl="1"/>
            <a:r>
              <a:rPr lang="en-US" sz="2000" dirty="0"/>
              <a:t>Exercise</a:t>
            </a:r>
          </a:p>
          <a:p>
            <a:pPr lvl="1"/>
            <a:r>
              <a:rPr lang="en-US" sz="2000" dirty="0"/>
              <a:t>Self-efficacy and self-management training</a:t>
            </a:r>
          </a:p>
          <a:p>
            <a:pPr lvl="1"/>
            <a:r>
              <a:rPr lang="en-US" sz="2000" dirty="0"/>
              <a:t>Thermal therapies</a:t>
            </a:r>
          </a:p>
          <a:p>
            <a:pPr lvl="1"/>
            <a:r>
              <a:rPr lang="en-US" sz="2000" dirty="0"/>
              <a:t>Instruction in the use of and fitting of splints and braces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AE977-9632-6D40-9384-52FB977E1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</p:spTree>
    <p:extLst>
      <p:ext uri="{BB962C8B-B14F-4D97-AF65-F5344CB8AC3E}">
        <p14:creationId xmlns:p14="http://schemas.microsoft.com/office/powerpoint/2010/main" val="28888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07225"/>
            <a:ext cx="8500328" cy="615553"/>
          </a:xfrm>
        </p:spPr>
        <p:txBody>
          <a:bodyPr/>
          <a:lstStyle/>
          <a:p>
            <a:r>
              <a:rPr lang="en-US" sz="2000" dirty="0"/>
              <a:t>2019 ACR/Arthritis Foundation Guideline for Non-Pharmacologic Management of OA of the Knee and Hip: What </a:t>
            </a:r>
            <a:r>
              <a:rPr lang="en-US" sz="2000" i="1" dirty="0"/>
              <a:t>NOT </a:t>
            </a:r>
            <a:r>
              <a:rPr lang="en-US" sz="2000" dirty="0"/>
              <a:t>To 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36209"/>
            <a:ext cx="9144000" cy="40729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TENS = transcutaneous electrical nerve stimulation</a:t>
            </a:r>
          </a:p>
          <a:p>
            <a:pPr>
              <a:spcBef>
                <a:spcPts val="200"/>
              </a:spcBef>
            </a:pPr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643732" y="2236018"/>
            <a:ext cx="3051534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</a:t>
            </a:r>
            <a:br>
              <a:rPr lang="en-US" sz="1400" dirty="0"/>
            </a:br>
            <a:r>
              <a:rPr lang="en-US" sz="1400" dirty="0"/>
              <a:t>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569855" y="1446084"/>
            <a:ext cx="6655699" cy="326563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1569855" y="1925201"/>
            <a:ext cx="6655699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Manual Therapy (With or Without Exercise)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1569855" y="3818408"/>
            <a:ext cx="3429000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Pulsed Vibration Therapy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2066930" y="1032322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5612678" y="1032322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5A19F56-E4AF-CE49-A83B-92E86F6B7F00}"/>
              </a:ext>
            </a:extLst>
          </p:cNvPr>
          <p:cNvSpPr/>
          <p:nvPr/>
        </p:nvSpPr>
        <p:spPr>
          <a:xfrm>
            <a:off x="1569855" y="2404318"/>
            <a:ext cx="6655699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Massage Therapy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82EF9B-D1B3-2C4B-BDB7-4934A51B6FB2}"/>
              </a:ext>
            </a:extLst>
          </p:cNvPr>
          <p:cNvSpPr/>
          <p:nvPr/>
        </p:nvSpPr>
        <p:spPr>
          <a:xfrm>
            <a:off x="1569855" y="2883435"/>
            <a:ext cx="6655699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Modified Shoes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FBA74A-3EFE-A142-9E8B-9AF6A2714F71}"/>
              </a:ext>
            </a:extLst>
          </p:cNvPr>
          <p:cNvSpPr/>
          <p:nvPr/>
        </p:nvSpPr>
        <p:spPr>
          <a:xfrm>
            <a:off x="1569855" y="3362552"/>
            <a:ext cx="6655699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Wedged Insoles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D977190-AADB-EE40-930A-7C975E859D6A}"/>
              </a:ext>
            </a:extLst>
          </p:cNvPr>
          <p:cNvSpPr/>
          <p:nvPr/>
        </p:nvSpPr>
        <p:spPr>
          <a:xfrm>
            <a:off x="6833724" y="4050400"/>
            <a:ext cx="1391830" cy="250837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Strongly Against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4072ACA-2DC4-3E48-AF01-E02513FF43B7}"/>
              </a:ext>
            </a:extLst>
          </p:cNvPr>
          <p:cNvSpPr/>
          <p:nvPr/>
        </p:nvSpPr>
        <p:spPr>
          <a:xfrm>
            <a:off x="6833724" y="4352369"/>
            <a:ext cx="1391830" cy="250837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Conditionally Against</a:t>
            </a:r>
          </a:p>
        </p:txBody>
      </p:sp>
    </p:spTree>
    <p:extLst>
      <p:ext uri="{BB962C8B-B14F-4D97-AF65-F5344CB8AC3E}">
        <p14:creationId xmlns:p14="http://schemas.microsoft.com/office/powerpoint/2010/main" val="5228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29F7-637B-8A47-B65E-E8C8DB40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76421"/>
            <a:ext cx="8309810" cy="877163"/>
          </a:xfrm>
        </p:spPr>
        <p:txBody>
          <a:bodyPr/>
          <a:lstStyle/>
          <a:p>
            <a:r>
              <a:rPr lang="en-US" sz="3000" dirty="0"/>
              <a:t>Self-Efficacy and Self-Management Programs Require Health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39D7-E333-2A4B-ADDD-40731721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056997"/>
            <a:ext cx="8309810" cy="3961084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2400" dirty="0"/>
              <a:t>Systematic review of 2,876 studies found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Patients were dissatisfied with the amount of knowledge received and unclear explanations—expressed a strong desire for better info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Patients thought health care practitioners (HCPs) were frequently not explicit enough about the seriousness of the diagnosis and the prognosis of OA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Patients want HCPs to use language they understand</a:t>
            </a:r>
          </a:p>
          <a:p>
            <a:pPr lvl="2">
              <a:spcAft>
                <a:spcPts val="200"/>
              </a:spcAft>
            </a:pPr>
            <a:r>
              <a:rPr lang="en-US" sz="1800" dirty="0"/>
              <a:t>Many terms are misunderstood by patients—cartilage, inflammation, rehabilitation, rheumatism, effusion (participants assumed it meant fusing bones together)</a:t>
            </a:r>
          </a:p>
          <a:p>
            <a:pPr lvl="2">
              <a:spcAft>
                <a:spcPts val="200"/>
              </a:spcAft>
            </a:pPr>
            <a:r>
              <a:rPr lang="en-US" sz="1800" dirty="0"/>
              <a:t>“Wear and tear” an approachable term, although women tended to link to getting old and the diagnosis not being taken seriously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Patients wanted more information to help them communicate with their HCP and become partners in the management of OA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551AA-35EB-9641-B12A-2FF3B8875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Chou L, et al. </a:t>
            </a:r>
            <a:r>
              <a:rPr lang="en-US" i="1" dirty="0"/>
              <a:t>PLoS One. </a:t>
            </a:r>
            <a:r>
              <a:rPr lang="en-US" dirty="0"/>
              <a:t>2018;13(4):e0195489.</a:t>
            </a:r>
          </a:p>
        </p:txBody>
      </p:sp>
    </p:spTree>
    <p:extLst>
      <p:ext uri="{BB962C8B-B14F-4D97-AF65-F5344CB8AC3E}">
        <p14:creationId xmlns:p14="http://schemas.microsoft.com/office/powerpoint/2010/main" val="33147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</p:spPr>
        <p:txBody>
          <a:bodyPr>
            <a:noAutofit/>
          </a:bodyPr>
          <a:lstStyle/>
          <a:p>
            <a:r>
              <a:rPr lang="en-US" sz="3200" dirty="0"/>
              <a:t>Principles of Shared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82675"/>
            <a:ext cx="8393247" cy="360521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Create a supportive environment for open discussion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Clarify the timeline needed for the decision, including the opportunity to revisit at subsequent visits and engage family or others as appropriate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Identify decision options and the outcomes affected by those options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Check the patient’s understanding of everything involved in each option and outcome, and provide basic patient information as needed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Obtain evidence about the outcomes of different options, and translate the evidence to the individual patient’s situation</a:t>
            </a:r>
          </a:p>
        </p:txBody>
      </p:sp>
    </p:spTree>
    <p:extLst>
      <p:ext uri="{BB962C8B-B14F-4D97-AF65-F5344CB8AC3E}">
        <p14:creationId xmlns:p14="http://schemas.microsoft.com/office/powerpoint/2010/main" val="365037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</p:spPr>
        <p:txBody>
          <a:bodyPr>
            <a:noAutofit/>
          </a:bodyPr>
          <a:lstStyle/>
          <a:p>
            <a:r>
              <a:rPr lang="en-US" sz="3200" dirty="0"/>
              <a:t>Principles of Shared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82112"/>
            <a:ext cx="8001000" cy="36055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sz="2800" dirty="0"/>
              <a:t>Select the options and the outcomes of most relevance to the patient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sz="2800" dirty="0"/>
              <a:t>Communicate the expected probabilities of different outcomes for the decision options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sz="2800" dirty="0"/>
              <a:t>Engage the patient in a discussion of their values and preferences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sz="2800" dirty="0"/>
              <a:t>Offer advice as the patient requests it to inform the decision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sz="2800" dirty="0"/>
              <a:t>Support the patient in the selection of an option</a:t>
            </a:r>
            <a:endParaRPr lang="en-US" sz="2400" dirty="0"/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78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827202"/>
          </a:xfrm>
        </p:spPr>
        <p:txBody>
          <a:bodyPr/>
          <a:lstStyle/>
          <a:p>
            <a:r>
              <a:rPr lang="en-US" sz="2600" dirty="0"/>
              <a:t>Use patient-reported outcomes to better understand what symptoms of OA negatively impact </a:t>
            </a:r>
            <a:r>
              <a:rPr lang="en-US" sz="2600"/>
              <a:t>their QoL</a:t>
            </a:r>
            <a:endParaRPr lang="en-US" sz="2600" dirty="0"/>
          </a:p>
          <a:p>
            <a:r>
              <a:rPr lang="en-US" sz="2600" dirty="0"/>
              <a:t>Take the time to educate patients about their disease and treatment in terms that they will understand</a:t>
            </a:r>
          </a:p>
          <a:p>
            <a:r>
              <a:rPr lang="en-US" sz="2600" dirty="0"/>
              <a:t>Apply a biopsychosocial approach to management of OA, integrating non-pharmacological interventions into treatment planning</a:t>
            </a:r>
          </a:p>
          <a:p>
            <a:r>
              <a:rPr lang="en-US" sz="2600" dirty="0"/>
              <a:t>Engage your patients as partners in their treatment decisions</a:t>
            </a:r>
          </a:p>
          <a:p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86990"/>
            <a:ext cx="8309810" cy="40626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ttainable,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A473A67-368D-B148-B15F-38FFB00FC390}"/>
              </a:ext>
            </a:extLst>
          </p:cNvPr>
          <p:cNvSpPr txBox="1"/>
          <p:nvPr/>
        </p:nvSpPr>
        <p:spPr>
          <a:xfrm>
            <a:off x="0" y="444990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www.CMEOutfitters.com/rheumatology-digital-hub/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5B82A7-81EC-E549-AA9A-DE2DB559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62" y="126388"/>
            <a:ext cx="2590661" cy="116833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8186DF1-FACE-DC4A-AD50-C526E416EFF7}"/>
              </a:ext>
            </a:extLst>
          </p:cNvPr>
          <p:cNvSpPr txBox="1">
            <a:spLocks/>
          </p:cNvSpPr>
          <p:nvPr/>
        </p:nvSpPr>
        <p:spPr>
          <a:xfrm>
            <a:off x="286734" y="3109829"/>
            <a:ext cx="3637902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Seeing Osteoarthritis Management Through a New Mechanistic Lens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B34A83-FFD3-8F44-8C20-54A79D4C600B}"/>
              </a:ext>
            </a:extLst>
          </p:cNvPr>
          <p:cNvSpPr txBox="1">
            <a:spLocks/>
          </p:cNvSpPr>
          <p:nvPr/>
        </p:nvSpPr>
        <p:spPr>
          <a:xfrm>
            <a:off x="286734" y="1677391"/>
            <a:ext cx="3169067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Weighing the Heavy Burden of OA: Improving Function and Quality of Life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027B37-CAD9-7641-A7C2-AE46C6F8885C}"/>
              </a:ext>
            </a:extLst>
          </p:cNvPr>
          <p:cNvSpPr txBox="1">
            <a:spLocks/>
          </p:cNvSpPr>
          <p:nvPr/>
        </p:nvSpPr>
        <p:spPr>
          <a:xfrm>
            <a:off x="4370693" y="1677391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Adopting a Tailored Approach to Managing Unmet Needs in OA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C318324-87BB-6E45-AA7E-D0CFA43D18F0}"/>
              </a:ext>
            </a:extLst>
          </p:cNvPr>
          <p:cNvSpPr txBox="1">
            <a:spLocks/>
          </p:cNvSpPr>
          <p:nvPr/>
        </p:nvSpPr>
        <p:spPr>
          <a:xfrm>
            <a:off x="4370693" y="3109829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Adapting and Adjusting: Best Practices for Utilizing Telehealth in Osteoarthritis Management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6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6C1-253A-D44A-A9B0-690774C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94807"/>
            <a:ext cx="8447579" cy="1086451"/>
          </a:xfrm>
        </p:spPr>
        <p:txBody>
          <a:bodyPr/>
          <a:lstStyle/>
          <a:p>
            <a:r>
              <a:rPr lang="en-US" sz="3600" i="1" dirty="0"/>
              <a:t>Visit the </a:t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Rheumatology Education </a:t>
            </a:r>
            <a:r>
              <a:rPr lang="en-US" b="1" dirty="0"/>
              <a:t>Hub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795BB-C7AD-F545-8DE5-4901F093E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166325"/>
            <a:ext cx="7098433" cy="1154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Free resources and education to educate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health care providers and patients on OA and a wide array of inflammatory disorders</a:t>
            </a:r>
            <a:endParaRPr lang="en-US" sz="2400" b="1" dirty="0"/>
          </a:p>
          <a:p>
            <a:pPr>
              <a:spcBef>
                <a:spcPts val="1800"/>
              </a:spcBef>
            </a:pPr>
            <a:r>
              <a:rPr lang="en-US" sz="2000" b="1" dirty="0"/>
              <a:t>https://www.cmeoutfitters.com/rheumatologydigital-hub/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D28D-04FE-AE4C-A3C4-8BE9DAA2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62908"/>
            <a:ext cx="6675242" cy="929485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Allan Gibofsky, MD, JD, MACR, FACP, FCLM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9769D-9263-B54C-845E-955B3470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892393"/>
            <a:ext cx="8133745" cy="115490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Professor of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Weill Cornell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Attending Rheumatologist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Co-Director, Clinic for Inflammatory Arthritis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Hospital for Special Surgery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New York, NY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23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Collect Credit for this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D88A-B8A9-7746-97C9-A76D6D23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9DC34-696C-F44D-BAE6-DD364D7E7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1158" y="1091954"/>
            <a:ext cx="8081683" cy="3590434"/>
          </a:xfrm>
          <a:prstGeom prst="roundRect">
            <a:avLst>
              <a:gd name="adj" fmla="val 5649"/>
            </a:avLst>
          </a:prstGeom>
          <a:solidFill>
            <a:schemeClr val="accent5"/>
          </a:solidFill>
          <a:ln w="38100" cmpd="sng">
            <a:solidFill>
              <a:schemeClr val="accent5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7160" tIns="137160" rIns="137160" bIns="137160" anchor="ctr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To receive CME/CE credit, click on the link to complete the post-test and evaluation online.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</a:t>
            </a:r>
            <a:r>
              <a:rPr lang="en-US" sz="280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TST</a:t>
            </a:r>
            <a:r>
              <a:rPr lang="en-US" sz="2800" u="sng">
                <a:solidFill>
                  <a:schemeClr val="bg2"/>
                </a:solidFill>
              </a:rPr>
              <a:t>44772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2"/>
                </a:solidFill>
              </a:rPr>
              <a:t>Be sure to fill in your </a:t>
            </a:r>
            <a:r>
              <a:rPr lang="en-US" sz="2800" b="1" dirty="0">
                <a:solidFill>
                  <a:schemeClr val="bg2"/>
                </a:solidFill>
              </a:rPr>
              <a:t>ABIM ID number </a:t>
            </a:r>
            <a:r>
              <a:rPr lang="en-US" sz="2800" dirty="0">
                <a:solidFill>
                  <a:schemeClr val="bg2"/>
                </a:solidFill>
              </a:rPr>
              <a:t>and </a:t>
            </a:r>
            <a:r>
              <a:rPr lang="en-US" sz="2800" b="1" dirty="0">
                <a:solidFill>
                  <a:schemeClr val="bg2"/>
                </a:solidFill>
              </a:rPr>
              <a:t>DOB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/>
              <a:t>(MM/DD) on the evaluation so we can submit your credit to ABIM</a:t>
            </a:r>
            <a:endParaRPr lang="en-US" sz="2800" dirty="0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Participants can print their certificate or statement of credit immediately.</a:t>
            </a:r>
          </a:p>
        </p:txBody>
      </p:sp>
    </p:spTree>
    <p:extLst>
      <p:ext uri="{BB962C8B-B14F-4D97-AF65-F5344CB8AC3E}">
        <p14:creationId xmlns:p14="http://schemas.microsoft.com/office/powerpoint/2010/main" val="20315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7682-BD5E-6C41-8A32-66D4D145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28743"/>
            <a:ext cx="8309810" cy="824841"/>
          </a:xfrm>
        </p:spPr>
        <p:txBody>
          <a:bodyPr/>
          <a:lstStyle/>
          <a:p>
            <a:r>
              <a:rPr lang="en-US" sz="2800" dirty="0"/>
              <a:t>Today’s Activity is Eligible for ABIM MOC Credit and as a CME for MIPS Improvement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1B81-B50E-F948-B00A-927D873A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382590"/>
            <a:ext cx="4018379" cy="3278421"/>
          </a:xfrm>
          <a:solidFill>
            <a:srgbClr val="DFF0D4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Be sure to fill in your </a:t>
            </a:r>
            <a:r>
              <a:rPr lang="en-US" sz="2000" b="1" dirty="0">
                <a:solidFill>
                  <a:schemeClr val="accent1"/>
                </a:solidFill>
              </a:rPr>
              <a:t>ABIM ID number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1"/>
                </a:solidFill>
              </a:rPr>
              <a:t>DOB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(MM/DD) on the evaluation so we can submit your credit to ABIM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B16F4-435E-8042-AAD3-779AE783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3" y="1382590"/>
            <a:ext cx="4062831" cy="3278422"/>
          </a:xfrm>
          <a:solidFill>
            <a:srgbClr val="E4F5FD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400" dirty="0"/>
          </a:p>
          <a:p>
            <a:pPr marL="7938" indent="0" algn="ctr">
              <a:buNone/>
            </a:pPr>
            <a:r>
              <a:rPr lang="en-US" sz="1600" dirty="0"/>
              <a:t>Over the next 90 days, actively work to incorporate improvements in your clinical practice from this presentation</a:t>
            </a:r>
          </a:p>
          <a:p>
            <a:pPr algn="ctr"/>
            <a:r>
              <a:rPr lang="en-US" sz="1600" dirty="0"/>
              <a:t>Complete the follow-up survey from CME Outfitters in approximately 3 months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CME Outfitters will send you confirmation of participation to submit to CMS attesting to your completion of a CME for MIPS Improvement Activity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9B3BA-0327-A448-9F58-74D9AF0ED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7FD79-72F5-FB49-A457-846ACA06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576749"/>
            <a:ext cx="2269298" cy="76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0B86E-8127-4443-8E22-54AC6FD85E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68416" y="1576749"/>
            <a:ext cx="2269298" cy="769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D9B67-3708-F54A-AAB5-3953B95A4A72}"/>
              </a:ext>
            </a:extLst>
          </p:cNvPr>
          <p:cNvSpPr txBox="1"/>
          <p:nvPr/>
        </p:nvSpPr>
        <p:spPr>
          <a:xfrm>
            <a:off x="733178" y="1034990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your post-test and evaluation at the conclusion of the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277801"/>
            <a:ext cx="6212471" cy="1154906"/>
          </a:xfrm>
        </p:spPr>
        <p:txBody>
          <a:bodyPr/>
          <a:lstStyle/>
          <a:p>
            <a:r>
              <a:rPr lang="en-US" dirty="0"/>
              <a:t>Integrate pain management tools for individual pain and function assessment, goal setting, and monitoring.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4D259A-B9DB-484D-866E-0E5F9062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609926"/>
            <a:ext cx="5387976" cy="667875"/>
          </a:xfrm>
        </p:spPr>
        <p:txBody>
          <a:bodyPr/>
          <a:lstStyle/>
          <a:p>
            <a:r>
              <a:rPr lang="en-US" sz="4400" dirty="0"/>
              <a:t>Learning Objective </a:t>
            </a:r>
          </a:p>
        </p:txBody>
      </p:sp>
    </p:spTree>
    <p:extLst>
      <p:ext uri="{BB962C8B-B14F-4D97-AF65-F5344CB8AC3E}">
        <p14:creationId xmlns:p14="http://schemas.microsoft.com/office/powerpoint/2010/main" val="37232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ACC0-3FAF-9848-83B9-0DA2845B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76421"/>
            <a:ext cx="8999033" cy="877163"/>
          </a:xfrm>
        </p:spPr>
        <p:txBody>
          <a:bodyPr/>
          <a:lstStyle/>
          <a:p>
            <a:r>
              <a:rPr lang="en-US" sz="3000" dirty="0"/>
              <a:t>Beyond the Joint: Burden of Osteoarthritis (OA)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3CB55-62AA-F64A-A130-4AF1DDEAF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Hawker GA. </a:t>
            </a:r>
            <a:r>
              <a:rPr lang="en-US" i="1" dirty="0"/>
              <a:t>Clin Exp </a:t>
            </a:r>
            <a:r>
              <a:rPr lang="en-US" i="1" dirty="0" err="1"/>
              <a:t>Rheumatol</a:t>
            </a:r>
            <a:r>
              <a:rPr lang="en-US" dirty="0"/>
              <a:t>. 2019;37 Suppl 120(5):3-6.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7CEAA-0707-ED41-AFB6-6563A18F9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51" r="81355" b="22068"/>
          <a:stretch/>
        </p:blipFill>
        <p:spPr>
          <a:xfrm>
            <a:off x="6148898" y="2973088"/>
            <a:ext cx="411790" cy="1051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5FE99-009B-834A-BDB4-3C6044984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8" t="9302" r="14045" b="5709"/>
          <a:stretch/>
        </p:blipFill>
        <p:spPr>
          <a:xfrm>
            <a:off x="6354793" y="2191578"/>
            <a:ext cx="989985" cy="836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0A2ED-DA95-0D42-BBB6-796918DE7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331" y="3759108"/>
            <a:ext cx="715487" cy="105156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1F3560A-FE5A-494C-A176-EE21F84AB72E}"/>
              </a:ext>
            </a:extLst>
          </p:cNvPr>
          <p:cNvGrpSpPr/>
          <p:nvPr/>
        </p:nvGrpSpPr>
        <p:grpSpPr>
          <a:xfrm>
            <a:off x="6276626" y="1061358"/>
            <a:ext cx="1682199" cy="1054161"/>
            <a:chOff x="375201" y="1064671"/>
            <a:chExt cx="1682199" cy="10541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A5492E-B98A-A34F-AB19-D14AE24C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295" y="1064671"/>
              <a:ext cx="930105" cy="9301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AA6232-7744-5249-998F-A91C8A573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8634"/>
            <a:stretch/>
          </p:blipFill>
          <p:spPr>
            <a:xfrm>
              <a:off x="375201" y="1064986"/>
              <a:ext cx="752094" cy="105384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C03FBA-0F17-A740-A62B-D170AC813D38}"/>
              </a:ext>
            </a:extLst>
          </p:cNvPr>
          <p:cNvSpPr txBox="1"/>
          <p:nvPr/>
        </p:nvSpPr>
        <p:spPr>
          <a:xfrm>
            <a:off x="4304963" y="1143149"/>
            <a:ext cx="241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Joint pain causes functional limitations and loss of independence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E5977-B807-3744-A003-A85089E8F4BD}"/>
              </a:ext>
            </a:extLst>
          </p:cNvPr>
          <p:cNvSpPr txBox="1"/>
          <p:nvPr/>
        </p:nvSpPr>
        <p:spPr>
          <a:xfrm>
            <a:off x="4573535" y="2374459"/>
            <a:ext cx="184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Poor sleep quality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21663F-841F-6E4F-8414-5C624640A467}"/>
              </a:ext>
            </a:extLst>
          </p:cNvPr>
          <p:cNvSpPr txBox="1"/>
          <p:nvPr/>
        </p:nvSpPr>
        <p:spPr>
          <a:xfrm>
            <a:off x="5214680" y="3225956"/>
            <a:ext cx="87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Fatigue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64ADC-8F03-FF4E-9C70-FE3D5CB3E2B2}"/>
              </a:ext>
            </a:extLst>
          </p:cNvPr>
          <p:cNvSpPr txBox="1"/>
          <p:nvPr/>
        </p:nvSpPr>
        <p:spPr>
          <a:xfrm>
            <a:off x="4593481" y="4139016"/>
            <a:ext cx="184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Depressed mood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657B91-A301-0A4F-8532-2BD3DBCEC1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7" t="20699" r="6456"/>
          <a:stretch/>
        </p:blipFill>
        <p:spPr>
          <a:xfrm>
            <a:off x="941384" y="1200865"/>
            <a:ext cx="2742257" cy="3395804"/>
          </a:xfrm>
          <a:custGeom>
            <a:avLst/>
            <a:gdLst>
              <a:gd name="connsiteX0" fmla="*/ 159736 w 2742257"/>
              <a:gd name="connsiteY0" fmla="*/ 2416226 h 3395804"/>
              <a:gd name="connsiteX1" fmla="*/ 159736 w 2742257"/>
              <a:gd name="connsiteY1" fmla="*/ 2558243 h 3395804"/>
              <a:gd name="connsiteX2" fmla="*/ 478113 w 2742257"/>
              <a:gd name="connsiteY2" fmla="*/ 2558243 h 3395804"/>
              <a:gd name="connsiteX3" fmla="*/ 478113 w 2742257"/>
              <a:gd name="connsiteY3" fmla="*/ 2416226 h 3395804"/>
              <a:gd name="connsiteX4" fmla="*/ 2316785 w 2742257"/>
              <a:gd name="connsiteY4" fmla="*/ 2394050 h 3395804"/>
              <a:gd name="connsiteX5" fmla="*/ 2316785 w 2742257"/>
              <a:gd name="connsiteY5" fmla="*/ 2496485 h 3395804"/>
              <a:gd name="connsiteX6" fmla="*/ 2646547 w 2742257"/>
              <a:gd name="connsiteY6" fmla="*/ 2496485 h 3395804"/>
              <a:gd name="connsiteX7" fmla="*/ 2646547 w 2742257"/>
              <a:gd name="connsiteY7" fmla="*/ 2394050 h 3395804"/>
              <a:gd name="connsiteX8" fmla="*/ 460696 w 2742257"/>
              <a:gd name="connsiteY8" fmla="*/ 1772223 h 3395804"/>
              <a:gd name="connsiteX9" fmla="*/ 460696 w 2742257"/>
              <a:gd name="connsiteY9" fmla="*/ 1951638 h 3395804"/>
              <a:gd name="connsiteX10" fmla="*/ 857838 w 2742257"/>
              <a:gd name="connsiteY10" fmla="*/ 1951638 h 3395804"/>
              <a:gd name="connsiteX11" fmla="*/ 857838 w 2742257"/>
              <a:gd name="connsiteY11" fmla="*/ 1772223 h 3395804"/>
              <a:gd name="connsiteX12" fmla="*/ 2155523 w 2742257"/>
              <a:gd name="connsiteY12" fmla="*/ 1578713 h 3395804"/>
              <a:gd name="connsiteX13" fmla="*/ 2155523 w 2742257"/>
              <a:gd name="connsiteY13" fmla="*/ 1697902 h 3395804"/>
              <a:gd name="connsiteX14" fmla="*/ 2514537 w 2742257"/>
              <a:gd name="connsiteY14" fmla="*/ 1697902 h 3395804"/>
              <a:gd name="connsiteX15" fmla="*/ 2514537 w 2742257"/>
              <a:gd name="connsiteY15" fmla="*/ 1578713 h 3395804"/>
              <a:gd name="connsiteX16" fmla="*/ 159736 w 2742257"/>
              <a:gd name="connsiteY16" fmla="*/ 914654 h 3395804"/>
              <a:gd name="connsiteX17" fmla="*/ 159736 w 2742257"/>
              <a:gd name="connsiteY17" fmla="*/ 1064163 h 3395804"/>
              <a:gd name="connsiteX18" fmla="*/ 563853 w 2742257"/>
              <a:gd name="connsiteY18" fmla="*/ 1064163 h 3395804"/>
              <a:gd name="connsiteX19" fmla="*/ 563853 w 2742257"/>
              <a:gd name="connsiteY19" fmla="*/ 914654 h 3395804"/>
              <a:gd name="connsiteX20" fmla="*/ 2176285 w 2742257"/>
              <a:gd name="connsiteY20" fmla="*/ 370313 h 3395804"/>
              <a:gd name="connsiteX21" fmla="*/ 2176285 w 2742257"/>
              <a:gd name="connsiteY21" fmla="*/ 506014 h 3395804"/>
              <a:gd name="connsiteX22" fmla="*/ 2493662 w 2742257"/>
              <a:gd name="connsiteY22" fmla="*/ 506014 h 3395804"/>
              <a:gd name="connsiteX23" fmla="*/ 2493662 w 2742257"/>
              <a:gd name="connsiteY23" fmla="*/ 370313 h 3395804"/>
              <a:gd name="connsiteX24" fmla="*/ 77519 w 2742257"/>
              <a:gd name="connsiteY24" fmla="*/ 20772 h 3395804"/>
              <a:gd name="connsiteX25" fmla="*/ 77519 w 2742257"/>
              <a:gd name="connsiteY25" fmla="*/ 270884 h 3395804"/>
              <a:gd name="connsiteX26" fmla="*/ 939667 w 2742257"/>
              <a:gd name="connsiteY26" fmla="*/ 270884 h 3395804"/>
              <a:gd name="connsiteX27" fmla="*/ 939667 w 2742257"/>
              <a:gd name="connsiteY27" fmla="*/ 20772 h 3395804"/>
              <a:gd name="connsiteX28" fmla="*/ 0 w 2742257"/>
              <a:gd name="connsiteY28" fmla="*/ 0 h 3395804"/>
              <a:gd name="connsiteX29" fmla="*/ 2742257 w 2742257"/>
              <a:gd name="connsiteY29" fmla="*/ 0 h 3395804"/>
              <a:gd name="connsiteX30" fmla="*/ 2742257 w 2742257"/>
              <a:gd name="connsiteY30" fmla="*/ 3395804 h 3395804"/>
              <a:gd name="connsiteX31" fmla="*/ 0 w 2742257"/>
              <a:gd name="connsiteY31" fmla="*/ 3395804 h 339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42257" h="3395804">
                <a:moveTo>
                  <a:pt x="159736" y="2416226"/>
                </a:moveTo>
                <a:lnTo>
                  <a:pt x="159736" y="2558243"/>
                </a:lnTo>
                <a:lnTo>
                  <a:pt x="478113" y="2558243"/>
                </a:lnTo>
                <a:lnTo>
                  <a:pt x="478113" y="2416226"/>
                </a:lnTo>
                <a:close/>
                <a:moveTo>
                  <a:pt x="2316785" y="2394050"/>
                </a:moveTo>
                <a:lnTo>
                  <a:pt x="2316785" y="2496485"/>
                </a:lnTo>
                <a:lnTo>
                  <a:pt x="2646547" y="2496485"/>
                </a:lnTo>
                <a:lnTo>
                  <a:pt x="2646547" y="2394050"/>
                </a:lnTo>
                <a:close/>
                <a:moveTo>
                  <a:pt x="460696" y="1772223"/>
                </a:moveTo>
                <a:lnTo>
                  <a:pt x="460696" y="1951638"/>
                </a:lnTo>
                <a:lnTo>
                  <a:pt x="857838" y="1951638"/>
                </a:lnTo>
                <a:lnTo>
                  <a:pt x="857838" y="1772223"/>
                </a:lnTo>
                <a:close/>
                <a:moveTo>
                  <a:pt x="2155523" y="1578713"/>
                </a:moveTo>
                <a:lnTo>
                  <a:pt x="2155523" y="1697902"/>
                </a:lnTo>
                <a:lnTo>
                  <a:pt x="2514537" y="1697902"/>
                </a:lnTo>
                <a:lnTo>
                  <a:pt x="2514537" y="1578713"/>
                </a:lnTo>
                <a:close/>
                <a:moveTo>
                  <a:pt x="159736" y="914654"/>
                </a:moveTo>
                <a:lnTo>
                  <a:pt x="159736" y="1064163"/>
                </a:lnTo>
                <a:lnTo>
                  <a:pt x="563853" y="1064163"/>
                </a:lnTo>
                <a:lnTo>
                  <a:pt x="563853" y="914654"/>
                </a:lnTo>
                <a:close/>
                <a:moveTo>
                  <a:pt x="2176285" y="370313"/>
                </a:moveTo>
                <a:lnTo>
                  <a:pt x="2176285" y="506014"/>
                </a:lnTo>
                <a:lnTo>
                  <a:pt x="2493662" y="506014"/>
                </a:lnTo>
                <a:lnTo>
                  <a:pt x="2493662" y="370313"/>
                </a:lnTo>
                <a:close/>
                <a:moveTo>
                  <a:pt x="77519" y="20772"/>
                </a:moveTo>
                <a:lnTo>
                  <a:pt x="77519" y="270884"/>
                </a:lnTo>
                <a:lnTo>
                  <a:pt x="939667" y="270884"/>
                </a:lnTo>
                <a:lnTo>
                  <a:pt x="939667" y="20772"/>
                </a:lnTo>
                <a:close/>
                <a:moveTo>
                  <a:pt x="0" y="0"/>
                </a:moveTo>
                <a:lnTo>
                  <a:pt x="2742257" y="0"/>
                </a:lnTo>
                <a:lnTo>
                  <a:pt x="2742257" y="3395804"/>
                </a:lnTo>
                <a:lnTo>
                  <a:pt x="0" y="3395804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9A1F9-02FC-7F4A-8FEC-EDC975655A3A}"/>
              </a:ext>
            </a:extLst>
          </p:cNvPr>
          <p:cNvSpPr txBox="1"/>
          <p:nvPr/>
        </p:nvSpPr>
        <p:spPr>
          <a:xfrm>
            <a:off x="1101120" y="2154954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elbow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ACA23-0C0C-D747-8A8D-1CD6805DEAB0}"/>
              </a:ext>
            </a:extLst>
          </p:cNvPr>
          <p:cNvSpPr txBox="1"/>
          <p:nvPr/>
        </p:nvSpPr>
        <p:spPr>
          <a:xfrm>
            <a:off x="1101120" y="1310966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cervical spine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3B4FB-7634-7B48-8AE6-4170B93A41CE}"/>
              </a:ext>
            </a:extLst>
          </p:cNvPr>
          <p:cNvSpPr txBox="1"/>
          <p:nvPr/>
        </p:nvSpPr>
        <p:spPr>
          <a:xfrm>
            <a:off x="3096907" y="1564931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09FB3-3AAC-1747-98E1-86DE23A7804B}"/>
              </a:ext>
            </a:extLst>
          </p:cNvPr>
          <p:cNvSpPr txBox="1"/>
          <p:nvPr/>
        </p:nvSpPr>
        <p:spPr>
          <a:xfrm>
            <a:off x="3096907" y="2757644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knee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E850B-ECF8-6846-BB4A-A83358F5D104}"/>
              </a:ext>
            </a:extLst>
          </p:cNvPr>
          <p:cNvSpPr txBox="1"/>
          <p:nvPr/>
        </p:nvSpPr>
        <p:spPr>
          <a:xfrm>
            <a:off x="1075069" y="3598337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ankle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D665A-1835-234D-AECF-00E680E6F0AC}"/>
              </a:ext>
            </a:extLst>
          </p:cNvPr>
          <p:cNvSpPr txBox="1"/>
          <p:nvPr/>
        </p:nvSpPr>
        <p:spPr>
          <a:xfrm>
            <a:off x="1415206" y="297308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fingers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0037B7-02F0-724E-9B47-B4528F10EE78}"/>
              </a:ext>
            </a:extLst>
          </p:cNvPr>
          <p:cNvSpPr txBox="1"/>
          <p:nvPr/>
        </p:nvSpPr>
        <p:spPr>
          <a:xfrm>
            <a:off x="3218799" y="3563934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toes</a:t>
            </a:r>
          </a:p>
        </p:txBody>
      </p:sp>
    </p:spTree>
    <p:extLst>
      <p:ext uri="{BB962C8B-B14F-4D97-AF65-F5344CB8AC3E}">
        <p14:creationId xmlns:p14="http://schemas.microsoft.com/office/powerpoint/2010/main" val="13260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0903-31A5-9343-924F-906021C6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What Outcomes are Important to Rheumatology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77A1-4653-9241-8B36-E3E262FD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3539443" cy="4062651"/>
          </a:xfrm>
        </p:spPr>
        <p:txBody>
          <a:bodyPr/>
          <a:lstStyle/>
          <a:p>
            <a:r>
              <a:rPr lang="en-US" sz="2000" dirty="0"/>
              <a:t>ArthritisPower registry rheumatology patients </a:t>
            </a:r>
            <a:br>
              <a:rPr lang="en-US" sz="2000" dirty="0"/>
            </a:br>
            <a:r>
              <a:rPr lang="en-US" sz="2000" dirty="0"/>
              <a:t>(n = 251), 64.1% of whom self-reported OA</a:t>
            </a:r>
          </a:p>
          <a:p>
            <a:r>
              <a:rPr lang="en-US" sz="2000" dirty="0"/>
              <a:t>Patients prompted to select up to 10 patient-reported outcomes (PRO) measures they thought were important to track for their condition via mobile and web-based app</a:t>
            </a:r>
          </a:p>
          <a:p>
            <a:r>
              <a:rPr lang="en-US" sz="2000" dirty="0"/>
              <a:t>Recorded at 3 time points over 3 months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1C17-8381-F145-AF77-E228B7F52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7938" indent="-7938"/>
            <a:r>
              <a:rPr lang="en-US" dirty="0"/>
              <a:t>Nowell W, et al. </a:t>
            </a:r>
            <a:r>
              <a:rPr lang="en-US" i="1" dirty="0"/>
              <a:t>Arthritis Rheumatol</a:t>
            </a:r>
            <a:r>
              <a:rPr lang="en-US" dirty="0"/>
              <a:t>. 2019;71 Suppl 10:1-5362. Available at https://acrabstracts.org/abstract/understanding-which-patient-</a:t>
            </a:r>
            <a:br>
              <a:rPr lang="en-US" dirty="0"/>
            </a:br>
            <a:r>
              <a:rPr lang="en-US" dirty="0"/>
              <a:t>reported-outcomes-are-important-to-rheumatology-patients-findings-from-arthritispower/. Accessed January 7, 2021.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CE013E-019E-B64F-B436-389CB25DC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28414"/>
              </p:ext>
            </p:extLst>
          </p:nvPr>
        </p:nvGraphicFramePr>
        <p:xfrm>
          <a:off x="4360059" y="1142178"/>
          <a:ext cx="4366846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045">
                  <a:extLst>
                    <a:ext uri="{9D8B030D-6E8A-4147-A177-3AD203B41FA5}">
                      <a16:colId xmlns:a16="http://schemas.microsoft.com/office/drawing/2014/main" val="396714589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96559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Fatigue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211 (84.1%)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tabLst/>
                      </a:pPr>
                      <a:r>
                        <a:rPr lang="en-US" sz="1400" dirty="0"/>
                        <a:t>Mental health (depression, anxiety, cognitive ability, anger)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 (82.1%)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7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Pain (effect on function, behavior)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205 (81.7%)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3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938" indent="0">
                        <a:tabLst/>
                      </a:pPr>
                      <a:r>
                        <a:rPr lang="en-US" sz="1400" dirty="0"/>
                        <a:t>Social function (isolation, ability to participate socially, emotional support, satisfaction)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 (66.5%)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Sleep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162 (64.5%)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3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Morning joint stiffness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142 (56.6%)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3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C0383D-154F-354F-B6C1-4FA36BCD4F68}"/>
              </a:ext>
            </a:extLst>
          </p:cNvPr>
          <p:cNvSpPr txBox="1"/>
          <p:nvPr/>
        </p:nvSpPr>
        <p:spPr>
          <a:xfrm>
            <a:off x="128934" y="4736286"/>
            <a:ext cx="784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938" indent="0">
              <a:spcBef>
                <a:spcPts val="0"/>
              </a:spcBef>
            </a:pPr>
            <a:r>
              <a:rPr lang="en-US" sz="900" dirty="0">
                <a:solidFill>
                  <a:schemeClr val="accent2"/>
                </a:solidFill>
              </a:rPr>
              <a:t>U.S. Department of Health and Human Services. Pain Management Best Practices Inter-Agency Task Force Report: Updates, Gaps, Inconsistencies, 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and Recommendations. Published May 9, 2019. Available at https://</a:t>
            </a:r>
            <a:r>
              <a:rPr lang="en-US" sz="900" dirty="0" err="1">
                <a:solidFill>
                  <a:schemeClr val="accent2"/>
                </a:solidFill>
              </a:rPr>
              <a:t>www.hhs.gov</a:t>
            </a:r>
            <a:r>
              <a:rPr lang="en-US" sz="900" dirty="0">
                <a:solidFill>
                  <a:schemeClr val="accent2"/>
                </a:solidFill>
              </a:rPr>
              <a:t>/sites/default/files/pmtf-final-report-2019-05-23.pdf.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D1FE-278D-734E-A1DA-A2C97722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16" y="386453"/>
            <a:ext cx="4411662" cy="2185214"/>
          </a:xfrm>
        </p:spPr>
        <p:txBody>
          <a:bodyPr/>
          <a:lstStyle/>
          <a:p>
            <a:r>
              <a:rPr lang="en-US" sz="3200" dirty="0"/>
              <a:t>Association of Pain and Depression: </a:t>
            </a:r>
            <a:br>
              <a:rPr lang="en-US" sz="3200" dirty="0"/>
            </a:br>
            <a:r>
              <a:rPr lang="en-US" sz="3200" dirty="0"/>
              <a:t>Biopsychosocial Model of Pain Management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A99A75-0966-CE48-923B-D6AF83EF03A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579" y="104501"/>
            <a:ext cx="4411662" cy="4476751"/>
          </a:xfrm>
        </p:spPr>
      </p:pic>
    </p:spTree>
    <p:extLst>
      <p:ext uri="{BB962C8B-B14F-4D97-AF65-F5344CB8AC3E}">
        <p14:creationId xmlns:p14="http://schemas.microsoft.com/office/powerpoint/2010/main" val="9139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02582"/>
            <a:ext cx="8500328" cy="824841"/>
          </a:xfrm>
        </p:spPr>
        <p:txBody>
          <a:bodyPr/>
          <a:lstStyle/>
          <a:p>
            <a:r>
              <a:rPr lang="en-US" sz="2800" dirty="0"/>
              <a:t>2019 ACR/Arthritis Foundation Guideline for Management of OA of the Knee and 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dirty="0"/>
              <a:t>ACR = American College of Rheumatology; NSAIDs = nonsteroidal anti-inflammatory drugs</a:t>
            </a:r>
            <a:br>
              <a:rPr lang="en-US" dirty="0"/>
            </a:br>
            <a:r>
              <a:rPr lang="en-US" dirty="0" err="1"/>
              <a:t>Kolaskinski</a:t>
            </a:r>
            <a:r>
              <a:rPr lang="en-US" dirty="0"/>
              <a:t>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803866" y="2396152"/>
            <a:ext cx="3371800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Pharmacological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367554" y="1416915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Oral NSAIDS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367554" y="2657328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Acetaminophen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1367554" y="2238727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Intra-articular Steroids (Imaging Guidance for Hip)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11914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284317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32FD96-723E-4E4A-8F3E-CFE978C48F41}"/>
              </a:ext>
            </a:extLst>
          </p:cNvPr>
          <p:cNvSpPr/>
          <p:nvPr/>
        </p:nvSpPr>
        <p:spPr>
          <a:xfrm>
            <a:off x="1367554" y="3075929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Tramadol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610091-793E-0946-B18C-F69BDA085D81}"/>
              </a:ext>
            </a:extLst>
          </p:cNvPr>
          <p:cNvSpPr/>
          <p:nvPr/>
        </p:nvSpPr>
        <p:spPr>
          <a:xfrm>
            <a:off x="1367554" y="1820124"/>
            <a:ext cx="3429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Topical NSAIDs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940AA6-0954-834A-A65A-F2BEAD18A604}"/>
              </a:ext>
            </a:extLst>
          </p:cNvPr>
          <p:cNvSpPr/>
          <p:nvPr/>
        </p:nvSpPr>
        <p:spPr>
          <a:xfrm>
            <a:off x="1367553" y="3883891"/>
            <a:ext cx="3428999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Topical Capsaicin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E8D667D-3FD8-9F49-859D-31CBB7001F7F}"/>
              </a:ext>
            </a:extLst>
          </p:cNvPr>
          <p:cNvSpPr/>
          <p:nvPr/>
        </p:nvSpPr>
        <p:spPr>
          <a:xfrm>
            <a:off x="1367554" y="3494530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Duloxetine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EC2407-02C6-7745-BD06-E6F868D89786}"/>
              </a:ext>
            </a:extLst>
          </p:cNvPr>
          <p:cNvSpPr/>
          <p:nvPr/>
        </p:nvSpPr>
        <p:spPr>
          <a:xfrm>
            <a:off x="6214683" y="4186843"/>
            <a:ext cx="1828800" cy="25083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Strongly Recommended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094B81-A861-E241-A08C-D3D5DD823726}"/>
              </a:ext>
            </a:extLst>
          </p:cNvPr>
          <p:cNvSpPr/>
          <p:nvPr/>
        </p:nvSpPr>
        <p:spPr>
          <a:xfrm>
            <a:off x="6214683" y="4488812"/>
            <a:ext cx="1828800" cy="250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Conditionally Recommended</a:t>
            </a:r>
          </a:p>
        </p:txBody>
      </p:sp>
    </p:spTree>
    <p:extLst>
      <p:ext uri="{BB962C8B-B14F-4D97-AF65-F5344CB8AC3E}">
        <p14:creationId xmlns:p14="http://schemas.microsoft.com/office/powerpoint/2010/main" val="24296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07226"/>
            <a:ext cx="8500328" cy="615553"/>
          </a:xfrm>
        </p:spPr>
        <p:txBody>
          <a:bodyPr/>
          <a:lstStyle/>
          <a:p>
            <a:r>
              <a:rPr lang="en-US" sz="2000" dirty="0"/>
              <a:t>2019 ACR/Arthritis Foundation Guideline for Non-Pharmacologic Management of OA of the Knee and Hip: </a:t>
            </a:r>
            <a:r>
              <a:rPr lang="en-US" sz="2000" i="1" dirty="0"/>
              <a:t>Strongly</a:t>
            </a:r>
            <a:r>
              <a:rPr lang="en-US" sz="2000" dirty="0"/>
              <a:t> Recommended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641376" y="2423659"/>
            <a:ext cx="3046814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403969" y="1724411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Exercise: Walking, strengthening, neuromuscular training, aquatic exercise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403968" y="2147828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Self-Efficacy and Self-Management Programs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2CB8D-AC1B-094E-9D58-3A1A05338C51}"/>
              </a:ext>
            </a:extLst>
          </p:cNvPr>
          <p:cNvSpPr/>
          <p:nvPr/>
        </p:nvSpPr>
        <p:spPr>
          <a:xfrm>
            <a:off x="1403968" y="2571245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Weight Loss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1403968" y="2994662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Tai Chi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98222F-D9E4-2841-8982-CBFA68EA87B5}"/>
              </a:ext>
            </a:extLst>
          </p:cNvPr>
          <p:cNvSpPr/>
          <p:nvPr/>
        </p:nvSpPr>
        <p:spPr>
          <a:xfrm>
            <a:off x="1403968" y="3418079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Cane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1CE680-D30F-D84B-BFB7-0F211CC505B0}"/>
              </a:ext>
            </a:extLst>
          </p:cNvPr>
          <p:cNvSpPr/>
          <p:nvPr/>
        </p:nvSpPr>
        <p:spPr>
          <a:xfrm>
            <a:off x="1403966" y="3830659"/>
            <a:ext cx="3429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Tibiofemoral Knee Brace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2046610" y="1295339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5510104" y="1303745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</p:spTree>
    <p:extLst>
      <p:ext uri="{BB962C8B-B14F-4D97-AF65-F5344CB8AC3E}">
        <p14:creationId xmlns:p14="http://schemas.microsoft.com/office/powerpoint/2010/main" val="2894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1464</Words>
  <Application>Microsoft Macintosh PowerPoint</Application>
  <PresentationFormat>On-screen Show (16:9)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CMEO_HD</vt:lpstr>
      <vt:lpstr>PowerPoint Presentation</vt:lpstr>
      <vt:lpstr>Allan Gibofsky, MD, JD, MACR, FACP, FCLM</vt:lpstr>
      <vt:lpstr>Today’s Activity is Eligible for ABIM MOC Credit and as a CME for MIPS Improvement Activity</vt:lpstr>
      <vt:lpstr>Learning Objective </vt:lpstr>
      <vt:lpstr>Beyond the Joint: Burden of Osteoarthritis (OA)</vt:lpstr>
      <vt:lpstr>What Outcomes are Important to Rheumatology Patients?</vt:lpstr>
      <vt:lpstr>Association of Pain and Depression:  Biopsychosocial Model of Pain Management</vt:lpstr>
      <vt:lpstr>2019 ACR/Arthritis Foundation Guideline for Management of OA of the Knee and Hip</vt:lpstr>
      <vt:lpstr>2019 ACR/Arthritis Foundation Guideline for Non-Pharmacologic Management of OA of the Knee and Hip: Strongly Recommended</vt:lpstr>
      <vt:lpstr>2019 ACR/Arthritis Foundation Guideline for Non-Pharmacologic Management of OA of the Knee and Hip: Conditionally Recommended</vt:lpstr>
      <vt:lpstr>Multidisciplinary Approach for the Management of OA</vt:lpstr>
      <vt:lpstr>Physical, Psychosocial, and Mind-Body Approaches to OA</vt:lpstr>
      <vt:lpstr>2019 ACR/Arthritis Foundation Guideline for Non-Pharmacologic Management of OA of the Knee and Hip: What NOT To Do</vt:lpstr>
      <vt:lpstr>Self-Efficacy and Self-Management Programs Require Health Literacy</vt:lpstr>
      <vt:lpstr>Principles of Shared Decision Making</vt:lpstr>
      <vt:lpstr>Principles of Shared Decision Making</vt:lpstr>
      <vt:lpstr>SMART Goals</vt:lpstr>
      <vt:lpstr>PowerPoint Presentation</vt:lpstr>
      <vt:lpstr>Visit the  Rheumatology Education Hub </vt:lpstr>
      <vt:lpstr>How to Collect Credit for this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Perez</dc:creator>
  <cp:lastModifiedBy>Jan Perez</cp:lastModifiedBy>
  <cp:revision>186</cp:revision>
  <cp:lastPrinted>2020-12-31T20:39:37Z</cp:lastPrinted>
  <dcterms:created xsi:type="dcterms:W3CDTF">2020-12-31T19:48:38Z</dcterms:created>
  <dcterms:modified xsi:type="dcterms:W3CDTF">2021-01-17T19:59:20Z</dcterms:modified>
</cp:coreProperties>
</file>