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4436" r:id="rId2"/>
    <p:sldId id="4463" r:id="rId3"/>
    <p:sldId id="4511" r:id="rId4"/>
    <p:sldId id="4465" r:id="rId5"/>
    <p:sldId id="4449" r:id="rId6"/>
    <p:sldId id="4446" r:id="rId7"/>
    <p:sldId id="4506" r:id="rId8"/>
    <p:sldId id="4484" r:id="rId9"/>
    <p:sldId id="4512" r:id="rId10"/>
    <p:sldId id="4485" r:id="rId11"/>
    <p:sldId id="4439" r:id="rId12"/>
    <p:sldId id="4397" r:id="rId13"/>
    <p:sldId id="4486" r:id="rId14"/>
    <p:sldId id="4487" r:id="rId15"/>
    <p:sldId id="4448" r:id="rId16"/>
    <p:sldId id="4492" r:id="rId17"/>
    <p:sldId id="4493" r:id="rId18"/>
    <p:sldId id="2687" r:id="rId19"/>
    <p:sldId id="4378" r:id="rId20"/>
    <p:sldId id="448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Perez" initials="JP" lastIdx="4" clrIdx="0">
    <p:extLst>
      <p:ext uri="{19B8F6BF-5375-455C-9EA6-DF929625EA0E}">
        <p15:presenceInfo xmlns:p15="http://schemas.microsoft.com/office/powerpoint/2012/main" userId="S::perezj@knowfully.com::dde488b3-8563-4d73-a7e1-d05c670833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9B9"/>
    <a:srgbClr val="FF957C"/>
    <a:srgbClr val="8D511C"/>
    <a:srgbClr val="C06C24"/>
    <a:srgbClr val="377A71"/>
    <a:srgbClr val="2C7167"/>
    <a:srgbClr val="E1CB3E"/>
    <a:srgbClr val="E2D059"/>
    <a:srgbClr val="F0EC6B"/>
    <a:srgbClr val="E2E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/>
    <p:restoredTop sz="77586"/>
  </p:normalViewPr>
  <p:slideViewPr>
    <p:cSldViewPr snapToGrid="0" snapToObjects="1">
      <p:cViewPr varScale="1">
        <p:scale>
          <a:sx n="106" d="100"/>
          <a:sy n="106" d="100"/>
        </p:scale>
        <p:origin x="182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Proportion of Patients with % Reduction from Baseline in Average Pain</a:t>
            </a:r>
            <a:r>
              <a:rPr lang="en-US" sz="1600" baseline="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Week 16</a:t>
            </a:r>
          </a:p>
        </c:rich>
      </c:tx>
      <c:layout>
        <c:manualLayout>
          <c:xMode val="edge"/>
          <c:yMode val="edge"/>
          <c:x val="0.13601834161253343"/>
          <c:y val="2.3301569400452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173956474775771E-2"/>
          <c:y val="0.2231709338302704"/>
          <c:w val="0.92089902785843014"/>
          <c:h val="0.57208716621725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Tanezumab 2.5 mg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≥ 30%</c:v>
                </c:pt>
                <c:pt idx="1">
                  <c:v>≥ 50%</c:v>
                </c:pt>
                <c:pt idx="2">
                  <c:v>≥ 70%</c:v>
                </c:pt>
                <c:pt idx="3">
                  <c:v>≥ 90%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0.56299999999999994</c:v>
                </c:pt>
                <c:pt idx="1">
                  <c:v>0.38</c:v>
                </c:pt>
                <c:pt idx="2">
                  <c:v>0.193</c:v>
                </c:pt>
                <c:pt idx="3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4-6541-917C-88EBBEC004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Tanezumab 5 mg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≥ 30%</c:v>
                </c:pt>
                <c:pt idx="1">
                  <c:v>≥ 50%</c:v>
                </c:pt>
                <c:pt idx="2">
                  <c:v>≥ 70%</c:v>
                </c:pt>
                <c:pt idx="3">
                  <c:v>≥ 90%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0.57599999999999996</c:v>
                </c:pt>
                <c:pt idx="1">
                  <c:v>0.40600000000000003</c:v>
                </c:pt>
                <c:pt idx="2">
                  <c:v>0.21099999999999999</c:v>
                </c:pt>
                <c:pt idx="3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04-6541-917C-88EBBEC004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NSAID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≥ 30%</c:v>
                </c:pt>
                <c:pt idx="1">
                  <c:v>≥ 50%</c:v>
                </c:pt>
                <c:pt idx="2">
                  <c:v>≥ 70%</c:v>
                </c:pt>
                <c:pt idx="3">
                  <c:v>≥ 90%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0.51500000000000001</c:v>
                </c:pt>
                <c:pt idx="1">
                  <c:v>0.34799999999999998</c:v>
                </c:pt>
                <c:pt idx="2">
                  <c:v>0.17599999999999999</c:v>
                </c:pt>
                <c:pt idx="3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04-6541-917C-88EBBEC00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316672"/>
        <c:axId val="628829424"/>
      </c:barChart>
      <c:catAx>
        <c:axId val="62831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829424"/>
        <c:crosses val="autoZero"/>
        <c:auto val="1"/>
        <c:lblAlgn val="ctr"/>
        <c:lblOffset val="100"/>
        <c:noMultiLvlLbl val="0"/>
      </c:catAx>
      <c:valAx>
        <c:axId val="62882942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31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Reduction in WOMAC</a:t>
            </a:r>
            <a:r>
              <a:rPr lang="en-US" sz="1600" baseline="0" dirty="0">
                <a:solidFill>
                  <a:schemeClr val="tx1"/>
                </a:solidFill>
              </a:rPr>
              <a:t> Pain Score from Baseline at </a:t>
            </a:r>
            <a:r>
              <a:rPr lang="en-US" sz="1600" dirty="0">
                <a:solidFill>
                  <a:schemeClr val="tx1"/>
                </a:solidFill>
              </a:rPr>
              <a:t>Week 16</a:t>
            </a:r>
          </a:p>
        </c:rich>
      </c:tx>
      <c:layout>
        <c:manualLayout>
          <c:xMode val="edge"/>
          <c:yMode val="edge"/>
          <c:x val="0.13601834161253343"/>
          <c:y val="2.3301569400452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173956474775771E-2"/>
          <c:y val="0.2231709338302704"/>
          <c:w val="0.92089902785843014"/>
          <c:h val="0.57208716621725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 = 513)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≥ 30%</c:v>
                </c:pt>
                <c:pt idx="1">
                  <c:v>≥ 50%</c:v>
                </c:pt>
                <c:pt idx="2">
                  <c:v>≥ 70%</c:v>
                </c:pt>
                <c:pt idx="3">
                  <c:v>≥ 90%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0.55600000000000005</c:v>
                </c:pt>
                <c:pt idx="1">
                  <c:v>0.36799999999999999</c:v>
                </c:pt>
                <c:pt idx="2">
                  <c:v>0.20699999999999999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4-6541-917C-88EBBEC004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Tanezumab 2.5 mg (n = 513)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≥ 30%</c:v>
                </c:pt>
                <c:pt idx="1">
                  <c:v>≥ 50%</c:v>
                </c:pt>
                <c:pt idx="2">
                  <c:v>≥ 70%</c:v>
                </c:pt>
                <c:pt idx="3">
                  <c:v>≥ 90%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0.68</c:v>
                </c:pt>
                <c:pt idx="1">
                  <c:v>0.51900000000000002</c:v>
                </c:pt>
                <c:pt idx="2">
                  <c:v>0.27900000000000003</c:v>
                </c:pt>
                <c:pt idx="3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04-6541-917C-88EBBEC004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Tanezumab 5 mg (n = 517)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≥ 30%</c:v>
                </c:pt>
                <c:pt idx="1">
                  <c:v>≥ 50%</c:v>
                </c:pt>
                <c:pt idx="2">
                  <c:v>≥ 70%</c:v>
                </c:pt>
                <c:pt idx="3">
                  <c:v>≥ 90%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0.69399999999999995</c:v>
                </c:pt>
                <c:pt idx="1">
                  <c:v>0.51800000000000002</c:v>
                </c:pt>
                <c:pt idx="2">
                  <c:v>0.29799999999999999</c:v>
                </c:pt>
                <c:pt idx="3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04-6541-917C-88EBBEC00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316672"/>
        <c:axId val="628829424"/>
      </c:barChart>
      <c:catAx>
        <c:axId val="62831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829424"/>
        <c:crosses val="autoZero"/>
        <c:auto val="1"/>
        <c:lblAlgn val="ctr"/>
        <c:lblOffset val="100"/>
        <c:noMultiLvlLbl val="0"/>
      </c:catAx>
      <c:valAx>
        <c:axId val="62882942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31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904F2-2E54-6D4F-9145-FF70E65C41AE}" type="datetimeFigureOut">
              <a:rPr lang="en-US" smtClean="0"/>
              <a:pPr/>
              <a:t>1/27/21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47599-E2E1-5B48-9E7A-469EF857F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8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21D8-40CD-BC42-85F5-94A06F6FE532}" type="datetimeFigureOut">
              <a:rPr lang="en-US" smtClean="0"/>
              <a:pPr/>
              <a:t>1/27/21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E1A8-6D11-D944-BA46-3CE3E43A53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25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.email.vimeo.com/u/?qs=21f22b2410a297428b96eb9d9ec3e30c2b5c43abb3eb7e22a6af607d9672b22c82a6aa0ec3d75cf5352ae7ddb70182fc1bb55c1e33a9977cfe66f5a3fe205e9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0:00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click.email.vimeo.com/u/?qs=21f22b2410a297428b96eb9d9ec3e30c2b5c43abb3eb7e22a6af607d9672b22c82a6aa0ec3d75cf5352ae7ddb70182fc1bb55c1e33a9977cfe66f5a3fe205e91"/>
              </a:rPr>
              <a:t>SN-130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click.email.vimeo.com/u/?qs=21f22b2410a297428b96eb9d9ec3e30c2b5c43abb3eb7e22a6af607d9672b22c82a6aa0ec3d75cf5352ae7ddb70182fc1bb55c1e33a9977cfe66f5a3fe205e91"/>
              </a:rPr>
              <a:t>https://vimeo.com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click.email.vimeo.com/u/?qs=21f22b2410a297428b96eb9d9ec3e30c2b5c43abb3eb7e22a6af607d9672b22c82a6aa0ec3d75cf5352ae7ddb70182fc1bb55c1e33a9977cfe66f5a3fe205e91"/>
              </a:rPr>
              <a:t>/501497930/aec8936db9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2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6:04:19</a:t>
            </a:r>
          </a:p>
          <a:p>
            <a:r>
              <a:rPr lang="en-US" dirty="0"/>
              <a:t>Here you can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25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6:33</a:t>
            </a:r>
          </a:p>
          <a:p>
            <a:r>
              <a:rPr lang="en-US" dirty="0"/>
              <a:t>Here you can see the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58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7:06:19</a:t>
            </a:r>
          </a:p>
          <a:p>
            <a:r>
              <a:rPr lang="en-US" dirty="0"/>
              <a:t>Adverse events at week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05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7:55</a:t>
            </a:r>
          </a:p>
          <a:p>
            <a:r>
              <a:rPr lang="en-US" dirty="0"/>
              <a:t>However, when one looked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09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9:14:11</a:t>
            </a:r>
          </a:p>
          <a:p>
            <a:r>
              <a:rPr lang="en-US" dirty="0"/>
              <a:t>Among 451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82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10:11:10</a:t>
            </a:r>
          </a:p>
          <a:p>
            <a:r>
              <a:rPr lang="en-US" dirty="0"/>
              <a:t>Here’s a slide looking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35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10:44:19</a:t>
            </a:r>
          </a:p>
          <a:p>
            <a:r>
              <a:rPr lang="en-US" dirty="0"/>
              <a:t>This slide shows adverse events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66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11:42:08</a:t>
            </a:r>
          </a:p>
          <a:p>
            <a:r>
              <a:rPr lang="en-US" dirty="0"/>
              <a:t>So let’s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90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12:10:71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go to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42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12:20:14</a:t>
            </a:r>
          </a:p>
          <a:p>
            <a:r>
              <a:rPr lang="en-US" dirty="0"/>
              <a:t>The Rheumatology Education Hub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0:15:24</a:t>
            </a:r>
          </a:p>
          <a:p>
            <a:r>
              <a:rPr lang="en-US" dirty="0"/>
              <a:t>I am Allan Gibofsky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16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12:36:24</a:t>
            </a:r>
          </a:p>
          <a:p>
            <a:r>
              <a:rPr lang="en-US" b="1" dirty="0"/>
              <a:t>To collect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EF1E-D69C-3244-A97E-8FFDA84BA5A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2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0:29:04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Today’s activity is eligible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3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1:19:24</a:t>
            </a:r>
          </a:p>
          <a:p>
            <a:r>
              <a:rPr lang="en-US" dirty="0"/>
              <a:t>Our learning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1:30:10</a:t>
            </a:r>
          </a:p>
          <a:p>
            <a:r>
              <a:rPr lang="en-US" dirty="0"/>
              <a:t>Despite a variety of therapies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12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2:07:02</a:t>
            </a:r>
          </a:p>
          <a:p>
            <a:r>
              <a:rPr lang="en-US" dirty="0"/>
              <a:t>In the last several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9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2:55:10</a:t>
            </a:r>
          </a:p>
          <a:p>
            <a:r>
              <a:rPr lang="en-US" dirty="0"/>
              <a:t>There are 2 nerve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0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3:15:17</a:t>
            </a:r>
          </a:p>
          <a:p>
            <a:r>
              <a:rPr lang="en-US" dirty="0"/>
              <a:t>In order to understand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38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4:20:02</a:t>
            </a:r>
          </a:p>
          <a:p>
            <a:r>
              <a:rPr lang="en-US" dirty="0"/>
              <a:t>Perhaps the agent that is most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9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70242-DC17-CC40-8CC6-9AC28A517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2004912"/>
            <a:ext cx="5387976" cy="1138773"/>
          </a:xfrm>
        </p:spPr>
        <p:txBody>
          <a:bodyPr anchor="b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5387975" cy="1154906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NSCME_logos_alpha"/>
          <p:cNvPicPr>
            <a:picLocks noChangeAspect="1" noChangeArrowheads="1"/>
          </p:cNvPicPr>
          <p:nvPr/>
        </p:nvPicPr>
        <p:blipFill rotWithShape="1">
          <a:blip r:embed="rId3"/>
          <a:srcRect l="4883" t="41911" r="-4883" b="15738"/>
          <a:stretch/>
        </p:blipFill>
        <p:spPr bwMode="auto">
          <a:xfrm>
            <a:off x="0" y="439116"/>
            <a:ext cx="4506271" cy="143168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NSCME_logos_alpha">
            <a:extLst>
              <a:ext uri="{FF2B5EF4-FFF2-40B4-BE49-F238E27FC236}">
                <a16:creationId xmlns:a16="http://schemas.microsoft.com/office/drawing/2014/main" id="{E951B071-16EF-4441-B8E8-E599FDE755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4883" t="41911" r="-4883" b="15738"/>
          <a:stretch/>
        </p:blipFill>
        <p:spPr bwMode="auto">
          <a:xfrm>
            <a:off x="0" y="439116"/>
            <a:ext cx="4506271" cy="143168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1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6822"/>
            <a:ext cx="7772400" cy="6155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3718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defRPr lang="en-US" sz="1800" smtClean="0"/>
            </a:lvl1pPr>
            <a:lvl2pPr marL="428625" indent="-214313">
              <a:defRPr lang="en-US" sz="1800" smtClean="0"/>
            </a:lvl2pPr>
            <a:lvl3pPr marL="600075" indent="-171450">
              <a:defRPr lang="en-US" sz="1800" smtClean="0"/>
            </a:lvl3pPr>
            <a:lvl4pPr marL="814388" indent="-171450">
              <a:defRPr lang="en-US" sz="1800" smtClean="0"/>
            </a:lvl4pPr>
            <a:lvl5pPr marL="1157288" indent="-171450">
              <a:defRPr lang="en-US"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8A73-1F1F-4567-BCED-F099CB247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7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6822"/>
            <a:ext cx="7772400" cy="6155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3718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defRPr lang="en-US" sz="1800" smtClean="0"/>
            </a:lvl1pPr>
            <a:lvl2pPr marL="428625" indent="-214313">
              <a:defRPr lang="en-US" sz="1800" smtClean="0"/>
            </a:lvl2pPr>
            <a:lvl3pPr marL="600075" indent="-171450">
              <a:defRPr lang="en-US" sz="1800" smtClean="0"/>
            </a:lvl3pPr>
            <a:lvl4pPr marL="814388" indent="-171450">
              <a:defRPr lang="en-US" sz="1800" smtClean="0"/>
            </a:lvl4pPr>
            <a:lvl5pPr marL="1157288" indent="-171450">
              <a:defRPr lang="en-US"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8A73-1F1F-4567-BCED-F099CB247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3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7F1F-7B28-4B4E-B1CE-2E29E5BFDBB3}" type="datetime1">
              <a:rPr lang="en-US" smtClean="0"/>
              <a:pPr/>
              <a:t>1/27/21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4D3D-800F-47DD-9065-0F05CDE671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0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37600" y="1123609"/>
            <a:ext cx="7056000" cy="1620000"/>
          </a:xfrm>
          <a:prstGeom prst="rect">
            <a:avLst/>
          </a:prstGeom>
        </p:spPr>
        <p:txBody>
          <a:bodyPr/>
          <a:lstStyle>
            <a:lvl1pPr marL="101246" indent="-101246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84289" indent="-214302">
              <a:lnSpc>
                <a:spcPct val="150000"/>
              </a:lnSpc>
              <a:spcBef>
                <a:spcPts val="0"/>
              </a:spcBef>
              <a:tabLst/>
              <a:defRPr lang="en-GB" sz="135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788" baseline="0">
                <a:latin typeface="Arial" pitchFamily="34" charset="0"/>
                <a:cs typeface="Arial" pitchFamily="34" charset="0"/>
              </a:defRPr>
            </a:lvl3pPr>
            <a:lvl4pPr marL="350307" indent="-101246">
              <a:defRPr sz="788">
                <a:latin typeface="Arial" pitchFamily="34" charset="0"/>
                <a:cs typeface="Arial" pitchFamily="34" charset="0"/>
              </a:defRPr>
            </a:lvl4pPr>
            <a:lvl5pPr marL="350307">
              <a:defRPr sz="788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marL="404980" lvl="1" indent="-134994" algn="l" defTabSz="342884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Char char="–"/>
            </a:pPr>
            <a:r>
              <a:rPr lang="en-GB" noProof="0" dirty="0"/>
              <a:t>Second level</a:t>
            </a:r>
          </a:p>
          <a:p>
            <a:pPr marL="404980" lvl="1" indent="-134994" algn="l" defTabSz="342884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Char char="–"/>
            </a:pPr>
            <a:r>
              <a:rPr lang="en-GB" noProof="0" dirty="0"/>
              <a:t>Third level</a:t>
            </a:r>
          </a:p>
          <a:p>
            <a:pPr marL="404980" lvl="1" indent="-134994" algn="l" defTabSz="342884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Char char="–"/>
            </a:pPr>
            <a:r>
              <a:rPr lang="en-GB" noProof="0" dirty="0"/>
              <a:t>Fourth level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7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257162" rtl="0" eaLnBrk="1" latinLnBrk="0" hangingPunct="1">
              <a:lnSpc>
                <a:spcPts val="1688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740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8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bo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9734D3-B174-7B4B-A9B6-13CEBC67F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275" y="448866"/>
            <a:ext cx="8001000" cy="4242197"/>
          </a:xfr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596646" indent="0" algn="ctr">
              <a:buNone/>
              <a:defRPr>
                <a:solidFill>
                  <a:schemeClr val="bg2"/>
                </a:solidFill>
              </a:defRPr>
            </a:lvl3pPr>
            <a:lvl4pPr marL="898398" indent="0" algn="ctr">
              <a:buNone/>
              <a:defRPr>
                <a:solidFill>
                  <a:schemeClr val="bg2"/>
                </a:solidFill>
              </a:defRPr>
            </a:lvl4pPr>
            <a:lvl5pPr marL="120015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3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33387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88467"/>
            <a:ext cx="8309810" cy="510909"/>
          </a:xfrm>
        </p:spPr>
        <p:txBody>
          <a:bodyPr wrap="square" anchor="b" anchorCtr="0">
            <a:spAutoFit/>
          </a:bodyPr>
          <a:lstStyle>
            <a:lvl1pPr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 lIns="0" rIns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095" y="469298"/>
            <a:ext cx="8309810" cy="461665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8726905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9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155519"/>
            <a:ext cx="8309810" cy="615553"/>
          </a:xfrm>
        </p:spPr>
        <p:txBody>
          <a:bodyPr/>
          <a:lstStyle>
            <a:lvl1pPr>
              <a:defRPr baseline="0">
                <a:solidFill>
                  <a:srgbClr val="77CFF5"/>
                </a:solidFill>
              </a:defRPr>
            </a:lvl1pPr>
          </a:lstStyle>
          <a:p>
            <a:r>
              <a:rPr lang="en-US" dirty="0"/>
              <a:t>Audience Response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095" y="2035035"/>
            <a:ext cx="8309810" cy="510909"/>
          </a:xfrm>
        </p:spPr>
        <p:txBody>
          <a:bodyPr wrap="square">
            <a:spAutoFit/>
          </a:bodyPr>
          <a:lstStyle>
            <a:lvl1pPr marL="0" indent="0">
              <a:buSzPct val="100000"/>
              <a:buFont typeface="+mj-lt"/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7095" y="2871345"/>
            <a:ext cx="8309810" cy="458587"/>
          </a:xfrm>
        </p:spPr>
        <p:txBody>
          <a:bodyPr wrap="square">
            <a:spAutoFit/>
          </a:bodyPr>
          <a:lstStyle>
            <a:lvl1pPr marL="385763" indent="-385763">
              <a:buClr>
                <a:schemeClr val="accent2"/>
              </a:buClr>
              <a:buSzPct val="100000"/>
              <a:buFont typeface="+mj-lt"/>
              <a:buAutoNum type="alphaUcPeriod"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9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7095" y="1155031"/>
            <a:ext cx="4018379" cy="2826378"/>
          </a:xfrm>
        </p:spPr>
        <p:txBody>
          <a:bodyPr wrap="square">
            <a:noAutofit/>
          </a:bodyPr>
          <a:lstStyle>
            <a:lvl1pPr marL="260747" indent="-260747"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4073" y="1155031"/>
            <a:ext cx="4062831" cy="2826378"/>
          </a:xfrm>
        </p:spPr>
        <p:txBody>
          <a:bodyPr wrap="square">
            <a:noAutofit/>
          </a:bodyPr>
          <a:lstStyle>
            <a:lvl1pPr marL="260747" indent="-260747"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2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3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9144001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Font typeface="Arial"/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93A72-1176-AC45-BBF4-B4F41D5C1E6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81680"/>
            <a:ext cx="8309810" cy="563231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83155A-85F1-0E44-9B1D-D1F158D5D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46496"/>
            <a:ext cx="9144000" cy="297004"/>
          </a:xfrm>
        </p:spPr>
        <p:txBody>
          <a:bodyPr lIns="228600" bIns="118872" anchor="b" anchorCtr="0">
            <a:sp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5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2D3388-E5DC-0B4D-B871-495EA714B8C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0" y="875380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4" y="155519"/>
            <a:ext cx="8001000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rtlCol="0" anchor="ctr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2112"/>
            <a:ext cx="8001000" cy="360555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56BB2-E53F-B749-873F-483CF623858D}"/>
              </a:ext>
            </a:extLst>
          </p:cNvPr>
          <p:cNvSpPr/>
          <p:nvPr userDrawn="1"/>
        </p:nvSpPr>
        <p:spPr>
          <a:xfrm flipV="1">
            <a:off x="0" y="875380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5B96B-DB9B-F34B-B656-46C723A1CE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0000"/>
          </a:blip>
          <a:stretch>
            <a:fillRect/>
          </a:stretch>
        </p:blipFill>
        <p:spPr>
          <a:xfrm>
            <a:off x="8185638" y="4736848"/>
            <a:ext cx="852854" cy="3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6" r:id="rId10"/>
    <p:sldLayoutId id="2147483747" r:id="rId11"/>
    <p:sldLayoutId id="2147483748" r:id="rId12"/>
    <p:sldLayoutId id="214748374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00" b="1" kern="1200" cap="none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9556" indent="-259556" algn="l" defTabSz="685800" rtl="0" eaLnBrk="1" latinLnBrk="0" hangingPunct="1">
        <a:lnSpc>
          <a:spcPct val="85000"/>
        </a:lnSpc>
        <a:spcBef>
          <a:spcPts val="600"/>
        </a:spcBef>
        <a:buClr>
          <a:schemeClr val="accent1"/>
        </a:buClr>
        <a:buSzPct val="115000"/>
        <a:buFont typeface="Arial"/>
        <a:buChar char="●"/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554831" indent="-211931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2pPr>
      <a:lvl3pPr marL="809244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3pPr>
      <a:lvl4pPr marL="1110996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4pPr>
      <a:lvl5pPr marL="1412748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eoutfitters.com/TST4477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B2181B-8BA2-3B41-91B3-CFBE1B1F633B}"/>
              </a:ext>
            </a:extLst>
          </p:cNvPr>
          <p:cNvSpPr txBox="1">
            <a:spLocks/>
          </p:cNvSpPr>
          <p:nvPr/>
        </p:nvSpPr>
        <p:spPr>
          <a:xfrm>
            <a:off x="400024" y="2204597"/>
            <a:ext cx="5860410" cy="197883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Seeing Osteoarthritis Management Through a New Mechanistic Lens</a:t>
            </a:r>
            <a:endParaRPr lang="en-US" sz="3200" dirty="0"/>
          </a:p>
        </p:txBody>
      </p:sp>
      <p:pic>
        <p:nvPicPr>
          <p:cNvPr id="10" name="Picture 9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46E5630-8CAE-434C-9577-5679DE183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09" y="695915"/>
            <a:ext cx="3009654" cy="1357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72F482-CFEE-B74F-B267-F39A5B7E8C4D}"/>
              </a:ext>
            </a:extLst>
          </p:cNvPr>
          <p:cNvSpPr txBox="1"/>
          <p:nvPr/>
        </p:nvSpPr>
        <p:spPr>
          <a:xfrm>
            <a:off x="400024" y="3819295"/>
            <a:ext cx="6060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6"/>
                </a:solidFill>
              </a:rPr>
              <a:t>Supported by an educational grant from Pfizer Inc</a:t>
            </a:r>
            <a:r>
              <a:rPr lang="en-US" sz="2400" i="1" dirty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2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1C97-C7D4-9A41-9294-5B31AB0C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4" y="272628"/>
            <a:ext cx="8726905" cy="484748"/>
          </a:xfrm>
        </p:spPr>
        <p:txBody>
          <a:bodyPr/>
          <a:lstStyle/>
          <a:p>
            <a:r>
              <a:rPr lang="en-US" sz="3000" dirty="0"/>
              <a:t>Tanezumab vs. NSAID: Treatment Response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CFFA548-DA6C-2046-864E-B1BA87666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962570"/>
              </p:ext>
            </p:extLst>
          </p:nvPr>
        </p:nvGraphicFramePr>
        <p:xfrm>
          <a:off x="417512" y="992857"/>
          <a:ext cx="8308975" cy="327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809B-ABD3-6346-B85C-DFACE67173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4344820"/>
            <a:ext cx="8375905" cy="798680"/>
          </a:xfrm>
        </p:spPr>
        <p:txBody>
          <a:bodyPr/>
          <a:lstStyle/>
          <a:p>
            <a:pPr marL="7938" indent="-7938">
              <a:spcBef>
                <a:spcPts val="200"/>
              </a:spcBef>
            </a:pPr>
            <a:r>
              <a:rPr lang="en-US" sz="900" dirty="0"/>
              <a:t>Tanezumab is not FDA-approved for the treatment of osteoarthritis </a:t>
            </a:r>
          </a:p>
          <a:p>
            <a:pPr marL="7938" indent="-7938">
              <a:spcBef>
                <a:spcPts val="200"/>
              </a:spcBef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*Unadjusted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≤ 0.05 for tanezumab 2.5 mg vs. NSAID</a:t>
            </a:r>
          </a:p>
          <a:p>
            <a:pPr marL="7938" indent="-7938">
              <a:spcBef>
                <a:spcPts val="200"/>
              </a:spcBef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+Unadjusted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≤ 0.05 for tanezumab 5 mg vs. NSAID</a:t>
            </a:r>
          </a:p>
          <a:p>
            <a:pPr marL="7938" indent="-7938">
              <a:spcBef>
                <a:spcPts val="200"/>
              </a:spcBef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Hunter D, et al.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Arthritis Rheumatol.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2020;72(Suppl 10). Available at https://acrabstracts.org/abstract/clinically-important-improvements-in-patients-with-osteoarthritis-treated-with-subcutaneous-tanezumab-results-from-a-56-week-randomized-nsaid-controlled-study/. Accessed December 30, 2020.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02DE3-F21A-E74E-B1E7-82CB0DCA0854}"/>
              </a:ext>
            </a:extLst>
          </p:cNvPr>
          <p:cNvSpPr txBox="1"/>
          <p:nvPr/>
        </p:nvSpPr>
        <p:spPr>
          <a:xfrm>
            <a:off x="1261872" y="1618488"/>
            <a:ext cx="25519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/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15654F-A06E-6640-96A7-5F700E67164C}"/>
                  </a:ext>
                </a:extLst>
              </p:cNvPr>
              <p:cNvSpPr txBox="1"/>
              <p:nvPr/>
            </p:nvSpPr>
            <p:spPr>
              <a:xfrm>
                <a:off x="1661160" y="1581912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15654F-A06E-6640-96A7-5F700E671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" y="1581912"/>
                <a:ext cx="32893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EB41A9-7D23-AB4E-BE52-1AB762BF35DE}"/>
                  </a:ext>
                </a:extLst>
              </p:cNvPr>
              <p:cNvSpPr txBox="1"/>
              <p:nvPr/>
            </p:nvSpPr>
            <p:spPr>
              <a:xfrm>
                <a:off x="3578352" y="2026920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EB41A9-7D23-AB4E-BE52-1AB762BF3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52" y="2026920"/>
                <a:ext cx="32893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596AFD-5C90-3749-8FD8-72FC65FE3DDE}"/>
                  </a:ext>
                </a:extLst>
              </p:cNvPr>
              <p:cNvSpPr txBox="1"/>
              <p:nvPr/>
            </p:nvSpPr>
            <p:spPr>
              <a:xfrm>
                <a:off x="7373112" y="2877312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596AFD-5C90-3749-8FD8-72FC65FE3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112" y="2877312"/>
                <a:ext cx="328936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7390783-8C84-A447-AE60-D0F357CA369A}"/>
              </a:ext>
            </a:extLst>
          </p:cNvPr>
          <p:cNvSpPr txBox="1"/>
          <p:nvPr/>
        </p:nvSpPr>
        <p:spPr>
          <a:xfrm>
            <a:off x="7373112" y="2288530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 = 2,996</a:t>
            </a:r>
          </a:p>
        </p:txBody>
      </p:sp>
    </p:spTree>
    <p:extLst>
      <p:ext uri="{BB962C8B-B14F-4D97-AF65-F5344CB8AC3E}">
        <p14:creationId xmlns:p14="http://schemas.microsoft.com/office/powerpoint/2010/main" val="41052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1C97-C7D4-9A41-9294-5B31AB0C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4" y="76421"/>
            <a:ext cx="8726905" cy="877163"/>
          </a:xfrm>
        </p:spPr>
        <p:txBody>
          <a:bodyPr/>
          <a:lstStyle/>
          <a:p>
            <a:r>
              <a:rPr lang="en-US" sz="3000" dirty="0"/>
              <a:t>Reduction in WOMAC Pain Score from Baseline: Pooled Analysis of Tanezumab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CFFA548-DA6C-2046-864E-B1BA87666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719489"/>
              </p:ext>
            </p:extLst>
          </p:nvPr>
        </p:nvGraphicFramePr>
        <p:xfrm>
          <a:off x="417512" y="992857"/>
          <a:ext cx="8308975" cy="327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D7E809B-ABD3-6346-B85C-DFACE67173E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-1" y="4332252"/>
                <a:ext cx="8375905" cy="811248"/>
              </a:xfrm>
            </p:spPr>
            <p:txBody>
              <a:bodyPr/>
              <a:lstStyle/>
              <a:p>
                <a:pPr marL="7938" indent="-7938">
                  <a:spcBef>
                    <a:spcPts val="200"/>
                  </a:spcBef>
                </a:pPr>
                <a:r>
                  <a:rPr lang="en-US" sz="900" dirty="0"/>
                  <a:t>Tanezumab is not FDA-approved for the treatment of osteoarthritis </a:t>
                </a:r>
              </a:p>
              <a:p>
                <a:pPr marL="7938" indent="-7938">
                  <a:spcBef>
                    <a:spcPts val="200"/>
                  </a:spcBef>
                </a:pPr>
                <a:r>
                  <a:rPr lang="en-US" sz="900" dirty="0"/>
                  <a:t>*</a:t>
                </a:r>
                <a:r>
                  <a:rPr lang="en-US" sz="900" i="1" dirty="0">
                    <a:latin typeface="+mn-lt"/>
                  </a:rPr>
                  <a:t>P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≤ 0.05</m:t>
                    </m:r>
                  </m:oMath>
                </a14:m>
                <a:r>
                  <a:rPr lang="en-US" sz="900" dirty="0">
                    <a:latin typeface="+mn-lt"/>
                  </a:rPr>
                  <a:t>; **</a:t>
                </a:r>
                <a:r>
                  <a:rPr lang="en-US" sz="900" i="1" dirty="0"/>
                  <a:t>P </a:t>
                </a: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0.01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900" i="1" dirty="0"/>
                  <a:t> </a:t>
                </a:r>
                <a:r>
                  <a:rPr lang="en-US" sz="900" dirty="0"/>
                  <a:t>***</a:t>
                </a:r>
                <a:r>
                  <a:rPr lang="en-US" sz="900" i="1" dirty="0"/>
                  <a:t>P </a:t>
                </a: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≤ 0.001 </a:t>
                </a:r>
                <a:r>
                  <a:rPr lang="en-US" sz="900" dirty="0"/>
                  <a:t>vs. placebo</a:t>
                </a:r>
                <a:endParaRPr lang="en-US" sz="900" i="1" dirty="0"/>
              </a:p>
              <a:p>
                <a:pPr marL="9525" indent="-9525"/>
                <a:r>
                  <a:rPr lang="en-US" sz="900" dirty="0">
                    <a:latin typeface="+mn-lt"/>
                  </a:rPr>
                  <a:t>Schnitzer T, et al. </a:t>
                </a:r>
                <a:r>
                  <a:rPr lang="en-US" sz="900" i="1" dirty="0">
                    <a:latin typeface="+mn-lt"/>
                  </a:rPr>
                  <a:t>Arthritis Rheumatol.</a:t>
                </a:r>
                <a:r>
                  <a:rPr lang="en-US" sz="900" dirty="0">
                    <a:latin typeface="+mn-lt"/>
                  </a:rPr>
                  <a:t> 2020;72 Suppl 10:1-4231. Available at </a:t>
                </a:r>
                <a:r>
                  <a:rPr lang="en-US" sz="900" dirty="0"/>
                  <a:t>https://acrabstracts.org/abstract/clinically-important-improvement-in-osteoarthritis-pain-at-week-16-after-subcutaneous-administration-of-tanezumab-pooled-analysis-from-international-studies/. </a:t>
                </a:r>
                <a:br>
                  <a:rPr lang="en-US" sz="900" dirty="0"/>
                </a:br>
                <a:r>
                  <a:rPr lang="en-US" sz="900" dirty="0"/>
                  <a:t>Accessed January 4, 2021.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D7E809B-ABD3-6346-B85C-DFACE67173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-1" y="4332252"/>
                <a:ext cx="8375905" cy="811248"/>
              </a:xfrm>
              <a:blipFill>
                <a:blip r:embed="rId4"/>
                <a:stretch>
                  <a:fillRect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CD02DE3-F21A-E74E-B1E7-82CB0DCA0854}"/>
              </a:ext>
            </a:extLst>
          </p:cNvPr>
          <p:cNvSpPr txBox="1"/>
          <p:nvPr/>
        </p:nvSpPr>
        <p:spPr>
          <a:xfrm>
            <a:off x="1608713" y="1566506"/>
            <a:ext cx="3962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***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596AFD-5C90-3749-8FD8-72FC65FE3DDE}"/>
                  </a:ext>
                </a:extLst>
              </p:cNvPr>
              <p:cNvSpPr txBox="1"/>
              <p:nvPr/>
            </p:nvSpPr>
            <p:spPr>
              <a:xfrm>
                <a:off x="7373112" y="2854229"/>
                <a:ext cx="407484" cy="3077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∗∗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596AFD-5C90-3749-8FD8-72FC65FE3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112" y="2854229"/>
                <a:ext cx="40748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8A7976A-346B-0747-8059-A372D90DFC88}"/>
              </a:ext>
            </a:extLst>
          </p:cNvPr>
          <p:cNvSpPr txBox="1"/>
          <p:nvPr/>
        </p:nvSpPr>
        <p:spPr>
          <a:xfrm rot="16200000">
            <a:off x="-767811" y="2433250"/>
            <a:ext cx="2010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Patients with response (%)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270E8E-A6FF-FA4B-B5B7-D226BD3F9186}"/>
              </a:ext>
            </a:extLst>
          </p:cNvPr>
          <p:cNvSpPr txBox="1"/>
          <p:nvPr/>
        </p:nvSpPr>
        <p:spPr>
          <a:xfrm>
            <a:off x="2046555" y="1561715"/>
            <a:ext cx="3962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***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D10055-B32A-A145-8F08-B1B330856080}"/>
              </a:ext>
            </a:extLst>
          </p:cNvPr>
          <p:cNvSpPr txBox="1"/>
          <p:nvPr/>
        </p:nvSpPr>
        <p:spPr>
          <a:xfrm>
            <a:off x="3526851" y="1909761"/>
            <a:ext cx="3962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***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A1EC2-2E66-C340-AFCE-FB4010648A61}"/>
              </a:ext>
            </a:extLst>
          </p:cNvPr>
          <p:cNvSpPr txBox="1"/>
          <p:nvPr/>
        </p:nvSpPr>
        <p:spPr>
          <a:xfrm>
            <a:off x="3925406" y="1909761"/>
            <a:ext cx="3962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***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FC10D-D7FF-504D-9BB0-E8499FF368AE}"/>
              </a:ext>
            </a:extLst>
          </p:cNvPr>
          <p:cNvSpPr txBox="1"/>
          <p:nvPr/>
        </p:nvSpPr>
        <p:spPr>
          <a:xfrm>
            <a:off x="5466010" y="2436451"/>
            <a:ext cx="3962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**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6615D9-5A79-7440-8F3B-7CA39EE7A0B6}"/>
              </a:ext>
            </a:extLst>
          </p:cNvPr>
          <p:cNvSpPr txBox="1"/>
          <p:nvPr/>
        </p:nvSpPr>
        <p:spPr>
          <a:xfrm>
            <a:off x="5864565" y="2436451"/>
            <a:ext cx="3962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17700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9B76-B8BF-5044-8DE5-91B4596A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94" y="181066"/>
            <a:ext cx="8529409" cy="458587"/>
          </a:xfrm>
        </p:spPr>
        <p:txBody>
          <a:bodyPr/>
          <a:lstStyle/>
          <a:p>
            <a:r>
              <a:rPr lang="en-US" sz="2800" dirty="0"/>
              <a:t>Adverse Events with Tanezumab at 16 weeks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0232E-6744-E840-AC9D-0661660B6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41852"/>
            <a:ext cx="9144000" cy="4016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900" dirty="0"/>
              <a:t>Tanezumab is not FDA-approved for the treatment of osteoarthritis </a:t>
            </a:r>
          </a:p>
          <a:p>
            <a:pPr>
              <a:spcBef>
                <a:spcPts val="0"/>
              </a:spcBef>
            </a:pPr>
            <a:r>
              <a:rPr lang="en-US" sz="900" dirty="0"/>
              <a:t>Schnitzer TJ, et al. </a:t>
            </a:r>
            <a:r>
              <a:rPr lang="en-US" sz="900" i="1" dirty="0"/>
              <a:t>JAMA</a:t>
            </a:r>
            <a:r>
              <a:rPr lang="en-US" sz="900" dirty="0"/>
              <a:t>. 2019;322(1):37-48.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D23371-CDF2-5241-B4C3-2C257FB3FE7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7789307"/>
              </p:ext>
            </p:extLst>
          </p:nvPr>
        </p:nvGraphicFramePr>
        <p:xfrm>
          <a:off x="197494" y="715729"/>
          <a:ext cx="8529409" cy="4017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6">
                  <a:extLst>
                    <a:ext uri="{9D8B030D-6E8A-4147-A177-3AD203B41FA5}">
                      <a16:colId xmlns:a16="http://schemas.microsoft.com/office/drawing/2014/main" val="429687805"/>
                    </a:ext>
                  </a:extLst>
                </a:gridCol>
                <a:gridCol w="1661411">
                  <a:extLst>
                    <a:ext uri="{9D8B030D-6E8A-4147-A177-3AD203B41FA5}">
                      <a16:colId xmlns:a16="http://schemas.microsoft.com/office/drawing/2014/main" val="1659702307"/>
                    </a:ext>
                  </a:extLst>
                </a:gridCol>
                <a:gridCol w="1527406">
                  <a:extLst>
                    <a:ext uri="{9D8B030D-6E8A-4147-A177-3AD203B41FA5}">
                      <a16:colId xmlns:a16="http://schemas.microsoft.com/office/drawing/2014/main" val="4191998156"/>
                    </a:ext>
                  </a:extLst>
                </a:gridCol>
                <a:gridCol w="1527406">
                  <a:extLst>
                    <a:ext uri="{9D8B030D-6E8A-4147-A177-3AD203B41FA5}">
                      <a16:colId xmlns:a16="http://schemas.microsoft.com/office/drawing/2014/main" val="1727795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Event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(n = 232)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Tanezumab 2.5 mg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(n = 231)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Tanezumab 2.5/5mg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(n = 233)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81365"/>
                  </a:ext>
                </a:extLst>
              </a:tr>
              <a:tr h="27620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Treatment-related adverse event (AE)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0" dirty="0">
                          <a:solidFill>
                            <a:schemeClr val="tx1"/>
                          </a:solidFill>
                        </a:rPr>
                        <a:t>24 (10.3%)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0" dirty="0">
                          <a:solidFill>
                            <a:schemeClr val="tx1"/>
                          </a:solidFill>
                        </a:rPr>
                        <a:t>29 (12.6%)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0" dirty="0">
                          <a:solidFill>
                            <a:schemeClr val="tx1"/>
                          </a:solidFill>
                        </a:rPr>
                        <a:t>22 (9.4%)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098348"/>
                  </a:ext>
                </a:extLst>
              </a:tr>
              <a:tr h="27620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Discontinued treatment due to AEs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 (1.3%)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 (0.4%)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 (1.3%)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202330"/>
                  </a:ext>
                </a:extLst>
              </a:tr>
              <a:tr h="276207">
                <a:tc>
                  <a:txBody>
                    <a:bodyPr/>
                    <a:lstStyle/>
                    <a:p>
                      <a:pPr marL="7938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Patients with serious AEs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 (1.7%)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 (1.7%)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 (1.7%)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682145"/>
                  </a:ext>
                </a:extLst>
              </a:tr>
              <a:tr h="276207">
                <a:tc gridSpan="4">
                  <a:txBody>
                    <a:bodyPr/>
                    <a:lstStyle/>
                    <a:p>
                      <a:pPr marL="7938" marR="0" lvl="1" indent="1588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Most common treatment-related AEs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655982"/>
                  </a:ext>
                </a:extLst>
              </a:tr>
              <a:tr h="276207">
                <a:tc>
                  <a:txBody>
                    <a:bodyPr/>
                    <a:lstStyle/>
                    <a:p>
                      <a:pPr marL="7938" marR="0" lvl="1" indent="1651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Arthralgia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29 (12.5%)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19 (8.2%)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22 (9.4%)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75622"/>
                  </a:ext>
                </a:extLst>
              </a:tr>
              <a:tr h="276207">
                <a:tc>
                  <a:txBody>
                    <a:bodyPr/>
                    <a:lstStyle/>
                    <a:p>
                      <a:pPr marL="7938" marR="0" lvl="1" indent="1651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Nasopharyngitis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 (3.4%)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12 (5.2%)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11 (4.7%)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16166"/>
                  </a:ext>
                </a:extLst>
              </a:tr>
              <a:tr h="276207">
                <a:tc>
                  <a:txBody>
                    <a:bodyPr/>
                    <a:lstStyle/>
                    <a:p>
                      <a:pPr marL="7938" marR="0" lvl="1" indent="1651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Fall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 (2.6%)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11 (4.8%)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 (2.1%)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99918"/>
                  </a:ext>
                </a:extLst>
              </a:tr>
              <a:tr h="276207">
                <a:tc>
                  <a:txBody>
                    <a:bodyPr/>
                    <a:lstStyle/>
                    <a:p>
                      <a:pPr marL="7938" marR="0" lvl="1" indent="1651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Back 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7 (3.0%)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10 (4.3%)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 (2.6%)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263745"/>
                  </a:ext>
                </a:extLst>
              </a:tr>
              <a:tr h="276207">
                <a:tc>
                  <a:txBody>
                    <a:bodyPr/>
                    <a:lstStyle/>
                    <a:p>
                      <a:pPr marL="7938" marR="0" lvl="1" indent="1651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Joint swelling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 (1.7%)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 (3.5%)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 (1.7%)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159047"/>
                  </a:ext>
                </a:extLst>
              </a:tr>
              <a:tr h="276207">
                <a:tc>
                  <a:txBody>
                    <a:bodyPr/>
                    <a:lstStyle/>
                    <a:p>
                      <a:pPr marL="173038" lvl="1" indent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sym typeface="Symbol" pitchFamily="2" charset="2"/>
                        </a:rPr>
                        <a:t>Paresthesia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 (0.4%)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 (3.5%)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 (1.3%)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421653"/>
                  </a:ext>
                </a:extLst>
              </a:tr>
              <a:tr h="276207">
                <a:tc>
                  <a:txBody>
                    <a:bodyPr/>
                    <a:lstStyle/>
                    <a:p>
                      <a:pPr marL="7938" marR="0" lvl="1" indent="1651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Upper respiratory tract infection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 (2.6%)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7 (3.0%)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 (1.3%)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264006"/>
                  </a:ext>
                </a:extLst>
              </a:tr>
              <a:tr h="276207">
                <a:tc>
                  <a:txBody>
                    <a:bodyPr/>
                    <a:lstStyle/>
                    <a:p>
                      <a:pPr marL="7938" marR="0" lvl="1" indent="1651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Musculoskeletal 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 (3.4%)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7 (3.0%)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 (0.9%)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8096"/>
                  </a:ext>
                </a:extLst>
              </a:tr>
              <a:tr h="276207">
                <a:tc>
                  <a:txBody>
                    <a:bodyPr/>
                    <a:lstStyle/>
                    <a:p>
                      <a:pPr marL="7938" marR="0" lvl="1" indent="1651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Headache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7 (3.0%)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 (2.6%)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7 (3.0%)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613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3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EE82-E961-2343-B9F3-D3E7BBD6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-2062"/>
            <a:ext cx="8309810" cy="1034129"/>
          </a:xfrm>
        </p:spPr>
        <p:txBody>
          <a:bodyPr/>
          <a:lstStyle/>
          <a:p>
            <a:r>
              <a:rPr lang="en-US" dirty="0"/>
              <a:t>Integrated Analysis of Joint Safety with Tanezumab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55AD-DFAC-7F45-8169-3BB5DE57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490186"/>
          </a:xfrm>
        </p:spPr>
        <p:txBody>
          <a:bodyPr/>
          <a:lstStyle/>
          <a:p>
            <a:r>
              <a:rPr lang="en-US" sz="2400" dirty="0"/>
              <a:t>Due to potential risk of rapidly progressive OA, recent phase 3 studies have included a comprehensive prospective assessment of joint safety</a:t>
            </a:r>
          </a:p>
          <a:p>
            <a:r>
              <a:rPr lang="en-US" sz="2400" dirty="0"/>
              <a:t>Joint safety outcomes were adjudicated by a blind external Adjudication Committee</a:t>
            </a:r>
          </a:p>
          <a:p>
            <a:r>
              <a:rPr lang="en-US" sz="2400" dirty="0"/>
              <a:t>Adjudicated composite joint safety endpoint (CJSE) included</a:t>
            </a:r>
          </a:p>
          <a:p>
            <a:pPr lvl="1"/>
            <a:r>
              <a:rPr lang="en-US" sz="2000" dirty="0"/>
              <a:t>Primary osteonecrosis (ON)</a:t>
            </a:r>
          </a:p>
          <a:p>
            <a:pPr lvl="1"/>
            <a:r>
              <a:rPr lang="en-US" sz="2000" dirty="0"/>
              <a:t>Rapidly progressive OA type 1 (RPOA1) or type 2 (RPOA2)</a:t>
            </a:r>
          </a:p>
          <a:p>
            <a:pPr lvl="1"/>
            <a:r>
              <a:rPr lang="en-US" sz="2000" dirty="0"/>
              <a:t>Subchondral insufficiency fracture (SIF) </a:t>
            </a:r>
          </a:p>
          <a:p>
            <a:pPr lvl="1"/>
            <a:r>
              <a:rPr lang="en-US" sz="2000" dirty="0"/>
              <a:t>Pathological fracture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5632A-9F35-E94A-89CD-ECA509B149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644645"/>
            <a:ext cx="8309810" cy="498855"/>
          </a:xfrm>
        </p:spPr>
        <p:txBody>
          <a:bodyPr/>
          <a:lstStyle/>
          <a:p>
            <a:pPr marL="7938" indent="-7938">
              <a:spcBef>
                <a:spcPts val="200"/>
              </a:spcBef>
            </a:pPr>
            <a:r>
              <a:rPr lang="en-US" sz="900" dirty="0"/>
              <a:t>Tanezumab is not FDA-approved for the treatment of osteoarthritis </a:t>
            </a:r>
          </a:p>
          <a:p>
            <a:pPr marL="7938" indent="-7938">
              <a:spcBef>
                <a:spcPts val="200"/>
              </a:spcBef>
            </a:pPr>
            <a:r>
              <a:rPr lang="en-US" sz="900" dirty="0" err="1"/>
              <a:t>Carrino</a:t>
            </a:r>
            <a:r>
              <a:rPr lang="en-US" sz="900" dirty="0"/>
              <a:t> J, et al. </a:t>
            </a:r>
            <a:r>
              <a:rPr lang="en-US" sz="900" i="1" dirty="0"/>
              <a:t>Arthritis Rheumatol.</a:t>
            </a:r>
            <a:r>
              <a:rPr lang="en-US" sz="900" dirty="0"/>
              <a:t> 2020;72 Suppl 10:1-4231. Available at https://acrabstracts.org/abstract/joint-safety-with-tanezumab-integrated-analyses-from-randomized-controlled-phase-3-studies-in-patients-with-osteoarthritis/. Accessed January 4, 2021.</a:t>
            </a:r>
          </a:p>
        </p:txBody>
      </p:sp>
    </p:spTree>
    <p:extLst>
      <p:ext uri="{BB962C8B-B14F-4D97-AF65-F5344CB8AC3E}">
        <p14:creationId xmlns:p14="http://schemas.microsoft.com/office/powerpoint/2010/main" val="30197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CC60-5B29-0B43-B918-B696C44E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 dirty="0"/>
              <a:t>Adjudicated Composite Joint Safety Endpoint (CJSE)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23777-F15F-3A41-8802-0FD37900F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088544"/>
            <a:ext cx="8309810" cy="3307059"/>
          </a:xfrm>
        </p:spPr>
        <p:txBody>
          <a:bodyPr/>
          <a:lstStyle/>
          <a:p>
            <a:r>
              <a:rPr lang="en-US" sz="2200" dirty="0"/>
              <a:t>Among 451 patients, 145 were adjudicated to have a primary outcome which was a CJSE</a:t>
            </a:r>
          </a:p>
          <a:p>
            <a:pPr lvl="2"/>
            <a:r>
              <a:rPr lang="en-US" sz="2000" dirty="0"/>
              <a:t>Rapidly progressive OA type 1 (RPOA1): 69%</a:t>
            </a:r>
          </a:p>
          <a:p>
            <a:pPr lvl="2"/>
            <a:r>
              <a:rPr lang="en-US" sz="2000" dirty="0"/>
              <a:t>Rapidly progressive OA type 2 (RPOA2): 17%</a:t>
            </a:r>
          </a:p>
          <a:p>
            <a:pPr lvl="2"/>
            <a:r>
              <a:rPr lang="en-US" sz="2000" dirty="0"/>
              <a:t>Subchondral insufficiency fracture (SIF): 12%</a:t>
            </a:r>
          </a:p>
          <a:p>
            <a:pPr lvl="2"/>
            <a:r>
              <a:rPr lang="en-US" sz="2000" dirty="0"/>
              <a:t>Primary osteonecrosis (ON): 2%</a:t>
            </a:r>
          </a:p>
          <a:p>
            <a:r>
              <a:rPr lang="en-US" sz="2200" dirty="0"/>
              <a:t>Proportion of patients with adjudicated CJSE was higher in tanezumab-treated patients compared to placebo or NSAID, with the incidence increasing with increasing dose of tanezumab</a:t>
            </a:r>
          </a:p>
          <a:p>
            <a:r>
              <a:rPr lang="en-US" sz="2200" dirty="0"/>
              <a:t>RPOA2 was more often associated with joint replacement than RPOA1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BF13-9FBF-934D-B6CF-F44D00CDF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618484"/>
            <a:ext cx="8309810" cy="525016"/>
          </a:xfrm>
        </p:spPr>
        <p:txBody>
          <a:bodyPr/>
          <a:lstStyle/>
          <a:p>
            <a:pPr marL="7938" indent="-7938">
              <a:spcBef>
                <a:spcPts val="200"/>
              </a:spcBef>
            </a:pPr>
            <a:r>
              <a:rPr lang="en-US" sz="900" dirty="0"/>
              <a:t>Tanezumab is not FDA-approved for the treatment of osteoarthritis </a:t>
            </a:r>
          </a:p>
          <a:p>
            <a:pPr marL="7938" indent="-7938">
              <a:spcBef>
                <a:spcPts val="200"/>
              </a:spcBef>
            </a:pPr>
            <a:r>
              <a:rPr lang="en-US" sz="900" dirty="0" err="1"/>
              <a:t>C</a:t>
            </a:r>
            <a:r>
              <a:rPr lang="en-US" dirty="0" err="1"/>
              <a:t>arrino</a:t>
            </a:r>
            <a:r>
              <a:rPr lang="en-US" dirty="0"/>
              <a:t> J, et al. </a:t>
            </a:r>
            <a:r>
              <a:rPr lang="en-US" i="1" dirty="0"/>
              <a:t>Arthritis </a:t>
            </a:r>
            <a:r>
              <a:rPr lang="en-US" i="1" dirty="0" err="1"/>
              <a:t>Rheumatol</a:t>
            </a:r>
            <a:r>
              <a:rPr lang="en-US" i="1" dirty="0"/>
              <a:t>.</a:t>
            </a:r>
            <a:r>
              <a:rPr lang="en-US" dirty="0"/>
              <a:t> 2020;72 Suppl 10:1-4231. Available at https://</a:t>
            </a:r>
            <a:r>
              <a:rPr lang="en-US" dirty="0" err="1"/>
              <a:t>acrabstracts.org</a:t>
            </a:r>
            <a:r>
              <a:rPr lang="en-US" dirty="0"/>
              <a:t>/abstract/joint-safety-with-tanezumab-integrated-analyses-from-randomized-controlled-phase-3-studies-in-patients-with-osteoarthritis/. Accessed January 4, 2021.</a:t>
            </a:r>
          </a:p>
        </p:txBody>
      </p:sp>
    </p:spTree>
    <p:extLst>
      <p:ext uri="{BB962C8B-B14F-4D97-AF65-F5344CB8AC3E}">
        <p14:creationId xmlns:p14="http://schemas.microsoft.com/office/powerpoint/2010/main" val="12420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93BA6E5-9422-41FB-95D1-9EA38687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Fasinumab on OA Pain</a:t>
            </a: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9232095F-8AE9-3747-8E23-DCF82197C7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315198"/>
              </p:ext>
            </p:extLst>
          </p:nvPr>
        </p:nvGraphicFramePr>
        <p:xfrm>
          <a:off x="301752" y="1150557"/>
          <a:ext cx="8695944" cy="278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324">
                  <a:extLst>
                    <a:ext uri="{9D8B030D-6E8A-4147-A177-3AD203B41FA5}">
                      <a16:colId xmlns:a16="http://schemas.microsoft.com/office/drawing/2014/main" val="169229959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561937511"/>
                    </a:ext>
                  </a:extLst>
                </a:gridCol>
                <a:gridCol w="1641348">
                  <a:extLst>
                    <a:ext uri="{9D8B030D-6E8A-4147-A177-3AD203B41FA5}">
                      <a16:colId xmlns:a16="http://schemas.microsoft.com/office/drawing/2014/main" val="482303455"/>
                    </a:ext>
                  </a:extLst>
                </a:gridCol>
                <a:gridCol w="1449324">
                  <a:extLst>
                    <a:ext uri="{9D8B030D-6E8A-4147-A177-3AD203B41FA5}">
                      <a16:colId xmlns:a16="http://schemas.microsoft.com/office/drawing/2014/main" val="400608316"/>
                    </a:ext>
                  </a:extLst>
                </a:gridCol>
                <a:gridCol w="1449324">
                  <a:extLst>
                    <a:ext uri="{9D8B030D-6E8A-4147-A177-3AD203B41FA5}">
                      <a16:colId xmlns:a16="http://schemas.microsoft.com/office/drawing/2014/main" val="373499409"/>
                    </a:ext>
                  </a:extLst>
                </a:gridCol>
                <a:gridCol w="1449324">
                  <a:extLst>
                    <a:ext uri="{9D8B030D-6E8A-4147-A177-3AD203B41FA5}">
                      <a16:colId xmlns:a16="http://schemas.microsoft.com/office/drawing/2014/main" val="2189931148"/>
                    </a:ext>
                  </a:extLst>
                </a:gridCol>
              </a:tblGrid>
              <a:tr h="599445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Change from Baseline to Week 16 in WOMAC Pain Subscale Scores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76556"/>
                  </a:ext>
                </a:extLst>
              </a:tr>
              <a:tr h="812946">
                <a:tc>
                  <a:txBody>
                    <a:bodyPr/>
                    <a:lstStyle/>
                    <a:p>
                      <a:r>
                        <a:rPr lang="en-US" dirty="0"/>
                        <a:t>Measure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  <a:p>
                      <a:pPr algn="ctr"/>
                      <a:r>
                        <a:rPr lang="en-US" dirty="0"/>
                        <a:t>(n = 83)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FAS 1 mg </a:t>
                      </a:r>
                    </a:p>
                    <a:p>
                      <a:pPr algn="ctr"/>
                      <a:r>
                        <a:rPr lang="en-US" dirty="0"/>
                        <a:t>(n = 85)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FAS 3 mg </a:t>
                      </a:r>
                    </a:p>
                    <a:p>
                      <a:pPr algn="ctr"/>
                      <a:r>
                        <a:rPr lang="en-US" dirty="0"/>
                        <a:t>(n = 84)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FAS 6 mg </a:t>
                      </a:r>
                    </a:p>
                    <a:p>
                      <a:pPr algn="ctr"/>
                      <a:r>
                        <a:rPr lang="en-US" dirty="0"/>
                        <a:t>(n = 85)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FAS 9 mg </a:t>
                      </a:r>
                    </a:p>
                    <a:p>
                      <a:pPr algn="ctr"/>
                      <a:r>
                        <a:rPr lang="en-US" dirty="0"/>
                        <a:t>(n = 84)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889624"/>
                  </a:ext>
                </a:extLst>
              </a:tr>
              <a:tr h="556026">
                <a:tc>
                  <a:txBody>
                    <a:bodyPr/>
                    <a:lstStyle/>
                    <a:p>
                      <a:r>
                        <a:rPr lang="en-US" dirty="0"/>
                        <a:t>Median 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-2.2 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-3.2 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-3.5 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-3.4 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-3.8 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693361"/>
                  </a:ext>
                </a:extLst>
              </a:tr>
              <a:tr h="812946">
                <a:tc>
                  <a:txBody>
                    <a:bodyPr/>
                    <a:lstStyle/>
                    <a:p>
                      <a:r>
                        <a:rPr lang="en-US" i="1" dirty="0"/>
                        <a:t>P </a:t>
                      </a:r>
                      <a:r>
                        <a:rPr lang="en-US" i="0" dirty="0"/>
                        <a:t>value</a:t>
                      </a:r>
                      <a:r>
                        <a:rPr lang="en-US" i="1" dirty="0"/>
                        <a:t> </a:t>
                      </a:r>
                      <a:r>
                        <a:rPr lang="en-US" dirty="0"/>
                        <a:t>vs. placebo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0.0025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0.0029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0.0304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0.0001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523173"/>
                  </a:ext>
                </a:extLst>
              </a:tr>
            </a:tbl>
          </a:graphicData>
        </a:graphic>
      </p:graphicFrame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4E4AC22-5C52-2A4A-B7F2-FB4E8FB3C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9756"/>
            <a:ext cx="9144000" cy="563744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err="1"/>
              <a:t>Fasinumab</a:t>
            </a:r>
            <a:r>
              <a:rPr lang="en-US" dirty="0"/>
              <a:t> is not FDA-approved for the treatment of osteoarthritis </a:t>
            </a:r>
          </a:p>
          <a:p>
            <a:pPr>
              <a:spcBef>
                <a:spcPts val="200"/>
              </a:spcBef>
            </a:pPr>
            <a:r>
              <a:rPr lang="en-US" dirty="0"/>
              <a:t>FAS = </a:t>
            </a:r>
            <a:r>
              <a:rPr lang="en-US" dirty="0" err="1"/>
              <a:t>fasinumab</a:t>
            </a:r>
            <a:endParaRPr lang="en-US" dirty="0"/>
          </a:p>
          <a:p>
            <a:pPr>
              <a:spcBef>
                <a:spcPts val="200"/>
              </a:spcBef>
            </a:pPr>
            <a:r>
              <a:rPr lang="en-US" dirty="0"/>
              <a:t>Dakin P, et al. </a:t>
            </a:r>
            <a:r>
              <a:rPr lang="en-US" i="1" dirty="0"/>
              <a:t>Arthritis Rheumatol</a:t>
            </a:r>
            <a:r>
              <a:rPr lang="en-US" dirty="0"/>
              <a:t>. 2019;71(11):1824-1834. </a:t>
            </a:r>
          </a:p>
        </p:txBody>
      </p:sp>
    </p:spTree>
    <p:extLst>
      <p:ext uri="{BB962C8B-B14F-4D97-AF65-F5344CB8AC3E}">
        <p14:creationId xmlns:p14="http://schemas.microsoft.com/office/powerpoint/2010/main" val="35002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9B76-B8BF-5044-8DE5-91B4596A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94" y="181066"/>
            <a:ext cx="8529409" cy="458587"/>
          </a:xfrm>
        </p:spPr>
        <p:txBody>
          <a:bodyPr/>
          <a:lstStyle/>
          <a:p>
            <a:r>
              <a:rPr lang="en-US" sz="2800" dirty="0"/>
              <a:t>Adverse Events with Fasinumab at 16 weeks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0232E-6744-E840-AC9D-0661660B6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41852"/>
            <a:ext cx="9144000" cy="4016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900" dirty="0" err="1"/>
              <a:t>Fasinumab</a:t>
            </a:r>
            <a:r>
              <a:rPr lang="en-US" sz="900" dirty="0"/>
              <a:t> is not FDA-approved for the treatment of osteoarthritis </a:t>
            </a:r>
          </a:p>
          <a:p>
            <a:pPr>
              <a:spcBef>
                <a:spcPts val="0"/>
              </a:spcBef>
            </a:pPr>
            <a:r>
              <a:rPr lang="en-US" sz="900" dirty="0"/>
              <a:t>Dakin P, et al. </a:t>
            </a:r>
            <a:r>
              <a:rPr lang="en-US" sz="900" i="1" dirty="0"/>
              <a:t>Arthritis Rheumatol</a:t>
            </a:r>
            <a:r>
              <a:rPr lang="en-US" sz="900" dirty="0"/>
              <a:t>. 2019;71(11):1824-1834.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D23371-CDF2-5241-B4C3-2C257FB3FE7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6352698"/>
              </p:ext>
            </p:extLst>
          </p:nvPr>
        </p:nvGraphicFramePr>
        <p:xfrm>
          <a:off x="197494" y="581372"/>
          <a:ext cx="8641705" cy="416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6975">
                  <a:extLst>
                    <a:ext uri="{9D8B030D-6E8A-4147-A177-3AD203B41FA5}">
                      <a16:colId xmlns:a16="http://schemas.microsoft.com/office/drawing/2014/main" val="429687805"/>
                    </a:ext>
                  </a:extLst>
                </a:gridCol>
                <a:gridCol w="1166648">
                  <a:extLst>
                    <a:ext uri="{9D8B030D-6E8A-4147-A177-3AD203B41FA5}">
                      <a16:colId xmlns:a16="http://schemas.microsoft.com/office/drawing/2014/main" val="3289155046"/>
                    </a:ext>
                  </a:extLst>
                </a:gridCol>
                <a:gridCol w="1608082">
                  <a:extLst>
                    <a:ext uri="{9D8B030D-6E8A-4147-A177-3AD203B41FA5}">
                      <a16:colId xmlns:a16="http://schemas.microsoft.com/office/drawing/2014/main" val="2320177144"/>
                    </a:ext>
                  </a:extLst>
                </a:gridCol>
              </a:tblGrid>
              <a:tr h="60143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Event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(n = 82)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Combined Fasinumab Doses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(n = 337)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81365"/>
                  </a:ext>
                </a:extLst>
              </a:tr>
              <a:tr h="42959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Infections and infestations (upper respiratory tract, urinary tract infection, sinusitis)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>
                          <a:solidFill>
                            <a:schemeClr val="tx1"/>
                          </a:solidFill>
                        </a:rPr>
                        <a:t>13 (15.9%)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>
                          <a:solidFill>
                            <a:schemeClr val="tx1"/>
                          </a:solidFill>
                        </a:rPr>
                        <a:t>72 (21.4%)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098348"/>
                  </a:ext>
                </a:extLst>
              </a:tr>
              <a:tr h="42959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Musculoskeletal (arthralgia, back pain, joint swelling, extremity pain, myalgia, OA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 (17.1%)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63 (18.7%)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202330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marL="7938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Nervous system disorders (headache, paresthesia, dizziness, hypoesthesia)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 (8.5%)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57 (16.9%)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682145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marL="7938" marR="0" lvl="1" indent="1588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Gastrointestinal disorders (nausea, diarrhea, dry mouth, vomiting)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 (8.5%)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35 (10.4%)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75622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marL="7938" marR="0" lvl="1" indent="1588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Vascular disorders (orthostatic hypotension, hypertension)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 (9.8%)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19 (5.6%)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16166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marL="7938" marR="0" lvl="1" indent="1588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Skin and subcutaneous tissue disorders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 (1.2%)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17 (5.0%)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99918"/>
                  </a:ext>
                </a:extLst>
              </a:tr>
              <a:tr h="295690">
                <a:tc gridSpan="3">
                  <a:txBody>
                    <a:bodyPr/>
                    <a:lstStyle/>
                    <a:p>
                      <a:pPr marL="7938" marR="0" lvl="1" indent="1588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Arthropathies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7938" marR="0" lvl="1" indent="1588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97353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marL="7938" marR="0" lvl="1" indent="1588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Number of arthropathies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543614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marL="7938" marR="0" lvl="1" indent="1588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Patients with ≥ 1 arthropathy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 (1.2%)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 (6.5%)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07218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marL="7938" marR="0" lvl="1" indent="1588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Number of joint replacements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403314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marL="7938" marR="0" lvl="1" indent="1588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Patients with ≥ 1 joint replacement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 (3.7%)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13 (3.9%)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221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0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45E7F3-A872-D346-921A-A5B19F14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66978-5C49-4345-95DF-E4195380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2262158"/>
          </a:xfrm>
        </p:spPr>
        <p:txBody>
          <a:bodyPr/>
          <a:lstStyle/>
          <a:p>
            <a:r>
              <a:rPr lang="en-US" dirty="0"/>
              <a:t>Recognize the role of novel targets for pain management such as nerve growth factor</a:t>
            </a:r>
          </a:p>
          <a:p>
            <a:r>
              <a:rPr lang="en-US" dirty="0"/>
              <a:t>Evaluate efficacy and safety of novel mechanisms of action for pain management in patients with OA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3AE53-0B66-F741-9967-93E092DA2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095" y="486990"/>
            <a:ext cx="8309810" cy="406265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ttainable,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F6C344-7BA1-3144-8258-9E7D0B477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A473A67-368D-B148-B15F-38FFB00FC390}"/>
              </a:ext>
            </a:extLst>
          </p:cNvPr>
          <p:cNvSpPr txBox="1"/>
          <p:nvPr/>
        </p:nvSpPr>
        <p:spPr>
          <a:xfrm>
            <a:off x="0" y="444990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www.CMEOutfitters.com/rheumatology-digital-hub/</a:t>
            </a:r>
          </a:p>
        </p:txBody>
      </p:sp>
      <p:pic>
        <p:nvPicPr>
          <p:cNvPr id="15" name="Picture 1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55B82A7-81EC-E549-AA9A-DE2DB5590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62" y="126388"/>
            <a:ext cx="2590661" cy="116833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8186DF1-FACE-DC4A-AD50-C526E416EFF7}"/>
              </a:ext>
            </a:extLst>
          </p:cNvPr>
          <p:cNvSpPr txBox="1">
            <a:spLocks/>
          </p:cNvSpPr>
          <p:nvPr/>
        </p:nvSpPr>
        <p:spPr>
          <a:xfrm>
            <a:off x="286734" y="1738986"/>
            <a:ext cx="3904940" cy="10497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Weighing the Heavy Burden of OA: Improving Function and Quality of Life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8B34A83-FFD3-8F44-8C20-54A79D4C600B}"/>
              </a:ext>
            </a:extLst>
          </p:cNvPr>
          <p:cNvSpPr txBox="1">
            <a:spLocks/>
          </p:cNvSpPr>
          <p:nvPr/>
        </p:nvSpPr>
        <p:spPr>
          <a:xfrm>
            <a:off x="286734" y="2925995"/>
            <a:ext cx="3169067" cy="10497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Finding Function: A Holistic Approach to Managing OA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027B37-CAD9-7641-A7C2-AE46C6F8885C}"/>
              </a:ext>
            </a:extLst>
          </p:cNvPr>
          <p:cNvSpPr txBox="1">
            <a:spLocks/>
          </p:cNvSpPr>
          <p:nvPr/>
        </p:nvSpPr>
        <p:spPr>
          <a:xfrm>
            <a:off x="4370693" y="1738986"/>
            <a:ext cx="4252896" cy="10497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Adopting a Tailored Approach to Managing Unmet Needs in OA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C318324-87BB-6E45-AA7E-D0CFA43D18F0}"/>
              </a:ext>
            </a:extLst>
          </p:cNvPr>
          <p:cNvSpPr txBox="1">
            <a:spLocks/>
          </p:cNvSpPr>
          <p:nvPr/>
        </p:nvSpPr>
        <p:spPr>
          <a:xfrm>
            <a:off x="4370693" y="2925995"/>
            <a:ext cx="4252896" cy="10497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Adapting and Adjusting: Best Practices for Utilizing Telehealth in Osteoarthritis Management </a:t>
            </a:r>
          </a:p>
        </p:txBody>
      </p:sp>
    </p:spTree>
    <p:extLst>
      <p:ext uri="{BB962C8B-B14F-4D97-AF65-F5344CB8AC3E}">
        <p14:creationId xmlns:p14="http://schemas.microsoft.com/office/powerpoint/2010/main" val="20684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76C1-253A-D44A-A9B0-690774CE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6" y="1994807"/>
            <a:ext cx="8447579" cy="1086451"/>
          </a:xfrm>
        </p:spPr>
        <p:txBody>
          <a:bodyPr/>
          <a:lstStyle/>
          <a:p>
            <a:r>
              <a:rPr lang="en-US" sz="3600" i="1" dirty="0"/>
              <a:t>Visit the </a:t>
            </a:r>
            <a:br>
              <a:rPr lang="en-US" dirty="0"/>
            </a:br>
            <a:r>
              <a:rPr lang="en-US" b="1" dirty="0">
                <a:solidFill>
                  <a:schemeClr val="bg1"/>
                </a:solidFill>
              </a:rPr>
              <a:t>Rheumatology Education </a:t>
            </a:r>
            <a:r>
              <a:rPr lang="en-US" b="1" dirty="0"/>
              <a:t>Hub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795BB-C7AD-F545-8DE5-4901F093E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3166325"/>
            <a:ext cx="7098433" cy="1154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Free resources and education to educate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health care providers and patients on OA and a wide array of inflammatory disorders</a:t>
            </a:r>
            <a:endParaRPr lang="en-US" sz="2400" b="1" dirty="0"/>
          </a:p>
          <a:p>
            <a:pPr>
              <a:spcBef>
                <a:spcPts val="1800"/>
              </a:spcBef>
            </a:pPr>
            <a:r>
              <a:rPr lang="en-US" sz="2000" b="1" dirty="0"/>
              <a:t>https://www.cmeoutfitters.com/rheumatologydigital-hub/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36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D28D-04FE-AE4C-A3C4-8BE9DAA2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6" y="1962908"/>
            <a:ext cx="6675242" cy="929485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</a:rPr>
              <a:t>Allan Gibofsky, MD, JD, MACR, FACP, FCLM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9769D-9263-B54C-845E-955B34709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2892393"/>
            <a:ext cx="8133745" cy="115490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/>
              <a:t>Professor of Medicine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Weill Cornell Medicine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Attending Rheumatologist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Co-Director, Clinic for Inflammatory Arthritis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Hospital for Special Surgery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New York, NY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78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Collect Credit for this Activity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31158" y="1091954"/>
            <a:ext cx="8081683" cy="3590434"/>
          </a:xfrm>
          <a:prstGeom prst="roundRect">
            <a:avLst>
              <a:gd name="adj" fmla="val 5649"/>
            </a:avLst>
          </a:prstGeom>
          <a:solidFill>
            <a:schemeClr val="accent5"/>
          </a:solidFill>
          <a:ln w="38100" cmpd="sng">
            <a:solidFill>
              <a:schemeClr val="accent5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37160" tIns="137160" rIns="137160" bIns="137160" anchor="ctr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1000"/>
              </a:spcBef>
            </a:pPr>
            <a:r>
              <a:rPr lang="en-US" sz="2800" dirty="0"/>
              <a:t>To receive CME/CE credit, click on the link to complete the post-test and evaluation online.</a:t>
            </a:r>
          </a:p>
          <a:p>
            <a:pPr algn="ctr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www.cmeoutfitters.com</a:t>
            </a:r>
            <a:r>
              <a:rPr lang="en-US" sz="280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800" u="sng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TST44771</a:t>
            </a:r>
            <a:endParaRPr lang="en-US" sz="2800" u="sng">
              <a:solidFill>
                <a:schemeClr val="bg2"/>
              </a:solidFill>
            </a:endParaRPr>
          </a:p>
          <a:p>
            <a:pPr algn="ctr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2"/>
                </a:solidFill>
              </a:rPr>
              <a:t>Be sure to fill in your </a:t>
            </a:r>
            <a:r>
              <a:rPr lang="en-US" sz="2800" b="1" dirty="0">
                <a:solidFill>
                  <a:schemeClr val="bg2"/>
                </a:solidFill>
              </a:rPr>
              <a:t>ABIM ID number </a:t>
            </a:r>
            <a:r>
              <a:rPr lang="en-US" sz="2800" dirty="0">
                <a:solidFill>
                  <a:schemeClr val="bg2"/>
                </a:solidFill>
              </a:rPr>
              <a:t>and </a:t>
            </a:r>
            <a:r>
              <a:rPr lang="en-US" sz="2800" b="1" dirty="0">
                <a:solidFill>
                  <a:schemeClr val="bg2"/>
                </a:solidFill>
              </a:rPr>
              <a:t>DOB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/>
              <a:t>(MM/DD) on the evaluation so we can submit your credit to ABIM</a:t>
            </a:r>
            <a:endParaRPr lang="en-US" sz="2800" dirty="0">
              <a:solidFill>
                <a:schemeClr val="bg2"/>
              </a:solidFill>
            </a:endParaRPr>
          </a:p>
          <a:p>
            <a:pPr algn="ctr">
              <a:lnSpc>
                <a:spcPct val="85000"/>
              </a:lnSpc>
              <a:spcBef>
                <a:spcPts val="1000"/>
              </a:spcBef>
            </a:pPr>
            <a:r>
              <a:rPr lang="en-US" sz="2800" dirty="0"/>
              <a:t>Participants can print their certificate or statement of credit immediately.</a:t>
            </a:r>
          </a:p>
        </p:txBody>
      </p:sp>
    </p:spTree>
    <p:extLst>
      <p:ext uri="{BB962C8B-B14F-4D97-AF65-F5344CB8AC3E}">
        <p14:creationId xmlns:p14="http://schemas.microsoft.com/office/powerpoint/2010/main" val="27164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7682-BD5E-6C41-8A32-66D4D145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28743"/>
            <a:ext cx="8309810" cy="824841"/>
          </a:xfrm>
        </p:spPr>
        <p:txBody>
          <a:bodyPr/>
          <a:lstStyle/>
          <a:p>
            <a:r>
              <a:rPr lang="en-US" sz="2800" dirty="0"/>
              <a:t>Today’s Activity is Eligible for ABIM MOC Credit and as a CME for MIPS Improvement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11B81-B50E-F948-B00A-927D873A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382590"/>
            <a:ext cx="4018379" cy="3278421"/>
          </a:xfrm>
          <a:solidFill>
            <a:srgbClr val="DFF0D4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Be sure to fill in your </a:t>
            </a:r>
            <a:r>
              <a:rPr lang="en-US" sz="2000" b="1" dirty="0">
                <a:solidFill>
                  <a:schemeClr val="accent1"/>
                </a:solidFill>
              </a:rPr>
              <a:t>ABIM ID number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chemeClr val="accent1"/>
                </a:solidFill>
              </a:rPr>
              <a:t>DOB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(MM/DD) on the evaluation so we can submit your credit to ABIM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B16F4-435E-8042-AAD3-779AE783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4073" y="1382590"/>
            <a:ext cx="4062831" cy="3278422"/>
          </a:xfrm>
          <a:solidFill>
            <a:srgbClr val="E4F5FD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7938" indent="0" algn="ctr">
              <a:buNone/>
            </a:pPr>
            <a:endParaRPr lang="en-US" sz="1600" dirty="0"/>
          </a:p>
          <a:p>
            <a:pPr marL="7938" indent="0" algn="ctr">
              <a:buNone/>
            </a:pPr>
            <a:endParaRPr lang="en-US" sz="1600" dirty="0"/>
          </a:p>
          <a:p>
            <a:pPr marL="7938" indent="0" algn="ctr">
              <a:buNone/>
            </a:pPr>
            <a:endParaRPr lang="en-US" sz="1600" dirty="0"/>
          </a:p>
          <a:p>
            <a:pPr marL="7938" indent="0" algn="ctr">
              <a:buNone/>
            </a:pPr>
            <a:endParaRPr lang="en-US" sz="1400" dirty="0"/>
          </a:p>
          <a:p>
            <a:pPr marL="7938" indent="0" algn="ctr">
              <a:buNone/>
            </a:pPr>
            <a:r>
              <a:rPr lang="en-US" sz="1600" dirty="0"/>
              <a:t>Over the next 90 days, actively work to incorporate improvements in your clinical practice from this presentation</a:t>
            </a:r>
          </a:p>
          <a:p>
            <a:pPr algn="ctr"/>
            <a:r>
              <a:rPr lang="en-US" sz="1600" dirty="0"/>
              <a:t>Complete the follow-up survey from CME Outfitters in approximately 3 months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CME Outfitters will send you confirmation of participation to submit to CMS attesting to your completion of a CME for MIPS Improvement Activity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9B3BA-0327-A448-9F58-74D9AF0EDD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7FD79-72F5-FB49-A457-846ACA061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576749"/>
            <a:ext cx="2269298" cy="769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0B86E-8127-4443-8E22-54AC6FD85EF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68416" y="1576749"/>
            <a:ext cx="2269298" cy="769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D9B67-3708-F54A-AAB5-3953B95A4A72}"/>
              </a:ext>
            </a:extLst>
          </p:cNvPr>
          <p:cNvSpPr txBox="1"/>
          <p:nvPr/>
        </p:nvSpPr>
        <p:spPr>
          <a:xfrm>
            <a:off x="733178" y="1034990"/>
            <a:ext cx="740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your post-test and evaluation at the conclusion of the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D992-D182-B940-82E0-0D6B250B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2475810"/>
            <a:ext cx="5387976" cy="667875"/>
          </a:xfrm>
        </p:spPr>
        <p:txBody>
          <a:bodyPr/>
          <a:lstStyle/>
          <a:p>
            <a:r>
              <a:rPr lang="en-US" sz="4400" dirty="0"/>
              <a:t>Learning Objective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C6DF-AB7E-484D-BFEC-A5C77B4F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6380914" cy="1154906"/>
          </a:xfrm>
        </p:spPr>
        <p:txBody>
          <a:bodyPr/>
          <a:lstStyle/>
          <a:p>
            <a:pPr marL="6350" lvl="1"/>
            <a:r>
              <a:rPr lang="en-US" dirty="0">
                <a:solidFill>
                  <a:schemeClr val="accent6"/>
                </a:solidFill>
              </a:rPr>
              <a:t>Evaluate emerging treatments to address unmet needs of current osteoarthritis therapies.</a:t>
            </a:r>
          </a:p>
        </p:txBody>
      </p:sp>
    </p:spTree>
    <p:extLst>
      <p:ext uri="{BB962C8B-B14F-4D97-AF65-F5344CB8AC3E}">
        <p14:creationId xmlns:p14="http://schemas.microsoft.com/office/powerpoint/2010/main" val="37365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65B9-81DC-5F44-B2FD-BDC291A2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Unmet Treatment Needs Remain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0737E-3092-2946-BC5A-D385CF692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619452"/>
          </a:xfrm>
        </p:spPr>
        <p:txBody>
          <a:bodyPr/>
          <a:lstStyle/>
          <a:p>
            <a:r>
              <a:rPr lang="en-US" sz="2800" dirty="0"/>
              <a:t>Inadequate pain relief with current treatments is the most troubling aspect of osteoarthritis (OA) and is responsible for the majority of health care visits</a:t>
            </a:r>
          </a:p>
          <a:p>
            <a:r>
              <a:rPr lang="en-US" sz="2800" dirty="0"/>
              <a:t>Concerns about risks of long-term NSAID and opiates contribute to the unmet treatment needs</a:t>
            </a:r>
          </a:p>
          <a:p>
            <a:r>
              <a:rPr lang="en-US" sz="2800" dirty="0"/>
              <a:t>Despite unmet needs, virtually no new agents have been approved for OA over the past 20 years</a:t>
            </a:r>
          </a:p>
          <a:p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40BD6-5C13-6B43-B767-23D41086A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61857"/>
            <a:ext cx="9144000" cy="381643"/>
          </a:xfrm>
        </p:spPr>
        <p:txBody>
          <a:bodyPr/>
          <a:lstStyle/>
          <a:p>
            <a:pPr marL="7938" indent="-7938"/>
            <a:r>
              <a:rPr lang="en-US" dirty="0"/>
              <a:t>NSAIDs = nonsteroidal anti-inflammatory drugs</a:t>
            </a:r>
            <a:br>
              <a:rPr lang="en-US" dirty="0"/>
            </a:br>
            <a:r>
              <a:rPr lang="en-US" dirty="0"/>
              <a:t>Miller R, et al. </a:t>
            </a:r>
            <a:r>
              <a:rPr lang="en-US" i="1" dirty="0"/>
              <a:t>Curr Opin Rheumatol</a:t>
            </a:r>
            <a:r>
              <a:rPr lang="en-US" dirty="0"/>
              <a:t>. 2017:29(1):110-118.</a:t>
            </a:r>
          </a:p>
        </p:txBody>
      </p:sp>
    </p:spTree>
    <p:extLst>
      <p:ext uri="{BB962C8B-B14F-4D97-AF65-F5344CB8AC3E}">
        <p14:creationId xmlns:p14="http://schemas.microsoft.com/office/powerpoint/2010/main" val="15514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2C173-BBA0-034F-B518-D164CD4D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95132" cy="929485"/>
          </a:xfrm>
        </p:spPr>
        <p:txBody>
          <a:bodyPr/>
          <a:lstStyle/>
          <a:p>
            <a:r>
              <a:rPr lang="en-US" sz="3200" dirty="0"/>
              <a:t>Inhibition of Nerve Growth Factor (NGF): Novel Mechanism of Action for Severe 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72BB-0468-A640-A59D-28D6D2D46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619452"/>
          </a:xfrm>
        </p:spPr>
        <p:txBody>
          <a:bodyPr/>
          <a:lstStyle/>
          <a:p>
            <a:r>
              <a:rPr lang="en-US" sz="2800" dirty="0"/>
              <a:t>NGF is a neurotrophin involved in pain signaling and nociceptor gene expression</a:t>
            </a:r>
          </a:p>
          <a:p>
            <a:r>
              <a:rPr lang="en-US" sz="2800" dirty="0"/>
              <a:t>Contributes to pain hypersensitivity, often seen during inflammation and chronic pain</a:t>
            </a:r>
          </a:p>
          <a:p>
            <a:r>
              <a:rPr lang="en-US" sz="2800" dirty="0"/>
              <a:t>Expressed in subchondral bone of patients with OA</a:t>
            </a:r>
          </a:p>
          <a:p>
            <a:r>
              <a:rPr lang="en-US" sz="2800" dirty="0"/>
              <a:t>Inhibition of NGF binding to its receptors blocks pain-related behaviors and is being studied in OA of the knee and 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F0890-E673-3B47-AD8C-AA46BEB6C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Schnitzer TJ, et al. </a:t>
            </a:r>
            <a:r>
              <a:rPr lang="en-US" i="1" dirty="0"/>
              <a:t>JAMA</a:t>
            </a:r>
            <a:r>
              <a:rPr lang="en-US" dirty="0"/>
              <a:t>. 2019;322(1):37-48.</a:t>
            </a:r>
          </a:p>
        </p:txBody>
      </p:sp>
    </p:spTree>
    <p:extLst>
      <p:ext uri="{BB962C8B-B14F-4D97-AF65-F5344CB8AC3E}">
        <p14:creationId xmlns:p14="http://schemas.microsoft.com/office/powerpoint/2010/main" val="17027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4D88-C90E-1042-B443-C7933F76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59548"/>
            <a:ext cx="8309810" cy="510909"/>
          </a:xfrm>
        </p:spPr>
        <p:txBody>
          <a:bodyPr/>
          <a:lstStyle/>
          <a:p>
            <a:r>
              <a:rPr lang="en-US" sz="3200" dirty="0"/>
              <a:t>NGF-Antagonists in Development for 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E70D-467B-8A47-B78B-82A137BC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205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Anti-nerve growth factor monoclonal antibodies in phase III development for OA</a:t>
            </a:r>
          </a:p>
          <a:p>
            <a:r>
              <a:rPr lang="en-US" dirty="0"/>
              <a:t>Tanezumab</a:t>
            </a:r>
          </a:p>
          <a:p>
            <a:r>
              <a:rPr lang="en-US" dirty="0"/>
              <a:t>Fasinumab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3C509-3FBF-264B-9815-70238D041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Neither tanezumab or </a:t>
            </a:r>
            <a:r>
              <a:rPr lang="en-US" dirty="0" err="1"/>
              <a:t>fasinumab</a:t>
            </a:r>
            <a:r>
              <a:rPr lang="en-US" dirty="0"/>
              <a:t> are FDA-approved for the treatment of osteoarthritis.</a:t>
            </a:r>
          </a:p>
        </p:txBody>
      </p:sp>
    </p:spTree>
    <p:extLst>
      <p:ext uri="{BB962C8B-B14F-4D97-AF65-F5344CB8AC3E}">
        <p14:creationId xmlns:p14="http://schemas.microsoft.com/office/powerpoint/2010/main" val="28765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242A-8FE0-E247-95DB-94DB828B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 dirty="0"/>
              <a:t>Patient-Reported Outcomes Measures Used in Clinical Trials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351193C-9EDE-104E-BC02-0B9E5277A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037288"/>
              </p:ext>
            </p:extLst>
          </p:nvPr>
        </p:nvGraphicFramePr>
        <p:xfrm>
          <a:off x="201168" y="985965"/>
          <a:ext cx="8759953" cy="372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84">
                  <a:extLst>
                    <a:ext uri="{9D8B030D-6E8A-4147-A177-3AD203B41FA5}">
                      <a16:colId xmlns:a16="http://schemas.microsoft.com/office/drawing/2014/main" val="3758374894"/>
                    </a:ext>
                  </a:extLst>
                </a:gridCol>
                <a:gridCol w="1869962">
                  <a:extLst>
                    <a:ext uri="{9D8B030D-6E8A-4147-A177-3AD203B41FA5}">
                      <a16:colId xmlns:a16="http://schemas.microsoft.com/office/drawing/2014/main" val="209717648"/>
                    </a:ext>
                  </a:extLst>
                </a:gridCol>
                <a:gridCol w="3566862">
                  <a:extLst>
                    <a:ext uri="{9D8B030D-6E8A-4147-A177-3AD203B41FA5}">
                      <a16:colId xmlns:a16="http://schemas.microsoft.com/office/drawing/2014/main" val="3326285769"/>
                    </a:ext>
                  </a:extLst>
                </a:gridCol>
                <a:gridCol w="1604145">
                  <a:extLst>
                    <a:ext uri="{9D8B030D-6E8A-4147-A177-3AD203B41FA5}">
                      <a16:colId xmlns:a16="http://schemas.microsoft.com/office/drawing/2014/main" val="1309730177"/>
                    </a:ext>
                  </a:extLst>
                </a:gridCol>
              </a:tblGrid>
              <a:tr h="33991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Function Measure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Purpose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Domains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Response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34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KOOS</a:t>
                      </a:r>
                      <a:r>
                        <a:rPr lang="en-US" sz="1200" dirty="0"/>
                        <a:t>: Knee Injury and OA Outcomes 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 about knee and associated problems over short- and long-term follow-up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Pain frequency and severity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Knee stiffness or presence of swelling, clicking, or range of motion restriction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Difficulty with activities of daily living (ADL)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Difficulty with sport and recreational activities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Knee-related quality of life (QoL)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5-point Likert scale</a:t>
                      </a:r>
                    </a:p>
                    <a:p>
                      <a:pPr algn="ctr"/>
                      <a:r>
                        <a:rPr lang="en-US" sz="1200" dirty="0"/>
                        <a:t>(None, mild, moderate, severe, extreme)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98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KOOS-PS</a:t>
                      </a:r>
                      <a:r>
                        <a:rPr lang="en-US" sz="1200" dirty="0"/>
                        <a:t>: Knee Injury and OA Outcomes Score Physical Function Short 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 about difficulties experienced with physical activity due to knee problems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Rising from bed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Putting on socks/stockings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Rising from sitting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Bending to the floor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Twisting/pivoting on injured knee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Kneeling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Squatting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5-point Likert scale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(None, mild, moderate, severe, extreme)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684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WOMAC</a:t>
                      </a:r>
                      <a:r>
                        <a:rPr lang="en-US" sz="1200" dirty="0"/>
                        <a:t>: Western Ontario and McMaster Universities OA 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Assess the course of disease or response to treatment in patients with knee or hip OA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Pain severity during various positions or movements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Severity of join stiffness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Difficulty performing daily functional activities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5-point Likert scale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(None, mild, moderate, severe, extreme)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84915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0BE2F-862E-BD4E-BD93-D8440FDE3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88018"/>
            <a:ext cx="9144000" cy="355482"/>
          </a:xfrm>
        </p:spPr>
        <p:txBody>
          <a:bodyPr/>
          <a:lstStyle/>
          <a:p>
            <a:pPr marL="7938" indent="-7938"/>
            <a:r>
              <a:rPr lang="en-US" sz="900" dirty="0"/>
              <a:t>PRO = patient-reported outcome</a:t>
            </a:r>
            <a:br>
              <a:rPr lang="en-US" sz="900" dirty="0"/>
            </a:br>
            <a:r>
              <a:rPr lang="en-US" sz="900" dirty="0"/>
              <a:t>Collins NJ, et al. </a:t>
            </a:r>
            <a:r>
              <a:rPr lang="en-US" sz="900" i="1" dirty="0"/>
              <a:t>Arthritis Care Res (Hoboken)</a:t>
            </a:r>
            <a:r>
              <a:rPr lang="en-US" sz="900" dirty="0"/>
              <a:t>. 2011;63(0 11):S208-S228.</a:t>
            </a:r>
          </a:p>
        </p:txBody>
      </p:sp>
    </p:spTree>
    <p:extLst>
      <p:ext uri="{BB962C8B-B14F-4D97-AF65-F5344CB8AC3E}">
        <p14:creationId xmlns:p14="http://schemas.microsoft.com/office/powerpoint/2010/main" val="20744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93B1-EFAA-1846-8109-CD65752DF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59548"/>
            <a:ext cx="8309810" cy="510909"/>
          </a:xfrm>
        </p:spPr>
        <p:txBody>
          <a:bodyPr/>
          <a:lstStyle/>
          <a:p>
            <a:r>
              <a:rPr lang="en-US" sz="3200" dirty="0"/>
              <a:t>Effect of Tanezumab* on Hip or Knee OA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64F6EE2-F38F-1743-8DBB-CE4823F048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7512" y="1003159"/>
          <a:ext cx="8589327" cy="355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92">
                  <a:extLst>
                    <a:ext uri="{9D8B030D-6E8A-4147-A177-3AD203B41FA5}">
                      <a16:colId xmlns:a16="http://schemas.microsoft.com/office/drawing/2014/main" val="472011655"/>
                    </a:ext>
                  </a:extLst>
                </a:gridCol>
                <a:gridCol w="6117335">
                  <a:extLst>
                    <a:ext uri="{9D8B030D-6E8A-4147-A177-3AD203B41FA5}">
                      <a16:colId xmlns:a16="http://schemas.microsoft.com/office/drawing/2014/main" val="1082314629"/>
                    </a:ext>
                  </a:extLst>
                </a:gridCol>
              </a:tblGrid>
              <a:tr h="215241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Population</a:t>
                      </a:r>
                    </a:p>
                    <a:p>
                      <a:pPr marL="0" indent="292100">
                        <a:tabLst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453 Women</a:t>
                      </a:r>
                    </a:p>
                    <a:p>
                      <a:pPr marL="0" indent="292100">
                        <a:tabLst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243 Men</a:t>
                      </a:r>
                    </a:p>
                    <a:p>
                      <a:pPr marL="0" indent="7938">
                        <a:tabLst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Adults with hip or knee </a:t>
                      </a:r>
                    </a:p>
                    <a:p>
                      <a:pPr marL="0" indent="7938">
                        <a:tabLst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OA, inadequate </a:t>
                      </a:r>
                    </a:p>
                    <a:p>
                      <a:pPr marL="0" indent="7938">
                        <a:tabLst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response to OA </a:t>
                      </a:r>
                    </a:p>
                    <a:p>
                      <a:pPr marL="0" indent="7938">
                        <a:tabLst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analgesics, and no</a:t>
                      </a:r>
                    </a:p>
                    <a:p>
                      <a:pPr marL="0" indent="7938">
                        <a:tabLst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radiographic evidence of </a:t>
                      </a:r>
                    </a:p>
                    <a:p>
                      <a:pPr marL="0" indent="7938">
                        <a:spcAft>
                          <a:spcPts val="0"/>
                        </a:spcAft>
                        <a:tabLst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prespecified joint safety concerns.</a:t>
                      </a:r>
                    </a:p>
                    <a:p>
                      <a:pPr marL="0" indent="7938">
                        <a:tabLst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Mean age: 60.8 years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Intervention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971945"/>
                  </a:ext>
                </a:extLst>
              </a:tr>
              <a:tr h="130466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Co-Primary Outcomes</a:t>
                      </a:r>
                    </a:p>
                    <a:p>
                      <a:r>
                        <a:rPr lang="en-US" sz="1200" dirty="0"/>
                        <a:t>Change from baseline to week 16 in Western Ontario and McMasters Universities OA Index (WOMAC) Pain and Physical Function subscale scores and PGA-OA score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78795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294B3-D6AF-014C-A025-8C4C644952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4644645"/>
            <a:ext cx="2628780" cy="498855"/>
          </a:xfrm>
        </p:spPr>
        <p:txBody>
          <a:bodyPr/>
          <a:lstStyle/>
          <a:p>
            <a:pPr marL="7938" indent="-7938">
              <a:spcBef>
                <a:spcPts val="200"/>
              </a:spcBef>
            </a:pPr>
            <a:r>
              <a:rPr lang="en-US" sz="900" dirty="0"/>
              <a:t>Not FDA-approved for OA</a:t>
            </a:r>
          </a:p>
          <a:p>
            <a:pPr marL="7938" indent="-7938">
              <a:spcBef>
                <a:spcPts val="200"/>
              </a:spcBef>
            </a:pPr>
            <a:r>
              <a:rPr lang="en-US" sz="900" dirty="0"/>
              <a:t>Adapted from Schnitzer TJ, et al. </a:t>
            </a:r>
            <a:r>
              <a:rPr lang="en-US" sz="900" i="1" dirty="0"/>
              <a:t>JAMA</a:t>
            </a:r>
            <a:r>
              <a:rPr lang="en-US" sz="900" dirty="0"/>
              <a:t>. 2019;322(1):37-48.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237F65-4641-7C42-BA15-2BFFAA1F4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99" t="37996" b="38823"/>
          <a:stretch/>
        </p:blipFill>
        <p:spPr>
          <a:xfrm>
            <a:off x="2210154" y="1190951"/>
            <a:ext cx="666046" cy="67665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AD64428-00CE-BB42-BA16-9FB50E5E9EBD}"/>
              </a:ext>
            </a:extLst>
          </p:cNvPr>
          <p:cNvGrpSpPr/>
          <p:nvPr/>
        </p:nvGrpSpPr>
        <p:grpSpPr>
          <a:xfrm>
            <a:off x="2210154" y="1848789"/>
            <a:ext cx="579991" cy="722961"/>
            <a:chOff x="2398496" y="1917146"/>
            <a:chExt cx="579991" cy="7229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B4EFED-7573-1C45-A6B5-CE23DFF32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531" t="61720" r="9116" b="15817"/>
            <a:stretch/>
          </p:blipFill>
          <p:spPr>
            <a:xfrm>
              <a:off x="2398496" y="1917146"/>
              <a:ext cx="579991" cy="67342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669419-6B6A-104E-ABDB-08A3B308972F}"/>
                </a:ext>
              </a:extLst>
            </p:cNvPr>
            <p:cNvSpPr txBox="1"/>
            <p:nvPr/>
          </p:nvSpPr>
          <p:spPr>
            <a:xfrm>
              <a:off x="2817122" y="2455440"/>
              <a:ext cx="161365" cy="1846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70D299-8109-BD4D-A405-A3127F163E1E}"/>
              </a:ext>
            </a:extLst>
          </p:cNvPr>
          <p:cNvGrpSpPr/>
          <p:nvPr/>
        </p:nvGrpSpPr>
        <p:grpSpPr>
          <a:xfrm>
            <a:off x="3125756" y="1348072"/>
            <a:ext cx="602728" cy="597797"/>
            <a:chOff x="2940923" y="1336566"/>
            <a:chExt cx="602728" cy="597797"/>
          </a:xfrm>
        </p:grpSpPr>
        <p:pic>
          <p:nvPicPr>
            <p:cNvPr id="18" name="Graphic 17" descr="Needle outline">
              <a:extLst>
                <a:ext uri="{FF2B5EF4-FFF2-40B4-BE49-F238E27FC236}">
                  <a16:creationId xmlns:a16="http://schemas.microsoft.com/office/drawing/2014/main" id="{4438920C-2921-7241-B5E7-612650CF5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19396">
              <a:off x="2940923" y="1336566"/>
              <a:ext cx="597797" cy="5977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2E340D9-FD96-004B-8E8D-F92B98806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578" t="52804" r="28666" b="4144"/>
            <a:stretch/>
          </p:blipFill>
          <p:spPr>
            <a:xfrm>
              <a:off x="3305907" y="1417817"/>
              <a:ext cx="237744" cy="44979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83B405-D5CE-9C43-98A4-34F4A5D84332}"/>
              </a:ext>
            </a:extLst>
          </p:cNvPr>
          <p:cNvGrpSpPr/>
          <p:nvPr/>
        </p:nvGrpSpPr>
        <p:grpSpPr>
          <a:xfrm>
            <a:off x="4195191" y="1236075"/>
            <a:ext cx="3386558" cy="665946"/>
            <a:chOff x="3703320" y="1362873"/>
            <a:chExt cx="2596896" cy="5537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2D9E10-9A17-F341-A9E9-1105159A03D1}"/>
                </a:ext>
              </a:extLst>
            </p:cNvPr>
            <p:cNvSpPr/>
            <p:nvPr/>
          </p:nvSpPr>
          <p:spPr>
            <a:xfrm>
              <a:off x="3703320" y="1362873"/>
              <a:ext cx="2596896" cy="5537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3EFC83-EC64-DE4F-9CD4-EABCD5A18208}"/>
                </a:ext>
              </a:extLst>
            </p:cNvPr>
            <p:cNvSpPr txBox="1"/>
            <p:nvPr/>
          </p:nvSpPr>
          <p:spPr>
            <a:xfrm>
              <a:off x="4342160" y="1477092"/>
              <a:ext cx="1487605" cy="383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2"/>
                  </a:solidFill>
                </a:rPr>
                <a:t>698 </a:t>
              </a:r>
              <a:r>
                <a:rPr lang="en-US" sz="1200" dirty="0">
                  <a:solidFill>
                    <a:schemeClr val="bg2"/>
                  </a:solidFill>
                </a:rPr>
                <a:t>Patients Randomized</a:t>
              </a:r>
            </a:p>
            <a:p>
              <a:r>
                <a:rPr lang="en-US" sz="1200" b="1" dirty="0">
                  <a:solidFill>
                    <a:schemeClr val="bg2"/>
                  </a:solidFill>
                </a:rPr>
                <a:t>696 </a:t>
              </a:r>
              <a:r>
                <a:rPr lang="en-US" sz="1200" dirty="0">
                  <a:solidFill>
                    <a:schemeClr val="bg2"/>
                  </a:solidFill>
                </a:rPr>
                <a:t>Patients Treated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6BF1A8-5D28-314B-96A6-45AF12C1C070}"/>
              </a:ext>
            </a:extLst>
          </p:cNvPr>
          <p:cNvGrpSpPr/>
          <p:nvPr/>
        </p:nvGrpSpPr>
        <p:grpSpPr>
          <a:xfrm>
            <a:off x="7812119" y="1348072"/>
            <a:ext cx="602728" cy="597797"/>
            <a:chOff x="2940923" y="1336566"/>
            <a:chExt cx="602728" cy="597797"/>
          </a:xfrm>
        </p:grpSpPr>
        <p:pic>
          <p:nvPicPr>
            <p:cNvPr id="26" name="Graphic 25" descr="Needle outline">
              <a:extLst>
                <a:ext uri="{FF2B5EF4-FFF2-40B4-BE49-F238E27FC236}">
                  <a16:creationId xmlns:a16="http://schemas.microsoft.com/office/drawing/2014/main" id="{094C059D-EE63-3641-A390-8ED3430E3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19396">
              <a:off x="2940923" y="1336566"/>
              <a:ext cx="597797" cy="59779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873C613-072E-094D-AF80-E1E7170F6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578" t="52804" r="28666" b="4144"/>
            <a:stretch/>
          </p:blipFill>
          <p:spPr>
            <a:xfrm>
              <a:off x="3305907" y="1417817"/>
              <a:ext cx="237744" cy="44979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7607E67-563C-2245-A6AD-E119FD48D2C2}"/>
              </a:ext>
            </a:extLst>
          </p:cNvPr>
          <p:cNvSpPr txBox="1"/>
          <p:nvPr/>
        </p:nvSpPr>
        <p:spPr>
          <a:xfrm>
            <a:off x="3055853" y="1989717"/>
            <a:ext cx="1848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231 Tanezumab 2.5 mg</a:t>
            </a:r>
          </a:p>
          <a:p>
            <a:r>
              <a:rPr lang="en-US" sz="1200" dirty="0"/>
              <a:t>Fixed dose:</a:t>
            </a:r>
          </a:p>
          <a:p>
            <a:r>
              <a:rPr lang="en-US" sz="1200" dirty="0"/>
              <a:t>2.5 mg at baseline</a:t>
            </a:r>
          </a:p>
          <a:p>
            <a:r>
              <a:rPr lang="en-US" sz="1200" dirty="0"/>
              <a:t>2.5 mg at week 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302398-13C0-DF44-AB53-2BDBAED5BFCC}"/>
              </a:ext>
            </a:extLst>
          </p:cNvPr>
          <p:cNvSpPr txBox="1"/>
          <p:nvPr/>
        </p:nvSpPr>
        <p:spPr>
          <a:xfrm>
            <a:off x="5314977" y="1989717"/>
            <a:ext cx="1976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233 Tanezumab 2.5/5 mg</a:t>
            </a:r>
          </a:p>
          <a:p>
            <a:r>
              <a:rPr lang="en-US" sz="1200" dirty="0"/>
              <a:t>Forced titration:</a:t>
            </a:r>
          </a:p>
          <a:p>
            <a:r>
              <a:rPr lang="en-US" sz="1200" dirty="0"/>
              <a:t>2.5 mg at baseline</a:t>
            </a:r>
          </a:p>
          <a:p>
            <a:r>
              <a:rPr lang="en-US" sz="1200" dirty="0"/>
              <a:t>5 mg at week 8</a:t>
            </a:r>
          </a:p>
          <a:p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AFA7E1-AD80-324F-BF74-0302CCC8CFD3}"/>
              </a:ext>
            </a:extLst>
          </p:cNvPr>
          <p:cNvSpPr txBox="1"/>
          <p:nvPr/>
        </p:nvSpPr>
        <p:spPr>
          <a:xfrm>
            <a:off x="7702342" y="1989717"/>
            <a:ext cx="120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232 Placebo</a:t>
            </a:r>
            <a:r>
              <a:rPr lang="en-US" sz="1200" dirty="0"/>
              <a:t> at baseline and week 8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CB1A22-D49E-BC48-9375-58C7E3ADB5A9}"/>
              </a:ext>
            </a:extLst>
          </p:cNvPr>
          <p:cNvSpPr txBox="1"/>
          <p:nvPr/>
        </p:nvSpPr>
        <p:spPr>
          <a:xfrm>
            <a:off x="2899411" y="2804751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Findings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31796E-133E-734A-8330-ADFD5B5BA454}"/>
              </a:ext>
            </a:extLst>
          </p:cNvPr>
          <p:cNvGrpSpPr/>
          <p:nvPr/>
        </p:nvGrpSpPr>
        <p:grpSpPr>
          <a:xfrm>
            <a:off x="2909953" y="3034676"/>
            <a:ext cx="5842256" cy="505318"/>
            <a:chOff x="2909953" y="3034676"/>
            <a:chExt cx="5842256" cy="50531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7E674E-AA7F-9D44-AD2B-67EC2EB05CAB}"/>
                </a:ext>
              </a:extLst>
            </p:cNvPr>
            <p:cNvSpPr txBox="1"/>
            <p:nvPr/>
          </p:nvSpPr>
          <p:spPr>
            <a:xfrm>
              <a:off x="2909953" y="3034676"/>
              <a:ext cx="28712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Change in mean WOMAC Pain Score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42F862-C3B7-0247-83AA-6B9763366257}"/>
                </a:ext>
              </a:extLst>
            </p:cNvPr>
            <p:cNvSpPr txBox="1"/>
            <p:nvPr/>
          </p:nvSpPr>
          <p:spPr>
            <a:xfrm>
              <a:off x="3166807" y="3262995"/>
              <a:ext cx="986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-3.23 points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EBF327-39E4-6843-ABD8-74A3E6600E0D}"/>
                </a:ext>
              </a:extLst>
            </p:cNvPr>
            <p:cNvSpPr txBox="1"/>
            <p:nvPr/>
          </p:nvSpPr>
          <p:spPr>
            <a:xfrm>
              <a:off x="5479827" y="3262995"/>
              <a:ext cx="986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-3.37 points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3F2C30-9915-8C4F-A14C-35BDBE3B0391}"/>
                </a:ext>
              </a:extLst>
            </p:cNvPr>
            <p:cNvSpPr txBox="1"/>
            <p:nvPr/>
          </p:nvSpPr>
          <p:spPr>
            <a:xfrm>
              <a:off x="7766042" y="3262995"/>
              <a:ext cx="986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-2.64 points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387264B-F32A-8449-BE6C-11892CCF15FF}"/>
              </a:ext>
            </a:extLst>
          </p:cNvPr>
          <p:cNvGrpSpPr/>
          <p:nvPr/>
        </p:nvGrpSpPr>
        <p:grpSpPr>
          <a:xfrm>
            <a:off x="2909953" y="3518031"/>
            <a:ext cx="5842256" cy="505318"/>
            <a:chOff x="2909953" y="3499206"/>
            <a:chExt cx="5842256" cy="50531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63071C-4E84-CC44-91B1-D35172F62E5B}"/>
                </a:ext>
              </a:extLst>
            </p:cNvPr>
            <p:cNvSpPr txBox="1"/>
            <p:nvPr/>
          </p:nvSpPr>
          <p:spPr>
            <a:xfrm>
              <a:off x="2909953" y="3499206"/>
              <a:ext cx="3865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Change in mean WOMAC Physical Function Score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DCA68F-9969-FE43-8BBA-D34E5B873224}"/>
                </a:ext>
              </a:extLst>
            </p:cNvPr>
            <p:cNvSpPr txBox="1"/>
            <p:nvPr/>
          </p:nvSpPr>
          <p:spPr>
            <a:xfrm>
              <a:off x="3166807" y="3727525"/>
              <a:ext cx="986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-3.22 points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C2D2C1-4F94-2C4E-B74C-ADFAE4AD131F}"/>
                </a:ext>
              </a:extLst>
            </p:cNvPr>
            <p:cNvSpPr txBox="1"/>
            <p:nvPr/>
          </p:nvSpPr>
          <p:spPr>
            <a:xfrm>
              <a:off x="5479827" y="3727525"/>
              <a:ext cx="986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-3.45 points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C49742-7C07-0E42-AE9F-0AE6CA16B0C9}"/>
                </a:ext>
              </a:extLst>
            </p:cNvPr>
            <p:cNvSpPr txBox="1"/>
            <p:nvPr/>
          </p:nvSpPr>
          <p:spPr>
            <a:xfrm>
              <a:off x="7766042" y="3727525"/>
              <a:ext cx="986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-2.56 points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FA4C36-BD8B-D846-8E79-15819E73DE7A}"/>
              </a:ext>
            </a:extLst>
          </p:cNvPr>
          <p:cNvGrpSpPr/>
          <p:nvPr/>
        </p:nvGrpSpPr>
        <p:grpSpPr>
          <a:xfrm>
            <a:off x="2899411" y="4040681"/>
            <a:ext cx="5842256" cy="505318"/>
            <a:chOff x="3001954" y="4028441"/>
            <a:chExt cx="5842256" cy="50531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FA0584-32E5-DB4B-B380-366C908E0D69}"/>
                </a:ext>
              </a:extLst>
            </p:cNvPr>
            <p:cNvSpPr txBox="1"/>
            <p:nvPr/>
          </p:nvSpPr>
          <p:spPr>
            <a:xfrm>
              <a:off x="3001954" y="4028441"/>
              <a:ext cx="5633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Change in </a:t>
              </a:r>
              <a:r>
                <a:rPr lang="en-US" sz="1200" b="1"/>
                <a:t>mean Patient </a:t>
              </a:r>
              <a:r>
                <a:rPr lang="en-US" sz="1200" b="1" dirty="0"/>
                <a:t>Global Assessment-Osteoarthritis (PGA-OA) Score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E14E92-BF30-1B46-83D6-72429C205BE1}"/>
                </a:ext>
              </a:extLst>
            </p:cNvPr>
            <p:cNvSpPr txBox="1"/>
            <p:nvPr/>
          </p:nvSpPr>
          <p:spPr>
            <a:xfrm>
              <a:off x="3258808" y="4256760"/>
              <a:ext cx="986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-0.87 points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502BFF0-4AC3-E04D-B57A-F1C1BF09D046}"/>
                </a:ext>
              </a:extLst>
            </p:cNvPr>
            <p:cNvSpPr txBox="1"/>
            <p:nvPr/>
          </p:nvSpPr>
          <p:spPr>
            <a:xfrm>
              <a:off x="5571828" y="4256760"/>
              <a:ext cx="986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-0.90 points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24CEA6F-B247-3245-8865-A415667DE2DD}"/>
                </a:ext>
              </a:extLst>
            </p:cNvPr>
            <p:cNvSpPr txBox="1"/>
            <p:nvPr/>
          </p:nvSpPr>
          <p:spPr>
            <a:xfrm>
              <a:off x="7858043" y="4256760"/>
              <a:ext cx="986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-0.65 points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1D0C1C-280F-A14A-A9CB-CEA180CC76BD}"/>
              </a:ext>
            </a:extLst>
          </p:cNvPr>
          <p:cNvCxnSpPr>
            <a:cxnSpLocks/>
          </p:cNvCxnSpPr>
          <p:nvPr/>
        </p:nvCxnSpPr>
        <p:spPr>
          <a:xfrm>
            <a:off x="5028289" y="2083266"/>
            <a:ext cx="0" cy="66028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1A1D6E6-9A2B-9341-A39E-D2A496A2E2AB}"/>
              </a:ext>
            </a:extLst>
          </p:cNvPr>
          <p:cNvCxnSpPr>
            <a:cxnSpLocks/>
          </p:cNvCxnSpPr>
          <p:nvPr/>
        </p:nvCxnSpPr>
        <p:spPr>
          <a:xfrm>
            <a:off x="7457545" y="2083266"/>
            <a:ext cx="0" cy="66028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10994A-26D0-254B-A018-F94C340AAE97}"/>
              </a:ext>
            </a:extLst>
          </p:cNvPr>
          <p:cNvCxnSpPr>
            <a:cxnSpLocks/>
          </p:cNvCxnSpPr>
          <p:nvPr/>
        </p:nvCxnSpPr>
        <p:spPr>
          <a:xfrm>
            <a:off x="5028289" y="3325494"/>
            <a:ext cx="0" cy="19164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F8F2C25-4AEE-5443-93E9-06438D8C6ED5}"/>
              </a:ext>
            </a:extLst>
          </p:cNvPr>
          <p:cNvCxnSpPr>
            <a:cxnSpLocks/>
          </p:cNvCxnSpPr>
          <p:nvPr/>
        </p:nvCxnSpPr>
        <p:spPr>
          <a:xfrm>
            <a:off x="7457545" y="3325494"/>
            <a:ext cx="0" cy="19202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50D4EA-9CD0-9342-90AD-F7B35A45AD86}"/>
              </a:ext>
            </a:extLst>
          </p:cNvPr>
          <p:cNvCxnSpPr>
            <a:cxnSpLocks/>
          </p:cNvCxnSpPr>
          <p:nvPr/>
        </p:nvCxnSpPr>
        <p:spPr>
          <a:xfrm>
            <a:off x="5039570" y="3812960"/>
            <a:ext cx="0" cy="19164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4F21F89-9683-4B46-9D6A-2D1D33569711}"/>
              </a:ext>
            </a:extLst>
          </p:cNvPr>
          <p:cNvCxnSpPr>
            <a:cxnSpLocks/>
          </p:cNvCxnSpPr>
          <p:nvPr/>
        </p:nvCxnSpPr>
        <p:spPr>
          <a:xfrm>
            <a:off x="7468826" y="3812960"/>
            <a:ext cx="0" cy="19202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6139554-33C3-C74C-9A04-FD12F1A474DC}"/>
              </a:ext>
            </a:extLst>
          </p:cNvPr>
          <p:cNvCxnSpPr>
            <a:cxnSpLocks/>
          </p:cNvCxnSpPr>
          <p:nvPr/>
        </p:nvCxnSpPr>
        <p:spPr>
          <a:xfrm>
            <a:off x="5052988" y="4311487"/>
            <a:ext cx="0" cy="19164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A022EE3-3033-8448-8E56-531399A8F256}"/>
              </a:ext>
            </a:extLst>
          </p:cNvPr>
          <p:cNvCxnSpPr>
            <a:cxnSpLocks/>
          </p:cNvCxnSpPr>
          <p:nvPr/>
        </p:nvCxnSpPr>
        <p:spPr>
          <a:xfrm>
            <a:off x="7482244" y="4311487"/>
            <a:ext cx="0" cy="19202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BDBE6AD-5F8E-1547-B1CC-41E8ABBA3578}"/>
              </a:ext>
            </a:extLst>
          </p:cNvPr>
          <p:cNvSpPr txBox="1"/>
          <p:nvPr/>
        </p:nvSpPr>
        <p:spPr>
          <a:xfrm>
            <a:off x="2411507" y="4626087"/>
            <a:ext cx="5598988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Both tanezumab treatment groups demonstrated statistically significant improvement for all co-primary end points vs placebo at week 16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9A1B8E-06D1-AA48-B95A-426371CC88F9}"/>
              </a:ext>
            </a:extLst>
          </p:cNvPr>
          <p:cNvCxnSpPr>
            <a:cxnSpLocks/>
          </p:cNvCxnSpPr>
          <p:nvPr/>
        </p:nvCxnSpPr>
        <p:spPr>
          <a:xfrm flipV="1">
            <a:off x="2909953" y="3280669"/>
            <a:ext cx="5842256" cy="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4BFA36D-C4DB-244B-A592-755A55D1F32C}"/>
              </a:ext>
            </a:extLst>
          </p:cNvPr>
          <p:cNvCxnSpPr>
            <a:cxnSpLocks/>
          </p:cNvCxnSpPr>
          <p:nvPr/>
        </p:nvCxnSpPr>
        <p:spPr>
          <a:xfrm>
            <a:off x="2909953" y="3777100"/>
            <a:ext cx="5842256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4BDB838-A3DB-AC41-B806-871604C802E8}"/>
              </a:ext>
            </a:extLst>
          </p:cNvPr>
          <p:cNvCxnSpPr>
            <a:cxnSpLocks/>
          </p:cNvCxnSpPr>
          <p:nvPr/>
        </p:nvCxnSpPr>
        <p:spPr>
          <a:xfrm>
            <a:off x="2909953" y="4280923"/>
            <a:ext cx="5842256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4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MEO_HD">
  <a:themeElements>
    <a:clrScheme name="Custom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B273E"/>
      </a:accent1>
      <a:accent2>
        <a:srgbClr val="5C6B72"/>
      </a:accent2>
      <a:accent3>
        <a:srgbClr val="629E3A"/>
      </a:accent3>
      <a:accent4>
        <a:srgbClr val="B93A1E"/>
      </a:accent4>
      <a:accent5>
        <a:srgbClr val="3F193A"/>
      </a:accent5>
      <a:accent6>
        <a:srgbClr val="77CFF5"/>
      </a:accent6>
      <a:hlink>
        <a:srgbClr val="0B273E"/>
      </a:hlink>
      <a:folHlink>
        <a:srgbClr val="5C6B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EO New_HD" id="{E321E0B0-04D8-0141-957E-1006703DA162}" vid="{BCFCC35E-F291-DA40-8969-6B71F1208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5070</TotalTime>
  <Words>2091</Words>
  <Application>Microsoft Macintosh PowerPoint</Application>
  <PresentationFormat>On-screen Show (16:9)</PresentationFormat>
  <Paragraphs>361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MS PGothic</vt:lpstr>
      <vt:lpstr>Arial</vt:lpstr>
      <vt:lpstr>Calibri</vt:lpstr>
      <vt:lpstr>Cambria Math</vt:lpstr>
      <vt:lpstr>Symbol</vt:lpstr>
      <vt:lpstr>CMEO_HD</vt:lpstr>
      <vt:lpstr>PowerPoint Presentation</vt:lpstr>
      <vt:lpstr>Allan Gibofsky, MD, JD, MACR, FACP, FCLM</vt:lpstr>
      <vt:lpstr>Today’s Activity is Eligible for ABIM MOC Credit and as a CME for MIPS Improvement Activity</vt:lpstr>
      <vt:lpstr>Learning Objective </vt:lpstr>
      <vt:lpstr>Unmet Treatment Needs Remain</vt:lpstr>
      <vt:lpstr>Inhibition of Nerve Growth Factor (NGF): Novel Mechanism of Action for Severe OA</vt:lpstr>
      <vt:lpstr>NGF-Antagonists in Development for OA</vt:lpstr>
      <vt:lpstr>Patient-Reported Outcomes Measures Used in Clinical Trials</vt:lpstr>
      <vt:lpstr>Effect of Tanezumab* on Hip or Knee OA</vt:lpstr>
      <vt:lpstr>Tanezumab vs. NSAID: Treatment Response</vt:lpstr>
      <vt:lpstr>Reduction in WOMAC Pain Score from Baseline: Pooled Analysis of Tanezumab</vt:lpstr>
      <vt:lpstr>Adverse Events with Tanezumab at 16 weeks</vt:lpstr>
      <vt:lpstr>Integrated Analysis of Joint Safety with Tanezumab</vt:lpstr>
      <vt:lpstr>Adjudicated Composite Joint Safety Endpoint (CJSE) Results </vt:lpstr>
      <vt:lpstr>Effect of Fasinumab on OA Pain</vt:lpstr>
      <vt:lpstr>Adverse Events with Fasinumab at 16 weeks</vt:lpstr>
      <vt:lpstr>SMART Goals</vt:lpstr>
      <vt:lpstr>PowerPoint Presentation</vt:lpstr>
      <vt:lpstr>Visit the  Rheumatology Education Hub </vt:lpstr>
      <vt:lpstr>How to Collect Credit for this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Perez</dc:creator>
  <cp:lastModifiedBy>Jan Perez</cp:lastModifiedBy>
  <cp:revision>193</cp:revision>
  <cp:lastPrinted>2021-01-17T19:00:47Z</cp:lastPrinted>
  <dcterms:created xsi:type="dcterms:W3CDTF">2020-12-31T19:48:38Z</dcterms:created>
  <dcterms:modified xsi:type="dcterms:W3CDTF">2021-01-27T14:05:31Z</dcterms:modified>
</cp:coreProperties>
</file>