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688" r:id="rId2"/>
    <p:sldId id="302" r:id="rId3"/>
    <p:sldId id="4512" r:id="rId4"/>
    <p:sldId id="289" r:id="rId5"/>
    <p:sldId id="4468" r:id="rId6"/>
    <p:sldId id="4476" r:id="rId7"/>
    <p:sldId id="4460" r:id="rId8"/>
    <p:sldId id="4459" r:id="rId9"/>
    <p:sldId id="4443" r:id="rId10"/>
    <p:sldId id="4452" r:id="rId11"/>
    <p:sldId id="4477" r:id="rId12"/>
    <p:sldId id="4470" r:id="rId13"/>
    <p:sldId id="4471" r:id="rId14"/>
    <p:sldId id="4473" r:id="rId15"/>
    <p:sldId id="4474" r:id="rId16"/>
    <p:sldId id="4475" r:id="rId17"/>
    <p:sldId id="4292" r:id="rId18"/>
    <p:sldId id="2687" r:id="rId19"/>
    <p:sldId id="4378" r:id="rId20"/>
    <p:sldId id="448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erez" initials="JP" lastIdx="4" clrIdx="0">
    <p:extLst>
      <p:ext uri="{19B8F6BF-5375-455C-9EA6-DF929625EA0E}">
        <p15:presenceInfo xmlns:p15="http://schemas.microsoft.com/office/powerpoint/2012/main" userId="S::perezj@knowfully.com::dde488b3-8563-4d73-a7e1-d05c670833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9B9"/>
    <a:srgbClr val="FF957C"/>
    <a:srgbClr val="8D511C"/>
    <a:srgbClr val="C06C24"/>
    <a:srgbClr val="377A71"/>
    <a:srgbClr val="2C7167"/>
    <a:srgbClr val="E1CB3E"/>
    <a:srgbClr val="E2D059"/>
    <a:srgbClr val="F0EC6B"/>
    <a:srgbClr val="E2E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/>
    <p:restoredTop sz="76190"/>
  </p:normalViewPr>
  <p:slideViewPr>
    <p:cSldViewPr snapToGrid="0" snapToObjects="1">
      <p:cViewPr varScale="1">
        <p:scale>
          <a:sx n="122" d="100"/>
          <a:sy n="122" d="100"/>
        </p:scale>
        <p:origin x="193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7461947088046"/>
          <c:y val="9.5354106862087576E-2"/>
          <c:w val="0.82240875697208671"/>
          <c:h val="0.69811512684308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Any comorbidity</c:v>
                </c:pt>
                <c:pt idx="1">
                  <c:v>One comorbidity</c:v>
                </c:pt>
                <c:pt idx="2">
                  <c:v>Two comorbidities</c:v>
                </c:pt>
                <c:pt idx="3">
                  <c:v>Three or more comorbidities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4-B945-9EDB-A7D88174F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Cross-Sectional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Any comorbidity</c:v>
                </c:pt>
                <c:pt idx="1">
                  <c:v>One comorbidity</c:v>
                </c:pt>
                <c:pt idx="2">
                  <c:v>Two comorbidities</c:v>
                </c:pt>
                <c:pt idx="3">
                  <c:v>Three or more comorbidities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0.68</c:v>
                </c:pt>
                <c:pt idx="1">
                  <c:v>0.32</c:v>
                </c:pt>
                <c:pt idx="2">
                  <c:v>0.24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4-B945-9EDB-A7D88174F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 Control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Any comorbidity</c:v>
                </c:pt>
                <c:pt idx="1">
                  <c:v>One comorbidity</c:v>
                </c:pt>
                <c:pt idx="2">
                  <c:v>Two comorbidities</c:v>
                </c:pt>
                <c:pt idx="3">
                  <c:v>Three or more comorbidities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0.12</c:v>
                </c:pt>
                <c:pt idx="2">
                  <c:v>0.31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F4-B945-9EDB-A7D88174FD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Cohort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Any comorbidity</c:v>
                </c:pt>
                <c:pt idx="1">
                  <c:v>One comorbidity</c:v>
                </c:pt>
                <c:pt idx="2">
                  <c:v>Two comorbidities</c:v>
                </c:pt>
                <c:pt idx="3">
                  <c:v>Three or more comorbidities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0.49</c:v>
                </c:pt>
                <c:pt idx="1">
                  <c:v>0.25</c:v>
                </c:pt>
                <c:pt idx="2">
                  <c:v>0.2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4-B945-9EDB-A7D88174F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-15"/>
        <c:axId val="2079310367"/>
        <c:axId val="2079096927"/>
      </c:barChart>
      <c:catAx>
        <c:axId val="207931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096927"/>
        <c:crosses val="autoZero"/>
        <c:auto val="1"/>
        <c:lblAlgn val="ctr"/>
        <c:lblOffset val="100"/>
        <c:noMultiLvlLbl val="0"/>
      </c:catAx>
      <c:valAx>
        <c:axId val="2079096927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31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97730000807566"/>
          <c:y val="0.93077700545987285"/>
          <c:w val="0.67976387701402874"/>
          <c:h val="6.535724921462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Predicted probability of</a:t>
            </a:r>
            <a:r>
              <a:rPr lang="en-US" sz="1600" baseline="0" dirty="0">
                <a:solidFill>
                  <a:schemeClr val="tx1"/>
                </a:solidFill>
              </a:rPr>
              <a:t> difficulty walking for a 60-year-old, </a:t>
            </a:r>
            <a:br>
              <a:rPr lang="en-US" sz="1600" baseline="0" dirty="0">
                <a:solidFill>
                  <a:schemeClr val="tx1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middle income, normal weight woman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287827319254183E-2"/>
          <c:y val="0.33808330232211431"/>
          <c:w val="0.92089902785843014"/>
          <c:h val="0.56288629114167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health problems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7-A74B-A4BB-9642241100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Diabetes and heart disease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7-A74B-A4BB-9642241100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hips/knees with 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37-A74B-A4BB-9642241100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Diabetes + heart disease + 2 hips/knees with 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 with difficulty walking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7-A74B-A4BB-964224110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738016"/>
        <c:axId val="642707840"/>
      </c:barChart>
      <c:catAx>
        <c:axId val="6427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707840"/>
        <c:crosses val="autoZero"/>
        <c:auto val="1"/>
        <c:lblAlgn val="ctr"/>
        <c:lblOffset val="100"/>
        <c:noMultiLvlLbl val="0"/>
      </c:catAx>
      <c:valAx>
        <c:axId val="6427078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73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0.19313</cdr:x>
      <cdr:y>0.73683</cdr:y>
    </cdr:from>
    <cdr:to>
      <cdr:x>0.30318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52A150-590C-A342-B240-8B6E319A7EEF}"/>
            </a:ext>
          </a:extLst>
        </cdr:cNvPr>
        <cdr:cNvSpPr txBox="1"/>
      </cdr:nvSpPr>
      <cdr:spPr>
        <a:xfrm xmlns:a="http://schemas.openxmlformats.org/drawingml/2006/main">
          <a:off x="1604717" y="2679270"/>
          <a:ext cx="914400" cy="956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No health problems</a:t>
          </a:r>
        </a:p>
      </cdr:txBody>
    </cdr:sp>
  </cdr:relSizeAnchor>
  <cdr:relSizeAnchor xmlns:cdr="http://schemas.openxmlformats.org/drawingml/2006/chartDrawing">
    <cdr:from>
      <cdr:x>0.69235</cdr:x>
      <cdr:y>0.14329</cdr:y>
    </cdr:from>
    <cdr:to>
      <cdr:x>0.85449</cdr:x>
      <cdr:y>0.40646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52392E-2A9C-9B47-B49D-410DEBBAB56F}"/>
            </a:ext>
          </a:extLst>
        </cdr:cNvPr>
        <cdr:cNvSpPr txBox="1"/>
      </cdr:nvSpPr>
      <cdr:spPr>
        <a:xfrm xmlns:a="http://schemas.openxmlformats.org/drawingml/2006/main">
          <a:off x="5752730" y="521039"/>
          <a:ext cx="134718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Diabetes </a:t>
          </a:r>
        </a:p>
        <a:p xmlns:a="http://schemas.openxmlformats.org/drawingml/2006/main">
          <a:pPr algn="ctr"/>
          <a:r>
            <a:rPr lang="en-US" dirty="0"/>
            <a:t>+</a:t>
          </a:r>
        </a:p>
        <a:p xmlns:a="http://schemas.openxmlformats.org/drawingml/2006/main">
          <a:pPr algn="ctr"/>
          <a:r>
            <a:rPr lang="en-US" sz="1100" dirty="0"/>
            <a:t>heart disease</a:t>
          </a:r>
        </a:p>
        <a:p xmlns:a="http://schemas.openxmlformats.org/drawingml/2006/main">
          <a:pPr algn="ctr"/>
          <a:r>
            <a:rPr lang="en-US" dirty="0"/>
            <a:t>+</a:t>
          </a:r>
        </a:p>
        <a:p xmlns:a="http://schemas.openxmlformats.org/drawingml/2006/main">
          <a:pPr algn="ctr"/>
          <a:r>
            <a:rPr lang="en-US" sz="1100" dirty="0"/>
            <a:t>2 hips/knees with OA</a:t>
          </a:r>
        </a:p>
      </cdr:txBody>
    </cdr:sp>
  </cdr:relSizeAnchor>
  <cdr:relSizeAnchor xmlns:cdr="http://schemas.openxmlformats.org/drawingml/2006/chartDrawing">
    <cdr:from>
      <cdr:x>0.55138</cdr:x>
      <cdr:y>0.48163</cdr:y>
    </cdr:from>
    <cdr:to>
      <cdr:x>0.66143</cdr:x>
      <cdr:y>0.7448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01B9C7A-245D-254E-B9BD-58D5260EAE87}"/>
            </a:ext>
          </a:extLst>
        </cdr:cNvPr>
        <cdr:cNvSpPr txBox="1"/>
      </cdr:nvSpPr>
      <cdr:spPr>
        <a:xfrm xmlns:a="http://schemas.openxmlformats.org/drawingml/2006/main">
          <a:off x="4581401" y="1751326"/>
          <a:ext cx="91440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2 hips/knees</a:t>
          </a:r>
        </a:p>
        <a:p xmlns:a="http://schemas.openxmlformats.org/drawingml/2006/main">
          <a:pPr algn="ctr"/>
          <a:r>
            <a:rPr lang="en-US" dirty="0"/>
            <a:t>with OA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0.3789</cdr:x>
      <cdr:y>0.57824</cdr:y>
    </cdr:from>
    <cdr:to>
      <cdr:x>0.48895</cdr:x>
      <cdr:y>0.84141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01B9C7A-245D-254E-B9BD-58D5260EAE87}"/>
            </a:ext>
          </a:extLst>
        </cdr:cNvPr>
        <cdr:cNvSpPr txBox="1"/>
      </cdr:nvSpPr>
      <cdr:spPr>
        <a:xfrm xmlns:a="http://schemas.openxmlformats.org/drawingml/2006/main">
          <a:off x="3148255" y="2102616"/>
          <a:ext cx="914400" cy="956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Diabetes</a:t>
          </a:r>
        </a:p>
        <a:p xmlns:a="http://schemas.openxmlformats.org/drawingml/2006/main">
          <a:pPr algn="ctr"/>
          <a:r>
            <a:rPr lang="en-US" dirty="0"/>
            <a:t>+</a:t>
          </a:r>
        </a:p>
        <a:p xmlns:a="http://schemas.openxmlformats.org/drawingml/2006/main">
          <a:pPr algn="ctr"/>
          <a:r>
            <a:rPr lang="en-US" sz="1100" dirty="0"/>
            <a:t>heart disease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vimeo.com</a:t>
            </a:r>
            <a:r>
              <a:rPr lang="en-US"/>
              <a:t>/501458224/c17e192a93</a:t>
            </a:r>
          </a:p>
          <a:p>
            <a:r>
              <a:rPr lang="en-US"/>
              <a:t>0:00</a:t>
            </a:r>
            <a:endParaRPr lang="en-US" dirty="0"/>
          </a:p>
          <a:p>
            <a:r>
              <a:rPr lang="en-US" dirty="0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6:14:20</a:t>
            </a:r>
          </a:p>
          <a:p>
            <a:r>
              <a:rPr lang="en-US" dirty="0"/>
              <a:t>Quantitation of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7;13:03</a:t>
            </a:r>
          </a:p>
          <a:p>
            <a:r>
              <a:rPr lang="en-US" dirty="0"/>
              <a:t>In clinical trials other outcomes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18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9:15:10</a:t>
            </a:r>
          </a:p>
          <a:p>
            <a:r>
              <a:rPr lang="en-US" dirty="0"/>
              <a:t>In dealing with osteoarthritis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10:12:06</a:t>
            </a:r>
          </a:p>
          <a:p>
            <a:r>
              <a:rPr lang="en-US" dirty="0"/>
              <a:t>There are a number of conditionally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54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10:42</a:t>
            </a:r>
          </a:p>
          <a:p>
            <a:r>
              <a:rPr lang="en-US" dirty="0"/>
              <a:t>When we move to pharmacologic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0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11:29:19</a:t>
            </a:r>
          </a:p>
          <a:p>
            <a:r>
              <a:rPr lang="en-US" dirty="0"/>
              <a:t>Finally, it’s important to recognize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5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11:52:13</a:t>
            </a:r>
          </a:p>
          <a:p>
            <a:r>
              <a:rPr lang="en-US" dirty="0"/>
              <a:t>Further, a variety of </a:t>
            </a:r>
            <a:r>
              <a:rPr lang="en-US" dirty="0" err="1"/>
              <a:t>medicationa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26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12:43:15</a:t>
            </a:r>
          </a:p>
          <a:p>
            <a:r>
              <a:rPr lang="en-US" dirty="0"/>
              <a:t>Our SMART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09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13:07:18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other CMEO Snacks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48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13:29:17</a:t>
            </a:r>
          </a:p>
          <a:p>
            <a:r>
              <a:rPr lang="en-US" dirty="0"/>
              <a:t>Please visit the Rheumatology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0:16:16</a:t>
            </a:r>
          </a:p>
          <a:p>
            <a:r>
              <a:rPr lang="en-US" dirty="0"/>
              <a:t>I’m Allan Gibofsky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6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13:46:21</a:t>
            </a:r>
          </a:p>
          <a:p>
            <a:r>
              <a:rPr lang="en-US" b="1" dirty="0"/>
              <a:t>To collect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EF1E-D69C-3244-A97E-8FFDA84BA5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6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0:29:04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Today’s activity is eligible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2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1:21</a:t>
            </a:r>
          </a:p>
          <a:p>
            <a:r>
              <a:rPr lang="en-US" dirty="0"/>
              <a:t>Today’s learning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6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1:31:24</a:t>
            </a:r>
          </a:p>
          <a:p>
            <a:r>
              <a:rPr lang="en-US" dirty="0"/>
              <a:t>It’s important to begin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2:19:19</a:t>
            </a:r>
          </a:p>
          <a:p>
            <a:r>
              <a:rPr lang="en-US" dirty="0"/>
              <a:t>Now another factor of osteoarthritis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2:57:19</a:t>
            </a:r>
          </a:p>
          <a:p>
            <a:r>
              <a:rPr lang="en-US" dirty="0"/>
              <a:t>Further, patients with osteoarthritis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7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3:24:20</a:t>
            </a:r>
          </a:p>
          <a:p>
            <a:r>
              <a:rPr lang="en-US" dirty="0"/>
              <a:t>There are a number of risk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8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4:53:08</a:t>
            </a:r>
          </a:p>
          <a:p>
            <a:r>
              <a:rPr lang="en-US" dirty="0"/>
              <a:t>When faced with a patient’s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2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SCME_logos_alpha"/>
          <p:cNvPicPr>
            <a:picLocks noChangeAspect="1" noChangeArrowheads="1"/>
          </p:cNvPicPr>
          <p:nvPr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SCME_logos_alpha">
            <a:extLst>
              <a:ext uri="{FF2B5EF4-FFF2-40B4-BE49-F238E27FC236}">
                <a16:creationId xmlns:a16="http://schemas.microsoft.com/office/drawing/2014/main" id="{E951B071-16EF-4441-B8E8-E599FDE755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822"/>
            <a:ext cx="7772400" cy="615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371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defRPr lang="en-US" sz="1800" smtClean="0"/>
            </a:lvl1pPr>
            <a:lvl2pPr marL="428625" indent="-214313">
              <a:defRPr lang="en-US" sz="1800" smtClean="0"/>
            </a:lvl2pPr>
            <a:lvl3pPr marL="600075" indent="-171450">
              <a:defRPr lang="en-US" sz="1800" smtClean="0"/>
            </a:lvl3pPr>
            <a:lvl4pPr marL="814388" indent="-171450">
              <a:defRPr lang="en-US" sz="1800" smtClean="0"/>
            </a:lvl4pPr>
            <a:lvl5pPr marL="1157288" indent="-171450">
              <a:defRPr lang="en-US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8A73-1F1F-4567-BCED-F099CB24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F1F-7B28-4B4E-B1CE-2E29E5BFDBB3}" type="datetime1">
              <a:rPr lang="en-US" smtClean="0"/>
              <a:pPr/>
              <a:t>1/17/21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4D3D-800F-47DD-9065-0F05CDE67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1123609"/>
            <a:ext cx="7056000" cy="1620000"/>
          </a:xfrm>
          <a:prstGeom prst="rect">
            <a:avLst/>
          </a:prstGeom>
        </p:spPr>
        <p:txBody>
          <a:bodyPr/>
          <a:lstStyle>
            <a:lvl1pPr marL="101246" indent="-101246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84289" indent="-214302">
              <a:lnSpc>
                <a:spcPct val="150000"/>
              </a:lnSpc>
              <a:spcBef>
                <a:spcPts val="0"/>
              </a:spcBef>
              <a:tabLst/>
              <a:defRPr lang="en-GB" sz="135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788" baseline="0">
                <a:latin typeface="Arial" pitchFamily="34" charset="0"/>
                <a:cs typeface="Arial" pitchFamily="34" charset="0"/>
              </a:defRPr>
            </a:lvl3pPr>
            <a:lvl4pPr marL="350307" indent="-101246">
              <a:defRPr sz="788">
                <a:latin typeface="Arial" pitchFamily="34" charset="0"/>
                <a:cs typeface="Arial" pitchFamily="34" charset="0"/>
              </a:defRPr>
            </a:lvl4pPr>
            <a:lvl5pPr marL="350307">
              <a:defRPr sz="788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Second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Third level</a:t>
            </a:r>
          </a:p>
          <a:p>
            <a:pPr marL="404980" lvl="1" indent="-134994" algn="l" defTabSz="342884" rtl="0" eaLnBrk="1" latinLnBrk="0" hangingPunct="1">
              <a:lnSpc>
                <a:spcPct val="150000"/>
              </a:lnSpc>
              <a:spcBef>
                <a:spcPts val="0"/>
              </a:spcBef>
              <a:buFont typeface="Arial"/>
              <a:buChar char="–"/>
            </a:pPr>
            <a:r>
              <a:rPr lang="en-GB" noProof="0" dirty="0"/>
              <a:t>Fourth level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72" y="202235"/>
            <a:ext cx="8765651" cy="310500"/>
          </a:xfrm>
          <a:prstGeom prst="rect">
            <a:avLst/>
          </a:prstGeom>
        </p:spPr>
        <p:txBody>
          <a:bodyPr vert="horz"/>
          <a:lstStyle>
            <a:lvl1pPr algn="l" defTabSz="257162" rtl="0" eaLnBrk="1" latinLnBrk="0" hangingPunct="1">
              <a:lnSpc>
                <a:spcPts val="1688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4000" y="4823650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B96B-DB9B-F34B-B656-46C723A1CE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8185638" y="4736848"/>
            <a:ext cx="852854" cy="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6" r:id="rId10"/>
    <p:sldLayoutId id="2147483747" r:id="rId11"/>
    <p:sldLayoutId id="2147483748" r:id="rId12"/>
    <p:sldLayoutId id="21474837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066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500286" y="2444711"/>
            <a:ext cx="6461988" cy="14044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Weighing the Heavy Burden of Osteoarthritis: Improving Function and Quality of Life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8EC7C1-D452-E54E-9161-F9D562A4717F}"/>
              </a:ext>
            </a:extLst>
          </p:cNvPr>
          <p:cNvSpPr txBox="1">
            <a:spLocks/>
          </p:cNvSpPr>
          <p:nvPr/>
        </p:nvSpPr>
        <p:spPr>
          <a:xfrm>
            <a:off x="500287" y="3734345"/>
            <a:ext cx="5406900" cy="1154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chemeClr val="accent6"/>
                </a:solidFill>
              </a:rPr>
              <a:t>Supported by an educational grant from Pfizer Inc</a:t>
            </a:r>
            <a:r>
              <a:rPr lang="en-US" sz="2000" i="1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46E5630-8CAE-434C-9577-5679DE18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6" y="828166"/>
            <a:ext cx="3114206" cy="14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7F81C5-0DA2-1648-BAA4-1765CB959C95}"/>
              </a:ext>
            </a:extLst>
          </p:cNvPr>
          <p:cNvSpPr txBox="1"/>
          <p:nvPr/>
        </p:nvSpPr>
        <p:spPr>
          <a:xfrm>
            <a:off x="4958862" y="1142178"/>
            <a:ext cx="3947746" cy="2928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EDA0D-37CC-6648-B054-EF5AE13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E8292-86DA-344A-A61A-BFF6039A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6" y="1142178"/>
            <a:ext cx="4805536" cy="36379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Impact of pain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PEG</a:t>
            </a:r>
          </a:p>
          <a:p>
            <a:pPr lvl="2">
              <a:spcAft>
                <a:spcPts val="600"/>
              </a:spcAft>
            </a:pP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2200" dirty="0"/>
              <a:t>ain</a:t>
            </a:r>
          </a:p>
          <a:p>
            <a:pPr lvl="2">
              <a:spcAft>
                <a:spcPts val="600"/>
              </a:spcAft>
            </a:pP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2200" dirty="0"/>
              <a:t>njoyment of life</a:t>
            </a:r>
          </a:p>
          <a:p>
            <a:pPr lvl="2">
              <a:spcAft>
                <a:spcPts val="600"/>
              </a:spcAft>
            </a:pP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sz="2200" dirty="0"/>
              <a:t>eneral activity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Psychosocial impact of pain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Use of tools such as GAD-7, PHQ-9 to assess anxiety and depression</a:t>
            </a:r>
          </a:p>
          <a:p>
            <a:pPr lvl="2">
              <a:spcAft>
                <a:spcPts val="600"/>
              </a:spcAft>
            </a:pP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EF706-BCBA-2844-808C-1147E7B34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Krebs E, et al. </a:t>
            </a:r>
            <a:r>
              <a:rPr lang="en-US" i="1" dirty="0"/>
              <a:t>J Gen Intern Med. </a:t>
            </a:r>
            <a:r>
              <a:rPr lang="en-US" dirty="0"/>
              <a:t>2009;24(6):733-738.</a:t>
            </a: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4D468DF-455F-3E43-BF6F-F0A66C5D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85" y="1599378"/>
            <a:ext cx="3814700" cy="2321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BC1624-B3A0-714B-A772-13603218DF01}"/>
              </a:ext>
            </a:extLst>
          </p:cNvPr>
          <p:cNvSpPr txBox="1"/>
          <p:nvPr/>
        </p:nvSpPr>
        <p:spPr>
          <a:xfrm>
            <a:off x="5681912" y="1241794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PEG Three-Item Scale</a:t>
            </a:r>
          </a:p>
        </p:txBody>
      </p:sp>
    </p:spTree>
    <p:extLst>
      <p:ext uri="{BB962C8B-B14F-4D97-AF65-F5344CB8AC3E}">
        <p14:creationId xmlns:p14="http://schemas.microsoft.com/office/powerpoint/2010/main" val="34807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242A-8FE0-E247-95DB-94DB828B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Patient-Reported Outcomes Measures Used in Clinical Trials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51193C-9EDE-104E-BC02-0B9E5277A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596410"/>
              </p:ext>
            </p:extLst>
          </p:nvPr>
        </p:nvGraphicFramePr>
        <p:xfrm>
          <a:off x="201168" y="985965"/>
          <a:ext cx="8759953" cy="372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84">
                  <a:extLst>
                    <a:ext uri="{9D8B030D-6E8A-4147-A177-3AD203B41FA5}">
                      <a16:colId xmlns:a16="http://schemas.microsoft.com/office/drawing/2014/main" val="3758374894"/>
                    </a:ext>
                  </a:extLst>
                </a:gridCol>
                <a:gridCol w="1869962">
                  <a:extLst>
                    <a:ext uri="{9D8B030D-6E8A-4147-A177-3AD203B41FA5}">
                      <a16:colId xmlns:a16="http://schemas.microsoft.com/office/drawing/2014/main" val="209717648"/>
                    </a:ext>
                  </a:extLst>
                </a:gridCol>
                <a:gridCol w="3566862">
                  <a:extLst>
                    <a:ext uri="{9D8B030D-6E8A-4147-A177-3AD203B41FA5}">
                      <a16:colId xmlns:a16="http://schemas.microsoft.com/office/drawing/2014/main" val="3326285769"/>
                    </a:ext>
                  </a:extLst>
                </a:gridCol>
                <a:gridCol w="1604145">
                  <a:extLst>
                    <a:ext uri="{9D8B030D-6E8A-4147-A177-3AD203B41FA5}">
                      <a16:colId xmlns:a16="http://schemas.microsoft.com/office/drawing/2014/main" val="1309730177"/>
                    </a:ext>
                  </a:extLst>
                </a:gridCol>
              </a:tblGrid>
              <a:tr h="33991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Function Measure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Response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4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KOOS</a:t>
                      </a:r>
                      <a:r>
                        <a:rPr lang="en-US" sz="1200" dirty="0"/>
                        <a:t>: Knee Injury and OA Outcomes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 about knee and associated problems over short- and long-term follow-up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Pain frequency and severity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 stiffness or presence of swelling, clicking, or range of motion restriction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with activities of daily living (ADL)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with sport and recreational activities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Knee-related quality of life (QoL)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5-point Likert scale</a:t>
                      </a:r>
                    </a:p>
                    <a:p>
                      <a:pPr algn="ctr"/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98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KOOS-PS</a:t>
                      </a:r>
                      <a:r>
                        <a:rPr lang="en-US" sz="1200" dirty="0"/>
                        <a:t>: Knee Injury and OA Outcomes Score Physical Function Short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 about difficulties experienced with physical activity due to knee problems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Rising from bed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Putting on socks/stockings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Rising from sitting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Bending to the floor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Twisting/pivoting on injured knee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Kneeling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Squatting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5-point Likert scale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8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WOMAC</a:t>
                      </a:r>
                      <a:r>
                        <a:rPr lang="en-US" sz="1200" dirty="0"/>
                        <a:t>: Western Ontario and McMaster Universities OA 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Assess the course of disease or response to treatment in patients with knee or hip 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Pain severity during various positions or movements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Severity of join stiffness</a:t>
                      </a:r>
                    </a:p>
                    <a:p>
                      <a:pPr marL="173038" indent="-165100" algn="l">
                        <a:buFont typeface="+mj-lt"/>
                        <a:buAutoNum type="arabicPeriod"/>
                        <a:tabLst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Difficulty performing daily functional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5-point Likert scale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(None, mild, moderate, severe, extreme)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84915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BE2F-862E-BD4E-BD93-D8440FDE3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88018"/>
            <a:ext cx="9144000" cy="355482"/>
          </a:xfrm>
        </p:spPr>
        <p:txBody>
          <a:bodyPr/>
          <a:lstStyle/>
          <a:p>
            <a:pPr marL="7938" indent="-7938"/>
            <a:r>
              <a:rPr lang="en-US" sz="900" dirty="0"/>
              <a:t>PRO = patient-reported outcome</a:t>
            </a:r>
            <a:br>
              <a:rPr lang="en-US" sz="900" dirty="0"/>
            </a:br>
            <a:r>
              <a:rPr lang="en-US" sz="900" dirty="0"/>
              <a:t>Collins NJ, et al. </a:t>
            </a:r>
            <a:r>
              <a:rPr lang="en-US" sz="900" i="1" dirty="0"/>
              <a:t>Arthritis Care Res (Hoboken)</a:t>
            </a:r>
            <a:r>
              <a:rPr lang="en-US" sz="900" dirty="0"/>
              <a:t>. 2011;63(0 11):S208-S228.</a:t>
            </a:r>
          </a:p>
        </p:txBody>
      </p:sp>
    </p:spTree>
    <p:extLst>
      <p:ext uri="{BB962C8B-B14F-4D97-AF65-F5344CB8AC3E}">
        <p14:creationId xmlns:p14="http://schemas.microsoft.com/office/powerpoint/2010/main" val="7791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76421"/>
            <a:ext cx="8500328" cy="877163"/>
          </a:xfrm>
        </p:spPr>
        <p:txBody>
          <a:bodyPr/>
          <a:lstStyle/>
          <a:p>
            <a:r>
              <a:rPr lang="en-US" sz="2000" dirty="0"/>
              <a:t>2019 ACR/Arthritis Foundation Guideline for Non-Pharmacologic Management of OA of the Hand, Knee, and Hip: </a:t>
            </a:r>
            <a:r>
              <a:rPr lang="en-US" sz="2000" i="1" dirty="0"/>
              <a:t>Strongly</a:t>
            </a:r>
            <a:r>
              <a:rPr lang="en-US" sz="2000" dirty="0"/>
              <a:t> Recommended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36209"/>
            <a:ext cx="9144000" cy="40729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ACR = American College of Rheumatology</a:t>
            </a:r>
          </a:p>
          <a:p>
            <a:pPr>
              <a:spcBef>
                <a:spcPts val="200"/>
              </a:spcBef>
            </a:pPr>
            <a:r>
              <a:rPr lang="en-US" dirty="0" err="1"/>
              <a:t>Kolaskinski</a:t>
            </a:r>
            <a:r>
              <a:rPr lang="en-US" dirty="0"/>
              <a:t>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641376" y="2423659"/>
            <a:ext cx="3046814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</a:t>
            </a:r>
            <a:br>
              <a:rPr lang="en-US" sz="1400" dirty="0"/>
            </a:br>
            <a:r>
              <a:rPr lang="en-US" sz="1400" dirty="0"/>
              <a:t>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403969" y="1724411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Exercise: Walking, strengthening, neuromuscular training, aquatic exercise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403968" y="2147828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Self-Efficacy and Self-Management Programs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2CB8D-AC1B-094E-9D58-3A1A05338C51}"/>
              </a:ext>
            </a:extLst>
          </p:cNvPr>
          <p:cNvSpPr/>
          <p:nvPr/>
        </p:nvSpPr>
        <p:spPr>
          <a:xfrm>
            <a:off x="3689968" y="2571245"/>
            <a:ext cx="4572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Weight Loss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3689968" y="2994662"/>
            <a:ext cx="4572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Tai Chi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98222F-D9E4-2841-8982-CBFA68EA87B5}"/>
              </a:ext>
            </a:extLst>
          </p:cNvPr>
          <p:cNvSpPr/>
          <p:nvPr/>
        </p:nvSpPr>
        <p:spPr>
          <a:xfrm>
            <a:off x="3689968" y="3418079"/>
            <a:ext cx="4572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1367554" y="3841498"/>
            <a:ext cx="2286000" cy="40729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Carpometacarpal Orthosis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1CE680-D30F-D84B-BFB7-0F211CC505B0}"/>
              </a:ext>
            </a:extLst>
          </p:cNvPr>
          <p:cNvSpPr/>
          <p:nvPr/>
        </p:nvSpPr>
        <p:spPr>
          <a:xfrm>
            <a:off x="3689968" y="3841498"/>
            <a:ext cx="2286000" cy="4114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Tibiofemoral Knee Brace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80AA2-00CD-754F-877F-A36FC3C2E977}"/>
              </a:ext>
            </a:extLst>
          </p:cNvPr>
          <p:cNvSpPr txBox="1"/>
          <p:nvPr/>
        </p:nvSpPr>
        <p:spPr>
          <a:xfrm>
            <a:off x="1620430" y="1295339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92834" y="1295339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365237" y="1295339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</p:spTree>
    <p:extLst>
      <p:ext uri="{BB962C8B-B14F-4D97-AF65-F5344CB8AC3E}">
        <p14:creationId xmlns:p14="http://schemas.microsoft.com/office/powerpoint/2010/main" val="1087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76421"/>
            <a:ext cx="8500328" cy="877163"/>
          </a:xfrm>
        </p:spPr>
        <p:txBody>
          <a:bodyPr/>
          <a:lstStyle/>
          <a:p>
            <a:r>
              <a:rPr lang="en-US" sz="2000" dirty="0"/>
              <a:t>2019 ACR/Arthritis Foundation Guideline for Non-Pharmacologic Management of OA of the Hand, Knee, and Hip: </a:t>
            </a:r>
            <a:r>
              <a:rPr lang="en-US" sz="2000" i="1" dirty="0"/>
              <a:t>Conditionally</a:t>
            </a:r>
            <a:r>
              <a:rPr lang="en-US" sz="2000" dirty="0"/>
              <a:t> Recommended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err="1"/>
              <a:t>Kolaskinski</a:t>
            </a:r>
            <a:r>
              <a:rPr lang="en-US" dirty="0"/>
              <a:t>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869064" y="2461350"/>
            <a:ext cx="3502197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367554" y="1416915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Heat, Therapeutic Cooling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367554" y="1827689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Cognitive Behavioral Therapy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1372524" y="2649237"/>
            <a:ext cx="4527494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Kinesiotaping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98222F-D9E4-2841-8982-CBFA68EA87B5}"/>
              </a:ext>
            </a:extLst>
          </p:cNvPr>
          <p:cNvSpPr/>
          <p:nvPr/>
        </p:nvSpPr>
        <p:spPr>
          <a:xfrm>
            <a:off x="1350271" y="3881559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Paraffin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3698059" y="4292333"/>
            <a:ext cx="2387429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Radiofrequency Ablation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1CE680-D30F-D84B-BFB7-0F211CC505B0}"/>
              </a:ext>
            </a:extLst>
          </p:cNvPr>
          <p:cNvSpPr/>
          <p:nvPr/>
        </p:nvSpPr>
        <p:spPr>
          <a:xfrm>
            <a:off x="1350271" y="3468073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Other Hand Orthoses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80AA2-00CD-754F-877F-A36FC3C2E977}"/>
              </a:ext>
            </a:extLst>
          </p:cNvPr>
          <p:cNvSpPr txBox="1"/>
          <p:nvPr/>
        </p:nvSpPr>
        <p:spPr>
          <a:xfrm>
            <a:off x="1539510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11914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284317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32FD96-723E-4E4A-8F3E-CFE978C48F41}"/>
              </a:ext>
            </a:extLst>
          </p:cNvPr>
          <p:cNvSpPr/>
          <p:nvPr/>
        </p:nvSpPr>
        <p:spPr>
          <a:xfrm>
            <a:off x="1367554" y="2238463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Acupuncture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610091-793E-0946-B18C-F69BDA085D81}"/>
              </a:ext>
            </a:extLst>
          </p:cNvPr>
          <p:cNvSpPr/>
          <p:nvPr/>
        </p:nvSpPr>
        <p:spPr>
          <a:xfrm>
            <a:off x="3698059" y="3881559"/>
            <a:ext cx="238743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Yoga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940AA6-0954-834A-A65A-F2BEAD18A604}"/>
              </a:ext>
            </a:extLst>
          </p:cNvPr>
          <p:cNvSpPr/>
          <p:nvPr/>
        </p:nvSpPr>
        <p:spPr>
          <a:xfrm>
            <a:off x="3698060" y="3468073"/>
            <a:ext cx="238743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Patellofemoral Knee Brace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189A0B2-BAD0-3545-ADFC-7D711C4F8F8A}"/>
              </a:ext>
            </a:extLst>
          </p:cNvPr>
          <p:cNvSpPr/>
          <p:nvPr/>
        </p:nvSpPr>
        <p:spPr>
          <a:xfrm>
            <a:off x="3698060" y="3060011"/>
            <a:ext cx="4527494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Balance Training</a:t>
            </a:r>
          </a:p>
        </p:txBody>
      </p:sp>
    </p:spTree>
    <p:extLst>
      <p:ext uri="{BB962C8B-B14F-4D97-AF65-F5344CB8AC3E}">
        <p14:creationId xmlns:p14="http://schemas.microsoft.com/office/powerpoint/2010/main" val="1350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54904"/>
            <a:ext cx="8500328" cy="720197"/>
          </a:xfrm>
        </p:spPr>
        <p:txBody>
          <a:bodyPr/>
          <a:lstStyle/>
          <a:p>
            <a:r>
              <a:rPr lang="en-US" sz="2400" dirty="0"/>
              <a:t>2019 ACR/Arthritis Foundation Guideline for Management of OA of the Hand, Knee, and 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7938" indent="-7938">
              <a:spcBef>
                <a:spcPts val="200"/>
              </a:spcBef>
            </a:pPr>
            <a:r>
              <a:rPr lang="en-US" dirty="0"/>
              <a:t>NSAIDs = nonsteroidal anti-inflammatory drugs</a:t>
            </a:r>
            <a:br>
              <a:rPr lang="en-US" dirty="0"/>
            </a:br>
            <a:r>
              <a:rPr lang="en-US" dirty="0" err="1"/>
              <a:t>Kolaskinski</a:t>
            </a:r>
            <a:r>
              <a:rPr lang="en-US" dirty="0"/>
              <a:t>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803866" y="2396152"/>
            <a:ext cx="3371800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Pharmacological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367554" y="1416915"/>
            <a:ext cx="6858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Oral NSAIDS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F5B10E-8F69-4A4E-AF02-63F82F148961}"/>
              </a:ext>
            </a:extLst>
          </p:cNvPr>
          <p:cNvSpPr/>
          <p:nvPr/>
        </p:nvSpPr>
        <p:spPr>
          <a:xfrm>
            <a:off x="1367554" y="2657328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Acetaminophen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3698060" y="2238727"/>
            <a:ext cx="4527494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Intra-articular Steroids (Imaging Guidance for Hip)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98222F-D9E4-2841-8982-CBFA68EA87B5}"/>
              </a:ext>
            </a:extLst>
          </p:cNvPr>
          <p:cNvSpPr/>
          <p:nvPr/>
        </p:nvSpPr>
        <p:spPr>
          <a:xfrm>
            <a:off x="1367554" y="1820126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Topical NSAIDs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1367554" y="2238727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Intra-articular Steroids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1CE680-D30F-D84B-BFB7-0F211CC505B0}"/>
              </a:ext>
            </a:extLst>
          </p:cNvPr>
          <p:cNvSpPr/>
          <p:nvPr/>
        </p:nvSpPr>
        <p:spPr>
          <a:xfrm>
            <a:off x="1350271" y="3913133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Chondroitin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80AA2-00CD-754F-877F-A36FC3C2E977}"/>
              </a:ext>
            </a:extLst>
          </p:cNvPr>
          <p:cNvSpPr txBox="1"/>
          <p:nvPr/>
        </p:nvSpPr>
        <p:spPr>
          <a:xfrm>
            <a:off x="1539510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11914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284317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32FD96-723E-4E4A-8F3E-CFE978C48F41}"/>
              </a:ext>
            </a:extLst>
          </p:cNvPr>
          <p:cNvSpPr/>
          <p:nvPr/>
        </p:nvSpPr>
        <p:spPr>
          <a:xfrm>
            <a:off x="1367554" y="3075929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Tramadol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610091-793E-0946-B18C-F69BDA085D81}"/>
              </a:ext>
            </a:extLst>
          </p:cNvPr>
          <p:cNvSpPr/>
          <p:nvPr/>
        </p:nvSpPr>
        <p:spPr>
          <a:xfrm>
            <a:off x="3698060" y="1820126"/>
            <a:ext cx="2286000" cy="32656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Topical NSAIDs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940AA6-0954-834A-A65A-F2BEAD18A604}"/>
              </a:ext>
            </a:extLst>
          </p:cNvPr>
          <p:cNvSpPr/>
          <p:nvPr/>
        </p:nvSpPr>
        <p:spPr>
          <a:xfrm>
            <a:off x="3698060" y="3913133"/>
            <a:ext cx="2286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Topical Capsaicin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E8D667D-3FD8-9F49-859D-31CBB7001F7F}"/>
              </a:ext>
            </a:extLst>
          </p:cNvPr>
          <p:cNvSpPr/>
          <p:nvPr/>
        </p:nvSpPr>
        <p:spPr>
          <a:xfrm>
            <a:off x="1367554" y="3494530"/>
            <a:ext cx="6858000" cy="326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Duloxetine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EC2407-02C6-7745-BD06-E6F868D89786}"/>
              </a:ext>
            </a:extLst>
          </p:cNvPr>
          <p:cNvSpPr/>
          <p:nvPr/>
        </p:nvSpPr>
        <p:spPr>
          <a:xfrm>
            <a:off x="6284317" y="4206863"/>
            <a:ext cx="1828800" cy="25083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Strongly Recommended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094B81-A861-E241-A08C-D3D5DD823726}"/>
              </a:ext>
            </a:extLst>
          </p:cNvPr>
          <p:cNvSpPr/>
          <p:nvPr/>
        </p:nvSpPr>
        <p:spPr>
          <a:xfrm>
            <a:off x="6284317" y="4508832"/>
            <a:ext cx="1828800" cy="250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Conditionally Recommended</a:t>
            </a:r>
          </a:p>
        </p:txBody>
      </p:sp>
    </p:spTree>
    <p:extLst>
      <p:ext uri="{BB962C8B-B14F-4D97-AF65-F5344CB8AC3E}">
        <p14:creationId xmlns:p14="http://schemas.microsoft.com/office/powerpoint/2010/main" val="14335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54904"/>
            <a:ext cx="8500328" cy="720197"/>
          </a:xfrm>
        </p:spPr>
        <p:txBody>
          <a:bodyPr/>
          <a:lstStyle/>
          <a:p>
            <a:r>
              <a:rPr lang="en-US" sz="2400" dirty="0"/>
              <a:t>2019 ACR/Arthritis Foundation Guideline for Management of OA of the Hand, Knee, and Hip: What </a:t>
            </a:r>
            <a:r>
              <a:rPr lang="en-US" sz="2400" i="1" dirty="0"/>
              <a:t>NOT </a:t>
            </a:r>
            <a:r>
              <a:rPr lang="en-US" sz="2400" dirty="0"/>
              <a:t>To 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36209"/>
            <a:ext cx="9144000" cy="40729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TENS = transcutaneous electrical nerve stimulation</a:t>
            </a:r>
          </a:p>
          <a:p>
            <a:pPr>
              <a:spcBef>
                <a:spcPts val="200"/>
              </a:spcBef>
            </a:pPr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643732" y="2236018"/>
            <a:ext cx="3051534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Physical, Psychosocial, and Mind-Body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3698060" y="1446084"/>
            <a:ext cx="4527494" cy="326563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8042DE-BAAA-A242-9D0D-074CEFA6FBD6}"/>
              </a:ext>
            </a:extLst>
          </p:cNvPr>
          <p:cNvSpPr/>
          <p:nvPr/>
        </p:nvSpPr>
        <p:spPr>
          <a:xfrm>
            <a:off x="3698060" y="1925201"/>
            <a:ext cx="4527494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Manual Therapy (With or Without Exercise)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21FA2F-A98E-6445-8F87-31DBEDAFB246}"/>
              </a:ext>
            </a:extLst>
          </p:cNvPr>
          <p:cNvSpPr/>
          <p:nvPr/>
        </p:nvSpPr>
        <p:spPr>
          <a:xfrm>
            <a:off x="3698060" y="3841671"/>
            <a:ext cx="2286000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Pulsed Vibration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80AA2-00CD-754F-877F-A36FC3C2E977}"/>
              </a:ext>
            </a:extLst>
          </p:cNvPr>
          <p:cNvSpPr txBox="1"/>
          <p:nvPr/>
        </p:nvSpPr>
        <p:spPr>
          <a:xfrm>
            <a:off x="1539510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11914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284317" y="1044487"/>
            <a:ext cx="17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5A19F56-E4AF-CE49-A83B-92E86F6B7F00}"/>
              </a:ext>
            </a:extLst>
          </p:cNvPr>
          <p:cNvSpPr/>
          <p:nvPr/>
        </p:nvSpPr>
        <p:spPr>
          <a:xfrm>
            <a:off x="3698060" y="2404318"/>
            <a:ext cx="4527494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Massage Therapy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82EF9B-D1B3-2C4B-BDB7-4934A51B6FB2}"/>
              </a:ext>
            </a:extLst>
          </p:cNvPr>
          <p:cNvSpPr/>
          <p:nvPr/>
        </p:nvSpPr>
        <p:spPr>
          <a:xfrm>
            <a:off x="3698060" y="2883435"/>
            <a:ext cx="4527494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Modified Shoes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FBA74A-3EFE-A142-9E8B-9AF6A2714F71}"/>
              </a:ext>
            </a:extLst>
          </p:cNvPr>
          <p:cNvSpPr/>
          <p:nvPr/>
        </p:nvSpPr>
        <p:spPr>
          <a:xfrm>
            <a:off x="3698060" y="3362552"/>
            <a:ext cx="4527494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Wedged Insoles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DD264EA-2306-6646-B083-4D4EBDBBCCF8}"/>
              </a:ext>
            </a:extLst>
          </p:cNvPr>
          <p:cNvSpPr/>
          <p:nvPr/>
        </p:nvSpPr>
        <p:spPr>
          <a:xfrm>
            <a:off x="1350272" y="1925201"/>
            <a:ext cx="2286000" cy="326563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Iontophoresis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D977190-AADB-EE40-930A-7C975E859D6A}"/>
              </a:ext>
            </a:extLst>
          </p:cNvPr>
          <p:cNvSpPr/>
          <p:nvPr/>
        </p:nvSpPr>
        <p:spPr>
          <a:xfrm>
            <a:off x="7679342" y="4050400"/>
            <a:ext cx="1391830" cy="250837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Strongly Against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4072ACA-2DC4-3E48-AF01-E02513FF43B7}"/>
              </a:ext>
            </a:extLst>
          </p:cNvPr>
          <p:cNvSpPr/>
          <p:nvPr/>
        </p:nvSpPr>
        <p:spPr>
          <a:xfrm>
            <a:off x="7679342" y="4352369"/>
            <a:ext cx="1391830" cy="250837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Conditionally Against</a:t>
            </a:r>
          </a:p>
        </p:txBody>
      </p:sp>
    </p:spTree>
    <p:extLst>
      <p:ext uri="{BB962C8B-B14F-4D97-AF65-F5344CB8AC3E}">
        <p14:creationId xmlns:p14="http://schemas.microsoft.com/office/powerpoint/2010/main" val="2112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E92-3C75-F348-93D3-062C7445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75" y="66228"/>
            <a:ext cx="8585650" cy="667875"/>
          </a:xfrm>
        </p:spPr>
        <p:txBody>
          <a:bodyPr/>
          <a:lstStyle/>
          <a:p>
            <a:r>
              <a:rPr lang="en-US" sz="2200" dirty="0"/>
              <a:t>2019 ACR/Arthritis Foundation Guideline for Management of OA of the Hand, Knee, and Hip: What </a:t>
            </a:r>
            <a:r>
              <a:rPr lang="en-US" sz="2200" i="1" dirty="0"/>
              <a:t>NOT </a:t>
            </a:r>
            <a:r>
              <a:rPr lang="en-US" sz="2200" dirty="0"/>
              <a:t>To 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61975-67F7-2543-9A0C-AB2EFA1F4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Kolaskinski SL, et al. </a:t>
            </a:r>
            <a:r>
              <a:rPr lang="en-US" i="1" dirty="0"/>
              <a:t>Arthritis Care Res (Hoboken). </a:t>
            </a:r>
            <a:r>
              <a:rPr lang="en-US" dirty="0"/>
              <a:t>2020;72(2):149-162.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0F89C1-0A70-AB4F-989B-406C6225BF40}"/>
              </a:ext>
            </a:extLst>
          </p:cNvPr>
          <p:cNvSpPr/>
          <p:nvPr/>
        </p:nvSpPr>
        <p:spPr>
          <a:xfrm rot="16200000">
            <a:off x="-1009867" y="2450040"/>
            <a:ext cx="3819442" cy="8128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Pharmacological Approaches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B6708B-EA0A-284F-8C75-5975EDDE2783}"/>
              </a:ext>
            </a:extLst>
          </p:cNvPr>
          <p:cNvSpPr/>
          <p:nvPr/>
        </p:nvSpPr>
        <p:spPr>
          <a:xfrm>
            <a:off x="1382215" y="982895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Bisphosphonates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80AA2-00CD-754F-877F-A36FC3C2E977}"/>
              </a:ext>
            </a:extLst>
          </p:cNvPr>
          <p:cNvSpPr txBox="1"/>
          <p:nvPr/>
        </p:nvSpPr>
        <p:spPr>
          <a:xfrm>
            <a:off x="1557328" y="656271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08B47-E325-C94A-B2A4-47022472CB8A}"/>
              </a:ext>
            </a:extLst>
          </p:cNvPr>
          <p:cNvSpPr txBox="1"/>
          <p:nvPr/>
        </p:nvSpPr>
        <p:spPr>
          <a:xfrm>
            <a:off x="3929732" y="656271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Knee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9C74A-1C8B-1445-BA2E-742F110EBFA7}"/>
              </a:ext>
            </a:extLst>
          </p:cNvPr>
          <p:cNvSpPr txBox="1"/>
          <p:nvPr/>
        </p:nvSpPr>
        <p:spPr>
          <a:xfrm>
            <a:off x="6302135" y="656271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Hip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FBA74A-3EFE-A142-9E8B-9AF6A2714F71}"/>
              </a:ext>
            </a:extLst>
          </p:cNvPr>
          <p:cNvSpPr/>
          <p:nvPr/>
        </p:nvSpPr>
        <p:spPr>
          <a:xfrm>
            <a:off x="1366956" y="3125156"/>
            <a:ext cx="457200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Intra-Articular (I-A) Hyaluronic Acid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DD264EA-2306-6646-B083-4D4EBDBBCCF8}"/>
              </a:ext>
            </a:extLst>
          </p:cNvPr>
          <p:cNvSpPr/>
          <p:nvPr/>
        </p:nvSpPr>
        <p:spPr>
          <a:xfrm>
            <a:off x="1366956" y="2887127"/>
            <a:ext cx="228600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Chondroitin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D977190-AADB-EE40-930A-7C975E859D6A}"/>
              </a:ext>
            </a:extLst>
          </p:cNvPr>
          <p:cNvSpPr/>
          <p:nvPr/>
        </p:nvSpPr>
        <p:spPr>
          <a:xfrm>
            <a:off x="6166132" y="4862024"/>
            <a:ext cx="1391830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Strongly Against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4072ACA-2DC4-3E48-AF01-E02513FF43B7}"/>
              </a:ext>
            </a:extLst>
          </p:cNvPr>
          <p:cNvSpPr/>
          <p:nvPr/>
        </p:nvSpPr>
        <p:spPr>
          <a:xfrm>
            <a:off x="7655066" y="4862024"/>
            <a:ext cx="139183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Conditionally Against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727290-E8BB-A34C-8B4C-C12E2D7BF8A6}"/>
              </a:ext>
            </a:extLst>
          </p:cNvPr>
          <p:cNvSpPr/>
          <p:nvPr/>
        </p:nvSpPr>
        <p:spPr>
          <a:xfrm>
            <a:off x="1382215" y="1220924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Glucosamine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307DB5-E167-804A-A25F-C57EC3D4385F}"/>
              </a:ext>
            </a:extLst>
          </p:cNvPr>
          <p:cNvSpPr/>
          <p:nvPr/>
        </p:nvSpPr>
        <p:spPr>
          <a:xfrm>
            <a:off x="1382215" y="1458953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Hydroxychloroquine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C404D46-2F8D-044B-99F9-3C2D3770878C}"/>
              </a:ext>
            </a:extLst>
          </p:cNvPr>
          <p:cNvSpPr/>
          <p:nvPr/>
        </p:nvSpPr>
        <p:spPr>
          <a:xfrm>
            <a:off x="1382215" y="1696982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Methotrexate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CFB75D2-455D-3145-AC1C-4819F255D8A9}"/>
              </a:ext>
            </a:extLst>
          </p:cNvPr>
          <p:cNvSpPr/>
          <p:nvPr/>
        </p:nvSpPr>
        <p:spPr>
          <a:xfrm>
            <a:off x="1375048" y="1935011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TNF Inhibitors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6BFD36E-B603-494D-B8E3-C74AD03958AC}"/>
              </a:ext>
            </a:extLst>
          </p:cNvPr>
          <p:cNvSpPr/>
          <p:nvPr/>
        </p:nvSpPr>
        <p:spPr>
          <a:xfrm>
            <a:off x="1375048" y="2173040"/>
            <a:ext cx="6875282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IL-1 Receptor Antagonists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68FFBDE-E901-A149-80EF-7FEF6476BDB2}"/>
              </a:ext>
            </a:extLst>
          </p:cNvPr>
          <p:cNvSpPr/>
          <p:nvPr/>
        </p:nvSpPr>
        <p:spPr>
          <a:xfrm>
            <a:off x="3685496" y="2411069"/>
            <a:ext cx="4572000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Platelet-Rich Plasma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3E1A34-F56D-2342-A044-5A32EF9F5A70}"/>
              </a:ext>
            </a:extLst>
          </p:cNvPr>
          <p:cNvSpPr/>
          <p:nvPr/>
        </p:nvSpPr>
        <p:spPr>
          <a:xfrm>
            <a:off x="3685496" y="2649098"/>
            <a:ext cx="4572000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Stem Cell Injection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3855962-641F-E24B-9DED-879F027E4016}"/>
              </a:ext>
            </a:extLst>
          </p:cNvPr>
          <p:cNvSpPr/>
          <p:nvPr/>
        </p:nvSpPr>
        <p:spPr>
          <a:xfrm>
            <a:off x="3678330" y="2887127"/>
            <a:ext cx="4572000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Chondroitin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995B207-96A9-5148-B8FA-55FFEB0982B9}"/>
              </a:ext>
            </a:extLst>
          </p:cNvPr>
          <p:cNvSpPr/>
          <p:nvPr/>
        </p:nvSpPr>
        <p:spPr>
          <a:xfrm>
            <a:off x="5964330" y="3125156"/>
            <a:ext cx="2286000" cy="18288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I-A Hyaluronic Acid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4163209-DD23-884B-9B4D-D8E2E5CF074D}"/>
              </a:ext>
            </a:extLst>
          </p:cNvPr>
          <p:cNvSpPr/>
          <p:nvPr/>
        </p:nvSpPr>
        <p:spPr>
          <a:xfrm>
            <a:off x="3685496" y="3363185"/>
            <a:ext cx="457200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Intra-Articular Botulinum Toxin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0345A1-EBDA-034B-A60D-419B81F7B99B}"/>
              </a:ext>
            </a:extLst>
          </p:cNvPr>
          <p:cNvSpPr/>
          <p:nvPr/>
        </p:nvSpPr>
        <p:spPr>
          <a:xfrm>
            <a:off x="3685496" y="3601214"/>
            <a:ext cx="457200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Prolotherapy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9CD6C03-AF56-134D-9818-625475A1684B}"/>
              </a:ext>
            </a:extLst>
          </p:cNvPr>
          <p:cNvSpPr/>
          <p:nvPr/>
        </p:nvSpPr>
        <p:spPr>
          <a:xfrm>
            <a:off x="1375048" y="3601214"/>
            <a:ext cx="2286000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Chondroitin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3712299-394D-AB45-84E6-083CBB7C70D9}"/>
              </a:ext>
            </a:extLst>
          </p:cNvPr>
          <p:cNvSpPr/>
          <p:nvPr/>
        </p:nvSpPr>
        <p:spPr>
          <a:xfrm>
            <a:off x="1375048" y="3839243"/>
            <a:ext cx="6875282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Colchicine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5D9DEB2-6EBD-1946-86DD-E99F766B2801}"/>
              </a:ext>
            </a:extLst>
          </p:cNvPr>
          <p:cNvSpPr/>
          <p:nvPr/>
        </p:nvSpPr>
        <p:spPr>
          <a:xfrm>
            <a:off x="1375048" y="4077272"/>
            <a:ext cx="6875282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Non-Tramadol Opioids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B223E5F-420A-1443-9C61-A7DE137D4EF4}"/>
              </a:ext>
            </a:extLst>
          </p:cNvPr>
          <p:cNvSpPr/>
          <p:nvPr/>
        </p:nvSpPr>
        <p:spPr>
          <a:xfrm>
            <a:off x="1382215" y="4315301"/>
            <a:ext cx="6875282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Fish Oil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03D6118-3394-8846-9157-8F2DA6EA9336}"/>
              </a:ext>
            </a:extLst>
          </p:cNvPr>
          <p:cNvSpPr/>
          <p:nvPr/>
        </p:nvSpPr>
        <p:spPr>
          <a:xfrm>
            <a:off x="1382215" y="4553329"/>
            <a:ext cx="6875282" cy="182880"/>
          </a:xfrm>
          <a:prstGeom prst="roundRect">
            <a:avLst/>
          </a:prstGeom>
          <a:solidFill>
            <a:srgbClr val="FFA9B9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Vitamin D</a:t>
            </a:r>
          </a:p>
        </p:txBody>
      </p:sp>
    </p:spTree>
    <p:extLst>
      <p:ext uri="{BB962C8B-B14F-4D97-AF65-F5344CB8AC3E}">
        <p14:creationId xmlns:p14="http://schemas.microsoft.com/office/powerpoint/2010/main" val="22221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2757678"/>
          </a:xfrm>
        </p:spPr>
        <p:txBody>
          <a:bodyPr/>
          <a:lstStyle/>
          <a:p>
            <a:r>
              <a:rPr lang="en-US" dirty="0"/>
              <a:t>Recognize the burden of OA patient function and outcomes</a:t>
            </a:r>
          </a:p>
          <a:p>
            <a:r>
              <a:rPr lang="en-US" dirty="0"/>
              <a:t>Monitor for comorbidities that may further impact function and quality of life</a:t>
            </a:r>
          </a:p>
          <a:p>
            <a:r>
              <a:rPr lang="en-US" dirty="0"/>
              <a:t>Apply ACR/Arthritis Foundation guidelines to the management of OA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86990"/>
            <a:ext cx="8309810" cy="40626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ttainable,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A473A67-368D-B148-B15F-38FFB00FC390}"/>
              </a:ext>
            </a:extLst>
          </p:cNvPr>
          <p:cNvSpPr txBox="1"/>
          <p:nvPr/>
        </p:nvSpPr>
        <p:spPr>
          <a:xfrm>
            <a:off x="0" y="444990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www.CMEOutfitters.com/rheumatology-digital-hub/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5B82A7-81EC-E549-AA9A-DE2DB559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62" y="126388"/>
            <a:ext cx="2590661" cy="116833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8186DF1-FACE-DC4A-AD50-C526E416EFF7}"/>
              </a:ext>
            </a:extLst>
          </p:cNvPr>
          <p:cNvSpPr txBox="1">
            <a:spLocks/>
          </p:cNvSpPr>
          <p:nvPr/>
        </p:nvSpPr>
        <p:spPr>
          <a:xfrm>
            <a:off x="286734" y="1738986"/>
            <a:ext cx="3637902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Seeing Osteoarthritis Management Through a New Mechanistic Lens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8B34A83-FFD3-8F44-8C20-54A79D4C600B}"/>
              </a:ext>
            </a:extLst>
          </p:cNvPr>
          <p:cNvSpPr txBox="1">
            <a:spLocks/>
          </p:cNvSpPr>
          <p:nvPr/>
        </p:nvSpPr>
        <p:spPr>
          <a:xfrm>
            <a:off x="286734" y="2925995"/>
            <a:ext cx="3169067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Finding Function: A Holistic Approach to Managing OA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027B37-CAD9-7641-A7C2-AE46C6F8885C}"/>
              </a:ext>
            </a:extLst>
          </p:cNvPr>
          <p:cNvSpPr txBox="1">
            <a:spLocks/>
          </p:cNvSpPr>
          <p:nvPr/>
        </p:nvSpPr>
        <p:spPr>
          <a:xfrm>
            <a:off x="4370693" y="1738986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Adopting a Tailored Approach to Managing Unmet Needs in OA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C318324-87BB-6E45-AA7E-D0CFA43D18F0}"/>
              </a:ext>
            </a:extLst>
          </p:cNvPr>
          <p:cNvSpPr txBox="1">
            <a:spLocks/>
          </p:cNvSpPr>
          <p:nvPr/>
        </p:nvSpPr>
        <p:spPr>
          <a:xfrm>
            <a:off x="4370693" y="2925995"/>
            <a:ext cx="4252896" cy="10497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Adapting and Adjusting: Best Practices for Utilizing Telehealth in Osteoarthritis Management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6C1-253A-D44A-A9B0-690774C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94807"/>
            <a:ext cx="8447579" cy="1086451"/>
          </a:xfrm>
        </p:spPr>
        <p:txBody>
          <a:bodyPr/>
          <a:lstStyle/>
          <a:p>
            <a:r>
              <a:rPr lang="en-US" sz="3600" i="1" dirty="0"/>
              <a:t>Visit the </a:t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Rheumatology Education </a:t>
            </a:r>
            <a:r>
              <a:rPr lang="en-US" b="1" dirty="0"/>
              <a:t>Hub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795BB-C7AD-F545-8DE5-4901F093E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166325"/>
            <a:ext cx="7098433" cy="1154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Free resources and education to educate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health care providers and patients on OA and a wide array of inflammatory disorders</a:t>
            </a:r>
            <a:endParaRPr lang="en-US" sz="2400" b="1" dirty="0"/>
          </a:p>
          <a:p>
            <a:pPr>
              <a:spcBef>
                <a:spcPts val="1800"/>
              </a:spcBef>
            </a:pPr>
            <a:r>
              <a:rPr lang="en-US" sz="2000" b="1" dirty="0"/>
              <a:t>https://www.cmeoutfitters.com/rheumatologydigital-hub/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3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D28D-04FE-AE4C-A3C4-8BE9DAA2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62908"/>
            <a:ext cx="6675242" cy="929485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Allan Gibofsky, MD, JD, MACR, FACP, FCLM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9769D-9263-B54C-845E-955B3470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892393"/>
            <a:ext cx="8133745" cy="115490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Professor of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Weill Cornell Medicine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Attending Rheumatologist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Co-Director, Clinic for Inflammatory Arthritis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Hospital for Special Surgery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New York, NY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7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Collect Credit for this Activity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1158" y="1091954"/>
            <a:ext cx="8081683" cy="3590434"/>
          </a:xfrm>
          <a:prstGeom prst="roundRect">
            <a:avLst>
              <a:gd name="adj" fmla="val 5649"/>
            </a:avLst>
          </a:prstGeom>
          <a:solidFill>
            <a:schemeClr val="accent5"/>
          </a:solidFill>
          <a:ln w="38100" cmpd="sng">
            <a:solidFill>
              <a:schemeClr val="accent5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7160" tIns="137160" rIns="137160" bIns="137160" anchor="ctr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To receive CME/CE credit, click on the link to complete the post-test and evaluation online.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</a:t>
            </a:r>
            <a:r>
              <a:rPr lang="en-US" sz="280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TST</a:t>
            </a:r>
            <a:r>
              <a:rPr lang="en-US" sz="2800" u="sng">
                <a:solidFill>
                  <a:schemeClr val="bg2"/>
                </a:solidFill>
              </a:rPr>
              <a:t>44770</a:t>
            </a: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2"/>
                </a:solidFill>
              </a:rPr>
              <a:t>Be sure to fill in your </a:t>
            </a:r>
            <a:r>
              <a:rPr lang="en-US" sz="2800" b="1" dirty="0">
                <a:solidFill>
                  <a:schemeClr val="bg2"/>
                </a:solidFill>
              </a:rPr>
              <a:t>ABIM ID number </a:t>
            </a:r>
            <a:r>
              <a:rPr lang="en-US" sz="2800" dirty="0">
                <a:solidFill>
                  <a:schemeClr val="bg2"/>
                </a:solidFill>
              </a:rPr>
              <a:t>and </a:t>
            </a:r>
            <a:r>
              <a:rPr lang="en-US" sz="2800" b="1" dirty="0">
                <a:solidFill>
                  <a:schemeClr val="bg2"/>
                </a:solidFill>
              </a:rPr>
              <a:t>DOB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/>
              <a:t>(MM/DD) on the evaluation so we can submit your credit to ABIM</a:t>
            </a:r>
            <a:endParaRPr lang="en-US" sz="2800" dirty="0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  <a:spcBef>
                <a:spcPts val="1000"/>
              </a:spcBef>
            </a:pPr>
            <a:r>
              <a:rPr lang="en-US" sz="2800" dirty="0"/>
              <a:t>Participants can print their certificate or statement of credit immediately.</a:t>
            </a:r>
          </a:p>
        </p:txBody>
      </p:sp>
    </p:spTree>
    <p:extLst>
      <p:ext uri="{BB962C8B-B14F-4D97-AF65-F5344CB8AC3E}">
        <p14:creationId xmlns:p14="http://schemas.microsoft.com/office/powerpoint/2010/main" val="888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7682-BD5E-6C41-8A32-66D4D145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28743"/>
            <a:ext cx="8309810" cy="824841"/>
          </a:xfrm>
        </p:spPr>
        <p:txBody>
          <a:bodyPr/>
          <a:lstStyle/>
          <a:p>
            <a:r>
              <a:rPr lang="en-US" sz="2800" dirty="0"/>
              <a:t>Today’s Activity is Eligible for ABIM MOC Credit and as a CME for MIPS Improvement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1B81-B50E-F948-B00A-927D873A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382590"/>
            <a:ext cx="4018379" cy="3278421"/>
          </a:xfrm>
          <a:solidFill>
            <a:srgbClr val="DFF0D4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Be sure to fill in your </a:t>
            </a:r>
            <a:r>
              <a:rPr lang="en-US" sz="2000" b="1" dirty="0">
                <a:solidFill>
                  <a:schemeClr val="accent1"/>
                </a:solidFill>
              </a:rPr>
              <a:t>ABIM ID number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1"/>
                </a:solidFill>
              </a:rPr>
              <a:t>DOB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(MM/DD) on the evaluation so we can submit your credit to ABIM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B16F4-435E-8042-AAD3-779AE783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3" y="1382590"/>
            <a:ext cx="4062831" cy="3278422"/>
          </a:xfrm>
          <a:solidFill>
            <a:srgbClr val="E4F5FD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600" dirty="0"/>
          </a:p>
          <a:p>
            <a:pPr marL="7938" indent="0" algn="ctr">
              <a:buNone/>
            </a:pPr>
            <a:endParaRPr lang="en-US" sz="1400" dirty="0"/>
          </a:p>
          <a:p>
            <a:pPr marL="7938" indent="0" algn="ctr">
              <a:buNone/>
            </a:pPr>
            <a:r>
              <a:rPr lang="en-US" sz="1600" dirty="0"/>
              <a:t>Over the next 90 days, actively work to incorporate improvements in your clinical practice from this presentation</a:t>
            </a:r>
          </a:p>
          <a:p>
            <a:pPr algn="ctr"/>
            <a:r>
              <a:rPr lang="en-US" sz="1600" dirty="0"/>
              <a:t>Complete the follow-up survey from CME Outfitters in approximately 3 months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CME Outfitters will send you confirmation of participation to submit to CMS attesting to your completion of a CME for MIPS Improvement Activity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9B3BA-0327-A448-9F58-74D9AF0ED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7FD79-72F5-FB49-A457-846ACA06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576749"/>
            <a:ext cx="2269298" cy="76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0B86E-8127-4443-8E22-54AC6FD85E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68416" y="1576749"/>
            <a:ext cx="2269298" cy="769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D9B67-3708-F54A-AAB5-3953B95A4A72}"/>
              </a:ext>
            </a:extLst>
          </p:cNvPr>
          <p:cNvSpPr txBox="1"/>
          <p:nvPr/>
        </p:nvSpPr>
        <p:spPr>
          <a:xfrm>
            <a:off x="733178" y="1034990"/>
            <a:ext cx="740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your post-test and evaluation at the conclusion of the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277801"/>
            <a:ext cx="6212471" cy="1154906"/>
          </a:xfrm>
        </p:spPr>
        <p:txBody>
          <a:bodyPr/>
          <a:lstStyle/>
          <a:p>
            <a:r>
              <a:rPr lang="en-US" dirty="0"/>
              <a:t>Integrate pain management tools for individual pain and function assessment, goal setting, and monitoring.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4D259A-B9DB-484D-866E-0E5F9062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609926"/>
            <a:ext cx="5387976" cy="667875"/>
          </a:xfrm>
        </p:spPr>
        <p:txBody>
          <a:bodyPr/>
          <a:lstStyle/>
          <a:p>
            <a:r>
              <a:rPr lang="en-US" sz="4400" dirty="0"/>
              <a:t>Learning Objective </a:t>
            </a:r>
          </a:p>
        </p:txBody>
      </p:sp>
    </p:spTree>
    <p:extLst>
      <p:ext uri="{BB962C8B-B14F-4D97-AF65-F5344CB8AC3E}">
        <p14:creationId xmlns:p14="http://schemas.microsoft.com/office/powerpoint/2010/main" val="15071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ACC0-3FAF-9848-83B9-0DA2845B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50260"/>
            <a:ext cx="8726905" cy="929485"/>
          </a:xfrm>
        </p:spPr>
        <p:txBody>
          <a:bodyPr/>
          <a:lstStyle/>
          <a:p>
            <a:r>
              <a:rPr lang="en-US" sz="3200" dirty="0"/>
              <a:t>Weighing the Burden of Osteoarthritis (OA)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3CB55-62AA-F64A-A130-4AF1DDEAF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Hawker GA. </a:t>
            </a:r>
            <a:r>
              <a:rPr lang="en-US" i="1" dirty="0"/>
              <a:t>Clin Exp Rheumatol</a:t>
            </a:r>
            <a:r>
              <a:rPr lang="en-US" dirty="0"/>
              <a:t>. 2019;37 Suppl 120(5):3-6.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A6661F-605B-214C-9619-DBC8A802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58" y="1602434"/>
            <a:ext cx="1781696" cy="8908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7C69271-14BC-BB4C-ACF3-FF4A9C06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41154" y="2821184"/>
            <a:ext cx="2370662" cy="1781912"/>
          </a:xfrm>
          <a:custGeom>
            <a:avLst/>
            <a:gdLst>
              <a:gd name="connsiteX0" fmla="*/ 133798 w 2370662"/>
              <a:gd name="connsiteY0" fmla="*/ 451651 h 1781912"/>
              <a:gd name="connsiteX1" fmla="*/ 133798 w 2370662"/>
              <a:gd name="connsiteY1" fmla="*/ 550311 h 1781912"/>
              <a:gd name="connsiteX2" fmla="*/ 1677297 w 2370662"/>
              <a:gd name="connsiteY2" fmla="*/ 550311 h 1781912"/>
              <a:gd name="connsiteX3" fmla="*/ 1677297 w 2370662"/>
              <a:gd name="connsiteY3" fmla="*/ 451651 h 1781912"/>
              <a:gd name="connsiteX4" fmla="*/ 0 w 2370662"/>
              <a:gd name="connsiteY4" fmla="*/ 0 h 1781912"/>
              <a:gd name="connsiteX5" fmla="*/ 2370662 w 2370662"/>
              <a:gd name="connsiteY5" fmla="*/ 0 h 1781912"/>
              <a:gd name="connsiteX6" fmla="*/ 2370662 w 2370662"/>
              <a:gd name="connsiteY6" fmla="*/ 1095572 h 1781912"/>
              <a:gd name="connsiteX7" fmla="*/ 133798 w 2370662"/>
              <a:gd name="connsiteY7" fmla="*/ 1095572 h 1781912"/>
              <a:gd name="connsiteX8" fmla="*/ 133798 w 2370662"/>
              <a:gd name="connsiteY8" fmla="*/ 1227369 h 1781912"/>
              <a:gd name="connsiteX9" fmla="*/ 2370662 w 2370662"/>
              <a:gd name="connsiteY9" fmla="*/ 1227369 h 1781912"/>
              <a:gd name="connsiteX10" fmla="*/ 2370662 w 2370662"/>
              <a:gd name="connsiteY10" fmla="*/ 1781912 h 1781912"/>
              <a:gd name="connsiteX11" fmla="*/ 0 w 2370662"/>
              <a:gd name="connsiteY11" fmla="*/ 1781912 h 178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662" h="1781912">
                <a:moveTo>
                  <a:pt x="133798" y="451651"/>
                </a:moveTo>
                <a:lnTo>
                  <a:pt x="133798" y="550311"/>
                </a:lnTo>
                <a:lnTo>
                  <a:pt x="1677297" y="550311"/>
                </a:lnTo>
                <a:lnTo>
                  <a:pt x="1677297" y="451651"/>
                </a:lnTo>
                <a:close/>
                <a:moveTo>
                  <a:pt x="0" y="0"/>
                </a:moveTo>
                <a:lnTo>
                  <a:pt x="2370662" y="0"/>
                </a:lnTo>
                <a:lnTo>
                  <a:pt x="2370662" y="1095572"/>
                </a:lnTo>
                <a:lnTo>
                  <a:pt x="133798" y="1095572"/>
                </a:lnTo>
                <a:lnTo>
                  <a:pt x="133798" y="1227369"/>
                </a:lnTo>
                <a:lnTo>
                  <a:pt x="2370662" y="1227369"/>
                </a:lnTo>
                <a:lnTo>
                  <a:pt x="2370662" y="1781912"/>
                </a:lnTo>
                <a:lnTo>
                  <a:pt x="0" y="1781912"/>
                </a:ln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9692170-B3FC-0444-80B1-E831CC262D69}"/>
              </a:ext>
            </a:extLst>
          </p:cNvPr>
          <p:cNvGrpSpPr/>
          <p:nvPr/>
        </p:nvGrpSpPr>
        <p:grpSpPr>
          <a:xfrm>
            <a:off x="2959376" y="1037082"/>
            <a:ext cx="3386825" cy="3749310"/>
            <a:chOff x="2959376" y="1037082"/>
            <a:chExt cx="3386825" cy="37493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C7CEAA-0707-ED41-AFB6-6563A18F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6751" r="81355" b="22068"/>
            <a:stretch/>
          </p:blipFill>
          <p:spPr>
            <a:xfrm>
              <a:off x="4536274" y="2948812"/>
              <a:ext cx="411790" cy="10515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E5FE99-009B-834A-BDB4-3C6044984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628" t="9302" r="14045" b="5709"/>
            <a:stretch/>
          </p:blipFill>
          <p:spPr>
            <a:xfrm>
              <a:off x="4742169" y="2167302"/>
              <a:ext cx="989985" cy="8360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90A2ED-DA95-0D42-BBB6-796918DE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3707" y="3734832"/>
              <a:ext cx="715487" cy="1051560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F3560A-FE5A-494C-A176-EE21F84AB72E}"/>
                </a:ext>
              </a:extLst>
            </p:cNvPr>
            <p:cNvGrpSpPr/>
            <p:nvPr/>
          </p:nvGrpSpPr>
          <p:grpSpPr>
            <a:xfrm>
              <a:off x="4664002" y="1037082"/>
              <a:ext cx="1682199" cy="1054161"/>
              <a:chOff x="375201" y="1064671"/>
              <a:chExt cx="1682199" cy="105416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FA5492E-B98A-A34F-AB19-D14AE24C9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295" y="1064671"/>
                <a:ext cx="930105" cy="93010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AA6232-7744-5249-998F-A91C8A573D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28634"/>
              <a:stretch/>
            </p:blipFill>
            <p:spPr>
              <a:xfrm>
                <a:off x="375201" y="1064986"/>
                <a:ext cx="752094" cy="1053846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C03FBA-0F17-A740-A62B-D170AC813D38}"/>
                </a:ext>
              </a:extLst>
            </p:cNvPr>
            <p:cNvSpPr txBox="1"/>
            <p:nvPr/>
          </p:nvSpPr>
          <p:spPr>
            <a:xfrm>
              <a:off x="2959376" y="1118873"/>
              <a:ext cx="21456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Joint pain causes functional limitations and loss of independence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1E5977-B807-3744-A003-A85089E8F4BD}"/>
                </a:ext>
              </a:extLst>
            </p:cNvPr>
            <p:cNvSpPr txBox="1"/>
            <p:nvPr/>
          </p:nvSpPr>
          <p:spPr>
            <a:xfrm>
              <a:off x="3165271" y="2350183"/>
              <a:ext cx="1642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 sleep quality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1663F-841F-6E4F-8414-5C624640A467}"/>
                </a:ext>
              </a:extLst>
            </p:cNvPr>
            <p:cNvSpPr txBox="1"/>
            <p:nvPr/>
          </p:nvSpPr>
          <p:spPr>
            <a:xfrm>
              <a:off x="3699208" y="3201680"/>
              <a:ext cx="780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Fatigue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E64ADC-8F03-FF4E-9C70-FE3D5CB3E2B2}"/>
                </a:ext>
              </a:extLst>
            </p:cNvPr>
            <p:cNvSpPr txBox="1"/>
            <p:nvPr/>
          </p:nvSpPr>
          <p:spPr>
            <a:xfrm>
              <a:off x="3185217" y="4114740"/>
              <a:ext cx="1642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Depressed mood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4B30D80-2698-6D45-B158-A0AA9F2126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27" t="20699" r="6456"/>
          <a:stretch/>
        </p:blipFill>
        <p:spPr>
          <a:xfrm>
            <a:off x="611511" y="1330959"/>
            <a:ext cx="2347865" cy="2907419"/>
          </a:xfrm>
          <a:custGeom>
            <a:avLst/>
            <a:gdLst>
              <a:gd name="connsiteX0" fmla="*/ 146772 w 2347865"/>
              <a:gd name="connsiteY0" fmla="*/ 2053598 h 2907419"/>
              <a:gd name="connsiteX1" fmla="*/ 146772 w 2347865"/>
              <a:gd name="connsiteY1" fmla="*/ 2173541 h 2907419"/>
              <a:gd name="connsiteX2" fmla="*/ 404117 w 2347865"/>
              <a:gd name="connsiteY2" fmla="*/ 2173541 h 2907419"/>
              <a:gd name="connsiteX3" fmla="*/ 404117 w 2347865"/>
              <a:gd name="connsiteY3" fmla="*/ 2053598 h 2907419"/>
              <a:gd name="connsiteX4" fmla="*/ 1984173 w 2347865"/>
              <a:gd name="connsiteY4" fmla="*/ 2024609 h 2907419"/>
              <a:gd name="connsiteX5" fmla="*/ 1984173 w 2347865"/>
              <a:gd name="connsiteY5" fmla="*/ 2143633 h 2907419"/>
              <a:gd name="connsiteX6" fmla="*/ 2260697 w 2347865"/>
              <a:gd name="connsiteY6" fmla="*/ 2143633 h 2907419"/>
              <a:gd name="connsiteX7" fmla="*/ 2260697 w 2347865"/>
              <a:gd name="connsiteY7" fmla="*/ 2024609 h 2907419"/>
              <a:gd name="connsiteX8" fmla="*/ 414038 w 2347865"/>
              <a:gd name="connsiteY8" fmla="*/ 1561156 h 2907419"/>
              <a:gd name="connsiteX9" fmla="*/ 414038 w 2347865"/>
              <a:gd name="connsiteY9" fmla="*/ 1672423 h 2907419"/>
              <a:gd name="connsiteX10" fmla="*/ 732211 w 2347865"/>
              <a:gd name="connsiteY10" fmla="*/ 1672423 h 2907419"/>
              <a:gd name="connsiteX11" fmla="*/ 732211 w 2347865"/>
              <a:gd name="connsiteY11" fmla="*/ 1561156 h 2907419"/>
              <a:gd name="connsiteX12" fmla="*/ 1834063 w 2347865"/>
              <a:gd name="connsiteY12" fmla="*/ 1327001 h 2907419"/>
              <a:gd name="connsiteX13" fmla="*/ 1834063 w 2347865"/>
              <a:gd name="connsiteY13" fmla="*/ 1477958 h 2907419"/>
              <a:gd name="connsiteX14" fmla="*/ 2156587 w 2347865"/>
              <a:gd name="connsiteY14" fmla="*/ 1477958 h 2907419"/>
              <a:gd name="connsiteX15" fmla="*/ 2156587 w 2347865"/>
              <a:gd name="connsiteY15" fmla="*/ 1327001 h 2907419"/>
              <a:gd name="connsiteX16" fmla="*/ 96591 w 2347865"/>
              <a:gd name="connsiteY16" fmla="*/ 787335 h 2907419"/>
              <a:gd name="connsiteX17" fmla="*/ 96591 w 2347865"/>
              <a:gd name="connsiteY17" fmla="*/ 895057 h 2907419"/>
              <a:gd name="connsiteX18" fmla="*/ 465853 w 2347865"/>
              <a:gd name="connsiteY18" fmla="*/ 895057 h 2907419"/>
              <a:gd name="connsiteX19" fmla="*/ 465853 w 2347865"/>
              <a:gd name="connsiteY19" fmla="*/ 787335 h 2907419"/>
              <a:gd name="connsiteX20" fmla="*/ 1854183 w 2347865"/>
              <a:gd name="connsiteY20" fmla="*/ 311134 h 2907419"/>
              <a:gd name="connsiteX21" fmla="*/ 1854183 w 2347865"/>
              <a:gd name="connsiteY21" fmla="*/ 453236 h 2907419"/>
              <a:gd name="connsiteX22" fmla="*/ 2135026 w 2347865"/>
              <a:gd name="connsiteY22" fmla="*/ 453236 h 2907419"/>
              <a:gd name="connsiteX23" fmla="*/ 2135026 w 2347865"/>
              <a:gd name="connsiteY23" fmla="*/ 311134 h 2907419"/>
              <a:gd name="connsiteX24" fmla="*/ 91016 w 2347865"/>
              <a:gd name="connsiteY24" fmla="*/ 56328 h 2907419"/>
              <a:gd name="connsiteX25" fmla="*/ 91016 w 2347865"/>
              <a:gd name="connsiteY25" fmla="*/ 211905 h 2907419"/>
              <a:gd name="connsiteX26" fmla="*/ 821421 w 2347865"/>
              <a:gd name="connsiteY26" fmla="*/ 211905 h 2907419"/>
              <a:gd name="connsiteX27" fmla="*/ 821421 w 2347865"/>
              <a:gd name="connsiteY27" fmla="*/ 56328 h 2907419"/>
              <a:gd name="connsiteX28" fmla="*/ 0 w 2347865"/>
              <a:gd name="connsiteY28" fmla="*/ 0 h 2907419"/>
              <a:gd name="connsiteX29" fmla="*/ 2347865 w 2347865"/>
              <a:gd name="connsiteY29" fmla="*/ 0 h 2907419"/>
              <a:gd name="connsiteX30" fmla="*/ 2347865 w 2347865"/>
              <a:gd name="connsiteY30" fmla="*/ 2907419 h 2907419"/>
              <a:gd name="connsiteX31" fmla="*/ 0 w 2347865"/>
              <a:gd name="connsiteY31" fmla="*/ 2907419 h 29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47865" h="2907419">
                <a:moveTo>
                  <a:pt x="146772" y="2053598"/>
                </a:moveTo>
                <a:lnTo>
                  <a:pt x="146772" y="2173541"/>
                </a:lnTo>
                <a:lnTo>
                  <a:pt x="404117" y="2173541"/>
                </a:lnTo>
                <a:lnTo>
                  <a:pt x="404117" y="2053598"/>
                </a:lnTo>
                <a:close/>
                <a:moveTo>
                  <a:pt x="1984173" y="2024609"/>
                </a:moveTo>
                <a:lnTo>
                  <a:pt x="1984173" y="2143633"/>
                </a:lnTo>
                <a:lnTo>
                  <a:pt x="2260697" y="2143633"/>
                </a:lnTo>
                <a:lnTo>
                  <a:pt x="2260697" y="2024609"/>
                </a:lnTo>
                <a:close/>
                <a:moveTo>
                  <a:pt x="414038" y="1561156"/>
                </a:moveTo>
                <a:lnTo>
                  <a:pt x="414038" y="1672423"/>
                </a:lnTo>
                <a:lnTo>
                  <a:pt x="732211" y="1672423"/>
                </a:lnTo>
                <a:lnTo>
                  <a:pt x="732211" y="1561156"/>
                </a:lnTo>
                <a:close/>
                <a:moveTo>
                  <a:pt x="1834063" y="1327001"/>
                </a:moveTo>
                <a:lnTo>
                  <a:pt x="1834063" y="1477958"/>
                </a:lnTo>
                <a:lnTo>
                  <a:pt x="2156587" y="1477958"/>
                </a:lnTo>
                <a:lnTo>
                  <a:pt x="2156587" y="1327001"/>
                </a:lnTo>
                <a:close/>
                <a:moveTo>
                  <a:pt x="96591" y="787335"/>
                </a:moveTo>
                <a:lnTo>
                  <a:pt x="96591" y="895057"/>
                </a:lnTo>
                <a:lnTo>
                  <a:pt x="465853" y="895057"/>
                </a:lnTo>
                <a:lnTo>
                  <a:pt x="465853" y="787335"/>
                </a:lnTo>
                <a:close/>
                <a:moveTo>
                  <a:pt x="1854183" y="311134"/>
                </a:moveTo>
                <a:lnTo>
                  <a:pt x="1854183" y="453236"/>
                </a:lnTo>
                <a:lnTo>
                  <a:pt x="2135026" y="453236"/>
                </a:lnTo>
                <a:lnTo>
                  <a:pt x="2135026" y="311134"/>
                </a:lnTo>
                <a:close/>
                <a:moveTo>
                  <a:pt x="91016" y="56328"/>
                </a:moveTo>
                <a:lnTo>
                  <a:pt x="91016" y="211905"/>
                </a:lnTo>
                <a:lnTo>
                  <a:pt x="821421" y="211905"/>
                </a:lnTo>
                <a:lnTo>
                  <a:pt x="821421" y="56328"/>
                </a:lnTo>
                <a:close/>
                <a:moveTo>
                  <a:pt x="0" y="0"/>
                </a:moveTo>
                <a:lnTo>
                  <a:pt x="2347865" y="0"/>
                </a:lnTo>
                <a:lnTo>
                  <a:pt x="2347865" y="2907419"/>
                </a:lnTo>
                <a:lnTo>
                  <a:pt x="0" y="2907419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3914B63-FBC1-964C-83EE-5EAF0C85B682}"/>
              </a:ext>
            </a:extLst>
          </p:cNvPr>
          <p:cNvSpPr txBox="1"/>
          <p:nvPr/>
        </p:nvSpPr>
        <p:spPr>
          <a:xfrm>
            <a:off x="6911443" y="2694276"/>
            <a:ext cx="1207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Joint replacement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4CAF0-B89F-8B43-A212-69C279C18C8B}"/>
              </a:ext>
            </a:extLst>
          </p:cNvPr>
          <p:cNvSpPr txBox="1"/>
          <p:nvPr/>
        </p:nvSpPr>
        <p:spPr>
          <a:xfrm>
            <a:off x="6574952" y="1118873"/>
            <a:ext cx="223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Increased healthcare 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D99F-5510-CF43-A2E5-189FC55C997C}"/>
              </a:ext>
            </a:extLst>
          </p:cNvPr>
          <p:cNvSpPr txBox="1"/>
          <p:nvPr/>
        </p:nvSpPr>
        <p:spPr>
          <a:xfrm>
            <a:off x="6429028" y="3214439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elbow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CE8691-C531-1F4F-A504-C1D49F33334B}"/>
              </a:ext>
            </a:extLst>
          </p:cNvPr>
          <p:cNvSpPr txBox="1"/>
          <p:nvPr/>
        </p:nvSpPr>
        <p:spPr>
          <a:xfrm>
            <a:off x="6882998" y="3210028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cervical spine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D1F25-CEC8-C64A-9233-FE7720D50604}"/>
              </a:ext>
            </a:extLst>
          </p:cNvPr>
          <p:cNvSpPr txBox="1"/>
          <p:nvPr/>
        </p:nvSpPr>
        <p:spPr>
          <a:xfrm>
            <a:off x="7758090" y="3210028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hip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235FEC-CCE4-AF4D-A4E8-AA90C49E706B}"/>
              </a:ext>
            </a:extLst>
          </p:cNvPr>
          <p:cNvSpPr txBox="1"/>
          <p:nvPr/>
        </p:nvSpPr>
        <p:spPr>
          <a:xfrm>
            <a:off x="6473912" y="3880538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knee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A887EE-6511-2B40-94B3-82BA2CEA301B}"/>
              </a:ext>
            </a:extLst>
          </p:cNvPr>
          <p:cNvSpPr txBox="1"/>
          <p:nvPr/>
        </p:nvSpPr>
        <p:spPr>
          <a:xfrm>
            <a:off x="7031997" y="3880538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ankle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7FFF16-EE5B-9244-B8CA-37AB4E89AE56}"/>
              </a:ext>
            </a:extLst>
          </p:cNvPr>
          <p:cNvSpPr txBox="1"/>
          <p:nvPr/>
        </p:nvSpPr>
        <p:spPr>
          <a:xfrm>
            <a:off x="7665517" y="3882932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fingers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946A60-8FE2-7B4C-A1BE-DEEAC5CFB217}"/>
              </a:ext>
            </a:extLst>
          </p:cNvPr>
          <p:cNvSpPr txBox="1"/>
          <p:nvPr/>
        </p:nvSpPr>
        <p:spPr>
          <a:xfrm>
            <a:off x="8376088" y="3876795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toes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26D50C-DF32-B44B-AE95-20CF2A82252B}"/>
              </a:ext>
            </a:extLst>
          </p:cNvPr>
          <p:cNvSpPr txBox="1"/>
          <p:nvPr/>
        </p:nvSpPr>
        <p:spPr>
          <a:xfrm>
            <a:off x="675526" y="2113547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elbow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3DF45F-0E47-5D41-AC88-6C364D2F829F}"/>
              </a:ext>
            </a:extLst>
          </p:cNvPr>
          <p:cNvSpPr txBox="1"/>
          <p:nvPr/>
        </p:nvSpPr>
        <p:spPr>
          <a:xfrm>
            <a:off x="611511" y="1379457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cervical spine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383E81-1E4B-694F-9539-0B9E681C9CCA}"/>
              </a:ext>
            </a:extLst>
          </p:cNvPr>
          <p:cNvSpPr txBox="1"/>
          <p:nvPr/>
        </p:nvSpPr>
        <p:spPr>
          <a:xfrm>
            <a:off x="2434422" y="1624738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hip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304EB8-219B-904C-83A0-AA1C389D9D4B}"/>
              </a:ext>
            </a:extLst>
          </p:cNvPr>
          <p:cNvSpPr txBox="1"/>
          <p:nvPr/>
        </p:nvSpPr>
        <p:spPr>
          <a:xfrm>
            <a:off x="2405891" y="2634772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knee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3C374-BB5E-4B44-9BB4-608E243DC72C}"/>
              </a:ext>
            </a:extLst>
          </p:cNvPr>
          <p:cNvSpPr txBox="1"/>
          <p:nvPr/>
        </p:nvSpPr>
        <p:spPr>
          <a:xfrm>
            <a:off x="675526" y="3366870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ankle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F0A9C-6ADB-7F4D-8EEE-33ED18D12093}"/>
              </a:ext>
            </a:extLst>
          </p:cNvPr>
          <p:cNvSpPr txBox="1"/>
          <p:nvPr/>
        </p:nvSpPr>
        <p:spPr>
          <a:xfrm>
            <a:off x="979579" y="281587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fingers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FF8D3B-02CB-D54E-AD96-DEB58948562A}"/>
              </a:ext>
            </a:extLst>
          </p:cNvPr>
          <p:cNvSpPr txBox="1"/>
          <p:nvPr/>
        </p:nvSpPr>
        <p:spPr>
          <a:xfrm>
            <a:off x="2519661" y="3351157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toes</a:t>
            </a:r>
          </a:p>
        </p:txBody>
      </p:sp>
    </p:spTree>
    <p:extLst>
      <p:ext uri="{BB962C8B-B14F-4D97-AF65-F5344CB8AC3E}">
        <p14:creationId xmlns:p14="http://schemas.microsoft.com/office/powerpoint/2010/main" val="26235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D08A-FC97-3448-81D5-21EE3B8C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Multimorbidities and Osteoarthritis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8486-3E13-E345-8F4E-753A901C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4" y="1142178"/>
            <a:ext cx="3066769" cy="3647152"/>
          </a:xfrm>
        </p:spPr>
        <p:txBody>
          <a:bodyPr/>
          <a:lstStyle/>
          <a:p>
            <a:r>
              <a:rPr lang="en-US" sz="2000" dirty="0"/>
              <a:t>A systematic review of 42 studies of comorbidities in individuals with OA</a:t>
            </a:r>
          </a:p>
          <a:p>
            <a:r>
              <a:rPr lang="en-US" sz="2000" dirty="0"/>
              <a:t>67% of individuals with OA have at least 1 other chronic condition, which is 20% higher than those without OA</a:t>
            </a:r>
          </a:p>
          <a:p>
            <a:r>
              <a:rPr lang="en-US" sz="2000" dirty="0"/>
              <a:t>Most common comorbidities: Stroke, peptic ulcer, and metabolic syndrome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4E1D3-B478-974D-A93B-BCC3562993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Swain S, et al. </a:t>
            </a:r>
            <a:r>
              <a:rPr lang="en-US" i="1" dirty="0"/>
              <a:t>Arthritis Care Res (Hoboken). </a:t>
            </a:r>
            <a:r>
              <a:rPr lang="en-US" dirty="0"/>
              <a:t>2020;72(7):991-1000.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50DA3B-0257-AE4A-A9B3-FE330F3BB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133197"/>
              </p:ext>
            </p:extLst>
          </p:nvPr>
        </p:nvGraphicFramePr>
        <p:xfrm>
          <a:off x="3578928" y="1142178"/>
          <a:ext cx="5460883" cy="352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FBDC3F-80E6-574A-945B-BF12C9B74B53}"/>
              </a:ext>
            </a:extLst>
          </p:cNvPr>
          <p:cNvSpPr txBox="1"/>
          <p:nvPr/>
        </p:nvSpPr>
        <p:spPr>
          <a:xfrm rot="16200000">
            <a:off x="3285905" y="256298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Prevalence (%)</a:t>
            </a:r>
          </a:p>
        </p:txBody>
      </p:sp>
    </p:spTree>
    <p:extLst>
      <p:ext uri="{BB962C8B-B14F-4D97-AF65-F5344CB8AC3E}">
        <p14:creationId xmlns:p14="http://schemas.microsoft.com/office/powerpoint/2010/main" val="13444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70A6-67D5-AB4D-A7B7-7DC69072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Patients with OA: </a:t>
            </a:r>
            <a:br>
              <a:rPr lang="en-US" sz="3200" dirty="0"/>
            </a:br>
            <a:r>
              <a:rPr lang="en-US" sz="3200" dirty="0"/>
              <a:t>Caught in a Cycle of Chronicity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CFC3F-9157-944B-A3D3-25618C0BA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King LK, et al. </a:t>
            </a:r>
            <a:r>
              <a:rPr lang="en-US" i="1" dirty="0"/>
              <a:t>Arthritis Care Res (Hoboken)</a:t>
            </a:r>
            <a:r>
              <a:rPr lang="en-US" dirty="0"/>
              <a:t>. 2018;70:71-79.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A52BA6-6B5E-EB47-8100-7EB9620E3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283771"/>
              </p:ext>
            </p:extLst>
          </p:nvPr>
        </p:nvGraphicFramePr>
        <p:xfrm>
          <a:off x="417513" y="979745"/>
          <a:ext cx="8308975" cy="363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8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AE62-304A-D84E-B421-6481D4C5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Risk Factors That Lead to the Development of OA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DAA50-68C6-A44C-AC62-BCD58E802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Musumeci G, et al. </a:t>
            </a:r>
            <a:r>
              <a:rPr lang="en-US" i="1" dirty="0"/>
              <a:t>Int J Mol Sci</a:t>
            </a:r>
            <a:r>
              <a:rPr lang="en-US" dirty="0"/>
              <a:t>. 2015;16(3):6096-6112.; Abramoff B, Caldera FE. </a:t>
            </a:r>
            <a:r>
              <a:rPr lang="en-US" i="1" dirty="0"/>
              <a:t>Med Clin North Am.</a:t>
            </a:r>
            <a:r>
              <a:rPr lang="en-US" dirty="0"/>
              <a:t> 2020;104(2):293-311.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CEC40-3F01-BC44-A2D1-E86753A13C56}"/>
              </a:ext>
            </a:extLst>
          </p:cNvPr>
          <p:cNvSpPr txBox="1"/>
          <p:nvPr/>
        </p:nvSpPr>
        <p:spPr>
          <a:xfrm rot="16200000">
            <a:off x="-198788" y="2751537"/>
            <a:ext cx="165859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Susceptibility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60945-9270-884B-B77C-35E6208A2AF9}"/>
              </a:ext>
            </a:extLst>
          </p:cNvPr>
          <p:cNvSpPr txBox="1"/>
          <p:nvPr/>
        </p:nvSpPr>
        <p:spPr>
          <a:xfrm>
            <a:off x="997342" y="1277496"/>
            <a:ext cx="2350008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Local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Muscle strength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Physical activity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Wrong movements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Occupation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Joint injury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Join alignment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Body length bone inequality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A874F-D35C-3B43-9751-CF2350BC00E5}"/>
              </a:ext>
            </a:extLst>
          </p:cNvPr>
          <p:cNvSpPr txBox="1"/>
          <p:nvPr/>
        </p:nvSpPr>
        <p:spPr>
          <a:xfrm>
            <a:off x="997342" y="4054575"/>
            <a:ext cx="2350008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Systemic Risk Factor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Diet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0EC00-645D-6C42-8180-9D86DC13B035}"/>
              </a:ext>
            </a:extLst>
          </p:cNvPr>
          <p:cNvSpPr txBox="1"/>
          <p:nvPr/>
        </p:nvSpPr>
        <p:spPr>
          <a:xfrm>
            <a:off x="3529517" y="2436090"/>
            <a:ext cx="1947672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Increased Risk of 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F9C0F-C793-0743-9968-5B431C2E8240}"/>
              </a:ext>
            </a:extLst>
          </p:cNvPr>
          <p:cNvSpPr txBox="1"/>
          <p:nvPr/>
        </p:nvSpPr>
        <p:spPr>
          <a:xfrm>
            <a:off x="5659356" y="1279088"/>
            <a:ext cx="2514600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Non-Modifiable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Age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Gender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Genetics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Ethnicity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6FCDF-0AE8-4A43-81A2-F3E4A96A3149}"/>
              </a:ext>
            </a:extLst>
          </p:cNvPr>
          <p:cNvSpPr txBox="1"/>
          <p:nvPr/>
        </p:nvSpPr>
        <p:spPr>
          <a:xfrm>
            <a:off x="5659356" y="3225170"/>
            <a:ext cx="25146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Systemic Risk Factors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Obesity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Bone metabolism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A0116-D7A5-4541-ABEB-003E0EC1E127}"/>
              </a:ext>
            </a:extLst>
          </p:cNvPr>
          <p:cNvSpPr txBox="1"/>
          <p:nvPr/>
        </p:nvSpPr>
        <p:spPr>
          <a:xfrm rot="5400000">
            <a:off x="7711493" y="2751537"/>
            <a:ext cx="165859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Predisposition</a:t>
            </a:r>
          </a:p>
        </p:txBody>
      </p:sp>
    </p:spTree>
    <p:extLst>
      <p:ext uri="{BB962C8B-B14F-4D97-AF65-F5344CB8AC3E}">
        <p14:creationId xmlns:p14="http://schemas.microsoft.com/office/powerpoint/2010/main" val="12691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1A28-55DD-484B-9037-5E886119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/>
          <a:lstStyle/>
          <a:p>
            <a:r>
              <a:rPr lang="en-US" dirty="0"/>
              <a:t>Initial Assessment of Osteoarthritis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243E-C217-5140-9051-E1FD9399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87108"/>
          </a:xfrm>
        </p:spPr>
        <p:txBody>
          <a:bodyPr/>
          <a:lstStyle/>
          <a:p>
            <a:r>
              <a:rPr lang="en-US" sz="2800" dirty="0"/>
              <a:t>Identify location of OA</a:t>
            </a:r>
          </a:p>
          <a:p>
            <a:r>
              <a:rPr lang="en-US" sz="2800" dirty="0"/>
              <a:t>Diagnose comorbidities</a:t>
            </a:r>
          </a:p>
          <a:p>
            <a:r>
              <a:rPr lang="en-US" sz="2800" dirty="0"/>
              <a:t>Assess clinical status</a:t>
            </a:r>
          </a:p>
          <a:p>
            <a:pPr lvl="1"/>
            <a:r>
              <a:rPr lang="en-US" sz="2400" dirty="0"/>
              <a:t>Pain, function, stiffness</a:t>
            </a:r>
          </a:p>
          <a:p>
            <a:pPr lvl="1"/>
            <a:r>
              <a:rPr lang="en-US" sz="2400" dirty="0"/>
              <a:t>Effusion, instability, malalignment</a:t>
            </a:r>
          </a:p>
          <a:p>
            <a:r>
              <a:rPr lang="en-US" sz="2800" dirty="0"/>
              <a:t>Assess emotional and environmental status</a:t>
            </a:r>
          </a:p>
          <a:p>
            <a:pPr lvl="1"/>
            <a:r>
              <a:rPr lang="en-US" sz="2400" dirty="0"/>
              <a:t>Social network</a:t>
            </a:r>
          </a:p>
          <a:p>
            <a:pPr lvl="1"/>
            <a:r>
              <a:rPr lang="en-US" sz="2400" dirty="0"/>
              <a:t>Health beliefs and expectations</a:t>
            </a:r>
          </a:p>
          <a:p>
            <a:pPr lvl="1"/>
            <a:r>
              <a:rPr lang="en-US" sz="2400" dirty="0"/>
              <a:t>Sleep 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78077-E02C-4B40-B966-C2C3B710C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Bannuru RR, et al. </a:t>
            </a:r>
            <a:r>
              <a:rPr lang="en-US" i="1" dirty="0"/>
              <a:t>Osteoarthritis Cartilage. </a:t>
            </a:r>
            <a:r>
              <a:rPr lang="en-US" dirty="0"/>
              <a:t>2019;27(11):1578-1589.</a:t>
            </a:r>
          </a:p>
        </p:txBody>
      </p:sp>
    </p:spTree>
    <p:extLst>
      <p:ext uri="{BB962C8B-B14F-4D97-AF65-F5344CB8AC3E}">
        <p14:creationId xmlns:p14="http://schemas.microsoft.com/office/powerpoint/2010/main" val="20168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1489</Words>
  <Application>Microsoft Macintosh PowerPoint</Application>
  <PresentationFormat>On-screen Show (16:9)</PresentationFormat>
  <Paragraphs>314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CMEO_HD</vt:lpstr>
      <vt:lpstr>PowerPoint Presentation</vt:lpstr>
      <vt:lpstr>Allan Gibofsky, MD, JD, MACR, FACP, FCLM</vt:lpstr>
      <vt:lpstr>Today’s Activity is Eligible for ABIM MOC Credit and as a CME for MIPS Improvement Activity</vt:lpstr>
      <vt:lpstr>Learning Objective </vt:lpstr>
      <vt:lpstr>Weighing the Burden of Osteoarthritis (OA)</vt:lpstr>
      <vt:lpstr>Multimorbidities and Osteoarthritis</vt:lpstr>
      <vt:lpstr>Patients with OA:  Caught in a Cycle of Chronicity</vt:lpstr>
      <vt:lpstr>Risk Factors That Lead to the Development of OA</vt:lpstr>
      <vt:lpstr>Initial Assessment of Osteoarthritis</vt:lpstr>
      <vt:lpstr>Pain Assessment Tools</vt:lpstr>
      <vt:lpstr>Patient-Reported Outcomes Measures Used in Clinical Trials</vt:lpstr>
      <vt:lpstr>2019 ACR/Arthritis Foundation Guideline for Non-Pharmacologic Management of OA of the Hand, Knee, and Hip: Strongly Recommended</vt:lpstr>
      <vt:lpstr>2019 ACR/Arthritis Foundation Guideline for Non-Pharmacologic Management of OA of the Hand, Knee, and Hip: Conditionally Recommended</vt:lpstr>
      <vt:lpstr>2019 ACR/Arthritis Foundation Guideline for Management of OA of the Hand, Knee, and Hip</vt:lpstr>
      <vt:lpstr>2019 ACR/Arthritis Foundation Guideline for Management of OA of the Hand, Knee, and Hip: What NOT To Do</vt:lpstr>
      <vt:lpstr>2019 ACR/Arthritis Foundation Guideline for Management of OA of the Hand, Knee, and Hip: What NOT To Do</vt:lpstr>
      <vt:lpstr>SMART Goals</vt:lpstr>
      <vt:lpstr>PowerPoint Presentation</vt:lpstr>
      <vt:lpstr>Visit the  Rheumatology Education Hub </vt:lpstr>
      <vt:lpstr>How to Collect Credit for this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Perez</dc:creator>
  <cp:lastModifiedBy>Jan Perez</cp:lastModifiedBy>
  <cp:revision>190</cp:revision>
  <cp:lastPrinted>2020-12-31T20:39:37Z</cp:lastPrinted>
  <dcterms:created xsi:type="dcterms:W3CDTF">2020-12-31T19:48:38Z</dcterms:created>
  <dcterms:modified xsi:type="dcterms:W3CDTF">2021-01-17T18:19:48Z</dcterms:modified>
</cp:coreProperties>
</file>