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4" r:id="rId1"/>
  </p:sldMasterIdLst>
  <p:notesMasterIdLst>
    <p:notesMasterId r:id="rId23"/>
  </p:notesMasterIdLst>
  <p:handoutMasterIdLst>
    <p:handoutMasterId r:id="rId24"/>
  </p:handoutMasterIdLst>
  <p:sldIdLst>
    <p:sldId id="2688" r:id="rId2"/>
    <p:sldId id="4502" r:id="rId3"/>
    <p:sldId id="4504" r:id="rId4"/>
    <p:sldId id="289" r:id="rId5"/>
    <p:sldId id="290" r:id="rId6"/>
    <p:sldId id="4499" r:id="rId7"/>
    <p:sldId id="4289" r:id="rId8"/>
    <p:sldId id="4501" r:id="rId9"/>
    <p:sldId id="4505" r:id="rId10"/>
    <p:sldId id="4514" r:id="rId11"/>
    <p:sldId id="4515" r:id="rId12"/>
    <p:sldId id="4507" r:id="rId13"/>
    <p:sldId id="4516" r:id="rId14"/>
    <p:sldId id="4519" r:id="rId15"/>
    <p:sldId id="4520" r:id="rId16"/>
    <p:sldId id="4509" r:id="rId17"/>
    <p:sldId id="4510" r:id="rId18"/>
    <p:sldId id="4511" r:id="rId19"/>
    <p:sldId id="288" r:id="rId20"/>
    <p:sldId id="3946" r:id="rId21"/>
    <p:sldId id="4381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del Sher" initials="MS" lastIdx="1" clrIdx="0">
    <p:extLst>
      <p:ext uri="{19B8F6BF-5375-455C-9EA6-DF929625EA0E}">
        <p15:presenceInfo xmlns:p15="http://schemas.microsoft.com/office/powerpoint/2012/main" userId="Mandel Sher" providerId="None"/>
      </p:ext>
    </p:extLst>
  </p:cmAuthor>
  <p:cmAuthor id="2" name="Julie Strickland" initials="JS" lastIdx="1" clrIdx="1">
    <p:extLst>
      <p:ext uri="{19B8F6BF-5375-455C-9EA6-DF929625EA0E}">
        <p15:presenceInfo xmlns:p15="http://schemas.microsoft.com/office/powerpoint/2012/main" userId="S::stricklandj@knowfully.com::27a4a3a1-d832-4e88-8dc9-df0568a249ea" providerId="AD"/>
      </p:ext>
    </p:extLst>
  </p:cmAuthor>
  <p:cmAuthor id="3" name="Evan Luberger" initials="EL" lastIdx="2" clrIdx="2">
    <p:extLst>
      <p:ext uri="{19B8F6BF-5375-455C-9EA6-DF929625EA0E}">
        <p15:presenceInfo xmlns:p15="http://schemas.microsoft.com/office/powerpoint/2012/main" userId="S::lubergere@knowfully.com::1f668eb4-55ea-4474-a9e6-68f7d9b776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A71"/>
    <a:srgbClr val="2C7167"/>
    <a:srgbClr val="E1CB3E"/>
    <a:srgbClr val="E2D059"/>
    <a:srgbClr val="F0EC6B"/>
    <a:srgbClr val="E2E770"/>
    <a:srgbClr val="8D7A31"/>
    <a:srgbClr val="062A3D"/>
    <a:srgbClr val="C06C24"/>
    <a:srgbClr val="968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FE7E3-5CB3-41E2-9B03-269BA0B352ED}" v="191" dt="2021-07-02T02:10:11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225"/>
    <p:restoredTop sz="95462"/>
  </p:normalViewPr>
  <p:slideViewPr>
    <p:cSldViewPr snapToGrid="0" snapToObjects="1">
      <p:cViewPr varScale="1">
        <p:scale>
          <a:sx n="95" d="100"/>
          <a:sy n="95" d="100"/>
        </p:scale>
        <p:origin x="67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1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odrak" userId="a441ea41-a2b3-4239-bd2a-8abb7ef788d0" providerId="ADAL" clId="{D27FE7E3-5CB3-41E2-9B03-269BA0B352ED}"/>
    <pc:docChg chg="undo custSel addSld delSld modSld sldOrd">
      <pc:chgData name="David Modrak" userId="a441ea41-a2b3-4239-bd2a-8abb7ef788d0" providerId="ADAL" clId="{D27FE7E3-5CB3-41E2-9B03-269BA0B352ED}" dt="2021-07-02T13:36:42.972" v="613"/>
      <pc:docMkLst>
        <pc:docMk/>
      </pc:docMkLst>
      <pc:sldChg chg="addSp delSp modSp mod">
        <pc:chgData name="David Modrak" userId="a441ea41-a2b3-4239-bd2a-8abb7ef788d0" providerId="ADAL" clId="{D27FE7E3-5CB3-41E2-9B03-269BA0B352ED}" dt="2021-07-02T00:40:38.643" v="356" actId="478"/>
        <pc:sldMkLst>
          <pc:docMk/>
          <pc:sldMk cId="983160028" sldId="2688"/>
        </pc:sldMkLst>
        <pc:graphicFrameChg chg="add del mod">
          <ac:chgData name="David Modrak" userId="a441ea41-a2b3-4239-bd2a-8abb7ef788d0" providerId="ADAL" clId="{D27FE7E3-5CB3-41E2-9B03-269BA0B352ED}" dt="2021-07-02T00:40:38.643" v="356" actId="478"/>
          <ac:graphicFrameMkLst>
            <pc:docMk/>
            <pc:sldMk cId="983160028" sldId="2688"/>
            <ac:graphicFrameMk id="2" creationId="{5F129BB7-7039-401E-B3CD-93FD6EE7569B}"/>
          </ac:graphicFrameMkLst>
        </pc:graphicFrameChg>
      </pc:sldChg>
      <pc:sldChg chg="ord">
        <pc:chgData name="David Modrak" userId="a441ea41-a2b3-4239-bd2a-8abb7ef788d0" providerId="ADAL" clId="{D27FE7E3-5CB3-41E2-9B03-269BA0B352ED}" dt="2021-07-02T13:36:42.972" v="613"/>
        <pc:sldMkLst>
          <pc:docMk/>
          <pc:sldMk cId="1442632579" sldId="3946"/>
        </pc:sldMkLst>
      </pc:sldChg>
      <pc:sldChg chg="modSp mod">
        <pc:chgData name="David Modrak" userId="a441ea41-a2b3-4239-bd2a-8abb7ef788d0" providerId="ADAL" clId="{D27FE7E3-5CB3-41E2-9B03-269BA0B352ED}" dt="2021-07-01T16:50:25.781" v="175" actId="3064"/>
        <pc:sldMkLst>
          <pc:docMk/>
          <pc:sldMk cId="178411646" sldId="4289"/>
        </pc:sldMkLst>
        <pc:graphicFrameChg chg="modGraphic">
          <ac:chgData name="David Modrak" userId="a441ea41-a2b3-4239-bd2a-8abb7ef788d0" providerId="ADAL" clId="{D27FE7E3-5CB3-41E2-9B03-269BA0B352ED}" dt="2021-07-01T16:50:20.093" v="174" actId="3064"/>
          <ac:graphicFrameMkLst>
            <pc:docMk/>
            <pc:sldMk cId="178411646" sldId="4289"/>
            <ac:graphicFrameMk id="8" creationId="{EDFA105A-22AA-4824-9970-DA31AB640FD8}"/>
          </ac:graphicFrameMkLst>
        </pc:graphicFrameChg>
        <pc:graphicFrameChg chg="modGraphic">
          <ac:chgData name="David Modrak" userId="a441ea41-a2b3-4239-bd2a-8abb7ef788d0" providerId="ADAL" clId="{D27FE7E3-5CB3-41E2-9B03-269BA0B352ED}" dt="2021-07-01T16:50:25.781" v="175" actId="3064"/>
          <ac:graphicFrameMkLst>
            <pc:docMk/>
            <pc:sldMk cId="178411646" sldId="4289"/>
            <ac:graphicFrameMk id="12" creationId="{BCCC690C-0FB4-40FE-AC43-AA8FC831F8A4}"/>
          </ac:graphicFrameMkLst>
        </pc:graphicFrameChg>
      </pc:sldChg>
      <pc:sldChg chg="delCm modCm">
        <pc:chgData name="David Modrak" userId="a441ea41-a2b3-4239-bd2a-8abb7ef788d0" providerId="ADAL" clId="{D27FE7E3-5CB3-41E2-9B03-269BA0B352ED}" dt="2021-07-01T16:43:32.302" v="71" actId="1592"/>
        <pc:sldMkLst>
          <pc:docMk/>
          <pc:sldMk cId="144607382" sldId="4509"/>
        </pc:sldMkLst>
      </pc:sldChg>
      <pc:sldChg chg="delSp modSp mod">
        <pc:chgData name="David Modrak" userId="a441ea41-a2b3-4239-bd2a-8abb7ef788d0" providerId="ADAL" clId="{D27FE7E3-5CB3-41E2-9B03-269BA0B352ED}" dt="2021-07-02T00:39:06.276" v="355" actId="20577"/>
        <pc:sldMkLst>
          <pc:docMk/>
          <pc:sldMk cId="1467478971" sldId="4514"/>
        </pc:sldMkLst>
        <pc:spChg chg="mod">
          <ac:chgData name="David Modrak" userId="a441ea41-a2b3-4239-bd2a-8abb7ef788d0" providerId="ADAL" clId="{D27FE7E3-5CB3-41E2-9B03-269BA0B352ED}" dt="2021-07-01T16:52:25.089" v="193" actId="1076"/>
          <ac:spMkLst>
            <pc:docMk/>
            <pc:sldMk cId="1467478971" sldId="4514"/>
            <ac:spMk id="15" creationId="{66559377-7007-7440-8028-ACF8A0D87E85}"/>
          </ac:spMkLst>
        </pc:spChg>
        <pc:spChg chg="mod">
          <ac:chgData name="David Modrak" userId="a441ea41-a2b3-4239-bd2a-8abb7ef788d0" providerId="ADAL" clId="{D27FE7E3-5CB3-41E2-9B03-269BA0B352ED}" dt="2021-07-02T00:39:06.276" v="355" actId="20577"/>
          <ac:spMkLst>
            <pc:docMk/>
            <pc:sldMk cId="1467478971" sldId="4514"/>
            <ac:spMk id="17" creationId="{6930DA09-F44F-5741-8CFD-F4C51031F7F8}"/>
          </ac:spMkLst>
        </pc:spChg>
        <pc:spChg chg="mod">
          <ac:chgData name="David Modrak" userId="a441ea41-a2b3-4239-bd2a-8abb7ef788d0" providerId="ADAL" clId="{D27FE7E3-5CB3-41E2-9B03-269BA0B352ED}" dt="2021-07-01T16:58:33.272" v="307" actId="20577"/>
          <ac:spMkLst>
            <pc:docMk/>
            <pc:sldMk cId="1467478971" sldId="4514"/>
            <ac:spMk id="73" creationId="{377DA497-5C1A-1647-B19F-9790B257956C}"/>
          </ac:spMkLst>
        </pc:spChg>
        <pc:spChg chg="del mod">
          <ac:chgData name="David Modrak" userId="a441ea41-a2b3-4239-bd2a-8abb7ef788d0" providerId="ADAL" clId="{D27FE7E3-5CB3-41E2-9B03-269BA0B352ED}" dt="2021-07-01T16:55:14.111" v="229" actId="478"/>
          <ac:spMkLst>
            <pc:docMk/>
            <pc:sldMk cId="1467478971" sldId="4514"/>
            <ac:spMk id="74" creationId="{AFB5E241-B43F-F04C-BC22-0FB589880E0F}"/>
          </ac:spMkLst>
        </pc:spChg>
        <pc:spChg chg="del">
          <ac:chgData name="David Modrak" userId="a441ea41-a2b3-4239-bd2a-8abb7ef788d0" providerId="ADAL" clId="{D27FE7E3-5CB3-41E2-9B03-269BA0B352ED}" dt="2021-07-01T16:51:12.761" v="176" actId="478"/>
          <ac:spMkLst>
            <pc:docMk/>
            <pc:sldMk cId="1467478971" sldId="4514"/>
            <ac:spMk id="75" creationId="{C0271109-3959-2347-9B57-3B717C246AB4}"/>
          </ac:spMkLst>
        </pc:spChg>
        <pc:spChg chg="del">
          <ac:chgData name="David Modrak" userId="a441ea41-a2b3-4239-bd2a-8abb7ef788d0" providerId="ADAL" clId="{D27FE7E3-5CB3-41E2-9B03-269BA0B352ED}" dt="2021-07-01T16:51:41.508" v="182" actId="478"/>
          <ac:spMkLst>
            <pc:docMk/>
            <pc:sldMk cId="1467478971" sldId="4514"/>
            <ac:spMk id="76" creationId="{5374F013-E343-B342-9E7B-691308E74730}"/>
          </ac:spMkLst>
        </pc:spChg>
        <pc:spChg chg="del mod">
          <ac:chgData name="David Modrak" userId="a441ea41-a2b3-4239-bd2a-8abb7ef788d0" providerId="ADAL" clId="{D27FE7E3-5CB3-41E2-9B03-269BA0B352ED}" dt="2021-07-01T16:55:59.127" v="238" actId="478"/>
          <ac:spMkLst>
            <pc:docMk/>
            <pc:sldMk cId="1467478971" sldId="4514"/>
            <ac:spMk id="77" creationId="{74411A4F-C634-2B4C-8C8B-F965ED8768F1}"/>
          </ac:spMkLst>
        </pc:spChg>
        <pc:spChg chg="mod">
          <ac:chgData name="David Modrak" userId="a441ea41-a2b3-4239-bd2a-8abb7ef788d0" providerId="ADAL" clId="{D27FE7E3-5CB3-41E2-9B03-269BA0B352ED}" dt="2021-07-01T16:57:07.756" v="291" actId="1036"/>
          <ac:spMkLst>
            <pc:docMk/>
            <pc:sldMk cId="1467478971" sldId="4514"/>
            <ac:spMk id="78" creationId="{72D1405B-DE65-244D-86BA-92BB7A394F0A}"/>
          </ac:spMkLst>
        </pc:spChg>
        <pc:spChg chg="del mod">
          <ac:chgData name="David Modrak" userId="a441ea41-a2b3-4239-bd2a-8abb7ef788d0" providerId="ADAL" clId="{D27FE7E3-5CB3-41E2-9B03-269BA0B352ED}" dt="2021-07-01T16:55:28.526" v="233" actId="478"/>
          <ac:spMkLst>
            <pc:docMk/>
            <pc:sldMk cId="1467478971" sldId="4514"/>
            <ac:spMk id="79" creationId="{71DC13D4-482D-6546-9426-680AED85D047}"/>
          </ac:spMkLst>
        </pc:spChg>
        <pc:spChg chg="mod">
          <ac:chgData name="David Modrak" userId="a441ea41-a2b3-4239-bd2a-8abb7ef788d0" providerId="ADAL" clId="{D27FE7E3-5CB3-41E2-9B03-269BA0B352ED}" dt="2021-07-01T16:57:07.756" v="291" actId="1036"/>
          <ac:spMkLst>
            <pc:docMk/>
            <pc:sldMk cId="1467478971" sldId="4514"/>
            <ac:spMk id="80" creationId="{BC50C330-E06C-CC4B-86F9-605D47D9AFBE}"/>
          </ac:spMkLst>
        </pc:spChg>
        <pc:spChg chg="mod">
          <ac:chgData name="David Modrak" userId="a441ea41-a2b3-4239-bd2a-8abb7ef788d0" providerId="ADAL" clId="{D27FE7E3-5CB3-41E2-9B03-269BA0B352ED}" dt="2021-07-01T16:57:20.118" v="295" actId="14100"/>
          <ac:spMkLst>
            <pc:docMk/>
            <pc:sldMk cId="1467478971" sldId="4514"/>
            <ac:spMk id="81" creationId="{06C0619F-4758-CE41-B4E7-1389D844D320}"/>
          </ac:spMkLst>
        </pc:spChg>
        <pc:spChg chg="mod">
          <ac:chgData name="David Modrak" userId="a441ea41-a2b3-4239-bd2a-8abb7ef788d0" providerId="ADAL" clId="{D27FE7E3-5CB3-41E2-9B03-269BA0B352ED}" dt="2021-07-01T16:57:20.118" v="295" actId="14100"/>
          <ac:spMkLst>
            <pc:docMk/>
            <pc:sldMk cId="1467478971" sldId="4514"/>
            <ac:spMk id="82" creationId="{6A28916E-CC87-574E-8BA2-7BD796A102FB}"/>
          </ac:spMkLst>
        </pc:spChg>
        <pc:cxnChg chg="mod">
          <ac:chgData name="David Modrak" userId="a441ea41-a2b3-4239-bd2a-8abb7ef788d0" providerId="ADAL" clId="{D27FE7E3-5CB3-41E2-9B03-269BA0B352ED}" dt="2021-07-01T16:57:07.756" v="291" actId="1036"/>
          <ac:cxnSpMkLst>
            <pc:docMk/>
            <pc:sldMk cId="1467478971" sldId="4514"/>
            <ac:cxnSpMk id="112" creationId="{A390EACE-100B-E540-AB19-126B6F683EB8}"/>
          </ac:cxnSpMkLst>
        </pc:cxnChg>
      </pc:sldChg>
      <pc:sldChg chg="ord">
        <pc:chgData name="David Modrak" userId="a441ea41-a2b3-4239-bd2a-8abb7ef788d0" providerId="ADAL" clId="{D27FE7E3-5CB3-41E2-9B03-269BA0B352ED}" dt="2021-07-02T01:58:27.431" v="380"/>
        <pc:sldMkLst>
          <pc:docMk/>
          <pc:sldMk cId="2362663601" sldId="4516"/>
        </pc:sldMkLst>
      </pc:sldChg>
      <pc:sldChg chg="delSp modSp del mod">
        <pc:chgData name="David Modrak" userId="a441ea41-a2b3-4239-bd2a-8abb7ef788d0" providerId="ADAL" clId="{D27FE7E3-5CB3-41E2-9B03-269BA0B352ED}" dt="2021-07-02T02:08:41.124" v="540" actId="47"/>
        <pc:sldMkLst>
          <pc:docMk/>
          <pc:sldMk cId="3333351308" sldId="4518"/>
        </pc:sldMkLst>
        <pc:spChg chg="mod">
          <ac:chgData name="David Modrak" userId="a441ea41-a2b3-4239-bd2a-8abb7ef788d0" providerId="ADAL" clId="{D27FE7E3-5CB3-41E2-9B03-269BA0B352ED}" dt="2021-07-01T16:37:46.431" v="1" actId="404"/>
          <ac:spMkLst>
            <pc:docMk/>
            <pc:sldMk cId="3333351308" sldId="4518"/>
            <ac:spMk id="7" creationId="{2E8B3984-5D8A-B24E-A348-AD52E013312E}"/>
          </ac:spMkLst>
        </pc:spChg>
        <pc:spChg chg="mod">
          <ac:chgData name="David Modrak" userId="a441ea41-a2b3-4239-bd2a-8abb7ef788d0" providerId="ADAL" clId="{D27FE7E3-5CB3-41E2-9B03-269BA0B352ED}" dt="2021-07-01T16:37:46.431" v="1" actId="404"/>
          <ac:spMkLst>
            <pc:docMk/>
            <pc:sldMk cId="3333351308" sldId="4518"/>
            <ac:spMk id="8" creationId="{17E53AFC-6CF0-5044-90D9-F8AB5615F234}"/>
          </ac:spMkLst>
        </pc:spChg>
        <pc:spChg chg="del mod">
          <ac:chgData name="David Modrak" userId="a441ea41-a2b3-4239-bd2a-8abb7ef788d0" providerId="ADAL" clId="{D27FE7E3-5CB3-41E2-9B03-269BA0B352ED}" dt="2021-07-02T02:05:16.614" v="460" actId="21"/>
          <ac:spMkLst>
            <pc:docMk/>
            <pc:sldMk cId="3333351308" sldId="4518"/>
            <ac:spMk id="10" creationId="{4591D12F-4341-514C-9D02-FCEFBC9A2595}"/>
          </ac:spMkLst>
        </pc:spChg>
        <pc:spChg chg="mod">
          <ac:chgData name="David Modrak" userId="a441ea41-a2b3-4239-bd2a-8abb7ef788d0" providerId="ADAL" clId="{D27FE7E3-5CB3-41E2-9B03-269BA0B352ED}" dt="2021-07-01T16:37:46.431" v="1" actId="404"/>
          <ac:spMkLst>
            <pc:docMk/>
            <pc:sldMk cId="3333351308" sldId="4518"/>
            <ac:spMk id="11" creationId="{99F11272-8A04-8042-8849-39B310B2F555}"/>
          </ac:spMkLst>
        </pc:spChg>
        <pc:spChg chg="mod">
          <ac:chgData name="David Modrak" userId="a441ea41-a2b3-4239-bd2a-8abb7ef788d0" providerId="ADAL" clId="{D27FE7E3-5CB3-41E2-9B03-269BA0B352ED}" dt="2021-07-01T16:37:46.431" v="1" actId="404"/>
          <ac:spMkLst>
            <pc:docMk/>
            <pc:sldMk cId="3333351308" sldId="4518"/>
            <ac:spMk id="12" creationId="{54D94A03-0349-F345-970B-EE6BECDF4315}"/>
          </ac:spMkLst>
        </pc:spChg>
        <pc:spChg chg="mod">
          <ac:chgData name="David Modrak" userId="a441ea41-a2b3-4239-bd2a-8abb7ef788d0" providerId="ADAL" clId="{D27FE7E3-5CB3-41E2-9B03-269BA0B352ED}" dt="2021-07-01T16:37:46.431" v="1" actId="404"/>
          <ac:spMkLst>
            <pc:docMk/>
            <pc:sldMk cId="3333351308" sldId="4518"/>
            <ac:spMk id="13" creationId="{9AB12D76-C2DA-2A47-AF71-72A8A35E8C88}"/>
          </ac:spMkLst>
        </pc:spChg>
        <pc:grpChg chg="del">
          <ac:chgData name="David Modrak" userId="a441ea41-a2b3-4239-bd2a-8abb7ef788d0" providerId="ADAL" clId="{D27FE7E3-5CB3-41E2-9B03-269BA0B352ED}" dt="2021-07-02T02:05:16.614" v="460" actId="21"/>
          <ac:grpSpMkLst>
            <pc:docMk/>
            <pc:sldMk cId="3333351308" sldId="4518"/>
            <ac:grpSpMk id="6" creationId="{8BAC090E-6937-4A23-BC05-A6CAEBD7F202}"/>
          </ac:grpSpMkLst>
        </pc:grpChg>
        <pc:graphicFrameChg chg="del">
          <ac:chgData name="David Modrak" userId="a441ea41-a2b3-4239-bd2a-8abb7ef788d0" providerId="ADAL" clId="{D27FE7E3-5CB3-41E2-9B03-269BA0B352ED}" dt="2021-07-02T02:05:16.614" v="460" actId="21"/>
          <ac:graphicFrameMkLst>
            <pc:docMk/>
            <pc:sldMk cId="3333351308" sldId="4518"/>
            <ac:graphicFrameMk id="9" creationId="{FE03AB58-9D66-2049-9F59-526A4A62A519}"/>
          </ac:graphicFrameMkLst>
        </pc:graphicFrameChg>
      </pc:sldChg>
      <pc:sldChg chg="addSp delSp modSp mod">
        <pc:chgData name="David Modrak" userId="a441ea41-a2b3-4239-bd2a-8abb7ef788d0" providerId="ADAL" clId="{D27FE7E3-5CB3-41E2-9B03-269BA0B352ED}" dt="2021-07-02T02:35:04.253" v="611" actId="6549"/>
        <pc:sldMkLst>
          <pc:docMk/>
          <pc:sldMk cId="1046446331" sldId="4519"/>
        </pc:sldMkLst>
        <pc:spChg chg="mod">
          <ac:chgData name="David Modrak" userId="a441ea41-a2b3-4239-bd2a-8abb7ef788d0" providerId="ADAL" clId="{D27FE7E3-5CB3-41E2-9B03-269BA0B352ED}" dt="2021-07-02T02:35:04.253" v="611" actId="6549"/>
          <ac:spMkLst>
            <pc:docMk/>
            <pc:sldMk cId="1046446331" sldId="4519"/>
            <ac:spMk id="2" creationId="{FEA41487-AF98-C646-AA49-51489B2F6B54}"/>
          </ac:spMkLst>
        </pc:spChg>
        <pc:spChg chg="mod">
          <ac:chgData name="David Modrak" userId="a441ea41-a2b3-4239-bd2a-8abb7ef788d0" providerId="ADAL" clId="{D27FE7E3-5CB3-41E2-9B03-269BA0B352ED}" dt="2021-07-01T16:45:05.895" v="98" actId="20577"/>
          <ac:spMkLst>
            <pc:docMk/>
            <pc:sldMk cId="1046446331" sldId="4519"/>
            <ac:spMk id="4" creationId="{D9FD47E0-26CB-1841-B4D7-8A7AC6C5D975}"/>
          </ac:spMkLst>
        </pc:spChg>
        <pc:spChg chg="del mod">
          <ac:chgData name="David Modrak" userId="a441ea41-a2b3-4239-bd2a-8abb7ef788d0" providerId="ADAL" clId="{D27FE7E3-5CB3-41E2-9B03-269BA0B352ED}" dt="2021-07-02T02:03:01.752" v="386" actId="478"/>
          <ac:spMkLst>
            <pc:docMk/>
            <pc:sldMk cId="1046446331" sldId="4519"/>
            <ac:spMk id="7" creationId="{9FF95294-8815-EA4B-9017-15DC5709A1ED}"/>
          </ac:spMkLst>
        </pc:spChg>
        <pc:spChg chg="del mod">
          <ac:chgData name="David Modrak" userId="a441ea41-a2b3-4239-bd2a-8abb7ef788d0" providerId="ADAL" clId="{D27FE7E3-5CB3-41E2-9B03-269BA0B352ED}" dt="2021-07-02T02:03:01.752" v="386" actId="478"/>
          <ac:spMkLst>
            <pc:docMk/>
            <pc:sldMk cId="1046446331" sldId="4519"/>
            <ac:spMk id="8" creationId="{420F1CCB-27B8-4145-A3D7-AFCFF48C1773}"/>
          </ac:spMkLst>
        </pc:spChg>
        <pc:spChg chg="del mod">
          <ac:chgData name="David Modrak" userId="a441ea41-a2b3-4239-bd2a-8abb7ef788d0" providerId="ADAL" clId="{D27FE7E3-5CB3-41E2-9B03-269BA0B352ED}" dt="2021-07-02T02:03:05.476" v="387" actId="478"/>
          <ac:spMkLst>
            <pc:docMk/>
            <pc:sldMk cId="1046446331" sldId="4519"/>
            <ac:spMk id="9" creationId="{3537A1E6-EA18-B74F-A8F7-F7C1540D11AD}"/>
          </ac:spMkLst>
        </pc:spChg>
        <pc:spChg chg="del mod">
          <ac:chgData name="David Modrak" userId="a441ea41-a2b3-4239-bd2a-8abb7ef788d0" providerId="ADAL" clId="{D27FE7E3-5CB3-41E2-9B03-269BA0B352ED}" dt="2021-07-02T02:03:05.476" v="387" actId="478"/>
          <ac:spMkLst>
            <pc:docMk/>
            <pc:sldMk cId="1046446331" sldId="4519"/>
            <ac:spMk id="10" creationId="{1E7CD11C-55AB-8241-B157-7EA300ECA0B6}"/>
          </ac:spMkLst>
        </pc:spChg>
        <pc:spChg chg="del mod">
          <ac:chgData name="David Modrak" userId="a441ea41-a2b3-4239-bd2a-8abb7ef788d0" providerId="ADAL" clId="{D27FE7E3-5CB3-41E2-9B03-269BA0B352ED}" dt="2021-07-02T02:03:05.476" v="387" actId="478"/>
          <ac:spMkLst>
            <pc:docMk/>
            <pc:sldMk cId="1046446331" sldId="4519"/>
            <ac:spMk id="11" creationId="{312C0838-8A17-0441-BF3A-725E34D7FC64}"/>
          </ac:spMkLst>
        </pc:spChg>
        <pc:spChg chg="del mod">
          <ac:chgData name="David Modrak" userId="a441ea41-a2b3-4239-bd2a-8abb7ef788d0" providerId="ADAL" clId="{D27FE7E3-5CB3-41E2-9B03-269BA0B352ED}" dt="2021-07-02T02:03:01.752" v="386" actId="478"/>
          <ac:spMkLst>
            <pc:docMk/>
            <pc:sldMk cId="1046446331" sldId="4519"/>
            <ac:spMk id="12" creationId="{4D2C3BFE-DE49-B44B-941C-604AE974EB92}"/>
          </ac:spMkLst>
        </pc:spChg>
        <pc:spChg chg="del mod ord">
          <ac:chgData name="David Modrak" userId="a441ea41-a2b3-4239-bd2a-8abb7ef788d0" providerId="ADAL" clId="{D27FE7E3-5CB3-41E2-9B03-269BA0B352ED}" dt="2021-07-02T02:03:01.752" v="386" actId="478"/>
          <ac:spMkLst>
            <pc:docMk/>
            <pc:sldMk cId="1046446331" sldId="4519"/>
            <ac:spMk id="22" creationId="{330B5E29-E665-E043-92F4-33124C11ECDB}"/>
          </ac:spMkLst>
        </pc:spChg>
        <pc:spChg chg="add mod">
          <ac:chgData name="David Modrak" userId="a441ea41-a2b3-4239-bd2a-8abb7ef788d0" providerId="ADAL" clId="{D27FE7E3-5CB3-41E2-9B03-269BA0B352ED}" dt="2021-07-02T02:03:24.858" v="414"/>
          <ac:spMkLst>
            <pc:docMk/>
            <pc:sldMk cId="1046446331" sldId="4519"/>
            <ac:spMk id="23" creationId="{DCF259F3-CC6D-4E50-A53F-FB4261E1E56E}"/>
          </ac:spMkLst>
        </pc:spChg>
        <pc:spChg chg="mod">
          <ac:chgData name="David Modrak" userId="a441ea41-a2b3-4239-bd2a-8abb7ef788d0" providerId="ADAL" clId="{D27FE7E3-5CB3-41E2-9B03-269BA0B352ED}" dt="2021-07-02T02:04:14.807" v="449" actId="1035"/>
          <ac:spMkLst>
            <pc:docMk/>
            <pc:sldMk cId="1046446331" sldId="4519"/>
            <ac:spMk id="26" creationId="{547EA7CE-908F-D340-B6E5-386C762C953A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27" creationId="{D3BF42E8-E315-3446-B8C4-20E55863EA82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28" creationId="{70803FF5-8414-874E-B875-96C63B1EB561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29" creationId="{E816C050-DC81-4D4D-A145-D49CF6127264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30" creationId="{E43488A0-0069-F24D-8A4F-00EF853682EC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31" creationId="{DA9F90EB-26FF-AD4D-809C-A7F1D1B3941A}"/>
          </ac:spMkLst>
        </pc:spChg>
        <pc:spChg chg="mod ord">
          <ac:chgData name="David Modrak" userId="a441ea41-a2b3-4239-bd2a-8abb7ef788d0" providerId="ADAL" clId="{D27FE7E3-5CB3-41E2-9B03-269BA0B352ED}" dt="2021-07-02T02:04:24.863" v="458" actId="1035"/>
          <ac:spMkLst>
            <pc:docMk/>
            <pc:sldMk cId="1046446331" sldId="4519"/>
            <ac:spMk id="32" creationId="{98136793-E3DF-E345-8B88-2B95EF04E311}"/>
          </ac:spMkLst>
        </pc:spChg>
        <pc:spChg chg="mod">
          <ac:chgData name="David Modrak" userId="a441ea41-a2b3-4239-bd2a-8abb7ef788d0" providerId="ADAL" clId="{D27FE7E3-5CB3-41E2-9B03-269BA0B352ED}" dt="2021-07-02T02:03:51.991" v="433" actId="403"/>
          <ac:spMkLst>
            <pc:docMk/>
            <pc:sldMk cId="1046446331" sldId="4519"/>
            <ac:spMk id="33" creationId="{5AFAB669-EA78-974D-B412-5309050FA066}"/>
          </ac:spMkLst>
        </pc:spChg>
        <pc:graphicFrameChg chg="del mod ord modGraphic">
          <ac:chgData name="David Modrak" userId="a441ea41-a2b3-4239-bd2a-8abb7ef788d0" providerId="ADAL" clId="{D27FE7E3-5CB3-41E2-9B03-269BA0B352ED}" dt="2021-07-02T02:03:01.752" v="386" actId="478"/>
          <ac:graphicFrameMkLst>
            <pc:docMk/>
            <pc:sldMk cId="1046446331" sldId="4519"/>
            <ac:graphicFrameMk id="6" creationId="{C74A13A4-CFBF-724D-96A5-C074A549C23A}"/>
          </ac:graphicFrameMkLst>
        </pc:graphicFrameChg>
        <pc:graphicFrameChg chg="mod ord modGraphic">
          <ac:chgData name="David Modrak" userId="a441ea41-a2b3-4239-bd2a-8abb7ef788d0" providerId="ADAL" clId="{D27FE7E3-5CB3-41E2-9B03-269BA0B352ED}" dt="2021-07-02T02:04:30.415" v="459" actId="14100"/>
          <ac:graphicFrameMkLst>
            <pc:docMk/>
            <pc:sldMk cId="1046446331" sldId="4519"/>
            <ac:graphicFrameMk id="24" creationId="{1EFE2D0B-DDEF-0B42-96AA-BD094D3A412A}"/>
          </ac:graphicFrameMkLst>
        </pc:graphicFrameChg>
        <pc:picChg chg="del mod">
          <ac:chgData name="David Modrak" userId="a441ea41-a2b3-4239-bd2a-8abb7ef788d0" providerId="ADAL" clId="{D27FE7E3-5CB3-41E2-9B03-269BA0B352ED}" dt="2021-07-02T02:03:01.752" v="386" actId="478"/>
          <ac:picMkLst>
            <pc:docMk/>
            <pc:sldMk cId="1046446331" sldId="4519"/>
            <ac:picMk id="21" creationId="{62CB7036-232A-6F4A-8101-DC6003855FF4}"/>
          </ac:picMkLst>
        </pc:picChg>
        <pc:picChg chg="mod">
          <ac:chgData name="David Modrak" userId="a441ea41-a2b3-4239-bd2a-8abb7ef788d0" providerId="ADAL" clId="{D27FE7E3-5CB3-41E2-9B03-269BA0B352ED}" dt="2021-07-02T02:03:51.991" v="433" actId="403"/>
          <ac:picMkLst>
            <pc:docMk/>
            <pc:sldMk cId="1046446331" sldId="4519"/>
            <ac:picMk id="25" creationId="{28C98484-548B-7B49-A322-90744B5CD81B}"/>
          </ac:picMkLst>
        </pc:picChg>
      </pc:sldChg>
      <pc:sldChg chg="addSp delSp modSp add mod">
        <pc:chgData name="David Modrak" userId="a441ea41-a2b3-4239-bd2a-8abb7ef788d0" providerId="ADAL" clId="{D27FE7E3-5CB3-41E2-9B03-269BA0B352ED}" dt="2021-07-02T02:10:47.997" v="610" actId="14100"/>
        <pc:sldMkLst>
          <pc:docMk/>
          <pc:sldMk cId="1555688783" sldId="4520"/>
        </pc:sldMkLst>
        <pc:spChg chg="mod">
          <ac:chgData name="David Modrak" userId="a441ea41-a2b3-4239-bd2a-8abb7ef788d0" providerId="ADAL" clId="{D27FE7E3-5CB3-41E2-9B03-269BA0B352ED}" dt="2021-07-02T02:02:39.593" v="384" actId="6549"/>
          <ac:spMkLst>
            <pc:docMk/>
            <pc:sldMk cId="1555688783" sldId="4520"/>
            <ac:spMk id="4" creationId="{D9FD47E0-26CB-1841-B4D7-8A7AC6C5D975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7" creationId="{9FF95294-8815-EA4B-9017-15DC5709A1ED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8" creationId="{420F1CCB-27B8-4145-A3D7-AFCFF48C1773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9" creationId="{3537A1E6-EA18-B74F-A8F7-F7C1540D11AD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10" creationId="{1E7CD11C-55AB-8241-B157-7EA300ECA0B6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11" creationId="{312C0838-8A17-0441-BF3A-725E34D7FC64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12" creationId="{4D2C3BFE-DE49-B44B-941C-604AE974EB92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22" creationId="{330B5E29-E665-E043-92F4-33124C11ECDB}"/>
          </ac:spMkLst>
        </pc:spChg>
        <pc:spChg chg="del">
          <ac:chgData name="David Modrak" userId="a441ea41-a2b3-4239-bd2a-8abb7ef788d0" providerId="ADAL" clId="{D27FE7E3-5CB3-41E2-9B03-269BA0B352ED}" dt="2021-07-02T02:02:32.481" v="382" actId="478"/>
          <ac:spMkLst>
            <pc:docMk/>
            <pc:sldMk cId="1555688783" sldId="4520"/>
            <ac:spMk id="26" creationId="{547EA7CE-908F-D340-B6E5-386C762C953A}"/>
          </ac:spMkLst>
        </pc:spChg>
        <pc:spChg chg="del">
          <ac:chgData name="David Modrak" userId="a441ea41-a2b3-4239-bd2a-8abb7ef788d0" providerId="ADAL" clId="{D27FE7E3-5CB3-41E2-9B03-269BA0B352ED}" dt="2021-07-02T02:02:32.481" v="382" actId="478"/>
          <ac:spMkLst>
            <pc:docMk/>
            <pc:sldMk cId="1555688783" sldId="4520"/>
            <ac:spMk id="27" creationId="{D3BF42E8-E315-3446-B8C4-20E55863EA82}"/>
          </ac:spMkLst>
        </pc:spChg>
        <pc:spChg chg="del">
          <ac:chgData name="David Modrak" userId="a441ea41-a2b3-4239-bd2a-8abb7ef788d0" providerId="ADAL" clId="{D27FE7E3-5CB3-41E2-9B03-269BA0B352ED}" dt="2021-07-02T02:02:36.578" v="383" actId="478"/>
          <ac:spMkLst>
            <pc:docMk/>
            <pc:sldMk cId="1555688783" sldId="4520"/>
            <ac:spMk id="28" creationId="{70803FF5-8414-874E-B875-96C63B1EB561}"/>
          </ac:spMkLst>
        </pc:spChg>
        <pc:spChg chg="del">
          <ac:chgData name="David Modrak" userId="a441ea41-a2b3-4239-bd2a-8abb7ef788d0" providerId="ADAL" clId="{D27FE7E3-5CB3-41E2-9B03-269BA0B352ED}" dt="2021-07-02T02:02:36.578" v="383" actId="478"/>
          <ac:spMkLst>
            <pc:docMk/>
            <pc:sldMk cId="1555688783" sldId="4520"/>
            <ac:spMk id="29" creationId="{E816C050-DC81-4D4D-A145-D49CF6127264}"/>
          </ac:spMkLst>
        </pc:spChg>
        <pc:spChg chg="del">
          <ac:chgData name="David Modrak" userId="a441ea41-a2b3-4239-bd2a-8abb7ef788d0" providerId="ADAL" clId="{D27FE7E3-5CB3-41E2-9B03-269BA0B352ED}" dt="2021-07-02T02:02:36.578" v="383" actId="478"/>
          <ac:spMkLst>
            <pc:docMk/>
            <pc:sldMk cId="1555688783" sldId="4520"/>
            <ac:spMk id="30" creationId="{E43488A0-0069-F24D-8A4F-00EF853682EC}"/>
          </ac:spMkLst>
        </pc:spChg>
        <pc:spChg chg="del">
          <ac:chgData name="David Modrak" userId="a441ea41-a2b3-4239-bd2a-8abb7ef788d0" providerId="ADAL" clId="{D27FE7E3-5CB3-41E2-9B03-269BA0B352ED}" dt="2021-07-02T02:02:36.578" v="383" actId="478"/>
          <ac:spMkLst>
            <pc:docMk/>
            <pc:sldMk cId="1555688783" sldId="4520"/>
            <ac:spMk id="31" creationId="{DA9F90EB-26FF-AD4D-809C-A7F1D1B3941A}"/>
          </ac:spMkLst>
        </pc:spChg>
        <pc:spChg chg="del">
          <ac:chgData name="David Modrak" userId="a441ea41-a2b3-4239-bd2a-8abb7ef788d0" providerId="ADAL" clId="{D27FE7E3-5CB3-41E2-9B03-269BA0B352ED}" dt="2021-07-02T02:02:32.481" v="382" actId="478"/>
          <ac:spMkLst>
            <pc:docMk/>
            <pc:sldMk cId="1555688783" sldId="4520"/>
            <ac:spMk id="32" creationId="{98136793-E3DF-E345-8B88-2B95EF04E311}"/>
          </ac:spMkLst>
        </pc:spChg>
        <pc:spChg chg="del">
          <ac:chgData name="David Modrak" userId="a441ea41-a2b3-4239-bd2a-8abb7ef788d0" providerId="ADAL" clId="{D27FE7E3-5CB3-41E2-9B03-269BA0B352ED}" dt="2021-07-02T02:02:32.481" v="382" actId="478"/>
          <ac:spMkLst>
            <pc:docMk/>
            <pc:sldMk cId="1555688783" sldId="4520"/>
            <ac:spMk id="33" creationId="{5AFAB669-EA78-974D-B412-5309050FA066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35" creationId="{7A696859-5649-403E-B6E8-0E6039A63690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36" creationId="{46BC56A1-C741-4E4A-BA19-364033C9381A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37" creationId="{56AC75AD-7170-4323-8765-4EF1815D10C4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38" creationId="{A9BE933C-272E-43CA-8AFC-3DF1A0560016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39" creationId="{A948DC30-F40F-472C-BEBA-FAB841CD84AB}"/>
          </ac:spMkLst>
        </pc:spChg>
        <pc:spChg chg="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40" creationId="{52F6D5B7-F480-4F5A-BE95-6BF1766634D4}"/>
          </ac:spMkLst>
        </pc:spChg>
        <pc:spChg chg="add mod">
          <ac:chgData name="David Modrak" userId="a441ea41-a2b3-4239-bd2a-8abb7ef788d0" providerId="ADAL" clId="{D27FE7E3-5CB3-41E2-9B03-269BA0B352ED}" dt="2021-07-02T02:10:11.112" v="601" actId="1038"/>
          <ac:spMkLst>
            <pc:docMk/>
            <pc:sldMk cId="1555688783" sldId="4520"/>
            <ac:spMk id="42" creationId="{94CB6C52-37DF-4EBF-9A0C-05DF4348B301}"/>
          </ac:spMkLst>
        </pc:spChg>
        <pc:spChg chg="add mod">
          <ac:chgData name="David Modrak" userId="a441ea41-a2b3-4239-bd2a-8abb7ef788d0" providerId="ADAL" clId="{D27FE7E3-5CB3-41E2-9B03-269BA0B352ED}" dt="2021-07-02T02:10:47.997" v="610" actId="14100"/>
          <ac:spMkLst>
            <pc:docMk/>
            <pc:sldMk cId="1555688783" sldId="4520"/>
            <ac:spMk id="43" creationId="{D49E46A0-6F79-438D-9A5A-97016D5EBC0B}"/>
          </ac:spMkLst>
        </pc:spChg>
        <pc:grpChg chg="add mod">
          <ac:chgData name="David Modrak" userId="a441ea41-a2b3-4239-bd2a-8abb7ef788d0" providerId="ADAL" clId="{D27FE7E3-5CB3-41E2-9B03-269BA0B352ED}" dt="2021-07-02T02:10:11.112" v="601" actId="1038"/>
          <ac:grpSpMkLst>
            <pc:docMk/>
            <pc:sldMk cId="1555688783" sldId="4520"/>
            <ac:grpSpMk id="3" creationId="{0CBDD498-79D5-450B-866F-B118324C6E98}"/>
          </ac:grpSpMkLst>
        </pc:grpChg>
        <pc:grpChg chg="add mod">
          <ac:chgData name="David Modrak" userId="a441ea41-a2b3-4239-bd2a-8abb7ef788d0" providerId="ADAL" clId="{D27FE7E3-5CB3-41E2-9B03-269BA0B352ED}" dt="2021-07-02T02:10:11.112" v="601" actId="1038"/>
          <ac:grpSpMkLst>
            <pc:docMk/>
            <pc:sldMk cId="1555688783" sldId="4520"/>
            <ac:grpSpMk id="23" creationId="{BE3ABB40-5B7E-4FFA-B2F6-47BE300A216B}"/>
          </ac:grpSpMkLst>
        </pc:grpChg>
        <pc:graphicFrameChg chg="mod">
          <ac:chgData name="David Modrak" userId="a441ea41-a2b3-4239-bd2a-8abb7ef788d0" providerId="ADAL" clId="{D27FE7E3-5CB3-41E2-9B03-269BA0B352ED}" dt="2021-07-02T02:10:11.112" v="601" actId="1038"/>
          <ac:graphicFrameMkLst>
            <pc:docMk/>
            <pc:sldMk cId="1555688783" sldId="4520"/>
            <ac:graphicFrameMk id="6" creationId="{C74A13A4-CFBF-724D-96A5-C074A549C23A}"/>
          </ac:graphicFrameMkLst>
        </pc:graphicFrameChg>
        <pc:graphicFrameChg chg="del">
          <ac:chgData name="David Modrak" userId="a441ea41-a2b3-4239-bd2a-8abb7ef788d0" providerId="ADAL" clId="{D27FE7E3-5CB3-41E2-9B03-269BA0B352ED}" dt="2021-07-02T02:02:32.481" v="382" actId="478"/>
          <ac:graphicFrameMkLst>
            <pc:docMk/>
            <pc:sldMk cId="1555688783" sldId="4520"/>
            <ac:graphicFrameMk id="24" creationId="{1EFE2D0B-DDEF-0B42-96AA-BD094D3A412A}"/>
          </ac:graphicFrameMkLst>
        </pc:graphicFrameChg>
        <pc:graphicFrameChg chg="add mod modGraphic">
          <ac:chgData name="David Modrak" userId="a441ea41-a2b3-4239-bd2a-8abb7ef788d0" providerId="ADAL" clId="{D27FE7E3-5CB3-41E2-9B03-269BA0B352ED}" dt="2021-07-02T02:10:11.112" v="601" actId="1038"/>
          <ac:graphicFrameMkLst>
            <pc:docMk/>
            <pc:sldMk cId="1555688783" sldId="4520"/>
            <ac:graphicFrameMk id="41" creationId="{65CE3CBC-E81B-4DFD-BFF9-A3ECCB7FF66C}"/>
          </ac:graphicFrameMkLst>
        </pc:graphicFrameChg>
        <pc:picChg chg="mod">
          <ac:chgData name="David Modrak" userId="a441ea41-a2b3-4239-bd2a-8abb7ef788d0" providerId="ADAL" clId="{D27FE7E3-5CB3-41E2-9B03-269BA0B352ED}" dt="2021-07-02T02:10:11.112" v="601" actId="1038"/>
          <ac:picMkLst>
            <pc:docMk/>
            <pc:sldMk cId="1555688783" sldId="4520"/>
            <ac:picMk id="21" creationId="{62CB7036-232A-6F4A-8101-DC6003855FF4}"/>
          </ac:picMkLst>
        </pc:picChg>
        <pc:picChg chg="del">
          <ac:chgData name="David Modrak" userId="a441ea41-a2b3-4239-bd2a-8abb7ef788d0" providerId="ADAL" clId="{D27FE7E3-5CB3-41E2-9B03-269BA0B352ED}" dt="2021-07-02T02:02:32.481" v="382" actId="478"/>
          <ac:picMkLst>
            <pc:docMk/>
            <pc:sldMk cId="1555688783" sldId="4520"/>
            <ac:picMk id="25" creationId="{28C98484-548B-7B49-A322-90744B5CD81B}"/>
          </ac:picMkLst>
        </pc:picChg>
        <pc:picChg chg="mod">
          <ac:chgData name="David Modrak" userId="a441ea41-a2b3-4239-bd2a-8abb7ef788d0" providerId="ADAL" clId="{D27FE7E3-5CB3-41E2-9B03-269BA0B352ED}" dt="2021-07-02T02:10:11.112" v="601" actId="1038"/>
          <ac:picMkLst>
            <pc:docMk/>
            <pc:sldMk cId="1555688783" sldId="4520"/>
            <ac:picMk id="34" creationId="{5310F987-F9D5-439B-BC09-4F5397C9AB0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904F2-2E54-6D4F-9145-FF70E65C41AE}" type="datetimeFigureOut">
              <a:rPr lang="en-US" smtClean="0"/>
              <a:pPr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47599-E2E1-5B48-9E7A-469EF857F5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89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021D8-40CD-BC42-85F5-94A06F6FE532}" type="datetimeFigureOut">
              <a:rPr lang="en-US" smtClean="0"/>
              <a:pPr/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6E1A8-6D11-D944-BA46-3CE3E43A5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252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ABIM MOC is applicable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31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6E1A8-6D11-D944-BA46-3CE3E43A53D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0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F70242-DC17-CC40-8CC6-9AC28A517F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2004912"/>
            <a:ext cx="5387976" cy="1138773"/>
          </a:xfrm>
        </p:spPr>
        <p:txBody>
          <a:bodyPr anchor="b"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5387975" cy="1154906"/>
          </a:xfrm>
        </p:spPr>
        <p:txBody>
          <a:bodyPr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42900" indent="0">
              <a:buNone/>
              <a:defRPr/>
            </a:lvl2pPr>
            <a:lvl3pPr marL="596646" indent="0">
              <a:buNone/>
              <a:defRPr/>
            </a:lvl3pPr>
            <a:lvl4pPr marL="898398" indent="0">
              <a:buNone/>
              <a:defRPr/>
            </a:lvl4pPr>
            <a:lvl5pPr marL="120015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CC5DBE6-3A37-8445-A714-723C83A6D6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274" y="439793"/>
            <a:ext cx="3965192" cy="128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2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bo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29734D3-B174-7B4B-A9B6-13CEBC67FB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9275" y="448866"/>
            <a:ext cx="8001000" cy="4242197"/>
          </a:xfrm>
        </p:spPr>
        <p:txBody>
          <a:bodyPr anchor="ctr"/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bg2"/>
                </a:solidFill>
              </a:defRPr>
            </a:lvl2pPr>
            <a:lvl3pPr marL="596646" indent="0" algn="ctr">
              <a:buNone/>
              <a:defRPr>
                <a:solidFill>
                  <a:schemeClr val="bg2"/>
                </a:solidFill>
              </a:defRPr>
            </a:lvl3pPr>
            <a:lvl4pPr marL="898398" indent="0" algn="ctr">
              <a:buNone/>
              <a:defRPr>
                <a:solidFill>
                  <a:schemeClr val="bg2"/>
                </a:solidFill>
              </a:defRPr>
            </a:lvl4pPr>
            <a:lvl5pPr marL="1200150" indent="0" algn="ctr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335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33387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197592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24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88467"/>
            <a:ext cx="8309810" cy="510909"/>
          </a:xfrm>
        </p:spPr>
        <p:txBody>
          <a:bodyPr wrap="square" anchor="b" anchorCtr="0">
            <a:spAutoFit/>
          </a:bodyPr>
          <a:lstStyle>
            <a:lvl1pPr>
              <a:defRPr sz="32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1975926"/>
          </a:xfrm>
        </p:spPr>
        <p:txBody>
          <a:bodyPr wrap="square" lIns="0" rIns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17095" y="469298"/>
            <a:ext cx="8309810" cy="461665"/>
          </a:xfrm>
        </p:spPr>
        <p:txBody>
          <a:bodyPr vert="horz" wrap="square" lIns="91440" tIns="45720" rIns="91440" bIns="45720" rtlCol="0" anchor="b" anchorCtr="0">
            <a:sp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" y="4892662"/>
            <a:ext cx="8726905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93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155519"/>
            <a:ext cx="8309810" cy="615553"/>
          </a:xfrm>
        </p:spPr>
        <p:txBody>
          <a:bodyPr/>
          <a:lstStyle>
            <a:lvl1pPr>
              <a:defRPr baseline="0">
                <a:solidFill>
                  <a:srgbClr val="77CFF5"/>
                </a:solidFill>
              </a:defRPr>
            </a:lvl1pPr>
          </a:lstStyle>
          <a:p>
            <a:r>
              <a:rPr lang="en-US" dirty="0"/>
              <a:t>Audience Response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095" y="2035035"/>
            <a:ext cx="8309810" cy="510909"/>
          </a:xfrm>
        </p:spPr>
        <p:txBody>
          <a:bodyPr wrap="square">
            <a:spAutoFit/>
          </a:bodyPr>
          <a:lstStyle>
            <a:lvl1pPr marL="0" indent="0">
              <a:buSzPct val="100000"/>
              <a:buFont typeface="+mj-lt"/>
              <a:buNone/>
              <a:defRPr sz="3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17095" y="2871345"/>
            <a:ext cx="8309810" cy="458587"/>
          </a:xfrm>
        </p:spPr>
        <p:txBody>
          <a:bodyPr wrap="square">
            <a:spAutoFit/>
          </a:bodyPr>
          <a:lstStyle>
            <a:lvl1pPr marL="385763" indent="-385763">
              <a:buClr>
                <a:schemeClr val="accent2"/>
              </a:buClr>
              <a:buSzPct val="100000"/>
              <a:buFont typeface="+mj-lt"/>
              <a:buAutoNum type="alphaUcPeriod"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693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59548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17095" y="1155031"/>
            <a:ext cx="4018379" cy="2826378"/>
          </a:xfrm>
        </p:spPr>
        <p:txBody>
          <a:bodyPr wrap="square">
            <a:noAutofit/>
          </a:bodyPr>
          <a:lstStyle>
            <a:lvl1pPr marL="260747" indent="-260747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4073" y="1155031"/>
            <a:ext cx="4062831" cy="2826378"/>
          </a:xfrm>
        </p:spPr>
        <p:txBody>
          <a:bodyPr wrap="square">
            <a:noAutofit/>
          </a:bodyPr>
          <a:lstStyle>
            <a:lvl1pPr marL="260747" indent="-260747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4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095" y="259548"/>
            <a:ext cx="8309810" cy="563231"/>
          </a:xfrm>
        </p:spPr>
        <p:txBody>
          <a:bodyPr wrap="square">
            <a:sp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30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" y="4892662"/>
            <a:ext cx="9144001" cy="250838"/>
          </a:xfrm>
        </p:spPr>
        <p:txBody>
          <a:bodyPr vert="horz" wrap="square" lIns="228600" tIns="0" rIns="0" bIns="118872" rtlCol="0" anchor="b" anchorCtr="0">
            <a:spAutoFit/>
          </a:bodyPr>
          <a:lstStyle>
            <a:lvl1pPr>
              <a:buFont typeface="Arial"/>
              <a:buNone/>
              <a:def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85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41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tal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593A72-1176-AC45-BBF4-B4F41D5C1E6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18168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95" y="181680"/>
            <a:ext cx="8309810" cy="563231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83155A-85F1-0E44-9B1D-D1F158D5D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994998"/>
            <a:ext cx="9144000" cy="297004"/>
          </a:xfrm>
        </p:spPr>
        <p:txBody>
          <a:bodyPr lIns="228600" bIns="118872" anchor="b" anchorCtr="0">
            <a:spAutoFit/>
          </a:bodyPr>
          <a:lstStyle>
            <a:lvl1pPr marL="0" indent="0">
              <a:buNone/>
              <a:defRPr sz="1000">
                <a:solidFill>
                  <a:schemeClr val="accent2"/>
                </a:solidFill>
              </a:defRPr>
            </a:lvl1pPr>
            <a:lvl2pPr marL="342900" indent="0">
              <a:buNone/>
              <a:defRPr/>
            </a:lvl2pPr>
            <a:lvl3pPr marL="596646" indent="0">
              <a:buNone/>
              <a:defRPr/>
            </a:lvl3pPr>
            <a:lvl4pPr marL="898398" indent="0">
              <a:buNone/>
              <a:defRPr/>
            </a:lvl4pPr>
            <a:lvl5pPr marL="120015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2CDD063-EBCC-A84C-8D2E-F6168F0FC1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2299" y="4961820"/>
            <a:ext cx="928160" cy="3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3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2D3388-E5DC-0B4D-B871-495EA714B8C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flipV="1">
            <a:off x="0" y="875380"/>
            <a:ext cx="9144000" cy="85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3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4" y="155519"/>
            <a:ext cx="8001000" cy="6155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720" rIns="0" bIns="45720" rtlCol="0" anchor="ctr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082112"/>
            <a:ext cx="8001000" cy="3605550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456BB2-E53F-B749-873F-483CF623858D}"/>
              </a:ext>
            </a:extLst>
          </p:cNvPr>
          <p:cNvSpPr/>
          <p:nvPr userDrawn="1"/>
        </p:nvSpPr>
        <p:spPr>
          <a:xfrm flipV="1">
            <a:off x="0" y="875380"/>
            <a:ext cx="9144000" cy="85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3"/>
              </a:solidFill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38B3285-4D6F-3D4D-9BAC-C9A6B95D91C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6194" y="4750642"/>
            <a:ext cx="928160" cy="3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sldNum="0"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59556" indent="-259556" algn="l" defTabSz="685800" rtl="0" eaLnBrk="1" latinLnBrk="0" hangingPunct="1">
        <a:lnSpc>
          <a:spcPct val="85000"/>
        </a:lnSpc>
        <a:spcBef>
          <a:spcPts val="600"/>
        </a:spcBef>
        <a:buClr>
          <a:schemeClr val="accent1"/>
        </a:buClr>
        <a:buSzPct val="115000"/>
        <a:buFont typeface="Arial"/>
        <a:buChar char="●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554831" indent="-211931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2pPr>
      <a:lvl3pPr marL="809244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3pPr>
      <a:lvl4pPr marL="1110996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4pPr>
      <a:lvl5pPr marL="1412748" indent="-212598" algn="l" defTabSz="6858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FB2181B-8BA2-3B41-91B3-CFBE1B1F633B}"/>
              </a:ext>
            </a:extLst>
          </p:cNvPr>
          <p:cNvSpPr txBox="1">
            <a:spLocks/>
          </p:cNvSpPr>
          <p:nvPr/>
        </p:nvSpPr>
        <p:spPr>
          <a:xfrm>
            <a:off x="500287" y="1967104"/>
            <a:ext cx="7384756" cy="178798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Castration-Sensitive Prostate Cancer: Navigating the Current Diagnostic and Treatment Landscape</a:t>
            </a:r>
            <a:endParaRPr lang="en-US" sz="1800" i="1" dirty="0"/>
          </a:p>
          <a:p>
            <a:br>
              <a:rPr lang="en-US" sz="2400" b="0" i="1" dirty="0"/>
            </a:br>
            <a:r>
              <a:rPr lang="en-US" sz="2600" b="0" i="1" dirty="0"/>
              <a:t>Management of Patients with Metastatic CSPC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88EC7C1-D452-E54E-9161-F9D562A4717F}"/>
              </a:ext>
            </a:extLst>
          </p:cNvPr>
          <p:cNvSpPr txBox="1">
            <a:spLocks/>
          </p:cNvSpPr>
          <p:nvPr/>
        </p:nvSpPr>
        <p:spPr>
          <a:xfrm>
            <a:off x="500288" y="3918541"/>
            <a:ext cx="6803761" cy="11549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None/>
              <a:defRPr sz="40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1pPr>
            <a:lvl2pPr marL="342900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2pPr>
            <a:lvl3pPr marL="596646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3pPr>
            <a:lvl4pPr marL="898398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4pPr>
            <a:lvl5pPr marL="1200150" indent="0" algn="ctr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None/>
              <a:defRPr sz="2800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 dirty="0">
                <a:solidFill>
                  <a:schemeClr val="accent6"/>
                </a:solidFill>
              </a:rPr>
              <a:t>Supported by an educational grant from Astellas and Pfizer, Inc.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F0448F-F69C-C146-BEBB-92151E4C5AC3}"/>
              </a:ext>
            </a:extLst>
          </p:cNvPr>
          <p:cNvGrpSpPr/>
          <p:nvPr/>
        </p:nvGrpSpPr>
        <p:grpSpPr>
          <a:xfrm>
            <a:off x="432369" y="702010"/>
            <a:ext cx="6743916" cy="1154907"/>
            <a:chOff x="388408" y="1018856"/>
            <a:chExt cx="6743916" cy="1154907"/>
          </a:xfrm>
        </p:grpSpPr>
        <p:pic>
          <p:nvPicPr>
            <p:cNvPr id="6" name="Picture 5" descr="A close up of a sign&#10;&#10;Description automatically generated">
              <a:extLst>
                <a:ext uri="{FF2B5EF4-FFF2-40B4-BE49-F238E27FC236}">
                  <a16:creationId xmlns:a16="http://schemas.microsoft.com/office/drawing/2014/main" id="{AF68863E-A822-4A4A-A71A-BD5A31616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8408" y="1018856"/>
              <a:ext cx="4183592" cy="11549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E80B50-4922-8B4F-BD1B-E074BDD1AC91}"/>
                </a:ext>
              </a:extLst>
            </p:cNvPr>
            <p:cNvSpPr txBox="1"/>
            <p:nvPr/>
          </p:nvSpPr>
          <p:spPr>
            <a:xfrm>
              <a:off x="4386059" y="1275022"/>
              <a:ext cx="274626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316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F054-4B6A-2640-867D-F9C3F51A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Enzalutamide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390FA-91D2-324C-973F-10A7FC1C62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761857"/>
            <a:ext cx="9144000" cy="381643"/>
          </a:xfrm>
        </p:spPr>
        <p:txBody>
          <a:bodyPr/>
          <a:lstStyle/>
          <a:p>
            <a:pPr marL="11113" indent="-11113"/>
            <a:r>
              <a:rPr lang="en-US" dirty="0" err="1"/>
              <a:t>rPFS</a:t>
            </a:r>
            <a:r>
              <a:rPr lang="en-US" dirty="0"/>
              <a:t> = radiographic progression-free survival</a:t>
            </a:r>
            <a:br>
              <a:rPr lang="en-US" dirty="0"/>
            </a:br>
            <a:r>
              <a:rPr lang="en-US" dirty="0"/>
              <a:t>1. Davis, et al. </a:t>
            </a:r>
            <a:r>
              <a:rPr lang="en-US" i="1" dirty="0"/>
              <a:t>N </a:t>
            </a:r>
            <a:r>
              <a:rPr lang="en-US" i="1" dirty="0" err="1"/>
              <a:t>Engl</a:t>
            </a:r>
            <a:r>
              <a:rPr lang="en-US" i="1" dirty="0"/>
              <a:t> J Med</a:t>
            </a:r>
            <a:r>
              <a:rPr lang="en-US" dirty="0"/>
              <a:t>. 2019;381(2):121-131.  2. Armstrong, et al. </a:t>
            </a:r>
            <a:r>
              <a:rPr lang="en-US" i="1" dirty="0"/>
              <a:t>J Clin Oncol</a:t>
            </a:r>
            <a:r>
              <a:rPr lang="en-US" dirty="0"/>
              <a:t>. 2019;37(32):2974-2986.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1301EE46-7637-8B4A-95FA-E0D1D15828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14" b="614"/>
          <a:stretch/>
        </p:blipFill>
        <p:spPr>
          <a:xfrm>
            <a:off x="4291071" y="1339434"/>
            <a:ext cx="4904782" cy="2865401"/>
          </a:xfrm>
          <a:prstGeom prst="rect">
            <a:avLst/>
          </a:prstGeom>
        </p:spPr>
      </p:pic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A3160F9-EC5D-1E4D-A4F9-C1C67D386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745" y="1212211"/>
            <a:ext cx="4154905" cy="406265"/>
          </a:xfrm>
        </p:spPr>
        <p:txBody>
          <a:bodyPr lIns="0" rIns="0"/>
          <a:lstStyle/>
          <a:p>
            <a:pPr marL="0" indent="0" algn="ctr">
              <a:buNone/>
            </a:pPr>
            <a:r>
              <a:rPr lang="en-US" sz="2400" dirty="0" err="1"/>
              <a:t>ARCHES</a:t>
            </a:r>
            <a:r>
              <a:rPr lang="en-US" sz="2400" baseline="30000" dirty="0" err="1"/>
              <a:t>2</a:t>
            </a:r>
            <a:endParaRPr lang="en-US" sz="2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77DA497-5C1A-1647-B19F-9790B257956C}"/>
              </a:ext>
            </a:extLst>
          </p:cNvPr>
          <p:cNvSpPr txBox="1"/>
          <p:nvPr/>
        </p:nvSpPr>
        <p:spPr>
          <a:xfrm>
            <a:off x="4661165" y="3307305"/>
            <a:ext cx="267096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Enzalutamide + ADT	NR (NR-NR)</a:t>
            </a:r>
          </a:p>
          <a:p>
            <a:r>
              <a:rPr lang="en-US" sz="1050" dirty="0"/>
              <a:t>Placebo + ADT		19.0 (16.6-22.2)</a:t>
            </a:r>
          </a:p>
          <a:p>
            <a:endParaRPr lang="en-US" sz="1050" b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2D1405B-DE65-244D-86BA-92BB7A394F0A}"/>
              </a:ext>
            </a:extLst>
          </p:cNvPr>
          <p:cNvSpPr txBox="1"/>
          <p:nvPr/>
        </p:nvSpPr>
        <p:spPr>
          <a:xfrm>
            <a:off x="5543185" y="3074734"/>
            <a:ext cx="17163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Median, months (95% CI)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C50C330-E06C-CC4B-86F9-605D47D9AFBE}"/>
              </a:ext>
            </a:extLst>
          </p:cNvPr>
          <p:cNvSpPr txBox="1"/>
          <p:nvPr/>
        </p:nvSpPr>
        <p:spPr>
          <a:xfrm>
            <a:off x="4813968" y="3662012"/>
            <a:ext cx="23501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HR, 0.39 (0.30 to 0.50); </a:t>
            </a:r>
            <a:r>
              <a:rPr lang="en-US" sz="1050" i="1" dirty="0"/>
              <a:t>p &lt; 0.001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6C0619F-4758-CE41-B4E7-1389D844D320}"/>
              </a:ext>
            </a:extLst>
          </p:cNvPr>
          <p:cNvSpPr txBox="1"/>
          <p:nvPr/>
        </p:nvSpPr>
        <p:spPr>
          <a:xfrm>
            <a:off x="6766011" y="2496843"/>
            <a:ext cx="1601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Placebo + ADT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A28916E-CC87-574E-8BA2-7BD796A102FB}"/>
              </a:ext>
            </a:extLst>
          </p:cNvPr>
          <p:cNvSpPr txBox="1"/>
          <p:nvPr/>
        </p:nvSpPr>
        <p:spPr>
          <a:xfrm>
            <a:off x="7147165" y="1972635"/>
            <a:ext cx="1601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Enzalutamide + ADT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5729DEB-BC90-7340-8B1A-A6963CA22F0B}"/>
              </a:ext>
            </a:extLst>
          </p:cNvPr>
          <p:cNvSpPr txBox="1"/>
          <p:nvPr/>
        </p:nvSpPr>
        <p:spPr>
          <a:xfrm>
            <a:off x="6131153" y="4104501"/>
            <a:ext cx="6880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Months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C79C463-2138-FD4D-9340-74FA5261A7D9}"/>
              </a:ext>
            </a:extLst>
          </p:cNvPr>
          <p:cNvSpPr txBox="1"/>
          <p:nvPr/>
        </p:nvSpPr>
        <p:spPr>
          <a:xfrm rot="16200000">
            <a:off x="3830266" y="2640945"/>
            <a:ext cx="817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/>
              <a:t>rPFS</a:t>
            </a:r>
            <a:r>
              <a:rPr lang="en-US" sz="1200" dirty="0"/>
              <a:t> (%)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A390EACE-100B-E540-AB19-126B6F683EB8}"/>
              </a:ext>
            </a:extLst>
          </p:cNvPr>
          <p:cNvCxnSpPr>
            <a:cxnSpLocks/>
          </p:cNvCxnSpPr>
          <p:nvPr/>
        </p:nvCxnSpPr>
        <p:spPr>
          <a:xfrm flipV="1">
            <a:off x="4732309" y="3307305"/>
            <a:ext cx="2527212" cy="6426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4643FE97-9882-1943-8960-3C4F66D8A182}"/>
              </a:ext>
            </a:extLst>
          </p:cNvPr>
          <p:cNvSpPr txBox="1"/>
          <p:nvPr/>
        </p:nvSpPr>
        <p:spPr>
          <a:xfrm>
            <a:off x="4136934" y="1554736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100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E938C6E-7112-0148-858B-4E82F5636B32}"/>
              </a:ext>
            </a:extLst>
          </p:cNvPr>
          <p:cNvSpPr txBox="1"/>
          <p:nvPr/>
        </p:nvSpPr>
        <p:spPr>
          <a:xfrm>
            <a:off x="4136934" y="1778579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90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D99585F-F80B-5E4B-B634-72B1338055E8}"/>
              </a:ext>
            </a:extLst>
          </p:cNvPr>
          <p:cNvSpPr txBox="1"/>
          <p:nvPr/>
        </p:nvSpPr>
        <p:spPr>
          <a:xfrm>
            <a:off x="4146135" y="2002422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80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E307F3-6059-5142-8040-D2247DA1F3F6}"/>
              </a:ext>
            </a:extLst>
          </p:cNvPr>
          <p:cNvSpPr txBox="1"/>
          <p:nvPr/>
        </p:nvSpPr>
        <p:spPr>
          <a:xfrm>
            <a:off x="4146135" y="2226265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70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402FE0D-8C46-8C42-8ABF-38C950CD98A9}"/>
              </a:ext>
            </a:extLst>
          </p:cNvPr>
          <p:cNvSpPr txBox="1"/>
          <p:nvPr/>
        </p:nvSpPr>
        <p:spPr>
          <a:xfrm>
            <a:off x="4135294" y="2450108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60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A44397B-751A-EA4A-BD55-A609662C3760}"/>
              </a:ext>
            </a:extLst>
          </p:cNvPr>
          <p:cNvSpPr txBox="1"/>
          <p:nvPr/>
        </p:nvSpPr>
        <p:spPr>
          <a:xfrm>
            <a:off x="4135294" y="2673951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50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33F3556-CD2E-FC48-894D-062B5A5AFB46}"/>
              </a:ext>
            </a:extLst>
          </p:cNvPr>
          <p:cNvSpPr txBox="1"/>
          <p:nvPr/>
        </p:nvSpPr>
        <p:spPr>
          <a:xfrm>
            <a:off x="4144495" y="2897794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40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DD55A8C-9124-7040-B32C-F1E3EE054EE8}"/>
              </a:ext>
            </a:extLst>
          </p:cNvPr>
          <p:cNvSpPr txBox="1"/>
          <p:nvPr/>
        </p:nvSpPr>
        <p:spPr>
          <a:xfrm>
            <a:off x="4144495" y="3121637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30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DE00B26-960D-CC4B-952A-A98007603357}"/>
              </a:ext>
            </a:extLst>
          </p:cNvPr>
          <p:cNvSpPr txBox="1"/>
          <p:nvPr/>
        </p:nvSpPr>
        <p:spPr>
          <a:xfrm>
            <a:off x="4135294" y="3345480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20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88A5081-0A33-1C43-AE7A-CB118D69A8B9}"/>
              </a:ext>
            </a:extLst>
          </p:cNvPr>
          <p:cNvSpPr txBox="1"/>
          <p:nvPr/>
        </p:nvSpPr>
        <p:spPr>
          <a:xfrm>
            <a:off x="4135294" y="3569324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10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5621D98-5F42-134D-B692-91873BB0CD4D}"/>
              </a:ext>
            </a:extLst>
          </p:cNvPr>
          <p:cNvSpPr txBox="1"/>
          <p:nvPr/>
        </p:nvSpPr>
        <p:spPr>
          <a:xfrm>
            <a:off x="4468416" y="3936522"/>
            <a:ext cx="2920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0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B8F22E6D-F098-414F-A9B3-399A3C3135D7}"/>
              </a:ext>
            </a:extLst>
          </p:cNvPr>
          <p:cNvSpPr txBox="1"/>
          <p:nvPr/>
        </p:nvSpPr>
        <p:spPr>
          <a:xfrm>
            <a:off x="4845550" y="3936522"/>
            <a:ext cx="2920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3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A84E7BF-75BA-8945-9666-48E5758DDDEC}"/>
              </a:ext>
            </a:extLst>
          </p:cNvPr>
          <p:cNvSpPr txBox="1"/>
          <p:nvPr/>
        </p:nvSpPr>
        <p:spPr>
          <a:xfrm>
            <a:off x="5252662" y="3936522"/>
            <a:ext cx="2920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5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1B1E8789-ABA3-0A4F-88A4-C5297E5BCC05}"/>
              </a:ext>
            </a:extLst>
          </p:cNvPr>
          <p:cNvSpPr txBox="1"/>
          <p:nvPr/>
        </p:nvSpPr>
        <p:spPr>
          <a:xfrm>
            <a:off x="5644787" y="3936522"/>
            <a:ext cx="2920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9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5FA4B71-00C9-9544-960B-277A46A18F93}"/>
              </a:ext>
            </a:extLst>
          </p:cNvPr>
          <p:cNvSpPr txBox="1"/>
          <p:nvPr/>
        </p:nvSpPr>
        <p:spPr>
          <a:xfrm>
            <a:off x="5994937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12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359B847-BCB6-EF4D-B20A-ECC0492C0610}"/>
              </a:ext>
            </a:extLst>
          </p:cNvPr>
          <p:cNvSpPr txBox="1"/>
          <p:nvPr/>
        </p:nvSpPr>
        <p:spPr>
          <a:xfrm>
            <a:off x="6388754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15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1D75499-8CF6-6C42-88D7-F50D46071D0E}"/>
              </a:ext>
            </a:extLst>
          </p:cNvPr>
          <p:cNvSpPr txBox="1"/>
          <p:nvPr/>
        </p:nvSpPr>
        <p:spPr>
          <a:xfrm>
            <a:off x="6787834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18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9E166AC-89D4-6B4C-B8B0-1C6F63F365FB}"/>
              </a:ext>
            </a:extLst>
          </p:cNvPr>
          <p:cNvSpPr txBox="1"/>
          <p:nvPr/>
        </p:nvSpPr>
        <p:spPr>
          <a:xfrm>
            <a:off x="7186915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7961735-7889-D34D-A7FA-30807DEF4E32}"/>
              </a:ext>
            </a:extLst>
          </p:cNvPr>
          <p:cNvSpPr txBox="1"/>
          <p:nvPr/>
        </p:nvSpPr>
        <p:spPr>
          <a:xfrm>
            <a:off x="7590461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24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FDF356D-3D8A-1346-85DE-771749307E66}"/>
              </a:ext>
            </a:extLst>
          </p:cNvPr>
          <p:cNvSpPr txBox="1"/>
          <p:nvPr/>
        </p:nvSpPr>
        <p:spPr>
          <a:xfrm>
            <a:off x="7962591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27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6B1825B-3FD2-FA47-815C-802D331AB67C}"/>
              </a:ext>
            </a:extLst>
          </p:cNvPr>
          <p:cNvSpPr txBox="1"/>
          <p:nvPr/>
        </p:nvSpPr>
        <p:spPr>
          <a:xfrm>
            <a:off x="8366139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30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E89C604-70E8-314D-ACBE-6D825DFDF616}"/>
              </a:ext>
            </a:extLst>
          </p:cNvPr>
          <p:cNvSpPr txBox="1"/>
          <p:nvPr/>
        </p:nvSpPr>
        <p:spPr>
          <a:xfrm>
            <a:off x="8738269" y="3936522"/>
            <a:ext cx="3825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33</a:t>
            </a:r>
          </a:p>
        </p:txBody>
      </p:sp>
      <p:pic>
        <p:nvPicPr>
          <p:cNvPr id="161" name="Picture 160">
            <a:extLst>
              <a:ext uri="{FF2B5EF4-FFF2-40B4-BE49-F238E27FC236}">
                <a16:creationId xmlns:a16="http://schemas.microsoft.com/office/drawing/2014/main" id="{85BBEC88-1DBB-6B4E-865A-A1CD7F9B3A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17" t="-1" b="32613"/>
          <a:stretch/>
        </p:blipFill>
        <p:spPr>
          <a:xfrm>
            <a:off x="442598" y="1601293"/>
            <a:ext cx="3689426" cy="2421397"/>
          </a:xfrm>
          <a:custGeom>
            <a:avLst/>
            <a:gdLst>
              <a:gd name="connsiteX0" fmla="*/ 193561 w 3689426"/>
              <a:gd name="connsiteY0" fmla="*/ 1809061 h 2421397"/>
              <a:gd name="connsiteX1" fmla="*/ 193561 w 3689426"/>
              <a:gd name="connsiteY1" fmla="*/ 2227637 h 2421397"/>
              <a:gd name="connsiteX2" fmla="*/ 2310541 w 3689426"/>
              <a:gd name="connsiteY2" fmla="*/ 2227637 h 2421397"/>
              <a:gd name="connsiteX3" fmla="*/ 2310541 w 3689426"/>
              <a:gd name="connsiteY3" fmla="*/ 1809061 h 2421397"/>
              <a:gd name="connsiteX4" fmla="*/ 2832013 w 3689426"/>
              <a:gd name="connsiteY4" fmla="*/ 322811 h 2421397"/>
              <a:gd name="connsiteX5" fmla="*/ 2832013 w 3689426"/>
              <a:gd name="connsiteY5" fmla="*/ 513050 h 2421397"/>
              <a:gd name="connsiteX6" fmla="*/ 3630846 w 3689426"/>
              <a:gd name="connsiteY6" fmla="*/ 513050 h 2421397"/>
              <a:gd name="connsiteX7" fmla="*/ 3630846 w 3689426"/>
              <a:gd name="connsiteY7" fmla="*/ 322811 h 2421397"/>
              <a:gd name="connsiteX8" fmla="*/ 0 w 3689426"/>
              <a:gd name="connsiteY8" fmla="*/ 0 h 2421397"/>
              <a:gd name="connsiteX9" fmla="*/ 3689426 w 3689426"/>
              <a:gd name="connsiteY9" fmla="*/ 0 h 2421397"/>
              <a:gd name="connsiteX10" fmla="*/ 3689426 w 3689426"/>
              <a:gd name="connsiteY10" fmla="*/ 938308 h 2421397"/>
              <a:gd name="connsiteX11" fmla="*/ 3613810 w 3689426"/>
              <a:gd name="connsiteY11" fmla="*/ 938308 h 2421397"/>
              <a:gd name="connsiteX12" fmla="*/ 3465594 w 3689426"/>
              <a:gd name="connsiteY12" fmla="*/ 938308 h 2421397"/>
              <a:gd name="connsiteX13" fmla="*/ 2845483 w 3689426"/>
              <a:gd name="connsiteY13" fmla="*/ 938308 h 2421397"/>
              <a:gd name="connsiteX14" fmla="*/ 2845483 w 3689426"/>
              <a:gd name="connsiteY14" fmla="*/ 1107316 h 2421397"/>
              <a:gd name="connsiteX15" fmla="*/ 3465594 w 3689426"/>
              <a:gd name="connsiteY15" fmla="*/ 1107316 h 2421397"/>
              <a:gd name="connsiteX16" fmla="*/ 3465594 w 3689426"/>
              <a:gd name="connsiteY16" fmla="*/ 1126382 h 2421397"/>
              <a:gd name="connsiteX17" fmla="*/ 3689426 w 3689426"/>
              <a:gd name="connsiteY17" fmla="*/ 1126382 h 2421397"/>
              <a:gd name="connsiteX18" fmla="*/ 3689426 w 3689426"/>
              <a:gd name="connsiteY18" fmla="*/ 2421397 h 2421397"/>
              <a:gd name="connsiteX19" fmla="*/ 0 w 3689426"/>
              <a:gd name="connsiteY19" fmla="*/ 2421397 h 242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689426" h="2421397">
                <a:moveTo>
                  <a:pt x="193561" y="1809061"/>
                </a:moveTo>
                <a:lnTo>
                  <a:pt x="193561" y="2227637"/>
                </a:lnTo>
                <a:lnTo>
                  <a:pt x="2310541" y="2227637"/>
                </a:lnTo>
                <a:lnTo>
                  <a:pt x="2310541" y="1809061"/>
                </a:lnTo>
                <a:close/>
                <a:moveTo>
                  <a:pt x="2832013" y="322811"/>
                </a:moveTo>
                <a:lnTo>
                  <a:pt x="2832013" y="513050"/>
                </a:lnTo>
                <a:lnTo>
                  <a:pt x="3630846" y="513050"/>
                </a:lnTo>
                <a:lnTo>
                  <a:pt x="3630846" y="322811"/>
                </a:lnTo>
                <a:close/>
                <a:moveTo>
                  <a:pt x="0" y="0"/>
                </a:moveTo>
                <a:lnTo>
                  <a:pt x="3689426" y="0"/>
                </a:lnTo>
                <a:lnTo>
                  <a:pt x="3689426" y="938308"/>
                </a:lnTo>
                <a:lnTo>
                  <a:pt x="3613810" y="938308"/>
                </a:lnTo>
                <a:lnTo>
                  <a:pt x="3465594" y="938308"/>
                </a:lnTo>
                <a:lnTo>
                  <a:pt x="2845483" y="938308"/>
                </a:lnTo>
                <a:lnTo>
                  <a:pt x="2845483" y="1107316"/>
                </a:lnTo>
                <a:lnTo>
                  <a:pt x="3465594" y="1107316"/>
                </a:lnTo>
                <a:lnTo>
                  <a:pt x="3465594" y="1126382"/>
                </a:lnTo>
                <a:lnTo>
                  <a:pt x="3689426" y="1126382"/>
                </a:lnTo>
                <a:lnTo>
                  <a:pt x="3689426" y="2421397"/>
                </a:lnTo>
                <a:lnTo>
                  <a:pt x="0" y="2421397"/>
                </a:lnTo>
                <a:close/>
              </a:path>
            </a:pathLst>
          </a:cu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36E056CC-F5D9-4199-829B-359A744A3988}"/>
              </a:ext>
            </a:extLst>
          </p:cNvPr>
          <p:cNvSpPr txBox="1"/>
          <p:nvPr/>
        </p:nvSpPr>
        <p:spPr>
          <a:xfrm>
            <a:off x="3362392" y="3205736"/>
            <a:ext cx="962944" cy="481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Enzalutamide</a:t>
            </a:r>
          </a:p>
          <a:p>
            <a:r>
              <a:rPr lang="en-US" sz="1100" dirty="0"/>
              <a:t>Control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6A3AE100-4C12-428D-921B-E0FCC071CF3F}"/>
              </a:ext>
            </a:extLst>
          </p:cNvPr>
          <p:cNvCxnSpPr>
            <a:cxnSpLocks/>
          </p:cNvCxnSpPr>
          <p:nvPr/>
        </p:nvCxnSpPr>
        <p:spPr>
          <a:xfrm>
            <a:off x="3211324" y="3330486"/>
            <a:ext cx="2109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597A903-DB11-43B0-BA2A-6E870A4F98B5}"/>
              </a:ext>
            </a:extLst>
          </p:cNvPr>
          <p:cNvCxnSpPr>
            <a:cxnSpLocks/>
          </p:cNvCxnSpPr>
          <p:nvPr/>
        </p:nvCxnSpPr>
        <p:spPr>
          <a:xfrm>
            <a:off x="3211324" y="3499599"/>
            <a:ext cx="218415" cy="1"/>
          </a:xfrm>
          <a:prstGeom prst="line">
            <a:avLst/>
          </a:prstGeom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5BD72D8C-6146-4846-B1A9-A52081965981}"/>
              </a:ext>
            </a:extLst>
          </p:cNvPr>
          <p:cNvSpPr txBox="1"/>
          <p:nvPr/>
        </p:nvSpPr>
        <p:spPr>
          <a:xfrm>
            <a:off x="3116753" y="1915387"/>
            <a:ext cx="431930" cy="860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80%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72%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BB3FD27-27A2-40A3-97FC-CB9872C84318}"/>
              </a:ext>
            </a:extLst>
          </p:cNvPr>
          <p:cNvCxnSpPr/>
          <p:nvPr/>
        </p:nvCxnSpPr>
        <p:spPr>
          <a:xfrm flipV="1">
            <a:off x="3154624" y="1626339"/>
            <a:ext cx="0" cy="229605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1C204AC3-61B7-6343-98C9-20C4AE4AABE7}"/>
              </a:ext>
            </a:extLst>
          </p:cNvPr>
          <p:cNvSpPr txBox="1"/>
          <p:nvPr/>
        </p:nvSpPr>
        <p:spPr>
          <a:xfrm>
            <a:off x="62145" y="1585109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100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B933316-8DE3-8A4D-AB7C-E0E72D588B57}"/>
              </a:ext>
            </a:extLst>
          </p:cNvPr>
          <p:cNvSpPr txBox="1"/>
          <p:nvPr/>
        </p:nvSpPr>
        <p:spPr>
          <a:xfrm>
            <a:off x="49518" y="2133628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75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DA66285-3ED7-0949-8621-E5BBE560D64D}"/>
              </a:ext>
            </a:extLst>
          </p:cNvPr>
          <p:cNvSpPr txBox="1"/>
          <p:nvPr/>
        </p:nvSpPr>
        <p:spPr>
          <a:xfrm>
            <a:off x="59531" y="2691231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50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8C7E0B79-3A01-CA45-BB06-B4CA9D121B6E}"/>
              </a:ext>
            </a:extLst>
          </p:cNvPr>
          <p:cNvSpPr txBox="1"/>
          <p:nvPr/>
        </p:nvSpPr>
        <p:spPr>
          <a:xfrm>
            <a:off x="64736" y="3264178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25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75EE223-AA5E-C349-93AC-18E89A4AADC8}"/>
              </a:ext>
            </a:extLst>
          </p:cNvPr>
          <p:cNvSpPr txBox="1"/>
          <p:nvPr/>
        </p:nvSpPr>
        <p:spPr>
          <a:xfrm>
            <a:off x="-1013" y="3797353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0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7C24791C-CC50-0846-B673-85F448CC3BAA}"/>
              </a:ext>
            </a:extLst>
          </p:cNvPr>
          <p:cNvSpPr txBox="1"/>
          <p:nvPr/>
        </p:nvSpPr>
        <p:spPr>
          <a:xfrm>
            <a:off x="384514" y="3990322"/>
            <a:ext cx="2516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0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4FEB31F-2D46-6940-9D7C-005F4CC168FC}"/>
              </a:ext>
            </a:extLst>
          </p:cNvPr>
          <p:cNvSpPr txBox="1"/>
          <p:nvPr/>
        </p:nvSpPr>
        <p:spPr>
          <a:xfrm>
            <a:off x="842761" y="3989085"/>
            <a:ext cx="2516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6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02613E52-5C1E-BA47-81CB-7920CC8E722C}"/>
              </a:ext>
            </a:extLst>
          </p:cNvPr>
          <p:cNvSpPr txBox="1"/>
          <p:nvPr/>
        </p:nvSpPr>
        <p:spPr>
          <a:xfrm>
            <a:off x="1073306" y="3978775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12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818027BE-3D51-384B-BB59-429D7717DCE8}"/>
              </a:ext>
            </a:extLst>
          </p:cNvPr>
          <p:cNvSpPr txBox="1"/>
          <p:nvPr/>
        </p:nvSpPr>
        <p:spPr>
          <a:xfrm>
            <a:off x="1527469" y="3975494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18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8D976E5-8D26-0C4D-B3AB-77FC4672CE3B}"/>
              </a:ext>
            </a:extLst>
          </p:cNvPr>
          <p:cNvSpPr txBox="1"/>
          <p:nvPr/>
        </p:nvSpPr>
        <p:spPr>
          <a:xfrm>
            <a:off x="1971860" y="3978775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24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C77B2E4-677F-CF46-8335-3B7168B4B205}"/>
              </a:ext>
            </a:extLst>
          </p:cNvPr>
          <p:cNvSpPr txBox="1"/>
          <p:nvPr/>
        </p:nvSpPr>
        <p:spPr>
          <a:xfrm>
            <a:off x="2402254" y="3982056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30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4E084F-22B8-774D-8589-036F4FB81140}"/>
              </a:ext>
            </a:extLst>
          </p:cNvPr>
          <p:cNvSpPr txBox="1"/>
          <p:nvPr/>
        </p:nvSpPr>
        <p:spPr>
          <a:xfrm>
            <a:off x="2846645" y="3989085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36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E98B4E0-1B7D-9745-98F3-E1649C60D919}"/>
              </a:ext>
            </a:extLst>
          </p:cNvPr>
          <p:cNvSpPr txBox="1"/>
          <p:nvPr/>
        </p:nvSpPr>
        <p:spPr>
          <a:xfrm>
            <a:off x="3279708" y="3988741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42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B0CAEE2-7FF7-BC4C-8126-2BAA6801CECB}"/>
              </a:ext>
            </a:extLst>
          </p:cNvPr>
          <p:cNvSpPr txBox="1"/>
          <p:nvPr/>
        </p:nvSpPr>
        <p:spPr>
          <a:xfrm>
            <a:off x="3659274" y="3988552"/>
            <a:ext cx="472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48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A95679-994F-2340-80FF-EDD09BE62442}"/>
              </a:ext>
            </a:extLst>
          </p:cNvPr>
          <p:cNvSpPr txBox="1"/>
          <p:nvPr/>
        </p:nvSpPr>
        <p:spPr>
          <a:xfrm rot="16200000">
            <a:off x="-364266" y="2627913"/>
            <a:ext cx="1080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Percent Alive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4B27782-FEB6-B849-B3EB-C3947468D849}"/>
              </a:ext>
            </a:extLst>
          </p:cNvPr>
          <p:cNvSpPr txBox="1"/>
          <p:nvPr/>
        </p:nvSpPr>
        <p:spPr>
          <a:xfrm>
            <a:off x="1703737" y="4138834"/>
            <a:ext cx="6880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Months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559377-7007-7440-8028-ACF8A0D87E85}"/>
              </a:ext>
            </a:extLst>
          </p:cNvPr>
          <p:cNvSpPr txBox="1"/>
          <p:nvPr/>
        </p:nvSpPr>
        <p:spPr>
          <a:xfrm>
            <a:off x="529261" y="3623962"/>
            <a:ext cx="2672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HR, 0.67 (95% CI, 0.52-0.86); </a:t>
            </a:r>
            <a:r>
              <a:rPr lang="en-US" sz="1100" i="1" dirty="0"/>
              <a:t>p</a:t>
            </a:r>
            <a:r>
              <a:rPr lang="en-US" sz="1100" dirty="0"/>
              <a:t> = 0.002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30DA09-F44F-5741-8CFD-F4C51031F7F8}"/>
              </a:ext>
            </a:extLst>
          </p:cNvPr>
          <p:cNvSpPr txBox="1"/>
          <p:nvPr/>
        </p:nvSpPr>
        <p:spPr>
          <a:xfrm>
            <a:off x="1296494" y="1212211"/>
            <a:ext cx="150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ENZAMET</a:t>
            </a:r>
            <a:r>
              <a:rPr lang="en-US" sz="2000" baseline="30000" dirty="0" err="1"/>
              <a:t>1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146747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F054-4B6A-2640-867D-F9C3F51A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PEACE-1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390FA-91D2-324C-973F-10A7FC1C62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/>
          <a:lstStyle/>
          <a:p>
            <a:pPr marL="11113" indent="-11113"/>
            <a:r>
              <a:rPr lang="en-US" dirty="0" err="1"/>
              <a:t>Fizazi</a:t>
            </a:r>
            <a:r>
              <a:rPr lang="en-US" dirty="0"/>
              <a:t> K, et al. </a:t>
            </a:r>
            <a:r>
              <a:rPr lang="en-US" i="1" dirty="0"/>
              <a:t>J Clin Oncol</a:t>
            </a:r>
            <a:r>
              <a:rPr lang="en-US" dirty="0"/>
              <a:t>. 2021;39(suppl 15):5000.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2D28353-86BA-424B-AA42-7F1751AEFAC7}"/>
              </a:ext>
            </a:extLst>
          </p:cNvPr>
          <p:cNvSpPr/>
          <p:nvPr/>
        </p:nvSpPr>
        <p:spPr>
          <a:xfrm>
            <a:off x="417095" y="1407710"/>
            <a:ext cx="1145891" cy="1714101"/>
          </a:xfrm>
          <a:prstGeom prst="roundRect">
            <a:avLst/>
          </a:prstGeom>
          <a:solidFill>
            <a:schemeClr val="accent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 novo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mCSPC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485228D1-2F98-4A83-A563-50FBC1E26A10}"/>
              </a:ext>
            </a:extLst>
          </p:cNvPr>
          <p:cNvSpPr/>
          <p:nvPr/>
        </p:nvSpPr>
        <p:spPr>
          <a:xfrm>
            <a:off x="2027275" y="1322646"/>
            <a:ext cx="2544725" cy="9331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ADT + docetaxel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7881A34F-4720-4E53-B294-7B6727BC76DB}"/>
              </a:ext>
            </a:extLst>
          </p:cNvPr>
          <p:cNvSpPr/>
          <p:nvPr/>
        </p:nvSpPr>
        <p:spPr>
          <a:xfrm>
            <a:off x="2027275" y="2287257"/>
            <a:ext cx="2544725" cy="933103"/>
          </a:xfrm>
          <a:prstGeom prst="roundRect">
            <a:avLst/>
          </a:prstGeom>
          <a:solidFill>
            <a:schemeClr val="accent5">
              <a:lumMod val="25000"/>
              <a:lumOff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ADT + docetaxel + abiraterone acetate + prednisone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6AA0C681-C998-4646-93D1-8B6921743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30493"/>
              </p:ext>
            </p:extLst>
          </p:nvPr>
        </p:nvGraphicFramePr>
        <p:xfrm>
          <a:off x="5036289" y="1004341"/>
          <a:ext cx="3859620" cy="1947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036">
                  <a:extLst>
                    <a:ext uri="{9D8B030D-6E8A-4147-A177-3AD203B41FA5}">
                      <a16:colId xmlns:a16="http://schemas.microsoft.com/office/drawing/2014/main" val="1832088027"/>
                    </a:ext>
                  </a:extLst>
                </a:gridCol>
                <a:gridCol w="974036">
                  <a:extLst>
                    <a:ext uri="{9D8B030D-6E8A-4147-A177-3AD203B41FA5}">
                      <a16:colId xmlns:a16="http://schemas.microsoft.com/office/drawing/2014/main" val="2560972288"/>
                    </a:ext>
                  </a:extLst>
                </a:gridCol>
                <a:gridCol w="1911548">
                  <a:extLst>
                    <a:ext uri="{9D8B030D-6E8A-4147-A177-3AD203B41FA5}">
                      <a16:colId xmlns:a16="http://schemas.microsoft.com/office/drawing/2014/main" val="3024213884"/>
                    </a:ext>
                  </a:extLst>
                </a:gridCol>
              </a:tblGrid>
              <a:tr h="5391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rPFS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(years)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bPFS</a:t>
                      </a:r>
                      <a:endParaRPr lang="en-US" sz="1600" dirty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(years)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HR (95% CI); </a:t>
                      </a:r>
                    </a:p>
                    <a:p>
                      <a:pPr algn="ctr"/>
                      <a:r>
                        <a:rPr lang="en-US" sz="1600" i="1" dirty="0"/>
                        <a:t>p</a:t>
                      </a:r>
                      <a:r>
                        <a:rPr lang="en-US" sz="1600" dirty="0"/>
                        <a:t>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509852"/>
                  </a:ext>
                </a:extLst>
              </a:tr>
              <a:tr h="6826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0.50 (0.40-0.62);</a:t>
                      </a:r>
                    </a:p>
                    <a:p>
                      <a:pPr algn="ctr"/>
                      <a:r>
                        <a:rPr lang="en-US" sz="1600" i="1" dirty="0"/>
                        <a:t>p</a:t>
                      </a:r>
                      <a:r>
                        <a:rPr lang="en-US" sz="1600" dirty="0"/>
                        <a:t> &lt; 0.0001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56604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0.38 (0.31-0.47);</a:t>
                      </a:r>
                    </a:p>
                    <a:p>
                      <a:pPr algn="ctr"/>
                      <a:r>
                        <a:rPr lang="en-US" sz="1600" i="1" dirty="0"/>
                        <a:t>p</a:t>
                      </a:r>
                      <a:r>
                        <a:rPr lang="en-US" sz="1600" dirty="0"/>
                        <a:t> &lt; 0.0001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126609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F19E90D-7FF9-4ED3-8C98-14838E7FB079}"/>
              </a:ext>
            </a:extLst>
          </p:cNvPr>
          <p:cNvCxnSpPr>
            <a:stCxn id="8" idx="3"/>
            <a:endCxn id="142" idx="1"/>
          </p:cNvCxnSpPr>
          <p:nvPr/>
        </p:nvCxnSpPr>
        <p:spPr>
          <a:xfrm flipV="1">
            <a:off x="1562986" y="1789198"/>
            <a:ext cx="464289" cy="47556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3E67460-F6CC-430F-9EA7-22E006AAC0B2}"/>
              </a:ext>
            </a:extLst>
          </p:cNvPr>
          <p:cNvCxnSpPr>
            <a:stCxn id="8" idx="3"/>
            <a:endCxn id="143" idx="1"/>
          </p:cNvCxnSpPr>
          <p:nvPr/>
        </p:nvCxnSpPr>
        <p:spPr>
          <a:xfrm>
            <a:off x="1562986" y="2264761"/>
            <a:ext cx="464289" cy="4890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9F1084-EA10-4F3A-9B8E-AABE5DDBED26}"/>
              </a:ext>
            </a:extLst>
          </p:cNvPr>
          <p:cNvCxnSpPr>
            <a:stCxn id="142" idx="3"/>
          </p:cNvCxnSpPr>
          <p:nvPr/>
        </p:nvCxnSpPr>
        <p:spPr>
          <a:xfrm>
            <a:off x="4572000" y="1789198"/>
            <a:ext cx="38277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E9219F6-A764-4530-BD1E-BDF7D6D5EB1E}"/>
              </a:ext>
            </a:extLst>
          </p:cNvPr>
          <p:cNvCxnSpPr>
            <a:cxnSpLocks/>
            <a:stCxn id="143" idx="3"/>
          </p:cNvCxnSpPr>
          <p:nvPr/>
        </p:nvCxnSpPr>
        <p:spPr>
          <a:xfrm>
            <a:off x="4572000" y="2753809"/>
            <a:ext cx="38277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51738847-FA5B-468D-9977-9E3E4B83B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60185"/>
              </p:ext>
            </p:extLst>
          </p:nvPr>
        </p:nvGraphicFramePr>
        <p:xfrm>
          <a:off x="1524000" y="3429245"/>
          <a:ext cx="6096000" cy="1273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247874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9924449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9226493"/>
                    </a:ext>
                  </a:extLst>
                </a:gridCol>
              </a:tblGrid>
              <a:tr h="318432">
                <a:tc>
                  <a:txBody>
                    <a:bodyPr/>
                    <a:lstStyle/>
                    <a:p>
                      <a:r>
                        <a:rPr lang="en-US" dirty="0"/>
                        <a:t>Grade 3/4 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Abiraterone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5188201"/>
                  </a:ext>
                </a:extLst>
              </a:tr>
              <a:tr h="318432">
                <a:tc>
                  <a:txBody>
                    <a:bodyPr/>
                    <a:lstStyle/>
                    <a:p>
                      <a:r>
                        <a:rPr lang="en-US" dirty="0"/>
                        <a:t>Neutropenic fever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7353460"/>
                  </a:ext>
                </a:extLst>
              </a:tr>
              <a:tr h="318432">
                <a:tc>
                  <a:txBody>
                    <a:bodyPr/>
                    <a:lstStyle/>
                    <a:p>
                      <a:r>
                        <a:rPr lang="en-US" dirty="0"/>
                        <a:t>Liver toxicity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0300202"/>
                  </a:ext>
                </a:extLst>
              </a:tr>
              <a:tr h="318432">
                <a:tc>
                  <a:txBody>
                    <a:bodyPr/>
                    <a:lstStyle/>
                    <a:p>
                      <a:r>
                        <a:rPr lang="en-US" dirty="0"/>
                        <a:t>Hypertension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084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23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5FB51-E6E1-194A-B817-6A2B545E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Emerging Therapies: </a:t>
            </a:r>
            <a:r>
              <a:rPr lang="en-US" dirty="0" err="1"/>
              <a:t>Darolutamide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17735-C47D-6E46-B8CA-7B0B6EFEF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2653034"/>
          </a:xfrm>
        </p:spPr>
        <p:txBody>
          <a:bodyPr/>
          <a:lstStyle/>
          <a:p>
            <a:r>
              <a:rPr lang="en-US" sz="2800" dirty="0"/>
              <a:t>ARAMIS:  ADT + </a:t>
            </a:r>
            <a:r>
              <a:rPr lang="en-US" sz="2800" dirty="0" err="1"/>
              <a:t>darolutamide</a:t>
            </a:r>
            <a:r>
              <a:rPr lang="en-US" sz="2800" dirty="0"/>
              <a:t> or placebo in nonmetastatic </a:t>
            </a:r>
            <a:r>
              <a:rPr lang="en-US" sz="2800" dirty="0" err="1"/>
              <a:t>CRPC</a:t>
            </a:r>
            <a:r>
              <a:rPr lang="en-US" sz="2800" baseline="30000" dirty="0" err="1"/>
              <a:t>1</a:t>
            </a:r>
            <a:endParaRPr lang="en-US" sz="2800" dirty="0"/>
          </a:p>
          <a:p>
            <a:pPr lvl="1"/>
            <a:r>
              <a:rPr lang="en-US" sz="2400" dirty="0"/>
              <a:t>3-yr survival:  83% </a:t>
            </a:r>
            <a:r>
              <a:rPr lang="en-US" sz="2400" dirty="0" err="1"/>
              <a:t>darolutamide</a:t>
            </a:r>
            <a:r>
              <a:rPr lang="en-US" sz="2400" dirty="0"/>
              <a:t>, 77% placebo</a:t>
            </a:r>
            <a:br>
              <a:rPr lang="en-US" sz="2400" dirty="0"/>
            </a:br>
            <a:endParaRPr lang="en-US" sz="2400" dirty="0"/>
          </a:p>
          <a:p>
            <a:r>
              <a:rPr lang="en-US" sz="2800" dirty="0" err="1"/>
              <a:t>ARASENS</a:t>
            </a:r>
            <a:r>
              <a:rPr lang="en-US" sz="2800" baseline="30000" dirty="0" err="1"/>
              <a:t>2</a:t>
            </a:r>
            <a:endParaRPr lang="en-US" sz="2800" dirty="0"/>
          </a:p>
          <a:p>
            <a:pPr lvl="1"/>
            <a:r>
              <a:rPr lang="en-US" sz="2400" dirty="0"/>
              <a:t>Study continuing, but not recruiting</a:t>
            </a:r>
          </a:p>
          <a:p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C95D7-7808-0642-B08F-20C251E1E8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Fizazi</a:t>
            </a:r>
            <a:r>
              <a:rPr lang="en-US" dirty="0"/>
              <a:t> K, et al. </a:t>
            </a:r>
            <a:r>
              <a:rPr lang="en-US" i="1" dirty="0"/>
              <a:t>N </a:t>
            </a:r>
            <a:r>
              <a:rPr lang="en-US" i="1" dirty="0" err="1"/>
              <a:t>Engl</a:t>
            </a:r>
            <a:r>
              <a:rPr lang="en-US" i="1" dirty="0"/>
              <a:t> J Med</a:t>
            </a:r>
            <a:r>
              <a:rPr lang="en-US" dirty="0"/>
              <a:t>. 2020;383(11):1040-1049.  2. Smith MR, et al. </a:t>
            </a:r>
            <a:r>
              <a:rPr lang="en-US" i="1" dirty="0"/>
              <a:t>J Clin Oncol</a:t>
            </a:r>
            <a:r>
              <a:rPr lang="en-US" dirty="0"/>
              <a:t>. 2018;36(6_suppl):TPS383-TPS383.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C30B67-E6A1-9E47-A2BA-EF0962B31953}"/>
              </a:ext>
            </a:extLst>
          </p:cNvPr>
          <p:cNvGrpSpPr/>
          <p:nvPr/>
        </p:nvGrpSpPr>
        <p:grpSpPr>
          <a:xfrm>
            <a:off x="180757" y="3369516"/>
            <a:ext cx="8751269" cy="1334847"/>
            <a:chOff x="2191606" y="4180112"/>
            <a:chExt cx="10000393" cy="2144487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E8B7F762-709E-FE46-9259-5004DFD78F3C}"/>
                </a:ext>
              </a:extLst>
            </p:cNvPr>
            <p:cNvSpPr/>
            <p:nvPr/>
          </p:nvSpPr>
          <p:spPr>
            <a:xfrm>
              <a:off x="5823856" y="4245429"/>
              <a:ext cx="2623458" cy="95713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ADT + docetaxel +</a:t>
              </a:r>
            </a:p>
            <a:p>
              <a:pPr algn="ctr"/>
              <a:r>
                <a:rPr lang="en-US" sz="1600" dirty="0" err="1">
                  <a:solidFill>
                    <a:schemeClr val="tx1"/>
                  </a:solidFill>
                </a:rPr>
                <a:t>darolutamide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7">
              <a:extLst>
                <a:ext uri="{FF2B5EF4-FFF2-40B4-BE49-F238E27FC236}">
                  <a16:creationId xmlns:a16="http://schemas.microsoft.com/office/drawing/2014/main" id="{598EFC30-B1D6-764B-920D-AF50912C4EEB}"/>
                </a:ext>
              </a:extLst>
            </p:cNvPr>
            <p:cNvSpPr/>
            <p:nvPr/>
          </p:nvSpPr>
          <p:spPr>
            <a:xfrm>
              <a:off x="5834741" y="5334002"/>
              <a:ext cx="2623458" cy="95713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ADT + docetaxel +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placebo</a:t>
              </a:r>
            </a:p>
          </p:txBody>
        </p:sp>
        <p:sp>
          <p:nvSpPr>
            <p:cNvPr id="8" name="Rectangle: Rounded Corners 8">
              <a:extLst>
                <a:ext uri="{FF2B5EF4-FFF2-40B4-BE49-F238E27FC236}">
                  <a16:creationId xmlns:a16="http://schemas.microsoft.com/office/drawing/2014/main" id="{81322524-D739-C240-B489-ECEC95D9F163}"/>
                </a:ext>
              </a:extLst>
            </p:cNvPr>
            <p:cNvSpPr/>
            <p:nvPr/>
          </p:nvSpPr>
          <p:spPr>
            <a:xfrm>
              <a:off x="2191606" y="4180112"/>
              <a:ext cx="2500138" cy="2144487"/>
            </a:xfrm>
            <a:prstGeom prst="roundRect">
              <a:avLst/>
            </a:prstGeom>
            <a:solidFill>
              <a:schemeClr val="accent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1300 men w/ metastatic hormone-sensitive PC</a:t>
              </a:r>
            </a:p>
          </p:txBody>
        </p:sp>
        <p:sp>
          <p:nvSpPr>
            <p:cNvPr id="9" name="Rectangle: Rounded Corners 9">
              <a:extLst>
                <a:ext uri="{FF2B5EF4-FFF2-40B4-BE49-F238E27FC236}">
                  <a16:creationId xmlns:a16="http://schemas.microsoft.com/office/drawing/2014/main" id="{9E20A5E4-348F-9A44-AA80-66A08ACA5346}"/>
                </a:ext>
              </a:extLst>
            </p:cNvPr>
            <p:cNvSpPr/>
            <p:nvPr/>
          </p:nvSpPr>
          <p:spPr>
            <a:xfrm>
              <a:off x="9263742" y="4245429"/>
              <a:ext cx="2928257" cy="204571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Symptomatic progressive disease, unacceptable toxicity, death, or withdrawal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B3FAA8D-6A7C-4545-94F7-FABB2AE5CDC7}"/>
                </a:ext>
              </a:extLst>
            </p:cNvPr>
            <p:cNvCxnSpPr>
              <a:cxnSpLocks/>
              <a:stCxn id="8" idx="3"/>
              <a:endCxn id="6" idx="1"/>
            </p:cNvCxnSpPr>
            <p:nvPr/>
          </p:nvCxnSpPr>
          <p:spPr>
            <a:xfrm flipV="1">
              <a:off x="4691744" y="4723999"/>
              <a:ext cx="1132112" cy="52835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C7367F3-24BE-DF45-93D3-08D4A9DEDB0D}"/>
                </a:ext>
              </a:extLst>
            </p:cNvPr>
            <p:cNvCxnSpPr>
              <a:cxnSpLocks/>
              <a:stCxn id="8" idx="3"/>
              <a:endCxn id="7" idx="1"/>
            </p:cNvCxnSpPr>
            <p:nvPr/>
          </p:nvCxnSpPr>
          <p:spPr>
            <a:xfrm>
              <a:off x="4691744" y="5252356"/>
              <a:ext cx="1142997" cy="5602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3CD68F8-1160-4A43-8069-F4816D017CA3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 flipV="1">
              <a:off x="8447314" y="4708468"/>
              <a:ext cx="794659" cy="155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FBA7D92-434F-2A47-9B20-5860F56379F3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8458199" y="5812571"/>
              <a:ext cx="78377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518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FCF0-5E1C-E047-AA62-0215849E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6670B-0395-A54B-9719-4CCB97F05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089013"/>
            <a:ext cx="8309810" cy="320395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Impact of comorbidities on tolerability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Cardiovascular disease</a:t>
            </a:r>
          </a:p>
          <a:p>
            <a:pPr lvl="1"/>
            <a:endParaRPr lang="en-US" dirty="0"/>
          </a:p>
          <a:p>
            <a:r>
              <a:rPr lang="en-US" dirty="0"/>
              <a:t>Patient preferences</a:t>
            </a:r>
          </a:p>
          <a:p>
            <a:pPr lvl="1"/>
            <a:r>
              <a:rPr lang="en-US" dirty="0"/>
              <a:t>Cost of antiandrogens</a:t>
            </a:r>
          </a:p>
          <a:p>
            <a:pPr lvl="1"/>
            <a:r>
              <a:rPr lang="en-US" dirty="0"/>
              <a:t>Tablets vs. infusion</a:t>
            </a:r>
          </a:p>
          <a:p>
            <a:pPr lvl="1"/>
            <a:r>
              <a:rPr lang="en-US" dirty="0"/>
              <a:t>Duration of therapy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5A6E4-B23A-6843-9584-C7AE115520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6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1487-AF98-C646-AA49-51489B2F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85709"/>
            <a:ext cx="8309810" cy="458587"/>
          </a:xfrm>
        </p:spPr>
        <p:txBody>
          <a:bodyPr/>
          <a:lstStyle/>
          <a:p>
            <a:r>
              <a:rPr lang="en-US" sz="2800" dirty="0"/>
              <a:t>Comparison of Available Therapy Options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D47E0-26CB-1841-B4D7-8A7AC6C5D9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684913"/>
            <a:ext cx="9144000" cy="458587"/>
          </a:xfrm>
        </p:spPr>
        <p:txBody>
          <a:bodyPr/>
          <a:lstStyle/>
          <a:p>
            <a:r>
              <a:rPr lang="en-US" dirty="0"/>
              <a:t>SAE, serious adverse event</a:t>
            </a:r>
          </a:p>
          <a:p>
            <a:r>
              <a:rPr lang="en-US" dirty="0"/>
              <a:t>Wang L, et al. </a:t>
            </a:r>
            <a:r>
              <a:rPr lang="en-US" i="1" dirty="0"/>
              <a:t>JAMA Oncol</a:t>
            </a:r>
            <a:r>
              <a:rPr lang="en-US" dirty="0"/>
              <a:t>. 2021;7(3):412-420.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28C98484-548B-7B49-A322-90744B5CD8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69" t="77853" b="4966"/>
          <a:stretch/>
        </p:blipFill>
        <p:spPr bwMode="auto">
          <a:xfrm>
            <a:off x="4338143" y="2685536"/>
            <a:ext cx="3302796" cy="126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47EA7CE-908F-D340-B6E5-386C762C953A}"/>
              </a:ext>
            </a:extLst>
          </p:cNvPr>
          <p:cNvSpPr txBox="1"/>
          <p:nvPr/>
        </p:nvSpPr>
        <p:spPr>
          <a:xfrm>
            <a:off x="4509473" y="2233145"/>
            <a:ext cx="10429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Fewer </a:t>
            </a:r>
            <a:r>
              <a:rPr lang="en-US" sz="1100" dirty="0" err="1"/>
              <a:t>SAEs</a:t>
            </a:r>
            <a:r>
              <a:rPr lang="en-US" sz="1100" dirty="0"/>
              <a:t> with active </a:t>
            </a:r>
            <a:br>
              <a:rPr lang="en-US" sz="1100" dirty="0"/>
            </a:br>
            <a:r>
              <a:rPr lang="en-US" sz="1100" dirty="0"/>
              <a:t>treatment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BF42E8-E315-3446-B8C4-20E55863EA82}"/>
              </a:ext>
            </a:extLst>
          </p:cNvPr>
          <p:cNvSpPr txBox="1"/>
          <p:nvPr/>
        </p:nvSpPr>
        <p:spPr>
          <a:xfrm>
            <a:off x="5513938" y="2468711"/>
            <a:ext cx="22106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More </a:t>
            </a:r>
            <a:r>
              <a:rPr lang="en-US" sz="1100" dirty="0" err="1"/>
              <a:t>SAEs</a:t>
            </a:r>
            <a:r>
              <a:rPr lang="en-US" sz="1100" dirty="0"/>
              <a:t> with active treatment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803FF5-8414-874E-B875-96C63B1EB561}"/>
              </a:ext>
            </a:extLst>
          </p:cNvPr>
          <p:cNvSpPr txBox="1"/>
          <p:nvPr/>
        </p:nvSpPr>
        <p:spPr>
          <a:xfrm>
            <a:off x="4278516" y="3886018"/>
            <a:ext cx="3802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0.1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816C050-DC81-4D4D-A145-D49CF6127264}"/>
              </a:ext>
            </a:extLst>
          </p:cNvPr>
          <p:cNvSpPr txBox="1"/>
          <p:nvPr/>
        </p:nvSpPr>
        <p:spPr>
          <a:xfrm>
            <a:off x="5346752" y="389525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3488A0-0069-F24D-8A4F-00EF853682EC}"/>
              </a:ext>
            </a:extLst>
          </p:cNvPr>
          <p:cNvSpPr txBox="1"/>
          <p:nvPr/>
        </p:nvSpPr>
        <p:spPr>
          <a:xfrm>
            <a:off x="6317426" y="389525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9F90EB-26FF-AD4D-809C-A7F1D1B3941A}"/>
              </a:ext>
            </a:extLst>
          </p:cNvPr>
          <p:cNvSpPr txBox="1"/>
          <p:nvPr/>
        </p:nvSpPr>
        <p:spPr>
          <a:xfrm>
            <a:off x="7313860" y="388897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FAB669-EA78-974D-B412-5309050FA066}"/>
              </a:ext>
            </a:extLst>
          </p:cNvPr>
          <p:cNvSpPr txBox="1"/>
          <p:nvPr/>
        </p:nvSpPr>
        <p:spPr>
          <a:xfrm>
            <a:off x="5125005" y="4032325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OR (95% CI)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EFE2D0B-DDEF-0B42-96AA-BD094D3A4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77796"/>
              </p:ext>
            </p:extLst>
          </p:nvPr>
        </p:nvGraphicFramePr>
        <p:xfrm>
          <a:off x="986589" y="2353062"/>
          <a:ext cx="345088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280">
                  <a:extLst>
                    <a:ext uri="{9D8B030D-6E8A-4147-A177-3AD203B41FA5}">
                      <a16:colId xmlns:a16="http://schemas.microsoft.com/office/drawing/2014/main" val="1861508706"/>
                    </a:ext>
                  </a:extLst>
                </a:gridCol>
                <a:gridCol w="1605540">
                  <a:extLst>
                    <a:ext uri="{9D8B030D-6E8A-4147-A177-3AD203B41FA5}">
                      <a16:colId xmlns:a16="http://schemas.microsoft.com/office/drawing/2014/main" val="468861615"/>
                    </a:ext>
                  </a:extLst>
                </a:gridCol>
                <a:gridCol w="1310069">
                  <a:extLst>
                    <a:ext uri="{9D8B030D-6E8A-4147-A177-3AD203B41FA5}">
                      <a16:colId xmlns:a16="http://schemas.microsoft.com/office/drawing/2014/main" val="2376850726"/>
                    </a:ext>
                  </a:extLst>
                </a:gridCol>
              </a:tblGrid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Active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OR (95% 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77083"/>
                  </a:ext>
                </a:extLst>
              </a:tr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Docetaxel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23.72 (13.37-45.15)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01372"/>
                  </a:ext>
                </a:extLst>
              </a:tr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Abiraterone acetate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1.42 (1.10-1.83)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402420"/>
                  </a:ext>
                </a:extLst>
              </a:tr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0.97 (0.72-1.32)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99478"/>
                  </a:ext>
                </a:extLst>
              </a:tr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Enzalutamide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0.92 (0.68-1.23)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871400"/>
                  </a:ext>
                </a:extLst>
              </a:tr>
              <a:tr h="235846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0.66 (0.45-0.96)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2482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98136793-E3DF-E345-8B88-2B95EF04E311}"/>
              </a:ext>
            </a:extLst>
          </p:cNvPr>
          <p:cNvSpPr txBox="1"/>
          <p:nvPr/>
        </p:nvSpPr>
        <p:spPr>
          <a:xfrm>
            <a:off x="1824616" y="2102328"/>
            <a:ext cx="2273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/>
              <a:t>SAEs</a:t>
            </a:r>
            <a:r>
              <a:rPr lang="en-US" sz="1400" b="1" dirty="0"/>
              <a:t> relative to placebo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DCF259F3-CC6D-4E50-A53F-FB4261E1E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095" y="1155031"/>
            <a:ext cx="3181886" cy="1463040"/>
          </a:xfrm>
        </p:spPr>
        <p:txBody>
          <a:bodyPr/>
          <a:lstStyle/>
          <a:p>
            <a:r>
              <a:rPr lang="en-US" sz="1600" dirty="0"/>
              <a:t>Network meta-analysis</a:t>
            </a:r>
          </a:p>
          <a:p>
            <a:pPr lvl="1"/>
            <a:r>
              <a:rPr lang="en-US" sz="1600" dirty="0"/>
              <a:t>7 trials</a:t>
            </a:r>
          </a:p>
          <a:p>
            <a:pPr lvl="1"/>
            <a:r>
              <a:rPr lang="en-US" sz="1600" dirty="0"/>
              <a:t>7,287 patients </a:t>
            </a:r>
            <a:r>
              <a:rPr lang="en-US" sz="1600" dirty="0" err="1"/>
              <a:t>mCSPC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44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1487-AF98-C646-AA49-51489B2F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85709"/>
            <a:ext cx="8309810" cy="458587"/>
          </a:xfrm>
        </p:spPr>
        <p:txBody>
          <a:bodyPr/>
          <a:lstStyle/>
          <a:p>
            <a:r>
              <a:rPr lang="en-US" sz="2800" dirty="0"/>
              <a:t>Comparison of Available Therapy Options (cont.)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D47E0-26CB-1841-B4D7-8A7AC6C5D9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/>
          <a:lstStyle/>
          <a:p>
            <a:r>
              <a:rPr lang="en-US" dirty="0"/>
              <a:t>Wang L, et al. </a:t>
            </a:r>
            <a:r>
              <a:rPr lang="en-US" i="1" dirty="0"/>
              <a:t>JAMA Oncol</a:t>
            </a:r>
            <a:r>
              <a:rPr lang="en-US" dirty="0"/>
              <a:t>. 2021;7(3):412-420.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BDD498-79D5-450B-866F-B118324C6E98}"/>
              </a:ext>
            </a:extLst>
          </p:cNvPr>
          <p:cNvGrpSpPr/>
          <p:nvPr/>
        </p:nvGrpSpPr>
        <p:grpSpPr>
          <a:xfrm>
            <a:off x="3559472" y="3042921"/>
            <a:ext cx="3765799" cy="2065747"/>
            <a:chOff x="3962672" y="3042921"/>
            <a:chExt cx="3765799" cy="2065747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2CB7036-232A-6F4A-8101-DC6003855F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732" t="40964" b="38600"/>
            <a:stretch/>
          </p:blipFill>
          <p:spPr bwMode="auto">
            <a:xfrm>
              <a:off x="3971906" y="3220002"/>
              <a:ext cx="3302796" cy="1587575"/>
            </a:xfrm>
            <a:custGeom>
              <a:avLst/>
              <a:gdLst>
                <a:gd name="connsiteX0" fmla="*/ 0 w 3302796"/>
                <a:gd name="connsiteY0" fmla="*/ 0 h 1828165"/>
                <a:gd name="connsiteX1" fmla="*/ 581891 w 3302796"/>
                <a:gd name="connsiteY1" fmla="*/ 0 h 1828165"/>
                <a:gd name="connsiteX2" fmla="*/ 682669 w 3302796"/>
                <a:gd name="connsiteY2" fmla="*/ 0 h 1828165"/>
                <a:gd name="connsiteX3" fmla="*/ 682669 w 3302796"/>
                <a:gd name="connsiteY3" fmla="*/ 185681 h 1828165"/>
                <a:gd name="connsiteX4" fmla="*/ 1593845 w 3302796"/>
                <a:gd name="connsiteY4" fmla="*/ 185681 h 1828165"/>
                <a:gd name="connsiteX5" fmla="*/ 1593845 w 3302796"/>
                <a:gd name="connsiteY5" fmla="*/ 0 h 1828165"/>
                <a:gd name="connsiteX6" fmla="*/ 1727200 w 3302796"/>
                <a:gd name="connsiteY6" fmla="*/ 0 h 1828165"/>
                <a:gd name="connsiteX7" fmla="*/ 1727200 w 3302796"/>
                <a:gd name="connsiteY7" fmla="*/ 269399 h 1828165"/>
                <a:gd name="connsiteX8" fmla="*/ 2948212 w 3302796"/>
                <a:gd name="connsiteY8" fmla="*/ 269399 h 1828165"/>
                <a:gd name="connsiteX9" fmla="*/ 2948212 w 3302796"/>
                <a:gd name="connsiteY9" fmla="*/ 0 h 1828165"/>
                <a:gd name="connsiteX10" fmla="*/ 3302796 w 3302796"/>
                <a:gd name="connsiteY10" fmla="*/ 0 h 1828165"/>
                <a:gd name="connsiteX11" fmla="*/ 3302796 w 3302796"/>
                <a:gd name="connsiteY11" fmla="*/ 1828165 h 1828165"/>
                <a:gd name="connsiteX12" fmla="*/ 0 w 3302796"/>
                <a:gd name="connsiteY12" fmla="*/ 1828165 h 1828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02796" h="1828165">
                  <a:moveTo>
                    <a:pt x="0" y="0"/>
                  </a:moveTo>
                  <a:lnTo>
                    <a:pt x="581891" y="0"/>
                  </a:lnTo>
                  <a:lnTo>
                    <a:pt x="682669" y="0"/>
                  </a:lnTo>
                  <a:lnTo>
                    <a:pt x="682669" y="185681"/>
                  </a:lnTo>
                  <a:lnTo>
                    <a:pt x="1593845" y="185681"/>
                  </a:lnTo>
                  <a:lnTo>
                    <a:pt x="1593845" y="0"/>
                  </a:lnTo>
                  <a:lnTo>
                    <a:pt x="1727200" y="0"/>
                  </a:lnTo>
                  <a:lnTo>
                    <a:pt x="1727200" y="269399"/>
                  </a:lnTo>
                  <a:lnTo>
                    <a:pt x="2948212" y="269399"/>
                  </a:lnTo>
                  <a:lnTo>
                    <a:pt x="2948212" y="0"/>
                  </a:lnTo>
                  <a:lnTo>
                    <a:pt x="3302796" y="0"/>
                  </a:lnTo>
                  <a:lnTo>
                    <a:pt x="3302796" y="1828165"/>
                  </a:lnTo>
                  <a:lnTo>
                    <a:pt x="0" y="182816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FF95294-8815-EA4B-9017-15DC5709A1ED}"/>
                </a:ext>
              </a:extLst>
            </p:cNvPr>
            <p:cNvSpPr txBox="1"/>
            <p:nvPr/>
          </p:nvSpPr>
          <p:spPr>
            <a:xfrm>
              <a:off x="4074809" y="3042921"/>
              <a:ext cx="1605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Favors active treatment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20F1CCB-27B8-4145-A3D7-AFCFF48C1773}"/>
                </a:ext>
              </a:extLst>
            </p:cNvPr>
            <p:cNvSpPr txBox="1"/>
            <p:nvPr/>
          </p:nvSpPr>
          <p:spPr>
            <a:xfrm>
              <a:off x="5680089" y="3042921"/>
              <a:ext cx="20483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Favors placebo/no treatment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537A1E6-EA18-B74F-A8F7-F7C1540D11AD}"/>
                </a:ext>
              </a:extLst>
            </p:cNvPr>
            <p:cNvSpPr txBox="1"/>
            <p:nvPr/>
          </p:nvSpPr>
          <p:spPr>
            <a:xfrm>
              <a:off x="3962672" y="4695687"/>
              <a:ext cx="3802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0.1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7CD11C-55AB-8241-B157-7EA300ECA0B6}"/>
                </a:ext>
              </a:extLst>
            </p:cNvPr>
            <p:cNvSpPr txBox="1"/>
            <p:nvPr/>
          </p:nvSpPr>
          <p:spPr>
            <a:xfrm>
              <a:off x="5527284" y="470541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12C0838-8A17-0441-BF3A-725E34D7FC64}"/>
                </a:ext>
              </a:extLst>
            </p:cNvPr>
            <p:cNvSpPr txBox="1"/>
            <p:nvPr/>
          </p:nvSpPr>
          <p:spPr>
            <a:xfrm>
              <a:off x="6983335" y="4704923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2C3BFE-DE49-B44B-941C-604AE974EB92}"/>
                </a:ext>
              </a:extLst>
            </p:cNvPr>
            <p:cNvSpPr txBox="1"/>
            <p:nvPr/>
          </p:nvSpPr>
          <p:spPr>
            <a:xfrm>
              <a:off x="5242759" y="4854752"/>
              <a:ext cx="9492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HR (95% CI)</a:t>
              </a:r>
            </a:p>
          </p:txBody>
        </p: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74A13A4-CFBF-724D-96A5-C074A549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26940"/>
              </p:ext>
            </p:extLst>
          </p:nvPr>
        </p:nvGraphicFramePr>
        <p:xfrm>
          <a:off x="520982" y="3208547"/>
          <a:ext cx="315532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791">
                  <a:extLst>
                    <a:ext uri="{9D8B030D-6E8A-4147-A177-3AD203B41FA5}">
                      <a16:colId xmlns:a16="http://schemas.microsoft.com/office/drawing/2014/main" val="1861508706"/>
                    </a:ext>
                  </a:extLst>
                </a:gridCol>
                <a:gridCol w="1456267">
                  <a:extLst>
                    <a:ext uri="{9D8B030D-6E8A-4147-A177-3AD203B41FA5}">
                      <a16:colId xmlns:a16="http://schemas.microsoft.com/office/drawing/2014/main" val="468861615"/>
                    </a:ext>
                  </a:extLst>
                </a:gridCol>
                <a:gridCol w="1188267">
                  <a:extLst>
                    <a:ext uri="{9D8B030D-6E8A-4147-A177-3AD203B41FA5}">
                      <a16:colId xmlns:a16="http://schemas.microsoft.com/office/drawing/2014/main" val="2376850726"/>
                    </a:ext>
                  </a:extLst>
                </a:gridCol>
              </a:tblGrid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Active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HR (95% 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77083"/>
                  </a:ext>
                </a:extLst>
              </a:tr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Enzalutamide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0.39 (0.30-0.50)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01372"/>
                  </a:ext>
                </a:extLst>
              </a:tr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Apalutamide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0.48 (0.39-0.60)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402420"/>
                  </a:ext>
                </a:extLst>
              </a:tr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Abiraterone acetate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0.51 (0.45-0.58)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99478"/>
                  </a:ext>
                </a:extLst>
              </a:tr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Docetaxel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0.67 (0.50-0.74)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871400"/>
                  </a:ext>
                </a:extLst>
              </a:tr>
              <a:tr h="221690"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0.97 (0.71-1.33)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2482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30B5E29-E665-E043-92F4-33124C11ECDB}"/>
              </a:ext>
            </a:extLst>
          </p:cNvPr>
          <p:cNvSpPr txBox="1"/>
          <p:nvPr/>
        </p:nvSpPr>
        <p:spPr>
          <a:xfrm>
            <a:off x="484759" y="2952692"/>
            <a:ext cx="3057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Radiographic progression-free survival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E3ABB40-5B7E-4FFA-B2F6-47BE300A216B}"/>
              </a:ext>
            </a:extLst>
          </p:cNvPr>
          <p:cNvGrpSpPr/>
          <p:nvPr/>
        </p:nvGrpSpPr>
        <p:grpSpPr>
          <a:xfrm>
            <a:off x="3322999" y="1000150"/>
            <a:ext cx="3326367" cy="2072833"/>
            <a:chOff x="4762855" y="2431073"/>
            <a:chExt cx="3326367" cy="2351594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5310F987-F9D5-439B-BC09-4F5397C9AB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89" t="4938" b="72636"/>
            <a:stretch/>
          </p:blipFill>
          <p:spPr bwMode="auto">
            <a:xfrm>
              <a:off x="4859729" y="2431073"/>
              <a:ext cx="3205922" cy="2031062"/>
            </a:xfrm>
            <a:custGeom>
              <a:avLst/>
              <a:gdLst>
                <a:gd name="connsiteX0" fmla="*/ 0 w 3205922"/>
                <a:gd name="connsiteY0" fmla="*/ 0 h 2031062"/>
                <a:gd name="connsiteX1" fmla="*/ 672789 w 3205922"/>
                <a:gd name="connsiteY1" fmla="*/ 0 h 2031062"/>
                <a:gd name="connsiteX2" fmla="*/ 672789 w 3205922"/>
                <a:gd name="connsiteY2" fmla="*/ 360149 h 2031062"/>
                <a:gd name="connsiteX3" fmla="*/ 1529785 w 3205922"/>
                <a:gd name="connsiteY3" fmla="*/ 360149 h 2031062"/>
                <a:gd name="connsiteX4" fmla="*/ 1529785 w 3205922"/>
                <a:gd name="connsiteY4" fmla="*/ 0 h 2031062"/>
                <a:gd name="connsiteX5" fmla="*/ 1631385 w 3205922"/>
                <a:gd name="connsiteY5" fmla="*/ 0 h 2031062"/>
                <a:gd name="connsiteX6" fmla="*/ 1631385 w 3205922"/>
                <a:gd name="connsiteY6" fmla="*/ 461665 h 2031062"/>
                <a:gd name="connsiteX7" fmla="*/ 2771563 w 3205922"/>
                <a:gd name="connsiteY7" fmla="*/ 461665 h 2031062"/>
                <a:gd name="connsiteX8" fmla="*/ 2771563 w 3205922"/>
                <a:gd name="connsiteY8" fmla="*/ 0 h 2031062"/>
                <a:gd name="connsiteX9" fmla="*/ 3205922 w 3205922"/>
                <a:gd name="connsiteY9" fmla="*/ 0 h 2031062"/>
                <a:gd name="connsiteX10" fmla="*/ 3205922 w 3205922"/>
                <a:gd name="connsiteY10" fmla="*/ 2031062 h 2031062"/>
                <a:gd name="connsiteX11" fmla="*/ 0 w 3205922"/>
                <a:gd name="connsiteY11" fmla="*/ 2031062 h 203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05922" h="2031062">
                  <a:moveTo>
                    <a:pt x="0" y="0"/>
                  </a:moveTo>
                  <a:lnTo>
                    <a:pt x="672789" y="0"/>
                  </a:lnTo>
                  <a:lnTo>
                    <a:pt x="672789" y="360149"/>
                  </a:lnTo>
                  <a:lnTo>
                    <a:pt x="1529785" y="360149"/>
                  </a:lnTo>
                  <a:lnTo>
                    <a:pt x="1529785" y="0"/>
                  </a:lnTo>
                  <a:lnTo>
                    <a:pt x="1631385" y="0"/>
                  </a:lnTo>
                  <a:lnTo>
                    <a:pt x="1631385" y="461665"/>
                  </a:lnTo>
                  <a:lnTo>
                    <a:pt x="2771563" y="461665"/>
                  </a:lnTo>
                  <a:lnTo>
                    <a:pt x="2771563" y="0"/>
                  </a:lnTo>
                  <a:lnTo>
                    <a:pt x="3205922" y="0"/>
                  </a:lnTo>
                  <a:lnTo>
                    <a:pt x="3205922" y="2031062"/>
                  </a:lnTo>
                  <a:lnTo>
                    <a:pt x="0" y="203106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A696859-5649-403E-B6E8-0E6039A63690}"/>
                </a:ext>
              </a:extLst>
            </p:cNvPr>
            <p:cNvSpPr txBox="1"/>
            <p:nvPr/>
          </p:nvSpPr>
          <p:spPr>
            <a:xfrm>
              <a:off x="5321031" y="2477355"/>
              <a:ext cx="106150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Favors active </a:t>
              </a:r>
              <a:br>
                <a:rPr lang="en-US" sz="1050" dirty="0"/>
              </a:br>
              <a:r>
                <a:rPr lang="en-US" sz="1050" dirty="0"/>
                <a:t>treatment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6BC56A1-C741-4E4A-BA19-364033C9381A}"/>
                </a:ext>
              </a:extLst>
            </p:cNvPr>
            <p:cNvSpPr txBox="1"/>
            <p:nvPr/>
          </p:nvSpPr>
          <p:spPr>
            <a:xfrm>
              <a:off x="6462690" y="2476662"/>
              <a:ext cx="11881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Favors placebo/</a:t>
              </a:r>
              <a:br>
                <a:rPr lang="en-US" sz="1050" dirty="0"/>
              </a:br>
              <a:r>
                <a:rPr lang="en-US" sz="1050" dirty="0"/>
                <a:t>no treatment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6AC75AD-7170-4323-8765-4EF1815D10C4}"/>
                </a:ext>
              </a:extLst>
            </p:cNvPr>
            <p:cNvSpPr txBox="1"/>
            <p:nvPr/>
          </p:nvSpPr>
          <p:spPr>
            <a:xfrm>
              <a:off x="4762855" y="4386196"/>
              <a:ext cx="3802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0.1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BE933C-272E-43CA-8AFC-3DF1A0560016}"/>
                </a:ext>
              </a:extLst>
            </p:cNvPr>
            <p:cNvSpPr txBox="1"/>
            <p:nvPr/>
          </p:nvSpPr>
          <p:spPr>
            <a:xfrm>
              <a:off x="6327877" y="4368001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948DC30-F40F-472C-BEBA-FAB841CD84AB}"/>
                </a:ext>
              </a:extLst>
            </p:cNvPr>
            <p:cNvSpPr txBox="1"/>
            <p:nvPr/>
          </p:nvSpPr>
          <p:spPr>
            <a:xfrm>
              <a:off x="7747462" y="4386194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10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2F6D5B7-F480-4F5A-BE95-6BF1766634D4}"/>
                </a:ext>
              </a:extLst>
            </p:cNvPr>
            <p:cNvSpPr txBox="1"/>
            <p:nvPr/>
          </p:nvSpPr>
          <p:spPr>
            <a:xfrm>
              <a:off x="5935141" y="4528751"/>
              <a:ext cx="9492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HR (95% CI)</a:t>
              </a:r>
            </a:p>
          </p:txBody>
        </p:sp>
      </p:grp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65CE3CBC-E81B-4DFD-BFF9-A3ECCB7FF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82997"/>
              </p:ext>
            </p:extLst>
          </p:nvPr>
        </p:nvGraphicFramePr>
        <p:xfrm>
          <a:off x="523587" y="1179641"/>
          <a:ext cx="314802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33">
                  <a:extLst>
                    <a:ext uri="{9D8B030D-6E8A-4147-A177-3AD203B41FA5}">
                      <a16:colId xmlns:a16="http://schemas.microsoft.com/office/drawing/2014/main" val="1861508706"/>
                    </a:ext>
                  </a:extLst>
                </a:gridCol>
                <a:gridCol w="1440768">
                  <a:extLst>
                    <a:ext uri="{9D8B030D-6E8A-4147-A177-3AD203B41FA5}">
                      <a16:colId xmlns:a16="http://schemas.microsoft.com/office/drawing/2014/main" val="468861615"/>
                    </a:ext>
                  </a:extLst>
                </a:gridCol>
                <a:gridCol w="1175621">
                  <a:extLst>
                    <a:ext uri="{9D8B030D-6E8A-4147-A177-3AD203B41FA5}">
                      <a16:colId xmlns:a16="http://schemas.microsoft.com/office/drawing/2014/main" val="2376850726"/>
                    </a:ext>
                  </a:extLst>
                </a:gridCol>
              </a:tblGrid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Active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HR (95% 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77083"/>
                  </a:ext>
                </a:extLst>
              </a:tr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Abiraterone acetate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0.61 (0.54-0.70)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01372"/>
                  </a:ext>
                </a:extLst>
              </a:tr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Apalutamide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0.67 (0.51-0.89)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402420"/>
                  </a:ext>
                </a:extLst>
              </a:tr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Docetaxel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0.79 (0.71-0.89)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99478"/>
                  </a:ext>
                </a:extLst>
              </a:tr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Enzalutamide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0.81 (0.53-1.24)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871400"/>
                  </a:ext>
                </a:extLst>
              </a:tr>
              <a:tr h="193007"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1.21 (0.73-1.99)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2482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94CB6C52-37DF-4EBF-9A0C-05DF4348B301}"/>
              </a:ext>
            </a:extLst>
          </p:cNvPr>
          <p:cNvSpPr txBox="1"/>
          <p:nvPr/>
        </p:nvSpPr>
        <p:spPr>
          <a:xfrm>
            <a:off x="1212548" y="898132"/>
            <a:ext cx="1518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Overall survival</a:t>
            </a:r>
          </a:p>
        </p:txBody>
      </p:sp>
      <p:sp>
        <p:nvSpPr>
          <p:cNvPr id="43" name="Content Placeholder 3">
            <a:extLst>
              <a:ext uri="{FF2B5EF4-FFF2-40B4-BE49-F238E27FC236}">
                <a16:creationId xmlns:a16="http://schemas.microsoft.com/office/drawing/2014/main" id="{D49E46A0-6F79-438D-9A5A-97016D5EBC0B}"/>
              </a:ext>
            </a:extLst>
          </p:cNvPr>
          <p:cNvSpPr txBox="1">
            <a:spLocks/>
          </p:cNvSpPr>
          <p:nvPr/>
        </p:nvSpPr>
        <p:spPr>
          <a:xfrm>
            <a:off x="6921895" y="1420144"/>
            <a:ext cx="2239161" cy="3160002"/>
          </a:xfrm>
          <a:prstGeom prst="rect">
            <a:avLst/>
          </a:prstGeom>
        </p:spPr>
        <p:txBody>
          <a:bodyPr/>
          <a:lstStyle>
            <a:lvl1pPr marL="259556" indent="-259556" algn="l" defTabSz="685800" rtl="0" eaLnBrk="1" latinLnBrk="0" hangingPunct="1">
              <a:lnSpc>
                <a:spcPct val="85000"/>
              </a:lnSpc>
              <a:spcBef>
                <a:spcPts val="600"/>
              </a:spcBef>
              <a:buClr>
                <a:schemeClr val="accent1"/>
              </a:buClr>
              <a:buSzPct val="115000"/>
              <a:buFont typeface="Arial"/>
              <a:buChar char="●"/>
              <a:defRPr sz="32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554831" indent="-211931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2pPr>
            <a:lvl3pPr marL="809244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3pPr>
            <a:lvl4pPr marL="1110996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4pPr>
            <a:lvl5pPr marL="1412748" indent="-212598" algn="l" defTabSz="685800" rtl="0" eaLnBrk="1" latinLnBrk="0" hangingPunct="1">
              <a:lnSpc>
                <a:spcPct val="85000"/>
              </a:lnSpc>
              <a:spcBef>
                <a:spcPts val="0"/>
              </a:spcBef>
              <a:buClr>
                <a:schemeClr val="accent2"/>
              </a:buClr>
              <a:buSzPct val="115000"/>
              <a:buFont typeface="Arial"/>
              <a:buChar char="●"/>
              <a:defRPr sz="280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Abiraterone and apalutamide may provide the largest OS benefits with relatively low SAE risks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Enzalutamide may provide the largest </a:t>
            </a:r>
            <a:r>
              <a:rPr lang="en-US" sz="1400" dirty="0" err="1"/>
              <a:t>rPFS</a:t>
            </a:r>
            <a:endParaRPr lang="en-US" sz="1400" dirty="0"/>
          </a:p>
          <a:p>
            <a:pPr lvl="1"/>
            <a:r>
              <a:rPr lang="en-US" sz="1400" dirty="0"/>
              <a:t>Longer follow-up is needed</a:t>
            </a:r>
          </a:p>
        </p:txBody>
      </p:sp>
    </p:spTree>
    <p:extLst>
      <p:ext uri="{BB962C8B-B14F-4D97-AF65-F5344CB8AC3E}">
        <p14:creationId xmlns:p14="http://schemas.microsoft.com/office/powerpoint/2010/main" val="1555688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79D07-D7CB-5046-B310-43CE0BC4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Disparities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B8F81-6B17-6A4F-8CAE-88DE9175C2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631052"/>
            <a:ext cx="9144000" cy="512448"/>
          </a:xfrm>
        </p:spPr>
        <p:txBody>
          <a:bodyPr/>
          <a:lstStyle/>
          <a:p>
            <a:pPr marL="11113" indent="-11113"/>
            <a:r>
              <a:rPr lang="en-US" dirty="0"/>
              <a:t>AA = antiandrogen; NHT = novel hormonal therapy</a:t>
            </a:r>
            <a:br>
              <a:rPr lang="en-US" dirty="0"/>
            </a:br>
            <a:r>
              <a:rPr lang="en-US" dirty="0"/>
              <a:t>Levitan D. ASCO Daily News. 2021. https://dailynews.ascopubs.org/do/10.1200/ADN.21.200549/full/?cid=DM7642&amp;bid=80069402. </a:t>
            </a:r>
            <a:br>
              <a:rPr lang="en-US" dirty="0"/>
            </a:br>
            <a:r>
              <a:rPr lang="en-US" dirty="0"/>
              <a:t>(Accessed June 15, 2021).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D7994-C623-5245-8CB9-EA28D665B6F3}"/>
              </a:ext>
            </a:extLst>
          </p:cNvPr>
          <p:cNvSpPr txBox="1"/>
          <p:nvPr/>
        </p:nvSpPr>
        <p:spPr>
          <a:xfrm>
            <a:off x="417095" y="1099631"/>
            <a:ext cx="8309809" cy="351608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noAutofit/>
          </a:bodyPr>
          <a:lstStyle/>
          <a:p>
            <a:r>
              <a:rPr lang="en-US" sz="2000" dirty="0"/>
              <a:t>Treatment Rates by Race for Metastatic </a:t>
            </a:r>
            <a:r>
              <a:rPr lang="en-US" sz="2000" dirty="0" err="1"/>
              <a:t>CSPC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DD4D7883-8073-754D-B4BC-8CCD3D567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367584"/>
              </p:ext>
            </p:extLst>
          </p:nvPr>
        </p:nvGraphicFramePr>
        <p:xfrm>
          <a:off x="539645" y="1506512"/>
          <a:ext cx="797476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60">
                  <a:extLst>
                    <a:ext uri="{9D8B030D-6E8A-4147-A177-3AD203B41FA5}">
                      <a16:colId xmlns:a16="http://schemas.microsoft.com/office/drawing/2014/main" val="2535778699"/>
                    </a:ext>
                  </a:extLst>
                </a:gridCol>
                <a:gridCol w="2046157">
                  <a:extLst>
                    <a:ext uri="{9D8B030D-6E8A-4147-A177-3AD203B41FA5}">
                      <a16:colId xmlns:a16="http://schemas.microsoft.com/office/drawing/2014/main" val="2706601241"/>
                    </a:ext>
                  </a:extLst>
                </a:gridCol>
                <a:gridCol w="1738859">
                  <a:extLst>
                    <a:ext uri="{9D8B030D-6E8A-4147-A177-3AD203B41FA5}">
                      <a16:colId xmlns:a16="http://schemas.microsoft.com/office/drawing/2014/main" val="1427267841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2907013793"/>
                    </a:ext>
                  </a:extLst>
                </a:gridCol>
              </a:tblGrid>
              <a:tr h="70384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White, </a:t>
                      </a:r>
                    </a:p>
                    <a:p>
                      <a:pPr algn="ctr"/>
                      <a:r>
                        <a:rPr lang="en-US" sz="2000" dirty="0"/>
                        <a:t>non-Hispanic</a:t>
                      </a:r>
                    </a:p>
                    <a:p>
                      <a:pPr algn="ctr"/>
                      <a:r>
                        <a:rPr lang="en-US" sz="2000" dirty="0"/>
                        <a:t>(n = 3,537)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Black</a:t>
                      </a:r>
                    </a:p>
                    <a:p>
                      <a:pPr algn="ctr"/>
                      <a:r>
                        <a:rPr lang="en-US" sz="2000" dirty="0"/>
                        <a:t>(n = 447)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Hispanic</a:t>
                      </a:r>
                    </a:p>
                    <a:p>
                      <a:pPr algn="ctr"/>
                      <a:r>
                        <a:rPr lang="en-US" sz="2000" dirty="0"/>
                        <a:t>(n = 194)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605669"/>
                  </a:ext>
                </a:extLst>
              </a:tr>
              <a:tr h="368321">
                <a:tc>
                  <a:txBody>
                    <a:bodyPr/>
                    <a:lstStyle/>
                    <a:p>
                      <a:r>
                        <a:rPr lang="en-US" sz="2000" dirty="0"/>
                        <a:t>ADT alone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65.4%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161780"/>
                  </a:ext>
                </a:extLst>
              </a:tr>
              <a:tr h="368321">
                <a:tc>
                  <a:txBody>
                    <a:bodyPr/>
                    <a:lstStyle/>
                    <a:p>
                      <a:r>
                        <a:rPr lang="en-US" sz="2000" dirty="0"/>
                        <a:t>ADT + AA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19.6%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287721"/>
                  </a:ext>
                </a:extLst>
              </a:tr>
              <a:tr h="368321">
                <a:tc>
                  <a:txBody>
                    <a:bodyPr/>
                    <a:lstStyle/>
                    <a:p>
                      <a:r>
                        <a:rPr lang="en-US" sz="2000" dirty="0"/>
                        <a:t>ADT + docetaxel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5.7%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5509832"/>
                  </a:ext>
                </a:extLst>
              </a:tr>
              <a:tr h="368321">
                <a:tc>
                  <a:txBody>
                    <a:bodyPr/>
                    <a:lstStyle/>
                    <a:p>
                      <a:r>
                        <a:rPr lang="en-US" sz="2000" dirty="0"/>
                        <a:t>ADT + </a:t>
                      </a:r>
                      <a:r>
                        <a:rPr lang="en-US" sz="2000" dirty="0" err="1"/>
                        <a:t>NHT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15.5%-16.5%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72098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F32F91-164A-3343-9BCB-2DA94858A985}"/>
              </a:ext>
            </a:extLst>
          </p:cNvPr>
          <p:cNvSpPr txBox="1"/>
          <p:nvPr/>
        </p:nvSpPr>
        <p:spPr>
          <a:xfrm>
            <a:off x="539645" y="4196416"/>
            <a:ext cx="3099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AA = 1st-gen AA; NHT = 2nd-gen AA</a:t>
            </a:r>
          </a:p>
        </p:txBody>
      </p:sp>
    </p:spTree>
    <p:extLst>
      <p:ext uri="{BB962C8B-B14F-4D97-AF65-F5344CB8AC3E}">
        <p14:creationId xmlns:p14="http://schemas.microsoft.com/office/powerpoint/2010/main" val="14460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BFE9-8FE5-A144-97D9-753E6326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59548"/>
            <a:ext cx="8309810" cy="510909"/>
          </a:xfrm>
        </p:spPr>
        <p:txBody>
          <a:bodyPr/>
          <a:lstStyle/>
          <a:p>
            <a:r>
              <a:rPr lang="en-US" sz="3200" dirty="0" err="1"/>
              <a:t>NCCN</a:t>
            </a:r>
            <a:r>
              <a:rPr lang="en-US" sz="3200" dirty="0"/>
              <a:t> Guidelines on Molecular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AD52E-1AC5-554B-AF23-92789BCFF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4" y="1142178"/>
            <a:ext cx="8429193" cy="3594830"/>
          </a:xfrm>
        </p:spPr>
        <p:txBody>
          <a:bodyPr/>
          <a:lstStyle/>
          <a:p>
            <a:r>
              <a:rPr lang="en-US" sz="2400" dirty="0"/>
              <a:t>Regional disease (N1, M0): Consider tumor testing for </a:t>
            </a:r>
          </a:p>
          <a:p>
            <a:pPr lvl="1"/>
            <a:r>
              <a:rPr lang="en-US" sz="2000" dirty="0"/>
              <a:t>Homologous recombination gene mutations (</a:t>
            </a:r>
            <a:r>
              <a:rPr lang="en-US" sz="2000" dirty="0" err="1"/>
              <a:t>HRRm</a:t>
            </a:r>
            <a:r>
              <a:rPr lang="en-US" sz="2000" dirty="0"/>
              <a:t>) </a:t>
            </a:r>
          </a:p>
          <a:p>
            <a:pPr lvl="1"/>
            <a:r>
              <a:rPr lang="en-US" sz="2000" dirty="0"/>
              <a:t>Microsatellite instability (MSI) </a:t>
            </a:r>
          </a:p>
          <a:p>
            <a:pPr lvl="1"/>
            <a:r>
              <a:rPr lang="en-US" sz="2000" dirty="0"/>
              <a:t>Mismatch repair deficiency (</a:t>
            </a:r>
            <a:r>
              <a:rPr lang="en-US" sz="2000" dirty="0" err="1"/>
              <a:t>dMMR</a:t>
            </a:r>
            <a:r>
              <a:rPr lang="en-US" sz="2000" dirty="0"/>
              <a:t>)</a:t>
            </a:r>
          </a:p>
          <a:p>
            <a:r>
              <a:rPr lang="en-US" sz="2400" dirty="0"/>
              <a:t>Metastatic (Any N, M1): Recommend tumor testing for </a:t>
            </a:r>
            <a:r>
              <a:rPr lang="en-US" sz="2400" dirty="0" err="1"/>
              <a:t>HRRm</a:t>
            </a:r>
            <a:r>
              <a:rPr lang="en-US" sz="2400" dirty="0"/>
              <a:t> and consider tumor testing for MSI or </a:t>
            </a:r>
            <a:r>
              <a:rPr lang="en-US" sz="2400" dirty="0" err="1"/>
              <a:t>dMMR</a:t>
            </a:r>
            <a:endParaRPr lang="en-US" sz="2400" dirty="0"/>
          </a:p>
          <a:p>
            <a:r>
              <a:rPr lang="en-US" sz="2400" dirty="0"/>
              <a:t>Germline testing for patients with </a:t>
            </a:r>
          </a:p>
          <a:p>
            <a:pPr lvl="1"/>
            <a:r>
              <a:rPr lang="en-US" sz="2000" dirty="0"/>
              <a:t>High-risk localized or regional PC</a:t>
            </a:r>
          </a:p>
          <a:p>
            <a:pPr lvl="1"/>
            <a:r>
              <a:rPr lang="en-US" sz="2000" dirty="0"/>
              <a:t>Metastatic PC</a:t>
            </a:r>
          </a:p>
          <a:p>
            <a:pPr lvl="1"/>
            <a:r>
              <a:rPr lang="en-US" sz="2000" dirty="0"/>
              <a:t>Family history of prostate</a:t>
            </a:r>
            <a:r>
              <a:rPr lang="en-US" sz="2000"/>
              <a:t>, pancreatic, breast</a:t>
            </a:r>
            <a:r>
              <a:rPr lang="en-US" sz="2000" dirty="0"/>
              <a:t>, and ovarian cancers</a:t>
            </a:r>
          </a:p>
          <a:p>
            <a:pPr lvl="1"/>
            <a:r>
              <a:rPr lang="en-US" sz="2000" dirty="0"/>
              <a:t>Ductal PC</a:t>
            </a:r>
          </a:p>
          <a:p>
            <a:pPr lvl="1"/>
            <a:r>
              <a:rPr lang="en-US" sz="2000" dirty="0"/>
              <a:t>Some ethnic groups</a:t>
            </a: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A7B3F-6383-044D-A4D7-9076589D2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761857"/>
            <a:ext cx="9144000" cy="381643"/>
          </a:xfrm>
        </p:spPr>
        <p:txBody>
          <a:bodyPr/>
          <a:lstStyle/>
          <a:p>
            <a:pPr marL="11113" indent="-11113"/>
            <a:r>
              <a:rPr lang="fr-FR" dirty="0"/>
              <a:t>1. </a:t>
            </a:r>
            <a:r>
              <a:rPr lang="en-US" dirty="0"/>
              <a:t>National Comprehensive Cancer Network (NCCN). NCCN Clinical Practice Guidelines in Oncology (NCCN Guidelines®), </a:t>
            </a:r>
            <a:br>
              <a:rPr lang="en-US" dirty="0"/>
            </a:br>
            <a:r>
              <a:rPr lang="en-US" dirty="0"/>
              <a:t>Prostate Cancer, Version 2.2021. https://www.nccn.org/professionals/physician_gls/pdf/prostate.pdf. (Accessed June 15, 2021).</a:t>
            </a:r>
          </a:p>
        </p:txBody>
      </p:sp>
    </p:spTree>
    <p:extLst>
      <p:ext uri="{BB962C8B-B14F-4D97-AF65-F5344CB8AC3E}">
        <p14:creationId xmlns:p14="http://schemas.microsoft.com/office/powerpoint/2010/main" val="305385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1179-16AF-5844-956D-A7A0B13A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50260"/>
            <a:ext cx="8309810" cy="929485"/>
          </a:xfrm>
        </p:spPr>
        <p:txBody>
          <a:bodyPr/>
          <a:lstStyle/>
          <a:p>
            <a:r>
              <a:rPr lang="en-US" sz="3200" dirty="0"/>
              <a:t>Patient Who Might Benefit from </a:t>
            </a:r>
            <a:br>
              <a:rPr lang="en-US" sz="3200" dirty="0"/>
            </a:br>
            <a:r>
              <a:rPr lang="en-US" sz="3200" dirty="0"/>
              <a:t>Molecular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C9063-3C95-5E44-A00B-ADAE6C15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63484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800" dirty="0"/>
              <a:t>Low or favorable intermediate-risk prostate cancer considering active surveillance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800" dirty="0"/>
              <a:t>Unfavorable intermediate-risk patients considering add-on ADT or radiation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800" dirty="0"/>
              <a:t>Adverse pathology at prostatectomy, with early postoperative continence, and undetectable PSA</a:t>
            </a:r>
          </a:p>
          <a:p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AA72A-9CFE-C141-A936-BEFA8B6E23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/>
          <a:lstStyle/>
          <a:p>
            <a:r>
              <a:rPr lang="en-US" dirty="0" err="1"/>
              <a:t>Eggener</a:t>
            </a:r>
            <a:r>
              <a:rPr lang="en-US" dirty="0"/>
              <a:t> SE, et al. </a:t>
            </a:r>
            <a:r>
              <a:rPr lang="en-US" i="1" dirty="0"/>
              <a:t>J Clin Oncol</a:t>
            </a:r>
            <a:r>
              <a:rPr lang="en-US" dirty="0"/>
              <a:t>. 2020;38(13):1474-1494.</a:t>
            </a:r>
          </a:p>
        </p:txBody>
      </p:sp>
    </p:spTree>
    <p:extLst>
      <p:ext uri="{BB962C8B-B14F-4D97-AF65-F5344CB8AC3E}">
        <p14:creationId xmlns:p14="http://schemas.microsoft.com/office/powerpoint/2010/main" val="268806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45E7F3-A872-D346-921A-A5B19F14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Goals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66978-5C49-4345-95DF-E41953802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594830"/>
          </a:xfrm>
        </p:spPr>
        <p:txBody>
          <a:bodyPr/>
          <a:lstStyle/>
          <a:p>
            <a:r>
              <a:rPr lang="en-US" dirty="0"/>
              <a:t>Utilize second-generation antiandrogen or chemotherapies for </a:t>
            </a:r>
            <a:r>
              <a:rPr lang="en-US" dirty="0" err="1"/>
              <a:t>mCSPC</a:t>
            </a:r>
            <a:endParaRPr lang="en-US" dirty="0"/>
          </a:p>
          <a:p>
            <a:r>
              <a:rPr lang="en-US" dirty="0"/>
              <a:t>Ensure patients with high-risk local/regional or metastatic disease, or with a family history of cancer, receive molecular testing</a:t>
            </a:r>
          </a:p>
          <a:p>
            <a:r>
              <a:rPr lang="en-US" dirty="0"/>
              <a:t>Be cognizant of systemic barriers and patient preferences when talking to patients about therapy options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53AE53-0B66-F741-9967-93E092DA2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7095" y="486990"/>
            <a:ext cx="8309810" cy="406265"/>
          </a:xfrm>
        </p:spPr>
        <p:txBody>
          <a:bodyPr/>
          <a:lstStyle/>
          <a:p>
            <a:r>
              <a:rPr lang="en-US" b="1" dirty="0"/>
              <a:t>S</a:t>
            </a:r>
            <a:r>
              <a:rPr lang="en-US" dirty="0"/>
              <a:t>pecific, </a:t>
            </a:r>
            <a:r>
              <a:rPr lang="en-US" b="1" dirty="0"/>
              <a:t>M</a:t>
            </a:r>
            <a:r>
              <a:rPr lang="en-US" dirty="0"/>
              <a:t>easurable, </a:t>
            </a:r>
            <a:r>
              <a:rPr lang="en-US" b="1" dirty="0"/>
              <a:t>A</a:t>
            </a:r>
            <a:r>
              <a:rPr lang="en-US" dirty="0"/>
              <a:t>ttainable, </a:t>
            </a:r>
            <a:r>
              <a:rPr lang="en-US" b="1" dirty="0"/>
              <a:t>R</a:t>
            </a:r>
            <a:r>
              <a:rPr lang="en-US" dirty="0"/>
              <a:t>elevant, </a:t>
            </a:r>
            <a:r>
              <a:rPr lang="en-US" b="1" dirty="0"/>
              <a:t>T</a:t>
            </a:r>
            <a:r>
              <a:rPr lang="en-US" dirty="0"/>
              <a:t>imely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7F6C344-7BA1-3144-8258-9E7D0B477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2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0FC5-E0DB-ED47-B217-9125177B5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3" y="1851102"/>
            <a:ext cx="7263231" cy="66754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Cora N. Sternberg MD, FACP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1B556-4604-8A4E-83F9-672E2F6B4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5" y="2594892"/>
            <a:ext cx="8141241" cy="2438025"/>
          </a:xfrm>
        </p:spPr>
        <p:txBody>
          <a:bodyPr/>
          <a:lstStyle/>
          <a:p>
            <a:r>
              <a:rPr lang="en-US" sz="2400" dirty="0"/>
              <a:t>Clinical Director</a:t>
            </a:r>
          </a:p>
          <a:p>
            <a:r>
              <a:rPr lang="en-US" sz="2400" dirty="0"/>
              <a:t>Englander Institute for Precision Medicine </a:t>
            </a:r>
          </a:p>
          <a:p>
            <a:r>
              <a:rPr lang="en-US" sz="2400" dirty="0"/>
              <a:t>Professor of Medicine </a:t>
            </a:r>
          </a:p>
          <a:p>
            <a:r>
              <a:rPr lang="en-US" sz="2400" dirty="0"/>
              <a:t>Sandra and Edward Meyer Cancer Center </a:t>
            </a:r>
          </a:p>
          <a:p>
            <a:r>
              <a:rPr lang="en-US" sz="2400" dirty="0"/>
              <a:t>Weill Cornell Medicine</a:t>
            </a:r>
          </a:p>
          <a:p>
            <a:r>
              <a:rPr lang="en-US" sz="2400" dirty="0"/>
              <a:t>New York, NY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303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ABIM MOC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164480"/>
            <a:ext cx="8309810" cy="3566104"/>
          </a:xfrm>
        </p:spPr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Actively participate in the meeting by </a:t>
            </a:r>
            <a:r>
              <a:rPr lang="en-US" sz="2400" b="1" dirty="0">
                <a:solidFill>
                  <a:schemeClr val="tx1"/>
                </a:solidFill>
              </a:rPr>
              <a:t>responding to questions</a:t>
            </a:r>
            <a:r>
              <a:rPr lang="en-US" sz="2400" dirty="0">
                <a:solidFill>
                  <a:schemeClr val="tx1"/>
                </a:solidFill>
              </a:rPr>
              <a:t> and/</a:t>
            </a:r>
            <a:r>
              <a:rPr lang="en-US" sz="2400" dirty="0"/>
              <a:t>or </a:t>
            </a:r>
            <a:r>
              <a:rPr lang="en-US" sz="2400" b="1" dirty="0">
                <a:solidFill>
                  <a:schemeClr val="accent1"/>
                </a:solidFill>
              </a:rPr>
              <a:t>asking the faculty questions </a:t>
            </a:r>
          </a:p>
          <a:p>
            <a:pPr marL="514350" lvl="1" indent="-514350">
              <a:buSzPct val="100000"/>
              <a:buNone/>
            </a:pPr>
            <a:r>
              <a:rPr lang="en-US" sz="2200" i="1" dirty="0">
                <a:solidFill>
                  <a:schemeClr val="accent2"/>
                </a:solidFill>
              </a:rPr>
              <a:t>	(It’s ok if you miss answering a question or get them wrong; </a:t>
            </a:r>
            <a:br>
              <a:rPr lang="en-US" sz="2200" i="1" dirty="0">
                <a:solidFill>
                  <a:schemeClr val="accent2"/>
                </a:solidFill>
              </a:rPr>
            </a:br>
            <a:r>
              <a:rPr lang="en-US" sz="2200" i="1" dirty="0">
                <a:solidFill>
                  <a:schemeClr val="accent2"/>
                </a:solidFill>
              </a:rPr>
              <a:t>you can still claim MOC) </a:t>
            </a:r>
          </a:p>
          <a:p>
            <a:pPr marL="514350" indent="-51435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400" dirty="0"/>
              <a:t>Complete your post-test and evaluation at the conclusion of the webcast</a:t>
            </a:r>
          </a:p>
          <a:p>
            <a:pPr marL="514350" indent="-51435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400" dirty="0"/>
              <a:t>Be sure to fill in your </a:t>
            </a:r>
            <a:r>
              <a:rPr lang="en-US" sz="2400" b="1" dirty="0">
                <a:solidFill>
                  <a:schemeClr val="accent1"/>
                </a:solidFill>
              </a:rPr>
              <a:t>ABIM ID number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chemeClr val="accent1"/>
                </a:solidFill>
              </a:rPr>
              <a:t>DOB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(MM/DD) on the evaluation so we can submit your credit to ABIM</a:t>
            </a:r>
          </a:p>
          <a:p>
            <a:pPr marL="514350" indent="-51435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74218-180C-0D42-9119-639DC8CB8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7095" y="498605"/>
            <a:ext cx="8309810" cy="406265"/>
          </a:xfrm>
        </p:spPr>
        <p:txBody>
          <a:bodyPr/>
          <a:lstStyle/>
          <a:p>
            <a:r>
              <a:rPr lang="en-US" sz="2400" dirty="0"/>
              <a:t>3 Things to Do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B8DD86-25C2-A54B-B533-3CC5B5DDDE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153" y="4174176"/>
            <a:ext cx="2068295" cy="70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3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78BCA0-698D-DC4A-8537-87FAE16B8DD8}"/>
              </a:ext>
            </a:extLst>
          </p:cNvPr>
          <p:cNvSpPr txBox="1">
            <a:spLocks/>
          </p:cNvSpPr>
          <p:nvPr/>
        </p:nvSpPr>
        <p:spPr>
          <a:xfrm>
            <a:off x="1110341" y="1149745"/>
            <a:ext cx="6662059" cy="4062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Disease States and Staging of CSPC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FE25D0-3758-0D4F-B0D0-95304131469C}"/>
              </a:ext>
            </a:extLst>
          </p:cNvPr>
          <p:cNvGrpSpPr/>
          <p:nvPr/>
        </p:nvGrpSpPr>
        <p:grpSpPr>
          <a:xfrm>
            <a:off x="1520935" y="174645"/>
            <a:ext cx="5840870" cy="1047381"/>
            <a:chOff x="1651565" y="436753"/>
            <a:chExt cx="5840870" cy="104738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F55AE1-E8AE-7B41-BC87-BB85E758F30E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1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7303E99-3D21-744B-83A6-711B0E6C9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A473A67-368D-B148-B15F-38FFB00FC390}"/>
              </a:ext>
            </a:extLst>
          </p:cNvPr>
          <p:cNvSpPr txBox="1"/>
          <p:nvPr/>
        </p:nvSpPr>
        <p:spPr>
          <a:xfrm>
            <a:off x="-84332" y="4533216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6"/>
                </a:solidFill>
              </a:rPr>
              <a:t>www.CMEOutfitters.com</a:t>
            </a:r>
            <a:r>
              <a:rPr lang="en-US" sz="2800" dirty="0">
                <a:solidFill>
                  <a:schemeClr val="accent6"/>
                </a:solidFill>
              </a:rPr>
              <a:t>/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12D5974-7F87-C545-A6CB-FBE9127C4FAB}"/>
              </a:ext>
            </a:extLst>
          </p:cNvPr>
          <p:cNvSpPr txBox="1">
            <a:spLocks/>
          </p:cNvSpPr>
          <p:nvPr/>
        </p:nvSpPr>
        <p:spPr>
          <a:xfrm>
            <a:off x="1110341" y="2549862"/>
            <a:ext cx="6662059" cy="7201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Treatment Options and Clinical Dilemmas in Biochemical Recurrence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E9A2D7A-82AD-E74A-B32F-9BB87D4CECEF}"/>
              </a:ext>
            </a:extLst>
          </p:cNvPr>
          <p:cNvGrpSpPr/>
          <p:nvPr/>
        </p:nvGrpSpPr>
        <p:grpSpPr>
          <a:xfrm>
            <a:off x="1520935" y="1685428"/>
            <a:ext cx="5840870" cy="1047381"/>
            <a:chOff x="1651565" y="436753"/>
            <a:chExt cx="5840870" cy="10473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DA2FFF1-12F1-0C4D-89E3-F37DFC03F6D6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2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D79481C-0ACC-3C41-BD68-2E84D1221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89D61CC8-8C1C-894D-BCCD-23148A1B70D6}"/>
              </a:ext>
            </a:extLst>
          </p:cNvPr>
          <p:cNvSpPr txBox="1">
            <a:spLocks/>
          </p:cNvSpPr>
          <p:nvPr/>
        </p:nvSpPr>
        <p:spPr>
          <a:xfrm>
            <a:off x="1110340" y="4128586"/>
            <a:ext cx="6662059" cy="4062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kern="1200" cap="none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Management of Locally Advanced CSPC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28C1D9E-3B83-1E4D-82E8-C39DDAC29879}"/>
              </a:ext>
            </a:extLst>
          </p:cNvPr>
          <p:cNvGrpSpPr/>
          <p:nvPr/>
        </p:nvGrpSpPr>
        <p:grpSpPr>
          <a:xfrm>
            <a:off x="1520935" y="3201216"/>
            <a:ext cx="5840870" cy="1047381"/>
            <a:chOff x="1651565" y="436753"/>
            <a:chExt cx="5840870" cy="10473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4E7B60-02F4-AA46-B52C-199AAFE5B9A0}"/>
                </a:ext>
              </a:extLst>
            </p:cNvPr>
            <p:cNvSpPr txBox="1"/>
            <p:nvPr/>
          </p:nvSpPr>
          <p:spPr>
            <a:xfrm>
              <a:off x="5255925" y="691807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bg2"/>
                  </a:solidFill>
                  <a:latin typeface="Avenir Book" panose="02000503020000020003" pitchFamily="2" charset="0"/>
                </a:rPr>
                <a:t>EPISODE 3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14E6F00-08A7-9C4F-A84B-02F845F39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565" y="436753"/>
              <a:ext cx="3794084" cy="10473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448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F0FC5-E0DB-ED47-B217-9125177B5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4" y="1845222"/>
            <a:ext cx="6464984" cy="61555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William K. Oh, MD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1B556-4604-8A4E-83F9-672E2F6B4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2450158"/>
            <a:ext cx="6464982" cy="2679401"/>
          </a:xfrm>
        </p:spPr>
        <p:txBody>
          <a:bodyPr/>
          <a:lstStyle/>
          <a:p>
            <a:r>
              <a:rPr lang="en-US" sz="2300" dirty="0"/>
              <a:t>Clinical Professor of Medicine</a:t>
            </a:r>
          </a:p>
          <a:p>
            <a:r>
              <a:rPr lang="en-US" sz="2300" dirty="0"/>
              <a:t>Division of Hematology and Medical Oncology</a:t>
            </a:r>
          </a:p>
          <a:p>
            <a:r>
              <a:rPr lang="en-US" sz="2300" dirty="0"/>
              <a:t>Tisch Cancer Institute</a:t>
            </a:r>
          </a:p>
          <a:p>
            <a:r>
              <a:rPr lang="en-US" sz="2300" dirty="0"/>
              <a:t>Icahn School of Medicine at Mount Sinai</a:t>
            </a:r>
          </a:p>
          <a:p>
            <a:r>
              <a:rPr lang="en-US" sz="2300" dirty="0"/>
              <a:t>New York, NY</a:t>
            </a:r>
          </a:p>
          <a:p>
            <a:r>
              <a:rPr lang="en-US" sz="2300" dirty="0"/>
              <a:t>Chief Medical Science Officer, Sema4</a:t>
            </a:r>
          </a:p>
          <a:p>
            <a:r>
              <a:rPr lang="en-US" sz="2300" dirty="0"/>
              <a:t>Stamford, CT </a:t>
            </a:r>
          </a:p>
        </p:txBody>
      </p:sp>
    </p:spTree>
    <p:extLst>
      <p:ext uri="{BB962C8B-B14F-4D97-AF65-F5344CB8AC3E}">
        <p14:creationId xmlns:p14="http://schemas.microsoft.com/office/powerpoint/2010/main" val="83409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D992-D182-B940-82E0-0D6B250B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4" y="1900268"/>
            <a:ext cx="5387976" cy="1243417"/>
          </a:xfrm>
        </p:spPr>
        <p:txBody>
          <a:bodyPr/>
          <a:lstStyle/>
          <a:p>
            <a:r>
              <a:rPr lang="en-US" sz="4400" dirty="0"/>
              <a:t>Learning </a:t>
            </a:r>
            <a:br>
              <a:rPr lang="en-US" sz="4400" dirty="0"/>
            </a:br>
            <a:r>
              <a:rPr lang="en-US" sz="4400" dirty="0"/>
              <a:t>Objective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C6DF-AB7E-484D-BFEC-A5C77B4F7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6168047" cy="1154906"/>
          </a:xfrm>
        </p:spPr>
        <p:txBody>
          <a:bodyPr/>
          <a:lstStyle/>
          <a:p>
            <a:r>
              <a:rPr lang="en-US" dirty="0"/>
              <a:t>Select appropriate therapy for men with metastatic CSPC.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FADD1-BB5C-EF43-B4F6-77DA0E7D9709}"/>
              </a:ext>
            </a:extLst>
          </p:cNvPr>
          <p:cNvSpPr txBox="1"/>
          <p:nvPr/>
        </p:nvSpPr>
        <p:spPr>
          <a:xfrm>
            <a:off x="2941604" y="1558685"/>
            <a:ext cx="939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716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D992-D182-B940-82E0-0D6B250B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4" y="1900268"/>
            <a:ext cx="5387976" cy="1243417"/>
          </a:xfrm>
        </p:spPr>
        <p:txBody>
          <a:bodyPr/>
          <a:lstStyle/>
          <a:p>
            <a:r>
              <a:rPr lang="en-US" sz="4400" dirty="0"/>
              <a:t>Learning </a:t>
            </a:r>
            <a:br>
              <a:rPr lang="en-US" sz="4400" dirty="0"/>
            </a:br>
            <a:r>
              <a:rPr lang="en-US" sz="4400" dirty="0"/>
              <a:t>Objective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C6DF-AB7E-484D-BFEC-A5C77B4F7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276" y="3277801"/>
            <a:ext cx="5804632" cy="1154906"/>
          </a:xfrm>
        </p:spPr>
        <p:txBody>
          <a:bodyPr/>
          <a:lstStyle/>
          <a:p>
            <a:r>
              <a:rPr lang="en-US" dirty="0"/>
              <a:t>Appraise molecular diagnostic approaches to risk stratify patients with metastatic CSPC</a:t>
            </a:r>
            <a:r>
              <a:rPr lang="en-US" sz="28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FADD1-BB5C-EF43-B4F6-77DA0E7D9709}"/>
              </a:ext>
            </a:extLst>
          </p:cNvPr>
          <p:cNvSpPr txBox="1"/>
          <p:nvPr/>
        </p:nvSpPr>
        <p:spPr>
          <a:xfrm>
            <a:off x="2941604" y="1558685"/>
            <a:ext cx="939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chemeClr val="accent3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968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8A8D9-F491-384F-8350-0BF5032E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259548"/>
            <a:ext cx="8309810" cy="510909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Androgen Deprivation Therapy for CSPC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4CD9F-AE8E-784F-982C-775864803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1142178"/>
            <a:ext cx="8309810" cy="3883114"/>
          </a:xfrm>
        </p:spPr>
        <p:txBody>
          <a:bodyPr/>
          <a:lstStyle/>
          <a:p>
            <a:pPr>
              <a:spcBef>
                <a:spcPts val="85"/>
              </a:spcBef>
              <a:spcAft>
                <a:spcPts val="85"/>
              </a:spcAft>
            </a:pPr>
            <a:r>
              <a:rPr lang="en-US" dirty="0"/>
              <a:t>Androgen deprivation therapy (ADT) </a:t>
            </a:r>
          </a:p>
          <a:p>
            <a:pPr lvl="1">
              <a:spcBef>
                <a:spcPts val="85"/>
              </a:spcBef>
              <a:spcAft>
                <a:spcPts val="85"/>
              </a:spcAft>
            </a:pPr>
            <a:r>
              <a:rPr lang="en-US" dirty="0"/>
              <a:t>ADT is highly effective, convenient, durable, and associated with an acceptable quality of life </a:t>
            </a:r>
          </a:p>
          <a:p>
            <a:pPr lvl="1">
              <a:spcBef>
                <a:spcPts val="85"/>
              </a:spcBef>
              <a:spcAft>
                <a:spcPts val="85"/>
              </a:spcAft>
            </a:pPr>
            <a:r>
              <a:rPr lang="en-US" dirty="0"/>
              <a:t>Standard first-line treatment of patients with metastatic CSPC</a:t>
            </a:r>
          </a:p>
          <a:p>
            <a:pPr lvl="2">
              <a:spcBef>
                <a:spcPts val="85"/>
              </a:spcBef>
              <a:spcAft>
                <a:spcPts val="85"/>
              </a:spcAft>
            </a:pPr>
            <a:r>
              <a:rPr lang="en-US" sz="2400" dirty="0"/>
              <a:t>Used in combination with antiandrogen therapy or chemotherapy</a:t>
            </a:r>
          </a:p>
          <a:p>
            <a:pPr lvl="1">
              <a:spcBef>
                <a:spcPts val="85"/>
              </a:spcBef>
              <a:spcAft>
                <a:spcPts val="85"/>
              </a:spcAft>
            </a:pPr>
            <a:r>
              <a:rPr lang="en-US" dirty="0"/>
              <a:t>However, castration resistance inevitably develops </a:t>
            </a:r>
          </a:p>
          <a:p>
            <a:pPr>
              <a:spcBef>
                <a:spcPts val="85"/>
              </a:spcBef>
              <a:spcAft>
                <a:spcPts val="85"/>
              </a:spcAft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50A71-82E9-B640-876A-80345F4C49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CSPC = castration-sensitive prostate cancer</a:t>
            </a:r>
          </a:p>
        </p:txBody>
      </p:sp>
    </p:spTree>
    <p:extLst>
      <p:ext uri="{BB962C8B-B14F-4D97-AF65-F5344CB8AC3E}">
        <p14:creationId xmlns:p14="http://schemas.microsoft.com/office/powerpoint/2010/main" val="177755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dirty="0"/>
              <a:t>STAMPEDE Trial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0" y="4892662"/>
            <a:ext cx="9144000" cy="250838"/>
          </a:xfrm>
        </p:spPr>
        <p:txBody>
          <a:bodyPr bIns="118872"/>
          <a:lstStyle/>
          <a:p>
            <a:r>
              <a:rPr lang="en-US" dirty="0"/>
              <a:t>Clarke NW, et al. </a:t>
            </a:r>
            <a:r>
              <a:rPr lang="en-US" i="1" dirty="0"/>
              <a:t>Ann Oncol</a:t>
            </a:r>
            <a:r>
              <a:rPr lang="en-US" dirty="0"/>
              <a:t>. 2019;30(2),1992-2003. </a:t>
            </a:r>
          </a:p>
        </p:txBody>
      </p:sp>
      <p:graphicFrame>
        <p:nvGraphicFramePr>
          <p:cNvPr id="8" name="Table 21">
            <a:extLst>
              <a:ext uri="{FF2B5EF4-FFF2-40B4-BE49-F238E27FC236}">
                <a16:creationId xmlns:a16="http://schemas.microsoft.com/office/drawing/2014/main" id="{EDFA105A-22AA-4824-9970-DA31AB640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4293"/>
              </p:ext>
            </p:extLst>
          </p:nvPr>
        </p:nvGraphicFramePr>
        <p:xfrm>
          <a:off x="5099224" y="3345854"/>
          <a:ext cx="3875385" cy="1269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699">
                  <a:extLst>
                    <a:ext uri="{9D8B030D-6E8A-4147-A177-3AD203B41FA5}">
                      <a16:colId xmlns:a16="http://schemas.microsoft.com/office/drawing/2014/main" val="1827061421"/>
                    </a:ext>
                  </a:extLst>
                </a:gridCol>
                <a:gridCol w="640958">
                  <a:extLst>
                    <a:ext uri="{9D8B030D-6E8A-4147-A177-3AD203B41FA5}">
                      <a16:colId xmlns:a16="http://schemas.microsoft.com/office/drawing/2014/main" val="567583669"/>
                    </a:ext>
                  </a:extLst>
                </a:gridCol>
                <a:gridCol w="822885">
                  <a:extLst>
                    <a:ext uri="{9D8B030D-6E8A-4147-A177-3AD203B41FA5}">
                      <a16:colId xmlns:a16="http://schemas.microsoft.com/office/drawing/2014/main" val="2276695758"/>
                    </a:ext>
                  </a:extLst>
                </a:gridCol>
                <a:gridCol w="640958">
                  <a:extLst>
                    <a:ext uri="{9D8B030D-6E8A-4147-A177-3AD203B41FA5}">
                      <a16:colId xmlns:a16="http://schemas.microsoft.com/office/drawing/2014/main" val="324748735"/>
                    </a:ext>
                  </a:extLst>
                </a:gridCol>
                <a:gridCol w="822885">
                  <a:extLst>
                    <a:ext uri="{9D8B030D-6E8A-4147-A177-3AD203B41FA5}">
                      <a16:colId xmlns:a16="http://schemas.microsoft.com/office/drawing/2014/main" val="611686169"/>
                    </a:ext>
                  </a:extLst>
                </a:gridCol>
              </a:tblGrid>
              <a:tr h="31745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Low-burden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High-burden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40680"/>
                  </a:ext>
                </a:extLst>
              </a:tr>
              <a:tr h="31745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Control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Docetaxel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Control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Docetaxel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3961582"/>
                  </a:ext>
                </a:extLst>
              </a:tr>
              <a:tr h="317457">
                <a:tc>
                  <a:txBody>
                    <a:bodyPr/>
                    <a:lstStyle/>
                    <a:p>
                      <a:r>
                        <a:rPr lang="en-US" sz="1100" dirty="0"/>
                        <a:t>Median OS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76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93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35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5957273"/>
                  </a:ext>
                </a:extLst>
              </a:tr>
              <a:tr h="317457">
                <a:tc>
                  <a:txBody>
                    <a:bodyPr/>
                    <a:lstStyle/>
                    <a:p>
                      <a:r>
                        <a:rPr lang="en-US" sz="1100" dirty="0"/>
                        <a:t>5-</a:t>
                      </a:r>
                      <a:r>
                        <a:rPr lang="en-US" sz="1100" dirty="0" err="1"/>
                        <a:t>yr</a:t>
                      </a:r>
                      <a:r>
                        <a:rPr lang="en-US" sz="1100" dirty="0"/>
                        <a:t> survival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990224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E6B2C73D-8048-41AD-8613-2888856C0F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556" b="2556"/>
          <a:stretch/>
        </p:blipFill>
        <p:spPr>
          <a:xfrm>
            <a:off x="458273" y="1040874"/>
            <a:ext cx="4362055" cy="34652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F54E85-74BE-4BCE-AAA5-97230B5AFE49}"/>
              </a:ext>
            </a:extLst>
          </p:cNvPr>
          <p:cNvSpPr txBox="1"/>
          <p:nvPr/>
        </p:nvSpPr>
        <p:spPr>
          <a:xfrm>
            <a:off x="3298666" y="1587225"/>
            <a:ext cx="1437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/>
              <a:t>Total population</a:t>
            </a:r>
          </a:p>
        </p:txBody>
      </p:sp>
      <p:graphicFrame>
        <p:nvGraphicFramePr>
          <p:cNvPr id="12" name="Table 21">
            <a:extLst>
              <a:ext uri="{FF2B5EF4-FFF2-40B4-BE49-F238E27FC236}">
                <a16:creationId xmlns:a16="http://schemas.microsoft.com/office/drawing/2014/main" id="{BCCC690C-0FB4-40FE-AC43-AA8FC831F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835687"/>
              </p:ext>
            </p:extLst>
          </p:nvPr>
        </p:nvGraphicFramePr>
        <p:xfrm>
          <a:off x="5734878" y="2088742"/>
          <a:ext cx="2604079" cy="109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840">
                  <a:extLst>
                    <a:ext uri="{9D8B030D-6E8A-4147-A177-3AD203B41FA5}">
                      <a16:colId xmlns:a16="http://schemas.microsoft.com/office/drawing/2014/main" val="1827061421"/>
                    </a:ext>
                  </a:extLst>
                </a:gridCol>
                <a:gridCol w="773447">
                  <a:extLst>
                    <a:ext uri="{9D8B030D-6E8A-4147-A177-3AD203B41FA5}">
                      <a16:colId xmlns:a16="http://schemas.microsoft.com/office/drawing/2014/main" val="2837135358"/>
                    </a:ext>
                  </a:extLst>
                </a:gridCol>
                <a:gridCol w="850792">
                  <a:extLst>
                    <a:ext uri="{9D8B030D-6E8A-4147-A177-3AD203B41FA5}">
                      <a16:colId xmlns:a16="http://schemas.microsoft.com/office/drawing/2014/main" val="4023616947"/>
                    </a:ext>
                  </a:extLst>
                </a:gridCol>
              </a:tblGrid>
              <a:tr h="27493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Total population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930340680"/>
                  </a:ext>
                </a:extLst>
              </a:tr>
              <a:tr h="274934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Control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Docetaxel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3961582"/>
                  </a:ext>
                </a:extLst>
              </a:tr>
              <a:tr h="274934">
                <a:tc>
                  <a:txBody>
                    <a:bodyPr/>
                    <a:lstStyle/>
                    <a:p>
                      <a:r>
                        <a:rPr lang="en-US" sz="1100" dirty="0"/>
                        <a:t>Median OS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43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59 </a:t>
                      </a:r>
                      <a:r>
                        <a:rPr lang="en-US" sz="1100" dirty="0" err="1"/>
                        <a:t>mo</a:t>
                      </a:r>
                      <a:endParaRPr lang="en-US" sz="11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5957273"/>
                  </a:ext>
                </a:extLst>
              </a:tr>
              <a:tr h="274934">
                <a:tc>
                  <a:txBody>
                    <a:bodyPr/>
                    <a:lstStyle/>
                    <a:p>
                      <a:r>
                        <a:rPr lang="en-US" sz="1100" dirty="0"/>
                        <a:t>5-</a:t>
                      </a:r>
                      <a:r>
                        <a:rPr lang="en-US" sz="1100" dirty="0" err="1"/>
                        <a:t>yr</a:t>
                      </a:r>
                      <a:r>
                        <a:rPr lang="en-US" sz="1100" dirty="0"/>
                        <a:t> survival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990224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884F5C1-3D85-8B4B-80EF-8F8A9EE9D018}"/>
              </a:ext>
            </a:extLst>
          </p:cNvPr>
          <p:cNvSpPr txBox="1"/>
          <p:nvPr/>
        </p:nvSpPr>
        <p:spPr>
          <a:xfrm>
            <a:off x="3677038" y="1905855"/>
            <a:ext cx="5565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Control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7D9534-E4E1-C74A-9D2F-BF560700F755}"/>
              </a:ext>
            </a:extLst>
          </p:cNvPr>
          <p:cNvSpPr txBox="1"/>
          <p:nvPr/>
        </p:nvSpPr>
        <p:spPr>
          <a:xfrm>
            <a:off x="3677038" y="2093848"/>
            <a:ext cx="6976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Docetaxel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8DE9D3-1E05-7045-BDFB-6F2ECBAE31A8}"/>
              </a:ext>
            </a:extLst>
          </p:cNvPr>
          <p:cNvSpPr txBox="1"/>
          <p:nvPr/>
        </p:nvSpPr>
        <p:spPr>
          <a:xfrm>
            <a:off x="722695" y="4340565"/>
            <a:ext cx="4240263" cy="415498"/>
          </a:xfrm>
          <a:prstGeom prst="rect">
            <a:avLst/>
          </a:prstGeom>
          <a:solidFill>
            <a:schemeClr val="bg1"/>
          </a:solidFill>
        </p:spPr>
        <p:txBody>
          <a:bodyPr wrap="none" tIns="0" rtlCol="0">
            <a:spAutoFit/>
          </a:bodyPr>
          <a:lstStyle/>
          <a:p>
            <a:pPr algn="ctr"/>
            <a:r>
              <a:rPr lang="en-US" sz="1200" kern="1000" spc="2520" dirty="0"/>
              <a:t>0123456789</a:t>
            </a:r>
          </a:p>
          <a:p>
            <a:pPr algn="ctr"/>
            <a:r>
              <a:rPr lang="en-US" sz="1200" dirty="0"/>
              <a:t>Time since randomization (years)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F1A85E-982D-974A-A5EA-0A6FC62780FE}"/>
              </a:ext>
            </a:extLst>
          </p:cNvPr>
          <p:cNvSpPr txBox="1"/>
          <p:nvPr/>
        </p:nvSpPr>
        <p:spPr>
          <a:xfrm rot="16200000">
            <a:off x="-235888" y="2609376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Survival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94BD2D-AFA3-B44C-82A5-5161821CC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581" y="2004516"/>
            <a:ext cx="215900" cy="38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65BDD8-BEAA-8A47-8D4E-E42E7CDB4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437" y="2190214"/>
            <a:ext cx="215900" cy="381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59E4C382-E00F-4761-97B9-E30990B93D55}"/>
              </a:ext>
            </a:extLst>
          </p:cNvPr>
          <p:cNvSpPr txBox="1"/>
          <p:nvPr/>
        </p:nvSpPr>
        <p:spPr>
          <a:xfrm>
            <a:off x="3674077" y="1839755"/>
            <a:ext cx="98135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/>
              <a:t>Control</a:t>
            </a:r>
          </a:p>
          <a:p>
            <a:r>
              <a:rPr lang="en-US" sz="1400" dirty="0"/>
              <a:t>Docetaxel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7D78FB-D37B-4BF0-BAC2-122F3E2748E5}"/>
              </a:ext>
            </a:extLst>
          </p:cNvPr>
          <p:cNvSpPr txBox="1"/>
          <p:nvPr/>
        </p:nvSpPr>
        <p:spPr>
          <a:xfrm>
            <a:off x="358861" y="1214213"/>
            <a:ext cx="347852" cy="308802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2800"/>
              </a:spcBef>
            </a:pPr>
            <a:r>
              <a:rPr lang="en-US" sz="1400" dirty="0"/>
              <a:t>1.00</a:t>
            </a:r>
          </a:p>
          <a:p>
            <a:pPr algn="r">
              <a:spcBef>
                <a:spcPts val="2800"/>
              </a:spcBef>
            </a:pPr>
            <a:r>
              <a:rPr lang="en-US" sz="1400" dirty="0"/>
              <a:t>0.80</a:t>
            </a:r>
          </a:p>
          <a:p>
            <a:pPr algn="r">
              <a:spcBef>
                <a:spcPts val="2800"/>
              </a:spcBef>
            </a:pPr>
            <a:r>
              <a:rPr lang="en-US" sz="1400" dirty="0"/>
              <a:t>0.60</a:t>
            </a:r>
          </a:p>
          <a:p>
            <a:pPr algn="r">
              <a:spcBef>
                <a:spcPts val="2800"/>
              </a:spcBef>
            </a:pPr>
            <a:r>
              <a:rPr lang="en-US" sz="1400" dirty="0"/>
              <a:t>0.40</a:t>
            </a:r>
          </a:p>
          <a:p>
            <a:pPr algn="r">
              <a:spcBef>
                <a:spcPts val="2800"/>
              </a:spcBef>
            </a:pPr>
            <a:r>
              <a:rPr lang="en-US" sz="1400" dirty="0"/>
              <a:t>0.20</a:t>
            </a:r>
          </a:p>
          <a:p>
            <a:pPr algn="r">
              <a:spcBef>
                <a:spcPts val="2800"/>
              </a:spcBef>
            </a:pPr>
            <a:r>
              <a:rPr lang="en-US" sz="1400" dirty="0"/>
              <a:t>0.00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954144-A40B-4F33-9691-8DBA883E1CC9}"/>
              </a:ext>
            </a:extLst>
          </p:cNvPr>
          <p:cNvSpPr txBox="1"/>
          <p:nvPr/>
        </p:nvSpPr>
        <p:spPr>
          <a:xfrm>
            <a:off x="5099224" y="1159331"/>
            <a:ext cx="38587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Patients: metastatic CSPC</a:t>
            </a:r>
          </a:p>
          <a:p>
            <a:r>
              <a:rPr lang="en-US" sz="1400" dirty="0"/>
              <a:t>Arms: standard of care + placebo</a:t>
            </a:r>
          </a:p>
          <a:p>
            <a:r>
              <a:rPr lang="en-US" sz="1400" dirty="0"/>
              <a:t>           standard of care + docetaxel (6 cycles)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3ECF80-DE26-44E1-BB2F-2ACC77EC4D70}"/>
              </a:ext>
            </a:extLst>
          </p:cNvPr>
          <p:cNvSpPr txBox="1"/>
          <p:nvPr/>
        </p:nvSpPr>
        <p:spPr>
          <a:xfrm>
            <a:off x="2295151" y="4009871"/>
            <a:ext cx="2332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HR 0.81, 95% CI 0.69 - 0.95; P=0.009</a:t>
            </a:r>
          </a:p>
        </p:txBody>
      </p:sp>
    </p:spTree>
    <p:extLst>
      <p:ext uri="{BB962C8B-B14F-4D97-AF65-F5344CB8AC3E}">
        <p14:creationId xmlns:p14="http://schemas.microsoft.com/office/powerpoint/2010/main" val="17841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8CF9-CFD9-524C-AA0B-8628D725C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Chemohormonal Therapy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249FA-2D0E-EE41-BA31-FD4CD28DF2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670294"/>
            <a:ext cx="9144000" cy="473206"/>
          </a:xfrm>
        </p:spPr>
        <p:txBody>
          <a:bodyPr/>
          <a:lstStyle/>
          <a:p>
            <a:pPr marL="11113" indent="-11113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SOC = standard of care</a:t>
            </a:r>
            <a:b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Kyriakopoulos CE, et al.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J Clin Oncol.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2018;36(11):1080-1087.  2. Gravis G, et al.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J Clin Oncol.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2015;33(suppl7):140-140.  </a:t>
            </a:r>
            <a:b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James ND, et al.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Lancet.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2016;387(10024):1163-1177.  4. Vale CL, et al.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Lancet Oncol.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2016;17(2):243-256.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86F29A05-91B8-4F46-B4E8-0DC6C489B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35351"/>
              </p:ext>
            </p:extLst>
          </p:nvPr>
        </p:nvGraphicFramePr>
        <p:xfrm>
          <a:off x="182604" y="1087942"/>
          <a:ext cx="877879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264">
                  <a:extLst>
                    <a:ext uri="{9D8B030D-6E8A-4147-A177-3AD203B41FA5}">
                      <a16:colId xmlns:a16="http://schemas.microsoft.com/office/drawing/2014/main" val="3336849350"/>
                    </a:ext>
                  </a:extLst>
                </a:gridCol>
                <a:gridCol w="2926264">
                  <a:extLst>
                    <a:ext uri="{9D8B030D-6E8A-4147-A177-3AD203B41FA5}">
                      <a16:colId xmlns:a16="http://schemas.microsoft.com/office/drawing/2014/main" val="28449002"/>
                    </a:ext>
                  </a:extLst>
                </a:gridCol>
                <a:gridCol w="2926264">
                  <a:extLst>
                    <a:ext uri="{9D8B030D-6E8A-4147-A177-3AD203B41FA5}">
                      <a16:colId xmlns:a16="http://schemas.microsoft.com/office/drawing/2014/main" val="629027661"/>
                    </a:ext>
                  </a:extLst>
                </a:gridCol>
              </a:tblGrid>
              <a:tr h="19131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CHAARTED</a:t>
                      </a:r>
                      <a:r>
                        <a:rPr lang="en-US" sz="1800" baseline="30000" dirty="0" err="1"/>
                        <a:t>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GETUG</a:t>
                      </a:r>
                      <a:r>
                        <a:rPr lang="en-US" sz="1800" dirty="0"/>
                        <a:t>-15</a:t>
                      </a:r>
                      <a:r>
                        <a:rPr lang="en-US" sz="1800" baseline="30000" dirty="0"/>
                        <a:t>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STAMPEDE</a:t>
                      </a:r>
                      <a:r>
                        <a:rPr lang="en-US" sz="1800" baseline="30000" dirty="0" err="1"/>
                        <a:t>3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8179590"/>
                  </a:ext>
                </a:extLst>
              </a:tr>
              <a:tr h="406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ADT vs. ADT plus docetaxel (6 cycles)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ADT vs. ADT plus docetaxel (up to 9 cycles)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ADT vs. </a:t>
                      </a:r>
                      <a:r>
                        <a:rPr lang="en-US" sz="1600" dirty="0"/>
                        <a:t>ADT + zoledronic acid + docetaxel (6 cycles)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6389113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47.2 months vs. 57.6 months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35.1 months vs. 39 months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71 months vs. 81 months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416724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D8C573-E403-594D-A5BC-85D6E83C447B}"/>
              </a:ext>
            </a:extLst>
          </p:cNvPr>
          <p:cNvCxnSpPr/>
          <p:nvPr/>
        </p:nvCxnSpPr>
        <p:spPr>
          <a:xfrm>
            <a:off x="211302" y="2794000"/>
            <a:ext cx="8404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64520-F730-E141-A1B0-759680EAC434}"/>
              </a:ext>
            </a:extLst>
          </p:cNvPr>
          <p:cNvCxnSpPr/>
          <p:nvPr/>
        </p:nvCxnSpPr>
        <p:spPr>
          <a:xfrm>
            <a:off x="5624945" y="2784764"/>
            <a:ext cx="0" cy="129540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9B30BB3-13BC-0346-A525-E19407A83EF4}"/>
              </a:ext>
            </a:extLst>
          </p:cNvPr>
          <p:cNvCxnSpPr/>
          <p:nvPr/>
        </p:nvCxnSpPr>
        <p:spPr>
          <a:xfrm flipH="1">
            <a:off x="4413491" y="2999509"/>
            <a:ext cx="761182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EB53954-FCBA-4141-8FDA-299E8FD4FF2A}"/>
              </a:ext>
            </a:extLst>
          </p:cNvPr>
          <p:cNvCxnSpPr>
            <a:cxnSpLocks/>
          </p:cNvCxnSpPr>
          <p:nvPr/>
        </p:nvCxnSpPr>
        <p:spPr>
          <a:xfrm flipH="1">
            <a:off x="4894442" y="3282537"/>
            <a:ext cx="1039262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014839-36DD-8545-A40D-190F033B7D5F}"/>
              </a:ext>
            </a:extLst>
          </p:cNvPr>
          <p:cNvCxnSpPr>
            <a:cxnSpLocks/>
          </p:cNvCxnSpPr>
          <p:nvPr/>
        </p:nvCxnSpPr>
        <p:spPr>
          <a:xfrm flipH="1">
            <a:off x="4710374" y="3522023"/>
            <a:ext cx="752275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E8FDCE3-37AF-9043-9761-A8D3AF372167}"/>
              </a:ext>
            </a:extLst>
          </p:cNvPr>
          <p:cNvCxnSpPr>
            <a:cxnSpLocks/>
          </p:cNvCxnSpPr>
          <p:nvPr/>
        </p:nvCxnSpPr>
        <p:spPr>
          <a:xfrm flipH="1">
            <a:off x="4281099" y="4005774"/>
            <a:ext cx="2661332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27F2CC48-C008-DD4E-A3F3-5CD0514987F4}"/>
              </a:ext>
            </a:extLst>
          </p:cNvPr>
          <p:cNvSpPr/>
          <p:nvPr/>
        </p:nvSpPr>
        <p:spPr>
          <a:xfrm>
            <a:off x="4631181" y="2975652"/>
            <a:ext cx="64008" cy="64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CD88E98-DF05-D54E-BC57-1880FF17DF9B}"/>
              </a:ext>
            </a:extLst>
          </p:cNvPr>
          <p:cNvSpPr/>
          <p:nvPr/>
        </p:nvSpPr>
        <p:spPr>
          <a:xfrm>
            <a:off x="5376248" y="3249812"/>
            <a:ext cx="64008" cy="64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4E6BE7-4E3C-A94F-B771-D9EC2A6BA1B5}"/>
              </a:ext>
            </a:extLst>
          </p:cNvPr>
          <p:cNvSpPr/>
          <p:nvPr/>
        </p:nvSpPr>
        <p:spPr>
          <a:xfrm>
            <a:off x="5050339" y="3508083"/>
            <a:ext cx="73152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D4EBC9-5BA5-5D4A-8400-FF5B1D18C561}"/>
              </a:ext>
            </a:extLst>
          </p:cNvPr>
          <p:cNvCxnSpPr/>
          <p:nvPr/>
        </p:nvCxnSpPr>
        <p:spPr>
          <a:xfrm>
            <a:off x="5110791" y="2791239"/>
            <a:ext cx="0" cy="121177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Decision 29">
            <a:extLst>
              <a:ext uri="{FF2B5EF4-FFF2-40B4-BE49-F238E27FC236}">
                <a16:creationId xmlns:a16="http://schemas.microsoft.com/office/drawing/2014/main" id="{A9794377-AB03-B64F-9F6B-611F167C575E}"/>
              </a:ext>
            </a:extLst>
          </p:cNvPr>
          <p:cNvSpPr/>
          <p:nvPr/>
        </p:nvSpPr>
        <p:spPr>
          <a:xfrm>
            <a:off x="4890308" y="3736435"/>
            <a:ext cx="449083" cy="139700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04897EA-907F-FB43-AE30-BEF112018D88}"/>
              </a:ext>
            </a:extLst>
          </p:cNvPr>
          <p:cNvCxnSpPr/>
          <p:nvPr/>
        </p:nvCxnSpPr>
        <p:spPr>
          <a:xfrm>
            <a:off x="4281099" y="4009837"/>
            <a:ext cx="0" cy="716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8CC11CD-3AE9-0F41-B482-7F89705CF05D}"/>
              </a:ext>
            </a:extLst>
          </p:cNvPr>
          <p:cNvCxnSpPr/>
          <p:nvPr/>
        </p:nvCxnSpPr>
        <p:spPr>
          <a:xfrm>
            <a:off x="6943630" y="4010968"/>
            <a:ext cx="0" cy="716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742029-202D-EB47-8494-95F44443AA38}"/>
              </a:ext>
            </a:extLst>
          </p:cNvPr>
          <p:cNvCxnSpPr/>
          <p:nvPr/>
        </p:nvCxnSpPr>
        <p:spPr>
          <a:xfrm flipH="1">
            <a:off x="4413491" y="4397830"/>
            <a:ext cx="636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6DE59EB-8FE0-EA45-A46E-612BBFD184E0}"/>
              </a:ext>
            </a:extLst>
          </p:cNvPr>
          <p:cNvCxnSpPr>
            <a:cxnSpLocks/>
          </p:cNvCxnSpPr>
          <p:nvPr/>
        </p:nvCxnSpPr>
        <p:spPr>
          <a:xfrm>
            <a:off x="5874251" y="4397830"/>
            <a:ext cx="5836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50CB571-B4D6-AD4D-819D-C94F729B7257}"/>
              </a:ext>
            </a:extLst>
          </p:cNvPr>
          <p:cNvSpPr txBox="1"/>
          <p:nvPr/>
        </p:nvSpPr>
        <p:spPr>
          <a:xfrm>
            <a:off x="2364949" y="2445499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Control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04B107-DD42-8A43-8B2B-1F0908A7D72B}"/>
              </a:ext>
            </a:extLst>
          </p:cNvPr>
          <p:cNvSpPr txBox="1"/>
          <p:nvPr/>
        </p:nvSpPr>
        <p:spPr>
          <a:xfrm>
            <a:off x="3240008" y="2445499"/>
            <a:ext cx="992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Treatment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3D4C6F-1E29-1347-B9E3-EF1101300143}"/>
              </a:ext>
            </a:extLst>
          </p:cNvPr>
          <p:cNvSpPr txBox="1"/>
          <p:nvPr/>
        </p:nvSpPr>
        <p:spPr>
          <a:xfrm>
            <a:off x="6699771" y="2445498"/>
            <a:ext cx="1915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Hazard ratio (95% CI)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CFCF6DB-7DAD-FA4D-85E3-93D43B44B53D}"/>
              </a:ext>
            </a:extLst>
          </p:cNvPr>
          <p:cNvSpPr txBox="1"/>
          <p:nvPr/>
        </p:nvSpPr>
        <p:spPr>
          <a:xfrm>
            <a:off x="208073" y="2860768"/>
            <a:ext cx="1026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CHAARTED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486CF2-85E3-B843-A8D6-B866124219AE}"/>
              </a:ext>
            </a:extLst>
          </p:cNvPr>
          <p:cNvSpPr txBox="1"/>
          <p:nvPr/>
        </p:nvSpPr>
        <p:spPr>
          <a:xfrm>
            <a:off x="208073" y="312219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GETUG-15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37E592C-A094-FD4A-BF92-6D74060AC17C}"/>
              </a:ext>
            </a:extLst>
          </p:cNvPr>
          <p:cNvSpPr txBox="1"/>
          <p:nvPr/>
        </p:nvSpPr>
        <p:spPr>
          <a:xfrm>
            <a:off x="208073" y="3383523"/>
            <a:ext cx="19557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STAMPEDE (SOC+/-Doc)</a:t>
            </a:r>
            <a:endParaRPr lang="en-US" sz="1200" baseline="-25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4B1B54-6803-F047-8AB1-098EF3392CC2}"/>
              </a:ext>
            </a:extLst>
          </p:cNvPr>
          <p:cNvSpPr txBox="1"/>
          <p:nvPr/>
        </p:nvSpPr>
        <p:spPr>
          <a:xfrm>
            <a:off x="208073" y="3667785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Overall</a:t>
            </a:r>
            <a:r>
              <a:rPr lang="en-US" sz="1200" b="1" baseline="30000" dirty="0"/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8EF63-D8E4-9440-AC03-17155BBD3046}"/>
              </a:ext>
            </a:extLst>
          </p:cNvPr>
          <p:cNvSpPr txBox="1"/>
          <p:nvPr/>
        </p:nvSpPr>
        <p:spPr>
          <a:xfrm>
            <a:off x="202798" y="3950720"/>
            <a:ext cx="3781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Heterogeneity </a:t>
            </a:r>
            <a:r>
              <a:rPr lang="en-US" sz="1200" i="1" dirty="0"/>
              <a:t>x</a:t>
            </a:r>
            <a:r>
              <a:rPr lang="en-US" sz="1200" baseline="30000" dirty="0"/>
              <a:t>2 </a:t>
            </a:r>
            <a:r>
              <a:rPr lang="en-US" sz="1200" dirty="0"/>
              <a:t>= 4.80; </a:t>
            </a:r>
            <a:r>
              <a:rPr lang="en-US" sz="1200" i="1" dirty="0"/>
              <a:t>df </a:t>
            </a:r>
            <a:r>
              <a:rPr lang="en-US" sz="1200" dirty="0"/>
              <a:t>= 3; </a:t>
            </a:r>
            <a:r>
              <a:rPr lang="en-US" sz="1200" i="1" dirty="0"/>
              <a:t>p </a:t>
            </a:r>
            <a:r>
              <a:rPr lang="en-US" sz="1200" dirty="0"/>
              <a:t>= 0.187; I</a:t>
            </a:r>
            <a:r>
              <a:rPr lang="en-US" sz="1200" baseline="30000" dirty="0"/>
              <a:t>2</a:t>
            </a:r>
            <a:r>
              <a:rPr lang="en-US" sz="1200" dirty="0"/>
              <a:t> = 37.5%</a:t>
            </a:r>
            <a:endParaRPr lang="en-US" sz="1200" i="1" baseline="300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7019A06-AA10-0C46-B9A2-60370C20D867}"/>
              </a:ext>
            </a:extLst>
          </p:cNvPr>
          <p:cNvCxnSpPr/>
          <p:nvPr/>
        </p:nvCxnSpPr>
        <p:spPr>
          <a:xfrm flipH="1">
            <a:off x="4384280" y="3001112"/>
            <a:ext cx="63684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62B3BAC-D823-9541-978C-4747E94847CE}"/>
              </a:ext>
            </a:extLst>
          </p:cNvPr>
          <p:cNvSpPr txBox="1"/>
          <p:nvPr/>
        </p:nvSpPr>
        <p:spPr>
          <a:xfrm>
            <a:off x="2374701" y="2860768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136/393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756E2A2-3A1D-B345-83BD-DC3C4B771604}"/>
              </a:ext>
            </a:extLst>
          </p:cNvPr>
          <p:cNvSpPr txBox="1"/>
          <p:nvPr/>
        </p:nvSpPr>
        <p:spPr>
          <a:xfrm>
            <a:off x="2401890" y="3122888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NA/193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84D8CE-B3F3-9A4F-B3F0-796B22D313BE}"/>
              </a:ext>
            </a:extLst>
          </p:cNvPr>
          <p:cNvSpPr txBox="1"/>
          <p:nvPr/>
        </p:nvSpPr>
        <p:spPr>
          <a:xfrm>
            <a:off x="2374700" y="3384054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350/724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6936A1-EB4B-2944-8100-20A72EECD232}"/>
              </a:ext>
            </a:extLst>
          </p:cNvPr>
          <p:cNvSpPr txBox="1"/>
          <p:nvPr/>
        </p:nvSpPr>
        <p:spPr>
          <a:xfrm>
            <a:off x="3371403" y="2859369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101/399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FB6FE5-6262-744D-8B9A-816ED5C3960D}"/>
              </a:ext>
            </a:extLst>
          </p:cNvPr>
          <p:cNvSpPr txBox="1"/>
          <p:nvPr/>
        </p:nvSpPr>
        <p:spPr>
          <a:xfrm>
            <a:off x="3398593" y="3121489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NA/192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44920C1-C25A-7640-9093-9A0FE633C102}"/>
              </a:ext>
            </a:extLst>
          </p:cNvPr>
          <p:cNvSpPr txBox="1"/>
          <p:nvPr/>
        </p:nvSpPr>
        <p:spPr>
          <a:xfrm>
            <a:off x="3371401" y="3382655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144/362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0FF0A7C-3F4D-5A4D-B370-782FE53D7EB1}"/>
              </a:ext>
            </a:extLst>
          </p:cNvPr>
          <p:cNvSpPr txBox="1"/>
          <p:nvPr/>
        </p:nvSpPr>
        <p:spPr>
          <a:xfrm>
            <a:off x="4082166" y="403148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0.5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43FD58D-8763-9F41-9405-3363971B0E40}"/>
              </a:ext>
            </a:extLst>
          </p:cNvPr>
          <p:cNvSpPr txBox="1"/>
          <p:nvPr/>
        </p:nvSpPr>
        <p:spPr>
          <a:xfrm>
            <a:off x="5490132" y="403372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4DD6D2-89A1-3542-B8B9-24937C499EB2}"/>
              </a:ext>
            </a:extLst>
          </p:cNvPr>
          <p:cNvSpPr txBox="1"/>
          <p:nvPr/>
        </p:nvSpPr>
        <p:spPr>
          <a:xfrm>
            <a:off x="6807618" y="403372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14D8DE-6A1A-CE4F-8A27-DDF10C08EE81}"/>
              </a:ext>
            </a:extLst>
          </p:cNvPr>
          <p:cNvSpPr txBox="1"/>
          <p:nvPr/>
        </p:nvSpPr>
        <p:spPr>
          <a:xfrm>
            <a:off x="3577245" y="4466763"/>
            <a:ext cx="1863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Favors SOC + docetaxel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8E8D62-430F-F14D-A966-9D37A51CF5EB}"/>
              </a:ext>
            </a:extLst>
          </p:cNvPr>
          <p:cNvSpPr txBox="1"/>
          <p:nvPr/>
        </p:nvSpPr>
        <p:spPr>
          <a:xfrm>
            <a:off x="5668720" y="4466763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Favors SOC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BE6FD5D-063E-7A4F-9263-2777FDA2478A}"/>
              </a:ext>
            </a:extLst>
          </p:cNvPr>
          <p:cNvSpPr txBox="1"/>
          <p:nvPr/>
        </p:nvSpPr>
        <p:spPr>
          <a:xfrm>
            <a:off x="7003959" y="2873346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0.61 (0.47-0.80)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737D849-72A0-0E4F-8216-4E56C35458B0}"/>
              </a:ext>
            </a:extLst>
          </p:cNvPr>
          <p:cNvSpPr txBox="1"/>
          <p:nvPr/>
        </p:nvSpPr>
        <p:spPr>
          <a:xfrm>
            <a:off x="7018863" y="3120127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0.90 (0.69-1.81)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D889A2A-0A32-014E-8BA7-B7EEE2D1BE29}"/>
              </a:ext>
            </a:extLst>
          </p:cNvPr>
          <p:cNvSpPr txBox="1"/>
          <p:nvPr/>
        </p:nvSpPr>
        <p:spPr>
          <a:xfrm>
            <a:off x="7018862" y="3375511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0.76 (0.62-0.93)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8A5D6DC-F680-E141-A85A-AF6258DC67D9}"/>
              </a:ext>
            </a:extLst>
          </p:cNvPr>
          <p:cNvSpPr txBox="1"/>
          <p:nvPr/>
        </p:nvSpPr>
        <p:spPr>
          <a:xfrm>
            <a:off x="7018861" y="3667784"/>
            <a:ext cx="1276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0.77 (0.68-0.87)</a:t>
            </a:r>
          </a:p>
        </p:txBody>
      </p:sp>
    </p:spTree>
    <p:extLst>
      <p:ext uri="{BB962C8B-B14F-4D97-AF65-F5344CB8AC3E}">
        <p14:creationId xmlns:p14="http://schemas.microsoft.com/office/powerpoint/2010/main" val="293670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9D35-22EC-5D44-AF05-589A25BF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Antiandrogen Therapy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C4C86-430E-284D-BF39-A6AE452174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631052"/>
            <a:ext cx="9144000" cy="512448"/>
          </a:xfrm>
        </p:spPr>
        <p:txBody>
          <a:bodyPr/>
          <a:lstStyle/>
          <a:p>
            <a:pPr marL="11113" indent="-11113"/>
            <a:r>
              <a:rPr lang="fr-FR" dirty="0"/>
              <a:t>PSA = prostate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antigen</a:t>
            </a:r>
            <a:br>
              <a:rPr lang="fr-FR" dirty="0"/>
            </a:br>
            <a:r>
              <a:rPr lang="fr-FR" dirty="0"/>
              <a:t>1. </a:t>
            </a:r>
            <a:r>
              <a:rPr lang="fr-FR" dirty="0" err="1"/>
              <a:t>Fizazi</a:t>
            </a:r>
            <a:r>
              <a:rPr lang="fr-FR" dirty="0"/>
              <a:t> K, et al. </a:t>
            </a:r>
            <a:r>
              <a:rPr lang="fr-FR" i="1" dirty="0"/>
              <a:t>Lancet </a:t>
            </a:r>
            <a:r>
              <a:rPr lang="fr-FR" i="1" dirty="0" err="1"/>
              <a:t>Oncol</a:t>
            </a:r>
            <a:r>
              <a:rPr lang="fr-FR" dirty="0"/>
              <a:t>. 2019;20(5):686-700.  2. Matsubara N, et al. </a:t>
            </a:r>
            <a:r>
              <a:rPr lang="fr-FR" i="1" dirty="0" err="1"/>
              <a:t>Eur</a:t>
            </a:r>
            <a:r>
              <a:rPr lang="fr-FR" i="1" dirty="0"/>
              <a:t> </a:t>
            </a:r>
            <a:r>
              <a:rPr lang="fr-FR" i="1" dirty="0" err="1"/>
              <a:t>Urol</a:t>
            </a:r>
            <a:r>
              <a:rPr lang="fr-FR" dirty="0"/>
              <a:t>. 2020;77(4):494-500.  </a:t>
            </a:r>
            <a:br>
              <a:rPr lang="fr-FR" dirty="0"/>
            </a:br>
            <a:r>
              <a:rPr lang="fr-FR" dirty="0"/>
              <a:t>3. </a:t>
            </a:r>
            <a:r>
              <a:rPr lang="fr-FR" dirty="0" err="1"/>
              <a:t>Agarwal</a:t>
            </a:r>
            <a:r>
              <a:rPr lang="fr-FR" dirty="0"/>
              <a:t> N, et al. </a:t>
            </a:r>
            <a:r>
              <a:rPr lang="fr-FR" i="1" dirty="0"/>
              <a:t>Lancet </a:t>
            </a:r>
            <a:r>
              <a:rPr lang="fr-FR" i="1" dirty="0" err="1"/>
              <a:t>Oncol</a:t>
            </a:r>
            <a:r>
              <a:rPr lang="fr-FR" dirty="0"/>
              <a:t>. 2019;20(11):1518-1530.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DB8782B-4B19-F04A-95FA-4904EED57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54639"/>
              </p:ext>
            </p:extLst>
          </p:nvPr>
        </p:nvGraphicFramePr>
        <p:xfrm>
          <a:off x="500743" y="1149352"/>
          <a:ext cx="814251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086">
                  <a:extLst>
                    <a:ext uri="{9D8B030D-6E8A-4147-A177-3AD203B41FA5}">
                      <a16:colId xmlns:a16="http://schemas.microsoft.com/office/drawing/2014/main" val="3720466904"/>
                    </a:ext>
                  </a:extLst>
                </a:gridCol>
                <a:gridCol w="2249714">
                  <a:extLst>
                    <a:ext uri="{9D8B030D-6E8A-4147-A177-3AD203B41FA5}">
                      <a16:colId xmlns:a16="http://schemas.microsoft.com/office/drawing/2014/main" val="2852294854"/>
                    </a:ext>
                  </a:extLst>
                </a:gridCol>
                <a:gridCol w="2249714">
                  <a:extLst>
                    <a:ext uri="{9D8B030D-6E8A-4147-A177-3AD203B41FA5}">
                      <a16:colId xmlns:a16="http://schemas.microsoft.com/office/drawing/2014/main" val="416138971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sz="2400" dirty="0"/>
                        <a:t>Abiraterone – </a:t>
                      </a:r>
                      <a:r>
                        <a:rPr lang="en-US" sz="2400" dirty="0" err="1"/>
                        <a:t>LATITUDE</a:t>
                      </a:r>
                      <a:r>
                        <a:rPr lang="en-US" sz="2400" baseline="30000" dirty="0" err="1"/>
                        <a:t>1,2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Abiraterone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Placebo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55863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Median OS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53.3 months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36.5 months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71007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Time to PSA progression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33.2 months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7.4 months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6838890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D250CA9-0CC4-F44A-9CC9-BE9C4917D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879609"/>
              </p:ext>
            </p:extLst>
          </p:nvPr>
        </p:nvGraphicFramePr>
        <p:xfrm>
          <a:off x="500743" y="3051893"/>
          <a:ext cx="8142514" cy="1314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28">
                  <a:extLst>
                    <a:ext uri="{9D8B030D-6E8A-4147-A177-3AD203B41FA5}">
                      <a16:colId xmlns:a16="http://schemas.microsoft.com/office/drawing/2014/main" val="3720466904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2852294854"/>
                    </a:ext>
                  </a:extLst>
                </a:gridCol>
                <a:gridCol w="2253343">
                  <a:extLst>
                    <a:ext uri="{9D8B030D-6E8A-4147-A177-3AD203B41FA5}">
                      <a16:colId xmlns:a16="http://schemas.microsoft.com/office/drawing/2014/main" val="1384107653"/>
                    </a:ext>
                  </a:extLst>
                </a:gridCol>
              </a:tblGrid>
              <a:tr h="428727">
                <a:tc gridSpan="3">
                  <a:txBody>
                    <a:bodyPr/>
                    <a:lstStyle/>
                    <a:p>
                      <a:r>
                        <a:rPr lang="en-US" sz="2400" dirty="0"/>
                        <a:t>Apalutamide – </a:t>
                      </a:r>
                      <a:r>
                        <a:rPr lang="en-US" sz="2400" dirty="0" err="1"/>
                        <a:t>TITAN</a:t>
                      </a:r>
                      <a:r>
                        <a:rPr lang="en-US" sz="2400" baseline="30000" dirty="0" err="1"/>
                        <a:t>3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Apalutamide – TITAN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3083"/>
                  </a:ext>
                </a:extLst>
              </a:tr>
              <a:tr h="428727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Apalutamide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Placebo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71007278"/>
                  </a:ext>
                </a:extLst>
              </a:tr>
              <a:tr h="428727">
                <a:tc>
                  <a:txBody>
                    <a:bodyPr/>
                    <a:lstStyle/>
                    <a:p>
                      <a:r>
                        <a:rPr lang="en-US" sz="2200" dirty="0"/>
                        <a:t>24-month survival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82%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74%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683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10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CMEO_HD">
  <a:themeElements>
    <a:clrScheme name="Custom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B273E"/>
      </a:accent1>
      <a:accent2>
        <a:srgbClr val="5C6B72"/>
      </a:accent2>
      <a:accent3>
        <a:srgbClr val="629E3A"/>
      </a:accent3>
      <a:accent4>
        <a:srgbClr val="B93A1E"/>
      </a:accent4>
      <a:accent5>
        <a:srgbClr val="3F193A"/>
      </a:accent5>
      <a:accent6>
        <a:srgbClr val="77CFF5"/>
      </a:accent6>
      <a:hlink>
        <a:srgbClr val="0B273E"/>
      </a:hlink>
      <a:folHlink>
        <a:srgbClr val="5C6B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EO New_HD" id="{E321E0B0-04D8-0141-957E-1006703DA162}" vid="{BCFCC35E-F291-DA40-8969-6B71F12086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CMEO_HD</Template>
  <TotalTime>3372</TotalTime>
  <Words>1683</Words>
  <Application>Microsoft Office PowerPoint</Application>
  <PresentationFormat>On-screen Show (16:9)</PresentationFormat>
  <Paragraphs>405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Avenir Book</vt:lpstr>
      <vt:lpstr>Calibri</vt:lpstr>
      <vt:lpstr>CMEO_HD</vt:lpstr>
      <vt:lpstr>PowerPoint Presentation</vt:lpstr>
      <vt:lpstr>Cora N. Sternberg MD, FACP</vt:lpstr>
      <vt:lpstr>William K. Oh, MD</vt:lpstr>
      <vt:lpstr>Learning  Objective </vt:lpstr>
      <vt:lpstr>Learning  Objective </vt:lpstr>
      <vt:lpstr>Androgen Deprivation Therapy for CSPC</vt:lpstr>
      <vt:lpstr>STAMPEDE Trial</vt:lpstr>
      <vt:lpstr>Chemohormonal Therapy</vt:lpstr>
      <vt:lpstr>Antiandrogen Therapy</vt:lpstr>
      <vt:lpstr>Enzalutamide</vt:lpstr>
      <vt:lpstr>PEACE-1</vt:lpstr>
      <vt:lpstr>Emerging Therapies: Darolutamide</vt:lpstr>
      <vt:lpstr>Patient Selection</vt:lpstr>
      <vt:lpstr>Comparison of Available Therapy Options</vt:lpstr>
      <vt:lpstr>Comparison of Available Therapy Options (cont.)</vt:lpstr>
      <vt:lpstr>Patient Disparities</vt:lpstr>
      <vt:lpstr>NCCN Guidelines on Molecular Testing</vt:lpstr>
      <vt:lpstr>Patient Who Might Benefit from  Molecular Testing</vt:lpstr>
      <vt:lpstr>SMART Goals</vt:lpstr>
      <vt:lpstr>Claim ABIM MOC Credit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Jan Perez</dc:creator>
  <cp:lastModifiedBy>David Modrak</cp:lastModifiedBy>
  <cp:revision>80</cp:revision>
  <dcterms:created xsi:type="dcterms:W3CDTF">2021-04-03T14:18:37Z</dcterms:created>
  <dcterms:modified xsi:type="dcterms:W3CDTF">2021-07-02T13:37:13Z</dcterms:modified>
</cp:coreProperties>
</file>