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25"/>
  </p:notesMasterIdLst>
  <p:handoutMasterIdLst>
    <p:handoutMasterId r:id="rId26"/>
  </p:handoutMasterIdLst>
  <p:sldIdLst>
    <p:sldId id="2688" r:id="rId2"/>
    <p:sldId id="4502" r:id="rId3"/>
    <p:sldId id="4288" r:id="rId4"/>
    <p:sldId id="4503" r:id="rId5"/>
    <p:sldId id="290" r:id="rId6"/>
    <p:sldId id="4515" r:id="rId7"/>
    <p:sldId id="4516" r:id="rId8"/>
    <p:sldId id="4506" r:id="rId9"/>
    <p:sldId id="4296" r:id="rId10"/>
    <p:sldId id="4518" r:id="rId11"/>
    <p:sldId id="4507" r:id="rId12"/>
    <p:sldId id="4504" r:id="rId13"/>
    <p:sldId id="4508" r:id="rId14"/>
    <p:sldId id="4505" r:id="rId15"/>
    <p:sldId id="4509" r:id="rId16"/>
    <p:sldId id="4519" r:id="rId17"/>
    <p:sldId id="4520" r:id="rId18"/>
    <p:sldId id="4522" r:id="rId19"/>
    <p:sldId id="4523" r:id="rId20"/>
    <p:sldId id="4521" r:id="rId21"/>
    <p:sldId id="288" r:id="rId22"/>
    <p:sldId id="4287" r:id="rId23"/>
    <p:sldId id="4381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Luberger" initials="EL" lastIdx="1" clrIdx="0">
    <p:extLst>
      <p:ext uri="{19B8F6BF-5375-455C-9EA6-DF929625EA0E}">
        <p15:presenceInfo xmlns:p15="http://schemas.microsoft.com/office/powerpoint/2012/main" userId="S::lubergere@knowfully.com::1f668eb4-55ea-4474-a9e6-68f7d9b776af" providerId="AD"/>
      </p:ext>
    </p:extLst>
  </p:cmAuthor>
  <p:cmAuthor id="2" name="Neal Shore" initials="NS" lastIdx="7" clrIdx="1">
    <p:extLst>
      <p:ext uri="{19B8F6BF-5375-455C-9EA6-DF929625EA0E}">
        <p15:presenceInfo xmlns:p15="http://schemas.microsoft.com/office/powerpoint/2012/main" userId="S::nshore@gsuro.com::d8920535-7d6f-4714-8ae3-b08cac94fa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179"/>
    <a:srgbClr val="98B4C2"/>
    <a:srgbClr val="A47D00"/>
    <a:srgbClr val="8292E4"/>
    <a:srgbClr val="ECAE14"/>
    <a:srgbClr val="E6AF00"/>
    <a:srgbClr val="FFFF79"/>
    <a:srgbClr val="E6E666"/>
    <a:srgbClr val="C7DE1E"/>
    <a:srgbClr val="E6E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F0C51-F0B7-4B2F-8501-F61884DCEA29}" v="185" dt="2021-07-27T02:29:32.5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766" autoAdjust="0"/>
    <p:restoredTop sz="95226" autoAdjust="0"/>
  </p:normalViewPr>
  <p:slideViewPr>
    <p:cSldViewPr snapToGrid="0" snapToObjects="1">
      <p:cViewPr varScale="1">
        <p:scale>
          <a:sx n="109" d="100"/>
          <a:sy n="109" d="100"/>
        </p:scale>
        <p:origin x="763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136"/>
    </p:cViewPr>
  </p:sorterViewPr>
  <p:gridSpacing cx="182880" cy="18288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odrak" userId="a441ea41-a2b3-4239-bd2a-8abb7ef788d0" providerId="ADAL" clId="{1F3F0C51-F0B7-4B2F-8501-F61884DCEA29}"/>
    <pc:docChg chg="undo redo custSel addSld modSld sldOrd">
      <pc:chgData name="David Modrak" userId="a441ea41-a2b3-4239-bd2a-8abb7ef788d0" providerId="ADAL" clId="{1F3F0C51-F0B7-4B2F-8501-F61884DCEA29}" dt="2021-07-27T18:47:46.492" v="1301"/>
      <pc:docMkLst>
        <pc:docMk/>
      </pc:docMkLst>
      <pc:sldChg chg="modSp mod">
        <pc:chgData name="David Modrak" userId="a441ea41-a2b3-4239-bd2a-8abb7ef788d0" providerId="ADAL" clId="{1F3F0C51-F0B7-4B2F-8501-F61884DCEA29}" dt="2021-07-22T20:04:52.565" v="120" actId="20577"/>
        <pc:sldMkLst>
          <pc:docMk/>
          <pc:sldMk cId="1572322400" sldId="288"/>
        </pc:sldMkLst>
        <pc:spChg chg="mod">
          <ac:chgData name="David Modrak" userId="a441ea41-a2b3-4239-bd2a-8abb7ef788d0" providerId="ADAL" clId="{1F3F0C51-F0B7-4B2F-8501-F61884DCEA29}" dt="2021-07-22T20:04:52.565" v="120" actId="20577"/>
          <ac:spMkLst>
            <pc:docMk/>
            <pc:sldMk cId="1572322400" sldId="288"/>
            <ac:spMk id="6" creationId="{8D666978-5C49-4345-95DF-E41953802D5D}"/>
          </ac:spMkLst>
        </pc:spChg>
      </pc:sldChg>
      <pc:sldChg chg="modSp mod">
        <pc:chgData name="David Modrak" userId="a441ea41-a2b3-4239-bd2a-8abb7ef788d0" providerId="ADAL" clId="{1F3F0C51-F0B7-4B2F-8501-F61884DCEA29}" dt="2021-07-26T12:49:06.028" v="262" actId="404"/>
        <pc:sldMkLst>
          <pc:docMk/>
          <pc:sldMk cId="738218476" sldId="4288"/>
        </pc:sldMkLst>
        <pc:spChg chg="mod">
          <ac:chgData name="David Modrak" userId="a441ea41-a2b3-4239-bd2a-8abb7ef788d0" providerId="ADAL" clId="{1F3F0C51-F0B7-4B2F-8501-F61884DCEA29}" dt="2021-07-26T12:49:06.028" v="262" actId="404"/>
          <ac:spMkLst>
            <pc:docMk/>
            <pc:sldMk cId="738218476" sldId="4288"/>
            <ac:spMk id="3" creationId="{00000000-0000-0000-0000-000000000000}"/>
          </ac:spMkLst>
        </pc:spChg>
      </pc:sldChg>
      <pc:sldChg chg="addSp delSp modSp mod">
        <pc:chgData name="David Modrak" userId="a441ea41-a2b3-4239-bd2a-8abb7ef788d0" providerId="ADAL" clId="{1F3F0C51-F0B7-4B2F-8501-F61884DCEA29}" dt="2021-07-26T13:31:47.654" v="375" actId="14861"/>
        <pc:sldMkLst>
          <pc:docMk/>
          <pc:sldMk cId="3193031423" sldId="4505"/>
        </pc:sldMkLst>
        <pc:spChg chg="del">
          <ac:chgData name="David Modrak" userId="a441ea41-a2b3-4239-bd2a-8abb7ef788d0" providerId="ADAL" clId="{1F3F0C51-F0B7-4B2F-8501-F61884DCEA29}" dt="2021-07-26T12:51:52.450" v="266" actId="478"/>
          <ac:spMkLst>
            <pc:docMk/>
            <pc:sldMk cId="3193031423" sldId="4505"/>
            <ac:spMk id="4" creationId="{83F5AC82-2A89-46D0-AE4C-CF82C6FD47F2}"/>
          </ac:spMkLst>
        </pc:spChg>
        <pc:spChg chg="mod">
          <ac:chgData name="David Modrak" userId="a441ea41-a2b3-4239-bd2a-8abb7ef788d0" providerId="ADAL" clId="{1F3F0C51-F0B7-4B2F-8501-F61884DCEA29}" dt="2021-07-26T13:17:53.180" v="302" actId="1036"/>
          <ac:spMkLst>
            <pc:docMk/>
            <pc:sldMk cId="3193031423" sldId="4505"/>
            <ac:spMk id="9" creationId="{A584C5D3-4C00-4D61-B857-70F21CD8A22C}"/>
          </ac:spMkLst>
        </pc:spChg>
        <pc:picChg chg="add mod">
          <ac:chgData name="David Modrak" userId="a441ea41-a2b3-4239-bd2a-8abb7ef788d0" providerId="ADAL" clId="{1F3F0C51-F0B7-4B2F-8501-F61884DCEA29}" dt="2021-07-26T13:31:47.654" v="375" actId="14861"/>
          <ac:picMkLst>
            <pc:docMk/>
            <pc:sldMk cId="3193031423" sldId="4505"/>
            <ac:picMk id="1026" creationId="{99412552-A852-4355-A673-7E3396E23803}"/>
          </ac:picMkLst>
        </pc:picChg>
      </pc:sldChg>
      <pc:sldChg chg="modSp mod ord">
        <pc:chgData name="David Modrak" userId="a441ea41-a2b3-4239-bd2a-8abb7ef788d0" providerId="ADAL" clId="{1F3F0C51-F0B7-4B2F-8501-F61884DCEA29}" dt="2021-07-27T18:47:03.473" v="1299"/>
        <pc:sldMkLst>
          <pc:docMk/>
          <pc:sldMk cId="1577882424" sldId="4506"/>
        </pc:sldMkLst>
        <pc:graphicFrameChg chg="mod modGraphic">
          <ac:chgData name="David Modrak" userId="a441ea41-a2b3-4239-bd2a-8abb7ef788d0" providerId="ADAL" clId="{1F3F0C51-F0B7-4B2F-8501-F61884DCEA29}" dt="2021-07-26T14:20:39.325" v="607" actId="14100"/>
          <ac:graphicFrameMkLst>
            <pc:docMk/>
            <pc:sldMk cId="1577882424" sldId="4506"/>
            <ac:graphicFrameMk id="6" creationId="{0EB10003-4C95-47A9-94B4-DD64A9414EB6}"/>
          </ac:graphicFrameMkLst>
        </pc:graphicFrameChg>
      </pc:sldChg>
      <pc:sldChg chg="addSp modSp mod ord delCm">
        <pc:chgData name="David Modrak" userId="a441ea41-a2b3-4239-bd2a-8abb7ef788d0" providerId="ADAL" clId="{1F3F0C51-F0B7-4B2F-8501-F61884DCEA29}" dt="2021-07-27T18:47:46.492" v="1301"/>
        <pc:sldMkLst>
          <pc:docMk/>
          <pc:sldMk cId="3981257106" sldId="4509"/>
        </pc:sldMkLst>
        <pc:spChg chg="mod">
          <ac:chgData name="David Modrak" userId="a441ea41-a2b3-4239-bd2a-8abb7ef788d0" providerId="ADAL" clId="{1F3F0C51-F0B7-4B2F-8501-F61884DCEA29}" dt="2021-07-19T02:21:05.073" v="27" actId="20577"/>
          <ac:spMkLst>
            <pc:docMk/>
            <pc:sldMk cId="3981257106" sldId="4509"/>
            <ac:spMk id="2" creationId="{00000000-0000-0000-0000-000000000000}"/>
          </ac:spMkLst>
        </pc:spChg>
        <pc:spChg chg="mod">
          <ac:chgData name="David Modrak" userId="a441ea41-a2b3-4239-bd2a-8abb7ef788d0" providerId="ADAL" clId="{1F3F0C51-F0B7-4B2F-8501-F61884DCEA29}" dt="2021-07-26T14:16:50.823" v="558" actId="948"/>
          <ac:spMkLst>
            <pc:docMk/>
            <pc:sldMk cId="3981257106" sldId="4509"/>
            <ac:spMk id="3" creationId="{00000000-0000-0000-0000-000000000000}"/>
          </ac:spMkLst>
        </pc:spChg>
        <pc:spChg chg="add mod">
          <ac:chgData name="David Modrak" userId="a441ea41-a2b3-4239-bd2a-8abb7ef788d0" providerId="ADAL" clId="{1F3F0C51-F0B7-4B2F-8501-F61884DCEA29}" dt="2021-07-26T14:17:05.639" v="574" actId="1035"/>
          <ac:spMkLst>
            <pc:docMk/>
            <pc:sldMk cId="3981257106" sldId="4509"/>
            <ac:spMk id="4" creationId="{B227EB83-E60E-4341-8893-053A38D8BA8A}"/>
          </ac:spMkLst>
        </pc:spChg>
      </pc:sldChg>
      <pc:sldChg chg="addSp delSp modSp mod">
        <pc:chgData name="David Modrak" userId="a441ea41-a2b3-4239-bd2a-8abb7ef788d0" providerId="ADAL" clId="{1F3F0C51-F0B7-4B2F-8501-F61884DCEA29}" dt="2021-07-27T15:32:27.778" v="1278" actId="20577"/>
        <pc:sldMkLst>
          <pc:docMk/>
          <pc:sldMk cId="3683983280" sldId="4515"/>
        </pc:sldMkLst>
        <pc:spChg chg="mod">
          <ac:chgData name="David Modrak" userId="a441ea41-a2b3-4239-bd2a-8abb7ef788d0" providerId="ADAL" clId="{1F3F0C51-F0B7-4B2F-8501-F61884DCEA29}" dt="2021-07-27T15:32:27.778" v="1278" actId="20577"/>
          <ac:spMkLst>
            <pc:docMk/>
            <pc:sldMk cId="3683983280" sldId="4515"/>
            <ac:spMk id="2" creationId="{00000000-0000-0000-0000-000000000000}"/>
          </ac:spMkLst>
        </pc:spChg>
        <pc:spChg chg="add del mod">
          <ac:chgData name="David Modrak" userId="a441ea41-a2b3-4239-bd2a-8abb7ef788d0" providerId="ADAL" clId="{1F3F0C51-F0B7-4B2F-8501-F61884DCEA29}" dt="2021-07-27T02:28:39.846" v="1094" actId="478"/>
          <ac:spMkLst>
            <pc:docMk/>
            <pc:sldMk cId="3683983280" sldId="4515"/>
            <ac:spMk id="4" creationId="{7BA1D57D-8D34-4C80-94C9-E40EC049F7EB}"/>
          </ac:spMkLst>
        </pc:spChg>
      </pc:sldChg>
      <pc:sldChg chg="addSp modSp mod">
        <pc:chgData name="David Modrak" userId="a441ea41-a2b3-4239-bd2a-8abb7ef788d0" providerId="ADAL" clId="{1F3F0C51-F0B7-4B2F-8501-F61884DCEA29}" dt="2021-07-27T02:33:30.127" v="1219" actId="1036"/>
        <pc:sldMkLst>
          <pc:docMk/>
          <pc:sldMk cId="2480361942" sldId="4518"/>
        </pc:sldMkLst>
        <pc:spChg chg="mod">
          <ac:chgData name="David Modrak" userId="a441ea41-a2b3-4239-bd2a-8abb7ef788d0" providerId="ADAL" clId="{1F3F0C51-F0B7-4B2F-8501-F61884DCEA29}" dt="2021-07-26T12:51:27.409" v="265" actId="20577"/>
          <ac:spMkLst>
            <pc:docMk/>
            <pc:sldMk cId="2480361942" sldId="4518"/>
            <ac:spMk id="2" creationId="{00000000-0000-0000-0000-000000000000}"/>
          </ac:spMkLst>
        </pc:spChg>
        <pc:spChg chg="mod">
          <ac:chgData name="David Modrak" userId="a441ea41-a2b3-4239-bd2a-8abb7ef788d0" providerId="ADAL" clId="{1F3F0C51-F0B7-4B2F-8501-F61884DCEA29}" dt="2021-07-27T02:33:20.560" v="1213" actId="255"/>
          <ac:spMkLst>
            <pc:docMk/>
            <pc:sldMk cId="2480361942" sldId="4518"/>
            <ac:spMk id="3" creationId="{00000000-0000-0000-0000-000000000000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0" creationId="{4FDBF10E-75A7-594A-A24D-D756677545FB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1" creationId="{2B66E795-8D7E-B34D-94CD-6C70B258DA00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2" creationId="{AF1D3E12-1E41-D847-8FEB-C5ACF2086AC1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3" creationId="{4FFE7F78-B34B-A64B-A64D-E416B372D2F3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4" creationId="{B03B20F2-1757-EE4F-8D4F-1B82EF75304D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5" creationId="{D419F8B7-D67A-9148-92CD-A29F18630C7E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6" creationId="{36218958-2DC8-2747-BF20-5AB947B9A96A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7" creationId="{9C9A074B-4EA4-3248-8468-CE6ADB174C91}"/>
          </ac:spMkLst>
        </pc:spChg>
        <pc:spChg chg="mod">
          <ac:chgData name="David Modrak" userId="a441ea41-a2b3-4239-bd2a-8abb7ef788d0" providerId="ADAL" clId="{1F3F0C51-F0B7-4B2F-8501-F61884DCEA29}" dt="2021-07-27T02:29:25.885" v="1095" actId="164"/>
          <ac:spMkLst>
            <pc:docMk/>
            <pc:sldMk cId="2480361942" sldId="4518"/>
            <ac:spMk id="48" creationId="{5AF0DED3-0DAD-FE4E-92FE-1295EDF6D9AB}"/>
          </ac:spMkLst>
        </pc:spChg>
        <pc:spChg chg="mod">
          <ac:chgData name="David Modrak" userId="a441ea41-a2b3-4239-bd2a-8abb7ef788d0" providerId="ADAL" clId="{1F3F0C51-F0B7-4B2F-8501-F61884DCEA29}" dt="2021-07-27T02:33:30.127" v="1219" actId="1036"/>
          <ac:spMkLst>
            <pc:docMk/>
            <pc:sldMk cId="2480361942" sldId="4518"/>
            <ac:spMk id="49" creationId="{2F871E0D-29B8-4C43-AB03-C5ABACAAC595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75" creationId="{15EF3DA4-9C46-C24F-84CE-3155D7CFA7C7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76" creationId="{6F252369-77AF-D54F-9CCC-719E6EBDF4D7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77" creationId="{C11662FB-A2FD-1542-977F-42BF2C2FB527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78" creationId="{CEBF7E59-0315-FF44-9F93-4FE8053E3F30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79" creationId="{0D899A88-765C-0D47-82D1-B470C0D94C0A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80" creationId="{B7682F08-EEB5-7245-9773-0E9902CD5CAB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81" creationId="{F4002FA4-F538-464A-8EB5-BC0EC1A3FED6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82" creationId="{F8555C11-190A-2249-A22E-ECABA217BAEA}"/>
          </ac:spMkLst>
        </pc:spChg>
        <pc:spChg chg="mod">
          <ac:chgData name="David Modrak" userId="a441ea41-a2b3-4239-bd2a-8abb7ef788d0" providerId="ADAL" clId="{1F3F0C51-F0B7-4B2F-8501-F61884DCEA29}" dt="2021-07-27T02:29:32.520" v="1096" actId="164"/>
          <ac:spMkLst>
            <pc:docMk/>
            <pc:sldMk cId="2480361942" sldId="4518"/>
            <ac:spMk id="83" creationId="{68FD23EA-EB13-2445-B1AD-29DF7EB6C2E4}"/>
          </ac:spMkLst>
        </pc:spChg>
        <pc:spChg chg="mod">
          <ac:chgData name="David Modrak" userId="a441ea41-a2b3-4239-bd2a-8abb7ef788d0" providerId="ADAL" clId="{1F3F0C51-F0B7-4B2F-8501-F61884DCEA29}" dt="2021-07-27T02:33:30.127" v="1219" actId="1036"/>
          <ac:spMkLst>
            <pc:docMk/>
            <pc:sldMk cId="2480361942" sldId="4518"/>
            <ac:spMk id="88" creationId="{ABB0850F-7CA5-D044-B2E4-B1E91876E3E4}"/>
          </ac:spMkLst>
        </pc:spChg>
        <pc:grpChg chg="add mod">
          <ac:chgData name="David Modrak" userId="a441ea41-a2b3-4239-bd2a-8abb7ef788d0" providerId="ADAL" clId="{1F3F0C51-F0B7-4B2F-8501-F61884DCEA29}" dt="2021-07-27T02:33:30.127" v="1219" actId="1036"/>
          <ac:grpSpMkLst>
            <pc:docMk/>
            <pc:sldMk cId="2480361942" sldId="4518"/>
            <ac:grpSpMk id="5" creationId="{CE1CEC1C-9A79-41FC-8A19-C66C4932038F}"/>
          </ac:grpSpMkLst>
        </pc:grpChg>
        <pc:grpChg chg="add mod">
          <ac:chgData name="David Modrak" userId="a441ea41-a2b3-4239-bd2a-8abb7ef788d0" providerId="ADAL" clId="{1F3F0C51-F0B7-4B2F-8501-F61884DCEA29}" dt="2021-07-27T02:33:30.127" v="1219" actId="1036"/>
          <ac:grpSpMkLst>
            <pc:docMk/>
            <pc:sldMk cId="2480361942" sldId="4518"/>
            <ac:grpSpMk id="7" creationId="{FEE402EE-96DF-4F37-9735-6D358AFA59BA}"/>
          </ac:grpSpMkLst>
        </pc:grpChg>
        <pc:graphicFrameChg chg="mod modGraphic">
          <ac:chgData name="David Modrak" userId="a441ea41-a2b3-4239-bd2a-8abb7ef788d0" providerId="ADAL" clId="{1F3F0C51-F0B7-4B2F-8501-F61884DCEA29}" dt="2021-07-27T02:33:30.127" v="1219" actId="1036"/>
          <ac:graphicFrameMkLst>
            <pc:docMk/>
            <pc:sldMk cId="2480361942" sldId="4518"/>
            <ac:graphicFrameMk id="4" creationId="{103BDD8C-9846-9440-9ECC-402BB25C6692}"/>
          </ac:graphicFrameMkLst>
        </pc:graphicFrameChg>
        <pc:graphicFrameChg chg="mod modGraphic">
          <ac:chgData name="David Modrak" userId="a441ea41-a2b3-4239-bd2a-8abb7ef788d0" providerId="ADAL" clId="{1F3F0C51-F0B7-4B2F-8501-F61884DCEA29}" dt="2021-07-27T02:33:30.127" v="1219" actId="1036"/>
          <ac:graphicFrameMkLst>
            <pc:docMk/>
            <pc:sldMk cId="2480361942" sldId="4518"/>
            <ac:graphicFrameMk id="87" creationId="{B97E265D-19D3-0A4A-81F0-C2E189BD9F7A}"/>
          </ac:graphicFrameMkLst>
        </pc:graphicFrame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6" creationId="{0718D5ED-672B-CB4E-A569-31BF686612A1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9" creationId="{873AF459-7791-674D-A28F-5C7E41C054D7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11" creationId="{FC2D1272-B1B3-C54E-80C4-C8C8503035FB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13" creationId="{13C028CB-0D33-D04B-BBA2-F9B16DEF8F28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15" creationId="{E593F6E7-C5B0-924D-92AB-400588D0E4A9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16" creationId="{928422F7-6263-1D4F-988E-B2C1BECE18F4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17" creationId="{AFA950B7-DC63-5042-B107-550DDBCCBA86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18" creationId="{8FE61338-6037-4244-AF47-807E74AF0D09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19" creationId="{26015840-35D7-D44E-B22C-C3AF4C17ACE8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0" creationId="{F268E7FD-FE8F-294F-8D20-FADE2215E905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1" creationId="{6E8D3BDE-7B59-624D-B9BD-FFE2AB25CDAE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2" creationId="{44190767-C9F0-3B41-92A0-3EAB32B4A12F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3" creationId="{FA0D3DA0-DBB6-F74E-94E7-6BB3D75956E0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5" creationId="{0DD8A2DB-A038-8C40-A33D-89521638C1DE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6" creationId="{02DB7059-D6B6-534C-A9C7-8FB3D4CDD071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7" creationId="{2BC2C79A-C130-D544-A59E-61343BA85BC8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8" creationId="{F69A2247-6847-554D-8FE6-E110D6775051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29" creationId="{68290F9D-78D4-B34E-8B19-2707261E1E1B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30" creationId="{93F38FFE-1C68-0A4A-8191-9FE23B1BB93D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32" creationId="{CDAB9E97-DBB0-A143-987B-ACD0E338D7B8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33" creationId="{716E6EDC-7782-224C-BB4D-34F7AE6CC0BD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34" creationId="{7A9B0486-D63C-7648-9C0F-9979840E604C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36" creationId="{20C14E6B-6DD6-3E43-A66D-851ACF9A9D21}"/>
          </ac:cxnSpMkLst>
        </pc:cxnChg>
        <pc:cxnChg chg="mod">
          <ac:chgData name="David Modrak" userId="a441ea41-a2b3-4239-bd2a-8abb7ef788d0" providerId="ADAL" clId="{1F3F0C51-F0B7-4B2F-8501-F61884DCEA29}" dt="2021-07-27T02:29:25.885" v="1095" actId="164"/>
          <ac:cxnSpMkLst>
            <pc:docMk/>
            <pc:sldMk cId="2480361942" sldId="4518"/>
            <ac:cxnSpMk id="38" creationId="{31917FE5-A54E-D34F-A872-BAF842E3F884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1" creationId="{017DA476-1530-0C45-8751-6C4268D05884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2" creationId="{9827EB42-A8BB-0F40-A383-E50A7A160EB2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3" creationId="{D6BD47BE-458A-2B48-A619-ABBB7E68A74E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4" creationId="{23F7AC55-CDB3-C34F-9DA5-372E3F33B350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5" creationId="{ED0B8110-A0AE-224B-A595-A9F02CF458E0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6" creationId="{F64CA6C3-4EC5-104A-8CCF-3116BC8F9FBD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7" creationId="{85B9722A-1445-F544-8F13-E8F58D63CC86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8" creationId="{08CD556E-83C4-CD4F-9D5C-0FE484EDB770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59" creationId="{E6C93FB5-F9A2-B345-9D27-03F6E266672A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0" creationId="{8103F43E-CB70-4A41-8626-A8AFBCC5546B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1" creationId="{0379F26C-72C7-9E46-9D28-225BC59C58FA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2" creationId="{91837C8E-5640-724F-8220-43B846B6D61E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3" creationId="{80FEB15B-B9A6-394A-B7FE-21DC6F65C7F4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4" creationId="{0B1208A0-4AD5-0048-B1AE-B6499E65317C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5" creationId="{5255EBDD-CCF1-7241-8A28-04F497E275C2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6" creationId="{8AB12CFA-A1CD-8D42-9B75-9D49812B6E30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7" creationId="{58A2BFA8-AA31-4449-9690-86A297941E0B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8" creationId="{D49D73F6-C18D-7B40-BE8D-69CB0A8E1362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69" creationId="{BCBFE813-7006-284A-8931-39CFE85A611D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70" creationId="{F92CA185-CBF8-5F4B-94EE-6EFB019EEEC4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71" creationId="{9C88328C-3D7F-604B-A286-156B2EE20C8B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72" creationId="{E4DF1173-86BD-654C-BD62-848F98EC907E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73" creationId="{E0D1C4C7-AE5B-FE4E-B0A8-C80FA8DA9F32}"/>
          </ac:cxnSpMkLst>
        </pc:cxnChg>
        <pc:cxnChg chg="mod">
          <ac:chgData name="David Modrak" userId="a441ea41-a2b3-4239-bd2a-8abb7ef788d0" providerId="ADAL" clId="{1F3F0C51-F0B7-4B2F-8501-F61884DCEA29}" dt="2021-07-27T02:29:32.520" v="1096" actId="164"/>
          <ac:cxnSpMkLst>
            <pc:docMk/>
            <pc:sldMk cId="2480361942" sldId="4518"/>
            <ac:cxnSpMk id="74" creationId="{30DA1AD4-474B-FD49-876A-9A575F7FBD75}"/>
          </ac:cxnSpMkLst>
        </pc:cxnChg>
      </pc:sldChg>
      <pc:sldChg chg="modSp mod">
        <pc:chgData name="David Modrak" userId="a441ea41-a2b3-4239-bd2a-8abb7ef788d0" providerId="ADAL" clId="{1F3F0C51-F0B7-4B2F-8501-F61884DCEA29}" dt="2021-07-27T16:04:03.625" v="1285" actId="20577"/>
        <pc:sldMkLst>
          <pc:docMk/>
          <pc:sldMk cId="3238613067" sldId="4520"/>
        </pc:sldMkLst>
        <pc:spChg chg="mod">
          <ac:chgData name="David Modrak" userId="a441ea41-a2b3-4239-bd2a-8abb7ef788d0" providerId="ADAL" clId="{1F3F0C51-F0B7-4B2F-8501-F61884DCEA29}" dt="2021-07-27T16:04:03.625" v="1285" actId="20577"/>
          <ac:spMkLst>
            <pc:docMk/>
            <pc:sldMk cId="3238613067" sldId="4520"/>
            <ac:spMk id="2" creationId="{00000000-0000-0000-0000-000000000000}"/>
          </ac:spMkLst>
        </pc:spChg>
        <pc:spChg chg="mod">
          <ac:chgData name="David Modrak" userId="a441ea41-a2b3-4239-bd2a-8abb7ef788d0" providerId="ADAL" clId="{1F3F0C51-F0B7-4B2F-8501-F61884DCEA29}" dt="2021-07-26T14:11:17.359" v="504" actId="6549"/>
          <ac:spMkLst>
            <pc:docMk/>
            <pc:sldMk cId="3238613067" sldId="4520"/>
            <ac:spMk id="3" creationId="{00000000-0000-0000-0000-000000000000}"/>
          </ac:spMkLst>
        </pc:spChg>
        <pc:spChg chg="mod">
          <ac:chgData name="David Modrak" userId="a441ea41-a2b3-4239-bd2a-8abb7ef788d0" providerId="ADAL" clId="{1F3F0C51-F0B7-4B2F-8501-F61884DCEA29}" dt="2021-07-26T14:11:30.015" v="521" actId="1036"/>
          <ac:spMkLst>
            <pc:docMk/>
            <pc:sldMk cId="3238613067" sldId="4520"/>
            <ac:spMk id="8" creationId="{0D501584-DA7D-4D82-A233-1A3D427B3DE4}"/>
          </ac:spMkLst>
        </pc:spChg>
      </pc:sldChg>
      <pc:sldChg chg="modSp mod delCm">
        <pc:chgData name="David Modrak" userId="a441ea41-a2b3-4239-bd2a-8abb7ef788d0" providerId="ADAL" clId="{1F3F0C51-F0B7-4B2F-8501-F61884DCEA29}" dt="2021-07-19T02:22:35.314" v="53" actId="20577"/>
        <pc:sldMkLst>
          <pc:docMk/>
          <pc:sldMk cId="2997876732" sldId="4521"/>
        </pc:sldMkLst>
        <pc:spChg chg="mod">
          <ac:chgData name="David Modrak" userId="a441ea41-a2b3-4239-bd2a-8abb7ef788d0" providerId="ADAL" clId="{1F3F0C51-F0B7-4B2F-8501-F61884DCEA29}" dt="2021-07-19T02:22:35.314" v="53" actId="20577"/>
          <ac:spMkLst>
            <pc:docMk/>
            <pc:sldMk cId="2997876732" sldId="4521"/>
            <ac:spMk id="3" creationId="{00000000-0000-0000-0000-000000000000}"/>
          </ac:spMkLst>
        </pc:spChg>
      </pc:sldChg>
      <pc:sldChg chg="addSp delSp modSp mod">
        <pc:chgData name="David Modrak" userId="a441ea41-a2b3-4239-bd2a-8abb7ef788d0" providerId="ADAL" clId="{1F3F0C51-F0B7-4B2F-8501-F61884DCEA29}" dt="2021-07-27T02:40:12.809" v="1259" actId="403"/>
        <pc:sldMkLst>
          <pc:docMk/>
          <pc:sldMk cId="2805553696" sldId="4522"/>
        </pc:sldMkLst>
        <pc:spChg chg="mod">
          <ac:chgData name="David Modrak" userId="a441ea41-a2b3-4239-bd2a-8abb7ef788d0" providerId="ADAL" clId="{1F3F0C51-F0B7-4B2F-8501-F61884DCEA29}" dt="2021-07-22T20:56:09.539" v="209" actId="20577"/>
          <ac:spMkLst>
            <pc:docMk/>
            <pc:sldMk cId="2805553696" sldId="4522"/>
            <ac:spMk id="2" creationId="{00000000-0000-0000-0000-000000000000}"/>
          </ac:spMkLst>
        </pc:spChg>
        <pc:spChg chg="mod">
          <ac:chgData name="David Modrak" userId="a441ea41-a2b3-4239-bd2a-8abb7ef788d0" providerId="ADAL" clId="{1F3F0C51-F0B7-4B2F-8501-F61884DCEA29}" dt="2021-07-27T02:39:08.766" v="1250" actId="1038"/>
          <ac:spMkLst>
            <pc:docMk/>
            <pc:sldMk cId="2805553696" sldId="4522"/>
            <ac:spMk id="48" creationId="{213CA6EA-BDFF-C44D-9F30-C8D9FC89AED1}"/>
          </ac:spMkLst>
        </pc:spChg>
        <pc:spChg chg="mod">
          <ac:chgData name="David Modrak" userId="a441ea41-a2b3-4239-bd2a-8abb7ef788d0" providerId="ADAL" clId="{1F3F0C51-F0B7-4B2F-8501-F61884DCEA29}" dt="2021-07-27T02:39:51.556" v="1258" actId="20577"/>
          <ac:spMkLst>
            <pc:docMk/>
            <pc:sldMk cId="2805553696" sldId="4522"/>
            <ac:spMk id="50" creationId="{FDCA8ADF-419C-6D40-951E-D29FFEC99FB7}"/>
          </ac:spMkLst>
        </pc:spChg>
        <pc:spChg chg="mod">
          <ac:chgData name="David Modrak" userId="a441ea41-a2b3-4239-bd2a-8abb7ef788d0" providerId="ADAL" clId="{1F3F0C51-F0B7-4B2F-8501-F61884DCEA29}" dt="2021-07-27T02:40:12.809" v="1259" actId="403"/>
          <ac:spMkLst>
            <pc:docMk/>
            <pc:sldMk cId="2805553696" sldId="4522"/>
            <ac:spMk id="51" creationId="{D10BB743-63E9-C94C-82CD-70463E623851}"/>
          </ac:spMkLst>
        </pc:spChg>
        <pc:spChg chg="add del mod">
          <ac:chgData name="David Modrak" userId="a441ea41-a2b3-4239-bd2a-8abb7ef788d0" providerId="ADAL" clId="{1F3F0C51-F0B7-4B2F-8501-F61884DCEA29}" dt="2021-07-26T14:02:37.752" v="376" actId="478"/>
          <ac:spMkLst>
            <pc:docMk/>
            <pc:sldMk cId="2805553696" sldId="4522"/>
            <ac:spMk id="53" creationId="{48BB66A6-2500-44B5-B616-793B1B2AABDE}"/>
          </ac:spMkLst>
        </pc:spChg>
        <pc:picChg chg="mod">
          <ac:chgData name="David Modrak" userId="a441ea41-a2b3-4239-bd2a-8abb7ef788d0" providerId="ADAL" clId="{1F3F0C51-F0B7-4B2F-8501-F61884DCEA29}" dt="2021-07-27T02:39:12.801" v="1252" actId="1076"/>
          <ac:picMkLst>
            <pc:docMk/>
            <pc:sldMk cId="2805553696" sldId="4522"/>
            <ac:picMk id="5" creationId="{8E88FEF7-116E-4254-82C4-F08E3218396B}"/>
          </ac:picMkLst>
        </pc:picChg>
      </pc:sldChg>
      <pc:sldChg chg="addSp delSp modSp add mod">
        <pc:chgData name="David Modrak" userId="a441ea41-a2b3-4239-bd2a-8abb7ef788d0" providerId="ADAL" clId="{1F3F0C51-F0B7-4B2F-8501-F61884DCEA29}" dt="2021-07-27T16:06:28.273" v="1297" actId="20577"/>
        <pc:sldMkLst>
          <pc:docMk/>
          <pc:sldMk cId="3082764046" sldId="4523"/>
        </pc:sldMkLst>
        <pc:spChg chg="mod">
          <ac:chgData name="David Modrak" userId="a441ea41-a2b3-4239-bd2a-8abb7ef788d0" providerId="ADAL" clId="{1F3F0C51-F0B7-4B2F-8501-F61884DCEA29}" dt="2021-07-26T15:22:27.411" v="1092" actId="20577"/>
          <ac:spMkLst>
            <pc:docMk/>
            <pc:sldMk cId="3082764046" sldId="4523"/>
            <ac:spMk id="2" creationId="{00000000-0000-0000-0000-000000000000}"/>
          </ac:spMkLst>
        </pc:spChg>
        <pc:spChg chg="mod">
          <ac:chgData name="David Modrak" userId="a441ea41-a2b3-4239-bd2a-8abb7ef788d0" providerId="ADAL" clId="{1F3F0C51-F0B7-4B2F-8501-F61884DCEA29}" dt="2021-07-27T16:06:23.042" v="1291" actId="6549"/>
          <ac:spMkLst>
            <pc:docMk/>
            <pc:sldMk cId="3082764046" sldId="4523"/>
            <ac:spMk id="3" creationId="{00000000-0000-0000-0000-000000000000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" creationId="{694A5780-2369-074F-956C-ACCA8EF6B6AB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6" creationId="{C276C8ED-AC05-EB4E-AE0F-F4E479FB90EC}"/>
          </ac:spMkLst>
        </pc:spChg>
        <pc:spChg chg="del">
          <ac:chgData name="David Modrak" userId="a441ea41-a2b3-4239-bd2a-8abb7ef788d0" providerId="ADAL" clId="{1F3F0C51-F0B7-4B2F-8501-F61884DCEA29}" dt="2021-07-26T14:03:04.489" v="380" actId="478"/>
          <ac:spMkLst>
            <pc:docMk/>
            <pc:sldMk cId="3082764046" sldId="4523"/>
            <ac:spMk id="7" creationId="{865FBEB0-25C9-4BFA-B4A8-E4B9EF4F2A77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8" creationId="{B265AA39-2B03-8344-AA94-F8688BBE5112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9" creationId="{C518E1CF-4930-BC4C-BAB6-D61CD6E7F3BA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0" creationId="{C7F0B0E2-6E4B-A644-A8FA-DA5183BFAE82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1" creationId="{379FE0B7-3082-CB43-9C82-15C74604D2BC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2" creationId="{240126C2-B0C3-7C45-B0BB-84750F3039F4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3" creationId="{2553D916-97A7-D442-8C24-6D519ECE6CD9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4" creationId="{96765DAA-52B7-DD4D-8C49-98C0D2B70E5A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5" creationId="{77CDDBB0-ED32-ED48-A23D-BC9D8F9A4B65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6" creationId="{B4930FD9-FCCC-EC41-9844-32392298A7E4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7" creationId="{984D185B-D986-924A-9E2A-332B393FE4A5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8" creationId="{44A05A29-6223-1647-8287-CFCD90DB59CA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19" creationId="{C9D78669-A54B-1345-9E54-4239F10700B8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0" creationId="{C043AB20-AA68-2B40-8A46-B76E7A682B86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1" creationId="{5E5CE544-6BC2-1E4C-A75F-6567C8B49A08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2" creationId="{30F41AC5-42C3-8C49-831A-E98E9478714C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3" creationId="{975137CB-4F92-A34A-936F-C5FB539CCEAE}"/>
          </ac:spMkLst>
        </pc:spChg>
        <pc:spChg chg="mod">
          <ac:chgData name="David Modrak" userId="a441ea41-a2b3-4239-bd2a-8abb7ef788d0" providerId="ADAL" clId="{1F3F0C51-F0B7-4B2F-8501-F61884DCEA29}" dt="2021-07-26T15:20:44.704" v="1078" actId="20577"/>
          <ac:spMkLst>
            <pc:docMk/>
            <pc:sldMk cId="3082764046" sldId="4523"/>
            <ac:spMk id="24" creationId="{00000000-0000-0000-0000-000000000000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5" creationId="{CAB1AFA2-21F4-C945-948E-C2D519F1BAB7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6" creationId="{D661DCF4-4B8D-5042-9E4F-F2E28D2A8880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7" creationId="{2B370316-164D-0D42-85F8-499929DA440B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8" creationId="{FD163231-5280-F44C-BF18-F0BCF7739730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29" creationId="{9DA20F60-B7F7-194F-869B-9B8E6809D601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0" creationId="{6BE35886-6F26-F549-A2FD-7E9089D2BC5D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1" creationId="{22FCE524-D082-9C4B-9703-2D52BA091451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2" creationId="{4A671B23-AEBE-BA4F-A1E5-D7933B7FFA74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3" creationId="{5CC3ACD0-9160-1F4C-BA83-6397D79D2104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4" creationId="{7392A588-C054-4B44-9598-432105DE64C0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5" creationId="{7C630B45-7287-4543-A711-293389C935C8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6" creationId="{014F82FD-7B75-7645-B64B-57DE809471F8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7" creationId="{3FF2206A-796B-644C-9833-531E36B47518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8" creationId="{38E2107E-829B-A14D-B2B3-A8B430C1FD3B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39" creationId="{7653D68D-7442-5143-8BEA-1D94D32512F7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0" creationId="{A23E5D93-4433-D943-81DE-FA302213E7F8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1" creationId="{D0916A98-905F-BE42-B5B9-762FE8D560C9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2" creationId="{93E7B5D9-63A3-7B47-8042-0073B7C055E9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3" creationId="{F6176101-0469-7C43-B7AF-D18C6628C0E6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4" creationId="{25A64BE6-7333-8C48-9469-58BA7949B34B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5" creationId="{AF6F34AC-09AC-BF4C-BDF3-299373D2BF3B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6" creationId="{3C61F896-6B07-F742-88BC-956A60AEFE90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7" creationId="{88C32E1B-A10B-AA4D-856B-DBF7A66B6F19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8" creationId="{213CA6EA-BDFF-C44D-9F30-C8D9FC89AED1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49" creationId="{32C66A93-AFBA-B447-AD08-13A8A1242B11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50" creationId="{FDCA8ADF-419C-6D40-951E-D29FFEC99FB7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51" creationId="{D10BB743-63E9-C94C-82CD-70463E623851}"/>
          </ac:spMkLst>
        </pc:spChg>
        <pc:spChg chg="del">
          <ac:chgData name="David Modrak" userId="a441ea41-a2b3-4239-bd2a-8abb7ef788d0" providerId="ADAL" clId="{1F3F0C51-F0B7-4B2F-8501-F61884DCEA29}" dt="2021-07-26T14:02:50.554" v="379" actId="478"/>
          <ac:spMkLst>
            <pc:docMk/>
            <pc:sldMk cId="3082764046" sldId="4523"/>
            <ac:spMk id="52" creationId="{20AF6598-15C2-7940-B92A-80C517142B9F}"/>
          </ac:spMkLst>
        </pc:spChg>
        <pc:spChg chg="add del mod topLvl">
          <ac:chgData name="David Modrak" userId="a441ea41-a2b3-4239-bd2a-8abb7ef788d0" providerId="ADAL" clId="{1F3F0C51-F0B7-4B2F-8501-F61884DCEA29}" dt="2021-07-26T14:47:55.831" v="1002" actId="478"/>
          <ac:spMkLst>
            <pc:docMk/>
            <pc:sldMk cId="3082764046" sldId="4523"/>
            <ac:spMk id="54" creationId="{B0C5EACF-5A98-4FFE-B95D-C617E976ED2B}"/>
          </ac:spMkLst>
        </pc:spChg>
        <pc:spChg chg="add mod topLvl">
          <ac:chgData name="David Modrak" userId="a441ea41-a2b3-4239-bd2a-8abb7ef788d0" providerId="ADAL" clId="{1F3F0C51-F0B7-4B2F-8501-F61884DCEA29}" dt="2021-07-26T14:48:06.744" v="1009" actId="1036"/>
          <ac:spMkLst>
            <pc:docMk/>
            <pc:sldMk cId="3082764046" sldId="4523"/>
            <ac:spMk id="55" creationId="{6362F917-AB95-436D-85A5-75ED5B3DAA48}"/>
          </ac:spMkLst>
        </pc:spChg>
        <pc:spChg chg="add mod">
          <ac:chgData name="David Modrak" userId="a441ea41-a2b3-4239-bd2a-8abb7ef788d0" providerId="ADAL" clId="{1F3F0C51-F0B7-4B2F-8501-F61884DCEA29}" dt="2021-07-26T14:43:33.822" v="802" actId="404"/>
          <ac:spMkLst>
            <pc:docMk/>
            <pc:sldMk cId="3082764046" sldId="4523"/>
            <ac:spMk id="57" creationId="{01F9E855-655F-4779-92E7-D78BF859A07A}"/>
          </ac:spMkLst>
        </pc:spChg>
        <pc:spChg chg="add mod">
          <ac:chgData name="David Modrak" userId="a441ea41-a2b3-4239-bd2a-8abb7ef788d0" providerId="ADAL" clId="{1F3F0C51-F0B7-4B2F-8501-F61884DCEA29}" dt="2021-07-27T16:06:28.273" v="1297" actId="20577"/>
          <ac:spMkLst>
            <pc:docMk/>
            <pc:sldMk cId="3082764046" sldId="4523"/>
            <ac:spMk id="58" creationId="{DE52D7BE-24EC-48D9-A17C-D0F0B6962DF9}"/>
          </ac:spMkLst>
        </pc:spChg>
        <pc:spChg chg="del mod topLvl">
          <ac:chgData name="David Modrak" userId="a441ea41-a2b3-4239-bd2a-8abb7ef788d0" providerId="ADAL" clId="{1F3F0C51-F0B7-4B2F-8501-F61884DCEA29}" dt="2021-07-26T14:47:50.224" v="1001" actId="478"/>
          <ac:spMkLst>
            <pc:docMk/>
            <pc:sldMk cId="3082764046" sldId="4523"/>
            <ac:spMk id="60" creationId="{6106CC8F-026D-4F3F-B19D-264DDA78D884}"/>
          </ac:spMkLst>
        </pc:spChg>
        <pc:spChg chg="mod topLvl">
          <ac:chgData name="David Modrak" userId="a441ea41-a2b3-4239-bd2a-8abb7ef788d0" providerId="ADAL" clId="{1F3F0C51-F0B7-4B2F-8501-F61884DCEA29}" dt="2021-07-26T14:48:56.239" v="1019" actId="1037"/>
          <ac:spMkLst>
            <pc:docMk/>
            <pc:sldMk cId="3082764046" sldId="4523"/>
            <ac:spMk id="61" creationId="{0C270513-B339-4FB0-A307-63656ECE1228}"/>
          </ac:spMkLst>
        </pc:spChg>
        <pc:spChg chg="add mod">
          <ac:chgData name="David Modrak" userId="a441ea41-a2b3-4239-bd2a-8abb7ef788d0" providerId="ADAL" clId="{1F3F0C51-F0B7-4B2F-8501-F61884DCEA29}" dt="2021-07-26T14:44:42.645" v="900" actId="1038"/>
          <ac:spMkLst>
            <pc:docMk/>
            <pc:sldMk cId="3082764046" sldId="4523"/>
            <ac:spMk id="62" creationId="{B3C3F22B-F610-4996-ACBF-9A6E27F7D33A}"/>
          </ac:spMkLst>
        </pc:spChg>
        <pc:spChg chg="add del mod">
          <ac:chgData name="David Modrak" userId="a441ea41-a2b3-4239-bd2a-8abb7ef788d0" providerId="ADAL" clId="{1F3F0C51-F0B7-4B2F-8501-F61884DCEA29}" dt="2021-07-26T14:54:00.887" v="1060" actId="478"/>
          <ac:spMkLst>
            <pc:docMk/>
            <pc:sldMk cId="3082764046" sldId="4523"/>
            <ac:spMk id="64" creationId="{75302A76-D8D0-4680-B879-B9B288CBA1D9}"/>
          </ac:spMkLst>
        </pc:spChg>
        <pc:spChg chg="add del mod">
          <ac:chgData name="David Modrak" userId="a441ea41-a2b3-4239-bd2a-8abb7ef788d0" providerId="ADAL" clId="{1F3F0C51-F0B7-4B2F-8501-F61884DCEA29}" dt="2021-07-26T14:54:00.887" v="1060" actId="478"/>
          <ac:spMkLst>
            <pc:docMk/>
            <pc:sldMk cId="3082764046" sldId="4523"/>
            <ac:spMk id="65" creationId="{0D1F93CE-6F31-4A7A-AD7D-094E04569720}"/>
          </ac:spMkLst>
        </pc:spChg>
        <pc:grpChg chg="add del mod">
          <ac:chgData name="David Modrak" userId="a441ea41-a2b3-4239-bd2a-8abb7ef788d0" providerId="ADAL" clId="{1F3F0C51-F0B7-4B2F-8501-F61884DCEA29}" dt="2021-07-26T14:47:55.831" v="1002" actId="478"/>
          <ac:grpSpMkLst>
            <pc:docMk/>
            <pc:sldMk cId="3082764046" sldId="4523"/>
            <ac:grpSpMk id="56" creationId="{5AEEBE46-A42D-4DD7-B2D4-53EBA56A866D}"/>
          </ac:grpSpMkLst>
        </pc:grpChg>
        <pc:grpChg chg="add del mod ord">
          <ac:chgData name="David Modrak" userId="a441ea41-a2b3-4239-bd2a-8abb7ef788d0" providerId="ADAL" clId="{1F3F0C51-F0B7-4B2F-8501-F61884DCEA29}" dt="2021-07-26T14:47:50.224" v="1001" actId="478"/>
          <ac:grpSpMkLst>
            <pc:docMk/>
            <pc:sldMk cId="3082764046" sldId="4523"/>
            <ac:grpSpMk id="59" creationId="{7D16E1B4-E895-44BB-9D88-62326D1257F1}"/>
          </ac:grpSpMkLst>
        </pc:grpChg>
        <pc:graphicFrameChg chg="add mod">
          <ac:chgData name="David Modrak" userId="a441ea41-a2b3-4239-bd2a-8abb7ef788d0" providerId="ADAL" clId="{1F3F0C51-F0B7-4B2F-8501-F61884DCEA29}" dt="2021-07-26T14:41:54.590" v="801" actId="404"/>
          <ac:graphicFrameMkLst>
            <pc:docMk/>
            <pc:sldMk cId="3082764046" sldId="4523"/>
            <ac:graphicFrameMk id="53" creationId="{CB409B13-6E2A-4C55-A630-1BB3D2315FFC}"/>
          </ac:graphicFrameMkLst>
        </pc:graphicFrameChg>
        <pc:graphicFrameChg chg="add mod ord">
          <ac:chgData name="David Modrak" userId="a441ea41-a2b3-4239-bd2a-8abb7ef788d0" providerId="ADAL" clId="{1F3F0C51-F0B7-4B2F-8501-F61884DCEA29}" dt="2021-07-26T14:49:31.149" v="1023"/>
          <ac:graphicFrameMkLst>
            <pc:docMk/>
            <pc:sldMk cId="3082764046" sldId="4523"/>
            <ac:graphicFrameMk id="63" creationId="{A9493B97-97BB-4F16-AEF7-765AD2ABF497}"/>
          </ac:graphicFrameMkLst>
        </pc:graphicFrameChg>
        <pc:picChg chg="del">
          <ac:chgData name="David Modrak" userId="a441ea41-a2b3-4239-bd2a-8abb7ef788d0" providerId="ADAL" clId="{1F3F0C51-F0B7-4B2F-8501-F61884DCEA29}" dt="2021-07-26T14:02:43.922" v="378" actId="478"/>
          <ac:picMkLst>
            <pc:docMk/>
            <pc:sldMk cId="3082764046" sldId="4523"/>
            <ac:picMk id="5" creationId="{8E88FEF7-116E-4254-82C4-F08E3218396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penow-my.sharepoint.com/personal/modrakd_knowfully_com/Documents/Documents/Time%20sheets/Timesheet%20-%20Modrak%20-%20071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5-year relative survival</a:t>
            </a:r>
          </a:p>
        </c:rich>
      </c:tx>
      <c:layout>
        <c:manualLayout>
          <c:xMode val="edge"/>
          <c:yMode val="edge"/>
          <c:x val="0.22605143107111611"/>
          <c:y val="2.6747420408372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24C-0A42-A3A4-7FA12631CB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4C-0A42-A3A4-7FA12631CB81}"/>
              </c:ext>
            </c:extLst>
          </c:dPt>
          <c:cat>
            <c:strRef>
              <c:f>Sheet1!$B$3:$B$5</c:f>
              <c:strCache>
                <c:ptCount val="3"/>
                <c:pt idx="0">
                  <c:v>Localized</c:v>
                </c:pt>
                <c:pt idx="1">
                  <c:v>Regional</c:v>
                </c:pt>
                <c:pt idx="2">
                  <c:v>Metastases</c:v>
                </c:pt>
              </c:strCache>
            </c:strRef>
          </c:cat>
          <c:val>
            <c:numRef>
              <c:f>Sheet1!$C$3:$C$5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C-4A09-901F-4EBB45BB4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93127504"/>
        <c:axId val="993127832"/>
      </c:barChart>
      <c:catAx>
        <c:axId val="99312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127832"/>
        <c:crosses val="autoZero"/>
        <c:auto val="1"/>
        <c:lblAlgn val="ctr"/>
        <c:lblOffset val="100"/>
        <c:noMultiLvlLbl val="0"/>
      </c:catAx>
      <c:valAx>
        <c:axId val="99312783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1275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64517716535433"/>
          <c:y val="3.5009998750156236E-2"/>
          <c:w val="0.88188385826771665"/>
          <c:h val="0.877079740032495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With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4A8-4087-8AFE-3C64C16387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F4A8-4087-8AFE-3C64C16387D5}"/>
              </c:ext>
            </c:extLst>
          </c:dPt>
          <c:cat>
            <c:strRef>
              <c:f>Sheet1!$B$5:$C$5</c:f>
              <c:strCache>
                <c:ptCount val="2"/>
                <c:pt idx="0">
                  <c:v>Relugolix</c:v>
                </c:pt>
                <c:pt idx="1">
                  <c:v>Leuprolide</c:v>
                </c:pt>
              </c:strCache>
            </c:strRef>
          </c:cat>
          <c:val>
            <c:numRef>
              <c:f>Sheet1!$B$6:$C$6</c:f>
              <c:numCache>
                <c:formatCode>0.00%</c:formatCode>
                <c:ptCount val="2"/>
                <c:pt idx="0">
                  <c:v>0.96899999999999997</c:v>
                </c:pt>
                <c:pt idx="1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8-4087-8AFE-3C64C16387D5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Without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B9B17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F4A8-4087-8AFE-3C64C16387D5}"/>
              </c:ext>
            </c:extLst>
          </c:dPt>
          <c:dPt>
            <c:idx val="1"/>
            <c:invertIfNegative val="0"/>
            <c:bubble3D val="0"/>
            <c:spPr>
              <a:solidFill>
                <a:srgbClr val="98B4C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4A8-4087-8AFE-3C64C16387D5}"/>
              </c:ext>
            </c:extLst>
          </c:dPt>
          <c:cat>
            <c:strRef>
              <c:f>Sheet1!$B$5:$C$5</c:f>
              <c:strCache>
                <c:ptCount val="2"/>
                <c:pt idx="0">
                  <c:v>Relugolix</c:v>
                </c:pt>
                <c:pt idx="1">
                  <c:v>Leuprolide</c:v>
                </c:pt>
              </c:strCache>
            </c:strRef>
          </c:cat>
          <c:val>
            <c:numRef>
              <c:f>Sheet1!$B$7:$C$7</c:f>
              <c:numCache>
                <c:formatCode>0%</c:formatCode>
                <c:ptCount val="2"/>
                <c:pt idx="0" formatCode="0.00%">
                  <c:v>0.96699999999999997</c:v>
                </c:pt>
                <c:pt idx="1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A8-4087-8AFE-3C64C1638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1952800"/>
        <c:axId val="641953456"/>
        <c:axId val="656767472"/>
      </c:bar3DChart>
      <c:catAx>
        <c:axId val="6419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953456"/>
        <c:crosses val="autoZero"/>
        <c:auto val="1"/>
        <c:lblAlgn val="ctr"/>
        <c:lblOffset val="100"/>
        <c:noMultiLvlLbl val="0"/>
      </c:catAx>
      <c:valAx>
        <c:axId val="641953456"/>
        <c:scaling>
          <c:orientation val="minMax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952800"/>
        <c:crosses val="autoZero"/>
        <c:crossBetween val="between"/>
      </c:valAx>
      <c:serAx>
        <c:axId val="656767472"/>
        <c:scaling>
          <c:orientation val="minMax"/>
        </c:scaling>
        <c:delete val="1"/>
        <c:axPos val="b"/>
        <c:majorTickMark val="none"/>
        <c:minorTickMark val="none"/>
        <c:tickLblPos val="nextTo"/>
        <c:crossAx val="64195345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97550306211721E-2"/>
          <c:y val="2.7777777777777776E-2"/>
          <c:w val="0.91040244969378836"/>
          <c:h val="0.888981481481481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With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4D5-45FB-A085-660E90BE06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4D5-45FB-A085-660E90BE06F7}"/>
              </c:ext>
            </c:extLst>
          </c:dPt>
          <c:cat>
            <c:strRef>
              <c:f>Sheet1!$B$1:$C$1</c:f>
              <c:strCache>
                <c:ptCount val="2"/>
                <c:pt idx="0">
                  <c:v>Relugolix</c:v>
                </c:pt>
                <c:pt idx="1">
                  <c:v>Leuprolide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0.95799999999999996</c:v>
                </c:pt>
                <c:pt idx="1">
                  <c:v>0.90900000000000003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5-45FB-A085-660E90BE06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Without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B9B17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4D5-45FB-A085-660E90BE06F7}"/>
              </c:ext>
            </c:extLst>
          </c:dPt>
          <c:dPt>
            <c:idx val="1"/>
            <c:invertIfNegative val="0"/>
            <c:bubble3D val="0"/>
            <c:spPr>
              <a:solidFill>
                <a:srgbClr val="98B4C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4D5-45FB-A085-660E90BE06F7}"/>
              </c:ext>
            </c:extLst>
          </c:dPt>
          <c:cat>
            <c:strRef>
              <c:f>Sheet1!$B$1:$C$1</c:f>
              <c:strCache>
                <c:ptCount val="2"/>
                <c:pt idx="0">
                  <c:v>Relugolix</c:v>
                </c:pt>
                <c:pt idx="1">
                  <c:v>Leuprolide</c:v>
                </c:pt>
              </c:strCache>
            </c:strRef>
          </c:cat>
          <c:val>
            <c:numRef>
              <c:f>Sheet1!$B$3:$C$3</c:f>
              <c:numCache>
                <c:formatCode>0.00%</c:formatCode>
                <c:ptCount val="2"/>
                <c:pt idx="0">
                  <c:v>0.96699999999999997</c:v>
                </c:pt>
                <c:pt idx="1">
                  <c:v>0.88700000000000001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5-45FB-A085-660E90BE0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2076848"/>
        <c:axId val="642077504"/>
        <c:axId val="431654288"/>
      </c:bar3DChart>
      <c:catAx>
        <c:axId val="64207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77504"/>
        <c:crosses val="autoZero"/>
        <c:auto val="1"/>
        <c:lblAlgn val="ctr"/>
        <c:lblOffset val="100"/>
        <c:noMultiLvlLbl val="0"/>
      </c:catAx>
      <c:valAx>
        <c:axId val="642077504"/>
        <c:scaling>
          <c:orientation val="minMax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76848"/>
        <c:crosses val="autoZero"/>
        <c:crossBetween val="between"/>
      </c:valAx>
      <c:serAx>
        <c:axId val="431654288"/>
        <c:scaling>
          <c:orientation val="minMax"/>
        </c:scaling>
        <c:delete val="1"/>
        <c:axPos val="b"/>
        <c:majorTickMark val="none"/>
        <c:minorTickMark val="none"/>
        <c:tickLblPos val="nextTo"/>
        <c:crossAx val="642077504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904F2-2E54-6D4F-9145-FF70E65C41AE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47599-E2E1-5B48-9E7A-469EF857F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89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021D8-40CD-BC42-85F5-94A06F6FE532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E1A8-6D11-D944-BA46-3CE3E43A5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5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6E1A8-6D11-D944-BA46-3CE3E43A53D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0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F70242-DC17-CC40-8CC6-9AC28A517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2004912"/>
            <a:ext cx="5387976" cy="1138773"/>
          </a:xfrm>
        </p:spPr>
        <p:txBody>
          <a:bodyPr anchor="b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5387975" cy="1154906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C5DBE6-3A37-8445-A714-723C83A6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274" y="439793"/>
            <a:ext cx="3965192" cy="128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lbo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9734D3-B174-7B4B-A9B6-13CEBC67F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9275" y="448866"/>
            <a:ext cx="8001000" cy="4242197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bg2"/>
                </a:solidFill>
              </a:defRPr>
            </a:lvl2pPr>
            <a:lvl3pPr marL="596646" indent="0" algn="ctr">
              <a:buNone/>
              <a:defRPr>
                <a:solidFill>
                  <a:schemeClr val="bg2"/>
                </a:solidFill>
              </a:defRPr>
            </a:lvl3pPr>
            <a:lvl4pPr marL="898398" indent="0" algn="ctr">
              <a:buNone/>
              <a:defRPr>
                <a:solidFill>
                  <a:schemeClr val="bg2"/>
                </a:solidFill>
              </a:defRPr>
            </a:lvl4pPr>
            <a:lvl5pPr marL="1200150" indent="0" algn="ctr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33387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88467"/>
            <a:ext cx="8309810" cy="510909"/>
          </a:xfrm>
        </p:spPr>
        <p:txBody>
          <a:bodyPr wrap="square" anchor="b" anchorCtr="0">
            <a:spAutoFit/>
          </a:bodyPr>
          <a:lstStyle>
            <a:lvl1pPr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1975926"/>
          </a:xfrm>
        </p:spPr>
        <p:txBody>
          <a:bodyPr wrap="square" lIns="0" rIns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17095" y="469298"/>
            <a:ext cx="8309810" cy="461665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8726905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155519"/>
            <a:ext cx="8309810" cy="615553"/>
          </a:xfrm>
        </p:spPr>
        <p:txBody>
          <a:bodyPr/>
          <a:lstStyle>
            <a:lvl1pPr>
              <a:defRPr baseline="0">
                <a:solidFill>
                  <a:srgbClr val="77CFF5"/>
                </a:solidFill>
              </a:defRPr>
            </a:lvl1pPr>
          </a:lstStyle>
          <a:p>
            <a:r>
              <a:rPr lang="en-US" dirty="0"/>
              <a:t>Audience Response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7095" y="2035035"/>
            <a:ext cx="8309810" cy="510909"/>
          </a:xfrm>
        </p:spPr>
        <p:txBody>
          <a:bodyPr wrap="square">
            <a:spAutoFit/>
          </a:bodyPr>
          <a:lstStyle>
            <a:lvl1pPr marL="0" indent="0">
              <a:buSzPct val="100000"/>
              <a:buFont typeface="+mj-lt"/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7095" y="2871345"/>
            <a:ext cx="8309810" cy="458587"/>
          </a:xfrm>
        </p:spPr>
        <p:txBody>
          <a:bodyPr wrap="square">
            <a:spAutoFit/>
          </a:bodyPr>
          <a:lstStyle>
            <a:lvl1pPr marL="385763" indent="-385763">
              <a:buClr>
                <a:schemeClr val="accent2"/>
              </a:buClr>
              <a:buSzPct val="100000"/>
              <a:buFont typeface="+mj-lt"/>
              <a:buAutoNum type="alphaUcPeriod"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93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7095" y="1155031"/>
            <a:ext cx="4018379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4073" y="1155031"/>
            <a:ext cx="4062831" cy="2826378"/>
          </a:xfrm>
        </p:spPr>
        <p:txBody>
          <a:bodyPr wrap="square">
            <a:noAutofit/>
          </a:bodyPr>
          <a:lstStyle>
            <a:lvl1pPr marL="260747" indent="-260747"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2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095" y="259548"/>
            <a:ext cx="8309810" cy="563231"/>
          </a:xfr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-1" y="4892662"/>
            <a:ext cx="9144001" cy="250838"/>
          </a:xfrm>
        </p:spPr>
        <p:txBody>
          <a:bodyPr vert="horz" wrap="square" lIns="228600" tIns="0" rIns="0" bIns="118872" rtlCol="0" anchor="b" anchorCtr="0">
            <a:spAutoFit/>
          </a:bodyPr>
          <a:lstStyle>
            <a:lvl1pPr>
              <a:buFont typeface="Arial"/>
              <a:buNone/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6B72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593A72-1176-AC45-BBF4-B4F41D5C1E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168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81680"/>
            <a:ext cx="8309810" cy="563231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83155A-85F1-0E44-9B1D-D1F158D5D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94998"/>
            <a:ext cx="9144000" cy="297004"/>
          </a:xfrm>
        </p:spPr>
        <p:txBody>
          <a:bodyPr lIns="228600" bIns="118872" anchor="b" anchorCtr="0">
            <a:spAutoFit/>
          </a:bodyPr>
          <a:lstStyle>
            <a:lvl1pPr marL="0" indent="0">
              <a:buNone/>
              <a:defRPr sz="10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596646" indent="0">
              <a:buNone/>
              <a:defRPr/>
            </a:lvl3pPr>
            <a:lvl4pPr marL="898398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2CDD063-EBCC-A84C-8D2E-F6168F0FC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2299" y="4961820"/>
            <a:ext cx="928160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D3388-E5DC-0B4D-B871-495EA714B8C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4" y="155519"/>
            <a:ext cx="8001000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2112"/>
            <a:ext cx="8001000" cy="3605550"/>
          </a:xfrm>
          <a:prstGeom prst="rect">
            <a:avLst/>
          </a:prstGeom>
        </p:spPr>
        <p:txBody>
          <a:bodyPr vert="horz" wrap="square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56BB2-E53F-B749-873F-483CF623858D}"/>
              </a:ext>
            </a:extLst>
          </p:cNvPr>
          <p:cNvSpPr/>
          <p:nvPr userDrawn="1"/>
        </p:nvSpPr>
        <p:spPr>
          <a:xfrm flipV="1">
            <a:off x="0" y="875380"/>
            <a:ext cx="9144000" cy="85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3"/>
              </a:solidFill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8B3285-4D6F-3D4D-9BAC-C9A6B95D91C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86194" y="4750642"/>
            <a:ext cx="928160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00" b="1" kern="1200" cap="none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9556" indent="-259556" algn="l" defTabSz="685800" rtl="0" eaLnBrk="1" latinLnBrk="0" hangingPunct="1">
        <a:lnSpc>
          <a:spcPct val="85000"/>
        </a:lnSpc>
        <a:spcBef>
          <a:spcPts val="600"/>
        </a:spcBef>
        <a:buClr>
          <a:schemeClr val="accent1"/>
        </a:buClr>
        <a:buSzPct val="115000"/>
        <a:buFont typeface="Arial"/>
        <a:buChar char="●"/>
        <a:defRPr sz="3200" kern="1200">
          <a:solidFill>
            <a:schemeClr val="tx2"/>
          </a:solidFill>
          <a:latin typeface="Arial"/>
          <a:ea typeface="+mn-ea"/>
          <a:cs typeface="Arial"/>
        </a:defRPr>
      </a:lvl1pPr>
      <a:lvl2pPr marL="554831" indent="-211931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809244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3pPr>
      <a:lvl4pPr marL="1110996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4pPr>
      <a:lvl5pPr marL="1412748" indent="-212598" algn="l" defTabSz="685800" rtl="0" eaLnBrk="1" latinLnBrk="0" hangingPunct="1">
        <a:lnSpc>
          <a:spcPct val="85000"/>
        </a:lnSpc>
        <a:spcBef>
          <a:spcPts val="0"/>
        </a:spcBef>
        <a:buClr>
          <a:schemeClr val="accent2"/>
        </a:buClr>
        <a:buSzPct val="115000"/>
        <a:buFont typeface="Arial"/>
        <a:buChar char="●"/>
        <a:defRPr sz="2800" kern="1200">
          <a:solidFill>
            <a:srgbClr val="000000"/>
          </a:solidFill>
          <a:latin typeface="Arial"/>
          <a:ea typeface="+mn-ea"/>
          <a:cs typeface="Arial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B2181B-8BA2-3B41-91B3-CFBE1B1F633B}"/>
              </a:ext>
            </a:extLst>
          </p:cNvPr>
          <p:cNvSpPr txBox="1">
            <a:spLocks/>
          </p:cNvSpPr>
          <p:nvPr/>
        </p:nvSpPr>
        <p:spPr>
          <a:xfrm>
            <a:off x="500287" y="1967104"/>
            <a:ext cx="7384756" cy="178798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Castration-Sensitive Prostate Cancer: Navigating the Current Diagnostic and Treatment Landscape</a:t>
            </a:r>
            <a:endParaRPr lang="en-US" sz="1800" i="1" dirty="0"/>
          </a:p>
          <a:p>
            <a:br>
              <a:rPr lang="en-US" sz="2400" b="0" i="1" dirty="0"/>
            </a:br>
            <a:r>
              <a:rPr lang="en-US" sz="2800" b="0" i="1" dirty="0">
                <a:latin typeface="Arial" panose="020B0604020202020204" pitchFamily="34" charset="0"/>
              </a:rPr>
              <a:t>Sorting Out the Androgen Deprivation Therapy Options for Locally Advanced </a:t>
            </a:r>
            <a:r>
              <a:rPr lang="en-US" sz="2800" b="0" i="1" dirty="0" err="1">
                <a:latin typeface="Arial" panose="020B0604020202020204" pitchFamily="34" charset="0"/>
              </a:rPr>
              <a:t>CSPC</a:t>
            </a:r>
            <a:endParaRPr lang="en-US" sz="2600" b="0" i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88EC7C1-D452-E54E-9161-F9D562A4717F}"/>
              </a:ext>
            </a:extLst>
          </p:cNvPr>
          <p:cNvSpPr txBox="1">
            <a:spLocks/>
          </p:cNvSpPr>
          <p:nvPr/>
        </p:nvSpPr>
        <p:spPr>
          <a:xfrm>
            <a:off x="500288" y="3918541"/>
            <a:ext cx="6803761" cy="115490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None/>
              <a:defRPr sz="4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4290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596646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898398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200150" indent="0" algn="ctr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None/>
              <a:defRPr sz="28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>
                <a:solidFill>
                  <a:schemeClr val="accent6"/>
                </a:solidFill>
              </a:rPr>
              <a:t>Supported by an educational grant from Astellas and Pfizer, Inc.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F0448F-F69C-C146-BEBB-92151E4C5AC3}"/>
              </a:ext>
            </a:extLst>
          </p:cNvPr>
          <p:cNvGrpSpPr/>
          <p:nvPr/>
        </p:nvGrpSpPr>
        <p:grpSpPr>
          <a:xfrm>
            <a:off x="432369" y="702010"/>
            <a:ext cx="6436139" cy="1154907"/>
            <a:chOff x="388408" y="1018856"/>
            <a:chExt cx="6436139" cy="1154907"/>
          </a:xfrm>
        </p:grpSpPr>
        <p:pic>
          <p:nvPicPr>
            <p:cNvPr id="6" name="Picture 5" descr="A close up of a sign&#10;&#10;Description automatically generated">
              <a:extLst>
                <a:ext uri="{FF2B5EF4-FFF2-40B4-BE49-F238E27FC236}">
                  <a16:creationId xmlns:a16="http://schemas.microsoft.com/office/drawing/2014/main" id="{AF68863E-A822-4A4A-A71A-BD5A3161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08" y="1018856"/>
              <a:ext cx="4183592" cy="11549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E80B50-4922-8B4F-BD1B-E074BDD1AC91}"/>
                </a:ext>
              </a:extLst>
            </p:cNvPr>
            <p:cNvSpPr txBox="1"/>
            <p:nvPr/>
          </p:nvSpPr>
          <p:spPr>
            <a:xfrm>
              <a:off x="4386059" y="1275022"/>
              <a:ext cx="24384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2"/>
                  </a:solidFill>
                  <a:latin typeface="Avenir Book" panose="02000503020000020003" pitchFamily="2" charset="0"/>
                </a:rPr>
                <a:t>EPISODE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1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 lIns="0" rIns="0"/>
          <a:lstStyle/>
          <a:p>
            <a:r>
              <a:rPr lang="en-US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Duration of ADT With RT Is Debated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001498"/>
            <a:ext cx="8309810" cy="3704604"/>
          </a:xfrm>
        </p:spPr>
        <p:txBody>
          <a:bodyPr lIns="0" rIns="0"/>
          <a:lstStyle/>
          <a:p>
            <a:r>
              <a:rPr lang="en-US" sz="1800" dirty="0"/>
              <a:t>NCCN:s 4-6 months ADT with external beam RT, for intermediate-risk LAPC</a:t>
            </a:r>
            <a:r>
              <a:rPr lang="en-US" sz="1800" baseline="30000" dirty="0"/>
              <a:t>1</a:t>
            </a:r>
            <a:endParaRPr lang="en-US" sz="1800" dirty="0"/>
          </a:p>
          <a:p>
            <a:pPr lvl="1"/>
            <a:r>
              <a:rPr lang="en-US" sz="1600" dirty="0"/>
              <a:t>RTOG 9910 demonstrated that 4 months with RT for PCa intermediate-risk disease is enough</a:t>
            </a:r>
          </a:p>
          <a:p>
            <a:r>
              <a:rPr lang="en-US" sz="1800" dirty="0"/>
              <a:t>Duration ADT for high- or very-high-risk LAPC is less </a:t>
            </a:r>
            <a:r>
              <a:rPr lang="en-US" sz="1800" dirty="0" err="1"/>
              <a:t>clear</a:t>
            </a:r>
            <a:r>
              <a:rPr lang="en-US" sz="1800" baseline="30000" dirty="0" err="1"/>
              <a:t>2</a:t>
            </a:r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baseline="30000" dirty="0"/>
          </a:p>
          <a:p>
            <a:endParaRPr lang="en-US" sz="2000" dirty="0"/>
          </a:p>
          <a:p>
            <a:r>
              <a:rPr lang="en-US" sz="1800" dirty="0"/>
              <a:t>55% of experts favor 2-3 years ADT </a:t>
            </a:r>
            <a:br>
              <a:rPr lang="en-US" sz="1800" dirty="0"/>
            </a:br>
            <a:r>
              <a:rPr lang="en-US" sz="1800" dirty="0"/>
              <a:t>(41% favor 1-2 years, none favor life-long ADT)</a:t>
            </a:r>
            <a:r>
              <a:rPr lang="en-US" sz="1800" baseline="30000" dirty="0"/>
              <a:t>3</a:t>
            </a:r>
            <a:endParaRPr lang="en-US" sz="18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631052"/>
            <a:ext cx="9144000" cy="512448"/>
          </a:xfrm>
        </p:spPr>
        <p:txBody>
          <a:bodyPr bIns="118872"/>
          <a:lstStyle/>
          <a:p>
            <a:pPr marL="91440" indent="0"/>
            <a:r>
              <a:rPr lang="en-US" sz="1000" dirty="0" err="1"/>
              <a:t>LAPC</a:t>
            </a:r>
            <a:r>
              <a:rPr lang="en-US" dirty="0"/>
              <a:t> =</a:t>
            </a:r>
            <a:r>
              <a:rPr lang="en-US" sz="1000" dirty="0"/>
              <a:t> locally advanced prostate cancer;  LTADT</a:t>
            </a:r>
            <a:r>
              <a:rPr lang="en-US" dirty="0"/>
              <a:t> =</a:t>
            </a:r>
            <a:r>
              <a:rPr lang="en-US" sz="1000" dirty="0"/>
              <a:t> long-term ADT;  STADT = short-term ADT;  RT = radiotherapy</a:t>
            </a:r>
            <a:br>
              <a:rPr lang="en-US" sz="1000" dirty="0"/>
            </a:br>
            <a:r>
              <a:rPr lang="en-US" sz="1000" dirty="0"/>
              <a:t>1. NCCN. </a:t>
            </a:r>
            <a:r>
              <a:rPr lang="en-US" dirty="0"/>
              <a:t>NCCN Clinical Practice Guidelines in Oncology (NCCN Guidelines®) 2021.  </a:t>
            </a:r>
            <a:r>
              <a:rPr lang="en-US" sz="1000" dirty="0"/>
              <a:t>https://</a:t>
            </a:r>
            <a:r>
              <a:rPr lang="en-US" sz="1000" dirty="0" err="1"/>
              <a:t>www.nccn.org</a:t>
            </a:r>
            <a:r>
              <a:rPr lang="en-US" sz="1000" dirty="0"/>
              <a:t>/professionals/</a:t>
            </a:r>
            <a:r>
              <a:rPr lang="en-US" sz="1000" dirty="0" err="1"/>
              <a:t>physician_gls</a:t>
            </a:r>
            <a:r>
              <a:rPr lang="en-US" sz="1000" dirty="0"/>
              <a:t>/pdf/</a:t>
            </a:r>
            <a:r>
              <a:rPr lang="en-US" sz="1000" dirty="0" err="1"/>
              <a:t>prostate.pdf</a:t>
            </a:r>
            <a:r>
              <a:rPr lang="en-US" sz="1000" dirty="0"/>
              <a:t>. Accessed May 11, 2021.  2. </a:t>
            </a:r>
            <a:r>
              <a:rPr lang="en-US" sz="1000" dirty="0" err="1"/>
              <a:t>Kishan</a:t>
            </a:r>
            <a:r>
              <a:rPr lang="en-US" sz="1000" dirty="0"/>
              <a:t> AU, et al. </a:t>
            </a:r>
            <a:r>
              <a:rPr lang="en-US" sz="1000" i="1" dirty="0"/>
              <a:t>JAMA </a:t>
            </a:r>
            <a:r>
              <a:rPr lang="en-US" i="1" dirty="0"/>
              <a:t>Oncol</a:t>
            </a:r>
            <a:r>
              <a:rPr lang="en-US" sz="1000" dirty="0"/>
              <a:t>. 2019;5(1):91-96.  3. </a:t>
            </a:r>
            <a:r>
              <a:rPr lang="en-US" sz="1000" dirty="0" err="1"/>
              <a:t>Gillesse</a:t>
            </a:r>
            <a:r>
              <a:rPr lang="en-US" dirty="0" err="1"/>
              <a:t>n</a:t>
            </a:r>
            <a:r>
              <a:rPr lang="en-US" dirty="0"/>
              <a:t> S, et al</a:t>
            </a:r>
            <a:r>
              <a:rPr lang="en-US" sz="1000" dirty="0"/>
              <a:t>. </a:t>
            </a:r>
            <a:r>
              <a:rPr lang="en-US" sz="1000" i="1" dirty="0"/>
              <a:t>Eur Urol</a:t>
            </a:r>
            <a:r>
              <a:rPr lang="en-US" sz="1000" dirty="0"/>
              <a:t>. 2020;77(4):508-547.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3BDD8C-9846-9440-9ECC-402BB25C6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468271"/>
              </p:ext>
            </p:extLst>
          </p:nvPr>
        </p:nvGraphicFramePr>
        <p:xfrm>
          <a:off x="220533" y="2322511"/>
          <a:ext cx="2862518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165">
                  <a:extLst>
                    <a:ext uri="{9D8B030D-6E8A-4147-A177-3AD203B41FA5}">
                      <a16:colId xmlns:a16="http://schemas.microsoft.com/office/drawing/2014/main" val="768090333"/>
                    </a:ext>
                  </a:extLst>
                </a:gridCol>
                <a:gridCol w="1161738">
                  <a:extLst>
                    <a:ext uri="{9D8B030D-6E8A-4147-A177-3AD203B41FA5}">
                      <a16:colId xmlns:a16="http://schemas.microsoft.com/office/drawing/2014/main" val="207213565"/>
                    </a:ext>
                  </a:extLst>
                </a:gridCol>
                <a:gridCol w="699615">
                  <a:extLst>
                    <a:ext uri="{9D8B030D-6E8A-4147-A177-3AD203B41FA5}">
                      <a16:colId xmlns:a16="http://schemas.microsoft.com/office/drawing/2014/main" val="3819926393"/>
                    </a:ext>
                  </a:extLst>
                </a:gridCol>
              </a:tblGrid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HR, 95% (CI)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1" dirty="0"/>
                        <a:t>P</a:t>
                      </a:r>
                      <a:r>
                        <a:rPr lang="en-US" sz="1050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101686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LTADT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0.43 (0.26-0.72)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17631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0.59 (0.38-0.93)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00603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Lifelong 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0.84 (0.54-1.30)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12137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RT 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2583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E1CEC1C-9A79-41FC-8A19-C66C4932038F}"/>
              </a:ext>
            </a:extLst>
          </p:cNvPr>
          <p:cNvGrpSpPr/>
          <p:nvPr/>
        </p:nvGrpSpPr>
        <p:grpSpPr>
          <a:xfrm>
            <a:off x="2851864" y="2165102"/>
            <a:ext cx="1693892" cy="2009574"/>
            <a:chOff x="2851864" y="2240052"/>
            <a:chExt cx="1693892" cy="169235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18D5ED-672B-CB4E-A569-31BF686612A1}"/>
                </a:ext>
              </a:extLst>
            </p:cNvPr>
            <p:cNvCxnSpPr/>
            <p:nvPr/>
          </p:nvCxnSpPr>
          <p:spPr>
            <a:xfrm>
              <a:off x="3701441" y="2274362"/>
              <a:ext cx="0" cy="125260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73AF459-7791-674D-A28F-5C7E41C054D7}"/>
                </a:ext>
              </a:extLst>
            </p:cNvPr>
            <p:cNvCxnSpPr/>
            <p:nvPr/>
          </p:nvCxnSpPr>
          <p:spPr>
            <a:xfrm>
              <a:off x="3016332" y="3515090"/>
              <a:ext cx="1385455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2D1272-B1B3-C54E-80C4-C8C8503035FB}"/>
                </a:ext>
              </a:extLst>
            </p:cNvPr>
            <p:cNvCxnSpPr/>
            <p:nvPr/>
          </p:nvCxnSpPr>
          <p:spPr>
            <a:xfrm>
              <a:off x="3019425" y="3511090"/>
              <a:ext cx="0" cy="793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3C028CB-0D33-D04B-BBA2-F9B16DEF8F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2150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93F6E7-C5B0-924D-92AB-400588D0E4A9}"/>
                </a:ext>
              </a:extLst>
            </p:cNvPr>
            <p:cNvCxnSpPr>
              <a:cxnSpLocks/>
            </p:cNvCxnSpPr>
            <p:nvPr/>
          </p:nvCxnSpPr>
          <p:spPr>
            <a:xfrm>
              <a:off x="3346450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8422F7-6263-1D4F-988E-B2C1BECE18F4}"/>
                </a:ext>
              </a:extLst>
            </p:cNvPr>
            <p:cNvCxnSpPr>
              <a:cxnSpLocks/>
            </p:cNvCxnSpPr>
            <p:nvPr/>
          </p:nvCxnSpPr>
          <p:spPr>
            <a:xfrm>
              <a:off x="3435350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A950B7-DC63-5042-B107-550DDBCCBA86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2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E61338-6037-4244-AF47-807E74AF0D09}"/>
                </a:ext>
              </a:extLst>
            </p:cNvPr>
            <p:cNvCxnSpPr>
              <a:cxnSpLocks/>
            </p:cNvCxnSpPr>
            <p:nvPr/>
          </p:nvCxnSpPr>
          <p:spPr>
            <a:xfrm>
              <a:off x="355282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6015840-35D7-D44E-B22C-C3AF4C17ACE8}"/>
                </a:ext>
              </a:extLst>
            </p:cNvPr>
            <p:cNvCxnSpPr>
              <a:cxnSpLocks/>
            </p:cNvCxnSpPr>
            <p:nvPr/>
          </p:nvCxnSpPr>
          <p:spPr>
            <a:xfrm>
              <a:off x="359727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68E7FD-FE8F-294F-8D20-FADE2215E905}"/>
                </a:ext>
              </a:extLst>
            </p:cNvPr>
            <p:cNvCxnSpPr>
              <a:cxnSpLocks/>
            </p:cNvCxnSpPr>
            <p:nvPr/>
          </p:nvCxnSpPr>
          <p:spPr>
            <a:xfrm>
              <a:off x="364172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8D3BDE-7B59-624D-B9BD-FFE2AB25CDAE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0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190767-C9F0-3B41-92A0-3EAB32B4A12F}"/>
                </a:ext>
              </a:extLst>
            </p:cNvPr>
            <p:cNvCxnSpPr>
              <a:cxnSpLocks/>
            </p:cNvCxnSpPr>
            <p:nvPr/>
          </p:nvCxnSpPr>
          <p:spPr>
            <a:xfrm>
              <a:off x="391477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A0D3DA0-DBB6-F74E-94E7-6BB3D75956E0}"/>
                </a:ext>
              </a:extLst>
            </p:cNvPr>
            <p:cNvCxnSpPr>
              <a:cxnSpLocks/>
            </p:cNvCxnSpPr>
            <p:nvPr/>
          </p:nvCxnSpPr>
          <p:spPr>
            <a:xfrm>
              <a:off x="4032250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DD8A2DB-A038-8C40-A33D-89521638C1DE}"/>
                </a:ext>
              </a:extLst>
            </p:cNvPr>
            <p:cNvCxnSpPr>
              <a:cxnSpLocks/>
            </p:cNvCxnSpPr>
            <p:nvPr/>
          </p:nvCxnSpPr>
          <p:spPr>
            <a:xfrm>
              <a:off x="412432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2DB7059-D6B6-534C-A9C7-8FB3D4CDD071}"/>
                </a:ext>
              </a:extLst>
            </p:cNvPr>
            <p:cNvCxnSpPr>
              <a:cxnSpLocks/>
            </p:cNvCxnSpPr>
            <p:nvPr/>
          </p:nvCxnSpPr>
          <p:spPr>
            <a:xfrm>
              <a:off x="418782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C2C79A-C130-D544-A59E-61343BA85BC8}"/>
                </a:ext>
              </a:extLst>
            </p:cNvPr>
            <p:cNvCxnSpPr>
              <a:cxnSpLocks/>
            </p:cNvCxnSpPr>
            <p:nvPr/>
          </p:nvCxnSpPr>
          <p:spPr>
            <a:xfrm>
              <a:off x="424497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69A2247-6847-554D-8FE6-E110D6775051}"/>
                </a:ext>
              </a:extLst>
            </p:cNvPr>
            <p:cNvCxnSpPr>
              <a:cxnSpLocks/>
            </p:cNvCxnSpPr>
            <p:nvPr/>
          </p:nvCxnSpPr>
          <p:spPr>
            <a:xfrm>
              <a:off x="428942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290F9D-78D4-B34E-8B19-2707261E1E1B}"/>
                </a:ext>
              </a:extLst>
            </p:cNvPr>
            <p:cNvCxnSpPr>
              <a:cxnSpLocks/>
            </p:cNvCxnSpPr>
            <p:nvPr/>
          </p:nvCxnSpPr>
          <p:spPr>
            <a:xfrm>
              <a:off x="4327525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3F38FFE-1C68-0A4A-8191-9FE23B1BB93D}"/>
                </a:ext>
              </a:extLst>
            </p:cNvPr>
            <p:cNvCxnSpPr>
              <a:cxnSpLocks/>
            </p:cNvCxnSpPr>
            <p:nvPr/>
          </p:nvCxnSpPr>
          <p:spPr>
            <a:xfrm>
              <a:off x="4362450" y="3514265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AB9E97-DBB0-A143-987B-ACD0E338D7B8}"/>
                </a:ext>
              </a:extLst>
            </p:cNvPr>
            <p:cNvCxnSpPr/>
            <p:nvPr/>
          </p:nvCxnSpPr>
          <p:spPr>
            <a:xfrm>
              <a:off x="3701441" y="3517440"/>
              <a:ext cx="0" cy="793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E6EDC-7782-224C-BB4D-34F7AE6CC0BD}"/>
                </a:ext>
              </a:extLst>
            </p:cNvPr>
            <p:cNvCxnSpPr/>
            <p:nvPr/>
          </p:nvCxnSpPr>
          <p:spPr>
            <a:xfrm>
              <a:off x="4398612" y="3513110"/>
              <a:ext cx="0" cy="793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9B0486-D63C-7648-9C0F-9979840E604C}"/>
                </a:ext>
              </a:extLst>
            </p:cNvPr>
            <p:cNvCxnSpPr>
              <a:cxnSpLocks/>
            </p:cNvCxnSpPr>
            <p:nvPr/>
          </p:nvCxnSpPr>
          <p:spPr>
            <a:xfrm>
              <a:off x="3502025" y="3127162"/>
              <a:ext cx="280266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0C14E6B-6DD6-3E43-A66D-851ACF9A9D21}"/>
                </a:ext>
              </a:extLst>
            </p:cNvPr>
            <p:cNvCxnSpPr>
              <a:cxnSpLocks/>
            </p:cNvCxnSpPr>
            <p:nvPr/>
          </p:nvCxnSpPr>
          <p:spPr>
            <a:xfrm>
              <a:off x="3421175" y="2911884"/>
              <a:ext cx="255475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1917FE5-A54E-D34F-A872-BAF842E3F884}"/>
                </a:ext>
              </a:extLst>
            </p:cNvPr>
            <p:cNvCxnSpPr>
              <a:cxnSpLocks/>
            </p:cNvCxnSpPr>
            <p:nvPr/>
          </p:nvCxnSpPr>
          <p:spPr>
            <a:xfrm>
              <a:off x="3314006" y="2696606"/>
              <a:ext cx="289663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DBF10E-75A7-594A-A24D-D756677545FB}"/>
                </a:ext>
              </a:extLst>
            </p:cNvPr>
            <p:cNvSpPr/>
            <p:nvPr/>
          </p:nvSpPr>
          <p:spPr>
            <a:xfrm>
              <a:off x="3421175" y="2654129"/>
              <a:ext cx="80850" cy="83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B66E795-8D7E-B34D-94CD-6C70B258DA00}"/>
                </a:ext>
              </a:extLst>
            </p:cNvPr>
            <p:cNvSpPr/>
            <p:nvPr/>
          </p:nvSpPr>
          <p:spPr>
            <a:xfrm>
              <a:off x="3516425" y="2870320"/>
              <a:ext cx="80850" cy="83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F1D3E12-1E41-D847-8FEB-C5ACF2086AC1}"/>
                </a:ext>
              </a:extLst>
            </p:cNvPr>
            <p:cNvSpPr/>
            <p:nvPr/>
          </p:nvSpPr>
          <p:spPr>
            <a:xfrm>
              <a:off x="3617698" y="3087972"/>
              <a:ext cx="80850" cy="83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FE7F78-B34B-A64B-A64D-E416B372D2F3}"/>
                </a:ext>
              </a:extLst>
            </p:cNvPr>
            <p:cNvSpPr txBox="1"/>
            <p:nvPr/>
          </p:nvSpPr>
          <p:spPr>
            <a:xfrm>
              <a:off x="3186166" y="2240052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Favors</a:t>
              </a:r>
            </a:p>
            <a:p>
              <a:pPr algn="r"/>
              <a:r>
                <a:rPr lang="en-US" sz="800" dirty="0"/>
                <a:t>variable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03B20F2-1757-EE4F-8D4F-1B82EF75304D}"/>
                </a:ext>
              </a:extLst>
            </p:cNvPr>
            <p:cNvSpPr txBox="1"/>
            <p:nvPr/>
          </p:nvSpPr>
          <p:spPr>
            <a:xfrm>
              <a:off x="3672344" y="2250817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Favors</a:t>
              </a:r>
            </a:p>
            <a:p>
              <a:r>
                <a:rPr lang="en-US" sz="800" dirty="0"/>
                <a:t>RT alone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19F8B7-D67A-9148-92CD-A29F18630C7E}"/>
                </a:ext>
              </a:extLst>
            </p:cNvPr>
            <p:cNvSpPr txBox="1"/>
            <p:nvPr/>
          </p:nvSpPr>
          <p:spPr>
            <a:xfrm>
              <a:off x="2851864" y="3579901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0.1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218958-2DC8-2747-BF20-5AB947B9A96A}"/>
                </a:ext>
              </a:extLst>
            </p:cNvPr>
            <p:cNvSpPr txBox="1"/>
            <p:nvPr/>
          </p:nvSpPr>
          <p:spPr>
            <a:xfrm>
              <a:off x="3577361" y="3576009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C9A074B-4EA4-3248-8468-CE6ADB174C91}"/>
                </a:ext>
              </a:extLst>
            </p:cNvPr>
            <p:cNvSpPr txBox="1"/>
            <p:nvPr/>
          </p:nvSpPr>
          <p:spPr>
            <a:xfrm>
              <a:off x="4245674" y="3576009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F0DED3-0DAD-FE4E-92FE-1295EDF6D9AB}"/>
                </a:ext>
              </a:extLst>
            </p:cNvPr>
            <p:cNvSpPr txBox="1"/>
            <p:nvPr/>
          </p:nvSpPr>
          <p:spPr>
            <a:xfrm>
              <a:off x="3541726" y="3716966"/>
              <a:ext cx="3321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HR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F871E0D-29B8-4C43-AB03-C5ABACAAC595}"/>
              </a:ext>
            </a:extLst>
          </p:cNvPr>
          <p:cNvSpPr txBox="1"/>
          <p:nvPr/>
        </p:nvSpPr>
        <p:spPr>
          <a:xfrm>
            <a:off x="154770" y="2068795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Gleason grade group 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402EE-96DF-4F37-9735-6D358AFA59BA}"/>
              </a:ext>
            </a:extLst>
          </p:cNvPr>
          <p:cNvGrpSpPr/>
          <p:nvPr/>
        </p:nvGrpSpPr>
        <p:grpSpPr>
          <a:xfrm>
            <a:off x="7229360" y="2177398"/>
            <a:ext cx="1693892" cy="2009574"/>
            <a:chOff x="7229360" y="2252348"/>
            <a:chExt cx="1693892" cy="1692358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17DA476-1530-0C45-8751-6C4268D05884}"/>
                </a:ext>
              </a:extLst>
            </p:cNvPr>
            <p:cNvCxnSpPr/>
            <p:nvPr/>
          </p:nvCxnSpPr>
          <p:spPr>
            <a:xfrm>
              <a:off x="8078937" y="2286658"/>
              <a:ext cx="0" cy="1252603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827EB42-A8BB-0F40-A383-E50A7A160EB2}"/>
                </a:ext>
              </a:extLst>
            </p:cNvPr>
            <p:cNvCxnSpPr/>
            <p:nvPr/>
          </p:nvCxnSpPr>
          <p:spPr>
            <a:xfrm>
              <a:off x="7393828" y="3527386"/>
              <a:ext cx="1385455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BD47BE-458A-2B48-A619-ABBB7E68A74E}"/>
                </a:ext>
              </a:extLst>
            </p:cNvPr>
            <p:cNvCxnSpPr/>
            <p:nvPr/>
          </p:nvCxnSpPr>
          <p:spPr>
            <a:xfrm>
              <a:off x="7396921" y="3523386"/>
              <a:ext cx="0" cy="793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3F7AC55-CDB3-C34F-9DA5-372E3F33B350}"/>
                </a:ext>
              </a:extLst>
            </p:cNvPr>
            <p:cNvCxnSpPr>
              <a:cxnSpLocks/>
            </p:cNvCxnSpPr>
            <p:nvPr/>
          </p:nvCxnSpPr>
          <p:spPr>
            <a:xfrm>
              <a:off x="7609646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D0B8110-A0AE-224B-A595-A9F02CF458E0}"/>
                </a:ext>
              </a:extLst>
            </p:cNvPr>
            <p:cNvCxnSpPr>
              <a:cxnSpLocks/>
            </p:cNvCxnSpPr>
            <p:nvPr/>
          </p:nvCxnSpPr>
          <p:spPr>
            <a:xfrm>
              <a:off x="7723946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64CA6C3-4EC5-104A-8CCF-3116BC8F9FBD}"/>
                </a:ext>
              </a:extLst>
            </p:cNvPr>
            <p:cNvCxnSpPr>
              <a:cxnSpLocks/>
            </p:cNvCxnSpPr>
            <p:nvPr/>
          </p:nvCxnSpPr>
          <p:spPr>
            <a:xfrm>
              <a:off x="7812846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5B9722A-1445-F544-8F13-E8F58D63CC86}"/>
                </a:ext>
              </a:extLst>
            </p:cNvPr>
            <p:cNvCxnSpPr>
              <a:cxnSpLocks/>
            </p:cNvCxnSpPr>
            <p:nvPr/>
          </p:nvCxnSpPr>
          <p:spPr>
            <a:xfrm>
              <a:off x="787952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8CD556E-83C4-CD4F-9D5C-0FE484EDB770}"/>
                </a:ext>
              </a:extLst>
            </p:cNvPr>
            <p:cNvCxnSpPr>
              <a:cxnSpLocks/>
            </p:cNvCxnSpPr>
            <p:nvPr/>
          </p:nvCxnSpPr>
          <p:spPr>
            <a:xfrm>
              <a:off x="793032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C93FB5-F9A2-B345-9D27-03F6E266672A}"/>
                </a:ext>
              </a:extLst>
            </p:cNvPr>
            <p:cNvCxnSpPr>
              <a:cxnSpLocks/>
            </p:cNvCxnSpPr>
            <p:nvPr/>
          </p:nvCxnSpPr>
          <p:spPr>
            <a:xfrm>
              <a:off x="797477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103F43E-CB70-4A41-8626-A8AFBCC5546B}"/>
                </a:ext>
              </a:extLst>
            </p:cNvPr>
            <p:cNvCxnSpPr>
              <a:cxnSpLocks/>
            </p:cNvCxnSpPr>
            <p:nvPr/>
          </p:nvCxnSpPr>
          <p:spPr>
            <a:xfrm>
              <a:off x="801922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379F26C-72C7-9E46-9D28-225BC59C58FA}"/>
                </a:ext>
              </a:extLst>
            </p:cNvPr>
            <p:cNvCxnSpPr>
              <a:cxnSpLocks/>
            </p:cNvCxnSpPr>
            <p:nvPr/>
          </p:nvCxnSpPr>
          <p:spPr>
            <a:xfrm>
              <a:off x="8054146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1837C8E-5640-724F-8220-43B846B6D61E}"/>
                </a:ext>
              </a:extLst>
            </p:cNvPr>
            <p:cNvCxnSpPr>
              <a:cxnSpLocks/>
            </p:cNvCxnSpPr>
            <p:nvPr/>
          </p:nvCxnSpPr>
          <p:spPr>
            <a:xfrm>
              <a:off x="829227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FEB15B-B9A6-394A-B7FE-21DC6F65C7F4}"/>
                </a:ext>
              </a:extLst>
            </p:cNvPr>
            <p:cNvCxnSpPr>
              <a:cxnSpLocks/>
            </p:cNvCxnSpPr>
            <p:nvPr/>
          </p:nvCxnSpPr>
          <p:spPr>
            <a:xfrm>
              <a:off x="8409746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B1208A0-4AD5-0048-B1AE-B6499E65317C}"/>
                </a:ext>
              </a:extLst>
            </p:cNvPr>
            <p:cNvCxnSpPr>
              <a:cxnSpLocks/>
            </p:cNvCxnSpPr>
            <p:nvPr/>
          </p:nvCxnSpPr>
          <p:spPr>
            <a:xfrm>
              <a:off x="850182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255EBDD-CCF1-7241-8A28-04F497E275C2}"/>
                </a:ext>
              </a:extLst>
            </p:cNvPr>
            <p:cNvCxnSpPr>
              <a:cxnSpLocks/>
            </p:cNvCxnSpPr>
            <p:nvPr/>
          </p:nvCxnSpPr>
          <p:spPr>
            <a:xfrm>
              <a:off x="856532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B12CFA-A1CD-8D42-9B75-9D49812B6E30}"/>
                </a:ext>
              </a:extLst>
            </p:cNvPr>
            <p:cNvCxnSpPr>
              <a:cxnSpLocks/>
            </p:cNvCxnSpPr>
            <p:nvPr/>
          </p:nvCxnSpPr>
          <p:spPr>
            <a:xfrm>
              <a:off x="862247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8A2BFA8-AA31-4449-9690-86A297941E0B}"/>
                </a:ext>
              </a:extLst>
            </p:cNvPr>
            <p:cNvCxnSpPr>
              <a:cxnSpLocks/>
            </p:cNvCxnSpPr>
            <p:nvPr/>
          </p:nvCxnSpPr>
          <p:spPr>
            <a:xfrm>
              <a:off x="866692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49D73F6-C18D-7B40-BE8D-69CB0A8E1362}"/>
                </a:ext>
              </a:extLst>
            </p:cNvPr>
            <p:cNvCxnSpPr>
              <a:cxnSpLocks/>
            </p:cNvCxnSpPr>
            <p:nvPr/>
          </p:nvCxnSpPr>
          <p:spPr>
            <a:xfrm>
              <a:off x="8705021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CBFE813-7006-284A-8931-39CFE85A611D}"/>
                </a:ext>
              </a:extLst>
            </p:cNvPr>
            <p:cNvCxnSpPr>
              <a:cxnSpLocks/>
            </p:cNvCxnSpPr>
            <p:nvPr/>
          </p:nvCxnSpPr>
          <p:spPr>
            <a:xfrm>
              <a:off x="8739946" y="3526561"/>
              <a:ext cx="0" cy="508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2CA185-CBF8-5F4B-94EE-6EFB019EEEC4}"/>
                </a:ext>
              </a:extLst>
            </p:cNvPr>
            <p:cNvCxnSpPr/>
            <p:nvPr/>
          </p:nvCxnSpPr>
          <p:spPr>
            <a:xfrm>
              <a:off x="8078937" y="3529736"/>
              <a:ext cx="0" cy="793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C88328C-3D7F-604B-A286-156B2EE20C8B}"/>
                </a:ext>
              </a:extLst>
            </p:cNvPr>
            <p:cNvCxnSpPr/>
            <p:nvPr/>
          </p:nvCxnSpPr>
          <p:spPr>
            <a:xfrm>
              <a:off x="8776108" y="3525406"/>
              <a:ext cx="0" cy="79375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4DF1173-86BD-654C-BD62-848F98EC907E}"/>
                </a:ext>
              </a:extLst>
            </p:cNvPr>
            <p:cNvCxnSpPr>
              <a:cxnSpLocks/>
            </p:cNvCxnSpPr>
            <p:nvPr/>
          </p:nvCxnSpPr>
          <p:spPr>
            <a:xfrm>
              <a:off x="7954857" y="3343185"/>
              <a:ext cx="296507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D1C4C7-AE5B-FE4E-B0A8-C80FA8DA9F32}"/>
                </a:ext>
              </a:extLst>
            </p:cNvPr>
            <p:cNvCxnSpPr>
              <a:cxnSpLocks/>
            </p:cNvCxnSpPr>
            <p:nvPr/>
          </p:nvCxnSpPr>
          <p:spPr>
            <a:xfrm>
              <a:off x="7812846" y="2906065"/>
              <a:ext cx="372950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DA1AD4-474B-FD49-876A-9A575F7FBD75}"/>
                </a:ext>
              </a:extLst>
            </p:cNvPr>
            <p:cNvCxnSpPr>
              <a:cxnSpLocks/>
            </p:cNvCxnSpPr>
            <p:nvPr/>
          </p:nvCxnSpPr>
          <p:spPr>
            <a:xfrm>
              <a:off x="7691502" y="2694688"/>
              <a:ext cx="303692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5EF3DA4-9C46-C24F-84CE-3155D7CFA7C7}"/>
                </a:ext>
              </a:extLst>
            </p:cNvPr>
            <p:cNvSpPr/>
            <p:nvPr/>
          </p:nvSpPr>
          <p:spPr>
            <a:xfrm>
              <a:off x="7798671" y="2652211"/>
              <a:ext cx="80850" cy="83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F252369-77AF-D54F-9CCC-719E6EBDF4D7}"/>
                </a:ext>
              </a:extLst>
            </p:cNvPr>
            <p:cNvSpPr/>
            <p:nvPr/>
          </p:nvSpPr>
          <p:spPr>
            <a:xfrm>
              <a:off x="7978796" y="2871395"/>
              <a:ext cx="80850" cy="83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11662FB-A2FD-1542-977F-42BF2C2FB527}"/>
                </a:ext>
              </a:extLst>
            </p:cNvPr>
            <p:cNvSpPr/>
            <p:nvPr/>
          </p:nvSpPr>
          <p:spPr>
            <a:xfrm>
              <a:off x="8076044" y="3303624"/>
              <a:ext cx="80850" cy="831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EBF7E59-0315-FF44-9F93-4FE8053E3F30}"/>
                </a:ext>
              </a:extLst>
            </p:cNvPr>
            <p:cNvSpPr txBox="1"/>
            <p:nvPr/>
          </p:nvSpPr>
          <p:spPr>
            <a:xfrm>
              <a:off x="7563662" y="2252348"/>
              <a:ext cx="545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800" dirty="0"/>
                <a:t>Favors</a:t>
              </a:r>
            </a:p>
            <a:p>
              <a:pPr algn="r"/>
              <a:r>
                <a:rPr lang="en-US" sz="800" dirty="0"/>
                <a:t>variable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D899A88-765C-0D47-82D1-B470C0D94C0A}"/>
                </a:ext>
              </a:extLst>
            </p:cNvPr>
            <p:cNvSpPr txBox="1"/>
            <p:nvPr/>
          </p:nvSpPr>
          <p:spPr>
            <a:xfrm>
              <a:off x="8049840" y="2263113"/>
              <a:ext cx="603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Favors</a:t>
              </a:r>
            </a:p>
            <a:p>
              <a:r>
                <a:rPr lang="en-US" sz="800" dirty="0"/>
                <a:t>RT alone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7682F08-EEB5-7245-9773-0E9902CD5CAB}"/>
                </a:ext>
              </a:extLst>
            </p:cNvPr>
            <p:cNvSpPr txBox="1"/>
            <p:nvPr/>
          </p:nvSpPr>
          <p:spPr>
            <a:xfrm>
              <a:off x="7229360" y="3592197"/>
              <a:ext cx="3289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0.1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4002FA4-F538-464A-8EB5-BC0EC1A3FED6}"/>
                </a:ext>
              </a:extLst>
            </p:cNvPr>
            <p:cNvSpPr txBox="1"/>
            <p:nvPr/>
          </p:nvSpPr>
          <p:spPr>
            <a:xfrm>
              <a:off x="7954857" y="3588305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8555C11-190A-2249-A22E-ECABA217BAEA}"/>
                </a:ext>
              </a:extLst>
            </p:cNvPr>
            <p:cNvSpPr txBox="1"/>
            <p:nvPr/>
          </p:nvSpPr>
          <p:spPr>
            <a:xfrm>
              <a:off x="8623170" y="3588305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8FD23EA-EB13-2445-B1AD-29DF7EB6C2E4}"/>
                </a:ext>
              </a:extLst>
            </p:cNvPr>
            <p:cNvSpPr txBox="1"/>
            <p:nvPr/>
          </p:nvSpPr>
          <p:spPr>
            <a:xfrm>
              <a:off x="7919222" y="3729262"/>
              <a:ext cx="3321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HR</a:t>
              </a:r>
            </a:p>
          </p:txBody>
        </p:sp>
      </p:grpSp>
      <p:graphicFrame>
        <p:nvGraphicFramePr>
          <p:cNvPr id="87" name="Table 4">
            <a:extLst>
              <a:ext uri="{FF2B5EF4-FFF2-40B4-BE49-F238E27FC236}">
                <a16:creationId xmlns:a16="http://schemas.microsoft.com/office/drawing/2014/main" id="{B97E265D-19D3-0A4A-81F0-C2E189BD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13254"/>
              </p:ext>
            </p:extLst>
          </p:nvPr>
        </p:nvGraphicFramePr>
        <p:xfrm>
          <a:off x="4636320" y="2350312"/>
          <a:ext cx="2837427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487">
                  <a:extLst>
                    <a:ext uri="{9D8B030D-6E8A-4147-A177-3AD203B41FA5}">
                      <a16:colId xmlns:a16="http://schemas.microsoft.com/office/drawing/2014/main" val="768090333"/>
                    </a:ext>
                  </a:extLst>
                </a:gridCol>
                <a:gridCol w="1161737">
                  <a:extLst>
                    <a:ext uri="{9D8B030D-6E8A-4147-A177-3AD203B41FA5}">
                      <a16:colId xmlns:a16="http://schemas.microsoft.com/office/drawing/2014/main" val="207213565"/>
                    </a:ext>
                  </a:extLst>
                </a:gridCol>
                <a:gridCol w="683203">
                  <a:extLst>
                    <a:ext uri="{9D8B030D-6E8A-4147-A177-3AD203B41FA5}">
                      <a16:colId xmlns:a16="http://schemas.microsoft.com/office/drawing/2014/main" val="3819926393"/>
                    </a:ext>
                  </a:extLst>
                </a:gridCol>
              </a:tblGrid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HR, 95% (CI)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1" dirty="0"/>
                        <a:t>P</a:t>
                      </a:r>
                      <a:r>
                        <a:rPr lang="en-US" sz="1050" dirty="0"/>
                        <a:t>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101686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Lifelong 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0.48 (0.31-0.76)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17631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LTADT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0.80 (0.45-1.43)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00603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RT Alone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12137"/>
                  </a:ext>
                </a:extLst>
              </a:tr>
              <a:tr h="209822">
                <a:tc>
                  <a:txBody>
                    <a:bodyPr/>
                    <a:lstStyle/>
                    <a:p>
                      <a:r>
                        <a:rPr lang="en-US" sz="1050" dirty="0"/>
                        <a:t>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1.13 (0.69-1.85)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25833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ABB0850F-7CA5-D044-B2E4-B1E91876E3E4}"/>
              </a:ext>
            </a:extLst>
          </p:cNvPr>
          <p:cNvSpPr txBox="1"/>
          <p:nvPr/>
        </p:nvSpPr>
        <p:spPr>
          <a:xfrm>
            <a:off x="4566702" y="2068795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Gleason grade group 5</a:t>
            </a:r>
          </a:p>
        </p:txBody>
      </p:sp>
    </p:spTree>
    <p:extLst>
      <p:ext uri="{BB962C8B-B14F-4D97-AF65-F5344CB8AC3E}">
        <p14:creationId xmlns:p14="http://schemas.microsoft.com/office/powerpoint/2010/main" val="24803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Mechanism of Action of ADTs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 bIns="118872"/>
          <a:lstStyle/>
          <a:p>
            <a:pPr marL="91440" indent="0"/>
            <a:r>
              <a:rPr lang="en-US" sz="1000" dirty="0"/>
              <a:t>DHT = d</a:t>
            </a:r>
            <a:r>
              <a:rPr lang="en-US" dirty="0"/>
              <a:t>ihydrotestosterone</a:t>
            </a:r>
            <a:br>
              <a:rPr lang="en-US" sz="1000" dirty="0"/>
            </a:br>
            <a:r>
              <a:rPr lang="en-US" sz="1000" dirty="0"/>
              <a:t>Sharifi N, et al. </a:t>
            </a:r>
            <a:r>
              <a:rPr lang="en-US" sz="1000" i="1" dirty="0"/>
              <a:t>JAMA</a:t>
            </a:r>
            <a:r>
              <a:rPr lang="en-US" sz="1000" dirty="0"/>
              <a:t>. 2005;294(2):238-244.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4CBEA0-3C6F-4ABD-94F8-89F773A33946}"/>
              </a:ext>
            </a:extLst>
          </p:cNvPr>
          <p:cNvGrpSpPr/>
          <p:nvPr/>
        </p:nvGrpSpPr>
        <p:grpSpPr>
          <a:xfrm>
            <a:off x="764894" y="986290"/>
            <a:ext cx="7757076" cy="3731403"/>
            <a:chOff x="912604" y="1015298"/>
            <a:chExt cx="7757076" cy="37314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CE3F80-ACAB-4B09-B5AF-AD975245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3463" y="1032839"/>
              <a:ext cx="7336217" cy="37124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1C4F78-CD08-4248-80CE-367D17CC2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" r="49273" b="93843"/>
            <a:stretch/>
          </p:blipFill>
          <p:spPr>
            <a:xfrm rot="16200000">
              <a:off x="-620539" y="2761802"/>
              <a:ext cx="3721608" cy="228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11DF4D-B876-4A75-B4BE-435FF1F93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" r="49273" b="93843"/>
            <a:stretch/>
          </p:blipFill>
          <p:spPr>
            <a:xfrm rot="16200000">
              <a:off x="-826865" y="2766488"/>
              <a:ext cx="3721608" cy="2286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807297-9C8A-459E-8D58-5A5FC6CE10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6" t="1195" r="48759" b="93879"/>
            <a:stretch/>
          </p:blipFill>
          <p:spPr>
            <a:xfrm>
              <a:off x="3347710" y="4307377"/>
              <a:ext cx="3721608" cy="1828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87448B-495E-4103-B20E-64E06069D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6" t="1195" r="48759" b="93879"/>
            <a:stretch/>
          </p:blipFill>
          <p:spPr>
            <a:xfrm>
              <a:off x="1251649" y="4312065"/>
              <a:ext cx="3721608" cy="18288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F422DF-8E39-46B0-8043-D44A3D776A58}"/>
                </a:ext>
              </a:extLst>
            </p:cNvPr>
            <p:cNvSpPr/>
            <p:nvPr/>
          </p:nvSpPr>
          <p:spPr>
            <a:xfrm>
              <a:off x="912604" y="1032839"/>
              <a:ext cx="7735824" cy="3713862"/>
            </a:xfrm>
            <a:prstGeom prst="rect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69FDC62-2E98-43C4-83AA-F1021F54E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84204"/>
              </p:ext>
            </p:extLst>
          </p:nvPr>
        </p:nvGraphicFramePr>
        <p:xfrm>
          <a:off x="948209" y="1257376"/>
          <a:ext cx="5943354" cy="304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874">
                  <a:extLst>
                    <a:ext uri="{9D8B030D-6E8A-4147-A177-3AD203B41FA5}">
                      <a16:colId xmlns:a16="http://schemas.microsoft.com/office/drawing/2014/main" val="191330415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47821835"/>
                    </a:ext>
                  </a:extLst>
                </a:gridCol>
                <a:gridCol w="928468">
                  <a:extLst>
                    <a:ext uri="{9D8B030D-6E8A-4147-A177-3AD203B41FA5}">
                      <a16:colId xmlns:a16="http://schemas.microsoft.com/office/drawing/2014/main" val="816707748"/>
                    </a:ext>
                  </a:extLst>
                </a:gridCol>
                <a:gridCol w="1802024">
                  <a:extLst>
                    <a:ext uri="{9D8B030D-6E8A-4147-A177-3AD203B41FA5}">
                      <a16:colId xmlns:a16="http://schemas.microsoft.com/office/drawing/2014/main" val="1102337160"/>
                    </a:ext>
                  </a:extLst>
                </a:gridCol>
                <a:gridCol w="1285588">
                  <a:extLst>
                    <a:ext uri="{9D8B030D-6E8A-4147-A177-3AD203B41FA5}">
                      <a16:colId xmlns:a16="http://schemas.microsoft.com/office/drawing/2014/main" val="2008329641"/>
                    </a:ext>
                  </a:extLst>
                </a:gridCol>
              </a:tblGrid>
              <a:tr h="227429">
                <a:tc>
                  <a:txBody>
                    <a:bodyPr/>
                    <a:lstStyle/>
                    <a:p>
                      <a:r>
                        <a:rPr lang="en-US" sz="900" dirty="0"/>
                        <a:t>Drug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Site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Comments/Risks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985630"/>
                  </a:ext>
                </a:extLst>
              </a:tr>
              <a:tr h="636801">
                <a:tc>
                  <a:txBody>
                    <a:bodyPr/>
                    <a:lstStyle/>
                    <a:p>
                      <a:r>
                        <a:rPr lang="en-US" sz="900" dirty="0"/>
                        <a:t>LHRH agonists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Leuprolide </a:t>
                      </a:r>
                    </a:p>
                    <a:p>
                      <a:r>
                        <a:rPr lang="en-US" sz="900" dirty="0" err="1"/>
                        <a:t>Goserelin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Histrelin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Triptorelin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Anterior pituitary 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Decreases release of LH through down-regulation of LHRH receptors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Testosterone surge;</a:t>
                      </a:r>
                    </a:p>
                    <a:p>
                      <a:r>
                        <a:rPr lang="en-US" sz="900" dirty="0"/>
                        <a:t>Requires co-administration of 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anti-androgen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241326"/>
                  </a:ext>
                </a:extLst>
              </a:tr>
              <a:tr h="363886">
                <a:tc>
                  <a:txBody>
                    <a:bodyPr/>
                    <a:lstStyle/>
                    <a:p>
                      <a:r>
                        <a:rPr lang="en-US" sz="900" dirty="0"/>
                        <a:t>LHRH antagonists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Degarelix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Relugolix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Anterior pituitary 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Directly inhibits LHRH receptors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testosterone flare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355812"/>
                  </a:ext>
                </a:extLst>
              </a:tr>
              <a:tr h="434265">
                <a:tc>
                  <a:txBody>
                    <a:bodyPr/>
                    <a:lstStyle/>
                    <a:p>
                      <a:r>
                        <a:rPr lang="en-US" sz="900" dirty="0"/>
                        <a:t>Adrenal ablating drugs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Ketoconazole</a:t>
                      </a:r>
                    </a:p>
                    <a:p>
                      <a:r>
                        <a:rPr lang="en-US" sz="900" dirty="0"/>
                        <a:t>Abiraterone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Adrenal 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CYP17A</a:t>
                      </a:r>
                      <a:r>
                        <a:rPr lang="en-US" sz="900" dirty="0"/>
                        <a:t> inhibitor decreases androgen synthesis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Requires prednisone supplementation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247309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r>
                        <a:rPr lang="en-US" sz="900" dirty="0"/>
                        <a:t>Androgen receptor antagonists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Flutamide</a:t>
                      </a:r>
                    </a:p>
                    <a:p>
                      <a:r>
                        <a:rPr lang="en-US" sz="900" dirty="0"/>
                        <a:t>Bicalutamide</a:t>
                      </a:r>
                    </a:p>
                    <a:p>
                      <a:r>
                        <a:rPr lang="en-US" sz="900" dirty="0" err="1"/>
                        <a:t>Nilutamide</a:t>
                      </a:r>
                    </a:p>
                    <a:p>
                      <a:r>
                        <a:rPr lang="en-US" sz="900" dirty="0"/>
                        <a:t>Apalutamide</a:t>
                      </a:r>
                    </a:p>
                    <a:p>
                      <a:r>
                        <a:rPr lang="en-US" sz="900" dirty="0" err="1"/>
                        <a:t>Darolutamide</a:t>
                      </a:r>
                      <a:endParaRPr lang="en-US" sz="9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dirty="0"/>
                        <a:t>Prostate 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Competitive AR inhibitor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 sz="900" dirty="0"/>
                        <a:t>Non-steroidal AR inhibition;</a:t>
                      </a:r>
                    </a:p>
                    <a:p>
                      <a:r>
                        <a:rPr lang="en-US" sz="900" dirty="0"/>
                        <a:t>No need for prednisone supplementation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91090"/>
                  </a:ext>
                </a:extLst>
              </a:tr>
              <a:tr h="2074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Enzalutamide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Non-competitive AR inhibitor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369710"/>
                  </a:ext>
                </a:extLst>
              </a:tr>
              <a:tr h="363886"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  <a:r>
                        <a:rPr lang="el-GR" sz="900" baseline="0" dirty="0"/>
                        <a:t>α</a:t>
                      </a:r>
                      <a:r>
                        <a:rPr lang="en-US" sz="900" dirty="0"/>
                        <a:t>-reductase inhibitors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Finasteride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Prostate gland</a:t>
                      </a:r>
                    </a:p>
                    <a:p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Decreases conversion of testosterone to </a:t>
                      </a:r>
                      <a:r>
                        <a:rPr lang="en-US" sz="900" dirty="0" err="1"/>
                        <a:t>DHT</a:t>
                      </a:r>
                      <a:endParaRPr 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defined role in PC therapy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738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Balancing Benefits and Harms of ADT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74EAC-9645-4A44-829C-062E88B7D6D6}"/>
              </a:ext>
            </a:extLst>
          </p:cNvPr>
          <p:cNvSpPr txBox="1"/>
          <p:nvPr/>
        </p:nvSpPr>
        <p:spPr>
          <a:xfrm>
            <a:off x="2911960" y="3979123"/>
            <a:ext cx="3320078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Side effects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Cost and accessibility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Patient convenience/compliance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FDD3021-67F8-4297-8E9B-6091149C3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ORR = overall response rate; CSPS = castration-sensitive prostate cancer; PSA = prostate-specific antigen; QoL = quality of life</a:t>
            </a:r>
          </a:p>
        </p:txBody>
      </p:sp>
      <p:pic>
        <p:nvPicPr>
          <p:cNvPr id="9" name="Graphic 8" descr="Scales of justice outline">
            <a:extLst>
              <a:ext uri="{FF2B5EF4-FFF2-40B4-BE49-F238E27FC236}">
                <a16:creationId xmlns:a16="http://schemas.microsoft.com/office/drawing/2014/main" id="{DCA45A88-1841-5642-B031-DB7D7D340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6323" y="748878"/>
            <a:ext cx="6171353" cy="34923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B287A2-A4FF-6441-9FCB-94C5853C1EB6}"/>
              </a:ext>
            </a:extLst>
          </p:cNvPr>
          <p:cNvSpPr/>
          <p:nvPr/>
        </p:nvSpPr>
        <p:spPr>
          <a:xfrm>
            <a:off x="1359024" y="1779961"/>
            <a:ext cx="2766349" cy="92333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ORR &gt; 80% in CSPC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Serum PSA normalization &gt; 90%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Improves QoL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A6FB38-4770-D742-95E1-A55E89D83598}"/>
              </a:ext>
            </a:extLst>
          </p:cNvPr>
          <p:cNvSpPr/>
          <p:nvPr/>
        </p:nvSpPr>
        <p:spPr>
          <a:xfrm>
            <a:off x="5181126" y="1910697"/>
            <a:ext cx="2445554" cy="661858"/>
          </a:xfrm>
          <a:prstGeom prst="rect">
            <a:avLst/>
          </a:prstGeom>
          <a:solidFill>
            <a:schemeClr val="accent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Plethora of side effects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6959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Testosterone Surge and Clinical Flare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980396"/>
            <a:ext cx="8309810" cy="3847207"/>
          </a:xfrm>
        </p:spPr>
        <p:txBody>
          <a:bodyPr lIns="0" rIns="0"/>
          <a:lstStyle/>
          <a:p>
            <a:r>
              <a:rPr lang="en-US" sz="2300" dirty="0"/>
              <a:t>LHRH agonists can cause testosterone to surge and may worsen symptoms, when used as single </a:t>
            </a:r>
            <a:r>
              <a:rPr lang="en-US" sz="2300" dirty="0" err="1"/>
              <a:t>agent</a:t>
            </a:r>
            <a:r>
              <a:rPr lang="en-US" sz="2300" baseline="30000" dirty="0" err="1"/>
              <a:t>1</a:t>
            </a:r>
            <a:endParaRPr lang="en-US" sz="2300" dirty="0"/>
          </a:p>
          <a:p>
            <a:pPr lvl="1">
              <a:spcBef>
                <a:spcPts val="600"/>
              </a:spcBef>
            </a:pPr>
            <a:r>
              <a:rPr lang="en-US" sz="1900" dirty="0"/>
              <a:t>Volume of disease affects magnitude of flare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Typical to add several weeks of antiandrogen therapy, beginning a week prior to LHRH agonist</a:t>
            </a:r>
          </a:p>
          <a:p>
            <a:pPr lvl="2">
              <a:spcBef>
                <a:spcPts val="600"/>
              </a:spcBef>
            </a:pPr>
            <a:r>
              <a:rPr lang="en-US" sz="1700" dirty="0"/>
              <a:t>e.g., ketoconazole, abiraterone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However, transient flare may not be clinically meaningful for disease progression or adverse </a:t>
            </a:r>
            <a:r>
              <a:rPr lang="en-US" sz="1900" dirty="0" err="1"/>
              <a:t>events</a:t>
            </a:r>
            <a:r>
              <a:rPr lang="en-US" sz="1900" baseline="30000" dirty="0" err="1"/>
              <a:t>2</a:t>
            </a:r>
            <a:endParaRPr lang="en-US" sz="1900" dirty="0"/>
          </a:p>
          <a:p>
            <a:pPr lvl="2">
              <a:spcBef>
                <a:spcPts val="600"/>
              </a:spcBef>
            </a:pPr>
            <a:r>
              <a:rPr lang="en-US" sz="1700" dirty="0"/>
              <a:t>Exception for men with extensive vertebral metastases</a:t>
            </a:r>
          </a:p>
          <a:p>
            <a:pPr lvl="1">
              <a:spcBef>
                <a:spcPts val="600"/>
              </a:spcBef>
            </a:pPr>
            <a:r>
              <a:rPr lang="en-US" sz="1900" dirty="0"/>
              <a:t>Relevance to </a:t>
            </a:r>
            <a:r>
              <a:rPr lang="en-US" sz="1900" dirty="0" err="1"/>
              <a:t>LAPC</a:t>
            </a:r>
            <a:r>
              <a:rPr lang="en-US" sz="1900" dirty="0"/>
              <a:t> is questionable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LHRH antagonists do not cause testosterone surge or disease flare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bIns="118872"/>
          <a:lstStyle/>
          <a:p>
            <a:pPr marL="91440" indent="0"/>
            <a:r>
              <a:rPr lang="en-US" sz="1000" dirty="0"/>
              <a:t>1. </a:t>
            </a:r>
            <a:r>
              <a:rPr lang="en-US" sz="1000" dirty="0" err="1"/>
              <a:t>Pokuri</a:t>
            </a:r>
            <a:r>
              <a:rPr lang="en-US" sz="1000" dirty="0"/>
              <a:t> et al. J Natl </a:t>
            </a:r>
            <a:r>
              <a:rPr lang="en-US" sz="1000" dirty="0" err="1"/>
              <a:t>Compr</a:t>
            </a:r>
            <a:r>
              <a:rPr lang="en-US" sz="1000" dirty="0"/>
              <a:t> </a:t>
            </a:r>
            <a:r>
              <a:rPr lang="en-US" sz="1000" dirty="0" err="1"/>
              <a:t>Canc</a:t>
            </a:r>
            <a:r>
              <a:rPr lang="en-US" sz="1000" dirty="0"/>
              <a:t> </a:t>
            </a:r>
            <a:r>
              <a:rPr lang="en-US" sz="1000" dirty="0" err="1"/>
              <a:t>Netw</a:t>
            </a:r>
            <a:r>
              <a:rPr lang="en-US" sz="1000" dirty="0"/>
              <a:t>. 2015;13(7):</a:t>
            </a:r>
            <a:r>
              <a:rPr lang="en-US" sz="1000" dirty="0" err="1"/>
              <a:t>e49</a:t>
            </a:r>
            <a:r>
              <a:rPr lang="en-US" sz="1000" dirty="0"/>
              <a:t>-55.  2. </a:t>
            </a:r>
            <a:r>
              <a:rPr lang="en-US" sz="1000" dirty="0" err="1"/>
              <a:t>Krakowsky</a:t>
            </a:r>
            <a:r>
              <a:rPr lang="en-US" sz="1000" dirty="0"/>
              <a:t>, et al. Eur </a:t>
            </a:r>
            <a:r>
              <a:rPr lang="en-US" sz="1000" dirty="0" err="1"/>
              <a:t>Urol</a:t>
            </a:r>
            <a:r>
              <a:rPr lang="en-US" sz="1000" dirty="0"/>
              <a:t> Focus. 2019;5(1):81-89.</a:t>
            </a:r>
          </a:p>
        </p:txBody>
      </p:sp>
    </p:spTree>
    <p:extLst>
      <p:ext uri="{BB962C8B-B14F-4D97-AF65-F5344CB8AC3E}">
        <p14:creationId xmlns:p14="http://schemas.microsoft.com/office/powerpoint/2010/main" val="34034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Side Effects of ADT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bIns="118872"/>
          <a:lstStyle/>
          <a:p>
            <a:pPr marL="91440" indent="0"/>
            <a:endParaRPr lang="en-US" sz="1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3470CE-119C-4066-8A87-F6FFE9E773DA}"/>
              </a:ext>
            </a:extLst>
          </p:cNvPr>
          <p:cNvGrpSpPr>
            <a:grpSpLocks noChangeAspect="1"/>
          </p:cNvGrpSpPr>
          <p:nvPr/>
        </p:nvGrpSpPr>
        <p:grpSpPr>
          <a:xfrm>
            <a:off x="176235" y="1098844"/>
            <a:ext cx="8812178" cy="3784424"/>
            <a:chOff x="-187974" y="1110747"/>
            <a:chExt cx="9333749" cy="4008404"/>
          </a:xfrm>
        </p:grpSpPr>
        <p:sp>
          <p:nvSpPr>
            <p:cNvPr id="9" name="Star: 10 Points 8">
              <a:extLst>
                <a:ext uri="{FF2B5EF4-FFF2-40B4-BE49-F238E27FC236}">
                  <a16:creationId xmlns:a16="http://schemas.microsoft.com/office/drawing/2014/main" id="{A584C5D3-4C00-4D61-B857-70F21CD8A22C}"/>
                </a:ext>
              </a:extLst>
            </p:cNvPr>
            <p:cNvSpPr/>
            <p:nvPr/>
          </p:nvSpPr>
          <p:spPr>
            <a:xfrm>
              <a:off x="1031837" y="1530284"/>
              <a:ext cx="6885343" cy="3087444"/>
            </a:xfrm>
            <a:prstGeom prst="star10">
              <a:avLst>
                <a:gd name="adj" fmla="val 0"/>
                <a:gd name="hf" fmla="val 10514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D8F0365-DAEC-4421-8490-4DF7FCD5F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8446" y="1110747"/>
              <a:ext cx="2556894" cy="581113"/>
            </a:xfrm>
            <a:prstGeom prst="roundRect">
              <a:avLst/>
            </a:prstGeom>
            <a:solidFill>
              <a:srgbClr val="C7DE1E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Fatigue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042F47-E1D5-4901-9447-2C1B06F6F7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866" y="3893514"/>
              <a:ext cx="2556894" cy="581113"/>
            </a:xfrm>
            <a:prstGeom prst="roundRect">
              <a:avLst/>
            </a:prstGeom>
            <a:solidFill>
              <a:srgbClr val="D9718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Body habitus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102A93F-1C14-4DDB-A66F-991EC03D3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833" y="1767897"/>
              <a:ext cx="2556894" cy="581113"/>
            </a:xfrm>
            <a:prstGeom prst="roundRect">
              <a:avLst/>
            </a:prstGeom>
            <a:solidFill>
              <a:srgbClr val="FFFF7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Lipid profile changes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CCADCB7-869D-40B5-A3FF-EE5D89D1A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7974" y="3182458"/>
              <a:ext cx="2556894" cy="581113"/>
            </a:xfrm>
            <a:prstGeom prst="roundRect">
              <a:avLst/>
            </a:prstGeom>
            <a:solidFill>
              <a:srgbClr val="EB555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Type 2 diabetes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0709881-9DE2-4EC0-96EC-0923BBC95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8881" y="3170512"/>
              <a:ext cx="2556894" cy="581113"/>
            </a:xfrm>
            <a:prstGeom prst="roundRect">
              <a:avLst/>
            </a:prstGeom>
            <a:solidFill>
              <a:srgbClr val="8292E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Osteoporosis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3D88386-0D47-4F35-ACC6-7DD72DA60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3049" y="1769103"/>
              <a:ext cx="2556894" cy="581113"/>
            </a:xfrm>
            <a:prstGeom prst="round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Cardiovascular morbidity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AC620AB-892D-4ABB-ABF1-CEC996376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8881" y="2470271"/>
              <a:ext cx="2556894" cy="581113"/>
            </a:xfrm>
            <a:prstGeom prst="roundRect">
              <a:avLst/>
            </a:prstGeom>
            <a:solidFill>
              <a:srgbClr val="00CC9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Pseudo-metabolic syndrome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4F123B6-BF47-4A36-95A2-A31D95FFC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3049" y="3873279"/>
              <a:ext cx="2556894" cy="581113"/>
            </a:xfrm>
            <a:prstGeom prst="roundRect">
              <a:avLst/>
            </a:prstGeom>
            <a:solidFill>
              <a:srgbClr val="A987D7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Hot flashes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B917367-0866-4A01-AB60-1DEF07188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8446" y="4538040"/>
              <a:ext cx="2556894" cy="581111"/>
            </a:xfrm>
            <a:prstGeom prst="roundRect">
              <a:avLst/>
            </a:prstGeom>
            <a:solidFill>
              <a:srgbClr val="DF63D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Sexual dysfunction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EB0A9D6-8C04-4A13-B59B-7C4DA04AB8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7974" y="2474563"/>
              <a:ext cx="2556894" cy="581113"/>
            </a:xfrm>
            <a:prstGeom prst="roundRect">
              <a:avLst/>
            </a:prstGeom>
            <a:solidFill>
              <a:srgbClr val="EF855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Insulin resistance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412552-A852-4355-A673-7E3396E23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t="2986" r="11747" b="18208"/>
          <a:stretch/>
        </p:blipFill>
        <p:spPr bwMode="auto">
          <a:xfrm>
            <a:off x="3840480" y="2004444"/>
            <a:ext cx="1371600" cy="201168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03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285709"/>
            <a:ext cx="8309810" cy="458587"/>
          </a:xfrm>
        </p:spPr>
        <p:txBody>
          <a:bodyPr lIns="0" rIns="0"/>
          <a:lstStyle/>
          <a:p>
            <a:r>
              <a:rPr lang="en-US" sz="2800" dirty="0"/>
              <a:t>CVD and Prostate Cancer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135482"/>
            <a:ext cx="8309811" cy="2679195"/>
          </a:xfrm>
        </p:spPr>
        <p:txBody>
          <a:bodyPr lIns="0" rIns="0"/>
          <a:lstStyle/>
          <a:p>
            <a:r>
              <a:rPr lang="en-US" sz="2200" dirty="0"/>
              <a:t>Causes of death in men with prostate </a:t>
            </a:r>
            <a:r>
              <a:rPr lang="en-US" sz="2200" dirty="0" err="1"/>
              <a:t>cancer:</a:t>
            </a:r>
            <a:r>
              <a:rPr lang="en-US" sz="2200" baseline="30000" dirty="0" err="1"/>
              <a:t>1-3</a:t>
            </a:r>
            <a:endParaRPr lang="en-US" sz="2200" dirty="0"/>
          </a:p>
          <a:p>
            <a:pPr marL="909637" indent="-457200">
              <a:spcBef>
                <a:spcPts val="0"/>
              </a:spcBef>
              <a:buSzPct val="90000"/>
              <a:buFont typeface="+mj-lt"/>
              <a:buAutoNum type="arabicParenR"/>
            </a:pPr>
            <a:r>
              <a:rPr lang="en-US" sz="2000" dirty="0"/>
              <a:t>32% CVD (ischemic heart disease 26%, cerebrovascular 6%)</a:t>
            </a:r>
          </a:p>
          <a:p>
            <a:pPr marL="909637" indent="-457200">
              <a:spcBef>
                <a:spcPts val="0"/>
              </a:spcBef>
              <a:buSzPct val="90000"/>
              <a:buFont typeface="+mj-lt"/>
              <a:buAutoNum type="arabicParenR"/>
            </a:pPr>
            <a:r>
              <a:rPr lang="en-US" sz="2000" dirty="0"/>
              <a:t>20% Prostate cancer</a:t>
            </a:r>
          </a:p>
          <a:p>
            <a:pPr marL="909637" indent="-457200">
              <a:spcBef>
                <a:spcPts val="0"/>
              </a:spcBef>
              <a:buSzPct val="90000"/>
              <a:buFont typeface="+mj-lt"/>
              <a:buAutoNum type="arabicParenR"/>
            </a:pPr>
            <a:r>
              <a:rPr lang="en-US" sz="2000" dirty="0"/>
              <a:t>14% All other causes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Patients with prostate cancer have a higher incidence of CVD than patients without prostate </a:t>
            </a:r>
            <a:r>
              <a:rPr lang="en-US" sz="2200" dirty="0" err="1"/>
              <a:t>cancer</a:t>
            </a:r>
            <a:r>
              <a:rPr lang="en-US" sz="2200" baseline="30000" dirty="0" err="1"/>
              <a:t>4</a:t>
            </a:r>
            <a:endParaRPr lang="en-US" sz="2200" dirty="0"/>
          </a:p>
          <a:p>
            <a:pPr lvl="1"/>
            <a:r>
              <a:rPr lang="en-US" sz="2000" dirty="0"/>
              <a:t>65% of patients with prostate cancer had high Framingham risk scores</a:t>
            </a:r>
          </a:p>
          <a:p>
            <a:pPr lvl="1"/>
            <a:r>
              <a:rPr lang="en-US" sz="2000" dirty="0"/>
              <a:t>Multiple shared risk factors between CVD and prostate cancer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8078525" cy="381643"/>
          </a:xfrm>
        </p:spPr>
        <p:txBody>
          <a:bodyPr bIns="118872"/>
          <a:lstStyle/>
          <a:p>
            <a:pPr marL="91440" indent="0"/>
            <a:r>
              <a:rPr lang="en-US" sz="1000" dirty="0"/>
              <a:t>1. Sturgeon KM, et al. </a:t>
            </a:r>
            <a:r>
              <a:rPr lang="en-US" sz="1000" i="1" dirty="0"/>
              <a:t>Eur Heart J</a:t>
            </a:r>
            <a:r>
              <a:rPr lang="en-US" sz="1000" dirty="0"/>
              <a:t>. 2019;40(48):3889-3897.  2. Leong DP, et al. </a:t>
            </a:r>
            <a:r>
              <a:rPr lang="en-US" sz="1000" i="1" dirty="0"/>
              <a:t>J Urol</a:t>
            </a:r>
            <a:r>
              <a:rPr lang="en-US" sz="1000" dirty="0"/>
              <a:t>. 2020;203(6):1109-1116.  3. </a:t>
            </a:r>
            <a:r>
              <a:rPr lang="en-US" sz="1000" dirty="0">
                <a:latin typeface="Segoe UI" panose="020B0502040204020203" pitchFamily="34" charset="0"/>
              </a:rPr>
              <a:t>Epstein MM, et al. </a:t>
            </a:r>
            <a:r>
              <a:rPr lang="en-US" sz="1000" i="1" dirty="0">
                <a:latin typeface="Segoe UI" panose="020B0502040204020203" pitchFamily="34" charset="0"/>
              </a:rPr>
              <a:t>J Natl Cancer Inst. </a:t>
            </a:r>
            <a:r>
              <a:rPr lang="en-US" sz="1000" i="0" dirty="0">
                <a:latin typeface="Segoe UI" panose="020B0502040204020203" pitchFamily="34" charset="0"/>
              </a:rPr>
              <a:t>2012;104(17):1335-1342.  4. </a:t>
            </a:r>
            <a:r>
              <a:rPr lang="en-US" sz="1000" i="0" dirty="0" err="1">
                <a:latin typeface="Segoe UI" panose="020B0502040204020203" pitchFamily="34" charset="0"/>
              </a:rPr>
              <a:t>Challa</a:t>
            </a:r>
            <a:r>
              <a:rPr lang="en-US" sz="1000" i="0" dirty="0">
                <a:latin typeface="Segoe UI" panose="020B0502040204020203" pitchFamily="34" charset="0"/>
              </a:rPr>
              <a:t> AA, et al. </a:t>
            </a:r>
            <a:r>
              <a:rPr lang="en-US" sz="1000" i="1" dirty="0" err="1">
                <a:latin typeface="Segoe UI" panose="020B0502040204020203" pitchFamily="34" charset="0"/>
              </a:rPr>
              <a:t>Curr</a:t>
            </a:r>
            <a:r>
              <a:rPr lang="en-US" sz="1000" i="1" dirty="0">
                <a:latin typeface="Segoe UI" panose="020B0502040204020203" pitchFamily="34" charset="0"/>
              </a:rPr>
              <a:t> Treat Options Oncol</a:t>
            </a:r>
            <a:r>
              <a:rPr lang="en-US" sz="1000" i="0" dirty="0">
                <a:latin typeface="Segoe UI" panose="020B0502040204020203" pitchFamily="34" charset="0"/>
              </a:rPr>
              <a:t>. 2021;22(6):47-47.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7EB83-E60E-4341-8893-053A38D8BA8A}"/>
              </a:ext>
            </a:extLst>
          </p:cNvPr>
          <p:cNvSpPr txBox="1"/>
          <p:nvPr/>
        </p:nvSpPr>
        <p:spPr>
          <a:xfrm>
            <a:off x="1333500" y="3700376"/>
            <a:ext cx="5410200" cy="681123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/>
          <a:p>
            <a:pPr marL="0" lvl="2">
              <a:buFont typeface="Arial" panose="020B0604020202020204" pitchFamily="34" charset="0"/>
              <a:buChar char="−"/>
            </a:pPr>
            <a:r>
              <a:rPr lang="en-US" sz="1800" dirty="0"/>
              <a:t>Smoking</a:t>
            </a:r>
          </a:p>
          <a:p>
            <a:pPr marL="0" lvl="2">
              <a:buFont typeface="Arial" panose="020B0604020202020204" pitchFamily="34" charset="0"/>
              <a:buChar char="−"/>
            </a:pPr>
            <a:r>
              <a:rPr lang="en-US" sz="1800" dirty="0"/>
              <a:t>Dyslipidemia</a:t>
            </a:r>
          </a:p>
          <a:p>
            <a:pPr marL="228600" lvl="2">
              <a:buFont typeface="Arial" panose="020B0604020202020204" pitchFamily="34" charset="0"/>
              <a:buChar char="−"/>
            </a:pPr>
            <a:r>
              <a:rPr lang="en-US" sz="1800" dirty="0"/>
              <a:t>Obesity</a:t>
            </a:r>
          </a:p>
          <a:p>
            <a:pPr marL="228600" lvl="2">
              <a:buFont typeface="Arial" panose="020B0604020202020204" pitchFamily="34" charset="0"/>
              <a:buChar char="−"/>
            </a:pPr>
            <a:r>
              <a:rPr lang="en-US" sz="1800" dirty="0"/>
              <a:t>Old age</a:t>
            </a:r>
          </a:p>
          <a:p>
            <a:pPr marL="0" lvl="2">
              <a:buFont typeface="Arial" panose="020B0604020202020204" pitchFamily="34" charset="0"/>
              <a:buChar char="−"/>
            </a:pPr>
            <a:r>
              <a:rPr lang="en-US" sz="1800" dirty="0"/>
              <a:t>Male gender</a:t>
            </a:r>
          </a:p>
        </p:txBody>
      </p:sp>
    </p:spTree>
    <p:extLst>
      <p:ext uri="{BB962C8B-B14F-4D97-AF65-F5344CB8AC3E}">
        <p14:creationId xmlns:p14="http://schemas.microsoft.com/office/powerpoint/2010/main" val="398125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 lIns="0" rIns="0"/>
          <a:lstStyle/>
          <a:p>
            <a:r>
              <a:rPr lang="en-US" sz="3600" dirty="0"/>
              <a:t>Cardiovascular side effects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994694"/>
            <a:ext cx="8309810" cy="3822585"/>
          </a:xfrm>
        </p:spPr>
        <p:txBody>
          <a:bodyPr lIns="0" rIns="0"/>
          <a:lstStyle/>
          <a:p>
            <a:r>
              <a:rPr lang="en-US" sz="1800" dirty="0"/>
              <a:t>LHRH agonists carry a warning for cardiovascular side effects</a:t>
            </a:r>
          </a:p>
          <a:p>
            <a:r>
              <a:rPr lang="en-US" sz="1800" dirty="0"/>
              <a:t>Patients with </a:t>
            </a:r>
            <a:r>
              <a:rPr lang="en-US" sz="1800" dirty="0" err="1"/>
              <a:t>LAPC</a:t>
            </a:r>
            <a:r>
              <a:rPr lang="en-US" sz="1800" dirty="0"/>
              <a:t> receiving LHRH agonists (compared to ADT-naïve patients) had an increased risk of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Lower risk of cardiovascular events or mortality with LHRH antagonists compared with LHRH agonists (HR 0.60, </a:t>
            </a:r>
            <a:r>
              <a:rPr lang="en-US" sz="1800" dirty="0" err="1"/>
              <a:t>95%CI</a:t>
            </a:r>
            <a:r>
              <a:rPr lang="en-US" sz="1800" dirty="0"/>
              <a:t> 0.41–0.87)</a:t>
            </a:r>
            <a:r>
              <a:rPr lang="en-US" sz="1800" baseline="30000" dirty="0"/>
              <a:t>3</a:t>
            </a:r>
            <a:endParaRPr lang="en-US" sz="1800" dirty="0"/>
          </a:p>
          <a:p>
            <a:pPr lvl="1"/>
            <a:r>
              <a:rPr lang="en-US" sz="1600" dirty="0"/>
              <a:t>In patients with pre-existing cardiovascular disorders, the risk of cardiac events was lowered by 56% with LHRH antagonists</a:t>
            </a:r>
          </a:p>
          <a:p>
            <a:pPr lvl="1"/>
            <a:r>
              <a:rPr lang="en-US" sz="1600" dirty="0"/>
              <a:t>All patients had ADT-naïve disease and had an indication for ADT, including patients with </a:t>
            </a:r>
            <a:r>
              <a:rPr lang="en-US" sz="1600" dirty="0" err="1"/>
              <a:t>BCR</a:t>
            </a:r>
            <a:r>
              <a:rPr lang="en-US" sz="1600" dirty="0"/>
              <a:t> after RP or RT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8091948" cy="381643"/>
          </a:xfrm>
        </p:spPr>
        <p:txBody>
          <a:bodyPr bIns="118872"/>
          <a:lstStyle/>
          <a:p>
            <a:pPr marL="91440" indent="0"/>
            <a:r>
              <a:rPr lang="en-US" sz="1000" dirty="0"/>
              <a:t>1. </a:t>
            </a:r>
            <a:r>
              <a:rPr lang="en-US" sz="1000" dirty="0" err="1"/>
              <a:t>Gandagliaet</a:t>
            </a:r>
            <a:r>
              <a:rPr lang="en-US" sz="1000" dirty="0"/>
              <a:t> G, et al. </a:t>
            </a:r>
            <a:r>
              <a:rPr lang="en-US" sz="1000" i="1" dirty="0" err="1"/>
              <a:t>BJU</a:t>
            </a:r>
            <a:r>
              <a:rPr lang="en-US" sz="1000" i="1" dirty="0"/>
              <a:t> Int</a:t>
            </a:r>
            <a:r>
              <a:rPr lang="en-US" sz="1000" dirty="0"/>
              <a:t>. 2014;114(</a:t>
            </a:r>
            <a:r>
              <a:rPr lang="en-US" sz="1000" dirty="0" err="1"/>
              <a:t>6b</a:t>
            </a:r>
            <a:r>
              <a:rPr lang="en-US" sz="1000" dirty="0"/>
              <a:t>):</a:t>
            </a:r>
            <a:r>
              <a:rPr lang="en-US" sz="1000" dirty="0" err="1"/>
              <a:t>E82-e89</a:t>
            </a:r>
            <a:r>
              <a:rPr lang="en-US" sz="1000" dirty="0"/>
              <a:t>.  2. Hu JC, et al. </a:t>
            </a:r>
            <a:r>
              <a:rPr lang="en-US" sz="1000" i="1" dirty="0"/>
              <a:t>Eur Urol</a:t>
            </a:r>
            <a:r>
              <a:rPr lang="en-US" sz="1000" dirty="0"/>
              <a:t>. 2012;61(6):1119-1128.  3. </a:t>
            </a:r>
            <a:r>
              <a:rPr lang="en-US" sz="1000" dirty="0" err="1"/>
              <a:t>Albertsen</a:t>
            </a:r>
            <a:r>
              <a:rPr lang="en-US" sz="1000" dirty="0"/>
              <a:t> PC, et al. </a:t>
            </a:r>
            <a:r>
              <a:rPr lang="en-US" sz="1000" i="1" dirty="0"/>
              <a:t>Eur Urol</a:t>
            </a:r>
            <a:r>
              <a:rPr lang="en-US" sz="1000" dirty="0"/>
              <a:t>. 2014;65(3):565-573.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2F8518-CF1A-427C-BE07-ACF9D8BD8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879211"/>
              </p:ext>
            </p:extLst>
          </p:nvPr>
        </p:nvGraphicFramePr>
        <p:xfrm>
          <a:off x="1636541" y="1802907"/>
          <a:ext cx="5010444" cy="149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594763837"/>
                    </a:ext>
                  </a:extLst>
                </a:gridCol>
                <a:gridCol w="1962444">
                  <a:extLst>
                    <a:ext uri="{9D8B030D-6E8A-4147-A177-3AD203B41FA5}">
                      <a16:colId xmlns:a16="http://schemas.microsoft.com/office/drawing/2014/main" val="2484308787"/>
                    </a:ext>
                  </a:extLst>
                </a:gridCol>
              </a:tblGrid>
              <a:tr h="208370">
                <a:tc>
                  <a:txBody>
                    <a:bodyPr/>
                    <a:lstStyle/>
                    <a:p>
                      <a:r>
                        <a:rPr lang="en-US" dirty="0"/>
                        <a:t>Cardiovascular event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 (</a:t>
                      </a:r>
                      <a:r>
                        <a:rPr lang="en-US" dirty="0" err="1"/>
                        <a:t>95%CI</a:t>
                      </a:r>
                      <a:r>
                        <a:rPr lang="en-US" dirty="0"/>
                        <a:t>)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830176121"/>
                  </a:ext>
                </a:extLst>
              </a:tr>
              <a:tr h="213713">
                <a:tc>
                  <a:txBody>
                    <a:bodyPr/>
                    <a:lstStyle/>
                    <a:p>
                      <a:r>
                        <a:rPr lang="en-US" sz="1400" dirty="0"/>
                        <a:t>Coronary artery disease </a:t>
                      </a:r>
                      <a:endParaRPr lang="en-US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1.11 (1.07–1.15)</a:t>
                      </a:r>
                      <a:r>
                        <a:rPr lang="en-US" sz="1400" baseline="30000" dirty="0"/>
                        <a:t>1</a:t>
                      </a:r>
                      <a:endParaRPr lang="en-US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517076132"/>
                  </a:ext>
                </a:extLst>
              </a:tr>
              <a:tr h="213713">
                <a:tc>
                  <a:txBody>
                    <a:bodyPr/>
                    <a:lstStyle/>
                    <a:p>
                      <a:r>
                        <a:rPr lang="en-US" sz="1400" dirty="0"/>
                        <a:t>Acute myocardial infarction </a:t>
                      </a:r>
                      <a:endParaRPr lang="en-US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1.09 (1.04–1.15)</a:t>
                      </a:r>
                      <a:r>
                        <a:rPr lang="en-US" sz="1400" baseline="30000" dirty="0"/>
                        <a:t>1</a:t>
                      </a:r>
                      <a:endParaRPr lang="en-US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1620762541"/>
                  </a:ext>
                </a:extLst>
              </a:tr>
              <a:tr h="213713">
                <a:tc>
                  <a:txBody>
                    <a:bodyPr/>
                    <a:lstStyle/>
                    <a:p>
                      <a:r>
                        <a:rPr lang="en-US" sz="1400" dirty="0"/>
                        <a:t>Sudden cardiac death </a:t>
                      </a:r>
                      <a:endParaRPr lang="en-US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1.18 (1.12–1.24)</a:t>
                      </a:r>
                      <a:r>
                        <a:rPr lang="en-US" sz="1400" baseline="30000" dirty="0"/>
                        <a:t>1</a:t>
                      </a:r>
                      <a:endParaRPr lang="en-US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08237880"/>
                  </a:ext>
                </a:extLst>
              </a:tr>
              <a:tr h="213713">
                <a:tc>
                  <a:txBody>
                    <a:bodyPr/>
                    <a:lstStyle/>
                    <a:p>
                      <a:r>
                        <a:rPr lang="en-US" sz="1400" dirty="0"/>
                        <a:t>Peripheral arterial disease </a:t>
                      </a:r>
                      <a:endParaRPr lang="en-US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1.15 (1.11–1.19)</a:t>
                      </a:r>
                      <a:r>
                        <a:rPr lang="en-US" sz="1400" baseline="30000" dirty="0"/>
                        <a:t>2</a:t>
                      </a:r>
                      <a:endParaRPr lang="en-US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4179892844"/>
                  </a:ext>
                </a:extLst>
              </a:tr>
              <a:tr h="213713">
                <a:tc>
                  <a:txBody>
                    <a:bodyPr/>
                    <a:lstStyle/>
                    <a:p>
                      <a:r>
                        <a:rPr lang="en-US" sz="1400" dirty="0"/>
                        <a:t>Venous thromboembolism </a:t>
                      </a:r>
                      <a:endParaRPr lang="en-US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1.09 (1.04–1.15)</a:t>
                      </a:r>
                      <a:r>
                        <a:rPr lang="en-US" sz="1400" baseline="30000" dirty="0"/>
                        <a:t>2</a:t>
                      </a:r>
                      <a:endParaRPr lang="en-US" dirty="0"/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79638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4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233387"/>
            <a:ext cx="8309810" cy="563231"/>
          </a:xfrm>
        </p:spPr>
        <p:txBody>
          <a:bodyPr lIns="0" rIns="0"/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Neurocognitive Side Effects of ADT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667875"/>
          </a:xfrm>
        </p:spPr>
        <p:txBody>
          <a:bodyPr lIns="0" rIns="0"/>
          <a:lstStyle/>
          <a:p>
            <a:r>
              <a:rPr lang="en-US" sz="2200" dirty="0"/>
              <a:t>Data is inconsistent on association of ADT with depression, cognitive impairment, and mood </a:t>
            </a:r>
            <a:r>
              <a:rPr lang="en-US" sz="2200" dirty="0" err="1"/>
              <a:t>disorders</a:t>
            </a:r>
            <a:r>
              <a:rPr lang="en-US" sz="2200" baseline="30000" dirty="0" err="1"/>
              <a:t>1</a:t>
            </a:r>
            <a:endParaRPr lang="en-US" sz="2200" baseline="300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bIns="118872"/>
          <a:lstStyle/>
          <a:p>
            <a:pPr marL="91440" indent="0"/>
            <a:r>
              <a:rPr lang="en-US" sz="1000" dirty="0"/>
              <a:t>1. Freedland JS, </a:t>
            </a:r>
            <a:r>
              <a:rPr lang="en-US" sz="1000" dirty="0" err="1"/>
              <a:t>Abrahamsson</a:t>
            </a:r>
            <a:r>
              <a:rPr lang="en-US" sz="1000" dirty="0"/>
              <a:t> PA. </a:t>
            </a:r>
            <a:r>
              <a:rPr lang="en-US" sz="1000" i="1" dirty="0"/>
              <a:t>Asian J </a:t>
            </a:r>
            <a:r>
              <a:rPr lang="en-US" sz="1000" i="1" dirty="0" err="1"/>
              <a:t>Androl</a:t>
            </a:r>
            <a:r>
              <a:rPr lang="en-US" sz="1000" dirty="0"/>
              <a:t>. 2021;23(1):3-10.  2. </a:t>
            </a:r>
            <a:r>
              <a:rPr lang="en-US" sz="1000" dirty="0" err="1"/>
              <a:t>Nead</a:t>
            </a:r>
            <a:r>
              <a:rPr lang="en-US" sz="1000" dirty="0"/>
              <a:t> KT, et al. </a:t>
            </a:r>
            <a:r>
              <a:rPr lang="en-US" sz="1000" i="1" dirty="0"/>
              <a:t>J Clin Oncol</a:t>
            </a:r>
            <a:r>
              <a:rPr lang="en-US" sz="1000" dirty="0"/>
              <a:t>. 2016;34(6):566-571.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501584-DA7D-4D82-A233-1A3D427B3DE4}"/>
              </a:ext>
            </a:extLst>
          </p:cNvPr>
          <p:cNvSpPr txBox="1">
            <a:spLocks/>
          </p:cNvSpPr>
          <p:nvPr/>
        </p:nvSpPr>
        <p:spPr>
          <a:xfrm>
            <a:off x="414746" y="1769371"/>
            <a:ext cx="4471855" cy="307314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259556" indent="-259556" algn="l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●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554831" indent="-211931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9244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110996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412748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Meta-analysis (N = 16,888)</a:t>
            </a:r>
            <a:r>
              <a:rPr lang="en-US" sz="2200" baseline="30000" dirty="0"/>
              <a:t>2</a:t>
            </a:r>
            <a:endParaRPr lang="en-US" sz="2200" dirty="0"/>
          </a:p>
          <a:p>
            <a:pPr lvl="1"/>
            <a:r>
              <a:rPr lang="en-US" sz="2000" dirty="0"/>
              <a:t>14% patients received ADT</a:t>
            </a:r>
          </a:p>
          <a:p>
            <a:pPr lvl="1"/>
            <a:r>
              <a:rPr lang="en-US" sz="2000" dirty="0"/>
              <a:t>ADT users were older, more often had diabetes, had been or currently were smokers, were on antiplatelet, anticoagulant, and antihypertensive medications, or had a history of cardiovascular (CV) disease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Risk was greater for ≥ 12 months use versus &lt; 12 months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C0FA21-0618-4F20-978C-C0AAE15CA424}"/>
              </a:ext>
            </a:extLst>
          </p:cNvPr>
          <p:cNvGrpSpPr/>
          <p:nvPr/>
        </p:nvGrpSpPr>
        <p:grpSpPr>
          <a:xfrm>
            <a:off x="4869699" y="1745967"/>
            <a:ext cx="4040811" cy="3006602"/>
            <a:chOff x="4129168" y="1072047"/>
            <a:chExt cx="4673691" cy="36936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0A7DE3-73EC-4F51-B557-E4F5E9F7B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508" t="1" r="875" b="12017"/>
            <a:stretch/>
          </p:blipFill>
          <p:spPr>
            <a:xfrm>
              <a:off x="4819242" y="1637960"/>
              <a:ext cx="3866178" cy="274232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3FCC88-41ED-4E8E-BCA4-4A3D3D9E9208}"/>
                </a:ext>
              </a:extLst>
            </p:cNvPr>
            <p:cNvSpPr txBox="1"/>
            <p:nvPr/>
          </p:nvSpPr>
          <p:spPr>
            <a:xfrm>
              <a:off x="4266158" y="1072047"/>
              <a:ext cx="4536701" cy="5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Cumulative probability of remaining Alzheimer’s disease–free from the initiation of ADT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B3B7A1-90EB-45D4-9A30-3583991D149A}"/>
                </a:ext>
              </a:extLst>
            </p:cNvPr>
            <p:cNvSpPr txBox="1"/>
            <p:nvPr/>
          </p:nvSpPr>
          <p:spPr>
            <a:xfrm rot="16200000" flipH="1">
              <a:off x="3655895" y="2791200"/>
              <a:ext cx="1245988" cy="2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Probability</a:t>
              </a:r>
              <a:endParaRPr lang="en-US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AD2D1F-527D-4544-B4A5-5E5AE6B6A39B}"/>
                </a:ext>
              </a:extLst>
            </p:cNvPr>
            <p:cNvSpPr txBox="1"/>
            <p:nvPr/>
          </p:nvSpPr>
          <p:spPr>
            <a:xfrm flipH="1">
              <a:off x="6573975" y="4447685"/>
              <a:ext cx="665604" cy="31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/>
                <a:t>Years</a:t>
              </a:r>
              <a:endParaRPr lang="en-US" sz="1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66AB55C-A1B7-8348-ABAC-B5B9BED75EB4}"/>
              </a:ext>
            </a:extLst>
          </p:cNvPr>
          <p:cNvSpPr txBox="1"/>
          <p:nvPr/>
        </p:nvSpPr>
        <p:spPr>
          <a:xfrm>
            <a:off x="5089339" y="216657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7EC4D-0098-9C4C-AFF8-ABA8CF10C207}"/>
              </a:ext>
            </a:extLst>
          </p:cNvPr>
          <p:cNvSpPr txBox="1"/>
          <p:nvPr/>
        </p:nvSpPr>
        <p:spPr>
          <a:xfrm>
            <a:off x="5090753" y="3161209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0.95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50B19-47DA-D44B-A3BD-AFEFAF8DD75F}"/>
              </a:ext>
            </a:extLst>
          </p:cNvPr>
          <p:cNvSpPr txBox="1"/>
          <p:nvPr/>
        </p:nvSpPr>
        <p:spPr>
          <a:xfrm>
            <a:off x="5098136" y="4162020"/>
            <a:ext cx="458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0.90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94D7D-7E95-0541-9889-CDE0C560464D}"/>
              </a:ext>
            </a:extLst>
          </p:cNvPr>
          <p:cNvSpPr txBox="1"/>
          <p:nvPr/>
        </p:nvSpPr>
        <p:spPr>
          <a:xfrm>
            <a:off x="5466328" y="436287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B67D12-E25C-5743-A9B9-540176EE81A2}"/>
              </a:ext>
            </a:extLst>
          </p:cNvPr>
          <p:cNvSpPr txBox="1"/>
          <p:nvPr/>
        </p:nvSpPr>
        <p:spPr>
          <a:xfrm>
            <a:off x="6097734" y="436287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2B817A-B22E-8446-9617-D3FEB95247C9}"/>
              </a:ext>
            </a:extLst>
          </p:cNvPr>
          <p:cNvSpPr txBox="1"/>
          <p:nvPr/>
        </p:nvSpPr>
        <p:spPr>
          <a:xfrm>
            <a:off x="6725290" y="4362871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C2A40-AE6E-1847-BD90-05AAB560639E}"/>
              </a:ext>
            </a:extLst>
          </p:cNvPr>
          <p:cNvSpPr txBox="1"/>
          <p:nvPr/>
        </p:nvSpPr>
        <p:spPr>
          <a:xfrm>
            <a:off x="7355933" y="436151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02829-7FF5-D446-9891-78B00ED7A46C}"/>
              </a:ext>
            </a:extLst>
          </p:cNvPr>
          <p:cNvSpPr txBox="1"/>
          <p:nvPr/>
        </p:nvSpPr>
        <p:spPr>
          <a:xfrm>
            <a:off x="7950370" y="4361298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138F5C-E0FC-B841-8CC3-A288238782B4}"/>
              </a:ext>
            </a:extLst>
          </p:cNvPr>
          <p:cNvSpPr txBox="1"/>
          <p:nvPr/>
        </p:nvSpPr>
        <p:spPr>
          <a:xfrm>
            <a:off x="8581541" y="4361298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1EB9D-7FA9-5F46-85FD-BE3E9C79BDA1}"/>
              </a:ext>
            </a:extLst>
          </p:cNvPr>
          <p:cNvSpPr txBox="1"/>
          <p:nvPr/>
        </p:nvSpPr>
        <p:spPr>
          <a:xfrm>
            <a:off x="7487540" y="2453823"/>
            <a:ext cx="115768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Non-ADT users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917C7B-25EC-5544-829C-7A74DD8B4A04}"/>
              </a:ext>
            </a:extLst>
          </p:cNvPr>
          <p:cNvSpPr txBox="1"/>
          <p:nvPr/>
        </p:nvSpPr>
        <p:spPr>
          <a:xfrm>
            <a:off x="6431139" y="2839419"/>
            <a:ext cx="85151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ADT users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0243C-C306-F145-8A61-2C20C6D20F3D}"/>
              </a:ext>
            </a:extLst>
          </p:cNvPr>
          <p:cNvSpPr txBox="1"/>
          <p:nvPr/>
        </p:nvSpPr>
        <p:spPr>
          <a:xfrm>
            <a:off x="7558919" y="3702987"/>
            <a:ext cx="132921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i="1" dirty="0"/>
              <a:t>p</a:t>
            </a:r>
            <a:r>
              <a:rPr lang="en-US" sz="1050" dirty="0"/>
              <a:t> = .001 (log rank)</a:t>
            </a:r>
          </a:p>
        </p:txBody>
      </p:sp>
    </p:spTree>
    <p:extLst>
      <p:ext uri="{BB962C8B-B14F-4D97-AF65-F5344CB8AC3E}">
        <p14:creationId xmlns:p14="http://schemas.microsoft.com/office/powerpoint/2010/main" val="32386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88FEF7-116E-4254-82C4-F08E32183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3" r="1" b="24566"/>
          <a:stretch/>
        </p:blipFill>
        <p:spPr>
          <a:xfrm>
            <a:off x="5901369" y="1409876"/>
            <a:ext cx="3085184" cy="2470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02582"/>
            <a:ext cx="8309810" cy="824841"/>
          </a:xfrm>
        </p:spPr>
        <p:txBody>
          <a:bodyPr lIns="0" rIns="0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Side Effects: 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Relugolix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Associated with Lower Risk of MACE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4" y="1520457"/>
            <a:ext cx="4802019" cy="3071610"/>
          </a:xfrm>
        </p:spPr>
        <p:txBody>
          <a:bodyPr lIns="0" rIns="0"/>
          <a:lstStyle/>
          <a:p>
            <a:r>
              <a:rPr lang="en-US" sz="2400" dirty="0"/>
              <a:t>Patients</a:t>
            </a:r>
          </a:p>
          <a:p>
            <a:pPr lvl="1"/>
            <a:r>
              <a:rPr lang="en-US" sz="2000" dirty="0"/>
              <a:t>No MACE in past 6 months, eligible for ≥ 1 year continuous ADT</a:t>
            </a:r>
          </a:p>
          <a:p>
            <a:pPr lvl="1"/>
            <a:r>
              <a:rPr lang="en-US" sz="2000" dirty="0"/>
              <a:t>92.5% with CV risk factors (13.9% with history of MACE)</a:t>
            </a:r>
          </a:p>
          <a:p>
            <a:r>
              <a:rPr lang="en-US" sz="2400" dirty="0"/>
              <a:t>Primary endpoint:  sustained castration rate:</a:t>
            </a:r>
          </a:p>
          <a:p>
            <a:pPr lvl="1"/>
            <a:r>
              <a:rPr lang="en-US" sz="2000" dirty="0"/>
              <a:t>96.7% </a:t>
            </a:r>
            <a:r>
              <a:rPr lang="en-US" sz="2000" dirty="0" err="1"/>
              <a:t>relugolix</a:t>
            </a:r>
            <a:endParaRPr lang="en-US" sz="2000" dirty="0"/>
          </a:p>
          <a:p>
            <a:pPr lvl="1"/>
            <a:r>
              <a:rPr lang="en-US" sz="2000" dirty="0"/>
              <a:t>88.8% leuprolide</a:t>
            </a:r>
          </a:p>
          <a:p>
            <a:r>
              <a:rPr lang="en-US" sz="2400" dirty="0"/>
              <a:t>MACE was a secondary endpoint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684913"/>
            <a:ext cx="9144000" cy="458587"/>
          </a:xfrm>
        </p:spPr>
        <p:txBody>
          <a:bodyPr bIns="118872"/>
          <a:lstStyle/>
          <a:p>
            <a:pPr marL="91440" indent="0"/>
            <a:r>
              <a:rPr lang="en-US" sz="1000" dirty="0"/>
              <a:t>MACE</a:t>
            </a:r>
            <a:r>
              <a:rPr lang="en-US" dirty="0"/>
              <a:t> = </a:t>
            </a:r>
            <a:r>
              <a:rPr lang="en-US" sz="1000" dirty="0"/>
              <a:t>major adverse cardiovascular events </a:t>
            </a:r>
          </a:p>
          <a:p>
            <a:pPr marL="91440" indent="0"/>
            <a:r>
              <a:rPr lang="en-US" sz="1000" dirty="0"/>
              <a:t>Shore ND, et al. </a:t>
            </a:r>
            <a:r>
              <a:rPr lang="en-US" sz="1000" i="1" dirty="0" err="1"/>
              <a:t>NEJM</a:t>
            </a:r>
            <a:r>
              <a:rPr lang="en-US" sz="1000" dirty="0"/>
              <a:t>. 2020;382(23):2187-2196.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5FBEB0-25C9-4BFA-B4A8-E4B9EF4F2A77}"/>
              </a:ext>
            </a:extLst>
          </p:cNvPr>
          <p:cNvSpPr txBox="1">
            <a:spLocks/>
          </p:cNvSpPr>
          <p:nvPr/>
        </p:nvSpPr>
        <p:spPr>
          <a:xfrm>
            <a:off x="418295" y="1114578"/>
            <a:ext cx="6488942" cy="4062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259556" indent="-259556" algn="l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●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554831" indent="-211931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9244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110996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412748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HERO evaluated </a:t>
            </a:r>
            <a:r>
              <a:rPr lang="en-US" sz="2400" dirty="0" err="1"/>
              <a:t>relugolix</a:t>
            </a:r>
            <a:r>
              <a:rPr lang="en-US" sz="2400" dirty="0"/>
              <a:t> versus leuprolide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4A5780-2369-074F-956C-ACCA8EF6B6AB}"/>
              </a:ext>
            </a:extLst>
          </p:cNvPr>
          <p:cNvSpPr txBox="1"/>
          <p:nvPr/>
        </p:nvSpPr>
        <p:spPr>
          <a:xfrm>
            <a:off x="5780972" y="4346359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308</a:t>
            </a:r>
          </a:p>
          <a:p>
            <a:r>
              <a:rPr lang="en-US" sz="800" dirty="0"/>
              <a:t>622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5AA39-2B03-8344-AA94-F8688BBE5112}"/>
              </a:ext>
            </a:extLst>
          </p:cNvPr>
          <p:cNvSpPr txBox="1"/>
          <p:nvPr/>
        </p:nvSpPr>
        <p:spPr>
          <a:xfrm>
            <a:off x="6020180" y="4346359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305</a:t>
            </a:r>
          </a:p>
          <a:p>
            <a:r>
              <a:rPr lang="en-US" sz="800" dirty="0"/>
              <a:t>621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18E1CF-4930-BC4C-BAB6-D61CD6E7F3BA}"/>
              </a:ext>
            </a:extLst>
          </p:cNvPr>
          <p:cNvSpPr txBox="1"/>
          <p:nvPr/>
        </p:nvSpPr>
        <p:spPr>
          <a:xfrm>
            <a:off x="6259388" y="4346359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303</a:t>
            </a:r>
          </a:p>
          <a:p>
            <a:r>
              <a:rPr lang="en-US" sz="800" dirty="0"/>
              <a:t>616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0B0E2-6E4B-A644-A8FA-DA5183BFAE82}"/>
              </a:ext>
            </a:extLst>
          </p:cNvPr>
          <p:cNvSpPr txBox="1"/>
          <p:nvPr/>
        </p:nvSpPr>
        <p:spPr>
          <a:xfrm>
            <a:off x="6498596" y="4346359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298</a:t>
            </a:r>
          </a:p>
          <a:p>
            <a:r>
              <a:rPr lang="en-US" sz="800" dirty="0"/>
              <a:t>610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FE0B7-3082-CB43-9C82-15C74604D2BC}"/>
              </a:ext>
            </a:extLst>
          </p:cNvPr>
          <p:cNvSpPr txBox="1"/>
          <p:nvPr/>
        </p:nvSpPr>
        <p:spPr>
          <a:xfrm>
            <a:off x="6756215" y="434635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298</a:t>
            </a:r>
          </a:p>
          <a:p>
            <a:r>
              <a:rPr lang="en-US" sz="800" dirty="0"/>
              <a:t>605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126C2-B0C3-7C45-B0BB-84750F3039F4}"/>
              </a:ext>
            </a:extLst>
          </p:cNvPr>
          <p:cNvSpPr txBox="1"/>
          <p:nvPr/>
        </p:nvSpPr>
        <p:spPr>
          <a:xfrm>
            <a:off x="7000771" y="4344200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293</a:t>
            </a:r>
          </a:p>
          <a:p>
            <a:r>
              <a:rPr lang="en-US" sz="800" dirty="0"/>
              <a:t>596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3D916-97A7-D442-8C24-6D519ECE6CD9}"/>
              </a:ext>
            </a:extLst>
          </p:cNvPr>
          <p:cNvSpPr txBox="1"/>
          <p:nvPr/>
        </p:nvSpPr>
        <p:spPr>
          <a:xfrm>
            <a:off x="7238624" y="4344200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292</a:t>
            </a:r>
          </a:p>
          <a:p>
            <a:r>
              <a:rPr lang="en-US" sz="800" dirty="0"/>
              <a:t>595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765DAA-52B7-DD4D-8C49-98C0D2B70E5A}"/>
              </a:ext>
            </a:extLst>
          </p:cNvPr>
          <p:cNvSpPr txBox="1"/>
          <p:nvPr/>
        </p:nvSpPr>
        <p:spPr>
          <a:xfrm>
            <a:off x="7483180" y="4342042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288</a:t>
            </a:r>
          </a:p>
          <a:p>
            <a:r>
              <a:rPr lang="en-US" sz="800" dirty="0"/>
              <a:t>588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DDBB0-ED32-ED48-A23D-BC9D8F9A4B65}"/>
              </a:ext>
            </a:extLst>
          </p:cNvPr>
          <p:cNvSpPr txBox="1"/>
          <p:nvPr/>
        </p:nvSpPr>
        <p:spPr>
          <a:xfrm>
            <a:off x="7727736" y="4342042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281</a:t>
            </a:r>
          </a:p>
          <a:p>
            <a:r>
              <a:rPr lang="en-US" sz="800" dirty="0"/>
              <a:t>582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930FD9-FCCC-EC41-9844-32392298A7E4}"/>
              </a:ext>
            </a:extLst>
          </p:cNvPr>
          <p:cNvSpPr txBox="1"/>
          <p:nvPr/>
        </p:nvSpPr>
        <p:spPr>
          <a:xfrm>
            <a:off x="7972292" y="4342042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279</a:t>
            </a:r>
          </a:p>
          <a:p>
            <a:r>
              <a:rPr lang="en-US" sz="800" dirty="0"/>
              <a:t>575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D185B-D986-924A-9E2A-332B393FE4A5}"/>
              </a:ext>
            </a:extLst>
          </p:cNvPr>
          <p:cNvSpPr txBox="1"/>
          <p:nvPr/>
        </p:nvSpPr>
        <p:spPr>
          <a:xfrm>
            <a:off x="8216848" y="4342042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278</a:t>
            </a:r>
          </a:p>
          <a:p>
            <a:r>
              <a:rPr lang="en-US" sz="800" dirty="0"/>
              <a:t>563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A05A29-6223-1647-8287-CFCD90DB59CA}"/>
              </a:ext>
            </a:extLst>
          </p:cNvPr>
          <p:cNvSpPr txBox="1"/>
          <p:nvPr/>
        </p:nvSpPr>
        <p:spPr>
          <a:xfrm>
            <a:off x="8456271" y="4342042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269</a:t>
            </a:r>
          </a:p>
          <a:p>
            <a:r>
              <a:rPr lang="en-US" sz="800" dirty="0"/>
              <a:t>559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D78669-A54B-1345-9E54-4239F10700B8}"/>
              </a:ext>
            </a:extLst>
          </p:cNvPr>
          <p:cNvSpPr txBox="1"/>
          <p:nvPr/>
        </p:nvSpPr>
        <p:spPr>
          <a:xfrm>
            <a:off x="8700827" y="4348516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259</a:t>
            </a:r>
          </a:p>
          <a:p>
            <a:r>
              <a:rPr lang="en-US" sz="800" dirty="0"/>
              <a:t>538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43AB20-AA68-2B40-8A46-B76E7A682B86}"/>
              </a:ext>
            </a:extLst>
          </p:cNvPr>
          <p:cNvSpPr txBox="1"/>
          <p:nvPr/>
        </p:nvSpPr>
        <p:spPr>
          <a:xfrm>
            <a:off x="5178337" y="4225405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No. at Risk</a:t>
            </a:r>
          </a:p>
          <a:p>
            <a:r>
              <a:rPr lang="en-US" sz="800" dirty="0"/>
              <a:t>Leuprolide</a:t>
            </a:r>
          </a:p>
          <a:p>
            <a:r>
              <a:rPr lang="en-US" sz="800" dirty="0" err="1"/>
              <a:t>Relugolix</a:t>
            </a:r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6C8ED-AC05-EB4E-AE0F-F4E479FB90EC}"/>
              </a:ext>
            </a:extLst>
          </p:cNvPr>
          <p:cNvSpPr txBox="1"/>
          <p:nvPr/>
        </p:nvSpPr>
        <p:spPr>
          <a:xfrm>
            <a:off x="7114005" y="3997067"/>
            <a:ext cx="651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Weeks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F41AC5-42C3-8C49-831A-E98E9478714C}"/>
              </a:ext>
            </a:extLst>
          </p:cNvPr>
          <p:cNvSpPr txBox="1"/>
          <p:nvPr/>
        </p:nvSpPr>
        <p:spPr>
          <a:xfrm>
            <a:off x="5847617" y="385780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137CB-4F92-A34A-936F-C5FB539CCEAE}"/>
              </a:ext>
            </a:extLst>
          </p:cNvPr>
          <p:cNvSpPr txBox="1"/>
          <p:nvPr/>
        </p:nvSpPr>
        <p:spPr>
          <a:xfrm>
            <a:off x="6073591" y="385780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B1AFA2-21F4-C945-948E-C2D519F1BAB7}"/>
              </a:ext>
            </a:extLst>
          </p:cNvPr>
          <p:cNvSpPr txBox="1"/>
          <p:nvPr/>
        </p:nvSpPr>
        <p:spPr>
          <a:xfrm>
            <a:off x="6322411" y="385477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61DCF4-4B8D-5042-9E4F-F2E28D2A8880}"/>
              </a:ext>
            </a:extLst>
          </p:cNvPr>
          <p:cNvSpPr txBox="1"/>
          <p:nvPr/>
        </p:nvSpPr>
        <p:spPr>
          <a:xfrm>
            <a:off x="6535866" y="385569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370316-164D-0D42-85F8-499929DA440B}"/>
              </a:ext>
            </a:extLst>
          </p:cNvPr>
          <p:cNvSpPr txBox="1"/>
          <p:nvPr/>
        </p:nvSpPr>
        <p:spPr>
          <a:xfrm>
            <a:off x="6778657" y="385552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163231-5280-F44C-BF18-F0BCF7739730}"/>
              </a:ext>
            </a:extLst>
          </p:cNvPr>
          <p:cNvSpPr txBox="1"/>
          <p:nvPr/>
        </p:nvSpPr>
        <p:spPr>
          <a:xfrm>
            <a:off x="7023213" y="385477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A20F60-B7F7-194F-869B-9B8E6809D601}"/>
              </a:ext>
            </a:extLst>
          </p:cNvPr>
          <p:cNvSpPr txBox="1"/>
          <p:nvPr/>
        </p:nvSpPr>
        <p:spPr>
          <a:xfrm>
            <a:off x="7269214" y="385602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E35886-6F26-F549-A2FD-7E9089D2BC5D}"/>
              </a:ext>
            </a:extLst>
          </p:cNvPr>
          <p:cNvSpPr txBox="1"/>
          <p:nvPr/>
        </p:nvSpPr>
        <p:spPr>
          <a:xfrm>
            <a:off x="7514601" y="385477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FCE524-D082-9C4B-9703-2D52BA091451}"/>
              </a:ext>
            </a:extLst>
          </p:cNvPr>
          <p:cNvSpPr txBox="1"/>
          <p:nvPr/>
        </p:nvSpPr>
        <p:spPr>
          <a:xfrm>
            <a:off x="7763425" y="385045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71B23-AEBE-BA4F-A1E5-D7933B7FFA74}"/>
              </a:ext>
            </a:extLst>
          </p:cNvPr>
          <p:cNvSpPr txBox="1"/>
          <p:nvPr/>
        </p:nvSpPr>
        <p:spPr>
          <a:xfrm>
            <a:off x="8000463" y="385045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C3ACD0-9160-1F4C-BA83-6397D79D2104}"/>
              </a:ext>
            </a:extLst>
          </p:cNvPr>
          <p:cNvSpPr txBox="1"/>
          <p:nvPr/>
        </p:nvSpPr>
        <p:spPr>
          <a:xfrm>
            <a:off x="8239290" y="3854775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92A588-C054-4B44-9598-432105DE64C0}"/>
              </a:ext>
            </a:extLst>
          </p:cNvPr>
          <p:cNvSpPr txBox="1"/>
          <p:nvPr/>
        </p:nvSpPr>
        <p:spPr>
          <a:xfrm>
            <a:off x="8485584" y="385593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44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630B45-7287-4543-A711-293389C935C8}"/>
              </a:ext>
            </a:extLst>
          </p:cNvPr>
          <p:cNvSpPr txBox="1"/>
          <p:nvPr/>
        </p:nvSpPr>
        <p:spPr>
          <a:xfrm>
            <a:off x="8730971" y="385045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48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4F82FD-7B75-7645-B64B-57DE809471F8}"/>
              </a:ext>
            </a:extLst>
          </p:cNvPr>
          <p:cNvSpPr txBox="1"/>
          <p:nvPr/>
        </p:nvSpPr>
        <p:spPr>
          <a:xfrm rot="16200000">
            <a:off x="4414908" y="2576105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Cumulative Incidence (%)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F2206A-796B-644C-9833-531E36B47518}"/>
              </a:ext>
            </a:extLst>
          </p:cNvPr>
          <p:cNvSpPr txBox="1"/>
          <p:nvPr/>
        </p:nvSpPr>
        <p:spPr>
          <a:xfrm>
            <a:off x="5730519" y="368597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E2107E-829B-A14D-B2B3-A8B430C1FD3B}"/>
              </a:ext>
            </a:extLst>
          </p:cNvPr>
          <p:cNvSpPr txBox="1"/>
          <p:nvPr/>
        </p:nvSpPr>
        <p:spPr>
          <a:xfrm>
            <a:off x="5728796" y="346760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53D68D-7442-5143-8BEA-1D94D32512F7}"/>
              </a:ext>
            </a:extLst>
          </p:cNvPr>
          <p:cNvSpPr txBox="1"/>
          <p:nvPr/>
        </p:nvSpPr>
        <p:spPr>
          <a:xfrm>
            <a:off x="5726823" y="323461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23E5D93-4433-D943-81DE-FA302213E7F8}"/>
              </a:ext>
            </a:extLst>
          </p:cNvPr>
          <p:cNvSpPr txBox="1"/>
          <p:nvPr/>
        </p:nvSpPr>
        <p:spPr>
          <a:xfrm>
            <a:off x="5724850" y="3005990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916A98-905F-BE42-B5B9-762FE8D560C9}"/>
              </a:ext>
            </a:extLst>
          </p:cNvPr>
          <p:cNvSpPr txBox="1"/>
          <p:nvPr/>
        </p:nvSpPr>
        <p:spPr>
          <a:xfrm>
            <a:off x="5726823" y="2770789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E7B5D9-63A3-7B47-8042-0073B7C055E9}"/>
              </a:ext>
            </a:extLst>
          </p:cNvPr>
          <p:cNvSpPr txBox="1"/>
          <p:nvPr/>
        </p:nvSpPr>
        <p:spPr>
          <a:xfrm>
            <a:off x="5724850" y="254285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176101-0469-7C43-B7AF-D18C6628C0E6}"/>
              </a:ext>
            </a:extLst>
          </p:cNvPr>
          <p:cNvSpPr txBox="1"/>
          <p:nvPr/>
        </p:nvSpPr>
        <p:spPr>
          <a:xfrm>
            <a:off x="5723224" y="231804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A64BE6-7333-8C48-9469-58BA7949B34B}"/>
              </a:ext>
            </a:extLst>
          </p:cNvPr>
          <p:cNvSpPr txBox="1"/>
          <p:nvPr/>
        </p:nvSpPr>
        <p:spPr>
          <a:xfrm>
            <a:off x="5723224" y="2080481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6F34AC-09AC-BF4C-BDF3-299373D2BF3B}"/>
              </a:ext>
            </a:extLst>
          </p:cNvPr>
          <p:cNvSpPr txBox="1"/>
          <p:nvPr/>
        </p:nvSpPr>
        <p:spPr>
          <a:xfrm>
            <a:off x="5726823" y="185266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61F896-6B07-F742-88BC-956A60AEFE90}"/>
              </a:ext>
            </a:extLst>
          </p:cNvPr>
          <p:cNvSpPr txBox="1"/>
          <p:nvPr/>
        </p:nvSpPr>
        <p:spPr>
          <a:xfrm>
            <a:off x="5726823" y="162448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C32E1B-A10B-AA4D-856B-DBF7A66B6F19}"/>
              </a:ext>
            </a:extLst>
          </p:cNvPr>
          <p:cNvSpPr txBox="1"/>
          <p:nvPr/>
        </p:nvSpPr>
        <p:spPr>
          <a:xfrm>
            <a:off x="5666399" y="140848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3CA6EA-BDFF-C44D-9F30-C8D9FC89AED1}"/>
              </a:ext>
            </a:extLst>
          </p:cNvPr>
          <p:cNvSpPr txBox="1"/>
          <p:nvPr/>
        </p:nvSpPr>
        <p:spPr>
          <a:xfrm>
            <a:off x="6602383" y="1316754"/>
            <a:ext cx="1781257" cy="5341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/>
            <a:endParaRPr lang="en-US" sz="900" dirty="0"/>
          </a:p>
          <a:p>
            <a:pPr algn="ctr"/>
            <a:r>
              <a:rPr lang="en-US" sz="900" dirty="0"/>
              <a:t>Cumulative Incidence of MACE</a:t>
            </a:r>
          </a:p>
          <a:p>
            <a:pPr algn="ctr"/>
            <a:r>
              <a:rPr lang="en-US" sz="900" dirty="0"/>
              <a:t>At End of </a:t>
            </a:r>
            <a:r>
              <a:rPr lang="en-US" sz="900" dirty="0" err="1"/>
              <a:t>Wk</a:t>
            </a:r>
            <a:r>
              <a:rPr lang="en-US" sz="900" dirty="0"/>
              <a:t> 48 (95% CI)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C66A93-AFBA-B447-AD08-13A8A1242B11}"/>
              </a:ext>
            </a:extLst>
          </p:cNvPr>
          <p:cNvSpPr txBox="1"/>
          <p:nvPr/>
        </p:nvSpPr>
        <p:spPr>
          <a:xfrm>
            <a:off x="6073591" y="1836970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b="1" dirty="0"/>
              <a:t>Leuprolide</a:t>
            </a:r>
          </a:p>
          <a:p>
            <a:pPr algn="r"/>
            <a:r>
              <a:rPr lang="en-US" sz="900" b="1" dirty="0" err="1"/>
              <a:t>Relugolix</a:t>
            </a:r>
            <a:endParaRPr lang="en-US" sz="9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CA8ADF-419C-6D40-951E-D29FFEC99FB7}"/>
              </a:ext>
            </a:extLst>
          </p:cNvPr>
          <p:cNvSpPr txBox="1"/>
          <p:nvPr/>
        </p:nvSpPr>
        <p:spPr>
          <a:xfrm>
            <a:off x="6921882" y="1834478"/>
            <a:ext cx="11208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5.6% (3.5%-8.9%)</a:t>
            </a:r>
          </a:p>
          <a:p>
            <a:pPr algn="ctr"/>
            <a:r>
              <a:rPr lang="en-US" sz="900" dirty="0"/>
              <a:t>2.8% (1.8%-4.5%)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0BB743-63E9-C94C-82CD-70463E623851}"/>
              </a:ext>
            </a:extLst>
          </p:cNvPr>
          <p:cNvSpPr txBox="1"/>
          <p:nvPr/>
        </p:nvSpPr>
        <p:spPr>
          <a:xfrm>
            <a:off x="6265863" y="2146523"/>
            <a:ext cx="24349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HR 0.46 (95% CI, 0.24-0.88)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AF6598-15C2-7940-B92A-80C517142B9F}"/>
              </a:ext>
            </a:extLst>
          </p:cNvPr>
          <p:cNvSpPr txBox="1"/>
          <p:nvPr/>
        </p:nvSpPr>
        <p:spPr>
          <a:xfrm>
            <a:off x="8299176" y="2665066"/>
            <a:ext cx="72327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900" dirty="0"/>
              <a:t>Leuprolide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5CE544-6BC2-1E4C-A75F-6567C8B49A08}"/>
              </a:ext>
            </a:extLst>
          </p:cNvPr>
          <p:cNvSpPr/>
          <p:nvPr/>
        </p:nvSpPr>
        <p:spPr>
          <a:xfrm>
            <a:off x="8345347" y="3234613"/>
            <a:ext cx="659155" cy="2308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900" dirty="0" err="1"/>
              <a:t>Relugolix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055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A9493B97-97BB-4F16-AEF7-765AD2ABF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484084"/>
              </p:ext>
            </p:extLst>
          </p:nvPr>
        </p:nvGraphicFramePr>
        <p:xfrm>
          <a:off x="5069305" y="1455420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102582"/>
            <a:ext cx="8309810" cy="824841"/>
          </a:xfrm>
        </p:spPr>
        <p:txBody>
          <a:bodyPr lIns="0" rIns="0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Concomitant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on Efficacy and Safety of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Relugolix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Leuprolide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2" y="1230897"/>
            <a:ext cx="4293800" cy="640175"/>
          </a:xfrm>
        </p:spPr>
        <p:txBody>
          <a:bodyPr lIns="0" rIns="0"/>
          <a:lstStyle/>
          <a:p>
            <a:pPr marL="0" indent="0" algn="ctr">
              <a:buNone/>
            </a:pPr>
            <a:r>
              <a:rPr lang="en-US" sz="1800" dirty="0"/>
              <a:t>ADT with or without concomitant </a:t>
            </a:r>
          </a:p>
          <a:p>
            <a:pPr marL="0" indent="0" algn="ctr">
              <a:buNone/>
            </a:pPr>
            <a:r>
              <a:rPr lang="en-US" sz="1800" dirty="0"/>
              <a:t>enzalutamide or docetaxel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bIns="118872"/>
          <a:lstStyle/>
          <a:p>
            <a:pPr marL="91440" indent="0"/>
            <a:r>
              <a:rPr lang="en-US" sz="1000" dirty="0"/>
              <a:t>George DJ, et al. </a:t>
            </a:r>
            <a:r>
              <a:rPr lang="en-US" sz="1000" i="1" dirty="0" err="1"/>
              <a:t>JCO</a:t>
            </a:r>
            <a:r>
              <a:rPr lang="en-US" sz="1000" dirty="0"/>
              <a:t>. 2021;39(</a:t>
            </a:r>
            <a:r>
              <a:rPr lang="en-US" sz="1000" dirty="0" err="1"/>
              <a:t>6_suppl</a:t>
            </a:r>
            <a:r>
              <a:rPr lang="en-US" sz="1000" dirty="0"/>
              <a:t>):106.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CB409B13-6E2A-4C55-A630-1BB3D2315F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5755"/>
              </p:ext>
            </p:extLst>
          </p:nvPr>
        </p:nvGraphicFramePr>
        <p:xfrm>
          <a:off x="532103" y="1455420"/>
          <a:ext cx="3657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6362F917-AB95-436D-85A5-75ED5B3DAA48}"/>
              </a:ext>
            </a:extLst>
          </p:cNvPr>
          <p:cNvSpPr txBox="1"/>
          <p:nvPr/>
        </p:nvSpPr>
        <p:spPr>
          <a:xfrm>
            <a:off x="3489435" y="3825715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    Without</a:t>
            </a:r>
          </a:p>
          <a:p>
            <a:r>
              <a:rPr lang="en-US" sz="1200" dirty="0"/>
              <a:t>With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F9E855-655F-4779-92E7-D78BF859A07A}"/>
              </a:ext>
            </a:extLst>
          </p:cNvPr>
          <p:cNvSpPr txBox="1"/>
          <p:nvPr/>
        </p:nvSpPr>
        <p:spPr>
          <a:xfrm rot="16200000">
            <a:off x="-745246" y="2773099"/>
            <a:ext cx="218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Castration rate</a:t>
            </a:r>
          </a:p>
          <a:p>
            <a:pPr algn="ctr"/>
            <a:r>
              <a:rPr lang="en-US" sz="1200" dirty="0"/>
              <a:t>(&lt;50 ng/mL through week 48)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DE52D7BE-24EC-48D9-A17C-D0F0B6962DF9}"/>
              </a:ext>
            </a:extLst>
          </p:cNvPr>
          <p:cNvSpPr txBox="1">
            <a:spLocks/>
          </p:cNvSpPr>
          <p:nvPr/>
        </p:nvSpPr>
        <p:spPr>
          <a:xfrm>
            <a:off x="4666822" y="1230897"/>
            <a:ext cx="4293800" cy="64017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259556" indent="-259556" algn="l" defTabSz="6858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●"/>
              <a:defRPr sz="32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554831" indent="-211931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809244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110996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1412748" indent="-212598" algn="l" defTabSz="685800" rtl="0" eaLnBrk="1" latinLnBrk="0" hangingPunct="1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ct val="115000"/>
              <a:buFont typeface="Arial"/>
              <a:buChar char="●"/>
              <a:defRPr sz="2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/>
              <a:t>ADT </a:t>
            </a:r>
            <a:r>
              <a:rPr lang="en-US" sz="1800" dirty="0"/>
              <a:t>w</a:t>
            </a:r>
            <a:r>
              <a:rPr lang="en-US" sz="1800"/>
              <a:t>ith </a:t>
            </a:r>
            <a:r>
              <a:rPr lang="en-US" sz="1800" dirty="0"/>
              <a:t>or without concomitant</a:t>
            </a:r>
          </a:p>
          <a:p>
            <a:pPr marL="0" indent="0" algn="ctr">
              <a:buFont typeface="Arial"/>
              <a:buNone/>
            </a:pPr>
            <a:r>
              <a:rPr lang="en-US" sz="1800" dirty="0"/>
              <a:t>radiotherapy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C3F22B-F610-4996-ACBF-9A6E27F7D33A}"/>
              </a:ext>
            </a:extLst>
          </p:cNvPr>
          <p:cNvSpPr txBox="1"/>
          <p:nvPr/>
        </p:nvSpPr>
        <p:spPr>
          <a:xfrm rot="16200000">
            <a:off x="3803894" y="2773099"/>
            <a:ext cx="218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Castration rate</a:t>
            </a:r>
          </a:p>
          <a:p>
            <a:pPr algn="ctr"/>
            <a:r>
              <a:rPr lang="en-US" sz="1200" dirty="0"/>
              <a:t>(&lt;50 ng/mL through week 48)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C270513-B339-4FB0-A307-63656ECE1228}"/>
              </a:ext>
            </a:extLst>
          </p:cNvPr>
          <p:cNvSpPr txBox="1"/>
          <p:nvPr/>
        </p:nvSpPr>
        <p:spPr>
          <a:xfrm>
            <a:off x="8022837" y="3836380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     Without</a:t>
            </a:r>
          </a:p>
          <a:p>
            <a:r>
              <a:rPr lang="en-US" sz="1200" dirty="0"/>
              <a:t>With</a:t>
            </a:r>
          </a:p>
        </p:txBody>
      </p:sp>
    </p:spTree>
    <p:extLst>
      <p:ext uri="{BB962C8B-B14F-4D97-AF65-F5344CB8AC3E}">
        <p14:creationId xmlns:p14="http://schemas.microsoft.com/office/powerpoint/2010/main" val="30827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FC5-E0DB-ED47-B217-9125177B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379877"/>
            <a:ext cx="7003432" cy="113877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Cora N. Sternberg MD, FACP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1B556-4604-8A4E-83F9-672E2F6B4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2594893"/>
            <a:ext cx="6464982" cy="1154906"/>
          </a:xfrm>
        </p:spPr>
        <p:txBody>
          <a:bodyPr/>
          <a:lstStyle/>
          <a:p>
            <a:r>
              <a:rPr lang="en-US" sz="2400" dirty="0"/>
              <a:t>Clinical Director, </a:t>
            </a:r>
            <a:br>
              <a:rPr lang="en-US" sz="2400" dirty="0"/>
            </a:br>
            <a:r>
              <a:rPr lang="en-US" sz="2400" dirty="0"/>
              <a:t>Englander Institute for Precision Medicine </a:t>
            </a:r>
          </a:p>
          <a:p>
            <a:r>
              <a:rPr lang="en-US" sz="2400" dirty="0"/>
              <a:t>Professor of Medicine </a:t>
            </a:r>
          </a:p>
          <a:p>
            <a:r>
              <a:rPr lang="en-US" sz="2400" dirty="0"/>
              <a:t>Sandra and Edward Meyer Cancer Center </a:t>
            </a:r>
          </a:p>
          <a:p>
            <a:r>
              <a:rPr lang="en-US" sz="2400" dirty="0"/>
              <a:t>Weill Cornell Medicine</a:t>
            </a:r>
          </a:p>
          <a:p>
            <a:r>
              <a:rPr lang="en-US" sz="2400" dirty="0"/>
              <a:t>New York, NY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0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272629"/>
            <a:ext cx="8309810" cy="484748"/>
          </a:xfrm>
        </p:spPr>
        <p:txBody>
          <a:bodyPr lIns="0" rIns="0"/>
          <a:lstStyle/>
          <a:p>
            <a:pPr marL="0" indent="0">
              <a:buNone/>
            </a:pPr>
            <a:r>
              <a:rPr lang="en-US" sz="3000" dirty="0"/>
              <a:t>Patient Compliance, Cost, and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96314" cy="3594830"/>
          </a:xfrm>
        </p:spPr>
        <p:txBody>
          <a:bodyPr lIns="0" rIns="0"/>
          <a:lstStyle/>
          <a:p>
            <a:r>
              <a:rPr lang="en-US" sz="2400" dirty="0"/>
              <a:t>Delayed LHRH agonist injections may lead to ineffective testosterone suppression, "T escape," and </a:t>
            </a:r>
            <a:r>
              <a:rPr lang="en-US" sz="2400" dirty="0" err="1"/>
              <a:t>CRPC</a:t>
            </a:r>
            <a:r>
              <a:rPr lang="en-US" sz="2400" baseline="30000" dirty="0" err="1"/>
              <a:t>1,2</a:t>
            </a:r>
            <a:endParaRPr lang="en-US" sz="2400" dirty="0"/>
          </a:p>
          <a:p>
            <a:r>
              <a:rPr lang="en-US" sz="2400" dirty="0"/>
              <a:t>Adherence to ADT is relatively </a:t>
            </a:r>
            <a:r>
              <a:rPr lang="en-US" sz="2400" dirty="0" err="1"/>
              <a:t>high</a:t>
            </a:r>
            <a:r>
              <a:rPr lang="en-US" sz="2400" baseline="30000" dirty="0" err="1"/>
              <a:t>3</a:t>
            </a:r>
            <a:endParaRPr lang="en-US" sz="2400" dirty="0"/>
          </a:p>
          <a:p>
            <a:pPr lvl="1"/>
            <a:r>
              <a:rPr lang="en-US" sz="2000" dirty="0"/>
              <a:t>93% LHRH agonists</a:t>
            </a:r>
          </a:p>
          <a:p>
            <a:pPr lvl="1"/>
            <a:r>
              <a:rPr lang="en-US" sz="2000" dirty="0"/>
              <a:t>97% LHRH antagonists</a:t>
            </a:r>
          </a:p>
          <a:p>
            <a:pPr lvl="1"/>
            <a:r>
              <a:rPr lang="en-US" sz="2000" dirty="0"/>
              <a:t>95% antiandrogen</a:t>
            </a:r>
          </a:p>
          <a:p>
            <a:pPr lvl="1"/>
            <a:r>
              <a:rPr lang="en-US" sz="2000" dirty="0"/>
              <a:t>99% </a:t>
            </a:r>
            <a:r>
              <a:rPr lang="en-US" sz="2000" dirty="0" err="1"/>
              <a:t>CYP17</a:t>
            </a:r>
            <a:r>
              <a:rPr lang="en-US" sz="2000" dirty="0"/>
              <a:t> inhibitor</a:t>
            </a:r>
          </a:p>
          <a:p>
            <a:r>
              <a:rPr lang="en-US" sz="2400" dirty="0"/>
              <a:t>Adherence to ADT affected by</a:t>
            </a:r>
          </a:p>
          <a:p>
            <a:pPr lvl="1"/>
            <a:r>
              <a:rPr lang="en-US" sz="2000" dirty="0"/>
              <a:t>Side effects</a:t>
            </a:r>
          </a:p>
          <a:p>
            <a:pPr lvl="1"/>
            <a:r>
              <a:rPr lang="en-US" sz="2000" dirty="0"/>
              <a:t>Drug interactions</a:t>
            </a:r>
          </a:p>
          <a:p>
            <a:pPr lvl="1"/>
            <a:r>
              <a:rPr lang="en-US" sz="2000" dirty="0" err="1"/>
              <a:t>Cost</a:t>
            </a:r>
            <a:r>
              <a:rPr lang="en-US" sz="2000" baseline="30000" dirty="0" err="1"/>
              <a:t>4</a:t>
            </a:r>
            <a:endParaRPr lang="en-US" sz="2000" dirty="0"/>
          </a:p>
          <a:p>
            <a:pPr lvl="1"/>
            <a:r>
              <a:rPr lang="en-US" sz="2000" dirty="0"/>
              <a:t>Access to therapy infusion sites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761857"/>
            <a:ext cx="9144000" cy="381643"/>
          </a:xfrm>
        </p:spPr>
        <p:txBody>
          <a:bodyPr bIns="118872"/>
          <a:lstStyle/>
          <a:p>
            <a:pPr marL="91440" indent="0"/>
            <a:r>
              <a:rPr lang="en-US" sz="1000" dirty="0"/>
              <a:t>1. Crawford ED, et al. </a:t>
            </a:r>
            <a:r>
              <a:rPr lang="en-US" sz="1000" i="1" dirty="0"/>
              <a:t>J Urol</a:t>
            </a:r>
            <a:r>
              <a:rPr lang="en-US" sz="1000" dirty="0"/>
              <a:t>. 2020;203(4):743-750.  2. Shore</a:t>
            </a:r>
            <a:r>
              <a:rPr lang="en-US" dirty="0"/>
              <a:t> ND,</a:t>
            </a:r>
            <a:r>
              <a:rPr lang="en-US" sz="1000" dirty="0"/>
              <a:t> et al. </a:t>
            </a:r>
            <a:r>
              <a:rPr lang="en-US" sz="1000" i="1" dirty="0"/>
              <a:t>Clin </a:t>
            </a:r>
            <a:r>
              <a:rPr lang="en-US" sz="1000" i="1" dirty="0" err="1"/>
              <a:t>Genitourin</a:t>
            </a:r>
            <a:r>
              <a:rPr lang="en-US" sz="1000" i="1" dirty="0"/>
              <a:t> Cancer</a:t>
            </a:r>
            <a:r>
              <a:rPr lang="en-US" sz="1000" dirty="0"/>
              <a:t>. 2021;19(3):199-207.  </a:t>
            </a:r>
            <a:br>
              <a:rPr lang="en-US" sz="1000" dirty="0"/>
            </a:br>
            <a:r>
              <a:rPr lang="en-US" sz="1000" dirty="0"/>
              <a:t>3. </a:t>
            </a:r>
            <a:r>
              <a:rPr lang="en-US" sz="1000" dirty="0" err="1"/>
              <a:t>Cindolo</a:t>
            </a:r>
            <a:r>
              <a:rPr lang="en-US" sz="1000" dirty="0"/>
              <a:t> L</a:t>
            </a:r>
            <a:r>
              <a:rPr lang="en-US" dirty="0"/>
              <a:t>, et al</a:t>
            </a:r>
            <a:r>
              <a:rPr lang="en-US" sz="1000" dirty="0"/>
              <a:t>. </a:t>
            </a:r>
            <a:r>
              <a:rPr lang="en-US" sz="1000" i="1" dirty="0"/>
              <a:t>Minerva </a:t>
            </a:r>
            <a:r>
              <a:rPr lang="en-US" sz="1000" i="1" dirty="0" err="1"/>
              <a:t>Urol</a:t>
            </a:r>
            <a:r>
              <a:rPr lang="en-US" sz="1000" i="1" dirty="0"/>
              <a:t> </a:t>
            </a:r>
            <a:r>
              <a:rPr lang="en-US" sz="1000" i="1" dirty="0" err="1"/>
              <a:t>Nefrol</a:t>
            </a:r>
            <a:r>
              <a:rPr lang="en-US" sz="1000" dirty="0"/>
              <a:t>. 2020;72(5):615-621.  4. Sung YG, et al. </a:t>
            </a:r>
            <a:r>
              <a:rPr lang="en-US" sz="1000" i="1" dirty="0"/>
              <a:t>Front Oncol</a:t>
            </a:r>
            <a:r>
              <a:rPr lang="en-US" sz="1000" dirty="0"/>
              <a:t>. 2021;11:627083-627083.</a:t>
            </a:r>
          </a:p>
        </p:txBody>
      </p:sp>
    </p:spTree>
    <p:extLst>
      <p:ext uri="{BB962C8B-B14F-4D97-AF65-F5344CB8AC3E}">
        <p14:creationId xmlns:p14="http://schemas.microsoft.com/office/powerpoint/2010/main" val="29978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45E7F3-A872-D346-921A-A5B19F14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Goals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66978-5C49-4345-95DF-E4195380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4" y="1142178"/>
            <a:ext cx="8483065" cy="259763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Patients with advance or metastatic CSPC will require ADT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Consider multitude of factors affecting ADT selection in order to optimize PCa patient benefit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Consider MOA, administration, drug interactions, safety, and adherence for the choice of ADT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3AE53-0B66-F741-9967-93E092DA2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095" y="486990"/>
            <a:ext cx="8309810" cy="406265"/>
          </a:xfrm>
        </p:spPr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ttainable,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7F6C344-7BA1-3144-8258-9E7D0B477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6815" y="1331243"/>
            <a:ext cx="8360494" cy="329503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To receive CME/CE credits for this activity, participants must complete the post-test and evaluation online. </a:t>
            </a:r>
          </a:p>
          <a:p>
            <a:pPr>
              <a:spcBef>
                <a:spcPts val="1800"/>
              </a:spcBef>
            </a:pPr>
            <a:r>
              <a:rPr lang="en-US" dirty="0"/>
              <a:t>Go to the </a:t>
            </a:r>
            <a:r>
              <a:rPr lang="en-US" i="1" dirty="0">
                <a:solidFill>
                  <a:schemeClr val="accent6"/>
                </a:solidFill>
              </a:rPr>
              <a:t>Evaluations </a:t>
            </a:r>
            <a:r>
              <a:rPr lang="en-US" dirty="0"/>
              <a:t>tab and click on the link to complete the process and print your certificate.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1EC4C3-4433-624E-A6D2-D37BB8DA9538}"/>
              </a:ext>
            </a:extLst>
          </p:cNvPr>
          <p:cNvSpPr txBox="1">
            <a:spLocks/>
          </p:cNvSpPr>
          <p:nvPr/>
        </p:nvSpPr>
        <p:spPr>
          <a:xfrm>
            <a:off x="373590" y="517223"/>
            <a:ext cx="8308975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rtlCol="0" anchor="ctr" anchorCtr="0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 Receive Credit</a:t>
            </a:r>
          </a:p>
        </p:txBody>
      </p:sp>
    </p:spTree>
    <p:extLst>
      <p:ext uri="{BB962C8B-B14F-4D97-AF65-F5344CB8AC3E}">
        <p14:creationId xmlns:p14="http://schemas.microsoft.com/office/powerpoint/2010/main" val="15430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78BCA0-698D-DC4A-8537-87FAE16B8DD8}"/>
              </a:ext>
            </a:extLst>
          </p:cNvPr>
          <p:cNvSpPr txBox="1">
            <a:spLocks/>
          </p:cNvSpPr>
          <p:nvPr/>
        </p:nvSpPr>
        <p:spPr>
          <a:xfrm>
            <a:off x="1110341" y="1062288"/>
            <a:ext cx="6662059" cy="45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latin typeface="Arial" panose="020B0604020202020204" pitchFamily="34" charset="0"/>
              </a:rPr>
              <a:t>Disease States of </a:t>
            </a:r>
            <a:r>
              <a:rPr lang="en-US" sz="2800" b="0" dirty="0" err="1">
                <a:latin typeface="Arial" panose="020B0604020202020204" pitchFamily="34" charset="0"/>
              </a:rPr>
              <a:t>CSPC</a:t>
            </a:r>
            <a:endParaRPr lang="en-US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FE25D0-3758-0D4F-B0D0-95304131469C}"/>
              </a:ext>
            </a:extLst>
          </p:cNvPr>
          <p:cNvGrpSpPr/>
          <p:nvPr/>
        </p:nvGrpSpPr>
        <p:grpSpPr>
          <a:xfrm>
            <a:off x="1520935" y="174645"/>
            <a:ext cx="5597213" cy="1047381"/>
            <a:chOff x="1651565" y="436753"/>
            <a:chExt cx="5597213" cy="10473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F55AE1-E8AE-7B41-BC87-BB85E758F30E}"/>
                </a:ext>
              </a:extLst>
            </p:cNvPr>
            <p:cNvSpPr txBox="1"/>
            <p:nvPr/>
          </p:nvSpPr>
          <p:spPr>
            <a:xfrm>
              <a:off x="5255925" y="691807"/>
              <a:ext cx="1992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latin typeface="Avenir Book" panose="02000503020000020003" pitchFamily="2" charset="0"/>
                </a:rPr>
                <a:t>EPISODE 1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303E99-3D21-744B-83A6-711B0E6C9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565" y="436753"/>
              <a:ext cx="3794084" cy="104738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473A67-368D-B148-B15F-38FFB00FC390}"/>
              </a:ext>
            </a:extLst>
          </p:cNvPr>
          <p:cNvSpPr txBox="1"/>
          <p:nvPr/>
        </p:nvSpPr>
        <p:spPr>
          <a:xfrm>
            <a:off x="-84332" y="453321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/>
                </a:solidFill>
              </a:rPr>
              <a:t>www.CMEOutfitters.com</a:t>
            </a:r>
            <a:r>
              <a:rPr lang="en-US" sz="2800" dirty="0">
                <a:solidFill>
                  <a:schemeClr val="accent6"/>
                </a:solidFill>
              </a:rPr>
              <a:t>/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2D5974-7F87-C545-A6CB-FBE9127C4FAB}"/>
              </a:ext>
            </a:extLst>
          </p:cNvPr>
          <p:cNvSpPr txBox="1">
            <a:spLocks/>
          </p:cNvSpPr>
          <p:nvPr/>
        </p:nvSpPr>
        <p:spPr>
          <a:xfrm>
            <a:off x="1110341" y="2384996"/>
            <a:ext cx="6662059" cy="8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Treatment Options and Clinical Dilemmas in Biochemical Recurrence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9A2D7A-82AD-E74A-B32F-9BB87D4CECEF}"/>
              </a:ext>
            </a:extLst>
          </p:cNvPr>
          <p:cNvGrpSpPr/>
          <p:nvPr/>
        </p:nvGrpSpPr>
        <p:grpSpPr>
          <a:xfrm>
            <a:off x="1520935" y="1572884"/>
            <a:ext cx="5597213" cy="1047381"/>
            <a:chOff x="1651565" y="436753"/>
            <a:chExt cx="5597213" cy="10473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A2FFF1-12F1-0C4D-89E3-F37DFC03F6D6}"/>
                </a:ext>
              </a:extLst>
            </p:cNvPr>
            <p:cNvSpPr txBox="1"/>
            <p:nvPr/>
          </p:nvSpPr>
          <p:spPr>
            <a:xfrm>
              <a:off x="5255925" y="691807"/>
              <a:ext cx="19928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latin typeface="Avenir Book" panose="02000503020000020003" pitchFamily="2" charset="0"/>
                </a:rPr>
                <a:t>EPISODE 2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79481C-0ACC-3C41-BD68-2E84D122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565" y="436753"/>
              <a:ext cx="3794084" cy="1047381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9D61CC8-8C1C-894D-BCCD-23148A1B70D6}"/>
              </a:ext>
            </a:extLst>
          </p:cNvPr>
          <p:cNvSpPr txBox="1">
            <a:spLocks/>
          </p:cNvSpPr>
          <p:nvPr/>
        </p:nvSpPr>
        <p:spPr>
          <a:xfrm>
            <a:off x="597336" y="4138352"/>
            <a:ext cx="7949327" cy="458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kern="1200" cap="none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Management of Patients with Metastatic CSPC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8C1D9E-3B83-1E4D-82E8-C39DDAC29879}"/>
              </a:ext>
            </a:extLst>
          </p:cNvPr>
          <p:cNvGrpSpPr/>
          <p:nvPr/>
        </p:nvGrpSpPr>
        <p:grpSpPr>
          <a:xfrm>
            <a:off x="1520935" y="3201216"/>
            <a:ext cx="5840870" cy="1047381"/>
            <a:chOff x="1651565" y="436753"/>
            <a:chExt cx="5840870" cy="10473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4E7B60-02F4-AA46-B52C-199AAFE5B9A0}"/>
                </a:ext>
              </a:extLst>
            </p:cNvPr>
            <p:cNvSpPr txBox="1"/>
            <p:nvPr/>
          </p:nvSpPr>
          <p:spPr>
            <a:xfrm>
              <a:off x="5255925" y="691807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latin typeface="Avenir Book" panose="02000503020000020003" pitchFamily="2" charset="0"/>
                </a:rPr>
                <a:t>EPISODE 4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4E6F00-08A7-9C4F-A84B-02F845F39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1565" y="436753"/>
              <a:ext cx="3794084" cy="1047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44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969329"/>
            <a:ext cx="6308726" cy="6155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Neal D. Shore, MD, FACS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9276" y="2718998"/>
            <a:ext cx="8297181" cy="1154906"/>
          </a:xfrm>
        </p:spPr>
        <p:txBody>
          <a:bodyPr/>
          <a:lstStyle/>
          <a:p>
            <a:r>
              <a:rPr lang="en-US" sz="2400" dirty="0">
                <a:effectLst/>
                <a:latin typeface="Arial" panose="020B0604020202020204" pitchFamily="34" charset="0"/>
              </a:rPr>
              <a:t>Director, CPI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Carolina Urologic Research Center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Chief Surgical Officer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Genesis Care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Atlantic Urology Clinics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</a:rPr>
              <a:t>Myrtle Beach, SC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2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900268"/>
            <a:ext cx="5387976" cy="1243417"/>
          </a:xfrm>
        </p:spPr>
        <p:txBody>
          <a:bodyPr/>
          <a:lstStyle/>
          <a:p>
            <a:r>
              <a:rPr lang="en-US" sz="4400" dirty="0"/>
              <a:t>Learning 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6" y="3277801"/>
            <a:ext cx="7346369" cy="1154906"/>
          </a:xfrm>
        </p:spPr>
        <p:txBody>
          <a:bodyPr/>
          <a:lstStyle/>
          <a:p>
            <a:pPr lvl="0"/>
            <a:r>
              <a:rPr lang="en-US" dirty="0"/>
              <a:t>Evaluate strategies for the management of locally advanced CSPC.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ADD1-BB5C-EF43-B4F6-77DA0E7D9709}"/>
              </a:ext>
            </a:extLst>
          </p:cNvPr>
          <p:cNvSpPr txBox="1"/>
          <p:nvPr/>
        </p:nvSpPr>
        <p:spPr>
          <a:xfrm>
            <a:off x="2941604" y="1558685"/>
            <a:ext cx="93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3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D992-D182-B940-82E0-0D6B250B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4" y="1900268"/>
            <a:ext cx="5387976" cy="1243417"/>
          </a:xfrm>
        </p:spPr>
        <p:txBody>
          <a:bodyPr/>
          <a:lstStyle/>
          <a:p>
            <a:r>
              <a:rPr lang="en-US" sz="4400" dirty="0"/>
              <a:t>Learning </a:t>
            </a:r>
            <a:br>
              <a:rPr lang="en-US" sz="4400" dirty="0"/>
            </a:br>
            <a:r>
              <a:rPr lang="en-US" sz="4400" dirty="0"/>
              <a:t>Objective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9C6DF-AB7E-484D-BFEC-A5C77B4F7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3277801"/>
            <a:ext cx="7342700" cy="1154906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6"/>
              </a:buClr>
            </a:pPr>
            <a:r>
              <a:rPr lang="en-US" dirty="0"/>
              <a:t>Differentiate the potential for adverse effects amongst androgen-deprivation therapies.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FADD1-BB5C-EF43-B4F6-77DA0E7D9709}"/>
              </a:ext>
            </a:extLst>
          </p:cNvPr>
          <p:cNvSpPr txBox="1"/>
          <p:nvPr/>
        </p:nvSpPr>
        <p:spPr>
          <a:xfrm>
            <a:off x="2941604" y="1558685"/>
            <a:ext cx="93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6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4" y="50260"/>
            <a:ext cx="8411849" cy="929485"/>
          </a:xfrm>
        </p:spPr>
        <p:txBody>
          <a:bodyPr lIns="0" rIns="0"/>
          <a:lstStyle/>
          <a:p>
            <a:r>
              <a:rPr lang="en-US" sz="3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Prostate Cancer (PCa) Stage </a:t>
            </a:r>
            <a:r>
              <a:rPr lang="en-US" sz="3200" kern="120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Expected Survival </a:t>
            </a:r>
            <a:r>
              <a:rPr lang="en-US" sz="32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Initial Diagnosis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4806755" cy="1111073"/>
          </a:xfrm>
        </p:spPr>
        <p:txBody>
          <a:bodyPr lIns="0" rIns="0"/>
          <a:lstStyle/>
          <a:p>
            <a:r>
              <a:rPr lang="en-US" sz="2000" dirty="0"/>
              <a:t>Most newly diagnosed PCa is localized</a:t>
            </a:r>
          </a:p>
          <a:p>
            <a:r>
              <a:rPr lang="en-US" sz="2000" dirty="0"/>
              <a:t>Overall, 5-year survival is 97.5%</a:t>
            </a:r>
          </a:p>
          <a:p>
            <a:pPr lvl="1"/>
            <a:r>
              <a:rPr lang="en-US" sz="1600" dirty="0"/>
              <a:t>Still, in 2021, &gt; 34,000 men will die from prostate cancer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684913"/>
            <a:ext cx="9144000" cy="458587"/>
          </a:xfrm>
        </p:spPr>
        <p:txBody>
          <a:bodyPr bIns="118872"/>
          <a:lstStyle/>
          <a:p>
            <a:pPr marL="91440" indent="0"/>
            <a:r>
              <a:rPr lang="en-US" sz="1000" dirty="0"/>
              <a:t>ADT = androgen deprivation therapy</a:t>
            </a:r>
          </a:p>
          <a:p>
            <a:pPr marL="91440" indent="0"/>
            <a:r>
              <a:rPr lang="en-US" sz="1000" dirty="0"/>
              <a:t>SEER. Cancer Stat Facts: Prostate Cancer. https://</a:t>
            </a:r>
            <a:r>
              <a:rPr lang="en-US" sz="1000" dirty="0" err="1"/>
              <a:t>seer.cancer.gov</a:t>
            </a:r>
            <a:r>
              <a:rPr lang="en-US" sz="1000" dirty="0"/>
              <a:t>/</a:t>
            </a:r>
            <a:r>
              <a:rPr lang="en-US" sz="1000" dirty="0" err="1"/>
              <a:t>statfacts</a:t>
            </a:r>
            <a:r>
              <a:rPr lang="en-US" sz="1000" dirty="0"/>
              <a:t>/html/</a:t>
            </a:r>
            <a:r>
              <a:rPr lang="en-US" sz="1000" dirty="0" err="1"/>
              <a:t>prost.html</a:t>
            </a:r>
            <a:r>
              <a:rPr lang="en-US" sz="1000" dirty="0"/>
              <a:t>. Accessed May 11, 2021.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9361170-DCFC-47D8-B37A-6836E4F91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28761"/>
              </p:ext>
            </p:extLst>
          </p:nvPr>
        </p:nvGraphicFramePr>
        <p:xfrm>
          <a:off x="539320" y="2706915"/>
          <a:ext cx="492800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693">
                  <a:extLst>
                    <a:ext uri="{9D8B030D-6E8A-4147-A177-3AD203B41FA5}">
                      <a16:colId xmlns:a16="http://schemas.microsoft.com/office/drawing/2014/main" val="761350984"/>
                    </a:ext>
                  </a:extLst>
                </a:gridCol>
                <a:gridCol w="1305680">
                  <a:extLst>
                    <a:ext uri="{9D8B030D-6E8A-4147-A177-3AD203B41FA5}">
                      <a16:colId xmlns:a16="http://schemas.microsoft.com/office/drawing/2014/main" val="3716197624"/>
                    </a:ext>
                  </a:extLst>
                </a:gridCol>
                <a:gridCol w="2035628">
                  <a:extLst>
                    <a:ext uri="{9D8B030D-6E8A-4147-A177-3AD203B41FA5}">
                      <a16:colId xmlns:a16="http://schemas.microsoft.com/office/drawing/2014/main" val="1089605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of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Treatment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29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Radiation or surgery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541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Regional lymph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ADT and either</a:t>
                      </a:r>
                    </a:p>
                    <a:p>
                      <a:pPr algn="ctr"/>
                      <a:r>
                        <a:rPr lang="en-US" sz="1600" dirty="0"/>
                        <a:t>radiation or surgery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90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Metastases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67512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32CD6E4-35C8-4AB0-A765-F4F38CD2B1E9}"/>
              </a:ext>
            </a:extLst>
          </p:cNvPr>
          <p:cNvGrpSpPr/>
          <p:nvPr/>
        </p:nvGrpSpPr>
        <p:grpSpPr>
          <a:xfrm>
            <a:off x="5786917" y="1646983"/>
            <a:ext cx="3200400" cy="3323685"/>
            <a:chOff x="5786917" y="1646983"/>
            <a:chExt cx="3200400" cy="3323685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7EA539B5-A091-466B-9971-8BACA0165B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845763"/>
                </p:ext>
              </p:extLst>
            </p:nvPr>
          </p:nvGraphicFramePr>
          <p:xfrm>
            <a:off x="5786917" y="1646983"/>
            <a:ext cx="3200400" cy="3323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FC2602-3D16-4842-AC8A-D78F4A844635}"/>
                </a:ext>
              </a:extLst>
            </p:cNvPr>
            <p:cNvSpPr txBox="1"/>
            <p:nvPr/>
          </p:nvSpPr>
          <p:spPr>
            <a:xfrm>
              <a:off x="6470979" y="2178209"/>
              <a:ext cx="15985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100.0%    100.0%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FE14BC-16E0-4095-B4C4-752195E613AB}"/>
                </a:ext>
              </a:extLst>
            </p:cNvPr>
            <p:cNvSpPr txBox="1"/>
            <p:nvPr/>
          </p:nvSpPr>
          <p:spPr>
            <a:xfrm>
              <a:off x="8136126" y="3442866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30.4%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98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ADT Evolution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367633"/>
            <a:ext cx="8591091" cy="901785"/>
          </a:xfrm>
        </p:spPr>
        <p:txBody>
          <a:bodyPr lIns="0" rIns="0"/>
          <a:lstStyle/>
          <a:p>
            <a:pPr marL="0" indent="0">
              <a:buNone/>
            </a:pPr>
            <a:r>
              <a:rPr lang="en-US" sz="1800" dirty="0"/>
              <a:t>1941: Huggins reports the effects of castration advanced prostate gland carcinoma</a:t>
            </a:r>
            <a:r>
              <a:rPr lang="en-US" sz="1800" baseline="30000" dirty="0"/>
              <a:t>1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684913"/>
            <a:ext cx="9144000" cy="458587"/>
          </a:xfrm>
        </p:spPr>
        <p:txBody>
          <a:bodyPr bIns="118872"/>
          <a:lstStyle/>
          <a:p>
            <a:pPr marL="91440" indent="0"/>
            <a:r>
              <a:rPr lang="en-US" sz="1000" dirty="0"/>
              <a:t>LHRH = </a:t>
            </a:r>
            <a:r>
              <a:rPr lang="en-US" dirty="0"/>
              <a:t>luteinizing hormone, follicle-stimulating hormone</a:t>
            </a:r>
            <a:endParaRPr lang="en-US" sz="1000" dirty="0"/>
          </a:p>
          <a:p>
            <a:pPr marL="91440" indent="0"/>
            <a:r>
              <a:rPr lang="en-US" sz="1000" dirty="0"/>
              <a:t>1. Huggins C, Hodges CV. </a:t>
            </a:r>
            <a:r>
              <a:rPr lang="en-US" sz="1000" i="1" dirty="0"/>
              <a:t>J Urol</a:t>
            </a:r>
            <a:r>
              <a:rPr lang="en-US" sz="1000" dirty="0"/>
              <a:t>. 2002;168(1):9-12.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F8DE3ED-9074-4CA9-8B3B-138D087334A3}"/>
              </a:ext>
            </a:extLst>
          </p:cNvPr>
          <p:cNvGrpSpPr/>
          <p:nvPr/>
        </p:nvGrpSpPr>
        <p:grpSpPr>
          <a:xfrm>
            <a:off x="291904" y="2008463"/>
            <a:ext cx="8560191" cy="2352318"/>
            <a:chOff x="291904" y="2008463"/>
            <a:chExt cx="8560191" cy="235231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719C1EA-0346-467D-9368-F9EED0630157}"/>
                </a:ext>
              </a:extLst>
            </p:cNvPr>
            <p:cNvCxnSpPr>
              <a:cxnSpLocks/>
            </p:cNvCxnSpPr>
            <p:nvPr/>
          </p:nvCxnSpPr>
          <p:spPr>
            <a:xfrm>
              <a:off x="7424225" y="3202923"/>
              <a:ext cx="0" cy="274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EAC1576-3A7D-47EB-AD52-55B50005FD20}"/>
                </a:ext>
              </a:extLst>
            </p:cNvPr>
            <p:cNvCxnSpPr>
              <a:cxnSpLocks/>
            </p:cNvCxnSpPr>
            <p:nvPr/>
          </p:nvCxnSpPr>
          <p:spPr>
            <a:xfrm>
              <a:off x="7241345" y="3209957"/>
              <a:ext cx="0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0555FD0-2524-43D5-B3E2-171EBF6CFA91}"/>
                </a:ext>
              </a:extLst>
            </p:cNvPr>
            <p:cNvCxnSpPr>
              <a:cxnSpLocks/>
            </p:cNvCxnSpPr>
            <p:nvPr/>
          </p:nvCxnSpPr>
          <p:spPr>
            <a:xfrm>
              <a:off x="6151099" y="3195890"/>
              <a:ext cx="0" cy="82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B110DB8-44A4-440D-95C8-E97F23948811}"/>
                </a:ext>
              </a:extLst>
            </p:cNvPr>
            <p:cNvCxnSpPr>
              <a:cxnSpLocks/>
            </p:cNvCxnSpPr>
            <p:nvPr/>
          </p:nvCxnSpPr>
          <p:spPr>
            <a:xfrm>
              <a:off x="6144065" y="2743555"/>
              <a:ext cx="0" cy="274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E71EEF-6302-4767-BD19-8C6DE5B2EB3C}"/>
                </a:ext>
              </a:extLst>
            </p:cNvPr>
            <p:cNvCxnSpPr>
              <a:cxnSpLocks/>
            </p:cNvCxnSpPr>
            <p:nvPr/>
          </p:nvCxnSpPr>
          <p:spPr>
            <a:xfrm>
              <a:off x="3766625" y="3174788"/>
              <a:ext cx="0" cy="274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2122CA-C98C-481D-B778-CE42D24D71AA}"/>
                </a:ext>
              </a:extLst>
            </p:cNvPr>
            <p:cNvCxnSpPr>
              <a:cxnSpLocks/>
            </p:cNvCxnSpPr>
            <p:nvPr/>
          </p:nvCxnSpPr>
          <p:spPr>
            <a:xfrm>
              <a:off x="3400865" y="3173909"/>
              <a:ext cx="0" cy="64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6AE922C-7FC5-46CA-A422-3823EABD2F06}"/>
                </a:ext>
              </a:extLst>
            </p:cNvPr>
            <p:cNvCxnSpPr>
              <a:cxnSpLocks/>
            </p:cNvCxnSpPr>
            <p:nvPr/>
          </p:nvCxnSpPr>
          <p:spPr>
            <a:xfrm>
              <a:off x="7628207" y="2560675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5A32982-B253-4B29-A0F9-524D945A9F0E}"/>
                </a:ext>
              </a:extLst>
            </p:cNvPr>
            <p:cNvCxnSpPr>
              <a:cxnSpLocks/>
            </p:cNvCxnSpPr>
            <p:nvPr/>
          </p:nvCxnSpPr>
          <p:spPr>
            <a:xfrm>
              <a:off x="5412542" y="2560675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4470AC-0758-4FAE-87B6-97B0C06B8666}"/>
                </a:ext>
              </a:extLst>
            </p:cNvPr>
            <p:cNvCxnSpPr>
              <a:cxnSpLocks/>
            </p:cNvCxnSpPr>
            <p:nvPr/>
          </p:nvCxnSpPr>
          <p:spPr>
            <a:xfrm>
              <a:off x="3949505" y="2560675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76DDAA0-D043-41B8-821F-88DCC23B74D9}"/>
                </a:ext>
              </a:extLst>
            </p:cNvPr>
            <p:cNvCxnSpPr>
              <a:cxnSpLocks/>
            </p:cNvCxnSpPr>
            <p:nvPr/>
          </p:nvCxnSpPr>
          <p:spPr>
            <a:xfrm>
              <a:off x="3400865" y="2307457"/>
              <a:ext cx="0" cy="82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80E58ED-C121-400A-B044-929E6B7E1C79}"/>
                </a:ext>
              </a:extLst>
            </p:cNvPr>
            <p:cNvCxnSpPr>
              <a:cxnSpLocks/>
            </p:cNvCxnSpPr>
            <p:nvPr/>
          </p:nvCxnSpPr>
          <p:spPr>
            <a:xfrm>
              <a:off x="2303585" y="2560675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F425748-D97D-4FB5-A277-7AFF93AF12B8}"/>
                </a:ext>
              </a:extLst>
            </p:cNvPr>
            <p:cNvCxnSpPr>
              <a:cxnSpLocks/>
            </p:cNvCxnSpPr>
            <p:nvPr/>
          </p:nvCxnSpPr>
          <p:spPr>
            <a:xfrm>
              <a:off x="1937825" y="3173909"/>
              <a:ext cx="0" cy="2743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36466CE-FCB4-4817-968C-089B3AC5BF55}"/>
                </a:ext>
              </a:extLst>
            </p:cNvPr>
            <p:cNvCxnSpPr>
              <a:cxnSpLocks/>
            </p:cNvCxnSpPr>
            <p:nvPr/>
          </p:nvCxnSpPr>
          <p:spPr>
            <a:xfrm>
              <a:off x="1206305" y="2321525"/>
              <a:ext cx="0" cy="82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CE20B3-A8C4-4F50-A6E4-EDD0AA7417D7}"/>
                </a:ext>
              </a:extLst>
            </p:cNvPr>
            <p:cNvSpPr txBox="1"/>
            <p:nvPr/>
          </p:nvSpPr>
          <p:spPr>
            <a:xfrm>
              <a:off x="1037494" y="2008463"/>
              <a:ext cx="38475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4"/>
                  </a:solidFill>
                </a:rPr>
                <a:t>Leuprolide                 </a:t>
              </a:r>
              <a:r>
                <a:rPr lang="en-US" sz="1800" dirty="0" err="1">
                  <a:solidFill>
                    <a:schemeClr val="accent4"/>
                  </a:solidFill>
                </a:rPr>
                <a:t>Histrelin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E67F73D-E490-4BC1-AB12-7171124FCA6F}"/>
                </a:ext>
              </a:extLst>
            </p:cNvPr>
            <p:cNvSpPr txBox="1"/>
            <p:nvPr/>
          </p:nvSpPr>
          <p:spPr>
            <a:xfrm>
              <a:off x="2093503" y="2230085"/>
              <a:ext cx="29497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solidFill>
                    <a:schemeClr val="accent4"/>
                  </a:solidFill>
                </a:rPr>
                <a:t>Goserelin</a:t>
              </a:r>
              <a:r>
                <a:rPr lang="en-US" sz="1800" dirty="0">
                  <a:solidFill>
                    <a:schemeClr val="accent4"/>
                  </a:solidFill>
                </a:rPr>
                <a:t>          Triptorelin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7791393-74D7-4705-AC70-8CEDB697AA15}"/>
                </a:ext>
              </a:extLst>
            </p:cNvPr>
            <p:cNvSpPr txBox="1"/>
            <p:nvPr/>
          </p:nvSpPr>
          <p:spPr>
            <a:xfrm>
              <a:off x="1754945" y="3380330"/>
              <a:ext cx="70971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Flutamide            </a:t>
              </a:r>
              <a:r>
                <a:rPr lang="en-US" sz="1800" dirty="0" err="1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Nilutamide</a:t>
              </a:r>
              <a:r>
                <a:rPr lang="en-US" sz="1800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                                          </a:t>
              </a:r>
              <a:r>
                <a:rPr lang="en-US" sz="1800" dirty="0" err="1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Darolutamide</a:t>
              </a:r>
              <a:endParaRPr lang="en-US" dirty="0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25432D-E390-41B1-A9CC-94BC3A53A32F}"/>
                </a:ext>
              </a:extLst>
            </p:cNvPr>
            <p:cNvSpPr txBox="1"/>
            <p:nvPr/>
          </p:nvSpPr>
          <p:spPr>
            <a:xfrm>
              <a:off x="5961185" y="3991449"/>
              <a:ext cx="21432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Enzalutamide</a:t>
              </a:r>
              <a:endParaRPr lang="en-US" dirty="0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105050-74D1-4C62-9992-1D5AAAE8ED12}"/>
                </a:ext>
              </a:extLst>
            </p:cNvPr>
            <p:cNvSpPr txBox="1"/>
            <p:nvPr/>
          </p:nvSpPr>
          <p:spPr>
            <a:xfrm>
              <a:off x="5961185" y="2476072"/>
              <a:ext cx="1508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5"/>
                  </a:solidFill>
                </a:rPr>
                <a:t>Abiraterone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B966734-BCCF-418E-AF34-445CFCA8E678}"/>
                </a:ext>
              </a:extLst>
            </p:cNvPr>
            <p:cNvSpPr txBox="1"/>
            <p:nvPr/>
          </p:nvSpPr>
          <p:spPr>
            <a:xfrm>
              <a:off x="3217985" y="3743922"/>
              <a:ext cx="53035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accent1">
                      <a:lumMod val="75000"/>
                      <a:lumOff val="25000"/>
                    </a:schemeClr>
                  </a:solidFill>
                </a:rPr>
                <a:t>Bicalutamide                                        Apalutamide</a:t>
              </a:r>
              <a:endParaRPr lang="en-US" dirty="0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EE32ECE-3E19-402A-8C6A-20065FA8B8C8}"/>
                </a:ext>
              </a:extLst>
            </p:cNvPr>
            <p:cNvSpPr txBox="1"/>
            <p:nvPr/>
          </p:nvSpPr>
          <p:spPr>
            <a:xfrm>
              <a:off x="5215598" y="2229131"/>
              <a:ext cx="342547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solidFill>
                    <a:schemeClr val="accent3">
                      <a:lumMod val="75000"/>
                    </a:schemeClr>
                  </a:solidFill>
                </a:rPr>
                <a:t>Degare</a:t>
              </a:r>
              <a:r>
                <a:rPr lang="en-US" dirty="0" err="1">
                  <a:solidFill>
                    <a:schemeClr val="accent3">
                      <a:lumMod val="75000"/>
                    </a:schemeClr>
                  </a:solidFill>
                </a:rPr>
                <a:t>lix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                   </a:t>
              </a:r>
              <a:r>
                <a:rPr lang="en-US" dirty="0" err="1">
                  <a:solidFill>
                    <a:schemeClr val="accent3">
                      <a:lumMod val="75000"/>
                    </a:schemeClr>
                  </a:solidFill>
                </a:rPr>
                <a:t>Relugolix</a:t>
              </a:r>
              <a:endParaRPr 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607688-D78C-4079-86DF-E250ADBDA7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904" y="2798045"/>
              <a:ext cx="7812506" cy="653699"/>
              <a:chOff x="914399" y="3118162"/>
              <a:chExt cx="7812506" cy="752622"/>
            </a:xfrm>
          </p:grpSpPr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EECAD388-7F42-4AA8-8ACC-243D6ABA2A50}"/>
                  </a:ext>
                </a:extLst>
              </p:cNvPr>
              <p:cNvSpPr/>
              <p:nvPr/>
            </p:nvSpPr>
            <p:spPr>
              <a:xfrm>
                <a:off x="914399" y="3118162"/>
                <a:ext cx="7812506" cy="752622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FCB4E-285E-4F40-BCE2-967A1924DE8B}"/>
                  </a:ext>
                </a:extLst>
              </p:cNvPr>
              <p:cNvSpPr txBox="1"/>
              <p:nvPr/>
            </p:nvSpPr>
            <p:spPr>
              <a:xfrm>
                <a:off x="1371600" y="3343268"/>
                <a:ext cx="696536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60" dirty="0"/>
                  <a:t>1985           1990           1995           2000           2005           2010           2015           2020</a:t>
                </a:r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FC6745C-29DB-48D8-8B0B-FEC7206EF193}"/>
              </a:ext>
            </a:extLst>
          </p:cNvPr>
          <p:cNvSpPr txBox="1"/>
          <p:nvPr/>
        </p:nvSpPr>
        <p:spPr>
          <a:xfrm>
            <a:off x="351165" y="3673112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/>
                </a:solidFill>
              </a:rPr>
              <a:t>LHRH agonists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LHRH antagonists</a:t>
            </a:r>
          </a:p>
          <a:p>
            <a:r>
              <a:rPr lang="en-US" sz="1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Antiandrogens</a:t>
            </a:r>
          </a:p>
          <a:p>
            <a:r>
              <a:rPr lang="en-US" sz="1200" dirty="0" err="1">
                <a:solidFill>
                  <a:schemeClr val="accent5"/>
                </a:solidFill>
              </a:rPr>
              <a:t>CYP17A</a:t>
            </a:r>
            <a:r>
              <a:rPr lang="en-US" sz="1200" dirty="0">
                <a:solidFill>
                  <a:schemeClr val="accent5"/>
                </a:solidFill>
              </a:rPr>
              <a:t> inhibitor</a:t>
            </a:r>
          </a:p>
        </p:txBody>
      </p:sp>
    </p:spTree>
    <p:extLst>
      <p:ext uri="{BB962C8B-B14F-4D97-AF65-F5344CB8AC3E}">
        <p14:creationId xmlns:p14="http://schemas.microsoft.com/office/powerpoint/2010/main" val="37007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sz="36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ADT Administration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bIns="118872"/>
          <a:lstStyle/>
          <a:p>
            <a:pPr marL="91440" indent="0"/>
            <a:endParaRPr lang="en-US" sz="10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EB10003-4C95-47A9-94B4-DD64A9414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768387"/>
              </p:ext>
            </p:extLst>
          </p:nvPr>
        </p:nvGraphicFramePr>
        <p:xfrm>
          <a:off x="350520" y="1275688"/>
          <a:ext cx="8382652" cy="309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125685418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378832238"/>
                    </a:ext>
                  </a:extLst>
                </a:gridCol>
                <a:gridCol w="680326">
                  <a:extLst>
                    <a:ext uri="{9D8B030D-6E8A-4147-A177-3AD203B41FA5}">
                      <a16:colId xmlns:a16="http://schemas.microsoft.com/office/drawing/2014/main" val="2655957990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1519889694"/>
                    </a:ext>
                  </a:extLst>
                </a:gridCol>
                <a:gridCol w="555509">
                  <a:extLst>
                    <a:ext uri="{9D8B030D-6E8A-4147-A177-3AD203B41FA5}">
                      <a16:colId xmlns:a16="http://schemas.microsoft.com/office/drawing/2014/main" val="2573842977"/>
                    </a:ext>
                  </a:extLst>
                </a:gridCol>
                <a:gridCol w="603886">
                  <a:extLst>
                    <a:ext uri="{9D8B030D-6E8A-4147-A177-3AD203B41FA5}">
                      <a16:colId xmlns:a16="http://schemas.microsoft.com/office/drawing/2014/main" val="3059524578"/>
                    </a:ext>
                  </a:extLst>
                </a:gridCol>
                <a:gridCol w="603886">
                  <a:extLst>
                    <a:ext uri="{9D8B030D-6E8A-4147-A177-3AD203B41FA5}">
                      <a16:colId xmlns:a16="http://schemas.microsoft.com/office/drawing/2014/main" val="3557325925"/>
                    </a:ext>
                  </a:extLst>
                </a:gridCol>
                <a:gridCol w="603886">
                  <a:extLst>
                    <a:ext uri="{9D8B030D-6E8A-4147-A177-3AD203B41FA5}">
                      <a16:colId xmlns:a16="http://schemas.microsoft.com/office/drawing/2014/main" val="2448713110"/>
                    </a:ext>
                  </a:extLst>
                </a:gridCol>
                <a:gridCol w="603886">
                  <a:extLst>
                    <a:ext uri="{9D8B030D-6E8A-4147-A177-3AD203B41FA5}">
                      <a16:colId xmlns:a16="http://schemas.microsoft.com/office/drawing/2014/main" val="2660578714"/>
                    </a:ext>
                  </a:extLst>
                </a:gridCol>
                <a:gridCol w="838204">
                  <a:extLst>
                    <a:ext uri="{9D8B030D-6E8A-4147-A177-3AD203B41FA5}">
                      <a16:colId xmlns:a16="http://schemas.microsoft.com/office/drawing/2014/main" val="1242701811"/>
                    </a:ext>
                  </a:extLst>
                </a:gridCol>
              </a:tblGrid>
              <a:tr h="442599">
                <a:tc rowSpan="2"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Daily (oral)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Months (injection)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900665"/>
                  </a:ext>
                </a:extLst>
              </a:tr>
              <a:tr h="44259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3X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2X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1X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1m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3m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4m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6m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solidFill>
                            <a:schemeClr val="bg1"/>
                          </a:solidFill>
                        </a:rPr>
                        <a:t>12m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28825"/>
                  </a:ext>
                </a:extLst>
              </a:tr>
              <a:tr h="442599"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LHRH agonist</a:t>
                      </a:r>
                    </a:p>
                  </a:txBody>
                  <a:tcPr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Leuprolide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188365"/>
                  </a:ext>
                </a:extLst>
              </a:tr>
              <a:tr h="44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Triptorelin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631204"/>
                  </a:ext>
                </a:extLst>
              </a:tr>
              <a:tr h="44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Histerlin</a:t>
                      </a:r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344336"/>
                  </a:ext>
                </a:extLst>
              </a:tr>
              <a:tr h="442599"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LHRH antagonist</a:t>
                      </a:r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Degarelix</a:t>
                      </a:r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334762"/>
                  </a:ext>
                </a:extLst>
              </a:tr>
              <a:tr h="442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Relugolix</a:t>
                      </a:r>
                      <a:endParaRPr lang="en-US" sz="2400" dirty="0"/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52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8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95" y="272629"/>
            <a:ext cx="8309810" cy="484748"/>
          </a:xfrm>
        </p:spPr>
        <p:txBody>
          <a:bodyPr lIns="0" rIns="0"/>
          <a:lstStyle/>
          <a:p>
            <a:r>
              <a:rPr lang="en-US" sz="30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Disease Stages Should Receive ADT?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1142178"/>
            <a:ext cx="8309810" cy="3773341"/>
          </a:xfrm>
        </p:spPr>
        <p:txBody>
          <a:bodyPr lIns="0" rIns="0"/>
          <a:lstStyle/>
          <a:p>
            <a:pPr>
              <a:spcBef>
                <a:spcPts val="1200"/>
              </a:spcBef>
            </a:pPr>
            <a:r>
              <a:rPr lang="en-US" sz="2400" dirty="0"/>
              <a:t>T1-T2: No evidence of 15-year survival benefit of ADT primary therapy vs observation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LAPC</a:t>
            </a:r>
            <a:r>
              <a:rPr lang="en-US" sz="2400" dirty="0"/>
              <a:t>: Evidence favors definitive therapy (RT or RP) over ADT primary therapy</a:t>
            </a:r>
          </a:p>
          <a:p>
            <a:pPr lvl="1"/>
            <a:r>
              <a:rPr lang="en-US" sz="2000" dirty="0"/>
              <a:t>Unless life expectancy &lt; 5 years or comorbidities</a:t>
            </a:r>
          </a:p>
          <a:p>
            <a:pPr lvl="1"/>
            <a:r>
              <a:rPr lang="en-US" sz="2000" dirty="0"/>
              <a:t>Intermediate-, high-, or very-high-risk </a:t>
            </a:r>
            <a:r>
              <a:rPr lang="en-US" sz="2000" dirty="0" err="1"/>
              <a:t>LAPC</a:t>
            </a:r>
            <a:r>
              <a:rPr lang="en-US" sz="2000" dirty="0"/>
              <a:t>: level 1 evidence supports use of RT with 2-3 years ADT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Metastatic disease:  ADT is gold standard for initial treatment of patients with metastatic castration-naïve </a:t>
            </a:r>
            <a:r>
              <a:rPr lang="en-US" sz="2400" dirty="0" err="1"/>
              <a:t>PCa</a:t>
            </a:r>
            <a:r>
              <a:rPr lang="en-US" sz="2400" dirty="0"/>
              <a:t> at presentation….yet, is monotherapy ADT still adequate?</a:t>
            </a:r>
          </a:p>
          <a:p>
            <a:endParaRPr lang="en-US" sz="24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0" y="4892662"/>
            <a:ext cx="9144000" cy="250838"/>
          </a:xfrm>
        </p:spPr>
        <p:txBody>
          <a:bodyPr bIns="118872"/>
          <a:lstStyle/>
          <a:p>
            <a:pPr marL="91440" indent="0"/>
            <a:r>
              <a:rPr lang="en-US" sz="1000" dirty="0"/>
              <a:t>ADT = androgen deprivation therapy; </a:t>
            </a:r>
            <a:r>
              <a:rPr lang="en-US" sz="1000" dirty="0" err="1"/>
              <a:t>LAPC</a:t>
            </a:r>
            <a:r>
              <a:rPr lang="en-US" dirty="0"/>
              <a:t> =</a:t>
            </a:r>
            <a:r>
              <a:rPr lang="en-US" sz="1000" dirty="0"/>
              <a:t> locally advanced prostate cancer; RP = radical prostatectomy; RT</a:t>
            </a:r>
            <a:r>
              <a:rPr lang="en-US" dirty="0"/>
              <a:t> =</a:t>
            </a:r>
            <a:r>
              <a:rPr lang="en-US" sz="1000" dirty="0"/>
              <a:t> radiation therapy</a:t>
            </a:r>
          </a:p>
        </p:txBody>
      </p:sp>
    </p:spTree>
    <p:extLst>
      <p:ext uri="{BB962C8B-B14F-4D97-AF65-F5344CB8AC3E}">
        <p14:creationId xmlns:p14="http://schemas.microsoft.com/office/powerpoint/2010/main" val="9981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MEO_HD">
  <a:themeElements>
    <a:clrScheme name="Custom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B273E"/>
      </a:accent1>
      <a:accent2>
        <a:srgbClr val="5C6B72"/>
      </a:accent2>
      <a:accent3>
        <a:srgbClr val="629E3A"/>
      </a:accent3>
      <a:accent4>
        <a:srgbClr val="B93A1E"/>
      </a:accent4>
      <a:accent5>
        <a:srgbClr val="3F193A"/>
      </a:accent5>
      <a:accent6>
        <a:srgbClr val="77CFF5"/>
      </a:accent6>
      <a:hlink>
        <a:srgbClr val="0B273E"/>
      </a:hlink>
      <a:folHlink>
        <a:srgbClr val="5C6B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MEO New_HD" id="{E321E0B0-04D8-0141-957E-1006703DA162}" vid="{BCFCC35E-F291-DA40-8969-6B71F1208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CMEO_HD</Template>
  <TotalTime>22649</TotalTime>
  <Words>1993</Words>
  <Application>Microsoft Office PowerPoint</Application>
  <PresentationFormat>On-screen Show (16:9)</PresentationFormat>
  <Paragraphs>414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Book</vt:lpstr>
      <vt:lpstr>Calibri</vt:lpstr>
      <vt:lpstr>Segoe UI</vt:lpstr>
      <vt:lpstr>CMEO_HD</vt:lpstr>
      <vt:lpstr>PowerPoint Presentation</vt:lpstr>
      <vt:lpstr>Cora N. Sternberg MD, FACP</vt:lpstr>
      <vt:lpstr>Neal D. Shore, MD, FACS</vt:lpstr>
      <vt:lpstr>Learning  Objective </vt:lpstr>
      <vt:lpstr>Learning  Objective </vt:lpstr>
      <vt:lpstr>Prostate Cancer (PCa) Stage and Expected Survival at Initial Diagnosis</vt:lpstr>
      <vt:lpstr> ADT Evolution</vt:lpstr>
      <vt:lpstr>ADT Administration</vt:lpstr>
      <vt:lpstr>Which Disease Stages Should Receive ADT?</vt:lpstr>
      <vt:lpstr>Duration of ADT With RT Is Debated</vt:lpstr>
      <vt:lpstr>Mechanism of Action of ADTs</vt:lpstr>
      <vt:lpstr>Balancing Benefits and Harms of ADT</vt:lpstr>
      <vt:lpstr>Testosterone Surge and Clinical Flare</vt:lpstr>
      <vt:lpstr>Side Effects of ADT</vt:lpstr>
      <vt:lpstr>CVD and Prostate Cancer</vt:lpstr>
      <vt:lpstr>Cardiovascular side effects</vt:lpstr>
      <vt:lpstr>Neurocognitive Side Effects of ADT</vt:lpstr>
      <vt:lpstr>Cardiovascular Side Effects:  Relugolix Associated with Lower Risk of MACE</vt:lpstr>
      <vt:lpstr>Impact of Concomitant Therapy on Efficacy and Safety of Relugolix vs Leuprolide </vt:lpstr>
      <vt:lpstr>Patient Compliance, Cost, and Accessibility</vt:lpstr>
      <vt:lpstr>SMART Goals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Jan Perez</dc:creator>
  <cp:lastModifiedBy>David Modrak</cp:lastModifiedBy>
  <cp:revision>57</cp:revision>
  <dcterms:created xsi:type="dcterms:W3CDTF">2021-04-03T14:18:37Z</dcterms:created>
  <dcterms:modified xsi:type="dcterms:W3CDTF">2021-07-27T18:48:06Z</dcterms:modified>
</cp:coreProperties>
</file>