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4" r:id="rId1"/>
  </p:sldMasterIdLst>
  <p:notesMasterIdLst>
    <p:notesMasterId r:id="rId23"/>
  </p:notesMasterIdLst>
  <p:handoutMasterIdLst>
    <p:handoutMasterId r:id="rId24"/>
  </p:handoutMasterIdLst>
  <p:sldIdLst>
    <p:sldId id="2688" r:id="rId2"/>
    <p:sldId id="4502" r:id="rId3"/>
    <p:sldId id="4288" r:id="rId4"/>
    <p:sldId id="4503" r:id="rId5"/>
    <p:sldId id="290" r:id="rId6"/>
    <p:sldId id="4506" r:id="rId7"/>
    <p:sldId id="4505" r:id="rId8"/>
    <p:sldId id="4504" r:id="rId9"/>
    <p:sldId id="4289" r:id="rId10"/>
    <p:sldId id="4290" r:id="rId11"/>
    <p:sldId id="4291" r:id="rId12"/>
    <p:sldId id="4292" r:id="rId13"/>
    <p:sldId id="4293" r:id="rId14"/>
    <p:sldId id="4294" r:id="rId15"/>
    <p:sldId id="4296" r:id="rId16"/>
    <p:sldId id="4509" r:id="rId17"/>
    <p:sldId id="4302" r:id="rId18"/>
    <p:sldId id="4508" r:id="rId19"/>
    <p:sldId id="4510" r:id="rId20"/>
    <p:sldId id="4287" r:id="rId21"/>
    <p:sldId id="4381" r:id="rId2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DCE"/>
    <a:srgbClr val="E8E8E8"/>
    <a:srgbClr val="3388B4"/>
    <a:srgbClr val="377A71"/>
    <a:srgbClr val="2C7167"/>
    <a:srgbClr val="E1CB3E"/>
    <a:srgbClr val="E2D059"/>
    <a:srgbClr val="F0EC6B"/>
    <a:srgbClr val="E2E770"/>
    <a:srgbClr val="8D7A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BA7FFC-0AA0-43E1-A822-D81F7EA9636F}" v="2" dt="2021-07-20T02:04:14.7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7504"/>
    <p:restoredTop sz="95008" autoAdjust="0"/>
  </p:normalViewPr>
  <p:slideViewPr>
    <p:cSldViewPr snapToGrid="0" snapToObjects="1">
      <p:cViewPr varScale="1">
        <p:scale>
          <a:sx n="109" d="100"/>
          <a:sy n="109" d="100"/>
        </p:scale>
        <p:origin x="86" y="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89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Modrak" userId="a441ea41-a2b3-4239-bd2a-8abb7ef788d0" providerId="ADAL" clId="{71BA7FFC-0AA0-43E1-A822-D81F7EA9636F}"/>
    <pc:docChg chg="addSld modSld sldOrd">
      <pc:chgData name="David Modrak" userId="a441ea41-a2b3-4239-bd2a-8abb7ef788d0" providerId="ADAL" clId="{71BA7FFC-0AA0-43E1-A822-D81F7EA9636F}" dt="2021-07-20T02:03:57.370" v="114" actId="20577"/>
      <pc:docMkLst>
        <pc:docMk/>
      </pc:docMkLst>
      <pc:sldChg chg="modSp mod">
        <pc:chgData name="David Modrak" userId="a441ea41-a2b3-4239-bd2a-8abb7ef788d0" providerId="ADAL" clId="{71BA7FFC-0AA0-43E1-A822-D81F7EA9636F}" dt="2021-07-19T20:32:32.348" v="0" actId="255"/>
        <pc:sldMkLst>
          <pc:docMk/>
          <pc:sldMk cId="109686288" sldId="290"/>
        </pc:sldMkLst>
        <pc:spChg chg="mod">
          <ac:chgData name="David Modrak" userId="a441ea41-a2b3-4239-bd2a-8abb7ef788d0" providerId="ADAL" clId="{71BA7FFC-0AA0-43E1-A822-D81F7EA9636F}" dt="2021-07-19T20:32:32.348" v="0" actId="255"/>
          <ac:spMkLst>
            <pc:docMk/>
            <pc:sldMk cId="109686288" sldId="290"/>
            <ac:spMk id="3" creationId="{FD49C6DF-AB7E-484D-BFEC-A5C77B4F7D25}"/>
          </ac:spMkLst>
        </pc:spChg>
      </pc:sldChg>
      <pc:sldChg chg="add ord">
        <pc:chgData name="David Modrak" userId="a441ea41-a2b3-4239-bd2a-8abb7ef788d0" providerId="ADAL" clId="{71BA7FFC-0AA0-43E1-A822-D81F7EA9636F}" dt="2021-07-19T20:35:19.437" v="3"/>
        <pc:sldMkLst>
          <pc:docMk/>
          <pc:sldMk cId="1543053330" sldId="4287"/>
        </pc:sldMkLst>
      </pc:sldChg>
      <pc:sldChg chg="modSp mod">
        <pc:chgData name="David Modrak" userId="a441ea41-a2b3-4239-bd2a-8abb7ef788d0" providerId="ADAL" clId="{71BA7FFC-0AA0-43E1-A822-D81F7EA9636F}" dt="2021-07-20T02:03:57.370" v="114" actId="20577"/>
        <pc:sldMkLst>
          <pc:docMk/>
          <pc:sldMk cId="1919486608" sldId="4292"/>
        </pc:sldMkLst>
        <pc:spChg chg="mod">
          <ac:chgData name="David Modrak" userId="a441ea41-a2b3-4239-bd2a-8abb7ef788d0" providerId="ADAL" clId="{71BA7FFC-0AA0-43E1-A822-D81F7EA9636F}" dt="2021-07-20T02:03:57.370" v="114" actId="20577"/>
          <ac:spMkLst>
            <pc:docMk/>
            <pc:sldMk cId="1919486608" sldId="4292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E0E-9D4F-BBB6-8E551696280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E0E-9D4F-BBB6-8E551696280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E0E-9D4F-BBB6-8E551696280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E0E-9D4F-BBB6-8E551696280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0.47</c:v>
                </c:pt>
                <c:pt idx="1">
                  <c:v>0.24</c:v>
                </c:pt>
                <c:pt idx="2">
                  <c:v>0.13</c:v>
                </c:pt>
                <c:pt idx="3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E0E-9D4F-BBB6-8E55169628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5CE-3549-8FCE-2C6160B7980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5CE-3549-8FCE-2C6160B7980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5CE-3549-8FCE-2C6160B7980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5CE-3549-8FCE-2C6160B7980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0.11</c:v>
                </c:pt>
                <c:pt idx="1">
                  <c:v>0.56000000000000005</c:v>
                </c:pt>
                <c:pt idx="2">
                  <c:v>0.2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CE-3549-8FCE-2C6160B798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36-9040-8E9A-C1117A08056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36-9040-8E9A-C1117A0805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E36-9040-8E9A-C1117A0805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E36-9040-8E9A-C1117A0805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0.06</c:v>
                </c:pt>
                <c:pt idx="1">
                  <c:v>0.13</c:v>
                </c:pt>
                <c:pt idx="2">
                  <c:v>0.16</c:v>
                </c:pt>
                <c:pt idx="3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E36-9040-8E9A-C1117A0805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BE-6F4D-B7AD-C7E89C5CB2E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BE-6F4D-B7AD-C7E89C5CB2E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BE-6F4D-B7AD-C7E89C5CB2E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BE-6F4D-B7AD-C7E89C5CB2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0.33</c:v>
                </c:pt>
                <c:pt idx="2">
                  <c:v>0.17</c:v>
                </c:pt>
                <c:pt idx="3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BE-6F4D-B7AD-C7E89C5CB2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904F2-2E54-6D4F-9145-FF70E65C41AE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47599-E2E1-5B48-9E7A-469EF857F5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892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021D8-40CD-BC42-85F5-94A06F6FE532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6E1A8-6D11-D944-BA46-3CE3E43A5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252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6E1A8-6D11-D944-BA46-3CE3E43A53D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15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6E1A8-6D11-D944-BA46-3CE3E43A53D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05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6E1A8-6D11-D944-BA46-3CE3E43A53D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80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5F70242-DC17-CC40-8CC6-9AC28A517F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2004912"/>
            <a:ext cx="5387976" cy="1138773"/>
          </a:xfrm>
        </p:spPr>
        <p:txBody>
          <a:bodyPr anchor="b"/>
          <a:lstStyle>
            <a:lvl1pPr algn="l">
              <a:defRPr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49276" y="3277801"/>
            <a:ext cx="5387975" cy="1154906"/>
          </a:xfrm>
        </p:spPr>
        <p:txBody>
          <a:bodyPr/>
          <a:lstStyle>
            <a:lvl1pPr marL="0" indent="0">
              <a:buNone/>
              <a:defRPr>
                <a:solidFill>
                  <a:schemeClr val="accent6"/>
                </a:solidFill>
              </a:defRPr>
            </a:lvl1pPr>
            <a:lvl2pPr marL="342900" indent="0">
              <a:buNone/>
              <a:defRPr/>
            </a:lvl2pPr>
            <a:lvl3pPr marL="596646" indent="0">
              <a:buNone/>
              <a:defRPr/>
            </a:lvl3pPr>
            <a:lvl4pPr marL="898398" indent="0">
              <a:buNone/>
              <a:defRPr/>
            </a:lvl4pPr>
            <a:lvl5pPr marL="120015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CC5DBE6-3A37-8445-A714-723C83A6D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9274" y="439793"/>
            <a:ext cx="3965192" cy="128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12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lboa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29734D3-B174-7B4B-A9B6-13CEBC67FB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49275" y="448866"/>
            <a:ext cx="8001000" cy="4242197"/>
          </a:xfrm>
        </p:spPr>
        <p:txBody>
          <a:bodyPr anchor="ctr"/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  <a:lvl2pPr marL="342900" indent="0" algn="ctr">
              <a:buNone/>
              <a:defRPr>
                <a:solidFill>
                  <a:schemeClr val="bg2"/>
                </a:solidFill>
              </a:defRPr>
            </a:lvl2pPr>
            <a:lvl3pPr marL="596646" indent="0" algn="ctr">
              <a:buNone/>
              <a:defRPr>
                <a:solidFill>
                  <a:schemeClr val="bg2"/>
                </a:solidFill>
              </a:defRPr>
            </a:lvl3pPr>
            <a:lvl4pPr marL="898398" indent="0" algn="ctr">
              <a:buNone/>
              <a:defRPr>
                <a:solidFill>
                  <a:schemeClr val="bg2"/>
                </a:solidFill>
              </a:defRPr>
            </a:lvl4pPr>
            <a:lvl5pPr marL="1200150" indent="0" algn="ctr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335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7095" y="233387"/>
            <a:ext cx="8309810" cy="563231"/>
          </a:xfrm>
        </p:spPr>
        <p:txBody>
          <a:bodyPr wrap="square">
            <a:spAutoFit/>
          </a:bodyPr>
          <a:lstStyle>
            <a:lvl1pPr>
              <a:defRPr sz="3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1142178"/>
            <a:ext cx="8309810" cy="1975926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4892662"/>
            <a:ext cx="9144000" cy="250838"/>
          </a:xfrm>
        </p:spPr>
        <p:txBody>
          <a:bodyPr vert="horz" wrap="square" lIns="228600" tIns="0" rIns="0" bIns="118872" rtlCol="0" anchor="b" anchorCtr="0">
            <a:spAutoFit/>
          </a:bodyPr>
          <a:lstStyle>
            <a:lvl1pPr>
              <a:buNone/>
              <a:def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85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242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7095" y="88467"/>
            <a:ext cx="8309810" cy="510909"/>
          </a:xfrm>
        </p:spPr>
        <p:txBody>
          <a:bodyPr wrap="square" anchor="b" anchorCtr="0">
            <a:spAutoFit/>
          </a:bodyPr>
          <a:lstStyle>
            <a:lvl1pPr>
              <a:defRPr sz="3200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1142178"/>
            <a:ext cx="8309810" cy="1975926"/>
          </a:xfrm>
        </p:spPr>
        <p:txBody>
          <a:bodyPr wrap="square" lIns="0" rIns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17095" y="469298"/>
            <a:ext cx="8309810" cy="461665"/>
          </a:xfrm>
        </p:spPr>
        <p:txBody>
          <a:bodyPr vert="horz" wrap="square" lIns="91440" tIns="45720" rIns="91440" bIns="45720" rtlCol="0" anchor="b" anchorCtr="0">
            <a:sp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1" y="4892662"/>
            <a:ext cx="8726905" cy="250838"/>
          </a:xfrm>
        </p:spPr>
        <p:txBody>
          <a:bodyPr vert="horz" wrap="square" lIns="228600" tIns="0" rIns="0" bIns="118872" rtlCol="0" anchor="b" anchorCtr="0">
            <a:spAutoFit/>
          </a:bodyPr>
          <a:lstStyle>
            <a:lvl1pPr>
              <a:buNone/>
              <a:def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85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193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R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7095" y="155519"/>
            <a:ext cx="8309810" cy="615553"/>
          </a:xfrm>
        </p:spPr>
        <p:txBody>
          <a:bodyPr/>
          <a:lstStyle>
            <a:lvl1pPr>
              <a:defRPr baseline="0">
                <a:solidFill>
                  <a:srgbClr val="77CFF5"/>
                </a:solidFill>
              </a:defRPr>
            </a:lvl1pPr>
          </a:lstStyle>
          <a:p>
            <a:r>
              <a:rPr lang="en-US" dirty="0"/>
              <a:t>Audience Response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7095" y="2035035"/>
            <a:ext cx="8309810" cy="510909"/>
          </a:xfrm>
        </p:spPr>
        <p:txBody>
          <a:bodyPr wrap="square">
            <a:spAutoFit/>
          </a:bodyPr>
          <a:lstStyle>
            <a:lvl1pPr marL="0" indent="0">
              <a:buSzPct val="100000"/>
              <a:buFont typeface="+mj-lt"/>
              <a:buNone/>
              <a:defRPr sz="3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17095" y="2871345"/>
            <a:ext cx="8309810" cy="458587"/>
          </a:xfrm>
        </p:spPr>
        <p:txBody>
          <a:bodyPr wrap="square">
            <a:spAutoFit/>
          </a:bodyPr>
          <a:lstStyle>
            <a:lvl1pPr marL="385763" indent="-385763">
              <a:buClr>
                <a:schemeClr val="accent2"/>
              </a:buClr>
              <a:buSzPct val="100000"/>
              <a:buFont typeface="+mj-lt"/>
              <a:buAutoNum type="alphaUcPeriod"/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693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7095" y="259548"/>
            <a:ext cx="8309810" cy="563231"/>
          </a:xfrm>
        </p:spPr>
        <p:txBody>
          <a:bodyPr wrap="square">
            <a:spAutoFit/>
          </a:bodyPr>
          <a:lstStyle>
            <a:lvl1pPr>
              <a:defRPr sz="3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17095" y="1155031"/>
            <a:ext cx="4018379" cy="2826378"/>
          </a:xfrm>
        </p:spPr>
        <p:txBody>
          <a:bodyPr wrap="square">
            <a:noAutofit/>
          </a:bodyPr>
          <a:lstStyle>
            <a:lvl1pPr marL="260747" indent="-260747"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64073" y="1155031"/>
            <a:ext cx="4062831" cy="2826378"/>
          </a:xfrm>
        </p:spPr>
        <p:txBody>
          <a:bodyPr wrap="square">
            <a:noAutofit/>
          </a:bodyPr>
          <a:lstStyle>
            <a:lvl1pPr marL="260747" indent="-260747"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4892662"/>
            <a:ext cx="9144000" cy="250838"/>
          </a:xfrm>
        </p:spPr>
        <p:txBody>
          <a:bodyPr vert="horz" wrap="square" lIns="228600" tIns="0" rIns="0" bIns="118872" rtlCol="0" anchor="b" anchorCtr="0">
            <a:spAutoFit/>
          </a:bodyPr>
          <a:lstStyle>
            <a:lvl1pPr>
              <a:buNone/>
              <a:def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85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124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7095" y="259548"/>
            <a:ext cx="8309810" cy="563231"/>
          </a:xfrm>
        </p:spPr>
        <p:txBody>
          <a:bodyPr wrap="square">
            <a:spAutoFit/>
          </a:bodyPr>
          <a:lstStyle>
            <a:lvl1pPr>
              <a:defRPr sz="3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4892662"/>
            <a:ext cx="9144000" cy="250838"/>
          </a:xfrm>
        </p:spPr>
        <p:txBody>
          <a:bodyPr vert="horz" wrap="square" lIns="228600" tIns="0" rIns="0" bIns="118872" rtlCol="0" anchor="b" anchorCtr="0">
            <a:spAutoFit/>
          </a:bodyPr>
          <a:lstStyle>
            <a:lvl1pPr>
              <a:buNone/>
              <a:def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85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730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1" y="4892662"/>
            <a:ext cx="9144001" cy="250838"/>
          </a:xfrm>
        </p:spPr>
        <p:txBody>
          <a:bodyPr vert="horz" wrap="square" lIns="228600" tIns="0" rIns="0" bIns="118872" rtlCol="0" anchor="b" anchorCtr="0">
            <a:spAutoFit/>
          </a:bodyPr>
          <a:lstStyle>
            <a:lvl1pPr>
              <a:buFont typeface="Arial"/>
              <a:buNone/>
              <a:def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85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41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tal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593A72-1176-AC45-BBF4-B4F41D5C1E6B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18168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095" y="181680"/>
            <a:ext cx="8309810" cy="563231"/>
          </a:xfrm>
          <a:effectLst/>
        </p:spPr>
        <p:txBody>
          <a:bodyPr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683155A-85F1-0E44-9B1D-D1F158D5DA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994998"/>
            <a:ext cx="9144000" cy="297004"/>
          </a:xfrm>
        </p:spPr>
        <p:txBody>
          <a:bodyPr lIns="228600" bIns="118872" anchor="b" anchorCtr="0">
            <a:spAutoFit/>
          </a:bodyPr>
          <a:lstStyle>
            <a:lvl1pPr marL="0" indent="0">
              <a:buNone/>
              <a:defRPr sz="1000">
                <a:solidFill>
                  <a:schemeClr val="accent2"/>
                </a:solidFill>
              </a:defRPr>
            </a:lvl1pPr>
            <a:lvl2pPr marL="342900" indent="0">
              <a:buNone/>
              <a:defRPr/>
            </a:lvl2pPr>
            <a:lvl3pPr marL="596646" indent="0">
              <a:buNone/>
              <a:defRPr/>
            </a:lvl3pPr>
            <a:lvl4pPr marL="898398" indent="0">
              <a:buNone/>
              <a:defRPr/>
            </a:lvl4pPr>
            <a:lvl5pPr marL="120015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12CDD063-EBCC-A84C-8D2E-F6168F0FC1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2299" y="4961820"/>
            <a:ext cx="928160" cy="301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53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72D3388-E5DC-0B4D-B871-495EA714B8CC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 flipV="1">
            <a:off x="0" y="875380"/>
            <a:ext cx="9144000" cy="857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accent3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4" y="155519"/>
            <a:ext cx="8001000" cy="61555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45720" rIns="0" bIns="45720" rtlCol="0" anchor="ctr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082112"/>
            <a:ext cx="8001000" cy="3605550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456BB2-E53F-B749-873F-483CF623858D}"/>
              </a:ext>
            </a:extLst>
          </p:cNvPr>
          <p:cNvSpPr/>
          <p:nvPr userDrawn="1"/>
        </p:nvSpPr>
        <p:spPr>
          <a:xfrm flipV="1">
            <a:off x="0" y="875380"/>
            <a:ext cx="9144000" cy="857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accent3"/>
              </a:solidFill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38B3285-4D6F-3D4D-9BAC-C9A6B95D91C5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8086194" y="4750642"/>
            <a:ext cx="928160" cy="301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68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sldNum="0" hd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4000" b="1" kern="1200" cap="none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59556" indent="-259556" algn="l" defTabSz="685800" rtl="0" eaLnBrk="1" latinLnBrk="0" hangingPunct="1">
        <a:lnSpc>
          <a:spcPct val="85000"/>
        </a:lnSpc>
        <a:spcBef>
          <a:spcPts val="600"/>
        </a:spcBef>
        <a:buClr>
          <a:schemeClr val="accent1"/>
        </a:buClr>
        <a:buSzPct val="115000"/>
        <a:buFont typeface="Arial"/>
        <a:buChar char="●"/>
        <a:defRPr sz="3200" kern="1200">
          <a:solidFill>
            <a:schemeClr val="tx2"/>
          </a:solidFill>
          <a:latin typeface="Arial"/>
          <a:ea typeface="+mn-ea"/>
          <a:cs typeface="Arial"/>
        </a:defRPr>
      </a:lvl1pPr>
      <a:lvl2pPr marL="554831" indent="-211931" algn="l" defTabSz="6858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2pPr>
      <a:lvl3pPr marL="809244" indent="-212598" algn="l" defTabSz="6858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3pPr>
      <a:lvl4pPr marL="1110996" indent="-212598" algn="l" defTabSz="6858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4pPr>
      <a:lvl5pPr marL="1412748" indent="-212598" algn="l" defTabSz="6858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FB2181B-8BA2-3B41-91B3-CFBE1B1F633B}"/>
              </a:ext>
            </a:extLst>
          </p:cNvPr>
          <p:cNvSpPr txBox="1">
            <a:spLocks/>
          </p:cNvSpPr>
          <p:nvPr/>
        </p:nvSpPr>
        <p:spPr>
          <a:xfrm>
            <a:off x="500287" y="1967104"/>
            <a:ext cx="7384756" cy="1787984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1" kern="1200" cap="none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Castration-Sensitive Prostate Cancer: Navigating the Current Diagnostic and Treatment Landscape</a:t>
            </a:r>
            <a:endParaRPr lang="en-US" sz="1800" i="1" dirty="0"/>
          </a:p>
          <a:p>
            <a:br>
              <a:rPr lang="en-US" sz="2400" b="0" i="1" dirty="0"/>
            </a:br>
            <a:r>
              <a:rPr lang="en-US" sz="2600" b="0" i="1" dirty="0"/>
              <a:t>Treatment Options and Clinical Dilemmas in BCR of Prostate Cancer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88EC7C1-D452-E54E-9161-F9D562A4717F}"/>
              </a:ext>
            </a:extLst>
          </p:cNvPr>
          <p:cNvSpPr txBox="1">
            <a:spLocks/>
          </p:cNvSpPr>
          <p:nvPr/>
        </p:nvSpPr>
        <p:spPr>
          <a:xfrm>
            <a:off x="500288" y="3918541"/>
            <a:ext cx="6803761" cy="11549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685800" rtl="0" eaLnBrk="1" latinLnBrk="0" hangingPunct="1">
              <a:lnSpc>
                <a:spcPct val="85000"/>
              </a:lnSpc>
              <a:spcBef>
                <a:spcPts val="600"/>
              </a:spcBef>
              <a:buClr>
                <a:schemeClr val="accent1"/>
              </a:buClr>
              <a:buSzPct val="115000"/>
              <a:buFont typeface="Arial"/>
              <a:buNone/>
              <a:defRPr sz="4000" kern="1200">
                <a:solidFill>
                  <a:schemeClr val="bg2"/>
                </a:solidFill>
                <a:latin typeface="Arial"/>
                <a:ea typeface="+mn-ea"/>
                <a:cs typeface="Arial"/>
              </a:defRPr>
            </a:lvl1pPr>
            <a:lvl2pPr marL="342900" indent="0" algn="ctr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None/>
              <a:defRPr sz="2800" kern="1200">
                <a:solidFill>
                  <a:schemeClr val="bg2"/>
                </a:solidFill>
                <a:latin typeface="Arial"/>
                <a:ea typeface="+mn-ea"/>
                <a:cs typeface="Arial"/>
              </a:defRPr>
            </a:lvl2pPr>
            <a:lvl3pPr marL="596646" indent="0" algn="ctr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None/>
              <a:defRPr sz="2800" kern="1200">
                <a:solidFill>
                  <a:schemeClr val="bg2"/>
                </a:solidFill>
                <a:latin typeface="Arial"/>
                <a:ea typeface="+mn-ea"/>
                <a:cs typeface="Arial"/>
              </a:defRPr>
            </a:lvl3pPr>
            <a:lvl4pPr marL="898398" indent="0" algn="ctr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None/>
              <a:defRPr sz="2800" kern="1200">
                <a:solidFill>
                  <a:schemeClr val="bg2"/>
                </a:solidFill>
                <a:latin typeface="Arial"/>
                <a:ea typeface="+mn-ea"/>
                <a:cs typeface="Arial"/>
              </a:defRPr>
            </a:lvl4pPr>
            <a:lvl5pPr marL="1200150" indent="0" algn="ctr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None/>
              <a:defRPr sz="2800" kern="1200">
                <a:solidFill>
                  <a:schemeClr val="bg2"/>
                </a:solidFill>
                <a:latin typeface="Arial"/>
                <a:ea typeface="+mn-ea"/>
                <a:cs typeface="Arial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i="1" dirty="0">
                <a:solidFill>
                  <a:schemeClr val="accent6"/>
                </a:solidFill>
              </a:rPr>
              <a:t>Supported by an educational grant from Astellas and Pfizer, Inc.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1F0448F-F69C-C146-BEBB-92151E4C5AC3}"/>
              </a:ext>
            </a:extLst>
          </p:cNvPr>
          <p:cNvGrpSpPr/>
          <p:nvPr/>
        </p:nvGrpSpPr>
        <p:grpSpPr>
          <a:xfrm>
            <a:off x="432369" y="702010"/>
            <a:ext cx="6743916" cy="1154907"/>
            <a:chOff x="388408" y="1018856"/>
            <a:chExt cx="6743916" cy="1154907"/>
          </a:xfrm>
        </p:grpSpPr>
        <p:pic>
          <p:nvPicPr>
            <p:cNvPr id="6" name="Picture 5" descr="A close up of a sign&#10;&#10;Description automatically generated">
              <a:extLst>
                <a:ext uri="{FF2B5EF4-FFF2-40B4-BE49-F238E27FC236}">
                  <a16:creationId xmlns:a16="http://schemas.microsoft.com/office/drawing/2014/main" id="{AF68863E-A822-4A4A-A71A-BD5A31616C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8408" y="1018856"/>
              <a:ext cx="4183592" cy="1154907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EE80B50-4922-8B4F-BD1B-E074BDD1AC91}"/>
                </a:ext>
              </a:extLst>
            </p:cNvPr>
            <p:cNvSpPr txBox="1"/>
            <p:nvPr/>
          </p:nvSpPr>
          <p:spPr>
            <a:xfrm>
              <a:off x="4386059" y="1275022"/>
              <a:ext cx="274626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bg2"/>
                  </a:solidFill>
                  <a:latin typeface="Avenir Book" panose="02000503020000020003" pitchFamily="2" charset="0"/>
                </a:rPr>
                <a:t>EPISODE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316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/>
          <a:lstStyle/>
          <a:p>
            <a:r>
              <a:rPr lang="en-US" sz="36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Oligometastatic Disease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1142178"/>
            <a:ext cx="8309810" cy="3591752"/>
          </a:xfrm>
        </p:spPr>
        <p:txBody>
          <a:bodyPr lIns="0" rIns="0"/>
          <a:lstStyle/>
          <a:p>
            <a:r>
              <a:rPr lang="en-US" sz="2400" dirty="0"/>
              <a:t>Oligometastatic disease is ≤ 5 detectable metastases </a:t>
            </a:r>
          </a:p>
          <a:p>
            <a:pPr lvl="1"/>
            <a:r>
              <a:rPr lang="en-US" sz="2000" dirty="0"/>
              <a:t>De novo oligometastatic prostate cancer</a:t>
            </a:r>
          </a:p>
          <a:p>
            <a:pPr lvl="1"/>
            <a:r>
              <a:rPr lang="en-US" sz="2000" dirty="0" err="1"/>
              <a:t>Oligorecurrent</a:t>
            </a:r>
            <a:r>
              <a:rPr lang="en-US" sz="2000" dirty="0"/>
              <a:t> prostate cancer </a:t>
            </a:r>
          </a:p>
          <a:p>
            <a:pPr lvl="1"/>
            <a:r>
              <a:rPr lang="en-US" sz="2000" dirty="0" err="1"/>
              <a:t>Oligoprogressive</a:t>
            </a:r>
            <a:r>
              <a:rPr lang="en-US" sz="2000" dirty="0"/>
              <a:t> prostate cancer 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Focal treatments (radiation therapy or surgery) have been postulated to debulk metastatic tumor, slow disease progression, and delay start of systemic </a:t>
            </a:r>
            <a:r>
              <a:rPr lang="en-US" sz="2400" dirty="0" err="1"/>
              <a:t>treatment</a:t>
            </a:r>
            <a:r>
              <a:rPr lang="en-US" sz="2400" baseline="30000" dirty="0" err="1"/>
              <a:t>1</a:t>
            </a:r>
            <a:endParaRPr lang="en-US" sz="2400" dirty="0"/>
          </a:p>
          <a:p>
            <a:pPr lvl="1"/>
            <a:r>
              <a:rPr lang="en-US" sz="2000" dirty="0"/>
              <a:t>On the other hand, the oligometastatic state may be just a feature of limited sensitivity in disease detection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Advanced imaging may allow better detection of oligometastatic disease and better treatment </a:t>
            </a:r>
            <a:r>
              <a:rPr lang="en-US" sz="2400" dirty="0" err="1"/>
              <a:t>selection</a:t>
            </a:r>
            <a:r>
              <a:rPr lang="en-US" sz="2400" baseline="30000" dirty="0" err="1"/>
              <a:t>2</a:t>
            </a:r>
            <a:endParaRPr lang="en-US" sz="2400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0" y="4892662"/>
            <a:ext cx="9144000" cy="250838"/>
          </a:xfrm>
        </p:spPr>
        <p:txBody>
          <a:bodyPr bIns="118872"/>
          <a:lstStyle/>
          <a:p>
            <a:r>
              <a:rPr lang="en-US" sz="1000" dirty="0"/>
              <a:t>1. </a:t>
            </a:r>
            <a:r>
              <a:rPr lang="en-US" sz="1000" dirty="0" err="1"/>
              <a:t>Sritharan</a:t>
            </a:r>
            <a:r>
              <a:rPr lang="en-US" sz="1000" dirty="0"/>
              <a:t> K</a:t>
            </a:r>
            <a:r>
              <a:rPr lang="en-US" dirty="0"/>
              <a:t>, et al</a:t>
            </a:r>
            <a:r>
              <a:rPr lang="en-US" sz="1000" dirty="0"/>
              <a:t>. </a:t>
            </a:r>
            <a:r>
              <a:rPr lang="en-US" sz="1000" i="1" dirty="0"/>
              <a:t>Ann </a:t>
            </a:r>
            <a:r>
              <a:rPr lang="en-US" sz="1000" i="1" dirty="0" err="1"/>
              <a:t>Palliat</a:t>
            </a:r>
            <a:r>
              <a:rPr lang="en-US" sz="1000" i="1" dirty="0"/>
              <a:t> Med</a:t>
            </a:r>
            <a:r>
              <a:rPr lang="en-US" sz="1000" dirty="0"/>
              <a:t>. 2021;10(5):5969-5987.  2. Evangelista L, et al. </a:t>
            </a:r>
            <a:r>
              <a:rPr lang="en-US" sz="1000" i="1" dirty="0" err="1"/>
              <a:t>Abdom</a:t>
            </a:r>
            <a:r>
              <a:rPr lang="en-US" sz="1000" i="1" dirty="0"/>
              <a:t> </a:t>
            </a:r>
            <a:r>
              <a:rPr lang="en-US" sz="1000" i="1" dirty="0" err="1"/>
              <a:t>Radiol</a:t>
            </a:r>
            <a:r>
              <a:rPr lang="en-US" sz="1000" i="1" dirty="0"/>
              <a:t> (NY). </a:t>
            </a:r>
            <a:r>
              <a:rPr lang="en-US" sz="1000" dirty="0"/>
              <a:t>2021 May 28 [</a:t>
            </a:r>
            <a:r>
              <a:rPr lang="en-US" dirty="0" err="1"/>
              <a:t>E</a:t>
            </a:r>
            <a:r>
              <a:rPr lang="en-US" sz="1000" dirty="0" err="1"/>
              <a:t>pub</a:t>
            </a:r>
            <a:r>
              <a:rPr lang="en-US" sz="1000" dirty="0"/>
              <a:t> ahead of print].</a:t>
            </a:r>
          </a:p>
        </p:txBody>
      </p:sp>
    </p:spTree>
    <p:extLst>
      <p:ext uri="{BB962C8B-B14F-4D97-AF65-F5344CB8AC3E}">
        <p14:creationId xmlns:p14="http://schemas.microsoft.com/office/powerpoint/2010/main" val="285512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/>
          <a:lstStyle/>
          <a:p>
            <a:r>
              <a:rPr lang="en-US" sz="360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BCR</a:t>
            </a:r>
            <a:r>
              <a:rPr lang="en-US" sz="36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is a Spectrum of Disease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4" y="1142178"/>
            <a:ext cx="8658325" cy="3616375"/>
          </a:xfrm>
        </p:spPr>
        <p:txBody>
          <a:bodyPr lIns="0" rIns="0"/>
          <a:lstStyle/>
          <a:p>
            <a:r>
              <a:rPr lang="en-US" sz="2800" dirty="0" err="1"/>
              <a:t>BCR</a:t>
            </a:r>
            <a:r>
              <a:rPr lang="en-US" sz="2800" dirty="0"/>
              <a:t> after prior therapy (surgery or radiation) varies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Role of hypersensitive PC </a:t>
            </a:r>
            <a:r>
              <a:rPr lang="en-US" sz="2800" dirty="0" err="1"/>
              <a:t>detection</a:t>
            </a:r>
            <a:r>
              <a:rPr lang="en-US" sz="2800" baseline="30000" dirty="0" err="1"/>
              <a:t>1</a:t>
            </a:r>
            <a:endParaRPr lang="en-US" sz="2800" dirty="0"/>
          </a:p>
          <a:p>
            <a:pPr lvl="1"/>
            <a:r>
              <a:rPr lang="en-US" sz="2400" dirty="0"/>
              <a:t>PSA assays</a:t>
            </a:r>
          </a:p>
          <a:p>
            <a:pPr lvl="1"/>
            <a:r>
              <a:rPr lang="en-US" sz="2400" dirty="0" err="1"/>
              <a:t>18F-DCFPyL</a:t>
            </a:r>
            <a:endParaRPr lang="en-US" sz="2400" dirty="0"/>
          </a:p>
          <a:p>
            <a:pPr lvl="1"/>
            <a:r>
              <a:rPr lang="en-US" sz="2400" dirty="0" err="1"/>
              <a:t>68Ga</a:t>
            </a:r>
            <a:r>
              <a:rPr lang="en-US" sz="2400" dirty="0"/>
              <a:t>-</a:t>
            </a:r>
            <a:r>
              <a:rPr lang="en-US" sz="2400" dirty="0" err="1"/>
              <a:t>PSMA</a:t>
            </a:r>
            <a:r>
              <a:rPr lang="en-US" sz="2400" dirty="0"/>
              <a:t>-PET/CT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0" y="4892662"/>
            <a:ext cx="9144000" cy="250838"/>
          </a:xfrm>
        </p:spPr>
        <p:txBody>
          <a:bodyPr bIns="118872"/>
          <a:lstStyle/>
          <a:p>
            <a:pPr marL="11113" indent="-11113"/>
            <a:r>
              <a:rPr lang="en-US" dirty="0"/>
              <a:t>1. Spratt DE, et al. </a:t>
            </a:r>
            <a:r>
              <a:rPr lang="en-US" i="1" dirty="0"/>
              <a:t>Am Soc of Clin Oncol Educ Book</a:t>
            </a:r>
            <a:r>
              <a:rPr lang="en-US" dirty="0"/>
              <a:t>. 2018(38):355-362.</a:t>
            </a:r>
            <a:endParaRPr lang="en-US" sz="10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A2DFC1F-776C-4330-8748-E3A8F30557FE}"/>
              </a:ext>
            </a:extLst>
          </p:cNvPr>
          <p:cNvGrpSpPr/>
          <p:nvPr/>
        </p:nvGrpSpPr>
        <p:grpSpPr>
          <a:xfrm>
            <a:off x="225666" y="1855396"/>
            <a:ext cx="8744766" cy="1100020"/>
            <a:chOff x="1735015" y="3426617"/>
            <a:chExt cx="8744766" cy="1100020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EEA94288-75B4-497F-9C89-17707C663AE4}"/>
                </a:ext>
              </a:extLst>
            </p:cNvPr>
            <p:cNvSpPr/>
            <p:nvPr/>
          </p:nvSpPr>
          <p:spPr>
            <a:xfrm>
              <a:off x="7718993" y="3429000"/>
              <a:ext cx="2760788" cy="50995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Localized disease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50C7D4D8-B056-459A-8E87-83A38B89BB46}"/>
                </a:ext>
              </a:extLst>
            </p:cNvPr>
            <p:cNvSpPr/>
            <p:nvPr/>
          </p:nvSpPr>
          <p:spPr>
            <a:xfrm>
              <a:off x="7718992" y="4016683"/>
              <a:ext cx="2760788" cy="509954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Metastatic disease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F6153E6-E9B9-48B6-9EBB-8FA60D6BE7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36518" y="3681046"/>
              <a:ext cx="1043352" cy="2931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D7FEEF9-8969-4F28-8844-EEFDB123152E}"/>
                </a:ext>
              </a:extLst>
            </p:cNvPr>
            <p:cNvCxnSpPr/>
            <p:nvPr/>
          </p:nvCxnSpPr>
          <p:spPr>
            <a:xfrm flipV="1">
              <a:off x="3336517" y="4268729"/>
              <a:ext cx="1043352" cy="2931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C5A00C9-41C0-4C7D-8150-D8EFA6FB09F2}"/>
                </a:ext>
              </a:extLst>
            </p:cNvPr>
            <p:cNvCxnSpPr/>
            <p:nvPr/>
          </p:nvCxnSpPr>
          <p:spPr>
            <a:xfrm flipV="1">
              <a:off x="6658710" y="3678115"/>
              <a:ext cx="1043352" cy="2931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2585931F-6218-4B5A-8C5A-1A255A3B24C4}"/>
                </a:ext>
              </a:extLst>
            </p:cNvPr>
            <p:cNvCxnSpPr/>
            <p:nvPr/>
          </p:nvCxnSpPr>
          <p:spPr>
            <a:xfrm flipV="1">
              <a:off x="6658709" y="4265798"/>
              <a:ext cx="1043352" cy="2931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8F828155-DAE5-49F8-8817-17EA34BD2C41}"/>
                </a:ext>
              </a:extLst>
            </p:cNvPr>
            <p:cNvSpPr/>
            <p:nvPr/>
          </p:nvSpPr>
          <p:spPr>
            <a:xfrm>
              <a:off x="4371401" y="3426617"/>
              <a:ext cx="2588825" cy="50995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PSA ≥ 0.2 ng/mL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0B162D95-1F79-49FC-A9C6-71B6B4BBBFFB}"/>
                </a:ext>
              </a:extLst>
            </p:cNvPr>
            <p:cNvSpPr/>
            <p:nvPr/>
          </p:nvSpPr>
          <p:spPr>
            <a:xfrm>
              <a:off x="1735016" y="3429000"/>
              <a:ext cx="1863970" cy="509954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Surgery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9A4255CC-378A-4D70-8B7C-805EC0A065D8}"/>
                </a:ext>
              </a:extLst>
            </p:cNvPr>
            <p:cNvSpPr/>
            <p:nvPr/>
          </p:nvSpPr>
          <p:spPr>
            <a:xfrm>
              <a:off x="1735015" y="4016683"/>
              <a:ext cx="1863970" cy="509954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Radiation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17EDCC57-C315-4ADB-BF99-D127FB13F954}"/>
                </a:ext>
              </a:extLst>
            </p:cNvPr>
            <p:cNvSpPr/>
            <p:nvPr/>
          </p:nvSpPr>
          <p:spPr>
            <a:xfrm>
              <a:off x="4379569" y="3999093"/>
              <a:ext cx="2588825" cy="50995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PSA nadir + 2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701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/>
          <a:lstStyle/>
          <a:p>
            <a:r>
              <a:rPr lang="en-US" sz="36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Risk of Disease Progression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1142178"/>
            <a:ext cx="8309810" cy="2960811"/>
          </a:xfrm>
        </p:spPr>
        <p:txBody>
          <a:bodyPr lIns="0" rIns="0"/>
          <a:lstStyle/>
          <a:p>
            <a:pPr>
              <a:spcBef>
                <a:spcPts val="1200"/>
              </a:spcBef>
            </a:pPr>
            <a:r>
              <a:rPr lang="en-US" dirty="0"/>
              <a:t>Primary tumor at time of diagnosis </a:t>
            </a:r>
            <a:br>
              <a:rPr lang="en-US" dirty="0"/>
            </a:br>
            <a:r>
              <a:rPr lang="en-US" dirty="0"/>
              <a:t>(CAPRA score, PSA)</a:t>
            </a:r>
          </a:p>
          <a:p>
            <a:pPr>
              <a:spcBef>
                <a:spcPts val="1200"/>
              </a:spcBef>
            </a:pPr>
            <a:r>
              <a:rPr lang="en-US" dirty="0"/>
              <a:t>Time to </a:t>
            </a:r>
            <a:r>
              <a:rPr lang="en-US" dirty="0" err="1"/>
              <a:t>BCR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PSA kinetics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Is PSA detected immediately after surgery?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Doubling time ≤ 6 months vs. &gt; 6 months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0" y="4892662"/>
            <a:ext cx="9144000" cy="250838"/>
          </a:xfrm>
        </p:spPr>
        <p:txBody>
          <a:bodyPr bIns="118872"/>
          <a:lstStyle/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1948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/>
          <a:lstStyle/>
          <a:p>
            <a:r>
              <a:rPr lang="en-US" sz="36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Treatment Decision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1142178"/>
            <a:ext cx="8309810" cy="3086999"/>
          </a:xfrm>
        </p:spPr>
        <p:txBody>
          <a:bodyPr lIns="0" rIns="0"/>
          <a:lstStyle/>
          <a:p>
            <a:pPr>
              <a:spcBef>
                <a:spcPts val="1200"/>
              </a:spcBef>
            </a:pPr>
            <a:r>
              <a:rPr lang="en-US" dirty="0"/>
              <a:t>Based on: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Life expectancy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Comorbidities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Tumor characteristics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Patient preferences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5B5685-80CC-0C44-995B-EFA42CF190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892662"/>
            <a:ext cx="9144000" cy="250838"/>
          </a:xfrm>
        </p:spPr>
        <p:txBody>
          <a:bodyPr/>
          <a:lstStyle/>
          <a:p>
            <a:r>
              <a:rPr lang="en-US" dirty="0"/>
              <a:t>Lowrance, et al. </a:t>
            </a:r>
            <a:r>
              <a:rPr lang="en-US" i="1" dirty="0"/>
              <a:t>J Urol</a:t>
            </a:r>
            <a:r>
              <a:rPr lang="en-US" dirty="0"/>
              <a:t>. 2021;205(1):14-21.; Lowrance, et al. </a:t>
            </a:r>
            <a:r>
              <a:rPr lang="en-US" i="1" dirty="0"/>
              <a:t>J Urol</a:t>
            </a:r>
            <a:r>
              <a:rPr lang="en-US" dirty="0"/>
              <a:t>. 2021;205(1):22-29.</a:t>
            </a:r>
          </a:p>
        </p:txBody>
      </p:sp>
    </p:spTree>
    <p:extLst>
      <p:ext uri="{BB962C8B-B14F-4D97-AF65-F5344CB8AC3E}">
        <p14:creationId xmlns:p14="http://schemas.microsoft.com/office/powerpoint/2010/main" val="49057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095" y="50260"/>
            <a:ext cx="8563276" cy="929485"/>
          </a:xfrm>
        </p:spPr>
        <p:txBody>
          <a:bodyPr lIns="0" rIns="0"/>
          <a:lstStyle/>
          <a:p>
            <a:r>
              <a:rPr lang="en-US" sz="32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Adjuvant vs. Salvage Radiotherapy for </a:t>
            </a:r>
            <a:r>
              <a:rPr lang="en-US" sz="320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BCR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135" y="3893820"/>
            <a:ext cx="8309810" cy="667875"/>
          </a:xfrm>
        </p:spPr>
        <p:txBody>
          <a:bodyPr lIns="0" rIns="0"/>
          <a:lstStyle/>
          <a:p>
            <a:r>
              <a:rPr lang="en-US" sz="2200" dirty="0"/>
              <a:t>Adjuvant radiotherapy increased the risk of genitourinary toxicity and erectile dysfunction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0" y="4631052"/>
            <a:ext cx="9144000" cy="512448"/>
          </a:xfrm>
        </p:spPr>
        <p:txBody>
          <a:bodyPr bIns="118872"/>
          <a:lstStyle/>
          <a:p>
            <a:pPr marL="11113" indent="-11113"/>
            <a:r>
              <a:rPr lang="en-US" sz="1000" dirty="0"/>
              <a:t>EFS = event-free survival; PFS = progression-free survival</a:t>
            </a:r>
            <a:br>
              <a:rPr lang="en-US" sz="1000" dirty="0"/>
            </a:br>
            <a:r>
              <a:rPr lang="en-US" sz="1000" dirty="0"/>
              <a:t>1. </a:t>
            </a:r>
            <a:r>
              <a:rPr lang="en-US" sz="1000" dirty="0" err="1"/>
              <a:t>Sargos</a:t>
            </a:r>
            <a:r>
              <a:rPr lang="en-US" sz="1000" dirty="0"/>
              <a:t> P, et al. </a:t>
            </a:r>
            <a:r>
              <a:rPr lang="en-US" sz="1000" i="1" dirty="0"/>
              <a:t>Lancet Oncol</a:t>
            </a:r>
            <a:r>
              <a:rPr lang="en-US" sz="1000" dirty="0"/>
              <a:t>. 2020;21(10):1341-1352.  2. Kneebone A, et al. </a:t>
            </a:r>
            <a:r>
              <a:rPr lang="en-US" sz="1000" i="1" dirty="0"/>
              <a:t>Lancet Oncol</a:t>
            </a:r>
            <a:r>
              <a:rPr lang="en-US" sz="1000" dirty="0"/>
              <a:t>. 2020;21(10):1331-1340.  </a:t>
            </a:r>
            <a:br>
              <a:rPr lang="en-US" sz="1000" dirty="0"/>
            </a:br>
            <a:r>
              <a:rPr lang="en-US" sz="1000" dirty="0"/>
              <a:t>3. Parker CC, et al. </a:t>
            </a:r>
            <a:r>
              <a:rPr lang="en-US" sz="1000" i="1" dirty="0"/>
              <a:t>Lancet</a:t>
            </a:r>
            <a:r>
              <a:rPr lang="en-US" sz="1000" dirty="0"/>
              <a:t>. 2020;396(10260):1413-1421.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02F5E15-5F71-46BF-9D95-B6C1201B15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2413528"/>
              </p:ext>
            </p:extLst>
          </p:nvPr>
        </p:nvGraphicFramePr>
        <p:xfrm>
          <a:off x="533400" y="1086485"/>
          <a:ext cx="8254464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8366">
                  <a:extLst>
                    <a:ext uri="{9D8B030D-6E8A-4147-A177-3AD203B41FA5}">
                      <a16:colId xmlns:a16="http://schemas.microsoft.com/office/drawing/2014/main" val="2497230174"/>
                    </a:ext>
                  </a:extLst>
                </a:gridCol>
                <a:gridCol w="2365366">
                  <a:extLst>
                    <a:ext uri="{9D8B030D-6E8A-4147-A177-3AD203B41FA5}">
                      <a16:colId xmlns:a16="http://schemas.microsoft.com/office/drawing/2014/main" val="1192576550"/>
                    </a:ext>
                  </a:extLst>
                </a:gridCol>
                <a:gridCol w="2365366">
                  <a:extLst>
                    <a:ext uri="{9D8B030D-6E8A-4147-A177-3AD203B41FA5}">
                      <a16:colId xmlns:a16="http://schemas.microsoft.com/office/drawing/2014/main" val="3725163284"/>
                    </a:ext>
                  </a:extLst>
                </a:gridCol>
                <a:gridCol w="2365366">
                  <a:extLst>
                    <a:ext uri="{9D8B030D-6E8A-4147-A177-3AD203B41FA5}">
                      <a16:colId xmlns:a16="http://schemas.microsoft.com/office/drawing/2014/main" val="917624719"/>
                    </a:ext>
                  </a:extLst>
                </a:gridCol>
              </a:tblGrid>
              <a:tr h="30243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GETUG-AFU17</a:t>
                      </a:r>
                      <a:r>
                        <a:rPr lang="en-US" sz="1800" baseline="30000" dirty="0" err="1"/>
                        <a:t>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TROG</a:t>
                      </a:r>
                      <a:r>
                        <a:rPr lang="en-US" sz="1800" dirty="0"/>
                        <a:t> 08.03/ </a:t>
                      </a:r>
                      <a:r>
                        <a:rPr lang="en-US" sz="1800" dirty="0" err="1"/>
                        <a:t>ANZUP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RAVES</a:t>
                      </a:r>
                      <a:r>
                        <a:rPr lang="en-US" sz="1800" baseline="30000" dirty="0" err="1"/>
                        <a:t>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RADICALS–</a:t>
                      </a:r>
                      <a:r>
                        <a:rPr lang="en-US" sz="1800" dirty="0" err="1"/>
                        <a:t>RT</a:t>
                      </a:r>
                      <a:r>
                        <a:rPr lang="en-US" sz="1800" baseline="30000" dirty="0" err="1"/>
                        <a:t>3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2035139"/>
                  </a:ext>
                </a:extLst>
              </a:tr>
              <a:tr h="223011">
                <a:tc>
                  <a:txBody>
                    <a:bodyPr/>
                    <a:lstStyle/>
                    <a:p>
                      <a:r>
                        <a:rPr lang="en-US" sz="1800" dirty="0"/>
                        <a:t>Endpoint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5-</a:t>
                      </a:r>
                      <a:r>
                        <a:rPr lang="en-US" sz="1800" dirty="0" err="1"/>
                        <a:t>yr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EFS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5-</a:t>
                      </a:r>
                      <a:r>
                        <a:rPr lang="en-US" sz="1800" dirty="0" err="1"/>
                        <a:t>yr</a:t>
                      </a:r>
                      <a:r>
                        <a:rPr lang="en-US" sz="1800" dirty="0"/>
                        <a:t> biochemical </a:t>
                      </a:r>
                      <a:r>
                        <a:rPr lang="en-US" sz="1800" dirty="0" err="1"/>
                        <a:t>PFS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5-</a:t>
                      </a:r>
                      <a:r>
                        <a:rPr lang="en-US" sz="1800" dirty="0" err="1"/>
                        <a:t>yr</a:t>
                      </a:r>
                      <a:r>
                        <a:rPr lang="en-US" sz="1800" dirty="0"/>
                        <a:t> biochemical </a:t>
                      </a:r>
                      <a:r>
                        <a:rPr lang="en-US" sz="1800" dirty="0" err="1"/>
                        <a:t>PFS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7088236"/>
                  </a:ext>
                </a:extLst>
              </a:tr>
              <a:tr h="223011">
                <a:tc>
                  <a:txBody>
                    <a:bodyPr/>
                    <a:lstStyle/>
                    <a:p>
                      <a:r>
                        <a:rPr lang="en-US" sz="1800" dirty="0"/>
                        <a:t>Adjuvant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0688154"/>
                  </a:ext>
                </a:extLst>
              </a:tr>
              <a:tr h="223011">
                <a:tc>
                  <a:txBody>
                    <a:bodyPr/>
                    <a:lstStyle/>
                    <a:p>
                      <a:r>
                        <a:rPr lang="en-US" sz="1800" dirty="0"/>
                        <a:t>Salvage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8844639"/>
                  </a:ext>
                </a:extLst>
              </a:tr>
              <a:tr h="42616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HR 0.81, 95%CI 0.48-1.36</a:t>
                      </a:r>
                      <a:endParaRPr lang="en-US" sz="1800" dirty="0"/>
                    </a:p>
                    <a:p>
                      <a:pPr algn="ctr"/>
                      <a:r>
                        <a:rPr lang="pl-PL" sz="1800" i="1" dirty="0"/>
                        <a:t>p</a:t>
                      </a:r>
                      <a:r>
                        <a:rPr lang="pl-PL" sz="1800" dirty="0"/>
                        <a:t> = 0.42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HR 1.12, 95%CI 0.65-1.90</a:t>
                      </a:r>
                    </a:p>
                    <a:p>
                      <a:pPr algn="ctr"/>
                      <a:r>
                        <a:rPr lang="it-IT" sz="1800" i="1" dirty="0" err="1"/>
                        <a:t>p</a:t>
                      </a:r>
                      <a:r>
                        <a:rPr lang="it-IT" sz="1800" i="1" dirty="0"/>
                        <a:t> </a:t>
                      </a:r>
                      <a:r>
                        <a:rPr lang="it-IT" sz="1800" dirty="0"/>
                        <a:t>= 0.15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HR 1.10, </a:t>
                      </a:r>
                      <a:r>
                        <a:rPr lang="en-US" sz="1800" dirty="0" err="1"/>
                        <a:t>95%CI</a:t>
                      </a:r>
                      <a:r>
                        <a:rPr lang="en-US" sz="1800" dirty="0"/>
                        <a:t> 0.81-1.49</a:t>
                      </a:r>
                    </a:p>
                    <a:p>
                      <a:pPr algn="ctr"/>
                      <a:r>
                        <a:rPr lang="en-US" sz="1800" i="1" dirty="0"/>
                        <a:t>p </a:t>
                      </a:r>
                      <a:r>
                        <a:rPr lang="en-US" sz="1800" dirty="0"/>
                        <a:t>= 0.56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0562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356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095" y="50260"/>
            <a:ext cx="8309810" cy="929485"/>
          </a:xfrm>
        </p:spPr>
        <p:txBody>
          <a:bodyPr lIns="0" rIns="0"/>
          <a:lstStyle/>
          <a:p>
            <a:r>
              <a:rPr lang="en-US" sz="32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Adjuvant Radiotherapy Associated with Lower All-cause Mortality (ACM)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376" y="3741196"/>
            <a:ext cx="6237024" cy="1006429"/>
          </a:xfrm>
        </p:spPr>
        <p:txBody>
          <a:bodyPr lIns="0" rIns="0"/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Adjuvant radiation therapy should be considered in men with pN1 or Gleason score 8 to 10 and pT3/4 PC after radical prostatectomy and pelvic lymph node assessment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Possibility of significant reduction in all-cause mortality risk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0" y="4892662"/>
            <a:ext cx="9144000" cy="250838"/>
          </a:xfrm>
        </p:spPr>
        <p:txBody>
          <a:bodyPr bIns="118872"/>
          <a:lstStyle/>
          <a:p>
            <a:r>
              <a:rPr lang="en-US" dirty="0" err="1"/>
              <a:t>Tilki</a:t>
            </a:r>
            <a:r>
              <a:rPr lang="en-US" dirty="0"/>
              <a:t>, et al. </a:t>
            </a:r>
            <a:r>
              <a:rPr lang="en-US" i="1" dirty="0"/>
              <a:t>J Clin Oncol</a:t>
            </a:r>
            <a:r>
              <a:rPr lang="en-US" dirty="0"/>
              <a:t>. 2021 Jun 4. [</a:t>
            </a:r>
            <a:r>
              <a:rPr lang="en-US" dirty="0" err="1"/>
              <a:t>Epub</a:t>
            </a:r>
            <a:r>
              <a:rPr lang="en-US" dirty="0"/>
              <a:t> ahead of print].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0477ED3-7B7E-4B2B-BEFB-259031449F7E}"/>
              </a:ext>
            </a:extLst>
          </p:cNvPr>
          <p:cNvGrpSpPr/>
          <p:nvPr/>
        </p:nvGrpSpPr>
        <p:grpSpPr>
          <a:xfrm>
            <a:off x="6741806" y="3638006"/>
            <a:ext cx="2402194" cy="731867"/>
            <a:chOff x="8433606" y="4884440"/>
            <a:chExt cx="2878232" cy="961401"/>
          </a:xfrm>
        </p:grpSpPr>
        <p:sp>
          <p:nvSpPr>
            <p:cNvPr id="7" name="Content Placeholder 2">
              <a:extLst>
                <a:ext uri="{FF2B5EF4-FFF2-40B4-BE49-F238E27FC236}">
                  <a16:creationId xmlns:a16="http://schemas.microsoft.com/office/drawing/2014/main" id="{6103E365-0EC0-40EA-A2F5-74AF31E4F345}"/>
                </a:ext>
              </a:extLst>
            </p:cNvPr>
            <p:cNvSpPr txBox="1">
              <a:spLocks/>
            </p:cNvSpPr>
            <p:nvPr/>
          </p:nvSpPr>
          <p:spPr>
            <a:xfrm>
              <a:off x="8858491" y="4884440"/>
              <a:ext cx="2453347" cy="92090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600"/>
                </a:spcBef>
                <a:buFont typeface="Arial" panose="020B0604020202020204" pitchFamily="34" charset="0"/>
                <a:buNone/>
              </a:pPr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No radiation therapy</a:t>
              </a:r>
            </a:p>
            <a:p>
              <a:pPr marL="0" indent="0">
                <a:spcBef>
                  <a:spcPts val="600"/>
                </a:spcBef>
                <a:buFont typeface="Arial" panose="020B0604020202020204" pitchFamily="34" charset="0"/>
                <a:buNone/>
              </a:pPr>
              <a:r>
                <a:rPr lang="en-US" sz="1100" dirty="0" err="1">
                  <a:latin typeface="Arial" panose="020B0604020202020204" pitchFamily="34" charset="0"/>
                  <a:cs typeface="Arial" panose="020B0604020202020204" pitchFamily="34" charset="0"/>
                </a:rPr>
                <a:t>aRT</a:t>
              </a:r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, adjuvant radiation therapy</a:t>
              </a:r>
            </a:p>
            <a:p>
              <a:pPr marL="0" indent="0">
                <a:spcBef>
                  <a:spcPts val="600"/>
                </a:spcBef>
                <a:buFont typeface="Arial" panose="020B0604020202020204" pitchFamily="34" charset="0"/>
                <a:buNone/>
              </a:pPr>
              <a:r>
                <a:rPr lang="en-US" sz="1100" dirty="0" err="1">
                  <a:latin typeface="Arial" panose="020B0604020202020204" pitchFamily="34" charset="0"/>
                  <a:cs typeface="Arial" panose="020B0604020202020204" pitchFamily="34" charset="0"/>
                </a:rPr>
                <a:t>sRT</a:t>
              </a:r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, salvage radiation therapy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3DA9D95-50F8-4E91-8BC7-F8567E1C2738}"/>
                </a:ext>
              </a:extLst>
            </p:cNvPr>
            <p:cNvCxnSpPr/>
            <p:nvPr/>
          </p:nvCxnSpPr>
          <p:spPr>
            <a:xfrm>
              <a:off x="8433606" y="5351057"/>
              <a:ext cx="457201" cy="0"/>
            </a:xfrm>
            <a:prstGeom prst="line">
              <a:avLst/>
            </a:prstGeom>
            <a:ln w="25400">
              <a:solidFill>
                <a:srgbClr val="00DCB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FE62169-65A1-4E5E-9269-3851F7C227EC}"/>
                </a:ext>
              </a:extLst>
            </p:cNvPr>
            <p:cNvCxnSpPr/>
            <p:nvPr/>
          </p:nvCxnSpPr>
          <p:spPr>
            <a:xfrm>
              <a:off x="8435535" y="5845841"/>
              <a:ext cx="457201" cy="0"/>
            </a:xfrm>
            <a:prstGeom prst="line">
              <a:avLst/>
            </a:prstGeom>
            <a:ln w="2540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52F5173-1393-4ABB-A440-3EFEA3852204}"/>
                </a:ext>
              </a:extLst>
            </p:cNvPr>
            <p:cNvCxnSpPr/>
            <p:nvPr/>
          </p:nvCxnSpPr>
          <p:spPr>
            <a:xfrm>
              <a:off x="8435534" y="5045654"/>
              <a:ext cx="457201" cy="0"/>
            </a:xfrm>
            <a:prstGeom prst="line">
              <a:avLst/>
            </a:prstGeom>
            <a:ln w="254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2A6B3D14-8AB0-4D50-A737-356C0B879D53}"/>
              </a:ext>
            </a:extLst>
          </p:cNvPr>
          <p:cNvSpPr txBox="1"/>
          <p:nvPr/>
        </p:nvSpPr>
        <p:spPr>
          <a:xfrm>
            <a:off x="3299871" y="1063200"/>
            <a:ext cx="198772" cy="206210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748AAF2-894F-43ED-BE8A-AD1B985032B3}"/>
              </a:ext>
            </a:extLst>
          </p:cNvPr>
          <p:cNvSpPr txBox="1"/>
          <p:nvPr/>
        </p:nvSpPr>
        <p:spPr>
          <a:xfrm>
            <a:off x="320445" y="1086060"/>
            <a:ext cx="198772" cy="206210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BF9BB2D-1852-4116-84F0-828948CE5C17}"/>
              </a:ext>
            </a:extLst>
          </p:cNvPr>
          <p:cNvSpPr txBox="1"/>
          <p:nvPr/>
        </p:nvSpPr>
        <p:spPr>
          <a:xfrm>
            <a:off x="6247324" y="1048324"/>
            <a:ext cx="198772" cy="206210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pPr algn="r">
              <a:spcBef>
                <a:spcPts val="12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2A96FFF-EDA8-4DD6-8A3C-11F0578CE0C6}"/>
              </a:ext>
            </a:extLst>
          </p:cNvPr>
          <p:cNvSpPr txBox="1"/>
          <p:nvPr/>
        </p:nvSpPr>
        <p:spPr>
          <a:xfrm rot="16200000">
            <a:off x="-378515" y="1905493"/>
            <a:ext cx="1160126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Percentage ACM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187E6B6-0E26-4F3F-A509-5247CBDBE133}"/>
              </a:ext>
            </a:extLst>
          </p:cNvPr>
          <p:cNvSpPr txBox="1"/>
          <p:nvPr/>
        </p:nvSpPr>
        <p:spPr>
          <a:xfrm>
            <a:off x="465877" y="3188556"/>
            <a:ext cx="2608085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Time Following Radical Prostatectomy (years)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05B976B-4528-4C19-80AA-6018D620E0C5}"/>
              </a:ext>
            </a:extLst>
          </p:cNvPr>
          <p:cNvSpPr txBox="1"/>
          <p:nvPr/>
        </p:nvSpPr>
        <p:spPr>
          <a:xfrm>
            <a:off x="3464345" y="3157704"/>
            <a:ext cx="2608085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Time Following Radical Prostatectomy (years)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FF9F6B-2A95-468C-9C7D-4D1E39F15125}"/>
              </a:ext>
            </a:extLst>
          </p:cNvPr>
          <p:cNvSpPr txBox="1"/>
          <p:nvPr/>
        </p:nvSpPr>
        <p:spPr>
          <a:xfrm>
            <a:off x="6462813" y="3163540"/>
            <a:ext cx="2608085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Time Following Radical Prostatectomy (years)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76A3A6E-D11E-45DC-8194-8F47E9F6802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45555" y="1160620"/>
            <a:ext cx="2377440" cy="201168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0FA1C9B-AB98-4110-BA5D-DF47EA78721F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484513" y="1130837"/>
            <a:ext cx="2505708" cy="201168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61DAC2B-194E-45FC-887C-CC84B2148304}"/>
              </a:ext>
            </a:extLst>
          </p:cNvPr>
          <p:cNvSpPr txBox="1">
            <a:spLocks/>
          </p:cNvSpPr>
          <p:nvPr/>
        </p:nvSpPr>
        <p:spPr>
          <a:xfrm>
            <a:off x="711671" y="1093722"/>
            <a:ext cx="2569042" cy="503708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45720" rIns="0" bIns="45720" rtlCol="0">
            <a:noAutofit/>
          </a:bodyPr>
          <a:lstStyle>
            <a:lvl1pPr marL="259556" indent="-259556" algn="l" defTabSz="685800" rtl="0" eaLnBrk="1" latinLnBrk="0" hangingPunct="1">
              <a:lnSpc>
                <a:spcPct val="85000"/>
              </a:lnSpc>
              <a:spcBef>
                <a:spcPts val="600"/>
              </a:spcBef>
              <a:buClr>
                <a:schemeClr val="accent1"/>
              </a:buClr>
              <a:buSzPct val="115000"/>
              <a:buFont typeface="Arial"/>
              <a:buChar char="●"/>
              <a:defRPr sz="32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1pPr>
            <a:lvl2pPr marL="554831" indent="-211931" algn="l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Char char="●"/>
              <a:defRPr sz="280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2pPr>
            <a:lvl3pPr marL="809244" indent="-212598" algn="l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Char char="●"/>
              <a:defRPr sz="280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3pPr>
            <a:lvl4pPr marL="1110996" indent="-212598" algn="l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Char char="●"/>
              <a:defRPr sz="280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4pPr>
            <a:lvl5pPr marL="1412748" indent="-212598" algn="l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Char char="●"/>
              <a:defRPr sz="280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2,424 men with adverse pathology, including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pN1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prostate cancer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467D524-58E1-4552-A8A1-C493905CEFF5}"/>
              </a:ext>
            </a:extLst>
          </p:cNvPr>
          <p:cNvSpPr txBox="1">
            <a:spLocks/>
          </p:cNvSpPr>
          <p:nvPr/>
        </p:nvSpPr>
        <p:spPr>
          <a:xfrm>
            <a:off x="6554757" y="1093514"/>
            <a:ext cx="2516141" cy="37355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23,694 men without adverse pathology 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A08F24A-759A-4114-AE12-DF609EC7D442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519764" y="1138742"/>
            <a:ext cx="2407832" cy="201168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6401D51-A6C1-4632-BD70-2A9BD2937A03}"/>
              </a:ext>
            </a:extLst>
          </p:cNvPr>
          <p:cNvSpPr txBox="1">
            <a:spLocks/>
          </p:cNvSpPr>
          <p:nvPr/>
        </p:nvSpPr>
        <p:spPr>
          <a:xfrm>
            <a:off x="3600441" y="1085763"/>
            <a:ext cx="2415738" cy="503708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933 men with adverse pathology, excluding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pN1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prostate cancer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84F24E-6BF2-484C-BFEF-4D42C9A25FCA}"/>
              </a:ext>
            </a:extLst>
          </p:cNvPr>
          <p:cNvSpPr txBox="1"/>
          <p:nvPr/>
        </p:nvSpPr>
        <p:spPr>
          <a:xfrm rot="16200000">
            <a:off x="2605224" y="1888941"/>
            <a:ext cx="1160126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Percentage ACM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E9747F6-AD46-48EB-AA9D-C11FB820C54C}"/>
              </a:ext>
            </a:extLst>
          </p:cNvPr>
          <p:cNvSpPr txBox="1"/>
          <p:nvPr/>
        </p:nvSpPr>
        <p:spPr>
          <a:xfrm rot="16200000">
            <a:off x="5569144" y="1869208"/>
            <a:ext cx="1160126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Percentage ACM</a:t>
            </a:r>
          </a:p>
        </p:txBody>
      </p:sp>
    </p:spTree>
    <p:extLst>
      <p:ext uri="{BB962C8B-B14F-4D97-AF65-F5344CB8AC3E}">
        <p14:creationId xmlns:p14="http://schemas.microsoft.com/office/powerpoint/2010/main" val="282530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F1549-9C38-4E46-8712-538DE3B0F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095" y="50260"/>
            <a:ext cx="8309810" cy="929485"/>
          </a:xfrm>
        </p:spPr>
        <p:txBody>
          <a:bodyPr/>
          <a:lstStyle/>
          <a:p>
            <a:r>
              <a:rPr lang="en-US" sz="3200" baseline="30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PSMA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-11 PET Accuracy in Identifying Recurrent Prostate Cancer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CE9E5C-943F-DE4F-AC23-183A9EA4A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905743"/>
            <a:ext cx="9144000" cy="237757"/>
          </a:xfrm>
        </p:spPr>
        <p:txBody>
          <a:bodyPr/>
          <a:lstStyle/>
          <a:p>
            <a:pPr marL="7938" indent="-7938"/>
            <a:r>
              <a:rPr lang="en-US" sz="900" dirty="0"/>
              <a:t>1. </a:t>
            </a:r>
            <a:r>
              <a:rPr lang="en-US" sz="900" dirty="0" err="1"/>
              <a:t>Fendler</a:t>
            </a:r>
            <a:r>
              <a:rPr lang="en-US" sz="900" dirty="0"/>
              <a:t>, et al. </a:t>
            </a:r>
            <a:r>
              <a:rPr lang="en-US" sz="900" i="1" dirty="0"/>
              <a:t>JAMA Oncol</a:t>
            </a:r>
            <a:r>
              <a:rPr lang="en-US" sz="900" dirty="0"/>
              <a:t>. 2019;5(6):856-863.  2. </a:t>
            </a:r>
            <a:r>
              <a:rPr lang="en-US" sz="900" dirty="0" err="1"/>
              <a:t>Fendler</a:t>
            </a:r>
            <a:r>
              <a:rPr lang="en-US" sz="900" dirty="0"/>
              <a:t>, et al. </a:t>
            </a:r>
            <a:r>
              <a:rPr lang="en-US" sz="900" i="1" dirty="0"/>
              <a:t>J </a:t>
            </a:r>
            <a:r>
              <a:rPr lang="en-US" sz="900" i="1" dirty="0" err="1"/>
              <a:t>Nucl</a:t>
            </a:r>
            <a:r>
              <a:rPr lang="en-US" sz="900" i="1" dirty="0"/>
              <a:t> Med</a:t>
            </a:r>
            <a:r>
              <a:rPr lang="en-US" sz="900" dirty="0"/>
              <a:t>. 2020;61(12):1793-1799.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82F6A8F2-B539-7449-BDD8-D1AC3AD12832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40" b="13537"/>
          <a:stretch/>
        </p:blipFill>
        <p:spPr bwMode="auto">
          <a:xfrm>
            <a:off x="968828" y="1425357"/>
            <a:ext cx="4659935" cy="2945256"/>
          </a:xfrm>
          <a:custGeom>
            <a:avLst/>
            <a:gdLst>
              <a:gd name="connsiteX0" fmla="*/ 3837217 w 4659935"/>
              <a:gd name="connsiteY0" fmla="*/ 126375 h 2945256"/>
              <a:gd name="connsiteX1" fmla="*/ 3837217 w 4659935"/>
              <a:gd name="connsiteY1" fmla="*/ 2031032 h 2945256"/>
              <a:gd name="connsiteX2" fmla="*/ 4579175 w 4659935"/>
              <a:gd name="connsiteY2" fmla="*/ 2031032 h 2945256"/>
              <a:gd name="connsiteX3" fmla="*/ 4579175 w 4659935"/>
              <a:gd name="connsiteY3" fmla="*/ 126375 h 2945256"/>
              <a:gd name="connsiteX4" fmla="*/ 0 w 4659935"/>
              <a:gd name="connsiteY4" fmla="*/ 0 h 2945256"/>
              <a:gd name="connsiteX5" fmla="*/ 4659935 w 4659935"/>
              <a:gd name="connsiteY5" fmla="*/ 0 h 2945256"/>
              <a:gd name="connsiteX6" fmla="*/ 4659935 w 4659935"/>
              <a:gd name="connsiteY6" fmla="*/ 2945256 h 2945256"/>
              <a:gd name="connsiteX7" fmla="*/ 0 w 4659935"/>
              <a:gd name="connsiteY7" fmla="*/ 2945256 h 2945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59935" h="2945256">
                <a:moveTo>
                  <a:pt x="3837217" y="126375"/>
                </a:moveTo>
                <a:lnTo>
                  <a:pt x="3837217" y="2031032"/>
                </a:lnTo>
                <a:lnTo>
                  <a:pt x="4579175" y="2031032"/>
                </a:lnTo>
                <a:lnTo>
                  <a:pt x="4579175" y="126375"/>
                </a:lnTo>
                <a:close/>
                <a:moveTo>
                  <a:pt x="0" y="0"/>
                </a:moveTo>
                <a:lnTo>
                  <a:pt x="4659935" y="0"/>
                </a:lnTo>
                <a:lnTo>
                  <a:pt x="4659935" y="2945256"/>
                </a:lnTo>
                <a:lnTo>
                  <a:pt x="0" y="2945256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2C6E857-50F6-4F47-9218-B07F3DF9569E}"/>
              </a:ext>
            </a:extLst>
          </p:cNvPr>
          <p:cNvSpPr txBox="1"/>
          <p:nvPr/>
        </p:nvSpPr>
        <p:spPr>
          <a:xfrm>
            <a:off x="417096" y="961742"/>
            <a:ext cx="5211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Detection Rate on a Patient Basis Stratified by </a:t>
            </a:r>
          </a:p>
          <a:p>
            <a:pPr algn="ctr"/>
            <a:r>
              <a:rPr lang="en-US" sz="1600" dirty="0"/>
              <a:t>PSA and </a:t>
            </a:r>
            <a:r>
              <a:rPr lang="en-US" sz="1600" dirty="0" err="1"/>
              <a:t>Region</a:t>
            </a:r>
            <a:r>
              <a:rPr lang="en-US" sz="1600" baseline="30000" dirty="0" err="1"/>
              <a:t>1</a:t>
            </a:r>
            <a:endParaRPr lang="en-US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F3B371-5341-4611-9876-480D4B418017}"/>
              </a:ext>
            </a:extLst>
          </p:cNvPr>
          <p:cNvSpPr txBox="1"/>
          <p:nvPr/>
        </p:nvSpPr>
        <p:spPr>
          <a:xfrm>
            <a:off x="6095999" y="1906748"/>
            <a:ext cx="2751667" cy="181588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About half of patients with BCR had management changes as a result of </a:t>
            </a:r>
            <a:br>
              <a:rPr lang="en-US" sz="1600" dirty="0"/>
            </a:br>
            <a:r>
              <a:rPr lang="en-US" sz="1600" baseline="30000" dirty="0"/>
              <a:t>68</a:t>
            </a:r>
            <a:r>
              <a:rPr lang="en-US" sz="1600" dirty="0"/>
              <a:t>Ga-PMSA PET</a:t>
            </a:r>
            <a:r>
              <a:rPr lang="en-US" sz="1600" baseline="30000" dirty="0"/>
              <a:t>2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600" dirty="0"/>
              <a:t>The effect of management change on survival is not yet established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A9A9B70-7328-1343-A138-746D7F29AF4B}"/>
              </a:ext>
            </a:extLst>
          </p:cNvPr>
          <p:cNvCxnSpPr/>
          <p:nvPr/>
        </p:nvCxnSpPr>
        <p:spPr>
          <a:xfrm>
            <a:off x="1028700" y="1513859"/>
            <a:ext cx="0" cy="28567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7950C39-DF67-2D42-AA90-A6EB93EA03A8}"/>
              </a:ext>
            </a:extLst>
          </p:cNvPr>
          <p:cNvCxnSpPr>
            <a:cxnSpLocks/>
          </p:cNvCxnSpPr>
          <p:nvPr/>
        </p:nvCxnSpPr>
        <p:spPr>
          <a:xfrm flipH="1">
            <a:off x="968828" y="4370613"/>
            <a:ext cx="336912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15A4C35-AF36-1640-ABB2-1AC29F038CD8}"/>
              </a:ext>
            </a:extLst>
          </p:cNvPr>
          <p:cNvCxnSpPr/>
          <p:nvPr/>
        </p:nvCxnSpPr>
        <p:spPr>
          <a:xfrm flipH="1">
            <a:off x="957943" y="1524745"/>
            <a:ext cx="76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DFD9BE6-DDAF-A141-BC77-A63326A943A0}"/>
              </a:ext>
            </a:extLst>
          </p:cNvPr>
          <p:cNvCxnSpPr/>
          <p:nvPr/>
        </p:nvCxnSpPr>
        <p:spPr>
          <a:xfrm flipH="1">
            <a:off x="952499" y="2085359"/>
            <a:ext cx="76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4F4A357-935E-B147-9BAE-4D1BBE18B7FF}"/>
              </a:ext>
            </a:extLst>
          </p:cNvPr>
          <p:cNvCxnSpPr/>
          <p:nvPr/>
        </p:nvCxnSpPr>
        <p:spPr>
          <a:xfrm flipH="1">
            <a:off x="952497" y="2656859"/>
            <a:ext cx="76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6C519B4-6DBF-3B4B-9F1E-F4D8FD3ABEA9}"/>
              </a:ext>
            </a:extLst>
          </p:cNvPr>
          <p:cNvCxnSpPr/>
          <p:nvPr/>
        </p:nvCxnSpPr>
        <p:spPr>
          <a:xfrm flipH="1">
            <a:off x="952494" y="3222917"/>
            <a:ext cx="76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A8B75A9-4537-0B49-BDEA-E54F7EDBD494}"/>
              </a:ext>
            </a:extLst>
          </p:cNvPr>
          <p:cNvCxnSpPr/>
          <p:nvPr/>
        </p:nvCxnSpPr>
        <p:spPr>
          <a:xfrm flipH="1">
            <a:off x="952493" y="3794419"/>
            <a:ext cx="76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54BD390-BDD9-1542-8F69-33C7E35E4902}"/>
              </a:ext>
            </a:extLst>
          </p:cNvPr>
          <p:cNvSpPr txBox="1"/>
          <p:nvPr/>
        </p:nvSpPr>
        <p:spPr>
          <a:xfrm>
            <a:off x="617158" y="1397078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100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1BC4E2D-0232-0F4C-B007-B7A78FD3526A}"/>
              </a:ext>
            </a:extLst>
          </p:cNvPr>
          <p:cNvSpPr txBox="1"/>
          <p:nvPr/>
        </p:nvSpPr>
        <p:spPr>
          <a:xfrm>
            <a:off x="684587" y="1963844"/>
            <a:ext cx="3353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80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926ED89-93D8-6240-868F-617979E5E2DA}"/>
              </a:ext>
            </a:extLst>
          </p:cNvPr>
          <p:cNvSpPr txBox="1"/>
          <p:nvPr/>
        </p:nvSpPr>
        <p:spPr>
          <a:xfrm>
            <a:off x="684585" y="2529901"/>
            <a:ext cx="3353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60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B787AE-F701-5C4F-8FC2-2189427FB668}"/>
              </a:ext>
            </a:extLst>
          </p:cNvPr>
          <p:cNvSpPr txBox="1"/>
          <p:nvPr/>
        </p:nvSpPr>
        <p:spPr>
          <a:xfrm>
            <a:off x="684587" y="3093614"/>
            <a:ext cx="3353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40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F463C71-1E5D-6F4B-95D1-6973B9217BD3}"/>
              </a:ext>
            </a:extLst>
          </p:cNvPr>
          <p:cNvSpPr txBox="1"/>
          <p:nvPr/>
        </p:nvSpPr>
        <p:spPr>
          <a:xfrm>
            <a:off x="695319" y="3667439"/>
            <a:ext cx="3353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20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1A9B131-56B4-1642-8F89-5229E7471817}"/>
              </a:ext>
            </a:extLst>
          </p:cNvPr>
          <p:cNvSpPr txBox="1"/>
          <p:nvPr/>
        </p:nvSpPr>
        <p:spPr>
          <a:xfrm>
            <a:off x="788344" y="4240557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5A14C39-B511-9C44-A0A4-E97D6B760EB2}"/>
              </a:ext>
            </a:extLst>
          </p:cNvPr>
          <p:cNvSpPr txBox="1"/>
          <p:nvPr/>
        </p:nvSpPr>
        <p:spPr>
          <a:xfrm rot="16200000">
            <a:off x="-871728" y="2795734"/>
            <a:ext cx="28437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Proportion PSMA PET Positive 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1082B23-7EDF-A149-B80C-B3D109DA4FB0}"/>
              </a:ext>
            </a:extLst>
          </p:cNvPr>
          <p:cNvSpPr txBox="1"/>
          <p:nvPr/>
        </p:nvSpPr>
        <p:spPr>
          <a:xfrm>
            <a:off x="1071329" y="4355124"/>
            <a:ext cx="444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&lt; 0.5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46E8B49-1078-2844-9C40-C95CBB5AAC30}"/>
              </a:ext>
            </a:extLst>
          </p:cNvPr>
          <p:cNvSpPr txBox="1"/>
          <p:nvPr/>
        </p:nvSpPr>
        <p:spPr>
          <a:xfrm>
            <a:off x="1607559" y="4359202"/>
            <a:ext cx="8322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&lt; 0.5 to &lt; 10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89E753D-DBD0-4E4D-95D1-A89F5CA8E8F4}"/>
              </a:ext>
            </a:extLst>
          </p:cNvPr>
          <p:cNvSpPr txBox="1"/>
          <p:nvPr/>
        </p:nvSpPr>
        <p:spPr>
          <a:xfrm>
            <a:off x="2347462" y="4353987"/>
            <a:ext cx="8643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&lt; 1.0 to &lt; 2.0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822C732-B2C9-BE40-A117-4D52F0C4FEC0}"/>
              </a:ext>
            </a:extLst>
          </p:cNvPr>
          <p:cNvSpPr txBox="1"/>
          <p:nvPr/>
        </p:nvSpPr>
        <p:spPr>
          <a:xfrm>
            <a:off x="3153198" y="4355445"/>
            <a:ext cx="7649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2.0 to &lt; 5.0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5BDB6A0-E801-904A-BD75-D426E94D4076}"/>
              </a:ext>
            </a:extLst>
          </p:cNvPr>
          <p:cNvSpPr txBox="1"/>
          <p:nvPr/>
        </p:nvSpPr>
        <p:spPr>
          <a:xfrm>
            <a:off x="3983765" y="4355124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≥ 5.0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160A22E-AF53-E44C-A879-9649273D2707}"/>
              </a:ext>
            </a:extLst>
          </p:cNvPr>
          <p:cNvSpPr txBox="1"/>
          <p:nvPr/>
        </p:nvSpPr>
        <p:spPr>
          <a:xfrm>
            <a:off x="1949724" y="4521777"/>
            <a:ext cx="1490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PSA Range, ng/mL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87443A0-B439-E745-9921-DE01323753AB}"/>
              </a:ext>
            </a:extLst>
          </p:cNvPr>
          <p:cNvSpPr txBox="1"/>
          <p:nvPr/>
        </p:nvSpPr>
        <p:spPr>
          <a:xfrm>
            <a:off x="4745022" y="1524745"/>
            <a:ext cx="625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Multiple</a:t>
            </a:r>
          </a:p>
          <a:p>
            <a:r>
              <a:rPr lang="en-US" sz="1000" dirty="0"/>
              <a:t>regions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7CFCF4-6265-A944-A14E-A846F7CBA4DC}"/>
              </a:ext>
            </a:extLst>
          </p:cNvPr>
          <p:cNvSpPr txBox="1"/>
          <p:nvPr/>
        </p:nvSpPr>
        <p:spPr>
          <a:xfrm>
            <a:off x="4745022" y="1916183"/>
            <a:ext cx="7649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Bone M1b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4847CF-681F-2041-85A3-A6EC44459770}"/>
              </a:ext>
            </a:extLst>
          </p:cNvPr>
          <p:cNvSpPr txBox="1"/>
          <p:nvPr/>
        </p:nvSpPr>
        <p:spPr>
          <a:xfrm>
            <a:off x="4745022" y="2148789"/>
            <a:ext cx="8098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Extrapelvic</a:t>
            </a:r>
            <a:br>
              <a:rPr lang="en-US" sz="1000" dirty="0"/>
            </a:br>
            <a:r>
              <a:rPr lang="en-US" sz="1000" dirty="0"/>
              <a:t>nonbone</a:t>
            </a:r>
            <a:br>
              <a:rPr lang="en-US" sz="1000" dirty="0"/>
            </a:br>
            <a:r>
              <a:rPr lang="en-US" sz="1000" dirty="0"/>
              <a:t>(M1a/c)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0FE81E1-7B6A-B540-BC6F-4BA501B1CC97}"/>
              </a:ext>
            </a:extLst>
          </p:cNvPr>
          <p:cNvSpPr txBox="1"/>
          <p:nvPr/>
        </p:nvSpPr>
        <p:spPr>
          <a:xfrm>
            <a:off x="4745022" y="2684108"/>
            <a:ext cx="907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Pelvic nodes</a:t>
            </a:r>
            <a:br>
              <a:rPr lang="en-US" sz="1000" dirty="0"/>
            </a:br>
            <a:r>
              <a:rPr lang="en-US" sz="1000" dirty="0"/>
              <a:t>(N1)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D512D4C-42AF-F340-A4D3-8C19CDFDD3B7}"/>
              </a:ext>
            </a:extLst>
          </p:cNvPr>
          <p:cNvSpPr txBox="1"/>
          <p:nvPr/>
        </p:nvSpPr>
        <p:spPr>
          <a:xfrm>
            <a:off x="4751001" y="3074226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Prostate bed</a:t>
            </a:r>
            <a:br>
              <a:rPr lang="en-US" sz="1000" dirty="0"/>
            </a:br>
            <a:r>
              <a:rPr lang="en-US" sz="1000" dirty="0"/>
              <a:t>(Tr)</a:t>
            </a:r>
          </a:p>
        </p:txBody>
      </p:sp>
    </p:spTree>
    <p:extLst>
      <p:ext uri="{BB962C8B-B14F-4D97-AF65-F5344CB8AC3E}">
        <p14:creationId xmlns:p14="http://schemas.microsoft.com/office/powerpoint/2010/main" val="345098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F1549-9C38-4E46-8712-538DE3B0F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095" y="50260"/>
            <a:ext cx="8309810" cy="929485"/>
          </a:xfrm>
        </p:spPr>
        <p:txBody>
          <a:bodyPr/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Imaging Plays a Role in Guiding Treatment Decisions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CE9E5C-943F-DE4F-AC23-183A9EA4A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774938"/>
            <a:ext cx="9144000" cy="368562"/>
          </a:xfrm>
        </p:spPr>
        <p:txBody>
          <a:bodyPr/>
          <a:lstStyle/>
          <a:p>
            <a:pPr marL="7938" indent="-7938"/>
            <a:r>
              <a:rPr lang="en-US" sz="900" dirty="0"/>
              <a:t>PSMA PET = prostate-specific membrane antigen positron emission tomography</a:t>
            </a:r>
            <a:br>
              <a:rPr lang="en-US" sz="900" dirty="0"/>
            </a:br>
            <a:r>
              <a:rPr lang="en-US" sz="900" dirty="0" err="1"/>
              <a:t>Fendler</a:t>
            </a:r>
            <a:r>
              <a:rPr lang="en-US" sz="900" dirty="0"/>
              <a:t>, et al. </a:t>
            </a:r>
            <a:r>
              <a:rPr lang="en-US" sz="900" i="1" dirty="0"/>
              <a:t>J </a:t>
            </a:r>
            <a:r>
              <a:rPr lang="en-US" sz="900" i="1" dirty="0" err="1"/>
              <a:t>Nucl</a:t>
            </a:r>
            <a:r>
              <a:rPr lang="en-US" sz="900" i="1" dirty="0"/>
              <a:t> Med</a:t>
            </a:r>
            <a:r>
              <a:rPr lang="en-US" sz="900" dirty="0"/>
              <a:t>. 2020;61(12):1793-1799.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878DBA0-53B5-3E4D-A8D7-6A6051DB29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9873731"/>
              </p:ext>
            </p:extLst>
          </p:nvPr>
        </p:nvGraphicFramePr>
        <p:xfrm>
          <a:off x="2056942" y="3519973"/>
          <a:ext cx="1456944" cy="1476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33F0F09-E51C-404C-A007-0A44467697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2366858"/>
              </p:ext>
            </p:extLst>
          </p:nvPr>
        </p:nvGraphicFramePr>
        <p:xfrm>
          <a:off x="3264398" y="3523882"/>
          <a:ext cx="1456944" cy="1476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435CDA9-9034-9146-9F50-D49445E3FE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3838541"/>
              </p:ext>
            </p:extLst>
          </p:nvPr>
        </p:nvGraphicFramePr>
        <p:xfrm>
          <a:off x="4508420" y="3519973"/>
          <a:ext cx="1456944" cy="1476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F92FED85-37C7-974B-94D1-7F02ECC066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8822302"/>
              </p:ext>
            </p:extLst>
          </p:nvPr>
        </p:nvGraphicFramePr>
        <p:xfrm>
          <a:off x="5718618" y="3532192"/>
          <a:ext cx="1456944" cy="1476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31" name="Picture 30">
            <a:extLst>
              <a:ext uri="{FF2B5EF4-FFF2-40B4-BE49-F238E27FC236}">
                <a16:creationId xmlns:a16="http://schemas.microsoft.com/office/drawing/2014/main" id="{E171D05B-0AF1-6046-9849-DD3137049D4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10" b="35430"/>
          <a:stretch/>
        </p:blipFill>
        <p:spPr>
          <a:xfrm>
            <a:off x="1749113" y="1465434"/>
            <a:ext cx="5213527" cy="2026112"/>
          </a:xfrm>
          <a:custGeom>
            <a:avLst/>
            <a:gdLst>
              <a:gd name="connsiteX0" fmla="*/ 0 w 5213527"/>
              <a:gd name="connsiteY0" fmla="*/ 0 h 2026112"/>
              <a:gd name="connsiteX1" fmla="*/ 5213527 w 5213527"/>
              <a:gd name="connsiteY1" fmla="*/ 0 h 2026112"/>
              <a:gd name="connsiteX2" fmla="*/ 5213527 w 5213527"/>
              <a:gd name="connsiteY2" fmla="*/ 2026112 h 2026112"/>
              <a:gd name="connsiteX3" fmla="*/ 0 w 5213527"/>
              <a:gd name="connsiteY3" fmla="*/ 2026112 h 2026112"/>
              <a:gd name="connsiteX4" fmla="*/ 0 w 5213527"/>
              <a:gd name="connsiteY4" fmla="*/ 1343879 h 2026112"/>
              <a:gd name="connsiteX5" fmla="*/ 432247 w 5213527"/>
              <a:gd name="connsiteY5" fmla="*/ 1343879 h 2026112"/>
              <a:gd name="connsiteX6" fmla="*/ 432247 w 5213527"/>
              <a:gd name="connsiteY6" fmla="*/ 382123 h 2026112"/>
              <a:gd name="connsiteX7" fmla="*/ 0 w 5213527"/>
              <a:gd name="connsiteY7" fmla="*/ 382123 h 2026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13527" h="2026112">
                <a:moveTo>
                  <a:pt x="0" y="0"/>
                </a:moveTo>
                <a:lnTo>
                  <a:pt x="5213527" y="0"/>
                </a:lnTo>
                <a:lnTo>
                  <a:pt x="5213527" y="2026112"/>
                </a:lnTo>
                <a:lnTo>
                  <a:pt x="0" y="2026112"/>
                </a:lnTo>
                <a:lnTo>
                  <a:pt x="0" y="1343879"/>
                </a:lnTo>
                <a:lnTo>
                  <a:pt x="432247" y="1343879"/>
                </a:lnTo>
                <a:lnTo>
                  <a:pt x="432247" y="382123"/>
                </a:lnTo>
                <a:lnTo>
                  <a:pt x="0" y="382123"/>
                </a:lnTo>
                <a:close/>
              </a:path>
            </a:pathLst>
          </a:cu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2C9ED67-930E-6B4C-B333-06F2147F61C0}"/>
              </a:ext>
            </a:extLst>
          </p:cNvPr>
          <p:cNvSpPr txBox="1"/>
          <p:nvPr/>
        </p:nvSpPr>
        <p:spPr>
          <a:xfrm rot="16200000">
            <a:off x="1445622" y="4006586"/>
            <a:ext cx="10839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Type of Major </a:t>
            </a:r>
            <a:br>
              <a:rPr lang="en-US" sz="1100" dirty="0"/>
            </a:br>
            <a:r>
              <a:rPr lang="en-US" sz="1100" dirty="0"/>
              <a:t>Change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8CFCA-C940-A34C-8D05-CAE005C315A9}"/>
              </a:ext>
            </a:extLst>
          </p:cNvPr>
          <p:cNvSpPr/>
          <p:nvPr/>
        </p:nvSpPr>
        <p:spPr>
          <a:xfrm>
            <a:off x="1666998" y="3509182"/>
            <a:ext cx="210312" cy="210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219B64-F070-6B42-A23D-FA537E2797A4}"/>
              </a:ext>
            </a:extLst>
          </p:cNvPr>
          <p:cNvSpPr/>
          <p:nvPr/>
        </p:nvSpPr>
        <p:spPr>
          <a:xfrm>
            <a:off x="3328827" y="3512227"/>
            <a:ext cx="210312" cy="2103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4DBCD4-5EDB-B847-B811-91C31B531732}"/>
              </a:ext>
            </a:extLst>
          </p:cNvPr>
          <p:cNvSpPr/>
          <p:nvPr/>
        </p:nvSpPr>
        <p:spPr>
          <a:xfrm>
            <a:off x="6140279" y="3508029"/>
            <a:ext cx="210312" cy="2103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0A4DB9-227C-9345-9C0D-B1264592EFDF}"/>
              </a:ext>
            </a:extLst>
          </p:cNvPr>
          <p:cNvSpPr/>
          <p:nvPr/>
        </p:nvSpPr>
        <p:spPr>
          <a:xfrm>
            <a:off x="4635671" y="3509889"/>
            <a:ext cx="210312" cy="2103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5CFB335-EDAE-0E4B-8402-5D846E8C895D}"/>
              </a:ext>
            </a:extLst>
          </p:cNvPr>
          <p:cNvSpPr txBox="1"/>
          <p:nvPr/>
        </p:nvSpPr>
        <p:spPr>
          <a:xfrm>
            <a:off x="1858794" y="3476092"/>
            <a:ext cx="15119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Towards surveillance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F05EE4-44BD-BD44-9739-F0C3CBA7D738}"/>
              </a:ext>
            </a:extLst>
          </p:cNvPr>
          <p:cNvSpPr/>
          <p:nvPr/>
        </p:nvSpPr>
        <p:spPr>
          <a:xfrm>
            <a:off x="3521502" y="3481782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Towards local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B44151-C7F1-5849-AA2C-A9D3B39A35E4}"/>
              </a:ext>
            </a:extLst>
          </p:cNvPr>
          <p:cNvSpPr/>
          <p:nvPr/>
        </p:nvSpPr>
        <p:spPr>
          <a:xfrm>
            <a:off x="4785771" y="3490423"/>
            <a:ext cx="13131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Towards systemic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A49BEDE-E183-C941-AC0B-AB0BDD8F2DF3}"/>
              </a:ext>
            </a:extLst>
          </p:cNvPr>
          <p:cNvSpPr/>
          <p:nvPr/>
        </p:nvSpPr>
        <p:spPr>
          <a:xfrm>
            <a:off x="6290615" y="3502642"/>
            <a:ext cx="15263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Towards combination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4BE7BDC-C377-5E4B-9CDD-396CE39D2E53}"/>
              </a:ext>
            </a:extLst>
          </p:cNvPr>
          <p:cNvSpPr txBox="1"/>
          <p:nvPr/>
        </p:nvSpPr>
        <p:spPr>
          <a:xfrm>
            <a:off x="1068245" y="997576"/>
            <a:ext cx="657526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Impact of </a:t>
            </a:r>
            <a:r>
              <a:rPr lang="en-US" sz="1400" baseline="30000" dirty="0"/>
              <a:t>68</a:t>
            </a:r>
            <a:r>
              <a:rPr lang="en-US" sz="1400" dirty="0"/>
              <a:t>Ga-PSMA-11 PET on the Management of Recurrent Prostate Cancer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7991D5-1E18-FA49-B48D-661954819A82}"/>
              </a:ext>
            </a:extLst>
          </p:cNvPr>
          <p:cNvSpPr txBox="1"/>
          <p:nvPr/>
        </p:nvSpPr>
        <p:spPr>
          <a:xfrm>
            <a:off x="2463997" y="1286288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T0N0M0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BEFFF0B-809E-D442-B183-B5316EC56C1B}"/>
              </a:ext>
            </a:extLst>
          </p:cNvPr>
          <p:cNvSpPr txBox="1"/>
          <p:nvPr/>
        </p:nvSpPr>
        <p:spPr>
          <a:xfrm>
            <a:off x="4959537" y="1286288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M1a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B05B358-C19B-884B-9FEA-CE479548E1F0}"/>
              </a:ext>
            </a:extLst>
          </p:cNvPr>
          <p:cNvSpPr txBox="1"/>
          <p:nvPr/>
        </p:nvSpPr>
        <p:spPr>
          <a:xfrm>
            <a:off x="6109945" y="1286288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M1b/c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28C688C-8E99-3B4C-B285-A01ED47454B9}"/>
              </a:ext>
            </a:extLst>
          </p:cNvPr>
          <p:cNvSpPr txBox="1"/>
          <p:nvPr/>
        </p:nvSpPr>
        <p:spPr>
          <a:xfrm>
            <a:off x="3663255" y="1286288"/>
            <a:ext cx="628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TR/N1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F15C87C-57AA-084D-822C-EB53154F74A1}"/>
              </a:ext>
            </a:extLst>
          </p:cNvPr>
          <p:cNvSpPr txBox="1"/>
          <p:nvPr/>
        </p:nvSpPr>
        <p:spPr>
          <a:xfrm rot="16200000">
            <a:off x="1630513" y="2162422"/>
            <a:ext cx="955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PSMA PET</a:t>
            </a:r>
            <a:br>
              <a:rPr lang="en-US" sz="1200" dirty="0"/>
            </a:br>
            <a:r>
              <a:rPr lang="en-US" sz="1200" dirty="0"/>
              <a:t>Stage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1A855EA-4969-3747-BB3C-C8A3F37A4861}"/>
              </a:ext>
            </a:extLst>
          </p:cNvPr>
          <p:cNvSpPr txBox="1"/>
          <p:nvPr/>
        </p:nvSpPr>
        <p:spPr>
          <a:xfrm>
            <a:off x="5159568" y="3743392"/>
            <a:ext cx="3145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bg1"/>
                </a:solidFill>
              </a:rPr>
              <a:t>6%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37FC29F-19ED-C440-B544-D3508EB9D4D5}"/>
              </a:ext>
            </a:extLst>
          </p:cNvPr>
          <p:cNvSpPr txBox="1"/>
          <p:nvPr/>
        </p:nvSpPr>
        <p:spPr>
          <a:xfrm>
            <a:off x="6389101" y="3760576"/>
            <a:ext cx="3145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bg1"/>
                </a:solidFill>
              </a:rPr>
              <a:t>7%</a:t>
            </a:r>
          </a:p>
        </p:txBody>
      </p:sp>
    </p:spTree>
    <p:extLst>
      <p:ext uri="{BB962C8B-B14F-4D97-AF65-F5344CB8AC3E}">
        <p14:creationId xmlns:p14="http://schemas.microsoft.com/office/powerpoint/2010/main" val="328897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F1549-9C38-4E46-8712-538DE3B0F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095" y="259548"/>
            <a:ext cx="8309810" cy="510909"/>
          </a:xfrm>
        </p:spPr>
        <p:txBody>
          <a:bodyPr/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Genomic Profiling Complements Imaging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CE9E5C-943F-DE4F-AC23-183A9EA4A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593349"/>
            <a:ext cx="9144000" cy="550151"/>
          </a:xfrm>
        </p:spPr>
        <p:txBody>
          <a:bodyPr/>
          <a:lstStyle/>
          <a:p>
            <a:pPr marL="7938" indent="-7938"/>
            <a:r>
              <a:rPr lang="en-US" sz="900" dirty="0" err="1"/>
              <a:t>bRFS</a:t>
            </a:r>
            <a:r>
              <a:rPr lang="en-US" sz="900" dirty="0"/>
              <a:t> = biochemical recurrence-free survival; DMFS = distant metastasis-free survival; PCSS = prostate cancer-specific survival; OS = overall survival </a:t>
            </a:r>
          </a:p>
          <a:p>
            <a:pPr marL="7938" indent="-7938"/>
            <a:r>
              <a:rPr lang="en-US" sz="900" dirty="0"/>
              <a:t>1. Knudsen, et al. </a:t>
            </a:r>
            <a:r>
              <a:rPr lang="en-US" sz="900" i="1" dirty="0"/>
              <a:t>J Mol Diagn</a:t>
            </a:r>
            <a:r>
              <a:rPr lang="en-US" sz="900" dirty="0"/>
              <a:t>. 2016;18(3):395-406.  2. </a:t>
            </a:r>
            <a:r>
              <a:rPr lang="en-US" sz="900" dirty="0" err="1"/>
              <a:t>Marascio</a:t>
            </a:r>
            <a:r>
              <a:rPr lang="en-US" sz="900" dirty="0"/>
              <a:t>, et al. </a:t>
            </a:r>
            <a:r>
              <a:rPr lang="en-US" sz="900" i="1" dirty="0"/>
              <a:t>Prostate Cancer Prostatic Dis</a:t>
            </a:r>
            <a:r>
              <a:rPr lang="en-US" sz="900" dirty="0"/>
              <a:t>. 2020;23(2):295-302.  </a:t>
            </a:r>
            <a:br>
              <a:rPr lang="en-US" sz="900" dirty="0"/>
            </a:br>
            <a:r>
              <a:rPr lang="en-US" sz="900" dirty="0"/>
              <a:t>3. Zhao, et al. </a:t>
            </a:r>
            <a:r>
              <a:rPr lang="en-US" sz="900" i="1" dirty="0"/>
              <a:t>Lancet Oncol</a:t>
            </a:r>
            <a:r>
              <a:rPr lang="en-US" sz="900" dirty="0"/>
              <a:t>. 2016;17(11):1612-1620.  4. Zhao, et al. </a:t>
            </a:r>
            <a:r>
              <a:rPr lang="en-US" sz="900" i="1" dirty="0"/>
              <a:t>JAMA Oncol</a:t>
            </a:r>
            <a:r>
              <a:rPr lang="en-US" sz="900" dirty="0"/>
              <a:t>. 2017;3(12):1663-1672.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4CD26FD2-FE2E-4CA6-902B-F56147401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041400"/>
            <a:ext cx="8309811" cy="2443746"/>
          </a:xfrm>
        </p:spPr>
        <p:txBody>
          <a:bodyPr/>
          <a:lstStyle/>
          <a:p>
            <a:r>
              <a:rPr lang="en-US" sz="2200" dirty="0" err="1"/>
              <a:t>Decipher</a:t>
            </a:r>
            <a:r>
              <a:rPr lang="en-US" sz="2200" baseline="30000" dirty="0" err="1"/>
              <a:t>1</a:t>
            </a:r>
            <a:endParaRPr lang="en-US" sz="2200" dirty="0"/>
          </a:p>
          <a:p>
            <a:pPr lvl="1"/>
            <a:r>
              <a:rPr lang="en-US" sz="2000" dirty="0"/>
              <a:t>22-gene signature</a:t>
            </a:r>
          </a:p>
          <a:p>
            <a:pPr lvl="1"/>
            <a:r>
              <a:rPr lang="en-US" sz="2000" dirty="0"/>
              <a:t>Genomic testing changed treatment recommendation for 39% of </a:t>
            </a:r>
            <a:r>
              <a:rPr lang="en-US" sz="2000" dirty="0" err="1"/>
              <a:t>patients</a:t>
            </a:r>
            <a:r>
              <a:rPr lang="en-US" sz="2000" baseline="30000" dirty="0" err="1"/>
              <a:t>2</a:t>
            </a:r>
            <a:endParaRPr lang="en-US" sz="2000" dirty="0"/>
          </a:p>
          <a:p>
            <a:r>
              <a:rPr lang="en-US" sz="2200" dirty="0"/>
              <a:t>Decipher GRID incorporates Post-Operative Radiation Therapy Outcomes Score (</a:t>
            </a:r>
            <a:r>
              <a:rPr lang="en-US" sz="2200" dirty="0" err="1"/>
              <a:t>PORTOS</a:t>
            </a:r>
            <a:r>
              <a:rPr lang="en-US" sz="2200" dirty="0"/>
              <a:t>)</a:t>
            </a:r>
            <a:r>
              <a:rPr lang="en-US" sz="2200" baseline="30000" dirty="0"/>
              <a:t>3</a:t>
            </a:r>
            <a:endParaRPr lang="en-US" sz="2200" dirty="0"/>
          </a:p>
          <a:p>
            <a:pPr lvl="1"/>
            <a:r>
              <a:rPr lang="en-US" sz="2000" dirty="0"/>
              <a:t>24-gene signature</a:t>
            </a:r>
          </a:p>
          <a:p>
            <a:r>
              <a:rPr lang="en-US" sz="2200" dirty="0"/>
              <a:t>Histology (</a:t>
            </a:r>
            <a:r>
              <a:rPr lang="en-US" sz="2200" dirty="0" err="1"/>
              <a:t>PAM50</a:t>
            </a:r>
            <a:r>
              <a:rPr lang="en-US" sz="2200" dirty="0"/>
              <a:t> classifier) is associated with response to ADT</a:t>
            </a:r>
          </a:p>
        </p:txBody>
      </p:sp>
      <p:graphicFrame>
        <p:nvGraphicFramePr>
          <p:cNvPr id="8" name="Table 18">
            <a:extLst>
              <a:ext uri="{FF2B5EF4-FFF2-40B4-BE49-F238E27FC236}">
                <a16:creationId xmlns:a16="http://schemas.microsoft.com/office/drawing/2014/main" id="{DD41EEB8-5606-421A-AAD5-6F3F81503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460764"/>
              </p:ext>
            </p:extLst>
          </p:nvPr>
        </p:nvGraphicFramePr>
        <p:xfrm>
          <a:off x="783166" y="3455421"/>
          <a:ext cx="740833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722">
                  <a:extLst>
                    <a:ext uri="{9D8B030D-6E8A-4147-A177-3AD203B41FA5}">
                      <a16:colId xmlns:a16="http://schemas.microsoft.com/office/drawing/2014/main" val="1935083077"/>
                    </a:ext>
                  </a:extLst>
                </a:gridCol>
                <a:gridCol w="1313745">
                  <a:extLst>
                    <a:ext uri="{9D8B030D-6E8A-4147-A177-3AD203B41FA5}">
                      <a16:colId xmlns:a16="http://schemas.microsoft.com/office/drawing/2014/main" val="1850633306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173697998"/>
                    </a:ext>
                  </a:extLst>
                </a:gridCol>
                <a:gridCol w="1145822">
                  <a:extLst>
                    <a:ext uri="{9D8B030D-6E8A-4147-A177-3AD203B41FA5}">
                      <a16:colId xmlns:a16="http://schemas.microsoft.com/office/drawing/2014/main" val="3850049573"/>
                    </a:ext>
                  </a:extLst>
                </a:gridCol>
                <a:gridCol w="1145822">
                  <a:extLst>
                    <a:ext uri="{9D8B030D-6E8A-4147-A177-3AD203B41FA5}">
                      <a16:colId xmlns:a16="http://schemas.microsoft.com/office/drawing/2014/main" val="250769436"/>
                    </a:ext>
                  </a:extLst>
                </a:gridCol>
                <a:gridCol w="1145822">
                  <a:extLst>
                    <a:ext uri="{9D8B030D-6E8A-4147-A177-3AD203B41FA5}">
                      <a16:colId xmlns:a16="http://schemas.microsoft.com/office/drawing/2014/main" val="2462193906"/>
                    </a:ext>
                  </a:extLst>
                </a:gridCol>
              </a:tblGrid>
              <a:tr h="23266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Incidence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10-</a:t>
                      </a:r>
                      <a:r>
                        <a:rPr lang="en-US" sz="1800" dirty="0" err="1"/>
                        <a:t>yr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bRFS</a:t>
                      </a:r>
                      <a:endParaRPr lang="en-US" sz="18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DMFS</a:t>
                      </a:r>
                      <a:endParaRPr lang="en-US" sz="18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PCSS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OS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4100296112"/>
                  </a:ext>
                </a:extLst>
              </a:tr>
              <a:tr h="232665">
                <a:tc>
                  <a:txBody>
                    <a:bodyPr/>
                    <a:lstStyle/>
                    <a:p>
                      <a:r>
                        <a:rPr lang="en-US" sz="1800" dirty="0"/>
                        <a:t>Luminal A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33%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41%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73%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89%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82%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653146765"/>
                  </a:ext>
                </a:extLst>
              </a:tr>
              <a:tr h="232665">
                <a:tc>
                  <a:txBody>
                    <a:bodyPr/>
                    <a:lstStyle/>
                    <a:p>
                      <a:r>
                        <a:rPr lang="en-US" sz="1800" dirty="0"/>
                        <a:t>Luminal B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33%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29%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53%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78%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69%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371447151"/>
                  </a:ext>
                </a:extLst>
              </a:tr>
              <a:tr h="232665">
                <a:tc>
                  <a:txBody>
                    <a:bodyPr/>
                    <a:lstStyle/>
                    <a:p>
                      <a:r>
                        <a:rPr lang="en-US" sz="1800" dirty="0"/>
                        <a:t>Basal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34%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39%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73%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86%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80%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44746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63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45E7F3-A872-D346-921A-A5B19F147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SMART Goals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666978-5C49-4345-95DF-E41953802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094" y="1142178"/>
            <a:ext cx="8483065" cy="3253198"/>
          </a:xfrm>
        </p:spPr>
        <p:txBody>
          <a:bodyPr/>
          <a:lstStyle/>
          <a:p>
            <a:r>
              <a:rPr lang="en-US" sz="2800" dirty="0"/>
              <a:t>Incorporate risk assessment algorithms into routine use</a:t>
            </a:r>
          </a:p>
          <a:p>
            <a:r>
              <a:rPr lang="en-US" sz="2800" dirty="0"/>
              <a:t>Utilize advanced imaging to detect site and extent of disease at BCR to guide treatment choice</a:t>
            </a:r>
          </a:p>
          <a:p>
            <a:r>
              <a:rPr lang="en-US" sz="2800" dirty="0"/>
              <a:t>Consider use of genomic profiling to assess risk and guide treatment</a:t>
            </a:r>
          </a:p>
          <a:p>
            <a:r>
              <a:rPr lang="en-US" sz="2800" dirty="0"/>
              <a:t>Consider adjuvant radiotherapy in men with adverse pathology after radical prostatectomy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753AE53-0B66-F741-9967-93E092DA2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17095" y="486990"/>
            <a:ext cx="8309810" cy="406265"/>
          </a:xfrm>
        </p:spPr>
        <p:txBody>
          <a:bodyPr/>
          <a:lstStyle/>
          <a:p>
            <a:r>
              <a:rPr lang="en-US" b="1" dirty="0"/>
              <a:t>S</a:t>
            </a:r>
            <a:r>
              <a:rPr lang="en-US" dirty="0"/>
              <a:t>pecific, </a:t>
            </a:r>
            <a:r>
              <a:rPr lang="en-US" b="1" dirty="0"/>
              <a:t>M</a:t>
            </a:r>
            <a:r>
              <a:rPr lang="en-US" dirty="0"/>
              <a:t>easurable, </a:t>
            </a:r>
            <a:r>
              <a:rPr lang="en-US" b="1" dirty="0"/>
              <a:t>A</a:t>
            </a:r>
            <a:r>
              <a:rPr lang="en-US" dirty="0"/>
              <a:t>ttainable, </a:t>
            </a:r>
            <a:r>
              <a:rPr lang="en-US" b="1" dirty="0"/>
              <a:t>R</a:t>
            </a:r>
            <a:r>
              <a:rPr lang="en-US" dirty="0"/>
              <a:t>elevant, </a:t>
            </a:r>
            <a:r>
              <a:rPr lang="en-US" b="1" dirty="0"/>
              <a:t>T</a:t>
            </a:r>
            <a:r>
              <a:rPr lang="en-US" dirty="0"/>
              <a:t>imely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7F6C344-7BA1-3144-8258-9E7D0B4778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19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F0FC5-E0DB-ED47-B217-9125177B5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3" y="1379877"/>
            <a:ext cx="6901393" cy="113877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Cora N. Sternberg MD, FACP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1B556-4604-8A4E-83F9-672E2F6B43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9276" y="2594893"/>
            <a:ext cx="6464982" cy="1154906"/>
          </a:xfrm>
        </p:spPr>
        <p:txBody>
          <a:bodyPr/>
          <a:lstStyle/>
          <a:p>
            <a:r>
              <a:rPr lang="en-US" sz="2400" dirty="0"/>
              <a:t>Clinical Director, </a:t>
            </a:r>
            <a:br>
              <a:rPr lang="en-US" sz="2400" dirty="0"/>
            </a:br>
            <a:r>
              <a:rPr lang="en-US" sz="2400" dirty="0"/>
              <a:t>Englander Institute for Precision Medicine </a:t>
            </a:r>
          </a:p>
          <a:p>
            <a:r>
              <a:rPr lang="en-US" sz="2400" dirty="0"/>
              <a:t>Professor of Medicine </a:t>
            </a:r>
          </a:p>
          <a:p>
            <a:r>
              <a:rPr lang="en-US" sz="2400" dirty="0"/>
              <a:t>Sandra and Edward Meyer Cancer Center </a:t>
            </a:r>
          </a:p>
          <a:p>
            <a:r>
              <a:rPr lang="en-US" sz="2400" dirty="0"/>
              <a:t>Weill Cornell Medicine</a:t>
            </a:r>
          </a:p>
          <a:p>
            <a:r>
              <a:rPr lang="en-US" sz="2400" dirty="0"/>
              <a:t>New York, NY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303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96816" y="1331244"/>
            <a:ext cx="8360494" cy="3295034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/>
              <a:t>To receive CME/CE credits for this activity, participants must complete the post-test and evaluation online. </a:t>
            </a:r>
          </a:p>
          <a:p>
            <a:pPr>
              <a:spcBef>
                <a:spcPts val="1800"/>
              </a:spcBef>
            </a:pPr>
            <a:r>
              <a:rPr lang="en-US" dirty="0"/>
              <a:t>Go to the </a:t>
            </a:r>
            <a:r>
              <a:rPr lang="en-US" i="1" dirty="0">
                <a:solidFill>
                  <a:schemeClr val="accent6"/>
                </a:solidFill>
              </a:rPr>
              <a:t>Evaluations </a:t>
            </a:r>
            <a:r>
              <a:rPr lang="en-US" dirty="0"/>
              <a:t>tab and click on the link to complete the process and print your certificate.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81EC4C3-4433-624E-A6D2-D37BB8DA9538}"/>
              </a:ext>
            </a:extLst>
          </p:cNvPr>
          <p:cNvSpPr txBox="1">
            <a:spLocks/>
          </p:cNvSpPr>
          <p:nvPr/>
        </p:nvSpPr>
        <p:spPr>
          <a:xfrm>
            <a:off x="373591" y="517225"/>
            <a:ext cx="8308975" cy="61555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45720" rIns="0" bIns="45720" rtlCol="0" anchor="ctr" anchorCtr="0">
            <a:sp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1" kern="1200" cap="none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To Receive Credit</a:t>
            </a:r>
          </a:p>
        </p:txBody>
      </p:sp>
    </p:spTree>
    <p:extLst>
      <p:ext uri="{BB962C8B-B14F-4D97-AF65-F5344CB8AC3E}">
        <p14:creationId xmlns:p14="http://schemas.microsoft.com/office/powerpoint/2010/main" val="154305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F78BCA0-698D-DC4A-8537-87FAE16B8DD8}"/>
              </a:ext>
            </a:extLst>
          </p:cNvPr>
          <p:cNvSpPr txBox="1">
            <a:spLocks/>
          </p:cNvSpPr>
          <p:nvPr/>
        </p:nvSpPr>
        <p:spPr>
          <a:xfrm>
            <a:off x="1110341" y="1149745"/>
            <a:ext cx="6662059" cy="4062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kern="1200" cap="none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Disease States and Staging of CSPC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BFE25D0-3758-0D4F-B0D0-95304131469C}"/>
              </a:ext>
            </a:extLst>
          </p:cNvPr>
          <p:cNvGrpSpPr/>
          <p:nvPr/>
        </p:nvGrpSpPr>
        <p:grpSpPr>
          <a:xfrm>
            <a:off x="1520935" y="174645"/>
            <a:ext cx="5840870" cy="1047381"/>
            <a:chOff x="1651565" y="436753"/>
            <a:chExt cx="5840870" cy="104738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BF55AE1-E8AE-7B41-BC87-BB85E758F30E}"/>
                </a:ext>
              </a:extLst>
            </p:cNvPr>
            <p:cNvSpPr txBox="1"/>
            <p:nvPr/>
          </p:nvSpPr>
          <p:spPr>
            <a:xfrm>
              <a:off x="5255925" y="691807"/>
              <a:ext cx="22365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bg2"/>
                  </a:solidFill>
                  <a:latin typeface="Avenir Book" panose="02000503020000020003" pitchFamily="2" charset="0"/>
                </a:rPr>
                <a:t>EPISODE 1</a:t>
              </a: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7303E99-3D21-744B-83A6-711B0E6C96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565" y="436753"/>
              <a:ext cx="3794084" cy="1047381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A473A67-368D-B148-B15F-38FFB00FC390}"/>
              </a:ext>
            </a:extLst>
          </p:cNvPr>
          <p:cNvSpPr txBox="1"/>
          <p:nvPr/>
        </p:nvSpPr>
        <p:spPr>
          <a:xfrm>
            <a:off x="-84332" y="4533216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accent6"/>
                </a:solidFill>
              </a:rPr>
              <a:t>www.CMEOutfitters.com</a:t>
            </a:r>
            <a:r>
              <a:rPr lang="en-US" sz="2800" dirty="0">
                <a:solidFill>
                  <a:schemeClr val="accent6"/>
                </a:solidFill>
              </a:rPr>
              <a:t>/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12D5974-7F87-C545-A6CB-FBE9127C4FAB}"/>
              </a:ext>
            </a:extLst>
          </p:cNvPr>
          <p:cNvSpPr txBox="1">
            <a:spLocks/>
          </p:cNvSpPr>
          <p:nvPr/>
        </p:nvSpPr>
        <p:spPr>
          <a:xfrm>
            <a:off x="1110341" y="2706828"/>
            <a:ext cx="6662059" cy="4062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kern="1200" cap="none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Management of Locally Advanced CSPC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E9A2D7A-82AD-E74A-B32F-9BB87D4CECEF}"/>
              </a:ext>
            </a:extLst>
          </p:cNvPr>
          <p:cNvGrpSpPr/>
          <p:nvPr/>
        </p:nvGrpSpPr>
        <p:grpSpPr>
          <a:xfrm>
            <a:off x="1520935" y="1685428"/>
            <a:ext cx="5840870" cy="1047381"/>
            <a:chOff x="1651565" y="436753"/>
            <a:chExt cx="5840870" cy="104738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DA2FFF1-12F1-0C4D-89E3-F37DFC03F6D6}"/>
                </a:ext>
              </a:extLst>
            </p:cNvPr>
            <p:cNvSpPr txBox="1"/>
            <p:nvPr/>
          </p:nvSpPr>
          <p:spPr>
            <a:xfrm>
              <a:off x="5255925" y="691807"/>
              <a:ext cx="22365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bg2"/>
                  </a:solidFill>
                  <a:latin typeface="Avenir Book" panose="02000503020000020003" pitchFamily="2" charset="0"/>
                </a:rPr>
                <a:t>EPISODE 3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D79481C-0ACC-3C41-BD68-2E84D12212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565" y="436753"/>
              <a:ext cx="3794084" cy="1047381"/>
            </a:xfrm>
            <a:prstGeom prst="rect">
              <a:avLst/>
            </a:prstGeom>
          </p:spPr>
        </p:pic>
      </p:grpSp>
      <p:sp>
        <p:nvSpPr>
          <p:cNvPr id="17" name="Title 1">
            <a:extLst>
              <a:ext uri="{FF2B5EF4-FFF2-40B4-BE49-F238E27FC236}">
                <a16:creationId xmlns:a16="http://schemas.microsoft.com/office/drawing/2014/main" id="{89D61CC8-8C1C-894D-BCCD-23148A1B70D6}"/>
              </a:ext>
            </a:extLst>
          </p:cNvPr>
          <p:cNvSpPr txBox="1">
            <a:spLocks/>
          </p:cNvSpPr>
          <p:nvPr/>
        </p:nvSpPr>
        <p:spPr>
          <a:xfrm>
            <a:off x="1110340" y="4128586"/>
            <a:ext cx="6662059" cy="4062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kern="1200" cap="none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Management of Patients with Metastatic CSPC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28C1D9E-3B83-1E4D-82E8-C39DDAC29879}"/>
              </a:ext>
            </a:extLst>
          </p:cNvPr>
          <p:cNvGrpSpPr/>
          <p:nvPr/>
        </p:nvGrpSpPr>
        <p:grpSpPr>
          <a:xfrm>
            <a:off x="1520935" y="3201216"/>
            <a:ext cx="5840870" cy="1047381"/>
            <a:chOff x="1651565" y="436753"/>
            <a:chExt cx="5840870" cy="1047381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64E7B60-02F4-AA46-B52C-199AAFE5B9A0}"/>
                </a:ext>
              </a:extLst>
            </p:cNvPr>
            <p:cNvSpPr txBox="1"/>
            <p:nvPr/>
          </p:nvSpPr>
          <p:spPr>
            <a:xfrm>
              <a:off x="5255925" y="691807"/>
              <a:ext cx="22365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bg2"/>
                  </a:solidFill>
                  <a:latin typeface="Avenir Book" panose="02000503020000020003" pitchFamily="2" charset="0"/>
                </a:rPr>
                <a:t>EPISODE 4</a:t>
              </a:r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814E6F00-08A7-9C4F-A84B-02F845F393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565" y="436753"/>
              <a:ext cx="3794084" cy="10473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8448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969329"/>
            <a:ext cx="6308726" cy="61555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effectLst/>
                <a:latin typeface="Arial" panose="020B0604020202020204" pitchFamily="34" charset="0"/>
              </a:rPr>
              <a:t>Peter R. Carroll, MD, MPH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49276" y="2718998"/>
            <a:ext cx="8297181" cy="1154906"/>
          </a:xfrm>
        </p:spPr>
        <p:txBody>
          <a:bodyPr/>
          <a:lstStyle/>
          <a:p>
            <a:r>
              <a:rPr lang="en-US" sz="2400" dirty="0"/>
              <a:t>Donna </a:t>
            </a:r>
            <a:r>
              <a:rPr lang="en-US" sz="2400" dirty="0" err="1"/>
              <a:t>Derr</a:t>
            </a:r>
            <a:r>
              <a:rPr lang="en-US" sz="2400" dirty="0"/>
              <a:t>-Chevron Distinguished Professor</a:t>
            </a:r>
          </a:p>
          <a:p>
            <a:r>
              <a:rPr lang="en-US" sz="2400" dirty="0"/>
              <a:t>Taube Family Distinguished Professor in Urology</a:t>
            </a:r>
          </a:p>
          <a:p>
            <a:r>
              <a:rPr lang="en-US" sz="2400" dirty="0"/>
              <a:t>Department of Urology</a:t>
            </a:r>
            <a:br>
              <a:rPr lang="en-US" sz="2400" dirty="0"/>
            </a:br>
            <a:r>
              <a:rPr lang="en-US" sz="2400" dirty="0"/>
              <a:t>UCSF Helen Diller Family Comprehensive Cancer Center</a:t>
            </a:r>
            <a:br>
              <a:rPr lang="en-US" sz="2400" dirty="0"/>
            </a:br>
            <a:r>
              <a:rPr lang="en-US" sz="2400" dirty="0"/>
              <a:t>University of California, San Francisco</a:t>
            </a:r>
          </a:p>
          <a:p>
            <a:r>
              <a:rPr lang="en-US" sz="2400" dirty="0"/>
              <a:t>San Francisco, CA</a:t>
            </a:r>
          </a:p>
        </p:txBody>
      </p:sp>
    </p:spTree>
    <p:extLst>
      <p:ext uri="{BB962C8B-B14F-4D97-AF65-F5344CB8AC3E}">
        <p14:creationId xmlns:p14="http://schemas.microsoft.com/office/powerpoint/2010/main" val="73821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5D992-D182-B940-82E0-0D6B250B1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4" y="1900268"/>
            <a:ext cx="5387976" cy="1243417"/>
          </a:xfrm>
        </p:spPr>
        <p:txBody>
          <a:bodyPr/>
          <a:lstStyle/>
          <a:p>
            <a:r>
              <a:rPr lang="en-US" sz="4400" dirty="0"/>
              <a:t>Learning </a:t>
            </a:r>
            <a:br>
              <a:rPr lang="en-US" sz="4400" dirty="0"/>
            </a:br>
            <a:r>
              <a:rPr lang="en-US" sz="4400" dirty="0"/>
              <a:t>Objective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9C6DF-AB7E-484D-BFEC-A5C77B4F7D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9276" y="3277801"/>
            <a:ext cx="6168047" cy="1154906"/>
          </a:xfrm>
        </p:spPr>
        <p:txBody>
          <a:bodyPr/>
          <a:lstStyle/>
          <a:p>
            <a:r>
              <a:rPr lang="en-US" sz="2800" dirty="0"/>
              <a:t>Stratify patients with early prostate cancer for risk of progression, based on pathological, molecular, and clinical findings.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EFADD1-BB5C-EF43-B4F6-77DA0E7D9709}"/>
              </a:ext>
            </a:extLst>
          </p:cNvPr>
          <p:cNvSpPr txBox="1"/>
          <p:nvPr/>
        </p:nvSpPr>
        <p:spPr>
          <a:xfrm>
            <a:off x="2941604" y="1558685"/>
            <a:ext cx="939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216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5D992-D182-B940-82E0-0D6B250B1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4" y="1900268"/>
            <a:ext cx="5387976" cy="1243417"/>
          </a:xfrm>
        </p:spPr>
        <p:txBody>
          <a:bodyPr/>
          <a:lstStyle/>
          <a:p>
            <a:r>
              <a:rPr lang="en-US" sz="4400" dirty="0"/>
              <a:t>Learning </a:t>
            </a:r>
            <a:br>
              <a:rPr lang="en-US" sz="4400" dirty="0"/>
            </a:br>
            <a:r>
              <a:rPr lang="en-US" sz="4400" dirty="0"/>
              <a:t>Objective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9C6DF-AB7E-484D-BFEC-A5C77B4F7D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9276" y="3277801"/>
            <a:ext cx="5804632" cy="1154906"/>
          </a:xfrm>
        </p:spPr>
        <p:txBody>
          <a:bodyPr/>
          <a:lstStyle/>
          <a:p>
            <a:r>
              <a:rPr lang="en-US" sz="2800" dirty="0"/>
              <a:t>Identify optimal treatment strategies in the management of patients with prostate cancer experiencing BCR.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EFADD1-BB5C-EF43-B4F6-77DA0E7D9709}"/>
              </a:ext>
            </a:extLst>
          </p:cNvPr>
          <p:cNvSpPr txBox="1"/>
          <p:nvPr/>
        </p:nvSpPr>
        <p:spPr>
          <a:xfrm>
            <a:off x="2941604" y="1558685"/>
            <a:ext cx="939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>
                <a:solidFill>
                  <a:schemeClr val="accent3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968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/>
          <a:lstStyle/>
          <a:p>
            <a:r>
              <a:rPr lang="en-US" sz="36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Biochemical Recurrence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1142178"/>
            <a:ext cx="8309810" cy="3323987"/>
          </a:xfrm>
        </p:spPr>
        <p:txBody>
          <a:bodyPr lIns="0" rIns="0"/>
          <a:lstStyle/>
          <a:p>
            <a:pPr>
              <a:spcBef>
                <a:spcPts val="1200"/>
              </a:spcBef>
            </a:pPr>
            <a:r>
              <a:rPr lang="en-US" sz="2400" dirty="0">
                <a:effectLst/>
                <a:latin typeface="Arial" panose="020B0604020202020204" pitchFamily="34" charset="0"/>
              </a:rPr>
              <a:t>Biochemically recurrent prostate cancer is an increasingly common disease state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latin typeface="Arial" panose="020B0604020202020204" pitchFamily="34" charset="0"/>
              </a:rPr>
              <a:t>Increasing use of r</a:t>
            </a:r>
            <a:r>
              <a:rPr lang="en-US" sz="2400" dirty="0">
                <a:effectLst/>
                <a:latin typeface="Arial" panose="020B0604020202020204" pitchFamily="34" charset="0"/>
              </a:rPr>
              <a:t>adical prostatectomy for the treatment of high-risk localized disease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latin typeface="Arial" panose="020B0604020202020204" pitchFamily="34" charset="0"/>
              </a:rPr>
              <a:t>Adjuvant RT is underutilized (</a:t>
            </a:r>
            <a:r>
              <a:rPr lang="en-US" sz="2400" dirty="0">
                <a:effectLst/>
                <a:latin typeface="Arial" panose="020B0604020202020204" pitchFamily="34" charset="0"/>
              </a:rPr>
              <a:t>&lt; 10% of eligible men)</a:t>
            </a:r>
            <a:endParaRPr lang="en-US" sz="2800" dirty="0">
              <a:effectLst/>
              <a:latin typeface="Arial" panose="020B0604020202020204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</a:rPr>
              <a:t>S</a:t>
            </a:r>
            <a:r>
              <a:rPr lang="en-US" sz="2000" dirty="0">
                <a:effectLst/>
                <a:latin typeface="Arial" panose="020B0604020202020204" pitchFamily="34" charset="0"/>
              </a:rPr>
              <a:t>urvival advantage </a:t>
            </a:r>
          </a:p>
          <a:p>
            <a:pPr lvl="1"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</a:rPr>
              <a:t>S</a:t>
            </a:r>
            <a:r>
              <a:rPr lang="en-US" sz="2000" dirty="0">
                <a:effectLst/>
                <a:latin typeface="Arial" panose="020B0604020202020204" pitchFamily="34" charset="0"/>
              </a:rPr>
              <a:t>upport for adjuvant RT from the American Urological Association (AUA), the American Society for Radiation Oncology (</a:t>
            </a:r>
            <a:r>
              <a:rPr lang="en-US" sz="2000" dirty="0" err="1">
                <a:effectLst/>
                <a:latin typeface="Arial" panose="020B0604020202020204" pitchFamily="34" charset="0"/>
              </a:rPr>
              <a:t>ASRO</a:t>
            </a:r>
            <a:r>
              <a:rPr lang="en-US" sz="2000" dirty="0">
                <a:effectLst/>
                <a:latin typeface="Arial" panose="020B0604020202020204" pitchFamily="34" charset="0"/>
              </a:rPr>
              <a:t>), and </a:t>
            </a:r>
            <a:r>
              <a:rPr lang="en-US" sz="2000" dirty="0"/>
              <a:t>American Society of Clinical Oncology (ASCO) 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0" y="4684913"/>
            <a:ext cx="9144000" cy="458587"/>
          </a:xfrm>
        </p:spPr>
        <p:txBody>
          <a:bodyPr bIns="118872"/>
          <a:lstStyle/>
          <a:p>
            <a:r>
              <a:rPr lang="en-US" sz="1000" dirty="0"/>
              <a:t>RT = radiation therapy</a:t>
            </a:r>
          </a:p>
          <a:p>
            <a:r>
              <a:rPr lang="en-US" sz="1000" dirty="0"/>
              <a:t>Spratt DE, et al. </a:t>
            </a:r>
            <a:r>
              <a:rPr lang="en-US" sz="1000" i="1" dirty="0"/>
              <a:t>Am Soc of Clin Oncol Educ Book</a:t>
            </a:r>
            <a:r>
              <a:rPr lang="en-US" sz="1000" dirty="0"/>
              <a:t>. 2018;38:355-362.</a:t>
            </a:r>
          </a:p>
        </p:txBody>
      </p:sp>
    </p:spTree>
    <p:extLst>
      <p:ext uri="{BB962C8B-B14F-4D97-AF65-F5344CB8AC3E}">
        <p14:creationId xmlns:p14="http://schemas.microsoft.com/office/powerpoint/2010/main" val="27731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17EBD-4022-1A4E-B845-1088E7610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094" y="253622"/>
            <a:ext cx="8726905" cy="419346"/>
          </a:xfrm>
        </p:spPr>
        <p:txBody>
          <a:bodyPr/>
          <a:lstStyle/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Anticipating Risk of BCR at Time of Diagnosis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47290D-3D4F-514C-96AD-1A42BA4459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BCR = biochemical recurrence; PSA = prostate-specific antigen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5E1795F-491F-6945-AD41-C62099174612}"/>
              </a:ext>
            </a:extLst>
          </p:cNvPr>
          <p:cNvSpPr txBox="1">
            <a:spLocks/>
          </p:cNvSpPr>
          <p:nvPr/>
        </p:nvSpPr>
        <p:spPr>
          <a:xfrm>
            <a:off x="3681403" y="577467"/>
            <a:ext cx="4293801" cy="224830"/>
          </a:xfrm>
          <a:prstGeom prst="rect">
            <a:avLst/>
          </a:prstGeom>
        </p:spPr>
        <p:txBody>
          <a:bodyPr lIns="0" rIns="0"/>
          <a:lstStyle>
            <a:lvl1pPr marL="259556" indent="-259556" algn="l" defTabSz="685800" rtl="0" eaLnBrk="1" latinLnBrk="0" hangingPunct="1">
              <a:lnSpc>
                <a:spcPct val="85000"/>
              </a:lnSpc>
              <a:spcBef>
                <a:spcPts val="600"/>
              </a:spcBef>
              <a:buClr>
                <a:schemeClr val="accent1"/>
              </a:buClr>
              <a:buSzPct val="115000"/>
              <a:buFont typeface="Arial"/>
              <a:buChar char="●"/>
              <a:defRPr sz="32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1pPr>
            <a:lvl2pPr marL="554831" indent="-211931" algn="l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Char char="●"/>
              <a:defRPr sz="280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2pPr>
            <a:lvl3pPr marL="809244" indent="-212598" algn="l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Char char="●"/>
              <a:defRPr sz="280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3pPr>
            <a:lvl4pPr marL="1110996" indent="-212598" algn="l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Char char="●"/>
              <a:defRPr sz="280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4pPr>
            <a:lvl5pPr marL="1412748" indent="-212598" algn="l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Char char="●"/>
              <a:defRPr sz="280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dirty="0"/>
              <a:t>NCCN Algorithm</a:t>
            </a:r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1DFAA667-8569-D044-9B33-3DA7805E30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077563"/>
              </p:ext>
            </p:extLst>
          </p:nvPr>
        </p:nvGraphicFramePr>
        <p:xfrm>
          <a:off x="672232" y="826862"/>
          <a:ext cx="7614833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529">
                  <a:extLst>
                    <a:ext uri="{9D8B030D-6E8A-4147-A177-3AD203B41FA5}">
                      <a16:colId xmlns:a16="http://schemas.microsoft.com/office/drawing/2014/main" val="1386410995"/>
                    </a:ext>
                  </a:extLst>
                </a:gridCol>
                <a:gridCol w="2734452">
                  <a:extLst>
                    <a:ext uri="{9D8B030D-6E8A-4147-A177-3AD203B41FA5}">
                      <a16:colId xmlns:a16="http://schemas.microsoft.com/office/drawing/2014/main" val="2906487302"/>
                    </a:ext>
                  </a:extLst>
                </a:gridCol>
                <a:gridCol w="3458852">
                  <a:extLst>
                    <a:ext uri="{9D8B030D-6E8A-4147-A177-3AD203B41FA5}">
                      <a16:colId xmlns:a16="http://schemas.microsoft.com/office/drawing/2014/main" val="2588871547"/>
                    </a:ext>
                  </a:extLst>
                </a:gridCol>
              </a:tblGrid>
              <a:tr h="270079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Risk Level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tabLst>
                          <a:tab pos="1149350" algn="l"/>
                          <a:tab pos="3200400" algn="l"/>
                        </a:tabLs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Features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993049"/>
                  </a:ext>
                </a:extLst>
              </a:tr>
              <a:tr h="749231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Very low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tabLst>
                          <a:tab pos="1149350" algn="l"/>
                          <a:tab pos="3200400" algn="l"/>
                        </a:tabLs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Has all of the following:</a:t>
                      </a:r>
                    </a:p>
                    <a:p>
                      <a:pPr>
                        <a:tabLst>
                          <a:tab pos="1149350" algn="l"/>
                          <a:tab pos="3200400" algn="l"/>
                        </a:tabLs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• T1c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	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• Grade Group 1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	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• PSA &lt; 10 ng/mL </a:t>
                      </a:r>
                    </a:p>
                    <a:p>
                      <a:pPr>
                        <a:tabLst>
                          <a:tab pos="1149350" algn="l"/>
                          <a:tab pos="3200400" algn="l"/>
                        </a:tabLs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• PSA density &lt; 0.15 ng/mL/g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pPr marL="114300" indent="-114300">
                        <a:tabLst>
                          <a:tab pos="1149350" algn="l"/>
                          <a:tab pos="3200400" algn="l"/>
                        </a:tabLs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• Fewer than 3 prostate biopsy fragments/cores positive, ≤ 50% cancer in each fragment/core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242462"/>
                  </a:ext>
                </a:extLst>
              </a:tr>
              <a:tr h="419569">
                <a:tc>
                  <a:txBody>
                    <a:bodyPr/>
                    <a:lstStyle/>
                    <a:p>
                      <a:r>
                        <a:rPr lang="en-US" sz="1100" b="1" dirty="0"/>
                        <a:t>Low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tabLst>
                          <a:tab pos="914400" algn="l"/>
                          <a:tab pos="2454275" algn="l"/>
                        </a:tabLst>
                      </a:pPr>
                      <a:r>
                        <a:rPr lang="en-US" sz="1100" dirty="0">
                          <a:effectLst/>
                        </a:rPr>
                        <a:t>Has all of the following but does not qualify for very low risk:</a:t>
                      </a:r>
                    </a:p>
                    <a:p>
                      <a:pPr>
                        <a:tabLst>
                          <a:tab pos="1371600" algn="l"/>
                          <a:tab pos="3657600" algn="l"/>
                        </a:tabLst>
                      </a:pPr>
                      <a:r>
                        <a:rPr lang="en-US" sz="1100" dirty="0">
                          <a:effectLst/>
                        </a:rPr>
                        <a:t>• T1 – T2a</a:t>
                      </a:r>
                      <a:r>
                        <a:rPr lang="en-US" sz="1100" dirty="0"/>
                        <a:t>	</a:t>
                      </a:r>
                      <a:r>
                        <a:rPr lang="en-US" sz="1100" dirty="0">
                          <a:effectLst/>
                        </a:rPr>
                        <a:t>• Grade Group 1</a:t>
                      </a:r>
                      <a:r>
                        <a:rPr lang="en-US" sz="1100" dirty="0"/>
                        <a:t>	</a:t>
                      </a:r>
                      <a:r>
                        <a:rPr lang="en-US" sz="1100" dirty="0">
                          <a:effectLst/>
                        </a:rPr>
                        <a:t>• PSA &lt; 10 ng/mL </a:t>
                      </a:r>
                      <a:endParaRPr 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267024"/>
                  </a:ext>
                </a:extLst>
              </a:tr>
              <a:tr h="749231">
                <a:tc rowSpan="2">
                  <a:txBody>
                    <a:bodyPr/>
                    <a:lstStyle/>
                    <a:p>
                      <a:r>
                        <a:rPr lang="en-US" sz="1100" b="1" dirty="0"/>
                        <a:t>Intermediate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Has all of the following:</a:t>
                      </a:r>
                    </a:p>
                    <a:p>
                      <a:r>
                        <a:rPr lang="en-US" sz="1100" dirty="0">
                          <a:effectLst/>
                        </a:rPr>
                        <a:t>• No high-risk group features</a:t>
                      </a:r>
                    </a:p>
                    <a:p>
                      <a:r>
                        <a:rPr lang="en-US" sz="1100" dirty="0">
                          <a:effectLst/>
                        </a:rPr>
                        <a:t>• No very-high-risk group features</a:t>
                      </a:r>
                    </a:p>
                    <a:p>
                      <a:r>
                        <a:rPr lang="en-US" sz="1100" dirty="0">
                          <a:effectLst/>
                        </a:rPr>
                        <a:t>• Has one or more intermediate risk factors (IRF):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−"/>
                      </a:pPr>
                      <a:r>
                        <a:rPr lang="en-US" sz="1100" dirty="0">
                          <a:effectLst/>
                        </a:rPr>
                        <a:t>T2b – T2c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−"/>
                      </a:pPr>
                      <a:r>
                        <a:rPr lang="en-US" sz="1100" dirty="0">
                          <a:effectLst/>
                        </a:rPr>
                        <a:t>Grade Group 2 or 3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−"/>
                      </a:pPr>
                      <a:r>
                        <a:rPr lang="en-US" sz="1100" dirty="0">
                          <a:effectLst/>
                        </a:rPr>
                        <a:t>PSA 10–20 ng/mL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>
                          <a:effectLst/>
                        </a:rPr>
                        <a:t>Favorable intermediate</a:t>
                      </a:r>
                      <a:r>
                        <a:rPr lang="en-US" sz="1100" u="none" dirty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has all of the following:</a:t>
                      </a:r>
                    </a:p>
                    <a:p>
                      <a:r>
                        <a:rPr lang="en-US" sz="1100" dirty="0">
                          <a:effectLst/>
                        </a:rPr>
                        <a:t>• 1 IRF </a:t>
                      </a:r>
                    </a:p>
                    <a:p>
                      <a:r>
                        <a:rPr lang="en-US" sz="1100" dirty="0">
                          <a:effectLst/>
                        </a:rPr>
                        <a:t>• Grade Group 1 or 2 </a:t>
                      </a:r>
                    </a:p>
                    <a:p>
                      <a:r>
                        <a:rPr lang="en-US" sz="1100" dirty="0">
                          <a:effectLst/>
                        </a:rPr>
                        <a:t>• &lt; 50% biopsy cores positive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60075"/>
                  </a:ext>
                </a:extLst>
              </a:tr>
              <a:tr h="74923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>
                          <a:effectLst/>
                        </a:rPr>
                        <a:t>Unfavorable intermediate</a:t>
                      </a:r>
                      <a:r>
                        <a:rPr lang="en-US" sz="1100" u="none" dirty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has ≥ 1 of the following:</a:t>
                      </a:r>
                    </a:p>
                    <a:p>
                      <a:r>
                        <a:rPr lang="en-US" sz="1100" dirty="0">
                          <a:effectLst/>
                        </a:rPr>
                        <a:t>• 2 or 3 IRFs</a:t>
                      </a:r>
                    </a:p>
                    <a:p>
                      <a:r>
                        <a:rPr lang="en-US" sz="1100" dirty="0">
                          <a:effectLst/>
                        </a:rPr>
                        <a:t>• Grade Group 3</a:t>
                      </a:r>
                    </a:p>
                    <a:p>
                      <a:r>
                        <a:rPr lang="en-US" sz="1100" dirty="0">
                          <a:effectLst/>
                        </a:rPr>
                        <a:t>• ≥ 50% biopsy cores positive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557793"/>
                  </a:ext>
                </a:extLst>
              </a:tr>
              <a:tr h="584400">
                <a:tc>
                  <a:txBody>
                    <a:bodyPr/>
                    <a:lstStyle/>
                    <a:p>
                      <a:r>
                        <a:rPr lang="en-US" sz="1100" b="1" dirty="0"/>
                        <a:t>High</a:t>
                      </a:r>
                    </a:p>
                  </a:txBody>
                  <a:tcPr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tabLst>
                          <a:tab pos="914400" algn="l"/>
                          <a:tab pos="2286000" algn="l"/>
                          <a:tab pos="3776663" algn="l"/>
                        </a:tabLst>
                      </a:pPr>
                      <a:r>
                        <a:rPr lang="en-US" sz="1100" dirty="0">
                          <a:effectLst/>
                        </a:rPr>
                        <a:t>Has no very-high-risk features and has exactly 1 high-risk feature:</a:t>
                      </a:r>
                    </a:p>
                    <a:p>
                      <a:pPr>
                        <a:tabLst>
                          <a:tab pos="914400" algn="l"/>
                          <a:tab pos="1195388" algn="l"/>
                          <a:tab pos="3776663" algn="l"/>
                        </a:tabLst>
                      </a:pPr>
                      <a:r>
                        <a:rPr lang="en-US" sz="1100" dirty="0">
                          <a:effectLst/>
                        </a:rPr>
                        <a:t>• </a:t>
                      </a:r>
                      <a:r>
                        <a:rPr lang="en-US" sz="1100" dirty="0" err="1">
                          <a:effectLst/>
                        </a:rPr>
                        <a:t>T3a</a:t>
                      </a:r>
                      <a:r>
                        <a:rPr lang="en-US" sz="1100" dirty="0">
                          <a:effectLst/>
                        </a:rPr>
                        <a:t>    </a:t>
                      </a:r>
                      <a:r>
                        <a:rPr lang="en-US" sz="1100" b="1" dirty="0">
                          <a:effectLst/>
                        </a:rPr>
                        <a:t>OR</a:t>
                      </a:r>
                      <a:r>
                        <a:rPr lang="en-US" sz="1100" dirty="0">
                          <a:effectLst/>
                        </a:rPr>
                        <a:t>	• Grade Group 4 or Grade Group 5      </a:t>
                      </a:r>
                      <a:r>
                        <a:rPr lang="en-US" sz="1100" b="1" dirty="0">
                          <a:effectLst/>
                        </a:rPr>
                        <a:t>OR</a:t>
                      </a:r>
                      <a:r>
                        <a:rPr lang="en-US" sz="1100" dirty="0">
                          <a:effectLst/>
                        </a:rPr>
                        <a:t> 	</a:t>
                      </a:r>
                    </a:p>
                    <a:p>
                      <a:pPr>
                        <a:tabLst>
                          <a:tab pos="914400" algn="l"/>
                          <a:tab pos="2286000" algn="l"/>
                          <a:tab pos="3776663" algn="l"/>
                        </a:tabLst>
                      </a:pPr>
                      <a:r>
                        <a:rPr lang="en-US" sz="1100" dirty="0">
                          <a:effectLst/>
                        </a:rPr>
                        <a:t>• PSA &gt; 20 ng/mL</a:t>
                      </a:r>
                      <a:endParaRPr lang="en-US" sz="1100" dirty="0"/>
                    </a:p>
                  </a:txBody>
                  <a:tcPr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222577"/>
                  </a:ext>
                </a:extLst>
              </a:tr>
              <a:tr h="584400">
                <a:tc>
                  <a:txBody>
                    <a:bodyPr/>
                    <a:lstStyle/>
                    <a:p>
                      <a:r>
                        <a:rPr lang="en-US" sz="1100" b="1" dirty="0"/>
                        <a:t>Very high</a:t>
                      </a:r>
                    </a:p>
                  </a:txBody>
                  <a:tcPr>
                    <a:solidFill>
                      <a:srgbClr val="CCCDCE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tabLst>
                          <a:tab pos="914400" algn="l"/>
                          <a:tab pos="3200400" algn="l"/>
                        </a:tabLst>
                      </a:pPr>
                      <a:r>
                        <a:rPr lang="en-US" sz="1100" dirty="0">
                          <a:effectLst/>
                        </a:rPr>
                        <a:t>Has ≥ 1 of the following: </a:t>
                      </a:r>
                    </a:p>
                    <a:p>
                      <a:pPr>
                        <a:tabLst>
                          <a:tab pos="914400" algn="l"/>
                          <a:tab pos="3200400" algn="l"/>
                        </a:tabLst>
                      </a:pPr>
                      <a:r>
                        <a:rPr lang="en-US" sz="1100" dirty="0">
                          <a:effectLst/>
                        </a:rPr>
                        <a:t>• T3b – T4 	• Primary Gleason pattern 5 	• 2 or 3 high-risk features </a:t>
                      </a:r>
                    </a:p>
                    <a:p>
                      <a:pPr>
                        <a:tabLst>
                          <a:tab pos="914400" algn="l"/>
                          <a:tab pos="3200400" algn="l"/>
                        </a:tabLst>
                      </a:pPr>
                      <a:r>
                        <a:rPr lang="en-US" sz="1100" dirty="0">
                          <a:effectLst/>
                        </a:rPr>
                        <a:t>• &gt; 4 cores with Grade Group 4 or 5</a:t>
                      </a:r>
                      <a:endParaRPr lang="en-US" sz="1100" dirty="0"/>
                    </a:p>
                  </a:txBody>
                  <a:tcPr>
                    <a:solidFill>
                      <a:srgbClr val="CCCD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182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911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17EBD-4022-1A4E-B845-1088E7610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095" y="253623"/>
            <a:ext cx="8309810" cy="419346"/>
          </a:xfrm>
        </p:spPr>
        <p:txBody>
          <a:bodyPr/>
          <a:lstStyle/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Anticipating Risk of BCR at Time of Diagnosis 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47290D-3D4F-514C-96AD-1A42BA4459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CAPRA = Cancer of the Prostate Risk Assessment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638036D4-8B37-6643-9F95-E0D76D902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046391"/>
              </p:ext>
            </p:extLst>
          </p:nvPr>
        </p:nvGraphicFramePr>
        <p:xfrm>
          <a:off x="2847060" y="785715"/>
          <a:ext cx="5879845" cy="3932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752">
                  <a:extLst>
                    <a:ext uri="{9D8B030D-6E8A-4147-A177-3AD203B41FA5}">
                      <a16:colId xmlns:a16="http://schemas.microsoft.com/office/drawing/2014/main" val="923172448"/>
                    </a:ext>
                  </a:extLst>
                </a:gridCol>
                <a:gridCol w="2184386">
                  <a:extLst>
                    <a:ext uri="{9D8B030D-6E8A-4147-A177-3AD203B41FA5}">
                      <a16:colId xmlns:a16="http://schemas.microsoft.com/office/drawing/2014/main" val="4032575924"/>
                    </a:ext>
                  </a:extLst>
                </a:gridCol>
                <a:gridCol w="2011707">
                  <a:extLst>
                    <a:ext uri="{9D8B030D-6E8A-4147-A177-3AD203B41FA5}">
                      <a16:colId xmlns:a16="http://schemas.microsoft.com/office/drawing/2014/main" val="3502198261"/>
                    </a:ext>
                  </a:extLst>
                </a:gridCol>
              </a:tblGrid>
              <a:tr h="457646">
                <a:tc>
                  <a:txBody>
                    <a:bodyPr/>
                    <a:lstStyle/>
                    <a:p>
                      <a:r>
                        <a:rPr lang="en-US" sz="1200" dirty="0"/>
                        <a:t>Variable</a:t>
                      </a: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Specific patient's level</a:t>
                      </a: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Points to be assigned</a:t>
                      </a: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2619624046"/>
                  </a:ext>
                </a:extLst>
              </a:tr>
              <a:tr h="248215">
                <a:tc rowSpan="2"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Age at diagnosis</a:t>
                      </a:r>
                      <a:endParaRPr lang="en-US" sz="1200" dirty="0">
                        <a:effectLst/>
                      </a:endParaRP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Under 50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0 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2024393170"/>
                  </a:ext>
                </a:extLst>
              </a:tr>
              <a:tr h="248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50 or older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 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3552772892"/>
                  </a:ext>
                </a:extLst>
              </a:tr>
              <a:tr h="248215">
                <a:tc rowSpan="5">
                  <a:txBody>
                    <a:bodyPr/>
                    <a:lstStyle/>
                    <a:p>
                      <a:r>
                        <a:rPr lang="nb-NO" sz="1200" b="1" dirty="0"/>
                        <a:t>PSA at diagnosis (ng/ml)</a:t>
                      </a:r>
                      <a:endParaRPr lang="nb-NO" sz="1200" dirty="0"/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Less than or equal to 6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0 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2670831387"/>
                  </a:ext>
                </a:extLst>
              </a:tr>
              <a:tr h="248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Between 6.1 and 10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 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2944564147"/>
                  </a:ext>
                </a:extLst>
              </a:tr>
              <a:tr h="248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Between 10.1 and 20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2 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3809101144"/>
                  </a:ext>
                </a:extLst>
              </a:tr>
              <a:tr h="248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Between 20.1 and 30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3 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3109569260"/>
                  </a:ext>
                </a:extLst>
              </a:tr>
              <a:tr h="248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More than 30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4 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510724436"/>
                  </a:ext>
                </a:extLst>
              </a:tr>
              <a:tr h="248215">
                <a:tc rowSpan="3"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Gleason score of the biopsy</a:t>
                      </a:r>
                      <a:endParaRPr lang="en-US" sz="1200" dirty="0">
                        <a:effectLst/>
                      </a:endParaRP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No pattern 4 or 5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0 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4003090260"/>
                  </a:ext>
                </a:extLst>
              </a:tr>
              <a:tr h="248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Secondary pattern 4 or 5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 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2360401940"/>
                  </a:ext>
                </a:extLst>
              </a:tr>
              <a:tr h="248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Primary pattern 4 or 5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3 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3150801241"/>
                  </a:ext>
                </a:extLst>
              </a:tr>
              <a:tr h="248215">
                <a:tc rowSpan="2">
                  <a:txBody>
                    <a:bodyPr/>
                    <a:lstStyle/>
                    <a:p>
                      <a:r>
                        <a:rPr lang="en-US" sz="1200" b="1" dirty="0"/>
                        <a:t>Clinical stage</a:t>
                      </a:r>
                      <a:endParaRPr lang="en-US" sz="1200" dirty="0"/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T1 or T2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 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319701277"/>
                  </a:ext>
                </a:extLst>
              </a:tr>
              <a:tr h="248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T3a</a:t>
                      </a:r>
                      <a:endParaRPr lang="en-US" sz="1200" dirty="0"/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 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3808683662"/>
                  </a:ext>
                </a:extLst>
              </a:tr>
              <a:tr h="248215">
                <a:tc rowSpan="2"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% Biopsy cores with cancer</a:t>
                      </a:r>
                      <a:endParaRPr lang="en-US" sz="1200" dirty="0">
                        <a:effectLst/>
                      </a:endParaRP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Less than 34%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0 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2337854149"/>
                  </a:ext>
                </a:extLst>
              </a:tr>
              <a:tr h="248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34% or more</a:t>
                      </a:r>
                    </a:p>
                  </a:txBody>
                  <a:tcPr marL="25400" marR="25400" marT="25400" marB="254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 </a:t>
                      </a:r>
                    </a:p>
                  </a:txBody>
                  <a:tcPr marL="25400" marR="25400" marT="25400" marB="25400"/>
                </a:tc>
                <a:extLst>
                  <a:ext uri="{0D108BD9-81ED-4DB2-BD59-A6C34878D82A}">
                    <a16:rowId xmlns:a16="http://schemas.microsoft.com/office/drawing/2014/main" val="3653313641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5E1795F-491F-6945-AD41-C62099174612}"/>
              </a:ext>
            </a:extLst>
          </p:cNvPr>
          <p:cNvSpPr txBox="1">
            <a:spLocks/>
          </p:cNvSpPr>
          <p:nvPr/>
        </p:nvSpPr>
        <p:spPr>
          <a:xfrm>
            <a:off x="417095" y="785715"/>
            <a:ext cx="2385099" cy="2834622"/>
          </a:xfrm>
          <a:prstGeom prst="rect">
            <a:avLst/>
          </a:prstGeom>
        </p:spPr>
        <p:txBody>
          <a:bodyPr lIns="0" rIns="0"/>
          <a:lstStyle>
            <a:lvl1pPr marL="259556" indent="-259556" algn="l" defTabSz="685800" rtl="0" eaLnBrk="1" latinLnBrk="0" hangingPunct="1">
              <a:lnSpc>
                <a:spcPct val="85000"/>
              </a:lnSpc>
              <a:spcBef>
                <a:spcPts val="600"/>
              </a:spcBef>
              <a:buClr>
                <a:schemeClr val="accent1"/>
              </a:buClr>
              <a:buSzPct val="115000"/>
              <a:buFont typeface="Arial"/>
              <a:buChar char="●"/>
              <a:defRPr sz="32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1pPr>
            <a:lvl2pPr marL="554831" indent="-211931" algn="l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Char char="●"/>
              <a:defRPr sz="280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2pPr>
            <a:lvl3pPr marL="809244" indent="-212598" algn="l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Char char="●"/>
              <a:defRPr sz="280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3pPr>
            <a:lvl4pPr marL="1110996" indent="-212598" algn="l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Char char="●"/>
              <a:defRPr sz="280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4pPr>
            <a:lvl5pPr marL="1412748" indent="-212598" algn="l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Char char="●"/>
              <a:defRPr sz="280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400" dirty="0"/>
              <a:t>UCSF-CAPRA Algorithm</a:t>
            </a:r>
          </a:p>
          <a:p>
            <a:r>
              <a:rPr lang="en-US" sz="2000" dirty="0"/>
              <a:t>Low-risk: 0-2</a:t>
            </a:r>
          </a:p>
          <a:p>
            <a:r>
              <a:rPr lang="en-US" sz="2000" dirty="0"/>
              <a:t>Intermediate-risk: 3-5</a:t>
            </a:r>
          </a:p>
          <a:p>
            <a:r>
              <a:rPr lang="en-US" sz="2000" dirty="0"/>
              <a:t>High-risk: 6-10</a:t>
            </a:r>
          </a:p>
        </p:txBody>
      </p:sp>
    </p:spTree>
    <p:extLst>
      <p:ext uri="{BB962C8B-B14F-4D97-AF65-F5344CB8AC3E}">
        <p14:creationId xmlns:p14="http://schemas.microsoft.com/office/powerpoint/2010/main" val="8193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095" y="285709"/>
            <a:ext cx="8471266" cy="458587"/>
          </a:xfrm>
        </p:spPr>
        <p:txBody>
          <a:bodyPr lIns="0" rIns="0"/>
          <a:lstStyle/>
          <a:p>
            <a:r>
              <a:rPr lang="en-US" sz="2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Advances in Imaging Refine Risk of Recurrence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1142178"/>
            <a:ext cx="8309810" cy="3333220"/>
          </a:xfrm>
        </p:spPr>
        <p:txBody>
          <a:bodyPr lIns="0" rIns="0"/>
          <a:lstStyle/>
          <a:p>
            <a:r>
              <a:rPr lang="en-US" dirty="0"/>
              <a:t>Conventional CT</a:t>
            </a:r>
          </a:p>
          <a:p>
            <a:r>
              <a:rPr lang="en-US" dirty="0"/>
              <a:t>MRI</a:t>
            </a:r>
          </a:p>
          <a:p>
            <a:r>
              <a:rPr lang="en-US" dirty="0"/>
              <a:t>PET/CT and PET/MRI</a:t>
            </a:r>
          </a:p>
          <a:p>
            <a:pPr lvl="1"/>
            <a:r>
              <a:rPr lang="en-US" dirty="0" err="1"/>
              <a:t>18F-FDG</a:t>
            </a:r>
            <a:endParaRPr lang="en-US" dirty="0"/>
          </a:p>
          <a:p>
            <a:pPr lvl="1"/>
            <a:r>
              <a:rPr lang="en-US" dirty="0" err="1"/>
              <a:t>11C</a:t>
            </a:r>
            <a:r>
              <a:rPr lang="en-US" dirty="0"/>
              <a:t>- and </a:t>
            </a:r>
            <a:r>
              <a:rPr lang="en-US" dirty="0" err="1"/>
              <a:t>18F</a:t>
            </a:r>
            <a:r>
              <a:rPr lang="en-US" dirty="0"/>
              <a:t>-choline</a:t>
            </a:r>
          </a:p>
          <a:p>
            <a:pPr lvl="1"/>
            <a:r>
              <a:rPr lang="en-US" dirty="0" err="1"/>
              <a:t>68Ga-PSMA</a:t>
            </a:r>
            <a:endParaRPr lang="en-US" dirty="0"/>
          </a:p>
          <a:p>
            <a:pPr lvl="1"/>
            <a:r>
              <a:rPr lang="en-US" dirty="0" err="1"/>
              <a:t>18F-NaF</a:t>
            </a:r>
            <a:endParaRPr lang="en-US" dirty="0"/>
          </a:p>
          <a:p>
            <a:pPr lvl="1"/>
            <a:r>
              <a:rPr lang="en-US" dirty="0" err="1"/>
              <a:t>18F-DHT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0" y="4500247"/>
            <a:ext cx="9144000" cy="643253"/>
          </a:xfrm>
        </p:spPr>
        <p:txBody>
          <a:bodyPr bIns="118872"/>
          <a:lstStyle/>
          <a:p>
            <a:pPr marL="11113" indent="-11113"/>
            <a:r>
              <a:rPr lang="en-US" dirty="0"/>
              <a:t>CT = computerized tomography; DHT = dihydrotestosterone; FDG = </a:t>
            </a:r>
            <a:r>
              <a:rPr lang="en-US" dirty="0" err="1"/>
              <a:t>fludeoxyglucose</a:t>
            </a:r>
            <a:r>
              <a:rPr lang="en-US" dirty="0"/>
              <a:t>; MRI = magnetic resonance imaging; </a:t>
            </a:r>
            <a:r>
              <a:rPr lang="en-US" dirty="0" err="1"/>
              <a:t>NaF</a:t>
            </a:r>
            <a:r>
              <a:rPr lang="en-US" dirty="0"/>
              <a:t> = sodium fluoride; </a:t>
            </a:r>
            <a:br>
              <a:rPr lang="en-US" dirty="0"/>
            </a:br>
            <a:r>
              <a:rPr lang="en-US" dirty="0"/>
              <a:t>PET = positron emission tomography; PSMA = prostate-specific membrane antigen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Perez-Lopez R, et al. </a:t>
            </a:r>
            <a:r>
              <a:rPr lang="en-US" i="1" dirty="0"/>
              <a:t>Radiology</a:t>
            </a:r>
            <a:r>
              <a:rPr lang="en-US" dirty="0"/>
              <a:t>. 2019;292(2):273-286.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5302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"/>
</p:tagLst>
</file>

<file path=ppt/theme/theme1.xml><?xml version="1.0" encoding="utf-8"?>
<a:theme xmlns:a="http://schemas.openxmlformats.org/drawingml/2006/main" name="CMEO_HD">
  <a:themeElements>
    <a:clrScheme name="Custom 9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B273E"/>
      </a:accent1>
      <a:accent2>
        <a:srgbClr val="5C6B72"/>
      </a:accent2>
      <a:accent3>
        <a:srgbClr val="629E3A"/>
      </a:accent3>
      <a:accent4>
        <a:srgbClr val="B93A1E"/>
      </a:accent4>
      <a:accent5>
        <a:srgbClr val="3F193A"/>
      </a:accent5>
      <a:accent6>
        <a:srgbClr val="77CFF5"/>
      </a:accent6>
      <a:hlink>
        <a:srgbClr val="0B273E"/>
      </a:hlink>
      <a:folHlink>
        <a:srgbClr val="5C6B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EO New_HD" id="{E321E0B0-04D8-0141-957E-1006703DA162}" vid="{BCFCC35E-F291-DA40-8969-6B71F120864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CMEO_HD</Template>
  <TotalTime>3837</TotalTime>
  <Words>1779</Words>
  <Application>Microsoft Office PowerPoint</Application>
  <PresentationFormat>On-screen Show (16:9)</PresentationFormat>
  <Paragraphs>310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Avenir Book</vt:lpstr>
      <vt:lpstr>Calibri</vt:lpstr>
      <vt:lpstr>CMEO_HD</vt:lpstr>
      <vt:lpstr>PowerPoint Presentation</vt:lpstr>
      <vt:lpstr>Cora N. Sternberg MD, FACP</vt:lpstr>
      <vt:lpstr>Peter R. Carroll, MD, MPH</vt:lpstr>
      <vt:lpstr>Learning  Objective </vt:lpstr>
      <vt:lpstr>Learning  Objective </vt:lpstr>
      <vt:lpstr>Biochemical Recurrence</vt:lpstr>
      <vt:lpstr>Anticipating Risk of BCR at Time of Diagnosis</vt:lpstr>
      <vt:lpstr>Anticipating Risk of BCR at Time of Diagnosis (cont.)</vt:lpstr>
      <vt:lpstr>Advances in Imaging Refine Risk of Recurrence</vt:lpstr>
      <vt:lpstr>Oligometastatic Disease</vt:lpstr>
      <vt:lpstr>BCR is a Spectrum of Disease</vt:lpstr>
      <vt:lpstr>Risk of Disease Progression</vt:lpstr>
      <vt:lpstr>Treatment Decision</vt:lpstr>
      <vt:lpstr>Adjuvant vs. Salvage Radiotherapy for BCR</vt:lpstr>
      <vt:lpstr>Adjuvant Radiotherapy Associated with Lower All-cause Mortality (ACM)</vt:lpstr>
      <vt:lpstr>68Ga-PSMA-11 PET Accuracy in Identifying Recurrent Prostate Cancer</vt:lpstr>
      <vt:lpstr>Advance Imaging Plays a Role in Guiding Treatment Decisions</vt:lpstr>
      <vt:lpstr>Genomic Profiling Complements Imaging</vt:lpstr>
      <vt:lpstr>SMART Goals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Jan Perez</dc:creator>
  <cp:lastModifiedBy>David Modrak</cp:lastModifiedBy>
  <cp:revision>46</cp:revision>
  <dcterms:created xsi:type="dcterms:W3CDTF">2021-04-03T14:18:37Z</dcterms:created>
  <dcterms:modified xsi:type="dcterms:W3CDTF">2021-07-20T02:04:33Z</dcterms:modified>
</cp:coreProperties>
</file>