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1"/>
  </p:sldMasterIdLst>
  <p:notesMasterIdLst>
    <p:notesMasterId r:id="rId25"/>
  </p:notesMasterIdLst>
  <p:handoutMasterIdLst>
    <p:handoutMasterId r:id="rId26"/>
  </p:handoutMasterIdLst>
  <p:sldIdLst>
    <p:sldId id="2688" r:id="rId2"/>
    <p:sldId id="4502" r:id="rId3"/>
    <p:sldId id="4288" r:id="rId4"/>
    <p:sldId id="4503" r:id="rId5"/>
    <p:sldId id="290" r:id="rId6"/>
    <p:sldId id="4313" r:id="rId7"/>
    <p:sldId id="4307" r:id="rId8"/>
    <p:sldId id="4295" r:id="rId9"/>
    <p:sldId id="4296" r:id="rId10"/>
    <p:sldId id="4314" r:id="rId11"/>
    <p:sldId id="4298" r:id="rId12"/>
    <p:sldId id="4299" r:id="rId13"/>
    <p:sldId id="4300" r:id="rId14"/>
    <p:sldId id="4301" r:id="rId15"/>
    <p:sldId id="4308" r:id="rId16"/>
    <p:sldId id="4302" r:id="rId17"/>
    <p:sldId id="4303" r:id="rId18"/>
    <p:sldId id="4309" r:id="rId19"/>
    <p:sldId id="4310" r:id="rId20"/>
    <p:sldId id="4311" r:id="rId21"/>
    <p:sldId id="4312" r:id="rId22"/>
    <p:sldId id="288" r:id="rId23"/>
    <p:sldId id="4381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36"/>
    <a:srgbClr val="E8E8E8"/>
    <a:srgbClr val="FCF8FA"/>
    <a:srgbClr val="CCCDCE"/>
    <a:srgbClr val="2B6414"/>
    <a:srgbClr val="1D4B6F"/>
    <a:srgbClr val="567896"/>
    <a:srgbClr val="A65C62"/>
    <a:srgbClr val="9DB3AC"/>
    <a:srgbClr val="738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5"/>
    <p:restoredTop sz="95082"/>
  </p:normalViewPr>
  <p:slideViewPr>
    <p:cSldViewPr snapToGrid="0" snapToObjects="1">
      <p:cViewPr varScale="1">
        <p:scale>
          <a:sx n="109" d="100"/>
          <a:sy n="109" d="100"/>
        </p:scale>
        <p:origin x="547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8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odrak" userId="a441ea41-a2b3-4239-bd2a-8abb7ef788d0" providerId="ADAL" clId="{09935559-5FDD-4D89-A135-E17F25D2ED27}"/>
    <pc:docChg chg="undo custSel modSld sldOrd">
      <pc:chgData name="David Modrak" userId="a441ea41-a2b3-4239-bd2a-8abb7ef788d0" providerId="ADAL" clId="{09935559-5FDD-4D89-A135-E17F25D2ED27}" dt="2021-07-03T03:14:20.617" v="455" actId="255"/>
      <pc:docMkLst>
        <pc:docMk/>
      </pc:docMkLst>
      <pc:sldChg chg="modSp mod">
        <pc:chgData name="David Modrak" userId="a441ea41-a2b3-4239-bd2a-8abb7ef788d0" providerId="ADAL" clId="{09935559-5FDD-4D89-A135-E17F25D2ED27}" dt="2021-07-03T03:14:20.617" v="455" actId="255"/>
        <pc:sldMkLst>
          <pc:docMk/>
          <pc:sldMk cId="1572322400" sldId="288"/>
        </pc:sldMkLst>
        <pc:spChg chg="mod">
          <ac:chgData name="David Modrak" userId="a441ea41-a2b3-4239-bd2a-8abb7ef788d0" providerId="ADAL" clId="{09935559-5FDD-4D89-A135-E17F25D2ED27}" dt="2021-07-03T03:14:20.617" v="455" actId="255"/>
          <ac:spMkLst>
            <pc:docMk/>
            <pc:sldMk cId="1572322400" sldId="288"/>
            <ac:spMk id="6" creationId="{8D666978-5C49-4345-95DF-E41953802D5D}"/>
          </ac:spMkLst>
        </pc:spChg>
      </pc:sldChg>
      <pc:sldChg chg="modSp mod">
        <pc:chgData name="David Modrak" userId="a441ea41-a2b3-4239-bd2a-8abb7ef788d0" providerId="ADAL" clId="{09935559-5FDD-4D89-A135-E17F25D2ED27}" dt="2021-06-24T19:23:41.214" v="108" actId="6549"/>
        <pc:sldMkLst>
          <pc:docMk/>
          <pc:sldMk cId="983160028" sldId="2688"/>
        </pc:sldMkLst>
        <pc:spChg chg="mod">
          <ac:chgData name="David Modrak" userId="a441ea41-a2b3-4239-bd2a-8abb7ef788d0" providerId="ADAL" clId="{09935559-5FDD-4D89-A135-E17F25D2ED27}" dt="2021-06-24T19:23:41.214" v="108" actId="6549"/>
          <ac:spMkLst>
            <pc:docMk/>
            <pc:sldMk cId="983160028" sldId="2688"/>
            <ac:spMk id="3" creationId="{EFB2181B-8BA2-3B41-91B3-CFBE1B1F633B}"/>
          </ac:spMkLst>
        </pc:spChg>
      </pc:sldChg>
      <pc:sldChg chg="modSp mod">
        <pc:chgData name="David Modrak" userId="a441ea41-a2b3-4239-bd2a-8abb7ef788d0" providerId="ADAL" clId="{09935559-5FDD-4D89-A135-E17F25D2ED27}" dt="2021-06-22T02:07:50.302" v="61" actId="20577"/>
        <pc:sldMkLst>
          <pc:docMk/>
          <pc:sldMk cId="738218476" sldId="4288"/>
        </pc:sldMkLst>
        <pc:spChg chg="mod">
          <ac:chgData name="David Modrak" userId="a441ea41-a2b3-4239-bd2a-8abb7ef788d0" providerId="ADAL" clId="{09935559-5FDD-4D89-A135-E17F25D2ED27}" dt="2021-06-22T02:07:50.302" v="61" actId="20577"/>
          <ac:spMkLst>
            <pc:docMk/>
            <pc:sldMk cId="738218476" sldId="4288"/>
            <ac:spMk id="2" creationId="{00000000-0000-0000-0000-000000000000}"/>
          </ac:spMkLst>
        </pc:spChg>
      </pc:sldChg>
      <pc:sldChg chg="modSp mod">
        <pc:chgData name="David Modrak" userId="a441ea41-a2b3-4239-bd2a-8abb7ef788d0" providerId="ADAL" clId="{09935559-5FDD-4D89-A135-E17F25D2ED27}" dt="2021-07-02T20:45:54.587" v="424" actId="207"/>
        <pc:sldMkLst>
          <pc:docMk/>
          <pc:sldMk cId="4277647942" sldId="4295"/>
        </pc:sldMkLst>
        <pc:spChg chg="mod">
          <ac:chgData name="David Modrak" userId="a441ea41-a2b3-4239-bd2a-8abb7ef788d0" providerId="ADAL" clId="{09935559-5FDD-4D89-A135-E17F25D2ED27}" dt="2021-07-02T20:45:30.215" v="418" actId="1037"/>
          <ac:spMkLst>
            <pc:docMk/>
            <pc:sldMk cId="4277647942" sldId="4295"/>
            <ac:spMk id="8" creationId="{7D9671B1-4DB2-4020-8BF6-BE0F87087EC9}"/>
          </ac:spMkLst>
        </pc:spChg>
        <pc:spChg chg="mod">
          <ac:chgData name="David Modrak" userId="a441ea41-a2b3-4239-bd2a-8abb7ef788d0" providerId="ADAL" clId="{09935559-5FDD-4D89-A135-E17F25D2ED27}" dt="2021-07-02T20:45:30.215" v="418" actId="1037"/>
          <ac:spMkLst>
            <pc:docMk/>
            <pc:sldMk cId="4277647942" sldId="4295"/>
            <ac:spMk id="10" creationId="{6C584DAA-3956-4AB3-8CFE-D832CA14EA69}"/>
          </ac:spMkLst>
        </pc:spChg>
        <pc:graphicFrameChg chg="modGraphic">
          <ac:chgData name="David Modrak" userId="a441ea41-a2b3-4239-bd2a-8abb7ef788d0" providerId="ADAL" clId="{09935559-5FDD-4D89-A135-E17F25D2ED27}" dt="2021-07-02T20:45:54.587" v="424" actId="207"/>
          <ac:graphicFrameMkLst>
            <pc:docMk/>
            <pc:sldMk cId="4277647942" sldId="4295"/>
            <ac:graphicFrameMk id="7" creationId="{7A0B8988-E1CC-4C85-894F-6B9D8FB05554}"/>
          </ac:graphicFrameMkLst>
        </pc:graphicFrameChg>
      </pc:sldChg>
      <pc:sldChg chg="modSp mod">
        <pc:chgData name="David Modrak" userId="a441ea41-a2b3-4239-bd2a-8abb7ef788d0" providerId="ADAL" clId="{09935559-5FDD-4D89-A135-E17F25D2ED27}" dt="2021-06-21T16:01:00.770" v="36" actId="20577"/>
        <pc:sldMkLst>
          <pc:docMk/>
          <pc:sldMk cId="3278943642" sldId="4298"/>
        </pc:sldMkLst>
        <pc:spChg chg="mod">
          <ac:chgData name="David Modrak" userId="a441ea41-a2b3-4239-bd2a-8abb7ef788d0" providerId="ADAL" clId="{09935559-5FDD-4D89-A135-E17F25D2ED27}" dt="2021-06-21T16:01:00.770" v="36" actId="20577"/>
          <ac:spMkLst>
            <pc:docMk/>
            <pc:sldMk cId="3278943642" sldId="4298"/>
            <ac:spMk id="3" creationId="{00000000-0000-0000-0000-000000000000}"/>
          </ac:spMkLst>
        </pc:spChg>
      </pc:sldChg>
      <pc:sldChg chg="modSp mod">
        <pc:chgData name="David Modrak" userId="a441ea41-a2b3-4239-bd2a-8abb7ef788d0" providerId="ADAL" clId="{09935559-5FDD-4D89-A135-E17F25D2ED27}" dt="2021-07-02T21:32:12.713" v="429" actId="6549"/>
        <pc:sldMkLst>
          <pc:docMk/>
          <pc:sldMk cId="1393207713" sldId="4299"/>
        </pc:sldMkLst>
        <pc:spChg chg="mod">
          <ac:chgData name="David Modrak" userId="a441ea41-a2b3-4239-bd2a-8abb7ef788d0" providerId="ADAL" clId="{09935559-5FDD-4D89-A135-E17F25D2ED27}" dt="2021-07-02T21:32:12.713" v="429" actId="6549"/>
          <ac:spMkLst>
            <pc:docMk/>
            <pc:sldMk cId="1393207713" sldId="4299"/>
            <ac:spMk id="3" creationId="{00000000-0000-0000-0000-000000000000}"/>
          </ac:spMkLst>
        </pc:spChg>
      </pc:sldChg>
      <pc:sldChg chg="modSp mod">
        <pc:chgData name="David Modrak" userId="a441ea41-a2b3-4239-bd2a-8abb7ef788d0" providerId="ADAL" clId="{09935559-5FDD-4D89-A135-E17F25D2ED27}" dt="2021-06-21T16:03:52.598" v="49" actId="6549"/>
        <pc:sldMkLst>
          <pc:docMk/>
          <pc:sldMk cId="438595936" sldId="4300"/>
        </pc:sldMkLst>
        <pc:spChg chg="mod">
          <ac:chgData name="David Modrak" userId="a441ea41-a2b3-4239-bd2a-8abb7ef788d0" providerId="ADAL" clId="{09935559-5FDD-4D89-A135-E17F25D2ED27}" dt="2021-06-21T16:03:52.598" v="49" actId="6549"/>
          <ac:spMkLst>
            <pc:docMk/>
            <pc:sldMk cId="438595936" sldId="4300"/>
            <ac:spMk id="3" creationId="{00000000-0000-0000-0000-000000000000}"/>
          </ac:spMkLst>
        </pc:spChg>
      </pc:sldChg>
      <pc:sldChg chg="modSp mod">
        <pc:chgData name="David Modrak" userId="a441ea41-a2b3-4239-bd2a-8abb7ef788d0" providerId="ADAL" clId="{09935559-5FDD-4D89-A135-E17F25D2ED27}" dt="2021-07-03T02:47:41.711" v="451" actId="20577"/>
        <pc:sldMkLst>
          <pc:docMk/>
          <pc:sldMk cId="118036667" sldId="4302"/>
        </pc:sldMkLst>
        <pc:spChg chg="mod">
          <ac:chgData name="David Modrak" userId="a441ea41-a2b3-4239-bd2a-8abb7ef788d0" providerId="ADAL" clId="{09935559-5FDD-4D89-A135-E17F25D2ED27}" dt="2021-07-03T02:47:41.711" v="451" actId="20577"/>
          <ac:spMkLst>
            <pc:docMk/>
            <pc:sldMk cId="118036667" sldId="4302"/>
            <ac:spMk id="2" creationId="{00000000-0000-0000-0000-000000000000}"/>
          </ac:spMkLst>
        </pc:spChg>
        <pc:spChg chg="mod">
          <ac:chgData name="David Modrak" userId="a441ea41-a2b3-4239-bd2a-8abb7ef788d0" providerId="ADAL" clId="{09935559-5FDD-4D89-A135-E17F25D2ED27}" dt="2021-06-22T02:09:35.477" v="67" actId="6549"/>
          <ac:spMkLst>
            <pc:docMk/>
            <pc:sldMk cId="118036667" sldId="4302"/>
            <ac:spMk id="3" creationId="{00000000-0000-0000-0000-000000000000}"/>
          </ac:spMkLst>
        </pc:spChg>
      </pc:sldChg>
      <pc:sldChg chg="delSp modSp mod">
        <pc:chgData name="David Modrak" userId="a441ea41-a2b3-4239-bd2a-8abb7ef788d0" providerId="ADAL" clId="{09935559-5FDD-4D89-A135-E17F25D2ED27}" dt="2021-07-02T19:57:16.895" v="409" actId="1036"/>
        <pc:sldMkLst>
          <pc:docMk/>
          <pc:sldMk cId="2469844842" sldId="4307"/>
        </pc:sldMkLst>
        <pc:spChg chg="mod">
          <ac:chgData name="David Modrak" userId="a441ea41-a2b3-4239-bd2a-8abb7ef788d0" providerId="ADAL" clId="{09935559-5FDD-4D89-A135-E17F25D2ED27}" dt="2021-07-02T19:55:00.771" v="385" actId="1037"/>
          <ac:spMkLst>
            <pc:docMk/>
            <pc:sldMk cId="2469844842" sldId="4307"/>
            <ac:spMk id="3" creationId="{9E8C8726-2DB3-4E35-9EBD-F4E98E13DA09}"/>
          </ac:spMkLst>
        </pc:spChg>
        <pc:spChg chg="mod">
          <ac:chgData name="David Modrak" userId="a441ea41-a2b3-4239-bd2a-8abb7ef788d0" providerId="ADAL" clId="{09935559-5FDD-4D89-A135-E17F25D2ED27}" dt="2021-07-02T19:57:16.895" v="409" actId="1036"/>
          <ac:spMkLst>
            <pc:docMk/>
            <pc:sldMk cId="2469844842" sldId="4307"/>
            <ac:spMk id="6" creationId="{24A59B0F-D934-524D-8723-80DE6109A19A}"/>
          </ac:spMkLst>
        </pc:spChg>
        <pc:spChg chg="mod">
          <ac:chgData name="David Modrak" userId="a441ea41-a2b3-4239-bd2a-8abb7ef788d0" providerId="ADAL" clId="{09935559-5FDD-4D89-A135-E17F25D2ED27}" dt="2021-07-02T19:50:06.216" v="321" actId="20577"/>
          <ac:spMkLst>
            <pc:docMk/>
            <pc:sldMk cId="2469844842" sldId="4307"/>
            <ac:spMk id="12" creationId="{32F553C2-F94C-4B3F-94DE-1C3BD5E78A3E}"/>
          </ac:spMkLst>
        </pc:spChg>
        <pc:spChg chg="mod">
          <ac:chgData name="David Modrak" userId="a441ea41-a2b3-4239-bd2a-8abb7ef788d0" providerId="ADAL" clId="{09935559-5FDD-4D89-A135-E17F25D2ED27}" dt="2021-06-22T02:08:17.401" v="65" actId="1035"/>
          <ac:spMkLst>
            <pc:docMk/>
            <pc:sldMk cId="2469844842" sldId="4307"/>
            <ac:spMk id="14" creationId="{BD6C8EDE-17D6-4ED9-BA9A-62D11E8649B8}"/>
          </ac:spMkLst>
        </pc:spChg>
        <pc:spChg chg="del mod">
          <ac:chgData name="David Modrak" userId="a441ea41-a2b3-4239-bd2a-8abb7ef788d0" providerId="ADAL" clId="{09935559-5FDD-4D89-A135-E17F25D2ED27}" dt="2021-07-02T19:55:12.731" v="388" actId="478"/>
          <ac:spMkLst>
            <pc:docMk/>
            <pc:sldMk cId="2469844842" sldId="4307"/>
            <ac:spMk id="18" creationId="{D5FCEE90-C0A1-462B-8EE3-3275A5C2C30D}"/>
          </ac:spMkLst>
        </pc:spChg>
        <pc:spChg chg="mod">
          <ac:chgData name="David Modrak" userId="a441ea41-a2b3-4239-bd2a-8abb7ef788d0" providerId="ADAL" clId="{09935559-5FDD-4D89-A135-E17F25D2ED27}" dt="2021-07-02T19:49:51.743" v="311" actId="20577"/>
          <ac:spMkLst>
            <pc:docMk/>
            <pc:sldMk cId="2469844842" sldId="4307"/>
            <ac:spMk id="25" creationId="{F8A71876-B873-4D85-AB43-B6C7755AEBE4}"/>
          </ac:spMkLst>
        </pc:spChg>
        <pc:spChg chg="mod">
          <ac:chgData name="David Modrak" userId="a441ea41-a2b3-4239-bd2a-8abb7ef788d0" providerId="ADAL" clId="{09935559-5FDD-4D89-A135-E17F25D2ED27}" dt="2021-07-02T19:57:16.895" v="409" actId="1036"/>
          <ac:spMkLst>
            <pc:docMk/>
            <pc:sldMk cId="2469844842" sldId="4307"/>
            <ac:spMk id="26" creationId="{60796CAD-9DD5-184B-AB31-1FEA2F8E1483}"/>
          </ac:spMkLst>
        </pc:spChg>
        <pc:spChg chg="mod">
          <ac:chgData name="David Modrak" userId="a441ea41-a2b3-4239-bd2a-8abb7ef788d0" providerId="ADAL" clId="{09935559-5FDD-4D89-A135-E17F25D2ED27}" dt="2021-07-02T19:57:16.895" v="409" actId="1036"/>
          <ac:spMkLst>
            <pc:docMk/>
            <pc:sldMk cId="2469844842" sldId="4307"/>
            <ac:spMk id="27" creationId="{C4FE781E-55DF-E845-8ABF-FF5639413C2C}"/>
          </ac:spMkLst>
        </pc:spChg>
        <pc:spChg chg="mod">
          <ac:chgData name="David Modrak" userId="a441ea41-a2b3-4239-bd2a-8abb7ef788d0" providerId="ADAL" clId="{09935559-5FDD-4D89-A135-E17F25D2ED27}" dt="2021-07-02T19:57:16.895" v="409" actId="1036"/>
          <ac:spMkLst>
            <pc:docMk/>
            <pc:sldMk cId="2469844842" sldId="4307"/>
            <ac:spMk id="28" creationId="{5E883938-DEA3-D34D-9458-6AF9EB3B8BD3}"/>
          </ac:spMkLst>
        </pc:spChg>
        <pc:spChg chg="mod">
          <ac:chgData name="David Modrak" userId="a441ea41-a2b3-4239-bd2a-8abb7ef788d0" providerId="ADAL" clId="{09935559-5FDD-4D89-A135-E17F25D2ED27}" dt="2021-07-02T19:56:58.475" v="407" actId="122"/>
          <ac:spMkLst>
            <pc:docMk/>
            <pc:sldMk cId="2469844842" sldId="4307"/>
            <ac:spMk id="29" creationId="{BCF8F4F3-BA30-8C42-B057-8DBBA2ADC5A8}"/>
          </ac:spMkLst>
        </pc:spChg>
        <pc:cxnChg chg="mod">
          <ac:chgData name="David Modrak" userId="a441ea41-a2b3-4239-bd2a-8abb7ef788d0" providerId="ADAL" clId="{09935559-5FDD-4D89-A135-E17F25D2ED27}" dt="2021-06-21T16:06:52.656" v="56" actId="14861"/>
          <ac:cxnSpMkLst>
            <pc:docMk/>
            <pc:sldMk cId="2469844842" sldId="4307"/>
            <ac:cxnSpMk id="5" creationId="{BF817957-E6C9-425A-9E2F-C389515B4B61}"/>
          </ac:cxnSpMkLst>
        </pc:cxnChg>
      </pc:sldChg>
      <pc:sldChg chg="modSp mod">
        <pc:chgData name="David Modrak" userId="a441ea41-a2b3-4239-bd2a-8abb7ef788d0" providerId="ADAL" clId="{09935559-5FDD-4D89-A135-E17F25D2ED27}" dt="2021-07-03T02:42:37.297" v="434" actId="20577"/>
        <pc:sldMkLst>
          <pc:docMk/>
          <pc:sldMk cId="4140953692" sldId="4308"/>
        </pc:sldMkLst>
        <pc:spChg chg="mod">
          <ac:chgData name="David Modrak" userId="a441ea41-a2b3-4239-bd2a-8abb7ef788d0" providerId="ADAL" clId="{09935559-5FDD-4D89-A135-E17F25D2ED27}" dt="2021-07-03T02:42:37.297" v="434" actId="20577"/>
          <ac:spMkLst>
            <pc:docMk/>
            <pc:sldMk cId="4140953692" sldId="4308"/>
            <ac:spMk id="2" creationId="{00000000-0000-0000-0000-000000000000}"/>
          </ac:spMkLst>
        </pc:spChg>
        <pc:spChg chg="mod">
          <ac:chgData name="David Modrak" userId="a441ea41-a2b3-4239-bd2a-8abb7ef788d0" providerId="ADAL" clId="{09935559-5FDD-4D89-A135-E17F25D2ED27}" dt="2021-07-02T19:53:51.035" v="372" actId="20577"/>
          <ac:spMkLst>
            <pc:docMk/>
            <pc:sldMk cId="4140953692" sldId="4308"/>
            <ac:spMk id="3" creationId="{00000000-0000-0000-0000-000000000000}"/>
          </ac:spMkLst>
        </pc:spChg>
      </pc:sldChg>
      <pc:sldChg chg="modSp mod">
        <pc:chgData name="David Modrak" userId="a441ea41-a2b3-4239-bd2a-8abb7ef788d0" providerId="ADAL" clId="{09935559-5FDD-4D89-A135-E17F25D2ED27}" dt="2021-07-03T02:57:51.726" v="453" actId="6549"/>
        <pc:sldMkLst>
          <pc:docMk/>
          <pc:sldMk cId="4167792454" sldId="4309"/>
        </pc:sldMkLst>
        <pc:spChg chg="mod">
          <ac:chgData name="David Modrak" userId="a441ea41-a2b3-4239-bd2a-8abb7ef788d0" providerId="ADAL" clId="{09935559-5FDD-4D89-A135-E17F25D2ED27}" dt="2021-07-03T02:57:51.726" v="453" actId="6549"/>
          <ac:spMkLst>
            <pc:docMk/>
            <pc:sldMk cId="4167792454" sldId="4309"/>
            <ac:spMk id="2" creationId="{00000000-0000-0000-0000-000000000000}"/>
          </ac:spMkLst>
        </pc:spChg>
        <pc:cxnChg chg="mod">
          <ac:chgData name="David Modrak" userId="a441ea41-a2b3-4239-bd2a-8abb7ef788d0" providerId="ADAL" clId="{09935559-5FDD-4D89-A135-E17F25D2ED27}" dt="2021-06-21T16:06:20.921" v="53" actId="14861"/>
          <ac:cxnSpMkLst>
            <pc:docMk/>
            <pc:sldMk cId="4167792454" sldId="4309"/>
            <ac:cxnSpMk id="14" creationId="{4497F369-65DC-469A-BEF1-8448E3D727A9}"/>
          </ac:cxnSpMkLst>
        </pc:cxnChg>
      </pc:sldChg>
      <pc:sldChg chg="modSp mod">
        <pc:chgData name="David Modrak" userId="a441ea41-a2b3-4239-bd2a-8abb7ef788d0" providerId="ADAL" clId="{09935559-5FDD-4D89-A135-E17F25D2ED27}" dt="2021-06-21T16:07:46.563" v="60" actId="14861"/>
        <pc:sldMkLst>
          <pc:docMk/>
          <pc:sldMk cId="493908298" sldId="4310"/>
        </pc:sldMkLst>
        <pc:cxnChg chg="mod">
          <ac:chgData name="David Modrak" userId="a441ea41-a2b3-4239-bd2a-8abb7ef788d0" providerId="ADAL" clId="{09935559-5FDD-4D89-A135-E17F25D2ED27}" dt="2021-06-21T16:07:46.563" v="60" actId="14861"/>
          <ac:cxnSpMkLst>
            <pc:docMk/>
            <pc:sldMk cId="493908298" sldId="4310"/>
            <ac:cxnSpMk id="6" creationId="{8568E300-F015-6F4C-A721-553AC04E57DB}"/>
          </ac:cxnSpMkLst>
        </pc:cxnChg>
        <pc:cxnChg chg="mod">
          <ac:chgData name="David Modrak" userId="a441ea41-a2b3-4239-bd2a-8abb7ef788d0" providerId="ADAL" clId="{09935559-5FDD-4D89-A135-E17F25D2ED27}" dt="2021-06-21T16:07:46.563" v="60" actId="14861"/>
          <ac:cxnSpMkLst>
            <pc:docMk/>
            <pc:sldMk cId="493908298" sldId="4310"/>
            <ac:cxnSpMk id="10" creationId="{6254DBF6-5967-834D-8318-385B6FC9C23D}"/>
          </ac:cxnSpMkLst>
        </pc:cxnChg>
        <pc:cxnChg chg="mod">
          <ac:chgData name="David Modrak" userId="a441ea41-a2b3-4239-bd2a-8abb7ef788d0" providerId="ADAL" clId="{09935559-5FDD-4D89-A135-E17F25D2ED27}" dt="2021-06-21T16:07:46.563" v="60" actId="14861"/>
          <ac:cxnSpMkLst>
            <pc:docMk/>
            <pc:sldMk cId="493908298" sldId="4310"/>
            <ac:cxnSpMk id="16" creationId="{EB764DA2-15B2-8946-9069-0D5D57FE77E5}"/>
          </ac:cxnSpMkLst>
        </pc:cxnChg>
      </pc:sldChg>
      <pc:sldChg chg="modSp mod ord">
        <pc:chgData name="David Modrak" userId="a441ea41-a2b3-4239-bd2a-8abb7ef788d0" providerId="ADAL" clId="{09935559-5FDD-4D89-A135-E17F25D2ED27}" dt="2021-06-24T02:11:25.767" v="102" actId="20577"/>
        <pc:sldMkLst>
          <pc:docMk/>
          <pc:sldMk cId="421335633" sldId="4503"/>
        </pc:sldMkLst>
        <pc:spChg chg="mod">
          <ac:chgData name="David Modrak" userId="a441ea41-a2b3-4239-bd2a-8abb7ef788d0" providerId="ADAL" clId="{09935559-5FDD-4D89-A135-E17F25D2ED27}" dt="2021-06-24T02:11:25.767" v="102" actId="20577"/>
          <ac:spMkLst>
            <pc:docMk/>
            <pc:sldMk cId="421335633" sldId="4503"/>
            <ac:spMk id="3" creationId="{FD49C6DF-AB7E-484D-BFEC-A5C77B4F7D25}"/>
          </ac:spMkLst>
        </pc:spChg>
      </pc:sldChg>
    </pc:docChg>
  </pc:docChgLst>
  <pc:docChgLst>
    <pc:chgData name="David Modrak" userId="a441ea41-a2b3-4239-bd2a-8abb7ef788d0" providerId="ADAL" clId="{BD05D031-BEDD-470E-91D0-3F23981D686B}"/>
    <pc:docChg chg="modSld">
      <pc:chgData name="David Modrak" userId="a441ea41-a2b3-4239-bd2a-8abb7ef788d0" providerId="ADAL" clId="{BD05D031-BEDD-470E-91D0-3F23981D686B}" dt="2021-07-20T16:42:42.661" v="0" actId="403"/>
      <pc:docMkLst>
        <pc:docMk/>
      </pc:docMkLst>
      <pc:sldChg chg="modSp mod">
        <pc:chgData name="David Modrak" userId="a441ea41-a2b3-4239-bd2a-8abb7ef788d0" providerId="ADAL" clId="{BD05D031-BEDD-470E-91D0-3F23981D686B}" dt="2021-07-20T16:42:42.661" v="0" actId="403"/>
        <pc:sldMkLst>
          <pc:docMk/>
          <pc:sldMk cId="4167792454" sldId="4309"/>
        </pc:sldMkLst>
        <pc:spChg chg="mod">
          <ac:chgData name="David Modrak" userId="a441ea41-a2b3-4239-bd2a-8abb7ef788d0" providerId="ADAL" clId="{BD05D031-BEDD-470E-91D0-3F23981D686B}" dt="2021-07-20T16:42:42.661" v="0" actId="403"/>
          <ac:spMkLst>
            <pc:docMk/>
            <pc:sldMk cId="4167792454" sldId="4309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904F2-2E54-6D4F-9145-FF70E65C41AE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47599-E2E1-5B48-9E7A-469EF857F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92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021D8-40CD-BC42-85F5-94A06F6FE532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6E1A8-6D11-D944-BA46-3CE3E43A5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5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0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F70242-DC17-CC40-8CC6-9AC28A517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004912"/>
            <a:ext cx="5387976" cy="1138773"/>
          </a:xfrm>
        </p:spPr>
        <p:txBody>
          <a:bodyPr anchor="b"/>
          <a:lstStyle>
            <a:lvl1pPr algn="l">
              <a:defRPr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9276" y="3277801"/>
            <a:ext cx="5387975" cy="1154906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C5DBE6-3A37-8445-A714-723C83A6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274" y="439793"/>
            <a:ext cx="3965192" cy="12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734D3-B174-7B4B-A9B6-13CEBC67F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49275" y="448866"/>
            <a:ext cx="8001000" cy="4242197"/>
          </a:xfr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596646" indent="0" algn="ctr">
              <a:buNone/>
              <a:defRPr>
                <a:solidFill>
                  <a:schemeClr val="bg2"/>
                </a:solidFill>
              </a:defRPr>
            </a:lvl3pPr>
            <a:lvl4pPr marL="898398" indent="0" algn="ctr">
              <a:buNone/>
              <a:defRPr>
                <a:solidFill>
                  <a:schemeClr val="bg2"/>
                </a:solidFill>
              </a:defRPr>
            </a:lvl4pPr>
            <a:lvl5pPr marL="120015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3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33387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88467"/>
            <a:ext cx="8309810" cy="510909"/>
          </a:xfrm>
        </p:spPr>
        <p:txBody>
          <a:bodyPr wrap="square" anchor="b" anchorCtr="0">
            <a:spAutoFit/>
          </a:bodyPr>
          <a:lstStyle>
            <a:lvl1pPr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 lIns="0" rIns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7095" y="469298"/>
            <a:ext cx="8309810" cy="461665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4892662"/>
            <a:ext cx="8726905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9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155519"/>
            <a:ext cx="8309810" cy="615553"/>
          </a:xfrm>
        </p:spPr>
        <p:txBody>
          <a:bodyPr/>
          <a:lstStyle>
            <a:lvl1pPr>
              <a:defRPr baseline="0">
                <a:solidFill>
                  <a:srgbClr val="77CFF5"/>
                </a:solidFill>
              </a:defRPr>
            </a:lvl1pPr>
          </a:lstStyle>
          <a:p>
            <a:r>
              <a:rPr lang="en-US" dirty="0"/>
              <a:t>Audience Response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095" y="2035035"/>
            <a:ext cx="8309810" cy="510909"/>
          </a:xfrm>
        </p:spPr>
        <p:txBody>
          <a:bodyPr wrap="square">
            <a:spAutoFit/>
          </a:bodyPr>
          <a:lstStyle>
            <a:lvl1pPr marL="0" indent="0">
              <a:buSzPct val="100000"/>
              <a:buFont typeface="+mj-lt"/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17095" y="2871345"/>
            <a:ext cx="8309810" cy="458587"/>
          </a:xfrm>
        </p:spPr>
        <p:txBody>
          <a:bodyPr wrap="square">
            <a:spAutoFit/>
          </a:bodyPr>
          <a:lstStyle>
            <a:lvl1pPr marL="385763" indent="-385763">
              <a:buClr>
                <a:schemeClr val="accent2"/>
              </a:buClr>
              <a:buSzPct val="100000"/>
              <a:buFont typeface="+mj-lt"/>
              <a:buAutoNum type="alphaUcPeriod"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9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59548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7095" y="1155031"/>
            <a:ext cx="4018379" cy="2826378"/>
          </a:xfrm>
        </p:spPr>
        <p:txBody>
          <a:bodyPr wrap="square">
            <a:noAutofit/>
          </a:bodyPr>
          <a:lstStyle>
            <a:lvl1pPr marL="260747" indent="-260747"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4073" y="1155031"/>
            <a:ext cx="4062831" cy="2826378"/>
          </a:xfrm>
        </p:spPr>
        <p:txBody>
          <a:bodyPr wrap="square">
            <a:noAutofit/>
          </a:bodyPr>
          <a:lstStyle>
            <a:lvl1pPr marL="260747" indent="-260747"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59548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3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4892662"/>
            <a:ext cx="9144001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Font typeface="Arial"/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593A72-1176-AC45-BBF4-B4F41D5C1E6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8168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181680"/>
            <a:ext cx="8309810" cy="563231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83155A-85F1-0E44-9B1D-D1F158D5D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94998"/>
            <a:ext cx="9144000" cy="297004"/>
          </a:xfrm>
        </p:spPr>
        <p:txBody>
          <a:bodyPr lIns="228600" bIns="118872" anchor="b" anchorCtr="0">
            <a:spAutoFit/>
          </a:bodyPr>
          <a:lstStyle>
            <a:lvl1pPr marL="0" indent="0">
              <a:buNone/>
              <a:defRPr sz="1000"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CDD063-EBCC-A84C-8D2E-F6168F0FC1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2299" y="4961820"/>
            <a:ext cx="928160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2D3388-E5DC-0B4D-B871-495EA714B8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6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65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0" y="875380"/>
            <a:ext cx="9144000" cy="857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4" y="155519"/>
            <a:ext cx="8001000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rtlCol="0" anchor="ctr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2112"/>
            <a:ext cx="8001000" cy="36055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56BB2-E53F-B749-873F-483CF623858D}"/>
              </a:ext>
            </a:extLst>
          </p:cNvPr>
          <p:cNvSpPr/>
          <p:nvPr userDrawn="1"/>
        </p:nvSpPr>
        <p:spPr>
          <a:xfrm flipV="1">
            <a:off x="0" y="875380"/>
            <a:ext cx="9144000" cy="857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38B3285-4D6F-3D4D-9BAC-C9A6B95D91C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86194" y="4750642"/>
            <a:ext cx="928160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8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00" b="1" kern="1200" cap="none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9556" indent="-259556" algn="l" defTabSz="685800" rtl="0" eaLnBrk="1" latinLnBrk="0" hangingPunct="1">
        <a:lnSpc>
          <a:spcPct val="85000"/>
        </a:lnSpc>
        <a:spcBef>
          <a:spcPts val="600"/>
        </a:spcBef>
        <a:buClr>
          <a:schemeClr val="accent1"/>
        </a:buClr>
        <a:buSzPct val="115000"/>
        <a:buFont typeface="Arial"/>
        <a:buChar char="●"/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554831" indent="-211931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2pPr>
      <a:lvl3pPr marL="809244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3pPr>
      <a:lvl4pPr marL="1110996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4pPr>
      <a:lvl5pPr marL="1412748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FB2181B-8BA2-3B41-91B3-CFBE1B1F633B}"/>
              </a:ext>
            </a:extLst>
          </p:cNvPr>
          <p:cNvSpPr txBox="1">
            <a:spLocks/>
          </p:cNvSpPr>
          <p:nvPr/>
        </p:nvSpPr>
        <p:spPr>
          <a:xfrm>
            <a:off x="500287" y="1967104"/>
            <a:ext cx="7384756" cy="178798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Castration-Sensitive Prostate Cancer: Navigating the Current Diagnostic and Treatment Landscape</a:t>
            </a:r>
            <a:endParaRPr lang="en-US" sz="1800" i="1" dirty="0"/>
          </a:p>
          <a:p>
            <a:br>
              <a:rPr lang="en-US" sz="2400" b="0" i="1" dirty="0"/>
            </a:br>
            <a:r>
              <a:rPr lang="en-US" sz="2800" b="0" i="1" dirty="0">
                <a:latin typeface="Arial" panose="020B0604020202020204" pitchFamily="34" charset="0"/>
              </a:rPr>
              <a:t>Disease </a:t>
            </a:r>
            <a:r>
              <a:rPr lang="en-US" sz="2800" b="0" i="1">
                <a:latin typeface="Arial" panose="020B0604020202020204" pitchFamily="34" charset="0"/>
              </a:rPr>
              <a:t>States of </a:t>
            </a:r>
            <a:r>
              <a:rPr lang="en-US" sz="2800" b="0" i="1" dirty="0">
                <a:latin typeface="Arial" panose="020B0604020202020204" pitchFamily="34" charset="0"/>
              </a:rPr>
              <a:t>CSPC</a:t>
            </a:r>
            <a:endParaRPr lang="en-US" sz="2600" b="0" i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88EC7C1-D452-E54E-9161-F9D562A4717F}"/>
              </a:ext>
            </a:extLst>
          </p:cNvPr>
          <p:cNvSpPr txBox="1">
            <a:spLocks/>
          </p:cNvSpPr>
          <p:nvPr/>
        </p:nvSpPr>
        <p:spPr>
          <a:xfrm>
            <a:off x="500288" y="3918541"/>
            <a:ext cx="6803761" cy="115490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Arial"/>
              <a:buNone/>
              <a:defRPr sz="400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None/>
              <a:defRPr sz="280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596646" indent="0" algn="ctr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None/>
              <a:defRPr sz="280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898398" indent="0" algn="ctr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None/>
              <a:defRPr sz="280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1200150" indent="0" algn="ctr" defTabSz="685800" rtl="0" eaLnBrk="1" latinLnBrk="0" hangingPunct="1">
              <a:lnSpc>
                <a:spcPct val="85000"/>
              </a:lnSpc>
              <a:spcBef>
                <a:spcPts val="0"/>
              </a:spcBef>
              <a:buClr>
                <a:schemeClr val="accent2"/>
              </a:buClr>
              <a:buSzPct val="115000"/>
              <a:buFont typeface="Arial"/>
              <a:buNone/>
              <a:defRPr sz="280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i="1" dirty="0">
                <a:solidFill>
                  <a:schemeClr val="accent6"/>
                </a:solidFill>
              </a:rPr>
              <a:t>Supported by an educational grant from Astellas and Pfizer, Inc.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F0448F-F69C-C146-BEBB-92151E4C5AC3}"/>
              </a:ext>
            </a:extLst>
          </p:cNvPr>
          <p:cNvGrpSpPr/>
          <p:nvPr/>
        </p:nvGrpSpPr>
        <p:grpSpPr>
          <a:xfrm>
            <a:off x="432369" y="702010"/>
            <a:ext cx="6743916" cy="1154907"/>
            <a:chOff x="388408" y="1018856"/>
            <a:chExt cx="6743916" cy="1154907"/>
          </a:xfrm>
        </p:grpSpPr>
        <p:pic>
          <p:nvPicPr>
            <p:cNvPr id="6" name="Picture 5" descr="A close up of a sign&#10;&#10;Description automatically generated">
              <a:extLst>
                <a:ext uri="{FF2B5EF4-FFF2-40B4-BE49-F238E27FC236}">
                  <a16:creationId xmlns:a16="http://schemas.microsoft.com/office/drawing/2014/main" id="{AF68863E-A822-4A4A-A71A-BD5A31616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08" y="1018856"/>
              <a:ext cx="4183592" cy="1154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E80B50-4922-8B4F-BD1B-E074BDD1AC91}"/>
                </a:ext>
              </a:extLst>
            </p:cNvPr>
            <p:cNvSpPr txBox="1"/>
            <p:nvPr/>
          </p:nvSpPr>
          <p:spPr>
            <a:xfrm>
              <a:off x="4386059" y="1275022"/>
              <a:ext cx="27462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2"/>
                  </a:solidFill>
                  <a:latin typeface="Avenir Book" panose="02000503020000020003" pitchFamily="2" charset="0"/>
                </a:rPr>
                <a:t>EPISODE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16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3F75-26FC-4E4B-BD84-1D2A3FA0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5-Year BCR-free Progression Probabilities for Radical Prostatectomy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29AE5-F79A-5C47-A155-37B4F1495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7"/>
            <a:ext cx="9144000" cy="381643"/>
          </a:xfrm>
        </p:spPr>
        <p:txBody>
          <a:bodyPr/>
          <a:lstStyle/>
          <a:p>
            <a:pPr marL="11113" indent="-11113"/>
            <a:br>
              <a:rPr lang="en-US" dirty="0"/>
            </a:br>
            <a:r>
              <a:rPr lang="en-US" dirty="0"/>
              <a:t>Epstein JI, et al. </a:t>
            </a:r>
            <a:r>
              <a:rPr lang="en-US" i="1" dirty="0"/>
              <a:t>Eur Urol</a:t>
            </a:r>
            <a:r>
              <a:rPr lang="en-US" dirty="0"/>
              <a:t>. 2016;69(3):428-35.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BB68A3-6667-1F4F-89DA-FB636822B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23993" r="23497" b="30302"/>
          <a:stretch/>
        </p:blipFill>
        <p:spPr bwMode="auto">
          <a:xfrm>
            <a:off x="1441523" y="1236377"/>
            <a:ext cx="5312485" cy="3134302"/>
          </a:xfrm>
          <a:custGeom>
            <a:avLst/>
            <a:gdLst>
              <a:gd name="connsiteX0" fmla="*/ 5023823 w 5312485"/>
              <a:gd name="connsiteY0" fmla="*/ 2351053 h 3134302"/>
              <a:gd name="connsiteX1" fmla="*/ 5023823 w 5312485"/>
              <a:gd name="connsiteY1" fmla="*/ 2619373 h 3134302"/>
              <a:gd name="connsiteX2" fmla="*/ 5042911 w 5312485"/>
              <a:gd name="connsiteY2" fmla="*/ 2619373 h 3134302"/>
              <a:gd name="connsiteX3" fmla="*/ 5042911 w 5312485"/>
              <a:gd name="connsiteY3" fmla="*/ 2678493 h 3134302"/>
              <a:gd name="connsiteX4" fmla="*/ 5210179 w 5312485"/>
              <a:gd name="connsiteY4" fmla="*/ 2678493 h 3134302"/>
              <a:gd name="connsiteX5" fmla="*/ 5210179 w 5312485"/>
              <a:gd name="connsiteY5" fmla="*/ 2571764 h 3134302"/>
              <a:gd name="connsiteX6" fmla="*/ 5206703 w 5312485"/>
              <a:gd name="connsiteY6" fmla="*/ 2571764 h 3134302"/>
              <a:gd name="connsiteX7" fmla="*/ 5206703 w 5312485"/>
              <a:gd name="connsiteY7" fmla="*/ 2351053 h 3134302"/>
              <a:gd name="connsiteX8" fmla="*/ 5077611 w 5312485"/>
              <a:gd name="connsiteY8" fmla="*/ 1920968 h 3134302"/>
              <a:gd name="connsiteX9" fmla="*/ 5077611 w 5312485"/>
              <a:gd name="connsiteY9" fmla="*/ 2169732 h 3134302"/>
              <a:gd name="connsiteX10" fmla="*/ 5217461 w 5312485"/>
              <a:gd name="connsiteY10" fmla="*/ 2169732 h 3134302"/>
              <a:gd name="connsiteX11" fmla="*/ 5217461 w 5312485"/>
              <a:gd name="connsiteY11" fmla="*/ 1920968 h 3134302"/>
              <a:gd name="connsiteX12" fmla="*/ 0 w 5312485"/>
              <a:gd name="connsiteY12" fmla="*/ 0 h 3134302"/>
              <a:gd name="connsiteX13" fmla="*/ 5312485 w 5312485"/>
              <a:gd name="connsiteY13" fmla="*/ 0 h 3134302"/>
              <a:gd name="connsiteX14" fmla="*/ 5312485 w 5312485"/>
              <a:gd name="connsiteY14" fmla="*/ 3134302 h 3134302"/>
              <a:gd name="connsiteX15" fmla="*/ 0 w 5312485"/>
              <a:gd name="connsiteY15" fmla="*/ 3134302 h 313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12485" h="3134302">
                <a:moveTo>
                  <a:pt x="5023823" y="2351053"/>
                </a:moveTo>
                <a:lnTo>
                  <a:pt x="5023823" y="2619373"/>
                </a:lnTo>
                <a:lnTo>
                  <a:pt x="5042911" y="2619373"/>
                </a:lnTo>
                <a:lnTo>
                  <a:pt x="5042911" y="2678493"/>
                </a:lnTo>
                <a:lnTo>
                  <a:pt x="5210179" y="2678493"/>
                </a:lnTo>
                <a:lnTo>
                  <a:pt x="5210179" y="2571764"/>
                </a:lnTo>
                <a:lnTo>
                  <a:pt x="5206703" y="2571764"/>
                </a:lnTo>
                <a:lnTo>
                  <a:pt x="5206703" y="2351053"/>
                </a:lnTo>
                <a:close/>
                <a:moveTo>
                  <a:pt x="5077611" y="1920968"/>
                </a:moveTo>
                <a:lnTo>
                  <a:pt x="5077611" y="2169732"/>
                </a:lnTo>
                <a:lnTo>
                  <a:pt x="5217461" y="2169732"/>
                </a:lnTo>
                <a:lnTo>
                  <a:pt x="5217461" y="1920968"/>
                </a:lnTo>
                <a:close/>
                <a:moveTo>
                  <a:pt x="0" y="0"/>
                </a:moveTo>
                <a:lnTo>
                  <a:pt x="5312485" y="0"/>
                </a:lnTo>
                <a:lnTo>
                  <a:pt x="5312485" y="3134302"/>
                </a:lnTo>
                <a:lnTo>
                  <a:pt x="0" y="31343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E19CF-A875-D94E-AAA0-D474FDD345E8}"/>
              </a:ext>
            </a:extLst>
          </p:cNvPr>
          <p:cNvSpPr txBox="1"/>
          <p:nvPr/>
        </p:nvSpPr>
        <p:spPr>
          <a:xfrm>
            <a:off x="989703" y="123637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0F484-BEEE-6B49-BA0C-F73B5785272F}"/>
              </a:ext>
            </a:extLst>
          </p:cNvPr>
          <p:cNvSpPr txBox="1"/>
          <p:nvPr/>
        </p:nvSpPr>
        <p:spPr>
          <a:xfrm>
            <a:off x="989703" y="1932839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0.75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B19E4-85D6-2349-9558-CE363D851F04}"/>
              </a:ext>
            </a:extLst>
          </p:cNvPr>
          <p:cNvSpPr txBox="1"/>
          <p:nvPr/>
        </p:nvSpPr>
        <p:spPr>
          <a:xfrm>
            <a:off x="989703" y="2629301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80C7DA-1B17-534C-9259-9128550E4683}"/>
              </a:ext>
            </a:extLst>
          </p:cNvPr>
          <p:cNvSpPr txBox="1"/>
          <p:nvPr/>
        </p:nvSpPr>
        <p:spPr>
          <a:xfrm>
            <a:off x="1008535" y="332576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8598A-EA84-C048-95F1-C61852DB5DF2}"/>
              </a:ext>
            </a:extLst>
          </p:cNvPr>
          <p:cNvSpPr txBox="1"/>
          <p:nvPr/>
        </p:nvSpPr>
        <p:spPr>
          <a:xfrm>
            <a:off x="989703" y="402222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F2D0C-E751-FD49-8BA2-1D1E48A46B1D}"/>
              </a:ext>
            </a:extLst>
          </p:cNvPr>
          <p:cNvSpPr txBox="1"/>
          <p:nvPr/>
        </p:nvSpPr>
        <p:spPr>
          <a:xfrm>
            <a:off x="2021730" y="43238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B6D66-9540-9C41-87C8-DB09D136EAA8}"/>
              </a:ext>
            </a:extLst>
          </p:cNvPr>
          <p:cNvSpPr txBox="1"/>
          <p:nvPr/>
        </p:nvSpPr>
        <p:spPr>
          <a:xfrm>
            <a:off x="2522473" y="43238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EBC676-FDE8-CF49-BB30-C5C339267A20}"/>
              </a:ext>
            </a:extLst>
          </p:cNvPr>
          <p:cNvSpPr txBox="1"/>
          <p:nvPr/>
        </p:nvSpPr>
        <p:spPr>
          <a:xfrm>
            <a:off x="3014577" y="432389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EEC9D4-D930-6941-9E72-DF8BF7E23512}"/>
              </a:ext>
            </a:extLst>
          </p:cNvPr>
          <p:cNvSpPr txBox="1"/>
          <p:nvPr/>
        </p:nvSpPr>
        <p:spPr>
          <a:xfrm>
            <a:off x="3506694" y="432389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9F31F5-E8E2-2842-87E0-1E3A625A712A}"/>
              </a:ext>
            </a:extLst>
          </p:cNvPr>
          <p:cNvSpPr txBox="1"/>
          <p:nvPr/>
        </p:nvSpPr>
        <p:spPr>
          <a:xfrm>
            <a:off x="4001981" y="432389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4BEB4E-223A-0544-97B8-10E5A2C0F8B0}"/>
              </a:ext>
            </a:extLst>
          </p:cNvPr>
          <p:cNvSpPr txBox="1"/>
          <p:nvPr/>
        </p:nvSpPr>
        <p:spPr>
          <a:xfrm>
            <a:off x="4501040" y="433070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2D8CCB-FAB4-6449-B9F6-A1031219EF93}"/>
              </a:ext>
            </a:extLst>
          </p:cNvPr>
          <p:cNvSpPr txBox="1"/>
          <p:nvPr/>
        </p:nvSpPr>
        <p:spPr>
          <a:xfrm>
            <a:off x="4993144" y="433691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E10461-59F8-024A-8B19-2ABEB1FDA200}"/>
              </a:ext>
            </a:extLst>
          </p:cNvPr>
          <p:cNvSpPr txBox="1"/>
          <p:nvPr/>
        </p:nvSpPr>
        <p:spPr>
          <a:xfrm>
            <a:off x="5485248" y="434728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18D929-C534-1149-A21D-F9781EAE4C02}"/>
              </a:ext>
            </a:extLst>
          </p:cNvPr>
          <p:cNvSpPr txBox="1"/>
          <p:nvPr/>
        </p:nvSpPr>
        <p:spPr>
          <a:xfrm>
            <a:off x="5986795" y="43368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02C1E-7607-4B47-A176-0882EEB333E7}"/>
              </a:ext>
            </a:extLst>
          </p:cNvPr>
          <p:cNvSpPr txBox="1"/>
          <p:nvPr/>
        </p:nvSpPr>
        <p:spPr>
          <a:xfrm>
            <a:off x="6421700" y="434728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545531-B20C-ED42-9357-21B64AA7B78C}"/>
              </a:ext>
            </a:extLst>
          </p:cNvPr>
          <p:cNvSpPr txBox="1"/>
          <p:nvPr/>
        </p:nvSpPr>
        <p:spPr>
          <a:xfrm>
            <a:off x="1516558" y="43271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47DA3A-ACC6-D34A-97C8-77C375285E4A}"/>
              </a:ext>
            </a:extLst>
          </p:cNvPr>
          <p:cNvSpPr/>
          <p:nvPr/>
        </p:nvSpPr>
        <p:spPr>
          <a:xfrm>
            <a:off x="6805138" y="1020933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GG#</a:t>
            </a:r>
            <a:r>
              <a:rPr lang="en-US" dirty="0"/>
              <a:t>  </a:t>
            </a:r>
            <a:r>
              <a:rPr lang="en-US" u="sng" dirty="0"/>
              <a:t>5-yr RFP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E516F1-3D61-E742-8CC9-CCEEE064608C}"/>
              </a:ext>
            </a:extLst>
          </p:cNvPr>
          <p:cNvSpPr txBox="1"/>
          <p:nvPr/>
        </p:nvSpPr>
        <p:spPr>
          <a:xfrm>
            <a:off x="6928326" y="1431453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       </a:t>
            </a:r>
            <a:r>
              <a:rPr lang="en-US" sz="2000" dirty="0">
                <a:solidFill>
                  <a:srgbClr val="2B6414"/>
                </a:solidFill>
              </a:rPr>
              <a:t>96%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82A8A1-AF25-8E44-B9A9-63762537BCB3}"/>
              </a:ext>
            </a:extLst>
          </p:cNvPr>
          <p:cNvSpPr txBox="1"/>
          <p:nvPr/>
        </p:nvSpPr>
        <p:spPr>
          <a:xfrm>
            <a:off x="6932126" y="1806709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       </a:t>
            </a:r>
            <a:r>
              <a:rPr lang="en-US" sz="2000" dirty="0">
                <a:solidFill>
                  <a:srgbClr val="EF5F36"/>
                </a:solidFill>
              </a:rPr>
              <a:t>88%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AB0DDB-5D10-434B-98DB-6617750FDDE9}"/>
              </a:ext>
            </a:extLst>
          </p:cNvPr>
          <p:cNvSpPr txBox="1"/>
          <p:nvPr/>
        </p:nvSpPr>
        <p:spPr>
          <a:xfrm>
            <a:off x="6928326" y="2599058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       </a:t>
            </a:r>
            <a:r>
              <a:rPr lang="en-US" sz="2000" dirty="0">
                <a:solidFill>
                  <a:srgbClr val="1D4B6F"/>
                </a:solidFill>
              </a:rPr>
              <a:t>63%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205283-3574-FC40-AD00-71F1A352C545}"/>
              </a:ext>
            </a:extLst>
          </p:cNvPr>
          <p:cNvSpPr txBox="1"/>
          <p:nvPr/>
        </p:nvSpPr>
        <p:spPr>
          <a:xfrm>
            <a:off x="6928326" y="2924507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        </a:t>
            </a:r>
            <a:r>
              <a:rPr lang="en-US" sz="2000" dirty="0">
                <a:solidFill>
                  <a:srgbClr val="A65C62"/>
                </a:solidFill>
              </a:rPr>
              <a:t>48%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C2A149-F8C2-144F-8D1D-C21B81C3ADBB}"/>
              </a:ext>
            </a:extLst>
          </p:cNvPr>
          <p:cNvSpPr txBox="1"/>
          <p:nvPr/>
        </p:nvSpPr>
        <p:spPr>
          <a:xfrm>
            <a:off x="6928326" y="3514760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        </a:t>
            </a:r>
            <a:r>
              <a:rPr lang="en-US" sz="2000" dirty="0">
                <a:solidFill>
                  <a:schemeClr val="accent2"/>
                </a:solidFill>
              </a:rPr>
              <a:t>26%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0A36B0-8304-5C4C-BB4F-627E3557816F}"/>
              </a:ext>
            </a:extLst>
          </p:cNvPr>
          <p:cNvSpPr txBox="1"/>
          <p:nvPr/>
        </p:nvSpPr>
        <p:spPr>
          <a:xfrm rot="16200000">
            <a:off x="-555888" y="2498460"/>
            <a:ext cx="250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Prob. of Recurrence-free </a:t>
            </a:r>
            <a:br>
              <a:rPr lang="en-US" sz="1600" dirty="0"/>
            </a:br>
            <a:r>
              <a:rPr lang="en-US" sz="1600" dirty="0"/>
              <a:t>Progression (RFP)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1B99F-2C53-B341-BE01-B7191DC73CA9}"/>
              </a:ext>
            </a:extLst>
          </p:cNvPr>
          <p:cNvSpPr txBox="1"/>
          <p:nvPr/>
        </p:nvSpPr>
        <p:spPr>
          <a:xfrm>
            <a:off x="3156603" y="4520974"/>
            <a:ext cx="2046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Years Since Surgery</a:t>
            </a:r>
          </a:p>
        </p:txBody>
      </p:sp>
    </p:spTree>
    <p:extLst>
      <p:ext uri="{BB962C8B-B14F-4D97-AF65-F5344CB8AC3E}">
        <p14:creationId xmlns:p14="http://schemas.microsoft.com/office/powerpoint/2010/main" val="21046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-2062"/>
            <a:ext cx="8309810" cy="1034129"/>
          </a:xfrm>
        </p:spPr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Advantages and Limitations of Grading Groups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644075"/>
          </a:xfrm>
        </p:spPr>
        <p:txBody>
          <a:bodyPr lIns="0" rIns="0"/>
          <a:lstStyle/>
          <a:p>
            <a:r>
              <a:rPr lang="en-US" sz="2400" dirty="0"/>
              <a:t>GG should be reported with GS [e.g., GS 3 + 4 = 7 (GG2)]</a:t>
            </a:r>
          </a:p>
          <a:p>
            <a:r>
              <a:rPr lang="en-US" sz="2400" dirty="0"/>
              <a:t>Baseline GG is 1, as opposed to 6 with GS</a:t>
            </a:r>
          </a:p>
          <a:p>
            <a:pPr lvl="1"/>
            <a:r>
              <a:rPr lang="en-US" sz="2000" dirty="0"/>
              <a:t>Patients may misperceive a GS 6 as an intermediate grade because the overall GS scale is 2 – 10</a:t>
            </a:r>
          </a:p>
          <a:p>
            <a:r>
              <a:rPr lang="en-US" sz="2400" dirty="0"/>
              <a:t>GGs now represent the most clinically relevant cutoffs important for prostate cancer management</a:t>
            </a:r>
          </a:p>
          <a:p>
            <a:pPr lvl="1"/>
            <a:r>
              <a:rPr lang="en-US" sz="2000" dirty="0"/>
              <a:t>Separation of 3 + 4 and 4 + 3 can be important for radiation therapy, and prognostically distinct GS 8 is separated from GS 9 and 10</a:t>
            </a:r>
          </a:p>
          <a:p>
            <a:r>
              <a:rPr lang="en-US" sz="2400" dirty="0"/>
              <a:t>GG lumps clinically similar 4 + 5, 5 + 4, and 5 + 5</a:t>
            </a:r>
          </a:p>
          <a:p>
            <a:r>
              <a:rPr lang="en-US" sz="2400" dirty="0"/>
              <a:t>GG4 (GS 3 + 5, 4 + 4, and 5 + 3) is highly heterogeneous and controversial group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789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Gleason Grade Reporting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593291"/>
          </a:xfrm>
        </p:spPr>
        <p:txBody>
          <a:bodyPr lIns="0" rIns="0"/>
          <a:lstStyle/>
          <a:p>
            <a:r>
              <a:rPr lang="en-US" sz="2800" dirty="0"/>
              <a:t>One grade only</a:t>
            </a:r>
          </a:p>
          <a:p>
            <a:pPr lvl="1"/>
            <a:r>
              <a:rPr lang="en-US" sz="2400" dirty="0"/>
              <a:t>Primary and secondary grades are the same</a:t>
            </a:r>
          </a:p>
          <a:p>
            <a:pPr lvl="2"/>
            <a:r>
              <a:rPr lang="en-US" sz="2200" dirty="0"/>
              <a:t>Ex: 3 + 3 = 6 or 4 + 4 = 8</a:t>
            </a:r>
          </a:p>
          <a:p>
            <a:r>
              <a:rPr lang="en-US" sz="2800" dirty="0"/>
              <a:t>More than one grade</a:t>
            </a:r>
          </a:p>
          <a:p>
            <a:pPr lvl="1"/>
            <a:r>
              <a:rPr lang="en-US" sz="2400" dirty="0"/>
              <a:t>Gleason </a:t>
            </a:r>
            <a:r>
              <a:rPr lang="en-US" sz="2400" b="1" i="1" dirty="0"/>
              <a:t>Score</a:t>
            </a:r>
            <a:r>
              <a:rPr lang="en-US" sz="2400" dirty="0"/>
              <a:t> is the </a:t>
            </a:r>
            <a:r>
              <a:rPr lang="en-US" sz="2400" b="1" dirty="0"/>
              <a:t>sum</a:t>
            </a:r>
            <a:r>
              <a:rPr lang="en-US" sz="2400" dirty="0"/>
              <a:t> of the two Gleason </a:t>
            </a:r>
            <a:r>
              <a:rPr lang="en-US" sz="2400" b="1" i="1" dirty="0"/>
              <a:t>Grades</a:t>
            </a:r>
            <a:endParaRPr lang="en-US" sz="2400" dirty="0"/>
          </a:p>
          <a:p>
            <a:pPr lvl="2">
              <a:spcBef>
                <a:spcPts val="600"/>
              </a:spcBef>
            </a:pPr>
            <a:r>
              <a:rPr lang="en-US" sz="2200" dirty="0"/>
              <a:t>Biopsy primary (dominant) and secondary (highest)</a:t>
            </a:r>
          </a:p>
          <a:p>
            <a:pPr lvl="3"/>
            <a:r>
              <a:rPr lang="en-US" sz="2000" dirty="0"/>
              <a:t>Ex:  grades 3 (60%), 4 (35%), 5 (&lt;5%):  3 + 5 = 8</a:t>
            </a:r>
          </a:p>
          <a:p>
            <a:pPr lvl="2">
              <a:spcBef>
                <a:spcPts val="600"/>
              </a:spcBef>
            </a:pPr>
            <a:r>
              <a:rPr lang="en-US" sz="2200" dirty="0"/>
              <a:t>Resection:  primary, secondary, tertiary (&lt; 5%)</a:t>
            </a:r>
          </a:p>
          <a:p>
            <a:pPr lvl="3"/>
            <a:r>
              <a:rPr lang="en-US" sz="2000" dirty="0"/>
              <a:t>However, tertiary grade 5 &gt; 5% becomes secondary grade</a:t>
            </a:r>
          </a:p>
          <a:p>
            <a:pPr lvl="3"/>
            <a:r>
              <a:rPr lang="en-US" sz="2000" dirty="0"/>
              <a:t>Ex:  grade 4 (60%), 3 (35%), 5 (&lt; 5%):  4 + 3 = 7, with tertiary 5</a:t>
            </a:r>
          </a:p>
          <a:p>
            <a:pPr lvl="3"/>
            <a:r>
              <a:rPr lang="en-US" sz="2000" dirty="0"/>
              <a:t>Ex:  grade 4 (60%), 3 (30%), 5 (10%):  4 + 5 = 9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32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233098"/>
            <a:ext cx="8309810" cy="563809"/>
          </a:xfrm>
        </p:spPr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Contemporary Gleason Grading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7915872" cy="2988510"/>
          </a:xfrm>
        </p:spPr>
        <p:txBody>
          <a:bodyPr lIns="0" rIns="0"/>
          <a:lstStyle/>
          <a:p>
            <a:r>
              <a:rPr lang="en-US" sz="2800" dirty="0"/>
              <a:t>Recommends reporting pattern 4 percentage</a:t>
            </a:r>
          </a:p>
          <a:p>
            <a:pPr lvl="1"/>
            <a:r>
              <a:rPr lang="en-US" sz="2400" dirty="0"/>
              <a:t>3 + 4 mostly, but 4 + 3 also recommended</a:t>
            </a:r>
          </a:p>
          <a:p>
            <a:pPr lvl="1"/>
            <a:r>
              <a:rPr lang="en-US" sz="2400" dirty="0"/>
              <a:t>Not needed if another core is over score 8 or </a:t>
            </a:r>
            <a:r>
              <a:rPr lang="en-US" dirty="0"/>
              <a:t>9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Pattern 5 percentage is not necessary</a:t>
            </a:r>
          </a:p>
          <a:p>
            <a:r>
              <a:rPr lang="en-US" sz="2800" dirty="0"/>
              <a:t>Don’t need to report &lt; 5% of a lower grade</a:t>
            </a:r>
          </a:p>
          <a:p>
            <a:pPr lvl="1"/>
            <a:r>
              <a:rPr lang="en-US" sz="2400" dirty="0"/>
              <a:t>Ex: 4 + 3 with a couple of grade 3 glands is best called 4 + 4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r>
              <a:rPr lang="en-US" sz="1000" dirty="0"/>
              <a:t>Epstein JI, et al. </a:t>
            </a:r>
            <a:r>
              <a:rPr lang="en-US" sz="1000" i="1" dirty="0"/>
              <a:t>Am J Surg </a:t>
            </a:r>
            <a:r>
              <a:rPr lang="en-US" sz="1000" i="1" dirty="0" err="1"/>
              <a:t>Pathol</a:t>
            </a:r>
            <a:r>
              <a:rPr lang="en-US" sz="1000" dirty="0"/>
              <a:t>. 2017 </a:t>
            </a:r>
            <a:r>
              <a:rPr lang="en-US" sz="1000" dirty="0" err="1"/>
              <a:t>Apr;41</a:t>
            </a:r>
            <a:r>
              <a:rPr lang="en-US" sz="1000" dirty="0"/>
              <a:t>(4):</a:t>
            </a:r>
            <a:r>
              <a:rPr lang="en-US" sz="1000" dirty="0" err="1"/>
              <a:t>e1-e7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5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50003"/>
            <a:ext cx="8309810" cy="929998"/>
          </a:xfrm>
        </p:spPr>
        <p:txBody>
          <a:bodyPr lIns="0" rIns="0"/>
          <a:lstStyle/>
          <a:p>
            <a:r>
              <a:rPr lang="en-US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Reporting Changes and Controversies </a:t>
            </a:r>
            <a:br>
              <a:rPr lang="en-US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(ISUP 2019)</a:t>
            </a:r>
            <a:r>
              <a:rPr lang="en-US" sz="3200" kern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2991588"/>
          </a:xfrm>
        </p:spPr>
        <p:txBody>
          <a:bodyPr lIns="0" rIns="0"/>
          <a:lstStyle/>
          <a:p>
            <a:pPr>
              <a:spcBef>
                <a:spcPts val="1800"/>
              </a:spcBef>
            </a:pPr>
            <a:r>
              <a:rPr lang="en-US" sz="2800" dirty="0"/>
              <a:t>Minority advocate removing tertiary 4 and calling </a:t>
            </a:r>
            <a:br>
              <a:rPr lang="en-US" sz="2800" dirty="0"/>
            </a:br>
            <a:r>
              <a:rPr lang="en-US" sz="2800" dirty="0"/>
              <a:t>3 + 4 even with &lt; 5% grade 4</a:t>
            </a:r>
          </a:p>
          <a:p>
            <a:pPr lvl="1"/>
            <a:r>
              <a:rPr lang="en-US" sz="2400" dirty="0"/>
              <a:t>Most studies show no significant difference to 3+3</a:t>
            </a:r>
          </a:p>
          <a:p>
            <a:pPr lvl="1"/>
            <a:r>
              <a:rPr lang="en-US" sz="2400" dirty="0"/>
              <a:t>Tertiary 5 is significantly worse than 4+4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Targeted biopsy scoring</a:t>
            </a:r>
          </a:p>
          <a:p>
            <a:pPr lvl="1"/>
            <a:r>
              <a:rPr lang="en-US" sz="2400" dirty="0"/>
              <a:t>Most </a:t>
            </a:r>
            <a:r>
              <a:rPr lang="en-US" sz="2400" dirty="0" err="1"/>
              <a:t>ISUP</a:t>
            </a:r>
            <a:r>
              <a:rPr lang="en-US" sz="2400" dirty="0"/>
              <a:t> members favor global score and grading group based on tumor percentages for each lesion</a:t>
            </a:r>
          </a:p>
          <a:p>
            <a:pPr lvl="1"/>
            <a:r>
              <a:rPr lang="en-US" sz="2400" dirty="0"/>
              <a:t>But in general practice, most would likely disagree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554108"/>
            <a:ext cx="9144000" cy="589392"/>
          </a:xfrm>
        </p:spPr>
        <p:txBody>
          <a:bodyPr bIns="118872"/>
          <a:lstStyle/>
          <a:p>
            <a:r>
              <a:rPr lang="en-US" sz="1000" dirty="0"/>
              <a:t>ISUP = International Society of Urological Pathology </a:t>
            </a:r>
          </a:p>
          <a:p>
            <a:pPr marL="9525" indent="-9525"/>
            <a:r>
              <a:rPr lang="en-US" sz="1000" dirty="0"/>
              <a:t>1. Epstein</a:t>
            </a:r>
            <a:r>
              <a:rPr lang="en-US" dirty="0"/>
              <a:t> JI, </a:t>
            </a:r>
            <a:r>
              <a:rPr lang="en-US" dirty="0" err="1"/>
              <a:t>Kryvenko</a:t>
            </a:r>
            <a:r>
              <a:rPr lang="en-US" dirty="0"/>
              <a:t> ON</a:t>
            </a:r>
            <a:r>
              <a:rPr lang="en-US" sz="1000" dirty="0"/>
              <a:t>. </a:t>
            </a:r>
            <a:r>
              <a:rPr lang="en-US" sz="1000" i="1" dirty="0"/>
              <a:t>Eur Urol</a:t>
            </a:r>
            <a:r>
              <a:rPr lang="en-US" sz="1000" dirty="0"/>
              <a:t>. 2021;79(1):3-5.  2. Smith SC, et al. </a:t>
            </a:r>
            <a:r>
              <a:rPr lang="en-US" sz="1000" i="1" dirty="0"/>
              <a:t>Adv </a:t>
            </a:r>
            <a:r>
              <a:rPr lang="en-US" sz="1000" i="1" dirty="0" err="1"/>
              <a:t>Anat</a:t>
            </a:r>
            <a:r>
              <a:rPr lang="en-US" sz="1000" i="1" dirty="0"/>
              <a:t> </a:t>
            </a:r>
            <a:r>
              <a:rPr lang="en-US" sz="1000" i="1" dirty="0" err="1"/>
              <a:t>Pathol</a:t>
            </a:r>
            <a:r>
              <a:rPr lang="en-US" sz="1000" dirty="0"/>
              <a:t>. 2021;28(1):1-7.  </a:t>
            </a:r>
            <a:br>
              <a:rPr lang="en-US" sz="1000" dirty="0"/>
            </a:br>
            <a:r>
              <a:rPr lang="en-US" sz="1000" dirty="0"/>
              <a:t>3. van </a:t>
            </a:r>
            <a:r>
              <a:rPr lang="en-US" sz="1000" dirty="0" err="1"/>
              <a:t>Leenders</a:t>
            </a:r>
            <a:r>
              <a:rPr lang="en-US" sz="1000" dirty="0"/>
              <a:t> GJLH, et al. </a:t>
            </a:r>
            <a:r>
              <a:rPr lang="en-US" sz="1000" i="1" dirty="0"/>
              <a:t>Am J Surg </a:t>
            </a:r>
            <a:r>
              <a:rPr lang="en-US" sz="1000" i="1" dirty="0" err="1"/>
              <a:t>Pathol</a:t>
            </a:r>
            <a:r>
              <a:rPr lang="en-US" sz="1000" dirty="0"/>
              <a:t>. 2020;44(8):</a:t>
            </a:r>
            <a:r>
              <a:rPr lang="en-US" sz="1000" dirty="0" err="1"/>
              <a:t>e87-e99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7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 lIns="0" rIns="0"/>
          <a:lstStyle/>
          <a:p>
            <a:r>
              <a:rPr lang="en-US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Reporting Changes and Controversies (cont.)</a:t>
            </a:r>
            <a:r>
              <a:rPr lang="en-US" sz="3200" kern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2991588"/>
          </a:xfrm>
        </p:spPr>
        <p:txBody>
          <a:bodyPr lIns="0" rIns="0"/>
          <a:lstStyle/>
          <a:p>
            <a:pPr>
              <a:spcBef>
                <a:spcPts val="1800"/>
              </a:spcBef>
            </a:pPr>
            <a:r>
              <a:rPr lang="en-US" sz="2800" dirty="0"/>
              <a:t>Recommended to include presence of large Cribriform glands (score 7 and 8) and IDC</a:t>
            </a:r>
          </a:p>
          <a:p>
            <a:pPr lvl="1"/>
            <a:r>
              <a:rPr lang="en-US" sz="2400" dirty="0"/>
              <a:t>Large cribriform glands have worse prognosis than poorly formed glands</a:t>
            </a:r>
          </a:p>
          <a:p>
            <a:pPr lvl="1"/>
            <a:r>
              <a:rPr lang="en-US" sz="2400" dirty="0"/>
              <a:t>2019 </a:t>
            </a:r>
            <a:r>
              <a:rPr lang="en-US" sz="2400" dirty="0" err="1"/>
              <a:t>ISUP</a:t>
            </a:r>
            <a:r>
              <a:rPr lang="en-US" sz="2400" dirty="0"/>
              <a:t> 83% agreement to include IDC into grading when invasive is also present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Report specific benign findings in PI-RADS 4-5</a:t>
            </a:r>
          </a:p>
          <a:p>
            <a:pPr lvl="1"/>
            <a:r>
              <a:rPr lang="en-US" sz="2400" dirty="0"/>
              <a:t>Stromal nodule, inflammation, adenosis, atrophy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554108"/>
            <a:ext cx="9144000" cy="589392"/>
          </a:xfrm>
        </p:spPr>
        <p:txBody>
          <a:bodyPr bIns="118872"/>
          <a:lstStyle/>
          <a:p>
            <a:pPr marL="9525" indent="-9525"/>
            <a:r>
              <a:rPr lang="en-US" dirty="0"/>
              <a:t>IDC = intraductal carcinoma; PI-RADS = Prostate Imaging–Reporting and Data System</a:t>
            </a:r>
          </a:p>
          <a:p>
            <a:pPr marL="9525" indent="-9525"/>
            <a:r>
              <a:rPr lang="en-US" dirty="0"/>
              <a:t>1. Epstein JI, </a:t>
            </a:r>
            <a:r>
              <a:rPr lang="en-US" dirty="0" err="1"/>
              <a:t>Kryvenko</a:t>
            </a:r>
            <a:r>
              <a:rPr lang="en-US" dirty="0"/>
              <a:t> ON. </a:t>
            </a:r>
            <a:r>
              <a:rPr lang="en-US" i="1" dirty="0"/>
              <a:t>Eur Urol</a:t>
            </a:r>
            <a:r>
              <a:rPr lang="en-US" dirty="0"/>
              <a:t>. 2021;79(1):3-5.  2. Smith SC, et al. </a:t>
            </a:r>
            <a:r>
              <a:rPr lang="en-US" i="1" dirty="0"/>
              <a:t>Adv </a:t>
            </a:r>
            <a:r>
              <a:rPr lang="en-US" i="1" dirty="0" err="1"/>
              <a:t>Anat</a:t>
            </a:r>
            <a:r>
              <a:rPr lang="en-US" i="1" dirty="0"/>
              <a:t> </a:t>
            </a:r>
            <a:r>
              <a:rPr lang="en-US" i="1" dirty="0" err="1"/>
              <a:t>Pathol</a:t>
            </a:r>
            <a:r>
              <a:rPr lang="en-US" dirty="0"/>
              <a:t>. 2021;28(1):1-7.  </a:t>
            </a:r>
            <a:br>
              <a:rPr lang="en-US" dirty="0"/>
            </a:br>
            <a:r>
              <a:rPr lang="en-US" dirty="0"/>
              <a:t>3. van </a:t>
            </a:r>
            <a:r>
              <a:rPr lang="en-US" dirty="0" err="1"/>
              <a:t>Leenders</a:t>
            </a:r>
            <a:r>
              <a:rPr lang="en-US" dirty="0"/>
              <a:t> GJLH, et al. </a:t>
            </a:r>
            <a:r>
              <a:rPr lang="en-US" i="1" dirty="0"/>
              <a:t>Am J Surg </a:t>
            </a:r>
            <a:r>
              <a:rPr lang="en-US" i="1" dirty="0" err="1"/>
              <a:t>Pathol</a:t>
            </a:r>
            <a:r>
              <a:rPr lang="en-US" dirty="0"/>
              <a:t>. 2020;44(8):e87-e99.</a:t>
            </a:r>
          </a:p>
        </p:txBody>
      </p:sp>
    </p:spTree>
    <p:extLst>
      <p:ext uri="{BB962C8B-B14F-4D97-AF65-F5344CB8AC3E}">
        <p14:creationId xmlns:p14="http://schemas.microsoft.com/office/powerpoint/2010/main" val="414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Skip Foci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8440" y="1142178"/>
            <a:ext cx="2400300" cy="3120854"/>
          </a:xfrm>
        </p:spPr>
        <p:txBody>
          <a:bodyPr lIns="0" rIns="0"/>
          <a:lstStyle/>
          <a:p>
            <a:r>
              <a:rPr lang="en-US" sz="1800" dirty="0"/>
              <a:t>Two well-separated foci (skip foci)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4 mm aggregate length with 20% involved (spanning 90% of core)</a:t>
            </a:r>
          </a:p>
          <a:p>
            <a:pPr lvl="1"/>
            <a:r>
              <a:rPr lang="en-US" sz="1600" dirty="0"/>
              <a:t>Misleading to claim 90% involved</a:t>
            </a:r>
          </a:p>
          <a:p>
            <a:pPr lvl="1"/>
            <a:r>
              <a:rPr lang="en-US" sz="1600" dirty="0"/>
              <a:t>Should establish in report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No standard method accepted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662D2E5-4F2C-4187-9FFC-E5A9642A6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46801" r="48889" b="18099"/>
          <a:stretch/>
        </p:blipFill>
        <p:spPr bwMode="auto">
          <a:xfrm>
            <a:off x="417094" y="1237006"/>
            <a:ext cx="6088573" cy="349078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5E4A8C-7C47-9F4C-BD76-FF9350B5D48D}"/>
              </a:ext>
            </a:extLst>
          </p:cNvPr>
          <p:cNvSpPr txBox="1"/>
          <p:nvPr/>
        </p:nvSpPr>
        <p:spPr>
          <a:xfrm>
            <a:off x="1240971" y="1661549"/>
            <a:ext cx="842923" cy="369332"/>
          </a:xfrm>
          <a:prstGeom prst="rect">
            <a:avLst/>
          </a:prstGeom>
          <a:solidFill>
            <a:srgbClr val="FCF8FA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Tumor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10F1B-78B1-3648-860D-8A8C684234D8}"/>
              </a:ext>
            </a:extLst>
          </p:cNvPr>
          <p:cNvSpPr txBox="1"/>
          <p:nvPr/>
        </p:nvSpPr>
        <p:spPr>
          <a:xfrm>
            <a:off x="3729077" y="4419821"/>
            <a:ext cx="822960" cy="274320"/>
          </a:xfrm>
          <a:prstGeom prst="rect">
            <a:avLst/>
          </a:prstGeom>
          <a:solidFill>
            <a:srgbClr val="FCF8FA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1180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850285"/>
          </a:xfrm>
        </p:spPr>
        <p:txBody>
          <a:bodyPr lIns="0" rIns="0"/>
          <a:lstStyle/>
          <a:p>
            <a:r>
              <a:rPr lang="en-US" sz="2800" dirty="0"/>
              <a:t>Multiple cores from same site</a:t>
            </a:r>
          </a:p>
          <a:p>
            <a:pPr lvl="1"/>
            <a:r>
              <a:rPr lang="en-US" sz="2400" dirty="0"/>
              <a:t>Multiple cores in same container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sz="2800" dirty="0"/>
              <a:t>Multifocal tumors</a:t>
            </a:r>
          </a:p>
          <a:p>
            <a:pPr lvl="1"/>
            <a:r>
              <a:rPr lang="en-US" sz="2400" dirty="0"/>
              <a:t>Location, size, dominant nodule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sz="2800" dirty="0"/>
              <a:t>Margins</a:t>
            </a:r>
          </a:p>
          <a:p>
            <a:pPr lvl="1"/>
            <a:r>
              <a:rPr lang="en-US" sz="2400" dirty="0"/>
              <a:t>On resections only, margins can be challenging</a:t>
            </a:r>
          </a:p>
          <a:p>
            <a:pPr lvl="1"/>
            <a:r>
              <a:rPr lang="en-US" sz="2400" dirty="0"/>
              <a:t>Can be as thin as a fibroblast nucleus</a:t>
            </a:r>
          </a:p>
          <a:p>
            <a:pPr lvl="1"/>
            <a:r>
              <a:rPr lang="en-US" sz="2400" dirty="0"/>
              <a:t>Need to see gland touching or cut in half at the ink/cautery</a:t>
            </a:r>
          </a:p>
          <a:p>
            <a:pPr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483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233387"/>
            <a:ext cx="8309810" cy="563231"/>
          </a:xfrm>
        </p:spPr>
        <p:txBody>
          <a:bodyPr lIns="0" rIns="0"/>
          <a:lstStyle/>
          <a:p>
            <a:r>
              <a:rPr lang="en-US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Neuroendocrine Tumors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7E72BB-2A25-4DCE-BC63-74EF41CDF672}"/>
              </a:ext>
            </a:extLst>
          </p:cNvPr>
          <p:cNvGrpSpPr>
            <a:grpSpLocks noChangeAspect="1"/>
          </p:cNvGrpSpPr>
          <p:nvPr/>
        </p:nvGrpSpPr>
        <p:grpSpPr>
          <a:xfrm>
            <a:off x="393392" y="1261731"/>
            <a:ext cx="4380485" cy="2847524"/>
            <a:chOff x="0" y="169352"/>
            <a:chExt cx="6068109" cy="339680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5D4DB15-88C1-4995-AD48-BCCB01DF88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25002" r="53594" b="2498"/>
            <a:stretch/>
          </p:blipFill>
          <p:spPr bwMode="auto">
            <a:xfrm>
              <a:off x="0" y="914400"/>
              <a:ext cx="3017520" cy="265176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9F2D8B-8B59-4C0A-B9F7-3582028C426D}"/>
                </a:ext>
              </a:extLst>
            </p:cNvPr>
            <p:cNvSpPr txBox="1"/>
            <p:nvPr/>
          </p:nvSpPr>
          <p:spPr>
            <a:xfrm>
              <a:off x="41767" y="169352"/>
              <a:ext cx="6022389" cy="6975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Adenocarcinoma with Paneth cell-like neuroendocrine differentiation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FBFEC35-EB06-4EA9-A6B6-55B0A9FAA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1" t="25002" r="1094" b="2498"/>
            <a:stretch/>
          </p:blipFill>
          <p:spPr bwMode="auto">
            <a:xfrm>
              <a:off x="3050591" y="914401"/>
              <a:ext cx="3017518" cy="265175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B76CA36A-B96A-47F0-9036-67BF4D7F2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22897" r="61566" b="7063"/>
          <a:stretch/>
        </p:blipFill>
        <p:spPr bwMode="auto">
          <a:xfrm>
            <a:off x="5158417" y="1853529"/>
            <a:ext cx="1554480" cy="2217728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237201-7C68-4048-8089-D4AB7F1E9399}"/>
              </a:ext>
            </a:extLst>
          </p:cNvPr>
          <p:cNvSpPr txBox="1"/>
          <p:nvPr/>
        </p:nvSpPr>
        <p:spPr>
          <a:xfrm>
            <a:off x="5158417" y="1261732"/>
            <a:ext cx="339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Small cell neuroendocrine carcinoma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0F08C2C-C5F3-4855-AF39-B6F85FDF0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4" t="22898" r="22170" b="10140"/>
          <a:stretch/>
        </p:blipFill>
        <p:spPr bwMode="auto">
          <a:xfrm>
            <a:off x="7176628" y="1850263"/>
            <a:ext cx="1554480" cy="2217728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97F369-65DC-469A-BEF1-8448E3D727A9}"/>
              </a:ext>
            </a:extLst>
          </p:cNvPr>
          <p:cNvCxnSpPr>
            <a:cxnSpLocks/>
          </p:cNvCxnSpPr>
          <p:nvPr/>
        </p:nvCxnSpPr>
        <p:spPr>
          <a:xfrm>
            <a:off x="6535972" y="2827020"/>
            <a:ext cx="589220" cy="0"/>
          </a:xfrm>
          <a:prstGeom prst="straightConnector1">
            <a:avLst/>
          </a:prstGeom>
          <a:ln w="28575">
            <a:tailEnd type="triangle" w="med" len="lg"/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7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Intraductal Carcinoma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FA15FB-E675-428E-87E6-9DF18A7C1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1" b="10130"/>
          <a:stretch/>
        </p:blipFill>
        <p:spPr bwMode="auto">
          <a:xfrm>
            <a:off x="722079" y="1368623"/>
            <a:ext cx="7699842" cy="2833264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2C0FB-F5B1-9549-BE9C-6396A29A5AEC}"/>
              </a:ext>
            </a:extLst>
          </p:cNvPr>
          <p:cNvSpPr txBox="1"/>
          <p:nvPr/>
        </p:nvSpPr>
        <p:spPr>
          <a:xfrm>
            <a:off x="722079" y="1676400"/>
            <a:ext cx="21788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Gleason 4 + 5 carcinoma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B43E9-F5DD-5649-B375-19CD436B0F1F}"/>
              </a:ext>
            </a:extLst>
          </p:cNvPr>
          <p:cNvSpPr txBox="1"/>
          <p:nvPr/>
        </p:nvSpPr>
        <p:spPr>
          <a:xfrm>
            <a:off x="5160773" y="1368623"/>
            <a:ext cx="10823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Basal Cells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68E300-F015-6F4C-A721-553AC04E57DB}"/>
              </a:ext>
            </a:extLst>
          </p:cNvPr>
          <p:cNvCxnSpPr/>
          <p:nvPr/>
        </p:nvCxnSpPr>
        <p:spPr>
          <a:xfrm>
            <a:off x="2857337" y="2427514"/>
            <a:ext cx="2259892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54DBF6-5967-834D-8318-385B6FC9C23D}"/>
              </a:ext>
            </a:extLst>
          </p:cNvPr>
          <p:cNvCxnSpPr>
            <a:cxnSpLocks/>
          </p:cNvCxnSpPr>
          <p:nvPr/>
        </p:nvCxnSpPr>
        <p:spPr>
          <a:xfrm>
            <a:off x="5769428" y="1665514"/>
            <a:ext cx="228601" cy="16477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848B24-EAA6-7742-9C24-91A05CFAA4D5}"/>
              </a:ext>
            </a:extLst>
          </p:cNvPr>
          <p:cNvSpPr txBox="1"/>
          <p:nvPr/>
        </p:nvSpPr>
        <p:spPr>
          <a:xfrm>
            <a:off x="1999286" y="4238889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Basal Cells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764DA2-15B2-8946-9069-0D5D57FE77E5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2476802" y="3895201"/>
            <a:ext cx="126175" cy="3436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9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F0FC5-E0DB-ED47-B217-9125177B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4" y="1379877"/>
            <a:ext cx="7003432" cy="113877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Cora N. Sternberg MD, FACP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1B556-4604-8A4E-83F9-672E2F6B4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6" y="2594893"/>
            <a:ext cx="6464982" cy="1154906"/>
          </a:xfrm>
        </p:spPr>
        <p:txBody>
          <a:bodyPr/>
          <a:lstStyle/>
          <a:p>
            <a:r>
              <a:rPr lang="en-US" sz="2400" dirty="0"/>
              <a:t>Clinical Director, </a:t>
            </a:r>
            <a:br>
              <a:rPr lang="en-US" sz="2400" dirty="0"/>
            </a:br>
            <a:r>
              <a:rPr lang="en-US" sz="2400" dirty="0"/>
              <a:t>Englander Institute for Precision Medicine </a:t>
            </a:r>
          </a:p>
          <a:p>
            <a:r>
              <a:rPr lang="en-US" sz="2400" dirty="0"/>
              <a:t>Professor of Medicine </a:t>
            </a:r>
          </a:p>
          <a:p>
            <a:r>
              <a:rPr lang="en-US" sz="2400" dirty="0"/>
              <a:t>Sandra and Edward Meyer Cancer Center </a:t>
            </a:r>
          </a:p>
          <a:p>
            <a:r>
              <a:rPr lang="en-US" sz="2400" dirty="0"/>
              <a:t>Weill Cornell Medicine</a:t>
            </a:r>
          </a:p>
          <a:p>
            <a:r>
              <a:rPr lang="en-US" sz="2400" dirty="0"/>
              <a:t>New York, NY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30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Mucinous Carcinoma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9C3CD89-B0EE-4765-8F92-7807C3A3B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30343" r="4204" b="12155"/>
          <a:stretch/>
        </p:blipFill>
        <p:spPr bwMode="auto">
          <a:xfrm>
            <a:off x="973014" y="1553841"/>
            <a:ext cx="7256585" cy="263632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02CF02-9366-C241-AD9D-40E745D6B62D}"/>
              </a:ext>
            </a:extLst>
          </p:cNvPr>
          <p:cNvSpPr txBox="1"/>
          <p:nvPr/>
        </p:nvSpPr>
        <p:spPr>
          <a:xfrm>
            <a:off x="5064369" y="1129786"/>
            <a:ext cx="273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Versus acinar with mucin</a:t>
            </a:r>
          </a:p>
        </p:txBody>
      </p:sp>
    </p:spTree>
    <p:extLst>
      <p:ext uri="{BB962C8B-B14F-4D97-AF65-F5344CB8AC3E}">
        <p14:creationId xmlns:p14="http://schemas.microsoft.com/office/powerpoint/2010/main" val="21248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259548"/>
            <a:ext cx="8309810" cy="510909"/>
          </a:xfrm>
        </p:spPr>
        <p:txBody>
          <a:bodyPr lIns="0" rIns="0"/>
          <a:lstStyle/>
          <a:p>
            <a:r>
              <a:rPr lang="en-US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Pathology After ADT or Radiation Therapy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F2740A-A27B-4171-9048-1DCE386C2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24965" r="1016" b="5331"/>
          <a:stretch/>
        </p:blipFill>
        <p:spPr bwMode="auto">
          <a:xfrm>
            <a:off x="974034" y="1516242"/>
            <a:ext cx="7181225" cy="2868188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61810B-B490-DC4C-98D6-6E4F3B2EEAFB}"/>
              </a:ext>
            </a:extLst>
          </p:cNvPr>
          <p:cNvSpPr txBox="1"/>
          <p:nvPr/>
        </p:nvSpPr>
        <p:spPr>
          <a:xfrm>
            <a:off x="1992923" y="1152653"/>
            <a:ext cx="129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ADT Effect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E5AFA-B2EC-454D-B0CE-CEF8C63ACFD5}"/>
              </a:ext>
            </a:extLst>
          </p:cNvPr>
          <p:cNvSpPr txBox="1"/>
          <p:nvPr/>
        </p:nvSpPr>
        <p:spPr>
          <a:xfrm>
            <a:off x="5146430" y="114691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Changes</a:t>
            </a:r>
          </a:p>
        </p:txBody>
      </p:sp>
    </p:spTree>
    <p:extLst>
      <p:ext uri="{BB962C8B-B14F-4D97-AF65-F5344CB8AC3E}">
        <p14:creationId xmlns:p14="http://schemas.microsoft.com/office/powerpoint/2010/main" val="3743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45E7F3-A872-D346-921A-A5B19F14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 Goals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66978-5C49-4345-95DF-E4195380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4" y="1142178"/>
            <a:ext cx="8483065" cy="2966966"/>
          </a:xfrm>
        </p:spPr>
        <p:txBody>
          <a:bodyPr/>
          <a:lstStyle/>
          <a:p>
            <a:r>
              <a:rPr lang="en-US" sz="2600" dirty="0"/>
              <a:t>Adenocarcinoma with some neuroendocrine features is different from neuroendocrine prostate cancer (</a:t>
            </a:r>
            <a:r>
              <a:rPr lang="en-US" sz="2600" dirty="0" err="1"/>
              <a:t>NEPC</a:t>
            </a:r>
            <a:r>
              <a:rPr lang="en-US" sz="2600" dirty="0"/>
              <a:t>), which carries a worse prognosis</a:t>
            </a:r>
          </a:p>
          <a:p>
            <a:r>
              <a:rPr lang="en-US" sz="2600" dirty="0"/>
              <a:t>IDC tends to have worse outcomes and is associated with high grade carcinoma; treatment should include immediate re-biopsy or definitive therapy</a:t>
            </a:r>
          </a:p>
          <a:p>
            <a:r>
              <a:rPr lang="en-US" sz="2600" dirty="0"/>
              <a:t>Large cribriform glands is an aggressive pattern 4 feature and should be included in the pathology report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53AE53-0B66-F741-9967-93E092DA2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095" y="486990"/>
            <a:ext cx="8309810" cy="406265"/>
          </a:xfrm>
        </p:spPr>
        <p:txBody>
          <a:bodyPr/>
          <a:lstStyle/>
          <a:p>
            <a:r>
              <a:rPr lang="en-US" b="1" dirty="0"/>
              <a:t>S</a:t>
            </a:r>
            <a:r>
              <a:rPr lang="en-US" dirty="0"/>
              <a:t>pecific, </a:t>
            </a:r>
            <a:r>
              <a:rPr lang="en-US" b="1" dirty="0"/>
              <a:t>M</a:t>
            </a:r>
            <a:r>
              <a:rPr lang="en-US" dirty="0"/>
              <a:t>easurable, </a:t>
            </a:r>
            <a:r>
              <a:rPr lang="en-US" b="1" dirty="0"/>
              <a:t>A</a:t>
            </a:r>
            <a:r>
              <a:rPr lang="en-US" dirty="0"/>
              <a:t>ttainable, </a:t>
            </a:r>
            <a:r>
              <a:rPr lang="en-US" b="1" dirty="0"/>
              <a:t>R</a:t>
            </a:r>
            <a:r>
              <a:rPr lang="en-US" dirty="0"/>
              <a:t>elevant, </a:t>
            </a:r>
            <a:r>
              <a:rPr lang="en-US" b="1" dirty="0"/>
              <a:t>T</a:t>
            </a:r>
            <a:r>
              <a:rPr lang="en-US" dirty="0"/>
              <a:t>imely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F6C344-7BA1-3144-8258-9E7D0B477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78BCA0-698D-DC4A-8537-87FAE16B8DD8}"/>
              </a:ext>
            </a:extLst>
          </p:cNvPr>
          <p:cNvSpPr txBox="1">
            <a:spLocks/>
          </p:cNvSpPr>
          <p:nvPr/>
        </p:nvSpPr>
        <p:spPr>
          <a:xfrm>
            <a:off x="1110341" y="1058095"/>
            <a:ext cx="6662059" cy="72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Treatment Options and Clinical Dilemmas in Biochemical Recurrence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FE25D0-3758-0D4F-B0D0-95304131469C}"/>
              </a:ext>
            </a:extLst>
          </p:cNvPr>
          <p:cNvGrpSpPr/>
          <p:nvPr/>
        </p:nvGrpSpPr>
        <p:grpSpPr>
          <a:xfrm>
            <a:off x="1520935" y="174645"/>
            <a:ext cx="5840870" cy="1047381"/>
            <a:chOff x="1651565" y="436753"/>
            <a:chExt cx="5840870" cy="10473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F55AE1-E8AE-7B41-BC87-BB85E758F30E}"/>
                </a:ext>
              </a:extLst>
            </p:cNvPr>
            <p:cNvSpPr txBox="1"/>
            <p:nvPr/>
          </p:nvSpPr>
          <p:spPr>
            <a:xfrm>
              <a:off x="5255925" y="691807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Avenir Book" panose="02000503020000020003" pitchFamily="2" charset="0"/>
                </a:rPr>
                <a:t>EPISODE 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303E99-3D21-744B-83A6-711B0E6C9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565" y="436753"/>
              <a:ext cx="3794084" cy="104738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A473A67-368D-B148-B15F-38FFB00FC390}"/>
              </a:ext>
            </a:extLst>
          </p:cNvPr>
          <p:cNvSpPr txBox="1"/>
          <p:nvPr/>
        </p:nvSpPr>
        <p:spPr>
          <a:xfrm>
            <a:off x="-84332" y="453321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/>
                </a:solidFill>
              </a:rPr>
              <a:t>www.CMEOutfitters.com</a:t>
            </a:r>
            <a:r>
              <a:rPr lang="en-US" sz="2800" dirty="0">
                <a:solidFill>
                  <a:schemeClr val="accent6"/>
                </a:solidFill>
              </a:rPr>
              <a:t>/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2D5974-7F87-C545-A6CB-FBE9127C4FAB}"/>
              </a:ext>
            </a:extLst>
          </p:cNvPr>
          <p:cNvSpPr txBox="1">
            <a:spLocks/>
          </p:cNvSpPr>
          <p:nvPr/>
        </p:nvSpPr>
        <p:spPr>
          <a:xfrm>
            <a:off x="1110341" y="2680667"/>
            <a:ext cx="6662059" cy="458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Management of Locally Advanced CSPC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9A2D7A-82AD-E74A-B32F-9BB87D4CECEF}"/>
              </a:ext>
            </a:extLst>
          </p:cNvPr>
          <p:cNvGrpSpPr/>
          <p:nvPr/>
        </p:nvGrpSpPr>
        <p:grpSpPr>
          <a:xfrm>
            <a:off x="1520935" y="1685428"/>
            <a:ext cx="5840870" cy="1047381"/>
            <a:chOff x="1651565" y="436753"/>
            <a:chExt cx="5840870" cy="104738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A2FFF1-12F1-0C4D-89E3-F37DFC03F6D6}"/>
                </a:ext>
              </a:extLst>
            </p:cNvPr>
            <p:cNvSpPr txBox="1"/>
            <p:nvPr/>
          </p:nvSpPr>
          <p:spPr>
            <a:xfrm>
              <a:off x="5255925" y="691807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Avenir Book" panose="02000503020000020003" pitchFamily="2" charset="0"/>
                </a:rPr>
                <a:t>EPISODE 3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79481C-0ACC-3C41-BD68-2E84D1221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565" y="436753"/>
              <a:ext cx="3794084" cy="1047381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89D61CC8-8C1C-894D-BCCD-23148A1B70D6}"/>
              </a:ext>
            </a:extLst>
          </p:cNvPr>
          <p:cNvSpPr txBox="1">
            <a:spLocks/>
          </p:cNvSpPr>
          <p:nvPr/>
        </p:nvSpPr>
        <p:spPr>
          <a:xfrm>
            <a:off x="597336" y="4138352"/>
            <a:ext cx="7949327" cy="458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Management of Patients with Metastatic CSPC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8C1D9E-3B83-1E4D-82E8-C39DDAC29879}"/>
              </a:ext>
            </a:extLst>
          </p:cNvPr>
          <p:cNvGrpSpPr/>
          <p:nvPr/>
        </p:nvGrpSpPr>
        <p:grpSpPr>
          <a:xfrm>
            <a:off x="1520935" y="3201216"/>
            <a:ext cx="5840870" cy="1047381"/>
            <a:chOff x="1651565" y="436753"/>
            <a:chExt cx="5840870" cy="10473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4E7B60-02F4-AA46-B52C-199AAFE5B9A0}"/>
                </a:ext>
              </a:extLst>
            </p:cNvPr>
            <p:cNvSpPr txBox="1"/>
            <p:nvPr/>
          </p:nvSpPr>
          <p:spPr>
            <a:xfrm>
              <a:off x="5255925" y="691807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Avenir Book" panose="02000503020000020003" pitchFamily="2" charset="0"/>
                </a:rPr>
                <a:t>EPISODE 4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14E6F00-08A7-9C4F-A84B-02F845F39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565" y="436753"/>
              <a:ext cx="3794084" cy="1047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4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969329"/>
            <a:ext cx="6308726" cy="615553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effectLst/>
                <a:latin typeface="Arial" panose="020B0604020202020204" pitchFamily="34" charset="0"/>
              </a:rPr>
              <a:t>Anthony E. Sisk</a:t>
            </a:r>
            <a:r>
              <a:rPr lang="en-US" dirty="0">
                <a:effectLst/>
                <a:latin typeface="Arial" panose="020B0604020202020204" pitchFamily="34" charset="0"/>
              </a:rPr>
              <a:t>,</a:t>
            </a:r>
            <a:r>
              <a:rPr lang="pl-PL" dirty="0">
                <a:effectLst/>
                <a:latin typeface="Arial" panose="020B0604020202020204" pitchFamily="34" charset="0"/>
              </a:rPr>
              <a:t> Jr., DO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9276" y="2718998"/>
            <a:ext cx="8297181" cy="1154906"/>
          </a:xfrm>
        </p:spPr>
        <p:txBody>
          <a:bodyPr/>
          <a:lstStyle/>
          <a:p>
            <a:r>
              <a:rPr lang="en-US" dirty="0"/>
              <a:t>Assistant Professor in Pathology </a:t>
            </a:r>
          </a:p>
          <a:p>
            <a:r>
              <a:rPr lang="en-US" dirty="0"/>
              <a:t>University of California, Los Angeles </a:t>
            </a:r>
          </a:p>
          <a:p>
            <a:r>
              <a:rPr lang="en-US" dirty="0"/>
              <a:t>Los Angeles, CA</a:t>
            </a:r>
          </a:p>
        </p:txBody>
      </p:sp>
    </p:spTree>
    <p:extLst>
      <p:ext uri="{BB962C8B-B14F-4D97-AF65-F5344CB8AC3E}">
        <p14:creationId xmlns:p14="http://schemas.microsoft.com/office/powerpoint/2010/main" val="7382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D992-D182-B940-82E0-0D6B250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4" y="1900268"/>
            <a:ext cx="5387976" cy="1243417"/>
          </a:xfrm>
        </p:spPr>
        <p:txBody>
          <a:bodyPr/>
          <a:lstStyle/>
          <a:p>
            <a:r>
              <a:rPr lang="en-US" sz="4400" dirty="0"/>
              <a:t>Learning </a:t>
            </a:r>
            <a:br>
              <a:rPr lang="en-US" sz="4400" dirty="0"/>
            </a:br>
            <a:r>
              <a:rPr lang="en-US" sz="4400" dirty="0"/>
              <a:t>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9C6DF-AB7E-484D-BFEC-A5C77B4F7D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6" y="3277801"/>
            <a:ext cx="6168047" cy="1154906"/>
          </a:xfrm>
        </p:spPr>
        <p:txBody>
          <a:bodyPr/>
          <a:lstStyle/>
          <a:p>
            <a:pPr lvl="0"/>
            <a:r>
              <a:rPr lang="en-US" dirty="0"/>
              <a:t>Outline the current state of pathologic characterization of </a:t>
            </a:r>
            <a:r>
              <a:rPr lang="en-US" dirty="0" err="1"/>
              <a:t>CSPC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FADD1-BB5C-EF43-B4F6-77DA0E7D9709}"/>
              </a:ext>
            </a:extLst>
          </p:cNvPr>
          <p:cNvSpPr txBox="1"/>
          <p:nvPr/>
        </p:nvSpPr>
        <p:spPr>
          <a:xfrm>
            <a:off x="2941604" y="1558685"/>
            <a:ext cx="939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3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D992-D182-B940-82E0-0D6B250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4" y="1900268"/>
            <a:ext cx="5387976" cy="1243417"/>
          </a:xfrm>
        </p:spPr>
        <p:txBody>
          <a:bodyPr/>
          <a:lstStyle/>
          <a:p>
            <a:r>
              <a:rPr lang="en-US" sz="4400" dirty="0"/>
              <a:t>Learning </a:t>
            </a:r>
            <a:br>
              <a:rPr lang="en-US" sz="4400" dirty="0"/>
            </a:br>
            <a:r>
              <a:rPr lang="en-US" sz="4400" dirty="0"/>
              <a:t>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9C6DF-AB7E-484D-BFEC-A5C77B4F7D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6" y="3277801"/>
            <a:ext cx="5804632" cy="1154906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accent6"/>
              </a:buClr>
            </a:pPr>
            <a:r>
              <a:rPr lang="en-US" dirty="0"/>
              <a:t>Interpret the findings of reports detailing the pathology of prostate cancer specimens.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FADD1-BB5C-EF43-B4F6-77DA0E7D9709}"/>
              </a:ext>
            </a:extLst>
          </p:cNvPr>
          <p:cNvSpPr txBox="1"/>
          <p:nvPr/>
        </p:nvSpPr>
        <p:spPr>
          <a:xfrm>
            <a:off x="2941604" y="1558685"/>
            <a:ext cx="939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solidFill>
                  <a:schemeClr val="accent3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6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583DA-B347-DD45-91AB-3F9D041E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Gleason Score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A45B0-3AC5-AC4F-836B-82B18696E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/>
          <a:lstStyle/>
          <a:p>
            <a:r>
              <a:rPr lang="en-US" dirty="0" err="1"/>
              <a:t>Paner</a:t>
            </a:r>
            <a:r>
              <a:rPr lang="en-US" dirty="0"/>
              <a:t> GP, et al. </a:t>
            </a:r>
            <a:r>
              <a:rPr lang="en-US" i="1" dirty="0"/>
              <a:t>Arch </a:t>
            </a:r>
            <a:r>
              <a:rPr lang="en-US" i="1" dirty="0" err="1"/>
              <a:t>Pathol</a:t>
            </a:r>
            <a:r>
              <a:rPr lang="en-US" i="1" dirty="0"/>
              <a:t> Lab Med</a:t>
            </a:r>
            <a:r>
              <a:rPr lang="en-US" dirty="0"/>
              <a:t>. 2019;143(5):550-564.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B8FEC8B-A3B8-5244-9535-BB2C41985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/>
          <a:stretch/>
        </p:blipFill>
        <p:spPr bwMode="auto">
          <a:xfrm>
            <a:off x="1364434" y="1204069"/>
            <a:ext cx="5840751" cy="3653115"/>
          </a:xfrm>
          <a:custGeom>
            <a:avLst/>
            <a:gdLst>
              <a:gd name="connsiteX0" fmla="*/ 1622178 w 5840751"/>
              <a:gd name="connsiteY0" fmla="*/ 3211588 h 3653115"/>
              <a:gd name="connsiteX1" fmla="*/ 1622178 w 5840751"/>
              <a:gd name="connsiteY1" fmla="*/ 3334813 h 3653115"/>
              <a:gd name="connsiteX2" fmla="*/ 1813767 w 5840751"/>
              <a:gd name="connsiteY2" fmla="*/ 3334813 h 3653115"/>
              <a:gd name="connsiteX3" fmla="*/ 1813767 w 5840751"/>
              <a:gd name="connsiteY3" fmla="*/ 3211588 h 3653115"/>
              <a:gd name="connsiteX4" fmla="*/ 5630454 w 5840751"/>
              <a:gd name="connsiteY4" fmla="*/ 3062226 h 3653115"/>
              <a:gd name="connsiteX5" fmla="*/ 5630454 w 5840751"/>
              <a:gd name="connsiteY5" fmla="*/ 3185451 h 3653115"/>
              <a:gd name="connsiteX6" fmla="*/ 5822043 w 5840751"/>
              <a:gd name="connsiteY6" fmla="*/ 3185451 h 3653115"/>
              <a:gd name="connsiteX7" fmla="*/ 5822043 w 5840751"/>
              <a:gd name="connsiteY7" fmla="*/ 3062226 h 3653115"/>
              <a:gd name="connsiteX8" fmla="*/ 2061959 w 5840751"/>
              <a:gd name="connsiteY8" fmla="*/ 3023461 h 3653115"/>
              <a:gd name="connsiteX9" fmla="*/ 2061959 w 5840751"/>
              <a:gd name="connsiteY9" fmla="*/ 3220297 h 3653115"/>
              <a:gd name="connsiteX10" fmla="*/ 2125164 w 5840751"/>
              <a:gd name="connsiteY10" fmla="*/ 3220297 h 3653115"/>
              <a:gd name="connsiteX11" fmla="*/ 2125164 w 5840751"/>
              <a:gd name="connsiteY11" fmla="*/ 3283546 h 3653115"/>
              <a:gd name="connsiteX12" fmla="*/ 2226017 w 5840751"/>
              <a:gd name="connsiteY12" fmla="*/ 3283546 h 3653115"/>
              <a:gd name="connsiteX13" fmla="*/ 2226017 w 5840751"/>
              <a:gd name="connsiteY13" fmla="*/ 3220297 h 3653115"/>
              <a:gd name="connsiteX14" fmla="*/ 2253548 w 5840751"/>
              <a:gd name="connsiteY14" fmla="*/ 3220297 h 3653115"/>
              <a:gd name="connsiteX15" fmla="*/ 2253548 w 5840751"/>
              <a:gd name="connsiteY15" fmla="*/ 3023461 h 3653115"/>
              <a:gd name="connsiteX16" fmla="*/ 1611641 w 5840751"/>
              <a:gd name="connsiteY16" fmla="*/ 2640830 h 3653115"/>
              <a:gd name="connsiteX17" fmla="*/ 1611641 w 5840751"/>
              <a:gd name="connsiteY17" fmla="*/ 2764055 h 3653115"/>
              <a:gd name="connsiteX18" fmla="*/ 1803230 w 5840751"/>
              <a:gd name="connsiteY18" fmla="*/ 2764055 h 3653115"/>
              <a:gd name="connsiteX19" fmla="*/ 1803230 w 5840751"/>
              <a:gd name="connsiteY19" fmla="*/ 2640830 h 3653115"/>
              <a:gd name="connsiteX20" fmla="*/ 2051421 w 5840751"/>
              <a:gd name="connsiteY20" fmla="*/ 2373367 h 3653115"/>
              <a:gd name="connsiteX21" fmla="*/ 2051421 w 5840751"/>
              <a:gd name="connsiteY21" fmla="*/ 2570203 h 3653115"/>
              <a:gd name="connsiteX22" fmla="*/ 2243010 w 5840751"/>
              <a:gd name="connsiteY22" fmla="*/ 2570203 h 3653115"/>
              <a:gd name="connsiteX23" fmla="*/ 2243010 w 5840751"/>
              <a:gd name="connsiteY23" fmla="*/ 2373367 h 3653115"/>
              <a:gd name="connsiteX24" fmla="*/ 5636393 w 5840751"/>
              <a:gd name="connsiteY24" fmla="*/ 2365543 h 3653115"/>
              <a:gd name="connsiteX25" fmla="*/ 5636393 w 5840751"/>
              <a:gd name="connsiteY25" fmla="*/ 2488768 h 3653115"/>
              <a:gd name="connsiteX26" fmla="*/ 5827982 w 5840751"/>
              <a:gd name="connsiteY26" fmla="*/ 2488768 h 3653115"/>
              <a:gd name="connsiteX27" fmla="*/ 5827982 w 5840751"/>
              <a:gd name="connsiteY27" fmla="*/ 2365543 h 3653115"/>
              <a:gd name="connsiteX28" fmla="*/ 1646475 w 5840751"/>
              <a:gd name="connsiteY28" fmla="*/ 1936210 h 3653115"/>
              <a:gd name="connsiteX29" fmla="*/ 1646475 w 5840751"/>
              <a:gd name="connsiteY29" fmla="*/ 2059435 h 3653115"/>
              <a:gd name="connsiteX30" fmla="*/ 1838064 w 5840751"/>
              <a:gd name="connsiteY30" fmla="*/ 2059435 h 3653115"/>
              <a:gd name="connsiteX31" fmla="*/ 1838064 w 5840751"/>
              <a:gd name="connsiteY31" fmla="*/ 1936210 h 3653115"/>
              <a:gd name="connsiteX32" fmla="*/ 2086256 w 5840751"/>
              <a:gd name="connsiteY32" fmla="*/ 1739373 h 3653115"/>
              <a:gd name="connsiteX33" fmla="*/ 2086256 w 5840751"/>
              <a:gd name="connsiteY33" fmla="*/ 2047150 h 3653115"/>
              <a:gd name="connsiteX34" fmla="*/ 2277845 w 5840751"/>
              <a:gd name="connsiteY34" fmla="*/ 2047150 h 3653115"/>
              <a:gd name="connsiteX35" fmla="*/ 2277845 w 5840751"/>
              <a:gd name="connsiteY35" fmla="*/ 1739373 h 3653115"/>
              <a:gd name="connsiteX36" fmla="*/ 5638275 w 5840751"/>
              <a:gd name="connsiteY36" fmla="*/ 1737420 h 3653115"/>
              <a:gd name="connsiteX37" fmla="*/ 5638275 w 5840751"/>
              <a:gd name="connsiteY37" fmla="*/ 1860645 h 3653115"/>
              <a:gd name="connsiteX38" fmla="*/ 5829864 w 5840751"/>
              <a:gd name="connsiteY38" fmla="*/ 1860645 h 3653115"/>
              <a:gd name="connsiteX39" fmla="*/ 5829864 w 5840751"/>
              <a:gd name="connsiteY39" fmla="*/ 1737420 h 3653115"/>
              <a:gd name="connsiteX40" fmla="*/ 1622178 w 5840751"/>
              <a:gd name="connsiteY40" fmla="*/ 1203799 h 3653115"/>
              <a:gd name="connsiteX41" fmla="*/ 1622178 w 5840751"/>
              <a:gd name="connsiteY41" fmla="*/ 1327024 h 3653115"/>
              <a:gd name="connsiteX42" fmla="*/ 1813767 w 5840751"/>
              <a:gd name="connsiteY42" fmla="*/ 1327024 h 3653115"/>
              <a:gd name="connsiteX43" fmla="*/ 1813767 w 5840751"/>
              <a:gd name="connsiteY43" fmla="*/ 1203799 h 3653115"/>
              <a:gd name="connsiteX44" fmla="*/ 5622216 w 5840751"/>
              <a:gd name="connsiteY44" fmla="*/ 1062675 h 3653115"/>
              <a:gd name="connsiteX45" fmla="*/ 5622216 w 5840751"/>
              <a:gd name="connsiteY45" fmla="*/ 1185900 h 3653115"/>
              <a:gd name="connsiteX46" fmla="*/ 5717770 w 5840751"/>
              <a:gd name="connsiteY46" fmla="*/ 1185900 h 3653115"/>
              <a:gd name="connsiteX47" fmla="*/ 5717770 w 5840751"/>
              <a:gd name="connsiteY47" fmla="*/ 1226373 h 3653115"/>
              <a:gd name="connsiteX48" fmla="*/ 5818623 w 5840751"/>
              <a:gd name="connsiteY48" fmla="*/ 1226373 h 3653115"/>
              <a:gd name="connsiteX49" fmla="*/ 5818623 w 5840751"/>
              <a:gd name="connsiteY49" fmla="*/ 1132244 h 3653115"/>
              <a:gd name="connsiteX50" fmla="*/ 5813805 w 5840751"/>
              <a:gd name="connsiteY50" fmla="*/ 1132244 h 3653115"/>
              <a:gd name="connsiteX51" fmla="*/ 5813805 w 5840751"/>
              <a:gd name="connsiteY51" fmla="*/ 1062675 h 3653115"/>
              <a:gd name="connsiteX52" fmla="*/ 2061959 w 5840751"/>
              <a:gd name="connsiteY52" fmla="*/ 1015671 h 3653115"/>
              <a:gd name="connsiteX53" fmla="*/ 2061959 w 5840751"/>
              <a:gd name="connsiteY53" fmla="*/ 1261012 h 3653115"/>
              <a:gd name="connsiteX54" fmla="*/ 2253548 w 5840751"/>
              <a:gd name="connsiteY54" fmla="*/ 1261012 h 3653115"/>
              <a:gd name="connsiteX55" fmla="*/ 2253548 w 5840751"/>
              <a:gd name="connsiteY55" fmla="*/ 1015671 h 3653115"/>
              <a:gd name="connsiteX56" fmla="*/ 1611640 w 5840751"/>
              <a:gd name="connsiteY56" fmla="*/ 566110 h 3653115"/>
              <a:gd name="connsiteX57" fmla="*/ 1611640 w 5840751"/>
              <a:gd name="connsiteY57" fmla="*/ 689335 h 3653115"/>
              <a:gd name="connsiteX58" fmla="*/ 1803229 w 5840751"/>
              <a:gd name="connsiteY58" fmla="*/ 689335 h 3653115"/>
              <a:gd name="connsiteX59" fmla="*/ 1803229 w 5840751"/>
              <a:gd name="connsiteY59" fmla="*/ 566110 h 3653115"/>
              <a:gd name="connsiteX60" fmla="*/ 5603440 w 5840751"/>
              <a:gd name="connsiteY60" fmla="*/ 416748 h 3653115"/>
              <a:gd name="connsiteX61" fmla="*/ 5603440 w 5840751"/>
              <a:gd name="connsiteY61" fmla="*/ 539973 h 3653115"/>
              <a:gd name="connsiteX62" fmla="*/ 5795029 w 5840751"/>
              <a:gd name="connsiteY62" fmla="*/ 539973 h 3653115"/>
              <a:gd name="connsiteX63" fmla="*/ 5795029 w 5840751"/>
              <a:gd name="connsiteY63" fmla="*/ 416748 h 3653115"/>
              <a:gd name="connsiteX64" fmla="*/ 2125164 w 5840751"/>
              <a:gd name="connsiteY64" fmla="*/ 307777 h 3653115"/>
              <a:gd name="connsiteX65" fmla="*/ 2125164 w 5840751"/>
              <a:gd name="connsiteY65" fmla="*/ 360564 h 3653115"/>
              <a:gd name="connsiteX66" fmla="*/ 2051421 w 5840751"/>
              <a:gd name="connsiteY66" fmla="*/ 360564 h 3653115"/>
              <a:gd name="connsiteX67" fmla="*/ 2051421 w 5840751"/>
              <a:gd name="connsiteY67" fmla="*/ 607745 h 3653115"/>
              <a:gd name="connsiteX68" fmla="*/ 2243010 w 5840751"/>
              <a:gd name="connsiteY68" fmla="*/ 607745 h 3653115"/>
              <a:gd name="connsiteX69" fmla="*/ 2243010 w 5840751"/>
              <a:gd name="connsiteY69" fmla="*/ 360564 h 3653115"/>
              <a:gd name="connsiteX70" fmla="*/ 2226017 w 5840751"/>
              <a:gd name="connsiteY70" fmla="*/ 360564 h 3653115"/>
              <a:gd name="connsiteX71" fmla="*/ 2226017 w 5840751"/>
              <a:gd name="connsiteY71" fmla="*/ 307777 h 3653115"/>
              <a:gd name="connsiteX72" fmla="*/ 150430 w 5840751"/>
              <a:gd name="connsiteY72" fmla="*/ 72172 h 3653115"/>
              <a:gd name="connsiteX73" fmla="*/ 150430 w 5840751"/>
              <a:gd name="connsiteY73" fmla="*/ 364735 h 3653115"/>
              <a:gd name="connsiteX74" fmla="*/ 1770224 w 5840751"/>
              <a:gd name="connsiteY74" fmla="*/ 364735 h 3653115"/>
              <a:gd name="connsiteX75" fmla="*/ 1770224 w 5840751"/>
              <a:gd name="connsiteY75" fmla="*/ 72172 h 3653115"/>
              <a:gd name="connsiteX76" fmla="*/ 0 w 5840751"/>
              <a:gd name="connsiteY76" fmla="*/ 0 h 3653115"/>
              <a:gd name="connsiteX77" fmla="*/ 5840751 w 5840751"/>
              <a:gd name="connsiteY77" fmla="*/ 0 h 3653115"/>
              <a:gd name="connsiteX78" fmla="*/ 5840751 w 5840751"/>
              <a:gd name="connsiteY78" fmla="*/ 3653115 h 3653115"/>
              <a:gd name="connsiteX79" fmla="*/ 0 w 5840751"/>
              <a:gd name="connsiteY79" fmla="*/ 3653115 h 365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840751" h="3653115">
                <a:moveTo>
                  <a:pt x="1622178" y="3211588"/>
                </a:moveTo>
                <a:lnTo>
                  <a:pt x="1622178" y="3334813"/>
                </a:lnTo>
                <a:lnTo>
                  <a:pt x="1813767" y="3334813"/>
                </a:lnTo>
                <a:lnTo>
                  <a:pt x="1813767" y="3211588"/>
                </a:lnTo>
                <a:close/>
                <a:moveTo>
                  <a:pt x="5630454" y="3062226"/>
                </a:moveTo>
                <a:lnTo>
                  <a:pt x="5630454" y="3185451"/>
                </a:lnTo>
                <a:lnTo>
                  <a:pt x="5822043" y="3185451"/>
                </a:lnTo>
                <a:lnTo>
                  <a:pt x="5822043" y="3062226"/>
                </a:lnTo>
                <a:close/>
                <a:moveTo>
                  <a:pt x="2061959" y="3023461"/>
                </a:moveTo>
                <a:lnTo>
                  <a:pt x="2061959" y="3220297"/>
                </a:lnTo>
                <a:lnTo>
                  <a:pt x="2125164" y="3220297"/>
                </a:lnTo>
                <a:lnTo>
                  <a:pt x="2125164" y="3283546"/>
                </a:lnTo>
                <a:lnTo>
                  <a:pt x="2226017" y="3283546"/>
                </a:lnTo>
                <a:lnTo>
                  <a:pt x="2226017" y="3220297"/>
                </a:lnTo>
                <a:lnTo>
                  <a:pt x="2253548" y="3220297"/>
                </a:lnTo>
                <a:lnTo>
                  <a:pt x="2253548" y="3023461"/>
                </a:lnTo>
                <a:close/>
                <a:moveTo>
                  <a:pt x="1611641" y="2640830"/>
                </a:moveTo>
                <a:lnTo>
                  <a:pt x="1611641" y="2764055"/>
                </a:lnTo>
                <a:lnTo>
                  <a:pt x="1803230" y="2764055"/>
                </a:lnTo>
                <a:lnTo>
                  <a:pt x="1803230" y="2640830"/>
                </a:lnTo>
                <a:close/>
                <a:moveTo>
                  <a:pt x="2051421" y="2373367"/>
                </a:moveTo>
                <a:lnTo>
                  <a:pt x="2051421" y="2570203"/>
                </a:lnTo>
                <a:lnTo>
                  <a:pt x="2243010" y="2570203"/>
                </a:lnTo>
                <a:lnTo>
                  <a:pt x="2243010" y="2373367"/>
                </a:lnTo>
                <a:close/>
                <a:moveTo>
                  <a:pt x="5636393" y="2365543"/>
                </a:moveTo>
                <a:lnTo>
                  <a:pt x="5636393" y="2488768"/>
                </a:lnTo>
                <a:lnTo>
                  <a:pt x="5827982" y="2488768"/>
                </a:lnTo>
                <a:lnTo>
                  <a:pt x="5827982" y="2365543"/>
                </a:lnTo>
                <a:close/>
                <a:moveTo>
                  <a:pt x="1646475" y="1936210"/>
                </a:moveTo>
                <a:lnTo>
                  <a:pt x="1646475" y="2059435"/>
                </a:lnTo>
                <a:lnTo>
                  <a:pt x="1838064" y="2059435"/>
                </a:lnTo>
                <a:lnTo>
                  <a:pt x="1838064" y="1936210"/>
                </a:lnTo>
                <a:close/>
                <a:moveTo>
                  <a:pt x="2086256" y="1739373"/>
                </a:moveTo>
                <a:lnTo>
                  <a:pt x="2086256" y="2047150"/>
                </a:lnTo>
                <a:lnTo>
                  <a:pt x="2277845" y="2047150"/>
                </a:lnTo>
                <a:lnTo>
                  <a:pt x="2277845" y="1739373"/>
                </a:lnTo>
                <a:close/>
                <a:moveTo>
                  <a:pt x="5638275" y="1737420"/>
                </a:moveTo>
                <a:lnTo>
                  <a:pt x="5638275" y="1860645"/>
                </a:lnTo>
                <a:lnTo>
                  <a:pt x="5829864" y="1860645"/>
                </a:lnTo>
                <a:lnTo>
                  <a:pt x="5829864" y="1737420"/>
                </a:lnTo>
                <a:close/>
                <a:moveTo>
                  <a:pt x="1622178" y="1203799"/>
                </a:moveTo>
                <a:lnTo>
                  <a:pt x="1622178" y="1327024"/>
                </a:lnTo>
                <a:lnTo>
                  <a:pt x="1813767" y="1327024"/>
                </a:lnTo>
                <a:lnTo>
                  <a:pt x="1813767" y="1203799"/>
                </a:lnTo>
                <a:close/>
                <a:moveTo>
                  <a:pt x="5622216" y="1062675"/>
                </a:moveTo>
                <a:lnTo>
                  <a:pt x="5622216" y="1185900"/>
                </a:lnTo>
                <a:lnTo>
                  <a:pt x="5717770" y="1185900"/>
                </a:lnTo>
                <a:lnTo>
                  <a:pt x="5717770" y="1226373"/>
                </a:lnTo>
                <a:lnTo>
                  <a:pt x="5818623" y="1226373"/>
                </a:lnTo>
                <a:lnTo>
                  <a:pt x="5818623" y="1132244"/>
                </a:lnTo>
                <a:lnTo>
                  <a:pt x="5813805" y="1132244"/>
                </a:lnTo>
                <a:lnTo>
                  <a:pt x="5813805" y="1062675"/>
                </a:lnTo>
                <a:close/>
                <a:moveTo>
                  <a:pt x="2061959" y="1015671"/>
                </a:moveTo>
                <a:lnTo>
                  <a:pt x="2061959" y="1261012"/>
                </a:lnTo>
                <a:lnTo>
                  <a:pt x="2253548" y="1261012"/>
                </a:lnTo>
                <a:lnTo>
                  <a:pt x="2253548" y="1015671"/>
                </a:lnTo>
                <a:close/>
                <a:moveTo>
                  <a:pt x="1611640" y="566110"/>
                </a:moveTo>
                <a:lnTo>
                  <a:pt x="1611640" y="689335"/>
                </a:lnTo>
                <a:lnTo>
                  <a:pt x="1803229" y="689335"/>
                </a:lnTo>
                <a:lnTo>
                  <a:pt x="1803229" y="566110"/>
                </a:lnTo>
                <a:close/>
                <a:moveTo>
                  <a:pt x="5603440" y="416748"/>
                </a:moveTo>
                <a:lnTo>
                  <a:pt x="5603440" y="539973"/>
                </a:lnTo>
                <a:lnTo>
                  <a:pt x="5795029" y="539973"/>
                </a:lnTo>
                <a:lnTo>
                  <a:pt x="5795029" y="416748"/>
                </a:lnTo>
                <a:close/>
                <a:moveTo>
                  <a:pt x="2125164" y="307777"/>
                </a:moveTo>
                <a:lnTo>
                  <a:pt x="2125164" y="360564"/>
                </a:lnTo>
                <a:lnTo>
                  <a:pt x="2051421" y="360564"/>
                </a:lnTo>
                <a:lnTo>
                  <a:pt x="2051421" y="607745"/>
                </a:lnTo>
                <a:lnTo>
                  <a:pt x="2243010" y="607745"/>
                </a:lnTo>
                <a:lnTo>
                  <a:pt x="2243010" y="360564"/>
                </a:lnTo>
                <a:lnTo>
                  <a:pt x="2226017" y="360564"/>
                </a:lnTo>
                <a:lnTo>
                  <a:pt x="2226017" y="307777"/>
                </a:lnTo>
                <a:close/>
                <a:moveTo>
                  <a:pt x="150430" y="72172"/>
                </a:moveTo>
                <a:lnTo>
                  <a:pt x="150430" y="364735"/>
                </a:lnTo>
                <a:lnTo>
                  <a:pt x="1770224" y="364735"/>
                </a:lnTo>
                <a:lnTo>
                  <a:pt x="1770224" y="72172"/>
                </a:lnTo>
                <a:close/>
                <a:moveTo>
                  <a:pt x="0" y="0"/>
                </a:moveTo>
                <a:lnTo>
                  <a:pt x="5840751" y="0"/>
                </a:lnTo>
                <a:lnTo>
                  <a:pt x="5840751" y="3653115"/>
                </a:lnTo>
                <a:lnTo>
                  <a:pt x="0" y="365311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8B15D-C73B-C848-8622-2CFF4DBF6B1D}"/>
              </a:ext>
            </a:extLst>
          </p:cNvPr>
          <p:cNvGrpSpPr/>
          <p:nvPr/>
        </p:nvGrpSpPr>
        <p:grpSpPr>
          <a:xfrm>
            <a:off x="742254" y="1886314"/>
            <a:ext cx="1793" cy="1988724"/>
            <a:chOff x="719031" y="2039305"/>
            <a:chExt cx="1793" cy="198872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AB90FC3-7DD7-574D-8784-43F0B13869FB}"/>
                </a:ext>
              </a:extLst>
            </p:cNvPr>
            <p:cNvCxnSpPr/>
            <p:nvPr/>
          </p:nvCxnSpPr>
          <p:spPr>
            <a:xfrm>
              <a:off x="719031" y="2039305"/>
              <a:ext cx="0" cy="8535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413D1F-A052-CC4F-BD38-81B9F384CBC7}"/>
                </a:ext>
              </a:extLst>
            </p:cNvPr>
            <p:cNvCxnSpPr/>
            <p:nvPr/>
          </p:nvCxnSpPr>
          <p:spPr>
            <a:xfrm>
              <a:off x="720824" y="3497645"/>
              <a:ext cx="0" cy="5303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C658448-31DA-4742-8BA2-C90F700A0823}"/>
              </a:ext>
            </a:extLst>
          </p:cNvPr>
          <p:cNvSpPr txBox="1"/>
          <p:nvPr/>
        </p:nvSpPr>
        <p:spPr>
          <a:xfrm>
            <a:off x="1382280" y="967202"/>
            <a:ext cx="5840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  Original Gleason          ISUP 2005 Gleason         ISUP 2014 Gleason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F224A-4C3D-1F4D-83FA-6E4AA042592B}"/>
              </a:ext>
            </a:extLst>
          </p:cNvPr>
          <p:cNvSpPr txBox="1"/>
          <p:nvPr/>
        </p:nvSpPr>
        <p:spPr>
          <a:xfrm>
            <a:off x="1467770" y="1204985"/>
            <a:ext cx="1830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Prostatic Adenocarcinoma</a:t>
            </a:r>
          </a:p>
          <a:p>
            <a:pPr algn="ctr"/>
            <a:r>
              <a:rPr lang="en-US" sz="1100" dirty="0"/>
              <a:t>(Histologic Patterns)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1CD5AA-8CEA-D34C-B854-13D18D695F05}"/>
              </a:ext>
            </a:extLst>
          </p:cNvPr>
          <p:cNvSpPr txBox="1"/>
          <p:nvPr/>
        </p:nvSpPr>
        <p:spPr>
          <a:xfrm>
            <a:off x="1368020" y="1484032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AE4EFF-FB5C-7445-B9FE-A616B7054099}"/>
              </a:ext>
            </a:extLst>
          </p:cNvPr>
          <p:cNvSpPr txBox="1"/>
          <p:nvPr/>
        </p:nvSpPr>
        <p:spPr>
          <a:xfrm>
            <a:off x="1364434" y="2167237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8941E7-3585-4240-BAF7-C7F67D39B216}"/>
              </a:ext>
            </a:extLst>
          </p:cNvPr>
          <p:cNvSpPr txBox="1"/>
          <p:nvPr/>
        </p:nvSpPr>
        <p:spPr>
          <a:xfrm>
            <a:off x="1364434" y="2841717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3A9E49-CFFB-844B-9C8B-E9CAB5192F39}"/>
              </a:ext>
            </a:extLst>
          </p:cNvPr>
          <p:cNvSpPr txBox="1"/>
          <p:nvPr/>
        </p:nvSpPr>
        <p:spPr>
          <a:xfrm>
            <a:off x="1382278" y="3598039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E86056-70CF-5148-A72C-25753FECB767}"/>
              </a:ext>
            </a:extLst>
          </p:cNvPr>
          <p:cNvSpPr txBox="1"/>
          <p:nvPr/>
        </p:nvSpPr>
        <p:spPr>
          <a:xfrm>
            <a:off x="1382278" y="4184724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8D0F94-2457-E14D-8600-F81391DD08B2}"/>
              </a:ext>
            </a:extLst>
          </p:cNvPr>
          <p:cNvSpPr txBox="1"/>
          <p:nvPr/>
        </p:nvSpPr>
        <p:spPr>
          <a:xfrm>
            <a:off x="3384210" y="1414098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0FE17E-8B6E-3745-BA92-B1820AE8DB37}"/>
              </a:ext>
            </a:extLst>
          </p:cNvPr>
          <p:cNvSpPr txBox="1"/>
          <p:nvPr/>
        </p:nvSpPr>
        <p:spPr>
          <a:xfrm>
            <a:off x="3384210" y="2153044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788DF6-C764-1249-960F-CD2FD68E0A93}"/>
              </a:ext>
            </a:extLst>
          </p:cNvPr>
          <p:cNvSpPr txBox="1"/>
          <p:nvPr/>
        </p:nvSpPr>
        <p:spPr>
          <a:xfrm>
            <a:off x="3376882" y="2892128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B725D7-58A4-144E-AB51-BF0F1C57F809}"/>
              </a:ext>
            </a:extLst>
          </p:cNvPr>
          <p:cNvSpPr txBox="1"/>
          <p:nvPr/>
        </p:nvSpPr>
        <p:spPr>
          <a:xfrm>
            <a:off x="3391140" y="3521242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62CEF5-DB09-174B-A3A3-72546344535F}"/>
              </a:ext>
            </a:extLst>
          </p:cNvPr>
          <p:cNvSpPr txBox="1"/>
          <p:nvPr/>
        </p:nvSpPr>
        <p:spPr>
          <a:xfrm>
            <a:off x="3391140" y="4057222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654D13-22B3-E147-8488-CF2A1DFA971B}"/>
              </a:ext>
            </a:extLst>
          </p:cNvPr>
          <p:cNvSpPr txBox="1"/>
          <p:nvPr/>
        </p:nvSpPr>
        <p:spPr>
          <a:xfrm>
            <a:off x="6972176" y="1324036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1A5E72-C4CA-054E-BFDC-0EEE6CF8AECA}"/>
              </a:ext>
            </a:extLst>
          </p:cNvPr>
          <p:cNvSpPr txBox="1"/>
          <p:nvPr/>
        </p:nvSpPr>
        <p:spPr>
          <a:xfrm>
            <a:off x="6972176" y="198678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41FE5E-94AD-9B44-BA7B-9D39673BA330}"/>
              </a:ext>
            </a:extLst>
          </p:cNvPr>
          <p:cNvSpPr txBox="1"/>
          <p:nvPr/>
        </p:nvSpPr>
        <p:spPr>
          <a:xfrm>
            <a:off x="6979106" y="2769834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7BFAAF-8501-A74D-9B6B-29DF362B525B}"/>
              </a:ext>
            </a:extLst>
          </p:cNvPr>
          <p:cNvSpPr txBox="1"/>
          <p:nvPr/>
        </p:nvSpPr>
        <p:spPr>
          <a:xfrm>
            <a:off x="6967091" y="3365909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0BF22CF-E1A1-D84A-A735-7F2177B68F46}"/>
              </a:ext>
            </a:extLst>
          </p:cNvPr>
          <p:cNvSpPr txBox="1"/>
          <p:nvPr/>
        </p:nvSpPr>
        <p:spPr>
          <a:xfrm>
            <a:off x="6963135" y="3966355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617EE2-1FEB-6E42-B777-33F068678143}"/>
              </a:ext>
            </a:extLst>
          </p:cNvPr>
          <p:cNvSpPr txBox="1"/>
          <p:nvPr/>
        </p:nvSpPr>
        <p:spPr>
          <a:xfrm>
            <a:off x="109150" y="1260907"/>
            <a:ext cx="121533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Well </a:t>
            </a:r>
            <a:br>
              <a:rPr lang="en-US" sz="1400" dirty="0"/>
            </a:br>
            <a:r>
              <a:rPr lang="en-US" sz="1400" dirty="0"/>
              <a:t>differentiated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0F6584-87A5-0441-9183-270C7C5DAA7E}"/>
              </a:ext>
            </a:extLst>
          </p:cNvPr>
          <p:cNvSpPr txBox="1"/>
          <p:nvPr/>
        </p:nvSpPr>
        <p:spPr>
          <a:xfrm>
            <a:off x="107447" y="2785223"/>
            <a:ext cx="121533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Moderately </a:t>
            </a:r>
            <a:br>
              <a:rPr lang="en-US" sz="1400" dirty="0"/>
            </a:br>
            <a:r>
              <a:rPr lang="en-US" sz="1400" dirty="0"/>
              <a:t>differentiated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7F204B-8E10-3548-9E1A-519C2D405486}"/>
              </a:ext>
            </a:extLst>
          </p:cNvPr>
          <p:cNvSpPr txBox="1"/>
          <p:nvPr/>
        </p:nvSpPr>
        <p:spPr>
          <a:xfrm>
            <a:off x="57754" y="3964889"/>
            <a:ext cx="1265026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Poorly</a:t>
            </a:r>
            <a:br>
              <a:rPr lang="en-US" sz="1400" dirty="0"/>
            </a:br>
            <a:r>
              <a:rPr lang="en-US" sz="1400" dirty="0"/>
              <a:t>differentiated/</a:t>
            </a:r>
            <a:br>
              <a:rPr lang="en-US" sz="1400" dirty="0"/>
            </a:br>
            <a:r>
              <a:rPr lang="en-US" sz="1400" dirty="0"/>
              <a:t>anaplastic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A0788B3-FDCD-E841-8DAA-586817F8E829}"/>
              </a:ext>
            </a:extLst>
          </p:cNvPr>
          <p:cNvSpPr txBox="1"/>
          <p:nvPr/>
        </p:nvSpPr>
        <p:spPr>
          <a:xfrm>
            <a:off x="7223787" y="1260209"/>
            <a:ext cx="1553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Small, uniform </a:t>
            </a:r>
            <a:br>
              <a:rPr lang="en-US" sz="1400" dirty="0"/>
            </a:br>
            <a:r>
              <a:rPr lang="en-US" sz="1400" dirty="0"/>
              <a:t>glands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07CF0F-813F-794B-B1B5-4BC629C2E207}"/>
              </a:ext>
            </a:extLst>
          </p:cNvPr>
          <p:cNvSpPr txBox="1"/>
          <p:nvPr/>
        </p:nvSpPr>
        <p:spPr>
          <a:xfrm>
            <a:off x="7205185" y="1903535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More stroma </a:t>
            </a:r>
            <a:br>
              <a:rPr lang="en-US" sz="1400" dirty="0"/>
            </a:br>
            <a:r>
              <a:rPr lang="en-US" sz="1400" dirty="0"/>
              <a:t>between glands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A5EC4E-3D73-D84D-B3E3-3C7307671945}"/>
              </a:ext>
            </a:extLst>
          </p:cNvPr>
          <p:cNvSpPr txBox="1"/>
          <p:nvPr/>
        </p:nvSpPr>
        <p:spPr>
          <a:xfrm>
            <a:off x="7193324" y="2630518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Distinctly infiltrative </a:t>
            </a:r>
            <a:br>
              <a:rPr lang="en-US" sz="1400" dirty="0"/>
            </a:br>
            <a:r>
              <a:rPr lang="en-US" sz="1400" dirty="0"/>
              <a:t>margins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70678E-79B4-3941-BBE1-F97BC960B80B}"/>
              </a:ext>
            </a:extLst>
          </p:cNvPr>
          <p:cNvSpPr txBox="1"/>
          <p:nvPr/>
        </p:nvSpPr>
        <p:spPr>
          <a:xfrm>
            <a:off x="7205185" y="3315723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Irregular masses </a:t>
            </a:r>
            <a:br>
              <a:rPr lang="en-US" sz="1400" dirty="0"/>
            </a:br>
            <a:r>
              <a:rPr lang="en-US" sz="1400" dirty="0"/>
              <a:t>of neoplastic glands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637A20-1A34-ED4C-8C53-F462EE96BC59}"/>
              </a:ext>
            </a:extLst>
          </p:cNvPr>
          <p:cNvSpPr txBox="1"/>
          <p:nvPr/>
        </p:nvSpPr>
        <p:spPr>
          <a:xfrm>
            <a:off x="7208658" y="3970245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Only occasional </a:t>
            </a:r>
            <a:br>
              <a:rPr lang="en-US" sz="1400" dirty="0"/>
            </a:br>
            <a:r>
              <a:rPr lang="en-US" sz="1400" dirty="0"/>
              <a:t>gland formation</a:t>
            </a:r>
          </a:p>
        </p:txBody>
      </p:sp>
    </p:spTree>
    <p:extLst>
      <p:ext uri="{BB962C8B-B14F-4D97-AF65-F5344CB8AC3E}">
        <p14:creationId xmlns:p14="http://schemas.microsoft.com/office/powerpoint/2010/main" val="36712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Gleason Pattern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endParaRPr lang="en-US" sz="1000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92C18059-B3A8-4FCB-9AAB-94F63A2D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-870"/>
          <a:stretch/>
        </p:blipFill>
        <p:spPr bwMode="auto">
          <a:xfrm>
            <a:off x="220084" y="1459687"/>
            <a:ext cx="1554480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0653D837-3163-48A9-AB2E-A62062D5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2" y="3105607"/>
            <a:ext cx="1535116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571F7A0-133E-4971-A46C-844080DBF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27854" r="56749" b="12350"/>
          <a:stretch/>
        </p:blipFill>
        <p:spPr bwMode="auto">
          <a:xfrm>
            <a:off x="1904104" y="3105607"/>
            <a:ext cx="1636560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F9C959F-FB58-499D-B6A6-BCB4A2DAD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7" t="27854" r="8628" b="12350"/>
          <a:stretch/>
        </p:blipFill>
        <p:spPr bwMode="auto">
          <a:xfrm>
            <a:off x="1904104" y="1459687"/>
            <a:ext cx="1636560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C8726-2DB3-4E35-9EBD-F4E98E13DA09}"/>
              </a:ext>
            </a:extLst>
          </p:cNvPr>
          <p:cNvSpPr txBox="1"/>
          <p:nvPr/>
        </p:nvSpPr>
        <p:spPr>
          <a:xfrm>
            <a:off x="1942455" y="1529153"/>
            <a:ext cx="157895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 Poorly Formed Glands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BB0F02E-B2D5-4B20-8632-BA0EFD3C1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4" t="34617" r="6536" b="7759"/>
          <a:stretch/>
        </p:blipFill>
        <p:spPr bwMode="auto">
          <a:xfrm>
            <a:off x="3684859" y="3094638"/>
            <a:ext cx="1636559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4F7A927-CA0D-4CA6-ABD1-9E4DF1D88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34750" r="55163" b="7626"/>
          <a:stretch/>
        </p:blipFill>
        <p:spPr bwMode="auto">
          <a:xfrm>
            <a:off x="3670204" y="1472901"/>
            <a:ext cx="1636559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F553C2-F94C-4B3F-94DE-1C3BD5E78A3E}"/>
              </a:ext>
            </a:extLst>
          </p:cNvPr>
          <p:cNvSpPr txBox="1"/>
          <p:nvPr/>
        </p:nvSpPr>
        <p:spPr>
          <a:xfrm>
            <a:off x="3742069" y="1529153"/>
            <a:ext cx="158056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00" dirty="0"/>
              <a:t> Large Cribriform Glands </a:t>
            </a:r>
            <a:br>
              <a:rPr lang="en-US" sz="1100" dirty="0"/>
            </a:br>
            <a:r>
              <a:rPr lang="en-US" sz="1100" dirty="0"/>
              <a:t>(&gt; 12 lumens)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C8EDE-17D6-4ED9-BA9A-62D11E8649B8}"/>
              </a:ext>
            </a:extLst>
          </p:cNvPr>
          <p:cNvSpPr txBox="1"/>
          <p:nvPr/>
        </p:nvSpPr>
        <p:spPr>
          <a:xfrm>
            <a:off x="3856706" y="3175653"/>
            <a:ext cx="125354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 Ductal Phenotype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0B02D83-86CF-4361-A970-234ED1B7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28274" r="57769" b="8079"/>
          <a:stretch/>
        </p:blipFill>
        <p:spPr bwMode="auto">
          <a:xfrm>
            <a:off x="5436303" y="1472901"/>
            <a:ext cx="1636553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CDB2116-6995-4F8E-B368-78A607D72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9" t="28274" r="11435" b="8079"/>
          <a:stretch/>
        </p:blipFill>
        <p:spPr bwMode="auto">
          <a:xfrm>
            <a:off x="5436303" y="3124705"/>
            <a:ext cx="1636553" cy="15544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CADE5A-FBB9-4AB0-B5AF-9FB5B7CED137}"/>
              </a:ext>
            </a:extLst>
          </p:cNvPr>
          <p:cNvSpPr txBox="1"/>
          <p:nvPr/>
        </p:nvSpPr>
        <p:spPr>
          <a:xfrm>
            <a:off x="5895612" y="3169646"/>
            <a:ext cx="851195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 Single Cells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58A0B86-A2AA-4796-9897-8F333DD03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23226" r="50681" b="4214"/>
          <a:stretch/>
        </p:blipFill>
        <p:spPr bwMode="auto">
          <a:xfrm rot="5400000">
            <a:off x="7255865" y="1421339"/>
            <a:ext cx="1559858" cy="1636553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74216A4-F716-430F-9697-AE4B0CF18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8" t="23226" r="8676" b="4214"/>
          <a:stretch/>
        </p:blipFill>
        <p:spPr bwMode="auto">
          <a:xfrm rot="5400000">
            <a:off x="7255865" y="3067552"/>
            <a:ext cx="1559858" cy="1636553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817957-E6C9-425A-9E2F-C389515B4B61}"/>
              </a:ext>
            </a:extLst>
          </p:cNvPr>
          <p:cNvCxnSpPr>
            <a:cxnSpLocks/>
          </p:cNvCxnSpPr>
          <p:nvPr/>
        </p:nvCxnSpPr>
        <p:spPr>
          <a:xfrm>
            <a:off x="7938468" y="2305878"/>
            <a:ext cx="0" cy="972741"/>
          </a:xfrm>
          <a:prstGeom prst="straightConnector1">
            <a:avLst/>
          </a:prstGeom>
          <a:ln w="28575">
            <a:tailEnd type="triangle" w="med" len="lg"/>
          </a:ln>
          <a:effectLst>
            <a:glow rad="381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8A71876-B873-4D85-AB43-B6C7755AEBE4}"/>
              </a:ext>
            </a:extLst>
          </p:cNvPr>
          <p:cNvSpPr txBox="1"/>
          <p:nvPr/>
        </p:nvSpPr>
        <p:spPr>
          <a:xfrm>
            <a:off x="1909055" y="3490186"/>
            <a:ext cx="1671933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 Small Cribriform Glands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59B0F-D934-524D-8723-80DE6109A19A}"/>
              </a:ext>
            </a:extLst>
          </p:cNvPr>
          <p:cNvSpPr txBox="1"/>
          <p:nvPr/>
        </p:nvSpPr>
        <p:spPr>
          <a:xfrm>
            <a:off x="829997" y="10773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796CAD-9DD5-184B-AB31-1FEA2F8E1483}"/>
              </a:ext>
            </a:extLst>
          </p:cNvPr>
          <p:cNvSpPr txBox="1"/>
          <p:nvPr/>
        </p:nvSpPr>
        <p:spPr>
          <a:xfrm>
            <a:off x="2560622" y="10735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FE781E-55DF-E845-8ABF-FF5639413C2C}"/>
              </a:ext>
            </a:extLst>
          </p:cNvPr>
          <p:cNvSpPr txBox="1"/>
          <p:nvPr/>
        </p:nvSpPr>
        <p:spPr>
          <a:xfrm>
            <a:off x="3671983" y="1082986"/>
            <a:ext cx="163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 </a:t>
            </a:r>
            <a:r>
              <a:rPr lang="en-US" sz="1400" b="1" dirty="0"/>
              <a:t>(Aggressive)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883938-DEA3-D34D-9458-6AF9EB3B8BD3}"/>
              </a:ext>
            </a:extLst>
          </p:cNvPr>
          <p:cNvSpPr txBox="1"/>
          <p:nvPr/>
        </p:nvSpPr>
        <p:spPr>
          <a:xfrm>
            <a:off x="6098126" y="10876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F8F4F3-BA30-8C42-B057-8DBBA2ADC5A8}"/>
              </a:ext>
            </a:extLst>
          </p:cNvPr>
          <p:cNvSpPr txBox="1"/>
          <p:nvPr/>
        </p:nvSpPr>
        <p:spPr>
          <a:xfrm>
            <a:off x="7044702" y="108864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5</a:t>
            </a:r>
            <a:r>
              <a:rPr lang="en-US" sz="1600" b="1" dirty="0"/>
              <a:t> </a:t>
            </a:r>
            <a:r>
              <a:rPr lang="en-US" sz="1400" b="1" dirty="0"/>
              <a:t>(</a:t>
            </a:r>
            <a:r>
              <a:rPr lang="en-US" sz="1400" b="1" dirty="0" err="1"/>
              <a:t>Comedonecrosis</a:t>
            </a:r>
            <a:r>
              <a:rPr lang="en-US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98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285709"/>
            <a:ext cx="8309810" cy="458587"/>
          </a:xfrm>
        </p:spPr>
        <p:txBody>
          <a:bodyPr lIns="0" rIns="0"/>
          <a:lstStyle/>
          <a:p>
            <a:r>
              <a:rPr lang="en-US" sz="28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Histologic Definitions of Grade Groups (GGs)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bIns="118872"/>
          <a:lstStyle/>
          <a:p>
            <a:r>
              <a:rPr lang="en-US" dirty="0" err="1"/>
              <a:t>Paner</a:t>
            </a:r>
            <a:r>
              <a:rPr lang="en-US" dirty="0"/>
              <a:t> GP, et al. </a:t>
            </a:r>
            <a:r>
              <a:rPr lang="en-US" i="1" dirty="0"/>
              <a:t>Arch </a:t>
            </a:r>
            <a:r>
              <a:rPr lang="en-US" i="1" dirty="0" err="1"/>
              <a:t>Pathol</a:t>
            </a:r>
            <a:r>
              <a:rPr lang="en-US" i="1" dirty="0"/>
              <a:t> Lab Med</a:t>
            </a:r>
            <a:r>
              <a:rPr lang="en-US" dirty="0"/>
              <a:t>. 2019;143(5):550-564.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0B8988-E1CC-4C85-894F-6B9D8FB05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008944"/>
              </p:ext>
            </p:extLst>
          </p:nvPr>
        </p:nvGraphicFramePr>
        <p:xfrm>
          <a:off x="150607" y="1028700"/>
          <a:ext cx="8825754" cy="3663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6325">
                  <a:extLst>
                    <a:ext uri="{9D8B030D-6E8A-4147-A177-3AD203B41FA5}">
                      <a16:colId xmlns:a16="http://schemas.microsoft.com/office/drawing/2014/main" val="1638096727"/>
                    </a:ext>
                  </a:extLst>
                </a:gridCol>
                <a:gridCol w="1433467">
                  <a:extLst>
                    <a:ext uri="{9D8B030D-6E8A-4147-A177-3AD203B41FA5}">
                      <a16:colId xmlns:a16="http://schemas.microsoft.com/office/drawing/2014/main" val="335747684"/>
                    </a:ext>
                  </a:extLst>
                </a:gridCol>
                <a:gridCol w="6585962">
                  <a:extLst>
                    <a:ext uri="{9D8B030D-6E8A-4147-A177-3AD203B41FA5}">
                      <a16:colId xmlns:a16="http://schemas.microsoft.com/office/drawing/2014/main" val="2441613999"/>
                    </a:ext>
                  </a:extLst>
                </a:gridCol>
              </a:tblGrid>
              <a:tr h="436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Grade Group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Gleason Score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Definition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0748933"/>
                  </a:ext>
                </a:extLst>
              </a:tr>
              <a:tr h="2120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 + 3 = 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Only individual, discrete, well-formed glands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1678092"/>
                  </a:ext>
                </a:extLst>
              </a:tr>
              <a:tr h="436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 + 4 = 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Predominantly well-formed glands with lesser component of poorly formed/fused/cribriform/</a:t>
                      </a:r>
                      <a:r>
                        <a:rPr lang="en-US" sz="1400" dirty="0" err="1">
                          <a:effectLst/>
                        </a:rPr>
                        <a:t>glomeruloid</a:t>
                      </a:r>
                      <a:r>
                        <a:rPr lang="en-US" sz="1400" dirty="0">
                          <a:effectLst/>
                        </a:rPr>
                        <a:t> glands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4991932"/>
                  </a:ext>
                </a:extLst>
              </a:tr>
              <a:tr h="436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 + 3 = 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Predominantly poorly formed/fused/cribriform/glomeruloid glands with lesser component of well-formed glands</a:t>
                      </a:r>
                      <a:r>
                        <a:rPr lang="en-US" sz="1400" baseline="30000">
                          <a:effectLst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5214141"/>
                  </a:ext>
                </a:extLst>
              </a:tr>
              <a:tr h="661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 + 4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 + 5       </a:t>
                      </a:r>
                      <a:r>
                        <a:rPr lang="en-US" sz="1400" dirty="0">
                          <a:solidFill>
                            <a:srgbClr val="E8E8E8"/>
                          </a:solidFill>
                          <a:effectLst/>
                        </a:rPr>
                        <a:t>=</a:t>
                      </a:r>
                      <a:r>
                        <a:rPr lang="en-US" sz="1400" dirty="0">
                          <a:effectLst/>
                        </a:rPr>
                        <a:t>8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+ 3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Only poorly formed/fused/cribriform/</a:t>
                      </a:r>
                      <a:r>
                        <a:rPr lang="en-US" sz="1400" dirty="0" err="1">
                          <a:effectLst/>
                        </a:rPr>
                        <a:t>glomeruloid</a:t>
                      </a:r>
                      <a:r>
                        <a:rPr lang="en-US" sz="1400" dirty="0">
                          <a:effectLst/>
                        </a:rPr>
                        <a:t> glands or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Predominantly well-formed glands and lesser component lacking </a:t>
                      </a:r>
                      <a:r>
                        <a:rPr lang="en-US" sz="1400" dirty="0" err="1">
                          <a:effectLst/>
                        </a:rPr>
                        <a:t>glands</a:t>
                      </a:r>
                      <a:r>
                        <a:rPr lang="en-US" sz="1400" baseline="30000" dirty="0" err="1">
                          <a:effectLst/>
                        </a:rPr>
                        <a:t>b</a:t>
                      </a:r>
                      <a:r>
                        <a:rPr lang="en-US" sz="1400" dirty="0">
                          <a:effectLst/>
                        </a:rPr>
                        <a:t> or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Predominantly lacking glands with lesser component of well-formed </a:t>
                      </a:r>
                      <a:r>
                        <a:rPr lang="en-US" sz="1400" dirty="0" err="1">
                          <a:effectLst/>
                        </a:rPr>
                        <a:t>glands</a:t>
                      </a:r>
                      <a:r>
                        <a:rPr lang="en-US" sz="1400" baseline="30000" dirty="0" err="1">
                          <a:effectLst/>
                        </a:rPr>
                        <a:t>b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9216065"/>
                  </a:ext>
                </a:extLst>
              </a:tr>
              <a:tr h="661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 + 5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+ 4      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9-</a:t>
                      </a:r>
                      <a:r>
                        <a:rPr lang="en-US" sz="1400" dirty="0">
                          <a:effectLst/>
                        </a:rPr>
                        <a:t>10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+ 5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Lack of gland formation (or with necrosis) with or without poorly formed/fused/cribriform </a:t>
                      </a:r>
                      <a:r>
                        <a:rPr lang="en-US" sz="1400" dirty="0" err="1">
                          <a:effectLst/>
                        </a:rPr>
                        <a:t>glands</a:t>
                      </a:r>
                      <a:r>
                        <a:rPr lang="en-US" sz="1400" baseline="30000" dirty="0" err="1">
                          <a:effectLst/>
                        </a:rPr>
                        <a:t>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3262129"/>
                  </a:ext>
                </a:extLst>
              </a:tr>
              <a:tr h="661146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</a:rPr>
                        <a:t>a.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For cases with &gt; 95% poorly formed/fused/cribriform glands or lack of glands on a core or at radical prostatectomy, the component of &lt; 5% well-formed glands is not factored into the grade.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b. Poorly formed/fused/cribriform glands can be more a minor component.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646521"/>
                  </a:ext>
                </a:extLst>
              </a:tr>
            </a:tbl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id="{7D9671B1-4DB2-4020-8BF6-BE0F87087EC9}"/>
              </a:ext>
            </a:extLst>
          </p:cNvPr>
          <p:cNvSpPr/>
          <p:nvPr/>
        </p:nvSpPr>
        <p:spPr>
          <a:xfrm>
            <a:off x="1608909" y="2697788"/>
            <a:ext cx="182880" cy="5486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6C584DAA-3956-4AB3-8CFE-D832CA14EA69}"/>
              </a:ext>
            </a:extLst>
          </p:cNvPr>
          <p:cNvSpPr/>
          <p:nvPr/>
        </p:nvSpPr>
        <p:spPr>
          <a:xfrm>
            <a:off x="1608585" y="3385793"/>
            <a:ext cx="182880" cy="5486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sz="3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Grade Group Validation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693319"/>
          </a:xfrm>
        </p:spPr>
        <p:txBody>
          <a:bodyPr lIns="0" rIns="0"/>
          <a:lstStyle/>
          <a:p>
            <a:r>
              <a:rPr lang="en-US" sz="2000" dirty="0"/>
              <a:t>Multi-institutional study (&gt; 20,800 men) with prostate cancer radical prostatectomy specimens</a:t>
            </a:r>
            <a:r>
              <a:rPr lang="en-US" sz="2000" baseline="30000" dirty="0"/>
              <a:t>1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Higher GG ranking is associated with increased risk of prostate </a:t>
            </a:r>
            <a:br>
              <a:rPr lang="en-US" sz="2000" dirty="0"/>
            </a:br>
            <a:r>
              <a:rPr lang="en-US" sz="2000" dirty="0"/>
              <a:t>cancer-specific mortality and bone metastasis</a:t>
            </a:r>
            <a:r>
              <a:rPr lang="en-US" sz="2000" baseline="30000" dirty="0"/>
              <a:t>2</a:t>
            </a:r>
            <a:endParaRPr lang="en-US" sz="2000" dirty="0"/>
          </a:p>
          <a:p>
            <a:r>
              <a:rPr lang="en-US" sz="2000" dirty="0"/>
              <a:t>SEER data from &gt; 330,000 racially diverse patients with prostate cancer showed the GG system is predictive of prostate cancer-specific mortality regardless of therapy received and clinical stage at diagnosis.</a:t>
            </a:r>
            <a:r>
              <a:rPr lang="en-US" sz="2000" baseline="30000" dirty="0"/>
              <a:t>3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0" y="4631052"/>
            <a:ext cx="9144000" cy="512448"/>
          </a:xfrm>
        </p:spPr>
        <p:txBody>
          <a:bodyPr bIns="118872"/>
          <a:lstStyle/>
          <a:p>
            <a:pPr marL="91440" indent="0"/>
            <a:r>
              <a:rPr lang="en-US" sz="1000" dirty="0"/>
              <a:t>BCR = biochemical recurrence</a:t>
            </a:r>
            <a:br>
              <a:rPr lang="en-US" sz="1000" dirty="0"/>
            </a:br>
            <a:r>
              <a:rPr lang="en-US" sz="1000" dirty="0"/>
              <a:t>1. Epstein JI , et al. </a:t>
            </a:r>
            <a:r>
              <a:rPr lang="en-US" sz="1000" i="1" dirty="0"/>
              <a:t>Eur Urol</a:t>
            </a:r>
            <a:r>
              <a:rPr lang="en-US" sz="1000" dirty="0"/>
              <a:t>. 2016;69(3):428-435.  2. </a:t>
            </a:r>
            <a:r>
              <a:rPr lang="en-US" sz="1000" dirty="0" err="1"/>
              <a:t>Leapman</a:t>
            </a:r>
            <a:r>
              <a:rPr lang="en-US" sz="1000" dirty="0"/>
              <a:t> S, et al. </a:t>
            </a:r>
            <a:r>
              <a:rPr lang="en-US" sz="1000" i="1" dirty="0"/>
              <a:t>Eur Urol</a:t>
            </a:r>
            <a:r>
              <a:rPr lang="en-US" sz="1000" dirty="0"/>
              <a:t>. 2017;71(5):750-759.  </a:t>
            </a:r>
            <a:br>
              <a:rPr lang="en-US" sz="1000" dirty="0"/>
            </a:br>
            <a:r>
              <a:rPr lang="en-US" sz="1000" dirty="0"/>
              <a:t>3. He J, et al. </a:t>
            </a:r>
            <a:r>
              <a:rPr lang="en-US" sz="1000" i="1" dirty="0"/>
              <a:t>Eur Urol</a:t>
            </a:r>
            <a:r>
              <a:rPr lang="en-US" sz="1000" dirty="0"/>
              <a:t>. 2017;71(5):760-763.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881AFEFD-BA84-4E22-BBFD-2CDF8E2D9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948797"/>
              </p:ext>
            </p:extLst>
          </p:nvPr>
        </p:nvGraphicFramePr>
        <p:xfrm>
          <a:off x="655320" y="1586628"/>
          <a:ext cx="8071584" cy="974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9560">
                  <a:extLst>
                    <a:ext uri="{9D8B030D-6E8A-4147-A177-3AD203B41FA5}">
                      <a16:colId xmlns:a16="http://schemas.microsoft.com/office/drawing/2014/main" val="3485767066"/>
                    </a:ext>
                  </a:extLst>
                </a:gridCol>
                <a:gridCol w="993006">
                  <a:extLst>
                    <a:ext uri="{9D8B030D-6E8A-4147-A177-3AD203B41FA5}">
                      <a16:colId xmlns:a16="http://schemas.microsoft.com/office/drawing/2014/main" val="2700285607"/>
                    </a:ext>
                  </a:extLst>
                </a:gridCol>
                <a:gridCol w="993006">
                  <a:extLst>
                    <a:ext uri="{9D8B030D-6E8A-4147-A177-3AD203B41FA5}">
                      <a16:colId xmlns:a16="http://schemas.microsoft.com/office/drawing/2014/main" val="77753234"/>
                    </a:ext>
                  </a:extLst>
                </a:gridCol>
                <a:gridCol w="993006">
                  <a:extLst>
                    <a:ext uri="{9D8B030D-6E8A-4147-A177-3AD203B41FA5}">
                      <a16:colId xmlns:a16="http://schemas.microsoft.com/office/drawing/2014/main" val="1162086533"/>
                    </a:ext>
                  </a:extLst>
                </a:gridCol>
                <a:gridCol w="993006">
                  <a:extLst>
                    <a:ext uri="{9D8B030D-6E8A-4147-A177-3AD203B41FA5}">
                      <a16:colId xmlns:a16="http://schemas.microsoft.com/office/drawing/2014/main" val="1088970202"/>
                    </a:ext>
                  </a:extLst>
                </a:gridCol>
              </a:tblGrid>
              <a:tr h="352817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GG2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GG3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GG4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GG5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522067"/>
                  </a:ext>
                </a:extLst>
              </a:tr>
              <a:tr h="60897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Hazard ratio for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BCR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relative to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GG1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11.7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950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1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MEO_HD">
  <a:themeElements>
    <a:clrScheme name="Custom 9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B273E"/>
      </a:accent1>
      <a:accent2>
        <a:srgbClr val="5C6B72"/>
      </a:accent2>
      <a:accent3>
        <a:srgbClr val="629E3A"/>
      </a:accent3>
      <a:accent4>
        <a:srgbClr val="B93A1E"/>
      </a:accent4>
      <a:accent5>
        <a:srgbClr val="3F193A"/>
      </a:accent5>
      <a:accent6>
        <a:srgbClr val="77CFF5"/>
      </a:accent6>
      <a:hlink>
        <a:srgbClr val="0B273E"/>
      </a:hlink>
      <a:folHlink>
        <a:srgbClr val="5C6B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MEO New_HD" id="{E321E0B0-04D8-0141-957E-1006703DA162}" vid="{BCFCC35E-F291-DA40-8969-6B71F12086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CMEO_HD</Template>
  <TotalTime>6040</TotalTime>
  <Words>1503</Words>
  <Application>Microsoft Office PowerPoint</Application>
  <PresentationFormat>On-screen Show (16:9)</PresentationFormat>
  <Paragraphs>219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Avenir Book</vt:lpstr>
      <vt:lpstr>Calibri</vt:lpstr>
      <vt:lpstr>CMEO_HD</vt:lpstr>
      <vt:lpstr>PowerPoint Presentation</vt:lpstr>
      <vt:lpstr>Cora N. Sternberg MD, FACP</vt:lpstr>
      <vt:lpstr>Anthony E. Sisk, Jr., DO</vt:lpstr>
      <vt:lpstr>Learning  Objective </vt:lpstr>
      <vt:lpstr>Learning  Objective </vt:lpstr>
      <vt:lpstr>Evolution of Gleason Score</vt:lpstr>
      <vt:lpstr>Gleason Pattern</vt:lpstr>
      <vt:lpstr>Histologic Definitions of Grade Groups (GGs)</vt:lpstr>
      <vt:lpstr>Grade Group Validation</vt:lpstr>
      <vt:lpstr>5-Year BCR-free Progression Probabilities for Radical Prostatectomy</vt:lpstr>
      <vt:lpstr>Advantages and Limitations of Grading Groups</vt:lpstr>
      <vt:lpstr>Gleason Grade Reporting</vt:lpstr>
      <vt:lpstr>Contemporary Gleason Grading</vt:lpstr>
      <vt:lpstr>Reporting Changes and Controversies  (ISUP 2019)1-3</vt:lpstr>
      <vt:lpstr>Reporting Changes and Controversies (cont.)1-3</vt:lpstr>
      <vt:lpstr>Skip Foci</vt:lpstr>
      <vt:lpstr>Reporting Suggestions</vt:lpstr>
      <vt:lpstr>Neuroendocrine Tumors</vt:lpstr>
      <vt:lpstr>Intraductal Carcinoma</vt:lpstr>
      <vt:lpstr>Mucinous Carcinoma</vt:lpstr>
      <vt:lpstr>Pathology After ADT or Radiation Therapy</vt:lpstr>
      <vt:lpstr>SMART Goals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Jan Perez</dc:creator>
  <cp:lastModifiedBy>David Modrak</cp:lastModifiedBy>
  <cp:revision>28</cp:revision>
  <dcterms:created xsi:type="dcterms:W3CDTF">2021-04-03T14:18:37Z</dcterms:created>
  <dcterms:modified xsi:type="dcterms:W3CDTF">2021-07-20T16:42:45Z</dcterms:modified>
</cp:coreProperties>
</file>