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4" r:id="rId1"/>
    <p:sldMasterId id="2147483745" r:id="rId2"/>
  </p:sldMasterIdLst>
  <p:notesMasterIdLst>
    <p:notesMasterId r:id="rId19"/>
  </p:notesMasterIdLst>
  <p:handoutMasterIdLst>
    <p:handoutMasterId r:id="rId20"/>
  </p:handoutMasterIdLst>
  <p:sldIdLst>
    <p:sldId id="2489" r:id="rId3"/>
    <p:sldId id="277" r:id="rId4"/>
    <p:sldId id="4360" r:id="rId5"/>
    <p:sldId id="274" r:id="rId6"/>
    <p:sldId id="4361" r:id="rId7"/>
    <p:sldId id="4329" r:id="rId8"/>
    <p:sldId id="4411" r:id="rId9"/>
    <p:sldId id="4413" r:id="rId10"/>
    <p:sldId id="4415" r:id="rId11"/>
    <p:sldId id="4417" r:id="rId12"/>
    <p:sldId id="4418" r:id="rId13"/>
    <p:sldId id="282" r:id="rId14"/>
    <p:sldId id="4328" r:id="rId15"/>
    <p:sldId id="4421" r:id="rId16"/>
    <p:sldId id="4420" r:id="rId17"/>
    <p:sldId id="4419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9F3B"/>
    <a:srgbClr val="1C5A86"/>
    <a:srgbClr val="5C6B72"/>
    <a:srgbClr val="377A71"/>
    <a:srgbClr val="2C7167"/>
    <a:srgbClr val="C06C24"/>
    <a:srgbClr val="E1CB3E"/>
    <a:srgbClr val="E2D059"/>
    <a:srgbClr val="F0EC6B"/>
    <a:srgbClr val="E2E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6286"/>
    <p:restoredTop sz="84385"/>
  </p:normalViewPr>
  <p:slideViewPr>
    <p:cSldViewPr snapToGrid="0" snapToObjects="1">
      <p:cViewPr varScale="1">
        <p:scale>
          <a:sx n="93" d="100"/>
          <a:sy n="93" d="100"/>
        </p:scale>
        <p:origin x="224" y="1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904F2-2E54-6D4F-9145-FF70E65C41AE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47599-E2E1-5B48-9E7A-469EF857F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892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021D8-40CD-BC42-85F5-94A06F6FE53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6E1A8-6D11-D944-BA46-3CE3E43A5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5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5A46-A9B2-D749-B6E9-128760CB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613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Maynard G. Preventing hospital-associated venous thromboembolism: a guide for effective quality improvement, 2nd ed. Rockville, MD: Agency for Healthcare Research and Quality; August 2016. AHRQ Publication No. 16-0001-EF.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JA. Epidemiology of venous thromboembolism.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 Rev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2015:12(8):464-474.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 F, West 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MJ. Risk of venous thromboembolism in patients with cancer: a systematic review and meta-analysis.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2012;9(7):e1001275.</a:t>
            </a:r>
            <a:endParaRPr lang="en-US" dirty="0"/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F.;West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M.J. Risk of venous thromboembolism in patients with cancer: A systematic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and meta-analysis.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Med. 2012, 9, 1–19.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6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Maynard G. Preventing hospital-associated venous thromboembolism: a guide for effective quality improvement, 2nd ed. Rockville, MD: Agency for Healthcare Research and Quality; August 2016. AHRQ Publication No. 16-0001-EF.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JA. Epidemiology of venous thromboembolism.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 Rev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2015:12(8):464-474.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 F, West 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MJ. Risk of venous thromboembolism in patients with cancer: a systematic review and meta-analysis.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2012;9(7):e1001275.</a:t>
            </a:r>
            <a:endParaRPr lang="en-US" dirty="0"/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F.;West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M.J. Risk of venous thromboembolism in patients with cancer: A systematic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and meta-analysis.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Med. 2012, 9, 1–19.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03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95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28:01</a:t>
            </a:r>
          </a:p>
          <a:p>
            <a:r>
              <a:rPr lang="en-US" dirty="0"/>
              <a:t>To receive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92F5-E7AA-A441-9CE6-ED8AF04B2F1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68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28:01</a:t>
            </a:r>
          </a:p>
          <a:p>
            <a:r>
              <a:rPr lang="en-US" dirty="0"/>
              <a:t>To receive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92F5-E7AA-A441-9CE6-ED8AF04B2F1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5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28:01</a:t>
            </a:r>
          </a:p>
          <a:p>
            <a:r>
              <a:rPr lang="en-US" dirty="0"/>
              <a:t>To receive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92F5-E7AA-A441-9CE6-ED8AF04B2F1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00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5A46-A9B2-D749-B6E9-128760CB2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36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0:36 </a:t>
            </a:r>
          </a:p>
          <a:p>
            <a:r>
              <a:rPr lang="en-US" dirty="0"/>
              <a:t>Again I 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6E1A8-6D11-D944-BA46-3CE3E43A5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12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0:36 </a:t>
            </a:r>
          </a:p>
          <a:p>
            <a:r>
              <a:rPr lang="en-US" dirty="0"/>
              <a:t>Again I 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6E1A8-6D11-D944-BA46-3CE3E43A5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73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6E1A8-6D11-D944-BA46-3CE3E43A5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03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6E1A8-6D11-D944-BA46-3CE3E43A5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6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Maynard G. Preventing hospital-associated venous thromboembolism: a guide for effective quality improvement, 2nd ed. Rockville, MD: Agency for Healthcare Research and Quality; August 2016. AHRQ Publication No. 16-0001-EF.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JA. Epidemiology of venous thromboembolism.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 Rev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2015:12(8):464-474.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 F, West 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MJ. Risk of venous thromboembolism in patients with cancer: a systematic review and meta-analysis.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2012;9(7):e1001275.</a:t>
            </a:r>
            <a:endParaRPr lang="en-US" dirty="0"/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F.;West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M.J. Risk of venous thromboembolism in patients with cancer: A systematic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and meta-analysis.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Med. 2012, 9, 1–19.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1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Maynard G. Preventing hospital-associated venous thromboembolism: a guide for effective quality improvement, 2nd ed. Rockville, MD: Agency for Healthcare Research and Quality; August 2016. AHRQ Publication No. 16-0001-EF.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JA. Epidemiology of venous thromboembolism.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 Rev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2015:12(8):464-474.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 F, West 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MJ. Risk of venous thromboembolism in patients with cancer: a systematic review and meta-analysis.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2012;9(7):e1001275.</a:t>
            </a:r>
            <a:endParaRPr lang="en-US" dirty="0"/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F.;West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M.J. Risk of venous thromboembolism in patients with cancer: A systematic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and meta-analysis.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Med. 2012, 9, 1–19.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44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Maynard G. Preventing hospital-associated venous thromboembolism: a guide for effective quality improvement, 2nd ed. Rockville, MD: Agency for Healthcare Research and Quality; August 2016. AHRQ Publication No. 16-0001-EF.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JA. Epidemiology of venous thromboembolism.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 Rev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2015:12(8):464-474.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 F, West 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MJ. Risk of venous thromboembolism in patients with cancer: a systematic review and meta-analysis.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2012;9(7):e1001275.</a:t>
            </a:r>
            <a:endParaRPr lang="en-US" dirty="0"/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F.;West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M.J. Risk of venous thromboembolism in patients with cancer: A systematic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and meta-analysis.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Med. 2012, 9, 1–19.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77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Maynard G. Preventing hospital-associated venous thromboembolism: a guide for effective quality improvement, 2nd ed. Rockville, MD: Agency for Healthcare Research and Quality; August 2016. AHRQ Publication No. 16-0001-EF.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JA. Epidemiology of venous thromboembolism.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 Rev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2015:12(8):464-474.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 F, West J,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MJ. Risk of venous thromboembolism in patients with cancer: a systematic review and meta-analysis.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2012;9(7):e1001275.</a:t>
            </a:r>
            <a:endParaRPr lang="en-US" dirty="0"/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buSzPct val="110000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Horsted,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F.;West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M.J. Risk of venous thromboembolism in patients with cancer: A systematic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and meta-analysis.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Med. 2012, 9, 1–19.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2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F70242-DC17-CC40-8CC6-9AC28A517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2004912"/>
            <a:ext cx="5387976" cy="1138773"/>
          </a:xfrm>
        </p:spPr>
        <p:txBody>
          <a:bodyPr anchor="b"/>
          <a:lstStyle>
            <a:lvl1pPr algn="l">
              <a:defRPr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49276" y="3277801"/>
            <a:ext cx="5387975" cy="1154906"/>
          </a:xfrm>
        </p:spPr>
        <p:txBody>
          <a:bodyPr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  <a:lvl2pPr marL="342900" indent="0">
              <a:buNone/>
              <a:defRPr/>
            </a:lvl2pPr>
            <a:lvl3pPr marL="596646" indent="0">
              <a:buNone/>
              <a:defRPr/>
            </a:lvl3pPr>
            <a:lvl4pPr marL="898398" indent="0">
              <a:buNone/>
              <a:defRPr/>
            </a:lvl4pPr>
            <a:lvl5pPr marL="12001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CC5DBE6-3A37-8445-A714-723C83A6D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274" y="439793"/>
            <a:ext cx="3965192" cy="12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B72DB2-D5FE-804F-A4D6-4D38E15C68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771525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E2F57-36AC-3842-B0E0-E45E5E16A653}"/>
              </a:ext>
            </a:extLst>
          </p:cNvPr>
          <p:cNvSpPr/>
          <p:nvPr userDrawn="1"/>
        </p:nvSpPr>
        <p:spPr>
          <a:xfrm>
            <a:off x="3028208" y="830581"/>
            <a:ext cx="6115792" cy="353568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3126" y="1612212"/>
            <a:ext cx="5286378" cy="1027974"/>
          </a:xfrm>
          <a:effectLst/>
        </p:spPr>
        <p:txBody>
          <a:bodyPr wrap="square" rIns="91440" anchor="b">
            <a:spAutoFit/>
          </a:bodyPr>
          <a:lstStyle>
            <a:lvl1pPr>
              <a:lnSpc>
                <a:spcPct val="80000"/>
              </a:lnSpc>
              <a:defRPr sz="3800" b="1" cap="none" baseline="0"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13126" y="2744959"/>
            <a:ext cx="5286374" cy="941796"/>
          </a:xfrm>
          <a:effectLst/>
        </p:spPr>
        <p:txBody>
          <a:bodyPr wrap="square" anchor="t">
            <a:spAutoFit/>
          </a:bodyPr>
          <a:lstStyle>
            <a:lvl1pPr marL="0" indent="0" algn="l">
              <a:spcBef>
                <a:spcPts val="300"/>
              </a:spcBef>
              <a:buNone/>
              <a:defRPr sz="3200">
                <a:solidFill>
                  <a:schemeClr val="accent3">
                    <a:lumMod val="60000"/>
                    <a:lumOff val="4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90686-8E27-6748-BA22-DC88DB287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6018" y="4772522"/>
            <a:ext cx="752474" cy="2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CA163A-2361-B54A-B96D-66FF114BEEC2}"/>
              </a:ext>
            </a:extLst>
          </p:cNvPr>
          <p:cNvSpPr/>
          <p:nvPr userDrawn="1"/>
        </p:nvSpPr>
        <p:spPr>
          <a:xfrm>
            <a:off x="0" y="1864427"/>
            <a:ext cx="9144000" cy="1377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2260612"/>
            <a:ext cx="8001000" cy="630942"/>
          </a:xfrm>
          <a:effectLst/>
        </p:spPr>
        <p:txBody>
          <a:bodyPr/>
          <a:lstStyle>
            <a:lvl1pPr algn="ctr">
              <a:defRPr b="0"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27FE77-D95B-E04A-BDCD-1F2773A082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6018" y="4772522"/>
            <a:ext cx="752474" cy="2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l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27FE77-D95B-E04A-BDCD-1F2773A082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6018" y="4772522"/>
            <a:ext cx="752474" cy="2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6731"/>
            <a:ext cx="9144000" cy="630942"/>
          </a:xfrm>
          <a:solidFill>
            <a:srgbClr val="005A86"/>
          </a:solidFill>
        </p:spPr>
        <p:txBody>
          <a:bodyPr wrap="square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11796"/>
            <a:ext cx="8502316" cy="1714315"/>
          </a:xfrm>
        </p:spPr>
        <p:txBody>
          <a:bodyPr wrap="square">
            <a:spAutoFit/>
          </a:bodyPr>
          <a:lstStyle>
            <a:lvl2pPr>
              <a:buClr>
                <a:srgbClr val="005A86"/>
              </a:buClr>
              <a:defRPr/>
            </a:lvl2pPr>
            <a:lvl3pPr>
              <a:buClr>
                <a:srgbClr val="005A86"/>
              </a:buClr>
              <a:defRPr/>
            </a:lvl3pPr>
            <a:lvl4pPr>
              <a:buClr>
                <a:srgbClr val="005A86"/>
              </a:buClr>
              <a:defRPr/>
            </a:lvl4pPr>
            <a:lvl5pPr>
              <a:buClr>
                <a:srgbClr val="005A8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74197"/>
            <a:ext cx="9144000" cy="269304"/>
          </a:xfrm>
        </p:spPr>
        <p:txBody>
          <a:bodyPr vert="horz" wrap="square" lIns="320040" tIns="0" rIns="0" bIns="137160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9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v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04BF55-189D-C14E-8C99-A0E1DD921992}"/>
              </a:ext>
            </a:extLst>
          </p:cNvPr>
          <p:cNvSpPr/>
          <p:nvPr userDrawn="1"/>
        </p:nvSpPr>
        <p:spPr>
          <a:xfrm>
            <a:off x="0" y="511149"/>
            <a:ext cx="9144000" cy="1443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6D9E1-D7E3-8D4C-AB78-EDCB05521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01807"/>
            <a:ext cx="9144000" cy="537070"/>
          </a:xfrm>
          <a:solidFill>
            <a:srgbClr val="005A86"/>
          </a:solidFill>
        </p:spPr>
        <p:txBody>
          <a:bodyPr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ADC532-26A3-724B-9875-D966FE8AB30D}"/>
              </a:ext>
            </a:extLst>
          </p:cNvPr>
          <p:cNvSpPr/>
          <p:nvPr userDrawn="1"/>
        </p:nvSpPr>
        <p:spPr>
          <a:xfrm flipV="1">
            <a:off x="0" y="649299"/>
            <a:ext cx="9144000" cy="85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F1F53C-E04A-0246-9BAA-0EAD68E76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873174"/>
            <a:ext cx="8502316" cy="1714315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DB1B311-F015-3140-BC58-06D7910D67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74197"/>
            <a:ext cx="9144000" cy="269304"/>
          </a:xfrm>
        </p:spPr>
        <p:txBody>
          <a:bodyPr vert="horz" wrap="square" lIns="320040" tIns="0" rIns="0" bIns="137160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9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11796"/>
            <a:ext cx="8502316" cy="1714315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22078"/>
            <a:ext cx="9144000" cy="537070"/>
          </a:xfrm>
          <a:solidFill>
            <a:srgbClr val="005A86"/>
          </a:solidFill>
        </p:spPr>
        <p:txBody>
          <a:bodyPr wrap="square" anchor="b" anchorCtr="0">
            <a:sp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320842" y="547827"/>
            <a:ext cx="8502316" cy="415498"/>
          </a:xfrm>
        </p:spPr>
        <p:txBody>
          <a:bodyPr vert="horz" wrap="square" lIns="0" tIns="45720" rIns="0" bIns="45720" rtlCol="0" anchor="t" anchorCtr="0">
            <a:spAutoFit/>
          </a:bodyPr>
          <a:lstStyle>
            <a:lvl1pPr marL="0" indent="0">
              <a:buNone/>
              <a:defRPr kumimoji="0" sz="2100" b="0" i="0" u="none" strike="noStrike" kern="1200" cap="none" spc="0" normalizeH="0" baseline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74197"/>
            <a:ext cx="8823158" cy="269304"/>
          </a:xfrm>
        </p:spPr>
        <p:txBody>
          <a:bodyPr vert="horz" wrap="square" lIns="320040" tIns="0" rIns="0" bIns="137160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2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211820"/>
            <a:ext cx="8502316" cy="630942"/>
          </a:xfrm>
        </p:spPr>
        <p:txBody>
          <a:bodyPr/>
          <a:lstStyle>
            <a:lvl1pPr>
              <a:defRPr>
                <a:solidFill>
                  <a:srgbClr val="1DB5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0842" y="1430280"/>
            <a:ext cx="8502316" cy="577081"/>
          </a:xfrm>
        </p:spPr>
        <p:txBody>
          <a:bodyPr wrap="square">
            <a:spAutoFit/>
          </a:bodyPr>
          <a:lstStyle>
            <a:lvl1pPr marL="0" indent="0">
              <a:buSzPct val="100000"/>
              <a:buFont typeface="+mj-lt"/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320842" y="2518418"/>
            <a:ext cx="8502316" cy="458587"/>
          </a:xfrm>
        </p:spPr>
        <p:txBody>
          <a:bodyPr wrap="square">
            <a:spAutoFit/>
          </a:bodyPr>
          <a:lstStyle>
            <a:lvl1pPr marL="514350" indent="-514350">
              <a:buSzPct val="100000"/>
              <a:buFont typeface="+mj-lt"/>
              <a:buAutoNum type="alphaUcPeriod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3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5110"/>
            <a:ext cx="9143998" cy="630942"/>
          </a:xfrm>
          <a:solidFill>
            <a:srgbClr val="005A86"/>
          </a:solidFill>
        </p:spPr>
        <p:txBody>
          <a:bodyPr wrap="square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6884" y="1111796"/>
            <a:ext cx="4098590" cy="2768213"/>
          </a:xfrm>
        </p:spPr>
        <p:txBody>
          <a:bodyPr wrap="square">
            <a:noAutofit/>
          </a:bodyPr>
          <a:lstStyle>
            <a:lvl1pPr marL="347663" indent="-347663">
              <a:defRPr sz="2800"/>
            </a:lvl1pPr>
            <a:lvl2pPr>
              <a:buClr>
                <a:srgbClr val="005A86"/>
              </a:buClr>
              <a:defRPr sz="2400"/>
            </a:lvl2pPr>
            <a:lvl3pPr>
              <a:buClr>
                <a:srgbClr val="005A86"/>
              </a:buClr>
              <a:defRPr sz="2400"/>
            </a:lvl3pPr>
            <a:lvl4pPr>
              <a:buClr>
                <a:srgbClr val="005A86"/>
              </a:buClr>
              <a:defRPr sz="2400"/>
            </a:lvl4pPr>
            <a:lvl5pPr>
              <a:buClr>
                <a:srgbClr val="005A86"/>
              </a:buCl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4074" y="1111796"/>
            <a:ext cx="4159084" cy="2768213"/>
          </a:xfrm>
        </p:spPr>
        <p:txBody>
          <a:bodyPr wrap="square">
            <a:noAutofit/>
          </a:bodyPr>
          <a:lstStyle>
            <a:lvl1pPr marL="347663" indent="-347663">
              <a:defRPr sz="2800"/>
            </a:lvl1pPr>
            <a:lvl2pPr>
              <a:buClr>
                <a:srgbClr val="005A86"/>
              </a:buClr>
              <a:defRPr sz="2400"/>
            </a:lvl2pPr>
            <a:lvl3pPr>
              <a:buClr>
                <a:srgbClr val="005A86"/>
              </a:buClr>
              <a:defRPr sz="2400"/>
            </a:lvl3pPr>
            <a:lvl4pPr>
              <a:buClr>
                <a:srgbClr val="005A86"/>
              </a:buClr>
              <a:defRPr sz="2400"/>
            </a:lvl4pPr>
            <a:lvl5pPr>
              <a:buClr>
                <a:srgbClr val="005A86"/>
              </a:buCl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74198"/>
            <a:ext cx="8823158" cy="269304"/>
          </a:xfrm>
        </p:spPr>
        <p:txBody>
          <a:bodyPr vert="horz" wrap="square" lIns="320040" tIns="0" rIns="0" bIns="137160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45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sp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74198"/>
            <a:ext cx="8823158" cy="269304"/>
          </a:xfrm>
        </p:spPr>
        <p:txBody>
          <a:bodyPr vert="horz" wrap="square" lIns="320040" tIns="0" rIns="0" bIns="137160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2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74198"/>
            <a:ext cx="8534400" cy="269304"/>
          </a:xfrm>
        </p:spPr>
        <p:txBody>
          <a:bodyPr vert="horz" lIns="320040" tIns="0" rIns="0" bIns="137160" rtlCol="0" anchor="b" anchorCtr="0">
            <a:spAutoFit/>
          </a:bodyPr>
          <a:lstStyle>
            <a:lvl1pPr>
              <a:buFont typeface="Arial"/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4800" y="241300"/>
            <a:ext cx="8502650" cy="849313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EFC93-A5D0-8548-8334-65AA024BF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185638" y="4736848"/>
            <a:ext cx="852854" cy="3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9734D3-B174-7B4B-A9B6-13CEBC67F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49275" y="448866"/>
            <a:ext cx="8001000" cy="4242197"/>
          </a:xfrm>
        </p:spPr>
        <p:txBody>
          <a:bodyPr anchor="ctr"/>
          <a:lstStyle>
            <a:lvl1pPr marL="0" indent="0" algn="ctr">
              <a:buNone/>
              <a:defRPr sz="40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596646" indent="0" algn="ctr">
              <a:buNone/>
              <a:defRPr>
                <a:solidFill>
                  <a:schemeClr val="bg2"/>
                </a:solidFill>
              </a:defRPr>
            </a:lvl3pPr>
            <a:lvl4pPr marL="898398" indent="0" algn="ctr">
              <a:buNone/>
              <a:defRPr>
                <a:solidFill>
                  <a:schemeClr val="bg2"/>
                </a:solidFill>
              </a:defRPr>
            </a:lvl4pPr>
            <a:lvl5pPr marL="120015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3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6A4BC3-7E24-304A-9339-8E93CF538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8C3AA3-5628-5D48-BDE4-ABF0A0744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56C910-C7B9-1246-B5D8-936E9857F3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5DB5D-D3C6-E146-B890-61B1537DB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47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33387"/>
            <a:ext cx="8309810" cy="563231"/>
          </a:xfrm>
        </p:spPr>
        <p:txBody>
          <a:bodyPr wrap="square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1975926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88467"/>
            <a:ext cx="8309810" cy="510909"/>
          </a:xfrm>
        </p:spPr>
        <p:txBody>
          <a:bodyPr wrap="square" anchor="b" anchorCtr="0">
            <a:spAutoFit/>
          </a:bodyPr>
          <a:lstStyle>
            <a:lvl1pPr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1975926"/>
          </a:xfrm>
        </p:spPr>
        <p:txBody>
          <a:bodyPr wrap="square" lIns="0" rIns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7095" y="469298"/>
            <a:ext cx="8309810" cy="461665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1" y="4892662"/>
            <a:ext cx="8726905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9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155519"/>
            <a:ext cx="8309810" cy="615553"/>
          </a:xfrm>
        </p:spPr>
        <p:txBody>
          <a:bodyPr/>
          <a:lstStyle>
            <a:lvl1pPr>
              <a:defRPr baseline="0">
                <a:solidFill>
                  <a:srgbClr val="77CFF5"/>
                </a:solidFill>
              </a:defRPr>
            </a:lvl1pPr>
          </a:lstStyle>
          <a:p>
            <a:r>
              <a:rPr lang="en-US" dirty="0"/>
              <a:t>Audience Response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7095" y="2035035"/>
            <a:ext cx="8309810" cy="510909"/>
          </a:xfrm>
        </p:spPr>
        <p:txBody>
          <a:bodyPr wrap="square">
            <a:spAutoFit/>
          </a:bodyPr>
          <a:lstStyle>
            <a:lvl1pPr marL="0" indent="0">
              <a:buSzPct val="100000"/>
              <a:buFont typeface="+mj-lt"/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17095" y="2871345"/>
            <a:ext cx="8309810" cy="458587"/>
          </a:xfrm>
        </p:spPr>
        <p:txBody>
          <a:bodyPr wrap="square">
            <a:spAutoFit/>
          </a:bodyPr>
          <a:lstStyle>
            <a:lvl1pPr marL="385763" indent="-385763">
              <a:buClr>
                <a:schemeClr val="accent2"/>
              </a:buClr>
              <a:buSzPct val="100000"/>
              <a:buFont typeface="+mj-lt"/>
              <a:buAutoNum type="alphaUcPeriod"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9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59548"/>
            <a:ext cx="8309810" cy="563231"/>
          </a:xfrm>
        </p:spPr>
        <p:txBody>
          <a:bodyPr wrap="square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7095" y="1155031"/>
            <a:ext cx="4018379" cy="2826378"/>
          </a:xfrm>
        </p:spPr>
        <p:txBody>
          <a:bodyPr wrap="square">
            <a:noAutofit/>
          </a:bodyPr>
          <a:lstStyle>
            <a:lvl1pPr marL="260747" indent="-260747"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4073" y="1155031"/>
            <a:ext cx="4062831" cy="2826378"/>
          </a:xfrm>
        </p:spPr>
        <p:txBody>
          <a:bodyPr wrap="square">
            <a:noAutofit/>
          </a:bodyPr>
          <a:lstStyle>
            <a:lvl1pPr marL="260747" indent="-260747"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2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59548"/>
            <a:ext cx="8309810" cy="563231"/>
          </a:xfrm>
        </p:spPr>
        <p:txBody>
          <a:bodyPr wrap="square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9144000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3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1" y="4892662"/>
            <a:ext cx="9144001" cy="250838"/>
          </a:xfrm>
        </p:spPr>
        <p:txBody>
          <a:bodyPr vert="horz" wrap="square" lIns="228600" tIns="0" rIns="0" bIns="118872" rtlCol="0" anchor="b" anchorCtr="0">
            <a:spAutoFit/>
          </a:bodyPr>
          <a:lstStyle>
            <a:lvl1pPr>
              <a:buFont typeface="Arial"/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4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593A72-1176-AC45-BBF4-B4F41D5C1E6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8168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181680"/>
            <a:ext cx="8309810" cy="563231"/>
          </a:xfrm>
          <a:effectLst/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83155A-85F1-0E44-9B1D-D1F158D5D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994998"/>
            <a:ext cx="9144000" cy="297004"/>
          </a:xfrm>
        </p:spPr>
        <p:txBody>
          <a:bodyPr lIns="228600" bIns="118872" anchor="b" anchorCtr="0">
            <a:spAutoFit/>
          </a:bodyPr>
          <a:lstStyle>
            <a:lvl1pPr marL="0" indent="0">
              <a:buNone/>
              <a:defRPr sz="1000">
                <a:solidFill>
                  <a:schemeClr val="accent2"/>
                </a:solidFill>
              </a:defRPr>
            </a:lvl1pPr>
            <a:lvl2pPr marL="342900" indent="0">
              <a:buNone/>
              <a:defRPr/>
            </a:lvl2pPr>
            <a:lvl3pPr marL="596646" indent="0">
              <a:buNone/>
              <a:defRPr/>
            </a:lvl3pPr>
            <a:lvl4pPr marL="898398" indent="0">
              <a:buNone/>
              <a:defRPr/>
            </a:lvl4pPr>
            <a:lvl5pPr marL="12001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2CDD063-EBCC-A84C-8D2E-F6168F0FC1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2299" y="4961820"/>
            <a:ext cx="928160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2D3388-E5DC-0B4D-B871-495EA714B8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6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65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0" y="875380"/>
            <a:ext cx="9144000" cy="857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4" y="155519"/>
            <a:ext cx="8001000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rtlCol="0" anchor="ctr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082112"/>
            <a:ext cx="8001000" cy="3605550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456BB2-E53F-B749-873F-483CF623858D}"/>
              </a:ext>
            </a:extLst>
          </p:cNvPr>
          <p:cNvSpPr/>
          <p:nvPr userDrawn="1"/>
        </p:nvSpPr>
        <p:spPr>
          <a:xfrm flipV="1">
            <a:off x="0" y="875380"/>
            <a:ext cx="9144000" cy="857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3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38B3285-4D6F-3D4D-9BAC-C9A6B95D91C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86194" y="4750642"/>
            <a:ext cx="928160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8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00" b="1" kern="1200" cap="none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9556" indent="-259556" algn="l" defTabSz="685800" rtl="0" eaLnBrk="1" latinLnBrk="0" hangingPunct="1">
        <a:lnSpc>
          <a:spcPct val="85000"/>
        </a:lnSpc>
        <a:spcBef>
          <a:spcPts val="600"/>
        </a:spcBef>
        <a:buClr>
          <a:schemeClr val="accent1"/>
        </a:buClr>
        <a:buSzPct val="115000"/>
        <a:buFont typeface="Arial"/>
        <a:buChar char="●"/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554831" indent="-211931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2pPr>
      <a:lvl3pPr marL="809244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3pPr>
      <a:lvl4pPr marL="1110996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4pPr>
      <a:lvl5pPr marL="1412748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2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5678"/>
            <a:ext cx="9144000" cy="630942"/>
          </a:xfrm>
          <a:prstGeom prst="rect">
            <a:avLst/>
          </a:prstGeom>
          <a:solidFill>
            <a:srgbClr val="005A86"/>
          </a:solidFill>
          <a:effectLst/>
        </p:spPr>
        <p:txBody>
          <a:bodyPr vert="horz" wrap="square" lIns="0" tIns="45720" rIns="0" bIns="45720" rtlCol="0" anchor="ctr" anchorCtr="0">
            <a:spAutoFit/>
          </a:bodyPr>
          <a:lstStyle/>
          <a:p>
            <a:r>
              <a:rPr lang="en-US" dirty="0"/>
              <a:t>  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10018"/>
            <a:ext cx="8518358" cy="3577644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907005"/>
            <a:ext cx="9144000" cy="857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E6001-8F0E-A74E-8D19-E8BAFA9DDE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0"/>
          </a:blip>
          <a:stretch>
            <a:fillRect/>
          </a:stretch>
        </p:blipFill>
        <p:spPr>
          <a:xfrm>
            <a:off x="8185638" y="4736848"/>
            <a:ext cx="852854" cy="3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6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1200" cap="none" baseline="0"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346075" indent="-346075" algn="l" defTabSz="914400" rtl="0" eaLnBrk="1" latinLnBrk="0" hangingPunct="1">
        <a:lnSpc>
          <a:spcPct val="85000"/>
        </a:lnSpc>
        <a:spcBef>
          <a:spcPts val="800"/>
        </a:spcBef>
        <a:buClr>
          <a:schemeClr val="accent1"/>
        </a:buClr>
        <a:buSzPct val="115000"/>
        <a:buFont typeface="Arial"/>
        <a:buChar char="●"/>
        <a:defRPr sz="2800" kern="1200">
          <a:solidFill>
            <a:schemeClr val="tx2"/>
          </a:solidFill>
          <a:latin typeface="Arial"/>
          <a:ea typeface="+mn-ea"/>
          <a:cs typeface="Arial"/>
        </a:defRPr>
      </a:lvl1pPr>
      <a:lvl2pPr marL="739775" indent="-282575" algn="l" defTabSz="914400" rtl="0" eaLnBrk="1" latinLnBrk="0" hangingPunct="1">
        <a:lnSpc>
          <a:spcPct val="85000"/>
        </a:lnSpc>
        <a:spcBef>
          <a:spcPts val="0"/>
        </a:spcBef>
        <a:buClr>
          <a:srgbClr val="005A86"/>
        </a:buClr>
        <a:buSzPct val="115000"/>
        <a:buFont typeface="Arial"/>
        <a:buChar char="●"/>
        <a:defRPr sz="2400" kern="1200">
          <a:solidFill>
            <a:srgbClr val="000000"/>
          </a:solidFill>
          <a:latin typeface="Arial"/>
          <a:ea typeface="+mn-ea"/>
          <a:cs typeface="Arial"/>
        </a:defRPr>
      </a:lvl2pPr>
      <a:lvl3pPr marL="1078992" indent="-283464" algn="l" defTabSz="914400" rtl="0" eaLnBrk="1" latinLnBrk="0" hangingPunct="1">
        <a:lnSpc>
          <a:spcPct val="85000"/>
        </a:lnSpc>
        <a:spcBef>
          <a:spcPts val="0"/>
        </a:spcBef>
        <a:buClr>
          <a:srgbClr val="005A86"/>
        </a:buClr>
        <a:buSzPct val="115000"/>
        <a:buFont typeface="Arial"/>
        <a:buChar char="●"/>
        <a:defRPr sz="2400" kern="1200">
          <a:solidFill>
            <a:srgbClr val="000000"/>
          </a:solidFill>
          <a:latin typeface="Arial"/>
          <a:ea typeface="+mn-ea"/>
          <a:cs typeface="Arial"/>
        </a:defRPr>
      </a:lvl3pPr>
      <a:lvl4pPr marL="1481328" indent="-283464" algn="l" defTabSz="914400" rtl="0" eaLnBrk="1" latinLnBrk="0" hangingPunct="1">
        <a:lnSpc>
          <a:spcPct val="85000"/>
        </a:lnSpc>
        <a:spcBef>
          <a:spcPts val="0"/>
        </a:spcBef>
        <a:buClr>
          <a:srgbClr val="005A86"/>
        </a:buClr>
        <a:buSzPct val="115000"/>
        <a:buFont typeface="Arial"/>
        <a:buChar char="●"/>
        <a:defRPr sz="2400" kern="1200">
          <a:solidFill>
            <a:srgbClr val="000000"/>
          </a:solidFill>
          <a:latin typeface="Arial"/>
          <a:ea typeface="+mn-ea"/>
          <a:cs typeface="Arial"/>
        </a:defRPr>
      </a:lvl4pPr>
      <a:lvl5pPr marL="1883664" indent="-283464" algn="l" defTabSz="914400" rtl="0" eaLnBrk="1" latinLnBrk="0" hangingPunct="1">
        <a:lnSpc>
          <a:spcPct val="85000"/>
        </a:lnSpc>
        <a:spcBef>
          <a:spcPts val="0"/>
        </a:spcBef>
        <a:buClr>
          <a:srgbClr val="005A86"/>
        </a:buClr>
        <a:buSzPct val="115000"/>
        <a:buFont typeface="Arial"/>
        <a:buChar char="●"/>
        <a:defRPr sz="2400" kern="1200">
          <a:solidFill>
            <a:srgbClr val="000000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3125" y="2486839"/>
            <a:ext cx="5669403" cy="75713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The Impact of Racial Disparities on Obesity and COVID-19 Care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3125" y="3246345"/>
            <a:ext cx="5466715" cy="3385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Supported by an educational grant from Novo Nordisk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BC04C-139C-9346-9055-C03EDC357ED8}"/>
              </a:ext>
            </a:extLst>
          </p:cNvPr>
          <p:cNvSpPr txBox="1"/>
          <p:nvPr/>
        </p:nvSpPr>
        <p:spPr>
          <a:xfrm>
            <a:off x="6498109" y="1374121"/>
            <a:ext cx="1847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7ED71-1891-4E4A-A23A-AD4FF3CF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99" y="907396"/>
            <a:ext cx="338137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74DF4-5834-A44E-BE21-EB05DC0D0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111796"/>
            <a:ext cx="4808694" cy="3379522"/>
          </a:xfrm>
        </p:spPr>
        <p:txBody>
          <a:bodyPr>
            <a:noAutofit/>
          </a:bodyPr>
          <a:lstStyle/>
          <a:p>
            <a:r>
              <a:rPr lang="en-US" sz="2000" dirty="0"/>
              <a:t>3,626 patients tested positive for COVID-19 in Ochsner Health System</a:t>
            </a:r>
          </a:p>
          <a:p>
            <a:r>
              <a:rPr lang="en-US" sz="2000" dirty="0"/>
              <a:t>Blacks comprise 31% of Ochsner Health population</a:t>
            </a:r>
          </a:p>
          <a:p>
            <a:pPr lvl="1"/>
            <a:r>
              <a:rPr lang="en-US" sz="1800" dirty="0"/>
              <a:t>76.9% of patients hospitalized with COVID-19 were black</a:t>
            </a:r>
          </a:p>
          <a:p>
            <a:pPr lvl="1"/>
            <a:r>
              <a:rPr lang="en-US" sz="1800" dirty="0"/>
              <a:t>70.6% of patients who died were black</a:t>
            </a:r>
          </a:p>
          <a:p>
            <a:r>
              <a:rPr lang="en-US" sz="2000" dirty="0"/>
              <a:t>Black race was not associated with higher mortality than white race, after adjustment for:</a:t>
            </a:r>
          </a:p>
          <a:p>
            <a:pPr lvl="1"/>
            <a:r>
              <a:rPr lang="en-US" sz="1800" dirty="0"/>
              <a:t>Type of insurance, residence in low-income areas, and clinical markers of more advanced disease at presentation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AE01CD-6DAF-4E07-A135-793D8D905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74197"/>
            <a:ext cx="8446898" cy="269304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5C6B72"/>
                </a:solidFill>
              </a:rPr>
              <a:t>Price-Haywood EG, et al. </a:t>
            </a:r>
            <a:r>
              <a:rPr lang="en-US" i="1" dirty="0">
                <a:solidFill>
                  <a:srgbClr val="5C6B72"/>
                </a:solidFill>
              </a:rPr>
              <a:t>N </a:t>
            </a:r>
            <a:r>
              <a:rPr lang="en-US" i="1" dirty="0" err="1">
                <a:solidFill>
                  <a:srgbClr val="5C6B72"/>
                </a:solidFill>
              </a:rPr>
              <a:t>Engl</a:t>
            </a:r>
            <a:r>
              <a:rPr lang="en-US" i="1" dirty="0">
                <a:solidFill>
                  <a:srgbClr val="5C6B72"/>
                </a:solidFill>
              </a:rPr>
              <a:t> J Med</a:t>
            </a:r>
            <a:r>
              <a:rPr lang="en-US" dirty="0">
                <a:solidFill>
                  <a:srgbClr val="5C6B72"/>
                </a:solidFill>
              </a:rPr>
              <a:t>. 2020;382:2534-2543.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BE6F8B-6115-6344-A6CD-E13EFE633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314978" y="1111796"/>
            <a:ext cx="3491203" cy="23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5B9CF1-31F8-C549-8291-6F6D6086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59548"/>
            <a:ext cx="8309810" cy="510909"/>
          </a:xfrm>
        </p:spPr>
        <p:txBody>
          <a:bodyPr/>
          <a:lstStyle/>
          <a:p>
            <a:r>
              <a:rPr lang="en-US" sz="3200" dirty="0"/>
              <a:t>Clinical Perspectives from New Orleans</a:t>
            </a:r>
          </a:p>
        </p:txBody>
      </p:sp>
    </p:spTree>
    <p:extLst>
      <p:ext uri="{BB962C8B-B14F-4D97-AF65-F5344CB8AC3E}">
        <p14:creationId xmlns:p14="http://schemas.microsoft.com/office/powerpoint/2010/main" val="27054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AE01CD-6DAF-4E07-A135-793D8D905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07915"/>
            <a:ext cx="8446898" cy="735586"/>
          </a:xfrm>
        </p:spPr>
        <p:txBody>
          <a:bodyPr/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>
                <a:cs typeface="+mn-cs"/>
              </a:rPr>
              <a:t>1. Polack PF, et al. </a:t>
            </a:r>
            <a:r>
              <a:rPr lang="en-US" i="1" dirty="0">
                <a:cs typeface="+mn-cs"/>
              </a:rPr>
              <a:t>N </a:t>
            </a:r>
            <a:r>
              <a:rPr lang="en-US" i="1" dirty="0" err="1">
                <a:cs typeface="+mn-cs"/>
              </a:rPr>
              <a:t>Engl</a:t>
            </a:r>
            <a:r>
              <a:rPr lang="en-US" i="1" dirty="0">
                <a:cs typeface="+mn-cs"/>
              </a:rPr>
              <a:t> J Med. </a:t>
            </a:r>
            <a:r>
              <a:rPr lang="en-US" dirty="0">
                <a:cs typeface="+mn-cs"/>
              </a:rPr>
              <a:t>2020. 383(27):2603-2615.</a:t>
            </a:r>
            <a:endParaRPr lang="en-US" i="1" dirty="0">
              <a:cs typeface="+mn-cs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>
                <a:cs typeface="+mn-cs"/>
              </a:rPr>
              <a:t>2. FDA. </a:t>
            </a:r>
            <a:r>
              <a:rPr lang="en-US" i="1" dirty="0">
                <a:cs typeface="+mn-cs"/>
              </a:rPr>
              <a:t>FDA Briefing Document: </a:t>
            </a:r>
            <a:r>
              <a:rPr lang="en-US" i="1" dirty="0" err="1">
                <a:cs typeface="+mn-cs"/>
              </a:rPr>
              <a:t>Moderna</a:t>
            </a:r>
            <a:r>
              <a:rPr lang="en-US" i="1" dirty="0">
                <a:cs typeface="+mn-cs"/>
              </a:rPr>
              <a:t> COVID-19 Vaccine.</a:t>
            </a:r>
            <a:r>
              <a:rPr lang="en-US" dirty="0">
                <a:cs typeface="+mn-cs"/>
              </a:rPr>
              <a:t> https://www.fda.gov/media/144434/download. Accessed May 25, 2021.</a:t>
            </a:r>
            <a:endParaRPr lang="en-US" i="1" dirty="0">
              <a:cs typeface="+mn-cs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>
                <a:cs typeface="+mn-cs"/>
              </a:rPr>
              <a:t>3. FDA. </a:t>
            </a:r>
            <a:r>
              <a:rPr lang="en-US" i="1" dirty="0">
                <a:cs typeface="+mn-cs"/>
              </a:rPr>
              <a:t>FDA Briefing Document: Janssen Ad26.COV2.S Vaccine for the Prevention of COVID-19. </a:t>
            </a:r>
            <a:br>
              <a:rPr lang="en-US" i="1" dirty="0">
                <a:cs typeface="+mn-cs"/>
              </a:rPr>
            </a:br>
            <a:r>
              <a:rPr lang="en-US" dirty="0">
                <a:cs typeface="+mn-cs"/>
              </a:rPr>
              <a:t>https://www.fda.gov/media/146217/download. Accessed May 25, 2021.</a:t>
            </a:r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8FBF63CE-FE9E-7042-A4C2-A2F75E9F77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304528"/>
              </p:ext>
            </p:extLst>
          </p:nvPr>
        </p:nvGraphicFramePr>
        <p:xfrm>
          <a:off x="136233" y="1090117"/>
          <a:ext cx="8864992" cy="329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198">
                  <a:extLst>
                    <a:ext uri="{9D8B030D-6E8A-4147-A177-3AD203B41FA5}">
                      <a16:colId xmlns:a16="http://schemas.microsoft.com/office/drawing/2014/main" val="1090113212"/>
                    </a:ext>
                  </a:extLst>
                </a:gridCol>
                <a:gridCol w="970483">
                  <a:extLst>
                    <a:ext uri="{9D8B030D-6E8A-4147-A177-3AD203B41FA5}">
                      <a16:colId xmlns:a16="http://schemas.microsoft.com/office/drawing/2014/main" val="2559992911"/>
                    </a:ext>
                  </a:extLst>
                </a:gridCol>
                <a:gridCol w="2015620">
                  <a:extLst>
                    <a:ext uri="{9D8B030D-6E8A-4147-A177-3AD203B41FA5}">
                      <a16:colId xmlns:a16="http://schemas.microsoft.com/office/drawing/2014/main" val="1281745601"/>
                    </a:ext>
                  </a:extLst>
                </a:gridCol>
                <a:gridCol w="1194441">
                  <a:extLst>
                    <a:ext uri="{9D8B030D-6E8A-4147-A177-3AD203B41FA5}">
                      <a16:colId xmlns:a16="http://schemas.microsoft.com/office/drawing/2014/main" val="197959734"/>
                    </a:ext>
                  </a:extLst>
                </a:gridCol>
                <a:gridCol w="1658946">
                  <a:extLst>
                    <a:ext uri="{9D8B030D-6E8A-4147-A177-3AD203B41FA5}">
                      <a16:colId xmlns:a16="http://schemas.microsoft.com/office/drawing/2014/main" val="906398500"/>
                    </a:ext>
                  </a:extLst>
                </a:gridCol>
                <a:gridCol w="1134304">
                  <a:extLst>
                    <a:ext uri="{9D8B030D-6E8A-4147-A177-3AD203B41FA5}">
                      <a16:colId xmlns:a16="http://schemas.microsoft.com/office/drawing/2014/main" val="2961953486"/>
                    </a:ext>
                  </a:extLst>
                </a:gridCol>
              </a:tblGrid>
              <a:tr h="36301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Pfizer-BioNTech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377A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Moderna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377A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Johnson and Johnson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377A7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155287"/>
                  </a:ext>
                </a:extLst>
              </a:tr>
              <a:tr h="426768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Obesity (BMI </a:t>
                      </a:r>
                      <a:r>
                        <a:rPr lang="en-US" sz="1600" u="none" dirty="0"/>
                        <a:t>≥ </a:t>
                      </a:r>
                      <a:r>
                        <a:rPr lang="en-US" sz="1600" dirty="0"/>
                        <a:t>30) </a:t>
                      </a:r>
                    </a:p>
                    <a:p>
                      <a:pPr algn="l"/>
                      <a:r>
                        <a:rPr lang="en-US" sz="1600" dirty="0"/>
                        <a:t>N = 12,103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95.4%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Obesity (BMI </a:t>
                      </a:r>
                      <a:r>
                        <a:rPr lang="en-US" sz="1600" u="none" dirty="0"/>
                        <a:t>≥ 40</a:t>
                      </a:r>
                      <a:r>
                        <a:rPr lang="en-US" sz="1600" dirty="0"/>
                        <a:t>) N = 1,785</a:t>
                      </a:r>
                    </a:p>
                  </a:txBody>
                  <a:tcPr>
                    <a:solidFill>
                      <a:srgbClr val="EAD1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91.2%</a:t>
                      </a:r>
                    </a:p>
                  </a:txBody>
                  <a:tcPr anchor="ctr">
                    <a:solidFill>
                      <a:srgbClr val="EAD1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Obesity </a:t>
                      </a:r>
                    </a:p>
                    <a:p>
                      <a:pPr algn="l"/>
                      <a:r>
                        <a:rPr lang="en-US" sz="1600" dirty="0"/>
                        <a:t>(BMI &gt; 30) </a:t>
                      </a:r>
                    </a:p>
                    <a:p>
                      <a:pPr algn="l"/>
                      <a:r>
                        <a:rPr lang="en-US" sz="1600" dirty="0"/>
                        <a:t>N = 10,541</a:t>
                      </a:r>
                    </a:p>
                  </a:txBody>
                  <a:tcPr anchor="ctr">
                    <a:solidFill>
                      <a:srgbClr val="C4B5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65.9%</a:t>
                      </a:r>
                    </a:p>
                  </a:txBody>
                  <a:tcPr anchor="ctr">
                    <a:solidFill>
                      <a:srgbClr val="C4B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545468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Obesity (BMI </a:t>
                      </a:r>
                      <a:r>
                        <a:rPr lang="en-US" sz="1600" u="none" dirty="0"/>
                        <a:t>≥ 30</a:t>
                      </a:r>
                      <a:r>
                        <a:rPr lang="en-US" sz="1600" dirty="0"/>
                        <a:t>) N = 10,476</a:t>
                      </a:r>
                    </a:p>
                  </a:txBody>
                  <a:tcPr>
                    <a:solidFill>
                      <a:srgbClr val="EAD1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95.8%</a:t>
                      </a:r>
                    </a:p>
                  </a:txBody>
                  <a:tcPr anchor="ctr">
                    <a:solidFill>
                      <a:srgbClr val="EAD1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069530"/>
                  </a:ext>
                </a:extLst>
              </a:tr>
              <a:tr h="1002279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No Obesity </a:t>
                      </a:r>
                    </a:p>
                    <a:p>
                      <a:pPr algn="l"/>
                      <a:r>
                        <a:rPr lang="en-US" sz="1600" dirty="0"/>
                        <a:t>N = 22,810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94.8%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No Risk Factors Defined by </a:t>
                      </a:r>
                      <a:r>
                        <a:rPr lang="en-US" sz="1600" dirty="0" err="1"/>
                        <a:t>Moderna</a:t>
                      </a:r>
                      <a:r>
                        <a:rPr lang="en-US" sz="1600" dirty="0"/>
                        <a:t>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N = 21,626</a:t>
                      </a:r>
                    </a:p>
                  </a:txBody>
                  <a:tcPr anchor="ctr">
                    <a:solidFill>
                      <a:srgbClr val="EAD1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94.0%</a:t>
                      </a:r>
                    </a:p>
                  </a:txBody>
                  <a:tcPr anchor="ctr">
                    <a:solidFill>
                      <a:srgbClr val="EAD1B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No Comorbidity </a:t>
                      </a:r>
                    </a:p>
                    <a:p>
                      <a:pPr algn="l"/>
                      <a:r>
                        <a:rPr lang="en-US" sz="1600" dirty="0"/>
                        <a:t>N = 23,174</a:t>
                      </a:r>
                    </a:p>
                  </a:txBody>
                  <a:tcPr anchor="ctr">
                    <a:solidFill>
                      <a:srgbClr val="C4B5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68.8%</a:t>
                      </a:r>
                    </a:p>
                  </a:txBody>
                  <a:tcPr anchor="ctr">
                    <a:solidFill>
                      <a:srgbClr val="C4B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926248"/>
                  </a:ext>
                </a:extLst>
              </a:tr>
              <a:tr h="769191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 Participants</a:t>
                      </a:r>
                    </a:p>
                    <a:p>
                      <a:pPr algn="l"/>
                      <a:r>
                        <a:rPr lang="en-US" sz="1600" dirty="0"/>
                        <a:t>N = 36,523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95%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 Participants</a:t>
                      </a:r>
                    </a:p>
                    <a:p>
                      <a:pPr algn="l"/>
                      <a:r>
                        <a:rPr lang="en-US" sz="1600" dirty="0"/>
                        <a:t>N = 27,817</a:t>
                      </a:r>
                    </a:p>
                  </a:txBody>
                  <a:tcPr anchor="ctr">
                    <a:solidFill>
                      <a:srgbClr val="EAD1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94.5%</a:t>
                      </a:r>
                    </a:p>
                  </a:txBody>
                  <a:tcPr anchor="ctr">
                    <a:solidFill>
                      <a:srgbClr val="EAD1B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 Participants </a:t>
                      </a:r>
                    </a:p>
                    <a:p>
                      <a:pPr algn="l"/>
                      <a:r>
                        <a:rPr lang="en-US" sz="1600" dirty="0"/>
                        <a:t>N = 33,384</a:t>
                      </a:r>
                    </a:p>
                  </a:txBody>
                  <a:tcPr anchor="ctr">
                    <a:solidFill>
                      <a:srgbClr val="C4B5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66.1%</a:t>
                      </a:r>
                    </a:p>
                  </a:txBody>
                  <a:tcPr anchor="ctr">
                    <a:solidFill>
                      <a:srgbClr val="C4B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39246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5EB88956-5E80-4348-92BC-EB2EDFBD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98790"/>
            <a:ext cx="8309810" cy="432426"/>
          </a:xfrm>
        </p:spPr>
        <p:txBody>
          <a:bodyPr/>
          <a:lstStyle/>
          <a:p>
            <a:r>
              <a:rPr lang="en-US" sz="2600" dirty="0"/>
              <a:t>Do Persons With Obesity Benefit from the Vaccine?</a:t>
            </a:r>
          </a:p>
        </p:txBody>
      </p:sp>
    </p:spTree>
    <p:extLst>
      <p:ext uri="{BB962C8B-B14F-4D97-AF65-F5344CB8AC3E}">
        <p14:creationId xmlns:p14="http://schemas.microsoft.com/office/powerpoint/2010/main" val="12671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9D70D-D332-C54E-A9C3-397CCE084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111796"/>
            <a:ext cx="8502316" cy="3380413"/>
          </a:xfrm>
        </p:spPr>
        <p:txBody>
          <a:bodyPr/>
          <a:lstStyle/>
          <a:p>
            <a:r>
              <a:rPr lang="en-US" sz="2200" dirty="0"/>
              <a:t>Assess the exponential risk of poor outcomes for patients with obesity infected with COVID-19 </a:t>
            </a:r>
          </a:p>
          <a:p>
            <a:r>
              <a:rPr lang="en-US" sz="2200" dirty="0"/>
              <a:t>Recognize the disproportionate morbidity and mortality in patients with obesity from communities of color</a:t>
            </a:r>
          </a:p>
          <a:p>
            <a:r>
              <a:rPr lang="en-US" sz="2200" dirty="0"/>
              <a:t>Consider and address social determinants of health when providing patient-centered care for patients with obesity who are at particular risk for poor outcomes if infected with COVID-19 </a:t>
            </a:r>
          </a:p>
          <a:p>
            <a:r>
              <a:rPr lang="en-US" sz="2200" dirty="0"/>
              <a:t>Assist patients with adaptive coping skills to improve nutrition and exercise; consider medications for obesity when appropriate</a:t>
            </a:r>
          </a:p>
          <a:p>
            <a:r>
              <a:rPr lang="en-US" sz="2200" dirty="0"/>
              <a:t>Encourage your patients to get vaccinated!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B19D86-3EC8-BE46-A7D1-BBE097ECC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514"/>
            <a:ext cx="9144000" cy="1048041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    SMART Goals</a:t>
            </a:r>
            <a:br>
              <a:rPr lang="en-US" dirty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71E93-172B-8142-B73F-7DDC81A59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613" y="489818"/>
            <a:ext cx="8502316" cy="367024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pecific, </a:t>
            </a:r>
            <a:r>
              <a:rPr lang="en-US" b="1" dirty="0">
                <a:solidFill>
                  <a:srgbClr val="FFC000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easurable, </a:t>
            </a:r>
            <a:r>
              <a:rPr lang="en-US" b="1" dirty="0">
                <a:solidFill>
                  <a:srgbClr val="FFC000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ttainable, </a:t>
            </a:r>
            <a:r>
              <a:rPr lang="en-US" b="1" dirty="0">
                <a:solidFill>
                  <a:srgbClr val="FFC000"/>
                </a:solidFill>
              </a:rPr>
              <a:t>R</a:t>
            </a:r>
            <a:r>
              <a:rPr lang="en-US" dirty="0">
                <a:solidFill>
                  <a:schemeClr val="bg1"/>
                </a:solidFill>
              </a:rPr>
              <a:t>elevant, </a:t>
            </a:r>
            <a:r>
              <a:rPr lang="en-US" b="1" dirty="0">
                <a:solidFill>
                  <a:srgbClr val="FFC000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imely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99040-E9ED-456B-ADCD-82B1FF1A33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6884" y="213667"/>
            <a:ext cx="8502316" cy="537070"/>
          </a:xfrm>
        </p:spPr>
        <p:txBody>
          <a:bodyPr/>
          <a:lstStyle/>
          <a:p>
            <a:pPr lvl="0"/>
            <a:r>
              <a:rPr lang="en-US" sz="3400" dirty="0"/>
              <a:t>COVID-19 and Diversity &amp; Inclusion Hubs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1CBCF48-3C07-BA40-A12B-B9157F73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65" y="1096657"/>
            <a:ext cx="7996470" cy="3586178"/>
          </a:xfrm>
          <a:prstGeom prst="roundRect">
            <a:avLst>
              <a:gd name="adj" fmla="val 5649"/>
            </a:avLst>
          </a:prstGeom>
          <a:solidFill>
            <a:schemeClr val="accent3"/>
          </a:solidFill>
          <a:ln w="38100" cmpd="sng"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137160" tIns="137160" rIns="137160" bIns="13716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Free resources, education, and tools for both HCPs and patients.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www.cmeoutfitters.com</a:t>
            </a:r>
            <a:r>
              <a:rPr lang="en-US" sz="2800" b="1" dirty="0">
                <a:solidFill>
                  <a:schemeClr val="bg1"/>
                </a:solidFill>
              </a:rPr>
              <a:t>/diversity-and-inclusion-hub/</a:t>
            </a:r>
          </a:p>
        </p:txBody>
      </p:sp>
    </p:spTree>
    <p:extLst>
      <p:ext uri="{BB962C8B-B14F-4D97-AF65-F5344CB8AC3E}">
        <p14:creationId xmlns:p14="http://schemas.microsoft.com/office/powerpoint/2010/main" val="425667019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B1CBCF48-3C07-BA40-A12B-B9157F73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37" y="1082804"/>
            <a:ext cx="7996470" cy="3586178"/>
          </a:xfrm>
          <a:prstGeom prst="roundRect">
            <a:avLst>
              <a:gd name="adj" fmla="val 5649"/>
            </a:avLst>
          </a:prstGeom>
          <a:solidFill>
            <a:schemeClr val="accent3"/>
          </a:solidFill>
          <a:ln w="38100" cmpd="sng"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137160" tIns="137160" rIns="137160" bIns="137160"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1000"/>
              </a:spcBef>
            </a:pPr>
            <a:r>
              <a:rPr lang="en-US" sz="2600" dirty="0">
                <a:solidFill>
                  <a:schemeClr val="bg2"/>
                </a:solidFill>
              </a:rPr>
              <a:t>To receive CME/CE credit, click on the</a:t>
            </a:r>
            <a:br>
              <a:rPr lang="en-US" sz="2600" dirty="0">
                <a:solidFill>
                  <a:schemeClr val="bg2"/>
                </a:solidFill>
              </a:rPr>
            </a:b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b="1" dirty="0">
                <a:solidFill>
                  <a:schemeClr val="bg2"/>
                </a:solidFill>
              </a:rPr>
              <a:t>Apply for Credit</a:t>
            </a:r>
            <a:r>
              <a:rPr lang="en-US" sz="2600" dirty="0">
                <a:solidFill>
                  <a:schemeClr val="bg2"/>
                </a:solidFill>
              </a:rPr>
              <a:t> button below to complete the</a:t>
            </a:r>
            <a:br>
              <a:rPr lang="en-US" sz="2600" dirty="0">
                <a:solidFill>
                  <a:schemeClr val="bg2"/>
                </a:solidFill>
              </a:rPr>
            </a:br>
            <a:r>
              <a:rPr lang="en-US" sz="2600" dirty="0">
                <a:solidFill>
                  <a:schemeClr val="bg2"/>
                </a:solidFill>
              </a:rPr>
              <a:t> post-test and evaluation online. </a:t>
            </a:r>
          </a:p>
          <a:p>
            <a:pPr algn="ctr">
              <a:lnSpc>
                <a:spcPct val="95000"/>
              </a:lnSpc>
              <a:spcBef>
                <a:spcPts val="1000"/>
              </a:spcBef>
            </a:pPr>
            <a:r>
              <a:rPr lang="en-US" sz="2600" dirty="0">
                <a:solidFill>
                  <a:schemeClr val="bg2"/>
                </a:solidFill>
              </a:rPr>
              <a:t>Be sure to fill in your </a:t>
            </a:r>
            <a:r>
              <a:rPr lang="en-US" sz="2600" b="1" dirty="0">
                <a:solidFill>
                  <a:schemeClr val="bg2"/>
                </a:solidFill>
              </a:rPr>
              <a:t>ABIM ID number </a:t>
            </a:r>
            <a:r>
              <a:rPr lang="en-US" sz="2600" dirty="0">
                <a:solidFill>
                  <a:schemeClr val="bg2"/>
                </a:solidFill>
              </a:rPr>
              <a:t>and </a:t>
            </a:r>
            <a:r>
              <a:rPr lang="en-US" sz="2600" b="1" dirty="0">
                <a:solidFill>
                  <a:schemeClr val="bg2"/>
                </a:solidFill>
              </a:rPr>
              <a:t>DOB</a:t>
            </a:r>
            <a:r>
              <a:rPr lang="en-US" sz="2600" dirty="0">
                <a:solidFill>
                  <a:schemeClr val="bg2"/>
                </a:solidFill>
              </a:rPr>
              <a:t> (MM/DD) on the evaluation, so we can submit your credit to ABIM.</a:t>
            </a:r>
          </a:p>
          <a:p>
            <a:pPr algn="ctr">
              <a:lnSpc>
                <a:spcPct val="95000"/>
              </a:lnSpc>
              <a:spcBef>
                <a:spcPts val="1000"/>
              </a:spcBef>
            </a:pPr>
            <a:r>
              <a:rPr lang="en-US" sz="2600" dirty="0">
                <a:solidFill>
                  <a:schemeClr val="bg2"/>
                </a:solidFill>
              </a:rPr>
              <a:t>Participants can print their certificate or statement of credit immediately.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AA0848-FBC7-234C-9F14-3E54621A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Collect Credit for this Activity</a:t>
            </a:r>
          </a:p>
        </p:txBody>
      </p:sp>
    </p:spTree>
    <p:extLst>
      <p:ext uri="{BB962C8B-B14F-4D97-AF65-F5344CB8AC3E}">
        <p14:creationId xmlns:p14="http://schemas.microsoft.com/office/powerpoint/2010/main" val="155756532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6884" y="200587"/>
            <a:ext cx="8502316" cy="563231"/>
          </a:xfrm>
        </p:spPr>
        <p:txBody>
          <a:bodyPr/>
          <a:lstStyle/>
          <a:p>
            <a:pPr lvl="0"/>
            <a:r>
              <a:rPr lang="en-US" i="1" dirty="0"/>
              <a:t>Don’t Miss…</a:t>
            </a:r>
            <a:endParaRPr lang="en-US" sz="3600" i="1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1CBCF48-3C07-BA40-A12B-B9157F73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37" y="1082804"/>
            <a:ext cx="7996470" cy="3586178"/>
          </a:xfrm>
          <a:prstGeom prst="roundRect">
            <a:avLst>
              <a:gd name="adj" fmla="val 5649"/>
            </a:avLst>
          </a:prstGeom>
          <a:solidFill>
            <a:schemeClr val="accent3"/>
          </a:solidFill>
          <a:ln w="38100" cmpd="sng"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137160" tIns="137160" rIns="137160" bIns="137160"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2"/>
                </a:solidFill>
              </a:rPr>
              <a:t>The Epidemic Within the Pandemic: Managing Complications in Populations With Obesity</a:t>
            </a:r>
          </a:p>
          <a:p>
            <a:pPr algn="ctr">
              <a:lnSpc>
                <a:spcPct val="95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2"/>
                </a:solidFill>
              </a:rPr>
              <a:t>Overcoming Bias and Stigma: Managing Underserved Populations With Obesity to Improve Adherence to Treatment Plans</a:t>
            </a:r>
          </a:p>
          <a:p>
            <a:pPr algn="ctr">
              <a:lnSpc>
                <a:spcPct val="95000"/>
              </a:lnSpc>
              <a:spcBef>
                <a:spcPts val="1000"/>
              </a:spcBef>
            </a:pPr>
            <a:r>
              <a:rPr lang="en-US" sz="2800" b="1" dirty="0" err="1">
                <a:solidFill>
                  <a:schemeClr val="bg2"/>
                </a:solidFill>
              </a:rPr>
              <a:t>www.cmeoutfitters.com</a:t>
            </a:r>
            <a:endParaRPr lang="en-US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2737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3125" y="2486839"/>
            <a:ext cx="5669403" cy="75713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The Impact of Racial Disparities on Obesity and COVID-19 Care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3125" y="3246345"/>
            <a:ext cx="5466715" cy="3385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Supported by an educational grant from Novo Nordisk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BC04C-139C-9346-9055-C03EDC357ED8}"/>
              </a:ext>
            </a:extLst>
          </p:cNvPr>
          <p:cNvSpPr txBox="1"/>
          <p:nvPr/>
        </p:nvSpPr>
        <p:spPr>
          <a:xfrm>
            <a:off x="6498109" y="1374121"/>
            <a:ext cx="1847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7ED71-1891-4E4A-A23A-AD4FF3CF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99" y="907396"/>
            <a:ext cx="338137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3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9776" y="1120151"/>
            <a:ext cx="5286378" cy="929485"/>
          </a:xfrm>
        </p:spPr>
        <p:txBody>
          <a:bodyPr/>
          <a:lstStyle/>
          <a:p>
            <a:r>
              <a:rPr lang="en-US" sz="3400" dirty="0"/>
              <a:t>Robert F. Kushner, MD, MS, DABOM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0416" y="2062969"/>
            <a:ext cx="5286374" cy="1477328"/>
          </a:xfrm>
        </p:spPr>
        <p:txBody>
          <a:bodyPr/>
          <a:lstStyle/>
          <a:p>
            <a:r>
              <a:rPr lang="en-US" sz="2000" dirty="0"/>
              <a:t>Professor, Departments of Medicine and Medical Education</a:t>
            </a:r>
          </a:p>
          <a:p>
            <a:r>
              <a:rPr lang="en-US" sz="2000" dirty="0"/>
              <a:t>Northwestern University Feinberg</a:t>
            </a:r>
            <a:br>
              <a:rPr lang="en-US" sz="2000" dirty="0"/>
            </a:br>
            <a:r>
              <a:rPr lang="en-US" sz="2000" dirty="0"/>
              <a:t>School of Medicine</a:t>
            </a:r>
          </a:p>
          <a:p>
            <a:r>
              <a:rPr lang="en-US" sz="2000" dirty="0"/>
              <a:t>Chicago, IL</a:t>
            </a:r>
          </a:p>
        </p:txBody>
      </p:sp>
    </p:spTree>
    <p:extLst>
      <p:ext uri="{BB962C8B-B14F-4D97-AF65-F5344CB8AC3E}">
        <p14:creationId xmlns:p14="http://schemas.microsoft.com/office/powerpoint/2010/main" val="6614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9776" y="1538727"/>
            <a:ext cx="5286378" cy="510909"/>
          </a:xfrm>
        </p:spPr>
        <p:txBody>
          <a:bodyPr/>
          <a:lstStyle/>
          <a:p>
            <a:r>
              <a:rPr lang="en-US" sz="3400" dirty="0"/>
              <a:t>Donna H. Ryan, MD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0416" y="2062969"/>
            <a:ext cx="5286374" cy="954107"/>
          </a:xfrm>
        </p:spPr>
        <p:txBody>
          <a:bodyPr/>
          <a:lstStyle/>
          <a:p>
            <a:r>
              <a:rPr lang="en-US" sz="2000" dirty="0"/>
              <a:t>Professor Emerita</a:t>
            </a:r>
          </a:p>
          <a:p>
            <a:r>
              <a:rPr lang="en-US" sz="2000" dirty="0"/>
              <a:t>Pennington Biomedical Research Center</a:t>
            </a:r>
          </a:p>
          <a:p>
            <a:r>
              <a:rPr lang="en-US" sz="2000" dirty="0"/>
              <a:t>New Orleans, LA</a:t>
            </a:r>
          </a:p>
        </p:txBody>
      </p:sp>
    </p:spTree>
    <p:extLst>
      <p:ext uri="{BB962C8B-B14F-4D97-AF65-F5344CB8AC3E}">
        <p14:creationId xmlns:p14="http://schemas.microsoft.com/office/powerpoint/2010/main" val="414807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3126" y="1342425"/>
            <a:ext cx="2571114" cy="1097736"/>
          </a:xfrm>
        </p:spPr>
        <p:txBody>
          <a:bodyPr/>
          <a:lstStyle/>
          <a:p>
            <a:r>
              <a:rPr lang="en-US" dirty="0"/>
              <a:t>Learning </a:t>
            </a:r>
            <a:br>
              <a:rPr lang="en-US" dirty="0"/>
            </a:br>
            <a:r>
              <a:rPr lang="en-US" dirty="0"/>
              <a:t>Objective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3126" y="2472742"/>
            <a:ext cx="5286374" cy="720197"/>
          </a:xfrm>
        </p:spPr>
        <p:txBody>
          <a:bodyPr/>
          <a:lstStyle/>
          <a:p>
            <a:r>
              <a:rPr lang="en-US" sz="2400" dirty="0"/>
              <a:t>Describe how disparities manifest in patients with obesity.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352DA-948E-024C-94A6-AAAB43301103}"/>
              </a:ext>
            </a:extLst>
          </p:cNvPr>
          <p:cNvSpPr txBox="1"/>
          <p:nvPr/>
        </p:nvSpPr>
        <p:spPr>
          <a:xfrm>
            <a:off x="5675312" y="1230665"/>
            <a:ext cx="664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286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393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3126" y="1342425"/>
            <a:ext cx="2571114" cy="1097736"/>
          </a:xfrm>
        </p:spPr>
        <p:txBody>
          <a:bodyPr/>
          <a:lstStyle/>
          <a:p>
            <a:r>
              <a:rPr lang="en-US" dirty="0"/>
              <a:t>Learning </a:t>
            </a:r>
            <a:br>
              <a:rPr lang="en-US" dirty="0"/>
            </a:br>
            <a:r>
              <a:rPr lang="en-US" dirty="0"/>
              <a:t>Objective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3126" y="2472742"/>
            <a:ext cx="5286374" cy="1034129"/>
          </a:xfrm>
        </p:spPr>
        <p:txBody>
          <a:bodyPr/>
          <a:lstStyle/>
          <a:p>
            <a:r>
              <a:rPr lang="en-US" sz="2400" dirty="0"/>
              <a:t>Develop two strategies to address disparities in patients with obesity that contract COVID-19.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352DA-948E-024C-94A6-AAAB43301103}"/>
              </a:ext>
            </a:extLst>
          </p:cNvPr>
          <p:cNvSpPr txBox="1"/>
          <p:nvPr/>
        </p:nvSpPr>
        <p:spPr>
          <a:xfrm>
            <a:off x="5675312" y="1230665"/>
            <a:ext cx="664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286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79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74DF4-5834-A44E-BE21-EB05DC0D0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111796"/>
            <a:ext cx="8446898" cy="3379522"/>
          </a:xfrm>
        </p:spPr>
        <p:txBody>
          <a:bodyPr>
            <a:noAutofit/>
          </a:bodyPr>
          <a:lstStyle/>
          <a:p>
            <a:r>
              <a:rPr lang="en-US" sz="2200" dirty="0"/>
              <a:t>According to the World Health Organization (WHO), worldwide prevalence of obesity nearly tripled between 1975 and 2016</a:t>
            </a:r>
            <a:r>
              <a:rPr lang="en-US" sz="2200" baseline="30000" dirty="0"/>
              <a:t>1</a:t>
            </a:r>
            <a:r>
              <a:rPr lang="en-US" sz="2200" dirty="0"/>
              <a:t> </a:t>
            </a:r>
          </a:p>
          <a:p>
            <a:r>
              <a:rPr lang="en-US" sz="2200" dirty="0"/>
              <a:t>By 2025, it is estimated that:</a:t>
            </a:r>
            <a:r>
              <a:rPr lang="en-US" sz="2200" baseline="30000" dirty="0"/>
              <a:t>2</a:t>
            </a:r>
            <a:r>
              <a:rPr lang="en-US" sz="2200" dirty="0"/>
              <a:t> </a:t>
            </a:r>
          </a:p>
          <a:p>
            <a:pPr lvl="1"/>
            <a:r>
              <a:rPr lang="en-US" sz="2000" dirty="0"/>
              <a:t>2.7 billion adults will be overweight</a:t>
            </a:r>
          </a:p>
          <a:p>
            <a:pPr lvl="1"/>
            <a:r>
              <a:rPr lang="en-US" sz="2000" dirty="0"/>
              <a:t>&gt; 1 billion will have obesity</a:t>
            </a:r>
          </a:p>
          <a:p>
            <a:r>
              <a:rPr lang="en-US" sz="2200" dirty="0"/>
              <a:t>Since the first case in December 2019, through May 23, 2021:</a:t>
            </a:r>
          </a:p>
          <a:p>
            <a:pPr lvl="1"/>
            <a:r>
              <a:rPr lang="en-US" sz="2000" dirty="0"/>
              <a:t>167 million cases of COVID-19 reported worldwide</a:t>
            </a:r>
            <a:r>
              <a:rPr lang="en-US" sz="2000" baseline="30000" dirty="0"/>
              <a:t>3</a:t>
            </a:r>
          </a:p>
          <a:p>
            <a:pPr lvl="1"/>
            <a:r>
              <a:rPr lang="en-US" sz="2000" dirty="0"/>
              <a:t>&gt; 3.4 million deaths from COVID-19</a:t>
            </a:r>
            <a:r>
              <a:rPr lang="en-US" sz="2000" baseline="30000" dirty="0"/>
              <a:t>3</a:t>
            </a:r>
          </a:p>
          <a:p>
            <a:r>
              <a:rPr lang="en-US" sz="2200" dirty="0"/>
              <a:t>Obesity is a risk factor for adverse outcomes in COVID-19</a:t>
            </a:r>
            <a:r>
              <a:rPr lang="en-US" sz="2200" baseline="30000" dirty="0"/>
              <a:t>4</a:t>
            </a:r>
          </a:p>
          <a:p>
            <a:pPr lvl="1"/>
            <a:r>
              <a:rPr lang="en-US" sz="2000" dirty="0"/>
              <a:t>Triples the risk of hospitalization</a:t>
            </a:r>
          </a:p>
          <a:p>
            <a:pPr lvl="1"/>
            <a:r>
              <a:rPr lang="en-US" sz="2000" dirty="0"/>
              <a:t>Increases risk for mechanical ventilation and death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AE01CD-6DAF-4E07-A135-793D8D905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4434845"/>
            <a:ext cx="8726905" cy="708656"/>
          </a:xfrm>
        </p:spPr>
        <p:txBody>
          <a:bodyPr/>
          <a:lstStyle/>
          <a:p>
            <a:pPr marL="0" indent="0"/>
            <a:r>
              <a:rPr lang="en-US" sz="900" dirty="0">
                <a:solidFill>
                  <a:srgbClr val="5C6B72"/>
                </a:solidFill>
              </a:rPr>
              <a:t>1. World Health Organization (WHO). </a:t>
            </a:r>
            <a:r>
              <a:rPr lang="en-US" sz="900" i="1" dirty="0">
                <a:solidFill>
                  <a:srgbClr val="5C6B72"/>
                </a:solidFill>
              </a:rPr>
              <a:t>Obesity and Overweight</a:t>
            </a:r>
            <a:r>
              <a:rPr lang="en-US" sz="900" dirty="0">
                <a:solidFill>
                  <a:srgbClr val="5C6B72"/>
                </a:solidFill>
              </a:rPr>
              <a:t>. https://</a:t>
            </a:r>
            <a:r>
              <a:rPr lang="en-US" sz="900" dirty="0" err="1">
                <a:solidFill>
                  <a:srgbClr val="5C6B72"/>
                </a:solidFill>
              </a:rPr>
              <a:t>www.who.int</a:t>
            </a:r>
            <a:r>
              <a:rPr lang="en-US" sz="900" dirty="0">
                <a:solidFill>
                  <a:srgbClr val="5C6B72"/>
                </a:solidFill>
              </a:rPr>
              <a:t>/news-room/fact-sheets/detail/obesity-and-overweight. Accessed May 23, 2021; </a:t>
            </a:r>
            <a:br>
              <a:rPr lang="en-US" sz="900" dirty="0">
                <a:solidFill>
                  <a:srgbClr val="5C6B72"/>
                </a:solidFill>
              </a:rPr>
            </a:br>
            <a:r>
              <a:rPr lang="en-US" sz="900" dirty="0">
                <a:solidFill>
                  <a:srgbClr val="5C6B72"/>
                </a:solidFill>
              </a:rPr>
              <a:t>2. World Obesity Federation. </a:t>
            </a:r>
            <a:r>
              <a:rPr lang="en-US" sz="900" i="1" dirty="0">
                <a:solidFill>
                  <a:srgbClr val="5C6B72"/>
                </a:solidFill>
              </a:rPr>
              <a:t>Prevalence of Obesity</a:t>
            </a:r>
            <a:r>
              <a:rPr lang="en-US" sz="900" dirty="0">
                <a:solidFill>
                  <a:srgbClr val="5C6B72"/>
                </a:solidFill>
              </a:rPr>
              <a:t>. https://</a:t>
            </a:r>
            <a:r>
              <a:rPr lang="en-US" sz="900" dirty="0" err="1">
                <a:solidFill>
                  <a:srgbClr val="5C6B72"/>
                </a:solidFill>
              </a:rPr>
              <a:t>www.worldobesity.org</a:t>
            </a:r>
            <a:r>
              <a:rPr lang="en-US" sz="900" dirty="0">
                <a:solidFill>
                  <a:srgbClr val="5C6B72"/>
                </a:solidFill>
              </a:rPr>
              <a:t>/about/about-obesity/prevalence-of-obesity. Accessed May 23, 2021; </a:t>
            </a:r>
            <a:br>
              <a:rPr lang="en-US" sz="900" dirty="0">
                <a:solidFill>
                  <a:srgbClr val="5C6B72"/>
                </a:solidFill>
              </a:rPr>
            </a:br>
            <a:r>
              <a:rPr lang="en-US" sz="900" dirty="0">
                <a:solidFill>
                  <a:srgbClr val="5C6B72"/>
                </a:solidFill>
              </a:rPr>
              <a:t>3. Johns Hopkins University and Medicine Coronavirus Resource Center. </a:t>
            </a:r>
            <a:r>
              <a:rPr lang="en-US" sz="900" i="1" dirty="0">
                <a:solidFill>
                  <a:srgbClr val="5C6B72"/>
                </a:solidFill>
              </a:rPr>
              <a:t>Covid-19 Dashboard</a:t>
            </a:r>
            <a:r>
              <a:rPr lang="en-US" sz="900" dirty="0">
                <a:solidFill>
                  <a:srgbClr val="5C6B72"/>
                </a:solidFill>
              </a:rPr>
              <a:t>. https://coronavirus.jhu.edu/map.html. Accessed May 23, 2021; </a:t>
            </a:r>
            <a:br>
              <a:rPr lang="en-US" sz="900" dirty="0">
                <a:solidFill>
                  <a:srgbClr val="5C6B72"/>
                </a:solidFill>
              </a:rPr>
            </a:br>
            <a:r>
              <a:rPr lang="en-US" sz="900" dirty="0">
                <a:solidFill>
                  <a:srgbClr val="5C6B72"/>
                </a:solidFill>
              </a:rPr>
              <a:t>4. Centers for Disease Control and Prevention (CDC). </a:t>
            </a:r>
            <a:r>
              <a:rPr lang="en-US" sz="900" i="1" dirty="0">
                <a:solidFill>
                  <a:srgbClr val="5C6B72"/>
                </a:solidFill>
              </a:rPr>
              <a:t>Overweight and Obesity</a:t>
            </a:r>
            <a:r>
              <a:rPr lang="en-US" sz="900" dirty="0">
                <a:solidFill>
                  <a:srgbClr val="5C6B72"/>
                </a:solidFill>
              </a:rPr>
              <a:t>. https://www.cdc.gov/obesity/data/obesity-and-covid-19.html. </a:t>
            </a:r>
            <a:br>
              <a:rPr lang="en-US" sz="900" dirty="0">
                <a:solidFill>
                  <a:srgbClr val="5C6B72"/>
                </a:solidFill>
              </a:rPr>
            </a:br>
            <a:r>
              <a:rPr lang="en-US" sz="900" dirty="0">
                <a:solidFill>
                  <a:srgbClr val="5C6B72"/>
                </a:solidFill>
              </a:rPr>
              <a:t>Accessed May 23, 2021.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143DEA-44BB-B845-BE20-863C60FD72C1}"/>
              </a:ext>
            </a:extLst>
          </p:cNvPr>
          <p:cNvGrpSpPr/>
          <p:nvPr/>
        </p:nvGrpSpPr>
        <p:grpSpPr>
          <a:xfrm>
            <a:off x="5424456" y="1722923"/>
            <a:ext cx="3052070" cy="960580"/>
            <a:chOff x="5836834" y="1636298"/>
            <a:chExt cx="3052070" cy="96058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DD08F3C-6486-E042-A02D-C4CF9B6594B1}"/>
                </a:ext>
              </a:extLst>
            </p:cNvPr>
            <p:cNvGrpSpPr/>
            <p:nvPr/>
          </p:nvGrpSpPr>
          <p:grpSpPr>
            <a:xfrm>
              <a:off x="5836834" y="1636298"/>
              <a:ext cx="3052070" cy="960580"/>
              <a:chOff x="5790383" y="1423867"/>
              <a:chExt cx="3052070" cy="960580"/>
            </a:xfrm>
          </p:grpSpPr>
          <p:pic>
            <p:nvPicPr>
              <p:cNvPr id="10" name="Graphic 9" descr="Weight Gain with solid fill">
                <a:extLst>
                  <a:ext uri="{FF2B5EF4-FFF2-40B4-BE49-F238E27FC236}">
                    <a16:creationId xmlns:a16="http://schemas.microsoft.com/office/drawing/2014/main" id="{CD21B4BE-872C-9E40-BAD0-66F9304AD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790383" y="142386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Graphic 11" descr="Covid-19 with solid fill">
                <a:extLst>
                  <a:ext uri="{FF2B5EF4-FFF2-40B4-BE49-F238E27FC236}">
                    <a16:creationId xmlns:a16="http://schemas.microsoft.com/office/drawing/2014/main" id="{B9EB8987-59CC-1A4A-8063-0040ADF5D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28053" y="1470047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22" name="Graphic 21" descr="Explosion with solid fill">
              <a:extLst>
                <a:ext uri="{FF2B5EF4-FFF2-40B4-BE49-F238E27FC236}">
                  <a16:creationId xmlns:a16="http://schemas.microsoft.com/office/drawing/2014/main" id="{F0C542C0-8AE1-7347-BCFF-7B407AC7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93714" y="1636298"/>
              <a:ext cx="914400" cy="914400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E883F25-55FF-3C4A-BE1E-99FE08CC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85709"/>
            <a:ext cx="8309810" cy="458587"/>
          </a:xfrm>
        </p:spPr>
        <p:txBody>
          <a:bodyPr/>
          <a:lstStyle/>
          <a:p>
            <a:r>
              <a:rPr lang="en-US" sz="2800" dirty="0"/>
              <a:t>The Obesity and COVID-19 Pandemics Collide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75C55123-3C01-FE49-A9E7-8236E6D3500D}"/>
              </a:ext>
            </a:extLst>
          </p:cNvPr>
          <p:cNvSpPr/>
          <p:nvPr/>
        </p:nvSpPr>
        <p:spPr>
          <a:xfrm>
            <a:off x="6261138" y="2081925"/>
            <a:ext cx="321826" cy="211756"/>
          </a:xfrm>
          <a:prstGeom prst="rightArrow">
            <a:avLst/>
          </a:prstGeom>
          <a:solidFill>
            <a:srgbClr val="1C5A8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3E8B20C-EE1B-6F43-8B2A-5D12F8351CE2}"/>
              </a:ext>
            </a:extLst>
          </p:cNvPr>
          <p:cNvSpPr/>
          <p:nvPr/>
        </p:nvSpPr>
        <p:spPr>
          <a:xfrm rot="10800000">
            <a:off x="7258733" y="2081925"/>
            <a:ext cx="321826" cy="211756"/>
          </a:xfrm>
          <a:prstGeom prst="rightArrow">
            <a:avLst/>
          </a:prstGeom>
          <a:solidFill>
            <a:srgbClr val="1C5A8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74DF4-5834-A44E-BE21-EB05DC0D0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111796"/>
            <a:ext cx="5640404" cy="3379522"/>
          </a:xfrm>
        </p:spPr>
        <p:txBody>
          <a:bodyPr>
            <a:noAutofit/>
          </a:bodyPr>
          <a:lstStyle/>
          <a:p>
            <a:r>
              <a:rPr lang="en-US" sz="2400" dirty="0"/>
              <a:t>Term originally developed in the 1990s by anthropologist, Merrill Singer</a:t>
            </a:r>
            <a:r>
              <a:rPr lang="en-US" sz="2400" baseline="30000" dirty="0"/>
              <a:t>1</a:t>
            </a:r>
          </a:p>
          <a:p>
            <a:r>
              <a:rPr lang="en-US" sz="2400" dirty="0" err="1"/>
              <a:t>Syndemic</a:t>
            </a:r>
            <a:r>
              <a:rPr lang="en-US" sz="2400" dirty="0"/>
              <a:t> = Synergistic epidemic</a:t>
            </a:r>
            <a:r>
              <a:rPr lang="en-US" sz="2400" baseline="30000" dirty="0"/>
              <a:t>1,2</a:t>
            </a:r>
          </a:p>
          <a:p>
            <a:pPr lvl="1"/>
            <a:r>
              <a:rPr lang="en-US" sz="2000" i="1" dirty="0"/>
              <a:t>Two or more epidemics… interacting synergistically and contributing, as a result of their interaction, to excess disease burden in a population… </a:t>
            </a:r>
          </a:p>
          <a:p>
            <a:r>
              <a:rPr lang="en-US" sz="2400" dirty="0"/>
              <a:t>Conceptualizes biological interaction and underlying social forces</a:t>
            </a:r>
            <a:r>
              <a:rPr lang="en-US" sz="2400" baseline="30000" dirty="0"/>
              <a:t>2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AE01CD-6DAF-4E07-A135-793D8D905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61858"/>
            <a:ext cx="8446898" cy="38164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5C6B72"/>
                </a:solidFill>
              </a:rPr>
              <a:t>1. Singer M. </a:t>
            </a:r>
            <a:r>
              <a:rPr lang="en-US" i="1" dirty="0">
                <a:solidFill>
                  <a:srgbClr val="5C6B72"/>
                </a:solidFill>
              </a:rPr>
              <a:t>Free </a:t>
            </a:r>
            <a:r>
              <a:rPr lang="en-US" i="1" dirty="0" err="1">
                <a:solidFill>
                  <a:srgbClr val="5C6B72"/>
                </a:solidFill>
              </a:rPr>
              <a:t>Inq</a:t>
            </a:r>
            <a:r>
              <a:rPr lang="en-US" i="1" dirty="0">
                <a:solidFill>
                  <a:srgbClr val="5C6B72"/>
                </a:solidFill>
              </a:rPr>
              <a:t> </a:t>
            </a:r>
            <a:r>
              <a:rPr lang="en-US" i="1" dirty="0" err="1">
                <a:solidFill>
                  <a:srgbClr val="5C6B72"/>
                </a:solidFill>
              </a:rPr>
              <a:t>Creat</a:t>
            </a:r>
            <a:r>
              <a:rPr lang="en-US" i="1" dirty="0">
                <a:solidFill>
                  <a:srgbClr val="5C6B72"/>
                </a:solidFill>
              </a:rPr>
              <a:t> </a:t>
            </a:r>
            <a:r>
              <a:rPr lang="en-US" i="1" dirty="0" err="1">
                <a:solidFill>
                  <a:srgbClr val="5C6B72"/>
                </a:solidFill>
              </a:rPr>
              <a:t>Sociol</a:t>
            </a:r>
            <a:r>
              <a:rPr lang="en-US" i="1" dirty="0">
                <a:solidFill>
                  <a:srgbClr val="5C6B72"/>
                </a:solidFill>
              </a:rPr>
              <a:t>. </a:t>
            </a:r>
            <a:r>
              <a:rPr lang="en-US" dirty="0">
                <a:solidFill>
                  <a:srgbClr val="5C6B72"/>
                </a:solidFill>
              </a:rPr>
              <a:t>1996;24(2):99-110.</a:t>
            </a:r>
            <a:br>
              <a:rPr lang="en-US" dirty="0">
                <a:solidFill>
                  <a:srgbClr val="5C6B72"/>
                </a:solidFill>
              </a:rPr>
            </a:br>
            <a:r>
              <a:rPr lang="en-US" dirty="0">
                <a:solidFill>
                  <a:srgbClr val="5C6B72"/>
                </a:solidFill>
              </a:rPr>
              <a:t>2. Singer M. </a:t>
            </a:r>
            <a:r>
              <a:rPr lang="en-US" i="1" dirty="0">
                <a:solidFill>
                  <a:srgbClr val="5C6B72"/>
                </a:solidFill>
              </a:rPr>
              <a:t>Introduction to </a:t>
            </a:r>
            <a:r>
              <a:rPr lang="en-US" i="1" dirty="0" err="1">
                <a:solidFill>
                  <a:srgbClr val="5C6B72"/>
                </a:solidFill>
              </a:rPr>
              <a:t>Syndemics</a:t>
            </a:r>
            <a:r>
              <a:rPr lang="en-US" i="1" dirty="0">
                <a:solidFill>
                  <a:srgbClr val="5C6B72"/>
                </a:solidFill>
              </a:rPr>
              <a:t>: A Critical Systems Approach to Public and Community Health</a:t>
            </a:r>
            <a:r>
              <a:rPr lang="en-US" dirty="0">
                <a:solidFill>
                  <a:srgbClr val="5C6B72"/>
                </a:solidFill>
              </a:rPr>
              <a:t>. 2009.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D62BDE-BAD7-A949-AB05-7D16C5328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20" y="1120535"/>
            <a:ext cx="2512194" cy="313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B230791-CB66-6A48-9AE8-A7077884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85709"/>
            <a:ext cx="8309810" cy="458587"/>
          </a:xfrm>
        </p:spPr>
        <p:txBody>
          <a:bodyPr/>
          <a:lstStyle/>
          <a:p>
            <a:r>
              <a:rPr lang="en-US" sz="2800" dirty="0"/>
              <a:t>Obesity and COVID-19 Comprise a “</a:t>
            </a:r>
            <a:r>
              <a:rPr lang="en-US" sz="2800" dirty="0" err="1"/>
              <a:t>Syndemic</a:t>
            </a:r>
            <a:r>
              <a:rPr lang="en-US" sz="2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68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AE01CD-6DAF-4E07-A135-793D8D905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74197"/>
            <a:ext cx="8446898" cy="269304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5C6B72"/>
                </a:solidFill>
              </a:rPr>
              <a:t>Belanger M, et al. </a:t>
            </a:r>
            <a:r>
              <a:rPr lang="en-US" i="1" dirty="0">
                <a:solidFill>
                  <a:srgbClr val="5C6B72"/>
                </a:solidFill>
              </a:rPr>
              <a:t>N </a:t>
            </a:r>
            <a:r>
              <a:rPr lang="en-US" i="1" dirty="0" err="1">
                <a:solidFill>
                  <a:srgbClr val="5C6B72"/>
                </a:solidFill>
              </a:rPr>
              <a:t>Engl</a:t>
            </a:r>
            <a:r>
              <a:rPr lang="en-US" i="1" dirty="0">
                <a:solidFill>
                  <a:srgbClr val="5C6B72"/>
                </a:solidFill>
              </a:rPr>
              <a:t> J Med. </a:t>
            </a:r>
            <a:r>
              <a:rPr lang="en-US" dirty="0">
                <a:solidFill>
                  <a:srgbClr val="5C6B72"/>
                </a:solidFill>
              </a:rPr>
              <a:t>2020;383:e69.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8A90B91-B6FE-184F-BA75-5BA829C4DEB6}"/>
              </a:ext>
            </a:extLst>
          </p:cNvPr>
          <p:cNvSpPr/>
          <p:nvPr/>
        </p:nvSpPr>
        <p:spPr>
          <a:xfrm>
            <a:off x="235820" y="3605185"/>
            <a:ext cx="8672360" cy="110590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innerShdw dist="25400">
              <a:srgbClr val="FFFFFF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Social Determinants of Health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Racial and ethnic discrimination; access to healthy food; access to health care; location and physical environment; socioeconomic status; education; social and community context 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1D5D87C-DD45-DF42-B3C4-B917D7E380D3}"/>
              </a:ext>
            </a:extLst>
          </p:cNvPr>
          <p:cNvSpPr/>
          <p:nvPr/>
        </p:nvSpPr>
        <p:spPr>
          <a:xfrm>
            <a:off x="2287758" y="2880568"/>
            <a:ext cx="4623181" cy="492190"/>
          </a:xfrm>
          <a:custGeom>
            <a:avLst/>
            <a:gdLst>
              <a:gd name="connsiteX0" fmla="*/ 0 w 4706754"/>
              <a:gd name="connsiteY0" fmla="*/ 0 h 475942"/>
              <a:gd name="connsiteX1" fmla="*/ 943276 w 4706754"/>
              <a:gd name="connsiteY1" fmla="*/ 413886 h 475942"/>
              <a:gd name="connsiteX2" fmla="*/ 3840480 w 4706754"/>
              <a:gd name="connsiteY2" fmla="*/ 433137 h 475942"/>
              <a:gd name="connsiteX3" fmla="*/ 4706754 w 4706754"/>
              <a:gd name="connsiteY3" fmla="*/ 19251 h 475942"/>
              <a:gd name="connsiteX4" fmla="*/ 4706754 w 4706754"/>
              <a:gd name="connsiteY4" fmla="*/ 19251 h 47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6754" h="475942">
                <a:moveTo>
                  <a:pt x="0" y="0"/>
                </a:moveTo>
                <a:cubicBezTo>
                  <a:pt x="151598" y="170848"/>
                  <a:pt x="303196" y="341697"/>
                  <a:pt x="943276" y="413886"/>
                </a:cubicBezTo>
                <a:cubicBezTo>
                  <a:pt x="1583356" y="486075"/>
                  <a:pt x="3213234" y="498909"/>
                  <a:pt x="3840480" y="433137"/>
                </a:cubicBezTo>
                <a:cubicBezTo>
                  <a:pt x="4467726" y="367365"/>
                  <a:pt x="4706754" y="19251"/>
                  <a:pt x="4706754" y="19251"/>
                </a:cubicBezTo>
                <a:lnTo>
                  <a:pt x="4706754" y="19251"/>
                </a:lnTo>
              </a:path>
            </a:pathLst>
          </a:custGeom>
          <a:noFill/>
          <a:ln w="88900">
            <a:solidFill>
              <a:srgbClr val="005A86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677B75-F41F-B443-8837-BA5DEB0F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6" y="67746"/>
            <a:ext cx="8309810" cy="824841"/>
          </a:xfrm>
        </p:spPr>
        <p:txBody>
          <a:bodyPr/>
          <a:lstStyle/>
          <a:p>
            <a:pPr indent="-457200"/>
            <a:r>
              <a:rPr lang="en-US" sz="2800" dirty="0"/>
              <a:t>   Obesity, Chronic Diseases, COVID-19: </a:t>
            </a:r>
            <a:br>
              <a:rPr lang="en-US" sz="2800" dirty="0"/>
            </a:br>
            <a:r>
              <a:rPr lang="en-US" sz="2800" dirty="0"/>
              <a:t>   Common Underpinnings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3629A4-1626-B94F-BD34-326D2426DFE9}"/>
              </a:ext>
            </a:extLst>
          </p:cNvPr>
          <p:cNvSpPr/>
          <p:nvPr/>
        </p:nvSpPr>
        <p:spPr>
          <a:xfrm>
            <a:off x="404262" y="1122147"/>
            <a:ext cx="2446059" cy="1777671"/>
          </a:xfrm>
          <a:prstGeom prst="roundRect">
            <a:avLst/>
          </a:prstGeom>
          <a:solidFill>
            <a:srgbClr val="1C5A8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Obesity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F261601-1623-684D-B3F3-3B987DBF226A}"/>
              </a:ext>
            </a:extLst>
          </p:cNvPr>
          <p:cNvSpPr/>
          <p:nvPr/>
        </p:nvSpPr>
        <p:spPr>
          <a:xfrm>
            <a:off x="2850321" y="1886552"/>
            <a:ext cx="557022" cy="360132"/>
          </a:xfrm>
          <a:prstGeom prst="rightArrow">
            <a:avLst/>
          </a:prstGeom>
          <a:solidFill>
            <a:srgbClr val="1C5A8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65909ED-2EE9-7643-ABFC-549FB58AA163}"/>
              </a:ext>
            </a:extLst>
          </p:cNvPr>
          <p:cNvSpPr/>
          <p:nvPr/>
        </p:nvSpPr>
        <p:spPr>
          <a:xfrm>
            <a:off x="5889059" y="1158367"/>
            <a:ext cx="2940129" cy="1777671"/>
          </a:xfrm>
          <a:prstGeom prst="roundRect">
            <a:avLst/>
          </a:prstGeom>
          <a:solidFill>
            <a:srgbClr val="1C5A8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Chronic Diseases</a:t>
            </a:r>
            <a:br>
              <a:rPr lang="en-US" dirty="0"/>
            </a:br>
            <a:r>
              <a:rPr lang="en-US" dirty="0"/>
              <a:t>Diabetes</a:t>
            </a:r>
            <a:br>
              <a:rPr lang="en-US" dirty="0"/>
            </a:br>
            <a:r>
              <a:rPr lang="en-US" dirty="0"/>
              <a:t>Hypertension</a:t>
            </a:r>
            <a:br>
              <a:rPr lang="en-US" dirty="0"/>
            </a:br>
            <a:r>
              <a:rPr lang="en-US" dirty="0"/>
              <a:t>Cardiovascular disease</a:t>
            </a:r>
            <a:br>
              <a:rPr lang="en-US" dirty="0"/>
            </a:br>
            <a:r>
              <a:rPr lang="en-US" dirty="0"/>
              <a:t>Pulmonary dysfunction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8DBA91D-0392-F948-A64E-B9F27AB54B6A}"/>
              </a:ext>
            </a:extLst>
          </p:cNvPr>
          <p:cNvSpPr/>
          <p:nvPr/>
        </p:nvSpPr>
        <p:spPr>
          <a:xfrm rot="10800000">
            <a:off x="5378547" y="1886552"/>
            <a:ext cx="557022" cy="360132"/>
          </a:xfrm>
          <a:prstGeom prst="rightArrow">
            <a:avLst/>
          </a:prstGeom>
          <a:solidFill>
            <a:srgbClr val="1C5A8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1854A6D-FF09-3E4A-9E9E-977D3E8C3962}"/>
              </a:ext>
            </a:extLst>
          </p:cNvPr>
          <p:cNvSpPr/>
          <p:nvPr/>
        </p:nvSpPr>
        <p:spPr>
          <a:xfrm rot="10800000">
            <a:off x="1401860" y="2880568"/>
            <a:ext cx="375386" cy="731520"/>
          </a:xfrm>
          <a:prstGeom prst="downArrow">
            <a:avLst/>
          </a:prstGeom>
          <a:solidFill>
            <a:srgbClr val="5C6B7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A1628143-62DC-7C46-8D97-2BDB7F33281A}"/>
              </a:ext>
            </a:extLst>
          </p:cNvPr>
          <p:cNvSpPr/>
          <p:nvPr/>
        </p:nvSpPr>
        <p:spPr>
          <a:xfrm rot="10800000">
            <a:off x="4220129" y="2893766"/>
            <a:ext cx="375386" cy="731520"/>
          </a:xfrm>
          <a:prstGeom prst="downArrow">
            <a:avLst/>
          </a:prstGeom>
          <a:solidFill>
            <a:srgbClr val="5C6B7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AB156019-A2C3-A641-B1FE-0B8FF5161129}"/>
              </a:ext>
            </a:extLst>
          </p:cNvPr>
          <p:cNvSpPr/>
          <p:nvPr/>
        </p:nvSpPr>
        <p:spPr>
          <a:xfrm rot="10800000">
            <a:off x="7233758" y="2936038"/>
            <a:ext cx="375386" cy="731520"/>
          </a:xfrm>
          <a:prstGeom prst="downArrow">
            <a:avLst/>
          </a:prstGeom>
          <a:solidFill>
            <a:srgbClr val="5C6B7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DED07BB-6B78-B64A-83B5-764386812A82}"/>
              </a:ext>
            </a:extLst>
          </p:cNvPr>
          <p:cNvSpPr/>
          <p:nvPr/>
        </p:nvSpPr>
        <p:spPr>
          <a:xfrm>
            <a:off x="3470635" y="1035948"/>
            <a:ext cx="1844620" cy="1844620"/>
          </a:xfrm>
          <a:prstGeom prst="ellipse">
            <a:avLst/>
          </a:prstGeom>
          <a:solidFill>
            <a:schemeClr val="accent4"/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Severe Outcomes from COVID-19</a:t>
            </a:r>
          </a:p>
        </p:txBody>
      </p:sp>
    </p:spTree>
    <p:extLst>
      <p:ext uri="{BB962C8B-B14F-4D97-AF65-F5344CB8AC3E}">
        <p14:creationId xmlns:p14="http://schemas.microsoft.com/office/powerpoint/2010/main" val="309979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7AFA32-342C-4346-9F82-A949C9559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585" y="1035077"/>
            <a:ext cx="2402276" cy="34006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AE01CD-6DAF-4E07-A135-793D8D905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927758"/>
            <a:ext cx="8446898" cy="269304"/>
          </a:xfrm>
        </p:spPr>
        <p:txBody>
          <a:bodyPr/>
          <a:lstStyle/>
          <a:p>
            <a:pPr marL="0" indent="0"/>
            <a:r>
              <a:rPr lang="en-US" dirty="0" err="1">
                <a:solidFill>
                  <a:srgbClr val="5C6B72"/>
                </a:solidFill>
              </a:rPr>
              <a:t>Sanchis-Gomar</a:t>
            </a:r>
            <a:r>
              <a:rPr lang="en-US" dirty="0">
                <a:solidFill>
                  <a:srgbClr val="5C6B72"/>
                </a:solidFill>
              </a:rPr>
              <a:t> F, et al. </a:t>
            </a:r>
            <a:r>
              <a:rPr lang="en-US" i="1" dirty="0">
                <a:solidFill>
                  <a:srgbClr val="5C6B72"/>
                </a:solidFill>
              </a:rPr>
              <a:t>Mayo Clin Proc</a:t>
            </a:r>
            <a:r>
              <a:rPr lang="en-US" dirty="0">
                <a:solidFill>
                  <a:srgbClr val="5C6B72"/>
                </a:solidFill>
              </a:rPr>
              <a:t>. 2020;95(7):1445-1457.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0AEE3-CD81-3A49-BF1E-BDAEA81F2DAA}"/>
              </a:ext>
            </a:extLst>
          </p:cNvPr>
          <p:cNvSpPr txBox="1"/>
          <p:nvPr/>
        </p:nvSpPr>
        <p:spPr>
          <a:xfrm>
            <a:off x="125889" y="1600337"/>
            <a:ext cx="160694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Cardiometabolic</a:t>
            </a:r>
            <a:br>
              <a:rPr lang="en-US" sz="1400" b="1" dirty="0"/>
            </a:br>
            <a:r>
              <a:rPr lang="en-US" sz="1400" b="1" dirty="0"/>
              <a:t>Disease</a:t>
            </a:r>
          </a:p>
          <a:p>
            <a:r>
              <a:rPr lang="en-US" sz="1100" dirty="0"/>
              <a:t>Hypertension,</a:t>
            </a:r>
          </a:p>
          <a:p>
            <a:r>
              <a:rPr lang="en-US" sz="1100" dirty="0"/>
              <a:t>Diabetes,</a:t>
            </a:r>
          </a:p>
          <a:p>
            <a:r>
              <a:rPr lang="en-US" sz="1100" dirty="0"/>
              <a:t>High LDL-C,</a:t>
            </a:r>
          </a:p>
          <a:p>
            <a:r>
              <a:rPr lang="en-US" sz="1100" dirty="0"/>
              <a:t>High TGs,</a:t>
            </a:r>
          </a:p>
          <a:p>
            <a:r>
              <a:rPr lang="en-US" sz="1100" dirty="0"/>
              <a:t>Low HDL-C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6367B8-1349-444B-84D8-D13DD4ACC79C}"/>
              </a:ext>
            </a:extLst>
          </p:cNvPr>
          <p:cNvSpPr txBox="1"/>
          <p:nvPr/>
        </p:nvSpPr>
        <p:spPr>
          <a:xfrm>
            <a:off x="3932223" y="992095"/>
            <a:ext cx="235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Pulmonary Function</a:t>
            </a:r>
            <a:endParaRPr lang="en-US" sz="1400" dirty="0"/>
          </a:p>
          <a:p>
            <a:r>
              <a:rPr lang="en-US" sz="1000" dirty="0"/>
              <a:t>(↓ERV, FC, RSC;↓diaphragmatic </a:t>
            </a:r>
            <a:r>
              <a:rPr lang="en-US" sz="1000" dirty="0">
                <a:latin typeface="Arial"/>
                <a:cs typeface="Arial"/>
              </a:rPr>
              <a:t>excursion</a:t>
            </a:r>
            <a:r>
              <a:rPr lang="en-US" sz="1000" dirty="0"/>
              <a:t> and pulmonary function;  impaired ventilation, ↓O</a:t>
            </a:r>
            <a:r>
              <a:rPr lang="en-US" sz="1000" baseline="-25000" dirty="0"/>
              <a:t>2</a:t>
            </a:r>
            <a:r>
              <a:rPr lang="en-US" sz="1000" dirty="0"/>
              <a:t> saturation)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805FEE-80F9-4341-9B26-51FC00CA77EA}"/>
              </a:ext>
            </a:extLst>
          </p:cNvPr>
          <p:cNvSpPr txBox="1"/>
          <p:nvPr/>
        </p:nvSpPr>
        <p:spPr>
          <a:xfrm>
            <a:off x="4141527" y="1803426"/>
            <a:ext cx="223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Heart Disease</a:t>
            </a:r>
          </a:p>
          <a:p>
            <a:r>
              <a:rPr lang="en-US" sz="1000" dirty="0"/>
              <a:t>(HF, cardiomyopathy, ↑risk AF)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B133B7-6DDC-E545-934A-92F7B5FE10D4}"/>
              </a:ext>
            </a:extLst>
          </p:cNvPr>
          <p:cNvSpPr txBox="1"/>
          <p:nvPr/>
        </p:nvSpPr>
        <p:spPr>
          <a:xfrm>
            <a:off x="4031477" y="2345803"/>
            <a:ext cx="2733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Kidney Disease </a:t>
            </a:r>
          </a:p>
          <a:p>
            <a:r>
              <a:rPr lang="en-US" sz="1000" dirty="0"/>
              <a:t>(podocyte hypertrophy &amp; dysfunction; ↓podocyte density &amp; number; glomerular hypertrophy &amp; capillary HTN; glomerulomegaly; glomerulosclerosis, proteinuria, &amp; ESRD; ↓EGFR &amp; ERPF; ↑FF) </a:t>
            </a:r>
            <a:endParaRPr lang="en-US" sz="1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8578E9-E5F8-8649-A14C-DB248B1DBCC1}"/>
              </a:ext>
            </a:extLst>
          </p:cNvPr>
          <p:cNvSpPr txBox="1"/>
          <p:nvPr/>
        </p:nvSpPr>
        <p:spPr>
          <a:xfrm>
            <a:off x="3930909" y="3503765"/>
            <a:ext cx="467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Endotheliitis </a:t>
            </a:r>
          </a:p>
          <a:p>
            <a:r>
              <a:rPr lang="en-US" sz="1000" dirty="0"/>
              <a:t>(apoptosis-related endothelial dysfunction; imbalance in vasodilatory &amp; vasoconstricting agents; prothrombotic &amp; proatherogenic state; platelet hyperactivation, enhanced leukocyte adhesion; vasoconstriction, pro-oxidation, &amp; vascular inflammation; impaired hemostasis, atherosclerosis, &amp; thrombosis)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A6AE70-E41C-8B48-8D37-E73E405E95EE}"/>
              </a:ext>
            </a:extLst>
          </p:cNvPr>
          <p:cNvSpPr txBox="1"/>
          <p:nvPr/>
        </p:nvSpPr>
        <p:spPr>
          <a:xfrm>
            <a:off x="2441961" y="1800662"/>
            <a:ext cx="982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SARS-CoV-2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 reservoir</a:t>
            </a:r>
          </a:p>
        </p:txBody>
      </p:sp>
      <p:pic>
        <p:nvPicPr>
          <p:cNvPr id="24" name="Graphic 23" descr="Covid-19 with solid fill">
            <a:extLst>
              <a:ext uri="{FF2B5EF4-FFF2-40B4-BE49-F238E27FC236}">
                <a16:creationId xmlns:a16="http://schemas.microsoft.com/office/drawing/2014/main" id="{7D7AD24B-CCAF-AB40-A77C-94B17FA9D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5233" y="1983916"/>
            <a:ext cx="509272" cy="5092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2DA524-34CF-FC46-8DE8-B8EAB66E9ECB}"/>
              </a:ext>
            </a:extLst>
          </p:cNvPr>
          <p:cNvSpPr txBox="1"/>
          <p:nvPr/>
        </p:nvSpPr>
        <p:spPr>
          <a:xfrm>
            <a:off x="6687224" y="1085420"/>
            <a:ext cx="2216727" cy="2554545"/>
          </a:xfrm>
          <a:prstGeom prst="rect">
            <a:avLst/>
          </a:prstGeom>
          <a:solidFill>
            <a:srgbClr val="377A7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Other factors may play a role: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Stigma → delay in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Barriers to health care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Occupational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Crowded living conditions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BDA562-2BDD-7149-BF1F-535D9AEA1349}"/>
              </a:ext>
            </a:extLst>
          </p:cNvPr>
          <p:cNvSpPr txBox="1"/>
          <p:nvPr/>
        </p:nvSpPr>
        <p:spPr>
          <a:xfrm>
            <a:off x="160399" y="3626843"/>
            <a:ext cx="254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Hypercoagulability</a:t>
            </a:r>
            <a:r>
              <a:rPr lang="en-US" sz="1200" dirty="0"/>
              <a:t> </a:t>
            </a:r>
            <a:r>
              <a:rPr lang="en-US" sz="1000" dirty="0"/>
              <a:t>(adipocytokines &amp; coagulation factors hyperactivity, ↓fibrinolysis, ↑inflammation, oxidative stress, endothelial dysfunction)</a:t>
            </a:r>
            <a:endParaRPr lang="en-US" sz="1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4CD949-231E-6846-A6B3-29D621D46DFB}"/>
              </a:ext>
            </a:extLst>
          </p:cNvPr>
          <p:cNvSpPr txBox="1"/>
          <p:nvPr/>
        </p:nvSpPr>
        <p:spPr>
          <a:xfrm>
            <a:off x="122672" y="3050324"/>
            <a:ext cx="193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Inflammation</a:t>
            </a:r>
          </a:p>
          <a:p>
            <a:r>
              <a:rPr lang="en-US" sz="1000" dirty="0"/>
              <a:t>(↑leptin, TNF-⍺, &amp; IL-6)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AC054F-FA0C-2B4F-B730-1669067F8F5B}"/>
              </a:ext>
            </a:extLst>
          </p:cNvPr>
          <p:cNvSpPr txBox="1"/>
          <p:nvPr/>
        </p:nvSpPr>
        <p:spPr>
          <a:xfrm>
            <a:off x="160399" y="966802"/>
            <a:ext cx="19955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Immune Dysfunction </a:t>
            </a:r>
            <a:r>
              <a:rPr lang="en-US" sz="1000" dirty="0"/>
              <a:t>(impaired function of </a:t>
            </a:r>
            <a:br>
              <a:rPr lang="en-US" sz="1000" dirty="0"/>
            </a:br>
            <a:r>
              <a:rPr lang="en-US" sz="1000" dirty="0"/>
              <a:t>T-lymphocyte &amp; subpopulations)</a:t>
            </a:r>
            <a:endParaRPr lang="en-US" sz="1000" b="1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1E41F474-E1B4-BC4D-BC03-84EC0C65DB56}"/>
              </a:ext>
            </a:extLst>
          </p:cNvPr>
          <p:cNvSpPr txBox="1">
            <a:spLocks/>
          </p:cNvSpPr>
          <p:nvPr/>
        </p:nvSpPr>
        <p:spPr>
          <a:xfrm>
            <a:off x="-81922" y="4485843"/>
            <a:ext cx="8446898" cy="530915"/>
          </a:xfrm>
          <a:prstGeom prst="rect">
            <a:avLst/>
          </a:prstGeom>
        </p:spPr>
        <p:txBody>
          <a:bodyPr vert="horz" wrap="square" lIns="320040" tIns="0" rIns="0" bIns="137160" rtlCol="0" anchor="b" anchorCtr="0">
            <a:spAutoFit/>
          </a:bodyPr>
          <a:lstStyle>
            <a:lvl1pPr marL="346075" indent="-346075" algn="l" defTabSz="914400" rtl="0" eaLnBrk="1" latinLnBrk="0" hangingPunct="1">
              <a:lnSpc>
                <a:spcPct val="85000"/>
              </a:lnSpc>
              <a:spcBef>
                <a:spcPts val="800"/>
              </a:spcBef>
              <a:buClr>
                <a:schemeClr val="accent1"/>
              </a:buClr>
              <a:buSzPct val="115000"/>
              <a:buFont typeface="Arial"/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739775" indent="-282575" algn="l" defTabSz="914400" rtl="0" eaLnBrk="1" latinLnBrk="0" hangingPunct="1">
              <a:lnSpc>
                <a:spcPct val="85000"/>
              </a:lnSpc>
              <a:spcBef>
                <a:spcPts val="0"/>
              </a:spcBef>
              <a:buClr>
                <a:srgbClr val="005A86"/>
              </a:buClr>
              <a:buSzPct val="115000"/>
              <a:buFont typeface="Arial"/>
              <a:buChar char="●"/>
              <a:defRPr sz="2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1078992" indent="-283464" algn="l" defTabSz="914400" rtl="0" eaLnBrk="1" latinLnBrk="0" hangingPunct="1">
              <a:lnSpc>
                <a:spcPct val="85000"/>
              </a:lnSpc>
              <a:spcBef>
                <a:spcPts val="0"/>
              </a:spcBef>
              <a:buClr>
                <a:srgbClr val="005A86"/>
              </a:buClr>
              <a:buSzPct val="115000"/>
              <a:buFont typeface="Arial"/>
              <a:buChar char="●"/>
              <a:defRPr sz="2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481328" indent="-283464" algn="l" defTabSz="914400" rtl="0" eaLnBrk="1" latinLnBrk="0" hangingPunct="1">
              <a:lnSpc>
                <a:spcPct val="85000"/>
              </a:lnSpc>
              <a:spcBef>
                <a:spcPts val="0"/>
              </a:spcBef>
              <a:buClr>
                <a:srgbClr val="005A86"/>
              </a:buClr>
              <a:buSzPct val="115000"/>
              <a:buFont typeface="Arial"/>
              <a:buChar char="●"/>
              <a:defRPr sz="2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1883664" indent="-283464" algn="l" defTabSz="914400" rtl="0" eaLnBrk="1" latinLnBrk="0" hangingPunct="1">
              <a:lnSpc>
                <a:spcPct val="85000"/>
              </a:lnSpc>
              <a:spcBef>
                <a:spcPts val="0"/>
              </a:spcBef>
              <a:buClr>
                <a:srgbClr val="005A86"/>
              </a:buClr>
              <a:buSzPct val="115000"/>
              <a:buFont typeface="Arial"/>
              <a:buChar char="●"/>
              <a:defRPr sz="2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>
                <a:solidFill>
                  <a:srgbClr val="5C6B72"/>
                </a:solidFill>
              </a:rPr>
              <a:t>AF = atrial fibrillation; EGFR = estimated glomerular filtration rate; ERPF =effective renal plasma flow; ERV = expiratory reserve volume; </a:t>
            </a:r>
            <a:br>
              <a:rPr lang="en-US" dirty="0">
                <a:solidFill>
                  <a:srgbClr val="5C6B72"/>
                </a:solidFill>
              </a:rPr>
            </a:br>
            <a:r>
              <a:rPr lang="en-US" dirty="0">
                <a:solidFill>
                  <a:srgbClr val="5C6B72"/>
                </a:solidFill>
              </a:rPr>
              <a:t>ESRD = end-stage renal disease; FC = functional capacity; FF = filtration fraction; HF = heart failure; HTN = hypertension; LDL = low-density lipoprotein cholesterol; HDL = high-density lipoprotein cholesterol; RSC = respiratory system compliance; TGs = triglycerides.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D6B704-21D2-FD4E-8A00-CE18F73D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72629"/>
            <a:ext cx="8309810" cy="484748"/>
          </a:xfrm>
        </p:spPr>
        <p:txBody>
          <a:bodyPr/>
          <a:lstStyle/>
          <a:p>
            <a:r>
              <a:rPr lang="en-US" sz="3000" dirty="0"/>
              <a:t>Potential Obesity Implications in COVID-19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88B5C4-D40C-444D-8C21-71B420A0206F}"/>
              </a:ext>
            </a:extLst>
          </p:cNvPr>
          <p:cNvCxnSpPr/>
          <p:nvPr/>
        </p:nvCxnSpPr>
        <p:spPr>
          <a:xfrm flipH="1">
            <a:off x="2055057" y="1309036"/>
            <a:ext cx="3869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8611B35-6B1D-7A46-9B10-B46AB779D9D2}"/>
              </a:ext>
            </a:extLst>
          </p:cNvPr>
          <p:cNvCxnSpPr/>
          <p:nvPr/>
        </p:nvCxnSpPr>
        <p:spPr>
          <a:xfrm flipH="1">
            <a:off x="1704177" y="2043784"/>
            <a:ext cx="3869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B56228-DE73-B048-B56A-1A9245A410DE}"/>
              </a:ext>
            </a:extLst>
          </p:cNvPr>
          <p:cNvCxnSpPr/>
          <p:nvPr/>
        </p:nvCxnSpPr>
        <p:spPr>
          <a:xfrm flipH="1">
            <a:off x="1897629" y="3274139"/>
            <a:ext cx="3869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158DF2C-FE51-334B-A338-BC878ADB06C3}"/>
              </a:ext>
            </a:extLst>
          </p:cNvPr>
          <p:cNvCxnSpPr/>
          <p:nvPr/>
        </p:nvCxnSpPr>
        <p:spPr>
          <a:xfrm flipH="1">
            <a:off x="2155921" y="3801924"/>
            <a:ext cx="3869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631A9A-A526-8B4A-9355-FB416B007E31}"/>
              </a:ext>
            </a:extLst>
          </p:cNvPr>
          <p:cNvCxnSpPr>
            <a:cxnSpLocks/>
          </p:cNvCxnSpPr>
          <p:nvPr/>
        </p:nvCxnSpPr>
        <p:spPr>
          <a:xfrm>
            <a:off x="3345132" y="1309036"/>
            <a:ext cx="3894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5DBF1C5-58DD-2F44-ABC4-6C7073B823F5}"/>
              </a:ext>
            </a:extLst>
          </p:cNvPr>
          <p:cNvCxnSpPr>
            <a:cxnSpLocks/>
          </p:cNvCxnSpPr>
          <p:nvPr/>
        </p:nvCxnSpPr>
        <p:spPr>
          <a:xfrm>
            <a:off x="3679982" y="2042279"/>
            <a:ext cx="3894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D0BEBA1-E543-7B42-A87D-DDB22C4B3670}"/>
              </a:ext>
            </a:extLst>
          </p:cNvPr>
          <p:cNvCxnSpPr>
            <a:cxnSpLocks/>
          </p:cNvCxnSpPr>
          <p:nvPr/>
        </p:nvCxnSpPr>
        <p:spPr>
          <a:xfrm>
            <a:off x="3679982" y="2571750"/>
            <a:ext cx="3301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C722F38-EF38-1543-B3DD-9F6BCC18759E}"/>
              </a:ext>
            </a:extLst>
          </p:cNvPr>
          <p:cNvCxnSpPr>
            <a:cxnSpLocks/>
          </p:cNvCxnSpPr>
          <p:nvPr/>
        </p:nvCxnSpPr>
        <p:spPr>
          <a:xfrm>
            <a:off x="3424339" y="3792499"/>
            <a:ext cx="3301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2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MEO_HD">
  <a:themeElements>
    <a:clrScheme name="Custom 9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B273E"/>
      </a:accent1>
      <a:accent2>
        <a:srgbClr val="5C6B72"/>
      </a:accent2>
      <a:accent3>
        <a:srgbClr val="629E3A"/>
      </a:accent3>
      <a:accent4>
        <a:srgbClr val="B93A1E"/>
      </a:accent4>
      <a:accent5>
        <a:srgbClr val="3F193A"/>
      </a:accent5>
      <a:accent6>
        <a:srgbClr val="77CFF5"/>
      </a:accent6>
      <a:hlink>
        <a:srgbClr val="0B273E"/>
      </a:hlink>
      <a:folHlink>
        <a:srgbClr val="5C6B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MEO New_HD" id="{E321E0B0-04D8-0141-957E-1006703DA162}" vid="{BCFCC35E-F291-DA40-8969-6B71F120864C}"/>
    </a:ext>
  </a:extLst>
</a:theme>
</file>

<file path=ppt/theme/theme2.xml><?xml version="1.0" encoding="utf-8"?>
<a:theme xmlns:a="http://schemas.openxmlformats.org/drawingml/2006/main" name="CMEO TV077 HepB">
  <a:themeElements>
    <a:clrScheme name="Custom 8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C1013"/>
      </a:accent1>
      <a:accent2>
        <a:srgbClr val="5D9438"/>
      </a:accent2>
      <a:accent3>
        <a:srgbClr val="005A86"/>
      </a:accent3>
      <a:accent4>
        <a:srgbClr val="F28621"/>
      </a:accent4>
      <a:accent5>
        <a:srgbClr val="680E10"/>
      </a:accent5>
      <a:accent6>
        <a:srgbClr val="FFFF66"/>
      </a:accent6>
      <a:hlink>
        <a:srgbClr val="5D9438"/>
      </a:hlink>
      <a:folHlink>
        <a:srgbClr val="005A8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BF262FCA-C12E-6643-952C-F1D7098A9A38}" vid="{601FCA4B-E09F-C84F-8E9A-65B40BB1CC8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CMEO_HD</Template>
  <TotalTime>368</TotalTime>
  <Words>2088</Words>
  <Application>Microsoft Macintosh PowerPoint</Application>
  <PresentationFormat>On-screen Show (16:9)</PresentationFormat>
  <Paragraphs>243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Avenir Book</vt:lpstr>
      <vt:lpstr>Calibri</vt:lpstr>
      <vt:lpstr>CMEO_HD</vt:lpstr>
      <vt:lpstr>CMEO TV077 HepB</vt:lpstr>
      <vt:lpstr>The Impact of Racial Disparities on Obesity and COVID-19 Care</vt:lpstr>
      <vt:lpstr>Robert F. Kushner, MD, MS, DABOM</vt:lpstr>
      <vt:lpstr>Donna H. Ryan, MD</vt:lpstr>
      <vt:lpstr>Learning  Objective</vt:lpstr>
      <vt:lpstr>Learning  Objective</vt:lpstr>
      <vt:lpstr>The Obesity and COVID-19 Pandemics Collide</vt:lpstr>
      <vt:lpstr>Obesity and COVID-19 Comprise a “Syndemic”</vt:lpstr>
      <vt:lpstr>   Obesity, Chronic Diseases, COVID-19:     Common Underpinnings</vt:lpstr>
      <vt:lpstr>Potential Obesity Implications in COVID-19</vt:lpstr>
      <vt:lpstr>Clinical Perspectives from New Orleans</vt:lpstr>
      <vt:lpstr>Do Persons With Obesity Benefit from the Vaccine?</vt:lpstr>
      <vt:lpstr>    SMART Goals </vt:lpstr>
      <vt:lpstr>COVID-19 and Diversity &amp; Inclusion Hubs</vt:lpstr>
      <vt:lpstr>How to Collect Credit for this Activity</vt:lpstr>
      <vt:lpstr>Don’t Miss…</vt:lpstr>
      <vt:lpstr>The Impact of Racial Disparities on Obesity and COVID-19 Care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Jan Perez</dc:creator>
  <cp:lastModifiedBy>Zarina Elahi</cp:lastModifiedBy>
  <cp:revision>24</cp:revision>
  <dcterms:created xsi:type="dcterms:W3CDTF">2021-04-03T14:18:37Z</dcterms:created>
  <dcterms:modified xsi:type="dcterms:W3CDTF">2021-11-05T19:51:39Z</dcterms:modified>
</cp:coreProperties>
</file>