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1.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drawings/drawing1.xml" ContentType="application/vnd.openxmlformats-officedocument.drawingml.chartshape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4"/>
  </p:sldMasterIdLst>
  <p:notesMasterIdLst>
    <p:notesMasterId r:id="rId69"/>
  </p:notesMasterIdLst>
  <p:handoutMasterIdLst>
    <p:handoutMasterId r:id="rId70"/>
  </p:handoutMasterIdLst>
  <p:sldIdLst>
    <p:sldId id="298" r:id="rId5"/>
    <p:sldId id="290" r:id="rId6"/>
    <p:sldId id="349" r:id="rId7"/>
    <p:sldId id="346" r:id="rId8"/>
    <p:sldId id="347" r:id="rId9"/>
    <p:sldId id="348" r:id="rId10"/>
    <p:sldId id="294" r:id="rId11"/>
    <p:sldId id="303" r:id="rId12"/>
    <p:sldId id="304" r:id="rId13"/>
    <p:sldId id="309" r:id="rId14"/>
    <p:sldId id="310" r:id="rId15"/>
    <p:sldId id="311" r:id="rId16"/>
    <p:sldId id="313" r:id="rId17"/>
    <p:sldId id="314" r:id="rId18"/>
    <p:sldId id="315" r:id="rId19"/>
    <p:sldId id="4405" r:id="rId20"/>
    <p:sldId id="4391" r:id="rId21"/>
    <p:sldId id="4388" r:id="rId22"/>
    <p:sldId id="4130" r:id="rId23"/>
    <p:sldId id="316" r:id="rId24"/>
    <p:sldId id="317" r:id="rId25"/>
    <p:sldId id="322" r:id="rId26"/>
    <p:sldId id="323" r:id="rId27"/>
    <p:sldId id="299" r:id="rId28"/>
    <p:sldId id="325" r:id="rId29"/>
    <p:sldId id="326" r:id="rId30"/>
    <p:sldId id="4409" r:id="rId31"/>
    <p:sldId id="4384" r:id="rId32"/>
    <p:sldId id="4138" r:id="rId33"/>
    <p:sldId id="266" r:id="rId34"/>
    <p:sldId id="4408" r:id="rId35"/>
    <p:sldId id="327" r:id="rId36"/>
    <p:sldId id="272" r:id="rId37"/>
    <p:sldId id="308" r:id="rId38"/>
    <p:sldId id="321" r:id="rId39"/>
    <p:sldId id="4414" r:id="rId40"/>
    <p:sldId id="4401" r:id="rId41"/>
    <p:sldId id="4385" r:id="rId42"/>
    <p:sldId id="4416" r:id="rId43"/>
    <p:sldId id="2464" r:id="rId44"/>
    <p:sldId id="4415" r:id="rId45"/>
    <p:sldId id="4407" r:id="rId46"/>
    <p:sldId id="4410" r:id="rId47"/>
    <p:sldId id="300" r:id="rId48"/>
    <p:sldId id="4380" r:id="rId49"/>
    <p:sldId id="4418" r:id="rId50"/>
    <p:sldId id="4419" r:id="rId51"/>
    <p:sldId id="334" r:id="rId52"/>
    <p:sldId id="335" r:id="rId53"/>
    <p:sldId id="328" r:id="rId54"/>
    <p:sldId id="333" r:id="rId55"/>
    <p:sldId id="337" r:id="rId56"/>
    <p:sldId id="4393" r:id="rId57"/>
    <p:sldId id="341" r:id="rId58"/>
    <p:sldId id="332" r:id="rId59"/>
    <p:sldId id="338" r:id="rId60"/>
    <p:sldId id="4417" r:id="rId61"/>
    <p:sldId id="4139" r:id="rId62"/>
    <p:sldId id="340" r:id="rId63"/>
    <p:sldId id="345" r:id="rId64"/>
    <p:sldId id="4394" r:id="rId65"/>
    <p:sldId id="275" r:id="rId66"/>
    <p:sldId id="352" r:id="rId67"/>
    <p:sldId id="4379" r:id="rId6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 Luberger" initials="EL" lastIdx="5" clrIdx="0">
    <p:extLst>
      <p:ext uri="{19B8F6BF-5375-455C-9EA6-DF929625EA0E}">
        <p15:presenceInfo xmlns:p15="http://schemas.microsoft.com/office/powerpoint/2012/main" userId="S::lubergere@knowfully.com::1f668eb4-55ea-4474-a9e6-68f7d9b776af" providerId="AD"/>
      </p:ext>
    </p:extLst>
  </p:cmAuthor>
  <p:cmAuthor id="2" name="Kashemi Rorie" initials="KR" lastIdx="8" clrIdx="1">
    <p:extLst>
      <p:ext uri="{19B8F6BF-5375-455C-9EA6-DF929625EA0E}">
        <p15:presenceInfo xmlns:p15="http://schemas.microsoft.com/office/powerpoint/2012/main" userId="S::roriek@knowfully.com::52eb6af8-ba72-444c-8dd8-04f91bb2ab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12121"/>
    <a:srgbClr val="FFFFFF"/>
    <a:srgbClr val="005774"/>
    <a:srgbClr val="E7EBED"/>
    <a:srgbClr val="EECC94"/>
    <a:srgbClr val="F7D0C4"/>
    <a:srgbClr val="D1DFEA"/>
    <a:srgbClr val="4D4D4D"/>
    <a:srgbClr val="CBD2D7"/>
    <a:srgbClr val="0F29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30"/>
    <p:restoredTop sz="84013" autoAdjust="0"/>
  </p:normalViewPr>
  <p:slideViewPr>
    <p:cSldViewPr snapToGrid="0" snapToObjects="1">
      <p:cViewPr>
        <p:scale>
          <a:sx n="103" d="100"/>
          <a:sy n="103" d="100"/>
        </p:scale>
        <p:origin x="200" y="384"/>
      </p:cViewPr>
      <p:guideLst>
        <p:guide orient="horz" pos="1620"/>
        <p:guide pos="2880"/>
      </p:guideLst>
    </p:cSldViewPr>
  </p:slideViewPr>
  <p:notesTextViewPr>
    <p:cViewPr>
      <p:scale>
        <a:sx n="100" d="100"/>
        <a:sy n="100" d="100"/>
      </p:scale>
      <p:origin x="0" y="0"/>
    </p:cViewPr>
  </p:notesTextViewPr>
  <p:sorterViewPr>
    <p:cViewPr varScale="1">
      <p:scale>
        <a:sx n="78" d="100"/>
        <a:sy n="78" d="100"/>
      </p:scale>
      <p:origin x="0" y="0"/>
    </p:cViewPr>
  </p:sorterViewPr>
  <p:notesViewPr>
    <p:cSldViewPr snapToGrid="0" snapToObjects="1">
      <p:cViewPr varScale="1">
        <p:scale>
          <a:sx n="113" d="100"/>
          <a:sy n="113" d="100"/>
        </p:scale>
        <p:origin x="322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General Practitioner of Family Doctor</c:v>
                </c:pt>
                <c:pt idx="1">
                  <c:v>Psychiatrist or Psychotherapist</c:v>
                </c:pt>
                <c:pt idx="2">
                  <c:v>Psychologist</c:v>
                </c:pt>
                <c:pt idx="3">
                  <c:v>Counselor</c:v>
                </c:pt>
                <c:pt idx="4">
                  <c:v>Religious or Spiritual Advisor </c:v>
                </c:pt>
                <c:pt idx="5">
                  <c:v>Social Worker</c:v>
                </c:pt>
                <c:pt idx="6">
                  <c:v>Other Medicine Doctor</c:v>
                </c:pt>
                <c:pt idx="7">
                  <c:v>Other Mental Health Professional</c:v>
                </c:pt>
                <c:pt idx="8">
                  <c:v>Nurse, Occupational Therapist, or Other Health Professional </c:v>
                </c:pt>
                <c:pt idx="9">
                  <c:v>Herbalist, Chiropractor, Acupuncurist, or Massage Therapist</c:v>
                </c:pt>
              </c:strCache>
            </c:strRef>
          </c:cat>
          <c:val>
            <c:numRef>
              <c:f>Sheet1!$B$2:$B$11</c:f>
              <c:numCache>
                <c:formatCode>General</c:formatCode>
                <c:ptCount val="10"/>
                <c:pt idx="0">
                  <c:v>60.7</c:v>
                </c:pt>
                <c:pt idx="1">
                  <c:v>33</c:v>
                </c:pt>
                <c:pt idx="2">
                  <c:v>25.4</c:v>
                </c:pt>
                <c:pt idx="3">
                  <c:v>24.4</c:v>
                </c:pt>
                <c:pt idx="4">
                  <c:v>16.8</c:v>
                </c:pt>
                <c:pt idx="5">
                  <c:v>10.6</c:v>
                </c:pt>
                <c:pt idx="6">
                  <c:v>9.6999999999999993</c:v>
                </c:pt>
                <c:pt idx="7">
                  <c:v>9</c:v>
                </c:pt>
                <c:pt idx="8">
                  <c:v>7.2</c:v>
                </c:pt>
                <c:pt idx="9">
                  <c:v>4.5</c:v>
                </c:pt>
              </c:numCache>
            </c:numRef>
          </c:val>
          <c:extLst>
            <c:ext xmlns:c16="http://schemas.microsoft.com/office/drawing/2014/chart" uri="{C3380CC4-5D6E-409C-BE32-E72D297353CC}">
              <c16:uniqueId val="{00000000-F470-E447-8387-9652D87E9C05}"/>
            </c:ext>
          </c:extLst>
        </c:ser>
        <c:dLbls>
          <c:showLegendKey val="0"/>
          <c:showVal val="0"/>
          <c:showCatName val="0"/>
          <c:showSerName val="0"/>
          <c:showPercent val="0"/>
          <c:showBubbleSize val="0"/>
        </c:dLbls>
        <c:gapWidth val="182"/>
        <c:axId val="1414758335"/>
        <c:axId val="1414577519"/>
      </c:barChart>
      <c:catAx>
        <c:axId val="1414758335"/>
        <c:scaling>
          <c:orientation val="minMax"/>
        </c:scaling>
        <c:delete val="0"/>
        <c:axPos val="l"/>
        <c:numFmt formatCode="General" sourceLinked="1"/>
        <c:majorTickMark val="none"/>
        <c:minorTickMark val="none"/>
        <c:tickLblPos val="nextTo"/>
        <c:spPr>
          <a:noFill/>
          <a:ln w="15875" cap="flat" cmpd="sng" algn="ctr">
            <a:solidFill>
              <a:srgbClr val="212121"/>
            </a:solidFill>
            <a:round/>
          </a:ln>
          <a:effectLst/>
        </c:spPr>
        <c:txPr>
          <a:bodyPr rot="-60000000" spcFirstLastPara="1" vertOverflow="ellipsis" vert="horz" wrap="square" anchor="ctr" anchorCtr="1"/>
          <a:lstStyle/>
          <a:p>
            <a:pPr>
              <a:defRPr sz="1197" b="0" i="0" u="none" strike="noStrike" kern="1200" baseline="0">
                <a:solidFill>
                  <a:schemeClr val="accent3"/>
                </a:solidFill>
                <a:latin typeface="+mn-lt"/>
                <a:ea typeface="+mn-ea"/>
                <a:cs typeface="+mn-cs"/>
              </a:defRPr>
            </a:pPr>
            <a:endParaRPr lang="en-US"/>
          </a:p>
        </c:txPr>
        <c:crossAx val="1414577519"/>
        <c:crosses val="autoZero"/>
        <c:auto val="1"/>
        <c:lblAlgn val="ctr"/>
        <c:lblOffset val="100"/>
        <c:noMultiLvlLbl val="0"/>
      </c:catAx>
      <c:valAx>
        <c:axId val="1414577519"/>
        <c:scaling>
          <c:orientation val="minMax"/>
        </c:scaling>
        <c:delete val="0"/>
        <c:axPos val="b"/>
        <c:majorGridlines>
          <c:spPr>
            <a:ln w="9525" cap="flat" cmpd="sng" algn="ctr">
              <a:solidFill>
                <a:schemeClr val="tx1">
                  <a:lumMod val="15000"/>
                  <a:lumOff val="85000"/>
                </a:schemeClr>
              </a:solidFill>
              <a:round/>
            </a:ln>
            <a:effectLst/>
          </c:spPr>
        </c:majorGridlines>
        <c:numFmt formatCode="0.00_);\(0.00\)" sourceLinked="0"/>
        <c:majorTickMark val="out"/>
        <c:minorTickMark val="none"/>
        <c:tickLblPos val="none"/>
        <c:spPr>
          <a:noFill/>
          <a:ln w="19050">
            <a:solidFill>
              <a:srgbClr val="212121"/>
            </a:solidFill>
          </a:ln>
          <a:effectLst/>
        </c:spPr>
        <c:txPr>
          <a:bodyPr rot="-60000000" spcFirstLastPara="1" vertOverflow="ellipsis" vert="horz" wrap="square" anchor="ctr" anchorCtr="1"/>
          <a:lstStyle/>
          <a:p>
            <a:pPr>
              <a:defRPr sz="1197" b="0" i="0" u="none" strike="noStrike" kern="1200" baseline="0">
                <a:ln>
                  <a:solidFill>
                    <a:srgbClr val="212121"/>
                  </a:solidFill>
                </a:ln>
                <a:solidFill>
                  <a:srgbClr val="212121"/>
                </a:solidFill>
                <a:latin typeface="+mn-lt"/>
                <a:ea typeface="+mn-ea"/>
                <a:cs typeface="+mn-cs"/>
              </a:defRPr>
            </a:pPr>
            <a:endParaRPr lang="en-US"/>
          </a:p>
        </c:txPr>
        <c:crossAx val="1414758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898813814933558E-2"/>
          <c:w val="0.98229483814523189"/>
          <c:h val="0.72722974204721536"/>
        </c:manualLayout>
      </c:layout>
      <c:barChart>
        <c:barDir val="col"/>
        <c:grouping val="clustered"/>
        <c:varyColors val="0"/>
        <c:ser>
          <c:idx val="0"/>
          <c:order val="0"/>
          <c:tx>
            <c:strRef>
              <c:f>Sheet1!$B$1</c:f>
              <c:strCache>
                <c:ptCount val="1"/>
                <c:pt idx="0">
                  <c:v>ARS (n = 352)</c:v>
                </c:pt>
              </c:strCache>
            </c:strRef>
          </c:tx>
          <c:spPr>
            <a:solidFill>
              <a:schemeClr val="accent5"/>
            </a:solidFill>
            <a:ln>
              <a:noFill/>
            </a:ln>
            <a:effectLst/>
          </c:spPr>
          <c:invertIfNegative val="0"/>
          <c:dPt>
            <c:idx val="5"/>
            <c:invertIfNegative val="0"/>
            <c:bubble3D val="0"/>
            <c:spPr>
              <a:solidFill>
                <a:schemeClr val="accent5"/>
              </a:solidFill>
              <a:ln>
                <a:noFill/>
              </a:ln>
              <a:effectLst/>
            </c:spPr>
            <c:extLst>
              <c:ext xmlns:c16="http://schemas.microsoft.com/office/drawing/2014/chart" uri="{C3380CC4-5D6E-409C-BE32-E72D297353CC}">
                <c16:uniqueId val="{00000001-DCE5-774C-922D-588D9980270A}"/>
              </c:ext>
            </c:extLst>
          </c:dPt>
          <c:dLbls>
            <c:spPr>
              <a:noFill/>
              <a:ln>
                <a:noFill/>
              </a:ln>
              <a:effectLst/>
            </c:spPr>
            <c:txPr>
              <a:bodyPr rot="0" spcFirstLastPara="1" vertOverflow="ellipsis" vert="horz" wrap="square" anchor="ctr" anchorCtr="1"/>
              <a:lstStyle/>
              <a:p>
                <a:pPr>
                  <a:defRPr sz="1600" b="0" i="0" u="none" strike="noStrike" kern="1200" baseline="0">
                    <a:solidFill>
                      <a:srgbClr val="0F293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Immediately stop sertraline and start vortioxetine the next day</c:v>
                </c:pt>
                <c:pt idx="1">
                  <c:v>Gradually taper sertraline then start vortioxetine immediately after discontinuation</c:v>
                </c:pt>
                <c:pt idx="2">
                  <c:v>Gradually withdraw sertraline then start vortioxetine after a washout period</c:v>
                </c:pt>
                <c:pt idx="3">
                  <c:v>Taper sertraline for 2 weeks while slowly increasing the dose of vortioxetine simultaneously</c:v>
                </c:pt>
              </c:strCache>
            </c:strRef>
          </c:cat>
          <c:val>
            <c:numRef>
              <c:f>Sheet1!$B$2:$B$5</c:f>
              <c:numCache>
                <c:formatCode>0%</c:formatCode>
                <c:ptCount val="4"/>
                <c:pt idx="0">
                  <c:v>0.24</c:v>
                </c:pt>
                <c:pt idx="1">
                  <c:v>0.11</c:v>
                </c:pt>
                <c:pt idx="2">
                  <c:v>0.06</c:v>
                </c:pt>
                <c:pt idx="3">
                  <c:v>0.6</c:v>
                </c:pt>
              </c:numCache>
            </c:numRef>
          </c:val>
          <c:extLst>
            <c:ext xmlns:c16="http://schemas.microsoft.com/office/drawing/2014/chart" uri="{C3380CC4-5D6E-409C-BE32-E72D297353CC}">
              <c16:uniqueId val="{00000002-DCE5-774C-922D-588D9980270A}"/>
            </c:ext>
          </c:extLst>
        </c:ser>
        <c:dLbls>
          <c:dLblPos val="outEnd"/>
          <c:showLegendKey val="0"/>
          <c:showVal val="1"/>
          <c:showCatName val="0"/>
          <c:showSerName val="0"/>
          <c:showPercent val="0"/>
          <c:showBubbleSize val="0"/>
        </c:dLbls>
        <c:gapWidth val="120"/>
        <c:overlap val="-27"/>
        <c:axId val="-103334512"/>
        <c:axId val="-103332464"/>
      </c:barChart>
      <c:catAx>
        <c:axId val="-103334512"/>
        <c:scaling>
          <c:orientation val="minMax"/>
        </c:scaling>
        <c:delete val="0"/>
        <c:axPos val="b"/>
        <c:numFmt formatCode="General" sourceLinked="0"/>
        <c:majorTickMark val="out"/>
        <c:minorTickMark val="none"/>
        <c:tickLblPos val="nextTo"/>
        <c:spPr>
          <a:noFill/>
          <a:ln w="38100" cap="flat" cmpd="sng" algn="ctr">
            <a:solidFill>
              <a:srgbClr val="0F2932"/>
            </a:solidFill>
            <a:round/>
          </a:ln>
          <a:effectLst/>
        </c:spPr>
        <c:txPr>
          <a:bodyPr rot="-60000000" spcFirstLastPara="1" vertOverflow="ellipsis" vert="horz" wrap="square" anchor="ctr" anchorCtr="1"/>
          <a:lstStyle/>
          <a:p>
            <a:pPr>
              <a:defRPr sz="1400" b="0" i="0" u="none" strike="noStrike" kern="1200" baseline="0">
                <a:solidFill>
                  <a:srgbClr val="0F2932"/>
                </a:solidFill>
                <a:latin typeface="+mn-lt"/>
                <a:ea typeface="+mn-ea"/>
                <a:cs typeface="+mn-cs"/>
              </a:defRPr>
            </a:pPr>
            <a:endParaRPr lang="en-US"/>
          </a:p>
        </c:txPr>
        <c:crossAx val="-103332464"/>
        <c:crosses val="autoZero"/>
        <c:auto val="1"/>
        <c:lblAlgn val="ctr"/>
        <c:lblOffset val="100"/>
        <c:noMultiLvlLbl val="0"/>
      </c:catAx>
      <c:valAx>
        <c:axId val="-103332464"/>
        <c:scaling>
          <c:orientation val="minMax"/>
          <c:max val="1"/>
        </c:scaling>
        <c:delete val="1"/>
        <c:axPos val="l"/>
        <c:numFmt formatCode="0%" sourceLinked="1"/>
        <c:majorTickMark val="out"/>
        <c:minorTickMark val="none"/>
        <c:tickLblPos val="nextTo"/>
        <c:crossAx val="-10333451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solidFill>
            <a:srgbClr val="0F2932"/>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465757299813161E-2"/>
          <c:y val="0.12461855295479289"/>
          <c:w val="0.93865370447115204"/>
          <c:h val="0.92379954624315996"/>
        </c:manualLayout>
      </c:layout>
      <c:barChart>
        <c:barDir val="col"/>
        <c:grouping val="clustered"/>
        <c:varyColors val="0"/>
        <c:ser>
          <c:idx val="0"/>
          <c:order val="0"/>
          <c:tx>
            <c:strRef>
              <c:f>Sheet1!$B$1</c:f>
              <c:strCache>
                <c:ptCount val="1"/>
                <c:pt idx="0">
                  <c:v>Treatment as usual</c:v>
                </c:pt>
              </c:strCache>
            </c:strRef>
          </c:tx>
          <c:spPr>
            <a:solidFill>
              <a:schemeClr val="accent6"/>
            </a:solidFill>
            <a:effectLst/>
          </c:spPr>
          <c:invertIfNegative val="0"/>
          <c:dLbls>
            <c:spPr>
              <a:noFill/>
              <a:ln>
                <a:noFill/>
              </a:ln>
              <a:effectLst/>
            </c:spPr>
            <c:txPr>
              <a:bodyPr/>
              <a:lstStyle/>
              <a:p>
                <a:pPr>
                  <a:defRPr sz="1400" b="0">
                    <a:solidFill>
                      <a:schemeClr val="accent3"/>
                    </a:solidFill>
                    <a:latin typeface="+mj-lt"/>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Mild/Moderate</c:v>
                </c:pt>
                <c:pt idx="1">
                  <c:v>Severe</c:v>
                </c:pt>
                <c:pt idx="2">
                  <c:v>Very Severe</c:v>
                </c:pt>
                <c:pt idx="3">
                  <c:v>All</c:v>
                </c:pt>
              </c:strCache>
            </c:strRef>
          </c:cat>
          <c:val>
            <c:numRef>
              <c:f>Sheet1!$B$2:$B$5</c:f>
              <c:numCache>
                <c:formatCode>General</c:formatCode>
                <c:ptCount val="4"/>
                <c:pt idx="0">
                  <c:v>2.98</c:v>
                </c:pt>
                <c:pt idx="1">
                  <c:v>-4.82</c:v>
                </c:pt>
                <c:pt idx="2">
                  <c:v>-9.31</c:v>
                </c:pt>
                <c:pt idx="3">
                  <c:v>-4.17</c:v>
                </c:pt>
              </c:numCache>
            </c:numRef>
          </c:val>
          <c:extLst>
            <c:ext xmlns:c16="http://schemas.microsoft.com/office/drawing/2014/chart" uri="{C3380CC4-5D6E-409C-BE32-E72D297353CC}">
              <c16:uniqueId val="{00000000-2685-A24E-BDF4-7D10807F5986}"/>
            </c:ext>
          </c:extLst>
        </c:ser>
        <c:ser>
          <c:idx val="1"/>
          <c:order val="1"/>
          <c:tx>
            <c:strRef>
              <c:f>Sheet1!$C$1</c:f>
              <c:strCache>
                <c:ptCount val="1"/>
                <c:pt idx="0">
                  <c:v>Algorithm-guided treatment</c:v>
                </c:pt>
              </c:strCache>
            </c:strRef>
          </c:tx>
          <c:spPr>
            <a:solidFill>
              <a:schemeClr val="bg1">
                <a:lumMod val="50000"/>
              </a:schemeClr>
            </a:solidFill>
            <a:effectLst/>
          </c:spPr>
          <c:invertIfNegative val="0"/>
          <c:dLbls>
            <c:spPr>
              <a:noFill/>
            </c:spPr>
            <c:txPr>
              <a:bodyPr/>
              <a:lstStyle/>
              <a:p>
                <a:pPr>
                  <a:defRPr sz="1400" b="0">
                    <a:solidFill>
                      <a:schemeClr val="accent3"/>
                    </a:solidFill>
                    <a:latin typeface="+mj-lt"/>
                    <a:cs typeface="Arial"/>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Mild/Moderate</c:v>
                </c:pt>
                <c:pt idx="1">
                  <c:v>Severe</c:v>
                </c:pt>
                <c:pt idx="2">
                  <c:v>Very Severe</c:v>
                </c:pt>
                <c:pt idx="3">
                  <c:v>All</c:v>
                </c:pt>
              </c:strCache>
            </c:strRef>
          </c:cat>
          <c:val>
            <c:numRef>
              <c:f>Sheet1!$C$2:$C$5</c:f>
              <c:numCache>
                <c:formatCode>General</c:formatCode>
                <c:ptCount val="4"/>
                <c:pt idx="0">
                  <c:v>1.71</c:v>
                </c:pt>
                <c:pt idx="1">
                  <c:v>-10.050000000000001</c:v>
                </c:pt>
                <c:pt idx="2">
                  <c:v>-13.4</c:v>
                </c:pt>
                <c:pt idx="3">
                  <c:v>-8.59</c:v>
                </c:pt>
              </c:numCache>
            </c:numRef>
          </c:val>
          <c:extLst>
            <c:ext xmlns:c16="http://schemas.microsoft.com/office/drawing/2014/chart" uri="{C3380CC4-5D6E-409C-BE32-E72D297353CC}">
              <c16:uniqueId val="{00000002-2685-A24E-BDF4-7D10807F5986}"/>
            </c:ext>
          </c:extLst>
        </c:ser>
        <c:dLbls>
          <c:showLegendKey val="0"/>
          <c:showVal val="0"/>
          <c:showCatName val="0"/>
          <c:showSerName val="0"/>
          <c:showPercent val="0"/>
          <c:showBubbleSize val="0"/>
        </c:dLbls>
        <c:gapWidth val="77"/>
        <c:axId val="606916976"/>
        <c:axId val="606913056"/>
      </c:barChart>
      <c:catAx>
        <c:axId val="606916976"/>
        <c:scaling>
          <c:orientation val="minMax"/>
        </c:scaling>
        <c:delete val="0"/>
        <c:axPos val="b"/>
        <c:numFmt formatCode="General" sourceLinked="0"/>
        <c:majorTickMark val="out"/>
        <c:minorTickMark val="none"/>
        <c:tickLblPos val="high"/>
        <c:spPr>
          <a:ln w="28575" cap="rnd">
            <a:solidFill>
              <a:srgbClr val="212121"/>
            </a:solidFill>
          </a:ln>
        </c:spPr>
        <c:txPr>
          <a:bodyPr/>
          <a:lstStyle/>
          <a:p>
            <a:pPr>
              <a:defRPr sz="1600" b="0">
                <a:solidFill>
                  <a:schemeClr val="accent3"/>
                </a:solidFill>
                <a:latin typeface="+mj-lt"/>
              </a:defRPr>
            </a:pPr>
            <a:endParaRPr lang="en-US"/>
          </a:p>
        </c:txPr>
        <c:crossAx val="606913056"/>
        <c:crosses val="autoZero"/>
        <c:auto val="1"/>
        <c:lblAlgn val="ctr"/>
        <c:lblOffset val="0"/>
        <c:noMultiLvlLbl val="0"/>
      </c:catAx>
      <c:valAx>
        <c:axId val="606913056"/>
        <c:scaling>
          <c:orientation val="minMax"/>
        </c:scaling>
        <c:delete val="0"/>
        <c:axPos val="l"/>
        <c:numFmt formatCode="General" sourceLinked="1"/>
        <c:majorTickMark val="out"/>
        <c:minorTickMark val="none"/>
        <c:tickLblPos val="nextTo"/>
        <c:spPr>
          <a:ln w="28575">
            <a:solidFill>
              <a:srgbClr val="212121"/>
            </a:solidFill>
          </a:ln>
        </c:spPr>
        <c:txPr>
          <a:bodyPr/>
          <a:lstStyle/>
          <a:p>
            <a:pPr>
              <a:defRPr sz="1600" b="0">
                <a:solidFill>
                  <a:schemeClr val="accent3"/>
                </a:solidFill>
                <a:latin typeface="+mj-lt"/>
              </a:defRPr>
            </a:pPr>
            <a:endParaRPr lang="en-US"/>
          </a:p>
        </c:txPr>
        <c:crossAx val="606916976"/>
        <c:crossesAt val="1"/>
        <c:crossBetween val="between"/>
      </c:valAx>
      <c:spPr>
        <a:noFill/>
        <a:ln w="25400">
          <a:noFill/>
        </a:ln>
      </c:spPr>
    </c:plotArea>
    <c:legend>
      <c:legendPos val="r"/>
      <c:layout>
        <c:manualLayout>
          <c:xMode val="edge"/>
          <c:yMode val="edge"/>
          <c:x val="6.0393560172326971E-2"/>
          <c:y val="0.52557537064900461"/>
          <c:w val="0.32961132032408991"/>
          <c:h val="0.36697848410877193"/>
        </c:manualLayout>
      </c:layout>
      <c:overlay val="0"/>
      <c:txPr>
        <a:bodyPr/>
        <a:lstStyle/>
        <a:p>
          <a:pPr>
            <a:defRPr sz="1400">
              <a:solidFill>
                <a:schemeClr val="accent3"/>
              </a:solidFill>
              <a:latin typeface="+mj-lt"/>
              <a:cs typeface="Aria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8073053368329E-2"/>
          <c:y val="8.2516872995749127E-2"/>
          <c:w val="0.96786596048397844"/>
          <c:h val="0.83912934720461385"/>
        </c:manualLayout>
      </c:layout>
      <c:barChart>
        <c:barDir val="col"/>
        <c:grouping val="clustered"/>
        <c:varyColors val="0"/>
        <c:ser>
          <c:idx val="0"/>
          <c:order val="0"/>
          <c:tx>
            <c:strRef>
              <c:f>Sheet1!$B$1</c:f>
              <c:strCache>
                <c:ptCount val="1"/>
                <c:pt idx="0">
                  <c:v>ARS (n = 352)</c:v>
                </c:pt>
              </c:strCache>
            </c:strRef>
          </c:tx>
          <c:spPr>
            <a:solidFill>
              <a:schemeClr val="accent5"/>
            </a:solidFill>
            <a:ln>
              <a:noFill/>
            </a:ln>
            <a:effectLst/>
          </c:spPr>
          <c:invertIfNegative val="0"/>
          <c:dPt>
            <c:idx val="5"/>
            <c:invertIfNegative val="0"/>
            <c:bubble3D val="0"/>
            <c:spPr>
              <a:solidFill>
                <a:schemeClr val="accent5"/>
              </a:solidFill>
              <a:ln>
                <a:noFill/>
              </a:ln>
              <a:effectLst/>
            </c:spPr>
            <c:extLst>
              <c:ext xmlns:c16="http://schemas.microsoft.com/office/drawing/2014/chart" uri="{C3380CC4-5D6E-409C-BE32-E72D297353CC}">
                <c16:uniqueId val="{00000001-DCE5-774C-922D-588D9980270A}"/>
              </c:ext>
            </c:extLst>
          </c:dPt>
          <c:dLbls>
            <c:spPr>
              <a:noFill/>
              <a:ln>
                <a:noFill/>
              </a:ln>
              <a:effectLst/>
            </c:spPr>
            <c:txPr>
              <a:bodyPr rot="0" spcFirstLastPara="1" vertOverflow="ellipsis" vert="horz" wrap="square" anchor="ctr" anchorCtr="1"/>
              <a:lstStyle/>
              <a:p>
                <a:pPr>
                  <a:defRPr sz="1600" b="0" i="0" u="none" strike="noStrike" kern="1200" baseline="0">
                    <a:solidFill>
                      <a:srgbClr val="0F293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Mild</c:v>
                </c:pt>
                <c:pt idx="1">
                  <c:v>Moderate</c:v>
                </c:pt>
                <c:pt idx="2">
                  <c:v>Moderate-to-severe</c:v>
                </c:pt>
                <c:pt idx="3">
                  <c:v>Severe</c:v>
                </c:pt>
              </c:strCache>
            </c:strRef>
          </c:cat>
          <c:val>
            <c:numRef>
              <c:f>Sheet1!$B$2:$B$5</c:f>
              <c:numCache>
                <c:formatCode>0%</c:formatCode>
                <c:ptCount val="4"/>
                <c:pt idx="0">
                  <c:v>0.01</c:v>
                </c:pt>
                <c:pt idx="1">
                  <c:v>0.42</c:v>
                </c:pt>
                <c:pt idx="2">
                  <c:v>0.51</c:v>
                </c:pt>
                <c:pt idx="3">
                  <c:v>0.06</c:v>
                </c:pt>
              </c:numCache>
            </c:numRef>
          </c:val>
          <c:extLst>
            <c:ext xmlns:c16="http://schemas.microsoft.com/office/drawing/2014/chart" uri="{C3380CC4-5D6E-409C-BE32-E72D297353CC}">
              <c16:uniqueId val="{00000002-DCE5-774C-922D-588D9980270A}"/>
            </c:ext>
          </c:extLst>
        </c:ser>
        <c:dLbls>
          <c:dLblPos val="outEnd"/>
          <c:showLegendKey val="0"/>
          <c:showVal val="1"/>
          <c:showCatName val="0"/>
          <c:showSerName val="0"/>
          <c:showPercent val="0"/>
          <c:showBubbleSize val="0"/>
        </c:dLbls>
        <c:gapWidth val="120"/>
        <c:overlap val="-27"/>
        <c:axId val="-103334512"/>
        <c:axId val="-103332464"/>
      </c:barChart>
      <c:catAx>
        <c:axId val="-103334512"/>
        <c:scaling>
          <c:orientation val="minMax"/>
        </c:scaling>
        <c:delete val="0"/>
        <c:axPos val="b"/>
        <c:numFmt formatCode="General" sourceLinked="0"/>
        <c:majorTickMark val="out"/>
        <c:minorTickMark val="none"/>
        <c:tickLblPos val="nextTo"/>
        <c:spPr>
          <a:noFill/>
          <a:ln w="38100" cap="flat" cmpd="sng" algn="ctr">
            <a:solidFill>
              <a:srgbClr val="0F2932"/>
            </a:solidFill>
            <a:round/>
          </a:ln>
          <a:effectLst/>
        </c:spPr>
        <c:txPr>
          <a:bodyPr rot="-60000000" spcFirstLastPara="1" vertOverflow="ellipsis" vert="horz" wrap="square" anchor="ctr" anchorCtr="1"/>
          <a:lstStyle/>
          <a:p>
            <a:pPr>
              <a:defRPr sz="1600" b="0" i="0" u="none" strike="noStrike" kern="1200" baseline="0">
                <a:solidFill>
                  <a:srgbClr val="0F2932"/>
                </a:solidFill>
                <a:latin typeface="+mn-lt"/>
                <a:ea typeface="+mn-ea"/>
                <a:cs typeface="+mn-cs"/>
              </a:defRPr>
            </a:pPr>
            <a:endParaRPr lang="en-US"/>
          </a:p>
        </c:txPr>
        <c:crossAx val="-103332464"/>
        <c:crosses val="autoZero"/>
        <c:auto val="1"/>
        <c:lblAlgn val="ctr"/>
        <c:lblOffset val="100"/>
        <c:noMultiLvlLbl val="0"/>
      </c:catAx>
      <c:valAx>
        <c:axId val="-103332464"/>
        <c:scaling>
          <c:orientation val="minMax"/>
          <c:max val="1"/>
        </c:scaling>
        <c:delete val="1"/>
        <c:axPos val="l"/>
        <c:numFmt formatCode="0%" sourceLinked="1"/>
        <c:majorTickMark val="out"/>
        <c:minorTickMark val="none"/>
        <c:tickLblPos val="nextTo"/>
        <c:crossAx val="-10333451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solidFill>
            <a:srgbClr val="0F293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Usual-care Group (n = 91)</c:v>
                </c:pt>
              </c:strCache>
            </c:strRef>
          </c:tx>
          <c:spPr>
            <a:solidFill>
              <a:schemeClr val="accent3"/>
            </a:solidFill>
            <a:ln>
              <a:noFill/>
            </a:ln>
            <a:effectLst/>
          </c:spPr>
          <c:invertIfNegative val="0"/>
          <c:cat>
            <c:strRef>
              <c:f>Sheet1!$A$2:$A$6</c:f>
              <c:strCache>
                <c:ptCount val="5"/>
                <c:pt idx="0">
                  <c:v>Oral Hypoglycemia</c:v>
                </c:pt>
                <c:pt idx="1">
                  <c:v>Insulin</c:v>
                </c:pt>
                <c:pt idx="2">
                  <c:v>Lipid-Lowering</c:v>
                </c:pt>
                <c:pt idx="3">
                  <c:v>Antihypertensive</c:v>
                </c:pt>
                <c:pt idx="4">
                  <c:v>Antidepressant</c:v>
                </c:pt>
              </c:strCache>
            </c:strRef>
          </c:cat>
          <c:val>
            <c:numRef>
              <c:f>Sheet1!$B$2:$B$6</c:f>
              <c:numCache>
                <c:formatCode>General</c:formatCode>
                <c:ptCount val="5"/>
                <c:pt idx="0">
                  <c:v>25</c:v>
                </c:pt>
                <c:pt idx="1">
                  <c:v>32</c:v>
                </c:pt>
                <c:pt idx="2">
                  <c:v>42</c:v>
                </c:pt>
                <c:pt idx="3">
                  <c:v>48</c:v>
                </c:pt>
                <c:pt idx="4">
                  <c:v>27</c:v>
                </c:pt>
              </c:numCache>
            </c:numRef>
          </c:val>
          <c:extLst>
            <c:ext xmlns:c16="http://schemas.microsoft.com/office/drawing/2014/chart" uri="{C3380CC4-5D6E-409C-BE32-E72D297353CC}">
              <c16:uniqueId val="{00000000-D896-5E43-9067-DAC35B8D8179}"/>
            </c:ext>
          </c:extLst>
        </c:ser>
        <c:ser>
          <c:idx val="1"/>
          <c:order val="1"/>
          <c:tx>
            <c:strRef>
              <c:f>Sheet1!$C$1</c:f>
              <c:strCache>
                <c:ptCount val="1"/>
                <c:pt idx="0">
                  <c:v>Intervention Group (n = 90)</c:v>
                </c:pt>
              </c:strCache>
            </c:strRef>
          </c:tx>
          <c:spPr>
            <a:solidFill>
              <a:schemeClr val="accent5"/>
            </a:solidFill>
            <a:ln>
              <a:noFill/>
            </a:ln>
            <a:effectLst/>
          </c:spPr>
          <c:invertIfNegative val="0"/>
          <c:cat>
            <c:strRef>
              <c:f>Sheet1!$A$2:$A$6</c:f>
              <c:strCache>
                <c:ptCount val="5"/>
                <c:pt idx="0">
                  <c:v>Oral Hypoglycemia</c:v>
                </c:pt>
                <c:pt idx="1">
                  <c:v>Insulin</c:v>
                </c:pt>
                <c:pt idx="2">
                  <c:v>Lipid-Lowering</c:v>
                </c:pt>
                <c:pt idx="3">
                  <c:v>Antihypertensive</c:v>
                </c:pt>
                <c:pt idx="4">
                  <c:v>Antidepressant</c:v>
                </c:pt>
              </c:strCache>
            </c:strRef>
          </c:cat>
          <c:val>
            <c:numRef>
              <c:f>Sheet1!$C$2:$C$6</c:f>
              <c:numCache>
                <c:formatCode>General</c:formatCode>
                <c:ptCount val="5"/>
                <c:pt idx="0">
                  <c:v>38</c:v>
                </c:pt>
                <c:pt idx="1">
                  <c:v>54</c:v>
                </c:pt>
                <c:pt idx="2">
                  <c:v>56</c:v>
                </c:pt>
                <c:pt idx="3">
                  <c:v>79</c:v>
                </c:pt>
                <c:pt idx="4">
                  <c:v>87</c:v>
                </c:pt>
              </c:numCache>
            </c:numRef>
          </c:val>
          <c:extLst>
            <c:ext xmlns:c16="http://schemas.microsoft.com/office/drawing/2014/chart" uri="{C3380CC4-5D6E-409C-BE32-E72D297353CC}">
              <c16:uniqueId val="{00000001-D896-5E43-9067-DAC35B8D8179}"/>
            </c:ext>
          </c:extLst>
        </c:ser>
        <c:dLbls>
          <c:showLegendKey val="0"/>
          <c:showVal val="0"/>
          <c:showCatName val="0"/>
          <c:showSerName val="0"/>
          <c:showPercent val="0"/>
          <c:showBubbleSize val="0"/>
        </c:dLbls>
        <c:gapWidth val="118"/>
        <c:overlap val="-16"/>
        <c:axId val="1303460879"/>
        <c:axId val="1061245951"/>
      </c:barChart>
      <c:catAx>
        <c:axId val="1303460879"/>
        <c:scaling>
          <c:orientation val="minMax"/>
        </c:scaling>
        <c:delete val="0"/>
        <c:axPos val="b"/>
        <c:numFmt formatCode="General" sourceLinked="1"/>
        <c:majorTickMark val="out"/>
        <c:minorTickMark val="none"/>
        <c:tickLblPos val="nextTo"/>
        <c:spPr>
          <a:noFill/>
          <a:ln w="19050"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mn-lt"/>
                <a:ea typeface="+mn-ea"/>
                <a:cs typeface="+mn-cs"/>
              </a:defRPr>
            </a:pPr>
            <a:endParaRPr lang="en-US"/>
          </a:p>
        </c:txPr>
        <c:crossAx val="1061245951"/>
        <c:crosses val="autoZero"/>
        <c:auto val="1"/>
        <c:lblAlgn val="ctr"/>
        <c:lblOffset val="100"/>
        <c:noMultiLvlLbl val="0"/>
      </c:catAx>
      <c:valAx>
        <c:axId val="1061245951"/>
        <c:scaling>
          <c:orientation val="minMax"/>
        </c:scaling>
        <c:delete val="0"/>
        <c:axPos val="l"/>
        <c:numFmt formatCode="General" sourceLinked="1"/>
        <c:majorTickMark val="out"/>
        <c:minorTickMark val="none"/>
        <c:tickLblPos val="nextTo"/>
        <c:spPr>
          <a:noFill/>
          <a:ln w="19050">
            <a:solidFill>
              <a:schemeClr val="accent3"/>
            </a:solidFill>
          </a:ln>
          <a:effectLst/>
        </c:spPr>
        <c:txPr>
          <a:bodyPr rot="-6000000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crossAx val="130346087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accent3"/>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8073053368329E-2"/>
          <c:y val="3.5897842245258124E-3"/>
          <c:w val="0.96786596048397844"/>
          <c:h val="0.70062447692677388"/>
        </c:manualLayout>
      </c:layout>
      <c:barChart>
        <c:barDir val="col"/>
        <c:grouping val="clustered"/>
        <c:varyColors val="0"/>
        <c:ser>
          <c:idx val="0"/>
          <c:order val="0"/>
          <c:tx>
            <c:strRef>
              <c:f>Sheet1!$B$1</c:f>
              <c:strCache>
                <c:ptCount val="1"/>
                <c:pt idx="0">
                  <c:v>ARS (n = 352)</c:v>
                </c:pt>
              </c:strCache>
            </c:strRef>
          </c:tx>
          <c:spPr>
            <a:solidFill>
              <a:schemeClr val="accent5"/>
            </a:solidFill>
            <a:ln>
              <a:noFill/>
            </a:ln>
            <a:effectLst/>
          </c:spPr>
          <c:invertIfNegative val="0"/>
          <c:dPt>
            <c:idx val="5"/>
            <c:invertIfNegative val="0"/>
            <c:bubble3D val="0"/>
            <c:spPr>
              <a:solidFill>
                <a:schemeClr val="accent5"/>
              </a:solidFill>
              <a:ln>
                <a:noFill/>
              </a:ln>
              <a:effectLst/>
            </c:spPr>
            <c:extLst>
              <c:ext xmlns:c16="http://schemas.microsoft.com/office/drawing/2014/chart" uri="{C3380CC4-5D6E-409C-BE32-E72D297353CC}">
                <c16:uniqueId val="{00000001-DCE5-774C-922D-588D9980270A}"/>
              </c:ext>
            </c:extLst>
          </c:dPt>
          <c:dLbls>
            <c:spPr>
              <a:noFill/>
              <a:ln>
                <a:noFill/>
              </a:ln>
              <a:effectLst/>
            </c:spPr>
            <c:txPr>
              <a:bodyPr rot="0" spcFirstLastPara="1" vertOverflow="ellipsis" vert="horz" wrap="square" anchor="ctr" anchorCtr="1"/>
              <a:lstStyle/>
              <a:p>
                <a:pPr>
                  <a:defRPr sz="1600" b="0" i="0" u="none" strike="noStrike" kern="1200" baseline="0">
                    <a:solidFill>
                      <a:srgbClr val="0F293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Increase the dosage of her sertraline</c:v>
                </c:pt>
                <c:pt idx="1">
                  <c:v>Augment her sertraline with a tricyclic antidepressant (TCA) such as amitriptyline</c:v>
                </c:pt>
                <c:pt idx="2">
                  <c:v>Switch her to a selective serotonin reuptake inhibitor (SNRI) like levomilnacipran</c:v>
                </c:pt>
                <c:pt idx="3">
                  <c:v>Switch her to an agent with mixed serotonergic effects like vilazodone or vortioxetine</c:v>
                </c:pt>
                <c:pt idx="4">
                  <c:v>Refer her to a psychiatrist</c:v>
                </c:pt>
              </c:strCache>
            </c:strRef>
          </c:cat>
          <c:val>
            <c:numRef>
              <c:f>Sheet1!$B$2:$B$6</c:f>
              <c:numCache>
                <c:formatCode>0%</c:formatCode>
                <c:ptCount val="5"/>
                <c:pt idx="0">
                  <c:v>0.56000000000000005</c:v>
                </c:pt>
                <c:pt idx="1">
                  <c:v>0.05</c:v>
                </c:pt>
                <c:pt idx="2">
                  <c:v>0.23</c:v>
                </c:pt>
                <c:pt idx="3">
                  <c:v>0.14000000000000001</c:v>
                </c:pt>
                <c:pt idx="4">
                  <c:v>0.02</c:v>
                </c:pt>
              </c:numCache>
            </c:numRef>
          </c:val>
          <c:extLst>
            <c:ext xmlns:c16="http://schemas.microsoft.com/office/drawing/2014/chart" uri="{C3380CC4-5D6E-409C-BE32-E72D297353CC}">
              <c16:uniqueId val="{00000002-DCE5-774C-922D-588D9980270A}"/>
            </c:ext>
          </c:extLst>
        </c:ser>
        <c:dLbls>
          <c:dLblPos val="outEnd"/>
          <c:showLegendKey val="0"/>
          <c:showVal val="1"/>
          <c:showCatName val="0"/>
          <c:showSerName val="0"/>
          <c:showPercent val="0"/>
          <c:showBubbleSize val="0"/>
        </c:dLbls>
        <c:gapWidth val="120"/>
        <c:overlap val="-27"/>
        <c:axId val="-103334512"/>
        <c:axId val="-103332464"/>
      </c:barChart>
      <c:catAx>
        <c:axId val="-103334512"/>
        <c:scaling>
          <c:orientation val="minMax"/>
        </c:scaling>
        <c:delete val="0"/>
        <c:axPos val="b"/>
        <c:numFmt formatCode="General" sourceLinked="0"/>
        <c:majorTickMark val="out"/>
        <c:minorTickMark val="none"/>
        <c:tickLblPos val="nextTo"/>
        <c:spPr>
          <a:noFill/>
          <a:ln w="38100" cap="flat" cmpd="sng" algn="ctr">
            <a:solidFill>
              <a:srgbClr val="0F2932"/>
            </a:solidFill>
            <a:round/>
          </a:ln>
          <a:effectLst/>
        </c:spPr>
        <c:txPr>
          <a:bodyPr rot="-60000000" spcFirstLastPara="1" vertOverflow="ellipsis" vert="horz" wrap="square" anchor="ctr" anchorCtr="1"/>
          <a:lstStyle/>
          <a:p>
            <a:pPr>
              <a:defRPr sz="1400" b="0" i="0" u="none" strike="noStrike" kern="1200" baseline="0">
                <a:solidFill>
                  <a:srgbClr val="0F2932"/>
                </a:solidFill>
                <a:latin typeface="+mn-lt"/>
                <a:ea typeface="+mn-ea"/>
                <a:cs typeface="+mn-cs"/>
              </a:defRPr>
            </a:pPr>
            <a:endParaRPr lang="en-US"/>
          </a:p>
        </c:txPr>
        <c:crossAx val="-103332464"/>
        <c:crosses val="autoZero"/>
        <c:auto val="1"/>
        <c:lblAlgn val="ctr"/>
        <c:lblOffset val="100"/>
        <c:noMultiLvlLbl val="0"/>
      </c:catAx>
      <c:valAx>
        <c:axId val="-103332464"/>
        <c:scaling>
          <c:orientation val="minMax"/>
          <c:max val="1"/>
        </c:scaling>
        <c:delete val="1"/>
        <c:axPos val="l"/>
        <c:numFmt formatCode="0%" sourceLinked="1"/>
        <c:majorTickMark val="out"/>
        <c:minorTickMark val="none"/>
        <c:tickLblPos val="nextTo"/>
        <c:crossAx val="-10333451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solidFill>
            <a:srgbClr val="0F2932"/>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63070539419086"/>
          <c:y val="0.15317286652078768"/>
          <c:w val="0.85338865836791145"/>
          <c:h val="0.74835886214442215"/>
        </c:manualLayout>
      </c:layout>
      <c:barChart>
        <c:barDir val="col"/>
        <c:grouping val="clustered"/>
        <c:varyColors val="0"/>
        <c:ser>
          <c:idx val="0"/>
          <c:order val="0"/>
          <c:tx>
            <c:strRef>
              <c:f>Sheet1!$A$2</c:f>
              <c:strCache>
                <c:ptCount val="1"/>
                <c:pt idx="0">
                  <c:v>Remission (HDRS)</c:v>
                </c:pt>
              </c:strCache>
            </c:strRef>
          </c:tx>
          <c:invertIfNegative val="0"/>
          <c:dLbls>
            <c:spPr>
              <a:noFill/>
              <a:ln>
                <a:noFill/>
              </a:ln>
              <a:effectLst/>
            </c:spPr>
            <c:txPr>
              <a:bodyPr wrap="square" lIns="38100" tIns="19050" rIns="38100" bIns="19050" anchor="ctr">
                <a:spAutoFit/>
              </a:bodyPr>
              <a:lstStyle/>
              <a:p>
                <a:pPr>
                  <a:defRPr>
                    <a:solidFill>
                      <a:schemeClr val="accent3"/>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SSRI</c:v>
                </c:pt>
                <c:pt idx="1">
                  <c:v>Non-SSRI</c:v>
                </c:pt>
              </c:strCache>
            </c:strRef>
          </c:cat>
          <c:val>
            <c:numRef>
              <c:f>Sheet1!$B$2:$C$2</c:f>
              <c:numCache>
                <c:formatCode>0.0%</c:formatCode>
                <c:ptCount val="2"/>
                <c:pt idx="0">
                  <c:v>0.23500000000000001</c:v>
                </c:pt>
                <c:pt idx="1">
                  <c:v>0.28000000000000008</c:v>
                </c:pt>
              </c:numCache>
            </c:numRef>
          </c:val>
          <c:extLst>
            <c:ext xmlns:c16="http://schemas.microsoft.com/office/drawing/2014/chart" uri="{C3380CC4-5D6E-409C-BE32-E72D297353CC}">
              <c16:uniqueId val="{00000000-DDA4-463B-B08F-CE1A65AEA8D5}"/>
            </c:ext>
          </c:extLst>
        </c:ser>
        <c:ser>
          <c:idx val="1"/>
          <c:order val="1"/>
          <c:tx>
            <c:strRef>
              <c:f>Sheet1!$A$3</c:f>
              <c:strCache>
                <c:ptCount val="1"/>
                <c:pt idx="0">
                  <c:v>Discontinued for Intolerance</c:v>
                </c:pt>
              </c:strCache>
            </c:strRef>
          </c:tx>
          <c:invertIfNegative val="0"/>
          <c:dLbls>
            <c:spPr>
              <a:noFill/>
              <a:ln>
                <a:noFill/>
              </a:ln>
              <a:effectLst/>
            </c:spPr>
            <c:txPr>
              <a:bodyPr wrap="square" lIns="38100" tIns="19050" rIns="38100" bIns="19050" anchor="ctr">
                <a:spAutoFit/>
              </a:bodyPr>
              <a:lstStyle/>
              <a:p>
                <a:pPr>
                  <a:defRPr>
                    <a:solidFill>
                      <a:schemeClr val="accent3"/>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SSRI</c:v>
                </c:pt>
                <c:pt idx="1">
                  <c:v>Non-SSRI</c:v>
                </c:pt>
              </c:strCache>
            </c:strRef>
          </c:cat>
          <c:val>
            <c:numRef>
              <c:f>Sheet1!$B$3:$C$3</c:f>
              <c:numCache>
                <c:formatCode>0.0%</c:formatCode>
                <c:ptCount val="2"/>
                <c:pt idx="0">
                  <c:v>0.115</c:v>
                </c:pt>
                <c:pt idx="1">
                  <c:v>0.17700000000000021</c:v>
                </c:pt>
              </c:numCache>
            </c:numRef>
          </c:val>
          <c:extLst>
            <c:ext xmlns:c16="http://schemas.microsoft.com/office/drawing/2014/chart" uri="{C3380CC4-5D6E-409C-BE32-E72D297353CC}">
              <c16:uniqueId val="{00000001-DDA4-463B-B08F-CE1A65AEA8D5}"/>
            </c:ext>
          </c:extLst>
        </c:ser>
        <c:dLbls>
          <c:showLegendKey val="0"/>
          <c:showVal val="1"/>
          <c:showCatName val="0"/>
          <c:showSerName val="0"/>
          <c:showPercent val="0"/>
          <c:showBubbleSize val="0"/>
        </c:dLbls>
        <c:gapWidth val="150"/>
        <c:axId val="115245056"/>
        <c:axId val="115246592"/>
      </c:barChart>
      <c:catAx>
        <c:axId val="115245056"/>
        <c:scaling>
          <c:orientation val="minMax"/>
        </c:scaling>
        <c:delete val="0"/>
        <c:axPos val="b"/>
        <c:numFmt formatCode="General" sourceLinked="0"/>
        <c:majorTickMark val="none"/>
        <c:minorTickMark val="none"/>
        <c:tickLblPos val="none"/>
        <c:spPr>
          <a:ln w="19050">
            <a:solidFill>
              <a:srgbClr val="212121"/>
            </a:solidFill>
          </a:ln>
        </c:spPr>
        <c:crossAx val="115246592"/>
        <c:crossesAt val="0"/>
        <c:auto val="1"/>
        <c:lblAlgn val="ctr"/>
        <c:lblOffset val="100"/>
        <c:tickMarkSkip val="1"/>
        <c:noMultiLvlLbl val="0"/>
      </c:catAx>
      <c:valAx>
        <c:axId val="115246592"/>
        <c:scaling>
          <c:orientation val="minMax"/>
          <c:max val="1"/>
          <c:min val="0"/>
        </c:scaling>
        <c:delete val="0"/>
        <c:axPos val="l"/>
        <c:numFmt formatCode="0%" sourceLinked="0"/>
        <c:majorTickMark val="out"/>
        <c:minorTickMark val="none"/>
        <c:tickLblPos val="nextTo"/>
        <c:spPr>
          <a:ln w="19050">
            <a:solidFill>
              <a:srgbClr val="212121"/>
            </a:solidFill>
          </a:ln>
        </c:spPr>
        <c:txPr>
          <a:bodyPr rot="0" vert="horz"/>
          <a:lstStyle/>
          <a:p>
            <a:pPr>
              <a:defRPr>
                <a:solidFill>
                  <a:schemeClr val="accent3"/>
                </a:solidFill>
              </a:defRPr>
            </a:pPr>
            <a:endParaRPr lang="en-US"/>
          </a:p>
        </c:txPr>
        <c:crossAx val="115245056"/>
        <c:crosses val="autoZero"/>
        <c:crossBetween val="between"/>
        <c:majorUnit val="0.2"/>
      </c:valAx>
    </c:plotArea>
    <c:legend>
      <c:legendPos val="r"/>
      <c:layout>
        <c:manualLayout>
          <c:xMode val="edge"/>
          <c:yMode val="edge"/>
          <c:x val="0.49442340983972843"/>
          <c:y val="0.10117364610820573"/>
          <c:w val="0.46500686882224956"/>
          <c:h val="0.23892206892540044"/>
        </c:manualLayout>
      </c:layout>
      <c:overlay val="0"/>
      <c:txPr>
        <a:bodyPr/>
        <a:lstStyle/>
        <a:p>
          <a:pPr>
            <a:defRPr>
              <a:solidFill>
                <a:schemeClr val="accent3"/>
              </a:solidFill>
            </a:defRPr>
          </a:pPr>
          <a:endParaRPr lang="en-US"/>
        </a:p>
      </c:txPr>
    </c:legend>
    <c:plotVisOnly val="1"/>
    <c:dispBlanksAs val="gap"/>
    <c:showDLblsOverMax val="0"/>
  </c:chart>
  <c:txPr>
    <a:bodyPr/>
    <a:lstStyle/>
    <a:p>
      <a:pPr>
        <a:defRPr sz="1800">
          <a:solidFill>
            <a:schemeClr val="accent4">
              <a:lumMod val="50000"/>
            </a:schemeClr>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Midnocturnal Insomnia</c:v>
                </c:pt>
                <c:pt idx="1">
                  <c:v>Sad Mood</c:v>
                </c:pt>
                <c:pt idx="2">
                  <c:v>Concentration/Decision-Making</c:v>
                </c:pt>
                <c:pt idx="3">
                  <c:v>Energy</c:v>
                </c:pt>
                <c:pt idx="4">
                  <c:v>Restlessness</c:v>
                </c:pt>
                <c:pt idx="5">
                  <c:v>Hypersomnia</c:v>
                </c:pt>
                <c:pt idx="6">
                  <c:v>Sleep-Onset Insomnia</c:v>
                </c:pt>
                <c:pt idx="7">
                  <c:v>General Interest</c:v>
                </c:pt>
                <c:pt idx="8">
                  <c:v>Early-morning Insomnia</c:v>
                </c:pt>
                <c:pt idx="9">
                  <c:v>Negative Self-View</c:v>
                </c:pt>
                <c:pt idx="10">
                  <c:v>Slowed Down</c:v>
                </c:pt>
                <c:pt idx="11">
                  <c:v>Increased Weight</c:v>
                </c:pt>
                <c:pt idx="12">
                  <c:v>Decreased Appetite</c:v>
                </c:pt>
                <c:pt idx="13">
                  <c:v>Increased Appetite</c:v>
                </c:pt>
                <c:pt idx="14">
                  <c:v>Decreased Weight</c:v>
                </c:pt>
                <c:pt idx="15">
                  <c:v>Suicidal Ideation</c:v>
                </c:pt>
              </c:strCache>
            </c:strRef>
          </c:cat>
          <c:val>
            <c:numRef>
              <c:f>Sheet1!$B$2:$B$17</c:f>
              <c:numCache>
                <c:formatCode>General</c:formatCode>
                <c:ptCount val="16"/>
                <c:pt idx="0">
                  <c:v>81.599999999999994</c:v>
                </c:pt>
                <c:pt idx="1">
                  <c:v>70.8</c:v>
                </c:pt>
                <c:pt idx="2">
                  <c:v>70.599999999999994</c:v>
                </c:pt>
                <c:pt idx="3">
                  <c:v>64.599999999999994</c:v>
                </c:pt>
                <c:pt idx="4">
                  <c:v>63</c:v>
                </c:pt>
                <c:pt idx="5">
                  <c:v>60.4</c:v>
                </c:pt>
                <c:pt idx="6">
                  <c:v>57.5</c:v>
                </c:pt>
                <c:pt idx="7">
                  <c:v>55</c:v>
                </c:pt>
                <c:pt idx="8">
                  <c:v>49</c:v>
                </c:pt>
                <c:pt idx="9">
                  <c:v>38.9</c:v>
                </c:pt>
                <c:pt idx="10">
                  <c:v>35.6</c:v>
                </c:pt>
                <c:pt idx="11">
                  <c:v>35.5</c:v>
                </c:pt>
                <c:pt idx="12">
                  <c:v>31</c:v>
                </c:pt>
                <c:pt idx="13">
                  <c:v>27.8</c:v>
                </c:pt>
                <c:pt idx="14">
                  <c:v>25.1</c:v>
                </c:pt>
                <c:pt idx="15">
                  <c:v>17.100000000000001</c:v>
                </c:pt>
              </c:numCache>
            </c:numRef>
          </c:val>
          <c:extLst>
            <c:ext xmlns:c16="http://schemas.microsoft.com/office/drawing/2014/chart" uri="{C3380CC4-5D6E-409C-BE32-E72D297353CC}">
              <c16:uniqueId val="{00000000-2CE9-144C-B189-5F7645BD1186}"/>
            </c:ext>
          </c:extLst>
        </c:ser>
        <c:dLbls>
          <c:dLblPos val="outEnd"/>
          <c:showLegendKey val="0"/>
          <c:showVal val="1"/>
          <c:showCatName val="0"/>
          <c:showSerName val="0"/>
          <c:showPercent val="0"/>
          <c:showBubbleSize val="0"/>
        </c:dLbls>
        <c:gapWidth val="58"/>
        <c:axId val="-1559662880"/>
        <c:axId val="-1559657328"/>
      </c:barChart>
      <c:catAx>
        <c:axId val="-1559662880"/>
        <c:scaling>
          <c:orientation val="minMax"/>
        </c:scaling>
        <c:delete val="0"/>
        <c:axPos val="l"/>
        <c:numFmt formatCode="General" sourceLinked="1"/>
        <c:majorTickMark val="none"/>
        <c:minorTickMark val="none"/>
        <c:tickLblPos val="nextTo"/>
        <c:spPr>
          <a:noFill/>
          <a:ln w="19050" cap="flat" cmpd="sng" algn="ctr">
            <a:solidFill>
              <a:srgbClr val="212121"/>
            </a:solidFill>
            <a:round/>
          </a:ln>
          <a:effectLst/>
        </c:spPr>
        <c:txPr>
          <a:bodyPr rot="-6000000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crossAx val="-1559657328"/>
        <c:crosses val="autoZero"/>
        <c:auto val="1"/>
        <c:lblAlgn val="ctr"/>
        <c:lblOffset val="100"/>
        <c:noMultiLvlLbl val="0"/>
      </c:catAx>
      <c:valAx>
        <c:axId val="-1559657328"/>
        <c:scaling>
          <c:orientation val="minMax"/>
        </c:scaling>
        <c:delete val="0"/>
        <c:axPos val="b"/>
        <c:numFmt formatCode="General" sourceLinked="0"/>
        <c:majorTickMark val="out"/>
        <c:minorTickMark val="none"/>
        <c:tickLblPos val="nextTo"/>
        <c:spPr>
          <a:noFill/>
          <a:ln w="19050">
            <a:solidFill>
              <a:srgbClr val="212121"/>
            </a:solidFill>
          </a:ln>
          <a:effectLst/>
        </c:spPr>
        <c:txPr>
          <a:bodyPr rot="-6000000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crossAx val="-1559662880"/>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accent3"/>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1050" b="1" i="0" u="none" strike="noStrike" kern="1200" baseline="0" dirty="0">
                <a:solidFill>
                  <a:schemeClr val="accent3"/>
                </a:solidFill>
                <a:latin typeface="+mj-lt"/>
                <a:ea typeface="+mn-ea"/>
                <a:cs typeface="+mn-cs"/>
              </a:defRPr>
            </a:pPr>
            <a:r>
              <a:rPr lang="en-US" sz="1050" b="1" i="0" u="none" strike="noStrike" kern="1200" baseline="0" dirty="0">
                <a:solidFill>
                  <a:schemeClr val="accent3"/>
                </a:solidFill>
                <a:latin typeface="+mj-lt"/>
                <a:ea typeface="+mn-ea"/>
                <a:cs typeface="+mn-cs"/>
              </a:rPr>
              <a:t>Early Improvement at Week 2 (n = 4,284)</a:t>
            </a:r>
            <a:endParaRPr lang="en-US" sz="1050" b="1" i="0" u="none" strike="noStrike" kern="1200" baseline="30000" dirty="0">
              <a:solidFill>
                <a:schemeClr val="accent3"/>
              </a:solidFill>
              <a:latin typeface="+mj-lt"/>
              <a:ea typeface="+mn-ea"/>
              <a:cs typeface="+mn-cs"/>
            </a:endParaRPr>
          </a:p>
          <a:p>
            <a:pPr algn="ctr" rtl="0">
              <a:defRPr lang="en-US" sz="1050" b="1" i="0" u="none" strike="noStrike" kern="1200" baseline="0" dirty="0">
                <a:solidFill>
                  <a:schemeClr val="accent3"/>
                </a:solidFill>
                <a:latin typeface="+mj-lt"/>
                <a:ea typeface="+mn-ea"/>
                <a:cs typeface="+mn-cs"/>
              </a:defRPr>
            </a:pPr>
            <a:r>
              <a:rPr lang="en-US" sz="1050" b="1" i="0" u="none" strike="noStrike" kern="1200" baseline="0" dirty="0">
                <a:solidFill>
                  <a:schemeClr val="accent3"/>
                </a:solidFill>
                <a:latin typeface="+mj-lt"/>
                <a:ea typeface="+mn-ea"/>
                <a:cs typeface="+mn-cs"/>
              </a:rPr>
              <a:t>(</a:t>
            </a:r>
            <a:r>
              <a:rPr lang="en-US" sz="1050" b="1" i="0" u="none" strike="noStrike" kern="1200" baseline="0" dirty="0">
                <a:solidFill>
                  <a:schemeClr val="accent3"/>
                </a:solidFill>
                <a:latin typeface="+mj-lt"/>
                <a:ea typeface="+mn-ea"/>
                <a:cs typeface="Times New Roman" panose="02020603050405020304" pitchFamily="18" charset="0"/>
              </a:rPr>
              <a:t>≥ </a:t>
            </a:r>
            <a:r>
              <a:rPr lang="en-US" sz="1050" b="1" i="0" u="none" strike="noStrike" kern="1200" baseline="0" dirty="0">
                <a:solidFill>
                  <a:schemeClr val="accent3"/>
                </a:solidFill>
                <a:latin typeface="+mj-lt"/>
                <a:ea typeface="+mn-ea"/>
                <a:cs typeface="+mn-cs"/>
              </a:rPr>
              <a:t>20% reduction in HDRS</a:t>
            </a:r>
            <a:r>
              <a:rPr lang="en-US" sz="1050" b="1" i="0" u="none" strike="noStrike" kern="1200" baseline="-25000" dirty="0">
                <a:solidFill>
                  <a:schemeClr val="accent3"/>
                </a:solidFill>
                <a:latin typeface="+mj-lt"/>
                <a:ea typeface="+mn-ea"/>
                <a:cs typeface="+mn-cs"/>
              </a:rPr>
              <a:t>17</a:t>
            </a:r>
            <a:r>
              <a:rPr lang="en-US" sz="1050" b="1" i="0" u="none" strike="noStrike" kern="1200" baseline="0" dirty="0">
                <a:solidFill>
                  <a:schemeClr val="accent3"/>
                </a:solidFill>
                <a:latin typeface="+mj-lt"/>
                <a:ea typeface="+mn-ea"/>
                <a:cs typeface="+mn-cs"/>
              </a:rPr>
              <a:t> scores)</a:t>
            </a:r>
            <a:endParaRPr lang="en-US" sz="1050" b="1" i="0" u="none" strike="noStrike" kern="1200" baseline="30000" dirty="0">
              <a:solidFill>
                <a:schemeClr val="accent3"/>
              </a:solidFill>
              <a:latin typeface="+mj-lt"/>
              <a:ea typeface="+mn-ea"/>
              <a:cs typeface="+mn-cs"/>
            </a:endParaRPr>
          </a:p>
        </c:rich>
      </c:tx>
      <c:layout>
        <c:manualLayout>
          <c:xMode val="edge"/>
          <c:yMode val="edge"/>
          <c:x val="9.7535180983732941E-2"/>
          <c:y val="0"/>
        </c:manualLayout>
      </c:layout>
      <c:overlay val="0"/>
    </c:title>
    <c:autoTitleDeleted val="0"/>
    <c:plotArea>
      <c:layout>
        <c:manualLayout>
          <c:layoutTarget val="inner"/>
          <c:xMode val="edge"/>
          <c:yMode val="edge"/>
          <c:x val="0"/>
          <c:y val="0.18616507687450401"/>
          <c:w val="0.99112426035502899"/>
          <c:h val="0.794393785454237"/>
        </c:manualLayout>
      </c:layout>
      <c:pieChart>
        <c:varyColors val="1"/>
        <c:ser>
          <c:idx val="0"/>
          <c:order val="0"/>
          <c:tx>
            <c:strRef>
              <c:f>Sheet1!$B$1</c:f>
              <c:strCache>
                <c:ptCount val="1"/>
                <c:pt idx="0">
                  <c:v>Primary Reason for Clinical Visit as Reported by Depressed Patients (N=1,146)1</c:v>
                </c:pt>
              </c:strCache>
            </c:strRef>
          </c:tx>
          <c:spPr>
            <a:solidFill>
              <a:srgbClr val="A5AC86"/>
            </a:solidFill>
            <a:effectLst/>
          </c:spPr>
          <c:dPt>
            <c:idx val="0"/>
            <c:bubble3D val="0"/>
            <c:spPr>
              <a:solidFill>
                <a:schemeClr val="accent5"/>
              </a:solidFill>
              <a:ln w="25415">
                <a:noFill/>
              </a:ln>
            </c:spPr>
            <c:extLst>
              <c:ext xmlns:c16="http://schemas.microsoft.com/office/drawing/2014/chart" uri="{C3380CC4-5D6E-409C-BE32-E72D297353CC}">
                <c16:uniqueId val="{00000001-A747-9E4E-8A62-86E0C219EB58}"/>
              </c:ext>
            </c:extLst>
          </c:dPt>
          <c:dPt>
            <c:idx val="1"/>
            <c:bubble3D val="0"/>
            <c:spPr>
              <a:solidFill>
                <a:schemeClr val="accent3"/>
              </a:solidFill>
              <a:effectLst/>
            </c:spPr>
            <c:extLst>
              <c:ext xmlns:c16="http://schemas.microsoft.com/office/drawing/2014/chart" uri="{C3380CC4-5D6E-409C-BE32-E72D297353CC}">
                <c16:uniqueId val="{00000003-A747-9E4E-8A62-86E0C219EB58}"/>
              </c:ext>
            </c:extLst>
          </c:dPt>
          <c:dLbls>
            <c:dLbl>
              <c:idx val="1"/>
              <c:layout>
                <c:manualLayout>
                  <c:x val="-0.12848592019217936"/>
                  <c:y val="-0.24938392758383865"/>
                </c:manualLayout>
              </c:layout>
              <c:spPr/>
              <c:txPr>
                <a:bodyPr/>
                <a:lstStyle/>
                <a:p>
                  <a:pPr>
                    <a:defRPr sz="2000" b="0">
                      <a:solidFill>
                        <a:schemeClr val="bg1"/>
                      </a:solidFill>
                      <a:latin typeface="+mj-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47-9E4E-8A62-86E0C219EB58}"/>
                </c:ext>
              </c:extLst>
            </c:dLbl>
            <c:spPr>
              <a:noFill/>
              <a:ln>
                <a:noFill/>
              </a:ln>
              <a:effectLst/>
            </c:spPr>
            <c:txPr>
              <a:bodyPr/>
              <a:lstStyle/>
              <a:p>
                <a:pPr>
                  <a:defRPr sz="2000" b="0">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1">
                  <c:v>Went on to have a stable response at 4-8 weeks</c:v>
                </c:pt>
              </c:strCache>
            </c:strRef>
          </c:cat>
          <c:val>
            <c:numRef>
              <c:f>Sheet1!$B$2:$B$3</c:f>
              <c:numCache>
                <c:formatCode>0%</c:formatCode>
                <c:ptCount val="2"/>
                <c:pt idx="0">
                  <c:v>0.47</c:v>
                </c:pt>
                <c:pt idx="1">
                  <c:v>0.53300000000000003</c:v>
                </c:pt>
              </c:numCache>
            </c:numRef>
          </c:val>
          <c:extLst>
            <c:ext xmlns:c16="http://schemas.microsoft.com/office/drawing/2014/chart" uri="{C3380CC4-5D6E-409C-BE32-E72D297353CC}">
              <c16:uniqueId val="{00000004-A747-9E4E-8A62-86E0C219EB58}"/>
            </c:ext>
          </c:extLst>
        </c:ser>
        <c:dLbls>
          <c:showLegendKey val="0"/>
          <c:showVal val="0"/>
          <c:showCatName val="0"/>
          <c:showSerName val="0"/>
          <c:showPercent val="0"/>
          <c:showBubbleSize val="0"/>
          <c:showLeaderLines val="1"/>
        </c:dLbls>
        <c:firstSliceAng val="242"/>
      </c:pieChart>
    </c:plotArea>
    <c:plotVisOnly val="1"/>
    <c:dispBlanksAs val="zero"/>
    <c:showDLblsOverMax val="0"/>
  </c:chart>
  <c:spPr>
    <a:ln>
      <a:noFill/>
    </a:ln>
  </c:spPr>
  <c:txPr>
    <a:bodyPr/>
    <a:lstStyle/>
    <a:p>
      <a:pPr>
        <a:defRPr sz="180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1200" b="1" i="0" u="none" strike="noStrike" kern="1200" baseline="0" dirty="0">
                <a:solidFill>
                  <a:schemeClr val="accent3"/>
                </a:solidFill>
                <a:latin typeface="+mj-lt"/>
                <a:ea typeface="+mn-ea"/>
                <a:cs typeface="+mn-cs"/>
              </a:defRPr>
            </a:pPr>
            <a:r>
              <a:rPr lang="en-US" sz="1200" b="1" i="0" u="none" strike="noStrike" kern="1200" baseline="0" dirty="0">
                <a:solidFill>
                  <a:schemeClr val="accent3"/>
                </a:solidFill>
                <a:latin typeface="+mj-lt"/>
                <a:ea typeface="+mn-ea"/>
                <a:cs typeface="+mn-cs"/>
              </a:rPr>
              <a:t>No Improvement at Week 2 (n = 2,263)</a:t>
            </a:r>
            <a:endParaRPr lang="en-US" sz="1200" b="1" i="0" u="none" strike="noStrike" kern="1200" baseline="30000" dirty="0">
              <a:solidFill>
                <a:schemeClr val="accent3"/>
              </a:solidFill>
              <a:latin typeface="+mj-lt"/>
              <a:ea typeface="+mn-ea"/>
              <a:cs typeface="+mn-cs"/>
            </a:endParaRPr>
          </a:p>
        </c:rich>
      </c:tx>
      <c:layout>
        <c:manualLayout>
          <c:xMode val="edge"/>
          <c:yMode val="edge"/>
          <c:x val="0.10781242062484125"/>
          <c:y val="2.2332922022706092E-2"/>
        </c:manualLayout>
      </c:layout>
      <c:overlay val="0"/>
    </c:title>
    <c:autoTitleDeleted val="0"/>
    <c:plotArea>
      <c:layout>
        <c:manualLayout>
          <c:layoutTarget val="inner"/>
          <c:xMode val="edge"/>
          <c:yMode val="edge"/>
          <c:x val="0"/>
          <c:y val="0.18616507687450401"/>
          <c:w val="0.99112426035502899"/>
          <c:h val="0.794393785454237"/>
        </c:manualLayout>
      </c:layout>
      <c:pieChart>
        <c:varyColors val="1"/>
        <c:ser>
          <c:idx val="0"/>
          <c:order val="0"/>
          <c:tx>
            <c:strRef>
              <c:f>Sheet1!$B$1</c:f>
              <c:strCache>
                <c:ptCount val="1"/>
                <c:pt idx="0">
                  <c:v>Primary Reason for Clinical Visit as Reported by Depressed Patients (N=1,146)1</c:v>
                </c:pt>
              </c:strCache>
            </c:strRef>
          </c:tx>
          <c:spPr>
            <a:solidFill>
              <a:schemeClr val="accent3"/>
            </a:solidFill>
            <a:effectLst/>
          </c:spPr>
          <c:dPt>
            <c:idx val="0"/>
            <c:bubble3D val="0"/>
            <c:spPr>
              <a:solidFill>
                <a:schemeClr val="accent3"/>
              </a:solidFill>
              <a:ln w="25402">
                <a:noFill/>
              </a:ln>
            </c:spPr>
            <c:extLst>
              <c:ext xmlns:c16="http://schemas.microsoft.com/office/drawing/2014/chart" uri="{C3380CC4-5D6E-409C-BE32-E72D297353CC}">
                <c16:uniqueId val="{00000001-7E77-4A40-8994-AA4E4012D0A5}"/>
              </c:ext>
            </c:extLst>
          </c:dPt>
          <c:dPt>
            <c:idx val="1"/>
            <c:bubble3D val="0"/>
            <c:spPr>
              <a:solidFill>
                <a:schemeClr val="accent5"/>
              </a:solidFill>
              <a:effectLst/>
            </c:spPr>
            <c:extLst>
              <c:ext xmlns:c16="http://schemas.microsoft.com/office/drawing/2014/chart" uri="{C3380CC4-5D6E-409C-BE32-E72D297353CC}">
                <c16:uniqueId val="{00000002-7E77-4A40-8994-AA4E4012D0A5}"/>
              </c:ext>
            </c:extLst>
          </c:dPt>
          <c:dLbls>
            <c:dLbl>
              <c:idx val="1"/>
              <c:layout>
                <c:manualLayout>
                  <c:x val="-0.27345826387629302"/>
                  <c:y val="-0.22378866764107999"/>
                </c:manualLayout>
              </c:layout>
              <c:spPr>
                <a:noFill/>
              </c:spPr>
              <c:txPr>
                <a:bodyPr anchorCtr="0"/>
                <a:lstStyle/>
                <a:p>
                  <a:pPr algn="ctr" rtl="0">
                    <a:defRPr lang="en-US" sz="2000" b="0" i="0" u="none" strike="noStrike" kern="1200" baseline="0">
                      <a:solidFill>
                        <a:schemeClr val="bg1"/>
                      </a:solidFill>
                      <a:latin typeface="+mj-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77-4A40-8994-AA4E4012D0A5}"/>
                </c:ext>
              </c:extLst>
            </c:dLbl>
            <c:spPr>
              <a:noFill/>
              <a:ln>
                <a:noFill/>
              </a:ln>
              <a:effectLst/>
            </c:spPr>
            <c:txPr>
              <a:bodyPr wrap="square" lIns="38100" tIns="19050" rIns="38100" bIns="19050" anchor="ctr" anchorCtr="0">
                <a:spAutoFit/>
              </a:bodyPr>
              <a:lstStyle/>
              <a:p>
                <a:pPr algn="ctr" rtl="0">
                  <a:defRPr lang="en-US" sz="2400" b="1" i="0" u="none" strike="noStrike" kern="1200" baseline="0">
                    <a:solidFill>
                      <a:schemeClr val="bg1"/>
                    </a:solidFill>
                    <a:latin typeface="+mj-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Did NOT go on to have a stable response at 48 weeks</c:v>
                </c:pt>
              </c:strCache>
            </c:strRef>
          </c:cat>
          <c:val>
            <c:numRef>
              <c:f>Sheet1!$B$2:$B$3</c:f>
              <c:numCache>
                <c:formatCode>0%</c:formatCode>
                <c:ptCount val="2"/>
                <c:pt idx="0">
                  <c:v>0.11</c:v>
                </c:pt>
                <c:pt idx="1">
                  <c:v>0.89</c:v>
                </c:pt>
              </c:numCache>
            </c:numRef>
          </c:val>
          <c:extLst>
            <c:ext xmlns:c16="http://schemas.microsoft.com/office/drawing/2014/chart" uri="{C3380CC4-5D6E-409C-BE32-E72D297353CC}">
              <c16:uniqueId val="{00000003-7E77-4A40-8994-AA4E4012D0A5}"/>
            </c:ext>
          </c:extLst>
        </c:ser>
        <c:dLbls>
          <c:showLegendKey val="0"/>
          <c:showVal val="0"/>
          <c:showCatName val="0"/>
          <c:showSerName val="0"/>
          <c:showPercent val="0"/>
          <c:showBubbleSize val="0"/>
          <c:showLeaderLines val="1"/>
        </c:dLbls>
        <c:firstSliceAng val="29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0.26688</cdr:x>
      <cdr:y>0.3202</cdr:y>
    </cdr:from>
    <cdr:to>
      <cdr:x>0.52495</cdr:x>
      <cdr:y>0.73045</cdr:y>
    </cdr:to>
    <cdr:sp macro="" textlink="">
      <cdr:nvSpPr>
        <cdr:cNvPr id="2" name="TextBox 1">
          <a:extLst xmlns:a="http://schemas.openxmlformats.org/drawingml/2006/main">
            <a:ext uri="{FF2B5EF4-FFF2-40B4-BE49-F238E27FC236}">
              <a16:creationId xmlns:a16="http://schemas.microsoft.com/office/drawing/2014/main" id="{F7931429-CB3D-9844-9B6D-5301DD9BFA6E}"/>
            </a:ext>
          </a:extLst>
        </cdr:cNvPr>
        <cdr:cNvSpPr txBox="1"/>
      </cdr:nvSpPr>
      <cdr:spPr>
        <a:xfrm xmlns:a="http://schemas.openxmlformats.org/drawingml/2006/main">
          <a:off x="945641" y="71367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chemeClr val="bg1"/>
              </a:solidFill>
            </a:rPr>
            <a:t>11%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3904F2-2E54-6D4F-9145-FF70E65C41AE}" type="datetimeFigureOut">
              <a:rPr lang="en-US" smtClean="0"/>
              <a:pPr/>
              <a:t>10/25/21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C47599-E2E1-5B48-9E7A-469EF857F5A3}" type="slidenum">
              <a:rPr lang="en-US" smtClean="0"/>
              <a:pPr/>
              <a:t>‹#›</a:t>
            </a:fld>
            <a:endParaRPr lang="en-US"/>
          </a:p>
        </p:txBody>
      </p:sp>
    </p:spTree>
    <p:extLst>
      <p:ext uri="{BB962C8B-B14F-4D97-AF65-F5344CB8AC3E}">
        <p14:creationId xmlns:p14="http://schemas.microsoft.com/office/powerpoint/2010/main" val="5380284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0021D8-40CD-BC42-85F5-94A06F6FE532}" type="datetimeFigureOut">
              <a:rPr lang="en-US" smtClean="0"/>
              <a:pPr/>
              <a:t>10/25/21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6E1A8-6D11-D944-BA46-3CE3E43A53DE}" type="slidenum">
              <a:rPr lang="en-US" smtClean="0"/>
              <a:pPr/>
              <a:t>‹#›</a:t>
            </a:fld>
            <a:endParaRPr lang="en-US"/>
          </a:p>
        </p:txBody>
      </p:sp>
    </p:spTree>
    <p:extLst>
      <p:ext uri="{BB962C8B-B14F-4D97-AF65-F5344CB8AC3E}">
        <p14:creationId xmlns:p14="http://schemas.microsoft.com/office/powerpoint/2010/main" val="15372033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qa.org/hedis/measures/depression-screening-and-follow-up-for-adolescents-and-adults/" TargetMode="External"/><Relationship Id="rId7" Type="http://schemas.openxmlformats.org/officeDocument/2006/relationships/hyperlink" Target="https://www.ncqa.org/hedis/measures/depression-remission-or-response-for-adolescents-and-adult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mncm.org/" TargetMode="External"/><Relationship Id="rId5" Type="http://schemas.openxmlformats.org/officeDocument/2006/relationships/hyperlink" Target="https://www.ncqa.org/hedis/measures/utilization-of-the-phq-9-to-monitor-depression-symptoms-for-adolescents-and-adults/" TargetMode="External"/><Relationship Id="rId4" Type="http://schemas.openxmlformats.org/officeDocument/2006/relationships/hyperlink" Target="http://www.qualityforum.org/QPS/QPSTool.aspx?m=3148&amp;e=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www.sciencedirect.com/topics/medicine-and-dentistry/agomelatine" TargetMode="External"/><Relationship Id="rId13" Type="http://schemas.openxmlformats.org/officeDocument/2006/relationships/hyperlink" Target="https://www.sciencedirect.com/topics/medicine-and-dentistry/sexual-dysfunction" TargetMode="External"/><Relationship Id="rId3" Type="http://schemas.openxmlformats.org/officeDocument/2006/relationships/hyperlink" Target="https://www.sciencedirect.com/topics/medicine-and-dentistry/spontaneous-remission" TargetMode="External"/><Relationship Id="rId7" Type="http://schemas.openxmlformats.org/officeDocument/2006/relationships/hyperlink" Target="https://www.sciencedirect.com/topics/medicine-and-dentistry/major-depressive-episode" TargetMode="External"/><Relationship Id="rId12" Type="http://schemas.openxmlformats.org/officeDocument/2006/relationships/hyperlink" Target="https://www.sciencedirect.com/topics/medicine-and-dentistry/citalopram"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sciencedirect.com/topics/pharmacology-toxicology-and-pharmaceutical-science/tolerability" TargetMode="External"/><Relationship Id="rId11" Type="http://schemas.openxmlformats.org/officeDocument/2006/relationships/hyperlink" Target="https://www.sciencedirect.com/topics/medicine-and-dentistry/bupropion" TargetMode="External"/><Relationship Id="rId5" Type="http://schemas.openxmlformats.org/officeDocument/2006/relationships/hyperlink" Target="https://www.sciencedirect.com/topics/medicine-and-dentistry/antidepressant-therapy" TargetMode="External"/><Relationship Id="rId10" Type="http://schemas.openxmlformats.org/officeDocument/2006/relationships/hyperlink" Target="https://www.sciencedirect.com/topics/medicine-and-dentistry/venlafaxine" TargetMode="External"/><Relationship Id="rId4" Type="http://schemas.openxmlformats.org/officeDocument/2006/relationships/hyperlink" Target="https://www.sciencedirect.com/topics/medicine-and-dentistry/vortioxetine" TargetMode="External"/><Relationship Id="rId9" Type="http://schemas.openxmlformats.org/officeDocument/2006/relationships/hyperlink" Target="https://www.sciencedirect.com/topics/medicine-and-dentistry/sertraline" TargetMode="External"/><Relationship Id="rId14" Type="http://schemas.openxmlformats.org/officeDocument/2006/relationships/hyperlink" Target="https://www.sciencedirect.com/topics/medicine-and-dentistry/escitalopram"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ncbi.nlm.nih.gov/pmc/articles/PMC4664562/figure/fig1/"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ncbi.nlm.nih.gov/pmc/articles/PMC4664562/" TargetMode="External"/><Relationship Id="rId5" Type="http://schemas.openxmlformats.org/officeDocument/2006/relationships/hyperlink" Target="https://www.ncbi.nlm.nih.gov/pmc/articles/PMC4664562/figure/fig3/" TargetMode="External"/><Relationship Id="rId4" Type="http://schemas.openxmlformats.org/officeDocument/2006/relationships/hyperlink" Target="https://www.ncbi.nlm.nih.gov/pmc/articles/PMC4664562/figure/fig2/"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located at: https://</a:t>
            </a:r>
            <a:r>
              <a:rPr lang="en-US" dirty="0" err="1"/>
              <a:t>cmeoutfitters.imeetcentral.com</a:t>
            </a:r>
            <a:r>
              <a:rPr lang="en-US" dirty="0"/>
              <a:t>/mm117mmq117/folder/WzIwLDEzODk4MTA1XQ/WzIsODE0MTk4ODVd/</a:t>
            </a:r>
          </a:p>
          <a:p>
            <a:endParaRPr lang="en-US" dirty="0"/>
          </a:p>
          <a:p>
            <a:r>
              <a:rPr lang="en-US" dirty="0"/>
              <a:t>0:00 Hello, I’m </a:t>
            </a:r>
          </a:p>
        </p:txBody>
      </p:sp>
      <p:sp>
        <p:nvSpPr>
          <p:cNvPr id="4" name="Slide Number Placeholder 3"/>
          <p:cNvSpPr>
            <a:spLocks noGrp="1"/>
          </p:cNvSpPr>
          <p:nvPr>
            <p:ph type="sldNum" sz="quarter" idx="5"/>
          </p:nvPr>
        </p:nvSpPr>
        <p:spPr/>
        <p:txBody>
          <a:bodyPr/>
          <a:lstStyle/>
          <a:p>
            <a:fld id="{9446E1A8-6D11-D944-BA46-3CE3E43A53DE}" type="slidenum">
              <a:rPr lang="en-US" smtClean="0"/>
              <a:pPr/>
              <a:t>1</a:t>
            </a:fld>
            <a:endParaRPr lang="en-US"/>
          </a:p>
        </p:txBody>
      </p:sp>
    </p:spTree>
    <p:extLst>
      <p:ext uri="{BB962C8B-B14F-4D97-AF65-F5344CB8AC3E}">
        <p14:creationId xmlns:p14="http://schemas.microsoft.com/office/powerpoint/2010/main" val="2488467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4:30 Not at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https://</a:t>
            </a:r>
            <a:r>
              <a:rPr lang="en-US" sz="1200" b="1" i="0" kern="1200" dirty="0" err="1">
                <a:solidFill>
                  <a:schemeClr val="tx1"/>
                </a:solidFill>
                <a:effectLst/>
                <a:latin typeface="+mn-lt"/>
                <a:ea typeface="+mn-ea"/>
                <a:cs typeface="+mn-cs"/>
              </a:rPr>
              <a:t>www.samhsa.gov</a:t>
            </a:r>
            <a:r>
              <a:rPr lang="en-US" sz="1200" b="1" i="0" kern="1200" dirty="0">
                <a:solidFill>
                  <a:schemeClr val="tx1"/>
                </a:solidFill>
                <a:effectLst/>
                <a:latin typeface="+mn-lt"/>
                <a:ea typeface="+mn-ea"/>
                <a:cs typeface="+mn-cs"/>
              </a:rPr>
              <a:t>/data/sites/default/files/2k10MH_Findings/2k10MH_Findings/2k10MHResults.htm#Fig2-7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Fig 2.7. Type of Professional Seen among Adults Aged 18 or Older with a Major Depressive Episode Who Received Treatment in the Past Year: 2010</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10</a:t>
            </a:fld>
            <a:endParaRPr lang="en-US"/>
          </a:p>
        </p:txBody>
      </p:sp>
    </p:spTree>
    <p:extLst>
      <p:ext uri="{BB962C8B-B14F-4D97-AF65-F5344CB8AC3E}">
        <p14:creationId xmlns:p14="http://schemas.microsoft.com/office/powerpoint/2010/main" val="3306179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5:25 Yeah, and actually</a:t>
            </a:r>
          </a:p>
        </p:txBody>
      </p:sp>
      <p:sp>
        <p:nvSpPr>
          <p:cNvPr id="4" name="Slide Number Placeholder 3"/>
          <p:cNvSpPr>
            <a:spLocks noGrp="1"/>
          </p:cNvSpPr>
          <p:nvPr>
            <p:ph type="sldNum" sz="quarter" idx="5"/>
          </p:nvPr>
        </p:nvSpPr>
        <p:spPr/>
        <p:txBody>
          <a:bodyPr/>
          <a:lstStyle/>
          <a:p>
            <a:fld id="{9446E1A8-6D11-D944-BA46-3CE3E43A53DE}" type="slidenum">
              <a:rPr lang="en-US" smtClean="0"/>
              <a:pPr/>
              <a:t>11</a:t>
            </a:fld>
            <a:endParaRPr lang="en-US"/>
          </a:p>
        </p:txBody>
      </p:sp>
    </p:spTree>
    <p:extLst>
      <p:ext uri="{BB962C8B-B14F-4D97-AF65-F5344CB8AC3E}">
        <p14:creationId xmlns:p14="http://schemas.microsoft.com/office/powerpoint/2010/main" val="1913340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u="none" kern="1200" dirty="0">
                <a:solidFill>
                  <a:srgbClr val="212121"/>
                </a:solidFill>
                <a:effectLst/>
                <a:latin typeface="+mn-lt"/>
                <a:ea typeface="+mn-ea"/>
                <a:cs typeface="+mn-cs"/>
                <a:hlinkClick r:id="rId3">
                  <a:extLst>
                    <a:ext uri="{A12FA001-AC4F-418D-AE19-62706E023703}">
                      <ahyp:hlinkClr xmlns:ahyp="http://schemas.microsoft.com/office/drawing/2018/hyperlinkcolor" val="tx"/>
                    </a:ext>
                  </a:extLst>
                </a:hlinkClick>
              </a:rPr>
              <a:t>6:43 You know, I</a:t>
            </a:r>
          </a:p>
          <a:p>
            <a:endParaRPr lang="en-US" sz="1200" b="1" i="0" u="sng" kern="1200" dirty="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endParaRPr>
          </a:p>
          <a:p>
            <a:endParaRPr lang="en-US" sz="1200" b="1" i="0" u="sng" kern="1200" dirty="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endParaRPr>
          </a:p>
          <a:p>
            <a:endParaRPr lang="en-US" sz="1200" b="1" i="0" u="sng" kern="1200" dirty="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endParaRPr>
          </a:p>
          <a:p>
            <a:endParaRPr lang="en-US" sz="1200" b="1" i="0" u="sng" kern="1200" dirty="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endParaRPr>
          </a:p>
          <a:p>
            <a:endParaRPr lang="en-US" sz="1200" b="1" i="0" u="sng" kern="1200" dirty="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endParaRPr>
          </a:p>
          <a:p>
            <a:endParaRPr lang="en-US" sz="1200" b="1" i="0" u="sng" kern="1200" dirty="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endParaRPr>
          </a:p>
          <a:p>
            <a:r>
              <a:rPr lang="en-US" sz="1200" b="1" i="0" u="sng" kern="1200" dirty="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rPr>
              <a:t>Depression Screening and Follow-Up for Adolescents and Adults (DSF)</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Adapted from a provider-level measure developed by </a:t>
            </a:r>
            <a:r>
              <a:rPr lang="en-US" sz="1200" b="0" i="0" u="sng" kern="1200" dirty="0">
                <a:solidFill>
                  <a:schemeClr val="tx1"/>
                </a:solidFill>
                <a:effectLst/>
                <a:latin typeface="+mn-lt"/>
                <a:ea typeface="+mn-ea"/>
                <a:cs typeface="+mn-cs"/>
                <a:hlinkClick r:id="rId4"/>
              </a:rPr>
              <a:t>Quality Insights of Pennsylvania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(QIP) (NQF #0418, CMS2), first implemented in HEDIS 2018.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percentage of members 12 years of age and older who were screened for clinical depression using a standardized tool and, if screened positive, who received follow-up care.</a:t>
            </a:r>
          </a:p>
          <a:p>
            <a:r>
              <a:rPr lang="en-US" sz="1200" b="1" i="0" kern="1200" dirty="0">
                <a:solidFill>
                  <a:schemeClr val="tx1"/>
                </a:solidFill>
                <a:effectLst/>
                <a:latin typeface="+mn-lt"/>
                <a:ea typeface="+mn-ea"/>
                <a:cs typeface="+mn-cs"/>
              </a:rPr>
              <a:t>Denominator:</a:t>
            </a:r>
            <a:r>
              <a:rPr lang="en-US" sz="1200" b="0" i="0" kern="1200" dirty="0">
                <a:solidFill>
                  <a:schemeClr val="tx1"/>
                </a:solidFill>
                <a:effectLst/>
                <a:latin typeface="+mn-lt"/>
                <a:ea typeface="+mn-ea"/>
                <a:cs typeface="+mn-cs"/>
              </a:rPr>
              <a:t> All members ≥12 years of age.</a:t>
            </a:r>
          </a:p>
          <a:p>
            <a:r>
              <a:rPr lang="en-US" sz="1200" b="1" i="0" kern="1200" dirty="0">
                <a:solidFill>
                  <a:schemeClr val="tx1"/>
                </a:solidFill>
                <a:effectLst/>
                <a:latin typeface="+mn-lt"/>
                <a:ea typeface="+mn-ea"/>
                <a:cs typeface="+mn-cs"/>
              </a:rPr>
              <a:t>Numerator:</a:t>
            </a:r>
            <a:r>
              <a:rPr lang="en-US" sz="1200" b="0" i="0" kern="1200" dirty="0">
                <a:solidFill>
                  <a:schemeClr val="tx1"/>
                </a:solidFill>
                <a:effectLst/>
                <a:latin typeface="+mn-lt"/>
                <a:ea typeface="+mn-ea"/>
                <a:cs typeface="+mn-cs"/>
              </a:rPr>
              <a:t> Screened for depression using a standardized tool and, if screened positive, received follow-up care within 30 days.</a:t>
            </a:r>
          </a:p>
          <a:p>
            <a:r>
              <a:rPr lang="en-US" sz="1200" b="1" i="0" u="sng" kern="1200" dirty="0">
                <a:solidFill>
                  <a:schemeClr val="tx1"/>
                </a:solidFill>
                <a:effectLst/>
                <a:latin typeface="+mn-lt"/>
                <a:ea typeface="+mn-ea"/>
                <a:cs typeface="+mn-cs"/>
                <a:hlinkClick r:id="rId5"/>
              </a:rPr>
              <a:t>Utilization of the PHQ-9 to Monitor Depression Symptoms for Adolescents and Adults (DMS)</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Adapted from a depression measure developed by </a:t>
            </a:r>
            <a:r>
              <a:rPr lang="en-US" sz="1200" b="0" i="1" u="sng" kern="1200" dirty="0">
                <a:solidFill>
                  <a:schemeClr val="tx1"/>
                </a:solidFill>
                <a:effectLst/>
                <a:latin typeface="+mn-lt"/>
                <a:ea typeface="+mn-ea"/>
                <a:cs typeface="+mn-cs"/>
                <a:hlinkClick r:id="rId6"/>
              </a:rPr>
              <a:t>Minnesota Community Measurement</a:t>
            </a:r>
            <a:r>
              <a:rPr lang="en-US" sz="1200" b="0" i="1" kern="1200" dirty="0">
                <a:solidFill>
                  <a:schemeClr val="tx1"/>
                </a:solidFill>
                <a:effectLst/>
                <a:latin typeface="+mn-lt"/>
                <a:ea typeface="+mn-ea"/>
                <a:cs typeface="+mn-cs"/>
              </a:rPr>
              <a:t>(NQF #0712), first implemented in HEDIS 2016.</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percentage of members 12 years of age and older with a diagnosis of depression, who had an outpatient encounter with a PHQ-9 score present in their record in the same assessment period as the encounter.</a:t>
            </a:r>
          </a:p>
          <a:p>
            <a:r>
              <a:rPr lang="en-US" sz="1200" b="1" i="0" kern="1200" dirty="0">
                <a:solidFill>
                  <a:schemeClr val="tx1"/>
                </a:solidFill>
                <a:effectLst/>
                <a:latin typeface="+mn-lt"/>
                <a:ea typeface="+mn-ea"/>
                <a:cs typeface="+mn-cs"/>
              </a:rPr>
              <a:t>Denominator:</a:t>
            </a:r>
            <a:r>
              <a:rPr lang="en-US" sz="1200" b="0" i="0" kern="1200" dirty="0">
                <a:solidFill>
                  <a:schemeClr val="tx1"/>
                </a:solidFill>
                <a:effectLst/>
                <a:latin typeface="+mn-lt"/>
                <a:ea typeface="+mn-ea"/>
                <a:cs typeface="+mn-cs"/>
              </a:rPr>
              <a:t> All members ≥12 years of age who had an encounter during a 4-month period with a diagnosis of major depressive disorder or dysthymia.</a:t>
            </a:r>
          </a:p>
          <a:p>
            <a:r>
              <a:rPr lang="en-US" sz="1200" b="1" i="0" kern="1200" dirty="0">
                <a:solidFill>
                  <a:schemeClr val="tx1"/>
                </a:solidFill>
                <a:effectLst/>
                <a:latin typeface="+mn-lt"/>
                <a:ea typeface="+mn-ea"/>
                <a:cs typeface="+mn-cs"/>
              </a:rPr>
              <a:t>Numerator:</a:t>
            </a:r>
            <a:r>
              <a:rPr lang="en-US" sz="1200" b="0" i="0" kern="1200" dirty="0">
                <a:solidFill>
                  <a:schemeClr val="tx1"/>
                </a:solidFill>
                <a:effectLst/>
                <a:latin typeface="+mn-lt"/>
                <a:ea typeface="+mn-ea"/>
                <a:cs typeface="+mn-cs"/>
              </a:rPr>
              <a:t> Documented results of a PHQ-9 tool that was administered at least once during the 4-month period.</a:t>
            </a:r>
          </a:p>
          <a:p>
            <a:r>
              <a:rPr lang="en-US" sz="1200" b="1" i="0" u="sng" kern="1200" dirty="0">
                <a:solidFill>
                  <a:schemeClr val="tx1"/>
                </a:solidFill>
                <a:effectLst/>
                <a:latin typeface="+mn-lt"/>
                <a:ea typeface="+mn-ea"/>
                <a:cs typeface="+mn-cs"/>
                <a:hlinkClick r:id="rId7"/>
              </a:rPr>
              <a:t>Depression Remission or Response for Adolescents and Adults (DRR)</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Adapted from depression measures developed by </a:t>
            </a:r>
            <a:r>
              <a:rPr lang="en-US" sz="1200" b="0" i="1" u="sng" kern="1200" dirty="0">
                <a:solidFill>
                  <a:schemeClr val="tx1"/>
                </a:solidFill>
                <a:effectLst/>
                <a:latin typeface="+mn-lt"/>
                <a:ea typeface="+mn-ea"/>
                <a:cs typeface="+mn-cs"/>
                <a:hlinkClick r:id="rId6"/>
              </a:rPr>
              <a:t>Minnesota Community Measurement</a:t>
            </a:r>
            <a:r>
              <a:rPr lang="en-US" sz="1200" b="0" i="1" kern="1200" dirty="0">
                <a:solidFill>
                  <a:schemeClr val="tx1"/>
                </a:solidFill>
                <a:effectLst/>
                <a:latin typeface="+mn-lt"/>
                <a:ea typeface="+mn-ea"/>
                <a:cs typeface="+mn-cs"/>
              </a:rPr>
              <a:t> (NQF #0711 and #1884), first implemented in HEDIS 2017.</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percentage of members 12 years of age and older with a diagnosis of depression and an elevated PHQ-9 score, who had evidence of response or remission within 4–8 months after the initial elevated PHQ-9 score.</a:t>
            </a:r>
          </a:p>
          <a:p>
            <a:r>
              <a:rPr lang="en-US" sz="1200" b="1" i="0" kern="1200" dirty="0">
                <a:solidFill>
                  <a:schemeClr val="tx1"/>
                </a:solidFill>
                <a:effectLst/>
                <a:latin typeface="+mn-lt"/>
                <a:ea typeface="+mn-ea"/>
                <a:cs typeface="+mn-cs"/>
              </a:rPr>
              <a:t>Denominator:</a:t>
            </a:r>
            <a:r>
              <a:rPr lang="en-US" sz="1200" b="0" i="0" kern="1200" dirty="0">
                <a:solidFill>
                  <a:schemeClr val="tx1"/>
                </a:solidFill>
                <a:effectLst/>
                <a:latin typeface="+mn-lt"/>
                <a:ea typeface="+mn-ea"/>
                <a:cs typeface="+mn-cs"/>
              </a:rPr>
              <a:t> All members ≥12 years of age with a diagnosis of major depressive disorder or dysthymia who had an initial elevated PHQ-9 score of &gt;9.</a:t>
            </a:r>
          </a:p>
          <a:p>
            <a:r>
              <a:rPr lang="en-US" sz="1200" b="1" i="0" kern="1200" dirty="0">
                <a:solidFill>
                  <a:schemeClr val="tx1"/>
                </a:solidFill>
                <a:effectLst/>
                <a:latin typeface="+mn-lt"/>
                <a:ea typeface="+mn-ea"/>
                <a:cs typeface="+mn-cs"/>
              </a:rPr>
              <a:t>Numerator:</a:t>
            </a:r>
            <a:r>
              <a:rPr lang="en-US" sz="1200" b="0" i="0" kern="1200" dirty="0">
                <a:solidFill>
                  <a:schemeClr val="tx1"/>
                </a:solidFill>
                <a:effectLst/>
                <a:latin typeface="+mn-lt"/>
                <a:ea typeface="+mn-ea"/>
                <a:cs typeface="+mn-cs"/>
              </a:rPr>
              <a:t> A follow-up PHQ-9 score documented at 4–8 months after the initial elevated score; a PHQ-9 score &lt;5 documented at 4–8 months following the initial elevated score; a ≥50% reduction in the PHQ-9 score documented at 4–8 months following the initial elevated score.</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12</a:t>
            </a:fld>
            <a:endParaRPr lang="en-US"/>
          </a:p>
        </p:txBody>
      </p:sp>
    </p:spTree>
    <p:extLst>
      <p:ext uri="{BB962C8B-B14F-4D97-AF65-F5344CB8AC3E}">
        <p14:creationId xmlns:p14="http://schemas.microsoft.com/office/powerpoint/2010/main" val="631157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7:56 I’ve actually determined</a:t>
            </a:r>
          </a:p>
        </p:txBody>
      </p:sp>
      <p:sp>
        <p:nvSpPr>
          <p:cNvPr id="4" name="Slide Number Placeholder 3"/>
          <p:cNvSpPr>
            <a:spLocks noGrp="1"/>
          </p:cNvSpPr>
          <p:nvPr>
            <p:ph type="sldNum" sz="quarter" idx="5"/>
          </p:nvPr>
        </p:nvSpPr>
        <p:spPr/>
        <p:txBody>
          <a:bodyPr/>
          <a:lstStyle/>
          <a:p>
            <a:fld id="{9446E1A8-6D11-D944-BA46-3CE3E43A53DE}" type="slidenum">
              <a:rPr lang="en-US" smtClean="0"/>
              <a:pPr/>
              <a:t>13</a:t>
            </a:fld>
            <a:endParaRPr lang="en-US"/>
          </a:p>
        </p:txBody>
      </p:sp>
    </p:spTree>
    <p:extLst>
      <p:ext uri="{BB962C8B-B14F-4D97-AF65-F5344CB8AC3E}">
        <p14:creationId xmlns:p14="http://schemas.microsoft.com/office/powerpoint/2010/main" val="2654101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8:34 You know 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Clinical results for patients with major depressive disorder in the Texas Medication Algorithm Project</a:t>
            </a:r>
          </a:p>
          <a:p>
            <a:endParaRPr lang="en-US" dirty="0"/>
          </a:p>
          <a:p>
            <a:endParaRPr lang="en-US" dirty="0"/>
          </a:p>
          <a:p>
            <a:r>
              <a:rPr lang="en-US" sz="1200" b="1" i="0" kern="1200" dirty="0">
                <a:solidFill>
                  <a:schemeClr val="tx1"/>
                </a:solidFill>
                <a:effectLst/>
                <a:latin typeface="+mn-lt"/>
                <a:ea typeface="+mn-ea"/>
                <a:cs typeface="+mn-cs"/>
              </a:rPr>
              <a:t>Abstract</a:t>
            </a:r>
          </a:p>
          <a:p>
            <a:r>
              <a:rPr lang="en-US" sz="1200" b="1" i="0" kern="1200" dirty="0">
                <a:solidFill>
                  <a:schemeClr val="tx1"/>
                </a:solidFill>
                <a:effectLst/>
                <a:latin typeface="+mn-lt"/>
                <a:ea typeface="+mn-ea"/>
                <a:cs typeface="+mn-cs"/>
              </a:rPr>
              <a:t>Context: </a:t>
            </a:r>
            <a:r>
              <a:rPr lang="en-US" sz="1200" b="0" i="0" kern="1200" dirty="0">
                <a:solidFill>
                  <a:schemeClr val="tx1"/>
                </a:solidFill>
                <a:effectLst/>
                <a:latin typeface="+mn-lt"/>
                <a:ea typeface="+mn-ea"/>
                <a:cs typeface="+mn-cs"/>
              </a:rPr>
              <a:t>The Texas Medication Algorithm Project is an evaluation of an algorithm-based disease management program for the treatment of the self-declared persistently and seriously mentally ill in the public mental health sector.</a:t>
            </a:r>
          </a:p>
          <a:p>
            <a:r>
              <a:rPr lang="en-US" sz="1200" b="1" i="0" kern="1200" dirty="0">
                <a:solidFill>
                  <a:schemeClr val="tx1"/>
                </a:solidFill>
                <a:effectLst/>
                <a:latin typeface="+mn-lt"/>
                <a:ea typeface="+mn-ea"/>
                <a:cs typeface="+mn-cs"/>
              </a:rPr>
              <a:t>Objective: </a:t>
            </a:r>
            <a:r>
              <a:rPr lang="en-US" sz="1200" b="0" i="0" kern="1200" dirty="0">
                <a:solidFill>
                  <a:schemeClr val="tx1"/>
                </a:solidFill>
                <a:effectLst/>
                <a:latin typeface="+mn-lt"/>
                <a:ea typeface="+mn-ea"/>
                <a:cs typeface="+mn-cs"/>
              </a:rPr>
              <a:t>To present clinical outcomes for patients with major depressive disorder (MDD) during 12-month algorithm-guided treatment (ALGO) compared with treatment as usual (TAU).</a:t>
            </a:r>
          </a:p>
          <a:p>
            <a:r>
              <a:rPr lang="en-US" sz="1200" b="1" i="0" kern="1200" dirty="0">
                <a:solidFill>
                  <a:schemeClr val="tx1"/>
                </a:solidFill>
                <a:effectLst/>
                <a:latin typeface="+mn-lt"/>
                <a:ea typeface="+mn-ea"/>
                <a:cs typeface="+mn-cs"/>
              </a:rPr>
              <a:t>Design: </a:t>
            </a:r>
            <a:r>
              <a:rPr lang="en-US" sz="1200" b="0" i="0" kern="1200" dirty="0">
                <a:solidFill>
                  <a:schemeClr val="tx1"/>
                </a:solidFill>
                <a:effectLst/>
                <a:latin typeface="+mn-lt"/>
                <a:ea typeface="+mn-ea"/>
                <a:cs typeface="+mn-cs"/>
              </a:rPr>
              <a:t>Effectiveness, intent-to-treat, prospective trial comparing patient outcomes in clinics offering ALGO with matched clinics offering TAU.</a:t>
            </a:r>
          </a:p>
          <a:p>
            <a:r>
              <a:rPr lang="en-US" sz="1200" b="1" i="0" kern="1200" dirty="0">
                <a:solidFill>
                  <a:schemeClr val="tx1"/>
                </a:solidFill>
                <a:effectLst/>
                <a:latin typeface="+mn-lt"/>
                <a:ea typeface="+mn-ea"/>
                <a:cs typeface="+mn-cs"/>
              </a:rPr>
              <a:t>Setting: </a:t>
            </a:r>
            <a:r>
              <a:rPr lang="en-US" sz="1200" b="0" i="0" kern="1200" dirty="0">
                <a:solidFill>
                  <a:schemeClr val="tx1"/>
                </a:solidFill>
                <a:effectLst/>
                <a:latin typeface="+mn-lt"/>
                <a:ea typeface="+mn-ea"/>
                <a:cs typeface="+mn-cs"/>
              </a:rPr>
              <a:t>Four ALGO clinics, 6 TAU clinics, and 4 clinics that offer TAU to patients with MDD but provide ALGO for schizophrenia or bipolar disorder. Patients Male and female outpatients with a clinical diagnosis of MDD (psychotic or nonpsychotic) were divided into ALGO and TAU groups. The ALGO group included patients who required an antidepressant medication change or were starting antidepressant therapy. The TAU group initially met the same criteria, but because medication changes were made less frequently in the TAU group, patients were also recruited if their Brief Psychiatric Rating Scale total score was higher than the median for that clinic's routine quarterly evaluation of each patient.</a:t>
            </a:r>
          </a:p>
          <a:p>
            <a:r>
              <a:rPr lang="en-US" sz="1200" b="1" i="0" kern="1200" dirty="0">
                <a:solidFill>
                  <a:schemeClr val="tx1"/>
                </a:solidFill>
                <a:effectLst/>
                <a:latin typeface="+mn-lt"/>
                <a:ea typeface="+mn-ea"/>
                <a:cs typeface="+mn-cs"/>
              </a:rPr>
              <a:t>Main outcome measures: </a:t>
            </a:r>
            <a:r>
              <a:rPr lang="en-US" sz="1200" b="0" i="0" kern="1200" dirty="0">
                <a:solidFill>
                  <a:schemeClr val="tx1"/>
                </a:solidFill>
                <a:effectLst/>
                <a:latin typeface="+mn-lt"/>
                <a:ea typeface="+mn-ea"/>
                <a:cs typeface="+mn-cs"/>
              </a:rPr>
              <a:t>Primary outcomes included (1) symptoms measured by the 30-item Inventory of Depressive Symptomatology-Clinician-Rated scale (IDS-C(30)) and (2) function measured by the Mental Health Summary score of the Medical Outcomes Study 12-item Short-Form Health Survey (SF-12) obtained every 3 months. A secondary outcome was the 30-item Inventory of Depressive Symptomatology-Self-Report scale (IDS-SR(30)).</a:t>
            </a:r>
          </a:p>
          <a:p>
            <a:r>
              <a:rPr lang="en-US" sz="1200" b="1" i="0" kern="1200" dirty="0">
                <a:solidFill>
                  <a:schemeClr val="tx1"/>
                </a:solidFill>
                <a:effectLst/>
                <a:latin typeface="+mn-lt"/>
                <a:ea typeface="+mn-ea"/>
                <a:cs typeface="+mn-cs"/>
              </a:rPr>
              <a:t>Results: </a:t>
            </a:r>
            <a:r>
              <a:rPr lang="en-US" sz="1200" b="0" i="0" kern="1200" dirty="0">
                <a:solidFill>
                  <a:schemeClr val="tx1"/>
                </a:solidFill>
                <a:effectLst/>
                <a:latin typeface="+mn-lt"/>
                <a:ea typeface="+mn-ea"/>
                <a:cs typeface="+mn-cs"/>
              </a:rPr>
              <a:t>All patients improved during the study (P&lt;.001), but ALGO patients had significantly greater symptom reduction on both the IDS-C(30) and IDS-SR(30) compared with TAU. ALGO was also associated with significantly greater improvement in the SF-12 mental health score (P =.046) than TAU.</a:t>
            </a:r>
          </a:p>
          <a:p>
            <a:r>
              <a:rPr lang="en-US" sz="1200" b="1" i="0" kern="1200" dirty="0">
                <a:solidFill>
                  <a:schemeClr val="tx1"/>
                </a:solidFill>
                <a:effectLst/>
                <a:latin typeface="+mn-lt"/>
                <a:ea typeface="+mn-ea"/>
                <a:cs typeface="+mn-cs"/>
              </a:rPr>
              <a:t>Conclusion: </a:t>
            </a:r>
            <a:r>
              <a:rPr lang="en-US" sz="1200" b="0" i="0" kern="1200" dirty="0">
                <a:solidFill>
                  <a:schemeClr val="tx1"/>
                </a:solidFill>
                <a:effectLst/>
                <a:latin typeface="+mn-lt"/>
                <a:ea typeface="+mn-ea"/>
                <a:cs typeface="+mn-cs"/>
              </a:rPr>
              <a:t>The ALGO intervention package during 1 year was superior to TAU for patients with MDD based on clinician-rated and self-reported symptoms and overall mental functioning.</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14</a:t>
            </a:fld>
            <a:endParaRPr lang="en-US"/>
          </a:p>
        </p:txBody>
      </p:sp>
    </p:spTree>
    <p:extLst>
      <p:ext uri="{BB962C8B-B14F-4D97-AF65-F5344CB8AC3E}">
        <p14:creationId xmlns:p14="http://schemas.microsoft.com/office/powerpoint/2010/main" val="2489792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9:40 Now there are</a:t>
            </a:r>
          </a:p>
        </p:txBody>
      </p:sp>
      <p:sp>
        <p:nvSpPr>
          <p:cNvPr id="4" name="Slide Number Placeholder 3"/>
          <p:cNvSpPr>
            <a:spLocks noGrp="1"/>
          </p:cNvSpPr>
          <p:nvPr>
            <p:ph type="sldNum" sz="quarter" idx="5"/>
          </p:nvPr>
        </p:nvSpPr>
        <p:spPr/>
        <p:txBody>
          <a:bodyPr/>
          <a:lstStyle/>
          <a:p>
            <a:fld id="{9446E1A8-6D11-D944-BA46-3CE3E43A53DE}" type="slidenum">
              <a:rPr lang="en-US" smtClean="0"/>
              <a:pPr/>
              <a:t>15</a:t>
            </a:fld>
            <a:endParaRPr lang="en-US"/>
          </a:p>
        </p:txBody>
      </p:sp>
    </p:spTree>
    <p:extLst>
      <p:ext uri="{BB962C8B-B14F-4D97-AF65-F5344CB8AC3E}">
        <p14:creationId xmlns:p14="http://schemas.microsoft.com/office/powerpoint/2010/main" val="129584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10:07 [after he says… case of Barbara]</a:t>
            </a:r>
          </a:p>
        </p:txBody>
      </p:sp>
      <p:sp>
        <p:nvSpPr>
          <p:cNvPr id="4" name="Slide Number Placeholder 3"/>
          <p:cNvSpPr>
            <a:spLocks noGrp="1"/>
          </p:cNvSpPr>
          <p:nvPr>
            <p:ph type="sldNum" sz="quarter" idx="5"/>
          </p:nvPr>
        </p:nvSpPr>
        <p:spPr/>
        <p:txBody>
          <a:bodyPr/>
          <a:lstStyle/>
          <a:p>
            <a:fld id="{9446E1A8-6D11-D944-BA46-3CE3E43A53DE}" type="slidenum">
              <a:rPr lang="en-US" smtClean="0"/>
              <a:pPr/>
              <a:t>16</a:t>
            </a:fld>
            <a:endParaRPr lang="en-US"/>
          </a:p>
        </p:txBody>
      </p:sp>
    </p:spTree>
    <p:extLst>
      <p:ext uri="{BB962C8B-B14F-4D97-AF65-F5344CB8AC3E}">
        <p14:creationId xmlns:p14="http://schemas.microsoft.com/office/powerpoint/2010/main" val="2206443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10:14 We are seeing</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17</a:t>
            </a:fld>
            <a:endParaRPr lang="en-US"/>
          </a:p>
        </p:txBody>
      </p:sp>
    </p:spTree>
    <p:extLst>
      <p:ext uri="{BB962C8B-B14F-4D97-AF65-F5344CB8AC3E}">
        <p14:creationId xmlns:p14="http://schemas.microsoft.com/office/powerpoint/2010/main" val="527272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10:48 [After she says … depression severity]</a:t>
            </a:r>
          </a:p>
          <a:p>
            <a:endParaRPr lang="en-US" dirty="0"/>
          </a:p>
          <a:p>
            <a:endParaRPr lang="en-US" dirty="0"/>
          </a:p>
          <a:p>
            <a:r>
              <a:rPr lang="en-US" dirty="0"/>
              <a:t>Correct answer: 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18</a:t>
            </a:fld>
            <a:endParaRPr lang="en-US"/>
          </a:p>
        </p:txBody>
      </p:sp>
    </p:spTree>
    <p:extLst>
      <p:ext uri="{BB962C8B-B14F-4D97-AF65-F5344CB8AC3E}">
        <p14:creationId xmlns:p14="http://schemas.microsoft.com/office/powerpoint/2010/main" val="3035972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10:49 Ok, so this is</a:t>
            </a:r>
          </a:p>
        </p:txBody>
      </p:sp>
    </p:spTree>
    <p:extLst>
      <p:ext uri="{BB962C8B-B14F-4D97-AF65-F5344CB8AC3E}">
        <p14:creationId xmlns:p14="http://schemas.microsoft.com/office/powerpoint/2010/main" val="392366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0:25 [dead air]</a:t>
            </a:r>
          </a:p>
        </p:txBody>
      </p:sp>
      <p:sp>
        <p:nvSpPr>
          <p:cNvPr id="4" name="Slide Number Placeholder 3"/>
          <p:cNvSpPr>
            <a:spLocks noGrp="1"/>
          </p:cNvSpPr>
          <p:nvPr>
            <p:ph type="sldNum" sz="quarter" idx="5"/>
          </p:nvPr>
        </p:nvSpPr>
        <p:spPr/>
        <p:txBody>
          <a:bodyPr/>
          <a:lstStyle/>
          <a:p>
            <a:fld id="{9446E1A8-6D11-D944-BA46-3CE3E43A53DE}" type="slidenum">
              <a:rPr lang="en-US" smtClean="0"/>
              <a:pPr/>
              <a:t>2</a:t>
            </a:fld>
            <a:endParaRPr lang="en-US"/>
          </a:p>
        </p:txBody>
      </p:sp>
    </p:spTree>
    <p:extLst>
      <p:ext uri="{BB962C8B-B14F-4D97-AF65-F5344CB8AC3E}">
        <p14:creationId xmlns:p14="http://schemas.microsoft.com/office/powerpoint/2010/main" val="3538664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11:39 You know</a:t>
            </a:r>
          </a:p>
        </p:txBody>
      </p:sp>
      <p:sp>
        <p:nvSpPr>
          <p:cNvPr id="4" name="Slide Number Placeholder 3"/>
          <p:cNvSpPr>
            <a:spLocks noGrp="1"/>
          </p:cNvSpPr>
          <p:nvPr>
            <p:ph type="sldNum" sz="quarter" idx="5"/>
          </p:nvPr>
        </p:nvSpPr>
        <p:spPr/>
        <p:txBody>
          <a:bodyPr/>
          <a:lstStyle/>
          <a:p>
            <a:fld id="{9446E1A8-6D11-D944-BA46-3CE3E43A53DE}" type="slidenum">
              <a:rPr lang="en-US" smtClean="0"/>
              <a:pPr/>
              <a:t>20</a:t>
            </a:fld>
            <a:endParaRPr lang="en-US"/>
          </a:p>
        </p:txBody>
      </p:sp>
    </p:spTree>
    <p:extLst>
      <p:ext uri="{BB962C8B-B14F-4D97-AF65-F5344CB8AC3E}">
        <p14:creationId xmlns:p14="http://schemas.microsoft.com/office/powerpoint/2010/main" val="1288784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13:12 Think of it</a:t>
            </a:r>
          </a:p>
        </p:txBody>
      </p:sp>
      <p:sp>
        <p:nvSpPr>
          <p:cNvPr id="4" name="Slide Number Placeholder 3"/>
          <p:cNvSpPr>
            <a:spLocks noGrp="1"/>
          </p:cNvSpPr>
          <p:nvPr>
            <p:ph type="sldNum" sz="quarter" idx="5"/>
          </p:nvPr>
        </p:nvSpPr>
        <p:spPr/>
        <p:txBody>
          <a:bodyPr/>
          <a:lstStyle/>
          <a:p>
            <a:fld id="{9446E1A8-6D11-D944-BA46-3CE3E43A53DE}" type="slidenum">
              <a:rPr lang="en-US" smtClean="0"/>
              <a:pPr/>
              <a:t>21</a:t>
            </a:fld>
            <a:endParaRPr lang="en-US"/>
          </a:p>
        </p:txBody>
      </p:sp>
    </p:spTree>
    <p:extLst>
      <p:ext uri="{BB962C8B-B14F-4D97-AF65-F5344CB8AC3E}">
        <p14:creationId xmlns:p14="http://schemas.microsoft.com/office/powerpoint/2010/main" val="1643425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14:20 You know we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component of MBC is addressing procedural problems, such as adjusting medication doses. Integrating depression care management with care management of other chronic conditions has made treatment adjustment in primary care settings easier and more effective. There is a marked increase in the number of medications and management steps, so technology, integration, measurement, communication, and guidance should all work together to determine the best next step for patients. </a:t>
            </a:r>
          </a:p>
          <a:p>
            <a:endParaRPr lang="en-US" sz="1200" b="0" i="0"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a:p>
            <a:r>
              <a:rPr lang="en-US" sz="1200" b="0" i="1" kern="1200" dirty="0" err="1">
                <a:solidFill>
                  <a:schemeClr val="tx1"/>
                </a:solidFill>
                <a:effectLst/>
                <a:latin typeface="+mn-lt"/>
                <a:ea typeface="+mn-ea"/>
                <a:cs typeface="+mn-cs"/>
              </a:rPr>
              <a:t>Katon</a:t>
            </a:r>
            <a:r>
              <a:rPr lang="en-US" sz="1200" b="0" i="1" kern="1200" dirty="0">
                <a:solidFill>
                  <a:schemeClr val="tx1"/>
                </a:solidFill>
                <a:effectLst/>
                <a:latin typeface="+mn-lt"/>
                <a:ea typeface="+mn-ea"/>
                <a:cs typeface="+mn-cs"/>
              </a:rPr>
              <a:t> WJ, et al. </a:t>
            </a:r>
            <a:r>
              <a:rPr lang="en-US" sz="1200" b="0" i="0" kern="1200" dirty="0">
                <a:solidFill>
                  <a:schemeClr val="tx1"/>
                </a:solidFill>
                <a:effectLst/>
                <a:latin typeface="+mn-lt"/>
                <a:ea typeface="+mn-ea"/>
                <a:cs typeface="+mn-cs"/>
              </a:rPr>
              <a:t>Collaborative care for patients with depression and chronic illnesses. </a:t>
            </a:r>
            <a:r>
              <a:rPr lang="en-US" sz="1200" b="0" i="1" kern="1200" dirty="0">
                <a:solidFill>
                  <a:schemeClr val="tx1"/>
                </a:solidFill>
                <a:effectLst/>
                <a:latin typeface="+mn-lt"/>
                <a:ea typeface="+mn-ea"/>
                <a:cs typeface="+mn-cs"/>
              </a:rPr>
              <a:t>N </a:t>
            </a:r>
            <a:r>
              <a:rPr lang="en-US" sz="1200" b="0" i="1" kern="1200" dirty="0" err="1">
                <a:solidFill>
                  <a:schemeClr val="tx1"/>
                </a:solidFill>
                <a:effectLst/>
                <a:latin typeface="+mn-lt"/>
                <a:ea typeface="+mn-ea"/>
                <a:cs typeface="+mn-cs"/>
              </a:rPr>
              <a:t>Engl</a:t>
            </a:r>
            <a:r>
              <a:rPr lang="en-US" sz="1200" b="0" i="1" kern="1200" dirty="0">
                <a:solidFill>
                  <a:schemeClr val="tx1"/>
                </a:solidFill>
                <a:effectLst/>
                <a:latin typeface="+mn-lt"/>
                <a:ea typeface="+mn-ea"/>
                <a:cs typeface="+mn-cs"/>
              </a:rPr>
              <a:t> J Med. 2010 Dec 30; 363(27):2611-2620.</a:t>
            </a:r>
          </a:p>
          <a:p>
            <a:endParaRPr lang="en-US" dirty="0"/>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22</a:t>
            </a:fld>
            <a:endParaRPr lang="en-US"/>
          </a:p>
        </p:txBody>
      </p:sp>
    </p:spTree>
    <p:extLst>
      <p:ext uri="{BB962C8B-B14F-4D97-AF65-F5344CB8AC3E}">
        <p14:creationId xmlns:p14="http://schemas.microsoft.com/office/powerpoint/2010/main" val="2828957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16:09 Well you know</a:t>
            </a:r>
          </a:p>
        </p:txBody>
      </p:sp>
      <p:sp>
        <p:nvSpPr>
          <p:cNvPr id="4" name="Slide Number Placeholder 3"/>
          <p:cNvSpPr>
            <a:spLocks noGrp="1"/>
          </p:cNvSpPr>
          <p:nvPr>
            <p:ph type="sldNum" sz="quarter" idx="5"/>
          </p:nvPr>
        </p:nvSpPr>
        <p:spPr/>
        <p:txBody>
          <a:bodyPr/>
          <a:lstStyle/>
          <a:p>
            <a:fld id="{9446E1A8-6D11-D944-BA46-3CE3E43A53DE}" type="slidenum">
              <a:rPr lang="en-US" smtClean="0"/>
              <a:pPr/>
              <a:t>23</a:t>
            </a:fld>
            <a:endParaRPr lang="en-US"/>
          </a:p>
        </p:txBody>
      </p:sp>
    </p:spTree>
    <p:extLst>
      <p:ext uri="{BB962C8B-B14F-4D97-AF65-F5344CB8AC3E}">
        <p14:creationId xmlns:p14="http://schemas.microsoft.com/office/powerpoint/2010/main" val="2347364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17:34 So Karen, why don’t</a:t>
            </a:r>
          </a:p>
        </p:txBody>
      </p:sp>
      <p:sp>
        <p:nvSpPr>
          <p:cNvPr id="4" name="Slide Number Placeholder 3"/>
          <p:cNvSpPr>
            <a:spLocks noGrp="1"/>
          </p:cNvSpPr>
          <p:nvPr>
            <p:ph type="sldNum" sz="quarter" idx="5"/>
          </p:nvPr>
        </p:nvSpPr>
        <p:spPr/>
        <p:txBody>
          <a:bodyPr/>
          <a:lstStyle/>
          <a:p>
            <a:fld id="{9446E1A8-6D11-D944-BA46-3CE3E43A53DE}" type="slidenum">
              <a:rPr lang="en-US" smtClean="0"/>
              <a:pPr/>
              <a:t>24</a:t>
            </a:fld>
            <a:endParaRPr lang="en-US"/>
          </a:p>
        </p:txBody>
      </p:sp>
    </p:spTree>
    <p:extLst>
      <p:ext uri="{BB962C8B-B14F-4D97-AF65-F5344CB8AC3E}">
        <p14:creationId xmlns:p14="http://schemas.microsoft.com/office/powerpoint/2010/main" val="1244894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17:48 Sure, well first of all</a:t>
            </a:r>
          </a:p>
        </p:txBody>
      </p:sp>
      <p:sp>
        <p:nvSpPr>
          <p:cNvPr id="4" name="Slide Number Placeholder 3"/>
          <p:cNvSpPr>
            <a:spLocks noGrp="1"/>
          </p:cNvSpPr>
          <p:nvPr>
            <p:ph type="sldNum" sz="quarter" idx="5"/>
          </p:nvPr>
        </p:nvSpPr>
        <p:spPr/>
        <p:txBody>
          <a:bodyPr/>
          <a:lstStyle/>
          <a:p>
            <a:fld id="{9446E1A8-6D11-D944-BA46-3CE3E43A53DE}" type="slidenum">
              <a:rPr lang="en-US" smtClean="0"/>
              <a:pPr/>
              <a:t>25</a:t>
            </a:fld>
            <a:endParaRPr lang="en-US"/>
          </a:p>
        </p:txBody>
      </p:sp>
    </p:spTree>
    <p:extLst>
      <p:ext uri="{BB962C8B-B14F-4D97-AF65-F5344CB8AC3E}">
        <p14:creationId xmlns:p14="http://schemas.microsoft.com/office/powerpoint/2010/main" val="2165600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18:01 So we want them</a:t>
            </a:r>
          </a:p>
        </p:txBody>
      </p:sp>
      <p:sp>
        <p:nvSpPr>
          <p:cNvPr id="4" name="Slide Number Placeholder 3"/>
          <p:cNvSpPr>
            <a:spLocks noGrp="1"/>
          </p:cNvSpPr>
          <p:nvPr>
            <p:ph type="sldNum" sz="quarter" idx="5"/>
          </p:nvPr>
        </p:nvSpPr>
        <p:spPr/>
        <p:txBody>
          <a:bodyPr/>
          <a:lstStyle/>
          <a:p>
            <a:fld id="{9446E1A8-6D11-D944-BA46-3CE3E43A53DE}" type="slidenum">
              <a:rPr lang="en-US" smtClean="0"/>
              <a:pPr/>
              <a:t>26</a:t>
            </a:fld>
            <a:endParaRPr lang="en-US"/>
          </a:p>
        </p:txBody>
      </p:sp>
    </p:spTree>
    <p:extLst>
      <p:ext uri="{BB962C8B-B14F-4D97-AF65-F5344CB8AC3E}">
        <p14:creationId xmlns:p14="http://schemas.microsoft.com/office/powerpoint/2010/main" val="3186319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18:56 So we started her</a:t>
            </a:r>
          </a:p>
        </p:txBody>
      </p:sp>
      <p:sp>
        <p:nvSpPr>
          <p:cNvPr id="4" name="Slide Number Placeholder 3"/>
          <p:cNvSpPr>
            <a:spLocks noGrp="1"/>
          </p:cNvSpPr>
          <p:nvPr>
            <p:ph type="sldNum" sz="quarter" idx="5"/>
          </p:nvPr>
        </p:nvSpPr>
        <p:spPr/>
        <p:txBody>
          <a:bodyPr/>
          <a:lstStyle/>
          <a:p>
            <a:fld id="{9446E1A8-6D11-D944-BA46-3CE3E43A53DE}" type="slidenum">
              <a:rPr lang="en-US" smtClean="0"/>
              <a:pPr/>
              <a:t>27</a:t>
            </a:fld>
            <a:endParaRPr lang="en-US"/>
          </a:p>
        </p:txBody>
      </p:sp>
    </p:spTree>
    <p:extLst>
      <p:ext uri="{BB962C8B-B14F-4D97-AF65-F5344CB8AC3E}">
        <p14:creationId xmlns:p14="http://schemas.microsoft.com/office/powerpoint/2010/main" val="253313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20:30 [After he says… step for Barbara]</a:t>
            </a:r>
          </a:p>
          <a:p>
            <a:endParaRPr lang="en-US" dirty="0"/>
          </a:p>
          <a:p>
            <a:r>
              <a:rPr lang="en-US" dirty="0"/>
              <a:t>*cut 20:31 – 21:00 [reading of answer options]</a:t>
            </a:r>
          </a:p>
        </p:txBody>
      </p:sp>
      <p:sp>
        <p:nvSpPr>
          <p:cNvPr id="4" name="Slide Number Placeholder 3"/>
          <p:cNvSpPr>
            <a:spLocks noGrp="1"/>
          </p:cNvSpPr>
          <p:nvPr>
            <p:ph type="sldNum" sz="quarter" idx="5"/>
          </p:nvPr>
        </p:nvSpPr>
        <p:spPr/>
        <p:txBody>
          <a:bodyPr/>
          <a:lstStyle/>
          <a:p>
            <a:fld id="{9446E1A8-6D11-D944-BA46-3CE3E43A53DE}" type="slidenum">
              <a:rPr lang="en-US" smtClean="0"/>
              <a:pPr/>
              <a:t>28</a:t>
            </a:fld>
            <a:endParaRPr lang="en-US"/>
          </a:p>
        </p:txBody>
      </p:sp>
    </p:spTree>
    <p:extLst>
      <p:ext uri="{BB962C8B-B14F-4D97-AF65-F5344CB8AC3E}">
        <p14:creationId xmlns:p14="http://schemas.microsoft.com/office/powerpoint/2010/main" val="1814433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21:01 The majority</a:t>
            </a:r>
          </a:p>
        </p:txBody>
      </p:sp>
    </p:spTree>
    <p:extLst>
      <p:ext uri="{BB962C8B-B14F-4D97-AF65-F5344CB8AC3E}">
        <p14:creationId xmlns:p14="http://schemas.microsoft.com/office/powerpoint/2010/main" val="423191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0:27 CME Outfitters</a:t>
            </a:r>
          </a:p>
        </p:txBody>
      </p:sp>
      <p:sp>
        <p:nvSpPr>
          <p:cNvPr id="4" name="Slide Number Placeholder 3"/>
          <p:cNvSpPr>
            <a:spLocks noGrp="1"/>
          </p:cNvSpPr>
          <p:nvPr>
            <p:ph type="sldNum" sz="quarter" idx="5"/>
          </p:nvPr>
        </p:nvSpPr>
        <p:spPr/>
        <p:txBody>
          <a:bodyPr/>
          <a:lstStyle/>
          <a:p>
            <a:fld id="{9446E1A8-6D11-D944-BA46-3CE3E43A53DE}" type="slidenum">
              <a:rPr lang="en-US" smtClean="0"/>
              <a:pPr/>
              <a:t>3</a:t>
            </a:fld>
            <a:endParaRPr lang="en-US"/>
          </a:p>
        </p:txBody>
      </p:sp>
    </p:spTree>
    <p:extLst>
      <p:ext uri="{BB962C8B-B14F-4D97-AF65-F5344CB8AC3E}">
        <p14:creationId xmlns:p14="http://schemas.microsoft.com/office/powerpoint/2010/main" val="231202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22:38 You know we</a:t>
            </a:r>
          </a:p>
        </p:txBody>
      </p:sp>
      <p:sp>
        <p:nvSpPr>
          <p:cNvPr id="4" name="Slide Number Placeholder 3"/>
          <p:cNvSpPr>
            <a:spLocks noGrp="1"/>
          </p:cNvSpPr>
          <p:nvPr>
            <p:ph type="sldNum" sz="quarter" idx="5"/>
          </p:nvPr>
        </p:nvSpPr>
        <p:spPr/>
        <p:txBody>
          <a:bodyPr/>
          <a:lstStyle/>
          <a:p>
            <a:fld id="{9446E1A8-6D11-D944-BA46-3CE3E43A53DE}" type="slidenum">
              <a:rPr lang="en-US" smtClean="0"/>
              <a:pPr/>
              <a:t>30</a:t>
            </a:fld>
            <a:endParaRPr lang="en-US"/>
          </a:p>
        </p:txBody>
      </p:sp>
    </p:spTree>
    <p:extLst>
      <p:ext uri="{BB962C8B-B14F-4D97-AF65-F5344CB8AC3E}">
        <p14:creationId xmlns:p14="http://schemas.microsoft.com/office/powerpoint/2010/main" val="863412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kern="1200" dirty="0">
                <a:solidFill>
                  <a:schemeClr val="tx1"/>
                </a:solidFill>
                <a:effectLst/>
                <a:latin typeface="+mn-lt"/>
                <a:ea typeface="+mn-ea"/>
                <a:cs typeface="+mn-cs"/>
              </a:rPr>
              <a:t>25:29 I think your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Andersom</a:t>
            </a:r>
            <a:r>
              <a:rPr lang="en-US" sz="1200" b="0" i="0" kern="1200" dirty="0">
                <a:solidFill>
                  <a:schemeClr val="tx1"/>
                </a:solidFill>
                <a:effectLst/>
                <a:latin typeface="+mn-lt"/>
                <a:ea typeface="+mn-ea"/>
                <a:cs typeface="+mn-cs"/>
              </a:rPr>
              <a:t> IM, et al. Evidence-based guidelines for treating depressive disorders with antidepressants: a revision of the 2000 British Association for Psychopharmacology guidelines. J </a:t>
            </a:r>
            <a:r>
              <a:rPr lang="en-US" sz="1200" b="0" i="0" kern="1200" dirty="0" err="1">
                <a:solidFill>
                  <a:schemeClr val="tx1"/>
                </a:solidFill>
                <a:effectLst/>
                <a:latin typeface="+mn-lt"/>
                <a:ea typeface="+mn-ea"/>
                <a:cs typeface="+mn-cs"/>
              </a:rPr>
              <a:t>Psychopharmacol</a:t>
            </a:r>
            <a:r>
              <a:rPr lang="en-US" sz="1200" b="0" i="0" kern="1200" dirty="0">
                <a:solidFill>
                  <a:schemeClr val="tx1"/>
                </a:solidFill>
                <a:effectLst/>
                <a:latin typeface="+mn-lt"/>
                <a:ea typeface="+mn-ea"/>
                <a:cs typeface="+mn-cs"/>
              </a:rPr>
              <a:t>. 2008 Jun;22(4):343-96.</a:t>
            </a:r>
          </a:p>
          <a:p>
            <a:endParaRPr lang="en-US" dirty="0"/>
          </a:p>
          <a:p>
            <a:r>
              <a:rPr lang="en-US" sz="1200" b="0" i="0" kern="1200" dirty="0">
                <a:solidFill>
                  <a:schemeClr val="tx1"/>
                </a:solidFill>
                <a:effectLst/>
                <a:latin typeface="+mn-lt"/>
                <a:ea typeface="+mn-ea"/>
                <a:cs typeface="+mn-cs"/>
              </a:rPr>
              <a:t>A revision of the 2000 British Association for Psychopharmacology evidence-based guidelines for treating depressive disorders with antidepressants was undertaken to incorporate new evidence and to update the recommendations where appropriate. A consensus meeting involving experts in depressive disorders and their management was held in May 2006. Key areas in treating depression were reviewed, and the strength of evidence and clinical implications were considered. The guidelines were drawn up after extensive feedback from participants and interested parties. A literature review is provided, which identifies the quality of evidence to inform the recommendations, the strength of which are based on the level of evidence. These guidelines cover the nature and detection of depressive disorders, acute treatment with antidepressant drugs, choice of drug versus alternative treatment, practical issues in prescribing and management, next-step treatment, relapse prevention, treatment of relapse, and stopping treatment</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Gelenberg</a:t>
            </a:r>
            <a:r>
              <a:rPr lang="en-US" sz="1200" b="0" i="0" kern="1200" dirty="0">
                <a:solidFill>
                  <a:schemeClr val="tx1"/>
                </a:solidFill>
                <a:effectLst/>
                <a:latin typeface="+mn-lt"/>
                <a:ea typeface="+mn-ea"/>
                <a:cs typeface="+mn-cs"/>
              </a:rPr>
              <a:t> AJ, et al. </a:t>
            </a:r>
            <a:r>
              <a:rPr lang="en-US" dirty="0"/>
              <a:t>PRACTICE GUIDELINE FOR THE Treatment of Patients With Major Depressive Disorder Third Edition. </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31</a:t>
            </a:fld>
            <a:endParaRPr lang="en-US"/>
          </a:p>
        </p:txBody>
      </p:sp>
    </p:spTree>
    <p:extLst>
      <p:ext uri="{BB962C8B-B14F-4D97-AF65-F5344CB8AC3E}">
        <p14:creationId xmlns:p14="http://schemas.microsoft.com/office/powerpoint/2010/main" val="2075718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27:21 Well for me</a:t>
            </a:r>
          </a:p>
        </p:txBody>
      </p:sp>
      <p:sp>
        <p:nvSpPr>
          <p:cNvPr id="4" name="Slide Number Placeholder 3"/>
          <p:cNvSpPr>
            <a:spLocks noGrp="1"/>
          </p:cNvSpPr>
          <p:nvPr>
            <p:ph type="sldNum" sz="quarter" idx="5"/>
          </p:nvPr>
        </p:nvSpPr>
        <p:spPr/>
        <p:txBody>
          <a:bodyPr/>
          <a:lstStyle/>
          <a:p>
            <a:fld id="{9446E1A8-6D11-D944-BA46-3CE3E43A53DE}" type="slidenum">
              <a:rPr lang="en-US" smtClean="0"/>
              <a:pPr/>
              <a:t>32</a:t>
            </a:fld>
            <a:endParaRPr lang="en-US"/>
          </a:p>
        </p:txBody>
      </p:sp>
    </p:spTree>
    <p:extLst>
      <p:ext uri="{BB962C8B-B14F-4D97-AF65-F5344CB8AC3E}">
        <p14:creationId xmlns:p14="http://schemas.microsoft.com/office/powerpoint/2010/main" val="811715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kern="1200" dirty="0">
                <a:solidFill>
                  <a:schemeClr val="tx1"/>
                </a:solidFill>
                <a:effectLst/>
                <a:latin typeface="+mn-lt"/>
                <a:ea typeface="+mn-ea"/>
                <a:cs typeface="+mn-cs"/>
              </a:rPr>
              <a:t>28:54 And two of our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Vilazodone is 5-HT</a:t>
            </a:r>
            <a:r>
              <a:rPr lang="en-US" sz="1200" b="0" i="0" kern="1200" baseline="-25000" dirty="0">
                <a:solidFill>
                  <a:schemeClr val="tx1"/>
                </a:solidFill>
                <a:effectLst/>
                <a:latin typeface="+mn-lt"/>
                <a:ea typeface="+mn-ea"/>
                <a:cs typeface="+mn-cs"/>
              </a:rPr>
              <a:t>1A</a:t>
            </a:r>
            <a:r>
              <a:rPr lang="en-US" sz="1200" b="0" i="0" kern="1200" dirty="0">
                <a:solidFill>
                  <a:schemeClr val="tx1"/>
                </a:solidFill>
                <a:effectLst/>
                <a:latin typeface="+mn-lt"/>
                <a:ea typeface="+mn-ea"/>
                <a:cs typeface="+mn-cs"/>
              </a:rPr>
              <a:t> partial agonist, SERT inhibitor</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Chapter 85: Major Depressive Disorder</a:t>
            </a:r>
          </a:p>
          <a:p>
            <a:endParaRPr lang="en-US" dirty="0"/>
          </a:p>
          <a:p>
            <a:r>
              <a:rPr lang="en-US" dirty="0" err="1"/>
              <a:t>Nomikos</a:t>
            </a:r>
            <a:r>
              <a:rPr lang="en-US" dirty="0"/>
              <a:t> GC, et al. Efficacy, safety, and tolerability of vortioxetine for the treatment of major depressive disorder in patients aged 55 years or older. CNS Spectrums (2017), 22, 348–362.</a:t>
            </a:r>
          </a:p>
          <a:p>
            <a:endParaRPr lang="en-US" dirty="0"/>
          </a:p>
          <a:p>
            <a:r>
              <a:rPr lang="en-US" dirty="0"/>
              <a:t>Objective. These post hoc analyses evaluate the efficacy, safety, and tolerability of vortioxetine versus placebo in patients aged ≥55 years with major depressive disorder (MDD). Methods. Study-level efficacy data from 12 short-term, fixed-dose, randomized, placebo-controlled trials of vortioxetine 5–20 mg/day were assessed using a random-effects meta-analysis. Adverse events (AEs), vital signs, ECG values, liver enzymes, and body weight were pooled from the same studies. Patients had baseline Montgomery–</a:t>
            </a:r>
            <a:r>
              <a:rPr lang="en-US" dirty="0" err="1"/>
              <a:t>Åsberg</a:t>
            </a:r>
            <a:r>
              <a:rPr lang="en-US" dirty="0"/>
              <a:t> Depression Rating Scale (MADRS) total scores ranging from 22–30. Results. 1508 patients (mean age = 62.4 years; range, 55–88 years) were included. Mean differences from placebo in change from baseline to study end (6/8 weeks) in MADRS were –2.56 (5 mg, n = 324, P = 0.035), –2.87 (10 mg, n = 222, P = 0.007), –1.32 (15 mg, n = 90, P = NS), and –4.65 (20 mg, n = 165, P = 0.012). Odds ratios for response versus placebo were 1.6 (5 mg, P = NS), 1.8 (10 mg, P = 0.002), 1.2 (15 mg, P = NS), and 2.5 (20 mg, P &lt;  0.001), and for remission versus placebo were 1.5 (5 mg, P = NS), 1.5 (10 mg, P = NS), 1.4 (15 mg, P = NS), and 2.7 (20 mg, P = 0.001). The proportion of patients with AEs for placebo and vortioxetine 5–20 mg was 61.5% and 62.3%, respectively, with no increase at increased doses. Vortioxetine demonstrated a placebo-level incidence of serious AEs (1.2%). AEs occurring in ≥5% of any treatment group were nausea, headache, diarrhea, dizziness, dry mouth, constipation, fatigue, vomiting, and anxiety. No clinically significant mean changes in vital signs, ECG values, liver enzymes, or body weight emerged during treatment. Conclusion. Vortioxetine 5–20 mg/day is efficacious and well tolerated in MDD patients aged ≥55 years, a group that is often comorbid with other conditions and treated with other medications.</a:t>
            </a:r>
          </a:p>
        </p:txBody>
      </p:sp>
      <p:sp>
        <p:nvSpPr>
          <p:cNvPr id="4" name="Slide Number Placeholder 3"/>
          <p:cNvSpPr>
            <a:spLocks noGrp="1"/>
          </p:cNvSpPr>
          <p:nvPr>
            <p:ph type="sldNum" sz="quarter" idx="10"/>
          </p:nvPr>
        </p:nvSpPr>
        <p:spPr/>
        <p:txBody>
          <a:bodyPr/>
          <a:lstStyle/>
          <a:p>
            <a:pPr marL="0" marR="0" lvl="0" indent="0" algn="r" defTabSz="891357" rtl="0" eaLnBrk="1" fontAlgn="auto" latinLnBrk="0" hangingPunct="1">
              <a:lnSpc>
                <a:spcPct val="100000"/>
              </a:lnSpc>
              <a:spcBef>
                <a:spcPts val="0"/>
              </a:spcBef>
              <a:spcAft>
                <a:spcPts val="0"/>
              </a:spcAft>
              <a:buClrTx/>
              <a:buSzTx/>
              <a:buFontTx/>
              <a:buNone/>
              <a:tabLst/>
              <a:defRPr/>
            </a:pPr>
            <a:fld id="{A10FF874-054A-4D8B-A613-3A7FFE25B5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135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342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29:28 I have a slide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Vortioxetine for major depressive disorder: a systematic review of the efficacy and safety profile for this newly approved antidepressant - what is the number needed to treat, number needed to harm and likelihood to be helped or harmed?</a:t>
            </a:r>
          </a:p>
          <a:p>
            <a:endParaRPr lang="en-US" dirty="0"/>
          </a:p>
          <a:p>
            <a:r>
              <a:rPr lang="en-US" sz="1200" b="1" i="0" kern="1200" dirty="0">
                <a:solidFill>
                  <a:schemeClr val="tx1"/>
                </a:solidFill>
                <a:effectLst/>
                <a:latin typeface="+mn-lt"/>
                <a:ea typeface="+mn-ea"/>
                <a:cs typeface="+mn-cs"/>
              </a:rPr>
              <a:t>Abstract</a:t>
            </a:r>
          </a:p>
          <a:p>
            <a:r>
              <a:rPr lang="en-US" sz="1200" b="1" i="0" kern="1200" dirty="0">
                <a:solidFill>
                  <a:schemeClr val="tx1"/>
                </a:solidFill>
                <a:effectLst/>
                <a:latin typeface="+mn-lt"/>
                <a:ea typeface="+mn-ea"/>
                <a:cs typeface="+mn-cs"/>
              </a:rPr>
              <a:t>Objective: </a:t>
            </a:r>
            <a:r>
              <a:rPr lang="en-US" sz="1200" b="0" i="0" kern="1200" dirty="0">
                <a:solidFill>
                  <a:schemeClr val="tx1"/>
                </a:solidFill>
                <a:effectLst/>
                <a:latin typeface="+mn-lt"/>
                <a:ea typeface="+mn-ea"/>
                <a:cs typeface="+mn-cs"/>
              </a:rPr>
              <a:t>To describe the efficacy and safety of vortioxetine for the treatment of major depressive disorder (MDD).</a:t>
            </a:r>
          </a:p>
          <a:p>
            <a:r>
              <a:rPr lang="en-US" sz="1200" b="1" i="0" kern="1200" dirty="0">
                <a:solidFill>
                  <a:schemeClr val="tx1"/>
                </a:solidFill>
                <a:effectLst/>
                <a:latin typeface="+mn-lt"/>
                <a:ea typeface="+mn-ea"/>
                <a:cs typeface="+mn-cs"/>
              </a:rPr>
              <a:t>Data sources: </a:t>
            </a:r>
            <a:r>
              <a:rPr lang="en-US" sz="1200" b="0" i="0" kern="1200" dirty="0">
                <a:solidFill>
                  <a:schemeClr val="tx1"/>
                </a:solidFill>
                <a:effectLst/>
                <a:latin typeface="+mn-lt"/>
                <a:ea typeface="+mn-ea"/>
                <a:cs typeface="+mn-cs"/>
              </a:rPr>
              <a:t>The pivotal registration trials were accessed by querying http://</a:t>
            </a:r>
            <a:r>
              <a:rPr lang="en-US" sz="1200" b="0" i="0" kern="1200" dirty="0" err="1">
                <a:solidFill>
                  <a:schemeClr val="tx1"/>
                </a:solidFill>
                <a:effectLst/>
                <a:latin typeface="+mn-lt"/>
                <a:ea typeface="+mn-ea"/>
                <a:cs typeface="+mn-cs"/>
              </a:rPr>
              <a:t>www.ncbi.nlm.nih.gov</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pubmed</a:t>
            </a:r>
            <a:r>
              <a:rPr lang="en-US" sz="1200" b="0" i="0" kern="1200" dirty="0">
                <a:solidFill>
                  <a:schemeClr val="tx1"/>
                </a:solidFill>
                <a:effectLst/>
                <a:latin typeface="+mn-lt"/>
                <a:ea typeface="+mn-ea"/>
                <a:cs typeface="+mn-cs"/>
              </a:rPr>
              <a:t>/, http://</a:t>
            </a:r>
            <a:r>
              <a:rPr lang="en-US" sz="1200" b="0" i="0" kern="1200" dirty="0" err="1">
                <a:solidFill>
                  <a:schemeClr val="tx1"/>
                </a:solidFill>
                <a:effectLst/>
                <a:latin typeface="+mn-lt"/>
                <a:ea typeface="+mn-ea"/>
                <a:cs typeface="+mn-cs"/>
              </a:rPr>
              <a:t>www.clinicaltrialsregister.eu</a:t>
            </a:r>
            <a:r>
              <a:rPr lang="en-US" sz="1200" b="0" i="0" kern="1200" dirty="0">
                <a:solidFill>
                  <a:schemeClr val="tx1"/>
                </a:solidFill>
                <a:effectLst/>
                <a:latin typeface="+mn-lt"/>
                <a:ea typeface="+mn-ea"/>
                <a:cs typeface="+mn-cs"/>
              </a:rPr>
              <a:t> and http://</a:t>
            </a:r>
            <a:r>
              <a:rPr lang="en-US" sz="1200" b="0" i="0" kern="1200" dirty="0" err="1">
                <a:solidFill>
                  <a:schemeClr val="tx1"/>
                </a:solidFill>
                <a:effectLst/>
                <a:latin typeface="+mn-lt"/>
                <a:ea typeface="+mn-ea"/>
                <a:cs typeface="+mn-cs"/>
              </a:rPr>
              <a:t>www.clinicaltrials.gov</a:t>
            </a:r>
            <a:r>
              <a:rPr lang="en-US" sz="1200" b="0" i="0" kern="1200" dirty="0">
                <a:solidFill>
                  <a:schemeClr val="tx1"/>
                </a:solidFill>
                <a:effectLst/>
                <a:latin typeface="+mn-lt"/>
                <a:ea typeface="+mn-ea"/>
                <a:cs typeface="+mn-cs"/>
              </a:rPr>
              <a:t> for the search terms 'vortioxetine' and 'Lu AA21004', and by obtaining posters presented at congresses. Product labelling provided additional information.</a:t>
            </a:r>
          </a:p>
          <a:p>
            <a:r>
              <a:rPr lang="en-US" sz="1200" b="1" i="0" kern="1200" dirty="0">
                <a:solidFill>
                  <a:schemeClr val="tx1"/>
                </a:solidFill>
                <a:effectLst/>
                <a:latin typeface="+mn-lt"/>
                <a:ea typeface="+mn-ea"/>
                <a:cs typeface="+mn-cs"/>
              </a:rPr>
              <a:t>Study selection: </a:t>
            </a:r>
            <a:r>
              <a:rPr lang="en-US" sz="1200" b="0" i="0" kern="1200" dirty="0">
                <a:solidFill>
                  <a:schemeClr val="tx1"/>
                </a:solidFill>
                <a:effectLst/>
                <a:latin typeface="+mn-lt"/>
                <a:ea typeface="+mn-ea"/>
                <a:cs typeface="+mn-cs"/>
              </a:rPr>
              <a:t>All available clinical reports of studies were identified.</a:t>
            </a:r>
          </a:p>
          <a:p>
            <a:r>
              <a:rPr lang="en-US" sz="1200" b="1" i="0" kern="1200" dirty="0">
                <a:solidFill>
                  <a:schemeClr val="tx1"/>
                </a:solidFill>
                <a:effectLst/>
                <a:latin typeface="+mn-lt"/>
                <a:ea typeface="+mn-ea"/>
                <a:cs typeface="+mn-cs"/>
              </a:rPr>
              <a:t>Data extraction: </a:t>
            </a:r>
            <a:r>
              <a:rPr lang="en-US" sz="1200" b="0" i="0" kern="1200" dirty="0">
                <a:solidFill>
                  <a:schemeClr val="tx1"/>
                </a:solidFill>
                <a:effectLst/>
                <a:latin typeface="+mn-lt"/>
                <a:ea typeface="+mn-ea"/>
                <a:cs typeface="+mn-cs"/>
              </a:rPr>
              <a:t>Descriptions of the principal results and calculation of number needed to treat (NNT) and number needed to harm (NNH) for relevant dichotomous outcomes were extracted from the available study reports and other sources of information.</a:t>
            </a:r>
          </a:p>
          <a:p>
            <a:r>
              <a:rPr lang="en-US" sz="1200" b="1" i="0" kern="1200" dirty="0">
                <a:solidFill>
                  <a:schemeClr val="tx1"/>
                </a:solidFill>
                <a:effectLst/>
                <a:latin typeface="+mn-lt"/>
                <a:ea typeface="+mn-ea"/>
                <a:cs typeface="+mn-cs"/>
              </a:rPr>
              <a:t>Data synthesis: </a:t>
            </a:r>
            <a:r>
              <a:rPr lang="en-US" sz="1200" b="0" i="0" kern="1200" dirty="0">
                <a:solidFill>
                  <a:schemeClr val="tx1"/>
                </a:solidFill>
                <a:effectLst/>
                <a:latin typeface="+mn-lt"/>
                <a:ea typeface="+mn-ea"/>
                <a:cs typeface="+mn-cs"/>
              </a:rPr>
              <a:t>Vortioxetine is a multi-modal antidepressant that functions as a human 5-HT3A and 5-HT7 receptor antagonist, 5-HT1B receptor partial agonist, 5-HT1A receptor agonist, and inhibitor of the serotonin transporter. The recommended dose range is 5-20 mg/day. Approval for the treatment of MDD was based on a clinical development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that included six positive 6-8 week studies, including one study in elderly people, and one positive maintenance study in adults. In the informative short-term studies in non-elderly patients, NNT for response with vortioxetine vs. placebo was 7 (95% CI 6-9), and NNT for remission vs. placebo was 11 (95% CI 8-17). NNH for discontinuation because of an adverse event (AE) was 36 (95% CI 24-70). The most commonly encountered AEs (incidence ≥ 5% and at least twice the rate of placebo) as identified in product labelling were nausea, constipation and vomiting, with NNH values vs. placebo of 6 (95% CI 6-7), 64 (95% CI 37-240), and 28 (95% CI 23-38), respectively. Changes in weight were not clinically relevant.</a:t>
            </a:r>
          </a:p>
          <a:p>
            <a:r>
              <a:rPr lang="en-US" sz="1200" b="1" i="0" kern="1200" dirty="0">
                <a:solidFill>
                  <a:schemeClr val="tx1"/>
                </a:solidFill>
                <a:effectLst/>
                <a:latin typeface="+mn-lt"/>
                <a:ea typeface="+mn-ea"/>
                <a:cs typeface="+mn-cs"/>
              </a:rPr>
              <a:t>Conclusions: </a:t>
            </a:r>
            <a:r>
              <a:rPr lang="en-US" sz="1200" b="0" i="0" kern="1200" dirty="0">
                <a:solidFill>
                  <a:schemeClr val="tx1"/>
                </a:solidFill>
                <a:effectLst/>
                <a:latin typeface="+mn-lt"/>
                <a:ea typeface="+mn-ea"/>
                <a:cs typeface="+mn-cs"/>
              </a:rPr>
              <a:t>Vortioxetine represents another option for the treatment of MDD. Vortioxetine appears to have a </a:t>
            </a:r>
            <a:r>
              <a:rPr lang="en-US" sz="1200" b="0" i="0" kern="1200" dirty="0" err="1">
                <a:solidFill>
                  <a:schemeClr val="tx1"/>
                </a:solidFill>
                <a:effectLst/>
                <a:latin typeface="+mn-lt"/>
                <a:ea typeface="+mn-ea"/>
                <a:cs typeface="+mn-cs"/>
              </a:rPr>
              <a:t>favourable</a:t>
            </a:r>
            <a:r>
              <a:rPr lang="en-US" sz="1200" b="0" i="0" kern="1200" dirty="0">
                <a:solidFill>
                  <a:schemeClr val="tx1"/>
                </a:solidFill>
                <a:effectLst/>
                <a:latin typeface="+mn-lt"/>
                <a:ea typeface="+mn-ea"/>
                <a:cs typeface="+mn-cs"/>
              </a:rPr>
              <a:t> weight-gain profile. Additional information regarding the time course of response/remission and for the commonly occurring AE of nausea would be helpful to better </a:t>
            </a:r>
            <a:r>
              <a:rPr lang="en-US" sz="1200" b="0" i="0" kern="1200" dirty="0" err="1">
                <a:solidFill>
                  <a:schemeClr val="tx1"/>
                </a:solidFill>
                <a:effectLst/>
                <a:latin typeface="+mn-lt"/>
                <a:ea typeface="+mn-ea"/>
                <a:cs typeface="+mn-cs"/>
              </a:rPr>
              <a:t>characterise</a:t>
            </a:r>
            <a:r>
              <a:rPr lang="en-US" sz="1200" b="0" i="0" kern="1200" dirty="0">
                <a:solidFill>
                  <a:schemeClr val="tx1"/>
                </a:solidFill>
                <a:effectLst/>
                <a:latin typeface="+mn-lt"/>
                <a:ea typeface="+mn-ea"/>
                <a:cs typeface="+mn-cs"/>
              </a:rPr>
              <a:t> this agent. Pending clinical trials include those examining cognitive dysfunction that can accompany MDD.</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34</a:t>
            </a:fld>
            <a:endParaRPr lang="en-US"/>
          </a:p>
        </p:txBody>
      </p:sp>
    </p:spTree>
    <p:extLst>
      <p:ext uri="{BB962C8B-B14F-4D97-AF65-F5344CB8AC3E}">
        <p14:creationId xmlns:p14="http://schemas.microsoft.com/office/powerpoint/2010/main" val="701176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sz="1200" dirty="0"/>
              <a:t>29:55 Now with respect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lt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alt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alt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alt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sz="1200" dirty="0"/>
              <a:t>Thase ME et al. </a:t>
            </a:r>
            <a:r>
              <a:rPr lang="en-US" sz="1200" b="1" i="0" kern="1200" dirty="0">
                <a:solidFill>
                  <a:schemeClr val="tx1"/>
                </a:solidFill>
                <a:effectLst/>
                <a:latin typeface="+mn-lt"/>
                <a:ea typeface="+mn-ea"/>
                <a:cs typeface="+mn-cs"/>
              </a:rPr>
              <a:t>A meta-analysis of randomized, placebo-controlled trials of vortioxetine for the treatment of major depressive disorder in adults.</a:t>
            </a:r>
            <a:r>
              <a:rPr lang="en-GB" altLang="en-US" sz="1200" dirty="0"/>
              <a:t> </a:t>
            </a:r>
            <a:r>
              <a:rPr lang="en-GB" altLang="en-US" sz="1200" i="1" dirty="0"/>
              <a:t>Eur </a:t>
            </a:r>
            <a:r>
              <a:rPr lang="en-GB" altLang="en-US" sz="1200" i="1" dirty="0" err="1"/>
              <a:t>Neuropsychopharmaco</a:t>
            </a:r>
            <a:endParaRPr lang="en-GB" altLang="en-US" sz="1200"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altLang="en-US" sz="120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efficacy and safety of vortioxetine, an antidepressant approved for the treatment of adults with major depressive disorder (MDD), was studied in 11 randomized, double-blind, placebo-controlled trials of 6/8 weeks</a:t>
            </a:r>
            <a:r>
              <a:rPr lang="he-IL"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treatment duration. An aggregated study-level meta-analysis was conducted to estimate the magnitude and dose-relationship of the clinical effect of approved doses of vortioxetine (5-20mg/day). The primary outcome measure was change from baseline to endpoint in Montgomery-</a:t>
            </a:r>
            <a:r>
              <a:rPr lang="en-US" sz="1200" b="0" i="0" kern="1200" dirty="0" err="1">
                <a:solidFill>
                  <a:schemeClr val="tx1"/>
                </a:solidFill>
                <a:effectLst/>
                <a:latin typeface="+mn-lt"/>
                <a:ea typeface="+mn-ea"/>
                <a:cs typeface="+mn-cs"/>
              </a:rPr>
              <a:t>Åsberg</a:t>
            </a:r>
            <a:r>
              <a:rPr lang="en-US" sz="1200" b="0" i="0" kern="1200" dirty="0">
                <a:solidFill>
                  <a:schemeClr val="tx1"/>
                </a:solidFill>
                <a:effectLst/>
                <a:latin typeface="+mn-lt"/>
                <a:ea typeface="+mn-ea"/>
                <a:cs typeface="+mn-cs"/>
              </a:rPr>
              <a:t> Depression Rating Scale (MADRS) total score. Differences from placebo were analyzed using mixed model for repeated measurements (MMRM) analysis, with a sensitivity analysis also conducted using last observation carried forward. Secondary outcomes included MADRS single-item scores, response rate (≥50% reduction in baseline MADRS), remission rate (MADRS ≤10), and Clinical Global Impressions scores. Across the 11 studies, 1824 patients were treated with placebo and 3304 with vortioxetine (5mg/day: n=1001; 10mg/day: n=1042; 15mg/day: n=449; 20mg/day: n=812). The MMRM meta-analysis demonstrated that vortioxetine 5, 10, and 20mg/day were associated with significant reductions in MADRS total score (</a:t>
            </a:r>
            <a:r>
              <a:rPr lang="el-GR" sz="1200" b="0" i="0" kern="1200" dirty="0">
                <a:solidFill>
                  <a:schemeClr val="tx1"/>
                </a:solidFill>
                <a:effectLst/>
                <a:latin typeface="+mn-lt"/>
                <a:ea typeface="+mn-ea"/>
                <a:cs typeface="+mn-cs"/>
              </a:rPr>
              <a:t>Δ-2.27, Δ-3.57, </a:t>
            </a:r>
            <a:r>
              <a:rPr lang="en-US" sz="1200" b="0" i="0" kern="1200" dirty="0">
                <a:solidFill>
                  <a:schemeClr val="tx1"/>
                </a:solidFill>
                <a:effectLst/>
                <a:latin typeface="+mn-lt"/>
                <a:ea typeface="+mn-ea"/>
                <a:cs typeface="+mn-cs"/>
              </a:rPr>
              <a:t>and </a:t>
            </a:r>
            <a:r>
              <a:rPr lang="el-GR" sz="1200" b="0" i="0" kern="1200" dirty="0">
                <a:solidFill>
                  <a:schemeClr val="tx1"/>
                </a:solidFill>
                <a:effectLst/>
                <a:latin typeface="+mn-lt"/>
                <a:ea typeface="+mn-ea"/>
                <a:cs typeface="+mn-cs"/>
              </a:rPr>
              <a:t>Δ-4.57, </a:t>
            </a:r>
            <a:r>
              <a:rPr lang="en-US" sz="1200" b="0" i="0" kern="1200" dirty="0">
                <a:solidFill>
                  <a:schemeClr val="tx1"/>
                </a:solidFill>
                <a:effectLst/>
                <a:latin typeface="+mn-lt"/>
                <a:ea typeface="+mn-ea"/>
                <a:cs typeface="+mn-cs"/>
              </a:rPr>
              <a:t>respectively; p&lt;0.01) versus placebo. The effects of 15mg/day (</a:t>
            </a:r>
            <a:r>
              <a:rPr lang="el-GR" sz="1200" b="0" i="0" kern="1200" dirty="0">
                <a:solidFill>
                  <a:schemeClr val="tx1"/>
                </a:solidFill>
                <a:effectLst/>
                <a:latin typeface="+mn-lt"/>
                <a:ea typeface="+mn-ea"/>
                <a:cs typeface="+mn-cs"/>
              </a:rPr>
              <a:t>Δ-2.60; </a:t>
            </a:r>
            <a:r>
              <a:rPr lang="en-US" sz="1200" b="0" i="0" kern="1200" dirty="0">
                <a:solidFill>
                  <a:schemeClr val="tx1"/>
                </a:solidFill>
                <a:effectLst/>
                <a:latin typeface="+mn-lt"/>
                <a:ea typeface="+mn-ea"/>
                <a:cs typeface="+mn-cs"/>
              </a:rPr>
              <a:t>p=0.105) were not significantly different from placebo. Vortioxetine 10 and 20mg/day were associated with significant reductions in 9 of 10 MADRS single-item scores. Vortioxetine treatment was also associated with significantly higher rates of response and remission and with significant improvements in other depression-related scores versus placebo. This meta-analysis of vortioxetine (5-20mg/day) in adults with MDD supports the efficacy demonstrated in the individual studies, with treatment effect increasing with dose.</a:t>
            </a:r>
            <a:r>
              <a:rPr lang="en-GB" altLang="en-US" sz="1200" i="1" dirty="0"/>
              <a:t>l</a:t>
            </a:r>
            <a:r>
              <a:rPr lang="en-GB" altLang="en-US" sz="1200" dirty="0"/>
              <a:t>. 2016;26 (6):979-993.;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sz="1200" dirty="0"/>
              <a:t>Katona C et al. </a:t>
            </a:r>
            <a:r>
              <a:rPr lang="en-GB" altLang="en-US" sz="1200" i="1" dirty="0"/>
              <a:t>Int Clin </a:t>
            </a:r>
            <a:r>
              <a:rPr lang="en-GB" altLang="en-US" sz="1200" i="1" dirty="0" err="1"/>
              <a:t>Psychopharmacol</a:t>
            </a:r>
            <a:r>
              <a:rPr lang="en-GB" altLang="en-US" sz="1200" dirty="0"/>
              <a:t> 2012;27:215</a:t>
            </a:r>
            <a:r>
              <a:rPr lang="en-US" altLang="en-US" sz="1200" dirty="0"/>
              <a:t>–</a:t>
            </a:r>
            <a:r>
              <a:rPr lang="en-GB" altLang="en-US" sz="1200" dirty="0"/>
              <a:t>223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efficacy and tolerability of Lu AA21004 at 5 mg/day, a novel multimodal antidepressant, were assessed in elderly patients with recurrent major depressive disorder. Patients were randomly assigned (1:1:1) to Lu AA21004 5 mg/day, duloxetine 60 mg/day (reference) or to placebo in an 8-week double-blind study. The primary efficacy measure was the 24-item Hamilton Depression Scale (HAM-D(24)) total score (analysis of covariance, last observation carried forward). Patients (mean age 70.6 years) had a mean baseline HAM-D(24) score of 29.0. Lu AA21004 showed significantly (P = 0.0011) greater improvement on the primary efficacy endpoint compared with placebo at week 8 (3.3 points). Duloxetine also showed superiority to placebo at week 8, thereby validating the study. HAM-D(24) response (53.2 vs. 35.2%) and HAM-D(17) remission (29.2 vs. 19.3%) rates at endpoint were higher for Lu AA21004 than for placebo. Lu AA21004 showed superiority to placebo in cognition tests of speed of processing, verbal learning and memory. The withdrawal rate due to adverse events was 5.8% (Lu AA21004), 9.9% (duloxetine) and 2.8% (placebo). Whereas nausea was the only adverse event with a significantly higher incidence on treatment with Lu AA21004 (21.8%) compared with placebo (8.3%), the incidence of nausea, constipation, dry mouth, hyperhidrosis and somnolence was higher for duloxetine. In conclusion, Lu AA21004 was efficacious and well tolerated in the treatment of elderly patients with recurrent major depressive disorder.</a:t>
            </a:r>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35</a:t>
            </a:fld>
            <a:endParaRPr lang="en-US"/>
          </a:p>
        </p:txBody>
      </p:sp>
    </p:spTree>
    <p:extLst>
      <p:ext uri="{BB962C8B-B14F-4D97-AF65-F5344CB8AC3E}">
        <p14:creationId xmlns:p14="http://schemas.microsoft.com/office/powerpoint/2010/main" val="2886578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30:34 Vilazodone has</a:t>
            </a:r>
          </a:p>
        </p:txBody>
      </p:sp>
      <p:sp>
        <p:nvSpPr>
          <p:cNvPr id="4" name="Slide Number Placeholder 3"/>
          <p:cNvSpPr>
            <a:spLocks noGrp="1"/>
          </p:cNvSpPr>
          <p:nvPr>
            <p:ph type="sldNum" sz="quarter" idx="5"/>
          </p:nvPr>
        </p:nvSpPr>
        <p:spPr/>
        <p:txBody>
          <a:bodyPr/>
          <a:lstStyle/>
          <a:p>
            <a:fld id="{9446E1A8-6D11-D944-BA46-3CE3E43A53DE}" type="slidenum">
              <a:rPr lang="en-US" smtClean="0"/>
              <a:pPr/>
              <a:t>36</a:t>
            </a:fld>
            <a:endParaRPr lang="en-US"/>
          </a:p>
        </p:txBody>
      </p:sp>
    </p:spTree>
    <p:extLst>
      <p:ext uri="{BB962C8B-B14F-4D97-AF65-F5344CB8AC3E}">
        <p14:creationId xmlns:p14="http://schemas.microsoft.com/office/powerpoint/2010/main" val="85008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31:58 You know I</a:t>
            </a:r>
          </a:p>
        </p:txBody>
      </p:sp>
      <p:sp>
        <p:nvSpPr>
          <p:cNvPr id="4" name="Slide Number Placeholder 3"/>
          <p:cNvSpPr>
            <a:spLocks noGrp="1"/>
          </p:cNvSpPr>
          <p:nvPr>
            <p:ph type="sldNum" sz="quarter" idx="5"/>
          </p:nvPr>
        </p:nvSpPr>
        <p:spPr/>
        <p:txBody>
          <a:bodyPr/>
          <a:lstStyle/>
          <a:p>
            <a:fld id="{9446E1A8-6D11-D944-BA46-3CE3E43A53DE}" type="slidenum">
              <a:rPr lang="en-US" smtClean="0"/>
              <a:pPr/>
              <a:t>37</a:t>
            </a:fld>
            <a:endParaRPr lang="en-US"/>
          </a:p>
        </p:txBody>
      </p:sp>
    </p:spTree>
    <p:extLst>
      <p:ext uri="{BB962C8B-B14F-4D97-AF65-F5344CB8AC3E}">
        <p14:creationId xmlns:p14="http://schemas.microsoft.com/office/powerpoint/2010/main" val="3103278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33:08 The next</a:t>
            </a: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Treatment of SSRI-resistant depression: a meta-analysis comparing within- versus across-class switches. </a:t>
            </a:r>
            <a:r>
              <a:rPr lang="en-US" sz="1200" b="0" i="0" kern="1200" dirty="0">
                <a:solidFill>
                  <a:schemeClr val="tx1"/>
                </a:solidFill>
                <a:effectLst/>
                <a:latin typeface="+mn-lt"/>
                <a:ea typeface="+mn-ea"/>
                <a:cs typeface="+mn-cs"/>
              </a:rPr>
              <a:t>Biol Psychiatry</a:t>
            </a:r>
            <a:endParaRPr lang="en-US" sz="1200" b="0" i="0" kern="1200" cap="small"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2008 Apr 1;63(7):699-704.</a:t>
            </a:r>
          </a:p>
          <a:p>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38</a:t>
            </a:fld>
            <a:endParaRPr lang="en-US"/>
          </a:p>
        </p:txBody>
      </p:sp>
    </p:spTree>
    <p:extLst>
      <p:ext uri="{BB962C8B-B14F-4D97-AF65-F5344CB8AC3E}">
        <p14:creationId xmlns:p14="http://schemas.microsoft.com/office/powerpoint/2010/main" val="2148029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0" i="0" kern="1200" dirty="0">
                <a:solidFill>
                  <a:schemeClr val="tx1"/>
                </a:solidFill>
                <a:effectLst/>
                <a:latin typeface="+mn-lt"/>
                <a:ea typeface="+mn-ea"/>
                <a:cs typeface="+mn-cs"/>
              </a:rPr>
              <a:t>33:22 And then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Change from baseline through week 8 in MADRS total score by study visit and SSRI received before randomization, i.e., pre-switch (MMRM, LS means); week 8 comparison between vortioxetine and escitalopram by subgroup: citalopram,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0.832; paroxetine,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0.590; sertraline,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0.916 (B) Patients in MADRS remission (MADRS ≤10) at baseline and at week 8, analyzed by SSRI received before randomization, i.e., pre-switch (LOCF); week 8 comparison between vortioxetine and escitalopram by subgroup: citalopram,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0.394; paroxetine,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0.877; sertraline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0.435: LOCF = last observation carried forward; LS mean = least-squares mean; MADRS = Montgomery–</a:t>
            </a:r>
            <a:r>
              <a:rPr lang="en-US" sz="1200" b="0" i="0" kern="1200" dirty="0" err="1">
                <a:solidFill>
                  <a:schemeClr val="tx1"/>
                </a:solidFill>
                <a:effectLst/>
                <a:latin typeface="+mn-lt"/>
                <a:ea typeface="+mn-ea"/>
                <a:cs typeface="+mn-cs"/>
              </a:rPr>
              <a:t>Åsberg</a:t>
            </a:r>
            <a:r>
              <a:rPr lang="en-US" sz="1200" b="0" i="0" kern="1200" dirty="0">
                <a:solidFill>
                  <a:schemeClr val="tx1"/>
                </a:solidFill>
                <a:effectLst/>
                <a:latin typeface="+mn-lt"/>
                <a:ea typeface="+mn-ea"/>
                <a:cs typeface="+mn-cs"/>
              </a:rPr>
              <a:t> Depression Rating Scale; MMRM = mixed model for repeated measurements.</a:t>
            </a:r>
            <a:br>
              <a:rPr lang="en-US" dirty="0"/>
            </a:br>
            <a:endParaRPr lang="en-US" dirty="0"/>
          </a:p>
          <a:p>
            <a:r>
              <a:rPr lang="en-US" sz="1200" b="0" i="0" kern="1200" dirty="0">
                <a:solidFill>
                  <a:schemeClr val="tx1"/>
                </a:solidFill>
                <a:effectLst/>
                <a:latin typeface="+mn-lt"/>
                <a:ea typeface="+mn-ea"/>
                <a:cs typeface="+mn-cs"/>
              </a:rPr>
              <a:t>The greatest mean reductions in MADRS total scores was observed in both treatment groups for participants who switched from sertraline (sertraline/vortioxetine: −2.4; sertraline/escitalopram: −2.6)</a:t>
            </a:r>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Jacobsen, P., </a:t>
            </a:r>
            <a:r>
              <a:rPr lang="en-US" sz="1200" b="0" i="0" kern="1200" dirty="0" err="1">
                <a:solidFill>
                  <a:schemeClr val="tx1"/>
                </a:solidFill>
                <a:effectLst/>
                <a:latin typeface="+mn-lt"/>
                <a:ea typeface="+mn-ea"/>
                <a:cs typeface="+mn-cs"/>
              </a:rPr>
              <a:t>Nomikos</a:t>
            </a:r>
            <a:r>
              <a:rPr lang="en-US" sz="1200" b="0" i="0" kern="1200" dirty="0">
                <a:solidFill>
                  <a:schemeClr val="tx1"/>
                </a:solidFill>
                <a:effectLst/>
                <a:latin typeface="+mn-lt"/>
                <a:ea typeface="+mn-ea"/>
                <a:cs typeface="+mn-cs"/>
              </a:rPr>
              <a:t>, G., Zhong, W., Cutler, A., </a:t>
            </a:r>
            <a:r>
              <a:rPr lang="en-US" sz="1200" b="0" i="0" kern="1200" dirty="0" err="1">
                <a:solidFill>
                  <a:schemeClr val="tx1"/>
                </a:solidFill>
                <a:effectLst/>
                <a:latin typeface="+mn-lt"/>
                <a:ea typeface="+mn-ea"/>
                <a:cs typeface="+mn-cs"/>
              </a:rPr>
              <a:t>Affinito</a:t>
            </a:r>
            <a:r>
              <a:rPr lang="en-US" sz="1200" b="0" i="0" kern="1200" dirty="0">
                <a:solidFill>
                  <a:schemeClr val="tx1"/>
                </a:solidFill>
                <a:effectLst/>
                <a:latin typeface="+mn-lt"/>
                <a:ea typeface="+mn-ea"/>
                <a:cs typeface="+mn-cs"/>
              </a:rPr>
              <a:t>, J., &amp; Clayton, A. (2020). Clinical implications of directly switching antidepressants in well-treated depressed patients with treatment-emergent sexual dysfunction: A comparison between vortioxetine and escitalopram. </a:t>
            </a:r>
            <a:r>
              <a:rPr lang="en-US" sz="1200" b="0" i="1" kern="1200" dirty="0">
                <a:solidFill>
                  <a:schemeClr val="tx1"/>
                </a:solidFill>
                <a:effectLst/>
                <a:latin typeface="+mn-lt"/>
                <a:ea typeface="+mn-ea"/>
                <a:cs typeface="+mn-cs"/>
              </a:rPr>
              <a:t>CNS Spectrums,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25</a:t>
            </a:r>
            <a:r>
              <a:rPr lang="en-US" sz="1200" b="0" i="0" kern="1200" dirty="0">
                <a:solidFill>
                  <a:schemeClr val="tx1"/>
                </a:solidFill>
                <a:effectLst/>
                <a:latin typeface="+mn-lt"/>
                <a:ea typeface="+mn-ea"/>
                <a:cs typeface="+mn-cs"/>
              </a:rPr>
              <a:t>(1), 50-63.</a:t>
            </a:r>
          </a:p>
          <a:p>
            <a:endParaRPr lang="en-US" sz="1200" b="0" i="0" kern="1200" dirty="0">
              <a:solidFill>
                <a:schemeClr val="tx1"/>
              </a:solidFill>
              <a:effectLst/>
              <a:latin typeface="+mn-lt"/>
              <a:ea typeface="+mn-ea"/>
              <a:cs typeface="+mn-cs"/>
            </a:endParaRPr>
          </a:p>
          <a:p>
            <a:pPr fontAlgn="base"/>
            <a:r>
              <a:rPr lang="en-US" sz="1200" b="1" i="0" kern="1200" dirty="0" err="1">
                <a:solidFill>
                  <a:schemeClr val="tx1"/>
                </a:solidFill>
                <a:effectLst/>
                <a:latin typeface="+mn-lt"/>
                <a:ea typeface="+mn-ea"/>
                <a:cs typeface="+mn-cs"/>
              </a:rPr>
              <a:t>Objective:</a:t>
            </a:r>
            <a:r>
              <a:rPr lang="en-US" sz="1200" b="0" i="0" kern="1200" dirty="0" err="1">
                <a:solidFill>
                  <a:schemeClr val="tx1"/>
                </a:solidFill>
                <a:effectLst/>
                <a:latin typeface="+mn-lt"/>
                <a:ea typeface="+mn-ea"/>
                <a:cs typeface="+mn-cs"/>
              </a:rPr>
              <a:t>The</a:t>
            </a:r>
            <a:r>
              <a:rPr lang="en-US" sz="1200" b="0" i="0" kern="1200" dirty="0">
                <a:solidFill>
                  <a:schemeClr val="tx1"/>
                </a:solidFill>
                <a:effectLst/>
                <a:latin typeface="+mn-lt"/>
                <a:ea typeface="+mn-ea"/>
                <a:cs typeface="+mn-cs"/>
              </a:rPr>
              <a:t> objective of this work was to describe treatment-emergent sexual dysfunction (TESD) and tolerability following a switch from selective serotonin reuptake inhibitor (SSRI: citalopram, paroxetine, or sertraline) monotherapy to vortioxetine or escitalopram monotherapy in adults with well-treated major depressive disorder (MDD) and SSRI-induced sexual dysfunction.</a:t>
            </a:r>
          </a:p>
          <a:p>
            <a:pPr fontAlgn="base"/>
            <a:r>
              <a:rPr lang="en-US" sz="1200" b="1" i="0" kern="1200" dirty="0" err="1">
                <a:solidFill>
                  <a:schemeClr val="tx1"/>
                </a:solidFill>
                <a:effectLst/>
                <a:latin typeface="+mn-lt"/>
                <a:ea typeface="+mn-ea"/>
                <a:cs typeface="+mn-cs"/>
              </a:rPr>
              <a:t>Methods:</a:t>
            </a:r>
            <a:r>
              <a:rPr lang="en-US" sz="1200" b="0" i="0" kern="1200" dirty="0" err="1">
                <a:solidFill>
                  <a:schemeClr val="tx1"/>
                </a:solidFill>
                <a:effectLst/>
                <a:latin typeface="+mn-lt"/>
                <a:ea typeface="+mn-ea"/>
                <a:cs typeface="+mn-cs"/>
              </a:rPr>
              <a:t>Data</a:t>
            </a:r>
            <a:r>
              <a:rPr lang="en-US" sz="1200" b="0" i="0" kern="1200" dirty="0">
                <a:solidFill>
                  <a:schemeClr val="tx1"/>
                </a:solidFill>
                <a:effectLst/>
                <a:latin typeface="+mn-lt"/>
                <a:ea typeface="+mn-ea"/>
                <a:cs typeface="+mn-cs"/>
              </a:rPr>
              <a:t> were analyzed from the primary study, an 8-week, randomized, double-blind, head-to-head study in which participants with well-treated depressive symptoms but experiencing TESD with SSRIs were directly switched to flexible doses (10/20 mg) of vortioxetine or escitalopram. Sexual functioning was assessed by the Changes in Sexual Functioning Questionnaire-14 (CSFQ-14), efficacy by the Montgomery–</a:t>
            </a:r>
            <a:r>
              <a:rPr lang="en-US" sz="1200" b="0" i="0" kern="1200" dirty="0" err="1">
                <a:solidFill>
                  <a:schemeClr val="tx1"/>
                </a:solidFill>
                <a:effectLst/>
                <a:latin typeface="+mn-lt"/>
                <a:ea typeface="+mn-ea"/>
                <a:cs typeface="+mn-cs"/>
              </a:rPr>
              <a:t>Åsberg</a:t>
            </a:r>
            <a:r>
              <a:rPr lang="en-US" sz="1200" b="0" i="0" kern="1200" dirty="0">
                <a:solidFill>
                  <a:schemeClr val="tx1"/>
                </a:solidFill>
                <a:effectLst/>
                <a:latin typeface="+mn-lt"/>
                <a:ea typeface="+mn-ea"/>
                <a:cs typeface="+mn-cs"/>
              </a:rPr>
              <a:t> Depression Rating Scale scores (MADRS) and Clinicians Global Impression of Severity/Improvement (CGI-S/CGI-I), and tolerability by adverse events. Efficacy and tolerability were assessed by pre-switch SSRI therapy where possible, and by participant characteristics.</a:t>
            </a:r>
          </a:p>
          <a:p>
            <a:pPr fontAlgn="base"/>
            <a:r>
              <a:rPr lang="en-US" sz="1200" b="1" i="0" kern="1200" dirty="0" err="1">
                <a:solidFill>
                  <a:schemeClr val="tx1"/>
                </a:solidFill>
                <a:effectLst/>
                <a:latin typeface="+mn-lt"/>
                <a:ea typeface="+mn-ea"/>
                <a:cs typeface="+mn-cs"/>
              </a:rPr>
              <a:t>Results:</a:t>
            </a:r>
            <a:r>
              <a:rPr lang="en-US" sz="1200" b="0" i="0" kern="1200" dirty="0" err="1">
                <a:solidFill>
                  <a:schemeClr val="tx1"/>
                </a:solidFill>
                <a:effectLst/>
                <a:latin typeface="+mn-lt"/>
                <a:ea typeface="+mn-ea"/>
                <a:cs typeface="+mn-cs"/>
              </a:rPr>
              <a:t>Greater</a:t>
            </a:r>
            <a:r>
              <a:rPr lang="en-US" sz="1200" b="0" i="0" kern="1200" dirty="0">
                <a:solidFill>
                  <a:schemeClr val="tx1"/>
                </a:solidFill>
                <a:effectLst/>
                <a:latin typeface="+mn-lt"/>
                <a:ea typeface="+mn-ea"/>
                <a:cs typeface="+mn-cs"/>
              </a:rPr>
              <a:t> improvements in TESD were seen in the vortioxetine compared with escitalopram groups based on: participant demographics (≤45 years, women;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0.045), prior SSRI treatment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0.044), number of prior major depressive episodes (MDEs) (1–3;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0.001), and duration of prior SSRI therapy (&gt;1 year;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0.001). Prior SSRI treatment did not appear to influence the incidence or severity of TEAEs, except for nausea. Regardless of prior SSRI, both treatments maintained antidepressant efficacy after 8 weeks.</a:t>
            </a:r>
          </a:p>
          <a:p>
            <a:pPr fontAlgn="base"/>
            <a:r>
              <a:rPr lang="en-US" sz="1200" b="1" i="0" kern="1200" dirty="0" err="1">
                <a:solidFill>
                  <a:schemeClr val="tx1"/>
                </a:solidFill>
                <a:effectLst/>
                <a:latin typeface="+mn-lt"/>
                <a:ea typeface="+mn-ea"/>
                <a:cs typeface="+mn-cs"/>
              </a:rPr>
              <a:t>Conclusion:</a:t>
            </a:r>
            <a:r>
              <a:rPr lang="en-US" sz="1200" b="0" i="0" kern="1200" dirty="0" err="1">
                <a:solidFill>
                  <a:schemeClr val="tx1"/>
                </a:solidFill>
                <a:effectLst/>
                <a:latin typeface="+mn-lt"/>
                <a:ea typeface="+mn-ea"/>
                <a:cs typeface="+mn-cs"/>
              </a:rPr>
              <a:t>Results</a:t>
            </a:r>
            <a:r>
              <a:rPr lang="en-US" sz="1200" b="0" i="0" kern="1200" dirty="0">
                <a:solidFill>
                  <a:schemeClr val="tx1"/>
                </a:solidFill>
                <a:effectLst/>
                <a:latin typeface="+mn-lt"/>
                <a:ea typeface="+mn-ea"/>
                <a:cs typeface="+mn-cs"/>
              </a:rPr>
              <a:t> suggest that vortioxetine is a safe and effective switch therapy for treating SSRI-induced sexual dysfunction in adults with well-treated MDD. Also, improvement in sexual dysfunction with vortioxetine or escitalopram may be influenced by prior SSRI usage, sex, age, and history of MDEs.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F14BA-08C0-4611-9F92-F359182DC5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296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0:37 As I mentioned</a:t>
            </a:r>
          </a:p>
        </p:txBody>
      </p:sp>
      <p:sp>
        <p:nvSpPr>
          <p:cNvPr id="4" name="Slide Number Placeholder 3"/>
          <p:cNvSpPr>
            <a:spLocks noGrp="1"/>
          </p:cNvSpPr>
          <p:nvPr>
            <p:ph type="sldNum" sz="quarter" idx="5"/>
          </p:nvPr>
        </p:nvSpPr>
        <p:spPr/>
        <p:txBody>
          <a:bodyPr/>
          <a:lstStyle/>
          <a:p>
            <a:fld id="{9446E1A8-6D11-D944-BA46-3CE3E43A53DE}" type="slidenum">
              <a:rPr lang="en-US" smtClean="0"/>
              <a:pPr/>
              <a:t>4</a:t>
            </a:fld>
            <a:endParaRPr lang="en-US"/>
          </a:p>
        </p:txBody>
      </p:sp>
    </p:spTree>
    <p:extLst>
      <p:ext uri="{BB962C8B-B14F-4D97-AF65-F5344CB8AC3E}">
        <p14:creationId xmlns:p14="http://schemas.microsoft.com/office/powerpoint/2010/main" val="484003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kern="1200" dirty="0">
                <a:solidFill>
                  <a:schemeClr val="tx1"/>
                </a:solidFill>
                <a:effectLst/>
                <a:latin typeface="+mn-lt"/>
                <a:ea typeface="+mn-ea"/>
                <a:cs typeface="+mn-cs"/>
              </a:rPr>
              <a:t>33:36 And then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Risk difference for </a:t>
            </a:r>
            <a:r>
              <a:rPr lang="en-US" sz="1200" b="0" i="0" kern="1200" dirty="0">
                <a:solidFill>
                  <a:schemeClr val="tx1"/>
                </a:solidFill>
                <a:effectLst/>
                <a:latin typeface="+mn-lt"/>
                <a:ea typeface="+mn-ea"/>
                <a:cs typeface="+mn-cs"/>
                <a:hlinkClick r:id="rId3" tooltip="Learn more about Spontaneous Remission from ScienceDirect's AI-generated Topic Pages"/>
              </a:rPr>
              <a:t>remission</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tooltip="Learn more about Vortioxetine from ScienceDirect's AI-generated Topic Pages"/>
              </a:rPr>
              <a:t>vortioxetine</a:t>
            </a:r>
            <a:r>
              <a:rPr lang="en-US" sz="1200" b="0" i="0" kern="1200" dirty="0">
                <a:solidFill>
                  <a:schemeClr val="tx1"/>
                </a:solidFill>
                <a:effectLst/>
                <a:latin typeface="+mn-lt"/>
                <a:ea typeface="+mn-ea"/>
                <a:cs typeface="+mn-cs"/>
              </a:rPr>
              <a:t> versus comparator.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These results translated to a statistically significantly higher probability of achieving remission in the vortioxetine group compared with the agomelatine group (risk difference [RD], −11%;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&lt;0.01)</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Comparative evaluation of vortioxetine as a switch therapy in patients with major depressive disorder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Switching </a:t>
            </a:r>
            <a:r>
              <a:rPr lang="en-US" sz="1200" b="0" i="0" kern="1200" dirty="0">
                <a:solidFill>
                  <a:schemeClr val="tx1"/>
                </a:solidFill>
                <a:effectLst/>
                <a:latin typeface="+mn-lt"/>
                <a:ea typeface="+mn-ea"/>
                <a:cs typeface="+mn-cs"/>
                <a:hlinkClick r:id="rId5" tooltip="Learn more about Antidepressant Therapy from ScienceDirect's AI-generated Topic Pages"/>
              </a:rPr>
              <a:t>antidepressant therapy</a:t>
            </a:r>
            <a:r>
              <a:rPr lang="en-US" sz="1200" b="0" i="0" kern="1200" dirty="0">
                <a:solidFill>
                  <a:schemeClr val="tx1"/>
                </a:solidFill>
                <a:effectLst/>
                <a:latin typeface="+mn-lt"/>
                <a:ea typeface="+mn-ea"/>
                <a:cs typeface="+mn-cs"/>
              </a:rPr>
              <a:t> is a recommended strategy for depressed patients who neither respond to nor tolerate an initial pharmacotherapy course. This paper reviews the efficacy and </a:t>
            </a:r>
            <a:r>
              <a:rPr lang="en-US" sz="1200" b="0" i="0" kern="1200" dirty="0">
                <a:solidFill>
                  <a:schemeClr val="tx1"/>
                </a:solidFill>
                <a:effectLst/>
                <a:latin typeface="+mn-lt"/>
                <a:ea typeface="+mn-ea"/>
                <a:cs typeface="+mn-cs"/>
                <a:hlinkClick r:id="rId6" tooltip="Learn more about Tolerability from ScienceDirect's AI-generated Topic Pages"/>
              </a:rPr>
              <a:t>tolerability</a:t>
            </a:r>
            <a:r>
              <a:rPr lang="en-US" sz="1200" b="0" i="0" kern="1200" dirty="0">
                <a:solidFill>
                  <a:schemeClr val="tx1"/>
                </a:solidFill>
                <a:effectLst/>
                <a:latin typeface="+mn-lt"/>
                <a:ea typeface="+mn-ea"/>
                <a:cs typeface="+mn-cs"/>
              </a:rPr>
              <a:t> of switching to </a:t>
            </a:r>
            <a:r>
              <a:rPr lang="en-US" sz="1200" b="0" i="0" kern="1200" dirty="0">
                <a:solidFill>
                  <a:schemeClr val="tx1"/>
                </a:solidFill>
                <a:effectLst/>
                <a:latin typeface="+mn-lt"/>
                <a:ea typeface="+mn-ea"/>
                <a:cs typeface="+mn-cs"/>
                <a:hlinkClick r:id="rId4" tooltip="Learn more about Vortioxetine from ScienceDirect's AI-generated Topic Pages"/>
              </a:rPr>
              <a:t>vortioxetine</a:t>
            </a:r>
            <a:r>
              <a:rPr lang="en-US" sz="1200" b="0" i="0" kern="1200" dirty="0">
                <a:solidFill>
                  <a:schemeClr val="tx1"/>
                </a:solidFill>
                <a:effectLst/>
                <a:latin typeface="+mn-lt"/>
                <a:ea typeface="+mn-ea"/>
                <a:cs typeface="+mn-cs"/>
              </a:rPr>
              <a:t>. All three published studies of patients with </a:t>
            </a:r>
            <a:r>
              <a:rPr lang="en-US" sz="1200" b="0" i="0" kern="1200" dirty="0">
                <a:solidFill>
                  <a:schemeClr val="tx1"/>
                </a:solidFill>
                <a:effectLst/>
                <a:latin typeface="+mn-lt"/>
                <a:ea typeface="+mn-ea"/>
                <a:cs typeface="+mn-cs"/>
                <a:hlinkClick r:id="rId7" tooltip="Learn more about Major Depressive Episode from ScienceDirect's AI-generated Topic Pages"/>
              </a:rPr>
              <a:t>major depressive disorder</a:t>
            </a:r>
            <a:r>
              <a:rPr lang="en-US" sz="1200" b="0" i="0" kern="1200" dirty="0">
                <a:solidFill>
                  <a:schemeClr val="tx1"/>
                </a:solidFill>
                <a:effectLst/>
                <a:latin typeface="+mn-lt"/>
                <a:ea typeface="+mn-ea"/>
                <a:cs typeface="+mn-cs"/>
              </a:rPr>
              <a:t> (MDD) switched from SSRI/SNRI therapy to vortioxetine due to lack of efficacy or tolerability were selected. Vortioxetine was evaluated versus </a:t>
            </a:r>
            <a:r>
              <a:rPr lang="en-US" sz="1200" b="0" i="0" kern="1200" dirty="0">
                <a:solidFill>
                  <a:schemeClr val="tx1"/>
                </a:solidFill>
                <a:effectLst/>
                <a:latin typeface="+mn-lt"/>
                <a:ea typeface="+mn-ea"/>
                <a:cs typeface="+mn-cs"/>
                <a:hlinkClick r:id="rId8" tooltip="Learn more about Agomelatine from ScienceDirect's AI-generated Topic Pages"/>
              </a:rPr>
              <a:t>agomelatine</a:t>
            </a:r>
            <a:r>
              <a:rPr lang="en-US" sz="1200" b="0" i="0" kern="1200" dirty="0">
                <a:solidFill>
                  <a:schemeClr val="tx1"/>
                </a:solidFill>
                <a:effectLst/>
                <a:latin typeface="+mn-lt"/>
                <a:ea typeface="+mn-ea"/>
                <a:cs typeface="+mn-cs"/>
              </a:rPr>
              <a:t> directly (REVIVE) and versus </a:t>
            </a:r>
            <a:r>
              <a:rPr lang="en-US" sz="1200" b="0" i="0" kern="1200" dirty="0">
                <a:solidFill>
                  <a:schemeClr val="tx1"/>
                </a:solidFill>
                <a:effectLst/>
                <a:latin typeface="+mn-lt"/>
                <a:ea typeface="+mn-ea"/>
                <a:cs typeface="+mn-cs"/>
                <a:hlinkClick r:id="rId9" tooltip="Learn more about Sertraline from ScienceDirect's AI-generated Topic Pages"/>
              </a:rPr>
              <a:t>sertraline</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10" tooltip="Learn more about Venlafaxine from ScienceDirect's AI-generated Topic Pages"/>
              </a:rPr>
              <a:t>venlafaxine</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11" tooltip="Learn more about Bupropion from ScienceDirect's AI-generated Topic Pages"/>
              </a:rPr>
              <a:t>bupropion</a:t>
            </a:r>
            <a:r>
              <a:rPr lang="en-US" sz="1200" b="0" i="0" kern="120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hlinkClick r:id="rId12" tooltip="Learn more about Citalopram from ScienceDirect's AI-generated Topic Pages"/>
              </a:rPr>
              <a:t>citalopram</a:t>
            </a:r>
            <a:r>
              <a:rPr lang="en-US" sz="1200" b="0" i="0" kern="1200" dirty="0">
                <a:solidFill>
                  <a:schemeClr val="tx1"/>
                </a:solidFill>
                <a:effectLst/>
                <a:latin typeface="+mn-lt"/>
                <a:ea typeface="+mn-ea"/>
                <a:cs typeface="+mn-cs"/>
              </a:rPr>
              <a:t> in an indirect treatment comparison (ITC) from switch studies retrieved in a literature review. Vortioxetine</a:t>
            </a:r>
            <a:r>
              <a:rPr lang="he-IL"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s impact on SSRI-induced treatment-emergent </a:t>
            </a:r>
            <a:r>
              <a:rPr lang="en-US" sz="1200" b="0" i="0" kern="1200" dirty="0">
                <a:solidFill>
                  <a:schemeClr val="tx1"/>
                </a:solidFill>
                <a:effectLst/>
                <a:latin typeface="+mn-lt"/>
                <a:ea typeface="+mn-ea"/>
                <a:cs typeface="+mn-cs"/>
                <a:hlinkClick r:id="rId13" tooltip="Learn more about Sexual Dysfunction from ScienceDirect's AI-generated Topic Pages"/>
              </a:rPr>
              <a:t>sexual dysfunction</a:t>
            </a:r>
            <a:r>
              <a:rPr lang="en-US" sz="1200" b="0" i="0" kern="1200" dirty="0">
                <a:solidFill>
                  <a:schemeClr val="tx1"/>
                </a:solidFill>
                <a:effectLst/>
                <a:latin typeface="+mn-lt"/>
                <a:ea typeface="+mn-ea"/>
                <a:cs typeface="+mn-cs"/>
              </a:rPr>
              <a:t> (TESD) was assessed directly versus </a:t>
            </a:r>
            <a:r>
              <a:rPr lang="en-US" sz="1200" b="0" i="0" kern="1200" dirty="0">
                <a:solidFill>
                  <a:schemeClr val="tx1"/>
                </a:solidFill>
                <a:effectLst/>
                <a:latin typeface="+mn-lt"/>
                <a:ea typeface="+mn-ea"/>
                <a:cs typeface="+mn-cs"/>
                <a:hlinkClick r:id="rId14" tooltip="Learn more about Escitalopram from ScienceDirect's AI-generated Topic Pages"/>
              </a:rPr>
              <a:t>escitalopram</a:t>
            </a:r>
            <a:r>
              <a:rPr lang="en-US" sz="1200" b="0" i="0" kern="1200" dirty="0">
                <a:solidFill>
                  <a:schemeClr val="tx1"/>
                </a:solidFill>
                <a:effectLst/>
                <a:latin typeface="+mn-lt"/>
                <a:ea typeface="+mn-ea"/>
                <a:cs typeface="+mn-cs"/>
              </a:rPr>
              <a:t> (NCT01364649) in stable patients with MDD. Vortioxetine</a:t>
            </a:r>
            <a:r>
              <a:rPr lang="he-IL"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s tolerability in the switch population was compared to the overall MDD population. Vortioxetine showed significant benefits over agomelatine on efficacy, functioning, and quality-of-life outcomes, with fewer withdrawals due to adverse events (AEs) (REVIVE). Vortioxetine had numerically higher </a:t>
            </a:r>
            <a:r>
              <a:rPr lang="en-US" sz="1200" b="0" i="0" kern="1200" dirty="0">
                <a:solidFill>
                  <a:schemeClr val="tx1"/>
                </a:solidFill>
                <a:effectLst/>
                <a:latin typeface="+mn-lt"/>
                <a:ea typeface="+mn-ea"/>
                <a:cs typeface="+mn-cs"/>
                <a:hlinkClick r:id="rId3" tooltip="Learn more about Spontaneous Remission from ScienceDirect's AI-generated Topic Pages"/>
              </a:rPr>
              <a:t>remission rates</a:t>
            </a:r>
            <a:r>
              <a:rPr lang="en-US" sz="1200" b="0" i="0" kern="1200" dirty="0">
                <a:solidFill>
                  <a:schemeClr val="tx1"/>
                </a:solidFill>
                <a:effectLst/>
                <a:latin typeface="+mn-lt"/>
                <a:ea typeface="+mn-ea"/>
                <a:cs typeface="+mn-cs"/>
              </a:rPr>
              <a:t> versus all therapies included (ITC). Withdrawal rates due to AEs were significantly lower for vortioxetine versus sertraline, venlafaxine, and bupropion, and numerically lower versus citalopram. Switching to vortioxetine was statistically superior to escitalopram in improving TESD (NCT01364649). Tolerability was similar in the switch and overall MDD populations. These findings suggest that vortioxetine is an effective switch therapy for patients with MDD whose response to SSRI/SNRI therapy is inadequate. Vortioxetine was well tolerated and, for patients with a history of TESD, showed significant advantages versus escitalopram. Vortioxetine appears to be a valid option for patients with MDD who have not been effectively treated with first-line pharmacotherapies.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F14BA-08C0-4611-9F92-F359182DC5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737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33:44 And here you see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(A–C) Analysis of change from baseline in CSFQ-14 total score by SSRIs received before randomization, i.e., pre-switch (MMRM, FAS). Changes from baseline in CSFQ-14 total scores were assessed at weeks 1, 2, 4, 6, and 8 for (A) citalopram, (B) paroxetine, and (C) sertraline subgroups. The tables below each graph show the number of patients analyzed at each time point in the vortioxetine and escitalopram treatment groups.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-values shown are for the differences between treatment groups. CIT = citalopram; CSFQ-14 = Changes in Sexual Functioning Questionnaire–Short Form; ESC = escitalopram; PAR = paroxetine; SER = sertraline; VOR = vortioxetine; </a:t>
            </a:r>
            <a:r>
              <a:rPr lang="en-US" sz="1200" b="0" i="0" kern="1200" dirty="0" err="1">
                <a:solidFill>
                  <a:schemeClr val="tx1"/>
                </a:solidFill>
                <a:effectLst/>
                <a:latin typeface="+mn-lt"/>
                <a:ea typeface="+mn-ea"/>
                <a:cs typeface="+mn-cs"/>
              </a:rPr>
              <a:t>wk</a:t>
            </a:r>
            <a:r>
              <a:rPr lang="en-US" sz="1200" b="0" i="0" kern="1200" dirty="0">
                <a:solidFill>
                  <a:schemeClr val="tx1"/>
                </a:solidFill>
                <a:effectLst/>
                <a:latin typeface="+mn-lt"/>
                <a:ea typeface="+mn-ea"/>
                <a:cs typeface="+mn-cs"/>
              </a:rPr>
              <a:t> = week;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&lt;0.05 vs escitalopram.</a:t>
            </a:r>
            <a:br>
              <a:rPr lang="en-US" dirty="0"/>
            </a:b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Clinical implications of directly switching antidepressants in well-treated depressed patients with treatment-emergent sexual dysfunction: a comparison between vortioxetine and escitalopram</a:t>
            </a:r>
          </a:p>
          <a:p>
            <a:pPr fontAlgn="base"/>
            <a:r>
              <a:rPr lang="en-US" sz="1200" b="1" i="0" kern="1200" dirty="0">
                <a:solidFill>
                  <a:schemeClr val="tx1"/>
                </a:solidFill>
                <a:effectLst/>
                <a:latin typeface="+mn-lt"/>
                <a:ea typeface="+mn-ea"/>
                <a:cs typeface="+mn-cs"/>
              </a:rPr>
              <a:t>Abstract</a:t>
            </a:r>
          </a:p>
          <a:p>
            <a:pPr fontAlgn="base"/>
            <a:r>
              <a:rPr lang="en-US" sz="1200" b="1" i="0" kern="1200" dirty="0" err="1">
                <a:solidFill>
                  <a:schemeClr val="tx1"/>
                </a:solidFill>
                <a:effectLst/>
                <a:latin typeface="+mn-lt"/>
                <a:ea typeface="+mn-ea"/>
                <a:cs typeface="+mn-cs"/>
              </a:rPr>
              <a:t>Objective:</a:t>
            </a:r>
            <a:r>
              <a:rPr lang="en-US" sz="1200" b="0" i="0" kern="1200" dirty="0" err="1">
                <a:solidFill>
                  <a:schemeClr val="tx1"/>
                </a:solidFill>
                <a:effectLst/>
                <a:latin typeface="+mn-lt"/>
                <a:ea typeface="+mn-ea"/>
                <a:cs typeface="+mn-cs"/>
              </a:rPr>
              <a:t>The</a:t>
            </a:r>
            <a:r>
              <a:rPr lang="en-US" sz="1200" b="0" i="0" kern="1200" dirty="0">
                <a:solidFill>
                  <a:schemeClr val="tx1"/>
                </a:solidFill>
                <a:effectLst/>
                <a:latin typeface="+mn-lt"/>
                <a:ea typeface="+mn-ea"/>
                <a:cs typeface="+mn-cs"/>
              </a:rPr>
              <a:t> objective of this work was to describe treatment-emergent sexual dysfunction (TESD) and tolerability following a switch from selective serotonin reuptake inhibitor (SSRI: citalopram, paroxetine, or sertraline) monotherapy to vortioxetine or escitalopram monotherapy in adults with well-treated major depressive disorder (MDD) and SSRI-induced sexual dysfunction.</a:t>
            </a:r>
          </a:p>
          <a:p>
            <a:pPr fontAlgn="base"/>
            <a:r>
              <a:rPr lang="en-US" sz="1200" b="1" i="0" kern="1200" dirty="0" err="1">
                <a:solidFill>
                  <a:schemeClr val="tx1"/>
                </a:solidFill>
                <a:effectLst/>
                <a:latin typeface="+mn-lt"/>
                <a:ea typeface="+mn-ea"/>
                <a:cs typeface="+mn-cs"/>
              </a:rPr>
              <a:t>Methods:</a:t>
            </a:r>
            <a:r>
              <a:rPr lang="en-US" sz="1200" b="0" i="0" kern="1200" dirty="0" err="1">
                <a:solidFill>
                  <a:schemeClr val="tx1"/>
                </a:solidFill>
                <a:effectLst/>
                <a:latin typeface="+mn-lt"/>
                <a:ea typeface="+mn-ea"/>
                <a:cs typeface="+mn-cs"/>
              </a:rPr>
              <a:t>Data</a:t>
            </a:r>
            <a:r>
              <a:rPr lang="en-US" sz="1200" b="0" i="0" kern="1200" dirty="0">
                <a:solidFill>
                  <a:schemeClr val="tx1"/>
                </a:solidFill>
                <a:effectLst/>
                <a:latin typeface="+mn-lt"/>
                <a:ea typeface="+mn-ea"/>
                <a:cs typeface="+mn-cs"/>
              </a:rPr>
              <a:t> were analyzed from the primary study, an 8-week, randomized, double-blind, head-to-head study in which participants with well-treated depressive symptoms but experiencing TESD with SSRIs were directly switched to flexible doses (10/20 mg) of vortioxetine or escitalopram. Sexual functioning was assessed by the Changes in Sexual Functioning Questionnaire-14 (CSFQ-14), efficacy by the Montgomery–</a:t>
            </a:r>
            <a:r>
              <a:rPr lang="en-US" sz="1200" b="0" i="0" kern="1200" dirty="0" err="1">
                <a:solidFill>
                  <a:schemeClr val="tx1"/>
                </a:solidFill>
                <a:effectLst/>
                <a:latin typeface="+mn-lt"/>
                <a:ea typeface="+mn-ea"/>
                <a:cs typeface="+mn-cs"/>
              </a:rPr>
              <a:t>Åsberg</a:t>
            </a:r>
            <a:r>
              <a:rPr lang="en-US" sz="1200" b="0" i="0" kern="1200" dirty="0">
                <a:solidFill>
                  <a:schemeClr val="tx1"/>
                </a:solidFill>
                <a:effectLst/>
                <a:latin typeface="+mn-lt"/>
                <a:ea typeface="+mn-ea"/>
                <a:cs typeface="+mn-cs"/>
              </a:rPr>
              <a:t> Depression Rating Scale scores (MADRS) and Clinicians Global Impression of Severity/Improvement (CGI-S/CGI-I), and tolerability by adverse events. Efficacy and tolerability were assessed by pre-switch SSRI therapy where possible, and by participant characteristics.</a:t>
            </a:r>
          </a:p>
          <a:p>
            <a:pPr fontAlgn="base"/>
            <a:r>
              <a:rPr lang="en-US" sz="1200" b="1" i="0" kern="1200" dirty="0" err="1">
                <a:solidFill>
                  <a:schemeClr val="tx1"/>
                </a:solidFill>
                <a:effectLst/>
                <a:latin typeface="+mn-lt"/>
                <a:ea typeface="+mn-ea"/>
                <a:cs typeface="+mn-cs"/>
              </a:rPr>
              <a:t>Results:</a:t>
            </a:r>
            <a:r>
              <a:rPr lang="en-US" sz="1200" b="0" i="0" kern="1200" dirty="0" err="1">
                <a:solidFill>
                  <a:schemeClr val="tx1"/>
                </a:solidFill>
                <a:effectLst/>
                <a:latin typeface="+mn-lt"/>
                <a:ea typeface="+mn-ea"/>
                <a:cs typeface="+mn-cs"/>
              </a:rPr>
              <a:t>Greater</a:t>
            </a:r>
            <a:r>
              <a:rPr lang="en-US" sz="1200" b="0" i="0" kern="1200" dirty="0">
                <a:solidFill>
                  <a:schemeClr val="tx1"/>
                </a:solidFill>
                <a:effectLst/>
                <a:latin typeface="+mn-lt"/>
                <a:ea typeface="+mn-ea"/>
                <a:cs typeface="+mn-cs"/>
              </a:rPr>
              <a:t> improvements in TESD were seen in the vortioxetine compared with escitalopram groups based on: participant demographics (≤45 years, women;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0.045), prior SSRI treatment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0.044), number of prior major depressive episodes (MDEs) (1–3;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0.001), and duration of prior SSRI therapy (&gt;1 year;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0.001). Prior SSRI treatment did not appear to influence the incidence or severity of TEAEs, except for nausea. Regardless of prior SSRI, both treatments maintained antidepressant efficacy after 8 weeks.</a:t>
            </a:r>
          </a:p>
          <a:p>
            <a:pPr fontAlgn="base"/>
            <a:r>
              <a:rPr lang="en-US" sz="1200" b="1" i="0" kern="1200" dirty="0" err="1">
                <a:solidFill>
                  <a:schemeClr val="tx1"/>
                </a:solidFill>
                <a:effectLst/>
                <a:latin typeface="+mn-lt"/>
                <a:ea typeface="+mn-ea"/>
                <a:cs typeface="+mn-cs"/>
              </a:rPr>
              <a:t>Conclusion:</a:t>
            </a:r>
            <a:r>
              <a:rPr lang="en-US" sz="1200" b="0" i="0" kern="1200" dirty="0" err="1">
                <a:solidFill>
                  <a:schemeClr val="tx1"/>
                </a:solidFill>
                <a:effectLst/>
                <a:latin typeface="+mn-lt"/>
                <a:ea typeface="+mn-ea"/>
                <a:cs typeface="+mn-cs"/>
              </a:rPr>
              <a:t>Results</a:t>
            </a:r>
            <a:r>
              <a:rPr lang="en-US" sz="1200" b="0" i="0" kern="1200" dirty="0">
                <a:solidFill>
                  <a:schemeClr val="tx1"/>
                </a:solidFill>
                <a:effectLst/>
                <a:latin typeface="+mn-lt"/>
                <a:ea typeface="+mn-ea"/>
                <a:cs typeface="+mn-cs"/>
              </a:rPr>
              <a:t> suggest that vortioxetine is a safe and effective switch therapy for treating SSRI-induced sexual dysfunction in adults with well-treated MDD. Also, improvement in sexual dysfunction with vortioxetine or escitalopram may be influenced by prior SSRI usage, sex, age, and history of MDEs.</a:t>
            </a:r>
          </a:p>
          <a:p>
            <a:pPr fontAlgn="base"/>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41</a:t>
            </a:fld>
            <a:endParaRPr lang="en-US"/>
          </a:p>
        </p:txBody>
      </p:sp>
    </p:spTree>
    <p:extLst>
      <p:ext uri="{BB962C8B-B14F-4D97-AF65-F5344CB8AC3E}">
        <p14:creationId xmlns:p14="http://schemas.microsoft.com/office/powerpoint/2010/main" val="2140149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33:48 And vilazodone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Overall, there was a significant reduction in mean ± SD MADRS score from baseline (26.08 ± 1.1) to week 8 (9.86 ± 1.2) in the entire sample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.001) (</a:t>
            </a:r>
            <a:r>
              <a:rPr lang="en-US" sz="1200" b="0" i="0" kern="1200" dirty="0">
                <a:solidFill>
                  <a:schemeClr val="tx1"/>
                </a:solidFill>
                <a:effectLst/>
                <a:latin typeface="+mn-lt"/>
                <a:ea typeface="+mn-ea"/>
                <a:cs typeface="+mn-cs"/>
                <a:hlinkClick r:id="rId3"/>
              </a:rPr>
              <a:t>Figure 1</a:t>
            </a:r>
            <a:r>
              <a:rPr lang="en-US" sz="1200" b="0" i="0" kern="1200" dirty="0">
                <a:solidFill>
                  <a:schemeClr val="tx1"/>
                </a:solidFill>
                <a:effectLst/>
                <a:latin typeface="+mn-lt"/>
                <a:ea typeface="+mn-ea"/>
                <a:cs typeface="+mn-cs"/>
              </a:rPr>
              <a:t>). Similarly, there was a significant improvement in CGI-S scores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.001), CGI-I scores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.001) (</a:t>
            </a:r>
            <a:r>
              <a:rPr lang="en-US" sz="1200" b="0" i="0" kern="1200" dirty="0">
                <a:solidFill>
                  <a:schemeClr val="tx1"/>
                </a:solidFill>
                <a:effectLst/>
                <a:latin typeface="+mn-lt"/>
                <a:ea typeface="+mn-ea"/>
                <a:cs typeface="+mn-cs"/>
                <a:hlinkClick r:id="rId4"/>
              </a:rPr>
              <a:t>Figure 2</a:t>
            </a:r>
            <a:r>
              <a:rPr lang="en-US" sz="1200" b="0" i="0" kern="1200" dirty="0">
                <a:solidFill>
                  <a:schemeClr val="tx1"/>
                </a:solidFill>
                <a:effectLst/>
                <a:latin typeface="+mn-lt"/>
                <a:ea typeface="+mn-ea"/>
                <a:cs typeface="+mn-cs"/>
              </a:rPr>
              <a:t>), and HDRS scores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.001) (</a:t>
            </a:r>
            <a:r>
              <a:rPr lang="en-US" sz="1200" b="0" i="0" kern="1200" dirty="0">
                <a:solidFill>
                  <a:schemeClr val="tx1"/>
                </a:solidFill>
                <a:effectLst/>
                <a:latin typeface="+mn-lt"/>
                <a:ea typeface="+mn-ea"/>
                <a:cs typeface="+mn-cs"/>
                <a:hlinkClick r:id="rId5"/>
              </a:rPr>
              <a:t>Figure 3</a:t>
            </a:r>
            <a:r>
              <a:rPr lang="en-US" sz="1200" b="0" i="0" kern="1200" dirty="0">
                <a:solidFill>
                  <a:schemeClr val="tx1"/>
                </a:solidFill>
                <a:effectLst/>
                <a:latin typeface="+mn-lt"/>
                <a:ea typeface="+mn-ea"/>
                <a:cs typeface="+mn-cs"/>
              </a:rPr>
              <a:t>) from baseline to the end of the trial. There were no significant differences between the 3 vilazodone dose-initiation groups in changes in MADRS scores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.95) or changes in CGI-S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.83), CGI-I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.51), or HARS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.61) scores. SDS-associated symptoms of work (baseline: 4.8 ± 3.3, week 8: 4.10 ± 3.0,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.01), social life (baseline: 5.20 ± 2.9, week 8: 4.4 ± 2.859,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.01), and family and home responsibility (baseline: 4.9 ± 3.3, week 8: 4.5 ± 3.0,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.01) showed improvement from extreme disability to mild/moderate disability. DESS scores showed a decrease from baseline (5.9 ± 9.9) to endpoint (2.2 ± 5.5,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.01). ASEX scores showed a decrease from baseline (17.5 ± 5.2) to endpoint (15.9 ± 6.3,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.01). There were no significant differences between the 3 vilazodone dose groups in changes in DESS score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.55) and ASEX scores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.77).</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An 8-Week Randomized, Double-Blind Trial Comparing Efficacy, Safety, and Tolerability of 3 Vilazodone Dose-Initiation Strategies Following Switch From SSRIs and SNRIs in Major Depressive Disorder. </a:t>
            </a:r>
            <a:r>
              <a:rPr lang="en-US" sz="1200" b="0" i="0" kern="1200" dirty="0">
                <a:solidFill>
                  <a:schemeClr val="tx1"/>
                </a:solidFill>
                <a:effectLst/>
                <a:latin typeface="+mn-lt"/>
                <a:ea typeface="+mn-ea"/>
                <a:cs typeface="+mn-cs"/>
                <a:hlinkClick r:id="rId6"/>
              </a:rPr>
              <a:t>Prim Care Companion CNS Disord.</a:t>
            </a:r>
            <a:r>
              <a:rPr lang="en-US" sz="1200" b="0" i="0" kern="1200" dirty="0">
                <a:solidFill>
                  <a:schemeClr val="tx1"/>
                </a:solidFill>
                <a:effectLst/>
                <a:latin typeface="+mn-lt"/>
                <a:ea typeface="+mn-ea"/>
                <a:cs typeface="+mn-cs"/>
              </a:rPr>
              <a:t> 2015; 17(4): 10.4088/PCC.14m01734.</a:t>
            </a:r>
            <a:endParaRPr lang="en-US" sz="1200" b="1" i="0" kern="1200" dirty="0">
              <a:solidFill>
                <a:schemeClr val="tx1"/>
              </a:solidFill>
              <a:effectLst/>
              <a:latin typeface="+mn-lt"/>
              <a:ea typeface="+mn-ea"/>
              <a:cs typeface="+mn-cs"/>
            </a:endParaRPr>
          </a:p>
          <a:p>
            <a:endParaRPr lang="en-US" dirty="0"/>
          </a:p>
          <a:p>
            <a:r>
              <a:rPr lang="en-US" sz="1200" b="1" i="0" kern="1200" dirty="0">
                <a:solidFill>
                  <a:schemeClr val="tx1"/>
                </a:solidFill>
                <a:effectLst/>
                <a:latin typeface="+mn-lt"/>
                <a:ea typeface="+mn-ea"/>
                <a:cs typeface="+mn-cs"/>
              </a:rPr>
              <a:t>Introduction:</a:t>
            </a:r>
          </a:p>
          <a:p>
            <a:r>
              <a:rPr lang="en-US" sz="1200" b="0" i="0" kern="1200" dirty="0">
                <a:solidFill>
                  <a:schemeClr val="tx1"/>
                </a:solidFill>
                <a:effectLst/>
                <a:latin typeface="+mn-lt"/>
                <a:ea typeface="+mn-ea"/>
                <a:cs typeface="+mn-cs"/>
              </a:rPr>
              <a:t>Vilazodone, a selective and potent 5-HT</a:t>
            </a:r>
            <a:r>
              <a:rPr lang="en-US" sz="1200" b="0" i="0" kern="1200" baseline="-25000" dirty="0">
                <a:solidFill>
                  <a:schemeClr val="tx1"/>
                </a:solidFill>
                <a:effectLst/>
                <a:latin typeface="+mn-lt"/>
                <a:ea typeface="+mn-ea"/>
                <a:cs typeface="+mn-cs"/>
              </a:rPr>
              <a:t>1A</a:t>
            </a:r>
            <a:r>
              <a:rPr lang="en-US" sz="1200" b="0" i="0" kern="1200" dirty="0">
                <a:solidFill>
                  <a:schemeClr val="tx1"/>
                </a:solidFill>
                <a:effectLst/>
                <a:latin typeface="+mn-lt"/>
                <a:ea typeface="+mn-ea"/>
                <a:cs typeface="+mn-cs"/>
              </a:rPr>
              <a:t> partial agonist and 5-HT reuptake inhibitor, has been approved for treatment of major depressive disorder (MDD) in adults. The primary objective of the study was to compare the efficacy and tolerability of switching to 3 different doses of vilazodone from an equivalent dose range of generic selective serotonin reuptake inhibitors (SSRIs) or serotonin-norepinephrine reuptake inhibitors (SNRIs) in adult subjects with MDD.</a:t>
            </a:r>
          </a:p>
          <a:p>
            <a:r>
              <a:rPr lang="en-US" sz="1200" b="1" i="0" kern="1200" dirty="0">
                <a:solidFill>
                  <a:schemeClr val="tx1"/>
                </a:solidFill>
                <a:effectLst/>
                <a:latin typeface="+mn-lt"/>
                <a:ea typeface="+mn-ea"/>
                <a:cs typeface="+mn-cs"/>
              </a:rPr>
              <a:t>Method:</a:t>
            </a:r>
          </a:p>
          <a:p>
            <a:r>
              <a:rPr lang="en-US" sz="1200" b="0" i="0" kern="1200" dirty="0">
                <a:solidFill>
                  <a:schemeClr val="tx1"/>
                </a:solidFill>
                <a:effectLst/>
                <a:latin typeface="+mn-lt"/>
                <a:ea typeface="+mn-ea"/>
                <a:cs typeface="+mn-cs"/>
              </a:rPr>
              <a:t>This was an 8-week, randomized, double-blind, parallel-group, 3-arm trial to compare vilazodone 10 mg/d, 20 mg/d, and 40 mg/d as starting doses. Data were collected from December 2012 to December 2013. There was no washout phase, prior medications were stopped at the baseline visit, and vilazodone was started the next day in adults with MDD (</a:t>
            </a:r>
            <a:r>
              <a:rPr lang="en-US" sz="1200" b="0" i="1" kern="1200" dirty="0">
                <a:solidFill>
                  <a:schemeClr val="tx1"/>
                </a:solidFill>
                <a:effectLst/>
                <a:latin typeface="+mn-lt"/>
                <a:ea typeface="+mn-ea"/>
                <a:cs typeface="+mn-cs"/>
              </a:rPr>
              <a:t>DSM-IV</a:t>
            </a:r>
            <a:r>
              <a:rPr lang="en-US" sz="1200" b="0" i="0" kern="1200" dirty="0">
                <a:solidFill>
                  <a:schemeClr val="tx1"/>
                </a:solidFill>
                <a:effectLst/>
                <a:latin typeface="+mn-lt"/>
                <a:ea typeface="+mn-ea"/>
                <a:cs typeface="+mn-cs"/>
              </a:rPr>
              <a:t> criteria). The 10-mg/d and 20-mg/d dose was increased to 40 mg/d by week 3 and week 1, respectively, and the 40-mg/d initiation dose continued unchanged. The primary efficacy measure was change in Montgomery-</a:t>
            </a:r>
            <a:r>
              <a:rPr lang="en-US" sz="1200" b="0" i="0" kern="1200" dirty="0" err="1">
                <a:solidFill>
                  <a:schemeClr val="tx1"/>
                </a:solidFill>
                <a:effectLst/>
                <a:latin typeface="+mn-lt"/>
                <a:ea typeface="+mn-ea"/>
                <a:cs typeface="+mn-cs"/>
              </a:rPr>
              <a:t>Asberg</a:t>
            </a:r>
            <a:r>
              <a:rPr lang="en-US" sz="1200" b="0" i="0" kern="1200" dirty="0">
                <a:solidFill>
                  <a:schemeClr val="tx1"/>
                </a:solidFill>
                <a:effectLst/>
                <a:latin typeface="+mn-lt"/>
                <a:ea typeface="+mn-ea"/>
                <a:cs typeface="+mn-cs"/>
              </a:rPr>
              <a:t> Depression Rating Scale (MADRS) score between the 3 dose groups. The secondary efficacy measures were changes in Clinical Global Impressions–Severity (CGI-S), CGI-Improvement (CGI-I), and Hamilton Anxiety Rating Scale (HARS) scores. Safety measures were obtained by spontaneously reported adverse events, vital signs recording, and laboratory tests. Multivariate tests were used for statistical analysis.</a:t>
            </a:r>
          </a:p>
          <a:p>
            <a:r>
              <a:rPr lang="en-US" sz="1200" b="1" i="0" kern="1200" dirty="0">
                <a:solidFill>
                  <a:schemeClr val="tx1"/>
                </a:solidFill>
                <a:effectLst/>
                <a:latin typeface="+mn-lt"/>
                <a:ea typeface="+mn-ea"/>
                <a:cs typeface="+mn-cs"/>
              </a:rPr>
              <a:t>Results:</a:t>
            </a:r>
          </a:p>
          <a:p>
            <a:r>
              <a:rPr lang="en-US" sz="1200" b="0" i="0" kern="1200" dirty="0">
                <a:solidFill>
                  <a:schemeClr val="tx1"/>
                </a:solidFill>
                <a:effectLst/>
                <a:latin typeface="+mn-lt"/>
                <a:ea typeface="+mn-ea"/>
                <a:cs typeface="+mn-cs"/>
              </a:rPr>
              <a:t>Seventy subjects were randomized, and 60 subjects completed the study (n = 20 in each group). Overall, there was a significant reduction in MADRS score from baseline (26.08 ± 1.1) to week 8 (9.86 ± 1.2) in the entire sample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.001). Similarly, there was a significant improvement in CGI-S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.001), CGI-I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.001) and HDRS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.001) scores from baseline to the end of the trial. There were no significant differences between the 3 vilazodone dose-initiation groups in changes in MADRS scores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.95) or changes in CGI-S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.83), CGI-I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.51), or HARS scores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.61). Dry mouth (n = 55), nausea (n = 10), and diarrhea (n = 5) were the most common side effects, with diarrhea reported in 5 subjects in the 40-mg/d initiation group. No serious adverse events were reported.</a:t>
            </a:r>
          </a:p>
          <a:p>
            <a:r>
              <a:rPr lang="en-US" sz="1200" b="1" i="0" kern="1200" dirty="0">
                <a:solidFill>
                  <a:schemeClr val="tx1"/>
                </a:solidFill>
                <a:effectLst/>
                <a:latin typeface="+mn-lt"/>
                <a:ea typeface="+mn-ea"/>
                <a:cs typeface="+mn-cs"/>
              </a:rPr>
              <a:t>Conclusions:</a:t>
            </a:r>
          </a:p>
          <a:p>
            <a:r>
              <a:rPr lang="en-US" sz="1200" b="0" i="0" kern="1200" dirty="0">
                <a:solidFill>
                  <a:schemeClr val="tx1"/>
                </a:solidFill>
                <a:effectLst/>
                <a:latin typeface="+mn-lt"/>
                <a:ea typeface="+mn-ea"/>
                <a:cs typeface="+mn-cs"/>
              </a:rPr>
              <a:t>The present study indicates the potential benefit of switching to vilazodone in patients with MDD who are inadequate responders to SSRIs or SNRIs. There were no meaningful differences in efficacy or tolerability between the 3 different dose-initiation strategies with vilazodone; however, diarrhea appeared to be more frequently reported with the 40-mg/d dose. Given the modest sample size, larger studies are required to confirm our findings.</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42</a:t>
            </a:fld>
            <a:endParaRPr lang="en-US"/>
          </a:p>
        </p:txBody>
      </p:sp>
    </p:spTree>
    <p:extLst>
      <p:ext uri="{BB962C8B-B14F-4D97-AF65-F5344CB8AC3E}">
        <p14:creationId xmlns:p14="http://schemas.microsoft.com/office/powerpoint/2010/main" val="233765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33:58 I think importantly</a:t>
            </a:r>
          </a:p>
        </p:txBody>
      </p:sp>
      <p:sp>
        <p:nvSpPr>
          <p:cNvPr id="4" name="Slide Number Placeholder 3"/>
          <p:cNvSpPr>
            <a:spLocks noGrp="1"/>
          </p:cNvSpPr>
          <p:nvPr>
            <p:ph type="sldNum" sz="quarter" idx="5"/>
          </p:nvPr>
        </p:nvSpPr>
        <p:spPr/>
        <p:txBody>
          <a:bodyPr/>
          <a:lstStyle/>
          <a:p>
            <a:fld id="{9446E1A8-6D11-D944-BA46-3CE3E43A53DE}" type="slidenum">
              <a:rPr lang="en-US" smtClean="0"/>
              <a:pPr/>
              <a:t>43</a:t>
            </a:fld>
            <a:endParaRPr lang="en-US"/>
          </a:p>
        </p:txBody>
      </p:sp>
    </p:spTree>
    <p:extLst>
      <p:ext uri="{BB962C8B-B14F-4D97-AF65-F5344CB8AC3E}">
        <p14:creationId xmlns:p14="http://schemas.microsoft.com/office/powerpoint/2010/main" val="3337502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34:21 So why don’t</a:t>
            </a:r>
          </a:p>
        </p:txBody>
      </p:sp>
      <p:sp>
        <p:nvSpPr>
          <p:cNvPr id="4" name="Slide Number Placeholder 3"/>
          <p:cNvSpPr>
            <a:spLocks noGrp="1"/>
          </p:cNvSpPr>
          <p:nvPr>
            <p:ph type="sldNum" sz="quarter" idx="5"/>
          </p:nvPr>
        </p:nvSpPr>
        <p:spPr/>
        <p:txBody>
          <a:bodyPr/>
          <a:lstStyle/>
          <a:p>
            <a:fld id="{9446E1A8-6D11-D944-BA46-3CE3E43A53DE}" type="slidenum">
              <a:rPr lang="en-US" smtClean="0"/>
              <a:pPr/>
              <a:t>44</a:t>
            </a:fld>
            <a:endParaRPr lang="en-US"/>
          </a:p>
        </p:txBody>
      </p:sp>
    </p:spTree>
    <p:extLst>
      <p:ext uri="{BB962C8B-B14F-4D97-AF65-F5344CB8AC3E}">
        <p14:creationId xmlns:p14="http://schemas.microsoft.com/office/powerpoint/2010/main" val="1256479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34:54 Well I think</a:t>
            </a:r>
          </a:p>
        </p:txBody>
      </p:sp>
      <p:sp>
        <p:nvSpPr>
          <p:cNvPr id="4" name="Slide Number Placeholder 3"/>
          <p:cNvSpPr>
            <a:spLocks noGrp="1"/>
          </p:cNvSpPr>
          <p:nvPr>
            <p:ph type="sldNum" sz="quarter" idx="5"/>
          </p:nvPr>
        </p:nvSpPr>
        <p:spPr/>
        <p:txBody>
          <a:bodyPr/>
          <a:lstStyle/>
          <a:p>
            <a:fld id="{9446E1A8-6D11-D944-BA46-3CE3E43A53DE}" type="slidenum">
              <a:rPr lang="en-US" smtClean="0"/>
              <a:pPr/>
              <a:t>45</a:t>
            </a:fld>
            <a:endParaRPr lang="en-US"/>
          </a:p>
        </p:txBody>
      </p:sp>
    </p:spTree>
    <p:extLst>
      <p:ext uri="{BB962C8B-B14F-4D97-AF65-F5344CB8AC3E}">
        <p14:creationId xmlns:p14="http://schemas.microsoft.com/office/powerpoint/2010/main" val="1129951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kern="1200" dirty="0">
                <a:solidFill>
                  <a:schemeClr val="tx1"/>
                </a:solidFill>
                <a:effectLst/>
                <a:latin typeface="+mn-lt"/>
                <a:ea typeface="+mn-ea"/>
                <a:cs typeface="+mn-cs"/>
              </a:rPr>
              <a:t>36:08 Our most widely</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Andersom</a:t>
            </a:r>
            <a:r>
              <a:rPr lang="en-US" sz="1200" b="0" i="0" kern="1200" dirty="0">
                <a:solidFill>
                  <a:schemeClr val="tx1"/>
                </a:solidFill>
                <a:effectLst/>
                <a:latin typeface="+mn-lt"/>
                <a:ea typeface="+mn-ea"/>
                <a:cs typeface="+mn-cs"/>
              </a:rPr>
              <a:t> IM, et al. Evidence-based guidelines for treating depressive disorders with antidepressants: a revision of the 2000 British Association for Psychopharmacology guidelines. J </a:t>
            </a:r>
            <a:r>
              <a:rPr lang="en-US" sz="1200" b="0" i="0" kern="1200" dirty="0" err="1">
                <a:solidFill>
                  <a:schemeClr val="tx1"/>
                </a:solidFill>
                <a:effectLst/>
                <a:latin typeface="+mn-lt"/>
                <a:ea typeface="+mn-ea"/>
                <a:cs typeface="+mn-cs"/>
              </a:rPr>
              <a:t>Psychopharmacol</a:t>
            </a:r>
            <a:r>
              <a:rPr lang="en-US" sz="1200" b="0" i="0" kern="1200" dirty="0">
                <a:solidFill>
                  <a:schemeClr val="tx1"/>
                </a:solidFill>
                <a:effectLst/>
                <a:latin typeface="+mn-lt"/>
                <a:ea typeface="+mn-ea"/>
                <a:cs typeface="+mn-cs"/>
              </a:rPr>
              <a:t>. 2008 Jun;22(4):343-96.</a:t>
            </a:r>
          </a:p>
          <a:p>
            <a:endParaRPr lang="en-US" dirty="0"/>
          </a:p>
          <a:p>
            <a:r>
              <a:rPr lang="en-US" sz="1200" b="0" i="0" kern="1200" dirty="0">
                <a:solidFill>
                  <a:schemeClr val="tx1"/>
                </a:solidFill>
                <a:effectLst/>
                <a:latin typeface="+mn-lt"/>
                <a:ea typeface="+mn-ea"/>
                <a:cs typeface="+mn-cs"/>
              </a:rPr>
              <a:t>A revision of the 2000 British Association for Psychopharmacology evidence-based guidelines for treating depressive disorders with antidepressants was undertaken to incorporate new evidence and to update the recommendations where appropriate. A consensus meeting involving experts in depressive disorders and their management was held in May 2006. Key areas in treating depression were reviewed, and the strength of evidence and clinical implications were considered. The guidelines were drawn up after extensive feedback from participants and interested parties. A literature review is provided, which identifies the quality of evidence to inform the recommendations, the strength of which are based on the level of evidence. These guidelines cover the nature and detection of depressive disorders, acute treatment with antidepressant drugs, choice of drug versus alternative treatment, practical issues in prescribing and management, next-step treatment, relapse prevention, treatment of relapse, and stopping treatment</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Gelenberg</a:t>
            </a:r>
            <a:r>
              <a:rPr lang="en-US" sz="1200" b="0" i="0" kern="1200" dirty="0">
                <a:solidFill>
                  <a:schemeClr val="tx1"/>
                </a:solidFill>
                <a:effectLst/>
                <a:latin typeface="+mn-lt"/>
                <a:ea typeface="+mn-ea"/>
                <a:cs typeface="+mn-cs"/>
              </a:rPr>
              <a:t> AJ, et al. </a:t>
            </a:r>
            <a:r>
              <a:rPr lang="en-US" dirty="0"/>
              <a:t>PRACTICE GUIDELINE FOR THE Treatment of Patients With Major Depressive Disorder Third Edition. </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46</a:t>
            </a:fld>
            <a:endParaRPr lang="en-US"/>
          </a:p>
        </p:txBody>
      </p:sp>
    </p:spTree>
    <p:extLst>
      <p:ext uri="{BB962C8B-B14F-4D97-AF65-F5344CB8AC3E}">
        <p14:creationId xmlns:p14="http://schemas.microsoft.com/office/powerpoint/2010/main" val="2159925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kern="1200" dirty="0">
                <a:solidFill>
                  <a:schemeClr val="tx1"/>
                </a:solidFill>
                <a:effectLst/>
                <a:latin typeface="+mn-lt"/>
                <a:ea typeface="+mn-ea"/>
                <a:cs typeface="+mn-cs"/>
              </a:rPr>
              <a:t>36:38 The two newer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Vilazodone is 5-HT</a:t>
            </a:r>
            <a:r>
              <a:rPr lang="en-US" sz="1200" b="0" i="0" kern="1200" baseline="-25000" dirty="0">
                <a:solidFill>
                  <a:schemeClr val="tx1"/>
                </a:solidFill>
                <a:effectLst/>
                <a:latin typeface="+mn-lt"/>
                <a:ea typeface="+mn-ea"/>
                <a:cs typeface="+mn-cs"/>
              </a:rPr>
              <a:t>1A</a:t>
            </a:r>
            <a:r>
              <a:rPr lang="en-US" sz="1200" b="0" i="0" kern="1200" dirty="0">
                <a:solidFill>
                  <a:schemeClr val="tx1"/>
                </a:solidFill>
                <a:effectLst/>
                <a:latin typeface="+mn-lt"/>
                <a:ea typeface="+mn-ea"/>
                <a:cs typeface="+mn-cs"/>
              </a:rPr>
              <a:t> partial agonist, SERT inhibitor</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Chapter 85: Major Depressive Disorder</a:t>
            </a:r>
          </a:p>
          <a:p>
            <a:endParaRPr lang="en-US" dirty="0"/>
          </a:p>
          <a:p>
            <a:r>
              <a:rPr lang="en-US" dirty="0" err="1"/>
              <a:t>Nomikos</a:t>
            </a:r>
            <a:r>
              <a:rPr lang="en-US" dirty="0"/>
              <a:t> GC, et al. Efficacy, safety, and tolerability of vortioxetine for the treatment of major depressive disorder in patients aged 55 years or older. CNS Spectrums (2017), 22, 348–362.</a:t>
            </a:r>
          </a:p>
          <a:p>
            <a:endParaRPr lang="en-US" dirty="0"/>
          </a:p>
          <a:p>
            <a:r>
              <a:rPr lang="en-US" dirty="0"/>
              <a:t>Objective. These post hoc analyses evaluate the efficacy, safety, and tolerability of vortioxetine versus placebo in patients aged ≥55 years with major depressive disorder (MDD). Methods. Study-level efficacy data from 12 short-term, fixed-dose, randomized, placebo-controlled trials of vortioxetine 5–20 mg/day were assessed using a random-effects meta-analysis. Adverse events (AEs), vital signs, ECG values, liver enzymes, and body weight were pooled from the same studies. Patients had baseline Montgomery–</a:t>
            </a:r>
            <a:r>
              <a:rPr lang="en-US" dirty="0" err="1"/>
              <a:t>Åsberg</a:t>
            </a:r>
            <a:r>
              <a:rPr lang="en-US" dirty="0"/>
              <a:t> Depression Rating Scale (MADRS) total scores ranging from 22–30. Results. 1508 patients (mean age = 62.4 years; range, 55–88 years) were included. Mean differences from placebo in change from baseline to study end (6/8 weeks) in MADRS were –2.56 (5 mg, n = 324, P = 0.035), –2.87 (10 mg, n = 222, P = 0.007), –1.32 (15 mg, n = 90, P = NS), and –4.65 (20 mg, n = 165, P = 0.012). Odds ratios for response versus placebo were 1.6 (5 mg, P = NS), 1.8 (10 mg, P = 0.002), 1.2 (15 mg, P = NS), and 2.5 (20 mg, P &lt;  0.001), and for remission versus placebo were 1.5 (5 mg, P = NS), 1.5 (10 mg, P = NS), 1.4 (15 mg, P = NS), and 2.7 (20 mg, P = 0.001). The proportion of patients with AEs for placebo and vortioxetine 5–20 mg was 61.5% and 62.3%, respectively, with no increase at increased doses. Vortioxetine demonstrated a placebo-level incidence of serious AEs (1.2%). AEs occurring in ≥5% of any treatment group were nausea, headache, diarrhea, dizziness, dry mouth, constipation, fatigue, vomiting, and anxiety. No clinically significant mean changes in vital signs, ECG values, liver enzymes, or body weight emerged during treatment. Conclusion. Vortioxetine 5–20 mg/day is efficacious and well tolerated in MDD patients aged ≥55 years, a group that is often comorbid with other conditions and treated with other medications.</a:t>
            </a:r>
          </a:p>
        </p:txBody>
      </p:sp>
      <p:sp>
        <p:nvSpPr>
          <p:cNvPr id="4" name="Slide Number Placeholder 3"/>
          <p:cNvSpPr>
            <a:spLocks noGrp="1"/>
          </p:cNvSpPr>
          <p:nvPr>
            <p:ph type="sldNum" sz="quarter" idx="10"/>
          </p:nvPr>
        </p:nvSpPr>
        <p:spPr/>
        <p:txBody>
          <a:bodyPr/>
          <a:lstStyle/>
          <a:p>
            <a:pPr marL="0" marR="0" lvl="0" indent="0" algn="r" defTabSz="891357" rtl="0" eaLnBrk="1" fontAlgn="auto" latinLnBrk="0" hangingPunct="1">
              <a:lnSpc>
                <a:spcPct val="100000"/>
              </a:lnSpc>
              <a:spcBef>
                <a:spcPts val="0"/>
              </a:spcBef>
              <a:spcAft>
                <a:spcPts val="0"/>
              </a:spcAft>
              <a:buClrTx/>
              <a:buSzTx/>
              <a:buFontTx/>
              <a:buNone/>
              <a:tabLst/>
              <a:defRPr/>
            </a:pPr>
            <a:fld id="{A10FF874-054A-4D8B-A613-3A7FFE25B5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135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4082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38:15 I affectionately</a:t>
            </a:r>
          </a:p>
          <a:p>
            <a:endParaRPr lang="en-US" dirty="0"/>
          </a:p>
          <a:p>
            <a:endParaRPr lang="en-US" dirty="0"/>
          </a:p>
          <a:p>
            <a:endParaRPr lang="en-US" dirty="0"/>
          </a:p>
          <a:p>
            <a:endParaRPr lang="en-US" dirty="0"/>
          </a:p>
          <a:p>
            <a:r>
              <a:rPr lang="en-US" dirty="0"/>
              <a:t>Key Takeaway:</a:t>
            </a:r>
          </a:p>
          <a:p>
            <a:pPr marL="171450" indent="-171450">
              <a:buFont typeface="Arial" panose="020B0604020202020204" pitchFamily="34" charset="0"/>
              <a:buChar char="•"/>
            </a:pPr>
            <a:r>
              <a:rPr lang="en-US" dirty="0"/>
              <a:t>Individual patients with MDD have shown very different responses to the same treatment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Additional Information:</a:t>
            </a:r>
          </a:p>
          <a:p>
            <a:pPr marL="171450" indent="-171450">
              <a:buFont typeface="Arial" panose="020B0604020202020204" pitchFamily="34" charset="0"/>
              <a:buChar char="•"/>
            </a:pPr>
            <a:r>
              <a:rPr lang="en-US" dirty="0"/>
              <a:t>The figure shows that the time-course of change in depression severity in 20 subjects with MDD receiving the same SSRI for 12 weeks</a:t>
            </a:r>
          </a:p>
          <a:p>
            <a:pPr marL="171450" indent="-171450">
              <a:buFont typeface="Arial" panose="020B0604020202020204" pitchFamily="34" charset="0"/>
              <a:buChar char="•"/>
            </a:pPr>
            <a:r>
              <a:rPr lang="en-US" dirty="0"/>
              <a:t>Although some individuals experience satisfactory outcomes, others improve very little, and a few get worse</a:t>
            </a:r>
          </a:p>
          <a:p>
            <a:pPr marL="171450" indent="-171450">
              <a:buFont typeface="Arial" panose="020B0604020202020204" pitchFamily="34" charset="0"/>
              <a:buChar char="•"/>
            </a:pPr>
            <a:r>
              <a:rPr lang="en-US" dirty="0"/>
              <a:t>The reason for individual variation in response to the same antidepressant is largely unknown</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48</a:t>
            </a:fld>
            <a:endParaRPr lang="en-US"/>
          </a:p>
        </p:txBody>
      </p:sp>
    </p:spTree>
    <p:extLst>
      <p:ext uri="{BB962C8B-B14F-4D97-AF65-F5344CB8AC3E}">
        <p14:creationId xmlns:p14="http://schemas.microsoft.com/office/powerpoint/2010/main" val="3960685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39:36 You know if</a:t>
            </a:r>
          </a:p>
        </p:txBody>
      </p:sp>
      <p:sp>
        <p:nvSpPr>
          <p:cNvPr id="4" name="Slide Number Placeholder 3"/>
          <p:cNvSpPr>
            <a:spLocks noGrp="1"/>
          </p:cNvSpPr>
          <p:nvPr>
            <p:ph type="sldNum" sz="quarter" idx="5"/>
          </p:nvPr>
        </p:nvSpPr>
        <p:spPr/>
        <p:txBody>
          <a:bodyPr/>
          <a:lstStyle/>
          <a:p>
            <a:fld id="{9446E1A8-6D11-D944-BA46-3CE3E43A53DE}" type="slidenum">
              <a:rPr lang="en-US" smtClean="0"/>
              <a:pPr/>
              <a:t>49</a:t>
            </a:fld>
            <a:endParaRPr lang="en-US"/>
          </a:p>
        </p:txBody>
      </p:sp>
    </p:spTree>
    <p:extLst>
      <p:ext uri="{BB962C8B-B14F-4D97-AF65-F5344CB8AC3E}">
        <p14:creationId xmlns:p14="http://schemas.microsoft.com/office/powerpoint/2010/main" val="140093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00:56 I’d like to also welcome</a:t>
            </a:r>
          </a:p>
        </p:txBody>
      </p:sp>
      <p:sp>
        <p:nvSpPr>
          <p:cNvPr id="4" name="Slide Number Placeholder 3"/>
          <p:cNvSpPr>
            <a:spLocks noGrp="1"/>
          </p:cNvSpPr>
          <p:nvPr>
            <p:ph type="sldNum" sz="quarter" idx="5"/>
          </p:nvPr>
        </p:nvSpPr>
        <p:spPr/>
        <p:txBody>
          <a:bodyPr/>
          <a:lstStyle/>
          <a:p>
            <a:fld id="{9446E1A8-6D11-D944-BA46-3CE3E43A53DE}" type="slidenum">
              <a:rPr lang="en-US" smtClean="0"/>
              <a:pPr/>
              <a:t>5</a:t>
            </a:fld>
            <a:endParaRPr lang="en-US"/>
          </a:p>
        </p:txBody>
      </p:sp>
    </p:spTree>
    <p:extLst>
      <p:ext uri="{BB962C8B-B14F-4D97-AF65-F5344CB8AC3E}">
        <p14:creationId xmlns:p14="http://schemas.microsoft.com/office/powerpoint/2010/main" val="3335045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41:31 Well I think</a:t>
            </a:r>
          </a:p>
        </p:txBody>
      </p:sp>
      <p:sp>
        <p:nvSpPr>
          <p:cNvPr id="4" name="Slide Number Placeholder 3"/>
          <p:cNvSpPr>
            <a:spLocks noGrp="1"/>
          </p:cNvSpPr>
          <p:nvPr>
            <p:ph type="sldNum" sz="quarter" idx="5"/>
          </p:nvPr>
        </p:nvSpPr>
        <p:spPr/>
        <p:txBody>
          <a:bodyPr/>
          <a:lstStyle/>
          <a:p>
            <a:fld id="{9446E1A8-6D11-D944-BA46-3CE3E43A53DE}" type="slidenum">
              <a:rPr lang="en-US" smtClean="0"/>
              <a:pPr/>
              <a:t>50</a:t>
            </a:fld>
            <a:endParaRPr lang="en-US"/>
          </a:p>
        </p:txBody>
      </p:sp>
    </p:spTree>
    <p:extLst>
      <p:ext uri="{BB962C8B-B14F-4D97-AF65-F5344CB8AC3E}">
        <p14:creationId xmlns:p14="http://schemas.microsoft.com/office/powerpoint/2010/main" val="3633612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43:05 You know 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Early improvement in the first 2 weeks as a predictor of treatment outcome in patients with major depressive disorder: a meta-analysis including 6562 patients</a:t>
            </a:r>
          </a:p>
          <a:p>
            <a:endParaRPr lang="en-US" dirty="0"/>
          </a:p>
          <a:p>
            <a:endParaRPr lang="en-US" dirty="0"/>
          </a:p>
          <a:p>
            <a:r>
              <a:rPr lang="en-US" sz="1200" b="1" i="0" kern="1200" dirty="0">
                <a:solidFill>
                  <a:schemeClr val="tx1"/>
                </a:solidFill>
                <a:effectLst/>
                <a:latin typeface="+mn-lt"/>
                <a:ea typeface="+mn-ea"/>
                <a:cs typeface="+mn-cs"/>
              </a:rPr>
              <a:t>Objective: </a:t>
            </a:r>
            <a:r>
              <a:rPr lang="en-US" sz="1200" b="0" i="0" kern="1200" dirty="0">
                <a:solidFill>
                  <a:schemeClr val="tx1"/>
                </a:solidFill>
                <a:effectLst/>
                <a:latin typeface="+mn-lt"/>
                <a:ea typeface="+mn-ea"/>
                <a:cs typeface="+mn-cs"/>
              </a:rPr>
              <a:t>New evidence indicates that treatment response can be predicted with high sensitivity after 2 weeks of treatment. Here, we assess whether early improvement with antidepressant treatment predicts treatment outcome in patients with major depressive disorder (MDD).</a:t>
            </a:r>
          </a:p>
          <a:p>
            <a:r>
              <a:rPr lang="en-US" sz="1200" b="1" i="0" kern="1200" dirty="0">
                <a:solidFill>
                  <a:schemeClr val="tx1"/>
                </a:solidFill>
                <a:effectLst/>
                <a:latin typeface="+mn-lt"/>
                <a:ea typeface="+mn-ea"/>
                <a:cs typeface="+mn-cs"/>
              </a:rPr>
              <a:t>Data sources: </a:t>
            </a:r>
            <a:r>
              <a:rPr lang="en-US" sz="1200" b="0" i="0" kern="1200" dirty="0">
                <a:solidFill>
                  <a:schemeClr val="tx1"/>
                </a:solidFill>
                <a:effectLst/>
                <a:latin typeface="+mn-lt"/>
                <a:ea typeface="+mn-ea"/>
                <a:cs typeface="+mn-cs"/>
              </a:rPr>
              <a:t>Forty-one clinical trials comparing mirtazapine with active comparators or placebo in inpatients and outpatients (all-treated population, N = 6907; intent-to-treat population, N = 6562) with MDD (DSM-III-R or DSM-IV Criteria) were examined for early improvement (&gt;or= 20% score reduction from baseline on the 17-item Hamilton Rating Scale for Depression [HAM-D-17] within 2 weeks of treatment) and its relationship to treatment outcome.</a:t>
            </a:r>
          </a:p>
          <a:p>
            <a:r>
              <a:rPr lang="en-US" sz="1200" b="1" i="0" kern="1200" dirty="0">
                <a:solidFill>
                  <a:schemeClr val="tx1"/>
                </a:solidFill>
                <a:effectLst/>
                <a:latin typeface="+mn-lt"/>
                <a:ea typeface="+mn-ea"/>
                <a:cs typeface="+mn-cs"/>
              </a:rPr>
              <a:t>Study selection: </a:t>
            </a:r>
            <a:r>
              <a:rPr lang="en-US" sz="1200" b="0" i="0" kern="1200" dirty="0">
                <a:solidFill>
                  <a:schemeClr val="tx1"/>
                </a:solidFill>
                <a:effectLst/>
                <a:latin typeface="+mn-lt"/>
                <a:ea typeface="+mn-ea"/>
                <a:cs typeface="+mn-cs"/>
              </a:rPr>
              <a:t>Data were obtained from a systematic search of single- or double-blind clinical trials (clinical trials database, Organon, a part of Schering-Plough Corporation, Oss, The Netherlands). All included trials (a total of 41) employed antidepressant treatment for more than 4 weeks and a maximum of 8 weeks. The studies ranged from March 1982 to December 2003. Trials were excluded if there were no HAM-D-17 ratings available, no diagnosis of MDD, or if the study was not blinded. Trials were also excluded if HAM-D-17 assessments were not available at week 2, week 4, and at least once beyond week 4.</a:t>
            </a:r>
          </a:p>
          <a:p>
            <a:r>
              <a:rPr lang="en-US" sz="1200" b="1" i="0" kern="1200" dirty="0">
                <a:solidFill>
                  <a:schemeClr val="tx1"/>
                </a:solidFill>
                <a:effectLst/>
                <a:latin typeface="+mn-lt"/>
                <a:ea typeface="+mn-ea"/>
                <a:cs typeface="+mn-cs"/>
              </a:rPr>
              <a:t>Data synthesis: </a:t>
            </a:r>
            <a:r>
              <a:rPr lang="en-US" sz="1200" b="0" i="0" kern="1200" dirty="0">
                <a:solidFill>
                  <a:schemeClr val="tx1"/>
                </a:solidFill>
                <a:effectLst/>
                <a:latin typeface="+mn-lt"/>
                <a:ea typeface="+mn-ea"/>
                <a:cs typeface="+mn-cs"/>
              </a:rPr>
              <a:t>Early improvement predicted stable response and stable remission with high sensitivity (&gt;or= 81% and &gt;or= 87%, respectively). Studies utilizing rapid titration vs. slow titration of mirtazapine demonstrated improved sensitivity for stable responders (98%, [95% CI = 93% to 100%] vs. 91% [95% CI = 89% to 93%]) and stable remitters (100%, [95% CI = 92% to 100%] vs. 93% [95% CI = 91% to 95%]). Negative predictive values for stable responders and stable remitters were much higher (range = 82%-100%) than positive predictive values (range = 19%-60%).</a:t>
            </a:r>
          </a:p>
          <a:p>
            <a:r>
              <a:rPr lang="en-US" sz="1200" b="1" i="0" kern="1200" dirty="0">
                <a:solidFill>
                  <a:schemeClr val="tx1"/>
                </a:solidFill>
                <a:effectLst/>
                <a:latin typeface="+mn-lt"/>
                <a:ea typeface="+mn-ea"/>
                <a:cs typeface="+mn-cs"/>
              </a:rPr>
              <a:t>Conclusions: </a:t>
            </a:r>
            <a:r>
              <a:rPr lang="en-US" sz="1200" b="0" i="0" kern="1200" dirty="0">
                <a:solidFill>
                  <a:schemeClr val="tx1"/>
                </a:solidFill>
                <a:effectLst/>
                <a:latin typeface="+mn-lt"/>
                <a:ea typeface="+mn-ea"/>
                <a:cs typeface="+mn-cs"/>
              </a:rPr>
              <a:t>These results indicate that early improvement with antidepressant medication can predict subsequent treatment outcome with high sensitivity in patients with major depressive disorder. The high negative predictive values indicate little chance of stable response or stable remission in the absence of improvement within 2 weeks. A lack of improvement during the first 2 weeks of therapy may indicate that changes in depression management should be considered earlier than conventionally thought.</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51</a:t>
            </a:fld>
            <a:endParaRPr lang="en-US"/>
          </a:p>
        </p:txBody>
      </p:sp>
    </p:spTree>
    <p:extLst>
      <p:ext uri="{BB962C8B-B14F-4D97-AF65-F5344CB8AC3E}">
        <p14:creationId xmlns:p14="http://schemas.microsoft.com/office/powerpoint/2010/main" val="285108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45:47 Let’s hope so</a:t>
            </a:r>
          </a:p>
        </p:txBody>
      </p:sp>
      <p:sp>
        <p:nvSpPr>
          <p:cNvPr id="4" name="Slide Number Placeholder 3"/>
          <p:cNvSpPr>
            <a:spLocks noGrp="1"/>
          </p:cNvSpPr>
          <p:nvPr>
            <p:ph type="sldNum" sz="quarter" idx="5"/>
          </p:nvPr>
        </p:nvSpPr>
        <p:spPr/>
        <p:txBody>
          <a:bodyPr/>
          <a:lstStyle/>
          <a:p>
            <a:fld id="{9446E1A8-6D11-D944-BA46-3CE3E43A53DE}" type="slidenum">
              <a:rPr lang="en-US" smtClean="0"/>
              <a:pPr/>
              <a:t>52</a:t>
            </a:fld>
            <a:endParaRPr lang="en-US"/>
          </a:p>
        </p:txBody>
      </p:sp>
    </p:spTree>
    <p:extLst>
      <p:ext uri="{BB962C8B-B14F-4D97-AF65-F5344CB8AC3E}">
        <p14:creationId xmlns:p14="http://schemas.microsoft.com/office/powerpoint/2010/main" val="38121435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47:30 PHQ-9 was down</a:t>
            </a:r>
          </a:p>
        </p:txBody>
      </p:sp>
      <p:sp>
        <p:nvSpPr>
          <p:cNvPr id="4" name="Slide Number Placeholder 3"/>
          <p:cNvSpPr>
            <a:spLocks noGrp="1"/>
          </p:cNvSpPr>
          <p:nvPr>
            <p:ph type="sldNum" sz="quarter" idx="5"/>
          </p:nvPr>
        </p:nvSpPr>
        <p:spPr/>
        <p:txBody>
          <a:bodyPr/>
          <a:lstStyle/>
          <a:p>
            <a:fld id="{9446E1A8-6D11-D944-BA46-3CE3E43A53DE}" type="slidenum">
              <a:rPr lang="en-US" smtClean="0"/>
              <a:pPr/>
              <a:t>53</a:t>
            </a:fld>
            <a:endParaRPr lang="en-US"/>
          </a:p>
        </p:txBody>
      </p:sp>
    </p:spTree>
    <p:extLst>
      <p:ext uri="{BB962C8B-B14F-4D97-AF65-F5344CB8AC3E}">
        <p14:creationId xmlns:p14="http://schemas.microsoft.com/office/powerpoint/2010/main" val="2656134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48:29 So that brings</a:t>
            </a:r>
          </a:p>
        </p:txBody>
      </p:sp>
      <p:sp>
        <p:nvSpPr>
          <p:cNvPr id="4" name="Slide Number Placeholder 3"/>
          <p:cNvSpPr>
            <a:spLocks noGrp="1"/>
          </p:cNvSpPr>
          <p:nvPr>
            <p:ph type="sldNum" sz="quarter" idx="5"/>
          </p:nvPr>
        </p:nvSpPr>
        <p:spPr/>
        <p:txBody>
          <a:bodyPr/>
          <a:lstStyle/>
          <a:p>
            <a:fld id="{9446E1A8-6D11-D944-BA46-3CE3E43A53DE}" type="slidenum">
              <a:rPr lang="en-US" smtClean="0"/>
              <a:pPr/>
              <a:t>54</a:t>
            </a:fld>
            <a:endParaRPr lang="en-US"/>
          </a:p>
        </p:txBody>
      </p:sp>
    </p:spTree>
    <p:extLst>
      <p:ext uri="{BB962C8B-B14F-4D97-AF65-F5344CB8AC3E}">
        <p14:creationId xmlns:p14="http://schemas.microsoft.com/office/powerpoint/2010/main" val="4214214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50:30 Well one of mine</a:t>
            </a:r>
          </a:p>
        </p:txBody>
      </p:sp>
      <p:sp>
        <p:nvSpPr>
          <p:cNvPr id="4" name="Slide Number Placeholder 3"/>
          <p:cNvSpPr>
            <a:spLocks noGrp="1"/>
          </p:cNvSpPr>
          <p:nvPr>
            <p:ph type="sldNum" sz="quarter" idx="5"/>
          </p:nvPr>
        </p:nvSpPr>
        <p:spPr/>
        <p:txBody>
          <a:bodyPr/>
          <a:lstStyle/>
          <a:p>
            <a:fld id="{9446E1A8-6D11-D944-BA46-3CE3E43A53DE}" type="slidenum">
              <a:rPr lang="en-US" smtClean="0"/>
              <a:pPr/>
              <a:t>55</a:t>
            </a:fld>
            <a:endParaRPr lang="en-US"/>
          </a:p>
        </p:txBody>
      </p:sp>
    </p:spTree>
    <p:extLst>
      <p:ext uri="{BB962C8B-B14F-4D97-AF65-F5344CB8AC3E}">
        <p14:creationId xmlns:p14="http://schemas.microsoft.com/office/powerpoint/2010/main" val="20199087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54:38 Best reasons to switch</a:t>
            </a:r>
          </a:p>
        </p:txBody>
      </p:sp>
      <p:sp>
        <p:nvSpPr>
          <p:cNvPr id="4" name="Slide Number Placeholder 3"/>
          <p:cNvSpPr>
            <a:spLocks noGrp="1"/>
          </p:cNvSpPr>
          <p:nvPr>
            <p:ph type="sldNum" sz="quarter" idx="5"/>
          </p:nvPr>
        </p:nvSpPr>
        <p:spPr/>
        <p:txBody>
          <a:bodyPr/>
          <a:lstStyle/>
          <a:p>
            <a:fld id="{9446E1A8-6D11-D944-BA46-3CE3E43A53DE}" type="slidenum">
              <a:rPr lang="en-US" smtClean="0"/>
              <a:pPr/>
              <a:t>56</a:t>
            </a:fld>
            <a:endParaRPr lang="en-US"/>
          </a:p>
        </p:txBody>
      </p:sp>
    </p:spTree>
    <p:extLst>
      <p:ext uri="{BB962C8B-B14F-4D97-AF65-F5344CB8AC3E}">
        <p14:creationId xmlns:p14="http://schemas.microsoft.com/office/powerpoint/2010/main" val="874486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56:33 [After he says…. for that matter]</a:t>
            </a:r>
          </a:p>
        </p:txBody>
      </p:sp>
      <p:sp>
        <p:nvSpPr>
          <p:cNvPr id="4" name="Slide Number Placeholder 3"/>
          <p:cNvSpPr>
            <a:spLocks noGrp="1"/>
          </p:cNvSpPr>
          <p:nvPr>
            <p:ph type="sldNum" sz="quarter" idx="5"/>
          </p:nvPr>
        </p:nvSpPr>
        <p:spPr/>
        <p:txBody>
          <a:bodyPr/>
          <a:lstStyle/>
          <a:p>
            <a:fld id="{9446E1A8-6D11-D944-BA46-3CE3E43A53DE}" type="slidenum">
              <a:rPr lang="en-US" smtClean="0"/>
              <a:pPr/>
              <a:t>57</a:t>
            </a:fld>
            <a:endParaRPr lang="en-US"/>
          </a:p>
        </p:txBody>
      </p:sp>
    </p:spTree>
    <p:extLst>
      <p:ext uri="{BB962C8B-B14F-4D97-AF65-F5344CB8AC3E}">
        <p14:creationId xmlns:p14="http://schemas.microsoft.com/office/powerpoint/2010/main" val="3465510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56:34 By an overwhelming</a:t>
            </a:r>
          </a:p>
        </p:txBody>
      </p:sp>
    </p:spTree>
    <p:extLst>
      <p:ext uri="{BB962C8B-B14F-4D97-AF65-F5344CB8AC3E}">
        <p14:creationId xmlns:p14="http://schemas.microsoft.com/office/powerpoint/2010/main" val="24532826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57:56 Sure, well we use</a:t>
            </a:r>
          </a:p>
        </p:txBody>
      </p:sp>
      <p:sp>
        <p:nvSpPr>
          <p:cNvPr id="4" name="Slide Number Placeholder 3"/>
          <p:cNvSpPr>
            <a:spLocks noGrp="1"/>
          </p:cNvSpPr>
          <p:nvPr>
            <p:ph type="sldNum" sz="quarter" idx="5"/>
          </p:nvPr>
        </p:nvSpPr>
        <p:spPr/>
        <p:txBody>
          <a:bodyPr/>
          <a:lstStyle/>
          <a:p>
            <a:fld id="{9446E1A8-6D11-D944-BA46-3CE3E43A53DE}" type="slidenum">
              <a:rPr lang="en-US" smtClean="0"/>
              <a:pPr/>
              <a:t>59</a:t>
            </a:fld>
            <a:endParaRPr lang="en-US"/>
          </a:p>
        </p:txBody>
      </p:sp>
    </p:spTree>
    <p:extLst>
      <p:ext uri="{BB962C8B-B14F-4D97-AF65-F5344CB8AC3E}">
        <p14:creationId xmlns:p14="http://schemas.microsoft.com/office/powerpoint/2010/main" val="282341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 Also joining</a:t>
            </a:r>
          </a:p>
        </p:txBody>
      </p:sp>
      <p:sp>
        <p:nvSpPr>
          <p:cNvPr id="4" name="Slide Number Placeholder 3"/>
          <p:cNvSpPr>
            <a:spLocks noGrp="1"/>
          </p:cNvSpPr>
          <p:nvPr>
            <p:ph type="sldNum" sz="quarter" idx="5"/>
          </p:nvPr>
        </p:nvSpPr>
        <p:spPr/>
        <p:txBody>
          <a:bodyPr/>
          <a:lstStyle/>
          <a:p>
            <a:fld id="{9446E1A8-6D11-D944-BA46-3CE3E43A53DE}" type="slidenum">
              <a:rPr lang="en-US" smtClean="0"/>
              <a:pPr/>
              <a:t>6</a:t>
            </a:fld>
            <a:endParaRPr lang="en-US"/>
          </a:p>
        </p:txBody>
      </p:sp>
    </p:spTree>
    <p:extLst>
      <p:ext uri="{BB962C8B-B14F-4D97-AF65-F5344CB8AC3E}">
        <p14:creationId xmlns:p14="http://schemas.microsoft.com/office/powerpoint/2010/main" val="118634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59:14 Absolutely, so for</a:t>
            </a:r>
          </a:p>
        </p:txBody>
      </p:sp>
      <p:sp>
        <p:nvSpPr>
          <p:cNvPr id="4" name="Slide Number Placeholder 3"/>
          <p:cNvSpPr>
            <a:spLocks noGrp="1"/>
          </p:cNvSpPr>
          <p:nvPr>
            <p:ph type="sldNum" sz="quarter" idx="5"/>
          </p:nvPr>
        </p:nvSpPr>
        <p:spPr/>
        <p:txBody>
          <a:bodyPr/>
          <a:lstStyle/>
          <a:p>
            <a:fld id="{9446E1A8-6D11-D944-BA46-3CE3E43A53DE}" type="slidenum">
              <a:rPr lang="en-US" smtClean="0"/>
              <a:pPr/>
              <a:t>60</a:t>
            </a:fld>
            <a:endParaRPr lang="en-US"/>
          </a:p>
        </p:txBody>
      </p:sp>
    </p:spTree>
    <p:extLst>
      <p:ext uri="{BB962C8B-B14F-4D97-AF65-F5344CB8AC3E}">
        <p14:creationId xmlns:p14="http://schemas.microsoft.com/office/powerpoint/2010/main" val="8328013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1:01:53 I would just highlight</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61</a:t>
            </a:fld>
            <a:endParaRPr lang="en-US"/>
          </a:p>
        </p:txBody>
      </p:sp>
    </p:spTree>
    <p:extLst>
      <p:ext uri="{BB962C8B-B14F-4D97-AF65-F5344CB8AC3E}">
        <p14:creationId xmlns:p14="http://schemas.microsoft.com/office/powerpoint/2010/main" val="38376030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1:03:45 And speaking of new </a:t>
            </a:r>
          </a:p>
        </p:txBody>
      </p:sp>
      <p:sp>
        <p:nvSpPr>
          <p:cNvPr id="4" name="Slide Number Placeholder 3"/>
          <p:cNvSpPr>
            <a:spLocks noGrp="1"/>
          </p:cNvSpPr>
          <p:nvPr>
            <p:ph type="sldNum" sz="quarter" idx="5"/>
          </p:nvPr>
        </p:nvSpPr>
        <p:spPr/>
        <p:txBody>
          <a:bodyPr/>
          <a:lstStyle/>
          <a:p>
            <a:fld id="{9446E1A8-6D11-D944-BA46-3CE3E43A53DE}" type="slidenum">
              <a:rPr lang="en-US" smtClean="0"/>
              <a:pPr/>
              <a:t>62</a:t>
            </a:fld>
            <a:endParaRPr lang="en-US"/>
          </a:p>
        </p:txBody>
      </p:sp>
    </p:spTree>
    <p:extLst>
      <p:ext uri="{BB962C8B-B14F-4D97-AF65-F5344CB8AC3E}">
        <p14:creationId xmlns:p14="http://schemas.microsoft.com/office/powerpoint/2010/main" val="35839711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1:40:23 Thanks to everybody</a:t>
            </a:r>
          </a:p>
        </p:txBody>
      </p:sp>
      <p:sp>
        <p:nvSpPr>
          <p:cNvPr id="4" name="Slide Number Placeholder 3"/>
          <p:cNvSpPr>
            <a:spLocks noGrp="1"/>
          </p:cNvSpPr>
          <p:nvPr>
            <p:ph type="sldNum" sz="quarter" idx="5"/>
          </p:nvPr>
        </p:nvSpPr>
        <p:spPr/>
        <p:txBody>
          <a:bodyPr/>
          <a:lstStyle/>
          <a:p>
            <a:fld id="{9446E1A8-6D11-D944-BA46-3CE3E43A53DE}" type="slidenum">
              <a:rPr lang="en-US" smtClean="0"/>
              <a:pPr/>
              <a:t>63</a:t>
            </a:fld>
            <a:endParaRPr lang="en-US"/>
          </a:p>
        </p:txBody>
      </p:sp>
    </p:spTree>
    <p:extLst>
      <p:ext uri="{BB962C8B-B14F-4D97-AF65-F5344CB8AC3E}">
        <p14:creationId xmlns:p14="http://schemas.microsoft.com/office/powerpoint/2010/main" val="27995420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1:40:43 I will remind you</a:t>
            </a:r>
          </a:p>
        </p:txBody>
      </p:sp>
      <p:sp>
        <p:nvSpPr>
          <p:cNvPr id="4" name="Slide Number Placeholder 3"/>
          <p:cNvSpPr>
            <a:spLocks noGrp="1"/>
          </p:cNvSpPr>
          <p:nvPr>
            <p:ph type="sldNum" sz="quarter" idx="5"/>
          </p:nvPr>
        </p:nvSpPr>
        <p:spPr/>
        <p:txBody>
          <a:bodyPr/>
          <a:lstStyle/>
          <a:p>
            <a:fld id="{9446E1A8-6D11-D944-BA46-3CE3E43A53DE}" type="slidenum">
              <a:rPr lang="en-US" smtClean="0"/>
              <a:pPr/>
              <a:t>64</a:t>
            </a:fld>
            <a:endParaRPr lang="en-US"/>
          </a:p>
        </p:txBody>
      </p:sp>
    </p:spTree>
    <p:extLst>
      <p:ext uri="{BB962C8B-B14F-4D97-AF65-F5344CB8AC3E}">
        <p14:creationId xmlns:p14="http://schemas.microsoft.com/office/powerpoint/2010/main" val="333053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 So let’s</a:t>
            </a:r>
          </a:p>
        </p:txBody>
      </p:sp>
      <p:sp>
        <p:nvSpPr>
          <p:cNvPr id="4" name="Slide Number Placeholder 3"/>
          <p:cNvSpPr>
            <a:spLocks noGrp="1"/>
          </p:cNvSpPr>
          <p:nvPr>
            <p:ph type="sldNum" sz="quarter" idx="5"/>
          </p:nvPr>
        </p:nvSpPr>
        <p:spPr/>
        <p:txBody>
          <a:bodyPr/>
          <a:lstStyle/>
          <a:p>
            <a:fld id="{9446E1A8-6D11-D944-BA46-3CE3E43A53DE}" type="slidenum">
              <a:rPr lang="en-US" smtClean="0"/>
              <a:pPr/>
              <a:t>7</a:t>
            </a:fld>
            <a:endParaRPr lang="en-US"/>
          </a:p>
        </p:txBody>
      </p:sp>
    </p:spTree>
    <p:extLst>
      <p:ext uri="{BB962C8B-B14F-4D97-AF65-F5344CB8AC3E}">
        <p14:creationId xmlns:p14="http://schemas.microsoft.com/office/powerpoint/2010/main" val="316790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2:29 I absolutely</a:t>
            </a:r>
          </a:p>
        </p:txBody>
      </p:sp>
      <p:sp>
        <p:nvSpPr>
          <p:cNvPr id="4" name="Slide Number Placeholder 3"/>
          <p:cNvSpPr>
            <a:spLocks noGrp="1"/>
          </p:cNvSpPr>
          <p:nvPr>
            <p:ph type="sldNum" sz="quarter" idx="5"/>
          </p:nvPr>
        </p:nvSpPr>
        <p:spPr/>
        <p:txBody>
          <a:bodyPr/>
          <a:lstStyle/>
          <a:p>
            <a:fld id="{9446E1A8-6D11-D944-BA46-3CE3E43A53DE}" type="slidenum">
              <a:rPr lang="en-US" smtClean="0"/>
              <a:pPr/>
              <a:t>8</a:t>
            </a:fld>
            <a:endParaRPr lang="en-US"/>
          </a:p>
        </p:txBody>
      </p:sp>
    </p:spTree>
    <p:extLst>
      <p:ext uri="{BB962C8B-B14F-4D97-AF65-F5344CB8AC3E}">
        <p14:creationId xmlns:p14="http://schemas.microsoft.com/office/powerpoint/2010/main" val="1133183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3:20 You know</a:t>
            </a:r>
          </a:p>
        </p:txBody>
      </p:sp>
      <p:sp>
        <p:nvSpPr>
          <p:cNvPr id="4" name="Slide Number Placeholder 3"/>
          <p:cNvSpPr>
            <a:spLocks noGrp="1"/>
          </p:cNvSpPr>
          <p:nvPr>
            <p:ph type="sldNum" sz="quarter" idx="5"/>
          </p:nvPr>
        </p:nvSpPr>
        <p:spPr/>
        <p:txBody>
          <a:bodyPr/>
          <a:lstStyle/>
          <a:p>
            <a:fld id="{9446E1A8-6D11-D944-BA46-3CE3E43A53DE}" type="slidenum">
              <a:rPr lang="en-US" smtClean="0"/>
              <a:pPr/>
              <a:t>9</a:t>
            </a:fld>
            <a:endParaRPr lang="en-US"/>
          </a:p>
        </p:txBody>
      </p:sp>
    </p:spTree>
    <p:extLst>
      <p:ext uri="{BB962C8B-B14F-4D97-AF65-F5344CB8AC3E}">
        <p14:creationId xmlns:p14="http://schemas.microsoft.com/office/powerpoint/2010/main" val="1375923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8845" y="465230"/>
            <a:ext cx="5394960" cy="858697"/>
          </a:xfrm>
          <a:effectLst/>
        </p:spPr>
        <p:txBody>
          <a:bodyPr wrap="square" lIns="0" tIns="0" rIns="0" bIns="0" anchor="b" anchorCtr="0">
            <a:spAutoFit/>
          </a:bodyPr>
          <a:lstStyle>
            <a:lvl1pPr algn="r">
              <a:lnSpc>
                <a:spcPct val="90000"/>
              </a:lnSpc>
              <a:defRPr sz="3100" b="1" cap="none" spc="80" baseline="0">
                <a:ln w="19050">
                  <a:solidFill>
                    <a:schemeClr val="accent1"/>
                  </a:solidFill>
                </a:ln>
                <a:solidFill>
                  <a:schemeClr val="accent1"/>
                </a:solidFill>
                <a:effectLst/>
                <a:latin typeface="+mj-lt"/>
              </a:defRPr>
            </a:lvl1pPr>
          </a:lstStyle>
          <a:p>
            <a:r>
              <a:rPr lang="en-US" dirty="0"/>
              <a:t>CLICK TO EDIT</a:t>
            </a:r>
            <a:br>
              <a:rPr lang="en-US" dirty="0"/>
            </a:br>
            <a:r>
              <a:rPr lang="en-US" dirty="0"/>
              <a:t>MASTER TITLE STYLE</a:t>
            </a:r>
          </a:p>
        </p:txBody>
      </p:sp>
      <p:sp>
        <p:nvSpPr>
          <p:cNvPr id="3" name="Subtitle 2"/>
          <p:cNvSpPr>
            <a:spLocks noGrp="1"/>
          </p:cNvSpPr>
          <p:nvPr>
            <p:ph type="subTitle" idx="1" hasCustomPrompt="1"/>
          </p:nvPr>
        </p:nvSpPr>
        <p:spPr>
          <a:xfrm>
            <a:off x="4695241" y="1906092"/>
            <a:ext cx="4198564" cy="814325"/>
          </a:xfrm>
          <a:effectLst/>
        </p:spPr>
        <p:txBody>
          <a:bodyPr wrap="square" lIns="0" tIns="0" rIns="0" bIns="0" anchor="t">
            <a:spAutoFit/>
          </a:bodyPr>
          <a:lstStyle>
            <a:lvl1pPr marL="0" indent="0" algn="r">
              <a:lnSpc>
                <a:spcPct val="98000"/>
              </a:lnSpc>
              <a:spcBef>
                <a:spcPts val="0"/>
              </a:spcBef>
              <a:buNone/>
              <a:defRPr dirty="0">
                <a:solidFill>
                  <a:srgbClr val="23738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br>
              <a:rPr lang="en-US" dirty="0"/>
            </a:br>
            <a:r>
              <a:rPr lang="en-US" dirty="0"/>
              <a:t>subtitle style</a:t>
            </a:r>
            <a:endParaRPr dirty="0"/>
          </a:p>
        </p:txBody>
      </p:sp>
    </p:spTree>
    <p:extLst>
      <p:ext uri="{BB962C8B-B14F-4D97-AF65-F5344CB8AC3E}">
        <p14:creationId xmlns:p14="http://schemas.microsoft.com/office/powerpoint/2010/main" val="215935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234" y="1300843"/>
            <a:ext cx="8408020" cy="458587"/>
          </a:xfrm>
        </p:spPr>
        <p:txBody>
          <a:bodyPr wrap="square">
            <a:spAutoFit/>
          </a:bodyPr>
          <a:lstStyle>
            <a:lvl1pPr marL="0" indent="0">
              <a:buFontTx/>
              <a:buNone/>
              <a:defRPr b="1">
                <a:solidFill>
                  <a:srgbClr val="11597B"/>
                </a:solidFill>
              </a:defRPr>
            </a:lvl1pPr>
            <a:lvl2pPr marL="739775" indent="-282575">
              <a:buClr>
                <a:schemeClr val="accent2"/>
              </a:buClr>
              <a:buFont typeface="Arial"/>
              <a:buChar char="●"/>
              <a:defRPr/>
            </a:lvl2pPr>
            <a:lvl3pPr marL="1078992" indent="-283464">
              <a:buClr>
                <a:schemeClr val="accent2"/>
              </a:buClr>
              <a:buFont typeface="Arial"/>
              <a:buChar char="●"/>
              <a:defRPr/>
            </a:lvl3pPr>
            <a:lvl4pPr marL="1481328" indent="-283464">
              <a:buClr>
                <a:schemeClr val="accent2"/>
              </a:buClr>
              <a:buFont typeface="Arial"/>
              <a:buChar char="●"/>
              <a:defRPr/>
            </a:lvl4pPr>
            <a:lvl5pPr marL="1883664" indent="-283464">
              <a:buClr>
                <a:schemeClr val="accent2"/>
              </a:buClr>
              <a:buFont typeface="Arial"/>
              <a:buChar char="●"/>
              <a:defRPr/>
            </a:lvl5pPr>
          </a:lstStyle>
          <a:p>
            <a:pPr lvl="0"/>
            <a:r>
              <a:rPr lang="en-US" dirty="0"/>
              <a:t>Click to edit Master text styles</a:t>
            </a:r>
          </a:p>
        </p:txBody>
      </p:sp>
      <p:sp>
        <p:nvSpPr>
          <p:cNvPr id="5" name="Content Placeholder 4"/>
          <p:cNvSpPr>
            <a:spLocks noGrp="1"/>
          </p:cNvSpPr>
          <p:nvPr>
            <p:ph sz="quarter" idx="10"/>
          </p:nvPr>
        </p:nvSpPr>
        <p:spPr>
          <a:xfrm>
            <a:off x="312234" y="2111829"/>
            <a:ext cx="8408020" cy="2650672"/>
          </a:xfrm>
        </p:spPr>
        <p:txBody>
          <a:bodyPr/>
          <a:lstStyle>
            <a:lvl1pPr marL="514350" indent="-514350">
              <a:lnSpc>
                <a:spcPct val="90000"/>
              </a:lnSpc>
              <a:buClr>
                <a:schemeClr val="accent2"/>
              </a:buClr>
              <a:buSzPct val="100000"/>
              <a:buFont typeface="+mj-lt"/>
              <a:buAutoNum type="alphaUcPeriod"/>
              <a:defRPr sz="2800">
                <a:solidFill>
                  <a:schemeClr val="accent3"/>
                </a:solidFill>
              </a:defRPr>
            </a:lvl1pPr>
          </a:lstStyle>
          <a:p>
            <a:pPr lvl="0"/>
            <a:r>
              <a:rPr lang="en-US" dirty="0"/>
              <a:t>Click to edit Master text styles</a:t>
            </a:r>
          </a:p>
        </p:txBody>
      </p:sp>
      <p:sp>
        <p:nvSpPr>
          <p:cNvPr id="6" name="Title 1">
            <a:extLst>
              <a:ext uri="{FF2B5EF4-FFF2-40B4-BE49-F238E27FC236}">
                <a16:creationId xmlns:a16="http://schemas.microsoft.com/office/drawing/2014/main" id="{8994BE1E-4D43-8341-BBB9-C810345BD087}"/>
              </a:ext>
            </a:extLst>
          </p:cNvPr>
          <p:cNvSpPr>
            <a:spLocks noGrp="1"/>
          </p:cNvSpPr>
          <p:nvPr>
            <p:ph type="title" hasCustomPrompt="1"/>
          </p:nvPr>
        </p:nvSpPr>
        <p:spPr>
          <a:xfrm>
            <a:off x="312234" y="169115"/>
            <a:ext cx="8530684" cy="497829"/>
          </a:xfrm>
          <a:effectLst/>
        </p:spPr>
        <p:txBody>
          <a:bodyPr>
            <a:spAutoFit/>
          </a:bodyPr>
          <a:lstStyle>
            <a:lvl1pPr>
              <a:defRPr spc="50" baseline="0">
                <a:ln>
                  <a:noFill/>
                </a:ln>
                <a:solidFill>
                  <a:schemeClr val="bg1"/>
                </a:solidFill>
                <a:effectLst/>
              </a:defRPr>
            </a:lvl1pPr>
          </a:lstStyle>
          <a:p>
            <a:r>
              <a:rPr lang="en-US" dirty="0"/>
              <a:t>Click to edit master title style</a:t>
            </a:r>
          </a:p>
        </p:txBody>
      </p:sp>
    </p:spTree>
    <p:extLst>
      <p:ext uri="{BB962C8B-B14F-4D97-AF65-F5344CB8AC3E}">
        <p14:creationId xmlns:p14="http://schemas.microsoft.com/office/powerpoint/2010/main" val="79522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Patient C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6946" y="703299"/>
            <a:ext cx="7855026" cy="458587"/>
          </a:xfrm>
          <a:effectLst/>
        </p:spPr>
        <p:txBody>
          <a:bodyPr lIns="228600"/>
          <a:lstStyle>
            <a:lvl1pPr>
              <a:defRPr sz="2800">
                <a:solidFill>
                  <a:schemeClr val="accent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854110" y="1330213"/>
            <a:ext cx="7607814" cy="1477840"/>
          </a:xfrm>
        </p:spPr>
        <p:txBody>
          <a:bodyPr wrap="square">
            <a:spAutoFit/>
          </a:bodyPr>
          <a:lstStyle>
            <a:lvl1pPr>
              <a:defRPr sz="2400"/>
            </a:lvl1pPr>
            <a:lvl2pPr marL="739775" indent="-282575">
              <a:buClr>
                <a:schemeClr val="accent2"/>
              </a:buClr>
              <a:buFont typeface="Arial"/>
              <a:buChar char="●"/>
              <a:defRPr sz="2000"/>
            </a:lvl2pPr>
            <a:lvl3pPr marL="1078992" indent="-283464">
              <a:buClr>
                <a:schemeClr val="accent3"/>
              </a:buClr>
              <a:buFont typeface="Lucida Grande"/>
              <a:buChar char="-"/>
              <a:defRPr sz="1800"/>
            </a:lvl3pPr>
            <a:lvl4pPr marL="1481328" indent="-283464">
              <a:buClr>
                <a:schemeClr val="accent3"/>
              </a:buClr>
              <a:buFont typeface="Lucida Grande"/>
              <a:buChar char="-"/>
              <a:defRPr sz="1800"/>
            </a:lvl4pPr>
            <a:lvl5pPr marL="1883664" indent="-283464">
              <a:buClr>
                <a:schemeClr val="accent3"/>
              </a:buClr>
              <a:buFont typeface="Lucida Grande"/>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11"/>
          <p:cNvSpPr>
            <a:spLocks noGrp="1"/>
          </p:cNvSpPr>
          <p:nvPr>
            <p:ph type="body" sz="quarter" idx="11" hasCustomPrompt="1"/>
          </p:nvPr>
        </p:nvSpPr>
        <p:spPr>
          <a:xfrm>
            <a:off x="616946" y="4364784"/>
            <a:ext cx="7855026" cy="315471"/>
          </a:xfrm>
        </p:spPr>
        <p:txBody>
          <a:bodyPr wrap="square" lIns="228600" tIns="0" rIns="0" bIns="182880" anchor="b" anchorCtr="0">
            <a:spAutoFit/>
          </a:bodyPr>
          <a:lstStyle>
            <a:lvl1pPr marL="0" indent="0">
              <a:spcBef>
                <a:spcPts val="300"/>
              </a:spcBef>
              <a:buNone/>
              <a:defRPr sz="1000" baseline="0">
                <a:solidFill>
                  <a:schemeClr val="accent4">
                    <a:lumMod val="50000"/>
                  </a:schemeClr>
                </a:solidFill>
              </a:defRPr>
            </a:lvl1pPr>
          </a:lstStyle>
          <a:p>
            <a:pPr lvl="0"/>
            <a:r>
              <a:rPr lang="en-US" dirty="0"/>
              <a:t>Click here to edit Master text styles</a:t>
            </a:r>
          </a:p>
        </p:txBody>
      </p:sp>
      <p:sp>
        <p:nvSpPr>
          <p:cNvPr id="7" name="Picture Placeholder 6">
            <a:extLst>
              <a:ext uri="{FF2B5EF4-FFF2-40B4-BE49-F238E27FC236}">
                <a16:creationId xmlns:a16="http://schemas.microsoft.com/office/drawing/2014/main" id="{27810F8D-08F0-7745-A0E0-3E68A6F4AC70}"/>
              </a:ext>
            </a:extLst>
          </p:cNvPr>
          <p:cNvSpPr>
            <a:spLocks noGrp="1"/>
          </p:cNvSpPr>
          <p:nvPr>
            <p:ph type="pic" sz="quarter" idx="12"/>
          </p:nvPr>
        </p:nvSpPr>
        <p:spPr>
          <a:xfrm>
            <a:off x="7061200" y="650875"/>
            <a:ext cx="1289050" cy="1597025"/>
          </a:xfrm>
          <a:ln w="28575">
            <a:solidFill>
              <a:schemeClr val="accent2"/>
            </a:solidFill>
          </a:ln>
        </p:spPr>
        <p:txBody>
          <a:bodyPr/>
          <a:lstStyle>
            <a:lvl1pPr>
              <a:buNone/>
              <a:defRPr sz="1100"/>
            </a:lvl1pPr>
          </a:lstStyle>
          <a:p>
            <a:r>
              <a:rPr lang="en-US"/>
              <a:t>Click icon to add picture</a:t>
            </a:r>
            <a:endParaRPr lang="en-US" dirty="0"/>
          </a:p>
        </p:txBody>
      </p:sp>
    </p:spTree>
    <p:extLst>
      <p:ext uri="{BB962C8B-B14F-4D97-AF65-F5344CB8AC3E}">
        <p14:creationId xmlns:p14="http://schemas.microsoft.com/office/powerpoint/2010/main" val="74033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6"/>
          <p:cNvSpPr>
            <a:spLocks noGrp="1"/>
          </p:cNvSpPr>
          <p:nvPr>
            <p:ph type="body" sz="quarter" idx="10"/>
          </p:nvPr>
        </p:nvSpPr>
        <p:spPr>
          <a:xfrm>
            <a:off x="0" y="4860731"/>
            <a:ext cx="9144000" cy="282770"/>
          </a:xfrm>
        </p:spPr>
        <p:txBody>
          <a:bodyPr vert="horz" wrap="square" lIns="228600" tIns="0" rIns="0" bIns="182880" rtlCol="0" anchor="b" anchorCtr="0">
            <a:spAutoFit/>
          </a:bodyPr>
          <a:lstStyle>
            <a:lvl1pPr>
              <a:buFont typeface="Arial"/>
              <a:buNone/>
              <a:defRPr kumimoji="0" lang="en-US" sz="750" b="0" i="0" u="none" strike="noStrike" kern="1200" cap="none" spc="0" normalizeH="0" baseline="0" noProof="0" dirty="0" smtClean="0">
                <a:ln>
                  <a:noFill/>
                </a:ln>
                <a:solidFill>
                  <a:schemeClr val="accent4">
                    <a:lumMod val="50000"/>
                  </a:schemeClr>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a:t>Click to edit Master text styles</a:t>
            </a:r>
          </a:p>
        </p:txBody>
      </p:sp>
      <p:sp>
        <p:nvSpPr>
          <p:cNvPr id="4" name="Title 1">
            <a:extLst>
              <a:ext uri="{FF2B5EF4-FFF2-40B4-BE49-F238E27FC236}">
                <a16:creationId xmlns:a16="http://schemas.microsoft.com/office/drawing/2014/main" id="{C374E140-8B0C-1040-96E4-CCBA31335B91}"/>
              </a:ext>
            </a:extLst>
          </p:cNvPr>
          <p:cNvSpPr>
            <a:spLocks noGrp="1"/>
          </p:cNvSpPr>
          <p:nvPr>
            <p:ph type="title" hasCustomPrompt="1"/>
          </p:nvPr>
        </p:nvSpPr>
        <p:spPr>
          <a:xfrm>
            <a:off x="312234" y="218504"/>
            <a:ext cx="8530684" cy="381579"/>
          </a:xfrm>
          <a:effectLst/>
        </p:spPr>
        <p:txBody>
          <a:bodyPr>
            <a:spAutoFit/>
          </a:bodyPr>
          <a:lstStyle>
            <a:lvl1pPr>
              <a:defRPr spc="38" baseline="0">
                <a:effectLst/>
              </a:defRPr>
            </a:lvl1pPr>
          </a:lstStyle>
          <a:p>
            <a:r>
              <a:rPr lang="en-US" dirty="0"/>
              <a:t>Click to edit master title style</a:t>
            </a:r>
          </a:p>
        </p:txBody>
      </p:sp>
    </p:spTree>
    <p:extLst>
      <p:ext uri="{BB962C8B-B14F-4D97-AF65-F5344CB8AC3E}">
        <p14:creationId xmlns:p14="http://schemas.microsoft.com/office/powerpoint/2010/main" val="1761600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6934200" cy="800100"/>
          </a:xfrm>
        </p:spPr>
        <p:txBody>
          <a:bodyPr>
            <a:normAutofit/>
          </a:bodyPr>
          <a:lstStyle>
            <a:lvl1pPr>
              <a:defRPr sz="2250"/>
            </a:lvl1pPr>
          </a:lstStyle>
          <a:p>
            <a:r>
              <a:rPr lang="en-US"/>
              <a:t>Click to edit Master title style</a:t>
            </a:r>
          </a:p>
        </p:txBody>
      </p:sp>
    </p:spTree>
    <p:extLst>
      <p:ext uri="{BB962C8B-B14F-4D97-AF65-F5344CB8AC3E}">
        <p14:creationId xmlns:p14="http://schemas.microsoft.com/office/powerpoint/2010/main" val="2846176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2"/>
              </a:buClr>
              <a:defRPr baseline="0">
                <a:latin typeface="Calibri Light" panose="020F0302020204030204" pitchFamily="34" charset="0"/>
              </a:defRPr>
            </a:lvl1pPr>
            <a:lvl2pPr>
              <a:buClr>
                <a:schemeClr val="accent2"/>
              </a:buClr>
              <a:defRPr baseline="0"/>
            </a:lvl2pPr>
            <a:lvl3pPr>
              <a:buClr>
                <a:schemeClr val="accent2"/>
              </a:buClr>
              <a:defRPr baseline="0"/>
            </a:lvl3pPr>
            <a:lvl4pPr>
              <a:buClr>
                <a:schemeClr val="accent2"/>
              </a:buClr>
              <a:defRPr baseline="0"/>
            </a:lvl4pPr>
            <a:lvl5pPr>
              <a:buClr>
                <a:schemeClr val="accent2"/>
              </a:buClr>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Footer Placeholder 7"/>
          <p:cNvSpPr>
            <a:spLocks noGrp="1"/>
          </p:cNvSpPr>
          <p:nvPr>
            <p:ph type="ftr" sz="quarter" idx="10"/>
          </p:nvPr>
        </p:nvSpPr>
        <p:spPr/>
        <p:txBody>
          <a:bodyPr/>
          <a:lstStyle/>
          <a:p>
            <a:pPr defTabSz="514350"/>
            <a:endParaRPr lang="en-US" dirty="0">
              <a:solidFill>
                <a:srgbClr val="FFFFFF"/>
              </a:solidFill>
            </a:endParaRPr>
          </a:p>
        </p:txBody>
      </p:sp>
    </p:spTree>
    <p:extLst>
      <p:ext uri="{BB962C8B-B14F-4D97-AF65-F5344CB8AC3E}">
        <p14:creationId xmlns:p14="http://schemas.microsoft.com/office/powerpoint/2010/main" val="1969436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233387"/>
            <a:ext cx="8309810" cy="563231"/>
          </a:xfrm>
        </p:spPr>
        <p:txBody>
          <a:bodyPr wrap="square">
            <a:spAutoFit/>
          </a:bodyPr>
          <a:lstStyle>
            <a:lvl1pPr>
              <a:defRPr sz="3600" baseline="0"/>
            </a:lvl1pPr>
          </a:lstStyle>
          <a:p>
            <a:r>
              <a:rPr lang="en-US" dirty="0"/>
              <a:t>Click to edit Master Title Style</a:t>
            </a:r>
          </a:p>
        </p:txBody>
      </p:sp>
      <p:sp>
        <p:nvSpPr>
          <p:cNvPr id="3" name="Content Placeholder 2"/>
          <p:cNvSpPr>
            <a:spLocks noGrp="1"/>
          </p:cNvSpPr>
          <p:nvPr>
            <p:ph idx="1"/>
          </p:nvPr>
        </p:nvSpPr>
        <p:spPr>
          <a:xfrm>
            <a:off x="417095" y="1142178"/>
            <a:ext cx="8309810" cy="197592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Text Placeholder 6"/>
          <p:cNvSpPr>
            <a:spLocks noGrp="1"/>
          </p:cNvSpPr>
          <p:nvPr>
            <p:ph type="body" sz="quarter" idx="10"/>
          </p:nvPr>
        </p:nvSpPr>
        <p:spPr>
          <a:xfrm>
            <a:off x="0" y="4892662"/>
            <a:ext cx="9144000" cy="250838"/>
          </a:xfrm>
        </p:spPr>
        <p:txBody>
          <a:bodyPr vert="horz" wrap="square" lIns="228600" tIns="0" rIns="0" bIns="118872" rtlCol="0" anchor="b" anchorCtr="0">
            <a:spAutoFit/>
          </a:bodyPr>
          <a:lstStyle>
            <a:lvl1pPr>
              <a:buNone/>
              <a:defRPr kumimoji="0" lang="en-US" sz="1000" b="0" i="0" u="none" strike="noStrike" kern="1200" cap="none" spc="0" normalizeH="0" baseline="0" noProof="0" dirty="0" smtClean="0">
                <a:ln>
                  <a:noFill/>
                </a:ln>
                <a:solidFill>
                  <a:schemeClr val="accent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a:t>Click to edit Master text styles</a:t>
            </a:r>
          </a:p>
        </p:txBody>
      </p:sp>
    </p:spTree>
    <p:extLst>
      <p:ext uri="{BB962C8B-B14F-4D97-AF65-F5344CB8AC3E}">
        <p14:creationId xmlns:p14="http://schemas.microsoft.com/office/powerpoint/2010/main" val="24768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acult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7899" y="1284462"/>
            <a:ext cx="3479494" cy="581698"/>
          </a:xfrm>
          <a:effectLst/>
        </p:spPr>
        <p:txBody>
          <a:bodyPr wrap="square" lIns="0" tIns="0" rIns="0" bIns="0" anchor="t">
            <a:spAutoFit/>
          </a:bodyPr>
          <a:lstStyle>
            <a:lvl1pPr marL="0" indent="0" algn="l">
              <a:lnSpc>
                <a:spcPct val="90000"/>
              </a:lnSpc>
              <a:spcBef>
                <a:spcPts val="300"/>
              </a:spcBef>
              <a:buNone/>
              <a:defRPr sz="2100" b="1" i="0" spc="60" baseline="0">
                <a:solidFill>
                  <a:schemeClr val="accent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br>
              <a:rPr lang="en-US" dirty="0"/>
            </a:br>
            <a:r>
              <a:rPr lang="en-US" dirty="0"/>
              <a:t>subtitle style</a:t>
            </a:r>
            <a:endParaRPr dirty="0"/>
          </a:p>
        </p:txBody>
      </p:sp>
      <p:sp>
        <p:nvSpPr>
          <p:cNvPr id="14" name="Title 1">
            <a:extLst>
              <a:ext uri="{FF2B5EF4-FFF2-40B4-BE49-F238E27FC236}">
                <a16:creationId xmlns:a16="http://schemas.microsoft.com/office/drawing/2014/main" id="{061B508A-9877-544A-9F53-EA4F896FFABD}"/>
              </a:ext>
            </a:extLst>
          </p:cNvPr>
          <p:cNvSpPr>
            <a:spLocks noGrp="1"/>
          </p:cNvSpPr>
          <p:nvPr>
            <p:ph type="ctrTitle" hasCustomPrompt="1"/>
          </p:nvPr>
        </p:nvSpPr>
        <p:spPr>
          <a:xfrm>
            <a:off x="317899" y="266344"/>
            <a:ext cx="5394960" cy="775597"/>
          </a:xfrm>
          <a:effectLst/>
        </p:spPr>
        <p:txBody>
          <a:bodyPr wrap="square" lIns="0" tIns="0" rIns="0" bIns="0" anchor="b" anchorCtr="0">
            <a:spAutoFit/>
          </a:bodyPr>
          <a:lstStyle>
            <a:lvl1pPr algn="l">
              <a:lnSpc>
                <a:spcPct val="90000"/>
              </a:lnSpc>
              <a:defRPr sz="2800" b="1" cap="none" spc="40" baseline="0">
                <a:ln w="19050">
                  <a:noFill/>
                </a:ln>
                <a:solidFill>
                  <a:schemeClr val="accent1"/>
                </a:solidFill>
                <a:effectLst/>
                <a:latin typeface="+mj-lt"/>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362785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illbo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42" y="1565018"/>
            <a:ext cx="8605517" cy="1107996"/>
          </a:xfrm>
          <a:effectLst/>
        </p:spPr>
        <p:txBody>
          <a:bodyPr wrap="square" lIns="0" tIns="0" rIns="0" bIns="0" anchor="ctr">
            <a:spAutoFit/>
          </a:bodyPr>
          <a:lstStyle>
            <a:lvl1pPr algn="ctr">
              <a:lnSpc>
                <a:spcPct val="90000"/>
              </a:lnSpc>
              <a:defRPr sz="4000" b="1" cap="none" spc="100" baseline="0">
                <a:ln>
                  <a:solidFill>
                    <a:schemeClr val="bg1"/>
                  </a:solidFill>
                </a:ln>
                <a:solidFill>
                  <a:schemeClr val="bg2"/>
                </a:solidFill>
                <a:effectLst/>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140338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arning Objecti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7900" y="246888"/>
            <a:ext cx="5394960" cy="775597"/>
          </a:xfrm>
          <a:effectLst/>
        </p:spPr>
        <p:txBody>
          <a:bodyPr wrap="square" lIns="0" tIns="0" rIns="0" bIns="0" anchor="b" anchorCtr="0">
            <a:spAutoFit/>
          </a:bodyPr>
          <a:lstStyle>
            <a:lvl1pPr algn="l">
              <a:lnSpc>
                <a:spcPct val="90000"/>
              </a:lnSpc>
              <a:defRPr sz="2800" b="1" cap="none" spc="40" baseline="0">
                <a:ln w="19050">
                  <a:noFill/>
                </a:ln>
                <a:solidFill>
                  <a:schemeClr val="accent1"/>
                </a:solidFill>
                <a:effectLst/>
                <a:latin typeface="+mj-lt"/>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322377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p:spPr>
        <p:txBody>
          <a:bodyPr>
            <a:spAutoFit/>
          </a:bodyPr>
          <a:lstStyle>
            <a:lvl1pPr>
              <a:defRPr spc="50" baseline="0">
                <a:effectLst/>
              </a:defRPr>
            </a:lvl1pPr>
          </a:lstStyle>
          <a:p>
            <a:r>
              <a:rPr lang="en-US" dirty="0"/>
              <a:t>Click to edit master title style</a:t>
            </a:r>
          </a:p>
        </p:txBody>
      </p:sp>
      <p:sp>
        <p:nvSpPr>
          <p:cNvPr id="9" name="Text Placeholder 6"/>
          <p:cNvSpPr>
            <a:spLocks noGrp="1"/>
          </p:cNvSpPr>
          <p:nvPr>
            <p:ph type="body" sz="quarter" idx="10"/>
          </p:nvPr>
        </p:nvSpPr>
        <p:spPr>
          <a:xfrm>
            <a:off x="0" y="4821489"/>
            <a:ext cx="9144000" cy="322011"/>
          </a:xfrm>
        </p:spPr>
        <p:txBody>
          <a:bodyPr vert="horz" wrap="square" lIns="228600" tIns="0" rIns="0" bIns="182880" rtlCol="0" anchor="b" anchorCtr="0">
            <a:spAutoFit/>
          </a:bodyPr>
          <a:lstStyle>
            <a:lvl1pPr>
              <a:buNone/>
              <a:defRPr kumimoji="0" lang="en-US" sz="1000" b="0" i="0" u="none" strike="noStrike" kern="1200" cap="none" spc="0" normalizeH="0" baseline="0" noProof="0" dirty="0" smtClean="0">
                <a:ln>
                  <a:noFill/>
                </a:ln>
                <a:solidFill>
                  <a:schemeClr val="accent4">
                    <a:lumMod val="50000"/>
                  </a:schemeClr>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Click to edit Master text styles</a:t>
            </a:r>
          </a:p>
        </p:txBody>
      </p:sp>
      <p:sp>
        <p:nvSpPr>
          <p:cNvPr id="4" name="Content Placeholder 3">
            <a:extLst>
              <a:ext uri="{FF2B5EF4-FFF2-40B4-BE49-F238E27FC236}">
                <a16:creationId xmlns:a16="http://schemas.microsoft.com/office/drawing/2014/main" id="{878ABEF9-8BD0-CF45-A80B-459A51B1F8FA}"/>
              </a:ext>
            </a:extLst>
          </p:cNvPr>
          <p:cNvSpPr>
            <a:spLocks noGrp="1"/>
          </p:cNvSpPr>
          <p:nvPr>
            <p:ph sz="quarter" idx="11"/>
          </p:nvPr>
        </p:nvSpPr>
        <p:spPr>
          <a:xfrm>
            <a:off x="312738" y="980768"/>
            <a:ext cx="8529637" cy="370008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vy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6"/>
          <p:cNvSpPr>
            <a:spLocks noGrp="1"/>
          </p:cNvSpPr>
          <p:nvPr>
            <p:ph type="body" sz="quarter" idx="10"/>
          </p:nvPr>
        </p:nvSpPr>
        <p:spPr>
          <a:xfrm>
            <a:off x="0" y="4821489"/>
            <a:ext cx="9144000" cy="322011"/>
          </a:xfrm>
        </p:spPr>
        <p:txBody>
          <a:bodyPr vert="horz" wrap="square" lIns="228600" tIns="0" rIns="0" bIns="182880" rtlCol="0" anchor="b" anchorCtr="0">
            <a:spAutoFit/>
          </a:bodyPr>
          <a:lstStyle>
            <a:lvl1pPr>
              <a:buNone/>
              <a:defRPr kumimoji="0" lang="en-US" sz="1000" b="0" i="0" u="none" strike="noStrike" kern="1200" cap="none" spc="0" normalizeH="0" baseline="0" noProof="0" dirty="0" smtClean="0">
                <a:ln>
                  <a:noFill/>
                </a:ln>
                <a:solidFill>
                  <a:schemeClr val="accent4">
                    <a:lumMod val="50000"/>
                  </a:schemeClr>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Click to edit Master text styles</a:t>
            </a:r>
          </a:p>
        </p:txBody>
      </p:sp>
      <p:sp>
        <p:nvSpPr>
          <p:cNvPr id="6" name="Title 1">
            <a:extLst>
              <a:ext uri="{FF2B5EF4-FFF2-40B4-BE49-F238E27FC236}">
                <a16:creationId xmlns:a16="http://schemas.microsoft.com/office/drawing/2014/main" id="{6D9D572F-E8EB-7D45-A872-00DF3F195EEA}"/>
              </a:ext>
            </a:extLst>
          </p:cNvPr>
          <p:cNvSpPr>
            <a:spLocks noGrp="1"/>
          </p:cNvSpPr>
          <p:nvPr>
            <p:ph type="title" hasCustomPrompt="1"/>
          </p:nvPr>
        </p:nvSpPr>
        <p:spPr>
          <a:xfrm>
            <a:off x="312234" y="160037"/>
            <a:ext cx="8530684" cy="497829"/>
          </a:xfrm>
          <a:effectLst/>
        </p:spPr>
        <p:txBody>
          <a:bodyPr>
            <a:spAutoFit/>
          </a:bodyPr>
          <a:lstStyle>
            <a:lvl1pPr>
              <a:defRPr spc="50" baseline="0">
                <a:effectLst/>
              </a:defRPr>
            </a:lvl1pPr>
          </a:lstStyle>
          <a:p>
            <a:r>
              <a:rPr lang="en-US" dirty="0"/>
              <a:t>Click to edit master title style</a:t>
            </a:r>
          </a:p>
        </p:txBody>
      </p:sp>
      <p:sp>
        <p:nvSpPr>
          <p:cNvPr id="7" name="Content Placeholder 3">
            <a:extLst>
              <a:ext uri="{FF2B5EF4-FFF2-40B4-BE49-F238E27FC236}">
                <a16:creationId xmlns:a16="http://schemas.microsoft.com/office/drawing/2014/main" id="{D750011A-F418-9E40-BB0F-E54DE1FBCEE3}"/>
              </a:ext>
            </a:extLst>
          </p:cNvPr>
          <p:cNvSpPr>
            <a:spLocks noGrp="1"/>
          </p:cNvSpPr>
          <p:nvPr>
            <p:ph sz="quarter" idx="11"/>
          </p:nvPr>
        </p:nvSpPr>
        <p:spPr>
          <a:xfrm>
            <a:off x="312738" y="1041009"/>
            <a:ext cx="8529637" cy="3608364"/>
          </a:xfrm>
        </p:spPr>
        <p:txBody>
          <a:bodyPr/>
          <a:lstStyle>
            <a:lvl1pPr>
              <a:defRPr sz="2500"/>
            </a:lvl1pPr>
            <a:lvl2pPr>
              <a:defRPr sz="2400"/>
            </a:lvl2pPr>
            <a:lvl3pPr>
              <a:defRPr sz="22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724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eavy Content Blank">
    <p:bg>
      <p:bgPr>
        <a:solidFill>
          <a:schemeClr val="accent3">
            <a:alpha val="0"/>
          </a:schemeClr>
        </a:solidFill>
        <a:effectLst/>
      </p:bgPr>
    </p:bg>
    <p:spTree>
      <p:nvGrpSpPr>
        <p:cNvPr id="1" name=""/>
        <p:cNvGrpSpPr/>
        <p:nvPr/>
      </p:nvGrpSpPr>
      <p:grpSpPr>
        <a:xfrm>
          <a:off x="0" y="0"/>
          <a:ext cx="0" cy="0"/>
          <a:chOff x="0" y="0"/>
          <a:chExt cx="0" cy="0"/>
        </a:xfrm>
      </p:grpSpPr>
      <p:sp>
        <p:nvSpPr>
          <p:cNvPr id="9" name="Text Placeholder 6"/>
          <p:cNvSpPr>
            <a:spLocks noGrp="1"/>
          </p:cNvSpPr>
          <p:nvPr>
            <p:ph type="body" sz="quarter" idx="10"/>
          </p:nvPr>
        </p:nvSpPr>
        <p:spPr>
          <a:xfrm>
            <a:off x="0" y="4821489"/>
            <a:ext cx="9144000" cy="322011"/>
          </a:xfrm>
        </p:spPr>
        <p:txBody>
          <a:bodyPr vert="horz" wrap="square" lIns="228600" tIns="0" rIns="0" bIns="182880" rtlCol="0" anchor="b" anchorCtr="0">
            <a:spAutoFit/>
          </a:bodyPr>
          <a:lstStyle>
            <a:lvl1pPr>
              <a:buNone/>
              <a:defRPr kumimoji="0" lang="en-US" sz="1000" b="0" i="0" u="none" strike="noStrike" kern="1200" cap="none" spc="0" normalizeH="0" baseline="0" noProof="0" dirty="0" smtClean="0">
                <a:ln>
                  <a:noFill/>
                </a:ln>
                <a:solidFill>
                  <a:schemeClr val="accent4">
                    <a:lumMod val="50000"/>
                  </a:schemeClr>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Click to edit Master text styles</a:t>
            </a:r>
          </a:p>
        </p:txBody>
      </p:sp>
      <p:sp>
        <p:nvSpPr>
          <p:cNvPr id="6" name="Title 1">
            <a:extLst>
              <a:ext uri="{FF2B5EF4-FFF2-40B4-BE49-F238E27FC236}">
                <a16:creationId xmlns:a16="http://schemas.microsoft.com/office/drawing/2014/main" id="{6D9D572F-E8EB-7D45-A872-00DF3F195EEA}"/>
              </a:ext>
            </a:extLst>
          </p:cNvPr>
          <p:cNvSpPr>
            <a:spLocks noGrp="1"/>
          </p:cNvSpPr>
          <p:nvPr>
            <p:ph type="title" hasCustomPrompt="1"/>
          </p:nvPr>
        </p:nvSpPr>
        <p:spPr>
          <a:xfrm>
            <a:off x="312234" y="160037"/>
            <a:ext cx="8530684" cy="497829"/>
          </a:xfrm>
          <a:effectLst/>
        </p:spPr>
        <p:txBody>
          <a:bodyPr>
            <a:spAutoFit/>
          </a:bodyPr>
          <a:lstStyle>
            <a:lvl1pPr>
              <a:defRPr spc="50" baseline="0">
                <a:solidFill>
                  <a:srgbClr val="11597B"/>
                </a:solidFill>
                <a:effectLst/>
              </a:defRPr>
            </a:lvl1pPr>
          </a:lstStyle>
          <a:p>
            <a:r>
              <a:rPr lang="en-US" dirty="0"/>
              <a:t>Click to edit master title style</a:t>
            </a:r>
          </a:p>
        </p:txBody>
      </p:sp>
      <p:sp>
        <p:nvSpPr>
          <p:cNvPr id="7" name="Content Placeholder 3">
            <a:extLst>
              <a:ext uri="{FF2B5EF4-FFF2-40B4-BE49-F238E27FC236}">
                <a16:creationId xmlns:a16="http://schemas.microsoft.com/office/drawing/2014/main" id="{D750011A-F418-9E40-BB0F-E54DE1FBCEE3}"/>
              </a:ext>
            </a:extLst>
          </p:cNvPr>
          <p:cNvSpPr>
            <a:spLocks noGrp="1"/>
          </p:cNvSpPr>
          <p:nvPr>
            <p:ph sz="quarter" idx="11"/>
          </p:nvPr>
        </p:nvSpPr>
        <p:spPr>
          <a:xfrm>
            <a:off x="312738" y="884903"/>
            <a:ext cx="8529637" cy="3764470"/>
          </a:xfrm>
        </p:spPr>
        <p:txBody>
          <a:bodyPr/>
          <a:lstStyle>
            <a:lvl1pPr>
              <a:defRPr sz="2500"/>
            </a:lvl1pPr>
            <a:lvl2pPr>
              <a:defRPr sz="2400"/>
            </a:lvl2pPr>
            <a:lvl3pPr>
              <a:defRPr sz="22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603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12234" y="1001789"/>
            <a:ext cx="7939668" cy="338554"/>
          </a:xfrm>
          <a:effectLst/>
        </p:spPr>
        <p:txBody>
          <a:bodyPr vert="horz" wrap="square" lIns="0" tIns="45720" rIns="91440" bIns="45720" rtlCol="0" anchor="t" anchorCtr="0">
            <a:spAutoFit/>
          </a:bodyPr>
          <a:lstStyle>
            <a:lvl1pPr marL="0" indent="0">
              <a:buNone/>
              <a:defRPr kumimoji="0" sz="1600" b="1" i="0" u="none" strike="noStrike" kern="1200" cap="none" spc="0" normalizeH="0" baseline="0">
                <a:ln>
                  <a:noFill/>
                </a:ln>
                <a:solidFill>
                  <a:schemeClr val="accent2"/>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Click to edit master text styles</a:t>
            </a:r>
          </a:p>
        </p:txBody>
      </p:sp>
      <p:sp>
        <p:nvSpPr>
          <p:cNvPr id="5" name="Text Placeholder 6"/>
          <p:cNvSpPr>
            <a:spLocks noGrp="1"/>
          </p:cNvSpPr>
          <p:nvPr>
            <p:ph type="body" sz="quarter" idx="10"/>
          </p:nvPr>
        </p:nvSpPr>
        <p:spPr>
          <a:xfrm>
            <a:off x="0" y="4821489"/>
            <a:ext cx="9144000" cy="322011"/>
          </a:xfrm>
        </p:spPr>
        <p:txBody>
          <a:bodyPr vert="horz" wrap="square" lIns="228600" tIns="0" rIns="0" bIns="182880" rtlCol="0" anchor="b" anchorCtr="0">
            <a:spAutoFit/>
          </a:bodyPr>
          <a:lstStyle>
            <a:lvl1pPr>
              <a:buNone/>
              <a:defRPr kumimoji="0" lang="en-US" sz="1000" b="0" i="0" u="none" strike="noStrike" kern="1200" cap="none" spc="0" normalizeH="0" baseline="0" noProof="0" dirty="0" smtClean="0">
                <a:ln>
                  <a:noFill/>
                </a:ln>
                <a:solidFill>
                  <a:schemeClr val="accent4">
                    <a:lumMod val="50000"/>
                  </a:schemeClr>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Click to edit Master text styles</a:t>
            </a:r>
          </a:p>
        </p:txBody>
      </p:sp>
      <p:sp>
        <p:nvSpPr>
          <p:cNvPr id="6" name="Title 1">
            <a:extLst>
              <a:ext uri="{FF2B5EF4-FFF2-40B4-BE49-F238E27FC236}">
                <a16:creationId xmlns:a16="http://schemas.microsoft.com/office/drawing/2014/main" id="{86F0EF65-2ADA-A248-A8CC-A31D7DAF32D2}"/>
              </a:ext>
            </a:extLst>
          </p:cNvPr>
          <p:cNvSpPr>
            <a:spLocks noGrp="1"/>
          </p:cNvSpPr>
          <p:nvPr>
            <p:ph type="title" hasCustomPrompt="1"/>
          </p:nvPr>
        </p:nvSpPr>
        <p:spPr>
          <a:xfrm>
            <a:off x="312234" y="181821"/>
            <a:ext cx="8530684" cy="497829"/>
          </a:xfrm>
          <a:effectLst/>
        </p:spPr>
        <p:txBody>
          <a:bodyPr>
            <a:spAutoFit/>
          </a:bodyPr>
          <a:lstStyle>
            <a:lvl1pPr>
              <a:defRPr spc="50" baseline="0">
                <a:effectLst/>
              </a:defRPr>
            </a:lvl1pPr>
          </a:lstStyle>
          <a:p>
            <a:r>
              <a:rPr lang="en-US" dirty="0"/>
              <a:t>Click to edit master title style</a:t>
            </a:r>
          </a:p>
        </p:txBody>
      </p:sp>
      <p:sp>
        <p:nvSpPr>
          <p:cNvPr id="8" name="Content Placeholder 3">
            <a:extLst>
              <a:ext uri="{FF2B5EF4-FFF2-40B4-BE49-F238E27FC236}">
                <a16:creationId xmlns:a16="http://schemas.microsoft.com/office/drawing/2014/main" id="{0CBCE264-7B36-7B49-ACC7-AFE530090177}"/>
              </a:ext>
            </a:extLst>
          </p:cNvPr>
          <p:cNvSpPr>
            <a:spLocks noGrp="1"/>
          </p:cNvSpPr>
          <p:nvPr>
            <p:ph sz="quarter" idx="11"/>
          </p:nvPr>
        </p:nvSpPr>
        <p:spPr>
          <a:xfrm>
            <a:off x="312738" y="1456005"/>
            <a:ext cx="8529637" cy="3358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6"/>
          <p:cNvSpPr>
            <a:spLocks noGrp="1"/>
          </p:cNvSpPr>
          <p:nvPr>
            <p:ph type="body" sz="quarter" idx="10"/>
          </p:nvPr>
        </p:nvSpPr>
        <p:spPr>
          <a:xfrm>
            <a:off x="0" y="4821489"/>
            <a:ext cx="9144000" cy="322011"/>
          </a:xfrm>
        </p:spPr>
        <p:txBody>
          <a:bodyPr vert="horz" wrap="square" lIns="228600" tIns="0" rIns="0" bIns="182880" rtlCol="0" anchor="b" anchorCtr="0">
            <a:spAutoFit/>
          </a:bodyPr>
          <a:lstStyle>
            <a:lvl1pPr>
              <a:buFont typeface="Arial"/>
              <a:buNone/>
              <a:defRPr kumimoji="0" lang="en-US" sz="1000" b="0" i="0" u="none" strike="noStrike" kern="1200" cap="none" spc="0" normalizeH="0" baseline="0" noProof="0" dirty="0" smtClean="0">
                <a:ln>
                  <a:noFill/>
                </a:ln>
                <a:solidFill>
                  <a:schemeClr val="accent4">
                    <a:lumMod val="50000"/>
                  </a:schemeClr>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Click to edit Master text styles</a:t>
            </a:r>
          </a:p>
        </p:txBody>
      </p:sp>
      <p:sp>
        <p:nvSpPr>
          <p:cNvPr id="4" name="Title 1">
            <a:extLst>
              <a:ext uri="{FF2B5EF4-FFF2-40B4-BE49-F238E27FC236}">
                <a16:creationId xmlns:a16="http://schemas.microsoft.com/office/drawing/2014/main" id="{C374E140-8B0C-1040-96E4-CCBA31335B91}"/>
              </a:ext>
            </a:extLst>
          </p:cNvPr>
          <p:cNvSpPr>
            <a:spLocks noGrp="1"/>
          </p:cNvSpPr>
          <p:nvPr>
            <p:ph type="title" hasCustomPrompt="1"/>
          </p:nvPr>
        </p:nvSpPr>
        <p:spPr>
          <a:xfrm>
            <a:off x="312234" y="160378"/>
            <a:ext cx="8530684" cy="497829"/>
          </a:xfrm>
          <a:effectLst/>
        </p:spPr>
        <p:txBody>
          <a:bodyPr>
            <a:spAutoFit/>
          </a:bodyPr>
          <a:lstStyle>
            <a:lvl1pPr>
              <a:defRPr spc="50" baseline="0">
                <a:effectLst/>
              </a:defRPr>
            </a:lvl1pPr>
          </a:lstStyle>
          <a:p>
            <a:r>
              <a:rPr lang="en-US" dirty="0"/>
              <a:t>Click to edit master title style</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2234" y="1070043"/>
            <a:ext cx="8531352" cy="3770246"/>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12234" y="167579"/>
            <a:ext cx="8530684" cy="497829"/>
          </a:xfrm>
          <a:prstGeom prst="rect">
            <a:avLst/>
          </a:prstGeom>
          <a:effectLst/>
        </p:spPr>
        <p:txBody>
          <a:bodyPr vert="horz" wrap="square" lIns="0" tIns="45720" rIns="91440" bIns="45720" rtlCol="0" anchor="ctr" anchorCtr="0">
            <a:sp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E92D73DA-42DC-654C-8FA3-A38E150140C1}"/>
              </a:ext>
            </a:extLst>
          </p:cNvPr>
          <p:cNvPicPr>
            <a:picLocks noChangeAspect="1"/>
          </p:cNvPicPr>
          <p:nvPr userDrawn="1"/>
        </p:nvPicPr>
        <p:blipFill>
          <a:blip r:embed="rId18"/>
          <a:stretch>
            <a:fillRect/>
          </a:stretch>
        </p:blipFill>
        <p:spPr>
          <a:xfrm>
            <a:off x="7999769" y="4698067"/>
            <a:ext cx="1009403" cy="327514"/>
          </a:xfrm>
          <a:prstGeom prst="rect">
            <a:avLst/>
          </a:prstGeom>
        </p:spPr>
      </p:pic>
    </p:spTree>
  </p:cSld>
  <p:clrMap bg1="lt1" tx1="dk1" bg2="lt2" tx2="dk2" accent1="accent1" accent2="accent2" accent3="accent3" accent4="accent4" accent5="accent5" accent6="accent6" hlink="hlink" folHlink="folHlink"/>
  <p:sldLayoutIdLst>
    <p:sldLayoutId id="2147483740" r:id="rId1"/>
    <p:sldLayoutId id="2147483739" r:id="rId2"/>
    <p:sldLayoutId id="2147483732" r:id="rId3"/>
    <p:sldLayoutId id="2147483741" r:id="rId4"/>
    <p:sldLayoutId id="2147483719" r:id="rId5"/>
    <p:sldLayoutId id="2147483731" r:id="rId6"/>
    <p:sldLayoutId id="2147483754" r:id="rId7"/>
    <p:sldLayoutId id="2147483720" r:id="rId8"/>
    <p:sldLayoutId id="2147483727" r:id="rId9"/>
    <p:sldLayoutId id="2147483729" r:id="rId10"/>
    <p:sldLayoutId id="2147483753" r:id="rId11"/>
    <p:sldLayoutId id="2147483755" r:id="rId12"/>
    <p:sldLayoutId id="2147483756" r:id="rId13"/>
    <p:sldLayoutId id="2147483757" r:id="rId14"/>
    <p:sldLayoutId id="2147483758" r:id="rId15"/>
  </p:sldLayoutIdLst>
  <p:hf sldNum="0" hdr="0" dt="0"/>
  <p:txStyles>
    <p:titleStyle>
      <a:lvl1pPr algn="l" defTabSz="914400" rtl="0" eaLnBrk="1" latinLnBrk="0" hangingPunct="1">
        <a:lnSpc>
          <a:spcPct val="85000"/>
        </a:lnSpc>
        <a:spcBef>
          <a:spcPct val="0"/>
        </a:spcBef>
        <a:buNone/>
        <a:defRPr sz="3100" b="1" i="0" kern="1200" cap="none" spc="40" baseline="0">
          <a:ln>
            <a:noFill/>
          </a:ln>
          <a:solidFill>
            <a:schemeClr val="bg1"/>
          </a:solidFill>
          <a:effectLst/>
          <a:latin typeface="+mj-lt"/>
          <a:ea typeface="+mj-ea"/>
          <a:cs typeface="+mj-cs"/>
        </a:defRPr>
      </a:lvl1pPr>
    </p:titleStyle>
    <p:bodyStyle>
      <a:lvl1pPr marL="346075" indent="-365760" algn="l" defTabSz="914400" rtl="0" eaLnBrk="1" latinLnBrk="0" hangingPunct="1">
        <a:lnSpc>
          <a:spcPct val="85000"/>
        </a:lnSpc>
        <a:spcBef>
          <a:spcPts val="800"/>
        </a:spcBef>
        <a:spcAft>
          <a:spcPts val="200"/>
        </a:spcAft>
        <a:buClr>
          <a:schemeClr val="accent2"/>
        </a:buClr>
        <a:buSzPct val="77000"/>
        <a:buFont typeface=".Lucida Grande UI Regular"/>
        <a:buChar char="►"/>
        <a:defRPr sz="2700" kern="1200" spc="10" baseline="0">
          <a:solidFill>
            <a:schemeClr val="accent3"/>
          </a:solidFill>
          <a:latin typeface="Arial"/>
          <a:ea typeface="+mn-ea"/>
          <a:cs typeface="Arial"/>
        </a:defRPr>
      </a:lvl1pPr>
      <a:lvl2pPr marL="739775" indent="-374015" algn="l" defTabSz="914400" rtl="0" eaLnBrk="1" latinLnBrk="0" hangingPunct="1">
        <a:lnSpc>
          <a:spcPct val="85000"/>
        </a:lnSpc>
        <a:spcBef>
          <a:spcPts val="800"/>
        </a:spcBef>
        <a:spcAft>
          <a:spcPts val="200"/>
        </a:spcAft>
        <a:buClr>
          <a:schemeClr val="accent6"/>
        </a:buClr>
        <a:buSzPct val="69000"/>
        <a:buFont typeface=".Lucida Grande UI Regular"/>
        <a:buChar char="►"/>
        <a:defRPr sz="2500" kern="1200" spc="10">
          <a:solidFill>
            <a:schemeClr val="accent3"/>
          </a:solidFill>
          <a:latin typeface="Arial"/>
          <a:ea typeface="+mn-ea"/>
          <a:cs typeface="Arial"/>
        </a:defRPr>
      </a:lvl2pPr>
      <a:lvl3pPr marL="1078992" indent="-283464" algn="l" defTabSz="914400" rtl="0" eaLnBrk="1" latinLnBrk="0" hangingPunct="1">
        <a:lnSpc>
          <a:spcPct val="85000"/>
        </a:lnSpc>
        <a:spcBef>
          <a:spcPts val="800"/>
        </a:spcBef>
        <a:spcAft>
          <a:spcPts val="200"/>
        </a:spcAft>
        <a:buClr>
          <a:schemeClr val="accent4"/>
        </a:buClr>
        <a:buSzPct val="60000"/>
        <a:buFont typeface=".Lucida Grande UI Regular"/>
        <a:buChar char="►"/>
        <a:defRPr sz="2400" kern="1200" spc="10">
          <a:solidFill>
            <a:schemeClr val="accent3"/>
          </a:solidFill>
          <a:latin typeface="Arial"/>
          <a:ea typeface="+mn-ea"/>
          <a:cs typeface="Arial"/>
        </a:defRPr>
      </a:lvl3pPr>
      <a:lvl4pPr marL="1481328" indent="-283464" algn="l" defTabSz="914400" rtl="0" eaLnBrk="1" latinLnBrk="0" hangingPunct="1">
        <a:lnSpc>
          <a:spcPct val="85000"/>
        </a:lnSpc>
        <a:spcBef>
          <a:spcPts val="900"/>
        </a:spcBef>
        <a:spcAft>
          <a:spcPts val="200"/>
        </a:spcAft>
        <a:buClr>
          <a:schemeClr val="accent1"/>
        </a:buClr>
        <a:buSzPct val="115000"/>
        <a:buFont typeface="System Font Regular"/>
        <a:buChar char="⁃"/>
        <a:defRPr sz="2100" kern="1200" spc="10">
          <a:solidFill>
            <a:schemeClr val="accent3"/>
          </a:solidFill>
          <a:latin typeface="Arial"/>
          <a:ea typeface="+mn-ea"/>
          <a:cs typeface="Arial"/>
        </a:defRPr>
      </a:lvl4pPr>
      <a:lvl5pPr marL="1883664" indent="-283464" algn="l" defTabSz="914400" rtl="0" eaLnBrk="1" latinLnBrk="0" hangingPunct="1">
        <a:lnSpc>
          <a:spcPct val="85000"/>
        </a:lnSpc>
        <a:spcBef>
          <a:spcPts val="900"/>
        </a:spcBef>
        <a:spcAft>
          <a:spcPts val="200"/>
        </a:spcAft>
        <a:buClr>
          <a:schemeClr val="accent3">
            <a:lumMod val="60000"/>
            <a:lumOff val="40000"/>
          </a:schemeClr>
        </a:buClr>
        <a:buSzPct val="115000"/>
        <a:buFont typeface="System Font Regular"/>
        <a:buChar char="⁃"/>
        <a:defRPr sz="2100" kern="1200" spc="10">
          <a:solidFill>
            <a:schemeClr val="accent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1.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emf"/><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image" Target="../media/image11.jpe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58236D-584B-F948-9036-D2FA5F81DD21}"/>
              </a:ext>
            </a:extLst>
          </p:cNvPr>
          <p:cNvSpPr>
            <a:spLocks noGrp="1"/>
          </p:cNvSpPr>
          <p:nvPr>
            <p:ph type="ctrTitle"/>
          </p:nvPr>
        </p:nvSpPr>
        <p:spPr>
          <a:xfrm>
            <a:off x="3304291" y="309588"/>
            <a:ext cx="5394960" cy="858697"/>
          </a:xfrm>
        </p:spPr>
        <p:txBody>
          <a:bodyPr/>
          <a:lstStyle/>
          <a:p>
            <a:r>
              <a:rPr lang="en-US" dirty="0"/>
              <a:t>THE COMPLETE RESPONSE</a:t>
            </a:r>
          </a:p>
        </p:txBody>
      </p:sp>
      <p:sp>
        <p:nvSpPr>
          <p:cNvPr id="7" name="Subtitle 6">
            <a:extLst>
              <a:ext uri="{FF2B5EF4-FFF2-40B4-BE49-F238E27FC236}">
                <a16:creationId xmlns:a16="http://schemas.microsoft.com/office/drawing/2014/main" id="{8C42C182-64C1-8B4D-AAB5-95CF14435D7D}"/>
              </a:ext>
            </a:extLst>
          </p:cNvPr>
          <p:cNvSpPr>
            <a:spLocks noGrp="1"/>
          </p:cNvSpPr>
          <p:nvPr>
            <p:ph type="subTitle" idx="1"/>
          </p:nvPr>
        </p:nvSpPr>
        <p:spPr>
          <a:xfrm>
            <a:off x="4500687" y="1370398"/>
            <a:ext cx="4198564" cy="1221488"/>
          </a:xfrm>
        </p:spPr>
        <p:txBody>
          <a:bodyPr/>
          <a:lstStyle/>
          <a:p>
            <a:r>
              <a:rPr lang="en-US" dirty="0">
                <a:solidFill>
                  <a:schemeClr val="accent2"/>
                </a:solidFill>
              </a:rPr>
              <a:t>Addressing Antidepressant Selection for Patients with Major Depressive Disorder</a:t>
            </a:r>
          </a:p>
        </p:txBody>
      </p:sp>
      <p:sp>
        <p:nvSpPr>
          <p:cNvPr id="12" name="Subtitle 2">
            <a:extLst>
              <a:ext uri="{FF2B5EF4-FFF2-40B4-BE49-F238E27FC236}">
                <a16:creationId xmlns:a16="http://schemas.microsoft.com/office/drawing/2014/main" id="{19C88986-C4B7-8B4E-8743-EA6730ED155A}"/>
              </a:ext>
            </a:extLst>
          </p:cNvPr>
          <p:cNvSpPr txBox="1">
            <a:spLocks/>
          </p:cNvSpPr>
          <p:nvPr/>
        </p:nvSpPr>
        <p:spPr>
          <a:xfrm>
            <a:off x="5087566" y="2848974"/>
            <a:ext cx="3611684" cy="789447"/>
          </a:xfrm>
          <a:prstGeom prst="rect">
            <a:avLst/>
          </a:prstGeom>
          <a:effectLst/>
        </p:spPr>
        <p:txBody>
          <a:bodyPr vert="horz" wrap="square" lIns="0" tIns="0" rIns="0" bIns="0" rtlCol="0">
            <a:spAutoFit/>
          </a:bodyPr>
          <a:lstStyle>
            <a:lvl1pPr marL="0" indent="0" algn="r" defTabSz="914400" rtl="0" eaLnBrk="1" latinLnBrk="0" hangingPunct="1">
              <a:lnSpc>
                <a:spcPct val="85000"/>
              </a:lnSpc>
              <a:spcBef>
                <a:spcPts val="300"/>
              </a:spcBef>
              <a:buClr>
                <a:schemeClr val="accent1"/>
              </a:buClr>
              <a:buSzPct val="115000"/>
              <a:buFont typeface="Arial"/>
              <a:buNone/>
              <a:defRPr sz="2800" kern="1200">
                <a:solidFill>
                  <a:schemeClr val="accent2"/>
                </a:solidFill>
                <a:effectLst/>
                <a:latin typeface="Arial"/>
                <a:ea typeface="+mn-ea"/>
                <a:cs typeface="Arial"/>
              </a:defRPr>
            </a:lvl1pPr>
            <a:lvl2pPr marL="457200" indent="0" algn="ctr" defTabSz="914400" rtl="0" eaLnBrk="1" latinLnBrk="0" hangingPunct="1">
              <a:lnSpc>
                <a:spcPct val="85000"/>
              </a:lnSpc>
              <a:spcBef>
                <a:spcPts val="400"/>
              </a:spcBef>
              <a:buClr>
                <a:schemeClr val="accent2"/>
              </a:buClr>
              <a:buSzPct val="115000"/>
              <a:buFont typeface="Arial"/>
              <a:buNone/>
              <a:defRPr sz="2800" kern="1200">
                <a:solidFill>
                  <a:schemeClr val="tx1">
                    <a:tint val="75000"/>
                  </a:schemeClr>
                </a:solidFill>
                <a:latin typeface="Arial"/>
                <a:ea typeface="+mn-ea"/>
                <a:cs typeface="Arial"/>
              </a:defRPr>
            </a:lvl2pPr>
            <a:lvl3pPr marL="914400" indent="0" algn="ctr" defTabSz="914400" rtl="0" eaLnBrk="1" latinLnBrk="0" hangingPunct="1">
              <a:lnSpc>
                <a:spcPct val="85000"/>
              </a:lnSpc>
              <a:spcBef>
                <a:spcPts val="0"/>
              </a:spcBef>
              <a:buClr>
                <a:schemeClr val="accent3"/>
              </a:buClr>
              <a:buSzPct val="115000"/>
              <a:buFont typeface="Lucida Grande"/>
              <a:buNone/>
              <a:defRPr sz="2400" kern="1200">
                <a:solidFill>
                  <a:schemeClr val="tx1">
                    <a:tint val="75000"/>
                  </a:schemeClr>
                </a:solidFill>
                <a:latin typeface="Arial"/>
                <a:ea typeface="+mn-ea"/>
                <a:cs typeface="Arial"/>
              </a:defRPr>
            </a:lvl3pPr>
            <a:lvl4pPr marL="1371600" indent="0" algn="ctr" defTabSz="914400" rtl="0" eaLnBrk="1" latinLnBrk="0" hangingPunct="1">
              <a:lnSpc>
                <a:spcPct val="85000"/>
              </a:lnSpc>
              <a:spcBef>
                <a:spcPts val="0"/>
              </a:spcBef>
              <a:buClr>
                <a:schemeClr val="accent3"/>
              </a:buClr>
              <a:buSzPct val="115000"/>
              <a:buFont typeface="Lucida Grande"/>
              <a:buNone/>
              <a:defRPr sz="2400" kern="1200">
                <a:solidFill>
                  <a:schemeClr val="tx1">
                    <a:tint val="75000"/>
                  </a:schemeClr>
                </a:solidFill>
                <a:latin typeface="Arial"/>
                <a:ea typeface="+mn-ea"/>
                <a:cs typeface="Arial"/>
              </a:defRPr>
            </a:lvl4pPr>
            <a:lvl5pPr marL="1828800" indent="0" algn="ctr" defTabSz="914400" rtl="0" eaLnBrk="1" latinLnBrk="0" hangingPunct="1">
              <a:lnSpc>
                <a:spcPct val="85000"/>
              </a:lnSpc>
              <a:spcBef>
                <a:spcPts val="0"/>
              </a:spcBef>
              <a:buClr>
                <a:schemeClr val="accent3"/>
              </a:buClr>
              <a:buSzPct val="115000"/>
              <a:buFont typeface="Lucida Grande"/>
              <a:buNone/>
              <a:defRPr sz="24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5000"/>
              </a:lnSpc>
            </a:pPr>
            <a:r>
              <a:rPr lang="en-US" sz="1800" dirty="0">
                <a:solidFill>
                  <a:srgbClr val="23738E"/>
                </a:solidFill>
              </a:rPr>
              <a:t>Supported by an educational grant from Takeda Pharmaceuticals U.S.A, Inc. and Lundbeck</a:t>
            </a:r>
          </a:p>
        </p:txBody>
      </p:sp>
      <p:pic>
        <p:nvPicPr>
          <p:cNvPr id="8" name="Picture 7">
            <a:extLst>
              <a:ext uri="{FF2B5EF4-FFF2-40B4-BE49-F238E27FC236}">
                <a16:creationId xmlns:a16="http://schemas.microsoft.com/office/drawing/2014/main" id="{91FF8D1E-9A7C-FA4B-B5BB-55B6FDA349EC}"/>
              </a:ext>
            </a:extLst>
          </p:cNvPr>
          <p:cNvPicPr>
            <a:picLocks noChangeAspect="1"/>
          </p:cNvPicPr>
          <p:nvPr/>
        </p:nvPicPr>
        <p:blipFill>
          <a:blip r:embed="rId3"/>
          <a:stretch>
            <a:fillRect/>
          </a:stretch>
        </p:blipFill>
        <p:spPr>
          <a:xfrm>
            <a:off x="7142096" y="4353725"/>
            <a:ext cx="1596695" cy="518069"/>
          </a:xfrm>
          <a:prstGeom prst="rect">
            <a:avLst/>
          </a:prstGeom>
        </p:spPr>
      </p:pic>
    </p:spTree>
    <p:extLst>
      <p:ext uri="{BB962C8B-B14F-4D97-AF65-F5344CB8AC3E}">
        <p14:creationId xmlns:p14="http://schemas.microsoft.com/office/powerpoint/2010/main" val="21827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BF57-7C5C-B042-9F21-EEBA9C6B5976}"/>
              </a:ext>
            </a:extLst>
          </p:cNvPr>
          <p:cNvSpPr>
            <a:spLocks noGrp="1"/>
          </p:cNvSpPr>
          <p:nvPr>
            <p:ph type="title"/>
          </p:nvPr>
        </p:nvSpPr>
        <p:spPr>
          <a:xfrm>
            <a:off x="312234" y="4073"/>
            <a:ext cx="8530684" cy="824841"/>
          </a:xfrm>
        </p:spPr>
        <p:txBody>
          <a:bodyPr/>
          <a:lstStyle/>
          <a:p>
            <a:r>
              <a:rPr lang="en-US" sz="2800" dirty="0"/>
              <a:t>Who Do Patients See for Major Depressive Episodes?</a:t>
            </a:r>
          </a:p>
        </p:txBody>
      </p:sp>
      <p:sp>
        <p:nvSpPr>
          <p:cNvPr id="3" name="Text Placeholder 2">
            <a:extLst>
              <a:ext uri="{FF2B5EF4-FFF2-40B4-BE49-F238E27FC236}">
                <a16:creationId xmlns:a16="http://schemas.microsoft.com/office/drawing/2014/main" id="{4AC8C717-09BA-EE4A-9577-541655F02713}"/>
              </a:ext>
            </a:extLst>
          </p:cNvPr>
          <p:cNvSpPr>
            <a:spLocks noGrp="1"/>
          </p:cNvSpPr>
          <p:nvPr>
            <p:ph type="body" sz="quarter" idx="10"/>
          </p:nvPr>
        </p:nvSpPr>
        <p:spPr>
          <a:xfrm>
            <a:off x="0" y="4540258"/>
            <a:ext cx="9144000" cy="603242"/>
          </a:xfrm>
        </p:spPr>
        <p:txBody>
          <a:bodyPr/>
          <a:lstStyle/>
          <a:p>
            <a:pPr marL="11113" indent="-30163"/>
            <a:r>
              <a:rPr lang="en-US" sz="800" dirty="0"/>
              <a:t>Substance Abuse and Mental Health Services Administration, </a:t>
            </a:r>
            <a:r>
              <a:rPr lang="en-US" sz="800" i="1" dirty="0"/>
              <a:t>Results from the 2010 National Survey on Drug Use and Health: </a:t>
            </a:r>
            <a:br>
              <a:rPr lang="en-US" sz="800" i="1" dirty="0"/>
            </a:br>
            <a:r>
              <a:rPr lang="en-US" sz="800" i="1" dirty="0"/>
              <a:t>Mental Health Findings</a:t>
            </a:r>
            <a:r>
              <a:rPr lang="en-US" sz="800" dirty="0"/>
              <a:t>, NSDUH Series H-42, HHS Publication No. (SMA) 11-4667. Rockville, MD: Substance Abuse and Mental Health </a:t>
            </a:r>
            <a:br>
              <a:rPr lang="en-US" sz="800" dirty="0"/>
            </a:br>
            <a:r>
              <a:rPr lang="en-US" sz="800" dirty="0"/>
              <a:t>Services Administration, 2012. https://www.samhsa.gov/data/sites/default/files/2k10MH_Findings/2k10MH_Findings/2k10MHResults.htm#Fig2-7. </a:t>
            </a:r>
            <a:br>
              <a:rPr lang="en-US" sz="800" dirty="0"/>
            </a:br>
            <a:r>
              <a:rPr lang="en-US" sz="800" dirty="0"/>
              <a:t>Accessed September 27, 2021.</a:t>
            </a:r>
          </a:p>
        </p:txBody>
      </p:sp>
      <p:graphicFrame>
        <p:nvGraphicFramePr>
          <p:cNvPr id="5" name="Content Placeholder 4">
            <a:extLst>
              <a:ext uri="{FF2B5EF4-FFF2-40B4-BE49-F238E27FC236}">
                <a16:creationId xmlns:a16="http://schemas.microsoft.com/office/drawing/2014/main" id="{2C045550-AA09-9347-8DEA-97EA93F51A86}"/>
              </a:ext>
            </a:extLst>
          </p:cNvPr>
          <p:cNvGraphicFramePr>
            <a:graphicFrameLocks noGrp="1"/>
          </p:cNvGraphicFramePr>
          <p:nvPr>
            <p:ph sz="quarter" idx="11"/>
            <p:extLst>
              <p:ext uri="{D42A27DB-BD31-4B8C-83A1-F6EECF244321}">
                <p14:modId xmlns:p14="http://schemas.microsoft.com/office/powerpoint/2010/main" val="1807099274"/>
              </p:ext>
            </p:extLst>
          </p:nvPr>
        </p:nvGraphicFramePr>
        <p:xfrm>
          <a:off x="312738" y="865431"/>
          <a:ext cx="8529637" cy="331907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9DA5486-18B8-7E43-B121-CDFE6CE25B04}"/>
              </a:ext>
            </a:extLst>
          </p:cNvPr>
          <p:cNvSpPr txBox="1"/>
          <p:nvPr/>
        </p:nvSpPr>
        <p:spPr>
          <a:xfrm>
            <a:off x="4484981" y="4019649"/>
            <a:ext cx="269626" cy="276999"/>
          </a:xfrm>
          <a:prstGeom prst="rect">
            <a:avLst/>
          </a:prstGeom>
          <a:noFill/>
        </p:spPr>
        <p:txBody>
          <a:bodyPr wrap="none" rtlCol="0">
            <a:spAutoFit/>
          </a:bodyPr>
          <a:lstStyle/>
          <a:p>
            <a:r>
              <a:rPr lang="en-US" sz="1200" dirty="0">
                <a:solidFill>
                  <a:schemeClr val="accent3"/>
                </a:solidFill>
              </a:rPr>
              <a:t>0</a:t>
            </a:r>
          </a:p>
        </p:txBody>
      </p:sp>
      <p:sp>
        <p:nvSpPr>
          <p:cNvPr id="9" name="TextBox 8">
            <a:extLst>
              <a:ext uri="{FF2B5EF4-FFF2-40B4-BE49-F238E27FC236}">
                <a16:creationId xmlns:a16="http://schemas.microsoft.com/office/drawing/2014/main" id="{54358268-4914-5B47-AA41-F3CBA0C88AE1}"/>
              </a:ext>
            </a:extLst>
          </p:cNvPr>
          <p:cNvSpPr txBox="1"/>
          <p:nvPr/>
        </p:nvSpPr>
        <p:spPr>
          <a:xfrm>
            <a:off x="6204278" y="4019649"/>
            <a:ext cx="354584" cy="276999"/>
          </a:xfrm>
          <a:prstGeom prst="rect">
            <a:avLst/>
          </a:prstGeom>
          <a:noFill/>
        </p:spPr>
        <p:txBody>
          <a:bodyPr wrap="none" rtlCol="0">
            <a:spAutoFit/>
          </a:bodyPr>
          <a:lstStyle/>
          <a:p>
            <a:r>
              <a:rPr lang="en-US" sz="1200" dirty="0">
                <a:solidFill>
                  <a:schemeClr val="accent3"/>
                </a:solidFill>
              </a:rPr>
              <a:t>30</a:t>
            </a:r>
          </a:p>
        </p:txBody>
      </p:sp>
      <p:sp>
        <p:nvSpPr>
          <p:cNvPr id="10" name="TextBox 9">
            <a:extLst>
              <a:ext uri="{FF2B5EF4-FFF2-40B4-BE49-F238E27FC236}">
                <a16:creationId xmlns:a16="http://schemas.microsoft.com/office/drawing/2014/main" id="{19425B73-3FF5-F246-A113-E85A395D638B}"/>
              </a:ext>
            </a:extLst>
          </p:cNvPr>
          <p:cNvSpPr txBox="1"/>
          <p:nvPr/>
        </p:nvSpPr>
        <p:spPr>
          <a:xfrm>
            <a:off x="7953805" y="4025747"/>
            <a:ext cx="354584" cy="276999"/>
          </a:xfrm>
          <a:prstGeom prst="rect">
            <a:avLst/>
          </a:prstGeom>
          <a:noFill/>
        </p:spPr>
        <p:txBody>
          <a:bodyPr wrap="none" rtlCol="0">
            <a:spAutoFit/>
          </a:bodyPr>
          <a:lstStyle/>
          <a:p>
            <a:r>
              <a:rPr lang="en-US" sz="1200" dirty="0">
                <a:solidFill>
                  <a:schemeClr val="accent3"/>
                </a:solidFill>
              </a:rPr>
              <a:t>60</a:t>
            </a:r>
          </a:p>
        </p:txBody>
      </p:sp>
      <p:sp>
        <p:nvSpPr>
          <p:cNvPr id="11" name="TextBox 10">
            <a:extLst>
              <a:ext uri="{FF2B5EF4-FFF2-40B4-BE49-F238E27FC236}">
                <a16:creationId xmlns:a16="http://schemas.microsoft.com/office/drawing/2014/main" id="{2AEEB2D5-AB44-8941-931F-C4335A0CF8E4}"/>
              </a:ext>
            </a:extLst>
          </p:cNvPr>
          <p:cNvSpPr txBox="1"/>
          <p:nvPr/>
        </p:nvSpPr>
        <p:spPr>
          <a:xfrm>
            <a:off x="5908513" y="1319993"/>
            <a:ext cx="2922749" cy="646331"/>
          </a:xfrm>
          <a:prstGeom prst="rect">
            <a:avLst/>
          </a:prstGeom>
          <a:noFill/>
        </p:spPr>
        <p:txBody>
          <a:bodyPr wrap="square" rtlCol="0">
            <a:spAutoFit/>
          </a:bodyPr>
          <a:lstStyle/>
          <a:p>
            <a:r>
              <a:rPr lang="en-US" sz="1200" dirty="0">
                <a:solidFill>
                  <a:schemeClr val="accent3"/>
                </a:solidFill>
              </a:rPr>
              <a:t>Among adults aged 18 or older with a major depressive episode who received treatment in the past year: 2010</a:t>
            </a:r>
          </a:p>
        </p:txBody>
      </p:sp>
      <p:sp>
        <p:nvSpPr>
          <p:cNvPr id="12" name="TextBox 11">
            <a:extLst>
              <a:ext uri="{FF2B5EF4-FFF2-40B4-BE49-F238E27FC236}">
                <a16:creationId xmlns:a16="http://schemas.microsoft.com/office/drawing/2014/main" id="{8644201D-ACA5-B141-B0E7-A974149C0B94}"/>
              </a:ext>
            </a:extLst>
          </p:cNvPr>
          <p:cNvSpPr txBox="1"/>
          <p:nvPr/>
        </p:nvSpPr>
        <p:spPr>
          <a:xfrm>
            <a:off x="4611756" y="4177929"/>
            <a:ext cx="4063143" cy="430887"/>
          </a:xfrm>
          <a:prstGeom prst="rect">
            <a:avLst/>
          </a:prstGeom>
          <a:noFill/>
        </p:spPr>
        <p:txBody>
          <a:bodyPr wrap="square" rtlCol="0">
            <a:spAutoFit/>
          </a:bodyPr>
          <a:lstStyle/>
          <a:p>
            <a:pPr algn="ctr"/>
            <a:r>
              <a:rPr lang="en-US" sz="1100" dirty="0">
                <a:solidFill>
                  <a:schemeClr val="accent3"/>
                </a:solidFill>
              </a:rPr>
              <a:t>Percent among Adults with Major Depressive Episode (MDE) Who Received Treatment in the Past Year</a:t>
            </a:r>
          </a:p>
        </p:txBody>
      </p:sp>
    </p:spTree>
    <p:extLst>
      <p:ext uri="{BB962C8B-B14F-4D97-AF65-F5344CB8AC3E}">
        <p14:creationId xmlns:p14="http://schemas.microsoft.com/office/powerpoint/2010/main" val="35270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304A9-032B-3340-B75F-67097DCAB298}"/>
              </a:ext>
            </a:extLst>
          </p:cNvPr>
          <p:cNvSpPr>
            <a:spLocks noGrp="1"/>
          </p:cNvSpPr>
          <p:nvPr>
            <p:ph type="title"/>
          </p:nvPr>
        </p:nvSpPr>
        <p:spPr>
          <a:xfrm>
            <a:off x="312234" y="4073"/>
            <a:ext cx="8530684" cy="824841"/>
          </a:xfrm>
        </p:spPr>
        <p:txBody>
          <a:bodyPr/>
          <a:lstStyle/>
          <a:p>
            <a:r>
              <a:rPr lang="en-US" sz="2800" dirty="0"/>
              <a:t>It’s Nice to Know Your Individual Patient’s Number!</a:t>
            </a:r>
          </a:p>
        </p:txBody>
      </p:sp>
      <p:pic>
        <p:nvPicPr>
          <p:cNvPr id="5" name="Content Placeholder 7">
            <a:extLst>
              <a:ext uri="{FF2B5EF4-FFF2-40B4-BE49-F238E27FC236}">
                <a16:creationId xmlns:a16="http://schemas.microsoft.com/office/drawing/2014/main" id="{7CCFBE95-8C87-8849-9568-8937310F0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344" y="3101956"/>
            <a:ext cx="3880684" cy="1939859"/>
          </a:xfrm>
          <a:prstGeom prst="rect">
            <a:avLst/>
          </a:prstGeom>
        </p:spPr>
      </p:pic>
      <p:pic>
        <p:nvPicPr>
          <p:cNvPr id="6" name="Content Placeholder 8">
            <a:extLst>
              <a:ext uri="{FF2B5EF4-FFF2-40B4-BE49-F238E27FC236}">
                <a16:creationId xmlns:a16="http://schemas.microsoft.com/office/drawing/2014/main" id="{171CA15A-9E43-5343-836B-1A60FD42265F}"/>
              </a:ext>
            </a:extLst>
          </p:cNvPr>
          <p:cNvPicPr>
            <a:picLocks noChangeAspect="1"/>
          </p:cNvPicPr>
          <p:nvPr/>
        </p:nvPicPr>
        <p:blipFill rotWithShape="1">
          <a:blip r:embed="rId4">
            <a:extLst>
              <a:ext uri="{28A0092B-C50C-407E-A947-70E740481C1C}">
                <a14:useLocalDpi xmlns:a14="http://schemas.microsoft.com/office/drawing/2010/main" val="0"/>
              </a:ext>
            </a:extLst>
          </a:blip>
          <a:srcRect t="935" b="12508"/>
          <a:stretch/>
        </p:blipFill>
        <p:spPr>
          <a:xfrm>
            <a:off x="4779264" y="845293"/>
            <a:ext cx="3425194" cy="2172515"/>
          </a:xfrm>
          <a:prstGeom prst="rect">
            <a:avLst/>
          </a:prstGeom>
        </p:spPr>
      </p:pic>
      <p:pic>
        <p:nvPicPr>
          <p:cNvPr id="4098" name="Picture 2" descr="5,162 Doctor Scale Stock Photos, Pictures &amp; Royalty-Free Images - iStock">
            <a:extLst>
              <a:ext uri="{FF2B5EF4-FFF2-40B4-BE49-F238E27FC236}">
                <a16:creationId xmlns:a16="http://schemas.microsoft.com/office/drawing/2014/main" id="{BB7D52AF-546F-0F44-92F4-C0E485DB2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81" y="894317"/>
            <a:ext cx="3262526" cy="217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94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1D38-2F1A-2244-B5F7-5D15D4050DFE}"/>
              </a:ext>
            </a:extLst>
          </p:cNvPr>
          <p:cNvSpPr>
            <a:spLocks noGrp="1"/>
          </p:cNvSpPr>
          <p:nvPr>
            <p:ph type="title"/>
          </p:nvPr>
        </p:nvSpPr>
        <p:spPr>
          <a:xfrm>
            <a:off x="312234" y="4073"/>
            <a:ext cx="8530684" cy="824841"/>
          </a:xfrm>
        </p:spPr>
        <p:txBody>
          <a:bodyPr/>
          <a:lstStyle/>
          <a:p>
            <a:r>
              <a:rPr lang="en-US" sz="2800" dirty="0"/>
              <a:t>Health Care Effectiveness Data and Information Set (HEDIS) Measures for Depression</a:t>
            </a:r>
          </a:p>
        </p:txBody>
      </p:sp>
      <p:sp>
        <p:nvSpPr>
          <p:cNvPr id="3" name="Text Placeholder 2">
            <a:extLst>
              <a:ext uri="{FF2B5EF4-FFF2-40B4-BE49-F238E27FC236}">
                <a16:creationId xmlns:a16="http://schemas.microsoft.com/office/drawing/2014/main" id="{D437A864-DBAD-234E-B67D-3B0452CCD30B}"/>
              </a:ext>
            </a:extLst>
          </p:cNvPr>
          <p:cNvSpPr>
            <a:spLocks noGrp="1"/>
          </p:cNvSpPr>
          <p:nvPr>
            <p:ph type="body" sz="quarter" idx="10"/>
          </p:nvPr>
        </p:nvSpPr>
        <p:spPr>
          <a:xfrm>
            <a:off x="0" y="4697224"/>
            <a:ext cx="9144000" cy="446276"/>
          </a:xfrm>
        </p:spPr>
        <p:txBody>
          <a:bodyPr/>
          <a:lstStyle/>
          <a:p>
            <a:pPr marL="11113" indent="-30163"/>
            <a:r>
              <a:rPr lang="en-US" dirty="0"/>
              <a:t>National Committee for Quality Assurance (NCQA). HEDIS Depression Measures for Electronic Clinical Data. https://</a:t>
            </a:r>
            <a:r>
              <a:rPr lang="en-US" dirty="0" err="1"/>
              <a:t>www.ncqa.org</a:t>
            </a:r>
            <a:r>
              <a:rPr lang="en-US" dirty="0"/>
              <a:t>/</a:t>
            </a:r>
            <a:r>
              <a:rPr lang="en-US" dirty="0" err="1"/>
              <a:t>hedis</a:t>
            </a:r>
            <a:r>
              <a:rPr lang="en-US" dirty="0"/>
              <a:t>/</a:t>
            </a:r>
            <a:br>
              <a:rPr lang="en-US" dirty="0"/>
            </a:br>
            <a:r>
              <a:rPr lang="en-US" dirty="0"/>
              <a:t>the-future-of-</a:t>
            </a:r>
            <a:r>
              <a:rPr lang="en-US" dirty="0" err="1"/>
              <a:t>hedis</a:t>
            </a:r>
            <a:r>
              <a:rPr lang="en-US" dirty="0"/>
              <a:t>/hedis-depression-measures-specified-for-electronic-clinical-data/. Accessed September 23, 2021.</a:t>
            </a:r>
          </a:p>
        </p:txBody>
      </p:sp>
      <p:sp>
        <p:nvSpPr>
          <p:cNvPr id="4" name="Content Placeholder 3">
            <a:extLst>
              <a:ext uri="{FF2B5EF4-FFF2-40B4-BE49-F238E27FC236}">
                <a16:creationId xmlns:a16="http://schemas.microsoft.com/office/drawing/2014/main" id="{C1715884-230E-DF42-8DD7-AB3E846FC3EB}"/>
              </a:ext>
            </a:extLst>
          </p:cNvPr>
          <p:cNvSpPr>
            <a:spLocks noGrp="1"/>
          </p:cNvSpPr>
          <p:nvPr>
            <p:ph sz="quarter" idx="11"/>
          </p:nvPr>
        </p:nvSpPr>
        <p:spPr/>
        <p:txBody>
          <a:bodyPr/>
          <a:lstStyle/>
          <a:p>
            <a:pPr lvl="0"/>
            <a:r>
              <a:rPr lang="en-US" sz="2400" b="1" dirty="0"/>
              <a:t>Depression screening and follow-up for adolescents and adults</a:t>
            </a:r>
            <a:r>
              <a:rPr lang="en-US" sz="2400" dirty="0"/>
              <a:t> (annual screening of all patients age ≥ 12, and if screened positive, who received follow-up care)</a:t>
            </a:r>
          </a:p>
          <a:p>
            <a:pPr lvl="0"/>
            <a:r>
              <a:rPr lang="en-US" sz="2400" b="1" dirty="0"/>
              <a:t>Utilization of the PHQ-9 to monitor depression symptoms for adolescents and adults </a:t>
            </a:r>
            <a:r>
              <a:rPr lang="en-US" sz="2400" dirty="0"/>
              <a:t>(use of PHQ-9 to assess depression symptoms ≥ 1 every 4 months)</a:t>
            </a:r>
          </a:p>
          <a:p>
            <a:pPr lvl="0"/>
            <a:r>
              <a:rPr lang="en-US" sz="2400" b="1" dirty="0"/>
              <a:t>Depression remission or response for adolescents and adults</a:t>
            </a:r>
            <a:r>
              <a:rPr lang="en-US" sz="2400" dirty="0"/>
              <a:t> (evidence of response or remission on PHQ-9 within 4 - 8 months of initial elevated PHQ-9 score)</a:t>
            </a:r>
          </a:p>
          <a:p>
            <a:endParaRPr lang="en-US" sz="2400" dirty="0"/>
          </a:p>
        </p:txBody>
      </p:sp>
    </p:spTree>
    <p:extLst>
      <p:ext uri="{BB962C8B-B14F-4D97-AF65-F5344CB8AC3E}">
        <p14:creationId xmlns:p14="http://schemas.microsoft.com/office/powerpoint/2010/main" val="165434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125-FFE7-1544-8F25-35CD7E14050D}"/>
              </a:ext>
            </a:extLst>
          </p:cNvPr>
          <p:cNvSpPr>
            <a:spLocks noGrp="1"/>
          </p:cNvSpPr>
          <p:nvPr>
            <p:ph type="title"/>
          </p:nvPr>
        </p:nvSpPr>
        <p:spPr>
          <a:xfrm>
            <a:off x="312234" y="-35168"/>
            <a:ext cx="8530684" cy="903324"/>
          </a:xfrm>
        </p:spPr>
        <p:txBody>
          <a:bodyPr/>
          <a:lstStyle/>
          <a:p>
            <a:r>
              <a:rPr lang="en-US" altLang="zh-CN" dirty="0"/>
              <a:t>Essentials of Measurement-Based Care (MBC) </a:t>
            </a:r>
            <a:endParaRPr lang="en-US" dirty="0"/>
          </a:p>
        </p:txBody>
      </p:sp>
      <p:sp>
        <p:nvSpPr>
          <p:cNvPr id="3" name="Text Placeholder 2">
            <a:extLst>
              <a:ext uri="{FF2B5EF4-FFF2-40B4-BE49-F238E27FC236}">
                <a16:creationId xmlns:a16="http://schemas.microsoft.com/office/drawing/2014/main" id="{B238F40A-D457-A949-B456-A970C3AC8892}"/>
              </a:ext>
            </a:extLst>
          </p:cNvPr>
          <p:cNvSpPr>
            <a:spLocks noGrp="1"/>
          </p:cNvSpPr>
          <p:nvPr>
            <p:ph type="body" sz="quarter" idx="10"/>
          </p:nvPr>
        </p:nvSpPr>
        <p:spPr>
          <a:xfrm>
            <a:off x="0" y="4828029"/>
            <a:ext cx="9144000" cy="315471"/>
          </a:xfrm>
        </p:spPr>
        <p:txBody>
          <a:bodyPr/>
          <a:lstStyle/>
          <a:p>
            <a:r>
              <a:rPr lang="en-US" altLang="zh-CN" dirty="0">
                <a:ea typeface="宋体" panose="02010600030101010101" pitchFamily="2" charset="-122"/>
              </a:rPr>
              <a:t>Morris DW, et al. </a:t>
            </a:r>
            <a:r>
              <a:rPr lang="pl-PL" altLang="zh-CN" i="1" dirty="0" err="1">
                <a:ea typeface="宋体" panose="02010600030101010101" pitchFamily="2" charset="-122"/>
              </a:rPr>
              <a:t>Curr</a:t>
            </a:r>
            <a:r>
              <a:rPr lang="pl-PL" altLang="zh-CN" i="1" dirty="0">
                <a:ea typeface="宋体" panose="02010600030101010101" pitchFamily="2" charset="-122"/>
              </a:rPr>
              <a:t> Psychiatry Rep</a:t>
            </a:r>
            <a:r>
              <a:rPr lang="en-US" altLang="zh-CN" dirty="0">
                <a:ea typeface="宋体" panose="02010600030101010101" pitchFamily="2" charset="-122"/>
              </a:rPr>
              <a:t>. 2011;</a:t>
            </a:r>
            <a:r>
              <a:rPr lang="pl-PL" altLang="zh-CN" dirty="0">
                <a:ea typeface="宋体" panose="02010600030101010101" pitchFamily="2" charset="-122"/>
              </a:rPr>
              <a:t>13:446</a:t>
            </a:r>
            <a:r>
              <a:rPr lang="en-US" altLang="zh-CN" dirty="0">
                <a:ea typeface="宋体" panose="02010600030101010101" pitchFamily="2" charset="-122"/>
              </a:rPr>
              <a:t>-</a:t>
            </a:r>
            <a:r>
              <a:rPr lang="pl-PL" altLang="zh-CN" dirty="0">
                <a:ea typeface="宋体" panose="02010600030101010101" pitchFamily="2" charset="-122"/>
              </a:rPr>
              <a:t>58</a:t>
            </a:r>
            <a:r>
              <a:rPr lang="en-US" altLang="zh-CN" dirty="0">
                <a:ea typeface="宋体" panose="02010600030101010101" pitchFamily="2" charset="-122"/>
              </a:rPr>
              <a:t>.</a:t>
            </a:r>
          </a:p>
        </p:txBody>
      </p:sp>
      <p:sp>
        <p:nvSpPr>
          <p:cNvPr id="4" name="Content Placeholder 3">
            <a:extLst>
              <a:ext uri="{FF2B5EF4-FFF2-40B4-BE49-F238E27FC236}">
                <a16:creationId xmlns:a16="http://schemas.microsoft.com/office/drawing/2014/main" id="{E13F2D07-D749-7240-B086-4C31EF7B3DFC}"/>
              </a:ext>
            </a:extLst>
          </p:cNvPr>
          <p:cNvSpPr>
            <a:spLocks noGrp="1"/>
          </p:cNvSpPr>
          <p:nvPr>
            <p:ph sz="quarter" idx="11"/>
          </p:nvPr>
        </p:nvSpPr>
        <p:spPr/>
        <p:txBody>
          <a:bodyPr/>
          <a:lstStyle/>
          <a:p>
            <a:pPr>
              <a:spcBef>
                <a:spcPts val="85"/>
              </a:spcBef>
              <a:spcAft>
                <a:spcPts val="85"/>
              </a:spcAft>
            </a:pPr>
            <a:r>
              <a:rPr lang="en-US" altLang="zh-CN" sz="2400" dirty="0"/>
              <a:t>MBC consists of several simple components: </a:t>
            </a:r>
          </a:p>
          <a:p>
            <a:pPr lvl="1">
              <a:spcBef>
                <a:spcPts val="85"/>
              </a:spcBef>
              <a:spcAft>
                <a:spcPts val="85"/>
              </a:spcAft>
            </a:pPr>
            <a:r>
              <a:rPr lang="en-US" altLang="zh-CN" sz="2400" dirty="0"/>
              <a:t>Accurately assessing symptom severity</a:t>
            </a:r>
          </a:p>
          <a:p>
            <a:pPr lvl="1">
              <a:spcBef>
                <a:spcPts val="85"/>
              </a:spcBef>
              <a:spcAft>
                <a:spcPts val="85"/>
              </a:spcAft>
            </a:pPr>
            <a:r>
              <a:rPr lang="en-US" altLang="zh-CN" sz="2400" dirty="0"/>
              <a:t>Ensuring adequate antidepressant dosage</a:t>
            </a:r>
          </a:p>
          <a:p>
            <a:pPr lvl="1">
              <a:spcBef>
                <a:spcPts val="85"/>
              </a:spcBef>
              <a:spcAft>
                <a:spcPts val="85"/>
              </a:spcAft>
            </a:pPr>
            <a:r>
              <a:rPr lang="en-US" altLang="zh-CN" sz="2400" dirty="0"/>
              <a:t>Assessing medication tolerability</a:t>
            </a:r>
          </a:p>
          <a:p>
            <a:pPr lvl="1">
              <a:spcBef>
                <a:spcPts val="85"/>
              </a:spcBef>
              <a:spcAft>
                <a:spcPts val="85"/>
              </a:spcAft>
            </a:pPr>
            <a:r>
              <a:rPr lang="en-US" altLang="zh-CN" sz="2400" dirty="0"/>
              <a:t>Monitoring and promoting treatment adherence</a:t>
            </a:r>
          </a:p>
          <a:p>
            <a:pPr lvl="1">
              <a:spcBef>
                <a:spcPts val="85"/>
              </a:spcBef>
              <a:spcAft>
                <a:spcPts val="85"/>
              </a:spcAft>
            </a:pPr>
            <a:r>
              <a:rPr lang="en-US" altLang="zh-CN" sz="2400" dirty="0"/>
              <a:t>Ensuring treatment safety</a:t>
            </a:r>
          </a:p>
          <a:p>
            <a:pPr>
              <a:spcBef>
                <a:spcPts val="85"/>
              </a:spcBef>
              <a:spcAft>
                <a:spcPts val="85"/>
              </a:spcAft>
            </a:pPr>
            <a:r>
              <a:rPr lang="en-US" altLang="zh-CN" sz="2400" dirty="0"/>
              <a:t>Treatment can be monitored quickly and easily with empirically validated assessment tools</a:t>
            </a:r>
          </a:p>
          <a:p>
            <a:pPr>
              <a:spcBef>
                <a:spcPts val="85"/>
              </a:spcBef>
              <a:spcAft>
                <a:spcPts val="85"/>
              </a:spcAft>
            </a:pPr>
            <a:r>
              <a:rPr lang="en-US" altLang="zh-CN" sz="2400" dirty="0"/>
              <a:t>MBC has been shown to improve outcomes compared with </a:t>
            </a:r>
            <a:br>
              <a:rPr lang="en-US" altLang="zh-CN" sz="2400" dirty="0"/>
            </a:br>
            <a:r>
              <a:rPr lang="en-US" altLang="zh-CN" sz="2400" dirty="0"/>
              <a:t>usual treatment</a:t>
            </a:r>
            <a:endParaRPr lang="zh-CN" altLang="en-US" sz="2400" dirty="0"/>
          </a:p>
          <a:p>
            <a:pPr>
              <a:spcBef>
                <a:spcPts val="85"/>
              </a:spcBef>
              <a:spcAft>
                <a:spcPts val="85"/>
              </a:spcAft>
            </a:pPr>
            <a:endParaRPr lang="en-US" sz="2400" dirty="0"/>
          </a:p>
        </p:txBody>
      </p:sp>
    </p:spTree>
    <p:extLst>
      <p:ext uri="{BB962C8B-B14F-4D97-AF65-F5344CB8AC3E}">
        <p14:creationId xmlns:p14="http://schemas.microsoft.com/office/powerpoint/2010/main" val="127148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DC4F-4CF6-AB4C-B801-C43EC911386D}"/>
              </a:ext>
            </a:extLst>
          </p:cNvPr>
          <p:cNvSpPr>
            <a:spLocks noGrp="1"/>
          </p:cNvSpPr>
          <p:nvPr>
            <p:ph type="title"/>
          </p:nvPr>
        </p:nvSpPr>
        <p:spPr>
          <a:xfrm>
            <a:off x="312234" y="4073"/>
            <a:ext cx="8530684" cy="824841"/>
          </a:xfrm>
        </p:spPr>
        <p:txBody>
          <a:bodyPr/>
          <a:lstStyle/>
          <a:p>
            <a:r>
              <a:rPr lang="en-US" altLang="en-US" sz="2800" dirty="0"/>
              <a:t>Care That is Metrics-Based, </a:t>
            </a:r>
            <a:br>
              <a:rPr lang="en-US" altLang="en-US" sz="2800" dirty="0"/>
            </a:br>
            <a:r>
              <a:rPr lang="en-US" altLang="en-US" sz="2800" dirty="0"/>
              <a:t>Algorithmic-Guided – and Better</a:t>
            </a:r>
            <a:endParaRPr lang="en-US" sz="2800" dirty="0"/>
          </a:p>
        </p:txBody>
      </p:sp>
      <p:sp>
        <p:nvSpPr>
          <p:cNvPr id="3" name="Text Placeholder 2">
            <a:extLst>
              <a:ext uri="{FF2B5EF4-FFF2-40B4-BE49-F238E27FC236}">
                <a16:creationId xmlns:a16="http://schemas.microsoft.com/office/drawing/2014/main" id="{0FB0E866-1362-4C40-8D31-964BAA0ACC72}"/>
              </a:ext>
            </a:extLst>
          </p:cNvPr>
          <p:cNvSpPr>
            <a:spLocks noGrp="1"/>
          </p:cNvSpPr>
          <p:nvPr>
            <p:ph type="body" sz="quarter" idx="10"/>
          </p:nvPr>
        </p:nvSpPr>
        <p:spPr>
          <a:xfrm>
            <a:off x="0" y="4828029"/>
            <a:ext cx="9144000" cy="315471"/>
          </a:xfrm>
        </p:spPr>
        <p:txBody>
          <a:bodyPr/>
          <a:lstStyle/>
          <a:p>
            <a:r>
              <a:rPr lang="en-US" altLang="en-US" dirty="0"/>
              <a:t>Trivedi MH, et al. </a:t>
            </a:r>
            <a:r>
              <a:rPr lang="en-US" altLang="en-US" i="1" dirty="0"/>
              <a:t>Arch Gen Psychiatry</a:t>
            </a:r>
            <a:r>
              <a:rPr lang="en-US" altLang="en-US" dirty="0"/>
              <a:t>. 2004;61:669-680.</a:t>
            </a:r>
          </a:p>
        </p:txBody>
      </p:sp>
      <p:graphicFrame>
        <p:nvGraphicFramePr>
          <p:cNvPr id="5" name="Content Placeholder 10">
            <a:extLst>
              <a:ext uri="{FF2B5EF4-FFF2-40B4-BE49-F238E27FC236}">
                <a16:creationId xmlns:a16="http://schemas.microsoft.com/office/drawing/2014/main" id="{2F291170-7DEA-2148-A144-C6ED6DABDE4A}"/>
              </a:ext>
            </a:extLst>
          </p:cNvPr>
          <p:cNvGraphicFramePr>
            <a:graphicFrameLocks/>
          </p:cNvGraphicFramePr>
          <p:nvPr>
            <p:extLst>
              <p:ext uri="{D42A27DB-BD31-4B8C-83A1-F6EECF244321}">
                <p14:modId xmlns:p14="http://schemas.microsoft.com/office/powerpoint/2010/main" val="3195773538"/>
              </p:ext>
            </p:extLst>
          </p:nvPr>
        </p:nvGraphicFramePr>
        <p:xfrm>
          <a:off x="312234" y="1782501"/>
          <a:ext cx="8215313" cy="246041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6">
            <a:extLst>
              <a:ext uri="{FF2B5EF4-FFF2-40B4-BE49-F238E27FC236}">
                <a16:creationId xmlns:a16="http://schemas.microsoft.com/office/drawing/2014/main" id="{E4264B1F-987B-414E-8528-498A7D5BE8E7}"/>
              </a:ext>
            </a:extLst>
          </p:cNvPr>
          <p:cNvSpPr>
            <a:spLocks noChangeArrowheads="1"/>
          </p:cNvSpPr>
          <p:nvPr/>
        </p:nvSpPr>
        <p:spPr bwMode="auto">
          <a:xfrm>
            <a:off x="1010795" y="1053606"/>
            <a:ext cx="730850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0" algn="l"/>
              </a:tabLst>
              <a:defRPr>
                <a:solidFill>
                  <a:schemeClr val="tx1"/>
                </a:solidFill>
                <a:latin typeface="Arial" charset="0"/>
              </a:defRPr>
            </a:lvl1pPr>
            <a:lvl2pPr marL="742950" indent="-285750" eaLnBrk="0" hangingPunct="0">
              <a:tabLst>
                <a:tab pos="0" algn="l"/>
              </a:tabLst>
              <a:defRPr>
                <a:solidFill>
                  <a:schemeClr val="tx1"/>
                </a:solidFill>
                <a:latin typeface="Arial" charset="0"/>
              </a:defRPr>
            </a:lvl2pPr>
            <a:lvl3pPr marL="1143000" indent="-228600" eaLnBrk="0" hangingPunct="0">
              <a:tabLst>
                <a:tab pos="0" algn="l"/>
              </a:tabLst>
              <a:defRPr>
                <a:solidFill>
                  <a:schemeClr val="tx1"/>
                </a:solidFill>
                <a:latin typeface="Arial" charset="0"/>
              </a:defRPr>
            </a:lvl3pPr>
            <a:lvl4pPr marL="1600200" indent="-228600" eaLnBrk="0" hangingPunct="0">
              <a:tabLst>
                <a:tab pos="0" algn="l"/>
              </a:tabLst>
              <a:defRPr>
                <a:solidFill>
                  <a:schemeClr val="tx1"/>
                </a:solidFill>
                <a:latin typeface="Arial" charset="0"/>
              </a:defRPr>
            </a:lvl4pPr>
            <a:lvl5pPr marL="2057400" indent="-228600" eaLnBrk="0" hangingPunct="0">
              <a:tabLst>
                <a:tab pos="0" algn="l"/>
              </a:tabLst>
              <a:defRPr>
                <a:solidFill>
                  <a:schemeClr val="tx1"/>
                </a:solidFill>
                <a:latin typeface="Arial" charset="0"/>
              </a:defRPr>
            </a:lvl5pPr>
            <a:lvl6pPr marL="2514600" indent="-228600" eaLnBrk="0" fontAlgn="base" hangingPunct="0">
              <a:spcBef>
                <a:spcPct val="0"/>
              </a:spcBef>
              <a:spcAft>
                <a:spcPct val="0"/>
              </a:spcAft>
              <a:tabLst>
                <a:tab pos="0" algn="l"/>
              </a:tabLst>
              <a:defRPr>
                <a:solidFill>
                  <a:schemeClr val="tx1"/>
                </a:solidFill>
                <a:latin typeface="Arial" charset="0"/>
              </a:defRPr>
            </a:lvl6pPr>
            <a:lvl7pPr marL="2971800" indent="-228600" eaLnBrk="0" fontAlgn="base" hangingPunct="0">
              <a:spcBef>
                <a:spcPct val="0"/>
              </a:spcBef>
              <a:spcAft>
                <a:spcPct val="0"/>
              </a:spcAft>
              <a:tabLst>
                <a:tab pos="0" algn="l"/>
              </a:tabLst>
              <a:defRPr>
                <a:solidFill>
                  <a:schemeClr val="tx1"/>
                </a:solidFill>
                <a:latin typeface="Arial" charset="0"/>
              </a:defRPr>
            </a:lvl7pPr>
            <a:lvl8pPr marL="3429000" indent="-228600" eaLnBrk="0" fontAlgn="base" hangingPunct="0">
              <a:spcBef>
                <a:spcPct val="0"/>
              </a:spcBef>
              <a:spcAft>
                <a:spcPct val="0"/>
              </a:spcAft>
              <a:tabLst>
                <a:tab pos="0" algn="l"/>
              </a:tabLst>
              <a:defRPr>
                <a:solidFill>
                  <a:schemeClr val="tx1"/>
                </a:solidFill>
                <a:latin typeface="Arial" charset="0"/>
              </a:defRPr>
            </a:lvl8pPr>
            <a:lvl9pPr marL="3886200" indent="-228600" eaLnBrk="0" fontAlgn="base" hangingPunct="0">
              <a:spcBef>
                <a:spcPct val="0"/>
              </a:spcBef>
              <a:spcAft>
                <a:spcPct val="0"/>
              </a:spcAft>
              <a:tabLst>
                <a:tab pos="0" algn="l"/>
              </a:tabLst>
              <a:defRPr>
                <a:solidFill>
                  <a:schemeClr val="tx1"/>
                </a:solidFill>
                <a:latin typeface="Arial" charset="0"/>
              </a:defRPr>
            </a:lvl9pPr>
          </a:lstStyle>
          <a:p>
            <a:pPr algn="ctr" defTabSz="685800" eaLnBrk="1" hangingPunct="1">
              <a:defRPr/>
            </a:pPr>
            <a:r>
              <a:rPr lang="en-US" altLang="en-US" sz="1600" b="1" dirty="0">
                <a:solidFill>
                  <a:schemeClr val="accent3"/>
                </a:solidFill>
                <a:latin typeface="Arial" panose="020B0604020202020204" pitchFamily="34" charset="0"/>
                <a:ea typeface="Arial" charset="0"/>
                <a:cs typeface="Arial" panose="020B0604020202020204" pitchFamily="34" charset="0"/>
              </a:rPr>
              <a:t>Change in IDS-C</a:t>
            </a:r>
            <a:r>
              <a:rPr lang="en-US" altLang="en-US" sz="1600" b="1" baseline="-25000" dirty="0">
                <a:solidFill>
                  <a:schemeClr val="accent3"/>
                </a:solidFill>
                <a:latin typeface="Arial" panose="020B0604020202020204" pitchFamily="34" charset="0"/>
                <a:ea typeface="Arial" charset="0"/>
                <a:cs typeface="Arial" panose="020B0604020202020204" pitchFamily="34" charset="0"/>
              </a:rPr>
              <a:t>30</a:t>
            </a:r>
            <a:r>
              <a:rPr lang="en-US" altLang="en-US" sz="1600" b="1" dirty="0">
                <a:solidFill>
                  <a:schemeClr val="accent3"/>
                </a:solidFill>
                <a:latin typeface="Arial" panose="020B0604020202020204" pitchFamily="34" charset="0"/>
                <a:ea typeface="Arial" charset="0"/>
                <a:cs typeface="Arial" panose="020B0604020202020204" pitchFamily="34" charset="0"/>
              </a:rPr>
              <a:t> Scores </a:t>
            </a:r>
            <a:r>
              <a:rPr lang="en-US" altLang="en-US" sz="1400" b="1" dirty="0">
                <a:solidFill>
                  <a:schemeClr val="accent3"/>
                </a:solidFill>
                <a:latin typeface="Arial" panose="020B0604020202020204" pitchFamily="34" charset="0"/>
                <a:ea typeface="Arial" charset="0"/>
                <a:cs typeface="Arial" panose="020B0604020202020204" pitchFamily="34" charset="0"/>
              </a:rPr>
              <a:t>From</a:t>
            </a:r>
            <a:r>
              <a:rPr lang="en-US" altLang="en-US" sz="1600" b="1" dirty="0">
                <a:solidFill>
                  <a:schemeClr val="accent3"/>
                </a:solidFill>
                <a:latin typeface="Arial" panose="020B0604020202020204" pitchFamily="34" charset="0"/>
                <a:ea typeface="Arial" charset="0"/>
                <a:cs typeface="Arial" panose="020B0604020202020204" pitchFamily="34" charset="0"/>
              </a:rPr>
              <a:t> Baseline to 1 Year With Algorithm-Guided </a:t>
            </a:r>
            <a:br>
              <a:rPr lang="en-US" altLang="en-US" sz="1600" b="1" dirty="0">
                <a:solidFill>
                  <a:schemeClr val="accent3"/>
                </a:solidFill>
                <a:latin typeface="Arial" panose="020B0604020202020204" pitchFamily="34" charset="0"/>
                <a:ea typeface="Arial" charset="0"/>
                <a:cs typeface="Arial" panose="020B0604020202020204" pitchFamily="34" charset="0"/>
              </a:rPr>
            </a:br>
            <a:r>
              <a:rPr lang="en-US" altLang="en-US" sz="1600" b="1" dirty="0">
                <a:solidFill>
                  <a:schemeClr val="accent3"/>
                </a:solidFill>
                <a:latin typeface="Arial" panose="020B0604020202020204" pitchFamily="34" charset="0"/>
                <a:ea typeface="Arial" charset="0"/>
                <a:cs typeface="Arial" panose="020B0604020202020204" pitchFamily="34" charset="0"/>
              </a:rPr>
              <a:t>Treatment vs Treatment as Usual, Categorized by Depression Severity</a:t>
            </a:r>
          </a:p>
        </p:txBody>
      </p:sp>
      <p:sp>
        <p:nvSpPr>
          <p:cNvPr id="7" name="Rectangle 6">
            <a:extLst>
              <a:ext uri="{FF2B5EF4-FFF2-40B4-BE49-F238E27FC236}">
                <a16:creationId xmlns:a16="http://schemas.microsoft.com/office/drawing/2014/main" id="{8FCC45D2-2CB8-B649-86B1-9D5125472D7B}"/>
              </a:ext>
            </a:extLst>
          </p:cNvPr>
          <p:cNvSpPr/>
          <p:nvPr/>
        </p:nvSpPr>
        <p:spPr>
          <a:xfrm>
            <a:off x="897498" y="4212222"/>
            <a:ext cx="8331994" cy="323165"/>
          </a:xfrm>
          <a:prstGeom prst="rect">
            <a:avLst/>
          </a:prstGeom>
        </p:spPr>
        <p:txBody>
          <a:bodyPr wrap="square">
            <a:spAutoFit/>
          </a:bodyPr>
          <a:lstStyle/>
          <a:p>
            <a:pPr defTabSz="685800"/>
            <a:r>
              <a:rPr lang="en-US" sz="1500" dirty="0">
                <a:solidFill>
                  <a:schemeClr val="accent3"/>
                </a:solidFill>
                <a:latin typeface="Arial" panose="020B0604020202020204" pitchFamily="34" charset="0"/>
                <a:cs typeface="Arial" panose="020B0604020202020204" pitchFamily="34" charset="0"/>
              </a:rPr>
              <a:t>Limitations: Lack of randomization in this matched-clinic, prospective, observational study</a:t>
            </a:r>
          </a:p>
        </p:txBody>
      </p:sp>
    </p:spTree>
    <p:extLst>
      <p:ext uri="{BB962C8B-B14F-4D97-AF65-F5344CB8AC3E}">
        <p14:creationId xmlns:p14="http://schemas.microsoft.com/office/powerpoint/2010/main" val="258093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5C1B-F3F7-F94A-8B32-A4B14C18D1F9}"/>
              </a:ext>
            </a:extLst>
          </p:cNvPr>
          <p:cNvSpPr>
            <a:spLocks noGrp="1"/>
          </p:cNvSpPr>
          <p:nvPr>
            <p:ph type="title"/>
          </p:nvPr>
        </p:nvSpPr>
        <p:spPr/>
        <p:txBody>
          <a:bodyPr/>
          <a:lstStyle/>
          <a:p>
            <a:r>
              <a:rPr lang="en-US" dirty="0"/>
              <a:t>Assessment Tools for Depression</a:t>
            </a:r>
          </a:p>
        </p:txBody>
      </p:sp>
      <p:sp>
        <p:nvSpPr>
          <p:cNvPr id="3" name="Text Placeholder 2">
            <a:extLst>
              <a:ext uri="{FF2B5EF4-FFF2-40B4-BE49-F238E27FC236}">
                <a16:creationId xmlns:a16="http://schemas.microsoft.com/office/drawing/2014/main" id="{DC59A945-0F03-0C42-9663-8E1BFAA6D992}"/>
              </a:ext>
            </a:extLst>
          </p:cNvPr>
          <p:cNvSpPr>
            <a:spLocks noGrp="1"/>
          </p:cNvSpPr>
          <p:nvPr>
            <p:ph type="body" sz="quarter" idx="10"/>
          </p:nvPr>
        </p:nvSpPr>
        <p:spPr>
          <a:xfrm>
            <a:off x="0" y="4697224"/>
            <a:ext cx="9144000" cy="446276"/>
          </a:xfrm>
        </p:spPr>
        <p:txBody>
          <a:bodyPr/>
          <a:lstStyle/>
          <a:p>
            <a:pPr marL="11113" indent="-30163"/>
            <a:r>
              <a:rPr lang="en-US" dirty="0"/>
              <a:t>1. Beck AT, et al. </a:t>
            </a:r>
            <a:r>
              <a:rPr lang="en-US" i="1" dirty="0"/>
              <a:t>Arch Gen Psychiatry</a:t>
            </a:r>
            <a:r>
              <a:rPr lang="en-US" dirty="0"/>
              <a:t>. 1961;4:561-571; 2. Trivedi MH. </a:t>
            </a:r>
            <a:r>
              <a:rPr lang="en-US" i="1" dirty="0"/>
              <a:t>Prim Care Companion J Clin Psychiatry</a:t>
            </a:r>
            <a:r>
              <a:rPr lang="en-US" dirty="0"/>
              <a:t>. 2004;6(Suppl 1):12-16; </a:t>
            </a:r>
            <a:br>
              <a:rPr lang="en-US" dirty="0"/>
            </a:br>
            <a:r>
              <a:rPr lang="en-US" dirty="0"/>
              <a:t>3. Kroenke K, et al. </a:t>
            </a:r>
            <a:r>
              <a:rPr lang="en-US" i="1" dirty="0"/>
              <a:t>J Gen Intern Med</a:t>
            </a:r>
            <a:r>
              <a:rPr lang="en-US" dirty="0"/>
              <a:t>. 2001;16:606-613.</a:t>
            </a:r>
          </a:p>
        </p:txBody>
      </p:sp>
      <p:sp>
        <p:nvSpPr>
          <p:cNvPr id="4" name="Content Placeholder 3">
            <a:extLst>
              <a:ext uri="{FF2B5EF4-FFF2-40B4-BE49-F238E27FC236}">
                <a16:creationId xmlns:a16="http://schemas.microsoft.com/office/drawing/2014/main" id="{96023CEC-2D86-794F-9636-C56923BD0F31}"/>
              </a:ext>
            </a:extLst>
          </p:cNvPr>
          <p:cNvSpPr>
            <a:spLocks noGrp="1"/>
          </p:cNvSpPr>
          <p:nvPr>
            <p:ph sz="quarter" idx="11"/>
          </p:nvPr>
        </p:nvSpPr>
        <p:spPr/>
        <p:txBody>
          <a:bodyPr/>
          <a:lstStyle/>
          <a:p>
            <a:pPr>
              <a:spcAft>
                <a:spcPts val="0"/>
              </a:spcAft>
            </a:pPr>
            <a:r>
              <a:rPr lang="en-US" sz="1400" dirty="0"/>
              <a:t>Beck Depression Inventory (BDI)</a:t>
            </a:r>
            <a:r>
              <a:rPr lang="en-US" sz="1400" baseline="30000" dirty="0"/>
              <a:t>1</a:t>
            </a:r>
          </a:p>
          <a:p>
            <a:pPr lvl="1">
              <a:spcBef>
                <a:spcPts val="150"/>
              </a:spcBef>
              <a:spcAft>
                <a:spcPts val="0"/>
              </a:spcAft>
            </a:pPr>
            <a:r>
              <a:rPr lang="en-US" sz="1200" dirty="0"/>
              <a:t>21-question self-report inventory</a:t>
            </a:r>
          </a:p>
          <a:p>
            <a:pPr lvl="1">
              <a:spcBef>
                <a:spcPts val="150"/>
              </a:spcBef>
              <a:spcAft>
                <a:spcPts val="0"/>
              </a:spcAft>
            </a:pPr>
            <a:r>
              <a:rPr lang="en-US" sz="1200" dirty="0"/>
              <a:t>Remission: &lt; 9</a:t>
            </a:r>
          </a:p>
          <a:p>
            <a:pPr>
              <a:spcAft>
                <a:spcPts val="0"/>
              </a:spcAft>
            </a:pPr>
            <a:r>
              <a:rPr lang="en-US" sz="1400" dirty="0"/>
              <a:t>Hamilton Rating Scale for Depression (HAMD)</a:t>
            </a:r>
            <a:r>
              <a:rPr lang="en-US" sz="1400" baseline="30000" dirty="0"/>
              <a:t>2</a:t>
            </a:r>
          </a:p>
          <a:p>
            <a:pPr lvl="1">
              <a:spcBef>
                <a:spcPts val="150"/>
              </a:spcBef>
              <a:spcAft>
                <a:spcPts val="0"/>
              </a:spcAft>
            </a:pPr>
            <a:r>
              <a:rPr lang="en-US" sz="1200" dirty="0"/>
              <a:t>17 or 21-item scale given by health care professionals</a:t>
            </a:r>
          </a:p>
          <a:p>
            <a:pPr lvl="1">
              <a:spcBef>
                <a:spcPts val="150"/>
              </a:spcBef>
              <a:spcAft>
                <a:spcPts val="0"/>
              </a:spcAft>
            </a:pPr>
            <a:r>
              <a:rPr lang="en-US" sz="1200" dirty="0"/>
              <a:t>Remission: HAMD17 &lt; 7</a:t>
            </a:r>
          </a:p>
          <a:p>
            <a:pPr>
              <a:spcAft>
                <a:spcPts val="0"/>
              </a:spcAft>
            </a:pPr>
            <a:r>
              <a:rPr lang="en-US" sz="1400" dirty="0"/>
              <a:t>Patient Health Questionnaire (PHQ-9)</a:t>
            </a:r>
            <a:r>
              <a:rPr lang="en-US" sz="1400" baseline="30000" dirty="0"/>
              <a:t>3</a:t>
            </a:r>
            <a:r>
              <a:rPr lang="en-US" sz="1400" dirty="0"/>
              <a:t> </a:t>
            </a:r>
          </a:p>
          <a:p>
            <a:pPr lvl="1">
              <a:spcBef>
                <a:spcPts val="150"/>
              </a:spcBef>
              <a:spcAft>
                <a:spcPts val="0"/>
              </a:spcAft>
            </a:pPr>
            <a:r>
              <a:rPr lang="en-US" sz="1200" dirty="0"/>
              <a:t>9-item scale based; patient administered</a:t>
            </a:r>
          </a:p>
          <a:p>
            <a:pPr lvl="1">
              <a:spcBef>
                <a:spcPts val="150"/>
              </a:spcBef>
              <a:spcAft>
                <a:spcPts val="0"/>
              </a:spcAft>
            </a:pPr>
            <a:r>
              <a:rPr lang="en-US" sz="1200" dirty="0"/>
              <a:t>Remission: &lt; 4</a:t>
            </a:r>
          </a:p>
          <a:p>
            <a:pPr>
              <a:spcAft>
                <a:spcPts val="0"/>
              </a:spcAft>
            </a:pPr>
            <a:r>
              <a:rPr lang="en-US" sz="1400" dirty="0"/>
              <a:t>Quick Inventory of Depressive Symptoms-Self Report (QIDS-SR) or Clinician Administered </a:t>
            </a:r>
            <a:br>
              <a:rPr lang="en-US" sz="1400" dirty="0"/>
            </a:br>
            <a:r>
              <a:rPr lang="en-US" sz="1400" dirty="0"/>
              <a:t>(QIDS-C)</a:t>
            </a:r>
            <a:r>
              <a:rPr lang="en-US" sz="1400" baseline="30000" dirty="0"/>
              <a:t>2</a:t>
            </a:r>
          </a:p>
          <a:p>
            <a:pPr lvl="1">
              <a:spcBef>
                <a:spcPts val="150"/>
              </a:spcBef>
              <a:spcAft>
                <a:spcPts val="0"/>
              </a:spcAft>
            </a:pPr>
            <a:r>
              <a:rPr lang="en-US" sz="1200" dirty="0"/>
              <a:t>16-item scale</a:t>
            </a:r>
          </a:p>
          <a:p>
            <a:pPr lvl="1">
              <a:spcBef>
                <a:spcPts val="150"/>
              </a:spcBef>
              <a:spcAft>
                <a:spcPts val="0"/>
              </a:spcAft>
            </a:pPr>
            <a:r>
              <a:rPr lang="en-US" sz="1200" dirty="0"/>
              <a:t>Remission: &lt; 5</a:t>
            </a:r>
          </a:p>
          <a:p>
            <a:pPr>
              <a:spcAft>
                <a:spcPts val="0"/>
              </a:spcAft>
            </a:pPr>
            <a:r>
              <a:rPr lang="en-US" sz="1400" dirty="0"/>
              <a:t>Montgomery-</a:t>
            </a:r>
            <a:r>
              <a:rPr lang="en-US" sz="1400" dirty="0" err="1"/>
              <a:t>Asberg</a:t>
            </a:r>
            <a:r>
              <a:rPr lang="en-US" sz="1400" dirty="0"/>
              <a:t> Depression Rating Scale (MADRS)</a:t>
            </a:r>
            <a:r>
              <a:rPr lang="en-US" sz="1400" baseline="30000" dirty="0"/>
              <a:t>2</a:t>
            </a:r>
          </a:p>
          <a:p>
            <a:pPr lvl="1">
              <a:spcBef>
                <a:spcPts val="150"/>
              </a:spcBef>
              <a:spcAft>
                <a:spcPts val="0"/>
              </a:spcAft>
            </a:pPr>
            <a:r>
              <a:rPr lang="en-US" sz="1200" dirty="0"/>
              <a:t>10-item scale</a:t>
            </a:r>
          </a:p>
          <a:p>
            <a:pPr lvl="1">
              <a:spcBef>
                <a:spcPts val="150"/>
              </a:spcBef>
              <a:spcAft>
                <a:spcPts val="0"/>
              </a:spcAft>
            </a:pPr>
            <a:r>
              <a:rPr lang="en-US" sz="1200" dirty="0"/>
              <a:t>Remission: &lt; 10</a:t>
            </a:r>
          </a:p>
          <a:p>
            <a:pPr marL="457200" indent="-457200">
              <a:spcAft>
                <a:spcPts val="0"/>
              </a:spcAft>
            </a:pPr>
            <a:endParaRPr lang="en-US" sz="2400" dirty="0"/>
          </a:p>
        </p:txBody>
      </p:sp>
    </p:spTree>
    <p:extLst>
      <p:ext uri="{BB962C8B-B14F-4D97-AF65-F5344CB8AC3E}">
        <p14:creationId xmlns:p14="http://schemas.microsoft.com/office/powerpoint/2010/main" val="91777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F5E9-85CA-CE4D-96D1-6C83AA8F245B}"/>
              </a:ext>
            </a:extLst>
          </p:cNvPr>
          <p:cNvSpPr>
            <a:spLocks noGrp="1"/>
          </p:cNvSpPr>
          <p:nvPr>
            <p:ph type="title"/>
          </p:nvPr>
        </p:nvSpPr>
        <p:spPr>
          <a:xfrm>
            <a:off x="616946" y="703299"/>
            <a:ext cx="7855026" cy="458587"/>
          </a:xfrm>
        </p:spPr>
        <p:txBody>
          <a:bodyPr/>
          <a:lstStyle/>
          <a:p>
            <a:r>
              <a:rPr lang="en-US" dirty="0"/>
              <a:t>Barbara: Visit 1</a:t>
            </a:r>
          </a:p>
        </p:txBody>
      </p:sp>
      <p:sp>
        <p:nvSpPr>
          <p:cNvPr id="3" name="Content Placeholder 2">
            <a:extLst>
              <a:ext uri="{FF2B5EF4-FFF2-40B4-BE49-F238E27FC236}">
                <a16:creationId xmlns:a16="http://schemas.microsoft.com/office/drawing/2014/main" id="{597489EF-ACDD-7941-B5B6-605502788333}"/>
              </a:ext>
            </a:extLst>
          </p:cNvPr>
          <p:cNvSpPr>
            <a:spLocks noGrp="1"/>
          </p:cNvSpPr>
          <p:nvPr>
            <p:ph idx="1"/>
          </p:nvPr>
        </p:nvSpPr>
        <p:spPr>
          <a:xfrm>
            <a:off x="854110" y="1330213"/>
            <a:ext cx="6374004" cy="3075714"/>
          </a:xfrm>
        </p:spPr>
        <p:txBody>
          <a:bodyPr/>
          <a:lstStyle/>
          <a:p>
            <a:pPr marL="285750" indent="-285750">
              <a:spcBef>
                <a:spcPts val="0"/>
              </a:spcBef>
              <a:spcAft>
                <a:spcPts val="600"/>
              </a:spcAft>
              <a:buClr>
                <a:schemeClr val="accent6">
                  <a:lumMod val="75000"/>
                </a:schemeClr>
              </a:buClr>
            </a:pPr>
            <a:r>
              <a:rPr lang="en-US" sz="1800" dirty="0">
                <a:latin typeface="Arial" panose="020B0604020202020204" pitchFamily="34" charset="0"/>
                <a:cs typeface="Arial" panose="020B0604020202020204" pitchFamily="34" charset="0"/>
              </a:rPr>
              <a:t>47-year-old African American female; hypothyroidism; obesity</a:t>
            </a:r>
          </a:p>
          <a:p>
            <a:pPr marL="285750" indent="-285750">
              <a:spcBef>
                <a:spcPts val="0"/>
              </a:spcBef>
              <a:spcAft>
                <a:spcPts val="600"/>
              </a:spcAft>
              <a:buClr>
                <a:schemeClr val="accent6">
                  <a:lumMod val="75000"/>
                </a:schemeClr>
              </a:buClr>
            </a:pPr>
            <a:r>
              <a:rPr lang="en-US" sz="1800" dirty="0">
                <a:latin typeface="Arial" panose="020B0604020202020204" pitchFamily="34" charset="0"/>
                <a:cs typeface="Arial" panose="020B0604020202020204" pitchFamily="34" charset="0"/>
              </a:rPr>
              <a:t>Diagnosed with MDD after husband contracted COVID and became disabled from work</a:t>
            </a:r>
          </a:p>
          <a:p>
            <a:pPr marL="285750" indent="-285750">
              <a:spcBef>
                <a:spcPts val="0"/>
              </a:spcBef>
              <a:spcAft>
                <a:spcPts val="600"/>
              </a:spcAft>
              <a:buClr>
                <a:schemeClr val="accent6">
                  <a:lumMod val="75000"/>
                </a:schemeClr>
              </a:buClr>
            </a:pPr>
            <a:r>
              <a:rPr lang="en-US" sz="1800" dirty="0">
                <a:latin typeface="Arial" panose="020B0604020202020204" pitchFamily="34" charset="0"/>
                <a:cs typeface="Arial" panose="020B0604020202020204" pitchFamily="34" charset="0"/>
              </a:rPr>
              <a:t>Complains of tearfulness, anxiety, reduced appetite, and lassitude:  “My get up and go has just got up and gone”</a:t>
            </a:r>
          </a:p>
          <a:p>
            <a:pPr marL="285750" indent="-285750">
              <a:lnSpc>
                <a:spcPct val="100000"/>
              </a:lnSpc>
              <a:spcBef>
                <a:spcPts val="0"/>
              </a:spcBef>
              <a:spcAft>
                <a:spcPts val="0"/>
              </a:spcAft>
              <a:buClr>
                <a:schemeClr val="accent6">
                  <a:lumMod val="75000"/>
                </a:schemeClr>
              </a:buClr>
            </a:pPr>
            <a:r>
              <a:rPr lang="en-US" sz="1800" dirty="0">
                <a:latin typeface="Arial" panose="020B0604020202020204" pitchFamily="34" charset="0"/>
                <a:cs typeface="Arial" panose="020B0604020202020204" pitchFamily="34" charset="0"/>
              </a:rPr>
              <a:t>Assessment scores:</a:t>
            </a:r>
          </a:p>
          <a:p>
            <a:pPr marL="679450" lvl="1" indent="-285750">
              <a:lnSpc>
                <a:spcPct val="100000"/>
              </a:lnSpc>
              <a:spcBef>
                <a:spcPts val="0"/>
              </a:spcBef>
              <a:spcAft>
                <a:spcPts val="0"/>
              </a:spcAft>
              <a:buClr>
                <a:schemeClr val="accent6">
                  <a:lumMod val="75000"/>
                </a:schemeClr>
              </a:buClr>
            </a:pPr>
            <a:r>
              <a:rPr lang="en-US" sz="1400" dirty="0">
                <a:latin typeface="Arial" panose="020B0604020202020204" pitchFamily="34" charset="0"/>
                <a:cs typeface="Arial" panose="020B0604020202020204" pitchFamily="34" charset="0"/>
              </a:rPr>
              <a:t>Mood Disorders Questionnaire (MDQ) is negative</a:t>
            </a:r>
          </a:p>
          <a:p>
            <a:pPr marL="679450" lvl="1" indent="-285750">
              <a:lnSpc>
                <a:spcPct val="100000"/>
              </a:lnSpc>
              <a:spcBef>
                <a:spcPts val="0"/>
              </a:spcBef>
              <a:spcAft>
                <a:spcPts val="0"/>
              </a:spcAft>
              <a:buClr>
                <a:schemeClr val="accent6">
                  <a:lumMod val="75000"/>
                </a:schemeClr>
              </a:buClr>
            </a:pPr>
            <a:r>
              <a:rPr lang="en-US" sz="1400" dirty="0">
                <a:latin typeface="Arial" panose="020B0604020202020204" pitchFamily="34" charset="0"/>
                <a:cs typeface="Arial" panose="020B0604020202020204" pitchFamily="34" charset="0"/>
              </a:rPr>
              <a:t>Generalized Anxiety Disorder Assessment (GAD-7) =  8</a:t>
            </a:r>
          </a:p>
          <a:p>
            <a:pPr marL="679450" lvl="1" indent="-285750">
              <a:lnSpc>
                <a:spcPct val="100000"/>
              </a:lnSpc>
              <a:spcBef>
                <a:spcPts val="0"/>
              </a:spcBef>
              <a:spcAft>
                <a:spcPts val="0"/>
              </a:spcAft>
              <a:buClr>
                <a:schemeClr val="accent6">
                  <a:lumMod val="75000"/>
                </a:schemeClr>
              </a:buClr>
            </a:pPr>
            <a:r>
              <a:rPr lang="en-US" sz="1400" dirty="0">
                <a:latin typeface="Arial" panose="020B0604020202020204" pitchFamily="34" charset="0"/>
                <a:cs typeface="Arial" panose="020B0604020202020204" pitchFamily="34" charset="0"/>
              </a:rPr>
              <a:t>Patient Health Questionnaire (PHQ-9) = 16 (item 9 score of 1)</a:t>
            </a:r>
          </a:p>
          <a:p>
            <a:endParaRPr lang="en-US" dirty="0"/>
          </a:p>
        </p:txBody>
      </p:sp>
      <p:sp>
        <p:nvSpPr>
          <p:cNvPr id="4" name="Text Placeholder 3">
            <a:extLst>
              <a:ext uri="{FF2B5EF4-FFF2-40B4-BE49-F238E27FC236}">
                <a16:creationId xmlns:a16="http://schemas.microsoft.com/office/drawing/2014/main" id="{9C8A692D-C1CE-894C-A5A1-B435F3F3E689}"/>
              </a:ext>
            </a:extLst>
          </p:cNvPr>
          <p:cNvSpPr>
            <a:spLocks noGrp="1"/>
          </p:cNvSpPr>
          <p:nvPr>
            <p:ph type="body" sz="quarter" idx="11"/>
          </p:nvPr>
        </p:nvSpPr>
        <p:spPr/>
        <p:txBody>
          <a:bodyPr/>
          <a:lstStyle/>
          <a:p>
            <a:endParaRPr lang="en-US" dirty="0"/>
          </a:p>
        </p:txBody>
      </p:sp>
      <p:pic>
        <p:nvPicPr>
          <p:cNvPr id="6" name="Picture Placeholder 6">
            <a:extLst>
              <a:ext uri="{FF2B5EF4-FFF2-40B4-BE49-F238E27FC236}">
                <a16:creationId xmlns:a16="http://schemas.microsoft.com/office/drawing/2014/main" id="{91FFEE76-E62F-0748-AB10-331C48710A73}"/>
              </a:ext>
            </a:extLst>
          </p:cNvPr>
          <p:cNvPicPr>
            <a:picLocks noChangeAspect="1"/>
          </p:cNvPicPr>
          <p:nvPr/>
        </p:nvPicPr>
        <p:blipFill rotWithShape="1">
          <a:blip r:embed="rId3"/>
          <a:srcRect l="27566" t="1506" r="26262" b="58400"/>
          <a:stretch/>
        </p:blipFill>
        <p:spPr>
          <a:xfrm>
            <a:off x="7125986" y="703299"/>
            <a:ext cx="1163904" cy="1515139"/>
          </a:xfrm>
          <a:prstGeom prst="rect">
            <a:avLst/>
          </a:prstGeom>
          <a:ln w="28575">
            <a:solidFill>
              <a:schemeClr val="accent2"/>
            </a:solidFill>
          </a:ln>
        </p:spPr>
      </p:pic>
    </p:spTree>
    <p:extLst>
      <p:ext uri="{BB962C8B-B14F-4D97-AF65-F5344CB8AC3E}">
        <p14:creationId xmlns:p14="http://schemas.microsoft.com/office/powerpoint/2010/main" val="178906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8F09F0-7100-4947-B7A4-67974DA7DA59}"/>
              </a:ext>
            </a:extLst>
          </p:cNvPr>
          <p:cNvSpPr>
            <a:spLocks noGrp="1"/>
          </p:cNvSpPr>
          <p:nvPr>
            <p:ph type="title"/>
          </p:nvPr>
        </p:nvSpPr>
        <p:spPr>
          <a:xfrm>
            <a:off x="644487" y="548539"/>
            <a:ext cx="7855026" cy="406265"/>
          </a:xfrm>
        </p:spPr>
        <p:txBody>
          <a:bodyPr/>
          <a:lstStyle/>
          <a:p>
            <a:r>
              <a:rPr lang="en-US" sz="2400" dirty="0"/>
              <a:t>Barbara’s PHQ-9 Score: Visit 1</a:t>
            </a:r>
          </a:p>
        </p:txBody>
      </p:sp>
      <p:grpSp>
        <p:nvGrpSpPr>
          <p:cNvPr id="2" name="Group 1">
            <a:extLst>
              <a:ext uri="{FF2B5EF4-FFF2-40B4-BE49-F238E27FC236}">
                <a16:creationId xmlns:a16="http://schemas.microsoft.com/office/drawing/2014/main" id="{7E8F2DFA-96CF-1E48-9128-F79B5C027621}"/>
              </a:ext>
            </a:extLst>
          </p:cNvPr>
          <p:cNvGrpSpPr/>
          <p:nvPr/>
        </p:nvGrpSpPr>
        <p:grpSpPr>
          <a:xfrm>
            <a:off x="2164034" y="918251"/>
            <a:ext cx="4273407" cy="3615343"/>
            <a:chOff x="2569531" y="579100"/>
            <a:chExt cx="4359990" cy="3959352"/>
          </a:xfrm>
        </p:grpSpPr>
        <p:pic>
          <p:nvPicPr>
            <p:cNvPr id="8" name="Picture 7" descr="12587-TBRI_C08_Tearpad-1.jpg">
              <a:extLst>
                <a:ext uri="{FF2B5EF4-FFF2-40B4-BE49-F238E27FC236}">
                  <a16:creationId xmlns:a16="http://schemas.microsoft.com/office/drawing/2014/main" id="{9C09462D-728C-CF48-8D33-11C321E847E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t="15295" b="3895"/>
            <a:stretch/>
          </p:blipFill>
          <p:spPr bwMode="auto">
            <a:xfrm>
              <a:off x="2569531" y="579100"/>
              <a:ext cx="4359990" cy="395935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C51AE837-D864-B540-8AB8-3989F1D8AB9E}"/>
                </a:ext>
              </a:extLst>
            </p:cNvPr>
            <p:cNvGrpSpPr/>
            <p:nvPr/>
          </p:nvGrpSpPr>
          <p:grpSpPr>
            <a:xfrm>
              <a:off x="5700319" y="970064"/>
              <a:ext cx="542139" cy="1904094"/>
              <a:chOff x="7600425" y="1293419"/>
              <a:chExt cx="722852" cy="2538792"/>
            </a:xfrm>
          </p:grpSpPr>
          <p:sp>
            <p:nvSpPr>
              <p:cNvPr id="9" name="Oval 8">
                <a:extLst>
                  <a:ext uri="{FF2B5EF4-FFF2-40B4-BE49-F238E27FC236}">
                    <a16:creationId xmlns:a16="http://schemas.microsoft.com/office/drawing/2014/main" id="{7BD3EFFF-D154-4640-B0A4-58DF588F271A}"/>
                  </a:ext>
                </a:extLst>
              </p:cNvPr>
              <p:cNvSpPr/>
              <p:nvPr/>
            </p:nvSpPr>
            <p:spPr>
              <a:xfrm>
                <a:off x="7600426" y="3639264"/>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Oval 11">
                <a:extLst>
                  <a:ext uri="{FF2B5EF4-FFF2-40B4-BE49-F238E27FC236}">
                    <a16:creationId xmlns:a16="http://schemas.microsoft.com/office/drawing/2014/main" id="{188B1686-6D14-F545-8C65-5C9984705B4F}"/>
                  </a:ext>
                </a:extLst>
              </p:cNvPr>
              <p:cNvSpPr/>
              <p:nvPr/>
            </p:nvSpPr>
            <p:spPr>
              <a:xfrm>
                <a:off x="8137321" y="1293419"/>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Oval 12">
                <a:extLst>
                  <a:ext uri="{FF2B5EF4-FFF2-40B4-BE49-F238E27FC236}">
                    <a16:creationId xmlns:a16="http://schemas.microsoft.com/office/drawing/2014/main" id="{902A35A1-3A58-C846-8083-59AF29E1AC2E}"/>
                  </a:ext>
                </a:extLst>
              </p:cNvPr>
              <p:cNvSpPr/>
              <p:nvPr/>
            </p:nvSpPr>
            <p:spPr>
              <a:xfrm>
                <a:off x="8121941" y="1505704"/>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Oval 13">
                <a:extLst>
                  <a:ext uri="{FF2B5EF4-FFF2-40B4-BE49-F238E27FC236}">
                    <a16:creationId xmlns:a16="http://schemas.microsoft.com/office/drawing/2014/main" id="{2F11201F-572B-DC48-9A27-FFCA6A446868}"/>
                  </a:ext>
                </a:extLst>
              </p:cNvPr>
              <p:cNvSpPr/>
              <p:nvPr/>
            </p:nvSpPr>
            <p:spPr>
              <a:xfrm>
                <a:off x="7600425" y="1748691"/>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Oval 14">
                <a:extLst>
                  <a:ext uri="{FF2B5EF4-FFF2-40B4-BE49-F238E27FC236}">
                    <a16:creationId xmlns:a16="http://schemas.microsoft.com/office/drawing/2014/main" id="{1112B2C9-A4F1-204C-A9B0-44EE05E679F5}"/>
                  </a:ext>
                </a:extLst>
              </p:cNvPr>
              <p:cNvSpPr/>
              <p:nvPr/>
            </p:nvSpPr>
            <p:spPr>
              <a:xfrm>
                <a:off x="8135923" y="1980786"/>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 name="Oval 15">
                <a:extLst>
                  <a:ext uri="{FF2B5EF4-FFF2-40B4-BE49-F238E27FC236}">
                    <a16:creationId xmlns:a16="http://schemas.microsoft.com/office/drawing/2014/main" id="{9EA160EA-FF88-C244-9340-105DDD8D54A5}"/>
                  </a:ext>
                </a:extLst>
              </p:cNvPr>
              <p:cNvSpPr/>
              <p:nvPr/>
            </p:nvSpPr>
            <p:spPr>
              <a:xfrm>
                <a:off x="8147108" y="2458428"/>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Oval 16">
                <a:extLst>
                  <a:ext uri="{FF2B5EF4-FFF2-40B4-BE49-F238E27FC236}">
                    <a16:creationId xmlns:a16="http://schemas.microsoft.com/office/drawing/2014/main" id="{26BCF746-70A6-C844-83D8-B90D0172F1B7}"/>
                  </a:ext>
                </a:extLst>
              </p:cNvPr>
              <p:cNvSpPr/>
              <p:nvPr/>
            </p:nvSpPr>
            <p:spPr>
              <a:xfrm>
                <a:off x="8135923" y="2769140"/>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Oval 17">
                <a:extLst>
                  <a:ext uri="{FF2B5EF4-FFF2-40B4-BE49-F238E27FC236}">
                    <a16:creationId xmlns:a16="http://schemas.microsoft.com/office/drawing/2014/main" id="{DD90F844-FBF3-6B42-A5B7-C1F48610A025}"/>
                  </a:ext>
                </a:extLst>
              </p:cNvPr>
              <p:cNvSpPr/>
              <p:nvPr/>
            </p:nvSpPr>
            <p:spPr>
              <a:xfrm>
                <a:off x="8121941" y="3212026"/>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Oval 18">
                <a:extLst>
                  <a:ext uri="{FF2B5EF4-FFF2-40B4-BE49-F238E27FC236}">
                    <a16:creationId xmlns:a16="http://schemas.microsoft.com/office/drawing/2014/main" id="{3080A499-852A-344B-87B8-C138553A7B5A}"/>
                  </a:ext>
                </a:extLst>
              </p:cNvPr>
              <p:cNvSpPr/>
              <p:nvPr/>
            </p:nvSpPr>
            <p:spPr>
              <a:xfrm>
                <a:off x="8138719" y="2222336"/>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pic>
        <p:nvPicPr>
          <p:cNvPr id="21" name="Picture Placeholder 6">
            <a:extLst>
              <a:ext uri="{FF2B5EF4-FFF2-40B4-BE49-F238E27FC236}">
                <a16:creationId xmlns:a16="http://schemas.microsoft.com/office/drawing/2014/main" id="{BE4C6EF6-89AE-5441-BA09-D39DD59A03D8}"/>
              </a:ext>
            </a:extLst>
          </p:cNvPr>
          <p:cNvPicPr>
            <a:picLocks noChangeAspect="1"/>
          </p:cNvPicPr>
          <p:nvPr/>
        </p:nvPicPr>
        <p:blipFill rotWithShape="1">
          <a:blip r:embed="rId5"/>
          <a:srcRect l="27566" t="1506" r="26262" b="58400"/>
          <a:stretch/>
        </p:blipFill>
        <p:spPr>
          <a:xfrm>
            <a:off x="7125986" y="703299"/>
            <a:ext cx="1163904" cy="1515139"/>
          </a:xfrm>
          <a:prstGeom prst="rect">
            <a:avLst/>
          </a:prstGeom>
          <a:ln w="28575">
            <a:solidFill>
              <a:schemeClr val="accent2"/>
            </a:solidFill>
          </a:ln>
        </p:spPr>
      </p:pic>
    </p:spTree>
    <p:extLst>
      <p:ext uri="{BB962C8B-B14F-4D97-AF65-F5344CB8AC3E}">
        <p14:creationId xmlns:p14="http://schemas.microsoft.com/office/powerpoint/2010/main" val="159675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4E9FC8-247C-044E-85B5-55530ED0A9DE}"/>
              </a:ext>
            </a:extLst>
          </p:cNvPr>
          <p:cNvSpPr>
            <a:spLocks noGrp="1"/>
          </p:cNvSpPr>
          <p:nvPr>
            <p:ph idx="1"/>
          </p:nvPr>
        </p:nvSpPr>
        <p:spPr>
          <a:xfrm>
            <a:off x="312234" y="1300843"/>
            <a:ext cx="8408020" cy="798680"/>
          </a:xfrm>
        </p:spPr>
        <p:txBody>
          <a:bodyPr/>
          <a:lstStyle/>
          <a:p>
            <a:r>
              <a:rPr lang="en-US" dirty="0"/>
              <a:t>Given that Barbara has a PHQ-9 score of 16, how would you characterize her depression severity?</a:t>
            </a:r>
          </a:p>
        </p:txBody>
      </p:sp>
      <p:sp>
        <p:nvSpPr>
          <p:cNvPr id="3" name="Content Placeholder 2">
            <a:extLst>
              <a:ext uri="{FF2B5EF4-FFF2-40B4-BE49-F238E27FC236}">
                <a16:creationId xmlns:a16="http://schemas.microsoft.com/office/drawing/2014/main" id="{955ADB12-DAED-1F47-9339-C1312E8B948E}"/>
              </a:ext>
            </a:extLst>
          </p:cNvPr>
          <p:cNvSpPr>
            <a:spLocks noGrp="1"/>
          </p:cNvSpPr>
          <p:nvPr>
            <p:ph sz="quarter" idx="10"/>
          </p:nvPr>
        </p:nvSpPr>
        <p:spPr/>
        <p:txBody>
          <a:bodyPr/>
          <a:lstStyle/>
          <a:p>
            <a:r>
              <a:rPr lang="en-US" dirty="0"/>
              <a:t>Mild</a:t>
            </a:r>
          </a:p>
          <a:p>
            <a:r>
              <a:rPr lang="en-US" dirty="0"/>
              <a:t>Moderate</a:t>
            </a:r>
          </a:p>
          <a:p>
            <a:r>
              <a:rPr lang="en-US" dirty="0"/>
              <a:t>Moderate-to-severe</a:t>
            </a:r>
          </a:p>
          <a:p>
            <a:r>
              <a:rPr lang="en-US" dirty="0"/>
              <a:t>Severe</a:t>
            </a:r>
          </a:p>
        </p:txBody>
      </p:sp>
      <p:sp>
        <p:nvSpPr>
          <p:cNvPr id="4" name="Title 3">
            <a:extLst>
              <a:ext uri="{FF2B5EF4-FFF2-40B4-BE49-F238E27FC236}">
                <a16:creationId xmlns:a16="http://schemas.microsoft.com/office/drawing/2014/main" id="{3C919041-55D0-CC41-835F-A388D6094568}"/>
              </a:ext>
            </a:extLst>
          </p:cNvPr>
          <p:cNvSpPr>
            <a:spLocks noGrp="1"/>
          </p:cNvSpPr>
          <p:nvPr>
            <p:ph type="title"/>
          </p:nvPr>
        </p:nvSpPr>
        <p:spPr/>
        <p:txBody>
          <a:bodyPr/>
          <a:lstStyle/>
          <a:p>
            <a:r>
              <a:rPr lang="en-US" dirty="0"/>
              <a:t>Audience Response</a:t>
            </a:r>
          </a:p>
        </p:txBody>
      </p:sp>
    </p:spTree>
    <p:extLst>
      <p:ext uri="{BB962C8B-B14F-4D97-AF65-F5344CB8AC3E}">
        <p14:creationId xmlns:p14="http://schemas.microsoft.com/office/powerpoint/2010/main" val="273030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87023826"/>
              </p:ext>
            </p:extLst>
          </p:nvPr>
        </p:nvGraphicFramePr>
        <p:xfrm>
          <a:off x="-76374" y="311475"/>
          <a:ext cx="9144000" cy="4165932"/>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1">
            <a:extLst>
              <a:ext uri="{FF2B5EF4-FFF2-40B4-BE49-F238E27FC236}">
                <a16:creationId xmlns:a16="http://schemas.microsoft.com/office/drawing/2014/main" id="{71720EDB-4A79-C94D-A269-EDC5FD8A71CA}"/>
              </a:ext>
            </a:extLst>
          </p:cNvPr>
          <p:cNvSpPr txBox="1">
            <a:spLocks/>
          </p:cNvSpPr>
          <p:nvPr/>
        </p:nvSpPr>
        <p:spPr>
          <a:xfrm>
            <a:off x="417095" y="91392"/>
            <a:ext cx="8157062" cy="720197"/>
          </a:xfrm>
          <a:prstGeom prst="rect">
            <a:avLst/>
          </a:prstGeom>
          <a:effectLst>
            <a:outerShdw blurRad="50800" dist="38100" dir="2700000" algn="tl" rotWithShape="0">
              <a:prstClr val="black">
                <a:alpha val="40000"/>
              </a:prstClr>
            </a:outerShdw>
          </a:effectLst>
        </p:spPr>
        <p:txBody>
          <a:bodyPr vert="horz" wrap="square" lIns="0" tIns="45720" rIns="91440" bIns="45720" rtlCol="0" anchor="ctr" anchorCtr="0">
            <a:spAutoFit/>
          </a:bodyPr>
          <a:lstStyle>
            <a:lvl1pPr algn="l" defTabSz="914400" rtl="0" eaLnBrk="1" latinLnBrk="0" hangingPunct="1">
              <a:lnSpc>
                <a:spcPct val="85000"/>
              </a:lnSpc>
              <a:spcBef>
                <a:spcPct val="0"/>
              </a:spcBef>
              <a:buNone/>
              <a:defRPr sz="4000" b="1" i="0" kern="1200" cap="none">
                <a:solidFill>
                  <a:schemeClr val="bg2"/>
                </a:solidFill>
                <a:latin typeface="+mj-lt"/>
                <a:ea typeface="+mj-ea"/>
                <a:cs typeface="+mj-cs"/>
              </a:defRPr>
            </a:lvl1pPr>
          </a:lstStyle>
          <a:p>
            <a:r>
              <a:rPr lang="en-US" sz="2400" b="0" dirty="0"/>
              <a:t>Given that Barbara has a PHQ-9 score of 16, how would you characterize her depression severity?</a:t>
            </a:r>
          </a:p>
        </p:txBody>
      </p:sp>
      <p:sp>
        <p:nvSpPr>
          <p:cNvPr id="5" name="TextBox 4">
            <a:extLst>
              <a:ext uri="{FF2B5EF4-FFF2-40B4-BE49-F238E27FC236}">
                <a16:creationId xmlns:a16="http://schemas.microsoft.com/office/drawing/2014/main" id="{55441CF1-586A-624F-B922-E3FADA3DED92}"/>
              </a:ext>
            </a:extLst>
          </p:cNvPr>
          <p:cNvSpPr txBox="1"/>
          <p:nvPr/>
        </p:nvSpPr>
        <p:spPr>
          <a:xfrm>
            <a:off x="7096067" y="4807448"/>
            <a:ext cx="897415" cy="307777"/>
          </a:xfrm>
          <a:prstGeom prst="rect">
            <a:avLst/>
          </a:prstGeom>
          <a:noFill/>
        </p:spPr>
        <p:txBody>
          <a:bodyPr wrap="square" rtlCol="0">
            <a:spAutoFit/>
          </a:bodyPr>
          <a:lstStyle/>
          <a:p>
            <a:r>
              <a:rPr lang="en-US" sz="1400" dirty="0"/>
              <a:t>N = xx</a:t>
            </a:r>
          </a:p>
        </p:txBody>
      </p:sp>
      <p:sp>
        <p:nvSpPr>
          <p:cNvPr id="2" name="TextBox 1">
            <a:extLst>
              <a:ext uri="{FF2B5EF4-FFF2-40B4-BE49-F238E27FC236}">
                <a16:creationId xmlns:a16="http://schemas.microsoft.com/office/drawing/2014/main" id="{02853694-B80F-D046-A664-1D1352095DD5}"/>
              </a:ext>
            </a:extLst>
          </p:cNvPr>
          <p:cNvSpPr txBox="1"/>
          <p:nvPr/>
        </p:nvSpPr>
        <p:spPr>
          <a:xfrm>
            <a:off x="0" y="4807448"/>
            <a:ext cx="3042165" cy="276999"/>
          </a:xfrm>
          <a:prstGeom prst="rect">
            <a:avLst/>
          </a:prstGeom>
          <a:noFill/>
        </p:spPr>
        <p:txBody>
          <a:bodyPr wrap="square" rtlCol="0">
            <a:spAutoFit/>
          </a:bodyPr>
          <a:lstStyle/>
          <a:p>
            <a:r>
              <a:rPr lang="en-US" sz="1200" dirty="0">
                <a:solidFill>
                  <a:srgbClr val="212121"/>
                </a:solidFill>
              </a:rPr>
              <a:t>Results recorded on September 29, 2021.</a:t>
            </a:r>
          </a:p>
        </p:txBody>
      </p:sp>
      <p:sp>
        <p:nvSpPr>
          <p:cNvPr id="3" name="Oval 2">
            <a:extLst>
              <a:ext uri="{FF2B5EF4-FFF2-40B4-BE49-F238E27FC236}">
                <a16:creationId xmlns:a16="http://schemas.microsoft.com/office/drawing/2014/main" id="{725257F4-5948-9B40-8CAA-AEDBCA691AC8}"/>
              </a:ext>
            </a:extLst>
          </p:cNvPr>
          <p:cNvSpPr/>
          <p:nvPr/>
        </p:nvSpPr>
        <p:spPr>
          <a:xfrm>
            <a:off x="4430110" y="1623848"/>
            <a:ext cx="2285996" cy="3519652"/>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19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AF8545-E546-8943-A8F8-13AC1D85E725}"/>
              </a:ext>
            </a:extLst>
          </p:cNvPr>
          <p:cNvSpPr>
            <a:spLocks noGrp="1"/>
          </p:cNvSpPr>
          <p:nvPr>
            <p:ph type="ctrTitle"/>
          </p:nvPr>
        </p:nvSpPr>
        <p:spPr>
          <a:xfrm>
            <a:off x="269242" y="1011020"/>
            <a:ext cx="8605517" cy="2215991"/>
          </a:xfrm>
        </p:spPr>
        <p:txBody>
          <a:bodyPr/>
          <a:lstStyle/>
          <a:p>
            <a:r>
              <a:rPr lang="en-US" dirty="0"/>
              <a:t>CME Outfitters, LLC, </a:t>
            </a:r>
            <a:br>
              <a:rPr lang="en-US" dirty="0"/>
            </a:br>
            <a:r>
              <a:rPr lang="en-US" dirty="0"/>
              <a:t>is the accredited provider </a:t>
            </a:r>
            <a:br>
              <a:rPr lang="en-US" dirty="0"/>
            </a:br>
            <a:r>
              <a:rPr lang="en-US" dirty="0"/>
              <a:t>for this continuing education activity.</a:t>
            </a:r>
          </a:p>
        </p:txBody>
      </p:sp>
    </p:spTree>
    <p:extLst>
      <p:ext uri="{BB962C8B-B14F-4D97-AF65-F5344CB8AC3E}">
        <p14:creationId xmlns:p14="http://schemas.microsoft.com/office/powerpoint/2010/main" val="414860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1DB2-A902-3D49-BD79-CBE745253E9B}"/>
              </a:ext>
            </a:extLst>
          </p:cNvPr>
          <p:cNvSpPr>
            <a:spLocks noGrp="1"/>
          </p:cNvSpPr>
          <p:nvPr>
            <p:ph type="title"/>
          </p:nvPr>
        </p:nvSpPr>
        <p:spPr>
          <a:xfrm>
            <a:off x="312234" y="56395"/>
            <a:ext cx="8530684" cy="720197"/>
          </a:xfrm>
        </p:spPr>
        <p:txBody>
          <a:bodyPr/>
          <a:lstStyle/>
          <a:p>
            <a:r>
              <a:rPr lang="en-US" altLang="en-US" sz="2400" dirty="0"/>
              <a:t>PHQ-9 Designed to Help Primary Care Clinicians Diagnose Depression and Grade Symptom Severity</a:t>
            </a:r>
            <a:endParaRPr lang="en-US" sz="2400" dirty="0"/>
          </a:p>
        </p:txBody>
      </p:sp>
      <p:sp>
        <p:nvSpPr>
          <p:cNvPr id="4" name="Content Placeholder 3">
            <a:extLst>
              <a:ext uri="{FF2B5EF4-FFF2-40B4-BE49-F238E27FC236}">
                <a16:creationId xmlns:a16="http://schemas.microsoft.com/office/drawing/2014/main" id="{39F226D6-9EA1-B342-9EAD-5E43582F312D}"/>
              </a:ext>
            </a:extLst>
          </p:cNvPr>
          <p:cNvSpPr>
            <a:spLocks noGrp="1"/>
          </p:cNvSpPr>
          <p:nvPr>
            <p:ph sz="quarter" idx="11"/>
          </p:nvPr>
        </p:nvSpPr>
        <p:spPr/>
        <p:txBody>
          <a:bodyPr/>
          <a:lstStyle/>
          <a:p>
            <a:r>
              <a:rPr lang="en-US" sz="2400" dirty="0"/>
              <a:t>9 items</a:t>
            </a:r>
          </a:p>
          <a:p>
            <a:r>
              <a:rPr lang="en-US" sz="2400" dirty="0"/>
              <a:t>0 to 3 on each item</a:t>
            </a:r>
          </a:p>
          <a:p>
            <a:r>
              <a:rPr lang="en-US" sz="2400" dirty="0"/>
              <a:t>Max score of 27</a:t>
            </a:r>
          </a:p>
        </p:txBody>
      </p:sp>
      <p:pic>
        <p:nvPicPr>
          <p:cNvPr id="5" name="Picture 4" descr="12587-TBRI_C08_Tearpad-1.jpg">
            <a:extLst>
              <a:ext uri="{FF2B5EF4-FFF2-40B4-BE49-F238E27FC236}">
                <a16:creationId xmlns:a16="http://schemas.microsoft.com/office/drawing/2014/main" id="{3E3A6AEF-88EC-CA44-8C64-A81506784A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t="15295" b="3895"/>
          <a:stretch/>
        </p:blipFill>
        <p:spPr bwMode="auto">
          <a:xfrm>
            <a:off x="3588153" y="938138"/>
            <a:ext cx="4363656" cy="3962681"/>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7F728ACA-23C6-654D-AD35-6E93CD929BF4}"/>
              </a:ext>
            </a:extLst>
          </p:cNvPr>
          <p:cNvSpPr>
            <a:spLocks noGrp="1"/>
          </p:cNvSpPr>
          <p:nvPr>
            <p:ph type="body" sz="quarter" idx="10"/>
          </p:nvPr>
        </p:nvSpPr>
        <p:spPr>
          <a:xfrm>
            <a:off x="0" y="4697224"/>
            <a:ext cx="9144000" cy="446276"/>
          </a:xfrm>
        </p:spPr>
        <p:txBody>
          <a:bodyPr/>
          <a:lstStyle/>
          <a:p>
            <a:pPr marL="11113" indent="-30163"/>
            <a:r>
              <a:rPr lang="en-US" dirty="0"/>
              <a:t>Kroenke K, et al. </a:t>
            </a:r>
            <a:r>
              <a:rPr lang="en-US" i="1" dirty="0"/>
              <a:t>J Gen Intern Med</a:t>
            </a:r>
            <a:r>
              <a:rPr lang="en-US" dirty="0"/>
              <a:t>. 2001; 16(9):606-613.; </a:t>
            </a:r>
            <a:br>
              <a:rPr lang="en-US" dirty="0"/>
            </a:br>
            <a:r>
              <a:rPr lang="en-US" dirty="0"/>
              <a:t>Kroenke K, et al. </a:t>
            </a:r>
            <a:r>
              <a:rPr lang="en-US" i="1" dirty="0" err="1"/>
              <a:t>Psychiatr</a:t>
            </a:r>
            <a:r>
              <a:rPr lang="en-US" i="1" dirty="0"/>
              <a:t> Ann</a:t>
            </a:r>
            <a:r>
              <a:rPr lang="en-US" dirty="0"/>
              <a:t>. 2002; 32(9):509-515.</a:t>
            </a:r>
          </a:p>
        </p:txBody>
      </p:sp>
    </p:spTree>
    <p:extLst>
      <p:ext uri="{BB962C8B-B14F-4D97-AF65-F5344CB8AC3E}">
        <p14:creationId xmlns:p14="http://schemas.microsoft.com/office/powerpoint/2010/main" val="170162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F76E-2C14-BD49-A096-7D052282A5F4}"/>
              </a:ext>
            </a:extLst>
          </p:cNvPr>
          <p:cNvSpPr>
            <a:spLocks noGrp="1"/>
          </p:cNvSpPr>
          <p:nvPr>
            <p:ph type="title"/>
          </p:nvPr>
        </p:nvSpPr>
        <p:spPr>
          <a:xfrm>
            <a:off x="312234" y="159404"/>
            <a:ext cx="8530684" cy="514180"/>
          </a:xfrm>
        </p:spPr>
        <p:txBody>
          <a:bodyPr/>
          <a:lstStyle/>
          <a:p>
            <a:r>
              <a:rPr lang="en-US" sz="3200" dirty="0"/>
              <a:t>PHQ-9: Interpreting the Total Score</a:t>
            </a:r>
            <a:endParaRPr lang="en-US" dirty="0"/>
          </a:p>
        </p:txBody>
      </p:sp>
      <p:sp>
        <p:nvSpPr>
          <p:cNvPr id="3" name="Text Placeholder 2">
            <a:extLst>
              <a:ext uri="{FF2B5EF4-FFF2-40B4-BE49-F238E27FC236}">
                <a16:creationId xmlns:a16="http://schemas.microsoft.com/office/drawing/2014/main" id="{F73372DC-624C-9944-855A-F7340E6D7786}"/>
              </a:ext>
            </a:extLst>
          </p:cNvPr>
          <p:cNvSpPr>
            <a:spLocks noGrp="1"/>
          </p:cNvSpPr>
          <p:nvPr>
            <p:ph type="body" sz="quarter" idx="10"/>
          </p:nvPr>
        </p:nvSpPr>
        <p:spPr>
          <a:xfrm>
            <a:off x="0" y="4828029"/>
            <a:ext cx="9144000" cy="315471"/>
          </a:xfrm>
        </p:spPr>
        <p:txBody>
          <a:bodyPr/>
          <a:lstStyle/>
          <a:p>
            <a:r>
              <a:rPr lang="en-US" dirty="0"/>
              <a:t>Kroenke K, et al. </a:t>
            </a:r>
            <a:r>
              <a:rPr lang="en-US" i="1" dirty="0"/>
              <a:t>J Gen Intern Med</a:t>
            </a:r>
            <a:r>
              <a:rPr lang="en-US" dirty="0"/>
              <a:t>. 2001;16(9):606-613.</a:t>
            </a:r>
          </a:p>
        </p:txBody>
      </p:sp>
      <p:graphicFrame>
        <p:nvGraphicFramePr>
          <p:cNvPr id="5" name="Content Placeholder 4">
            <a:extLst>
              <a:ext uri="{FF2B5EF4-FFF2-40B4-BE49-F238E27FC236}">
                <a16:creationId xmlns:a16="http://schemas.microsoft.com/office/drawing/2014/main" id="{6C1E3EE4-4631-1C4A-B12B-B50DC0C4F020}"/>
              </a:ext>
            </a:extLst>
          </p:cNvPr>
          <p:cNvGraphicFramePr>
            <a:graphicFrameLocks/>
          </p:cNvGraphicFramePr>
          <p:nvPr>
            <p:extLst>
              <p:ext uri="{D42A27DB-BD31-4B8C-83A1-F6EECF244321}">
                <p14:modId xmlns:p14="http://schemas.microsoft.com/office/powerpoint/2010/main" val="1207214757"/>
              </p:ext>
            </p:extLst>
          </p:nvPr>
        </p:nvGraphicFramePr>
        <p:xfrm>
          <a:off x="312234" y="1653341"/>
          <a:ext cx="4018022" cy="2481430"/>
        </p:xfrm>
        <a:graphic>
          <a:graphicData uri="http://schemas.openxmlformats.org/drawingml/2006/table">
            <a:tbl>
              <a:tblPr firstRow="1" bandRow="1">
                <a:tableStyleId>{5C22544A-7EE6-4342-B048-85BDC9FD1C3A}</a:tableStyleId>
              </a:tblPr>
              <a:tblGrid>
                <a:gridCol w="1818621">
                  <a:extLst>
                    <a:ext uri="{9D8B030D-6E8A-4147-A177-3AD203B41FA5}">
                      <a16:colId xmlns:a16="http://schemas.microsoft.com/office/drawing/2014/main" val="458104686"/>
                    </a:ext>
                  </a:extLst>
                </a:gridCol>
                <a:gridCol w="2199401">
                  <a:extLst>
                    <a:ext uri="{9D8B030D-6E8A-4147-A177-3AD203B41FA5}">
                      <a16:colId xmlns:a16="http://schemas.microsoft.com/office/drawing/2014/main" val="50370289"/>
                    </a:ext>
                  </a:extLst>
                </a:gridCol>
              </a:tblGrid>
              <a:tr h="640080">
                <a:tc>
                  <a:txBody>
                    <a:bodyPr/>
                    <a:lstStyle/>
                    <a:p>
                      <a:r>
                        <a:rPr lang="en-US" sz="1800" dirty="0"/>
                        <a:t>Total PHQ-9 Score</a:t>
                      </a:r>
                    </a:p>
                  </a:txBody>
                  <a:tcPr marL="56834" marR="56834"/>
                </a:tc>
                <a:tc>
                  <a:txBody>
                    <a:bodyPr/>
                    <a:lstStyle/>
                    <a:p>
                      <a:pPr algn="ctr"/>
                      <a:r>
                        <a:rPr lang="en-US" sz="1800" dirty="0"/>
                        <a:t>Depression Severity</a:t>
                      </a:r>
                    </a:p>
                  </a:txBody>
                  <a:tcPr marL="56834" marR="56834"/>
                </a:tc>
                <a:extLst>
                  <a:ext uri="{0D108BD9-81ED-4DB2-BD59-A6C34878D82A}">
                    <a16:rowId xmlns:a16="http://schemas.microsoft.com/office/drawing/2014/main" val="2275208251"/>
                  </a:ext>
                </a:extLst>
              </a:tr>
              <a:tr h="365760">
                <a:tc>
                  <a:txBody>
                    <a:bodyPr/>
                    <a:lstStyle/>
                    <a:p>
                      <a:r>
                        <a:rPr lang="en-US" sz="1800" dirty="0">
                          <a:solidFill>
                            <a:schemeClr val="accent3"/>
                          </a:solidFill>
                        </a:rPr>
                        <a:t>1 - 4</a:t>
                      </a:r>
                    </a:p>
                  </a:txBody>
                  <a:tcPr marL="56834" marR="56834"/>
                </a:tc>
                <a:tc>
                  <a:txBody>
                    <a:bodyPr/>
                    <a:lstStyle/>
                    <a:p>
                      <a:pPr algn="ctr"/>
                      <a:r>
                        <a:rPr lang="en-US" sz="1800" dirty="0">
                          <a:solidFill>
                            <a:schemeClr val="accent3"/>
                          </a:solidFill>
                        </a:rPr>
                        <a:t>Minimal</a:t>
                      </a:r>
                    </a:p>
                  </a:txBody>
                  <a:tcPr marL="56834" marR="56834"/>
                </a:tc>
                <a:extLst>
                  <a:ext uri="{0D108BD9-81ED-4DB2-BD59-A6C34878D82A}">
                    <a16:rowId xmlns:a16="http://schemas.microsoft.com/office/drawing/2014/main" val="2030769947"/>
                  </a:ext>
                </a:extLst>
              </a:tr>
              <a:tr h="365760">
                <a:tc>
                  <a:txBody>
                    <a:bodyPr/>
                    <a:lstStyle/>
                    <a:p>
                      <a:r>
                        <a:rPr lang="en-US" sz="1800" dirty="0">
                          <a:solidFill>
                            <a:schemeClr val="accent3"/>
                          </a:solidFill>
                        </a:rPr>
                        <a:t>5 - 9 </a:t>
                      </a:r>
                    </a:p>
                  </a:txBody>
                  <a:tcPr marL="56834" marR="56834"/>
                </a:tc>
                <a:tc>
                  <a:txBody>
                    <a:bodyPr/>
                    <a:lstStyle/>
                    <a:p>
                      <a:pPr algn="ctr"/>
                      <a:r>
                        <a:rPr lang="en-US" sz="1800" dirty="0">
                          <a:solidFill>
                            <a:schemeClr val="accent3"/>
                          </a:solidFill>
                        </a:rPr>
                        <a:t>Mild</a:t>
                      </a:r>
                    </a:p>
                  </a:txBody>
                  <a:tcPr marL="56834" marR="56834"/>
                </a:tc>
                <a:extLst>
                  <a:ext uri="{0D108BD9-81ED-4DB2-BD59-A6C34878D82A}">
                    <a16:rowId xmlns:a16="http://schemas.microsoft.com/office/drawing/2014/main" val="1069554527"/>
                  </a:ext>
                </a:extLst>
              </a:tr>
              <a:tr h="376182">
                <a:tc>
                  <a:txBody>
                    <a:bodyPr/>
                    <a:lstStyle/>
                    <a:p>
                      <a:r>
                        <a:rPr lang="en-US" sz="1800" dirty="0">
                          <a:solidFill>
                            <a:schemeClr val="accent3"/>
                          </a:solidFill>
                        </a:rPr>
                        <a:t>10 - 14</a:t>
                      </a:r>
                    </a:p>
                  </a:txBody>
                  <a:tcPr marL="56834" marR="56834"/>
                </a:tc>
                <a:tc>
                  <a:txBody>
                    <a:bodyPr/>
                    <a:lstStyle/>
                    <a:p>
                      <a:pPr algn="ctr"/>
                      <a:r>
                        <a:rPr lang="en-US" sz="1800" dirty="0">
                          <a:solidFill>
                            <a:schemeClr val="accent3"/>
                          </a:solidFill>
                        </a:rPr>
                        <a:t>Moderate</a:t>
                      </a:r>
                    </a:p>
                  </a:txBody>
                  <a:tcPr marL="56834" marR="56834"/>
                </a:tc>
                <a:extLst>
                  <a:ext uri="{0D108BD9-81ED-4DB2-BD59-A6C34878D82A}">
                    <a16:rowId xmlns:a16="http://schemas.microsoft.com/office/drawing/2014/main" val="1041159526"/>
                  </a:ext>
                </a:extLst>
              </a:tr>
              <a:tr h="366824">
                <a:tc>
                  <a:txBody>
                    <a:bodyPr/>
                    <a:lstStyle/>
                    <a:p>
                      <a:r>
                        <a:rPr lang="en-US" sz="1800" dirty="0">
                          <a:solidFill>
                            <a:schemeClr val="accent3"/>
                          </a:solidFill>
                        </a:rPr>
                        <a:t>15 - 19</a:t>
                      </a:r>
                    </a:p>
                  </a:txBody>
                  <a:tcPr marL="56834" marR="56834"/>
                </a:tc>
                <a:tc>
                  <a:txBody>
                    <a:bodyPr/>
                    <a:lstStyle/>
                    <a:p>
                      <a:pPr algn="ctr"/>
                      <a:r>
                        <a:rPr lang="en-US" sz="1800" dirty="0">
                          <a:solidFill>
                            <a:schemeClr val="accent3"/>
                          </a:solidFill>
                        </a:rPr>
                        <a:t>Moderate-Severe</a:t>
                      </a:r>
                    </a:p>
                  </a:txBody>
                  <a:tcPr marL="56834" marR="56834"/>
                </a:tc>
                <a:extLst>
                  <a:ext uri="{0D108BD9-81ED-4DB2-BD59-A6C34878D82A}">
                    <a16:rowId xmlns:a16="http://schemas.microsoft.com/office/drawing/2014/main" val="512998907"/>
                  </a:ext>
                </a:extLst>
              </a:tr>
              <a:tr h="366824">
                <a:tc>
                  <a:txBody>
                    <a:bodyPr/>
                    <a:lstStyle/>
                    <a:p>
                      <a:r>
                        <a:rPr lang="en-US" sz="1800" dirty="0">
                          <a:solidFill>
                            <a:schemeClr val="accent3"/>
                          </a:solidFill>
                        </a:rPr>
                        <a:t>20 - 27</a:t>
                      </a:r>
                    </a:p>
                  </a:txBody>
                  <a:tcPr marL="56834" marR="56834"/>
                </a:tc>
                <a:tc>
                  <a:txBody>
                    <a:bodyPr/>
                    <a:lstStyle/>
                    <a:p>
                      <a:pPr algn="ctr"/>
                      <a:r>
                        <a:rPr lang="en-US" sz="1800" dirty="0">
                          <a:solidFill>
                            <a:schemeClr val="accent3"/>
                          </a:solidFill>
                        </a:rPr>
                        <a:t>Severe</a:t>
                      </a:r>
                    </a:p>
                  </a:txBody>
                  <a:tcPr marL="56834" marR="56834"/>
                </a:tc>
                <a:extLst>
                  <a:ext uri="{0D108BD9-81ED-4DB2-BD59-A6C34878D82A}">
                    <a16:rowId xmlns:a16="http://schemas.microsoft.com/office/drawing/2014/main" val="1514364600"/>
                  </a:ext>
                </a:extLst>
              </a:tr>
            </a:tbl>
          </a:graphicData>
        </a:graphic>
      </p:graphicFrame>
      <p:graphicFrame>
        <p:nvGraphicFramePr>
          <p:cNvPr id="7" name="Content Placeholder 5">
            <a:extLst>
              <a:ext uri="{FF2B5EF4-FFF2-40B4-BE49-F238E27FC236}">
                <a16:creationId xmlns:a16="http://schemas.microsoft.com/office/drawing/2014/main" id="{CB49448B-A97C-6A4C-8DA1-0B4D745F9FE6}"/>
              </a:ext>
            </a:extLst>
          </p:cNvPr>
          <p:cNvGraphicFramePr>
            <a:graphicFrameLocks/>
          </p:cNvGraphicFramePr>
          <p:nvPr>
            <p:extLst>
              <p:ext uri="{D42A27DB-BD31-4B8C-83A1-F6EECF244321}">
                <p14:modId xmlns:p14="http://schemas.microsoft.com/office/powerpoint/2010/main" val="226187868"/>
              </p:ext>
            </p:extLst>
          </p:nvPr>
        </p:nvGraphicFramePr>
        <p:xfrm>
          <a:off x="4572000" y="1653342"/>
          <a:ext cx="4063605" cy="2481429"/>
        </p:xfrm>
        <a:graphic>
          <a:graphicData uri="http://schemas.openxmlformats.org/drawingml/2006/table">
            <a:tbl>
              <a:tblPr firstRow="1" bandRow="1">
                <a:tableStyleId>{69012ECD-51FC-41F1-AA8D-1B2483CD663E}</a:tableStyleId>
              </a:tblPr>
              <a:tblGrid>
                <a:gridCol w="2194322">
                  <a:extLst>
                    <a:ext uri="{9D8B030D-6E8A-4147-A177-3AD203B41FA5}">
                      <a16:colId xmlns:a16="http://schemas.microsoft.com/office/drawing/2014/main" val="496321933"/>
                    </a:ext>
                  </a:extLst>
                </a:gridCol>
                <a:gridCol w="1339703">
                  <a:extLst>
                    <a:ext uri="{9D8B030D-6E8A-4147-A177-3AD203B41FA5}">
                      <a16:colId xmlns:a16="http://schemas.microsoft.com/office/drawing/2014/main" val="3799330049"/>
                    </a:ext>
                  </a:extLst>
                </a:gridCol>
                <a:gridCol w="529580">
                  <a:extLst>
                    <a:ext uri="{9D8B030D-6E8A-4147-A177-3AD203B41FA5}">
                      <a16:colId xmlns:a16="http://schemas.microsoft.com/office/drawing/2014/main" val="2878119259"/>
                    </a:ext>
                  </a:extLst>
                </a:gridCol>
              </a:tblGrid>
              <a:tr h="364916">
                <a:tc gridSpan="3">
                  <a:txBody>
                    <a:bodyPr/>
                    <a:lstStyle/>
                    <a:p>
                      <a:pPr algn="ctr"/>
                      <a:r>
                        <a:rPr lang="en-US" sz="1800" dirty="0"/>
                        <a:t>Scoring the PHQ-9</a:t>
                      </a:r>
                    </a:p>
                  </a:txBody>
                  <a:tcPr marL="68580" marR="68580" marT="34290" marB="34290">
                    <a:lnL w="12700" cap="flat" cmpd="sng" algn="ctr">
                      <a:noFill/>
                      <a:prstDash val="solid"/>
                    </a:lnL>
                    <a:lnR w="12700" cap="flat" cmpd="sng" algn="ctr">
                      <a:noFill/>
                      <a:prstDash val="solid"/>
                    </a:lnR>
                    <a:lnT w="127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000" dirty="0"/>
                    </a:p>
                  </a:txBody>
                  <a:tcPr/>
                </a:tc>
                <a:tc hMerge="1">
                  <a:txBody>
                    <a:bodyPr/>
                    <a:lstStyle/>
                    <a:p>
                      <a:endParaRPr lang="en-US" sz="2000" dirty="0"/>
                    </a:p>
                  </a:txBody>
                  <a:tcPr/>
                </a:tc>
                <a:extLst>
                  <a:ext uri="{0D108BD9-81ED-4DB2-BD59-A6C34878D82A}">
                    <a16:rowId xmlns:a16="http://schemas.microsoft.com/office/drawing/2014/main" val="1417243354"/>
                  </a:ext>
                </a:extLst>
              </a:tr>
              <a:tr h="364916">
                <a:tc>
                  <a:txBody>
                    <a:bodyPr/>
                    <a:lstStyle/>
                    <a:p>
                      <a:r>
                        <a:rPr lang="en-US" sz="1800" dirty="0">
                          <a:solidFill>
                            <a:schemeClr val="accent3"/>
                          </a:solidFill>
                        </a:rPr>
                        <a:t>Not at all</a:t>
                      </a:r>
                    </a:p>
                  </a:txBody>
                  <a:tcPr marL="68580" marR="68580" marT="34290" marB="34290">
                    <a:lnL w="1270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2D7"/>
                    </a:solidFill>
                  </a:tcPr>
                </a:tc>
                <a:tc>
                  <a:txBody>
                    <a:bodyPr/>
                    <a:lstStyle/>
                    <a:p>
                      <a:r>
                        <a:rPr lang="en-US" sz="1800" dirty="0">
                          <a:solidFill>
                            <a:schemeClr val="accent3"/>
                          </a:solidFill>
                        </a:rPr>
                        <a:t>(#) ___ x 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2D7"/>
                    </a:solidFill>
                  </a:tcPr>
                </a:tc>
                <a:tc>
                  <a:txBody>
                    <a:bodyPr/>
                    <a:lstStyle/>
                    <a:p>
                      <a:r>
                        <a:rPr lang="en-US" sz="1800" dirty="0">
                          <a:solidFill>
                            <a:schemeClr val="accent3"/>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2D7"/>
                    </a:solidFill>
                  </a:tcPr>
                </a:tc>
                <a:extLst>
                  <a:ext uri="{0D108BD9-81ED-4DB2-BD59-A6C34878D82A}">
                    <a16:rowId xmlns:a16="http://schemas.microsoft.com/office/drawing/2014/main" val="2290252872"/>
                  </a:ext>
                </a:extLst>
              </a:tr>
              <a:tr h="364916">
                <a:tc>
                  <a:txBody>
                    <a:bodyPr/>
                    <a:lstStyle/>
                    <a:p>
                      <a:r>
                        <a:rPr lang="en-US" sz="1800" dirty="0">
                          <a:solidFill>
                            <a:schemeClr val="accent3"/>
                          </a:solidFill>
                        </a:rPr>
                        <a:t>Several days</a:t>
                      </a:r>
                    </a:p>
                  </a:txBody>
                  <a:tcPr marL="68580" marR="68580" marT="34290" marB="34290">
                    <a:lnL w="1270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ED"/>
                    </a:solidFill>
                  </a:tcPr>
                </a:tc>
                <a:tc>
                  <a:txBody>
                    <a:bodyPr/>
                    <a:lstStyle/>
                    <a:p>
                      <a:r>
                        <a:rPr lang="en-US" sz="1800" dirty="0">
                          <a:solidFill>
                            <a:schemeClr val="accent3"/>
                          </a:solidFill>
                        </a:rPr>
                        <a:t>(#) ___ x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ED"/>
                    </a:solidFill>
                  </a:tcPr>
                </a:tc>
                <a:tc>
                  <a:txBody>
                    <a:bodyPr/>
                    <a:lstStyle/>
                    <a:p>
                      <a:r>
                        <a:rPr lang="en-US" sz="1800" dirty="0">
                          <a:solidFill>
                            <a:schemeClr val="accent3"/>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ED"/>
                    </a:solidFill>
                  </a:tcPr>
                </a:tc>
                <a:extLst>
                  <a:ext uri="{0D108BD9-81ED-4DB2-BD59-A6C34878D82A}">
                    <a16:rowId xmlns:a16="http://schemas.microsoft.com/office/drawing/2014/main" val="2274929551"/>
                  </a:ext>
                </a:extLst>
              </a:tr>
              <a:tr h="656849">
                <a:tc>
                  <a:txBody>
                    <a:bodyPr/>
                    <a:lstStyle/>
                    <a:p>
                      <a:r>
                        <a:rPr lang="en-US" sz="1800" dirty="0">
                          <a:solidFill>
                            <a:schemeClr val="accent3"/>
                          </a:solidFill>
                        </a:rPr>
                        <a:t>More than half the days</a:t>
                      </a:r>
                    </a:p>
                  </a:txBody>
                  <a:tcPr marL="68580" marR="68580" marT="34290" marB="34290">
                    <a:lnL w="1270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2D7"/>
                    </a:solidFill>
                  </a:tcPr>
                </a:tc>
                <a:tc>
                  <a:txBody>
                    <a:bodyPr/>
                    <a:lstStyle/>
                    <a:p>
                      <a:r>
                        <a:rPr lang="en-US" sz="1800" dirty="0">
                          <a:solidFill>
                            <a:schemeClr val="accent3"/>
                          </a:solidFill>
                        </a:rPr>
                        <a:t>(#) ___ x 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2D7"/>
                    </a:solidFill>
                  </a:tcPr>
                </a:tc>
                <a:tc>
                  <a:txBody>
                    <a:bodyPr/>
                    <a:lstStyle/>
                    <a:p>
                      <a:r>
                        <a:rPr lang="en-US" sz="1800" dirty="0">
                          <a:solidFill>
                            <a:schemeClr val="accent3"/>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2D7"/>
                    </a:solidFill>
                  </a:tcPr>
                </a:tc>
                <a:extLst>
                  <a:ext uri="{0D108BD9-81ED-4DB2-BD59-A6C34878D82A}">
                    <a16:rowId xmlns:a16="http://schemas.microsoft.com/office/drawing/2014/main" val="4134275484"/>
                  </a:ext>
                </a:extLst>
              </a:tr>
              <a:tr h="364916">
                <a:tc>
                  <a:txBody>
                    <a:bodyPr/>
                    <a:lstStyle/>
                    <a:p>
                      <a:r>
                        <a:rPr lang="en-US" sz="1800" dirty="0">
                          <a:solidFill>
                            <a:schemeClr val="accent3"/>
                          </a:solidFill>
                        </a:rPr>
                        <a:t>Nearly every day</a:t>
                      </a:r>
                    </a:p>
                  </a:txBody>
                  <a:tcPr marL="68580" marR="68580" marT="34290" marB="34290">
                    <a:lnL w="1270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ED"/>
                    </a:solidFill>
                  </a:tcPr>
                </a:tc>
                <a:tc>
                  <a:txBody>
                    <a:bodyPr/>
                    <a:lstStyle/>
                    <a:p>
                      <a:r>
                        <a:rPr lang="en-US" sz="1800" dirty="0">
                          <a:solidFill>
                            <a:schemeClr val="accent3"/>
                          </a:solidFill>
                        </a:rPr>
                        <a:t>(#) ___ x 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ED"/>
                    </a:solidFill>
                  </a:tcPr>
                </a:tc>
                <a:tc>
                  <a:txBody>
                    <a:bodyPr/>
                    <a:lstStyle/>
                    <a:p>
                      <a:r>
                        <a:rPr lang="en-US" sz="1800" dirty="0">
                          <a:solidFill>
                            <a:schemeClr val="accent3"/>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ED"/>
                    </a:solidFill>
                  </a:tcPr>
                </a:tc>
                <a:extLst>
                  <a:ext uri="{0D108BD9-81ED-4DB2-BD59-A6C34878D82A}">
                    <a16:rowId xmlns:a16="http://schemas.microsoft.com/office/drawing/2014/main" val="2376838231"/>
                  </a:ext>
                </a:extLst>
              </a:tr>
              <a:tr h="364916">
                <a:tc>
                  <a:txBody>
                    <a:bodyPr/>
                    <a:lstStyle/>
                    <a:p>
                      <a:r>
                        <a:rPr lang="en-US" sz="1800" dirty="0">
                          <a:solidFill>
                            <a:schemeClr val="accent3"/>
                          </a:solidFill>
                        </a:rPr>
                        <a:t>TOTAL SCORE</a:t>
                      </a:r>
                    </a:p>
                  </a:txBody>
                  <a:tcPr marL="68580" marR="68580" marT="34290" marB="34290">
                    <a:lnL w="1270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lnB>
                    <a:lnTlToBr w="12700" cmpd="sng">
                      <a:noFill/>
                      <a:prstDash val="solid"/>
                    </a:lnTlToBr>
                    <a:lnBlToTr w="12700" cmpd="sng">
                      <a:noFill/>
                      <a:prstDash val="solid"/>
                    </a:lnBlToTr>
                    <a:solidFill>
                      <a:srgbClr val="CBD2D7"/>
                    </a:solidFill>
                  </a:tcPr>
                </a:tc>
                <a:tc>
                  <a:txBody>
                    <a:bodyPr/>
                    <a:lstStyle/>
                    <a:p>
                      <a:endParaRPr lang="en-US" sz="1800" dirty="0">
                        <a:solidFill>
                          <a:schemeClr val="accent3"/>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lnB>
                    <a:lnTlToBr w="12700" cmpd="sng">
                      <a:noFill/>
                      <a:prstDash val="solid"/>
                    </a:lnTlToBr>
                    <a:lnBlToTr w="12700" cmpd="sng">
                      <a:noFill/>
                      <a:prstDash val="solid"/>
                    </a:lnBlToTr>
                    <a:solidFill>
                      <a:srgbClr val="CBD2D7"/>
                    </a:solidFill>
                  </a:tcPr>
                </a:tc>
                <a:tc>
                  <a:txBody>
                    <a:bodyPr/>
                    <a:lstStyle/>
                    <a:p>
                      <a:r>
                        <a:rPr lang="en-US" sz="1800" dirty="0">
                          <a:solidFill>
                            <a:schemeClr val="accent3"/>
                          </a:solidFill>
                        </a:rPr>
                        <a:t>___</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lnR>
                    <a:lnT w="12700" cap="flat" cmpd="sng" algn="ctr">
                      <a:solidFill>
                        <a:schemeClr val="tx1"/>
                      </a:solidFill>
                      <a:prstDash val="solid"/>
                      <a:round/>
                      <a:headEnd type="none" w="med" len="med"/>
                      <a:tailEnd type="none" w="med" len="med"/>
                    </a:lnT>
                    <a:lnB w="12700" cap="flat" cmpd="sng" algn="ctr">
                      <a:noFill/>
                      <a:prstDash val="solid"/>
                    </a:lnB>
                    <a:lnTlToBr w="12700" cmpd="sng">
                      <a:noFill/>
                      <a:prstDash val="solid"/>
                    </a:lnTlToBr>
                    <a:lnBlToTr w="12700" cmpd="sng">
                      <a:noFill/>
                      <a:prstDash val="solid"/>
                    </a:lnBlToTr>
                    <a:solidFill>
                      <a:srgbClr val="CBD2D7"/>
                    </a:solidFill>
                  </a:tcPr>
                </a:tc>
                <a:extLst>
                  <a:ext uri="{0D108BD9-81ED-4DB2-BD59-A6C34878D82A}">
                    <a16:rowId xmlns:a16="http://schemas.microsoft.com/office/drawing/2014/main" val="2760470374"/>
                  </a:ext>
                </a:extLst>
              </a:tr>
            </a:tbl>
          </a:graphicData>
        </a:graphic>
      </p:graphicFrame>
    </p:spTree>
    <p:extLst>
      <p:ext uri="{BB962C8B-B14F-4D97-AF65-F5344CB8AC3E}">
        <p14:creationId xmlns:p14="http://schemas.microsoft.com/office/powerpoint/2010/main" val="18078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80AF-3440-4240-B995-BF0DEA5E242E}"/>
              </a:ext>
            </a:extLst>
          </p:cNvPr>
          <p:cNvSpPr>
            <a:spLocks noGrp="1"/>
          </p:cNvSpPr>
          <p:nvPr>
            <p:ph type="title"/>
          </p:nvPr>
        </p:nvSpPr>
        <p:spPr>
          <a:xfrm>
            <a:off x="312234" y="56395"/>
            <a:ext cx="8530684" cy="720197"/>
          </a:xfrm>
        </p:spPr>
        <p:txBody>
          <a:bodyPr/>
          <a:lstStyle/>
          <a:p>
            <a:r>
              <a:rPr lang="en-US" sz="2400" dirty="0"/>
              <a:t>Impact of Integrating Depression Care Management with Management for Chronic Medical Conditions</a:t>
            </a:r>
          </a:p>
        </p:txBody>
      </p:sp>
      <p:sp>
        <p:nvSpPr>
          <p:cNvPr id="3" name="Text Placeholder 2">
            <a:extLst>
              <a:ext uri="{FF2B5EF4-FFF2-40B4-BE49-F238E27FC236}">
                <a16:creationId xmlns:a16="http://schemas.microsoft.com/office/drawing/2014/main" id="{1F0D2B4B-9A6E-4A4A-963C-E20A94DF6701}"/>
              </a:ext>
            </a:extLst>
          </p:cNvPr>
          <p:cNvSpPr>
            <a:spLocks noGrp="1"/>
          </p:cNvSpPr>
          <p:nvPr>
            <p:ph type="body" sz="quarter" idx="10"/>
          </p:nvPr>
        </p:nvSpPr>
        <p:spPr>
          <a:xfrm>
            <a:off x="0" y="4828029"/>
            <a:ext cx="9144000" cy="315471"/>
          </a:xfrm>
        </p:spPr>
        <p:txBody>
          <a:bodyPr/>
          <a:lstStyle/>
          <a:p>
            <a:r>
              <a:rPr lang="en-US" dirty="0" err="1"/>
              <a:t>Katon</a:t>
            </a:r>
            <a:r>
              <a:rPr lang="en-US" dirty="0"/>
              <a:t> WJ, et al. </a:t>
            </a:r>
            <a:r>
              <a:rPr lang="en-US" i="1" dirty="0"/>
              <a:t>N </a:t>
            </a:r>
            <a:r>
              <a:rPr lang="en-US" i="1" dirty="0" err="1"/>
              <a:t>Engl</a:t>
            </a:r>
            <a:r>
              <a:rPr lang="en-US" i="1" dirty="0"/>
              <a:t> J Med</a:t>
            </a:r>
            <a:r>
              <a:rPr lang="en-US" dirty="0"/>
              <a:t>. 2010; 363(27):2611-2620.</a:t>
            </a:r>
          </a:p>
        </p:txBody>
      </p:sp>
      <p:graphicFrame>
        <p:nvGraphicFramePr>
          <p:cNvPr id="5" name="Content Placeholder 5">
            <a:extLst>
              <a:ext uri="{FF2B5EF4-FFF2-40B4-BE49-F238E27FC236}">
                <a16:creationId xmlns:a16="http://schemas.microsoft.com/office/drawing/2014/main" id="{8405EFE0-5001-7942-901F-ADC0E08FB450}"/>
              </a:ext>
            </a:extLst>
          </p:cNvPr>
          <p:cNvGraphicFramePr>
            <a:graphicFrameLocks/>
          </p:cNvGraphicFramePr>
          <p:nvPr>
            <p:extLst>
              <p:ext uri="{D42A27DB-BD31-4B8C-83A1-F6EECF244321}">
                <p14:modId xmlns:p14="http://schemas.microsoft.com/office/powerpoint/2010/main" val="1081349286"/>
              </p:ext>
            </p:extLst>
          </p:nvPr>
        </p:nvGraphicFramePr>
        <p:xfrm>
          <a:off x="679740" y="1221039"/>
          <a:ext cx="7975997" cy="36004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423AA91-D4EB-2842-97BC-5FDD2DD413DE}"/>
              </a:ext>
            </a:extLst>
          </p:cNvPr>
          <p:cNvSpPr txBox="1"/>
          <p:nvPr/>
        </p:nvSpPr>
        <p:spPr>
          <a:xfrm rot="16200000">
            <a:off x="-615565" y="2696308"/>
            <a:ext cx="2207656" cy="553998"/>
          </a:xfrm>
          <a:prstGeom prst="rect">
            <a:avLst/>
          </a:prstGeom>
          <a:noFill/>
        </p:spPr>
        <p:txBody>
          <a:bodyPr wrap="none" rtlCol="0">
            <a:spAutoFit/>
          </a:bodyPr>
          <a:lstStyle/>
          <a:p>
            <a:pPr algn="ctr"/>
            <a:r>
              <a:rPr lang="en-US" sz="1500" dirty="0">
                <a:solidFill>
                  <a:schemeClr val="accent3"/>
                </a:solidFill>
              </a:rPr>
              <a:t>Patient With Medication</a:t>
            </a:r>
            <a:br>
              <a:rPr lang="en-US" sz="1500" dirty="0">
                <a:solidFill>
                  <a:schemeClr val="accent3"/>
                </a:solidFill>
              </a:rPr>
            </a:br>
            <a:r>
              <a:rPr lang="en-US" sz="1500" dirty="0">
                <a:solidFill>
                  <a:schemeClr val="accent3"/>
                </a:solidFill>
              </a:rPr>
              <a:t> Adjustments, %</a:t>
            </a:r>
          </a:p>
        </p:txBody>
      </p:sp>
      <p:sp>
        <p:nvSpPr>
          <p:cNvPr id="7" name="TextBox 6">
            <a:extLst>
              <a:ext uri="{FF2B5EF4-FFF2-40B4-BE49-F238E27FC236}">
                <a16:creationId xmlns:a16="http://schemas.microsoft.com/office/drawing/2014/main" id="{AEA462AD-37A9-F540-A97E-66B3400CD5A9}"/>
              </a:ext>
            </a:extLst>
          </p:cNvPr>
          <p:cNvSpPr txBox="1"/>
          <p:nvPr/>
        </p:nvSpPr>
        <p:spPr>
          <a:xfrm>
            <a:off x="1527464" y="2878810"/>
            <a:ext cx="971550" cy="300082"/>
          </a:xfrm>
          <a:prstGeom prst="rect">
            <a:avLst/>
          </a:prstGeom>
          <a:noFill/>
        </p:spPr>
        <p:txBody>
          <a:bodyPr wrap="square" rtlCol="0">
            <a:spAutoFit/>
          </a:bodyPr>
          <a:lstStyle/>
          <a:p>
            <a:pPr algn="ctr"/>
            <a:r>
              <a:rPr lang="en-US" sz="1350" i="1" dirty="0">
                <a:solidFill>
                  <a:schemeClr val="accent3"/>
                </a:solidFill>
              </a:rPr>
              <a:t>p</a:t>
            </a:r>
            <a:r>
              <a:rPr lang="en-US" sz="1350" dirty="0">
                <a:solidFill>
                  <a:schemeClr val="accent3"/>
                </a:solidFill>
              </a:rPr>
              <a:t> = .07</a:t>
            </a:r>
          </a:p>
        </p:txBody>
      </p:sp>
      <p:sp>
        <p:nvSpPr>
          <p:cNvPr id="8" name="TextBox 7">
            <a:extLst>
              <a:ext uri="{FF2B5EF4-FFF2-40B4-BE49-F238E27FC236}">
                <a16:creationId xmlns:a16="http://schemas.microsoft.com/office/drawing/2014/main" id="{A9CDE8E5-23A7-074B-9D38-00788863E268}"/>
              </a:ext>
            </a:extLst>
          </p:cNvPr>
          <p:cNvSpPr txBox="1"/>
          <p:nvPr/>
        </p:nvSpPr>
        <p:spPr>
          <a:xfrm>
            <a:off x="2997669" y="2557946"/>
            <a:ext cx="971550" cy="300082"/>
          </a:xfrm>
          <a:prstGeom prst="rect">
            <a:avLst/>
          </a:prstGeom>
          <a:noFill/>
        </p:spPr>
        <p:txBody>
          <a:bodyPr wrap="square" rtlCol="0">
            <a:spAutoFit/>
          </a:bodyPr>
          <a:lstStyle/>
          <a:p>
            <a:pPr algn="ctr"/>
            <a:r>
              <a:rPr lang="en-US" sz="1350" i="1" dirty="0">
                <a:solidFill>
                  <a:schemeClr val="accent3"/>
                </a:solidFill>
              </a:rPr>
              <a:t>p</a:t>
            </a:r>
            <a:r>
              <a:rPr lang="en-US" sz="1350" dirty="0">
                <a:solidFill>
                  <a:schemeClr val="accent3"/>
                </a:solidFill>
              </a:rPr>
              <a:t> = .006</a:t>
            </a:r>
          </a:p>
        </p:txBody>
      </p:sp>
      <p:sp>
        <p:nvSpPr>
          <p:cNvPr id="9" name="TextBox 8">
            <a:extLst>
              <a:ext uri="{FF2B5EF4-FFF2-40B4-BE49-F238E27FC236}">
                <a16:creationId xmlns:a16="http://schemas.microsoft.com/office/drawing/2014/main" id="{14EC39DD-6408-D041-A150-2619EFBD1D6A}"/>
              </a:ext>
            </a:extLst>
          </p:cNvPr>
          <p:cNvSpPr txBox="1"/>
          <p:nvPr/>
        </p:nvSpPr>
        <p:spPr>
          <a:xfrm>
            <a:off x="4447092" y="2459134"/>
            <a:ext cx="971550" cy="300082"/>
          </a:xfrm>
          <a:prstGeom prst="rect">
            <a:avLst/>
          </a:prstGeom>
          <a:noFill/>
        </p:spPr>
        <p:txBody>
          <a:bodyPr wrap="square" rtlCol="0">
            <a:spAutoFit/>
          </a:bodyPr>
          <a:lstStyle/>
          <a:p>
            <a:pPr algn="ctr"/>
            <a:r>
              <a:rPr lang="en-US" sz="1350" i="1" dirty="0">
                <a:solidFill>
                  <a:schemeClr val="accent3"/>
                </a:solidFill>
              </a:rPr>
              <a:t>p</a:t>
            </a:r>
            <a:r>
              <a:rPr lang="en-US" sz="1350" dirty="0">
                <a:solidFill>
                  <a:schemeClr val="accent3"/>
                </a:solidFill>
              </a:rPr>
              <a:t> = .08</a:t>
            </a:r>
          </a:p>
        </p:txBody>
      </p:sp>
      <p:sp>
        <p:nvSpPr>
          <p:cNvPr id="10" name="TextBox 9">
            <a:extLst>
              <a:ext uri="{FF2B5EF4-FFF2-40B4-BE49-F238E27FC236}">
                <a16:creationId xmlns:a16="http://schemas.microsoft.com/office/drawing/2014/main" id="{BE877C2D-BF89-B340-8F38-F4C559CFDB00}"/>
              </a:ext>
            </a:extLst>
          </p:cNvPr>
          <p:cNvSpPr txBox="1"/>
          <p:nvPr/>
        </p:nvSpPr>
        <p:spPr>
          <a:xfrm>
            <a:off x="5893377" y="1922503"/>
            <a:ext cx="971550" cy="300082"/>
          </a:xfrm>
          <a:prstGeom prst="rect">
            <a:avLst/>
          </a:prstGeom>
          <a:noFill/>
        </p:spPr>
        <p:txBody>
          <a:bodyPr wrap="square" rtlCol="0">
            <a:spAutoFit/>
          </a:bodyPr>
          <a:lstStyle/>
          <a:p>
            <a:pPr algn="ctr"/>
            <a:r>
              <a:rPr lang="en-US" sz="1350" i="1" dirty="0">
                <a:solidFill>
                  <a:schemeClr val="accent3"/>
                </a:solidFill>
              </a:rPr>
              <a:t>p</a:t>
            </a:r>
            <a:r>
              <a:rPr lang="en-US" sz="1350" dirty="0">
                <a:solidFill>
                  <a:schemeClr val="accent3"/>
                </a:solidFill>
              </a:rPr>
              <a:t> &lt; .001</a:t>
            </a:r>
          </a:p>
        </p:txBody>
      </p:sp>
      <p:sp>
        <p:nvSpPr>
          <p:cNvPr id="11" name="TextBox 10">
            <a:extLst>
              <a:ext uri="{FF2B5EF4-FFF2-40B4-BE49-F238E27FC236}">
                <a16:creationId xmlns:a16="http://schemas.microsoft.com/office/drawing/2014/main" id="{C353EBD0-FC05-A741-97F8-D4BB6073904B}"/>
              </a:ext>
            </a:extLst>
          </p:cNvPr>
          <p:cNvSpPr txBox="1"/>
          <p:nvPr/>
        </p:nvSpPr>
        <p:spPr>
          <a:xfrm>
            <a:off x="7340258" y="1719438"/>
            <a:ext cx="971550" cy="300082"/>
          </a:xfrm>
          <a:prstGeom prst="rect">
            <a:avLst/>
          </a:prstGeom>
          <a:noFill/>
        </p:spPr>
        <p:txBody>
          <a:bodyPr wrap="square" rtlCol="0">
            <a:spAutoFit/>
          </a:bodyPr>
          <a:lstStyle/>
          <a:p>
            <a:pPr algn="ctr"/>
            <a:r>
              <a:rPr lang="en-US" sz="1350" i="1" dirty="0">
                <a:solidFill>
                  <a:schemeClr val="accent3"/>
                </a:solidFill>
              </a:rPr>
              <a:t>p</a:t>
            </a:r>
            <a:r>
              <a:rPr lang="en-US" sz="1350" dirty="0">
                <a:solidFill>
                  <a:schemeClr val="accent3"/>
                </a:solidFill>
              </a:rPr>
              <a:t> &lt; .001</a:t>
            </a:r>
          </a:p>
        </p:txBody>
      </p:sp>
    </p:spTree>
    <p:extLst>
      <p:ext uri="{BB962C8B-B14F-4D97-AF65-F5344CB8AC3E}">
        <p14:creationId xmlns:p14="http://schemas.microsoft.com/office/powerpoint/2010/main" val="196316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1BF0-C9F0-6F46-AE96-D2AB6A436D00}"/>
              </a:ext>
            </a:extLst>
          </p:cNvPr>
          <p:cNvSpPr>
            <a:spLocks noGrp="1"/>
          </p:cNvSpPr>
          <p:nvPr>
            <p:ph type="title"/>
          </p:nvPr>
        </p:nvSpPr>
        <p:spPr>
          <a:xfrm>
            <a:off x="312234" y="-48249"/>
            <a:ext cx="8530684" cy="929485"/>
          </a:xfrm>
        </p:spPr>
        <p:txBody>
          <a:bodyPr/>
          <a:lstStyle/>
          <a:p>
            <a:r>
              <a:rPr lang="en-US" sz="3200" dirty="0"/>
              <a:t>Sample Strategy to Incorporate MBC into Your Clinical Practice</a:t>
            </a:r>
            <a:endParaRPr lang="en-US" dirty="0"/>
          </a:p>
        </p:txBody>
      </p:sp>
      <p:sp>
        <p:nvSpPr>
          <p:cNvPr id="3" name="Text Placeholder 2">
            <a:extLst>
              <a:ext uri="{FF2B5EF4-FFF2-40B4-BE49-F238E27FC236}">
                <a16:creationId xmlns:a16="http://schemas.microsoft.com/office/drawing/2014/main" id="{5E22DB24-3816-6340-AC71-87A0B9C906F6}"/>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A80485D1-F727-3A43-AA50-FA87C01D2245}"/>
              </a:ext>
            </a:extLst>
          </p:cNvPr>
          <p:cNvSpPr>
            <a:spLocks noGrp="1"/>
          </p:cNvSpPr>
          <p:nvPr>
            <p:ph sz="quarter" idx="11"/>
          </p:nvPr>
        </p:nvSpPr>
        <p:spPr/>
        <p:txBody>
          <a:bodyPr/>
          <a:lstStyle/>
          <a:p>
            <a:r>
              <a:rPr lang="en-US" sz="2400" b="1" dirty="0"/>
              <a:t>Step 1: </a:t>
            </a:r>
            <a:r>
              <a:rPr lang="en-US" sz="2400" dirty="0"/>
              <a:t>Identify target condition(s)</a:t>
            </a:r>
          </a:p>
          <a:p>
            <a:r>
              <a:rPr lang="en-US" sz="2400" b="1" dirty="0"/>
              <a:t>Step 2: </a:t>
            </a:r>
            <a:r>
              <a:rPr lang="en-US" sz="2400" dirty="0"/>
              <a:t>Identify best measures validated for your clinical setting</a:t>
            </a:r>
          </a:p>
          <a:p>
            <a:r>
              <a:rPr lang="en-US" sz="2400" b="1" dirty="0"/>
              <a:t>Step 3: </a:t>
            </a:r>
            <a:r>
              <a:rPr lang="en-US" sz="2400" dirty="0"/>
              <a:t>Create methods to improve ease of administration of instruments and data extraction</a:t>
            </a:r>
          </a:p>
          <a:p>
            <a:r>
              <a:rPr lang="en-US" sz="2400" b="1" dirty="0"/>
              <a:t>Step 4: </a:t>
            </a:r>
            <a:r>
              <a:rPr lang="en-US" sz="2400" dirty="0"/>
              <a:t>Establish and implement standard operating procedure for screening and MBC</a:t>
            </a:r>
          </a:p>
          <a:p>
            <a:r>
              <a:rPr lang="en-US" sz="2400" b="1" dirty="0"/>
              <a:t>Step 5: </a:t>
            </a:r>
            <a:r>
              <a:rPr lang="en-US" sz="2400" dirty="0"/>
              <a:t>Engage in continuous quality improvement processes to evaluate implementation</a:t>
            </a:r>
          </a:p>
          <a:p>
            <a:endParaRPr lang="en-US" sz="2400" dirty="0"/>
          </a:p>
        </p:txBody>
      </p:sp>
    </p:spTree>
    <p:extLst>
      <p:ext uri="{BB962C8B-B14F-4D97-AF65-F5344CB8AC3E}">
        <p14:creationId xmlns:p14="http://schemas.microsoft.com/office/powerpoint/2010/main" val="443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D6F62C-3DCB-A943-81E3-C3AF9653755A}"/>
              </a:ext>
            </a:extLst>
          </p:cNvPr>
          <p:cNvSpPr txBox="1"/>
          <p:nvPr/>
        </p:nvSpPr>
        <p:spPr>
          <a:xfrm>
            <a:off x="3312891" y="2169562"/>
            <a:ext cx="1326004" cy="3046988"/>
          </a:xfrm>
          <a:prstGeom prst="rect">
            <a:avLst/>
          </a:prstGeom>
          <a:noFill/>
          <a:effectLst/>
        </p:spPr>
        <p:txBody>
          <a:bodyPr wrap="square" rtlCol="0">
            <a:spAutoFit/>
          </a:bodyPr>
          <a:lstStyle/>
          <a:p>
            <a:pPr algn="ctr"/>
            <a:r>
              <a:rPr lang="en-US" sz="19200" b="1" dirty="0">
                <a:solidFill>
                  <a:schemeClr val="accent2"/>
                </a:solidFill>
              </a:rPr>
              <a:t>2</a:t>
            </a:r>
          </a:p>
        </p:txBody>
      </p:sp>
      <p:sp>
        <p:nvSpPr>
          <p:cNvPr id="9" name="Title 3">
            <a:extLst>
              <a:ext uri="{FF2B5EF4-FFF2-40B4-BE49-F238E27FC236}">
                <a16:creationId xmlns:a16="http://schemas.microsoft.com/office/drawing/2014/main" id="{804F4EA7-DACF-D74B-AE88-185E757F7339}"/>
              </a:ext>
            </a:extLst>
          </p:cNvPr>
          <p:cNvSpPr txBox="1">
            <a:spLocks/>
          </p:cNvSpPr>
          <p:nvPr/>
        </p:nvSpPr>
        <p:spPr>
          <a:xfrm>
            <a:off x="486384" y="3377691"/>
            <a:ext cx="2866416" cy="526298"/>
          </a:xfrm>
          <a:prstGeom prst="rect">
            <a:avLst/>
          </a:prstGeom>
          <a:effectLst/>
        </p:spPr>
        <p:txBody>
          <a:bodyPr vert="horz" wrap="square" lIns="0" tIns="0" rIns="0" bIns="0" rtlCol="0" anchor="b" anchorCtr="0">
            <a:spAutoFit/>
          </a:bodyPr>
          <a:lstStyle>
            <a:lvl1pPr algn="l" defTabSz="914400" rtl="0" eaLnBrk="1" latinLnBrk="0" hangingPunct="1">
              <a:lnSpc>
                <a:spcPct val="90000"/>
              </a:lnSpc>
              <a:spcBef>
                <a:spcPct val="0"/>
              </a:spcBef>
              <a:buNone/>
              <a:defRPr sz="3100" b="1" i="0" kern="1200" cap="none" spc="80" baseline="0">
                <a:ln w="19050">
                  <a:solidFill>
                    <a:schemeClr val="accent1"/>
                  </a:solidFill>
                </a:ln>
                <a:solidFill>
                  <a:schemeClr val="accent1"/>
                </a:solidFill>
                <a:effectLst/>
                <a:latin typeface="+mj-lt"/>
                <a:ea typeface="+mj-ea"/>
                <a:cs typeface="+mj-cs"/>
              </a:defRPr>
            </a:lvl1pPr>
          </a:lstStyle>
          <a:p>
            <a:r>
              <a:rPr lang="en-US" sz="3800" spc="120" dirty="0"/>
              <a:t>LEARNING</a:t>
            </a:r>
          </a:p>
        </p:txBody>
      </p:sp>
      <p:sp>
        <p:nvSpPr>
          <p:cNvPr id="10" name="Title 3">
            <a:extLst>
              <a:ext uri="{FF2B5EF4-FFF2-40B4-BE49-F238E27FC236}">
                <a16:creationId xmlns:a16="http://schemas.microsoft.com/office/drawing/2014/main" id="{44D982BC-FAA2-2945-AF7F-6601673FC918}"/>
              </a:ext>
            </a:extLst>
          </p:cNvPr>
          <p:cNvSpPr txBox="1">
            <a:spLocks/>
          </p:cNvSpPr>
          <p:nvPr/>
        </p:nvSpPr>
        <p:spPr>
          <a:xfrm>
            <a:off x="486384" y="3895948"/>
            <a:ext cx="2866416" cy="498598"/>
          </a:xfrm>
          <a:prstGeom prst="rect">
            <a:avLst/>
          </a:prstGeom>
          <a:effectLst/>
        </p:spPr>
        <p:txBody>
          <a:bodyPr vert="horz" wrap="square" lIns="0" tIns="0" rIns="0" bIns="0" rtlCol="0" anchor="b" anchorCtr="0">
            <a:spAutoFit/>
          </a:bodyPr>
          <a:lstStyle>
            <a:lvl1pPr algn="l" defTabSz="914400" rtl="0" eaLnBrk="1" latinLnBrk="0" hangingPunct="1">
              <a:lnSpc>
                <a:spcPct val="90000"/>
              </a:lnSpc>
              <a:spcBef>
                <a:spcPct val="0"/>
              </a:spcBef>
              <a:buNone/>
              <a:defRPr sz="3100" b="1" i="0" kern="1200" cap="none" spc="80" baseline="0">
                <a:ln w="19050">
                  <a:solidFill>
                    <a:schemeClr val="accent1"/>
                  </a:solidFill>
                </a:ln>
                <a:solidFill>
                  <a:schemeClr val="accent1"/>
                </a:solidFill>
                <a:effectLst/>
                <a:latin typeface="+mj-lt"/>
                <a:ea typeface="+mj-ea"/>
                <a:cs typeface="+mj-cs"/>
              </a:defRPr>
            </a:lvl1pPr>
          </a:lstStyle>
          <a:p>
            <a:r>
              <a:rPr lang="en-US" sz="3600" b="0" dirty="0"/>
              <a:t>OBJECTIVE</a:t>
            </a:r>
          </a:p>
        </p:txBody>
      </p:sp>
      <p:sp>
        <p:nvSpPr>
          <p:cNvPr id="11" name="Title 25">
            <a:extLst>
              <a:ext uri="{FF2B5EF4-FFF2-40B4-BE49-F238E27FC236}">
                <a16:creationId xmlns:a16="http://schemas.microsoft.com/office/drawing/2014/main" id="{BCD40318-6BCC-4A41-808F-DA43B6B9732B}"/>
              </a:ext>
            </a:extLst>
          </p:cNvPr>
          <p:cNvSpPr txBox="1">
            <a:spLocks/>
          </p:cNvSpPr>
          <p:nvPr/>
        </p:nvSpPr>
        <p:spPr>
          <a:xfrm>
            <a:off x="454087" y="257750"/>
            <a:ext cx="5394960" cy="1938992"/>
          </a:xfrm>
          <a:prstGeom prst="rect">
            <a:avLst/>
          </a:prstGeom>
          <a:effectLst/>
        </p:spPr>
        <p:txBody>
          <a:bodyPr vert="horz" wrap="square" lIns="0" tIns="0" rIns="0" bIns="0" rtlCol="0" anchor="b" anchorCtr="0">
            <a:spAutoFit/>
          </a:bodyPr>
          <a:lstStyle>
            <a:lvl1pPr algn="l" defTabSz="914400" rtl="0" eaLnBrk="1" latinLnBrk="0" hangingPunct="1">
              <a:lnSpc>
                <a:spcPct val="90000"/>
              </a:lnSpc>
              <a:spcBef>
                <a:spcPct val="0"/>
              </a:spcBef>
              <a:buNone/>
              <a:defRPr sz="2800" b="1" i="0" kern="1200" cap="none" spc="40" baseline="0">
                <a:ln w="19050">
                  <a:noFill/>
                </a:ln>
                <a:solidFill>
                  <a:schemeClr val="accent1"/>
                </a:solidFill>
                <a:effectLst/>
                <a:latin typeface="+mj-lt"/>
                <a:ea typeface="+mj-ea"/>
                <a:cs typeface="+mj-cs"/>
              </a:defRPr>
            </a:lvl1pPr>
          </a:lstStyle>
          <a:p>
            <a:r>
              <a:rPr lang="en-US" dirty="0"/>
              <a:t>Evaluate the impact of antidepressants with unique MOAs on safety, efficacy, and tolerability relative to traditional antidepressants. </a:t>
            </a:r>
          </a:p>
        </p:txBody>
      </p:sp>
    </p:spTree>
    <p:extLst>
      <p:ext uri="{BB962C8B-B14F-4D97-AF65-F5344CB8AC3E}">
        <p14:creationId xmlns:p14="http://schemas.microsoft.com/office/powerpoint/2010/main" val="292212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6708-EEFE-BD49-B097-8F2DDB6F3545}"/>
              </a:ext>
            </a:extLst>
          </p:cNvPr>
          <p:cNvSpPr>
            <a:spLocks noGrp="1"/>
          </p:cNvSpPr>
          <p:nvPr>
            <p:ph type="title"/>
          </p:nvPr>
        </p:nvSpPr>
        <p:spPr/>
        <p:txBody>
          <a:bodyPr/>
          <a:lstStyle/>
          <a:p>
            <a:r>
              <a:rPr lang="en-US" dirty="0"/>
              <a:t>Principles of MDD Treatment</a:t>
            </a:r>
          </a:p>
        </p:txBody>
      </p:sp>
      <p:sp>
        <p:nvSpPr>
          <p:cNvPr id="3" name="Text Placeholder 2">
            <a:extLst>
              <a:ext uri="{FF2B5EF4-FFF2-40B4-BE49-F238E27FC236}">
                <a16:creationId xmlns:a16="http://schemas.microsoft.com/office/drawing/2014/main" id="{49CDFB9C-ECBE-6C43-860C-60D9742FAEF6}"/>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051E5FD7-D6F0-AE41-AED3-A7DE28678D44}"/>
              </a:ext>
            </a:extLst>
          </p:cNvPr>
          <p:cNvSpPr>
            <a:spLocks noGrp="1"/>
          </p:cNvSpPr>
          <p:nvPr>
            <p:ph sz="quarter" idx="11"/>
          </p:nvPr>
        </p:nvSpPr>
        <p:spPr/>
        <p:txBody>
          <a:bodyPr/>
          <a:lstStyle/>
          <a:p>
            <a:pPr>
              <a:spcBef>
                <a:spcPts val="85"/>
              </a:spcBef>
              <a:spcAft>
                <a:spcPts val="85"/>
              </a:spcAft>
            </a:pPr>
            <a:r>
              <a:rPr lang="en-US" sz="2400" dirty="0"/>
              <a:t>Remission </a:t>
            </a:r>
            <a:r>
              <a:rPr lang="en-US" sz="2400" dirty="0">
                <a:latin typeface="Arial" panose="020B0604020202020204" pitchFamily="34" charset="0"/>
                <a:cs typeface="Arial" panose="020B0604020202020204" pitchFamily="34" charset="0"/>
              </a:rPr>
              <a:t>and functional recovery are the goals – patients tell us that they value quality of life more than symptom reduction</a:t>
            </a:r>
          </a:p>
          <a:p>
            <a:pPr>
              <a:spcBef>
                <a:spcPts val="85"/>
              </a:spcBef>
              <a:spcAft>
                <a:spcPts val="85"/>
              </a:spcAft>
            </a:pPr>
            <a:r>
              <a:rPr lang="en-US" sz="2400" dirty="0">
                <a:latin typeface="Arial" panose="020B0604020202020204" pitchFamily="34" charset="0"/>
                <a:cs typeface="Arial" panose="020B0604020202020204" pitchFamily="34" charset="0"/>
              </a:rPr>
              <a:t>Measurement based care points the way to remission</a:t>
            </a:r>
          </a:p>
          <a:p>
            <a:pPr>
              <a:spcBef>
                <a:spcPts val="85"/>
              </a:spcBef>
              <a:spcAft>
                <a:spcPts val="85"/>
              </a:spcAft>
            </a:pPr>
            <a:r>
              <a:rPr lang="en-US" sz="2400" dirty="0">
                <a:latin typeface="Arial" panose="020B0604020202020204" pitchFamily="34" charset="0"/>
                <a:cs typeface="Arial" panose="020B0604020202020204" pitchFamily="34" charset="0"/>
              </a:rPr>
              <a:t>Many established therapies to pick from</a:t>
            </a:r>
          </a:p>
          <a:p>
            <a:pPr>
              <a:spcBef>
                <a:spcPts val="85"/>
              </a:spcBef>
              <a:spcAft>
                <a:spcPts val="85"/>
              </a:spcAft>
            </a:pPr>
            <a:r>
              <a:rPr lang="en-US" sz="2400" dirty="0">
                <a:latin typeface="Arial" panose="020B0604020202020204" pitchFamily="34" charset="0"/>
                <a:cs typeface="Arial" panose="020B0604020202020204" pitchFamily="34" charset="0"/>
              </a:rPr>
              <a:t>Patient preference often determines entry point and is  important for both adherence and likelihood of benefit</a:t>
            </a:r>
          </a:p>
          <a:p>
            <a:pPr>
              <a:spcBef>
                <a:spcPts val="85"/>
              </a:spcBef>
              <a:spcAft>
                <a:spcPts val="85"/>
              </a:spcAft>
            </a:pPr>
            <a:r>
              <a:rPr lang="en-US" sz="2400" dirty="0">
                <a:latin typeface="Arial" panose="020B0604020202020204" pitchFamily="34" charset="0"/>
                <a:cs typeface="Arial" panose="020B0604020202020204" pitchFamily="34" charset="0"/>
              </a:rPr>
              <a:t>Safer, less expensive proven treatments often used first</a:t>
            </a:r>
          </a:p>
          <a:p>
            <a:pPr>
              <a:spcBef>
                <a:spcPts val="85"/>
              </a:spcBef>
              <a:spcAft>
                <a:spcPts val="85"/>
              </a:spcAft>
            </a:pPr>
            <a:r>
              <a:rPr lang="en-US" sz="2400" dirty="0">
                <a:latin typeface="Arial" panose="020B0604020202020204" pitchFamily="34" charset="0"/>
                <a:cs typeface="Arial" panose="020B0604020202020204" pitchFamily="34" charset="0"/>
              </a:rPr>
              <a:t>Subsequent interventions tend toward greater complexity and higher side effect burden</a:t>
            </a:r>
          </a:p>
          <a:p>
            <a:pPr>
              <a:spcBef>
                <a:spcPts val="85"/>
              </a:spcBef>
              <a:spcAft>
                <a:spcPts val="85"/>
              </a:spcAft>
            </a:pPr>
            <a:endParaRPr lang="en-US" sz="2400" dirty="0"/>
          </a:p>
        </p:txBody>
      </p:sp>
    </p:spTree>
    <p:extLst>
      <p:ext uri="{BB962C8B-B14F-4D97-AF65-F5344CB8AC3E}">
        <p14:creationId xmlns:p14="http://schemas.microsoft.com/office/powerpoint/2010/main" val="207418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8A47-9746-9A43-BD48-F6F6B688CA41}"/>
              </a:ext>
            </a:extLst>
          </p:cNvPr>
          <p:cNvSpPr>
            <a:spLocks noGrp="1"/>
          </p:cNvSpPr>
          <p:nvPr>
            <p:ph type="title"/>
          </p:nvPr>
        </p:nvSpPr>
        <p:spPr>
          <a:xfrm>
            <a:off x="312234" y="187200"/>
            <a:ext cx="8530684" cy="458587"/>
          </a:xfrm>
        </p:spPr>
        <p:txBody>
          <a:bodyPr/>
          <a:lstStyle/>
          <a:p>
            <a:r>
              <a:rPr lang="en-US" sz="2800" dirty="0"/>
              <a:t>Treating Depression in the “Real World”</a:t>
            </a:r>
            <a:endParaRPr lang="en-US" sz="3200" dirty="0"/>
          </a:p>
        </p:txBody>
      </p:sp>
      <p:sp>
        <p:nvSpPr>
          <p:cNvPr id="3" name="Text Placeholder 2">
            <a:extLst>
              <a:ext uri="{FF2B5EF4-FFF2-40B4-BE49-F238E27FC236}">
                <a16:creationId xmlns:a16="http://schemas.microsoft.com/office/drawing/2014/main" id="{5F5F248D-FAF8-D84D-B2C1-EB4375EE93E6}"/>
              </a:ext>
            </a:extLst>
          </p:cNvPr>
          <p:cNvSpPr>
            <a:spLocks noGrp="1"/>
          </p:cNvSpPr>
          <p:nvPr>
            <p:ph type="body" sz="quarter" idx="10"/>
          </p:nvPr>
        </p:nvSpPr>
        <p:spPr>
          <a:xfrm>
            <a:off x="0" y="4828029"/>
            <a:ext cx="9144000" cy="315471"/>
          </a:xfrm>
        </p:spPr>
        <p:txBody>
          <a:bodyPr/>
          <a:lstStyle/>
          <a:p>
            <a:r>
              <a:rPr lang="en-US" dirty="0" err="1">
                <a:latin typeface="Arial" panose="020B0604020202020204" pitchFamily="34" charset="0"/>
                <a:cs typeface="Arial" panose="020B0604020202020204" pitchFamily="34" charset="0"/>
              </a:rPr>
              <a:t>Gaynes</a:t>
            </a:r>
            <a:r>
              <a:rPr lang="en-US" dirty="0">
                <a:latin typeface="Arial" panose="020B0604020202020204" pitchFamily="34" charset="0"/>
                <a:cs typeface="Arial" panose="020B0604020202020204" pitchFamily="34" charset="0"/>
              </a:rPr>
              <a:t> B, et al. </a:t>
            </a:r>
            <a:r>
              <a:rPr lang="en-US" i="1" dirty="0">
                <a:latin typeface="Arial" panose="020B0604020202020204" pitchFamily="34" charset="0"/>
                <a:cs typeface="Arial" panose="020B0604020202020204" pitchFamily="34" charset="0"/>
              </a:rPr>
              <a:t>Cleve Clin J Med</a:t>
            </a:r>
            <a:r>
              <a:rPr lang="en-US" dirty="0">
                <a:latin typeface="Arial" panose="020B0604020202020204" pitchFamily="34" charset="0"/>
                <a:cs typeface="Arial" panose="020B0604020202020204" pitchFamily="34" charset="0"/>
              </a:rPr>
              <a:t>. 2008;75(1):57-66.</a:t>
            </a:r>
          </a:p>
        </p:txBody>
      </p:sp>
      <p:sp>
        <p:nvSpPr>
          <p:cNvPr id="4" name="Content Placeholder 3">
            <a:extLst>
              <a:ext uri="{FF2B5EF4-FFF2-40B4-BE49-F238E27FC236}">
                <a16:creationId xmlns:a16="http://schemas.microsoft.com/office/drawing/2014/main" id="{E1AE3637-709E-6F4A-9FD7-10AD3C4CC778}"/>
              </a:ext>
            </a:extLst>
          </p:cNvPr>
          <p:cNvSpPr>
            <a:spLocks noGrp="1"/>
          </p:cNvSpPr>
          <p:nvPr>
            <p:ph sz="quarter" idx="11"/>
          </p:nvPr>
        </p:nvSpPr>
        <p:spPr/>
        <p:txBody>
          <a:bodyPr/>
          <a:lstStyle/>
          <a:p>
            <a:pPr>
              <a:spcBef>
                <a:spcPts val="85"/>
              </a:spcBef>
              <a:spcAft>
                <a:spcPts val="85"/>
              </a:spcAft>
            </a:pPr>
            <a:r>
              <a:rPr lang="en-US" sz="2400" dirty="0"/>
              <a:t>Remission and recovery, not response, are the goals</a:t>
            </a:r>
          </a:p>
          <a:p>
            <a:pPr>
              <a:spcBef>
                <a:spcPts val="85"/>
              </a:spcBef>
              <a:spcAft>
                <a:spcPts val="85"/>
              </a:spcAft>
            </a:pPr>
            <a:r>
              <a:rPr lang="en-US" sz="2400" dirty="0"/>
              <a:t>Should first treatment fail to produce desired outcome, either switching or adjunctive strategies are reasonable</a:t>
            </a:r>
          </a:p>
          <a:p>
            <a:pPr>
              <a:spcBef>
                <a:spcPts val="85"/>
              </a:spcBef>
              <a:spcAft>
                <a:spcPts val="85"/>
              </a:spcAft>
            </a:pPr>
            <a:r>
              <a:rPr lang="en-US" sz="2400" dirty="0"/>
              <a:t>For many patients, sequential trials of </a:t>
            </a:r>
            <a:r>
              <a:rPr lang="en-US" sz="2400" b="1" dirty="0"/>
              <a:t>“sustained, vigorously dosed”</a:t>
            </a:r>
            <a:r>
              <a:rPr lang="en-US" sz="2400" dirty="0"/>
              <a:t> antidepressant medications are necessary for remission</a:t>
            </a:r>
          </a:p>
          <a:p>
            <a:pPr>
              <a:spcBef>
                <a:spcPts val="85"/>
              </a:spcBef>
              <a:spcAft>
                <a:spcPts val="85"/>
              </a:spcAft>
            </a:pPr>
            <a:r>
              <a:rPr lang="en-US" sz="2400" dirty="0"/>
              <a:t>Likelihood of remission progressively decreases after 2 adequate treatment trials, suggesting need to maximize/optimize efforts during the first few months of therapy</a:t>
            </a:r>
          </a:p>
          <a:p>
            <a:pPr>
              <a:spcBef>
                <a:spcPts val="85"/>
              </a:spcBef>
              <a:spcAft>
                <a:spcPts val="85"/>
              </a:spcAft>
            </a:pPr>
            <a:endParaRPr lang="en-US" sz="2400" dirty="0"/>
          </a:p>
          <a:p>
            <a:pPr>
              <a:spcBef>
                <a:spcPts val="85"/>
              </a:spcBef>
              <a:spcAft>
                <a:spcPts val="85"/>
              </a:spcAft>
            </a:pPr>
            <a:endParaRPr lang="en-US" sz="2400" dirty="0"/>
          </a:p>
        </p:txBody>
      </p:sp>
    </p:spTree>
    <p:extLst>
      <p:ext uri="{BB962C8B-B14F-4D97-AF65-F5344CB8AC3E}">
        <p14:creationId xmlns:p14="http://schemas.microsoft.com/office/powerpoint/2010/main" val="325433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048A-08B7-EF4C-9711-F101D9206F03}"/>
              </a:ext>
            </a:extLst>
          </p:cNvPr>
          <p:cNvSpPr>
            <a:spLocks noGrp="1"/>
          </p:cNvSpPr>
          <p:nvPr>
            <p:ph type="title"/>
          </p:nvPr>
        </p:nvSpPr>
        <p:spPr/>
        <p:txBody>
          <a:bodyPr/>
          <a:lstStyle/>
          <a:p>
            <a:r>
              <a:rPr lang="en-US" dirty="0"/>
              <a:t>Is Barbara Doing Better?</a:t>
            </a:r>
          </a:p>
        </p:txBody>
      </p:sp>
      <p:sp>
        <p:nvSpPr>
          <p:cNvPr id="3" name="Content Placeholder 2">
            <a:extLst>
              <a:ext uri="{FF2B5EF4-FFF2-40B4-BE49-F238E27FC236}">
                <a16:creationId xmlns:a16="http://schemas.microsoft.com/office/drawing/2014/main" id="{959BAD8D-0790-BC44-B37F-37703BAFD464}"/>
              </a:ext>
            </a:extLst>
          </p:cNvPr>
          <p:cNvSpPr>
            <a:spLocks noGrp="1"/>
          </p:cNvSpPr>
          <p:nvPr>
            <p:ph idx="1"/>
          </p:nvPr>
        </p:nvSpPr>
        <p:spPr>
          <a:xfrm>
            <a:off x="854110" y="1330213"/>
            <a:ext cx="6207090" cy="2783326"/>
          </a:xfrm>
        </p:spPr>
        <p:txBody>
          <a:bodyPr/>
          <a:lstStyle/>
          <a:p>
            <a:pPr marL="380990" indent="-380990">
              <a:spcBef>
                <a:spcPts val="85"/>
              </a:spcBef>
              <a:spcAft>
                <a:spcPts val="85"/>
              </a:spcAft>
              <a:buClr>
                <a:schemeClr val="accent6">
                  <a:lumMod val="75000"/>
                </a:schemeClr>
              </a:buClr>
            </a:pPr>
            <a:r>
              <a:rPr lang="en-US" sz="2000" dirty="0">
                <a:latin typeface="Arial" panose="020B0604020202020204" pitchFamily="34" charset="0"/>
                <a:cs typeface="Arial" panose="020B0604020202020204" pitchFamily="34" charset="0"/>
              </a:rPr>
              <a:t>Visit 2 (week 3)</a:t>
            </a:r>
          </a:p>
          <a:p>
            <a:pPr marL="774690" lvl="1" indent="-380990">
              <a:spcBef>
                <a:spcPts val="85"/>
              </a:spcBef>
              <a:spcAft>
                <a:spcPts val="85"/>
              </a:spcAft>
              <a:buClr>
                <a:schemeClr val="accent6">
                  <a:lumMod val="75000"/>
                </a:schemeClr>
              </a:buClr>
            </a:pPr>
            <a:r>
              <a:rPr lang="en-US" sz="1600" dirty="0">
                <a:latin typeface="Arial" panose="020B0604020202020204" pitchFamily="34" charset="0"/>
                <a:cs typeface="Arial" panose="020B0604020202020204" pitchFamily="34" charset="0"/>
              </a:rPr>
              <a:t>Started on sertraline 50 mg po </a:t>
            </a:r>
            <a:r>
              <a:rPr lang="en-US" sz="1600" dirty="0" err="1">
                <a:latin typeface="Arial" panose="020B0604020202020204" pitchFamily="34" charset="0"/>
                <a:cs typeface="Arial" panose="020B0604020202020204" pitchFamily="34" charset="0"/>
              </a:rPr>
              <a:t>qd</a:t>
            </a:r>
            <a:r>
              <a:rPr lang="en-US" sz="1600" dirty="0">
                <a:latin typeface="Arial" panose="020B0604020202020204" pitchFamily="34" charset="0"/>
                <a:cs typeface="Arial" panose="020B0604020202020204" pitchFamily="34" charset="0"/>
              </a:rPr>
              <a:t>; titrated to 100 mg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po </a:t>
            </a:r>
            <a:r>
              <a:rPr lang="en-US" sz="1600" dirty="0" err="1">
                <a:latin typeface="Arial" panose="020B0604020202020204" pitchFamily="34" charset="0"/>
                <a:cs typeface="Arial" panose="020B0604020202020204" pitchFamily="34" charset="0"/>
              </a:rPr>
              <a:t>qd</a:t>
            </a:r>
            <a:r>
              <a:rPr lang="en-US" sz="1600" dirty="0">
                <a:latin typeface="Arial" panose="020B0604020202020204" pitchFamily="34" charset="0"/>
                <a:cs typeface="Arial" panose="020B0604020202020204" pitchFamily="34" charset="0"/>
              </a:rPr>
              <a:t> at 3 weeks</a:t>
            </a:r>
          </a:p>
          <a:p>
            <a:pPr marL="774690" lvl="1" indent="-380990">
              <a:spcBef>
                <a:spcPts val="85"/>
              </a:spcBef>
              <a:spcAft>
                <a:spcPts val="85"/>
              </a:spcAft>
              <a:buClr>
                <a:schemeClr val="accent6">
                  <a:lumMod val="75000"/>
                </a:schemeClr>
              </a:buClr>
            </a:pPr>
            <a:r>
              <a:rPr lang="en-US" sz="1600" dirty="0">
                <a:latin typeface="Arial" panose="020B0604020202020204" pitchFamily="34" charset="0"/>
                <a:cs typeface="Arial" panose="020B0604020202020204" pitchFamily="34" charset="0"/>
              </a:rPr>
              <a:t>Mild nausea and some delayed sexual response; otherwise, tolerates medication ok</a:t>
            </a:r>
          </a:p>
          <a:p>
            <a:pPr marL="774690" lvl="1" indent="-380990">
              <a:spcBef>
                <a:spcPts val="85"/>
              </a:spcBef>
              <a:spcAft>
                <a:spcPts val="85"/>
              </a:spcAft>
              <a:buClr>
                <a:schemeClr val="accent6">
                  <a:lumMod val="75000"/>
                </a:schemeClr>
              </a:buClr>
            </a:pPr>
            <a:r>
              <a:rPr lang="en-US" sz="1600" dirty="0">
                <a:latin typeface="Arial" panose="020B0604020202020204" pitchFamily="34" charset="0"/>
                <a:cs typeface="Arial" panose="020B0604020202020204" pitchFamily="34" charset="0"/>
              </a:rPr>
              <a:t>PHQ-9 = 14</a:t>
            </a:r>
          </a:p>
          <a:p>
            <a:pPr marL="380990" indent="-380990">
              <a:spcBef>
                <a:spcPts val="85"/>
              </a:spcBef>
              <a:spcAft>
                <a:spcPts val="85"/>
              </a:spcAft>
              <a:buClr>
                <a:schemeClr val="accent6">
                  <a:lumMod val="75000"/>
                </a:schemeClr>
              </a:buClr>
            </a:pPr>
            <a:r>
              <a:rPr lang="en-US" sz="2000" dirty="0">
                <a:latin typeface="Arial" panose="020B0604020202020204" pitchFamily="34" charset="0"/>
                <a:cs typeface="Arial" panose="020B0604020202020204" pitchFamily="34" charset="0"/>
              </a:rPr>
              <a:t>Visit 3 (week 5)</a:t>
            </a:r>
          </a:p>
          <a:p>
            <a:pPr marL="774690" lvl="1" indent="-380990">
              <a:spcBef>
                <a:spcPts val="85"/>
              </a:spcBef>
              <a:spcAft>
                <a:spcPts val="85"/>
              </a:spcAft>
              <a:buClr>
                <a:schemeClr val="accent6">
                  <a:lumMod val="75000"/>
                </a:schemeClr>
              </a:buClr>
            </a:pPr>
            <a:r>
              <a:rPr lang="en-US" sz="1600" dirty="0">
                <a:latin typeface="Arial" panose="020B0604020202020204" pitchFamily="34" charset="0"/>
                <a:cs typeface="Arial" panose="020B0604020202020204" pitchFamily="34" charset="0"/>
              </a:rPr>
              <a:t>Returns for visit 3 after 2 weeks on 100 mg dose and says, “I’m maybe a little better, but just not myself”</a:t>
            </a:r>
          </a:p>
          <a:p>
            <a:pPr marL="774690" lvl="1" indent="-380990">
              <a:spcBef>
                <a:spcPts val="85"/>
              </a:spcBef>
              <a:spcAft>
                <a:spcPts val="85"/>
              </a:spcAft>
              <a:buClr>
                <a:schemeClr val="accent6">
                  <a:lumMod val="75000"/>
                </a:schemeClr>
              </a:buClr>
            </a:pPr>
            <a:r>
              <a:rPr lang="en-US" sz="1600" dirty="0">
                <a:latin typeface="Arial" panose="020B0604020202020204" pitchFamily="34" charset="0"/>
                <a:cs typeface="Arial" panose="020B0604020202020204" pitchFamily="34" charset="0"/>
              </a:rPr>
              <a:t>PHQ-9 = 11</a:t>
            </a:r>
          </a:p>
          <a:p>
            <a:pPr>
              <a:spcBef>
                <a:spcPts val="85"/>
              </a:spcBef>
              <a:spcAft>
                <a:spcPts val="85"/>
              </a:spcAft>
            </a:pPr>
            <a:endParaRPr lang="en-US" dirty="0"/>
          </a:p>
        </p:txBody>
      </p:sp>
      <p:pic>
        <p:nvPicPr>
          <p:cNvPr id="7" name="Picture Placeholder 6">
            <a:extLst>
              <a:ext uri="{FF2B5EF4-FFF2-40B4-BE49-F238E27FC236}">
                <a16:creationId xmlns:a16="http://schemas.microsoft.com/office/drawing/2014/main" id="{2E4FB06E-F91E-1148-8E28-18F86B6EA9B3}"/>
              </a:ext>
            </a:extLst>
          </p:cNvPr>
          <p:cNvPicPr>
            <a:picLocks noChangeAspect="1"/>
          </p:cNvPicPr>
          <p:nvPr/>
        </p:nvPicPr>
        <p:blipFill rotWithShape="1">
          <a:blip r:embed="rId3"/>
          <a:srcRect l="27566" t="1506" r="26262" b="58400"/>
          <a:stretch/>
        </p:blipFill>
        <p:spPr>
          <a:xfrm>
            <a:off x="7125986" y="703299"/>
            <a:ext cx="1163904" cy="1515139"/>
          </a:xfrm>
          <a:prstGeom prst="rect">
            <a:avLst/>
          </a:prstGeom>
          <a:ln w="28575">
            <a:solidFill>
              <a:schemeClr val="accent2"/>
            </a:solidFill>
          </a:ln>
        </p:spPr>
      </p:pic>
    </p:spTree>
    <p:extLst>
      <p:ext uri="{BB962C8B-B14F-4D97-AF65-F5344CB8AC3E}">
        <p14:creationId xmlns:p14="http://schemas.microsoft.com/office/powerpoint/2010/main" val="321643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D6CB04-A669-1F49-8F43-1C1239030128}"/>
              </a:ext>
            </a:extLst>
          </p:cNvPr>
          <p:cNvSpPr>
            <a:spLocks noGrp="1"/>
          </p:cNvSpPr>
          <p:nvPr>
            <p:ph idx="1"/>
          </p:nvPr>
        </p:nvSpPr>
        <p:spPr>
          <a:xfrm>
            <a:off x="367990" y="1022548"/>
            <a:ext cx="8408020" cy="926920"/>
          </a:xfrm>
        </p:spPr>
        <p:txBody>
          <a:bodyPr/>
          <a:lstStyle/>
          <a:p>
            <a:r>
              <a:rPr lang="en-US" dirty="0"/>
              <a:t>What is the ideal next step for Barbara?</a:t>
            </a:r>
          </a:p>
          <a:p>
            <a:endParaRPr lang="en-US" dirty="0"/>
          </a:p>
        </p:txBody>
      </p:sp>
      <p:sp>
        <p:nvSpPr>
          <p:cNvPr id="3" name="Content Placeholder 2">
            <a:extLst>
              <a:ext uri="{FF2B5EF4-FFF2-40B4-BE49-F238E27FC236}">
                <a16:creationId xmlns:a16="http://schemas.microsoft.com/office/drawing/2014/main" id="{186D470B-D68E-6F47-84E9-03C3F11C6D33}"/>
              </a:ext>
            </a:extLst>
          </p:cNvPr>
          <p:cNvSpPr>
            <a:spLocks noGrp="1"/>
          </p:cNvSpPr>
          <p:nvPr>
            <p:ph sz="quarter" idx="10"/>
          </p:nvPr>
        </p:nvSpPr>
        <p:spPr>
          <a:xfrm>
            <a:off x="367990" y="1470280"/>
            <a:ext cx="8408020" cy="2650672"/>
          </a:xfrm>
        </p:spPr>
        <p:txBody>
          <a:bodyPr/>
          <a:lstStyle/>
          <a:p>
            <a:pPr>
              <a:spcBef>
                <a:spcPts val="85"/>
              </a:spcBef>
              <a:spcAft>
                <a:spcPts val="85"/>
              </a:spcAft>
            </a:pPr>
            <a:r>
              <a:rPr lang="en-US" sz="2400" dirty="0"/>
              <a:t>Increase the dosage of her sertraline</a:t>
            </a:r>
          </a:p>
          <a:p>
            <a:pPr>
              <a:spcBef>
                <a:spcPts val="85"/>
              </a:spcBef>
              <a:spcAft>
                <a:spcPts val="85"/>
              </a:spcAft>
            </a:pPr>
            <a:r>
              <a:rPr lang="en-US" sz="2400" dirty="0"/>
              <a:t>Augment her sertraline with a tricyclic antidepressant (TCA) such as amitriptyline</a:t>
            </a:r>
          </a:p>
          <a:p>
            <a:pPr>
              <a:spcBef>
                <a:spcPts val="85"/>
              </a:spcBef>
              <a:spcAft>
                <a:spcPts val="85"/>
              </a:spcAft>
            </a:pPr>
            <a:r>
              <a:rPr lang="en-US" sz="2400" dirty="0"/>
              <a:t>Switch her to a selective serotonin-norepinephrine reuptake inhibitor (SNRI) like </a:t>
            </a:r>
            <a:r>
              <a:rPr lang="en-US" sz="2400" dirty="0" err="1"/>
              <a:t>levomilnacipran</a:t>
            </a:r>
            <a:endParaRPr lang="en-US" sz="2400" dirty="0"/>
          </a:p>
          <a:p>
            <a:pPr>
              <a:spcBef>
                <a:spcPts val="85"/>
              </a:spcBef>
              <a:spcAft>
                <a:spcPts val="85"/>
              </a:spcAft>
            </a:pPr>
            <a:r>
              <a:rPr lang="en-US" sz="2400" dirty="0"/>
              <a:t>Switch her to an agent with mixed serotonergic effects like vilazodone or vortioxetine</a:t>
            </a:r>
          </a:p>
          <a:p>
            <a:pPr>
              <a:spcBef>
                <a:spcPts val="85"/>
              </a:spcBef>
              <a:spcAft>
                <a:spcPts val="85"/>
              </a:spcAft>
            </a:pPr>
            <a:r>
              <a:rPr lang="en-US" sz="2400" dirty="0"/>
              <a:t>Refer her to a psychiatrist</a:t>
            </a:r>
          </a:p>
        </p:txBody>
      </p:sp>
      <p:sp>
        <p:nvSpPr>
          <p:cNvPr id="4" name="Title 3">
            <a:extLst>
              <a:ext uri="{FF2B5EF4-FFF2-40B4-BE49-F238E27FC236}">
                <a16:creationId xmlns:a16="http://schemas.microsoft.com/office/drawing/2014/main" id="{55CF2259-4DD7-D344-BC31-BC33E070DB5B}"/>
              </a:ext>
            </a:extLst>
          </p:cNvPr>
          <p:cNvSpPr>
            <a:spLocks noGrp="1"/>
          </p:cNvSpPr>
          <p:nvPr>
            <p:ph type="title"/>
          </p:nvPr>
        </p:nvSpPr>
        <p:spPr/>
        <p:txBody>
          <a:bodyPr/>
          <a:lstStyle/>
          <a:p>
            <a:r>
              <a:rPr lang="en-US" dirty="0"/>
              <a:t>Audience Response Question</a:t>
            </a:r>
          </a:p>
        </p:txBody>
      </p:sp>
    </p:spTree>
    <p:extLst>
      <p:ext uri="{BB962C8B-B14F-4D97-AF65-F5344CB8AC3E}">
        <p14:creationId xmlns:p14="http://schemas.microsoft.com/office/powerpoint/2010/main" val="51038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8908094"/>
              </p:ext>
            </p:extLst>
          </p:nvPr>
        </p:nvGraphicFramePr>
        <p:xfrm>
          <a:off x="0" y="59053"/>
          <a:ext cx="9144000" cy="4331215"/>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1">
            <a:extLst>
              <a:ext uri="{FF2B5EF4-FFF2-40B4-BE49-F238E27FC236}">
                <a16:creationId xmlns:a16="http://schemas.microsoft.com/office/drawing/2014/main" id="{71720EDB-4A79-C94D-A269-EDC5FD8A71CA}"/>
              </a:ext>
            </a:extLst>
          </p:cNvPr>
          <p:cNvSpPr txBox="1">
            <a:spLocks/>
          </p:cNvSpPr>
          <p:nvPr/>
        </p:nvSpPr>
        <p:spPr>
          <a:xfrm>
            <a:off x="417095" y="196036"/>
            <a:ext cx="8157062" cy="510909"/>
          </a:xfrm>
          <a:prstGeom prst="rect">
            <a:avLst/>
          </a:prstGeom>
          <a:effectLst>
            <a:outerShdw blurRad="50800" dist="38100" dir="2700000" algn="tl" rotWithShape="0">
              <a:prstClr val="black">
                <a:alpha val="40000"/>
              </a:prstClr>
            </a:outerShdw>
          </a:effectLst>
        </p:spPr>
        <p:txBody>
          <a:bodyPr vert="horz" wrap="square" lIns="0" tIns="45720" rIns="91440" bIns="45720" rtlCol="0" anchor="ctr" anchorCtr="0">
            <a:spAutoFit/>
          </a:bodyPr>
          <a:lstStyle>
            <a:lvl1pPr algn="l" defTabSz="914400" rtl="0" eaLnBrk="1" latinLnBrk="0" hangingPunct="1">
              <a:lnSpc>
                <a:spcPct val="85000"/>
              </a:lnSpc>
              <a:spcBef>
                <a:spcPct val="0"/>
              </a:spcBef>
              <a:buNone/>
              <a:defRPr sz="4000" b="1" i="0" kern="1200" cap="none">
                <a:solidFill>
                  <a:schemeClr val="bg2"/>
                </a:solidFill>
                <a:latin typeface="+mj-lt"/>
                <a:ea typeface="+mj-ea"/>
                <a:cs typeface="+mj-cs"/>
              </a:defRPr>
            </a:lvl1pPr>
          </a:lstStyle>
          <a:p>
            <a:r>
              <a:rPr lang="en-US" sz="3200" dirty="0"/>
              <a:t>What is the ideal next step for Barbara?</a:t>
            </a:r>
          </a:p>
        </p:txBody>
      </p:sp>
      <p:sp>
        <p:nvSpPr>
          <p:cNvPr id="5" name="TextBox 4">
            <a:extLst>
              <a:ext uri="{FF2B5EF4-FFF2-40B4-BE49-F238E27FC236}">
                <a16:creationId xmlns:a16="http://schemas.microsoft.com/office/drawing/2014/main" id="{55441CF1-586A-624F-B922-E3FADA3DED92}"/>
              </a:ext>
            </a:extLst>
          </p:cNvPr>
          <p:cNvSpPr txBox="1"/>
          <p:nvPr/>
        </p:nvSpPr>
        <p:spPr>
          <a:xfrm>
            <a:off x="7096067" y="4807448"/>
            <a:ext cx="897415" cy="307777"/>
          </a:xfrm>
          <a:prstGeom prst="rect">
            <a:avLst/>
          </a:prstGeom>
          <a:noFill/>
        </p:spPr>
        <p:txBody>
          <a:bodyPr wrap="square" rtlCol="0">
            <a:spAutoFit/>
          </a:bodyPr>
          <a:lstStyle/>
          <a:p>
            <a:r>
              <a:rPr lang="en-US" sz="1400" dirty="0"/>
              <a:t>N = xx</a:t>
            </a:r>
          </a:p>
        </p:txBody>
      </p:sp>
      <p:sp>
        <p:nvSpPr>
          <p:cNvPr id="7" name="TextBox 6">
            <a:extLst>
              <a:ext uri="{FF2B5EF4-FFF2-40B4-BE49-F238E27FC236}">
                <a16:creationId xmlns:a16="http://schemas.microsoft.com/office/drawing/2014/main" id="{10ACA081-60C7-2242-AF78-96A9B41BE195}"/>
              </a:ext>
            </a:extLst>
          </p:cNvPr>
          <p:cNvSpPr txBox="1"/>
          <p:nvPr/>
        </p:nvSpPr>
        <p:spPr>
          <a:xfrm>
            <a:off x="0" y="4807448"/>
            <a:ext cx="3042165" cy="276999"/>
          </a:xfrm>
          <a:prstGeom prst="rect">
            <a:avLst/>
          </a:prstGeom>
          <a:noFill/>
        </p:spPr>
        <p:txBody>
          <a:bodyPr wrap="square" rtlCol="0">
            <a:spAutoFit/>
          </a:bodyPr>
          <a:lstStyle/>
          <a:p>
            <a:r>
              <a:rPr lang="en-US" sz="1200" dirty="0">
                <a:solidFill>
                  <a:srgbClr val="212121"/>
                </a:solidFill>
              </a:rPr>
              <a:t>Results recorded on September 29, 2021.</a:t>
            </a:r>
          </a:p>
        </p:txBody>
      </p:sp>
    </p:spTree>
    <p:extLst>
      <p:ext uri="{BB962C8B-B14F-4D97-AF65-F5344CB8AC3E}">
        <p14:creationId xmlns:p14="http://schemas.microsoft.com/office/powerpoint/2010/main" val="191774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AF8545-E546-8943-A8F8-13AC1D85E725}"/>
              </a:ext>
            </a:extLst>
          </p:cNvPr>
          <p:cNvSpPr>
            <a:spLocks noGrp="1"/>
          </p:cNvSpPr>
          <p:nvPr>
            <p:ph type="ctrTitle"/>
          </p:nvPr>
        </p:nvSpPr>
        <p:spPr>
          <a:xfrm>
            <a:off x="269242" y="639528"/>
            <a:ext cx="8605517" cy="2326791"/>
          </a:xfrm>
        </p:spPr>
        <p:txBody>
          <a:bodyPr/>
          <a:lstStyle/>
          <a:p>
            <a:r>
              <a:rPr lang="en-US" sz="2400" dirty="0"/>
              <a:t>In support of improving patient care, </a:t>
            </a:r>
            <a:br>
              <a:rPr lang="en-US" sz="2400" dirty="0"/>
            </a:br>
            <a:r>
              <a:rPr lang="en-US" sz="2400" dirty="0"/>
              <a:t>CME Outfitters, LLC, is jointly accredited by the Accreditation Council for Continuing Medical Education (ACCME), the Accreditation Council for Pharmacy Education (ACPE), and the American Nurses Credentialing Center (ANCC), to provide continuing education for the healthcare team.</a:t>
            </a:r>
          </a:p>
        </p:txBody>
      </p:sp>
      <p:pic>
        <p:nvPicPr>
          <p:cNvPr id="4" name="Picture 3" descr="Logo&#10;&#10;Description automatically generated">
            <a:extLst>
              <a:ext uri="{FF2B5EF4-FFF2-40B4-BE49-F238E27FC236}">
                <a16:creationId xmlns:a16="http://schemas.microsoft.com/office/drawing/2014/main" id="{7DAB9090-E0F7-2D46-B0DD-1A12701E611A}"/>
              </a:ext>
            </a:extLst>
          </p:cNvPr>
          <p:cNvPicPr/>
          <p:nvPr/>
        </p:nvPicPr>
        <p:blipFill>
          <a:blip r:embed="rId3"/>
          <a:stretch>
            <a:fillRect/>
          </a:stretch>
        </p:blipFill>
        <p:spPr>
          <a:xfrm>
            <a:off x="3583146" y="3299175"/>
            <a:ext cx="1987920" cy="1409699"/>
          </a:xfrm>
          <a:prstGeom prst="rect">
            <a:avLst/>
          </a:prstGeom>
        </p:spPr>
      </p:pic>
    </p:spTree>
    <p:extLst>
      <p:ext uri="{BB962C8B-B14F-4D97-AF65-F5344CB8AC3E}">
        <p14:creationId xmlns:p14="http://schemas.microsoft.com/office/powerpoint/2010/main" val="241894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234" y="167579"/>
            <a:ext cx="8530684" cy="497829"/>
          </a:xfrm>
        </p:spPr>
        <p:txBody>
          <a:bodyPr/>
          <a:lstStyle/>
          <a:p>
            <a:r>
              <a:rPr lang="en-US"/>
              <a:t>Management Strategies for MDD</a:t>
            </a:r>
            <a:endParaRPr lang="en-US" dirty="0"/>
          </a:p>
        </p:txBody>
      </p:sp>
      <p:sp>
        <p:nvSpPr>
          <p:cNvPr id="2" name="Text Placeholder 1">
            <a:extLst>
              <a:ext uri="{FF2B5EF4-FFF2-40B4-BE49-F238E27FC236}">
                <a16:creationId xmlns:a16="http://schemas.microsoft.com/office/drawing/2014/main" id="{FACF8FB0-07DC-6647-8CE2-364C2B5D65BA}"/>
              </a:ext>
            </a:extLst>
          </p:cNvPr>
          <p:cNvSpPr>
            <a:spLocks noGrp="1"/>
          </p:cNvSpPr>
          <p:nvPr>
            <p:ph type="body" sz="quarter" idx="10"/>
          </p:nvPr>
        </p:nvSpPr>
        <p:spPr>
          <a:xfrm>
            <a:off x="0" y="4045764"/>
            <a:ext cx="9144000" cy="1097736"/>
          </a:xfrm>
        </p:spPr>
        <p:txBody>
          <a:bodyPr/>
          <a:lstStyle/>
          <a:p>
            <a:pPr marL="9525" indent="-28575" defTabSz="685800"/>
            <a:r>
              <a:rPr lang="en-US" dirty="0"/>
              <a:t>T3 = triiodothyronine. </a:t>
            </a:r>
            <a:br>
              <a:rPr lang="en-US" dirty="0"/>
            </a:br>
            <a:r>
              <a:rPr lang="en-US" baseline="30000" dirty="0"/>
              <a:t>a</a:t>
            </a:r>
            <a:r>
              <a:rPr lang="en-US" dirty="0"/>
              <a:t>T3 and IV ketamine are not FDA-approved for the management of MDD.</a:t>
            </a:r>
          </a:p>
          <a:p>
            <a:pPr marL="6350" indent="-25400"/>
            <a:r>
              <a:rPr lang="en-US" dirty="0"/>
              <a:t>1. </a:t>
            </a:r>
            <a:r>
              <a:rPr lang="en-US" dirty="0" err="1"/>
              <a:t>VandenBerg</a:t>
            </a:r>
            <a:r>
              <a:rPr lang="en-US" dirty="0"/>
              <a:t> AM, et al. Major depressive disorder. In: </a:t>
            </a:r>
            <a:r>
              <a:rPr lang="en-US" i="1" dirty="0"/>
              <a:t>Pharmacotherapy: A Pathophysiologic Appro</a:t>
            </a:r>
            <a:r>
              <a:rPr lang="en-US" dirty="0"/>
              <a:t>ach. 11th ed. 2020. https://</a:t>
            </a:r>
            <a:r>
              <a:rPr lang="en-US" dirty="0" err="1"/>
              <a:t>accesspharmacy.mhmedical.com</a:t>
            </a:r>
            <a:r>
              <a:rPr lang="en-US" dirty="0"/>
              <a:t>/</a:t>
            </a:r>
            <a:r>
              <a:rPr lang="en-US" dirty="0" err="1"/>
              <a:t>book.aspx?bookID</a:t>
            </a:r>
            <a:r>
              <a:rPr lang="en-US" dirty="0"/>
              <a:t>=2577#219306023. Accessed September 27, 2021.</a:t>
            </a:r>
            <a:br>
              <a:rPr lang="en-US" dirty="0"/>
            </a:br>
            <a:r>
              <a:rPr lang="en-US" dirty="0"/>
              <a:t>2. Loosen PT, et al. In: Ebert MH, et al, eds. </a:t>
            </a:r>
            <a:r>
              <a:rPr lang="en-US" i="1" dirty="0"/>
              <a:t>Current Diagnosis &amp; Treatment: Psychiatry</a:t>
            </a:r>
            <a:r>
              <a:rPr lang="en-US" dirty="0"/>
              <a:t>. 2nd ed. 2008.; </a:t>
            </a:r>
            <a:br>
              <a:rPr lang="en-US" dirty="0"/>
            </a:br>
            <a:r>
              <a:rPr lang="en-US" dirty="0"/>
              <a:t>3. </a:t>
            </a:r>
            <a:r>
              <a:rPr lang="en-US" dirty="0" err="1"/>
              <a:t>MacKenzie</a:t>
            </a:r>
            <a:r>
              <a:rPr lang="en-US" dirty="0"/>
              <a:t> MB, et al. </a:t>
            </a:r>
            <a:r>
              <a:rPr lang="en-US" i="1" dirty="0" err="1"/>
              <a:t>Neuropsychiatr</a:t>
            </a:r>
            <a:r>
              <a:rPr lang="en-US" i="1" dirty="0"/>
              <a:t> Dis Treat</a:t>
            </a:r>
            <a:r>
              <a:rPr lang="en-US" dirty="0"/>
              <a:t>. 2018;14:1599-605.; 4. Golden RN, et al. </a:t>
            </a:r>
            <a:r>
              <a:rPr lang="en-US" i="1" dirty="0"/>
              <a:t>Am J Psychiatry</a:t>
            </a:r>
            <a:r>
              <a:rPr lang="en-US" dirty="0"/>
              <a:t>. 2005;162:656-62.</a:t>
            </a:r>
          </a:p>
        </p:txBody>
      </p:sp>
      <p:graphicFrame>
        <p:nvGraphicFramePr>
          <p:cNvPr id="5" name="Content Placeholder 4"/>
          <p:cNvGraphicFramePr>
            <a:graphicFrameLocks noGrp="1"/>
          </p:cNvGraphicFramePr>
          <p:nvPr>
            <p:ph sz="quarter" idx="11"/>
            <p:extLst>
              <p:ext uri="{D42A27DB-BD31-4B8C-83A1-F6EECF244321}">
                <p14:modId xmlns:p14="http://schemas.microsoft.com/office/powerpoint/2010/main" val="1787440651"/>
              </p:ext>
            </p:extLst>
          </p:nvPr>
        </p:nvGraphicFramePr>
        <p:xfrm>
          <a:off x="307182" y="1072286"/>
          <a:ext cx="8529636" cy="2744453"/>
        </p:xfrm>
        <a:graphic>
          <a:graphicData uri="http://schemas.openxmlformats.org/drawingml/2006/table">
            <a:tbl>
              <a:tblPr firstRow="1" bandRow="1">
                <a:tableStyleId>{5C22544A-7EE6-4342-B048-85BDC9FD1C3A}</a:tableStyleId>
              </a:tblPr>
              <a:tblGrid>
                <a:gridCol w="2843212">
                  <a:extLst>
                    <a:ext uri="{9D8B030D-6E8A-4147-A177-3AD203B41FA5}">
                      <a16:colId xmlns:a16="http://schemas.microsoft.com/office/drawing/2014/main" val="2160585485"/>
                    </a:ext>
                  </a:extLst>
                </a:gridCol>
                <a:gridCol w="2843212">
                  <a:extLst>
                    <a:ext uri="{9D8B030D-6E8A-4147-A177-3AD203B41FA5}">
                      <a16:colId xmlns:a16="http://schemas.microsoft.com/office/drawing/2014/main" val="1763322690"/>
                    </a:ext>
                  </a:extLst>
                </a:gridCol>
                <a:gridCol w="2843212">
                  <a:extLst>
                    <a:ext uri="{9D8B030D-6E8A-4147-A177-3AD203B41FA5}">
                      <a16:colId xmlns:a16="http://schemas.microsoft.com/office/drawing/2014/main" val="1387750248"/>
                    </a:ext>
                  </a:extLst>
                </a:gridCol>
              </a:tblGrid>
              <a:tr h="546783">
                <a:tc>
                  <a:txBody>
                    <a:bodyPr/>
                    <a:lstStyle/>
                    <a:p>
                      <a:pPr>
                        <a:lnSpc>
                          <a:spcPct val="90000"/>
                        </a:lnSpc>
                      </a:pPr>
                      <a:r>
                        <a:rPr lang="en-US" sz="1300" dirty="0">
                          <a:solidFill>
                            <a:schemeClr val="tx2"/>
                          </a:solidFill>
                        </a:rPr>
                        <a:t>Pharmacotherapy</a:t>
                      </a:r>
                      <a:r>
                        <a:rPr lang="en-US" sz="1300" baseline="30000" dirty="0">
                          <a:solidFill>
                            <a:schemeClr val="tx2"/>
                          </a:solidFill>
                        </a:rPr>
                        <a:t>1</a:t>
                      </a:r>
                      <a:endParaRPr lang="en-US" sz="1300" dirty="0">
                        <a:solidFill>
                          <a:schemeClr val="tx2"/>
                        </a:solidFill>
                      </a:endParaRPr>
                    </a:p>
                  </a:txBody>
                  <a:tcPr marL="51435" marR="51435" marT="25718" marB="25718" anchor="ctr"/>
                </a:tc>
                <a:tc>
                  <a:txBody>
                    <a:bodyPr/>
                    <a:lstStyle/>
                    <a:p>
                      <a:pPr algn="ctr">
                        <a:lnSpc>
                          <a:spcPct val="90000"/>
                        </a:lnSpc>
                      </a:pPr>
                      <a:r>
                        <a:rPr lang="en-US" sz="1300" dirty="0">
                          <a:solidFill>
                            <a:schemeClr val="tx2"/>
                          </a:solidFill>
                        </a:rPr>
                        <a:t>Psychotherapy</a:t>
                      </a:r>
                      <a:r>
                        <a:rPr lang="en-US" sz="1300" baseline="30000" dirty="0">
                          <a:solidFill>
                            <a:schemeClr val="tx2"/>
                          </a:solidFill>
                        </a:rPr>
                        <a:t>2,3</a:t>
                      </a:r>
                      <a:endParaRPr lang="en-US" sz="1300" dirty="0">
                        <a:solidFill>
                          <a:schemeClr val="tx2"/>
                        </a:solidFill>
                      </a:endParaRPr>
                    </a:p>
                  </a:txBody>
                  <a:tcPr marL="51435" marR="51435" marT="25718" marB="25718" anchor="ctr"/>
                </a:tc>
                <a:tc>
                  <a:txBody>
                    <a:bodyPr/>
                    <a:lstStyle/>
                    <a:p>
                      <a:pPr algn="ctr">
                        <a:lnSpc>
                          <a:spcPct val="90000"/>
                        </a:lnSpc>
                      </a:pPr>
                      <a:r>
                        <a:rPr lang="en-US" sz="1300" dirty="0">
                          <a:solidFill>
                            <a:schemeClr val="tx2"/>
                          </a:solidFill>
                        </a:rPr>
                        <a:t>Other Nonpharmacologic Treatments</a:t>
                      </a:r>
                      <a:r>
                        <a:rPr lang="en-US" sz="1300" baseline="30000" dirty="0">
                          <a:solidFill>
                            <a:schemeClr val="tx2"/>
                          </a:solidFill>
                        </a:rPr>
                        <a:t>1,2,4</a:t>
                      </a:r>
                      <a:endParaRPr lang="en-US" sz="1300" dirty="0">
                        <a:solidFill>
                          <a:schemeClr val="tx2"/>
                        </a:solidFill>
                      </a:endParaRPr>
                    </a:p>
                  </a:txBody>
                  <a:tcPr marL="51435" marR="51435" marT="25718" marB="25718" anchor="ctr"/>
                </a:tc>
                <a:extLst>
                  <a:ext uri="{0D108BD9-81ED-4DB2-BD59-A6C34878D82A}">
                    <a16:rowId xmlns:a16="http://schemas.microsoft.com/office/drawing/2014/main" val="1581302107"/>
                  </a:ext>
                </a:extLst>
              </a:tr>
              <a:tr h="299697">
                <a:tc>
                  <a:txBody>
                    <a:bodyPr/>
                    <a:lstStyle/>
                    <a:p>
                      <a:pPr>
                        <a:lnSpc>
                          <a:spcPct val="90000"/>
                        </a:lnSpc>
                      </a:pPr>
                      <a:r>
                        <a:rPr lang="en-US" sz="1300" b="1" dirty="0">
                          <a:solidFill>
                            <a:srgbClr val="005774"/>
                          </a:solidFill>
                        </a:rPr>
                        <a:t>Antidepressants</a:t>
                      </a:r>
                    </a:p>
                  </a:txBody>
                  <a:tcPr marL="51435" marR="51435" marT="25718" marB="25718" anchor="ctr"/>
                </a:tc>
                <a:tc>
                  <a:txBody>
                    <a:bodyPr/>
                    <a:lstStyle/>
                    <a:p>
                      <a:pPr algn="ctr">
                        <a:lnSpc>
                          <a:spcPct val="90000"/>
                        </a:lnSpc>
                      </a:pPr>
                      <a:r>
                        <a:rPr lang="en-US" sz="1300" dirty="0">
                          <a:solidFill>
                            <a:srgbClr val="005774"/>
                          </a:solidFill>
                        </a:rPr>
                        <a:t>Cognitive behavioral therapy (CBT)</a:t>
                      </a:r>
                    </a:p>
                  </a:txBody>
                  <a:tcPr marL="51435" marR="51435" marT="25718" marB="25718" anchor="ctr"/>
                </a:tc>
                <a:tc>
                  <a:txBody>
                    <a:bodyPr/>
                    <a:lstStyle/>
                    <a:p>
                      <a:pPr algn="ctr">
                        <a:lnSpc>
                          <a:spcPct val="90000"/>
                        </a:lnSpc>
                      </a:pPr>
                      <a:r>
                        <a:rPr lang="en-US" sz="1300" dirty="0">
                          <a:solidFill>
                            <a:srgbClr val="005774"/>
                          </a:solidFill>
                        </a:rPr>
                        <a:t>Exercise/lifestyle</a:t>
                      </a:r>
                    </a:p>
                  </a:txBody>
                  <a:tcPr marL="51435" marR="51435" marT="25718" marB="25718" anchor="ctr"/>
                </a:tc>
                <a:extLst>
                  <a:ext uri="{0D108BD9-81ED-4DB2-BD59-A6C34878D82A}">
                    <a16:rowId xmlns:a16="http://schemas.microsoft.com/office/drawing/2014/main" val="1722593439"/>
                  </a:ext>
                </a:extLst>
              </a:tr>
              <a:tr h="533680">
                <a:tc>
                  <a:txBody>
                    <a:bodyPr/>
                    <a:lstStyle/>
                    <a:p>
                      <a:pPr>
                        <a:lnSpc>
                          <a:spcPct val="90000"/>
                        </a:lnSpc>
                      </a:pPr>
                      <a:r>
                        <a:rPr lang="en-US" sz="1300" b="1" dirty="0">
                          <a:solidFill>
                            <a:srgbClr val="005774"/>
                          </a:solidFill>
                        </a:rPr>
                        <a:t>Adjunctive</a:t>
                      </a:r>
                      <a:r>
                        <a:rPr lang="en-US" sz="1300" b="1" baseline="0" dirty="0">
                          <a:solidFill>
                            <a:srgbClr val="005774"/>
                          </a:solidFill>
                        </a:rPr>
                        <a:t> strategies</a:t>
                      </a:r>
                      <a:r>
                        <a:rPr lang="en-US" sz="1300" b="1" dirty="0">
                          <a:solidFill>
                            <a:srgbClr val="005774"/>
                          </a:solidFill>
                        </a:rPr>
                        <a:t> </a:t>
                      </a:r>
                      <a:br>
                        <a:rPr lang="en-US" sz="1300" b="1" dirty="0">
                          <a:solidFill>
                            <a:srgbClr val="005774"/>
                          </a:solidFill>
                        </a:rPr>
                      </a:br>
                      <a:r>
                        <a:rPr lang="en-US" sz="1300" b="1" dirty="0">
                          <a:solidFill>
                            <a:srgbClr val="005774"/>
                          </a:solidFill>
                        </a:rPr>
                        <a:t>(e.g., lithium, T3,</a:t>
                      </a:r>
                      <a:r>
                        <a:rPr lang="en-US" sz="1300" b="1" baseline="30000" dirty="0">
                          <a:solidFill>
                            <a:srgbClr val="005774"/>
                          </a:solidFill>
                        </a:rPr>
                        <a:t>a</a:t>
                      </a:r>
                      <a:r>
                        <a:rPr lang="en-US" sz="1300" b="1" dirty="0">
                          <a:solidFill>
                            <a:srgbClr val="005774"/>
                          </a:solidFill>
                        </a:rPr>
                        <a:t> </a:t>
                      </a:r>
                      <a:r>
                        <a:rPr lang="en-US" sz="1300" b="1" dirty="0" err="1">
                          <a:solidFill>
                            <a:srgbClr val="005774"/>
                          </a:solidFill>
                        </a:rPr>
                        <a:t>atypicals</a:t>
                      </a:r>
                      <a:r>
                        <a:rPr lang="en-US" sz="1300" b="1" dirty="0">
                          <a:solidFill>
                            <a:srgbClr val="005774"/>
                          </a:solidFill>
                        </a:rPr>
                        <a:t>)</a:t>
                      </a:r>
                    </a:p>
                  </a:txBody>
                  <a:tcPr marL="51435" marR="51435" marT="25718" marB="25718" anchor="ctr"/>
                </a:tc>
                <a:tc>
                  <a:txBody>
                    <a:bodyPr/>
                    <a:lstStyle/>
                    <a:p>
                      <a:pPr algn="ctr">
                        <a:lnSpc>
                          <a:spcPct val="90000"/>
                        </a:lnSpc>
                      </a:pPr>
                      <a:r>
                        <a:rPr lang="en-US" sz="1300" dirty="0">
                          <a:solidFill>
                            <a:srgbClr val="005774"/>
                          </a:solidFill>
                        </a:rPr>
                        <a:t>Interpersonal therapy</a:t>
                      </a:r>
                    </a:p>
                  </a:txBody>
                  <a:tcPr marL="51435" marR="51435" marT="25718" marB="25718" anchor="ctr"/>
                </a:tc>
                <a:tc>
                  <a:txBody>
                    <a:bodyPr/>
                    <a:lstStyle/>
                    <a:p>
                      <a:pPr algn="ctr">
                        <a:lnSpc>
                          <a:spcPct val="90000"/>
                        </a:lnSpc>
                      </a:pPr>
                      <a:r>
                        <a:rPr lang="en-US" sz="1300" dirty="0">
                          <a:solidFill>
                            <a:srgbClr val="005774"/>
                          </a:solidFill>
                        </a:rPr>
                        <a:t>Electroconvulsive therapy</a:t>
                      </a:r>
                    </a:p>
                  </a:txBody>
                  <a:tcPr marL="51435" marR="51435" marT="25718" marB="25718" anchor="ctr"/>
                </a:tc>
                <a:extLst>
                  <a:ext uri="{0D108BD9-81ED-4DB2-BD59-A6C34878D82A}">
                    <a16:rowId xmlns:a16="http://schemas.microsoft.com/office/drawing/2014/main" val="1574203397"/>
                  </a:ext>
                </a:extLst>
              </a:tr>
              <a:tr h="532298">
                <a:tc rowSpan="3">
                  <a:txBody>
                    <a:bodyPr/>
                    <a:lstStyle/>
                    <a:p>
                      <a:pPr>
                        <a:lnSpc>
                          <a:spcPct val="90000"/>
                        </a:lnSpc>
                      </a:pPr>
                      <a:r>
                        <a:rPr lang="en-US" sz="1300" b="1" baseline="0" dirty="0">
                          <a:solidFill>
                            <a:srgbClr val="005774"/>
                          </a:solidFill>
                        </a:rPr>
                        <a:t>Novel therapies (e.g., intranasal esketamine or IV </a:t>
                      </a:r>
                      <a:r>
                        <a:rPr lang="en-US" sz="1300" b="1" dirty="0" err="1">
                          <a:solidFill>
                            <a:srgbClr val="005774"/>
                          </a:solidFill>
                        </a:rPr>
                        <a:t>ketamine</a:t>
                      </a:r>
                      <a:r>
                        <a:rPr lang="en-US" sz="1300" b="1" baseline="30000" dirty="0" err="1">
                          <a:solidFill>
                            <a:srgbClr val="005774"/>
                          </a:solidFill>
                        </a:rPr>
                        <a:t>a</a:t>
                      </a:r>
                      <a:r>
                        <a:rPr lang="en-US" sz="1300" b="1" baseline="0" dirty="0">
                          <a:solidFill>
                            <a:srgbClr val="005774"/>
                          </a:solidFill>
                        </a:rPr>
                        <a:t>)</a:t>
                      </a:r>
                      <a:endParaRPr lang="en-US" sz="1300" b="1" baseline="30000" dirty="0">
                        <a:solidFill>
                          <a:srgbClr val="005774"/>
                        </a:solidFill>
                      </a:endParaRPr>
                    </a:p>
                  </a:txBody>
                  <a:tcPr marL="51435" marR="51435" marT="25718" marB="25718" anchor="ctr"/>
                </a:tc>
                <a:tc rowSpan="3">
                  <a:txBody>
                    <a:bodyPr/>
                    <a:lstStyle/>
                    <a:p>
                      <a:pPr algn="ctr">
                        <a:lnSpc>
                          <a:spcPct val="90000"/>
                        </a:lnSpc>
                      </a:pPr>
                      <a:r>
                        <a:rPr lang="en-US" sz="1300" dirty="0">
                          <a:solidFill>
                            <a:srgbClr val="005774"/>
                          </a:solidFill>
                        </a:rPr>
                        <a:t>Mindfulness-based </a:t>
                      </a:r>
                      <a:br>
                        <a:rPr lang="en-US" sz="1300" dirty="0">
                          <a:solidFill>
                            <a:srgbClr val="005774"/>
                          </a:solidFill>
                        </a:rPr>
                      </a:br>
                      <a:r>
                        <a:rPr lang="en-US" sz="1300" dirty="0">
                          <a:solidFill>
                            <a:srgbClr val="005774"/>
                          </a:solidFill>
                        </a:rPr>
                        <a:t>cognitive</a:t>
                      </a:r>
                      <a:r>
                        <a:rPr lang="en-US" sz="1300" baseline="0" dirty="0">
                          <a:solidFill>
                            <a:srgbClr val="005774"/>
                          </a:solidFill>
                        </a:rPr>
                        <a:t> therapy (MBCT)</a:t>
                      </a:r>
                      <a:endParaRPr lang="en-US" sz="1300" dirty="0">
                        <a:solidFill>
                          <a:srgbClr val="005774"/>
                        </a:solidFill>
                      </a:endParaRPr>
                    </a:p>
                  </a:txBody>
                  <a:tcPr marL="51435" marR="51435" marT="25718" marB="25718" anchor="ctr"/>
                </a:tc>
                <a:tc>
                  <a:txBody>
                    <a:bodyPr/>
                    <a:lstStyle/>
                    <a:p>
                      <a:pPr algn="ctr">
                        <a:lnSpc>
                          <a:spcPct val="90000"/>
                        </a:lnSpc>
                      </a:pPr>
                      <a:r>
                        <a:rPr lang="en-US" sz="1300" dirty="0">
                          <a:solidFill>
                            <a:srgbClr val="005774"/>
                          </a:solidFill>
                        </a:rPr>
                        <a:t>Bright</a:t>
                      </a:r>
                      <a:r>
                        <a:rPr lang="en-US" sz="1300" baseline="0" dirty="0">
                          <a:solidFill>
                            <a:srgbClr val="005774"/>
                          </a:solidFill>
                        </a:rPr>
                        <a:t> White Light</a:t>
                      </a:r>
                      <a:endParaRPr lang="en-US" sz="1300" dirty="0">
                        <a:solidFill>
                          <a:srgbClr val="005774"/>
                        </a:solidFill>
                      </a:endParaRPr>
                    </a:p>
                    <a:p>
                      <a:pPr algn="ctr">
                        <a:lnSpc>
                          <a:spcPct val="90000"/>
                        </a:lnSpc>
                      </a:pPr>
                      <a:r>
                        <a:rPr lang="en-US" sz="1300" dirty="0">
                          <a:solidFill>
                            <a:srgbClr val="005774"/>
                          </a:solidFill>
                        </a:rPr>
                        <a:t>(phototherapy)</a:t>
                      </a:r>
                    </a:p>
                  </a:txBody>
                  <a:tcPr marL="51435" marR="51435" marT="25718" marB="25718" anchor="ctr"/>
                </a:tc>
                <a:extLst>
                  <a:ext uri="{0D108BD9-81ED-4DB2-BD59-A6C34878D82A}">
                    <a16:rowId xmlns:a16="http://schemas.microsoft.com/office/drawing/2014/main" val="1822596962"/>
                  </a:ext>
                </a:extLst>
              </a:tr>
              <a:tr h="299697">
                <a:tc vMerge="1">
                  <a:txBody>
                    <a:bodyPr/>
                    <a:lstStyle/>
                    <a:p>
                      <a:endParaRPr lang="en-US" dirty="0"/>
                    </a:p>
                  </a:txBody>
                  <a:tcPr/>
                </a:tc>
                <a:tc vMerge="1">
                  <a:txBody>
                    <a:bodyPr/>
                    <a:lstStyle/>
                    <a:p>
                      <a:endParaRPr lang="en-US" dirty="0"/>
                    </a:p>
                  </a:txBody>
                  <a:tcPr/>
                </a:tc>
                <a:tc>
                  <a:txBody>
                    <a:bodyPr/>
                    <a:lstStyle/>
                    <a:p>
                      <a:pPr algn="ctr">
                        <a:lnSpc>
                          <a:spcPct val="90000"/>
                        </a:lnSpc>
                      </a:pPr>
                      <a:r>
                        <a:rPr lang="en-US" sz="1300" dirty="0">
                          <a:solidFill>
                            <a:srgbClr val="005774"/>
                          </a:solidFill>
                        </a:rPr>
                        <a:t>Vagus nerve</a:t>
                      </a:r>
                      <a:r>
                        <a:rPr lang="en-US" sz="1300" baseline="0" dirty="0">
                          <a:solidFill>
                            <a:srgbClr val="005774"/>
                          </a:solidFill>
                        </a:rPr>
                        <a:t> stimulation</a:t>
                      </a:r>
                      <a:endParaRPr lang="en-US" sz="1300" dirty="0">
                        <a:solidFill>
                          <a:srgbClr val="005774"/>
                        </a:solidFill>
                      </a:endParaRPr>
                    </a:p>
                  </a:txBody>
                  <a:tcPr marL="51435" marR="51435" marT="25718" marB="25718" anchor="ctr"/>
                </a:tc>
                <a:extLst>
                  <a:ext uri="{0D108BD9-81ED-4DB2-BD59-A6C34878D82A}">
                    <a16:rowId xmlns:a16="http://schemas.microsoft.com/office/drawing/2014/main" val="2417296758"/>
                  </a:ext>
                </a:extLst>
              </a:tr>
              <a:tr h="532298">
                <a:tc vMerge="1">
                  <a:txBody>
                    <a:bodyPr/>
                    <a:lstStyle/>
                    <a:p>
                      <a:endParaRPr lang="en-US" dirty="0"/>
                    </a:p>
                  </a:txBody>
                  <a:tcPr/>
                </a:tc>
                <a:tc vMerge="1">
                  <a:txBody>
                    <a:bodyPr/>
                    <a:lstStyle/>
                    <a:p>
                      <a:endParaRPr lang="en-US" dirty="0"/>
                    </a:p>
                  </a:txBody>
                  <a:tcPr/>
                </a:tc>
                <a:tc>
                  <a:txBody>
                    <a:bodyPr/>
                    <a:lstStyle/>
                    <a:p>
                      <a:pPr algn="ctr">
                        <a:lnSpc>
                          <a:spcPct val="90000"/>
                        </a:lnSpc>
                      </a:pPr>
                      <a:r>
                        <a:rPr lang="en-US" sz="1300" dirty="0">
                          <a:solidFill>
                            <a:srgbClr val="005774"/>
                          </a:solidFill>
                        </a:rPr>
                        <a:t>Repetitive transcranial magnetic stimulation</a:t>
                      </a:r>
                    </a:p>
                  </a:txBody>
                  <a:tcPr marL="51435" marR="51435" marT="25718" marB="25718" anchor="ctr"/>
                </a:tc>
                <a:extLst>
                  <a:ext uri="{0D108BD9-81ED-4DB2-BD59-A6C34878D82A}">
                    <a16:rowId xmlns:a16="http://schemas.microsoft.com/office/drawing/2014/main" val="2473546669"/>
                  </a:ext>
                </a:extLst>
              </a:tr>
            </a:tbl>
          </a:graphicData>
        </a:graphic>
      </p:graphicFrame>
    </p:spTree>
    <p:extLst>
      <p:ext uri="{BB962C8B-B14F-4D97-AF65-F5344CB8AC3E}">
        <p14:creationId xmlns:p14="http://schemas.microsoft.com/office/powerpoint/2010/main" val="257107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9534-60FD-9743-AC55-76B583C93FFC}"/>
              </a:ext>
            </a:extLst>
          </p:cNvPr>
          <p:cNvSpPr>
            <a:spLocks noGrp="1"/>
          </p:cNvSpPr>
          <p:nvPr>
            <p:ph type="title"/>
          </p:nvPr>
        </p:nvSpPr>
        <p:spPr/>
        <p:txBody>
          <a:bodyPr/>
          <a:lstStyle/>
          <a:p>
            <a:r>
              <a:rPr lang="en-US" dirty="0"/>
              <a:t>Commonly Used Antidepressants</a:t>
            </a:r>
          </a:p>
        </p:txBody>
      </p:sp>
      <p:sp>
        <p:nvSpPr>
          <p:cNvPr id="3" name="Text Placeholder 2">
            <a:extLst>
              <a:ext uri="{FF2B5EF4-FFF2-40B4-BE49-F238E27FC236}">
                <a16:creationId xmlns:a16="http://schemas.microsoft.com/office/drawing/2014/main" id="{496C93DC-FEE2-1543-A28E-776B879DBDCD}"/>
              </a:ext>
            </a:extLst>
          </p:cNvPr>
          <p:cNvSpPr>
            <a:spLocks noGrp="1"/>
          </p:cNvSpPr>
          <p:nvPr>
            <p:ph type="body" sz="quarter" idx="10"/>
          </p:nvPr>
        </p:nvSpPr>
        <p:spPr>
          <a:xfrm>
            <a:off x="0" y="4409453"/>
            <a:ext cx="9144000" cy="734047"/>
          </a:xfrm>
        </p:spPr>
        <p:txBody>
          <a:bodyPr/>
          <a:lstStyle/>
          <a:p>
            <a:pPr marL="11113" indent="-30163"/>
            <a:r>
              <a:rPr lang="en-US" sz="800" dirty="0" err="1"/>
              <a:t>VandenBerg</a:t>
            </a:r>
            <a:r>
              <a:rPr lang="en-US" sz="800" dirty="0"/>
              <a:t> AM, et al. Major depressive disorder. In: </a:t>
            </a:r>
            <a:r>
              <a:rPr lang="en-US" sz="800" i="1" dirty="0"/>
              <a:t>Pharmacotherapy: A Pathophysiologic Appro</a:t>
            </a:r>
            <a:r>
              <a:rPr lang="en-US" sz="800" dirty="0"/>
              <a:t>ach. 11th ed. 2020. https://</a:t>
            </a:r>
            <a:r>
              <a:rPr lang="en-US" sz="800" dirty="0" err="1"/>
              <a:t>accesspharmacy.mhmedical.com</a:t>
            </a:r>
            <a:r>
              <a:rPr lang="en-US" sz="800" dirty="0"/>
              <a:t>/</a:t>
            </a:r>
            <a:r>
              <a:rPr lang="en-US" sz="800" dirty="0" err="1"/>
              <a:t>book.aspx?bookID</a:t>
            </a:r>
            <a:r>
              <a:rPr lang="en-US" sz="800" dirty="0"/>
              <a:t>=2577#219306023. Accessed September 27, 2021.</a:t>
            </a:r>
            <a:br>
              <a:rPr lang="en-US" sz="800" dirty="0"/>
            </a:br>
            <a:r>
              <a:rPr lang="en-US" sz="800" dirty="0"/>
              <a:t>Anderson IM, et al. </a:t>
            </a:r>
            <a:r>
              <a:rPr lang="en-US" sz="800" i="1" dirty="0"/>
              <a:t>J </a:t>
            </a:r>
            <a:r>
              <a:rPr lang="en-US" sz="800" i="1" dirty="0" err="1"/>
              <a:t>Psychopharmacol</a:t>
            </a:r>
            <a:r>
              <a:rPr lang="en-US" sz="800" dirty="0"/>
              <a:t>. 2008;22:343-396.; </a:t>
            </a:r>
            <a:r>
              <a:rPr lang="en-US" sz="800" dirty="0" err="1"/>
              <a:t>Gelenberg</a:t>
            </a:r>
            <a:r>
              <a:rPr lang="en-US" sz="800" dirty="0"/>
              <a:t> AJ, et al. Practice Guideline for the Treatment of Patients with Major Depressive Disorder (3rd edition). </a:t>
            </a:r>
            <a:br>
              <a:rPr lang="en-US" sz="800" dirty="0"/>
            </a:br>
            <a:r>
              <a:rPr lang="en-US" sz="800" dirty="0"/>
              <a:t>American Psychiatric Association. 2010. https://</a:t>
            </a:r>
            <a:r>
              <a:rPr lang="en-US" sz="800" dirty="0" err="1"/>
              <a:t>psychiatryonline.org</a:t>
            </a:r>
            <a:r>
              <a:rPr lang="en-US" sz="800" dirty="0"/>
              <a:t>/pb/assets/raw/sitewide/</a:t>
            </a:r>
            <a:r>
              <a:rPr lang="en-US" sz="800" dirty="0" err="1"/>
              <a:t>practice_guidelines</a:t>
            </a:r>
            <a:r>
              <a:rPr lang="en-US" sz="800" dirty="0"/>
              <a:t>/guidelines/</a:t>
            </a:r>
            <a:r>
              <a:rPr lang="en-US" sz="800" dirty="0" err="1"/>
              <a:t>mdd.pdf</a:t>
            </a:r>
            <a:r>
              <a:rPr lang="en-US" sz="800" dirty="0"/>
              <a:t>.</a:t>
            </a:r>
            <a:br>
              <a:rPr lang="en-US" sz="800" dirty="0"/>
            </a:br>
            <a:r>
              <a:rPr lang="en-US" sz="800" dirty="0"/>
              <a:t>Accessed </a:t>
            </a:r>
            <a:r>
              <a:rPr lang="en-US" sz="800" dirty="0" err="1"/>
              <a:t>Septermber</a:t>
            </a:r>
            <a:r>
              <a:rPr lang="en-US" sz="800" dirty="0"/>
              <a:t> 27, 2021</a:t>
            </a:r>
          </a:p>
        </p:txBody>
      </p:sp>
      <p:graphicFrame>
        <p:nvGraphicFramePr>
          <p:cNvPr id="5" name="Table 4">
            <a:extLst>
              <a:ext uri="{FF2B5EF4-FFF2-40B4-BE49-F238E27FC236}">
                <a16:creationId xmlns:a16="http://schemas.microsoft.com/office/drawing/2014/main" id="{2D36DE42-DB7A-E54F-ADB9-D4F4B8808411}"/>
              </a:ext>
            </a:extLst>
          </p:cNvPr>
          <p:cNvGraphicFramePr>
            <a:graphicFrameLocks noGrp="1"/>
          </p:cNvGraphicFramePr>
          <p:nvPr>
            <p:extLst>
              <p:ext uri="{D42A27DB-BD31-4B8C-83A1-F6EECF244321}">
                <p14:modId xmlns:p14="http://schemas.microsoft.com/office/powerpoint/2010/main" val="1037828745"/>
              </p:ext>
            </p:extLst>
          </p:nvPr>
        </p:nvGraphicFramePr>
        <p:xfrm>
          <a:off x="137113" y="997434"/>
          <a:ext cx="8869774" cy="3380519"/>
        </p:xfrm>
        <a:graphic>
          <a:graphicData uri="http://schemas.openxmlformats.org/drawingml/2006/table">
            <a:tbl>
              <a:tblPr firstRow="1" firstCol="1" bandRow="1">
                <a:tableStyleId>{69012ECD-51FC-41F1-AA8D-1B2483CD663E}</a:tableStyleId>
              </a:tblPr>
              <a:tblGrid>
                <a:gridCol w="2757829">
                  <a:extLst>
                    <a:ext uri="{9D8B030D-6E8A-4147-A177-3AD203B41FA5}">
                      <a16:colId xmlns:a16="http://schemas.microsoft.com/office/drawing/2014/main" val="69061816"/>
                    </a:ext>
                  </a:extLst>
                </a:gridCol>
                <a:gridCol w="6111945">
                  <a:extLst>
                    <a:ext uri="{9D8B030D-6E8A-4147-A177-3AD203B41FA5}">
                      <a16:colId xmlns:a16="http://schemas.microsoft.com/office/drawing/2014/main" val="304346401"/>
                    </a:ext>
                  </a:extLst>
                </a:gridCol>
              </a:tblGrid>
              <a:tr h="233172">
                <a:tc>
                  <a:txBody>
                    <a:bodyPr/>
                    <a:lstStyle/>
                    <a:p>
                      <a:pPr marL="0" marR="0">
                        <a:lnSpc>
                          <a:spcPct val="90000"/>
                        </a:lnSpc>
                        <a:spcBef>
                          <a:spcPts val="0"/>
                        </a:spcBef>
                        <a:spcAft>
                          <a:spcPts val="0"/>
                        </a:spcAft>
                      </a:pPr>
                      <a:r>
                        <a:rPr lang="en-US" sz="1400" dirty="0">
                          <a:solidFill>
                            <a:schemeClr val="tx2"/>
                          </a:solidFill>
                          <a:effectLst/>
                        </a:rPr>
                        <a:t>Drug Class and Representative Agents</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0" marR="0" algn="ctr">
                        <a:lnSpc>
                          <a:spcPct val="90000"/>
                        </a:lnSpc>
                        <a:spcBef>
                          <a:spcPts val="0"/>
                        </a:spcBef>
                        <a:spcAft>
                          <a:spcPts val="0"/>
                        </a:spcAft>
                      </a:pPr>
                      <a:r>
                        <a:rPr lang="en-US" sz="1400" dirty="0">
                          <a:solidFill>
                            <a:schemeClr val="tx2"/>
                          </a:solidFill>
                          <a:effectLst/>
                        </a:rPr>
                        <a:t>Select Safety and Efficacy Information for the Class</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1448593150"/>
                  </a:ext>
                </a:extLst>
              </a:tr>
              <a:tr h="233172">
                <a:tc gridSpan="2">
                  <a:txBody>
                    <a:bodyPr/>
                    <a:lstStyle/>
                    <a:p>
                      <a:pPr marL="0" marR="0">
                        <a:lnSpc>
                          <a:spcPct val="90000"/>
                        </a:lnSpc>
                        <a:spcBef>
                          <a:spcPts val="0"/>
                        </a:spcBef>
                        <a:spcAft>
                          <a:spcPts val="0"/>
                        </a:spcAft>
                      </a:pPr>
                      <a:r>
                        <a:rPr lang="en-US" sz="1200" dirty="0">
                          <a:solidFill>
                            <a:srgbClr val="005774"/>
                          </a:solidFill>
                          <a:effectLst/>
                        </a:rPr>
                        <a:t>Selective serotonin reuptake inhibitors (SSRIs)</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solidFill>
                      <a:schemeClr val="accent5">
                        <a:lumMod val="60000"/>
                        <a:lumOff val="40000"/>
                      </a:schemeClr>
                    </a:solidFill>
                  </a:tcPr>
                </a:tc>
                <a:tc hMerge="1">
                  <a:txBody>
                    <a:bodyPr/>
                    <a:lstStyle/>
                    <a:p>
                      <a:endParaRPr lang="en-US"/>
                    </a:p>
                  </a:txBody>
                  <a:tcPr/>
                </a:tc>
                <a:extLst>
                  <a:ext uri="{0D108BD9-81ED-4DB2-BD59-A6C34878D82A}">
                    <a16:rowId xmlns:a16="http://schemas.microsoft.com/office/drawing/2014/main" val="274299591"/>
                  </a:ext>
                </a:extLst>
              </a:tr>
              <a:tr h="562356">
                <a:tc>
                  <a:txBody>
                    <a:bodyPr/>
                    <a:lstStyle/>
                    <a:p>
                      <a:pPr marL="0" marR="0" indent="0">
                        <a:lnSpc>
                          <a:spcPct val="90000"/>
                        </a:lnSpc>
                        <a:spcBef>
                          <a:spcPts val="0"/>
                        </a:spcBef>
                        <a:spcAft>
                          <a:spcPts val="0"/>
                        </a:spcAft>
                      </a:pPr>
                      <a:r>
                        <a:rPr lang="en-US" sz="1200" dirty="0">
                          <a:solidFill>
                            <a:srgbClr val="005774"/>
                          </a:solidFill>
                          <a:effectLst/>
                        </a:rPr>
                        <a:t>Citalopram, escitalopram, fluoxetine, fluvoxamine, paroxetine, sertraline</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Comparable efficacy to other classes</a:t>
                      </a:r>
                    </a:p>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Side effects include GI symptoms, anxiety, headache, somnolence, insomnia, and sexual dysfunction </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3841293044"/>
                  </a:ext>
                </a:extLst>
              </a:tr>
              <a:tr h="233172">
                <a:tc gridSpan="2">
                  <a:txBody>
                    <a:bodyPr/>
                    <a:lstStyle/>
                    <a:p>
                      <a:pPr marL="0" marR="0" algn="l" defTabSz="914377" rtl="0" eaLnBrk="1" latinLnBrk="0" hangingPunct="1">
                        <a:lnSpc>
                          <a:spcPct val="90000"/>
                        </a:lnSpc>
                        <a:spcBef>
                          <a:spcPts val="0"/>
                        </a:spcBef>
                        <a:spcAft>
                          <a:spcPts val="0"/>
                        </a:spcAft>
                      </a:pPr>
                      <a:r>
                        <a:rPr lang="en-US" sz="1200" b="1" kern="1200" dirty="0">
                          <a:solidFill>
                            <a:srgbClr val="005774"/>
                          </a:solidFill>
                          <a:effectLst/>
                        </a:rPr>
                        <a:t>Serotonin-norepinephrine reuptake inhibitors (SNRIs)</a:t>
                      </a:r>
                      <a:endParaRPr lang="en-US" sz="1200" b="1" kern="1200" dirty="0">
                        <a:solidFill>
                          <a:srgbClr val="005774"/>
                        </a:solidFill>
                        <a:effectLst/>
                        <a:latin typeface="+mn-lt"/>
                        <a:ea typeface="+mn-ea"/>
                        <a:cs typeface="+mn-cs"/>
                      </a:endParaRPr>
                    </a:p>
                  </a:txBody>
                  <a:tcPr marL="68580" marR="68580" marT="34290" marB="34290">
                    <a:solidFill>
                      <a:schemeClr val="accent5">
                        <a:lumMod val="60000"/>
                        <a:lumOff val="40000"/>
                      </a:schemeClr>
                    </a:solidFill>
                  </a:tcPr>
                </a:tc>
                <a:tc hMerge="1">
                  <a:txBody>
                    <a:bodyPr/>
                    <a:lstStyle/>
                    <a:p>
                      <a:endParaRPr lang="en-US"/>
                    </a:p>
                  </a:txBody>
                  <a:tcPr/>
                </a:tc>
                <a:extLst>
                  <a:ext uri="{0D108BD9-81ED-4DB2-BD59-A6C34878D82A}">
                    <a16:rowId xmlns:a16="http://schemas.microsoft.com/office/drawing/2014/main" val="1085738129"/>
                  </a:ext>
                </a:extLst>
              </a:tr>
              <a:tr h="605082">
                <a:tc>
                  <a:txBody>
                    <a:bodyPr/>
                    <a:lstStyle/>
                    <a:p>
                      <a:pPr marL="0" marR="0" indent="0">
                        <a:lnSpc>
                          <a:spcPct val="90000"/>
                        </a:lnSpc>
                        <a:spcBef>
                          <a:spcPts val="0"/>
                        </a:spcBef>
                        <a:spcAft>
                          <a:spcPts val="0"/>
                        </a:spcAft>
                      </a:pPr>
                      <a:r>
                        <a:rPr lang="en-US" sz="1200" dirty="0">
                          <a:solidFill>
                            <a:srgbClr val="005774"/>
                          </a:solidFill>
                          <a:effectLst/>
                        </a:rPr>
                        <a:t>Desvenlafaxine, duloxetine, venlafaxine, levomilnacipran</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May have modestly greater efficacy than SSRIs</a:t>
                      </a:r>
                    </a:p>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Safety similar to SSRIs (nausea, sexual dysfunction, activation) but also increased sweating, hypertension</a:t>
                      </a:r>
                    </a:p>
                  </a:txBody>
                  <a:tcPr marL="68580" marR="68580" marT="34290" marB="34290"/>
                </a:tc>
                <a:extLst>
                  <a:ext uri="{0D108BD9-81ED-4DB2-BD59-A6C34878D82A}">
                    <a16:rowId xmlns:a16="http://schemas.microsoft.com/office/drawing/2014/main" val="1840542269"/>
                  </a:ext>
                </a:extLst>
              </a:tr>
              <a:tr h="265409">
                <a:tc gridSpan="2">
                  <a:txBody>
                    <a:bodyPr/>
                    <a:lstStyle/>
                    <a:p>
                      <a:pPr marL="0" marR="0" indent="0">
                        <a:lnSpc>
                          <a:spcPct val="90000"/>
                        </a:lnSpc>
                        <a:spcBef>
                          <a:spcPts val="0"/>
                        </a:spcBef>
                        <a:spcAft>
                          <a:spcPts val="0"/>
                        </a:spcAft>
                      </a:pPr>
                      <a:r>
                        <a:rPr lang="en-US" sz="1200" dirty="0">
                          <a:solidFill>
                            <a:srgbClr val="005774"/>
                          </a:solidFill>
                          <a:effectLst/>
                        </a:rPr>
                        <a:t>Tricyclic antidepressants (TCAs)</a:t>
                      </a:r>
                    </a:p>
                  </a:txBody>
                  <a:tcPr marL="68580" marR="68580" marT="34290" marB="34290">
                    <a:solidFill>
                      <a:schemeClr val="accent5">
                        <a:lumMod val="60000"/>
                        <a:lumOff val="40000"/>
                      </a:schemeClr>
                    </a:solidFill>
                  </a:tcPr>
                </a:tc>
                <a:tc hMerge="1">
                  <a:txBody>
                    <a:bodyPr/>
                    <a:lstStyle/>
                    <a:p>
                      <a:pPr marL="228600" marR="0" lvl="0" indent="-228600">
                        <a:lnSpc>
                          <a:spcPct val="90000"/>
                        </a:lnSpc>
                        <a:spcBef>
                          <a:spcPts val="0"/>
                        </a:spcBef>
                        <a:spcAft>
                          <a:spcPts val="0"/>
                        </a:spcAft>
                        <a:buFont typeface="Symbol" panose="05050102010706020507" pitchFamily="18" charset="2"/>
                        <a:buChar char=""/>
                      </a:pPr>
                      <a:endParaRPr lang="en-US" sz="1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solidFill>
                      <a:schemeClr val="accent5">
                        <a:lumMod val="60000"/>
                        <a:lumOff val="40000"/>
                      </a:schemeClr>
                    </a:solidFill>
                  </a:tcPr>
                </a:tc>
                <a:extLst>
                  <a:ext uri="{0D108BD9-81ED-4DB2-BD59-A6C34878D82A}">
                    <a16:rowId xmlns:a16="http://schemas.microsoft.com/office/drawing/2014/main" val="4058143244"/>
                  </a:ext>
                </a:extLst>
              </a:tr>
              <a:tr h="0">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dirty="0">
                          <a:solidFill>
                            <a:srgbClr val="005774"/>
                          </a:solidFill>
                          <a:effectLst/>
                        </a:rPr>
                        <a:t>Amitriptyline, desipramine, doxepin, imipramine, nortriptyline</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oFill/>
                  </a:tcPr>
                </a:tc>
                <a:tc>
                  <a:txBody>
                    <a:bodyPr/>
                    <a:lstStyle/>
                    <a:p>
                      <a:pPr marL="228600" marR="0" lvl="0" indent="-2286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lang="en-US" sz="1200" dirty="0">
                          <a:solidFill>
                            <a:srgbClr val="005774"/>
                          </a:solidFill>
                          <a:effectLst/>
                        </a:rPr>
                        <a:t>Comparable efficacy to SSRIs but with known side effects, such as anticholinergic effects, sedation, weight gain, sexual dysfunction, and orthostatic hypotension</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oFill/>
                  </a:tcPr>
                </a:tc>
                <a:extLst>
                  <a:ext uri="{0D108BD9-81ED-4DB2-BD59-A6C34878D82A}">
                    <a16:rowId xmlns:a16="http://schemas.microsoft.com/office/drawing/2014/main" val="3384311332"/>
                  </a:ext>
                </a:extLst>
              </a:tr>
              <a:tr h="233172">
                <a:tc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dirty="0">
                          <a:solidFill>
                            <a:srgbClr val="005774"/>
                          </a:solidFill>
                          <a:effectLst/>
                        </a:rPr>
                        <a:t>Monoamine oxidase inhibitors (MAOI)</a:t>
                      </a:r>
                    </a:p>
                  </a:txBody>
                  <a:tcPr marL="68580" marR="68580" marT="34290" marB="34290">
                    <a:solidFill>
                      <a:schemeClr val="accent5">
                        <a:lumMod val="60000"/>
                        <a:lumOff val="40000"/>
                      </a:schemeClr>
                    </a:solidFill>
                  </a:tcPr>
                </a:tc>
                <a:tc hMerge="1">
                  <a:txBody>
                    <a:bodyPr/>
                    <a:lstStyle/>
                    <a:p>
                      <a:endParaRPr lang="en-US"/>
                    </a:p>
                  </a:txBody>
                  <a:tcPr/>
                </a:tc>
                <a:extLst>
                  <a:ext uri="{0D108BD9-81ED-4DB2-BD59-A6C34878D82A}">
                    <a16:rowId xmlns:a16="http://schemas.microsoft.com/office/drawing/2014/main" val="786673140"/>
                  </a:ext>
                </a:extLst>
              </a:tr>
              <a:tr h="397764">
                <a:tc>
                  <a:txBody>
                    <a:bodyPr/>
                    <a:lstStyle/>
                    <a:p>
                      <a:pPr marL="0" marR="0" indent="0">
                        <a:lnSpc>
                          <a:spcPct val="90000"/>
                        </a:lnSpc>
                        <a:spcBef>
                          <a:spcPts val="0"/>
                        </a:spcBef>
                        <a:spcAft>
                          <a:spcPts val="0"/>
                        </a:spcAft>
                      </a:pPr>
                      <a:r>
                        <a:rPr lang="en-US" sz="1200" dirty="0">
                          <a:solidFill>
                            <a:srgbClr val="005774"/>
                          </a:solidFill>
                          <a:effectLst/>
                        </a:rPr>
                        <a:t>Phenelzine, </a:t>
                      </a:r>
                      <a:r>
                        <a:rPr lang="en-US" sz="1200" dirty="0" err="1">
                          <a:solidFill>
                            <a:srgbClr val="005774"/>
                          </a:solidFill>
                          <a:effectLst/>
                        </a:rPr>
                        <a:t>selegiline</a:t>
                      </a:r>
                      <a:r>
                        <a:rPr lang="en-US" sz="1200" baseline="30000" dirty="0" err="1">
                          <a:solidFill>
                            <a:srgbClr val="005774"/>
                          </a:solidFill>
                          <a:effectLst/>
                        </a:rPr>
                        <a:t>a</a:t>
                      </a:r>
                      <a:r>
                        <a:rPr lang="en-US" sz="1200" dirty="0">
                          <a:solidFill>
                            <a:srgbClr val="005774"/>
                          </a:solidFill>
                          <a:effectLst/>
                        </a:rPr>
                        <a:t> tranylcypromine, isocarboxazid</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More effective than TCAs for atypical symptoms of depression</a:t>
                      </a:r>
                    </a:p>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Side effects include orthostatic hypotension, weight gain, and sexual side effects</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190621827"/>
                  </a:ext>
                </a:extLst>
              </a:tr>
            </a:tbl>
          </a:graphicData>
        </a:graphic>
      </p:graphicFrame>
    </p:spTree>
    <p:extLst>
      <p:ext uri="{BB962C8B-B14F-4D97-AF65-F5344CB8AC3E}">
        <p14:creationId xmlns:p14="http://schemas.microsoft.com/office/powerpoint/2010/main" val="217766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B8E3-F656-CF41-92A7-3810E7D6E7B3}"/>
              </a:ext>
            </a:extLst>
          </p:cNvPr>
          <p:cNvSpPr>
            <a:spLocks noGrp="1"/>
          </p:cNvSpPr>
          <p:nvPr>
            <p:ph type="title"/>
          </p:nvPr>
        </p:nvSpPr>
        <p:spPr>
          <a:xfrm>
            <a:off x="312234" y="-35168"/>
            <a:ext cx="8530684" cy="903324"/>
          </a:xfrm>
        </p:spPr>
        <p:txBody>
          <a:bodyPr/>
          <a:lstStyle/>
          <a:p>
            <a:r>
              <a:rPr lang="en-US" dirty="0"/>
              <a:t>Limitations of Conventional Antidepressants</a:t>
            </a:r>
          </a:p>
        </p:txBody>
      </p:sp>
      <p:sp>
        <p:nvSpPr>
          <p:cNvPr id="3" name="Text Placeholder 2">
            <a:extLst>
              <a:ext uri="{FF2B5EF4-FFF2-40B4-BE49-F238E27FC236}">
                <a16:creationId xmlns:a16="http://schemas.microsoft.com/office/drawing/2014/main" id="{CB76A44B-E053-F04B-B637-AA740D77F6BE}"/>
              </a:ext>
            </a:extLst>
          </p:cNvPr>
          <p:cNvSpPr>
            <a:spLocks noGrp="1"/>
          </p:cNvSpPr>
          <p:nvPr>
            <p:ph type="body" sz="quarter" idx="10"/>
          </p:nvPr>
        </p:nvSpPr>
        <p:spPr>
          <a:xfrm>
            <a:off x="0" y="4697224"/>
            <a:ext cx="9144000" cy="446276"/>
          </a:xfrm>
        </p:spPr>
        <p:txBody>
          <a:bodyPr/>
          <a:lstStyle/>
          <a:p>
            <a:pPr marL="9525" indent="-28575"/>
            <a:r>
              <a:rPr lang="en-US" dirty="0"/>
              <a:t>Trivedi MH, et al. </a:t>
            </a:r>
            <a:r>
              <a:rPr lang="en-US" i="1" dirty="0"/>
              <a:t>Am J Psychiatry</a:t>
            </a:r>
            <a:r>
              <a:rPr lang="en-US" dirty="0"/>
              <a:t>. 2006;163(1):28-40.; Rush AJ, et al. </a:t>
            </a:r>
            <a:r>
              <a:rPr lang="en-US" i="1" dirty="0"/>
              <a:t>Am J Psychiatry</a:t>
            </a:r>
            <a:r>
              <a:rPr lang="en-US" dirty="0"/>
              <a:t>. 2006;163(11):1905-1917.; </a:t>
            </a:r>
            <a:br>
              <a:rPr lang="en-US" dirty="0"/>
            </a:br>
            <a:r>
              <a:rPr lang="en-US" dirty="0"/>
              <a:t>Park LT, et al. N Engl J Med. 2019;380:559-568.</a:t>
            </a:r>
          </a:p>
        </p:txBody>
      </p:sp>
      <p:sp>
        <p:nvSpPr>
          <p:cNvPr id="4" name="Content Placeholder 3">
            <a:extLst>
              <a:ext uri="{FF2B5EF4-FFF2-40B4-BE49-F238E27FC236}">
                <a16:creationId xmlns:a16="http://schemas.microsoft.com/office/drawing/2014/main" id="{74C005A9-EBF9-8C45-B40A-3B6A78FDC709}"/>
              </a:ext>
            </a:extLst>
          </p:cNvPr>
          <p:cNvSpPr>
            <a:spLocks noGrp="1"/>
          </p:cNvSpPr>
          <p:nvPr>
            <p:ph sz="quarter" idx="11"/>
          </p:nvPr>
        </p:nvSpPr>
        <p:spPr/>
        <p:txBody>
          <a:bodyPr/>
          <a:lstStyle/>
          <a:p>
            <a:pPr>
              <a:spcBef>
                <a:spcPts val="85"/>
              </a:spcBef>
              <a:spcAft>
                <a:spcPts val="85"/>
              </a:spcAft>
            </a:pPr>
            <a:r>
              <a:rPr lang="en-US" altLang="en-US" dirty="0"/>
              <a:t>Limited efficacy even as first line therapies</a:t>
            </a:r>
          </a:p>
          <a:p>
            <a:pPr lvl="1">
              <a:spcBef>
                <a:spcPts val="85"/>
              </a:spcBef>
              <a:spcAft>
                <a:spcPts val="85"/>
              </a:spcAft>
            </a:pPr>
            <a:r>
              <a:rPr lang="en-US" altLang="en-US" dirty="0"/>
              <a:t>50%-60% intention-to-treat response rates</a:t>
            </a:r>
          </a:p>
          <a:p>
            <a:pPr lvl="1">
              <a:spcBef>
                <a:spcPts val="85"/>
              </a:spcBef>
              <a:spcAft>
                <a:spcPts val="85"/>
              </a:spcAft>
            </a:pPr>
            <a:r>
              <a:rPr lang="en-US" altLang="en-US" dirty="0"/>
              <a:t>Modest (~10%-20%) advantage vs placebo</a:t>
            </a:r>
          </a:p>
          <a:p>
            <a:pPr>
              <a:spcBef>
                <a:spcPts val="85"/>
              </a:spcBef>
              <a:spcAft>
                <a:spcPts val="85"/>
              </a:spcAft>
            </a:pPr>
            <a:r>
              <a:rPr lang="en-US" altLang="en-US" dirty="0"/>
              <a:t>Intolerable side effects for up to 10%</a:t>
            </a:r>
          </a:p>
          <a:p>
            <a:pPr>
              <a:spcBef>
                <a:spcPts val="85"/>
              </a:spcBef>
              <a:spcAft>
                <a:spcPts val="85"/>
              </a:spcAft>
            </a:pPr>
            <a:r>
              <a:rPr lang="en-US" altLang="en-US" dirty="0"/>
              <a:t>Inconsistent effects on key symptoms </a:t>
            </a:r>
            <a:br>
              <a:rPr lang="en-US" altLang="en-US" dirty="0"/>
            </a:br>
            <a:r>
              <a:rPr lang="en-US" altLang="en-US" dirty="0"/>
              <a:t>(e.g., insomnia, anxiety, cognition)</a:t>
            </a:r>
          </a:p>
          <a:p>
            <a:pPr>
              <a:spcBef>
                <a:spcPts val="85"/>
              </a:spcBef>
              <a:spcAft>
                <a:spcPts val="85"/>
              </a:spcAft>
            </a:pPr>
            <a:r>
              <a:rPr lang="en-US" altLang="en-US" dirty="0"/>
              <a:t>Relatively slow onset of action tied to mechanism(s) of action</a:t>
            </a:r>
          </a:p>
          <a:p>
            <a:pPr>
              <a:spcBef>
                <a:spcPts val="85"/>
              </a:spcBef>
              <a:spcAft>
                <a:spcPts val="85"/>
              </a:spcAft>
            </a:pPr>
            <a:endParaRPr lang="en-US" dirty="0"/>
          </a:p>
        </p:txBody>
      </p:sp>
    </p:spTree>
    <p:extLst>
      <p:ext uri="{BB962C8B-B14F-4D97-AF65-F5344CB8AC3E}">
        <p14:creationId xmlns:p14="http://schemas.microsoft.com/office/powerpoint/2010/main" val="84836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68D834-3C38-F343-845D-AD6E79576998}"/>
              </a:ext>
            </a:extLst>
          </p:cNvPr>
          <p:cNvSpPr>
            <a:spLocks noGrp="1"/>
          </p:cNvSpPr>
          <p:nvPr>
            <p:ph type="body" sz="quarter" idx="10"/>
          </p:nvPr>
        </p:nvSpPr>
        <p:spPr>
          <a:xfrm>
            <a:off x="0" y="4605660"/>
            <a:ext cx="8087360" cy="537840"/>
          </a:xfrm>
        </p:spPr>
        <p:txBody>
          <a:bodyPr/>
          <a:lstStyle/>
          <a:p>
            <a:pPr marL="9525" indent="-28575"/>
            <a:r>
              <a:rPr lang="en-US" sz="900" dirty="0"/>
              <a:t>Danielak D. </a:t>
            </a:r>
            <a:r>
              <a:rPr lang="en-US" sz="900" i="1" dirty="0"/>
              <a:t>Expert Opin Pharmacother</a:t>
            </a:r>
            <a:r>
              <a:rPr lang="en-US" sz="900" dirty="0"/>
              <a:t>. 2021;22(9):1167-1177.; </a:t>
            </a:r>
            <a:r>
              <a:rPr lang="en-US" sz="900" dirty="0" err="1"/>
              <a:t>VandenBerg</a:t>
            </a:r>
            <a:r>
              <a:rPr lang="en-US" sz="900" dirty="0"/>
              <a:t> AM, et al. Major depressive disorder. In: </a:t>
            </a:r>
            <a:r>
              <a:rPr lang="en-US" sz="900" i="1" dirty="0"/>
              <a:t>Pharmacotherapy: A Pathophysiologic Appro</a:t>
            </a:r>
            <a:r>
              <a:rPr lang="en-US" sz="900" dirty="0"/>
              <a:t>ach. 11th ed. 2020. https://accesspharmacy.mhmedical.com/book.aspx?bookID=2577#219306023. Accessed September 27, 2021; Drugs@FDA.gov.; </a:t>
            </a:r>
            <a:r>
              <a:rPr lang="en-US" sz="900" dirty="0" err="1"/>
              <a:t>Nomikos</a:t>
            </a:r>
            <a:r>
              <a:rPr lang="en-US" sz="900" dirty="0"/>
              <a:t> GC, et al. </a:t>
            </a:r>
            <a:r>
              <a:rPr lang="en-US" sz="900" i="1" dirty="0"/>
              <a:t>CNS Spectrums</a:t>
            </a:r>
            <a:r>
              <a:rPr lang="en-US" sz="900" dirty="0"/>
              <a:t>. 2017;22:348–362.</a:t>
            </a:r>
          </a:p>
        </p:txBody>
      </p:sp>
      <p:sp>
        <p:nvSpPr>
          <p:cNvPr id="2" name="Title 1"/>
          <p:cNvSpPr>
            <a:spLocks noGrp="1"/>
          </p:cNvSpPr>
          <p:nvPr>
            <p:ph type="title"/>
          </p:nvPr>
        </p:nvSpPr>
        <p:spPr>
          <a:xfrm>
            <a:off x="312738" y="244890"/>
            <a:ext cx="8529637" cy="327782"/>
          </a:xfrm>
        </p:spPr>
        <p:txBody>
          <a:bodyPr/>
          <a:lstStyle/>
          <a:p>
            <a:r>
              <a:rPr lang="en-US" sz="1800" dirty="0"/>
              <a:t>Commonly Used Antidepressants with Unique Mechanisms of Action </a:t>
            </a:r>
          </a:p>
        </p:txBody>
      </p:sp>
      <p:graphicFrame>
        <p:nvGraphicFramePr>
          <p:cNvPr id="8" name="Table 7"/>
          <p:cNvGraphicFramePr>
            <a:graphicFrameLocks noGrp="1"/>
          </p:cNvGraphicFramePr>
          <p:nvPr>
            <p:extLst>
              <p:ext uri="{D42A27DB-BD31-4B8C-83A1-F6EECF244321}">
                <p14:modId xmlns:p14="http://schemas.microsoft.com/office/powerpoint/2010/main" val="230700349"/>
              </p:ext>
            </p:extLst>
          </p:nvPr>
        </p:nvGraphicFramePr>
        <p:xfrm>
          <a:off x="301625" y="622288"/>
          <a:ext cx="8529637" cy="3901412"/>
        </p:xfrm>
        <a:graphic>
          <a:graphicData uri="http://schemas.openxmlformats.org/drawingml/2006/table">
            <a:tbl>
              <a:tblPr firstRow="1" firstCol="1" bandRow="1">
                <a:tableStyleId>{69012ECD-51FC-41F1-AA8D-1B2483CD663E}</a:tableStyleId>
              </a:tblPr>
              <a:tblGrid>
                <a:gridCol w="2332428">
                  <a:extLst>
                    <a:ext uri="{9D8B030D-6E8A-4147-A177-3AD203B41FA5}">
                      <a16:colId xmlns:a16="http://schemas.microsoft.com/office/drawing/2014/main" val="69061816"/>
                    </a:ext>
                  </a:extLst>
                </a:gridCol>
                <a:gridCol w="246425">
                  <a:extLst>
                    <a:ext uri="{9D8B030D-6E8A-4147-A177-3AD203B41FA5}">
                      <a16:colId xmlns:a16="http://schemas.microsoft.com/office/drawing/2014/main" val="3491215193"/>
                    </a:ext>
                  </a:extLst>
                </a:gridCol>
                <a:gridCol w="5950784">
                  <a:extLst>
                    <a:ext uri="{9D8B030D-6E8A-4147-A177-3AD203B41FA5}">
                      <a16:colId xmlns:a16="http://schemas.microsoft.com/office/drawing/2014/main" val="304346401"/>
                    </a:ext>
                  </a:extLst>
                </a:gridCol>
              </a:tblGrid>
              <a:tr h="394582">
                <a:tc gridSpan="2">
                  <a:txBody>
                    <a:bodyPr/>
                    <a:lstStyle/>
                    <a:p>
                      <a:pPr marL="0" marR="0">
                        <a:lnSpc>
                          <a:spcPct val="90000"/>
                        </a:lnSpc>
                        <a:spcBef>
                          <a:spcPts val="0"/>
                        </a:spcBef>
                        <a:spcAft>
                          <a:spcPts val="0"/>
                        </a:spcAft>
                      </a:pPr>
                      <a:r>
                        <a:rPr lang="en-US" sz="1200" dirty="0">
                          <a:solidFill>
                            <a:srgbClr val="E7EBED"/>
                          </a:solidFill>
                          <a:effectLst/>
                        </a:rPr>
                        <a:t>Drug Class and Representative Agents</a:t>
                      </a:r>
                      <a:endParaRPr lang="en-US" sz="1200" dirty="0">
                        <a:solidFill>
                          <a:srgbClr val="E7EBED"/>
                        </a:solidFill>
                        <a:effectLst/>
                        <a:latin typeface="+mj-lt"/>
                        <a:ea typeface="Calibri" panose="020F0502020204030204" pitchFamily="34" charset="0"/>
                        <a:cs typeface="Times New Roman" panose="02020603050405020304" pitchFamily="18" charset="0"/>
                      </a:endParaRPr>
                    </a:p>
                  </a:txBody>
                  <a:tcPr marL="51435" marR="51435" marT="25718" marB="25718"/>
                </a:tc>
                <a:tc hMerge="1">
                  <a:txBody>
                    <a:bodyPr/>
                    <a:lstStyle/>
                    <a:p>
                      <a:pPr marL="0" marR="0">
                        <a:lnSpc>
                          <a:spcPct val="90000"/>
                        </a:lnSpc>
                        <a:spcBef>
                          <a:spcPts val="0"/>
                        </a:spcBef>
                        <a:spcAft>
                          <a:spcPts val="0"/>
                        </a:spcAft>
                      </a:pPr>
                      <a:endParaRPr lang="en-US" sz="1200" dirty="0">
                        <a:solidFill>
                          <a:srgbClr val="E7EBED"/>
                        </a:solidFill>
                        <a:effectLst/>
                        <a:latin typeface="+mj-lt"/>
                        <a:ea typeface="Calibri" panose="020F0502020204030204" pitchFamily="34" charset="0"/>
                        <a:cs typeface="Times New Roman" panose="02020603050405020304" pitchFamily="18" charset="0"/>
                      </a:endParaRPr>
                    </a:p>
                  </a:txBody>
                  <a:tcPr marL="51435" marR="51435" marT="25718" marB="25718"/>
                </a:tc>
                <a:tc>
                  <a:txBody>
                    <a:bodyPr/>
                    <a:lstStyle/>
                    <a:p>
                      <a:pPr marL="0" marR="0" algn="ctr">
                        <a:lnSpc>
                          <a:spcPct val="90000"/>
                        </a:lnSpc>
                        <a:spcBef>
                          <a:spcPts val="0"/>
                        </a:spcBef>
                        <a:spcAft>
                          <a:spcPts val="0"/>
                        </a:spcAft>
                      </a:pPr>
                      <a:r>
                        <a:rPr lang="en-US" sz="1200" dirty="0">
                          <a:solidFill>
                            <a:srgbClr val="E7EBED"/>
                          </a:solidFill>
                          <a:effectLst/>
                        </a:rPr>
                        <a:t>Select Safety and Efficacy Information for the Class</a:t>
                      </a:r>
                      <a:endParaRPr lang="en-US" sz="1200" dirty="0">
                        <a:solidFill>
                          <a:srgbClr val="E7EBED"/>
                        </a:solidFill>
                        <a:effectLst/>
                        <a:latin typeface="+mj-lt"/>
                        <a:ea typeface="Calibri" panose="020F0502020204030204" pitchFamily="34" charset="0"/>
                        <a:cs typeface="Times New Roman" panose="02020603050405020304" pitchFamily="18" charset="0"/>
                      </a:endParaRPr>
                    </a:p>
                  </a:txBody>
                  <a:tcPr marL="51435" marR="51435" marT="25718" marB="25718"/>
                </a:tc>
                <a:extLst>
                  <a:ext uri="{0D108BD9-81ED-4DB2-BD59-A6C34878D82A}">
                    <a16:rowId xmlns:a16="http://schemas.microsoft.com/office/drawing/2014/main" val="1448593150"/>
                  </a:ext>
                </a:extLst>
              </a:tr>
              <a:tr h="262158">
                <a:tc gridSpan="3">
                  <a:txBody>
                    <a:bodyPr/>
                    <a:lstStyle/>
                    <a:p>
                      <a:pPr marL="0" marR="0" indent="0">
                        <a:lnSpc>
                          <a:spcPct val="107000"/>
                        </a:lnSpc>
                        <a:spcBef>
                          <a:spcPts val="0"/>
                        </a:spcBef>
                        <a:spcAft>
                          <a:spcPts val="0"/>
                        </a:spcAft>
                        <a:buFont typeface="Arial" panose="020B0604020202020204" pitchFamily="34" charset="0"/>
                        <a:buNone/>
                      </a:pPr>
                      <a:r>
                        <a:rPr lang="en-US" sz="1200" b="1" kern="1200" dirty="0">
                          <a:solidFill>
                            <a:srgbClr val="005774"/>
                          </a:solidFill>
                          <a:effectLst/>
                        </a:rPr>
                        <a:t>Norepinephrine and dopamine reuptake inhibitor (NDRI)</a:t>
                      </a:r>
                      <a:endParaRPr lang="en-US" sz="1200" b="1" kern="1200" dirty="0">
                        <a:solidFill>
                          <a:srgbClr val="005774"/>
                        </a:solidFill>
                        <a:effectLst/>
                        <a:latin typeface="+mj-lt"/>
                        <a:ea typeface="+mn-ea"/>
                        <a:cs typeface="+mn-cs"/>
                      </a:endParaRPr>
                    </a:p>
                  </a:txBody>
                  <a:tcPr marL="51435" marR="51435" marT="25718" marB="25718">
                    <a:solidFill>
                      <a:schemeClr val="accent5">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299591"/>
                  </a:ext>
                </a:extLst>
              </a:tr>
              <a:tr h="650410">
                <a:tc>
                  <a:txBody>
                    <a:bodyPr/>
                    <a:lstStyle/>
                    <a:p>
                      <a:pPr marL="0" marR="0" indent="0">
                        <a:lnSpc>
                          <a:spcPct val="90000"/>
                        </a:lnSpc>
                        <a:spcBef>
                          <a:spcPts val="0"/>
                        </a:spcBef>
                        <a:spcAft>
                          <a:spcPts val="0"/>
                        </a:spcAft>
                      </a:pPr>
                      <a:r>
                        <a:rPr lang="en-US" sz="1200" b="1" kern="1200" dirty="0">
                          <a:solidFill>
                            <a:srgbClr val="005774"/>
                          </a:solidFill>
                          <a:effectLst/>
                        </a:rPr>
                        <a:t>Bupropion</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gridSpan="2">
                  <a:txBody>
                    <a:bodyPr/>
                    <a:lstStyle/>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One of the most activating antidepressants; may be useful for decreased motivation, low energy, and fatigue</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Side effects include nausea, vomiting, tremor, insomnia, and dry mouth</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hMerge="1">
                  <a:txBody>
                    <a:bodyPr/>
                    <a:lstStyle/>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One of the most activating antidepressants; may be useful for decreased motivation, low energy, and fatigue</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Side effects include nausea, vomiting, tremor, insomnia, and dry mouth</a:t>
                      </a:r>
                      <a:endParaRPr lang="en-US" sz="1200" kern="1200" dirty="0">
                        <a:solidFill>
                          <a:srgbClr val="005774"/>
                        </a:solidFill>
                        <a:effectLst/>
                        <a:latin typeface="+mj-lt"/>
                        <a:ea typeface="+mn-ea"/>
                        <a:cs typeface="+mn-cs"/>
                      </a:endParaRPr>
                    </a:p>
                  </a:txBody>
                  <a:tcPr marL="51435" marR="51435" marT="25718" marB="25718"/>
                </a:tc>
                <a:extLst>
                  <a:ext uri="{0D108BD9-81ED-4DB2-BD59-A6C34878D82A}">
                    <a16:rowId xmlns:a16="http://schemas.microsoft.com/office/drawing/2014/main" val="3841293044"/>
                  </a:ext>
                </a:extLst>
              </a:tr>
              <a:tr h="262158">
                <a:tc gridSpan="3">
                  <a:txBody>
                    <a:bodyPr/>
                    <a:lstStyle/>
                    <a:p>
                      <a:pPr marL="0" marR="0">
                        <a:lnSpc>
                          <a:spcPct val="107000"/>
                        </a:lnSpc>
                        <a:spcBef>
                          <a:spcPts val="0"/>
                        </a:spcBef>
                        <a:spcAft>
                          <a:spcPts val="0"/>
                        </a:spcAft>
                      </a:pPr>
                      <a:r>
                        <a:rPr lang="en-US" sz="1200" kern="1200" dirty="0">
                          <a:solidFill>
                            <a:srgbClr val="005774"/>
                          </a:solidFill>
                          <a:effectLst/>
                        </a:rPr>
                        <a:t>Mixed serotonergic effects (Mixed 5-HT)</a:t>
                      </a:r>
                      <a:endParaRPr lang="en-US" sz="1200" kern="1200" dirty="0">
                        <a:solidFill>
                          <a:srgbClr val="005774"/>
                        </a:solidFill>
                        <a:effectLst/>
                        <a:latin typeface="+mj-lt"/>
                        <a:ea typeface="+mn-ea"/>
                        <a:cs typeface="+mn-cs"/>
                      </a:endParaRPr>
                    </a:p>
                  </a:txBody>
                  <a:tcPr marL="51435" marR="51435" marT="25718" marB="25718">
                    <a:solidFill>
                      <a:schemeClr val="accent5">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5738129"/>
                  </a:ext>
                </a:extLst>
              </a:tr>
              <a:tr h="976007">
                <a:tc>
                  <a:txBody>
                    <a:bodyPr/>
                    <a:lstStyle/>
                    <a:p>
                      <a:pPr marL="0" marR="0" indent="0">
                        <a:lnSpc>
                          <a:spcPct val="90000"/>
                        </a:lnSpc>
                        <a:spcBef>
                          <a:spcPts val="0"/>
                        </a:spcBef>
                        <a:spcAft>
                          <a:spcPts val="0"/>
                        </a:spcAft>
                      </a:pPr>
                      <a:r>
                        <a:rPr lang="en-US" sz="1200" b="1" kern="1200" dirty="0">
                          <a:solidFill>
                            <a:srgbClr val="005774"/>
                          </a:solidFill>
                          <a:effectLst/>
                        </a:rPr>
                        <a:t>Vilazodone</a:t>
                      </a:r>
                    </a:p>
                    <a:p>
                      <a:pPr marL="0" marR="0" indent="0">
                        <a:lnSpc>
                          <a:spcPct val="90000"/>
                        </a:lnSpc>
                        <a:spcBef>
                          <a:spcPts val="0"/>
                        </a:spcBef>
                        <a:spcAft>
                          <a:spcPts val="0"/>
                        </a:spcAft>
                      </a:pPr>
                      <a:r>
                        <a:rPr lang="en-US" sz="1200" b="1" kern="1200" dirty="0">
                          <a:solidFill>
                            <a:srgbClr val="005774"/>
                          </a:solidFill>
                          <a:effectLst/>
                        </a:rPr>
                        <a:t>Vortioxetine</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gridSpan="2">
                  <a:txBody>
                    <a:bodyPr/>
                    <a:lstStyle/>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SSRI and 5-HT1A partial agonists </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Vortioxetine is also a 5-HT3, 5-HT1D, and 5-HT7 antagonist, 5-HT1B partial agonist, and 5-HT transporter inhibitor; may have fewer cognitive side effects than other agents</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Efficacious and well-tolerated in older patients</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Side effects similar to those of SSRIs</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hMerge="1">
                  <a:txBody>
                    <a:bodyPr/>
                    <a:lstStyle/>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SSRI and 5-HT1A partial agonists </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Vortioxetine is also a 5-HT3, 5-HT1D, and 5-HT7 antagonist, 5-HT1B partial agonist, and 5-HT transporter inhibitor; may have fewer cognitive side effects than other agents</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Efficacious and well-tolerated in older patients</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Side effects similar to those of SSRIs</a:t>
                      </a:r>
                      <a:endParaRPr lang="en-US" sz="1200" kern="1200" dirty="0">
                        <a:solidFill>
                          <a:srgbClr val="005774"/>
                        </a:solidFill>
                        <a:effectLst/>
                        <a:latin typeface="+mj-lt"/>
                        <a:ea typeface="+mn-ea"/>
                        <a:cs typeface="+mn-cs"/>
                      </a:endParaRPr>
                    </a:p>
                  </a:txBody>
                  <a:tcPr marL="51435" marR="51435" marT="25718" marB="25718"/>
                </a:tc>
                <a:extLst>
                  <a:ext uri="{0D108BD9-81ED-4DB2-BD59-A6C34878D82A}">
                    <a16:rowId xmlns:a16="http://schemas.microsoft.com/office/drawing/2014/main" val="1840542269"/>
                  </a:ext>
                </a:extLst>
              </a:tr>
              <a:tr h="300610">
                <a:tc gridSpan="3">
                  <a:txBody>
                    <a:bodyPr/>
                    <a:lstStyle/>
                    <a:p>
                      <a:pPr marL="0" marR="0" indent="0">
                        <a:lnSpc>
                          <a:spcPct val="90000"/>
                        </a:lnSpc>
                        <a:spcBef>
                          <a:spcPts val="0"/>
                        </a:spcBef>
                        <a:spcAft>
                          <a:spcPts val="0"/>
                        </a:spcAft>
                      </a:pPr>
                      <a:r>
                        <a:rPr lang="en-US" sz="1200" b="1" kern="1200" dirty="0">
                          <a:solidFill>
                            <a:srgbClr val="005774"/>
                          </a:solidFill>
                          <a:effectLst/>
                        </a:rPr>
                        <a:t>Noradrenergic and specific serotonergic antidepressant (</a:t>
                      </a:r>
                      <a:r>
                        <a:rPr lang="en-US" sz="1200" b="1" kern="1200" dirty="0" err="1">
                          <a:solidFill>
                            <a:srgbClr val="005774"/>
                          </a:solidFill>
                          <a:effectLst/>
                        </a:rPr>
                        <a:t>NaSSA</a:t>
                      </a:r>
                      <a:r>
                        <a:rPr lang="en-US" sz="1200" b="1" kern="1200" dirty="0">
                          <a:solidFill>
                            <a:srgbClr val="005774"/>
                          </a:solidFill>
                          <a:effectLst/>
                        </a:rPr>
                        <a:t>)</a:t>
                      </a:r>
                      <a:endParaRPr lang="en-US" sz="1200" b="1"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solidFill>
                      <a:schemeClr val="accent5">
                        <a:lumMod val="60000"/>
                        <a:lumOff val="40000"/>
                      </a:schemeClr>
                    </a:solidFill>
                  </a:tcPr>
                </a:tc>
                <a:tc hMerge="1">
                  <a:txBody>
                    <a:bodyPr/>
                    <a:lstStyle/>
                    <a:p>
                      <a:endParaRPr lang="en-US"/>
                    </a:p>
                  </a:txBody>
                  <a:tcPr/>
                </a:tc>
                <a:tc hMerge="1">
                  <a:txBody>
                    <a:bodyPr/>
                    <a:lstStyle/>
                    <a:p>
                      <a:pPr marL="342900" marR="0" lvl="0" indent="-342900">
                        <a:lnSpc>
                          <a:spcPct val="107000"/>
                        </a:lnSpc>
                        <a:spcBef>
                          <a:spcPts val="0"/>
                        </a:spcBef>
                        <a:spcAft>
                          <a:spcPts val="0"/>
                        </a:spcAft>
                        <a:buFont typeface="Symbol" panose="05050102010706020507" pitchFamily="18" charset="2"/>
                        <a:buChar char=""/>
                      </a:pPr>
                      <a:endParaRPr lang="en-US" sz="1200" kern="1200" dirty="0">
                        <a:solidFill>
                          <a:schemeClr val="accent2"/>
                        </a:solidFill>
                        <a:effectLst/>
                        <a:latin typeface="+mn-lt"/>
                        <a:ea typeface="+mn-ea"/>
                        <a:cs typeface="+mn-cs"/>
                      </a:endParaRPr>
                    </a:p>
                  </a:txBody>
                  <a:tcPr marL="68580" marR="68580" marT="34290" marB="34290">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9680342"/>
                  </a:ext>
                </a:extLst>
              </a:tr>
              <a:tr h="976007">
                <a:tc>
                  <a:txBody>
                    <a:bodyPr/>
                    <a:lstStyle/>
                    <a:p>
                      <a:pPr marL="0" marR="0" indent="0">
                        <a:lnSpc>
                          <a:spcPct val="90000"/>
                        </a:lnSpc>
                        <a:spcBef>
                          <a:spcPts val="0"/>
                        </a:spcBef>
                        <a:spcAft>
                          <a:spcPts val="0"/>
                        </a:spcAft>
                      </a:pPr>
                      <a:r>
                        <a:rPr lang="en-US" sz="1200" dirty="0">
                          <a:solidFill>
                            <a:srgbClr val="005774"/>
                          </a:solidFill>
                          <a:effectLst/>
                        </a:rPr>
                        <a:t>Mirtazapine</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gridSpan="2">
                  <a:txBody>
                    <a:bodyPr/>
                    <a:lstStyle/>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Alpha2, histamine H1, and 5-HT2A, 5-HT2C, and 5-HT3 antagonist</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No monoamine reuptake inhibitor</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As effective as SSRIs and SNRIs, with earlier onset of action</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Side effects include increased appetite, weight gain dry mouth, constipation, somnolence, and dizziness</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hMerge="1">
                  <a:txBody>
                    <a:bodyPr/>
                    <a:lstStyle/>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Alpha2, histamine H1, and 5-HT2A, 5-HT2C, and 5-HT3 antagonist</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No monoamine reuptake inhibitor</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As effective as SSRIs and SNRIs, with earlier onset of action</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Side effects include increased appetite, weight gain dry mouth, constipation, somnolence, and dizziness</a:t>
                      </a:r>
                      <a:endParaRPr lang="en-US" sz="1200" kern="1200" dirty="0">
                        <a:solidFill>
                          <a:srgbClr val="005774"/>
                        </a:solidFill>
                        <a:effectLst/>
                        <a:latin typeface="+mj-lt"/>
                        <a:ea typeface="+mn-ea"/>
                        <a:cs typeface="+mn-cs"/>
                      </a:endParaRPr>
                    </a:p>
                  </a:txBody>
                  <a:tcPr marL="51435" marR="51435" marT="25718" marB="25718"/>
                </a:tc>
                <a:extLst>
                  <a:ext uri="{0D108BD9-81ED-4DB2-BD59-A6C34878D82A}">
                    <a16:rowId xmlns:a16="http://schemas.microsoft.com/office/drawing/2014/main" val="23986574"/>
                  </a:ext>
                </a:extLst>
              </a:tr>
            </a:tbl>
          </a:graphicData>
        </a:graphic>
      </p:graphicFrame>
    </p:spTree>
    <p:extLst>
      <p:ext uri="{BB962C8B-B14F-4D97-AF65-F5344CB8AC3E}">
        <p14:creationId xmlns:p14="http://schemas.microsoft.com/office/powerpoint/2010/main" val="311945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8E8F-BFC1-5347-B038-C31EB653D60F}"/>
              </a:ext>
            </a:extLst>
          </p:cNvPr>
          <p:cNvSpPr>
            <a:spLocks noGrp="1"/>
          </p:cNvSpPr>
          <p:nvPr>
            <p:ph type="title"/>
          </p:nvPr>
        </p:nvSpPr>
        <p:spPr/>
        <p:txBody>
          <a:bodyPr/>
          <a:lstStyle/>
          <a:p>
            <a:r>
              <a:rPr lang="en-US" dirty="0"/>
              <a:t>Relative Efficacy/Safety of Vortioxetine</a:t>
            </a:r>
          </a:p>
        </p:txBody>
      </p:sp>
      <p:sp>
        <p:nvSpPr>
          <p:cNvPr id="3" name="Text Placeholder 2">
            <a:extLst>
              <a:ext uri="{FF2B5EF4-FFF2-40B4-BE49-F238E27FC236}">
                <a16:creationId xmlns:a16="http://schemas.microsoft.com/office/drawing/2014/main" id="{FB7EABDB-866C-0146-AF35-D1DE34DBA3CF}"/>
              </a:ext>
            </a:extLst>
          </p:cNvPr>
          <p:cNvSpPr>
            <a:spLocks noGrp="1"/>
          </p:cNvSpPr>
          <p:nvPr>
            <p:ph type="body" sz="quarter" idx="10"/>
          </p:nvPr>
        </p:nvSpPr>
        <p:spPr>
          <a:xfrm>
            <a:off x="0" y="4568984"/>
            <a:ext cx="9144000" cy="574516"/>
          </a:xfrm>
        </p:spPr>
        <p:txBody>
          <a:bodyPr/>
          <a:lstStyle/>
          <a:p>
            <a:r>
              <a:rPr lang="en-US" dirty="0">
                <a:cs typeface="Times New Roman" pitchFamily="18" charset="0"/>
              </a:rPr>
              <a:t>D/C = discontinuation</a:t>
            </a:r>
          </a:p>
          <a:p>
            <a:r>
              <a:rPr lang="en-US" dirty="0" err="1">
                <a:cs typeface="Times New Roman" pitchFamily="18" charset="0"/>
              </a:rPr>
              <a:t>Citrome</a:t>
            </a:r>
            <a:r>
              <a:rPr lang="en-US" dirty="0">
                <a:cs typeface="Times New Roman" pitchFamily="18" charset="0"/>
              </a:rPr>
              <a:t> L. </a:t>
            </a:r>
            <a:r>
              <a:rPr lang="en-US" i="1" dirty="0">
                <a:cs typeface="Times New Roman" pitchFamily="18" charset="0"/>
              </a:rPr>
              <a:t>Int J Clin </a:t>
            </a:r>
            <a:r>
              <a:rPr lang="en-US" i="1" dirty="0" err="1">
                <a:cs typeface="Times New Roman" pitchFamily="18" charset="0"/>
              </a:rPr>
              <a:t>Pract</a:t>
            </a:r>
            <a:r>
              <a:rPr lang="en-US" i="1" dirty="0">
                <a:cs typeface="Times New Roman" pitchFamily="18" charset="0"/>
              </a:rPr>
              <a:t>. </a:t>
            </a:r>
            <a:r>
              <a:rPr lang="en-US" dirty="0">
                <a:cs typeface="Times New Roman" pitchFamily="18" charset="0"/>
              </a:rPr>
              <a:t>2014 Jan;68(1):60-82.</a:t>
            </a:r>
            <a:endParaRPr lang="en-US" dirty="0">
              <a:latin typeface="Arial Narrow" panose="020B0606020202030204" pitchFamily="34" charset="0"/>
            </a:endParaRPr>
          </a:p>
        </p:txBody>
      </p:sp>
      <p:sp>
        <p:nvSpPr>
          <p:cNvPr id="6" name="TextBox 5">
            <a:extLst>
              <a:ext uri="{FF2B5EF4-FFF2-40B4-BE49-F238E27FC236}">
                <a16:creationId xmlns:a16="http://schemas.microsoft.com/office/drawing/2014/main" id="{FEF286A6-6C0F-0840-A61C-5CFA129B2D76}"/>
              </a:ext>
            </a:extLst>
          </p:cNvPr>
          <p:cNvSpPr txBox="1"/>
          <p:nvPr/>
        </p:nvSpPr>
        <p:spPr>
          <a:xfrm>
            <a:off x="1721690" y="4087733"/>
            <a:ext cx="628697" cy="276999"/>
          </a:xfrm>
          <a:prstGeom prst="rect">
            <a:avLst/>
          </a:prstGeom>
          <a:noFill/>
        </p:spPr>
        <p:txBody>
          <a:bodyPr wrap="none" rtlCol="0">
            <a:spAutoFit/>
          </a:bodyPr>
          <a:lstStyle/>
          <a:p>
            <a:pPr algn="ctr"/>
            <a:r>
              <a:rPr lang="en-US" sz="600" b="1" dirty="0">
                <a:solidFill>
                  <a:srgbClr val="212121"/>
                </a:solidFill>
              </a:rPr>
              <a:t>Vortioxetine</a:t>
            </a:r>
          </a:p>
          <a:p>
            <a:pPr algn="ctr"/>
            <a:r>
              <a:rPr lang="en-US" sz="600" b="1" dirty="0">
                <a:solidFill>
                  <a:srgbClr val="212121"/>
                </a:solidFill>
              </a:rPr>
              <a:t>response</a:t>
            </a:r>
            <a:endParaRPr lang="en-US" sz="600" dirty="0">
              <a:solidFill>
                <a:srgbClr val="212121"/>
              </a:solidFill>
            </a:endParaRPr>
          </a:p>
        </p:txBody>
      </p:sp>
      <p:sp>
        <p:nvSpPr>
          <p:cNvPr id="7" name="TextBox 6">
            <a:extLst>
              <a:ext uri="{FF2B5EF4-FFF2-40B4-BE49-F238E27FC236}">
                <a16:creationId xmlns:a16="http://schemas.microsoft.com/office/drawing/2014/main" id="{E6631A74-3B45-0944-AF7E-F1168629691A}"/>
              </a:ext>
            </a:extLst>
          </p:cNvPr>
          <p:cNvSpPr txBox="1"/>
          <p:nvPr/>
        </p:nvSpPr>
        <p:spPr>
          <a:xfrm rot="16200000">
            <a:off x="-134603" y="2572623"/>
            <a:ext cx="2868093" cy="246221"/>
          </a:xfrm>
          <a:prstGeom prst="rect">
            <a:avLst/>
          </a:prstGeom>
          <a:noFill/>
        </p:spPr>
        <p:txBody>
          <a:bodyPr wrap="none" rtlCol="0">
            <a:spAutoFit/>
          </a:bodyPr>
          <a:lstStyle/>
          <a:p>
            <a:r>
              <a:rPr lang="en-US" sz="1000" b="1" dirty="0">
                <a:solidFill>
                  <a:srgbClr val="212121"/>
                </a:solidFill>
              </a:rPr>
              <a:t>Number needed to treat or harm vs. Placebo</a:t>
            </a:r>
            <a:endParaRPr lang="en-US" sz="1000" dirty="0">
              <a:solidFill>
                <a:srgbClr val="212121"/>
              </a:solidFill>
            </a:endParaRPr>
          </a:p>
        </p:txBody>
      </p:sp>
      <p:sp>
        <p:nvSpPr>
          <p:cNvPr id="8" name="TextBox 7">
            <a:extLst>
              <a:ext uri="{FF2B5EF4-FFF2-40B4-BE49-F238E27FC236}">
                <a16:creationId xmlns:a16="http://schemas.microsoft.com/office/drawing/2014/main" id="{E40010BF-AED9-A644-A869-B660CE81DFC8}"/>
              </a:ext>
            </a:extLst>
          </p:cNvPr>
          <p:cNvSpPr txBox="1"/>
          <p:nvPr/>
        </p:nvSpPr>
        <p:spPr>
          <a:xfrm>
            <a:off x="2266517" y="4087733"/>
            <a:ext cx="628697" cy="276999"/>
          </a:xfrm>
          <a:prstGeom prst="rect">
            <a:avLst/>
          </a:prstGeom>
          <a:noFill/>
        </p:spPr>
        <p:txBody>
          <a:bodyPr wrap="square" rtlCol="0">
            <a:spAutoFit/>
          </a:bodyPr>
          <a:lstStyle/>
          <a:p>
            <a:pPr algn="ctr"/>
            <a:r>
              <a:rPr lang="en-US" sz="600" b="1" dirty="0">
                <a:solidFill>
                  <a:srgbClr val="212121"/>
                </a:solidFill>
              </a:rPr>
              <a:t>Venlafaxine</a:t>
            </a:r>
          </a:p>
          <a:p>
            <a:pPr algn="ctr"/>
            <a:r>
              <a:rPr lang="en-US" sz="600" b="1" dirty="0">
                <a:solidFill>
                  <a:srgbClr val="212121"/>
                </a:solidFill>
              </a:rPr>
              <a:t>response</a:t>
            </a:r>
            <a:endParaRPr lang="en-US" sz="600" dirty="0">
              <a:solidFill>
                <a:srgbClr val="212121"/>
              </a:solidFill>
            </a:endParaRPr>
          </a:p>
        </p:txBody>
      </p:sp>
      <p:sp>
        <p:nvSpPr>
          <p:cNvPr id="9" name="TextBox 8">
            <a:extLst>
              <a:ext uri="{FF2B5EF4-FFF2-40B4-BE49-F238E27FC236}">
                <a16:creationId xmlns:a16="http://schemas.microsoft.com/office/drawing/2014/main" id="{6DFB7199-DED9-6540-96BC-862E51F8E86A}"/>
              </a:ext>
            </a:extLst>
          </p:cNvPr>
          <p:cNvSpPr txBox="1"/>
          <p:nvPr/>
        </p:nvSpPr>
        <p:spPr>
          <a:xfrm>
            <a:off x="2798780" y="4087733"/>
            <a:ext cx="628697" cy="276999"/>
          </a:xfrm>
          <a:prstGeom prst="rect">
            <a:avLst/>
          </a:prstGeom>
          <a:noFill/>
        </p:spPr>
        <p:txBody>
          <a:bodyPr wrap="square" rtlCol="0">
            <a:spAutoFit/>
          </a:bodyPr>
          <a:lstStyle/>
          <a:p>
            <a:pPr algn="ctr"/>
            <a:r>
              <a:rPr lang="en-US" sz="600" b="1" dirty="0">
                <a:solidFill>
                  <a:srgbClr val="212121"/>
                </a:solidFill>
              </a:rPr>
              <a:t>Duloxetine</a:t>
            </a:r>
          </a:p>
          <a:p>
            <a:pPr algn="ctr"/>
            <a:r>
              <a:rPr lang="en-US" sz="600" b="1" dirty="0">
                <a:solidFill>
                  <a:srgbClr val="212121"/>
                </a:solidFill>
              </a:rPr>
              <a:t>response</a:t>
            </a:r>
            <a:endParaRPr lang="en-US" sz="600" dirty="0">
              <a:solidFill>
                <a:srgbClr val="212121"/>
              </a:solidFill>
            </a:endParaRPr>
          </a:p>
        </p:txBody>
      </p:sp>
      <p:sp>
        <p:nvSpPr>
          <p:cNvPr id="11" name="TextBox 10">
            <a:extLst>
              <a:ext uri="{FF2B5EF4-FFF2-40B4-BE49-F238E27FC236}">
                <a16:creationId xmlns:a16="http://schemas.microsoft.com/office/drawing/2014/main" id="{3CD9D7A4-6CAE-B345-BDAA-CA0BB0A8CFAE}"/>
              </a:ext>
            </a:extLst>
          </p:cNvPr>
          <p:cNvSpPr txBox="1"/>
          <p:nvPr/>
        </p:nvSpPr>
        <p:spPr>
          <a:xfrm>
            <a:off x="3826912" y="4087733"/>
            <a:ext cx="628697" cy="276999"/>
          </a:xfrm>
          <a:prstGeom prst="rect">
            <a:avLst/>
          </a:prstGeom>
          <a:noFill/>
        </p:spPr>
        <p:txBody>
          <a:bodyPr wrap="square" rtlCol="0">
            <a:spAutoFit/>
          </a:bodyPr>
          <a:lstStyle/>
          <a:p>
            <a:pPr algn="ctr"/>
            <a:r>
              <a:rPr lang="en-US" sz="600" b="1" dirty="0">
                <a:solidFill>
                  <a:srgbClr val="212121"/>
                </a:solidFill>
              </a:rPr>
              <a:t>Vortioxetine</a:t>
            </a:r>
          </a:p>
          <a:p>
            <a:pPr algn="ctr"/>
            <a:r>
              <a:rPr lang="en-US" sz="600" b="1" dirty="0">
                <a:solidFill>
                  <a:srgbClr val="212121"/>
                </a:solidFill>
              </a:rPr>
              <a:t>D/C AE</a:t>
            </a:r>
            <a:endParaRPr lang="en-US" sz="600" dirty="0">
              <a:solidFill>
                <a:srgbClr val="212121"/>
              </a:solidFill>
            </a:endParaRPr>
          </a:p>
        </p:txBody>
      </p:sp>
      <p:sp>
        <p:nvSpPr>
          <p:cNvPr id="12" name="TextBox 11">
            <a:extLst>
              <a:ext uri="{FF2B5EF4-FFF2-40B4-BE49-F238E27FC236}">
                <a16:creationId xmlns:a16="http://schemas.microsoft.com/office/drawing/2014/main" id="{4A42AC13-4D33-424F-A742-344DE48BB5B8}"/>
              </a:ext>
            </a:extLst>
          </p:cNvPr>
          <p:cNvSpPr txBox="1"/>
          <p:nvPr/>
        </p:nvSpPr>
        <p:spPr>
          <a:xfrm>
            <a:off x="4368273" y="4087733"/>
            <a:ext cx="628697" cy="276999"/>
          </a:xfrm>
          <a:prstGeom prst="rect">
            <a:avLst/>
          </a:prstGeom>
          <a:noFill/>
        </p:spPr>
        <p:txBody>
          <a:bodyPr wrap="square" rtlCol="0">
            <a:spAutoFit/>
          </a:bodyPr>
          <a:lstStyle/>
          <a:p>
            <a:pPr algn="ctr"/>
            <a:r>
              <a:rPr lang="en-US" sz="600" b="1" dirty="0">
                <a:solidFill>
                  <a:srgbClr val="212121"/>
                </a:solidFill>
              </a:rPr>
              <a:t>Venlafaxine</a:t>
            </a:r>
          </a:p>
          <a:p>
            <a:pPr algn="ctr"/>
            <a:r>
              <a:rPr lang="en-US" sz="600" b="1" dirty="0">
                <a:solidFill>
                  <a:srgbClr val="212121"/>
                </a:solidFill>
              </a:rPr>
              <a:t>D/C AE</a:t>
            </a:r>
            <a:endParaRPr lang="en-US" sz="600" dirty="0">
              <a:solidFill>
                <a:srgbClr val="212121"/>
              </a:solidFill>
            </a:endParaRPr>
          </a:p>
        </p:txBody>
      </p:sp>
      <p:sp>
        <p:nvSpPr>
          <p:cNvPr id="13" name="TextBox 12">
            <a:extLst>
              <a:ext uri="{FF2B5EF4-FFF2-40B4-BE49-F238E27FC236}">
                <a16:creationId xmlns:a16="http://schemas.microsoft.com/office/drawing/2014/main" id="{158EACEC-6CDA-B240-BFC8-786BE054C804}"/>
              </a:ext>
            </a:extLst>
          </p:cNvPr>
          <p:cNvSpPr txBox="1"/>
          <p:nvPr/>
        </p:nvSpPr>
        <p:spPr>
          <a:xfrm>
            <a:off x="4882339" y="4087733"/>
            <a:ext cx="628697" cy="276999"/>
          </a:xfrm>
          <a:prstGeom prst="rect">
            <a:avLst/>
          </a:prstGeom>
          <a:noFill/>
        </p:spPr>
        <p:txBody>
          <a:bodyPr wrap="square" rtlCol="0">
            <a:spAutoFit/>
          </a:bodyPr>
          <a:lstStyle/>
          <a:p>
            <a:pPr algn="ctr"/>
            <a:r>
              <a:rPr lang="en-US" sz="600" b="1" dirty="0">
                <a:solidFill>
                  <a:srgbClr val="212121"/>
                </a:solidFill>
              </a:rPr>
              <a:t>Duloxetine</a:t>
            </a:r>
          </a:p>
          <a:p>
            <a:pPr algn="ctr"/>
            <a:r>
              <a:rPr lang="en-US" sz="600" b="1" dirty="0">
                <a:solidFill>
                  <a:srgbClr val="212121"/>
                </a:solidFill>
              </a:rPr>
              <a:t>D/C AE</a:t>
            </a:r>
            <a:endParaRPr lang="en-US" sz="600" dirty="0">
              <a:solidFill>
                <a:srgbClr val="212121"/>
              </a:solidFill>
            </a:endParaRPr>
          </a:p>
        </p:txBody>
      </p:sp>
      <p:sp>
        <p:nvSpPr>
          <p:cNvPr id="14" name="TextBox 13">
            <a:extLst>
              <a:ext uri="{FF2B5EF4-FFF2-40B4-BE49-F238E27FC236}">
                <a16:creationId xmlns:a16="http://schemas.microsoft.com/office/drawing/2014/main" id="{3D5A02F4-5CCF-D94D-B426-F22DB4072A88}"/>
              </a:ext>
            </a:extLst>
          </p:cNvPr>
          <p:cNvSpPr txBox="1"/>
          <p:nvPr/>
        </p:nvSpPr>
        <p:spPr>
          <a:xfrm>
            <a:off x="5951414" y="4087733"/>
            <a:ext cx="628697" cy="184666"/>
          </a:xfrm>
          <a:prstGeom prst="rect">
            <a:avLst/>
          </a:prstGeom>
          <a:noFill/>
        </p:spPr>
        <p:txBody>
          <a:bodyPr wrap="square" rtlCol="0">
            <a:spAutoFit/>
          </a:bodyPr>
          <a:lstStyle/>
          <a:p>
            <a:pPr algn="ctr"/>
            <a:r>
              <a:rPr lang="en-US" sz="600" b="1" dirty="0">
                <a:solidFill>
                  <a:srgbClr val="212121"/>
                </a:solidFill>
              </a:rPr>
              <a:t>Nausea</a:t>
            </a:r>
            <a:endParaRPr lang="en-US" sz="600" dirty="0">
              <a:solidFill>
                <a:srgbClr val="212121"/>
              </a:solidFill>
            </a:endParaRPr>
          </a:p>
        </p:txBody>
      </p:sp>
      <p:sp>
        <p:nvSpPr>
          <p:cNvPr id="15" name="TextBox 14">
            <a:extLst>
              <a:ext uri="{FF2B5EF4-FFF2-40B4-BE49-F238E27FC236}">
                <a16:creationId xmlns:a16="http://schemas.microsoft.com/office/drawing/2014/main" id="{3A222F4C-7345-564E-9D74-B61553BB0F19}"/>
              </a:ext>
            </a:extLst>
          </p:cNvPr>
          <p:cNvSpPr txBox="1"/>
          <p:nvPr/>
        </p:nvSpPr>
        <p:spPr>
          <a:xfrm>
            <a:off x="6460930" y="4087733"/>
            <a:ext cx="672300" cy="184666"/>
          </a:xfrm>
          <a:prstGeom prst="rect">
            <a:avLst/>
          </a:prstGeom>
          <a:noFill/>
        </p:spPr>
        <p:txBody>
          <a:bodyPr wrap="square" rtlCol="0">
            <a:spAutoFit/>
          </a:bodyPr>
          <a:lstStyle/>
          <a:p>
            <a:pPr algn="ctr"/>
            <a:r>
              <a:rPr lang="en-US" sz="600" b="1" dirty="0">
                <a:solidFill>
                  <a:srgbClr val="212121"/>
                </a:solidFill>
              </a:rPr>
              <a:t>Constipation</a:t>
            </a:r>
            <a:endParaRPr lang="en-US" sz="600" dirty="0">
              <a:solidFill>
                <a:srgbClr val="212121"/>
              </a:solidFill>
            </a:endParaRPr>
          </a:p>
        </p:txBody>
      </p:sp>
      <p:sp>
        <p:nvSpPr>
          <p:cNvPr id="16" name="TextBox 15">
            <a:extLst>
              <a:ext uri="{FF2B5EF4-FFF2-40B4-BE49-F238E27FC236}">
                <a16:creationId xmlns:a16="http://schemas.microsoft.com/office/drawing/2014/main" id="{A9FEBCDF-36EF-6444-9460-2278B4E48B50}"/>
              </a:ext>
            </a:extLst>
          </p:cNvPr>
          <p:cNvSpPr txBox="1"/>
          <p:nvPr/>
        </p:nvSpPr>
        <p:spPr>
          <a:xfrm>
            <a:off x="6988644" y="4087733"/>
            <a:ext cx="672300" cy="184666"/>
          </a:xfrm>
          <a:prstGeom prst="rect">
            <a:avLst/>
          </a:prstGeom>
          <a:noFill/>
        </p:spPr>
        <p:txBody>
          <a:bodyPr wrap="square" rtlCol="0">
            <a:spAutoFit/>
          </a:bodyPr>
          <a:lstStyle/>
          <a:p>
            <a:pPr algn="ctr"/>
            <a:r>
              <a:rPr lang="en-US" sz="600" b="1" dirty="0">
                <a:solidFill>
                  <a:srgbClr val="212121"/>
                </a:solidFill>
              </a:rPr>
              <a:t>Vomiting</a:t>
            </a:r>
            <a:endParaRPr lang="en-US" sz="600" dirty="0">
              <a:solidFill>
                <a:srgbClr val="212121"/>
              </a:solidFill>
            </a:endParaRPr>
          </a:p>
        </p:txBody>
      </p:sp>
      <p:sp>
        <p:nvSpPr>
          <p:cNvPr id="17" name="TextBox 16">
            <a:extLst>
              <a:ext uri="{FF2B5EF4-FFF2-40B4-BE49-F238E27FC236}">
                <a16:creationId xmlns:a16="http://schemas.microsoft.com/office/drawing/2014/main" id="{7BEBA60B-97D7-B44B-84FB-747396CFB3DC}"/>
              </a:ext>
            </a:extLst>
          </p:cNvPr>
          <p:cNvSpPr txBox="1"/>
          <p:nvPr/>
        </p:nvSpPr>
        <p:spPr>
          <a:xfrm>
            <a:off x="2045714" y="4386179"/>
            <a:ext cx="1051891" cy="246221"/>
          </a:xfrm>
          <a:prstGeom prst="rect">
            <a:avLst/>
          </a:prstGeom>
          <a:noFill/>
        </p:spPr>
        <p:txBody>
          <a:bodyPr wrap="none" rtlCol="0">
            <a:spAutoFit/>
          </a:bodyPr>
          <a:lstStyle/>
          <a:p>
            <a:pPr algn="ctr"/>
            <a:r>
              <a:rPr lang="en-US" sz="1000" b="1" dirty="0">
                <a:solidFill>
                  <a:srgbClr val="212121"/>
                </a:solidFill>
              </a:rPr>
              <a:t>Efficacy - NNT</a:t>
            </a:r>
            <a:endParaRPr lang="en-US" sz="1000" dirty="0">
              <a:solidFill>
                <a:srgbClr val="212121"/>
              </a:solidFill>
            </a:endParaRPr>
          </a:p>
        </p:txBody>
      </p:sp>
      <p:sp>
        <p:nvSpPr>
          <p:cNvPr id="18" name="TextBox 17">
            <a:extLst>
              <a:ext uri="{FF2B5EF4-FFF2-40B4-BE49-F238E27FC236}">
                <a16:creationId xmlns:a16="http://schemas.microsoft.com/office/drawing/2014/main" id="{F39FC9FF-4926-F94E-BF0B-51F779452E8D}"/>
              </a:ext>
            </a:extLst>
          </p:cNvPr>
          <p:cNvSpPr txBox="1"/>
          <p:nvPr/>
        </p:nvSpPr>
        <p:spPr>
          <a:xfrm>
            <a:off x="4882339" y="4386179"/>
            <a:ext cx="1258679" cy="246221"/>
          </a:xfrm>
          <a:prstGeom prst="rect">
            <a:avLst/>
          </a:prstGeom>
          <a:noFill/>
        </p:spPr>
        <p:txBody>
          <a:bodyPr wrap="none" rtlCol="0">
            <a:spAutoFit/>
          </a:bodyPr>
          <a:lstStyle/>
          <a:p>
            <a:pPr algn="ctr"/>
            <a:r>
              <a:rPr lang="en-US" sz="1000" b="1" dirty="0">
                <a:solidFill>
                  <a:srgbClr val="212121"/>
                </a:solidFill>
              </a:rPr>
              <a:t>Tolerability - NNH</a:t>
            </a:r>
            <a:endParaRPr lang="en-US" sz="1000" dirty="0">
              <a:solidFill>
                <a:srgbClr val="212121"/>
              </a:solidFill>
            </a:endParaRPr>
          </a:p>
        </p:txBody>
      </p:sp>
      <p:sp>
        <p:nvSpPr>
          <p:cNvPr id="19" name="TextBox 18">
            <a:extLst>
              <a:ext uri="{FF2B5EF4-FFF2-40B4-BE49-F238E27FC236}">
                <a16:creationId xmlns:a16="http://schemas.microsoft.com/office/drawing/2014/main" id="{A8802E74-C268-E041-8C26-A44F0D21B5FE}"/>
              </a:ext>
            </a:extLst>
          </p:cNvPr>
          <p:cNvSpPr txBox="1"/>
          <p:nvPr/>
        </p:nvSpPr>
        <p:spPr>
          <a:xfrm>
            <a:off x="1380995" y="1126227"/>
            <a:ext cx="415498" cy="215444"/>
          </a:xfrm>
          <a:prstGeom prst="rect">
            <a:avLst/>
          </a:prstGeom>
          <a:noFill/>
        </p:spPr>
        <p:txBody>
          <a:bodyPr wrap="none" rtlCol="0">
            <a:spAutoFit/>
          </a:bodyPr>
          <a:lstStyle/>
          <a:p>
            <a:pPr algn="r"/>
            <a:r>
              <a:rPr lang="en-US" sz="800" dirty="0">
                <a:solidFill>
                  <a:srgbClr val="212121"/>
                </a:solidFill>
              </a:rPr>
              <a:t>1000</a:t>
            </a:r>
          </a:p>
        </p:txBody>
      </p:sp>
      <p:sp>
        <p:nvSpPr>
          <p:cNvPr id="20" name="TextBox 19">
            <a:extLst>
              <a:ext uri="{FF2B5EF4-FFF2-40B4-BE49-F238E27FC236}">
                <a16:creationId xmlns:a16="http://schemas.microsoft.com/office/drawing/2014/main" id="{FA671893-9C95-0241-9901-2F3050008CF2}"/>
              </a:ext>
            </a:extLst>
          </p:cNvPr>
          <p:cNvSpPr txBox="1"/>
          <p:nvPr/>
        </p:nvSpPr>
        <p:spPr>
          <a:xfrm>
            <a:off x="1438703" y="2067924"/>
            <a:ext cx="357790" cy="215444"/>
          </a:xfrm>
          <a:prstGeom prst="rect">
            <a:avLst/>
          </a:prstGeom>
          <a:noFill/>
        </p:spPr>
        <p:txBody>
          <a:bodyPr wrap="none" rtlCol="0">
            <a:spAutoFit/>
          </a:bodyPr>
          <a:lstStyle/>
          <a:p>
            <a:pPr algn="r"/>
            <a:r>
              <a:rPr lang="en-US" sz="800" dirty="0">
                <a:solidFill>
                  <a:srgbClr val="212121"/>
                </a:solidFill>
              </a:rPr>
              <a:t>100</a:t>
            </a:r>
          </a:p>
        </p:txBody>
      </p:sp>
      <p:sp>
        <p:nvSpPr>
          <p:cNvPr id="23" name="TextBox 22">
            <a:extLst>
              <a:ext uri="{FF2B5EF4-FFF2-40B4-BE49-F238E27FC236}">
                <a16:creationId xmlns:a16="http://schemas.microsoft.com/office/drawing/2014/main" id="{3C9E1BDC-1203-7049-8DFD-A8B53F59B388}"/>
              </a:ext>
            </a:extLst>
          </p:cNvPr>
          <p:cNvSpPr txBox="1"/>
          <p:nvPr/>
        </p:nvSpPr>
        <p:spPr>
          <a:xfrm>
            <a:off x="1496411" y="3005071"/>
            <a:ext cx="300082" cy="215444"/>
          </a:xfrm>
          <a:prstGeom prst="rect">
            <a:avLst/>
          </a:prstGeom>
          <a:noFill/>
        </p:spPr>
        <p:txBody>
          <a:bodyPr wrap="none" rtlCol="0">
            <a:spAutoFit/>
          </a:bodyPr>
          <a:lstStyle/>
          <a:p>
            <a:pPr algn="r"/>
            <a:r>
              <a:rPr lang="en-US" sz="800" dirty="0">
                <a:solidFill>
                  <a:srgbClr val="212121"/>
                </a:solidFill>
              </a:rPr>
              <a:t>10</a:t>
            </a:r>
          </a:p>
        </p:txBody>
      </p:sp>
      <p:sp>
        <p:nvSpPr>
          <p:cNvPr id="24" name="TextBox 23">
            <a:extLst>
              <a:ext uri="{FF2B5EF4-FFF2-40B4-BE49-F238E27FC236}">
                <a16:creationId xmlns:a16="http://schemas.microsoft.com/office/drawing/2014/main" id="{2E8F2F2D-2927-CB46-8833-4F27D33DC6FB}"/>
              </a:ext>
            </a:extLst>
          </p:cNvPr>
          <p:cNvSpPr txBox="1"/>
          <p:nvPr/>
        </p:nvSpPr>
        <p:spPr>
          <a:xfrm>
            <a:off x="1554119" y="3951314"/>
            <a:ext cx="242374" cy="215444"/>
          </a:xfrm>
          <a:prstGeom prst="rect">
            <a:avLst/>
          </a:prstGeom>
          <a:noFill/>
        </p:spPr>
        <p:txBody>
          <a:bodyPr wrap="none" rtlCol="0">
            <a:spAutoFit/>
          </a:bodyPr>
          <a:lstStyle/>
          <a:p>
            <a:pPr algn="r"/>
            <a:r>
              <a:rPr lang="en-US" sz="800" dirty="0">
                <a:solidFill>
                  <a:srgbClr val="212121"/>
                </a:solidFill>
              </a:rPr>
              <a:t>1</a:t>
            </a:r>
          </a:p>
        </p:txBody>
      </p:sp>
      <p:sp>
        <p:nvSpPr>
          <p:cNvPr id="25" name="TextBox 24">
            <a:extLst>
              <a:ext uri="{FF2B5EF4-FFF2-40B4-BE49-F238E27FC236}">
                <a16:creationId xmlns:a16="http://schemas.microsoft.com/office/drawing/2014/main" id="{71727528-0024-9C47-AA7C-2DEDFD62000F}"/>
              </a:ext>
            </a:extLst>
          </p:cNvPr>
          <p:cNvSpPr txBox="1"/>
          <p:nvPr/>
        </p:nvSpPr>
        <p:spPr>
          <a:xfrm>
            <a:off x="2036038" y="3153023"/>
            <a:ext cx="255198" cy="246221"/>
          </a:xfrm>
          <a:prstGeom prst="rect">
            <a:avLst/>
          </a:prstGeom>
          <a:noFill/>
        </p:spPr>
        <p:txBody>
          <a:bodyPr wrap="none" rtlCol="0">
            <a:spAutoFit/>
          </a:bodyPr>
          <a:lstStyle/>
          <a:p>
            <a:pPr algn="ctr"/>
            <a:r>
              <a:rPr lang="en-US" sz="1000" b="1" dirty="0">
                <a:solidFill>
                  <a:srgbClr val="212121"/>
                </a:solidFill>
              </a:rPr>
              <a:t>7</a:t>
            </a:r>
            <a:endParaRPr lang="en-US" sz="1000" dirty="0">
              <a:solidFill>
                <a:srgbClr val="212121"/>
              </a:solidFill>
            </a:endParaRPr>
          </a:p>
        </p:txBody>
      </p:sp>
      <p:sp>
        <p:nvSpPr>
          <p:cNvPr id="26" name="TextBox 25">
            <a:extLst>
              <a:ext uri="{FF2B5EF4-FFF2-40B4-BE49-F238E27FC236}">
                <a16:creationId xmlns:a16="http://schemas.microsoft.com/office/drawing/2014/main" id="{B2D21656-E203-F041-BBBA-B469523378B8}"/>
              </a:ext>
            </a:extLst>
          </p:cNvPr>
          <p:cNvSpPr txBox="1"/>
          <p:nvPr/>
        </p:nvSpPr>
        <p:spPr>
          <a:xfrm>
            <a:off x="2561983" y="3497267"/>
            <a:ext cx="255198" cy="246221"/>
          </a:xfrm>
          <a:prstGeom prst="rect">
            <a:avLst/>
          </a:prstGeom>
          <a:noFill/>
        </p:spPr>
        <p:txBody>
          <a:bodyPr wrap="none" rtlCol="0">
            <a:spAutoFit/>
          </a:bodyPr>
          <a:lstStyle/>
          <a:p>
            <a:pPr algn="ctr"/>
            <a:r>
              <a:rPr lang="en-US" sz="1000" b="1" dirty="0">
                <a:solidFill>
                  <a:srgbClr val="212121"/>
                </a:solidFill>
              </a:rPr>
              <a:t>3</a:t>
            </a:r>
            <a:endParaRPr lang="en-US" sz="1000" dirty="0">
              <a:solidFill>
                <a:srgbClr val="212121"/>
              </a:solidFill>
            </a:endParaRPr>
          </a:p>
        </p:txBody>
      </p:sp>
      <p:sp>
        <p:nvSpPr>
          <p:cNvPr id="27" name="TextBox 26">
            <a:extLst>
              <a:ext uri="{FF2B5EF4-FFF2-40B4-BE49-F238E27FC236}">
                <a16:creationId xmlns:a16="http://schemas.microsoft.com/office/drawing/2014/main" id="{F59F76F5-4D0F-9E47-AB76-AB2679294539}"/>
              </a:ext>
            </a:extLst>
          </p:cNvPr>
          <p:cNvSpPr txBox="1"/>
          <p:nvPr/>
        </p:nvSpPr>
        <p:spPr>
          <a:xfrm>
            <a:off x="3087929" y="3374156"/>
            <a:ext cx="255199" cy="246221"/>
          </a:xfrm>
          <a:prstGeom prst="rect">
            <a:avLst/>
          </a:prstGeom>
          <a:noFill/>
        </p:spPr>
        <p:txBody>
          <a:bodyPr wrap="none" rtlCol="0">
            <a:spAutoFit/>
          </a:bodyPr>
          <a:lstStyle/>
          <a:p>
            <a:pPr algn="ctr"/>
            <a:r>
              <a:rPr lang="en-US" sz="1000" b="1" dirty="0">
                <a:solidFill>
                  <a:srgbClr val="212121"/>
                </a:solidFill>
              </a:rPr>
              <a:t>4</a:t>
            </a:r>
            <a:endParaRPr lang="en-US" sz="1000" dirty="0">
              <a:solidFill>
                <a:srgbClr val="212121"/>
              </a:solidFill>
            </a:endParaRPr>
          </a:p>
        </p:txBody>
      </p:sp>
      <p:sp>
        <p:nvSpPr>
          <p:cNvPr id="28" name="TextBox 27">
            <a:extLst>
              <a:ext uri="{FF2B5EF4-FFF2-40B4-BE49-F238E27FC236}">
                <a16:creationId xmlns:a16="http://schemas.microsoft.com/office/drawing/2014/main" id="{AE3C1647-D329-CB40-81C3-E54A7C01DD68}"/>
              </a:ext>
            </a:extLst>
          </p:cNvPr>
          <p:cNvSpPr txBox="1"/>
          <p:nvPr/>
        </p:nvSpPr>
        <p:spPr>
          <a:xfrm>
            <a:off x="4141260" y="2479031"/>
            <a:ext cx="325731" cy="246221"/>
          </a:xfrm>
          <a:prstGeom prst="rect">
            <a:avLst/>
          </a:prstGeom>
          <a:noFill/>
        </p:spPr>
        <p:txBody>
          <a:bodyPr wrap="none" rtlCol="0">
            <a:spAutoFit/>
          </a:bodyPr>
          <a:lstStyle/>
          <a:p>
            <a:pPr algn="ctr"/>
            <a:r>
              <a:rPr lang="en-US" sz="1000" b="1" dirty="0">
                <a:solidFill>
                  <a:srgbClr val="212121"/>
                </a:solidFill>
              </a:rPr>
              <a:t>36</a:t>
            </a:r>
            <a:endParaRPr lang="en-US" sz="1000" dirty="0">
              <a:solidFill>
                <a:srgbClr val="212121"/>
              </a:solidFill>
            </a:endParaRPr>
          </a:p>
        </p:txBody>
      </p:sp>
      <p:sp>
        <p:nvSpPr>
          <p:cNvPr id="29" name="TextBox 28">
            <a:extLst>
              <a:ext uri="{FF2B5EF4-FFF2-40B4-BE49-F238E27FC236}">
                <a16:creationId xmlns:a16="http://schemas.microsoft.com/office/drawing/2014/main" id="{A838A3CD-2744-1947-B493-E20A7C6AFEE7}"/>
              </a:ext>
            </a:extLst>
          </p:cNvPr>
          <p:cNvSpPr txBox="1"/>
          <p:nvPr/>
        </p:nvSpPr>
        <p:spPr>
          <a:xfrm>
            <a:off x="4682621" y="3005071"/>
            <a:ext cx="325731" cy="246221"/>
          </a:xfrm>
          <a:prstGeom prst="rect">
            <a:avLst/>
          </a:prstGeom>
          <a:noFill/>
        </p:spPr>
        <p:txBody>
          <a:bodyPr wrap="none" rtlCol="0">
            <a:spAutoFit/>
          </a:bodyPr>
          <a:lstStyle/>
          <a:p>
            <a:pPr algn="ctr"/>
            <a:r>
              <a:rPr lang="en-US" sz="1000" b="1" dirty="0">
                <a:solidFill>
                  <a:srgbClr val="212121"/>
                </a:solidFill>
              </a:rPr>
              <a:t>10</a:t>
            </a:r>
            <a:endParaRPr lang="en-US" sz="1000" dirty="0">
              <a:solidFill>
                <a:srgbClr val="212121"/>
              </a:solidFill>
            </a:endParaRPr>
          </a:p>
        </p:txBody>
      </p:sp>
      <p:sp>
        <p:nvSpPr>
          <p:cNvPr id="30" name="TextBox 29">
            <a:extLst>
              <a:ext uri="{FF2B5EF4-FFF2-40B4-BE49-F238E27FC236}">
                <a16:creationId xmlns:a16="http://schemas.microsoft.com/office/drawing/2014/main" id="{09C4FCE8-9284-F04D-9E1D-5306F2EFD1C8}"/>
              </a:ext>
            </a:extLst>
          </p:cNvPr>
          <p:cNvSpPr txBox="1"/>
          <p:nvPr/>
        </p:nvSpPr>
        <p:spPr>
          <a:xfrm>
            <a:off x="5196687" y="2725252"/>
            <a:ext cx="325731" cy="246221"/>
          </a:xfrm>
          <a:prstGeom prst="rect">
            <a:avLst/>
          </a:prstGeom>
          <a:noFill/>
        </p:spPr>
        <p:txBody>
          <a:bodyPr wrap="none" rtlCol="0">
            <a:spAutoFit/>
          </a:bodyPr>
          <a:lstStyle/>
          <a:p>
            <a:pPr algn="ctr"/>
            <a:r>
              <a:rPr lang="en-US" sz="1000" b="1" dirty="0">
                <a:solidFill>
                  <a:srgbClr val="212121"/>
                </a:solidFill>
              </a:rPr>
              <a:t>20</a:t>
            </a:r>
            <a:endParaRPr lang="en-US" sz="1000" dirty="0">
              <a:solidFill>
                <a:srgbClr val="212121"/>
              </a:solidFill>
            </a:endParaRPr>
          </a:p>
        </p:txBody>
      </p:sp>
      <p:sp>
        <p:nvSpPr>
          <p:cNvPr id="31" name="TextBox 30">
            <a:extLst>
              <a:ext uri="{FF2B5EF4-FFF2-40B4-BE49-F238E27FC236}">
                <a16:creationId xmlns:a16="http://schemas.microsoft.com/office/drawing/2014/main" id="{79F897E6-F324-A642-8E03-9E765BDE27A6}"/>
              </a:ext>
            </a:extLst>
          </p:cNvPr>
          <p:cNvSpPr txBox="1"/>
          <p:nvPr/>
        </p:nvSpPr>
        <p:spPr>
          <a:xfrm>
            <a:off x="6229256" y="3218529"/>
            <a:ext cx="255198" cy="246221"/>
          </a:xfrm>
          <a:prstGeom prst="rect">
            <a:avLst/>
          </a:prstGeom>
          <a:noFill/>
        </p:spPr>
        <p:txBody>
          <a:bodyPr wrap="none" rtlCol="0">
            <a:spAutoFit/>
          </a:bodyPr>
          <a:lstStyle/>
          <a:p>
            <a:pPr algn="ctr"/>
            <a:r>
              <a:rPr lang="en-US" sz="1000" b="1" dirty="0">
                <a:solidFill>
                  <a:srgbClr val="212121"/>
                </a:solidFill>
              </a:rPr>
              <a:t>6</a:t>
            </a:r>
            <a:endParaRPr lang="en-US" sz="1000" dirty="0">
              <a:solidFill>
                <a:srgbClr val="212121"/>
              </a:solidFill>
            </a:endParaRPr>
          </a:p>
        </p:txBody>
      </p:sp>
      <p:sp>
        <p:nvSpPr>
          <p:cNvPr id="32" name="TextBox 31">
            <a:extLst>
              <a:ext uri="{FF2B5EF4-FFF2-40B4-BE49-F238E27FC236}">
                <a16:creationId xmlns:a16="http://schemas.microsoft.com/office/drawing/2014/main" id="{516B76A8-50EA-A548-BC86-9A4FC3D14E43}"/>
              </a:ext>
            </a:extLst>
          </p:cNvPr>
          <p:cNvSpPr txBox="1"/>
          <p:nvPr/>
        </p:nvSpPr>
        <p:spPr>
          <a:xfrm>
            <a:off x="6758097" y="2232810"/>
            <a:ext cx="325731" cy="246221"/>
          </a:xfrm>
          <a:prstGeom prst="rect">
            <a:avLst/>
          </a:prstGeom>
          <a:noFill/>
        </p:spPr>
        <p:txBody>
          <a:bodyPr wrap="none" rtlCol="0">
            <a:spAutoFit/>
          </a:bodyPr>
          <a:lstStyle/>
          <a:p>
            <a:pPr algn="ctr"/>
            <a:r>
              <a:rPr lang="en-US" sz="1000" b="1" dirty="0">
                <a:solidFill>
                  <a:srgbClr val="212121"/>
                </a:solidFill>
              </a:rPr>
              <a:t>64</a:t>
            </a:r>
            <a:endParaRPr lang="en-US" sz="1000" dirty="0">
              <a:solidFill>
                <a:srgbClr val="212121"/>
              </a:solidFill>
            </a:endParaRPr>
          </a:p>
        </p:txBody>
      </p:sp>
      <p:sp>
        <p:nvSpPr>
          <p:cNvPr id="33" name="TextBox 32">
            <a:extLst>
              <a:ext uri="{FF2B5EF4-FFF2-40B4-BE49-F238E27FC236}">
                <a16:creationId xmlns:a16="http://schemas.microsoft.com/office/drawing/2014/main" id="{99FA0724-1722-3147-8A30-B1C5CADE8B92}"/>
              </a:ext>
            </a:extLst>
          </p:cNvPr>
          <p:cNvSpPr txBox="1"/>
          <p:nvPr/>
        </p:nvSpPr>
        <p:spPr>
          <a:xfrm>
            <a:off x="7305228" y="2574252"/>
            <a:ext cx="325731" cy="246221"/>
          </a:xfrm>
          <a:prstGeom prst="rect">
            <a:avLst/>
          </a:prstGeom>
          <a:noFill/>
        </p:spPr>
        <p:txBody>
          <a:bodyPr wrap="none" rtlCol="0">
            <a:spAutoFit/>
          </a:bodyPr>
          <a:lstStyle/>
          <a:p>
            <a:pPr algn="ctr"/>
            <a:r>
              <a:rPr lang="en-US" sz="1000" b="1" dirty="0">
                <a:solidFill>
                  <a:srgbClr val="212121"/>
                </a:solidFill>
              </a:rPr>
              <a:t>28</a:t>
            </a:r>
            <a:endParaRPr lang="en-US" sz="1000" dirty="0">
              <a:solidFill>
                <a:srgbClr val="212121"/>
              </a:solidFill>
            </a:endParaRPr>
          </a:p>
        </p:txBody>
      </p:sp>
      <p:pic>
        <p:nvPicPr>
          <p:cNvPr id="35" name="Picture 34">
            <a:extLst>
              <a:ext uri="{FF2B5EF4-FFF2-40B4-BE49-F238E27FC236}">
                <a16:creationId xmlns:a16="http://schemas.microsoft.com/office/drawing/2014/main" id="{16E6C32E-FDC1-A64A-B5BB-BF16E641AF17}"/>
              </a:ext>
            </a:extLst>
          </p:cNvPr>
          <p:cNvPicPr>
            <a:picLocks noChangeAspect="1"/>
          </p:cNvPicPr>
          <p:nvPr/>
        </p:nvPicPr>
        <p:blipFill>
          <a:blip r:embed="rId3"/>
          <a:srcRect/>
          <a:stretch/>
        </p:blipFill>
        <p:spPr>
          <a:xfrm>
            <a:off x="1721690" y="1224793"/>
            <a:ext cx="5834620" cy="2896909"/>
          </a:xfrm>
          <a:prstGeom prst="rect">
            <a:avLst/>
          </a:prstGeom>
        </p:spPr>
      </p:pic>
    </p:spTree>
    <p:extLst>
      <p:ext uri="{BB962C8B-B14F-4D97-AF65-F5344CB8AC3E}">
        <p14:creationId xmlns:p14="http://schemas.microsoft.com/office/powerpoint/2010/main" val="357896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EF84E3-E60D-A949-AB3F-42B827D1DCAD}"/>
              </a:ext>
            </a:extLst>
          </p:cNvPr>
          <p:cNvSpPr>
            <a:spLocks noGrp="1"/>
          </p:cNvSpPr>
          <p:nvPr>
            <p:ph type="body" sz="quarter" idx="10"/>
          </p:nvPr>
        </p:nvSpPr>
        <p:spPr>
          <a:xfrm>
            <a:off x="0" y="4487936"/>
            <a:ext cx="9144000" cy="655564"/>
          </a:xfrm>
        </p:spPr>
        <p:txBody>
          <a:bodyPr/>
          <a:lstStyle/>
          <a:p>
            <a:pPr marL="7938" indent="-26988"/>
            <a:r>
              <a:rPr lang="en-GB" altLang="en-US" sz="900" dirty="0"/>
              <a:t>*</a:t>
            </a:r>
            <a:r>
              <a:rPr lang="en-GB" altLang="en-US" sz="900" dirty="0" err="1"/>
              <a:t>HLu</a:t>
            </a:r>
            <a:r>
              <a:rPr lang="en-GB" altLang="en-US" sz="900" dirty="0"/>
              <a:t> 12541A in elderly patients (≥ 65 y)</a:t>
            </a:r>
            <a:r>
              <a:rPr lang="en-GB" altLang="en-US" sz="900" baseline="30000" dirty="0"/>
              <a:t>2</a:t>
            </a:r>
            <a:r>
              <a:rPr lang="en-GB" altLang="en-US" sz="900" dirty="0"/>
              <a:t> not included</a:t>
            </a:r>
            <a:br>
              <a:rPr lang="en-GB" altLang="en-US" sz="900" dirty="0"/>
            </a:br>
            <a:r>
              <a:rPr lang="en-GB" altLang="en-US" sz="900" dirty="0">
                <a:cs typeface="Arial" panose="020B0604020202020204" pitchFamily="34" charset="0"/>
              </a:rPr>
              <a:t>FAS = Full-analysis set; MADRS = </a:t>
            </a:r>
            <a:r>
              <a:rPr lang="en-US" sz="900" dirty="0"/>
              <a:t>Montgomery–Åsberg Depression Rating Scale scores; </a:t>
            </a:r>
            <a:r>
              <a:rPr lang="en-GB" altLang="en-US" sz="900" dirty="0">
                <a:cs typeface="Arial" panose="020B0604020202020204" pitchFamily="34" charset="0"/>
              </a:rPr>
              <a:t>MMRM = M</a:t>
            </a:r>
            <a:r>
              <a:rPr lang="en-GB" altLang="en-US" sz="900" dirty="0"/>
              <a:t>ixed model for repeated measurements</a:t>
            </a:r>
            <a:br>
              <a:rPr lang="en-GB" altLang="en-US" sz="900" dirty="0"/>
            </a:br>
            <a:r>
              <a:rPr lang="en-GB" altLang="en-US" sz="900" dirty="0" err="1"/>
              <a:t>Thase</a:t>
            </a:r>
            <a:r>
              <a:rPr lang="en-GB" altLang="en-US" sz="900" dirty="0"/>
              <a:t> ME et al. </a:t>
            </a:r>
            <a:r>
              <a:rPr lang="en-GB" altLang="en-US" sz="900" i="1" dirty="0"/>
              <a:t>Eur </a:t>
            </a:r>
            <a:r>
              <a:rPr lang="en-GB" altLang="en-US" sz="900" i="1" dirty="0" err="1"/>
              <a:t>Neuropsychopharmacol</a:t>
            </a:r>
            <a:r>
              <a:rPr lang="en-GB" altLang="en-US" sz="900" dirty="0"/>
              <a:t>. 2016;26 (6):979-993.; Katona C et al. </a:t>
            </a:r>
            <a:r>
              <a:rPr lang="en-GB" altLang="en-US" sz="900" i="1" dirty="0"/>
              <a:t>Int Clin </a:t>
            </a:r>
            <a:r>
              <a:rPr lang="en-GB" altLang="en-US" sz="900" i="1" dirty="0" err="1"/>
              <a:t>Psychopharmacol</a:t>
            </a:r>
            <a:r>
              <a:rPr lang="en-GB" altLang="en-US" sz="900" dirty="0"/>
              <a:t> 2012;27:215</a:t>
            </a:r>
            <a:r>
              <a:rPr lang="en-US" altLang="en-US" sz="900" dirty="0"/>
              <a:t>–</a:t>
            </a:r>
            <a:r>
              <a:rPr lang="en-GB" altLang="en-US" sz="900" dirty="0"/>
              <a:t>223.</a:t>
            </a:r>
            <a:br>
              <a:rPr lang="en-GB" altLang="en-US" sz="900" dirty="0"/>
            </a:br>
            <a:endParaRPr lang="en-GB" altLang="en-US" sz="900" dirty="0"/>
          </a:p>
        </p:txBody>
      </p:sp>
      <p:sp>
        <p:nvSpPr>
          <p:cNvPr id="3" name="Title 2">
            <a:extLst>
              <a:ext uri="{FF2B5EF4-FFF2-40B4-BE49-F238E27FC236}">
                <a16:creationId xmlns:a16="http://schemas.microsoft.com/office/drawing/2014/main" id="{74D71689-9311-7347-8947-2393F976FAB4}"/>
              </a:ext>
            </a:extLst>
          </p:cNvPr>
          <p:cNvSpPr>
            <a:spLocks noGrp="1"/>
          </p:cNvSpPr>
          <p:nvPr>
            <p:ph type="title"/>
          </p:nvPr>
        </p:nvSpPr>
        <p:spPr>
          <a:xfrm>
            <a:off x="312234" y="112300"/>
            <a:ext cx="8530684" cy="406265"/>
          </a:xfrm>
        </p:spPr>
        <p:txBody>
          <a:bodyPr/>
          <a:lstStyle/>
          <a:p>
            <a:r>
              <a:rPr lang="en-GB" altLang="en-US" sz="2400" dirty="0"/>
              <a:t>Vortioxetine: Linear Dose-Response Relationship</a:t>
            </a:r>
            <a:endParaRPr lang="en-US" sz="2800" dirty="0"/>
          </a:p>
        </p:txBody>
      </p:sp>
      <p:sp>
        <p:nvSpPr>
          <p:cNvPr id="4" name="Content Placeholder 3">
            <a:extLst>
              <a:ext uri="{FF2B5EF4-FFF2-40B4-BE49-F238E27FC236}">
                <a16:creationId xmlns:a16="http://schemas.microsoft.com/office/drawing/2014/main" id="{3EF2E262-969B-F945-91CB-7BB337676F7C}"/>
              </a:ext>
            </a:extLst>
          </p:cNvPr>
          <p:cNvSpPr>
            <a:spLocks noGrp="1"/>
          </p:cNvSpPr>
          <p:nvPr>
            <p:ph sz="quarter" idx="11"/>
          </p:nvPr>
        </p:nvSpPr>
        <p:spPr>
          <a:xfrm>
            <a:off x="312738" y="539395"/>
            <a:ext cx="6230937" cy="701010"/>
          </a:xfrm>
        </p:spPr>
        <p:txBody>
          <a:bodyPr/>
          <a:lstStyle/>
          <a:p>
            <a:pPr marL="0" indent="0">
              <a:spcBef>
                <a:spcPts val="85"/>
              </a:spcBef>
              <a:spcAft>
                <a:spcPts val="85"/>
              </a:spcAft>
              <a:buNone/>
            </a:pPr>
            <a:r>
              <a:rPr lang="en-US" sz="1600" dirty="0"/>
              <a:t>Meta-analysis of the results of 11* short-term studies show:</a:t>
            </a:r>
          </a:p>
          <a:p>
            <a:pPr marL="342900" indent="-342900">
              <a:spcBef>
                <a:spcPts val="85"/>
              </a:spcBef>
              <a:spcAft>
                <a:spcPts val="85"/>
              </a:spcAft>
            </a:pPr>
            <a:r>
              <a:rPr lang="en-US" sz="1200" dirty="0"/>
              <a:t>The </a:t>
            </a:r>
            <a:r>
              <a:rPr lang="en-GB" sz="1200" dirty="0">
                <a:latin typeface="Arial Narrow" panose="020B0606020202030204" pitchFamily="34" charset="0"/>
                <a:cs typeface="Arial" charset="0"/>
              </a:rPr>
              <a:t>superiority of vortioxetine compared with placebo at doses of 5, 10 and 20 mg</a:t>
            </a:r>
          </a:p>
          <a:p>
            <a:pPr marL="342900" indent="-342900">
              <a:spcBef>
                <a:spcPts val="85"/>
              </a:spcBef>
              <a:spcAft>
                <a:spcPts val="85"/>
              </a:spcAft>
            </a:pPr>
            <a:r>
              <a:rPr lang="en-US" sz="1200" dirty="0"/>
              <a:t>A </a:t>
            </a:r>
            <a:r>
              <a:rPr lang="en-GB" sz="1200" dirty="0">
                <a:latin typeface="Arial Narrow" panose="020B0606020202030204" pitchFamily="34" charset="0"/>
                <a:cs typeface="Arial" charset="0"/>
              </a:rPr>
              <a:t>dose–response across the therapeutic range of 5 to 20 mg/day vortioxetine </a:t>
            </a:r>
            <a:endParaRPr lang="en-US" sz="1200" dirty="0"/>
          </a:p>
        </p:txBody>
      </p:sp>
      <p:pic>
        <p:nvPicPr>
          <p:cNvPr id="5" name="Picture 1">
            <a:extLst>
              <a:ext uri="{FF2B5EF4-FFF2-40B4-BE49-F238E27FC236}">
                <a16:creationId xmlns:a16="http://schemas.microsoft.com/office/drawing/2014/main" id="{EC2D48B5-B24A-7E4A-8468-DDE97D30BD9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192" t="68008" r="1414" b="19110"/>
          <a:stretch>
            <a:fillRect/>
          </a:stretch>
        </p:blipFill>
        <p:spPr bwMode="auto">
          <a:xfrm>
            <a:off x="3159702" y="3823927"/>
            <a:ext cx="441558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8">
            <a:extLst>
              <a:ext uri="{FF2B5EF4-FFF2-40B4-BE49-F238E27FC236}">
                <a16:creationId xmlns:a16="http://schemas.microsoft.com/office/drawing/2014/main" id="{21EC57BB-8997-FA47-915E-D14968ECBA2D}"/>
              </a:ext>
            </a:extLst>
          </p:cNvPr>
          <p:cNvGraphicFramePr>
            <a:graphicFrameLocks noGrp="1"/>
          </p:cNvGraphicFramePr>
          <p:nvPr>
            <p:extLst>
              <p:ext uri="{D42A27DB-BD31-4B8C-83A1-F6EECF244321}">
                <p14:modId xmlns:p14="http://schemas.microsoft.com/office/powerpoint/2010/main" val="463795511"/>
              </p:ext>
            </p:extLst>
          </p:nvPr>
        </p:nvGraphicFramePr>
        <p:xfrm>
          <a:off x="115299" y="1384808"/>
          <a:ext cx="7215538" cy="2457450"/>
        </p:xfrm>
        <a:graphic>
          <a:graphicData uri="http://schemas.openxmlformats.org/drawingml/2006/table">
            <a:tbl>
              <a:tblPr firstRow="1" bandRow="1">
                <a:tableStyleId>{5C22544A-7EE6-4342-B048-85BDC9FD1C3A}</a:tableStyleId>
              </a:tblPr>
              <a:tblGrid>
                <a:gridCol w="1803884">
                  <a:extLst>
                    <a:ext uri="{9D8B030D-6E8A-4147-A177-3AD203B41FA5}">
                      <a16:colId xmlns:a16="http://schemas.microsoft.com/office/drawing/2014/main" val="436544399"/>
                    </a:ext>
                  </a:extLst>
                </a:gridCol>
                <a:gridCol w="1309792">
                  <a:extLst>
                    <a:ext uri="{9D8B030D-6E8A-4147-A177-3AD203B41FA5}">
                      <a16:colId xmlns:a16="http://schemas.microsoft.com/office/drawing/2014/main" val="3172260803"/>
                    </a:ext>
                  </a:extLst>
                </a:gridCol>
                <a:gridCol w="4101862">
                  <a:extLst>
                    <a:ext uri="{9D8B030D-6E8A-4147-A177-3AD203B41FA5}">
                      <a16:colId xmlns:a16="http://schemas.microsoft.com/office/drawing/2014/main" val="2761038946"/>
                    </a:ext>
                  </a:extLst>
                </a:gridCol>
              </a:tblGrid>
              <a:tr h="262890">
                <a:tc>
                  <a:txBody>
                    <a:bodyPr/>
                    <a:lstStyle/>
                    <a:p>
                      <a:pPr algn="ctr"/>
                      <a:r>
                        <a:rPr lang="en-US" sz="1200" dirty="0"/>
                        <a:t>Study</a:t>
                      </a:r>
                    </a:p>
                  </a:txBody>
                  <a:tcPr marL="0" marR="0" marT="0" marB="0" anchor="ctr"/>
                </a:tc>
                <a:tc gridSpan="2">
                  <a:txBody>
                    <a:bodyPr/>
                    <a:lstStyle/>
                    <a:p>
                      <a:r>
                        <a:rPr lang="en-US" sz="1400" dirty="0"/>
                        <a:t>  </a:t>
                      </a:r>
                      <a:r>
                        <a:rPr lang="en-US" sz="1200" dirty="0"/>
                        <a:t>Vortioxetine dose</a:t>
                      </a:r>
                      <a:endParaRPr lang="en-US" sz="1400" dirty="0"/>
                    </a:p>
                  </a:txBody>
                  <a:tcPr marL="0" marR="0" marT="0" marB="0"/>
                </a:tc>
                <a:tc hMerge="1">
                  <a:txBody>
                    <a:bodyPr/>
                    <a:lstStyle/>
                    <a:p>
                      <a:endParaRPr lang="en-US"/>
                    </a:p>
                  </a:txBody>
                  <a:tcPr marL="0" marR="0" marT="0" marB="0"/>
                </a:tc>
                <a:extLst>
                  <a:ext uri="{0D108BD9-81ED-4DB2-BD59-A6C34878D82A}">
                    <a16:rowId xmlns:a16="http://schemas.microsoft.com/office/drawing/2014/main" val="2626259593"/>
                  </a:ext>
                </a:extLst>
              </a:tr>
              <a:tr h="262890">
                <a:tc rowSpan="4">
                  <a:txBody>
                    <a:bodyPr/>
                    <a:lstStyle/>
                    <a:p>
                      <a:pPr algn="ctr"/>
                      <a:r>
                        <a:rPr lang="en-US" sz="1400" dirty="0">
                          <a:solidFill>
                            <a:schemeClr val="accent3"/>
                          </a:solidFill>
                        </a:rPr>
                        <a:t>Meta-analysis</a:t>
                      </a:r>
                    </a:p>
                  </a:txBody>
                  <a:tcPr marL="0" marR="0" marT="0" marB="0" anchor="ctr"/>
                </a:tc>
                <a:tc>
                  <a:txBody>
                    <a:bodyPr/>
                    <a:lstStyle/>
                    <a:p>
                      <a:pPr algn="ctr"/>
                      <a:r>
                        <a:rPr lang="en-US" sz="1400" dirty="0">
                          <a:solidFill>
                            <a:schemeClr val="accent3"/>
                          </a:solidFill>
                        </a:rPr>
                        <a:t>5 mg</a:t>
                      </a:r>
                    </a:p>
                  </a:txBody>
                  <a:tcPr marL="0" marR="0" marT="0" marB="0"/>
                </a:tc>
                <a:tc>
                  <a:txBody>
                    <a:bodyPr/>
                    <a:lstStyle/>
                    <a:p>
                      <a:endParaRPr lang="en-US" dirty="0"/>
                    </a:p>
                  </a:txBody>
                  <a:tcPr marL="0" marR="0" marT="0" marB="0"/>
                </a:tc>
                <a:extLst>
                  <a:ext uri="{0D108BD9-81ED-4DB2-BD59-A6C34878D82A}">
                    <a16:rowId xmlns:a16="http://schemas.microsoft.com/office/drawing/2014/main" val="2507907105"/>
                  </a:ext>
                </a:extLst>
              </a:tr>
              <a:tr h="262890">
                <a:tc vMerge="1">
                  <a:txBody>
                    <a:bodyPr/>
                    <a:lstStyle/>
                    <a:p>
                      <a:endParaRPr lang="en-US" dirty="0"/>
                    </a:p>
                  </a:txBody>
                  <a:tcPr marL="0" marR="0" marT="0" marB="0"/>
                </a:tc>
                <a:tc>
                  <a:txBody>
                    <a:bodyPr/>
                    <a:lstStyle/>
                    <a:p>
                      <a:pPr algn="ctr"/>
                      <a:r>
                        <a:rPr lang="en-US" sz="1400" dirty="0">
                          <a:solidFill>
                            <a:schemeClr val="accent3"/>
                          </a:solidFill>
                        </a:rPr>
                        <a:t>10 mg</a:t>
                      </a:r>
                    </a:p>
                  </a:txBody>
                  <a:tcPr marL="0" marR="0" marT="0" marB="0"/>
                </a:tc>
                <a:tc>
                  <a:txBody>
                    <a:bodyPr/>
                    <a:lstStyle/>
                    <a:p>
                      <a:endParaRPr lang="en-US" dirty="0"/>
                    </a:p>
                  </a:txBody>
                  <a:tcPr marL="0" marR="0" marT="0" marB="0"/>
                </a:tc>
                <a:extLst>
                  <a:ext uri="{0D108BD9-81ED-4DB2-BD59-A6C34878D82A}">
                    <a16:rowId xmlns:a16="http://schemas.microsoft.com/office/drawing/2014/main" val="1284384861"/>
                  </a:ext>
                </a:extLst>
              </a:tr>
              <a:tr h="262890">
                <a:tc vMerge="1">
                  <a:txBody>
                    <a:bodyPr/>
                    <a:lstStyle/>
                    <a:p>
                      <a:endParaRPr lang="en-US"/>
                    </a:p>
                  </a:txBody>
                  <a:tcPr marL="0" marR="0" marT="0" marB="0"/>
                </a:tc>
                <a:tc>
                  <a:txBody>
                    <a:bodyPr/>
                    <a:lstStyle/>
                    <a:p>
                      <a:pPr algn="ctr"/>
                      <a:r>
                        <a:rPr lang="en-US" sz="1400" dirty="0">
                          <a:solidFill>
                            <a:schemeClr val="accent3"/>
                          </a:solidFill>
                        </a:rPr>
                        <a:t>15 mg</a:t>
                      </a:r>
                    </a:p>
                  </a:txBody>
                  <a:tcPr marL="0" marR="0" marT="0" marB="0"/>
                </a:tc>
                <a:tc>
                  <a:txBody>
                    <a:bodyPr/>
                    <a:lstStyle/>
                    <a:p>
                      <a:endParaRPr lang="en-US" dirty="0"/>
                    </a:p>
                  </a:txBody>
                  <a:tcPr marL="0" marR="0" marT="0" marB="0"/>
                </a:tc>
                <a:extLst>
                  <a:ext uri="{0D108BD9-81ED-4DB2-BD59-A6C34878D82A}">
                    <a16:rowId xmlns:a16="http://schemas.microsoft.com/office/drawing/2014/main" val="283963249"/>
                  </a:ext>
                </a:extLst>
              </a:tr>
              <a:tr h="262890">
                <a:tc vMerge="1">
                  <a:txBody>
                    <a:bodyPr/>
                    <a:lstStyle/>
                    <a:p>
                      <a:endParaRPr lang="en-US" dirty="0"/>
                    </a:p>
                  </a:txBody>
                  <a:tcPr marL="0" marR="0" marT="0" marB="0"/>
                </a:tc>
                <a:tc>
                  <a:txBody>
                    <a:bodyPr/>
                    <a:lstStyle/>
                    <a:p>
                      <a:pPr algn="ctr"/>
                      <a:r>
                        <a:rPr lang="en-US" sz="1400" dirty="0">
                          <a:solidFill>
                            <a:schemeClr val="accent3"/>
                          </a:solidFill>
                        </a:rPr>
                        <a:t>20 mg</a:t>
                      </a:r>
                    </a:p>
                  </a:txBody>
                  <a:tcPr marL="0" marR="0" marT="0" marB="0"/>
                </a:tc>
                <a:tc>
                  <a:txBody>
                    <a:bodyPr/>
                    <a:lstStyle/>
                    <a:p>
                      <a:endParaRPr lang="en-US" dirty="0"/>
                    </a:p>
                  </a:txBody>
                  <a:tcPr marL="0" marR="0" marT="0" marB="0"/>
                </a:tc>
                <a:extLst>
                  <a:ext uri="{0D108BD9-81ED-4DB2-BD59-A6C34878D82A}">
                    <a16:rowId xmlns:a16="http://schemas.microsoft.com/office/drawing/2014/main" val="845599853"/>
                  </a:ext>
                </a:extLst>
              </a:tr>
              <a:tr h="262890">
                <a:tc rowSpan="4">
                  <a:txBody>
                    <a:bodyPr/>
                    <a:lstStyle/>
                    <a:p>
                      <a:pPr marL="9525" indent="0" algn="ctr">
                        <a:tabLst/>
                      </a:pPr>
                      <a:r>
                        <a:rPr lang="en-US" sz="1400" dirty="0">
                          <a:solidFill>
                            <a:schemeClr val="accent3"/>
                          </a:solidFill>
                        </a:rPr>
                        <a:t>Meta-analysis</a:t>
                      </a:r>
                      <a:br>
                        <a:rPr lang="en-US" sz="1400" dirty="0">
                          <a:solidFill>
                            <a:schemeClr val="accent3"/>
                          </a:solidFill>
                        </a:rPr>
                      </a:br>
                      <a:r>
                        <a:rPr lang="en-US" sz="1400" dirty="0">
                          <a:solidFill>
                            <a:schemeClr val="accent3"/>
                          </a:solidFill>
                        </a:rPr>
                        <a:t>(non-US)</a:t>
                      </a:r>
                    </a:p>
                  </a:txBody>
                  <a:tcPr marL="0" marR="0" marT="0" marB="0" anchor="ctr"/>
                </a:tc>
                <a:tc>
                  <a:txBody>
                    <a:bodyPr/>
                    <a:lstStyle/>
                    <a:p>
                      <a:pPr algn="ctr"/>
                      <a:r>
                        <a:rPr lang="en-US" sz="1400" dirty="0">
                          <a:solidFill>
                            <a:schemeClr val="accent3"/>
                          </a:solidFill>
                        </a:rPr>
                        <a:t>5 mg</a:t>
                      </a:r>
                    </a:p>
                  </a:txBody>
                  <a:tcPr marL="0" marR="0" marT="0" marB="0"/>
                </a:tc>
                <a:tc>
                  <a:txBody>
                    <a:bodyPr/>
                    <a:lstStyle/>
                    <a:p>
                      <a:endParaRPr lang="en-US" dirty="0"/>
                    </a:p>
                  </a:txBody>
                  <a:tcPr marL="0" marR="0" marT="0" marB="0"/>
                </a:tc>
                <a:extLst>
                  <a:ext uri="{0D108BD9-81ED-4DB2-BD59-A6C34878D82A}">
                    <a16:rowId xmlns:a16="http://schemas.microsoft.com/office/drawing/2014/main" val="585498555"/>
                  </a:ext>
                </a:extLst>
              </a:tr>
              <a:tr h="262890">
                <a:tc vMerge="1">
                  <a:txBody>
                    <a:bodyPr/>
                    <a:lstStyle/>
                    <a:p>
                      <a:endParaRPr lang="en-US"/>
                    </a:p>
                  </a:txBody>
                  <a:tcPr marL="0" marR="0" marT="0" marB="0"/>
                </a:tc>
                <a:tc>
                  <a:txBody>
                    <a:bodyPr/>
                    <a:lstStyle/>
                    <a:p>
                      <a:pPr algn="ctr"/>
                      <a:r>
                        <a:rPr lang="en-US" sz="1400" dirty="0">
                          <a:solidFill>
                            <a:schemeClr val="accent3"/>
                          </a:solidFill>
                        </a:rPr>
                        <a:t>10 mg</a:t>
                      </a:r>
                    </a:p>
                  </a:txBody>
                  <a:tcPr marL="0" marR="0" marT="0" marB="0"/>
                </a:tc>
                <a:tc>
                  <a:txBody>
                    <a:bodyPr/>
                    <a:lstStyle/>
                    <a:p>
                      <a:endParaRPr lang="en-US" dirty="0"/>
                    </a:p>
                  </a:txBody>
                  <a:tcPr marL="0" marR="0" marT="0" marB="0"/>
                </a:tc>
                <a:extLst>
                  <a:ext uri="{0D108BD9-81ED-4DB2-BD59-A6C34878D82A}">
                    <a16:rowId xmlns:a16="http://schemas.microsoft.com/office/drawing/2014/main" val="3538774717"/>
                  </a:ext>
                </a:extLst>
              </a:tr>
              <a:tr h="262890">
                <a:tc vMerge="1">
                  <a:txBody>
                    <a:bodyPr/>
                    <a:lstStyle/>
                    <a:p>
                      <a:endParaRPr lang="en-US" dirty="0"/>
                    </a:p>
                  </a:txBody>
                  <a:tcPr marL="0" marR="0" marT="0" marB="0"/>
                </a:tc>
                <a:tc>
                  <a:txBody>
                    <a:bodyPr/>
                    <a:lstStyle/>
                    <a:p>
                      <a:pPr algn="ctr"/>
                      <a:r>
                        <a:rPr lang="en-US" sz="1400" dirty="0">
                          <a:solidFill>
                            <a:schemeClr val="accent3"/>
                          </a:solidFill>
                        </a:rPr>
                        <a:t>15 mg</a:t>
                      </a:r>
                    </a:p>
                  </a:txBody>
                  <a:tcPr marL="0" marR="0" marT="0" marB="0"/>
                </a:tc>
                <a:tc>
                  <a:txBody>
                    <a:bodyPr/>
                    <a:lstStyle/>
                    <a:p>
                      <a:endParaRPr lang="en-US" dirty="0"/>
                    </a:p>
                  </a:txBody>
                  <a:tcPr marL="0" marR="0" marT="0" marB="0"/>
                </a:tc>
                <a:extLst>
                  <a:ext uri="{0D108BD9-81ED-4DB2-BD59-A6C34878D82A}">
                    <a16:rowId xmlns:a16="http://schemas.microsoft.com/office/drawing/2014/main" val="3346038110"/>
                  </a:ext>
                </a:extLst>
              </a:tr>
              <a:tr h="262890">
                <a:tc vMerge="1">
                  <a:txBody>
                    <a:bodyPr/>
                    <a:lstStyle/>
                    <a:p>
                      <a:endParaRPr lang="en-US" dirty="0"/>
                    </a:p>
                  </a:txBody>
                  <a:tcPr marL="0" marR="0" marT="0" marB="0"/>
                </a:tc>
                <a:tc>
                  <a:txBody>
                    <a:bodyPr/>
                    <a:lstStyle/>
                    <a:p>
                      <a:pPr algn="ctr"/>
                      <a:r>
                        <a:rPr lang="en-US" sz="1400" dirty="0">
                          <a:solidFill>
                            <a:schemeClr val="accent3"/>
                          </a:solidFill>
                        </a:rPr>
                        <a:t>20 mg</a:t>
                      </a:r>
                    </a:p>
                  </a:txBody>
                  <a:tcPr marL="0" marR="0" marT="0" marB="0"/>
                </a:tc>
                <a:tc>
                  <a:txBody>
                    <a:bodyPr/>
                    <a:lstStyle/>
                    <a:p>
                      <a:endParaRPr lang="en-US" dirty="0"/>
                    </a:p>
                  </a:txBody>
                  <a:tcPr marL="0" marR="0" marT="0" marB="0"/>
                </a:tc>
                <a:extLst>
                  <a:ext uri="{0D108BD9-81ED-4DB2-BD59-A6C34878D82A}">
                    <a16:rowId xmlns:a16="http://schemas.microsoft.com/office/drawing/2014/main" val="506896719"/>
                  </a:ext>
                </a:extLst>
              </a:tr>
            </a:tbl>
          </a:graphicData>
        </a:graphic>
      </p:graphicFrame>
      <p:cxnSp>
        <p:nvCxnSpPr>
          <p:cNvPr id="7" name="Straight Connector 6">
            <a:extLst>
              <a:ext uri="{FF2B5EF4-FFF2-40B4-BE49-F238E27FC236}">
                <a16:creationId xmlns:a16="http://schemas.microsoft.com/office/drawing/2014/main" id="{B248E30C-90BF-5641-A062-6870A2B65C2F}"/>
              </a:ext>
            </a:extLst>
          </p:cNvPr>
          <p:cNvCxnSpPr/>
          <p:nvPr/>
        </p:nvCxnSpPr>
        <p:spPr>
          <a:xfrm>
            <a:off x="5495390" y="1641438"/>
            <a:ext cx="0" cy="2234615"/>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5295A6BC-23C0-AB43-822E-5B858400F599}"/>
              </a:ext>
            </a:extLst>
          </p:cNvPr>
          <p:cNvCxnSpPr/>
          <p:nvPr/>
        </p:nvCxnSpPr>
        <p:spPr>
          <a:xfrm>
            <a:off x="5055319" y="1780063"/>
            <a:ext cx="753036"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68BDDC7-74C4-2A45-8CC5-4EDFFBFCF6CC}"/>
              </a:ext>
            </a:extLst>
          </p:cNvPr>
          <p:cNvCxnSpPr/>
          <p:nvPr/>
        </p:nvCxnSpPr>
        <p:spPr>
          <a:xfrm flipV="1">
            <a:off x="5059458" y="1726274"/>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AB5E9EB-9FF9-D746-9CB1-4DFFF814734A}"/>
              </a:ext>
            </a:extLst>
          </p:cNvPr>
          <p:cNvCxnSpPr/>
          <p:nvPr/>
        </p:nvCxnSpPr>
        <p:spPr>
          <a:xfrm flipV="1">
            <a:off x="5808355" y="1730412"/>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11" name="Diamond 10">
            <a:extLst>
              <a:ext uri="{FF2B5EF4-FFF2-40B4-BE49-F238E27FC236}">
                <a16:creationId xmlns:a16="http://schemas.microsoft.com/office/drawing/2014/main" id="{EAEAA5AA-3AA9-C546-B555-E53FB1F42474}"/>
              </a:ext>
            </a:extLst>
          </p:cNvPr>
          <p:cNvSpPr/>
          <p:nvPr/>
        </p:nvSpPr>
        <p:spPr>
          <a:xfrm>
            <a:off x="5368283" y="1706679"/>
            <a:ext cx="127107" cy="132402"/>
          </a:xfrm>
          <a:prstGeom prst="diamond">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E06DED8-6877-5942-BCA0-2BF693DF30E9}"/>
              </a:ext>
            </a:extLst>
          </p:cNvPr>
          <p:cNvCxnSpPr>
            <a:cxnSpLocks/>
          </p:cNvCxnSpPr>
          <p:nvPr/>
        </p:nvCxnSpPr>
        <p:spPr>
          <a:xfrm>
            <a:off x="4815342" y="2066143"/>
            <a:ext cx="633046"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C07349D-AC11-D648-BBD6-D2AEC44209D9}"/>
              </a:ext>
            </a:extLst>
          </p:cNvPr>
          <p:cNvCxnSpPr/>
          <p:nvPr/>
        </p:nvCxnSpPr>
        <p:spPr>
          <a:xfrm flipV="1">
            <a:off x="4819480" y="2016492"/>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F07CCDA-4441-FC41-A7AD-03FFFA2E4588}"/>
              </a:ext>
            </a:extLst>
          </p:cNvPr>
          <p:cNvCxnSpPr/>
          <p:nvPr/>
        </p:nvCxnSpPr>
        <p:spPr>
          <a:xfrm flipV="1">
            <a:off x="5456664" y="2016492"/>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F73133A5-3935-DF4F-B002-56A6D1919C1A}"/>
              </a:ext>
            </a:extLst>
          </p:cNvPr>
          <p:cNvSpPr/>
          <p:nvPr/>
        </p:nvSpPr>
        <p:spPr>
          <a:xfrm>
            <a:off x="5098340" y="2008217"/>
            <a:ext cx="107576" cy="1075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CC358AC1-A81E-8948-A17C-136BE7BDB342}"/>
              </a:ext>
            </a:extLst>
          </p:cNvPr>
          <p:cNvCxnSpPr>
            <a:cxnSpLocks/>
          </p:cNvCxnSpPr>
          <p:nvPr/>
        </p:nvCxnSpPr>
        <p:spPr>
          <a:xfrm>
            <a:off x="4645704" y="2333331"/>
            <a:ext cx="1431593"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75A6DA1-5146-CC4E-A4E5-348FCC4B88FE}"/>
              </a:ext>
            </a:extLst>
          </p:cNvPr>
          <p:cNvCxnSpPr/>
          <p:nvPr/>
        </p:nvCxnSpPr>
        <p:spPr>
          <a:xfrm flipV="1">
            <a:off x="4645704" y="2283680"/>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866AC99-988C-A247-8905-DF4161EC53C8}"/>
              </a:ext>
            </a:extLst>
          </p:cNvPr>
          <p:cNvCxnSpPr/>
          <p:nvPr/>
        </p:nvCxnSpPr>
        <p:spPr>
          <a:xfrm flipV="1">
            <a:off x="6077297" y="2283680"/>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19" name="Triangle 18">
            <a:extLst>
              <a:ext uri="{FF2B5EF4-FFF2-40B4-BE49-F238E27FC236}">
                <a16:creationId xmlns:a16="http://schemas.microsoft.com/office/drawing/2014/main" id="{1F56E098-6F80-8240-8DC4-89EBAF407F09}"/>
              </a:ext>
            </a:extLst>
          </p:cNvPr>
          <p:cNvSpPr/>
          <p:nvPr/>
        </p:nvSpPr>
        <p:spPr>
          <a:xfrm>
            <a:off x="5278747" y="2263455"/>
            <a:ext cx="140675" cy="119527"/>
          </a:xfrm>
          <a:prstGeom prst="triangl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426A358-8F75-184B-B629-12329F1A20D8}"/>
              </a:ext>
            </a:extLst>
          </p:cNvPr>
          <p:cNvCxnSpPr>
            <a:cxnSpLocks/>
          </p:cNvCxnSpPr>
          <p:nvPr/>
        </p:nvCxnSpPr>
        <p:spPr>
          <a:xfrm>
            <a:off x="4457021" y="2611007"/>
            <a:ext cx="911262"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88D97F8-FA63-9442-8CF3-5C7284730371}"/>
              </a:ext>
            </a:extLst>
          </p:cNvPr>
          <p:cNvCxnSpPr/>
          <p:nvPr/>
        </p:nvCxnSpPr>
        <p:spPr>
          <a:xfrm flipV="1">
            <a:off x="4457021" y="2561356"/>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5C255A5-C7B6-1E43-975A-F2BAA8866CEA}"/>
              </a:ext>
            </a:extLst>
          </p:cNvPr>
          <p:cNvCxnSpPr/>
          <p:nvPr/>
        </p:nvCxnSpPr>
        <p:spPr>
          <a:xfrm flipV="1">
            <a:off x="5373377" y="2561356"/>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89DD8EE9-4303-8245-B8BF-95421DF3CE6B}"/>
              </a:ext>
            </a:extLst>
          </p:cNvPr>
          <p:cNvSpPr/>
          <p:nvPr/>
        </p:nvSpPr>
        <p:spPr>
          <a:xfrm>
            <a:off x="4853728" y="2545709"/>
            <a:ext cx="122320" cy="12232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1417CE4-A2F3-2147-B56C-72EA60B10E2C}"/>
              </a:ext>
            </a:extLst>
          </p:cNvPr>
          <p:cNvCxnSpPr>
            <a:cxnSpLocks/>
          </p:cNvCxnSpPr>
          <p:nvPr/>
        </p:nvCxnSpPr>
        <p:spPr>
          <a:xfrm>
            <a:off x="4776567" y="2884507"/>
            <a:ext cx="899387"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41E2354-158D-424A-9B6F-73DD191B9475}"/>
              </a:ext>
            </a:extLst>
          </p:cNvPr>
          <p:cNvCxnSpPr/>
          <p:nvPr/>
        </p:nvCxnSpPr>
        <p:spPr>
          <a:xfrm flipV="1">
            <a:off x="4776567" y="2838994"/>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B592FF7-4403-D541-9ADF-0FEF5CC02036}"/>
              </a:ext>
            </a:extLst>
          </p:cNvPr>
          <p:cNvCxnSpPr/>
          <p:nvPr/>
        </p:nvCxnSpPr>
        <p:spPr>
          <a:xfrm flipV="1">
            <a:off x="5667678" y="2838994"/>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27" name="Diamond 26">
            <a:extLst>
              <a:ext uri="{FF2B5EF4-FFF2-40B4-BE49-F238E27FC236}">
                <a16:creationId xmlns:a16="http://schemas.microsoft.com/office/drawing/2014/main" id="{0FE6C07D-D3AA-2446-9FD3-599CCF7AABE5}"/>
              </a:ext>
            </a:extLst>
          </p:cNvPr>
          <p:cNvSpPr/>
          <p:nvPr/>
        </p:nvSpPr>
        <p:spPr>
          <a:xfrm>
            <a:off x="5162209" y="2813720"/>
            <a:ext cx="127107" cy="132402"/>
          </a:xfrm>
          <a:prstGeom prst="diamond">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D01A789-386D-A844-B5F6-28158305F1B6}"/>
              </a:ext>
            </a:extLst>
          </p:cNvPr>
          <p:cNvCxnSpPr>
            <a:cxnSpLocks/>
          </p:cNvCxnSpPr>
          <p:nvPr/>
        </p:nvCxnSpPr>
        <p:spPr>
          <a:xfrm>
            <a:off x="4645704" y="3149483"/>
            <a:ext cx="678552"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0D1CCF3-60C5-234C-BAAC-3EF75BABC276}"/>
              </a:ext>
            </a:extLst>
          </p:cNvPr>
          <p:cNvCxnSpPr/>
          <p:nvPr/>
        </p:nvCxnSpPr>
        <p:spPr>
          <a:xfrm flipV="1">
            <a:off x="4655890" y="3099420"/>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48F225D-7F00-AF4F-AFB2-CCF94FAE36B4}"/>
              </a:ext>
            </a:extLst>
          </p:cNvPr>
          <p:cNvCxnSpPr/>
          <p:nvPr/>
        </p:nvCxnSpPr>
        <p:spPr>
          <a:xfrm flipV="1">
            <a:off x="5324256" y="3101986"/>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7846AA47-7B68-D140-908D-9DF2F1497DD7}"/>
              </a:ext>
            </a:extLst>
          </p:cNvPr>
          <p:cNvSpPr/>
          <p:nvPr/>
        </p:nvSpPr>
        <p:spPr>
          <a:xfrm>
            <a:off x="4922260" y="3095187"/>
            <a:ext cx="107576" cy="1075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246A0F7-62DD-FD46-A7B6-C34D266ED1FB}"/>
              </a:ext>
            </a:extLst>
          </p:cNvPr>
          <p:cNvCxnSpPr>
            <a:cxnSpLocks/>
          </p:cNvCxnSpPr>
          <p:nvPr/>
        </p:nvCxnSpPr>
        <p:spPr>
          <a:xfrm>
            <a:off x="4215396" y="3427159"/>
            <a:ext cx="955089"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33" name="Triangle 32">
            <a:extLst>
              <a:ext uri="{FF2B5EF4-FFF2-40B4-BE49-F238E27FC236}">
                <a16:creationId xmlns:a16="http://schemas.microsoft.com/office/drawing/2014/main" id="{D9539D50-FF4E-C149-A355-CB738C683A85}"/>
              </a:ext>
            </a:extLst>
          </p:cNvPr>
          <p:cNvSpPr/>
          <p:nvPr/>
        </p:nvSpPr>
        <p:spPr>
          <a:xfrm>
            <a:off x="4622366" y="3362845"/>
            <a:ext cx="140675" cy="119527"/>
          </a:xfrm>
          <a:prstGeom prst="triangl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5530EA5-F195-2E40-B2B8-6ABB443900AA}"/>
              </a:ext>
            </a:extLst>
          </p:cNvPr>
          <p:cNvCxnSpPr/>
          <p:nvPr/>
        </p:nvCxnSpPr>
        <p:spPr>
          <a:xfrm flipV="1">
            <a:off x="4220757" y="3377095"/>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0683F60-64B2-CC4F-A651-59817F79C513}"/>
              </a:ext>
            </a:extLst>
          </p:cNvPr>
          <p:cNvCxnSpPr/>
          <p:nvPr/>
        </p:nvCxnSpPr>
        <p:spPr>
          <a:xfrm flipV="1">
            <a:off x="5170485" y="3374832"/>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4F31135-2365-CB4F-AFC9-A7C576051877}"/>
              </a:ext>
            </a:extLst>
          </p:cNvPr>
          <p:cNvCxnSpPr>
            <a:cxnSpLocks/>
          </p:cNvCxnSpPr>
          <p:nvPr/>
        </p:nvCxnSpPr>
        <p:spPr>
          <a:xfrm>
            <a:off x="4074747" y="3697522"/>
            <a:ext cx="1293536"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115FBD5-1CBC-A34D-8944-5B4B9C7E6DDB}"/>
              </a:ext>
            </a:extLst>
          </p:cNvPr>
          <p:cNvCxnSpPr/>
          <p:nvPr/>
        </p:nvCxnSpPr>
        <p:spPr>
          <a:xfrm flipV="1">
            <a:off x="4074747" y="3647871"/>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A63285B-4EF0-F846-B9DE-6D5A878FF00C}"/>
              </a:ext>
            </a:extLst>
          </p:cNvPr>
          <p:cNvCxnSpPr/>
          <p:nvPr/>
        </p:nvCxnSpPr>
        <p:spPr>
          <a:xfrm flipV="1">
            <a:off x="5368283" y="3647871"/>
            <a:ext cx="0" cy="99302"/>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B8FD73AF-D940-384F-93C9-9BB3E9A303FE}"/>
              </a:ext>
            </a:extLst>
          </p:cNvPr>
          <p:cNvSpPr/>
          <p:nvPr/>
        </p:nvSpPr>
        <p:spPr>
          <a:xfrm>
            <a:off x="4657026" y="3634552"/>
            <a:ext cx="122320" cy="12232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B40BAAFA-D138-3449-9FFB-3620599AB8B7}"/>
              </a:ext>
            </a:extLst>
          </p:cNvPr>
          <p:cNvCxnSpPr/>
          <p:nvPr/>
        </p:nvCxnSpPr>
        <p:spPr>
          <a:xfrm>
            <a:off x="5959002" y="1641438"/>
            <a:ext cx="0" cy="2234615"/>
          </a:xfrm>
          <a:prstGeom prst="line">
            <a:avLst/>
          </a:prstGeom>
          <a:ln w="19050">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41" name="Rectangle 22">
            <a:extLst>
              <a:ext uri="{FF2B5EF4-FFF2-40B4-BE49-F238E27FC236}">
                <a16:creationId xmlns:a16="http://schemas.microsoft.com/office/drawing/2014/main" id="{3A8F1EE7-9159-3F42-B0FF-ACDB9FE668F2}"/>
              </a:ext>
            </a:extLst>
          </p:cNvPr>
          <p:cNvSpPr>
            <a:spLocks noChangeArrowheads="1"/>
          </p:cNvSpPr>
          <p:nvPr/>
        </p:nvSpPr>
        <p:spPr bwMode="auto">
          <a:xfrm>
            <a:off x="115299" y="1147102"/>
            <a:ext cx="80565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2"/>
                </a:solidFill>
                <a:latin typeface="Arial Narrow" panose="020B0604020202020204" pitchFamily="34" charset="0"/>
              </a:defRPr>
            </a:lvl1pPr>
            <a:lvl2pPr marL="742950" indent="-285750">
              <a:defRPr sz="2000" b="1">
                <a:solidFill>
                  <a:schemeClr val="tx2"/>
                </a:solidFill>
                <a:latin typeface="Arial Narrow" panose="020B0604020202020204" pitchFamily="34" charset="0"/>
              </a:defRPr>
            </a:lvl2pPr>
            <a:lvl3pPr marL="1143000" indent="-228600">
              <a:defRPr sz="2000" b="1">
                <a:solidFill>
                  <a:schemeClr val="tx2"/>
                </a:solidFill>
                <a:latin typeface="Arial Narrow" panose="020B0604020202020204" pitchFamily="34" charset="0"/>
              </a:defRPr>
            </a:lvl3pPr>
            <a:lvl4pPr marL="1600200" indent="-228600">
              <a:defRPr sz="2000" b="1">
                <a:solidFill>
                  <a:schemeClr val="tx2"/>
                </a:solidFill>
                <a:latin typeface="Arial Narrow" panose="020B0604020202020204" pitchFamily="34" charset="0"/>
              </a:defRPr>
            </a:lvl4pPr>
            <a:lvl5pPr marL="2057400" indent="-228600">
              <a:defRPr sz="2000" b="1">
                <a:solidFill>
                  <a:schemeClr val="tx2"/>
                </a:solidFill>
                <a:latin typeface="Arial Narrow" panose="020B0604020202020204" pitchFamily="34" charset="0"/>
              </a:defRPr>
            </a:lvl5pPr>
            <a:lvl6pPr marL="2514600" indent="-228600" eaLnBrk="0" fontAlgn="base" hangingPunct="0">
              <a:spcBef>
                <a:spcPct val="0"/>
              </a:spcBef>
              <a:spcAft>
                <a:spcPct val="0"/>
              </a:spcAft>
              <a:defRPr sz="2000" b="1">
                <a:solidFill>
                  <a:schemeClr val="tx2"/>
                </a:solidFill>
                <a:latin typeface="Arial Narrow" panose="020B0604020202020204" pitchFamily="34" charset="0"/>
              </a:defRPr>
            </a:lvl6pPr>
            <a:lvl7pPr marL="2971800" indent="-228600" eaLnBrk="0" fontAlgn="base" hangingPunct="0">
              <a:spcBef>
                <a:spcPct val="0"/>
              </a:spcBef>
              <a:spcAft>
                <a:spcPct val="0"/>
              </a:spcAft>
              <a:defRPr sz="2000" b="1">
                <a:solidFill>
                  <a:schemeClr val="tx2"/>
                </a:solidFill>
                <a:latin typeface="Arial Narrow" panose="020B0604020202020204" pitchFamily="34" charset="0"/>
              </a:defRPr>
            </a:lvl7pPr>
            <a:lvl8pPr marL="3429000" indent="-228600" eaLnBrk="0" fontAlgn="base" hangingPunct="0">
              <a:spcBef>
                <a:spcPct val="0"/>
              </a:spcBef>
              <a:spcAft>
                <a:spcPct val="0"/>
              </a:spcAft>
              <a:defRPr sz="2000" b="1">
                <a:solidFill>
                  <a:schemeClr val="tx2"/>
                </a:solidFill>
                <a:latin typeface="Arial Narrow" panose="020B0604020202020204" pitchFamily="34" charset="0"/>
              </a:defRPr>
            </a:lvl8pPr>
            <a:lvl9pPr marL="3886200" indent="-228600" eaLnBrk="0" fontAlgn="base" hangingPunct="0">
              <a:spcBef>
                <a:spcPct val="0"/>
              </a:spcBef>
              <a:spcAft>
                <a:spcPct val="0"/>
              </a:spcAft>
              <a:defRPr sz="2000" b="1">
                <a:solidFill>
                  <a:schemeClr val="tx2"/>
                </a:solidFill>
                <a:latin typeface="Arial Narrow" panose="020B0604020202020204" pitchFamily="34" charset="0"/>
              </a:defRPr>
            </a:lvl9pPr>
          </a:lstStyle>
          <a:p>
            <a:r>
              <a:rPr lang="en-GB" altLang="en-US" sz="1100" dirty="0">
                <a:solidFill>
                  <a:schemeClr val="accent3"/>
                </a:solidFill>
                <a:cs typeface="Arial" panose="020B0604020202020204" pitchFamily="34" charset="0"/>
              </a:rPr>
              <a:t>Change from baseline in MADRS total score at Week 6/8 (FAS, MMRM)</a:t>
            </a:r>
            <a:r>
              <a:rPr lang="en-GB" altLang="en-US" sz="1100" baseline="30000" dirty="0">
                <a:solidFill>
                  <a:schemeClr val="accent3"/>
                </a:solidFill>
                <a:cs typeface="Arial" panose="020B0604020202020204" pitchFamily="34" charset="0"/>
              </a:rPr>
              <a:t>1</a:t>
            </a:r>
            <a:endParaRPr lang="en-GB" altLang="en-US" sz="1100" dirty="0">
              <a:solidFill>
                <a:schemeClr val="accent3"/>
              </a:solidFill>
              <a:cs typeface="Arial" panose="020B0604020202020204" pitchFamily="34" charset="0"/>
            </a:endParaRPr>
          </a:p>
        </p:txBody>
      </p:sp>
      <p:sp>
        <p:nvSpPr>
          <p:cNvPr id="42" name="Rounded Rectangle 41">
            <a:extLst>
              <a:ext uri="{FF2B5EF4-FFF2-40B4-BE49-F238E27FC236}">
                <a16:creationId xmlns:a16="http://schemas.microsoft.com/office/drawing/2014/main" id="{06CFCBB4-8E14-D54E-99E5-2480CFFFFFF4}"/>
              </a:ext>
            </a:extLst>
          </p:cNvPr>
          <p:cNvSpPr/>
          <p:nvPr/>
        </p:nvSpPr>
        <p:spPr>
          <a:xfrm>
            <a:off x="7585339" y="1771475"/>
            <a:ext cx="1398587" cy="1123712"/>
          </a:xfrm>
          <a:prstGeom prst="roundRect">
            <a:avLst/>
          </a:prstGeom>
          <a:solidFill>
            <a:schemeClr val="accent4"/>
          </a:solidFill>
          <a:ln>
            <a:solidFill>
              <a:schemeClr val="accent3"/>
            </a:solidFill>
            <a:prstDash val="solid"/>
          </a:ln>
          <a:effectLst>
            <a:outerShdw blurRad="63500" sx="102000" sy="102000" algn="ctr" rotWithShape="0">
              <a:prstClr val="black">
                <a:alpha val="40000"/>
              </a:prstClr>
            </a:outerShdw>
          </a:effectLst>
        </p:spPr>
        <p:txBody>
          <a:bodyPr>
            <a:spAutoFit/>
          </a:bodyPr>
          <a:lstStyle/>
          <a:p>
            <a:pPr algn="ctr">
              <a:defRPr/>
            </a:pPr>
            <a:r>
              <a:rPr lang="en-GB" sz="1200" dirty="0">
                <a:solidFill>
                  <a:schemeClr val="accent3"/>
                </a:solidFill>
                <a:latin typeface="Arial Narrow" panose="020B0606020202030204" pitchFamily="34" charset="0"/>
              </a:rPr>
              <a:t>The dashed line indicates the target of a 2 point difference to placebo</a:t>
            </a:r>
            <a:endParaRPr lang="en-GB" sz="1200" baseline="30000" dirty="0">
              <a:solidFill>
                <a:schemeClr val="accent3"/>
              </a:solidFill>
              <a:latin typeface="Arial Narrow" panose="020B0606020202030204" pitchFamily="34" charset="0"/>
              <a:cs typeface="Arial" charset="0"/>
            </a:endParaRPr>
          </a:p>
        </p:txBody>
      </p:sp>
      <p:sp>
        <p:nvSpPr>
          <p:cNvPr id="43" name="TextBox 17">
            <a:extLst>
              <a:ext uri="{FF2B5EF4-FFF2-40B4-BE49-F238E27FC236}">
                <a16:creationId xmlns:a16="http://schemas.microsoft.com/office/drawing/2014/main" id="{58867BF1-1DCD-8247-86EC-DB0080C17517}"/>
              </a:ext>
            </a:extLst>
          </p:cNvPr>
          <p:cNvSpPr txBox="1">
            <a:spLocks noChangeArrowheads="1"/>
          </p:cNvSpPr>
          <p:nvPr/>
        </p:nvSpPr>
        <p:spPr bwMode="auto">
          <a:xfrm>
            <a:off x="4298081" y="4268677"/>
            <a:ext cx="1703388" cy="24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000" b="1">
                <a:solidFill>
                  <a:schemeClr val="tx2"/>
                </a:solidFill>
                <a:latin typeface="Arial Narrow" panose="020B0604020202020204" pitchFamily="34" charset="0"/>
              </a:defRPr>
            </a:lvl1pPr>
            <a:lvl2pPr marL="742950" indent="-285750">
              <a:defRPr sz="2000" b="1">
                <a:solidFill>
                  <a:schemeClr val="tx2"/>
                </a:solidFill>
                <a:latin typeface="Arial Narrow" panose="020B0604020202020204" pitchFamily="34" charset="0"/>
              </a:defRPr>
            </a:lvl2pPr>
            <a:lvl3pPr marL="1143000" indent="-228600">
              <a:defRPr sz="2000" b="1">
                <a:solidFill>
                  <a:schemeClr val="tx2"/>
                </a:solidFill>
                <a:latin typeface="Arial Narrow" panose="020B0604020202020204" pitchFamily="34" charset="0"/>
              </a:defRPr>
            </a:lvl3pPr>
            <a:lvl4pPr marL="1600200" indent="-228600">
              <a:defRPr sz="2000" b="1">
                <a:solidFill>
                  <a:schemeClr val="tx2"/>
                </a:solidFill>
                <a:latin typeface="Arial Narrow" panose="020B0604020202020204" pitchFamily="34" charset="0"/>
              </a:defRPr>
            </a:lvl4pPr>
            <a:lvl5pPr marL="2057400" indent="-228600">
              <a:defRPr sz="2000" b="1">
                <a:solidFill>
                  <a:schemeClr val="tx2"/>
                </a:solidFill>
                <a:latin typeface="Arial Narrow" panose="020B0604020202020204" pitchFamily="34" charset="0"/>
              </a:defRPr>
            </a:lvl5pPr>
            <a:lvl6pPr marL="2514600" indent="-228600" eaLnBrk="0" fontAlgn="base" hangingPunct="0">
              <a:spcBef>
                <a:spcPct val="0"/>
              </a:spcBef>
              <a:spcAft>
                <a:spcPct val="0"/>
              </a:spcAft>
              <a:defRPr sz="2000" b="1">
                <a:solidFill>
                  <a:schemeClr val="tx2"/>
                </a:solidFill>
                <a:latin typeface="Arial Narrow" panose="020B0604020202020204" pitchFamily="34" charset="0"/>
              </a:defRPr>
            </a:lvl6pPr>
            <a:lvl7pPr marL="2971800" indent="-228600" eaLnBrk="0" fontAlgn="base" hangingPunct="0">
              <a:spcBef>
                <a:spcPct val="0"/>
              </a:spcBef>
              <a:spcAft>
                <a:spcPct val="0"/>
              </a:spcAft>
              <a:defRPr sz="2000" b="1">
                <a:solidFill>
                  <a:schemeClr val="tx2"/>
                </a:solidFill>
                <a:latin typeface="Arial Narrow" panose="020B0604020202020204" pitchFamily="34" charset="0"/>
              </a:defRPr>
            </a:lvl7pPr>
            <a:lvl8pPr marL="3429000" indent="-228600" eaLnBrk="0" fontAlgn="base" hangingPunct="0">
              <a:spcBef>
                <a:spcPct val="0"/>
              </a:spcBef>
              <a:spcAft>
                <a:spcPct val="0"/>
              </a:spcAft>
              <a:defRPr sz="2000" b="1">
                <a:solidFill>
                  <a:schemeClr val="tx2"/>
                </a:solidFill>
                <a:latin typeface="Arial Narrow" panose="020B0604020202020204" pitchFamily="34" charset="0"/>
              </a:defRPr>
            </a:lvl8pPr>
            <a:lvl9pPr marL="3886200" indent="-228600" eaLnBrk="0" fontAlgn="base" hangingPunct="0">
              <a:spcBef>
                <a:spcPct val="0"/>
              </a:spcBef>
              <a:spcAft>
                <a:spcPct val="0"/>
              </a:spcAft>
              <a:defRPr sz="2000" b="1">
                <a:solidFill>
                  <a:schemeClr val="tx2"/>
                </a:solidFill>
                <a:latin typeface="Arial Narrow" panose="020B0604020202020204" pitchFamily="34" charset="0"/>
              </a:defRPr>
            </a:lvl9pPr>
          </a:lstStyle>
          <a:p>
            <a:pPr algn="ctr"/>
            <a:r>
              <a:rPr lang="en-GB" altLang="en-US" sz="1000" b="0" dirty="0">
                <a:solidFill>
                  <a:schemeClr val="accent3"/>
                </a:solidFill>
                <a:cs typeface="Arial" panose="020B0604020202020204" pitchFamily="34" charset="0"/>
              </a:rPr>
              <a:t>← Better  than placebo</a:t>
            </a:r>
            <a:endParaRPr lang="en-US" altLang="en-US" sz="1000" b="0" dirty="0">
              <a:solidFill>
                <a:schemeClr val="accent3"/>
              </a:solidFill>
              <a:cs typeface="Arial" panose="020B0604020202020204" pitchFamily="34" charset="0"/>
            </a:endParaRPr>
          </a:p>
        </p:txBody>
      </p:sp>
      <p:sp>
        <p:nvSpPr>
          <p:cNvPr id="44" name="TextBox 18">
            <a:extLst>
              <a:ext uri="{FF2B5EF4-FFF2-40B4-BE49-F238E27FC236}">
                <a16:creationId xmlns:a16="http://schemas.microsoft.com/office/drawing/2014/main" id="{D82FA158-EEEB-D44C-80E1-8A7FCE7B5558}"/>
              </a:ext>
            </a:extLst>
          </p:cNvPr>
          <p:cNvSpPr txBox="1">
            <a:spLocks noChangeArrowheads="1"/>
          </p:cNvSpPr>
          <p:nvPr/>
        </p:nvSpPr>
        <p:spPr bwMode="auto">
          <a:xfrm>
            <a:off x="5898281" y="4275027"/>
            <a:ext cx="1714500" cy="24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000" b="1">
                <a:solidFill>
                  <a:schemeClr val="tx2"/>
                </a:solidFill>
                <a:latin typeface="Arial Narrow" panose="020B0604020202020204" pitchFamily="34" charset="0"/>
              </a:defRPr>
            </a:lvl1pPr>
            <a:lvl2pPr marL="742950" indent="-285750">
              <a:defRPr sz="2000" b="1">
                <a:solidFill>
                  <a:schemeClr val="tx2"/>
                </a:solidFill>
                <a:latin typeface="Arial Narrow" panose="020B0604020202020204" pitchFamily="34" charset="0"/>
              </a:defRPr>
            </a:lvl2pPr>
            <a:lvl3pPr marL="1143000" indent="-228600">
              <a:defRPr sz="2000" b="1">
                <a:solidFill>
                  <a:schemeClr val="tx2"/>
                </a:solidFill>
                <a:latin typeface="Arial Narrow" panose="020B0604020202020204" pitchFamily="34" charset="0"/>
              </a:defRPr>
            </a:lvl3pPr>
            <a:lvl4pPr marL="1600200" indent="-228600">
              <a:defRPr sz="2000" b="1">
                <a:solidFill>
                  <a:schemeClr val="tx2"/>
                </a:solidFill>
                <a:latin typeface="Arial Narrow" panose="020B0604020202020204" pitchFamily="34" charset="0"/>
              </a:defRPr>
            </a:lvl4pPr>
            <a:lvl5pPr marL="2057400" indent="-228600">
              <a:defRPr sz="2000" b="1">
                <a:solidFill>
                  <a:schemeClr val="tx2"/>
                </a:solidFill>
                <a:latin typeface="Arial Narrow" panose="020B0604020202020204" pitchFamily="34" charset="0"/>
              </a:defRPr>
            </a:lvl5pPr>
            <a:lvl6pPr marL="2514600" indent="-228600" eaLnBrk="0" fontAlgn="base" hangingPunct="0">
              <a:spcBef>
                <a:spcPct val="0"/>
              </a:spcBef>
              <a:spcAft>
                <a:spcPct val="0"/>
              </a:spcAft>
              <a:defRPr sz="2000" b="1">
                <a:solidFill>
                  <a:schemeClr val="tx2"/>
                </a:solidFill>
                <a:latin typeface="Arial Narrow" panose="020B0604020202020204" pitchFamily="34" charset="0"/>
              </a:defRPr>
            </a:lvl6pPr>
            <a:lvl7pPr marL="2971800" indent="-228600" eaLnBrk="0" fontAlgn="base" hangingPunct="0">
              <a:spcBef>
                <a:spcPct val="0"/>
              </a:spcBef>
              <a:spcAft>
                <a:spcPct val="0"/>
              </a:spcAft>
              <a:defRPr sz="2000" b="1">
                <a:solidFill>
                  <a:schemeClr val="tx2"/>
                </a:solidFill>
                <a:latin typeface="Arial Narrow" panose="020B0604020202020204" pitchFamily="34" charset="0"/>
              </a:defRPr>
            </a:lvl7pPr>
            <a:lvl8pPr marL="3429000" indent="-228600" eaLnBrk="0" fontAlgn="base" hangingPunct="0">
              <a:spcBef>
                <a:spcPct val="0"/>
              </a:spcBef>
              <a:spcAft>
                <a:spcPct val="0"/>
              </a:spcAft>
              <a:defRPr sz="2000" b="1">
                <a:solidFill>
                  <a:schemeClr val="tx2"/>
                </a:solidFill>
                <a:latin typeface="Arial Narrow" panose="020B0604020202020204" pitchFamily="34" charset="0"/>
              </a:defRPr>
            </a:lvl8pPr>
            <a:lvl9pPr marL="3886200" indent="-228600" eaLnBrk="0" fontAlgn="base" hangingPunct="0">
              <a:spcBef>
                <a:spcPct val="0"/>
              </a:spcBef>
              <a:spcAft>
                <a:spcPct val="0"/>
              </a:spcAft>
              <a:defRPr sz="2000" b="1">
                <a:solidFill>
                  <a:schemeClr val="tx2"/>
                </a:solidFill>
                <a:latin typeface="Arial Narrow" panose="020B0604020202020204" pitchFamily="34" charset="0"/>
              </a:defRPr>
            </a:lvl9pPr>
          </a:lstStyle>
          <a:p>
            <a:pPr algn="ctr"/>
            <a:r>
              <a:rPr lang="en-GB" altLang="en-US" sz="1000" b="0">
                <a:solidFill>
                  <a:schemeClr val="accent3"/>
                </a:solidFill>
                <a:cs typeface="Arial" panose="020B0604020202020204" pitchFamily="34" charset="0"/>
              </a:rPr>
              <a:t>Worse than placebo →</a:t>
            </a:r>
            <a:endParaRPr lang="en-US" altLang="en-US" sz="1000" b="0">
              <a:solidFill>
                <a:schemeClr val="accent3"/>
              </a:solidFill>
              <a:cs typeface="Arial" panose="020B0604020202020204" pitchFamily="34" charset="0"/>
            </a:endParaRPr>
          </a:p>
        </p:txBody>
      </p:sp>
      <p:sp>
        <p:nvSpPr>
          <p:cNvPr id="45" name="Text Box 40">
            <a:extLst>
              <a:ext uri="{FF2B5EF4-FFF2-40B4-BE49-F238E27FC236}">
                <a16:creationId xmlns:a16="http://schemas.microsoft.com/office/drawing/2014/main" id="{D1482E39-4342-484B-AD25-E7FD2A9A2378}"/>
              </a:ext>
            </a:extLst>
          </p:cNvPr>
          <p:cNvSpPr txBox="1">
            <a:spLocks noChangeArrowheads="1"/>
          </p:cNvSpPr>
          <p:nvPr/>
        </p:nvSpPr>
        <p:spPr bwMode="auto">
          <a:xfrm>
            <a:off x="5055319" y="4130565"/>
            <a:ext cx="1890712" cy="254000"/>
          </a:xfrm>
          <a:prstGeom prst="rect">
            <a:avLst/>
          </a:prstGeom>
          <a:noFill/>
          <a:ln w="9525">
            <a:noFill/>
            <a:miter lim="800000"/>
            <a:headEnd/>
            <a:tailEnd/>
          </a:ln>
        </p:spPr>
        <p:txBody>
          <a:bodyPr lIns="91429" tIns="45714" rIns="91429" bIns="45714">
            <a:spAutoFit/>
          </a:bodyPr>
          <a:lstStyle/>
          <a:p>
            <a:pPr algn="ctr">
              <a:spcBef>
                <a:spcPct val="15000"/>
              </a:spcBef>
              <a:spcAft>
                <a:spcPct val="15000"/>
              </a:spcAft>
              <a:defRPr/>
            </a:pPr>
            <a:r>
              <a:rPr lang="en-GB" sz="1000" kern="0" dirty="0">
                <a:solidFill>
                  <a:schemeClr val="accent3"/>
                </a:solidFill>
                <a:latin typeface="Arial Narrow" panose="020B0606020202030204" pitchFamily="34" charset="0"/>
                <a:cs typeface="Arial" charset="0"/>
              </a:rPr>
              <a:t>Difference to placebo</a:t>
            </a:r>
          </a:p>
        </p:txBody>
      </p:sp>
    </p:spTree>
    <p:extLst>
      <p:ext uri="{BB962C8B-B14F-4D97-AF65-F5344CB8AC3E}">
        <p14:creationId xmlns:p14="http://schemas.microsoft.com/office/powerpoint/2010/main" val="149832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BABF-1D32-D542-8E6A-87EFE5988AC0}"/>
              </a:ext>
            </a:extLst>
          </p:cNvPr>
          <p:cNvSpPr>
            <a:spLocks noGrp="1"/>
          </p:cNvSpPr>
          <p:nvPr>
            <p:ph type="title"/>
          </p:nvPr>
        </p:nvSpPr>
        <p:spPr/>
        <p:txBody>
          <a:bodyPr/>
          <a:lstStyle/>
          <a:p>
            <a:r>
              <a:rPr lang="en-US" dirty="0"/>
              <a:t>Vilazodone Efficacy Studies</a:t>
            </a:r>
          </a:p>
        </p:txBody>
      </p:sp>
      <p:sp>
        <p:nvSpPr>
          <p:cNvPr id="3" name="Text Placeholder 2">
            <a:extLst>
              <a:ext uri="{FF2B5EF4-FFF2-40B4-BE49-F238E27FC236}">
                <a16:creationId xmlns:a16="http://schemas.microsoft.com/office/drawing/2014/main" id="{933914DC-E06B-294F-826A-EDD11A25595E}"/>
              </a:ext>
            </a:extLst>
          </p:cNvPr>
          <p:cNvSpPr>
            <a:spLocks noGrp="1"/>
          </p:cNvSpPr>
          <p:nvPr>
            <p:ph type="body" sz="quarter" idx="10"/>
          </p:nvPr>
        </p:nvSpPr>
        <p:spPr>
          <a:xfrm>
            <a:off x="0" y="4697224"/>
            <a:ext cx="9144000" cy="446276"/>
          </a:xfrm>
        </p:spPr>
        <p:txBody>
          <a:bodyPr/>
          <a:lstStyle/>
          <a:p>
            <a:pPr marL="9525" indent="-28575"/>
            <a:r>
              <a:rPr lang="en-US" dirty="0"/>
              <a:t>1. Croft HA, et al. J </a:t>
            </a:r>
            <a:r>
              <a:rPr lang="en-US" i="1" dirty="0"/>
              <a:t>Clin Psychiatry</a:t>
            </a:r>
            <a:r>
              <a:rPr lang="en-US" dirty="0"/>
              <a:t>. 2014 Nov;75(11):e1291-1298. </a:t>
            </a:r>
            <a:br>
              <a:rPr lang="en-US" dirty="0"/>
            </a:br>
            <a:r>
              <a:rPr lang="en-US" dirty="0"/>
              <a:t>2. Mathews M, et al. </a:t>
            </a:r>
            <a:r>
              <a:rPr lang="en-US" i="1" dirty="0"/>
              <a:t>Int Clin Psychopharmacol</a:t>
            </a:r>
            <a:r>
              <a:rPr lang="en-US" dirty="0"/>
              <a:t>. 2015;30(2):67-74.</a:t>
            </a:r>
          </a:p>
        </p:txBody>
      </p:sp>
      <p:pic>
        <p:nvPicPr>
          <p:cNvPr id="5" name="Picture 4" descr="Chart, line chart&#10;&#10;Description automatically generated">
            <a:extLst>
              <a:ext uri="{FF2B5EF4-FFF2-40B4-BE49-F238E27FC236}">
                <a16:creationId xmlns:a16="http://schemas.microsoft.com/office/drawing/2014/main" id="{C3C98192-EFF1-7C43-BBA9-D34494E9432C}"/>
              </a:ext>
            </a:extLst>
          </p:cNvPr>
          <p:cNvPicPr>
            <a:picLocks noChangeAspect="1"/>
          </p:cNvPicPr>
          <p:nvPr/>
        </p:nvPicPr>
        <p:blipFill>
          <a:blip r:embed="rId3"/>
          <a:stretch>
            <a:fillRect/>
          </a:stretch>
        </p:blipFill>
        <p:spPr>
          <a:xfrm>
            <a:off x="1525981" y="1358210"/>
            <a:ext cx="6490509" cy="2596204"/>
          </a:xfrm>
          <a:prstGeom prst="rect">
            <a:avLst/>
          </a:prstGeom>
        </p:spPr>
      </p:pic>
      <p:sp>
        <p:nvSpPr>
          <p:cNvPr id="6" name="TextBox 5">
            <a:extLst>
              <a:ext uri="{FF2B5EF4-FFF2-40B4-BE49-F238E27FC236}">
                <a16:creationId xmlns:a16="http://schemas.microsoft.com/office/drawing/2014/main" id="{4479CB1C-903F-E444-B6B5-308ACA851CC2}"/>
              </a:ext>
            </a:extLst>
          </p:cNvPr>
          <p:cNvSpPr txBox="1"/>
          <p:nvPr/>
        </p:nvSpPr>
        <p:spPr>
          <a:xfrm>
            <a:off x="1473898" y="1145754"/>
            <a:ext cx="259455" cy="221477"/>
          </a:xfrm>
          <a:prstGeom prst="rect">
            <a:avLst/>
          </a:prstGeom>
          <a:noFill/>
        </p:spPr>
        <p:txBody>
          <a:bodyPr wrap="none" rtlCol="0">
            <a:spAutoFit/>
          </a:bodyPr>
          <a:lstStyle/>
          <a:p>
            <a:r>
              <a:rPr lang="en-US" sz="700" dirty="0">
                <a:solidFill>
                  <a:srgbClr val="212121"/>
                </a:solidFill>
              </a:rPr>
              <a:t>0</a:t>
            </a:r>
            <a:endParaRPr lang="en-US" sz="700" baseline="30000" dirty="0">
              <a:solidFill>
                <a:srgbClr val="212121"/>
              </a:solidFill>
            </a:endParaRPr>
          </a:p>
        </p:txBody>
      </p:sp>
      <p:sp>
        <p:nvSpPr>
          <p:cNvPr id="9" name="TextBox 8">
            <a:extLst>
              <a:ext uri="{FF2B5EF4-FFF2-40B4-BE49-F238E27FC236}">
                <a16:creationId xmlns:a16="http://schemas.microsoft.com/office/drawing/2014/main" id="{F677B1AA-AB0D-994D-BBAC-5DDED2E29E63}"/>
              </a:ext>
            </a:extLst>
          </p:cNvPr>
          <p:cNvSpPr txBox="1"/>
          <p:nvPr/>
        </p:nvSpPr>
        <p:spPr>
          <a:xfrm>
            <a:off x="2391000" y="1033537"/>
            <a:ext cx="1037463" cy="215444"/>
          </a:xfrm>
          <a:prstGeom prst="rect">
            <a:avLst/>
          </a:prstGeom>
          <a:noFill/>
        </p:spPr>
        <p:txBody>
          <a:bodyPr wrap="none" rtlCol="0">
            <a:spAutoFit/>
          </a:bodyPr>
          <a:lstStyle/>
          <a:p>
            <a:pPr algn="ctr"/>
            <a:r>
              <a:rPr lang="en-US" sz="800" b="1" dirty="0">
                <a:solidFill>
                  <a:schemeClr val="accent3"/>
                </a:solidFill>
              </a:rPr>
              <a:t>Treatment Week</a:t>
            </a:r>
            <a:r>
              <a:rPr lang="en-US" sz="800" b="1" baseline="30000" dirty="0">
                <a:solidFill>
                  <a:schemeClr val="accent3"/>
                </a:solidFill>
              </a:rPr>
              <a:t>1</a:t>
            </a:r>
          </a:p>
        </p:txBody>
      </p:sp>
      <p:sp>
        <p:nvSpPr>
          <p:cNvPr id="10" name="TextBox 9">
            <a:extLst>
              <a:ext uri="{FF2B5EF4-FFF2-40B4-BE49-F238E27FC236}">
                <a16:creationId xmlns:a16="http://schemas.microsoft.com/office/drawing/2014/main" id="{75F17EC3-1681-F145-9561-C83E57AF5E8F}"/>
              </a:ext>
            </a:extLst>
          </p:cNvPr>
          <p:cNvSpPr txBox="1"/>
          <p:nvPr/>
        </p:nvSpPr>
        <p:spPr>
          <a:xfrm>
            <a:off x="5815290" y="1033537"/>
            <a:ext cx="1018228" cy="215444"/>
          </a:xfrm>
          <a:prstGeom prst="rect">
            <a:avLst/>
          </a:prstGeom>
          <a:noFill/>
        </p:spPr>
        <p:txBody>
          <a:bodyPr wrap="none" rtlCol="0">
            <a:spAutoFit/>
          </a:bodyPr>
          <a:lstStyle/>
          <a:p>
            <a:pPr algn="ctr"/>
            <a:r>
              <a:rPr lang="en-US" sz="800" b="1" dirty="0">
                <a:solidFill>
                  <a:schemeClr val="accent3"/>
                </a:solidFill>
              </a:rPr>
              <a:t>Treatment Week</a:t>
            </a:r>
            <a:r>
              <a:rPr lang="en-US" sz="800" b="1" baseline="30000" dirty="0">
                <a:solidFill>
                  <a:schemeClr val="accent3"/>
                </a:solidFill>
              </a:rPr>
              <a:t>2</a:t>
            </a:r>
          </a:p>
        </p:txBody>
      </p:sp>
      <p:sp>
        <p:nvSpPr>
          <p:cNvPr id="11" name="TextBox 10">
            <a:extLst>
              <a:ext uri="{FF2B5EF4-FFF2-40B4-BE49-F238E27FC236}">
                <a16:creationId xmlns:a16="http://schemas.microsoft.com/office/drawing/2014/main" id="{19A72929-B96E-C74F-A7E5-4274EDB164A5}"/>
              </a:ext>
            </a:extLst>
          </p:cNvPr>
          <p:cNvSpPr txBox="1"/>
          <p:nvPr/>
        </p:nvSpPr>
        <p:spPr>
          <a:xfrm>
            <a:off x="1815128" y="1145754"/>
            <a:ext cx="259455" cy="221477"/>
          </a:xfrm>
          <a:prstGeom prst="rect">
            <a:avLst/>
          </a:prstGeom>
          <a:noFill/>
        </p:spPr>
        <p:txBody>
          <a:bodyPr wrap="none" rtlCol="0">
            <a:spAutoFit/>
          </a:bodyPr>
          <a:lstStyle/>
          <a:p>
            <a:r>
              <a:rPr lang="en-US" sz="700" dirty="0">
                <a:solidFill>
                  <a:srgbClr val="212121"/>
                </a:solidFill>
              </a:rPr>
              <a:t>1</a:t>
            </a:r>
            <a:endParaRPr lang="en-US" sz="700" baseline="30000" dirty="0">
              <a:solidFill>
                <a:srgbClr val="212121"/>
              </a:solidFill>
            </a:endParaRPr>
          </a:p>
        </p:txBody>
      </p:sp>
      <p:sp>
        <p:nvSpPr>
          <p:cNvPr id="12" name="TextBox 11">
            <a:extLst>
              <a:ext uri="{FF2B5EF4-FFF2-40B4-BE49-F238E27FC236}">
                <a16:creationId xmlns:a16="http://schemas.microsoft.com/office/drawing/2014/main" id="{0E1C0B13-9848-2D45-91EC-9B09FB5C817C}"/>
              </a:ext>
            </a:extLst>
          </p:cNvPr>
          <p:cNvSpPr txBox="1"/>
          <p:nvPr/>
        </p:nvSpPr>
        <p:spPr>
          <a:xfrm>
            <a:off x="2142021" y="1145754"/>
            <a:ext cx="259455" cy="221477"/>
          </a:xfrm>
          <a:prstGeom prst="rect">
            <a:avLst/>
          </a:prstGeom>
          <a:noFill/>
        </p:spPr>
        <p:txBody>
          <a:bodyPr wrap="none" rtlCol="0">
            <a:spAutoFit/>
          </a:bodyPr>
          <a:lstStyle/>
          <a:p>
            <a:r>
              <a:rPr lang="en-US" sz="700" dirty="0">
                <a:solidFill>
                  <a:srgbClr val="212121"/>
                </a:solidFill>
              </a:rPr>
              <a:t>2</a:t>
            </a:r>
            <a:endParaRPr lang="en-US" sz="700" baseline="30000" dirty="0">
              <a:solidFill>
                <a:srgbClr val="212121"/>
              </a:solidFill>
            </a:endParaRPr>
          </a:p>
        </p:txBody>
      </p:sp>
      <p:sp>
        <p:nvSpPr>
          <p:cNvPr id="13" name="TextBox 12">
            <a:extLst>
              <a:ext uri="{FF2B5EF4-FFF2-40B4-BE49-F238E27FC236}">
                <a16:creationId xmlns:a16="http://schemas.microsoft.com/office/drawing/2014/main" id="{D1F914BA-4FA0-2646-9120-FBBF658005B8}"/>
              </a:ext>
            </a:extLst>
          </p:cNvPr>
          <p:cNvSpPr txBox="1"/>
          <p:nvPr/>
        </p:nvSpPr>
        <p:spPr>
          <a:xfrm>
            <a:off x="2472429" y="1145754"/>
            <a:ext cx="259455" cy="221477"/>
          </a:xfrm>
          <a:prstGeom prst="rect">
            <a:avLst/>
          </a:prstGeom>
          <a:noFill/>
        </p:spPr>
        <p:txBody>
          <a:bodyPr wrap="none" rtlCol="0">
            <a:spAutoFit/>
          </a:bodyPr>
          <a:lstStyle/>
          <a:p>
            <a:r>
              <a:rPr lang="en-US" sz="700" dirty="0">
                <a:solidFill>
                  <a:srgbClr val="212121"/>
                </a:solidFill>
              </a:rPr>
              <a:t>3</a:t>
            </a:r>
            <a:endParaRPr lang="en-US" sz="700" baseline="30000" dirty="0">
              <a:solidFill>
                <a:srgbClr val="212121"/>
              </a:solidFill>
            </a:endParaRPr>
          </a:p>
        </p:txBody>
      </p:sp>
      <p:sp>
        <p:nvSpPr>
          <p:cNvPr id="14" name="TextBox 13">
            <a:extLst>
              <a:ext uri="{FF2B5EF4-FFF2-40B4-BE49-F238E27FC236}">
                <a16:creationId xmlns:a16="http://schemas.microsoft.com/office/drawing/2014/main" id="{B65CD286-76E5-A043-810F-D9EEDC3B2005}"/>
              </a:ext>
            </a:extLst>
          </p:cNvPr>
          <p:cNvSpPr txBox="1"/>
          <p:nvPr/>
        </p:nvSpPr>
        <p:spPr>
          <a:xfrm>
            <a:off x="2799323" y="1145754"/>
            <a:ext cx="259455" cy="221477"/>
          </a:xfrm>
          <a:prstGeom prst="rect">
            <a:avLst/>
          </a:prstGeom>
          <a:noFill/>
        </p:spPr>
        <p:txBody>
          <a:bodyPr wrap="none" rtlCol="0">
            <a:spAutoFit/>
          </a:bodyPr>
          <a:lstStyle/>
          <a:p>
            <a:r>
              <a:rPr lang="en-US" sz="700" dirty="0">
                <a:solidFill>
                  <a:srgbClr val="212121"/>
                </a:solidFill>
              </a:rPr>
              <a:t>4</a:t>
            </a:r>
            <a:endParaRPr lang="en-US" sz="700" baseline="30000" dirty="0">
              <a:solidFill>
                <a:srgbClr val="212121"/>
              </a:solidFill>
            </a:endParaRPr>
          </a:p>
        </p:txBody>
      </p:sp>
      <p:sp>
        <p:nvSpPr>
          <p:cNvPr id="15" name="TextBox 14">
            <a:extLst>
              <a:ext uri="{FF2B5EF4-FFF2-40B4-BE49-F238E27FC236}">
                <a16:creationId xmlns:a16="http://schemas.microsoft.com/office/drawing/2014/main" id="{40F2637F-9A5B-DD48-98A9-F9A41AB19686}"/>
              </a:ext>
            </a:extLst>
          </p:cNvPr>
          <p:cNvSpPr txBox="1"/>
          <p:nvPr/>
        </p:nvSpPr>
        <p:spPr>
          <a:xfrm>
            <a:off x="3133246" y="1145754"/>
            <a:ext cx="259455" cy="221477"/>
          </a:xfrm>
          <a:prstGeom prst="rect">
            <a:avLst/>
          </a:prstGeom>
          <a:noFill/>
        </p:spPr>
        <p:txBody>
          <a:bodyPr wrap="none" rtlCol="0">
            <a:spAutoFit/>
          </a:bodyPr>
          <a:lstStyle/>
          <a:p>
            <a:r>
              <a:rPr lang="en-US" sz="700" dirty="0">
                <a:solidFill>
                  <a:srgbClr val="212121"/>
                </a:solidFill>
              </a:rPr>
              <a:t>5</a:t>
            </a:r>
            <a:endParaRPr lang="en-US" sz="700" baseline="30000" dirty="0">
              <a:solidFill>
                <a:srgbClr val="212121"/>
              </a:solidFill>
            </a:endParaRPr>
          </a:p>
        </p:txBody>
      </p:sp>
      <p:sp>
        <p:nvSpPr>
          <p:cNvPr id="16" name="TextBox 15">
            <a:extLst>
              <a:ext uri="{FF2B5EF4-FFF2-40B4-BE49-F238E27FC236}">
                <a16:creationId xmlns:a16="http://schemas.microsoft.com/office/drawing/2014/main" id="{A1069BF3-06F6-C14A-9E54-3FF6C04F63DD}"/>
              </a:ext>
            </a:extLst>
          </p:cNvPr>
          <p:cNvSpPr txBox="1"/>
          <p:nvPr/>
        </p:nvSpPr>
        <p:spPr>
          <a:xfrm>
            <a:off x="3460139" y="1145754"/>
            <a:ext cx="259455" cy="221477"/>
          </a:xfrm>
          <a:prstGeom prst="rect">
            <a:avLst/>
          </a:prstGeom>
          <a:noFill/>
        </p:spPr>
        <p:txBody>
          <a:bodyPr wrap="none" rtlCol="0">
            <a:spAutoFit/>
          </a:bodyPr>
          <a:lstStyle/>
          <a:p>
            <a:r>
              <a:rPr lang="en-US" sz="700" dirty="0">
                <a:solidFill>
                  <a:srgbClr val="212121"/>
                </a:solidFill>
              </a:rPr>
              <a:t>6</a:t>
            </a:r>
            <a:endParaRPr lang="en-US" sz="700" baseline="30000" dirty="0">
              <a:solidFill>
                <a:srgbClr val="212121"/>
              </a:solidFill>
            </a:endParaRPr>
          </a:p>
        </p:txBody>
      </p:sp>
      <p:sp>
        <p:nvSpPr>
          <p:cNvPr id="17" name="TextBox 16">
            <a:extLst>
              <a:ext uri="{FF2B5EF4-FFF2-40B4-BE49-F238E27FC236}">
                <a16:creationId xmlns:a16="http://schemas.microsoft.com/office/drawing/2014/main" id="{4674D314-29AA-BD40-AFCC-10ECD3F1F914}"/>
              </a:ext>
            </a:extLst>
          </p:cNvPr>
          <p:cNvSpPr txBox="1"/>
          <p:nvPr/>
        </p:nvSpPr>
        <p:spPr>
          <a:xfrm>
            <a:off x="3794062" y="1145754"/>
            <a:ext cx="259455" cy="221477"/>
          </a:xfrm>
          <a:prstGeom prst="rect">
            <a:avLst/>
          </a:prstGeom>
          <a:noFill/>
        </p:spPr>
        <p:txBody>
          <a:bodyPr wrap="none" rtlCol="0">
            <a:spAutoFit/>
          </a:bodyPr>
          <a:lstStyle/>
          <a:p>
            <a:r>
              <a:rPr lang="en-US" sz="700" dirty="0">
                <a:solidFill>
                  <a:srgbClr val="212121"/>
                </a:solidFill>
              </a:rPr>
              <a:t>7</a:t>
            </a:r>
            <a:endParaRPr lang="en-US" sz="700" baseline="30000" dirty="0">
              <a:solidFill>
                <a:srgbClr val="212121"/>
              </a:solidFill>
            </a:endParaRPr>
          </a:p>
        </p:txBody>
      </p:sp>
      <p:sp>
        <p:nvSpPr>
          <p:cNvPr id="18" name="TextBox 17">
            <a:extLst>
              <a:ext uri="{FF2B5EF4-FFF2-40B4-BE49-F238E27FC236}">
                <a16:creationId xmlns:a16="http://schemas.microsoft.com/office/drawing/2014/main" id="{53906198-5D73-9842-93AD-94F574EE7285}"/>
              </a:ext>
            </a:extLst>
          </p:cNvPr>
          <p:cNvSpPr txBox="1"/>
          <p:nvPr/>
        </p:nvSpPr>
        <p:spPr>
          <a:xfrm>
            <a:off x="4120956" y="1145754"/>
            <a:ext cx="259455" cy="221477"/>
          </a:xfrm>
          <a:prstGeom prst="rect">
            <a:avLst/>
          </a:prstGeom>
          <a:noFill/>
        </p:spPr>
        <p:txBody>
          <a:bodyPr wrap="none" rtlCol="0">
            <a:spAutoFit/>
          </a:bodyPr>
          <a:lstStyle/>
          <a:p>
            <a:r>
              <a:rPr lang="en-US" sz="700" dirty="0">
                <a:solidFill>
                  <a:srgbClr val="212121"/>
                </a:solidFill>
              </a:rPr>
              <a:t>8</a:t>
            </a:r>
            <a:endParaRPr lang="en-US" sz="700" baseline="30000" dirty="0">
              <a:solidFill>
                <a:srgbClr val="212121"/>
              </a:solidFill>
            </a:endParaRPr>
          </a:p>
        </p:txBody>
      </p:sp>
      <p:sp>
        <p:nvSpPr>
          <p:cNvPr id="19" name="TextBox 18">
            <a:extLst>
              <a:ext uri="{FF2B5EF4-FFF2-40B4-BE49-F238E27FC236}">
                <a16:creationId xmlns:a16="http://schemas.microsoft.com/office/drawing/2014/main" id="{C2F58CCE-198E-534A-AFEF-25569F43D158}"/>
              </a:ext>
            </a:extLst>
          </p:cNvPr>
          <p:cNvSpPr txBox="1"/>
          <p:nvPr/>
        </p:nvSpPr>
        <p:spPr>
          <a:xfrm>
            <a:off x="4503811" y="1145754"/>
            <a:ext cx="259455" cy="221477"/>
          </a:xfrm>
          <a:prstGeom prst="rect">
            <a:avLst/>
          </a:prstGeom>
          <a:noFill/>
        </p:spPr>
        <p:txBody>
          <a:bodyPr wrap="none" rtlCol="0">
            <a:spAutoFit/>
          </a:bodyPr>
          <a:lstStyle/>
          <a:p>
            <a:r>
              <a:rPr lang="en-US" sz="700" dirty="0">
                <a:solidFill>
                  <a:srgbClr val="212121"/>
                </a:solidFill>
              </a:rPr>
              <a:t>0</a:t>
            </a:r>
            <a:endParaRPr lang="en-US" sz="700" baseline="30000" dirty="0">
              <a:solidFill>
                <a:srgbClr val="212121"/>
              </a:solidFill>
            </a:endParaRPr>
          </a:p>
        </p:txBody>
      </p:sp>
      <p:sp>
        <p:nvSpPr>
          <p:cNvPr id="20" name="TextBox 19">
            <a:extLst>
              <a:ext uri="{FF2B5EF4-FFF2-40B4-BE49-F238E27FC236}">
                <a16:creationId xmlns:a16="http://schemas.microsoft.com/office/drawing/2014/main" id="{05C55C8E-960B-FF48-8A27-05F0ACDB6F9F}"/>
              </a:ext>
            </a:extLst>
          </p:cNvPr>
          <p:cNvSpPr txBox="1"/>
          <p:nvPr/>
        </p:nvSpPr>
        <p:spPr>
          <a:xfrm>
            <a:off x="4845042" y="1145754"/>
            <a:ext cx="259455" cy="221477"/>
          </a:xfrm>
          <a:prstGeom prst="rect">
            <a:avLst/>
          </a:prstGeom>
          <a:noFill/>
        </p:spPr>
        <p:txBody>
          <a:bodyPr wrap="none" rtlCol="0">
            <a:spAutoFit/>
          </a:bodyPr>
          <a:lstStyle/>
          <a:p>
            <a:r>
              <a:rPr lang="en-US" sz="700" dirty="0">
                <a:solidFill>
                  <a:srgbClr val="212121"/>
                </a:solidFill>
              </a:rPr>
              <a:t>1</a:t>
            </a:r>
            <a:endParaRPr lang="en-US" sz="700" baseline="30000" dirty="0">
              <a:solidFill>
                <a:srgbClr val="212121"/>
              </a:solidFill>
            </a:endParaRPr>
          </a:p>
        </p:txBody>
      </p:sp>
      <p:sp>
        <p:nvSpPr>
          <p:cNvPr id="21" name="TextBox 20">
            <a:extLst>
              <a:ext uri="{FF2B5EF4-FFF2-40B4-BE49-F238E27FC236}">
                <a16:creationId xmlns:a16="http://schemas.microsoft.com/office/drawing/2014/main" id="{F3F43FF3-70AC-3047-953A-BED836098987}"/>
              </a:ext>
            </a:extLst>
          </p:cNvPr>
          <p:cNvSpPr txBox="1"/>
          <p:nvPr/>
        </p:nvSpPr>
        <p:spPr>
          <a:xfrm>
            <a:off x="5171935" y="1145754"/>
            <a:ext cx="259455" cy="221477"/>
          </a:xfrm>
          <a:prstGeom prst="rect">
            <a:avLst/>
          </a:prstGeom>
          <a:noFill/>
        </p:spPr>
        <p:txBody>
          <a:bodyPr wrap="none" rtlCol="0">
            <a:spAutoFit/>
          </a:bodyPr>
          <a:lstStyle/>
          <a:p>
            <a:r>
              <a:rPr lang="en-US" sz="700" dirty="0">
                <a:solidFill>
                  <a:srgbClr val="212121"/>
                </a:solidFill>
              </a:rPr>
              <a:t>2</a:t>
            </a:r>
            <a:endParaRPr lang="en-US" sz="700" baseline="30000" dirty="0">
              <a:solidFill>
                <a:srgbClr val="212121"/>
              </a:solidFill>
            </a:endParaRPr>
          </a:p>
        </p:txBody>
      </p:sp>
      <p:sp>
        <p:nvSpPr>
          <p:cNvPr id="22" name="TextBox 21">
            <a:extLst>
              <a:ext uri="{FF2B5EF4-FFF2-40B4-BE49-F238E27FC236}">
                <a16:creationId xmlns:a16="http://schemas.microsoft.com/office/drawing/2014/main" id="{2759917E-D42D-2542-945C-DB3142881ED4}"/>
              </a:ext>
            </a:extLst>
          </p:cNvPr>
          <p:cNvSpPr txBox="1"/>
          <p:nvPr/>
        </p:nvSpPr>
        <p:spPr>
          <a:xfrm>
            <a:off x="5828326" y="1145754"/>
            <a:ext cx="259455" cy="221477"/>
          </a:xfrm>
          <a:prstGeom prst="rect">
            <a:avLst/>
          </a:prstGeom>
          <a:noFill/>
        </p:spPr>
        <p:txBody>
          <a:bodyPr wrap="none" rtlCol="0">
            <a:spAutoFit/>
          </a:bodyPr>
          <a:lstStyle/>
          <a:p>
            <a:r>
              <a:rPr lang="en-US" sz="700" dirty="0">
                <a:solidFill>
                  <a:srgbClr val="212121"/>
                </a:solidFill>
              </a:rPr>
              <a:t>4</a:t>
            </a:r>
            <a:endParaRPr lang="en-US" sz="700" baseline="30000" dirty="0">
              <a:solidFill>
                <a:srgbClr val="212121"/>
              </a:solidFill>
            </a:endParaRPr>
          </a:p>
        </p:txBody>
      </p:sp>
      <p:sp>
        <p:nvSpPr>
          <p:cNvPr id="23" name="TextBox 22">
            <a:extLst>
              <a:ext uri="{FF2B5EF4-FFF2-40B4-BE49-F238E27FC236}">
                <a16:creationId xmlns:a16="http://schemas.microsoft.com/office/drawing/2014/main" id="{92111DA7-C27F-094A-B069-DE0530C384D4}"/>
              </a:ext>
            </a:extLst>
          </p:cNvPr>
          <p:cNvSpPr txBox="1"/>
          <p:nvPr/>
        </p:nvSpPr>
        <p:spPr>
          <a:xfrm>
            <a:off x="6157890" y="1145754"/>
            <a:ext cx="259455" cy="221477"/>
          </a:xfrm>
          <a:prstGeom prst="rect">
            <a:avLst/>
          </a:prstGeom>
          <a:noFill/>
        </p:spPr>
        <p:txBody>
          <a:bodyPr wrap="none" rtlCol="0">
            <a:spAutoFit/>
          </a:bodyPr>
          <a:lstStyle/>
          <a:p>
            <a:r>
              <a:rPr lang="en-US" sz="700" dirty="0">
                <a:solidFill>
                  <a:srgbClr val="212121"/>
                </a:solidFill>
              </a:rPr>
              <a:t>5</a:t>
            </a:r>
            <a:endParaRPr lang="en-US" sz="700" baseline="30000" dirty="0">
              <a:solidFill>
                <a:srgbClr val="212121"/>
              </a:solidFill>
            </a:endParaRPr>
          </a:p>
        </p:txBody>
      </p:sp>
      <p:sp>
        <p:nvSpPr>
          <p:cNvPr id="24" name="TextBox 23">
            <a:extLst>
              <a:ext uri="{FF2B5EF4-FFF2-40B4-BE49-F238E27FC236}">
                <a16:creationId xmlns:a16="http://schemas.microsoft.com/office/drawing/2014/main" id="{8EC4A7BF-9821-A94A-B259-AAE203C77678}"/>
              </a:ext>
            </a:extLst>
          </p:cNvPr>
          <p:cNvSpPr txBox="1"/>
          <p:nvPr/>
        </p:nvSpPr>
        <p:spPr>
          <a:xfrm>
            <a:off x="6488298" y="1145754"/>
            <a:ext cx="259455" cy="221477"/>
          </a:xfrm>
          <a:prstGeom prst="rect">
            <a:avLst/>
          </a:prstGeom>
          <a:noFill/>
        </p:spPr>
        <p:txBody>
          <a:bodyPr wrap="none" rtlCol="0">
            <a:spAutoFit/>
          </a:bodyPr>
          <a:lstStyle/>
          <a:p>
            <a:r>
              <a:rPr lang="en-US" sz="700" dirty="0">
                <a:solidFill>
                  <a:srgbClr val="212121"/>
                </a:solidFill>
              </a:rPr>
              <a:t>6</a:t>
            </a:r>
            <a:endParaRPr lang="en-US" sz="700" baseline="30000" dirty="0">
              <a:solidFill>
                <a:srgbClr val="212121"/>
              </a:solidFill>
            </a:endParaRPr>
          </a:p>
        </p:txBody>
      </p:sp>
      <p:sp>
        <p:nvSpPr>
          <p:cNvPr id="25" name="TextBox 24">
            <a:extLst>
              <a:ext uri="{FF2B5EF4-FFF2-40B4-BE49-F238E27FC236}">
                <a16:creationId xmlns:a16="http://schemas.microsoft.com/office/drawing/2014/main" id="{7684B33C-EE68-6543-8DEC-E5D2E7076C9F}"/>
              </a:ext>
            </a:extLst>
          </p:cNvPr>
          <p:cNvSpPr txBox="1"/>
          <p:nvPr/>
        </p:nvSpPr>
        <p:spPr>
          <a:xfrm>
            <a:off x="6842824" y="1145754"/>
            <a:ext cx="259455" cy="221477"/>
          </a:xfrm>
          <a:prstGeom prst="rect">
            <a:avLst/>
          </a:prstGeom>
          <a:noFill/>
        </p:spPr>
        <p:txBody>
          <a:bodyPr wrap="none" rtlCol="0">
            <a:spAutoFit/>
          </a:bodyPr>
          <a:lstStyle/>
          <a:p>
            <a:r>
              <a:rPr lang="en-US" sz="700" dirty="0">
                <a:solidFill>
                  <a:srgbClr val="212121"/>
                </a:solidFill>
              </a:rPr>
              <a:t>7</a:t>
            </a:r>
            <a:endParaRPr lang="en-US" sz="700" baseline="30000" dirty="0">
              <a:solidFill>
                <a:srgbClr val="212121"/>
              </a:solidFill>
            </a:endParaRPr>
          </a:p>
        </p:txBody>
      </p:sp>
      <p:sp>
        <p:nvSpPr>
          <p:cNvPr id="26" name="TextBox 25">
            <a:extLst>
              <a:ext uri="{FF2B5EF4-FFF2-40B4-BE49-F238E27FC236}">
                <a16:creationId xmlns:a16="http://schemas.microsoft.com/office/drawing/2014/main" id="{42685E65-C922-8C46-9309-C7C7FAD16F1F}"/>
              </a:ext>
            </a:extLst>
          </p:cNvPr>
          <p:cNvSpPr txBox="1"/>
          <p:nvPr/>
        </p:nvSpPr>
        <p:spPr>
          <a:xfrm>
            <a:off x="7165069" y="1145754"/>
            <a:ext cx="259455" cy="221477"/>
          </a:xfrm>
          <a:prstGeom prst="rect">
            <a:avLst/>
          </a:prstGeom>
          <a:noFill/>
        </p:spPr>
        <p:txBody>
          <a:bodyPr wrap="none" rtlCol="0">
            <a:spAutoFit/>
          </a:bodyPr>
          <a:lstStyle/>
          <a:p>
            <a:r>
              <a:rPr lang="en-US" sz="700" dirty="0">
                <a:solidFill>
                  <a:srgbClr val="212121"/>
                </a:solidFill>
              </a:rPr>
              <a:t>8</a:t>
            </a:r>
            <a:endParaRPr lang="en-US" sz="700" baseline="30000" dirty="0">
              <a:solidFill>
                <a:srgbClr val="212121"/>
              </a:solidFill>
            </a:endParaRPr>
          </a:p>
        </p:txBody>
      </p:sp>
      <p:sp>
        <p:nvSpPr>
          <p:cNvPr id="27" name="TextBox 26">
            <a:extLst>
              <a:ext uri="{FF2B5EF4-FFF2-40B4-BE49-F238E27FC236}">
                <a16:creationId xmlns:a16="http://schemas.microsoft.com/office/drawing/2014/main" id="{14FD9025-23F7-E240-9A31-F66F03879E66}"/>
              </a:ext>
            </a:extLst>
          </p:cNvPr>
          <p:cNvSpPr txBox="1"/>
          <p:nvPr/>
        </p:nvSpPr>
        <p:spPr>
          <a:xfrm>
            <a:off x="7501940" y="1145754"/>
            <a:ext cx="259455" cy="221477"/>
          </a:xfrm>
          <a:prstGeom prst="rect">
            <a:avLst/>
          </a:prstGeom>
          <a:noFill/>
        </p:spPr>
        <p:txBody>
          <a:bodyPr wrap="none" rtlCol="0">
            <a:spAutoFit/>
          </a:bodyPr>
          <a:lstStyle/>
          <a:p>
            <a:r>
              <a:rPr lang="en-US" sz="700" dirty="0">
                <a:solidFill>
                  <a:srgbClr val="212121"/>
                </a:solidFill>
              </a:rPr>
              <a:t>9</a:t>
            </a:r>
            <a:endParaRPr lang="en-US" sz="700" baseline="30000" dirty="0">
              <a:solidFill>
                <a:srgbClr val="212121"/>
              </a:solidFill>
            </a:endParaRPr>
          </a:p>
        </p:txBody>
      </p:sp>
      <p:sp>
        <p:nvSpPr>
          <p:cNvPr id="28" name="TextBox 27">
            <a:extLst>
              <a:ext uri="{FF2B5EF4-FFF2-40B4-BE49-F238E27FC236}">
                <a16:creationId xmlns:a16="http://schemas.microsoft.com/office/drawing/2014/main" id="{8932E96F-5C54-3D44-AFAB-73A9A1978BFA}"/>
              </a:ext>
            </a:extLst>
          </p:cNvPr>
          <p:cNvSpPr txBox="1"/>
          <p:nvPr/>
        </p:nvSpPr>
        <p:spPr>
          <a:xfrm>
            <a:off x="7824185" y="1145754"/>
            <a:ext cx="314468" cy="221477"/>
          </a:xfrm>
          <a:prstGeom prst="rect">
            <a:avLst/>
          </a:prstGeom>
          <a:noFill/>
        </p:spPr>
        <p:txBody>
          <a:bodyPr wrap="none" rtlCol="0">
            <a:spAutoFit/>
          </a:bodyPr>
          <a:lstStyle/>
          <a:p>
            <a:r>
              <a:rPr lang="en-US" sz="700" dirty="0">
                <a:solidFill>
                  <a:srgbClr val="212121"/>
                </a:solidFill>
              </a:rPr>
              <a:t>10</a:t>
            </a:r>
            <a:endParaRPr lang="en-US" sz="700" baseline="30000" dirty="0">
              <a:solidFill>
                <a:srgbClr val="212121"/>
              </a:solidFill>
            </a:endParaRPr>
          </a:p>
        </p:txBody>
      </p:sp>
      <p:sp>
        <p:nvSpPr>
          <p:cNvPr id="29" name="TextBox 28">
            <a:extLst>
              <a:ext uri="{FF2B5EF4-FFF2-40B4-BE49-F238E27FC236}">
                <a16:creationId xmlns:a16="http://schemas.microsoft.com/office/drawing/2014/main" id="{18A7101C-4485-9E4F-AB5E-5C9331052B17}"/>
              </a:ext>
            </a:extLst>
          </p:cNvPr>
          <p:cNvSpPr txBox="1"/>
          <p:nvPr/>
        </p:nvSpPr>
        <p:spPr>
          <a:xfrm rot="16200000">
            <a:off x="299596" y="2407427"/>
            <a:ext cx="1723550" cy="420628"/>
          </a:xfrm>
          <a:prstGeom prst="rect">
            <a:avLst/>
          </a:prstGeom>
          <a:noFill/>
        </p:spPr>
        <p:txBody>
          <a:bodyPr wrap="none" rtlCol="0">
            <a:spAutoFit/>
          </a:bodyPr>
          <a:lstStyle/>
          <a:p>
            <a:pPr algn="ctr"/>
            <a:r>
              <a:rPr lang="en-US" sz="800" b="1" dirty="0">
                <a:solidFill>
                  <a:schemeClr val="accent3"/>
                </a:solidFill>
              </a:rPr>
              <a:t>Improvement</a:t>
            </a:r>
          </a:p>
          <a:p>
            <a:pPr algn="ctr"/>
            <a:endParaRPr lang="en-US" sz="800" b="1" baseline="30000" dirty="0">
              <a:solidFill>
                <a:schemeClr val="accent3"/>
              </a:solidFill>
            </a:endParaRPr>
          </a:p>
          <a:p>
            <a:pPr algn="ctr"/>
            <a:r>
              <a:rPr lang="en-US" sz="800" b="1" dirty="0">
                <a:solidFill>
                  <a:schemeClr val="accent3"/>
                </a:solidFill>
              </a:rPr>
              <a:t>LS Mean Change from Baseline</a:t>
            </a:r>
          </a:p>
        </p:txBody>
      </p:sp>
      <p:sp>
        <p:nvSpPr>
          <p:cNvPr id="30" name="TextBox 29">
            <a:extLst>
              <a:ext uri="{FF2B5EF4-FFF2-40B4-BE49-F238E27FC236}">
                <a16:creationId xmlns:a16="http://schemas.microsoft.com/office/drawing/2014/main" id="{688FA4D8-6309-6941-94DF-C3375BAD0210}"/>
              </a:ext>
            </a:extLst>
          </p:cNvPr>
          <p:cNvSpPr txBox="1"/>
          <p:nvPr/>
        </p:nvSpPr>
        <p:spPr>
          <a:xfrm>
            <a:off x="1314431" y="1582671"/>
            <a:ext cx="293173" cy="221477"/>
          </a:xfrm>
          <a:prstGeom prst="rect">
            <a:avLst/>
          </a:prstGeom>
          <a:noFill/>
        </p:spPr>
        <p:txBody>
          <a:bodyPr wrap="none" rtlCol="0">
            <a:spAutoFit/>
          </a:bodyPr>
          <a:lstStyle/>
          <a:p>
            <a:pPr algn="r"/>
            <a:r>
              <a:rPr lang="en-US" sz="700" dirty="0">
                <a:solidFill>
                  <a:srgbClr val="212121"/>
                </a:solidFill>
              </a:rPr>
              <a:t>-2</a:t>
            </a:r>
            <a:endParaRPr lang="en-US" sz="700" baseline="30000" dirty="0">
              <a:solidFill>
                <a:srgbClr val="212121"/>
              </a:solidFill>
            </a:endParaRPr>
          </a:p>
        </p:txBody>
      </p:sp>
      <p:sp>
        <p:nvSpPr>
          <p:cNvPr id="31" name="TextBox 30">
            <a:extLst>
              <a:ext uri="{FF2B5EF4-FFF2-40B4-BE49-F238E27FC236}">
                <a16:creationId xmlns:a16="http://schemas.microsoft.com/office/drawing/2014/main" id="{AB44532D-729D-6E40-B51D-087EA0AF7AE3}"/>
              </a:ext>
            </a:extLst>
          </p:cNvPr>
          <p:cNvSpPr txBox="1"/>
          <p:nvPr/>
        </p:nvSpPr>
        <p:spPr>
          <a:xfrm>
            <a:off x="1314431" y="1842779"/>
            <a:ext cx="293173" cy="221477"/>
          </a:xfrm>
          <a:prstGeom prst="rect">
            <a:avLst/>
          </a:prstGeom>
          <a:noFill/>
        </p:spPr>
        <p:txBody>
          <a:bodyPr wrap="none" rtlCol="0">
            <a:spAutoFit/>
          </a:bodyPr>
          <a:lstStyle/>
          <a:p>
            <a:pPr algn="r"/>
            <a:r>
              <a:rPr lang="en-US" sz="700" dirty="0">
                <a:solidFill>
                  <a:srgbClr val="212121"/>
                </a:solidFill>
              </a:rPr>
              <a:t>-4</a:t>
            </a:r>
            <a:endParaRPr lang="en-US" sz="700" baseline="30000" dirty="0">
              <a:solidFill>
                <a:srgbClr val="212121"/>
              </a:solidFill>
            </a:endParaRPr>
          </a:p>
        </p:txBody>
      </p:sp>
      <p:sp>
        <p:nvSpPr>
          <p:cNvPr id="32" name="TextBox 31">
            <a:extLst>
              <a:ext uri="{FF2B5EF4-FFF2-40B4-BE49-F238E27FC236}">
                <a16:creationId xmlns:a16="http://schemas.microsoft.com/office/drawing/2014/main" id="{655973BE-78D5-AC4D-A902-2C0CDA942D14}"/>
              </a:ext>
            </a:extLst>
          </p:cNvPr>
          <p:cNvSpPr txBox="1"/>
          <p:nvPr/>
        </p:nvSpPr>
        <p:spPr>
          <a:xfrm>
            <a:off x="1314431" y="2102888"/>
            <a:ext cx="293173" cy="221477"/>
          </a:xfrm>
          <a:prstGeom prst="rect">
            <a:avLst/>
          </a:prstGeom>
          <a:noFill/>
        </p:spPr>
        <p:txBody>
          <a:bodyPr wrap="none" rtlCol="0">
            <a:spAutoFit/>
          </a:bodyPr>
          <a:lstStyle/>
          <a:p>
            <a:pPr algn="r"/>
            <a:r>
              <a:rPr lang="en-US" sz="700" dirty="0">
                <a:solidFill>
                  <a:srgbClr val="212121"/>
                </a:solidFill>
              </a:rPr>
              <a:t>-6</a:t>
            </a:r>
            <a:endParaRPr lang="en-US" sz="700" baseline="30000" dirty="0">
              <a:solidFill>
                <a:srgbClr val="212121"/>
              </a:solidFill>
            </a:endParaRPr>
          </a:p>
        </p:txBody>
      </p:sp>
      <p:sp>
        <p:nvSpPr>
          <p:cNvPr id="33" name="TextBox 32">
            <a:extLst>
              <a:ext uri="{FF2B5EF4-FFF2-40B4-BE49-F238E27FC236}">
                <a16:creationId xmlns:a16="http://schemas.microsoft.com/office/drawing/2014/main" id="{894EF2BC-6100-D34B-83BE-CB0DB34884B8}"/>
              </a:ext>
            </a:extLst>
          </p:cNvPr>
          <p:cNvSpPr txBox="1"/>
          <p:nvPr/>
        </p:nvSpPr>
        <p:spPr>
          <a:xfrm>
            <a:off x="1314431" y="2380571"/>
            <a:ext cx="293173" cy="221477"/>
          </a:xfrm>
          <a:prstGeom prst="rect">
            <a:avLst/>
          </a:prstGeom>
          <a:noFill/>
        </p:spPr>
        <p:txBody>
          <a:bodyPr wrap="none" rtlCol="0">
            <a:spAutoFit/>
          </a:bodyPr>
          <a:lstStyle/>
          <a:p>
            <a:pPr algn="r"/>
            <a:r>
              <a:rPr lang="en-US" sz="700" dirty="0">
                <a:solidFill>
                  <a:srgbClr val="212121"/>
                </a:solidFill>
              </a:rPr>
              <a:t>-8</a:t>
            </a:r>
            <a:endParaRPr lang="en-US" sz="700" baseline="30000" dirty="0">
              <a:solidFill>
                <a:srgbClr val="212121"/>
              </a:solidFill>
            </a:endParaRPr>
          </a:p>
        </p:txBody>
      </p:sp>
      <p:sp>
        <p:nvSpPr>
          <p:cNvPr id="34" name="TextBox 33">
            <a:extLst>
              <a:ext uri="{FF2B5EF4-FFF2-40B4-BE49-F238E27FC236}">
                <a16:creationId xmlns:a16="http://schemas.microsoft.com/office/drawing/2014/main" id="{D6ACA4A9-3EBE-8844-904C-5A08C9F16F96}"/>
              </a:ext>
            </a:extLst>
          </p:cNvPr>
          <p:cNvSpPr txBox="1"/>
          <p:nvPr/>
        </p:nvSpPr>
        <p:spPr>
          <a:xfrm>
            <a:off x="1259416" y="2644195"/>
            <a:ext cx="348188" cy="221477"/>
          </a:xfrm>
          <a:prstGeom prst="rect">
            <a:avLst/>
          </a:prstGeom>
          <a:noFill/>
        </p:spPr>
        <p:txBody>
          <a:bodyPr wrap="none" rtlCol="0">
            <a:spAutoFit/>
          </a:bodyPr>
          <a:lstStyle/>
          <a:p>
            <a:pPr algn="r"/>
            <a:r>
              <a:rPr lang="en-US" sz="700" dirty="0">
                <a:solidFill>
                  <a:srgbClr val="212121"/>
                </a:solidFill>
              </a:rPr>
              <a:t>-10</a:t>
            </a:r>
            <a:endParaRPr lang="en-US" sz="700" baseline="30000" dirty="0">
              <a:solidFill>
                <a:srgbClr val="212121"/>
              </a:solidFill>
            </a:endParaRPr>
          </a:p>
        </p:txBody>
      </p:sp>
      <p:sp>
        <p:nvSpPr>
          <p:cNvPr id="35" name="TextBox 34">
            <a:extLst>
              <a:ext uri="{FF2B5EF4-FFF2-40B4-BE49-F238E27FC236}">
                <a16:creationId xmlns:a16="http://schemas.microsoft.com/office/drawing/2014/main" id="{211C83E4-70A9-0D47-A7B8-6220797F33FE}"/>
              </a:ext>
            </a:extLst>
          </p:cNvPr>
          <p:cNvSpPr txBox="1"/>
          <p:nvPr/>
        </p:nvSpPr>
        <p:spPr>
          <a:xfrm>
            <a:off x="1259416" y="2918363"/>
            <a:ext cx="348188" cy="221477"/>
          </a:xfrm>
          <a:prstGeom prst="rect">
            <a:avLst/>
          </a:prstGeom>
          <a:noFill/>
        </p:spPr>
        <p:txBody>
          <a:bodyPr wrap="none" rtlCol="0">
            <a:spAutoFit/>
          </a:bodyPr>
          <a:lstStyle/>
          <a:p>
            <a:pPr algn="r"/>
            <a:r>
              <a:rPr lang="en-US" sz="700" dirty="0">
                <a:solidFill>
                  <a:srgbClr val="212121"/>
                </a:solidFill>
              </a:rPr>
              <a:t>-12</a:t>
            </a:r>
            <a:endParaRPr lang="en-US" sz="700" baseline="30000" dirty="0">
              <a:solidFill>
                <a:srgbClr val="212121"/>
              </a:solidFill>
            </a:endParaRPr>
          </a:p>
        </p:txBody>
      </p:sp>
      <p:sp>
        <p:nvSpPr>
          <p:cNvPr id="36" name="TextBox 35">
            <a:extLst>
              <a:ext uri="{FF2B5EF4-FFF2-40B4-BE49-F238E27FC236}">
                <a16:creationId xmlns:a16="http://schemas.microsoft.com/office/drawing/2014/main" id="{E85AD40B-6C63-D14E-96CF-BC8FC7DAEA15}"/>
              </a:ext>
            </a:extLst>
          </p:cNvPr>
          <p:cNvSpPr txBox="1"/>
          <p:nvPr/>
        </p:nvSpPr>
        <p:spPr>
          <a:xfrm>
            <a:off x="1259416" y="3181987"/>
            <a:ext cx="348188" cy="221477"/>
          </a:xfrm>
          <a:prstGeom prst="rect">
            <a:avLst/>
          </a:prstGeom>
          <a:noFill/>
        </p:spPr>
        <p:txBody>
          <a:bodyPr wrap="none" rtlCol="0">
            <a:spAutoFit/>
          </a:bodyPr>
          <a:lstStyle/>
          <a:p>
            <a:pPr algn="r"/>
            <a:r>
              <a:rPr lang="en-US" sz="700" dirty="0">
                <a:solidFill>
                  <a:srgbClr val="212121"/>
                </a:solidFill>
              </a:rPr>
              <a:t>-14</a:t>
            </a:r>
            <a:endParaRPr lang="en-US" sz="700" baseline="30000" dirty="0">
              <a:solidFill>
                <a:srgbClr val="212121"/>
              </a:solidFill>
            </a:endParaRPr>
          </a:p>
        </p:txBody>
      </p:sp>
      <p:sp>
        <p:nvSpPr>
          <p:cNvPr id="37" name="TextBox 36">
            <a:extLst>
              <a:ext uri="{FF2B5EF4-FFF2-40B4-BE49-F238E27FC236}">
                <a16:creationId xmlns:a16="http://schemas.microsoft.com/office/drawing/2014/main" id="{E345E438-A6A0-964D-BE2C-5EB3A0993AA0}"/>
              </a:ext>
            </a:extLst>
          </p:cNvPr>
          <p:cNvSpPr txBox="1"/>
          <p:nvPr/>
        </p:nvSpPr>
        <p:spPr>
          <a:xfrm>
            <a:off x="1259416" y="3459671"/>
            <a:ext cx="348188" cy="221477"/>
          </a:xfrm>
          <a:prstGeom prst="rect">
            <a:avLst/>
          </a:prstGeom>
          <a:noFill/>
        </p:spPr>
        <p:txBody>
          <a:bodyPr wrap="none" rtlCol="0">
            <a:spAutoFit/>
          </a:bodyPr>
          <a:lstStyle/>
          <a:p>
            <a:pPr algn="r"/>
            <a:r>
              <a:rPr lang="en-US" sz="700" dirty="0">
                <a:solidFill>
                  <a:srgbClr val="212121"/>
                </a:solidFill>
              </a:rPr>
              <a:t>-16</a:t>
            </a:r>
            <a:endParaRPr lang="en-US" sz="700" baseline="30000" dirty="0">
              <a:solidFill>
                <a:srgbClr val="212121"/>
              </a:solidFill>
            </a:endParaRPr>
          </a:p>
        </p:txBody>
      </p:sp>
      <p:sp>
        <p:nvSpPr>
          <p:cNvPr id="38" name="TextBox 37">
            <a:extLst>
              <a:ext uri="{FF2B5EF4-FFF2-40B4-BE49-F238E27FC236}">
                <a16:creationId xmlns:a16="http://schemas.microsoft.com/office/drawing/2014/main" id="{F8C6A7E7-0DFD-FC40-89EE-B7002967068B}"/>
              </a:ext>
            </a:extLst>
          </p:cNvPr>
          <p:cNvSpPr txBox="1"/>
          <p:nvPr/>
        </p:nvSpPr>
        <p:spPr>
          <a:xfrm>
            <a:off x="4337315" y="1582671"/>
            <a:ext cx="293173" cy="221477"/>
          </a:xfrm>
          <a:prstGeom prst="rect">
            <a:avLst/>
          </a:prstGeom>
          <a:noFill/>
        </p:spPr>
        <p:txBody>
          <a:bodyPr wrap="none" rtlCol="0">
            <a:spAutoFit/>
          </a:bodyPr>
          <a:lstStyle/>
          <a:p>
            <a:pPr algn="r"/>
            <a:r>
              <a:rPr lang="en-US" sz="700" dirty="0">
                <a:solidFill>
                  <a:srgbClr val="212121"/>
                </a:solidFill>
              </a:rPr>
              <a:t>-2</a:t>
            </a:r>
            <a:endParaRPr lang="en-US" sz="700" baseline="30000" dirty="0">
              <a:solidFill>
                <a:srgbClr val="212121"/>
              </a:solidFill>
            </a:endParaRPr>
          </a:p>
        </p:txBody>
      </p:sp>
      <p:sp>
        <p:nvSpPr>
          <p:cNvPr id="39" name="TextBox 38">
            <a:extLst>
              <a:ext uri="{FF2B5EF4-FFF2-40B4-BE49-F238E27FC236}">
                <a16:creationId xmlns:a16="http://schemas.microsoft.com/office/drawing/2014/main" id="{24B94B03-CD90-9A40-B371-4A6F51E231D8}"/>
              </a:ext>
            </a:extLst>
          </p:cNvPr>
          <p:cNvSpPr txBox="1"/>
          <p:nvPr/>
        </p:nvSpPr>
        <p:spPr>
          <a:xfrm>
            <a:off x="4337315" y="1842779"/>
            <a:ext cx="293173" cy="221477"/>
          </a:xfrm>
          <a:prstGeom prst="rect">
            <a:avLst/>
          </a:prstGeom>
          <a:noFill/>
        </p:spPr>
        <p:txBody>
          <a:bodyPr wrap="none" rtlCol="0">
            <a:spAutoFit/>
          </a:bodyPr>
          <a:lstStyle/>
          <a:p>
            <a:pPr algn="r"/>
            <a:r>
              <a:rPr lang="en-US" sz="700" dirty="0">
                <a:solidFill>
                  <a:srgbClr val="212121"/>
                </a:solidFill>
              </a:rPr>
              <a:t>-4</a:t>
            </a:r>
            <a:endParaRPr lang="en-US" sz="700" baseline="30000" dirty="0">
              <a:solidFill>
                <a:srgbClr val="212121"/>
              </a:solidFill>
            </a:endParaRPr>
          </a:p>
        </p:txBody>
      </p:sp>
      <p:sp>
        <p:nvSpPr>
          <p:cNvPr id="40" name="TextBox 39">
            <a:extLst>
              <a:ext uri="{FF2B5EF4-FFF2-40B4-BE49-F238E27FC236}">
                <a16:creationId xmlns:a16="http://schemas.microsoft.com/office/drawing/2014/main" id="{010EE532-709F-D745-94A7-20441C269FCE}"/>
              </a:ext>
            </a:extLst>
          </p:cNvPr>
          <p:cNvSpPr txBox="1"/>
          <p:nvPr/>
        </p:nvSpPr>
        <p:spPr>
          <a:xfrm>
            <a:off x="4337315" y="2102888"/>
            <a:ext cx="293173" cy="221477"/>
          </a:xfrm>
          <a:prstGeom prst="rect">
            <a:avLst/>
          </a:prstGeom>
          <a:noFill/>
        </p:spPr>
        <p:txBody>
          <a:bodyPr wrap="none" rtlCol="0">
            <a:spAutoFit/>
          </a:bodyPr>
          <a:lstStyle/>
          <a:p>
            <a:pPr algn="r"/>
            <a:r>
              <a:rPr lang="en-US" sz="700" dirty="0">
                <a:solidFill>
                  <a:srgbClr val="212121"/>
                </a:solidFill>
              </a:rPr>
              <a:t>-6</a:t>
            </a:r>
            <a:endParaRPr lang="en-US" sz="700" baseline="30000" dirty="0">
              <a:solidFill>
                <a:srgbClr val="212121"/>
              </a:solidFill>
            </a:endParaRPr>
          </a:p>
        </p:txBody>
      </p:sp>
      <p:sp>
        <p:nvSpPr>
          <p:cNvPr id="41" name="TextBox 40">
            <a:extLst>
              <a:ext uri="{FF2B5EF4-FFF2-40B4-BE49-F238E27FC236}">
                <a16:creationId xmlns:a16="http://schemas.microsoft.com/office/drawing/2014/main" id="{4DB3E953-1335-294A-9482-E09860664DB7}"/>
              </a:ext>
            </a:extLst>
          </p:cNvPr>
          <p:cNvSpPr txBox="1"/>
          <p:nvPr/>
        </p:nvSpPr>
        <p:spPr>
          <a:xfrm>
            <a:off x="4337315" y="2380571"/>
            <a:ext cx="293173" cy="221477"/>
          </a:xfrm>
          <a:prstGeom prst="rect">
            <a:avLst/>
          </a:prstGeom>
          <a:noFill/>
        </p:spPr>
        <p:txBody>
          <a:bodyPr wrap="none" rtlCol="0">
            <a:spAutoFit/>
          </a:bodyPr>
          <a:lstStyle/>
          <a:p>
            <a:pPr algn="r"/>
            <a:r>
              <a:rPr lang="en-US" sz="700" dirty="0">
                <a:solidFill>
                  <a:srgbClr val="212121"/>
                </a:solidFill>
              </a:rPr>
              <a:t>-8</a:t>
            </a:r>
            <a:endParaRPr lang="en-US" sz="700" baseline="30000" dirty="0">
              <a:solidFill>
                <a:srgbClr val="212121"/>
              </a:solidFill>
            </a:endParaRPr>
          </a:p>
        </p:txBody>
      </p:sp>
      <p:sp>
        <p:nvSpPr>
          <p:cNvPr id="42" name="TextBox 41">
            <a:extLst>
              <a:ext uri="{FF2B5EF4-FFF2-40B4-BE49-F238E27FC236}">
                <a16:creationId xmlns:a16="http://schemas.microsoft.com/office/drawing/2014/main" id="{561491F9-CE93-2E42-8C1B-20C346A48B1D}"/>
              </a:ext>
            </a:extLst>
          </p:cNvPr>
          <p:cNvSpPr txBox="1"/>
          <p:nvPr/>
        </p:nvSpPr>
        <p:spPr>
          <a:xfrm>
            <a:off x="4282299" y="2644195"/>
            <a:ext cx="348188" cy="221477"/>
          </a:xfrm>
          <a:prstGeom prst="rect">
            <a:avLst/>
          </a:prstGeom>
          <a:noFill/>
        </p:spPr>
        <p:txBody>
          <a:bodyPr wrap="none" rtlCol="0">
            <a:spAutoFit/>
          </a:bodyPr>
          <a:lstStyle/>
          <a:p>
            <a:pPr algn="r"/>
            <a:r>
              <a:rPr lang="en-US" sz="700" dirty="0">
                <a:solidFill>
                  <a:srgbClr val="212121"/>
                </a:solidFill>
              </a:rPr>
              <a:t>-10</a:t>
            </a:r>
            <a:endParaRPr lang="en-US" sz="700" baseline="30000" dirty="0">
              <a:solidFill>
                <a:srgbClr val="212121"/>
              </a:solidFill>
            </a:endParaRPr>
          </a:p>
        </p:txBody>
      </p:sp>
      <p:sp>
        <p:nvSpPr>
          <p:cNvPr id="43" name="TextBox 42">
            <a:extLst>
              <a:ext uri="{FF2B5EF4-FFF2-40B4-BE49-F238E27FC236}">
                <a16:creationId xmlns:a16="http://schemas.microsoft.com/office/drawing/2014/main" id="{BEC1DD3C-9B09-F84D-8AD0-9D59A7C6BD5B}"/>
              </a:ext>
            </a:extLst>
          </p:cNvPr>
          <p:cNvSpPr txBox="1"/>
          <p:nvPr/>
        </p:nvSpPr>
        <p:spPr>
          <a:xfrm>
            <a:off x="4282299" y="2918363"/>
            <a:ext cx="348188" cy="221477"/>
          </a:xfrm>
          <a:prstGeom prst="rect">
            <a:avLst/>
          </a:prstGeom>
          <a:noFill/>
        </p:spPr>
        <p:txBody>
          <a:bodyPr wrap="none" rtlCol="0">
            <a:spAutoFit/>
          </a:bodyPr>
          <a:lstStyle/>
          <a:p>
            <a:pPr algn="r"/>
            <a:r>
              <a:rPr lang="en-US" sz="700" dirty="0">
                <a:solidFill>
                  <a:srgbClr val="212121"/>
                </a:solidFill>
              </a:rPr>
              <a:t>-12</a:t>
            </a:r>
            <a:endParaRPr lang="en-US" sz="700" baseline="30000" dirty="0">
              <a:solidFill>
                <a:srgbClr val="212121"/>
              </a:solidFill>
            </a:endParaRPr>
          </a:p>
        </p:txBody>
      </p:sp>
      <p:sp>
        <p:nvSpPr>
          <p:cNvPr id="44" name="TextBox 43">
            <a:extLst>
              <a:ext uri="{FF2B5EF4-FFF2-40B4-BE49-F238E27FC236}">
                <a16:creationId xmlns:a16="http://schemas.microsoft.com/office/drawing/2014/main" id="{E1BF4B4C-E16B-4D4B-A9D0-FEDA9A10667F}"/>
              </a:ext>
            </a:extLst>
          </p:cNvPr>
          <p:cNvSpPr txBox="1"/>
          <p:nvPr/>
        </p:nvSpPr>
        <p:spPr>
          <a:xfrm>
            <a:off x="4282299" y="3181987"/>
            <a:ext cx="348188" cy="221477"/>
          </a:xfrm>
          <a:prstGeom prst="rect">
            <a:avLst/>
          </a:prstGeom>
          <a:noFill/>
        </p:spPr>
        <p:txBody>
          <a:bodyPr wrap="none" rtlCol="0">
            <a:spAutoFit/>
          </a:bodyPr>
          <a:lstStyle/>
          <a:p>
            <a:pPr algn="r"/>
            <a:r>
              <a:rPr lang="en-US" sz="700" dirty="0">
                <a:solidFill>
                  <a:srgbClr val="212121"/>
                </a:solidFill>
              </a:rPr>
              <a:t>-14</a:t>
            </a:r>
            <a:endParaRPr lang="en-US" sz="700" baseline="30000" dirty="0">
              <a:solidFill>
                <a:srgbClr val="212121"/>
              </a:solidFill>
            </a:endParaRPr>
          </a:p>
        </p:txBody>
      </p:sp>
      <p:sp>
        <p:nvSpPr>
          <p:cNvPr id="45" name="TextBox 44">
            <a:extLst>
              <a:ext uri="{FF2B5EF4-FFF2-40B4-BE49-F238E27FC236}">
                <a16:creationId xmlns:a16="http://schemas.microsoft.com/office/drawing/2014/main" id="{8095BE48-7247-094B-B90F-EA4DFBAA3EA3}"/>
              </a:ext>
            </a:extLst>
          </p:cNvPr>
          <p:cNvSpPr txBox="1"/>
          <p:nvPr/>
        </p:nvSpPr>
        <p:spPr>
          <a:xfrm>
            <a:off x="4282299" y="3459671"/>
            <a:ext cx="348188" cy="221477"/>
          </a:xfrm>
          <a:prstGeom prst="rect">
            <a:avLst/>
          </a:prstGeom>
          <a:noFill/>
        </p:spPr>
        <p:txBody>
          <a:bodyPr wrap="none" rtlCol="0">
            <a:spAutoFit/>
          </a:bodyPr>
          <a:lstStyle/>
          <a:p>
            <a:pPr algn="r"/>
            <a:r>
              <a:rPr lang="en-US" sz="700" dirty="0">
                <a:solidFill>
                  <a:srgbClr val="212121"/>
                </a:solidFill>
              </a:rPr>
              <a:t>-16</a:t>
            </a:r>
            <a:endParaRPr lang="en-US" sz="700" baseline="30000" dirty="0">
              <a:solidFill>
                <a:srgbClr val="212121"/>
              </a:solidFill>
            </a:endParaRPr>
          </a:p>
        </p:txBody>
      </p:sp>
      <p:sp>
        <p:nvSpPr>
          <p:cNvPr id="46" name="TextBox 45">
            <a:extLst>
              <a:ext uri="{FF2B5EF4-FFF2-40B4-BE49-F238E27FC236}">
                <a16:creationId xmlns:a16="http://schemas.microsoft.com/office/drawing/2014/main" id="{6C60F8AF-43C6-A745-B547-CCD511608496}"/>
              </a:ext>
            </a:extLst>
          </p:cNvPr>
          <p:cNvSpPr txBox="1"/>
          <p:nvPr/>
        </p:nvSpPr>
        <p:spPr>
          <a:xfrm>
            <a:off x="3097619" y="1544763"/>
            <a:ext cx="1015021" cy="200055"/>
          </a:xfrm>
          <a:prstGeom prst="rect">
            <a:avLst/>
          </a:prstGeom>
          <a:noFill/>
        </p:spPr>
        <p:txBody>
          <a:bodyPr wrap="none" rtlCol="0">
            <a:spAutoFit/>
          </a:bodyPr>
          <a:lstStyle/>
          <a:p>
            <a:r>
              <a:rPr lang="en-US" sz="700" dirty="0">
                <a:solidFill>
                  <a:srgbClr val="212121"/>
                </a:solidFill>
              </a:rPr>
              <a:t>Vilazodone (n = 253)</a:t>
            </a:r>
            <a:endParaRPr lang="en-US" sz="700" baseline="30000" dirty="0">
              <a:solidFill>
                <a:srgbClr val="212121"/>
              </a:solidFill>
            </a:endParaRPr>
          </a:p>
        </p:txBody>
      </p:sp>
      <p:sp>
        <p:nvSpPr>
          <p:cNvPr id="47" name="TextBox 46">
            <a:extLst>
              <a:ext uri="{FF2B5EF4-FFF2-40B4-BE49-F238E27FC236}">
                <a16:creationId xmlns:a16="http://schemas.microsoft.com/office/drawing/2014/main" id="{E07B2242-B45D-B249-84BA-9CDECC69250F}"/>
              </a:ext>
            </a:extLst>
          </p:cNvPr>
          <p:cNvSpPr txBox="1"/>
          <p:nvPr/>
        </p:nvSpPr>
        <p:spPr>
          <a:xfrm>
            <a:off x="3097619" y="1747363"/>
            <a:ext cx="896399" cy="200055"/>
          </a:xfrm>
          <a:prstGeom prst="rect">
            <a:avLst/>
          </a:prstGeom>
          <a:noFill/>
        </p:spPr>
        <p:txBody>
          <a:bodyPr wrap="none" rtlCol="0">
            <a:spAutoFit/>
          </a:bodyPr>
          <a:lstStyle/>
          <a:p>
            <a:r>
              <a:rPr lang="en-US" sz="700" dirty="0">
                <a:solidFill>
                  <a:srgbClr val="212121"/>
                </a:solidFill>
              </a:rPr>
              <a:t>Placebo (n = 252)</a:t>
            </a:r>
            <a:endParaRPr lang="en-US" sz="700" baseline="30000" dirty="0">
              <a:solidFill>
                <a:srgbClr val="212121"/>
              </a:solidFill>
            </a:endParaRPr>
          </a:p>
        </p:txBody>
      </p:sp>
      <p:sp>
        <p:nvSpPr>
          <p:cNvPr id="48" name="TextBox 47">
            <a:extLst>
              <a:ext uri="{FF2B5EF4-FFF2-40B4-BE49-F238E27FC236}">
                <a16:creationId xmlns:a16="http://schemas.microsoft.com/office/drawing/2014/main" id="{6C8BDA81-84CD-834B-BE14-97A8B150951C}"/>
              </a:ext>
            </a:extLst>
          </p:cNvPr>
          <p:cNvSpPr txBox="1"/>
          <p:nvPr/>
        </p:nvSpPr>
        <p:spPr>
          <a:xfrm>
            <a:off x="6801970" y="1544763"/>
            <a:ext cx="1015021" cy="200055"/>
          </a:xfrm>
          <a:prstGeom prst="rect">
            <a:avLst/>
          </a:prstGeom>
          <a:noFill/>
        </p:spPr>
        <p:txBody>
          <a:bodyPr wrap="none" rtlCol="0">
            <a:spAutoFit/>
          </a:bodyPr>
          <a:lstStyle/>
          <a:p>
            <a:r>
              <a:rPr lang="en-US" sz="700" dirty="0">
                <a:solidFill>
                  <a:srgbClr val="212121"/>
                </a:solidFill>
              </a:rPr>
              <a:t>Vilazodone (n = 284)</a:t>
            </a:r>
            <a:endParaRPr lang="en-US" sz="700" baseline="30000" dirty="0">
              <a:solidFill>
                <a:srgbClr val="212121"/>
              </a:solidFill>
            </a:endParaRPr>
          </a:p>
        </p:txBody>
      </p:sp>
      <p:sp>
        <p:nvSpPr>
          <p:cNvPr id="49" name="TextBox 48">
            <a:extLst>
              <a:ext uri="{FF2B5EF4-FFF2-40B4-BE49-F238E27FC236}">
                <a16:creationId xmlns:a16="http://schemas.microsoft.com/office/drawing/2014/main" id="{1F2AE929-E4DC-FF46-95DE-95DE3B346E51}"/>
              </a:ext>
            </a:extLst>
          </p:cNvPr>
          <p:cNvSpPr txBox="1"/>
          <p:nvPr/>
        </p:nvSpPr>
        <p:spPr>
          <a:xfrm>
            <a:off x="6801970" y="1747363"/>
            <a:ext cx="896399" cy="200055"/>
          </a:xfrm>
          <a:prstGeom prst="rect">
            <a:avLst/>
          </a:prstGeom>
          <a:noFill/>
        </p:spPr>
        <p:txBody>
          <a:bodyPr wrap="none" rtlCol="0">
            <a:spAutoFit/>
          </a:bodyPr>
          <a:lstStyle/>
          <a:p>
            <a:r>
              <a:rPr lang="en-US" sz="700" dirty="0">
                <a:solidFill>
                  <a:srgbClr val="212121"/>
                </a:solidFill>
              </a:rPr>
              <a:t>Placebo (n = 281)</a:t>
            </a:r>
            <a:endParaRPr lang="en-US" sz="700" baseline="30000" dirty="0">
              <a:solidFill>
                <a:srgbClr val="212121"/>
              </a:solidFill>
            </a:endParaRPr>
          </a:p>
        </p:txBody>
      </p:sp>
      <p:sp>
        <p:nvSpPr>
          <p:cNvPr id="50" name="TextBox 49">
            <a:extLst>
              <a:ext uri="{FF2B5EF4-FFF2-40B4-BE49-F238E27FC236}">
                <a16:creationId xmlns:a16="http://schemas.microsoft.com/office/drawing/2014/main" id="{8F39DE82-2DFC-2248-B03F-5A99BED21E7B}"/>
              </a:ext>
            </a:extLst>
          </p:cNvPr>
          <p:cNvSpPr txBox="1"/>
          <p:nvPr/>
        </p:nvSpPr>
        <p:spPr>
          <a:xfrm>
            <a:off x="1393372" y="3962873"/>
            <a:ext cx="2999540" cy="215444"/>
          </a:xfrm>
          <a:prstGeom prst="rect">
            <a:avLst/>
          </a:prstGeom>
          <a:noFill/>
        </p:spPr>
        <p:txBody>
          <a:bodyPr wrap="none" rtlCol="0">
            <a:spAutoFit/>
          </a:bodyPr>
          <a:lstStyle/>
          <a:p>
            <a:pPr algn="ctr"/>
            <a:r>
              <a:rPr lang="en-US" sz="800" b="1" dirty="0">
                <a:solidFill>
                  <a:schemeClr val="accent3"/>
                </a:solidFill>
              </a:rPr>
              <a:t>Baseline scores: 30.7 for Vilazodone and 30.9 for placebo</a:t>
            </a:r>
            <a:endParaRPr lang="en-US" sz="800" b="1" baseline="30000" dirty="0">
              <a:solidFill>
                <a:schemeClr val="accent3"/>
              </a:solidFill>
            </a:endParaRPr>
          </a:p>
        </p:txBody>
      </p:sp>
      <p:sp>
        <p:nvSpPr>
          <p:cNvPr id="51" name="TextBox 50">
            <a:extLst>
              <a:ext uri="{FF2B5EF4-FFF2-40B4-BE49-F238E27FC236}">
                <a16:creationId xmlns:a16="http://schemas.microsoft.com/office/drawing/2014/main" id="{2D9A3DDD-22A4-E24E-AB51-1F47AB767835}"/>
              </a:ext>
            </a:extLst>
          </p:cNvPr>
          <p:cNvSpPr txBox="1"/>
          <p:nvPr/>
        </p:nvSpPr>
        <p:spPr>
          <a:xfrm>
            <a:off x="1581435" y="3698918"/>
            <a:ext cx="390535" cy="272586"/>
          </a:xfrm>
          <a:prstGeom prst="rect">
            <a:avLst/>
          </a:prstGeom>
          <a:noFill/>
        </p:spPr>
        <p:txBody>
          <a:bodyPr wrap="square" rtlCol="0">
            <a:spAutoFit/>
          </a:bodyPr>
          <a:lstStyle/>
          <a:p>
            <a:pPr algn="ctr"/>
            <a:r>
              <a:rPr lang="en-US" sz="500" b="1" dirty="0">
                <a:solidFill>
                  <a:schemeClr val="bg1"/>
                </a:solidFill>
              </a:rPr>
              <a:t>10</a:t>
            </a:r>
          </a:p>
          <a:p>
            <a:pPr algn="ctr"/>
            <a:r>
              <a:rPr lang="en-US" sz="500" b="1" dirty="0">
                <a:solidFill>
                  <a:schemeClr val="bg1"/>
                </a:solidFill>
              </a:rPr>
              <a:t>Mg/d</a:t>
            </a:r>
          </a:p>
        </p:txBody>
      </p:sp>
      <p:sp>
        <p:nvSpPr>
          <p:cNvPr id="52" name="TextBox 51">
            <a:extLst>
              <a:ext uri="{FF2B5EF4-FFF2-40B4-BE49-F238E27FC236}">
                <a16:creationId xmlns:a16="http://schemas.microsoft.com/office/drawing/2014/main" id="{36AA5EFE-AD9B-8542-94ED-A69E4D4D4C63}"/>
              </a:ext>
            </a:extLst>
          </p:cNvPr>
          <p:cNvSpPr txBox="1"/>
          <p:nvPr/>
        </p:nvSpPr>
        <p:spPr>
          <a:xfrm>
            <a:off x="1904813" y="3698918"/>
            <a:ext cx="390535" cy="272586"/>
          </a:xfrm>
          <a:prstGeom prst="rect">
            <a:avLst/>
          </a:prstGeom>
          <a:noFill/>
        </p:spPr>
        <p:txBody>
          <a:bodyPr wrap="square" rtlCol="0">
            <a:spAutoFit/>
          </a:bodyPr>
          <a:lstStyle/>
          <a:p>
            <a:pPr algn="ctr"/>
            <a:r>
              <a:rPr lang="en-US" sz="500" b="1" dirty="0">
                <a:solidFill>
                  <a:schemeClr val="bg1"/>
                </a:solidFill>
              </a:rPr>
              <a:t>20</a:t>
            </a:r>
          </a:p>
          <a:p>
            <a:pPr algn="ctr"/>
            <a:r>
              <a:rPr lang="en-US" sz="500" b="1" dirty="0">
                <a:solidFill>
                  <a:schemeClr val="bg1"/>
                </a:solidFill>
              </a:rPr>
              <a:t>Mg/d</a:t>
            </a:r>
          </a:p>
        </p:txBody>
      </p:sp>
      <p:sp>
        <p:nvSpPr>
          <p:cNvPr id="53" name="TextBox 52">
            <a:extLst>
              <a:ext uri="{FF2B5EF4-FFF2-40B4-BE49-F238E27FC236}">
                <a16:creationId xmlns:a16="http://schemas.microsoft.com/office/drawing/2014/main" id="{AD5753FD-D41B-3341-AE33-3D7C0A9CB26D}"/>
              </a:ext>
            </a:extLst>
          </p:cNvPr>
          <p:cNvSpPr txBox="1"/>
          <p:nvPr/>
        </p:nvSpPr>
        <p:spPr>
          <a:xfrm>
            <a:off x="2224676" y="3698918"/>
            <a:ext cx="390535" cy="272586"/>
          </a:xfrm>
          <a:prstGeom prst="rect">
            <a:avLst/>
          </a:prstGeom>
          <a:noFill/>
        </p:spPr>
        <p:txBody>
          <a:bodyPr wrap="square" rtlCol="0">
            <a:spAutoFit/>
          </a:bodyPr>
          <a:lstStyle/>
          <a:p>
            <a:pPr algn="ctr"/>
            <a:r>
              <a:rPr lang="en-US" sz="500" b="1" dirty="0">
                <a:solidFill>
                  <a:schemeClr val="bg1"/>
                </a:solidFill>
              </a:rPr>
              <a:t>40</a:t>
            </a:r>
          </a:p>
          <a:p>
            <a:pPr algn="ctr"/>
            <a:r>
              <a:rPr lang="en-US" sz="500" b="1" dirty="0">
                <a:solidFill>
                  <a:schemeClr val="bg1"/>
                </a:solidFill>
              </a:rPr>
              <a:t>Mg/d</a:t>
            </a:r>
          </a:p>
        </p:txBody>
      </p:sp>
      <p:sp>
        <p:nvSpPr>
          <p:cNvPr id="54" name="TextBox 53">
            <a:extLst>
              <a:ext uri="{FF2B5EF4-FFF2-40B4-BE49-F238E27FC236}">
                <a16:creationId xmlns:a16="http://schemas.microsoft.com/office/drawing/2014/main" id="{C0EE6039-E398-8448-8695-25C14230DF39}"/>
              </a:ext>
            </a:extLst>
          </p:cNvPr>
          <p:cNvSpPr txBox="1"/>
          <p:nvPr/>
        </p:nvSpPr>
        <p:spPr>
          <a:xfrm>
            <a:off x="2508532" y="3724471"/>
            <a:ext cx="1173401" cy="221477"/>
          </a:xfrm>
          <a:prstGeom prst="rect">
            <a:avLst/>
          </a:prstGeom>
          <a:noFill/>
        </p:spPr>
        <p:txBody>
          <a:bodyPr wrap="none" rtlCol="0">
            <a:spAutoFit/>
          </a:bodyPr>
          <a:lstStyle/>
          <a:p>
            <a:pPr algn="ctr"/>
            <a:r>
              <a:rPr lang="en-US" sz="700" b="1" dirty="0">
                <a:solidFill>
                  <a:schemeClr val="bg1"/>
                </a:solidFill>
              </a:rPr>
              <a:t>Recommended dose</a:t>
            </a:r>
            <a:endParaRPr lang="en-US" sz="700" b="1" baseline="30000" dirty="0">
              <a:solidFill>
                <a:schemeClr val="bg1"/>
              </a:solidFill>
            </a:endParaRPr>
          </a:p>
        </p:txBody>
      </p:sp>
      <p:sp>
        <p:nvSpPr>
          <p:cNvPr id="55" name="TextBox 54">
            <a:extLst>
              <a:ext uri="{FF2B5EF4-FFF2-40B4-BE49-F238E27FC236}">
                <a16:creationId xmlns:a16="http://schemas.microsoft.com/office/drawing/2014/main" id="{AAF11CD8-C778-8442-99D8-79FCD3FDB757}"/>
              </a:ext>
            </a:extLst>
          </p:cNvPr>
          <p:cNvSpPr txBox="1"/>
          <p:nvPr/>
        </p:nvSpPr>
        <p:spPr>
          <a:xfrm>
            <a:off x="4911230" y="3962873"/>
            <a:ext cx="2999540" cy="215444"/>
          </a:xfrm>
          <a:prstGeom prst="rect">
            <a:avLst/>
          </a:prstGeom>
          <a:noFill/>
        </p:spPr>
        <p:txBody>
          <a:bodyPr wrap="none" rtlCol="0">
            <a:spAutoFit/>
          </a:bodyPr>
          <a:lstStyle/>
          <a:p>
            <a:pPr algn="ctr"/>
            <a:r>
              <a:rPr lang="en-US" sz="800" b="1" dirty="0">
                <a:solidFill>
                  <a:schemeClr val="accent3"/>
                </a:solidFill>
              </a:rPr>
              <a:t>Baseline scores: 31.2 for Vilazodone and 31.4 for placebo</a:t>
            </a:r>
            <a:endParaRPr lang="en-US" sz="800" b="1" baseline="30000" dirty="0">
              <a:solidFill>
                <a:schemeClr val="accent3"/>
              </a:solidFill>
            </a:endParaRPr>
          </a:p>
        </p:txBody>
      </p:sp>
      <p:sp>
        <p:nvSpPr>
          <p:cNvPr id="56" name="TextBox 55">
            <a:extLst>
              <a:ext uri="{FF2B5EF4-FFF2-40B4-BE49-F238E27FC236}">
                <a16:creationId xmlns:a16="http://schemas.microsoft.com/office/drawing/2014/main" id="{29945FDA-92BD-CB47-8863-1C7670BC7B50}"/>
              </a:ext>
            </a:extLst>
          </p:cNvPr>
          <p:cNvSpPr txBox="1"/>
          <p:nvPr/>
        </p:nvSpPr>
        <p:spPr>
          <a:xfrm>
            <a:off x="4604318" y="3698918"/>
            <a:ext cx="390535" cy="272586"/>
          </a:xfrm>
          <a:prstGeom prst="rect">
            <a:avLst/>
          </a:prstGeom>
          <a:noFill/>
        </p:spPr>
        <p:txBody>
          <a:bodyPr wrap="square" rtlCol="0">
            <a:spAutoFit/>
          </a:bodyPr>
          <a:lstStyle/>
          <a:p>
            <a:pPr algn="ctr"/>
            <a:r>
              <a:rPr lang="en-US" sz="500" b="1" dirty="0">
                <a:solidFill>
                  <a:schemeClr val="bg1"/>
                </a:solidFill>
              </a:rPr>
              <a:t>10</a:t>
            </a:r>
          </a:p>
          <a:p>
            <a:pPr algn="ctr"/>
            <a:r>
              <a:rPr lang="en-US" sz="500" b="1" dirty="0">
                <a:solidFill>
                  <a:schemeClr val="bg1"/>
                </a:solidFill>
              </a:rPr>
              <a:t>Mg/d</a:t>
            </a:r>
          </a:p>
        </p:txBody>
      </p:sp>
      <p:sp>
        <p:nvSpPr>
          <p:cNvPr id="57" name="TextBox 56">
            <a:extLst>
              <a:ext uri="{FF2B5EF4-FFF2-40B4-BE49-F238E27FC236}">
                <a16:creationId xmlns:a16="http://schemas.microsoft.com/office/drawing/2014/main" id="{0FC26260-254B-124F-8644-0AC36A47249E}"/>
              </a:ext>
            </a:extLst>
          </p:cNvPr>
          <p:cNvSpPr txBox="1"/>
          <p:nvPr/>
        </p:nvSpPr>
        <p:spPr>
          <a:xfrm>
            <a:off x="4927697" y="3698918"/>
            <a:ext cx="390535" cy="272586"/>
          </a:xfrm>
          <a:prstGeom prst="rect">
            <a:avLst/>
          </a:prstGeom>
          <a:noFill/>
        </p:spPr>
        <p:txBody>
          <a:bodyPr wrap="square" rtlCol="0">
            <a:spAutoFit/>
          </a:bodyPr>
          <a:lstStyle/>
          <a:p>
            <a:pPr algn="ctr"/>
            <a:r>
              <a:rPr lang="en-US" sz="500" b="1" dirty="0">
                <a:solidFill>
                  <a:schemeClr val="bg1"/>
                </a:solidFill>
              </a:rPr>
              <a:t>20</a:t>
            </a:r>
          </a:p>
          <a:p>
            <a:pPr algn="ctr"/>
            <a:r>
              <a:rPr lang="en-US" sz="500" b="1" dirty="0">
                <a:solidFill>
                  <a:schemeClr val="bg1"/>
                </a:solidFill>
              </a:rPr>
              <a:t>Mg/d</a:t>
            </a:r>
          </a:p>
        </p:txBody>
      </p:sp>
      <p:sp>
        <p:nvSpPr>
          <p:cNvPr id="58" name="TextBox 57">
            <a:extLst>
              <a:ext uri="{FF2B5EF4-FFF2-40B4-BE49-F238E27FC236}">
                <a16:creationId xmlns:a16="http://schemas.microsoft.com/office/drawing/2014/main" id="{ECDCFD71-32AA-274E-967A-5D2FC97ED4C8}"/>
              </a:ext>
            </a:extLst>
          </p:cNvPr>
          <p:cNvSpPr txBox="1"/>
          <p:nvPr/>
        </p:nvSpPr>
        <p:spPr>
          <a:xfrm>
            <a:off x="5247560" y="3698918"/>
            <a:ext cx="390535" cy="272586"/>
          </a:xfrm>
          <a:prstGeom prst="rect">
            <a:avLst/>
          </a:prstGeom>
          <a:noFill/>
        </p:spPr>
        <p:txBody>
          <a:bodyPr wrap="square" rtlCol="0">
            <a:spAutoFit/>
          </a:bodyPr>
          <a:lstStyle/>
          <a:p>
            <a:pPr algn="ctr"/>
            <a:r>
              <a:rPr lang="en-US" sz="500" b="1" dirty="0">
                <a:solidFill>
                  <a:schemeClr val="bg1"/>
                </a:solidFill>
              </a:rPr>
              <a:t>40</a:t>
            </a:r>
          </a:p>
          <a:p>
            <a:pPr algn="ctr"/>
            <a:r>
              <a:rPr lang="en-US" sz="500" b="1" dirty="0">
                <a:solidFill>
                  <a:schemeClr val="bg1"/>
                </a:solidFill>
              </a:rPr>
              <a:t>Mg/d</a:t>
            </a:r>
          </a:p>
        </p:txBody>
      </p:sp>
      <p:sp>
        <p:nvSpPr>
          <p:cNvPr id="59" name="TextBox 58">
            <a:extLst>
              <a:ext uri="{FF2B5EF4-FFF2-40B4-BE49-F238E27FC236}">
                <a16:creationId xmlns:a16="http://schemas.microsoft.com/office/drawing/2014/main" id="{69D454E3-1F40-604F-92FC-44C9C72BB10B}"/>
              </a:ext>
            </a:extLst>
          </p:cNvPr>
          <p:cNvSpPr txBox="1"/>
          <p:nvPr/>
        </p:nvSpPr>
        <p:spPr>
          <a:xfrm>
            <a:off x="5531415" y="3724471"/>
            <a:ext cx="1173401" cy="221477"/>
          </a:xfrm>
          <a:prstGeom prst="rect">
            <a:avLst/>
          </a:prstGeom>
          <a:noFill/>
        </p:spPr>
        <p:txBody>
          <a:bodyPr wrap="none" rtlCol="0">
            <a:spAutoFit/>
          </a:bodyPr>
          <a:lstStyle/>
          <a:p>
            <a:pPr algn="ctr"/>
            <a:r>
              <a:rPr lang="en-US" sz="700" b="1" dirty="0">
                <a:solidFill>
                  <a:schemeClr val="bg1"/>
                </a:solidFill>
              </a:rPr>
              <a:t>Recommended dose</a:t>
            </a:r>
            <a:endParaRPr lang="en-US" sz="700" b="1" baseline="30000" dirty="0">
              <a:solidFill>
                <a:schemeClr val="bg1"/>
              </a:solidFill>
            </a:endParaRPr>
          </a:p>
        </p:txBody>
      </p:sp>
      <p:pic>
        <p:nvPicPr>
          <p:cNvPr id="60" name="Picture 59">
            <a:extLst>
              <a:ext uri="{FF2B5EF4-FFF2-40B4-BE49-F238E27FC236}">
                <a16:creationId xmlns:a16="http://schemas.microsoft.com/office/drawing/2014/main" id="{02CD141D-CD4A-0B4B-B454-0CC0BA5DDB4C}"/>
              </a:ext>
            </a:extLst>
          </p:cNvPr>
          <p:cNvPicPr>
            <a:picLocks noChangeAspect="1"/>
          </p:cNvPicPr>
          <p:nvPr/>
        </p:nvPicPr>
        <p:blipFill>
          <a:blip r:embed="rId4"/>
          <a:stretch>
            <a:fillRect/>
          </a:stretch>
        </p:blipFill>
        <p:spPr>
          <a:xfrm>
            <a:off x="4681398" y="3102201"/>
            <a:ext cx="53392" cy="106785"/>
          </a:xfrm>
          <a:prstGeom prst="rect">
            <a:avLst/>
          </a:prstGeom>
        </p:spPr>
      </p:pic>
      <p:pic>
        <p:nvPicPr>
          <p:cNvPr id="61" name="Picture 60">
            <a:extLst>
              <a:ext uri="{FF2B5EF4-FFF2-40B4-BE49-F238E27FC236}">
                <a16:creationId xmlns:a16="http://schemas.microsoft.com/office/drawing/2014/main" id="{A8D61081-90FC-4241-8D72-B496AEC1F8C1}"/>
              </a:ext>
            </a:extLst>
          </p:cNvPr>
          <p:cNvPicPr>
            <a:picLocks noChangeAspect="1"/>
          </p:cNvPicPr>
          <p:nvPr/>
        </p:nvPicPr>
        <p:blipFill>
          <a:blip r:embed="rId5"/>
          <a:stretch>
            <a:fillRect/>
          </a:stretch>
        </p:blipFill>
        <p:spPr>
          <a:xfrm>
            <a:off x="1665293" y="3281714"/>
            <a:ext cx="53392" cy="100111"/>
          </a:xfrm>
          <a:prstGeom prst="rect">
            <a:avLst/>
          </a:prstGeom>
        </p:spPr>
      </p:pic>
      <p:pic>
        <p:nvPicPr>
          <p:cNvPr id="62" name="Picture 61">
            <a:extLst>
              <a:ext uri="{FF2B5EF4-FFF2-40B4-BE49-F238E27FC236}">
                <a16:creationId xmlns:a16="http://schemas.microsoft.com/office/drawing/2014/main" id="{8AF8DA31-40A1-0D49-8D14-A6F4BC47D83B}"/>
              </a:ext>
            </a:extLst>
          </p:cNvPr>
          <p:cNvPicPr>
            <a:picLocks noChangeAspect="1"/>
          </p:cNvPicPr>
          <p:nvPr/>
        </p:nvPicPr>
        <p:blipFill>
          <a:blip r:embed="rId6"/>
          <a:stretch>
            <a:fillRect/>
          </a:stretch>
        </p:blipFill>
        <p:spPr>
          <a:xfrm>
            <a:off x="4172271" y="3347301"/>
            <a:ext cx="53392" cy="100111"/>
          </a:xfrm>
          <a:prstGeom prst="rect">
            <a:avLst/>
          </a:prstGeom>
        </p:spPr>
      </p:pic>
      <p:pic>
        <p:nvPicPr>
          <p:cNvPr id="63" name="Picture 62">
            <a:extLst>
              <a:ext uri="{FF2B5EF4-FFF2-40B4-BE49-F238E27FC236}">
                <a16:creationId xmlns:a16="http://schemas.microsoft.com/office/drawing/2014/main" id="{798BAF9D-C815-3D4D-B17D-94AB0BCB6FE0}"/>
              </a:ext>
            </a:extLst>
          </p:cNvPr>
          <p:cNvPicPr>
            <a:picLocks noChangeAspect="1"/>
          </p:cNvPicPr>
          <p:nvPr/>
        </p:nvPicPr>
        <p:blipFill>
          <a:blip r:embed="rId7"/>
          <a:stretch>
            <a:fillRect/>
          </a:stretch>
        </p:blipFill>
        <p:spPr>
          <a:xfrm>
            <a:off x="4685599" y="3493526"/>
            <a:ext cx="50615" cy="89981"/>
          </a:xfrm>
          <a:prstGeom prst="rect">
            <a:avLst/>
          </a:prstGeom>
        </p:spPr>
      </p:pic>
      <p:sp>
        <p:nvSpPr>
          <p:cNvPr id="64" name="TextBox 63">
            <a:extLst>
              <a:ext uri="{FF2B5EF4-FFF2-40B4-BE49-F238E27FC236}">
                <a16:creationId xmlns:a16="http://schemas.microsoft.com/office/drawing/2014/main" id="{ABF4C6E5-D4BC-AA48-9653-D7B512BF9149}"/>
              </a:ext>
            </a:extLst>
          </p:cNvPr>
          <p:cNvSpPr txBox="1"/>
          <p:nvPr/>
        </p:nvSpPr>
        <p:spPr>
          <a:xfrm>
            <a:off x="5513042" y="1145754"/>
            <a:ext cx="259455" cy="221477"/>
          </a:xfrm>
          <a:prstGeom prst="rect">
            <a:avLst/>
          </a:prstGeom>
          <a:noFill/>
        </p:spPr>
        <p:txBody>
          <a:bodyPr wrap="none" rtlCol="0">
            <a:spAutoFit/>
          </a:bodyPr>
          <a:lstStyle/>
          <a:p>
            <a:r>
              <a:rPr lang="en-US" sz="700" dirty="0">
                <a:solidFill>
                  <a:srgbClr val="212121"/>
                </a:solidFill>
              </a:rPr>
              <a:t>3</a:t>
            </a:r>
            <a:endParaRPr lang="en-US" sz="700" baseline="30000" dirty="0">
              <a:solidFill>
                <a:srgbClr val="212121"/>
              </a:solidFill>
            </a:endParaRPr>
          </a:p>
        </p:txBody>
      </p:sp>
      <p:sp>
        <p:nvSpPr>
          <p:cNvPr id="65" name="TextBox 64">
            <a:extLst>
              <a:ext uri="{FF2B5EF4-FFF2-40B4-BE49-F238E27FC236}">
                <a16:creationId xmlns:a16="http://schemas.microsoft.com/office/drawing/2014/main" id="{E4AB72FF-1905-484E-9110-F0B4E6F747CA}"/>
              </a:ext>
            </a:extLst>
          </p:cNvPr>
          <p:cNvSpPr txBox="1"/>
          <p:nvPr/>
        </p:nvSpPr>
        <p:spPr>
          <a:xfrm>
            <a:off x="1682249" y="3024969"/>
            <a:ext cx="917239" cy="200055"/>
          </a:xfrm>
          <a:prstGeom prst="rect">
            <a:avLst/>
          </a:prstGeom>
          <a:noFill/>
        </p:spPr>
        <p:txBody>
          <a:bodyPr wrap="none" rtlCol="0">
            <a:spAutoFit/>
          </a:bodyPr>
          <a:lstStyle/>
          <a:p>
            <a:r>
              <a:rPr lang="en-US" sz="700" i="1" dirty="0">
                <a:solidFill>
                  <a:srgbClr val="212121"/>
                </a:solidFill>
              </a:rPr>
              <a:t>p</a:t>
            </a:r>
            <a:r>
              <a:rPr lang="en-US" sz="700" dirty="0">
                <a:solidFill>
                  <a:srgbClr val="212121"/>
                </a:solidFill>
              </a:rPr>
              <a:t> &lt; .01 vs placebo</a:t>
            </a:r>
          </a:p>
        </p:txBody>
      </p:sp>
      <p:sp>
        <p:nvSpPr>
          <p:cNvPr id="66" name="TextBox 65">
            <a:extLst>
              <a:ext uri="{FF2B5EF4-FFF2-40B4-BE49-F238E27FC236}">
                <a16:creationId xmlns:a16="http://schemas.microsoft.com/office/drawing/2014/main" id="{1A126F05-B9F2-724E-BE85-928BCC120ECB}"/>
              </a:ext>
            </a:extLst>
          </p:cNvPr>
          <p:cNvSpPr txBox="1"/>
          <p:nvPr/>
        </p:nvSpPr>
        <p:spPr>
          <a:xfrm>
            <a:off x="1682249" y="3415132"/>
            <a:ext cx="1066318" cy="200055"/>
          </a:xfrm>
          <a:prstGeom prst="rect">
            <a:avLst/>
          </a:prstGeom>
          <a:noFill/>
        </p:spPr>
        <p:txBody>
          <a:bodyPr wrap="none" rtlCol="0">
            <a:spAutoFit/>
          </a:bodyPr>
          <a:lstStyle/>
          <a:p>
            <a:r>
              <a:rPr lang="en-US" sz="700" i="1" dirty="0">
                <a:solidFill>
                  <a:srgbClr val="212121"/>
                </a:solidFill>
              </a:rPr>
              <a:t>p</a:t>
            </a:r>
            <a:r>
              <a:rPr lang="en-US" sz="700" dirty="0">
                <a:solidFill>
                  <a:srgbClr val="212121"/>
                </a:solidFill>
              </a:rPr>
              <a:t> &lt; .00001 vs placebo</a:t>
            </a:r>
          </a:p>
        </p:txBody>
      </p:sp>
      <p:sp>
        <p:nvSpPr>
          <p:cNvPr id="67" name="TextBox 66">
            <a:extLst>
              <a:ext uri="{FF2B5EF4-FFF2-40B4-BE49-F238E27FC236}">
                <a16:creationId xmlns:a16="http://schemas.microsoft.com/office/drawing/2014/main" id="{501069BD-524A-D446-91A6-0A5860B7B637}"/>
              </a:ext>
            </a:extLst>
          </p:cNvPr>
          <p:cNvSpPr txBox="1"/>
          <p:nvPr/>
        </p:nvSpPr>
        <p:spPr>
          <a:xfrm>
            <a:off x="4706475" y="3046059"/>
            <a:ext cx="917239" cy="200055"/>
          </a:xfrm>
          <a:prstGeom prst="rect">
            <a:avLst/>
          </a:prstGeom>
          <a:noFill/>
        </p:spPr>
        <p:txBody>
          <a:bodyPr wrap="none" rtlCol="0">
            <a:spAutoFit/>
          </a:bodyPr>
          <a:lstStyle/>
          <a:p>
            <a:r>
              <a:rPr lang="en-US" sz="700" i="1" dirty="0">
                <a:solidFill>
                  <a:srgbClr val="212121"/>
                </a:solidFill>
              </a:rPr>
              <a:t>p</a:t>
            </a:r>
            <a:r>
              <a:rPr lang="en-US" sz="700" dirty="0">
                <a:solidFill>
                  <a:srgbClr val="212121"/>
                </a:solidFill>
              </a:rPr>
              <a:t> &lt; .05 vs placebo</a:t>
            </a:r>
          </a:p>
        </p:txBody>
      </p:sp>
      <p:sp>
        <p:nvSpPr>
          <p:cNvPr id="68" name="TextBox 67">
            <a:extLst>
              <a:ext uri="{FF2B5EF4-FFF2-40B4-BE49-F238E27FC236}">
                <a16:creationId xmlns:a16="http://schemas.microsoft.com/office/drawing/2014/main" id="{26920DB1-7AC2-E445-9DBF-A9EE12C449D3}"/>
              </a:ext>
            </a:extLst>
          </p:cNvPr>
          <p:cNvSpPr txBox="1"/>
          <p:nvPr/>
        </p:nvSpPr>
        <p:spPr>
          <a:xfrm>
            <a:off x="4706475" y="3235868"/>
            <a:ext cx="966931" cy="200055"/>
          </a:xfrm>
          <a:prstGeom prst="rect">
            <a:avLst/>
          </a:prstGeom>
          <a:noFill/>
        </p:spPr>
        <p:txBody>
          <a:bodyPr wrap="none" rtlCol="0">
            <a:spAutoFit/>
          </a:bodyPr>
          <a:lstStyle/>
          <a:p>
            <a:r>
              <a:rPr lang="en-US" sz="700" i="1" dirty="0">
                <a:solidFill>
                  <a:srgbClr val="212121"/>
                </a:solidFill>
              </a:rPr>
              <a:t>p</a:t>
            </a:r>
            <a:r>
              <a:rPr lang="en-US" sz="700" dirty="0">
                <a:solidFill>
                  <a:srgbClr val="212121"/>
                </a:solidFill>
              </a:rPr>
              <a:t> &lt; .001 vs placebo</a:t>
            </a:r>
          </a:p>
        </p:txBody>
      </p:sp>
      <p:sp>
        <p:nvSpPr>
          <p:cNvPr id="69" name="TextBox 68">
            <a:extLst>
              <a:ext uri="{FF2B5EF4-FFF2-40B4-BE49-F238E27FC236}">
                <a16:creationId xmlns:a16="http://schemas.microsoft.com/office/drawing/2014/main" id="{366A8527-7A9F-BE41-8A9B-493650923454}"/>
              </a:ext>
            </a:extLst>
          </p:cNvPr>
          <p:cNvSpPr txBox="1"/>
          <p:nvPr/>
        </p:nvSpPr>
        <p:spPr>
          <a:xfrm>
            <a:off x="4706475" y="3436221"/>
            <a:ext cx="917239" cy="200055"/>
          </a:xfrm>
          <a:prstGeom prst="rect">
            <a:avLst/>
          </a:prstGeom>
          <a:noFill/>
        </p:spPr>
        <p:txBody>
          <a:bodyPr wrap="none" rtlCol="0">
            <a:spAutoFit/>
          </a:bodyPr>
          <a:lstStyle/>
          <a:p>
            <a:r>
              <a:rPr lang="en-US" sz="700" i="1" dirty="0">
                <a:solidFill>
                  <a:srgbClr val="212121"/>
                </a:solidFill>
              </a:rPr>
              <a:t>p</a:t>
            </a:r>
            <a:r>
              <a:rPr lang="en-US" sz="700" dirty="0">
                <a:solidFill>
                  <a:srgbClr val="212121"/>
                </a:solidFill>
              </a:rPr>
              <a:t> &lt; .01 vs placebo</a:t>
            </a:r>
          </a:p>
        </p:txBody>
      </p:sp>
      <p:pic>
        <p:nvPicPr>
          <p:cNvPr id="70" name="Picture 69">
            <a:extLst>
              <a:ext uri="{FF2B5EF4-FFF2-40B4-BE49-F238E27FC236}">
                <a16:creationId xmlns:a16="http://schemas.microsoft.com/office/drawing/2014/main" id="{AEDADAC4-92EF-EC49-8036-9038BFDBD4E6}"/>
              </a:ext>
            </a:extLst>
          </p:cNvPr>
          <p:cNvPicPr>
            <a:picLocks noChangeAspect="1"/>
          </p:cNvPicPr>
          <p:nvPr/>
        </p:nvPicPr>
        <p:blipFill>
          <a:blip r:embed="rId8"/>
          <a:stretch>
            <a:fillRect/>
          </a:stretch>
        </p:blipFill>
        <p:spPr>
          <a:xfrm>
            <a:off x="1658547" y="3098124"/>
            <a:ext cx="60067" cy="53392"/>
          </a:xfrm>
          <a:prstGeom prst="rect">
            <a:avLst/>
          </a:prstGeom>
        </p:spPr>
      </p:pic>
      <p:pic>
        <p:nvPicPr>
          <p:cNvPr id="71" name="Picture 70">
            <a:extLst>
              <a:ext uri="{FF2B5EF4-FFF2-40B4-BE49-F238E27FC236}">
                <a16:creationId xmlns:a16="http://schemas.microsoft.com/office/drawing/2014/main" id="{F77879E1-7E6C-654A-B62C-0D55FDACA515}"/>
              </a:ext>
            </a:extLst>
          </p:cNvPr>
          <p:cNvPicPr>
            <a:picLocks noChangeAspect="1"/>
          </p:cNvPicPr>
          <p:nvPr/>
        </p:nvPicPr>
        <p:blipFill>
          <a:blip r:embed="rId6"/>
          <a:stretch>
            <a:fillRect/>
          </a:stretch>
        </p:blipFill>
        <p:spPr>
          <a:xfrm>
            <a:off x="1666137" y="3463570"/>
            <a:ext cx="53392" cy="100111"/>
          </a:xfrm>
          <a:prstGeom prst="rect">
            <a:avLst/>
          </a:prstGeom>
        </p:spPr>
      </p:pic>
      <p:pic>
        <p:nvPicPr>
          <p:cNvPr id="72" name="Picture 71">
            <a:extLst>
              <a:ext uri="{FF2B5EF4-FFF2-40B4-BE49-F238E27FC236}">
                <a16:creationId xmlns:a16="http://schemas.microsoft.com/office/drawing/2014/main" id="{B8487384-1B6D-024D-AA9C-CA289DF68745}"/>
              </a:ext>
            </a:extLst>
          </p:cNvPr>
          <p:cNvPicPr>
            <a:picLocks noChangeAspect="1"/>
          </p:cNvPicPr>
          <p:nvPr/>
        </p:nvPicPr>
        <p:blipFill>
          <a:blip r:embed="rId7"/>
          <a:stretch>
            <a:fillRect/>
          </a:stretch>
        </p:blipFill>
        <p:spPr>
          <a:xfrm>
            <a:off x="7978859" y="3495699"/>
            <a:ext cx="50615" cy="89981"/>
          </a:xfrm>
          <a:prstGeom prst="rect">
            <a:avLst/>
          </a:prstGeom>
        </p:spPr>
      </p:pic>
      <p:pic>
        <p:nvPicPr>
          <p:cNvPr id="73" name="Picture 72">
            <a:extLst>
              <a:ext uri="{FF2B5EF4-FFF2-40B4-BE49-F238E27FC236}">
                <a16:creationId xmlns:a16="http://schemas.microsoft.com/office/drawing/2014/main" id="{21678B47-E933-7440-86C4-B7144B5BF6F1}"/>
              </a:ext>
            </a:extLst>
          </p:cNvPr>
          <p:cNvPicPr>
            <a:picLocks noChangeAspect="1"/>
          </p:cNvPicPr>
          <p:nvPr/>
        </p:nvPicPr>
        <p:blipFill>
          <a:blip r:embed="rId9"/>
          <a:stretch>
            <a:fillRect/>
          </a:stretch>
        </p:blipFill>
        <p:spPr>
          <a:xfrm>
            <a:off x="4693954" y="3314402"/>
            <a:ext cx="42180" cy="70300"/>
          </a:xfrm>
          <a:prstGeom prst="rect">
            <a:avLst/>
          </a:prstGeom>
        </p:spPr>
      </p:pic>
      <p:pic>
        <p:nvPicPr>
          <p:cNvPr id="74" name="Picture 73">
            <a:extLst>
              <a:ext uri="{FF2B5EF4-FFF2-40B4-BE49-F238E27FC236}">
                <a16:creationId xmlns:a16="http://schemas.microsoft.com/office/drawing/2014/main" id="{263B65A8-689D-6A45-BF52-A6268BDF886D}"/>
              </a:ext>
            </a:extLst>
          </p:cNvPr>
          <p:cNvPicPr>
            <a:picLocks noChangeAspect="1"/>
          </p:cNvPicPr>
          <p:nvPr/>
        </p:nvPicPr>
        <p:blipFill>
          <a:blip r:embed="rId9"/>
          <a:stretch>
            <a:fillRect/>
          </a:stretch>
        </p:blipFill>
        <p:spPr>
          <a:xfrm>
            <a:off x="5937981" y="3128108"/>
            <a:ext cx="42180" cy="70300"/>
          </a:xfrm>
          <a:prstGeom prst="rect">
            <a:avLst/>
          </a:prstGeom>
        </p:spPr>
      </p:pic>
      <p:pic>
        <p:nvPicPr>
          <p:cNvPr id="75" name="Picture 74">
            <a:extLst>
              <a:ext uri="{FF2B5EF4-FFF2-40B4-BE49-F238E27FC236}">
                <a16:creationId xmlns:a16="http://schemas.microsoft.com/office/drawing/2014/main" id="{BA430BDF-8A48-B14B-B27B-DE9098DDEEF9}"/>
              </a:ext>
            </a:extLst>
          </p:cNvPr>
          <p:cNvPicPr>
            <a:picLocks noChangeAspect="1"/>
          </p:cNvPicPr>
          <p:nvPr/>
        </p:nvPicPr>
        <p:blipFill>
          <a:blip r:embed="rId9"/>
          <a:stretch>
            <a:fillRect/>
          </a:stretch>
        </p:blipFill>
        <p:spPr>
          <a:xfrm>
            <a:off x="6605827" y="3528815"/>
            <a:ext cx="42180" cy="70300"/>
          </a:xfrm>
          <a:prstGeom prst="rect">
            <a:avLst/>
          </a:prstGeom>
        </p:spPr>
      </p:pic>
      <p:pic>
        <p:nvPicPr>
          <p:cNvPr id="76" name="Picture 75">
            <a:extLst>
              <a:ext uri="{FF2B5EF4-FFF2-40B4-BE49-F238E27FC236}">
                <a16:creationId xmlns:a16="http://schemas.microsoft.com/office/drawing/2014/main" id="{5A01EDFD-3A53-8E44-8467-4FC2A46EDBD7}"/>
              </a:ext>
            </a:extLst>
          </p:cNvPr>
          <p:cNvPicPr>
            <a:picLocks noChangeAspect="1"/>
          </p:cNvPicPr>
          <p:nvPr/>
        </p:nvPicPr>
        <p:blipFill>
          <a:blip r:embed="rId9"/>
          <a:stretch>
            <a:fillRect/>
          </a:stretch>
        </p:blipFill>
        <p:spPr>
          <a:xfrm>
            <a:off x="7315853" y="3388216"/>
            <a:ext cx="42180" cy="70300"/>
          </a:xfrm>
          <a:prstGeom prst="rect">
            <a:avLst/>
          </a:prstGeom>
        </p:spPr>
      </p:pic>
      <p:pic>
        <p:nvPicPr>
          <p:cNvPr id="77" name="Picture 76">
            <a:extLst>
              <a:ext uri="{FF2B5EF4-FFF2-40B4-BE49-F238E27FC236}">
                <a16:creationId xmlns:a16="http://schemas.microsoft.com/office/drawing/2014/main" id="{A5C8D83E-5F0E-F440-81F2-56C43E84F69F}"/>
              </a:ext>
            </a:extLst>
          </p:cNvPr>
          <p:cNvPicPr>
            <a:picLocks noChangeAspect="1"/>
          </p:cNvPicPr>
          <p:nvPr/>
        </p:nvPicPr>
        <p:blipFill>
          <a:blip r:embed="rId8"/>
          <a:stretch>
            <a:fillRect/>
          </a:stretch>
        </p:blipFill>
        <p:spPr>
          <a:xfrm>
            <a:off x="2229593" y="2427040"/>
            <a:ext cx="60067" cy="53392"/>
          </a:xfrm>
          <a:prstGeom prst="rect">
            <a:avLst/>
          </a:prstGeom>
        </p:spPr>
      </p:pic>
      <p:pic>
        <p:nvPicPr>
          <p:cNvPr id="78" name="Picture 77">
            <a:extLst>
              <a:ext uri="{FF2B5EF4-FFF2-40B4-BE49-F238E27FC236}">
                <a16:creationId xmlns:a16="http://schemas.microsoft.com/office/drawing/2014/main" id="{0965D10E-485D-BB49-BA04-565C1BFF4CFD}"/>
              </a:ext>
            </a:extLst>
          </p:cNvPr>
          <p:cNvPicPr>
            <a:picLocks noChangeAspect="1"/>
          </p:cNvPicPr>
          <p:nvPr/>
        </p:nvPicPr>
        <p:blipFill>
          <a:blip r:embed="rId5"/>
          <a:stretch>
            <a:fillRect/>
          </a:stretch>
        </p:blipFill>
        <p:spPr>
          <a:xfrm>
            <a:off x="2862006" y="2976187"/>
            <a:ext cx="53392" cy="100111"/>
          </a:xfrm>
          <a:prstGeom prst="rect">
            <a:avLst/>
          </a:prstGeom>
        </p:spPr>
      </p:pic>
      <p:sp>
        <p:nvSpPr>
          <p:cNvPr id="79" name="TextBox 78">
            <a:extLst>
              <a:ext uri="{FF2B5EF4-FFF2-40B4-BE49-F238E27FC236}">
                <a16:creationId xmlns:a16="http://schemas.microsoft.com/office/drawing/2014/main" id="{3E2A4D3E-C2D7-5045-8AD8-654CC3B339D1}"/>
              </a:ext>
            </a:extLst>
          </p:cNvPr>
          <p:cNvSpPr txBox="1"/>
          <p:nvPr/>
        </p:nvSpPr>
        <p:spPr>
          <a:xfrm>
            <a:off x="1682249" y="3223427"/>
            <a:ext cx="966931" cy="200055"/>
          </a:xfrm>
          <a:prstGeom prst="rect">
            <a:avLst/>
          </a:prstGeom>
          <a:noFill/>
        </p:spPr>
        <p:txBody>
          <a:bodyPr wrap="none" rtlCol="0">
            <a:spAutoFit/>
          </a:bodyPr>
          <a:lstStyle/>
          <a:p>
            <a:r>
              <a:rPr lang="en-US" sz="700" i="1" dirty="0">
                <a:solidFill>
                  <a:srgbClr val="212121"/>
                </a:solidFill>
              </a:rPr>
              <a:t>p</a:t>
            </a:r>
            <a:r>
              <a:rPr lang="en-US" sz="700" dirty="0">
                <a:solidFill>
                  <a:srgbClr val="212121"/>
                </a:solidFill>
              </a:rPr>
              <a:t> &lt; .001 vs placebo</a:t>
            </a:r>
          </a:p>
        </p:txBody>
      </p:sp>
      <p:pic>
        <p:nvPicPr>
          <p:cNvPr id="80" name="Picture 79">
            <a:extLst>
              <a:ext uri="{FF2B5EF4-FFF2-40B4-BE49-F238E27FC236}">
                <a16:creationId xmlns:a16="http://schemas.microsoft.com/office/drawing/2014/main" id="{E2477EE9-2561-5345-90FB-5F9C47C06867}"/>
              </a:ext>
            </a:extLst>
          </p:cNvPr>
          <p:cNvPicPr>
            <a:picLocks noChangeAspect="1"/>
          </p:cNvPicPr>
          <p:nvPr/>
        </p:nvPicPr>
        <p:blipFill>
          <a:blip r:embed="rId6"/>
          <a:stretch>
            <a:fillRect/>
          </a:stretch>
        </p:blipFill>
        <p:spPr>
          <a:xfrm>
            <a:off x="3509606" y="3393548"/>
            <a:ext cx="53392" cy="100111"/>
          </a:xfrm>
          <a:prstGeom prst="rect">
            <a:avLst/>
          </a:prstGeom>
        </p:spPr>
      </p:pic>
      <p:pic>
        <p:nvPicPr>
          <p:cNvPr id="81" name="Picture 80">
            <a:extLst>
              <a:ext uri="{FF2B5EF4-FFF2-40B4-BE49-F238E27FC236}">
                <a16:creationId xmlns:a16="http://schemas.microsoft.com/office/drawing/2014/main" id="{07C76F07-5872-1344-8664-0174829B180E}"/>
              </a:ext>
            </a:extLst>
          </p:cNvPr>
          <p:cNvPicPr>
            <a:picLocks noChangeAspect="1"/>
          </p:cNvPicPr>
          <p:nvPr/>
        </p:nvPicPr>
        <p:blipFill>
          <a:blip r:embed="rId4"/>
          <a:stretch>
            <a:fillRect/>
          </a:stretch>
        </p:blipFill>
        <p:spPr>
          <a:xfrm>
            <a:off x="5254063" y="2673373"/>
            <a:ext cx="53392" cy="106785"/>
          </a:xfrm>
          <a:prstGeom prst="rect">
            <a:avLst/>
          </a:prstGeom>
        </p:spPr>
      </p:pic>
      <p:pic>
        <p:nvPicPr>
          <p:cNvPr id="82" name="Picture 81">
            <a:extLst>
              <a:ext uri="{FF2B5EF4-FFF2-40B4-BE49-F238E27FC236}">
                <a16:creationId xmlns:a16="http://schemas.microsoft.com/office/drawing/2014/main" id="{8A49E3D1-7FE6-5D4A-8F00-1FFE84C0E928}"/>
              </a:ext>
            </a:extLst>
          </p:cNvPr>
          <p:cNvPicPr>
            <a:picLocks noChangeAspect="1"/>
          </p:cNvPicPr>
          <p:nvPr/>
        </p:nvPicPr>
        <p:blipFill>
          <a:blip r:embed="rId10"/>
          <a:stretch>
            <a:fillRect/>
          </a:stretch>
        </p:blipFill>
        <p:spPr>
          <a:xfrm flipH="1">
            <a:off x="1109464" y="1485241"/>
            <a:ext cx="66584" cy="2390363"/>
          </a:xfrm>
          <a:prstGeom prst="rect">
            <a:avLst/>
          </a:prstGeom>
        </p:spPr>
      </p:pic>
    </p:spTree>
    <p:extLst>
      <p:ext uri="{BB962C8B-B14F-4D97-AF65-F5344CB8AC3E}">
        <p14:creationId xmlns:p14="http://schemas.microsoft.com/office/powerpoint/2010/main" val="40099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3355-2271-7C4C-9012-84AF654AAB68}"/>
              </a:ext>
            </a:extLst>
          </p:cNvPr>
          <p:cNvSpPr>
            <a:spLocks noGrp="1"/>
          </p:cNvSpPr>
          <p:nvPr>
            <p:ph type="title"/>
          </p:nvPr>
        </p:nvSpPr>
        <p:spPr>
          <a:xfrm>
            <a:off x="312234" y="-35168"/>
            <a:ext cx="8530684" cy="903324"/>
          </a:xfrm>
        </p:spPr>
        <p:txBody>
          <a:bodyPr/>
          <a:lstStyle/>
          <a:p>
            <a:r>
              <a:rPr lang="en-US" dirty="0"/>
              <a:t>Rates of Switching by Antidepressant Class in MDD</a:t>
            </a:r>
          </a:p>
        </p:txBody>
      </p:sp>
      <p:sp>
        <p:nvSpPr>
          <p:cNvPr id="3" name="Text Placeholder 2">
            <a:extLst>
              <a:ext uri="{FF2B5EF4-FFF2-40B4-BE49-F238E27FC236}">
                <a16:creationId xmlns:a16="http://schemas.microsoft.com/office/drawing/2014/main" id="{224D530D-EE5B-0942-8379-0C12BDDBCDE2}"/>
              </a:ext>
            </a:extLst>
          </p:cNvPr>
          <p:cNvSpPr>
            <a:spLocks noGrp="1"/>
          </p:cNvSpPr>
          <p:nvPr>
            <p:ph type="body" sz="quarter" idx="10"/>
          </p:nvPr>
        </p:nvSpPr>
        <p:spPr>
          <a:xfrm>
            <a:off x="0" y="4438179"/>
            <a:ext cx="9144000" cy="705321"/>
          </a:xfrm>
        </p:spPr>
        <p:txBody>
          <a:bodyPr/>
          <a:lstStyle/>
          <a:p>
            <a:pPr marL="11113" indent="-30163"/>
            <a:r>
              <a:rPr lang="en-US" dirty="0"/>
              <a:t>a = Expected values within the class are based on distribution before antidepressant switch. The analysis excluded 267 patients who switched to more than one antidepressant. SSRI; b = df = 3; c = includes mirtazapine, bupropion, and trazodone.</a:t>
            </a:r>
          </a:p>
          <a:p>
            <a:r>
              <a:rPr lang="en-US" dirty="0"/>
              <a:t>Marcus SC, et al. </a:t>
            </a:r>
            <a:r>
              <a:rPr lang="en-US" i="1" dirty="0"/>
              <a:t>Psychiatric Services. </a:t>
            </a:r>
            <a:r>
              <a:rPr lang="en-US" dirty="0"/>
              <a:t>2009;60:617–623.</a:t>
            </a:r>
          </a:p>
        </p:txBody>
      </p:sp>
      <p:graphicFrame>
        <p:nvGraphicFramePr>
          <p:cNvPr id="5" name="Table 5">
            <a:extLst>
              <a:ext uri="{FF2B5EF4-FFF2-40B4-BE49-F238E27FC236}">
                <a16:creationId xmlns:a16="http://schemas.microsoft.com/office/drawing/2014/main" id="{35D02D28-3AD4-DD48-B2CC-6EE7102CA89C}"/>
              </a:ext>
            </a:extLst>
          </p:cNvPr>
          <p:cNvGraphicFramePr>
            <a:graphicFrameLocks noGrp="1"/>
          </p:cNvGraphicFramePr>
          <p:nvPr>
            <p:ph sz="quarter" idx="11"/>
            <p:extLst>
              <p:ext uri="{D42A27DB-BD31-4B8C-83A1-F6EECF244321}">
                <p14:modId xmlns:p14="http://schemas.microsoft.com/office/powerpoint/2010/main" val="1875558548"/>
              </p:ext>
            </p:extLst>
          </p:nvPr>
        </p:nvGraphicFramePr>
        <p:xfrm>
          <a:off x="236579" y="1095508"/>
          <a:ext cx="8670841" cy="2682240"/>
        </p:xfrm>
        <a:graphic>
          <a:graphicData uri="http://schemas.openxmlformats.org/drawingml/2006/table">
            <a:tbl>
              <a:tblPr firstRow="1" bandRow="1">
                <a:tableStyleId>{5C22544A-7EE6-4342-B048-85BDC9FD1C3A}</a:tableStyleId>
              </a:tblPr>
              <a:tblGrid>
                <a:gridCol w="866358">
                  <a:extLst>
                    <a:ext uri="{9D8B030D-6E8A-4147-A177-3AD203B41FA5}">
                      <a16:colId xmlns:a16="http://schemas.microsoft.com/office/drawing/2014/main" val="3729253011"/>
                    </a:ext>
                  </a:extLst>
                </a:gridCol>
                <a:gridCol w="441158">
                  <a:extLst>
                    <a:ext uri="{9D8B030D-6E8A-4147-A177-3AD203B41FA5}">
                      <a16:colId xmlns:a16="http://schemas.microsoft.com/office/drawing/2014/main" val="1498746085"/>
                    </a:ext>
                  </a:extLst>
                </a:gridCol>
                <a:gridCol w="465221">
                  <a:extLst>
                    <a:ext uri="{9D8B030D-6E8A-4147-A177-3AD203B41FA5}">
                      <a16:colId xmlns:a16="http://schemas.microsoft.com/office/drawing/2014/main" val="1999869417"/>
                    </a:ext>
                  </a:extLst>
                </a:gridCol>
                <a:gridCol w="497305">
                  <a:extLst>
                    <a:ext uri="{9D8B030D-6E8A-4147-A177-3AD203B41FA5}">
                      <a16:colId xmlns:a16="http://schemas.microsoft.com/office/drawing/2014/main" val="2807829314"/>
                    </a:ext>
                  </a:extLst>
                </a:gridCol>
                <a:gridCol w="631885">
                  <a:extLst>
                    <a:ext uri="{9D8B030D-6E8A-4147-A177-3AD203B41FA5}">
                      <a16:colId xmlns:a16="http://schemas.microsoft.com/office/drawing/2014/main" val="1664733584"/>
                    </a:ext>
                  </a:extLst>
                </a:gridCol>
                <a:gridCol w="450957">
                  <a:extLst>
                    <a:ext uri="{9D8B030D-6E8A-4147-A177-3AD203B41FA5}">
                      <a16:colId xmlns:a16="http://schemas.microsoft.com/office/drawing/2014/main" val="424430616"/>
                    </a:ext>
                  </a:extLst>
                </a:gridCol>
                <a:gridCol w="569495">
                  <a:extLst>
                    <a:ext uri="{9D8B030D-6E8A-4147-A177-3AD203B41FA5}">
                      <a16:colId xmlns:a16="http://schemas.microsoft.com/office/drawing/2014/main" val="3613213641"/>
                    </a:ext>
                  </a:extLst>
                </a:gridCol>
                <a:gridCol w="656550">
                  <a:extLst>
                    <a:ext uri="{9D8B030D-6E8A-4147-A177-3AD203B41FA5}">
                      <a16:colId xmlns:a16="http://schemas.microsoft.com/office/drawing/2014/main" val="3614549431"/>
                    </a:ext>
                  </a:extLst>
                </a:gridCol>
                <a:gridCol w="442334">
                  <a:extLst>
                    <a:ext uri="{9D8B030D-6E8A-4147-A177-3AD203B41FA5}">
                      <a16:colId xmlns:a16="http://schemas.microsoft.com/office/drawing/2014/main" val="4129499084"/>
                    </a:ext>
                  </a:extLst>
                </a:gridCol>
                <a:gridCol w="465221">
                  <a:extLst>
                    <a:ext uri="{9D8B030D-6E8A-4147-A177-3AD203B41FA5}">
                      <a16:colId xmlns:a16="http://schemas.microsoft.com/office/drawing/2014/main" val="4173790176"/>
                    </a:ext>
                  </a:extLst>
                </a:gridCol>
                <a:gridCol w="593558">
                  <a:extLst>
                    <a:ext uri="{9D8B030D-6E8A-4147-A177-3AD203B41FA5}">
                      <a16:colId xmlns:a16="http://schemas.microsoft.com/office/drawing/2014/main" val="2498936963"/>
                    </a:ext>
                  </a:extLst>
                </a:gridCol>
                <a:gridCol w="473242">
                  <a:extLst>
                    <a:ext uri="{9D8B030D-6E8A-4147-A177-3AD203B41FA5}">
                      <a16:colId xmlns:a16="http://schemas.microsoft.com/office/drawing/2014/main" val="2824274698"/>
                    </a:ext>
                  </a:extLst>
                </a:gridCol>
                <a:gridCol w="401053">
                  <a:extLst>
                    <a:ext uri="{9D8B030D-6E8A-4147-A177-3AD203B41FA5}">
                      <a16:colId xmlns:a16="http://schemas.microsoft.com/office/drawing/2014/main" val="2211991854"/>
                    </a:ext>
                  </a:extLst>
                </a:gridCol>
                <a:gridCol w="649705">
                  <a:extLst>
                    <a:ext uri="{9D8B030D-6E8A-4147-A177-3AD203B41FA5}">
                      <a16:colId xmlns:a16="http://schemas.microsoft.com/office/drawing/2014/main" val="1867527800"/>
                    </a:ext>
                  </a:extLst>
                </a:gridCol>
                <a:gridCol w="481263">
                  <a:extLst>
                    <a:ext uri="{9D8B030D-6E8A-4147-A177-3AD203B41FA5}">
                      <a16:colId xmlns:a16="http://schemas.microsoft.com/office/drawing/2014/main" val="4053480986"/>
                    </a:ext>
                  </a:extLst>
                </a:gridCol>
                <a:gridCol w="585536">
                  <a:extLst>
                    <a:ext uri="{9D8B030D-6E8A-4147-A177-3AD203B41FA5}">
                      <a16:colId xmlns:a16="http://schemas.microsoft.com/office/drawing/2014/main" val="2064748807"/>
                    </a:ext>
                  </a:extLst>
                </a:gridCol>
              </a:tblGrid>
              <a:tr h="370840">
                <a:tc>
                  <a:txBody>
                    <a:bodyPr/>
                    <a:lstStyle/>
                    <a:p>
                      <a:endParaRPr lang="en-US" sz="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800" dirty="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3"/>
                          </a:solidFill>
                        </a:rPr>
                        <a:t>Switched to SSRI</a:t>
                      </a:r>
                      <a:br>
                        <a:rPr lang="en-US" sz="800" dirty="0">
                          <a:solidFill>
                            <a:schemeClr val="accent3"/>
                          </a:solidFill>
                        </a:rPr>
                      </a:br>
                      <a:r>
                        <a:rPr lang="en-US" sz="800" dirty="0">
                          <a:solidFill>
                            <a:schemeClr val="accent3"/>
                          </a:solidFill>
                        </a:rPr>
                        <a:t>(expected: 76.3%)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800" dirty="0"/>
                    </a:p>
                  </a:txBody>
                  <a:tcPr/>
                </a:tc>
                <a:tc hMerge="1">
                  <a:txBody>
                    <a:bodyPr/>
                    <a:lstStyle/>
                    <a:p>
                      <a:endParaRPr lang="en-US" sz="800" dirty="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3"/>
                          </a:solidFill>
                        </a:rPr>
                        <a:t>Switched to SNRI</a:t>
                      </a:r>
                      <a:br>
                        <a:rPr lang="en-US" sz="800" dirty="0">
                          <a:solidFill>
                            <a:schemeClr val="accent3"/>
                          </a:solidFill>
                        </a:rPr>
                      </a:br>
                      <a:r>
                        <a:rPr lang="en-US" sz="800" dirty="0">
                          <a:solidFill>
                            <a:schemeClr val="accent3"/>
                          </a:solidFill>
                        </a:rPr>
                        <a:t>(expected: 7.6%)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800" dirty="0"/>
                    </a:p>
                  </a:txBody>
                  <a:tcPr/>
                </a:tc>
                <a:tc hMerge="1">
                  <a:txBody>
                    <a:bodyPr/>
                    <a:lstStyle/>
                    <a:p>
                      <a:endParaRPr lang="en-US" sz="800" dirty="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3"/>
                          </a:solidFill>
                        </a:rPr>
                        <a:t>Switched to tricyclics</a:t>
                      </a:r>
                      <a:br>
                        <a:rPr lang="en-US" sz="800" dirty="0">
                          <a:solidFill>
                            <a:schemeClr val="accent3"/>
                          </a:solidFill>
                        </a:rPr>
                      </a:br>
                      <a:r>
                        <a:rPr lang="en-US" sz="800" dirty="0">
                          <a:solidFill>
                            <a:schemeClr val="accent3"/>
                          </a:solidFill>
                        </a:rPr>
                        <a:t>(expected: 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800" dirty="0"/>
                    </a:p>
                  </a:txBody>
                  <a:tcPr/>
                </a:tc>
                <a:tc hMerge="1">
                  <a:txBody>
                    <a:bodyPr/>
                    <a:lstStyle/>
                    <a:p>
                      <a:endParaRPr lang="en-US" sz="800" dirty="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3"/>
                          </a:solidFill>
                        </a:rPr>
                        <a:t>Switched to others</a:t>
                      </a:r>
                      <a:br>
                        <a:rPr lang="en-US" sz="800" dirty="0">
                          <a:solidFill>
                            <a:schemeClr val="accent3"/>
                          </a:solidFill>
                        </a:rPr>
                      </a:br>
                      <a:r>
                        <a:rPr lang="en-US" sz="800" dirty="0">
                          <a:solidFill>
                            <a:schemeClr val="accent3"/>
                          </a:solidFill>
                        </a:rPr>
                        <a:t>(expected: 14.1%)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800" dirty="0"/>
                    </a:p>
                  </a:txBody>
                  <a:tcPr/>
                </a:tc>
                <a:tc hMerge="1">
                  <a:txBody>
                    <a:bodyPr/>
                    <a:lstStyle/>
                    <a:p>
                      <a:endParaRPr lang="en-US" sz="800" dirty="0"/>
                    </a:p>
                  </a:txBody>
                  <a:tcPr/>
                </a:tc>
                <a:tc>
                  <a:txBody>
                    <a:bodyPr/>
                    <a:lstStyle/>
                    <a:p>
                      <a:endParaRPr lang="en-US" sz="800" dirty="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800" dirty="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4741847"/>
                  </a:ext>
                </a:extLst>
              </a:tr>
              <a:tr h="370840">
                <a:tc>
                  <a:txBody>
                    <a:bodyPr/>
                    <a:lstStyle/>
                    <a:p>
                      <a:r>
                        <a:rPr lang="en-US" sz="800" dirty="0"/>
                        <a:t>Initial antidepressant </a:t>
                      </a:r>
                      <a:r>
                        <a:rPr lang="en-US" sz="800" dirty="0" err="1"/>
                        <a:t>class</a:t>
                      </a:r>
                      <a:r>
                        <a:rPr lang="en-US" sz="800" baseline="30000" dirty="0" err="1"/>
                        <a:t>a</a:t>
                      </a:r>
                      <a:endParaRPr lang="en-US" sz="800" baseline="30000" dirty="0"/>
                    </a:p>
                  </a:txBody>
                  <a:tcPr>
                    <a:lnT w="38100" cmpd="sng">
                      <a:noFill/>
                    </a:lnT>
                    <a:solidFill>
                      <a:schemeClr val="accent1"/>
                    </a:solidFill>
                  </a:tcPr>
                </a:tc>
                <a:tc>
                  <a:txBody>
                    <a:bodyPr/>
                    <a:lstStyle/>
                    <a:p>
                      <a:pPr algn="ctr"/>
                      <a:r>
                        <a:rPr lang="en-US" sz="800" b="1" dirty="0"/>
                        <a:t>N</a:t>
                      </a:r>
                    </a:p>
                  </a:txBody>
                  <a:tcPr anchor="ctr">
                    <a:lnT w="38100" cmpd="sng">
                      <a:noFill/>
                    </a:lnT>
                    <a:solidFill>
                      <a:schemeClr val="accent1"/>
                    </a:solidFill>
                  </a:tcPr>
                </a:tc>
                <a:tc>
                  <a:txBody>
                    <a:bodyPr/>
                    <a:lstStyle/>
                    <a:p>
                      <a:pPr algn="ctr"/>
                      <a:r>
                        <a:rPr lang="en-US" sz="800" b="1" dirty="0"/>
                        <a:t>N</a:t>
                      </a:r>
                    </a:p>
                  </a:txBody>
                  <a:tcPr anchor="ctr">
                    <a:lnT w="38100" cmpd="sng">
                      <a:noFill/>
                    </a:lnT>
                    <a:solidFill>
                      <a:schemeClr val="accent1"/>
                    </a:solidFill>
                  </a:tcPr>
                </a:tc>
                <a:tc>
                  <a:txBody>
                    <a:bodyPr/>
                    <a:lstStyle/>
                    <a:p>
                      <a:pPr algn="ctr"/>
                      <a:r>
                        <a:rPr lang="en-US" sz="800" b="1" dirty="0"/>
                        <a:t>%</a:t>
                      </a:r>
                    </a:p>
                  </a:txBody>
                  <a:tcPr anchor="ctr">
                    <a:lnT w="38100" cmpd="sng">
                      <a:noFill/>
                    </a:lnT>
                    <a:solidFill>
                      <a:schemeClr val="accent1"/>
                    </a:solidFill>
                  </a:tcPr>
                </a:tc>
                <a:tc>
                  <a:txBody>
                    <a:bodyPr/>
                    <a:lstStyle/>
                    <a:p>
                      <a:pPr algn="ctr"/>
                      <a:r>
                        <a:rPr lang="en-US" sz="800" b="1" dirty="0"/>
                        <a:t>99% CI</a:t>
                      </a:r>
                    </a:p>
                  </a:txBody>
                  <a:tcPr anchor="ctr">
                    <a:lnT w="38100" cmpd="sng">
                      <a:noFill/>
                    </a:lnT>
                    <a:solidFill>
                      <a:schemeClr val="accent1"/>
                    </a:solidFill>
                  </a:tcPr>
                </a:tc>
                <a:tc>
                  <a:txBody>
                    <a:bodyPr/>
                    <a:lstStyle/>
                    <a:p>
                      <a:pPr algn="ctr"/>
                      <a:r>
                        <a:rPr lang="en-US" sz="800" b="1" dirty="0"/>
                        <a:t>N</a:t>
                      </a:r>
                    </a:p>
                  </a:txBody>
                  <a:tcPr anchor="ctr">
                    <a:lnT w="38100" cmpd="sng">
                      <a:noFill/>
                    </a:lnT>
                    <a:solidFill>
                      <a:schemeClr val="accent1"/>
                    </a:solidFill>
                  </a:tcPr>
                </a:tc>
                <a:tc>
                  <a:txBody>
                    <a:bodyPr/>
                    <a:lstStyle/>
                    <a:p>
                      <a:pPr algn="ctr"/>
                      <a:r>
                        <a:rPr lang="en-US" sz="800" b="1" dirty="0"/>
                        <a:t>%</a:t>
                      </a:r>
                    </a:p>
                  </a:txBody>
                  <a:tcPr anchor="ctr">
                    <a:lnT w="38100" cmpd="sng">
                      <a:noFill/>
                    </a:lnT>
                    <a:solidFill>
                      <a:schemeClr val="accent1"/>
                    </a:solidFill>
                  </a:tcPr>
                </a:tc>
                <a:tc>
                  <a:txBody>
                    <a:bodyPr/>
                    <a:lstStyle/>
                    <a:p>
                      <a:pPr algn="ctr"/>
                      <a:r>
                        <a:rPr lang="en-US" sz="800" b="1" dirty="0"/>
                        <a:t>99% CI</a:t>
                      </a:r>
                    </a:p>
                  </a:txBody>
                  <a:tcPr anchor="ctr">
                    <a:lnT w="38100" cmpd="sng">
                      <a:noFill/>
                    </a:lnT>
                    <a:solidFill>
                      <a:schemeClr val="accent1"/>
                    </a:solidFill>
                  </a:tcPr>
                </a:tc>
                <a:tc>
                  <a:txBody>
                    <a:bodyPr/>
                    <a:lstStyle/>
                    <a:p>
                      <a:pPr algn="ctr"/>
                      <a:r>
                        <a:rPr lang="en-US" sz="800" b="1" dirty="0"/>
                        <a:t>N</a:t>
                      </a:r>
                    </a:p>
                  </a:txBody>
                  <a:tcPr anchor="ctr">
                    <a:lnT w="38100" cmpd="sng">
                      <a:noFill/>
                    </a:lnT>
                    <a:solidFill>
                      <a:schemeClr val="accent1"/>
                    </a:solidFill>
                  </a:tcPr>
                </a:tc>
                <a:tc>
                  <a:txBody>
                    <a:bodyPr/>
                    <a:lstStyle/>
                    <a:p>
                      <a:pPr algn="ctr"/>
                      <a:r>
                        <a:rPr lang="en-US" sz="800" b="1" dirty="0"/>
                        <a:t>%</a:t>
                      </a:r>
                    </a:p>
                  </a:txBody>
                  <a:tcPr anchor="ctr">
                    <a:lnT w="38100" cmpd="sng">
                      <a:noFill/>
                    </a:lnT>
                    <a:solidFill>
                      <a:schemeClr val="accent1"/>
                    </a:solidFill>
                  </a:tcPr>
                </a:tc>
                <a:tc>
                  <a:txBody>
                    <a:bodyPr/>
                    <a:lstStyle/>
                    <a:p>
                      <a:pPr algn="ctr"/>
                      <a:r>
                        <a:rPr lang="en-US" sz="800" b="1" dirty="0"/>
                        <a:t>99% CI</a:t>
                      </a:r>
                    </a:p>
                  </a:txBody>
                  <a:tcPr anchor="ctr">
                    <a:lnT w="38100" cmpd="sng">
                      <a:noFill/>
                    </a:lnT>
                    <a:solidFill>
                      <a:schemeClr val="accent1"/>
                    </a:solidFill>
                  </a:tcPr>
                </a:tc>
                <a:tc>
                  <a:txBody>
                    <a:bodyPr/>
                    <a:lstStyle/>
                    <a:p>
                      <a:pPr algn="ctr"/>
                      <a:r>
                        <a:rPr lang="en-US" sz="800" b="1" dirty="0"/>
                        <a:t>N</a:t>
                      </a:r>
                    </a:p>
                  </a:txBody>
                  <a:tcPr anchor="ctr">
                    <a:lnT w="38100" cmpd="sng">
                      <a:noFill/>
                    </a:lnT>
                    <a:solidFill>
                      <a:schemeClr val="accent1"/>
                    </a:solidFill>
                  </a:tcPr>
                </a:tc>
                <a:tc>
                  <a:txBody>
                    <a:bodyPr/>
                    <a:lstStyle/>
                    <a:p>
                      <a:pPr algn="ctr"/>
                      <a:r>
                        <a:rPr lang="en-US" sz="800" b="1" dirty="0"/>
                        <a:t>%</a:t>
                      </a:r>
                    </a:p>
                  </a:txBody>
                  <a:tcPr anchor="ctr">
                    <a:lnT w="38100" cmpd="sng">
                      <a:noFill/>
                    </a:lnT>
                    <a:solidFill>
                      <a:schemeClr val="accent1"/>
                    </a:solidFill>
                  </a:tcPr>
                </a:tc>
                <a:tc>
                  <a:txBody>
                    <a:bodyPr/>
                    <a:lstStyle/>
                    <a:p>
                      <a:pPr algn="ctr"/>
                      <a:r>
                        <a:rPr lang="en-US" sz="800" b="1" dirty="0"/>
                        <a:t>99% CI</a:t>
                      </a:r>
                    </a:p>
                  </a:txBody>
                  <a:tcPr anchor="ctr">
                    <a:lnT w="38100" cmpd="sng">
                      <a:noFill/>
                    </a:lnT>
                    <a:solidFill>
                      <a:schemeClr val="accent1"/>
                    </a:solidFill>
                  </a:tcPr>
                </a:tc>
                <a:tc>
                  <a:txBody>
                    <a:bodyPr/>
                    <a:lstStyle/>
                    <a:p>
                      <a:pPr algn="ctr"/>
                      <a:r>
                        <a:rPr lang="en-US" sz="800" b="1" i="1" dirty="0"/>
                        <a:t>X</a:t>
                      </a:r>
                      <a:r>
                        <a:rPr lang="en-US" sz="800" b="1" i="1" baseline="30000" dirty="0"/>
                        <a:t>2b</a:t>
                      </a:r>
                    </a:p>
                  </a:txBody>
                  <a:tcPr anchor="ctr">
                    <a:lnT w="38100" cmpd="sng">
                      <a:noFill/>
                    </a:lnT>
                    <a:solidFill>
                      <a:schemeClr val="accent1"/>
                    </a:solidFill>
                  </a:tcPr>
                </a:tc>
                <a:tc>
                  <a:txBody>
                    <a:bodyPr/>
                    <a:lstStyle/>
                    <a:p>
                      <a:pPr algn="ctr"/>
                      <a:r>
                        <a:rPr lang="en-US" sz="800" b="1" i="1" dirty="0"/>
                        <a:t>p</a:t>
                      </a:r>
                    </a:p>
                  </a:txBody>
                  <a:tcPr anchor="ctr">
                    <a:lnT w="38100" cmpd="sng">
                      <a:noFill/>
                    </a:lnT>
                    <a:solidFill>
                      <a:schemeClr val="accent1"/>
                    </a:solidFill>
                  </a:tcPr>
                </a:tc>
                <a:extLst>
                  <a:ext uri="{0D108BD9-81ED-4DB2-BD59-A6C34878D82A}">
                    <a16:rowId xmlns:a16="http://schemas.microsoft.com/office/drawing/2014/main" val="2756627149"/>
                  </a:ext>
                </a:extLst>
              </a:tr>
              <a:tr h="370840">
                <a:tc>
                  <a:txBody>
                    <a:bodyPr/>
                    <a:lstStyle/>
                    <a:p>
                      <a:r>
                        <a:rPr lang="en-US" sz="800" dirty="0">
                          <a:solidFill>
                            <a:schemeClr val="accent3"/>
                          </a:solidFill>
                        </a:rPr>
                        <a:t>Total</a:t>
                      </a:r>
                    </a:p>
                  </a:txBody>
                  <a:tcPr anchor="ctr"/>
                </a:tc>
                <a:tc>
                  <a:txBody>
                    <a:bodyPr/>
                    <a:lstStyle/>
                    <a:p>
                      <a:pPr algn="ctr"/>
                      <a:r>
                        <a:rPr lang="en-US" sz="800" dirty="0">
                          <a:solidFill>
                            <a:schemeClr val="accent3"/>
                          </a:solidFill>
                        </a:rPr>
                        <a:t>4,617</a:t>
                      </a:r>
                    </a:p>
                  </a:txBody>
                  <a:tcPr anchor="ctr"/>
                </a:tc>
                <a:tc>
                  <a:txBody>
                    <a:bodyPr/>
                    <a:lstStyle/>
                    <a:p>
                      <a:pPr algn="ctr"/>
                      <a:r>
                        <a:rPr lang="en-US" sz="800" dirty="0">
                          <a:solidFill>
                            <a:schemeClr val="accent3"/>
                          </a:solidFill>
                        </a:rPr>
                        <a:t>2,943</a:t>
                      </a:r>
                    </a:p>
                  </a:txBody>
                  <a:tcPr anchor="ctr"/>
                </a:tc>
                <a:tc>
                  <a:txBody>
                    <a:bodyPr/>
                    <a:lstStyle/>
                    <a:p>
                      <a:pPr algn="ctr"/>
                      <a:r>
                        <a:rPr lang="en-US" sz="800" dirty="0">
                          <a:solidFill>
                            <a:schemeClr val="accent3"/>
                          </a:solidFill>
                        </a:rPr>
                        <a:t>63.7</a:t>
                      </a:r>
                    </a:p>
                  </a:txBody>
                  <a:tcPr anchor="ctr"/>
                </a:tc>
                <a:tc>
                  <a:txBody>
                    <a:bodyPr/>
                    <a:lstStyle/>
                    <a:p>
                      <a:pPr algn="ctr"/>
                      <a:r>
                        <a:rPr lang="en-US" sz="800" dirty="0">
                          <a:solidFill>
                            <a:schemeClr val="accent3"/>
                          </a:solidFill>
                        </a:rPr>
                        <a:t>61.9-65.5</a:t>
                      </a:r>
                    </a:p>
                  </a:txBody>
                  <a:tcPr anchor="ctr"/>
                </a:tc>
                <a:tc>
                  <a:txBody>
                    <a:bodyPr/>
                    <a:lstStyle/>
                    <a:p>
                      <a:pPr algn="ctr"/>
                      <a:r>
                        <a:rPr lang="en-US" sz="800" dirty="0">
                          <a:solidFill>
                            <a:schemeClr val="accent3"/>
                          </a:solidFill>
                        </a:rPr>
                        <a:t>671</a:t>
                      </a:r>
                    </a:p>
                  </a:txBody>
                  <a:tcPr anchor="ctr"/>
                </a:tc>
                <a:tc>
                  <a:txBody>
                    <a:bodyPr/>
                    <a:lstStyle/>
                    <a:p>
                      <a:pPr algn="ctr"/>
                      <a:r>
                        <a:rPr lang="en-US" sz="800" dirty="0">
                          <a:solidFill>
                            <a:schemeClr val="accent3"/>
                          </a:solidFill>
                        </a:rPr>
                        <a:t>14.5</a:t>
                      </a:r>
                    </a:p>
                  </a:txBody>
                  <a:tcPr anchor="ctr"/>
                </a:tc>
                <a:tc>
                  <a:txBody>
                    <a:bodyPr/>
                    <a:lstStyle/>
                    <a:p>
                      <a:pPr algn="ctr"/>
                      <a:r>
                        <a:rPr lang="en-US" sz="800" dirty="0">
                          <a:solidFill>
                            <a:schemeClr val="accent3"/>
                          </a:solidFill>
                        </a:rPr>
                        <a:t>13.3-15.9</a:t>
                      </a:r>
                    </a:p>
                  </a:txBody>
                  <a:tcPr anchor="ctr"/>
                </a:tc>
                <a:tc>
                  <a:txBody>
                    <a:bodyPr/>
                    <a:lstStyle/>
                    <a:p>
                      <a:pPr algn="ctr"/>
                      <a:r>
                        <a:rPr lang="en-US" sz="800" dirty="0">
                          <a:solidFill>
                            <a:schemeClr val="accent3"/>
                          </a:solidFill>
                        </a:rPr>
                        <a:t>59</a:t>
                      </a:r>
                    </a:p>
                  </a:txBody>
                  <a:tcPr anchor="ctr"/>
                </a:tc>
                <a:tc>
                  <a:txBody>
                    <a:bodyPr/>
                    <a:lstStyle/>
                    <a:p>
                      <a:pPr algn="ctr"/>
                      <a:r>
                        <a:rPr lang="en-US" sz="800" dirty="0">
                          <a:solidFill>
                            <a:schemeClr val="accent3"/>
                          </a:solidFill>
                        </a:rPr>
                        <a:t>1.3</a:t>
                      </a:r>
                    </a:p>
                  </a:txBody>
                  <a:tcPr anchor="ctr"/>
                </a:tc>
                <a:tc>
                  <a:txBody>
                    <a:bodyPr/>
                    <a:lstStyle/>
                    <a:p>
                      <a:pPr algn="ctr"/>
                      <a:r>
                        <a:rPr lang="en-US" sz="800" dirty="0">
                          <a:solidFill>
                            <a:schemeClr val="accent3"/>
                          </a:solidFill>
                        </a:rPr>
                        <a:t>.9-18</a:t>
                      </a:r>
                    </a:p>
                  </a:txBody>
                  <a:tcPr anchor="ctr"/>
                </a:tc>
                <a:tc>
                  <a:txBody>
                    <a:bodyPr/>
                    <a:lstStyle/>
                    <a:p>
                      <a:pPr algn="ctr"/>
                      <a:r>
                        <a:rPr lang="en-US" sz="800" dirty="0">
                          <a:solidFill>
                            <a:schemeClr val="accent3"/>
                          </a:solidFill>
                        </a:rPr>
                        <a:t>944</a:t>
                      </a:r>
                    </a:p>
                  </a:txBody>
                  <a:tcPr anchor="ctr"/>
                </a:tc>
                <a:tc>
                  <a:txBody>
                    <a:bodyPr/>
                    <a:lstStyle/>
                    <a:p>
                      <a:pPr algn="ctr"/>
                      <a:r>
                        <a:rPr lang="en-US" sz="800" dirty="0">
                          <a:solidFill>
                            <a:schemeClr val="accent3"/>
                          </a:solidFill>
                        </a:rPr>
                        <a:t>20.4</a:t>
                      </a:r>
                    </a:p>
                  </a:txBody>
                  <a:tcPr anchor="ctr"/>
                </a:tc>
                <a:tc>
                  <a:txBody>
                    <a:bodyPr/>
                    <a:lstStyle/>
                    <a:p>
                      <a:pPr algn="ctr"/>
                      <a:r>
                        <a:rPr lang="en-US" sz="800" dirty="0">
                          <a:solidFill>
                            <a:schemeClr val="accent3"/>
                          </a:solidFill>
                        </a:rPr>
                        <a:t>19.0-22.0</a:t>
                      </a:r>
                    </a:p>
                  </a:txBody>
                  <a:tcPr anchor="ctr"/>
                </a:tc>
                <a:tc>
                  <a:txBody>
                    <a:bodyPr/>
                    <a:lstStyle/>
                    <a:p>
                      <a:pPr algn="ctr"/>
                      <a:r>
                        <a:rPr lang="en-US" sz="800" dirty="0">
                          <a:solidFill>
                            <a:schemeClr val="accent3"/>
                          </a:solidFill>
                        </a:rPr>
                        <a:t>535.5</a:t>
                      </a:r>
                    </a:p>
                  </a:txBody>
                  <a:tcPr anchor="ctr"/>
                </a:tc>
                <a:tc>
                  <a:txBody>
                    <a:bodyPr/>
                    <a:lstStyle/>
                    <a:p>
                      <a:pPr algn="ctr"/>
                      <a:r>
                        <a:rPr lang="en-US" sz="800" dirty="0">
                          <a:solidFill>
                            <a:schemeClr val="accent3"/>
                          </a:solidFill>
                        </a:rPr>
                        <a:t>&lt; 0.001</a:t>
                      </a:r>
                    </a:p>
                  </a:txBody>
                  <a:tcPr anchor="ctr"/>
                </a:tc>
                <a:extLst>
                  <a:ext uri="{0D108BD9-81ED-4DB2-BD59-A6C34878D82A}">
                    <a16:rowId xmlns:a16="http://schemas.microsoft.com/office/drawing/2014/main" val="3420773463"/>
                  </a:ext>
                </a:extLst>
              </a:tr>
              <a:tr h="370840">
                <a:tc>
                  <a:txBody>
                    <a:bodyPr/>
                    <a:lstStyle/>
                    <a:p>
                      <a:r>
                        <a:rPr lang="en-US" sz="800" dirty="0">
                          <a:solidFill>
                            <a:schemeClr val="accent3"/>
                          </a:solidFill>
                        </a:rPr>
                        <a:t>SSRI</a:t>
                      </a:r>
                    </a:p>
                  </a:txBody>
                  <a:tcPr anchor="ctr"/>
                </a:tc>
                <a:tc>
                  <a:txBody>
                    <a:bodyPr/>
                    <a:lstStyle/>
                    <a:p>
                      <a:pPr algn="ctr"/>
                      <a:r>
                        <a:rPr lang="en-US" sz="800" dirty="0">
                          <a:solidFill>
                            <a:schemeClr val="accent3"/>
                          </a:solidFill>
                        </a:rPr>
                        <a:t>3,525</a:t>
                      </a:r>
                    </a:p>
                  </a:txBody>
                  <a:tcPr anchor="ctr"/>
                </a:tc>
                <a:tc>
                  <a:txBody>
                    <a:bodyPr/>
                    <a:lstStyle/>
                    <a:p>
                      <a:pPr algn="ctr"/>
                      <a:r>
                        <a:rPr lang="en-US" sz="800" dirty="0">
                          <a:solidFill>
                            <a:schemeClr val="accent3"/>
                          </a:solidFill>
                        </a:rPr>
                        <a:t>2,133</a:t>
                      </a:r>
                    </a:p>
                  </a:txBody>
                  <a:tcPr anchor="ctr"/>
                </a:tc>
                <a:tc>
                  <a:txBody>
                    <a:bodyPr/>
                    <a:lstStyle/>
                    <a:p>
                      <a:pPr algn="ctr"/>
                      <a:r>
                        <a:rPr lang="en-US" sz="800" dirty="0">
                          <a:solidFill>
                            <a:schemeClr val="accent3"/>
                          </a:solidFill>
                        </a:rPr>
                        <a:t>60.5</a:t>
                      </a:r>
                    </a:p>
                  </a:txBody>
                  <a:tcPr anchor="ctr"/>
                </a:tc>
                <a:tc>
                  <a:txBody>
                    <a:bodyPr/>
                    <a:lstStyle/>
                    <a:p>
                      <a:pPr algn="ctr"/>
                      <a:r>
                        <a:rPr lang="en-US" sz="800" dirty="0">
                          <a:solidFill>
                            <a:schemeClr val="accent3"/>
                          </a:solidFill>
                        </a:rPr>
                        <a:t>58.4-62.2</a:t>
                      </a:r>
                    </a:p>
                  </a:txBody>
                  <a:tcPr anchor="ctr"/>
                </a:tc>
                <a:tc>
                  <a:txBody>
                    <a:bodyPr/>
                    <a:lstStyle/>
                    <a:p>
                      <a:pPr algn="ctr"/>
                      <a:r>
                        <a:rPr lang="en-US" sz="800" dirty="0">
                          <a:solidFill>
                            <a:schemeClr val="accent3"/>
                          </a:solidFill>
                        </a:rPr>
                        <a:t>520</a:t>
                      </a:r>
                    </a:p>
                  </a:txBody>
                  <a:tcPr anchor="ctr"/>
                </a:tc>
                <a:tc>
                  <a:txBody>
                    <a:bodyPr/>
                    <a:lstStyle/>
                    <a:p>
                      <a:pPr algn="ctr"/>
                      <a:r>
                        <a:rPr lang="en-US" sz="800" dirty="0">
                          <a:solidFill>
                            <a:schemeClr val="accent3"/>
                          </a:solidFill>
                        </a:rPr>
                        <a:t>14.8</a:t>
                      </a:r>
                    </a:p>
                  </a:txBody>
                  <a:tcPr anchor="ctr"/>
                </a:tc>
                <a:tc>
                  <a:txBody>
                    <a:bodyPr/>
                    <a:lstStyle/>
                    <a:p>
                      <a:pPr algn="ctr"/>
                      <a:r>
                        <a:rPr lang="en-US" sz="800" dirty="0">
                          <a:solidFill>
                            <a:schemeClr val="accent3"/>
                          </a:solidFill>
                        </a:rPr>
                        <a:t>13.3-16.4</a:t>
                      </a:r>
                    </a:p>
                  </a:txBody>
                  <a:tcPr anchor="ctr"/>
                </a:tc>
                <a:tc>
                  <a:txBody>
                    <a:bodyPr/>
                    <a:lstStyle/>
                    <a:p>
                      <a:pPr algn="ctr"/>
                      <a:r>
                        <a:rPr lang="en-US" sz="800" dirty="0">
                          <a:solidFill>
                            <a:schemeClr val="accent3"/>
                          </a:solidFill>
                        </a:rPr>
                        <a:t>41</a:t>
                      </a:r>
                    </a:p>
                  </a:txBody>
                  <a:tcPr anchor="ctr"/>
                </a:tc>
                <a:tc>
                  <a:txBody>
                    <a:bodyPr/>
                    <a:lstStyle/>
                    <a:p>
                      <a:pPr algn="ctr"/>
                      <a:r>
                        <a:rPr lang="en-US" sz="800" dirty="0">
                          <a:solidFill>
                            <a:schemeClr val="accent3"/>
                          </a:solidFill>
                        </a:rPr>
                        <a:t>1.2</a:t>
                      </a:r>
                    </a:p>
                  </a:txBody>
                  <a:tcPr anchor="ctr"/>
                </a:tc>
                <a:tc>
                  <a:txBody>
                    <a:bodyPr/>
                    <a:lstStyle/>
                    <a:p>
                      <a:pPr algn="ctr"/>
                      <a:r>
                        <a:rPr lang="en-US" sz="800" dirty="0">
                          <a:solidFill>
                            <a:schemeClr val="accent3"/>
                          </a:solidFill>
                        </a:rPr>
                        <a:t>.8-1.7</a:t>
                      </a:r>
                    </a:p>
                  </a:txBody>
                  <a:tcPr anchor="ctr"/>
                </a:tc>
                <a:tc>
                  <a:txBody>
                    <a:bodyPr/>
                    <a:lstStyle/>
                    <a:p>
                      <a:pPr algn="ctr"/>
                      <a:r>
                        <a:rPr lang="en-US" sz="800" dirty="0">
                          <a:solidFill>
                            <a:schemeClr val="accent3"/>
                          </a:solidFill>
                        </a:rPr>
                        <a:t>832</a:t>
                      </a:r>
                    </a:p>
                  </a:txBody>
                  <a:tcPr anchor="ctr"/>
                </a:tc>
                <a:tc>
                  <a:txBody>
                    <a:bodyPr/>
                    <a:lstStyle/>
                    <a:p>
                      <a:pPr algn="ctr"/>
                      <a:r>
                        <a:rPr lang="en-US" sz="800" dirty="0">
                          <a:solidFill>
                            <a:schemeClr val="accent3"/>
                          </a:solidFill>
                        </a:rPr>
                        <a:t>23.6</a:t>
                      </a:r>
                    </a:p>
                  </a:txBody>
                  <a:tcPr anchor="ctr"/>
                </a:tc>
                <a:tc>
                  <a:txBody>
                    <a:bodyPr/>
                    <a:lstStyle/>
                    <a:p>
                      <a:pPr algn="ctr"/>
                      <a:r>
                        <a:rPr lang="en-US" sz="800" dirty="0">
                          <a:solidFill>
                            <a:schemeClr val="accent3"/>
                          </a:solidFill>
                        </a:rPr>
                        <a:t>21.8-25.5</a:t>
                      </a:r>
                    </a:p>
                  </a:txBody>
                  <a:tcPr anchor="ctr"/>
                </a:tc>
                <a:tc>
                  <a:txBody>
                    <a:bodyPr/>
                    <a:lstStyle/>
                    <a:p>
                      <a:pPr algn="ctr"/>
                      <a:r>
                        <a:rPr lang="en-US" sz="800" dirty="0">
                          <a:solidFill>
                            <a:schemeClr val="accent3"/>
                          </a:solidFill>
                        </a:rPr>
                        <a:t>592.8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3"/>
                          </a:solidFill>
                        </a:rPr>
                        <a:t>&lt; 0.001</a:t>
                      </a:r>
                    </a:p>
                  </a:txBody>
                  <a:tcPr anchor="ctr"/>
                </a:tc>
                <a:extLst>
                  <a:ext uri="{0D108BD9-81ED-4DB2-BD59-A6C34878D82A}">
                    <a16:rowId xmlns:a16="http://schemas.microsoft.com/office/drawing/2014/main" val="3418871421"/>
                  </a:ext>
                </a:extLst>
              </a:tr>
              <a:tr h="370840">
                <a:tc>
                  <a:txBody>
                    <a:bodyPr/>
                    <a:lstStyle/>
                    <a:p>
                      <a:r>
                        <a:rPr lang="en-US" sz="800" dirty="0">
                          <a:solidFill>
                            <a:schemeClr val="accent3"/>
                          </a:solidFill>
                        </a:rPr>
                        <a:t>SNRI</a:t>
                      </a:r>
                    </a:p>
                  </a:txBody>
                  <a:tcPr anchor="ctr"/>
                </a:tc>
                <a:tc>
                  <a:txBody>
                    <a:bodyPr/>
                    <a:lstStyle/>
                    <a:p>
                      <a:pPr algn="ctr"/>
                      <a:r>
                        <a:rPr lang="en-US" sz="800" dirty="0">
                          <a:solidFill>
                            <a:schemeClr val="accent3"/>
                          </a:solidFill>
                        </a:rPr>
                        <a:t>350</a:t>
                      </a:r>
                    </a:p>
                  </a:txBody>
                  <a:tcPr anchor="ctr"/>
                </a:tc>
                <a:tc>
                  <a:txBody>
                    <a:bodyPr/>
                    <a:lstStyle/>
                    <a:p>
                      <a:pPr algn="ctr"/>
                      <a:r>
                        <a:rPr lang="en-US" sz="800" dirty="0">
                          <a:solidFill>
                            <a:schemeClr val="accent3"/>
                          </a:solidFill>
                        </a:rPr>
                        <a:t>235</a:t>
                      </a:r>
                    </a:p>
                  </a:txBody>
                  <a:tcPr anchor="ctr"/>
                </a:tc>
                <a:tc>
                  <a:txBody>
                    <a:bodyPr/>
                    <a:lstStyle/>
                    <a:p>
                      <a:pPr algn="ctr"/>
                      <a:r>
                        <a:rPr lang="en-US" sz="800" dirty="0">
                          <a:solidFill>
                            <a:schemeClr val="accent3"/>
                          </a:solidFill>
                        </a:rPr>
                        <a:t>67.1</a:t>
                      </a:r>
                    </a:p>
                  </a:txBody>
                  <a:tcPr anchor="ctr"/>
                </a:tc>
                <a:tc>
                  <a:txBody>
                    <a:bodyPr/>
                    <a:lstStyle/>
                    <a:p>
                      <a:pPr algn="ctr"/>
                      <a:r>
                        <a:rPr lang="en-US" sz="800" dirty="0">
                          <a:solidFill>
                            <a:schemeClr val="accent3"/>
                          </a:solidFill>
                        </a:rPr>
                        <a:t>60.4-73.3</a:t>
                      </a:r>
                    </a:p>
                  </a:txBody>
                  <a:tcPr anchor="ctr"/>
                </a:tc>
                <a:tc>
                  <a:txBody>
                    <a:bodyPr/>
                    <a:lstStyle/>
                    <a:p>
                      <a:pPr algn="ctr"/>
                      <a:r>
                        <a:rPr lang="en-US" sz="800" dirty="0">
                          <a:solidFill>
                            <a:schemeClr val="accent3"/>
                          </a:solidFill>
                        </a:rPr>
                        <a:t>17</a:t>
                      </a:r>
                    </a:p>
                  </a:txBody>
                  <a:tcPr anchor="ctr"/>
                </a:tc>
                <a:tc>
                  <a:txBody>
                    <a:bodyPr/>
                    <a:lstStyle/>
                    <a:p>
                      <a:pPr algn="ctr"/>
                      <a:r>
                        <a:rPr lang="en-US" sz="800" dirty="0">
                          <a:solidFill>
                            <a:schemeClr val="accent3"/>
                          </a:solidFill>
                        </a:rPr>
                        <a:t>4.9</a:t>
                      </a:r>
                    </a:p>
                  </a:txBody>
                  <a:tcPr anchor="ctr"/>
                </a:tc>
                <a:tc>
                  <a:txBody>
                    <a:bodyPr/>
                    <a:lstStyle/>
                    <a:p>
                      <a:pPr algn="ctr"/>
                      <a:r>
                        <a:rPr lang="en-US" sz="800" dirty="0">
                          <a:solidFill>
                            <a:schemeClr val="accent3"/>
                          </a:solidFill>
                        </a:rPr>
                        <a:t>2.6-8.8</a:t>
                      </a:r>
                    </a:p>
                  </a:txBody>
                  <a:tcPr anchor="ctr"/>
                </a:tc>
                <a:tc>
                  <a:txBody>
                    <a:bodyPr/>
                    <a:lstStyle/>
                    <a:p>
                      <a:pPr algn="ctr"/>
                      <a:r>
                        <a:rPr lang="en-US" sz="800" dirty="0">
                          <a:solidFill>
                            <a:schemeClr val="accent3"/>
                          </a:solidFill>
                        </a:rPr>
                        <a:t>8</a:t>
                      </a:r>
                    </a:p>
                  </a:txBody>
                  <a:tcPr anchor="ctr"/>
                </a:tc>
                <a:tc>
                  <a:txBody>
                    <a:bodyPr/>
                    <a:lstStyle/>
                    <a:p>
                      <a:pPr algn="ctr"/>
                      <a:r>
                        <a:rPr lang="en-US" sz="800" dirty="0">
                          <a:solidFill>
                            <a:schemeClr val="accent3"/>
                          </a:solidFill>
                        </a:rPr>
                        <a:t>2.3</a:t>
                      </a:r>
                    </a:p>
                  </a:txBody>
                  <a:tcPr anchor="ctr"/>
                </a:tc>
                <a:tc>
                  <a:txBody>
                    <a:bodyPr/>
                    <a:lstStyle/>
                    <a:p>
                      <a:pPr algn="ctr"/>
                      <a:r>
                        <a:rPr lang="en-US" sz="800" dirty="0">
                          <a:solidFill>
                            <a:schemeClr val="accent3"/>
                          </a:solidFill>
                        </a:rPr>
                        <a:t>.9-5.6</a:t>
                      </a:r>
                    </a:p>
                  </a:txBody>
                  <a:tcPr anchor="ctr"/>
                </a:tc>
                <a:tc>
                  <a:txBody>
                    <a:bodyPr/>
                    <a:lstStyle/>
                    <a:p>
                      <a:pPr algn="ctr"/>
                      <a:r>
                        <a:rPr lang="en-US" sz="800" dirty="0">
                          <a:solidFill>
                            <a:schemeClr val="accent3"/>
                          </a:solidFill>
                        </a:rPr>
                        <a:t>90</a:t>
                      </a:r>
                    </a:p>
                  </a:txBody>
                  <a:tcPr anchor="ctr"/>
                </a:tc>
                <a:tc>
                  <a:txBody>
                    <a:bodyPr/>
                    <a:lstStyle/>
                    <a:p>
                      <a:pPr algn="ctr"/>
                      <a:r>
                        <a:rPr lang="en-US" sz="800" dirty="0">
                          <a:solidFill>
                            <a:schemeClr val="accent3"/>
                          </a:solidFill>
                        </a:rPr>
                        <a:t>25.7</a:t>
                      </a:r>
                    </a:p>
                  </a:txBody>
                  <a:tcPr anchor="ctr"/>
                </a:tc>
                <a:tc>
                  <a:txBody>
                    <a:bodyPr/>
                    <a:lstStyle/>
                    <a:p>
                      <a:pPr algn="ctr"/>
                      <a:r>
                        <a:rPr lang="en-US" sz="800" dirty="0">
                          <a:solidFill>
                            <a:schemeClr val="accent3"/>
                          </a:solidFill>
                        </a:rPr>
                        <a:t>20.2-32.3</a:t>
                      </a:r>
                    </a:p>
                  </a:txBody>
                  <a:tcPr anchor="ctr"/>
                </a:tc>
                <a:tc>
                  <a:txBody>
                    <a:bodyPr/>
                    <a:lstStyle/>
                    <a:p>
                      <a:pPr algn="ctr"/>
                      <a:r>
                        <a:rPr lang="en-US" sz="800" dirty="0">
                          <a:solidFill>
                            <a:schemeClr val="accent3"/>
                          </a:solidFill>
                        </a:rPr>
                        <a:t>41.1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3"/>
                          </a:solidFill>
                        </a:rPr>
                        <a:t>&lt; 0.001</a:t>
                      </a:r>
                    </a:p>
                  </a:txBody>
                  <a:tcPr anchor="ctr"/>
                </a:tc>
                <a:extLst>
                  <a:ext uri="{0D108BD9-81ED-4DB2-BD59-A6C34878D82A}">
                    <a16:rowId xmlns:a16="http://schemas.microsoft.com/office/drawing/2014/main" val="3275353326"/>
                  </a:ext>
                </a:extLst>
              </a:tr>
              <a:tr h="370840">
                <a:tc>
                  <a:txBody>
                    <a:bodyPr/>
                    <a:lstStyle/>
                    <a:p>
                      <a:r>
                        <a:rPr lang="en-US" sz="800" dirty="0">
                          <a:solidFill>
                            <a:schemeClr val="accent3"/>
                          </a:solidFill>
                        </a:rPr>
                        <a:t>Tricyclic</a:t>
                      </a:r>
                    </a:p>
                  </a:txBody>
                  <a:tcPr anchor="ctr"/>
                </a:tc>
                <a:tc>
                  <a:txBody>
                    <a:bodyPr/>
                    <a:lstStyle/>
                    <a:p>
                      <a:pPr algn="ctr"/>
                      <a:r>
                        <a:rPr lang="en-US" sz="800" dirty="0">
                          <a:solidFill>
                            <a:schemeClr val="accent3"/>
                          </a:solidFill>
                        </a:rPr>
                        <a:t>92</a:t>
                      </a:r>
                    </a:p>
                  </a:txBody>
                  <a:tcPr anchor="ctr"/>
                </a:tc>
                <a:tc>
                  <a:txBody>
                    <a:bodyPr/>
                    <a:lstStyle/>
                    <a:p>
                      <a:pPr algn="ctr"/>
                      <a:r>
                        <a:rPr lang="en-US" sz="800" dirty="0">
                          <a:solidFill>
                            <a:schemeClr val="accent3"/>
                          </a:solidFill>
                        </a:rPr>
                        <a:t>70</a:t>
                      </a:r>
                    </a:p>
                  </a:txBody>
                  <a:tcPr anchor="ctr"/>
                </a:tc>
                <a:tc>
                  <a:txBody>
                    <a:bodyPr/>
                    <a:lstStyle/>
                    <a:p>
                      <a:pPr algn="ctr"/>
                      <a:r>
                        <a:rPr lang="en-US" sz="800" dirty="0">
                          <a:solidFill>
                            <a:schemeClr val="accent3"/>
                          </a:solidFill>
                        </a:rPr>
                        <a:t>76.1</a:t>
                      </a:r>
                    </a:p>
                  </a:txBody>
                  <a:tcPr anchor="ctr"/>
                </a:tc>
                <a:tc>
                  <a:txBody>
                    <a:bodyPr/>
                    <a:lstStyle/>
                    <a:p>
                      <a:pPr algn="ctr"/>
                      <a:r>
                        <a:rPr lang="en-US" sz="800" dirty="0">
                          <a:solidFill>
                            <a:schemeClr val="accent3"/>
                          </a:solidFill>
                        </a:rPr>
                        <a:t>62.9-85.7</a:t>
                      </a:r>
                    </a:p>
                  </a:txBody>
                  <a:tcPr anchor="ctr"/>
                </a:tc>
                <a:tc>
                  <a:txBody>
                    <a:bodyPr/>
                    <a:lstStyle/>
                    <a:p>
                      <a:pPr algn="ctr"/>
                      <a:r>
                        <a:rPr lang="en-US" sz="800" dirty="0">
                          <a:solidFill>
                            <a:schemeClr val="accent3"/>
                          </a:solidFill>
                        </a:rPr>
                        <a:t>12</a:t>
                      </a:r>
                    </a:p>
                  </a:txBody>
                  <a:tcPr anchor="ctr"/>
                </a:tc>
                <a:tc>
                  <a:txBody>
                    <a:bodyPr/>
                    <a:lstStyle/>
                    <a:p>
                      <a:pPr algn="ctr"/>
                      <a:r>
                        <a:rPr lang="en-US" sz="800" dirty="0">
                          <a:solidFill>
                            <a:schemeClr val="accent3"/>
                          </a:solidFill>
                        </a:rPr>
                        <a:t>13.0</a:t>
                      </a:r>
                    </a:p>
                  </a:txBody>
                  <a:tcPr anchor="ctr"/>
                </a:tc>
                <a:tc>
                  <a:txBody>
                    <a:bodyPr/>
                    <a:lstStyle/>
                    <a:p>
                      <a:pPr algn="ctr"/>
                      <a:r>
                        <a:rPr lang="en-US" sz="800" dirty="0">
                          <a:solidFill>
                            <a:schemeClr val="accent3"/>
                          </a:solidFill>
                        </a:rPr>
                        <a:t>6.3-25.0</a:t>
                      </a:r>
                    </a:p>
                  </a:txBody>
                  <a:tcPr anchor="ctr"/>
                </a:tc>
                <a:tc>
                  <a:txBody>
                    <a:bodyPr/>
                    <a:lstStyle/>
                    <a:p>
                      <a:pPr algn="ctr"/>
                      <a:r>
                        <a:rPr lang="en-US" sz="800" dirty="0">
                          <a:solidFill>
                            <a:schemeClr val="accent3"/>
                          </a:solidFill>
                        </a:rPr>
                        <a:t>3</a:t>
                      </a:r>
                    </a:p>
                  </a:txBody>
                  <a:tcPr anchor="ctr"/>
                </a:tc>
                <a:tc>
                  <a:txBody>
                    <a:bodyPr/>
                    <a:lstStyle/>
                    <a:p>
                      <a:pPr algn="ctr"/>
                      <a:r>
                        <a:rPr lang="en-US" sz="800" dirty="0">
                          <a:solidFill>
                            <a:schemeClr val="accent3"/>
                          </a:solidFill>
                        </a:rPr>
                        <a:t>3.3</a:t>
                      </a:r>
                    </a:p>
                  </a:txBody>
                  <a:tcPr anchor="ctr"/>
                </a:tc>
                <a:tc>
                  <a:txBody>
                    <a:bodyPr/>
                    <a:lstStyle/>
                    <a:p>
                      <a:pPr algn="ctr"/>
                      <a:r>
                        <a:rPr lang="en-US" sz="800" dirty="0">
                          <a:solidFill>
                            <a:schemeClr val="accent3"/>
                          </a:solidFill>
                        </a:rPr>
                        <a:t>.7-13.3</a:t>
                      </a:r>
                    </a:p>
                  </a:txBody>
                  <a:tcPr anchor="ctr"/>
                </a:tc>
                <a:tc>
                  <a:txBody>
                    <a:bodyPr/>
                    <a:lstStyle/>
                    <a:p>
                      <a:pPr algn="ctr"/>
                      <a:r>
                        <a:rPr lang="en-US" sz="800" dirty="0">
                          <a:solidFill>
                            <a:schemeClr val="accent3"/>
                          </a:solidFill>
                        </a:rPr>
                        <a:t>7</a:t>
                      </a:r>
                    </a:p>
                  </a:txBody>
                  <a:tcPr anchor="ctr"/>
                </a:tc>
                <a:tc>
                  <a:txBody>
                    <a:bodyPr/>
                    <a:lstStyle/>
                    <a:p>
                      <a:pPr algn="ctr"/>
                      <a:r>
                        <a:rPr lang="en-US" sz="800" dirty="0">
                          <a:solidFill>
                            <a:schemeClr val="accent3"/>
                          </a:solidFill>
                        </a:rPr>
                        <a:t>7.6</a:t>
                      </a:r>
                    </a:p>
                  </a:txBody>
                  <a:tcPr anchor="ctr"/>
                </a:tc>
                <a:tc>
                  <a:txBody>
                    <a:bodyPr/>
                    <a:lstStyle/>
                    <a:p>
                      <a:pPr algn="ctr"/>
                      <a:r>
                        <a:rPr lang="en-US" sz="800" dirty="0">
                          <a:solidFill>
                            <a:schemeClr val="accent3"/>
                          </a:solidFill>
                        </a:rPr>
                        <a:t>2.9-18.5</a:t>
                      </a:r>
                    </a:p>
                  </a:txBody>
                  <a:tcPr anchor="ctr"/>
                </a:tc>
                <a:tc>
                  <a:txBody>
                    <a:bodyPr/>
                    <a:lstStyle/>
                    <a:p>
                      <a:pPr algn="ctr"/>
                      <a:r>
                        <a:rPr lang="en-US" sz="800" dirty="0">
                          <a:solidFill>
                            <a:schemeClr val="accent3"/>
                          </a:solidFill>
                        </a:rPr>
                        <a:t>7.1</a:t>
                      </a:r>
                    </a:p>
                  </a:txBody>
                  <a:tcPr anchor="ctr"/>
                </a:tc>
                <a:tc>
                  <a:txBody>
                    <a:bodyPr/>
                    <a:lstStyle/>
                    <a:p>
                      <a:pPr algn="ctr"/>
                      <a:r>
                        <a:rPr lang="en-US" sz="800" dirty="0">
                          <a:solidFill>
                            <a:schemeClr val="accent3"/>
                          </a:solidFill>
                        </a:rPr>
                        <a:t>.07</a:t>
                      </a:r>
                    </a:p>
                  </a:txBody>
                  <a:tcPr anchor="ctr"/>
                </a:tc>
                <a:extLst>
                  <a:ext uri="{0D108BD9-81ED-4DB2-BD59-A6C34878D82A}">
                    <a16:rowId xmlns:a16="http://schemas.microsoft.com/office/drawing/2014/main" val="1445937438"/>
                  </a:ext>
                </a:extLst>
              </a:tr>
              <a:tr h="370840">
                <a:tc>
                  <a:txBody>
                    <a:bodyPr/>
                    <a:lstStyle/>
                    <a:p>
                      <a:r>
                        <a:rPr lang="en-US" sz="800" dirty="0" err="1">
                          <a:solidFill>
                            <a:schemeClr val="accent3"/>
                          </a:solidFill>
                        </a:rPr>
                        <a:t>Other</a:t>
                      </a:r>
                      <a:r>
                        <a:rPr lang="en-US" sz="800" baseline="30000" dirty="0" err="1">
                          <a:solidFill>
                            <a:schemeClr val="accent3"/>
                          </a:solidFill>
                        </a:rPr>
                        <a:t>c</a:t>
                      </a:r>
                      <a:endParaRPr lang="en-US" sz="800" baseline="30000" dirty="0">
                        <a:solidFill>
                          <a:schemeClr val="accent3"/>
                        </a:solidFill>
                      </a:endParaRPr>
                    </a:p>
                  </a:txBody>
                  <a:tcPr anchor="ctr"/>
                </a:tc>
                <a:tc>
                  <a:txBody>
                    <a:bodyPr/>
                    <a:lstStyle/>
                    <a:p>
                      <a:pPr algn="ctr"/>
                      <a:r>
                        <a:rPr lang="en-US" sz="800" dirty="0">
                          <a:solidFill>
                            <a:schemeClr val="accent3"/>
                          </a:solidFill>
                        </a:rPr>
                        <a:t>650</a:t>
                      </a:r>
                    </a:p>
                  </a:txBody>
                  <a:tcPr anchor="ctr"/>
                </a:tc>
                <a:tc>
                  <a:txBody>
                    <a:bodyPr/>
                    <a:lstStyle/>
                    <a:p>
                      <a:pPr algn="ctr"/>
                      <a:r>
                        <a:rPr lang="en-US" sz="800" dirty="0">
                          <a:solidFill>
                            <a:schemeClr val="accent3"/>
                          </a:solidFill>
                        </a:rPr>
                        <a:t>505</a:t>
                      </a:r>
                    </a:p>
                  </a:txBody>
                  <a:tcPr anchor="ctr"/>
                </a:tc>
                <a:tc>
                  <a:txBody>
                    <a:bodyPr/>
                    <a:lstStyle/>
                    <a:p>
                      <a:pPr algn="ctr"/>
                      <a:r>
                        <a:rPr lang="en-US" sz="800" dirty="0">
                          <a:solidFill>
                            <a:schemeClr val="accent3"/>
                          </a:solidFill>
                        </a:rPr>
                        <a:t>77.7</a:t>
                      </a:r>
                    </a:p>
                  </a:txBody>
                  <a:tcPr anchor="ctr"/>
                </a:tc>
                <a:tc>
                  <a:txBody>
                    <a:bodyPr/>
                    <a:lstStyle/>
                    <a:p>
                      <a:pPr algn="ctr"/>
                      <a:r>
                        <a:rPr lang="en-US" sz="800" dirty="0">
                          <a:solidFill>
                            <a:schemeClr val="accent3"/>
                          </a:solidFill>
                        </a:rPr>
                        <a:t>73.2-81.6</a:t>
                      </a:r>
                    </a:p>
                  </a:txBody>
                  <a:tcPr anchor="ctr"/>
                </a:tc>
                <a:tc>
                  <a:txBody>
                    <a:bodyPr/>
                    <a:lstStyle/>
                    <a:p>
                      <a:pPr algn="ctr"/>
                      <a:r>
                        <a:rPr lang="en-US" sz="800" dirty="0">
                          <a:solidFill>
                            <a:schemeClr val="accent3"/>
                          </a:solidFill>
                        </a:rPr>
                        <a:t>122</a:t>
                      </a:r>
                    </a:p>
                  </a:txBody>
                  <a:tcPr anchor="ctr"/>
                </a:tc>
                <a:tc>
                  <a:txBody>
                    <a:bodyPr/>
                    <a:lstStyle/>
                    <a:p>
                      <a:pPr algn="ctr"/>
                      <a:r>
                        <a:rPr lang="en-US" sz="800" dirty="0">
                          <a:solidFill>
                            <a:schemeClr val="accent3"/>
                          </a:solidFill>
                        </a:rPr>
                        <a:t>18.8</a:t>
                      </a:r>
                    </a:p>
                  </a:txBody>
                  <a:tcPr anchor="ctr"/>
                </a:tc>
                <a:tc>
                  <a:txBody>
                    <a:bodyPr/>
                    <a:lstStyle/>
                    <a:p>
                      <a:pPr algn="ctr"/>
                      <a:r>
                        <a:rPr lang="en-US" sz="800" dirty="0">
                          <a:solidFill>
                            <a:schemeClr val="accent3"/>
                          </a:solidFill>
                        </a:rPr>
                        <a:t>15.1-23.0</a:t>
                      </a:r>
                    </a:p>
                  </a:txBody>
                  <a:tcPr anchor="ctr"/>
                </a:tc>
                <a:tc>
                  <a:txBody>
                    <a:bodyPr/>
                    <a:lstStyle/>
                    <a:p>
                      <a:pPr algn="ctr"/>
                      <a:r>
                        <a:rPr lang="en-US" sz="800" dirty="0">
                          <a:solidFill>
                            <a:schemeClr val="accent3"/>
                          </a:solidFill>
                        </a:rPr>
                        <a:t>7</a:t>
                      </a:r>
                    </a:p>
                  </a:txBody>
                  <a:tcPr anchor="ctr"/>
                </a:tc>
                <a:tc>
                  <a:txBody>
                    <a:bodyPr/>
                    <a:lstStyle/>
                    <a:p>
                      <a:pPr algn="ctr"/>
                      <a:r>
                        <a:rPr lang="en-US" sz="800" dirty="0">
                          <a:solidFill>
                            <a:schemeClr val="accent3"/>
                          </a:solidFill>
                        </a:rPr>
                        <a:t>1.1</a:t>
                      </a:r>
                    </a:p>
                  </a:txBody>
                  <a:tcPr anchor="ctr"/>
                </a:tc>
                <a:tc>
                  <a:txBody>
                    <a:bodyPr/>
                    <a:lstStyle/>
                    <a:p>
                      <a:pPr algn="ctr"/>
                      <a:r>
                        <a:rPr lang="en-US" sz="800" dirty="0">
                          <a:solidFill>
                            <a:schemeClr val="accent3"/>
                          </a:solidFill>
                        </a:rPr>
                        <a:t>.4-2.8</a:t>
                      </a:r>
                    </a:p>
                  </a:txBody>
                  <a:tcPr anchor="ctr"/>
                </a:tc>
                <a:tc>
                  <a:txBody>
                    <a:bodyPr/>
                    <a:lstStyle/>
                    <a:p>
                      <a:pPr algn="ctr"/>
                      <a:r>
                        <a:rPr lang="en-US" sz="800" dirty="0">
                          <a:solidFill>
                            <a:schemeClr val="accent3"/>
                          </a:solidFill>
                        </a:rPr>
                        <a:t>16</a:t>
                      </a:r>
                    </a:p>
                  </a:txBody>
                  <a:tcPr anchor="ctr"/>
                </a:tc>
                <a:tc>
                  <a:txBody>
                    <a:bodyPr/>
                    <a:lstStyle/>
                    <a:p>
                      <a:pPr algn="ctr"/>
                      <a:r>
                        <a:rPr lang="en-US" sz="800" dirty="0">
                          <a:solidFill>
                            <a:schemeClr val="accent3"/>
                          </a:solidFill>
                        </a:rPr>
                        <a:t>2.5</a:t>
                      </a:r>
                    </a:p>
                  </a:txBody>
                  <a:tcPr anchor="ctr"/>
                </a:tc>
                <a:tc>
                  <a:txBody>
                    <a:bodyPr/>
                    <a:lstStyle/>
                    <a:p>
                      <a:pPr algn="ctr"/>
                      <a:r>
                        <a:rPr lang="en-US" sz="800" dirty="0">
                          <a:solidFill>
                            <a:schemeClr val="accent3"/>
                          </a:solidFill>
                        </a:rPr>
                        <a:t>1.3-4.6</a:t>
                      </a:r>
                    </a:p>
                  </a:txBody>
                  <a:tcPr anchor="ctr"/>
                </a:tc>
                <a:tc>
                  <a:txBody>
                    <a:bodyPr/>
                    <a:lstStyle/>
                    <a:p>
                      <a:pPr algn="ctr"/>
                      <a:r>
                        <a:rPr lang="en-US" sz="800" dirty="0">
                          <a:solidFill>
                            <a:schemeClr val="accent3"/>
                          </a:solidFill>
                        </a:rPr>
                        <a:t>172.6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3"/>
                          </a:solidFill>
                        </a:rPr>
                        <a:t>&lt; 0.001</a:t>
                      </a:r>
                    </a:p>
                  </a:txBody>
                  <a:tcPr anchor="ctr"/>
                </a:tc>
                <a:extLst>
                  <a:ext uri="{0D108BD9-81ED-4DB2-BD59-A6C34878D82A}">
                    <a16:rowId xmlns:a16="http://schemas.microsoft.com/office/drawing/2014/main" val="1742372504"/>
                  </a:ext>
                </a:extLst>
              </a:tr>
            </a:tbl>
          </a:graphicData>
        </a:graphic>
      </p:graphicFrame>
    </p:spTree>
    <p:extLst>
      <p:ext uri="{BB962C8B-B14F-4D97-AF65-F5344CB8AC3E}">
        <p14:creationId xmlns:p14="http://schemas.microsoft.com/office/powerpoint/2010/main" val="117560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extLst>
              <p:ext uri="{D42A27DB-BD31-4B8C-83A1-F6EECF244321}">
                <p14:modId xmlns:p14="http://schemas.microsoft.com/office/powerpoint/2010/main" val="1107869009"/>
              </p:ext>
            </p:extLst>
          </p:nvPr>
        </p:nvGraphicFramePr>
        <p:xfrm>
          <a:off x="762001" y="1045369"/>
          <a:ext cx="7143750" cy="3545681"/>
        </p:xfrm>
        <a:graphic>
          <a:graphicData uri="http://schemas.openxmlformats.org/drawingml/2006/chart">
            <c:chart xmlns:c="http://schemas.openxmlformats.org/drawingml/2006/chart" xmlns:r="http://schemas.openxmlformats.org/officeDocument/2006/relationships" r:id="rId3"/>
          </a:graphicData>
        </a:graphic>
      </p:graphicFrame>
      <p:sp>
        <p:nvSpPr>
          <p:cNvPr id="438278" name="Text Box 6"/>
          <p:cNvSpPr txBox="1">
            <a:spLocks noChangeArrowheads="1"/>
          </p:cNvSpPr>
          <p:nvPr/>
        </p:nvSpPr>
        <p:spPr bwMode="auto">
          <a:xfrm>
            <a:off x="3073004" y="4286251"/>
            <a:ext cx="8001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eaLnBrk="0" fontAlgn="base" hangingPunct="0">
              <a:spcBef>
                <a:spcPct val="0"/>
              </a:spcBef>
              <a:spcAft>
                <a:spcPct val="0"/>
              </a:spcAft>
              <a:defRPr/>
            </a:pPr>
            <a:r>
              <a:rPr lang="en-US" sz="1200" dirty="0">
                <a:solidFill>
                  <a:schemeClr val="accent3"/>
                </a:solidFill>
                <a:latin typeface="Arial" pitchFamily="34" charset="0"/>
                <a:ea typeface="ＭＳ Ｐゴシック" charset="0"/>
                <a:cs typeface="Arial" pitchFamily="34" charset="0"/>
              </a:rPr>
              <a:t>SSRI</a:t>
            </a:r>
          </a:p>
        </p:txBody>
      </p:sp>
      <p:sp>
        <p:nvSpPr>
          <p:cNvPr id="438279" name="Text Box 7"/>
          <p:cNvSpPr txBox="1">
            <a:spLocks noChangeArrowheads="1"/>
          </p:cNvSpPr>
          <p:nvPr/>
        </p:nvSpPr>
        <p:spPr bwMode="auto">
          <a:xfrm>
            <a:off x="5799535" y="4286251"/>
            <a:ext cx="11430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eaLnBrk="0" fontAlgn="base" hangingPunct="0">
              <a:spcBef>
                <a:spcPct val="0"/>
              </a:spcBef>
              <a:spcAft>
                <a:spcPct val="0"/>
              </a:spcAft>
              <a:defRPr/>
            </a:pPr>
            <a:r>
              <a:rPr lang="en-US" sz="1200" dirty="0">
                <a:solidFill>
                  <a:schemeClr val="accent3"/>
                </a:solidFill>
                <a:latin typeface="Arial" pitchFamily="34" charset="0"/>
                <a:ea typeface="ＭＳ Ｐゴシック" charset="0"/>
                <a:cs typeface="Arial" pitchFamily="34" charset="0"/>
              </a:rPr>
              <a:t>Non-SSRI</a:t>
            </a:r>
          </a:p>
        </p:txBody>
      </p:sp>
      <p:sp>
        <p:nvSpPr>
          <p:cNvPr id="3" name="Text Placeholder 2">
            <a:extLst>
              <a:ext uri="{FF2B5EF4-FFF2-40B4-BE49-F238E27FC236}">
                <a16:creationId xmlns:a16="http://schemas.microsoft.com/office/drawing/2014/main" id="{DC957394-0BF2-7F43-A831-26B3A64139FC}"/>
              </a:ext>
            </a:extLst>
          </p:cNvPr>
          <p:cNvSpPr>
            <a:spLocks noGrp="1"/>
          </p:cNvSpPr>
          <p:nvPr>
            <p:ph type="body" sz="quarter" idx="10"/>
          </p:nvPr>
        </p:nvSpPr>
        <p:spPr>
          <a:xfrm>
            <a:off x="0" y="4821489"/>
            <a:ext cx="9144000" cy="322011"/>
          </a:xfrm>
        </p:spPr>
        <p:txBody>
          <a:bodyPr/>
          <a:lstStyle/>
          <a:p>
            <a:r>
              <a:rPr lang="en-US" dirty="0" err="1"/>
              <a:t>Papakostas</a:t>
            </a:r>
            <a:r>
              <a:rPr lang="en-US" dirty="0"/>
              <a:t> GI, et al</a:t>
            </a:r>
            <a:r>
              <a:rPr lang="en-US" i="1" dirty="0"/>
              <a:t>. Biol Psychiatry</a:t>
            </a:r>
            <a:r>
              <a:rPr lang="en-US" dirty="0"/>
              <a:t>. 2008;63:699-704.</a:t>
            </a:r>
          </a:p>
        </p:txBody>
      </p:sp>
      <p:sp>
        <p:nvSpPr>
          <p:cNvPr id="438282" name="Rectangle 10"/>
          <p:cNvSpPr>
            <a:spLocks noGrp="1" noChangeArrowheads="1"/>
          </p:cNvSpPr>
          <p:nvPr>
            <p:ph type="title"/>
          </p:nvPr>
        </p:nvSpPr>
        <p:spPr>
          <a:xfrm>
            <a:off x="312234" y="160037"/>
            <a:ext cx="8530684" cy="497829"/>
          </a:xfrm>
        </p:spPr>
        <p:txBody>
          <a:bodyPr>
            <a:noAutofit/>
          </a:bodyPr>
          <a:lstStyle/>
          <a:p>
            <a:r>
              <a:rPr lang="en-US" sz="2800" dirty="0"/>
              <a:t>Meta-analysis Comparing within (2</a:t>
            </a:r>
            <a:r>
              <a:rPr lang="en-US" sz="2800" baseline="30000" dirty="0"/>
              <a:t>nd</a:t>
            </a:r>
            <a:r>
              <a:rPr lang="en-US" sz="2800" dirty="0"/>
              <a:t> SSRI) vs. Across (Non-SSRI) Class Switches</a:t>
            </a:r>
          </a:p>
        </p:txBody>
      </p:sp>
      <p:sp>
        <p:nvSpPr>
          <p:cNvPr id="8" name="Rectangle 7"/>
          <p:cNvSpPr>
            <a:spLocks noChangeArrowheads="1"/>
          </p:cNvSpPr>
          <p:nvPr/>
        </p:nvSpPr>
        <p:spPr bwMode="auto">
          <a:xfrm>
            <a:off x="4983901" y="1632876"/>
            <a:ext cx="94675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68580" bIns="68580" anchor="b">
            <a:spAutoFit/>
          </a:bodyPr>
          <a:lstStyle/>
          <a:p>
            <a:pPr marL="44054" indent="-44054" defTabSz="685800" eaLnBrk="0" fontAlgn="base" hangingPunct="0">
              <a:spcBef>
                <a:spcPct val="0"/>
              </a:spcBef>
              <a:spcAft>
                <a:spcPct val="0"/>
              </a:spcAft>
              <a:defRPr/>
            </a:pPr>
            <a:r>
              <a:rPr lang="en-US" sz="1200" dirty="0">
                <a:solidFill>
                  <a:schemeClr val="accent3"/>
                </a:solidFill>
                <a:latin typeface="Myriad Pro Semibold"/>
                <a:ea typeface="Arial Unicode MS" pitchFamily="34" charset="-128"/>
                <a:cs typeface="Arial" pitchFamily="34" charset="0"/>
              </a:rPr>
              <a:t>	(</a:t>
            </a:r>
            <a:r>
              <a:rPr lang="en-US" sz="1200" i="1" dirty="0">
                <a:solidFill>
                  <a:schemeClr val="accent3"/>
                </a:solidFill>
                <a:latin typeface="Myriad Pro Semibold"/>
                <a:ea typeface="Arial Unicode MS" pitchFamily="34" charset="-128"/>
                <a:cs typeface="Arial" pitchFamily="34" charset="0"/>
              </a:rPr>
              <a:t>P </a:t>
            </a:r>
            <a:r>
              <a:rPr lang="en-US" sz="1200" dirty="0">
                <a:solidFill>
                  <a:schemeClr val="accent3"/>
                </a:solidFill>
                <a:latin typeface="Myriad Pro Semibold"/>
                <a:ea typeface="Arial Unicode MS" pitchFamily="34" charset="-128"/>
                <a:cs typeface="Arial" pitchFamily="34" charset="0"/>
              </a:rPr>
              <a:t>&lt; 0.05)</a:t>
            </a:r>
          </a:p>
        </p:txBody>
      </p:sp>
      <p:sp>
        <p:nvSpPr>
          <p:cNvPr id="10" name="Rectangle 9"/>
          <p:cNvSpPr>
            <a:spLocks noChangeArrowheads="1"/>
          </p:cNvSpPr>
          <p:nvPr/>
        </p:nvSpPr>
        <p:spPr bwMode="auto">
          <a:xfrm>
            <a:off x="4981744" y="2057721"/>
            <a:ext cx="94675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68580" bIns="68580" anchor="b">
            <a:spAutoFit/>
          </a:bodyPr>
          <a:lstStyle/>
          <a:p>
            <a:pPr marL="44054" indent="-44054" defTabSz="685800" eaLnBrk="0" fontAlgn="base" hangingPunct="0">
              <a:spcBef>
                <a:spcPct val="0"/>
              </a:spcBef>
              <a:spcAft>
                <a:spcPct val="0"/>
              </a:spcAft>
              <a:defRPr/>
            </a:pPr>
            <a:r>
              <a:rPr lang="en-US" sz="1200" dirty="0">
                <a:solidFill>
                  <a:schemeClr val="accent3"/>
                </a:solidFill>
                <a:latin typeface="Myriad Pro Semibold"/>
                <a:ea typeface="Arial Unicode MS" pitchFamily="34" charset="-128"/>
                <a:cs typeface="Arial" pitchFamily="34" charset="0"/>
              </a:rPr>
              <a:t>	(</a:t>
            </a:r>
            <a:r>
              <a:rPr lang="en-US" sz="1200" i="1" dirty="0">
                <a:solidFill>
                  <a:schemeClr val="accent3"/>
                </a:solidFill>
                <a:latin typeface="Myriad Pro Semibold"/>
                <a:ea typeface="Arial Unicode MS" pitchFamily="34" charset="-128"/>
                <a:cs typeface="Arial" pitchFamily="34" charset="0"/>
              </a:rPr>
              <a:t>P </a:t>
            </a:r>
            <a:r>
              <a:rPr lang="en-US" sz="1200" dirty="0">
                <a:solidFill>
                  <a:schemeClr val="accent3"/>
                </a:solidFill>
                <a:latin typeface="Myriad Pro Semibold"/>
                <a:ea typeface="Arial Unicode MS" pitchFamily="34" charset="-128"/>
                <a:cs typeface="Arial" pitchFamily="34" charset="0"/>
              </a:rPr>
              <a:t>= 0.1)</a:t>
            </a:r>
          </a:p>
        </p:txBody>
      </p:sp>
      <p:sp>
        <p:nvSpPr>
          <p:cNvPr id="11" name="Rectangle 4"/>
          <p:cNvSpPr>
            <a:spLocks noChangeArrowheads="1"/>
          </p:cNvSpPr>
          <p:nvPr/>
        </p:nvSpPr>
        <p:spPr bwMode="auto">
          <a:xfrm>
            <a:off x="912367" y="4477992"/>
            <a:ext cx="229489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4290" tIns="34290" rIns="34290" bIns="34290" anchor="b">
            <a:spAutoFit/>
          </a:bodyPr>
          <a:lstStyle/>
          <a:p>
            <a:pPr marL="45244" indent="-45244" defTabSz="685800" eaLnBrk="0" fontAlgn="base" hangingPunct="0">
              <a:spcBef>
                <a:spcPct val="0"/>
              </a:spcBef>
              <a:spcAft>
                <a:spcPct val="0"/>
              </a:spcAft>
              <a:defRPr/>
            </a:pPr>
            <a:r>
              <a:rPr lang="en-US" sz="1200" b="1" dirty="0">
                <a:solidFill>
                  <a:schemeClr val="accent3"/>
                </a:solidFill>
                <a:latin typeface="Arial" pitchFamily="34" charset="0"/>
                <a:ea typeface="ＭＳ Ｐゴシック" charset="0"/>
                <a:cs typeface="Arial" pitchFamily="34" charset="0"/>
              </a:rPr>
              <a:t>	*N = 1496; 4 RTCs.</a:t>
            </a:r>
            <a:endParaRPr lang="en-US" sz="1200" b="1" u="sng" dirty="0">
              <a:solidFill>
                <a:schemeClr val="accent3"/>
              </a:solidFill>
              <a:latin typeface="Arial" pitchFamily="34" charset="0"/>
              <a:ea typeface="ＭＳ Ｐゴシック" charset="0"/>
              <a:cs typeface="Arial" pitchFamily="34" charset="0"/>
            </a:endParaRPr>
          </a:p>
        </p:txBody>
      </p:sp>
      <p:sp>
        <p:nvSpPr>
          <p:cNvPr id="12" name="TextBox 11"/>
          <p:cNvSpPr txBox="1"/>
          <p:nvPr/>
        </p:nvSpPr>
        <p:spPr>
          <a:xfrm rot="16200000">
            <a:off x="157510" y="2591039"/>
            <a:ext cx="1208985" cy="307777"/>
          </a:xfrm>
          <a:prstGeom prst="rect">
            <a:avLst/>
          </a:prstGeom>
          <a:noFill/>
        </p:spPr>
        <p:txBody>
          <a:bodyPr wrap="none" rtlCol="0">
            <a:spAutoFit/>
          </a:bodyPr>
          <a:lstStyle/>
          <a:p>
            <a:pPr algn="ctr" defTabSz="685800" eaLnBrk="0" fontAlgn="base" hangingPunct="0">
              <a:spcBef>
                <a:spcPct val="0"/>
              </a:spcBef>
              <a:spcAft>
                <a:spcPct val="0"/>
              </a:spcAft>
              <a:defRPr/>
            </a:pPr>
            <a:r>
              <a:rPr lang="en-US" sz="1400" b="1" dirty="0">
                <a:solidFill>
                  <a:schemeClr val="accent3"/>
                </a:solidFill>
                <a:ea typeface="ＭＳ Ｐゴシック" charset="0"/>
              </a:rPr>
              <a:t>Patients (%)</a:t>
            </a:r>
          </a:p>
        </p:txBody>
      </p:sp>
    </p:spTree>
    <p:extLst>
      <p:ext uri="{BB962C8B-B14F-4D97-AF65-F5344CB8AC3E}">
        <p14:creationId xmlns:p14="http://schemas.microsoft.com/office/powerpoint/2010/main" val="326651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A picture containing logo&#10;&#10;Description automatically generated">
            <a:extLst>
              <a:ext uri="{FF2B5EF4-FFF2-40B4-BE49-F238E27FC236}">
                <a16:creationId xmlns:a16="http://schemas.microsoft.com/office/drawing/2014/main" id="{267CEF35-817B-7E46-B96B-FC82B04E8153}"/>
              </a:ext>
            </a:extLst>
          </p:cNvPr>
          <p:cNvPicPr>
            <a:picLocks noChangeAspect="1"/>
          </p:cNvPicPr>
          <p:nvPr/>
        </p:nvPicPr>
        <p:blipFill>
          <a:blip r:embed="rId3"/>
          <a:stretch>
            <a:fillRect/>
          </a:stretch>
        </p:blipFill>
        <p:spPr>
          <a:xfrm>
            <a:off x="5096340" y="1917478"/>
            <a:ext cx="3457101" cy="1930477"/>
          </a:xfrm>
          <a:prstGeom prst="rect">
            <a:avLst/>
          </a:prstGeom>
        </p:spPr>
      </p:pic>
      <p:pic>
        <p:nvPicPr>
          <p:cNvPr id="78" name="Content Placeholder 7" descr="A picture containing night&#10;&#10;Description automatically generated">
            <a:extLst>
              <a:ext uri="{FF2B5EF4-FFF2-40B4-BE49-F238E27FC236}">
                <a16:creationId xmlns:a16="http://schemas.microsoft.com/office/drawing/2014/main" id="{E68D2AB7-88F6-2944-9C8E-C8F674BDB39E}"/>
              </a:ext>
            </a:extLst>
          </p:cNvPr>
          <p:cNvPicPr>
            <a:picLocks noGrp="1" noChangeAspect="1"/>
          </p:cNvPicPr>
          <p:nvPr>
            <p:ph sz="quarter" idx="11"/>
          </p:nvPr>
        </p:nvPicPr>
        <p:blipFill>
          <a:blip r:embed="rId4"/>
          <a:stretch>
            <a:fillRect/>
          </a:stretch>
        </p:blipFill>
        <p:spPr>
          <a:xfrm>
            <a:off x="692994" y="1487904"/>
            <a:ext cx="3665889" cy="2148126"/>
          </a:xfrm>
        </p:spPr>
      </p:pic>
      <p:sp>
        <p:nvSpPr>
          <p:cNvPr id="3" name="Text Placeholder 2">
            <a:extLst>
              <a:ext uri="{FF2B5EF4-FFF2-40B4-BE49-F238E27FC236}">
                <a16:creationId xmlns:a16="http://schemas.microsoft.com/office/drawing/2014/main" id="{19B6C333-353A-8147-8C93-175403B82F0D}"/>
              </a:ext>
            </a:extLst>
          </p:cNvPr>
          <p:cNvSpPr>
            <a:spLocks noGrp="1"/>
          </p:cNvSpPr>
          <p:nvPr>
            <p:ph type="body" sz="quarter" idx="10"/>
          </p:nvPr>
        </p:nvSpPr>
        <p:spPr>
          <a:xfrm>
            <a:off x="0" y="4309938"/>
            <a:ext cx="9144000" cy="833562"/>
          </a:xfrm>
        </p:spPr>
        <p:txBody>
          <a:bodyPr/>
          <a:lstStyle/>
          <a:p>
            <a:r>
              <a:rPr lang="en-US" dirty="0"/>
              <a:t>citalopram, </a:t>
            </a:r>
            <a:r>
              <a:rPr lang="en-US" i="1" dirty="0"/>
              <a:t>p</a:t>
            </a:r>
            <a:r>
              <a:rPr lang="en-US" dirty="0"/>
              <a:t> = 0.394; paroxetine, </a:t>
            </a:r>
            <a:r>
              <a:rPr lang="en-US" i="1" dirty="0"/>
              <a:t>p</a:t>
            </a:r>
            <a:r>
              <a:rPr lang="en-US" dirty="0"/>
              <a:t> = 0.877; sertraline </a:t>
            </a:r>
            <a:r>
              <a:rPr lang="en-US" i="1" dirty="0"/>
              <a:t>p</a:t>
            </a:r>
            <a:r>
              <a:rPr lang="en-US" dirty="0"/>
              <a:t> = 0.435</a:t>
            </a:r>
          </a:p>
          <a:p>
            <a:r>
              <a:rPr lang="en-US" dirty="0"/>
              <a:t>ESC = escitalopram; MADRS = Montgomery–</a:t>
            </a:r>
            <a:r>
              <a:rPr lang="en-US" dirty="0" err="1"/>
              <a:t>Åsberg</a:t>
            </a:r>
            <a:r>
              <a:rPr lang="en-US" dirty="0"/>
              <a:t> Depression Rating Scale; VOR = vortioxetine</a:t>
            </a:r>
          </a:p>
          <a:p>
            <a:r>
              <a:rPr lang="en-US" dirty="0"/>
              <a:t>Jacobsen P, et al. </a:t>
            </a:r>
            <a:r>
              <a:rPr lang="en-US" i="1" dirty="0"/>
              <a:t>CNS Spectrums</a:t>
            </a:r>
            <a:r>
              <a:rPr lang="en-US" dirty="0"/>
              <a:t>. 2020. 25(1):50-63.</a:t>
            </a:r>
          </a:p>
        </p:txBody>
      </p:sp>
      <p:sp>
        <p:nvSpPr>
          <p:cNvPr id="2" name="Title 1">
            <a:extLst>
              <a:ext uri="{FF2B5EF4-FFF2-40B4-BE49-F238E27FC236}">
                <a16:creationId xmlns:a16="http://schemas.microsoft.com/office/drawing/2014/main" id="{38D9D622-294B-934B-840B-AAC78DCCEAF4}"/>
              </a:ext>
            </a:extLst>
          </p:cNvPr>
          <p:cNvSpPr>
            <a:spLocks noGrp="1"/>
          </p:cNvSpPr>
          <p:nvPr>
            <p:ph type="title"/>
          </p:nvPr>
        </p:nvSpPr>
        <p:spPr/>
        <p:txBody>
          <a:bodyPr/>
          <a:lstStyle/>
          <a:p>
            <a:r>
              <a:rPr lang="en-US" dirty="0"/>
              <a:t>Efficacy of Switching from SSRIs to Vortioxetine or Escitalopram </a:t>
            </a:r>
          </a:p>
        </p:txBody>
      </p:sp>
      <p:sp>
        <p:nvSpPr>
          <p:cNvPr id="16" name="TextBox 15">
            <a:extLst>
              <a:ext uri="{FF2B5EF4-FFF2-40B4-BE49-F238E27FC236}">
                <a16:creationId xmlns:a16="http://schemas.microsoft.com/office/drawing/2014/main" id="{24D16878-541E-DE42-A56F-3F66F0F6D334}"/>
              </a:ext>
            </a:extLst>
          </p:cNvPr>
          <p:cNvSpPr txBox="1"/>
          <p:nvPr/>
        </p:nvSpPr>
        <p:spPr>
          <a:xfrm>
            <a:off x="409128" y="1357720"/>
            <a:ext cx="344966" cy="230832"/>
          </a:xfrm>
          <a:prstGeom prst="rect">
            <a:avLst/>
          </a:prstGeom>
          <a:noFill/>
        </p:spPr>
        <p:txBody>
          <a:bodyPr wrap="none" rtlCol="0">
            <a:spAutoFit/>
          </a:bodyPr>
          <a:lstStyle/>
          <a:p>
            <a:pPr algn="r"/>
            <a:r>
              <a:rPr lang="en-US" sz="900" dirty="0">
                <a:solidFill>
                  <a:srgbClr val="212121"/>
                </a:solidFill>
              </a:rPr>
              <a:t>2.0</a:t>
            </a:r>
            <a:endParaRPr lang="en-US" sz="900" baseline="30000" dirty="0">
              <a:solidFill>
                <a:srgbClr val="212121"/>
              </a:solidFill>
            </a:endParaRPr>
          </a:p>
        </p:txBody>
      </p:sp>
      <p:sp>
        <p:nvSpPr>
          <p:cNvPr id="17" name="TextBox 16">
            <a:extLst>
              <a:ext uri="{FF2B5EF4-FFF2-40B4-BE49-F238E27FC236}">
                <a16:creationId xmlns:a16="http://schemas.microsoft.com/office/drawing/2014/main" id="{EDFC2CF7-C9C2-4B4A-BC28-8E81F9BF9C0A}"/>
              </a:ext>
            </a:extLst>
          </p:cNvPr>
          <p:cNvSpPr txBox="1"/>
          <p:nvPr/>
        </p:nvSpPr>
        <p:spPr>
          <a:xfrm>
            <a:off x="2033322" y="3733576"/>
            <a:ext cx="1037463" cy="230832"/>
          </a:xfrm>
          <a:prstGeom prst="rect">
            <a:avLst/>
          </a:prstGeom>
          <a:noFill/>
        </p:spPr>
        <p:txBody>
          <a:bodyPr wrap="none" rtlCol="0">
            <a:spAutoFit/>
          </a:bodyPr>
          <a:lstStyle/>
          <a:p>
            <a:pPr algn="ctr"/>
            <a:r>
              <a:rPr lang="en-US" sz="900" b="1" dirty="0">
                <a:solidFill>
                  <a:srgbClr val="212121"/>
                </a:solidFill>
              </a:rPr>
              <a:t>Weeks in Study</a:t>
            </a:r>
            <a:endParaRPr lang="en-US" sz="900" b="1" baseline="30000" dirty="0">
              <a:solidFill>
                <a:srgbClr val="212121"/>
              </a:solidFill>
            </a:endParaRPr>
          </a:p>
        </p:txBody>
      </p:sp>
      <p:sp>
        <p:nvSpPr>
          <p:cNvPr id="18" name="TextBox 17">
            <a:extLst>
              <a:ext uri="{FF2B5EF4-FFF2-40B4-BE49-F238E27FC236}">
                <a16:creationId xmlns:a16="http://schemas.microsoft.com/office/drawing/2014/main" id="{59B2AC3A-8E1D-8243-BCD9-CA0904C5FD9E}"/>
              </a:ext>
            </a:extLst>
          </p:cNvPr>
          <p:cNvSpPr txBox="1"/>
          <p:nvPr/>
        </p:nvSpPr>
        <p:spPr>
          <a:xfrm rot="16200000">
            <a:off x="-905816" y="2436958"/>
            <a:ext cx="2414444" cy="215444"/>
          </a:xfrm>
          <a:prstGeom prst="rect">
            <a:avLst/>
          </a:prstGeom>
          <a:noFill/>
        </p:spPr>
        <p:txBody>
          <a:bodyPr wrap="none" rtlCol="0">
            <a:spAutoFit/>
          </a:bodyPr>
          <a:lstStyle/>
          <a:p>
            <a:pPr algn="ctr"/>
            <a:r>
              <a:rPr lang="en-US" sz="800" b="1" dirty="0">
                <a:solidFill>
                  <a:srgbClr val="212121"/>
                </a:solidFill>
              </a:rPr>
              <a:t>Change From Baseline in MADRS Total Score</a:t>
            </a:r>
          </a:p>
        </p:txBody>
      </p:sp>
      <p:sp>
        <p:nvSpPr>
          <p:cNvPr id="19" name="TextBox 18">
            <a:extLst>
              <a:ext uri="{FF2B5EF4-FFF2-40B4-BE49-F238E27FC236}">
                <a16:creationId xmlns:a16="http://schemas.microsoft.com/office/drawing/2014/main" id="{FC8176D5-5CCE-9C44-ABD7-833231B164D0}"/>
              </a:ext>
            </a:extLst>
          </p:cNvPr>
          <p:cNvSpPr txBox="1"/>
          <p:nvPr/>
        </p:nvSpPr>
        <p:spPr>
          <a:xfrm>
            <a:off x="409127" y="1717484"/>
            <a:ext cx="344967" cy="230832"/>
          </a:xfrm>
          <a:prstGeom prst="rect">
            <a:avLst/>
          </a:prstGeom>
          <a:noFill/>
        </p:spPr>
        <p:txBody>
          <a:bodyPr wrap="none" rtlCol="0">
            <a:spAutoFit/>
          </a:bodyPr>
          <a:lstStyle/>
          <a:p>
            <a:pPr algn="r"/>
            <a:r>
              <a:rPr lang="en-US" sz="900" dirty="0">
                <a:solidFill>
                  <a:srgbClr val="212121"/>
                </a:solidFill>
              </a:rPr>
              <a:t>1.0</a:t>
            </a:r>
            <a:endParaRPr lang="en-US" sz="900" baseline="30000" dirty="0">
              <a:solidFill>
                <a:srgbClr val="212121"/>
              </a:solidFill>
            </a:endParaRPr>
          </a:p>
        </p:txBody>
      </p:sp>
      <p:sp>
        <p:nvSpPr>
          <p:cNvPr id="20" name="TextBox 19">
            <a:extLst>
              <a:ext uri="{FF2B5EF4-FFF2-40B4-BE49-F238E27FC236}">
                <a16:creationId xmlns:a16="http://schemas.microsoft.com/office/drawing/2014/main" id="{B99336F9-1673-4043-9D24-446DC46AA7DE}"/>
              </a:ext>
            </a:extLst>
          </p:cNvPr>
          <p:cNvSpPr txBox="1"/>
          <p:nvPr/>
        </p:nvSpPr>
        <p:spPr>
          <a:xfrm>
            <a:off x="409127" y="2073501"/>
            <a:ext cx="344967" cy="230832"/>
          </a:xfrm>
          <a:prstGeom prst="rect">
            <a:avLst/>
          </a:prstGeom>
          <a:noFill/>
        </p:spPr>
        <p:txBody>
          <a:bodyPr wrap="none" rtlCol="0">
            <a:spAutoFit/>
          </a:bodyPr>
          <a:lstStyle/>
          <a:p>
            <a:pPr algn="r"/>
            <a:r>
              <a:rPr lang="en-US" sz="900" dirty="0">
                <a:solidFill>
                  <a:srgbClr val="212121"/>
                </a:solidFill>
              </a:rPr>
              <a:t>0.0</a:t>
            </a:r>
            <a:endParaRPr lang="en-US" sz="900" baseline="30000" dirty="0">
              <a:solidFill>
                <a:srgbClr val="212121"/>
              </a:solidFill>
            </a:endParaRPr>
          </a:p>
        </p:txBody>
      </p:sp>
      <p:sp>
        <p:nvSpPr>
          <p:cNvPr id="21" name="TextBox 20">
            <a:extLst>
              <a:ext uri="{FF2B5EF4-FFF2-40B4-BE49-F238E27FC236}">
                <a16:creationId xmlns:a16="http://schemas.microsoft.com/office/drawing/2014/main" id="{2E727FA8-3F1A-8E44-9C0F-3839AD75E23E}"/>
              </a:ext>
            </a:extLst>
          </p:cNvPr>
          <p:cNvSpPr txBox="1"/>
          <p:nvPr/>
        </p:nvSpPr>
        <p:spPr>
          <a:xfrm>
            <a:off x="370655" y="2425769"/>
            <a:ext cx="383439" cy="230832"/>
          </a:xfrm>
          <a:prstGeom prst="rect">
            <a:avLst/>
          </a:prstGeom>
          <a:noFill/>
        </p:spPr>
        <p:txBody>
          <a:bodyPr wrap="none" rtlCol="0">
            <a:spAutoFit/>
          </a:bodyPr>
          <a:lstStyle/>
          <a:p>
            <a:pPr algn="r"/>
            <a:r>
              <a:rPr lang="en-US" sz="900" dirty="0">
                <a:solidFill>
                  <a:srgbClr val="212121"/>
                </a:solidFill>
              </a:rPr>
              <a:t>-1.0</a:t>
            </a:r>
            <a:endParaRPr lang="en-US" sz="900" baseline="30000" dirty="0">
              <a:solidFill>
                <a:srgbClr val="212121"/>
              </a:solidFill>
            </a:endParaRPr>
          </a:p>
        </p:txBody>
      </p:sp>
      <p:sp>
        <p:nvSpPr>
          <p:cNvPr id="22" name="TextBox 21">
            <a:extLst>
              <a:ext uri="{FF2B5EF4-FFF2-40B4-BE49-F238E27FC236}">
                <a16:creationId xmlns:a16="http://schemas.microsoft.com/office/drawing/2014/main" id="{133B8390-384E-6B4C-8180-931BA5F37E63}"/>
              </a:ext>
            </a:extLst>
          </p:cNvPr>
          <p:cNvSpPr txBox="1"/>
          <p:nvPr/>
        </p:nvSpPr>
        <p:spPr>
          <a:xfrm>
            <a:off x="370655" y="2774290"/>
            <a:ext cx="383439" cy="230832"/>
          </a:xfrm>
          <a:prstGeom prst="rect">
            <a:avLst/>
          </a:prstGeom>
          <a:noFill/>
        </p:spPr>
        <p:txBody>
          <a:bodyPr wrap="none" rtlCol="0">
            <a:spAutoFit/>
          </a:bodyPr>
          <a:lstStyle/>
          <a:p>
            <a:pPr algn="r"/>
            <a:r>
              <a:rPr lang="en-US" sz="900" dirty="0">
                <a:solidFill>
                  <a:srgbClr val="212121"/>
                </a:solidFill>
              </a:rPr>
              <a:t>-2.0</a:t>
            </a:r>
            <a:endParaRPr lang="en-US" sz="900" baseline="30000" dirty="0">
              <a:solidFill>
                <a:srgbClr val="212121"/>
              </a:solidFill>
            </a:endParaRPr>
          </a:p>
        </p:txBody>
      </p:sp>
      <p:sp>
        <p:nvSpPr>
          <p:cNvPr id="23" name="TextBox 22">
            <a:extLst>
              <a:ext uri="{FF2B5EF4-FFF2-40B4-BE49-F238E27FC236}">
                <a16:creationId xmlns:a16="http://schemas.microsoft.com/office/drawing/2014/main" id="{9FAFD0EE-2937-9240-900A-396AC6DF9470}"/>
              </a:ext>
            </a:extLst>
          </p:cNvPr>
          <p:cNvSpPr txBox="1"/>
          <p:nvPr/>
        </p:nvSpPr>
        <p:spPr>
          <a:xfrm>
            <a:off x="370655" y="3126559"/>
            <a:ext cx="383439" cy="230832"/>
          </a:xfrm>
          <a:prstGeom prst="rect">
            <a:avLst/>
          </a:prstGeom>
          <a:noFill/>
        </p:spPr>
        <p:txBody>
          <a:bodyPr wrap="none" rtlCol="0">
            <a:spAutoFit/>
          </a:bodyPr>
          <a:lstStyle/>
          <a:p>
            <a:pPr algn="r"/>
            <a:r>
              <a:rPr lang="en-US" sz="900" dirty="0">
                <a:solidFill>
                  <a:srgbClr val="212121"/>
                </a:solidFill>
              </a:rPr>
              <a:t>-3.0</a:t>
            </a:r>
            <a:endParaRPr lang="en-US" sz="900" baseline="30000" dirty="0">
              <a:solidFill>
                <a:srgbClr val="212121"/>
              </a:solidFill>
            </a:endParaRPr>
          </a:p>
        </p:txBody>
      </p:sp>
      <p:sp>
        <p:nvSpPr>
          <p:cNvPr id="24" name="TextBox 23">
            <a:extLst>
              <a:ext uri="{FF2B5EF4-FFF2-40B4-BE49-F238E27FC236}">
                <a16:creationId xmlns:a16="http://schemas.microsoft.com/office/drawing/2014/main" id="{FF09D689-B172-1346-BF25-23CA4137C5AC}"/>
              </a:ext>
            </a:extLst>
          </p:cNvPr>
          <p:cNvSpPr txBox="1"/>
          <p:nvPr/>
        </p:nvSpPr>
        <p:spPr>
          <a:xfrm>
            <a:off x="370655" y="3478827"/>
            <a:ext cx="383439" cy="230832"/>
          </a:xfrm>
          <a:prstGeom prst="rect">
            <a:avLst/>
          </a:prstGeom>
          <a:noFill/>
        </p:spPr>
        <p:txBody>
          <a:bodyPr wrap="none" rtlCol="0">
            <a:spAutoFit/>
          </a:bodyPr>
          <a:lstStyle/>
          <a:p>
            <a:pPr algn="r"/>
            <a:r>
              <a:rPr lang="en-US" sz="900" dirty="0">
                <a:solidFill>
                  <a:srgbClr val="212121"/>
                </a:solidFill>
              </a:rPr>
              <a:t>-4.0</a:t>
            </a:r>
            <a:endParaRPr lang="en-US" sz="900" baseline="30000" dirty="0">
              <a:solidFill>
                <a:srgbClr val="212121"/>
              </a:solidFill>
            </a:endParaRPr>
          </a:p>
        </p:txBody>
      </p:sp>
      <p:sp>
        <p:nvSpPr>
          <p:cNvPr id="25" name="TextBox 24">
            <a:extLst>
              <a:ext uri="{FF2B5EF4-FFF2-40B4-BE49-F238E27FC236}">
                <a16:creationId xmlns:a16="http://schemas.microsoft.com/office/drawing/2014/main" id="{4E001C63-1FF7-7C4C-89B9-AB2A567B5054}"/>
              </a:ext>
            </a:extLst>
          </p:cNvPr>
          <p:cNvSpPr txBox="1"/>
          <p:nvPr/>
        </p:nvSpPr>
        <p:spPr>
          <a:xfrm>
            <a:off x="616963" y="3578894"/>
            <a:ext cx="248786" cy="230832"/>
          </a:xfrm>
          <a:prstGeom prst="rect">
            <a:avLst/>
          </a:prstGeom>
          <a:noFill/>
        </p:spPr>
        <p:txBody>
          <a:bodyPr wrap="none" rtlCol="0">
            <a:spAutoFit/>
          </a:bodyPr>
          <a:lstStyle/>
          <a:p>
            <a:pPr algn="r"/>
            <a:r>
              <a:rPr lang="en-US" sz="900" dirty="0">
                <a:solidFill>
                  <a:srgbClr val="212121"/>
                </a:solidFill>
              </a:rPr>
              <a:t>0</a:t>
            </a:r>
            <a:endParaRPr lang="en-US" sz="900" baseline="30000" dirty="0">
              <a:solidFill>
                <a:srgbClr val="212121"/>
              </a:solidFill>
            </a:endParaRPr>
          </a:p>
        </p:txBody>
      </p:sp>
      <p:sp>
        <p:nvSpPr>
          <p:cNvPr id="26" name="TextBox 25">
            <a:extLst>
              <a:ext uri="{FF2B5EF4-FFF2-40B4-BE49-F238E27FC236}">
                <a16:creationId xmlns:a16="http://schemas.microsoft.com/office/drawing/2014/main" id="{444DFA4D-BCC3-8E49-B8CD-205AFD3A08F3}"/>
              </a:ext>
            </a:extLst>
          </p:cNvPr>
          <p:cNvSpPr txBox="1"/>
          <p:nvPr/>
        </p:nvSpPr>
        <p:spPr>
          <a:xfrm>
            <a:off x="1501383" y="3578894"/>
            <a:ext cx="248786" cy="230832"/>
          </a:xfrm>
          <a:prstGeom prst="rect">
            <a:avLst/>
          </a:prstGeom>
          <a:noFill/>
        </p:spPr>
        <p:txBody>
          <a:bodyPr wrap="none" rtlCol="0">
            <a:spAutoFit/>
          </a:bodyPr>
          <a:lstStyle/>
          <a:p>
            <a:pPr algn="r"/>
            <a:r>
              <a:rPr lang="en-US" sz="900" dirty="0">
                <a:solidFill>
                  <a:srgbClr val="212121"/>
                </a:solidFill>
              </a:rPr>
              <a:t>2</a:t>
            </a:r>
            <a:endParaRPr lang="en-US" sz="900" baseline="30000" dirty="0">
              <a:solidFill>
                <a:srgbClr val="212121"/>
              </a:solidFill>
            </a:endParaRPr>
          </a:p>
        </p:txBody>
      </p:sp>
      <p:sp>
        <p:nvSpPr>
          <p:cNvPr id="27" name="TextBox 26">
            <a:extLst>
              <a:ext uri="{FF2B5EF4-FFF2-40B4-BE49-F238E27FC236}">
                <a16:creationId xmlns:a16="http://schemas.microsoft.com/office/drawing/2014/main" id="{9A65C385-1287-534F-8909-F89641CBB715}"/>
              </a:ext>
            </a:extLst>
          </p:cNvPr>
          <p:cNvSpPr txBox="1"/>
          <p:nvPr/>
        </p:nvSpPr>
        <p:spPr>
          <a:xfrm>
            <a:off x="2408288" y="3578894"/>
            <a:ext cx="248786" cy="230832"/>
          </a:xfrm>
          <a:prstGeom prst="rect">
            <a:avLst/>
          </a:prstGeom>
          <a:noFill/>
        </p:spPr>
        <p:txBody>
          <a:bodyPr wrap="none" rtlCol="0">
            <a:spAutoFit/>
          </a:bodyPr>
          <a:lstStyle/>
          <a:p>
            <a:pPr algn="r"/>
            <a:r>
              <a:rPr lang="en-US" sz="900" dirty="0">
                <a:solidFill>
                  <a:srgbClr val="212121"/>
                </a:solidFill>
              </a:rPr>
              <a:t>4</a:t>
            </a:r>
            <a:endParaRPr lang="en-US" sz="900" baseline="30000" dirty="0">
              <a:solidFill>
                <a:srgbClr val="212121"/>
              </a:solidFill>
            </a:endParaRPr>
          </a:p>
        </p:txBody>
      </p:sp>
      <p:sp>
        <p:nvSpPr>
          <p:cNvPr id="28" name="TextBox 27">
            <a:extLst>
              <a:ext uri="{FF2B5EF4-FFF2-40B4-BE49-F238E27FC236}">
                <a16:creationId xmlns:a16="http://schemas.microsoft.com/office/drawing/2014/main" id="{8194E675-230F-974A-BFFE-8F2CE6802FBA}"/>
              </a:ext>
            </a:extLst>
          </p:cNvPr>
          <p:cNvSpPr txBox="1"/>
          <p:nvPr/>
        </p:nvSpPr>
        <p:spPr>
          <a:xfrm>
            <a:off x="3300203" y="3578894"/>
            <a:ext cx="248786" cy="230832"/>
          </a:xfrm>
          <a:prstGeom prst="rect">
            <a:avLst/>
          </a:prstGeom>
          <a:noFill/>
        </p:spPr>
        <p:txBody>
          <a:bodyPr wrap="none" rtlCol="0">
            <a:spAutoFit/>
          </a:bodyPr>
          <a:lstStyle/>
          <a:p>
            <a:pPr algn="r"/>
            <a:r>
              <a:rPr lang="en-US" sz="900" dirty="0">
                <a:solidFill>
                  <a:srgbClr val="212121"/>
                </a:solidFill>
              </a:rPr>
              <a:t>6</a:t>
            </a:r>
            <a:endParaRPr lang="en-US" sz="900" baseline="30000" dirty="0">
              <a:solidFill>
                <a:srgbClr val="212121"/>
              </a:solidFill>
            </a:endParaRPr>
          </a:p>
        </p:txBody>
      </p:sp>
      <p:sp>
        <p:nvSpPr>
          <p:cNvPr id="29" name="TextBox 28">
            <a:extLst>
              <a:ext uri="{FF2B5EF4-FFF2-40B4-BE49-F238E27FC236}">
                <a16:creationId xmlns:a16="http://schemas.microsoft.com/office/drawing/2014/main" id="{8F34B3BC-DE69-574A-919D-55AD63BE925A}"/>
              </a:ext>
            </a:extLst>
          </p:cNvPr>
          <p:cNvSpPr txBox="1"/>
          <p:nvPr/>
        </p:nvSpPr>
        <p:spPr>
          <a:xfrm>
            <a:off x="4192118" y="3578894"/>
            <a:ext cx="248786" cy="230832"/>
          </a:xfrm>
          <a:prstGeom prst="rect">
            <a:avLst/>
          </a:prstGeom>
          <a:noFill/>
        </p:spPr>
        <p:txBody>
          <a:bodyPr wrap="none" rtlCol="0">
            <a:spAutoFit/>
          </a:bodyPr>
          <a:lstStyle/>
          <a:p>
            <a:pPr algn="r"/>
            <a:r>
              <a:rPr lang="en-US" sz="900" dirty="0">
                <a:solidFill>
                  <a:srgbClr val="212121"/>
                </a:solidFill>
              </a:rPr>
              <a:t>8</a:t>
            </a:r>
            <a:endParaRPr lang="en-US" sz="900" baseline="30000" dirty="0">
              <a:solidFill>
                <a:srgbClr val="212121"/>
              </a:solidFill>
            </a:endParaRPr>
          </a:p>
        </p:txBody>
      </p:sp>
      <p:sp>
        <p:nvSpPr>
          <p:cNvPr id="30" name="TextBox 29">
            <a:extLst>
              <a:ext uri="{FF2B5EF4-FFF2-40B4-BE49-F238E27FC236}">
                <a16:creationId xmlns:a16="http://schemas.microsoft.com/office/drawing/2014/main" id="{B112A75E-71B7-A044-9D6F-FD4084A5800C}"/>
              </a:ext>
            </a:extLst>
          </p:cNvPr>
          <p:cNvSpPr txBox="1"/>
          <p:nvPr/>
        </p:nvSpPr>
        <p:spPr>
          <a:xfrm>
            <a:off x="1003378" y="1421888"/>
            <a:ext cx="1383712" cy="533479"/>
          </a:xfrm>
          <a:prstGeom prst="rect">
            <a:avLst/>
          </a:prstGeom>
          <a:noFill/>
        </p:spPr>
        <p:txBody>
          <a:bodyPr wrap="none" rtlCol="0">
            <a:spAutoFit/>
          </a:bodyPr>
          <a:lstStyle/>
          <a:p>
            <a:pPr>
              <a:spcAft>
                <a:spcPts val="100"/>
              </a:spcAft>
            </a:pPr>
            <a:r>
              <a:rPr lang="en-US" sz="900" dirty="0">
                <a:solidFill>
                  <a:srgbClr val="212121"/>
                </a:solidFill>
              </a:rPr>
              <a:t>Citalopram/Vortioxetine</a:t>
            </a:r>
          </a:p>
          <a:p>
            <a:pPr>
              <a:spcAft>
                <a:spcPts val="100"/>
              </a:spcAft>
            </a:pPr>
            <a:r>
              <a:rPr lang="en-US" sz="900" dirty="0">
                <a:solidFill>
                  <a:srgbClr val="212121"/>
                </a:solidFill>
              </a:rPr>
              <a:t>Paroxetine/Vortioxetine</a:t>
            </a:r>
            <a:endParaRPr lang="en-US" sz="900" baseline="30000" dirty="0">
              <a:solidFill>
                <a:srgbClr val="212121"/>
              </a:solidFill>
            </a:endParaRPr>
          </a:p>
          <a:p>
            <a:pPr>
              <a:spcAft>
                <a:spcPts val="100"/>
              </a:spcAft>
            </a:pPr>
            <a:r>
              <a:rPr lang="en-US" sz="900" dirty="0">
                <a:solidFill>
                  <a:srgbClr val="212121"/>
                </a:solidFill>
              </a:rPr>
              <a:t>Sertraline/Vortioxetine</a:t>
            </a:r>
            <a:endParaRPr lang="en-US" sz="900" baseline="30000" dirty="0">
              <a:solidFill>
                <a:srgbClr val="212121"/>
              </a:solidFill>
            </a:endParaRPr>
          </a:p>
        </p:txBody>
      </p:sp>
      <p:sp>
        <p:nvSpPr>
          <p:cNvPr id="31" name="TextBox 30">
            <a:extLst>
              <a:ext uri="{FF2B5EF4-FFF2-40B4-BE49-F238E27FC236}">
                <a16:creationId xmlns:a16="http://schemas.microsoft.com/office/drawing/2014/main" id="{88D113EE-8033-804E-BCF2-3EE744ABF7F7}"/>
              </a:ext>
            </a:extLst>
          </p:cNvPr>
          <p:cNvSpPr txBox="1"/>
          <p:nvPr/>
        </p:nvSpPr>
        <p:spPr>
          <a:xfrm>
            <a:off x="2502394" y="1421888"/>
            <a:ext cx="1499128" cy="520655"/>
          </a:xfrm>
          <a:prstGeom prst="rect">
            <a:avLst/>
          </a:prstGeom>
          <a:noFill/>
        </p:spPr>
        <p:txBody>
          <a:bodyPr wrap="none" rtlCol="0">
            <a:spAutoFit/>
          </a:bodyPr>
          <a:lstStyle/>
          <a:p>
            <a:pPr>
              <a:spcAft>
                <a:spcPts val="100"/>
              </a:spcAft>
            </a:pPr>
            <a:r>
              <a:rPr lang="en-US" sz="900" dirty="0">
                <a:solidFill>
                  <a:srgbClr val="212121"/>
                </a:solidFill>
              </a:rPr>
              <a:t>Citalopram/Escitalopram</a:t>
            </a:r>
          </a:p>
          <a:p>
            <a:pPr>
              <a:spcAft>
                <a:spcPts val="100"/>
              </a:spcAft>
            </a:pPr>
            <a:r>
              <a:rPr lang="en-US" sz="900" dirty="0">
                <a:solidFill>
                  <a:srgbClr val="212121"/>
                </a:solidFill>
              </a:rPr>
              <a:t>Paroxetine/ Escitalopram </a:t>
            </a:r>
            <a:br>
              <a:rPr lang="en-US" sz="900" dirty="0">
                <a:solidFill>
                  <a:srgbClr val="212121"/>
                </a:solidFill>
              </a:rPr>
            </a:br>
            <a:r>
              <a:rPr lang="en-US" sz="900" dirty="0">
                <a:solidFill>
                  <a:srgbClr val="212121"/>
                </a:solidFill>
              </a:rPr>
              <a:t>Sertraline/ Escitalopram</a:t>
            </a:r>
            <a:endParaRPr lang="en-US" sz="900" baseline="30000" dirty="0">
              <a:solidFill>
                <a:srgbClr val="212121"/>
              </a:solidFill>
            </a:endParaRPr>
          </a:p>
        </p:txBody>
      </p:sp>
      <p:sp>
        <p:nvSpPr>
          <p:cNvPr id="32" name="TextBox 31">
            <a:extLst>
              <a:ext uri="{FF2B5EF4-FFF2-40B4-BE49-F238E27FC236}">
                <a16:creationId xmlns:a16="http://schemas.microsoft.com/office/drawing/2014/main" id="{31C5F91D-6F5B-7640-A241-18CB1B8D16B6}"/>
              </a:ext>
            </a:extLst>
          </p:cNvPr>
          <p:cNvSpPr txBox="1"/>
          <p:nvPr/>
        </p:nvSpPr>
        <p:spPr>
          <a:xfrm>
            <a:off x="5385201" y="1402328"/>
            <a:ext cx="1505540" cy="507831"/>
          </a:xfrm>
          <a:prstGeom prst="rect">
            <a:avLst/>
          </a:prstGeom>
          <a:noFill/>
        </p:spPr>
        <p:txBody>
          <a:bodyPr wrap="none" rtlCol="0">
            <a:spAutoFit/>
          </a:bodyPr>
          <a:lstStyle/>
          <a:p>
            <a:pPr>
              <a:spcAft>
                <a:spcPts val="100"/>
              </a:spcAft>
            </a:pPr>
            <a:r>
              <a:rPr lang="en-US" sz="900" dirty="0">
                <a:solidFill>
                  <a:srgbClr val="212121"/>
                </a:solidFill>
              </a:rPr>
              <a:t>Citalopram/ Escitalopram </a:t>
            </a:r>
            <a:br>
              <a:rPr lang="en-US" sz="900" dirty="0">
                <a:solidFill>
                  <a:srgbClr val="212121"/>
                </a:solidFill>
              </a:rPr>
            </a:br>
            <a:r>
              <a:rPr lang="en-US" sz="900" dirty="0">
                <a:solidFill>
                  <a:srgbClr val="212121"/>
                </a:solidFill>
              </a:rPr>
              <a:t>Paroxetine/ Escitalopram </a:t>
            </a:r>
            <a:br>
              <a:rPr lang="en-US" sz="900" dirty="0">
                <a:solidFill>
                  <a:srgbClr val="212121"/>
                </a:solidFill>
              </a:rPr>
            </a:br>
            <a:r>
              <a:rPr lang="en-US" sz="900" dirty="0">
                <a:solidFill>
                  <a:srgbClr val="212121"/>
                </a:solidFill>
              </a:rPr>
              <a:t>Sertraline/ Escitalopram</a:t>
            </a:r>
            <a:endParaRPr lang="en-US" sz="900" baseline="30000" dirty="0">
              <a:solidFill>
                <a:srgbClr val="212121"/>
              </a:solidFill>
            </a:endParaRPr>
          </a:p>
        </p:txBody>
      </p:sp>
      <p:sp>
        <p:nvSpPr>
          <p:cNvPr id="33" name="TextBox 32">
            <a:extLst>
              <a:ext uri="{FF2B5EF4-FFF2-40B4-BE49-F238E27FC236}">
                <a16:creationId xmlns:a16="http://schemas.microsoft.com/office/drawing/2014/main" id="{76C62D2E-9EDD-3D49-9230-9C593D0EB9B0}"/>
              </a:ext>
            </a:extLst>
          </p:cNvPr>
          <p:cNvSpPr txBox="1"/>
          <p:nvPr/>
        </p:nvSpPr>
        <p:spPr>
          <a:xfrm>
            <a:off x="7086584" y="1402328"/>
            <a:ext cx="1383712" cy="533479"/>
          </a:xfrm>
          <a:prstGeom prst="rect">
            <a:avLst/>
          </a:prstGeom>
          <a:noFill/>
        </p:spPr>
        <p:txBody>
          <a:bodyPr wrap="none" rtlCol="0">
            <a:spAutoFit/>
          </a:bodyPr>
          <a:lstStyle/>
          <a:p>
            <a:pPr>
              <a:spcAft>
                <a:spcPts val="100"/>
              </a:spcAft>
            </a:pPr>
            <a:r>
              <a:rPr lang="en-US" sz="900" dirty="0">
                <a:solidFill>
                  <a:srgbClr val="212121"/>
                </a:solidFill>
              </a:rPr>
              <a:t>Citalopram/Vortioxetine</a:t>
            </a:r>
          </a:p>
          <a:p>
            <a:pPr>
              <a:spcAft>
                <a:spcPts val="100"/>
              </a:spcAft>
            </a:pPr>
            <a:r>
              <a:rPr lang="en-US" sz="900" dirty="0">
                <a:solidFill>
                  <a:srgbClr val="212121"/>
                </a:solidFill>
              </a:rPr>
              <a:t>Paroxetine/Vortioxetine</a:t>
            </a:r>
            <a:endParaRPr lang="en-US" sz="900" baseline="30000" dirty="0">
              <a:solidFill>
                <a:srgbClr val="212121"/>
              </a:solidFill>
            </a:endParaRPr>
          </a:p>
          <a:p>
            <a:pPr>
              <a:spcAft>
                <a:spcPts val="100"/>
              </a:spcAft>
            </a:pPr>
            <a:r>
              <a:rPr lang="en-US" sz="900" dirty="0">
                <a:solidFill>
                  <a:srgbClr val="212121"/>
                </a:solidFill>
              </a:rPr>
              <a:t>Sertraline/Vortioxetine</a:t>
            </a:r>
            <a:endParaRPr lang="en-US" sz="900" baseline="30000" dirty="0">
              <a:solidFill>
                <a:srgbClr val="212121"/>
              </a:solidFill>
            </a:endParaRPr>
          </a:p>
        </p:txBody>
      </p:sp>
      <p:sp>
        <p:nvSpPr>
          <p:cNvPr id="34" name="TextBox 33">
            <a:extLst>
              <a:ext uri="{FF2B5EF4-FFF2-40B4-BE49-F238E27FC236}">
                <a16:creationId xmlns:a16="http://schemas.microsoft.com/office/drawing/2014/main" id="{8F9DF912-2A54-A847-9E2F-3A2A59D6EC60}"/>
              </a:ext>
            </a:extLst>
          </p:cNvPr>
          <p:cNvSpPr txBox="1"/>
          <p:nvPr/>
        </p:nvSpPr>
        <p:spPr>
          <a:xfrm>
            <a:off x="4766115" y="1802236"/>
            <a:ext cx="377027" cy="230832"/>
          </a:xfrm>
          <a:prstGeom prst="rect">
            <a:avLst/>
          </a:prstGeom>
          <a:noFill/>
        </p:spPr>
        <p:txBody>
          <a:bodyPr wrap="none" rtlCol="0">
            <a:spAutoFit/>
          </a:bodyPr>
          <a:lstStyle/>
          <a:p>
            <a:pPr algn="r"/>
            <a:r>
              <a:rPr lang="en-US" sz="900" dirty="0">
                <a:solidFill>
                  <a:srgbClr val="212121"/>
                </a:solidFill>
              </a:rPr>
              <a:t>100</a:t>
            </a:r>
            <a:endParaRPr lang="en-US" sz="900" baseline="30000" dirty="0">
              <a:solidFill>
                <a:srgbClr val="212121"/>
              </a:solidFill>
            </a:endParaRPr>
          </a:p>
        </p:txBody>
      </p:sp>
      <p:sp>
        <p:nvSpPr>
          <p:cNvPr id="35" name="TextBox 34">
            <a:extLst>
              <a:ext uri="{FF2B5EF4-FFF2-40B4-BE49-F238E27FC236}">
                <a16:creationId xmlns:a16="http://schemas.microsoft.com/office/drawing/2014/main" id="{5F1E7388-14AB-9949-8312-8C4D293B62C4}"/>
              </a:ext>
            </a:extLst>
          </p:cNvPr>
          <p:cNvSpPr txBox="1"/>
          <p:nvPr/>
        </p:nvSpPr>
        <p:spPr>
          <a:xfrm>
            <a:off x="4830235" y="1959632"/>
            <a:ext cx="312907" cy="230832"/>
          </a:xfrm>
          <a:prstGeom prst="rect">
            <a:avLst/>
          </a:prstGeom>
          <a:noFill/>
        </p:spPr>
        <p:txBody>
          <a:bodyPr wrap="none" rtlCol="0">
            <a:spAutoFit/>
          </a:bodyPr>
          <a:lstStyle/>
          <a:p>
            <a:pPr algn="r"/>
            <a:r>
              <a:rPr lang="en-US" sz="900" dirty="0">
                <a:solidFill>
                  <a:srgbClr val="212121"/>
                </a:solidFill>
              </a:rPr>
              <a:t>90</a:t>
            </a:r>
            <a:endParaRPr lang="en-US" sz="900" baseline="30000" dirty="0">
              <a:solidFill>
                <a:srgbClr val="212121"/>
              </a:solidFill>
            </a:endParaRPr>
          </a:p>
        </p:txBody>
      </p:sp>
      <p:sp>
        <p:nvSpPr>
          <p:cNvPr id="36" name="TextBox 35">
            <a:extLst>
              <a:ext uri="{FF2B5EF4-FFF2-40B4-BE49-F238E27FC236}">
                <a16:creationId xmlns:a16="http://schemas.microsoft.com/office/drawing/2014/main" id="{F39CCDBE-D882-E848-8742-2C01ABD96BDE}"/>
              </a:ext>
            </a:extLst>
          </p:cNvPr>
          <p:cNvSpPr txBox="1"/>
          <p:nvPr/>
        </p:nvSpPr>
        <p:spPr>
          <a:xfrm>
            <a:off x="4830235" y="2124524"/>
            <a:ext cx="312907" cy="230832"/>
          </a:xfrm>
          <a:prstGeom prst="rect">
            <a:avLst/>
          </a:prstGeom>
          <a:noFill/>
        </p:spPr>
        <p:txBody>
          <a:bodyPr wrap="none" rtlCol="0">
            <a:spAutoFit/>
          </a:bodyPr>
          <a:lstStyle/>
          <a:p>
            <a:pPr algn="r"/>
            <a:r>
              <a:rPr lang="en-US" sz="900" dirty="0">
                <a:solidFill>
                  <a:srgbClr val="212121"/>
                </a:solidFill>
              </a:rPr>
              <a:t>80</a:t>
            </a:r>
            <a:endParaRPr lang="en-US" sz="900" baseline="30000" dirty="0">
              <a:solidFill>
                <a:srgbClr val="212121"/>
              </a:solidFill>
            </a:endParaRPr>
          </a:p>
        </p:txBody>
      </p:sp>
      <p:sp>
        <p:nvSpPr>
          <p:cNvPr id="37" name="TextBox 36">
            <a:extLst>
              <a:ext uri="{FF2B5EF4-FFF2-40B4-BE49-F238E27FC236}">
                <a16:creationId xmlns:a16="http://schemas.microsoft.com/office/drawing/2014/main" id="{F0606EED-5C57-FE41-AFD9-1F7A79F6B988}"/>
              </a:ext>
            </a:extLst>
          </p:cNvPr>
          <p:cNvSpPr txBox="1"/>
          <p:nvPr/>
        </p:nvSpPr>
        <p:spPr>
          <a:xfrm>
            <a:off x="4830235" y="2296911"/>
            <a:ext cx="312907" cy="230832"/>
          </a:xfrm>
          <a:prstGeom prst="rect">
            <a:avLst/>
          </a:prstGeom>
          <a:noFill/>
        </p:spPr>
        <p:txBody>
          <a:bodyPr wrap="none" rtlCol="0">
            <a:spAutoFit/>
          </a:bodyPr>
          <a:lstStyle/>
          <a:p>
            <a:pPr algn="r"/>
            <a:r>
              <a:rPr lang="en-US" sz="900" dirty="0">
                <a:solidFill>
                  <a:srgbClr val="212121"/>
                </a:solidFill>
              </a:rPr>
              <a:t>70</a:t>
            </a:r>
            <a:endParaRPr lang="en-US" sz="900" baseline="30000" dirty="0">
              <a:solidFill>
                <a:srgbClr val="212121"/>
              </a:solidFill>
            </a:endParaRPr>
          </a:p>
        </p:txBody>
      </p:sp>
      <p:sp>
        <p:nvSpPr>
          <p:cNvPr id="38" name="TextBox 37">
            <a:extLst>
              <a:ext uri="{FF2B5EF4-FFF2-40B4-BE49-F238E27FC236}">
                <a16:creationId xmlns:a16="http://schemas.microsoft.com/office/drawing/2014/main" id="{942E83C0-1176-9540-9DA4-59A353C10C57}"/>
              </a:ext>
            </a:extLst>
          </p:cNvPr>
          <p:cNvSpPr txBox="1"/>
          <p:nvPr/>
        </p:nvSpPr>
        <p:spPr>
          <a:xfrm>
            <a:off x="4830235" y="2458056"/>
            <a:ext cx="312907" cy="230832"/>
          </a:xfrm>
          <a:prstGeom prst="rect">
            <a:avLst/>
          </a:prstGeom>
          <a:noFill/>
        </p:spPr>
        <p:txBody>
          <a:bodyPr wrap="none" rtlCol="0">
            <a:spAutoFit/>
          </a:bodyPr>
          <a:lstStyle/>
          <a:p>
            <a:pPr algn="r"/>
            <a:r>
              <a:rPr lang="en-US" sz="900" dirty="0">
                <a:solidFill>
                  <a:srgbClr val="212121"/>
                </a:solidFill>
              </a:rPr>
              <a:t>60</a:t>
            </a:r>
            <a:endParaRPr lang="en-US" sz="900" baseline="30000" dirty="0">
              <a:solidFill>
                <a:srgbClr val="212121"/>
              </a:solidFill>
            </a:endParaRPr>
          </a:p>
        </p:txBody>
      </p:sp>
      <p:sp>
        <p:nvSpPr>
          <p:cNvPr id="39" name="TextBox 38">
            <a:extLst>
              <a:ext uri="{FF2B5EF4-FFF2-40B4-BE49-F238E27FC236}">
                <a16:creationId xmlns:a16="http://schemas.microsoft.com/office/drawing/2014/main" id="{1675E85F-E09B-9746-B121-8E6F1EDD4A81}"/>
              </a:ext>
            </a:extLst>
          </p:cNvPr>
          <p:cNvSpPr txBox="1"/>
          <p:nvPr/>
        </p:nvSpPr>
        <p:spPr>
          <a:xfrm>
            <a:off x="4830235" y="2619200"/>
            <a:ext cx="312907" cy="230832"/>
          </a:xfrm>
          <a:prstGeom prst="rect">
            <a:avLst/>
          </a:prstGeom>
          <a:noFill/>
        </p:spPr>
        <p:txBody>
          <a:bodyPr wrap="none" rtlCol="0">
            <a:spAutoFit/>
          </a:bodyPr>
          <a:lstStyle/>
          <a:p>
            <a:pPr algn="r"/>
            <a:r>
              <a:rPr lang="en-US" sz="900" dirty="0">
                <a:solidFill>
                  <a:srgbClr val="212121"/>
                </a:solidFill>
              </a:rPr>
              <a:t>50</a:t>
            </a:r>
            <a:endParaRPr lang="en-US" sz="900" baseline="30000" dirty="0">
              <a:solidFill>
                <a:srgbClr val="212121"/>
              </a:solidFill>
            </a:endParaRPr>
          </a:p>
        </p:txBody>
      </p:sp>
      <p:sp>
        <p:nvSpPr>
          <p:cNvPr id="40" name="TextBox 39">
            <a:extLst>
              <a:ext uri="{FF2B5EF4-FFF2-40B4-BE49-F238E27FC236}">
                <a16:creationId xmlns:a16="http://schemas.microsoft.com/office/drawing/2014/main" id="{0AA80C79-2522-4C46-88A7-6F3F1010E793}"/>
              </a:ext>
            </a:extLst>
          </p:cNvPr>
          <p:cNvSpPr txBox="1"/>
          <p:nvPr/>
        </p:nvSpPr>
        <p:spPr>
          <a:xfrm>
            <a:off x="4830235" y="2784092"/>
            <a:ext cx="312907" cy="230832"/>
          </a:xfrm>
          <a:prstGeom prst="rect">
            <a:avLst/>
          </a:prstGeom>
          <a:noFill/>
        </p:spPr>
        <p:txBody>
          <a:bodyPr wrap="none" rtlCol="0">
            <a:spAutoFit/>
          </a:bodyPr>
          <a:lstStyle/>
          <a:p>
            <a:pPr algn="r"/>
            <a:r>
              <a:rPr lang="en-US" sz="900" dirty="0">
                <a:solidFill>
                  <a:srgbClr val="212121"/>
                </a:solidFill>
              </a:rPr>
              <a:t>40</a:t>
            </a:r>
            <a:endParaRPr lang="en-US" sz="900" baseline="30000" dirty="0">
              <a:solidFill>
                <a:srgbClr val="212121"/>
              </a:solidFill>
            </a:endParaRPr>
          </a:p>
        </p:txBody>
      </p:sp>
      <p:sp>
        <p:nvSpPr>
          <p:cNvPr id="41" name="TextBox 40">
            <a:extLst>
              <a:ext uri="{FF2B5EF4-FFF2-40B4-BE49-F238E27FC236}">
                <a16:creationId xmlns:a16="http://schemas.microsoft.com/office/drawing/2014/main" id="{5DB3E490-1901-FB49-B540-75E104AE7F0C}"/>
              </a:ext>
            </a:extLst>
          </p:cNvPr>
          <p:cNvSpPr txBox="1"/>
          <p:nvPr/>
        </p:nvSpPr>
        <p:spPr>
          <a:xfrm>
            <a:off x="4830235" y="2945237"/>
            <a:ext cx="312907" cy="230832"/>
          </a:xfrm>
          <a:prstGeom prst="rect">
            <a:avLst/>
          </a:prstGeom>
          <a:noFill/>
        </p:spPr>
        <p:txBody>
          <a:bodyPr wrap="none" rtlCol="0">
            <a:spAutoFit/>
          </a:bodyPr>
          <a:lstStyle/>
          <a:p>
            <a:pPr algn="r"/>
            <a:r>
              <a:rPr lang="en-US" sz="900" dirty="0">
                <a:solidFill>
                  <a:srgbClr val="212121"/>
                </a:solidFill>
              </a:rPr>
              <a:t>30</a:t>
            </a:r>
            <a:endParaRPr lang="en-US" sz="900" baseline="30000" dirty="0">
              <a:solidFill>
                <a:srgbClr val="212121"/>
              </a:solidFill>
            </a:endParaRPr>
          </a:p>
        </p:txBody>
      </p:sp>
      <p:sp>
        <p:nvSpPr>
          <p:cNvPr id="42" name="TextBox 41">
            <a:extLst>
              <a:ext uri="{FF2B5EF4-FFF2-40B4-BE49-F238E27FC236}">
                <a16:creationId xmlns:a16="http://schemas.microsoft.com/office/drawing/2014/main" id="{F9DA77A6-F44F-4E48-B20D-31AE97A6A6A0}"/>
              </a:ext>
            </a:extLst>
          </p:cNvPr>
          <p:cNvSpPr txBox="1"/>
          <p:nvPr/>
        </p:nvSpPr>
        <p:spPr>
          <a:xfrm>
            <a:off x="4830235" y="3113876"/>
            <a:ext cx="312907" cy="230832"/>
          </a:xfrm>
          <a:prstGeom prst="rect">
            <a:avLst/>
          </a:prstGeom>
          <a:noFill/>
        </p:spPr>
        <p:txBody>
          <a:bodyPr wrap="none" rtlCol="0">
            <a:spAutoFit/>
          </a:bodyPr>
          <a:lstStyle/>
          <a:p>
            <a:pPr algn="r"/>
            <a:r>
              <a:rPr lang="en-US" sz="900" dirty="0">
                <a:solidFill>
                  <a:srgbClr val="212121"/>
                </a:solidFill>
              </a:rPr>
              <a:t>20</a:t>
            </a:r>
            <a:endParaRPr lang="en-US" sz="900" baseline="30000" dirty="0">
              <a:solidFill>
                <a:srgbClr val="212121"/>
              </a:solidFill>
            </a:endParaRPr>
          </a:p>
        </p:txBody>
      </p:sp>
      <p:sp>
        <p:nvSpPr>
          <p:cNvPr id="43" name="TextBox 42">
            <a:extLst>
              <a:ext uri="{FF2B5EF4-FFF2-40B4-BE49-F238E27FC236}">
                <a16:creationId xmlns:a16="http://schemas.microsoft.com/office/drawing/2014/main" id="{C1514DC2-E1E6-7840-9905-C20E2186DA6E}"/>
              </a:ext>
            </a:extLst>
          </p:cNvPr>
          <p:cNvSpPr txBox="1"/>
          <p:nvPr/>
        </p:nvSpPr>
        <p:spPr>
          <a:xfrm>
            <a:off x="4830235" y="3275021"/>
            <a:ext cx="312907" cy="230832"/>
          </a:xfrm>
          <a:prstGeom prst="rect">
            <a:avLst/>
          </a:prstGeom>
          <a:noFill/>
        </p:spPr>
        <p:txBody>
          <a:bodyPr wrap="none" rtlCol="0">
            <a:spAutoFit/>
          </a:bodyPr>
          <a:lstStyle/>
          <a:p>
            <a:pPr algn="r"/>
            <a:r>
              <a:rPr lang="en-US" sz="900" dirty="0">
                <a:solidFill>
                  <a:srgbClr val="212121"/>
                </a:solidFill>
              </a:rPr>
              <a:t>10</a:t>
            </a:r>
            <a:endParaRPr lang="en-US" sz="900" baseline="30000" dirty="0">
              <a:solidFill>
                <a:srgbClr val="212121"/>
              </a:solidFill>
            </a:endParaRPr>
          </a:p>
        </p:txBody>
      </p:sp>
      <p:sp>
        <p:nvSpPr>
          <p:cNvPr id="44" name="TextBox 43">
            <a:extLst>
              <a:ext uri="{FF2B5EF4-FFF2-40B4-BE49-F238E27FC236}">
                <a16:creationId xmlns:a16="http://schemas.microsoft.com/office/drawing/2014/main" id="{50C7BBAB-EB28-EE4A-8B22-8B54F815CB24}"/>
              </a:ext>
            </a:extLst>
          </p:cNvPr>
          <p:cNvSpPr txBox="1"/>
          <p:nvPr/>
        </p:nvSpPr>
        <p:spPr>
          <a:xfrm>
            <a:off x="4894356" y="3439913"/>
            <a:ext cx="248786" cy="230832"/>
          </a:xfrm>
          <a:prstGeom prst="rect">
            <a:avLst/>
          </a:prstGeom>
          <a:noFill/>
        </p:spPr>
        <p:txBody>
          <a:bodyPr wrap="none" rtlCol="0">
            <a:spAutoFit/>
          </a:bodyPr>
          <a:lstStyle/>
          <a:p>
            <a:pPr algn="r"/>
            <a:r>
              <a:rPr lang="en-US" sz="900" dirty="0">
                <a:solidFill>
                  <a:srgbClr val="212121"/>
                </a:solidFill>
              </a:rPr>
              <a:t>0</a:t>
            </a:r>
            <a:endParaRPr lang="en-US" sz="900" baseline="30000" dirty="0">
              <a:solidFill>
                <a:srgbClr val="212121"/>
              </a:solidFill>
            </a:endParaRPr>
          </a:p>
        </p:txBody>
      </p:sp>
      <p:sp>
        <p:nvSpPr>
          <p:cNvPr id="45" name="TextBox 44">
            <a:extLst>
              <a:ext uri="{FF2B5EF4-FFF2-40B4-BE49-F238E27FC236}">
                <a16:creationId xmlns:a16="http://schemas.microsoft.com/office/drawing/2014/main" id="{CF54389A-105E-754A-BC1C-64133487E372}"/>
              </a:ext>
            </a:extLst>
          </p:cNvPr>
          <p:cNvSpPr txBox="1"/>
          <p:nvPr/>
        </p:nvSpPr>
        <p:spPr>
          <a:xfrm rot="16200000">
            <a:off x="3822114" y="2626894"/>
            <a:ext cx="1808508" cy="215444"/>
          </a:xfrm>
          <a:prstGeom prst="rect">
            <a:avLst/>
          </a:prstGeom>
          <a:noFill/>
        </p:spPr>
        <p:txBody>
          <a:bodyPr wrap="none" rtlCol="0">
            <a:spAutoFit/>
          </a:bodyPr>
          <a:lstStyle/>
          <a:p>
            <a:pPr algn="ctr"/>
            <a:r>
              <a:rPr lang="en-US" sz="800" b="1" dirty="0">
                <a:solidFill>
                  <a:srgbClr val="212121"/>
                </a:solidFill>
              </a:rPr>
              <a:t>Patients in MADRS Remission, %</a:t>
            </a:r>
          </a:p>
        </p:txBody>
      </p:sp>
      <p:sp>
        <p:nvSpPr>
          <p:cNvPr id="46" name="TextBox 45">
            <a:extLst>
              <a:ext uri="{FF2B5EF4-FFF2-40B4-BE49-F238E27FC236}">
                <a16:creationId xmlns:a16="http://schemas.microsoft.com/office/drawing/2014/main" id="{71B881F5-686B-D247-B600-0853A9BDC858}"/>
              </a:ext>
            </a:extLst>
          </p:cNvPr>
          <p:cNvSpPr txBox="1"/>
          <p:nvPr/>
        </p:nvSpPr>
        <p:spPr>
          <a:xfrm>
            <a:off x="5366760" y="3543988"/>
            <a:ext cx="421910" cy="230832"/>
          </a:xfrm>
          <a:prstGeom prst="rect">
            <a:avLst/>
          </a:prstGeom>
          <a:noFill/>
        </p:spPr>
        <p:txBody>
          <a:bodyPr wrap="none" rtlCol="0">
            <a:spAutoFit/>
          </a:bodyPr>
          <a:lstStyle/>
          <a:p>
            <a:pPr>
              <a:spcAft>
                <a:spcPts val="100"/>
              </a:spcAft>
            </a:pPr>
            <a:r>
              <a:rPr lang="en-US" sz="900" dirty="0">
                <a:solidFill>
                  <a:srgbClr val="212121"/>
                </a:solidFill>
              </a:rPr>
              <a:t>ESC</a:t>
            </a:r>
            <a:endParaRPr lang="en-US" sz="900" baseline="30000" dirty="0">
              <a:solidFill>
                <a:srgbClr val="212121"/>
              </a:solidFill>
            </a:endParaRPr>
          </a:p>
        </p:txBody>
      </p:sp>
      <p:sp>
        <p:nvSpPr>
          <p:cNvPr id="47" name="TextBox 46">
            <a:extLst>
              <a:ext uri="{FF2B5EF4-FFF2-40B4-BE49-F238E27FC236}">
                <a16:creationId xmlns:a16="http://schemas.microsoft.com/office/drawing/2014/main" id="{C2E5FDB0-4319-7A46-B135-6254F4054F86}"/>
              </a:ext>
            </a:extLst>
          </p:cNvPr>
          <p:cNvSpPr txBox="1"/>
          <p:nvPr/>
        </p:nvSpPr>
        <p:spPr>
          <a:xfrm>
            <a:off x="6213705" y="3543988"/>
            <a:ext cx="434734" cy="230832"/>
          </a:xfrm>
          <a:prstGeom prst="rect">
            <a:avLst/>
          </a:prstGeom>
          <a:noFill/>
        </p:spPr>
        <p:txBody>
          <a:bodyPr wrap="none" rtlCol="0">
            <a:spAutoFit/>
          </a:bodyPr>
          <a:lstStyle/>
          <a:p>
            <a:pPr>
              <a:spcAft>
                <a:spcPts val="100"/>
              </a:spcAft>
            </a:pPr>
            <a:r>
              <a:rPr lang="en-US" sz="900" dirty="0">
                <a:solidFill>
                  <a:srgbClr val="212121"/>
                </a:solidFill>
              </a:rPr>
              <a:t>VOR</a:t>
            </a:r>
            <a:endParaRPr lang="en-US" sz="900" baseline="30000" dirty="0">
              <a:solidFill>
                <a:srgbClr val="212121"/>
              </a:solidFill>
            </a:endParaRPr>
          </a:p>
        </p:txBody>
      </p:sp>
      <p:sp>
        <p:nvSpPr>
          <p:cNvPr id="48" name="TextBox 47">
            <a:extLst>
              <a:ext uri="{FF2B5EF4-FFF2-40B4-BE49-F238E27FC236}">
                <a16:creationId xmlns:a16="http://schemas.microsoft.com/office/drawing/2014/main" id="{7A97C1E9-2640-DE48-9573-E55D75F90B08}"/>
              </a:ext>
            </a:extLst>
          </p:cNvPr>
          <p:cNvSpPr txBox="1"/>
          <p:nvPr/>
        </p:nvSpPr>
        <p:spPr>
          <a:xfrm>
            <a:off x="7071891" y="3543988"/>
            <a:ext cx="421910" cy="230832"/>
          </a:xfrm>
          <a:prstGeom prst="rect">
            <a:avLst/>
          </a:prstGeom>
          <a:noFill/>
        </p:spPr>
        <p:txBody>
          <a:bodyPr wrap="none" rtlCol="0">
            <a:spAutoFit/>
          </a:bodyPr>
          <a:lstStyle/>
          <a:p>
            <a:pPr>
              <a:spcAft>
                <a:spcPts val="100"/>
              </a:spcAft>
            </a:pPr>
            <a:r>
              <a:rPr lang="en-US" sz="900" dirty="0">
                <a:solidFill>
                  <a:srgbClr val="212121"/>
                </a:solidFill>
              </a:rPr>
              <a:t>ESC</a:t>
            </a:r>
            <a:endParaRPr lang="en-US" sz="900" baseline="30000" dirty="0">
              <a:solidFill>
                <a:srgbClr val="212121"/>
              </a:solidFill>
            </a:endParaRPr>
          </a:p>
        </p:txBody>
      </p:sp>
      <p:sp>
        <p:nvSpPr>
          <p:cNvPr id="49" name="TextBox 48">
            <a:extLst>
              <a:ext uri="{FF2B5EF4-FFF2-40B4-BE49-F238E27FC236}">
                <a16:creationId xmlns:a16="http://schemas.microsoft.com/office/drawing/2014/main" id="{BBC4AD57-4737-EA45-85F3-2447DB32FD35}"/>
              </a:ext>
            </a:extLst>
          </p:cNvPr>
          <p:cNvSpPr txBox="1"/>
          <p:nvPr/>
        </p:nvSpPr>
        <p:spPr>
          <a:xfrm>
            <a:off x="7918836" y="3543988"/>
            <a:ext cx="434734" cy="230832"/>
          </a:xfrm>
          <a:prstGeom prst="rect">
            <a:avLst/>
          </a:prstGeom>
          <a:noFill/>
        </p:spPr>
        <p:txBody>
          <a:bodyPr wrap="none" rtlCol="0">
            <a:spAutoFit/>
          </a:bodyPr>
          <a:lstStyle/>
          <a:p>
            <a:pPr>
              <a:spcAft>
                <a:spcPts val="100"/>
              </a:spcAft>
            </a:pPr>
            <a:r>
              <a:rPr lang="en-US" sz="900" dirty="0">
                <a:solidFill>
                  <a:srgbClr val="212121"/>
                </a:solidFill>
              </a:rPr>
              <a:t>VOR</a:t>
            </a:r>
            <a:endParaRPr lang="en-US" sz="900" baseline="30000" dirty="0">
              <a:solidFill>
                <a:srgbClr val="212121"/>
              </a:solidFill>
            </a:endParaRPr>
          </a:p>
        </p:txBody>
      </p:sp>
      <p:sp>
        <p:nvSpPr>
          <p:cNvPr id="50" name="TextBox 49">
            <a:extLst>
              <a:ext uri="{FF2B5EF4-FFF2-40B4-BE49-F238E27FC236}">
                <a16:creationId xmlns:a16="http://schemas.microsoft.com/office/drawing/2014/main" id="{D6E1546C-64D3-9443-9BC2-2CA8D3B84A5F}"/>
              </a:ext>
            </a:extLst>
          </p:cNvPr>
          <p:cNvSpPr txBox="1"/>
          <p:nvPr/>
        </p:nvSpPr>
        <p:spPr>
          <a:xfrm>
            <a:off x="5682710" y="3694464"/>
            <a:ext cx="659155" cy="230832"/>
          </a:xfrm>
          <a:prstGeom prst="rect">
            <a:avLst/>
          </a:prstGeom>
          <a:noFill/>
        </p:spPr>
        <p:txBody>
          <a:bodyPr wrap="none" rtlCol="0">
            <a:spAutoFit/>
          </a:bodyPr>
          <a:lstStyle/>
          <a:p>
            <a:pPr algn="ctr"/>
            <a:r>
              <a:rPr lang="en-US" sz="900" b="1" dirty="0">
                <a:solidFill>
                  <a:srgbClr val="212121"/>
                </a:solidFill>
              </a:rPr>
              <a:t>Baseline</a:t>
            </a:r>
            <a:endParaRPr lang="en-US" sz="900" b="1" baseline="30000" dirty="0">
              <a:solidFill>
                <a:srgbClr val="212121"/>
              </a:solidFill>
            </a:endParaRPr>
          </a:p>
        </p:txBody>
      </p:sp>
      <p:sp>
        <p:nvSpPr>
          <p:cNvPr id="51" name="TextBox 50">
            <a:extLst>
              <a:ext uri="{FF2B5EF4-FFF2-40B4-BE49-F238E27FC236}">
                <a16:creationId xmlns:a16="http://schemas.microsoft.com/office/drawing/2014/main" id="{5FD23005-32B9-E34E-83E9-A5CBFFAE4A37}"/>
              </a:ext>
            </a:extLst>
          </p:cNvPr>
          <p:cNvSpPr txBox="1"/>
          <p:nvPr/>
        </p:nvSpPr>
        <p:spPr>
          <a:xfrm>
            <a:off x="7402738" y="3694464"/>
            <a:ext cx="582211" cy="230832"/>
          </a:xfrm>
          <a:prstGeom prst="rect">
            <a:avLst/>
          </a:prstGeom>
          <a:noFill/>
        </p:spPr>
        <p:txBody>
          <a:bodyPr wrap="none" rtlCol="0">
            <a:spAutoFit/>
          </a:bodyPr>
          <a:lstStyle/>
          <a:p>
            <a:pPr algn="ctr"/>
            <a:r>
              <a:rPr lang="en-US" sz="900" b="1" dirty="0">
                <a:solidFill>
                  <a:srgbClr val="212121"/>
                </a:solidFill>
              </a:rPr>
              <a:t>Week 8</a:t>
            </a:r>
            <a:endParaRPr lang="en-US" sz="900" b="1" baseline="30000" dirty="0">
              <a:solidFill>
                <a:srgbClr val="212121"/>
              </a:solidFill>
            </a:endParaRPr>
          </a:p>
        </p:txBody>
      </p:sp>
      <p:sp>
        <p:nvSpPr>
          <p:cNvPr id="52" name="TextBox 51">
            <a:extLst>
              <a:ext uri="{FF2B5EF4-FFF2-40B4-BE49-F238E27FC236}">
                <a16:creationId xmlns:a16="http://schemas.microsoft.com/office/drawing/2014/main" id="{DAE878E2-2747-714A-86EE-C801C49E6C39}"/>
              </a:ext>
            </a:extLst>
          </p:cNvPr>
          <p:cNvSpPr txBox="1"/>
          <p:nvPr/>
        </p:nvSpPr>
        <p:spPr>
          <a:xfrm>
            <a:off x="5205504" y="2123832"/>
            <a:ext cx="359393" cy="200055"/>
          </a:xfrm>
          <a:prstGeom prst="rect">
            <a:avLst/>
          </a:prstGeom>
          <a:noFill/>
        </p:spPr>
        <p:txBody>
          <a:bodyPr wrap="none" rtlCol="0">
            <a:spAutoFit/>
          </a:bodyPr>
          <a:lstStyle/>
          <a:p>
            <a:pPr algn="ctr"/>
            <a:r>
              <a:rPr lang="en-US" sz="700" dirty="0">
                <a:solidFill>
                  <a:srgbClr val="212121"/>
                </a:solidFill>
              </a:rPr>
              <a:t>75.9</a:t>
            </a:r>
            <a:endParaRPr lang="en-US" sz="700" baseline="30000" dirty="0">
              <a:solidFill>
                <a:srgbClr val="212121"/>
              </a:solidFill>
            </a:endParaRPr>
          </a:p>
        </p:txBody>
      </p:sp>
      <p:sp>
        <p:nvSpPr>
          <p:cNvPr id="53" name="TextBox 52">
            <a:extLst>
              <a:ext uri="{FF2B5EF4-FFF2-40B4-BE49-F238E27FC236}">
                <a16:creationId xmlns:a16="http://schemas.microsoft.com/office/drawing/2014/main" id="{56CBFB08-AC11-6A46-A4AC-95FC2CB67C34}"/>
              </a:ext>
            </a:extLst>
          </p:cNvPr>
          <p:cNvSpPr txBox="1"/>
          <p:nvPr/>
        </p:nvSpPr>
        <p:spPr>
          <a:xfrm>
            <a:off x="5422870" y="2236036"/>
            <a:ext cx="284053" cy="200055"/>
          </a:xfrm>
          <a:prstGeom prst="rect">
            <a:avLst/>
          </a:prstGeom>
          <a:noFill/>
        </p:spPr>
        <p:txBody>
          <a:bodyPr wrap="none" rtlCol="0">
            <a:spAutoFit/>
          </a:bodyPr>
          <a:lstStyle/>
          <a:p>
            <a:pPr algn="ctr"/>
            <a:r>
              <a:rPr lang="en-US" sz="700" dirty="0">
                <a:solidFill>
                  <a:srgbClr val="212121"/>
                </a:solidFill>
              </a:rPr>
              <a:t>69</a:t>
            </a:r>
            <a:endParaRPr lang="en-US" sz="700" baseline="30000" dirty="0">
              <a:solidFill>
                <a:srgbClr val="212121"/>
              </a:solidFill>
            </a:endParaRPr>
          </a:p>
        </p:txBody>
      </p:sp>
      <p:sp>
        <p:nvSpPr>
          <p:cNvPr id="54" name="TextBox 53">
            <a:extLst>
              <a:ext uri="{FF2B5EF4-FFF2-40B4-BE49-F238E27FC236}">
                <a16:creationId xmlns:a16="http://schemas.microsoft.com/office/drawing/2014/main" id="{5BDCDD59-F894-6C40-9A0C-681FD37CC720}"/>
              </a:ext>
            </a:extLst>
          </p:cNvPr>
          <p:cNvSpPr txBox="1"/>
          <p:nvPr/>
        </p:nvSpPr>
        <p:spPr>
          <a:xfrm>
            <a:off x="5568830" y="2201959"/>
            <a:ext cx="359394" cy="200055"/>
          </a:xfrm>
          <a:prstGeom prst="rect">
            <a:avLst/>
          </a:prstGeom>
          <a:noFill/>
        </p:spPr>
        <p:txBody>
          <a:bodyPr wrap="none" rtlCol="0">
            <a:spAutoFit/>
          </a:bodyPr>
          <a:lstStyle/>
          <a:p>
            <a:pPr algn="ctr"/>
            <a:r>
              <a:rPr lang="en-US" sz="700" dirty="0">
                <a:solidFill>
                  <a:srgbClr val="212121"/>
                </a:solidFill>
              </a:rPr>
              <a:t>71.4</a:t>
            </a:r>
            <a:endParaRPr lang="en-US" sz="700" baseline="30000" dirty="0">
              <a:solidFill>
                <a:srgbClr val="212121"/>
              </a:solidFill>
            </a:endParaRPr>
          </a:p>
        </p:txBody>
      </p:sp>
      <p:sp>
        <p:nvSpPr>
          <p:cNvPr id="55" name="TextBox 54">
            <a:extLst>
              <a:ext uri="{FF2B5EF4-FFF2-40B4-BE49-F238E27FC236}">
                <a16:creationId xmlns:a16="http://schemas.microsoft.com/office/drawing/2014/main" id="{5C6B87B3-D178-3245-A1B8-03ECE03F58D7}"/>
              </a:ext>
            </a:extLst>
          </p:cNvPr>
          <p:cNvSpPr txBox="1"/>
          <p:nvPr/>
        </p:nvSpPr>
        <p:spPr>
          <a:xfrm>
            <a:off x="6044768" y="2162199"/>
            <a:ext cx="359394" cy="200055"/>
          </a:xfrm>
          <a:prstGeom prst="rect">
            <a:avLst/>
          </a:prstGeom>
          <a:noFill/>
        </p:spPr>
        <p:txBody>
          <a:bodyPr wrap="none" rtlCol="0">
            <a:spAutoFit/>
          </a:bodyPr>
          <a:lstStyle/>
          <a:p>
            <a:pPr algn="ctr"/>
            <a:r>
              <a:rPr lang="en-US" sz="700" dirty="0">
                <a:solidFill>
                  <a:srgbClr val="212121"/>
                </a:solidFill>
              </a:rPr>
              <a:t>73.5</a:t>
            </a:r>
            <a:endParaRPr lang="en-US" sz="700" baseline="30000" dirty="0">
              <a:solidFill>
                <a:srgbClr val="212121"/>
              </a:solidFill>
            </a:endParaRPr>
          </a:p>
        </p:txBody>
      </p:sp>
      <p:sp>
        <p:nvSpPr>
          <p:cNvPr id="56" name="TextBox 55">
            <a:extLst>
              <a:ext uri="{FF2B5EF4-FFF2-40B4-BE49-F238E27FC236}">
                <a16:creationId xmlns:a16="http://schemas.microsoft.com/office/drawing/2014/main" id="{8FDB57A8-E25B-C54C-B53C-25D718F6F52C}"/>
              </a:ext>
            </a:extLst>
          </p:cNvPr>
          <p:cNvSpPr txBox="1"/>
          <p:nvPr/>
        </p:nvSpPr>
        <p:spPr>
          <a:xfrm>
            <a:off x="6281549" y="2378863"/>
            <a:ext cx="284053" cy="200055"/>
          </a:xfrm>
          <a:prstGeom prst="rect">
            <a:avLst/>
          </a:prstGeom>
          <a:noFill/>
        </p:spPr>
        <p:txBody>
          <a:bodyPr wrap="none" rtlCol="0">
            <a:spAutoFit/>
          </a:bodyPr>
          <a:lstStyle/>
          <a:p>
            <a:pPr algn="ctr"/>
            <a:r>
              <a:rPr lang="en-US" sz="700" dirty="0">
                <a:solidFill>
                  <a:srgbClr val="212121"/>
                </a:solidFill>
              </a:rPr>
              <a:t>60</a:t>
            </a:r>
            <a:endParaRPr lang="en-US" sz="700" baseline="30000" dirty="0">
              <a:solidFill>
                <a:srgbClr val="212121"/>
              </a:solidFill>
            </a:endParaRPr>
          </a:p>
        </p:txBody>
      </p:sp>
      <p:sp>
        <p:nvSpPr>
          <p:cNvPr id="57" name="TextBox 56">
            <a:extLst>
              <a:ext uri="{FF2B5EF4-FFF2-40B4-BE49-F238E27FC236}">
                <a16:creationId xmlns:a16="http://schemas.microsoft.com/office/drawing/2014/main" id="{3824EE91-6C6A-4B44-B15A-922442135E8E}"/>
              </a:ext>
            </a:extLst>
          </p:cNvPr>
          <p:cNvSpPr txBox="1"/>
          <p:nvPr/>
        </p:nvSpPr>
        <p:spPr>
          <a:xfrm>
            <a:off x="6423575" y="2076147"/>
            <a:ext cx="359394" cy="200055"/>
          </a:xfrm>
          <a:prstGeom prst="rect">
            <a:avLst/>
          </a:prstGeom>
          <a:noFill/>
        </p:spPr>
        <p:txBody>
          <a:bodyPr wrap="none" rtlCol="0">
            <a:spAutoFit/>
          </a:bodyPr>
          <a:lstStyle/>
          <a:p>
            <a:pPr algn="ctr"/>
            <a:r>
              <a:rPr lang="en-US" sz="700" dirty="0">
                <a:solidFill>
                  <a:srgbClr val="212121"/>
                </a:solidFill>
              </a:rPr>
              <a:t>78.5</a:t>
            </a:r>
            <a:endParaRPr lang="en-US" sz="700" baseline="30000" dirty="0">
              <a:solidFill>
                <a:srgbClr val="212121"/>
              </a:solidFill>
            </a:endParaRPr>
          </a:p>
        </p:txBody>
      </p:sp>
      <p:sp>
        <p:nvSpPr>
          <p:cNvPr id="58" name="TextBox 57">
            <a:extLst>
              <a:ext uri="{FF2B5EF4-FFF2-40B4-BE49-F238E27FC236}">
                <a16:creationId xmlns:a16="http://schemas.microsoft.com/office/drawing/2014/main" id="{42EDA19E-329C-7047-9EE2-E5EE8B298850}"/>
              </a:ext>
            </a:extLst>
          </p:cNvPr>
          <p:cNvSpPr txBox="1"/>
          <p:nvPr/>
        </p:nvSpPr>
        <p:spPr>
          <a:xfrm>
            <a:off x="6903446" y="2116898"/>
            <a:ext cx="359394" cy="200055"/>
          </a:xfrm>
          <a:prstGeom prst="rect">
            <a:avLst/>
          </a:prstGeom>
          <a:noFill/>
        </p:spPr>
        <p:txBody>
          <a:bodyPr wrap="none" rtlCol="0">
            <a:spAutoFit/>
          </a:bodyPr>
          <a:lstStyle/>
          <a:p>
            <a:pPr algn="ctr"/>
            <a:r>
              <a:rPr lang="en-US" sz="700" dirty="0">
                <a:solidFill>
                  <a:srgbClr val="212121"/>
                </a:solidFill>
              </a:rPr>
              <a:t>76.2</a:t>
            </a:r>
            <a:endParaRPr lang="en-US" sz="700" baseline="30000" dirty="0">
              <a:solidFill>
                <a:srgbClr val="212121"/>
              </a:solidFill>
            </a:endParaRPr>
          </a:p>
        </p:txBody>
      </p:sp>
      <p:sp>
        <p:nvSpPr>
          <p:cNvPr id="59" name="TextBox 58">
            <a:extLst>
              <a:ext uri="{FF2B5EF4-FFF2-40B4-BE49-F238E27FC236}">
                <a16:creationId xmlns:a16="http://schemas.microsoft.com/office/drawing/2014/main" id="{C1E187BA-B267-A445-AE87-AE0066013EDF}"/>
              </a:ext>
            </a:extLst>
          </p:cNvPr>
          <p:cNvSpPr txBox="1"/>
          <p:nvPr/>
        </p:nvSpPr>
        <p:spPr>
          <a:xfrm>
            <a:off x="7124746" y="2236819"/>
            <a:ext cx="284053" cy="200055"/>
          </a:xfrm>
          <a:prstGeom prst="rect">
            <a:avLst/>
          </a:prstGeom>
          <a:noFill/>
        </p:spPr>
        <p:txBody>
          <a:bodyPr wrap="none" rtlCol="0">
            <a:spAutoFit/>
          </a:bodyPr>
          <a:lstStyle/>
          <a:p>
            <a:pPr algn="ctr"/>
            <a:r>
              <a:rPr lang="en-US" sz="700" dirty="0">
                <a:solidFill>
                  <a:srgbClr val="212121"/>
                </a:solidFill>
              </a:rPr>
              <a:t>69</a:t>
            </a:r>
            <a:endParaRPr lang="en-US" sz="700" baseline="30000" dirty="0">
              <a:solidFill>
                <a:srgbClr val="212121"/>
              </a:solidFill>
            </a:endParaRPr>
          </a:p>
        </p:txBody>
      </p:sp>
      <p:sp>
        <p:nvSpPr>
          <p:cNvPr id="60" name="TextBox 59">
            <a:extLst>
              <a:ext uri="{FF2B5EF4-FFF2-40B4-BE49-F238E27FC236}">
                <a16:creationId xmlns:a16="http://schemas.microsoft.com/office/drawing/2014/main" id="{5AFED76B-E58F-6340-B7B0-CE9B446567C2}"/>
              </a:ext>
            </a:extLst>
          </p:cNvPr>
          <p:cNvSpPr txBox="1"/>
          <p:nvPr/>
        </p:nvSpPr>
        <p:spPr>
          <a:xfrm>
            <a:off x="7282253" y="2007895"/>
            <a:ext cx="359394" cy="200055"/>
          </a:xfrm>
          <a:prstGeom prst="rect">
            <a:avLst/>
          </a:prstGeom>
          <a:noFill/>
        </p:spPr>
        <p:txBody>
          <a:bodyPr wrap="none" rtlCol="0">
            <a:spAutoFit/>
          </a:bodyPr>
          <a:lstStyle/>
          <a:p>
            <a:pPr algn="ctr"/>
            <a:r>
              <a:rPr lang="en-US" sz="700" dirty="0">
                <a:solidFill>
                  <a:srgbClr val="212121"/>
                </a:solidFill>
              </a:rPr>
              <a:t>82.6</a:t>
            </a:r>
            <a:endParaRPr lang="en-US" sz="700" baseline="30000" dirty="0">
              <a:solidFill>
                <a:srgbClr val="212121"/>
              </a:solidFill>
            </a:endParaRPr>
          </a:p>
        </p:txBody>
      </p:sp>
      <p:sp>
        <p:nvSpPr>
          <p:cNvPr id="61" name="TextBox 60">
            <a:extLst>
              <a:ext uri="{FF2B5EF4-FFF2-40B4-BE49-F238E27FC236}">
                <a16:creationId xmlns:a16="http://schemas.microsoft.com/office/drawing/2014/main" id="{5604FCF2-35F0-9344-9F36-AF207BE3E81C}"/>
              </a:ext>
            </a:extLst>
          </p:cNvPr>
          <p:cNvSpPr txBox="1"/>
          <p:nvPr/>
        </p:nvSpPr>
        <p:spPr>
          <a:xfrm>
            <a:off x="7762124" y="2029032"/>
            <a:ext cx="359394" cy="200055"/>
          </a:xfrm>
          <a:prstGeom prst="rect">
            <a:avLst/>
          </a:prstGeom>
          <a:noFill/>
        </p:spPr>
        <p:txBody>
          <a:bodyPr wrap="none" rtlCol="0">
            <a:spAutoFit/>
          </a:bodyPr>
          <a:lstStyle/>
          <a:p>
            <a:pPr algn="ctr"/>
            <a:r>
              <a:rPr lang="en-US" sz="700" dirty="0">
                <a:solidFill>
                  <a:srgbClr val="212121"/>
                </a:solidFill>
              </a:rPr>
              <a:t>81.2</a:t>
            </a:r>
            <a:endParaRPr lang="en-US" sz="700" baseline="30000" dirty="0">
              <a:solidFill>
                <a:srgbClr val="212121"/>
              </a:solidFill>
            </a:endParaRPr>
          </a:p>
        </p:txBody>
      </p:sp>
      <p:sp>
        <p:nvSpPr>
          <p:cNvPr id="62" name="TextBox 61">
            <a:extLst>
              <a:ext uri="{FF2B5EF4-FFF2-40B4-BE49-F238E27FC236}">
                <a16:creationId xmlns:a16="http://schemas.microsoft.com/office/drawing/2014/main" id="{9D31C73A-CE05-324D-B400-5A4F03A84109}"/>
              </a:ext>
            </a:extLst>
          </p:cNvPr>
          <p:cNvSpPr txBox="1"/>
          <p:nvPr/>
        </p:nvSpPr>
        <p:spPr>
          <a:xfrm>
            <a:off x="7949686" y="2286751"/>
            <a:ext cx="359394" cy="200055"/>
          </a:xfrm>
          <a:prstGeom prst="rect">
            <a:avLst/>
          </a:prstGeom>
          <a:noFill/>
        </p:spPr>
        <p:txBody>
          <a:bodyPr wrap="none" rtlCol="0">
            <a:spAutoFit/>
          </a:bodyPr>
          <a:lstStyle/>
          <a:p>
            <a:pPr algn="ctr"/>
            <a:r>
              <a:rPr lang="en-US" sz="700" dirty="0">
                <a:solidFill>
                  <a:srgbClr val="212121"/>
                </a:solidFill>
              </a:rPr>
              <a:t>65.6</a:t>
            </a:r>
            <a:endParaRPr lang="en-US" sz="700" baseline="30000" dirty="0">
              <a:solidFill>
                <a:srgbClr val="212121"/>
              </a:solidFill>
            </a:endParaRPr>
          </a:p>
        </p:txBody>
      </p:sp>
      <p:sp>
        <p:nvSpPr>
          <p:cNvPr id="63" name="TextBox 62">
            <a:extLst>
              <a:ext uri="{FF2B5EF4-FFF2-40B4-BE49-F238E27FC236}">
                <a16:creationId xmlns:a16="http://schemas.microsoft.com/office/drawing/2014/main" id="{D2221F68-C3AC-8E49-BEBA-028136EAE275}"/>
              </a:ext>
            </a:extLst>
          </p:cNvPr>
          <p:cNvSpPr txBox="1"/>
          <p:nvPr/>
        </p:nvSpPr>
        <p:spPr>
          <a:xfrm>
            <a:off x="8137310" y="2043661"/>
            <a:ext cx="359394" cy="200055"/>
          </a:xfrm>
          <a:prstGeom prst="rect">
            <a:avLst/>
          </a:prstGeom>
          <a:noFill/>
        </p:spPr>
        <p:txBody>
          <a:bodyPr wrap="none" rtlCol="0">
            <a:spAutoFit/>
          </a:bodyPr>
          <a:lstStyle/>
          <a:p>
            <a:pPr algn="ctr"/>
            <a:r>
              <a:rPr lang="en-US" sz="700" dirty="0">
                <a:solidFill>
                  <a:srgbClr val="212121"/>
                </a:solidFill>
              </a:rPr>
              <a:t>80.6</a:t>
            </a:r>
            <a:endParaRPr lang="en-US" sz="700" baseline="30000" dirty="0">
              <a:solidFill>
                <a:srgbClr val="212121"/>
              </a:solidFill>
            </a:endParaRPr>
          </a:p>
        </p:txBody>
      </p:sp>
      <p:sp>
        <p:nvSpPr>
          <p:cNvPr id="64" name="TextBox 63">
            <a:extLst>
              <a:ext uri="{FF2B5EF4-FFF2-40B4-BE49-F238E27FC236}">
                <a16:creationId xmlns:a16="http://schemas.microsoft.com/office/drawing/2014/main" id="{5A612657-63DC-E047-A8C7-66ECA5FE9877}"/>
              </a:ext>
            </a:extLst>
          </p:cNvPr>
          <p:cNvSpPr txBox="1"/>
          <p:nvPr/>
        </p:nvSpPr>
        <p:spPr>
          <a:xfrm>
            <a:off x="5203315" y="3372306"/>
            <a:ext cx="333746" cy="200055"/>
          </a:xfrm>
          <a:prstGeom prst="rect">
            <a:avLst/>
          </a:prstGeom>
          <a:noFill/>
        </p:spPr>
        <p:txBody>
          <a:bodyPr wrap="none" rtlCol="0">
            <a:spAutoFit/>
          </a:bodyPr>
          <a:lstStyle/>
          <a:p>
            <a:pPr algn="ctr"/>
            <a:r>
              <a:rPr lang="en-US" sz="700" dirty="0">
                <a:solidFill>
                  <a:schemeClr val="bg1"/>
                </a:solidFill>
              </a:rPr>
              <a:t>108</a:t>
            </a:r>
            <a:endParaRPr lang="en-US" sz="700" baseline="30000" dirty="0">
              <a:solidFill>
                <a:schemeClr val="bg1"/>
              </a:solidFill>
            </a:endParaRPr>
          </a:p>
        </p:txBody>
      </p:sp>
      <p:sp>
        <p:nvSpPr>
          <p:cNvPr id="65" name="TextBox 64">
            <a:extLst>
              <a:ext uri="{FF2B5EF4-FFF2-40B4-BE49-F238E27FC236}">
                <a16:creationId xmlns:a16="http://schemas.microsoft.com/office/drawing/2014/main" id="{939AA3D3-B4CB-7045-8F08-B08371928797}"/>
              </a:ext>
            </a:extLst>
          </p:cNvPr>
          <p:cNvSpPr txBox="1"/>
          <p:nvPr/>
        </p:nvSpPr>
        <p:spPr>
          <a:xfrm>
            <a:off x="5412357" y="3372306"/>
            <a:ext cx="284053" cy="200055"/>
          </a:xfrm>
          <a:prstGeom prst="rect">
            <a:avLst/>
          </a:prstGeom>
          <a:noFill/>
        </p:spPr>
        <p:txBody>
          <a:bodyPr wrap="none" rtlCol="0">
            <a:spAutoFit/>
          </a:bodyPr>
          <a:lstStyle/>
          <a:p>
            <a:pPr algn="ctr"/>
            <a:r>
              <a:rPr lang="en-US" sz="700" dirty="0">
                <a:solidFill>
                  <a:srgbClr val="212121"/>
                </a:solidFill>
              </a:rPr>
              <a:t>29</a:t>
            </a:r>
            <a:endParaRPr lang="en-US" sz="700" baseline="30000" dirty="0">
              <a:solidFill>
                <a:srgbClr val="212121"/>
              </a:solidFill>
            </a:endParaRPr>
          </a:p>
        </p:txBody>
      </p:sp>
      <p:sp>
        <p:nvSpPr>
          <p:cNvPr id="66" name="TextBox 65">
            <a:extLst>
              <a:ext uri="{FF2B5EF4-FFF2-40B4-BE49-F238E27FC236}">
                <a16:creationId xmlns:a16="http://schemas.microsoft.com/office/drawing/2014/main" id="{7DB0A549-DD8E-3348-8882-6B02652F9364}"/>
              </a:ext>
            </a:extLst>
          </p:cNvPr>
          <p:cNvSpPr txBox="1"/>
          <p:nvPr/>
        </p:nvSpPr>
        <p:spPr>
          <a:xfrm>
            <a:off x="5603481" y="3372306"/>
            <a:ext cx="284053" cy="200055"/>
          </a:xfrm>
          <a:prstGeom prst="rect">
            <a:avLst/>
          </a:prstGeom>
          <a:noFill/>
        </p:spPr>
        <p:txBody>
          <a:bodyPr wrap="none" rtlCol="0">
            <a:spAutoFit/>
          </a:bodyPr>
          <a:lstStyle/>
          <a:p>
            <a:pPr algn="ctr"/>
            <a:r>
              <a:rPr lang="en-US" sz="700" dirty="0">
                <a:solidFill>
                  <a:srgbClr val="212121"/>
                </a:solidFill>
              </a:rPr>
              <a:t>70</a:t>
            </a:r>
            <a:endParaRPr lang="en-US" sz="700" baseline="30000" dirty="0">
              <a:solidFill>
                <a:srgbClr val="212121"/>
              </a:solidFill>
            </a:endParaRPr>
          </a:p>
        </p:txBody>
      </p:sp>
      <p:sp>
        <p:nvSpPr>
          <p:cNvPr id="67" name="TextBox 66">
            <a:extLst>
              <a:ext uri="{FF2B5EF4-FFF2-40B4-BE49-F238E27FC236}">
                <a16:creationId xmlns:a16="http://schemas.microsoft.com/office/drawing/2014/main" id="{A1E73E98-B6FA-7243-836E-45306A4AF0D8}"/>
              </a:ext>
            </a:extLst>
          </p:cNvPr>
          <p:cNvSpPr txBox="1"/>
          <p:nvPr/>
        </p:nvSpPr>
        <p:spPr>
          <a:xfrm>
            <a:off x="6065815" y="3372306"/>
            <a:ext cx="333746" cy="200055"/>
          </a:xfrm>
          <a:prstGeom prst="rect">
            <a:avLst/>
          </a:prstGeom>
          <a:noFill/>
        </p:spPr>
        <p:txBody>
          <a:bodyPr wrap="none" rtlCol="0">
            <a:spAutoFit/>
          </a:bodyPr>
          <a:lstStyle/>
          <a:p>
            <a:pPr algn="ctr"/>
            <a:r>
              <a:rPr lang="en-US" sz="700" dirty="0">
                <a:solidFill>
                  <a:srgbClr val="212121"/>
                </a:solidFill>
              </a:rPr>
              <a:t>117</a:t>
            </a:r>
            <a:endParaRPr lang="en-US" sz="700" baseline="30000" dirty="0">
              <a:solidFill>
                <a:srgbClr val="212121"/>
              </a:solidFill>
            </a:endParaRPr>
          </a:p>
        </p:txBody>
      </p:sp>
      <p:sp>
        <p:nvSpPr>
          <p:cNvPr id="68" name="TextBox 67">
            <a:extLst>
              <a:ext uri="{FF2B5EF4-FFF2-40B4-BE49-F238E27FC236}">
                <a16:creationId xmlns:a16="http://schemas.microsoft.com/office/drawing/2014/main" id="{0F2EE6B0-0696-BE43-B702-D294B035FDCF}"/>
              </a:ext>
            </a:extLst>
          </p:cNvPr>
          <p:cNvSpPr txBox="1"/>
          <p:nvPr/>
        </p:nvSpPr>
        <p:spPr>
          <a:xfrm>
            <a:off x="6270543" y="3372306"/>
            <a:ext cx="284053" cy="200055"/>
          </a:xfrm>
          <a:prstGeom prst="rect">
            <a:avLst/>
          </a:prstGeom>
          <a:noFill/>
        </p:spPr>
        <p:txBody>
          <a:bodyPr wrap="none" rtlCol="0">
            <a:spAutoFit/>
          </a:bodyPr>
          <a:lstStyle/>
          <a:p>
            <a:pPr algn="ctr"/>
            <a:r>
              <a:rPr lang="en-US" sz="700" dirty="0">
                <a:solidFill>
                  <a:srgbClr val="212121"/>
                </a:solidFill>
              </a:rPr>
              <a:t>35</a:t>
            </a:r>
            <a:endParaRPr lang="en-US" sz="700" baseline="30000" dirty="0">
              <a:solidFill>
                <a:srgbClr val="212121"/>
              </a:solidFill>
            </a:endParaRPr>
          </a:p>
        </p:txBody>
      </p:sp>
      <p:sp>
        <p:nvSpPr>
          <p:cNvPr id="69" name="TextBox 68">
            <a:extLst>
              <a:ext uri="{FF2B5EF4-FFF2-40B4-BE49-F238E27FC236}">
                <a16:creationId xmlns:a16="http://schemas.microsoft.com/office/drawing/2014/main" id="{82BAF266-1A9F-E748-9003-E5FB5B0E2899}"/>
              </a:ext>
            </a:extLst>
          </p:cNvPr>
          <p:cNvSpPr txBox="1"/>
          <p:nvPr/>
        </p:nvSpPr>
        <p:spPr>
          <a:xfrm>
            <a:off x="6457920" y="3372306"/>
            <a:ext cx="284053" cy="200055"/>
          </a:xfrm>
          <a:prstGeom prst="rect">
            <a:avLst/>
          </a:prstGeom>
          <a:noFill/>
        </p:spPr>
        <p:txBody>
          <a:bodyPr wrap="none" rtlCol="0">
            <a:spAutoFit/>
          </a:bodyPr>
          <a:lstStyle/>
          <a:p>
            <a:pPr algn="ctr"/>
            <a:r>
              <a:rPr lang="en-US" sz="700" dirty="0">
                <a:solidFill>
                  <a:srgbClr val="212121"/>
                </a:solidFill>
              </a:rPr>
              <a:t>65</a:t>
            </a:r>
            <a:endParaRPr lang="en-US" sz="700" baseline="30000" dirty="0">
              <a:solidFill>
                <a:srgbClr val="212121"/>
              </a:solidFill>
            </a:endParaRPr>
          </a:p>
        </p:txBody>
      </p:sp>
      <p:sp>
        <p:nvSpPr>
          <p:cNvPr id="70" name="TextBox 69">
            <a:extLst>
              <a:ext uri="{FF2B5EF4-FFF2-40B4-BE49-F238E27FC236}">
                <a16:creationId xmlns:a16="http://schemas.microsoft.com/office/drawing/2014/main" id="{142780E2-0CAB-5944-9751-87E04AEE5784}"/>
              </a:ext>
            </a:extLst>
          </p:cNvPr>
          <p:cNvSpPr txBox="1"/>
          <p:nvPr/>
        </p:nvSpPr>
        <p:spPr>
          <a:xfrm>
            <a:off x="6913378" y="3372306"/>
            <a:ext cx="333746" cy="200055"/>
          </a:xfrm>
          <a:prstGeom prst="rect">
            <a:avLst/>
          </a:prstGeom>
          <a:noFill/>
        </p:spPr>
        <p:txBody>
          <a:bodyPr wrap="none" rtlCol="0">
            <a:spAutoFit/>
          </a:bodyPr>
          <a:lstStyle/>
          <a:p>
            <a:pPr algn="ctr"/>
            <a:r>
              <a:rPr lang="en-US" sz="700" dirty="0">
                <a:solidFill>
                  <a:schemeClr val="bg1"/>
                </a:solidFill>
              </a:rPr>
              <a:t>105</a:t>
            </a:r>
            <a:endParaRPr lang="en-US" sz="700" baseline="30000" dirty="0">
              <a:solidFill>
                <a:schemeClr val="bg1"/>
              </a:solidFill>
            </a:endParaRPr>
          </a:p>
        </p:txBody>
      </p:sp>
      <p:sp>
        <p:nvSpPr>
          <p:cNvPr id="71" name="TextBox 70">
            <a:extLst>
              <a:ext uri="{FF2B5EF4-FFF2-40B4-BE49-F238E27FC236}">
                <a16:creationId xmlns:a16="http://schemas.microsoft.com/office/drawing/2014/main" id="{99286318-1B7E-5C4A-98CD-1F64BCF0ADC5}"/>
              </a:ext>
            </a:extLst>
          </p:cNvPr>
          <p:cNvSpPr txBox="1"/>
          <p:nvPr/>
        </p:nvSpPr>
        <p:spPr>
          <a:xfrm>
            <a:off x="7136225" y="3372306"/>
            <a:ext cx="284053" cy="200055"/>
          </a:xfrm>
          <a:prstGeom prst="rect">
            <a:avLst/>
          </a:prstGeom>
          <a:noFill/>
        </p:spPr>
        <p:txBody>
          <a:bodyPr wrap="none" rtlCol="0">
            <a:spAutoFit/>
          </a:bodyPr>
          <a:lstStyle/>
          <a:p>
            <a:pPr algn="ctr"/>
            <a:r>
              <a:rPr lang="en-US" sz="700" dirty="0">
                <a:solidFill>
                  <a:srgbClr val="212121"/>
                </a:solidFill>
              </a:rPr>
              <a:t>29</a:t>
            </a:r>
            <a:endParaRPr lang="en-US" sz="700" baseline="30000" dirty="0">
              <a:solidFill>
                <a:srgbClr val="212121"/>
              </a:solidFill>
            </a:endParaRPr>
          </a:p>
        </p:txBody>
      </p:sp>
      <p:sp>
        <p:nvSpPr>
          <p:cNvPr id="72" name="TextBox 71">
            <a:extLst>
              <a:ext uri="{FF2B5EF4-FFF2-40B4-BE49-F238E27FC236}">
                <a16:creationId xmlns:a16="http://schemas.microsoft.com/office/drawing/2014/main" id="{C74D75C8-3E27-E047-93E5-3C2472827046}"/>
              </a:ext>
            </a:extLst>
          </p:cNvPr>
          <p:cNvSpPr txBox="1"/>
          <p:nvPr/>
        </p:nvSpPr>
        <p:spPr>
          <a:xfrm>
            <a:off x="7312359" y="3372306"/>
            <a:ext cx="284053" cy="200055"/>
          </a:xfrm>
          <a:prstGeom prst="rect">
            <a:avLst/>
          </a:prstGeom>
          <a:noFill/>
        </p:spPr>
        <p:txBody>
          <a:bodyPr wrap="none" rtlCol="0">
            <a:spAutoFit/>
          </a:bodyPr>
          <a:lstStyle/>
          <a:p>
            <a:pPr algn="ctr"/>
            <a:r>
              <a:rPr lang="en-US" sz="700" dirty="0">
                <a:solidFill>
                  <a:srgbClr val="212121"/>
                </a:solidFill>
              </a:rPr>
              <a:t>69</a:t>
            </a:r>
            <a:endParaRPr lang="en-US" sz="700" baseline="30000" dirty="0">
              <a:solidFill>
                <a:srgbClr val="212121"/>
              </a:solidFill>
            </a:endParaRPr>
          </a:p>
        </p:txBody>
      </p:sp>
      <p:sp>
        <p:nvSpPr>
          <p:cNvPr id="73" name="TextBox 72">
            <a:extLst>
              <a:ext uri="{FF2B5EF4-FFF2-40B4-BE49-F238E27FC236}">
                <a16:creationId xmlns:a16="http://schemas.microsoft.com/office/drawing/2014/main" id="{4775FC68-975C-8943-A9CD-087D8C3E7963}"/>
              </a:ext>
            </a:extLst>
          </p:cNvPr>
          <p:cNvSpPr txBox="1"/>
          <p:nvPr/>
        </p:nvSpPr>
        <p:spPr>
          <a:xfrm>
            <a:off x="7764688" y="3372306"/>
            <a:ext cx="333746" cy="200055"/>
          </a:xfrm>
          <a:prstGeom prst="rect">
            <a:avLst/>
          </a:prstGeom>
          <a:noFill/>
        </p:spPr>
        <p:txBody>
          <a:bodyPr wrap="none" rtlCol="0">
            <a:spAutoFit/>
          </a:bodyPr>
          <a:lstStyle/>
          <a:p>
            <a:pPr algn="ctr"/>
            <a:r>
              <a:rPr lang="en-US" sz="700" dirty="0">
                <a:solidFill>
                  <a:srgbClr val="212121"/>
                </a:solidFill>
              </a:rPr>
              <a:t>117</a:t>
            </a:r>
            <a:endParaRPr lang="en-US" sz="700" baseline="30000" dirty="0">
              <a:solidFill>
                <a:srgbClr val="212121"/>
              </a:solidFill>
            </a:endParaRPr>
          </a:p>
        </p:txBody>
      </p:sp>
      <p:sp>
        <p:nvSpPr>
          <p:cNvPr id="74" name="TextBox 73">
            <a:extLst>
              <a:ext uri="{FF2B5EF4-FFF2-40B4-BE49-F238E27FC236}">
                <a16:creationId xmlns:a16="http://schemas.microsoft.com/office/drawing/2014/main" id="{400C743D-9C75-7842-96DD-0B42FF6CDE19}"/>
              </a:ext>
            </a:extLst>
          </p:cNvPr>
          <p:cNvSpPr txBox="1"/>
          <p:nvPr/>
        </p:nvSpPr>
        <p:spPr>
          <a:xfrm>
            <a:off x="7976602" y="3372306"/>
            <a:ext cx="284053" cy="200055"/>
          </a:xfrm>
          <a:prstGeom prst="rect">
            <a:avLst/>
          </a:prstGeom>
          <a:noFill/>
        </p:spPr>
        <p:txBody>
          <a:bodyPr wrap="none" rtlCol="0">
            <a:spAutoFit/>
          </a:bodyPr>
          <a:lstStyle/>
          <a:p>
            <a:pPr algn="ctr"/>
            <a:r>
              <a:rPr lang="en-US" sz="700" dirty="0">
                <a:solidFill>
                  <a:srgbClr val="212121"/>
                </a:solidFill>
              </a:rPr>
              <a:t>32</a:t>
            </a:r>
            <a:endParaRPr lang="en-US" sz="700" baseline="30000" dirty="0">
              <a:solidFill>
                <a:srgbClr val="212121"/>
              </a:solidFill>
            </a:endParaRPr>
          </a:p>
        </p:txBody>
      </p:sp>
      <p:sp>
        <p:nvSpPr>
          <p:cNvPr id="75" name="TextBox 74">
            <a:extLst>
              <a:ext uri="{FF2B5EF4-FFF2-40B4-BE49-F238E27FC236}">
                <a16:creationId xmlns:a16="http://schemas.microsoft.com/office/drawing/2014/main" id="{90EE7459-9B26-B44C-BCDF-9D0D0C097B2C}"/>
              </a:ext>
            </a:extLst>
          </p:cNvPr>
          <p:cNvSpPr txBox="1"/>
          <p:nvPr/>
        </p:nvSpPr>
        <p:spPr>
          <a:xfrm>
            <a:off x="8170545" y="3372306"/>
            <a:ext cx="284053" cy="200055"/>
          </a:xfrm>
          <a:prstGeom prst="rect">
            <a:avLst/>
          </a:prstGeom>
          <a:noFill/>
        </p:spPr>
        <p:txBody>
          <a:bodyPr wrap="none" rtlCol="0">
            <a:spAutoFit/>
          </a:bodyPr>
          <a:lstStyle/>
          <a:p>
            <a:pPr algn="ctr"/>
            <a:r>
              <a:rPr lang="en-US" sz="700" dirty="0">
                <a:solidFill>
                  <a:srgbClr val="212121"/>
                </a:solidFill>
              </a:rPr>
              <a:t>62</a:t>
            </a:r>
            <a:endParaRPr lang="en-US" sz="700" baseline="30000" dirty="0">
              <a:solidFill>
                <a:srgbClr val="212121"/>
              </a:solidFill>
            </a:endParaRPr>
          </a:p>
        </p:txBody>
      </p:sp>
      <p:pic>
        <p:nvPicPr>
          <p:cNvPr id="82" name="Picture 81">
            <a:extLst>
              <a:ext uri="{FF2B5EF4-FFF2-40B4-BE49-F238E27FC236}">
                <a16:creationId xmlns:a16="http://schemas.microsoft.com/office/drawing/2014/main" id="{E63DFBC9-C1A2-8C44-824C-76E316EB7F8F}"/>
              </a:ext>
            </a:extLst>
          </p:cNvPr>
          <p:cNvPicPr>
            <a:picLocks noChangeAspect="1"/>
          </p:cNvPicPr>
          <p:nvPr/>
        </p:nvPicPr>
        <p:blipFill>
          <a:blip r:embed="rId5"/>
          <a:stretch>
            <a:fillRect/>
          </a:stretch>
        </p:blipFill>
        <p:spPr>
          <a:xfrm>
            <a:off x="5320020" y="1470089"/>
            <a:ext cx="108968" cy="90807"/>
          </a:xfrm>
          <a:prstGeom prst="rect">
            <a:avLst/>
          </a:prstGeom>
        </p:spPr>
      </p:pic>
      <p:pic>
        <p:nvPicPr>
          <p:cNvPr id="84" name="Picture 83">
            <a:extLst>
              <a:ext uri="{FF2B5EF4-FFF2-40B4-BE49-F238E27FC236}">
                <a16:creationId xmlns:a16="http://schemas.microsoft.com/office/drawing/2014/main" id="{A2DE4A15-1ECC-994F-996F-7701DDEC76E6}"/>
              </a:ext>
            </a:extLst>
          </p:cNvPr>
          <p:cNvPicPr>
            <a:picLocks noChangeAspect="1"/>
          </p:cNvPicPr>
          <p:nvPr/>
        </p:nvPicPr>
        <p:blipFill>
          <a:blip r:embed="rId6"/>
          <a:stretch>
            <a:fillRect/>
          </a:stretch>
        </p:blipFill>
        <p:spPr>
          <a:xfrm>
            <a:off x="5320020" y="1620722"/>
            <a:ext cx="108968" cy="90807"/>
          </a:xfrm>
          <a:prstGeom prst="rect">
            <a:avLst/>
          </a:prstGeom>
        </p:spPr>
      </p:pic>
      <p:pic>
        <p:nvPicPr>
          <p:cNvPr id="85" name="Picture 84">
            <a:extLst>
              <a:ext uri="{FF2B5EF4-FFF2-40B4-BE49-F238E27FC236}">
                <a16:creationId xmlns:a16="http://schemas.microsoft.com/office/drawing/2014/main" id="{5C083A9A-5FA5-9447-83AA-C79D49C6B395}"/>
              </a:ext>
            </a:extLst>
          </p:cNvPr>
          <p:cNvPicPr>
            <a:picLocks noChangeAspect="1"/>
          </p:cNvPicPr>
          <p:nvPr/>
        </p:nvPicPr>
        <p:blipFill>
          <a:blip r:embed="rId7"/>
          <a:stretch>
            <a:fillRect/>
          </a:stretch>
        </p:blipFill>
        <p:spPr>
          <a:xfrm>
            <a:off x="5320019" y="1775151"/>
            <a:ext cx="108967" cy="90805"/>
          </a:xfrm>
          <a:prstGeom prst="rect">
            <a:avLst/>
          </a:prstGeom>
        </p:spPr>
      </p:pic>
      <p:pic>
        <p:nvPicPr>
          <p:cNvPr id="89" name="Picture 88">
            <a:extLst>
              <a:ext uri="{FF2B5EF4-FFF2-40B4-BE49-F238E27FC236}">
                <a16:creationId xmlns:a16="http://schemas.microsoft.com/office/drawing/2014/main" id="{33C696F8-018F-674C-9A5A-266CDC3C6ADA}"/>
              </a:ext>
            </a:extLst>
          </p:cNvPr>
          <p:cNvPicPr>
            <a:picLocks noChangeAspect="1"/>
          </p:cNvPicPr>
          <p:nvPr/>
        </p:nvPicPr>
        <p:blipFill>
          <a:blip r:embed="rId8"/>
          <a:stretch>
            <a:fillRect/>
          </a:stretch>
        </p:blipFill>
        <p:spPr>
          <a:xfrm>
            <a:off x="6976576" y="1468921"/>
            <a:ext cx="108968" cy="90807"/>
          </a:xfrm>
          <a:prstGeom prst="rect">
            <a:avLst/>
          </a:prstGeom>
        </p:spPr>
      </p:pic>
      <p:pic>
        <p:nvPicPr>
          <p:cNvPr id="90" name="Picture 89">
            <a:extLst>
              <a:ext uri="{FF2B5EF4-FFF2-40B4-BE49-F238E27FC236}">
                <a16:creationId xmlns:a16="http://schemas.microsoft.com/office/drawing/2014/main" id="{4A11A76C-CB6E-5D42-9A52-3D412C99C6F7}"/>
              </a:ext>
            </a:extLst>
          </p:cNvPr>
          <p:cNvPicPr>
            <a:picLocks noChangeAspect="1"/>
          </p:cNvPicPr>
          <p:nvPr/>
        </p:nvPicPr>
        <p:blipFill>
          <a:blip r:embed="rId9"/>
          <a:stretch>
            <a:fillRect/>
          </a:stretch>
        </p:blipFill>
        <p:spPr>
          <a:xfrm>
            <a:off x="6976852" y="1627093"/>
            <a:ext cx="108691" cy="90576"/>
          </a:xfrm>
          <a:prstGeom prst="rect">
            <a:avLst/>
          </a:prstGeom>
        </p:spPr>
      </p:pic>
      <p:pic>
        <p:nvPicPr>
          <p:cNvPr id="91" name="Picture 90">
            <a:extLst>
              <a:ext uri="{FF2B5EF4-FFF2-40B4-BE49-F238E27FC236}">
                <a16:creationId xmlns:a16="http://schemas.microsoft.com/office/drawing/2014/main" id="{922E3B46-47BA-9942-B718-39A05D05C14E}"/>
              </a:ext>
            </a:extLst>
          </p:cNvPr>
          <p:cNvPicPr>
            <a:picLocks noChangeAspect="1"/>
          </p:cNvPicPr>
          <p:nvPr/>
        </p:nvPicPr>
        <p:blipFill>
          <a:blip r:embed="rId10"/>
          <a:stretch>
            <a:fillRect/>
          </a:stretch>
        </p:blipFill>
        <p:spPr>
          <a:xfrm>
            <a:off x="6976852" y="1775355"/>
            <a:ext cx="107320" cy="89433"/>
          </a:xfrm>
          <a:prstGeom prst="rect">
            <a:avLst/>
          </a:prstGeom>
        </p:spPr>
      </p:pic>
      <p:sp>
        <p:nvSpPr>
          <p:cNvPr id="95" name="TextBox 94">
            <a:extLst>
              <a:ext uri="{FF2B5EF4-FFF2-40B4-BE49-F238E27FC236}">
                <a16:creationId xmlns:a16="http://schemas.microsoft.com/office/drawing/2014/main" id="{C689D581-DFB2-1345-BA7F-E64208F788F9}"/>
              </a:ext>
            </a:extLst>
          </p:cNvPr>
          <p:cNvSpPr txBox="1"/>
          <p:nvPr/>
        </p:nvSpPr>
        <p:spPr>
          <a:xfrm>
            <a:off x="5072845" y="3389876"/>
            <a:ext cx="285655" cy="169277"/>
          </a:xfrm>
          <a:prstGeom prst="rect">
            <a:avLst/>
          </a:prstGeom>
          <a:noFill/>
        </p:spPr>
        <p:txBody>
          <a:bodyPr wrap="none" rtlCol="0">
            <a:spAutoFit/>
          </a:bodyPr>
          <a:lstStyle/>
          <a:p>
            <a:pPr algn="ctr"/>
            <a:r>
              <a:rPr lang="en-US" sz="500" dirty="0">
                <a:solidFill>
                  <a:srgbClr val="212121"/>
                </a:solidFill>
              </a:rPr>
              <a:t>N =</a:t>
            </a:r>
            <a:endParaRPr lang="en-US" sz="500" baseline="30000" dirty="0">
              <a:solidFill>
                <a:srgbClr val="212121"/>
              </a:solidFill>
            </a:endParaRPr>
          </a:p>
        </p:txBody>
      </p:sp>
    </p:spTree>
    <p:extLst>
      <p:ext uri="{BB962C8B-B14F-4D97-AF65-F5344CB8AC3E}">
        <p14:creationId xmlns:p14="http://schemas.microsoft.com/office/powerpoint/2010/main" val="132433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542" y="243966"/>
            <a:ext cx="4593591" cy="775597"/>
          </a:xfrm>
        </p:spPr>
        <p:txBody>
          <a:bodyPr/>
          <a:lstStyle/>
          <a:p>
            <a:r>
              <a:rPr lang="en-US" dirty="0"/>
              <a:t>Michael E. </a:t>
            </a:r>
            <a:r>
              <a:rPr lang="en-US" dirty="0" err="1"/>
              <a:t>Thase</a:t>
            </a:r>
            <a:r>
              <a:rPr lang="en-US" dirty="0"/>
              <a:t>, MD (Moderator)</a:t>
            </a:r>
          </a:p>
        </p:txBody>
      </p:sp>
      <p:sp>
        <p:nvSpPr>
          <p:cNvPr id="3" name="Subtitle 2"/>
          <p:cNvSpPr>
            <a:spLocks noGrp="1"/>
          </p:cNvSpPr>
          <p:nvPr>
            <p:ph type="subTitle" idx="1"/>
          </p:nvPr>
        </p:nvSpPr>
        <p:spPr>
          <a:xfrm>
            <a:off x="278542" y="1138394"/>
            <a:ext cx="4293458" cy="3164969"/>
          </a:xfrm>
        </p:spPr>
        <p:txBody>
          <a:bodyPr/>
          <a:lstStyle/>
          <a:p>
            <a:r>
              <a:rPr lang="en-US" dirty="0"/>
              <a:t>Professor of Psychiatry</a:t>
            </a:r>
          </a:p>
          <a:p>
            <a:r>
              <a:rPr lang="en-US" dirty="0"/>
              <a:t>Department of Psychiatry</a:t>
            </a:r>
          </a:p>
          <a:p>
            <a:r>
              <a:rPr lang="en-US" dirty="0"/>
              <a:t>Perelman School of Medicine at the University of Pennsylvania</a:t>
            </a:r>
          </a:p>
          <a:p>
            <a:r>
              <a:rPr lang="en-US" dirty="0"/>
              <a:t>Corporal Michael J. </a:t>
            </a:r>
            <a:r>
              <a:rPr lang="en-US" dirty="0" err="1"/>
              <a:t>Crescenz</a:t>
            </a:r>
            <a:r>
              <a:rPr lang="en-US" dirty="0"/>
              <a:t> Veterans Affairs Medical Center</a:t>
            </a:r>
          </a:p>
          <a:p>
            <a:r>
              <a:rPr lang="en-US" dirty="0"/>
              <a:t>Philadelphia, PA </a:t>
            </a:r>
          </a:p>
        </p:txBody>
      </p:sp>
    </p:spTree>
    <p:extLst>
      <p:ext uri="{BB962C8B-B14F-4D97-AF65-F5344CB8AC3E}">
        <p14:creationId xmlns:p14="http://schemas.microsoft.com/office/powerpoint/2010/main" val="203663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62277A-00BA-E349-B677-9B43DDE6E976}"/>
              </a:ext>
            </a:extLst>
          </p:cNvPr>
          <p:cNvSpPr>
            <a:spLocks noGrp="1"/>
          </p:cNvSpPr>
          <p:nvPr>
            <p:ph type="body" sz="quarter" idx="10"/>
          </p:nvPr>
        </p:nvSpPr>
        <p:spPr>
          <a:xfrm>
            <a:off x="0" y="4828030"/>
            <a:ext cx="9144000" cy="315471"/>
          </a:xfrm>
        </p:spPr>
        <p:txBody>
          <a:bodyPr/>
          <a:lstStyle/>
          <a:p>
            <a:r>
              <a:rPr lang="en-US" sz="1000" dirty="0" err="1"/>
              <a:t>Thase</a:t>
            </a:r>
            <a:r>
              <a:rPr lang="en-US" sz="1000" dirty="0"/>
              <a:t> ME, et al. </a:t>
            </a:r>
            <a:r>
              <a:rPr lang="en-US" sz="1000" i="1" dirty="0"/>
              <a:t>Eur </a:t>
            </a:r>
            <a:r>
              <a:rPr lang="en-US" sz="1000" i="1" dirty="0" err="1"/>
              <a:t>Neuropsychopharmacol</a:t>
            </a:r>
            <a:r>
              <a:rPr lang="en-US" sz="1000" dirty="0"/>
              <a:t>. 2017;27(8):773-781.</a:t>
            </a:r>
          </a:p>
        </p:txBody>
      </p:sp>
      <p:sp>
        <p:nvSpPr>
          <p:cNvPr id="3" name="Title 2">
            <a:extLst>
              <a:ext uri="{FF2B5EF4-FFF2-40B4-BE49-F238E27FC236}">
                <a16:creationId xmlns:a16="http://schemas.microsoft.com/office/drawing/2014/main" id="{0285B539-9AE1-C54D-B7B1-7C8054D0BB17}"/>
              </a:ext>
            </a:extLst>
          </p:cNvPr>
          <p:cNvSpPr>
            <a:spLocks noGrp="1"/>
          </p:cNvSpPr>
          <p:nvPr>
            <p:ph type="title"/>
          </p:nvPr>
        </p:nvSpPr>
        <p:spPr>
          <a:xfrm>
            <a:off x="312234" y="218504"/>
            <a:ext cx="8530684" cy="381579"/>
          </a:xfrm>
        </p:spPr>
        <p:txBody>
          <a:bodyPr/>
          <a:lstStyle/>
          <a:p>
            <a:r>
              <a:rPr lang="en-US" dirty="0"/>
              <a:t>Vortioxetine as a Switch Therapy for MDD</a:t>
            </a:r>
          </a:p>
        </p:txBody>
      </p:sp>
      <p:grpSp>
        <p:nvGrpSpPr>
          <p:cNvPr id="25" name="Group 24">
            <a:extLst>
              <a:ext uri="{FF2B5EF4-FFF2-40B4-BE49-F238E27FC236}">
                <a16:creationId xmlns:a16="http://schemas.microsoft.com/office/drawing/2014/main" id="{96126C3A-3A4A-C34A-9D74-4EB7403BD922}"/>
              </a:ext>
            </a:extLst>
          </p:cNvPr>
          <p:cNvGrpSpPr/>
          <p:nvPr/>
        </p:nvGrpSpPr>
        <p:grpSpPr>
          <a:xfrm>
            <a:off x="1255101" y="1233686"/>
            <a:ext cx="6633797" cy="3307199"/>
            <a:chOff x="1255101" y="1020326"/>
            <a:chExt cx="6633797" cy="3307199"/>
          </a:xfrm>
        </p:grpSpPr>
        <p:pic>
          <p:nvPicPr>
            <p:cNvPr id="4" name="Picture 3">
              <a:extLst>
                <a:ext uri="{FF2B5EF4-FFF2-40B4-BE49-F238E27FC236}">
                  <a16:creationId xmlns:a16="http://schemas.microsoft.com/office/drawing/2014/main" id="{5D49F0B4-BCE1-EF43-A979-03338AE30ACE}"/>
                </a:ext>
              </a:extLst>
            </p:cNvPr>
            <p:cNvPicPr>
              <a:picLocks noChangeAspect="1"/>
            </p:cNvPicPr>
            <p:nvPr/>
          </p:nvPicPr>
          <p:blipFill>
            <a:blip r:embed="rId3"/>
            <a:stretch>
              <a:fillRect/>
            </a:stretch>
          </p:blipFill>
          <p:spPr>
            <a:xfrm>
              <a:off x="1255101" y="1133474"/>
              <a:ext cx="6633797" cy="3194051"/>
            </a:xfrm>
            <a:prstGeom prst="rect">
              <a:avLst/>
            </a:prstGeom>
          </p:spPr>
        </p:pic>
        <p:sp>
          <p:nvSpPr>
            <p:cNvPr id="5" name="TextBox 4">
              <a:extLst>
                <a:ext uri="{FF2B5EF4-FFF2-40B4-BE49-F238E27FC236}">
                  <a16:creationId xmlns:a16="http://schemas.microsoft.com/office/drawing/2014/main" id="{62EE7176-78DF-3849-9F61-18D009D57E0A}"/>
                </a:ext>
              </a:extLst>
            </p:cNvPr>
            <p:cNvSpPr txBox="1"/>
            <p:nvPr/>
          </p:nvSpPr>
          <p:spPr>
            <a:xfrm>
              <a:off x="1255101" y="1325217"/>
              <a:ext cx="1768433" cy="369332"/>
            </a:xfrm>
            <a:prstGeom prst="rect">
              <a:avLst/>
            </a:prstGeom>
            <a:solidFill>
              <a:srgbClr val="FFFFFF"/>
            </a:solidFill>
          </p:spPr>
          <p:txBody>
            <a:bodyPr wrap="none" rtlCol="0">
              <a:spAutoFit/>
            </a:bodyPr>
            <a:lstStyle/>
            <a:p>
              <a:r>
                <a:rPr lang="en-US" sz="900" b="1" dirty="0">
                  <a:solidFill>
                    <a:schemeClr val="accent3"/>
                  </a:solidFill>
                </a:rPr>
                <a:t>Agomelatine</a:t>
              </a:r>
              <a:br>
                <a:rPr lang="en-US" sz="900" dirty="0">
                  <a:solidFill>
                    <a:schemeClr val="accent3"/>
                  </a:solidFill>
                </a:rPr>
              </a:br>
              <a:r>
                <a:rPr lang="en-US" sz="900" i="1" dirty="0">
                  <a:solidFill>
                    <a:schemeClr val="accent3"/>
                  </a:solidFill>
                </a:rPr>
                <a:t>(Direct comparison in REVIVE)</a:t>
              </a:r>
            </a:p>
          </p:txBody>
        </p:sp>
        <p:sp>
          <p:nvSpPr>
            <p:cNvPr id="6" name="TextBox 5">
              <a:extLst>
                <a:ext uri="{FF2B5EF4-FFF2-40B4-BE49-F238E27FC236}">
                  <a16:creationId xmlns:a16="http://schemas.microsoft.com/office/drawing/2014/main" id="{F0AD954B-F381-5849-9514-8F5094AD10C6}"/>
                </a:ext>
              </a:extLst>
            </p:cNvPr>
            <p:cNvSpPr txBox="1"/>
            <p:nvPr/>
          </p:nvSpPr>
          <p:spPr>
            <a:xfrm>
              <a:off x="1255101" y="1704535"/>
              <a:ext cx="1678665" cy="507831"/>
            </a:xfrm>
            <a:prstGeom prst="rect">
              <a:avLst/>
            </a:prstGeom>
            <a:solidFill>
              <a:srgbClr val="FFFFFF"/>
            </a:solidFill>
          </p:spPr>
          <p:txBody>
            <a:bodyPr wrap="none" rtlCol="0">
              <a:spAutoFit/>
            </a:bodyPr>
            <a:lstStyle/>
            <a:p>
              <a:r>
                <a:rPr lang="en-US" sz="900" b="1" dirty="0">
                  <a:solidFill>
                    <a:schemeClr val="accent3"/>
                  </a:solidFill>
                </a:rPr>
                <a:t>Sertraline</a:t>
              </a:r>
              <a:br>
                <a:rPr lang="en-US" sz="900" dirty="0">
                  <a:solidFill>
                    <a:schemeClr val="accent3"/>
                  </a:solidFill>
                </a:rPr>
              </a:br>
              <a:r>
                <a:rPr lang="en-US" sz="900" i="1" dirty="0">
                  <a:solidFill>
                    <a:schemeClr val="accent3"/>
                  </a:solidFill>
                </a:rPr>
                <a:t>(ITC combining REVIVE and </a:t>
              </a:r>
              <a:br>
                <a:rPr lang="en-US" sz="900" i="1" dirty="0">
                  <a:solidFill>
                    <a:schemeClr val="accent3"/>
                  </a:solidFill>
                </a:rPr>
              </a:br>
              <a:r>
                <a:rPr lang="en-US" sz="900" i="1" dirty="0">
                  <a:solidFill>
                    <a:schemeClr val="accent3"/>
                  </a:solidFill>
                </a:rPr>
                <a:t>Kasper 2013)</a:t>
              </a:r>
            </a:p>
          </p:txBody>
        </p:sp>
        <p:sp>
          <p:nvSpPr>
            <p:cNvPr id="7" name="TextBox 6">
              <a:extLst>
                <a:ext uri="{FF2B5EF4-FFF2-40B4-BE49-F238E27FC236}">
                  <a16:creationId xmlns:a16="http://schemas.microsoft.com/office/drawing/2014/main" id="{58159FBA-E390-B64F-84F7-B8F3CCD15CEC}"/>
                </a:ext>
              </a:extLst>
            </p:cNvPr>
            <p:cNvSpPr txBox="1"/>
            <p:nvPr/>
          </p:nvSpPr>
          <p:spPr>
            <a:xfrm>
              <a:off x="1255101" y="2185208"/>
              <a:ext cx="1851789" cy="507831"/>
            </a:xfrm>
            <a:prstGeom prst="rect">
              <a:avLst/>
            </a:prstGeom>
            <a:solidFill>
              <a:srgbClr val="FFFFFF"/>
            </a:solidFill>
          </p:spPr>
          <p:txBody>
            <a:bodyPr wrap="none" rtlCol="0">
              <a:spAutoFit/>
            </a:bodyPr>
            <a:lstStyle/>
            <a:p>
              <a:r>
                <a:rPr lang="en-US" sz="900" b="1" dirty="0">
                  <a:solidFill>
                    <a:schemeClr val="accent3"/>
                  </a:solidFill>
                </a:rPr>
                <a:t>Venlafaxine</a:t>
              </a:r>
              <a:br>
                <a:rPr lang="en-US" sz="900" dirty="0">
                  <a:solidFill>
                    <a:schemeClr val="accent3"/>
                  </a:solidFill>
                </a:rPr>
              </a:br>
              <a:r>
                <a:rPr lang="en-US" sz="900" i="1" dirty="0">
                  <a:solidFill>
                    <a:schemeClr val="accent3"/>
                  </a:solidFill>
                </a:rPr>
                <a:t>(ITC combining REVIVE, Kasper</a:t>
              </a:r>
              <a:br>
                <a:rPr lang="en-US" sz="900" i="1" dirty="0">
                  <a:solidFill>
                    <a:schemeClr val="accent3"/>
                  </a:solidFill>
                </a:rPr>
              </a:br>
              <a:r>
                <a:rPr lang="en-US" sz="900" i="1" dirty="0">
                  <a:solidFill>
                    <a:schemeClr val="accent3"/>
                  </a:solidFill>
                </a:rPr>
                <a:t>2013, STAR*D)</a:t>
              </a:r>
            </a:p>
          </p:txBody>
        </p:sp>
        <p:sp>
          <p:nvSpPr>
            <p:cNvPr id="8" name="TextBox 7">
              <a:extLst>
                <a:ext uri="{FF2B5EF4-FFF2-40B4-BE49-F238E27FC236}">
                  <a16:creationId xmlns:a16="http://schemas.microsoft.com/office/drawing/2014/main" id="{40EDE310-6EB3-1943-95FA-B977D11A75FC}"/>
                </a:ext>
              </a:extLst>
            </p:cNvPr>
            <p:cNvSpPr txBox="1"/>
            <p:nvPr/>
          </p:nvSpPr>
          <p:spPr>
            <a:xfrm>
              <a:off x="1255101" y="2664261"/>
              <a:ext cx="1851789" cy="507831"/>
            </a:xfrm>
            <a:prstGeom prst="rect">
              <a:avLst/>
            </a:prstGeom>
            <a:solidFill>
              <a:srgbClr val="FFFFFF"/>
            </a:solidFill>
          </p:spPr>
          <p:txBody>
            <a:bodyPr wrap="none" rtlCol="0">
              <a:spAutoFit/>
            </a:bodyPr>
            <a:lstStyle/>
            <a:p>
              <a:r>
                <a:rPr lang="en-US" sz="900" b="1" dirty="0">
                  <a:solidFill>
                    <a:schemeClr val="accent3"/>
                  </a:solidFill>
                </a:rPr>
                <a:t>Bupropion</a:t>
              </a:r>
              <a:br>
                <a:rPr lang="en-US" sz="900" dirty="0">
                  <a:solidFill>
                    <a:schemeClr val="accent3"/>
                  </a:solidFill>
                </a:rPr>
              </a:br>
              <a:r>
                <a:rPr lang="en-US" sz="900" i="1" dirty="0">
                  <a:solidFill>
                    <a:schemeClr val="accent3"/>
                  </a:solidFill>
                </a:rPr>
                <a:t>(ITC combining REVIVE, Kasper</a:t>
              </a:r>
              <a:br>
                <a:rPr lang="en-US" sz="900" i="1" dirty="0">
                  <a:solidFill>
                    <a:schemeClr val="accent3"/>
                  </a:solidFill>
                </a:rPr>
              </a:br>
              <a:r>
                <a:rPr lang="en-US" sz="900" i="1" dirty="0">
                  <a:solidFill>
                    <a:schemeClr val="accent3"/>
                  </a:solidFill>
                </a:rPr>
                <a:t>2013, STAR*D)</a:t>
              </a:r>
            </a:p>
          </p:txBody>
        </p:sp>
        <p:sp>
          <p:nvSpPr>
            <p:cNvPr id="9" name="TextBox 8">
              <a:extLst>
                <a:ext uri="{FF2B5EF4-FFF2-40B4-BE49-F238E27FC236}">
                  <a16:creationId xmlns:a16="http://schemas.microsoft.com/office/drawing/2014/main" id="{8152DEF1-F957-134D-9310-6F6BBDC777C6}"/>
                </a:ext>
              </a:extLst>
            </p:cNvPr>
            <p:cNvSpPr txBox="1"/>
            <p:nvPr/>
          </p:nvSpPr>
          <p:spPr>
            <a:xfrm>
              <a:off x="1255101" y="3146416"/>
              <a:ext cx="1980029" cy="507831"/>
            </a:xfrm>
            <a:prstGeom prst="rect">
              <a:avLst/>
            </a:prstGeom>
            <a:solidFill>
              <a:srgbClr val="FFFFFF"/>
            </a:solidFill>
          </p:spPr>
          <p:txBody>
            <a:bodyPr wrap="none" rtlCol="0">
              <a:spAutoFit/>
            </a:bodyPr>
            <a:lstStyle/>
            <a:p>
              <a:r>
                <a:rPr lang="en-US" sz="900" b="1" dirty="0">
                  <a:solidFill>
                    <a:schemeClr val="accent3"/>
                  </a:solidFill>
                </a:rPr>
                <a:t>Citalopram</a:t>
              </a:r>
              <a:br>
                <a:rPr lang="en-US" sz="900" dirty="0">
                  <a:solidFill>
                    <a:schemeClr val="accent3"/>
                  </a:solidFill>
                </a:rPr>
              </a:br>
              <a:r>
                <a:rPr lang="en-US" sz="900" i="1" dirty="0">
                  <a:solidFill>
                    <a:schemeClr val="accent3"/>
                  </a:solidFill>
                </a:rPr>
                <a:t>(ITC combining REVIVE, Kasper</a:t>
              </a:r>
              <a:br>
                <a:rPr lang="en-US" sz="900" i="1" dirty="0">
                  <a:solidFill>
                    <a:schemeClr val="accent3"/>
                  </a:solidFill>
                </a:rPr>
              </a:br>
              <a:r>
                <a:rPr lang="en-US" sz="900" i="1" dirty="0">
                  <a:solidFill>
                    <a:schemeClr val="accent3"/>
                  </a:solidFill>
                </a:rPr>
                <a:t>2013, STAR*D, Lenox-Smith 2008)</a:t>
              </a:r>
            </a:p>
          </p:txBody>
        </p:sp>
        <p:sp>
          <p:nvSpPr>
            <p:cNvPr id="10" name="TextBox 9">
              <a:extLst>
                <a:ext uri="{FF2B5EF4-FFF2-40B4-BE49-F238E27FC236}">
                  <a16:creationId xmlns:a16="http://schemas.microsoft.com/office/drawing/2014/main" id="{9EAADEA8-ADC5-C144-90CB-9F4294D391CC}"/>
                </a:ext>
              </a:extLst>
            </p:cNvPr>
            <p:cNvSpPr txBox="1"/>
            <p:nvPr/>
          </p:nvSpPr>
          <p:spPr>
            <a:xfrm>
              <a:off x="1357692" y="1020326"/>
              <a:ext cx="1749197" cy="230832"/>
            </a:xfrm>
            <a:prstGeom prst="rect">
              <a:avLst/>
            </a:prstGeom>
            <a:solidFill>
              <a:srgbClr val="FFFFFF"/>
            </a:solidFill>
          </p:spPr>
          <p:txBody>
            <a:bodyPr wrap="none" rtlCol="0">
              <a:spAutoFit/>
            </a:bodyPr>
            <a:lstStyle/>
            <a:p>
              <a:r>
                <a:rPr lang="en-US" sz="900" b="1" dirty="0">
                  <a:solidFill>
                    <a:schemeClr val="accent3"/>
                  </a:solidFill>
                </a:rPr>
                <a:t>Comparator (Source Studies</a:t>
              </a:r>
              <a:endParaRPr lang="en-US" sz="900" b="1" i="1" dirty="0">
                <a:solidFill>
                  <a:schemeClr val="accent3"/>
                </a:solidFill>
              </a:endParaRPr>
            </a:p>
          </p:txBody>
        </p:sp>
        <p:sp>
          <p:nvSpPr>
            <p:cNvPr id="11" name="TextBox 10">
              <a:extLst>
                <a:ext uri="{FF2B5EF4-FFF2-40B4-BE49-F238E27FC236}">
                  <a16:creationId xmlns:a16="http://schemas.microsoft.com/office/drawing/2014/main" id="{32301F6D-9AD6-994D-90E6-4EFA03060C83}"/>
                </a:ext>
              </a:extLst>
            </p:cNvPr>
            <p:cNvSpPr txBox="1"/>
            <p:nvPr/>
          </p:nvSpPr>
          <p:spPr>
            <a:xfrm>
              <a:off x="4087387" y="1020326"/>
              <a:ext cx="1511952" cy="230832"/>
            </a:xfrm>
            <a:prstGeom prst="rect">
              <a:avLst/>
            </a:prstGeom>
            <a:solidFill>
              <a:srgbClr val="FFFFFF"/>
            </a:solidFill>
          </p:spPr>
          <p:txBody>
            <a:bodyPr wrap="none" rtlCol="0">
              <a:spAutoFit/>
            </a:bodyPr>
            <a:lstStyle/>
            <a:p>
              <a:r>
                <a:rPr lang="en-US" sz="900" b="1" dirty="0">
                  <a:solidFill>
                    <a:schemeClr val="accent3"/>
                  </a:solidFill>
                </a:rPr>
                <a:t>Risk Difference (95% CI)</a:t>
              </a:r>
              <a:endParaRPr lang="en-US" sz="900" b="1" i="1" dirty="0">
                <a:solidFill>
                  <a:schemeClr val="accent3"/>
                </a:solidFill>
              </a:endParaRPr>
            </a:p>
          </p:txBody>
        </p:sp>
        <p:sp>
          <p:nvSpPr>
            <p:cNvPr id="12" name="TextBox 11">
              <a:extLst>
                <a:ext uri="{FF2B5EF4-FFF2-40B4-BE49-F238E27FC236}">
                  <a16:creationId xmlns:a16="http://schemas.microsoft.com/office/drawing/2014/main" id="{D8582F48-CE6A-974A-B4BB-306903C81B94}"/>
                </a:ext>
              </a:extLst>
            </p:cNvPr>
            <p:cNvSpPr txBox="1"/>
            <p:nvPr/>
          </p:nvSpPr>
          <p:spPr>
            <a:xfrm>
              <a:off x="6728249" y="1325217"/>
              <a:ext cx="992579" cy="369332"/>
            </a:xfrm>
            <a:prstGeom prst="rect">
              <a:avLst/>
            </a:prstGeom>
            <a:solidFill>
              <a:srgbClr val="FFFFFF"/>
            </a:solidFill>
          </p:spPr>
          <p:txBody>
            <a:bodyPr wrap="none" rtlCol="0">
              <a:spAutoFit/>
            </a:bodyPr>
            <a:lstStyle/>
            <a:p>
              <a:pPr algn="ctr"/>
              <a:r>
                <a:rPr lang="en-US" sz="900" dirty="0">
                  <a:solidFill>
                    <a:schemeClr val="accent3"/>
                  </a:solidFill>
                </a:rPr>
                <a:t>-11.0%</a:t>
              </a:r>
              <a:br>
                <a:rPr lang="en-US" sz="900" dirty="0">
                  <a:solidFill>
                    <a:schemeClr val="accent3"/>
                  </a:solidFill>
                </a:rPr>
              </a:br>
              <a:r>
                <a:rPr lang="en-US" sz="900" dirty="0">
                  <a:solidFill>
                    <a:schemeClr val="accent3"/>
                  </a:solidFill>
                </a:rPr>
                <a:t>(-19.4%, -2.6%)</a:t>
              </a:r>
            </a:p>
          </p:txBody>
        </p:sp>
        <p:sp>
          <p:nvSpPr>
            <p:cNvPr id="13" name="TextBox 12">
              <a:extLst>
                <a:ext uri="{FF2B5EF4-FFF2-40B4-BE49-F238E27FC236}">
                  <a16:creationId xmlns:a16="http://schemas.microsoft.com/office/drawing/2014/main" id="{FC0276F7-FE90-AA40-911A-8B8946E2DE9F}"/>
                </a:ext>
              </a:extLst>
            </p:cNvPr>
            <p:cNvSpPr txBox="1"/>
            <p:nvPr/>
          </p:nvSpPr>
          <p:spPr>
            <a:xfrm>
              <a:off x="6747484" y="1785765"/>
              <a:ext cx="954108" cy="369332"/>
            </a:xfrm>
            <a:prstGeom prst="rect">
              <a:avLst/>
            </a:prstGeom>
            <a:solidFill>
              <a:srgbClr val="FFFFFF"/>
            </a:solidFill>
          </p:spPr>
          <p:txBody>
            <a:bodyPr wrap="none" rtlCol="0">
              <a:spAutoFit/>
            </a:bodyPr>
            <a:lstStyle/>
            <a:p>
              <a:pPr algn="ctr"/>
              <a:r>
                <a:rPr lang="en-US" sz="900" dirty="0">
                  <a:solidFill>
                    <a:schemeClr val="accent3"/>
                  </a:solidFill>
                </a:rPr>
                <a:t>-14.4%</a:t>
              </a:r>
              <a:br>
                <a:rPr lang="en-US" sz="900" dirty="0">
                  <a:solidFill>
                    <a:schemeClr val="accent3"/>
                  </a:solidFill>
                </a:rPr>
              </a:br>
              <a:r>
                <a:rPr lang="en-US" sz="900" dirty="0">
                  <a:solidFill>
                    <a:schemeClr val="accent3"/>
                  </a:solidFill>
                </a:rPr>
                <a:t>(-29.9%, 1.1%)</a:t>
              </a:r>
            </a:p>
          </p:txBody>
        </p:sp>
        <p:sp>
          <p:nvSpPr>
            <p:cNvPr id="14" name="TextBox 13">
              <a:extLst>
                <a:ext uri="{FF2B5EF4-FFF2-40B4-BE49-F238E27FC236}">
                  <a16:creationId xmlns:a16="http://schemas.microsoft.com/office/drawing/2014/main" id="{6DC38C28-7451-4E42-A356-E389B86177ED}"/>
                </a:ext>
              </a:extLst>
            </p:cNvPr>
            <p:cNvSpPr txBox="1"/>
            <p:nvPr/>
          </p:nvSpPr>
          <p:spPr>
            <a:xfrm>
              <a:off x="6766720" y="2237034"/>
              <a:ext cx="954108" cy="369332"/>
            </a:xfrm>
            <a:prstGeom prst="rect">
              <a:avLst/>
            </a:prstGeom>
            <a:solidFill>
              <a:srgbClr val="FFFFFF"/>
            </a:solidFill>
          </p:spPr>
          <p:txBody>
            <a:bodyPr wrap="none" rtlCol="0">
              <a:spAutoFit/>
            </a:bodyPr>
            <a:lstStyle/>
            <a:p>
              <a:pPr algn="ctr"/>
              <a:r>
                <a:rPr lang="en-US" sz="900" dirty="0">
                  <a:solidFill>
                    <a:schemeClr val="accent3"/>
                  </a:solidFill>
                </a:rPr>
                <a:t>-7.2%</a:t>
              </a:r>
              <a:br>
                <a:rPr lang="en-US" sz="900" dirty="0">
                  <a:solidFill>
                    <a:schemeClr val="accent3"/>
                  </a:solidFill>
                </a:rPr>
              </a:br>
              <a:r>
                <a:rPr lang="en-US" sz="900" dirty="0">
                  <a:solidFill>
                    <a:schemeClr val="accent3"/>
                  </a:solidFill>
                </a:rPr>
                <a:t>(-24.3%, 9.9%)</a:t>
              </a:r>
            </a:p>
          </p:txBody>
        </p:sp>
        <p:sp>
          <p:nvSpPr>
            <p:cNvPr id="15" name="TextBox 14">
              <a:extLst>
                <a:ext uri="{FF2B5EF4-FFF2-40B4-BE49-F238E27FC236}">
                  <a16:creationId xmlns:a16="http://schemas.microsoft.com/office/drawing/2014/main" id="{55F2688E-AB71-E64D-9B8D-22A4B1E8A60C}"/>
                </a:ext>
              </a:extLst>
            </p:cNvPr>
            <p:cNvSpPr txBox="1"/>
            <p:nvPr/>
          </p:nvSpPr>
          <p:spPr>
            <a:xfrm>
              <a:off x="6747484" y="2697582"/>
              <a:ext cx="954108" cy="369332"/>
            </a:xfrm>
            <a:prstGeom prst="rect">
              <a:avLst/>
            </a:prstGeom>
            <a:solidFill>
              <a:srgbClr val="FFFFFF"/>
            </a:solidFill>
          </p:spPr>
          <p:txBody>
            <a:bodyPr wrap="none" rtlCol="0">
              <a:spAutoFit/>
            </a:bodyPr>
            <a:lstStyle/>
            <a:p>
              <a:pPr algn="ctr"/>
              <a:r>
                <a:rPr lang="en-US" sz="900" dirty="0">
                  <a:solidFill>
                    <a:schemeClr val="accent3"/>
                  </a:solidFill>
                </a:rPr>
                <a:t>-10.7%</a:t>
              </a:r>
              <a:br>
                <a:rPr lang="en-US" sz="900" dirty="0">
                  <a:solidFill>
                    <a:schemeClr val="accent3"/>
                  </a:solidFill>
                </a:rPr>
              </a:br>
              <a:r>
                <a:rPr lang="en-US" sz="900" dirty="0">
                  <a:solidFill>
                    <a:schemeClr val="accent3"/>
                  </a:solidFill>
                </a:rPr>
                <a:t>(-27.8%, 6.4%)</a:t>
              </a:r>
            </a:p>
          </p:txBody>
        </p:sp>
        <p:sp>
          <p:nvSpPr>
            <p:cNvPr id="16" name="TextBox 15">
              <a:extLst>
                <a:ext uri="{FF2B5EF4-FFF2-40B4-BE49-F238E27FC236}">
                  <a16:creationId xmlns:a16="http://schemas.microsoft.com/office/drawing/2014/main" id="{99F59931-BA04-614E-8836-5873B3D92CE3}"/>
                </a:ext>
              </a:extLst>
            </p:cNvPr>
            <p:cNvSpPr txBox="1"/>
            <p:nvPr/>
          </p:nvSpPr>
          <p:spPr>
            <a:xfrm>
              <a:off x="6747137" y="3180062"/>
              <a:ext cx="954108" cy="369332"/>
            </a:xfrm>
            <a:prstGeom prst="rect">
              <a:avLst/>
            </a:prstGeom>
            <a:solidFill>
              <a:srgbClr val="FFFFFF"/>
            </a:solidFill>
          </p:spPr>
          <p:txBody>
            <a:bodyPr wrap="none" rtlCol="0">
              <a:spAutoFit/>
            </a:bodyPr>
            <a:lstStyle/>
            <a:p>
              <a:pPr algn="ctr"/>
              <a:r>
                <a:rPr lang="en-US" sz="900" dirty="0">
                  <a:solidFill>
                    <a:schemeClr val="accent3"/>
                  </a:solidFill>
                </a:rPr>
                <a:t>-16.8%</a:t>
              </a:r>
              <a:br>
                <a:rPr lang="en-US" sz="900" dirty="0">
                  <a:solidFill>
                    <a:schemeClr val="accent3"/>
                  </a:solidFill>
                </a:rPr>
              </a:br>
              <a:r>
                <a:rPr lang="en-US" sz="900" dirty="0">
                  <a:solidFill>
                    <a:schemeClr val="accent3"/>
                  </a:solidFill>
                </a:rPr>
                <a:t>(-41.1%, 7.5%)</a:t>
              </a:r>
            </a:p>
          </p:txBody>
        </p:sp>
        <p:sp>
          <p:nvSpPr>
            <p:cNvPr id="17" name="TextBox 16">
              <a:extLst>
                <a:ext uri="{FF2B5EF4-FFF2-40B4-BE49-F238E27FC236}">
                  <a16:creationId xmlns:a16="http://schemas.microsoft.com/office/drawing/2014/main" id="{233701A8-358F-6946-81F8-E397613DA836}"/>
                </a:ext>
              </a:extLst>
            </p:cNvPr>
            <p:cNvSpPr txBox="1"/>
            <p:nvPr/>
          </p:nvSpPr>
          <p:spPr>
            <a:xfrm>
              <a:off x="2660298" y="3864570"/>
              <a:ext cx="415499" cy="182880"/>
            </a:xfrm>
            <a:prstGeom prst="rect">
              <a:avLst/>
            </a:prstGeom>
            <a:solidFill>
              <a:srgbClr val="FFFFFF"/>
            </a:solidFill>
          </p:spPr>
          <p:txBody>
            <a:bodyPr wrap="none" rtlCol="0">
              <a:spAutoFit/>
            </a:bodyPr>
            <a:lstStyle/>
            <a:p>
              <a:pPr algn="ctr"/>
              <a:r>
                <a:rPr lang="en-US" sz="900" dirty="0">
                  <a:solidFill>
                    <a:schemeClr val="accent3"/>
                  </a:solidFill>
                </a:rPr>
                <a:t>20%</a:t>
              </a:r>
            </a:p>
          </p:txBody>
        </p:sp>
        <p:sp>
          <p:nvSpPr>
            <p:cNvPr id="18" name="TextBox 17">
              <a:extLst>
                <a:ext uri="{FF2B5EF4-FFF2-40B4-BE49-F238E27FC236}">
                  <a16:creationId xmlns:a16="http://schemas.microsoft.com/office/drawing/2014/main" id="{B3367F78-23AD-AB41-85D9-F3EAD5639ED6}"/>
                </a:ext>
              </a:extLst>
            </p:cNvPr>
            <p:cNvSpPr txBox="1"/>
            <p:nvPr/>
          </p:nvSpPr>
          <p:spPr>
            <a:xfrm>
              <a:off x="3255008" y="3878035"/>
              <a:ext cx="415499" cy="230832"/>
            </a:xfrm>
            <a:prstGeom prst="rect">
              <a:avLst/>
            </a:prstGeom>
            <a:solidFill>
              <a:srgbClr val="FFFFFF"/>
            </a:solidFill>
          </p:spPr>
          <p:txBody>
            <a:bodyPr wrap="none" rtlCol="0">
              <a:spAutoFit/>
            </a:bodyPr>
            <a:lstStyle/>
            <a:p>
              <a:pPr algn="ctr"/>
              <a:r>
                <a:rPr lang="en-US" sz="900" dirty="0">
                  <a:solidFill>
                    <a:schemeClr val="accent3"/>
                  </a:solidFill>
                </a:rPr>
                <a:t>10%</a:t>
              </a:r>
            </a:p>
          </p:txBody>
        </p:sp>
        <p:sp>
          <p:nvSpPr>
            <p:cNvPr id="19" name="TextBox 18">
              <a:extLst>
                <a:ext uri="{FF2B5EF4-FFF2-40B4-BE49-F238E27FC236}">
                  <a16:creationId xmlns:a16="http://schemas.microsoft.com/office/drawing/2014/main" id="{8B572AD8-57DD-EB43-B02A-8241336B89C0}"/>
                </a:ext>
              </a:extLst>
            </p:cNvPr>
            <p:cNvSpPr txBox="1"/>
            <p:nvPr/>
          </p:nvSpPr>
          <p:spPr>
            <a:xfrm>
              <a:off x="3845438" y="3871409"/>
              <a:ext cx="351378" cy="230832"/>
            </a:xfrm>
            <a:prstGeom prst="rect">
              <a:avLst/>
            </a:prstGeom>
            <a:solidFill>
              <a:srgbClr val="FFFFFF"/>
            </a:solidFill>
          </p:spPr>
          <p:txBody>
            <a:bodyPr wrap="none" rtlCol="0">
              <a:spAutoFit/>
            </a:bodyPr>
            <a:lstStyle/>
            <a:p>
              <a:pPr algn="ctr"/>
              <a:r>
                <a:rPr lang="en-US" sz="900" dirty="0">
                  <a:solidFill>
                    <a:schemeClr val="accent3"/>
                  </a:solidFill>
                </a:rPr>
                <a:t>0%</a:t>
              </a:r>
            </a:p>
          </p:txBody>
        </p:sp>
        <p:sp>
          <p:nvSpPr>
            <p:cNvPr id="20" name="TextBox 19">
              <a:extLst>
                <a:ext uri="{FF2B5EF4-FFF2-40B4-BE49-F238E27FC236}">
                  <a16:creationId xmlns:a16="http://schemas.microsoft.com/office/drawing/2014/main" id="{8A5053CB-D72E-454A-8509-D540649063B7}"/>
                </a:ext>
              </a:extLst>
            </p:cNvPr>
            <p:cNvSpPr txBox="1"/>
            <p:nvPr/>
          </p:nvSpPr>
          <p:spPr>
            <a:xfrm>
              <a:off x="4389392" y="3878035"/>
              <a:ext cx="453971" cy="230832"/>
            </a:xfrm>
            <a:prstGeom prst="rect">
              <a:avLst/>
            </a:prstGeom>
            <a:solidFill>
              <a:srgbClr val="FFFFFF"/>
            </a:solidFill>
          </p:spPr>
          <p:txBody>
            <a:bodyPr wrap="none" rtlCol="0">
              <a:spAutoFit/>
            </a:bodyPr>
            <a:lstStyle/>
            <a:p>
              <a:pPr algn="ctr"/>
              <a:r>
                <a:rPr lang="en-US" sz="900" dirty="0">
                  <a:solidFill>
                    <a:schemeClr val="accent3"/>
                  </a:solidFill>
                </a:rPr>
                <a:t>-10%</a:t>
              </a:r>
            </a:p>
          </p:txBody>
        </p:sp>
        <p:sp>
          <p:nvSpPr>
            <p:cNvPr id="21" name="TextBox 20">
              <a:extLst>
                <a:ext uri="{FF2B5EF4-FFF2-40B4-BE49-F238E27FC236}">
                  <a16:creationId xmlns:a16="http://schemas.microsoft.com/office/drawing/2014/main" id="{B3B8CB52-55A8-EC4B-8B5F-6195C96DB70E}"/>
                </a:ext>
              </a:extLst>
            </p:cNvPr>
            <p:cNvSpPr txBox="1"/>
            <p:nvPr/>
          </p:nvSpPr>
          <p:spPr>
            <a:xfrm>
              <a:off x="4966289" y="3871409"/>
              <a:ext cx="453971" cy="230832"/>
            </a:xfrm>
            <a:prstGeom prst="rect">
              <a:avLst/>
            </a:prstGeom>
            <a:solidFill>
              <a:srgbClr val="FFFFFF"/>
            </a:solidFill>
          </p:spPr>
          <p:txBody>
            <a:bodyPr wrap="none" rtlCol="0">
              <a:spAutoFit/>
            </a:bodyPr>
            <a:lstStyle/>
            <a:p>
              <a:pPr algn="ctr"/>
              <a:r>
                <a:rPr lang="en-US" sz="900" dirty="0">
                  <a:solidFill>
                    <a:schemeClr val="accent3"/>
                  </a:solidFill>
                </a:rPr>
                <a:t>-20%</a:t>
              </a:r>
            </a:p>
          </p:txBody>
        </p:sp>
        <p:sp>
          <p:nvSpPr>
            <p:cNvPr id="22" name="TextBox 21">
              <a:extLst>
                <a:ext uri="{FF2B5EF4-FFF2-40B4-BE49-F238E27FC236}">
                  <a16:creationId xmlns:a16="http://schemas.microsoft.com/office/drawing/2014/main" id="{667C8F6E-0A1D-734F-88A7-725F0CDBAB1F}"/>
                </a:ext>
              </a:extLst>
            </p:cNvPr>
            <p:cNvSpPr txBox="1"/>
            <p:nvPr/>
          </p:nvSpPr>
          <p:spPr>
            <a:xfrm>
              <a:off x="5523429" y="3878035"/>
              <a:ext cx="453971" cy="230832"/>
            </a:xfrm>
            <a:prstGeom prst="rect">
              <a:avLst/>
            </a:prstGeom>
            <a:solidFill>
              <a:srgbClr val="FFFFFF"/>
            </a:solidFill>
          </p:spPr>
          <p:txBody>
            <a:bodyPr wrap="none" rtlCol="0">
              <a:spAutoFit/>
            </a:bodyPr>
            <a:lstStyle/>
            <a:p>
              <a:pPr algn="ctr"/>
              <a:r>
                <a:rPr lang="en-US" sz="900" dirty="0">
                  <a:solidFill>
                    <a:schemeClr val="accent3"/>
                  </a:solidFill>
                </a:rPr>
                <a:t>-30%</a:t>
              </a:r>
            </a:p>
          </p:txBody>
        </p:sp>
        <p:sp>
          <p:nvSpPr>
            <p:cNvPr id="23" name="TextBox 22">
              <a:extLst>
                <a:ext uri="{FF2B5EF4-FFF2-40B4-BE49-F238E27FC236}">
                  <a16:creationId xmlns:a16="http://schemas.microsoft.com/office/drawing/2014/main" id="{0C82A3D8-01EA-3646-9FE0-7A207B3434CE}"/>
                </a:ext>
              </a:extLst>
            </p:cNvPr>
            <p:cNvSpPr txBox="1"/>
            <p:nvPr/>
          </p:nvSpPr>
          <p:spPr>
            <a:xfrm>
              <a:off x="6100326" y="3871409"/>
              <a:ext cx="453971" cy="230832"/>
            </a:xfrm>
            <a:prstGeom prst="rect">
              <a:avLst/>
            </a:prstGeom>
            <a:solidFill>
              <a:srgbClr val="FFFFFF"/>
            </a:solidFill>
          </p:spPr>
          <p:txBody>
            <a:bodyPr wrap="none" rtlCol="0">
              <a:spAutoFit/>
            </a:bodyPr>
            <a:lstStyle/>
            <a:p>
              <a:pPr algn="ctr"/>
              <a:r>
                <a:rPr lang="en-US" sz="900" dirty="0">
                  <a:solidFill>
                    <a:schemeClr val="accent3"/>
                  </a:solidFill>
                </a:rPr>
                <a:t>-40%</a:t>
              </a:r>
            </a:p>
          </p:txBody>
        </p:sp>
        <p:sp>
          <p:nvSpPr>
            <p:cNvPr id="24" name="TextBox 23">
              <a:extLst>
                <a:ext uri="{FF2B5EF4-FFF2-40B4-BE49-F238E27FC236}">
                  <a16:creationId xmlns:a16="http://schemas.microsoft.com/office/drawing/2014/main" id="{144910F1-32D8-5049-8247-CFC669796766}"/>
                </a:ext>
              </a:extLst>
            </p:cNvPr>
            <p:cNvSpPr txBox="1"/>
            <p:nvPr/>
          </p:nvSpPr>
          <p:spPr>
            <a:xfrm>
              <a:off x="6657466" y="3878035"/>
              <a:ext cx="453971" cy="230832"/>
            </a:xfrm>
            <a:prstGeom prst="rect">
              <a:avLst/>
            </a:prstGeom>
            <a:solidFill>
              <a:srgbClr val="FFFFFF"/>
            </a:solidFill>
          </p:spPr>
          <p:txBody>
            <a:bodyPr wrap="none" rtlCol="0">
              <a:spAutoFit/>
            </a:bodyPr>
            <a:lstStyle/>
            <a:p>
              <a:pPr algn="ctr"/>
              <a:r>
                <a:rPr lang="en-US" sz="900" dirty="0">
                  <a:solidFill>
                    <a:schemeClr val="accent3"/>
                  </a:solidFill>
                </a:rPr>
                <a:t>-50%</a:t>
              </a:r>
            </a:p>
          </p:txBody>
        </p:sp>
      </p:grpSp>
    </p:spTree>
    <p:extLst>
      <p:ext uri="{BB962C8B-B14F-4D97-AF65-F5344CB8AC3E}">
        <p14:creationId xmlns:p14="http://schemas.microsoft.com/office/powerpoint/2010/main" val="1631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FCD0-5D9E-B543-B6FD-1FB9BF7A689E}"/>
              </a:ext>
            </a:extLst>
          </p:cNvPr>
          <p:cNvSpPr>
            <a:spLocks noGrp="1"/>
          </p:cNvSpPr>
          <p:nvPr>
            <p:ph type="title"/>
          </p:nvPr>
        </p:nvSpPr>
        <p:spPr>
          <a:xfrm>
            <a:off x="312234" y="4073"/>
            <a:ext cx="8530684" cy="824841"/>
          </a:xfrm>
        </p:spPr>
        <p:txBody>
          <a:bodyPr/>
          <a:lstStyle/>
          <a:p>
            <a:r>
              <a:rPr lang="en-US" sz="2800" dirty="0"/>
              <a:t>Vortioxetine as a Switch Therapy for SSRI-Induced Sexual Dysfunction</a:t>
            </a:r>
          </a:p>
        </p:txBody>
      </p:sp>
      <p:sp>
        <p:nvSpPr>
          <p:cNvPr id="3" name="Text Placeholder 2">
            <a:extLst>
              <a:ext uri="{FF2B5EF4-FFF2-40B4-BE49-F238E27FC236}">
                <a16:creationId xmlns:a16="http://schemas.microsoft.com/office/drawing/2014/main" id="{FB6F533D-0DCA-D245-97BF-1FEB8C818C2F}"/>
              </a:ext>
            </a:extLst>
          </p:cNvPr>
          <p:cNvSpPr>
            <a:spLocks noGrp="1"/>
          </p:cNvSpPr>
          <p:nvPr>
            <p:ph type="body" sz="quarter" idx="10"/>
          </p:nvPr>
        </p:nvSpPr>
        <p:spPr>
          <a:xfrm>
            <a:off x="0" y="4697096"/>
            <a:ext cx="9144000" cy="446404"/>
          </a:xfrm>
        </p:spPr>
        <p:txBody>
          <a:bodyPr/>
          <a:lstStyle/>
          <a:p>
            <a:pPr marL="9525" indent="-9525"/>
            <a:r>
              <a:rPr lang="en-US" dirty="0">
                <a:latin typeface="Calibri"/>
              </a:rPr>
              <a:t>*</a:t>
            </a:r>
            <a:r>
              <a:rPr lang="en-US" i="1" dirty="0">
                <a:latin typeface="Calibri"/>
              </a:rPr>
              <a:t>p </a:t>
            </a:r>
            <a:r>
              <a:rPr lang="en-US" dirty="0">
                <a:latin typeface="Calibri"/>
              </a:rPr>
              <a:t>&lt; .05 vs. escitalopram</a:t>
            </a:r>
            <a:br>
              <a:rPr lang="en-US" dirty="0">
                <a:latin typeface="Calibri"/>
              </a:rPr>
            </a:br>
            <a:r>
              <a:rPr lang="en-US" dirty="0"/>
              <a:t>Jacobsen P, et al. </a:t>
            </a:r>
            <a:r>
              <a:rPr lang="en-US" i="1" dirty="0"/>
              <a:t>CNS Spectrums.</a:t>
            </a:r>
            <a:r>
              <a:rPr lang="en-US" dirty="0"/>
              <a:t> 2020;25(1):50-63.</a:t>
            </a:r>
            <a:endParaRPr lang="en-US" dirty="0">
              <a:latin typeface="Calibri"/>
            </a:endParaRPr>
          </a:p>
        </p:txBody>
      </p:sp>
      <p:pic>
        <p:nvPicPr>
          <p:cNvPr id="5" name="Picture 4" descr="A picture containing night, light&#10;&#10;Description automatically generated">
            <a:extLst>
              <a:ext uri="{FF2B5EF4-FFF2-40B4-BE49-F238E27FC236}">
                <a16:creationId xmlns:a16="http://schemas.microsoft.com/office/drawing/2014/main" id="{5068AD48-B8BE-E243-8680-9C399FC5E6A2}"/>
              </a:ext>
            </a:extLst>
          </p:cNvPr>
          <p:cNvPicPr>
            <a:picLocks noChangeAspect="1"/>
          </p:cNvPicPr>
          <p:nvPr/>
        </p:nvPicPr>
        <p:blipFill>
          <a:blip r:embed="rId3"/>
          <a:stretch>
            <a:fillRect/>
          </a:stretch>
        </p:blipFill>
        <p:spPr>
          <a:xfrm>
            <a:off x="2145284" y="1056657"/>
            <a:ext cx="4489527" cy="3609711"/>
          </a:xfrm>
          <a:prstGeom prst="rect">
            <a:avLst/>
          </a:prstGeom>
        </p:spPr>
      </p:pic>
      <p:sp>
        <p:nvSpPr>
          <p:cNvPr id="6" name="TextBox 5">
            <a:extLst>
              <a:ext uri="{FF2B5EF4-FFF2-40B4-BE49-F238E27FC236}">
                <a16:creationId xmlns:a16="http://schemas.microsoft.com/office/drawing/2014/main" id="{C2F88EC5-09B6-6B48-8839-76956E9E66CF}"/>
              </a:ext>
            </a:extLst>
          </p:cNvPr>
          <p:cNvSpPr txBox="1"/>
          <p:nvPr/>
        </p:nvSpPr>
        <p:spPr>
          <a:xfrm>
            <a:off x="3168654" y="953128"/>
            <a:ext cx="867545" cy="215444"/>
          </a:xfrm>
          <a:prstGeom prst="rect">
            <a:avLst/>
          </a:prstGeom>
          <a:noFill/>
        </p:spPr>
        <p:txBody>
          <a:bodyPr wrap="none" rtlCol="0">
            <a:spAutoFit/>
          </a:bodyPr>
          <a:lstStyle/>
          <a:p>
            <a:pPr algn="ctr"/>
            <a:r>
              <a:rPr lang="en-US" sz="800" b="1" dirty="0">
                <a:solidFill>
                  <a:srgbClr val="212121"/>
                </a:solidFill>
              </a:rPr>
              <a:t>CITALOPRAM</a:t>
            </a:r>
            <a:endParaRPr lang="en-US" sz="800" b="1" baseline="30000" dirty="0">
              <a:solidFill>
                <a:srgbClr val="212121"/>
              </a:solidFill>
            </a:endParaRPr>
          </a:p>
        </p:txBody>
      </p:sp>
      <p:sp>
        <p:nvSpPr>
          <p:cNvPr id="7" name="TextBox 6">
            <a:extLst>
              <a:ext uri="{FF2B5EF4-FFF2-40B4-BE49-F238E27FC236}">
                <a16:creationId xmlns:a16="http://schemas.microsoft.com/office/drawing/2014/main" id="{C1151D1D-BF22-6A42-8943-E1C4D9CD22A4}"/>
              </a:ext>
            </a:extLst>
          </p:cNvPr>
          <p:cNvSpPr txBox="1"/>
          <p:nvPr/>
        </p:nvSpPr>
        <p:spPr>
          <a:xfrm rot="16200000">
            <a:off x="1892752" y="1681261"/>
            <a:ext cx="1183337" cy="307777"/>
          </a:xfrm>
          <a:prstGeom prst="rect">
            <a:avLst/>
          </a:prstGeom>
          <a:noFill/>
        </p:spPr>
        <p:txBody>
          <a:bodyPr wrap="none" rtlCol="0">
            <a:spAutoFit/>
          </a:bodyPr>
          <a:lstStyle/>
          <a:p>
            <a:pPr algn="ctr"/>
            <a:r>
              <a:rPr lang="en-US" sz="700" b="1" dirty="0">
                <a:solidFill>
                  <a:srgbClr val="212121"/>
                </a:solidFill>
              </a:rPr>
              <a:t>Change From Baseline</a:t>
            </a:r>
          </a:p>
          <a:p>
            <a:pPr algn="ctr"/>
            <a:r>
              <a:rPr lang="en-US" sz="700" b="1" dirty="0">
                <a:solidFill>
                  <a:srgbClr val="212121"/>
                </a:solidFill>
              </a:rPr>
              <a:t>In CSFQ-14 Total Score</a:t>
            </a:r>
          </a:p>
        </p:txBody>
      </p:sp>
      <p:sp>
        <p:nvSpPr>
          <p:cNvPr id="8" name="TextBox 7">
            <a:extLst>
              <a:ext uri="{FF2B5EF4-FFF2-40B4-BE49-F238E27FC236}">
                <a16:creationId xmlns:a16="http://schemas.microsoft.com/office/drawing/2014/main" id="{14461D5E-638E-7F43-94DC-0E04B2ED8139}"/>
              </a:ext>
            </a:extLst>
          </p:cNvPr>
          <p:cNvSpPr txBox="1"/>
          <p:nvPr/>
        </p:nvSpPr>
        <p:spPr>
          <a:xfrm>
            <a:off x="5462897" y="953128"/>
            <a:ext cx="853119" cy="215444"/>
          </a:xfrm>
          <a:prstGeom prst="rect">
            <a:avLst/>
          </a:prstGeom>
          <a:noFill/>
        </p:spPr>
        <p:txBody>
          <a:bodyPr wrap="none" rtlCol="0">
            <a:spAutoFit/>
          </a:bodyPr>
          <a:lstStyle/>
          <a:p>
            <a:pPr algn="ctr"/>
            <a:r>
              <a:rPr lang="en-US" sz="800" b="1" dirty="0">
                <a:solidFill>
                  <a:srgbClr val="212121"/>
                </a:solidFill>
              </a:rPr>
              <a:t>PAROXETINE</a:t>
            </a:r>
            <a:endParaRPr lang="en-US" sz="800" b="1" baseline="30000" dirty="0">
              <a:solidFill>
                <a:srgbClr val="212121"/>
              </a:solidFill>
            </a:endParaRPr>
          </a:p>
        </p:txBody>
      </p:sp>
      <p:sp>
        <p:nvSpPr>
          <p:cNvPr id="9" name="TextBox 8">
            <a:extLst>
              <a:ext uri="{FF2B5EF4-FFF2-40B4-BE49-F238E27FC236}">
                <a16:creationId xmlns:a16="http://schemas.microsoft.com/office/drawing/2014/main" id="{915B32EF-93D0-DB47-BB70-577B56C2D47C}"/>
              </a:ext>
            </a:extLst>
          </p:cNvPr>
          <p:cNvSpPr txBox="1"/>
          <p:nvPr/>
        </p:nvSpPr>
        <p:spPr>
          <a:xfrm>
            <a:off x="4243596" y="2895836"/>
            <a:ext cx="840295" cy="215444"/>
          </a:xfrm>
          <a:prstGeom prst="rect">
            <a:avLst/>
          </a:prstGeom>
          <a:noFill/>
        </p:spPr>
        <p:txBody>
          <a:bodyPr wrap="none" rtlCol="0">
            <a:spAutoFit/>
          </a:bodyPr>
          <a:lstStyle/>
          <a:p>
            <a:pPr algn="ctr"/>
            <a:r>
              <a:rPr lang="en-US" sz="800" b="1" dirty="0">
                <a:solidFill>
                  <a:srgbClr val="212121"/>
                </a:solidFill>
              </a:rPr>
              <a:t>SERTRALINE</a:t>
            </a:r>
            <a:endParaRPr lang="en-US" sz="800" b="1" baseline="30000" dirty="0">
              <a:solidFill>
                <a:srgbClr val="212121"/>
              </a:solidFill>
            </a:endParaRPr>
          </a:p>
        </p:txBody>
      </p:sp>
      <p:sp>
        <p:nvSpPr>
          <p:cNvPr id="10" name="TextBox 9">
            <a:extLst>
              <a:ext uri="{FF2B5EF4-FFF2-40B4-BE49-F238E27FC236}">
                <a16:creationId xmlns:a16="http://schemas.microsoft.com/office/drawing/2014/main" id="{86542A1B-ED5D-9349-8377-B3FA97121CC0}"/>
              </a:ext>
            </a:extLst>
          </p:cNvPr>
          <p:cNvSpPr txBox="1"/>
          <p:nvPr/>
        </p:nvSpPr>
        <p:spPr>
          <a:xfrm rot="16200000">
            <a:off x="4231069" y="1681261"/>
            <a:ext cx="1183337" cy="307777"/>
          </a:xfrm>
          <a:prstGeom prst="rect">
            <a:avLst/>
          </a:prstGeom>
          <a:noFill/>
        </p:spPr>
        <p:txBody>
          <a:bodyPr wrap="none" rtlCol="0">
            <a:spAutoFit/>
          </a:bodyPr>
          <a:lstStyle/>
          <a:p>
            <a:pPr algn="ctr"/>
            <a:r>
              <a:rPr lang="en-US" sz="700" b="1" dirty="0">
                <a:solidFill>
                  <a:srgbClr val="212121"/>
                </a:solidFill>
              </a:rPr>
              <a:t>Change From Baseline</a:t>
            </a:r>
          </a:p>
          <a:p>
            <a:pPr algn="ctr"/>
            <a:r>
              <a:rPr lang="en-US" sz="700" b="1" dirty="0">
                <a:solidFill>
                  <a:srgbClr val="212121"/>
                </a:solidFill>
              </a:rPr>
              <a:t>In CSFQ-14 Total Score</a:t>
            </a:r>
          </a:p>
        </p:txBody>
      </p:sp>
      <p:sp>
        <p:nvSpPr>
          <p:cNvPr id="11" name="TextBox 10">
            <a:extLst>
              <a:ext uri="{FF2B5EF4-FFF2-40B4-BE49-F238E27FC236}">
                <a16:creationId xmlns:a16="http://schemas.microsoft.com/office/drawing/2014/main" id="{530A6C9E-841F-2E4D-BD89-98383644865A}"/>
              </a:ext>
            </a:extLst>
          </p:cNvPr>
          <p:cNvSpPr txBox="1"/>
          <p:nvPr/>
        </p:nvSpPr>
        <p:spPr>
          <a:xfrm rot="16200000">
            <a:off x="3075559" y="3628342"/>
            <a:ext cx="1183337" cy="307777"/>
          </a:xfrm>
          <a:prstGeom prst="rect">
            <a:avLst/>
          </a:prstGeom>
          <a:noFill/>
        </p:spPr>
        <p:txBody>
          <a:bodyPr wrap="none" rtlCol="0">
            <a:spAutoFit/>
          </a:bodyPr>
          <a:lstStyle/>
          <a:p>
            <a:pPr algn="ctr"/>
            <a:r>
              <a:rPr lang="en-US" sz="700" b="1" dirty="0">
                <a:solidFill>
                  <a:srgbClr val="212121"/>
                </a:solidFill>
              </a:rPr>
              <a:t>Change From Baseline</a:t>
            </a:r>
          </a:p>
          <a:p>
            <a:pPr algn="ctr"/>
            <a:r>
              <a:rPr lang="en-US" sz="700" b="1" dirty="0">
                <a:solidFill>
                  <a:srgbClr val="212121"/>
                </a:solidFill>
              </a:rPr>
              <a:t>In CSFQ-14 Total Score</a:t>
            </a:r>
          </a:p>
        </p:txBody>
      </p:sp>
      <p:sp>
        <p:nvSpPr>
          <p:cNvPr id="12" name="TextBox 11">
            <a:extLst>
              <a:ext uri="{FF2B5EF4-FFF2-40B4-BE49-F238E27FC236}">
                <a16:creationId xmlns:a16="http://schemas.microsoft.com/office/drawing/2014/main" id="{338A7D50-95A1-3548-99A5-0A5BEF4038D8}"/>
              </a:ext>
            </a:extLst>
          </p:cNvPr>
          <p:cNvSpPr txBox="1"/>
          <p:nvPr/>
        </p:nvSpPr>
        <p:spPr>
          <a:xfrm>
            <a:off x="2205262" y="2563086"/>
            <a:ext cx="668773" cy="184666"/>
          </a:xfrm>
          <a:prstGeom prst="rect">
            <a:avLst/>
          </a:prstGeom>
          <a:noFill/>
        </p:spPr>
        <p:txBody>
          <a:bodyPr wrap="none" rtlCol="0">
            <a:spAutoFit/>
          </a:bodyPr>
          <a:lstStyle/>
          <a:p>
            <a:r>
              <a:rPr lang="en-US" sz="600" b="1" dirty="0">
                <a:solidFill>
                  <a:srgbClr val="212121"/>
                </a:solidFill>
              </a:rPr>
              <a:t>Escitalopram</a:t>
            </a:r>
            <a:endParaRPr lang="en-US" sz="600" b="1" baseline="30000" dirty="0">
              <a:solidFill>
                <a:srgbClr val="212121"/>
              </a:solidFill>
            </a:endParaRPr>
          </a:p>
        </p:txBody>
      </p:sp>
      <p:sp>
        <p:nvSpPr>
          <p:cNvPr id="13" name="TextBox 12">
            <a:extLst>
              <a:ext uri="{FF2B5EF4-FFF2-40B4-BE49-F238E27FC236}">
                <a16:creationId xmlns:a16="http://schemas.microsoft.com/office/drawing/2014/main" id="{1D190F4E-44ED-F248-960A-F879BD6D2D8F}"/>
              </a:ext>
            </a:extLst>
          </p:cNvPr>
          <p:cNvSpPr txBox="1"/>
          <p:nvPr/>
        </p:nvSpPr>
        <p:spPr>
          <a:xfrm>
            <a:off x="2211496" y="2658882"/>
            <a:ext cx="628698" cy="184666"/>
          </a:xfrm>
          <a:prstGeom prst="rect">
            <a:avLst/>
          </a:prstGeom>
          <a:noFill/>
        </p:spPr>
        <p:txBody>
          <a:bodyPr wrap="none" rtlCol="0">
            <a:spAutoFit/>
          </a:bodyPr>
          <a:lstStyle/>
          <a:p>
            <a:r>
              <a:rPr lang="en-US" sz="600" b="1" dirty="0">
                <a:solidFill>
                  <a:srgbClr val="212121"/>
                </a:solidFill>
              </a:rPr>
              <a:t>Vortioxetine</a:t>
            </a:r>
            <a:endParaRPr lang="en-US" sz="600" b="1" baseline="30000" dirty="0">
              <a:solidFill>
                <a:srgbClr val="212121"/>
              </a:solidFill>
            </a:endParaRPr>
          </a:p>
        </p:txBody>
      </p:sp>
      <p:sp>
        <p:nvSpPr>
          <p:cNvPr id="14" name="TextBox 13">
            <a:extLst>
              <a:ext uri="{FF2B5EF4-FFF2-40B4-BE49-F238E27FC236}">
                <a16:creationId xmlns:a16="http://schemas.microsoft.com/office/drawing/2014/main" id="{F0CFBB5F-672A-904A-BE2A-9122EDE7F989}"/>
              </a:ext>
            </a:extLst>
          </p:cNvPr>
          <p:cNvSpPr txBox="1"/>
          <p:nvPr/>
        </p:nvSpPr>
        <p:spPr>
          <a:xfrm>
            <a:off x="2719496" y="2470465"/>
            <a:ext cx="450764" cy="184666"/>
          </a:xfrm>
          <a:prstGeom prst="rect">
            <a:avLst/>
          </a:prstGeom>
          <a:noFill/>
        </p:spPr>
        <p:txBody>
          <a:bodyPr wrap="none" rtlCol="0">
            <a:spAutoFit/>
          </a:bodyPr>
          <a:lstStyle/>
          <a:p>
            <a:r>
              <a:rPr lang="en-US" sz="600" b="1" dirty="0">
                <a:solidFill>
                  <a:srgbClr val="212121"/>
                </a:solidFill>
              </a:rPr>
              <a:t>Week 1</a:t>
            </a:r>
            <a:endParaRPr lang="en-US" sz="600" b="1" baseline="30000" dirty="0">
              <a:solidFill>
                <a:srgbClr val="212121"/>
              </a:solidFill>
            </a:endParaRPr>
          </a:p>
        </p:txBody>
      </p:sp>
      <p:sp>
        <p:nvSpPr>
          <p:cNvPr id="15" name="TextBox 14">
            <a:extLst>
              <a:ext uri="{FF2B5EF4-FFF2-40B4-BE49-F238E27FC236}">
                <a16:creationId xmlns:a16="http://schemas.microsoft.com/office/drawing/2014/main" id="{16259A70-9CD6-8E4A-ACC4-B374AC90A840}"/>
              </a:ext>
            </a:extLst>
          </p:cNvPr>
          <p:cNvSpPr txBox="1"/>
          <p:nvPr/>
        </p:nvSpPr>
        <p:spPr>
          <a:xfrm>
            <a:off x="3033821" y="2470465"/>
            <a:ext cx="450764" cy="184666"/>
          </a:xfrm>
          <a:prstGeom prst="rect">
            <a:avLst/>
          </a:prstGeom>
          <a:noFill/>
        </p:spPr>
        <p:txBody>
          <a:bodyPr wrap="none" rtlCol="0">
            <a:spAutoFit/>
          </a:bodyPr>
          <a:lstStyle/>
          <a:p>
            <a:r>
              <a:rPr lang="en-US" sz="600" b="1" dirty="0">
                <a:solidFill>
                  <a:srgbClr val="212121"/>
                </a:solidFill>
              </a:rPr>
              <a:t>Week 2</a:t>
            </a:r>
            <a:endParaRPr lang="en-US" sz="600" b="1" baseline="30000" dirty="0">
              <a:solidFill>
                <a:srgbClr val="212121"/>
              </a:solidFill>
            </a:endParaRPr>
          </a:p>
        </p:txBody>
      </p:sp>
      <p:sp>
        <p:nvSpPr>
          <p:cNvPr id="16" name="TextBox 15">
            <a:extLst>
              <a:ext uri="{FF2B5EF4-FFF2-40B4-BE49-F238E27FC236}">
                <a16:creationId xmlns:a16="http://schemas.microsoft.com/office/drawing/2014/main" id="{76E5429F-6782-D947-8D5B-1A5E5CB1DE8B}"/>
              </a:ext>
            </a:extLst>
          </p:cNvPr>
          <p:cNvSpPr txBox="1"/>
          <p:nvPr/>
        </p:nvSpPr>
        <p:spPr>
          <a:xfrm>
            <a:off x="3341796" y="2470465"/>
            <a:ext cx="450764" cy="184666"/>
          </a:xfrm>
          <a:prstGeom prst="rect">
            <a:avLst/>
          </a:prstGeom>
          <a:noFill/>
        </p:spPr>
        <p:txBody>
          <a:bodyPr wrap="none" rtlCol="0">
            <a:spAutoFit/>
          </a:bodyPr>
          <a:lstStyle/>
          <a:p>
            <a:r>
              <a:rPr lang="en-US" sz="600" b="1" dirty="0">
                <a:solidFill>
                  <a:srgbClr val="212121"/>
                </a:solidFill>
              </a:rPr>
              <a:t>Week 4</a:t>
            </a:r>
            <a:endParaRPr lang="en-US" sz="600" b="1" baseline="30000" dirty="0">
              <a:solidFill>
                <a:srgbClr val="212121"/>
              </a:solidFill>
            </a:endParaRPr>
          </a:p>
        </p:txBody>
      </p:sp>
      <p:sp>
        <p:nvSpPr>
          <p:cNvPr id="17" name="TextBox 16">
            <a:extLst>
              <a:ext uri="{FF2B5EF4-FFF2-40B4-BE49-F238E27FC236}">
                <a16:creationId xmlns:a16="http://schemas.microsoft.com/office/drawing/2014/main" id="{6EF06C7B-05F8-894F-A9DB-CBBA245C565A}"/>
              </a:ext>
            </a:extLst>
          </p:cNvPr>
          <p:cNvSpPr txBox="1"/>
          <p:nvPr/>
        </p:nvSpPr>
        <p:spPr>
          <a:xfrm>
            <a:off x="3659296" y="2470465"/>
            <a:ext cx="450764" cy="184666"/>
          </a:xfrm>
          <a:prstGeom prst="rect">
            <a:avLst/>
          </a:prstGeom>
          <a:noFill/>
        </p:spPr>
        <p:txBody>
          <a:bodyPr wrap="none" rtlCol="0">
            <a:spAutoFit/>
          </a:bodyPr>
          <a:lstStyle/>
          <a:p>
            <a:r>
              <a:rPr lang="en-US" sz="600" b="1" dirty="0">
                <a:solidFill>
                  <a:srgbClr val="212121"/>
                </a:solidFill>
              </a:rPr>
              <a:t>Week 6</a:t>
            </a:r>
            <a:endParaRPr lang="en-US" sz="600" b="1" baseline="30000" dirty="0">
              <a:solidFill>
                <a:srgbClr val="212121"/>
              </a:solidFill>
            </a:endParaRPr>
          </a:p>
        </p:txBody>
      </p:sp>
      <p:sp>
        <p:nvSpPr>
          <p:cNvPr id="18" name="TextBox 17">
            <a:extLst>
              <a:ext uri="{FF2B5EF4-FFF2-40B4-BE49-F238E27FC236}">
                <a16:creationId xmlns:a16="http://schemas.microsoft.com/office/drawing/2014/main" id="{E8B7E093-6E79-B749-BD07-8BCA17B654A1}"/>
              </a:ext>
            </a:extLst>
          </p:cNvPr>
          <p:cNvSpPr txBox="1"/>
          <p:nvPr/>
        </p:nvSpPr>
        <p:spPr>
          <a:xfrm>
            <a:off x="3964096" y="2470465"/>
            <a:ext cx="450764" cy="184666"/>
          </a:xfrm>
          <a:prstGeom prst="rect">
            <a:avLst/>
          </a:prstGeom>
          <a:noFill/>
        </p:spPr>
        <p:txBody>
          <a:bodyPr wrap="none" rtlCol="0">
            <a:spAutoFit/>
          </a:bodyPr>
          <a:lstStyle/>
          <a:p>
            <a:r>
              <a:rPr lang="en-US" sz="600" b="1" dirty="0">
                <a:solidFill>
                  <a:srgbClr val="212121"/>
                </a:solidFill>
              </a:rPr>
              <a:t>Week 8</a:t>
            </a:r>
            <a:endParaRPr lang="en-US" sz="600" b="1" baseline="30000" dirty="0">
              <a:solidFill>
                <a:srgbClr val="212121"/>
              </a:solidFill>
            </a:endParaRPr>
          </a:p>
        </p:txBody>
      </p:sp>
      <p:sp>
        <p:nvSpPr>
          <p:cNvPr id="19" name="TextBox 18">
            <a:extLst>
              <a:ext uri="{FF2B5EF4-FFF2-40B4-BE49-F238E27FC236}">
                <a16:creationId xmlns:a16="http://schemas.microsoft.com/office/drawing/2014/main" id="{843B362E-47E6-0A42-B357-A94DB27657A0}"/>
              </a:ext>
            </a:extLst>
          </p:cNvPr>
          <p:cNvSpPr txBox="1"/>
          <p:nvPr/>
        </p:nvSpPr>
        <p:spPr>
          <a:xfrm>
            <a:off x="4492698" y="2563086"/>
            <a:ext cx="668773" cy="184666"/>
          </a:xfrm>
          <a:prstGeom prst="rect">
            <a:avLst/>
          </a:prstGeom>
          <a:noFill/>
        </p:spPr>
        <p:txBody>
          <a:bodyPr wrap="none" rtlCol="0">
            <a:spAutoFit/>
          </a:bodyPr>
          <a:lstStyle/>
          <a:p>
            <a:r>
              <a:rPr lang="en-US" sz="600" b="1" dirty="0">
                <a:solidFill>
                  <a:srgbClr val="212121"/>
                </a:solidFill>
              </a:rPr>
              <a:t>Escitalopram</a:t>
            </a:r>
            <a:endParaRPr lang="en-US" sz="600" b="1" baseline="30000" dirty="0">
              <a:solidFill>
                <a:srgbClr val="212121"/>
              </a:solidFill>
            </a:endParaRPr>
          </a:p>
        </p:txBody>
      </p:sp>
      <p:sp>
        <p:nvSpPr>
          <p:cNvPr id="20" name="TextBox 19">
            <a:extLst>
              <a:ext uri="{FF2B5EF4-FFF2-40B4-BE49-F238E27FC236}">
                <a16:creationId xmlns:a16="http://schemas.microsoft.com/office/drawing/2014/main" id="{E2B6D2E9-E8DC-1640-BC62-95DDE783F7B4}"/>
              </a:ext>
            </a:extLst>
          </p:cNvPr>
          <p:cNvSpPr txBox="1"/>
          <p:nvPr/>
        </p:nvSpPr>
        <p:spPr>
          <a:xfrm>
            <a:off x="4498932" y="2658882"/>
            <a:ext cx="628698" cy="184666"/>
          </a:xfrm>
          <a:prstGeom prst="rect">
            <a:avLst/>
          </a:prstGeom>
          <a:noFill/>
        </p:spPr>
        <p:txBody>
          <a:bodyPr wrap="none" rtlCol="0">
            <a:spAutoFit/>
          </a:bodyPr>
          <a:lstStyle/>
          <a:p>
            <a:r>
              <a:rPr lang="en-US" sz="600" b="1" dirty="0">
                <a:solidFill>
                  <a:srgbClr val="212121"/>
                </a:solidFill>
              </a:rPr>
              <a:t>Vortioxetine</a:t>
            </a:r>
            <a:endParaRPr lang="en-US" sz="600" b="1" baseline="30000" dirty="0">
              <a:solidFill>
                <a:srgbClr val="212121"/>
              </a:solidFill>
            </a:endParaRPr>
          </a:p>
        </p:txBody>
      </p:sp>
      <p:sp>
        <p:nvSpPr>
          <p:cNvPr id="21" name="TextBox 20">
            <a:extLst>
              <a:ext uri="{FF2B5EF4-FFF2-40B4-BE49-F238E27FC236}">
                <a16:creationId xmlns:a16="http://schemas.microsoft.com/office/drawing/2014/main" id="{9D904010-27D4-1843-B064-ADB54E97A307}"/>
              </a:ext>
            </a:extLst>
          </p:cNvPr>
          <p:cNvSpPr txBox="1"/>
          <p:nvPr/>
        </p:nvSpPr>
        <p:spPr>
          <a:xfrm>
            <a:off x="5021371" y="2470465"/>
            <a:ext cx="450764" cy="184666"/>
          </a:xfrm>
          <a:prstGeom prst="rect">
            <a:avLst/>
          </a:prstGeom>
          <a:noFill/>
        </p:spPr>
        <p:txBody>
          <a:bodyPr wrap="none" rtlCol="0">
            <a:spAutoFit/>
          </a:bodyPr>
          <a:lstStyle/>
          <a:p>
            <a:r>
              <a:rPr lang="en-US" sz="600" b="1" dirty="0">
                <a:solidFill>
                  <a:srgbClr val="212121"/>
                </a:solidFill>
              </a:rPr>
              <a:t>Week 1</a:t>
            </a:r>
            <a:endParaRPr lang="en-US" sz="600" b="1" baseline="30000" dirty="0">
              <a:solidFill>
                <a:srgbClr val="212121"/>
              </a:solidFill>
            </a:endParaRPr>
          </a:p>
        </p:txBody>
      </p:sp>
      <p:sp>
        <p:nvSpPr>
          <p:cNvPr id="22" name="TextBox 21">
            <a:extLst>
              <a:ext uri="{FF2B5EF4-FFF2-40B4-BE49-F238E27FC236}">
                <a16:creationId xmlns:a16="http://schemas.microsoft.com/office/drawing/2014/main" id="{97596884-2E5A-214D-9F86-976A4E3E101A}"/>
              </a:ext>
            </a:extLst>
          </p:cNvPr>
          <p:cNvSpPr txBox="1"/>
          <p:nvPr/>
        </p:nvSpPr>
        <p:spPr>
          <a:xfrm>
            <a:off x="5329346" y="2470465"/>
            <a:ext cx="450764" cy="184666"/>
          </a:xfrm>
          <a:prstGeom prst="rect">
            <a:avLst/>
          </a:prstGeom>
          <a:noFill/>
        </p:spPr>
        <p:txBody>
          <a:bodyPr wrap="none" rtlCol="0">
            <a:spAutoFit/>
          </a:bodyPr>
          <a:lstStyle/>
          <a:p>
            <a:r>
              <a:rPr lang="en-US" sz="600" b="1" dirty="0">
                <a:solidFill>
                  <a:srgbClr val="212121"/>
                </a:solidFill>
              </a:rPr>
              <a:t>Week 2</a:t>
            </a:r>
            <a:endParaRPr lang="en-US" sz="600" b="1" baseline="30000" dirty="0">
              <a:solidFill>
                <a:srgbClr val="212121"/>
              </a:solidFill>
            </a:endParaRPr>
          </a:p>
        </p:txBody>
      </p:sp>
      <p:sp>
        <p:nvSpPr>
          <p:cNvPr id="23" name="TextBox 22">
            <a:extLst>
              <a:ext uri="{FF2B5EF4-FFF2-40B4-BE49-F238E27FC236}">
                <a16:creationId xmlns:a16="http://schemas.microsoft.com/office/drawing/2014/main" id="{373903CB-EC6E-DD48-BD8B-90E1196A1425}"/>
              </a:ext>
            </a:extLst>
          </p:cNvPr>
          <p:cNvSpPr txBox="1"/>
          <p:nvPr/>
        </p:nvSpPr>
        <p:spPr>
          <a:xfrm>
            <a:off x="5640496" y="2470465"/>
            <a:ext cx="450764" cy="184666"/>
          </a:xfrm>
          <a:prstGeom prst="rect">
            <a:avLst/>
          </a:prstGeom>
          <a:noFill/>
        </p:spPr>
        <p:txBody>
          <a:bodyPr wrap="none" rtlCol="0">
            <a:spAutoFit/>
          </a:bodyPr>
          <a:lstStyle/>
          <a:p>
            <a:r>
              <a:rPr lang="en-US" sz="600" b="1" dirty="0">
                <a:solidFill>
                  <a:srgbClr val="212121"/>
                </a:solidFill>
              </a:rPr>
              <a:t>Week 4</a:t>
            </a:r>
            <a:endParaRPr lang="en-US" sz="600" b="1" baseline="30000" dirty="0">
              <a:solidFill>
                <a:srgbClr val="212121"/>
              </a:solidFill>
            </a:endParaRPr>
          </a:p>
        </p:txBody>
      </p:sp>
      <p:sp>
        <p:nvSpPr>
          <p:cNvPr id="24" name="TextBox 23">
            <a:extLst>
              <a:ext uri="{FF2B5EF4-FFF2-40B4-BE49-F238E27FC236}">
                <a16:creationId xmlns:a16="http://schemas.microsoft.com/office/drawing/2014/main" id="{8A830CC7-65A2-8B4D-9BA8-AB548EA102B6}"/>
              </a:ext>
            </a:extLst>
          </p:cNvPr>
          <p:cNvSpPr txBox="1"/>
          <p:nvPr/>
        </p:nvSpPr>
        <p:spPr>
          <a:xfrm>
            <a:off x="5948471" y="2470465"/>
            <a:ext cx="450764" cy="184666"/>
          </a:xfrm>
          <a:prstGeom prst="rect">
            <a:avLst/>
          </a:prstGeom>
          <a:noFill/>
        </p:spPr>
        <p:txBody>
          <a:bodyPr wrap="none" rtlCol="0">
            <a:spAutoFit/>
          </a:bodyPr>
          <a:lstStyle/>
          <a:p>
            <a:r>
              <a:rPr lang="en-US" sz="600" b="1" dirty="0">
                <a:solidFill>
                  <a:srgbClr val="212121"/>
                </a:solidFill>
              </a:rPr>
              <a:t>Week 6</a:t>
            </a:r>
            <a:endParaRPr lang="en-US" sz="600" b="1" baseline="30000" dirty="0">
              <a:solidFill>
                <a:srgbClr val="212121"/>
              </a:solidFill>
            </a:endParaRPr>
          </a:p>
        </p:txBody>
      </p:sp>
      <p:sp>
        <p:nvSpPr>
          <p:cNvPr id="25" name="TextBox 24">
            <a:extLst>
              <a:ext uri="{FF2B5EF4-FFF2-40B4-BE49-F238E27FC236}">
                <a16:creationId xmlns:a16="http://schemas.microsoft.com/office/drawing/2014/main" id="{FAC978B1-45CC-6948-99D9-F7787D98145B}"/>
              </a:ext>
            </a:extLst>
          </p:cNvPr>
          <p:cNvSpPr txBox="1"/>
          <p:nvPr/>
        </p:nvSpPr>
        <p:spPr>
          <a:xfrm>
            <a:off x="6256446" y="2470465"/>
            <a:ext cx="450764" cy="184666"/>
          </a:xfrm>
          <a:prstGeom prst="rect">
            <a:avLst/>
          </a:prstGeom>
          <a:noFill/>
        </p:spPr>
        <p:txBody>
          <a:bodyPr wrap="none" rtlCol="0">
            <a:spAutoFit/>
          </a:bodyPr>
          <a:lstStyle/>
          <a:p>
            <a:r>
              <a:rPr lang="en-US" sz="600" b="1" dirty="0">
                <a:solidFill>
                  <a:srgbClr val="212121"/>
                </a:solidFill>
              </a:rPr>
              <a:t>Week 8</a:t>
            </a:r>
            <a:endParaRPr lang="en-US" sz="600" b="1" baseline="30000" dirty="0">
              <a:solidFill>
                <a:srgbClr val="212121"/>
              </a:solidFill>
            </a:endParaRPr>
          </a:p>
        </p:txBody>
      </p:sp>
      <p:sp>
        <p:nvSpPr>
          <p:cNvPr id="26" name="TextBox 25">
            <a:extLst>
              <a:ext uri="{FF2B5EF4-FFF2-40B4-BE49-F238E27FC236}">
                <a16:creationId xmlns:a16="http://schemas.microsoft.com/office/drawing/2014/main" id="{F4798AF7-0BA2-D14D-8A2B-843F5EB4A320}"/>
              </a:ext>
            </a:extLst>
          </p:cNvPr>
          <p:cNvSpPr txBox="1"/>
          <p:nvPr/>
        </p:nvSpPr>
        <p:spPr>
          <a:xfrm>
            <a:off x="3343348" y="4423636"/>
            <a:ext cx="668773" cy="184666"/>
          </a:xfrm>
          <a:prstGeom prst="rect">
            <a:avLst/>
          </a:prstGeom>
          <a:noFill/>
        </p:spPr>
        <p:txBody>
          <a:bodyPr wrap="none" rtlCol="0">
            <a:spAutoFit/>
          </a:bodyPr>
          <a:lstStyle/>
          <a:p>
            <a:r>
              <a:rPr lang="en-US" sz="600" b="1" dirty="0">
                <a:solidFill>
                  <a:srgbClr val="212121"/>
                </a:solidFill>
              </a:rPr>
              <a:t>Escitalopram</a:t>
            </a:r>
            <a:endParaRPr lang="en-US" sz="600" b="1" baseline="30000" dirty="0">
              <a:solidFill>
                <a:srgbClr val="212121"/>
              </a:solidFill>
            </a:endParaRPr>
          </a:p>
        </p:txBody>
      </p:sp>
      <p:sp>
        <p:nvSpPr>
          <p:cNvPr id="27" name="TextBox 26">
            <a:extLst>
              <a:ext uri="{FF2B5EF4-FFF2-40B4-BE49-F238E27FC236}">
                <a16:creationId xmlns:a16="http://schemas.microsoft.com/office/drawing/2014/main" id="{B59301DB-A9B2-614A-A312-826C15C6E97F}"/>
              </a:ext>
            </a:extLst>
          </p:cNvPr>
          <p:cNvSpPr txBox="1"/>
          <p:nvPr/>
        </p:nvSpPr>
        <p:spPr>
          <a:xfrm>
            <a:off x="3349582" y="4519432"/>
            <a:ext cx="628698" cy="184666"/>
          </a:xfrm>
          <a:prstGeom prst="rect">
            <a:avLst/>
          </a:prstGeom>
          <a:noFill/>
        </p:spPr>
        <p:txBody>
          <a:bodyPr wrap="none" rtlCol="0">
            <a:spAutoFit/>
          </a:bodyPr>
          <a:lstStyle/>
          <a:p>
            <a:r>
              <a:rPr lang="en-US" sz="600" b="1" dirty="0">
                <a:solidFill>
                  <a:srgbClr val="212121"/>
                </a:solidFill>
              </a:rPr>
              <a:t>Vortioxetine</a:t>
            </a:r>
            <a:endParaRPr lang="en-US" sz="600" b="1" baseline="30000" dirty="0">
              <a:solidFill>
                <a:srgbClr val="212121"/>
              </a:solidFill>
            </a:endParaRPr>
          </a:p>
        </p:txBody>
      </p:sp>
      <p:sp>
        <p:nvSpPr>
          <p:cNvPr id="28" name="TextBox 27">
            <a:extLst>
              <a:ext uri="{FF2B5EF4-FFF2-40B4-BE49-F238E27FC236}">
                <a16:creationId xmlns:a16="http://schemas.microsoft.com/office/drawing/2014/main" id="{5231D9E6-A8F1-9B48-B41A-389A18CAB4E1}"/>
              </a:ext>
            </a:extLst>
          </p:cNvPr>
          <p:cNvSpPr txBox="1"/>
          <p:nvPr/>
        </p:nvSpPr>
        <p:spPr>
          <a:xfrm>
            <a:off x="3872021" y="4331015"/>
            <a:ext cx="450764" cy="184666"/>
          </a:xfrm>
          <a:prstGeom prst="rect">
            <a:avLst/>
          </a:prstGeom>
          <a:noFill/>
        </p:spPr>
        <p:txBody>
          <a:bodyPr wrap="none" rtlCol="0">
            <a:spAutoFit/>
          </a:bodyPr>
          <a:lstStyle/>
          <a:p>
            <a:r>
              <a:rPr lang="en-US" sz="600" b="1" dirty="0">
                <a:solidFill>
                  <a:srgbClr val="212121"/>
                </a:solidFill>
              </a:rPr>
              <a:t>Week 1</a:t>
            </a:r>
            <a:endParaRPr lang="en-US" sz="600" b="1" baseline="30000" dirty="0">
              <a:solidFill>
                <a:srgbClr val="212121"/>
              </a:solidFill>
            </a:endParaRPr>
          </a:p>
        </p:txBody>
      </p:sp>
      <p:sp>
        <p:nvSpPr>
          <p:cNvPr id="29" name="TextBox 28">
            <a:extLst>
              <a:ext uri="{FF2B5EF4-FFF2-40B4-BE49-F238E27FC236}">
                <a16:creationId xmlns:a16="http://schemas.microsoft.com/office/drawing/2014/main" id="{AAD17063-DD24-0446-A8A9-C5BA956D4717}"/>
              </a:ext>
            </a:extLst>
          </p:cNvPr>
          <p:cNvSpPr txBox="1"/>
          <p:nvPr/>
        </p:nvSpPr>
        <p:spPr>
          <a:xfrm>
            <a:off x="4186346" y="4331015"/>
            <a:ext cx="450764" cy="184666"/>
          </a:xfrm>
          <a:prstGeom prst="rect">
            <a:avLst/>
          </a:prstGeom>
          <a:noFill/>
        </p:spPr>
        <p:txBody>
          <a:bodyPr wrap="none" rtlCol="0">
            <a:spAutoFit/>
          </a:bodyPr>
          <a:lstStyle/>
          <a:p>
            <a:r>
              <a:rPr lang="en-US" sz="600" b="1" dirty="0">
                <a:solidFill>
                  <a:srgbClr val="212121"/>
                </a:solidFill>
              </a:rPr>
              <a:t>Week 2</a:t>
            </a:r>
            <a:endParaRPr lang="en-US" sz="600" b="1" baseline="30000" dirty="0">
              <a:solidFill>
                <a:srgbClr val="212121"/>
              </a:solidFill>
            </a:endParaRPr>
          </a:p>
        </p:txBody>
      </p:sp>
      <p:sp>
        <p:nvSpPr>
          <p:cNvPr id="30" name="TextBox 29">
            <a:extLst>
              <a:ext uri="{FF2B5EF4-FFF2-40B4-BE49-F238E27FC236}">
                <a16:creationId xmlns:a16="http://schemas.microsoft.com/office/drawing/2014/main" id="{1472F771-3689-E648-8834-C5E9BC04ACAC}"/>
              </a:ext>
            </a:extLst>
          </p:cNvPr>
          <p:cNvSpPr txBox="1"/>
          <p:nvPr/>
        </p:nvSpPr>
        <p:spPr>
          <a:xfrm>
            <a:off x="4494321" y="4331015"/>
            <a:ext cx="450764" cy="184666"/>
          </a:xfrm>
          <a:prstGeom prst="rect">
            <a:avLst/>
          </a:prstGeom>
          <a:noFill/>
        </p:spPr>
        <p:txBody>
          <a:bodyPr wrap="none" rtlCol="0">
            <a:spAutoFit/>
          </a:bodyPr>
          <a:lstStyle/>
          <a:p>
            <a:r>
              <a:rPr lang="en-US" sz="600" b="1" dirty="0">
                <a:solidFill>
                  <a:srgbClr val="212121"/>
                </a:solidFill>
              </a:rPr>
              <a:t>Week 4</a:t>
            </a:r>
            <a:endParaRPr lang="en-US" sz="600" b="1" baseline="30000" dirty="0">
              <a:solidFill>
                <a:srgbClr val="212121"/>
              </a:solidFill>
            </a:endParaRPr>
          </a:p>
        </p:txBody>
      </p:sp>
      <p:sp>
        <p:nvSpPr>
          <p:cNvPr id="31" name="TextBox 30">
            <a:extLst>
              <a:ext uri="{FF2B5EF4-FFF2-40B4-BE49-F238E27FC236}">
                <a16:creationId xmlns:a16="http://schemas.microsoft.com/office/drawing/2014/main" id="{E74626EA-256A-D543-B9AC-7E71B318BA4A}"/>
              </a:ext>
            </a:extLst>
          </p:cNvPr>
          <p:cNvSpPr txBox="1"/>
          <p:nvPr/>
        </p:nvSpPr>
        <p:spPr>
          <a:xfrm>
            <a:off x="4805471" y="4331015"/>
            <a:ext cx="450764" cy="184666"/>
          </a:xfrm>
          <a:prstGeom prst="rect">
            <a:avLst/>
          </a:prstGeom>
          <a:noFill/>
        </p:spPr>
        <p:txBody>
          <a:bodyPr wrap="none" rtlCol="0">
            <a:spAutoFit/>
          </a:bodyPr>
          <a:lstStyle/>
          <a:p>
            <a:r>
              <a:rPr lang="en-US" sz="600" b="1" dirty="0">
                <a:solidFill>
                  <a:srgbClr val="212121"/>
                </a:solidFill>
              </a:rPr>
              <a:t>Week 6</a:t>
            </a:r>
            <a:endParaRPr lang="en-US" sz="600" b="1" baseline="30000" dirty="0">
              <a:solidFill>
                <a:srgbClr val="212121"/>
              </a:solidFill>
            </a:endParaRPr>
          </a:p>
        </p:txBody>
      </p:sp>
      <p:sp>
        <p:nvSpPr>
          <p:cNvPr id="32" name="TextBox 31">
            <a:extLst>
              <a:ext uri="{FF2B5EF4-FFF2-40B4-BE49-F238E27FC236}">
                <a16:creationId xmlns:a16="http://schemas.microsoft.com/office/drawing/2014/main" id="{FF6367ED-C261-F548-A896-94440076260E}"/>
              </a:ext>
            </a:extLst>
          </p:cNvPr>
          <p:cNvSpPr txBox="1"/>
          <p:nvPr/>
        </p:nvSpPr>
        <p:spPr>
          <a:xfrm>
            <a:off x="5103921" y="4331015"/>
            <a:ext cx="450764" cy="184666"/>
          </a:xfrm>
          <a:prstGeom prst="rect">
            <a:avLst/>
          </a:prstGeom>
          <a:noFill/>
        </p:spPr>
        <p:txBody>
          <a:bodyPr wrap="none" rtlCol="0">
            <a:spAutoFit/>
          </a:bodyPr>
          <a:lstStyle/>
          <a:p>
            <a:r>
              <a:rPr lang="en-US" sz="600" b="1" dirty="0">
                <a:solidFill>
                  <a:srgbClr val="212121"/>
                </a:solidFill>
              </a:rPr>
              <a:t>Week 8</a:t>
            </a:r>
            <a:endParaRPr lang="en-US" sz="600" b="1" baseline="30000" dirty="0">
              <a:solidFill>
                <a:srgbClr val="212121"/>
              </a:solidFill>
            </a:endParaRPr>
          </a:p>
        </p:txBody>
      </p:sp>
      <p:sp>
        <p:nvSpPr>
          <p:cNvPr id="33" name="TextBox 32">
            <a:extLst>
              <a:ext uri="{FF2B5EF4-FFF2-40B4-BE49-F238E27FC236}">
                <a16:creationId xmlns:a16="http://schemas.microsoft.com/office/drawing/2014/main" id="{0889D432-067E-324D-B45B-74E4C9C5058B}"/>
              </a:ext>
            </a:extLst>
          </p:cNvPr>
          <p:cNvSpPr txBox="1"/>
          <p:nvPr/>
        </p:nvSpPr>
        <p:spPr>
          <a:xfrm>
            <a:off x="2568966" y="963273"/>
            <a:ext cx="271228" cy="184666"/>
          </a:xfrm>
          <a:prstGeom prst="rect">
            <a:avLst/>
          </a:prstGeom>
          <a:noFill/>
        </p:spPr>
        <p:txBody>
          <a:bodyPr wrap="none" rtlCol="0">
            <a:spAutoFit/>
          </a:bodyPr>
          <a:lstStyle/>
          <a:p>
            <a:pPr algn="r"/>
            <a:r>
              <a:rPr lang="en-US" sz="600" b="1" dirty="0">
                <a:solidFill>
                  <a:srgbClr val="212121"/>
                </a:solidFill>
              </a:rPr>
              <a:t>10</a:t>
            </a:r>
            <a:endParaRPr lang="en-US" sz="600" b="1" baseline="30000" dirty="0">
              <a:solidFill>
                <a:srgbClr val="212121"/>
              </a:solidFill>
            </a:endParaRPr>
          </a:p>
        </p:txBody>
      </p:sp>
      <p:sp>
        <p:nvSpPr>
          <p:cNvPr id="34" name="TextBox 33">
            <a:extLst>
              <a:ext uri="{FF2B5EF4-FFF2-40B4-BE49-F238E27FC236}">
                <a16:creationId xmlns:a16="http://schemas.microsoft.com/office/drawing/2014/main" id="{0EE5837E-3872-364F-9077-6773E6D50ACE}"/>
              </a:ext>
            </a:extLst>
          </p:cNvPr>
          <p:cNvSpPr txBox="1"/>
          <p:nvPr/>
        </p:nvSpPr>
        <p:spPr>
          <a:xfrm>
            <a:off x="2612246" y="1255373"/>
            <a:ext cx="227948" cy="184666"/>
          </a:xfrm>
          <a:prstGeom prst="rect">
            <a:avLst/>
          </a:prstGeom>
          <a:noFill/>
        </p:spPr>
        <p:txBody>
          <a:bodyPr wrap="none" rtlCol="0">
            <a:spAutoFit/>
          </a:bodyPr>
          <a:lstStyle/>
          <a:p>
            <a:pPr algn="r"/>
            <a:r>
              <a:rPr lang="en-US" sz="600" b="1" dirty="0">
                <a:solidFill>
                  <a:srgbClr val="212121"/>
                </a:solidFill>
              </a:rPr>
              <a:t>8</a:t>
            </a:r>
            <a:endParaRPr lang="en-US" sz="600" b="1" baseline="30000" dirty="0">
              <a:solidFill>
                <a:srgbClr val="212121"/>
              </a:solidFill>
            </a:endParaRPr>
          </a:p>
        </p:txBody>
      </p:sp>
      <p:sp>
        <p:nvSpPr>
          <p:cNvPr id="35" name="TextBox 34">
            <a:extLst>
              <a:ext uri="{FF2B5EF4-FFF2-40B4-BE49-F238E27FC236}">
                <a16:creationId xmlns:a16="http://schemas.microsoft.com/office/drawing/2014/main" id="{3C5FA550-49C0-D74F-8530-D03EF4BD6E49}"/>
              </a:ext>
            </a:extLst>
          </p:cNvPr>
          <p:cNvSpPr txBox="1"/>
          <p:nvPr/>
        </p:nvSpPr>
        <p:spPr>
          <a:xfrm>
            <a:off x="2612246" y="1541123"/>
            <a:ext cx="227948" cy="184666"/>
          </a:xfrm>
          <a:prstGeom prst="rect">
            <a:avLst/>
          </a:prstGeom>
          <a:noFill/>
        </p:spPr>
        <p:txBody>
          <a:bodyPr wrap="none" rtlCol="0">
            <a:spAutoFit/>
          </a:bodyPr>
          <a:lstStyle/>
          <a:p>
            <a:pPr algn="r"/>
            <a:r>
              <a:rPr lang="en-US" sz="600" b="1" dirty="0">
                <a:solidFill>
                  <a:srgbClr val="212121"/>
                </a:solidFill>
              </a:rPr>
              <a:t>6</a:t>
            </a:r>
            <a:endParaRPr lang="en-US" sz="600" b="1" baseline="30000" dirty="0">
              <a:solidFill>
                <a:srgbClr val="212121"/>
              </a:solidFill>
            </a:endParaRPr>
          </a:p>
        </p:txBody>
      </p:sp>
      <p:sp>
        <p:nvSpPr>
          <p:cNvPr id="36" name="TextBox 35">
            <a:extLst>
              <a:ext uri="{FF2B5EF4-FFF2-40B4-BE49-F238E27FC236}">
                <a16:creationId xmlns:a16="http://schemas.microsoft.com/office/drawing/2014/main" id="{30362D38-11CD-D240-8142-C34C57A38482}"/>
              </a:ext>
            </a:extLst>
          </p:cNvPr>
          <p:cNvSpPr txBox="1"/>
          <p:nvPr/>
        </p:nvSpPr>
        <p:spPr>
          <a:xfrm>
            <a:off x="2612246" y="1836398"/>
            <a:ext cx="227948" cy="184666"/>
          </a:xfrm>
          <a:prstGeom prst="rect">
            <a:avLst/>
          </a:prstGeom>
          <a:noFill/>
        </p:spPr>
        <p:txBody>
          <a:bodyPr wrap="none" rtlCol="0">
            <a:spAutoFit/>
          </a:bodyPr>
          <a:lstStyle/>
          <a:p>
            <a:pPr algn="r"/>
            <a:r>
              <a:rPr lang="en-US" sz="600" b="1" dirty="0">
                <a:solidFill>
                  <a:srgbClr val="212121"/>
                </a:solidFill>
              </a:rPr>
              <a:t>4</a:t>
            </a:r>
            <a:endParaRPr lang="en-US" sz="600" b="1" baseline="30000" dirty="0">
              <a:solidFill>
                <a:srgbClr val="212121"/>
              </a:solidFill>
            </a:endParaRPr>
          </a:p>
        </p:txBody>
      </p:sp>
      <p:sp>
        <p:nvSpPr>
          <p:cNvPr id="37" name="TextBox 36">
            <a:extLst>
              <a:ext uri="{FF2B5EF4-FFF2-40B4-BE49-F238E27FC236}">
                <a16:creationId xmlns:a16="http://schemas.microsoft.com/office/drawing/2014/main" id="{9D97EA5E-FD36-6B41-832F-017419BCD996}"/>
              </a:ext>
            </a:extLst>
          </p:cNvPr>
          <p:cNvSpPr txBox="1"/>
          <p:nvPr/>
        </p:nvSpPr>
        <p:spPr>
          <a:xfrm>
            <a:off x="2612246" y="2125323"/>
            <a:ext cx="227948" cy="184666"/>
          </a:xfrm>
          <a:prstGeom prst="rect">
            <a:avLst/>
          </a:prstGeom>
          <a:noFill/>
        </p:spPr>
        <p:txBody>
          <a:bodyPr wrap="none" rtlCol="0">
            <a:spAutoFit/>
          </a:bodyPr>
          <a:lstStyle/>
          <a:p>
            <a:pPr algn="r"/>
            <a:r>
              <a:rPr lang="en-US" sz="600" b="1" dirty="0">
                <a:solidFill>
                  <a:srgbClr val="212121"/>
                </a:solidFill>
              </a:rPr>
              <a:t>2</a:t>
            </a:r>
            <a:endParaRPr lang="en-US" sz="600" b="1" baseline="30000" dirty="0">
              <a:solidFill>
                <a:srgbClr val="212121"/>
              </a:solidFill>
            </a:endParaRPr>
          </a:p>
        </p:txBody>
      </p:sp>
      <p:sp>
        <p:nvSpPr>
          <p:cNvPr id="38" name="TextBox 37">
            <a:extLst>
              <a:ext uri="{FF2B5EF4-FFF2-40B4-BE49-F238E27FC236}">
                <a16:creationId xmlns:a16="http://schemas.microsoft.com/office/drawing/2014/main" id="{EC4E4813-A948-4D40-AFBF-FA77693FB1FC}"/>
              </a:ext>
            </a:extLst>
          </p:cNvPr>
          <p:cNvSpPr txBox="1"/>
          <p:nvPr/>
        </p:nvSpPr>
        <p:spPr>
          <a:xfrm>
            <a:off x="2612246" y="2414248"/>
            <a:ext cx="227948" cy="184666"/>
          </a:xfrm>
          <a:prstGeom prst="rect">
            <a:avLst/>
          </a:prstGeom>
          <a:noFill/>
        </p:spPr>
        <p:txBody>
          <a:bodyPr wrap="none" rtlCol="0">
            <a:spAutoFit/>
          </a:bodyPr>
          <a:lstStyle/>
          <a:p>
            <a:pPr algn="r"/>
            <a:r>
              <a:rPr lang="en-US" sz="600" b="1" dirty="0">
                <a:solidFill>
                  <a:srgbClr val="212121"/>
                </a:solidFill>
              </a:rPr>
              <a:t>0</a:t>
            </a:r>
            <a:endParaRPr lang="en-US" sz="600" b="1" baseline="30000" dirty="0">
              <a:solidFill>
                <a:srgbClr val="212121"/>
              </a:solidFill>
            </a:endParaRPr>
          </a:p>
        </p:txBody>
      </p:sp>
      <p:sp>
        <p:nvSpPr>
          <p:cNvPr id="39" name="TextBox 38">
            <a:extLst>
              <a:ext uri="{FF2B5EF4-FFF2-40B4-BE49-F238E27FC236}">
                <a16:creationId xmlns:a16="http://schemas.microsoft.com/office/drawing/2014/main" id="{058DA2BA-BE8B-5044-8CB1-0667E085318D}"/>
              </a:ext>
            </a:extLst>
          </p:cNvPr>
          <p:cNvSpPr txBox="1"/>
          <p:nvPr/>
        </p:nvSpPr>
        <p:spPr>
          <a:xfrm>
            <a:off x="4851791" y="1077345"/>
            <a:ext cx="271228" cy="184666"/>
          </a:xfrm>
          <a:prstGeom prst="rect">
            <a:avLst/>
          </a:prstGeom>
          <a:noFill/>
        </p:spPr>
        <p:txBody>
          <a:bodyPr wrap="none" rtlCol="0">
            <a:spAutoFit/>
          </a:bodyPr>
          <a:lstStyle/>
          <a:p>
            <a:pPr algn="r"/>
            <a:r>
              <a:rPr lang="en-US" sz="600" b="1" dirty="0">
                <a:solidFill>
                  <a:srgbClr val="212121"/>
                </a:solidFill>
              </a:rPr>
              <a:t>10</a:t>
            </a:r>
            <a:endParaRPr lang="en-US" sz="600" b="1" baseline="30000" dirty="0">
              <a:solidFill>
                <a:srgbClr val="212121"/>
              </a:solidFill>
            </a:endParaRPr>
          </a:p>
        </p:txBody>
      </p:sp>
      <p:sp>
        <p:nvSpPr>
          <p:cNvPr id="40" name="TextBox 39">
            <a:extLst>
              <a:ext uri="{FF2B5EF4-FFF2-40B4-BE49-F238E27FC236}">
                <a16:creationId xmlns:a16="http://schemas.microsoft.com/office/drawing/2014/main" id="{F00A1096-311C-CF42-A035-1885908871AC}"/>
              </a:ext>
            </a:extLst>
          </p:cNvPr>
          <p:cNvSpPr txBox="1"/>
          <p:nvPr/>
        </p:nvSpPr>
        <p:spPr>
          <a:xfrm>
            <a:off x="4895071" y="1346814"/>
            <a:ext cx="227948" cy="184666"/>
          </a:xfrm>
          <a:prstGeom prst="rect">
            <a:avLst/>
          </a:prstGeom>
          <a:noFill/>
        </p:spPr>
        <p:txBody>
          <a:bodyPr wrap="none" rtlCol="0">
            <a:spAutoFit/>
          </a:bodyPr>
          <a:lstStyle/>
          <a:p>
            <a:pPr algn="r"/>
            <a:r>
              <a:rPr lang="en-US" sz="600" b="1" dirty="0">
                <a:solidFill>
                  <a:srgbClr val="212121"/>
                </a:solidFill>
              </a:rPr>
              <a:t>8</a:t>
            </a:r>
            <a:endParaRPr lang="en-US" sz="600" b="1" baseline="30000" dirty="0">
              <a:solidFill>
                <a:srgbClr val="212121"/>
              </a:solidFill>
            </a:endParaRPr>
          </a:p>
        </p:txBody>
      </p:sp>
      <p:sp>
        <p:nvSpPr>
          <p:cNvPr id="41" name="TextBox 40">
            <a:extLst>
              <a:ext uri="{FF2B5EF4-FFF2-40B4-BE49-F238E27FC236}">
                <a16:creationId xmlns:a16="http://schemas.microsoft.com/office/drawing/2014/main" id="{A54E4B92-2F51-9A4A-AB11-14C308732FE9}"/>
              </a:ext>
            </a:extLst>
          </p:cNvPr>
          <p:cNvSpPr txBox="1"/>
          <p:nvPr/>
        </p:nvSpPr>
        <p:spPr>
          <a:xfrm>
            <a:off x="4895071" y="1616538"/>
            <a:ext cx="227948" cy="184666"/>
          </a:xfrm>
          <a:prstGeom prst="rect">
            <a:avLst/>
          </a:prstGeom>
          <a:noFill/>
        </p:spPr>
        <p:txBody>
          <a:bodyPr wrap="none" rtlCol="0">
            <a:spAutoFit/>
          </a:bodyPr>
          <a:lstStyle/>
          <a:p>
            <a:pPr algn="r"/>
            <a:r>
              <a:rPr lang="en-US" sz="600" b="1" dirty="0">
                <a:solidFill>
                  <a:srgbClr val="212121"/>
                </a:solidFill>
              </a:rPr>
              <a:t>6</a:t>
            </a:r>
            <a:endParaRPr lang="en-US" sz="600" b="1" baseline="30000" dirty="0">
              <a:solidFill>
                <a:srgbClr val="212121"/>
              </a:solidFill>
            </a:endParaRPr>
          </a:p>
        </p:txBody>
      </p:sp>
      <p:sp>
        <p:nvSpPr>
          <p:cNvPr id="42" name="TextBox 41">
            <a:extLst>
              <a:ext uri="{FF2B5EF4-FFF2-40B4-BE49-F238E27FC236}">
                <a16:creationId xmlns:a16="http://schemas.microsoft.com/office/drawing/2014/main" id="{8BE8406D-39B3-7041-A08E-2240C54AF6F6}"/>
              </a:ext>
            </a:extLst>
          </p:cNvPr>
          <p:cNvSpPr txBox="1"/>
          <p:nvPr/>
        </p:nvSpPr>
        <p:spPr>
          <a:xfrm>
            <a:off x="4895071" y="1884439"/>
            <a:ext cx="227948" cy="184666"/>
          </a:xfrm>
          <a:prstGeom prst="rect">
            <a:avLst/>
          </a:prstGeom>
          <a:noFill/>
        </p:spPr>
        <p:txBody>
          <a:bodyPr wrap="none" rtlCol="0">
            <a:spAutoFit/>
          </a:bodyPr>
          <a:lstStyle/>
          <a:p>
            <a:pPr algn="r"/>
            <a:r>
              <a:rPr lang="en-US" sz="600" b="1" dirty="0">
                <a:solidFill>
                  <a:srgbClr val="212121"/>
                </a:solidFill>
              </a:rPr>
              <a:t>4</a:t>
            </a:r>
            <a:endParaRPr lang="en-US" sz="600" b="1" baseline="30000" dirty="0">
              <a:solidFill>
                <a:srgbClr val="212121"/>
              </a:solidFill>
            </a:endParaRPr>
          </a:p>
        </p:txBody>
      </p:sp>
      <p:sp>
        <p:nvSpPr>
          <p:cNvPr id="43" name="TextBox 42">
            <a:extLst>
              <a:ext uri="{FF2B5EF4-FFF2-40B4-BE49-F238E27FC236}">
                <a16:creationId xmlns:a16="http://schemas.microsoft.com/office/drawing/2014/main" id="{83E7C1D8-0372-6D4A-AB03-C8BFB868AA21}"/>
              </a:ext>
            </a:extLst>
          </p:cNvPr>
          <p:cNvSpPr txBox="1"/>
          <p:nvPr/>
        </p:nvSpPr>
        <p:spPr>
          <a:xfrm>
            <a:off x="4895071" y="2148843"/>
            <a:ext cx="227948" cy="184666"/>
          </a:xfrm>
          <a:prstGeom prst="rect">
            <a:avLst/>
          </a:prstGeom>
          <a:noFill/>
        </p:spPr>
        <p:txBody>
          <a:bodyPr wrap="none" rtlCol="0">
            <a:spAutoFit/>
          </a:bodyPr>
          <a:lstStyle/>
          <a:p>
            <a:pPr algn="r"/>
            <a:r>
              <a:rPr lang="en-US" sz="600" b="1" dirty="0">
                <a:solidFill>
                  <a:srgbClr val="212121"/>
                </a:solidFill>
              </a:rPr>
              <a:t>2</a:t>
            </a:r>
            <a:endParaRPr lang="en-US" sz="600" b="1" baseline="30000" dirty="0">
              <a:solidFill>
                <a:srgbClr val="212121"/>
              </a:solidFill>
            </a:endParaRPr>
          </a:p>
        </p:txBody>
      </p:sp>
      <p:sp>
        <p:nvSpPr>
          <p:cNvPr id="44" name="TextBox 43">
            <a:extLst>
              <a:ext uri="{FF2B5EF4-FFF2-40B4-BE49-F238E27FC236}">
                <a16:creationId xmlns:a16="http://schemas.microsoft.com/office/drawing/2014/main" id="{CAF3A5EE-B88E-C044-9AA4-B74F821CC2EF}"/>
              </a:ext>
            </a:extLst>
          </p:cNvPr>
          <p:cNvSpPr txBox="1"/>
          <p:nvPr/>
        </p:nvSpPr>
        <p:spPr>
          <a:xfrm>
            <a:off x="4895071" y="2414248"/>
            <a:ext cx="227948" cy="184666"/>
          </a:xfrm>
          <a:prstGeom prst="rect">
            <a:avLst/>
          </a:prstGeom>
          <a:noFill/>
        </p:spPr>
        <p:txBody>
          <a:bodyPr wrap="none" rtlCol="0">
            <a:spAutoFit/>
          </a:bodyPr>
          <a:lstStyle/>
          <a:p>
            <a:pPr algn="r"/>
            <a:r>
              <a:rPr lang="en-US" sz="600" b="1" dirty="0">
                <a:solidFill>
                  <a:srgbClr val="212121"/>
                </a:solidFill>
              </a:rPr>
              <a:t>0</a:t>
            </a:r>
            <a:endParaRPr lang="en-US" sz="600" b="1" baseline="30000" dirty="0">
              <a:solidFill>
                <a:srgbClr val="212121"/>
              </a:solidFill>
            </a:endParaRPr>
          </a:p>
        </p:txBody>
      </p:sp>
      <p:sp>
        <p:nvSpPr>
          <p:cNvPr id="45" name="TextBox 44">
            <a:extLst>
              <a:ext uri="{FF2B5EF4-FFF2-40B4-BE49-F238E27FC236}">
                <a16:creationId xmlns:a16="http://schemas.microsoft.com/office/drawing/2014/main" id="{4D352C7F-C14A-AA46-89A8-7B5E4E1AEA62}"/>
              </a:ext>
            </a:extLst>
          </p:cNvPr>
          <p:cNvSpPr txBox="1"/>
          <p:nvPr/>
        </p:nvSpPr>
        <p:spPr>
          <a:xfrm>
            <a:off x="3702441" y="2944891"/>
            <a:ext cx="271228" cy="184666"/>
          </a:xfrm>
          <a:prstGeom prst="rect">
            <a:avLst/>
          </a:prstGeom>
          <a:noFill/>
        </p:spPr>
        <p:txBody>
          <a:bodyPr wrap="none" rtlCol="0">
            <a:spAutoFit/>
          </a:bodyPr>
          <a:lstStyle/>
          <a:p>
            <a:pPr algn="r"/>
            <a:r>
              <a:rPr lang="en-US" sz="600" b="1" dirty="0">
                <a:solidFill>
                  <a:srgbClr val="212121"/>
                </a:solidFill>
              </a:rPr>
              <a:t>10</a:t>
            </a:r>
            <a:endParaRPr lang="en-US" sz="600" b="1" baseline="30000" dirty="0">
              <a:solidFill>
                <a:srgbClr val="212121"/>
              </a:solidFill>
            </a:endParaRPr>
          </a:p>
        </p:txBody>
      </p:sp>
      <p:sp>
        <p:nvSpPr>
          <p:cNvPr id="46" name="TextBox 45">
            <a:extLst>
              <a:ext uri="{FF2B5EF4-FFF2-40B4-BE49-F238E27FC236}">
                <a16:creationId xmlns:a16="http://schemas.microsoft.com/office/drawing/2014/main" id="{2396D6E7-CD1F-CC4E-AB06-A982C2D7005A}"/>
              </a:ext>
            </a:extLst>
          </p:cNvPr>
          <p:cNvSpPr txBox="1"/>
          <p:nvPr/>
        </p:nvSpPr>
        <p:spPr>
          <a:xfrm>
            <a:off x="3745721" y="3215907"/>
            <a:ext cx="227948" cy="184666"/>
          </a:xfrm>
          <a:prstGeom prst="rect">
            <a:avLst/>
          </a:prstGeom>
          <a:noFill/>
        </p:spPr>
        <p:txBody>
          <a:bodyPr wrap="none" rtlCol="0">
            <a:spAutoFit/>
          </a:bodyPr>
          <a:lstStyle/>
          <a:p>
            <a:pPr algn="r"/>
            <a:r>
              <a:rPr lang="en-US" sz="600" b="1" dirty="0">
                <a:solidFill>
                  <a:srgbClr val="212121"/>
                </a:solidFill>
              </a:rPr>
              <a:t>8</a:t>
            </a:r>
            <a:endParaRPr lang="en-US" sz="600" b="1" baseline="30000" dirty="0">
              <a:solidFill>
                <a:srgbClr val="212121"/>
              </a:solidFill>
            </a:endParaRPr>
          </a:p>
        </p:txBody>
      </p:sp>
      <p:sp>
        <p:nvSpPr>
          <p:cNvPr id="47" name="TextBox 46">
            <a:extLst>
              <a:ext uri="{FF2B5EF4-FFF2-40B4-BE49-F238E27FC236}">
                <a16:creationId xmlns:a16="http://schemas.microsoft.com/office/drawing/2014/main" id="{2E623990-4FF3-5D44-8088-946E0CEE844E}"/>
              </a:ext>
            </a:extLst>
          </p:cNvPr>
          <p:cNvSpPr txBox="1"/>
          <p:nvPr/>
        </p:nvSpPr>
        <p:spPr>
          <a:xfrm>
            <a:off x="3745721" y="3479857"/>
            <a:ext cx="227948" cy="184666"/>
          </a:xfrm>
          <a:prstGeom prst="rect">
            <a:avLst/>
          </a:prstGeom>
          <a:noFill/>
        </p:spPr>
        <p:txBody>
          <a:bodyPr wrap="none" rtlCol="0">
            <a:spAutoFit/>
          </a:bodyPr>
          <a:lstStyle/>
          <a:p>
            <a:pPr algn="r"/>
            <a:r>
              <a:rPr lang="en-US" sz="600" b="1" dirty="0">
                <a:solidFill>
                  <a:srgbClr val="212121"/>
                </a:solidFill>
              </a:rPr>
              <a:t>6</a:t>
            </a:r>
            <a:endParaRPr lang="en-US" sz="600" b="1" baseline="30000" dirty="0">
              <a:solidFill>
                <a:srgbClr val="212121"/>
              </a:solidFill>
            </a:endParaRPr>
          </a:p>
        </p:txBody>
      </p:sp>
      <p:sp>
        <p:nvSpPr>
          <p:cNvPr id="48" name="TextBox 47">
            <a:extLst>
              <a:ext uri="{FF2B5EF4-FFF2-40B4-BE49-F238E27FC236}">
                <a16:creationId xmlns:a16="http://schemas.microsoft.com/office/drawing/2014/main" id="{C11536A4-B6B9-064B-8A2C-D507BE9F6FBD}"/>
              </a:ext>
            </a:extLst>
          </p:cNvPr>
          <p:cNvSpPr txBox="1"/>
          <p:nvPr/>
        </p:nvSpPr>
        <p:spPr>
          <a:xfrm>
            <a:off x="3745721" y="3752282"/>
            <a:ext cx="227948" cy="184666"/>
          </a:xfrm>
          <a:prstGeom prst="rect">
            <a:avLst/>
          </a:prstGeom>
          <a:noFill/>
        </p:spPr>
        <p:txBody>
          <a:bodyPr wrap="none" rtlCol="0">
            <a:spAutoFit/>
          </a:bodyPr>
          <a:lstStyle/>
          <a:p>
            <a:pPr algn="r"/>
            <a:r>
              <a:rPr lang="en-US" sz="600" b="1" dirty="0">
                <a:solidFill>
                  <a:srgbClr val="212121"/>
                </a:solidFill>
              </a:rPr>
              <a:t>4</a:t>
            </a:r>
            <a:endParaRPr lang="en-US" sz="600" b="1" baseline="30000" dirty="0">
              <a:solidFill>
                <a:srgbClr val="212121"/>
              </a:solidFill>
            </a:endParaRPr>
          </a:p>
        </p:txBody>
      </p:sp>
      <p:sp>
        <p:nvSpPr>
          <p:cNvPr id="49" name="TextBox 48">
            <a:extLst>
              <a:ext uri="{FF2B5EF4-FFF2-40B4-BE49-F238E27FC236}">
                <a16:creationId xmlns:a16="http://schemas.microsoft.com/office/drawing/2014/main" id="{B68B2729-1DE1-DB4E-BDCC-D56824D220A9}"/>
              </a:ext>
            </a:extLst>
          </p:cNvPr>
          <p:cNvSpPr txBox="1"/>
          <p:nvPr/>
        </p:nvSpPr>
        <p:spPr>
          <a:xfrm>
            <a:off x="3745721" y="4017635"/>
            <a:ext cx="227948" cy="184666"/>
          </a:xfrm>
          <a:prstGeom prst="rect">
            <a:avLst/>
          </a:prstGeom>
          <a:noFill/>
        </p:spPr>
        <p:txBody>
          <a:bodyPr wrap="none" rtlCol="0">
            <a:spAutoFit/>
          </a:bodyPr>
          <a:lstStyle/>
          <a:p>
            <a:pPr algn="r"/>
            <a:r>
              <a:rPr lang="en-US" sz="600" b="1" dirty="0">
                <a:solidFill>
                  <a:srgbClr val="212121"/>
                </a:solidFill>
              </a:rPr>
              <a:t>2</a:t>
            </a:r>
            <a:endParaRPr lang="en-US" sz="600" b="1" baseline="30000" dirty="0">
              <a:solidFill>
                <a:srgbClr val="212121"/>
              </a:solidFill>
            </a:endParaRPr>
          </a:p>
        </p:txBody>
      </p:sp>
      <p:sp>
        <p:nvSpPr>
          <p:cNvPr id="50" name="TextBox 49">
            <a:extLst>
              <a:ext uri="{FF2B5EF4-FFF2-40B4-BE49-F238E27FC236}">
                <a16:creationId xmlns:a16="http://schemas.microsoft.com/office/drawing/2014/main" id="{E4C51805-8F60-F041-A441-C496A3A1BBC9}"/>
              </a:ext>
            </a:extLst>
          </p:cNvPr>
          <p:cNvSpPr txBox="1"/>
          <p:nvPr/>
        </p:nvSpPr>
        <p:spPr>
          <a:xfrm>
            <a:off x="3745721" y="4281566"/>
            <a:ext cx="227948" cy="184666"/>
          </a:xfrm>
          <a:prstGeom prst="rect">
            <a:avLst/>
          </a:prstGeom>
          <a:noFill/>
        </p:spPr>
        <p:txBody>
          <a:bodyPr wrap="none" rtlCol="0">
            <a:spAutoFit/>
          </a:bodyPr>
          <a:lstStyle/>
          <a:p>
            <a:pPr algn="r"/>
            <a:r>
              <a:rPr lang="en-US" sz="600" b="1" dirty="0">
                <a:solidFill>
                  <a:srgbClr val="212121"/>
                </a:solidFill>
              </a:rPr>
              <a:t>0</a:t>
            </a:r>
            <a:endParaRPr lang="en-US" sz="600" b="1" baseline="30000" dirty="0">
              <a:solidFill>
                <a:srgbClr val="212121"/>
              </a:solidFill>
            </a:endParaRPr>
          </a:p>
        </p:txBody>
      </p:sp>
      <p:sp>
        <p:nvSpPr>
          <p:cNvPr id="51" name="TextBox 50">
            <a:extLst>
              <a:ext uri="{FF2B5EF4-FFF2-40B4-BE49-F238E27FC236}">
                <a16:creationId xmlns:a16="http://schemas.microsoft.com/office/drawing/2014/main" id="{8169F2E7-38A8-1A41-9A72-8FA5D625E828}"/>
              </a:ext>
            </a:extLst>
          </p:cNvPr>
          <p:cNvSpPr txBox="1"/>
          <p:nvPr/>
        </p:nvSpPr>
        <p:spPr>
          <a:xfrm>
            <a:off x="2786597" y="2565240"/>
            <a:ext cx="314510" cy="184666"/>
          </a:xfrm>
          <a:prstGeom prst="rect">
            <a:avLst/>
          </a:prstGeom>
          <a:noFill/>
        </p:spPr>
        <p:txBody>
          <a:bodyPr wrap="none" rtlCol="0">
            <a:spAutoFit/>
          </a:bodyPr>
          <a:lstStyle/>
          <a:p>
            <a:r>
              <a:rPr lang="en-US" sz="600" dirty="0">
                <a:solidFill>
                  <a:srgbClr val="212121"/>
                </a:solidFill>
              </a:rPr>
              <a:t>108</a:t>
            </a:r>
          </a:p>
        </p:txBody>
      </p:sp>
      <p:sp>
        <p:nvSpPr>
          <p:cNvPr id="52" name="TextBox 51">
            <a:extLst>
              <a:ext uri="{FF2B5EF4-FFF2-40B4-BE49-F238E27FC236}">
                <a16:creationId xmlns:a16="http://schemas.microsoft.com/office/drawing/2014/main" id="{D3CDA1F0-0676-6541-8883-693D11DE3473}"/>
              </a:ext>
            </a:extLst>
          </p:cNvPr>
          <p:cNvSpPr txBox="1"/>
          <p:nvPr/>
        </p:nvSpPr>
        <p:spPr>
          <a:xfrm>
            <a:off x="2786597" y="2657315"/>
            <a:ext cx="314510" cy="184666"/>
          </a:xfrm>
          <a:prstGeom prst="rect">
            <a:avLst/>
          </a:prstGeom>
          <a:noFill/>
        </p:spPr>
        <p:txBody>
          <a:bodyPr wrap="none" rtlCol="0">
            <a:spAutoFit/>
          </a:bodyPr>
          <a:lstStyle/>
          <a:p>
            <a:r>
              <a:rPr lang="en-US" sz="600" dirty="0">
                <a:solidFill>
                  <a:srgbClr val="212121"/>
                </a:solidFill>
              </a:rPr>
              <a:t>116</a:t>
            </a:r>
          </a:p>
        </p:txBody>
      </p:sp>
      <p:sp>
        <p:nvSpPr>
          <p:cNvPr id="53" name="TextBox 52">
            <a:extLst>
              <a:ext uri="{FF2B5EF4-FFF2-40B4-BE49-F238E27FC236}">
                <a16:creationId xmlns:a16="http://schemas.microsoft.com/office/drawing/2014/main" id="{18E8282E-A752-6D4B-A02D-DA31155E1047}"/>
              </a:ext>
            </a:extLst>
          </p:cNvPr>
          <p:cNvSpPr txBox="1"/>
          <p:nvPr/>
        </p:nvSpPr>
        <p:spPr>
          <a:xfrm>
            <a:off x="3097747" y="2565240"/>
            <a:ext cx="314510" cy="184666"/>
          </a:xfrm>
          <a:prstGeom prst="rect">
            <a:avLst/>
          </a:prstGeom>
          <a:noFill/>
        </p:spPr>
        <p:txBody>
          <a:bodyPr wrap="none" rtlCol="0">
            <a:spAutoFit/>
          </a:bodyPr>
          <a:lstStyle/>
          <a:p>
            <a:r>
              <a:rPr lang="en-US" sz="600" dirty="0">
                <a:solidFill>
                  <a:srgbClr val="212121"/>
                </a:solidFill>
              </a:rPr>
              <a:t>103</a:t>
            </a:r>
          </a:p>
        </p:txBody>
      </p:sp>
      <p:sp>
        <p:nvSpPr>
          <p:cNvPr id="54" name="TextBox 53">
            <a:extLst>
              <a:ext uri="{FF2B5EF4-FFF2-40B4-BE49-F238E27FC236}">
                <a16:creationId xmlns:a16="http://schemas.microsoft.com/office/drawing/2014/main" id="{C4D9C065-88E6-C64C-B836-AA0E201752A3}"/>
              </a:ext>
            </a:extLst>
          </p:cNvPr>
          <p:cNvSpPr txBox="1"/>
          <p:nvPr/>
        </p:nvSpPr>
        <p:spPr>
          <a:xfrm>
            <a:off x="3097747" y="2657315"/>
            <a:ext cx="314510" cy="184666"/>
          </a:xfrm>
          <a:prstGeom prst="rect">
            <a:avLst/>
          </a:prstGeom>
          <a:noFill/>
        </p:spPr>
        <p:txBody>
          <a:bodyPr wrap="none" rtlCol="0">
            <a:spAutoFit/>
          </a:bodyPr>
          <a:lstStyle/>
          <a:p>
            <a:r>
              <a:rPr lang="en-US" sz="600" dirty="0">
                <a:solidFill>
                  <a:srgbClr val="212121"/>
                </a:solidFill>
              </a:rPr>
              <a:t>111</a:t>
            </a:r>
          </a:p>
        </p:txBody>
      </p:sp>
      <p:sp>
        <p:nvSpPr>
          <p:cNvPr id="55" name="TextBox 54">
            <a:extLst>
              <a:ext uri="{FF2B5EF4-FFF2-40B4-BE49-F238E27FC236}">
                <a16:creationId xmlns:a16="http://schemas.microsoft.com/office/drawing/2014/main" id="{E2FA0A53-0296-564D-AB5A-87645A6D4515}"/>
              </a:ext>
            </a:extLst>
          </p:cNvPr>
          <p:cNvSpPr txBox="1"/>
          <p:nvPr/>
        </p:nvSpPr>
        <p:spPr>
          <a:xfrm>
            <a:off x="3415247" y="2565240"/>
            <a:ext cx="271228" cy="184666"/>
          </a:xfrm>
          <a:prstGeom prst="rect">
            <a:avLst/>
          </a:prstGeom>
          <a:noFill/>
        </p:spPr>
        <p:txBody>
          <a:bodyPr wrap="none" rtlCol="0">
            <a:spAutoFit/>
          </a:bodyPr>
          <a:lstStyle/>
          <a:p>
            <a:r>
              <a:rPr lang="en-US" sz="600" dirty="0">
                <a:solidFill>
                  <a:srgbClr val="212121"/>
                </a:solidFill>
              </a:rPr>
              <a:t>96</a:t>
            </a:r>
          </a:p>
        </p:txBody>
      </p:sp>
      <p:sp>
        <p:nvSpPr>
          <p:cNvPr id="56" name="TextBox 55">
            <a:extLst>
              <a:ext uri="{FF2B5EF4-FFF2-40B4-BE49-F238E27FC236}">
                <a16:creationId xmlns:a16="http://schemas.microsoft.com/office/drawing/2014/main" id="{A8FD7EDE-9034-0440-98BC-C13779DA8432}"/>
              </a:ext>
            </a:extLst>
          </p:cNvPr>
          <p:cNvSpPr txBox="1"/>
          <p:nvPr/>
        </p:nvSpPr>
        <p:spPr>
          <a:xfrm>
            <a:off x="3415247" y="2657315"/>
            <a:ext cx="314510" cy="184666"/>
          </a:xfrm>
          <a:prstGeom prst="rect">
            <a:avLst/>
          </a:prstGeom>
          <a:noFill/>
        </p:spPr>
        <p:txBody>
          <a:bodyPr wrap="none" rtlCol="0">
            <a:spAutoFit/>
          </a:bodyPr>
          <a:lstStyle/>
          <a:p>
            <a:r>
              <a:rPr lang="en-US" sz="600" dirty="0">
                <a:solidFill>
                  <a:srgbClr val="212121"/>
                </a:solidFill>
              </a:rPr>
              <a:t>102</a:t>
            </a:r>
          </a:p>
        </p:txBody>
      </p:sp>
      <p:sp>
        <p:nvSpPr>
          <p:cNvPr id="57" name="TextBox 56">
            <a:extLst>
              <a:ext uri="{FF2B5EF4-FFF2-40B4-BE49-F238E27FC236}">
                <a16:creationId xmlns:a16="http://schemas.microsoft.com/office/drawing/2014/main" id="{AFBD9313-3E43-3845-948A-951CAFEB4043}"/>
              </a:ext>
            </a:extLst>
          </p:cNvPr>
          <p:cNvSpPr txBox="1"/>
          <p:nvPr/>
        </p:nvSpPr>
        <p:spPr>
          <a:xfrm>
            <a:off x="3720047" y="2565240"/>
            <a:ext cx="271228" cy="184666"/>
          </a:xfrm>
          <a:prstGeom prst="rect">
            <a:avLst/>
          </a:prstGeom>
          <a:noFill/>
        </p:spPr>
        <p:txBody>
          <a:bodyPr wrap="none" rtlCol="0">
            <a:spAutoFit/>
          </a:bodyPr>
          <a:lstStyle/>
          <a:p>
            <a:r>
              <a:rPr lang="en-US" sz="600" dirty="0">
                <a:solidFill>
                  <a:srgbClr val="212121"/>
                </a:solidFill>
              </a:rPr>
              <a:t>91</a:t>
            </a:r>
          </a:p>
        </p:txBody>
      </p:sp>
      <p:sp>
        <p:nvSpPr>
          <p:cNvPr id="58" name="TextBox 57">
            <a:extLst>
              <a:ext uri="{FF2B5EF4-FFF2-40B4-BE49-F238E27FC236}">
                <a16:creationId xmlns:a16="http://schemas.microsoft.com/office/drawing/2014/main" id="{4CA498F3-278B-C241-9ED4-ECC1F69ECDF7}"/>
              </a:ext>
            </a:extLst>
          </p:cNvPr>
          <p:cNvSpPr txBox="1"/>
          <p:nvPr/>
        </p:nvSpPr>
        <p:spPr>
          <a:xfrm>
            <a:off x="3720047" y="2657315"/>
            <a:ext cx="271228" cy="184666"/>
          </a:xfrm>
          <a:prstGeom prst="rect">
            <a:avLst/>
          </a:prstGeom>
          <a:noFill/>
        </p:spPr>
        <p:txBody>
          <a:bodyPr wrap="none" rtlCol="0">
            <a:spAutoFit/>
          </a:bodyPr>
          <a:lstStyle/>
          <a:p>
            <a:r>
              <a:rPr lang="en-US" sz="600" dirty="0">
                <a:solidFill>
                  <a:srgbClr val="212121"/>
                </a:solidFill>
              </a:rPr>
              <a:t>94</a:t>
            </a:r>
          </a:p>
        </p:txBody>
      </p:sp>
      <p:sp>
        <p:nvSpPr>
          <p:cNvPr id="59" name="TextBox 58">
            <a:extLst>
              <a:ext uri="{FF2B5EF4-FFF2-40B4-BE49-F238E27FC236}">
                <a16:creationId xmlns:a16="http://schemas.microsoft.com/office/drawing/2014/main" id="{E066041C-82A3-E34A-AE0F-7D999DB73DB2}"/>
              </a:ext>
            </a:extLst>
          </p:cNvPr>
          <p:cNvSpPr txBox="1"/>
          <p:nvPr/>
        </p:nvSpPr>
        <p:spPr>
          <a:xfrm>
            <a:off x="4037547" y="2565240"/>
            <a:ext cx="271228" cy="184666"/>
          </a:xfrm>
          <a:prstGeom prst="rect">
            <a:avLst/>
          </a:prstGeom>
          <a:noFill/>
        </p:spPr>
        <p:txBody>
          <a:bodyPr wrap="none" rtlCol="0">
            <a:spAutoFit/>
          </a:bodyPr>
          <a:lstStyle/>
          <a:p>
            <a:r>
              <a:rPr lang="en-US" sz="600" dirty="0">
                <a:solidFill>
                  <a:srgbClr val="212121"/>
                </a:solidFill>
              </a:rPr>
              <a:t>88</a:t>
            </a:r>
          </a:p>
        </p:txBody>
      </p:sp>
      <p:sp>
        <p:nvSpPr>
          <p:cNvPr id="60" name="TextBox 59">
            <a:extLst>
              <a:ext uri="{FF2B5EF4-FFF2-40B4-BE49-F238E27FC236}">
                <a16:creationId xmlns:a16="http://schemas.microsoft.com/office/drawing/2014/main" id="{458FD81D-9527-764B-B030-5E4A15C0C86A}"/>
              </a:ext>
            </a:extLst>
          </p:cNvPr>
          <p:cNvSpPr txBox="1"/>
          <p:nvPr/>
        </p:nvSpPr>
        <p:spPr>
          <a:xfrm>
            <a:off x="4037547" y="2657315"/>
            <a:ext cx="271228" cy="184666"/>
          </a:xfrm>
          <a:prstGeom prst="rect">
            <a:avLst/>
          </a:prstGeom>
          <a:noFill/>
        </p:spPr>
        <p:txBody>
          <a:bodyPr wrap="none" rtlCol="0">
            <a:spAutoFit/>
          </a:bodyPr>
          <a:lstStyle/>
          <a:p>
            <a:r>
              <a:rPr lang="en-US" sz="600" dirty="0">
                <a:solidFill>
                  <a:srgbClr val="212121"/>
                </a:solidFill>
              </a:rPr>
              <a:t>91</a:t>
            </a:r>
          </a:p>
        </p:txBody>
      </p:sp>
      <p:sp>
        <p:nvSpPr>
          <p:cNvPr id="61" name="TextBox 60">
            <a:extLst>
              <a:ext uri="{FF2B5EF4-FFF2-40B4-BE49-F238E27FC236}">
                <a16:creationId xmlns:a16="http://schemas.microsoft.com/office/drawing/2014/main" id="{AEDFA41B-55B4-8042-999F-D3D90B7F1B52}"/>
              </a:ext>
            </a:extLst>
          </p:cNvPr>
          <p:cNvSpPr txBox="1"/>
          <p:nvPr/>
        </p:nvSpPr>
        <p:spPr>
          <a:xfrm>
            <a:off x="5073782" y="2566549"/>
            <a:ext cx="271228" cy="184666"/>
          </a:xfrm>
          <a:prstGeom prst="rect">
            <a:avLst/>
          </a:prstGeom>
          <a:noFill/>
        </p:spPr>
        <p:txBody>
          <a:bodyPr wrap="none" rtlCol="0">
            <a:spAutoFit/>
          </a:bodyPr>
          <a:lstStyle/>
          <a:p>
            <a:r>
              <a:rPr lang="en-US" sz="600" dirty="0">
                <a:solidFill>
                  <a:srgbClr val="212121"/>
                </a:solidFill>
              </a:rPr>
              <a:t>29</a:t>
            </a:r>
          </a:p>
        </p:txBody>
      </p:sp>
      <p:sp>
        <p:nvSpPr>
          <p:cNvPr id="62" name="TextBox 61">
            <a:extLst>
              <a:ext uri="{FF2B5EF4-FFF2-40B4-BE49-F238E27FC236}">
                <a16:creationId xmlns:a16="http://schemas.microsoft.com/office/drawing/2014/main" id="{B4DA6400-7252-EB42-B646-51E4E99E7824}"/>
              </a:ext>
            </a:extLst>
          </p:cNvPr>
          <p:cNvSpPr txBox="1"/>
          <p:nvPr/>
        </p:nvSpPr>
        <p:spPr>
          <a:xfrm>
            <a:off x="5073782" y="2658624"/>
            <a:ext cx="271228" cy="184666"/>
          </a:xfrm>
          <a:prstGeom prst="rect">
            <a:avLst/>
          </a:prstGeom>
          <a:noFill/>
        </p:spPr>
        <p:txBody>
          <a:bodyPr wrap="none" rtlCol="0">
            <a:spAutoFit/>
          </a:bodyPr>
          <a:lstStyle/>
          <a:p>
            <a:r>
              <a:rPr lang="en-US" sz="600" dirty="0">
                <a:solidFill>
                  <a:srgbClr val="212121"/>
                </a:solidFill>
              </a:rPr>
              <a:t>34</a:t>
            </a:r>
          </a:p>
        </p:txBody>
      </p:sp>
      <p:sp>
        <p:nvSpPr>
          <p:cNvPr id="63" name="TextBox 62">
            <a:extLst>
              <a:ext uri="{FF2B5EF4-FFF2-40B4-BE49-F238E27FC236}">
                <a16:creationId xmlns:a16="http://schemas.microsoft.com/office/drawing/2014/main" id="{4FBE1267-2A32-2B4E-850D-4D83FBB55361}"/>
              </a:ext>
            </a:extLst>
          </p:cNvPr>
          <p:cNvSpPr txBox="1"/>
          <p:nvPr/>
        </p:nvSpPr>
        <p:spPr>
          <a:xfrm>
            <a:off x="5384932" y="2566549"/>
            <a:ext cx="271228" cy="184666"/>
          </a:xfrm>
          <a:prstGeom prst="rect">
            <a:avLst/>
          </a:prstGeom>
          <a:noFill/>
        </p:spPr>
        <p:txBody>
          <a:bodyPr wrap="none" rtlCol="0">
            <a:spAutoFit/>
          </a:bodyPr>
          <a:lstStyle/>
          <a:p>
            <a:r>
              <a:rPr lang="en-US" sz="600" dirty="0">
                <a:solidFill>
                  <a:srgbClr val="212121"/>
                </a:solidFill>
              </a:rPr>
              <a:t>28</a:t>
            </a:r>
          </a:p>
        </p:txBody>
      </p:sp>
      <p:sp>
        <p:nvSpPr>
          <p:cNvPr id="64" name="TextBox 63">
            <a:extLst>
              <a:ext uri="{FF2B5EF4-FFF2-40B4-BE49-F238E27FC236}">
                <a16:creationId xmlns:a16="http://schemas.microsoft.com/office/drawing/2014/main" id="{A1678039-FFAE-3945-97A3-763E2474600F}"/>
              </a:ext>
            </a:extLst>
          </p:cNvPr>
          <p:cNvSpPr txBox="1"/>
          <p:nvPr/>
        </p:nvSpPr>
        <p:spPr>
          <a:xfrm>
            <a:off x="5384932" y="2658624"/>
            <a:ext cx="271228" cy="184666"/>
          </a:xfrm>
          <a:prstGeom prst="rect">
            <a:avLst/>
          </a:prstGeom>
          <a:noFill/>
        </p:spPr>
        <p:txBody>
          <a:bodyPr wrap="none" rtlCol="0">
            <a:spAutoFit/>
          </a:bodyPr>
          <a:lstStyle/>
          <a:p>
            <a:r>
              <a:rPr lang="en-US" sz="600" dirty="0">
                <a:solidFill>
                  <a:srgbClr val="212121"/>
                </a:solidFill>
              </a:rPr>
              <a:t>32</a:t>
            </a:r>
          </a:p>
        </p:txBody>
      </p:sp>
      <p:sp>
        <p:nvSpPr>
          <p:cNvPr id="65" name="TextBox 64">
            <a:extLst>
              <a:ext uri="{FF2B5EF4-FFF2-40B4-BE49-F238E27FC236}">
                <a16:creationId xmlns:a16="http://schemas.microsoft.com/office/drawing/2014/main" id="{64AF890F-6918-0E43-A8FB-1A9F606DFC51}"/>
              </a:ext>
            </a:extLst>
          </p:cNvPr>
          <p:cNvSpPr txBox="1"/>
          <p:nvPr/>
        </p:nvSpPr>
        <p:spPr>
          <a:xfrm>
            <a:off x="5702432" y="2566549"/>
            <a:ext cx="271228" cy="184666"/>
          </a:xfrm>
          <a:prstGeom prst="rect">
            <a:avLst/>
          </a:prstGeom>
          <a:noFill/>
        </p:spPr>
        <p:txBody>
          <a:bodyPr wrap="none" rtlCol="0">
            <a:spAutoFit/>
          </a:bodyPr>
          <a:lstStyle/>
          <a:p>
            <a:r>
              <a:rPr lang="en-US" sz="600" dirty="0">
                <a:solidFill>
                  <a:srgbClr val="212121"/>
                </a:solidFill>
              </a:rPr>
              <a:t>26</a:t>
            </a:r>
          </a:p>
        </p:txBody>
      </p:sp>
      <p:sp>
        <p:nvSpPr>
          <p:cNvPr id="66" name="TextBox 65">
            <a:extLst>
              <a:ext uri="{FF2B5EF4-FFF2-40B4-BE49-F238E27FC236}">
                <a16:creationId xmlns:a16="http://schemas.microsoft.com/office/drawing/2014/main" id="{D483E1CE-28DD-1E48-A39F-E73F46E516B6}"/>
              </a:ext>
            </a:extLst>
          </p:cNvPr>
          <p:cNvSpPr txBox="1"/>
          <p:nvPr/>
        </p:nvSpPr>
        <p:spPr>
          <a:xfrm>
            <a:off x="5702432" y="2658624"/>
            <a:ext cx="271228" cy="184666"/>
          </a:xfrm>
          <a:prstGeom prst="rect">
            <a:avLst/>
          </a:prstGeom>
          <a:noFill/>
        </p:spPr>
        <p:txBody>
          <a:bodyPr wrap="none" rtlCol="0">
            <a:spAutoFit/>
          </a:bodyPr>
          <a:lstStyle/>
          <a:p>
            <a:r>
              <a:rPr lang="en-US" sz="600" dirty="0">
                <a:solidFill>
                  <a:srgbClr val="212121"/>
                </a:solidFill>
              </a:rPr>
              <a:t>28</a:t>
            </a:r>
          </a:p>
        </p:txBody>
      </p:sp>
      <p:sp>
        <p:nvSpPr>
          <p:cNvPr id="67" name="TextBox 66">
            <a:extLst>
              <a:ext uri="{FF2B5EF4-FFF2-40B4-BE49-F238E27FC236}">
                <a16:creationId xmlns:a16="http://schemas.microsoft.com/office/drawing/2014/main" id="{67054A00-7BD3-884F-9BF7-63A5490F3A92}"/>
              </a:ext>
            </a:extLst>
          </p:cNvPr>
          <p:cNvSpPr txBox="1"/>
          <p:nvPr/>
        </p:nvSpPr>
        <p:spPr>
          <a:xfrm>
            <a:off x="6007232" y="2566549"/>
            <a:ext cx="271228" cy="184666"/>
          </a:xfrm>
          <a:prstGeom prst="rect">
            <a:avLst/>
          </a:prstGeom>
          <a:noFill/>
        </p:spPr>
        <p:txBody>
          <a:bodyPr wrap="none" rtlCol="0">
            <a:spAutoFit/>
          </a:bodyPr>
          <a:lstStyle/>
          <a:p>
            <a:r>
              <a:rPr lang="en-US" sz="600" dirty="0">
                <a:solidFill>
                  <a:srgbClr val="212121"/>
                </a:solidFill>
              </a:rPr>
              <a:t>25</a:t>
            </a:r>
          </a:p>
        </p:txBody>
      </p:sp>
      <p:sp>
        <p:nvSpPr>
          <p:cNvPr id="68" name="TextBox 67">
            <a:extLst>
              <a:ext uri="{FF2B5EF4-FFF2-40B4-BE49-F238E27FC236}">
                <a16:creationId xmlns:a16="http://schemas.microsoft.com/office/drawing/2014/main" id="{C27F04EE-7F62-8149-93D8-9FAC7BCF40AE}"/>
              </a:ext>
            </a:extLst>
          </p:cNvPr>
          <p:cNvSpPr txBox="1"/>
          <p:nvPr/>
        </p:nvSpPr>
        <p:spPr>
          <a:xfrm>
            <a:off x="6007232" y="2658624"/>
            <a:ext cx="271228" cy="184666"/>
          </a:xfrm>
          <a:prstGeom prst="rect">
            <a:avLst/>
          </a:prstGeom>
          <a:noFill/>
        </p:spPr>
        <p:txBody>
          <a:bodyPr wrap="none" rtlCol="0">
            <a:spAutoFit/>
          </a:bodyPr>
          <a:lstStyle/>
          <a:p>
            <a:r>
              <a:rPr lang="en-US" sz="600" dirty="0">
                <a:solidFill>
                  <a:srgbClr val="212121"/>
                </a:solidFill>
              </a:rPr>
              <a:t>24</a:t>
            </a:r>
          </a:p>
        </p:txBody>
      </p:sp>
      <p:sp>
        <p:nvSpPr>
          <p:cNvPr id="69" name="TextBox 68">
            <a:extLst>
              <a:ext uri="{FF2B5EF4-FFF2-40B4-BE49-F238E27FC236}">
                <a16:creationId xmlns:a16="http://schemas.microsoft.com/office/drawing/2014/main" id="{51941376-4F74-B140-961C-3A3297BA023A}"/>
              </a:ext>
            </a:extLst>
          </p:cNvPr>
          <p:cNvSpPr txBox="1"/>
          <p:nvPr/>
        </p:nvSpPr>
        <p:spPr>
          <a:xfrm>
            <a:off x="6324732" y="2566549"/>
            <a:ext cx="271228" cy="184666"/>
          </a:xfrm>
          <a:prstGeom prst="rect">
            <a:avLst/>
          </a:prstGeom>
          <a:noFill/>
        </p:spPr>
        <p:txBody>
          <a:bodyPr wrap="none" rtlCol="0">
            <a:spAutoFit/>
          </a:bodyPr>
          <a:lstStyle/>
          <a:p>
            <a:r>
              <a:rPr lang="en-US" sz="600" dirty="0">
                <a:solidFill>
                  <a:srgbClr val="212121"/>
                </a:solidFill>
              </a:rPr>
              <a:t>25</a:t>
            </a:r>
          </a:p>
        </p:txBody>
      </p:sp>
      <p:sp>
        <p:nvSpPr>
          <p:cNvPr id="70" name="TextBox 69">
            <a:extLst>
              <a:ext uri="{FF2B5EF4-FFF2-40B4-BE49-F238E27FC236}">
                <a16:creationId xmlns:a16="http://schemas.microsoft.com/office/drawing/2014/main" id="{92C6DDC5-3087-7845-A84A-7B82306981F8}"/>
              </a:ext>
            </a:extLst>
          </p:cNvPr>
          <p:cNvSpPr txBox="1"/>
          <p:nvPr/>
        </p:nvSpPr>
        <p:spPr>
          <a:xfrm>
            <a:off x="6324732" y="2658624"/>
            <a:ext cx="271228" cy="184666"/>
          </a:xfrm>
          <a:prstGeom prst="rect">
            <a:avLst/>
          </a:prstGeom>
          <a:noFill/>
        </p:spPr>
        <p:txBody>
          <a:bodyPr wrap="none" rtlCol="0">
            <a:spAutoFit/>
          </a:bodyPr>
          <a:lstStyle/>
          <a:p>
            <a:r>
              <a:rPr lang="en-US" sz="600" dirty="0">
                <a:solidFill>
                  <a:srgbClr val="212121"/>
                </a:solidFill>
              </a:rPr>
              <a:t>21</a:t>
            </a:r>
          </a:p>
        </p:txBody>
      </p:sp>
      <p:sp>
        <p:nvSpPr>
          <p:cNvPr id="71" name="TextBox 70">
            <a:extLst>
              <a:ext uri="{FF2B5EF4-FFF2-40B4-BE49-F238E27FC236}">
                <a16:creationId xmlns:a16="http://schemas.microsoft.com/office/drawing/2014/main" id="{14A20ACF-114C-D34B-BDFB-F5824C060348}"/>
              </a:ext>
            </a:extLst>
          </p:cNvPr>
          <p:cNvSpPr txBox="1"/>
          <p:nvPr/>
        </p:nvSpPr>
        <p:spPr>
          <a:xfrm>
            <a:off x="3949832" y="4423924"/>
            <a:ext cx="271228" cy="184666"/>
          </a:xfrm>
          <a:prstGeom prst="rect">
            <a:avLst/>
          </a:prstGeom>
          <a:noFill/>
        </p:spPr>
        <p:txBody>
          <a:bodyPr wrap="none" rtlCol="0">
            <a:spAutoFit/>
          </a:bodyPr>
          <a:lstStyle/>
          <a:p>
            <a:r>
              <a:rPr lang="en-US" sz="600" dirty="0">
                <a:solidFill>
                  <a:srgbClr val="212121"/>
                </a:solidFill>
              </a:rPr>
              <a:t>69</a:t>
            </a:r>
          </a:p>
        </p:txBody>
      </p:sp>
      <p:sp>
        <p:nvSpPr>
          <p:cNvPr id="72" name="TextBox 71">
            <a:extLst>
              <a:ext uri="{FF2B5EF4-FFF2-40B4-BE49-F238E27FC236}">
                <a16:creationId xmlns:a16="http://schemas.microsoft.com/office/drawing/2014/main" id="{8676B99E-EDBA-874B-B29A-D8FC6DCE07AF}"/>
              </a:ext>
            </a:extLst>
          </p:cNvPr>
          <p:cNvSpPr txBox="1"/>
          <p:nvPr/>
        </p:nvSpPr>
        <p:spPr>
          <a:xfrm>
            <a:off x="3949832" y="4515999"/>
            <a:ext cx="271228" cy="184666"/>
          </a:xfrm>
          <a:prstGeom prst="rect">
            <a:avLst/>
          </a:prstGeom>
          <a:noFill/>
        </p:spPr>
        <p:txBody>
          <a:bodyPr wrap="none" rtlCol="0">
            <a:spAutoFit/>
          </a:bodyPr>
          <a:lstStyle/>
          <a:p>
            <a:r>
              <a:rPr lang="en-US" sz="600" dirty="0">
                <a:solidFill>
                  <a:srgbClr val="212121"/>
                </a:solidFill>
              </a:rPr>
              <a:t>63</a:t>
            </a:r>
          </a:p>
        </p:txBody>
      </p:sp>
      <p:sp>
        <p:nvSpPr>
          <p:cNvPr id="73" name="TextBox 72">
            <a:extLst>
              <a:ext uri="{FF2B5EF4-FFF2-40B4-BE49-F238E27FC236}">
                <a16:creationId xmlns:a16="http://schemas.microsoft.com/office/drawing/2014/main" id="{4B44C589-00AC-7D41-AA51-9C6C56E65F31}"/>
              </a:ext>
            </a:extLst>
          </p:cNvPr>
          <p:cNvSpPr txBox="1"/>
          <p:nvPr/>
        </p:nvSpPr>
        <p:spPr>
          <a:xfrm>
            <a:off x="4260982" y="4423924"/>
            <a:ext cx="271228" cy="184666"/>
          </a:xfrm>
          <a:prstGeom prst="rect">
            <a:avLst/>
          </a:prstGeom>
          <a:noFill/>
        </p:spPr>
        <p:txBody>
          <a:bodyPr wrap="none" rtlCol="0">
            <a:spAutoFit/>
          </a:bodyPr>
          <a:lstStyle/>
          <a:p>
            <a:r>
              <a:rPr lang="en-US" sz="600" dirty="0">
                <a:solidFill>
                  <a:srgbClr val="212121"/>
                </a:solidFill>
              </a:rPr>
              <a:t>69</a:t>
            </a:r>
          </a:p>
        </p:txBody>
      </p:sp>
      <p:sp>
        <p:nvSpPr>
          <p:cNvPr id="74" name="TextBox 73">
            <a:extLst>
              <a:ext uri="{FF2B5EF4-FFF2-40B4-BE49-F238E27FC236}">
                <a16:creationId xmlns:a16="http://schemas.microsoft.com/office/drawing/2014/main" id="{DD18EDBE-8953-4846-B8E5-ADB26959D4D5}"/>
              </a:ext>
            </a:extLst>
          </p:cNvPr>
          <p:cNvSpPr txBox="1"/>
          <p:nvPr/>
        </p:nvSpPr>
        <p:spPr>
          <a:xfrm>
            <a:off x="4260982" y="4515999"/>
            <a:ext cx="271228" cy="184666"/>
          </a:xfrm>
          <a:prstGeom prst="rect">
            <a:avLst/>
          </a:prstGeom>
          <a:noFill/>
        </p:spPr>
        <p:txBody>
          <a:bodyPr wrap="none" rtlCol="0">
            <a:spAutoFit/>
          </a:bodyPr>
          <a:lstStyle/>
          <a:p>
            <a:r>
              <a:rPr lang="en-US" sz="600" dirty="0">
                <a:solidFill>
                  <a:srgbClr val="212121"/>
                </a:solidFill>
              </a:rPr>
              <a:t>60</a:t>
            </a:r>
          </a:p>
        </p:txBody>
      </p:sp>
      <p:sp>
        <p:nvSpPr>
          <p:cNvPr id="75" name="TextBox 74">
            <a:extLst>
              <a:ext uri="{FF2B5EF4-FFF2-40B4-BE49-F238E27FC236}">
                <a16:creationId xmlns:a16="http://schemas.microsoft.com/office/drawing/2014/main" id="{8A8D394C-CF78-FC4D-ABA6-7C9400D9059E}"/>
              </a:ext>
            </a:extLst>
          </p:cNvPr>
          <p:cNvSpPr txBox="1"/>
          <p:nvPr/>
        </p:nvSpPr>
        <p:spPr>
          <a:xfrm>
            <a:off x="4578482" y="4423924"/>
            <a:ext cx="271228" cy="184666"/>
          </a:xfrm>
          <a:prstGeom prst="rect">
            <a:avLst/>
          </a:prstGeom>
          <a:noFill/>
        </p:spPr>
        <p:txBody>
          <a:bodyPr wrap="none" rtlCol="0">
            <a:spAutoFit/>
          </a:bodyPr>
          <a:lstStyle/>
          <a:p>
            <a:r>
              <a:rPr lang="en-US" sz="600" dirty="0">
                <a:solidFill>
                  <a:srgbClr val="212121"/>
                </a:solidFill>
              </a:rPr>
              <a:t>66</a:t>
            </a:r>
          </a:p>
        </p:txBody>
      </p:sp>
      <p:sp>
        <p:nvSpPr>
          <p:cNvPr id="76" name="TextBox 75">
            <a:extLst>
              <a:ext uri="{FF2B5EF4-FFF2-40B4-BE49-F238E27FC236}">
                <a16:creationId xmlns:a16="http://schemas.microsoft.com/office/drawing/2014/main" id="{811DD58B-4A50-FB42-A6D1-3BC395B8D13A}"/>
              </a:ext>
            </a:extLst>
          </p:cNvPr>
          <p:cNvSpPr txBox="1"/>
          <p:nvPr/>
        </p:nvSpPr>
        <p:spPr>
          <a:xfrm>
            <a:off x="4578482" y="4515999"/>
            <a:ext cx="271228" cy="184666"/>
          </a:xfrm>
          <a:prstGeom prst="rect">
            <a:avLst/>
          </a:prstGeom>
          <a:noFill/>
        </p:spPr>
        <p:txBody>
          <a:bodyPr wrap="none" rtlCol="0">
            <a:spAutoFit/>
          </a:bodyPr>
          <a:lstStyle/>
          <a:p>
            <a:r>
              <a:rPr lang="en-US" sz="600" dirty="0">
                <a:solidFill>
                  <a:srgbClr val="212121"/>
                </a:solidFill>
              </a:rPr>
              <a:t>57</a:t>
            </a:r>
          </a:p>
        </p:txBody>
      </p:sp>
      <p:sp>
        <p:nvSpPr>
          <p:cNvPr id="77" name="TextBox 76">
            <a:extLst>
              <a:ext uri="{FF2B5EF4-FFF2-40B4-BE49-F238E27FC236}">
                <a16:creationId xmlns:a16="http://schemas.microsoft.com/office/drawing/2014/main" id="{96D017D3-417A-C24B-BAFD-84B930C156A5}"/>
              </a:ext>
            </a:extLst>
          </p:cNvPr>
          <p:cNvSpPr txBox="1"/>
          <p:nvPr/>
        </p:nvSpPr>
        <p:spPr>
          <a:xfrm>
            <a:off x="4883282" y="4423924"/>
            <a:ext cx="271228" cy="184666"/>
          </a:xfrm>
          <a:prstGeom prst="rect">
            <a:avLst/>
          </a:prstGeom>
          <a:noFill/>
        </p:spPr>
        <p:txBody>
          <a:bodyPr wrap="none" rtlCol="0">
            <a:spAutoFit/>
          </a:bodyPr>
          <a:lstStyle/>
          <a:p>
            <a:r>
              <a:rPr lang="en-US" sz="600" dirty="0">
                <a:solidFill>
                  <a:srgbClr val="212121"/>
                </a:solidFill>
              </a:rPr>
              <a:t>60</a:t>
            </a:r>
          </a:p>
        </p:txBody>
      </p:sp>
      <p:sp>
        <p:nvSpPr>
          <p:cNvPr id="78" name="TextBox 77">
            <a:extLst>
              <a:ext uri="{FF2B5EF4-FFF2-40B4-BE49-F238E27FC236}">
                <a16:creationId xmlns:a16="http://schemas.microsoft.com/office/drawing/2014/main" id="{E5B4C7C3-7EA5-274E-8816-00C0A164B857}"/>
              </a:ext>
            </a:extLst>
          </p:cNvPr>
          <p:cNvSpPr txBox="1"/>
          <p:nvPr/>
        </p:nvSpPr>
        <p:spPr>
          <a:xfrm>
            <a:off x="4883282" y="4515999"/>
            <a:ext cx="271228" cy="184666"/>
          </a:xfrm>
          <a:prstGeom prst="rect">
            <a:avLst/>
          </a:prstGeom>
          <a:noFill/>
        </p:spPr>
        <p:txBody>
          <a:bodyPr wrap="none" rtlCol="0">
            <a:spAutoFit/>
          </a:bodyPr>
          <a:lstStyle/>
          <a:p>
            <a:r>
              <a:rPr lang="en-US" sz="600" dirty="0">
                <a:solidFill>
                  <a:srgbClr val="212121"/>
                </a:solidFill>
              </a:rPr>
              <a:t>57</a:t>
            </a:r>
          </a:p>
        </p:txBody>
      </p:sp>
      <p:sp>
        <p:nvSpPr>
          <p:cNvPr id="79" name="TextBox 78">
            <a:extLst>
              <a:ext uri="{FF2B5EF4-FFF2-40B4-BE49-F238E27FC236}">
                <a16:creationId xmlns:a16="http://schemas.microsoft.com/office/drawing/2014/main" id="{DA94A664-D109-154B-9DDC-033BE6DD8DE2}"/>
              </a:ext>
            </a:extLst>
          </p:cNvPr>
          <p:cNvSpPr txBox="1"/>
          <p:nvPr/>
        </p:nvSpPr>
        <p:spPr>
          <a:xfrm>
            <a:off x="5200782" y="4423924"/>
            <a:ext cx="271228" cy="184666"/>
          </a:xfrm>
          <a:prstGeom prst="rect">
            <a:avLst/>
          </a:prstGeom>
          <a:noFill/>
        </p:spPr>
        <p:txBody>
          <a:bodyPr wrap="none" rtlCol="0">
            <a:spAutoFit/>
          </a:bodyPr>
          <a:lstStyle/>
          <a:p>
            <a:r>
              <a:rPr lang="en-US" sz="600" dirty="0">
                <a:solidFill>
                  <a:srgbClr val="212121"/>
                </a:solidFill>
              </a:rPr>
              <a:t>60</a:t>
            </a:r>
          </a:p>
        </p:txBody>
      </p:sp>
      <p:sp>
        <p:nvSpPr>
          <p:cNvPr id="80" name="TextBox 79">
            <a:extLst>
              <a:ext uri="{FF2B5EF4-FFF2-40B4-BE49-F238E27FC236}">
                <a16:creationId xmlns:a16="http://schemas.microsoft.com/office/drawing/2014/main" id="{975FF4F1-BBE4-E84C-BE2E-0C05789009C5}"/>
              </a:ext>
            </a:extLst>
          </p:cNvPr>
          <p:cNvSpPr txBox="1"/>
          <p:nvPr/>
        </p:nvSpPr>
        <p:spPr>
          <a:xfrm>
            <a:off x="5200782" y="4515999"/>
            <a:ext cx="271228" cy="184666"/>
          </a:xfrm>
          <a:prstGeom prst="rect">
            <a:avLst/>
          </a:prstGeom>
          <a:noFill/>
        </p:spPr>
        <p:txBody>
          <a:bodyPr wrap="none" rtlCol="0">
            <a:spAutoFit/>
          </a:bodyPr>
          <a:lstStyle/>
          <a:p>
            <a:r>
              <a:rPr lang="en-US" sz="600" dirty="0">
                <a:solidFill>
                  <a:srgbClr val="212121"/>
                </a:solidFill>
              </a:rPr>
              <a:t>53</a:t>
            </a:r>
          </a:p>
        </p:txBody>
      </p:sp>
      <p:pic>
        <p:nvPicPr>
          <p:cNvPr id="81" name="Picture 80">
            <a:extLst>
              <a:ext uri="{FF2B5EF4-FFF2-40B4-BE49-F238E27FC236}">
                <a16:creationId xmlns:a16="http://schemas.microsoft.com/office/drawing/2014/main" id="{D1F5FBB9-4107-1D4D-BF0E-D31718F4C0DD}"/>
              </a:ext>
            </a:extLst>
          </p:cNvPr>
          <p:cNvPicPr>
            <a:picLocks noChangeAspect="1"/>
          </p:cNvPicPr>
          <p:nvPr/>
        </p:nvPicPr>
        <p:blipFill>
          <a:blip r:embed="rId4"/>
          <a:stretch>
            <a:fillRect/>
          </a:stretch>
        </p:blipFill>
        <p:spPr>
          <a:xfrm>
            <a:off x="3536022" y="1354922"/>
            <a:ext cx="60067" cy="53392"/>
          </a:xfrm>
          <a:prstGeom prst="rect">
            <a:avLst/>
          </a:prstGeom>
        </p:spPr>
      </p:pic>
      <p:pic>
        <p:nvPicPr>
          <p:cNvPr id="82" name="Picture 81">
            <a:extLst>
              <a:ext uri="{FF2B5EF4-FFF2-40B4-BE49-F238E27FC236}">
                <a16:creationId xmlns:a16="http://schemas.microsoft.com/office/drawing/2014/main" id="{10A1AF59-5CD9-8144-8444-501C1B9AFC5B}"/>
              </a:ext>
            </a:extLst>
          </p:cNvPr>
          <p:cNvPicPr>
            <a:picLocks noChangeAspect="1"/>
          </p:cNvPicPr>
          <p:nvPr/>
        </p:nvPicPr>
        <p:blipFill>
          <a:blip r:embed="rId4"/>
          <a:stretch>
            <a:fillRect/>
          </a:stretch>
        </p:blipFill>
        <p:spPr>
          <a:xfrm>
            <a:off x="4671803" y="3222223"/>
            <a:ext cx="60067" cy="53392"/>
          </a:xfrm>
          <a:prstGeom prst="rect">
            <a:avLst/>
          </a:prstGeom>
        </p:spPr>
      </p:pic>
      <p:pic>
        <p:nvPicPr>
          <p:cNvPr id="83" name="Picture 82">
            <a:extLst>
              <a:ext uri="{FF2B5EF4-FFF2-40B4-BE49-F238E27FC236}">
                <a16:creationId xmlns:a16="http://schemas.microsoft.com/office/drawing/2014/main" id="{5E294710-2713-7B47-AFA8-2BD197CF8238}"/>
              </a:ext>
            </a:extLst>
          </p:cNvPr>
          <p:cNvPicPr>
            <a:picLocks noChangeAspect="1"/>
          </p:cNvPicPr>
          <p:nvPr/>
        </p:nvPicPr>
        <p:blipFill>
          <a:blip r:embed="rId4"/>
          <a:stretch>
            <a:fillRect/>
          </a:stretch>
        </p:blipFill>
        <p:spPr>
          <a:xfrm>
            <a:off x="4984624" y="3145221"/>
            <a:ext cx="60067" cy="53392"/>
          </a:xfrm>
          <a:prstGeom prst="rect">
            <a:avLst/>
          </a:prstGeom>
        </p:spPr>
      </p:pic>
      <p:pic>
        <p:nvPicPr>
          <p:cNvPr id="84" name="Picture 83">
            <a:extLst>
              <a:ext uri="{FF2B5EF4-FFF2-40B4-BE49-F238E27FC236}">
                <a16:creationId xmlns:a16="http://schemas.microsoft.com/office/drawing/2014/main" id="{CC49648D-91C2-704C-8C86-FA6417E8A6F6}"/>
              </a:ext>
            </a:extLst>
          </p:cNvPr>
          <p:cNvPicPr>
            <a:picLocks noChangeAspect="1"/>
          </p:cNvPicPr>
          <p:nvPr/>
        </p:nvPicPr>
        <p:blipFill>
          <a:blip r:embed="rId4"/>
          <a:stretch>
            <a:fillRect/>
          </a:stretch>
        </p:blipFill>
        <p:spPr>
          <a:xfrm>
            <a:off x="5302257" y="3058593"/>
            <a:ext cx="60067" cy="53392"/>
          </a:xfrm>
          <a:prstGeom prst="rect">
            <a:avLst/>
          </a:prstGeom>
        </p:spPr>
      </p:pic>
    </p:spTree>
    <p:extLst>
      <p:ext uri="{BB962C8B-B14F-4D97-AF65-F5344CB8AC3E}">
        <p14:creationId xmlns:p14="http://schemas.microsoft.com/office/powerpoint/2010/main" val="91573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76D8-A3C4-3344-BBB1-EBDCB72F759D}"/>
              </a:ext>
            </a:extLst>
          </p:cNvPr>
          <p:cNvSpPr>
            <a:spLocks noGrp="1"/>
          </p:cNvSpPr>
          <p:nvPr>
            <p:ph type="title"/>
          </p:nvPr>
        </p:nvSpPr>
        <p:spPr>
          <a:xfrm>
            <a:off x="312234" y="-35168"/>
            <a:ext cx="8530684" cy="903324"/>
          </a:xfrm>
        </p:spPr>
        <p:txBody>
          <a:bodyPr/>
          <a:lstStyle/>
          <a:p>
            <a:r>
              <a:rPr lang="en-US" dirty="0"/>
              <a:t>Efficacy of Switching from SSRIs or SNRIs to Vilazodone</a:t>
            </a:r>
          </a:p>
        </p:txBody>
      </p:sp>
      <p:graphicFrame>
        <p:nvGraphicFramePr>
          <p:cNvPr id="5" name="Table 5">
            <a:extLst>
              <a:ext uri="{FF2B5EF4-FFF2-40B4-BE49-F238E27FC236}">
                <a16:creationId xmlns:a16="http://schemas.microsoft.com/office/drawing/2014/main" id="{0289DD96-D206-184D-848F-366DEB283E28}"/>
              </a:ext>
            </a:extLst>
          </p:cNvPr>
          <p:cNvGraphicFramePr>
            <a:graphicFrameLocks noGrp="1"/>
          </p:cNvGraphicFramePr>
          <p:nvPr>
            <p:ph sz="quarter" idx="11"/>
            <p:extLst>
              <p:ext uri="{D42A27DB-BD31-4B8C-83A1-F6EECF244321}">
                <p14:modId xmlns:p14="http://schemas.microsoft.com/office/powerpoint/2010/main" val="441522916"/>
              </p:ext>
            </p:extLst>
          </p:nvPr>
        </p:nvGraphicFramePr>
        <p:xfrm>
          <a:off x="1168305" y="1047773"/>
          <a:ext cx="6807390" cy="3495438"/>
        </p:xfrm>
        <a:graphic>
          <a:graphicData uri="http://schemas.openxmlformats.org/drawingml/2006/table">
            <a:tbl>
              <a:tblPr firstRow="1" bandRow="1">
                <a:tableStyleId>{5C22544A-7EE6-4342-B048-85BDC9FD1C3A}</a:tableStyleId>
              </a:tblPr>
              <a:tblGrid>
                <a:gridCol w="2269130">
                  <a:extLst>
                    <a:ext uri="{9D8B030D-6E8A-4147-A177-3AD203B41FA5}">
                      <a16:colId xmlns:a16="http://schemas.microsoft.com/office/drawing/2014/main" val="1569956036"/>
                    </a:ext>
                  </a:extLst>
                </a:gridCol>
                <a:gridCol w="2269130">
                  <a:extLst>
                    <a:ext uri="{9D8B030D-6E8A-4147-A177-3AD203B41FA5}">
                      <a16:colId xmlns:a16="http://schemas.microsoft.com/office/drawing/2014/main" val="1275341635"/>
                    </a:ext>
                  </a:extLst>
                </a:gridCol>
                <a:gridCol w="2269130">
                  <a:extLst>
                    <a:ext uri="{9D8B030D-6E8A-4147-A177-3AD203B41FA5}">
                      <a16:colId xmlns:a16="http://schemas.microsoft.com/office/drawing/2014/main" val="2427707703"/>
                    </a:ext>
                  </a:extLst>
                </a:gridCol>
              </a:tblGrid>
              <a:tr h="272178">
                <a:tc>
                  <a:txBody>
                    <a:bodyPr/>
                    <a:lstStyle/>
                    <a:p>
                      <a:pPr fontAlgn="t"/>
                      <a:r>
                        <a:rPr lang="en-US" sz="1200" dirty="0">
                          <a:solidFill>
                            <a:srgbClr val="FFFFFF"/>
                          </a:solidFill>
                          <a:effectLst/>
                        </a:rPr>
                        <a:t>Scale</a:t>
                      </a:r>
                    </a:p>
                  </a:txBody>
                  <a:tcPr marL="68580" marR="68580" marT="34290" marB="34290" anchor="ctr"/>
                </a:tc>
                <a:tc>
                  <a:txBody>
                    <a:bodyPr/>
                    <a:lstStyle/>
                    <a:p>
                      <a:pPr algn="ctr" fontAlgn="t"/>
                      <a:r>
                        <a:rPr lang="en-US" sz="1200">
                          <a:solidFill>
                            <a:srgbClr val="FFFFFF"/>
                          </a:solidFill>
                          <a:effectLst/>
                        </a:rPr>
                        <a:t>Baseline Scores</a:t>
                      </a:r>
                    </a:p>
                  </a:txBody>
                  <a:tcPr marL="68580" marR="68580" marT="34290" marB="34290" anchor="ctr"/>
                </a:tc>
                <a:tc>
                  <a:txBody>
                    <a:bodyPr/>
                    <a:lstStyle/>
                    <a:p>
                      <a:pPr algn="ctr" fontAlgn="t"/>
                      <a:r>
                        <a:rPr lang="en-US" sz="1200" dirty="0">
                          <a:solidFill>
                            <a:srgbClr val="FFFFFF"/>
                          </a:solidFill>
                          <a:effectLst/>
                        </a:rPr>
                        <a:t>End of Study Scores</a:t>
                      </a:r>
                    </a:p>
                  </a:txBody>
                  <a:tcPr marL="68580" marR="68580" marT="34290" marB="34290" anchor="ctr"/>
                </a:tc>
                <a:extLst>
                  <a:ext uri="{0D108BD9-81ED-4DB2-BD59-A6C34878D82A}">
                    <a16:rowId xmlns:a16="http://schemas.microsoft.com/office/drawing/2014/main" val="3212815148"/>
                  </a:ext>
                </a:extLst>
              </a:tr>
              <a:tr h="545690">
                <a:tc>
                  <a:txBody>
                    <a:bodyPr/>
                    <a:lstStyle/>
                    <a:p>
                      <a:pPr fontAlgn="t"/>
                      <a:r>
                        <a:rPr lang="en-US" sz="1200" b="0" i="0" kern="1200" dirty="0">
                          <a:solidFill>
                            <a:schemeClr val="accent3"/>
                          </a:solidFill>
                          <a:effectLst/>
                          <a:latin typeface="+mn-lt"/>
                          <a:ea typeface="+mn-ea"/>
                          <a:cs typeface="+mn-cs"/>
                        </a:rPr>
                        <a:t>Montgomery-</a:t>
                      </a:r>
                      <a:r>
                        <a:rPr lang="en-US" sz="1200" b="0" i="0" kern="1200" dirty="0" err="1">
                          <a:solidFill>
                            <a:schemeClr val="accent3"/>
                          </a:solidFill>
                          <a:effectLst/>
                          <a:latin typeface="+mn-lt"/>
                          <a:ea typeface="+mn-ea"/>
                          <a:cs typeface="+mn-cs"/>
                        </a:rPr>
                        <a:t>Asberg</a:t>
                      </a:r>
                      <a:r>
                        <a:rPr lang="en-US" sz="1200" b="0" i="0" kern="1200" dirty="0">
                          <a:solidFill>
                            <a:schemeClr val="accent3"/>
                          </a:solidFill>
                          <a:effectLst/>
                          <a:latin typeface="+mn-lt"/>
                          <a:ea typeface="+mn-ea"/>
                          <a:cs typeface="+mn-cs"/>
                        </a:rPr>
                        <a:t> Depression Rating Scale</a:t>
                      </a:r>
                      <a:r>
                        <a:rPr lang="en-US" sz="1200" dirty="0">
                          <a:solidFill>
                            <a:schemeClr val="accent3"/>
                          </a:solidFill>
                          <a:effectLst/>
                        </a:rPr>
                        <a:t> (MADRS)</a:t>
                      </a:r>
                    </a:p>
                  </a:txBody>
                  <a:tcPr marL="68580" marR="68580" marT="34290" marB="34290" anchor="ctr"/>
                </a:tc>
                <a:tc>
                  <a:txBody>
                    <a:bodyPr/>
                    <a:lstStyle/>
                    <a:p>
                      <a:pPr algn="ctr" fontAlgn="t"/>
                      <a:r>
                        <a:rPr lang="en-US" sz="1200">
                          <a:solidFill>
                            <a:schemeClr val="accent3"/>
                          </a:solidFill>
                          <a:effectLst/>
                        </a:rPr>
                        <a:t>Increased</a:t>
                      </a:r>
                    </a:p>
                  </a:txBody>
                  <a:tcPr marL="68580" marR="68580" marT="34290" marB="34290" anchor="ctr"/>
                </a:tc>
                <a:tc>
                  <a:txBody>
                    <a:bodyPr/>
                    <a:lstStyle/>
                    <a:p>
                      <a:pPr algn="ctr" fontAlgn="t"/>
                      <a:r>
                        <a:rPr lang="en-US" sz="1200">
                          <a:solidFill>
                            <a:schemeClr val="accent3"/>
                          </a:solidFill>
                          <a:effectLst/>
                        </a:rPr>
                        <a:t>Decreased</a:t>
                      </a:r>
                    </a:p>
                  </a:txBody>
                  <a:tcPr marL="68580" marR="68580" marT="34290" marB="34290" anchor="ctr"/>
                </a:tc>
                <a:extLst>
                  <a:ext uri="{0D108BD9-81ED-4DB2-BD59-A6C34878D82A}">
                    <a16:rowId xmlns:a16="http://schemas.microsoft.com/office/drawing/2014/main" val="2607612348"/>
                  </a:ext>
                </a:extLst>
              </a:tr>
              <a:tr h="384004">
                <a:tc>
                  <a:txBody>
                    <a:bodyPr/>
                    <a:lstStyle/>
                    <a:p>
                      <a:pPr fontAlgn="t"/>
                      <a:r>
                        <a:rPr lang="en-US" sz="1200" b="0" i="0" kern="1200" dirty="0">
                          <a:solidFill>
                            <a:schemeClr val="accent3"/>
                          </a:solidFill>
                          <a:effectLst/>
                          <a:latin typeface="+mn-lt"/>
                          <a:ea typeface="+mn-ea"/>
                          <a:cs typeface="+mn-cs"/>
                        </a:rPr>
                        <a:t>Hamilton Depression Rating Scale</a:t>
                      </a:r>
                      <a:r>
                        <a:rPr lang="en-US" sz="1200" dirty="0">
                          <a:solidFill>
                            <a:schemeClr val="accent3"/>
                          </a:solidFill>
                          <a:effectLst/>
                        </a:rPr>
                        <a:t> (HDRS)</a:t>
                      </a:r>
                    </a:p>
                  </a:txBody>
                  <a:tcPr marL="68580" marR="68580" marT="34290" marB="34290" anchor="ctr"/>
                </a:tc>
                <a:tc>
                  <a:txBody>
                    <a:bodyPr/>
                    <a:lstStyle/>
                    <a:p>
                      <a:pPr algn="ctr" fontAlgn="t"/>
                      <a:r>
                        <a:rPr lang="en-US" sz="1200">
                          <a:solidFill>
                            <a:schemeClr val="accent3"/>
                          </a:solidFill>
                          <a:effectLst/>
                        </a:rPr>
                        <a:t>Increased</a:t>
                      </a:r>
                    </a:p>
                  </a:txBody>
                  <a:tcPr marL="68580" marR="68580" marT="34290" marB="34290" anchor="ctr"/>
                </a:tc>
                <a:tc>
                  <a:txBody>
                    <a:bodyPr/>
                    <a:lstStyle/>
                    <a:p>
                      <a:pPr algn="ctr" fontAlgn="t"/>
                      <a:r>
                        <a:rPr lang="en-US" sz="1200">
                          <a:solidFill>
                            <a:schemeClr val="accent3"/>
                          </a:solidFill>
                          <a:effectLst/>
                        </a:rPr>
                        <a:t>Decreased</a:t>
                      </a:r>
                    </a:p>
                  </a:txBody>
                  <a:tcPr marL="68580" marR="68580" marT="34290" marB="34290" anchor="ctr"/>
                </a:tc>
                <a:extLst>
                  <a:ext uri="{0D108BD9-81ED-4DB2-BD59-A6C34878D82A}">
                    <a16:rowId xmlns:a16="http://schemas.microsoft.com/office/drawing/2014/main" val="2491521398"/>
                  </a:ext>
                </a:extLst>
              </a:tr>
              <a:tr h="384004">
                <a:tc>
                  <a:txBody>
                    <a:bodyPr/>
                    <a:lstStyle/>
                    <a:p>
                      <a:pPr fontAlgn="t"/>
                      <a:r>
                        <a:rPr lang="en-US" sz="1200" b="0" i="0" kern="1200" dirty="0">
                          <a:solidFill>
                            <a:schemeClr val="accent3"/>
                          </a:solidFill>
                          <a:effectLst/>
                          <a:latin typeface="+mn-lt"/>
                          <a:ea typeface="+mn-ea"/>
                          <a:cs typeface="+mn-cs"/>
                        </a:rPr>
                        <a:t>Hamilton Anxiety Rating Scale (</a:t>
                      </a:r>
                      <a:r>
                        <a:rPr lang="en-US" sz="1200" dirty="0">
                          <a:solidFill>
                            <a:schemeClr val="accent3"/>
                          </a:solidFill>
                          <a:effectLst/>
                        </a:rPr>
                        <a:t>HARS)</a:t>
                      </a:r>
                    </a:p>
                  </a:txBody>
                  <a:tcPr marL="68580" marR="68580" marT="34290" marB="34290" anchor="ctr"/>
                </a:tc>
                <a:tc>
                  <a:txBody>
                    <a:bodyPr/>
                    <a:lstStyle/>
                    <a:p>
                      <a:pPr algn="ctr" fontAlgn="t"/>
                      <a:r>
                        <a:rPr lang="en-US" sz="1200">
                          <a:solidFill>
                            <a:schemeClr val="accent3"/>
                          </a:solidFill>
                          <a:effectLst/>
                        </a:rPr>
                        <a:t>Increased</a:t>
                      </a:r>
                    </a:p>
                  </a:txBody>
                  <a:tcPr marL="68580" marR="68580" marT="34290" marB="34290" anchor="ctr"/>
                </a:tc>
                <a:tc>
                  <a:txBody>
                    <a:bodyPr/>
                    <a:lstStyle/>
                    <a:p>
                      <a:pPr algn="ctr" fontAlgn="t"/>
                      <a:r>
                        <a:rPr lang="en-US" sz="1200">
                          <a:solidFill>
                            <a:schemeClr val="accent3"/>
                          </a:solidFill>
                          <a:effectLst/>
                        </a:rPr>
                        <a:t>Decreased</a:t>
                      </a:r>
                    </a:p>
                  </a:txBody>
                  <a:tcPr marL="68580" marR="68580" marT="34290" marB="34290" anchor="ctr"/>
                </a:tc>
                <a:extLst>
                  <a:ext uri="{0D108BD9-81ED-4DB2-BD59-A6C34878D82A}">
                    <a16:rowId xmlns:a16="http://schemas.microsoft.com/office/drawing/2014/main" val="3336823571"/>
                  </a:ext>
                </a:extLst>
              </a:tr>
              <a:tr h="384004">
                <a:tc>
                  <a:txBody>
                    <a:bodyPr/>
                    <a:lstStyle/>
                    <a:p>
                      <a:pPr fontAlgn="t"/>
                      <a:r>
                        <a:rPr lang="en-US" sz="1200" b="0" i="0" kern="1200" dirty="0">
                          <a:solidFill>
                            <a:schemeClr val="accent3"/>
                          </a:solidFill>
                          <a:effectLst/>
                          <a:latin typeface="+mn-lt"/>
                          <a:ea typeface="+mn-ea"/>
                          <a:cs typeface="+mn-cs"/>
                        </a:rPr>
                        <a:t>Clinical Global Impressions–Severity</a:t>
                      </a:r>
                      <a:r>
                        <a:rPr lang="en-US" sz="1200" dirty="0">
                          <a:solidFill>
                            <a:schemeClr val="accent3"/>
                          </a:solidFill>
                          <a:effectLst/>
                        </a:rPr>
                        <a:t> (CGI-S)</a:t>
                      </a:r>
                    </a:p>
                  </a:txBody>
                  <a:tcPr marL="68580" marR="68580" marT="34290" marB="34290" anchor="ctr"/>
                </a:tc>
                <a:tc>
                  <a:txBody>
                    <a:bodyPr/>
                    <a:lstStyle/>
                    <a:p>
                      <a:pPr algn="ctr" fontAlgn="t"/>
                      <a:r>
                        <a:rPr lang="en-US" sz="1200">
                          <a:solidFill>
                            <a:schemeClr val="accent3"/>
                          </a:solidFill>
                          <a:effectLst/>
                        </a:rPr>
                        <a:t>Increased</a:t>
                      </a:r>
                    </a:p>
                  </a:txBody>
                  <a:tcPr marL="68580" marR="68580" marT="34290" marB="34290" anchor="ctr"/>
                </a:tc>
                <a:tc>
                  <a:txBody>
                    <a:bodyPr/>
                    <a:lstStyle/>
                    <a:p>
                      <a:pPr algn="ctr" fontAlgn="t"/>
                      <a:r>
                        <a:rPr lang="en-US" sz="1200">
                          <a:solidFill>
                            <a:schemeClr val="accent3"/>
                          </a:solidFill>
                          <a:effectLst/>
                        </a:rPr>
                        <a:t>Decreased</a:t>
                      </a:r>
                    </a:p>
                  </a:txBody>
                  <a:tcPr marL="68580" marR="68580" marT="34290" marB="34290" anchor="ctr"/>
                </a:tc>
                <a:extLst>
                  <a:ext uri="{0D108BD9-81ED-4DB2-BD59-A6C34878D82A}">
                    <a16:rowId xmlns:a16="http://schemas.microsoft.com/office/drawing/2014/main" val="1469412878"/>
                  </a:ext>
                </a:extLst>
              </a:tr>
              <a:tr h="384004">
                <a:tc>
                  <a:txBody>
                    <a:bodyPr/>
                    <a:lstStyle/>
                    <a:p>
                      <a:pPr fontAlgn="t"/>
                      <a:r>
                        <a:rPr lang="en-US" sz="1200" b="0" i="0" kern="1200" dirty="0">
                          <a:solidFill>
                            <a:schemeClr val="accent3"/>
                          </a:solidFill>
                          <a:effectLst/>
                          <a:latin typeface="+mn-lt"/>
                          <a:ea typeface="+mn-ea"/>
                          <a:cs typeface="+mn-cs"/>
                        </a:rPr>
                        <a:t>Clinical Global Impressions–Improvement</a:t>
                      </a:r>
                      <a:r>
                        <a:rPr lang="en-US" sz="1200" dirty="0">
                          <a:solidFill>
                            <a:schemeClr val="accent3"/>
                          </a:solidFill>
                          <a:effectLst/>
                        </a:rPr>
                        <a:t> (CGI-I)</a:t>
                      </a:r>
                    </a:p>
                  </a:txBody>
                  <a:tcPr marL="68580" marR="68580" marT="34290" marB="34290" anchor="ctr"/>
                </a:tc>
                <a:tc>
                  <a:txBody>
                    <a:bodyPr/>
                    <a:lstStyle/>
                    <a:p>
                      <a:pPr algn="ctr" fontAlgn="t"/>
                      <a:r>
                        <a:rPr lang="en-US" sz="1200" dirty="0">
                          <a:solidFill>
                            <a:schemeClr val="accent3"/>
                          </a:solidFill>
                          <a:effectLst/>
                        </a:rPr>
                        <a:t>Increased</a:t>
                      </a:r>
                    </a:p>
                  </a:txBody>
                  <a:tcPr marL="68580" marR="68580" marT="34290" marB="34290" anchor="ctr"/>
                </a:tc>
                <a:tc>
                  <a:txBody>
                    <a:bodyPr/>
                    <a:lstStyle/>
                    <a:p>
                      <a:pPr algn="ctr" fontAlgn="t"/>
                      <a:r>
                        <a:rPr lang="en-US" sz="1200">
                          <a:solidFill>
                            <a:schemeClr val="accent3"/>
                          </a:solidFill>
                          <a:effectLst/>
                        </a:rPr>
                        <a:t>Decreased</a:t>
                      </a:r>
                    </a:p>
                  </a:txBody>
                  <a:tcPr marL="68580" marR="68580" marT="34290" marB="34290" anchor="ctr"/>
                </a:tc>
                <a:extLst>
                  <a:ext uri="{0D108BD9-81ED-4DB2-BD59-A6C34878D82A}">
                    <a16:rowId xmlns:a16="http://schemas.microsoft.com/office/drawing/2014/main" val="1493541894"/>
                  </a:ext>
                </a:extLst>
              </a:tr>
              <a:tr h="384004">
                <a:tc>
                  <a:txBody>
                    <a:bodyPr/>
                    <a:lstStyle/>
                    <a:p>
                      <a:pPr fontAlgn="t"/>
                      <a:r>
                        <a:rPr lang="en-US" sz="1200" b="0" i="0" kern="1200" dirty="0">
                          <a:solidFill>
                            <a:schemeClr val="accent3"/>
                          </a:solidFill>
                          <a:effectLst/>
                          <a:latin typeface="+mn-lt"/>
                          <a:ea typeface="+mn-ea"/>
                          <a:cs typeface="+mn-cs"/>
                        </a:rPr>
                        <a:t>Arizona Sexual Experience Scale (</a:t>
                      </a:r>
                      <a:r>
                        <a:rPr lang="en-US" sz="1200" dirty="0">
                          <a:solidFill>
                            <a:schemeClr val="accent3"/>
                          </a:solidFill>
                          <a:effectLst/>
                        </a:rPr>
                        <a:t>ASEX)</a:t>
                      </a:r>
                    </a:p>
                  </a:txBody>
                  <a:tcPr marL="68580" marR="68580" marT="34290" marB="34290" anchor="ctr"/>
                </a:tc>
                <a:tc>
                  <a:txBody>
                    <a:bodyPr/>
                    <a:lstStyle/>
                    <a:p>
                      <a:pPr algn="ctr" fontAlgn="t"/>
                      <a:r>
                        <a:rPr lang="en-US" sz="1200">
                          <a:solidFill>
                            <a:schemeClr val="accent3"/>
                          </a:solidFill>
                          <a:effectLst/>
                        </a:rPr>
                        <a:t>Increased</a:t>
                      </a:r>
                    </a:p>
                  </a:txBody>
                  <a:tcPr marL="68580" marR="68580" marT="34290" marB="34290" anchor="ctr"/>
                </a:tc>
                <a:tc>
                  <a:txBody>
                    <a:bodyPr/>
                    <a:lstStyle/>
                    <a:p>
                      <a:pPr algn="ctr" fontAlgn="t"/>
                      <a:r>
                        <a:rPr lang="en-US" sz="1200">
                          <a:solidFill>
                            <a:schemeClr val="accent3"/>
                          </a:solidFill>
                          <a:effectLst/>
                        </a:rPr>
                        <a:t>Significant improvement</a:t>
                      </a:r>
                    </a:p>
                  </a:txBody>
                  <a:tcPr marL="68580" marR="68580" marT="34290" marB="34290" anchor="ctr"/>
                </a:tc>
                <a:extLst>
                  <a:ext uri="{0D108BD9-81ED-4DB2-BD59-A6C34878D82A}">
                    <a16:rowId xmlns:a16="http://schemas.microsoft.com/office/drawing/2014/main" val="3098131424"/>
                  </a:ext>
                </a:extLst>
              </a:tr>
              <a:tr h="384004">
                <a:tc>
                  <a:txBody>
                    <a:bodyPr/>
                    <a:lstStyle/>
                    <a:p>
                      <a:pPr fontAlgn="t"/>
                      <a:r>
                        <a:rPr lang="en-US" sz="1200" b="0" i="0" kern="1200" dirty="0">
                          <a:solidFill>
                            <a:schemeClr val="accent3"/>
                          </a:solidFill>
                          <a:effectLst/>
                          <a:latin typeface="+mn-lt"/>
                          <a:ea typeface="+mn-ea"/>
                          <a:cs typeface="+mn-cs"/>
                        </a:rPr>
                        <a:t>Discontinuation Emergent Signs and Symptoms (</a:t>
                      </a:r>
                      <a:r>
                        <a:rPr lang="en-US" sz="1200" dirty="0">
                          <a:solidFill>
                            <a:schemeClr val="accent3"/>
                          </a:solidFill>
                          <a:effectLst/>
                        </a:rPr>
                        <a:t>DESS)</a:t>
                      </a:r>
                    </a:p>
                  </a:txBody>
                  <a:tcPr marL="68580" marR="68580" marT="34290" marB="34290" anchor="ctr"/>
                </a:tc>
                <a:tc>
                  <a:txBody>
                    <a:bodyPr/>
                    <a:lstStyle/>
                    <a:p>
                      <a:pPr algn="ctr" fontAlgn="t"/>
                      <a:r>
                        <a:rPr lang="en-US" sz="1200" dirty="0">
                          <a:solidFill>
                            <a:schemeClr val="accent3"/>
                          </a:solidFill>
                          <a:effectLst/>
                        </a:rPr>
                        <a:t>Increased</a:t>
                      </a:r>
                    </a:p>
                  </a:txBody>
                  <a:tcPr marL="68580" marR="68580" marT="34290" marB="34290" anchor="ctr"/>
                </a:tc>
                <a:tc>
                  <a:txBody>
                    <a:bodyPr/>
                    <a:lstStyle/>
                    <a:p>
                      <a:pPr algn="ctr" fontAlgn="t"/>
                      <a:r>
                        <a:rPr lang="en-US" sz="1200" dirty="0">
                          <a:solidFill>
                            <a:schemeClr val="accent3"/>
                          </a:solidFill>
                          <a:effectLst/>
                        </a:rPr>
                        <a:t>Significant improvement</a:t>
                      </a:r>
                    </a:p>
                  </a:txBody>
                  <a:tcPr marL="68580" marR="68580" marT="34290" marB="34290" anchor="ctr"/>
                </a:tc>
                <a:extLst>
                  <a:ext uri="{0D108BD9-81ED-4DB2-BD59-A6C34878D82A}">
                    <a16:rowId xmlns:a16="http://schemas.microsoft.com/office/drawing/2014/main" val="2859311851"/>
                  </a:ext>
                </a:extLst>
              </a:tr>
            </a:tbl>
          </a:graphicData>
        </a:graphic>
      </p:graphicFrame>
      <p:sp>
        <p:nvSpPr>
          <p:cNvPr id="6" name="Text Placeholder 5">
            <a:extLst>
              <a:ext uri="{FF2B5EF4-FFF2-40B4-BE49-F238E27FC236}">
                <a16:creationId xmlns:a16="http://schemas.microsoft.com/office/drawing/2014/main" id="{2050D4B6-5C40-294E-9631-556412CB1024}"/>
              </a:ext>
            </a:extLst>
          </p:cNvPr>
          <p:cNvSpPr txBox="1">
            <a:spLocks noGrp="1"/>
          </p:cNvSpPr>
          <p:nvPr>
            <p:ph type="body" sz="quarter" idx="10"/>
          </p:nvPr>
        </p:nvSpPr>
        <p:spPr>
          <a:xfrm>
            <a:off x="0" y="4605660"/>
            <a:ext cx="9144000" cy="537840"/>
          </a:xfrm>
          <a:prstGeom prst="rect">
            <a:avLst/>
          </a:prstGeom>
          <a:noFill/>
        </p:spPr>
        <p:txBody>
          <a:bodyPr wrap="square" rtlCol="0">
            <a:spAutoFit/>
          </a:bodyPr>
          <a:lstStyle/>
          <a:p>
            <a:pPr marL="11113" indent="-30163" defTabSz="685800"/>
            <a:r>
              <a:rPr lang="en-US" sz="900" dirty="0">
                <a:solidFill>
                  <a:schemeClr val="accent4">
                    <a:lumMod val="50000"/>
                  </a:schemeClr>
                </a:solidFill>
                <a:latin typeface="Arial" panose="020B0604020202020204" pitchFamily="34" charset="0"/>
                <a:cs typeface="Arial" panose="020B0604020202020204" pitchFamily="34" charset="0"/>
              </a:rPr>
              <a:t>N = 60. Patients were previously on fluoxetine, citalopram, escitalopram, paroxetine, sertraline, and venlafaxine, and vilazodone was initiated </a:t>
            </a:r>
            <a:br>
              <a:rPr lang="en-US" sz="900" dirty="0">
                <a:solidFill>
                  <a:schemeClr val="accent4">
                    <a:lumMod val="50000"/>
                  </a:schemeClr>
                </a:solidFill>
                <a:latin typeface="Arial" panose="020B0604020202020204" pitchFamily="34" charset="0"/>
                <a:cs typeface="Arial" panose="020B0604020202020204" pitchFamily="34" charset="0"/>
              </a:rPr>
            </a:br>
            <a:r>
              <a:rPr lang="en-US" sz="900" dirty="0">
                <a:solidFill>
                  <a:schemeClr val="accent4">
                    <a:lumMod val="50000"/>
                  </a:schemeClr>
                </a:solidFill>
                <a:latin typeface="Arial" panose="020B0604020202020204" pitchFamily="34" charset="0"/>
                <a:cs typeface="Arial" panose="020B0604020202020204" pitchFamily="34" charset="0"/>
              </a:rPr>
              <a:t>the next day at 10, 20, and 40 mg.</a:t>
            </a:r>
            <a:br>
              <a:rPr lang="en-US" sz="900" dirty="0">
                <a:solidFill>
                  <a:schemeClr val="accent4">
                    <a:lumMod val="50000"/>
                  </a:schemeClr>
                </a:solidFill>
                <a:latin typeface="Arial" panose="020B0604020202020204" pitchFamily="34" charset="0"/>
                <a:cs typeface="Arial" panose="020B0604020202020204" pitchFamily="34" charset="0"/>
              </a:rPr>
            </a:br>
            <a:r>
              <a:rPr lang="en-US" sz="900" dirty="0" err="1"/>
              <a:t>Rele</a:t>
            </a:r>
            <a:r>
              <a:rPr lang="en-US" sz="900" dirty="0"/>
              <a:t> S, et al. </a:t>
            </a:r>
            <a:r>
              <a:rPr lang="en-US" sz="900" i="1" dirty="0"/>
              <a:t>Prim Care Companion CNS </a:t>
            </a:r>
            <a:r>
              <a:rPr lang="en-US" sz="900" i="1" dirty="0" err="1"/>
              <a:t>Disord</a:t>
            </a:r>
            <a:r>
              <a:rPr lang="en-US" sz="900" dirty="0"/>
              <a:t>. 2015;17(4):10.4088/PCC.14m01734.</a:t>
            </a:r>
          </a:p>
        </p:txBody>
      </p:sp>
    </p:spTree>
    <p:extLst>
      <p:ext uri="{BB962C8B-B14F-4D97-AF65-F5344CB8AC3E}">
        <p14:creationId xmlns:p14="http://schemas.microsoft.com/office/powerpoint/2010/main" val="428298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3100-CAB5-3F4C-8B5B-54DBB1C51F6E}"/>
              </a:ext>
            </a:extLst>
          </p:cNvPr>
          <p:cNvSpPr>
            <a:spLocks noGrp="1"/>
          </p:cNvSpPr>
          <p:nvPr>
            <p:ph type="title"/>
          </p:nvPr>
        </p:nvSpPr>
        <p:spPr>
          <a:xfrm>
            <a:off x="312234" y="56396"/>
            <a:ext cx="8530684" cy="720197"/>
          </a:xfrm>
        </p:spPr>
        <p:txBody>
          <a:bodyPr/>
          <a:lstStyle/>
          <a:p>
            <a:r>
              <a:rPr lang="en-US" sz="2400" dirty="0"/>
              <a:t>Comparative Clinical Outcomes of Switching to Vortioxetine, </a:t>
            </a:r>
            <a:r>
              <a:rPr lang="en-US" sz="2400" dirty="0" err="1"/>
              <a:t>Levomilnacipran</a:t>
            </a:r>
            <a:r>
              <a:rPr lang="en-US" sz="2400" dirty="0"/>
              <a:t>, or Vilazodone </a:t>
            </a:r>
          </a:p>
        </p:txBody>
      </p:sp>
      <p:sp>
        <p:nvSpPr>
          <p:cNvPr id="3" name="Text Placeholder 2">
            <a:extLst>
              <a:ext uri="{FF2B5EF4-FFF2-40B4-BE49-F238E27FC236}">
                <a16:creationId xmlns:a16="http://schemas.microsoft.com/office/drawing/2014/main" id="{1E74A9EE-47DB-274F-B634-47465E4292BF}"/>
              </a:ext>
            </a:extLst>
          </p:cNvPr>
          <p:cNvSpPr>
            <a:spLocks noGrp="1"/>
          </p:cNvSpPr>
          <p:nvPr>
            <p:ph type="body" sz="quarter" idx="10"/>
          </p:nvPr>
        </p:nvSpPr>
        <p:spPr>
          <a:xfrm>
            <a:off x="0" y="4828029"/>
            <a:ext cx="9144000" cy="315471"/>
          </a:xfrm>
        </p:spPr>
        <p:txBody>
          <a:bodyPr/>
          <a:lstStyle/>
          <a:p>
            <a:pPr marL="7938" indent="-26988"/>
            <a:r>
              <a:rPr lang="en-US" dirty="0" err="1"/>
              <a:t>Atsou</a:t>
            </a:r>
            <a:r>
              <a:rPr lang="en-US" dirty="0"/>
              <a:t> K, et al. </a:t>
            </a:r>
            <a:r>
              <a:rPr lang="en-US" i="1" dirty="0"/>
              <a:t>Expert Rev </a:t>
            </a:r>
            <a:r>
              <a:rPr lang="en-US" i="1" dirty="0" err="1"/>
              <a:t>Pharmacoecon</a:t>
            </a:r>
            <a:r>
              <a:rPr lang="en-US" i="1" dirty="0"/>
              <a:t> Outcomes Res</a:t>
            </a:r>
            <a:r>
              <a:rPr lang="en-US" dirty="0"/>
              <a:t>. 2021;21(1):29-42. </a:t>
            </a:r>
          </a:p>
        </p:txBody>
      </p:sp>
      <p:graphicFrame>
        <p:nvGraphicFramePr>
          <p:cNvPr id="5" name="Table 5">
            <a:extLst>
              <a:ext uri="{FF2B5EF4-FFF2-40B4-BE49-F238E27FC236}">
                <a16:creationId xmlns:a16="http://schemas.microsoft.com/office/drawing/2014/main" id="{ECEAB360-5891-2145-860B-2A02F60BE8C2}"/>
              </a:ext>
            </a:extLst>
          </p:cNvPr>
          <p:cNvGraphicFramePr>
            <a:graphicFrameLocks noGrp="1"/>
          </p:cNvGraphicFramePr>
          <p:nvPr>
            <p:ph sz="quarter" idx="11"/>
            <p:extLst>
              <p:ext uri="{D42A27DB-BD31-4B8C-83A1-F6EECF244321}">
                <p14:modId xmlns:p14="http://schemas.microsoft.com/office/powerpoint/2010/main" val="3651718474"/>
              </p:ext>
            </p:extLst>
          </p:nvPr>
        </p:nvGraphicFramePr>
        <p:xfrm>
          <a:off x="764596" y="1141330"/>
          <a:ext cx="7614808" cy="3157357"/>
        </p:xfrm>
        <a:graphic>
          <a:graphicData uri="http://schemas.openxmlformats.org/drawingml/2006/table">
            <a:tbl>
              <a:tblPr firstRow="1" bandRow="1">
                <a:tableStyleId>{5C22544A-7EE6-4342-B048-85BDC9FD1C3A}</a:tableStyleId>
              </a:tblPr>
              <a:tblGrid>
                <a:gridCol w="1964893">
                  <a:extLst>
                    <a:ext uri="{9D8B030D-6E8A-4147-A177-3AD203B41FA5}">
                      <a16:colId xmlns:a16="http://schemas.microsoft.com/office/drawing/2014/main" val="3843026557"/>
                    </a:ext>
                  </a:extLst>
                </a:gridCol>
                <a:gridCol w="1842511">
                  <a:extLst>
                    <a:ext uri="{9D8B030D-6E8A-4147-A177-3AD203B41FA5}">
                      <a16:colId xmlns:a16="http://schemas.microsoft.com/office/drawing/2014/main" val="2672986344"/>
                    </a:ext>
                  </a:extLst>
                </a:gridCol>
                <a:gridCol w="1903702">
                  <a:extLst>
                    <a:ext uri="{9D8B030D-6E8A-4147-A177-3AD203B41FA5}">
                      <a16:colId xmlns:a16="http://schemas.microsoft.com/office/drawing/2014/main" val="2972888733"/>
                    </a:ext>
                  </a:extLst>
                </a:gridCol>
                <a:gridCol w="1903702">
                  <a:extLst>
                    <a:ext uri="{9D8B030D-6E8A-4147-A177-3AD203B41FA5}">
                      <a16:colId xmlns:a16="http://schemas.microsoft.com/office/drawing/2014/main" val="2888401406"/>
                    </a:ext>
                  </a:extLst>
                </a:gridCol>
              </a:tblGrid>
              <a:tr h="219025">
                <a:tc>
                  <a:txBody>
                    <a:bodyPr/>
                    <a:lstStyle/>
                    <a:p>
                      <a:r>
                        <a:rPr lang="en-US" sz="1200" dirty="0">
                          <a:solidFill>
                            <a:srgbClr val="FFFFFF"/>
                          </a:solidFill>
                          <a:effectLst/>
                          <a:latin typeface="Helvetica" pitchFamily="2" charset="0"/>
                        </a:rPr>
                        <a:t>Outcome</a:t>
                      </a:r>
                    </a:p>
                  </a:txBody>
                  <a:tcPr marL="22064" marR="22064" marT="0" marB="0" anchor="ctr"/>
                </a:tc>
                <a:tc>
                  <a:txBody>
                    <a:bodyPr/>
                    <a:lstStyle/>
                    <a:p>
                      <a:pPr algn="ctr"/>
                      <a:r>
                        <a:rPr lang="en-US" sz="1200" dirty="0">
                          <a:solidFill>
                            <a:srgbClr val="FFFFFF"/>
                          </a:solidFill>
                          <a:effectLst/>
                          <a:latin typeface="Helvetica" pitchFamily="2" charset="0"/>
                        </a:rPr>
                        <a:t>Vortioxetine</a:t>
                      </a:r>
                    </a:p>
                  </a:txBody>
                  <a:tcPr marL="22064" marR="22064" marT="0" marB="0" anchor="ctr"/>
                </a:tc>
                <a:tc>
                  <a:txBody>
                    <a:bodyPr/>
                    <a:lstStyle/>
                    <a:p>
                      <a:pPr algn="ctr"/>
                      <a:r>
                        <a:rPr lang="en-US" sz="1200" dirty="0" err="1">
                          <a:solidFill>
                            <a:srgbClr val="FFFFFF"/>
                          </a:solidFill>
                          <a:effectLst/>
                          <a:latin typeface="Helvetica" pitchFamily="2" charset="0"/>
                        </a:rPr>
                        <a:t>Levomilnacipran</a:t>
                      </a:r>
                      <a:endParaRPr lang="en-US" sz="1200" dirty="0">
                        <a:solidFill>
                          <a:srgbClr val="FFFFFF"/>
                        </a:solidFill>
                        <a:effectLst/>
                        <a:latin typeface="Helvetica" pitchFamily="2" charset="0"/>
                      </a:endParaRPr>
                    </a:p>
                  </a:txBody>
                  <a:tcPr marL="22064" marR="22064" marT="0" marB="0" anchor="ctr"/>
                </a:tc>
                <a:tc>
                  <a:txBody>
                    <a:bodyPr/>
                    <a:lstStyle/>
                    <a:p>
                      <a:pPr algn="ctr"/>
                      <a:r>
                        <a:rPr lang="en-US" sz="1200" dirty="0">
                          <a:solidFill>
                            <a:srgbClr val="FFFFFF"/>
                          </a:solidFill>
                          <a:effectLst/>
                          <a:latin typeface="Helvetica" pitchFamily="2" charset="0"/>
                        </a:rPr>
                        <a:t>Vilazodone</a:t>
                      </a:r>
                    </a:p>
                  </a:txBody>
                  <a:tcPr marL="22064" marR="22064" marT="0" marB="0" anchor="ctr"/>
                </a:tc>
                <a:extLst>
                  <a:ext uri="{0D108BD9-81ED-4DB2-BD59-A6C34878D82A}">
                    <a16:rowId xmlns:a16="http://schemas.microsoft.com/office/drawing/2014/main" val="3444108931"/>
                  </a:ext>
                </a:extLst>
              </a:tr>
              <a:tr h="219025">
                <a:tc gridSpan="4">
                  <a:txBody>
                    <a:bodyPr/>
                    <a:lstStyle/>
                    <a:p>
                      <a:r>
                        <a:rPr lang="en-US" sz="1200" b="1" dirty="0">
                          <a:solidFill>
                            <a:schemeClr val="accent1"/>
                          </a:solidFill>
                          <a:effectLst/>
                          <a:latin typeface="Helvetica" pitchFamily="2" charset="0"/>
                        </a:rPr>
                        <a:t>Efficacy</a:t>
                      </a:r>
                    </a:p>
                  </a:txBody>
                  <a:tcPr marL="22064" marR="22064" marT="0" marB="0" anchor="ctr"/>
                </a:tc>
                <a:tc hMerge="1">
                  <a:txBody>
                    <a:bodyPr/>
                    <a:lstStyle/>
                    <a:p>
                      <a:pPr algn="ctr"/>
                      <a:endParaRPr lang="en-US" sz="1200" dirty="0">
                        <a:solidFill>
                          <a:schemeClr val="accent1"/>
                        </a:solidFill>
                      </a:endParaRPr>
                    </a:p>
                  </a:txBody>
                  <a:tcPr marL="42363" marR="42363" marT="21182" marB="21182" anchor="ctr"/>
                </a:tc>
                <a:tc hMerge="1">
                  <a:txBody>
                    <a:bodyPr/>
                    <a:lstStyle/>
                    <a:p>
                      <a:pPr algn="ctr"/>
                      <a:endParaRPr lang="en-US" sz="1200">
                        <a:solidFill>
                          <a:schemeClr val="accent1"/>
                        </a:solidFill>
                      </a:endParaRPr>
                    </a:p>
                  </a:txBody>
                  <a:tcPr marL="42363" marR="42363" marT="21182" marB="21182" anchor="ctr"/>
                </a:tc>
                <a:tc hMerge="1">
                  <a:txBody>
                    <a:bodyPr/>
                    <a:lstStyle/>
                    <a:p>
                      <a:pPr algn="ctr"/>
                      <a:endParaRPr lang="en-US" sz="1200" dirty="0">
                        <a:solidFill>
                          <a:schemeClr val="accent1"/>
                        </a:solidFill>
                      </a:endParaRPr>
                    </a:p>
                  </a:txBody>
                  <a:tcPr marL="42363" marR="42363" marT="21182" marB="21182" anchor="ctr"/>
                </a:tc>
                <a:extLst>
                  <a:ext uri="{0D108BD9-81ED-4DB2-BD59-A6C34878D82A}">
                    <a16:rowId xmlns:a16="http://schemas.microsoft.com/office/drawing/2014/main" val="3954922111"/>
                  </a:ext>
                </a:extLst>
              </a:tr>
              <a:tr h="337417">
                <a:tc>
                  <a:txBody>
                    <a:bodyPr/>
                    <a:lstStyle/>
                    <a:p>
                      <a:r>
                        <a:rPr lang="en-US" sz="1200" dirty="0">
                          <a:solidFill>
                            <a:schemeClr val="accent1"/>
                          </a:solidFill>
                          <a:effectLst/>
                          <a:latin typeface="Helvetica" pitchFamily="2" charset="0"/>
                        </a:rPr>
                        <a:t>Remission at 8 weeks, % </a:t>
                      </a:r>
                    </a:p>
                  </a:txBody>
                  <a:tcPr marL="22064" marR="22064" marT="0" marB="0" anchor="ctr"/>
                </a:tc>
                <a:tc>
                  <a:txBody>
                    <a:bodyPr/>
                    <a:lstStyle/>
                    <a:p>
                      <a:pPr algn="ctr"/>
                      <a:r>
                        <a:rPr lang="en-US" sz="1200">
                          <a:solidFill>
                            <a:schemeClr val="accent1"/>
                          </a:solidFill>
                          <a:effectLst/>
                          <a:latin typeface="Helvetica" pitchFamily="2" charset="0"/>
                        </a:rPr>
                        <a:t>40.5</a:t>
                      </a:r>
                    </a:p>
                  </a:txBody>
                  <a:tcPr marL="22064" marR="22064" marT="0" marB="0" anchor="ctr"/>
                </a:tc>
                <a:tc>
                  <a:txBody>
                    <a:bodyPr/>
                    <a:lstStyle/>
                    <a:p>
                      <a:pPr algn="ctr"/>
                      <a:r>
                        <a:rPr lang="en-US" sz="1200">
                          <a:solidFill>
                            <a:schemeClr val="accent1"/>
                          </a:solidFill>
                          <a:effectLst/>
                          <a:latin typeface="Helvetica" pitchFamily="2" charset="0"/>
                        </a:rPr>
                        <a:t>37.6</a:t>
                      </a:r>
                    </a:p>
                  </a:txBody>
                  <a:tcPr marL="22064" marR="22064" marT="0" marB="0" anchor="ctr"/>
                </a:tc>
                <a:tc>
                  <a:txBody>
                    <a:bodyPr/>
                    <a:lstStyle/>
                    <a:p>
                      <a:pPr algn="ctr"/>
                      <a:r>
                        <a:rPr lang="en-US" sz="1200" dirty="0">
                          <a:solidFill>
                            <a:schemeClr val="accent1"/>
                          </a:solidFill>
                          <a:effectLst/>
                          <a:latin typeface="Helvetica" pitchFamily="2" charset="0"/>
                        </a:rPr>
                        <a:t>38.2</a:t>
                      </a:r>
                    </a:p>
                  </a:txBody>
                  <a:tcPr marL="22064" marR="22064" marT="0" marB="0" anchor="ctr"/>
                </a:tc>
                <a:extLst>
                  <a:ext uri="{0D108BD9-81ED-4DB2-BD59-A6C34878D82A}">
                    <a16:rowId xmlns:a16="http://schemas.microsoft.com/office/drawing/2014/main" val="1494605976"/>
                  </a:ext>
                </a:extLst>
              </a:tr>
              <a:tr h="337417">
                <a:tc>
                  <a:txBody>
                    <a:bodyPr/>
                    <a:lstStyle/>
                    <a:p>
                      <a:r>
                        <a:rPr lang="en-US" sz="1200" dirty="0">
                          <a:solidFill>
                            <a:schemeClr val="accent1"/>
                          </a:solidFill>
                          <a:effectLst/>
                          <a:latin typeface="Helvetica" pitchFamily="2" charset="0"/>
                        </a:rPr>
                        <a:t>Recovery after initial line of treatment, %</a:t>
                      </a:r>
                    </a:p>
                  </a:txBody>
                  <a:tcPr marL="22064" marR="22064" marT="0" marB="0" anchor="ctr"/>
                </a:tc>
                <a:tc>
                  <a:txBody>
                    <a:bodyPr/>
                    <a:lstStyle/>
                    <a:p>
                      <a:pPr algn="ctr"/>
                      <a:r>
                        <a:rPr lang="en-US" sz="1200" dirty="0">
                          <a:solidFill>
                            <a:schemeClr val="accent1"/>
                          </a:solidFill>
                          <a:effectLst/>
                          <a:latin typeface="Helvetica" pitchFamily="2" charset="0"/>
                        </a:rPr>
                        <a:t>34.1</a:t>
                      </a:r>
                    </a:p>
                  </a:txBody>
                  <a:tcPr marL="22064" marR="22064" marT="0" marB="0" anchor="ctr"/>
                </a:tc>
                <a:tc>
                  <a:txBody>
                    <a:bodyPr/>
                    <a:lstStyle/>
                    <a:p>
                      <a:pPr algn="ctr"/>
                      <a:r>
                        <a:rPr lang="en-US" sz="1200" dirty="0">
                          <a:solidFill>
                            <a:schemeClr val="accent1"/>
                          </a:solidFill>
                          <a:effectLst/>
                          <a:latin typeface="Helvetica" pitchFamily="2" charset="0"/>
                        </a:rPr>
                        <a:t>28.3</a:t>
                      </a:r>
                    </a:p>
                  </a:txBody>
                  <a:tcPr marL="22064" marR="22064" marT="0" marB="0" anchor="ctr"/>
                </a:tc>
                <a:tc>
                  <a:txBody>
                    <a:bodyPr/>
                    <a:lstStyle/>
                    <a:p>
                      <a:pPr algn="ctr"/>
                      <a:r>
                        <a:rPr lang="en-US" sz="1200">
                          <a:solidFill>
                            <a:schemeClr val="accent1"/>
                          </a:solidFill>
                          <a:effectLst/>
                          <a:latin typeface="Helvetica" pitchFamily="2" charset="0"/>
                        </a:rPr>
                        <a:t>28.8</a:t>
                      </a:r>
                    </a:p>
                  </a:txBody>
                  <a:tcPr marL="22064" marR="22064" marT="0" marB="0" anchor="ctr"/>
                </a:tc>
                <a:extLst>
                  <a:ext uri="{0D108BD9-81ED-4DB2-BD59-A6C34878D82A}">
                    <a16:rowId xmlns:a16="http://schemas.microsoft.com/office/drawing/2014/main" val="2020164571"/>
                  </a:ext>
                </a:extLst>
              </a:tr>
              <a:tr h="377730">
                <a:tc>
                  <a:txBody>
                    <a:bodyPr/>
                    <a:lstStyle/>
                    <a:p>
                      <a:r>
                        <a:rPr lang="en-US" sz="1200">
                          <a:solidFill>
                            <a:schemeClr val="accent1"/>
                          </a:solidFill>
                          <a:effectLst/>
                          <a:latin typeface="Helvetica" pitchFamily="2" charset="0"/>
                        </a:rPr>
                        <a:t>Time in remission/recovery, months</a:t>
                      </a:r>
                    </a:p>
                  </a:txBody>
                  <a:tcPr marL="22064" marR="22064" marT="0" marB="0" anchor="ctr"/>
                </a:tc>
                <a:tc>
                  <a:txBody>
                    <a:bodyPr/>
                    <a:lstStyle/>
                    <a:p>
                      <a:pPr algn="ctr"/>
                      <a:r>
                        <a:rPr lang="en-US" sz="1200" dirty="0">
                          <a:solidFill>
                            <a:schemeClr val="accent1"/>
                          </a:solidFill>
                          <a:effectLst/>
                          <a:latin typeface="Helvetica" pitchFamily="2" charset="0"/>
                        </a:rPr>
                        <a:t>0.439</a:t>
                      </a:r>
                    </a:p>
                  </a:txBody>
                  <a:tcPr marL="22064" marR="22064" marT="0" marB="0" anchor="ctr"/>
                </a:tc>
                <a:tc>
                  <a:txBody>
                    <a:bodyPr/>
                    <a:lstStyle/>
                    <a:p>
                      <a:pPr algn="ctr"/>
                      <a:r>
                        <a:rPr lang="en-US" sz="1200">
                          <a:solidFill>
                            <a:schemeClr val="accent1"/>
                          </a:solidFill>
                          <a:effectLst/>
                          <a:latin typeface="Helvetica" pitchFamily="2" charset="0"/>
                        </a:rPr>
                        <a:t>0.434</a:t>
                      </a:r>
                    </a:p>
                  </a:txBody>
                  <a:tcPr marL="22064" marR="22064" marT="0" marB="0" anchor="ctr"/>
                </a:tc>
                <a:tc>
                  <a:txBody>
                    <a:bodyPr/>
                    <a:lstStyle/>
                    <a:p>
                      <a:pPr algn="ctr"/>
                      <a:r>
                        <a:rPr lang="en-US" sz="1200" dirty="0">
                          <a:solidFill>
                            <a:schemeClr val="accent1"/>
                          </a:solidFill>
                          <a:effectLst/>
                          <a:latin typeface="Helvetica" pitchFamily="2" charset="0"/>
                        </a:rPr>
                        <a:t>0.438</a:t>
                      </a:r>
                    </a:p>
                  </a:txBody>
                  <a:tcPr marL="22064" marR="22064" marT="0" marB="0" anchor="ctr"/>
                </a:tc>
                <a:extLst>
                  <a:ext uri="{0D108BD9-81ED-4DB2-BD59-A6C34878D82A}">
                    <a16:rowId xmlns:a16="http://schemas.microsoft.com/office/drawing/2014/main" val="2149467563"/>
                  </a:ext>
                </a:extLst>
              </a:tr>
              <a:tr h="407124">
                <a:tc>
                  <a:txBody>
                    <a:bodyPr/>
                    <a:lstStyle/>
                    <a:p>
                      <a:r>
                        <a:rPr lang="en-US" sz="1200" dirty="0">
                          <a:solidFill>
                            <a:schemeClr val="accent1"/>
                          </a:solidFill>
                          <a:effectLst/>
                          <a:latin typeface="Helvetica" pitchFamily="2" charset="0"/>
                        </a:rPr>
                        <a:t>Relapse conditional to being in remission, %</a:t>
                      </a:r>
                    </a:p>
                  </a:txBody>
                  <a:tcPr marL="22064" marR="22064" marT="0" marB="0" anchor="ctr"/>
                </a:tc>
                <a:tc>
                  <a:txBody>
                    <a:bodyPr/>
                    <a:lstStyle/>
                    <a:p>
                      <a:pPr algn="ctr"/>
                      <a:r>
                        <a:rPr lang="en-US" sz="1200" dirty="0">
                          <a:solidFill>
                            <a:schemeClr val="accent1"/>
                          </a:solidFill>
                          <a:effectLst/>
                          <a:latin typeface="Helvetica" pitchFamily="2" charset="0"/>
                        </a:rPr>
                        <a:t>13.9</a:t>
                      </a:r>
                    </a:p>
                  </a:txBody>
                  <a:tcPr marL="22064" marR="22064" marT="0" marB="0" anchor="ctr"/>
                </a:tc>
                <a:tc>
                  <a:txBody>
                    <a:bodyPr/>
                    <a:lstStyle/>
                    <a:p>
                      <a:pPr algn="ctr"/>
                      <a:r>
                        <a:rPr lang="en-US" sz="1200" dirty="0">
                          <a:solidFill>
                            <a:schemeClr val="accent1"/>
                          </a:solidFill>
                          <a:effectLst/>
                          <a:latin typeface="Helvetica" pitchFamily="2" charset="0"/>
                        </a:rPr>
                        <a:t>12.5</a:t>
                      </a:r>
                    </a:p>
                  </a:txBody>
                  <a:tcPr marL="22064" marR="22064" marT="0" marB="0" anchor="ctr"/>
                </a:tc>
                <a:tc>
                  <a:txBody>
                    <a:bodyPr/>
                    <a:lstStyle/>
                    <a:p>
                      <a:pPr algn="ctr"/>
                      <a:r>
                        <a:rPr lang="en-US" sz="1200" dirty="0">
                          <a:solidFill>
                            <a:schemeClr val="accent1"/>
                          </a:solidFill>
                          <a:effectLst/>
                          <a:latin typeface="Helvetica" pitchFamily="2" charset="0"/>
                        </a:rPr>
                        <a:t>12.5</a:t>
                      </a:r>
                    </a:p>
                  </a:txBody>
                  <a:tcPr marL="22064" marR="22064" marT="0" marB="0" anchor="ctr"/>
                </a:tc>
                <a:extLst>
                  <a:ext uri="{0D108BD9-81ED-4DB2-BD59-A6C34878D82A}">
                    <a16:rowId xmlns:a16="http://schemas.microsoft.com/office/drawing/2014/main" val="1116739746"/>
                  </a:ext>
                </a:extLst>
              </a:tr>
              <a:tr h="219025">
                <a:tc gridSpan="4">
                  <a:txBody>
                    <a:bodyPr/>
                    <a:lstStyle/>
                    <a:p>
                      <a:r>
                        <a:rPr lang="en-US" sz="1200" b="1" dirty="0">
                          <a:solidFill>
                            <a:schemeClr val="accent1"/>
                          </a:solidFill>
                          <a:effectLst/>
                          <a:latin typeface="Helvetica" pitchFamily="2" charset="0"/>
                        </a:rPr>
                        <a:t>Tolerability</a:t>
                      </a:r>
                    </a:p>
                  </a:txBody>
                  <a:tcPr marL="22064" marR="22064" marT="0" marB="0" anchor="ctr"/>
                </a:tc>
                <a:tc hMerge="1">
                  <a:txBody>
                    <a:bodyPr/>
                    <a:lstStyle/>
                    <a:p>
                      <a:pPr algn="ctr"/>
                      <a:endParaRPr lang="en-US" sz="1200">
                        <a:solidFill>
                          <a:schemeClr val="accent1"/>
                        </a:solidFill>
                      </a:endParaRPr>
                    </a:p>
                  </a:txBody>
                  <a:tcPr marL="42363" marR="42363" marT="21182" marB="21182" anchor="ctr"/>
                </a:tc>
                <a:tc hMerge="1">
                  <a:txBody>
                    <a:bodyPr/>
                    <a:lstStyle/>
                    <a:p>
                      <a:pPr algn="ctr"/>
                      <a:endParaRPr lang="en-US" sz="1200" dirty="0">
                        <a:solidFill>
                          <a:schemeClr val="accent1"/>
                        </a:solidFill>
                      </a:endParaRPr>
                    </a:p>
                  </a:txBody>
                  <a:tcPr marL="42363" marR="42363" marT="21182" marB="21182" anchor="ctr"/>
                </a:tc>
                <a:tc hMerge="1">
                  <a:txBody>
                    <a:bodyPr/>
                    <a:lstStyle/>
                    <a:p>
                      <a:pPr algn="ctr"/>
                      <a:endParaRPr lang="en-US" sz="1200" dirty="0">
                        <a:solidFill>
                          <a:schemeClr val="accent1"/>
                        </a:solidFill>
                      </a:endParaRPr>
                    </a:p>
                  </a:txBody>
                  <a:tcPr marL="42363" marR="42363" marT="21182" marB="21182" anchor="ctr"/>
                </a:tc>
                <a:extLst>
                  <a:ext uri="{0D108BD9-81ED-4DB2-BD59-A6C34878D82A}">
                    <a16:rowId xmlns:a16="http://schemas.microsoft.com/office/drawing/2014/main" val="1632796149"/>
                  </a:ext>
                </a:extLst>
              </a:tr>
              <a:tr h="337417">
                <a:tc>
                  <a:txBody>
                    <a:bodyPr/>
                    <a:lstStyle/>
                    <a:p>
                      <a:r>
                        <a:rPr lang="en-US" sz="1200" dirty="0">
                          <a:solidFill>
                            <a:schemeClr val="accent1"/>
                          </a:solidFill>
                          <a:effectLst/>
                          <a:latin typeface="Helvetica" pitchFamily="2" charset="0"/>
                        </a:rPr>
                        <a:t>Cognitive dysfunction</a:t>
                      </a:r>
                    </a:p>
                  </a:txBody>
                  <a:tcPr marL="22064" marR="22064" marT="0" marB="0" anchor="ctr"/>
                </a:tc>
                <a:tc>
                  <a:txBody>
                    <a:bodyPr/>
                    <a:lstStyle/>
                    <a:p>
                      <a:pPr algn="ctr"/>
                      <a:r>
                        <a:rPr lang="en-US" sz="1200">
                          <a:solidFill>
                            <a:schemeClr val="accent1"/>
                          </a:solidFill>
                          <a:effectLst/>
                          <a:latin typeface="Helvetica" pitchFamily="2" charset="0"/>
                        </a:rPr>
                        <a:t>49.3</a:t>
                      </a:r>
                    </a:p>
                  </a:txBody>
                  <a:tcPr marL="22064" marR="22064" marT="0" marB="0" anchor="ctr"/>
                </a:tc>
                <a:tc>
                  <a:txBody>
                    <a:bodyPr/>
                    <a:lstStyle/>
                    <a:p>
                      <a:pPr algn="ctr"/>
                      <a:r>
                        <a:rPr lang="en-US" sz="1200" dirty="0">
                          <a:solidFill>
                            <a:schemeClr val="accent1"/>
                          </a:solidFill>
                          <a:effectLst/>
                          <a:latin typeface="Helvetica" pitchFamily="2" charset="0"/>
                        </a:rPr>
                        <a:t>58.0</a:t>
                      </a:r>
                    </a:p>
                  </a:txBody>
                  <a:tcPr marL="22064" marR="22064" marT="0" marB="0" anchor="ctr"/>
                </a:tc>
                <a:tc>
                  <a:txBody>
                    <a:bodyPr/>
                    <a:lstStyle/>
                    <a:p>
                      <a:pPr algn="ctr"/>
                      <a:r>
                        <a:rPr lang="en-US" sz="1200" dirty="0">
                          <a:solidFill>
                            <a:schemeClr val="accent1"/>
                          </a:solidFill>
                          <a:effectLst/>
                          <a:latin typeface="Helvetica" pitchFamily="2" charset="0"/>
                        </a:rPr>
                        <a:t>63.7</a:t>
                      </a:r>
                    </a:p>
                  </a:txBody>
                  <a:tcPr marL="22064" marR="22064" marT="0" marB="0" anchor="ctr"/>
                </a:tc>
                <a:extLst>
                  <a:ext uri="{0D108BD9-81ED-4DB2-BD59-A6C34878D82A}">
                    <a16:rowId xmlns:a16="http://schemas.microsoft.com/office/drawing/2014/main" val="983384718"/>
                  </a:ext>
                </a:extLst>
              </a:tr>
              <a:tr h="337417">
                <a:tc>
                  <a:txBody>
                    <a:bodyPr/>
                    <a:lstStyle/>
                    <a:p>
                      <a:r>
                        <a:rPr lang="en-US" sz="1200" dirty="0">
                          <a:solidFill>
                            <a:schemeClr val="accent1"/>
                          </a:solidFill>
                          <a:effectLst/>
                          <a:latin typeface="Helvetica" pitchFamily="2" charset="0"/>
                        </a:rPr>
                        <a:t>Overall short-term AEs, %</a:t>
                      </a:r>
                    </a:p>
                  </a:txBody>
                  <a:tcPr marL="22064" marR="22064" marT="0" marB="0" anchor="ctr"/>
                </a:tc>
                <a:tc>
                  <a:txBody>
                    <a:bodyPr/>
                    <a:lstStyle/>
                    <a:p>
                      <a:pPr algn="ctr"/>
                      <a:r>
                        <a:rPr lang="en-US" sz="1200">
                          <a:solidFill>
                            <a:schemeClr val="accent1"/>
                          </a:solidFill>
                          <a:effectLst/>
                          <a:latin typeface="Helvetica" pitchFamily="2" charset="0"/>
                        </a:rPr>
                        <a:t>55.4</a:t>
                      </a:r>
                    </a:p>
                  </a:txBody>
                  <a:tcPr marL="22064" marR="22064" marT="0" marB="0" anchor="ctr"/>
                </a:tc>
                <a:tc>
                  <a:txBody>
                    <a:bodyPr/>
                    <a:lstStyle/>
                    <a:p>
                      <a:pPr algn="ctr"/>
                      <a:r>
                        <a:rPr lang="en-US" sz="1200">
                          <a:solidFill>
                            <a:schemeClr val="accent1"/>
                          </a:solidFill>
                          <a:effectLst/>
                          <a:latin typeface="Helvetica" pitchFamily="2" charset="0"/>
                        </a:rPr>
                        <a:t>74.7</a:t>
                      </a:r>
                    </a:p>
                  </a:txBody>
                  <a:tcPr marL="22064" marR="22064" marT="0" marB="0" anchor="ctr"/>
                </a:tc>
                <a:tc>
                  <a:txBody>
                    <a:bodyPr/>
                    <a:lstStyle/>
                    <a:p>
                      <a:pPr algn="ctr"/>
                      <a:r>
                        <a:rPr lang="en-US" sz="1200" dirty="0">
                          <a:solidFill>
                            <a:schemeClr val="accent1"/>
                          </a:solidFill>
                          <a:effectLst/>
                          <a:latin typeface="Helvetica" pitchFamily="2" charset="0"/>
                        </a:rPr>
                        <a:t>96.9</a:t>
                      </a:r>
                    </a:p>
                  </a:txBody>
                  <a:tcPr marL="22064" marR="22064" marT="0" marB="0" anchor="ctr"/>
                </a:tc>
                <a:extLst>
                  <a:ext uri="{0D108BD9-81ED-4DB2-BD59-A6C34878D82A}">
                    <a16:rowId xmlns:a16="http://schemas.microsoft.com/office/drawing/2014/main" val="1736483820"/>
                  </a:ext>
                </a:extLst>
              </a:tr>
              <a:tr h="337417">
                <a:tc>
                  <a:txBody>
                    <a:bodyPr/>
                    <a:lstStyle/>
                    <a:p>
                      <a:r>
                        <a:rPr lang="en-US" sz="1200" dirty="0">
                          <a:solidFill>
                            <a:schemeClr val="accent1"/>
                          </a:solidFill>
                          <a:effectLst/>
                          <a:latin typeface="Helvetica" pitchFamily="2" charset="0"/>
                        </a:rPr>
                        <a:t>Overall long-term AEs, %</a:t>
                      </a:r>
                    </a:p>
                  </a:txBody>
                  <a:tcPr marL="22064" marR="22064" marT="0" marB="0" anchor="ctr"/>
                </a:tc>
                <a:tc>
                  <a:txBody>
                    <a:bodyPr/>
                    <a:lstStyle/>
                    <a:p>
                      <a:pPr algn="ctr"/>
                      <a:r>
                        <a:rPr lang="en-US" sz="1200">
                          <a:solidFill>
                            <a:schemeClr val="accent1"/>
                          </a:solidFill>
                          <a:effectLst/>
                          <a:latin typeface="Helvetica" pitchFamily="2" charset="0"/>
                        </a:rPr>
                        <a:t>3.2</a:t>
                      </a:r>
                    </a:p>
                  </a:txBody>
                  <a:tcPr marL="22064" marR="22064" marT="0" marB="0" anchor="ctr"/>
                </a:tc>
                <a:tc>
                  <a:txBody>
                    <a:bodyPr/>
                    <a:lstStyle/>
                    <a:p>
                      <a:pPr algn="ctr"/>
                      <a:r>
                        <a:rPr lang="en-US" sz="1200">
                          <a:solidFill>
                            <a:schemeClr val="accent1"/>
                          </a:solidFill>
                          <a:effectLst/>
                          <a:latin typeface="Helvetica" pitchFamily="2" charset="0"/>
                        </a:rPr>
                        <a:t>21.8</a:t>
                      </a:r>
                    </a:p>
                  </a:txBody>
                  <a:tcPr marL="22064" marR="22064" marT="0" marB="0" anchor="ctr"/>
                </a:tc>
                <a:tc>
                  <a:txBody>
                    <a:bodyPr/>
                    <a:lstStyle/>
                    <a:p>
                      <a:pPr algn="ctr"/>
                      <a:r>
                        <a:rPr lang="en-US" sz="1200" dirty="0">
                          <a:solidFill>
                            <a:schemeClr val="accent1"/>
                          </a:solidFill>
                          <a:effectLst/>
                          <a:latin typeface="Helvetica" pitchFamily="2" charset="0"/>
                        </a:rPr>
                        <a:t>22.2</a:t>
                      </a:r>
                    </a:p>
                  </a:txBody>
                  <a:tcPr marL="22064" marR="22064" marT="0" marB="0" anchor="ctr"/>
                </a:tc>
                <a:extLst>
                  <a:ext uri="{0D108BD9-81ED-4DB2-BD59-A6C34878D82A}">
                    <a16:rowId xmlns:a16="http://schemas.microsoft.com/office/drawing/2014/main" val="1958391191"/>
                  </a:ext>
                </a:extLst>
              </a:tr>
            </a:tbl>
          </a:graphicData>
        </a:graphic>
      </p:graphicFrame>
    </p:spTree>
    <p:extLst>
      <p:ext uri="{BB962C8B-B14F-4D97-AF65-F5344CB8AC3E}">
        <p14:creationId xmlns:p14="http://schemas.microsoft.com/office/powerpoint/2010/main" val="186259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8B27A31-2EF4-0C43-857E-DC2DC56E1908}"/>
              </a:ext>
            </a:extLst>
          </p:cNvPr>
          <p:cNvSpPr txBox="1"/>
          <p:nvPr/>
        </p:nvSpPr>
        <p:spPr>
          <a:xfrm>
            <a:off x="3264251" y="2169562"/>
            <a:ext cx="1326004" cy="3046988"/>
          </a:xfrm>
          <a:prstGeom prst="rect">
            <a:avLst/>
          </a:prstGeom>
          <a:noFill/>
          <a:effectLst/>
        </p:spPr>
        <p:txBody>
          <a:bodyPr wrap="square" rtlCol="0">
            <a:spAutoFit/>
          </a:bodyPr>
          <a:lstStyle/>
          <a:p>
            <a:pPr algn="ctr"/>
            <a:r>
              <a:rPr lang="en-US" sz="19200" b="1" dirty="0">
                <a:solidFill>
                  <a:schemeClr val="accent2"/>
                </a:solidFill>
              </a:rPr>
              <a:t>3</a:t>
            </a:r>
          </a:p>
        </p:txBody>
      </p:sp>
      <p:sp>
        <p:nvSpPr>
          <p:cNvPr id="9" name="Title 3">
            <a:extLst>
              <a:ext uri="{FF2B5EF4-FFF2-40B4-BE49-F238E27FC236}">
                <a16:creationId xmlns:a16="http://schemas.microsoft.com/office/drawing/2014/main" id="{0276CDA5-E600-B84C-A669-5854FD0E2648}"/>
              </a:ext>
            </a:extLst>
          </p:cNvPr>
          <p:cNvSpPr txBox="1">
            <a:spLocks/>
          </p:cNvSpPr>
          <p:nvPr/>
        </p:nvSpPr>
        <p:spPr>
          <a:xfrm>
            <a:off x="486384" y="3377691"/>
            <a:ext cx="2866416" cy="526298"/>
          </a:xfrm>
          <a:prstGeom prst="rect">
            <a:avLst/>
          </a:prstGeom>
          <a:effectLst/>
        </p:spPr>
        <p:txBody>
          <a:bodyPr vert="horz" wrap="square" lIns="0" tIns="0" rIns="0" bIns="0" rtlCol="0" anchor="b" anchorCtr="0">
            <a:spAutoFit/>
          </a:bodyPr>
          <a:lstStyle>
            <a:lvl1pPr algn="l" defTabSz="914400" rtl="0" eaLnBrk="1" latinLnBrk="0" hangingPunct="1">
              <a:lnSpc>
                <a:spcPct val="90000"/>
              </a:lnSpc>
              <a:spcBef>
                <a:spcPct val="0"/>
              </a:spcBef>
              <a:buNone/>
              <a:defRPr sz="3100" b="1" i="0" kern="1200" cap="none" spc="80" baseline="0">
                <a:ln w="19050">
                  <a:solidFill>
                    <a:schemeClr val="accent1"/>
                  </a:solidFill>
                </a:ln>
                <a:solidFill>
                  <a:schemeClr val="accent1"/>
                </a:solidFill>
                <a:effectLst/>
                <a:latin typeface="+mj-lt"/>
                <a:ea typeface="+mj-ea"/>
                <a:cs typeface="+mj-cs"/>
              </a:defRPr>
            </a:lvl1pPr>
          </a:lstStyle>
          <a:p>
            <a:r>
              <a:rPr lang="en-US" sz="3800" spc="120" dirty="0"/>
              <a:t>LEARNING</a:t>
            </a:r>
          </a:p>
        </p:txBody>
      </p:sp>
      <p:sp>
        <p:nvSpPr>
          <p:cNvPr id="10" name="Title 3">
            <a:extLst>
              <a:ext uri="{FF2B5EF4-FFF2-40B4-BE49-F238E27FC236}">
                <a16:creationId xmlns:a16="http://schemas.microsoft.com/office/drawing/2014/main" id="{6AA321C8-E5BA-9044-81C4-A2784AC8C413}"/>
              </a:ext>
            </a:extLst>
          </p:cNvPr>
          <p:cNvSpPr txBox="1">
            <a:spLocks/>
          </p:cNvSpPr>
          <p:nvPr/>
        </p:nvSpPr>
        <p:spPr>
          <a:xfrm>
            <a:off x="486384" y="3895948"/>
            <a:ext cx="2866416" cy="498598"/>
          </a:xfrm>
          <a:prstGeom prst="rect">
            <a:avLst/>
          </a:prstGeom>
          <a:effectLst/>
        </p:spPr>
        <p:txBody>
          <a:bodyPr vert="horz" wrap="square" lIns="0" tIns="0" rIns="0" bIns="0" rtlCol="0" anchor="b" anchorCtr="0">
            <a:spAutoFit/>
          </a:bodyPr>
          <a:lstStyle>
            <a:lvl1pPr algn="l" defTabSz="914400" rtl="0" eaLnBrk="1" latinLnBrk="0" hangingPunct="1">
              <a:lnSpc>
                <a:spcPct val="90000"/>
              </a:lnSpc>
              <a:spcBef>
                <a:spcPct val="0"/>
              </a:spcBef>
              <a:buNone/>
              <a:defRPr sz="3100" b="1" i="0" kern="1200" cap="none" spc="80" baseline="0">
                <a:ln w="19050">
                  <a:solidFill>
                    <a:schemeClr val="accent1"/>
                  </a:solidFill>
                </a:ln>
                <a:solidFill>
                  <a:schemeClr val="accent1"/>
                </a:solidFill>
                <a:effectLst/>
                <a:latin typeface="+mj-lt"/>
                <a:ea typeface="+mj-ea"/>
                <a:cs typeface="+mj-cs"/>
              </a:defRPr>
            </a:lvl1pPr>
          </a:lstStyle>
          <a:p>
            <a:r>
              <a:rPr lang="en-US" sz="3600" b="0" dirty="0"/>
              <a:t>OBJECTIVE</a:t>
            </a:r>
          </a:p>
        </p:txBody>
      </p:sp>
      <p:sp>
        <p:nvSpPr>
          <p:cNvPr id="11" name="Title 25">
            <a:extLst>
              <a:ext uri="{FF2B5EF4-FFF2-40B4-BE49-F238E27FC236}">
                <a16:creationId xmlns:a16="http://schemas.microsoft.com/office/drawing/2014/main" id="{3317127F-F348-844B-95F5-E57ADE15BBA7}"/>
              </a:ext>
            </a:extLst>
          </p:cNvPr>
          <p:cNvSpPr>
            <a:spLocks noGrp="1"/>
          </p:cNvSpPr>
          <p:nvPr>
            <p:ph type="ctrTitle"/>
          </p:nvPr>
        </p:nvSpPr>
        <p:spPr>
          <a:xfrm>
            <a:off x="178189" y="146633"/>
            <a:ext cx="5394960" cy="2326791"/>
          </a:xfrm>
        </p:spPr>
        <p:txBody>
          <a:bodyPr/>
          <a:lstStyle/>
          <a:p>
            <a:r>
              <a:rPr lang="en-US" sz="2400" dirty="0"/>
              <a:t>Apply best practices for switching to antidepressants with a different mechanism of action when initial response to SSRIs/SNRIs treatment results in residual symptoms, inadequate response, or intolerable side effects.</a:t>
            </a:r>
          </a:p>
        </p:txBody>
      </p:sp>
    </p:spTree>
    <p:extLst>
      <p:ext uri="{BB962C8B-B14F-4D97-AF65-F5344CB8AC3E}">
        <p14:creationId xmlns:p14="http://schemas.microsoft.com/office/powerpoint/2010/main" val="172194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7B54-35A6-8A4E-8E2B-75944964AED9}"/>
              </a:ext>
            </a:extLst>
          </p:cNvPr>
          <p:cNvSpPr>
            <a:spLocks noGrp="1"/>
          </p:cNvSpPr>
          <p:nvPr>
            <p:ph type="title"/>
          </p:nvPr>
        </p:nvSpPr>
        <p:spPr>
          <a:xfrm>
            <a:off x="312234" y="-35168"/>
            <a:ext cx="8530684" cy="903324"/>
          </a:xfrm>
        </p:spPr>
        <p:txBody>
          <a:bodyPr/>
          <a:lstStyle/>
          <a:p>
            <a:r>
              <a:rPr lang="en-US" dirty="0"/>
              <a:t>Considerations for Initial Medication Selection</a:t>
            </a:r>
          </a:p>
        </p:txBody>
      </p:sp>
      <p:sp>
        <p:nvSpPr>
          <p:cNvPr id="3" name="Text Placeholder 2">
            <a:extLst>
              <a:ext uri="{FF2B5EF4-FFF2-40B4-BE49-F238E27FC236}">
                <a16:creationId xmlns:a16="http://schemas.microsoft.com/office/drawing/2014/main" id="{AD974355-17D3-8D42-A5E2-331D2FF04B10}"/>
              </a:ext>
            </a:extLst>
          </p:cNvPr>
          <p:cNvSpPr>
            <a:spLocks noGrp="1"/>
          </p:cNvSpPr>
          <p:nvPr>
            <p:ph type="body" sz="quarter" idx="10"/>
          </p:nvPr>
        </p:nvSpPr>
        <p:spPr>
          <a:xfrm>
            <a:off x="0" y="4697224"/>
            <a:ext cx="9144000" cy="446276"/>
          </a:xfrm>
        </p:spPr>
        <p:txBody>
          <a:bodyPr/>
          <a:lstStyle/>
          <a:p>
            <a:pPr marL="7938" indent="-26988"/>
            <a:r>
              <a:rPr lang="en-US" dirty="0" err="1"/>
              <a:t>VandenBerg</a:t>
            </a:r>
            <a:r>
              <a:rPr lang="en-US" dirty="0"/>
              <a:t> AM, et al. Major depressive disorder. In: </a:t>
            </a:r>
            <a:r>
              <a:rPr lang="en-US" i="1" dirty="0"/>
              <a:t>Pharmacotherapy: A Pathophysiologic Appro</a:t>
            </a:r>
            <a:r>
              <a:rPr lang="en-US" dirty="0"/>
              <a:t>ach. 11th ed. 2020. https://</a:t>
            </a:r>
            <a:r>
              <a:rPr lang="en-US" dirty="0" err="1"/>
              <a:t>accesspharmacy.mhmedical.com</a:t>
            </a:r>
            <a:r>
              <a:rPr lang="en-US" dirty="0"/>
              <a:t>/</a:t>
            </a:r>
            <a:r>
              <a:rPr lang="en-US" dirty="0" err="1"/>
              <a:t>book.aspx?bookID</a:t>
            </a:r>
            <a:r>
              <a:rPr lang="en-US" dirty="0"/>
              <a:t>=2577#219306023. Accessed September 27, 2021.</a:t>
            </a:r>
          </a:p>
        </p:txBody>
      </p:sp>
      <p:grpSp>
        <p:nvGrpSpPr>
          <p:cNvPr id="5" name="Group 4">
            <a:extLst>
              <a:ext uri="{FF2B5EF4-FFF2-40B4-BE49-F238E27FC236}">
                <a16:creationId xmlns:a16="http://schemas.microsoft.com/office/drawing/2014/main" id="{20BA5E89-1E82-8446-AA48-AAF01CA3AB5F}"/>
              </a:ext>
            </a:extLst>
          </p:cNvPr>
          <p:cNvGrpSpPr/>
          <p:nvPr/>
        </p:nvGrpSpPr>
        <p:grpSpPr>
          <a:xfrm>
            <a:off x="1335391" y="911087"/>
            <a:ext cx="3236609" cy="3664722"/>
            <a:chOff x="1926" y="0"/>
            <a:chExt cx="1889929" cy="3664722"/>
          </a:xfrm>
        </p:grpSpPr>
        <p:sp>
          <p:nvSpPr>
            <p:cNvPr id="6" name="Manual Operation 5">
              <a:extLst>
                <a:ext uri="{FF2B5EF4-FFF2-40B4-BE49-F238E27FC236}">
                  <a16:creationId xmlns:a16="http://schemas.microsoft.com/office/drawing/2014/main" id="{62E9425A-F2BE-E345-8351-9EE360C6453C}"/>
                </a:ext>
              </a:extLst>
            </p:cNvPr>
            <p:cNvSpPr/>
            <p:nvPr/>
          </p:nvSpPr>
          <p:spPr>
            <a:xfrm rot="16200000">
              <a:off x="-885470" y="887396"/>
              <a:ext cx="3664722" cy="1889929"/>
            </a:xfrm>
            <a:prstGeom prst="flowChartManualOperati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Manual Operation 4">
              <a:extLst>
                <a:ext uri="{FF2B5EF4-FFF2-40B4-BE49-F238E27FC236}">
                  <a16:creationId xmlns:a16="http://schemas.microsoft.com/office/drawing/2014/main" id="{055391D7-596C-A34B-8177-AC7B69056C4C}"/>
                </a:ext>
              </a:extLst>
            </p:cNvPr>
            <p:cNvSpPr txBox="1"/>
            <p:nvPr/>
          </p:nvSpPr>
          <p:spPr>
            <a:xfrm rot="21600000">
              <a:off x="1926" y="732944"/>
              <a:ext cx="1889929" cy="219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0" rIns="114300" bIns="0" numCol="1" spcCol="1270" anchor="t" anchorCtr="0">
              <a:noAutofit/>
            </a:bodyPr>
            <a:lstStyle/>
            <a:p>
              <a:pPr marL="285750" indent="-285750">
                <a:buFont typeface="Arial" panose="020B0604020202020204" pitchFamily="34" charset="0"/>
                <a:buChar char="•"/>
              </a:pPr>
              <a:r>
                <a:rPr lang="en-US" altLang="en-US" dirty="0">
                  <a:solidFill>
                    <a:schemeClr val="bg1"/>
                  </a:solidFill>
                </a:rPr>
                <a:t>Prior positive response</a:t>
              </a:r>
            </a:p>
            <a:p>
              <a:pPr marL="285750" indent="-285750">
                <a:buFont typeface="Arial" panose="020B0604020202020204" pitchFamily="34" charset="0"/>
                <a:buChar char="•"/>
              </a:pPr>
              <a:r>
                <a:rPr lang="en-US" altLang="en-US" dirty="0">
                  <a:solidFill>
                    <a:schemeClr val="bg1"/>
                  </a:solidFill>
                </a:rPr>
                <a:t>Response in other family members</a:t>
              </a:r>
            </a:p>
            <a:p>
              <a:pPr marL="285750" indent="-285750">
                <a:buFont typeface="Arial" panose="020B0604020202020204" pitchFamily="34" charset="0"/>
                <a:buChar char="•"/>
              </a:pPr>
              <a:r>
                <a:rPr lang="en-US" altLang="en-US" dirty="0">
                  <a:solidFill>
                    <a:schemeClr val="bg1"/>
                  </a:solidFill>
                </a:rPr>
                <a:t>Short-term side effects</a:t>
              </a:r>
            </a:p>
            <a:p>
              <a:pPr marL="285750" indent="-285750">
                <a:buFont typeface="Arial" panose="020B0604020202020204" pitchFamily="34" charset="0"/>
                <a:buChar char="•"/>
              </a:pPr>
              <a:r>
                <a:rPr lang="en-US" altLang="en-US" dirty="0">
                  <a:solidFill>
                    <a:schemeClr val="bg1"/>
                  </a:solidFill>
                </a:rPr>
                <a:t>Long-term side effects</a:t>
              </a:r>
            </a:p>
            <a:p>
              <a:pPr marL="285750" indent="-285750">
                <a:buFont typeface="Arial" panose="020B0604020202020204" pitchFamily="34" charset="0"/>
                <a:buChar char="•"/>
              </a:pPr>
              <a:r>
                <a:rPr lang="en-US" altLang="en-US" dirty="0">
                  <a:solidFill>
                    <a:schemeClr val="bg1"/>
                  </a:solidFill>
                </a:rPr>
                <a:t>Interaction with nonpsychiatric medication(s)</a:t>
              </a:r>
              <a:endParaRPr lang="en-US" dirty="0">
                <a:solidFill>
                  <a:schemeClr val="bg1"/>
                </a:solidFill>
              </a:endParaRPr>
            </a:p>
          </p:txBody>
        </p:sp>
      </p:grpSp>
      <p:grpSp>
        <p:nvGrpSpPr>
          <p:cNvPr id="11" name="Group 10">
            <a:extLst>
              <a:ext uri="{FF2B5EF4-FFF2-40B4-BE49-F238E27FC236}">
                <a16:creationId xmlns:a16="http://schemas.microsoft.com/office/drawing/2014/main" id="{90381A2F-0333-994A-9CAB-11E0889E9BD0}"/>
              </a:ext>
            </a:extLst>
          </p:cNvPr>
          <p:cNvGrpSpPr/>
          <p:nvPr/>
        </p:nvGrpSpPr>
        <p:grpSpPr>
          <a:xfrm>
            <a:off x="4919613" y="911086"/>
            <a:ext cx="3236609" cy="3664722"/>
            <a:chOff x="1926" y="0"/>
            <a:chExt cx="1889929" cy="3664722"/>
          </a:xfrm>
        </p:grpSpPr>
        <p:sp>
          <p:nvSpPr>
            <p:cNvPr id="12" name="Manual Operation 11">
              <a:extLst>
                <a:ext uri="{FF2B5EF4-FFF2-40B4-BE49-F238E27FC236}">
                  <a16:creationId xmlns:a16="http://schemas.microsoft.com/office/drawing/2014/main" id="{D27FE445-E791-1544-86C5-2075D212ED0E}"/>
                </a:ext>
              </a:extLst>
            </p:cNvPr>
            <p:cNvSpPr/>
            <p:nvPr/>
          </p:nvSpPr>
          <p:spPr>
            <a:xfrm rot="16200000">
              <a:off x="-885470" y="887396"/>
              <a:ext cx="3664722" cy="1889929"/>
            </a:xfrm>
            <a:prstGeom prst="flowChartManualOperati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Manual Operation 4">
              <a:extLst>
                <a:ext uri="{FF2B5EF4-FFF2-40B4-BE49-F238E27FC236}">
                  <a16:creationId xmlns:a16="http://schemas.microsoft.com/office/drawing/2014/main" id="{AC92A3A4-EB32-0241-AB73-FCB8D9BFD993}"/>
                </a:ext>
              </a:extLst>
            </p:cNvPr>
            <p:cNvSpPr txBox="1"/>
            <p:nvPr/>
          </p:nvSpPr>
          <p:spPr>
            <a:xfrm rot="21600000">
              <a:off x="1926" y="732944"/>
              <a:ext cx="1889929" cy="219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0" rIns="114300" bIns="0" numCol="1" spcCol="1270" anchor="t" anchorCtr="0">
              <a:noAutofit/>
            </a:bodyPr>
            <a:lstStyle/>
            <a:p>
              <a:pPr marL="285750" indent="-285750">
                <a:buFont typeface="Arial" panose="020B0604020202020204" pitchFamily="34" charset="0"/>
                <a:buChar char="•"/>
              </a:pPr>
              <a:r>
                <a:rPr lang="en-US" altLang="en-US" dirty="0"/>
                <a:t>Patient preference </a:t>
              </a:r>
            </a:p>
            <a:p>
              <a:pPr marL="285750" indent="-285750">
                <a:buFont typeface="Arial" panose="020B0604020202020204" pitchFamily="34" charset="0"/>
                <a:buChar char="•"/>
              </a:pPr>
              <a:r>
                <a:rPr lang="en-US" altLang="en-US" dirty="0"/>
                <a:t>Patient age</a:t>
              </a:r>
            </a:p>
            <a:p>
              <a:pPr marL="285750" indent="-285750">
                <a:buFont typeface="Arial" panose="020B0604020202020204" pitchFamily="34" charset="0"/>
                <a:buChar char="•"/>
              </a:pPr>
              <a:r>
                <a:rPr lang="en-US" altLang="en-US" dirty="0"/>
                <a:t>Cost of medication</a:t>
              </a:r>
            </a:p>
            <a:p>
              <a:pPr marL="285750" indent="-285750">
                <a:buFont typeface="Arial" panose="020B0604020202020204" pitchFamily="34" charset="0"/>
                <a:buChar char="•"/>
              </a:pPr>
              <a:r>
                <a:rPr lang="en-US" altLang="en-US" dirty="0"/>
                <a:t>Concurrent medical disorders</a:t>
              </a:r>
            </a:p>
            <a:p>
              <a:pPr marL="285750" indent="-285750">
                <a:buFont typeface="Arial" panose="020B0604020202020204" pitchFamily="34" charset="0"/>
                <a:buChar char="•"/>
              </a:pPr>
              <a:r>
                <a:rPr lang="en-US" altLang="en-US" dirty="0"/>
                <a:t>Concurrent psychiatric disorders</a:t>
              </a:r>
            </a:p>
          </p:txBody>
        </p:sp>
      </p:grpSp>
    </p:spTree>
    <p:extLst>
      <p:ext uri="{BB962C8B-B14F-4D97-AF65-F5344CB8AC3E}">
        <p14:creationId xmlns:p14="http://schemas.microsoft.com/office/powerpoint/2010/main" val="352260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9534-60FD-9743-AC55-76B583C93FFC}"/>
              </a:ext>
            </a:extLst>
          </p:cNvPr>
          <p:cNvSpPr>
            <a:spLocks noGrp="1"/>
          </p:cNvSpPr>
          <p:nvPr>
            <p:ph type="title"/>
          </p:nvPr>
        </p:nvSpPr>
        <p:spPr/>
        <p:txBody>
          <a:bodyPr/>
          <a:lstStyle/>
          <a:p>
            <a:r>
              <a:rPr lang="en-US" dirty="0"/>
              <a:t>Commonly Used Antidepressants</a:t>
            </a:r>
          </a:p>
        </p:txBody>
      </p:sp>
      <p:sp>
        <p:nvSpPr>
          <p:cNvPr id="3" name="Text Placeholder 2">
            <a:extLst>
              <a:ext uri="{FF2B5EF4-FFF2-40B4-BE49-F238E27FC236}">
                <a16:creationId xmlns:a16="http://schemas.microsoft.com/office/drawing/2014/main" id="{496C93DC-FEE2-1543-A28E-776B879DBDCD}"/>
              </a:ext>
            </a:extLst>
          </p:cNvPr>
          <p:cNvSpPr>
            <a:spLocks noGrp="1"/>
          </p:cNvSpPr>
          <p:nvPr>
            <p:ph type="body" sz="quarter" idx="10"/>
          </p:nvPr>
        </p:nvSpPr>
        <p:spPr>
          <a:xfrm>
            <a:off x="0" y="4409453"/>
            <a:ext cx="9144000" cy="734047"/>
          </a:xfrm>
        </p:spPr>
        <p:txBody>
          <a:bodyPr/>
          <a:lstStyle/>
          <a:p>
            <a:pPr marL="11113" indent="-30163"/>
            <a:r>
              <a:rPr lang="en-US" sz="800" dirty="0" err="1"/>
              <a:t>VandenBerg</a:t>
            </a:r>
            <a:r>
              <a:rPr lang="en-US" sz="800" dirty="0"/>
              <a:t> AM, et al. Major depressive disorder. In: </a:t>
            </a:r>
            <a:r>
              <a:rPr lang="en-US" sz="800" i="1" dirty="0"/>
              <a:t>Pharmacotherapy: A Pathophysiologic Appro</a:t>
            </a:r>
            <a:r>
              <a:rPr lang="en-US" sz="800" dirty="0"/>
              <a:t>ach. 11th ed. 2020. https://</a:t>
            </a:r>
            <a:r>
              <a:rPr lang="en-US" sz="800" dirty="0" err="1"/>
              <a:t>accesspharmacy.mhmedical.com</a:t>
            </a:r>
            <a:r>
              <a:rPr lang="en-US" sz="800" dirty="0"/>
              <a:t>/</a:t>
            </a:r>
            <a:r>
              <a:rPr lang="en-US" sz="800" dirty="0" err="1"/>
              <a:t>book.aspx?bookID</a:t>
            </a:r>
            <a:r>
              <a:rPr lang="en-US" sz="800" dirty="0"/>
              <a:t>=2577#219306023. Accessed September 27, 2021.</a:t>
            </a:r>
            <a:br>
              <a:rPr lang="en-US" sz="800" dirty="0"/>
            </a:br>
            <a:r>
              <a:rPr lang="en-US" sz="800" dirty="0"/>
              <a:t>Anderson IM, et al. </a:t>
            </a:r>
            <a:r>
              <a:rPr lang="en-US" sz="800" i="1" dirty="0"/>
              <a:t>J </a:t>
            </a:r>
            <a:r>
              <a:rPr lang="en-US" sz="800" i="1" dirty="0" err="1"/>
              <a:t>Psychopharmacol</a:t>
            </a:r>
            <a:r>
              <a:rPr lang="en-US" sz="800" dirty="0"/>
              <a:t>. 2008;22:343-396.; </a:t>
            </a:r>
            <a:r>
              <a:rPr lang="en-US" sz="800" dirty="0" err="1"/>
              <a:t>Gelenberg</a:t>
            </a:r>
            <a:r>
              <a:rPr lang="en-US" sz="800" dirty="0"/>
              <a:t> AJ, et al. Practice Guideline for the Treatment of Patients with Major Depressive Disorder (3rd edition). </a:t>
            </a:r>
            <a:br>
              <a:rPr lang="en-US" sz="800" dirty="0"/>
            </a:br>
            <a:r>
              <a:rPr lang="en-US" sz="800" dirty="0"/>
              <a:t>American Psychiatric Association. 2010. https://</a:t>
            </a:r>
            <a:r>
              <a:rPr lang="en-US" sz="800" dirty="0" err="1"/>
              <a:t>psychiatryonline.org</a:t>
            </a:r>
            <a:r>
              <a:rPr lang="en-US" sz="800" dirty="0"/>
              <a:t>/pb/assets/raw/sitewide/</a:t>
            </a:r>
            <a:r>
              <a:rPr lang="en-US" sz="800" dirty="0" err="1"/>
              <a:t>practice_guidelines</a:t>
            </a:r>
            <a:r>
              <a:rPr lang="en-US" sz="800" dirty="0"/>
              <a:t>/guidelines/</a:t>
            </a:r>
            <a:r>
              <a:rPr lang="en-US" sz="800" dirty="0" err="1"/>
              <a:t>mdd.pdf</a:t>
            </a:r>
            <a:r>
              <a:rPr lang="en-US" sz="800" dirty="0"/>
              <a:t>.</a:t>
            </a:r>
            <a:br>
              <a:rPr lang="en-US" sz="800" dirty="0"/>
            </a:br>
            <a:r>
              <a:rPr lang="en-US" sz="800" dirty="0"/>
              <a:t>Accessed </a:t>
            </a:r>
            <a:r>
              <a:rPr lang="en-US" sz="800" dirty="0" err="1"/>
              <a:t>Septermber</a:t>
            </a:r>
            <a:r>
              <a:rPr lang="en-US" sz="800" dirty="0"/>
              <a:t> 27, 2021</a:t>
            </a:r>
          </a:p>
        </p:txBody>
      </p:sp>
      <p:graphicFrame>
        <p:nvGraphicFramePr>
          <p:cNvPr id="5" name="Table 4">
            <a:extLst>
              <a:ext uri="{FF2B5EF4-FFF2-40B4-BE49-F238E27FC236}">
                <a16:creationId xmlns:a16="http://schemas.microsoft.com/office/drawing/2014/main" id="{2D36DE42-DB7A-E54F-ADB9-D4F4B8808411}"/>
              </a:ext>
            </a:extLst>
          </p:cNvPr>
          <p:cNvGraphicFramePr>
            <a:graphicFrameLocks noGrp="1"/>
          </p:cNvGraphicFramePr>
          <p:nvPr/>
        </p:nvGraphicFramePr>
        <p:xfrm>
          <a:off x="137113" y="997434"/>
          <a:ext cx="8869774" cy="3380519"/>
        </p:xfrm>
        <a:graphic>
          <a:graphicData uri="http://schemas.openxmlformats.org/drawingml/2006/table">
            <a:tbl>
              <a:tblPr firstRow="1" firstCol="1" bandRow="1">
                <a:tableStyleId>{69012ECD-51FC-41F1-AA8D-1B2483CD663E}</a:tableStyleId>
              </a:tblPr>
              <a:tblGrid>
                <a:gridCol w="2757829">
                  <a:extLst>
                    <a:ext uri="{9D8B030D-6E8A-4147-A177-3AD203B41FA5}">
                      <a16:colId xmlns:a16="http://schemas.microsoft.com/office/drawing/2014/main" val="69061816"/>
                    </a:ext>
                  </a:extLst>
                </a:gridCol>
                <a:gridCol w="6111945">
                  <a:extLst>
                    <a:ext uri="{9D8B030D-6E8A-4147-A177-3AD203B41FA5}">
                      <a16:colId xmlns:a16="http://schemas.microsoft.com/office/drawing/2014/main" val="304346401"/>
                    </a:ext>
                  </a:extLst>
                </a:gridCol>
              </a:tblGrid>
              <a:tr h="233172">
                <a:tc>
                  <a:txBody>
                    <a:bodyPr/>
                    <a:lstStyle/>
                    <a:p>
                      <a:pPr marL="0" marR="0">
                        <a:lnSpc>
                          <a:spcPct val="90000"/>
                        </a:lnSpc>
                        <a:spcBef>
                          <a:spcPts val="0"/>
                        </a:spcBef>
                        <a:spcAft>
                          <a:spcPts val="0"/>
                        </a:spcAft>
                      </a:pPr>
                      <a:r>
                        <a:rPr lang="en-US" sz="1400" dirty="0">
                          <a:solidFill>
                            <a:schemeClr val="tx2"/>
                          </a:solidFill>
                          <a:effectLst/>
                        </a:rPr>
                        <a:t>Drug Class and Representative Agents</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0" marR="0" algn="ctr">
                        <a:lnSpc>
                          <a:spcPct val="90000"/>
                        </a:lnSpc>
                        <a:spcBef>
                          <a:spcPts val="0"/>
                        </a:spcBef>
                        <a:spcAft>
                          <a:spcPts val="0"/>
                        </a:spcAft>
                      </a:pPr>
                      <a:r>
                        <a:rPr lang="en-US" sz="1400" dirty="0">
                          <a:solidFill>
                            <a:schemeClr val="tx2"/>
                          </a:solidFill>
                          <a:effectLst/>
                        </a:rPr>
                        <a:t>Select Safety and Efficacy Information for the Class</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1448593150"/>
                  </a:ext>
                </a:extLst>
              </a:tr>
              <a:tr h="233172">
                <a:tc gridSpan="2">
                  <a:txBody>
                    <a:bodyPr/>
                    <a:lstStyle/>
                    <a:p>
                      <a:pPr marL="0" marR="0">
                        <a:lnSpc>
                          <a:spcPct val="90000"/>
                        </a:lnSpc>
                        <a:spcBef>
                          <a:spcPts val="0"/>
                        </a:spcBef>
                        <a:spcAft>
                          <a:spcPts val="0"/>
                        </a:spcAft>
                      </a:pPr>
                      <a:r>
                        <a:rPr lang="en-US" sz="1200" dirty="0">
                          <a:solidFill>
                            <a:srgbClr val="005774"/>
                          </a:solidFill>
                          <a:effectLst/>
                        </a:rPr>
                        <a:t>Selective serotonin reuptake inhibitors (SSRIs)</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solidFill>
                      <a:schemeClr val="accent5">
                        <a:lumMod val="60000"/>
                        <a:lumOff val="40000"/>
                      </a:schemeClr>
                    </a:solidFill>
                  </a:tcPr>
                </a:tc>
                <a:tc hMerge="1">
                  <a:txBody>
                    <a:bodyPr/>
                    <a:lstStyle/>
                    <a:p>
                      <a:endParaRPr lang="en-US"/>
                    </a:p>
                  </a:txBody>
                  <a:tcPr/>
                </a:tc>
                <a:extLst>
                  <a:ext uri="{0D108BD9-81ED-4DB2-BD59-A6C34878D82A}">
                    <a16:rowId xmlns:a16="http://schemas.microsoft.com/office/drawing/2014/main" val="274299591"/>
                  </a:ext>
                </a:extLst>
              </a:tr>
              <a:tr h="562356">
                <a:tc>
                  <a:txBody>
                    <a:bodyPr/>
                    <a:lstStyle/>
                    <a:p>
                      <a:pPr marL="0" marR="0" indent="0">
                        <a:lnSpc>
                          <a:spcPct val="90000"/>
                        </a:lnSpc>
                        <a:spcBef>
                          <a:spcPts val="0"/>
                        </a:spcBef>
                        <a:spcAft>
                          <a:spcPts val="0"/>
                        </a:spcAft>
                      </a:pPr>
                      <a:r>
                        <a:rPr lang="en-US" sz="1200" dirty="0">
                          <a:solidFill>
                            <a:srgbClr val="005774"/>
                          </a:solidFill>
                          <a:effectLst/>
                        </a:rPr>
                        <a:t>Citalopram, escitalopram, fluoxetine, fluvoxamine, paroxetine, sertraline</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Comparable efficacy to other classes</a:t>
                      </a:r>
                    </a:p>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Side effects include GI symptoms, anxiety, headache, somnolence, insomnia, and sexual dysfunction </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3841293044"/>
                  </a:ext>
                </a:extLst>
              </a:tr>
              <a:tr h="233172">
                <a:tc gridSpan="2">
                  <a:txBody>
                    <a:bodyPr/>
                    <a:lstStyle/>
                    <a:p>
                      <a:pPr marL="0" marR="0" algn="l" defTabSz="914377" rtl="0" eaLnBrk="1" latinLnBrk="0" hangingPunct="1">
                        <a:lnSpc>
                          <a:spcPct val="90000"/>
                        </a:lnSpc>
                        <a:spcBef>
                          <a:spcPts val="0"/>
                        </a:spcBef>
                        <a:spcAft>
                          <a:spcPts val="0"/>
                        </a:spcAft>
                      </a:pPr>
                      <a:r>
                        <a:rPr lang="en-US" sz="1200" b="1" kern="1200" dirty="0">
                          <a:solidFill>
                            <a:srgbClr val="005774"/>
                          </a:solidFill>
                          <a:effectLst/>
                        </a:rPr>
                        <a:t>Serotonin-norepinephrine reuptake inhibitors (SNRIs)</a:t>
                      </a:r>
                      <a:endParaRPr lang="en-US" sz="1200" b="1" kern="1200" dirty="0">
                        <a:solidFill>
                          <a:srgbClr val="005774"/>
                        </a:solidFill>
                        <a:effectLst/>
                        <a:latin typeface="+mn-lt"/>
                        <a:ea typeface="+mn-ea"/>
                        <a:cs typeface="+mn-cs"/>
                      </a:endParaRPr>
                    </a:p>
                  </a:txBody>
                  <a:tcPr marL="68580" marR="68580" marT="34290" marB="34290">
                    <a:solidFill>
                      <a:schemeClr val="accent5">
                        <a:lumMod val="60000"/>
                        <a:lumOff val="40000"/>
                      </a:schemeClr>
                    </a:solidFill>
                  </a:tcPr>
                </a:tc>
                <a:tc hMerge="1">
                  <a:txBody>
                    <a:bodyPr/>
                    <a:lstStyle/>
                    <a:p>
                      <a:endParaRPr lang="en-US"/>
                    </a:p>
                  </a:txBody>
                  <a:tcPr/>
                </a:tc>
                <a:extLst>
                  <a:ext uri="{0D108BD9-81ED-4DB2-BD59-A6C34878D82A}">
                    <a16:rowId xmlns:a16="http://schemas.microsoft.com/office/drawing/2014/main" val="1085738129"/>
                  </a:ext>
                </a:extLst>
              </a:tr>
              <a:tr h="605082">
                <a:tc>
                  <a:txBody>
                    <a:bodyPr/>
                    <a:lstStyle/>
                    <a:p>
                      <a:pPr marL="0" marR="0" indent="0">
                        <a:lnSpc>
                          <a:spcPct val="90000"/>
                        </a:lnSpc>
                        <a:spcBef>
                          <a:spcPts val="0"/>
                        </a:spcBef>
                        <a:spcAft>
                          <a:spcPts val="0"/>
                        </a:spcAft>
                      </a:pPr>
                      <a:r>
                        <a:rPr lang="en-US" sz="1200" dirty="0">
                          <a:solidFill>
                            <a:srgbClr val="005774"/>
                          </a:solidFill>
                          <a:effectLst/>
                        </a:rPr>
                        <a:t>Desvenlafaxine, duloxetine, venlafaxine, levomilnacipran</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May have modestly greater efficacy than SSRIs</a:t>
                      </a:r>
                    </a:p>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Safety similar to SSRIs (nausea, sexual dysfunction, activation) but also increased sweating, hypertension</a:t>
                      </a:r>
                    </a:p>
                  </a:txBody>
                  <a:tcPr marL="68580" marR="68580" marT="34290" marB="34290"/>
                </a:tc>
                <a:extLst>
                  <a:ext uri="{0D108BD9-81ED-4DB2-BD59-A6C34878D82A}">
                    <a16:rowId xmlns:a16="http://schemas.microsoft.com/office/drawing/2014/main" val="1840542269"/>
                  </a:ext>
                </a:extLst>
              </a:tr>
              <a:tr h="265409">
                <a:tc gridSpan="2">
                  <a:txBody>
                    <a:bodyPr/>
                    <a:lstStyle/>
                    <a:p>
                      <a:pPr marL="0" marR="0" indent="0">
                        <a:lnSpc>
                          <a:spcPct val="90000"/>
                        </a:lnSpc>
                        <a:spcBef>
                          <a:spcPts val="0"/>
                        </a:spcBef>
                        <a:spcAft>
                          <a:spcPts val="0"/>
                        </a:spcAft>
                      </a:pPr>
                      <a:r>
                        <a:rPr lang="en-US" sz="1200" dirty="0">
                          <a:solidFill>
                            <a:srgbClr val="005774"/>
                          </a:solidFill>
                          <a:effectLst/>
                        </a:rPr>
                        <a:t>Tricyclic antidepressants (TCAs)</a:t>
                      </a:r>
                    </a:p>
                  </a:txBody>
                  <a:tcPr marL="68580" marR="68580" marT="34290" marB="34290">
                    <a:solidFill>
                      <a:schemeClr val="accent5">
                        <a:lumMod val="60000"/>
                        <a:lumOff val="40000"/>
                      </a:schemeClr>
                    </a:solidFill>
                  </a:tcPr>
                </a:tc>
                <a:tc hMerge="1">
                  <a:txBody>
                    <a:bodyPr/>
                    <a:lstStyle/>
                    <a:p>
                      <a:pPr marL="228600" marR="0" lvl="0" indent="-228600">
                        <a:lnSpc>
                          <a:spcPct val="90000"/>
                        </a:lnSpc>
                        <a:spcBef>
                          <a:spcPts val="0"/>
                        </a:spcBef>
                        <a:spcAft>
                          <a:spcPts val="0"/>
                        </a:spcAft>
                        <a:buFont typeface="Symbol" panose="05050102010706020507" pitchFamily="18" charset="2"/>
                        <a:buChar char=""/>
                      </a:pPr>
                      <a:endParaRPr lang="en-US" sz="1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solidFill>
                      <a:schemeClr val="accent5">
                        <a:lumMod val="60000"/>
                        <a:lumOff val="40000"/>
                      </a:schemeClr>
                    </a:solidFill>
                  </a:tcPr>
                </a:tc>
                <a:extLst>
                  <a:ext uri="{0D108BD9-81ED-4DB2-BD59-A6C34878D82A}">
                    <a16:rowId xmlns:a16="http://schemas.microsoft.com/office/drawing/2014/main" val="4058143244"/>
                  </a:ext>
                </a:extLst>
              </a:tr>
              <a:tr h="0">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dirty="0">
                          <a:solidFill>
                            <a:srgbClr val="005774"/>
                          </a:solidFill>
                          <a:effectLst/>
                        </a:rPr>
                        <a:t>Amitriptyline, desipramine, doxepin, imipramine, nortriptyline</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oFill/>
                  </a:tcPr>
                </a:tc>
                <a:tc>
                  <a:txBody>
                    <a:bodyPr/>
                    <a:lstStyle/>
                    <a:p>
                      <a:pPr marL="228600" marR="0" lvl="0" indent="-2286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lang="en-US" sz="1200" dirty="0">
                          <a:solidFill>
                            <a:srgbClr val="005774"/>
                          </a:solidFill>
                          <a:effectLst/>
                        </a:rPr>
                        <a:t>Comparable efficacy to SSRIs but with known side effects, such as anticholinergic effects, sedation, weight gain, sexual dysfunction, and orthostatic hypotension</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oFill/>
                  </a:tcPr>
                </a:tc>
                <a:extLst>
                  <a:ext uri="{0D108BD9-81ED-4DB2-BD59-A6C34878D82A}">
                    <a16:rowId xmlns:a16="http://schemas.microsoft.com/office/drawing/2014/main" val="3384311332"/>
                  </a:ext>
                </a:extLst>
              </a:tr>
              <a:tr h="233172">
                <a:tc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dirty="0">
                          <a:solidFill>
                            <a:srgbClr val="005774"/>
                          </a:solidFill>
                          <a:effectLst/>
                        </a:rPr>
                        <a:t>Monoamine oxidase inhibitors (MAOI)</a:t>
                      </a:r>
                    </a:p>
                  </a:txBody>
                  <a:tcPr marL="68580" marR="68580" marT="34290" marB="34290">
                    <a:solidFill>
                      <a:schemeClr val="accent5">
                        <a:lumMod val="60000"/>
                        <a:lumOff val="40000"/>
                      </a:schemeClr>
                    </a:solidFill>
                  </a:tcPr>
                </a:tc>
                <a:tc hMerge="1">
                  <a:txBody>
                    <a:bodyPr/>
                    <a:lstStyle/>
                    <a:p>
                      <a:endParaRPr lang="en-US"/>
                    </a:p>
                  </a:txBody>
                  <a:tcPr/>
                </a:tc>
                <a:extLst>
                  <a:ext uri="{0D108BD9-81ED-4DB2-BD59-A6C34878D82A}">
                    <a16:rowId xmlns:a16="http://schemas.microsoft.com/office/drawing/2014/main" val="786673140"/>
                  </a:ext>
                </a:extLst>
              </a:tr>
              <a:tr h="397764">
                <a:tc>
                  <a:txBody>
                    <a:bodyPr/>
                    <a:lstStyle/>
                    <a:p>
                      <a:pPr marL="0" marR="0" indent="0">
                        <a:lnSpc>
                          <a:spcPct val="90000"/>
                        </a:lnSpc>
                        <a:spcBef>
                          <a:spcPts val="0"/>
                        </a:spcBef>
                        <a:spcAft>
                          <a:spcPts val="0"/>
                        </a:spcAft>
                      </a:pPr>
                      <a:r>
                        <a:rPr lang="en-US" sz="1200" dirty="0">
                          <a:solidFill>
                            <a:srgbClr val="005774"/>
                          </a:solidFill>
                          <a:effectLst/>
                        </a:rPr>
                        <a:t>Phenelzine, </a:t>
                      </a:r>
                      <a:r>
                        <a:rPr lang="en-US" sz="1200" dirty="0" err="1">
                          <a:solidFill>
                            <a:srgbClr val="005774"/>
                          </a:solidFill>
                          <a:effectLst/>
                        </a:rPr>
                        <a:t>selegiline</a:t>
                      </a:r>
                      <a:r>
                        <a:rPr lang="en-US" sz="1200" baseline="30000" dirty="0" err="1">
                          <a:solidFill>
                            <a:srgbClr val="005774"/>
                          </a:solidFill>
                          <a:effectLst/>
                        </a:rPr>
                        <a:t>a</a:t>
                      </a:r>
                      <a:r>
                        <a:rPr lang="en-US" sz="1200" dirty="0">
                          <a:solidFill>
                            <a:srgbClr val="005774"/>
                          </a:solidFill>
                          <a:effectLst/>
                        </a:rPr>
                        <a:t> tranylcypromine, isocarboxazid</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More effective than TCAs for atypical symptoms of depression</a:t>
                      </a:r>
                    </a:p>
                    <a:p>
                      <a:pPr marL="228600" marR="0" lvl="0" indent="-228600">
                        <a:lnSpc>
                          <a:spcPct val="90000"/>
                        </a:lnSpc>
                        <a:spcBef>
                          <a:spcPts val="0"/>
                        </a:spcBef>
                        <a:spcAft>
                          <a:spcPts val="0"/>
                        </a:spcAft>
                        <a:buFont typeface="Symbol" panose="05050102010706020507" pitchFamily="18" charset="2"/>
                        <a:buChar char=""/>
                      </a:pPr>
                      <a:r>
                        <a:rPr lang="en-US" sz="1200" dirty="0">
                          <a:solidFill>
                            <a:srgbClr val="005774"/>
                          </a:solidFill>
                          <a:effectLst/>
                        </a:rPr>
                        <a:t>Side effects include orthostatic hypotension, weight gain, and sexual side effects</a:t>
                      </a:r>
                      <a:endParaRPr lang="en-US" sz="1200" dirty="0">
                        <a:solidFill>
                          <a:srgbClr val="00577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190621827"/>
                  </a:ext>
                </a:extLst>
              </a:tr>
            </a:tbl>
          </a:graphicData>
        </a:graphic>
      </p:graphicFrame>
    </p:spTree>
    <p:extLst>
      <p:ext uri="{BB962C8B-B14F-4D97-AF65-F5344CB8AC3E}">
        <p14:creationId xmlns:p14="http://schemas.microsoft.com/office/powerpoint/2010/main" val="21474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68D834-3C38-F343-845D-AD6E79576998}"/>
              </a:ext>
            </a:extLst>
          </p:cNvPr>
          <p:cNvSpPr>
            <a:spLocks noGrp="1"/>
          </p:cNvSpPr>
          <p:nvPr>
            <p:ph type="body" sz="quarter" idx="10"/>
          </p:nvPr>
        </p:nvSpPr>
        <p:spPr>
          <a:xfrm>
            <a:off x="0" y="4605660"/>
            <a:ext cx="8087360" cy="537840"/>
          </a:xfrm>
        </p:spPr>
        <p:txBody>
          <a:bodyPr/>
          <a:lstStyle/>
          <a:p>
            <a:pPr marL="9525" indent="-28575"/>
            <a:r>
              <a:rPr lang="en-US" sz="900" dirty="0"/>
              <a:t>Danielak D. </a:t>
            </a:r>
            <a:r>
              <a:rPr lang="en-US" sz="900" i="1" dirty="0"/>
              <a:t>Expert Opin Pharmacother</a:t>
            </a:r>
            <a:r>
              <a:rPr lang="en-US" sz="900" dirty="0"/>
              <a:t>. 2021;22(9):1167-1177.; </a:t>
            </a:r>
            <a:r>
              <a:rPr lang="en-US" sz="900" dirty="0" err="1"/>
              <a:t>VandenBerg</a:t>
            </a:r>
            <a:r>
              <a:rPr lang="en-US" sz="900" dirty="0"/>
              <a:t> AM, et al. Major depressive disorder. In: </a:t>
            </a:r>
            <a:r>
              <a:rPr lang="en-US" sz="900" i="1" dirty="0"/>
              <a:t>Pharmacotherapy: A Pathophysiologic Appro</a:t>
            </a:r>
            <a:r>
              <a:rPr lang="en-US" sz="900" dirty="0"/>
              <a:t>ach. 11th ed. 2020. https://accesspharmacy.mhmedical.com/book.aspx?bookID=2577#219306023. Accessed September 27, 2021; Drugs@FDA.gov.; </a:t>
            </a:r>
            <a:r>
              <a:rPr lang="en-US" sz="900" dirty="0" err="1"/>
              <a:t>Nomikos</a:t>
            </a:r>
            <a:r>
              <a:rPr lang="en-US" sz="900" dirty="0"/>
              <a:t> GC, et al. </a:t>
            </a:r>
            <a:r>
              <a:rPr lang="en-US" sz="900" i="1" dirty="0"/>
              <a:t>CNS Spectrums</a:t>
            </a:r>
            <a:r>
              <a:rPr lang="en-US" sz="900" dirty="0"/>
              <a:t>. 2017;22:348–362.</a:t>
            </a:r>
          </a:p>
        </p:txBody>
      </p:sp>
      <p:sp>
        <p:nvSpPr>
          <p:cNvPr id="2" name="Title 1"/>
          <p:cNvSpPr>
            <a:spLocks noGrp="1"/>
          </p:cNvSpPr>
          <p:nvPr>
            <p:ph type="title"/>
          </p:nvPr>
        </p:nvSpPr>
        <p:spPr>
          <a:xfrm>
            <a:off x="312738" y="244890"/>
            <a:ext cx="8529637" cy="327782"/>
          </a:xfrm>
        </p:spPr>
        <p:txBody>
          <a:bodyPr/>
          <a:lstStyle/>
          <a:p>
            <a:r>
              <a:rPr lang="en-US" sz="1800" dirty="0"/>
              <a:t>Commonly Used Antidepressants with Unique Mechanisms of Action </a:t>
            </a:r>
          </a:p>
        </p:txBody>
      </p:sp>
      <p:graphicFrame>
        <p:nvGraphicFramePr>
          <p:cNvPr id="8" name="Table 7"/>
          <p:cNvGraphicFramePr>
            <a:graphicFrameLocks noGrp="1"/>
          </p:cNvGraphicFramePr>
          <p:nvPr/>
        </p:nvGraphicFramePr>
        <p:xfrm>
          <a:off x="301625" y="622288"/>
          <a:ext cx="8529637" cy="3901412"/>
        </p:xfrm>
        <a:graphic>
          <a:graphicData uri="http://schemas.openxmlformats.org/drawingml/2006/table">
            <a:tbl>
              <a:tblPr firstRow="1" firstCol="1" bandRow="1">
                <a:tableStyleId>{69012ECD-51FC-41F1-AA8D-1B2483CD663E}</a:tableStyleId>
              </a:tblPr>
              <a:tblGrid>
                <a:gridCol w="2332428">
                  <a:extLst>
                    <a:ext uri="{9D8B030D-6E8A-4147-A177-3AD203B41FA5}">
                      <a16:colId xmlns:a16="http://schemas.microsoft.com/office/drawing/2014/main" val="69061816"/>
                    </a:ext>
                  </a:extLst>
                </a:gridCol>
                <a:gridCol w="246425">
                  <a:extLst>
                    <a:ext uri="{9D8B030D-6E8A-4147-A177-3AD203B41FA5}">
                      <a16:colId xmlns:a16="http://schemas.microsoft.com/office/drawing/2014/main" val="3491215193"/>
                    </a:ext>
                  </a:extLst>
                </a:gridCol>
                <a:gridCol w="5950784">
                  <a:extLst>
                    <a:ext uri="{9D8B030D-6E8A-4147-A177-3AD203B41FA5}">
                      <a16:colId xmlns:a16="http://schemas.microsoft.com/office/drawing/2014/main" val="304346401"/>
                    </a:ext>
                  </a:extLst>
                </a:gridCol>
              </a:tblGrid>
              <a:tr h="394582">
                <a:tc gridSpan="2">
                  <a:txBody>
                    <a:bodyPr/>
                    <a:lstStyle/>
                    <a:p>
                      <a:pPr marL="0" marR="0">
                        <a:lnSpc>
                          <a:spcPct val="90000"/>
                        </a:lnSpc>
                        <a:spcBef>
                          <a:spcPts val="0"/>
                        </a:spcBef>
                        <a:spcAft>
                          <a:spcPts val="0"/>
                        </a:spcAft>
                      </a:pPr>
                      <a:r>
                        <a:rPr lang="en-US" sz="1200" dirty="0">
                          <a:solidFill>
                            <a:srgbClr val="E7EBED"/>
                          </a:solidFill>
                          <a:effectLst/>
                        </a:rPr>
                        <a:t>Drug Class and Representative Agents</a:t>
                      </a:r>
                      <a:endParaRPr lang="en-US" sz="1200" dirty="0">
                        <a:solidFill>
                          <a:srgbClr val="E7EBED"/>
                        </a:solidFill>
                        <a:effectLst/>
                        <a:latin typeface="+mj-lt"/>
                        <a:ea typeface="Calibri" panose="020F0502020204030204" pitchFamily="34" charset="0"/>
                        <a:cs typeface="Times New Roman" panose="02020603050405020304" pitchFamily="18" charset="0"/>
                      </a:endParaRPr>
                    </a:p>
                  </a:txBody>
                  <a:tcPr marL="51435" marR="51435" marT="25718" marB="25718"/>
                </a:tc>
                <a:tc hMerge="1">
                  <a:txBody>
                    <a:bodyPr/>
                    <a:lstStyle/>
                    <a:p>
                      <a:pPr marL="0" marR="0">
                        <a:lnSpc>
                          <a:spcPct val="90000"/>
                        </a:lnSpc>
                        <a:spcBef>
                          <a:spcPts val="0"/>
                        </a:spcBef>
                        <a:spcAft>
                          <a:spcPts val="0"/>
                        </a:spcAft>
                      </a:pPr>
                      <a:endParaRPr lang="en-US" sz="1200" dirty="0">
                        <a:solidFill>
                          <a:srgbClr val="E7EBED"/>
                        </a:solidFill>
                        <a:effectLst/>
                        <a:latin typeface="+mj-lt"/>
                        <a:ea typeface="Calibri" panose="020F0502020204030204" pitchFamily="34" charset="0"/>
                        <a:cs typeface="Times New Roman" panose="02020603050405020304" pitchFamily="18" charset="0"/>
                      </a:endParaRPr>
                    </a:p>
                  </a:txBody>
                  <a:tcPr marL="51435" marR="51435" marT="25718" marB="25718"/>
                </a:tc>
                <a:tc>
                  <a:txBody>
                    <a:bodyPr/>
                    <a:lstStyle/>
                    <a:p>
                      <a:pPr marL="0" marR="0" algn="ctr">
                        <a:lnSpc>
                          <a:spcPct val="90000"/>
                        </a:lnSpc>
                        <a:spcBef>
                          <a:spcPts val="0"/>
                        </a:spcBef>
                        <a:spcAft>
                          <a:spcPts val="0"/>
                        </a:spcAft>
                      </a:pPr>
                      <a:r>
                        <a:rPr lang="en-US" sz="1200" dirty="0">
                          <a:solidFill>
                            <a:srgbClr val="E7EBED"/>
                          </a:solidFill>
                          <a:effectLst/>
                        </a:rPr>
                        <a:t>Select Safety and Efficacy Information for the Class</a:t>
                      </a:r>
                      <a:endParaRPr lang="en-US" sz="1200" dirty="0">
                        <a:solidFill>
                          <a:srgbClr val="E7EBED"/>
                        </a:solidFill>
                        <a:effectLst/>
                        <a:latin typeface="+mj-lt"/>
                        <a:ea typeface="Calibri" panose="020F0502020204030204" pitchFamily="34" charset="0"/>
                        <a:cs typeface="Times New Roman" panose="02020603050405020304" pitchFamily="18" charset="0"/>
                      </a:endParaRPr>
                    </a:p>
                  </a:txBody>
                  <a:tcPr marL="51435" marR="51435" marT="25718" marB="25718"/>
                </a:tc>
                <a:extLst>
                  <a:ext uri="{0D108BD9-81ED-4DB2-BD59-A6C34878D82A}">
                    <a16:rowId xmlns:a16="http://schemas.microsoft.com/office/drawing/2014/main" val="1448593150"/>
                  </a:ext>
                </a:extLst>
              </a:tr>
              <a:tr h="262158">
                <a:tc gridSpan="3">
                  <a:txBody>
                    <a:bodyPr/>
                    <a:lstStyle/>
                    <a:p>
                      <a:pPr marL="0" marR="0" indent="0">
                        <a:lnSpc>
                          <a:spcPct val="107000"/>
                        </a:lnSpc>
                        <a:spcBef>
                          <a:spcPts val="0"/>
                        </a:spcBef>
                        <a:spcAft>
                          <a:spcPts val="0"/>
                        </a:spcAft>
                        <a:buFont typeface="Arial" panose="020B0604020202020204" pitchFamily="34" charset="0"/>
                        <a:buNone/>
                      </a:pPr>
                      <a:r>
                        <a:rPr lang="en-US" sz="1200" b="1" kern="1200" dirty="0">
                          <a:solidFill>
                            <a:srgbClr val="005774"/>
                          </a:solidFill>
                          <a:effectLst/>
                        </a:rPr>
                        <a:t>Norepinephrine and dopamine reuptake inhibitor (NDRI)</a:t>
                      </a:r>
                      <a:endParaRPr lang="en-US" sz="1200" b="1" kern="1200" dirty="0">
                        <a:solidFill>
                          <a:srgbClr val="005774"/>
                        </a:solidFill>
                        <a:effectLst/>
                        <a:latin typeface="+mj-lt"/>
                        <a:ea typeface="+mn-ea"/>
                        <a:cs typeface="+mn-cs"/>
                      </a:endParaRPr>
                    </a:p>
                  </a:txBody>
                  <a:tcPr marL="51435" marR="51435" marT="25718" marB="25718">
                    <a:solidFill>
                      <a:schemeClr val="accent5">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299591"/>
                  </a:ext>
                </a:extLst>
              </a:tr>
              <a:tr h="650410">
                <a:tc>
                  <a:txBody>
                    <a:bodyPr/>
                    <a:lstStyle/>
                    <a:p>
                      <a:pPr marL="0" marR="0" indent="0">
                        <a:lnSpc>
                          <a:spcPct val="90000"/>
                        </a:lnSpc>
                        <a:spcBef>
                          <a:spcPts val="0"/>
                        </a:spcBef>
                        <a:spcAft>
                          <a:spcPts val="0"/>
                        </a:spcAft>
                      </a:pPr>
                      <a:r>
                        <a:rPr lang="en-US" sz="1200" b="1" kern="1200" dirty="0">
                          <a:solidFill>
                            <a:srgbClr val="005774"/>
                          </a:solidFill>
                          <a:effectLst/>
                        </a:rPr>
                        <a:t>Bupropion</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gridSpan="2">
                  <a:txBody>
                    <a:bodyPr/>
                    <a:lstStyle/>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One of the most activating antidepressants; may be useful for decreased motivation, low energy, and fatigue</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Side effects include nausea, vomiting, tremor, insomnia, and dry mouth</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hMerge="1">
                  <a:txBody>
                    <a:bodyPr/>
                    <a:lstStyle/>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One of the most activating antidepressants; may be useful for decreased motivation, low energy, and fatigue</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Side effects include nausea, vomiting, tremor, insomnia, and dry mouth</a:t>
                      </a:r>
                      <a:endParaRPr lang="en-US" sz="1200" kern="1200" dirty="0">
                        <a:solidFill>
                          <a:srgbClr val="005774"/>
                        </a:solidFill>
                        <a:effectLst/>
                        <a:latin typeface="+mj-lt"/>
                        <a:ea typeface="+mn-ea"/>
                        <a:cs typeface="+mn-cs"/>
                      </a:endParaRPr>
                    </a:p>
                  </a:txBody>
                  <a:tcPr marL="51435" marR="51435" marT="25718" marB="25718"/>
                </a:tc>
                <a:extLst>
                  <a:ext uri="{0D108BD9-81ED-4DB2-BD59-A6C34878D82A}">
                    <a16:rowId xmlns:a16="http://schemas.microsoft.com/office/drawing/2014/main" val="3841293044"/>
                  </a:ext>
                </a:extLst>
              </a:tr>
              <a:tr h="262158">
                <a:tc gridSpan="3">
                  <a:txBody>
                    <a:bodyPr/>
                    <a:lstStyle/>
                    <a:p>
                      <a:pPr marL="0" marR="0">
                        <a:lnSpc>
                          <a:spcPct val="107000"/>
                        </a:lnSpc>
                        <a:spcBef>
                          <a:spcPts val="0"/>
                        </a:spcBef>
                        <a:spcAft>
                          <a:spcPts val="0"/>
                        </a:spcAft>
                      </a:pPr>
                      <a:r>
                        <a:rPr lang="en-US" sz="1200" kern="1200" dirty="0">
                          <a:solidFill>
                            <a:srgbClr val="005774"/>
                          </a:solidFill>
                          <a:effectLst/>
                        </a:rPr>
                        <a:t>Mixed serotonergic effects (Mixed 5-HT)</a:t>
                      </a:r>
                      <a:endParaRPr lang="en-US" sz="1200" kern="1200" dirty="0">
                        <a:solidFill>
                          <a:srgbClr val="005774"/>
                        </a:solidFill>
                        <a:effectLst/>
                        <a:latin typeface="+mj-lt"/>
                        <a:ea typeface="+mn-ea"/>
                        <a:cs typeface="+mn-cs"/>
                      </a:endParaRPr>
                    </a:p>
                  </a:txBody>
                  <a:tcPr marL="51435" marR="51435" marT="25718" marB="25718">
                    <a:solidFill>
                      <a:schemeClr val="accent5">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5738129"/>
                  </a:ext>
                </a:extLst>
              </a:tr>
              <a:tr h="976007">
                <a:tc>
                  <a:txBody>
                    <a:bodyPr/>
                    <a:lstStyle/>
                    <a:p>
                      <a:pPr marL="0" marR="0" indent="0">
                        <a:lnSpc>
                          <a:spcPct val="90000"/>
                        </a:lnSpc>
                        <a:spcBef>
                          <a:spcPts val="0"/>
                        </a:spcBef>
                        <a:spcAft>
                          <a:spcPts val="0"/>
                        </a:spcAft>
                      </a:pPr>
                      <a:r>
                        <a:rPr lang="en-US" sz="1200" b="1" kern="1200" dirty="0">
                          <a:solidFill>
                            <a:srgbClr val="005774"/>
                          </a:solidFill>
                          <a:effectLst/>
                        </a:rPr>
                        <a:t>Vilazodone</a:t>
                      </a:r>
                    </a:p>
                    <a:p>
                      <a:pPr marL="0" marR="0" indent="0">
                        <a:lnSpc>
                          <a:spcPct val="90000"/>
                        </a:lnSpc>
                        <a:spcBef>
                          <a:spcPts val="0"/>
                        </a:spcBef>
                        <a:spcAft>
                          <a:spcPts val="0"/>
                        </a:spcAft>
                      </a:pPr>
                      <a:r>
                        <a:rPr lang="en-US" sz="1200" b="1" kern="1200" dirty="0">
                          <a:solidFill>
                            <a:srgbClr val="005774"/>
                          </a:solidFill>
                          <a:effectLst/>
                        </a:rPr>
                        <a:t>Vortioxetine</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gridSpan="2">
                  <a:txBody>
                    <a:bodyPr/>
                    <a:lstStyle/>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SSRI and 5-HT1A partial agonists </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Vortioxetine is also a 5-HT3, 5-HT1D, and 5-HT7 antagonist, 5-HT1B partial agonist, and 5-HT transporter inhibitor; may have fewer cognitive side effects than other agents</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Efficacious and well-tolerated in older patients</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Side effects similar to those of SSRIs</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hMerge="1">
                  <a:txBody>
                    <a:bodyPr/>
                    <a:lstStyle/>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SSRI and 5-HT1A partial agonists </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Vortioxetine is also a 5-HT3, 5-HT1D, and 5-HT7 antagonist, 5-HT1B partial agonist, and 5-HT transporter inhibitor; may have fewer cognitive side effects than other agents</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Efficacious and well-tolerated in older patients</a:t>
                      </a:r>
                    </a:p>
                    <a:p>
                      <a:pPr marL="171450" marR="0" lvl="0" indent="-171450">
                        <a:lnSpc>
                          <a:spcPct val="107000"/>
                        </a:lnSpc>
                        <a:spcBef>
                          <a:spcPts val="0"/>
                        </a:spcBef>
                        <a:spcAft>
                          <a:spcPts val="0"/>
                        </a:spcAft>
                        <a:buFont typeface="Arial" panose="020B0604020202020204" pitchFamily="34" charset="0"/>
                        <a:buChar char="•"/>
                      </a:pPr>
                      <a:r>
                        <a:rPr lang="en-US" sz="1200" kern="1200" dirty="0">
                          <a:solidFill>
                            <a:srgbClr val="005774"/>
                          </a:solidFill>
                          <a:effectLst/>
                        </a:rPr>
                        <a:t>Side effects similar to those of SSRIs</a:t>
                      </a:r>
                      <a:endParaRPr lang="en-US" sz="1200" kern="1200" dirty="0">
                        <a:solidFill>
                          <a:srgbClr val="005774"/>
                        </a:solidFill>
                        <a:effectLst/>
                        <a:latin typeface="+mj-lt"/>
                        <a:ea typeface="+mn-ea"/>
                        <a:cs typeface="+mn-cs"/>
                      </a:endParaRPr>
                    </a:p>
                  </a:txBody>
                  <a:tcPr marL="51435" marR="51435" marT="25718" marB="25718"/>
                </a:tc>
                <a:extLst>
                  <a:ext uri="{0D108BD9-81ED-4DB2-BD59-A6C34878D82A}">
                    <a16:rowId xmlns:a16="http://schemas.microsoft.com/office/drawing/2014/main" val="1840542269"/>
                  </a:ext>
                </a:extLst>
              </a:tr>
              <a:tr h="300610">
                <a:tc gridSpan="3">
                  <a:txBody>
                    <a:bodyPr/>
                    <a:lstStyle/>
                    <a:p>
                      <a:pPr marL="0" marR="0" indent="0">
                        <a:lnSpc>
                          <a:spcPct val="90000"/>
                        </a:lnSpc>
                        <a:spcBef>
                          <a:spcPts val="0"/>
                        </a:spcBef>
                        <a:spcAft>
                          <a:spcPts val="0"/>
                        </a:spcAft>
                      </a:pPr>
                      <a:r>
                        <a:rPr lang="en-US" sz="1200" b="1" kern="1200" dirty="0">
                          <a:solidFill>
                            <a:srgbClr val="005774"/>
                          </a:solidFill>
                          <a:effectLst/>
                        </a:rPr>
                        <a:t>Noradrenergic and specific serotonergic antidepressant (</a:t>
                      </a:r>
                      <a:r>
                        <a:rPr lang="en-US" sz="1200" b="1" kern="1200" dirty="0" err="1">
                          <a:solidFill>
                            <a:srgbClr val="005774"/>
                          </a:solidFill>
                          <a:effectLst/>
                        </a:rPr>
                        <a:t>NaSSA</a:t>
                      </a:r>
                      <a:r>
                        <a:rPr lang="en-US" sz="1200" b="1" kern="1200" dirty="0">
                          <a:solidFill>
                            <a:srgbClr val="005774"/>
                          </a:solidFill>
                          <a:effectLst/>
                        </a:rPr>
                        <a:t>)</a:t>
                      </a:r>
                      <a:endParaRPr lang="en-US" sz="1200" b="1"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solidFill>
                      <a:schemeClr val="accent5">
                        <a:lumMod val="60000"/>
                        <a:lumOff val="40000"/>
                      </a:schemeClr>
                    </a:solidFill>
                  </a:tcPr>
                </a:tc>
                <a:tc hMerge="1">
                  <a:txBody>
                    <a:bodyPr/>
                    <a:lstStyle/>
                    <a:p>
                      <a:endParaRPr lang="en-US"/>
                    </a:p>
                  </a:txBody>
                  <a:tcPr/>
                </a:tc>
                <a:tc hMerge="1">
                  <a:txBody>
                    <a:bodyPr/>
                    <a:lstStyle/>
                    <a:p>
                      <a:pPr marL="342900" marR="0" lvl="0" indent="-342900">
                        <a:lnSpc>
                          <a:spcPct val="107000"/>
                        </a:lnSpc>
                        <a:spcBef>
                          <a:spcPts val="0"/>
                        </a:spcBef>
                        <a:spcAft>
                          <a:spcPts val="0"/>
                        </a:spcAft>
                        <a:buFont typeface="Symbol" panose="05050102010706020507" pitchFamily="18" charset="2"/>
                        <a:buChar char=""/>
                      </a:pPr>
                      <a:endParaRPr lang="en-US" sz="1200" kern="1200" dirty="0">
                        <a:solidFill>
                          <a:schemeClr val="accent2"/>
                        </a:solidFill>
                        <a:effectLst/>
                        <a:latin typeface="+mn-lt"/>
                        <a:ea typeface="+mn-ea"/>
                        <a:cs typeface="+mn-cs"/>
                      </a:endParaRPr>
                    </a:p>
                  </a:txBody>
                  <a:tcPr marL="68580" marR="68580" marT="34290" marB="34290">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9680342"/>
                  </a:ext>
                </a:extLst>
              </a:tr>
              <a:tr h="976007">
                <a:tc>
                  <a:txBody>
                    <a:bodyPr/>
                    <a:lstStyle/>
                    <a:p>
                      <a:pPr marL="0" marR="0" indent="0">
                        <a:lnSpc>
                          <a:spcPct val="90000"/>
                        </a:lnSpc>
                        <a:spcBef>
                          <a:spcPts val="0"/>
                        </a:spcBef>
                        <a:spcAft>
                          <a:spcPts val="0"/>
                        </a:spcAft>
                      </a:pPr>
                      <a:r>
                        <a:rPr lang="en-US" sz="1200" dirty="0">
                          <a:solidFill>
                            <a:srgbClr val="005774"/>
                          </a:solidFill>
                          <a:effectLst/>
                        </a:rPr>
                        <a:t>Mirtazapine</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gridSpan="2">
                  <a:txBody>
                    <a:bodyPr/>
                    <a:lstStyle/>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Alpha2, histamine H1, and 5-HT2A, 5-HT2C, and 5-HT3 antagonist</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No monoamine reuptake inhibitor</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As effective as SSRIs and SNRIs, with earlier onset of action</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Side effects include increased appetite, weight gain dry mouth, constipation, somnolence, and dizziness</a:t>
                      </a:r>
                      <a:endParaRPr lang="en-US" sz="1200" dirty="0">
                        <a:solidFill>
                          <a:srgbClr val="005774"/>
                        </a:solidFill>
                        <a:effectLst/>
                        <a:latin typeface="+mj-lt"/>
                        <a:ea typeface="Calibri" panose="020F0502020204030204" pitchFamily="34" charset="0"/>
                        <a:cs typeface="Times New Roman" panose="02020603050405020304" pitchFamily="18" charset="0"/>
                      </a:endParaRPr>
                    </a:p>
                  </a:txBody>
                  <a:tcPr marL="51435" marR="51435" marT="25718" marB="25718"/>
                </a:tc>
                <a:tc hMerge="1">
                  <a:txBody>
                    <a:bodyPr/>
                    <a:lstStyle/>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Alpha2, histamine H1, and 5-HT2A, 5-HT2C, and 5-HT3 antagonist</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No monoamine reuptake inhibitor</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As effective as SSRIs and SNRIs, with earlier onset of action</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rgbClr val="005774"/>
                          </a:solidFill>
                          <a:effectLst/>
                        </a:rPr>
                        <a:t>Side effects include increased appetite, weight gain dry mouth, constipation, somnolence, and dizziness</a:t>
                      </a:r>
                      <a:endParaRPr lang="en-US" sz="1200" kern="1200" dirty="0">
                        <a:solidFill>
                          <a:srgbClr val="005774"/>
                        </a:solidFill>
                        <a:effectLst/>
                        <a:latin typeface="+mj-lt"/>
                        <a:ea typeface="+mn-ea"/>
                        <a:cs typeface="+mn-cs"/>
                      </a:endParaRPr>
                    </a:p>
                  </a:txBody>
                  <a:tcPr marL="51435" marR="51435" marT="25718" marB="25718"/>
                </a:tc>
                <a:extLst>
                  <a:ext uri="{0D108BD9-81ED-4DB2-BD59-A6C34878D82A}">
                    <a16:rowId xmlns:a16="http://schemas.microsoft.com/office/drawing/2014/main" val="23986574"/>
                  </a:ext>
                </a:extLst>
              </a:tr>
            </a:tbl>
          </a:graphicData>
        </a:graphic>
      </p:graphicFrame>
    </p:spTree>
    <p:extLst>
      <p:ext uri="{BB962C8B-B14F-4D97-AF65-F5344CB8AC3E}">
        <p14:creationId xmlns:p14="http://schemas.microsoft.com/office/powerpoint/2010/main" val="415445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D44F5-5F92-E44B-A3CC-4085873CBB01}"/>
              </a:ext>
            </a:extLst>
          </p:cNvPr>
          <p:cNvSpPr>
            <a:spLocks noGrp="1"/>
          </p:cNvSpPr>
          <p:nvPr>
            <p:ph type="title"/>
          </p:nvPr>
        </p:nvSpPr>
        <p:spPr>
          <a:xfrm>
            <a:off x="312234" y="4073"/>
            <a:ext cx="8530684" cy="824841"/>
          </a:xfrm>
        </p:spPr>
        <p:txBody>
          <a:bodyPr/>
          <a:lstStyle/>
          <a:p>
            <a:r>
              <a:rPr lang="en-US" sz="2800" dirty="0"/>
              <a:t>Patients with MDD Vary in Their Response to the Same Antidepressant</a:t>
            </a:r>
          </a:p>
        </p:txBody>
      </p:sp>
      <p:sp>
        <p:nvSpPr>
          <p:cNvPr id="3" name="Text Placeholder 2">
            <a:extLst>
              <a:ext uri="{FF2B5EF4-FFF2-40B4-BE49-F238E27FC236}">
                <a16:creationId xmlns:a16="http://schemas.microsoft.com/office/drawing/2014/main" id="{B97F679E-4AA2-934D-9892-BE765A606651}"/>
              </a:ext>
            </a:extLst>
          </p:cNvPr>
          <p:cNvSpPr>
            <a:spLocks noGrp="1"/>
          </p:cNvSpPr>
          <p:nvPr>
            <p:ph type="body" sz="quarter" idx="10"/>
          </p:nvPr>
        </p:nvSpPr>
        <p:spPr>
          <a:xfrm>
            <a:off x="0" y="4828029"/>
            <a:ext cx="9144000" cy="315471"/>
          </a:xfrm>
        </p:spPr>
        <p:txBody>
          <a:bodyPr/>
          <a:lstStyle/>
          <a:p>
            <a:r>
              <a:rPr lang="en-US" dirty="0" err="1"/>
              <a:t>Uher</a:t>
            </a:r>
            <a:r>
              <a:rPr lang="en-US" dirty="0"/>
              <a:t> R. </a:t>
            </a:r>
            <a:r>
              <a:rPr lang="en-US" i="1" dirty="0"/>
              <a:t>Harv Rev Psychiatry</a:t>
            </a:r>
            <a:r>
              <a:rPr lang="en-US" dirty="0"/>
              <a:t>. 2011;19(3):109-124.</a:t>
            </a:r>
          </a:p>
        </p:txBody>
      </p:sp>
      <p:sp>
        <p:nvSpPr>
          <p:cNvPr id="4" name="Content Placeholder 3">
            <a:extLst>
              <a:ext uri="{FF2B5EF4-FFF2-40B4-BE49-F238E27FC236}">
                <a16:creationId xmlns:a16="http://schemas.microsoft.com/office/drawing/2014/main" id="{D858BCBB-E3D9-FB48-BD9B-D928B99317C4}"/>
              </a:ext>
            </a:extLst>
          </p:cNvPr>
          <p:cNvSpPr>
            <a:spLocks noGrp="1"/>
          </p:cNvSpPr>
          <p:nvPr>
            <p:ph sz="quarter" idx="11"/>
          </p:nvPr>
        </p:nvSpPr>
        <p:spPr>
          <a:xfrm>
            <a:off x="312739" y="1373182"/>
            <a:ext cx="3364740" cy="3307675"/>
          </a:xfrm>
        </p:spPr>
        <p:txBody>
          <a:bodyPr/>
          <a:lstStyle/>
          <a:p>
            <a:r>
              <a:rPr lang="en-US" sz="2000" dirty="0"/>
              <a:t>Tan, teal, and blue lines are examples of low, medium, and high patient responses, respectively, to the same SSRI.</a:t>
            </a:r>
          </a:p>
          <a:p>
            <a:endParaRPr lang="en-US" sz="2000" dirty="0"/>
          </a:p>
        </p:txBody>
      </p:sp>
      <p:pic>
        <p:nvPicPr>
          <p:cNvPr id="5" name="Picture 4">
            <a:extLst>
              <a:ext uri="{FF2B5EF4-FFF2-40B4-BE49-F238E27FC236}">
                <a16:creationId xmlns:a16="http://schemas.microsoft.com/office/drawing/2014/main" id="{FFCE9137-5D29-5141-BE6E-5D9C49CE38DC}"/>
              </a:ext>
            </a:extLst>
          </p:cNvPr>
          <p:cNvPicPr>
            <a:picLocks noChangeAspect="1"/>
          </p:cNvPicPr>
          <p:nvPr/>
        </p:nvPicPr>
        <p:blipFill rotWithShape="1">
          <a:blip r:embed="rId3"/>
          <a:srcRect l="8231" b="9333"/>
          <a:stretch/>
        </p:blipFill>
        <p:spPr>
          <a:xfrm>
            <a:off x="4036856" y="980768"/>
            <a:ext cx="4794405" cy="3407798"/>
          </a:xfrm>
          <a:prstGeom prst="rect">
            <a:avLst/>
          </a:prstGeom>
        </p:spPr>
      </p:pic>
      <p:sp>
        <p:nvSpPr>
          <p:cNvPr id="7" name="Freeform 6">
            <a:extLst>
              <a:ext uri="{FF2B5EF4-FFF2-40B4-BE49-F238E27FC236}">
                <a16:creationId xmlns:a16="http://schemas.microsoft.com/office/drawing/2014/main" id="{80608E12-AB3F-8A4F-88F5-520D9453A4F1}"/>
              </a:ext>
            </a:extLst>
          </p:cNvPr>
          <p:cNvSpPr/>
          <p:nvPr/>
        </p:nvSpPr>
        <p:spPr>
          <a:xfrm>
            <a:off x="4342601" y="1896768"/>
            <a:ext cx="4149090" cy="438912"/>
          </a:xfrm>
          <a:custGeom>
            <a:avLst/>
            <a:gdLst>
              <a:gd name="connsiteX0" fmla="*/ 5532120 w 5532120"/>
              <a:gd name="connsiteY0" fmla="*/ 219456 h 585216"/>
              <a:gd name="connsiteX1" fmla="*/ 5074920 w 5532120"/>
              <a:gd name="connsiteY1" fmla="*/ 0 h 585216"/>
              <a:gd name="connsiteX2" fmla="*/ 4608576 w 5532120"/>
              <a:gd name="connsiteY2" fmla="*/ 219456 h 585216"/>
              <a:gd name="connsiteX3" fmla="*/ 4142232 w 5532120"/>
              <a:gd name="connsiteY3" fmla="*/ 374904 h 585216"/>
              <a:gd name="connsiteX4" fmla="*/ 3694176 w 5532120"/>
              <a:gd name="connsiteY4" fmla="*/ 73152 h 585216"/>
              <a:gd name="connsiteX5" fmla="*/ 3227832 w 5532120"/>
              <a:gd name="connsiteY5" fmla="*/ 448056 h 585216"/>
              <a:gd name="connsiteX6" fmla="*/ 2734056 w 5532120"/>
              <a:gd name="connsiteY6" fmla="*/ 585216 h 585216"/>
              <a:gd name="connsiteX7" fmla="*/ 2313432 w 5532120"/>
              <a:gd name="connsiteY7" fmla="*/ 585216 h 585216"/>
              <a:gd name="connsiteX8" fmla="*/ 1399032 w 5532120"/>
              <a:gd name="connsiteY8" fmla="*/ 219456 h 585216"/>
              <a:gd name="connsiteX9" fmla="*/ 466344 w 5532120"/>
              <a:gd name="connsiteY9" fmla="*/ 585216 h 585216"/>
              <a:gd name="connsiteX10" fmla="*/ 0 w 5532120"/>
              <a:gd name="connsiteY10" fmla="*/ 448056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2120" h="585216">
                <a:moveTo>
                  <a:pt x="5532120" y="219456"/>
                </a:moveTo>
                <a:lnTo>
                  <a:pt x="5074920" y="0"/>
                </a:lnTo>
                <a:lnTo>
                  <a:pt x="4608576" y="219456"/>
                </a:lnTo>
                <a:lnTo>
                  <a:pt x="4142232" y="374904"/>
                </a:lnTo>
                <a:lnTo>
                  <a:pt x="3694176" y="73152"/>
                </a:lnTo>
                <a:lnTo>
                  <a:pt x="3227832" y="448056"/>
                </a:lnTo>
                <a:lnTo>
                  <a:pt x="2734056" y="585216"/>
                </a:lnTo>
                <a:lnTo>
                  <a:pt x="2313432" y="585216"/>
                </a:lnTo>
                <a:lnTo>
                  <a:pt x="1399032" y="219456"/>
                </a:lnTo>
                <a:lnTo>
                  <a:pt x="466344" y="585216"/>
                </a:lnTo>
                <a:lnTo>
                  <a:pt x="0" y="448056"/>
                </a:lnTo>
              </a:path>
            </a:pathLst>
          </a:custGeom>
          <a:noFill/>
          <a:ln w="63500">
            <a:solidFill>
              <a:schemeClr val="accent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8" name="Freeform 7">
            <a:extLst>
              <a:ext uri="{FF2B5EF4-FFF2-40B4-BE49-F238E27FC236}">
                <a16:creationId xmlns:a16="http://schemas.microsoft.com/office/drawing/2014/main" id="{1154C9E6-0538-1A43-A602-DAA1A83BF255}"/>
              </a:ext>
            </a:extLst>
          </p:cNvPr>
          <p:cNvSpPr/>
          <p:nvPr/>
        </p:nvSpPr>
        <p:spPr>
          <a:xfrm>
            <a:off x="4342601" y="2335680"/>
            <a:ext cx="4149090" cy="1241298"/>
          </a:xfrm>
          <a:custGeom>
            <a:avLst/>
            <a:gdLst>
              <a:gd name="connsiteX0" fmla="*/ 5532120 w 5532120"/>
              <a:gd name="connsiteY0" fmla="*/ 813816 h 1655064"/>
              <a:gd name="connsiteX1" fmla="*/ 5056632 w 5532120"/>
              <a:gd name="connsiteY1" fmla="*/ 1197864 h 1655064"/>
              <a:gd name="connsiteX2" fmla="*/ 4599432 w 5532120"/>
              <a:gd name="connsiteY2" fmla="*/ 1655064 h 1655064"/>
              <a:gd name="connsiteX3" fmla="*/ 4160520 w 5532120"/>
              <a:gd name="connsiteY3" fmla="*/ 1591056 h 1655064"/>
              <a:gd name="connsiteX4" fmla="*/ 3675888 w 5532120"/>
              <a:gd name="connsiteY4" fmla="*/ 1426464 h 1655064"/>
              <a:gd name="connsiteX5" fmla="*/ 3218688 w 5532120"/>
              <a:gd name="connsiteY5" fmla="*/ 1426464 h 1655064"/>
              <a:gd name="connsiteX6" fmla="*/ 2304288 w 5532120"/>
              <a:gd name="connsiteY6" fmla="*/ 530352 h 1655064"/>
              <a:gd name="connsiteX7" fmla="*/ 1819656 w 5532120"/>
              <a:gd name="connsiteY7" fmla="*/ 914400 h 1655064"/>
              <a:gd name="connsiteX8" fmla="*/ 1371600 w 5532120"/>
              <a:gd name="connsiteY8" fmla="*/ 1051560 h 1655064"/>
              <a:gd name="connsiteX9" fmla="*/ 914400 w 5532120"/>
              <a:gd name="connsiteY9" fmla="*/ 905256 h 1655064"/>
              <a:gd name="connsiteX10" fmla="*/ 475488 w 5532120"/>
              <a:gd name="connsiteY10" fmla="*/ 512064 h 1655064"/>
              <a:gd name="connsiteX11" fmla="*/ 0 w 5532120"/>
              <a:gd name="connsiteY11" fmla="*/ 0 h 165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2120" h="1655064">
                <a:moveTo>
                  <a:pt x="5532120" y="813816"/>
                </a:moveTo>
                <a:lnTo>
                  <a:pt x="5056632" y="1197864"/>
                </a:lnTo>
                <a:lnTo>
                  <a:pt x="4599432" y="1655064"/>
                </a:lnTo>
                <a:lnTo>
                  <a:pt x="4160520" y="1591056"/>
                </a:lnTo>
                <a:lnTo>
                  <a:pt x="3675888" y="1426464"/>
                </a:lnTo>
                <a:lnTo>
                  <a:pt x="3218688" y="1426464"/>
                </a:lnTo>
                <a:lnTo>
                  <a:pt x="2304288" y="530352"/>
                </a:lnTo>
                <a:lnTo>
                  <a:pt x="1819656" y="914400"/>
                </a:lnTo>
                <a:lnTo>
                  <a:pt x="1371600" y="1051560"/>
                </a:lnTo>
                <a:lnTo>
                  <a:pt x="914400" y="905256"/>
                </a:lnTo>
                <a:lnTo>
                  <a:pt x="475488" y="512064"/>
                </a:lnTo>
                <a:lnTo>
                  <a:pt x="0" y="0"/>
                </a:lnTo>
              </a:path>
            </a:pathLst>
          </a:custGeom>
          <a:noFill/>
          <a:ln w="635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9" name="Freeform 8">
            <a:extLst>
              <a:ext uri="{FF2B5EF4-FFF2-40B4-BE49-F238E27FC236}">
                <a16:creationId xmlns:a16="http://schemas.microsoft.com/office/drawing/2014/main" id="{30F1136B-1643-274B-9BF9-96E33B272C5E}"/>
              </a:ext>
            </a:extLst>
          </p:cNvPr>
          <p:cNvSpPr/>
          <p:nvPr/>
        </p:nvSpPr>
        <p:spPr>
          <a:xfrm>
            <a:off x="4342601" y="2397402"/>
            <a:ext cx="4142232" cy="1687068"/>
          </a:xfrm>
          <a:custGeom>
            <a:avLst/>
            <a:gdLst>
              <a:gd name="connsiteX0" fmla="*/ 0 w 5522976"/>
              <a:gd name="connsiteY0" fmla="*/ 0 h 2249424"/>
              <a:gd name="connsiteX1" fmla="*/ 475488 w 5522976"/>
              <a:gd name="connsiteY1" fmla="*/ 146304 h 2249424"/>
              <a:gd name="connsiteX2" fmla="*/ 914400 w 5522976"/>
              <a:gd name="connsiteY2" fmla="*/ 1170432 h 2249424"/>
              <a:gd name="connsiteX3" fmla="*/ 1389888 w 5522976"/>
              <a:gd name="connsiteY3" fmla="*/ 1801368 h 2249424"/>
              <a:gd name="connsiteX4" fmla="*/ 1865376 w 5522976"/>
              <a:gd name="connsiteY4" fmla="*/ 1874520 h 2249424"/>
              <a:gd name="connsiteX5" fmla="*/ 2304288 w 5522976"/>
              <a:gd name="connsiteY5" fmla="*/ 2103120 h 2249424"/>
              <a:gd name="connsiteX6" fmla="*/ 2770632 w 5522976"/>
              <a:gd name="connsiteY6" fmla="*/ 2249424 h 2249424"/>
              <a:gd name="connsiteX7" fmla="*/ 4142232 w 5522976"/>
              <a:gd name="connsiteY7" fmla="*/ 2240280 h 2249424"/>
              <a:gd name="connsiteX8" fmla="*/ 5093208 w 5522976"/>
              <a:gd name="connsiteY8" fmla="*/ 2240280 h 2249424"/>
              <a:gd name="connsiteX9" fmla="*/ 5522976 w 5522976"/>
              <a:gd name="connsiteY9" fmla="*/ 2176272 h 224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2976" h="2249424">
                <a:moveTo>
                  <a:pt x="0" y="0"/>
                </a:moveTo>
                <a:lnTo>
                  <a:pt x="475488" y="146304"/>
                </a:lnTo>
                <a:lnTo>
                  <a:pt x="914400" y="1170432"/>
                </a:lnTo>
                <a:lnTo>
                  <a:pt x="1389888" y="1801368"/>
                </a:lnTo>
                <a:lnTo>
                  <a:pt x="1865376" y="1874520"/>
                </a:lnTo>
                <a:lnTo>
                  <a:pt x="2304288" y="2103120"/>
                </a:lnTo>
                <a:lnTo>
                  <a:pt x="2770632" y="2249424"/>
                </a:lnTo>
                <a:lnTo>
                  <a:pt x="4142232" y="2240280"/>
                </a:lnTo>
                <a:lnTo>
                  <a:pt x="5093208" y="2240280"/>
                </a:lnTo>
                <a:lnTo>
                  <a:pt x="5522976" y="2176272"/>
                </a:lnTo>
              </a:path>
            </a:pathLst>
          </a:custGeom>
          <a:noFill/>
          <a:ln w="63500">
            <a:solidFill>
              <a:schemeClr val="accent5">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C8EEBFEF-A79A-D045-9604-E5E4CC1A6D19}"/>
              </a:ext>
            </a:extLst>
          </p:cNvPr>
          <p:cNvSpPr txBox="1"/>
          <p:nvPr/>
        </p:nvSpPr>
        <p:spPr>
          <a:xfrm>
            <a:off x="4335743" y="3878015"/>
            <a:ext cx="58541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accent3"/>
                </a:solidFill>
                <a:effectLst/>
                <a:uLnTx/>
                <a:uFillTx/>
                <a:latin typeface="Arial"/>
                <a:ea typeface="+mn-ea"/>
                <a:cs typeface="+mn-cs"/>
              </a:rPr>
              <a:t>N = 20</a:t>
            </a:r>
          </a:p>
        </p:txBody>
      </p:sp>
      <p:sp>
        <p:nvSpPr>
          <p:cNvPr id="11" name="TextBox 10">
            <a:extLst>
              <a:ext uri="{FF2B5EF4-FFF2-40B4-BE49-F238E27FC236}">
                <a16:creationId xmlns:a16="http://schemas.microsoft.com/office/drawing/2014/main" id="{8EFC5B08-2454-9147-89BF-542E25D8B49B}"/>
              </a:ext>
            </a:extLst>
          </p:cNvPr>
          <p:cNvSpPr txBox="1"/>
          <p:nvPr/>
        </p:nvSpPr>
        <p:spPr>
          <a:xfrm>
            <a:off x="4335744" y="4389519"/>
            <a:ext cx="4241282"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chemeClr val="accent3"/>
                </a:solidFill>
                <a:effectLst/>
                <a:uLnTx/>
                <a:uFillTx/>
                <a:latin typeface="Arial"/>
                <a:ea typeface="+mn-ea"/>
                <a:cs typeface="+mn-cs"/>
              </a:rPr>
              <a:t>Time from Treatment Start (Weeks)</a:t>
            </a:r>
          </a:p>
        </p:txBody>
      </p:sp>
      <p:sp>
        <p:nvSpPr>
          <p:cNvPr id="12" name="TextBox 11">
            <a:extLst>
              <a:ext uri="{FF2B5EF4-FFF2-40B4-BE49-F238E27FC236}">
                <a16:creationId xmlns:a16="http://schemas.microsoft.com/office/drawing/2014/main" id="{0D02C471-2920-2E44-BE09-F0F0EA4E7CB7}"/>
              </a:ext>
            </a:extLst>
          </p:cNvPr>
          <p:cNvSpPr txBox="1"/>
          <p:nvPr/>
        </p:nvSpPr>
        <p:spPr>
          <a:xfrm rot="16200000">
            <a:off x="2443456" y="2590975"/>
            <a:ext cx="2735667"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chemeClr val="accent3"/>
                </a:solidFill>
                <a:effectLst/>
                <a:uLnTx/>
                <a:uFillTx/>
                <a:latin typeface="Arial"/>
                <a:ea typeface="+mn-ea"/>
                <a:cs typeface="+mn-cs"/>
              </a:rPr>
              <a:t>Depression Severity (MADRS)</a:t>
            </a:r>
          </a:p>
        </p:txBody>
      </p:sp>
      <p:sp>
        <p:nvSpPr>
          <p:cNvPr id="13" name="TextBox 12">
            <a:extLst>
              <a:ext uri="{FF2B5EF4-FFF2-40B4-BE49-F238E27FC236}">
                <a16:creationId xmlns:a16="http://schemas.microsoft.com/office/drawing/2014/main" id="{F0450D8B-1326-E947-9C89-3F45866E39D6}"/>
              </a:ext>
            </a:extLst>
          </p:cNvPr>
          <p:cNvSpPr txBox="1"/>
          <p:nvPr/>
        </p:nvSpPr>
        <p:spPr>
          <a:xfrm>
            <a:off x="417281" y="933829"/>
            <a:ext cx="8159745" cy="3347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75" b="1" i="0" u="none" strike="noStrike" kern="1200" cap="none" spc="0" normalizeH="0" baseline="0" noProof="0" dirty="0">
                <a:ln>
                  <a:noFill/>
                </a:ln>
                <a:solidFill>
                  <a:schemeClr val="accent3"/>
                </a:solidFill>
                <a:effectLst/>
                <a:uLnTx/>
                <a:uFillTx/>
                <a:latin typeface="Arial"/>
                <a:ea typeface="+mn-ea"/>
                <a:cs typeface="+mn-cs"/>
              </a:rPr>
              <a:t>Samples of MADRS Total Scores of Individuals Over 12 Weeks on the Same SSRI</a:t>
            </a:r>
          </a:p>
        </p:txBody>
      </p:sp>
    </p:spTree>
    <p:extLst>
      <p:ext uri="{BB962C8B-B14F-4D97-AF65-F5344CB8AC3E}">
        <p14:creationId xmlns:p14="http://schemas.microsoft.com/office/powerpoint/2010/main" val="266684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5756-BEC5-5941-B405-2029979BC2CE}"/>
              </a:ext>
            </a:extLst>
          </p:cNvPr>
          <p:cNvSpPr>
            <a:spLocks noGrp="1"/>
          </p:cNvSpPr>
          <p:nvPr>
            <p:ph type="title"/>
          </p:nvPr>
        </p:nvSpPr>
        <p:spPr>
          <a:xfrm>
            <a:off x="312234" y="187200"/>
            <a:ext cx="8530684" cy="458587"/>
          </a:xfrm>
        </p:spPr>
        <p:txBody>
          <a:bodyPr/>
          <a:lstStyle/>
          <a:p>
            <a:r>
              <a:rPr lang="en-US" sz="2800" dirty="0"/>
              <a:t>Factors Associated With Nonresponse</a:t>
            </a:r>
            <a:endParaRPr lang="en-US" dirty="0"/>
          </a:p>
        </p:txBody>
      </p:sp>
      <p:sp>
        <p:nvSpPr>
          <p:cNvPr id="3" name="Text Placeholder 2">
            <a:extLst>
              <a:ext uri="{FF2B5EF4-FFF2-40B4-BE49-F238E27FC236}">
                <a16:creationId xmlns:a16="http://schemas.microsoft.com/office/drawing/2014/main" id="{C5F9C347-DCA2-BA4A-A552-77C1A83E8985}"/>
              </a:ext>
            </a:extLst>
          </p:cNvPr>
          <p:cNvSpPr>
            <a:spLocks noGrp="1"/>
          </p:cNvSpPr>
          <p:nvPr>
            <p:ph type="body" sz="quarter" idx="10"/>
          </p:nvPr>
        </p:nvSpPr>
        <p:spPr>
          <a:xfrm>
            <a:off x="0" y="4828029"/>
            <a:ext cx="9144000" cy="315471"/>
          </a:xfrm>
        </p:spPr>
        <p:txBody>
          <a:bodyPr/>
          <a:lstStyle/>
          <a:p>
            <a:r>
              <a:rPr lang="en-US" dirty="0" err="1">
                <a:latin typeface="Arial" panose="020B0604020202020204" pitchFamily="34" charset="0"/>
                <a:cs typeface="Arial" panose="020B0604020202020204" pitchFamily="34" charset="0"/>
              </a:rPr>
              <a:t>Gaynes</a:t>
            </a:r>
            <a:r>
              <a:rPr lang="en-US" dirty="0">
                <a:latin typeface="Arial" panose="020B0604020202020204" pitchFamily="34" charset="0"/>
                <a:cs typeface="Arial" panose="020B0604020202020204" pitchFamily="34" charset="0"/>
              </a:rPr>
              <a:t> B. </a:t>
            </a:r>
            <a:r>
              <a:rPr lang="en-US" i="1" dirty="0">
                <a:latin typeface="Arial" panose="020B0604020202020204" pitchFamily="34" charset="0"/>
                <a:cs typeface="Arial" panose="020B0604020202020204" pitchFamily="34" charset="0"/>
              </a:rPr>
              <a:t>J Clin Psychiatry</a:t>
            </a:r>
            <a:r>
              <a:rPr lang="en-US" dirty="0">
                <a:latin typeface="Arial" panose="020B0604020202020204" pitchFamily="34" charset="0"/>
                <a:cs typeface="Arial" panose="020B0604020202020204" pitchFamily="34" charset="0"/>
              </a:rPr>
              <a:t>. 2009;70(S6):10-15.</a:t>
            </a:r>
          </a:p>
        </p:txBody>
      </p:sp>
      <p:sp>
        <p:nvSpPr>
          <p:cNvPr id="4" name="Content Placeholder 3">
            <a:extLst>
              <a:ext uri="{FF2B5EF4-FFF2-40B4-BE49-F238E27FC236}">
                <a16:creationId xmlns:a16="http://schemas.microsoft.com/office/drawing/2014/main" id="{C2789688-7AD8-284B-A764-6F69FC2B697A}"/>
              </a:ext>
            </a:extLst>
          </p:cNvPr>
          <p:cNvSpPr>
            <a:spLocks noGrp="1"/>
          </p:cNvSpPr>
          <p:nvPr>
            <p:ph sz="quarter" idx="11"/>
          </p:nvPr>
        </p:nvSpPr>
        <p:spPr/>
        <p:txBody>
          <a:bodyPr/>
          <a:lstStyle/>
          <a:p>
            <a:pPr>
              <a:spcBef>
                <a:spcPts val="576"/>
              </a:spcBef>
              <a:spcAft>
                <a:spcPts val="0"/>
              </a:spcAft>
            </a:pPr>
            <a:r>
              <a:rPr lang="en-US" sz="1800" dirty="0"/>
              <a:t>Misdiagnosis (e.g., bipolar disorder)</a:t>
            </a:r>
          </a:p>
          <a:p>
            <a:pPr>
              <a:spcBef>
                <a:spcPts val="576"/>
              </a:spcBef>
              <a:spcAft>
                <a:spcPts val="0"/>
              </a:spcAft>
            </a:pPr>
            <a:r>
              <a:rPr lang="en-US" sz="2000" dirty="0"/>
              <a:t>S</a:t>
            </a:r>
            <a:r>
              <a:rPr lang="en-US" sz="1800" dirty="0"/>
              <a:t>everity and chronicity of index episode</a:t>
            </a:r>
          </a:p>
          <a:p>
            <a:pPr>
              <a:spcBef>
                <a:spcPts val="576"/>
              </a:spcBef>
              <a:spcAft>
                <a:spcPts val="0"/>
              </a:spcAft>
            </a:pPr>
            <a:r>
              <a:rPr lang="en-US" sz="1800" dirty="0"/>
              <a:t>Specific depressive subtypes</a:t>
            </a:r>
          </a:p>
          <a:p>
            <a:pPr lvl="1">
              <a:spcBef>
                <a:spcPts val="576"/>
              </a:spcBef>
              <a:spcAft>
                <a:spcPts val="0"/>
              </a:spcAft>
            </a:pPr>
            <a:r>
              <a:rPr lang="en-US" sz="1600" dirty="0"/>
              <a:t>Psychotic depression, atypical depression, melancholic features</a:t>
            </a:r>
          </a:p>
          <a:p>
            <a:pPr>
              <a:spcBef>
                <a:spcPts val="576"/>
              </a:spcBef>
              <a:spcAft>
                <a:spcPts val="0"/>
              </a:spcAft>
            </a:pPr>
            <a:r>
              <a:rPr lang="en-US" sz="1800" dirty="0"/>
              <a:t>Psychiatric comorbidities</a:t>
            </a:r>
          </a:p>
          <a:p>
            <a:pPr lvl="1">
              <a:spcBef>
                <a:spcPts val="576"/>
              </a:spcBef>
              <a:spcAft>
                <a:spcPts val="0"/>
              </a:spcAft>
            </a:pPr>
            <a:r>
              <a:rPr lang="en-US" sz="1600" dirty="0"/>
              <a:t>Anxiety disorders, panic disorder, personality disorder</a:t>
            </a:r>
          </a:p>
          <a:p>
            <a:pPr>
              <a:spcBef>
                <a:spcPts val="576"/>
              </a:spcBef>
              <a:spcAft>
                <a:spcPts val="0"/>
              </a:spcAft>
            </a:pPr>
            <a:r>
              <a:rPr lang="en-US" sz="1800" dirty="0"/>
              <a:t>Medical comorbidities or unrecognized illness</a:t>
            </a:r>
          </a:p>
          <a:p>
            <a:pPr>
              <a:spcBef>
                <a:spcPts val="576"/>
              </a:spcBef>
              <a:spcAft>
                <a:spcPts val="0"/>
              </a:spcAft>
            </a:pPr>
            <a:r>
              <a:rPr lang="en-US" sz="1800" dirty="0"/>
              <a:t>Age at onset before 18 years</a:t>
            </a:r>
          </a:p>
          <a:p>
            <a:pPr>
              <a:spcBef>
                <a:spcPts val="576"/>
              </a:spcBef>
              <a:spcAft>
                <a:spcPts val="0"/>
              </a:spcAft>
            </a:pPr>
            <a:r>
              <a:rPr lang="en-US" sz="2000" dirty="0"/>
              <a:t>Alcohol or other s</a:t>
            </a:r>
            <a:r>
              <a:rPr lang="en-US" sz="1800" dirty="0"/>
              <a:t>ubstance abuse</a:t>
            </a:r>
          </a:p>
          <a:p>
            <a:pPr>
              <a:spcBef>
                <a:spcPts val="576"/>
              </a:spcBef>
              <a:spcAft>
                <a:spcPts val="0"/>
              </a:spcAft>
            </a:pPr>
            <a:r>
              <a:rPr lang="en-US" sz="2000" dirty="0"/>
              <a:t>Nonadherence</a:t>
            </a:r>
            <a:r>
              <a:rPr lang="en-US" sz="1800" dirty="0"/>
              <a:t> (typically 80+% of prescribed doses must be taken)</a:t>
            </a:r>
          </a:p>
          <a:p>
            <a:pPr>
              <a:spcBef>
                <a:spcPts val="576"/>
              </a:spcBef>
              <a:spcAft>
                <a:spcPts val="0"/>
              </a:spcAft>
            </a:pPr>
            <a:r>
              <a:rPr lang="en-US" sz="1800" dirty="0"/>
              <a:t>Pharmacokinetics, pharmacogenetics</a:t>
            </a:r>
          </a:p>
          <a:p>
            <a:endParaRPr lang="en-US" sz="2000" dirty="0"/>
          </a:p>
        </p:txBody>
      </p:sp>
    </p:spTree>
    <p:extLst>
      <p:ext uri="{BB962C8B-B14F-4D97-AF65-F5344CB8AC3E}">
        <p14:creationId xmlns:p14="http://schemas.microsoft.com/office/powerpoint/2010/main" val="24627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4F9254-BD02-B845-A9D7-3269BCCF7129}"/>
              </a:ext>
            </a:extLst>
          </p:cNvPr>
          <p:cNvSpPr>
            <a:spLocks noGrp="1"/>
          </p:cNvSpPr>
          <p:nvPr>
            <p:ph type="subTitle" idx="1"/>
          </p:nvPr>
        </p:nvSpPr>
        <p:spPr>
          <a:xfrm>
            <a:off x="317898" y="1284462"/>
            <a:ext cx="5658695" cy="1938992"/>
          </a:xfrm>
        </p:spPr>
        <p:txBody>
          <a:bodyPr/>
          <a:lstStyle/>
          <a:p>
            <a:r>
              <a:rPr lang="en-US" sz="2800" dirty="0"/>
              <a:t>Area Vice President of Palliative Care, Amedisys, Inc.</a:t>
            </a:r>
            <a:br>
              <a:rPr lang="en-US" sz="2800" dirty="0"/>
            </a:br>
            <a:r>
              <a:rPr lang="en-US" sz="2800" dirty="0"/>
              <a:t>Nashville, TN</a:t>
            </a:r>
          </a:p>
        </p:txBody>
      </p:sp>
      <p:sp>
        <p:nvSpPr>
          <p:cNvPr id="3" name="Title 2">
            <a:extLst>
              <a:ext uri="{FF2B5EF4-FFF2-40B4-BE49-F238E27FC236}">
                <a16:creationId xmlns:a16="http://schemas.microsoft.com/office/drawing/2014/main" id="{8A830FC9-48C1-7349-8179-529EB04C8448}"/>
              </a:ext>
            </a:extLst>
          </p:cNvPr>
          <p:cNvSpPr>
            <a:spLocks noGrp="1"/>
          </p:cNvSpPr>
          <p:nvPr>
            <p:ph type="ctrTitle"/>
          </p:nvPr>
        </p:nvSpPr>
        <p:spPr>
          <a:xfrm>
            <a:off x="317899" y="266344"/>
            <a:ext cx="5394960" cy="775597"/>
          </a:xfrm>
        </p:spPr>
        <p:txBody>
          <a:bodyPr/>
          <a:lstStyle/>
          <a:p>
            <a:r>
              <a:rPr lang="en-US" dirty="0"/>
              <a:t>Karen Hyden, PhD, APN-BC, MSN, MEd, ACHPN</a:t>
            </a:r>
          </a:p>
        </p:txBody>
      </p:sp>
    </p:spTree>
    <p:extLst>
      <p:ext uri="{BB962C8B-B14F-4D97-AF65-F5344CB8AC3E}">
        <p14:creationId xmlns:p14="http://schemas.microsoft.com/office/powerpoint/2010/main" val="44529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18427F-3B6F-EF48-B2EA-7759CEB4E7AA}"/>
              </a:ext>
            </a:extLst>
          </p:cNvPr>
          <p:cNvSpPr>
            <a:spLocks noGrp="1"/>
          </p:cNvSpPr>
          <p:nvPr>
            <p:ph type="body" sz="quarter" idx="10"/>
          </p:nvPr>
        </p:nvSpPr>
        <p:spPr>
          <a:xfrm>
            <a:off x="0" y="4438179"/>
            <a:ext cx="9144000" cy="705321"/>
          </a:xfrm>
        </p:spPr>
        <p:txBody>
          <a:bodyPr/>
          <a:lstStyle/>
          <a:p>
            <a:pPr marL="12700" indent="-31750"/>
            <a:r>
              <a:rPr lang="en-US" dirty="0"/>
              <a:t>*Percentages are reported as the remaining percent of those with each symptom at baseline that continued to have the symptoms at exit. Response was defined as ≥ 50% reduction in QIDS-SR</a:t>
            </a:r>
            <a:r>
              <a:rPr lang="en-US" baseline="-25000" dirty="0"/>
              <a:t>16</a:t>
            </a:r>
            <a:r>
              <a:rPr lang="en-US" dirty="0"/>
              <a:t>. Presence of symptoms was indicated by a QIDS-SR</a:t>
            </a:r>
            <a:r>
              <a:rPr lang="en-US" baseline="-25000" dirty="0"/>
              <a:t>16</a:t>
            </a:r>
            <a:r>
              <a:rPr lang="en-US" dirty="0"/>
              <a:t> domain score ≥ 1.</a:t>
            </a:r>
          </a:p>
          <a:p>
            <a:r>
              <a:rPr lang="en-US" dirty="0"/>
              <a:t>McClintock SM, et al. </a:t>
            </a:r>
            <a:r>
              <a:rPr lang="en-US" i="1" dirty="0"/>
              <a:t>J Clin </a:t>
            </a:r>
            <a:r>
              <a:rPr lang="en-US" i="1" dirty="0" err="1"/>
              <a:t>Psychopharmacol</a:t>
            </a:r>
            <a:r>
              <a:rPr lang="en-US" dirty="0"/>
              <a:t>. 2011;31:180-186.</a:t>
            </a:r>
          </a:p>
        </p:txBody>
      </p:sp>
      <p:sp>
        <p:nvSpPr>
          <p:cNvPr id="3" name="Title 2">
            <a:extLst>
              <a:ext uri="{FF2B5EF4-FFF2-40B4-BE49-F238E27FC236}">
                <a16:creationId xmlns:a16="http://schemas.microsoft.com/office/drawing/2014/main" id="{C9922ED4-929F-F44E-97C3-E4123673A311}"/>
              </a:ext>
            </a:extLst>
          </p:cNvPr>
          <p:cNvSpPr>
            <a:spLocks noGrp="1"/>
          </p:cNvSpPr>
          <p:nvPr>
            <p:ph type="title"/>
          </p:nvPr>
        </p:nvSpPr>
        <p:spPr>
          <a:xfrm>
            <a:off x="312234" y="-3469"/>
            <a:ext cx="8530684" cy="824841"/>
          </a:xfrm>
        </p:spPr>
        <p:txBody>
          <a:bodyPr/>
          <a:lstStyle/>
          <a:p>
            <a:r>
              <a:rPr lang="en-US" sz="2800" dirty="0"/>
              <a:t>What Does Failure to Remit Look Like in Those Who Respond to an Antidepressant?</a:t>
            </a:r>
          </a:p>
        </p:txBody>
      </p:sp>
      <p:graphicFrame>
        <p:nvGraphicFramePr>
          <p:cNvPr id="5" name="Content Placeholder 4">
            <a:extLst>
              <a:ext uri="{FF2B5EF4-FFF2-40B4-BE49-F238E27FC236}">
                <a16:creationId xmlns:a16="http://schemas.microsoft.com/office/drawing/2014/main" id="{96D1F23C-4D63-4540-84E1-56DCBB1C39A2}"/>
              </a:ext>
            </a:extLst>
          </p:cNvPr>
          <p:cNvGraphicFramePr>
            <a:graphicFrameLocks/>
          </p:cNvGraphicFramePr>
          <p:nvPr>
            <p:extLst>
              <p:ext uri="{D42A27DB-BD31-4B8C-83A1-F6EECF244321}">
                <p14:modId xmlns:p14="http://schemas.microsoft.com/office/powerpoint/2010/main" val="1394016706"/>
              </p:ext>
            </p:extLst>
          </p:nvPr>
        </p:nvGraphicFramePr>
        <p:xfrm>
          <a:off x="490537" y="1037796"/>
          <a:ext cx="8162925" cy="345089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5557E97-4C3F-FD44-A4A5-7CB0EC19180B}"/>
              </a:ext>
            </a:extLst>
          </p:cNvPr>
          <p:cNvSpPr txBox="1"/>
          <p:nvPr/>
        </p:nvSpPr>
        <p:spPr>
          <a:xfrm>
            <a:off x="502920" y="744918"/>
            <a:ext cx="8641080" cy="369332"/>
          </a:xfrm>
          <a:prstGeom prst="rect">
            <a:avLst/>
          </a:prstGeom>
          <a:noFill/>
        </p:spPr>
        <p:txBody>
          <a:bodyPr wrap="square" rtlCol="0">
            <a:spAutoFit/>
          </a:bodyPr>
          <a:lstStyle/>
          <a:p>
            <a:pPr defTabSz="685800"/>
            <a:r>
              <a:rPr lang="en-US" dirty="0">
                <a:solidFill>
                  <a:schemeClr val="accent3"/>
                </a:solidFill>
                <a:latin typeface="Arial"/>
              </a:rPr>
              <a:t>Proportion of responders who had symptoms at baseline that persisted at exit*</a:t>
            </a:r>
          </a:p>
        </p:txBody>
      </p:sp>
    </p:spTree>
    <p:extLst>
      <p:ext uri="{BB962C8B-B14F-4D97-AF65-F5344CB8AC3E}">
        <p14:creationId xmlns:p14="http://schemas.microsoft.com/office/powerpoint/2010/main" val="3963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B7CB-8FD9-E64A-BE8C-B3C1BA88EE20}"/>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Do We Reassess Too Late?</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F6484F8-0EA1-8C4F-8C7C-45384E7B64DF}"/>
              </a:ext>
            </a:extLst>
          </p:cNvPr>
          <p:cNvSpPr>
            <a:spLocks noGrp="1"/>
          </p:cNvSpPr>
          <p:nvPr>
            <p:ph type="body" sz="quarter" idx="10"/>
          </p:nvPr>
        </p:nvSpPr>
        <p:spPr/>
        <p:txBody>
          <a:bodyPr/>
          <a:lstStyle/>
          <a:p>
            <a:r>
              <a:rPr lang="en-US" altLang="en-US" dirty="0" err="1"/>
              <a:t>Szegedi</a:t>
            </a:r>
            <a:r>
              <a:rPr lang="en-US" altLang="en-US" dirty="0"/>
              <a:t> A, et al. </a:t>
            </a:r>
            <a:r>
              <a:rPr lang="en-US" altLang="en-US" i="1" dirty="0"/>
              <a:t>J Clin Psychiatry</a:t>
            </a:r>
            <a:r>
              <a:rPr lang="en-US" altLang="en-US" dirty="0"/>
              <a:t>. 2009;70:344-353.</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D74A9F93-4E08-5043-95EE-52E5E6BFD7BE}"/>
              </a:ext>
            </a:extLst>
          </p:cNvPr>
          <p:cNvSpPr>
            <a:spLocks noGrp="1"/>
          </p:cNvSpPr>
          <p:nvPr>
            <p:ph sz="quarter" idx="11"/>
          </p:nvPr>
        </p:nvSpPr>
        <p:spPr>
          <a:xfrm>
            <a:off x="312738" y="980769"/>
            <a:ext cx="8529637" cy="1056754"/>
          </a:xfrm>
        </p:spPr>
        <p:txBody>
          <a:bodyPr/>
          <a:lstStyle/>
          <a:p>
            <a:r>
              <a:rPr lang="en-US" altLang="en-US" sz="2100" dirty="0">
                <a:latin typeface="Arial" panose="020B0604020202020204" pitchFamily="34" charset="0"/>
                <a:cs typeface="Arial" panose="020B0604020202020204" pitchFamily="34" charset="0"/>
              </a:rPr>
              <a:t>Early improvement at 2 weeks predicts response</a:t>
            </a:r>
          </a:p>
          <a:p>
            <a:pPr lvl="1"/>
            <a:r>
              <a:rPr lang="en-US" altLang="en-US" sz="1800" dirty="0">
                <a:latin typeface="Arial" panose="020B0604020202020204" pitchFamily="34" charset="0"/>
                <a:cs typeface="Arial" panose="020B0604020202020204" pitchFamily="34" charset="0"/>
              </a:rPr>
              <a:t>Lack of improvement in the first 2 weeks of treatment may indicate the need to consider changes in management</a:t>
            </a: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marL="365760" lvl="1" indent="0">
              <a:buNone/>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Limitations: Included primarily patients with acute MDD; results may not apply to chronic or complicated depression.</a:t>
            </a:r>
          </a:p>
          <a:p>
            <a:pPr lvl="1"/>
            <a:endParaRPr lang="en-US" dirty="0">
              <a:latin typeface="Arial" panose="020B0604020202020204" pitchFamily="34" charset="0"/>
              <a:cs typeface="Arial" panose="020B0604020202020204" pitchFamily="34" charset="0"/>
            </a:endParaRPr>
          </a:p>
        </p:txBody>
      </p:sp>
      <p:graphicFrame>
        <p:nvGraphicFramePr>
          <p:cNvPr id="6" name="Object 22">
            <a:extLst>
              <a:ext uri="{FF2B5EF4-FFF2-40B4-BE49-F238E27FC236}">
                <a16:creationId xmlns:a16="http://schemas.microsoft.com/office/drawing/2014/main" id="{B0C931F6-26D5-864A-8A70-9C2B5888B309}"/>
              </a:ext>
            </a:extLst>
          </p:cNvPr>
          <p:cNvGraphicFramePr>
            <a:graphicFrameLocks/>
          </p:cNvGraphicFramePr>
          <p:nvPr>
            <p:extLst>
              <p:ext uri="{D42A27DB-BD31-4B8C-83A1-F6EECF244321}">
                <p14:modId xmlns:p14="http://schemas.microsoft.com/office/powerpoint/2010/main" val="188854213"/>
              </p:ext>
            </p:extLst>
          </p:nvPr>
        </p:nvGraphicFramePr>
        <p:xfrm>
          <a:off x="527852" y="2132848"/>
          <a:ext cx="3371850" cy="22006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23">
            <a:extLst>
              <a:ext uri="{FF2B5EF4-FFF2-40B4-BE49-F238E27FC236}">
                <a16:creationId xmlns:a16="http://schemas.microsoft.com/office/drawing/2014/main" id="{63BA8860-7E01-4F49-97F5-D2E77D3440A9}"/>
              </a:ext>
            </a:extLst>
          </p:cNvPr>
          <p:cNvGraphicFramePr>
            <a:graphicFrameLocks/>
          </p:cNvGraphicFramePr>
          <p:nvPr>
            <p:extLst>
              <p:ext uri="{D42A27DB-BD31-4B8C-83A1-F6EECF244321}">
                <p14:modId xmlns:p14="http://schemas.microsoft.com/office/powerpoint/2010/main" val="1394387359"/>
              </p:ext>
            </p:extLst>
          </p:nvPr>
        </p:nvGraphicFramePr>
        <p:xfrm>
          <a:off x="4824484" y="2149220"/>
          <a:ext cx="3543300" cy="222885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AC75D727-9D2A-1646-9854-4094D0FFF9DD}"/>
              </a:ext>
            </a:extLst>
          </p:cNvPr>
          <p:cNvSpPr txBox="1"/>
          <p:nvPr/>
        </p:nvSpPr>
        <p:spPr>
          <a:xfrm>
            <a:off x="3419060" y="2967841"/>
            <a:ext cx="2212187" cy="1131079"/>
          </a:xfrm>
          <a:prstGeom prst="rect">
            <a:avLst/>
          </a:prstGeom>
          <a:noFill/>
        </p:spPr>
        <p:txBody>
          <a:bodyPr wrap="square" rtlCol="0">
            <a:spAutoFit/>
          </a:bodyPr>
          <a:lstStyle/>
          <a:p>
            <a:pPr defTabSz="685800"/>
            <a:r>
              <a:rPr lang="en-US" sz="1350" dirty="0">
                <a:solidFill>
                  <a:schemeClr val="accent3"/>
                </a:solidFill>
                <a:latin typeface="Arial" panose="020B0604020202020204" pitchFamily="34" charset="0"/>
                <a:cs typeface="Arial" panose="020B0604020202020204" pitchFamily="34" charset="0"/>
              </a:rPr>
              <a:t>Went on to have a stable response at 4-8 weeks</a:t>
            </a:r>
          </a:p>
          <a:p>
            <a:pPr defTabSz="685800"/>
            <a:r>
              <a:rPr lang="en-US" sz="1350" dirty="0">
                <a:solidFill>
                  <a:schemeClr val="accent3"/>
                </a:solidFill>
                <a:latin typeface="Arial" panose="020B0604020202020204" pitchFamily="34" charset="0"/>
                <a:cs typeface="Arial" panose="020B0604020202020204" pitchFamily="34" charset="0"/>
              </a:rPr>
              <a:t>Did NOT go on to have a stable response at 4-8 weeks</a:t>
            </a:r>
          </a:p>
        </p:txBody>
      </p:sp>
      <p:sp>
        <p:nvSpPr>
          <p:cNvPr id="9" name="Rectangle 8">
            <a:extLst>
              <a:ext uri="{FF2B5EF4-FFF2-40B4-BE49-F238E27FC236}">
                <a16:creationId xmlns:a16="http://schemas.microsoft.com/office/drawing/2014/main" id="{B7DB4548-7FAB-A741-BBFA-1B58E7413DE3}"/>
              </a:ext>
            </a:extLst>
          </p:cNvPr>
          <p:cNvSpPr/>
          <p:nvPr/>
        </p:nvSpPr>
        <p:spPr>
          <a:xfrm>
            <a:off x="3282196" y="3039323"/>
            <a:ext cx="132944" cy="132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chemeClr val="accent3"/>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418BA86-BADD-F742-9062-B30E285296DA}"/>
              </a:ext>
            </a:extLst>
          </p:cNvPr>
          <p:cNvSpPr/>
          <p:nvPr/>
        </p:nvSpPr>
        <p:spPr>
          <a:xfrm>
            <a:off x="3282196" y="3462369"/>
            <a:ext cx="132944" cy="1329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69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13EC-19BD-9248-BFF1-17762BA10513}"/>
              </a:ext>
            </a:extLst>
          </p:cNvPr>
          <p:cNvSpPr>
            <a:spLocks noGrp="1"/>
          </p:cNvSpPr>
          <p:nvPr>
            <p:ph type="title"/>
          </p:nvPr>
        </p:nvSpPr>
        <p:spPr>
          <a:xfrm>
            <a:off x="616946" y="520172"/>
            <a:ext cx="7855026" cy="824841"/>
          </a:xfrm>
        </p:spPr>
        <p:txBody>
          <a:bodyPr/>
          <a:lstStyle/>
          <a:p>
            <a:r>
              <a:rPr lang="en-US" dirty="0"/>
              <a:t>Case Presentation:</a:t>
            </a:r>
            <a:br>
              <a:rPr lang="en-US" dirty="0"/>
            </a:br>
            <a:r>
              <a:rPr lang="en-US" dirty="0"/>
              <a:t>Barbara Gets Her Bounce Back</a:t>
            </a:r>
          </a:p>
        </p:txBody>
      </p:sp>
      <p:sp>
        <p:nvSpPr>
          <p:cNvPr id="3" name="Content Placeholder 2">
            <a:extLst>
              <a:ext uri="{FF2B5EF4-FFF2-40B4-BE49-F238E27FC236}">
                <a16:creationId xmlns:a16="http://schemas.microsoft.com/office/drawing/2014/main" id="{7AE95F0A-A943-EB45-BA89-E4D171BD40F8}"/>
              </a:ext>
            </a:extLst>
          </p:cNvPr>
          <p:cNvSpPr>
            <a:spLocks noGrp="1"/>
          </p:cNvSpPr>
          <p:nvPr>
            <p:ph idx="1"/>
          </p:nvPr>
        </p:nvSpPr>
        <p:spPr>
          <a:xfrm>
            <a:off x="854110" y="1330213"/>
            <a:ext cx="6207090" cy="3254224"/>
          </a:xfrm>
        </p:spPr>
        <p:txBody>
          <a:bodyPr/>
          <a:lstStyle/>
          <a:p>
            <a:pPr>
              <a:spcBef>
                <a:spcPts val="85"/>
              </a:spcBef>
              <a:spcAft>
                <a:spcPts val="85"/>
              </a:spcAft>
            </a:pPr>
            <a:r>
              <a:rPr lang="en-US" sz="1800" dirty="0">
                <a:latin typeface="Arial" panose="020B0604020202020204" pitchFamily="34" charset="0"/>
                <a:cs typeface="Arial" panose="020B0604020202020204" pitchFamily="34" charset="0"/>
              </a:rPr>
              <a:t>Adherence query revealed very good (not perfect) adherence</a:t>
            </a:r>
          </a:p>
          <a:p>
            <a:pPr>
              <a:spcBef>
                <a:spcPts val="85"/>
              </a:spcBef>
              <a:spcAft>
                <a:spcPts val="85"/>
              </a:spcAft>
            </a:pPr>
            <a:r>
              <a:rPr lang="en-US" sz="1800" dirty="0">
                <a:latin typeface="Arial" panose="020B0604020202020204" pitchFamily="34" charset="0"/>
                <a:cs typeface="Arial" panose="020B0604020202020204" pitchFamily="34" charset="0"/>
              </a:rPr>
              <a:t>She agreed to switch from sertraline 100 mg </a:t>
            </a:r>
            <a:r>
              <a:rPr lang="en-US" sz="1800" dirty="0" err="1">
                <a:latin typeface="Arial" panose="020B0604020202020204" pitchFamily="34" charset="0"/>
                <a:cs typeface="Arial" panose="020B0604020202020204" pitchFamily="34" charset="0"/>
              </a:rPr>
              <a:t>qd</a:t>
            </a:r>
            <a:r>
              <a:rPr lang="en-US" sz="1800" dirty="0">
                <a:latin typeface="Arial" panose="020B0604020202020204" pitchFamily="34" charset="0"/>
                <a:cs typeface="Arial" panose="020B0604020202020204" pitchFamily="34" charset="0"/>
              </a:rPr>
              <a:t> to vortioxetine 10 mg po </a:t>
            </a:r>
            <a:r>
              <a:rPr lang="en-US" sz="1800" dirty="0" err="1">
                <a:latin typeface="Arial" panose="020B0604020202020204" pitchFamily="34" charset="0"/>
                <a:cs typeface="Arial" panose="020B0604020202020204" pitchFamily="34" charset="0"/>
              </a:rPr>
              <a:t>qd</a:t>
            </a:r>
            <a:endParaRPr lang="en-US" sz="1800" dirty="0">
              <a:latin typeface="Arial" panose="020B0604020202020204" pitchFamily="34" charset="0"/>
              <a:cs typeface="Arial" panose="020B0604020202020204" pitchFamily="34" charset="0"/>
            </a:endParaRPr>
          </a:p>
          <a:p>
            <a:pPr>
              <a:spcBef>
                <a:spcPts val="85"/>
              </a:spcBef>
              <a:spcAft>
                <a:spcPts val="85"/>
              </a:spcAft>
            </a:pPr>
            <a:r>
              <a:rPr lang="en-US" sz="1800" dirty="0">
                <a:latin typeface="Arial" panose="020B0604020202020204" pitchFamily="34" charset="0"/>
                <a:cs typeface="Arial" panose="020B0604020202020204" pitchFamily="34" charset="0"/>
              </a:rPr>
              <a:t>When presented with non-pharmacologic options, she declined referral for formal MBCT, but agreed to some options:</a:t>
            </a:r>
          </a:p>
          <a:p>
            <a:pPr lvl="1">
              <a:spcBef>
                <a:spcPts val="85"/>
              </a:spcBef>
              <a:spcAft>
                <a:spcPts val="85"/>
              </a:spcAft>
            </a:pPr>
            <a:r>
              <a:rPr lang="en-US" sz="1600" dirty="0">
                <a:latin typeface="Arial" panose="020B0604020202020204" pitchFamily="34" charset="0"/>
                <a:cs typeface="Arial" panose="020B0604020202020204" pitchFamily="34" charset="0"/>
              </a:rPr>
              <a:t>Exercise (goal of 150 min walking per week)</a:t>
            </a:r>
          </a:p>
          <a:p>
            <a:pPr lvl="1">
              <a:spcBef>
                <a:spcPts val="85"/>
              </a:spcBef>
              <a:spcAft>
                <a:spcPts val="85"/>
              </a:spcAft>
            </a:pPr>
            <a:r>
              <a:rPr lang="en-US" sz="1600" dirty="0">
                <a:latin typeface="Arial" panose="020B0604020202020204" pitchFamily="34" charset="0"/>
                <a:cs typeface="Arial" panose="020B0604020202020204" pitchFamily="34" charset="0"/>
              </a:rPr>
              <a:t>Self-guided meditation (with an app)</a:t>
            </a:r>
          </a:p>
          <a:p>
            <a:pPr lvl="1">
              <a:spcBef>
                <a:spcPts val="85"/>
              </a:spcBef>
              <a:spcAft>
                <a:spcPts val="85"/>
              </a:spcAft>
            </a:pPr>
            <a:r>
              <a:rPr lang="en-US" sz="1600" dirty="0">
                <a:latin typeface="Arial" panose="020B0604020202020204" pitchFamily="34" charset="0"/>
                <a:cs typeface="Arial" panose="020B0604020202020204" pitchFamily="34" charset="0"/>
              </a:rPr>
              <a:t>Anti-inflammatory diet (with secondary goal of weight loss)</a:t>
            </a:r>
          </a:p>
          <a:p>
            <a:pPr>
              <a:spcBef>
                <a:spcPts val="85"/>
              </a:spcBef>
              <a:spcAft>
                <a:spcPts val="85"/>
              </a:spcAft>
            </a:pPr>
            <a:r>
              <a:rPr lang="en-US" sz="1800" dirty="0">
                <a:latin typeface="Arial" panose="020B0604020202020204" pitchFamily="34" charset="0"/>
                <a:cs typeface="Arial" panose="020B0604020202020204" pitchFamily="34" charset="0"/>
              </a:rPr>
              <a:t>At visit 4 (2 weeks after starting vortioxetine), her PHQ-9 was down to 8, with item 9 score of 0; GAD-7 was 4</a:t>
            </a:r>
          </a:p>
          <a:p>
            <a:pPr>
              <a:spcBef>
                <a:spcPts val="85"/>
              </a:spcBef>
              <a:spcAft>
                <a:spcPts val="85"/>
              </a:spcAft>
            </a:pPr>
            <a:endParaRPr lang="en-US" sz="2000" dirty="0"/>
          </a:p>
        </p:txBody>
      </p:sp>
      <p:pic>
        <p:nvPicPr>
          <p:cNvPr id="6" name="Picture Placeholder 6">
            <a:extLst>
              <a:ext uri="{FF2B5EF4-FFF2-40B4-BE49-F238E27FC236}">
                <a16:creationId xmlns:a16="http://schemas.microsoft.com/office/drawing/2014/main" id="{B250EE34-02D7-164A-B083-AD577C5BE713}"/>
              </a:ext>
            </a:extLst>
          </p:cNvPr>
          <p:cNvPicPr>
            <a:picLocks noChangeAspect="1"/>
          </p:cNvPicPr>
          <p:nvPr/>
        </p:nvPicPr>
        <p:blipFill rotWithShape="1">
          <a:blip r:embed="rId3"/>
          <a:srcRect l="27566" t="1506" r="26262" b="58400"/>
          <a:stretch/>
        </p:blipFill>
        <p:spPr>
          <a:xfrm>
            <a:off x="7125986" y="703299"/>
            <a:ext cx="1163904" cy="1515139"/>
          </a:xfrm>
          <a:prstGeom prst="rect">
            <a:avLst/>
          </a:prstGeom>
          <a:ln w="28575">
            <a:solidFill>
              <a:schemeClr val="accent2"/>
            </a:solidFill>
          </a:ln>
        </p:spPr>
      </p:pic>
    </p:spTree>
    <p:extLst>
      <p:ext uri="{BB962C8B-B14F-4D97-AF65-F5344CB8AC3E}">
        <p14:creationId xmlns:p14="http://schemas.microsoft.com/office/powerpoint/2010/main" val="150599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8F09F0-7100-4947-B7A4-67974DA7DA59}"/>
              </a:ext>
            </a:extLst>
          </p:cNvPr>
          <p:cNvSpPr>
            <a:spLocks noGrp="1"/>
          </p:cNvSpPr>
          <p:nvPr>
            <p:ph type="title"/>
          </p:nvPr>
        </p:nvSpPr>
        <p:spPr>
          <a:xfrm>
            <a:off x="499691" y="797506"/>
            <a:ext cx="3846789" cy="458587"/>
          </a:xfrm>
        </p:spPr>
        <p:txBody>
          <a:bodyPr>
            <a:noAutofit/>
          </a:bodyPr>
          <a:lstStyle/>
          <a:p>
            <a:r>
              <a:rPr lang="en-US" sz="1700" dirty="0"/>
              <a:t>Barbara’s PHQ-9 Score: Visit 1</a:t>
            </a:r>
          </a:p>
        </p:txBody>
      </p:sp>
      <p:grpSp>
        <p:nvGrpSpPr>
          <p:cNvPr id="35" name="Group 34">
            <a:extLst>
              <a:ext uri="{FF2B5EF4-FFF2-40B4-BE49-F238E27FC236}">
                <a16:creationId xmlns:a16="http://schemas.microsoft.com/office/drawing/2014/main" id="{8C6D7643-AA95-4C4C-B26D-805740EEAFFB}"/>
              </a:ext>
            </a:extLst>
          </p:cNvPr>
          <p:cNvGrpSpPr/>
          <p:nvPr/>
        </p:nvGrpSpPr>
        <p:grpSpPr>
          <a:xfrm>
            <a:off x="4486546" y="1197379"/>
            <a:ext cx="3102784" cy="3176916"/>
            <a:chOff x="6144123" y="1789711"/>
            <a:chExt cx="4303089" cy="4306824"/>
          </a:xfrm>
        </p:grpSpPr>
        <p:pic>
          <p:nvPicPr>
            <p:cNvPr id="8" name="Picture 7" descr="12587-TBRI_C08_Tearpad-1.jpg">
              <a:extLst>
                <a:ext uri="{FF2B5EF4-FFF2-40B4-BE49-F238E27FC236}">
                  <a16:creationId xmlns:a16="http://schemas.microsoft.com/office/drawing/2014/main" id="{9C09462D-728C-CF48-8D33-11C321E847E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t="15295" b="3895"/>
            <a:stretch/>
          </p:blipFill>
          <p:spPr bwMode="auto">
            <a:xfrm>
              <a:off x="6144123" y="1789711"/>
              <a:ext cx="4303089" cy="4306824"/>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C51AE837-D864-B540-8AB8-3989F1D8AB9E}"/>
                </a:ext>
              </a:extLst>
            </p:cNvPr>
            <p:cNvGrpSpPr/>
            <p:nvPr/>
          </p:nvGrpSpPr>
          <p:grpSpPr>
            <a:xfrm>
              <a:off x="8861621" y="2214649"/>
              <a:ext cx="505415" cy="2069549"/>
              <a:chOff x="7100254" y="1293419"/>
              <a:chExt cx="683346" cy="2538792"/>
            </a:xfrm>
          </p:grpSpPr>
          <p:sp>
            <p:nvSpPr>
              <p:cNvPr id="9" name="Oval 8">
                <a:extLst>
                  <a:ext uri="{FF2B5EF4-FFF2-40B4-BE49-F238E27FC236}">
                    <a16:creationId xmlns:a16="http://schemas.microsoft.com/office/drawing/2014/main" id="{7BD3EFFF-D154-4640-B0A4-58DF588F271A}"/>
                  </a:ext>
                </a:extLst>
              </p:cNvPr>
              <p:cNvSpPr/>
              <p:nvPr/>
            </p:nvSpPr>
            <p:spPr>
              <a:xfrm>
                <a:off x="7100254" y="3639264"/>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2" name="Oval 11">
                <a:extLst>
                  <a:ext uri="{FF2B5EF4-FFF2-40B4-BE49-F238E27FC236}">
                    <a16:creationId xmlns:a16="http://schemas.microsoft.com/office/drawing/2014/main" id="{188B1686-6D14-F545-8C65-5C9984705B4F}"/>
                  </a:ext>
                </a:extLst>
              </p:cNvPr>
              <p:cNvSpPr/>
              <p:nvPr/>
            </p:nvSpPr>
            <p:spPr>
              <a:xfrm>
                <a:off x="7599396" y="1293419"/>
                <a:ext cx="176168"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Oval 12">
                <a:extLst>
                  <a:ext uri="{FF2B5EF4-FFF2-40B4-BE49-F238E27FC236}">
                    <a16:creationId xmlns:a16="http://schemas.microsoft.com/office/drawing/2014/main" id="{902A35A1-3A58-C846-8083-59AF29E1AC2E}"/>
                  </a:ext>
                </a:extLst>
              </p:cNvPr>
              <p:cNvSpPr/>
              <p:nvPr/>
            </p:nvSpPr>
            <p:spPr>
              <a:xfrm>
                <a:off x="7602891" y="1505705"/>
                <a:ext cx="176168"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Oval 13">
                <a:extLst>
                  <a:ext uri="{FF2B5EF4-FFF2-40B4-BE49-F238E27FC236}">
                    <a16:creationId xmlns:a16="http://schemas.microsoft.com/office/drawing/2014/main" id="{2F11201F-572B-DC48-9A27-FFCA6A446868}"/>
                  </a:ext>
                </a:extLst>
              </p:cNvPr>
              <p:cNvSpPr/>
              <p:nvPr/>
            </p:nvSpPr>
            <p:spPr>
              <a:xfrm>
                <a:off x="7600425" y="1748691"/>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Oval 14">
                <a:extLst>
                  <a:ext uri="{FF2B5EF4-FFF2-40B4-BE49-F238E27FC236}">
                    <a16:creationId xmlns:a16="http://schemas.microsoft.com/office/drawing/2014/main" id="{1112B2C9-A4F1-204C-A9B0-44EE05E679F5}"/>
                  </a:ext>
                </a:extLst>
              </p:cNvPr>
              <p:cNvSpPr/>
              <p:nvPr/>
            </p:nvSpPr>
            <p:spPr>
              <a:xfrm>
                <a:off x="7598000" y="1980785"/>
                <a:ext cx="176171"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 name="Oval 15">
                <a:extLst>
                  <a:ext uri="{FF2B5EF4-FFF2-40B4-BE49-F238E27FC236}">
                    <a16:creationId xmlns:a16="http://schemas.microsoft.com/office/drawing/2014/main" id="{9EA160EA-FF88-C244-9340-105DDD8D54A5}"/>
                  </a:ext>
                </a:extLst>
              </p:cNvPr>
              <p:cNvSpPr/>
              <p:nvPr/>
            </p:nvSpPr>
            <p:spPr>
              <a:xfrm>
                <a:off x="7599745" y="2458428"/>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Oval 16">
                <a:extLst>
                  <a:ext uri="{FF2B5EF4-FFF2-40B4-BE49-F238E27FC236}">
                    <a16:creationId xmlns:a16="http://schemas.microsoft.com/office/drawing/2014/main" id="{26BCF746-70A6-C844-83D8-B90D0172F1B7}"/>
                  </a:ext>
                </a:extLst>
              </p:cNvPr>
              <p:cNvSpPr/>
              <p:nvPr/>
            </p:nvSpPr>
            <p:spPr>
              <a:xfrm>
                <a:off x="7607431" y="2769140"/>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Oval 17">
                <a:extLst>
                  <a:ext uri="{FF2B5EF4-FFF2-40B4-BE49-F238E27FC236}">
                    <a16:creationId xmlns:a16="http://schemas.microsoft.com/office/drawing/2014/main" id="{DD90F844-FBF3-6B42-A5B7-C1F48610A025}"/>
                  </a:ext>
                </a:extLst>
              </p:cNvPr>
              <p:cNvSpPr/>
              <p:nvPr/>
            </p:nvSpPr>
            <p:spPr>
              <a:xfrm>
                <a:off x="7584023" y="3212026"/>
                <a:ext cx="176168"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Oval 18">
                <a:extLst>
                  <a:ext uri="{FF2B5EF4-FFF2-40B4-BE49-F238E27FC236}">
                    <a16:creationId xmlns:a16="http://schemas.microsoft.com/office/drawing/2014/main" id="{3080A499-852A-344B-87B8-C138553A7B5A}"/>
                  </a:ext>
                </a:extLst>
              </p:cNvPr>
              <p:cNvSpPr/>
              <p:nvPr/>
            </p:nvSpPr>
            <p:spPr>
              <a:xfrm>
                <a:off x="7600791" y="2222336"/>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grpSp>
        <p:nvGrpSpPr>
          <p:cNvPr id="22" name="Group 21">
            <a:extLst>
              <a:ext uri="{FF2B5EF4-FFF2-40B4-BE49-F238E27FC236}">
                <a16:creationId xmlns:a16="http://schemas.microsoft.com/office/drawing/2014/main" id="{3F7CE2A7-3036-A849-AC8F-7DFB07EAF56A}"/>
              </a:ext>
            </a:extLst>
          </p:cNvPr>
          <p:cNvGrpSpPr/>
          <p:nvPr/>
        </p:nvGrpSpPr>
        <p:grpSpPr>
          <a:xfrm>
            <a:off x="702648" y="1197379"/>
            <a:ext cx="3400692" cy="3182495"/>
            <a:chOff x="3426041" y="772132"/>
            <a:chExt cx="5818208" cy="5283575"/>
          </a:xfrm>
        </p:grpSpPr>
        <p:pic>
          <p:nvPicPr>
            <p:cNvPr id="23" name="Picture 22" descr="12587-TBRI_C08_Tearpad-1.jpg">
              <a:extLst>
                <a:ext uri="{FF2B5EF4-FFF2-40B4-BE49-F238E27FC236}">
                  <a16:creationId xmlns:a16="http://schemas.microsoft.com/office/drawing/2014/main" id="{77940148-6546-8A4A-9DAF-8CAA351AEC6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t="15295" b="3895"/>
            <a:stretch/>
          </p:blipFill>
          <p:spPr bwMode="auto">
            <a:xfrm>
              <a:off x="3426041" y="772132"/>
              <a:ext cx="5818208" cy="5283575"/>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75DA9C76-D6BB-0346-AFC0-DF292CD175D8}"/>
                </a:ext>
              </a:extLst>
            </p:cNvPr>
            <p:cNvGrpSpPr/>
            <p:nvPr/>
          </p:nvGrpSpPr>
          <p:grpSpPr>
            <a:xfrm>
              <a:off x="7600425" y="1293419"/>
              <a:ext cx="722852" cy="2538792"/>
              <a:chOff x="7600425" y="1293419"/>
              <a:chExt cx="722852" cy="2538792"/>
            </a:xfrm>
          </p:grpSpPr>
          <p:sp>
            <p:nvSpPr>
              <p:cNvPr id="25" name="Oval 24">
                <a:extLst>
                  <a:ext uri="{FF2B5EF4-FFF2-40B4-BE49-F238E27FC236}">
                    <a16:creationId xmlns:a16="http://schemas.microsoft.com/office/drawing/2014/main" id="{C44F65BC-E1E9-774E-8B2C-6121315643D7}"/>
                  </a:ext>
                </a:extLst>
              </p:cNvPr>
              <p:cNvSpPr/>
              <p:nvPr/>
            </p:nvSpPr>
            <p:spPr>
              <a:xfrm>
                <a:off x="7600426" y="3639264"/>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6" name="Oval 25">
                <a:extLst>
                  <a:ext uri="{FF2B5EF4-FFF2-40B4-BE49-F238E27FC236}">
                    <a16:creationId xmlns:a16="http://schemas.microsoft.com/office/drawing/2014/main" id="{E263C0DD-DBBA-6B45-AD1E-58E622F21D1F}"/>
                  </a:ext>
                </a:extLst>
              </p:cNvPr>
              <p:cNvSpPr/>
              <p:nvPr/>
            </p:nvSpPr>
            <p:spPr>
              <a:xfrm>
                <a:off x="8137321" y="1293419"/>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7" name="Oval 26">
                <a:extLst>
                  <a:ext uri="{FF2B5EF4-FFF2-40B4-BE49-F238E27FC236}">
                    <a16:creationId xmlns:a16="http://schemas.microsoft.com/office/drawing/2014/main" id="{C34BA714-4813-A34A-89F6-BFF4F8146575}"/>
                  </a:ext>
                </a:extLst>
              </p:cNvPr>
              <p:cNvSpPr/>
              <p:nvPr/>
            </p:nvSpPr>
            <p:spPr>
              <a:xfrm>
                <a:off x="8121941" y="1505704"/>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8" name="Oval 27">
                <a:extLst>
                  <a:ext uri="{FF2B5EF4-FFF2-40B4-BE49-F238E27FC236}">
                    <a16:creationId xmlns:a16="http://schemas.microsoft.com/office/drawing/2014/main" id="{C61F5325-A4ED-D240-9A1D-D386E39870A1}"/>
                  </a:ext>
                </a:extLst>
              </p:cNvPr>
              <p:cNvSpPr/>
              <p:nvPr/>
            </p:nvSpPr>
            <p:spPr>
              <a:xfrm>
                <a:off x="7600425" y="1748691"/>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9" name="Oval 28">
                <a:extLst>
                  <a:ext uri="{FF2B5EF4-FFF2-40B4-BE49-F238E27FC236}">
                    <a16:creationId xmlns:a16="http://schemas.microsoft.com/office/drawing/2014/main" id="{4ACE6BBF-D653-8941-9214-954993F6998E}"/>
                  </a:ext>
                </a:extLst>
              </p:cNvPr>
              <p:cNvSpPr/>
              <p:nvPr/>
            </p:nvSpPr>
            <p:spPr>
              <a:xfrm>
                <a:off x="8135923" y="1980786"/>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 name="Oval 29">
                <a:extLst>
                  <a:ext uri="{FF2B5EF4-FFF2-40B4-BE49-F238E27FC236}">
                    <a16:creationId xmlns:a16="http://schemas.microsoft.com/office/drawing/2014/main" id="{BA7AB349-57A1-BF42-9260-B1B5C653147D}"/>
                  </a:ext>
                </a:extLst>
              </p:cNvPr>
              <p:cNvSpPr/>
              <p:nvPr/>
            </p:nvSpPr>
            <p:spPr>
              <a:xfrm>
                <a:off x="8147108" y="2458428"/>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Oval 30">
                <a:extLst>
                  <a:ext uri="{FF2B5EF4-FFF2-40B4-BE49-F238E27FC236}">
                    <a16:creationId xmlns:a16="http://schemas.microsoft.com/office/drawing/2014/main" id="{60E72786-2BA8-4D4C-8DD3-E5F6BCB7C940}"/>
                  </a:ext>
                </a:extLst>
              </p:cNvPr>
              <p:cNvSpPr/>
              <p:nvPr/>
            </p:nvSpPr>
            <p:spPr>
              <a:xfrm>
                <a:off x="8135923" y="2769140"/>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2" name="Oval 31">
                <a:extLst>
                  <a:ext uri="{FF2B5EF4-FFF2-40B4-BE49-F238E27FC236}">
                    <a16:creationId xmlns:a16="http://schemas.microsoft.com/office/drawing/2014/main" id="{064B4B3F-1659-A848-8C1C-5EB1FEBEFA0A}"/>
                  </a:ext>
                </a:extLst>
              </p:cNvPr>
              <p:cNvSpPr/>
              <p:nvPr/>
            </p:nvSpPr>
            <p:spPr>
              <a:xfrm>
                <a:off x="8121941" y="3212026"/>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3" name="Oval 32">
                <a:extLst>
                  <a:ext uri="{FF2B5EF4-FFF2-40B4-BE49-F238E27FC236}">
                    <a16:creationId xmlns:a16="http://schemas.microsoft.com/office/drawing/2014/main" id="{13A57FBC-28CA-5044-B24A-EACA5E7AC4D4}"/>
                  </a:ext>
                </a:extLst>
              </p:cNvPr>
              <p:cNvSpPr/>
              <p:nvPr/>
            </p:nvSpPr>
            <p:spPr>
              <a:xfrm>
                <a:off x="8138719" y="2222336"/>
                <a:ext cx="176169" cy="19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sp>
        <p:nvSpPr>
          <p:cNvPr id="34" name="Title 10">
            <a:extLst>
              <a:ext uri="{FF2B5EF4-FFF2-40B4-BE49-F238E27FC236}">
                <a16:creationId xmlns:a16="http://schemas.microsoft.com/office/drawing/2014/main" id="{9D16533C-9BE8-684E-A2C1-64DF5A703F88}"/>
              </a:ext>
            </a:extLst>
          </p:cNvPr>
          <p:cNvSpPr txBox="1">
            <a:spLocks/>
          </p:cNvSpPr>
          <p:nvPr/>
        </p:nvSpPr>
        <p:spPr>
          <a:xfrm>
            <a:off x="4288222" y="765931"/>
            <a:ext cx="3559364" cy="458587"/>
          </a:xfrm>
          <a:prstGeom prst="rect">
            <a:avLst/>
          </a:prstGeom>
          <a:effectLst/>
        </p:spPr>
        <p:txBody>
          <a:bodyPr vert="horz" lIns="171450" tIns="34290" rIns="68580" bIns="34290" rtlCol="0" anchor="ctr">
            <a:normAutofit/>
          </a:bodyPr>
          <a:lstStyle>
            <a:lvl1pPr algn="l" defTabSz="914400" rtl="0" eaLnBrk="1" latinLnBrk="0" hangingPunct="1">
              <a:lnSpc>
                <a:spcPct val="90000"/>
              </a:lnSpc>
              <a:spcBef>
                <a:spcPct val="0"/>
              </a:spcBef>
              <a:buNone/>
              <a:defRPr sz="3733" kern="1200">
                <a:solidFill>
                  <a:schemeClr val="accent1"/>
                </a:solidFill>
                <a:effectLst/>
                <a:latin typeface="+mj-lt"/>
                <a:ea typeface="+mj-ea"/>
                <a:cs typeface="+mj-cs"/>
              </a:defRPr>
            </a:lvl1pPr>
          </a:lstStyle>
          <a:p>
            <a:r>
              <a:rPr lang="en-US" sz="1700" b="1" dirty="0"/>
              <a:t>Barbara’s PHQ-9 Score: Visit 4</a:t>
            </a:r>
          </a:p>
        </p:txBody>
      </p:sp>
      <p:pic>
        <p:nvPicPr>
          <p:cNvPr id="36" name="Picture Placeholder 6">
            <a:extLst>
              <a:ext uri="{FF2B5EF4-FFF2-40B4-BE49-F238E27FC236}">
                <a16:creationId xmlns:a16="http://schemas.microsoft.com/office/drawing/2014/main" id="{29230D53-1B82-0947-9E09-B081BDF8CA6E}"/>
              </a:ext>
            </a:extLst>
          </p:cNvPr>
          <p:cNvPicPr>
            <a:picLocks noChangeAspect="1"/>
          </p:cNvPicPr>
          <p:nvPr/>
        </p:nvPicPr>
        <p:blipFill rotWithShape="1">
          <a:blip r:embed="rId5"/>
          <a:srcRect l="27566" t="1506" r="26262" b="58400"/>
          <a:stretch/>
        </p:blipFill>
        <p:spPr>
          <a:xfrm>
            <a:off x="7693308" y="647247"/>
            <a:ext cx="678320" cy="883019"/>
          </a:xfrm>
          <a:prstGeom prst="rect">
            <a:avLst/>
          </a:prstGeom>
          <a:ln w="28575">
            <a:solidFill>
              <a:schemeClr val="accent2"/>
            </a:solidFill>
          </a:ln>
        </p:spPr>
      </p:pic>
    </p:spTree>
    <p:extLst>
      <p:ext uri="{BB962C8B-B14F-4D97-AF65-F5344CB8AC3E}">
        <p14:creationId xmlns:p14="http://schemas.microsoft.com/office/powerpoint/2010/main" val="202035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CB3435-8BC5-F249-977F-46C97FD9F633}"/>
              </a:ext>
            </a:extLst>
          </p:cNvPr>
          <p:cNvSpPr>
            <a:spLocks noGrp="1"/>
          </p:cNvSpPr>
          <p:nvPr>
            <p:ph type="body" sz="quarter" idx="10"/>
          </p:nvPr>
        </p:nvSpPr>
        <p:spPr>
          <a:xfrm>
            <a:off x="0" y="4828029"/>
            <a:ext cx="9144000" cy="315471"/>
          </a:xfrm>
        </p:spPr>
        <p:txBody>
          <a:bodyPr/>
          <a:lstStyle/>
          <a:p>
            <a:r>
              <a:rPr lang="en-US" dirty="0">
                <a:latin typeface="Arial" panose="020B0604020202020204" pitchFamily="34" charset="0"/>
                <a:cs typeface="Arial" panose="020B0604020202020204" pitchFamily="34" charset="0"/>
              </a:rPr>
              <a:t>Rush AJ, et al. </a:t>
            </a:r>
            <a:r>
              <a:rPr lang="en-US" i="1" dirty="0">
                <a:latin typeface="Arial" panose="020B0604020202020204" pitchFamily="34" charset="0"/>
                <a:cs typeface="Arial" panose="020B0604020202020204" pitchFamily="34" charset="0"/>
              </a:rPr>
              <a:t>Am J Psychiatry</a:t>
            </a:r>
            <a:r>
              <a:rPr lang="en-US" dirty="0">
                <a:latin typeface="Arial" panose="020B0604020202020204" pitchFamily="34" charset="0"/>
                <a:cs typeface="Arial" panose="020B0604020202020204" pitchFamily="34" charset="0"/>
              </a:rPr>
              <a:t>. 2006;163:1905-1917.</a:t>
            </a:r>
          </a:p>
        </p:txBody>
      </p:sp>
      <p:sp>
        <p:nvSpPr>
          <p:cNvPr id="3" name="Title 2">
            <a:extLst>
              <a:ext uri="{FF2B5EF4-FFF2-40B4-BE49-F238E27FC236}">
                <a16:creationId xmlns:a16="http://schemas.microsoft.com/office/drawing/2014/main" id="{CB58EB28-F66C-3E4A-98C8-5BBB5DD73BDC}"/>
              </a:ext>
            </a:extLst>
          </p:cNvPr>
          <p:cNvSpPr>
            <a:spLocks noGrp="1"/>
          </p:cNvSpPr>
          <p:nvPr>
            <p:ph type="title"/>
          </p:nvPr>
        </p:nvSpPr>
        <p:spPr>
          <a:xfrm>
            <a:off x="312234" y="-3469"/>
            <a:ext cx="8530684" cy="824841"/>
          </a:xfrm>
        </p:spPr>
        <p:txBody>
          <a:bodyPr/>
          <a:lstStyle/>
          <a:p>
            <a:r>
              <a:rPr lang="en-US" sz="2800" dirty="0">
                <a:latin typeface="Arial" panose="020B0604020202020204" pitchFamily="34" charset="0"/>
                <a:cs typeface="Arial" panose="020B0604020202020204" pitchFamily="34" charset="0"/>
              </a:rPr>
              <a:t>STAR</a:t>
            </a:r>
            <a:r>
              <a:rPr lang="en-US" sz="2800" baseline="300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D Trial: Remission Rates Double With Stepwise, Algorithmic Treatment</a:t>
            </a:r>
          </a:p>
        </p:txBody>
      </p:sp>
      <p:grpSp>
        <p:nvGrpSpPr>
          <p:cNvPr id="6" name="Group 80">
            <a:extLst>
              <a:ext uri="{FF2B5EF4-FFF2-40B4-BE49-F238E27FC236}">
                <a16:creationId xmlns:a16="http://schemas.microsoft.com/office/drawing/2014/main" id="{54F4E9F8-CCE5-6242-A95B-B24F749FC597}"/>
              </a:ext>
            </a:extLst>
          </p:cNvPr>
          <p:cNvGrpSpPr/>
          <p:nvPr/>
        </p:nvGrpSpPr>
        <p:grpSpPr>
          <a:xfrm>
            <a:off x="5755588" y="1189964"/>
            <a:ext cx="1733893" cy="2093978"/>
            <a:chOff x="4800733" y="1864682"/>
            <a:chExt cx="2510399" cy="2791971"/>
          </a:xfrm>
        </p:grpSpPr>
        <p:sp>
          <p:nvSpPr>
            <p:cNvPr id="9" name="TextBox 8">
              <a:extLst>
                <a:ext uri="{FF2B5EF4-FFF2-40B4-BE49-F238E27FC236}">
                  <a16:creationId xmlns:a16="http://schemas.microsoft.com/office/drawing/2014/main" id="{E2B34452-FFF1-114C-89C3-A51276AB69CB}"/>
                </a:ext>
              </a:extLst>
            </p:cNvPr>
            <p:cNvSpPr txBox="1"/>
            <p:nvPr/>
          </p:nvSpPr>
          <p:spPr>
            <a:xfrm>
              <a:off x="5681864" y="2650718"/>
              <a:ext cx="1209330" cy="492443"/>
            </a:xfrm>
            <a:prstGeom prst="rect">
              <a:avLst/>
            </a:prstGeom>
            <a:noFill/>
          </p:spPr>
          <p:txBody>
            <a:bodyPr wrap="square" rtlCol="0">
              <a:spAutoFit/>
            </a:bodyPr>
            <a:lstStyle/>
            <a:p>
              <a:pPr defTabSz="685800" eaLnBrk="0" hangingPunct="0">
                <a:defRPr/>
              </a:pPr>
              <a:r>
                <a:rPr lang="en-US" b="1" dirty="0">
                  <a:solidFill>
                    <a:schemeClr val="accent3"/>
                  </a:solidFill>
                  <a:latin typeface="Arial" panose="020B0604020202020204" pitchFamily="34" charset="0"/>
                  <a:ea typeface="ＭＳ Ｐゴシック" charset="0"/>
                  <a:cs typeface="Arial" panose="020B0604020202020204" pitchFamily="34" charset="0"/>
                </a:rPr>
                <a:t>63%</a:t>
              </a:r>
            </a:p>
          </p:txBody>
        </p:sp>
        <p:sp>
          <p:nvSpPr>
            <p:cNvPr id="10" name="TextBox 9">
              <a:extLst>
                <a:ext uri="{FF2B5EF4-FFF2-40B4-BE49-F238E27FC236}">
                  <a16:creationId xmlns:a16="http://schemas.microsoft.com/office/drawing/2014/main" id="{2826BD78-C794-9A44-8BCB-41C4D3CEC38F}"/>
                </a:ext>
              </a:extLst>
            </p:cNvPr>
            <p:cNvSpPr txBox="1"/>
            <p:nvPr/>
          </p:nvSpPr>
          <p:spPr>
            <a:xfrm>
              <a:off x="5681864" y="3423232"/>
              <a:ext cx="1209330" cy="492443"/>
            </a:xfrm>
            <a:prstGeom prst="rect">
              <a:avLst/>
            </a:prstGeom>
            <a:noFill/>
          </p:spPr>
          <p:txBody>
            <a:bodyPr wrap="square" rtlCol="0">
              <a:spAutoFit/>
            </a:bodyPr>
            <a:lstStyle/>
            <a:p>
              <a:pPr defTabSz="685800" eaLnBrk="0" hangingPunct="0">
                <a:defRPr/>
              </a:pPr>
              <a:r>
                <a:rPr lang="en-US" b="1" dirty="0">
                  <a:solidFill>
                    <a:schemeClr val="accent3"/>
                  </a:solidFill>
                  <a:latin typeface="Arial" panose="020B0604020202020204" pitchFamily="34" charset="0"/>
                  <a:ea typeface="ＭＳ Ｐゴシック" charset="0"/>
                  <a:cs typeface="Arial" panose="020B0604020202020204" pitchFamily="34" charset="0"/>
                </a:rPr>
                <a:t>44%</a:t>
              </a:r>
            </a:p>
          </p:txBody>
        </p:sp>
        <p:sp>
          <p:nvSpPr>
            <p:cNvPr id="12" name="TextBox 11">
              <a:extLst>
                <a:ext uri="{FF2B5EF4-FFF2-40B4-BE49-F238E27FC236}">
                  <a16:creationId xmlns:a16="http://schemas.microsoft.com/office/drawing/2014/main" id="{D2E3F7FE-6E01-B945-B41D-FFCB41E838AA}"/>
                </a:ext>
              </a:extLst>
            </p:cNvPr>
            <p:cNvSpPr txBox="1"/>
            <p:nvPr/>
          </p:nvSpPr>
          <p:spPr>
            <a:xfrm>
              <a:off x="5681865" y="4164210"/>
              <a:ext cx="969443" cy="492443"/>
            </a:xfrm>
            <a:prstGeom prst="rect">
              <a:avLst/>
            </a:prstGeom>
            <a:noFill/>
          </p:spPr>
          <p:txBody>
            <a:bodyPr wrap="square" rtlCol="0">
              <a:spAutoFit/>
            </a:bodyPr>
            <a:lstStyle/>
            <a:p>
              <a:pPr defTabSz="685800" eaLnBrk="0" hangingPunct="0">
                <a:defRPr/>
              </a:pPr>
              <a:r>
                <a:rPr lang="en-US" b="1" dirty="0">
                  <a:solidFill>
                    <a:schemeClr val="accent3"/>
                  </a:solidFill>
                  <a:latin typeface="Arial" panose="020B0604020202020204" pitchFamily="34" charset="0"/>
                  <a:ea typeface="ＭＳ Ｐゴシック" charset="0"/>
                  <a:cs typeface="Arial" panose="020B0604020202020204" pitchFamily="34" charset="0"/>
                </a:rPr>
                <a:t>38%</a:t>
              </a:r>
            </a:p>
          </p:txBody>
        </p:sp>
        <p:sp>
          <p:nvSpPr>
            <p:cNvPr id="16" name="TextBox 15">
              <a:extLst>
                <a:ext uri="{FF2B5EF4-FFF2-40B4-BE49-F238E27FC236}">
                  <a16:creationId xmlns:a16="http://schemas.microsoft.com/office/drawing/2014/main" id="{446BEA62-5578-1E4A-AC4A-2C5DF0A410E6}"/>
                </a:ext>
              </a:extLst>
            </p:cNvPr>
            <p:cNvSpPr txBox="1"/>
            <p:nvPr/>
          </p:nvSpPr>
          <p:spPr>
            <a:xfrm>
              <a:off x="4800733" y="1864682"/>
              <a:ext cx="2510399" cy="492443"/>
            </a:xfrm>
            <a:prstGeom prst="rect">
              <a:avLst/>
            </a:prstGeom>
            <a:noFill/>
          </p:spPr>
          <p:txBody>
            <a:bodyPr wrap="square" rtlCol="0">
              <a:spAutoFit/>
            </a:bodyPr>
            <a:lstStyle/>
            <a:p>
              <a:pPr algn="ctr" defTabSz="685800" eaLnBrk="0" hangingPunct="0">
                <a:defRPr/>
              </a:pPr>
              <a:r>
                <a:rPr lang="en-US" b="1" dirty="0">
                  <a:solidFill>
                    <a:schemeClr val="accent3"/>
                  </a:solidFill>
                  <a:latin typeface="Arial" panose="020B0604020202020204" pitchFamily="34" charset="0"/>
                  <a:ea typeface="ＭＳ Ｐゴシック" charset="0"/>
                  <a:cs typeface="Arial" panose="020B0604020202020204" pitchFamily="34" charset="0"/>
                </a:rPr>
                <a:t>100%</a:t>
              </a:r>
            </a:p>
          </p:txBody>
        </p:sp>
      </p:grpSp>
      <p:sp>
        <p:nvSpPr>
          <p:cNvPr id="29" name="TextBox 28">
            <a:extLst>
              <a:ext uri="{FF2B5EF4-FFF2-40B4-BE49-F238E27FC236}">
                <a16:creationId xmlns:a16="http://schemas.microsoft.com/office/drawing/2014/main" id="{2702C48D-20FB-BB4A-8495-2199353ACF7B}"/>
              </a:ext>
            </a:extLst>
          </p:cNvPr>
          <p:cNvSpPr txBox="1"/>
          <p:nvPr/>
        </p:nvSpPr>
        <p:spPr>
          <a:xfrm>
            <a:off x="7866024" y="832950"/>
            <a:ext cx="1153286" cy="664797"/>
          </a:xfrm>
          <a:prstGeom prst="rect">
            <a:avLst/>
          </a:prstGeom>
          <a:noFill/>
        </p:spPr>
        <p:txBody>
          <a:bodyPr wrap="square" lIns="0" tIns="0" rIns="0" bIns="0" rtlCol="0" anchor="b" anchorCtr="0">
            <a:spAutoFit/>
          </a:bodyPr>
          <a:lstStyle/>
          <a:p>
            <a:pPr defTabSz="685800" eaLnBrk="0" hangingPunct="0">
              <a:lnSpc>
                <a:spcPct val="90000"/>
              </a:lnSpc>
              <a:defRPr/>
            </a:pPr>
            <a:r>
              <a:rPr lang="en-US" sz="1200" b="1" dirty="0">
                <a:solidFill>
                  <a:schemeClr val="accent3"/>
                </a:solidFill>
                <a:latin typeface="Arial" panose="020B0604020202020204" pitchFamily="34" charset="0"/>
                <a:ea typeface="ＭＳ Ｐゴシック" charset="0"/>
                <a:cs typeface="Arial" panose="020B0604020202020204" pitchFamily="34" charset="0"/>
              </a:rPr>
              <a:t>Estimated Cumulative </a:t>
            </a:r>
            <a:br>
              <a:rPr lang="en-US" sz="1200" b="1" dirty="0">
                <a:solidFill>
                  <a:schemeClr val="accent3"/>
                </a:solidFill>
                <a:latin typeface="Arial" panose="020B0604020202020204" pitchFamily="34" charset="0"/>
                <a:ea typeface="ＭＳ Ｐゴシック" charset="0"/>
                <a:cs typeface="Arial" panose="020B0604020202020204" pitchFamily="34" charset="0"/>
              </a:rPr>
            </a:br>
            <a:r>
              <a:rPr lang="en-US" sz="1200" b="1" dirty="0">
                <a:solidFill>
                  <a:schemeClr val="accent3"/>
                </a:solidFill>
                <a:latin typeface="Arial" panose="020B0604020202020204" pitchFamily="34" charset="0"/>
                <a:ea typeface="ＭＳ Ｐゴシック" charset="0"/>
                <a:cs typeface="Arial" panose="020B0604020202020204" pitchFamily="34" charset="0"/>
              </a:rPr>
              <a:t>Rate of Remission</a:t>
            </a:r>
          </a:p>
        </p:txBody>
      </p:sp>
      <p:sp>
        <p:nvSpPr>
          <p:cNvPr id="30" name="TextBox 29">
            <a:extLst>
              <a:ext uri="{FF2B5EF4-FFF2-40B4-BE49-F238E27FC236}">
                <a16:creationId xmlns:a16="http://schemas.microsoft.com/office/drawing/2014/main" id="{521EA956-5497-6645-95B1-DBD06E824D43}"/>
              </a:ext>
            </a:extLst>
          </p:cNvPr>
          <p:cNvSpPr txBox="1"/>
          <p:nvPr/>
        </p:nvSpPr>
        <p:spPr>
          <a:xfrm>
            <a:off x="7887495" y="1832460"/>
            <a:ext cx="346249" cy="186974"/>
          </a:xfrm>
          <a:prstGeom prst="rect">
            <a:avLst/>
          </a:prstGeom>
          <a:noFill/>
        </p:spPr>
        <p:txBody>
          <a:bodyPr wrap="none" lIns="0" tIns="0" rIns="0" bIns="0" rtlCol="0">
            <a:spAutoFit/>
          </a:bodyPr>
          <a:lstStyle/>
          <a:p>
            <a:pPr defTabSz="685800" eaLnBrk="0" hangingPunct="0">
              <a:lnSpc>
                <a:spcPct val="90000"/>
              </a:lnSpc>
              <a:defRPr/>
            </a:pPr>
            <a:r>
              <a:rPr lang="en-US" sz="1350" b="1" dirty="0">
                <a:solidFill>
                  <a:schemeClr val="accent3"/>
                </a:solidFill>
                <a:latin typeface="Arial" panose="020B0604020202020204" pitchFamily="34" charset="0"/>
                <a:ea typeface="ＭＳ Ｐゴシック" charset="0"/>
                <a:cs typeface="Arial" panose="020B0604020202020204" pitchFamily="34" charset="0"/>
              </a:rPr>
              <a:t>37%</a:t>
            </a:r>
          </a:p>
        </p:txBody>
      </p:sp>
      <p:sp>
        <p:nvSpPr>
          <p:cNvPr id="31" name="TextBox 30">
            <a:extLst>
              <a:ext uri="{FF2B5EF4-FFF2-40B4-BE49-F238E27FC236}">
                <a16:creationId xmlns:a16="http://schemas.microsoft.com/office/drawing/2014/main" id="{44CAE7F7-9B87-B94C-A3E8-B627BBB3CDD7}"/>
              </a:ext>
            </a:extLst>
          </p:cNvPr>
          <p:cNvSpPr txBox="1"/>
          <p:nvPr/>
        </p:nvSpPr>
        <p:spPr>
          <a:xfrm>
            <a:off x="7887495" y="2403255"/>
            <a:ext cx="346249" cy="186974"/>
          </a:xfrm>
          <a:prstGeom prst="rect">
            <a:avLst/>
          </a:prstGeom>
          <a:noFill/>
        </p:spPr>
        <p:txBody>
          <a:bodyPr wrap="none" lIns="0" tIns="0" rIns="0" bIns="0" rtlCol="0">
            <a:spAutoFit/>
          </a:bodyPr>
          <a:lstStyle/>
          <a:p>
            <a:pPr defTabSz="685800" eaLnBrk="0" hangingPunct="0">
              <a:lnSpc>
                <a:spcPct val="90000"/>
              </a:lnSpc>
              <a:defRPr/>
            </a:pPr>
            <a:r>
              <a:rPr lang="en-US" sz="1350" b="1" dirty="0">
                <a:solidFill>
                  <a:schemeClr val="accent3"/>
                </a:solidFill>
                <a:latin typeface="Arial" panose="020B0604020202020204" pitchFamily="34" charset="0"/>
                <a:ea typeface="ＭＳ Ｐゴシック" charset="0"/>
                <a:cs typeface="Arial" panose="020B0604020202020204" pitchFamily="34" charset="0"/>
              </a:rPr>
              <a:t>56%</a:t>
            </a:r>
          </a:p>
        </p:txBody>
      </p:sp>
      <p:sp>
        <p:nvSpPr>
          <p:cNvPr id="32" name="TextBox 31">
            <a:extLst>
              <a:ext uri="{FF2B5EF4-FFF2-40B4-BE49-F238E27FC236}">
                <a16:creationId xmlns:a16="http://schemas.microsoft.com/office/drawing/2014/main" id="{E6C65D3E-C6FA-5E44-B992-04278E34AE6F}"/>
              </a:ext>
            </a:extLst>
          </p:cNvPr>
          <p:cNvSpPr txBox="1"/>
          <p:nvPr/>
        </p:nvSpPr>
        <p:spPr>
          <a:xfrm>
            <a:off x="7887495" y="2911916"/>
            <a:ext cx="346249" cy="186974"/>
          </a:xfrm>
          <a:prstGeom prst="rect">
            <a:avLst/>
          </a:prstGeom>
          <a:noFill/>
        </p:spPr>
        <p:txBody>
          <a:bodyPr wrap="none" lIns="0" tIns="0" rIns="0" bIns="0" rtlCol="0">
            <a:spAutoFit/>
          </a:bodyPr>
          <a:lstStyle/>
          <a:p>
            <a:pPr defTabSz="685800" eaLnBrk="0" hangingPunct="0">
              <a:lnSpc>
                <a:spcPct val="90000"/>
              </a:lnSpc>
              <a:defRPr/>
            </a:pPr>
            <a:r>
              <a:rPr lang="en-US" sz="1350" b="1" dirty="0">
                <a:solidFill>
                  <a:schemeClr val="accent3"/>
                </a:solidFill>
                <a:latin typeface="Arial" panose="020B0604020202020204" pitchFamily="34" charset="0"/>
                <a:ea typeface="ＭＳ Ｐゴシック" charset="0"/>
                <a:cs typeface="Arial" panose="020B0604020202020204" pitchFamily="34" charset="0"/>
              </a:rPr>
              <a:t>62%</a:t>
            </a:r>
          </a:p>
        </p:txBody>
      </p:sp>
      <p:sp>
        <p:nvSpPr>
          <p:cNvPr id="33" name="TextBox 32">
            <a:extLst>
              <a:ext uri="{FF2B5EF4-FFF2-40B4-BE49-F238E27FC236}">
                <a16:creationId xmlns:a16="http://schemas.microsoft.com/office/drawing/2014/main" id="{70356957-9496-7046-A2E8-DE12D593AA22}"/>
              </a:ext>
            </a:extLst>
          </p:cNvPr>
          <p:cNvSpPr txBox="1"/>
          <p:nvPr/>
        </p:nvSpPr>
        <p:spPr>
          <a:xfrm>
            <a:off x="7887495" y="3561893"/>
            <a:ext cx="346249" cy="186974"/>
          </a:xfrm>
          <a:prstGeom prst="rect">
            <a:avLst/>
          </a:prstGeom>
          <a:noFill/>
        </p:spPr>
        <p:txBody>
          <a:bodyPr wrap="none" lIns="0" tIns="0" rIns="0" bIns="0" rtlCol="0">
            <a:spAutoFit/>
          </a:bodyPr>
          <a:lstStyle/>
          <a:p>
            <a:pPr defTabSz="685800" eaLnBrk="0" hangingPunct="0">
              <a:lnSpc>
                <a:spcPct val="90000"/>
              </a:lnSpc>
              <a:defRPr/>
            </a:pPr>
            <a:r>
              <a:rPr lang="en-US" sz="1350" b="1" dirty="0">
                <a:solidFill>
                  <a:schemeClr val="accent3"/>
                </a:solidFill>
                <a:latin typeface="Arial" panose="020B0604020202020204" pitchFamily="34" charset="0"/>
                <a:ea typeface="ＭＳ Ｐゴシック" charset="0"/>
                <a:cs typeface="Arial" panose="020B0604020202020204" pitchFamily="34" charset="0"/>
              </a:rPr>
              <a:t>67%</a:t>
            </a:r>
          </a:p>
        </p:txBody>
      </p:sp>
      <p:sp>
        <p:nvSpPr>
          <p:cNvPr id="34" name="TextBox 33">
            <a:extLst>
              <a:ext uri="{FF2B5EF4-FFF2-40B4-BE49-F238E27FC236}">
                <a16:creationId xmlns:a16="http://schemas.microsoft.com/office/drawing/2014/main" id="{A633C424-D616-C74A-B5BB-FFFCDEB794E3}"/>
              </a:ext>
            </a:extLst>
          </p:cNvPr>
          <p:cNvSpPr txBox="1"/>
          <p:nvPr/>
        </p:nvSpPr>
        <p:spPr>
          <a:xfrm>
            <a:off x="5541575" y="806616"/>
            <a:ext cx="2199533" cy="258532"/>
          </a:xfrm>
          <a:prstGeom prst="rect">
            <a:avLst/>
          </a:prstGeom>
          <a:noFill/>
        </p:spPr>
        <p:txBody>
          <a:bodyPr wrap="square" rtlCol="0">
            <a:spAutoFit/>
          </a:bodyPr>
          <a:lstStyle/>
          <a:p>
            <a:pPr algn="ctr" defTabSz="685800" eaLnBrk="0" hangingPunct="0">
              <a:lnSpc>
                <a:spcPct val="90000"/>
              </a:lnSpc>
              <a:defRPr/>
            </a:pPr>
            <a:r>
              <a:rPr lang="en-US" sz="1200" b="1" dirty="0">
                <a:solidFill>
                  <a:schemeClr val="accent3"/>
                </a:solidFill>
                <a:latin typeface="Arial" panose="020B0604020202020204" pitchFamily="34" charset="0"/>
                <a:ea typeface="ＭＳ Ｐゴシック" charset="0"/>
                <a:cs typeface="Arial" panose="020B0604020202020204" pitchFamily="34" charset="0"/>
              </a:rPr>
              <a:t>Remaining in Depression</a:t>
            </a:r>
          </a:p>
        </p:txBody>
      </p:sp>
      <p:grpSp>
        <p:nvGrpSpPr>
          <p:cNvPr id="35" name="Group 34">
            <a:extLst>
              <a:ext uri="{FF2B5EF4-FFF2-40B4-BE49-F238E27FC236}">
                <a16:creationId xmlns:a16="http://schemas.microsoft.com/office/drawing/2014/main" id="{E200027C-1BCA-8049-9C85-3B2498BA85FC}"/>
              </a:ext>
            </a:extLst>
          </p:cNvPr>
          <p:cNvGrpSpPr>
            <a:grpSpLocks noChangeAspect="1"/>
          </p:cNvGrpSpPr>
          <p:nvPr/>
        </p:nvGrpSpPr>
        <p:grpSpPr bwMode="auto">
          <a:xfrm>
            <a:off x="5497188" y="1085117"/>
            <a:ext cx="2250281" cy="3022997"/>
            <a:chOff x="4109" y="1173"/>
            <a:chExt cx="1890" cy="2539"/>
          </a:xfrm>
        </p:grpSpPr>
        <p:sp>
          <p:nvSpPr>
            <p:cNvPr id="36" name="Freeform 5">
              <a:extLst>
                <a:ext uri="{FF2B5EF4-FFF2-40B4-BE49-F238E27FC236}">
                  <a16:creationId xmlns:a16="http://schemas.microsoft.com/office/drawing/2014/main" id="{15FAF7F7-9CFE-8A4E-B032-5F1EF3957FCA}"/>
                </a:ext>
              </a:extLst>
            </p:cNvPr>
            <p:cNvSpPr>
              <a:spLocks/>
            </p:cNvSpPr>
            <p:nvPr/>
          </p:nvSpPr>
          <p:spPr bwMode="auto">
            <a:xfrm>
              <a:off x="4109" y="1173"/>
              <a:ext cx="1890" cy="2539"/>
            </a:xfrm>
            <a:custGeom>
              <a:avLst/>
              <a:gdLst>
                <a:gd name="T0" fmla="*/ 1124 w 2248"/>
                <a:gd name="T1" fmla="*/ 0 h 2438"/>
                <a:gd name="T2" fmla="*/ 0 w 2248"/>
                <a:gd name="T3" fmla="*/ 204 h 2438"/>
                <a:gd name="T4" fmla="*/ 1124 w 2248"/>
                <a:gd name="T5" fmla="*/ 2438 h 2438"/>
                <a:gd name="T6" fmla="*/ 2248 w 2248"/>
                <a:gd name="T7" fmla="*/ 204 h 2438"/>
                <a:gd name="T8" fmla="*/ 1124 w 2248"/>
                <a:gd name="T9" fmla="*/ 0 h 2438"/>
              </a:gdLst>
              <a:ahLst/>
              <a:cxnLst>
                <a:cxn ang="0">
                  <a:pos x="T0" y="T1"/>
                </a:cxn>
                <a:cxn ang="0">
                  <a:pos x="T2" y="T3"/>
                </a:cxn>
                <a:cxn ang="0">
                  <a:pos x="T4" y="T5"/>
                </a:cxn>
                <a:cxn ang="0">
                  <a:pos x="T6" y="T7"/>
                </a:cxn>
                <a:cxn ang="0">
                  <a:pos x="T8" y="T9"/>
                </a:cxn>
              </a:cxnLst>
              <a:rect l="0" t="0" r="r" b="b"/>
              <a:pathLst>
                <a:path w="2248" h="2438">
                  <a:moveTo>
                    <a:pt x="1124" y="0"/>
                  </a:moveTo>
                  <a:cubicBezTo>
                    <a:pt x="503" y="0"/>
                    <a:pt x="0" y="91"/>
                    <a:pt x="0" y="204"/>
                  </a:cubicBezTo>
                  <a:cubicBezTo>
                    <a:pt x="1124" y="2438"/>
                    <a:pt x="1124" y="2438"/>
                    <a:pt x="1124" y="2438"/>
                  </a:cubicBezTo>
                  <a:cubicBezTo>
                    <a:pt x="2248" y="204"/>
                    <a:pt x="2248" y="204"/>
                    <a:pt x="2248" y="204"/>
                  </a:cubicBezTo>
                  <a:cubicBezTo>
                    <a:pt x="2248" y="91"/>
                    <a:pt x="1745" y="0"/>
                    <a:pt x="1124" y="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37" name="Freeform 6">
              <a:extLst>
                <a:ext uri="{FF2B5EF4-FFF2-40B4-BE49-F238E27FC236}">
                  <a16:creationId xmlns:a16="http://schemas.microsoft.com/office/drawing/2014/main" id="{BA5C5CD6-80C1-7D4A-8F57-4373D923B1CE}"/>
                </a:ext>
              </a:extLst>
            </p:cNvPr>
            <p:cNvSpPr>
              <a:spLocks noEditPoints="1"/>
            </p:cNvSpPr>
            <p:nvPr/>
          </p:nvSpPr>
          <p:spPr bwMode="auto">
            <a:xfrm>
              <a:off x="4109" y="1173"/>
              <a:ext cx="1890" cy="425"/>
            </a:xfrm>
            <a:custGeom>
              <a:avLst/>
              <a:gdLst>
                <a:gd name="T0" fmla="*/ 0 w 2248"/>
                <a:gd name="T1" fmla="*/ 204 h 408"/>
                <a:gd name="T2" fmla="*/ 1124 w 2248"/>
                <a:gd name="T3" fmla="*/ 0 h 408"/>
                <a:gd name="T4" fmla="*/ 2248 w 2248"/>
                <a:gd name="T5" fmla="*/ 204 h 408"/>
                <a:gd name="T6" fmla="*/ 1124 w 2248"/>
                <a:gd name="T7" fmla="*/ 408 h 408"/>
                <a:gd name="T8" fmla="*/ 0 w 2248"/>
                <a:gd name="T9" fmla="*/ 204 h 408"/>
                <a:gd name="T10" fmla="*/ 1124 w 2248"/>
                <a:gd name="T11" fmla="*/ 388 h 408"/>
                <a:gd name="T12" fmla="*/ 2208 w 2248"/>
                <a:gd name="T13" fmla="*/ 204 h 408"/>
                <a:gd name="T14" fmla="*/ 1124 w 2248"/>
                <a:gd name="T15" fmla="*/ 20 h 408"/>
                <a:gd name="T16" fmla="*/ 40 w 2248"/>
                <a:gd name="T17" fmla="*/ 204 h 408"/>
                <a:gd name="T18" fmla="*/ 1124 w 2248"/>
                <a:gd name="T19" fmla="*/ 38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8" h="408">
                  <a:moveTo>
                    <a:pt x="0" y="204"/>
                  </a:moveTo>
                  <a:cubicBezTo>
                    <a:pt x="0" y="91"/>
                    <a:pt x="503" y="0"/>
                    <a:pt x="1124" y="0"/>
                  </a:cubicBezTo>
                  <a:cubicBezTo>
                    <a:pt x="1745" y="0"/>
                    <a:pt x="2248" y="91"/>
                    <a:pt x="2248" y="204"/>
                  </a:cubicBezTo>
                  <a:cubicBezTo>
                    <a:pt x="2248" y="317"/>
                    <a:pt x="1745" y="408"/>
                    <a:pt x="1124" y="408"/>
                  </a:cubicBezTo>
                  <a:cubicBezTo>
                    <a:pt x="503" y="408"/>
                    <a:pt x="0" y="317"/>
                    <a:pt x="0" y="204"/>
                  </a:cubicBezTo>
                  <a:close/>
                  <a:moveTo>
                    <a:pt x="1124" y="388"/>
                  </a:moveTo>
                  <a:cubicBezTo>
                    <a:pt x="1723" y="388"/>
                    <a:pt x="2208" y="306"/>
                    <a:pt x="2208" y="204"/>
                  </a:cubicBezTo>
                  <a:cubicBezTo>
                    <a:pt x="2208" y="102"/>
                    <a:pt x="1723" y="20"/>
                    <a:pt x="1124" y="20"/>
                  </a:cubicBezTo>
                  <a:cubicBezTo>
                    <a:pt x="525" y="20"/>
                    <a:pt x="40" y="102"/>
                    <a:pt x="40" y="204"/>
                  </a:cubicBezTo>
                  <a:cubicBezTo>
                    <a:pt x="40" y="306"/>
                    <a:pt x="525" y="388"/>
                    <a:pt x="1124" y="388"/>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38" name="Freeform 7">
              <a:extLst>
                <a:ext uri="{FF2B5EF4-FFF2-40B4-BE49-F238E27FC236}">
                  <a16:creationId xmlns:a16="http://schemas.microsoft.com/office/drawing/2014/main" id="{E706899C-8CCA-E447-91A0-6C8E11372019}"/>
                </a:ext>
              </a:extLst>
            </p:cNvPr>
            <p:cNvSpPr>
              <a:spLocks/>
            </p:cNvSpPr>
            <p:nvPr/>
          </p:nvSpPr>
          <p:spPr bwMode="auto">
            <a:xfrm>
              <a:off x="4125" y="1424"/>
              <a:ext cx="1858" cy="2288"/>
            </a:xfrm>
            <a:custGeom>
              <a:avLst/>
              <a:gdLst>
                <a:gd name="T0" fmla="*/ 1105 w 2210"/>
                <a:gd name="T1" fmla="*/ 167 h 2197"/>
                <a:gd name="T2" fmla="*/ 0 w 2210"/>
                <a:gd name="T3" fmla="*/ 0 h 2197"/>
                <a:gd name="T4" fmla="*/ 1105 w 2210"/>
                <a:gd name="T5" fmla="*/ 2197 h 2197"/>
                <a:gd name="T6" fmla="*/ 2210 w 2210"/>
                <a:gd name="T7" fmla="*/ 0 h 2197"/>
                <a:gd name="T8" fmla="*/ 1105 w 2210"/>
                <a:gd name="T9" fmla="*/ 167 h 2197"/>
              </a:gdLst>
              <a:ahLst/>
              <a:cxnLst>
                <a:cxn ang="0">
                  <a:pos x="T0" y="T1"/>
                </a:cxn>
                <a:cxn ang="0">
                  <a:pos x="T2" y="T3"/>
                </a:cxn>
                <a:cxn ang="0">
                  <a:pos x="T4" y="T5"/>
                </a:cxn>
                <a:cxn ang="0">
                  <a:pos x="T6" y="T7"/>
                </a:cxn>
                <a:cxn ang="0">
                  <a:pos x="T8" y="T9"/>
                </a:cxn>
              </a:cxnLst>
              <a:rect l="0" t="0" r="r" b="b"/>
              <a:pathLst>
                <a:path w="2210" h="2197">
                  <a:moveTo>
                    <a:pt x="1105" y="167"/>
                  </a:moveTo>
                  <a:cubicBezTo>
                    <a:pt x="554" y="167"/>
                    <a:pt x="96" y="95"/>
                    <a:pt x="0" y="0"/>
                  </a:cubicBezTo>
                  <a:cubicBezTo>
                    <a:pt x="1105" y="2197"/>
                    <a:pt x="1105" y="2197"/>
                    <a:pt x="1105" y="2197"/>
                  </a:cubicBezTo>
                  <a:cubicBezTo>
                    <a:pt x="2210" y="0"/>
                    <a:pt x="2210" y="0"/>
                    <a:pt x="2210" y="0"/>
                  </a:cubicBezTo>
                  <a:cubicBezTo>
                    <a:pt x="2114" y="95"/>
                    <a:pt x="1656" y="167"/>
                    <a:pt x="1105" y="1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39" name="Freeform 8">
              <a:extLst>
                <a:ext uri="{FF2B5EF4-FFF2-40B4-BE49-F238E27FC236}">
                  <a16:creationId xmlns:a16="http://schemas.microsoft.com/office/drawing/2014/main" id="{9FC1725D-8616-FD44-9489-EA1058D29E1F}"/>
                </a:ext>
              </a:extLst>
            </p:cNvPr>
            <p:cNvSpPr>
              <a:spLocks/>
            </p:cNvSpPr>
            <p:nvPr/>
          </p:nvSpPr>
          <p:spPr bwMode="auto">
            <a:xfrm>
              <a:off x="4989" y="1424"/>
              <a:ext cx="994" cy="2288"/>
            </a:xfrm>
            <a:custGeom>
              <a:avLst/>
              <a:gdLst>
                <a:gd name="T0" fmla="*/ 0 w 1182"/>
                <a:gd name="T1" fmla="*/ 2044 h 2197"/>
                <a:gd name="T2" fmla="*/ 77 w 1182"/>
                <a:gd name="T3" fmla="*/ 2197 h 2197"/>
                <a:gd name="T4" fmla="*/ 1182 w 1182"/>
                <a:gd name="T5" fmla="*/ 0 h 2197"/>
                <a:gd name="T6" fmla="*/ 516 w 1182"/>
                <a:gd name="T7" fmla="*/ 151 h 2197"/>
                <a:gd name="T8" fmla="*/ 0 w 1182"/>
                <a:gd name="T9" fmla="*/ 2044 h 2197"/>
              </a:gdLst>
              <a:ahLst/>
              <a:cxnLst>
                <a:cxn ang="0">
                  <a:pos x="T0" y="T1"/>
                </a:cxn>
                <a:cxn ang="0">
                  <a:pos x="T2" y="T3"/>
                </a:cxn>
                <a:cxn ang="0">
                  <a:pos x="T4" y="T5"/>
                </a:cxn>
                <a:cxn ang="0">
                  <a:pos x="T6" y="T7"/>
                </a:cxn>
                <a:cxn ang="0">
                  <a:pos x="T8" y="T9"/>
                </a:cxn>
              </a:cxnLst>
              <a:rect l="0" t="0" r="r" b="b"/>
              <a:pathLst>
                <a:path w="1182" h="2197">
                  <a:moveTo>
                    <a:pt x="0" y="2044"/>
                  </a:moveTo>
                  <a:cubicBezTo>
                    <a:pt x="77" y="2197"/>
                    <a:pt x="77" y="2197"/>
                    <a:pt x="77" y="2197"/>
                  </a:cubicBezTo>
                  <a:cubicBezTo>
                    <a:pt x="1182" y="0"/>
                    <a:pt x="1182" y="0"/>
                    <a:pt x="1182" y="0"/>
                  </a:cubicBezTo>
                  <a:cubicBezTo>
                    <a:pt x="1113" y="68"/>
                    <a:pt x="858" y="124"/>
                    <a:pt x="516" y="151"/>
                  </a:cubicBezTo>
                  <a:cubicBezTo>
                    <a:pt x="767" y="522"/>
                    <a:pt x="574" y="1295"/>
                    <a:pt x="0" y="204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40" name="Freeform 9">
              <a:extLst>
                <a:ext uri="{FF2B5EF4-FFF2-40B4-BE49-F238E27FC236}">
                  <a16:creationId xmlns:a16="http://schemas.microsoft.com/office/drawing/2014/main" id="{25AAE1AF-4C0B-5B4A-8316-2531F479086B}"/>
                </a:ext>
              </a:extLst>
            </p:cNvPr>
            <p:cNvSpPr>
              <a:spLocks/>
            </p:cNvSpPr>
            <p:nvPr/>
          </p:nvSpPr>
          <p:spPr bwMode="auto">
            <a:xfrm>
              <a:off x="5002" y="1424"/>
              <a:ext cx="981" cy="2288"/>
            </a:xfrm>
            <a:custGeom>
              <a:avLst/>
              <a:gdLst>
                <a:gd name="T0" fmla="*/ 730 w 1167"/>
                <a:gd name="T1" fmla="*/ 127 h 2197"/>
                <a:gd name="T2" fmla="*/ 0 w 1167"/>
                <a:gd name="T3" fmla="*/ 2075 h 2197"/>
                <a:gd name="T4" fmla="*/ 62 w 1167"/>
                <a:gd name="T5" fmla="*/ 2197 h 2197"/>
                <a:gd name="T6" fmla="*/ 1167 w 1167"/>
                <a:gd name="T7" fmla="*/ 0 h 2197"/>
                <a:gd name="T8" fmla="*/ 730 w 1167"/>
                <a:gd name="T9" fmla="*/ 127 h 2197"/>
              </a:gdLst>
              <a:ahLst/>
              <a:cxnLst>
                <a:cxn ang="0">
                  <a:pos x="T0" y="T1"/>
                </a:cxn>
                <a:cxn ang="0">
                  <a:pos x="T2" y="T3"/>
                </a:cxn>
                <a:cxn ang="0">
                  <a:pos x="T4" y="T5"/>
                </a:cxn>
                <a:cxn ang="0">
                  <a:pos x="T6" y="T7"/>
                </a:cxn>
                <a:cxn ang="0">
                  <a:pos x="T8" y="T9"/>
                </a:cxn>
              </a:cxnLst>
              <a:rect l="0" t="0" r="r" b="b"/>
              <a:pathLst>
                <a:path w="1167" h="2197">
                  <a:moveTo>
                    <a:pt x="730" y="127"/>
                  </a:moveTo>
                  <a:cubicBezTo>
                    <a:pt x="978" y="443"/>
                    <a:pt x="370" y="1615"/>
                    <a:pt x="0" y="2075"/>
                  </a:cubicBezTo>
                  <a:cubicBezTo>
                    <a:pt x="62" y="2197"/>
                    <a:pt x="62" y="2197"/>
                    <a:pt x="62" y="2197"/>
                  </a:cubicBezTo>
                  <a:cubicBezTo>
                    <a:pt x="1167" y="0"/>
                    <a:pt x="1167" y="0"/>
                    <a:pt x="1167" y="0"/>
                  </a:cubicBezTo>
                  <a:cubicBezTo>
                    <a:pt x="1115" y="52"/>
                    <a:pt x="954" y="97"/>
                    <a:pt x="730" y="127"/>
                  </a:cubicBez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41" name="Freeform 10">
              <a:extLst>
                <a:ext uri="{FF2B5EF4-FFF2-40B4-BE49-F238E27FC236}">
                  <a16:creationId xmlns:a16="http://schemas.microsoft.com/office/drawing/2014/main" id="{059D82E9-E0C6-4943-B4C2-A997D47127C6}"/>
                </a:ext>
              </a:extLst>
            </p:cNvPr>
            <p:cNvSpPr>
              <a:spLocks/>
            </p:cNvSpPr>
            <p:nvPr/>
          </p:nvSpPr>
          <p:spPr bwMode="auto">
            <a:xfrm>
              <a:off x="4125" y="1424"/>
              <a:ext cx="503" cy="1240"/>
            </a:xfrm>
            <a:custGeom>
              <a:avLst/>
              <a:gdLst>
                <a:gd name="T0" fmla="*/ 328 w 599"/>
                <a:gd name="T1" fmla="*/ 110 h 1191"/>
                <a:gd name="T2" fmla="*/ 0 w 599"/>
                <a:gd name="T3" fmla="*/ 0 h 1191"/>
                <a:gd name="T4" fmla="*/ 599 w 599"/>
                <a:gd name="T5" fmla="*/ 1191 h 1191"/>
                <a:gd name="T6" fmla="*/ 328 w 599"/>
                <a:gd name="T7" fmla="*/ 110 h 1191"/>
              </a:gdLst>
              <a:ahLst/>
              <a:cxnLst>
                <a:cxn ang="0">
                  <a:pos x="T0" y="T1"/>
                </a:cxn>
                <a:cxn ang="0">
                  <a:pos x="T2" y="T3"/>
                </a:cxn>
                <a:cxn ang="0">
                  <a:pos x="T4" y="T5"/>
                </a:cxn>
                <a:cxn ang="0">
                  <a:pos x="T6" y="T7"/>
                </a:cxn>
              </a:cxnLst>
              <a:rect l="0" t="0" r="r" b="b"/>
              <a:pathLst>
                <a:path w="599" h="1191">
                  <a:moveTo>
                    <a:pt x="328" y="110"/>
                  </a:moveTo>
                  <a:cubicBezTo>
                    <a:pt x="161" y="81"/>
                    <a:pt x="43" y="43"/>
                    <a:pt x="0" y="0"/>
                  </a:cubicBezTo>
                  <a:cubicBezTo>
                    <a:pt x="599" y="1191"/>
                    <a:pt x="599" y="1191"/>
                    <a:pt x="599" y="1191"/>
                  </a:cubicBezTo>
                  <a:cubicBezTo>
                    <a:pt x="352" y="566"/>
                    <a:pt x="288" y="310"/>
                    <a:pt x="328" y="11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42" name="Freeform 11">
              <a:extLst>
                <a:ext uri="{FF2B5EF4-FFF2-40B4-BE49-F238E27FC236}">
                  <a16:creationId xmlns:a16="http://schemas.microsoft.com/office/drawing/2014/main" id="{FB79F044-612F-A549-940F-30808CC73F84}"/>
                </a:ext>
              </a:extLst>
            </p:cNvPr>
            <p:cNvSpPr>
              <a:spLocks/>
            </p:cNvSpPr>
            <p:nvPr/>
          </p:nvSpPr>
          <p:spPr bwMode="auto">
            <a:xfrm>
              <a:off x="4125" y="1424"/>
              <a:ext cx="430" cy="1058"/>
            </a:xfrm>
            <a:custGeom>
              <a:avLst/>
              <a:gdLst>
                <a:gd name="T0" fmla="*/ 247 w 511"/>
                <a:gd name="T1" fmla="*/ 95 h 1016"/>
                <a:gd name="T2" fmla="*/ 0 w 511"/>
                <a:gd name="T3" fmla="*/ 0 h 1016"/>
                <a:gd name="T4" fmla="*/ 511 w 511"/>
                <a:gd name="T5" fmla="*/ 1016 h 1016"/>
                <a:gd name="T6" fmla="*/ 247 w 511"/>
                <a:gd name="T7" fmla="*/ 95 h 1016"/>
              </a:gdLst>
              <a:ahLst/>
              <a:cxnLst>
                <a:cxn ang="0">
                  <a:pos x="T0" y="T1"/>
                </a:cxn>
                <a:cxn ang="0">
                  <a:pos x="T2" y="T3"/>
                </a:cxn>
                <a:cxn ang="0">
                  <a:pos x="T4" y="T5"/>
                </a:cxn>
                <a:cxn ang="0">
                  <a:pos x="T6" y="T7"/>
                </a:cxn>
              </a:cxnLst>
              <a:rect l="0" t="0" r="r" b="b"/>
              <a:pathLst>
                <a:path w="511" h="1016">
                  <a:moveTo>
                    <a:pt x="247" y="95"/>
                  </a:moveTo>
                  <a:cubicBezTo>
                    <a:pt x="123" y="68"/>
                    <a:pt x="36" y="36"/>
                    <a:pt x="0" y="0"/>
                  </a:cubicBezTo>
                  <a:cubicBezTo>
                    <a:pt x="511" y="1016"/>
                    <a:pt x="511" y="1016"/>
                    <a:pt x="511" y="1016"/>
                  </a:cubicBezTo>
                  <a:cubicBezTo>
                    <a:pt x="319" y="550"/>
                    <a:pt x="195" y="232"/>
                    <a:pt x="247" y="95"/>
                  </a:cubicBez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43" name="Freeform 12">
              <a:extLst>
                <a:ext uri="{FF2B5EF4-FFF2-40B4-BE49-F238E27FC236}">
                  <a16:creationId xmlns:a16="http://schemas.microsoft.com/office/drawing/2014/main" id="{8E10DE09-5795-E74E-84E1-AE3D42AA5701}"/>
                </a:ext>
              </a:extLst>
            </p:cNvPr>
            <p:cNvSpPr>
              <a:spLocks/>
            </p:cNvSpPr>
            <p:nvPr/>
          </p:nvSpPr>
          <p:spPr bwMode="auto">
            <a:xfrm>
              <a:off x="4927" y="1194"/>
              <a:ext cx="1038" cy="330"/>
            </a:xfrm>
            <a:custGeom>
              <a:avLst/>
              <a:gdLst>
                <a:gd name="T0" fmla="*/ 898 w 1235"/>
                <a:gd name="T1" fmla="*/ 317 h 317"/>
                <a:gd name="T2" fmla="*/ 1235 w 1235"/>
                <a:gd name="T3" fmla="*/ 184 h 317"/>
                <a:gd name="T4" fmla="*/ 151 w 1235"/>
                <a:gd name="T5" fmla="*/ 0 h 317"/>
                <a:gd name="T6" fmla="*/ 0 w 1235"/>
                <a:gd name="T7" fmla="*/ 2 h 317"/>
                <a:gd name="T8" fmla="*/ 975 w 1235"/>
                <a:gd name="T9" fmla="*/ 188 h 317"/>
                <a:gd name="T10" fmla="*/ 898 w 1235"/>
                <a:gd name="T11" fmla="*/ 317 h 317"/>
              </a:gdLst>
              <a:ahLst/>
              <a:cxnLst>
                <a:cxn ang="0">
                  <a:pos x="T0" y="T1"/>
                </a:cxn>
                <a:cxn ang="0">
                  <a:pos x="T2" y="T3"/>
                </a:cxn>
                <a:cxn ang="0">
                  <a:pos x="T4" y="T5"/>
                </a:cxn>
                <a:cxn ang="0">
                  <a:pos x="T6" y="T7"/>
                </a:cxn>
                <a:cxn ang="0">
                  <a:pos x="T8" y="T9"/>
                </a:cxn>
                <a:cxn ang="0">
                  <a:pos x="T10" y="T11"/>
                </a:cxn>
              </a:cxnLst>
              <a:rect l="0" t="0" r="r" b="b"/>
              <a:pathLst>
                <a:path w="1235" h="317">
                  <a:moveTo>
                    <a:pt x="898" y="317"/>
                  </a:moveTo>
                  <a:cubicBezTo>
                    <a:pt x="1106" y="284"/>
                    <a:pt x="1235" y="236"/>
                    <a:pt x="1235" y="184"/>
                  </a:cubicBezTo>
                  <a:cubicBezTo>
                    <a:pt x="1235" y="82"/>
                    <a:pt x="750" y="0"/>
                    <a:pt x="151" y="0"/>
                  </a:cubicBezTo>
                  <a:cubicBezTo>
                    <a:pt x="100" y="0"/>
                    <a:pt x="49" y="1"/>
                    <a:pt x="0" y="2"/>
                  </a:cubicBezTo>
                  <a:cubicBezTo>
                    <a:pt x="739" y="36"/>
                    <a:pt x="951" y="94"/>
                    <a:pt x="975" y="188"/>
                  </a:cubicBezTo>
                  <a:cubicBezTo>
                    <a:pt x="987" y="236"/>
                    <a:pt x="951" y="300"/>
                    <a:pt x="898" y="317"/>
                  </a:cubicBez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44" name="Oval 13">
              <a:extLst>
                <a:ext uri="{FF2B5EF4-FFF2-40B4-BE49-F238E27FC236}">
                  <a16:creationId xmlns:a16="http://schemas.microsoft.com/office/drawing/2014/main" id="{E684EC7A-F38C-3C48-A75F-EF5D49C4333B}"/>
                </a:ext>
              </a:extLst>
            </p:cNvPr>
            <p:cNvSpPr>
              <a:spLocks noChangeArrowheads="1"/>
            </p:cNvSpPr>
            <p:nvPr/>
          </p:nvSpPr>
          <p:spPr bwMode="auto">
            <a:xfrm>
              <a:off x="4143" y="1194"/>
              <a:ext cx="1822" cy="38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45" name="Oval 14">
              <a:extLst>
                <a:ext uri="{FF2B5EF4-FFF2-40B4-BE49-F238E27FC236}">
                  <a16:creationId xmlns:a16="http://schemas.microsoft.com/office/drawing/2014/main" id="{50EBEAEE-9C73-404B-B714-CBE452C00823}"/>
                </a:ext>
              </a:extLst>
            </p:cNvPr>
            <p:cNvSpPr>
              <a:spLocks noChangeArrowheads="1"/>
            </p:cNvSpPr>
            <p:nvPr/>
          </p:nvSpPr>
          <p:spPr bwMode="auto">
            <a:xfrm>
              <a:off x="4322" y="1734"/>
              <a:ext cx="1463" cy="324"/>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dirty="0">
                <a:solidFill>
                  <a:schemeClr val="accent3"/>
                </a:solidFill>
                <a:latin typeface="Arial" panose="020B0604020202020204" pitchFamily="34" charset="0"/>
                <a:cs typeface="Arial" panose="020B0604020202020204" pitchFamily="34" charset="0"/>
              </a:endParaRPr>
            </a:p>
          </p:txBody>
        </p:sp>
        <p:sp>
          <p:nvSpPr>
            <p:cNvPr id="46" name="Oval 15">
              <a:extLst>
                <a:ext uri="{FF2B5EF4-FFF2-40B4-BE49-F238E27FC236}">
                  <a16:creationId xmlns:a16="http://schemas.microsoft.com/office/drawing/2014/main" id="{BFC21E12-D81F-5045-9401-827E78484F95}"/>
                </a:ext>
              </a:extLst>
            </p:cNvPr>
            <p:cNvSpPr>
              <a:spLocks noChangeArrowheads="1"/>
            </p:cNvSpPr>
            <p:nvPr/>
          </p:nvSpPr>
          <p:spPr bwMode="auto">
            <a:xfrm>
              <a:off x="4849" y="3178"/>
              <a:ext cx="410" cy="32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47" name="Oval 16">
              <a:extLst>
                <a:ext uri="{FF2B5EF4-FFF2-40B4-BE49-F238E27FC236}">
                  <a16:creationId xmlns:a16="http://schemas.microsoft.com/office/drawing/2014/main" id="{A94DF842-7B3D-ED44-9F08-48E73731E3AF}"/>
                </a:ext>
              </a:extLst>
            </p:cNvPr>
            <p:cNvSpPr>
              <a:spLocks noChangeArrowheads="1"/>
            </p:cNvSpPr>
            <p:nvPr/>
          </p:nvSpPr>
          <p:spPr bwMode="auto">
            <a:xfrm>
              <a:off x="4713" y="2697"/>
              <a:ext cx="682" cy="322"/>
            </a:xfrm>
            <a:prstGeom prst="ellipse">
              <a:avLst/>
            </a:prstGeom>
            <a:solidFill>
              <a:srgbClr val="D1D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sp>
          <p:nvSpPr>
            <p:cNvPr id="48" name="Oval 17">
              <a:extLst>
                <a:ext uri="{FF2B5EF4-FFF2-40B4-BE49-F238E27FC236}">
                  <a16:creationId xmlns:a16="http://schemas.microsoft.com/office/drawing/2014/main" id="{1DBE150A-9DB6-2A4E-AC07-E672E54CA424}"/>
                </a:ext>
              </a:extLst>
            </p:cNvPr>
            <p:cNvSpPr>
              <a:spLocks noChangeArrowheads="1"/>
            </p:cNvSpPr>
            <p:nvPr/>
          </p:nvSpPr>
          <p:spPr bwMode="auto">
            <a:xfrm>
              <a:off x="4518" y="2215"/>
              <a:ext cx="1072" cy="323"/>
            </a:xfrm>
            <a:prstGeom prst="ellipse">
              <a:avLst/>
            </a:prstGeom>
            <a:solidFill>
              <a:srgbClr val="F7D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defTabSz="685800">
                <a:defRPr/>
              </a:pPr>
              <a:endParaRPr lang="en-US" sz="1350">
                <a:solidFill>
                  <a:schemeClr val="accent3"/>
                </a:solidFill>
                <a:latin typeface="Arial" panose="020B0604020202020204" pitchFamily="34" charset="0"/>
                <a:cs typeface="Arial" panose="020B0604020202020204" pitchFamily="34" charset="0"/>
              </a:endParaRPr>
            </a:p>
          </p:txBody>
        </p:sp>
      </p:grpSp>
      <p:sp>
        <p:nvSpPr>
          <p:cNvPr id="49" name="TextBox 48">
            <a:extLst>
              <a:ext uri="{FF2B5EF4-FFF2-40B4-BE49-F238E27FC236}">
                <a16:creationId xmlns:a16="http://schemas.microsoft.com/office/drawing/2014/main" id="{386D250F-7D90-334C-933F-F8433C710072}"/>
              </a:ext>
            </a:extLst>
          </p:cNvPr>
          <p:cNvSpPr txBox="1"/>
          <p:nvPr/>
        </p:nvSpPr>
        <p:spPr>
          <a:xfrm>
            <a:off x="6448180" y="3561893"/>
            <a:ext cx="386324" cy="230832"/>
          </a:xfrm>
          <a:prstGeom prst="rect">
            <a:avLst/>
          </a:prstGeom>
          <a:noFill/>
        </p:spPr>
        <p:txBody>
          <a:bodyPr wrap="none" lIns="0" tIns="0" rIns="0" bIns="0" rtlCol="0">
            <a:spAutoFit/>
          </a:bodyPr>
          <a:lstStyle/>
          <a:p>
            <a:pPr algn="ctr" defTabSz="685800" eaLnBrk="0" hangingPunct="0">
              <a:defRPr/>
            </a:pPr>
            <a:r>
              <a:rPr lang="en-US" sz="1500" b="1" dirty="0">
                <a:solidFill>
                  <a:schemeClr val="accent3"/>
                </a:solidFill>
                <a:latin typeface="Arial" panose="020B0604020202020204" pitchFamily="34" charset="0"/>
                <a:ea typeface="ＭＳ Ｐゴシック" charset="0"/>
                <a:cs typeface="Arial" panose="020B0604020202020204" pitchFamily="34" charset="0"/>
              </a:rPr>
              <a:t>33%</a:t>
            </a:r>
          </a:p>
        </p:txBody>
      </p:sp>
      <p:sp>
        <p:nvSpPr>
          <p:cNvPr id="50" name="TextBox 49">
            <a:extLst>
              <a:ext uri="{FF2B5EF4-FFF2-40B4-BE49-F238E27FC236}">
                <a16:creationId xmlns:a16="http://schemas.microsoft.com/office/drawing/2014/main" id="{A787FC43-3591-EB4F-A694-C46D2DD388DD}"/>
              </a:ext>
            </a:extLst>
          </p:cNvPr>
          <p:cNvSpPr txBox="1"/>
          <p:nvPr/>
        </p:nvSpPr>
        <p:spPr>
          <a:xfrm>
            <a:off x="6455737" y="2978969"/>
            <a:ext cx="386324" cy="230832"/>
          </a:xfrm>
          <a:prstGeom prst="rect">
            <a:avLst/>
          </a:prstGeom>
          <a:noFill/>
        </p:spPr>
        <p:txBody>
          <a:bodyPr wrap="none" lIns="0" tIns="0" rIns="0" bIns="0" rtlCol="0">
            <a:spAutoFit/>
          </a:bodyPr>
          <a:lstStyle/>
          <a:p>
            <a:pPr algn="ctr" defTabSz="685800" eaLnBrk="0" hangingPunct="0">
              <a:defRPr/>
            </a:pPr>
            <a:r>
              <a:rPr lang="en-US" sz="1500" b="1" dirty="0">
                <a:solidFill>
                  <a:schemeClr val="accent3"/>
                </a:solidFill>
                <a:latin typeface="Arial" panose="020B0604020202020204" pitchFamily="34" charset="0"/>
                <a:ea typeface="ＭＳ Ｐゴシック" charset="0"/>
                <a:cs typeface="Arial" panose="020B0604020202020204" pitchFamily="34" charset="0"/>
              </a:rPr>
              <a:t>38%</a:t>
            </a:r>
          </a:p>
        </p:txBody>
      </p:sp>
      <p:sp>
        <p:nvSpPr>
          <p:cNvPr id="51" name="TextBox 50">
            <a:extLst>
              <a:ext uri="{FF2B5EF4-FFF2-40B4-BE49-F238E27FC236}">
                <a16:creationId xmlns:a16="http://schemas.microsoft.com/office/drawing/2014/main" id="{765F58FB-45A5-7E4D-8EC4-2EC55298C27A}"/>
              </a:ext>
            </a:extLst>
          </p:cNvPr>
          <p:cNvSpPr txBox="1"/>
          <p:nvPr/>
        </p:nvSpPr>
        <p:spPr>
          <a:xfrm>
            <a:off x="6448180" y="2401787"/>
            <a:ext cx="386324" cy="230832"/>
          </a:xfrm>
          <a:prstGeom prst="rect">
            <a:avLst/>
          </a:prstGeom>
          <a:noFill/>
        </p:spPr>
        <p:txBody>
          <a:bodyPr wrap="none" lIns="0" tIns="0" rIns="0" bIns="0" rtlCol="0">
            <a:spAutoFit/>
          </a:bodyPr>
          <a:lstStyle/>
          <a:p>
            <a:pPr algn="ctr" defTabSz="685800" eaLnBrk="0" hangingPunct="0">
              <a:defRPr/>
            </a:pPr>
            <a:r>
              <a:rPr lang="en-US" sz="1500" b="1" dirty="0">
                <a:solidFill>
                  <a:schemeClr val="accent3"/>
                </a:solidFill>
                <a:latin typeface="Arial" panose="020B0604020202020204" pitchFamily="34" charset="0"/>
                <a:ea typeface="ＭＳ Ｐゴシック" charset="0"/>
                <a:cs typeface="Arial" panose="020B0604020202020204" pitchFamily="34" charset="0"/>
              </a:rPr>
              <a:t>44%</a:t>
            </a:r>
          </a:p>
        </p:txBody>
      </p:sp>
      <p:sp>
        <p:nvSpPr>
          <p:cNvPr id="52" name="TextBox 51">
            <a:extLst>
              <a:ext uri="{FF2B5EF4-FFF2-40B4-BE49-F238E27FC236}">
                <a16:creationId xmlns:a16="http://schemas.microsoft.com/office/drawing/2014/main" id="{3034095E-EB0C-484D-AB73-439FD837BFD8}"/>
              </a:ext>
            </a:extLst>
          </p:cNvPr>
          <p:cNvSpPr txBox="1"/>
          <p:nvPr/>
        </p:nvSpPr>
        <p:spPr>
          <a:xfrm>
            <a:off x="6448180" y="1830025"/>
            <a:ext cx="386324" cy="230832"/>
          </a:xfrm>
          <a:prstGeom prst="rect">
            <a:avLst/>
          </a:prstGeom>
          <a:noFill/>
        </p:spPr>
        <p:txBody>
          <a:bodyPr wrap="none" lIns="0" tIns="0" rIns="0" bIns="0" rtlCol="0">
            <a:spAutoFit/>
          </a:bodyPr>
          <a:lstStyle/>
          <a:p>
            <a:pPr algn="ctr" defTabSz="685800" eaLnBrk="0" hangingPunct="0">
              <a:defRPr/>
            </a:pPr>
            <a:r>
              <a:rPr lang="en-US" sz="1500" b="1" dirty="0">
                <a:solidFill>
                  <a:schemeClr val="accent3"/>
                </a:solidFill>
                <a:latin typeface="Arial" panose="020B0604020202020204" pitchFamily="34" charset="0"/>
                <a:ea typeface="ＭＳ Ｐゴシック" charset="0"/>
                <a:cs typeface="Arial" panose="020B0604020202020204" pitchFamily="34" charset="0"/>
              </a:rPr>
              <a:t>63%</a:t>
            </a:r>
          </a:p>
        </p:txBody>
      </p:sp>
      <p:sp>
        <p:nvSpPr>
          <p:cNvPr id="53" name="TextBox 52">
            <a:extLst>
              <a:ext uri="{FF2B5EF4-FFF2-40B4-BE49-F238E27FC236}">
                <a16:creationId xmlns:a16="http://schemas.microsoft.com/office/drawing/2014/main" id="{2B1FDE6F-A2F8-B84C-A975-ECA61FD1AF88}"/>
              </a:ext>
            </a:extLst>
          </p:cNvPr>
          <p:cNvSpPr txBox="1"/>
          <p:nvPr/>
        </p:nvSpPr>
        <p:spPr>
          <a:xfrm>
            <a:off x="6394481" y="1225369"/>
            <a:ext cx="493725" cy="230832"/>
          </a:xfrm>
          <a:prstGeom prst="rect">
            <a:avLst/>
          </a:prstGeom>
          <a:noFill/>
        </p:spPr>
        <p:txBody>
          <a:bodyPr wrap="none" lIns="0" tIns="0" rIns="0" bIns="0" rtlCol="0">
            <a:spAutoFit/>
          </a:bodyPr>
          <a:lstStyle/>
          <a:p>
            <a:pPr algn="ctr" defTabSz="685800" eaLnBrk="0" hangingPunct="0">
              <a:defRPr/>
            </a:pPr>
            <a:r>
              <a:rPr lang="en-US" sz="1500" b="1" dirty="0">
                <a:solidFill>
                  <a:schemeClr val="bg1"/>
                </a:solidFill>
                <a:latin typeface="Arial" panose="020B0604020202020204" pitchFamily="34" charset="0"/>
                <a:ea typeface="ＭＳ Ｐゴシック" charset="0"/>
                <a:cs typeface="Arial" panose="020B0604020202020204" pitchFamily="34" charset="0"/>
              </a:rPr>
              <a:t>100%</a:t>
            </a:r>
          </a:p>
        </p:txBody>
      </p:sp>
      <p:sp>
        <p:nvSpPr>
          <p:cNvPr id="54" name="TextBox 53">
            <a:extLst>
              <a:ext uri="{FF2B5EF4-FFF2-40B4-BE49-F238E27FC236}">
                <a16:creationId xmlns:a16="http://schemas.microsoft.com/office/drawing/2014/main" id="{00C6915F-C16A-3045-B3A6-DF5467E105A7}"/>
              </a:ext>
            </a:extLst>
          </p:cNvPr>
          <p:cNvSpPr txBox="1"/>
          <p:nvPr/>
        </p:nvSpPr>
        <p:spPr>
          <a:xfrm>
            <a:off x="950983" y="3963009"/>
            <a:ext cx="7165238" cy="454593"/>
          </a:xfrm>
          <a:prstGeom prst="roundRect">
            <a:avLst/>
          </a:prstGeom>
          <a:solidFill>
            <a:schemeClr val="accent3"/>
          </a:solidFill>
          <a:ln>
            <a:noFill/>
          </a:ln>
        </p:spPr>
        <p:txBody>
          <a:bodyPr wrap="square" rtlCol="0">
            <a:spAutoFit/>
          </a:bodyPr>
          <a:lstStyle/>
          <a:p>
            <a:pPr algn="ctr" defTabSz="685800" eaLnBrk="0" hangingPunct="0">
              <a:lnSpc>
                <a:spcPct val="90000"/>
              </a:lnSpc>
              <a:defRPr/>
            </a:pPr>
            <a:r>
              <a:rPr lang="en-US" sz="1100" dirty="0">
                <a:solidFill>
                  <a:schemeClr val="bg1"/>
                </a:solidFill>
                <a:latin typeface="Arial" panose="020B0604020202020204" pitchFamily="34" charset="0"/>
                <a:ea typeface="ＭＳ Ｐゴシック" charset="0"/>
                <a:cs typeface="Arial" panose="020B0604020202020204" pitchFamily="34" charset="0"/>
              </a:rPr>
              <a:t>“The present results serve to highlight the need for more effective short- and longer-term treatments to both</a:t>
            </a:r>
            <a:r>
              <a:rPr lang="en-US" sz="1100" i="1" dirty="0">
                <a:solidFill>
                  <a:schemeClr val="bg1"/>
                </a:solidFill>
                <a:latin typeface="Arial" panose="020B0604020202020204" pitchFamily="34" charset="0"/>
                <a:ea typeface="ＭＳ Ｐゴシック" charset="0"/>
                <a:cs typeface="Arial" panose="020B0604020202020204" pitchFamily="34" charset="0"/>
              </a:rPr>
              <a:t> achieve </a:t>
            </a:r>
            <a:r>
              <a:rPr lang="en-US" sz="1100" dirty="0">
                <a:solidFill>
                  <a:schemeClr val="bg1"/>
                </a:solidFill>
                <a:latin typeface="Arial" panose="020B0604020202020204" pitchFamily="34" charset="0"/>
                <a:ea typeface="ＭＳ Ｐゴシック" charset="0"/>
                <a:cs typeface="Arial" panose="020B0604020202020204" pitchFamily="34" charset="0"/>
              </a:rPr>
              <a:t>and </a:t>
            </a:r>
            <a:r>
              <a:rPr lang="en-US" sz="1100" i="1" dirty="0">
                <a:solidFill>
                  <a:schemeClr val="bg1"/>
                </a:solidFill>
                <a:latin typeface="Arial" panose="020B0604020202020204" pitchFamily="34" charset="0"/>
                <a:ea typeface="ＭＳ Ｐゴシック" charset="0"/>
                <a:cs typeface="Arial" panose="020B0604020202020204" pitchFamily="34" charset="0"/>
              </a:rPr>
              <a:t>sustain </a:t>
            </a:r>
            <a:r>
              <a:rPr lang="en-US" sz="1100" dirty="0">
                <a:solidFill>
                  <a:schemeClr val="bg1"/>
                </a:solidFill>
                <a:latin typeface="Arial" panose="020B0604020202020204" pitchFamily="34" charset="0"/>
                <a:ea typeface="ＭＳ Ｐゴシック" charset="0"/>
                <a:cs typeface="Arial" panose="020B0604020202020204" pitchFamily="34" charset="0"/>
              </a:rPr>
              <a:t>remission in more depressed patients </a:t>
            </a:r>
            <a:r>
              <a:rPr lang="en-US" sz="1200" dirty="0">
                <a:solidFill>
                  <a:schemeClr val="bg1"/>
                </a:solidFill>
                <a:latin typeface="Arial" panose="020B0604020202020204" pitchFamily="34" charset="0"/>
                <a:ea typeface="ＭＳ Ｐゴシック" charset="0"/>
                <a:cs typeface="Arial" panose="020B0604020202020204" pitchFamily="34" charset="0"/>
              </a:rPr>
              <a:t>sooner</a:t>
            </a:r>
            <a:r>
              <a:rPr lang="en-US" sz="1100" dirty="0">
                <a:solidFill>
                  <a:schemeClr val="bg1"/>
                </a:solidFill>
                <a:latin typeface="Arial" panose="020B0604020202020204" pitchFamily="34" charset="0"/>
                <a:ea typeface="ＭＳ Ｐゴシック" charset="0"/>
                <a:cs typeface="Arial" panose="020B0604020202020204" pitchFamily="34" charset="0"/>
              </a:rPr>
              <a:t> in the treatment sequence.”</a:t>
            </a:r>
          </a:p>
        </p:txBody>
      </p:sp>
      <p:grpSp>
        <p:nvGrpSpPr>
          <p:cNvPr id="55" name="Group 54">
            <a:extLst>
              <a:ext uri="{FF2B5EF4-FFF2-40B4-BE49-F238E27FC236}">
                <a16:creationId xmlns:a16="http://schemas.microsoft.com/office/drawing/2014/main" id="{268387C8-1C20-4144-838A-E141F030C466}"/>
              </a:ext>
            </a:extLst>
          </p:cNvPr>
          <p:cNvGrpSpPr/>
          <p:nvPr/>
        </p:nvGrpSpPr>
        <p:grpSpPr>
          <a:xfrm>
            <a:off x="1095688" y="1442073"/>
            <a:ext cx="3314700" cy="561310"/>
            <a:chOff x="12700" y="2477390"/>
            <a:chExt cx="4419600" cy="748413"/>
          </a:xfrm>
          <a:solidFill>
            <a:schemeClr val="bg1"/>
          </a:solidFill>
        </p:grpSpPr>
        <p:sp>
          <p:nvSpPr>
            <p:cNvPr id="56" name="Right Arrow 55">
              <a:extLst>
                <a:ext uri="{FF2B5EF4-FFF2-40B4-BE49-F238E27FC236}">
                  <a16:creationId xmlns:a16="http://schemas.microsoft.com/office/drawing/2014/main" id="{B809F740-65F6-654E-8523-E765011BF711}"/>
                </a:ext>
              </a:extLst>
            </p:cNvPr>
            <p:cNvSpPr/>
            <p:nvPr/>
          </p:nvSpPr>
          <p:spPr>
            <a:xfrm>
              <a:off x="12700" y="2477390"/>
              <a:ext cx="4419600" cy="733647"/>
            </a:xfrm>
            <a:prstGeom prst="rightArrow">
              <a:avLst>
                <a:gd name="adj1" fmla="val 100000"/>
                <a:gd name="adj2"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0" hangingPunct="0">
                <a:lnSpc>
                  <a:spcPct val="90000"/>
                </a:lnSpc>
                <a:defRPr/>
              </a:pPr>
              <a:endParaRPr lang="en-US" b="1" dirty="0">
                <a:solidFill>
                  <a:schemeClr val="accent3"/>
                </a:solidFill>
                <a:latin typeface="Arial" panose="020B0604020202020204" pitchFamily="34" charset="0"/>
                <a:cs typeface="Arial" panose="020B0604020202020204" pitchFamily="34" charset="0"/>
              </a:endParaRPr>
            </a:p>
          </p:txBody>
        </p:sp>
        <p:sp>
          <p:nvSpPr>
            <p:cNvPr id="57" name="Down Arrow 56">
              <a:extLst>
                <a:ext uri="{FF2B5EF4-FFF2-40B4-BE49-F238E27FC236}">
                  <a16:creationId xmlns:a16="http://schemas.microsoft.com/office/drawing/2014/main" id="{F900C913-E1FF-284D-94AD-7FB3A0B20C75}"/>
                </a:ext>
              </a:extLst>
            </p:cNvPr>
            <p:cNvSpPr/>
            <p:nvPr/>
          </p:nvSpPr>
          <p:spPr>
            <a:xfrm>
              <a:off x="291719" y="2513422"/>
              <a:ext cx="448056" cy="712381"/>
            </a:xfrm>
            <a:prstGeom prst="downArrow">
              <a:avLst>
                <a:gd name="adj1" fmla="val 53091"/>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34290" rIns="0" bIns="0" rtlCol="0" anchor="ctr" anchorCtr="0"/>
            <a:lstStyle/>
            <a:p>
              <a:pPr algn="ctr" defTabSz="685800" eaLnBrk="0" hangingPunct="0">
                <a:lnSpc>
                  <a:spcPct val="90000"/>
                </a:lnSpc>
                <a:defRPr/>
              </a:pPr>
              <a:r>
                <a:rPr lang="en-US" sz="788" b="1" dirty="0">
                  <a:solidFill>
                    <a:schemeClr val="accent3"/>
                  </a:solidFill>
                  <a:latin typeface="Arial" panose="020B0604020202020204" pitchFamily="34" charset="0"/>
                  <a:cs typeface="Arial" panose="020B0604020202020204" pitchFamily="34" charset="0"/>
                </a:rPr>
                <a:t>3 months</a:t>
              </a:r>
            </a:p>
          </p:txBody>
        </p:sp>
        <p:sp>
          <p:nvSpPr>
            <p:cNvPr id="58" name="TextBox 57">
              <a:extLst>
                <a:ext uri="{FF2B5EF4-FFF2-40B4-BE49-F238E27FC236}">
                  <a16:creationId xmlns:a16="http://schemas.microsoft.com/office/drawing/2014/main" id="{7CB0AC4E-6C4B-9149-891A-5353265D2350}"/>
                </a:ext>
              </a:extLst>
            </p:cNvPr>
            <p:cNvSpPr txBox="1"/>
            <p:nvPr/>
          </p:nvSpPr>
          <p:spPr>
            <a:xfrm>
              <a:off x="652139" y="2509281"/>
              <a:ext cx="1833836" cy="289309"/>
            </a:xfrm>
            <a:prstGeom prst="rect">
              <a:avLst/>
            </a:prstGeom>
            <a:noFill/>
          </p:spPr>
          <p:txBody>
            <a:bodyPr wrap="none" rtlCol="0">
              <a:spAutoFit/>
            </a:bodyPr>
            <a:lstStyle/>
            <a:p>
              <a:pPr marL="86916" indent="-86916" defTabSz="685800" eaLnBrk="0" hangingPunct="0">
                <a:lnSpc>
                  <a:spcPct val="90000"/>
                </a:lnSpc>
                <a:buFont typeface="Arial" pitchFamily="34" charset="0"/>
                <a:buChar char="•"/>
                <a:defRPr/>
              </a:pPr>
              <a:r>
                <a:rPr lang="en-US" sz="900" b="1" dirty="0">
                  <a:solidFill>
                    <a:schemeClr val="accent3"/>
                  </a:solidFill>
                  <a:latin typeface="Arial" panose="020B0604020202020204" pitchFamily="34" charset="0"/>
                  <a:ea typeface="ＭＳ Ｐゴシック" charset="0"/>
                  <a:cs typeface="Arial" panose="020B0604020202020204" pitchFamily="34" charset="0"/>
                </a:rPr>
                <a:t>Monotherapy (SSRI)</a:t>
              </a:r>
            </a:p>
          </p:txBody>
        </p:sp>
        <p:sp>
          <p:nvSpPr>
            <p:cNvPr id="59" name="TextBox 58">
              <a:extLst>
                <a:ext uri="{FF2B5EF4-FFF2-40B4-BE49-F238E27FC236}">
                  <a16:creationId xmlns:a16="http://schemas.microsoft.com/office/drawing/2014/main" id="{1D98EC96-B7DC-164D-82F0-A1D7F962F031}"/>
                </a:ext>
              </a:extLst>
            </p:cNvPr>
            <p:cNvSpPr txBox="1"/>
            <p:nvPr/>
          </p:nvSpPr>
          <p:spPr>
            <a:xfrm>
              <a:off x="19051" y="2553590"/>
              <a:ext cx="417208" cy="455509"/>
            </a:xfrm>
            <a:prstGeom prst="rect">
              <a:avLst/>
            </a:prstGeom>
            <a:noFill/>
          </p:spPr>
          <p:txBody>
            <a:bodyPr wrap="none" rtlCol="0">
              <a:spAutoFit/>
            </a:bodyPr>
            <a:lstStyle/>
            <a:p>
              <a:pPr defTabSz="685800" eaLnBrk="0" hangingPunct="0">
                <a:lnSpc>
                  <a:spcPct val="90000"/>
                </a:lnSpc>
                <a:defRPr/>
              </a:pPr>
              <a:r>
                <a:rPr lang="en-US" b="1" dirty="0">
                  <a:solidFill>
                    <a:schemeClr val="accent3"/>
                  </a:solidFill>
                  <a:latin typeface="Arial" panose="020B0604020202020204" pitchFamily="34" charset="0"/>
                  <a:ea typeface="ＭＳ Ｐゴシック" charset="0"/>
                  <a:cs typeface="Arial" panose="020B0604020202020204" pitchFamily="34" charset="0"/>
                </a:rPr>
                <a:t>1</a:t>
              </a:r>
            </a:p>
          </p:txBody>
        </p:sp>
      </p:grpSp>
      <p:grpSp>
        <p:nvGrpSpPr>
          <p:cNvPr id="60" name="Group 55">
            <a:extLst>
              <a:ext uri="{FF2B5EF4-FFF2-40B4-BE49-F238E27FC236}">
                <a16:creationId xmlns:a16="http://schemas.microsoft.com/office/drawing/2014/main" id="{1D1AC510-8654-5A40-971C-5FDD876C8390}"/>
              </a:ext>
            </a:extLst>
          </p:cNvPr>
          <p:cNvGrpSpPr/>
          <p:nvPr/>
        </p:nvGrpSpPr>
        <p:grpSpPr>
          <a:xfrm>
            <a:off x="1095690" y="2026305"/>
            <a:ext cx="3495675" cy="600917"/>
            <a:chOff x="12701" y="3202315"/>
            <a:chExt cx="4660900" cy="801222"/>
          </a:xfrm>
          <a:solidFill>
            <a:schemeClr val="bg1"/>
          </a:solidFill>
        </p:grpSpPr>
        <p:sp>
          <p:nvSpPr>
            <p:cNvPr id="61" name="Right Arrow 60">
              <a:extLst>
                <a:ext uri="{FF2B5EF4-FFF2-40B4-BE49-F238E27FC236}">
                  <a16:creationId xmlns:a16="http://schemas.microsoft.com/office/drawing/2014/main" id="{E1336D51-5E22-6A4C-93D5-2135A3CA0BD7}"/>
                </a:ext>
              </a:extLst>
            </p:cNvPr>
            <p:cNvSpPr/>
            <p:nvPr/>
          </p:nvSpPr>
          <p:spPr>
            <a:xfrm>
              <a:off x="12701" y="3234222"/>
              <a:ext cx="4660900" cy="733647"/>
            </a:xfrm>
            <a:prstGeom prst="rightArrow">
              <a:avLst>
                <a:gd name="adj1" fmla="val 100000"/>
                <a:gd name="adj2"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0" hangingPunct="0">
                <a:lnSpc>
                  <a:spcPct val="90000"/>
                </a:lnSpc>
                <a:defRPr/>
              </a:pPr>
              <a:endParaRPr lang="en-US" b="1" dirty="0">
                <a:solidFill>
                  <a:schemeClr val="accent3"/>
                </a:solidFill>
                <a:latin typeface="Arial" panose="020B0604020202020204" pitchFamily="34" charset="0"/>
                <a:cs typeface="Arial" panose="020B0604020202020204" pitchFamily="34" charset="0"/>
              </a:endParaRPr>
            </a:p>
          </p:txBody>
        </p:sp>
        <p:sp>
          <p:nvSpPr>
            <p:cNvPr id="62" name="Down Arrow 61">
              <a:extLst>
                <a:ext uri="{FF2B5EF4-FFF2-40B4-BE49-F238E27FC236}">
                  <a16:creationId xmlns:a16="http://schemas.microsoft.com/office/drawing/2014/main" id="{107C0D6F-57C8-7C4A-91D9-0E4FBCB93862}"/>
                </a:ext>
              </a:extLst>
            </p:cNvPr>
            <p:cNvSpPr/>
            <p:nvPr/>
          </p:nvSpPr>
          <p:spPr>
            <a:xfrm>
              <a:off x="295274" y="3270254"/>
              <a:ext cx="444501" cy="712381"/>
            </a:xfrm>
            <a:prstGeom prst="downArrow">
              <a:avLst>
                <a:gd name="adj1" fmla="val 53091"/>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34290" rIns="0" bIns="0" rtlCol="0" anchor="ctr"/>
            <a:lstStyle/>
            <a:p>
              <a:pPr algn="ctr" defTabSz="685800" eaLnBrk="0" hangingPunct="0">
                <a:lnSpc>
                  <a:spcPct val="90000"/>
                </a:lnSpc>
                <a:defRPr/>
              </a:pPr>
              <a:r>
                <a:rPr lang="en-US" sz="788" b="1" dirty="0">
                  <a:solidFill>
                    <a:schemeClr val="accent3"/>
                  </a:solidFill>
                  <a:latin typeface="Arial" panose="020B0604020202020204" pitchFamily="34" charset="0"/>
                  <a:cs typeface="Arial" panose="020B0604020202020204" pitchFamily="34" charset="0"/>
                </a:rPr>
                <a:t>3 months</a:t>
              </a:r>
            </a:p>
          </p:txBody>
        </p:sp>
        <p:sp>
          <p:nvSpPr>
            <p:cNvPr id="63" name="TextBox 62">
              <a:extLst>
                <a:ext uri="{FF2B5EF4-FFF2-40B4-BE49-F238E27FC236}">
                  <a16:creationId xmlns:a16="http://schemas.microsoft.com/office/drawing/2014/main" id="{E80A7920-0F9D-5B4C-AC8C-F3BEB09F0577}"/>
                </a:ext>
              </a:extLst>
            </p:cNvPr>
            <p:cNvSpPr txBox="1"/>
            <p:nvPr/>
          </p:nvSpPr>
          <p:spPr>
            <a:xfrm>
              <a:off x="640596" y="3202315"/>
              <a:ext cx="3551291" cy="289309"/>
            </a:xfrm>
            <a:prstGeom prst="rect">
              <a:avLst/>
            </a:prstGeom>
            <a:noFill/>
          </p:spPr>
          <p:txBody>
            <a:bodyPr wrap="square" rtlCol="0">
              <a:spAutoFit/>
            </a:bodyPr>
            <a:lstStyle/>
            <a:p>
              <a:pPr defTabSz="685800" eaLnBrk="0" hangingPunct="0">
                <a:lnSpc>
                  <a:spcPct val="90000"/>
                </a:lnSpc>
                <a:defRPr/>
              </a:pPr>
              <a:r>
                <a:rPr lang="en-US" sz="900" b="1" dirty="0">
                  <a:solidFill>
                    <a:schemeClr val="accent3"/>
                  </a:solidFill>
                  <a:latin typeface="Arial" panose="020B0604020202020204" pitchFamily="34" charset="0"/>
                  <a:ea typeface="ＭＳ Ｐゴシック" charset="0"/>
                  <a:cs typeface="Arial" panose="020B0604020202020204" pitchFamily="34" charset="0"/>
                </a:rPr>
                <a:t> Switch to one of the following:</a:t>
              </a:r>
            </a:p>
          </p:txBody>
        </p:sp>
        <p:sp>
          <p:nvSpPr>
            <p:cNvPr id="64" name="TextBox 63">
              <a:extLst>
                <a:ext uri="{FF2B5EF4-FFF2-40B4-BE49-F238E27FC236}">
                  <a16:creationId xmlns:a16="http://schemas.microsoft.com/office/drawing/2014/main" id="{EAA4CE21-9DF7-DF42-ACF0-76D8E135AD7C}"/>
                </a:ext>
              </a:extLst>
            </p:cNvPr>
            <p:cNvSpPr txBox="1"/>
            <p:nvPr/>
          </p:nvSpPr>
          <p:spPr>
            <a:xfrm>
              <a:off x="673100" y="3423378"/>
              <a:ext cx="1246953" cy="427809"/>
            </a:xfrm>
            <a:prstGeom prst="rect">
              <a:avLst/>
            </a:prstGeom>
            <a:noFill/>
          </p:spPr>
          <p:txBody>
            <a:bodyPr wrap="square" rtlCol="0">
              <a:spAutoFit/>
            </a:bodyPr>
            <a:lstStyle/>
            <a:p>
              <a:pPr marL="68580" indent="-68580" defTabSz="685800" eaLnBrk="0" hangingPunct="0">
                <a:lnSpc>
                  <a:spcPct val="90000"/>
                </a:lnSpc>
                <a:buFont typeface="Arial" pitchFamily="34" charset="0"/>
                <a:buChar char="•"/>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Monotherapy</a:t>
              </a:r>
            </a:p>
            <a:p>
              <a:pPr defTabSz="685800" eaLnBrk="0" hangingPunct="0">
                <a:lnSpc>
                  <a:spcPct val="90000"/>
                </a:lnSpc>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 (3 options)</a:t>
              </a:r>
            </a:p>
          </p:txBody>
        </p:sp>
        <p:sp>
          <p:nvSpPr>
            <p:cNvPr id="65" name="TextBox 64">
              <a:extLst>
                <a:ext uri="{FF2B5EF4-FFF2-40B4-BE49-F238E27FC236}">
                  <a16:creationId xmlns:a16="http://schemas.microsoft.com/office/drawing/2014/main" id="{CE65BAFD-2B37-DA45-AB12-56FBDFC196F9}"/>
                </a:ext>
              </a:extLst>
            </p:cNvPr>
            <p:cNvSpPr txBox="1"/>
            <p:nvPr/>
          </p:nvSpPr>
          <p:spPr>
            <a:xfrm>
              <a:off x="1739900" y="3423377"/>
              <a:ext cx="1317476" cy="580160"/>
            </a:xfrm>
            <a:prstGeom prst="rect">
              <a:avLst/>
            </a:prstGeom>
            <a:noFill/>
          </p:spPr>
          <p:txBody>
            <a:bodyPr wrap="square" rtlCol="0">
              <a:spAutoFit/>
            </a:bodyPr>
            <a:lstStyle/>
            <a:p>
              <a:pPr marL="68580" indent="-68580" defTabSz="685800" eaLnBrk="0" hangingPunct="0">
                <a:lnSpc>
                  <a:spcPct val="90000"/>
                </a:lnSpc>
                <a:buFont typeface="Arial" pitchFamily="34" charset="0"/>
                <a:buChar char="•"/>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Augmentation therapy</a:t>
              </a:r>
            </a:p>
            <a:p>
              <a:pPr defTabSz="685800" eaLnBrk="0" hangingPunct="0">
                <a:lnSpc>
                  <a:spcPct val="90000"/>
                </a:lnSpc>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 (2 options)</a:t>
              </a:r>
            </a:p>
          </p:txBody>
        </p:sp>
        <p:sp>
          <p:nvSpPr>
            <p:cNvPr id="66" name="TextBox 65">
              <a:extLst>
                <a:ext uri="{FF2B5EF4-FFF2-40B4-BE49-F238E27FC236}">
                  <a16:creationId xmlns:a16="http://schemas.microsoft.com/office/drawing/2014/main" id="{D8DE47F3-9BC6-B94B-8829-01E862AE33AD}"/>
                </a:ext>
              </a:extLst>
            </p:cNvPr>
            <p:cNvSpPr txBox="1"/>
            <p:nvPr/>
          </p:nvSpPr>
          <p:spPr>
            <a:xfrm>
              <a:off x="2860824" y="3423377"/>
              <a:ext cx="1317476" cy="580158"/>
            </a:xfrm>
            <a:prstGeom prst="rect">
              <a:avLst/>
            </a:prstGeom>
            <a:noFill/>
          </p:spPr>
          <p:txBody>
            <a:bodyPr wrap="square" rtlCol="0">
              <a:spAutoFit/>
            </a:bodyPr>
            <a:lstStyle/>
            <a:p>
              <a:pPr marL="68580" indent="-68580" defTabSz="685800" eaLnBrk="0" hangingPunct="0">
                <a:lnSpc>
                  <a:spcPct val="90000"/>
                </a:lnSpc>
                <a:buFont typeface="Arial" pitchFamily="34" charset="0"/>
                <a:buChar char="•"/>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Augmentation with CBT </a:t>
              </a:r>
              <a:br>
                <a:rPr lang="en-US" sz="825" b="1" dirty="0">
                  <a:solidFill>
                    <a:schemeClr val="accent3"/>
                  </a:solidFill>
                  <a:latin typeface="Arial" panose="020B0604020202020204" pitchFamily="34" charset="0"/>
                  <a:ea typeface="ＭＳ Ｐゴシック" charset="0"/>
                  <a:cs typeface="Arial" panose="020B0604020202020204" pitchFamily="34" charset="0"/>
                </a:rPr>
              </a:br>
              <a:endParaRPr lang="en-US" sz="825" b="1" dirty="0">
                <a:solidFill>
                  <a:schemeClr val="accent3"/>
                </a:solidFill>
                <a:latin typeface="Arial" panose="020B0604020202020204" pitchFamily="34" charset="0"/>
                <a:ea typeface="ＭＳ Ｐゴシック" charset="0"/>
                <a:cs typeface="Arial" panose="020B0604020202020204" pitchFamily="34" charset="0"/>
              </a:endParaRPr>
            </a:p>
          </p:txBody>
        </p:sp>
        <p:sp>
          <p:nvSpPr>
            <p:cNvPr id="67" name="TextBox 66">
              <a:extLst>
                <a:ext uri="{FF2B5EF4-FFF2-40B4-BE49-F238E27FC236}">
                  <a16:creationId xmlns:a16="http://schemas.microsoft.com/office/drawing/2014/main" id="{991A9C3A-52BC-1E40-BE7C-F7A9D31B6C5A}"/>
                </a:ext>
              </a:extLst>
            </p:cNvPr>
            <p:cNvSpPr txBox="1"/>
            <p:nvPr/>
          </p:nvSpPr>
          <p:spPr>
            <a:xfrm>
              <a:off x="3954720" y="3423377"/>
              <a:ext cx="650507" cy="427809"/>
            </a:xfrm>
            <a:prstGeom prst="rect">
              <a:avLst/>
            </a:prstGeom>
            <a:noFill/>
          </p:spPr>
          <p:txBody>
            <a:bodyPr wrap="square" rtlCol="0">
              <a:spAutoFit/>
            </a:bodyPr>
            <a:lstStyle/>
            <a:p>
              <a:pPr marL="68580" indent="-68580" defTabSz="685800" eaLnBrk="0" hangingPunct="0">
                <a:lnSpc>
                  <a:spcPct val="90000"/>
                </a:lnSpc>
                <a:buFont typeface="Arial" pitchFamily="34" charset="0"/>
                <a:buChar char="•"/>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CBT </a:t>
              </a:r>
              <a:br>
                <a:rPr lang="en-US" sz="825" b="1" dirty="0">
                  <a:solidFill>
                    <a:schemeClr val="accent3"/>
                  </a:solidFill>
                  <a:latin typeface="Arial" panose="020B0604020202020204" pitchFamily="34" charset="0"/>
                  <a:ea typeface="ＭＳ Ｐゴシック" charset="0"/>
                  <a:cs typeface="Arial" panose="020B0604020202020204" pitchFamily="34" charset="0"/>
                </a:rPr>
              </a:br>
              <a:endParaRPr lang="en-US" sz="825" b="1" dirty="0">
                <a:solidFill>
                  <a:schemeClr val="accent3"/>
                </a:solidFill>
                <a:latin typeface="Arial" panose="020B0604020202020204" pitchFamily="34" charset="0"/>
                <a:ea typeface="ＭＳ Ｐゴシック" charset="0"/>
                <a:cs typeface="Arial" panose="020B0604020202020204" pitchFamily="34" charset="0"/>
              </a:endParaRPr>
            </a:p>
          </p:txBody>
        </p:sp>
        <p:sp>
          <p:nvSpPr>
            <p:cNvPr id="68" name="TextBox 67">
              <a:extLst>
                <a:ext uri="{FF2B5EF4-FFF2-40B4-BE49-F238E27FC236}">
                  <a16:creationId xmlns:a16="http://schemas.microsoft.com/office/drawing/2014/main" id="{F0A8A89E-4789-9A42-A15D-65B09927C4FF}"/>
                </a:ext>
              </a:extLst>
            </p:cNvPr>
            <p:cNvSpPr txBox="1"/>
            <p:nvPr/>
          </p:nvSpPr>
          <p:spPr>
            <a:xfrm>
              <a:off x="19052" y="3337742"/>
              <a:ext cx="438151" cy="455509"/>
            </a:xfrm>
            <a:prstGeom prst="rect">
              <a:avLst/>
            </a:prstGeom>
            <a:noFill/>
          </p:spPr>
          <p:txBody>
            <a:bodyPr wrap="square" rtlCol="0">
              <a:spAutoFit/>
            </a:bodyPr>
            <a:lstStyle/>
            <a:p>
              <a:pPr defTabSz="685800" eaLnBrk="0" hangingPunct="0">
                <a:lnSpc>
                  <a:spcPct val="90000"/>
                </a:lnSpc>
                <a:defRPr/>
              </a:pPr>
              <a:r>
                <a:rPr lang="en-US" b="1" dirty="0">
                  <a:solidFill>
                    <a:schemeClr val="accent3"/>
                  </a:solidFill>
                  <a:latin typeface="Arial" panose="020B0604020202020204" pitchFamily="34" charset="0"/>
                  <a:ea typeface="ＭＳ Ｐゴシック" charset="0"/>
                  <a:cs typeface="Arial" panose="020B0604020202020204" pitchFamily="34" charset="0"/>
                </a:rPr>
                <a:t>2</a:t>
              </a:r>
            </a:p>
          </p:txBody>
        </p:sp>
      </p:grpSp>
      <p:grpSp>
        <p:nvGrpSpPr>
          <p:cNvPr id="69" name="Group 56">
            <a:extLst>
              <a:ext uri="{FF2B5EF4-FFF2-40B4-BE49-F238E27FC236}">
                <a16:creationId xmlns:a16="http://schemas.microsoft.com/office/drawing/2014/main" id="{EC57C3BA-4AC9-564E-AA72-AD800FCB6E1B}"/>
              </a:ext>
            </a:extLst>
          </p:cNvPr>
          <p:cNvGrpSpPr/>
          <p:nvPr/>
        </p:nvGrpSpPr>
        <p:grpSpPr>
          <a:xfrm>
            <a:off x="1095688" y="2642224"/>
            <a:ext cx="3695700" cy="589241"/>
            <a:chOff x="12700" y="3957225"/>
            <a:chExt cx="4927600" cy="785655"/>
          </a:xfrm>
          <a:solidFill>
            <a:schemeClr val="bg1"/>
          </a:solidFill>
        </p:grpSpPr>
        <p:sp>
          <p:nvSpPr>
            <p:cNvPr id="70" name="Right Arrow 69">
              <a:extLst>
                <a:ext uri="{FF2B5EF4-FFF2-40B4-BE49-F238E27FC236}">
                  <a16:creationId xmlns:a16="http://schemas.microsoft.com/office/drawing/2014/main" id="{6226E0E8-3408-154C-B6A9-7DEA24CDD799}"/>
                </a:ext>
              </a:extLst>
            </p:cNvPr>
            <p:cNvSpPr/>
            <p:nvPr/>
          </p:nvSpPr>
          <p:spPr>
            <a:xfrm>
              <a:off x="12700" y="3994467"/>
              <a:ext cx="4927600" cy="733647"/>
            </a:xfrm>
            <a:prstGeom prst="rightArrow">
              <a:avLst>
                <a:gd name="adj1" fmla="val 100000"/>
                <a:gd name="adj2"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0" hangingPunct="0">
                <a:lnSpc>
                  <a:spcPct val="90000"/>
                </a:lnSpc>
                <a:defRPr/>
              </a:pPr>
              <a:endParaRPr lang="en-US" b="1" dirty="0">
                <a:solidFill>
                  <a:schemeClr val="accent3"/>
                </a:solidFill>
                <a:latin typeface="Arial" panose="020B0604020202020204" pitchFamily="34" charset="0"/>
                <a:cs typeface="Arial" panose="020B0604020202020204" pitchFamily="34" charset="0"/>
              </a:endParaRPr>
            </a:p>
          </p:txBody>
        </p:sp>
        <p:sp>
          <p:nvSpPr>
            <p:cNvPr id="71" name="Down Arrow 70">
              <a:extLst>
                <a:ext uri="{FF2B5EF4-FFF2-40B4-BE49-F238E27FC236}">
                  <a16:creationId xmlns:a16="http://schemas.microsoft.com/office/drawing/2014/main" id="{8DB5FF64-2E51-784F-9287-A4081AEFDB3F}"/>
                </a:ext>
              </a:extLst>
            </p:cNvPr>
            <p:cNvSpPr/>
            <p:nvPr/>
          </p:nvSpPr>
          <p:spPr>
            <a:xfrm>
              <a:off x="291719" y="4030499"/>
              <a:ext cx="448056" cy="712381"/>
            </a:xfrm>
            <a:prstGeom prst="downArrow">
              <a:avLst>
                <a:gd name="adj1" fmla="val 53091"/>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34290" rIns="0" bIns="0" rtlCol="0" anchor="ctr"/>
            <a:lstStyle/>
            <a:p>
              <a:pPr algn="ctr" defTabSz="685800" eaLnBrk="0" hangingPunct="0">
                <a:lnSpc>
                  <a:spcPct val="90000"/>
                </a:lnSpc>
                <a:defRPr/>
              </a:pPr>
              <a:r>
                <a:rPr lang="en-US" sz="788" b="1" dirty="0">
                  <a:solidFill>
                    <a:schemeClr val="accent3"/>
                  </a:solidFill>
                  <a:latin typeface="Arial" panose="020B0604020202020204" pitchFamily="34" charset="0"/>
                  <a:cs typeface="Arial" panose="020B0604020202020204" pitchFamily="34" charset="0"/>
                </a:rPr>
                <a:t>3 months</a:t>
              </a:r>
            </a:p>
          </p:txBody>
        </p:sp>
        <p:sp>
          <p:nvSpPr>
            <p:cNvPr id="72" name="TextBox 71">
              <a:extLst>
                <a:ext uri="{FF2B5EF4-FFF2-40B4-BE49-F238E27FC236}">
                  <a16:creationId xmlns:a16="http://schemas.microsoft.com/office/drawing/2014/main" id="{837EF8DA-7F10-1E47-83FA-DADF0CE2A4DA}"/>
                </a:ext>
              </a:extLst>
            </p:cNvPr>
            <p:cNvSpPr txBox="1"/>
            <p:nvPr/>
          </p:nvSpPr>
          <p:spPr>
            <a:xfrm>
              <a:off x="640596" y="3957225"/>
              <a:ext cx="3551291" cy="289309"/>
            </a:xfrm>
            <a:prstGeom prst="rect">
              <a:avLst/>
            </a:prstGeom>
            <a:noFill/>
          </p:spPr>
          <p:txBody>
            <a:bodyPr wrap="square" rtlCol="0">
              <a:spAutoFit/>
            </a:bodyPr>
            <a:lstStyle/>
            <a:p>
              <a:pPr defTabSz="685800" eaLnBrk="0" hangingPunct="0">
                <a:lnSpc>
                  <a:spcPct val="90000"/>
                </a:lnSpc>
                <a:defRPr/>
              </a:pPr>
              <a:r>
                <a:rPr lang="en-US" sz="900" b="1" dirty="0">
                  <a:solidFill>
                    <a:schemeClr val="accent3"/>
                  </a:solidFill>
                  <a:latin typeface="Arial" panose="020B0604020202020204" pitchFamily="34" charset="0"/>
                  <a:ea typeface="ＭＳ Ｐゴシック" charset="0"/>
                  <a:cs typeface="Arial" panose="020B0604020202020204" pitchFamily="34" charset="0"/>
                </a:rPr>
                <a:t> Switch to one of the following:</a:t>
              </a:r>
            </a:p>
          </p:txBody>
        </p:sp>
        <p:sp>
          <p:nvSpPr>
            <p:cNvPr id="73" name="TextBox 72">
              <a:extLst>
                <a:ext uri="{FF2B5EF4-FFF2-40B4-BE49-F238E27FC236}">
                  <a16:creationId xmlns:a16="http://schemas.microsoft.com/office/drawing/2014/main" id="{25AB681B-DF02-5549-B69F-930892C39517}"/>
                </a:ext>
              </a:extLst>
            </p:cNvPr>
            <p:cNvSpPr txBox="1"/>
            <p:nvPr/>
          </p:nvSpPr>
          <p:spPr>
            <a:xfrm>
              <a:off x="673100" y="4178288"/>
              <a:ext cx="1246953" cy="427810"/>
            </a:xfrm>
            <a:prstGeom prst="rect">
              <a:avLst/>
            </a:prstGeom>
            <a:noFill/>
          </p:spPr>
          <p:txBody>
            <a:bodyPr wrap="square" rtlCol="0">
              <a:spAutoFit/>
            </a:bodyPr>
            <a:lstStyle/>
            <a:p>
              <a:pPr marL="68580" indent="-68580" defTabSz="685800" eaLnBrk="0" hangingPunct="0">
                <a:lnSpc>
                  <a:spcPct val="90000"/>
                </a:lnSpc>
                <a:buFont typeface="Arial" pitchFamily="34" charset="0"/>
                <a:buChar char="•"/>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Monotherapy</a:t>
              </a:r>
            </a:p>
            <a:p>
              <a:pPr defTabSz="685800" eaLnBrk="0" hangingPunct="0">
                <a:lnSpc>
                  <a:spcPct val="90000"/>
                </a:lnSpc>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 (4 options)</a:t>
              </a:r>
            </a:p>
          </p:txBody>
        </p:sp>
        <p:sp>
          <p:nvSpPr>
            <p:cNvPr id="74" name="TextBox 73">
              <a:extLst>
                <a:ext uri="{FF2B5EF4-FFF2-40B4-BE49-F238E27FC236}">
                  <a16:creationId xmlns:a16="http://schemas.microsoft.com/office/drawing/2014/main" id="{F0CC9E92-1FD7-BC4A-829E-791FD0FD9923}"/>
                </a:ext>
              </a:extLst>
            </p:cNvPr>
            <p:cNvSpPr txBox="1"/>
            <p:nvPr/>
          </p:nvSpPr>
          <p:spPr>
            <a:xfrm>
              <a:off x="1739900" y="4178288"/>
              <a:ext cx="2137520" cy="427810"/>
            </a:xfrm>
            <a:prstGeom prst="rect">
              <a:avLst/>
            </a:prstGeom>
            <a:noFill/>
          </p:spPr>
          <p:txBody>
            <a:bodyPr wrap="square" rtlCol="0">
              <a:spAutoFit/>
            </a:bodyPr>
            <a:lstStyle/>
            <a:p>
              <a:pPr marL="68580" indent="-68580" defTabSz="685800" eaLnBrk="0" hangingPunct="0">
                <a:lnSpc>
                  <a:spcPct val="90000"/>
                </a:lnSpc>
                <a:buFont typeface="Arial" pitchFamily="34" charset="0"/>
                <a:buChar char="•"/>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Augmentation therapy</a:t>
              </a:r>
            </a:p>
            <a:p>
              <a:pPr defTabSz="685800" eaLnBrk="0" hangingPunct="0">
                <a:lnSpc>
                  <a:spcPct val="90000"/>
                </a:lnSpc>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 (2 options)</a:t>
              </a:r>
            </a:p>
          </p:txBody>
        </p:sp>
        <p:sp>
          <p:nvSpPr>
            <p:cNvPr id="75" name="TextBox 74">
              <a:extLst>
                <a:ext uri="{FF2B5EF4-FFF2-40B4-BE49-F238E27FC236}">
                  <a16:creationId xmlns:a16="http://schemas.microsoft.com/office/drawing/2014/main" id="{D9AC4A99-8A08-234B-8233-A1A3DAA00A43}"/>
                </a:ext>
              </a:extLst>
            </p:cNvPr>
            <p:cNvSpPr txBox="1"/>
            <p:nvPr/>
          </p:nvSpPr>
          <p:spPr>
            <a:xfrm>
              <a:off x="19051" y="4033425"/>
              <a:ext cx="488951" cy="455510"/>
            </a:xfrm>
            <a:prstGeom prst="rect">
              <a:avLst/>
            </a:prstGeom>
            <a:noFill/>
          </p:spPr>
          <p:txBody>
            <a:bodyPr wrap="square" rtlCol="0">
              <a:spAutoFit/>
            </a:bodyPr>
            <a:lstStyle/>
            <a:p>
              <a:pPr defTabSz="685800" eaLnBrk="0" hangingPunct="0">
                <a:lnSpc>
                  <a:spcPct val="90000"/>
                </a:lnSpc>
                <a:defRPr/>
              </a:pPr>
              <a:r>
                <a:rPr lang="en-US" b="1" dirty="0">
                  <a:solidFill>
                    <a:schemeClr val="accent3"/>
                  </a:solidFill>
                  <a:latin typeface="Arial" panose="020B0604020202020204" pitchFamily="34" charset="0"/>
                  <a:ea typeface="ＭＳ Ｐゴシック" charset="0"/>
                  <a:cs typeface="Arial" panose="020B0604020202020204" pitchFamily="34" charset="0"/>
                </a:rPr>
                <a:t>3</a:t>
              </a:r>
            </a:p>
          </p:txBody>
        </p:sp>
      </p:grpSp>
      <p:grpSp>
        <p:nvGrpSpPr>
          <p:cNvPr id="76" name="Group 61">
            <a:extLst>
              <a:ext uri="{FF2B5EF4-FFF2-40B4-BE49-F238E27FC236}">
                <a16:creationId xmlns:a16="http://schemas.microsoft.com/office/drawing/2014/main" id="{40F15AA1-F4D5-2F4F-AB75-089C24CA7308}"/>
              </a:ext>
            </a:extLst>
          </p:cNvPr>
          <p:cNvGrpSpPr/>
          <p:nvPr/>
        </p:nvGrpSpPr>
        <p:grpSpPr>
          <a:xfrm>
            <a:off x="1095688" y="3270873"/>
            <a:ext cx="3962400" cy="600916"/>
            <a:chOff x="12700" y="4744034"/>
            <a:chExt cx="5283200" cy="801221"/>
          </a:xfrm>
          <a:solidFill>
            <a:schemeClr val="bg1"/>
          </a:solidFill>
        </p:grpSpPr>
        <p:sp>
          <p:nvSpPr>
            <p:cNvPr id="77" name="Right Arrow 76">
              <a:extLst>
                <a:ext uri="{FF2B5EF4-FFF2-40B4-BE49-F238E27FC236}">
                  <a16:creationId xmlns:a16="http://schemas.microsoft.com/office/drawing/2014/main" id="{B3706CCE-DEEE-5F45-A126-224E7B431A1E}"/>
                </a:ext>
              </a:extLst>
            </p:cNvPr>
            <p:cNvSpPr/>
            <p:nvPr/>
          </p:nvSpPr>
          <p:spPr>
            <a:xfrm>
              <a:off x="12700" y="4781274"/>
              <a:ext cx="5283200" cy="733647"/>
            </a:xfrm>
            <a:prstGeom prst="rightArrow">
              <a:avLst>
                <a:gd name="adj1" fmla="val 100000"/>
                <a:gd name="adj2"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0" hangingPunct="0">
                <a:lnSpc>
                  <a:spcPct val="90000"/>
                </a:lnSpc>
                <a:defRPr/>
              </a:pPr>
              <a:endParaRPr lang="en-US" b="1" dirty="0">
                <a:solidFill>
                  <a:schemeClr val="accent3"/>
                </a:solidFill>
                <a:latin typeface="Arial" panose="020B0604020202020204" pitchFamily="34" charset="0"/>
                <a:cs typeface="Arial" panose="020B0604020202020204" pitchFamily="34" charset="0"/>
              </a:endParaRPr>
            </a:p>
          </p:txBody>
        </p:sp>
        <p:sp>
          <p:nvSpPr>
            <p:cNvPr id="78" name="Down Arrow 77">
              <a:extLst>
                <a:ext uri="{FF2B5EF4-FFF2-40B4-BE49-F238E27FC236}">
                  <a16:creationId xmlns:a16="http://schemas.microsoft.com/office/drawing/2014/main" id="{51A19734-3A5F-6240-941E-828671E6245C}"/>
                </a:ext>
              </a:extLst>
            </p:cNvPr>
            <p:cNvSpPr/>
            <p:nvPr/>
          </p:nvSpPr>
          <p:spPr>
            <a:xfrm>
              <a:off x="291719" y="4817306"/>
              <a:ext cx="448056" cy="712381"/>
            </a:xfrm>
            <a:prstGeom prst="downArrow">
              <a:avLst>
                <a:gd name="adj1" fmla="val 53091"/>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34290" rIns="0" bIns="0" rtlCol="0" anchor="ctr"/>
            <a:lstStyle/>
            <a:p>
              <a:pPr algn="ctr" defTabSz="685800" eaLnBrk="0" hangingPunct="0">
                <a:lnSpc>
                  <a:spcPct val="90000"/>
                </a:lnSpc>
                <a:defRPr/>
              </a:pPr>
              <a:r>
                <a:rPr lang="en-US" sz="788" b="1" dirty="0">
                  <a:solidFill>
                    <a:schemeClr val="accent3"/>
                  </a:solidFill>
                  <a:latin typeface="Arial" panose="020B0604020202020204" pitchFamily="34" charset="0"/>
                  <a:cs typeface="Arial" panose="020B0604020202020204" pitchFamily="34" charset="0"/>
                </a:rPr>
                <a:t>3 months</a:t>
              </a:r>
            </a:p>
          </p:txBody>
        </p:sp>
        <p:sp>
          <p:nvSpPr>
            <p:cNvPr id="79" name="TextBox 78">
              <a:extLst>
                <a:ext uri="{FF2B5EF4-FFF2-40B4-BE49-F238E27FC236}">
                  <a16:creationId xmlns:a16="http://schemas.microsoft.com/office/drawing/2014/main" id="{28865987-9F95-EB4D-ADF9-AB435EF235F7}"/>
                </a:ext>
              </a:extLst>
            </p:cNvPr>
            <p:cNvSpPr txBox="1"/>
            <p:nvPr/>
          </p:nvSpPr>
          <p:spPr>
            <a:xfrm>
              <a:off x="640596" y="4744034"/>
              <a:ext cx="3551291" cy="289309"/>
            </a:xfrm>
            <a:prstGeom prst="rect">
              <a:avLst/>
            </a:prstGeom>
            <a:noFill/>
          </p:spPr>
          <p:txBody>
            <a:bodyPr wrap="square" rtlCol="0">
              <a:spAutoFit/>
            </a:bodyPr>
            <a:lstStyle/>
            <a:p>
              <a:pPr defTabSz="685800" eaLnBrk="0" hangingPunct="0">
                <a:lnSpc>
                  <a:spcPct val="90000"/>
                </a:lnSpc>
                <a:defRPr/>
              </a:pPr>
              <a:r>
                <a:rPr lang="en-US" sz="900" b="1" dirty="0">
                  <a:solidFill>
                    <a:schemeClr val="accent3"/>
                  </a:solidFill>
                  <a:latin typeface="Arial" panose="020B0604020202020204" pitchFamily="34" charset="0"/>
                  <a:ea typeface="ＭＳ Ｐゴシック" charset="0"/>
                  <a:cs typeface="Arial" panose="020B0604020202020204" pitchFamily="34" charset="0"/>
                </a:rPr>
                <a:t> Switch to one of the following:</a:t>
              </a:r>
            </a:p>
          </p:txBody>
        </p:sp>
        <p:sp>
          <p:nvSpPr>
            <p:cNvPr id="80" name="TextBox 79">
              <a:extLst>
                <a:ext uri="{FF2B5EF4-FFF2-40B4-BE49-F238E27FC236}">
                  <a16:creationId xmlns:a16="http://schemas.microsoft.com/office/drawing/2014/main" id="{2685EE65-6EE6-F147-BFB3-9EAC029D657F}"/>
                </a:ext>
              </a:extLst>
            </p:cNvPr>
            <p:cNvSpPr txBox="1"/>
            <p:nvPr/>
          </p:nvSpPr>
          <p:spPr>
            <a:xfrm>
              <a:off x="673100" y="4965097"/>
              <a:ext cx="1246953" cy="427809"/>
            </a:xfrm>
            <a:prstGeom prst="rect">
              <a:avLst/>
            </a:prstGeom>
            <a:noFill/>
          </p:spPr>
          <p:txBody>
            <a:bodyPr wrap="square" rtlCol="0">
              <a:spAutoFit/>
            </a:bodyPr>
            <a:lstStyle/>
            <a:p>
              <a:pPr marL="68580" indent="-68580" defTabSz="685800" eaLnBrk="0" hangingPunct="0">
                <a:lnSpc>
                  <a:spcPct val="90000"/>
                </a:lnSpc>
                <a:buFont typeface="Arial" pitchFamily="34" charset="0"/>
                <a:buChar char="•"/>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Monotherapy</a:t>
              </a:r>
            </a:p>
            <a:p>
              <a:pPr defTabSz="685800" eaLnBrk="0" hangingPunct="0">
                <a:lnSpc>
                  <a:spcPct val="90000"/>
                </a:lnSpc>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 (3 options)</a:t>
              </a:r>
            </a:p>
          </p:txBody>
        </p:sp>
        <p:sp>
          <p:nvSpPr>
            <p:cNvPr id="81" name="TextBox 80">
              <a:extLst>
                <a:ext uri="{FF2B5EF4-FFF2-40B4-BE49-F238E27FC236}">
                  <a16:creationId xmlns:a16="http://schemas.microsoft.com/office/drawing/2014/main" id="{0DAE6573-F210-4A46-B845-8C8098605D9C}"/>
                </a:ext>
              </a:extLst>
            </p:cNvPr>
            <p:cNvSpPr txBox="1"/>
            <p:nvPr/>
          </p:nvSpPr>
          <p:spPr>
            <a:xfrm>
              <a:off x="1739900" y="4965097"/>
              <a:ext cx="1770807" cy="580158"/>
            </a:xfrm>
            <a:prstGeom prst="rect">
              <a:avLst/>
            </a:prstGeom>
            <a:noFill/>
          </p:spPr>
          <p:txBody>
            <a:bodyPr wrap="square" rtlCol="0">
              <a:spAutoFit/>
            </a:bodyPr>
            <a:lstStyle/>
            <a:p>
              <a:pPr marL="68580" indent="-68580" defTabSz="685800" eaLnBrk="0" hangingPunct="0">
                <a:lnSpc>
                  <a:spcPct val="90000"/>
                </a:lnSpc>
                <a:buFont typeface="Arial" pitchFamily="34" charset="0"/>
                <a:buChar char="•"/>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Augmentation therapy</a:t>
              </a:r>
            </a:p>
            <a:p>
              <a:pPr defTabSz="685800" eaLnBrk="0" hangingPunct="0">
                <a:lnSpc>
                  <a:spcPct val="90000"/>
                </a:lnSpc>
                <a:defRPr/>
              </a:pPr>
              <a:r>
                <a:rPr lang="en-US" sz="825" b="1" dirty="0">
                  <a:solidFill>
                    <a:schemeClr val="accent3"/>
                  </a:solidFill>
                  <a:latin typeface="Arial" panose="020B0604020202020204" pitchFamily="34" charset="0"/>
                  <a:ea typeface="ＭＳ Ｐゴシック" charset="0"/>
                  <a:cs typeface="Arial" panose="020B0604020202020204" pitchFamily="34" charset="0"/>
                </a:rPr>
                <a:t> (3 options)</a:t>
              </a:r>
            </a:p>
          </p:txBody>
        </p:sp>
        <p:sp>
          <p:nvSpPr>
            <p:cNvPr id="82" name="TextBox 81">
              <a:extLst>
                <a:ext uri="{FF2B5EF4-FFF2-40B4-BE49-F238E27FC236}">
                  <a16:creationId xmlns:a16="http://schemas.microsoft.com/office/drawing/2014/main" id="{BB974C54-84E4-DD4B-97CB-7BB797E21E3E}"/>
                </a:ext>
              </a:extLst>
            </p:cNvPr>
            <p:cNvSpPr txBox="1"/>
            <p:nvPr/>
          </p:nvSpPr>
          <p:spPr>
            <a:xfrm>
              <a:off x="19051" y="4820234"/>
              <a:ext cx="577851" cy="455509"/>
            </a:xfrm>
            <a:prstGeom prst="rect">
              <a:avLst/>
            </a:prstGeom>
            <a:noFill/>
          </p:spPr>
          <p:txBody>
            <a:bodyPr wrap="square" rtlCol="0">
              <a:spAutoFit/>
            </a:bodyPr>
            <a:lstStyle/>
            <a:p>
              <a:pPr defTabSz="685800" eaLnBrk="0" hangingPunct="0">
                <a:lnSpc>
                  <a:spcPct val="90000"/>
                </a:lnSpc>
                <a:defRPr/>
              </a:pPr>
              <a:r>
                <a:rPr lang="en-US" b="1" dirty="0">
                  <a:solidFill>
                    <a:schemeClr val="accent3"/>
                  </a:solidFill>
                  <a:latin typeface="Arial" panose="020B0604020202020204" pitchFamily="34" charset="0"/>
                  <a:ea typeface="ＭＳ Ｐゴシック" charset="0"/>
                  <a:cs typeface="Arial" panose="020B0604020202020204" pitchFamily="34" charset="0"/>
                </a:rPr>
                <a:t>4</a:t>
              </a:r>
            </a:p>
          </p:txBody>
        </p:sp>
      </p:grpSp>
      <p:sp>
        <p:nvSpPr>
          <p:cNvPr id="83" name="TextBox 82">
            <a:extLst>
              <a:ext uri="{FF2B5EF4-FFF2-40B4-BE49-F238E27FC236}">
                <a16:creationId xmlns:a16="http://schemas.microsoft.com/office/drawing/2014/main" id="{50A1F6E6-8AA0-FB48-ADD0-A78AB073DFE3}"/>
              </a:ext>
            </a:extLst>
          </p:cNvPr>
          <p:cNvSpPr txBox="1"/>
          <p:nvPr/>
        </p:nvSpPr>
        <p:spPr>
          <a:xfrm rot="16200000">
            <a:off x="-321852" y="2494991"/>
            <a:ext cx="2426255" cy="279307"/>
          </a:xfrm>
          <a:prstGeom prst="rect">
            <a:avLst/>
          </a:prstGeom>
          <a:noFill/>
        </p:spPr>
        <p:txBody>
          <a:bodyPr wrap="square" rtlCol="0">
            <a:spAutoFit/>
          </a:bodyPr>
          <a:lstStyle/>
          <a:p>
            <a:pPr algn="ctr" defTabSz="685800" eaLnBrk="0" hangingPunct="0">
              <a:lnSpc>
                <a:spcPct val="90000"/>
              </a:lnSpc>
              <a:tabLst>
                <a:tab pos="1159669" algn="l"/>
              </a:tabLst>
              <a:defRPr/>
            </a:pPr>
            <a:r>
              <a:rPr lang="en-US" sz="1350" b="1" dirty="0">
                <a:solidFill>
                  <a:schemeClr val="accent3"/>
                </a:solidFill>
                <a:latin typeface="Arial" panose="020B0604020202020204" pitchFamily="34" charset="0"/>
                <a:ea typeface="ＭＳ Ｐゴシック" charset="0"/>
                <a:cs typeface="Arial" panose="020B0604020202020204" pitchFamily="34" charset="0"/>
              </a:rPr>
              <a:t>Treatment Steps</a:t>
            </a:r>
          </a:p>
        </p:txBody>
      </p:sp>
      <p:sp>
        <p:nvSpPr>
          <p:cNvPr id="84" name="TextBox 83">
            <a:extLst>
              <a:ext uri="{FF2B5EF4-FFF2-40B4-BE49-F238E27FC236}">
                <a16:creationId xmlns:a16="http://schemas.microsoft.com/office/drawing/2014/main" id="{E66C8A1B-4EFA-1641-ACBC-C401E7E06819}"/>
              </a:ext>
            </a:extLst>
          </p:cNvPr>
          <p:cNvSpPr txBox="1"/>
          <p:nvPr/>
        </p:nvSpPr>
        <p:spPr>
          <a:xfrm>
            <a:off x="1030929" y="4475762"/>
            <a:ext cx="7628977" cy="276999"/>
          </a:xfrm>
          <a:prstGeom prst="rect">
            <a:avLst/>
          </a:prstGeom>
          <a:noFill/>
        </p:spPr>
        <p:txBody>
          <a:bodyPr wrap="square" rtlCol="0">
            <a:spAutoFit/>
          </a:bodyPr>
          <a:lstStyle/>
          <a:p>
            <a:pPr defTabSz="685800"/>
            <a:r>
              <a:rPr lang="en-US" sz="1200" b="1" dirty="0">
                <a:solidFill>
                  <a:schemeClr val="accent3"/>
                </a:solidFill>
                <a:latin typeface="Arial" panose="020B0604020202020204" pitchFamily="34" charset="0"/>
                <a:cs typeface="Arial" panose="020B0604020202020204" pitchFamily="34" charset="0"/>
              </a:rPr>
              <a:t>Limitations</a:t>
            </a:r>
            <a:r>
              <a:rPr lang="en-US" sz="1200" dirty="0">
                <a:solidFill>
                  <a:schemeClr val="accent3"/>
                </a:solidFill>
                <a:latin typeface="Arial" panose="020B0604020202020204" pitchFamily="34" charset="0"/>
                <a:cs typeface="Arial" panose="020B0604020202020204" pitchFamily="34" charset="0"/>
              </a:rPr>
              <a:t>: May include open-label design and self-reported assessment of the QIDS-SR</a:t>
            </a:r>
            <a:r>
              <a:rPr lang="en-US" sz="1200" baseline="-25000" dirty="0">
                <a:solidFill>
                  <a:schemeClr val="accent3"/>
                </a:solidFill>
                <a:latin typeface="Arial" panose="020B0604020202020204" pitchFamily="34" charset="0"/>
                <a:cs typeface="Arial" panose="020B0604020202020204" pitchFamily="34" charset="0"/>
              </a:rPr>
              <a:t>16</a:t>
            </a:r>
            <a:r>
              <a:rPr lang="en-US" sz="1200" dirty="0">
                <a:solidFill>
                  <a:schemeClr val="accent3"/>
                </a:solidFill>
                <a:latin typeface="Arial" panose="020B0604020202020204" pitchFamily="34" charset="0"/>
                <a:cs typeface="Arial" panose="020B0604020202020204" pitchFamily="34" charset="0"/>
              </a:rPr>
              <a:t>. </a:t>
            </a:r>
          </a:p>
        </p:txBody>
      </p:sp>
      <p:sp>
        <p:nvSpPr>
          <p:cNvPr id="86" name="Content Placeholder 3">
            <a:extLst>
              <a:ext uri="{FF2B5EF4-FFF2-40B4-BE49-F238E27FC236}">
                <a16:creationId xmlns:a16="http://schemas.microsoft.com/office/drawing/2014/main" id="{D54DE583-9164-134C-9957-9CA0EE9A5FC7}"/>
              </a:ext>
            </a:extLst>
          </p:cNvPr>
          <p:cNvSpPr>
            <a:spLocks noGrp="1"/>
          </p:cNvSpPr>
          <p:nvPr>
            <p:ph sz="quarter" idx="11"/>
          </p:nvPr>
        </p:nvSpPr>
        <p:spPr>
          <a:xfrm>
            <a:off x="270464" y="832560"/>
            <a:ext cx="5201011" cy="3700089"/>
          </a:xfrm>
        </p:spPr>
        <p:txBody>
          <a:bodyPr/>
          <a:lstStyle/>
          <a:p>
            <a:pPr>
              <a:spcBef>
                <a:spcPts val="0"/>
              </a:spcBef>
            </a:pPr>
            <a:r>
              <a:rPr lang="en-US" sz="1100" dirty="0">
                <a:latin typeface="Arial" panose="020B0604020202020204" pitchFamily="34" charset="0"/>
                <a:cs typeface="Arial" panose="020B0604020202020204" pitchFamily="34" charset="0"/>
              </a:rPr>
              <a:t>B</a:t>
            </a:r>
            <a:r>
              <a:rPr lang="en-US" sz="1100" kern="0" dirty="0">
                <a:latin typeface="Arial" panose="020B0604020202020204" pitchFamily="34" charset="0"/>
                <a:cs typeface="Arial" panose="020B0604020202020204" pitchFamily="34" charset="0"/>
              </a:rPr>
              <a:t>roadly representative sample of adult outpatients with MDD (N = 3,671)</a:t>
            </a:r>
          </a:p>
          <a:p>
            <a:pPr>
              <a:spcBef>
                <a:spcPts val="0"/>
              </a:spcBef>
            </a:pPr>
            <a:r>
              <a:rPr lang="en-US" sz="1100" kern="0" dirty="0">
                <a:latin typeface="Arial" panose="020B0604020202020204" pitchFamily="34" charset="0"/>
                <a:cs typeface="Arial" panose="020B0604020202020204" pitchFamily="34" charset="0"/>
              </a:rPr>
              <a:t>Employed ≥ 1 acute treatment step(s) in succession, aimed at achieving remission (defined as QIDS-SR</a:t>
            </a:r>
            <a:r>
              <a:rPr lang="en-US" sz="1100" kern="0" baseline="-25000" dirty="0">
                <a:latin typeface="Arial" panose="020B0604020202020204" pitchFamily="34" charset="0"/>
                <a:cs typeface="Arial" panose="020B0604020202020204" pitchFamily="34" charset="0"/>
              </a:rPr>
              <a:t>16</a:t>
            </a:r>
            <a:r>
              <a:rPr lang="en-US" sz="1100" kern="0" dirty="0">
                <a:latin typeface="Arial" panose="020B0604020202020204" pitchFamily="34" charset="0"/>
                <a:cs typeface="Arial" panose="020B0604020202020204" pitchFamily="34" charset="0"/>
              </a:rPr>
              <a:t> ≤ 5)of adult outpatients with MDD (N = 3,671)</a:t>
            </a:r>
          </a:p>
          <a:p>
            <a:pPr>
              <a:spcBef>
                <a:spcPts val="0"/>
              </a:spcBef>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D44F-90BF-9343-B4C8-4871BCA9ECDC}"/>
              </a:ext>
            </a:extLst>
          </p:cNvPr>
          <p:cNvSpPr>
            <a:spLocks noGrp="1"/>
          </p:cNvSpPr>
          <p:nvPr>
            <p:ph type="title"/>
          </p:nvPr>
        </p:nvSpPr>
        <p:spPr>
          <a:xfrm>
            <a:off x="312234" y="108717"/>
            <a:ext cx="8530684" cy="615553"/>
          </a:xfrm>
        </p:spPr>
        <p:txBody>
          <a:bodyPr/>
          <a:lstStyle/>
          <a:p>
            <a:r>
              <a:rPr lang="en-US" sz="2000" dirty="0"/>
              <a:t>Medication Selection After Initial Treatment Failure: Another Antidepressant or Add an Adjunctive Medication?</a:t>
            </a:r>
          </a:p>
        </p:txBody>
      </p:sp>
      <p:sp>
        <p:nvSpPr>
          <p:cNvPr id="3" name="Text Placeholder 2">
            <a:extLst>
              <a:ext uri="{FF2B5EF4-FFF2-40B4-BE49-F238E27FC236}">
                <a16:creationId xmlns:a16="http://schemas.microsoft.com/office/drawing/2014/main" id="{BF2E87A8-EEEF-8846-8B31-F953A9CCF84F}"/>
              </a:ext>
            </a:extLst>
          </p:cNvPr>
          <p:cNvSpPr>
            <a:spLocks noGrp="1"/>
          </p:cNvSpPr>
          <p:nvPr>
            <p:ph type="body" sz="quarter" idx="10"/>
          </p:nvPr>
        </p:nvSpPr>
        <p:spPr/>
        <p:txBody>
          <a:bodyPr/>
          <a:lstStyle/>
          <a:p>
            <a:r>
              <a:rPr lang="en-US" dirty="0"/>
              <a:t>Kennedy SH, et al. </a:t>
            </a:r>
            <a:r>
              <a:rPr lang="en-US" i="1" dirty="0"/>
              <a:t>Can J Psychiatry</a:t>
            </a:r>
            <a:r>
              <a:rPr lang="en-US" dirty="0"/>
              <a:t>. 2016;61-540-560.</a:t>
            </a:r>
          </a:p>
        </p:txBody>
      </p:sp>
      <p:sp>
        <p:nvSpPr>
          <p:cNvPr id="5" name="Rectangle 4">
            <a:extLst>
              <a:ext uri="{FF2B5EF4-FFF2-40B4-BE49-F238E27FC236}">
                <a16:creationId xmlns:a16="http://schemas.microsoft.com/office/drawing/2014/main" id="{D5A1CDB0-2DA4-1144-A3E7-3575136C3A12}"/>
              </a:ext>
            </a:extLst>
          </p:cNvPr>
          <p:cNvSpPr/>
          <p:nvPr/>
        </p:nvSpPr>
        <p:spPr>
          <a:xfrm>
            <a:off x="1910066" y="1413111"/>
            <a:ext cx="2405270" cy="56653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Consider switching when:</a:t>
            </a:r>
          </a:p>
        </p:txBody>
      </p:sp>
      <p:sp>
        <p:nvSpPr>
          <p:cNvPr id="6" name="Rectangle 5">
            <a:extLst>
              <a:ext uri="{FF2B5EF4-FFF2-40B4-BE49-F238E27FC236}">
                <a16:creationId xmlns:a16="http://schemas.microsoft.com/office/drawing/2014/main" id="{21178EE2-95B9-F846-BCA4-428B5BE7E1A2}"/>
              </a:ext>
            </a:extLst>
          </p:cNvPr>
          <p:cNvSpPr/>
          <p:nvPr/>
        </p:nvSpPr>
        <p:spPr>
          <a:xfrm>
            <a:off x="1910066" y="1979642"/>
            <a:ext cx="2405270" cy="2017643"/>
          </a:xfrm>
          <a:prstGeom prst="rect">
            <a:avLst/>
          </a:prstGeom>
          <a:solidFill>
            <a:schemeClr val="accent4">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accent3"/>
                </a:solidFill>
              </a:rPr>
              <a:t>It is the first medication trial</a:t>
            </a:r>
          </a:p>
          <a:p>
            <a:pPr marL="285750" indent="-285750">
              <a:buFont typeface="Arial" panose="020B0604020202020204" pitchFamily="34" charset="0"/>
              <a:buChar char="•"/>
            </a:pPr>
            <a:r>
              <a:rPr lang="en-US" sz="1600" dirty="0">
                <a:solidFill>
                  <a:schemeClr val="accent3"/>
                </a:solidFill>
              </a:rPr>
              <a:t>The antidepressant is not tolerable</a:t>
            </a:r>
          </a:p>
          <a:p>
            <a:pPr marL="285750" indent="-285750">
              <a:buFont typeface="Arial" panose="020B0604020202020204" pitchFamily="34" charset="0"/>
              <a:buChar char="•"/>
            </a:pPr>
            <a:r>
              <a:rPr lang="en-US" sz="1600" dirty="0">
                <a:solidFill>
                  <a:schemeClr val="accent3"/>
                </a:solidFill>
              </a:rPr>
              <a:t>Response to initial treatment is &lt; 25%</a:t>
            </a:r>
          </a:p>
          <a:p>
            <a:pPr marL="285750" indent="-285750">
              <a:buFont typeface="Arial" panose="020B0604020202020204" pitchFamily="34" charset="0"/>
              <a:buChar char="•"/>
            </a:pPr>
            <a:r>
              <a:rPr lang="en-US" sz="1600" dirty="0">
                <a:solidFill>
                  <a:schemeClr val="accent3"/>
                </a:solidFill>
              </a:rPr>
              <a:t>Patient prefers to switch</a:t>
            </a:r>
          </a:p>
        </p:txBody>
      </p:sp>
      <p:sp>
        <p:nvSpPr>
          <p:cNvPr id="7" name="Rectangle 6">
            <a:extLst>
              <a:ext uri="{FF2B5EF4-FFF2-40B4-BE49-F238E27FC236}">
                <a16:creationId xmlns:a16="http://schemas.microsoft.com/office/drawing/2014/main" id="{31FB6A7C-F0DB-5143-9362-0B349902AE0F}"/>
              </a:ext>
            </a:extLst>
          </p:cNvPr>
          <p:cNvSpPr/>
          <p:nvPr/>
        </p:nvSpPr>
        <p:spPr>
          <a:xfrm>
            <a:off x="4782477" y="1259344"/>
            <a:ext cx="2405270" cy="566531"/>
          </a:xfrm>
          <a:prstGeom prst="rect">
            <a:avLst/>
          </a:prstGeom>
          <a:solidFill>
            <a:schemeClr val="accent2">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Consider adjunctive medication when:</a:t>
            </a:r>
          </a:p>
        </p:txBody>
      </p:sp>
      <p:sp>
        <p:nvSpPr>
          <p:cNvPr id="8" name="Rectangle 7">
            <a:extLst>
              <a:ext uri="{FF2B5EF4-FFF2-40B4-BE49-F238E27FC236}">
                <a16:creationId xmlns:a16="http://schemas.microsoft.com/office/drawing/2014/main" id="{9711317D-8364-224E-8BAC-BA7790783014}"/>
              </a:ext>
            </a:extLst>
          </p:cNvPr>
          <p:cNvSpPr/>
          <p:nvPr/>
        </p:nvSpPr>
        <p:spPr>
          <a:xfrm>
            <a:off x="4782477" y="1825875"/>
            <a:ext cx="2405270" cy="2733261"/>
          </a:xfrm>
          <a:prstGeom prst="rect">
            <a:avLst/>
          </a:prstGeom>
          <a:solidFill>
            <a:schemeClr val="accent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accent3"/>
                </a:solidFill>
              </a:rPr>
              <a:t>≥ 2 antidepressant trials</a:t>
            </a:r>
          </a:p>
          <a:p>
            <a:pPr marL="285750" indent="-285750">
              <a:buFont typeface="Arial" panose="020B0604020202020204" pitchFamily="34" charset="0"/>
              <a:buChar char="•"/>
            </a:pPr>
            <a:r>
              <a:rPr lang="en-US" sz="1600" dirty="0">
                <a:solidFill>
                  <a:schemeClr val="accent3"/>
                </a:solidFill>
              </a:rPr>
              <a:t>Current treatment is well tolerated</a:t>
            </a:r>
          </a:p>
          <a:p>
            <a:pPr marL="285750" indent="-285750">
              <a:buFont typeface="Arial" panose="020B0604020202020204" pitchFamily="34" charset="0"/>
              <a:buChar char="•"/>
            </a:pPr>
            <a:r>
              <a:rPr lang="en-US" sz="1600" dirty="0">
                <a:solidFill>
                  <a:schemeClr val="accent3"/>
                </a:solidFill>
              </a:rPr>
              <a:t>Response is &gt; 25%</a:t>
            </a:r>
          </a:p>
          <a:p>
            <a:pPr marL="285750" indent="-285750">
              <a:buFont typeface="Arial" panose="020B0604020202020204" pitchFamily="34" charset="0"/>
              <a:buChar char="•"/>
            </a:pPr>
            <a:r>
              <a:rPr lang="en-US" sz="1600" dirty="0">
                <a:solidFill>
                  <a:schemeClr val="accent3"/>
                </a:solidFill>
              </a:rPr>
              <a:t>Specific residual symptoms can be targeted</a:t>
            </a:r>
          </a:p>
          <a:p>
            <a:pPr marL="285750" indent="-285750">
              <a:buFont typeface="Arial" panose="020B0604020202020204" pitchFamily="34" charset="0"/>
              <a:buChar char="•"/>
            </a:pPr>
            <a:r>
              <a:rPr lang="en-US" sz="1600" dirty="0">
                <a:solidFill>
                  <a:schemeClr val="accent3"/>
                </a:solidFill>
              </a:rPr>
              <a:t>Patient prefers adjunctive medication</a:t>
            </a:r>
          </a:p>
        </p:txBody>
      </p:sp>
    </p:spTree>
    <p:extLst>
      <p:ext uri="{BB962C8B-B14F-4D97-AF65-F5344CB8AC3E}">
        <p14:creationId xmlns:p14="http://schemas.microsoft.com/office/powerpoint/2010/main" val="365668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661B-6527-F040-B2EE-72A7B2C5274C}"/>
              </a:ext>
            </a:extLst>
          </p:cNvPr>
          <p:cNvSpPr>
            <a:spLocks noGrp="1"/>
          </p:cNvSpPr>
          <p:nvPr>
            <p:ph type="title"/>
          </p:nvPr>
        </p:nvSpPr>
        <p:spPr>
          <a:xfrm>
            <a:off x="312234" y="4073"/>
            <a:ext cx="8530684" cy="824841"/>
          </a:xfrm>
        </p:spPr>
        <p:txBody>
          <a:bodyPr/>
          <a:lstStyle/>
          <a:p>
            <a:r>
              <a:rPr lang="en-US" sz="2800" dirty="0"/>
              <a:t>The Comparative Benefits of Adjunctive Therapies, Combinations and Switching</a:t>
            </a:r>
          </a:p>
        </p:txBody>
      </p:sp>
      <p:sp>
        <p:nvSpPr>
          <p:cNvPr id="3" name="Text Placeholder 2">
            <a:extLst>
              <a:ext uri="{FF2B5EF4-FFF2-40B4-BE49-F238E27FC236}">
                <a16:creationId xmlns:a16="http://schemas.microsoft.com/office/drawing/2014/main" id="{0ADBD6B0-2711-3142-B5CF-075184B8F445}"/>
              </a:ext>
            </a:extLst>
          </p:cNvPr>
          <p:cNvSpPr>
            <a:spLocks noGrp="1"/>
          </p:cNvSpPr>
          <p:nvPr>
            <p:ph type="body" sz="quarter" idx="10"/>
          </p:nvPr>
        </p:nvSpPr>
        <p:spPr>
          <a:xfrm>
            <a:off x="0" y="4697096"/>
            <a:ext cx="9144000" cy="446404"/>
          </a:xfrm>
        </p:spPr>
        <p:txBody>
          <a:bodyPr/>
          <a:lstStyle/>
          <a:p>
            <a:pPr marL="9525" indent="-28575"/>
            <a:r>
              <a:rPr lang="en-US" dirty="0"/>
              <a:t>Mills NT, et al. </a:t>
            </a:r>
            <a:r>
              <a:rPr lang="en-US" i="1" dirty="0"/>
              <a:t>Int J Neuropsychopharmacol. </a:t>
            </a:r>
            <a:r>
              <a:rPr lang="en-US" dirty="0"/>
              <a:t>2021;24(4):314-321.; Connolly KR, et al. </a:t>
            </a:r>
            <a:r>
              <a:rPr lang="en-US" i="1" dirty="0"/>
              <a:t>Drugs</a:t>
            </a:r>
            <a:r>
              <a:rPr lang="en-US" dirty="0"/>
              <a:t>. 2011;71(1):43-64.; </a:t>
            </a:r>
            <a:br>
              <a:rPr lang="en-US" dirty="0"/>
            </a:br>
            <a:r>
              <a:rPr lang="en-US" dirty="0" err="1"/>
              <a:t>Atsou</a:t>
            </a:r>
            <a:r>
              <a:rPr lang="en-US" dirty="0"/>
              <a:t> K, et al. </a:t>
            </a:r>
            <a:r>
              <a:rPr lang="en-US" i="1" dirty="0"/>
              <a:t>Expert Rev Pharmacoecon Outcomes Res</a:t>
            </a:r>
            <a:r>
              <a:rPr lang="en-US" dirty="0"/>
              <a:t>. 2021;21(1):29-42.</a:t>
            </a:r>
          </a:p>
        </p:txBody>
      </p:sp>
      <p:sp>
        <p:nvSpPr>
          <p:cNvPr id="4" name="Content Placeholder 3">
            <a:extLst>
              <a:ext uri="{FF2B5EF4-FFF2-40B4-BE49-F238E27FC236}">
                <a16:creationId xmlns:a16="http://schemas.microsoft.com/office/drawing/2014/main" id="{E97341D4-127C-1346-9498-DB135FABFD28}"/>
              </a:ext>
            </a:extLst>
          </p:cNvPr>
          <p:cNvSpPr>
            <a:spLocks noGrp="1"/>
          </p:cNvSpPr>
          <p:nvPr>
            <p:ph sz="quarter" idx="11"/>
          </p:nvPr>
        </p:nvSpPr>
        <p:spPr/>
        <p:txBody>
          <a:bodyPr/>
          <a:lstStyle/>
          <a:p>
            <a:pPr>
              <a:spcBef>
                <a:spcPts val="85"/>
              </a:spcBef>
              <a:spcAft>
                <a:spcPts val="85"/>
              </a:spcAft>
            </a:pPr>
            <a:r>
              <a:rPr lang="en-US" sz="2400" dirty="0"/>
              <a:t>Adjunctive and combination strategies</a:t>
            </a:r>
          </a:p>
          <a:p>
            <a:pPr lvl="1">
              <a:spcBef>
                <a:spcPts val="85"/>
              </a:spcBef>
              <a:spcAft>
                <a:spcPts val="85"/>
              </a:spcAft>
            </a:pPr>
            <a:r>
              <a:rPr lang="en-US" sz="2000" dirty="0"/>
              <a:t>Avoid loss of any therapeutic benefits from </a:t>
            </a:r>
            <a:br>
              <a:rPr lang="en-US" sz="2000" dirty="0"/>
            </a:br>
            <a:r>
              <a:rPr lang="en-US" sz="2000" dirty="0"/>
              <a:t>first-line agent</a:t>
            </a:r>
          </a:p>
          <a:p>
            <a:pPr lvl="1">
              <a:spcBef>
                <a:spcPts val="85"/>
              </a:spcBef>
              <a:spcAft>
                <a:spcPts val="85"/>
              </a:spcAft>
            </a:pPr>
            <a:r>
              <a:rPr lang="en-US" sz="2000" dirty="0"/>
              <a:t>No risk of withdrawal symptoms</a:t>
            </a:r>
          </a:p>
          <a:p>
            <a:pPr lvl="1">
              <a:spcBef>
                <a:spcPts val="85"/>
              </a:spcBef>
              <a:spcAft>
                <a:spcPts val="85"/>
              </a:spcAft>
            </a:pPr>
            <a:r>
              <a:rPr lang="en-US" sz="2000" dirty="0"/>
              <a:t>May target side effects of first-line treatment</a:t>
            </a:r>
          </a:p>
          <a:p>
            <a:pPr>
              <a:spcBef>
                <a:spcPts val="85"/>
              </a:spcBef>
              <a:spcAft>
                <a:spcPts val="85"/>
              </a:spcAft>
            </a:pPr>
            <a:r>
              <a:rPr lang="en-US" sz="2400" dirty="0"/>
              <a:t>Switching</a:t>
            </a:r>
          </a:p>
          <a:p>
            <a:pPr lvl="1">
              <a:spcBef>
                <a:spcPts val="85"/>
              </a:spcBef>
              <a:spcAft>
                <a:spcPts val="85"/>
              </a:spcAft>
            </a:pPr>
            <a:r>
              <a:rPr lang="en-US" sz="2000" dirty="0"/>
              <a:t>Better compliance</a:t>
            </a:r>
          </a:p>
          <a:p>
            <a:pPr lvl="1">
              <a:spcBef>
                <a:spcPts val="85"/>
              </a:spcBef>
              <a:spcAft>
                <a:spcPts val="85"/>
              </a:spcAft>
            </a:pPr>
            <a:r>
              <a:rPr lang="en-US" sz="2000" dirty="0"/>
              <a:t>Lower risk of drug interactions</a:t>
            </a:r>
          </a:p>
          <a:p>
            <a:pPr lvl="1">
              <a:spcBef>
                <a:spcPts val="85"/>
              </a:spcBef>
              <a:spcAft>
                <a:spcPts val="85"/>
              </a:spcAft>
            </a:pPr>
            <a:r>
              <a:rPr lang="en-US" sz="2000" dirty="0"/>
              <a:t>Resolution of side effects</a:t>
            </a:r>
          </a:p>
          <a:p>
            <a:pPr lvl="1">
              <a:spcBef>
                <a:spcPts val="85"/>
              </a:spcBef>
              <a:spcAft>
                <a:spcPts val="85"/>
              </a:spcAft>
            </a:pPr>
            <a:r>
              <a:rPr lang="en-US" sz="2000" dirty="0"/>
              <a:t>Lower cost?</a:t>
            </a:r>
          </a:p>
          <a:p>
            <a:pPr>
              <a:spcBef>
                <a:spcPts val="85"/>
              </a:spcBef>
              <a:spcAft>
                <a:spcPts val="85"/>
              </a:spcAft>
            </a:pPr>
            <a:endParaRPr lang="en-US" sz="2000" dirty="0"/>
          </a:p>
        </p:txBody>
      </p:sp>
    </p:spTree>
    <p:extLst>
      <p:ext uri="{BB962C8B-B14F-4D97-AF65-F5344CB8AC3E}">
        <p14:creationId xmlns:p14="http://schemas.microsoft.com/office/powerpoint/2010/main" val="145896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EA28CC-0DC2-A648-B85B-402A9E132C2A}"/>
              </a:ext>
            </a:extLst>
          </p:cNvPr>
          <p:cNvSpPr>
            <a:spLocks noGrp="1"/>
          </p:cNvSpPr>
          <p:nvPr>
            <p:ph idx="1"/>
          </p:nvPr>
        </p:nvSpPr>
        <p:spPr>
          <a:xfrm>
            <a:off x="367990" y="990046"/>
            <a:ext cx="8408020" cy="798680"/>
          </a:xfrm>
        </p:spPr>
        <p:txBody>
          <a:bodyPr/>
          <a:lstStyle/>
          <a:p>
            <a:pPr>
              <a:spcBef>
                <a:spcPts val="85"/>
              </a:spcBef>
              <a:spcAft>
                <a:spcPts val="85"/>
              </a:spcAft>
            </a:pPr>
            <a:r>
              <a:rPr lang="en-US" dirty="0"/>
              <a:t>What would be your approach to switch Barbara from sertraline to vortioxetine?</a:t>
            </a:r>
          </a:p>
        </p:txBody>
      </p:sp>
      <p:sp>
        <p:nvSpPr>
          <p:cNvPr id="3" name="Content Placeholder 2">
            <a:extLst>
              <a:ext uri="{FF2B5EF4-FFF2-40B4-BE49-F238E27FC236}">
                <a16:creationId xmlns:a16="http://schemas.microsoft.com/office/drawing/2014/main" id="{8A664AA0-0090-A645-82B3-B463DD16588F}"/>
              </a:ext>
            </a:extLst>
          </p:cNvPr>
          <p:cNvSpPr>
            <a:spLocks noGrp="1"/>
          </p:cNvSpPr>
          <p:nvPr>
            <p:ph sz="quarter" idx="10"/>
          </p:nvPr>
        </p:nvSpPr>
        <p:spPr>
          <a:xfrm>
            <a:off x="312234" y="1788726"/>
            <a:ext cx="8408020" cy="2650672"/>
          </a:xfrm>
        </p:spPr>
        <p:txBody>
          <a:bodyPr/>
          <a:lstStyle/>
          <a:p>
            <a:pPr>
              <a:spcBef>
                <a:spcPts val="85"/>
              </a:spcBef>
              <a:spcAft>
                <a:spcPts val="85"/>
              </a:spcAft>
            </a:pPr>
            <a:r>
              <a:rPr lang="en-US" sz="2400" dirty="0"/>
              <a:t>Immediately stop sertraline and start vortioxetine the next day</a:t>
            </a:r>
          </a:p>
          <a:p>
            <a:pPr>
              <a:spcBef>
                <a:spcPts val="85"/>
              </a:spcBef>
              <a:spcAft>
                <a:spcPts val="85"/>
              </a:spcAft>
            </a:pPr>
            <a:r>
              <a:rPr lang="en-US" sz="2400" dirty="0"/>
              <a:t>Gradually taper sertraline then start vortioxetine immediately after discontinuation</a:t>
            </a:r>
          </a:p>
          <a:p>
            <a:pPr>
              <a:spcBef>
                <a:spcPts val="85"/>
              </a:spcBef>
              <a:spcAft>
                <a:spcPts val="85"/>
              </a:spcAft>
            </a:pPr>
            <a:r>
              <a:rPr lang="en-US" sz="2400" dirty="0"/>
              <a:t>Gradually withdraw sertraline then start vortioxetine after a washout period</a:t>
            </a:r>
          </a:p>
          <a:p>
            <a:pPr>
              <a:spcBef>
                <a:spcPts val="85"/>
              </a:spcBef>
              <a:spcAft>
                <a:spcPts val="85"/>
              </a:spcAft>
            </a:pPr>
            <a:r>
              <a:rPr lang="en-US" sz="2400" dirty="0"/>
              <a:t>Taper sertraline for 2 weeks while slowly increasing the dose of vortioxetine simultaneously</a:t>
            </a:r>
          </a:p>
        </p:txBody>
      </p:sp>
      <p:sp>
        <p:nvSpPr>
          <p:cNvPr id="4" name="Title 3">
            <a:extLst>
              <a:ext uri="{FF2B5EF4-FFF2-40B4-BE49-F238E27FC236}">
                <a16:creationId xmlns:a16="http://schemas.microsoft.com/office/drawing/2014/main" id="{4FBD0ABF-9FB0-F24C-982C-66D7D44976FC}"/>
              </a:ext>
            </a:extLst>
          </p:cNvPr>
          <p:cNvSpPr>
            <a:spLocks noGrp="1"/>
          </p:cNvSpPr>
          <p:nvPr>
            <p:ph type="title"/>
          </p:nvPr>
        </p:nvSpPr>
        <p:spPr/>
        <p:txBody>
          <a:bodyPr/>
          <a:lstStyle/>
          <a:p>
            <a:r>
              <a:rPr lang="en-US" dirty="0"/>
              <a:t>Audience Response Question </a:t>
            </a:r>
          </a:p>
        </p:txBody>
      </p:sp>
    </p:spTree>
    <p:extLst>
      <p:ext uri="{BB962C8B-B14F-4D97-AF65-F5344CB8AC3E}">
        <p14:creationId xmlns:p14="http://schemas.microsoft.com/office/powerpoint/2010/main" val="57721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24429681"/>
              </p:ext>
            </p:extLst>
          </p:nvPr>
        </p:nvGraphicFramePr>
        <p:xfrm>
          <a:off x="64168" y="811589"/>
          <a:ext cx="9015663" cy="3861792"/>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1">
            <a:extLst>
              <a:ext uri="{FF2B5EF4-FFF2-40B4-BE49-F238E27FC236}">
                <a16:creationId xmlns:a16="http://schemas.microsoft.com/office/drawing/2014/main" id="{71720EDB-4A79-C94D-A269-EDC5FD8A71CA}"/>
              </a:ext>
            </a:extLst>
          </p:cNvPr>
          <p:cNvSpPr txBox="1">
            <a:spLocks/>
          </p:cNvSpPr>
          <p:nvPr/>
        </p:nvSpPr>
        <p:spPr>
          <a:xfrm>
            <a:off x="417095" y="91392"/>
            <a:ext cx="8157062" cy="720197"/>
          </a:xfrm>
          <a:prstGeom prst="rect">
            <a:avLst/>
          </a:prstGeom>
          <a:effectLst>
            <a:outerShdw blurRad="50800" dist="38100" dir="2700000" algn="tl" rotWithShape="0">
              <a:prstClr val="black">
                <a:alpha val="40000"/>
              </a:prstClr>
            </a:outerShdw>
          </a:effectLst>
        </p:spPr>
        <p:txBody>
          <a:bodyPr vert="horz" wrap="square" lIns="0" tIns="45720" rIns="91440" bIns="45720" rtlCol="0" anchor="ctr" anchorCtr="0">
            <a:spAutoFit/>
          </a:bodyPr>
          <a:lstStyle>
            <a:lvl1pPr algn="l" defTabSz="914400" rtl="0" eaLnBrk="1" latinLnBrk="0" hangingPunct="1">
              <a:lnSpc>
                <a:spcPct val="85000"/>
              </a:lnSpc>
              <a:spcBef>
                <a:spcPct val="0"/>
              </a:spcBef>
              <a:buNone/>
              <a:defRPr sz="4000" b="1" i="0" kern="1200" cap="none">
                <a:solidFill>
                  <a:schemeClr val="bg2"/>
                </a:solidFill>
                <a:latin typeface="+mj-lt"/>
                <a:ea typeface="+mj-ea"/>
                <a:cs typeface="+mj-cs"/>
              </a:defRPr>
            </a:lvl1pPr>
          </a:lstStyle>
          <a:p>
            <a:r>
              <a:rPr lang="en-US" sz="2400" b="0" dirty="0"/>
              <a:t>What would be your approach to switch Barbara from sertraline to vortioxetine?</a:t>
            </a:r>
          </a:p>
        </p:txBody>
      </p:sp>
      <p:sp>
        <p:nvSpPr>
          <p:cNvPr id="5" name="TextBox 4">
            <a:extLst>
              <a:ext uri="{FF2B5EF4-FFF2-40B4-BE49-F238E27FC236}">
                <a16:creationId xmlns:a16="http://schemas.microsoft.com/office/drawing/2014/main" id="{55441CF1-586A-624F-B922-E3FADA3DED92}"/>
              </a:ext>
            </a:extLst>
          </p:cNvPr>
          <p:cNvSpPr txBox="1"/>
          <p:nvPr/>
        </p:nvSpPr>
        <p:spPr>
          <a:xfrm>
            <a:off x="7096067" y="4807448"/>
            <a:ext cx="897415" cy="307777"/>
          </a:xfrm>
          <a:prstGeom prst="rect">
            <a:avLst/>
          </a:prstGeom>
          <a:noFill/>
        </p:spPr>
        <p:txBody>
          <a:bodyPr wrap="square" rtlCol="0">
            <a:spAutoFit/>
          </a:bodyPr>
          <a:lstStyle/>
          <a:p>
            <a:r>
              <a:rPr lang="en-US" sz="1400" dirty="0"/>
              <a:t>N = xx</a:t>
            </a:r>
          </a:p>
        </p:txBody>
      </p:sp>
      <p:sp>
        <p:nvSpPr>
          <p:cNvPr id="7" name="TextBox 6">
            <a:extLst>
              <a:ext uri="{FF2B5EF4-FFF2-40B4-BE49-F238E27FC236}">
                <a16:creationId xmlns:a16="http://schemas.microsoft.com/office/drawing/2014/main" id="{A9965B70-9814-CF46-978D-68D33788E9FC}"/>
              </a:ext>
            </a:extLst>
          </p:cNvPr>
          <p:cNvSpPr txBox="1"/>
          <p:nvPr/>
        </p:nvSpPr>
        <p:spPr>
          <a:xfrm>
            <a:off x="0" y="4807448"/>
            <a:ext cx="3042165" cy="276999"/>
          </a:xfrm>
          <a:prstGeom prst="rect">
            <a:avLst/>
          </a:prstGeom>
          <a:noFill/>
        </p:spPr>
        <p:txBody>
          <a:bodyPr wrap="square" rtlCol="0">
            <a:spAutoFit/>
          </a:bodyPr>
          <a:lstStyle/>
          <a:p>
            <a:r>
              <a:rPr lang="en-US" sz="1200" dirty="0">
                <a:solidFill>
                  <a:schemeClr val="accent3"/>
                </a:solidFill>
              </a:rPr>
              <a:t>Results recorded on September 29, 2021.</a:t>
            </a:r>
          </a:p>
        </p:txBody>
      </p:sp>
    </p:spTree>
    <p:extLst>
      <p:ext uri="{BB962C8B-B14F-4D97-AF65-F5344CB8AC3E}">
        <p14:creationId xmlns:p14="http://schemas.microsoft.com/office/powerpoint/2010/main" val="276069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ABC6-2D7C-EE4C-9D3F-3F20321E7D7E}"/>
              </a:ext>
            </a:extLst>
          </p:cNvPr>
          <p:cNvSpPr>
            <a:spLocks noGrp="1"/>
          </p:cNvSpPr>
          <p:nvPr>
            <p:ph type="title"/>
          </p:nvPr>
        </p:nvSpPr>
        <p:spPr>
          <a:xfrm>
            <a:off x="312234" y="4073"/>
            <a:ext cx="8530684" cy="824841"/>
          </a:xfrm>
        </p:spPr>
        <p:txBody>
          <a:bodyPr/>
          <a:lstStyle/>
          <a:p>
            <a:r>
              <a:rPr lang="en-US" sz="2800" dirty="0"/>
              <a:t>Working Together to Pick the Best Treatment: </a:t>
            </a:r>
            <a:br>
              <a:rPr lang="en-US" sz="2800" dirty="0"/>
            </a:br>
            <a:r>
              <a:rPr lang="en-US" sz="2800" dirty="0"/>
              <a:t>What is Shared Decision Making?</a:t>
            </a:r>
          </a:p>
        </p:txBody>
      </p:sp>
      <p:sp>
        <p:nvSpPr>
          <p:cNvPr id="3" name="Text Placeholder 2">
            <a:extLst>
              <a:ext uri="{FF2B5EF4-FFF2-40B4-BE49-F238E27FC236}">
                <a16:creationId xmlns:a16="http://schemas.microsoft.com/office/drawing/2014/main" id="{7AD74A62-E8E1-0948-AF2D-4C35EB374487}"/>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EC0F2D84-5CB4-CA44-897A-49986696EE38}"/>
              </a:ext>
            </a:extLst>
          </p:cNvPr>
          <p:cNvSpPr>
            <a:spLocks noGrp="1"/>
          </p:cNvSpPr>
          <p:nvPr>
            <p:ph sz="quarter" idx="11"/>
          </p:nvPr>
        </p:nvSpPr>
        <p:spPr>
          <a:xfrm>
            <a:off x="312739" y="980768"/>
            <a:ext cx="4259262" cy="3700089"/>
          </a:xfrm>
        </p:spPr>
        <p:txBody>
          <a:bodyPr/>
          <a:lstStyle/>
          <a:p>
            <a:pPr>
              <a:spcBef>
                <a:spcPts val="85"/>
              </a:spcBef>
              <a:spcAft>
                <a:spcPts val="85"/>
              </a:spcAft>
            </a:pPr>
            <a:r>
              <a:rPr lang="en-US" sz="2400" dirty="0"/>
              <a:t>Is collaborative</a:t>
            </a:r>
          </a:p>
          <a:p>
            <a:pPr lvl="1">
              <a:spcBef>
                <a:spcPts val="85"/>
              </a:spcBef>
              <a:spcAft>
                <a:spcPts val="85"/>
              </a:spcAft>
            </a:pPr>
            <a:r>
              <a:rPr lang="en-US" sz="1800" dirty="0"/>
              <a:t>Allows patients and their providers </a:t>
            </a:r>
            <a:br>
              <a:rPr lang="en-US" sz="1800" dirty="0"/>
            </a:br>
            <a:r>
              <a:rPr lang="en-US" sz="1800" dirty="0"/>
              <a:t>to make decisions together </a:t>
            </a:r>
          </a:p>
          <a:p>
            <a:pPr lvl="1">
              <a:spcBef>
                <a:spcPts val="85"/>
              </a:spcBef>
              <a:spcAft>
                <a:spcPts val="85"/>
              </a:spcAft>
            </a:pPr>
            <a:r>
              <a:rPr lang="en-US" sz="1800" dirty="0"/>
              <a:t>Takes into account:</a:t>
            </a:r>
          </a:p>
          <a:p>
            <a:pPr lvl="2">
              <a:spcBef>
                <a:spcPts val="85"/>
              </a:spcBef>
              <a:spcAft>
                <a:spcPts val="85"/>
              </a:spcAft>
            </a:pPr>
            <a:r>
              <a:rPr lang="en-US" sz="1800" dirty="0"/>
              <a:t>Best scientific evidence available</a:t>
            </a:r>
          </a:p>
          <a:p>
            <a:pPr lvl="2">
              <a:spcBef>
                <a:spcPts val="85"/>
              </a:spcBef>
              <a:spcAft>
                <a:spcPts val="85"/>
              </a:spcAft>
            </a:pPr>
            <a:r>
              <a:rPr lang="en-US" sz="1800" dirty="0"/>
              <a:t>Patient’s values and preferences</a:t>
            </a:r>
          </a:p>
          <a:p>
            <a:pPr>
              <a:spcBef>
                <a:spcPts val="85"/>
              </a:spcBef>
              <a:spcAft>
                <a:spcPts val="85"/>
              </a:spcAft>
            </a:pPr>
            <a:r>
              <a:rPr lang="en-US" sz="2400" dirty="0"/>
              <a:t>Honors</a:t>
            </a:r>
          </a:p>
          <a:p>
            <a:pPr lvl="1">
              <a:spcBef>
                <a:spcPts val="85"/>
              </a:spcBef>
              <a:spcAft>
                <a:spcPts val="85"/>
              </a:spcAft>
            </a:pPr>
            <a:r>
              <a:rPr lang="en-US" sz="1800" dirty="0"/>
              <a:t>Provider’s expert knowledge</a:t>
            </a:r>
          </a:p>
          <a:p>
            <a:pPr lvl="1">
              <a:spcBef>
                <a:spcPts val="85"/>
              </a:spcBef>
              <a:spcAft>
                <a:spcPts val="85"/>
              </a:spcAft>
            </a:pPr>
            <a:r>
              <a:rPr lang="en-US" sz="1800" dirty="0"/>
              <a:t>Patient’s right to be fully informed of all care options and their potential harms and benefits</a:t>
            </a:r>
          </a:p>
          <a:p>
            <a:pPr>
              <a:spcBef>
                <a:spcPts val="85"/>
              </a:spcBef>
              <a:spcAft>
                <a:spcPts val="85"/>
              </a:spcAft>
            </a:pPr>
            <a:endParaRPr lang="en-US" sz="2000" dirty="0"/>
          </a:p>
          <a:p>
            <a:pPr>
              <a:spcBef>
                <a:spcPts val="85"/>
              </a:spcBef>
              <a:spcAft>
                <a:spcPts val="85"/>
              </a:spcAft>
            </a:pPr>
            <a:endParaRPr lang="en-US" sz="2800" dirty="0"/>
          </a:p>
        </p:txBody>
      </p:sp>
      <p:sp>
        <p:nvSpPr>
          <p:cNvPr id="5" name="Content Placeholder 3">
            <a:extLst>
              <a:ext uri="{FF2B5EF4-FFF2-40B4-BE49-F238E27FC236}">
                <a16:creationId xmlns:a16="http://schemas.microsoft.com/office/drawing/2014/main" id="{A8BAA1D1-8668-394A-8075-448434CE3065}"/>
              </a:ext>
            </a:extLst>
          </p:cNvPr>
          <p:cNvSpPr txBox="1">
            <a:spLocks/>
          </p:cNvSpPr>
          <p:nvPr/>
        </p:nvSpPr>
        <p:spPr>
          <a:xfrm>
            <a:off x="4588906" y="970936"/>
            <a:ext cx="4259262" cy="3700089"/>
          </a:xfrm>
          <a:prstGeom prst="rect">
            <a:avLst/>
          </a:prstGeom>
        </p:spPr>
        <p:txBody>
          <a:bodyPr vert="horz" wrap="square" lIns="0" tIns="45720" rIns="91440" bIns="45720" rtlCol="0">
            <a:noAutofit/>
          </a:bodyPr>
          <a:lstStyle>
            <a:lvl1pPr marL="346075" indent="-365760" algn="l" defTabSz="914400" rtl="0" eaLnBrk="1" latinLnBrk="0" hangingPunct="1">
              <a:lnSpc>
                <a:spcPct val="90000"/>
              </a:lnSpc>
              <a:spcBef>
                <a:spcPts val="800"/>
              </a:spcBef>
              <a:spcAft>
                <a:spcPts val="200"/>
              </a:spcAft>
              <a:buClr>
                <a:schemeClr val="accent2"/>
              </a:buClr>
              <a:buSzPct val="77000"/>
              <a:buFont typeface=".Lucida Grande UI Regular"/>
              <a:buChar char="►"/>
              <a:defRPr sz="2700" kern="1200" spc="10" baseline="0">
                <a:solidFill>
                  <a:schemeClr val="accent3"/>
                </a:solidFill>
                <a:latin typeface="Arial"/>
                <a:ea typeface="+mn-ea"/>
                <a:cs typeface="Arial"/>
              </a:defRPr>
            </a:lvl1pPr>
            <a:lvl2pPr marL="739775" indent="-374015" algn="l" defTabSz="914400" rtl="0" eaLnBrk="1" latinLnBrk="0" hangingPunct="1">
              <a:lnSpc>
                <a:spcPct val="90000"/>
              </a:lnSpc>
              <a:spcBef>
                <a:spcPts val="800"/>
              </a:spcBef>
              <a:spcAft>
                <a:spcPts val="200"/>
              </a:spcAft>
              <a:buClr>
                <a:schemeClr val="accent6"/>
              </a:buClr>
              <a:buSzPct val="69000"/>
              <a:buFont typeface=".Lucida Grande UI Regular"/>
              <a:buChar char="►"/>
              <a:defRPr sz="2500" kern="1200" spc="10">
                <a:solidFill>
                  <a:schemeClr val="accent3"/>
                </a:solidFill>
                <a:latin typeface="Arial"/>
                <a:ea typeface="+mn-ea"/>
                <a:cs typeface="Arial"/>
              </a:defRPr>
            </a:lvl2pPr>
            <a:lvl3pPr marL="1078992" indent="-283464" algn="l" defTabSz="914400" rtl="0" eaLnBrk="1" latinLnBrk="0" hangingPunct="1">
              <a:lnSpc>
                <a:spcPct val="90000"/>
              </a:lnSpc>
              <a:spcBef>
                <a:spcPts val="800"/>
              </a:spcBef>
              <a:spcAft>
                <a:spcPts val="200"/>
              </a:spcAft>
              <a:buClr>
                <a:schemeClr val="accent4"/>
              </a:buClr>
              <a:buSzPct val="60000"/>
              <a:buFont typeface=".Lucida Grande UI Regular"/>
              <a:buChar char="►"/>
              <a:defRPr sz="2400" kern="1200" spc="10">
                <a:solidFill>
                  <a:schemeClr val="accent3"/>
                </a:solidFill>
                <a:latin typeface="Arial"/>
                <a:ea typeface="+mn-ea"/>
                <a:cs typeface="Arial"/>
              </a:defRPr>
            </a:lvl3pPr>
            <a:lvl4pPr marL="1481328" indent="-283464" algn="l" defTabSz="914400" rtl="0" eaLnBrk="1" latinLnBrk="0" hangingPunct="1">
              <a:lnSpc>
                <a:spcPct val="90000"/>
              </a:lnSpc>
              <a:spcBef>
                <a:spcPts val="900"/>
              </a:spcBef>
              <a:spcAft>
                <a:spcPts val="200"/>
              </a:spcAft>
              <a:buClr>
                <a:schemeClr val="accent1"/>
              </a:buClr>
              <a:buSzPct val="115000"/>
              <a:buFont typeface="System Font Regular"/>
              <a:buChar char="⁃"/>
              <a:defRPr sz="2100" kern="1200" spc="10">
                <a:solidFill>
                  <a:schemeClr val="accent3"/>
                </a:solidFill>
                <a:latin typeface="Arial"/>
                <a:ea typeface="+mn-ea"/>
                <a:cs typeface="Arial"/>
              </a:defRPr>
            </a:lvl4pPr>
            <a:lvl5pPr marL="1883664" indent="-283464" algn="l" defTabSz="914400" rtl="0" eaLnBrk="1" latinLnBrk="0" hangingPunct="1">
              <a:lnSpc>
                <a:spcPct val="90000"/>
              </a:lnSpc>
              <a:spcBef>
                <a:spcPts val="900"/>
              </a:spcBef>
              <a:spcAft>
                <a:spcPts val="200"/>
              </a:spcAft>
              <a:buClr>
                <a:schemeClr val="accent3">
                  <a:lumMod val="60000"/>
                  <a:lumOff val="40000"/>
                </a:schemeClr>
              </a:buClr>
              <a:buSzPct val="115000"/>
              <a:buFont typeface="System Font Regular"/>
              <a:buChar char="⁃"/>
              <a:defRPr sz="2100" kern="1200" spc="10">
                <a:solidFill>
                  <a:schemeClr val="accent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5"/>
              </a:spcBef>
              <a:spcAft>
                <a:spcPts val="85"/>
              </a:spcAft>
            </a:pPr>
            <a:r>
              <a:rPr lang="en-US" sz="2400" dirty="0"/>
              <a:t>Provides patients with support to make the best individualized care decisions </a:t>
            </a:r>
          </a:p>
          <a:p>
            <a:pPr>
              <a:spcBef>
                <a:spcPts val="85"/>
              </a:spcBef>
              <a:spcAft>
                <a:spcPts val="85"/>
              </a:spcAft>
            </a:pPr>
            <a:r>
              <a:rPr lang="en-US" sz="2400" dirty="0"/>
              <a:t>Allows providers to feel confident in the care they prescribe </a:t>
            </a:r>
          </a:p>
          <a:p>
            <a:pPr>
              <a:spcBef>
                <a:spcPts val="85"/>
              </a:spcBef>
              <a:spcAft>
                <a:spcPts val="85"/>
              </a:spcAft>
            </a:pPr>
            <a:endParaRPr lang="en-US" sz="2000" dirty="0"/>
          </a:p>
          <a:p>
            <a:pPr>
              <a:spcBef>
                <a:spcPts val="85"/>
              </a:spcBef>
              <a:spcAft>
                <a:spcPts val="85"/>
              </a:spcAft>
            </a:pPr>
            <a:endParaRPr lang="en-US" sz="2800" dirty="0"/>
          </a:p>
        </p:txBody>
      </p:sp>
    </p:spTree>
    <p:extLst>
      <p:ext uri="{BB962C8B-B14F-4D97-AF65-F5344CB8AC3E}">
        <p14:creationId xmlns:p14="http://schemas.microsoft.com/office/powerpoint/2010/main" val="24048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B98E974-E665-9948-AADD-4D0BC95E6BC0}"/>
              </a:ext>
            </a:extLst>
          </p:cNvPr>
          <p:cNvSpPr txBox="1">
            <a:spLocks/>
          </p:cNvSpPr>
          <p:nvPr/>
        </p:nvSpPr>
        <p:spPr>
          <a:xfrm>
            <a:off x="317899" y="417074"/>
            <a:ext cx="5394960" cy="387798"/>
          </a:xfrm>
          <a:prstGeom prst="rect">
            <a:avLst/>
          </a:prstGeom>
          <a:effectLst/>
        </p:spPr>
        <p:txBody>
          <a:bodyPr vert="horz" wrap="square" lIns="0" tIns="0" rIns="0" bIns="0" rtlCol="0" anchor="b" anchorCtr="0">
            <a:spAutoFit/>
          </a:bodyPr>
          <a:lstStyle>
            <a:lvl1pPr algn="l" defTabSz="914400" rtl="0" eaLnBrk="1" latinLnBrk="0" hangingPunct="1">
              <a:lnSpc>
                <a:spcPct val="90000"/>
              </a:lnSpc>
              <a:spcBef>
                <a:spcPct val="0"/>
              </a:spcBef>
              <a:buNone/>
              <a:defRPr sz="2800" b="1" i="0" kern="1200" cap="none" spc="40" baseline="0">
                <a:ln w="19050">
                  <a:noFill/>
                </a:ln>
                <a:solidFill>
                  <a:schemeClr val="accent1"/>
                </a:solidFill>
                <a:effectLst/>
                <a:latin typeface="+mj-lt"/>
                <a:ea typeface="+mj-ea"/>
                <a:cs typeface="+mj-cs"/>
              </a:defRPr>
            </a:lvl1pPr>
          </a:lstStyle>
          <a:p>
            <a:r>
              <a:rPr lang="en-US" dirty="0"/>
              <a:t>W. Clay Jackson, MD, </a:t>
            </a:r>
            <a:r>
              <a:rPr lang="en-US" dirty="0" err="1"/>
              <a:t>DipTh</a:t>
            </a:r>
            <a:endParaRPr lang="en-US" dirty="0"/>
          </a:p>
        </p:txBody>
      </p:sp>
      <p:sp>
        <p:nvSpPr>
          <p:cNvPr id="2" name="Subtitle 1">
            <a:extLst>
              <a:ext uri="{FF2B5EF4-FFF2-40B4-BE49-F238E27FC236}">
                <a16:creationId xmlns:a16="http://schemas.microsoft.com/office/drawing/2014/main" id="{E74F9254-BD02-B845-A9D7-3269BCCF7129}"/>
              </a:ext>
            </a:extLst>
          </p:cNvPr>
          <p:cNvSpPr>
            <a:spLocks noGrp="1"/>
          </p:cNvSpPr>
          <p:nvPr>
            <p:ph type="subTitle" idx="1"/>
          </p:nvPr>
        </p:nvSpPr>
        <p:spPr>
          <a:xfrm>
            <a:off x="317898" y="889347"/>
            <a:ext cx="5270102" cy="2915670"/>
          </a:xfrm>
        </p:spPr>
        <p:txBody>
          <a:bodyPr/>
          <a:lstStyle/>
          <a:p>
            <a:r>
              <a:rPr lang="en-US" sz="2400" dirty="0"/>
              <a:t>Clinical Assistant Professor</a:t>
            </a:r>
          </a:p>
          <a:p>
            <a:r>
              <a:rPr lang="en-US" sz="2400" dirty="0"/>
              <a:t>Family Medicine and Psychiatry</a:t>
            </a:r>
          </a:p>
          <a:p>
            <a:r>
              <a:rPr lang="en-US" sz="2400" dirty="0"/>
              <a:t>University of Tennessee College of Medicine</a:t>
            </a:r>
          </a:p>
          <a:p>
            <a:r>
              <a:rPr lang="en-US" sz="2400" dirty="0"/>
              <a:t>Memphis, TN</a:t>
            </a:r>
          </a:p>
          <a:p>
            <a:endParaRPr lang="en-US" sz="2400" dirty="0"/>
          </a:p>
        </p:txBody>
      </p:sp>
    </p:spTree>
    <p:extLst>
      <p:ext uri="{BB962C8B-B14F-4D97-AF65-F5344CB8AC3E}">
        <p14:creationId xmlns:p14="http://schemas.microsoft.com/office/powerpoint/2010/main" val="302390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5224F-B971-8D4E-A609-8DE15E95716F}"/>
              </a:ext>
            </a:extLst>
          </p:cNvPr>
          <p:cNvSpPr>
            <a:spLocks noGrp="1"/>
          </p:cNvSpPr>
          <p:nvPr>
            <p:ph type="title"/>
          </p:nvPr>
        </p:nvSpPr>
        <p:spPr/>
        <p:txBody>
          <a:bodyPr/>
          <a:lstStyle/>
          <a:p>
            <a:r>
              <a:rPr lang="en-US" dirty="0"/>
              <a:t>Increasing Adherence for Antidepressants</a:t>
            </a:r>
          </a:p>
        </p:txBody>
      </p:sp>
      <p:sp>
        <p:nvSpPr>
          <p:cNvPr id="3" name="Text Placeholder 2">
            <a:extLst>
              <a:ext uri="{FF2B5EF4-FFF2-40B4-BE49-F238E27FC236}">
                <a16:creationId xmlns:a16="http://schemas.microsoft.com/office/drawing/2014/main" id="{70F6EA4F-C4AB-6D43-84CA-E6F623EC432B}"/>
              </a:ext>
            </a:extLst>
          </p:cNvPr>
          <p:cNvSpPr>
            <a:spLocks noGrp="1"/>
          </p:cNvSpPr>
          <p:nvPr>
            <p:ph type="body" sz="quarter" idx="10"/>
          </p:nvPr>
        </p:nvSpPr>
        <p:spPr>
          <a:xfrm>
            <a:off x="0" y="4697224"/>
            <a:ext cx="9144000" cy="446276"/>
          </a:xfrm>
        </p:spPr>
        <p:txBody>
          <a:bodyPr/>
          <a:lstStyle/>
          <a:p>
            <a:pPr marL="9525" indent="-28575"/>
            <a:r>
              <a:rPr lang="en-US" dirty="0" err="1"/>
              <a:t>Hunot</a:t>
            </a:r>
            <a:r>
              <a:rPr lang="en-US" dirty="0"/>
              <a:t> VM, et al. </a:t>
            </a:r>
            <a:r>
              <a:rPr lang="en-US" i="1" dirty="0"/>
              <a:t>Prim Care Companion J Clin Psychiatry</a:t>
            </a:r>
            <a:r>
              <a:rPr lang="en-US" dirty="0"/>
              <a:t>. 2007;9:91-99.; </a:t>
            </a:r>
            <a:br>
              <a:rPr lang="en-US" dirty="0"/>
            </a:br>
            <a:r>
              <a:rPr lang="en-US" dirty="0"/>
              <a:t>Brown C, et al. </a:t>
            </a:r>
            <a:r>
              <a:rPr lang="en-US" i="1" dirty="0"/>
              <a:t>Med Care</a:t>
            </a:r>
            <a:r>
              <a:rPr lang="en-US" dirty="0"/>
              <a:t>. 2005;43:1203-7; Lin EH, et al. </a:t>
            </a:r>
            <a:r>
              <a:rPr lang="en-US" i="1" dirty="0"/>
              <a:t>Med Care</a:t>
            </a:r>
            <a:r>
              <a:rPr lang="en-US" dirty="0"/>
              <a:t>. 1995;33:67-74. </a:t>
            </a:r>
          </a:p>
        </p:txBody>
      </p:sp>
      <p:sp>
        <p:nvSpPr>
          <p:cNvPr id="4" name="Content Placeholder 3">
            <a:extLst>
              <a:ext uri="{FF2B5EF4-FFF2-40B4-BE49-F238E27FC236}">
                <a16:creationId xmlns:a16="http://schemas.microsoft.com/office/drawing/2014/main" id="{C8ED5737-CB1A-B749-83AC-249A1A8806E2}"/>
              </a:ext>
            </a:extLst>
          </p:cNvPr>
          <p:cNvSpPr>
            <a:spLocks noGrp="1"/>
          </p:cNvSpPr>
          <p:nvPr>
            <p:ph sz="quarter" idx="11"/>
          </p:nvPr>
        </p:nvSpPr>
        <p:spPr/>
        <p:txBody>
          <a:bodyPr/>
          <a:lstStyle/>
          <a:p>
            <a:pPr>
              <a:spcBef>
                <a:spcPts val="113"/>
              </a:spcBef>
              <a:spcAft>
                <a:spcPts val="113"/>
              </a:spcAft>
            </a:pPr>
            <a:r>
              <a:rPr lang="en-US" sz="1800" dirty="0"/>
              <a:t>Patient medication nonadherence often goes unrecognized by physicians:</a:t>
            </a:r>
          </a:p>
          <a:p>
            <a:pPr lvl="1">
              <a:spcBef>
                <a:spcPts val="113"/>
              </a:spcBef>
              <a:spcAft>
                <a:spcPts val="113"/>
              </a:spcAft>
            </a:pPr>
            <a:r>
              <a:rPr lang="en-US" sz="1800" dirty="0"/>
              <a:t>Only 19% adherence shown at 6-months; 50% discontinuation; </a:t>
            </a:r>
            <a:r>
              <a:rPr lang="en-US" sz="1800" b="1" dirty="0">
                <a:solidFill>
                  <a:schemeClr val="accent1"/>
                </a:solidFill>
              </a:rPr>
              <a:t>89% of patients did not inform their doctor</a:t>
            </a:r>
            <a:endParaRPr lang="en-US" sz="1800" dirty="0">
              <a:solidFill>
                <a:schemeClr val="accent1"/>
              </a:solidFill>
            </a:endParaRPr>
          </a:p>
          <a:p>
            <a:pPr>
              <a:spcBef>
                <a:spcPts val="85"/>
              </a:spcBef>
              <a:spcAft>
                <a:spcPts val="85"/>
              </a:spcAft>
            </a:pPr>
            <a:r>
              <a:rPr lang="en-US" sz="1800" dirty="0"/>
              <a:t>Primary care physician communication associated with adherence</a:t>
            </a:r>
          </a:p>
          <a:p>
            <a:pPr lvl="1">
              <a:spcBef>
                <a:spcPts val="85"/>
              </a:spcBef>
              <a:spcAft>
                <a:spcPts val="85"/>
              </a:spcAft>
            </a:pPr>
            <a:r>
              <a:rPr lang="en-US" sz="1800" dirty="0"/>
              <a:t>How to take the medication (e.g., daily)</a:t>
            </a:r>
          </a:p>
          <a:p>
            <a:pPr lvl="1">
              <a:spcBef>
                <a:spcPts val="85"/>
              </a:spcBef>
              <a:spcAft>
                <a:spcPts val="85"/>
              </a:spcAft>
            </a:pPr>
            <a:r>
              <a:rPr lang="en-US" sz="1800" dirty="0"/>
              <a:t>Short-term, long-term expected effects of the medication</a:t>
            </a:r>
          </a:p>
          <a:p>
            <a:pPr lvl="2">
              <a:spcBef>
                <a:spcPts val="85"/>
              </a:spcBef>
              <a:spcAft>
                <a:spcPts val="85"/>
              </a:spcAft>
            </a:pPr>
            <a:r>
              <a:rPr lang="en-US" sz="1600" dirty="0"/>
              <a:t>May take 2-4 weeks to see effect</a:t>
            </a:r>
          </a:p>
          <a:p>
            <a:pPr lvl="1">
              <a:spcBef>
                <a:spcPts val="85"/>
              </a:spcBef>
              <a:spcAft>
                <a:spcPts val="85"/>
              </a:spcAft>
            </a:pPr>
            <a:r>
              <a:rPr lang="en-US" sz="1800" dirty="0"/>
              <a:t>Medication must be continued even when patient is feeling better</a:t>
            </a:r>
          </a:p>
          <a:p>
            <a:pPr lvl="1">
              <a:spcBef>
                <a:spcPts val="85"/>
              </a:spcBef>
              <a:spcAft>
                <a:spcPts val="85"/>
              </a:spcAft>
            </a:pPr>
            <a:r>
              <a:rPr lang="en-US" sz="1800" dirty="0"/>
              <a:t>Patient must not stop the medication without calling first</a:t>
            </a:r>
          </a:p>
          <a:p>
            <a:pPr lvl="1">
              <a:spcBef>
                <a:spcPts val="85"/>
              </a:spcBef>
              <a:spcAft>
                <a:spcPts val="85"/>
              </a:spcAft>
            </a:pPr>
            <a:r>
              <a:rPr lang="en-US" sz="1800" dirty="0"/>
              <a:t>Instructions on resolving questions and concerns</a:t>
            </a:r>
          </a:p>
          <a:p>
            <a:pPr lvl="1">
              <a:spcBef>
                <a:spcPts val="85"/>
              </a:spcBef>
              <a:spcAft>
                <a:spcPts val="85"/>
              </a:spcAft>
            </a:pPr>
            <a:r>
              <a:rPr lang="en-US" sz="1800" dirty="0"/>
              <a:t>How the medication is thought to work</a:t>
            </a:r>
          </a:p>
          <a:p>
            <a:pPr lvl="1">
              <a:spcBef>
                <a:spcPts val="85"/>
              </a:spcBef>
              <a:spcAft>
                <a:spcPts val="85"/>
              </a:spcAft>
            </a:pPr>
            <a:r>
              <a:rPr lang="en-US" sz="1800" dirty="0"/>
              <a:t>Antidepressants are not “addictive”</a:t>
            </a:r>
          </a:p>
          <a:p>
            <a:pPr>
              <a:spcBef>
                <a:spcPts val="85"/>
              </a:spcBef>
              <a:spcAft>
                <a:spcPts val="85"/>
              </a:spcAft>
            </a:pPr>
            <a:endParaRPr lang="en-US" sz="1800" dirty="0"/>
          </a:p>
        </p:txBody>
      </p:sp>
    </p:spTree>
    <p:extLst>
      <p:ext uri="{BB962C8B-B14F-4D97-AF65-F5344CB8AC3E}">
        <p14:creationId xmlns:p14="http://schemas.microsoft.com/office/powerpoint/2010/main" val="84133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BE72-1792-6649-8161-A52417FAB0DD}"/>
              </a:ext>
            </a:extLst>
          </p:cNvPr>
          <p:cNvSpPr>
            <a:spLocks noGrp="1"/>
          </p:cNvSpPr>
          <p:nvPr>
            <p:ph type="title"/>
          </p:nvPr>
        </p:nvSpPr>
        <p:spPr/>
        <p:txBody>
          <a:bodyPr/>
          <a:lstStyle/>
          <a:p>
            <a:r>
              <a:rPr lang="en-US" dirty="0"/>
              <a:t>Conclusions</a:t>
            </a:r>
          </a:p>
        </p:txBody>
      </p:sp>
      <p:sp>
        <p:nvSpPr>
          <p:cNvPr id="3" name="Text Placeholder 2">
            <a:extLst>
              <a:ext uri="{FF2B5EF4-FFF2-40B4-BE49-F238E27FC236}">
                <a16:creationId xmlns:a16="http://schemas.microsoft.com/office/drawing/2014/main" id="{F771C41C-945E-894D-A26B-F28BD35DEB9A}"/>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640A287C-7DCA-6B4A-BA29-12DDBC7C74AB}"/>
              </a:ext>
            </a:extLst>
          </p:cNvPr>
          <p:cNvSpPr>
            <a:spLocks noGrp="1"/>
          </p:cNvSpPr>
          <p:nvPr>
            <p:ph sz="quarter" idx="11"/>
          </p:nvPr>
        </p:nvSpPr>
        <p:spPr/>
        <p:txBody>
          <a:bodyPr/>
          <a:lstStyle/>
          <a:p>
            <a:r>
              <a:rPr lang="en-US" sz="2400" dirty="0"/>
              <a:t>MBC is an evidence-based strategy proven effective not only in optimizing the management of MDD but likewise associated medical comorbidities.</a:t>
            </a:r>
          </a:p>
          <a:p>
            <a:r>
              <a:rPr lang="en-US" sz="2400" dirty="0"/>
              <a:t>A significant number of patients suffering with MDD do not achieve remission and functional recovery with conventional antidepressants such as SSRIs and SNRIs.</a:t>
            </a:r>
          </a:p>
          <a:p>
            <a:r>
              <a:rPr lang="en-US" sz="2400" dirty="0"/>
              <a:t>Serotonin agonists and reuptake inhibitors such as vortioxetine are safe, effective switch strategies when initial antidepressants fail.</a:t>
            </a:r>
          </a:p>
          <a:p>
            <a:endParaRPr lang="en-US" sz="2400" dirty="0"/>
          </a:p>
        </p:txBody>
      </p:sp>
    </p:spTree>
    <p:extLst>
      <p:ext uri="{BB962C8B-B14F-4D97-AF65-F5344CB8AC3E}">
        <p14:creationId xmlns:p14="http://schemas.microsoft.com/office/powerpoint/2010/main" val="320865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BA8987-FBCF-844A-9EB9-FA36AE887377}"/>
              </a:ext>
            </a:extLst>
          </p:cNvPr>
          <p:cNvSpPr>
            <a:spLocks noGrp="1"/>
          </p:cNvSpPr>
          <p:nvPr>
            <p:ph type="body" sz="half" idx="2"/>
          </p:nvPr>
        </p:nvSpPr>
        <p:spPr>
          <a:xfrm>
            <a:off x="312234" y="1022891"/>
            <a:ext cx="7939668" cy="338554"/>
          </a:xfrm>
        </p:spPr>
        <p:txBody>
          <a:bodyPr/>
          <a:lstStyle/>
          <a:p>
            <a:r>
              <a:rPr lang="en-US" dirty="0"/>
              <a:t>Specific, Measurable, Attainable, Relevant, Timely</a:t>
            </a:r>
          </a:p>
        </p:txBody>
      </p:sp>
      <p:sp>
        <p:nvSpPr>
          <p:cNvPr id="2" name="Title 1">
            <a:extLst>
              <a:ext uri="{FF2B5EF4-FFF2-40B4-BE49-F238E27FC236}">
                <a16:creationId xmlns:a16="http://schemas.microsoft.com/office/drawing/2014/main" id="{7CA208C0-7717-5A4D-B2D0-1E7E9EA17A9D}"/>
              </a:ext>
            </a:extLst>
          </p:cNvPr>
          <p:cNvSpPr>
            <a:spLocks noGrp="1"/>
          </p:cNvSpPr>
          <p:nvPr>
            <p:ph type="title"/>
          </p:nvPr>
        </p:nvSpPr>
        <p:spPr>
          <a:xfrm>
            <a:off x="312234" y="194977"/>
            <a:ext cx="8530684" cy="497829"/>
          </a:xfrm>
        </p:spPr>
        <p:txBody>
          <a:bodyPr/>
          <a:lstStyle/>
          <a:p>
            <a:r>
              <a:rPr lang="en-US" dirty="0"/>
              <a:t>SMART Goals</a:t>
            </a:r>
          </a:p>
        </p:txBody>
      </p:sp>
      <p:sp>
        <p:nvSpPr>
          <p:cNvPr id="17" name="Content Placeholder 16">
            <a:extLst>
              <a:ext uri="{FF2B5EF4-FFF2-40B4-BE49-F238E27FC236}">
                <a16:creationId xmlns:a16="http://schemas.microsoft.com/office/drawing/2014/main" id="{D0C89D3F-382C-ED44-A999-CDCA3E26BEA0}"/>
              </a:ext>
            </a:extLst>
          </p:cNvPr>
          <p:cNvSpPr>
            <a:spLocks noGrp="1"/>
          </p:cNvSpPr>
          <p:nvPr>
            <p:ph sz="quarter" idx="11"/>
          </p:nvPr>
        </p:nvSpPr>
        <p:spPr/>
        <p:txBody>
          <a:bodyPr/>
          <a:lstStyle/>
          <a:p>
            <a:pPr>
              <a:spcBef>
                <a:spcPts val="85"/>
              </a:spcBef>
              <a:spcAft>
                <a:spcPts val="85"/>
              </a:spcAft>
            </a:pPr>
            <a:r>
              <a:rPr lang="en-US" sz="2400" dirty="0"/>
              <a:t>Identify at least 1 MDD symptom scale and administer at every visit with patients with MDD</a:t>
            </a:r>
          </a:p>
          <a:p>
            <a:pPr>
              <a:spcBef>
                <a:spcPts val="85"/>
              </a:spcBef>
              <a:spcAft>
                <a:spcPts val="85"/>
              </a:spcAft>
            </a:pPr>
            <a:r>
              <a:rPr lang="en-US" sz="2400" dirty="0"/>
              <a:t>Use MBC to engage patients in shared decision-making, optimize care delivery, and facilitate remission and recovery</a:t>
            </a:r>
          </a:p>
          <a:p>
            <a:pPr>
              <a:spcBef>
                <a:spcPts val="85"/>
              </a:spcBef>
              <a:spcAft>
                <a:spcPts val="85"/>
              </a:spcAft>
            </a:pPr>
            <a:r>
              <a:rPr lang="en-US" sz="2400" dirty="0"/>
              <a:t>When SSRIs or SNRIs treatment outcomes are not ideal, consider therapies with unique mechanisms of action to achieve treatment goals</a:t>
            </a:r>
          </a:p>
          <a:p>
            <a:pPr>
              <a:spcBef>
                <a:spcPts val="85"/>
              </a:spcBef>
              <a:spcAft>
                <a:spcPts val="85"/>
              </a:spcAft>
            </a:pPr>
            <a:r>
              <a:rPr lang="en-US" sz="2400" dirty="0"/>
              <a:t>Apply appropriate switching strategies when treatment outcomes with SSRIs or SNRIs are suboptimal</a:t>
            </a:r>
          </a:p>
          <a:p>
            <a:pPr>
              <a:spcBef>
                <a:spcPts val="85"/>
              </a:spcBef>
              <a:spcAft>
                <a:spcPts val="85"/>
              </a:spcAft>
            </a:pPr>
            <a:endParaRPr lang="en-US" sz="2400" dirty="0"/>
          </a:p>
        </p:txBody>
      </p:sp>
    </p:spTree>
    <p:extLst>
      <p:ext uri="{BB962C8B-B14F-4D97-AF65-F5344CB8AC3E}">
        <p14:creationId xmlns:p14="http://schemas.microsoft.com/office/powerpoint/2010/main" val="177204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7EB63-58B2-B746-8008-A0AF199F327A}"/>
              </a:ext>
            </a:extLst>
          </p:cNvPr>
          <p:cNvSpPr>
            <a:spLocks noGrp="1"/>
          </p:cNvSpPr>
          <p:nvPr>
            <p:ph type="title"/>
          </p:nvPr>
        </p:nvSpPr>
        <p:spPr/>
        <p:txBody>
          <a:bodyPr/>
          <a:lstStyle/>
          <a:p>
            <a:r>
              <a:rPr lang="en-US" dirty="0"/>
              <a:t>Additional Resources</a:t>
            </a:r>
          </a:p>
        </p:txBody>
      </p:sp>
      <p:sp>
        <p:nvSpPr>
          <p:cNvPr id="3" name="Text Placeholder 2">
            <a:extLst>
              <a:ext uri="{FF2B5EF4-FFF2-40B4-BE49-F238E27FC236}">
                <a16:creationId xmlns:a16="http://schemas.microsoft.com/office/drawing/2014/main" id="{4940279E-606B-944E-851C-0E667EE45F39}"/>
              </a:ext>
            </a:extLst>
          </p:cNvPr>
          <p:cNvSpPr>
            <a:spLocks noGrp="1"/>
          </p:cNvSpPr>
          <p:nvPr>
            <p:ph type="body" sz="quarter" idx="10"/>
          </p:nvPr>
        </p:nvSpPr>
        <p:spPr/>
        <p:txBody>
          <a:bodyPr/>
          <a:lstStyle/>
          <a:p>
            <a:endParaRPr lang="en-US"/>
          </a:p>
        </p:txBody>
      </p:sp>
      <p:sp>
        <p:nvSpPr>
          <p:cNvPr id="5" name="AutoShape 3">
            <a:extLst>
              <a:ext uri="{FF2B5EF4-FFF2-40B4-BE49-F238E27FC236}">
                <a16:creationId xmlns:a16="http://schemas.microsoft.com/office/drawing/2014/main" id="{6938AFBF-1456-E04D-9A15-55BAADAA12F0}"/>
              </a:ext>
            </a:extLst>
          </p:cNvPr>
          <p:cNvSpPr>
            <a:spLocks noChangeArrowheads="1"/>
          </p:cNvSpPr>
          <p:nvPr/>
        </p:nvSpPr>
        <p:spPr bwMode="auto">
          <a:xfrm>
            <a:off x="549274" y="2244063"/>
            <a:ext cx="8001000" cy="1726406"/>
          </a:xfrm>
          <a:prstGeom prst="roundRect">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nchor="ctr">
            <a:prstTxWarp prst="textNoShape">
              <a:avLst/>
            </a:prstTxWarp>
          </a:bodyPr>
          <a:lstStyle/>
          <a:p>
            <a:pPr indent="-257175" algn="ctr" eaLnBrk="0" hangingPunct="0">
              <a:lnSpc>
                <a:spcPct val="85000"/>
              </a:lnSpc>
              <a:buClr>
                <a:schemeClr val="accent2"/>
              </a:buClr>
              <a:buSzPct val="100000"/>
            </a:pPr>
            <a:r>
              <a:rPr lang="en-US" sz="3600" dirty="0">
                <a:effectLst>
                  <a:outerShdw blurRad="38100" dist="38100" dir="2700000" algn="tl">
                    <a:srgbClr val="000000"/>
                  </a:outerShdw>
                </a:effectLst>
                <a:latin typeface="Arial" charset="0"/>
                <a:cs typeface="Arial" charset="0"/>
              </a:rPr>
              <a:t>Visit </a:t>
            </a:r>
            <a:r>
              <a:rPr lang="en-US" sz="3600" b="1" dirty="0">
                <a:effectLst>
                  <a:outerShdw blurRad="38100" dist="38100" dir="2700000" algn="tl">
                    <a:srgbClr val="000000"/>
                  </a:outerShdw>
                </a:effectLst>
                <a:latin typeface="Arial" charset="0"/>
                <a:cs typeface="Arial" charset="0"/>
              </a:rPr>
              <a:t>www.cmeoutfitters.com</a:t>
            </a:r>
            <a:br>
              <a:rPr lang="en-US" sz="3600" dirty="0">
                <a:effectLst>
                  <a:outerShdw blurRad="38100" dist="38100" dir="2700000" algn="tl">
                    <a:srgbClr val="000000"/>
                  </a:outerShdw>
                </a:effectLst>
                <a:latin typeface="Arial" charset="0"/>
                <a:cs typeface="Arial" charset="0"/>
              </a:rPr>
            </a:br>
            <a:r>
              <a:rPr lang="en-US" sz="3600" dirty="0">
                <a:effectLst>
                  <a:outerShdw blurRad="38100" dist="38100" dir="2700000" algn="tl">
                    <a:srgbClr val="000000"/>
                  </a:outerShdw>
                </a:effectLst>
                <a:latin typeface="Arial" charset="0"/>
                <a:cs typeface="Arial" charset="0"/>
              </a:rPr>
              <a:t>for clinical information and </a:t>
            </a:r>
            <a:br>
              <a:rPr lang="en-US" sz="3600" dirty="0">
                <a:effectLst>
                  <a:outerShdw blurRad="38100" dist="38100" dir="2700000" algn="tl">
                    <a:srgbClr val="000000"/>
                  </a:outerShdw>
                </a:effectLst>
                <a:latin typeface="Arial" charset="0"/>
                <a:cs typeface="Arial" charset="0"/>
              </a:rPr>
            </a:br>
            <a:r>
              <a:rPr lang="en-US" sz="3600" dirty="0">
                <a:effectLst>
                  <a:outerShdw blurRad="38100" dist="38100" dir="2700000" algn="tl">
                    <a:srgbClr val="000000"/>
                  </a:outerShdw>
                </a:effectLst>
                <a:latin typeface="Arial" charset="0"/>
                <a:cs typeface="Arial" charset="0"/>
              </a:rPr>
              <a:t>certified educational activities</a:t>
            </a:r>
          </a:p>
        </p:txBody>
      </p:sp>
    </p:spTree>
    <p:extLst>
      <p:ext uri="{BB962C8B-B14F-4D97-AF65-F5344CB8AC3E}">
        <p14:creationId xmlns:p14="http://schemas.microsoft.com/office/powerpoint/2010/main" val="407268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490B4-0014-784B-9EC5-28D83C92C301}"/>
              </a:ext>
            </a:extLst>
          </p:cNvPr>
          <p:cNvSpPr>
            <a:spLocks noGrp="1"/>
          </p:cNvSpPr>
          <p:nvPr>
            <p:ph type="ctrTitle"/>
          </p:nvPr>
        </p:nvSpPr>
        <p:spPr>
          <a:xfrm>
            <a:off x="269242" y="1317070"/>
            <a:ext cx="8605517" cy="3545586"/>
          </a:xfrm>
        </p:spPr>
        <p:txBody>
          <a:bodyPr/>
          <a:lstStyle/>
          <a:p>
            <a:r>
              <a:rPr lang="en-US" sz="3200" b="0" dirty="0">
                <a:solidFill>
                  <a:schemeClr val="bg1"/>
                </a:solidFill>
                <a:latin typeface="Arial" panose="020B0604020202020204" pitchFamily="34" charset="0"/>
                <a:cs typeface="Arial" panose="020B0604020202020204" pitchFamily="34" charset="0"/>
              </a:rPr>
              <a:t>To receive CME/CE credit for this activity, participants must complete the post-test and evaluation online. </a:t>
            </a:r>
            <a:br>
              <a:rPr lang="en-US" sz="3200" b="0" dirty="0">
                <a:solidFill>
                  <a:schemeClr val="bg1"/>
                </a:solidFill>
                <a:latin typeface="Arial" panose="020B0604020202020204" pitchFamily="34" charset="0"/>
                <a:cs typeface="Arial" panose="020B0604020202020204" pitchFamily="34" charset="0"/>
              </a:rPr>
            </a:br>
            <a:br>
              <a:rPr lang="en-US" sz="3200" b="0" dirty="0">
                <a:solidFill>
                  <a:schemeClr val="bg1"/>
                </a:solidFill>
                <a:latin typeface="Arial" panose="020B0604020202020204" pitchFamily="34" charset="0"/>
                <a:cs typeface="Arial" panose="020B0604020202020204" pitchFamily="34" charset="0"/>
              </a:rPr>
            </a:br>
            <a:r>
              <a:rPr lang="en-US" sz="3200" b="0" dirty="0">
                <a:solidFill>
                  <a:schemeClr val="bg1"/>
                </a:solidFill>
                <a:latin typeface="Arial" panose="020B0604020202020204" pitchFamily="34" charset="0"/>
                <a:cs typeface="Arial" panose="020B0604020202020204" pitchFamily="34" charset="0"/>
              </a:rPr>
              <a:t>Participants will be able to download and print their certificate immediately upon completion.</a:t>
            </a:r>
            <a:br>
              <a:rPr lang="en-US" sz="3200" b="0" dirty="0">
                <a:latin typeface="Arial" panose="020B0604020202020204" pitchFamily="34" charset="0"/>
                <a:cs typeface="Arial" panose="020B0604020202020204" pitchFamily="34" charset="0"/>
              </a:rPr>
            </a:br>
            <a:endParaRPr lang="en-US" sz="3200" b="0" dirty="0"/>
          </a:p>
        </p:txBody>
      </p:sp>
      <p:sp>
        <p:nvSpPr>
          <p:cNvPr id="3" name="Title 1">
            <a:extLst>
              <a:ext uri="{FF2B5EF4-FFF2-40B4-BE49-F238E27FC236}">
                <a16:creationId xmlns:a16="http://schemas.microsoft.com/office/drawing/2014/main" id="{6AEE3395-7452-FD4C-B285-59F7C7A77E97}"/>
              </a:ext>
            </a:extLst>
          </p:cNvPr>
          <p:cNvSpPr txBox="1">
            <a:spLocks/>
          </p:cNvSpPr>
          <p:nvPr/>
        </p:nvSpPr>
        <p:spPr>
          <a:xfrm>
            <a:off x="417512" y="540189"/>
            <a:ext cx="8308975" cy="615553"/>
          </a:xfrm>
          <a:prstGeom prst="rect">
            <a:avLst/>
          </a:prstGeom>
          <a:effectLst>
            <a:outerShdw blurRad="50800" dist="38100" dir="2700000" algn="tl" rotWithShape="0">
              <a:prstClr val="black">
                <a:alpha val="40000"/>
              </a:prstClr>
            </a:outerShdw>
          </a:effectLst>
        </p:spPr>
        <p:txBody>
          <a:bodyPr vert="horz" wrap="square" lIns="0" tIns="45720" rIns="0" bIns="45720" rtlCol="0" anchor="ctr" anchorCtr="0">
            <a:spAutoFit/>
          </a:bodyPr>
          <a:lstStyle>
            <a:lvl1pPr algn="l" defTabSz="685800" rtl="0" eaLnBrk="1" latinLnBrk="0" hangingPunct="1">
              <a:lnSpc>
                <a:spcPct val="85000"/>
              </a:lnSpc>
              <a:spcBef>
                <a:spcPct val="0"/>
              </a:spcBef>
              <a:buNone/>
              <a:defRPr sz="4000" b="1" kern="1200" cap="none" baseline="0">
                <a:solidFill>
                  <a:schemeClr val="bg2"/>
                </a:solidFill>
                <a:latin typeface="+mj-lt"/>
                <a:ea typeface="+mj-ea"/>
                <a:cs typeface="+mj-cs"/>
              </a:defRPr>
            </a:lvl1pPr>
          </a:lstStyle>
          <a:p>
            <a:pPr algn="ctr"/>
            <a:r>
              <a:rPr lang="en-US" dirty="0"/>
              <a:t>To Receive Credit</a:t>
            </a:r>
          </a:p>
        </p:txBody>
      </p:sp>
    </p:spTree>
    <p:extLst>
      <p:ext uri="{BB962C8B-B14F-4D97-AF65-F5344CB8AC3E}">
        <p14:creationId xmlns:p14="http://schemas.microsoft.com/office/powerpoint/2010/main" val="301221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149501E-0C00-834E-B174-A52C47F7048D}"/>
              </a:ext>
            </a:extLst>
          </p:cNvPr>
          <p:cNvSpPr txBox="1"/>
          <p:nvPr/>
        </p:nvSpPr>
        <p:spPr>
          <a:xfrm>
            <a:off x="3147520" y="2169562"/>
            <a:ext cx="1326004" cy="3046988"/>
          </a:xfrm>
          <a:prstGeom prst="rect">
            <a:avLst/>
          </a:prstGeom>
          <a:noFill/>
          <a:effectLst/>
        </p:spPr>
        <p:txBody>
          <a:bodyPr wrap="square" rtlCol="0">
            <a:spAutoFit/>
          </a:bodyPr>
          <a:lstStyle/>
          <a:p>
            <a:pPr algn="ctr"/>
            <a:r>
              <a:rPr lang="en-US" sz="19200" b="1" dirty="0">
                <a:solidFill>
                  <a:schemeClr val="accent2"/>
                </a:solidFill>
              </a:rPr>
              <a:t>1</a:t>
            </a:r>
          </a:p>
        </p:txBody>
      </p:sp>
      <p:sp>
        <p:nvSpPr>
          <p:cNvPr id="16" name="Title 3">
            <a:extLst>
              <a:ext uri="{FF2B5EF4-FFF2-40B4-BE49-F238E27FC236}">
                <a16:creationId xmlns:a16="http://schemas.microsoft.com/office/drawing/2014/main" id="{42BEB4DA-C2F4-8941-BD5A-A2E7DEE9D300}"/>
              </a:ext>
            </a:extLst>
          </p:cNvPr>
          <p:cNvSpPr txBox="1">
            <a:spLocks/>
          </p:cNvSpPr>
          <p:nvPr/>
        </p:nvSpPr>
        <p:spPr>
          <a:xfrm>
            <a:off x="486384" y="3377691"/>
            <a:ext cx="2866416" cy="526298"/>
          </a:xfrm>
          <a:prstGeom prst="rect">
            <a:avLst/>
          </a:prstGeom>
          <a:effectLst/>
        </p:spPr>
        <p:txBody>
          <a:bodyPr vert="horz" wrap="square" lIns="0" tIns="0" rIns="0" bIns="0" rtlCol="0" anchor="b" anchorCtr="0">
            <a:spAutoFit/>
          </a:bodyPr>
          <a:lstStyle>
            <a:lvl1pPr algn="l" defTabSz="914400" rtl="0" eaLnBrk="1" latinLnBrk="0" hangingPunct="1">
              <a:lnSpc>
                <a:spcPct val="90000"/>
              </a:lnSpc>
              <a:spcBef>
                <a:spcPct val="0"/>
              </a:spcBef>
              <a:buNone/>
              <a:defRPr sz="3100" b="1" i="0" kern="1200" cap="none" spc="80" baseline="0">
                <a:ln w="19050">
                  <a:solidFill>
                    <a:schemeClr val="accent1"/>
                  </a:solidFill>
                </a:ln>
                <a:solidFill>
                  <a:schemeClr val="accent1"/>
                </a:solidFill>
                <a:effectLst/>
                <a:latin typeface="+mj-lt"/>
                <a:ea typeface="+mj-ea"/>
                <a:cs typeface="+mj-cs"/>
              </a:defRPr>
            </a:lvl1pPr>
          </a:lstStyle>
          <a:p>
            <a:r>
              <a:rPr lang="en-US" sz="3800" spc="120" dirty="0"/>
              <a:t>LEARNING</a:t>
            </a:r>
          </a:p>
        </p:txBody>
      </p:sp>
      <p:sp>
        <p:nvSpPr>
          <p:cNvPr id="21" name="Title 3">
            <a:extLst>
              <a:ext uri="{FF2B5EF4-FFF2-40B4-BE49-F238E27FC236}">
                <a16:creationId xmlns:a16="http://schemas.microsoft.com/office/drawing/2014/main" id="{FF69362C-3504-EA48-8B0D-8D3C6EFAEDEE}"/>
              </a:ext>
            </a:extLst>
          </p:cNvPr>
          <p:cNvSpPr txBox="1">
            <a:spLocks/>
          </p:cNvSpPr>
          <p:nvPr/>
        </p:nvSpPr>
        <p:spPr>
          <a:xfrm>
            <a:off x="486384" y="3895948"/>
            <a:ext cx="2866416" cy="498598"/>
          </a:xfrm>
          <a:prstGeom prst="rect">
            <a:avLst/>
          </a:prstGeom>
          <a:effectLst/>
        </p:spPr>
        <p:txBody>
          <a:bodyPr vert="horz" wrap="square" lIns="0" tIns="0" rIns="0" bIns="0" rtlCol="0" anchor="b" anchorCtr="0">
            <a:spAutoFit/>
          </a:bodyPr>
          <a:lstStyle>
            <a:lvl1pPr algn="l" defTabSz="914400" rtl="0" eaLnBrk="1" latinLnBrk="0" hangingPunct="1">
              <a:lnSpc>
                <a:spcPct val="90000"/>
              </a:lnSpc>
              <a:spcBef>
                <a:spcPct val="0"/>
              </a:spcBef>
              <a:buNone/>
              <a:defRPr sz="3100" b="1" i="0" kern="1200" cap="none" spc="80" baseline="0">
                <a:ln w="19050">
                  <a:solidFill>
                    <a:schemeClr val="accent1"/>
                  </a:solidFill>
                </a:ln>
                <a:solidFill>
                  <a:schemeClr val="accent1"/>
                </a:solidFill>
                <a:effectLst/>
                <a:latin typeface="+mj-lt"/>
                <a:ea typeface="+mj-ea"/>
                <a:cs typeface="+mj-cs"/>
              </a:defRPr>
            </a:lvl1pPr>
          </a:lstStyle>
          <a:p>
            <a:r>
              <a:rPr lang="en-US" sz="3600" b="0" dirty="0"/>
              <a:t>OBJECTIVE</a:t>
            </a:r>
          </a:p>
        </p:txBody>
      </p:sp>
      <p:sp>
        <p:nvSpPr>
          <p:cNvPr id="26" name="Title 25">
            <a:extLst>
              <a:ext uri="{FF2B5EF4-FFF2-40B4-BE49-F238E27FC236}">
                <a16:creationId xmlns:a16="http://schemas.microsoft.com/office/drawing/2014/main" id="{BF74DD2A-51F4-4646-B441-B5EB9A6C8D9B}"/>
              </a:ext>
            </a:extLst>
          </p:cNvPr>
          <p:cNvSpPr>
            <a:spLocks noGrp="1"/>
          </p:cNvSpPr>
          <p:nvPr>
            <p:ph type="ctrTitle"/>
          </p:nvPr>
        </p:nvSpPr>
        <p:spPr>
          <a:xfrm>
            <a:off x="454087" y="640287"/>
            <a:ext cx="5394960" cy="1994392"/>
          </a:xfrm>
        </p:spPr>
        <p:txBody>
          <a:bodyPr/>
          <a:lstStyle/>
          <a:p>
            <a:r>
              <a:rPr lang="en-US" sz="2400" dirty="0"/>
              <a:t>Incorporate MBC into primary care settings to identify suboptimal treatment responses with initial antidepressant therapy for MDD that can impede remission and functional recovery. </a:t>
            </a:r>
          </a:p>
        </p:txBody>
      </p:sp>
    </p:spTree>
    <p:extLst>
      <p:ext uri="{BB962C8B-B14F-4D97-AF65-F5344CB8AC3E}">
        <p14:creationId xmlns:p14="http://schemas.microsoft.com/office/powerpoint/2010/main" val="328849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DF6FA4-DEF1-6D4A-8585-5C0C69D5C231}"/>
              </a:ext>
            </a:extLst>
          </p:cNvPr>
          <p:cNvSpPr>
            <a:spLocks noGrp="1"/>
          </p:cNvSpPr>
          <p:nvPr>
            <p:ph sz="quarter" idx="11"/>
          </p:nvPr>
        </p:nvSpPr>
        <p:spPr>
          <a:xfrm>
            <a:off x="312738" y="980768"/>
            <a:ext cx="8529637" cy="3486129"/>
          </a:xfrm>
        </p:spPr>
        <p:txBody>
          <a:bodyPr/>
          <a:lstStyle/>
          <a:p>
            <a:r>
              <a:rPr lang="en-US" sz="1800" dirty="0"/>
              <a:t>2017 past-year prevalence estimates for experiencing one or more major depressive episodes</a:t>
            </a:r>
            <a:r>
              <a:rPr lang="en-US" sz="1800" baseline="30000" dirty="0"/>
              <a:t>1</a:t>
            </a:r>
            <a:endParaRPr lang="en-US" sz="1800" dirty="0"/>
          </a:p>
          <a:p>
            <a:pPr lvl="1"/>
            <a:r>
              <a:rPr lang="en-US" sz="1500" dirty="0"/>
              <a:t>17.3 million adults in the US, or 7.1% of all US adults</a:t>
            </a:r>
          </a:p>
          <a:p>
            <a:pPr lvl="1"/>
            <a:r>
              <a:rPr lang="en-US" sz="1500" dirty="0"/>
              <a:t>3.2 million adolescents aged 12 to 17 in the US, or </a:t>
            </a:r>
            <a:br>
              <a:rPr lang="en-US" sz="1500" dirty="0"/>
            </a:br>
            <a:r>
              <a:rPr lang="en-US" sz="1500" dirty="0"/>
              <a:t>13.3% of US adolescents</a:t>
            </a:r>
          </a:p>
          <a:p>
            <a:r>
              <a:rPr lang="en-US" sz="1800" dirty="0"/>
              <a:t>Adults and adolescents frequently </a:t>
            </a:r>
            <a:br>
              <a:rPr lang="en-US" sz="1800" dirty="0"/>
            </a:br>
            <a:r>
              <a:rPr lang="en-US" sz="1800" dirty="0"/>
              <a:t>experience severe impairment</a:t>
            </a:r>
            <a:r>
              <a:rPr lang="en-US" sz="1800" baseline="30000" dirty="0"/>
              <a:t>1</a:t>
            </a:r>
          </a:p>
          <a:p>
            <a:r>
              <a:rPr lang="en-US" sz="1800" dirty="0"/>
              <a:t>Depression is a leading cause of disability in </a:t>
            </a:r>
            <a:br>
              <a:rPr lang="en-US" sz="1800" dirty="0"/>
            </a:br>
            <a:r>
              <a:rPr lang="en-US" sz="1800" dirty="0"/>
              <a:t>the US, second only to musculoskeletal disorders</a:t>
            </a:r>
            <a:r>
              <a:rPr lang="en-US" sz="1800" baseline="30000" dirty="0"/>
              <a:t>2</a:t>
            </a:r>
            <a:endParaRPr lang="en-US" sz="1800" dirty="0"/>
          </a:p>
          <a:p>
            <a:r>
              <a:rPr lang="en-US" sz="1800" dirty="0"/>
              <a:t>30%-70% of those who die by suicide </a:t>
            </a:r>
            <a:br>
              <a:rPr lang="en-US" sz="1800" dirty="0"/>
            </a:br>
            <a:r>
              <a:rPr lang="en-US" sz="1800" dirty="0"/>
              <a:t>have a depressive disorder</a:t>
            </a:r>
            <a:r>
              <a:rPr lang="en-US" sz="1800" baseline="30000" dirty="0"/>
              <a:t>3</a:t>
            </a:r>
            <a:endParaRPr lang="en-US" sz="1800" dirty="0"/>
          </a:p>
          <a:p>
            <a:endParaRPr lang="en-US" dirty="0"/>
          </a:p>
        </p:txBody>
      </p:sp>
      <p:sp>
        <p:nvSpPr>
          <p:cNvPr id="2" name="Title 1">
            <a:extLst>
              <a:ext uri="{FF2B5EF4-FFF2-40B4-BE49-F238E27FC236}">
                <a16:creationId xmlns:a16="http://schemas.microsoft.com/office/drawing/2014/main" id="{85C42E34-0E8C-6641-9D0D-BF8E39D8DA19}"/>
              </a:ext>
            </a:extLst>
          </p:cNvPr>
          <p:cNvSpPr>
            <a:spLocks noGrp="1"/>
          </p:cNvSpPr>
          <p:nvPr>
            <p:ph type="title"/>
          </p:nvPr>
        </p:nvSpPr>
        <p:spPr/>
        <p:txBody>
          <a:bodyPr/>
          <a:lstStyle/>
          <a:p>
            <a:r>
              <a:rPr lang="en-US" dirty="0"/>
              <a:t>Depression is Prevalent and Disabling</a:t>
            </a:r>
          </a:p>
        </p:txBody>
      </p:sp>
      <p:sp>
        <p:nvSpPr>
          <p:cNvPr id="3" name="Text Placeholder 2">
            <a:extLst>
              <a:ext uri="{FF2B5EF4-FFF2-40B4-BE49-F238E27FC236}">
                <a16:creationId xmlns:a16="http://schemas.microsoft.com/office/drawing/2014/main" id="{6F76F207-31A6-F14D-A42D-B49776EF0321}"/>
              </a:ext>
            </a:extLst>
          </p:cNvPr>
          <p:cNvSpPr>
            <a:spLocks noGrp="1"/>
          </p:cNvSpPr>
          <p:nvPr>
            <p:ph type="body" sz="quarter" idx="10"/>
          </p:nvPr>
        </p:nvSpPr>
        <p:spPr>
          <a:xfrm>
            <a:off x="0" y="4566419"/>
            <a:ext cx="9144000" cy="577081"/>
          </a:xfrm>
        </p:spPr>
        <p:txBody>
          <a:bodyPr/>
          <a:lstStyle/>
          <a:p>
            <a:pPr marL="0" indent="0"/>
            <a:r>
              <a:rPr lang="en-US" dirty="0"/>
              <a:t>1. NIMH. Major Depression. 2017. www.nimh.nih.gov/health/statistics/major-depression.shtml. Accessed September 27, 2021.; </a:t>
            </a:r>
            <a:br>
              <a:rPr lang="en-US" dirty="0"/>
            </a:br>
            <a:r>
              <a:rPr lang="en-US" dirty="0"/>
              <a:t>2. GBD 2015 Disease and Injury Incidence and Prevalence Collaborators. </a:t>
            </a:r>
            <a:r>
              <a:rPr lang="en-US" i="1" dirty="0"/>
              <a:t>Lancet</a:t>
            </a:r>
            <a:r>
              <a:rPr lang="en-US" dirty="0"/>
              <a:t>. 2016;388:1545-602.; </a:t>
            </a:r>
            <a:br>
              <a:rPr lang="en-US" dirty="0"/>
            </a:br>
            <a:r>
              <a:rPr lang="en-US" dirty="0"/>
              <a:t>3. Mental Health America. Suicide. www.mentalhealthamerica.net/suicide. Accessed September 27, 2021.</a:t>
            </a:r>
          </a:p>
        </p:txBody>
      </p:sp>
      <p:grpSp>
        <p:nvGrpSpPr>
          <p:cNvPr id="5" name="Group 4">
            <a:extLst>
              <a:ext uri="{FF2B5EF4-FFF2-40B4-BE49-F238E27FC236}">
                <a16:creationId xmlns:a16="http://schemas.microsoft.com/office/drawing/2014/main" id="{3890873A-E112-124A-B91D-E689485DB9DF}"/>
              </a:ext>
            </a:extLst>
          </p:cNvPr>
          <p:cNvGrpSpPr/>
          <p:nvPr/>
        </p:nvGrpSpPr>
        <p:grpSpPr>
          <a:xfrm>
            <a:off x="5580790" y="1552673"/>
            <a:ext cx="3473386" cy="1904341"/>
            <a:chOff x="5041770" y="1725682"/>
            <a:chExt cx="4631181" cy="2539121"/>
          </a:xfrm>
        </p:grpSpPr>
        <p:sp>
          <p:nvSpPr>
            <p:cNvPr id="6" name="TextBox 5">
              <a:extLst>
                <a:ext uri="{FF2B5EF4-FFF2-40B4-BE49-F238E27FC236}">
                  <a16:creationId xmlns:a16="http://schemas.microsoft.com/office/drawing/2014/main" id="{36EF95A1-2AF8-D649-BDD7-6B236EEED7CD}"/>
                </a:ext>
              </a:extLst>
            </p:cNvPr>
            <p:cNvSpPr txBox="1"/>
            <p:nvPr/>
          </p:nvSpPr>
          <p:spPr>
            <a:xfrm>
              <a:off x="7593584" y="1725682"/>
              <a:ext cx="1676400" cy="677108"/>
            </a:xfrm>
            <a:prstGeom prst="rect">
              <a:avLst/>
            </a:prstGeom>
            <a:noFill/>
          </p:spPr>
          <p:txBody>
            <a:bodyPr wrap="square" rtlCol="0">
              <a:spAutoFit/>
            </a:bodyPr>
            <a:lstStyle/>
            <a:p>
              <a:pPr algn="ctr"/>
              <a:r>
                <a:rPr lang="en-US" sz="1350" b="1" dirty="0">
                  <a:solidFill>
                    <a:schemeClr val="accent3"/>
                  </a:solidFill>
                </a:rPr>
                <a:t>Adolescents</a:t>
              </a:r>
            </a:p>
            <a:p>
              <a:pPr algn="ctr"/>
              <a:endParaRPr lang="en-US" sz="1350" b="1" dirty="0">
                <a:solidFill>
                  <a:schemeClr val="accent3"/>
                </a:solidFill>
              </a:endParaRPr>
            </a:p>
          </p:txBody>
        </p:sp>
        <p:grpSp>
          <p:nvGrpSpPr>
            <p:cNvPr id="7" name="Group 6">
              <a:extLst>
                <a:ext uri="{FF2B5EF4-FFF2-40B4-BE49-F238E27FC236}">
                  <a16:creationId xmlns:a16="http://schemas.microsoft.com/office/drawing/2014/main" id="{5BEC06AF-6363-094C-9942-DF37F8938BB6}"/>
                </a:ext>
              </a:extLst>
            </p:cNvPr>
            <p:cNvGrpSpPr/>
            <p:nvPr/>
          </p:nvGrpSpPr>
          <p:grpSpPr>
            <a:xfrm>
              <a:off x="7241640" y="2228040"/>
              <a:ext cx="2431311" cy="2036763"/>
              <a:chOff x="8486719" y="4045545"/>
              <a:chExt cx="2431311" cy="2036763"/>
            </a:xfrm>
          </p:grpSpPr>
          <p:sp>
            <p:nvSpPr>
              <p:cNvPr id="9" name="Freeform 7">
                <a:extLst>
                  <a:ext uri="{FF2B5EF4-FFF2-40B4-BE49-F238E27FC236}">
                    <a16:creationId xmlns:a16="http://schemas.microsoft.com/office/drawing/2014/main" id="{43A0CFC6-4D6D-424C-A734-ED55D4CD016C}"/>
                  </a:ext>
                </a:extLst>
              </p:cNvPr>
              <p:cNvSpPr>
                <a:spLocks/>
              </p:cNvSpPr>
              <p:nvPr/>
            </p:nvSpPr>
            <p:spPr bwMode="auto">
              <a:xfrm>
                <a:off x="8619331" y="4045545"/>
                <a:ext cx="2009776" cy="2036763"/>
              </a:xfrm>
              <a:custGeom>
                <a:avLst/>
                <a:gdLst>
                  <a:gd name="T0" fmla="*/ 496 w 932"/>
                  <a:gd name="T1" fmla="*/ 450 h 946"/>
                  <a:gd name="T2" fmla="*/ 932 w 932"/>
                  <a:gd name="T3" fmla="*/ 559 h 946"/>
                  <a:gd name="T4" fmla="*/ 387 w 932"/>
                  <a:gd name="T5" fmla="*/ 886 h 946"/>
                  <a:gd name="T6" fmla="*/ 60 w 932"/>
                  <a:gd name="T7" fmla="*/ 341 h 946"/>
                  <a:gd name="T8" fmla="*/ 496 w 932"/>
                  <a:gd name="T9" fmla="*/ 0 h 946"/>
                  <a:gd name="T10" fmla="*/ 496 w 932"/>
                  <a:gd name="T11" fmla="*/ 450 h 946"/>
                </a:gdLst>
                <a:ahLst/>
                <a:cxnLst>
                  <a:cxn ang="0">
                    <a:pos x="T0" y="T1"/>
                  </a:cxn>
                  <a:cxn ang="0">
                    <a:pos x="T2" y="T3"/>
                  </a:cxn>
                  <a:cxn ang="0">
                    <a:pos x="T4" y="T5"/>
                  </a:cxn>
                  <a:cxn ang="0">
                    <a:pos x="T6" y="T7"/>
                  </a:cxn>
                  <a:cxn ang="0">
                    <a:pos x="T8" y="T9"/>
                  </a:cxn>
                  <a:cxn ang="0">
                    <a:pos x="T10" y="T11"/>
                  </a:cxn>
                </a:cxnLst>
                <a:rect l="0" t="0" r="r" b="b"/>
                <a:pathLst>
                  <a:path w="932" h="946">
                    <a:moveTo>
                      <a:pt x="496" y="450"/>
                    </a:moveTo>
                    <a:cubicBezTo>
                      <a:pt x="932" y="559"/>
                      <a:pt x="932" y="559"/>
                      <a:pt x="932" y="559"/>
                    </a:cubicBezTo>
                    <a:cubicBezTo>
                      <a:pt x="872" y="800"/>
                      <a:pt x="628" y="946"/>
                      <a:pt x="387" y="886"/>
                    </a:cubicBezTo>
                    <a:cubicBezTo>
                      <a:pt x="146" y="826"/>
                      <a:pt x="0" y="582"/>
                      <a:pt x="60" y="341"/>
                    </a:cubicBezTo>
                    <a:cubicBezTo>
                      <a:pt x="110" y="139"/>
                      <a:pt x="287" y="0"/>
                      <a:pt x="496" y="0"/>
                    </a:cubicBezTo>
                    <a:lnTo>
                      <a:pt x="496" y="450"/>
                    </a:lnTo>
                    <a:close/>
                  </a:path>
                </a:pathLst>
              </a:custGeom>
              <a:solidFill>
                <a:schemeClr val="accent3"/>
              </a:solidFill>
              <a:ln w="4763"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10" name="Group 9">
                <a:extLst>
                  <a:ext uri="{FF2B5EF4-FFF2-40B4-BE49-F238E27FC236}">
                    <a16:creationId xmlns:a16="http://schemas.microsoft.com/office/drawing/2014/main" id="{6F054F9C-C8CD-2E4C-9542-531899F3329A}"/>
                  </a:ext>
                </a:extLst>
              </p:cNvPr>
              <p:cNvGrpSpPr/>
              <p:nvPr/>
            </p:nvGrpSpPr>
            <p:grpSpPr>
              <a:xfrm>
                <a:off x="8486719" y="4045545"/>
                <a:ext cx="2431311" cy="1259375"/>
                <a:chOff x="8486719" y="4045545"/>
                <a:chExt cx="2431311" cy="1259375"/>
              </a:xfrm>
            </p:grpSpPr>
            <p:sp>
              <p:nvSpPr>
                <p:cNvPr id="11" name="Freeform 8">
                  <a:extLst>
                    <a:ext uri="{FF2B5EF4-FFF2-40B4-BE49-F238E27FC236}">
                      <a16:creationId xmlns:a16="http://schemas.microsoft.com/office/drawing/2014/main" id="{7A2495DA-DFD6-8E4E-885A-5BF27DDE9997}"/>
                    </a:ext>
                  </a:extLst>
                </p:cNvPr>
                <p:cNvSpPr>
                  <a:spLocks/>
                </p:cNvSpPr>
                <p:nvPr/>
              </p:nvSpPr>
              <p:spPr bwMode="auto">
                <a:xfrm>
                  <a:off x="9689306" y="4045545"/>
                  <a:ext cx="969963" cy="1204913"/>
                </a:xfrm>
                <a:custGeom>
                  <a:avLst/>
                  <a:gdLst>
                    <a:gd name="T0" fmla="*/ 0 w 450"/>
                    <a:gd name="T1" fmla="*/ 450 h 559"/>
                    <a:gd name="T2" fmla="*/ 0 w 450"/>
                    <a:gd name="T3" fmla="*/ 0 h 559"/>
                    <a:gd name="T4" fmla="*/ 450 w 450"/>
                    <a:gd name="T5" fmla="*/ 450 h 559"/>
                    <a:gd name="T6" fmla="*/ 436 w 450"/>
                    <a:gd name="T7" fmla="*/ 559 h 559"/>
                    <a:gd name="T8" fmla="*/ 0 w 450"/>
                    <a:gd name="T9" fmla="*/ 450 h 559"/>
                  </a:gdLst>
                  <a:ahLst/>
                  <a:cxnLst>
                    <a:cxn ang="0">
                      <a:pos x="T0" y="T1"/>
                    </a:cxn>
                    <a:cxn ang="0">
                      <a:pos x="T2" y="T3"/>
                    </a:cxn>
                    <a:cxn ang="0">
                      <a:pos x="T4" y="T5"/>
                    </a:cxn>
                    <a:cxn ang="0">
                      <a:pos x="T6" y="T7"/>
                    </a:cxn>
                    <a:cxn ang="0">
                      <a:pos x="T8" y="T9"/>
                    </a:cxn>
                  </a:cxnLst>
                  <a:rect l="0" t="0" r="r" b="b"/>
                  <a:pathLst>
                    <a:path w="450" h="559">
                      <a:moveTo>
                        <a:pt x="0" y="450"/>
                      </a:moveTo>
                      <a:cubicBezTo>
                        <a:pt x="0" y="0"/>
                        <a:pt x="0" y="0"/>
                        <a:pt x="0" y="0"/>
                      </a:cubicBezTo>
                      <a:cubicBezTo>
                        <a:pt x="248" y="0"/>
                        <a:pt x="450" y="202"/>
                        <a:pt x="450" y="450"/>
                      </a:cubicBezTo>
                      <a:cubicBezTo>
                        <a:pt x="450" y="490"/>
                        <a:pt x="446" y="520"/>
                        <a:pt x="436" y="559"/>
                      </a:cubicBezTo>
                      <a:lnTo>
                        <a:pt x="0" y="450"/>
                      </a:lnTo>
                      <a:close/>
                    </a:path>
                  </a:pathLst>
                </a:custGeom>
                <a:solidFill>
                  <a:schemeClr val="bg1">
                    <a:lumMod val="50000"/>
                  </a:schemeClr>
                </a:solidFill>
                <a:ln w="4763"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 name="TextBox 11">
                  <a:extLst>
                    <a:ext uri="{FF2B5EF4-FFF2-40B4-BE49-F238E27FC236}">
                      <a16:creationId xmlns:a16="http://schemas.microsoft.com/office/drawing/2014/main" id="{B6A724A9-23FD-434F-9420-C38B690A65BD}"/>
                    </a:ext>
                  </a:extLst>
                </p:cNvPr>
                <p:cNvSpPr txBox="1"/>
                <p:nvPr/>
              </p:nvSpPr>
              <p:spPr>
                <a:xfrm>
                  <a:off x="9241630" y="4479509"/>
                  <a:ext cx="1676400" cy="400109"/>
                </a:xfrm>
                <a:prstGeom prst="rect">
                  <a:avLst/>
                </a:prstGeom>
                <a:noFill/>
              </p:spPr>
              <p:txBody>
                <a:bodyPr wrap="square" rtlCol="0">
                  <a:spAutoFit/>
                </a:bodyPr>
                <a:lstStyle/>
                <a:p>
                  <a:pPr algn="ctr"/>
                  <a:r>
                    <a:rPr lang="en-US" sz="1350" b="1" dirty="0">
                      <a:solidFill>
                        <a:schemeClr val="accent3"/>
                      </a:solidFill>
                    </a:rPr>
                    <a:t>29%</a:t>
                  </a:r>
                </a:p>
              </p:txBody>
            </p:sp>
            <p:sp>
              <p:nvSpPr>
                <p:cNvPr id="13" name="TextBox 12">
                  <a:extLst>
                    <a:ext uri="{FF2B5EF4-FFF2-40B4-BE49-F238E27FC236}">
                      <a16:creationId xmlns:a16="http://schemas.microsoft.com/office/drawing/2014/main" id="{A7067C23-ED69-4940-9EEF-CBED2E73C07E}"/>
                    </a:ext>
                  </a:extLst>
                </p:cNvPr>
                <p:cNvSpPr txBox="1"/>
                <p:nvPr/>
              </p:nvSpPr>
              <p:spPr>
                <a:xfrm>
                  <a:off x="8486719" y="4904811"/>
                  <a:ext cx="1676400" cy="400109"/>
                </a:xfrm>
                <a:prstGeom prst="rect">
                  <a:avLst/>
                </a:prstGeom>
                <a:noFill/>
              </p:spPr>
              <p:txBody>
                <a:bodyPr wrap="square" rtlCol="0">
                  <a:spAutoFit/>
                </a:bodyPr>
                <a:lstStyle/>
                <a:p>
                  <a:pPr algn="ctr"/>
                  <a:r>
                    <a:rPr lang="en-US" sz="1350" b="1" dirty="0">
                      <a:solidFill>
                        <a:schemeClr val="bg1"/>
                      </a:solidFill>
                    </a:rPr>
                    <a:t>71%</a:t>
                  </a:r>
                </a:p>
              </p:txBody>
            </p:sp>
          </p:grpSp>
        </p:grpSp>
        <p:sp>
          <p:nvSpPr>
            <p:cNvPr id="8" name="TextBox 7">
              <a:extLst>
                <a:ext uri="{FF2B5EF4-FFF2-40B4-BE49-F238E27FC236}">
                  <a16:creationId xmlns:a16="http://schemas.microsoft.com/office/drawing/2014/main" id="{498C7B3B-6270-FB4E-BEB1-E30CE352314D}"/>
                </a:ext>
              </a:extLst>
            </p:cNvPr>
            <p:cNvSpPr txBox="1"/>
            <p:nvPr/>
          </p:nvSpPr>
          <p:spPr>
            <a:xfrm>
              <a:off x="5041770" y="1725682"/>
              <a:ext cx="1676400" cy="400109"/>
            </a:xfrm>
            <a:prstGeom prst="rect">
              <a:avLst/>
            </a:prstGeom>
            <a:noFill/>
          </p:spPr>
          <p:txBody>
            <a:bodyPr wrap="square" rtlCol="0">
              <a:spAutoFit/>
            </a:bodyPr>
            <a:lstStyle/>
            <a:p>
              <a:pPr algn="ctr"/>
              <a:r>
                <a:rPr lang="en-US" sz="1350" b="1" dirty="0">
                  <a:solidFill>
                    <a:schemeClr val="accent3"/>
                  </a:solidFill>
                </a:rPr>
                <a:t>Adults</a:t>
              </a:r>
            </a:p>
          </p:txBody>
        </p:sp>
      </p:grpSp>
      <p:grpSp>
        <p:nvGrpSpPr>
          <p:cNvPr id="14" name="Group 13">
            <a:extLst>
              <a:ext uri="{FF2B5EF4-FFF2-40B4-BE49-F238E27FC236}">
                <a16:creationId xmlns:a16="http://schemas.microsoft.com/office/drawing/2014/main" id="{41CD8B72-6FFB-C548-9B40-7A625EB9EBF2}"/>
              </a:ext>
            </a:extLst>
          </p:cNvPr>
          <p:cNvGrpSpPr/>
          <p:nvPr/>
        </p:nvGrpSpPr>
        <p:grpSpPr>
          <a:xfrm>
            <a:off x="5236763" y="1383737"/>
            <a:ext cx="1911680" cy="2073277"/>
            <a:chOff x="9453644" y="1493125"/>
            <a:chExt cx="2548907" cy="2764369"/>
          </a:xfrm>
        </p:grpSpPr>
        <p:sp>
          <p:nvSpPr>
            <p:cNvPr id="15" name="TextBox 14">
              <a:extLst>
                <a:ext uri="{FF2B5EF4-FFF2-40B4-BE49-F238E27FC236}">
                  <a16:creationId xmlns:a16="http://schemas.microsoft.com/office/drawing/2014/main" id="{415FD2C9-5C1B-7745-AF60-FF74401E76E3}"/>
                </a:ext>
              </a:extLst>
            </p:cNvPr>
            <p:cNvSpPr txBox="1"/>
            <p:nvPr/>
          </p:nvSpPr>
          <p:spPr>
            <a:xfrm>
              <a:off x="9453644" y="1493125"/>
              <a:ext cx="1676400" cy="400109"/>
            </a:xfrm>
            <a:prstGeom prst="rect">
              <a:avLst/>
            </a:prstGeom>
            <a:noFill/>
          </p:spPr>
          <p:txBody>
            <a:bodyPr wrap="square" rtlCol="0">
              <a:spAutoFit/>
            </a:bodyPr>
            <a:lstStyle/>
            <a:p>
              <a:pPr algn="ctr"/>
              <a:endParaRPr lang="en-US" sz="1350" b="1" dirty="0">
                <a:solidFill>
                  <a:schemeClr val="accent3"/>
                </a:solidFill>
              </a:endParaRPr>
            </a:p>
          </p:txBody>
        </p:sp>
        <p:grpSp>
          <p:nvGrpSpPr>
            <p:cNvPr id="16" name="Group 15">
              <a:extLst>
                <a:ext uri="{FF2B5EF4-FFF2-40B4-BE49-F238E27FC236}">
                  <a16:creationId xmlns:a16="http://schemas.microsoft.com/office/drawing/2014/main" id="{9506361D-DDA0-6243-AC5A-BA0FDB149477}"/>
                </a:ext>
              </a:extLst>
            </p:cNvPr>
            <p:cNvGrpSpPr/>
            <p:nvPr/>
          </p:nvGrpSpPr>
          <p:grpSpPr>
            <a:xfrm>
              <a:off x="9571240" y="2220731"/>
              <a:ext cx="2431311" cy="2036763"/>
              <a:chOff x="8486719" y="1752898"/>
              <a:chExt cx="2431311" cy="2036763"/>
            </a:xfrm>
          </p:grpSpPr>
          <p:sp>
            <p:nvSpPr>
              <p:cNvPr id="17" name="Freeform 5">
                <a:extLst>
                  <a:ext uri="{FF2B5EF4-FFF2-40B4-BE49-F238E27FC236}">
                    <a16:creationId xmlns:a16="http://schemas.microsoft.com/office/drawing/2014/main" id="{E92E3296-B02B-5A47-9157-32553EC4ECA2}"/>
                  </a:ext>
                </a:extLst>
              </p:cNvPr>
              <p:cNvSpPr>
                <a:spLocks/>
              </p:cNvSpPr>
              <p:nvPr/>
            </p:nvSpPr>
            <p:spPr bwMode="auto">
              <a:xfrm>
                <a:off x="8619331" y="1752898"/>
                <a:ext cx="1768475" cy="2036763"/>
              </a:xfrm>
              <a:custGeom>
                <a:avLst/>
                <a:gdLst>
                  <a:gd name="T0" fmla="*/ 496 w 820"/>
                  <a:gd name="T1" fmla="*/ 450 h 946"/>
                  <a:gd name="T2" fmla="*/ 820 w 820"/>
                  <a:gd name="T3" fmla="*/ 762 h 946"/>
                  <a:gd name="T4" fmla="*/ 184 w 820"/>
                  <a:gd name="T5" fmla="*/ 774 h 946"/>
                  <a:gd name="T6" fmla="*/ 172 w 820"/>
                  <a:gd name="T7" fmla="*/ 138 h 946"/>
                  <a:gd name="T8" fmla="*/ 496 w 820"/>
                  <a:gd name="T9" fmla="*/ 0 h 946"/>
                  <a:gd name="T10" fmla="*/ 496 w 820"/>
                  <a:gd name="T11" fmla="*/ 450 h 946"/>
                </a:gdLst>
                <a:ahLst/>
                <a:cxnLst>
                  <a:cxn ang="0">
                    <a:pos x="T0" y="T1"/>
                  </a:cxn>
                  <a:cxn ang="0">
                    <a:pos x="T2" y="T3"/>
                  </a:cxn>
                  <a:cxn ang="0">
                    <a:pos x="T4" y="T5"/>
                  </a:cxn>
                  <a:cxn ang="0">
                    <a:pos x="T6" y="T7"/>
                  </a:cxn>
                  <a:cxn ang="0">
                    <a:pos x="T8" y="T9"/>
                  </a:cxn>
                  <a:cxn ang="0">
                    <a:pos x="T10" y="T11"/>
                  </a:cxn>
                </a:cxnLst>
                <a:rect l="0" t="0" r="r" b="b"/>
                <a:pathLst>
                  <a:path w="820" h="946">
                    <a:moveTo>
                      <a:pt x="496" y="450"/>
                    </a:moveTo>
                    <a:cubicBezTo>
                      <a:pt x="820" y="762"/>
                      <a:pt x="820" y="762"/>
                      <a:pt x="820" y="762"/>
                    </a:cubicBezTo>
                    <a:cubicBezTo>
                      <a:pt x="647" y="941"/>
                      <a:pt x="362" y="946"/>
                      <a:pt x="184" y="774"/>
                    </a:cubicBezTo>
                    <a:cubicBezTo>
                      <a:pt x="5" y="601"/>
                      <a:pt x="0" y="316"/>
                      <a:pt x="172" y="138"/>
                    </a:cubicBezTo>
                    <a:cubicBezTo>
                      <a:pt x="260" y="47"/>
                      <a:pt x="370" y="0"/>
                      <a:pt x="496" y="0"/>
                    </a:cubicBezTo>
                    <a:lnTo>
                      <a:pt x="496" y="450"/>
                    </a:lnTo>
                    <a:close/>
                  </a:path>
                </a:pathLst>
              </a:custGeom>
              <a:solidFill>
                <a:schemeClr val="accent3"/>
              </a:solidFill>
              <a:ln w="4763"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8" name="Freeform 6">
                <a:extLst>
                  <a:ext uri="{FF2B5EF4-FFF2-40B4-BE49-F238E27FC236}">
                    <a16:creationId xmlns:a16="http://schemas.microsoft.com/office/drawing/2014/main" id="{6899E8C9-0E75-0144-8808-EEA6932F4DC2}"/>
                  </a:ext>
                </a:extLst>
              </p:cNvPr>
              <p:cNvSpPr>
                <a:spLocks/>
              </p:cNvSpPr>
              <p:nvPr/>
            </p:nvSpPr>
            <p:spPr bwMode="auto">
              <a:xfrm>
                <a:off x="9689306" y="1752898"/>
                <a:ext cx="969963" cy="1639888"/>
              </a:xfrm>
              <a:custGeom>
                <a:avLst/>
                <a:gdLst>
                  <a:gd name="T0" fmla="*/ 0 w 450"/>
                  <a:gd name="T1" fmla="*/ 450 h 762"/>
                  <a:gd name="T2" fmla="*/ 0 w 450"/>
                  <a:gd name="T3" fmla="*/ 0 h 762"/>
                  <a:gd name="T4" fmla="*/ 450 w 450"/>
                  <a:gd name="T5" fmla="*/ 450 h 762"/>
                  <a:gd name="T6" fmla="*/ 324 w 450"/>
                  <a:gd name="T7" fmla="*/ 762 h 762"/>
                  <a:gd name="T8" fmla="*/ 0 w 450"/>
                  <a:gd name="T9" fmla="*/ 450 h 762"/>
                </a:gdLst>
                <a:ahLst/>
                <a:cxnLst>
                  <a:cxn ang="0">
                    <a:pos x="T0" y="T1"/>
                  </a:cxn>
                  <a:cxn ang="0">
                    <a:pos x="T2" y="T3"/>
                  </a:cxn>
                  <a:cxn ang="0">
                    <a:pos x="T4" y="T5"/>
                  </a:cxn>
                  <a:cxn ang="0">
                    <a:pos x="T6" y="T7"/>
                  </a:cxn>
                  <a:cxn ang="0">
                    <a:pos x="T8" y="T9"/>
                  </a:cxn>
                </a:cxnLst>
                <a:rect l="0" t="0" r="r" b="b"/>
                <a:pathLst>
                  <a:path w="450" h="762">
                    <a:moveTo>
                      <a:pt x="0" y="450"/>
                    </a:moveTo>
                    <a:cubicBezTo>
                      <a:pt x="0" y="0"/>
                      <a:pt x="0" y="0"/>
                      <a:pt x="0" y="0"/>
                    </a:cubicBezTo>
                    <a:cubicBezTo>
                      <a:pt x="248" y="0"/>
                      <a:pt x="450" y="202"/>
                      <a:pt x="450" y="450"/>
                    </a:cubicBezTo>
                    <a:cubicBezTo>
                      <a:pt x="450" y="572"/>
                      <a:pt x="408" y="675"/>
                      <a:pt x="324" y="762"/>
                    </a:cubicBezTo>
                    <a:lnTo>
                      <a:pt x="0" y="450"/>
                    </a:lnTo>
                    <a:close/>
                  </a:path>
                </a:pathLst>
              </a:custGeom>
              <a:solidFill>
                <a:schemeClr val="bg1">
                  <a:lumMod val="50000"/>
                </a:schemeClr>
              </a:solidFill>
              <a:ln w="4763"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TextBox 18">
                <a:extLst>
                  <a:ext uri="{FF2B5EF4-FFF2-40B4-BE49-F238E27FC236}">
                    <a16:creationId xmlns:a16="http://schemas.microsoft.com/office/drawing/2014/main" id="{BE6D1051-A423-BB4A-9670-A487F42B37F0}"/>
                  </a:ext>
                </a:extLst>
              </p:cNvPr>
              <p:cNvSpPr txBox="1"/>
              <p:nvPr/>
            </p:nvSpPr>
            <p:spPr>
              <a:xfrm>
                <a:off x="9241630" y="2342365"/>
                <a:ext cx="1676400" cy="400109"/>
              </a:xfrm>
              <a:prstGeom prst="rect">
                <a:avLst/>
              </a:prstGeom>
              <a:noFill/>
            </p:spPr>
            <p:txBody>
              <a:bodyPr wrap="square" rtlCol="0">
                <a:spAutoFit/>
              </a:bodyPr>
              <a:lstStyle/>
              <a:p>
                <a:pPr algn="ctr"/>
                <a:r>
                  <a:rPr lang="en-US" sz="1350" b="1" dirty="0">
                    <a:solidFill>
                      <a:schemeClr val="accent3"/>
                    </a:solidFill>
                  </a:rPr>
                  <a:t>36%</a:t>
                </a:r>
              </a:p>
            </p:txBody>
          </p:sp>
          <p:sp>
            <p:nvSpPr>
              <p:cNvPr id="20" name="TextBox 19">
                <a:extLst>
                  <a:ext uri="{FF2B5EF4-FFF2-40B4-BE49-F238E27FC236}">
                    <a16:creationId xmlns:a16="http://schemas.microsoft.com/office/drawing/2014/main" id="{8E4AACDA-1C29-C84C-BA29-07FA0F21A437}"/>
                  </a:ext>
                </a:extLst>
              </p:cNvPr>
              <p:cNvSpPr txBox="1"/>
              <p:nvPr/>
            </p:nvSpPr>
            <p:spPr>
              <a:xfrm>
                <a:off x="8486719" y="2767667"/>
                <a:ext cx="1676400" cy="400109"/>
              </a:xfrm>
              <a:prstGeom prst="rect">
                <a:avLst/>
              </a:prstGeom>
              <a:noFill/>
            </p:spPr>
            <p:txBody>
              <a:bodyPr wrap="square" rtlCol="0">
                <a:spAutoFit/>
              </a:bodyPr>
              <a:lstStyle/>
              <a:p>
                <a:pPr algn="ctr"/>
                <a:r>
                  <a:rPr lang="en-US" sz="1350" b="1" dirty="0">
                    <a:solidFill>
                      <a:schemeClr val="bg1"/>
                    </a:solidFill>
                  </a:rPr>
                  <a:t>64%</a:t>
                </a:r>
              </a:p>
            </p:txBody>
          </p:sp>
        </p:grpSp>
      </p:grpSp>
      <p:sp>
        <p:nvSpPr>
          <p:cNvPr id="21" name="TextBox 20">
            <a:extLst>
              <a:ext uri="{FF2B5EF4-FFF2-40B4-BE49-F238E27FC236}">
                <a16:creationId xmlns:a16="http://schemas.microsoft.com/office/drawing/2014/main" id="{13B9ABA3-BF6C-DC42-8E2D-FE8CCAEE3FE9}"/>
              </a:ext>
            </a:extLst>
          </p:cNvPr>
          <p:cNvSpPr txBox="1"/>
          <p:nvPr/>
        </p:nvSpPr>
        <p:spPr>
          <a:xfrm>
            <a:off x="6226900" y="3587414"/>
            <a:ext cx="2761842" cy="507831"/>
          </a:xfrm>
          <a:prstGeom prst="rect">
            <a:avLst/>
          </a:prstGeom>
          <a:noFill/>
        </p:spPr>
        <p:txBody>
          <a:bodyPr wrap="square" rtlCol="0">
            <a:spAutoFit/>
          </a:bodyPr>
          <a:lstStyle/>
          <a:p>
            <a:r>
              <a:rPr lang="en-US" sz="1350" dirty="0">
                <a:solidFill>
                  <a:schemeClr val="accent3"/>
                </a:solidFill>
              </a:rPr>
              <a:t>With severe impairment</a:t>
            </a:r>
          </a:p>
          <a:p>
            <a:r>
              <a:rPr lang="en-US" sz="1350" dirty="0">
                <a:solidFill>
                  <a:schemeClr val="accent3"/>
                </a:solidFill>
              </a:rPr>
              <a:t>Without severe impairment</a:t>
            </a:r>
          </a:p>
        </p:txBody>
      </p:sp>
      <p:sp>
        <p:nvSpPr>
          <p:cNvPr id="22" name="Rectangle 21">
            <a:extLst>
              <a:ext uri="{FF2B5EF4-FFF2-40B4-BE49-F238E27FC236}">
                <a16:creationId xmlns:a16="http://schemas.microsoft.com/office/drawing/2014/main" id="{306A0CCF-F50C-AB42-8CED-F689C81DA3D6}"/>
              </a:ext>
            </a:extLst>
          </p:cNvPr>
          <p:cNvSpPr/>
          <p:nvPr/>
        </p:nvSpPr>
        <p:spPr>
          <a:xfrm>
            <a:off x="6090037" y="3670184"/>
            <a:ext cx="132944" cy="132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195F0BFE-A02E-1847-A3FA-EF7FEAA78269}"/>
              </a:ext>
            </a:extLst>
          </p:cNvPr>
          <p:cNvSpPr/>
          <p:nvPr/>
        </p:nvSpPr>
        <p:spPr>
          <a:xfrm>
            <a:off x="6090037" y="3886753"/>
            <a:ext cx="132944" cy="1329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1393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7712-901D-9141-AD53-A644824F267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Seek and Ye Shall Find</a:t>
            </a:r>
          </a:p>
        </p:txBody>
      </p:sp>
      <p:sp>
        <p:nvSpPr>
          <p:cNvPr id="3" name="Text Placeholder 2">
            <a:extLst>
              <a:ext uri="{FF2B5EF4-FFF2-40B4-BE49-F238E27FC236}">
                <a16:creationId xmlns:a16="http://schemas.microsoft.com/office/drawing/2014/main" id="{F31E546F-67A6-7A47-B5BE-F2FAC792DBE3}"/>
              </a:ext>
            </a:extLst>
          </p:cNvPr>
          <p:cNvSpPr>
            <a:spLocks noGrp="1"/>
          </p:cNvSpPr>
          <p:nvPr>
            <p:ph type="body" sz="quarter" idx="10"/>
          </p:nvPr>
        </p:nvSpPr>
        <p:spPr>
          <a:xfrm>
            <a:off x="0" y="4438179"/>
            <a:ext cx="9144000" cy="705321"/>
          </a:xfrm>
        </p:spPr>
        <p:txBody>
          <a:bodyPr/>
          <a:lstStyle/>
          <a:p>
            <a:pPr marL="9525" indent="-28575" defTabSz="685800"/>
            <a:r>
              <a:rPr lang="en-US" baseline="30000" dirty="0" err="1">
                <a:latin typeface="Arial" panose="020B0604020202020204" pitchFamily="34" charset="0"/>
                <a:cs typeface="Arial" panose="020B0604020202020204" pitchFamily="34" charset="0"/>
              </a:rPr>
              <a:t>a</a:t>
            </a:r>
            <a:r>
              <a:rPr lang="en-US" dirty="0" err="1">
                <a:latin typeface="Arial" panose="020B0604020202020204" pitchFamily="34" charset="0"/>
                <a:cs typeface="Arial" panose="020B0604020202020204" pitchFamily="34" charset="0"/>
              </a:rPr>
              <a:t>Does</a:t>
            </a:r>
            <a:r>
              <a:rPr lang="en-US" dirty="0">
                <a:latin typeface="Arial" panose="020B0604020202020204" pitchFamily="34" charset="0"/>
                <a:cs typeface="Arial" panose="020B0604020202020204" pitchFamily="34" charset="0"/>
              </a:rPr>
              <a:t> not include Alaska and Hawaii.</a:t>
            </a:r>
            <a:br>
              <a:rPr lang="en-US" dirty="0">
                <a:latin typeface="Arial" panose="020B0604020202020204" pitchFamily="34" charset="0"/>
                <a:cs typeface="Arial" panose="020B0604020202020204" pitchFamily="34" charset="0"/>
              </a:rPr>
            </a:br>
            <a:r>
              <a:rPr lang="en-US" baseline="30000" dirty="0" err="1">
                <a:latin typeface="Arial" panose="020B0604020202020204" pitchFamily="34" charset="0"/>
                <a:cs typeface="Arial" panose="020B0604020202020204" pitchFamily="34" charset="0"/>
              </a:rPr>
              <a:t>b</a:t>
            </a:r>
            <a:r>
              <a:rPr lang="en-US" dirty="0" err="1">
                <a:latin typeface="Arial" panose="020B0604020202020204" pitchFamily="34" charset="0"/>
                <a:cs typeface="Arial" panose="020B0604020202020204" pitchFamily="34" charset="0"/>
              </a:rPr>
              <a:t>Includes</a:t>
            </a:r>
            <a:r>
              <a:rPr lang="en-US" dirty="0">
                <a:latin typeface="Arial" panose="020B0604020202020204" pitchFamily="34" charset="0"/>
                <a:cs typeface="Arial" panose="020B0604020202020204" pitchFamily="34" charset="0"/>
              </a:rPr>
              <a:t> only the South Island. </a:t>
            </a:r>
          </a:p>
          <a:p>
            <a:pPr marL="0" indent="0" defTabSz="685800"/>
            <a:r>
              <a:rPr lang="en-US" dirty="0">
                <a:latin typeface="Arial" panose="020B0604020202020204" pitchFamily="34" charset="0"/>
                <a:cs typeface="Arial" panose="020B0604020202020204" pitchFamily="34" charset="0"/>
              </a:rPr>
              <a:t>1. Kessler RC, et al. </a:t>
            </a:r>
            <a:r>
              <a:rPr lang="en-US" i="1" dirty="0">
                <a:latin typeface="Arial" panose="020B0604020202020204" pitchFamily="34" charset="0"/>
                <a:cs typeface="Arial" panose="020B0604020202020204" pitchFamily="34" charset="0"/>
              </a:rPr>
              <a:t>JAMA</a:t>
            </a:r>
            <a:r>
              <a:rPr lang="en-US" dirty="0">
                <a:latin typeface="Arial" panose="020B0604020202020204" pitchFamily="34" charset="0"/>
                <a:cs typeface="Arial" panose="020B0604020202020204" pitchFamily="34" charset="0"/>
              </a:rPr>
              <a:t>. 2003;289:3095-105.; 2. Jaffee SR, et al. </a:t>
            </a:r>
            <a:r>
              <a:rPr lang="en-US" i="1" dirty="0">
                <a:latin typeface="Arial" panose="020B0604020202020204" pitchFamily="34" charset="0"/>
                <a:cs typeface="Arial" panose="020B0604020202020204" pitchFamily="34" charset="0"/>
              </a:rPr>
              <a:t>Arch Gen Psychiatry</a:t>
            </a:r>
            <a:r>
              <a:rPr lang="en-US" dirty="0">
                <a:latin typeface="Arial" panose="020B0604020202020204" pitchFamily="34" charset="0"/>
                <a:cs typeface="Arial" panose="020B0604020202020204" pitchFamily="34" charset="0"/>
              </a:rPr>
              <a:t>. 2002;59:215-22.</a:t>
            </a:r>
          </a:p>
        </p:txBody>
      </p:sp>
      <p:sp>
        <p:nvSpPr>
          <p:cNvPr id="5" name="Rectangle 4">
            <a:extLst>
              <a:ext uri="{FF2B5EF4-FFF2-40B4-BE49-F238E27FC236}">
                <a16:creationId xmlns:a16="http://schemas.microsoft.com/office/drawing/2014/main" id="{6DA2BA79-B257-D54E-8333-F125BD3D4B24}"/>
              </a:ext>
            </a:extLst>
          </p:cNvPr>
          <p:cNvSpPr/>
          <p:nvPr/>
        </p:nvSpPr>
        <p:spPr>
          <a:xfrm>
            <a:off x="3784151" y="3040625"/>
            <a:ext cx="600899" cy="100026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en-US" sz="1350" b="1" dirty="0">
              <a:solidFill>
                <a:srgbClr val="0F2932"/>
              </a:solidFill>
              <a:latin typeface="Arial" panose="020B0604020202020204" pitchFamily="34" charset="0"/>
              <a:cs typeface="Arial" panose="020B0604020202020204" pitchFamily="34" charset="0"/>
            </a:endParaRPr>
          </a:p>
        </p:txBody>
      </p:sp>
      <p:grpSp>
        <p:nvGrpSpPr>
          <p:cNvPr id="6" name="Group 30">
            <a:extLst>
              <a:ext uri="{FF2B5EF4-FFF2-40B4-BE49-F238E27FC236}">
                <a16:creationId xmlns:a16="http://schemas.microsoft.com/office/drawing/2014/main" id="{70A3729C-9554-5742-9A56-7B9571CF52B6}"/>
              </a:ext>
            </a:extLst>
          </p:cNvPr>
          <p:cNvGrpSpPr/>
          <p:nvPr/>
        </p:nvGrpSpPr>
        <p:grpSpPr>
          <a:xfrm>
            <a:off x="5073769" y="1466258"/>
            <a:ext cx="1409360" cy="2584669"/>
            <a:chOff x="4057893" y="1784655"/>
            <a:chExt cx="1251046" cy="3741081"/>
          </a:xfrm>
          <a:solidFill>
            <a:schemeClr val="accent3"/>
          </a:solidFill>
          <a:effectLst/>
        </p:grpSpPr>
        <p:sp>
          <p:nvSpPr>
            <p:cNvPr id="7" name="Rectangle 6">
              <a:extLst>
                <a:ext uri="{FF2B5EF4-FFF2-40B4-BE49-F238E27FC236}">
                  <a16:creationId xmlns:a16="http://schemas.microsoft.com/office/drawing/2014/main" id="{9DD8C765-B3D5-F041-AB50-AB1BC85DABCA}"/>
                </a:ext>
              </a:extLst>
            </p:cNvPr>
            <p:cNvSpPr/>
            <p:nvPr/>
          </p:nvSpPr>
          <p:spPr>
            <a:xfrm>
              <a:off x="4419600" y="2169888"/>
              <a:ext cx="533400" cy="33558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b="1" dirty="0">
                <a:solidFill>
                  <a:schemeClr val="accent3"/>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2104F28-3E83-9649-8F0D-FEADDC67EE21}"/>
                </a:ext>
              </a:extLst>
            </p:cNvPr>
            <p:cNvSpPr txBox="1"/>
            <p:nvPr/>
          </p:nvSpPr>
          <p:spPr>
            <a:xfrm>
              <a:off x="4057893" y="1784655"/>
              <a:ext cx="1251046" cy="735041"/>
            </a:xfrm>
            <a:prstGeom prst="rect">
              <a:avLst/>
            </a:prstGeom>
            <a:noFill/>
            <a:ln>
              <a:noFill/>
            </a:ln>
          </p:spPr>
          <p:txBody>
            <a:bodyPr wrap="none" rtlCol="0">
              <a:spAutoFit/>
            </a:bodyPr>
            <a:lstStyle/>
            <a:p>
              <a:pPr algn="ctr" defTabSz="685800">
                <a:defRPr/>
              </a:pPr>
              <a:r>
                <a:rPr lang="en-US" sz="1350" b="1" dirty="0">
                  <a:solidFill>
                    <a:schemeClr val="accent3"/>
                  </a:solidFill>
                  <a:latin typeface="Arial" panose="020B0604020202020204" pitchFamily="34" charset="0"/>
                  <a:cs typeface="Arial" panose="020B0604020202020204" pitchFamily="34" charset="0"/>
                </a:rPr>
                <a:t>New Zealand</a:t>
              </a:r>
              <a:r>
                <a:rPr lang="en-US" sz="1350" b="1" baseline="30000" dirty="0">
                  <a:solidFill>
                    <a:schemeClr val="accent3"/>
                  </a:solidFill>
                  <a:latin typeface="Arial" panose="020B0604020202020204" pitchFamily="34" charset="0"/>
                  <a:cs typeface="Arial" panose="020B0604020202020204" pitchFamily="34" charset="0"/>
                </a:rPr>
                <a:t>2,b</a:t>
              </a:r>
            </a:p>
            <a:p>
              <a:pPr algn="ctr" defTabSz="685800">
                <a:defRPr/>
              </a:pPr>
              <a:endParaRPr lang="en-US" sz="1350" b="1" dirty="0">
                <a:solidFill>
                  <a:schemeClr val="accent3"/>
                </a:solidFill>
                <a:latin typeface="Arial" panose="020B0604020202020204" pitchFamily="34" charset="0"/>
                <a:cs typeface="Arial" panose="020B0604020202020204" pitchFamily="34" charset="0"/>
              </a:endParaRPr>
            </a:p>
          </p:txBody>
        </p:sp>
      </p:grpSp>
      <p:sp>
        <p:nvSpPr>
          <p:cNvPr id="9" name="Content Placeholder 1">
            <a:extLst>
              <a:ext uri="{FF2B5EF4-FFF2-40B4-BE49-F238E27FC236}">
                <a16:creationId xmlns:a16="http://schemas.microsoft.com/office/drawing/2014/main" id="{684BD2EF-5A75-8A48-B73E-4DE4755B3F94}"/>
              </a:ext>
            </a:extLst>
          </p:cNvPr>
          <p:cNvSpPr txBox="1">
            <a:spLocks/>
          </p:cNvSpPr>
          <p:nvPr/>
        </p:nvSpPr>
        <p:spPr>
          <a:xfrm>
            <a:off x="469203" y="1164777"/>
            <a:ext cx="8214691" cy="345281"/>
          </a:xfrm>
          <a:prstGeom prst="rect">
            <a:avLst/>
          </a:prstGeom>
        </p:spPr>
        <p:txBody>
          <a:bodyPr/>
          <a:lstStyle>
            <a:lvl1pPr marL="346075" indent="-365760" algn="l" defTabSz="914400" rtl="0" eaLnBrk="1" latinLnBrk="0" hangingPunct="1">
              <a:lnSpc>
                <a:spcPct val="85000"/>
              </a:lnSpc>
              <a:spcBef>
                <a:spcPts val="800"/>
              </a:spcBef>
              <a:spcAft>
                <a:spcPts val="200"/>
              </a:spcAft>
              <a:buClr>
                <a:schemeClr val="accent2"/>
              </a:buClr>
              <a:buSzPct val="77000"/>
              <a:buFont typeface=".Lucida Grande UI Regular"/>
              <a:buChar char="►"/>
              <a:defRPr sz="2700" kern="1200" spc="10" baseline="0">
                <a:solidFill>
                  <a:schemeClr val="accent3"/>
                </a:solidFill>
                <a:latin typeface="Arial"/>
                <a:ea typeface="+mn-ea"/>
                <a:cs typeface="Arial"/>
              </a:defRPr>
            </a:lvl1pPr>
            <a:lvl2pPr marL="739775" indent="-374015" algn="l" defTabSz="914400" rtl="0" eaLnBrk="1" latinLnBrk="0" hangingPunct="1">
              <a:lnSpc>
                <a:spcPct val="85000"/>
              </a:lnSpc>
              <a:spcBef>
                <a:spcPts val="800"/>
              </a:spcBef>
              <a:spcAft>
                <a:spcPts val="200"/>
              </a:spcAft>
              <a:buClr>
                <a:schemeClr val="accent6"/>
              </a:buClr>
              <a:buSzPct val="69000"/>
              <a:buFont typeface=".Lucida Grande UI Regular"/>
              <a:buChar char="►"/>
              <a:defRPr sz="2500" kern="1200" spc="10">
                <a:solidFill>
                  <a:schemeClr val="accent3"/>
                </a:solidFill>
                <a:latin typeface="Arial"/>
                <a:ea typeface="+mn-ea"/>
                <a:cs typeface="Arial"/>
              </a:defRPr>
            </a:lvl2pPr>
            <a:lvl3pPr marL="1078992" indent="-283464" algn="l" defTabSz="914400" rtl="0" eaLnBrk="1" latinLnBrk="0" hangingPunct="1">
              <a:lnSpc>
                <a:spcPct val="85000"/>
              </a:lnSpc>
              <a:spcBef>
                <a:spcPts val="800"/>
              </a:spcBef>
              <a:spcAft>
                <a:spcPts val="200"/>
              </a:spcAft>
              <a:buClr>
                <a:schemeClr val="accent4"/>
              </a:buClr>
              <a:buSzPct val="60000"/>
              <a:buFont typeface=".Lucida Grande UI Regular"/>
              <a:buChar char="►"/>
              <a:defRPr sz="2400" kern="1200" spc="10">
                <a:solidFill>
                  <a:schemeClr val="accent3"/>
                </a:solidFill>
                <a:latin typeface="Arial"/>
                <a:ea typeface="+mn-ea"/>
                <a:cs typeface="Arial"/>
              </a:defRPr>
            </a:lvl3pPr>
            <a:lvl4pPr marL="1481328" indent="-283464" algn="l" defTabSz="914400" rtl="0" eaLnBrk="1" latinLnBrk="0" hangingPunct="1">
              <a:lnSpc>
                <a:spcPct val="85000"/>
              </a:lnSpc>
              <a:spcBef>
                <a:spcPts val="900"/>
              </a:spcBef>
              <a:spcAft>
                <a:spcPts val="200"/>
              </a:spcAft>
              <a:buClr>
                <a:schemeClr val="accent1"/>
              </a:buClr>
              <a:buSzPct val="115000"/>
              <a:buFont typeface="System Font Regular"/>
              <a:buChar char="⁃"/>
              <a:defRPr sz="2100" kern="1200" spc="10">
                <a:solidFill>
                  <a:schemeClr val="accent3"/>
                </a:solidFill>
                <a:latin typeface="Arial"/>
                <a:ea typeface="+mn-ea"/>
                <a:cs typeface="Arial"/>
              </a:defRPr>
            </a:lvl4pPr>
            <a:lvl5pPr marL="1883664" indent="-283464" algn="l" defTabSz="914400" rtl="0" eaLnBrk="1" latinLnBrk="0" hangingPunct="1">
              <a:lnSpc>
                <a:spcPct val="85000"/>
              </a:lnSpc>
              <a:spcBef>
                <a:spcPts val="900"/>
              </a:spcBef>
              <a:spcAft>
                <a:spcPts val="200"/>
              </a:spcAft>
              <a:buClr>
                <a:schemeClr val="accent3">
                  <a:lumMod val="60000"/>
                  <a:lumOff val="40000"/>
                </a:schemeClr>
              </a:buClr>
              <a:buSzPct val="115000"/>
              <a:buFont typeface="System Font Regular"/>
              <a:buChar char="⁃"/>
              <a:defRPr sz="2100" kern="1200" spc="10">
                <a:solidFill>
                  <a:schemeClr val="accent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Lucida Grande UI Regular"/>
              <a:buNone/>
            </a:pPr>
            <a:r>
              <a:rPr lang="en-US" sz="1350" b="1">
                <a:latin typeface="Arial" panose="020B0604020202020204" pitchFamily="34" charset="0"/>
                <a:cs typeface="Arial" panose="020B0604020202020204" pitchFamily="34" charset="0"/>
              </a:rPr>
              <a:t>MDD “Prevalence” Increases With Careful, Prospective Assessment</a:t>
            </a:r>
            <a:endParaRPr lang="en-US" sz="1350" b="1"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84EAF552-F331-AD42-8C64-C3E0A7C370CE}"/>
              </a:ext>
            </a:extLst>
          </p:cNvPr>
          <p:cNvCxnSpPr/>
          <p:nvPr/>
        </p:nvCxnSpPr>
        <p:spPr>
          <a:xfrm>
            <a:off x="3251760" y="1543256"/>
            <a:ext cx="0" cy="2510810"/>
          </a:xfrm>
          <a:prstGeom prst="line">
            <a:avLst/>
          </a:prstGeom>
          <a:ln w="28575">
            <a:solidFill>
              <a:srgbClr val="21212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67C94A4-5A8F-8340-8B66-A929E36F703E}"/>
              </a:ext>
            </a:extLst>
          </p:cNvPr>
          <p:cNvSpPr txBox="1"/>
          <p:nvPr/>
        </p:nvSpPr>
        <p:spPr>
          <a:xfrm>
            <a:off x="2805942" y="1428925"/>
            <a:ext cx="377026" cy="300082"/>
          </a:xfrm>
          <a:prstGeom prst="rect">
            <a:avLst/>
          </a:prstGeom>
          <a:noFill/>
        </p:spPr>
        <p:txBody>
          <a:bodyPr wrap="none" rtlCol="0">
            <a:spAutoFit/>
          </a:bodyPr>
          <a:lstStyle/>
          <a:p>
            <a:pPr algn="r" defTabSz="685800">
              <a:defRPr/>
            </a:pPr>
            <a:r>
              <a:rPr lang="en-US" sz="1350" b="1" dirty="0">
                <a:solidFill>
                  <a:schemeClr val="accent3"/>
                </a:solidFill>
                <a:latin typeface="Arial" panose="020B0604020202020204" pitchFamily="34" charset="0"/>
                <a:cs typeface="Arial" panose="020B0604020202020204" pitchFamily="34" charset="0"/>
              </a:rPr>
              <a:t>40</a:t>
            </a:r>
          </a:p>
        </p:txBody>
      </p:sp>
      <p:sp>
        <p:nvSpPr>
          <p:cNvPr id="12" name="TextBox 11">
            <a:extLst>
              <a:ext uri="{FF2B5EF4-FFF2-40B4-BE49-F238E27FC236}">
                <a16:creationId xmlns:a16="http://schemas.microsoft.com/office/drawing/2014/main" id="{A0C65D49-543D-9744-8AD4-9EBD805BDAE1}"/>
              </a:ext>
            </a:extLst>
          </p:cNvPr>
          <p:cNvSpPr txBox="1"/>
          <p:nvPr/>
        </p:nvSpPr>
        <p:spPr>
          <a:xfrm>
            <a:off x="2805942" y="1734771"/>
            <a:ext cx="377026" cy="300082"/>
          </a:xfrm>
          <a:prstGeom prst="rect">
            <a:avLst/>
          </a:prstGeom>
          <a:noFill/>
        </p:spPr>
        <p:txBody>
          <a:bodyPr wrap="none" rtlCol="0">
            <a:spAutoFit/>
          </a:bodyPr>
          <a:lstStyle/>
          <a:p>
            <a:pPr algn="r" defTabSz="685800">
              <a:defRPr/>
            </a:pPr>
            <a:r>
              <a:rPr lang="en-US" sz="1350" b="1" dirty="0">
                <a:solidFill>
                  <a:schemeClr val="accent3"/>
                </a:solidFill>
                <a:latin typeface="Arial" panose="020B0604020202020204" pitchFamily="34" charset="0"/>
                <a:cs typeface="Arial" panose="020B0604020202020204" pitchFamily="34" charset="0"/>
              </a:rPr>
              <a:t>35</a:t>
            </a:r>
          </a:p>
        </p:txBody>
      </p:sp>
      <p:sp>
        <p:nvSpPr>
          <p:cNvPr id="13" name="TextBox 12">
            <a:extLst>
              <a:ext uri="{FF2B5EF4-FFF2-40B4-BE49-F238E27FC236}">
                <a16:creationId xmlns:a16="http://schemas.microsoft.com/office/drawing/2014/main" id="{066AC084-95E4-C043-8C24-67D85055149C}"/>
              </a:ext>
            </a:extLst>
          </p:cNvPr>
          <p:cNvSpPr txBox="1"/>
          <p:nvPr/>
        </p:nvSpPr>
        <p:spPr>
          <a:xfrm>
            <a:off x="2805942" y="2037534"/>
            <a:ext cx="377026" cy="300082"/>
          </a:xfrm>
          <a:prstGeom prst="rect">
            <a:avLst/>
          </a:prstGeom>
          <a:noFill/>
        </p:spPr>
        <p:txBody>
          <a:bodyPr wrap="none" rtlCol="0">
            <a:spAutoFit/>
          </a:bodyPr>
          <a:lstStyle/>
          <a:p>
            <a:pPr algn="r" defTabSz="685800">
              <a:defRPr/>
            </a:pPr>
            <a:r>
              <a:rPr lang="en-US" sz="1350" b="1" dirty="0">
                <a:solidFill>
                  <a:schemeClr val="accent3"/>
                </a:solidFill>
                <a:latin typeface="Arial" panose="020B0604020202020204" pitchFamily="34" charset="0"/>
                <a:cs typeface="Arial" panose="020B0604020202020204" pitchFamily="34" charset="0"/>
              </a:rPr>
              <a:t>30</a:t>
            </a:r>
          </a:p>
        </p:txBody>
      </p:sp>
      <p:sp>
        <p:nvSpPr>
          <p:cNvPr id="14" name="TextBox 13">
            <a:extLst>
              <a:ext uri="{FF2B5EF4-FFF2-40B4-BE49-F238E27FC236}">
                <a16:creationId xmlns:a16="http://schemas.microsoft.com/office/drawing/2014/main" id="{054E0019-C7B5-AE41-A0D4-D280A1C364AF}"/>
              </a:ext>
            </a:extLst>
          </p:cNvPr>
          <p:cNvSpPr txBox="1"/>
          <p:nvPr/>
        </p:nvSpPr>
        <p:spPr>
          <a:xfrm>
            <a:off x="2805942" y="2672366"/>
            <a:ext cx="377026" cy="300082"/>
          </a:xfrm>
          <a:prstGeom prst="rect">
            <a:avLst/>
          </a:prstGeom>
          <a:noFill/>
        </p:spPr>
        <p:txBody>
          <a:bodyPr wrap="none" rtlCol="0">
            <a:spAutoFit/>
          </a:bodyPr>
          <a:lstStyle/>
          <a:p>
            <a:pPr algn="r" defTabSz="685800">
              <a:defRPr/>
            </a:pPr>
            <a:r>
              <a:rPr lang="en-US" sz="1350" b="1" dirty="0">
                <a:solidFill>
                  <a:schemeClr val="accent3"/>
                </a:solidFill>
                <a:latin typeface="Arial" panose="020B0604020202020204" pitchFamily="34" charset="0"/>
                <a:cs typeface="Arial" panose="020B0604020202020204" pitchFamily="34" charset="0"/>
              </a:rPr>
              <a:t>20</a:t>
            </a:r>
          </a:p>
        </p:txBody>
      </p:sp>
      <p:sp>
        <p:nvSpPr>
          <p:cNvPr id="15" name="TextBox 14">
            <a:extLst>
              <a:ext uri="{FF2B5EF4-FFF2-40B4-BE49-F238E27FC236}">
                <a16:creationId xmlns:a16="http://schemas.microsoft.com/office/drawing/2014/main" id="{74ABEB25-98F6-814A-BBB5-E9A2D42B80D0}"/>
              </a:ext>
            </a:extLst>
          </p:cNvPr>
          <p:cNvSpPr txBox="1"/>
          <p:nvPr/>
        </p:nvSpPr>
        <p:spPr>
          <a:xfrm>
            <a:off x="2805942" y="3301029"/>
            <a:ext cx="377026" cy="300082"/>
          </a:xfrm>
          <a:prstGeom prst="rect">
            <a:avLst/>
          </a:prstGeom>
          <a:noFill/>
        </p:spPr>
        <p:txBody>
          <a:bodyPr wrap="none" rtlCol="0">
            <a:spAutoFit/>
          </a:bodyPr>
          <a:lstStyle/>
          <a:p>
            <a:pPr algn="r" defTabSz="685800">
              <a:defRPr/>
            </a:pPr>
            <a:r>
              <a:rPr lang="en-US" sz="1350" b="1" dirty="0">
                <a:solidFill>
                  <a:schemeClr val="accent3"/>
                </a:solidFill>
                <a:latin typeface="Arial" panose="020B0604020202020204" pitchFamily="34" charset="0"/>
                <a:cs typeface="Arial" panose="020B0604020202020204" pitchFamily="34" charset="0"/>
              </a:rPr>
              <a:t>10</a:t>
            </a:r>
          </a:p>
        </p:txBody>
      </p:sp>
      <p:sp>
        <p:nvSpPr>
          <p:cNvPr id="16" name="TextBox 15">
            <a:extLst>
              <a:ext uri="{FF2B5EF4-FFF2-40B4-BE49-F238E27FC236}">
                <a16:creationId xmlns:a16="http://schemas.microsoft.com/office/drawing/2014/main" id="{A7C728CD-1CF6-7F46-B91B-3C4D644DCC56}"/>
              </a:ext>
            </a:extLst>
          </p:cNvPr>
          <p:cNvSpPr txBox="1"/>
          <p:nvPr/>
        </p:nvSpPr>
        <p:spPr>
          <a:xfrm>
            <a:off x="2902122" y="3920242"/>
            <a:ext cx="280846" cy="300082"/>
          </a:xfrm>
          <a:prstGeom prst="rect">
            <a:avLst/>
          </a:prstGeom>
          <a:noFill/>
        </p:spPr>
        <p:txBody>
          <a:bodyPr wrap="none" rtlCol="0">
            <a:spAutoFit/>
          </a:bodyPr>
          <a:lstStyle/>
          <a:p>
            <a:pPr algn="r" defTabSz="685800">
              <a:defRPr/>
            </a:pPr>
            <a:r>
              <a:rPr lang="en-US" sz="1350" b="1" dirty="0">
                <a:solidFill>
                  <a:schemeClr val="accent3"/>
                </a:solidFill>
                <a:latin typeface="Arial" panose="020B0604020202020204" pitchFamily="34" charset="0"/>
                <a:cs typeface="Arial" panose="020B0604020202020204" pitchFamily="34" charset="0"/>
              </a:rPr>
              <a:t>0</a:t>
            </a:r>
          </a:p>
        </p:txBody>
      </p:sp>
      <p:sp>
        <p:nvSpPr>
          <p:cNvPr id="17" name="TextBox 16">
            <a:extLst>
              <a:ext uri="{FF2B5EF4-FFF2-40B4-BE49-F238E27FC236}">
                <a16:creationId xmlns:a16="http://schemas.microsoft.com/office/drawing/2014/main" id="{37868C7F-2D85-E94D-82DF-B15695099586}"/>
              </a:ext>
            </a:extLst>
          </p:cNvPr>
          <p:cNvSpPr txBox="1"/>
          <p:nvPr/>
        </p:nvSpPr>
        <p:spPr>
          <a:xfrm>
            <a:off x="2805942" y="2353407"/>
            <a:ext cx="377026" cy="300082"/>
          </a:xfrm>
          <a:prstGeom prst="rect">
            <a:avLst/>
          </a:prstGeom>
          <a:noFill/>
        </p:spPr>
        <p:txBody>
          <a:bodyPr wrap="none" rtlCol="0">
            <a:spAutoFit/>
          </a:bodyPr>
          <a:lstStyle/>
          <a:p>
            <a:pPr algn="r" defTabSz="685800">
              <a:defRPr/>
            </a:pPr>
            <a:r>
              <a:rPr lang="en-US" sz="1350" b="1" dirty="0">
                <a:solidFill>
                  <a:schemeClr val="accent3"/>
                </a:solidFill>
                <a:latin typeface="Arial" panose="020B0604020202020204" pitchFamily="34" charset="0"/>
                <a:cs typeface="Arial" panose="020B0604020202020204" pitchFamily="34" charset="0"/>
              </a:rPr>
              <a:t>25</a:t>
            </a:r>
          </a:p>
        </p:txBody>
      </p:sp>
      <p:sp>
        <p:nvSpPr>
          <p:cNvPr id="18" name="TextBox 17">
            <a:extLst>
              <a:ext uri="{FF2B5EF4-FFF2-40B4-BE49-F238E27FC236}">
                <a16:creationId xmlns:a16="http://schemas.microsoft.com/office/drawing/2014/main" id="{19FCE0C2-B828-1947-B68B-570655E1C93C}"/>
              </a:ext>
            </a:extLst>
          </p:cNvPr>
          <p:cNvSpPr txBox="1"/>
          <p:nvPr/>
        </p:nvSpPr>
        <p:spPr>
          <a:xfrm>
            <a:off x="2805942" y="2978213"/>
            <a:ext cx="377026" cy="300082"/>
          </a:xfrm>
          <a:prstGeom prst="rect">
            <a:avLst/>
          </a:prstGeom>
          <a:noFill/>
        </p:spPr>
        <p:txBody>
          <a:bodyPr wrap="none" rtlCol="0">
            <a:spAutoFit/>
          </a:bodyPr>
          <a:lstStyle/>
          <a:p>
            <a:pPr algn="r" defTabSz="685800">
              <a:defRPr/>
            </a:pPr>
            <a:r>
              <a:rPr lang="en-US" sz="1350" b="1" dirty="0">
                <a:solidFill>
                  <a:schemeClr val="accent3"/>
                </a:solidFill>
                <a:latin typeface="Arial" panose="020B0604020202020204" pitchFamily="34" charset="0"/>
                <a:cs typeface="Arial" panose="020B0604020202020204" pitchFamily="34" charset="0"/>
              </a:rPr>
              <a:t>15</a:t>
            </a:r>
          </a:p>
        </p:txBody>
      </p:sp>
      <p:sp>
        <p:nvSpPr>
          <p:cNvPr id="19" name="TextBox 18">
            <a:extLst>
              <a:ext uri="{FF2B5EF4-FFF2-40B4-BE49-F238E27FC236}">
                <a16:creationId xmlns:a16="http://schemas.microsoft.com/office/drawing/2014/main" id="{EEDCB561-24E6-994C-8BBE-3E722948A6C7}"/>
              </a:ext>
            </a:extLst>
          </p:cNvPr>
          <p:cNvSpPr txBox="1"/>
          <p:nvPr/>
        </p:nvSpPr>
        <p:spPr>
          <a:xfrm>
            <a:off x="2902122" y="3604368"/>
            <a:ext cx="280846" cy="300082"/>
          </a:xfrm>
          <a:prstGeom prst="rect">
            <a:avLst/>
          </a:prstGeom>
          <a:noFill/>
        </p:spPr>
        <p:txBody>
          <a:bodyPr wrap="none" rtlCol="0">
            <a:spAutoFit/>
          </a:bodyPr>
          <a:lstStyle/>
          <a:p>
            <a:pPr algn="r" defTabSz="685800">
              <a:defRPr/>
            </a:pPr>
            <a:r>
              <a:rPr lang="en-US" sz="1350" b="1" dirty="0">
                <a:solidFill>
                  <a:schemeClr val="accent3"/>
                </a:solidFill>
                <a:latin typeface="Arial" panose="020B0604020202020204" pitchFamily="34" charset="0"/>
                <a:cs typeface="Arial" panose="020B0604020202020204" pitchFamily="34" charset="0"/>
              </a:rPr>
              <a:t>5</a:t>
            </a:r>
          </a:p>
        </p:txBody>
      </p:sp>
      <p:sp>
        <p:nvSpPr>
          <p:cNvPr id="20" name="TextBox 19">
            <a:extLst>
              <a:ext uri="{FF2B5EF4-FFF2-40B4-BE49-F238E27FC236}">
                <a16:creationId xmlns:a16="http://schemas.microsoft.com/office/drawing/2014/main" id="{68AD9AAF-9630-FE48-A0BD-25DD85BB0172}"/>
              </a:ext>
            </a:extLst>
          </p:cNvPr>
          <p:cNvSpPr txBox="1"/>
          <p:nvPr/>
        </p:nvSpPr>
        <p:spPr>
          <a:xfrm>
            <a:off x="3463275" y="4149745"/>
            <a:ext cx="1242648" cy="424732"/>
          </a:xfrm>
          <a:prstGeom prst="rect">
            <a:avLst/>
          </a:prstGeom>
          <a:noFill/>
        </p:spPr>
        <p:txBody>
          <a:bodyPr wrap="none" rtlCol="0">
            <a:spAutoFit/>
          </a:bodyPr>
          <a:lstStyle/>
          <a:p>
            <a:pPr algn="ctr" defTabSz="685800">
              <a:lnSpc>
                <a:spcPct val="80000"/>
              </a:lnSpc>
              <a:defRPr/>
            </a:pPr>
            <a:r>
              <a:rPr lang="en-US" sz="1350" dirty="0">
                <a:solidFill>
                  <a:schemeClr val="accent3"/>
                </a:solidFill>
                <a:latin typeface="Arial" panose="020B0604020202020204" pitchFamily="34" charset="0"/>
                <a:cs typeface="Arial" panose="020B0604020202020204" pitchFamily="34" charset="0"/>
              </a:rPr>
              <a:t>Retrospective</a:t>
            </a:r>
          </a:p>
          <a:p>
            <a:pPr algn="ctr" defTabSz="685800">
              <a:lnSpc>
                <a:spcPct val="80000"/>
              </a:lnSpc>
              <a:defRPr/>
            </a:pPr>
            <a:r>
              <a:rPr lang="en-US" sz="1350" dirty="0">
                <a:solidFill>
                  <a:schemeClr val="accent3"/>
                </a:solidFill>
                <a:latin typeface="Arial" panose="020B0604020202020204" pitchFamily="34" charset="0"/>
                <a:cs typeface="Arial" panose="020B0604020202020204" pitchFamily="34" charset="0"/>
              </a:rPr>
              <a:t>Assessment</a:t>
            </a:r>
          </a:p>
        </p:txBody>
      </p:sp>
      <p:sp>
        <p:nvSpPr>
          <p:cNvPr id="21" name="TextBox 20">
            <a:extLst>
              <a:ext uri="{FF2B5EF4-FFF2-40B4-BE49-F238E27FC236}">
                <a16:creationId xmlns:a16="http://schemas.microsoft.com/office/drawing/2014/main" id="{21CDD221-BDF3-3047-B710-146851B3EA5A}"/>
              </a:ext>
            </a:extLst>
          </p:cNvPr>
          <p:cNvSpPr txBox="1"/>
          <p:nvPr/>
        </p:nvSpPr>
        <p:spPr>
          <a:xfrm>
            <a:off x="5214833" y="4146927"/>
            <a:ext cx="1127233" cy="424732"/>
          </a:xfrm>
          <a:prstGeom prst="rect">
            <a:avLst/>
          </a:prstGeom>
          <a:noFill/>
        </p:spPr>
        <p:txBody>
          <a:bodyPr wrap="none" rtlCol="0">
            <a:spAutoFit/>
          </a:bodyPr>
          <a:lstStyle/>
          <a:p>
            <a:pPr algn="ctr" defTabSz="685800">
              <a:lnSpc>
                <a:spcPct val="80000"/>
              </a:lnSpc>
              <a:defRPr/>
            </a:pPr>
            <a:r>
              <a:rPr lang="en-US" sz="1350" dirty="0">
                <a:solidFill>
                  <a:schemeClr val="accent3"/>
                </a:solidFill>
                <a:latin typeface="Arial" panose="020B0604020202020204" pitchFamily="34" charset="0"/>
                <a:cs typeface="Arial" panose="020B0604020202020204" pitchFamily="34" charset="0"/>
              </a:rPr>
              <a:t>Prospective</a:t>
            </a:r>
          </a:p>
          <a:p>
            <a:pPr algn="ctr" defTabSz="685800">
              <a:lnSpc>
                <a:spcPct val="80000"/>
              </a:lnSpc>
              <a:defRPr/>
            </a:pPr>
            <a:r>
              <a:rPr lang="en-US" sz="1350" dirty="0">
                <a:solidFill>
                  <a:schemeClr val="accent3"/>
                </a:solidFill>
                <a:latin typeface="Arial" panose="020B0604020202020204" pitchFamily="34" charset="0"/>
                <a:cs typeface="Arial" panose="020B0604020202020204" pitchFamily="34" charset="0"/>
              </a:rPr>
              <a:t>Assessment</a:t>
            </a:r>
          </a:p>
        </p:txBody>
      </p:sp>
      <p:cxnSp>
        <p:nvCxnSpPr>
          <p:cNvPr id="22" name="Straight Connector 21">
            <a:extLst>
              <a:ext uri="{FF2B5EF4-FFF2-40B4-BE49-F238E27FC236}">
                <a16:creationId xmlns:a16="http://schemas.microsoft.com/office/drawing/2014/main" id="{C878357F-E71B-EF43-AD55-BC02C4717192}"/>
              </a:ext>
            </a:extLst>
          </p:cNvPr>
          <p:cNvCxnSpPr/>
          <p:nvPr/>
        </p:nvCxnSpPr>
        <p:spPr>
          <a:xfrm>
            <a:off x="3156107" y="4049074"/>
            <a:ext cx="3513847" cy="0"/>
          </a:xfrm>
          <a:prstGeom prst="line">
            <a:avLst/>
          </a:prstGeom>
          <a:ln w="28575">
            <a:solidFill>
              <a:srgbClr val="212121"/>
            </a:solidFill>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684A0D4C-465E-724D-BCCA-D50C1A0FB1E9}"/>
              </a:ext>
            </a:extLst>
          </p:cNvPr>
          <p:cNvGrpSpPr/>
          <p:nvPr/>
        </p:nvGrpSpPr>
        <p:grpSpPr>
          <a:xfrm>
            <a:off x="3156107" y="1554672"/>
            <a:ext cx="87210" cy="2196074"/>
            <a:chOff x="4113814" y="2364170"/>
            <a:chExt cx="100584" cy="2928099"/>
          </a:xfrm>
        </p:grpSpPr>
        <p:cxnSp>
          <p:nvCxnSpPr>
            <p:cNvPr id="24" name="Straight Connector 23">
              <a:extLst>
                <a:ext uri="{FF2B5EF4-FFF2-40B4-BE49-F238E27FC236}">
                  <a16:creationId xmlns:a16="http://schemas.microsoft.com/office/drawing/2014/main" id="{9CE46C4D-8AC2-BB43-BF70-9A8087CF0567}"/>
                </a:ext>
              </a:extLst>
            </p:cNvPr>
            <p:cNvCxnSpPr/>
            <p:nvPr/>
          </p:nvCxnSpPr>
          <p:spPr>
            <a:xfrm>
              <a:off x="4113814" y="5292269"/>
              <a:ext cx="100584"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9A5185F-6589-C34E-84F9-638B18941F73}"/>
                </a:ext>
              </a:extLst>
            </p:cNvPr>
            <p:cNvCxnSpPr/>
            <p:nvPr/>
          </p:nvCxnSpPr>
          <p:spPr>
            <a:xfrm>
              <a:off x="4113814" y="4864422"/>
              <a:ext cx="100584"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22E75AA-5988-E34E-92D5-93B5D2BE830D}"/>
                </a:ext>
              </a:extLst>
            </p:cNvPr>
            <p:cNvCxnSpPr/>
            <p:nvPr/>
          </p:nvCxnSpPr>
          <p:spPr>
            <a:xfrm>
              <a:off x="4113814" y="4453283"/>
              <a:ext cx="100584"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0FB6825-271E-8B4B-B4EC-43956258F461}"/>
                </a:ext>
              </a:extLst>
            </p:cNvPr>
            <p:cNvCxnSpPr/>
            <p:nvPr/>
          </p:nvCxnSpPr>
          <p:spPr>
            <a:xfrm>
              <a:off x="4113814" y="4035461"/>
              <a:ext cx="100584"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9D473B2-987F-C442-BC5F-015A84F0FA80}"/>
                </a:ext>
              </a:extLst>
            </p:cNvPr>
            <p:cNvCxnSpPr/>
            <p:nvPr/>
          </p:nvCxnSpPr>
          <p:spPr>
            <a:xfrm>
              <a:off x="4113814" y="3597582"/>
              <a:ext cx="100584"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568BE68-9931-9448-A4BD-3B10A32C9CA5}"/>
                </a:ext>
              </a:extLst>
            </p:cNvPr>
            <p:cNvCxnSpPr/>
            <p:nvPr/>
          </p:nvCxnSpPr>
          <p:spPr>
            <a:xfrm>
              <a:off x="4113814" y="3193130"/>
              <a:ext cx="100584"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DC90F35-FFCD-7D43-8423-5B33D7C1D30D}"/>
                </a:ext>
              </a:extLst>
            </p:cNvPr>
            <p:cNvCxnSpPr/>
            <p:nvPr/>
          </p:nvCxnSpPr>
          <p:spPr>
            <a:xfrm>
              <a:off x="4113814" y="2771965"/>
              <a:ext cx="100584"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FB74922-330C-3D43-900C-D9C9EE9B3646}"/>
                </a:ext>
              </a:extLst>
            </p:cNvPr>
            <p:cNvCxnSpPr/>
            <p:nvPr/>
          </p:nvCxnSpPr>
          <p:spPr>
            <a:xfrm>
              <a:off x="4113814" y="2364170"/>
              <a:ext cx="100584"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2" name="TextBox 31">
            <a:extLst>
              <a:ext uri="{FF2B5EF4-FFF2-40B4-BE49-F238E27FC236}">
                <a16:creationId xmlns:a16="http://schemas.microsoft.com/office/drawing/2014/main" id="{000D0099-A1B2-FC41-BF3B-8B6CD6985692}"/>
              </a:ext>
            </a:extLst>
          </p:cNvPr>
          <p:cNvSpPr txBox="1"/>
          <p:nvPr/>
        </p:nvSpPr>
        <p:spPr>
          <a:xfrm>
            <a:off x="3729374" y="2762290"/>
            <a:ext cx="710451" cy="507831"/>
          </a:xfrm>
          <a:prstGeom prst="rect">
            <a:avLst/>
          </a:prstGeom>
          <a:noFill/>
        </p:spPr>
        <p:txBody>
          <a:bodyPr wrap="none" rtlCol="0">
            <a:spAutoFit/>
          </a:bodyPr>
          <a:lstStyle/>
          <a:p>
            <a:pPr algn="ctr" defTabSz="685800">
              <a:defRPr/>
            </a:pPr>
            <a:r>
              <a:rPr lang="en-US" sz="1350" b="1" dirty="0">
                <a:solidFill>
                  <a:schemeClr val="accent3"/>
                </a:solidFill>
                <a:latin typeface="Arial" panose="020B0604020202020204" pitchFamily="34" charset="0"/>
                <a:cs typeface="Arial" panose="020B0604020202020204" pitchFamily="34" charset="0"/>
              </a:rPr>
              <a:t>USA</a:t>
            </a:r>
            <a:r>
              <a:rPr lang="en-US" sz="1350" b="1" baseline="30000" dirty="0">
                <a:solidFill>
                  <a:schemeClr val="accent3"/>
                </a:solidFill>
                <a:latin typeface="Arial" panose="020B0604020202020204" pitchFamily="34" charset="0"/>
                <a:cs typeface="Arial" panose="020B0604020202020204" pitchFamily="34" charset="0"/>
              </a:rPr>
              <a:t>1,a</a:t>
            </a:r>
          </a:p>
          <a:p>
            <a:pPr defTabSz="685800">
              <a:defRPr/>
            </a:pPr>
            <a:endParaRPr lang="en-US" sz="1350" b="1" dirty="0">
              <a:solidFill>
                <a:schemeClr val="accent3"/>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4F8C959-7155-5546-BA38-1BDFDD24A11D}"/>
              </a:ext>
            </a:extLst>
          </p:cNvPr>
          <p:cNvSpPr txBox="1"/>
          <p:nvPr/>
        </p:nvSpPr>
        <p:spPr>
          <a:xfrm rot="16200000">
            <a:off x="1350154" y="2514970"/>
            <a:ext cx="2528705" cy="507831"/>
          </a:xfrm>
          <a:prstGeom prst="rect">
            <a:avLst/>
          </a:prstGeom>
          <a:noFill/>
        </p:spPr>
        <p:txBody>
          <a:bodyPr wrap="square" rtlCol="0">
            <a:spAutoFit/>
          </a:bodyPr>
          <a:lstStyle/>
          <a:p>
            <a:pPr algn="ctr" defTabSz="685800">
              <a:defRPr/>
            </a:pPr>
            <a:r>
              <a:rPr lang="en-US" sz="1350" dirty="0">
                <a:solidFill>
                  <a:schemeClr val="accent3"/>
                </a:solidFill>
                <a:latin typeface="Arial" panose="020B0604020202020204" pitchFamily="34" charset="0"/>
                <a:cs typeface="Arial" panose="020B0604020202020204" pitchFamily="34" charset="0"/>
              </a:rPr>
              <a:t>Major Depression </a:t>
            </a:r>
          </a:p>
          <a:p>
            <a:pPr algn="ctr" defTabSz="685800">
              <a:defRPr/>
            </a:pPr>
            <a:r>
              <a:rPr lang="en-US" sz="1350" dirty="0">
                <a:solidFill>
                  <a:schemeClr val="accent3"/>
                </a:solidFill>
                <a:latin typeface="Arial" panose="020B0604020202020204" pitchFamily="34" charset="0"/>
                <a:cs typeface="Arial" panose="020B0604020202020204" pitchFamily="34" charset="0"/>
              </a:rPr>
              <a:t>Lifetime Prevalence, %</a:t>
            </a:r>
          </a:p>
        </p:txBody>
      </p:sp>
      <p:cxnSp>
        <p:nvCxnSpPr>
          <p:cNvPr id="34" name="Straight Connector 33">
            <a:extLst>
              <a:ext uri="{FF2B5EF4-FFF2-40B4-BE49-F238E27FC236}">
                <a16:creationId xmlns:a16="http://schemas.microsoft.com/office/drawing/2014/main" id="{B2EBDF35-85D2-A449-B09E-F3934EEC5626}"/>
              </a:ext>
            </a:extLst>
          </p:cNvPr>
          <p:cNvCxnSpPr/>
          <p:nvPr/>
        </p:nvCxnSpPr>
        <p:spPr>
          <a:xfrm>
            <a:off x="4084599" y="4046234"/>
            <a:ext cx="0" cy="89154"/>
          </a:xfrm>
          <a:prstGeom prst="line">
            <a:avLst/>
          </a:prstGeom>
          <a:ln w="28575">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428D41D-1860-4645-BEAD-931203FEE7A8}"/>
              </a:ext>
            </a:extLst>
          </p:cNvPr>
          <p:cNvCxnSpPr/>
          <p:nvPr/>
        </p:nvCxnSpPr>
        <p:spPr>
          <a:xfrm>
            <a:off x="5778449" y="4046234"/>
            <a:ext cx="0" cy="89154"/>
          </a:xfrm>
          <a:prstGeom prst="line">
            <a:avLst/>
          </a:prstGeom>
          <a:ln w="28575">
            <a:solidFill>
              <a:srgbClr val="21212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757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P001">
  <a:themeElements>
    <a:clrScheme name="MM-114">
      <a:dk1>
        <a:srgbClr val="F2FAF7"/>
      </a:dk1>
      <a:lt1>
        <a:srgbClr val="F2FAF7"/>
      </a:lt1>
      <a:dk2>
        <a:srgbClr val="F2FAF7"/>
      </a:dk2>
      <a:lt2>
        <a:srgbClr val="F2FAF7"/>
      </a:lt2>
      <a:accent1>
        <a:srgbClr val="005774"/>
      </a:accent1>
      <a:accent2>
        <a:srgbClr val="E17268"/>
      </a:accent2>
      <a:accent3>
        <a:srgbClr val="485E69"/>
      </a:accent3>
      <a:accent4>
        <a:srgbClr val="88D6DA"/>
      </a:accent4>
      <a:accent5>
        <a:srgbClr val="EDCC94"/>
      </a:accent5>
      <a:accent6>
        <a:srgbClr val="E78E73"/>
      </a:accent6>
      <a:hlink>
        <a:srgbClr val="50AAD1"/>
      </a:hlink>
      <a:folHlink>
        <a:srgbClr val="4366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B8482F10-A0F7-AC45-9522-FA0D2FD62D0F}" vid="{C9C71413-580F-9748-8436-C1583615C7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D22208F-A1DE-8340-9336-43836525781A}">
  <we:reference id="wa200000729" version="3.9.283.0" store="en-US" storeType="OMEX"/>
  <we:alternateReferences>
    <we:reference id="WA200000729" version="3.9.283.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9BCF0187B5584497BD516834992695" ma:contentTypeVersion="14" ma:contentTypeDescription="Create a new document." ma:contentTypeScope="" ma:versionID="f368dddd32b434bef1d609a7565cdab7">
  <xsd:schema xmlns:xsd="http://www.w3.org/2001/XMLSchema" xmlns:xs="http://www.w3.org/2001/XMLSchema" xmlns:p="http://schemas.microsoft.com/office/2006/metadata/properties" xmlns:ns2="036f8bdb-6885-4f76-b90b-8f2110887d0e" xmlns:ns3="bb0285eb-592b-487d-a8eb-ee2ad0dcd282" targetNamespace="http://schemas.microsoft.com/office/2006/metadata/properties" ma:root="true" ma:fieldsID="c80ba25c6bdd64f476a92a6a352a1ea4" ns2:_="" ns3:_="">
    <xsd:import namespace="036f8bdb-6885-4f76-b90b-8f2110887d0e"/>
    <xsd:import namespace="bb0285eb-592b-487d-a8eb-ee2ad0dcd28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tim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6f8bdb-6885-4f76-b90b-8f2110887d0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0285eb-592b-487d-a8eb-ee2ad0dcd28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time" ma:index="19" nillable="true" ma:displayName="time" ma:format="DateTime" ma:internalName="time">
      <xsd:simpleType>
        <xsd:restriction base="dms:DateTime"/>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ime xmlns="bb0285eb-592b-487d-a8eb-ee2ad0dcd28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8AECC6-C741-4F9E-B00E-26EADE4A30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6f8bdb-6885-4f76-b90b-8f2110887d0e"/>
    <ds:schemaRef ds:uri="bb0285eb-592b-487d-a8eb-ee2ad0dcd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239164-B250-4F63-B7B7-18B58B506455}">
  <ds:schemaRefs>
    <ds:schemaRef ds:uri="http://purl.org/dc/dcmitype/"/>
    <ds:schemaRef ds:uri="036f8bdb-6885-4f76-b90b-8f2110887d0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bb0285eb-592b-487d-a8eb-ee2ad0dcd282"/>
    <ds:schemaRef ds:uri="http://www.w3.org/XML/1998/namespace"/>
  </ds:schemaRefs>
</ds:datastoreItem>
</file>

<file path=customXml/itemProps3.xml><?xml version="1.0" encoding="utf-8"?>
<ds:datastoreItem xmlns:ds="http://schemas.openxmlformats.org/officeDocument/2006/customXml" ds:itemID="{AF505937-4C19-4D4E-9DA6-12EF0A3CE2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27422</TotalTime>
  <Words>12731</Words>
  <Application>Microsoft Macintosh PowerPoint</Application>
  <PresentationFormat>On-screen Show (16:9)</PresentationFormat>
  <Paragraphs>1280</Paragraphs>
  <Slides>64</Slides>
  <Notes>64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.Lucida Grande UI Regular</vt:lpstr>
      <vt:lpstr>Arial</vt:lpstr>
      <vt:lpstr>Arial Narrow</vt:lpstr>
      <vt:lpstr>Calibri</vt:lpstr>
      <vt:lpstr>Calibri Light</vt:lpstr>
      <vt:lpstr>Helvetica</vt:lpstr>
      <vt:lpstr>Lucida Grande</vt:lpstr>
      <vt:lpstr>Myriad Pro Semibold</vt:lpstr>
      <vt:lpstr>Symbol</vt:lpstr>
      <vt:lpstr>System Font Regular</vt:lpstr>
      <vt:lpstr>SP001</vt:lpstr>
      <vt:lpstr>THE COMPLETE RESPONSE</vt:lpstr>
      <vt:lpstr>CME Outfitters, LLC,  is the accredited provider  for this continuing education activity.</vt:lpstr>
      <vt:lpstr>In support of improving patient care,  CME Outfitters, LLC, is jointly accredited by the Accreditation Council for Continuing Medical Education (ACCME), the Accreditation Council for Pharmacy Education (ACPE), and the American Nurses Credentialing Center (ANCC), to provide continuing education for the healthcare team.</vt:lpstr>
      <vt:lpstr>Michael E. Thase, MD (Moderator)</vt:lpstr>
      <vt:lpstr>Karen Hyden, PhD, APN-BC, MSN, MEd, ACHPN</vt:lpstr>
      <vt:lpstr>PowerPoint Presentation</vt:lpstr>
      <vt:lpstr>Incorporate MBC into primary care settings to identify suboptimal treatment responses with initial antidepressant therapy for MDD that can impede remission and functional recovery. </vt:lpstr>
      <vt:lpstr>Depression is Prevalent and Disabling</vt:lpstr>
      <vt:lpstr>Seek and Ye Shall Find</vt:lpstr>
      <vt:lpstr>Who Do Patients See for Major Depressive Episodes?</vt:lpstr>
      <vt:lpstr>It’s Nice to Know Your Individual Patient’s Number!</vt:lpstr>
      <vt:lpstr>Health Care Effectiveness Data and Information Set (HEDIS) Measures for Depression</vt:lpstr>
      <vt:lpstr>Essentials of Measurement-Based Care (MBC) </vt:lpstr>
      <vt:lpstr>Care That is Metrics-Based,  Algorithmic-Guided – and Better</vt:lpstr>
      <vt:lpstr>Assessment Tools for Depression</vt:lpstr>
      <vt:lpstr>Barbara: Visit 1</vt:lpstr>
      <vt:lpstr>Barbara’s PHQ-9 Score: Visit 1</vt:lpstr>
      <vt:lpstr>Audience Response</vt:lpstr>
      <vt:lpstr>PowerPoint Presentation</vt:lpstr>
      <vt:lpstr>PHQ-9 Designed to Help Primary Care Clinicians Diagnose Depression and Grade Symptom Severity</vt:lpstr>
      <vt:lpstr>PHQ-9: Interpreting the Total Score</vt:lpstr>
      <vt:lpstr>Impact of Integrating Depression Care Management with Management for Chronic Medical Conditions</vt:lpstr>
      <vt:lpstr>Sample Strategy to Incorporate MBC into Your Clinical Practice</vt:lpstr>
      <vt:lpstr>PowerPoint Presentation</vt:lpstr>
      <vt:lpstr>Principles of MDD Treatment</vt:lpstr>
      <vt:lpstr>Treating Depression in the “Real World”</vt:lpstr>
      <vt:lpstr>Is Barbara Doing Better?</vt:lpstr>
      <vt:lpstr>Audience Response Question</vt:lpstr>
      <vt:lpstr>PowerPoint Presentation</vt:lpstr>
      <vt:lpstr>Management Strategies for MDD</vt:lpstr>
      <vt:lpstr>Commonly Used Antidepressants</vt:lpstr>
      <vt:lpstr>Limitations of Conventional Antidepressants</vt:lpstr>
      <vt:lpstr>Commonly Used Antidepressants with Unique Mechanisms of Action </vt:lpstr>
      <vt:lpstr>Relative Efficacy/Safety of Vortioxetine</vt:lpstr>
      <vt:lpstr>Vortioxetine: Linear Dose-Response Relationship</vt:lpstr>
      <vt:lpstr>Vilazodone Efficacy Studies</vt:lpstr>
      <vt:lpstr>Rates of Switching by Antidepressant Class in MDD</vt:lpstr>
      <vt:lpstr>Meta-analysis Comparing within (2nd SSRI) vs. Across (Non-SSRI) Class Switches</vt:lpstr>
      <vt:lpstr>Efficacy of Switching from SSRIs to Vortioxetine or Escitalopram </vt:lpstr>
      <vt:lpstr>Vortioxetine as a Switch Therapy for MDD</vt:lpstr>
      <vt:lpstr>Vortioxetine as a Switch Therapy for SSRI-Induced Sexual Dysfunction</vt:lpstr>
      <vt:lpstr>Efficacy of Switching from SSRIs or SNRIs to Vilazodone</vt:lpstr>
      <vt:lpstr>Comparative Clinical Outcomes of Switching to Vortioxetine, Levomilnacipran, or Vilazodone </vt:lpstr>
      <vt:lpstr>Apply best practices for switching to antidepressants with a different mechanism of action when initial response to SSRIs/SNRIs treatment results in residual symptoms, inadequate response, or intolerable side effects.</vt:lpstr>
      <vt:lpstr>Considerations for Initial Medication Selection</vt:lpstr>
      <vt:lpstr>Commonly Used Antidepressants</vt:lpstr>
      <vt:lpstr>Commonly Used Antidepressants with Unique Mechanisms of Action </vt:lpstr>
      <vt:lpstr>Patients with MDD Vary in Their Response to the Same Antidepressant</vt:lpstr>
      <vt:lpstr>Factors Associated With Nonresponse</vt:lpstr>
      <vt:lpstr>What Does Failure to Remit Look Like in Those Who Respond to an Antidepressant?</vt:lpstr>
      <vt:lpstr>Do We Reassess Too Late?</vt:lpstr>
      <vt:lpstr>Case Presentation: Barbara Gets Her Bounce Back</vt:lpstr>
      <vt:lpstr>Barbara’s PHQ-9 Score: Visit 1</vt:lpstr>
      <vt:lpstr>STAR*D Trial: Remission Rates Double With Stepwise, Algorithmic Treatment</vt:lpstr>
      <vt:lpstr>Medication Selection After Initial Treatment Failure: Another Antidepressant or Add an Adjunctive Medication?</vt:lpstr>
      <vt:lpstr>The Comparative Benefits of Adjunctive Therapies, Combinations and Switching</vt:lpstr>
      <vt:lpstr>Audience Response Question </vt:lpstr>
      <vt:lpstr>PowerPoint Presentation</vt:lpstr>
      <vt:lpstr>Working Together to Pick the Best Treatment:  What is Shared Decision Making?</vt:lpstr>
      <vt:lpstr>Increasing Adherence for Antidepressants</vt:lpstr>
      <vt:lpstr>Conclusions</vt:lpstr>
      <vt:lpstr>SMART Goals</vt:lpstr>
      <vt:lpstr>Additional Resources</vt:lpstr>
      <vt:lpstr>To receive CME/CE credit for this activity, participants must complete the post-test and evaluation online.   Participants will be able to download and print their certificate immediately upon completion.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Evidence-Based Strategies</dc:title>
  <dc:subject/>
  <dc:creator>Carri Renaud</dc:creator>
  <cp:keywords/>
  <dc:description/>
  <cp:lastModifiedBy>Evan Luberger</cp:lastModifiedBy>
  <cp:revision>142</cp:revision>
  <dcterms:created xsi:type="dcterms:W3CDTF">2021-04-28T15:29:10Z</dcterms:created>
  <dcterms:modified xsi:type="dcterms:W3CDTF">2021-10-26T13:01:21Z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0x010100A19BCF0187B5584497BD516834992695</vt:lpwstr>
  </property>
</Properties>
</file>